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comments/modernComment_11D_BF20F28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0" r:id="rId3"/>
    <p:sldId id="276" r:id="rId4"/>
    <p:sldId id="281" r:id="rId5"/>
    <p:sldId id="290" r:id="rId6"/>
    <p:sldId id="293" r:id="rId7"/>
    <p:sldId id="294" r:id="rId8"/>
    <p:sldId id="271" r:id="rId9"/>
    <p:sldId id="270" r:id="rId10"/>
    <p:sldId id="273" r:id="rId11"/>
    <p:sldId id="282" r:id="rId12"/>
    <p:sldId id="295" r:id="rId13"/>
    <p:sldId id="280" r:id="rId14"/>
    <p:sldId id="287" r:id="rId15"/>
    <p:sldId id="285" r:id="rId16"/>
    <p:sldId id="269" r:id="rId17"/>
    <p:sldId id="291" r:id="rId18"/>
    <p:sldId id="28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806F5-F1DD-79F5-3D8D-85F6927CF9C2}" name="Author" initials="A"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B0"/>
    <a:srgbClr val="6F3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42"/>
    <p:restoredTop sz="94658"/>
  </p:normalViewPr>
  <p:slideViewPr>
    <p:cSldViewPr snapToGrid="0" snapToObjects="1" showGuides="1">
      <p:cViewPr varScale="1">
        <p:scale>
          <a:sx n="113" d="100"/>
          <a:sy n="113" d="100"/>
        </p:scale>
        <p:origin x="184" y="32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39" d="100"/>
          <a:sy n="139" d="100"/>
        </p:scale>
        <p:origin x="47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1D_BF20F286.xml><?xml version="1.0" encoding="utf-8"?>
<p188:cmLst xmlns:a="http://schemas.openxmlformats.org/drawingml/2006/main" xmlns:r="http://schemas.openxmlformats.org/officeDocument/2006/relationships" xmlns:p188="http://schemas.microsoft.com/office/powerpoint/2018/8/main">
  <p188:cm id="{46A0171F-FE6B-9740-A5B0-DF94BD5AF1B8}" authorId="{E94806F5-F1DD-79F5-3D8D-85F6927CF9C2}" created="2025-06-02T06:48:26.234">
    <ac:txMkLst xmlns:ac="http://schemas.microsoft.com/office/drawing/2013/main/command">
      <pc:docMk xmlns:pc="http://schemas.microsoft.com/office/powerpoint/2013/main/command"/>
      <pc:sldMk xmlns:pc="http://schemas.microsoft.com/office/powerpoint/2013/main/command" cId="3206607494" sldId="285"/>
      <ac:spMk id="3" creationId="{991AC114-E892-2B90-A2E2-931D0842E8CB}"/>
      <ac:txMk cp="463" len="8">
        <ac:context len="491" hash="2076495109"/>
      </ac:txMk>
    </ac:txMkLst>
    <p188:pos x="10393353" y="4045930"/>
    <p188:txBody>
      <a:bodyPr/>
      <a:lstStyle/>
      <a:p>
        <a:r>
          <a:rPr lang="fr-FR"/>
          <a:t>Créer biblio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42877-4296-A347-A12A-074FE642DF8D}" type="datetimeFigureOut">
              <a:rPr lang="fr-FR" smtClean="0"/>
              <a:t>03/06/2025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355824-33CF-CB40-849B-0C2765721E52}" type="slidenum">
              <a:rPr lang="fr-FR" smtClean="0"/>
              <a:t>‹N°›</a:t>
            </a:fld>
            <a:endParaRPr lang="fr-FR"/>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6T08:36:28.7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 1,'91'0,"1"0,-8 0,5 0,10 0,-12 0,6 0,6 0,3 0,0 0,-19 0,2 0,2 0,1 0,0 0,2 0,-1 0,6 0,1 0,1 0,0 0,1 0,0 0,1 0,-11 0,1 0,0 0,0 0,1 0,-1 0,-1 0,-1 0,8 0,-1 0,-1 0,0 0,0 0,-1 0,0 0,0 0,-1 0,0 0,0 0,-1 0,-1 0,0 0,8 0,0 0,-1 0,-1 0,-1 0,-2 0,9 0,-2 0,-1 0,-2 0,-3 0,8 0,-3 0,-3 0,-3 0,-12 0,-1 0,-3 0,-3 0,7 0,-4 0,-3 0,15 0,-6 0,-17 0,-4 0,27 0,-15 0,-8 0,-9 0,-4 0,-12 0,-7 0,-5 0,-3 0,-1 0,1 0,0 0,0 0,0 0,0 0,-7 0,-63 0,25 0,-51 0,48 0,3 0,5 0,-3 0,2 0,-3 0,3 0,1 0,-2 0,-1 0,1 0,2 5,0-2,1 5,-5-2,9-1,-9-1,2 2,-1-3,1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6T12:43:40.8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0,'80'0,"-2"0,-19 0,8 0,8 0,22 0,-46 0,1 0,43 0,-15 0,-30 0,-11 0,-4 0,3 0,2 0,9 0,5 0,5 0,7 0,5 1,13 6,9 6,5 3,-3 1,-10-6,-10-6,-9 1,-9-2,-7-1,-8 2,-8-2,-3 1,-2 1,2-1,0 1,0 1,3-2,1-2,3-2,-2 0,2 0,1 0,5 0,9 0,2 0,3 0,2 0,-2 0,0 0,-5 0,-4 0,-2 0,-1 0,0 0,-4 0,0 0,-4 0,4 0,1 0,3 0,3 0,1 0,3 0,4 0,2 0,5 0,4 0,4 0,7 0,5 0,3 0,1 0,-1 0,-3 0,-1 0,-4-3,-8-1,-9-3,-14-1,-10 2,-6 0,-2 2,-2-1,0 1,-2 1,-2 2,-1 1,-1 0,-2 0,1 0,0 0,3 0,0 0,-3 0,-1 0,1 0,0 0,3 0,0 0,0 0,-1 0,1 0,-2 0,-3 0,-4 0,1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7069-7F1D-6E4E-B4E1-0C2030C0DB15}" type="datetimeFigureOut">
              <a:rPr lang="fr-FR" smtClean="0"/>
              <a:t>03/06/2025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8C82C-2A83-B54A-9AB4-A46F83E92AC0}" type="slidenum">
              <a:rPr lang="fr-FR" smtClean="0"/>
              <a:t>‹N°›</a:t>
            </a:fld>
            <a:endParaRPr lang="fr-FR"/>
          </a:p>
        </p:txBody>
      </p:sp>
    </p:spTree>
    <p:extLst>
      <p:ext uri="{BB962C8B-B14F-4D97-AF65-F5344CB8AC3E}">
        <p14:creationId xmlns:p14="http://schemas.microsoft.com/office/powerpoint/2010/main" val="812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532150" y="2098160"/>
            <a:ext cx="9144000" cy="1198563"/>
          </a:xfrm>
          <a:prstGeom prst="rect">
            <a:avLst/>
          </a:prstGeom>
        </p:spPr>
        <p:txBody>
          <a:bodyPr anchor="b">
            <a:normAutofit/>
          </a:bodyPr>
          <a:lstStyle>
            <a:lvl1pPr algn="l">
              <a:defRPr sz="4000" baseline="0">
                <a:solidFill>
                  <a:schemeClr val="bg1">
                    <a:lumMod val="95000"/>
                  </a:schemeClr>
                </a:solidFill>
                <a:latin typeface="Source Sans Pro Bold" charset="0"/>
              </a:defRPr>
            </a:lvl1pPr>
          </a:lstStyle>
          <a:p>
            <a:r>
              <a:rPr lang="fr-FR" dirty="0"/>
              <a:t>Cliquez et modifiez le titre</a:t>
            </a:r>
          </a:p>
        </p:txBody>
      </p:sp>
      <p:sp>
        <p:nvSpPr>
          <p:cNvPr id="3" name="Sous-titre 2"/>
          <p:cNvSpPr>
            <a:spLocks noGrp="1"/>
          </p:cNvSpPr>
          <p:nvPr>
            <p:ph type="subTitle" idx="1"/>
          </p:nvPr>
        </p:nvSpPr>
        <p:spPr>
          <a:xfrm>
            <a:off x="532150" y="3503564"/>
            <a:ext cx="9144000" cy="1655762"/>
          </a:xfrm>
          <a:prstGeom prst="rect">
            <a:avLst/>
          </a:prstGeom>
        </p:spPr>
        <p:txBody>
          <a:bodyPr>
            <a:normAutofit/>
          </a:bodyPr>
          <a:lstStyle>
            <a:lvl1pPr marL="0" indent="0" algn="l">
              <a:spcBef>
                <a:spcPts val="600"/>
              </a:spcBef>
              <a:buNone/>
              <a:defRPr sz="3000" baseline="0">
                <a:solidFill>
                  <a:schemeClr val="bg1">
                    <a:lumMod val="95000"/>
                  </a:schemeClr>
                </a:solidFill>
                <a:latin typeface="Source 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a:t>
            </a:r>
          </a:p>
          <a:p>
            <a:r>
              <a:rPr lang="fr-FR" dirty="0"/>
              <a:t>des sous-titres du masque</a:t>
            </a:r>
          </a:p>
        </p:txBody>
      </p:sp>
      <p:sp>
        <p:nvSpPr>
          <p:cNvPr id="4" name="Espace réservé de la date 3"/>
          <p:cNvSpPr>
            <a:spLocks noGrp="1"/>
          </p:cNvSpPr>
          <p:nvPr>
            <p:ph type="dt" sz="half" idx="10"/>
          </p:nvPr>
        </p:nvSpPr>
        <p:spPr>
          <a:xfrm>
            <a:off x="532150" y="847725"/>
            <a:ext cx="2743200" cy="365125"/>
          </a:xfrm>
          <a:prstGeom prst="rect">
            <a:avLst/>
          </a:prstGeom>
        </p:spPr>
        <p:txBody>
          <a:bodyPr/>
          <a:lstStyle>
            <a:lvl1pPr>
              <a:defRPr sz="2000" baseline="0">
                <a:solidFill>
                  <a:srgbClr val="5FA4B0"/>
                </a:solidFill>
                <a:latin typeface="Source Sans Pro" charset="0"/>
              </a:defRPr>
            </a:lvl1pPr>
          </a:lstStyle>
          <a:p>
            <a:r>
              <a:rPr lang="fr-FR" dirty="0"/>
              <a:t>Février / 2019</a:t>
            </a:r>
          </a:p>
        </p:txBody>
      </p:sp>
      <p:sp>
        <p:nvSpPr>
          <p:cNvPr id="5" name="Espace réservé du pied de page 4"/>
          <p:cNvSpPr>
            <a:spLocks noGrp="1"/>
          </p:cNvSpPr>
          <p:nvPr>
            <p:ph type="ftr" sz="quarter" idx="11"/>
          </p:nvPr>
        </p:nvSpPr>
        <p:spPr>
          <a:xfrm>
            <a:off x="532150" y="5826100"/>
            <a:ext cx="4114800" cy="365125"/>
          </a:xfrm>
          <a:prstGeom prst="rect">
            <a:avLst/>
          </a:prstGeom>
        </p:spPr>
        <p:txBody>
          <a:bodyPr/>
          <a:lstStyle>
            <a:lvl1pPr algn="l">
              <a:defRPr sz="800" baseline="0"/>
            </a:lvl1pPr>
          </a:lstStyle>
          <a:p>
            <a:r>
              <a:rPr lang="fr-FR" dirty="0">
                <a:solidFill>
                  <a:schemeClr val="bg1"/>
                </a:solidFill>
                <a:latin typeface="Source Sans Pro Light" charset="0"/>
                <a:ea typeface="Source Sans Pro Light" charset="0"/>
                <a:cs typeface="Source Sans Pro Light" charset="0"/>
              </a:rPr>
              <a:t>Unité de Recherche Cité </a:t>
            </a:r>
          </a:p>
          <a:p>
            <a:r>
              <a:rPr lang="fr-FR" dirty="0">
                <a:solidFill>
                  <a:schemeClr val="bg1"/>
                </a:solidFill>
                <a:latin typeface="Source Sans Pro Light" charset="0"/>
                <a:ea typeface="Source Sans Pro Light" charset="0"/>
                <a:cs typeface="Source Sans Pro Light" charset="0"/>
              </a:rPr>
              <a:t>Gouvernance, Justice et Société</a:t>
            </a:r>
          </a:p>
          <a:p>
            <a:r>
              <a:rPr lang="fr-FR" dirty="0">
                <a:solidFill>
                  <a:schemeClr val="bg1"/>
                </a:solidFill>
                <a:latin typeface="Source Sans Pro Light" charset="0"/>
                <a:ea typeface="Source Sans Pro Light" charset="0"/>
                <a:cs typeface="Source Sans Pro Light" charset="0"/>
              </a:rPr>
              <a:t>Université de Liège, Place des Orateurs 3</a:t>
            </a:r>
          </a:p>
          <a:p>
            <a:r>
              <a:rPr lang="fr-FR" dirty="0">
                <a:solidFill>
                  <a:schemeClr val="bg1"/>
                </a:solidFill>
                <a:latin typeface="Source Sans Pro Light" charset="0"/>
                <a:ea typeface="Source Sans Pro Light" charset="0"/>
                <a:cs typeface="Source Sans Pro Light" charset="0"/>
              </a:rPr>
              <a:t>4000 Liège, Belgique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03/06/2025</a:t>
            </a:fld>
            <a:endParaRPr lang="fr-FR" dirty="0"/>
          </a:p>
        </p:txBody>
      </p:sp>
      <p:sp>
        <p:nvSpPr>
          <p:cNvPr id="5" name="Espace réservé du pied de page 4"/>
          <p:cNvSpPr>
            <a:spLocks noGrp="1"/>
          </p:cNvSpPr>
          <p:nvPr>
            <p:ph type="ftr" sz="quarter" idx="11"/>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dirty="0"/>
          </a:p>
        </p:txBody>
      </p:sp>
      <p:sp>
        <p:nvSpPr>
          <p:cNvPr id="6" name="Espace réservé du numéro de diapositive 5"/>
          <p:cNvSpPr>
            <a:spLocks noGrp="1"/>
          </p:cNvSpPr>
          <p:nvPr>
            <p:ph type="sldNum" sz="quarter" idx="12"/>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0"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11" name="Espace réservé du texte 20"/>
          <p:cNvSpPr>
            <a:spLocks noGrp="1"/>
          </p:cNvSpPr>
          <p:nvPr>
            <p:ph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3951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Espace réservé de la date 3"/>
          <p:cNvSpPr>
            <a:spLocks noGrp="1"/>
          </p:cNvSpPr>
          <p:nvPr>
            <p:ph type="dt" sz="half" idx="2"/>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03/06/2025</a:t>
            </a:fld>
            <a:endParaRPr lang="fr-FR" dirty="0"/>
          </a:p>
        </p:txBody>
      </p:sp>
      <p:sp>
        <p:nvSpPr>
          <p:cNvPr id="16" name="Espace réservé du pied de page 4"/>
          <p:cNvSpPr>
            <a:spLocks noGrp="1"/>
          </p:cNvSpPr>
          <p:nvPr>
            <p:ph type="ftr" sz="quarter" idx="3"/>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a:p>
        </p:txBody>
      </p:sp>
      <p:sp>
        <p:nvSpPr>
          <p:cNvPr id="17" name="Espace réservé du numéro de diapositive 5"/>
          <p:cNvSpPr>
            <a:spLocks noGrp="1"/>
          </p:cNvSpPr>
          <p:nvPr>
            <p:ph type="sldNum" sz="quarter" idx="4"/>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9"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21" name="Espace réservé du texte 20"/>
          <p:cNvSpPr>
            <a:spLocks noGrp="1"/>
          </p:cNvSpPr>
          <p:nvPr>
            <p:ph type="body"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t" latinLnBrk="0" hangingPunct="1">
        <a:lnSpc>
          <a:spcPct val="90000"/>
        </a:lnSpc>
        <a:spcBef>
          <a:spcPct val="0"/>
        </a:spcBef>
        <a:buNone/>
        <a:defRPr sz="4000" kern="1200" baseline="0">
          <a:solidFill>
            <a:srgbClr val="6F3990"/>
          </a:solidFill>
          <a:latin typeface="Source Sans Pro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3000" kern="1200" baseline="0">
          <a:solidFill>
            <a:srgbClr val="5FA4B0"/>
          </a:solidFill>
          <a:latin typeface="source sans pro"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lumMod val="75000"/>
              <a:lumOff val="25000"/>
            </a:schemeClr>
          </a:solidFill>
          <a:latin typeface="source sans pro"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lumMod val="75000"/>
              <a:lumOff val="25000"/>
            </a:schemeClr>
          </a:solidFill>
          <a:latin typeface="source sans pro"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obiliteit.lu/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1D_BF20F28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e-nid.be/les-projets/systeme-de-transport-intelligent-st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40664" y="4507862"/>
            <a:ext cx="8707298" cy="1207072"/>
          </a:xfrm>
        </p:spPr>
        <p:txBody>
          <a:bodyPr>
            <a:normAutofit fontScale="70000" lnSpcReduction="20000"/>
          </a:bodyPr>
          <a:lstStyle/>
          <a:p>
            <a:r>
              <a:rPr lang="fr-BE" sz="3200" i="1" dirty="0"/>
              <a:t>Nathan FLORE – doctorant aspirant FNRS</a:t>
            </a:r>
          </a:p>
          <a:p>
            <a:endParaRPr lang="fr-BE" sz="2800" i="1" dirty="0"/>
          </a:p>
          <a:p>
            <a:r>
              <a:rPr lang="fr-BE" sz="2800" i="1" dirty="0"/>
              <a:t>Spiral - Institut de la décision publique</a:t>
            </a:r>
          </a:p>
          <a:p>
            <a:r>
              <a:rPr lang="fr-BE" sz="2800" i="1" dirty="0" err="1"/>
              <a:t>nathan.flore@uliege.be</a:t>
            </a:r>
            <a:endParaRPr lang="fr-BE" sz="2800" i="1" dirty="0"/>
          </a:p>
          <a:p>
            <a:endParaRPr lang="fr-BE" sz="3200" i="1" dirty="0"/>
          </a:p>
          <a:p>
            <a:endParaRPr lang="fr-FR" sz="2400" dirty="0"/>
          </a:p>
        </p:txBody>
      </p:sp>
      <p:sp>
        <p:nvSpPr>
          <p:cNvPr id="4" name="Titre 1">
            <a:extLst>
              <a:ext uri="{FF2B5EF4-FFF2-40B4-BE49-F238E27FC236}">
                <a16:creationId xmlns:a16="http://schemas.microsoft.com/office/drawing/2014/main" id="{626CB2D9-6712-9C26-D353-2149466F2F90}"/>
              </a:ext>
            </a:extLst>
          </p:cNvPr>
          <p:cNvSpPr>
            <a:spLocks noGrp="1"/>
          </p:cNvSpPr>
          <p:nvPr>
            <p:ph type="ctrTitle"/>
          </p:nvPr>
        </p:nvSpPr>
        <p:spPr>
          <a:xfrm>
            <a:off x="290412" y="1789088"/>
            <a:ext cx="8223393" cy="888011"/>
          </a:xfrm>
        </p:spPr>
        <p:txBody>
          <a:bodyPr>
            <a:noAutofit/>
          </a:bodyPr>
          <a:lstStyle/>
          <a:p>
            <a:r>
              <a:rPr lang="fr-BE" sz="3000" b="0" i="0" u="none" strike="noStrike" dirty="0">
                <a:effectLst/>
                <a:latin typeface="Helvetica" pitchFamily="2" charset="0"/>
              </a:rPr>
              <a:t> </a:t>
            </a:r>
            <a:endParaRPr lang="fr-BE" sz="3000" dirty="0"/>
          </a:p>
        </p:txBody>
      </p:sp>
      <p:sp>
        <p:nvSpPr>
          <p:cNvPr id="2" name="ZoneTexte 1">
            <a:extLst>
              <a:ext uri="{FF2B5EF4-FFF2-40B4-BE49-F238E27FC236}">
                <a16:creationId xmlns:a16="http://schemas.microsoft.com/office/drawing/2014/main" id="{FB206730-6C73-8B49-2798-F40064202DF6}"/>
              </a:ext>
            </a:extLst>
          </p:cNvPr>
          <p:cNvSpPr txBox="1"/>
          <p:nvPr/>
        </p:nvSpPr>
        <p:spPr>
          <a:xfrm>
            <a:off x="407623" y="388691"/>
            <a:ext cx="3455433" cy="461665"/>
          </a:xfrm>
          <a:prstGeom prst="rect">
            <a:avLst/>
          </a:prstGeom>
          <a:noFill/>
        </p:spPr>
        <p:txBody>
          <a:bodyPr wrap="none" rtlCol="0">
            <a:spAutoFit/>
          </a:bodyPr>
          <a:lstStyle/>
          <a:p>
            <a:r>
              <a:rPr lang="fr-FR" sz="2400" dirty="0">
                <a:solidFill>
                  <a:schemeClr val="bg1"/>
                </a:solidFill>
              </a:rPr>
              <a:t>Doctoriales LIPHA 2025</a:t>
            </a:r>
          </a:p>
        </p:txBody>
      </p:sp>
      <p:sp>
        <p:nvSpPr>
          <p:cNvPr id="5" name="ZoneTexte 4">
            <a:extLst>
              <a:ext uri="{FF2B5EF4-FFF2-40B4-BE49-F238E27FC236}">
                <a16:creationId xmlns:a16="http://schemas.microsoft.com/office/drawing/2014/main" id="{BFEF7AA6-0DAE-C065-86FB-C42D90B49DC0}"/>
              </a:ext>
            </a:extLst>
          </p:cNvPr>
          <p:cNvSpPr txBox="1"/>
          <p:nvPr/>
        </p:nvSpPr>
        <p:spPr>
          <a:xfrm>
            <a:off x="290412" y="1799936"/>
            <a:ext cx="7844555" cy="1754326"/>
          </a:xfrm>
          <a:prstGeom prst="rect">
            <a:avLst/>
          </a:prstGeom>
          <a:noFill/>
        </p:spPr>
        <p:txBody>
          <a:bodyPr wrap="square" rtlCol="0">
            <a:spAutoFit/>
          </a:bodyPr>
          <a:lstStyle/>
          <a:p>
            <a:r>
              <a:rPr lang="fr-BE" sz="3600" b="1" dirty="0">
                <a:solidFill>
                  <a:schemeClr val="bg1"/>
                </a:solidFill>
              </a:rPr>
              <a:t>Régulation numérique des mobilités urbaines et transformation de l’action publique</a:t>
            </a:r>
            <a:endParaRPr lang="fr-FR" sz="5400" b="1" dirty="0">
              <a:solidFill>
                <a:schemeClr val="bg1"/>
              </a:solidFill>
            </a:endParaRPr>
          </a:p>
        </p:txBody>
      </p:sp>
    </p:spTree>
    <p:extLst>
      <p:ext uri="{BB962C8B-B14F-4D97-AF65-F5344CB8AC3E}">
        <p14:creationId xmlns:p14="http://schemas.microsoft.com/office/powerpoint/2010/main" val="49451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34439-DEDB-2B6F-E29F-27ED1BBB2398}"/>
              </a:ext>
            </a:extLst>
          </p:cNvPr>
          <p:cNvSpPr>
            <a:spLocks noGrp="1"/>
          </p:cNvSpPr>
          <p:nvPr>
            <p:ph type="title"/>
          </p:nvPr>
        </p:nvSpPr>
        <p:spPr>
          <a:xfrm>
            <a:off x="245443" y="418187"/>
            <a:ext cx="10515600" cy="619919"/>
          </a:xfrm>
        </p:spPr>
        <p:txBody>
          <a:bodyPr>
            <a:normAutofit/>
          </a:bodyPr>
          <a:lstStyle/>
          <a:p>
            <a:r>
              <a:rPr lang="fr-FR" sz="3600" dirty="0"/>
              <a:t>La plateforme </a:t>
            </a:r>
            <a:r>
              <a:rPr lang="fr-FR" sz="3600" dirty="0" err="1"/>
              <a:t>Mobiliteit.lu</a:t>
            </a:r>
            <a:r>
              <a:rPr lang="fr-FR" sz="3600" dirty="0"/>
              <a:t>, intégrée à la City app VDL</a:t>
            </a:r>
          </a:p>
        </p:txBody>
      </p:sp>
      <p:sp>
        <p:nvSpPr>
          <p:cNvPr id="6" name="ZoneTexte 5">
            <a:extLst>
              <a:ext uri="{FF2B5EF4-FFF2-40B4-BE49-F238E27FC236}">
                <a16:creationId xmlns:a16="http://schemas.microsoft.com/office/drawing/2014/main" id="{CC1EA7FC-F5AA-F232-47AB-7A6BC51C7A37}"/>
              </a:ext>
            </a:extLst>
          </p:cNvPr>
          <p:cNvSpPr txBox="1"/>
          <p:nvPr/>
        </p:nvSpPr>
        <p:spPr>
          <a:xfrm>
            <a:off x="1471960" y="6070481"/>
            <a:ext cx="3775457" cy="369332"/>
          </a:xfrm>
          <a:prstGeom prst="rect">
            <a:avLst/>
          </a:prstGeom>
          <a:noFill/>
        </p:spPr>
        <p:txBody>
          <a:bodyPr wrap="none" rtlCol="0">
            <a:spAutoFit/>
          </a:bodyPr>
          <a:lstStyle/>
          <a:p>
            <a:r>
              <a:rPr lang="fr-FR" dirty="0"/>
              <a:t>Source : </a:t>
            </a:r>
            <a:r>
              <a:rPr lang="fr-FR" dirty="0">
                <a:hlinkClick r:id="rId2"/>
              </a:rPr>
              <a:t>https://</a:t>
            </a:r>
            <a:r>
              <a:rPr lang="fr-FR" dirty="0" err="1">
                <a:hlinkClick r:id="rId2"/>
              </a:rPr>
              <a:t>www.mobiliteit.lu</a:t>
            </a:r>
            <a:r>
              <a:rPr lang="fr-FR" dirty="0">
                <a:hlinkClick r:id="rId2"/>
              </a:rPr>
              <a:t>/</a:t>
            </a:r>
            <a:r>
              <a:rPr lang="fr-FR" dirty="0" err="1">
                <a:hlinkClick r:id="rId2"/>
              </a:rPr>
              <a:t>fr</a:t>
            </a:r>
            <a:r>
              <a:rPr lang="fr-FR" dirty="0">
                <a:hlinkClick r:id="rId2"/>
              </a:rPr>
              <a:t>/</a:t>
            </a:r>
            <a:endParaRPr lang="fr-FR" dirty="0"/>
          </a:p>
        </p:txBody>
      </p:sp>
      <p:pic>
        <p:nvPicPr>
          <p:cNvPr id="8" name="Espace réservé du contenu 7" descr="Une image contenant texte, diagramme, capture d’écran, nombre&#10;&#10;Le contenu généré par l’IA peut être incorrect.">
            <a:extLst>
              <a:ext uri="{FF2B5EF4-FFF2-40B4-BE49-F238E27FC236}">
                <a16:creationId xmlns:a16="http://schemas.microsoft.com/office/drawing/2014/main" id="{8247E0BE-E045-0264-836E-4D12CD20870E}"/>
              </a:ext>
            </a:extLst>
          </p:cNvPr>
          <p:cNvPicPr>
            <a:picLocks noGrp="1" noChangeAspect="1"/>
          </p:cNvPicPr>
          <p:nvPr>
            <p:ph idx="1"/>
          </p:nvPr>
        </p:nvPicPr>
        <p:blipFill>
          <a:blip r:embed="rId3"/>
          <a:stretch>
            <a:fillRect/>
          </a:stretch>
        </p:blipFill>
        <p:spPr>
          <a:xfrm>
            <a:off x="1090670" y="1322749"/>
            <a:ext cx="9261643" cy="4686215"/>
          </a:xfrm>
        </p:spPr>
      </p:pic>
    </p:spTree>
    <p:extLst>
      <p:ext uri="{BB962C8B-B14F-4D97-AF65-F5344CB8AC3E}">
        <p14:creationId xmlns:p14="http://schemas.microsoft.com/office/powerpoint/2010/main" val="137308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5AE00-94FE-7E87-A972-80740A0C9F9F}"/>
              </a:ext>
            </a:extLst>
          </p:cNvPr>
          <p:cNvSpPr>
            <a:spLocks noGrp="1"/>
          </p:cNvSpPr>
          <p:nvPr>
            <p:ph type="title"/>
          </p:nvPr>
        </p:nvSpPr>
        <p:spPr>
          <a:xfrm>
            <a:off x="377572" y="93823"/>
            <a:ext cx="10515600" cy="619919"/>
          </a:xfrm>
        </p:spPr>
        <p:txBody>
          <a:bodyPr>
            <a:noAutofit/>
          </a:bodyPr>
          <a:lstStyle/>
          <a:p>
            <a:r>
              <a:rPr lang="fr-FR" sz="2800" dirty="0"/>
              <a:t>Trafic et régulation publique : contexte</a:t>
            </a:r>
          </a:p>
        </p:txBody>
      </p:sp>
      <p:graphicFrame>
        <p:nvGraphicFramePr>
          <p:cNvPr id="4" name="Espace réservé du contenu 3">
            <a:extLst>
              <a:ext uri="{FF2B5EF4-FFF2-40B4-BE49-F238E27FC236}">
                <a16:creationId xmlns:a16="http://schemas.microsoft.com/office/drawing/2014/main" id="{8D906861-A11F-04E7-F921-3C2968A383AA}"/>
              </a:ext>
            </a:extLst>
          </p:cNvPr>
          <p:cNvGraphicFramePr>
            <a:graphicFrameLocks noGrp="1"/>
          </p:cNvGraphicFramePr>
          <p:nvPr>
            <p:ph idx="1"/>
            <p:extLst>
              <p:ext uri="{D42A27DB-BD31-4B8C-83A1-F6EECF244321}">
                <p14:modId xmlns:p14="http://schemas.microsoft.com/office/powerpoint/2010/main" val="3280860424"/>
              </p:ext>
            </p:extLst>
          </p:nvPr>
        </p:nvGraphicFramePr>
        <p:xfrm>
          <a:off x="377572" y="944316"/>
          <a:ext cx="10854873" cy="5457446"/>
        </p:xfrm>
        <a:graphic>
          <a:graphicData uri="http://schemas.openxmlformats.org/drawingml/2006/table">
            <a:tbl>
              <a:tblPr firstRow="1">
                <a:tableStyleId>{5C22544A-7EE6-4342-B048-85BDC9FD1C3A}</a:tableStyleId>
              </a:tblPr>
              <a:tblGrid>
                <a:gridCol w="1396865">
                  <a:extLst>
                    <a:ext uri="{9D8B030D-6E8A-4147-A177-3AD203B41FA5}">
                      <a16:colId xmlns:a16="http://schemas.microsoft.com/office/drawing/2014/main" val="1948427242"/>
                    </a:ext>
                  </a:extLst>
                </a:gridCol>
                <a:gridCol w="2433383">
                  <a:extLst>
                    <a:ext uri="{9D8B030D-6E8A-4147-A177-3AD203B41FA5}">
                      <a16:colId xmlns:a16="http://schemas.microsoft.com/office/drawing/2014/main" val="415501253"/>
                    </a:ext>
                  </a:extLst>
                </a:gridCol>
                <a:gridCol w="2965993">
                  <a:extLst>
                    <a:ext uri="{9D8B030D-6E8A-4147-A177-3AD203B41FA5}">
                      <a16:colId xmlns:a16="http://schemas.microsoft.com/office/drawing/2014/main" val="304711700"/>
                    </a:ext>
                  </a:extLst>
                </a:gridCol>
                <a:gridCol w="1891391">
                  <a:extLst>
                    <a:ext uri="{9D8B030D-6E8A-4147-A177-3AD203B41FA5}">
                      <a16:colId xmlns:a16="http://schemas.microsoft.com/office/drawing/2014/main" val="1595594124"/>
                    </a:ext>
                  </a:extLst>
                </a:gridCol>
                <a:gridCol w="2167241">
                  <a:extLst>
                    <a:ext uri="{9D8B030D-6E8A-4147-A177-3AD203B41FA5}">
                      <a16:colId xmlns:a16="http://schemas.microsoft.com/office/drawing/2014/main" val="3282585965"/>
                    </a:ext>
                  </a:extLst>
                </a:gridCol>
              </a:tblGrid>
              <a:tr h="699829">
                <a:tc>
                  <a:txBody>
                    <a:bodyPr/>
                    <a:lstStyle/>
                    <a:p>
                      <a:r>
                        <a:rPr lang="fr-FR" sz="1400" dirty="0"/>
                        <a:t>époque</a:t>
                      </a:r>
                    </a:p>
                  </a:txBody>
                  <a:tcPr/>
                </a:tc>
                <a:tc>
                  <a:txBody>
                    <a:bodyPr/>
                    <a:lstStyle/>
                    <a:p>
                      <a:r>
                        <a:rPr lang="fr-FR" sz="1400" dirty="0"/>
                        <a:t>phénomène</a:t>
                      </a:r>
                    </a:p>
                  </a:txBody>
                  <a:tcPr/>
                </a:tc>
                <a:tc>
                  <a:txBody>
                    <a:bodyPr/>
                    <a:lstStyle/>
                    <a:p>
                      <a:r>
                        <a:rPr lang="fr-FR" sz="1400" dirty="0"/>
                        <a:t>Réaction des A. locales</a:t>
                      </a:r>
                    </a:p>
                    <a:p>
                      <a:r>
                        <a:rPr lang="fr-FR" sz="1400" dirty="0"/>
                        <a:t>(</a:t>
                      </a:r>
                      <a:r>
                        <a:rPr lang="fr-FR" sz="1400" dirty="0" err="1"/>
                        <a:t>Baldasseroni</a:t>
                      </a:r>
                      <a:r>
                        <a:rPr lang="fr-FR" sz="1400" dirty="0"/>
                        <a:t> et </a:t>
                      </a:r>
                      <a:r>
                        <a:rPr lang="fr-FR" sz="1400" dirty="0" err="1"/>
                        <a:t>Charasonney</a:t>
                      </a:r>
                      <a:r>
                        <a:rPr lang="fr-FR" sz="1400" dirty="0"/>
                        <a:t>, 2018)</a:t>
                      </a:r>
                    </a:p>
                  </a:txBody>
                  <a:tcPr/>
                </a:tc>
                <a:tc>
                  <a:txBody>
                    <a:bodyPr/>
                    <a:lstStyle/>
                    <a:p>
                      <a:r>
                        <a:rPr lang="fr-FR" sz="1400" dirty="0"/>
                        <a:t>Instrument des A. locales</a:t>
                      </a:r>
                    </a:p>
                  </a:txBody>
                  <a:tcPr/>
                </a:tc>
                <a:tc>
                  <a:txBody>
                    <a:bodyPr/>
                    <a:lstStyle/>
                    <a:p>
                      <a:r>
                        <a:rPr lang="fr-FR" sz="1400" dirty="0"/>
                        <a:t>Type d’expertise </a:t>
                      </a:r>
                    </a:p>
                    <a:p>
                      <a:r>
                        <a:rPr lang="fr-FR" sz="1400" i="0" dirty="0"/>
                        <a:t>(</a:t>
                      </a:r>
                      <a:r>
                        <a:rPr lang="fr-FR" sz="1400" i="0" dirty="0" err="1"/>
                        <a:t>Flonneau</a:t>
                      </a:r>
                      <a:r>
                        <a:rPr lang="fr-FR" sz="1400" i="0" dirty="0"/>
                        <a:t> et </a:t>
                      </a:r>
                      <a:r>
                        <a:rPr lang="fr-FR" sz="1400" i="0" dirty="0" err="1"/>
                        <a:t>Guigueno</a:t>
                      </a:r>
                      <a:r>
                        <a:rPr lang="fr-FR" sz="1400" i="0" dirty="0"/>
                        <a:t>, 2009)</a:t>
                      </a:r>
                      <a:endParaRPr lang="fr-FR" sz="1400" dirty="0"/>
                    </a:p>
                  </a:txBody>
                  <a:tcPr/>
                </a:tc>
                <a:extLst>
                  <a:ext uri="{0D108BD9-81ED-4DB2-BD59-A6C34878D82A}">
                    <a16:rowId xmlns:a16="http://schemas.microsoft.com/office/drawing/2014/main" val="1657591240"/>
                  </a:ext>
                </a:extLst>
              </a:tr>
              <a:tr h="288165">
                <a:tc rowSpan="2">
                  <a:txBody>
                    <a:bodyPr/>
                    <a:lstStyle/>
                    <a:p>
                      <a:r>
                        <a:rPr lang="fr-FR" sz="1400" dirty="0"/>
                        <a:t>début XXe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Invention de l’automobile et diffusion primaire restreinte</a:t>
                      </a:r>
                    </a:p>
                    <a:p>
                      <a:endParaRPr lang="fr-FR" sz="1400" dirty="0"/>
                    </a:p>
                  </a:txBody>
                  <a:tcPr/>
                </a:tc>
                <a:tc rowSpan="2">
                  <a:txBody>
                    <a:bodyPr/>
                    <a:lstStyle/>
                    <a:p>
                      <a:r>
                        <a:rPr lang="fr-FR" sz="1400" dirty="0"/>
                        <a:t>Premières signalisations et progressive adaptation de l’espace public (vie –&gt; déplacement)</a:t>
                      </a:r>
                    </a:p>
                  </a:txBody>
                  <a:tcPr/>
                </a:tc>
                <a:tc>
                  <a:txBody>
                    <a:bodyPr/>
                    <a:lstStyle/>
                    <a:p>
                      <a:r>
                        <a:rPr lang="fr-FR" sz="1400" dirty="0"/>
                        <a:t>signalisation</a:t>
                      </a:r>
                    </a:p>
                  </a:txBody>
                  <a:tcPr/>
                </a:tc>
                <a:tc rowSpan="2">
                  <a:txBody>
                    <a:bodyPr/>
                    <a:lstStyle/>
                    <a:p>
                      <a:r>
                        <a:rPr lang="fr-FR" sz="1400" dirty="0"/>
                        <a:t>[aux USA] Balbutiement d’une science du trafic</a:t>
                      </a:r>
                    </a:p>
                  </a:txBody>
                  <a:tcPr/>
                </a:tc>
                <a:extLst>
                  <a:ext uri="{0D108BD9-81ED-4DB2-BD59-A6C34878D82A}">
                    <a16:rowId xmlns:a16="http://schemas.microsoft.com/office/drawing/2014/main" val="285959655"/>
                  </a:ext>
                </a:extLst>
              </a:tr>
              <a:tr h="617496">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r>
                        <a:rPr lang="fr-FR" sz="1400" dirty="0"/>
                        <a:t>règlementation</a:t>
                      </a:r>
                    </a:p>
                  </a:txBody>
                  <a:tcPr/>
                </a:tc>
                <a:tc vMerge="1">
                  <a:txBody>
                    <a:bodyPr/>
                    <a:lstStyle/>
                    <a:p>
                      <a:endParaRPr lang="fr-FR" sz="1600" dirty="0"/>
                    </a:p>
                  </a:txBody>
                  <a:tcPr/>
                </a:tc>
                <a:extLst>
                  <a:ext uri="{0D108BD9-81ED-4DB2-BD59-A6C34878D82A}">
                    <a16:rowId xmlns:a16="http://schemas.microsoft.com/office/drawing/2014/main" val="3251918148"/>
                  </a:ext>
                </a:extLst>
              </a:tr>
              <a:tr h="493997">
                <a:tc rowSpan="2">
                  <a:txBody>
                    <a:bodyPr/>
                    <a:lstStyle/>
                    <a:p>
                      <a:r>
                        <a:rPr lang="fr-FR" sz="1400" dirty="0"/>
                        <a:t>post Seconde Guerre Mondiale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Diffusion secondaire massive et saturation des infrastructures</a:t>
                      </a:r>
                    </a:p>
                    <a:p>
                      <a:endParaRPr lang="fr-FR" sz="1400" dirty="0"/>
                    </a:p>
                  </a:txBody>
                  <a:tcPr/>
                </a:tc>
                <a:tc>
                  <a:txBody>
                    <a:bodyPr/>
                    <a:lstStyle/>
                    <a:p>
                      <a:r>
                        <a:rPr lang="fr-FR" sz="1400" b="1" dirty="0"/>
                        <a:t>Construction de grandes infrastructures routières</a:t>
                      </a:r>
                    </a:p>
                  </a:txBody>
                  <a:tcPr/>
                </a:tc>
                <a:tc rowSpan="2">
                  <a:txBody>
                    <a:bodyPr/>
                    <a:lstStyle/>
                    <a:p>
                      <a:r>
                        <a:rPr lang="fr-FR" sz="1400" dirty="0"/>
                        <a:t>Grands projets d’Etat</a:t>
                      </a:r>
                    </a:p>
                  </a:txBody>
                  <a:tcPr/>
                </a:tc>
                <a:tc rowSpan="2">
                  <a:txBody>
                    <a:bodyPr/>
                    <a:lstStyle/>
                    <a:p>
                      <a:r>
                        <a:rPr lang="fr-FR" sz="1400" dirty="0"/>
                        <a:t>Développement de modèles de trafic aux USA, importation en France</a:t>
                      </a:r>
                      <a:endParaRPr lang="fr-FR" sz="1400" i="0" dirty="0"/>
                    </a:p>
                  </a:txBody>
                  <a:tcPr/>
                </a:tc>
                <a:extLst>
                  <a:ext uri="{0D108BD9-81ED-4DB2-BD59-A6C34878D82A}">
                    <a16:rowId xmlns:a16="http://schemas.microsoft.com/office/drawing/2014/main" val="958777379"/>
                  </a:ext>
                </a:extLst>
              </a:tr>
              <a:tr h="411664">
                <a:tc vMerge="1">
                  <a:txBody>
                    <a:bodyPr/>
                    <a:lstStyle/>
                    <a:p>
                      <a:endParaRPr lang="fr-FR"/>
                    </a:p>
                  </a:txBody>
                  <a:tcPr/>
                </a:tc>
                <a:tc vMerge="1">
                  <a:txBody>
                    <a:bodyPr/>
                    <a:lstStyle/>
                    <a:p>
                      <a:endParaRPr lang="fr-FR"/>
                    </a:p>
                  </a:txBody>
                  <a:tcPr/>
                </a:tc>
                <a:tc>
                  <a:txBody>
                    <a:bodyPr/>
                    <a:lstStyle/>
                    <a:p>
                      <a:r>
                        <a:rPr lang="fr-FR" sz="1400" dirty="0"/>
                        <a:t>Passage à une gestion de flux</a:t>
                      </a: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86183857"/>
                  </a:ext>
                </a:extLst>
              </a:tr>
              <a:tr h="928345">
                <a:tc rowSpan="3">
                  <a:txBody>
                    <a:bodyPr/>
                    <a:lstStyle/>
                    <a:p>
                      <a:r>
                        <a:rPr lang="fr-FR" sz="1400" b="1" dirty="0"/>
                        <a:t>Depuis 1980</a:t>
                      </a:r>
                    </a:p>
                  </a:txBody>
                  <a:tcPr/>
                </a:tc>
                <a:tc rowSpan="3">
                  <a:txBody>
                    <a:bodyPr/>
                    <a:lstStyle/>
                    <a:p>
                      <a:r>
                        <a:rPr lang="fr-FR" sz="1400" b="1" dirty="0">
                          <a:solidFill>
                            <a:srgbClr val="FFC000"/>
                          </a:solidFill>
                        </a:rPr>
                        <a:t>Augmentation de la demande de mobilité automobile et saturation des infrastructures, nuisances</a:t>
                      </a:r>
                    </a:p>
                  </a:txBody>
                  <a:tcPr/>
                </a:tc>
                <a:tc>
                  <a:txBody>
                    <a:bodyPr/>
                    <a:lstStyle/>
                    <a:p>
                      <a:r>
                        <a:rPr lang="fr-FR" sz="1400" b="1" dirty="0"/>
                        <a:t>Passage d’une conception de </a:t>
                      </a:r>
                      <a:r>
                        <a:rPr lang="fr-FR" sz="1400" b="1" i="1" dirty="0"/>
                        <a:t>flux </a:t>
                      </a:r>
                      <a:r>
                        <a:rPr lang="fr-FR" sz="1400" b="1" i="0" dirty="0"/>
                        <a:t>à un intérêt pour le choix modal (</a:t>
                      </a:r>
                      <a:r>
                        <a:rPr lang="fr-FR" sz="1400" b="1" i="0" dirty="0" err="1"/>
                        <a:t>Flonneau</a:t>
                      </a:r>
                      <a:r>
                        <a:rPr lang="fr-FR" sz="1400" b="1" i="0" dirty="0"/>
                        <a:t> et </a:t>
                      </a:r>
                      <a:r>
                        <a:rPr lang="fr-FR" sz="1400" b="1" i="0" dirty="0" err="1"/>
                        <a:t>Guigueno</a:t>
                      </a:r>
                      <a:r>
                        <a:rPr lang="fr-FR" sz="1400" b="1" i="0" dirty="0"/>
                        <a:t>, 2009)</a:t>
                      </a:r>
                      <a:endParaRPr lang="fr-FR" sz="1400" b="1"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Systèmes de transports intelligents et mobilier urbain </a:t>
                      </a:r>
                      <a:r>
                        <a:rPr lang="fr-FR" sz="1400" dirty="0"/>
                        <a:t>(</a:t>
                      </a:r>
                      <a:r>
                        <a:rPr lang="fr-FR" sz="1400" dirty="0" err="1"/>
                        <a:t>Baldasseroni</a:t>
                      </a:r>
                      <a:r>
                        <a:rPr lang="fr-FR" sz="1400" dirty="0"/>
                        <a:t> et </a:t>
                      </a:r>
                      <a:r>
                        <a:rPr lang="fr-FR" sz="1400" dirty="0" err="1"/>
                        <a:t>Charasonney</a:t>
                      </a:r>
                      <a:r>
                        <a:rPr lang="fr-FR" sz="1400" dirty="0"/>
                        <a:t>, 2018)</a:t>
                      </a:r>
                    </a:p>
                    <a:p>
                      <a:endParaRPr lang="fr-FR" sz="1400" b="1" dirty="0"/>
                    </a:p>
                  </a:txBody>
                  <a:tcPr/>
                </a:tc>
                <a:tc rowSpan="3">
                  <a:txBody>
                    <a:bodyPr/>
                    <a:lstStyle/>
                    <a:p>
                      <a:r>
                        <a:rPr lang="fr-FR" sz="1400" b="0" dirty="0"/>
                        <a:t>- A partir de 1970 : développement d’une socio-économie des transports</a:t>
                      </a:r>
                    </a:p>
                    <a:p>
                      <a:r>
                        <a:rPr lang="fr-FR" sz="1400" b="0" dirty="0"/>
                        <a:t>- 1980 : secteur privé prééminent dans modélisation du trafic</a:t>
                      </a:r>
                    </a:p>
                  </a:txBody>
                  <a:tcPr/>
                </a:tc>
                <a:extLst>
                  <a:ext uri="{0D108BD9-81ED-4DB2-BD59-A6C34878D82A}">
                    <a16:rowId xmlns:a16="http://schemas.microsoft.com/office/drawing/2014/main" val="1941695842"/>
                  </a:ext>
                </a:extLst>
              </a:tr>
              <a:tr h="594811">
                <a:tc vMerge="1">
                  <a:txBody>
                    <a:bodyPr/>
                    <a:lstStyle/>
                    <a:p>
                      <a:endParaRPr lang="fr-FR"/>
                    </a:p>
                  </a:txBody>
                  <a:tcPr/>
                </a:tc>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Tentative de fluidification par l’information voyageurs </a:t>
                      </a: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863405435"/>
                  </a:ext>
                </a:extLst>
              </a:tr>
              <a:tr h="755630">
                <a:tc vMerge="1">
                  <a:txBody>
                    <a:bodyPr/>
                    <a:lstStyle/>
                    <a:p>
                      <a:endParaRPr lang="fr-FR"/>
                    </a:p>
                  </a:txBody>
                  <a:tcPr/>
                </a:tc>
                <a:tc vMerge="1">
                  <a:txBody>
                    <a:bodyPr/>
                    <a:lstStyle/>
                    <a:p>
                      <a:endParaRPr lang="fr-FR"/>
                    </a:p>
                  </a:txBody>
                  <a:tcPr/>
                </a:tc>
                <a:tc>
                  <a:txBody>
                    <a:bodyPr/>
                    <a:lstStyle/>
                    <a:p>
                      <a:r>
                        <a:rPr lang="fr-FR" sz="1400" b="0" dirty="0"/>
                        <a:t>Quelques constructions d’infrastructures (not. au Luxembourg)</a:t>
                      </a:r>
                    </a:p>
                  </a:txBody>
                  <a:tcPr/>
                </a:tc>
                <a:tc>
                  <a:txBody>
                    <a:bodyPr/>
                    <a:lstStyle/>
                    <a:p>
                      <a:r>
                        <a:rPr lang="fr-FR" sz="1400" b="0" dirty="0"/>
                        <a:t>Projets localisés, d’Etat et des collectivités</a:t>
                      </a:r>
                    </a:p>
                  </a:txBody>
                  <a:tcPr/>
                </a:tc>
                <a:tc vMerge="1">
                  <a:txBody>
                    <a:bodyPr/>
                    <a:lstStyle/>
                    <a:p>
                      <a:endParaRPr lang="fr-FR" sz="1600" b="1" dirty="0"/>
                    </a:p>
                  </a:txBody>
                  <a:tcPr/>
                </a:tc>
                <a:extLst>
                  <a:ext uri="{0D108BD9-81ED-4DB2-BD59-A6C34878D82A}">
                    <a16:rowId xmlns:a16="http://schemas.microsoft.com/office/drawing/2014/main" val="703257109"/>
                  </a:ext>
                </a:extLst>
              </a:tr>
              <a:tr h="493997">
                <a:tc>
                  <a:txBody>
                    <a:bodyPr/>
                    <a:lstStyle/>
                    <a:p>
                      <a:r>
                        <a:rPr lang="fr-FR" sz="1400" i="1" dirty="0"/>
                        <a:t>A délimiter précisément</a:t>
                      </a:r>
                    </a:p>
                  </a:txBody>
                  <a:tcPr/>
                </a:tc>
                <a:tc>
                  <a:txBody>
                    <a:bodyPr/>
                    <a:lstStyle/>
                    <a:p>
                      <a:r>
                        <a:rPr lang="fr-FR" sz="1400" b="1" dirty="0">
                          <a:solidFill>
                            <a:srgbClr val="FF0000"/>
                          </a:solidFill>
                        </a:rPr>
                        <a:t>Saturation, nuisances et réchauffement climatique</a:t>
                      </a:r>
                    </a:p>
                  </a:txBody>
                  <a:tcPr/>
                </a:tc>
                <a:tc>
                  <a:txBody>
                    <a:bodyPr/>
                    <a:lstStyle/>
                    <a:p>
                      <a:r>
                        <a:rPr lang="fr-FR" sz="1400" b="1" dirty="0"/>
                        <a:t>Le report modal comme objectif – </a:t>
                      </a:r>
                      <a:r>
                        <a:rPr lang="fr-FR" sz="1400" b="1" i="1" dirty="0"/>
                        <a:t>et la voiture ?</a:t>
                      </a:r>
                    </a:p>
                  </a:txBody>
                  <a:tcPr/>
                </a:tc>
                <a:tc>
                  <a:txBody>
                    <a:bodyPr/>
                    <a:lstStyle/>
                    <a:p>
                      <a:r>
                        <a:rPr lang="fr-FR" sz="1400" b="1" dirty="0"/>
                        <a:t>STI, </a:t>
                      </a:r>
                      <a:r>
                        <a:rPr lang="fr-FR" sz="1400" b="1" dirty="0" err="1"/>
                        <a:t>Mobility</a:t>
                      </a:r>
                      <a:r>
                        <a:rPr lang="fr-FR" sz="1400" b="1" dirty="0"/>
                        <a:t> as a service</a:t>
                      </a:r>
                    </a:p>
                  </a:txBody>
                  <a:tcPr/>
                </a:tc>
                <a:tc>
                  <a:txBody>
                    <a:bodyPr/>
                    <a:lstStyle/>
                    <a:p>
                      <a:r>
                        <a:rPr lang="fr-FR" sz="1400" b="0" dirty="0"/>
                        <a:t>Multiples : sociologie, géographie, socio-éco</a:t>
                      </a:r>
                    </a:p>
                  </a:txBody>
                  <a:tcPr/>
                </a:tc>
                <a:extLst>
                  <a:ext uri="{0D108BD9-81ED-4DB2-BD59-A6C34878D82A}">
                    <a16:rowId xmlns:a16="http://schemas.microsoft.com/office/drawing/2014/main" val="1434121086"/>
                  </a:ext>
                </a:extLst>
              </a:tr>
            </a:tbl>
          </a:graphicData>
        </a:graphic>
      </p:graphicFrame>
    </p:spTree>
    <p:extLst>
      <p:ext uri="{BB962C8B-B14F-4D97-AF65-F5344CB8AC3E}">
        <p14:creationId xmlns:p14="http://schemas.microsoft.com/office/powerpoint/2010/main" val="287484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17DCF-CFFC-1951-9862-72474EB9910A}"/>
              </a:ext>
            </a:extLst>
          </p:cNvPr>
          <p:cNvSpPr>
            <a:spLocks noGrp="1"/>
          </p:cNvSpPr>
          <p:nvPr>
            <p:ph type="title"/>
          </p:nvPr>
        </p:nvSpPr>
        <p:spPr>
          <a:xfrm>
            <a:off x="532150" y="681875"/>
            <a:ext cx="10515600" cy="619919"/>
          </a:xfrm>
        </p:spPr>
        <p:txBody>
          <a:bodyPr>
            <a:normAutofit fontScale="90000"/>
          </a:bodyPr>
          <a:lstStyle/>
          <a:p>
            <a:r>
              <a:rPr lang="fr-BE" dirty="0"/>
              <a:t>Le contexte : les autorités locales font face à des injonctions paradoxales (Dupuy, 2007 ; </a:t>
            </a:r>
            <a:r>
              <a:rPr lang="fr-BE" dirty="0" err="1"/>
              <a:t>Féré</a:t>
            </a:r>
            <a:r>
              <a:rPr lang="fr-BE" dirty="0"/>
              <a:t>, 2012) :</a:t>
            </a:r>
            <a:endParaRPr lang="fr-FR" dirty="0"/>
          </a:p>
        </p:txBody>
      </p:sp>
      <p:sp>
        <p:nvSpPr>
          <p:cNvPr id="3" name="Espace réservé du contenu 2">
            <a:extLst>
              <a:ext uri="{FF2B5EF4-FFF2-40B4-BE49-F238E27FC236}">
                <a16:creationId xmlns:a16="http://schemas.microsoft.com/office/drawing/2014/main" id="{12802EDE-F111-8A68-D84C-DF1EF4CF1247}"/>
              </a:ext>
            </a:extLst>
          </p:cNvPr>
          <p:cNvSpPr>
            <a:spLocks noGrp="1"/>
          </p:cNvSpPr>
          <p:nvPr>
            <p:ph idx="1"/>
          </p:nvPr>
        </p:nvSpPr>
        <p:spPr/>
        <p:txBody>
          <a:bodyPr>
            <a:normAutofit fontScale="92500" lnSpcReduction="10000"/>
          </a:bodyPr>
          <a:lstStyle/>
          <a:p>
            <a:pPr marL="0" indent="0">
              <a:buNone/>
            </a:pPr>
            <a:r>
              <a:rPr lang="fr-BE" sz="3200" dirty="0"/>
              <a:t> </a:t>
            </a:r>
          </a:p>
          <a:p>
            <a:pPr lvl="1">
              <a:buFontTx/>
              <a:buChar char="-"/>
            </a:pPr>
            <a:r>
              <a:rPr lang="fr-BE" sz="3500" dirty="0"/>
              <a:t>créer les conditions d’une mobilité croissante, mais plus verte</a:t>
            </a:r>
          </a:p>
          <a:p>
            <a:pPr lvl="1">
              <a:buFontTx/>
              <a:buChar char="-"/>
            </a:pPr>
            <a:r>
              <a:rPr lang="fr-BE" sz="3500" dirty="0"/>
              <a:t>favoriser les mobilités douces et les micromobilités sans pénaliser excessivement la mobilité automobile</a:t>
            </a:r>
          </a:p>
          <a:p>
            <a:pPr lvl="1">
              <a:buFontTx/>
              <a:buChar char="-"/>
            </a:pPr>
            <a:r>
              <a:rPr lang="fr-BE" sz="3500" dirty="0"/>
              <a:t>interagir avec les grands acteurs privés de l’information et de la navigation routière alors que ces acteurs ont des objectifs différents </a:t>
            </a:r>
          </a:p>
          <a:p>
            <a:pPr lvl="1">
              <a:buFontTx/>
              <a:buChar char="-"/>
            </a:pPr>
            <a:r>
              <a:rPr lang="fr-BE" sz="3500" dirty="0"/>
              <a:t>Viser l’attractivité urbaine et la fluidification </a:t>
            </a:r>
          </a:p>
          <a:p>
            <a:pPr lvl="1">
              <a:buFontTx/>
              <a:buChar char="-"/>
            </a:pPr>
            <a:r>
              <a:rPr lang="fr-BE" sz="3500" dirty="0"/>
              <a:t>…</a:t>
            </a:r>
            <a:endParaRPr lang="fr-FR" sz="3500" dirty="0"/>
          </a:p>
        </p:txBody>
      </p:sp>
    </p:spTree>
    <p:extLst>
      <p:ext uri="{BB962C8B-B14F-4D97-AF65-F5344CB8AC3E}">
        <p14:creationId xmlns:p14="http://schemas.microsoft.com/office/powerpoint/2010/main" val="323471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89CCE-44F3-34F0-2877-4128893B7FDF}"/>
              </a:ext>
            </a:extLst>
          </p:cNvPr>
          <p:cNvSpPr>
            <a:spLocks noGrp="1"/>
          </p:cNvSpPr>
          <p:nvPr>
            <p:ph type="title"/>
          </p:nvPr>
        </p:nvSpPr>
        <p:spPr>
          <a:xfrm>
            <a:off x="385010" y="318917"/>
            <a:ext cx="10515600" cy="619919"/>
          </a:xfrm>
        </p:spPr>
        <p:txBody>
          <a:bodyPr>
            <a:normAutofit fontScale="90000"/>
          </a:bodyPr>
          <a:lstStyle/>
          <a:p>
            <a:r>
              <a:rPr lang="fr-FR" dirty="0"/>
              <a:t>Pourquoi, en tant qu’autorité locale, utiliser l’IV ?</a:t>
            </a:r>
          </a:p>
        </p:txBody>
      </p:sp>
      <p:sp>
        <p:nvSpPr>
          <p:cNvPr id="3" name="Espace réservé du contenu 2">
            <a:extLst>
              <a:ext uri="{FF2B5EF4-FFF2-40B4-BE49-F238E27FC236}">
                <a16:creationId xmlns:a16="http://schemas.microsoft.com/office/drawing/2014/main" id="{A08727FD-B786-24E0-2002-CB8A75C30395}"/>
              </a:ext>
            </a:extLst>
          </p:cNvPr>
          <p:cNvSpPr>
            <a:spLocks noGrp="1"/>
          </p:cNvSpPr>
          <p:nvPr>
            <p:ph idx="1"/>
          </p:nvPr>
        </p:nvSpPr>
        <p:spPr>
          <a:xfrm>
            <a:off x="1235242" y="2027025"/>
            <a:ext cx="10515600" cy="4830975"/>
          </a:xfrm>
        </p:spPr>
        <p:txBody>
          <a:bodyPr>
            <a:normAutofit lnSpcReduction="10000"/>
          </a:bodyPr>
          <a:lstStyle/>
          <a:p>
            <a:r>
              <a:rPr lang="fr-FR" sz="2800" dirty="0"/>
              <a:t>Situation de </a:t>
            </a:r>
            <a:r>
              <a:rPr lang="fr-FR" sz="2800" b="1" i="1" dirty="0"/>
              <a:t>mobilité généralisée </a:t>
            </a:r>
            <a:r>
              <a:rPr lang="fr-FR" sz="2800" dirty="0"/>
              <a:t>(Lannoy et Ramadier, 2007) et Saturation du réseau viaire primaire</a:t>
            </a:r>
          </a:p>
          <a:p>
            <a:r>
              <a:rPr lang="fr-FR" sz="2800" dirty="0"/>
              <a:t>Nuisances liées à </a:t>
            </a:r>
            <a:r>
              <a:rPr lang="fr-FR" sz="2400" dirty="0"/>
              <a:t>l’automobilisme</a:t>
            </a:r>
            <a:r>
              <a:rPr lang="fr-FR" sz="2800" dirty="0"/>
              <a:t> (bruit, pollution, accaparement de l’espace public)</a:t>
            </a:r>
          </a:p>
          <a:p>
            <a:r>
              <a:rPr lang="fr-FR" sz="2800" dirty="0"/>
              <a:t>Projections parts modales alarmantes </a:t>
            </a:r>
          </a:p>
          <a:p>
            <a:pPr marL="0" indent="0">
              <a:buNone/>
            </a:pPr>
            <a:r>
              <a:rPr lang="fr-FR" sz="2800" b="1" dirty="0"/>
              <a:t>OR</a:t>
            </a:r>
          </a:p>
          <a:p>
            <a:r>
              <a:rPr lang="fr-FR" sz="2800" dirty="0"/>
              <a:t>La mobilité comme enjeu vital : le Luxembourg et la richesse par l’attractivité – accessibilité :</a:t>
            </a:r>
          </a:p>
          <a:p>
            <a:pPr lvl="1"/>
            <a:r>
              <a:rPr lang="fr-FR" sz="2000" dirty="0"/>
              <a:t>Taille du pays</a:t>
            </a:r>
          </a:p>
          <a:p>
            <a:pPr lvl="1"/>
            <a:r>
              <a:rPr lang="fr-FR" sz="2000" dirty="0"/>
              <a:t>Nombre de travailleurs frontaliers</a:t>
            </a:r>
          </a:p>
          <a:p>
            <a:r>
              <a:rPr lang="fr-FR" sz="2800" dirty="0"/>
              <a:t>L’automobilisme culturel </a:t>
            </a:r>
          </a:p>
          <a:p>
            <a:endParaRPr lang="fr-FR" sz="2800" dirty="0"/>
          </a:p>
        </p:txBody>
      </p:sp>
      <p:grpSp>
        <p:nvGrpSpPr>
          <p:cNvPr id="9" name="Groupe 8">
            <a:extLst>
              <a:ext uri="{FF2B5EF4-FFF2-40B4-BE49-F238E27FC236}">
                <a16:creationId xmlns:a16="http://schemas.microsoft.com/office/drawing/2014/main" id="{4F8D8FE3-C2EE-221B-C0D5-50AD908287A7}"/>
              </a:ext>
            </a:extLst>
          </p:cNvPr>
          <p:cNvGrpSpPr/>
          <p:nvPr/>
        </p:nvGrpSpPr>
        <p:grpSpPr>
          <a:xfrm>
            <a:off x="254636" y="1252098"/>
            <a:ext cx="10776347" cy="461665"/>
            <a:chOff x="192505" y="1228999"/>
            <a:chExt cx="10776347" cy="343810"/>
          </a:xfrm>
        </p:grpSpPr>
        <p:sp>
          <p:nvSpPr>
            <p:cNvPr id="7" name="Flèche vers la droite 6">
              <a:extLst>
                <a:ext uri="{FF2B5EF4-FFF2-40B4-BE49-F238E27FC236}">
                  <a16:creationId xmlns:a16="http://schemas.microsoft.com/office/drawing/2014/main" id="{517DD32F-CECA-C551-92F6-99A021BD1D8E}"/>
                </a:ext>
              </a:extLst>
            </p:cNvPr>
            <p:cNvSpPr/>
            <p:nvPr/>
          </p:nvSpPr>
          <p:spPr>
            <a:xfrm>
              <a:off x="192505" y="1228999"/>
              <a:ext cx="850232" cy="320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7C36FB0-DE12-979A-5907-F15CA2C0F1DD}"/>
                </a:ext>
              </a:extLst>
            </p:cNvPr>
            <p:cNvSpPr txBox="1"/>
            <p:nvPr/>
          </p:nvSpPr>
          <p:spPr>
            <a:xfrm>
              <a:off x="1042737" y="1228999"/>
              <a:ext cx="9926115" cy="343810"/>
            </a:xfrm>
            <a:prstGeom prst="rect">
              <a:avLst/>
            </a:prstGeom>
            <a:noFill/>
          </p:spPr>
          <p:txBody>
            <a:bodyPr wrap="none" rtlCol="0">
              <a:spAutoFit/>
            </a:bodyPr>
            <a:lstStyle/>
            <a:p>
              <a:r>
                <a:rPr lang="fr-FR" sz="2400" dirty="0"/>
                <a:t>Pour favoriser la mobilité en provoquant le report modal et en fluidifiant  </a:t>
              </a:r>
            </a:p>
          </p:txBody>
        </p:sp>
      </p:grpSp>
    </p:spTree>
    <p:extLst>
      <p:ext uri="{BB962C8B-B14F-4D97-AF65-F5344CB8AC3E}">
        <p14:creationId xmlns:p14="http://schemas.microsoft.com/office/powerpoint/2010/main" val="123072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BAF2E-0962-6718-1E2C-F33A4E3EDF87}"/>
              </a:ext>
            </a:extLst>
          </p:cNvPr>
          <p:cNvSpPr>
            <a:spLocks noGrp="1"/>
          </p:cNvSpPr>
          <p:nvPr>
            <p:ph type="title"/>
          </p:nvPr>
        </p:nvSpPr>
        <p:spPr/>
        <p:txBody>
          <a:bodyPr>
            <a:normAutofit fontScale="90000"/>
          </a:bodyPr>
          <a:lstStyle/>
          <a:p>
            <a:r>
              <a:rPr lang="fr-FR" dirty="0"/>
              <a:t>Pourquoi, en tant qu’autorité locale, utiliser l’IV ?</a:t>
            </a:r>
          </a:p>
        </p:txBody>
      </p:sp>
      <p:grpSp>
        <p:nvGrpSpPr>
          <p:cNvPr id="4" name="Groupe 3">
            <a:extLst>
              <a:ext uri="{FF2B5EF4-FFF2-40B4-BE49-F238E27FC236}">
                <a16:creationId xmlns:a16="http://schemas.microsoft.com/office/drawing/2014/main" id="{18637F2A-371C-AA92-3E09-8FECE868D322}"/>
              </a:ext>
            </a:extLst>
          </p:cNvPr>
          <p:cNvGrpSpPr/>
          <p:nvPr/>
        </p:nvGrpSpPr>
        <p:grpSpPr>
          <a:xfrm>
            <a:off x="532150" y="1555448"/>
            <a:ext cx="10986082" cy="830997"/>
            <a:chOff x="192505" y="1228999"/>
            <a:chExt cx="10986082" cy="618858"/>
          </a:xfrm>
        </p:grpSpPr>
        <p:sp>
          <p:nvSpPr>
            <p:cNvPr id="5" name="Flèche vers la droite 4">
              <a:extLst>
                <a:ext uri="{FF2B5EF4-FFF2-40B4-BE49-F238E27FC236}">
                  <a16:creationId xmlns:a16="http://schemas.microsoft.com/office/drawing/2014/main" id="{251358C6-D505-A423-CFD8-B61BBF0B0A53}"/>
                </a:ext>
              </a:extLst>
            </p:cNvPr>
            <p:cNvSpPr/>
            <p:nvPr/>
          </p:nvSpPr>
          <p:spPr>
            <a:xfrm>
              <a:off x="192505" y="1228999"/>
              <a:ext cx="850232" cy="320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B5053D7-6AB1-2FB0-C026-7D915652BC9A}"/>
                </a:ext>
              </a:extLst>
            </p:cNvPr>
            <p:cNvSpPr txBox="1"/>
            <p:nvPr/>
          </p:nvSpPr>
          <p:spPr>
            <a:xfrm>
              <a:off x="1042737" y="1228999"/>
              <a:ext cx="10135850" cy="618858"/>
            </a:xfrm>
            <a:prstGeom prst="rect">
              <a:avLst/>
            </a:prstGeom>
            <a:noFill/>
          </p:spPr>
          <p:txBody>
            <a:bodyPr wrap="square" rtlCol="0">
              <a:spAutoFit/>
            </a:bodyPr>
            <a:lstStyle/>
            <a:p>
              <a:r>
                <a:rPr lang="fr-FR" sz="2400" dirty="0"/>
                <a:t>Pour faire respecter les contrôles d’accès (zone faible émissions, zone à trafic limité,…) </a:t>
              </a:r>
              <a:r>
                <a:rPr lang="fr-FR" sz="2400" dirty="0">
                  <a:solidFill>
                    <a:srgbClr val="5FA4B0"/>
                  </a:solidFill>
                </a:rPr>
                <a:t>- </a:t>
              </a:r>
              <a:r>
                <a:rPr lang="fr-FR" sz="2400" i="1" dirty="0">
                  <a:solidFill>
                    <a:srgbClr val="5FA4B0"/>
                  </a:solidFill>
                </a:rPr>
                <a:t>Namur</a:t>
              </a:r>
              <a:endParaRPr lang="fr-FR" sz="2400" dirty="0">
                <a:solidFill>
                  <a:srgbClr val="5FA4B0"/>
                </a:solidFill>
              </a:endParaRPr>
            </a:p>
          </p:txBody>
        </p:sp>
      </p:grpSp>
      <p:grpSp>
        <p:nvGrpSpPr>
          <p:cNvPr id="7" name="Groupe 6">
            <a:extLst>
              <a:ext uri="{FF2B5EF4-FFF2-40B4-BE49-F238E27FC236}">
                <a16:creationId xmlns:a16="http://schemas.microsoft.com/office/drawing/2014/main" id="{FFD9E798-1E33-E988-FA62-586FE018DA44}"/>
              </a:ext>
            </a:extLst>
          </p:cNvPr>
          <p:cNvGrpSpPr/>
          <p:nvPr/>
        </p:nvGrpSpPr>
        <p:grpSpPr>
          <a:xfrm>
            <a:off x="532150" y="2654295"/>
            <a:ext cx="11274881" cy="461665"/>
            <a:chOff x="192505" y="1228999"/>
            <a:chExt cx="11274881" cy="343810"/>
          </a:xfrm>
        </p:grpSpPr>
        <p:sp>
          <p:nvSpPr>
            <p:cNvPr id="8" name="Flèche vers la droite 7">
              <a:extLst>
                <a:ext uri="{FF2B5EF4-FFF2-40B4-BE49-F238E27FC236}">
                  <a16:creationId xmlns:a16="http://schemas.microsoft.com/office/drawing/2014/main" id="{55E9B907-DDB4-A215-4E79-D9B0C7A03434}"/>
                </a:ext>
              </a:extLst>
            </p:cNvPr>
            <p:cNvSpPr/>
            <p:nvPr/>
          </p:nvSpPr>
          <p:spPr>
            <a:xfrm>
              <a:off x="192505" y="1228999"/>
              <a:ext cx="850232" cy="320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3BD4550-61C7-4D17-2AB7-11BCA8DA0DAC}"/>
                </a:ext>
              </a:extLst>
            </p:cNvPr>
            <p:cNvSpPr txBox="1"/>
            <p:nvPr/>
          </p:nvSpPr>
          <p:spPr>
            <a:xfrm>
              <a:off x="1042737" y="1228999"/>
              <a:ext cx="10424649" cy="343810"/>
            </a:xfrm>
            <a:prstGeom prst="rect">
              <a:avLst/>
            </a:prstGeom>
            <a:noFill/>
          </p:spPr>
          <p:txBody>
            <a:bodyPr wrap="none" rtlCol="0">
              <a:spAutoFit/>
            </a:bodyPr>
            <a:lstStyle/>
            <a:p>
              <a:r>
                <a:rPr lang="fr-FR" sz="2400" dirty="0"/>
                <a:t>Pour stimuler l’activité économique via l’open data </a:t>
              </a:r>
              <a:r>
                <a:rPr lang="fr-FR" sz="2400" dirty="0">
                  <a:solidFill>
                    <a:srgbClr val="5FA4B0"/>
                  </a:solidFill>
                </a:rPr>
                <a:t>– </a:t>
              </a:r>
              <a:r>
                <a:rPr lang="fr-FR" sz="2400" i="1" dirty="0">
                  <a:solidFill>
                    <a:srgbClr val="5FA4B0"/>
                  </a:solidFill>
                </a:rPr>
                <a:t>Namur et Luxembourg</a:t>
              </a:r>
              <a:endParaRPr lang="fr-FR" sz="2400" dirty="0">
                <a:solidFill>
                  <a:srgbClr val="5FA4B0"/>
                </a:solidFill>
              </a:endParaRPr>
            </a:p>
          </p:txBody>
        </p:sp>
      </p:grpSp>
      <p:grpSp>
        <p:nvGrpSpPr>
          <p:cNvPr id="10" name="Groupe 9">
            <a:extLst>
              <a:ext uri="{FF2B5EF4-FFF2-40B4-BE49-F238E27FC236}">
                <a16:creationId xmlns:a16="http://schemas.microsoft.com/office/drawing/2014/main" id="{1CD3CA5B-9AFE-BB83-029D-F75CDF03D571}"/>
              </a:ext>
            </a:extLst>
          </p:cNvPr>
          <p:cNvGrpSpPr/>
          <p:nvPr/>
        </p:nvGrpSpPr>
        <p:grpSpPr>
          <a:xfrm>
            <a:off x="532149" y="3406712"/>
            <a:ext cx="10611854" cy="830997"/>
            <a:chOff x="192504" y="1228999"/>
            <a:chExt cx="12425335" cy="460875"/>
          </a:xfrm>
        </p:grpSpPr>
        <p:sp>
          <p:nvSpPr>
            <p:cNvPr id="11" name="Flèche vers la droite 10">
              <a:extLst>
                <a:ext uri="{FF2B5EF4-FFF2-40B4-BE49-F238E27FC236}">
                  <a16:creationId xmlns:a16="http://schemas.microsoft.com/office/drawing/2014/main" id="{4648CB10-8851-F8CC-7632-7EA7273FC073}"/>
                </a:ext>
              </a:extLst>
            </p:cNvPr>
            <p:cNvSpPr/>
            <p:nvPr/>
          </p:nvSpPr>
          <p:spPr>
            <a:xfrm>
              <a:off x="192504" y="1310904"/>
              <a:ext cx="995530" cy="2389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64B5168-76AB-D0C3-0CC7-ABC14AACED2E}"/>
                </a:ext>
              </a:extLst>
            </p:cNvPr>
            <p:cNvSpPr txBox="1"/>
            <p:nvPr/>
          </p:nvSpPr>
          <p:spPr>
            <a:xfrm>
              <a:off x="1155439" y="1228999"/>
              <a:ext cx="11462400" cy="460875"/>
            </a:xfrm>
            <a:prstGeom prst="rect">
              <a:avLst/>
            </a:prstGeom>
            <a:noFill/>
          </p:spPr>
          <p:txBody>
            <a:bodyPr wrap="square" rtlCol="0">
              <a:spAutoFit/>
            </a:bodyPr>
            <a:lstStyle/>
            <a:p>
              <a:r>
                <a:rPr lang="fr-FR" sz="2400" dirty="0"/>
                <a:t>Pour diffuser des informations tierces (crise, événement festif/politique, marketing urbain) </a:t>
              </a:r>
              <a:r>
                <a:rPr lang="fr-FR" sz="2400" dirty="0">
                  <a:solidFill>
                    <a:srgbClr val="5FA4B0"/>
                  </a:solidFill>
                </a:rPr>
                <a:t>– </a:t>
              </a:r>
              <a:r>
                <a:rPr lang="fr-FR" sz="2400" i="1" dirty="0">
                  <a:solidFill>
                    <a:srgbClr val="5FA4B0"/>
                  </a:solidFill>
                </a:rPr>
                <a:t>Namur et Luxembourg</a:t>
              </a:r>
              <a:endParaRPr lang="fr-FR" sz="2400" dirty="0">
                <a:solidFill>
                  <a:srgbClr val="5FA4B0"/>
                </a:solidFill>
              </a:endParaRPr>
            </a:p>
          </p:txBody>
        </p:sp>
      </p:grpSp>
      <p:grpSp>
        <p:nvGrpSpPr>
          <p:cNvPr id="13" name="Groupe 12">
            <a:extLst>
              <a:ext uri="{FF2B5EF4-FFF2-40B4-BE49-F238E27FC236}">
                <a16:creationId xmlns:a16="http://schemas.microsoft.com/office/drawing/2014/main" id="{92A2C147-D2D1-262D-27A3-9C333FB78B7B}"/>
              </a:ext>
            </a:extLst>
          </p:cNvPr>
          <p:cNvGrpSpPr/>
          <p:nvPr/>
        </p:nvGrpSpPr>
        <p:grpSpPr>
          <a:xfrm>
            <a:off x="532149" y="4559301"/>
            <a:ext cx="11015194" cy="461665"/>
            <a:chOff x="192505" y="1228999"/>
            <a:chExt cx="11015194" cy="343810"/>
          </a:xfrm>
        </p:grpSpPr>
        <p:sp>
          <p:nvSpPr>
            <p:cNvPr id="14" name="Flèche vers la droite 13">
              <a:extLst>
                <a:ext uri="{FF2B5EF4-FFF2-40B4-BE49-F238E27FC236}">
                  <a16:creationId xmlns:a16="http://schemas.microsoft.com/office/drawing/2014/main" id="{9BDF5B3D-F170-3DB6-9DD6-E827C012DB25}"/>
                </a:ext>
              </a:extLst>
            </p:cNvPr>
            <p:cNvSpPr/>
            <p:nvPr/>
          </p:nvSpPr>
          <p:spPr>
            <a:xfrm>
              <a:off x="192505" y="1228999"/>
              <a:ext cx="850232" cy="320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851F369-7DCA-4046-77B2-2A756214A386}"/>
                </a:ext>
              </a:extLst>
            </p:cNvPr>
            <p:cNvSpPr txBox="1"/>
            <p:nvPr/>
          </p:nvSpPr>
          <p:spPr>
            <a:xfrm>
              <a:off x="1042737" y="1228999"/>
              <a:ext cx="10164962" cy="343810"/>
            </a:xfrm>
            <a:prstGeom prst="rect">
              <a:avLst/>
            </a:prstGeom>
            <a:noFill/>
          </p:spPr>
          <p:txBody>
            <a:bodyPr wrap="none" rtlCol="0">
              <a:spAutoFit/>
            </a:bodyPr>
            <a:lstStyle/>
            <a:p>
              <a:r>
                <a:rPr lang="fr-FR" sz="2400" dirty="0"/>
                <a:t>Pour construire son image – marketing territorial </a:t>
              </a:r>
              <a:r>
                <a:rPr lang="fr-FR" sz="2400" dirty="0">
                  <a:solidFill>
                    <a:srgbClr val="5FA4B0"/>
                  </a:solidFill>
                </a:rPr>
                <a:t>– </a:t>
              </a:r>
              <a:r>
                <a:rPr lang="fr-FR" sz="2400" i="1" dirty="0">
                  <a:solidFill>
                    <a:srgbClr val="5FA4B0"/>
                  </a:solidFill>
                </a:rPr>
                <a:t>Namur et Luxembourg</a:t>
              </a:r>
              <a:endParaRPr lang="fr-FR" sz="2400" dirty="0">
                <a:solidFill>
                  <a:srgbClr val="5FA4B0"/>
                </a:solidFill>
              </a:endParaRPr>
            </a:p>
          </p:txBody>
        </p:sp>
      </p:grpSp>
      <p:grpSp>
        <p:nvGrpSpPr>
          <p:cNvPr id="16" name="Groupe 15">
            <a:extLst>
              <a:ext uri="{FF2B5EF4-FFF2-40B4-BE49-F238E27FC236}">
                <a16:creationId xmlns:a16="http://schemas.microsoft.com/office/drawing/2014/main" id="{25183957-4229-4012-50A4-BAEC5323C7A6}"/>
              </a:ext>
            </a:extLst>
          </p:cNvPr>
          <p:cNvGrpSpPr/>
          <p:nvPr/>
        </p:nvGrpSpPr>
        <p:grpSpPr>
          <a:xfrm>
            <a:off x="552829" y="5420972"/>
            <a:ext cx="1342675" cy="461665"/>
            <a:chOff x="192505" y="1228999"/>
            <a:chExt cx="1342675" cy="343810"/>
          </a:xfrm>
        </p:grpSpPr>
        <p:sp>
          <p:nvSpPr>
            <p:cNvPr id="17" name="Flèche vers la droite 16">
              <a:extLst>
                <a:ext uri="{FF2B5EF4-FFF2-40B4-BE49-F238E27FC236}">
                  <a16:creationId xmlns:a16="http://schemas.microsoft.com/office/drawing/2014/main" id="{33FF3F80-714A-174A-AE0C-E56F2248BF4D}"/>
                </a:ext>
              </a:extLst>
            </p:cNvPr>
            <p:cNvSpPr/>
            <p:nvPr/>
          </p:nvSpPr>
          <p:spPr>
            <a:xfrm>
              <a:off x="192505" y="1228999"/>
              <a:ext cx="850232" cy="320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0932A18-2BC2-1920-02A5-5B2BCEFFD3E6}"/>
                </a:ext>
              </a:extLst>
            </p:cNvPr>
            <p:cNvSpPr txBox="1"/>
            <p:nvPr/>
          </p:nvSpPr>
          <p:spPr>
            <a:xfrm>
              <a:off x="1042737" y="1228999"/>
              <a:ext cx="492443" cy="343810"/>
            </a:xfrm>
            <a:prstGeom prst="rect">
              <a:avLst/>
            </a:prstGeom>
            <a:noFill/>
          </p:spPr>
          <p:txBody>
            <a:bodyPr wrap="none" rtlCol="0">
              <a:spAutoFit/>
            </a:bodyPr>
            <a:lstStyle/>
            <a:p>
              <a:r>
                <a:rPr lang="fr-FR" sz="2400" dirty="0"/>
                <a:t>…</a:t>
              </a:r>
            </a:p>
          </p:txBody>
        </p:sp>
      </p:grpSp>
    </p:spTree>
    <p:extLst>
      <p:ext uri="{BB962C8B-B14F-4D97-AF65-F5344CB8AC3E}">
        <p14:creationId xmlns:p14="http://schemas.microsoft.com/office/powerpoint/2010/main" val="54457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5F732-79CC-5AC1-AE6B-4399B797985D}"/>
              </a:ext>
            </a:extLst>
          </p:cNvPr>
          <p:cNvSpPr>
            <a:spLocks noGrp="1"/>
          </p:cNvSpPr>
          <p:nvPr>
            <p:ph type="title"/>
          </p:nvPr>
        </p:nvSpPr>
        <p:spPr/>
        <p:txBody>
          <a:bodyPr>
            <a:normAutofit fontScale="90000"/>
          </a:bodyPr>
          <a:lstStyle/>
          <a:p>
            <a:r>
              <a:rPr lang="fr-FR" dirty="0"/>
              <a:t>Pourquoi construire un système </a:t>
            </a:r>
            <a:r>
              <a:rPr lang="fr-FR" b="1" dirty="0"/>
              <a:t>public</a:t>
            </a:r>
            <a:r>
              <a:rPr lang="fr-FR" dirty="0"/>
              <a:t> d’IV ?</a:t>
            </a:r>
          </a:p>
        </p:txBody>
      </p:sp>
      <p:sp>
        <p:nvSpPr>
          <p:cNvPr id="3" name="Espace réservé du contenu 2">
            <a:extLst>
              <a:ext uri="{FF2B5EF4-FFF2-40B4-BE49-F238E27FC236}">
                <a16:creationId xmlns:a16="http://schemas.microsoft.com/office/drawing/2014/main" id="{991AC114-E892-2B90-A2E2-931D0842E8CB}"/>
              </a:ext>
            </a:extLst>
          </p:cNvPr>
          <p:cNvSpPr>
            <a:spLocks noGrp="1"/>
          </p:cNvSpPr>
          <p:nvPr>
            <p:ph idx="1"/>
          </p:nvPr>
        </p:nvSpPr>
        <p:spPr>
          <a:xfrm>
            <a:off x="532150" y="1613891"/>
            <a:ext cx="10515600" cy="4641255"/>
          </a:xfrm>
        </p:spPr>
        <p:txBody>
          <a:bodyPr>
            <a:normAutofit lnSpcReduction="10000"/>
          </a:bodyPr>
          <a:lstStyle/>
          <a:p>
            <a:r>
              <a:rPr lang="fr-FR" dirty="0"/>
              <a:t>Une multiplicité d’acteurs impliqués dans l’IV : </a:t>
            </a:r>
          </a:p>
          <a:p>
            <a:pPr lvl="1"/>
            <a:r>
              <a:rPr lang="fr-FR" b="1" dirty="0"/>
              <a:t>Large digital corporations</a:t>
            </a:r>
            <a:r>
              <a:rPr lang="fr-FR" dirty="0"/>
              <a:t> : Google-Waze et leurs applications de navigation routière</a:t>
            </a:r>
          </a:p>
          <a:p>
            <a:pPr lvl="1"/>
            <a:r>
              <a:rPr lang="fr-FR" dirty="0"/>
              <a:t>Multinationales : </a:t>
            </a:r>
            <a:r>
              <a:rPr lang="fr-FR" dirty="0" err="1"/>
              <a:t>Moovit-Mobileye</a:t>
            </a:r>
            <a:endParaRPr lang="fr-FR" dirty="0"/>
          </a:p>
          <a:p>
            <a:pPr lvl="1"/>
            <a:r>
              <a:rPr lang="fr-FR" dirty="0"/>
              <a:t>Entreprises de taille moyenne : </a:t>
            </a:r>
            <a:r>
              <a:rPr lang="fr-FR" dirty="0" err="1"/>
              <a:t>Hotcity</a:t>
            </a:r>
            <a:endParaRPr lang="fr-FR" dirty="0"/>
          </a:p>
          <a:p>
            <a:pPr lvl="1"/>
            <a:r>
              <a:rPr lang="fr-FR" dirty="0"/>
              <a:t>Start-ups : </a:t>
            </a:r>
            <a:r>
              <a:rPr lang="fr-FR" dirty="0" err="1"/>
              <a:t>Pysae</a:t>
            </a:r>
            <a:endParaRPr lang="fr-FR" dirty="0"/>
          </a:p>
          <a:p>
            <a:pPr lvl="1"/>
            <a:r>
              <a:rPr lang="fr-FR" dirty="0"/>
              <a:t>Opérateurs de transport : (par ex. chemins de fer Luxembourgeois)</a:t>
            </a:r>
          </a:p>
          <a:p>
            <a:pPr lvl="1"/>
            <a:r>
              <a:rPr lang="fr-FR" b="1" dirty="0"/>
              <a:t>Autorités organisatrices de la mobilité (AOM) : métropoles, communautés urbaines, villes (Luxembourg-ville ici)</a:t>
            </a:r>
          </a:p>
          <a:p>
            <a:pPr lvl="1"/>
            <a:endParaRPr lang="fr-FR" b="1" dirty="0"/>
          </a:p>
          <a:p>
            <a:r>
              <a:rPr lang="fr-FR" dirty="0"/>
              <a:t>Des logiques d’action et des objectifs très différents (</a:t>
            </a:r>
            <a:r>
              <a:rPr lang="fr-FR" dirty="0">
                <a:solidFill>
                  <a:schemeClr val="tx1"/>
                </a:solidFill>
              </a:rPr>
              <a:t>Courmont, 2018 a, 2018 b</a:t>
            </a:r>
            <a:r>
              <a:rPr lang="fr-FR" dirty="0"/>
              <a:t>)</a:t>
            </a:r>
          </a:p>
          <a:p>
            <a:pPr marL="0" indent="0">
              <a:buNone/>
            </a:pPr>
            <a:endParaRPr lang="fr-FR" dirty="0"/>
          </a:p>
          <a:p>
            <a:endParaRPr lang="fr-FR" b="1" dirty="0"/>
          </a:p>
        </p:txBody>
      </p:sp>
      <p:grpSp>
        <p:nvGrpSpPr>
          <p:cNvPr id="7" name="Groupe 6">
            <a:extLst>
              <a:ext uri="{FF2B5EF4-FFF2-40B4-BE49-F238E27FC236}">
                <a16:creationId xmlns:a16="http://schemas.microsoft.com/office/drawing/2014/main" id="{C98716E6-F7DA-FB53-B98F-4AFD46EC1AC3}"/>
              </a:ext>
            </a:extLst>
          </p:cNvPr>
          <p:cNvGrpSpPr/>
          <p:nvPr/>
        </p:nvGrpSpPr>
        <p:grpSpPr>
          <a:xfrm>
            <a:off x="10403423" y="2171415"/>
            <a:ext cx="1768110" cy="1531572"/>
            <a:chOff x="9970265" y="2066067"/>
            <a:chExt cx="1768110" cy="1531572"/>
          </a:xfrm>
        </p:grpSpPr>
        <p:sp>
          <p:nvSpPr>
            <p:cNvPr id="5" name="Accolade fermante 4">
              <a:extLst>
                <a:ext uri="{FF2B5EF4-FFF2-40B4-BE49-F238E27FC236}">
                  <a16:creationId xmlns:a16="http://schemas.microsoft.com/office/drawing/2014/main" id="{E526DC68-FB86-C4F3-7361-54622F83B7B3}"/>
                </a:ext>
              </a:extLst>
            </p:cNvPr>
            <p:cNvSpPr/>
            <p:nvPr/>
          </p:nvSpPr>
          <p:spPr>
            <a:xfrm>
              <a:off x="9970265" y="2066067"/>
              <a:ext cx="330506" cy="1531572"/>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9AF5AE9B-F670-A5FC-49C6-9B673F7514AD}"/>
                </a:ext>
              </a:extLst>
            </p:cNvPr>
            <p:cNvSpPr txBox="1"/>
            <p:nvPr/>
          </p:nvSpPr>
          <p:spPr>
            <a:xfrm>
              <a:off x="10345045" y="2623279"/>
              <a:ext cx="1393330" cy="338554"/>
            </a:xfrm>
            <a:prstGeom prst="rect">
              <a:avLst/>
            </a:prstGeom>
            <a:noFill/>
          </p:spPr>
          <p:txBody>
            <a:bodyPr wrap="none" rtlCol="0">
              <a:spAutoFit/>
            </a:bodyPr>
            <a:lstStyle/>
            <a:p>
              <a:r>
                <a:rPr lang="fr-FR" sz="1600" dirty="0"/>
                <a:t>Secteur privé</a:t>
              </a:r>
            </a:p>
          </p:txBody>
        </p:sp>
      </p:grpSp>
      <p:grpSp>
        <p:nvGrpSpPr>
          <p:cNvPr id="9" name="Groupe 8">
            <a:extLst>
              <a:ext uri="{FF2B5EF4-FFF2-40B4-BE49-F238E27FC236}">
                <a16:creationId xmlns:a16="http://schemas.microsoft.com/office/drawing/2014/main" id="{183D7668-D435-70DE-DCE9-715FCFF0A4A8}"/>
              </a:ext>
            </a:extLst>
          </p:cNvPr>
          <p:cNvGrpSpPr/>
          <p:nvPr/>
        </p:nvGrpSpPr>
        <p:grpSpPr>
          <a:xfrm>
            <a:off x="10403423" y="3790820"/>
            <a:ext cx="1788577" cy="991518"/>
            <a:chOff x="9970265" y="3767769"/>
            <a:chExt cx="1788577" cy="991518"/>
          </a:xfrm>
        </p:grpSpPr>
        <p:sp>
          <p:nvSpPr>
            <p:cNvPr id="4" name="Accolade fermante 3">
              <a:extLst>
                <a:ext uri="{FF2B5EF4-FFF2-40B4-BE49-F238E27FC236}">
                  <a16:creationId xmlns:a16="http://schemas.microsoft.com/office/drawing/2014/main" id="{A498B612-ABEE-8632-4F17-69BAD7861EE5}"/>
                </a:ext>
              </a:extLst>
            </p:cNvPr>
            <p:cNvSpPr/>
            <p:nvPr/>
          </p:nvSpPr>
          <p:spPr>
            <a:xfrm>
              <a:off x="9970265" y="3767769"/>
              <a:ext cx="330506" cy="991518"/>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225761C7-486C-A272-36CE-609E1893BB7F}"/>
                </a:ext>
              </a:extLst>
            </p:cNvPr>
            <p:cNvSpPr txBox="1"/>
            <p:nvPr/>
          </p:nvSpPr>
          <p:spPr>
            <a:xfrm>
              <a:off x="10275744" y="4049814"/>
              <a:ext cx="1483098" cy="338554"/>
            </a:xfrm>
            <a:prstGeom prst="rect">
              <a:avLst/>
            </a:prstGeom>
            <a:noFill/>
          </p:spPr>
          <p:txBody>
            <a:bodyPr wrap="none" rtlCol="0">
              <a:spAutoFit/>
            </a:bodyPr>
            <a:lstStyle/>
            <a:p>
              <a:r>
                <a:rPr lang="fr-FR" sz="1600" dirty="0"/>
                <a:t>Secteur public</a:t>
              </a:r>
            </a:p>
          </p:txBody>
        </p:sp>
      </p:grpSp>
    </p:spTree>
    <p:extLst>
      <p:ext uri="{BB962C8B-B14F-4D97-AF65-F5344CB8AC3E}">
        <p14:creationId xmlns:p14="http://schemas.microsoft.com/office/powerpoint/2010/main" val="320660749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ED48D-EDD2-1D86-6C3F-B3CDFF9997D9}"/>
              </a:ext>
            </a:extLst>
          </p:cNvPr>
          <p:cNvSpPr>
            <a:spLocks noGrp="1"/>
          </p:cNvSpPr>
          <p:nvPr>
            <p:ph type="title"/>
          </p:nvPr>
        </p:nvSpPr>
        <p:spPr>
          <a:xfrm>
            <a:off x="306372" y="468490"/>
            <a:ext cx="10515600" cy="619919"/>
          </a:xfrm>
        </p:spPr>
        <p:txBody>
          <a:bodyPr>
            <a:noAutofit/>
          </a:bodyPr>
          <a:lstStyle/>
          <a:p>
            <a:r>
              <a:rPr lang="fr-FR" sz="3000" dirty="0"/>
              <a:t>Caractériser la forme que l’action publique prend à travers l’utilisation de ces systèmes IV</a:t>
            </a:r>
          </a:p>
        </p:txBody>
      </p:sp>
      <p:sp>
        <p:nvSpPr>
          <p:cNvPr id="3" name="Espace réservé du contenu 2">
            <a:extLst>
              <a:ext uri="{FF2B5EF4-FFF2-40B4-BE49-F238E27FC236}">
                <a16:creationId xmlns:a16="http://schemas.microsoft.com/office/drawing/2014/main" id="{7BEFC7B2-845F-B4EC-B7E5-7B67E71ECD87}"/>
              </a:ext>
            </a:extLst>
          </p:cNvPr>
          <p:cNvSpPr>
            <a:spLocks noGrp="1"/>
          </p:cNvSpPr>
          <p:nvPr>
            <p:ph idx="1"/>
          </p:nvPr>
        </p:nvSpPr>
        <p:spPr>
          <a:xfrm>
            <a:off x="633749" y="1588790"/>
            <a:ext cx="10515600" cy="5026497"/>
          </a:xfrm>
        </p:spPr>
        <p:txBody>
          <a:bodyPr>
            <a:normAutofit lnSpcReduction="10000"/>
          </a:bodyPr>
          <a:lstStyle/>
          <a:p>
            <a:r>
              <a:rPr lang="fr-FR" sz="3600" b="1" i="1" dirty="0"/>
              <a:t>Régulation </a:t>
            </a:r>
            <a:r>
              <a:rPr lang="fr-FR" sz="3600" b="1" dirty="0"/>
              <a:t>des mobilités</a:t>
            </a:r>
            <a:r>
              <a:rPr lang="fr-FR" sz="3600" dirty="0"/>
              <a:t> : </a:t>
            </a:r>
          </a:p>
          <a:p>
            <a:r>
              <a:rPr lang="fr-BE" sz="2800" i="1" dirty="0">
                <a:solidFill>
                  <a:schemeClr val="tx1"/>
                </a:solidFill>
              </a:rPr>
              <a:t> « une procédure qui permet de gérer des écarts en les maintenant dans une limite acceptable, pour maintenir l’orientation souhaitée. L’autonomie des éléments peut croitre sans que ne diminue la capacité de coordonner voire d’orienter</a:t>
            </a:r>
            <a:r>
              <a:rPr lang="fr-BE" sz="2800" dirty="0">
                <a:solidFill>
                  <a:schemeClr val="tx1"/>
                </a:solidFill>
              </a:rPr>
              <a:t>. »</a:t>
            </a:r>
            <a:r>
              <a:rPr lang="fr-BE" sz="2800" i="1" dirty="0">
                <a:solidFill>
                  <a:schemeClr val="tx1"/>
                </a:solidFill>
              </a:rPr>
              <a:t> </a:t>
            </a:r>
            <a:r>
              <a:rPr lang="fr-BE" sz="2800" dirty="0">
                <a:solidFill>
                  <a:schemeClr val="tx1"/>
                </a:solidFill>
              </a:rPr>
              <a:t>(Remy, p. 39 </a:t>
            </a:r>
            <a:r>
              <a:rPr lang="fr-BE" sz="2800" i="1" dirty="0">
                <a:solidFill>
                  <a:schemeClr val="tx1"/>
                </a:solidFill>
              </a:rPr>
              <a:t>in </a:t>
            </a:r>
            <a:r>
              <a:rPr lang="fr-BE" sz="2800" dirty="0">
                <a:solidFill>
                  <a:schemeClr val="tx1"/>
                </a:solidFill>
              </a:rPr>
              <a:t>Lannoy et Ramadier, 2007)</a:t>
            </a:r>
          </a:p>
          <a:p>
            <a:r>
              <a:rPr lang="fr-FR" sz="2800" dirty="0"/>
              <a:t>Préserver le droit à la mobilité en l’infléchissant vers le report modal pour répondre aux paradoxes de la mobilité</a:t>
            </a:r>
          </a:p>
          <a:p>
            <a:r>
              <a:rPr lang="fr-FR" sz="2800" dirty="0"/>
              <a:t>Action sur </a:t>
            </a:r>
            <a:r>
              <a:rPr lang="fr-FR" sz="2800" i="1" dirty="0"/>
              <a:t>la demande de mobilité </a:t>
            </a:r>
            <a:r>
              <a:rPr lang="fr-FR" sz="2800" dirty="0"/>
              <a:t>et plus (seulement) sur l’offre</a:t>
            </a:r>
          </a:p>
          <a:p>
            <a:r>
              <a:rPr lang="fr-FR" sz="2800" b="1" i="1" dirty="0" err="1"/>
              <a:t>Environnementalité</a:t>
            </a:r>
            <a:r>
              <a:rPr lang="fr-FR" sz="2800" i="1" dirty="0"/>
              <a:t> </a:t>
            </a:r>
            <a:r>
              <a:rPr lang="fr-FR" sz="2800" dirty="0"/>
              <a:t>(Foucault, 2007, </a:t>
            </a:r>
            <a:r>
              <a:rPr lang="fr-FR" sz="2800" dirty="0" err="1"/>
              <a:t>Gabrys</a:t>
            </a:r>
            <a:r>
              <a:rPr lang="fr-FR" sz="2800" dirty="0"/>
              <a:t>, 2014) : l’environnement comme moyen d’action continu sur les individus &gt;&lt; compartimentage institutionnel et réglementaire</a:t>
            </a:r>
          </a:p>
          <a:p>
            <a:endParaRPr lang="fr-BE" sz="2800" dirty="0">
              <a:solidFill>
                <a:schemeClr val="tx1"/>
              </a:solidFill>
            </a:endParaRPr>
          </a:p>
          <a:p>
            <a:pPr marL="0" indent="0">
              <a:buNone/>
            </a:pPr>
            <a:endParaRPr lang="fr-FR" sz="3600" dirty="0"/>
          </a:p>
          <a:p>
            <a:endParaRPr lang="fr-FR" sz="3600" i="1" dirty="0"/>
          </a:p>
          <a:p>
            <a:endParaRPr lang="fr-FR" sz="3600" dirty="0"/>
          </a:p>
          <a:p>
            <a:endParaRPr lang="fr-FR" dirty="0"/>
          </a:p>
        </p:txBody>
      </p:sp>
    </p:spTree>
    <p:extLst>
      <p:ext uri="{BB962C8B-B14F-4D97-AF65-F5344CB8AC3E}">
        <p14:creationId xmlns:p14="http://schemas.microsoft.com/office/powerpoint/2010/main" val="17636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9B277-EBD4-9928-FA2D-19BCE90FBD72}"/>
              </a:ext>
            </a:extLst>
          </p:cNvPr>
          <p:cNvSpPr>
            <a:spLocks noGrp="1"/>
          </p:cNvSpPr>
          <p:nvPr>
            <p:ph type="title"/>
          </p:nvPr>
        </p:nvSpPr>
        <p:spPr>
          <a:xfrm>
            <a:off x="532150" y="552054"/>
            <a:ext cx="10515600" cy="619919"/>
          </a:xfrm>
        </p:spPr>
        <p:txBody>
          <a:bodyPr>
            <a:normAutofit fontScale="90000"/>
          </a:bodyPr>
          <a:lstStyle/>
          <a:p>
            <a:r>
              <a:rPr lang="fr-FR" dirty="0"/>
              <a:t>4) Effets des SIV multimodaux sur l’action publique</a:t>
            </a:r>
          </a:p>
        </p:txBody>
      </p:sp>
      <p:sp>
        <p:nvSpPr>
          <p:cNvPr id="3" name="Espace réservé du contenu 2">
            <a:extLst>
              <a:ext uri="{FF2B5EF4-FFF2-40B4-BE49-F238E27FC236}">
                <a16:creationId xmlns:a16="http://schemas.microsoft.com/office/drawing/2014/main" id="{F7638B77-308E-9520-AFB1-70898F70C820}"/>
              </a:ext>
            </a:extLst>
          </p:cNvPr>
          <p:cNvSpPr>
            <a:spLocks noGrp="1"/>
          </p:cNvSpPr>
          <p:nvPr>
            <p:ph idx="1"/>
          </p:nvPr>
        </p:nvSpPr>
        <p:spPr>
          <a:xfrm>
            <a:off x="532150" y="1478428"/>
            <a:ext cx="10515600" cy="4939308"/>
          </a:xfrm>
        </p:spPr>
        <p:txBody>
          <a:bodyPr>
            <a:normAutofit fontScale="92500" lnSpcReduction="20000"/>
          </a:bodyPr>
          <a:lstStyle/>
          <a:p>
            <a:r>
              <a:rPr lang="fr-FR" dirty="0"/>
              <a:t>Corollaire : mise en place d’une filière de la donnée temps réel : construction de la donnée -&gt; transmission -&gt; exploitation –&gt; open data</a:t>
            </a:r>
          </a:p>
          <a:p>
            <a:r>
              <a:rPr lang="fr-FR" dirty="0"/>
              <a:t>Prise d’acte de la perte du monopole public sur la régulation du trafic et tentatives d’interactions avec Waze/Google selon différentes modalités</a:t>
            </a:r>
          </a:p>
          <a:p>
            <a:r>
              <a:rPr lang="fr-FR" dirty="0"/>
              <a:t>Réflexion sur le rôle des autorités organisatrices des mobilités :</a:t>
            </a:r>
          </a:p>
          <a:p>
            <a:pPr lvl="1"/>
            <a:r>
              <a:rPr lang="fr-FR" dirty="0"/>
              <a:t>Médiation ou désintermédiation au sein du cycle de la donnée et des mobilités</a:t>
            </a:r>
          </a:p>
          <a:p>
            <a:pPr lvl="1"/>
            <a:r>
              <a:rPr lang="fr-FR" dirty="0"/>
              <a:t>Open data et création de services par le secteur privé</a:t>
            </a:r>
          </a:p>
          <a:p>
            <a:r>
              <a:rPr lang="fr-FR" dirty="0"/>
              <a:t>Spécialisation des expertises publiques et réflexion de long-terme sur :</a:t>
            </a:r>
          </a:p>
          <a:p>
            <a:pPr lvl="1"/>
            <a:r>
              <a:rPr lang="fr-FR" dirty="0"/>
              <a:t>les investissements en logiciel et infrastructures : non-dépendance de logiciels propriétaires</a:t>
            </a:r>
          </a:p>
          <a:p>
            <a:pPr lvl="1"/>
            <a:r>
              <a:rPr lang="fr-FR" dirty="0"/>
              <a:t>Les procédures les plus adaptées aux évolutions technologiques : rester flexible</a:t>
            </a:r>
          </a:p>
          <a:p>
            <a:pPr lvl="1"/>
            <a:r>
              <a:rPr lang="fr-FR" dirty="0"/>
              <a:t>La maintenance : en interne ou par des prestataires-tiers ?</a:t>
            </a:r>
          </a:p>
          <a:p>
            <a:endParaRPr lang="fr-FR" dirty="0"/>
          </a:p>
        </p:txBody>
      </p:sp>
    </p:spTree>
    <p:extLst>
      <p:ext uri="{BB962C8B-B14F-4D97-AF65-F5344CB8AC3E}">
        <p14:creationId xmlns:p14="http://schemas.microsoft.com/office/powerpoint/2010/main" val="97722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89548-B1A0-C6B8-3220-9C5F02AF4E22}"/>
              </a:ext>
            </a:extLst>
          </p:cNvPr>
          <p:cNvSpPr>
            <a:spLocks noGrp="1"/>
          </p:cNvSpPr>
          <p:nvPr>
            <p:ph type="title"/>
          </p:nvPr>
        </p:nvSpPr>
        <p:spPr>
          <a:xfrm>
            <a:off x="460808" y="462848"/>
            <a:ext cx="10515600" cy="619919"/>
          </a:xfrm>
        </p:spPr>
        <p:txBody>
          <a:bodyPr>
            <a:normAutofit fontScale="90000"/>
          </a:bodyPr>
          <a:lstStyle/>
          <a:p>
            <a:r>
              <a:rPr lang="fr-FR" dirty="0"/>
              <a:t>Des questions à explorer </a:t>
            </a:r>
          </a:p>
        </p:txBody>
      </p:sp>
      <p:sp>
        <p:nvSpPr>
          <p:cNvPr id="3" name="Espace réservé du contenu 2">
            <a:extLst>
              <a:ext uri="{FF2B5EF4-FFF2-40B4-BE49-F238E27FC236}">
                <a16:creationId xmlns:a16="http://schemas.microsoft.com/office/drawing/2014/main" id="{FD98B0DD-73B2-2A09-1263-C81A3EA357AA}"/>
              </a:ext>
            </a:extLst>
          </p:cNvPr>
          <p:cNvSpPr>
            <a:spLocks noGrp="1"/>
          </p:cNvSpPr>
          <p:nvPr>
            <p:ph idx="1"/>
          </p:nvPr>
        </p:nvSpPr>
        <p:spPr>
          <a:xfrm>
            <a:off x="310144" y="1352829"/>
            <a:ext cx="11270384" cy="5306747"/>
          </a:xfrm>
        </p:spPr>
        <p:txBody>
          <a:bodyPr>
            <a:normAutofit fontScale="92500" lnSpcReduction="10000"/>
          </a:bodyPr>
          <a:lstStyle/>
          <a:p>
            <a:r>
              <a:rPr lang="fr-FR" sz="2400" dirty="0"/>
              <a:t>Mettre l’accent sur la construction de flux de données ? Préalable à l’IV multimodale </a:t>
            </a:r>
          </a:p>
          <a:p>
            <a:pPr lvl="1"/>
            <a:r>
              <a:rPr lang="fr-FR" dirty="0"/>
              <a:t>Le rassemblement de flux de données nécessite un travail important de standardisation des interfaces et de « mise en flux » </a:t>
            </a:r>
          </a:p>
          <a:p>
            <a:r>
              <a:rPr lang="fr-FR" sz="2400" dirty="0"/>
              <a:t>Comment conceptualiser l’avènement de ce nouvel </a:t>
            </a:r>
            <a:r>
              <a:rPr lang="fr-FR" sz="2400" i="1" dirty="0"/>
              <a:t>instrument d’action publique </a:t>
            </a:r>
            <a:r>
              <a:rPr lang="fr-FR" sz="2400" dirty="0"/>
              <a:t>au regard de la préexistence de plusieurs autres outils de régulation des mobilités ? Quelle articulation ? [infrastructure </a:t>
            </a:r>
            <a:r>
              <a:rPr lang="fr-FR" sz="2400" dirty="0" err="1"/>
              <a:t>studies</a:t>
            </a:r>
            <a:r>
              <a:rPr lang="fr-FR" sz="2400" dirty="0"/>
              <a:t>]</a:t>
            </a:r>
          </a:p>
          <a:p>
            <a:pPr lvl="1"/>
            <a:r>
              <a:rPr lang="fr-FR" dirty="0"/>
              <a:t>Remplacement de certains </a:t>
            </a:r>
            <a:r>
              <a:rPr lang="fr-FR" i="1" dirty="0"/>
              <a:t>instruments</a:t>
            </a:r>
            <a:r>
              <a:rPr lang="fr-FR" dirty="0"/>
              <a:t> par d’autres ? </a:t>
            </a:r>
          </a:p>
          <a:p>
            <a:pPr lvl="1"/>
            <a:r>
              <a:rPr lang="fr-FR" dirty="0"/>
              <a:t>Stratification </a:t>
            </a:r>
            <a:r>
              <a:rPr lang="fr-BE" dirty="0"/>
              <a:t>(</a:t>
            </a:r>
            <a:r>
              <a:rPr lang="fr-BE" dirty="0" err="1"/>
              <a:t>Baldasseroni</a:t>
            </a:r>
            <a:r>
              <a:rPr lang="fr-BE" dirty="0"/>
              <a:t> et </a:t>
            </a:r>
            <a:r>
              <a:rPr lang="fr-BE" dirty="0" err="1"/>
              <a:t>Charansonney</a:t>
            </a:r>
            <a:r>
              <a:rPr lang="fr-BE" dirty="0"/>
              <a:t>, 2018, p. 38) ? </a:t>
            </a:r>
            <a:r>
              <a:rPr lang="fr-FR" dirty="0"/>
              <a:t>Sédimentation (Ajout de couches successives et coexistence) ?</a:t>
            </a:r>
          </a:p>
          <a:p>
            <a:pPr lvl="1"/>
            <a:r>
              <a:rPr lang="fr-FR" dirty="0"/>
              <a:t>…?</a:t>
            </a:r>
          </a:p>
          <a:p>
            <a:r>
              <a:rPr lang="fr-FR" sz="2400" dirty="0"/>
              <a:t>Comment les SIV s’inscrivent-ils – ou pas – dans l’histoire du gouvernement des mobilités dans chaque ville étudiée ? Continuité ? Rupture politique ou technique ?</a:t>
            </a:r>
          </a:p>
          <a:p>
            <a:r>
              <a:rPr lang="fr-FR" sz="2400" dirty="0"/>
              <a:t>« Dualité prescription-guidage » (</a:t>
            </a:r>
            <a:r>
              <a:rPr lang="fr-FR" sz="2400" dirty="0" err="1"/>
              <a:t>Baldasseroni</a:t>
            </a:r>
            <a:r>
              <a:rPr lang="fr-FR" sz="2400" dirty="0"/>
              <a:t> et </a:t>
            </a:r>
            <a:r>
              <a:rPr lang="fr-FR" sz="2400" dirty="0" err="1"/>
              <a:t>Charasonney</a:t>
            </a:r>
            <a:r>
              <a:rPr lang="fr-FR" sz="2400" dirty="0"/>
              <a:t>, 2018, p. 24); dualité régulation du trafic – attractivité (idem)</a:t>
            </a:r>
          </a:p>
          <a:p>
            <a:r>
              <a:rPr lang="fr-FR" sz="2400" dirty="0" err="1"/>
              <a:t>Ambiguité</a:t>
            </a:r>
            <a:r>
              <a:rPr lang="fr-FR" sz="2400" dirty="0"/>
              <a:t> (transversale aux cas d’étude) : dyade objectif de multimodalité – automobilisme pragmatique/culturel – </a:t>
            </a:r>
            <a:r>
              <a:rPr lang="fr-FR" sz="2400" i="1" dirty="0"/>
              <a:t>N+L</a:t>
            </a:r>
          </a:p>
          <a:p>
            <a:endParaRPr lang="fr-FR" sz="2400" dirty="0"/>
          </a:p>
          <a:p>
            <a:endParaRPr lang="fr-FR" dirty="0"/>
          </a:p>
        </p:txBody>
      </p:sp>
    </p:spTree>
    <p:extLst>
      <p:ext uri="{BB962C8B-B14F-4D97-AF65-F5344CB8AC3E}">
        <p14:creationId xmlns:p14="http://schemas.microsoft.com/office/powerpoint/2010/main" val="357151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591AF-F1EB-1973-9D85-1014B6A6DBBB}"/>
              </a:ext>
            </a:extLst>
          </p:cNvPr>
          <p:cNvSpPr>
            <a:spLocks noGrp="1"/>
          </p:cNvSpPr>
          <p:nvPr>
            <p:ph type="title"/>
          </p:nvPr>
        </p:nvSpPr>
        <p:spPr/>
        <p:txBody>
          <a:bodyPr>
            <a:normAutofit fontScale="90000"/>
          </a:bodyPr>
          <a:lstStyle/>
          <a:p>
            <a:r>
              <a:rPr lang="fr-FR" dirty="0"/>
              <a:t>Introduction – Problématique et QDR, méthodologie</a:t>
            </a:r>
          </a:p>
        </p:txBody>
      </p:sp>
      <p:sp>
        <p:nvSpPr>
          <p:cNvPr id="3" name="Espace réservé du contenu 2">
            <a:extLst>
              <a:ext uri="{FF2B5EF4-FFF2-40B4-BE49-F238E27FC236}">
                <a16:creationId xmlns:a16="http://schemas.microsoft.com/office/drawing/2014/main" id="{F407EF8F-F812-36E6-8B18-13AF0454217A}"/>
              </a:ext>
            </a:extLst>
          </p:cNvPr>
          <p:cNvSpPr>
            <a:spLocks noGrp="1"/>
          </p:cNvSpPr>
          <p:nvPr>
            <p:ph idx="1"/>
          </p:nvPr>
        </p:nvSpPr>
        <p:spPr>
          <a:xfrm>
            <a:off x="532150" y="1613891"/>
            <a:ext cx="10515600" cy="4854641"/>
          </a:xfrm>
        </p:spPr>
        <p:txBody>
          <a:bodyPr>
            <a:normAutofit/>
          </a:bodyPr>
          <a:lstStyle/>
          <a:p>
            <a:r>
              <a:rPr lang="fr-FR" dirty="0"/>
              <a:t>Problématisation : l’information voyageurs comme instrument de gouvernement des mobilités</a:t>
            </a:r>
          </a:p>
          <a:p>
            <a:r>
              <a:rPr lang="fr-FR" dirty="0">
                <a:solidFill>
                  <a:schemeClr val="tx1"/>
                </a:solidFill>
              </a:rPr>
              <a:t>Question de recherche : Comment les systèmes numériques d’information voyageurs transforment-ils la régulation publique des mobilités urbaines ?</a:t>
            </a:r>
          </a:p>
          <a:p>
            <a:r>
              <a:rPr lang="fr-BE" dirty="0">
                <a:solidFill>
                  <a:schemeClr val="tx1"/>
                </a:solidFill>
                <a:effectLst/>
              </a:rPr>
              <a:t>(Volet diachronique)</a:t>
            </a:r>
          </a:p>
          <a:p>
            <a:r>
              <a:rPr lang="fr-BE" dirty="0">
                <a:solidFill>
                  <a:schemeClr val="tx1"/>
                </a:solidFill>
                <a:effectLst/>
              </a:rPr>
              <a:t>Volet synchronique : présenté ici</a:t>
            </a:r>
          </a:p>
          <a:p>
            <a:r>
              <a:rPr lang="fr-BE" dirty="0"/>
              <a:t>Méthodologie : Etude de cas (Namur, Lyon, Luxembourg)</a:t>
            </a:r>
          </a:p>
          <a:p>
            <a:r>
              <a:rPr lang="fr-BE" dirty="0"/>
              <a:t>Pour chaque cas : Analyse de documents, </a:t>
            </a:r>
            <a:r>
              <a:rPr lang="fr-BE" i="1" dirty="0" err="1"/>
              <a:t>walkthrough</a:t>
            </a:r>
            <a:r>
              <a:rPr lang="fr-BE" dirty="0"/>
              <a:t>(Light et al., 2018) entretiens semi-directifs</a:t>
            </a:r>
          </a:p>
          <a:p>
            <a:endParaRPr lang="fr-FR" sz="3200" dirty="0"/>
          </a:p>
        </p:txBody>
      </p:sp>
    </p:spTree>
    <p:extLst>
      <p:ext uri="{BB962C8B-B14F-4D97-AF65-F5344CB8AC3E}">
        <p14:creationId xmlns:p14="http://schemas.microsoft.com/office/powerpoint/2010/main" val="110425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B0C2B-E9A5-59BE-DB8A-34C765C3CD9D}"/>
              </a:ext>
            </a:extLst>
          </p:cNvPr>
          <p:cNvSpPr>
            <a:spLocks noGrp="1"/>
          </p:cNvSpPr>
          <p:nvPr>
            <p:ph type="title"/>
          </p:nvPr>
        </p:nvSpPr>
        <p:spPr>
          <a:xfrm>
            <a:off x="430550" y="343209"/>
            <a:ext cx="10515600" cy="619919"/>
          </a:xfrm>
        </p:spPr>
        <p:txBody>
          <a:bodyPr>
            <a:normAutofit fontScale="90000"/>
          </a:bodyPr>
          <a:lstStyle/>
          <a:p>
            <a:r>
              <a:rPr lang="fr-FR" dirty="0"/>
              <a:t>Terrains</a:t>
            </a:r>
          </a:p>
        </p:txBody>
      </p:sp>
      <p:sp>
        <p:nvSpPr>
          <p:cNvPr id="3" name="Espace réservé du contenu 2">
            <a:extLst>
              <a:ext uri="{FF2B5EF4-FFF2-40B4-BE49-F238E27FC236}">
                <a16:creationId xmlns:a16="http://schemas.microsoft.com/office/drawing/2014/main" id="{EEAC3708-2FDE-2F53-D112-BD6D7BD5884A}"/>
              </a:ext>
            </a:extLst>
          </p:cNvPr>
          <p:cNvSpPr>
            <a:spLocks noGrp="1"/>
          </p:cNvSpPr>
          <p:nvPr>
            <p:ph idx="1"/>
          </p:nvPr>
        </p:nvSpPr>
        <p:spPr>
          <a:xfrm>
            <a:off x="430550" y="1270682"/>
            <a:ext cx="11490517" cy="5244109"/>
          </a:xfrm>
        </p:spPr>
        <p:txBody>
          <a:bodyPr/>
          <a:lstStyle/>
          <a:p>
            <a:r>
              <a:rPr lang="fr-FR" sz="3400" dirty="0"/>
              <a:t>Namur</a:t>
            </a:r>
            <a:r>
              <a:rPr lang="fr-FR" dirty="0"/>
              <a:t> : </a:t>
            </a:r>
          </a:p>
          <a:p>
            <a:pPr lvl="1"/>
            <a:r>
              <a:rPr lang="fr-FR" sz="3000" dirty="0"/>
              <a:t>Analyse de documents : 116 documents, plus de 3400 pages</a:t>
            </a:r>
          </a:p>
          <a:p>
            <a:pPr lvl="1"/>
            <a:r>
              <a:rPr lang="fr-FR" sz="3000" i="1" dirty="0" err="1"/>
              <a:t>walkthrough</a:t>
            </a:r>
            <a:r>
              <a:rPr lang="fr-FR" sz="3000" i="1" dirty="0"/>
              <a:t> </a:t>
            </a:r>
            <a:r>
              <a:rPr lang="fr-FR" sz="3000" dirty="0"/>
              <a:t>(Light et al, 2018) du « système de transport intelligent » (STI) namurois</a:t>
            </a:r>
          </a:p>
          <a:p>
            <a:pPr lvl="1"/>
            <a:r>
              <a:rPr lang="fr-FR" sz="3000" dirty="0"/>
              <a:t>19 entretiens semi-directifs</a:t>
            </a:r>
          </a:p>
          <a:p>
            <a:r>
              <a:rPr lang="fr-FR" sz="3400" dirty="0"/>
              <a:t>Luxembourg</a:t>
            </a:r>
            <a:r>
              <a:rPr lang="fr-FR" dirty="0"/>
              <a:t> : </a:t>
            </a:r>
          </a:p>
          <a:p>
            <a:pPr lvl="1"/>
            <a:r>
              <a:rPr lang="fr-FR" sz="3000" dirty="0"/>
              <a:t>Analyse de documents : 80 documents, environ 380 pages</a:t>
            </a:r>
          </a:p>
          <a:p>
            <a:pPr lvl="1"/>
            <a:r>
              <a:rPr lang="fr-FR" sz="3000" i="1" dirty="0" err="1"/>
              <a:t>walkthrough</a:t>
            </a:r>
            <a:r>
              <a:rPr lang="fr-FR" sz="3000" i="1" dirty="0"/>
              <a:t> </a:t>
            </a:r>
            <a:r>
              <a:rPr lang="fr-FR" sz="3000" dirty="0"/>
              <a:t>de </a:t>
            </a:r>
            <a:r>
              <a:rPr lang="fr-FR" sz="3000" dirty="0" err="1"/>
              <a:t>Mobiliteit.lu</a:t>
            </a:r>
            <a:r>
              <a:rPr lang="fr-FR" sz="3000" dirty="0"/>
              <a:t> et de la </a:t>
            </a:r>
            <a:r>
              <a:rPr lang="fr-FR" sz="3000" dirty="0" err="1"/>
              <a:t>Cityapp</a:t>
            </a:r>
            <a:r>
              <a:rPr lang="fr-FR" sz="3000" dirty="0"/>
              <a:t> :</a:t>
            </a:r>
          </a:p>
          <a:p>
            <a:pPr lvl="1"/>
            <a:r>
              <a:rPr lang="fr-FR" sz="3000" dirty="0"/>
              <a:t>11 entretiens semi-directifs</a:t>
            </a:r>
          </a:p>
          <a:p>
            <a:endParaRPr lang="fr-FR" dirty="0"/>
          </a:p>
          <a:p>
            <a:endParaRPr lang="fr-FR" dirty="0"/>
          </a:p>
          <a:p>
            <a:endParaRPr lang="fr-FR" dirty="0"/>
          </a:p>
        </p:txBody>
      </p:sp>
    </p:spTree>
    <p:extLst>
      <p:ext uri="{BB962C8B-B14F-4D97-AF65-F5344CB8AC3E}">
        <p14:creationId xmlns:p14="http://schemas.microsoft.com/office/powerpoint/2010/main" val="23085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22885-023A-821D-4851-F2344048BD70}"/>
              </a:ext>
            </a:extLst>
          </p:cNvPr>
          <p:cNvSpPr>
            <a:spLocks noGrp="1"/>
          </p:cNvSpPr>
          <p:nvPr>
            <p:ph type="title"/>
          </p:nvPr>
        </p:nvSpPr>
        <p:spPr>
          <a:xfrm>
            <a:off x="532150" y="-152398"/>
            <a:ext cx="10515600" cy="1567543"/>
          </a:xfrm>
        </p:spPr>
        <p:txBody>
          <a:bodyPr>
            <a:normAutofit/>
          </a:bodyPr>
          <a:lstStyle/>
          <a:p>
            <a:r>
              <a:rPr lang="fr-FR" sz="4400" dirty="0"/>
              <a:t>Sous-questions de recherche</a:t>
            </a:r>
          </a:p>
        </p:txBody>
      </p:sp>
      <p:sp>
        <p:nvSpPr>
          <p:cNvPr id="3" name="Espace réservé du contenu 2">
            <a:extLst>
              <a:ext uri="{FF2B5EF4-FFF2-40B4-BE49-F238E27FC236}">
                <a16:creationId xmlns:a16="http://schemas.microsoft.com/office/drawing/2014/main" id="{C5445E82-1523-86F4-5E29-9757CA472E84}"/>
              </a:ext>
            </a:extLst>
          </p:cNvPr>
          <p:cNvSpPr>
            <a:spLocks noGrp="1"/>
          </p:cNvSpPr>
          <p:nvPr>
            <p:ph idx="1"/>
          </p:nvPr>
        </p:nvSpPr>
        <p:spPr>
          <a:xfrm>
            <a:off x="291409" y="1298348"/>
            <a:ext cx="10305834" cy="4351338"/>
          </a:xfrm>
        </p:spPr>
        <p:txBody>
          <a:bodyPr>
            <a:normAutofit/>
          </a:bodyPr>
          <a:lstStyle/>
          <a:p>
            <a:pPr marL="514350" indent="-514350">
              <a:buFont typeface="+mj-lt"/>
              <a:buAutoNum type="arabicParenR"/>
            </a:pPr>
            <a:r>
              <a:rPr lang="fr-FR" sz="4000" dirty="0"/>
              <a:t>Pourquoi développer des systèmes d’IV ?</a:t>
            </a:r>
          </a:p>
          <a:p>
            <a:pPr marL="514350" indent="-514350">
              <a:buFont typeface="+mj-lt"/>
              <a:buAutoNum type="arabicParenR"/>
            </a:pPr>
            <a:r>
              <a:rPr lang="fr-FR" sz="3200" dirty="0">
                <a:solidFill>
                  <a:schemeClr val="tx1"/>
                </a:solidFill>
              </a:rPr>
              <a:t>(Comment ces SIV ont-ils été construits ?)</a:t>
            </a:r>
          </a:p>
          <a:p>
            <a:pPr marL="514350" indent="-514350">
              <a:buFont typeface="+mj-lt"/>
              <a:buAutoNum type="arabicParenR"/>
            </a:pPr>
            <a:r>
              <a:rPr lang="fr-FR" sz="3200" dirty="0">
                <a:solidFill>
                  <a:schemeClr val="tx1"/>
                </a:solidFill>
              </a:rPr>
              <a:t>(Comment sont-ils exploités ?)</a:t>
            </a:r>
          </a:p>
          <a:p>
            <a:pPr marL="514350" indent="-514350">
              <a:buFont typeface="+mj-lt"/>
              <a:buAutoNum type="arabicParenR"/>
            </a:pPr>
            <a:r>
              <a:rPr lang="fr-FR" sz="4000" dirty="0"/>
              <a:t>Comment impactent-ils la </a:t>
            </a:r>
            <a:r>
              <a:rPr lang="fr-FR" sz="4000" u="sng" dirty="0"/>
              <a:t>forme</a:t>
            </a:r>
            <a:r>
              <a:rPr lang="fr-FR" sz="4000" dirty="0"/>
              <a:t> que prend l’action publique locale en matière de mobilité ?</a:t>
            </a:r>
          </a:p>
        </p:txBody>
      </p:sp>
      <p:sp>
        <p:nvSpPr>
          <p:cNvPr id="4" name="Bulle ronde 3">
            <a:extLst>
              <a:ext uri="{FF2B5EF4-FFF2-40B4-BE49-F238E27FC236}">
                <a16:creationId xmlns:a16="http://schemas.microsoft.com/office/drawing/2014/main" id="{5E4E357D-F6B0-FD58-B24D-0FF347013A7C}"/>
              </a:ext>
            </a:extLst>
          </p:cNvPr>
          <p:cNvSpPr/>
          <p:nvPr/>
        </p:nvSpPr>
        <p:spPr>
          <a:xfrm>
            <a:off x="5891550" y="4775880"/>
            <a:ext cx="3809163" cy="1567543"/>
          </a:xfrm>
          <a:prstGeom prst="wedgeEllipseCallout">
            <a:avLst/>
          </a:prstGeom>
          <a:solidFill>
            <a:schemeClr val="accent1">
              <a:alpha val="3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t>Je ne mets pas ma focale sur la </a:t>
            </a:r>
            <a:r>
              <a:rPr lang="fr-FR" dirty="0"/>
              <a:t>question</a:t>
            </a:r>
            <a:r>
              <a:rPr lang="fr-FR" sz="2000" dirty="0"/>
              <a:t> de l’</a:t>
            </a:r>
            <a:r>
              <a:rPr lang="fr-FR" sz="2000" i="1" dirty="0"/>
              <a:t>efficacité </a:t>
            </a:r>
            <a:r>
              <a:rPr lang="fr-FR" sz="2000" dirty="0"/>
              <a:t>des SIV</a:t>
            </a:r>
          </a:p>
        </p:txBody>
      </p:sp>
    </p:spTree>
    <p:extLst>
      <p:ext uri="{BB962C8B-B14F-4D97-AF65-F5344CB8AC3E}">
        <p14:creationId xmlns:p14="http://schemas.microsoft.com/office/powerpoint/2010/main" val="52172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C0A8E-74F5-F819-6B26-3D23BECF8C23}"/>
              </a:ext>
            </a:extLst>
          </p:cNvPr>
          <p:cNvSpPr>
            <a:spLocks noGrp="1"/>
          </p:cNvSpPr>
          <p:nvPr>
            <p:ph type="title"/>
          </p:nvPr>
        </p:nvSpPr>
        <p:spPr>
          <a:xfrm>
            <a:off x="566016" y="733425"/>
            <a:ext cx="10515600" cy="619919"/>
          </a:xfrm>
        </p:spPr>
        <p:txBody>
          <a:bodyPr>
            <a:normAutofit fontScale="90000"/>
          </a:bodyPr>
          <a:lstStyle/>
          <a:p>
            <a:r>
              <a:rPr lang="fr-FR" dirty="0"/>
              <a:t>Précision sur mon objet de recherche : les mobilités </a:t>
            </a:r>
            <a:r>
              <a:rPr lang="fr-FR" i="1" dirty="0"/>
              <a:t>spatiales</a:t>
            </a:r>
            <a:r>
              <a:rPr lang="fr-FR" dirty="0"/>
              <a:t> </a:t>
            </a:r>
            <a:r>
              <a:rPr lang="fr-FR" i="1" dirty="0"/>
              <a:t>quotidiennes</a:t>
            </a:r>
          </a:p>
        </p:txBody>
      </p:sp>
      <p:sp>
        <p:nvSpPr>
          <p:cNvPr id="10" name="Ovaal 9">
            <a:extLst>
              <a:ext uri="{FF2B5EF4-FFF2-40B4-BE49-F238E27FC236}">
                <a16:creationId xmlns:a16="http://schemas.microsoft.com/office/drawing/2014/main" id="{C2F30A0A-0259-4F8A-8B35-A566AF6B55AA}"/>
              </a:ext>
            </a:extLst>
          </p:cNvPr>
          <p:cNvSpPr/>
          <p:nvPr/>
        </p:nvSpPr>
        <p:spPr>
          <a:xfrm>
            <a:off x="4223616" y="2938780"/>
            <a:ext cx="3200400" cy="980440"/>
          </a:xfrm>
          <a:prstGeom prst="ellipse">
            <a:avLst/>
          </a:prstGeom>
          <a:solidFill>
            <a:srgbClr val="FFFC00">
              <a:alpha val="5000"/>
            </a:srgbClr>
          </a:solidFill>
          <a:ln w="108000">
            <a:solidFill>
              <a:srgbClr val="FFFC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FFFC00"/>
              </a:solidFill>
            </a:endParaRPr>
          </a:p>
        </p:txBody>
      </p:sp>
      <mc:AlternateContent xmlns:mc="http://schemas.openxmlformats.org/markup-compatibility/2006" xmlns:p14="http://schemas.microsoft.com/office/powerpoint/2010/main">
        <mc:Choice Requires="p14">
          <p:contentPart p14:bwMode="auto" r:id="rId2">
            <p14:nvContentPartPr>
              <p14:cNvPr id="11" name="Encre 10">
                <a:extLst>
                  <a:ext uri="{FF2B5EF4-FFF2-40B4-BE49-F238E27FC236}">
                    <a16:creationId xmlns:a16="http://schemas.microsoft.com/office/drawing/2014/main" id="{4925FD7F-3126-DBD7-EBF9-45EECBB09FBE}"/>
                  </a:ext>
                </a:extLst>
              </p14:cNvPr>
              <p14:cNvContentPartPr/>
              <p14:nvPr/>
            </p14:nvContentPartPr>
            <p14:xfrm>
              <a:off x="1026845" y="3249769"/>
              <a:ext cx="2565720" cy="16920"/>
            </p14:xfrm>
          </p:contentPart>
        </mc:Choice>
        <mc:Fallback xmlns="">
          <p:pic>
            <p:nvPicPr>
              <p:cNvPr id="11" name="Encre 10">
                <a:extLst>
                  <a:ext uri="{FF2B5EF4-FFF2-40B4-BE49-F238E27FC236}">
                    <a16:creationId xmlns:a16="http://schemas.microsoft.com/office/drawing/2014/main" id="{4925FD7F-3126-DBD7-EBF9-45EECBB09FBE}"/>
                  </a:ext>
                </a:extLst>
              </p:cNvPr>
              <p:cNvPicPr/>
              <p:nvPr/>
            </p:nvPicPr>
            <p:blipFill>
              <a:blip r:embed="rId3"/>
              <a:stretch>
                <a:fillRect/>
              </a:stretch>
            </p:blipFill>
            <p:spPr>
              <a:xfrm>
                <a:off x="972845" y="3141769"/>
                <a:ext cx="2673360" cy="232560"/>
              </a:xfrm>
              <a:prstGeom prst="rect">
                <a:avLst/>
              </a:prstGeom>
            </p:spPr>
          </p:pic>
        </mc:Fallback>
      </mc:AlternateContent>
      <p:sp>
        <p:nvSpPr>
          <p:cNvPr id="12" name="ZoneTexte 11">
            <a:extLst>
              <a:ext uri="{FF2B5EF4-FFF2-40B4-BE49-F238E27FC236}">
                <a16:creationId xmlns:a16="http://schemas.microsoft.com/office/drawing/2014/main" id="{82C83E9F-6770-FC9D-61DB-D72B98BA7325}"/>
              </a:ext>
            </a:extLst>
          </p:cNvPr>
          <p:cNvSpPr txBox="1"/>
          <p:nvPr/>
        </p:nvSpPr>
        <p:spPr>
          <a:xfrm>
            <a:off x="1609267" y="5130194"/>
            <a:ext cx="7725192" cy="646331"/>
          </a:xfrm>
          <a:prstGeom prst="rect">
            <a:avLst/>
          </a:prstGeom>
          <a:noFill/>
        </p:spPr>
        <p:txBody>
          <a:bodyPr wrap="none" rtlCol="0">
            <a:spAutoFit/>
          </a:bodyPr>
          <a:lstStyle/>
          <a:p>
            <a:r>
              <a:rPr lang="fr-BE" dirty="0"/>
              <a:t>(adapté de </a:t>
            </a:r>
            <a:r>
              <a:rPr lang="fr-BE" dirty="0" err="1"/>
              <a:t>Gallez</a:t>
            </a:r>
            <a:r>
              <a:rPr lang="fr-BE" dirty="0"/>
              <a:t> et Kaufmann pp. 41-55 </a:t>
            </a:r>
            <a:r>
              <a:rPr lang="fr-BE" i="1" dirty="0"/>
              <a:t>in</a:t>
            </a:r>
            <a:r>
              <a:rPr lang="fr-BE" dirty="0"/>
              <a:t> </a:t>
            </a:r>
            <a:r>
              <a:rPr lang="fr-BE" dirty="0" err="1"/>
              <a:t>Flonneau</a:t>
            </a:r>
            <a:r>
              <a:rPr lang="fr-BE" dirty="0"/>
              <a:t> et </a:t>
            </a:r>
            <a:r>
              <a:rPr lang="fr-BE" dirty="0" err="1"/>
              <a:t>Guigueno</a:t>
            </a:r>
            <a:r>
              <a:rPr lang="fr-BE" dirty="0"/>
              <a:t>, 2009) </a:t>
            </a:r>
          </a:p>
          <a:p>
            <a:endParaRPr lang="fr-FR" dirty="0"/>
          </a:p>
        </p:txBody>
      </p:sp>
      <p:graphicFrame>
        <p:nvGraphicFramePr>
          <p:cNvPr id="3" name="Tableau 2">
            <a:extLst>
              <a:ext uri="{FF2B5EF4-FFF2-40B4-BE49-F238E27FC236}">
                <a16:creationId xmlns:a16="http://schemas.microsoft.com/office/drawing/2014/main" id="{16084617-BAB9-EB8F-CD53-497C85190330}"/>
              </a:ext>
            </a:extLst>
          </p:cNvPr>
          <p:cNvGraphicFramePr>
            <a:graphicFrameLocks noGrp="1"/>
          </p:cNvGraphicFramePr>
          <p:nvPr>
            <p:extLst>
              <p:ext uri="{D42A27DB-BD31-4B8C-83A1-F6EECF244321}">
                <p14:modId xmlns:p14="http://schemas.microsoft.com/office/powerpoint/2010/main" val="2616965533"/>
              </p:ext>
            </p:extLst>
          </p:nvPr>
        </p:nvGraphicFramePr>
        <p:xfrm>
          <a:off x="1026845" y="2264169"/>
          <a:ext cx="9875157" cy="2329662"/>
        </p:xfrm>
        <a:graphic>
          <a:graphicData uri="http://schemas.openxmlformats.org/drawingml/2006/table">
            <a:tbl>
              <a:tblPr>
                <a:tableStyleId>{5C22544A-7EE6-4342-B048-85BDC9FD1C3A}</a:tableStyleId>
              </a:tblPr>
              <a:tblGrid>
                <a:gridCol w="3291719">
                  <a:extLst>
                    <a:ext uri="{9D8B030D-6E8A-4147-A177-3AD203B41FA5}">
                      <a16:colId xmlns:a16="http://schemas.microsoft.com/office/drawing/2014/main" val="401801541"/>
                    </a:ext>
                  </a:extLst>
                </a:gridCol>
                <a:gridCol w="3291719">
                  <a:extLst>
                    <a:ext uri="{9D8B030D-6E8A-4147-A177-3AD203B41FA5}">
                      <a16:colId xmlns:a16="http://schemas.microsoft.com/office/drawing/2014/main" val="3448252759"/>
                    </a:ext>
                  </a:extLst>
                </a:gridCol>
                <a:gridCol w="3291719">
                  <a:extLst>
                    <a:ext uri="{9D8B030D-6E8A-4147-A177-3AD203B41FA5}">
                      <a16:colId xmlns:a16="http://schemas.microsoft.com/office/drawing/2014/main" val="4239167288"/>
                    </a:ext>
                  </a:extLst>
                </a:gridCol>
              </a:tblGrid>
              <a:tr h="776554">
                <a:tc>
                  <a:txBody>
                    <a:bodyPr/>
                    <a:lstStyle/>
                    <a:p>
                      <a:endParaRPr lang="fr-FR"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dirty="0"/>
                        <a:t>Temporalité courte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dirty="0"/>
                        <a:t>Temporalité longue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914432"/>
                  </a:ext>
                </a:extLst>
              </a:tr>
              <a:tr h="776554">
                <a:tc>
                  <a:txBody>
                    <a:bodyPr/>
                    <a:lstStyle/>
                    <a:p>
                      <a:r>
                        <a:rPr lang="fr-FR" dirty="0"/>
                        <a:t>Courte distance relative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fr-FR" b="1" dirty="0"/>
                        <a:t>Mobilité quotidienne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fr-FR" dirty="0"/>
                        <a:t>Mobilité résidentielle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6480481"/>
                  </a:ext>
                </a:extLst>
              </a:tr>
              <a:tr h="776554">
                <a:tc>
                  <a:txBody>
                    <a:bodyPr/>
                    <a:lstStyle/>
                    <a:p>
                      <a:r>
                        <a:rPr lang="fr-FR" dirty="0"/>
                        <a:t>Longue distance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fr-FR" dirty="0"/>
                        <a:t>Voyage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fr-FR" dirty="0"/>
                        <a:t>Migration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54744"/>
                  </a:ext>
                </a:extLst>
              </a:tr>
            </a:tbl>
          </a:graphicData>
        </a:graphic>
      </p:graphicFrame>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124F48C6-7941-06D1-0395-A615C2017F6F}"/>
                  </a:ext>
                </a:extLst>
              </p14:cNvPr>
              <p14:cNvContentPartPr/>
              <p14:nvPr/>
            </p14:nvContentPartPr>
            <p14:xfrm>
              <a:off x="4413034" y="2429923"/>
              <a:ext cx="1887480" cy="43920"/>
            </p14:xfrm>
          </p:contentPart>
        </mc:Choice>
        <mc:Fallback xmlns="">
          <p:pic>
            <p:nvPicPr>
              <p:cNvPr id="5" name="Encre 4">
                <a:extLst>
                  <a:ext uri="{FF2B5EF4-FFF2-40B4-BE49-F238E27FC236}">
                    <a16:creationId xmlns:a16="http://schemas.microsoft.com/office/drawing/2014/main" id="{124F48C6-7941-06D1-0395-A615C2017F6F}"/>
                  </a:ext>
                </a:extLst>
              </p:cNvPr>
              <p:cNvPicPr/>
              <p:nvPr/>
            </p:nvPicPr>
            <p:blipFill>
              <a:blip r:embed="rId5"/>
              <a:stretch>
                <a:fillRect/>
              </a:stretch>
            </p:blipFill>
            <p:spPr>
              <a:xfrm>
                <a:off x="4359394" y="2321923"/>
                <a:ext cx="1995120" cy="259560"/>
              </a:xfrm>
              <a:prstGeom prst="rect">
                <a:avLst/>
              </a:prstGeom>
            </p:spPr>
          </p:pic>
        </mc:Fallback>
      </mc:AlternateContent>
    </p:spTree>
    <p:extLst>
      <p:ext uri="{BB962C8B-B14F-4D97-AF65-F5344CB8AC3E}">
        <p14:creationId xmlns:p14="http://schemas.microsoft.com/office/powerpoint/2010/main" val="41261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A0DAB-5D00-3960-7E38-DFD00A675D46}"/>
              </a:ext>
            </a:extLst>
          </p:cNvPr>
          <p:cNvSpPr>
            <a:spLocks noGrp="1"/>
          </p:cNvSpPr>
          <p:nvPr>
            <p:ph type="title"/>
          </p:nvPr>
        </p:nvSpPr>
        <p:spPr/>
        <p:txBody>
          <a:bodyPr>
            <a:normAutofit fontScale="90000"/>
          </a:bodyPr>
          <a:lstStyle/>
          <a:p>
            <a:r>
              <a:rPr lang="fr-FR" dirty="0"/>
              <a:t>Le « système de transport intelligent » (STI) namurois</a:t>
            </a:r>
          </a:p>
        </p:txBody>
      </p:sp>
      <p:pic>
        <p:nvPicPr>
          <p:cNvPr id="5" name="Espace réservé du contenu 4" descr="Une image contenant carte, atlas, texte, diagramme&#10;&#10;Description générée automatiquement">
            <a:extLst>
              <a:ext uri="{FF2B5EF4-FFF2-40B4-BE49-F238E27FC236}">
                <a16:creationId xmlns:a16="http://schemas.microsoft.com/office/drawing/2014/main" id="{4A0FDEC7-226D-CAE9-23E1-CF191FE9EC9D}"/>
              </a:ext>
            </a:extLst>
          </p:cNvPr>
          <p:cNvPicPr>
            <a:picLocks noGrp="1" noChangeAspect="1"/>
          </p:cNvPicPr>
          <p:nvPr>
            <p:ph idx="1"/>
          </p:nvPr>
        </p:nvPicPr>
        <p:blipFill>
          <a:blip r:embed="rId2"/>
          <a:stretch>
            <a:fillRect/>
          </a:stretch>
        </p:blipFill>
        <p:spPr>
          <a:xfrm>
            <a:off x="532150" y="1261131"/>
            <a:ext cx="8452624" cy="4732279"/>
          </a:xfrm>
        </p:spPr>
      </p:pic>
      <p:sp>
        <p:nvSpPr>
          <p:cNvPr id="6" name="ZoneTexte 5">
            <a:extLst>
              <a:ext uri="{FF2B5EF4-FFF2-40B4-BE49-F238E27FC236}">
                <a16:creationId xmlns:a16="http://schemas.microsoft.com/office/drawing/2014/main" id="{EB5D890B-D40B-7DDD-899E-B290D6E6779B}"/>
              </a:ext>
            </a:extLst>
          </p:cNvPr>
          <p:cNvSpPr txBox="1"/>
          <p:nvPr/>
        </p:nvSpPr>
        <p:spPr>
          <a:xfrm>
            <a:off x="312234" y="6093770"/>
            <a:ext cx="9456500" cy="369332"/>
          </a:xfrm>
          <a:prstGeom prst="rect">
            <a:avLst/>
          </a:prstGeom>
          <a:noFill/>
        </p:spPr>
        <p:txBody>
          <a:bodyPr wrap="none" rtlCol="0">
            <a:spAutoFit/>
          </a:bodyPr>
          <a:lstStyle/>
          <a:p>
            <a:r>
              <a:rPr lang="fr-FR" dirty="0"/>
              <a:t>La plateforme en ligne : </a:t>
            </a:r>
            <a:r>
              <a:rPr lang="fr-FR" dirty="0" err="1"/>
              <a:t>traficolor</a:t>
            </a:r>
            <a:r>
              <a:rPr lang="fr-FR" dirty="0"/>
              <a:t>, temps de trajet, capacité des parking, bus et free </a:t>
            </a:r>
            <a:r>
              <a:rPr lang="fr-FR" dirty="0" err="1"/>
              <a:t>floating</a:t>
            </a:r>
            <a:endParaRPr lang="fr-FR" dirty="0"/>
          </a:p>
        </p:txBody>
      </p:sp>
      <p:sp>
        <p:nvSpPr>
          <p:cNvPr id="7" name="ZoneTexte 6">
            <a:extLst>
              <a:ext uri="{FF2B5EF4-FFF2-40B4-BE49-F238E27FC236}">
                <a16:creationId xmlns:a16="http://schemas.microsoft.com/office/drawing/2014/main" id="{2CB36E62-DE9C-8A32-C75E-B89DB9DF545F}"/>
              </a:ext>
            </a:extLst>
          </p:cNvPr>
          <p:cNvSpPr txBox="1"/>
          <p:nvPr/>
        </p:nvSpPr>
        <p:spPr>
          <a:xfrm>
            <a:off x="9768734" y="2653990"/>
            <a:ext cx="1479957" cy="369332"/>
          </a:xfrm>
          <a:prstGeom prst="rect">
            <a:avLst/>
          </a:prstGeom>
          <a:noFill/>
        </p:spPr>
        <p:txBody>
          <a:bodyPr wrap="none" rtlCol="0">
            <a:spAutoFit/>
          </a:bodyPr>
          <a:lstStyle/>
          <a:p>
            <a:r>
              <a:rPr lang="fr-FR" dirty="0" err="1"/>
              <a:t>Sti.namur.be</a:t>
            </a:r>
            <a:endParaRPr lang="fr-FR" dirty="0"/>
          </a:p>
        </p:txBody>
      </p:sp>
    </p:spTree>
    <p:extLst>
      <p:ext uri="{BB962C8B-B14F-4D97-AF65-F5344CB8AC3E}">
        <p14:creationId xmlns:p14="http://schemas.microsoft.com/office/powerpoint/2010/main" val="39774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34439-DEDB-2B6F-E29F-27ED1BBB2398}"/>
              </a:ext>
            </a:extLst>
          </p:cNvPr>
          <p:cNvSpPr>
            <a:spLocks noGrp="1"/>
          </p:cNvSpPr>
          <p:nvPr>
            <p:ph type="title"/>
          </p:nvPr>
        </p:nvSpPr>
        <p:spPr>
          <a:xfrm>
            <a:off x="509848" y="602853"/>
            <a:ext cx="10515600" cy="619919"/>
          </a:xfrm>
        </p:spPr>
        <p:txBody>
          <a:bodyPr>
            <a:normAutofit fontScale="90000"/>
          </a:bodyPr>
          <a:lstStyle/>
          <a:p>
            <a:r>
              <a:rPr lang="fr-FR" dirty="0"/>
              <a:t>Le STI namurois : le « centre de contrôle »</a:t>
            </a:r>
          </a:p>
        </p:txBody>
      </p:sp>
      <p:sp>
        <p:nvSpPr>
          <p:cNvPr id="6" name="ZoneTexte 5">
            <a:extLst>
              <a:ext uri="{FF2B5EF4-FFF2-40B4-BE49-F238E27FC236}">
                <a16:creationId xmlns:a16="http://schemas.microsoft.com/office/drawing/2014/main" id="{CC1EA7FC-F5AA-F232-47AB-7A6BC51C7A37}"/>
              </a:ext>
            </a:extLst>
          </p:cNvPr>
          <p:cNvSpPr txBox="1"/>
          <p:nvPr/>
        </p:nvSpPr>
        <p:spPr>
          <a:xfrm>
            <a:off x="297917" y="5508387"/>
            <a:ext cx="7344662" cy="646331"/>
          </a:xfrm>
          <a:prstGeom prst="rect">
            <a:avLst/>
          </a:prstGeom>
          <a:noFill/>
        </p:spPr>
        <p:txBody>
          <a:bodyPr wrap="square" rtlCol="0">
            <a:spAutoFit/>
          </a:bodyPr>
          <a:lstStyle/>
          <a:p>
            <a:r>
              <a:rPr lang="fr-FR" dirty="0"/>
              <a:t>Source : </a:t>
            </a:r>
            <a:r>
              <a:rPr lang="fr-FR" dirty="0">
                <a:hlinkClick r:id="rId2"/>
              </a:rPr>
              <a:t>https://www.le-nid.be/les-projets/systeme-de-transport-intelligent-sti</a:t>
            </a:r>
            <a:endParaRPr lang="fr-FR" dirty="0"/>
          </a:p>
        </p:txBody>
      </p:sp>
      <p:sp>
        <p:nvSpPr>
          <p:cNvPr id="4" name="ZoneTexte 3">
            <a:extLst>
              <a:ext uri="{FF2B5EF4-FFF2-40B4-BE49-F238E27FC236}">
                <a16:creationId xmlns:a16="http://schemas.microsoft.com/office/drawing/2014/main" id="{D4CD6416-BA34-771F-0929-3EBCCBBBCFC7}"/>
              </a:ext>
            </a:extLst>
          </p:cNvPr>
          <p:cNvSpPr txBox="1"/>
          <p:nvPr/>
        </p:nvSpPr>
        <p:spPr>
          <a:xfrm>
            <a:off x="7642579" y="4598213"/>
            <a:ext cx="4480646" cy="646331"/>
          </a:xfrm>
          <a:prstGeom prst="rect">
            <a:avLst/>
          </a:prstGeom>
          <a:noFill/>
        </p:spPr>
        <p:txBody>
          <a:bodyPr wrap="square" rtlCol="0">
            <a:spAutoFit/>
          </a:bodyPr>
          <a:lstStyle/>
          <a:p>
            <a:r>
              <a:rPr lang="fr-FR" dirty="0"/>
              <a:t>Source : </a:t>
            </a:r>
            <a:r>
              <a:rPr lang="fr-FR" dirty="0">
                <a:hlinkClick r:id="rId2"/>
              </a:rPr>
              <a:t>https://</a:t>
            </a:r>
            <a:r>
              <a:rPr lang="fr-FR" dirty="0" err="1">
                <a:hlinkClick r:id="rId2"/>
              </a:rPr>
              <a:t>www.le-nid.be</a:t>
            </a:r>
            <a:r>
              <a:rPr lang="fr-FR" dirty="0">
                <a:hlinkClick r:id="rId2"/>
              </a:rPr>
              <a:t>/les-projets/</a:t>
            </a:r>
            <a:r>
              <a:rPr lang="fr-FR" dirty="0" err="1">
                <a:hlinkClick r:id="rId2"/>
              </a:rPr>
              <a:t>systeme</a:t>
            </a:r>
            <a:r>
              <a:rPr lang="fr-FR" dirty="0">
                <a:hlinkClick r:id="rId2"/>
              </a:rPr>
              <a:t>-de-transport-intelligent-</a:t>
            </a:r>
            <a:r>
              <a:rPr lang="fr-FR" dirty="0" err="1">
                <a:hlinkClick r:id="rId2"/>
              </a:rPr>
              <a:t>sti</a:t>
            </a:r>
            <a:endParaRPr lang="fr-FR" dirty="0"/>
          </a:p>
        </p:txBody>
      </p:sp>
      <p:sp>
        <p:nvSpPr>
          <p:cNvPr id="9" name="ZoneTexte 8">
            <a:extLst>
              <a:ext uri="{FF2B5EF4-FFF2-40B4-BE49-F238E27FC236}">
                <a16:creationId xmlns:a16="http://schemas.microsoft.com/office/drawing/2014/main" id="{3CF71CC3-9F68-ADD6-B10E-7AD44D12BAC7}"/>
              </a:ext>
            </a:extLst>
          </p:cNvPr>
          <p:cNvSpPr txBox="1"/>
          <p:nvPr/>
        </p:nvSpPr>
        <p:spPr>
          <a:xfrm>
            <a:off x="824089" y="3448756"/>
            <a:ext cx="4314001" cy="369332"/>
          </a:xfrm>
          <a:prstGeom prst="rect">
            <a:avLst/>
          </a:prstGeom>
          <a:noFill/>
        </p:spPr>
        <p:txBody>
          <a:bodyPr wrap="none" rtlCol="0">
            <a:spAutoFit/>
          </a:bodyPr>
          <a:lstStyle/>
          <a:p>
            <a:r>
              <a:rPr lang="fr-FR" i="1" dirty="0"/>
              <a:t>Image expurgée (propriété intellectuelle)</a:t>
            </a:r>
          </a:p>
        </p:txBody>
      </p:sp>
      <p:sp>
        <p:nvSpPr>
          <p:cNvPr id="10" name="ZoneTexte 9">
            <a:extLst>
              <a:ext uri="{FF2B5EF4-FFF2-40B4-BE49-F238E27FC236}">
                <a16:creationId xmlns:a16="http://schemas.microsoft.com/office/drawing/2014/main" id="{48ACE366-A4D5-16D9-A968-59C9F368CEB9}"/>
              </a:ext>
            </a:extLst>
          </p:cNvPr>
          <p:cNvSpPr txBox="1"/>
          <p:nvPr/>
        </p:nvSpPr>
        <p:spPr>
          <a:xfrm>
            <a:off x="7219244" y="2758092"/>
            <a:ext cx="4314001" cy="369332"/>
          </a:xfrm>
          <a:prstGeom prst="rect">
            <a:avLst/>
          </a:prstGeom>
          <a:noFill/>
        </p:spPr>
        <p:txBody>
          <a:bodyPr wrap="none" rtlCol="0">
            <a:spAutoFit/>
          </a:bodyPr>
          <a:lstStyle/>
          <a:p>
            <a:r>
              <a:rPr lang="fr-FR" i="1" dirty="0"/>
              <a:t>Image expurgée (propriété intellectuelle)</a:t>
            </a:r>
          </a:p>
        </p:txBody>
      </p:sp>
    </p:spTree>
    <p:extLst>
      <p:ext uri="{BB962C8B-B14F-4D97-AF65-F5344CB8AC3E}">
        <p14:creationId xmlns:p14="http://schemas.microsoft.com/office/powerpoint/2010/main" val="288047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43F5A-ACAE-520E-5522-AC00AE1952D1}"/>
              </a:ext>
            </a:extLst>
          </p:cNvPr>
          <p:cNvSpPr>
            <a:spLocks noGrp="1"/>
          </p:cNvSpPr>
          <p:nvPr>
            <p:ph type="title"/>
          </p:nvPr>
        </p:nvSpPr>
        <p:spPr>
          <a:xfrm>
            <a:off x="331428" y="529784"/>
            <a:ext cx="10515600" cy="619919"/>
          </a:xfrm>
        </p:spPr>
        <p:txBody>
          <a:bodyPr>
            <a:normAutofit fontScale="90000"/>
          </a:bodyPr>
          <a:lstStyle/>
          <a:p>
            <a:r>
              <a:rPr lang="fr-FR" dirty="0"/>
              <a:t>Le STI namurois : les panneaux à message variable</a:t>
            </a:r>
          </a:p>
        </p:txBody>
      </p:sp>
      <p:sp>
        <p:nvSpPr>
          <p:cNvPr id="6" name="ZoneTexte 5">
            <a:extLst>
              <a:ext uri="{FF2B5EF4-FFF2-40B4-BE49-F238E27FC236}">
                <a16:creationId xmlns:a16="http://schemas.microsoft.com/office/drawing/2014/main" id="{87375529-6FD5-294C-3471-7BF6FA310B6B}"/>
              </a:ext>
            </a:extLst>
          </p:cNvPr>
          <p:cNvSpPr txBox="1"/>
          <p:nvPr/>
        </p:nvSpPr>
        <p:spPr>
          <a:xfrm>
            <a:off x="334537" y="6255147"/>
            <a:ext cx="7968913" cy="369332"/>
          </a:xfrm>
          <a:prstGeom prst="rect">
            <a:avLst/>
          </a:prstGeom>
          <a:noFill/>
        </p:spPr>
        <p:txBody>
          <a:bodyPr wrap="none" rtlCol="0">
            <a:spAutoFit/>
          </a:bodyPr>
          <a:lstStyle/>
          <a:p>
            <a:r>
              <a:rPr lang="fr-FR" dirty="0"/>
              <a:t>Source : https://</a:t>
            </a:r>
            <a:r>
              <a:rPr lang="fr-FR" dirty="0" err="1"/>
              <a:t>www.le-nid.be</a:t>
            </a:r>
            <a:r>
              <a:rPr lang="fr-FR" dirty="0"/>
              <a:t>/les-projets/</a:t>
            </a:r>
            <a:r>
              <a:rPr lang="fr-FR" dirty="0" err="1"/>
              <a:t>systeme</a:t>
            </a:r>
            <a:r>
              <a:rPr lang="fr-FR" dirty="0"/>
              <a:t>-de-transport-intelligent-</a:t>
            </a:r>
            <a:r>
              <a:rPr lang="fr-FR" dirty="0" err="1"/>
              <a:t>sti</a:t>
            </a:r>
            <a:endParaRPr lang="fr-FR" dirty="0"/>
          </a:p>
        </p:txBody>
      </p:sp>
      <p:sp>
        <p:nvSpPr>
          <p:cNvPr id="7" name="ZoneTexte 6">
            <a:extLst>
              <a:ext uri="{FF2B5EF4-FFF2-40B4-BE49-F238E27FC236}">
                <a16:creationId xmlns:a16="http://schemas.microsoft.com/office/drawing/2014/main" id="{5746CBD1-0875-0CB0-F7C5-9123677FD724}"/>
              </a:ext>
            </a:extLst>
          </p:cNvPr>
          <p:cNvSpPr txBox="1"/>
          <p:nvPr/>
        </p:nvSpPr>
        <p:spPr>
          <a:xfrm>
            <a:off x="8051789" y="1816202"/>
            <a:ext cx="3969834" cy="4031873"/>
          </a:xfrm>
          <a:prstGeom prst="rect">
            <a:avLst/>
          </a:prstGeom>
          <a:noFill/>
        </p:spPr>
        <p:txBody>
          <a:bodyPr wrap="square" rtlCol="0">
            <a:spAutoFit/>
          </a:bodyPr>
          <a:lstStyle/>
          <a:p>
            <a:r>
              <a:rPr lang="fr-FR" sz="3200" dirty="0"/>
              <a:t>Cœur, en théorie, de l’« influence des comportements » : affichage d’informations en temps réel, scénarios de déviation, et cetera</a:t>
            </a:r>
          </a:p>
        </p:txBody>
      </p:sp>
      <p:sp>
        <p:nvSpPr>
          <p:cNvPr id="11" name="ZoneTexte 10">
            <a:extLst>
              <a:ext uri="{FF2B5EF4-FFF2-40B4-BE49-F238E27FC236}">
                <a16:creationId xmlns:a16="http://schemas.microsoft.com/office/drawing/2014/main" id="{51946108-B37C-D99A-C119-013DBB825156}"/>
              </a:ext>
            </a:extLst>
          </p:cNvPr>
          <p:cNvSpPr txBox="1"/>
          <p:nvPr/>
        </p:nvSpPr>
        <p:spPr>
          <a:xfrm>
            <a:off x="824089" y="3448756"/>
            <a:ext cx="4314001" cy="369332"/>
          </a:xfrm>
          <a:prstGeom prst="rect">
            <a:avLst/>
          </a:prstGeom>
          <a:noFill/>
        </p:spPr>
        <p:txBody>
          <a:bodyPr wrap="none" rtlCol="0">
            <a:spAutoFit/>
          </a:bodyPr>
          <a:lstStyle/>
          <a:p>
            <a:r>
              <a:rPr lang="fr-FR" i="1" dirty="0"/>
              <a:t>Image expurgée (propriété intellectuelle)</a:t>
            </a:r>
          </a:p>
        </p:txBody>
      </p:sp>
    </p:spTree>
    <p:extLst>
      <p:ext uri="{BB962C8B-B14F-4D97-AF65-F5344CB8AC3E}">
        <p14:creationId xmlns:p14="http://schemas.microsoft.com/office/powerpoint/2010/main" val="278136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A0DAB-5D00-3960-7E38-DFD00A675D46}"/>
              </a:ext>
            </a:extLst>
          </p:cNvPr>
          <p:cNvSpPr>
            <a:spLocks noGrp="1"/>
          </p:cNvSpPr>
          <p:nvPr>
            <p:ph type="title"/>
          </p:nvPr>
        </p:nvSpPr>
        <p:spPr>
          <a:xfrm>
            <a:off x="312234" y="163341"/>
            <a:ext cx="10515600" cy="619919"/>
          </a:xfrm>
        </p:spPr>
        <p:txBody>
          <a:bodyPr>
            <a:normAutofit fontScale="90000"/>
          </a:bodyPr>
          <a:lstStyle/>
          <a:p>
            <a:r>
              <a:rPr lang="fr-FR" dirty="0"/>
              <a:t>La City app de la ville de Luxembourg</a:t>
            </a:r>
          </a:p>
        </p:txBody>
      </p:sp>
      <p:pic>
        <p:nvPicPr>
          <p:cNvPr id="9" name="Espace réservé du contenu 8" descr="Une image contenant texte, capture d’écran, Police, logiciel&#10;&#10;Le contenu généré par l’IA peut être incorrect.">
            <a:extLst>
              <a:ext uri="{FF2B5EF4-FFF2-40B4-BE49-F238E27FC236}">
                <a16:creationId xmlns:a16="http://schemas.microsoft.com/office/drawing/2014/main" id="{DDF244D2-0682-876E-EC74-D02183E28CD9}"/>
              </a:ext>
            </a:extLst>
          </p:cNvPr>
          <p:cNvPicPr>
            <a:picLocks noGrp="1" noChangeAspect="1"/>
          </p:cNvPicPr>
          <p:nvPr>
            <p:ph idx="1"/>
          </p:nvPr>
        </p:nvPicPr>
        <p:blipFill>
          <a:blip r:embed="rId2"/>
          <a:stretch>
            <a:fillRect/>
          </a:stretch>
        </p:blipFill>
        <p:spPr>
          <a:xfrm>
            <a:off x="8045911" y="473301"/>
            <a:ext cx="2863569" cy="6384700"/>
          </a:xfrm>
        </p:spPr>
      </p:pic>
      <p:sp>
        <p:nvSpPr>
          <p:cNvPr id="11" name="ZoneTexte 10">
            <a:extLst>
              <a:ext uri="{FF2B5EF4-FFF2-40B4-BE49-F238E27FC236}">
                <a16:creationId xmlns:a16="http://schemas.microsoft.com/office/drawing/2014/main" id="{0B077D63-F87E-DBFA-C7EC-D06C23B89C18}"/>
              </a:ext>
            </a:extLst>
          </p:cNvPr>
          <p:cNvSpPr txBox="1"/>
          <p:nvPr/>
        </p:nvSpPr>
        <p:spPr>
          <a:xfrm>
            <a:off x="5868904" y="2271695"/>
            <a:ext cx="4030317" cy="1077218"/>
          </a:xfrm>
          <a:prstGeom prst="rect">
            <a:avLst/>
          </a:prstGeom>
          <a:noFill/>
        </p:spPr>
        <p:txBody>
          <a:bodyPr wrap="square" rtlCol="0">
            <a:spAutoFit/>
          </a:bodyPr>
          <a:lstStyle/>
          <a:p>
            <a:r>
              <a:rPr lang="fr-FR" sz="3200" dirty="0"/>
              <a:t>API vers </a:t>
            </a:r>
          </a:p>
          <a:p>
            <a:r>
              <a:rPr lang="fr-FR" sz="3200" dirty="0" err="1"/>
              <a:t>Mobiliteit.lu</a:t>
            </a:r>
            <a:endParaRPr lang="fr-FR" sz="3200" dirty="0"/>
          </a:p>
        </p:txBody>
      </p:sp>
      <p:sp>
        <p:nvSpPr>
          <p:cNvPr id="12" name="ZoneTexte 11">
            <a:extLst>
              <a:ext uri="{FF2B5EF4-FFF2-40B4-BE49-F238E27FC236}">
                <a16:creationId xmlns:a16="http://schemas.microsoft.com/office/drawing/2014/main" id="{86BE2811-1ED1-81C8-82C8-3016C69AE915}"/>
              </a:ext>
            </a:extLst>
          </p:cNvPr>
          <p:cNvSpPr txBox="1"/>
          <p:nvPr/>
        </p:nvSpPr>
        <p:spPr>
          <a:xfrm>
            <a:off x="407415" y="2226048"/>
            <a:ext cx="2138604" cy="2677656"/>
          </a:xfrm>
          <a:prstGeom prst="rect">
            <a:avLst/>
          </a:prstGeom>
          <a:noFill/>
        </p:spPr>
        <p:txBody>
          <a:bodyPr wrap="square" rtlCol="0">
            <a:spAutoFit/>
          </a:bodyPr>
          <a:lstStyle/>
          <a:p>
            <a:r>
              <a:rPr lang="fr-FR" sz="2800" dirty="0"/>
              <a:t>City app VDL : </a:t>
            </a:r>
          </a:p>
          <a:p>
            <a:r>
              <a:rPr lang="fr-FR" sz="2800" dirty="0"/>
              <a:t>Horaires dans l’app,</a:t>
            </a:r>
          </a:p>
          <a:p>
            <a:r>
              <a:rPr lang="fr-FR" sz="2800" dirty="0"/>
              <a:t>Itinéraire via </a:t>
            </a:r>
            <a:r>
              <a:rPr lang="fr-FR" sz="2800" dirty="0" err="1"/>
              <a:t>Mobiliteit.lu</a:t>
            </a:r>
            <a:endParaRPr lang="fr-FR" sz="2800" dirty="0"/>
          </a:p>
        </p:txBody>
      </p:sp>
      <p:grpSp>
        <p:nvGrpSpPr>
          <p:cNvPr id="3" name="Groupe 2">
            <a:extLst>
              <a:ext uri="{FF2B5EF4-FFF2-40B4-BE49-F238E27FC236}">
                <a16:creationId xmlns:a16="http://schemas.microsoft.com/office/drawing/2014/main" id="{42D65738-B845-D4F5-E968-9C5B5C4DDBC4}"/>
              </a:ext>
            </a:extLst>
          </p:cNvPr>
          <p:cNvGrpSpPr/>
          <p:nvPr/>
        </p:nvGrpSpPr>
        <p:grpSpPr>
          <a:xfrm>
            <a:off x="3009415" y="952159"/>
            <a:ext cx="2651290" cy="5905841"/>
            <a:chOff x="3037824" y="1589108"/>
            <a:chExt cx="1953432" cy="4351338"/>
          </a:xfrm>
        </p:grpSpPr>
        <p:pic>
          <p:nvPicPr>
            <p:cNvPr id="10" name="Image 9">
              <a:extLst>
                <a:ext uri="{FF2B5EF4-FFF2-40B4-BE49-F238E27FC236}">
                  <a16:creationId xmlns:a16="http://schemas.microsoft.com/office/drawing/2014/main" id="{EF0AA5F4-0712-A3EA-6002-4EA940FEF630}"/>
                </a:ext>
              </a:extLst>
            </p:cNvPr>
            <p:cNvPicPr>
              <a:picLocks noChangeAspect="1"/>
            </p:cNvPicPr>
            <p:nvPr/>
          </p:nvPicPr>
          <p:blipFill>
            <a:blip r:embed="rId3"/>
            <a:stretch>
              <a:fillRect/>
            </a:stretch>
          </p:blipFill>
          <p:spPr>
            <a:xfrm>
              <a:off x="3039659" y="1589108"/>
              <a:ext cx="1951597" cy="4351338"/>
            </a:xfrm>
            <a:prstGeom prst="rect">
              <a:avLst/>
            </a:prstGeom>
          </p:spPr>
        </p:pic>
        <p:sp>
          <p:nvSpPr>
            <p:cNvPr id="14" name="Cadre 13">
              <a:extLst>
                <a:ext uri="{FF2B5EF4-FFF2-40B4-BE49-F238E27FC236}">
                  <a16:creationId xmlns:a16="http://schemas.microsoft.com/office/drawing/2014/main" id="{6FCCF30E-35E0-1A44-7C34-2381BD4A50CC}"/>
                </a:ext>
              </a:extLst>
            </p:cNvPr>
            <p:cNvSpPr/>
            <p:nvPr/>
          </p:nvSpPr>
          <p:spPr>
            <a:xfrm>
              <a:off x="3037824" y="2648203"/>
              <a:ext cx="506774" cy="61991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cxnSp>
        <p:nvCxnSpPr>
          <p:cNvPr id="16" name="Connecteur en arc 15">
            <a:extLst>
              <a:ext uri="{FF2B5EF4-FFF2-40B4-BE49-F238E27FC236}">
                <a16:creationId xmlns:a16="http://schemas.microsoft.com/office/drawing/2014/main" id="{186B6FAB-737E-0DA3-8269-62A8C921AEB8}"/>
              </a:ext>
            </a:extLst>
          </p:cNvPr>
          <p:cNvCxnSpPr>
            <a:cxnSpLocks/>
            <a:stCxn id="14" idx="0"/>
          </p:cNvCxnSpPr>
          <p:nvPr/>
        </p:nvCxnSpPr>
        <p:spPr>
          <a:xfrm rot="5400000" flipH="1" flipV="1">
            <a:off x="5366122" y="-128327"/>
            <a:ext cx="505143" cy="4530738"/>
          </a:xfrm>
          <a:prstGeom prst="curvedConnector2">
            <a:avLst/>
          </a:prstGeom>
          <a:ln w="825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27675"/>
      </p:ext>
    </p:extLst>
  </p:cSld>
  <p:clrMapOvr>
    <a:masterClrMapping/>
  </p:clrMapOvr>
</p:sld>
</file>

<file path=ppt/theme/theme1.xml><?xml version="1.0" encoding="utf-8"?>
<a:theme xmlns:a="http://schemas.openxmlformats.org/drawingml/2006/main" name="ULIEGE CITE THEM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11184</TotalTime>
  <Words>1419</Words>
  <Application>Microsoft Macintosh PowerPoint</Application>
  <PresentationFormat>Grand écran</PresentationFormat>
  <Paragraphs>158</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Helvetica</vt:lpstr>
      <vt:lpstr>source sans pro</vt:lpstr>
      <vt:lpstr>source sans pro</vt:lpstr>
      <vt:lpstr>Source Sans Pro Bold</vt:lpstr>
      <vt:lpstr>Source Sans Pro Light</vt:lpstr>
      <vt:lpstr>ULIEGE CITE THEME</vt:lpstr>
      <vt:lpstr> </vt:lpstr>
      <vt:lpstr>Introduction – Problématique et QDR, méthodologie</vt:lpstr>
      <vt:lpstr>Terrains</vt:lpstr>
      <vt:lpstr>Sous-questions de recherche</vt:lpstr>
      <vt:lpstr>Précision sur mon objet de recherche : les mobilités spatiales quotidiennes</vt:lpstr>
      <vt:lpstr>Le « système de transport intelligent » (STI) namurois</vt:lpstr>
      <vt:lpstr>Le STI namurois : le « centre de contrôle »</vt:lpstr>
      <vt:lpstr>Le STI namurois : les panneaux à message variable</vt:lpstr>
      <vt:lpstr>La City app de la ville de Luxembourg</vt:lpstr>
      <vt:lpstr>La plateforme Mobiliteit.lu, intégrée à la City app VDL</vt:lpstr>
      <vt:lpstr>Trafic et régulation publique : contexte</vt:lpstr>
      <vt:lpstr>Le contexte : les autorités locales font face à des injonctions paradoxales (Dupuy, 2007 ; Féré, 2012) :</vt:lpstr>
      <vt:lpstr>Pourquoi, en tant qu’autorité locale, utiliser l’IV ?</vt:lpstr>
      <vt:lpstr>Pourquoi, en tant qu’autorité locale, utiliser l’IV ?</vt:lpstr>
      <vt:lpstr>Pourquoi construire un système public d’IV ?</vt:lpstr>
      <vt:lpstr>Caractériser la forme que l’action publique prend à travers l’utilisation de ces systèmes IV</vt:lpstr>
      <vt:lpstr>4) Effets des SIV multimodaux sur l’action publique</vt:lpstr>
      <vt:lpstr>Des questions à explorer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Debie</dc:creator>
  <cp:lastModifiedBy>Author</cp:lastModifiedBy>
  <cp:revision>617</cp:revision>
  <dcterms:created xsi:type="dcterms:W3CDTF">2019-01-14T11:19:49Z</dcterms:created>
  <dcterms:modified xsi:type="dcterms:W3CDTF">2025-06-03T18:28:37Z</dcterms:modified>
</cp:coreProperties>
</file>