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2" r:id="rId3"/>
    <p:sldId id="257" r:id="rId4"/>
    <p:sldId id="259" r:id="rId5"/>
    <p:sldId id="263" r:id="rId6"/>
    <p:sldId id="266" r:id="rId7"/>
    <p:sldId id="264" r:id="rId8"/>
    <p:sldId id="270" r:id="rId9"/>
    <p:sldId id="262"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9" d="100"/>
          <a:sy n="59" d="100"/>
        </p:scale>
        <p:origin x="96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ED21E-244D-421F-A453-B73BD37883E6}" type="doc">
      <dgm:prSet loTypeId="urn:microsoft.com/office/officeart/2005/8/layout/venn1" loCatId="relationship" qsTypeId="urn:microsoft.com/office/officeart/2005/8/quickstyle/simple1" qsCatId="simple" csTypeId="urn:microsoft.com/office/officeart/2005/8/colors/accent1_2" csCatId="accent1" phldr="1"/>
      <dgm:spPr/>
    </dgm:pt>
    <dgm:pt modelId="{3933A9C5-5AD7-4E8A-A146-7D7D61E6F91D}">
      <dgm:prSet phldrT="[Texte]" custT="1"/>
      <dgm:spPr>
        <a:solidFill>
          <a:schemeClr val="accent5">
            <a:lumMod val="20000"/>
            <a:lumOff val="80000"/>
            <a:alpha val="50000"/>
          </a:schemeClr>
        </a:solidFill>
        <a:ln>
          <a:solidFill>
            <a:schemeClr val="accent5">
              <a:lumMod val="20000"/>
              <a:lumOff val="80000"/>
            </a:schemeClr>
          </a:solidFill>
        </a:ln>
      </dgm:spPr>
      <dgm:t>
        <a:bodyPr/>
        <a:lstStyle/>
        <a:p>
          <a:r>
            <a:rPr lang="fr-BE" sz="2200" dirty="0">
              <a:latin typeface="Keep Calm Med" pitchFamily="2" charset="0"/>
            </a:rPr>
            <a:t>   </a:t>
          </a:r>
          <a:r>
            <a:rPr lang="fr-BE" sz="2200" dirty="0">
              <a:solidFill>
                <a:schemeClr val="accent5">
                  <a:lumMod val="75000"/>
                </a:schemeClr>
              </a:solidFill>
              <a:latin typeface="Keep Calm Med" pitchFamily="2" charset="0"/>
            </a:rPr>
            <a:t>ÉTUDES DE    GENRE</a:t>
          </a:r>
        </a:p>
      </dgm:t>
    </dgm:pt>
    <dgm:pt modelId="{D0D3EA2C-D9D5-4A3B-9481-8ECCEBAEACF3}" type="parTrans" cxnId="{8EC52E86-2C77-4AAA-99A9-F3C1DFEDFADF}">
      <dgm:prSet/>
      <dgm:spPr/>
      <dgm:t>
        <a:bodyPr/>
        <a:lstStyle/>
        <a:p>
          <a:endParaRPr lang="fr-BE"/>
        </a:p>
      </dgm:t>
    </dgm:pt>
    <dgm:pt modelId="{964A6E7E-FD64-472B-9FE3-E9EE79B21796}" type="sibTrans" cxnId="{8EC52E86-2C77-4AAA-99A9-F3C1DFEDFADF}">
      <dgm:prSet/>
      <dgm:spPr/>
      <dgm:t>
        <a:bodyPr/>
        <a:lstStyle/>
        <a:p>
          <a:endParaRPr lang="fr-BE"/>
        </a:p>
      </dgm:t>
    </dgm:pt>
    <dgm:pt modelId="{6A63AA10-45A6-4720-B130-6A7CF449D11D}">
      <dgm:prSet phldrT="[Texte]" custT="1"/>
      <dgm:spPr>
        <a:solidFill>
          <a:srgbClr val="60A5AC">
            <a:alpha val="50000"/>
          </a:srgbClr>
        </a:solidFill>
        <a:ln>
          <a:solidFill>
            <a:srgbClr val="60A5AC"/>
          </a:solidFill>
        </a:ln>
      </dgm:spPr>
      <dgm:t>
        <a:bodyPr/>
        <a:lstStyle/>
        <a:p>
          <a:r>
            <a:rPr lang="fr-BE" sz="2200" dirty="0">
              <a:solidFill>
                <a:schemeClr val="bg1"/>
              </a:solidFill>
              <a:latin typeface="Keep Calm Med" pitchFamily="2" charset="0"/>
            </a:rPr>
            <a:t>ÉTUDES DES MIGRATIONS</a:t>
          </a:r>
        </a:p>
      </dgm:t>
    </dgm:pt>
    <dgm:pt modelId="{21DF1142-086A-481E-805E-0695E5F55F7E}" type="parTrans" cxnId="{A4CC0B82-66D1-4E5A-96E0-33D2E1845036}">
      <dgm:prSet/>
      <dgm:spPr/>
      <dgm:t>
        <a:bodyPr/>
        <a:lstStyle/>
        <a:p>
          <a:endParaRPr lang="fr-BE"/>
        </a:p>
      </dgm:t>
    </dgm:pt>
    <dgm:pt modelId="{3B989A24-04E9-4439-8118-8ACD1C1BCEEA}" type="sibTrans" cxnId="{A4CC0B82-66D1-4E5A-96E0-33D2E1845036}">
      <dgm:prSet/>
      <dgm:spPr/>
      <dgm:t>
        <a:bodyPr/>
        <a:lstStyle/>
        <a:p>
          <a:endParaRPr lang="fr-BE"/>
        </a:p>
      </dgm:t>
    </dgm:pt>
    <dgm:pt modelId="{E0A51698-666D-4CE2-B4C5-ADEE804DED76}" type="pres">
      <dgm:prSet presAssocID="{09DED21E-244D-421F-A453-B73BD37883E6}" presName="compositeShape" presStyleCnt="0">
        <dgm:presLayoutVars>
          <dgm:chMax val="7"/>
          <dgm:dir/>
          <dgm:resizeHandles val="exact"/>
        </dgm:presLayoutVars>
      </dgm:prSet>
      <dgm:spPr/>
    </dgm:pt>
    <dgm:pt modelId="{C336A1AE-7136-4802-8ADE-228859194C9E}" type="pres">
      <dgm:prSet presAssocID="{3933A9C5-5AD7-4E8A-A146-7D7D61E6F91D}" presName="circ1" presStyleLbl="vennNode1" presStyleIdx="0" presStyleCnt="2"/>
      <dgm:spPr/>
    </dgm:pt>
    <dgm:pt modelId="{A0684EF4-A60D-4611-BC53-C5142DC84F47}" type="pres">
      <dgm:prSet presAssocID="{3933A9C5-5AD7-4E8A-A146-7D7D61E6F91D}" presName="circ1Tx" presStyleLbl="revTx" presStyleIdx="0" presStyleCnt="0">
        <dgm:presLayoutVars>
          <dgm:chMax val="0"/>
          <dgm:chPref val="0"/>
          <dgm:bulletEnabled val="1"/>
        </dgm:presLayoutVars>
      </dgm:prSet>
      <dgm:spPr/>
    </dgm:pt>
    <dgm:pt modelId="{85D7430A-AA9E-49E6-8D90-56DE05B6FD59}" type="pres">
      <dgm:prSet presAssocID="{6A63AA10-45A6-4720-B130-6A7CF449D11D}" presName="circ2" presStyleLbl="vennNode1" presStyleIdx="1" presStyleCnt="2" custLinFactNeighborX="15171" custLinFactNeighborY="-339"/>
      <dgm:spPr/>
    </dgm:pt>
    <dgm:pt modelId="{D2095BB6-04BA-4745-A27B-1E3080BB5507}" type="pres">
      <dgm:prSet presAssocID="{6A63AA10-45A6-4720-B130-6A7CF449D11D}" presName="circ2Tx" presStyleLbl="revTx" presStyleIdx="0" presStyleCnt="0">
        <dgm:presLayoutVars>
          <dgm:chMax val="0"/>
          <dgm:chPref val="0"/>
          <dgm:bulletEnabled val="1"/>
        </dgm:presLayoutVars>
      </dgm:prSet>
      <dgm:spPr/>
    </dgm:pt>
  </dgm:ptLst>
  <dgm:cxnLst>
    <dgm:cxn modelId="{AE9DC768-52C0-484A-BA25-15697654D47D}" type="presOf" srcId="{6A63AA10-45A6-4720-B130-6A7CF449D11D}" destId="{85D7430A-AA9E-49E6-8D90-56DE05B6FD59}" srcOrd="0" destOrd="0" presId="urn:microsoft.com/office/officeart/2005/8/layout/venn1"/>
    <dgm:cxn modelId="{76E7204C-3B41-40DD-AB09-B60DFE2E1F22}" type="presOf" srcId="{09DED21E-244D-421F-A453-B73BD37883E6}" destId="{E0A51698-666D-4CE2-B4C5-ADEE804DED76}" srcOrd="0" destOrd="0" presId="urn:microsoft.com/office/officeart/2005/8/layout/venn1"/>
    <dgm:cxn modelId="{A4CC0B82-66D1-4E5A-96E0-33D2E1845036}" srcId="{09DED21E-244D-421F-A453-B73BD37883E6}" destId="{6A63AA10-45A6-4720-B130-6A7CF449D11D}" srcOrd="1" destOrd="0" parTransId="{21DF1142-086A-481E-805E-0695E5F55F7E}" sibTransId="{3B989A24-04E9-4439-8118-8ACD1C1BCEEA}"/>
    <dgm:cxn modelId="{9227AB84-B699-4F61-B45F-6038CD4B38E8}" type="presOf" srcId="{6A63AA10-45A6-4720-B130-6A7CF449D11D}" destId="{D2095BB6-04BA-4745-A27B-1E3080BB5507}" srcOrd="1" destOrd="0" presId="urn:microsoft.com/office/officeart/2005/8/layout/venn1"/>
    <dgm:cxn modelId="{8EC52E86-2C77-4AAA-99A9-F3C1DFEDFADF}" srcId="{09DED21E-244D-421F-A453-B73BD37883E6}" destId="{3933A9C5-5AD7-4E8A-A146-7D7D61E6F91D}" srcOrd="0" destOrd="0" parTransId="{D0D3EA2C-D9D5-4A3B-9481-8ECCEBAEACF3}" sibTransId="{964A6E7E-FD64-472B-9FE3-E9EE79B21796}"/>
    <dgm:cxn modelId="{F7E77F98-699C-4444-BB2D-6CE310D03E2B}" type="presOf" srcId="{3933A9C5-5AD7-4E8A-A146-7D7D61E6F91D}" destId="{A0684EF4-A60D-4611-BC53-C5142DC84F47}" srcOrd="1" destOrd="0" presId="urn:microsoft.com/office/officeart/2005/8/layout/venn1"/>
    <dgm:cxn modelId="{2A1525C9-BDD9-4B00-92F2-A9FC4EDB05F5}" type="presOf" srcId="{3933A9C5-5AD7-4E8A-A146-7D7D61E6F91D}" destId="{C336A1AE-7136-4802-8ADE-228859194C9E}" srcOrd="0" destOrd="0" presId="urn:microsoft.com/office/officeart/2005/8/layout/venn1"/>
    <dgm:cxn modelId="{2BE5DCD6-824C-420B-81B0-0DD60F10656B}" type="presParOf" srcId="{E0A51698-666D-4CE2-B4C5-ADEE804DED76}" destId="{C336A1AE-7136-4802-8ADE-228859194C9E}" srcOrd="0" destOrd="0" presId="urn:microsoft.com/office/officeart/2005/8/layout/venn1"/>
    <dgm:cxn modelId="{A9E1B289-6494-4474-87DB-659F3FA480D4}" type="presParOf" srcId="{E0A51698-666D-4CE2-B4C5-ADEE804DED76}" destId="{A0684EF4-A60D-4611-BC53-C5142DC84F47}" srcOrd="1" destOrd="0" presId="urn:microsoft.com/office/officeart/2005/8/layout/venn1"/>
    <dgm:cxn modelId="{3AFB945E-A36C-43C8-9BF0-94AAAC4B5D8D}" type="presParOf" srcId="{E0A51698-666D-4CE2-B4C5-ADEE804DED76}" destId="{85D7430A-AA9E-49E6-8D90-56DE05B6FD59}" srcOrd="2" destOrd="0" presId="urn:microsoft.com/office/officeart/2005/8/layout/venn1"/>
    <dgm:cxn modelId="{CD673377-246F-45BC-A826-955693FBC119}" type="presParOf" srcId="{E0A51698-666D-4CE2-B4C5-ADEE804DED76}" destId="{D2095BB6-04BA-4745-A27B-1E3080BB5507}"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6A1AE-7136-4802-8ADE-228859194C9E}">
      <dsp:nvSpPr>
        <dsp:cNvPr id="0" name=""/>
        <dsp:cNvSpPr/>
      </dsp:nvSpPr>
      <dsp:spPr>
        <a:xfrm>
          <a:off x="398813" y="9588"/>
          <a:ext cx="3506181" cy="3506181"/>
        </a:xfrm>
        <a:prstGeom prst="ellipse">
          <a:avLst/>
        </a:prstGeom>
        <a:solidFill>
          <a:schemeClr val="accent5">
            <a:lumMod val="20000"/>
            <a:lumOff val="80000"/>
            <a:alpha val="50000"/>
          </a:schemeClr>
        </a:solidFill>
        <a:ln w="1905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BE" sz="2200" kern="1200" dirty="0">
              <a:latin typeface="Keep Calm Med" pitchFamily="2" charset="0"/>
            </a:rPr>
            <a:t>   </a:t>
          </a:r>
          <a:r>
            <a:rPr lang="fr-BE" sz="2200" kern="1200" dirty="0">
              <a:solidFill>
                <a:schemeClr val="accent5">
                  <a:lumMod val="75000"/>
                </a:schemeClr>
              </a:solidFill>
              <a:latin typeface="Keep Calm Med" pitchFamily="2" charset="0"/>
            </a:rPr>
            <a:t>ÉTUDES DE    GENRE</a:t>
          </a:r>
        </a:p>
      </dsp:txBody>
      <dsp:txXfrm>
        <a:off x="888415" y="423043"/>
        <a:ext cx="2021581" cy="2679272"/>
      </dsp:txXfrm>
    </dsp:sp>
    <dsp:sp modelId="{85D7430A-AA9E-49E6-8D90-56DE05B6FD59}">
      <dsp:nvSpPr>
        <dsp:cNvPr id="0" name=""/>
        <dsp:cNvSpPr/>
      </dsp:nvSpPr>
      <dsp:spPr>
        <a:xfrm>
          <a:off x="3324604" y="0"/>
          <a:ext cx="3506181" cy="3506181"/>
        </a:xfrm>
        <a:prstGeom prst="ellipse">
          <a:avLst/>
        </a:prstGeom>
        <a:solidFill>
          <a:srgbClr val="60A5AC">
            <a:alpha val="50000"/>
          </a:srgbClr>
        </a:solidFill>
        <a:ln w="19050" cap="flat" cmpd="sng" algn="ctr">
          <a:solidFill>
            <a:srgbClr val="60A5AC"/>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BE" sz="2200" kern="1200" dirty="0">
              <a:solidFill>
                <a:schemeClr val="bg1"/>
              </a:solidFill>
              <a:latin typeface="Keep Calm Med" pitchFamily="2" charset="0"/>
            </a:rPr>
            <a:t>ÉTUDES DES MIGRATIONS</a:t>
          </a:r>
        </a:p>
      </dsp:txBody>
      <dsp:txXfrm>
        <a:off x="4319602" y="413454"/>
        <a:ext cx="2021581" cy="26792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4C996-22CB-4B4A-B54B-702F05B93378}" type="datetimeFigureOut">
              <a:rPr lang="fr-BE" smtClean="0"/>
              <a:t>02-06-25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C4479-38D9-4F3E-A90D-9AA51458230C}" type="slidenum">
              <a:rPr lang="fr-BE" smtClean="0"/>
              <a:t>‹N°›</a:t>
            </a:fld>
            <a:endParaRPr lang="fr-BE"/>
          </a:p>
        </p:txBody>
      </p:sp>
    </p:spTree>
    <p:extLst>
      <p:ext uri="{BB962C8B-B14F-4D97-AF65-F5344CB8AC3E}">
        <p14:creationId xmlns:p14="http://schemas.microsoft.com/office/powerpoint/2010/main" val="238124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Pas simplement la mise en discours du genre et de la migration de manière isolée </a:t>
            </a:r>
            <a:r>
              <a:rPr lang="fr-BE" dirty="0">
                <a:sym typeface="Wingdings" panose="05000000000000000000" pitchFamily="2" charset="2"/>
              </a:rPr>
              <a:t> l’intersectionnalité et les catégories de mise en discours permettent de prendre ces discours en contexte et de comprendre ici, les convergences entre ces domaines. Ici, on constate que chez un même orateur plutôt identifié stratégiquement comme anti-immigration  l’intersectionnalité permet de comprendre plus finement leur rhétorique et le type d’argumentaire qu’ils mettent en œuvre.</a:t>
            </a:r>
            <a:endParaRPr lang="fr-BE" dirty="0"/>
          </a:p>
        </p:txBody>
      </p:sp>
      <p:sp>
        <p:nvSpPr>
          <p:cNvPr id="4" name="Espace réservé du numéro de diapositive 3"/>
          <p:cNvSpPr>
            <a:spLocks noGrp="1"/>
          </p:cNvSpPr>
          <p:nvPr>
            <p:ph type="sldNum" sz="quarter" idx="5"/>
          </p:nvPr>
        </p:nvSpPr>
        <p:spPr/>
        <p:txBody>
          <a:bodyPr/>
          <a:lstStyle/>
          <a:p>
            <a:fld id="{8E6C4479-38D9-4F3E-A90D-9AA51458230C}" type="slidenum">
              <a:rPr lang="fr-BE" smtClean="0"/>
              <a:t>6</a:t>
            </a:fld>
            <a:endParaRPr lang="fr-BE"/>
          </a:p>
        </p:txBody>
      </p:sp>
    </p:spTree>
    <p:extLst>
      <p:ext uri="{BB962C8B-B14F-4D97-AF65-F5344CB8AC3E}">
        <p14:creationId xmlns:p14="http://schemas.microsoft.com/office/powerpoint/2010/main" val="303507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D2311-22C0-79BB-2F75-CF55CCB5AAA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8A7957CC-74A1-CB71-C51B-D088192C7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89CC5695-9A95-6FAE-FD1F-471954C84CCC}"/>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5" name="Espace réservé du pied de page 4">
            <a:extLst>
              <a:ext uri="{FF2B5EF4-FFF2-40B4-BE49-F238E27FC236}">
                <a16:creationId xmlns:a16="http://schemas.microsoft.com/office/drawing/2014/main" id="{DB2AEA3B-5F58-2C59-F67D-DE60A592BD3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B63FBCA-CA5D-FD04-A84E-71D64FB63E21}"/>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290623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7368C-AD5E-847C-E14F-0A71BD823600}"/>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4FD60AAC-8F03-5EDF-7DDC-86A08448908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2805A00-6255-452F-5B1F-247001E62D91}"/>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5" name="Espace réservé du pied de page 4">
            <a:extLst>
              <a:ext uri="{FF2B5EF4-FFF2-40B4-BE49-F238E27FC236}">
                <a16:creationId xmlns:a16="http://schemas.microsoft.com/office/drawing/2014/main" id="{9EE25C46-03C0-B993-E6DE-5E5E61A5E5B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3BF7B73-A92C-70FA-8439-6246A1974455}"/>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17384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9706ECE-FAEA-F23A-7074-FF7E9183686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821E57A-88C8-89B9-980E-28A55E18996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DD891C5-B78A-59AB-0A82-5D80F09780F0}"/>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5" name="Espace réservé du pied de page 4">
            <a:extLst>
              <a:ext uri="{FF2B5EF4-FFF2-40B4-BE49-F238E27FC236}">
                <a16:creationId xmlns:a16="http://schemas.microsoft.com/office/drawing/2014/main" id="{BA5E0EC6-8B16-F55F-61D9-7906F7A1834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0A6B56E-6FF5-7CDB-B1A4-135B8F12F28F}"/>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9337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7FB2D-5A36-07F7-6320-CC9770FC28A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3EB09DC-C65D-A16B-3AA8-7A92121D22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5BAB5F7-FB40-453B-ADF0-041C0B87AD71}"/>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5" name="Espace réservé du pied de page 4">
            <a:extLst>
              <a:ext uri="{FF2B5EF4-FFF2-40B4-BE49-F238E27FC236}">
                <a16:creationId xmlns:a16="http://schemas.microsoft.com/office/drawing/2014/main" id="{7E09686A-AD36-C72E-2271-F2F18A5B40D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B89DF1A-AC77-FA69-0DD8-DE34C088B67F}"/>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128619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C8DE72-9142-5678-E662-56743C3234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F0CA2D3C-90EF-254B-66A2-553908EB10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6FF6126-4B7D-BAD8-6983-8F5436C126DE}"/>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5" name="Espace réservé du pied de page 4">
            <a:extLst>
              <a:ext uri="{FF2B5EF4-FFF2-40B4-BE49-F238E27FC236}">
                <a16:creationId xmlns:a16="http://schemas.microsoft.com/office/drawing/2014/main" id="{0BDAFD52-1B0C-9F31-4177-6B53AB8D9F0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B6633DC-51E7-9B80-BDD7-B55F64161FAF}"/>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332671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22308-D545-34BD-4354-492A1487E1E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104B0F0-6623-5331-6B88-28CF559F59C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5011BB1C-4C4A-3124-C4D1-646B29288F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78C2F52-A8F0-33D6-2E0D-EEA8B2A9B7AF}"/>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6" name="Espace réservé du pied de page 5">
            <a:extLst>
              <a:ext uri="{FF2B5EF4-FFF2-40B4-BE49-F238E27FC236}">
                <a16:creationId xmlns:a16="http://schemas.microsoft.com/office/drawing/2014/main" id="{89BDC165-0DF3-C25F-6A2E-A0DD5E2A3AA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E6FD751-A18F-3250-48BE-982203D68F3C}"/>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405865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635B0-5726-7701-83D6-BA52AA0189E9}"/>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C9BF629A-1A13-FF28-8B44-E1962A709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3255C3-2EAF-F763-C191-ECBC5B2E30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F8F357BA-3597-C076-685E-C2A3E48D4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F77C07-30BE-3E11-98F5-EAFD12578A1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8802DB69-1334-2C81-F3D5-A5D5BEA6F2A4}"/>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8" name="Espace réservé du pied de page 7">
            <a:extLst>
              <a:ext uri="{FF2B5EF4-FFF2-40B4-BE49-F238E27FC236}">
                <a16:creationId xmlns:a16="http://schemas.microsoft.com/office/drawing/2014/main" id="{D7D63065-A129-3B09-EA97-834164EC19CD}"/>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1883626D-4224-CFFE-056F-846FB2B81621}"/>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216900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5EF30-C1B7-72D0-9D32-92311F234FC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0CCAFE96-781B-833B-7025-881E2C0C9093}"/>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4" name="Espace réservé du pied de page 3">
            <a:extLst>
              <a:ext uri="{FF2B5EF4-FFF2-40B4-BE49-F238E27FC236}">
                <a16:creationId xmlns:a16="http://schemas.microsoft.com/office/drawing/2014/main" id="{2DBB5AC5-39C2-D588-2729-621A1BC179D3}"/>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4415EAD0-35DA-64EF-479C-E442EBD16F4C}"/>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29279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4AE1019-7CC5-6E84-7ACA-B215089CDFFA}"/>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3" name="Espace réservé du pied de page 2">
            <a:extLst>
              <a:ext uri="{FF2B5EF4-FFF2-40B4-BE49-F238E27FC236}">
                <a16:creationId xmlns:a16="http://schemas.microsoft.com/office/drawing/2014/main" id="{A58A7BEC-96BE-77AC-B49E-263AFDC4E635}"/>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4F6A720D-5F91-4965-0732-5C4F097D18F0}"/>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403741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FA06E-CA3F-E6D1-3D1A-ECCEF15C5F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D6C0EEB3-E39F-F2C6-BBB9-CC46AB8438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F7FE9B20-EF39-E6AF-FB34-22DCD8594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D49862-6A71-6112-178F-1670224DE0ED}"/>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6" name="Espace réservé du pied de page 5">
            <a:extLst>
              <a:ext uri="{FF2B5EF4-FFF2-40B4-BE49-F238E27FC236}">
                <a16:creationId xmlns:a16="http://schemas.microsoft.com/office/drawing/2014/main" id="{606016B3-714B-ADE9-F700-674A54FBF8D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05C4A83-B1E1-1DA7-E842-0617D507C44B}"/>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314676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E4A65-1E38-CC52-AEBB-43DF008349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2C990E0-2718-22F8-EDF3-4684830E6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B07B6605-E6BB-9F0A-EC35-3583591B1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26C35A-A8D2-BC71-16EC-FB13FDA40343}"/>
              </a:ext>
            </a:extLst>
          </p:cNvPr>
          <p:cNvSpPr>
            <a:spLocks noGrp="1"/>
          </p:cNvSpPr>
          <p:nvPr>
            <p:ph type="dt" sz="half" idx="10"/>
          </p:nvPr>
        </p:nvSpPr>
        <p:spPr/>
        <p:txBody>
          <a:bodyPr/>
          <a:lstStyle/>
          <a:p>
            <a:fld id="{AB74E65E-AD97-43F8-A333-086A0FA60E6E}" type="datetimeFigureOut">
              <a:rPr lang="fr-BE" smtClean="0"/>
              <a:t>02-06-25</a:t>
            </a:fld>
            <a:endParaRPr lang="fr-BE"/>
          </a:p>
        </p:txBody>
      </p:sp>
      <p:sp>
        <p:nvSpPr>
          <p:cNvPr id="6" name="Espace réservé du pied de page 5">
            <a:extLst>
              <a:ext uri="{FF2B5EF4-FFF2-40B4-BE49-F238E27FC236}">
                <a16:creationId xmlns:a16="http://schemas.microsoft.com/office/drawing/2014/main" id="{8A812D25-DFC7-5C0E-8957-CD4A80F3BF2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EF7CBCA-356E-B86A-859C-54D02CDC8BE3}"/>
              </a:ext>
            </a:extLst>
          </p:cNvPr>
          <p:cNvSpPr>
            <a:spLocks noGrp="1"/>
          </p:cNvSpPr>
          <p:nvPr>
            <p:ph type="sldNum" sz="quarter" idx="12"/>
          </p:nvPr>
        </p:nvSpPr>
        <p:spPr/>
        <p:txBody>
          <a:bodyPr/>
          <a:lstStyle/>
          <a:p>
            <a:fld id="{995399E1-A535-4655-B8BF-C475C30E2AA7}" type="slidenum">
              <a:rPr lang="fr-BE" smtClean="0"/>
              <a:t>‹N°›</a:t>
            </a:fld>
            <a:endParaRPr lang="fr-BE"/>
          </a:p>
        </p:txBody>
      </p:sp>
    </p:spTree>
    <p:extLst>
      <p:ext uri="{BB962C8B-B14F-4D97-AF65-F5344CB8AC3E}">
        <p14:creationId xmlns:p14="http://schemas.microsoft.com/office/powerpoint/2010/main" val="221014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7B7E12-9FE9-8F9C-51DF-9A2AC97D9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FBC265B-E8D7-A7B4-63F4-6BAA6F307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EFB1659-DEDA-E8FE-206C-A4BA33FC4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74E65E-AD97-43F8-A333-086A0FA60E6E}" type="datetimeFigureOut">
              <a:rPr lang="fr-BE" smtClean="0"/>
              <a:t>02-06-25</a:t>
            </a:fld>
            <a:endParaRPr lang="fr-BE"/>
          </a:p>
        </p:txBody>
      </p:sp>
      <p:sp>
        <p:nvSpPr>
          <p:cNvPr id="5" name="Espace réservé du pied de page 4">
            <a:extLst>
              <a:ext uri="{FF2B5EF4-FFF2-40B4-BE49-F238E27FC236}">
                <a16:creationId xmlns:a16="http://schemas.microsoft.com/office/drawing/2014/main" id="{03405059-86DC-B5B5-2637-E1BBE6C7E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6609C883-CE82-7DEE-72DA-CE33CC841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5399E1-A535-4655-B8BF-C475C30E2AA7}" type="slidenum">
              <a:rPr lang="fr-BE" smtClean="0"/>
              <a:t>‹N°›</a:t>
            </a:fld>
            <a:endParaRPr lang="fr-BE"/>
          </a:p>
        </p:txBody>
      </p:sp>
    </p:spTree>
    <p:extLst>
      <p:ext uri="{BB962C8B-B14F-4D97-AF65-F5344CB8AC3E}">
        <p14:creationId xmlns:p14="http://schemas.microsoft.com/office/powerpoint/2010/main" val="3909594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E8E79F-376A-8139-810E-6798067AF417}"/>
              </a:ext>
            </a:extLst>
          </p:cNvPr>
          <p:cNvSpPr/>
          <p:nvPr/>
        </p:nvSpPr>
        <p:spPr>
          <a:xfrm>
            <a:off x="0" y="0"/>
            <a:ext cx="12192000" cy="6858000"/>
          </a:xfrm>
          <a:prstGeom prst="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2100" dirty="0"/>
          </a:p>
        </p:txBody>
      </p:sp>
      <p:pic>
        <p:nvPicPr>
          <p:cNvPr id="9" name="Image 8" descr="Une image contenant Graphique, Police, capture d’écran, graphisme&#10;&#10;Description générée automatiquement">
            <a:extLst>
              <a:ext uri="{FF2B5EF4-FFF2-40B4-BE49-F238E27FC236}">
                <a16:creationId xmlns:a16="http://schemas.microsoft.com/office/drawing/2014/main" id="{CA50F01A-6C54-96B8-9875-5C69CBD56677}"/>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l="8989" r="65755"/>
          <a:stretch/>
        </p:blipFill>
        <p:spPr>
          <a:xfrm>
            <a:off x="9305328" y="-1137970"/>
            <a:ext cx="2886672" cy="5549580"/>
          </a:xfrm>
          <a:prstGeom prst="rect">
            <a:avLst/>
          </a:prstGeom>
        </p:spPr>
      </p:pic>
      <p:sp>
        <p:nvSpPr>
          <p:cNvPr id="4" name="Sous-titre 2">
            <a:extLst>
              <a:ext uri="{FF2B5EF4-FFF2-40B4-BE49-F238E27FC236}">
                <a16:creationId xmlns:a16="http://schemas.microsoft.com/office/drawing/2014/main" id="{2B560ADF-3A64-E47A-B63F-070DAC898C16}"/>
              </a:ext>
            </a:extLst>
          </p:cNvPr>
          <p:cNvSpPr txBox="1">
            <a:spLocks/>
          </p:cNvSpPr>
          <p:nvPr/>
        </p:nvSpPr>
        <p:spPr>
          <a:xfrm>
            <a:off x="501805" y="4411207"/>
            <a:ext cx="9144000" cy="13291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1400" dirty="0">
                <a:solidFill>
                  <a:schemeClr val="bg1"/>
                </a:solidFill>
                <a:latin typeface="Avenir Next LT Pro" panose="020B0504020202020204" pitchFamily="34" charset="0"/>
              </a:rPr>
              <a:t>Journée d’études </a:t>
            </a:r>
            <a:r>
              <a:rPr lang="fr-BE" sz="1400" i="1" dirty="0">
                <a:solidFill>
                  <a:schemeClr val="bg1"/>
                </a:solidFill>
                <a:latin typeface="Avenir Next LT Pro" panose="020B0504020202020204" pitchFamily="34" charset="0"/>
              </a:rPr>
              <a:t>Intersections – </a:t>
            </a:r>
            <a:r>
              <a:rPr lang="fr-BE" sz="1400" dirty="0">
                <a:solidFill>
                  <a:schemeClr val="bg1"/>
                </a:solidFill>
                <a:latin typeface="Avenir Next LT Pro" panose="020B0504020202020204" pitchFamily="34" charset="0"/>
              </a:rPr>
              <a:t>« Migrations(s) »</a:t>
            </a:r>
          </a:p>
          <a:p>
            <a:pPr algn="l"/>
            <a:r>
              <a:rPr lang="fr-BE" sz="1400" dirty="0">
                <a:solidFill>
                  <a:schemeClr val="bg1"/>
                </a:solidFill>
                <a:latin typeface="Avenir Next LT Pro" panose="020B0504020202020204" pitchFamily="34" charset="0"/>
              </a:rPr>
              <a:t>16 mai 2025</a:t>
            </a:r>
          </a:p>
          <a:p>
            <a:pPr algn="l"/>
            <a:endParaRPr lang="fr-BE" sz="1400" dirty="0">
              <a:solidFill>
                <a:schemeClr val="bg1"/>
              </a:solidFill>
              <a:latin typeface="Avenir Next LT Pro" panose="020B0504020202020204" pitchFamily="34" charset="0"/>
            </a:endParaRPr>
          </a:p>
          <a:p>
            <a:pPr algn="l"/>
            <a:r>
              <a:rPr lang="fr-BE" sz="1400" dirty="0">
                <a:solidFill>
                  <a:schemeClr val="bg1"/>
                </a:solidFill>
                <a:latin typeface="Avenir Next LT Pro" panose="020B0504020202020204" pitchFamily="34" charset="0"/>
              </a:rPr>
              <a:t>Clarisse Charlier – Université de Liège</a:t>
            </a:r>
          </a:p>
          <a:p>
            <a:pPr algn="l"/>
            <a:r>
              <a:rPr lang="fr-BE" sz="1400" dirty="0">
                <a:solidFill>
                  <a:schemeClr val="bg1"/>
                </a:solidFill>
                <a:latin typeface="Avenir Next LT Pro" panose="020B0504020202020204" pitchFamily="34" charset="0"/>
              </a:rPr>
              <a:t>Faculté de Philosophie et Lettres</a:t>
            </a:r>
          </a:p>
          <a:p>
            <a:pPr algn="l"/>
            <a:endParaRPr lang="fr-BE" sz="1400" dirty="0">
              <a:solidFill>
                <a:schemeClr val="bg1"/>
              </a:solidFill>
              <a:latin typeface="Avenir Next LT Pro" panose="020B0504020202020204" pitchFamily="34" charset="0"/>
            </a:endParaRPr>
          </a:p>
        </p:txBody>
      </p:sp>
      <p:sp>
        <p:nvSpPr>
          <p:cNvPr id="6" name="Titre 1">
            <a:extLst>
              <a:ext uri="{FF2B5EF4-FFF2-40B4-BE49-F238E27FC236}">
                <a16:creationId xmlns:a16="http://schemas.microsoft.com/office/drawing/2014/main" id="{3D68365D-08EC-7D1A-59D3-5BBC82F3357C}"/>
              </a:ext>
            </a:extLst>
          </p:cNvPr>
          <p:cNvSpPr txBox="1">
            <a:spLocks/>
          </p:cNvSpPr>
          <p:nvPr/>
        </p:nvSpPr>
        <p:spPr>
          <a:xfrm>
            <a:off x="653226" y="1400922"/>
            <a:ext cx="10341345"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fr-BE" sz="2800" dirty="0">
                <a:solidFill>
                  <a:schemeClr val="bg1"/>
                </a:solidFill>
                <a:latin typeface="Keep Calm Med" pitchFamily="2" charset="0"/>
              </a:rPr>
              <a:t>Genre et migration : les apports de l’intersectionnalité sur la construction discursive des femmes</a:t>
            </a:r>
          </a:p>
        </p:txBody>
      </p:sp>
      <p:pic>
        <p:nvPicPr>
          <p:cNvPr id="7" name="Image 6" descr="Une image contenant Graphique, Police, graphisme, capture d’écran&#10;&#10;Le contenu généré par l’IA peut être incorrect.">
            <a:extLst>
              <a:ext uri="{FF2B5EF4-FFF2-40B4-BE49-F238E27FC236}">
                <a16:creationId xmlns:a16="http://schemas.microsoft.com/office/drawing/2014/main" id="{22E61ACE-5CDA-0AD1-99FB-D18412C96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5328" y="5856523"/>
            <a:ext cx="2425598" cy="615137"/>
          </a:xfrm>
          <a:prstGeom prst="rect">
            <a:avLst/>
          </a:prstGeom>
        </p:spPr>
      </p:pic>
      <p:pic>
        <p:nvPicPr>
          <p:cNvPr id="10" name="Image 9" descr="Une image contenant Graphique, Police, capture d’écran, graphisme&#10;&#10;Description générée automatiquement">
            <a:extLst>
              <a:ext uri="{FF2B5EF4-FFF2-40B4-BE49-F238E27FC236}">
                <a16:creationId xmlns:a16="http://schemas.microsoft.com/office/drawing/2014/main" id="{0E627473-367C-BA94-3A2B-ECCD33FB076F}"/>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l="25627" r="59563" b="54058"/>
          <a:stretch/>
        </p:blipFill>
        <p:spPr>
          <a:xfrm>
            <a:off x="-205933" y="-423694"/>
            <a:ext cx="1692727" cy="2549587"/>
          </a:xfrm>
          <a:prstGeom prst="rect">
            <a:avLst/>
          </a:prstGeom>
        </p:spPr>
      </p:pic>
    </p:spTree>
    <p:extLst>
      <p:ext uri="{BB962C8B-B14F-4D97-AF65-F5344CB8AC3E}">
        <p14:creationId xmlns:p14="http://schemas.microsoft.com/office/powerpoint/2010/main" val="116355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494C967-3E0C-8B30-B5E7-A4EAAE93F4D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800" dirty="0">
                <a:solidFill>
                  <a:srgbClr val="60A5AC"/>
                </a:solidFill>
                <a:latin typeface="Keep Calm Med" pitchFamily="2" charset="0"/>
              </a:rPr>
              <a:t>C O N T E X T E</a:t>
            </a:r>
          </a:p>
        </p:txBody>
      </p:sp>
      <p:graphicFrame>
        <p:nvGraphicFramePr>
          <p:cNvPr id="7" name="Diagramme 6">
            <a:extLst>
              <a:ext uri="{FF2B5EF4-FFF2-40B4-BE49-F238E27FC236}">
                <a16:creationId xmlns:a16="http://schemas.microsoft.com/office/drawing/2014/main" id="{F8570BCC-AEB1-8DC9-EABA-5364E2181730}"/>
              </a:ext>
            </a:extLst>
          </p:cNvPr>
          <p:cNvGraphicFramePr/>
          <p:nvPr>
            <p:extLst>
              <p:ext uri="{D42A27DB-BD31-4B8C-83A1-F6EECF244321}">
                <p14:modId xmlns:p14="http://schemas.microsoft.com/office/powerpoint/2010/main" val="2686938341"/>
              </p:ext>
            </p:extLst>
          </p:nvPr>
        </p:nvGraphicFramePr>
        <p:xfrm>
          <a:off x="2590790" y="2121479"/>
          <a:ext cx="6830786" cy="3525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a:extLst>
              <a:ext uri="{FF2B5EF4-FFF2-40B4-BE49-F238E27FC236}">
                <a16:creationId xmlns:a16="http://schemas.microsoft.com/office/drawing/2014/main" id="{B8992BC9-3896-852B-AA00-B1F97EF3EDC3}"/>
              </a:ext>
            </a:extLst>
          </p:cNvPr>
          <p:cNvSpPr txBox="1"/>
          <p:nvPr/>
        </p:nvSpPr>
        <p:spPr>
          <a:xfrm>
            <a:off x="1360721" y="2036107"/>
            <a:ext cx="1728106" cy="646331"/>
          </a:xfrm>
          <a:prstGeom prst="rect">
            <a:avLst/>
          </a:prstGeom>
          <a:noFill/>
        </p:spPr>
        <p:txBody>
          <a:bodyPr wrap="square" rtlCol="0">
            <a:spAutoFit/>
          </a:bodyPr>
          <a:lstStyle/>
          <a:p>
            <a:r>
              <a:rPr lang="fr-BE" dirty="0">
                <a:solidFill>
                  <a:schemeClr val="accent5">
                    <a:lumMod val="60000"/>
                    <a:lumOff val="40000"/>
                  </a:schemeClr>
                </a:solidFill>
                <a:latin typeface="Keep Calm Med" pitchFamily="2" charset="0"/>
              </a:rPr>
              <a:t>SUJETS « FEMME</a:t>
            </a:r>
            <a:r>
              <a:rPr lang="fr-BE" dirty="0"/>
              <a:t>·</a:t>
            </a:r>
            <a:r>
              <a:rPr lang="fr-BE" dirty="0">
                <a:solidFill>
                  <a:schemeClr val="accent5">
                    <a:lumMod val="60000"/>
                    <a:lumOff val="40000"/>
                  </a:schemeClr>
                </a:solidFill>
                <a:latin typeface="Keep Calm Med" pitchFamily="2" charset="0"/>
              </a:rPr>
              <a:t>S »</a:t>
            </a:r>
          </a:p>
        </p:txBody>
      </p:sp>
      <p:sp>
        <p:nvSpPr>
          <p:cNvPr id="10" name="ZoneTexte 9">
            <a:extLst>
              <a:ext uri="{FF2B5EF4-FFF2-40B4-BE49-F238E27FC236}">
                <a16:creationId xmlns:a16="http://schemas.microsoft.com/office/drawing/2014/main" id="{3CC06394-4825-05C5-D3EF-23F902F1F3A6}"/>
              </a:ext>
            </a:extLst>
          </p:cNvPr>
          <p:cNvSpPr txBox="1"/>
          <p:nvPr/>
        </p:nvSpPr>
        <p:spPr>
          <a:xfrm>
            <a:off x="9514085" y="2758421"/>
            <a:ext cx="2275119" cy="369332"/>
          </a:xfrm>
          <a:prstGeom prst="rect">
            <a:avLst/>
          </a:prstGeom>
          <a:noFill/>
        </p:spPr>
        <p:txBody>
          <a:bodyPr wrap="square" rtlCol="0">
            <a:spAutoFit/>
          </a:bodyPr>
          <a:lstStyle/>
          <a:p>
            <a:r>
              <a:rPr lang="fr-BE" dirty="0">
                <a:solidFill>
                  <a:srgbClr val="60A5AC"/>
                </a:solidFill>
                <a:latin typeface="Keep Calm Med" pitchFamily="2" charset="0"/>
              </a:rPr>
              <a:t>UNIVERSALISME</a:t>
            </a:r>
          </a:p>
        </p:txBody>
      </p:sp>
      <p:sp>
        <p:nvSpPr>
          <p:cNvPr id="11" name="ZoneTexte 10">
            <a:extLst>
              <a:ext uri="{FF2B5EF4-FFF2-40B4-BE49-F238E27FC236}">
                <a16:creationId xmlns:a16="http://schemas.microsoft.com/office/drawing/2014/main" id="{8811E9DB-7F73-E54D-93AE-FF069B2E23C2}"/>
              </a:ext>
            </a:extLst>
          </p:cNvPr>
          <p:cNvSpPr txBox="1"/>
          <p:nvPr/>
        </p:nvSpPr>
        <p:spPr>
          <a:xfrm>
            <a:off x="9152155" y="5139006"/>
            <a:ext cx="2770424" cy="369332"/>
          </a:xfrm>
          <a:prstGeom prst="rect">
            <a:avLst/>
          </a:prstGeom>
          <a:noFill/>
        </p:spPr>
        <p:txBody>
          <a:bodyPr wrap="square" rtlCol="0">
            <a:spAutoFit/>
          </a:bodyPr>
          <a:lstStyle/>
          <a:p>
            <a:r>
              <a:rPr lang="fr-BE" dirty="0">
                <a:solidFill>
                  <a:srgbClr val="60A5AC"/>
                </a:solidFill>
                <a:latin typeface="Keep Calm Med" pitchFamily="2" charset="0"/>
              </a:rPr>
              <a:t>ANDROCENTRISME</a:t>
            </a:r>
          </a:p>
        </p:txBody>
      </p:sp>
      <p:sp>
        <p:nvSpPr>
          <p:cNvPr id="12" name="ZoneTexte 11">
            <a:extLst>
              <a:ext uri="{FF2B5EF4-FFF2-40B4-BE49-F238E27FC236}">
                <a16:creationId xmlns:a16="http://schemas.microsoft.com/office/drawing/2014/main" id="{0E85D0FF-45D2-6430-F975-5F4BBC500A6A}"/>
              </a:ext>
            </a:extLst>
          </p:cNvPr>
          <p:cNvSpPr txBox="1"/>
          <p:nvPr/>
        </p:nvSpPr>
        <p:spPr>
          <a:xfrm>
            <a:off x="783772" y="3283993"/>
            <a:ext cx="2164896" cy="1200329"/>
          </a:xfrm>
          <a:prstGeom prst="rect">
            <a:avLst/>
          </a:prstGeom>
          <a:noFill/>
        </p:spPr>
        <p:txBody>
          <a:bodyPr wrap="square" rtlCol="0">
            <a:spAutoFit/>
          </a:bodyPr>
          <a:lstStyle/>
          <a:p>
            <a:r>
              <a:rPr lang="fr-BE" dirty="0">
                <a:solidFill>
                  <a:schemeClr val="accent5">
                    <a:lumMod val="60000"/>
                    <a:lumOff val="40000"/>
                  </a:schemeClr>
                </a:solidFill>
                <a:latin typeface="Keep Calm Med" pitchFamily="2" charset="0"/>
              </a:rPr>
              <a:t>RAPPORTS SOCIAUX DE DOMINATION GENRÉS</a:t>
            </a:r>
          </a:p>
        </p:txBody>
      </p:sp>
      <p:sp>
        <p:nvSpPr>
          <p:cNvPr id="13" name="ZoneTexte 12">
            <a:extLst>
              <a:ext uri="{FF2B5EF4-FFF2-40B4-BE49-F238E27FC236}">
                <a16:creationId xmlns:a16="http://schemas.microsoft.com/office/drawing/2014/main" id="{F697DBD5-3E79-F903-6D57-CF0E2AFFA3C7}"/>
              </a:ext>
            </a:extLst>
          </p:cNvPr>
          <p:cNvSpPr txBox="1"/>
          <p:nvPr/>
        </p:nvSpPr>
        <p:spPr>
          <a:xfrm>
            <a:off x="661285" y="5000507"/>
            <a:ext cx="2770424" cy="646331"/>
          </a:xfrm>
          <a:prstGeom prst="rect">
            <a:avLst/>
          </a:prstGeom>
          <a:noFill/>
        </p:spPr>
        <p:txBody>
          <a:bodyPr wrap="square" rtlCol="0">
            <a:spAutoFit/>
          </a:bodyPr>
          <a:lstStyle/>
          <a:p>
            <a:r>
              <a:rPr lang="fr-BE" dirty="0">
                <a:solidFill>
                  <a:schemeClr val="accent5">
                    <a:lumMod val="60000"/>
                    <a:lumOff val="40000"/>
                  </a:schemeClr>
                </a:solidFill>
                <a:latin typeface="Keep Calm Med" pitchFamily="2" charset="0"/>
              </a:rPr>
              <a:t>QUESTIONNEMENTS FÉMINISTES</a:t>
            </a:r>
          </a:p>
        </p:txBody>
      </p:sp>
      <p:sp>
        <p:nvSpPr>
          <p:cNvPr id="14" name="ZoneTexte 13">
            <a:extLst>
              <a:ext uri="{FF2B5EF4-FFF2-40B4-BE49-F238E27FC236}">
                <a16:creationId xmlns:a16="http://schemas.microsoft.com/office/drawing/2014/main" id="{8587B48F-6B5E-274B-6A91-3DCFA6089BAE}"/>
              </a:ext>
            </a:extLst>
          </p:cNvPr>
          <p:cNvSpPr txBox="1"/>
          <p:nvPr/>
        </p:nvSpPr>
        <p:spPr>
          <a:xfrm>
            <a:off x="8765719" y="1659118"/>
            <a:ext cx="2887441" cy="646331"/>
          </a:xfrm>
          <a:prstGeom prst="rect">
            <a:avLst/>
          </a:prstGeom>
          <a:noFill/>
        </p:spPr>
        <p:txBody>
          <a:bodyPr wrap="square" rtlCol="0">
            <a:spAutoFit/>
          </a:bodyPr>
          <a:lstStyle/>
          <a:p>
            <a:r>
              <a:rPr lang="fr-BE" dirty="0">
                <a:solidFill>
                  <a:srgbClr val="60A5AC"/>
                </a:solidFill>
                <a:latin typeface="Keep Calm Med" pitchFamily="2" charset="0"/>
              </a:rPr>
              <a:t>OCCIDENTALISATION DU SAVOIR</a:t>
            </a:r>
          </a:p>
        </p:txBody>
      </p:sp>
      <p:sp>
        <p:nvSpPr>
          <p:cNvPr id="15" name="ZoneTexte 14">
            <a:extLst>
              <a:ext uri="{FF2B5EF4-FFF2-40B4-BE49-F238E27FC236}">
                <a16:creationId xmlns:a16="http://schemas.microsoft.com/office/drawing/2014/main" id="{2D732140-93D9-8D33-522D-ABCB86C50E77}"/>
              </a:ext>
            </a:extLst>
          </p:cNvPr>
          <p:cNvSpPr txBox="1"/>
          <p:nvPr/>
        </p:nvSpPr>
        <p:spPr>
          <a:xfrm>
            <a:off x="9643376" y="3580725"/>
            <a:ext cx="1787983" cy="1200329"/>
          </a:xfrm>
          <a:prstGeom prst="rect">
            <a:avLst/>
          </a:prstGeom>
          <a:noFill/>
        </p:spPr>
        <p:txBody>
          <a:bodyPr wrap="square" rtlCol="0">
            <a:spAutoFit/>
          </a:bodyPr>
          <a:lstStyle/>
          <a:p>
            <a:r>
              <a:rPr lang="fr-BE" dirty="0">
                <a:solidFill>
                  <a:srgbClr val="60A5AC"/>
                </a:solidFill>
                <a:latin typeface="Keep Calm Med" pitchFamily="2" charset="0"/>
              </a:rPr>
              <a:t>MIGRATIONS FÉMININES = FONT EXCEPTION</a:t>
            </a:r>
          </a:p>
        </p:txBody>
      </p:sp>
      <p:sp>
        <p:nvSpPr>
          <p:cNvPr id="18" name="ZoneTexte 17">
            <a:extLst>
              <a:ext uri="{FF2B5EF4-FFF2-40B4-BE49-F238E27FC236}">
                <a16:creationId xmlns:a16="http://schemas.microsoft.com/office/drawing/2014/main" id="{25933091-ED8A-06C7-CEBB-2AD3AC681B16}"/>
              </a:ext>
            </a:extLst>
          </p:cNvPr>
          <p:cNvSpPr txBox="1"/>
          <p:nvPr/>
        </p:nvSpPr>
        <p:spPr>
          <a:xfrm>
            <a:off x="6938247" y="1233904"/>
            <a:ext cx="2575838" cy="646331"/>
          </a:xfrm>
          <a:prstGeom prst="rect">
            <a:avLst/>
          </a:prstGeom>
          <a:noFill/>
        </p:spPr>
        <p:txBody>
          <a:bodyPr wrap="square">
            <a:spAutoFit/>
          </a:bodyPr>
          <a:lstStyle/>
          <a:p>
            <a:r>
              <a:rPr lang="fr-BE" dirty="0">
                <a:solidFill>
                  <a:srgbClr val="60A5AC"/>
                </a:solidFill>
                <a:latin typeface="Keep Calm Med" pitchFamily="2" charset="0"/>
              </a:rPr>
              <a:t>RÉDUCTIONNISME THÉORIQUE</a:t>
            </a:r>
          </a:p>
        </p:txBody>
      </p:sp>
      <p:sp>
        <p:nvSpPr>
          <p:cNvPr id="3" name="ZoneTexte 2">
            <a:extLst>
              <a:ext uri="{FF2B5EF4-FFF2-40B4-BE49-F238E27FC236}">
                <a16:creationId xmlns:a16="http://schemas.microsoft.com/office/drawing/2014/main" id="{F06DBED9-B84C-C06A-5877-1BED50E92C4C}"/>
              </a:ext>
            </a:extLst>
          </p:cNvPr>
          <p:cNvSpPr txBox="1"/>
          <p:nvPr/>
        </p:nvSpPr>
        <p:spPr>
          <a:xfrm>
            <a:off x="5173433" y="6180892"/>
            <a:ext cx="7184571" cy="677108"/>
          </a:xfrm>
          <a:prstGeom prst="rect">
            <a:avLst/>
          </a:prstGeom>
          <a:noFill/>
        </p:spPr>
        <p:txBody>
          <a:bodyPr wrap="square">
            <a:spAutoFit/>
          </a:bodyPr>
          <a:lstStyle/>
          <a:p>
            <a:r>
              <a:rPr lang="fr-BE" sz="1300" dirty="0">
                <a:latin typeface="Avenir Next LT Pro" panose="020B0504020202020204" pitchFamily="34" charset="0"/>
                <a:sym typeface="Wingdings" panose="05000000000000000000" pitchFamily="2" charset="2"/>
              </a:rPr>
              <a:t>(</a:t>
            </a:r>
            <a:r>
              <a:rPr lang="fr-BE" sz="1300" dirty="0" err="1">
                <a:latin typeface="Avenir Next LT Pro" panose="020B0504020202020204" pitchFamily="34" charset="0"/>
                <a:sym typeface="Wingdings" panose="05000000000000000000" pitchFamily="2" charset="2"/>
              </a:rPr>
              <a:t>Morokvasic</a:t>
            </a:r>
            <a:r>
              <a:rPr lang="fr-BE" sz="1300" dirty="0">
                <a:latin typeface="Avenir Next LT Pro" panose="020B0504020202020204" pitchFamily="34" charset="0"/>
                <a:sym typeface="Wingdings" panose="05000000000000000000" pitchFamily="2" charset="2"/>
              </a:rPr>
              <a:t>, Ouali &amp; Miranda, 2016 ; </a:t>
            </a:r>
            <a:r>
              <a:rPr lang="fr-BE" sz="1200" dirty="0" err="1">
                <a:latin typeface="Avenir Next LT Pro" panose="020B0504020202020204" pitchFamily="34" charset="0"/>
                <a:sym typeface="Wingdings" panose="05000000000000000000" pitchFamily="2" charset="2"/>
              </a:rPr>
              <a:t>Calabrese</a:t>
            </a:r>
            <a:r>
              <a:rPr lang="fr-BE" sz="1200" dirty="0">
                <a:latin typeface="Avenir Next LT Pro" panose="020B0504020202020204" pitchFamily="34" charset="0"/>
                <a:sym typeface="Wingdings" panose="05000000000000000000" pitchFamily="2" charset="2"/>
              </a:rPr>
              <a:t> &amp; </a:t>
            </a:r>
            <a:r>
              <a:rPr lang="fr-BE" sz="1200" dirty="0" err="1">
                <a:latin typeface="Avenir Next LT Pro" panose="020B0504020202020204" pitchFamily="34" charset="0"/>
                <a:sym typeface="Wingdings" panose="05000000000000000000" pitchFamily="2" charset="2"/>
              </a:rPr>
              <a:t>Vienard</a:t>
            </a:r>
            <a:r>
              <a:rPr lang="fr-BE" sz="1200" dirty="0">
                <a:latin typeface="Avenir Next LT Pro" panose="020B0504020202020204" pitchFamily="34" charset="0"/>
                <a:sym typeface="Wingdings" panose="05000000000000000000" pitchFamily="2" charset="2"/>
              </a:rPr>
              <a:t>, 2018 ; Niang &amp; </a:t>
            </a:r>
            <a:r>
              <a:rPr lang="fr-BE" sz="1200" dirty="0" err="1">
                <a:latin typeface="Avenir Next LT Pro" panose="020B0504020202020204" pitchFamily="34" charset="0"/>
                <a:sym typeface="Wingdings" panose="05000000000000000000" pitchFamily="2" charset="2"/>
              </a:rPr>
              <a:t>Suaudeau</a:t>
            </a:r>
            <a:r>
              <a:rPr lang="fr-BE" sz="1200" dirty="0">
                <a:latin typeface="Avenir Next LT Pro" panose="020B0504020202020204" pitchFamily="34" charset="0"/>
                <a:sym typeface="Wingdings" panose="05000000000000000000" pitchFamily="2" charset="2"/>
              </a:rPr>
              <a:t>, 2022)</a:t>
            </a:r>
          </a:p>
          <a:p>
            <a:endParaRPr lang="fr-BE" sz="1200" dirty="0">
              <a:latin typeface="Avenir Next LT Pro" panose="020B0504020202020204" pitchFamily="34" charset="0"/>
            </a:endParaRPr>
          </a:p>
          <a:p>
            <a:endParaRPr lang="fr-BE" sz="1300" dirty="0"/>
          </a:p>
        </p:txBody>
      </p:sp>
    </p:spTree>
    <p:extLst>
      <p:ext uri="{BB962C8B-B14F-4D97-AF65-F5344CB8AC3E}">
        <p14:creationId xmlns:p14="http://schemas.microsoft.com/office/powerpoint/2010/main" val="301115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FD7BB9-1C6D-8010-429A-EBFCFA3A0B00}"/>
              </a:ext>
            </a:extLst>
          </p:cNvPr>
          <p:cNvSpPr>
            <a:spLocks noGrp="1"/>
          </p:cNvSpPr>
          <p:nvPr>
            <p:ph idx="1"/>
          </p:nvPr>
        </p:nvSpPr>
        <p:spPr>
          <a:xfrm>
            <a:off x="990600" y="2362201"/>
            <a:ext cx="5867400" cy="3074764"/>
          </a:xfrm>
        </p:spPr>
        <p:txBody>
          <a:bodyPr>
            <a:normAutofit/>
          </a:bodyPr>
          <a:lstStyle/>
          <a:p>
            <a:pPr>
              <a:lnSpc>
                <a:spcPct val="100000"/>
              </a:lnSpc>
            </a:pPr>
            <a:r>
              <a:rPr lang="fr-BE" sz="2000" dirty="0">
                <a:latin typeface="Avenir Next LT Pro" panose="020B0504020202020204" pitchFamily="34" charset="0"/>
              </a:rPr>
              <a:t>Interactions différentes couches d’oppression </a:t>
            </a:r>
            <a:r>
              <a:rPr lang="fr-BE" sz="1200" dirty="0">
                <a:latin typeface="Avenir Next LT Pro" panose="020B0504020202020204" pitchFamily="34" charset="0"/>
              </a:rPr>
              <a:t>(</a:t>
            </a:r>
            <a:r>
              <a:rPr lang="fr-BE" sz="1200" dirty="0" err="1">
                <a:latin typeface="Avenir Next LT Pro" panose="020B0504020202020204" pitchFamily="34" charset="0"/>
              </a:rPr>
              <a:t>Crenshaw</a:t>
            </a:r>
            <a:r>
              <a:rPr lang="fr-BE" sz="1200" dirty="0">
                <a:latin typeface="Avenir Next LT Pro" panose="020B0504020202020204" pitchFamily="34" charset="0"/>
              </a:rPr>
              <a:t> 2005 [1991])</a:t>
            </a:r>
          </a:p>
          <a:p>
            <a:pPr>
              <a:lnSpc>
                <a:spcPct val="100000"/>
              </a:lnSpc>
            </a:pPr>
            <a:endParaRPr lang="fr-BE" sz="1200" dirty="0">
              <a:latin typeface="Avenir Next LT Pro" panose="020B0504020202020204" pitchFamily="34" charset="0"/>
            </a:endParaRPr>
          </a:p>
          <a:p>
            <a:pPr>
              <a:lnSpc>
                <a:spcPct val="100000"/>
              </a:lnSpc>
            </a:pPr>
            <a:r>
              <a:rPr lang="fr-BE" sz="2000" dirty="0">
                <a:latin typeface="Avenir Next LT Pro" panose="020B0504020202020204" pitchFamily="34" charset="0"/>
              </a:rPr>
              <a:t>Ensemble outils théoriques et conceptuels pour penser des situations ou phénomènes sociaux</a:t>
            </a:r>
          </a:p>
          <a:p>
            <a:pPr>
              <a:lnSpc>
                <a:spcPct val="100000"/>
              </a:lnSpc>
            </a:pPr>
            <a:endParaRPr lang="fr-BE" sz="1200" dirty="0">
              <a:latin typeface="Avenir Next LT Pro" panose="020B0504020202020204" pitchFamily="34" charset="0"/>
            </a:endParaRPr>
          </a:p>
          <a:p>
            <a:pPr>
              <a:lnSpc>
                <a:spcPct val="100000"/>
              </a:lnSpc>
            </a:pPr>
            <a:r>
              <a:rPr lang="fr-BE" sz="2000" dirty="0">
                <a:latin typeface="Avenir Next LT Pro" panose="020B0504020202020204" pitchFamily="34" charset="0"/>
              </a:rPr>
              <a:t>Posture intellectuelle, politique et militante </a:t>
            </a:r>
            <a:r>
              <a:rPr lang="fr-BE" sz="1300" dirty="0">
                <a:latin typeface="Avenir Next LT Pro" panose="020B0504020202020204" pitchFamily="34" charset="0"/>
              </a:rPr>
              <a:t>(</a:t>
            </a:r>
            <a:r>
              <a:rPr lang="fr-BE" sz="1300" dirty="0" err="1">
                <a:latin typeface="Avenir Next LT Pro" panose="020B0504020202020204" pitchFamily="34" charset="0"/>
                <a:sym typeface="Wingdings" panose="05000000000000000000" pitchFamily="2" charset="2"/>
              </a:rPr>
              <a:t>Morokvasic</a:t>
            </a:r>
            <a:r>
              <a:rPr lang="fr-BE" sz="1300" dirty="0">
                <a:latin typeface="Avenir Next LT Pro" panose="020B0504020202020204" pitchFamily="34" charset="0"/>
                <a:sym typeface="Wingdings" panose="05000000000000000000" pitchFamily="2" charset="2"/>
              </a:rPr>
              <a:t>, Ouali &amp; Miranda, 2016)</a:t>
            </a:r>
            <a:endParaRPr lang="fr-BE" sz="1300" dirty="0">
              <a:latin typeface="Avenir Next LT Pro" panose="020B0504020202020204" pitchFamily="34" charset="0"/>
            </a:endParaRPr>
          </a:p>
          <a:p>
            <a:pPr>
              <a:lnSpc>
                <a:spcPct val="210000"/>
              </a:lnSpc>
              <a:buFont typeface="Courier New" panose="02070309020205020404" pitchFamily="49" charset="0"/>
              <a:buChar char="o"/>
            </a:pPr>
            <a:endParaRPr lang="fr-BE" sz="2000" dirty="0">
              <a:latin typeface="Avenir Next LT Pro" panose="020B0504020202020204" pitchFamily="34" charset="0"/>
            </a:endParaRPr>
          </a:p>
          <a:p>
            <a:pPr>
              <a:lnSpc>
                <a:spcPct val="210000"/>
              </a:lnSpc>
              <a:buFont typeface="Courier New" panose="02070309020205020404" pitchFamily="49" charset="0"/>
              <a:buChar char="o"/>
            </a:pPr>
            <a:endParaRPr lang="fr-BE" sz="2000" dirty="0"/>
          </a:p>
          <a:p>
            <a:pPr>
              <a:lnSpc>
                <a:spcPct val="210000"/>
              </a:lnSpc>
              <a:buFont typeface="Courier New" panose="02070309020205020404" pitchFamily="49" charset="0"/>
              <a:buChar char="o"/>
            </a:pPr>
            <a:endParaRPr lang="fr-BE" sz="2000" dirty="0"/>
          </a:p>
        </p:txBody>
      </p:sp>
      <p:pic>
        <p:nvPicPr>
          <p:cNvPr id="4" name="Image 3">
            <a:extLst>
              <a:ext uri="{FF2B5EF4-FFF2-40B4-BE49-F238E27FC236}">
                <a16:creationId xmlns:a16="http://schemas.microsoft.com/office/drawing/2014/main" id="{3B9D9110-D178-4E87-9080-5DCD6ECBF7A7}"/>
              </a:ext>
            </a:extLst>
          </p:cNvPr>
          <p:cNvPicPr>
            <a:picLocks noChangeAspect="1"/>
          </p:cNvPicPr>
          <p:nvPr/>
        </p:nvPicPr>
        <p:blipFill>
          <a:blip r:embed="rId2">
            <a:extLst>
              <a:ext uri="{28A0092B-C50C-407E-A947-70E740481C1C}">
                <a14:useLocalDpi xmlns:a14="http://schemas.microsoft.com/office/drawing/2010/main" val="0"/>
              </a:ext>
            </a:extLst>
          </a:blip>
          <a:srcRect l="8262" t="9083"/>
          <a:stretch/>
        </p:blipFill>
        <p:spPr>
          <a:xfrm>
            <a:off x="7217228" y="1821772"/>
            <a:ext cx="4713514" cy="3998675"/>
          </a:xfrm>
          <a:prstGeom prst="rect">
            <a:avLst/>
          </a:prstGeom>
        </p:spPr>
      </p:pic>
      <p:sp>
        <p:nvSpPr>
          <p:cNvPr id="7" name="Titre 1">
            <a:extLst>
              <a:ext uri="{FF2B5EF4-FFF2-40B4-BE49-F238E27FC236}">
                <a16:creationId xmlns:a16="http://schemas.microsoft.com/office/drawing/2014/main" id="{E7FD67F7-B4CD-0F31-1DCA-5AF5F455BFDD}"/>
              </a:ext>
            </a:extLst>
          </p:cNvPr>
          <p:cNvSpPr txBox="1">
            <a:spLocks/>
          </p:cNvSpPr>
          <p:nvPr/>
        </p:nvSpPr>
        <p:spPr>
          <a:xfrm>
            <a:off x="990600" y="3977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300" dirty="0">
                <a:solidFill>
                  <a:srgbClr val="60A5AC"/>
                </a:solidFill>
                <a:latin typeface="Keep Calm Med" pitchFamily="2" charset="0"/>
              </a:rPr>
              <a:t>I N T E R S E C T I O N </a:t>
            </a:r>
            <a:r>
              <a:rPr lang="fr-BE" sz="2300" dirty="0" err="1">
                <a:solidFill>
                  <a:srgbClr val="60A5AC"/>
                </a:solidFill>
                <a:latin typeface="Keep Calm Med" pitchFamily="2" charset="0"/>
              </a:rPr>
              <a:t>N</a:t>
            </a:r>
            <a:r>
              <a:rPr lang="fr-BE" sz="2300" dirty="0">
                <a:solidFill>
                  <a:srgbClr val="60A5AC"/>
                </a:solidFill>
                <a:latin typeface="Keep Calm Med" pitchFamily="2" charset="0"/>
              </a:rPr>
              <a:t> A L I  - Q U O I   ?</a:t>
            </a:r>
          </a:p>
        </p:txBody>
      </p:sp>
    </p:spTree>
    <p:extLst>
      <p:ext uri="{BB962C8B-B14F-4D97-AF65-F5344CB8AC3E}">
        <p14:creationId xmlns:p14="http://schemas.microsoft.com/office/powerpoint/2010/main" val="326288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814BA1-55D2-0672-C7EC-F6FA7BA5181D}"/>
              </a:ext>
            </a:extLst>
          </p:cNvPr>
          <p:cNvSpPr>
            <a:spLocks noGrp="1"/>
          </p:cNvSpPr>
          <p:nvPr>
            <p:ph idx="1"/>
          </p:nvPr>
        </p:nvSpPr>
        <p:spPr>
          <a:xfrm>
            <a:off x="971818" y="1742452"/>
            <a:ext cx="10175153" cy="2809126"/>
          </a:xfrm>
        </p:spPr>
        <p:txBody>
          <a:bodyPr>
            <a:normAutofit/>
          </a:bodyPr>
          <a:lstStyle/>
          <a:p>
            <a:pPr algn="just">
              <a:lnSpc>
                <a:spcPct val="150000"/>
              </a:lnSpc>
            </a:pPr>
            <a:r>
              <a:rPr lang="fr-BE" sz="1700" dirty="0">
                <a:latin typeface="Avenir Next LT Pro" panose="020B0504020202020204" pitchFamily="34" charset="0"/>
              </a:rPr>
              <a:t>Contexte politique = langage comme zone de lutte pour l’appropriation des signes 									</a:t>
            </a:r>
            <a:r>
              <a:rPr lang="fr-BE" sz="1300" dirty="0">
                <a:latin typeface="Avenir Next LT Pro" panose="020B0504020202020204" pitchFamily="34" charset="0"/>
                <a:sym typeface="Wingdings" panose="05000000000000000000" pitchFamily="2" charset="2"/>
              </a:rPr>
              <a:t>(</a:t>
            </a:r>
            <a:r>
              <a:rPr lang="fr-BE" sz="1300" dirty="0" err="1">
                <a:latin typeface="Avenir Next LT Pro" panose="020B0504020202020204" pitchFamily="34" charset="0"/>
                <a:sym typeface="Wingdings" panose="05000000000000000000" pitchFamily="2" charset="2"/>
              </a:rPr>
              <a:t>Calabrese</a:t>
            </a:r>
            <a:r>
              <a:rPr lang="fr-BE" sz="1300" dirty="0">
                <a:latin typeface="Avenir Next LT Pro" panose="020B0504020202020204" pitchFamily="34" charset="0"/>
                <a:sym typeface="Wingdings" panose="05000000000000000000" pitchFamily="2" charset="2"/>
              </a:rPr>
              <a:t> &amp; </a:t>
            </a:r>
            <a:r>
              <a:rPr lang="fr-BE" sz="1300" dirty="0" err="1">
                <a:latin typeface="Avenir Next LT Pro" panose="020B0504020202020204" pitchFamily="34" charset="0"/>
                <a:sym typeface="Wingdings" panose="05000000000000000000" pitchFamily="2" charset="2"/>
              </a:rPr>
              <a:t>Vienard</a:t>
            </a:r>
            <a:r>
              <a:rPr lang="fr-BE" sz="1300" dirty="0">
                <a:latin typeface="Avenir Next LT Pro" panose="020B0504020202020204" pitchFamily="34" charset="0"/>
                <a:sym typeface="Wingdings" panose="05000000000000000000" pitchFamily="2" charset="2"/>
              </a:rPr>
              <a:t>, 2018, p.22)</a:t>
            </a:r>
          </a:p>
          <a:p>
            <a:pPr algn="just">
              <a:lnSpc>
                <a:spcPct val="150000"/>
              </a:lnSpc>
            </a:pPr>
            <a:r>
              <a:rPr lang="fr-BE" sz="1700" dirty="0">
                <a:latin typeface="Avenir Next LT Pro" panose="020B0504020202020204" pitchFamily="34" charset="0"/>
              </a:rPr>
              <a:t>Analyse du discours </a:t>
            </a:r>
            <a:r>
              <a:rPr lang="fr-BE" sz="1700" dirty="0">
                <a:latin typeface="Avenir Next LT Pro" panose="020B0504020202020204" pitchFamily="34" charset="0"/>
                <a:sym typeface="Wingdings" panose="05000000000000000000" pitchFamily="2" charset="2"/>
              </a:rPr>
              <a:t> o</a:t>
            </a:r>
            <a:r>
              <a:rPr lang="fr-BE" sz="1700" dirty="0">
                <a:latin typeface="Avenir Next LT Pro" panose="020B0504020202020204" pitchFamily="34" charset="0"/>
              </a:rPr>
              <a:t>ccultation des rapports sociaux de domination, de discrimination et stéréotypage de la catégorie</a:t>
            </a:r>
          </a:p>
          <a:p>
            <a:pPr algn="just">
              <a:lnSpc>
                <a:spcPct val="150000"/>
              </a:lnSpc>
            </a:pPr>
            <a:r>
              <a:rPr lang="fr-BE" sz="1700" dirty="0">
                <a:latin typeface="Avenir Next LT Pro" panose="020B0504020202020204" pitchFamily="34" charset="0"/>
                <a:sym typeface="Wingdings" panose="05000000000000000000" pitchFamily="2" charset="2"/>
              </a:rPr>
              <a:t>Objectif = imposer son vocabulaire, ses thématiques, etc. </a:t>
            </a:r>
            <a:r>
              <a:rPr lang="fr-BE" sz="1300" dirty="0">
                <a:latin typeface="Avenir Next LT Pro" panose="020B0504020202020204" pitchFamily="34" charset="0"/>
                <a:sym typeface="Wingdings" panose="05000000000000000000" pitchFamily="2" charset="2"/>
              </a:rPr>
              <a:t>(</a:t>
            </a:r>
            <a:r>
              <a:rPr lang="fr-BE" sz="1300" i="1" dirty="0">
                <a:latin typeface="Avenir Next LT Pro" panose="020B0504020202020204" pitchFamily="34" charset="0"/>
                <a:sym typeface="Wingdings" panose="05000000000000000000" pitchFamily="2" charset="2"/>
              </a:rPr>
              <a:t>Ibid.</a:t>
            </a:r>
            <a:r>
              <a:rPr lang="fr-BE" sz="1300" dirty="0">
                <a:latin typeface="Avenir Next LT Pro" panose="020B0504020202020204" pitchFamily="34" charset="0"/>
                <a:sym typeface="Wingdings" panose="05000000000000000000" pitchFamily="2" charset="2"/>
              </a:rPr>
              <a:t>)</a:t>
            </a:r>
            <a:endParaRPr lang="fr-BE" sz="1300" dirty="0">
              <a:latin typeface="Avenir Next LT Pro" panose="020B0504020202020204" pitchFamily="34" charset="0"/>
            </a:endParaRPr>
          </a:p>
          <a:p>
            <a:pPr algn="just">
              <a:lnSpc>
                <a:spcPct val="150000"/>
              </a:lnSpc>
            </a:pPr>
            <a:r>
              <a:rPr lang="fr-BE" sz="1700" dirty="0">
                <a:latin typeface="Avenir Next LT Pro" panose="020B0504020202020204" pitchFamily="34" charset="0"/>
              </a:rPr>
              <a:t>Définition polysémique entité « </a:t>
            </a:r>
            <a:r>
              <a:rPr lang="fr-BE" sz="1700" dirty="0" err="1">
                <a:latin typeface="Avenir Next LT Pro" panose="020B0504020202020204" pitchFamily="34" charset="0"/>
              </a:rPr>
              <a:t>femme</a:t>
            </a:r>
            <a:r>
              <a:rPr lang="fr-BE" sz="1200" dirty="0" err="1"/>
              <a:t>·</a:t>
            </a:r>
            <a:r>
              <a:rPr lang="fr-BE" sz="1700" dirty="0" err="1">
                <a:latin typeface="Avenir Next LT Pro" panose="020B0504020202020204" pitchFamily="34" charset="0"/>
              </a:rPr>
              <a:t>s</a:t>
            </a:r>
            <a:r>
              <a:rPr lang="fr-BE" sz="1700" dirty="0">
                <a:latin typeface="Avenir Next LT Pro" panose="020B0504020202020204" pitchFamily="34" charset="0"/>
              </a:rPr>
              <a:t> » et fausse homogénéité</a:t>
            </a:r>
          </a:p>
          <a:p>
            <a:pPr algn="just">
              <a:lnSpc>
                <a:spcPct val="150000"/>
              </a:lnSpc>
              <a:buFont typeface="Courier New" panose="02070309020205020404" pitchFamily="49" charset="0"/>
              <a:buChar char="o"/>
            </a:pPr>
            <a:endParaRPr lang="fr-BE" sz="1700" dirty="0">
              <a:latin typeface="Avenir Next LT Pro" panose="020B0504020202020204" pitchFamily="34" charset="0"/>
            </a:endParaRPr>
          </a:p>
        </p:txBody>
      </p:sp>
      <p:pic>
        <p:nvPicPr>
          <p:cNvPr id="5" name="Image 4">
            <a:extLst>
              <a:ext uri="{FF2B5EF4-FFF2-40B4-BE49-F238E27FC236}">
                <a16:creationId xmlns:a16="http://schemas.microsoft.com/office/drawing/2014/main" id="{C143E42A-142F-EF69-7AE9-C4041E769FF1}"/>
              </a:ext>
            </a:extLst>
          </p:cNvPr>
          <p:cNvPicPr>
            <a:picLocks noChangeAspect="1"/>
          </p:cNvPicPr>
          <p:nvPr/>
        </p:nvPicPr>
        <p:blipFill>
          <a:blip r:embed="rId2"/>
          <a:stretch>
            <a:fillRect/>
          </a:stretch>
        </p:blipFill>
        <p:spPr>
          <a:xfrm>
            <a:off x="1486437" y="4971850"/>
            <a:ext cx="4206792" cy="804655"/>
          </a:xfrm>
          <a:prstGeom prst="rect">
            <a:avLst/>
          </a:prstGeom>
        </p:spPr>
      </p:pic>
      <p:pic>
        <p:nvPicPr>
          <p:cNvPr id="7" name="Image 6">
            <a:extLst>
              <a:ext uri="{FF2B5EF4-FFF2-40B4-BE49-F238E27FC236}">
                <a16:creationId xmlns:a16="http://schemas.microsoft.com/office/drawing/2014/main" id="{90203F2D-ECA9-A984-F633-B1623E23FFC9}"/>
              </a:ext>
            </a:extLst>
          </p:cNvPr>
          <p:cNvPicPr>
            <a:picLocks noChangeAspect="1"/>
          </p:cNvPicPr>
          <p:nvPr/>
        </p:nvPicPr>
        <p:blipFill>
          <a:blip r:embed="rId3"/>
          <a:stretch>
            <a:fillRect/>
          </a:stretch>
        </p:blipFill>
        <p:spPr>
          <a:xfrm>
            <a:off x="6901541" y="5159060"/>
            <a:ext cx="4102843" cy="964362"/>
          </a:xfrm>
          <a:prstGeom prst="rect">
            <a:avLst/>
          </a:prstGeom>
        </p:spPr>
      </p:pic>
      <p:sp>
        <p:nvSpPr>
          <p:cNvPr id="2" name="Titre 1">
            <a:extLst>
              <a:ext uri="{FF2B5EF4-FFF2-40B4-BE49-F238E27FC236}">
                <a16:creationId xmlns:a16="http://schemas.microsoft.com/office/drawing/2014/main" id="{7600A1B8-0806-98F2-7F78-B0BEB6630E4E}"/>
              </a:ext>
            </a:extLst>
          </p:cNvPr>
          <p:cNvSpPr txBox="1">
            <a:spLocks/>
          </p:cNvSpPr>
          <p:nvPr/>
        </p:nvSpPr>
        <p:spPr>
          <a:xfrm>
            <a:off x="696686" y="517525"/>
            <a:ext cx="10809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200" dirty="0">
                <a:solidFill>
                  <a:srgbClr val="60A5AC"/>
                </a:solidFill>
                <a:latin typeface="Keep Calm Med" pitchFamily="2" charset="0"/>
              </a:rPr>
              <a:t>P O L I T I Q U E   </a:t>
            </a:r>
            <a:r>
              <a:rPr lang="fr-BE" sz="2200" dirty="0" err="1">
                <a:solidFill>
                  <a:srgbClr val="60A5AC"/>
                </a:solidFill>
                <a:latin typeface="Keep Calm Med" pitchFamily="2" charset="0"/>
              </a:rPr>
              <a:t>E</a:t>
            </a:r>
            <a:r>
              <a:rPr lang="fr-BE" sz="2200" dirty="0">
                <a:solidFill>
                  <a:srgbClr val="60A5AC"/>
                </a:solidFill>
                <a:latin typeface="Keep Calm Med" pitchFamily="2" charset="0"/>
              </a:rPr>
              <a:t> T   M I S E   </a:t>
            </a:r>
            <a:r>
              <a:rPr lang="fr-BE" sz="2200" dirty="0" err="1">
                <a:solidFill>
                  <a:srgbClr val="60A5AC"/>
                </a:solidFill>
                <a:latin typeface="Keep Calm Med" pitchFamily="2" charset="0"/>
              </a:rPr>
              <a:t>E</a:t>
            </a:r>
            <a:r>
              <a:rPr lang="fr-BE" sz="2200" dirty="0">
                <a:solidFill>
                  <a:srgbClr val="60A5AC"/>
                </a:solidFill>
                <a:latin typeface="Keep Calm Med" pitchFamily="2" charset="0"/>
              </a:rPr>
              <a:t> N   D I S C O U R S   D E S   F E M </a:t>
            </a:r>
            <a:r>
              <a:rPr lang="fr-BE" sz="2200" dirty="0" err="1">
                <a:solidFill>
                  <a:srgbClr val="60A5AC"/>
                </a:solidFill>
                <a:latin typeface="Keep Calm Med" pitchFamily="2" charset="0"/>
              </a:rPr>
              <a:t>M</a:t>
            </a:r>
            <a:r>
              <a:rPr lang="fr-BE" sz="2200" dirty="0">
                <a:solidFill>
                  <a:srgbClr val="60A5AC"/>
                </a:solidFill>
                <a:latin typeface="Keep Calm Med" pitchFamily="2" charset="0"/>
              </a:rPr>
              <a:t> E S</a:t>
            </a:r>
          </a:p>
        </p:txBody>
      </p:sp>
      <p:sp>
        <p:nvSpPr>
          <p:cNvPr id="8" name="ZoneTexte 7">
            <a:extLst>
              <a:ext uri="{FF2B5EF4-FFF2-40B4-BE49-F238E27FC236}">
                <a16:creationId xmlns:a16="http://schemas.microsoft.com/office/drawing/2014/main" id="{F98767B9-E8B7-E277-7AC0-898B1F4A9CF8}"/>
              </a:ext>
            </a:extLst>
          </p:cNvPr>
          <p:cNvSpPr txBox="1"/>
          <p:nvPr/>
        </p:nvSpPr>
        <p:spPr>
          <a:xfrm>
            <a:off x="4033694" y="5915760"/>
            <a:ext cx="3750131" cy="307777"/>
          </a:xfrm>
          <a:prstGeom prst="rect">
            <a:avLst/>
          </a:prstGeom>
          <a:noFill/>
        </p:spPr>
        <p:txBody>
          <a:bodyPr wrap="square" rtlCol="0">
            <a:spAutoFit/>
          </a:bodyPr>
          <a:lstStyle/>
          <a:p>
            <a:r>
              <a:rPr lang="fr-BE" sz="1400" dirty="0">
                <a:latin typeface="Avenir Next LT Pro" panose="020B0504020202020204" pitchFamily="34" charset="0"/>
              </a:rPr>
              <a:t>Le Monde (2022)</a:t>
            </a:r>
          </a:p>
        </p:txBody>
      </p:sp>
      <p:sp>
        <p:nvSpPr>
          <p:cNvPr id="9" name="ZoneTexte 8">
            <a:extLst>
              <a:ext uri="{FF2B5EF4-FFF2-40B4-BE49-F238E27FC236}">
                <a16:creationId xmlns:a16="http://schemas.microsoft.com/office/drawing/2014/main" id="{F8D416C4-DB83-D005-6F4A-C14D25DDD5AC}"/>
              </a:ext>
            </a:extLst>
          </p:cNvPr>
          <p:cNvSpPr txBox="1"/>
          <p:nvPr/>
        </p:nvSpPr>
        <p:spPr>
          <a:xfrm>
            <a:off x="9941647" y="6186586"/>
            <a:ext cx="3750131" cy="307777"/>
          </a:xfrm>
          <a:prstGeom prst="rect">
            <a:avLst/>
          </a:prstGeom>
          <a:noFill/>
        </p:spPr>
        <p:txBody>
          <a:bodyPr wrap="square" rtlCol="0">
            <a:spAutoFit/>
          </a:bodyPr>
          <a:lstStyle/>
          <a:p>
            <a:r>
              <a:rPr lang="fr-BE" sz="1400" dirty="0">
                <a:latin typeface="Avenir Next LT Pro" panose="020B0504020202020204" pitchFamily="34" charset="0"/>
              </a:rPr>
              <a:t>TF1 (2022)</a:t>
            </a:r>
          </a:p>
        </p:txBody>
      </p:sp>
    </p:spTree>
    <p:extLst>
      <p:ext uri="{BB962C8B-B14F-4D97-AF65-F5344CB8AC3E}">
        <p14:creationId xmlns:p14="http://schemas.microsoft.com/office/powerpoint/2010/main" val="55910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D5A88-AE83-B32C-5213-F1D2A9494DF7}"/>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028F6499-3A5D-215C-3710-BDE35B3BE38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800" dirty="0">
                <a:solidFill>
                  <a:srgbClr val="60A5AC"/>
                </a:solidFill>
                <a:latin typeface="Keep Calm Med" pitchFamily="2" charset="0"/>
              </a:rPr>
              <a:t>M I S E   </a:t>
            </a:r>
            <a:r>
              <a:rPr lang="fr-BE" sz="2800" dirty="0" err="1">
                <a:solidFill>
                  <a:srgbClr val="60A5AC"/>
                </a:solidFill>
                <a:latin typeface="Keep Calm Med" pitchFamily="2" charset="0"/>
              </a:rPr>
              <a:t>E</a:t>
            </a:r>
            <a:r>
              <a:rPr lang="fr-BE" sz="2800" dirty="0">
                <a:solidFill>
                  <a:srgbClr val="60A5AC"/>
                </a:solidFill>
                <a:latin typeface="Keep Calm Med" pitchFamily="2" charset="0"/>
              </a:rPr>
              <a:t> N   D I S C O U R S</a:t>
            </a:r>
          </a:p>
        </p:txBody>
      </p:sp>
      <p:sp>
        <p:nvSpPr>
          <p:cNvPr id="2" name="Espace réservé du contenu 2">
            <a:extLst>
              <a:ext uri="{FF2B5EF4-FFF2-40B4-BE49-F238E27FC236}">
                <a16:creationId xmlns:a16="http://schemas.microsoft.com/office/drawing/2014/main" id="{D429337C-EA62-9963-BE42-659EFAE4212B}"/>
              </a:ext>
            </a:extLst>
          </p:cNvPr>
          <p:cNvSpPr>
            <a:spLocks noGrp="1"/>
          </p:cNvSpPr>
          <p:nvPr>
            <p:ph idx="1"/>
          </p:nvPr>
        </p:nvSpPr>
        <p:spPr>
          <a:xfrm>
            <a:off x="838200" y="1825625"/>
            <a:ext cx="10515600" cy="4351338"/>
          </a:xfrm>
        </p:spPr>
        <p:txBody>
          <a:bodyPr>
            <a:normAutofit/>
          </a:bodyPr>
          <a:lstStyle/>
          <a:p>
            <a:pPr marL="0" indent="0">
              <a:buNone/>
            </a:pPr>
            <a:endParaRPr lang="fr-BE" sz="2000" dirty="0">
              <a:latin typeface="Avenir Next LT Pro" panose="020B0504020202020204" pitchFamily="34" charset="0"/>
            </a:endParaRPr>
          </a:p>
          <a:p>
            <a:pPr marL="0" indent="0">
              <a:buNone/>
            </a:pPr>
            <a:endParaRPr lang="fr-BE" sz="2000" dirty="0">
              <a:latin typeface="Avenir Next LT Pro" panose="020B0504020202020204" pitchFamily="34" charset="0"/>
            </a:endParaRPr>
          </a:p>
          <a:p>
            <a:pPr marL="0" indent="0">
              <a:buNone/>
            </a:pPr>
            <a:endParaRPr lang="fr-BE" sz="2000" dirty="0">
              <a:latin typeface="Avenir Next LT Pro" panose="020B0504020202020204" pitchFamily="34" charset="0"/>
            </a:endParaRPr>
          </a:p>
        </p:txBody>
      </p:sp>
      <p:sp>
        <p:nvSpPr>
          <p:cNvPr id="3" name="Rectangle : coins arrondis 2">
            <a:extLst>
              <a:ext uri="{FF2B5EF4-FFF2-40B4-BE49-F238E27FC236}">
                <a16:creationId xmlns:a16="http://schemas.microsoft.com/office/drawing/2014/main" id="{0E6762C4-41CA-EB6F-1BDE-C62DCFD3EC81}"/>
              </a:ext>
            </a:extLst>
          </p:cNvPr>
          <p:cNvSpPr/>
          <p:nvPr/>
        </p:nvSpPr>
        <p:spPr>
          <a:xfrm>
            <a:off x="7195459" y="2035995"/>
            <a:ext cx="4234543" cy="372144"/>
          </a:xfrm>
          <a:prstGeom prst="round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latin typeface="Keep Calm Med" pitchFamily="2" charset="0"/>
              </a:rPr>
              <a:t>opposition - dichotomie</a:t>
            </a:r>
          </a:p>
        </p:txBody>
      </p:sp>
      <p:sp>
        <p:nvSpPr>
          <p:cNvPr id="5" name="Rectangle : coins arrondis 4">
            <a:extLst>
              <a:ext uri="{FF2B5EF4-FFF2-40B4-BE49-F238E27FC236}">
                <a16:creationId xmlns:a16="http://schemas.microsoft.com/office/drawing/2014/main" id="{2B23227F-0942-DEFE-C3F3-4B4E3A6868D7}"/>
              </a:ext>
            </a:extLst>
          </p:cNvPr>
          <p:cNvSpPr/>
          <p:nvPr/>
        </p:nvSpPr>
        <p:spPr>
          <a:xfrm>
            <a:off x="7195458" y="2565994"/>
            <a:ext cx="4234543" cy="372144"/>
          </a:xfrm>
          <a:prstGeom prst="round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latin typeface="Keep Calm Med" pitchFamily="2" charset="0"/>
              </a:rPr>
              <a:t>généralisations abusives</a:t>
            </a:r>
          </a:p>
        </p:txBody>
      </p:sp>
      <p:sp>
        <p:nvSpPr>
          <p:cNvPr id="7" name="Rectangle : coins arrondis 6">
            <a:extLst>
              <a:ext uri="{FF2B5EF4-FFF2-40B4-BE49-F238E27FC236}">
                <a16:creationId xmlns:a16="http://schemas.microsoft.com/office/drawing/2014/main" id="{250051F9-399C-7F2B-1BC1-52E9E6DC4140}"/>
              </a:ext>
            </a:extLst>
          </p:cNvPr>
          <p:cNvSpPr/>
          <p:nvPr/>
        </p:nvSpPr>
        <p:spPr>
          <a:xfrm>
            <a:off x="7195458" y="3091908"/>
            <a:ext cx="4234543" cy="372144"/>
          </a:xfrm>
          <a:prstGeom prst="round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latin typeface="Keep Calm Med" pitchFamily="2" charset="0"/>
              </a:rPr>
              <a:t>infériorisation</a:t>
            </a:r>
          </a:p>
        </p:txBody>
      </p:sp>
      <p:sp>
        <p:nvSpPr>
          <p:cNvPr id="8" name="Rectangle : coins arrondis 7">
            <a:extLst>
              <a:ext uri="{FF2B5EF4-FFF2-40B4-BE49-F238E27FC236}">
                <a16:creationId xmlns:a16="http://schemas.microsoft.com/office/drawing/2014/main" id="{D72C22EF-9AE0-376C-A8D6-7C4722DC978F}"/>
              </a:ext>
            </a:extLst>
          </p:cNvPr>
          <p:cNvSpPr/>
          <p:nvPr/>
        </p:nvSpPr>
        <p:spPr>
          <a:xfrm>
            <a:off x="7195457" y="3636203"/>
            <a:ext cx="4234543" cy="372144"/>
          </a:xfrm>
          <a:prstGeom prst="round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latin typeface="Keep Calm Med" pitchFamily="2" charset="0"/>
              </a:rPr>
              <a:t>victimisation</a:t>
            </a:r>
          </a:p>
        </p:txBody>
      </p:sp>
      <p:sp>
        <p:nvSpPr>
          <p:cNvPr id="10" name="Rectangle : coins arrondis 9">
            <a:extLst>
              <a:ext uri="{FF2B5EF4-FFF2-40B4-BE49-F238E27FC236}">
                <a16:creationId xmlns:a16="http://schemas.microsoft.com/office/drawing/2014/main" id="{A6FDC6B3-6FB7-4E6B-F276-1A918B937327}"/>
              </a:ext>
            </a:extLst>
          </p:cNvPr>
          <p:cNvSpPr/>
          <p:nvPr/>
        </p:nvSpPr>
        <p:spPr>
          <a:xfrm>
            <a:off x="7195455" y="4176757"/>
            <a:ext cx="4234543" cy="372144"/>
          </a:xfrm>
          <a:prstGeom prst="round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latin typeface="Keep Calm Med" pitchFamily="2" charset="0"/>
              </a:rPr>
              <a:t>catastrophisme</a:t>
            </a:r>
          </a:p>
        </p:txBody>
      </p:sp>
      <p:sp>
        <p:nvSpPr>
          <p:cNvPr id="11" name="Espace réservé du contenu 2">
            <a:extLst>
              <a:ext uri="{FF2B5EF4-FFF2-40B4-BE49-F238E27FC236}">
                <a16:creationId xmlns:a16="http://schemas.microsoft.com/office/drawing/2014/main" id="{8FD30B44-D1B0-8E05-1248-184ED4C7C7DC}"/>
              </a:ext>
            </a:extLst>
          </p:cNvPr>
          <p:cNvSpPr txBox="1">
            <a:spLocks/>
          </p:cNvSpPr>
          <p:nvPr/>
        </p:nvSpPr>
        <p:spPr>
          <a:xfrm>
            <a:off x="9247415" y="1615875"/>
            <a:ext cx="2710543" cy="37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1300" dirty="0">
                <a:latin typeface="Avenir Next LT Pro" panose="020B0504020202020204" pitchFamily="34" charset="0"/>
              </a:rPr>
              <a:t>(</a:t>
            </a:r>
            <a:r>
              <a:rPr lang="fr-BE" sz="1300" dirty="0" err="1">
                <a:latin typeface="Avenir Next LT Pro" panose="020B0504020202020204" pitchFamily="34" charset="0"/>
              </a:rPr>
              <a:t>Calabrese</a:t>
            </a:r>
            <a:r>
              <a:rPr lang="fr-BE" sz="1300" dirty="0">
                <a:latin typeface="Avenir Next LT Pro" panose="020B0504020202020204" pitchFamily="34" charset="0"/>
              </a:rPr>
              <a:t> &amp; </a:t>
            </a:r>
            <a:r>
              <a:rPr lang="fr-BE" sz="1300" dirty="0" err="1">
                <a:latin typeface="Avenir Next LT Pro" panose="020B0504020202020204" pitchFamily="34" charset="0"/>
              </a:rPr>
              <a:t>Vienard</a:t>
            </a:r>
            <a:r>
              <a:rPr lang="fr-BE" sz="1300" dirty="0">
                <a:latin typeface="Avenir Next LT Pro" panose="020B0504020202020204" pitchFamily="34" charset="0"/>
              </a:rPr>
              <a:t>, 2018)</a:t>
            </a:r>
          </a:p>
          <a:p>
            <a:endParaRPr lang="fr-BE" sz="1300" dirty="0">
              <a:latin typeface="Avenir Next LT Pro" panose="020B0504020202020204" pitchFamily="34" charset="0"/>
            </a:endParaRPr>
          </a:p>
        </p:txBody>
      </p:sp>
      <p:sp>
        <p:nvSpPr>
          <p:cNvPr id="12" name="Rectangle : coins arrondis 11">
            <a:extLst>
              <a:ext uri="{FF2B5EF4-FFF2-40B4-BE49-F238E27FC236}">
                <a16:creationId xmlns:a16="http://schemas.microsoft.com/office/drawing/2014/main" id="{ED6CCC42-C4EC-8DDF-20EC-CAAA134DEE94}"/>
              </a:ext>
            </a:extLst>
          </p:cNvPr>
          <p:cNvSpPr/>
          <p:nvPr/>
        </p:nvSpPr>
        <p:spPr>
          <a:xfrm>
            <a:off x="7195454" y="4687033"/>
            <a:ext cx="4234543" cy="372144"/>
          </a:xfrm>
          <a:prstGeom prst="round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latin typeface="Keep Calm Med" pitchFamily="2" charset="0"/>
              </a:rPr>
              <a:t>silences ? </a:t>
            </a:r>
            <a:r>
              <a:rPr lang="fr-BE" sz="1200" dirty="0">
                <a:latin typeface="Avenir Next LT Pro" panose="020B0504020202020204" pitchFamily="34" charset="0"/>
              </a:rPr>
              <a:t>(</a:t>
            </a:r>
            <a:r>
              <a:rPr lang="fr-BE" sz="1200" dirty="0" err="1">
                <a:latin typeface="Avenir Next LT Pro" panose="020B0504020202020204" pitchFamily="34" charset="0"/>
              </a:rPr>
              <a:t>Morokvasic</a:t>
            </a:r>
            <a:r>
              <a:rPr lang="fr-BE" sz="1200" dirty="0">
                <a:latin typeface="Avenir Next LT Pro" panose="020B0504020202020204" pitchFamily="34" charset="0"/>
              </a:rPr>
              <a:t>, 2011)</a:t>
            </a:r>
            <a:endParaRPr lang="fr-BE" dirty="0">
              <a:latin typeface="Avenir Next LT Pro" panose="020B0504020202020204" pitchFamily="34" charset="0"/>
            </a:endParaRPr>
          </a:p>
        </p:txBody>
      </p:sp>
      <p:sp>
        <p:nvSpPr>
          <p:cNvPr id="13" name="Rectangle : coins arrondis 12">
            <a:extLst>
              <a:ext uri="{FF2B5EF4-FFF2-40B4-BE49-F238E27FC236}">
                <a16:creationId xmlns:a16="http://schemas.microsoft.com/office/drawing/2014/main" id="{FD19277F-328D-84DB-7EE0-6C8F3909B73E}"/>
              </a:ext>
            </a:extLst>
          </p:cNvPr>
          <p:cNvSpPr/>
          <p:nvPr/>
        </p:nvSpPr>
        <p:spPr>
          <a:xfrm>
            <a:off x="7195454" y="5186396"/>
            <a:ext cx="4234543" cy="372144"/>
          </a:xfrm>
          <a:prstGeom prst="round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latin typeface="Keep Calm Med" pitchFamily="2" charset="0"/>
              </a:rPr>
              <a:t>…</a:t>
            </a:r>
          </a:p>
        </p:txBody>
      </p:sp>
      <p:sp>
        <p:nvSpPr>
          <p:cNvPr id="14" name="Accolade ouvrante 13">
            <a:extLst>
              <a:ext uri="{FF2B5EF4-FFF2-40B4-BE49-F238E27FC236}">
                <a16:creationId xmlns:a16="http://schemas.microsoft.com/office/drawing/2014/main" id="{0EF09C96-1F32-F225-5210-BE98FF09C717}"/>
              </a:ext>
            </a:extLst>
          </p:cNvPr>
          <p:cNvSpPr/>
          <p:nvPr/>
        </p:nvSpPr>
        <p:spPr>
          <a:xfrm>
            <a:off x="6335482" y="2222067"/>
            <a:ext cx="391882" cy="333647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p>
        </p:txBody>
      </p:sp>
      <p:sp>
        <p:nvSpPr>
          <p:cNvPr id="16" name="ZoneTexte 15">
            <a:extLst>
              <a:ext uri="{FF2B5EF4-FFF2-40B4-BE49-F238E27FC236}">
                <a16:creationId xmlns:a16="http://schemas.microsoft.com/office/drawing/2014/main" id="{D18F8BA9-4931-46F0-427C-C340AC2B4F2B}"/>
              </a:ext>
            </a:extLst>
          </p:cNvPr>
          <p:cNvSpPr txBox="1"/>
          <p:nvPr/>
        </p:nvSpPr>
        <p:spPr>
          <a:xfrm>
            <a:off x="838200" y="1825625"/>
            <a:ext cx="5148943" cy="3616375"/>
          </a:xfrm>
          <a:prstGeom prst="rect">
            <a:avLst/>
          </a:prstGeom>
          <a:noFill/>
        </p:spPr>
        <p:txBody>
          <a:bodyPr wrap="square">
            <a:spAutoFit/>
          </a:bodyPr>
          <a:lstStyle/>
          <a:p>
            <a:endParaRPr lang="fr-BE" sz="1900" dirty="0">
              <a:effectLst/>
              <a:latin typeface="Avenir Next LT Pro" panose="020B0504020202020204" pitchFamily="34" charset="0"/>
              <a:ea typeface="Aptos" panose="020B0004020202020204" pitchFamily="34" charset="0"/>
              <a:cs typeface="Times New Roman" panose="02020603050405020304" pitchFamily="18" charset="0"/>
            </a:endParaRPr>
          </a:p>
          <a:p>
            <a:endParaRPr lang="fr-BE" sz="1900" dirty="0">
              <a:latin typeface="Avenir Next LT Pro" panose="020B0504020202020204" pitchFamily="34" charset="0"/>
              <a:ea typeface="Aptos" panose="020B0004020202020204" pitchFamily="34" charset="0"/>
              <a:cs typeface="Times New Roman" panose="02020603050405020304" pitchFamily="18" charset="0"/>
            </a:endParaRPr>
          </a:p>
          <a:p>
            <a:endParaRPr lang="fr-BE" sz="1900" dirty="0">
              <a:effectLst/>
              <a:latin typeface="Avenir Next LT Pro" panose="020B0504020202020204" pitchFamily="34" charset="0"/>
              <a:ea typeface="Aptos" panose="020B0004020202020204" pitchFamily="34" charset="0"/>
              <a:cs typeface="Times New Roman" panose="02020603050405020304" pitchFamily="18" charset="0"/>
            </a:endParaRPr>
          </a:p>
          <a:p>
            <a:endParaRPr lang="fr-BE" sz="1900" dirty="0">
              <a:effectLst/>
              <a:latin typeface="Avenir Next LT Pro" panose="020B05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fr-BE" sz="1900" dirty="0">
                <a:latin typeface="Avenir Next LT Pro" panose="020B0504020202020204" pitchFamily="34" charset="0"/>
                <a:cs typeface="Times New Roman" panose="02020603050405020304" pitchFamily="18" charset="0"/>
              </a:rPr>
              <a:t>Moment de visibilisation de ces thématiques en 2022</a:t>
            </a:r>
          </a:p>
          <a:p>
            <a:endParaRPr lang="fr-BE" sz="1900" dirty="0">
              <a:latin typeface="Avenir Next LT Pro" panose="020B0504020202020204" pitchFamily="34" charset="0"/>
              <a:cs typeface="Times New Roman" panose="02020603050405020304" pitchFamily="18" charset="0"/>
            </a:endParaRPr>
          </a:p>
          <a:p>
            <a:pPr marL="342900" indent="-342900">
              <a:buFont typeface="Arial" panose="020B0604020202020204" pitchFamily="34" charset="0"/>
              <a:buChar char="•"/>
            </a:pPr>
            <a:r>
              <a:rPr lang="fr-BE" sz="1900" dirty="0">
                <a:latin typeface="Avenir Next LT Pro" panose="020B0504020202020204" pitchFamily="34" charset="0"/>
                <a:cs typeface="Times New Roman" panose="02020603050405020304" pitchFamily="18" charset="0"/>
              </a:rPr>
              <a:t>Primauté thèmes immigration-migrations, sécurité, pouvoir d’achat, etc. pour les </a:t>
            </a:r>
            <a:r>
              <a:rPr lang="fr-BE" sz="1900" dirty="0" err="1">
                <a:latin typeface="Avenir Next LT Pro" panose="020B0504020202020204" pitchFamily="34" charset="0"/>
                <a:cs typeface="Times New Roman" panose="02020603050405020304" pitchFamily="18" charset="0"/>
              </a:rPr>
              <a:t>électeur</a:t>
            </a:r>
            <a:r>
              <a:rPr lang="fr-BE" sz="2000" dirty="0" err="1"/>
              <a:t>·</a:t>
            </a:r>
            <a:r>
              <a:rPr lang="fr-BE" sz="1900" dirty="0" err="1">
                <a:latin typeface="Avenir Next LT Pro" panose="020B0504020202020204" pitchFamily="34" charset="0"/>
                <a:cs typeface="Times New Roman" panose="02020603050405020304" pitchFamily="18" charset="0"/>
              </a:rPr>
              <a:t>rices</a:t>
            </a:r>
            <a:endParaRPr lang="fr-BE" sz="1900" dirty="0">
              <a:latin typeface="Avenir Next LT Pro" panose="020B0504020202020204" pitchFamily="34" charset="0"/>
              <a:cs typeface="Times New Roman" panose="02020603050405020304" pitchFamily="18" charset="0"/>
            </a:endParaRPr>
          </a:p>
          <a:p>
            <a:pPr marL="342900" indent="-342900">
              <a:buFont typeface="Arial" panose="020B0604020202020204" pitchFamily="34" charset="0"/>
              <a:buChar char="•"/>
            </a:pPr>
            <a:endParaRPr lang="fr-BE" sz="1900" dirty="0">
              <a:latin typeface="Avenir Next LT Pro" panose="020B0504020202020204" pitchFamily="34" charset="0"/>
              <a:cs typeface="Times New Roman" panose="02020603050405020304" pitchFamily="18" charset="0"/>
            </a:endParaRPr>
          </a:p>
          <a:p>
            <a:pPr marL="342900" indent="-342900">
              <a:buFont typeface="Arial" panose="020B0604020202020204" pitchFamily="34" charset="0"/>
              <a:buChar char="•"/>
            </a:pPr>
            <a:r>
              <a:rPr lang="fr-BE" sz="1900" dirty="0">
                <a:latin typeface="Avenir Next LT Pro" panose="020B0504020202020204" pitchFamily="34" charset="0"/>
                <a:cs typeface="Times New Roman" panose="02020603050405020304" pitchFamily="18" charset="0"/>
              </a:rPr>
              <a:t>Quels schèmes de mise en discours ? </a:t>
            </a:r>
            <a:endParaRPr lang="fr-BE" sz="1900" dirty="0">
              <a:latin typeface="Avenir Next LT Pro" panose="020B0504020202020204" pitchFamily="34" charset="0"/>
            </a:endParaRPr>
          </a:p>
        </p:txBody>
      </p:sp>
      <p:sp>
        <p:nvSpPr>
          <p:cNvPr id="4" name="ZoneTexte 3">
            <a:extLst>
              <a:ext uri="{FF2B5EF4-FFF2-40B4-BE49-F238E27FC236}">
                <a16:creationId xmlns:a16="http://schemas.microsoft.com/office/drawing/2014/main" id="{61961E4F-8200-C765-8A25-F94373FBCC2F}"/>
              </a:ext>
            </a:extLst>
          </p:cNvPr>
          <p:cNvSpPr txBox="1"/>
          <p:nvPr/>
        </p:nvSpPr>
        <p:spPr>
          <a:xfrm>
            <a:off x="990600" y="2325271"/>
            <a:ext cx="5867400" cy="369332"/>
          </a:xfrm>
          <a:prstGeom prst="rect">
            <a:avLst/>
          </a:prstGeom>
          <a:noFill/>
        </p:spPr>
        <p:txBody>
          <a:bodyPr wrap="square" rtlCol="0">
            <a:spAutoFit/>
          </a:bodyPr>
          <a:lstStyle/>
          <a:p>
            <a:r>
              <a:rPr lang="fr-BE" dirty="0">
                <a:solidFill>
                  <a:schemeClr val="accent5">
                    <a:lumMod val="60000"/>
                    <a:lumOff val="40000"/>
                  </a:schemeClr>
                </a:solidFill>
                <a:latin typeface="Keep Calm Med" pitchFamily="2" charset="0"/>
              </a:rPr>
              <a:t>MIGRATION ET EXTRÊME DROITE</a:t>
            </a:r>
          </a:p>
        </p:txBody>
      </p:sp>
      <p:sp>
        <p:nvSpPr>
          <p:cNvPr id="17" name="ZoneTexte 16">
            <a:extLst>
              <a:ext uri="{FF2B5EF4-FFF2-40B4-BE49-F238E27FC236}">
                <a16:creationId xmlns:a16="http://schemas.microsoft.com/office/drawing/2014/main" id="{B5F34D44-E6B1-64FF-D425-78E5F828359E}"/>
              </a:ext>
            </a:extLst>
          </p:cNvPr>
          <p:cNvSpPr txBox="1"/>
          <p:nvPr/>
        </p:nvSpPr>
        <p:spPr>
          <a:xfrm>
            <a:off x="6923312" y="6097492"/>
            <a:ext cx="5867400" cy="369332"/>
          </a:xfrm>
          <a:prstGeom prst="rect">
            <a:avLst/>
          </a:prstGeom>
          <a:noFill/>
        </p:spPr>
        <p:txBody>
          <a:bodyPr wrap="square" rtlCol="0">
            <a:spAutoFit/>
          </a:bodyPr>
          <a:lstStyle/>
          <a:p>
            <a:r>
              <a:rPr lang="fr-BE" dirty="0">
                <a:solidFill>
                  <a:schemeClr val="accent5">
                    <a:lumMod val="60000"/>
                    <a:lumOff val="40000"/>
                  </a:schemeClr>
                </a:solidFill>
                <a:latin typeface="Keep Calm Med" pitchFamily="2" charset="0"/>
                <a:sym typeface="Wingdings" panose="05000000000000000000" pitchFamily="2" charset="2"/>
              </a:rPr>
              <a:t> QUELQUES EXEMPLES CONCRETS…</a:t>
            </a:r>
            <a:endParaRPr lang="fr-BE" dirty="0">
              <a:solidFill>
                <a:schemeClr val="accent5">
                  <a:lumMod val="60000"/>
                  <a:lumOff val="40000"/>
                </a:schemeClr>
              </a:solidFill>
              <a:latin typeface="Keep Calm Med" pitchFamily="2" charset="0"/>
            </a:endParaRPr>
          </a:p>
        </p:txBody>
      </p:sp>
    </p:spTree>
    <p:extLst>
      <p:ext uri="{BB962C8B-B14F-4D97-AF65-F5344CB8AC3E}">
        <p14:creationId xmlns:p14="http://schemas.microsoft.com/office/powerpoint/2010/main" val="356146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62F18C3-573E-3A69-798C-70966EBF191D}"/>
              </a:ext>
            </a:extLst>
          </p:cNvPr>
          <p:cNvSpPr txBox="1"/>
          <p:nvPr/>
        </p:nvSpPr>
        <p:spPr>
          <a:xfrm>
            <a:off x="4865914" y="4308874"/>
            <a:ext cx="6487886" cy="2031325"/>
          </a:xfrm>
          <a:prstGeom prst="rect">
            <a:avLst/>
          </a:prstGeom>
          <a:solidFill>
            <a:srgbClr val="60A5AC"/>
          </a:solidFill>
        </p:spPr>
        <p:txBody>
          <a:bodyPr wrap="square">
            <a:spAutoFit/>
          </a:bodyPr>
          <a:lstStyle/>
          <a:p>
            <a:pPr marL="0" indent="0" algn="just">
              <a:buNone/>
            </a:pPr>
            <a:r>
              <a:rPr lang="fr-BE" dirty="0">
                <a:solidFill>
                  <a:schemeClr val="bg1"/>
                </a:solidFill>
                <a:latin typeface="Avenir Next LT Pro" panose="020B0504020202020204" pitchFamily="34" charset="0"/>
              </a:rPr>
              <a:t>	« Je veux dire aussi à nos </a:t>
            </a:r>
            <a:r>
              <a:rPr lang="fr-BE" dirty="0">
                <a:solidFill>
                  <a:srgbClr val="7030A0"/>
                </a:solidFill>
                <a:latin typeface="Avenir Next LT Pro" panose="020B0504020202020204" pitchFamily="34" charset="0"/>
              </a:rPr>
              <a:t>compatriotes musulmanes</a:t>
            </a:r>
            <a:r>
              <a:rPr lang="fr-BE" dirty="0">
                <a:solidFill>
                  <a:schemeClr val="bg1"/>
                </a:solidFill>
                <a:latin typeface="Avenir Next LT Pro" panose="020B0504020202020204" pitchFamily="34" charset="0"/>
              </a:rPr>
              <a:t> dont certaines sont dans la salle : oui j’interdis le voile pour des raisons de civilisation, mais je n’interdis sûrement pas le voile contre vous, ni contre votre liberté. Bien au contraire. Mesdames, vous êtes nombreuses à m’avoir confirmé que cette interdiction du voile, c’était </a:t>
            </a:r>
            <a:r>
              <a:rPr lang="fr-BE" dirty="0">
                <a:solidFill>
                  <a:srgbClr val="7030A0"/>
                </a:solidFill>
                <a:latin typeface="Avenir Next LT Pro" panose="020B0504020202020204" pitchFamily="34" charset="0"/>
              </a:rPr>
              <a:t>la meilleure façon de protéger les femmes musulmanes</a:t>
            </a:r>
            <a:r>
              <a:rPr lang="fr-BE" dirty="0">
                <a:solidFill>
                  <a:schemeClr val="bg1"/>
                </a:solidFill>
                <a:latin typeface="Avenir Next LT Pro" panose="020B0504020202020204" pitchFamily="34" charset="0"/>
              </a:rPr>
              <a:t>. »</a:t>
            </a:r>
          </a:p>
        </p:txBody>
      </p:sp>
      <p:sp>
        <p:nvSpPr>
          <p:cNvPr id="3" name="ZoneTexte 2">
            <a:extLst>
              <a:ext uri="{FF2B5EF4-FFF2-40B4-BE49-F238E27FC236}">
                <a16:creationId xmlns:a16="http://schemas.microsoft.com/office/drawing/2014/main" id="{DAC3886E-7773-0F84-1171-B91E679A950B}"/>
              </a:ext>
            </a:extLst>
          </p:cNvPr>
          <p:cNvSpPr txBox="1"/>
          <p:nvPr/>
        </p:nvSpPr>
        <p:spPr>
          <a:xfrm>
            <a:off x="5056414" y="626352"/>
            <a:ext cx="6106886" cy="3139321"/>
          </a:xfrm>
          <a:prstGeom prst="rect">
            <a:avLst/>
          </a:prstGeom>
          <a:solidFill>
            <a:srgbClr val="60A5AC"/>
          </a:solidFill>
        </p:spPr>
        <p:txBody>
          <a:bodyPr wrap="square">
            <a:spAutoFit/>
          </a:bodyPr>
          <a:lstStyle/>
          <a:p>
            <a:pPr algn="just"/>
            <a:r>
              <a:rPr lang="fr-BE" dirty="0">
                <a:solidFill>
                  <a:schemeClr val="bg1"/>
                </a:solidFill>
                <a:latin typeface="Avenir Next LT Pro" panose="020B0504020202020204" pitchFamily="34" charset="0"/>
              </a:rPr>
              <a:t>	« Quelle tristesse pour des villes comme Roubaix ! Dans cette cité ouvrière, on ne trouve plus beaucoup d'usines, mais on trouve beaucoup de mosquées. On peine à trouver des cafés, mais on trouve beaucoup de boucheries hallal. On n'a plus beaucoup de librairies françaises, mais on tombe sur des librairies islamiques. On n'aperçoit plus beaucoup de </a:t>
            </a:r>
            <a:r>
              <a:rPr lang="fr-BE" dirty="0">
                <a:solidFill>
                  <a:srgbClr val="7030A0"/>
                </a:solidFill>
                <a:latin typeface="Avenir Next LT Pro" panose="020B0504020202020204" pitchFamily="34" charset="0"/>
              </a:rPr>
              <a:t>jupes</a:t>
            </a:r>
            <a:r>
              <a:rPr lang="fr-BE" dirty="0">
                <a:solidFill>
                  <a:schemeClr val="bg1"/>
                </a:solidFill>
                <a:latin typeface="Avenir Next LT Pro" panose="020B0504020202020204" pitchFamily="34" charset="0"/>
              </a:rPr>
              <a:t>, mais on voit beaucoup de </a:t>
            </a:r>
            <a:r>
              <a:rPr lang="fr-BE" dirty="0">
                <a:solidFill>
                  <a:srgbClr val="FF0000"/>
                </a:solidFill>
                <a:latin typeface="Avenir Next LT Pro" panose="020B0504020202020204" pitchFamily="34" charset="0"/>
              </a:rPr>
              <a:t>niqabs</a:t>
            </a:r>
            <a:r>
              <a:rPr lang="fr-BE" dirty="0">
                <a:solidFill>
                  <a:schemeClr val="bg1"/>
                </a:solidFill>
                <a:latin typeface="Avenir Next LT Pro" panose="020B0504020202020204" pitchFamily="34" charset="0"/>
              </a:rPr>
              <a:t>. On cherche la France, et on ne la trouve plus. La France disparait sous les yeux effrayés des Français, des Roubaisiens qui n'ont pas fui. Qui n'ont pas pu fuir. »</a:t>
            </a:r>
          </a:p>
        </p:txBody>
      </p:sp>
      <p:sp>
        <p:nvSpPr>
          <p:cNvPr id="6" name="ZoneTexte 5">
            <a:extLst>
              <a:ext uri="{FF2B5EF4-FFF2-40B4-BE49-F238E27FC236}">
                <a16:creationId xmlns:a16="http://schemas.microsoft.com/office/drawing/2014/main" id="{43970D9E-5ADE-9761-8D00-BCD0907F36DA}"/>
              </a:ext>
            </a:extLst>
          </p:cNvPr>
          <p:cNvSpPr txBox="1"/>
          <p:nvPr/>
        </p:nvSpPr>
        <p:spPr>
          <a:xfrm>
            <a:off x="674914" y="2413337"/>
            <a:ext cx="3646714" cy="2031325"/>
          </a:xfrm>
          <a:prstGeom prst="rect">
            <a:avLst/>
          </a:prstGeom>
          <a:solidFill>
            <a:srgbClr val="60A5AC"/>
          </a:solidFill>
        </p:spPr>
        <p:txBody>
          <a:bodyPr wrap="square">
            <a:spAutoFit/>
          </a:bodyPr>
          <a:lstStyle/>
          <a:p>
            <a:pPr algn="just"/>
            <a:r>
              <a:rPr lang="fr-BE" dirty="0">
                <a:solidFill>
                  <a:schemeClr val="bg1"/>
                </a:solidFill>
              </a:rPr>
              <a:t>	« Martine Aubry la féministe, qui ne trouve rien à dire quand des </a:t>
            </a:r>
            <a:r>
              <a:rPr lang="fr-BE" dirty="0">
                <a:solidFill>
                  <a:srgbClr val="7030A0"/>
                </a:solidFill>
              </a:rPr>
              <a:t>femmes musulmanes </a:t>
            </a:r>
            <a:r>
              <a:rPr lang="fr-BE" dirty="0">
                <a:solidFill>
                  <a:srgbClr val="FF0000"/>
                </a:solidFill>
              </a:rPr>
              <a:t>exigent</a:t>
            </a:r>
            <a:r>
              <a:rPr lang="fr-BE" dirty="0">
                <a:solidFill>
                  <a:schemeClr val="bg1"/>
                </a:solidFill>
              </a:rPr>
              <a:t> et obtiennent des horaires de piscine aménagées dans sa ville et quand </a:t>
            </a:r>
            <a:r>
              <a:rPr lang="fr-BE" dirty="0">
                <a:solidFill>
                  <a:srgbClr val="FF0000"/>
                </a:solidFill>
              </a:rPr>
              <a:t>on voile des petites filles de 6 ans </a:t>
            </a:r>
            <a:r>
              <a:rPr lang="fr-BE" dirty="0">
                <a:solidFill>
                  <a:schemeClr val="bg1"/>
                </a:solidFill>
              </a:rPr>
              <a:t>à Roubaix. »</a:t>
            </a:r>
          </a:p>
        </p:txBody>
      </p:sp>
      <p:sp>
        <p:nvSpPr>
          <p:cNvPr id="2" name="ZoneTexte 1">
            <a:extLst>
              <a:ext uri="{FF2B5EF4-FFF2-40B4-BE49-F238E27FC236}">
                <a16:creationId xmlns:a16="http://schemas.microsoft.com/office/drawing/2014/main" id="{929C0EC4-E8D9-1F51-5473-F7DD3C8F9AD1}"/>
              </a:ext>
            </a:extLst>
          </p:cNvPr>
          <p:cNvSpPr txBox="1"/>
          <p:nvPr/>
        </p:nvSpPr>
        <p:spPr>
          <a:xfrm>
            <a:off x="4833256" y="6372857"/>
            <a:ext cx="7061916" cy="307777"/>
          </a:xfrm>
          <a:prstGeom prst="rect">
            <a:avLst/>
          </a:prstGeom>
          <a:noFill/>
        </p:spPr>
        <p:txBody>
          <a:bodyPr wrap="square" rtlCol="0">
            <a:spAutoFit/>
          </a:bodyPr>
          <a:lstStyle/>
          <a:p>
            <a:r>
              <a:rPr lang="fr-BE" sz="1400" dirty="0">
                <a:latin typeface="Avenir Next LT Pro" panose="020B0504020202020204" pitchFamily="34" charset="0"/>
              </a:rPr>
              <a:t>Zemmour, E. (2022), Meeting des femmes avec Zemmour, du 8 mars 2022 </a:t>
            </a:r>
          </a:p>
        </p:txBody>
      </p:sp>
      <p:sp>
        <p:nvSpPr>
          <p:cNvPr id="4" name="ZoneTexte 3">
            <a:extLst>
              <a:ext uri="{FF2B5EF4-FFF2-40B4-BE49-F238E27FC236}">
                <a16:creationId xmlns:a16="http://schemas.microsoft.com/office/drawing/2014/main" id="{AF9FE6A2-59E0-8087-5524-995E3EB52315}"/>
              </a:ext>
            </a:extLst>
          </p:cNvPr>
          <p:cNvSpPr txBox="1"/>
          <p:nvPr/>
        </p:nvSpPr>
        <p:spPr>
          <a:xfrm>
            <a:off x="623205" y="4542633"/>
            <a:ext cx="3750131" cy="523220"/>
          </a:xfrm>
          <a:prstGeom prst="rect">
            <a:avLst/>
          </a:prstGeom>
          <a:noFill/>
        </p:spPr>
        <p:txBody>
          <a:bodyPr wrap="square" rtlCol="0">
            <a:spAutoFit/>
          </a:bodyPr>
          <a:lstStyle/>
          <a:p>
            <a:r>
              <a:rPr lang="fr-BE" sz="1400" dirty="0">
                <a:latin typeface="Avenir Next LT Pro" panose="020B0504020202020204" pitchFamily="34" charset="0"/>
              </a:rPr>
              <a:t>Zemmour, E. (2022). Meeting de Lille sur le pouvoir d’achat du 5 février 2022.</a:t>
            </a:r>
          </a:p>
        </p:txBody>
      </p:sp>
      <p:sp>
        <p:nvSpPr>
          <p:cNvPr id="7" name="ZoneTexte 6">
            <a:extLst>
              <a:ext uri="{FF2B5EF4-FFF2-40B4-BE49-F238E27FC236}">
                <a16:creationId xmlns:a16="http://schemas.microsoft.com/office/drawing/2014/main" id="{3CB5216D-D693-A37A-5A25-56076F88EC21}"/>
              </a:ext>
            </a:extLst>
          </p:cNvPr>
          <p:cNvSpPr txBox="1"/>
          <p:nvPr/>
        </p:nvSpPr>
        <p:spPr>
          <a:xfrm>
            <a:off x="5007428" y="3809887"/>
            <a:ext cx="6487886" cy="307777"/>
          </a:xfrm>
          <a:prstGeom prst="rect">
            <a:avLst/>
          </a:prstGeom>
          <a:noFill/>
        </p:spPr>
        <p:txBody>
          <a:bodyPr wrap="square" rtlCol="0">
            <a:spAutoFit/>
          </a:bodyPr>
          <a:lstStyle/>
          <a:p>
            <a:r>
              <a:rPr lang="fr-BE" sz="1400" dirty="0">
                <a:latin typeface="Avenir Next LT Pro" panose="020B0504020202020204" pitchFamily="34" charset="0"/>
              </a:rPr>
              <a:t>Zemmour, E. (2022). Meeting de Lille sur le pouvoir d’achat du 5 février 2022.</a:t>
            </a:r>
          </a:p>
        </p:txBody>
      </p:sp>
      <p:sp>
        <p:nvSpPr>
          <p:cNvPr id="8" name="ZoneTexte 7">
            <a:extLst>
              <a:ext uri="{FF2B5EF4-FFF2-40B4-BE49-F238E27FC236}">
                <a16:creationId xmlns:a16="http://schemas.microsoft.com/office/drawing/2014/main" id="{DF43C530-2442-9BB5-E0FF-E1DBCF96C548}"/>
              </a:ext>
            </a:extLst>
          </p:cNvPr>
          <p:cNvSpPr txBox="1"/>
          <p:nvPr/>
        </p:nvSpPr>
        <p:spPr>
          <a:xfrm>
            <a:off x="8561614" y="201073"/>
            <a:ext cx="5867400" cy="369332"/>
          </a:xfrm>
          <a:prstGeom prst="rect">
            <a:avLst/>
          </a:prstGeom>
          <a:noFill/>
        </p:spPr>
        <p:txBody>
          <a:bodyPr wrap="square" rtlCol="0">
            <a:spAutoFit/>
          </a:bodyPr>
          <a:lstStyle/>
          <a:p>
            <a:r>
              <a:rPr lang="fr-BE" dirty="0">
                <a:solidFill>
                  <a:schemeClr val="accent5">
                    <a:lumMod val="60000"/>
                    <a:lumOff val="40000"/>
                  </a:schemeClr>
                </a:solidFill>
                <a:latin typeface="Keep Calm Med" pitchFamily="2" charset="0"/>
                <a:sym typeface="Wingdings" panose="05000000000000000000" pitchFamily="2" charset="2"/>
              </a:rPr>
              <a:t>DICHOTOMISATION</a:t>
            </a:r>
            <a:endParaRPr lang="fr-BE" dirty="0">
              <a:solidFill>
                <a:schemeClr val="accent5">
                  <a:lumMod val="60000"/>
                  <a:lumOff val="40000"/>
                </a:schemeClr>
              </a:solidFill>
              <a:latin typeface="Keep Calm Med" pitchFamily="2" charset="0"/>
            </a:endParaRPr>
          </a:p>
        </p:txBody>
      </p:sp>
      <p:sp>
        <p:nvSpPr>
          <p:cNvPr id="9" name="ZoneTexte 8">
            <a:extLst>
              <a:ext uri="{FF2B5EF4-FFF2-40B4-BE49-F238E27FC236}">
                <a16:creationId xmlns:a16="http://schemas.microsoft.com/office/drawing/2014/main" id="{48F10BF5-70C0-2E0B-3F00-F91FE99CBCA7}"/>
              </a:ext>
            </a:extLst>
          </p:cNvPr>
          <p:cNvSpPr txBox="1"/>
          <p:nvPr/>
        </p:nvSpPr>
        <p:spPr>
          <a:xfrm>
            <a:off x="525234" y="2011347"/>
            <a:ext cx="5867400" cy="369332"/>
          </a:xfrm>
          <a:prstGeom prst="rect">
            <a:avLst/>
          </a:prstGeom>
          <a:noFill/>
        </p:spPr>
        <p:txBody>
          <a:bodyPr wrap="square" rtlCol="0">
            <a:spAutoFit/>
          </a:bodyPr>
          <a:lstStyle/>
          <a:p>
            <a:r>
              <a:rPr lang="fr-BE" dirty="0">
                <a:solidFill>
                  <a:schemeClr val="accent5">
                    <a:lumMod val="60000"/>
                    <a:lumOff val="40000"/>
                  </a:schemeClr>
                </a:solidFill>
                <a:latin typeface="Keep Calm Med" pitchFamily="2" charset="0"/>
                <a:sym typeface="Wingdings" panose="05000000000000000000" pitchFamily="2" charset="2"/>
              </a:rPr>
              <a:t>OPPOSITION</a:t>
            </a:r>
            <a:endParaRPr lang="fr-BE" dirty="0">
              <a:solidFill>
                <a:schemeClr val="accent5">
                  <a:lumMod val="60000"/>
                  <a:lumOff val="40000"/>
                </a:schemeClr>
              </a:solidFill>
              <a:latin typeface="Keep Calm Med" pitchFamily="2" charset="0"/>
            </a:endParaRPr>
          </a:p>
        </p:txBody>
      </p:sp>
      <p:sp>
        <p:nvSpPr>
          <p:cNvPr id="10" name="ZoneTexte 9">
            <a:extLst>
              <a:ext uri="{FF2B5EF4-FFF2-40B4-BE49-F238E27FC236}">
                <a16:creationId xmlns:a16="http://schemas.microsoft.com/office/drawing/2014/main" id="{242BB9D4-0482-9F1C-18AE-6313B56E3A87}"/>
              </a:ext>
            </a:extLst>
          </p:cNvPr>
          <p:cNvSpPr txBox="1"/>
          <p:nvPr/>
        </p:nvSpPr>
        <p:spPr>
          <a:xfrm>
            <a:off x="-1034144" y="5832185"/>
            <a:ext cx="5867400" cy="646331"/>
          </a:xfrm>
          <a:prstGeom prst="rect">
            <a:avLst/>
          </a:prstGeom>
          <a:noFill/>
        </p:spPr>
        <p:txBody>
          <a:bodyPr wrap="square" rtlCol="0">
            <a:spAutoFit/>
          </a:bodyPr>
          <a:lstStyle/>
          <a:p>
            <a:pPr algn="r"/>
            <a:r>
              <a:rPr lang="fr-BE" dirty="0">
                <a:solidFill>
                  <a:schemeClr val="accent5">
                    <a:lumMod val="60000"/>
                    <a:lumOff val="40000"/>
                  </a:schemeClr>
                </a:solidFill>
                <a:latin typeface="Keep Calm Med" pitchFamily="2" charset="0"/>
                <a:sym typeface="Wingdings" panose="05000000000000000000" pitchFamily="2" charset="2"/>
              </a:rPr>
              <a:t>VICTIMISATION</a:t>
            </a:r>
          </a:p>
          <a:p>
            <a:pPr algn="r"/>
            <a:r>
              <a:rPr lang="fr-BE" dirty="0">
                <a:solidFill>
                  <a:schemeClr val="accent5">
                    <a:lumMod val="60000"/>
                    <a:lumOff val="40000"/>
                  </a:schemeClr>
                </a:solidFill>
                <a:latin typeface="Keep Calm Med" pitchFamily="2" charset="0"/>
                <a:sym typeface="Wingdings" panose="05000000000000000000" pitchFamily="2" charset="2"/>
              </a:rPr>
              <a:t>PATERNALISATION</a:t>
            </a:r>
            <a:endParaRPr lang="fr-BE" dirty="0">
              <a:solidFill>
                <a:schemeClr val="accent5">
                  <a:lumMod val="60000"/>
                  <a:lumOff val="40000"/>
                </a:schemeClr>
              </a:solidFill>
              <a:latin typeface="Keep Calm Med" pitchFamily="2" charset="0"/>
            </a:endParaRPr>
          </a:p>
        </p:txBody>
      </p:sp>
    </p:spTree>
    <p:extLst>
      <p:ext uri="{BB962C8B-B14F-4D97-AF65-F5344CB8AC3E}">
        <p14:creationId xmlns:p14="http://schemas.microsoft.com/office/powerpoint/2010/main" val="34557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EFC439-8408-6856-8AA5-91DB78CDEB42}"/>
              </a:ext>
            </a:extLst>
          </p:cNvPr>
          <p:cNvSpPr>
            <a:spLocks noGrp="1"/>
          </p:cNvSpPr>
          <p:nvPr>
            <p:ph idx="1"/>
          </p:nvPr>
        </p:nvSpPr>
        <p:spPr>
          <a:xfrm>
            <a:off x="990600" y="2337971"/>
            <a:ext cx="9840685" cy="3790686"/>
          </a:xfrm>
        </p:spPr>
        <p:txBody>
          <a:bodyPr>
            <a:noAutofit/>
          </a:bodyPr>
          <a:lstStyle/>
          <a:p>
            <a:pPr marL="0" indent="0">
              <a:buNone/>
            </a:pPr>
            <a:endParaRPr lang="fr-BE" sz="1800" dirty="0">
              <a:latin typeface="Avenir Next LT Pro" panose="020B0504020202020204" pitchFamily="34" charset="0"/>
              <a:sym typeface="Wingdings" panose="05000000000000000000" pitchFamily="2" charset="2"/>
            </a:endParaRPr>
          </a:p>
          <a:p>
            <a:r>
              <a:rPr lang="fr-BE" sz="1800" dirty="0">
                <a:latin typeface="Avenir Next LT Pro" panose="020B0504020202020204" pitchFamily="34" charset="0"/>
                <a:sym typeface="Wingdings" panose="05000000000000000000" pitchFamily="2" charset="2"/>
              </a:rPr>
              <a:t>Outil épistémologique et théorique clé </a:t>
            </a:r>
            <a:r>
              <a:rPr lang="fr-BE" sz="1400" dirty="0">
                <a:latin typeface="Avenir Next LT Pro" panose="020B0504020202020204" pitchFamily="34" charset="0"/>
                <a:sym typeface="Wingdings" panose="05000000000000000000" pitchFamily="2" charset="2"/>
              </a:rPr>
              <a:t>(</a:t>
            </a:r>
            <a:r>
              <a:rPr lang="fr-BE" sz="1400" dirty="0" err="1">
                <a:latin typeface="Avenir Next LT Pro" panose="020B0504020202020204" pitchFamily="34" charset="0"/>
                <a:sym typeface="Wingdings" panose="05000000000000000000" pitchFamily="2" charset="2"/>
              </a:rPr>
              <a:t>Paveau</a:t>
            </a:r>
            <a:r>
              <a:rPr lang="fr-BE" sz="1400" dirty="0">
                <a:latin typeface="Avenir Next LT Pro" panose="020B0504020202020204" pitchFamily="34" charset="0"/>
                <a:sym typeface="Wingdings" panose="05000000000000000000" pitchFamily="2" charset="2"/>
              </a:rPr>
              <a:t>, 2020 ; </a:t>
            </a:r>
            <a:r>
              <a:rPr lang="fr-BE" sz="1400" i="1" dirty="0">
                <a:latin typeface="Avenir Next LT Pro" panose="020B0504020202020204" pitchFamily="34" charset="0"/>
                <a:sym typeface="Wingdings" panose="05000000000000000000" pitchFamily="2" charset="2"/>
              </a:rPr>
              <a:t>Ibid.</a:t>
            </a:r>
            <a:r>
              <a:rPr lang="fr-BE" sz="1400" dirty="0">
                <a:latin typeface="Avenir Next LT Pro" panose="020B0504020202020204" pitchFamily="34" charset="0"/>
                <a:sym typeface="Wingdings" panose="05000000000000000000" pitchFamily="2" charset="2"/>
              </a:rPr>
              <a:t>, 2018 ; </a:t>
            </a:r>
            <a:r>
              <a:rPr lang="fr-BE" sz="1400" dirty="0" err="1">
                <a:latin typeface="Avenir Next LT Pro" panose="020B0504020202020204" pitchFamily="34" charset="0"/>
                <a:sym typeface="Wingdings" panose="05000000000000000000" pitchFamily="2" charset="2"/>
              </a:rPr>
              <a:t>Morokvasic</a:t>
            </a:r>
            <a:r>
              <a:rPr lang="fr-BE" sz="1400" dirty="0">
                <a:latin typeface="Avenir Next LT Pro" panose="020B0504020202020204" pitchFamily="34" charset="0"/>
                <a:sym typeface="Wingdings" panose="05000000000000000000" pitchFamily="2" charset="2"/>
              </a:rPr>
              <a:t>, Ouali &amp; Miranda, 2016)</a:t>
            </a:r>
          </a:p>
          <a:p>
            <a:pPr marL="0" indent="0">
              <a:buNone/>
            </a:pPr>
            <a:endParaRPr lang="fr-BE" sz="1800" dirty="0">
              <a:latin typeface="Avenir Next LT Pro" panose="020B0504020202020204" pitchFamily="34" charset="0"/>
              <a:sym typeface="Wingdings" panose="05000000000000000000" pitchFamily="2" charset="2"/>
            </a:endParaRPr>
          </a:p>
          <a:p>
            <a:r>
              <a:rPr lang="fr-BE" sz="1800" dirty="0">
                <a:latin typeface="Avenir Next LT Pro" panose="020B0504020202020204" pitchFamily="34" charset="0"/>
                <a:sym typeface="Wingdings" panose="05000000000000000000" pitchFamily="2" charset="2"/>
              </a:rPr>
              <a:t>Praxis située pour repenser le social, questionner les imaginaires socio-discursifs et leurs mises en discours </a:t>
            </a:r>
            <a:r>
              <a:rPr lang="fr-BE" sz="1400" dirty="0">
                <a:latin typeface="Avenir Next LT Pro" panose="020B0504020202020204" pitchFamily="34" charset="0"/>
                <a:sym typeface="Wingdings" panose="05000000000000000000" pitchFamily="2" charset="2"/>
              </a:rPr>
              <a:t>(</a:t>
            </a:r>
            <a:r>
              <a:rPr lang="fr-BE" sz="1400" i="1" dirty="0">
                <a:latin typeface="Avenir Next LT Pro" panose="020B0504020202020204" pitchFamily="34" charset="0"/>
                <a:sym typeface="Wingdings" panose="05000000000000000000" pitchFamily="2" charset="2"/>
              </a:rPr>
              <a:t>Ibid.</a:t>
            </a:r>
            <a:r>
              <a:rPr lang="fr-BE" sz="1400" dirty="0">
                <a:latin typeface="Avenir Next LT Pro" panose="020B0504020202020204" pitchFamily="34" charset="0"/>
                <a:sym typeface="Wingdings" panose="05000000000000000000" pitchFamily="2" charset="2"/>
              </a:rPr>
              <a:t>)</a:t>
            </a:r>
          </a:p>
          <a:p>
            <a:pPr marL="0" indent="0">
              <a:buNone/>
            </a:pPr>
            <a:endParaRPr lang="fr-BE" sz="1800" dirty="0">
              <a:latin typeface="Avenir Next LT Pro" panose="020B0504020202020204" pitchFamily="34" charset="0"/>
              <a:sym typeface="Wingdings" panose="05000000000000000000" pitchFamily="2" charset="2"/>
            </a:endParaRPr>
          </a:p>
          <a:p>
            <a:r>
              <a:rPr lang="fr-BE" sz="1800" dirty="0">
                <a:latin typeface="Avenir Next LT Pro" panose="020B0504020202020204" pitchFamily="34" charset="0"/>
                <a:sym typeface="Wingdings" panose="05000000000000000000" pitchFamily="2" charset="2"/>
              </a:rPr>
              <a:t>Enjeux de nomination/dénomination, silences de représentation </a:t>
            </a:r>
            <a:r>
              <a:rPr lang="fr-BE" sz="1400" dirty="0">
                <a:latin typeface="Avenir Next LT Pro" panose="020B0504020202020204" pitchFamily="34" charset="0"/>
                <a:sym typeface="Wingdings" panose="05000000000000000000" pitchFamily="2" charset="2"/>
              </a:rPr>
              <a:t>(</a:t>
            </a:r>
            <a:r>
              <a:rPr lang="fr-BE" sz="1400" dirty="0" err="1">
                <a:latin typeface="Avenir Next LT Pro" panose="020B0504020202020204" pitchFamily="34" charset="0"/>
              </a:rPr>
              <a:t>Morokvasic</a:t>
            </a:r>
            <a:r>
              <a:rPr lang="fr-BE" sz="1400" dirty="0">
                <a:latin typeface="Avenir Next LT Pro" panose="020B0504020202020204" pitchFamily="34" charset="0"/>
              </a:rPr>
              <a:t>, 2011)</a:t>
            </a:r>
          </a:p>
          <a:p>
            <a:endParaRPr lang="fr-BE" sz="1400" dirty="0">
              <a:latin typeface="Avenir Next LT Pro" panose="020B0504020202020204" pitchFamily="34" charset="0"/>
              <a:sym typeface="Wingdings" panose="05000000000000000000" pitchFamily="2" charset="2"/>
            </a:endParaRPr>
          </a:p>
          <a:p>
            <a:r>
              <a:rPr lang="fr-BE" sz="1800" dirty="0">
                <a:latin typeface="Avenir Next LT Pro" panose="020B0504020202020204" pitchFamily="34" charset="0"/>
                <a:sym typeface="Wingdings" panose="05000000000000000000" pitchFamily="2" charset="2"/>
              </a:rPr>
              <a:t>Perspective intersectionnelle = vecteur pour décloisonner l’homogénéité, stéréotypage des représentations </a:t>
            </a:r>
          </a:p>
          <a:p>
            <a:endParaRPr lang="fr-BE" sz="1800" dirty="0">
              <a:latin typeface="Avenir Next LT Pro" panose="020B0504020202020204" pitchFamily="34" charset="0"/>
              <a:sym typeface="Wingdings" panose="05000000000000000000" pitchFamily="2" charset="2"/>
            </a:endParaRPr>
          </a:p>
          <a:p>
            <a:pPr marL="0" indent="0">
              <a:buNone/>
            </a:pPr>
            <a:endParaRPr lang="fr-BE" sz="1800" dirty="0">
              <a:latin typeface="Avenir Next LT Pro" panose="020B0504020202020204" pitchFamily="34" charset="0"/>
              <a:sym typeface="Wingdings" panose="05000000000000000000" pitchFamily="2" charset="2"/>
            </a:endParaRPr>
          </a:p>
          <a:p>
            <a:pPr marL="0" indent="0">
              <a:buNone/>
            </a:pPr>
            <a:endParaRPr lang="fr-BE" sz="1800" dirty="0">
              <a:latin typeface="Avenir Next LT Pro" panose="020B0504020202020204" pitchFamily="34" charset="0"/>
              <a:sym typeface="Wingdings" panose="05000000000000000000" pitchFamily="2" charset="2"/>
            </a:endParaRPr>
          </a:p>
          <a:p>
            <a:endParaRPr lang="fr-BE" sz="1800" dirty="0">
              <a:latin typeface="Avenir Next LT Pro" panose="020B0504020202020204" pitchFamily="34" charset="0"/>
              <a:sym typeface="Wingdings" panose="05000000000000000000" pitchFamily="2" charset="2"/>
            </a:endParaRPr>
          </a:p>
        </p:txBody>
      </p:sp>
      <p:sp>
        <p:nvSpPr>
          <p:cNvPr id="2" name="Titre 1">
            <a:extLst>
              <a:ext uri="{FF2B5EF4-FFF2-40B4-BE49-F238E27FC236}">
                <a16:creationId xmlns:a16="http://schemas.microsoft.com/office/drawing/2014/main" id="{7EDA7305-85FD-F6B5-57B4-A2A6DE0D1D5C}"/>
              </a:ext>
            </a:extLst>
          </p:cNvPr>
          <p:cNvSpPr txBox="1">
            <a:spLocks/>
          </p:cNvSpPr>
          <p:nvPr/>
        </p:nvSpPr>
        <p:spPr>
          <a:xfrm>
            <a:off x="990600" y="3977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300" dirty="0">
                <a:solidFill>
                  <a:srgbClr val="60A5AC"/>
                </a:solidFill>
                <a:latin typeface="Keep Calm Med" pitchFamily="2" charset="0"/>
              </a:rPr>
              <a:t>Q U E L   A P </a:t>
            </a:r>
            <a:r>
              <a:rPr lang="fr-BE" sz="2300" dirty="0" err="1">
                <a:solidFill>
                  <a:srgbClr val="60A5AC"/>
                </a:solidFill>
                <a:latin typeface="Keep Calm Med" pitchFamily="2" charset="0"/>
              </a:rPr>
              <a:t>P</a:t>
            </a:r>
            <a:r>
              <a:rPr lang="fr-BE" sz="2300" dirty="0">
                <a:solidFill>
                  <a:srgbClr val="60A5AC"/>
                </a:solidFill>
                <a:latin typeface="Keep Calm Med" pitchFamily="2" charset="0"/>
              </a:rPr>
              <a:t> O R T   D E   L’ I N T E R S E C T I O N </a:t>
            </a:r>
            <a:r>
              <a:rPr lang="fr-BE" sz="2300" dirty="0" err="1">
                <a:solidFill>
                  <a:srgbClr val="60A5AC"/>
                </a:solidFill>
                <a:latin typeface="Keep Calm Med" pitchFamily="2" charset="0"/>
              </a:rPr>
              <a:t>N</a:t>
            </a:r>
            <a:r>
              <a:rPr lang="fr-BE" sz="2300" dirty="0">
                <a:solidFill>
                  <a:srgbClr val="60A5AC"/>
                </a:solidFill>
                <a:latin typeface="Keep Calm Med" pitchFamily="2" charset="0"/>
              </a:rPr>
              <a:t> A L I T É   ?</a:t>
            </a:r>
          </a:p>
        </p:txBody>
      </p:sp>
      <p:sp>
        <p:nvSpPr>
          <p:cNvPr id="4" name="ZoneTexte 3">
            <a:extLst>
              <a:ext uri="{FF2B5EF4-FFF2-40B4-BE49-F238E27FC236}">
                <a16:creationId xmlns:a16="http://schemas.microsoft.com/office/drawing/2014/main" id="{87050F29-A7A6-E28C-F645-37CFD1F0238E}"/>
              </a:ext>
            </a:extLst>
          </p:cNvPr>
          <p:cNvSpPr txBox="1"/>
          <p:nvPr/>
        </p:nvSpPr>
        <p:spPr>
          <a:xfrm>
            <a:off x="990600" y="1999417"/>
            <a:ext cx="8273143" cy="338554"/>
          </a:xfrm>
          <a:prstGeom prst="rect">
            <a:avLst/>
          </a:prstGeom>
          <a:noFill/>
        </p:spPr>
        <p:txBody>
          <a:bodyPr wrap="square" rtlCol="0">
            <a:spAutoFit/>
          </a:bodyPr>
          <a:lstStyle/>
          <a:p>
            <a:r>
              <a:rPr lang="fr-BE" sz="1600" dirty="0">
                <a:solidFill>
                  <a:schemeClr val="accent5">
                    <a:lumMod val="60000"/>
                    <a:lumOff val="40000"/>
                  </a:schemeClr>
                </a:solidFill>
                <a:latin typeface="Keep Calm Med" pitchFamily="2" charset="0"/>
              </a:rPr>
              <a:t>CAS FEMMES ISSUES MIGRATIONS, IMMIGRATION, ETC.</a:t>
            </a:r>
          </a:p>
        </p:txBody>
      </p:sp>
    </p:spTree>
    <p:extLst>
      <p:ext uri="{BB962C8B-B14F-4D97-AF65-F5344CB8AC3E}">
        <p14:creationId xmlns:p14="http://schemas.microsoft.com/office/powerpoint/2010/main" val="20283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3B14C7-A3FD-829B-89FE-C102B05E22EB}"/>
              </a:ext>
            </a:extLst>
          </p:cNvPr>
          <p:cNvSpPr/>
          <p:nvPr/>
        </p:nvSpPr>
        <p:spPr>
          <a:xfrm>
            <a:off x="0" y="0"/>
            <a:ext cx="12192000" cy="6945086"/>
          </a:xfrm>
          <a:prstGeom prst="rect">
            <a:avLst/>
          </a:prstGeom>
          <a:solidFill>
            <a:srgbClr val="60A5AC"/>
          </a:solidFill>
          <a:ln>
            <a:solidFill>
              <a:srgbClr val="60A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7" name="Image 16" descr="Une image contenant Graphique, Police, capture d’écran, graphisme&#10;&#10;Description générée automatiquement">
            <a:extLst>
              <a:ext uri="{FF2B5EF4-FFF2-40B4-BE49-F238E27FC236}">
                <a16:creationId xmlns:a16="http://schemas.microsoft.com/office/drawing/2014/main" id="{AB57E0A2-B44D-7AF1-4FFC-CA63D347B6B3}"/>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l="7971" t="-1" r="59563" b="53142"/>
          <a:stretch/>
        </p:blipFill>
        <p:spPr>
          <a:xfrm rot="16200000">
            <a:off x="9036398" y="114706"/>
            <a:ext cx="3710775" cy="2600429"/>
          </a:xfrm>
          <a:prstGeom prst="rect">
            <a:avLst/>
          </a:prstGeom>
        </p:spPr>
      </p:pic>
      <p:sp>
        <p:nvSpPr>
          <p:cNvPr id="6" name="Titre 1">
            <a:extLst>
              <a:ext uri="{FF2B5EF4-FFF2-40B4-BE49-F238E27FC236}">
                <a16:creationId xmlns:a16="http://schemas.microsoft.com/office/drawing/2014/main" id="{C79D49A8-B035-918B-B31D-B8C1496AAE36}"/>
              </a:ext>
            </a:extLst>
          </p:cNvPr>
          <p:cNvSpPr txBox="1">
            <a:spLocks/>
          </p:cNvSpPr>
          <p:nvPr/>
        </p:nvSpPr>
        <p:spPr>
          <a:xfrm>
            <a:off x="609600" y="1758030"/>
            <a:ext cx="10972799" cy="3024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fr-BE" sz="2800" dirty="0">
                <a:solidFill>
                  <a:schemeClr val="bg1"/>
                </a:solidFill>
                <a:effectLst>
                  <a:outerShdw blurRad="38100" dist="38100" dir="2700000" algn="tl">
                    <a:srgbClr val="000000">
                      <a:alpha val="43137"/>
                    </a:srgbClr>
                  </a:outerShdw>
                </a:effectLst>
                <a:latin typeface="Keep Calm Med" pitchFamily="2" charset="0"/>
                <a:ea typeface="Segoe UI Black" panose="020B0A02040204020203" pitchFamily="34" charset="0"/>
                <a:cs typeface="Arial" panose="020B0604020202020204" pitchFamily="34" charset="0"/>
              </a:rPr>
              <a:t>M E R C I   P O U R</a:t>
            </a:r>
          </a:p>
          <a:p>
            <a:pPr algn="ctr">
              <a:lnSpc>
                <a:spcPct val="200000"/>
              </a:lnSpc>
            </a:pPr>
            <a:r>
              <a:rPr lang="fr-BE" sz="2800" dirty="0">
                <a:solidFill>
                  <a:schemeClr val="bg1"/>
                </a:solidFill>
                <a:effectLst>
                  <a:outerShdw blurRad="38100" dist="38100" dir="2700000" algn="tl">
                    <a:srgbClr val="000000">
                      <a:alpha val="43137"/>
                    </a:srgbClr>
                  </a:outerShdw>
                </a:effectLst>
                <a:latin typeface="Keep Calm Med" pitchFamily="2" charset="0"/>
                <a:ea typeface="Segoe UI Black" panose="020B0A02040204020203" pitchFamily="34" charset="0"/>
                <a:cs typeface="Arial" panose="020B0604020202020204" pitchFamily="34" charset="0"/>
              </a:rPr>
              <a:t>V O T R E   A T </a:t>
            </a:r>
            <a:r>
              <a:rPr lang="fr-BE" sz="2800" dirty="0" err="1">
                <a:solidFill>
                  <a:schemeClr val="bg1"/>
                </a:solidFill>
                <a:effectLst>
                  <a:outerShdw blurRad="38100" dist="38100" dir="2700000" algn="tl">
                    <a:srgbClr val="000000">
                      <a:alpha val="43137"/>
                    </a:srgbClr>
                  </a:outerShdw>
                </a:effectLst>
                <a:latin typeface="Keep Calm Med" pitchFamily="2" charset="0"/>
                <a:ea typeface="Segoe UI Black" panose="020B0A02040204020203" pitchFamily="34" charset="0"/>
                <a:cs typeface="Arial" panose="020B0604020202020204" pitchFamily="34" charset="0"/>
              </a:rPr>
              <a:t>T</a:t>
            </a:r>
            <a:r>
              <a:rPr lang="fr-BE" sz="2800" dirty="0">
                <a:solidFill>
                  <a:schemeClr val="bg1"/>
                </a:solidFill>
                <a:effectLst>
                  <a:outerShdw blurRad="38100" dist="38100" dir="2700000" algn="tl">
                    <a:srgbClr val="000000">
                      <a:alpha val="43137"/>
                    </a:srgbClr>
                  </a:outerShdw>
                </a:effectLst>
                <a:latin typeface="Keep Calm Med" pitchFamily="2" charset="0"/>
                <a:ea typeface="Segoe UI Black" panose="020B0A02040204020203" pitchFamily="34" charset="0"/>
                <a:cs typeface="Arial" panose="020B0604020202020204" pitchFamily="34" charset="0"/>
              </a:rPr>
              <a:t> E N T I O N   ! </a:t>
            </a:r>
          </a:p>
        </p:txBody>
      </p:sp>
      <p:pic>
        <p:nvPicPr>
          <p:cNvPr id="14" name="Image 13" descr="Une image contenant Graphique, Police, capture d’écran, graphisme&#10;&#10;Description générée automatiquement">
            <a:extLst>
              <a:ext uri="{FF2B5EF4-FFF2-40B4-BE49-F238E27FC236}">
                <a16:creationId xmlns:a16="http://schemas.microsoft.com/office/drawing/2014/main" id="{A4A6BE34-B01E-7CBB-2D50-B2E9413A5BFB}"/>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l="7971" r="59563" b="27265"/>
          <a:stretch/>
        </p:blipFill>
        <p:spPr>
          <a:xfrm>
            <a:off x="-402772" y="2865079"/>
            <a:ext cx="3710775" cy="4036464"/>
          </a:xfrm>
          <a:prstGeom prst="rect">
            <a:avLst/>
          </a:prstGeom>
        </p:spPr>
      </p:pic>
    </p:spTree>
    <p:extLst>
      <p:ext uri="{BB962C8B-B14F-4D97-AF65-F5344CB8AC3E}">
        <p14:creationId xmlns:p14="http://schemas.microsoft.com/office/powerpoint/2010/main" val="77376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AAA114-2F91-FFE2-880B-DF6E03443D62}"/>
              </a:ext>
            </a:extLst>
          </p:cNvPr>
          <p:cNvSpPr>
            <a:spLocks noGrp="1"/>
          </p:cNvSpPr>
          <p:nvPr>
            <p:ph idx="1"/>
          </p:nvPr>
        </p:nvSpPr>
        <p:spPr>
          <a:xfrm>
            <a:off x="685800" y="1592717"/>
            <a:ext cx="10515600" cy="4351338"/>
          </a:xfrm>
        </p:spPr>
        <p:txBody>
          <a:bodyPr>
            <a:noAutofit/>
          </a:bodyPr>
          <a:lstStyle/>
          <a:p>
            <a:r>
              <a:rPr lang="fr-BE" sz="1300" dirty="0">
                <a:latin typeface="Avenir Next LT Pro" panose="020B0504020202020204" pitchFamily="34" charset="0"/>
              </a:rPr>
              <a:t>Hamel, C. (2005). « De la racialisation du sexisme au sexisme identitaire », </a:t>
            </a:r>
            <a:r>
              <a:rPr lang="fr-BE" sz="1300" i="1" dirty="0">
                <a:latin typeface="Avenir Next LT Pro" panose="020B0504020202020204" pitchFamily="34" charset="0"/>
              </a:rPr>
              <a:t>Migrations et sociétés, </a:t>
            </a:r>
            <a:r>
              <a:rPr lang="fr-BE" sz="1300" dirty="0">
                <a:latin typeface="Avenir Next LT Pro" panose="020B0504020202020204" pitchFamily="34" charset="0"/>
              </a:rPr>
              <a:t>vol.17, 91-104.</a:t>
            </a:r>
          </a:p>
          <a:p>
            <a:r>
              <a:rPr lang="fr-BE" sz="1300" dirty="0" err="1">
                <a:latin typeface="Avenir Next LT Pro" panose="020B0504020202020204" pitchFamily="34" charset="0"/>
              </a:rPr>
              <a:t>Crenshaw</a:t>
            </a:r>
            <a:r>
              <a:rPr lang="fr-BE" sz="1300" dirty="0">
                <a:latin typeface="Avenir Next LT Pro" panose="020B0504020202020204" pitchFamily="34" charset="0"/>
              </a:rPr>
              <a:t>, K. (2008). « Cartographie des marges : intersectionnalité, politique de l’identité et violences contre les femmes de couleur ». </a:t>
            </a:r>
            <a:r>
              <a:rPr lang="fr-BE" sz="1300" i="1" dirty="0">
                <a:latin typeface="Avenir Next LT Pro" panose="020B0504020202020204" pitchFamily="34" charset="0"/>
              </a:rPr>
              <a:t>Cahiers du genre</a:t>
            </a:r>
            <a:r>
              <a:rPr lang="fr-BE" sz="1300" dirty="0">
                <a:latin typeface="Avenir Next LT Pro" panose="020B0504020202020204" pitchFamily="34" charset="0"/>
              </a:rPr>
              <a:t>, vol. 39, 51-82.</a:t>
            </a:r>
          </a:p>
          <a:p>
            <a:r>
              <a:rPr lang="fr-BE" sz="1300" dirty="0" err="1">
                <a:latin typeface="Avenir Next LT Pro" panose="020B0504020202020204" pitchFamily="34" charset="0"/>
              </a:rPr>
              <a:t>Choffat</a:t>
            </a:r>
            <a:r>
              <a:rPr lang="fr-BE" sz="1300" dirty="0">
                <a:latin typeface="Avenir Next LT Pro" panose="020B0504020202020204" pitchFamily="34" charset="0"/>
              </a:rPr>
              <a:t>, D. &amp; Martin, H. (2014). « L’intervention sociale en faveur des femmes migrantes à l’intersection des rapports sociaux de sexe, de race et de classe », </a:t>
            </a:r>
            <a:r>
              <a:rPr lang="fr-BE" sz="1300" i="1" dirty="0">
                <a:latin typeface="Avenir Next LT Pro" panose="020B0504020202020204" pitchFamily="34" charset="0"/>
              </a:rPr>
              <a:t>Nouvelles pratiques sociales</a:t>
            </a:r>
            <a:r>
              <a:rPr lang="fr-BE" sz="1300" dirty="0">
                <a:latin typeface="Avenir Next LT Pro" panose="020B0504020202020204" pitchFamily="34" charset="0"/>
              </a:rPr>
              <a:t>, </a:t>
            </a:r>
            <a:r>
              <a:rPr lang="fr-BE" sz="1300" i="1" dirty="0">
                <a:latin typeface="Avenir Next LT Pro" panose="020B0504020202020204" pitchFamily="34" charset="0"/>
              </a:rPr>
              <a:t>26</a:t>
            </a:r>
            <a:r>
              <a:rPr lang="fr-BE" sz="1300" dirty="0">
                <a:latin typeface="Avenir Next LT Pro" panose="020B0504020202020204" pitchFamily="34" charset="0"/>
              </a:rPr>
              <a:t>(2), 157–170.</a:t>
            </a:r>
          </a:p>
          <a:p>
            <a:r>
              <a:rPr lang="fr-BE" sz="1300" dirty="0" err="1">
                <a:latin typeface="Avenir Next LT Pro" panose="020B0504020202020204" pitchFamily="34" charset="0"/>
              </a:rPr>
              <a:t>Lépinard</a:t>
            </a:r>
            <a:r>
              <a:rPr lang="fr-BE" sz="1300" dirty="0">
                <a:latin typeface="Avenir Next LT Pro" panose="020B0504020202020204" pitchFamily="34" charset="0"/>
              </a:rPr>
              <a:t>, E. &amp; </a:t>
            </a:r>
            <a:r>
              <a:rPr lang="fr-BE" sz="1300" dirty="0" err="1">
                <a:latin typeface="Avenir Next LT Pro" panose="020B0504020202020204" pitchFamily="34" charset="0"/>
              </a:rPr>
              <a:t>Mazouz</a:t>
            </a:r>
            <a:r>
              <a:rPr lang="fr-BE" sz="1300" dirty="0">
                <a:latin typeface="Avenir Next LT Pro" panose="020B0504020202020204" pitchFamily="34" charset="0"/>
              </a:rPr>
              <a:t>, S. (2021). </a:t>
            </a:r>
            <a:r>
              <a:rPr lang="fr-BE" sz="1300" i="1" dirty="0">
                <a:latin typeface="Avenir Next LT Pro" panose="020B0504020202020204" pitchFamily="34" charset="0"/>
              </a:rPr>
              <a:t>Pour l’intersectionnalité</a:t>
            </a:r>
            <a:r>
              <a:rPr lang="fr-BE" sz="1300" dirty="0">
                <a:latin typeface="Avenir Next LT Pro" panose="020B0504020202020204" pitchFamily="34" charset="0"/>
              </a:rPr>
              <a:t>, </a:t>
            </a:r>
            <a:r>
              <a:rPr lang="fr-BE" sz="1300" dirty="0" err="1">
                <a:latin typeface="Avenir Next LT Pro" panose="020B0504020202020204" pitchFamily="34" charset="0"/>
              </a:rPr>
              <a:t>Anamosa</a:t>
            </a:r>
            <a:r>
              <a:rPr lang="fr-BE" sz="1300" dirty="0">
                <a:latin typeface="Avenir Next LT Pro" panose="020B0504020202020204" pitchFamily="34" charset="0"/>
              </a:rPr>
              <a:t>.</a:t>
            </a:r>
          </a:p>
          <a:p>
            <a:r>
              <a:rPr lang="fr-BE" sz="1300" dirty="0">
                <a:effectLst/>
                <a:latin typeface="Avenir Next LT Pro" panose="020B0504020202020204" pitchFamily="34" charset="0"/>
                <a:ea typeface="Times New Roman" panose="02020603050405020304" pitchFamily="18" charset="0"/>
              </a:rPr>
              <a:t>Niang, M.-F., </a:t>
            </a:r>
            <a:r>
              <a:rPr lang="fr-BE" sz="1300" dirty="0" err="1">
                <a:effectLst/>
                <a:latin typeface="Avenir Next LT Pro" panose="020B0504020202020204" pitchFamily="34" charset="0"/>
                <a:ea typeface="Times New Roman" panose="02020603050405020304" pitchFamily="18" charset="0"/>
              </a:rPr>
              <a:t>Suaudeau</a:t>
            </a:r>
            <a:r>
              <a:rPr lang="fr-BE" sz="1300" dirty="0">
                <a:effectLst/>
                <a:latin typeface="Avenir Next LT Pro" panose="020B0504020202020204" pitchFamily="34" charset="0"/>
                <a:ea typeface="Times New Roman" panose="02020603050405020304" pitchFamily="18" charset="0"/>
              </a:rPr>
              <a:t>, J. (2022). </a:t>
            </a:r>
            <a:r>
              <a:rPr lang="fr-BE" sz="1300" i="1" dirty="0">
                <a:effectLst/>
                <a:latin typeface="Avenir Next LT Pro" panose="020B0504020202020204" pitchFamily="34" charset="0"/>
                <a:ea typeface="Times New Roman" panose="02020603050405020304" pitchFamily="18" charset="0"/>
              </a:rPr>
              <a:t>Universalisme</a:t>
            </a:r>
            <a:r>
              <a:rPr lang="fr-BE" sz="1300" dirty="0">
                <a:effectLst/>
                <a:latin typeface="Avenir Next LT Pro" panose="020B0504020202020204" pitchFamily="34" charset="0"/>
                <a:ea typeface="Times New Roman" panose="02020603050405020304" pitchFamily="18" charset="0"/>
              </a:rPr>
              <a:t>, </a:t>
            </a:r>
            <a:r>
              <a:rPr lang="fr-BE" sz="1300" dirty="0" err="1">
                <a:effectLst/>
                <a:latin typeface="Avenir Next LT Pro" panose="020B0504020202020204" pitchFamily="34" charset="0"/>
                <a:ea typeface="Times New Roman" panose="02020603050405020304" pitchFamily="18" charset="0"/>
              </a:rPr>
              <a:t>Anamosa</a:t>
            </a:r>
            <a:r>
              <a:rPr lang="fr-BE" sz="1300" dirty="0">
                <a:effectLst/>
                <a:latin typeface="Avenir Next LT Pro" panose="020B0504020202020204" pitchFamily="34" charset="0"/>
                <a:ea typeface="Times New Roman" panose="02020603050405020304" pitchFamily="18" charset="0"/>
              </a:rPr>
              <a:t>. </a:t>
            </a:r>
            <a:endParaRPr lang="fr-BE" sz="1300" dirty="0">
              <a:latin typeface="Avenir Next LT Pro" panose="020B0504020202020204" pitchFamily="34" charset="0"/>
            </a:endParaRPr>
          </a:p>
          <a:p>
            <a:r>
              <a:rPr lang="fr-BE" sz="1300" dirty="0" err="1">
                <a:latin typeface="Avenir Next LT Pro" panose="020B0504020202020204" pitchFamily="34" charset="0"/>
              </a:rPr>
              <a:t>Calabrese</a:t>
            </a:r>
            <a:r>
              <a:rPr lang="fr-BE" sz="1300" dirty="0">
                <a:latin typeface="Avenir Next LT Pro" panose="020B0504020202020204" pitchFamily="34" charset="0"/>
              </a:rPr>
              <a:t>, L. &amp; </a:t>
            </a:r>
            <a:r>
              <a:rPr lang="fr-BE" sz="1300" dirty="0" err="1">
                <a:latin typeface="Avenir Next LT Pro" panose="020B0504020202020204" pitchFamily="34" charset="0"/>
              </a:rPr>
              <a:t>Vienard</a:t>
            </a:r>
            <a:r>
              <a:rPr lang="fr-BE" sz="1300" dirty="0">
                <a:latin typeface="Avenir Next LT Pro" panose="020B0504020202020204" pitchFamily="34" charset="0"/>
              </a:rPr>
              <a:t>, M. (2019). </a:t>
            </a:r>
            <a:r>
              <a:rPr lang="fr-BE" sz="1300" i="1" dirty="0">
                <a:latin typeface="Avenir Next LT Pro" panose="020B0504020202020204" pitchFamily="34" charset="0"/>
              </a:rPr>
              <a:t>Penser les mots, dire la migration</a:t>
            </a:r>
            <a:r>
              <a:rPr lang="fr-BE" sz="1300" dirty="0">
                <a:latin typeface="Avenir Next LT Pro" panose="020B0504020202020204" pitchFamily="34" charset="0"/>
              </a:rPr>
              <a:t>, </a:t>
            </a:r>
            <a:r>
              <a:rPr lang="fr-BE" sz="1300" dirty="0" err="1">
                <a:latin typeface="Avenir Next LT Pro" panose="020B0504020202020204" pitchFamily="34" charset="0"/>
              </a:rPr>
              <a:t>academia</a:t>
            </a:r>
            <a:r>
              <a:rPr lang="fr-BE" sz="1300" dirty="0">
                <a:latin typeface="Avenir Next LT Pro" panose="020B0504020202020204" pitchFamily="34" charset="0"/>
              </a:rPr>
              <a:t> (coll.), L’Harmattan.</a:t>
            </a:r>
          </a:p>
          <a:p>
            <a:r>
              <a:rPr lang="fr-BE" sz="1300" dirty="0" err="1">
                <a:latin typeface="Avenir Next LT Pro" panose="020B0504020202020204" pitchFamily="34" charset="0"/>
              </a:rPr>
              <a:t>Koffman</a:t>
            </a:r>
            <a:r>
              <a:rPr lang="fr-BE" sz="1300" dirty="0">
                <a:latin typeface="Avenir Next LT Pro" panose="020B0504020202020204" pitchFamily="34" charset="0"/>
              </a:rPr>
              <a:t>, E. (2004). « Genre et migration internationale, Critique du réductionnisme théorique », </a:t>
            </a:r>
            <a:r>
              <a:rPr lang="fr-BE" sz="1300" i="1" dirty="0">
                <a:latin typeface="Avenir Next LT Pro" panose="020B0504020202020204" pitchFamily="34" charset="0"/>
              </a:rPr>
              <a:t>Les Cahiers du CEDREF.</a:t>
            </a:r>
            <a:endParaRPr lang="fr-BE" sz="1300" dirty="0">
              <a:latin typeface="Avenir Next LT Pro" panose="020B0504020202020204" pitchFamily="34" charset="0"/>
            </a:endParaRPr>
          </a:p>
          <a:p>
            <a:pPr>
              <a:buFont typeface="Arial" panose="020B0604020202020204" pitchFamily="34" charset="0"/>
              <a:buChar char="•"/>
            </a:pPr>
            <a:r>
              <a:rPr lang="fr-BE" sz="1300" dirty="0" err="1">
                <a:latin typeface="Avenir Next LT Pro" panose="020B0504020202020204" pitchFamily="34" charset="0"/>
              </a:rPr>
              <a:t>Morokvasic</a:t>
            </a:r>
            <a:r>
              <a:rPr lang="fr-BE" sz="1300" dirty="0">
                <a:latin typeface="Avenir Next LT Pro" panose="020B0504020202020204" pitchFamily="34" charset="0"/>
              </a:rPr>
              <a:t>, M. (2011). « L'(in)visibilité continue », </a:t>
            </a:r>
            <a:r>
              <a:rPr lang="fr-BE" sz="1300" i="1" dirty="0">
                <a:latin typeface="Avenir Next LT Pro" panose="020B0504020202020204" pitchFamily="34" charset="0"/>
              </a:rPr>
              <a:t>Cahiers du Genre,</a:t>
            </a:r>
            <a:r>
              <a:rPr lang="fr-BE" sz="1300" dirty="0">
                <a:latin typeface="Avenir Next LT Pro" panose="020B0504020202020204" pitchFamily="34" charset="0"/>
              </a:rPr>
              <a:t> 51(2), 25-47</a:t>
            </a:r>
          </a:p>
          <a:p>
            <a:pPr>
              <a:buFont typeface="Arial" panose="020B0604020202020204" pitchFamily="34" charset="0"/>
              <a:buChar char="•"/>
            </a:pPr>
            <a:r>
              <a:rPr lang="fr-BE" sz="1300" i="0" u="none" strike="noStrike" baseline="0" dirty="0">
                <a:solidFill>
                  <a:srgbClr val="000000"/>
                </a:solidFill>
                <a:latin typeface="Avenir Next LT Pro" panose="020B0504020202020204" pitchFamily="34" charset="0"/>
              </a:rPr>
              <a:t>Butler, J. </a:t>
            </a:r>
            <a:r>
              <a:rPr lang="fr-BE" sz="1300" i="1" u="none" strike="noStrike" baseline="0" dirty="0">
                <a:solidFill>
                  <a:srgbClr val="000000"/>
                </a:solidFill>
                <a:latin typeface="Avenir Next LT Pro" panose="020B0504020202020204" pitchFamily="34" charset="0"/>
              </a:rPr>
              <a:t>Le Pouvoir des mots. Politique du performatif</a:t>
            </a:r>
            <a:r>
              <a:rPr lang="fr-BE" sz="1300" i="0" u="none" strike="noStrike" baseline="0" dirty="0">
                <a:solidFill>
                  <a:srgbClr val="000000"/>
                </a:solidFill>
                <a:latin typeface="Avenir Next LT Pro" panose="020B0504020202020204" pitchFamily="34" charset="0"/>
              </a:rPr>
              <a:t>, Éditions Amsterdam, 2004, [1997]. </a:t>
            </a:r>
            <a:endParaRPr lang="fr-BE" sz="1300" dirty="0">
              <a:latin typeface="Avenir Next LT Pro" panose="020B0504020202020204" pitchFamily="34" charset="0"/>
            </a:endParaRPr>
          </a:p>
          <a:p>
            <a:r>
              <a:rPr lang="fr-BE" sz="1300" dirty="0" err="1">
                <a:latin typeface="Avenir Next LT Pro" panose="020B0504020202020204" pitchFamily="34" charset="0"/>
              </a:rPr>
              <a:t>Paveau</a:t>
            </a:r>
            <a:r>
              <a:rPr lang="fr-BE" sz="1300" dirty="0">
                <a:latin typeface="Avenir Next LT Pro" panose="020B0504020202020204" pitchFamily="34" charset="0"/>
              </a:rPr>
              <a:t>, M.-A. (2020). « Analyse du discours intersectionnelle », </a:t>
            </a:r>
            <a:r>
              <a:rPr lang="fr-BE" sz="1300" i="1" dirty="0">
                <a:latin typeface="Avenir Next LT Pro" panose="020B0504020202020204" pitchFamily="34" charset="0"/>
              </a:rPr>
              <a:t>La pensée du discours</a:t>
            </a:r>
            <a:r>
              <a:rPr lang="fr-BE" sz="1300" dirty="0">
                <a:latin typeface="Avenir Next LT Pro" panose="020B0504020202020204" pitchFamily="34" charset="0"/>
              </a:rPr>
              <a:t>.</a:t>
            </a:r>
          </a:p>
          <a:p>
            <a:r>
              <a:rPr lang="fr-BE" sz="1300" i="0" u="none" strike="noStrike" baseline="0" dirty="0" err="1">
                <a:solidFill>
                  <a:srgbClr val="000000"/>
                </a:solidFill>
                <a:latin typeface="Avenir Next LT Pro" panose="020B0504020202020204" pitchFamily="34" charset="0"/>
              </a:rPr>
              <a:t>Paveau</a:t>
            </a:r>
            <a:r>
              <a:rPr lang="fr-BE" sz="1300" i="0" u="none" strike="noStrike" baseline="0" dirty="0">
                <a:solidFill>
                  <a:srgbClr val="000000"/>
                </a:solidFill>
                <a:latin typeface="Avenir Next LT Pro" panose="020B0504020202020204" pitchFamily="34" charset="0"/>
              </a:rPr>
              <a:t>, M.-A. (2018). </a:t>
            </a:r>
            <a:r>
              <a:rPr lang="fr-BE" sz="1300" i="1" u="none" strike="noStrike" baseline="0" dirty="0">
                <a:solidFill>
                  <a:srgbClr val="000000"/>
                </a:solidFill>
                <a:latin typeface="Avenir Next LT Pro" panose="020B0504020202020204" pitchFamily="34" charset="0"/>
              </a:rPr>
              <a:t>Le genre : une épistémologie contributive pour l’analyse du discours</a:t>
            </a:r>
            <a:r>
              <a:rPr lang="fr-BE" sz="1300" i="0" u="none" strike="noStrike" baseline="0" dirty="0">
                <a:solidFill>
                  <a:srgbClr val="000000"/>
                </a:solidFill>
                <a:latin typeface="Avenir Next LT Pro" panose="020B0504020202020204" pitchFamily="34" charset="0"/>
              </a:rPr>
              <a:t>. </a:t>
            </a:r>
            <a:r>
              <a:rPr lang="fr-BE" sz="1300" i="1" u="none" strike="noStrike" baseline="0" dirty="0">
                <a:solidFill>
                  <a:srgbClr val="000000"/>
                </a:solidFill>
                <a:latin typeface="Avenir Next LT Pro" panose="020B0504020202020204" pitchFamily="34" charset="0"/>
              </a:rPr>
              <a:t>Épistémologies du genre. Croisements des disciplines, intersections des rapports de domination</a:t>
            </a:r>
            <a:r>
              <a:rPr lang="fr-BE" sz="1300" i="0" u="none" strike="noStrike" baseline="0" dirty="0">
                <a:solidFill>
                  <a:srgbClr val="000000"/>
                </a:solidFill>
                <a:latin typeface="Avenir Next LT Pro" panose="020B0504020202020204" pitchFamily="34" charset="0"/>
              </a:rPr>
              <a:t>, ENS Éditions.</a:t>
            </a:r>
          </a:p>
          <a:p>
            <a:r>
              <a:rPr lang="fr-BE" sz="1300" dirty="0" err="1">
                <a:solidFill>
                  <a:srgbClr val="000000"/>
                </a:solidFill>
                <a:latin typeface="Avenir Next LT Pro" panose="020B0504020202020204" pitchFamily="34" charset="0"/>
              </a:rPr>
              <a:t>Paveau</a:t>
            </a:r>
            <a:r>
              <a:rPr lang="fr-BE" sz="1300" dirty="0">
                <a:solidFill>
                  <a:srgbClr val="000000"/>
                </a:solidFill>
                <a:latin typeface="Avenir Next LT Pro" panose="020B0504020202020204" pitchFamily="34" charset="0"/>
              </a:rPr>
              <a:t>, M.-A. (2023). </a:t>
            </a:r>
            <a:r>
              <a:rPr lang="fr-BE" sz="1300" b="0" i="0" u="none" strike="noStrike" baseline="0" dirty="0">
                <a:solidFill>
                  <a:srgbClr val="000000"/>
                </a:solidFill>
                <a:latin typeface="Avenir Next LT Pro" panose="020B0504020202020204" pitchFamily="34" charset="0"/>
              </a:rPr>
              <a:t>« Une analyse du discours contre-hégémonique. Intersectionnalité critique et </a:t>
            </a:r>
            <a:r>
              <a:rPr lang="fr-BE" sz="1300" b="0" i="0" u="none" strike="noStrike" baseline="0" dirty="0" err="1">
                <a:solidFill>
                  <a:srgbClr val="000000"/>
                </a:solidFill>
                <a:latin typeface="Avenir Next LT Pro" panose="020B0504020202020204" pitchFamily="34" charset="0"/>
              </a:rPr>
              <a:t>pluriversalité</a:t>
            </a:r>
            <a:r>
              <a:rPr lang="fr-BE" sz="1300" b="0" i="0" u="none" strike="noStrike" baseline="0" dirty="0">
                <a:solidFill>
                  <a:srgbClr val="000000"/>
                </a:solidFill>
                <a:latin typeface="Avenir Next LT Pro" panose="020B0504020202020204" pitchFamily="34" charset="0"/>
              </a:rPr>
              <a:t> </a:t>
            </a:r>
            <a:r>
              <a:rPr lang="fr-BE" sz="1300" b="0" i="0" u="none" strike="noStrike" baseline="0" dirty="0" err="1">
                <a:solidFill>
                  <a:srgbClr val="000000"/>
                </a:solidFill>
                <a:latin typeface="Avenir Next LT Pro" panose="020B0504020202020204" pitchFamily="34" charset="0"/>
              </a:rPr>
              <a:t>décoloniale</a:t>
            </a:r>
            <a:r>
              <a:rPr lang="fr-BE" sz="1300" b="0" i="0" u="none" strike="noStrike" baseline="0" dirty="0">
                <a:solidFill>
                  <a:srgbClr val="000000"/>
                </a:solidFill>
                <a:latin typeface="Avenir Next LT Pro" panose="020B0504020202020204" pitchFamily="34" charset="0"/>
              </a:rPr>
              <a:t> », </a:t>
            </a:r>
            <a:r>
              <a:rPr lang="fr-BE" sz="1300" b="0" i="1" u="none" strike="noStrike" baseline="0" dirty="0">
                <a:solidFill>
                  <a:srgbClr val="000000"/>
                </a:solidFill>
                <a:latin typeface="Avenir Next LT Pro" panose="020B0504020202020204" pitchFamily="34" charset="0"/>
              </a:rPr>
              <a:t>Langage et Société</a:t>
            </a:r>
            <a:r>
              <a:rPr lang="fr-BE" sz="1300" b="0" i="0" u="none" strike="noStrike" baseline="0" dirty="0">
                <a:solidFill>
                  <a:srgbClr val="000000"/>
                </a:solidFill>
                <a:latin typeface="Avenir Next LT Pro" panose="020B0504020202020204" pitchFamily="34" charset="0"/>
              </a:rPr>
              <a:t>, 178, 1, 161-190. </a:t>
            </a:r>
            <a:endParaRPr lang="fr-BE" sz="1300" dirty="0">
              <a:latin typeface="Avenir Next LT Pro" panose="020B0504020202020204" pitchFamily="34" charset="0"/>
            </a:endParaRPr>
          </a:p>
          <a:p>
            <a:r>
              <a:rPr lang="fr-BE" sz="1300" dirty="0">
                <a:latin typeface="Avenir Next LT Pro" panose="020B0504020202020204" pitchFamily="34" charset="0"/>
              </a:rPr>
              <a:t>Larcher, S. (2023). « </a:t>
            </a:r>
            <a:r>
              <a:rPr lang="fr-BE" sz="1300" dirty="0" err="1">
                <a:latin typeface="Avenir Next LT Pro" panose="020B0504020202020204" pitchFamily="34" charset="0"/>
              </a:rPr>
              <a:t>Positionnalités</a:t>
            </a:r>
            <a:r>
              <a:rPr lang="fr-BE" sz="1300" dirty="0">
                <a:latin typeface="Avenir Next LT Pro" panose="020B0504020202020204" pitchFamily="34" charset="0"/>
              </a:rPr>
              <a:t> des </a:t>
            </a:r>
            <a:r>
              <a:rPr lang="fr-BE" sz="1300" dirty="0" err="1">
                <a:latin typeface="Avenir Next LT Pro" panose="020B0504020202020204" pitchFamily="34" charset="0"/>
              </a:rPr>
              <a:t>chercheur·e·s</a:t>
            </a:r>
            <a:r>
              <a:rPr lang="fr-BE" sz="1300" dirty="0">
                <a:latin typeface="Avenir Next LT Pro" panose="020B0504020202020204" pitchFamily="34" charset="0"/>
              </a:rPr>
              <a:t> minoritaires. Connaître les mondes sociaux, entre rapports de pouvoir et mythe de l’objectivité », </a:t>
            </a:r>
            <a:r>
              <a:rPr lang="fr-BE" sz="1300" i="1" dirty="0">
                <a:latin typeface="Avenir Next LT Pro" panose="020B0504020202020204" pitchFamily="34" charset="0"/>
              </a:rPr>
              <a:t>Raisons politiques</a:t>
            </a:r>
            <a:r>
              <a:rPr lang="fr-BE" sz="1300" dirty="0">
                <a:latin typeface="Avenir Next LT Pro" panose="020B0504020202020204" pitchFamily="34" charset="0"/>
              </a:rPr>
              <a:t>, 89(1), 5-24.</a:t>
            </a:r>
          </a:p>
          <a:p>
            <a:endParaRPr lang="fr-BE" sz="1400" dirty="0">
              <a:latin typeface="Avenir Next LT Pro" panose="020B0504020202020204" pitchFamily="34" charset="0"/>
            </a:endParaRPr>
          </a:p>
        </p:txBody>
      </p:sp>
      <p:sp>
        <p:nvSpPr>
          <p:cNvPr id="4" name="Titre 1">
            <a:extLst>
              <a:ext uri="{FF2B5EF4-FFF2-40B4-BE49-F238E27FC236}">
                <a16:creationId xmlns:a16="http://schemas.microsoft.com/office/drawing/2014/main" id="{59532A90-E345-57CC-F36D-18938E364A9E}"/>
              </a:ext>
            </a:extLst>
          </p:cNvPr>
          <p:cNvSpPr txBox="1">
            <a:spLocks/>
          </p:cNvSpPr>
          <p:nvPr/>
        </p:nvSpPr>
        <p:spPr>
          <a:xfrm>
            <a:off x="990600" y="2671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800" dirty="0">
                <a:solidFill>
                  <a:srgbClr val="60A5AC"/>
                </a:solidFill>
                <a:latin typeface="Keep Calm Med" pitchFamily="2" charset="0"/>
              </a:rPr>
              <a:t>B I B L I O G R A P H I E </a:t>
            </a:r>
          </a:p>
        </p:txBody>
      </p:sp>
    </p:spTree>
    <p:extLst>
      <p:ext uri="{BB962C8B-B14F-4D97-AF65-F5344CB8AC3E}">
        <p14:creationId xmlns:p14="http://schemas.microsoft.com/office/powerpoint/2010/main" val="25526820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12018</TotalTime>
  <Words>1212</Words>
  <Application>Microsoft Office PowerPoint</Application>
  <PresentationFormat>Grand écran</PresentationFormat>
  <Paragraphs>93</Paragraphs>
  <Slides>9</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Aptos</vt:lpstr>
      <vt:lpstr>Aptos Display</vt:lpstr>
      <vt:lpstr>Arial</vt:lpstr>
      <vt:lpstr>Avenir Next LT Pro</vt:lpstr>
      <vt:lpstr>Courier New</vt:lpstr>
      <vt:lpstr>Keep Calm Med</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Charlier Clarisse</dc:creator>
  <cp:lastModifiedBy>Charlier Clarisse</cp:lastModifiedBy>
  <cp:revision>36</cp:revision>
  <dcterms:created xsi:type="dcterms:W3CDTF">2025-04-16T08:26:19Z</dcterms:created>
  <dcterms:modified xsi:type="dcterms:W3CDTF">2025-06-02T08:43:43Z</dcterms:modified>
</cp:coreProperties>
</file>