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18"/>
  </p:notesMasterIdLst>
  <p:sldIdLst>
    <p:sldId id="1824" r:id="rId3"/>
    <p:sldId id="1818" r:id="rId4"/>
    <p:sldId id="1842" r:id="rId5"/>
    <p:sldId id="1849" r:id="rId6"/>
    <p:sldId id="257" r:id="rId7"/>
    <p:sldId id="1837" r:id="rId8"/>
    <p:sldId id="1839" r:id="rId9"/>
    <p:sldId id="1838" r:id="rId10"/>
    <p:sldId id="1840" r:id="rId11"/>
    <p:sldId id="1856" r:id="rId12"/>
    <p:sldId id="262" r:id="rId13"/>
    <p:sldId id="1854" r:id="rId14"/>
    <p:sldId id="1850" r:id="rId15"/>
    <p:sldId id="1853" r:id="rId16"/>
    <p:sldId id="1855" r:id="rId17"/>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userDrawn="1">
          <p15:clr>
            <a:srgbClr val="A4A3A4"/>
          </p15:clr>
        </p15:guide>
        <p15:guide id="2" orient="horz" pos="1620" userDrawn="1">
          <p15:clr>
            <a:srgbClr val="A4A3A4"/>
          </p15:clr>
        </p15:guide>
        <p15:guide id="3" pos="285" userDrawn="1">
          <p15:clr>
            <a:srgbClr val="A4A3A4"/>
          </p15:clr>
        </p15:guide>
        <p15:guide id="4" pos="54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637B6-1BDB-264E-B31A-6029AD7A57CD}" name="Fort Larry" initials="FL" userId="Fort Larr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B0"/>
    <a:srgbClr val="801880"/>
    <a:srgbClr val="FFEF36"/>
    <a:srgbClr val="00707F"/>
    <a:srgbClr val="C6C0B4"/>
    <a:srgbClr val="948F88"/>
    <a:srgbClr val="FF2F92"/>
    <a:srgbClr val="FFFC00"/>
    <a:srgbClr val="F36721"/>
    <a:srgbClr val="E7E7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4" autoAdjust="0"/>
    <p:restoredTop sz="76301" autoAdjust="0"/>
  </p:normalViewPr>
  <p:slideViewPr>
    <p:cSldViewPr snapToGrid="0" snapToObjects="1">
      <p:cViewPr varScale="1">
        <p:scale>
          <a:sx n="117" d="100"/>
          <a:sy n="117" d="100"/>
        </p:scale>
        <p:origin x="192" y="240"/>
      </p:cViewPr>
      <p:guideLst>
        <p:guide orient="horz" pos="259"/>
        <p:guide orient="horz" pos="1620"/>
        <p:guide pos="285"/>
        <p:guide pos="5484"/>
      </p:guideLst>
    </p:cSldViewPr>
  </p:slideViewPr>
  <p:notesTextViewPr>
    <p:cViewPr>
      <p:scale>
        <a:sx n="90" d="100"/>
        <a:sy n="90" d="100"/>
      </p:scale>
      <p:origin x="0" y="0"/>
    </p:cViewPr>
  </p:notesTextViewPr>
  <p:sorterViewPr>
    <p:cViewPr>
      <p:scale>
        <a:sx n="113" d="100"/>
        <a:sy n="113" d="100"/>
      </p:scale>
      <p:origin x="0" y="0"/>
    </p:cViewPr>
  </p:sorter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26/05/2025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cbi.nlm.nih.gov/pmc/articles/PMC3900623/#B17" TargetMode="External"/><Relationship Id="rId3" Type="http://schemas.openxmlformats.org/officeDocument/2006/relationships/hyperlink" Target="https://www.frontiersin.org/articles/10.3389/fnhum.2018.00248/full#B21" TargetMode="External"/><Relationship Id="rId7" Type="http://schemas.openxmlformats.org/officeDocument/2006/relationships/hyperlink" Target="https://www.ncbi.nlm.nih.gov/pmc/articles/PMC3900623/#B18"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ncbi.nlm.nih.gov/pmc/articles/PMC3900623/#B16" TargetMode="External"/><Relationship Id="rId5" Type="http://schemas.openxmlformats.org/officeDocument/2006/relationships/hyperlink" Target="https://www.frontiersin.org/articles/10.3389/fnhum.2018.00248/full#B61" TargetMode="External"/><Relationship Id="rId4" Type="http://schemas.openxmlformats.org/officeDocument/2006/relationships/hyperlink" Target="https://www.frontiersin.org/articles/10.3389/fnhum.2018.00248/full#B4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282199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8883B-E7A2-8997-79D4-EBDBD18B2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515D4-1CA1-7C2C-15B9-D1278135A1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0DBF87-E294-A57A-0BA7-A6A540AAE95F}"/>
              </a:ext>
            </a:extLst>
          </p:cNvPr>
          <p:cNvSpPr>
            <a:spLocks noGrp="1"/>
          </p:cNvSpPr>
          <p:nvPr>
            <p:ph type="body" idx="1"/>
          </p:nvPr>
        </p:nvSpPr>
        <p:spPr/>
        <p:txBody>
          <a:bodyPr/>
          <a:lstStyle/>
          <a:p>
            <a:r>
              <a:rPr lang="fr-BE" dirty="0"/>
              <a:t>Liu 2018:momentary </a:t>
            </a:r>
            <a:r>
              <a:rPr lang="fr-BE" dirty="0" err="1"/>
              <a:t>increases</a:t>
            </a:r>
            <a:r>
              <a:rPr lang="fr-BE" dirty="0"/>
              <a:t> in the global signal are </a:t>
            </a:r>
            <a:r>
              <a:rPr lang="fr-BE" dirty="0" err="1"/>
              <a:t>accompanied</a:t>
            </a:r>
            <a:r>
              <a:rPr lang="fr-BE" dirty="0"/>
              <a:t> by signal </a:t>
            </a:r>
            <a:r>
              <a:rPr lang="fr-BE" dirty="0" err="1"/>
              <a:t>decreases</a:t>
            </a:r>
            <a:r>
              <a:rPr lang="fr-BE" dirty="0"/>
              <a:t> in subcortical </a:t>
            </a:r>
            <a:r>
              <a:rPr lang="fr-BE" dirty="0" err="1"/>
              <a:t>regions</a:t>
            </a:r>
            <a:r>
              <a:rPr lang="fr-BE" dirty="0"/>
              <a:t> </a:t>
            </a:r>
            <a:r>
              <a:rPr lang="fr-BE" dirty="0" err="1"/>
              <a:t>with</a:t>
            </a:r>
            <a:r>
              <a:rPr lang="fr-BE" dirty="0"/>
              <a:t> </a:t>
            </a:r>
            <a:r>
              <a:rPr lang="fr-BE" dirty="0" err="1"/>
              <a:t>established</a:t>
            </a:r>
            <a:r>
              <a:rPr lang="fr-BE" dirty="0"/>
              <a:t> </a:t>
            </a:r>
            <a:r>
              <a:rPr lang="fr-BE" dirty="0" err="1"/>
              <a:t>involvement</a:t>
            </a:r>
            <a:r>
              <a:rPr lang="fr-BE" dirty="0"/>
              <a:t> in </a:t>
            </a:r>
            <a:r>
              <a:rPr lang="fr-BE" dirty="0" err="1"/>
              <a:t>promoting</a:t>
            </a:r>
            <a:r>
              <a:rPr lang="fr-BE" dirty="0"/>
              <a:t> arousal and </a:t>
            </a:r>
            <a:r>
              <a:rPr lang="fr-BE" dirty="0" err="1"/>
              <a:t>wakefulness</a:t>
            </a:r>
            <a:r>
              <a:rPr lang="fr-BE" dirty="0"/>
              <a:t>. </a:t>
            </a:r>
          </a:p>
        </p:txBody>
      </p:sp>
      <p:sp>
        <p:nvSpPr>
          <p:cNvPr id="4" name="Slide Number Placeholder 3">
            <a:extLst>
              <a:ext uri="{FF2B5EF4-FFF2-40B4-BE49-F238E27FC236}">
                <a16:creationId xmlns:a16="http://schemas.microsoft.com/office/drawing/2014/main" id="{7AAC3289-3A7D-0EF5-873A-3FE528925584}"/>
              </a:ext>
            </a:extLst>
          </p:cNvPr>
          <p:cNvSpPr>
            <a:spLocks noGrp="1"/>
          </p:cNvSpPr>
          <p:nvPr>
            <p:ph type="sldNum" sz="quarter" idx="5"/>
          </p:nvPr>
        </p:nvSpPr>
        <p:spPr/>
        <p:txBody>
          <a:bodyPr/>
          <a:lstStyle/>
          <a:p>
            <a:fld id="{F1FE3E70-BCB7-4D28-9793-1FBFA0A634E0}" type="slidenum">
              <a:rPr lang="fr-BE" smtClean="0"/>
              <a:t>10</a:t>
            </a:fld>
            <a:endParaRPr lang="fr-BE"/>
          </a:p>
        </p:txBody>
      </p:sp>
    </p:spTree>
    <p:extLst>
      <p:ext uri="{BB962C8B-B14F-4D97-AF65-F5344CB8AC3E}">
        <p14:creationId xmlns:p14="http://schemas.microsoft.com/office/powerpoint/2010/main" val="294951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0" i="0" dirty="0">
                <a:solidFill>
                  <a:srgbClr val="000000"/>
                </a:solidFill>
                <a:effectLst/>
                <a:latin typeface="Times New Roman" panose="02020603050405020304" pitchFamily="18" charset="0"/>
              </a:rPr>
              <a:t>Transition probabilities revealed that, after sleep deprivation, MW was more likely to be followed by MB and less likely to be followed by more mind-wandering reports.</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11</a:t>
            </a:fld>
            <a:endParaRPr lang="fr-FR"/>
          </a:p>
        </p:txBody>
      </p:sp>
    </p:spTree>
    <p:extLst>
      <p:ext uri="{BB962C8B-B14F-4D97-AF65-F5344CB8AC3E}">
        <p14:creationId xmlns:p14="http://schemas.microsoft.com/office/powerpoint/2010/main" val="207069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369697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A balanced random forest classifier trained on a combination of BRAIN and BODY features 626 outperformed classifiers trained solely on BRAIN or BODY features when evaluated with balanced accuracy. Individual points 627 indicate performance on the folds of the repeated cross-validation.</a:t>
            </a:r>
          </a:p>
          <a:p>
            <a:pPr marL="228600" indent="-228600">
              <a:buAutoNum type="alphaLcParenR"/>
            </a:pPr>
            <a:endParaRPr lang="en-GB" dirty="0"/>
          </a:p>
          <a:p>
            <a:pPr marL="228600" indent="-228600">
              <a:buAutoNum type="alphaLcParenR"/>
            </a:pPr>
            <a:r>
              <a:rPr lang="en-GB" dirty="0"/>
              <a:t> b) Subset of the 10 features with the highest mean of the 628 absolute SHAP values obtained from the balanced random forest classifier. </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13</a:t>
            </a:fld>
            <a:endParaRPr lang="fr-FR"/>
          </a:p>
        </p:txBody>
      </p:sp>
    </p:spTree>
    <p:extLst>
      <p:ext uri="{BB962C8B-B14F-4D97-AF65-F5344CB8AC3E}">
        <p14:creationId xmlns:p14="http://schemas.microsoft.com/office/powerpoint/2010/main" val="190886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9C216-ACD6-484A-8B93-69F5E342F21D}"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79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34A4C-5ED7-FD1E-92AC-C6FA4DF74655}"/>
            </a:ext>
          </a:extLst>
        </p:cNvPr>
        <p:cNvGrpSpPr/>
        <p:nvPr/>
      </p:nvGrpSpPr>
      <p:grpSpPr>
        <a:xfrm>
          <a:off x="0" y="0"/>
          <a:ext cx="0" cy="0"/>
          <a:chOff x="0" y="0"/>
          <a:chExt cx="0" cy="0"/>
        </a:xfrm>
      </p:grpSpPr>
      <p:sp>
        <p:nvSpPr>
          <p:cNvPr id="451" name="Shape 451">
            <a:extLst>
              <a:ext uri="{FF2B5EF4-FFF2-40B4-BE49-F238E27FC236}">
                <a16:creationId xmlns:a16="http://schemas.microsoft.com/office/drawing/2014/main" id="{11FA114C-3440-3045-16F6-0C843ADD593B}"/>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52" name="Shape 452">
            <a:extLst>
              <a:ext uri="{FF2B5EF4-FFF2-40B4-BE49-F238E27FC236}">
                <a16:creationId xmlns:a16="http://schemas.microsoft.com/office/drawing/2014/main" id="{B0750188-C6A0-8973-4720-1D54A88E02F2}"/>
              </a:ext>
            </a:extLst>
          </p:cNvPr>
          <p:cNvSpPr>
            <a:spLocks noGrp="1"/>
          </p:cNvSpPr>
          <p:nvPr>
            <p:ph type="body" sz="quarter" idx="1"/>
          </p:nvPr>
        </p:nvSpPr>
        <p:spPr>
          <a:prstGeom prst="rect">
            <a:avLst/>
          </a:prstGeom>
        </p:spPr>
        <p:txBody>
          <a:bodyPr/>
          <a:lstStyle>
            <a:lvl1pPr>
              <a:defRPr>
                <a:solidFill>
                  <a:srgbClr val="FFFFFF"/>
                </a:solidFill>
                <a:latin typeface="Helvetica Neue"/>
                <a:ea typeface="Helvetica Neue"/>
                <a:cs typeface="Helvetica Neue"/>
                <a:sym typeface="Helvetica Neue"/>
              </a:defRPr>
            </a:lvl1pPr>
          </a:lstStyle>
          <a:p>
            <a:r>
              <a:rPr dirty="0"/>
              <a:t>Conclusions: I showed how states of unconsciousness raise ethical debates, mostly about whether C . exists. I provided data which point towards the one or the other direction. In the end, it seems there is an Open dialogue in the science of about what C it is. In that respect, Consciousness is a construct of consensus and we'd better be off to define 4 quantify it as accurately as possible. </a:t>
            </a:r>
            <a:r>
              <a:t>This is why I think</a:t>
            </a:r>
          </a:p>
        </p:txBody>
      </p:sp>
    </p:spTree>
    <p:extLst>
      <p:ext uri="{BB962C8B-B14F-4D97-AF65-F5344CB8AC3E}">
        <p14:creationId xmlns:p14="http://schemas.microsoft.com/office/powerpoint/2010/main" val="28279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nSpc>
                <a:spcPct val="90000"/>
              </a:lnSpc>
            </a:pPr>
            <a:r>
              <a:rPr lang="en-US" dirty="0">
                <a:latin typeface="Times New Roman" charset="0"/>
                <a:ea typeface="MS PGothic" charset="0"/>
                <a:cs typeface="MS PGothic" charset="0"/>
              </a:rPr>
              <a:t>Saul Steinberg's marvelous </a:t>
            </a:r>
            <a:r>
              <a:rPr lang="en-US" i="1" dirty="0">
                <a:latin typeface="Times New Roman" charset="0"/>
                <a:ea typeface="MS PGothic" charset="0"/>
                <a:cs typeface="MS PGothic" charset="0"/>
              </a:rPr>
              <a:t>New Yorker</a:t>
            </a:r>
            <a:r>
              <a:rPr lang="en-US" dirty="0">
                <a:latin typeface="Times New Roman" charset="0"/>
                <a:ea typeface="MS PGothic" charset="0"/>
                <a:cs typeface="MS PGothic" charset="0"/>
              </a:rPr>
              <a:t> cover from October 8, 1969 (see </a:t>
            </a:r>
            <a:r>
              <a:rPr lang="en-US" b="1" dirty="0">
                <a:latin typeface="Times New Roman" charset="0"/>
                <a:ea typeface="MS PGothic" charset="0"/>
                <a:cs typeface="MS PGothic" charset="0"/>
              </a:rPr>
              <a:t>Figure 1</a:t>
            </a:r>
            <a:r>
              <a:rPr lang="en-US" dirty="0">
                <a:latin typeface="Times New Roman" charset="0"/>
                <a:ea typeface="MS PGothic" charset="0"/>
                <a:cs typeface="MS PGothic" charset="0"/>
              </a:rPr>
              <a:t>), provides the best picture of human consciousness I have encountered. Not just words, but colors and shapes succeed each other in delicious association. Even the genius of Steinberg can't quite render aromas, tickles and sounds on the cover of a magazine, but at least he suggests the likelihood of their inclusion. And the whole rendering is made possible by his exploitation of a familiar cartoonists' convention, the thought balloon or thought bubble. Calling this a convention underplays its naturalness; I doubt that children ever need to have the convention explained to them--it's quite wonderfully obvious what it depicts, metaphorically: the stream of </a:t>
            </a:r>
            <a:r>
              <a:rPr lang="en-US" dirty="0" err="1">
                <a:latin typeface="Times New Roman" charset="0"/>
                <a:ea typeface="MS PGothic" charset="0"/>
                <a:cs typeface="MS PGothic" charset="0"/>
              </a:rPr>
              <a:t>consciouscontents</a:t>
            </a:r>
            <a:r>
              <a:rPr lang="en-US" dirty="0">
                <a:latin typeface="Times New Roman" charset="0"/>
                <a:ea typeface="MS PGothic" charset="0"/>
                <a:cs typeface="MS PGothic" charset="0"/>
              </a:rPr>
              <a:t> in the mind of the man looking at the painting in the museum. This powerful and natural metaphor provides a nice setting of the problem of consciousness: If this picture gives us the metaphorical truth, what is the literal truth? How can an account of what happens in the man's brain ever do justice to the familiar--indeed intimate--facts we recognize in this metaphorical rendering?</a:t>
            </a:r>
          </a:p>
          <a:p>
            <a:pPr>
              <a:lnSpc>
                <a:spcPct val="90000"/>
              </a:lnSpc>
            </a:pPr>
            <a:endParaRPr lang="fr-BE" dirty="0">
              <a:latin typeface="Times New Roman" charset="0"/>
              <a:ea typeface="MS PGothic" charset="0"/>
              <a:cs typeface="MS PGothic" charset="0"/>
            </a:endParaRPr>
          </a:p>
          <a:p>
            <a:pPr>
              <a:lnSpc>
                <a:spcPct val="90000"/>
              </a:lnSpc>
            </a:pPr>
            <a:r>
              <a:rPr lang="nl-NL" dirty="0">
                <a:latin typeface="Times New Roman" charset="0"/>
                <a:ea typeface="MS PGothic" charset="0"/>
                <a:cs typeface="MS PGothic" charset="0"/>
              </a:rPr>
              <a:t>W. James (1980): five </a:t>
            </a:r>
            <a:r>
              <a:rPr lang="nl-NL" dirty="0" err="1">
                <a:latin typeface="Times New Roman" charset="0"/>
                <a:ea typeface="MS PGothic" charset="0"/>
                <a:cs typeface="MS PGothic" charset="0"/>
              </a:rPr>
              <a:t>characters</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thought</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Every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tends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be</a:t>
            </a:r>
            <a:r>
              <a:rPr lang="nl-NL" dirty="0">
                <a:latin typeface="Times New Roman" charset="0"/>
                <a:ea typeface="MS PGothic" charset="0"/>
                <a:cs typeface="MS PGothic" charset="0"/>
              </a:rPr>
              <a:t> part of a personal </a:t>
            </a:r>
            <a:r>
              <a:rPr lang="nl-NL" dirty="0" err="1">
                <a:latin typeface="Times New Roman" charset="0"/>
                <a:ea typeface="MS PGothic" charset="0"/>
                <a:cs typeface="MS PGothic" charset="0"/>
              </a:rPr>
              <a:t>consciousness</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changing</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sensibly</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continuous</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appears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deal </a:t>
            </a:r>
            <a:r>
              <a:rPr lang="nl-NL" dirty="0" err="1">
                <a:latin typeface="Times New Roman" charset="0"/>
                <a:ea typeface="MS PGothic" charset="0"/>
                <a:cs typeface="MS PGothic" charset="0"/>
              </a:rPr>
              <a:t>with</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independent of </a:t>
            </a:r>
            <a:r>
              <a:rPr lang="nl-NL" dirty="0" err="1">
                <a:latin typeface="Times New Roman" charset="0"/>
                <a:ea typeface="MS PGothic" charset="0"/>
                <a:cs typeface="MS PGothic" charset="0"/>
              </a:rPr>
              <a:t>itself</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is </a:t>
            </a:r>
            <a:r>
              <a:rPr lang="nl-NL" dirty="0" err="1">
                <a:latin typeface="Times New Roman" charset="0"/>
                <a:ea typeface="MS PGothic" charset="0"/>
                <a:cs typeface="MS PGothic" charset="0"/>
              </a:rPr>
              <a:t>interested</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some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parts</a:t>
            </a:r>
            <a:r>
              <a:rPr lang="nl-NL" dirty="0">
                <a:latin typeface="Times New Roman" charset="0"/>
                <a:ea typeface="MS PGothic" charset="0"/>
                <a:cs typeface="MS PGothic" charset="0"/>
              </a:rPr>
              <a:t> of these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exclusion</a:t>
            </a:r>
            <a:r>
              <a:rPr lang="nl-NL" dirty="0">
                <a:latin typeface="Times New Roman" charset="0"/>
                <a:ea typeface="MS PGothic" charset="0"/>
                <a:cs typeface="MS PGothic" charset="0"/>
              </a:rPr>
              <a:t> of </a:t>
            </a:r>
            <a:r>
              <a:rPr lang="nl-NL" dirty="0" err="1">
                <a:latin typeface="Times New Roman" charset="0"/>
                <a:ea typeface="MS PGothic" charset="0"/>
                <a:cs typeface="MS PGothic" charset="0"/>
              </a:rPr>
              <a:t>others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and</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welcomes</a:t>
            </a:r>
            <a:r>
              <a:rPr lang="nl-NL" dirty="0">
                <a:latin typeface="Times New Roman" charset="0"/>
                <a:ea typeface="MS PGothic" charset="0"/>
                <a:cs typeface="MS PGothic" charset="0"/>
              </a:rPr>
              <a:t> or </a:t>
            </a:r>
            <a:r>
              <a:rPr lang="nl-NL" dirty="0" err="1">
                <a:latin typeface="Times New Roman" charset="0"/>
                <a:ea typeface="MS PGothic" charset="0"/>
                <a:cs typeface="MS PGothic" charset="0"/>
              </a:rPr>
              <a:t>rejects</a:t>
            </a:r>
            <a:r>
              <a:rPr lang="nl-NL" dirty="0">
                <a:latin typeface="Times New Roman" charset="0"/>
                <a:ea typeface="MS PGothic" charset="0"/>
                <a:cs typeface="MS PGothic" charset="0"/>
              </a:rPr>
              <a:t> or </a:t>
            </a:r>
            <a:r>
              <a:rPr lang="nl-NL" i="1" dirty="0" err="1">
                <a:latin typeface="Times New Roman" charset="0"/>
                <a:ea typeface="MS PGothic" charset="0"/>
                <a:cs typeface="MS PGothic" charset="0"/>
              </a:rPr>
              <a:t>chooses</a:t>
            </a:r>
            <a:r>
              <a:rPr lang="nl-NL" i="1" dirty="0">
                <a:latin typeface="Times New Roman" charset="0"/>
                <a:ea typeface="MS PGothic" charset="0"/>
                <a:cs typeface="MS PGothic" charset="0"/>
              </a:rPr>
              <a:t> </a:t>
            </a:r>
            <a:r>
              <a:rPr lang="nl-NL" dirty="0" err="1">
                <a:latin typeface="Times New Roman" charset="0"/>
                <a:ea typeface="MS PGothic" charset="0"/>
                <a:cs typeface="MS PGothic" charset="0"/>
              </a:rPr>
              <a:t>from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among</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all</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while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it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thinks</a:t>
            </a:r>
            <a:endParaRPr lang="en-US" i="1" dirty="0">
              <a:latin typeface="Times New Roman" charset="0"/>
              <a:ea typeface="MS PGothic" charset="0"/>
              <a:cs typeface="MS PGothic" charset="0"/>
            </a:endParaRP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293336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dirty="0"/>
              <a:t>Decreased activation:</a:t>
            </a:r>
          </a:p>
          <a:p>
            <a:r>
              <a:rPr lang="en-US" sz="1200" dirty="0"/>
              <a:t>Broca's area    </a:t>
            </a:r>
            <a:r>
              <a:rPr lang="en-US" sz="1200" dirty="0">
                <a:sym typeface="Wingdings" panose="05000000000000000000" pitchFamily="2" charset="2"/>
              </a:rPr>
              <a:t>    </a:t>
            </a:r>
            <a:r>
              <a:rPr lang="en-US" sz="1200" dirty="0"/>
              <a:t>reduced “inner speech”</a:t>
            </a:r>
          </a:p>
          <a:p>
            <a:r>
              <a:rPr lang="en-US" sz="1200" dirty="0"/>
              <a:t>Hippocampus</a:t>
            </a:r>
            <a:r>
              <a:rPr lang="en-US" sz="1200" b="1" dirty="0"/>
              <a:t> </a:t>
            </a:r>
            <a:r>
              <a:rPr lang="en-US" sz="1200" b="1" dirty="0">
                <a:sym typeface="Wingdings" panose="05000000000000000000" pitchFamily="2" charset="2"/>
              </a:rPr>
              <a:t>    </a:t>
            </a:r>
            <a:r>
              <a:rPr lang="en-US" sz="1200" dirty="0"/>
              <a:t>less impressionable “content”</a:t>
            </a:r>
          </a:p>
          <a:p>
            <a:pPr marL="0" indent="0">
              <a:buNone/>
            </a:pPr>
            <a:endParaRPr lang="en-US" sz="1200" dirty="0"/>
          </a:p>
          <a:p>
            <a:pPr marL="0" indent="0">
              <a:buNone/>
            </a:pPr>
            <a:r>
              <a:rPr lang="en-US" sz="1200" dirty="0"/>
              <a:t>Increased activation:</a:t>
            </a:r>
          </a:p>
          <a:p>
            <a:r>
              <a:rPr lang="en-US" sz="1200" dirty="0"/>
              <a:t>ACC </a:t>
            </a:r>
            <a:r>
              <a:rPr lang="en-US" sz="1200" dirty="0">
                <a:sym typeface="Wingdings" panose="05000000000000000000" pitchFamily="2" charset="2"/>
              </a:rPr>
              <a:t> </a:t>
            </a:r>
            <a:r>
              <a:rPr lang="en-US" sz="1200" dirty="0"/>
              <a:t>stream of consciousness continuity is retained</a:t>
            </a:r>
          </a:p>
          <a:p>
            <a:endParaRPr lang="en-US" sz="1200" dirty="0"/>
          </a:p>
          <a:p>
            <a:endParaRPr lang="en-US" sz="1200" dirty="0"/>
          </a:p>
          <a:p>
            <a:pPr marL="0" indent="0">
              <a:buNone/>
            </a:pPr>
            <a:r>
              <a:rPr lang="en-US" sz="1200" dirty="0"/>
              <a:t>Decreased connectivity: </a:t>
            </a:r>
          </a:p>
          <a:p>
            <a:r>
              <a:rPr lang="en-US" sz="1200" dirty="0"/>
              <a:t>DMN - sensory cortices </a:t>
            </a:r>
            <a:r>
              <a:rPr lang="en-US" sz="1200" dirty="0">
                <a:sym typeface="Wingdings" panose="05000000000000000000" pitchFamily="2" charset="2"/>
              </a:rPr>
              <a:t> </a:t>
            </a:r>
            <a:r>
              <a:rPr lang="en-US" sz="1200" dirty="0"/>
              <a:t>less available content from sensory avenues to drive internally, self-oriented thought</a:t>
            </a:r>
          </a:p>
          <a:p>
            <a:endParaRPr lang="en-US" sz="1200" dirty="0"/>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3</a:t>
            </a:fld>
            <a:endParaRPr lang="fr-BE"/>
          </a:p>
        </p:txBody>
      </p:sp>
    </p:spTree>
    <p:extLst>
      <p:ext uri="{BB962C8B-B14F-4D97-AF65-F5344CB8AC3E}">
        <p14:creationId xmlns:p14="http://schemas.microsoft.com/office/powerpoint/2010/main" val="400596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3E70-BCB7-4D28-9793-1FBFA0A634E0}" type="slidenum">
              <a:rPr lang="fr-BE" smtClean="0"/>
              <a:t>4</a:t>
            </a:fld>
            <a:endParaRPr lang="fr-BE"/>
          </a:p>
        </p:txBody>
      </p:sp>
    </p:spTree>
    <p:extLst>
      <p:ext uri="{BB962C8B-B14F-4D97-AF65-F5344CB8AC3E}">
        <p14:creationId xmlns:p14="http://schemas.microsoft.com/office/powerpoint/2010/main" val="311170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approach emphasises the fundamental roles of the interactions between regions, thereby finding solid grounding in the complex systems approach to the brain – and providing plentiful insights about brain function and dysfunction</a:t>
            </a:r>
          </a:p>
        </p:txBody>
      </p:sp>
      <p:sp>
        <p:nvSpPr>
          <p:cNvPr id="4" name="Slide Number Placeholder 3"/>
          <p:cNvSpPr>
            <a:spLocks noGrp="1"/>
          </p:cNvSpPr>
          <p:nvPr>
            <p:ph type="sldNum" sz="quarter" idx="5"/>
          </p:nvPr>
        </p:nvSpPr>
        <p:spPr/>
        <p:txBody>
          <a:bodyPr/>
          <a:lstStyle/>
          <a:p>
            <a:fld id="{D11EF8F0-DC55-9945-B38D-F919C8ED8FC9}" type="slidenum">
              <a:rPr lang="en-BE" smtClean="0"/>
              <a:t>5</a:t>
            </a:fld>
            <a:endParaRPr lang="en-BE"/>
          </a:p>
        </p:txBody>
      </p:sp>
    </p:spTree>
    <p:extLst>
      <p:ext uri="{BB962C8B-B14F-4D97-AF65-F5344CB8AC3E}">
        <p14:creationId xmlns:p14="http://schemas.microsoft.com/office/powerpoint/2010/main" val="13393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Cosine similarity determines how similar two matrices/vectors are irrespective of their norm. It can be considered as the normalized version of the Euclidean distance (i.e., projecting the vectors onto the unit sphere and calculating Euclidean distance, which is then effectively the cosine of the angle between those vectors). Subsequently, for each mental state the distribution of distances to all four centroids was created.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generalized linear mixed effect model with gamma distribution and log link function was applied to test the relationship between the distances to each pattern and the mental states.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Tukey post hoc test was applied to compare</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383776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Slow </a:t>
            </a:r>
            <a:r>
              <a:rPr lang="fr-BE" dirty="0" err="1"/>
              <a:t>waves</a:t>
            </a:r>
            <a:r>
              <a:rPr lang="fr-BE" dirty="0"/>
              <a:t> in the back of the </a:t>
            </a:r>
            <a:r>
              <a:rPr lang="fr-BE" dirty="0" err="1"/>
              <a:t>brain</a:t>
            </a:r>
            <a:r>
              <a:rPr lang="fr-BE" dirty="0"/>
              <a:t> </a:t>
            </a:r>
            <a:r>
              <a:rPr lang="fr-BE" dirty="0" err="1"/>
              <a:t>were</a:t>
            </a:r>
            <a:r>
              <a:rPr lang="fr-BE" dirty="0"/>
              <a:t> </a:t>
            </a:r>
            <a:r>
              <a:rPr lang="fr-BE" dirty="0" err="1"/>
              <a:t>associated</a:t>
            </a:r>
            <a:r>
              <a:rPr lang="fr-BE" dirty="0"/>
              <a:t> </a:t>
            </a:r>
            <a:r>
              <a:rPr lang="fr-BE" dirty="0" err="1"/>
              <a:t>with</a:t>
            </a:r>
            <a:r>
              <a:rPr lang="fr-BE" dirty="0"/>
              <a:t> misses (Fig. 5c), </a:t>
            </a:r>
            <a:r>
              <a:rPr lang="fr-BE" dirty="0" err="1"/>
              <a:t>which</a:t>
            </a:r>
            <a:r>
              <a:rPr lang="fr-BE" dirty="0"/>
              <a:t> </a:t>
            </a:r>
            <a:r>
              <a:rPr lang="fr-BE" dirty="0" err="1"/>
              <a:t>is</a:t>
            </a:r>
            <a:r>
              <a:rPr lang="fr-BE" dirty="0"/>
              <a:t> consistent </a:t>
            </a:r>
            <a:r>
              <a:rPr lang="fr-BE" dirty="0" err="1"/>
              <a:t>with</a:t>
            </a:r>
            <a:r>
              <a:rPr lang="fr-BE" dirty="0"/>
              <a:t> the </a:t>
            </a:r>
            <a:r>
              <a:rPr lang="fr-BE" dirty="0" err="1"/>
              <a:t>involvement</a:t>
            </a:r>
            <a:r>
              <a:rPr lang="fr-BE" dirty="0"/>
              <a:t> of </a:t>
            </a:r>
            <a:r>
              <a:rPr lang="fr-BE" dirty="0" err="1"/>
              <a:t>parietal</a:t>
            </a:r>
            <a:r>
              <a:rPr lang="fr-BE" dirty="0"/>
              <a:t> </a:t>
            </a:r>
            <a:r>
              <a:rPr lang="fr-BE" dirty="0" err="1"/>
              <a:t>cortices</a:t>
            </a:r>
            <a:r>
              <a:rPr lang="fr-BE" dirty="0"/>
              <a:t> in </a:t>
            </a:r>
            <a:r>
              <a:rPr lang="fr-BE" dirty="0" err="1"/>
              <a:t>sensorimotor</a:t>
            </a:r>
            <a:r>
              <a:rPr lang="fr-BE" dirty="0"/>
              <a:t> </a:t>
            </a:r>
            <a:r>
              <a:rPr lang="fr-BE" dirty="0" err="1"/>
              <a:t>integration</a:t>
            </a:r>
            <a:endParaRPr lang="fr-BE" dirty="0"/>
          </a:p>
          <a:p>
            <a:endParaRPr lang="fr-BE" dirty="0"/>
          </a:p>
          <a:p>
            <a:r>
              <a:rPr lang="fr-BE" dirty="0"/>
              <a:t>MB &gt; MW: </a:t>
            </a:r>
            <a:r>
              <a:rPr lang="fr-BE" dirty="0" err="1"/>
              <a:t>reduction</a:t>
            </a:r>
            <a:r>
              <a:rPr lang="fr-BE" dirty="0"/>
              <a:t> of slow-</a:t>
            </a:r>
            <a:r>
              <a:rPr lang="fr-BE" dirty="0" err="1"/>
              <a:t>wave</a:t>
            </a:r>
            <a:r>
              <a:rPr lang="fr-BE" dirty="0"/>
              <a:t> amplitude over frontal </a:t>
            </a:r>
            <a:r>
              <a:rPr lang="fr-BE" dirty="0" err="1"/>
              <a:t>electrodes</a:t>
            </a:r>
            <a:r>
              <a:rPr lang="fr-BE" dirty="0"/>
              <a:t> but an </a:t>
            </a:r>
            <a:r>
              <a:rPr lang="fr-BE" dirty="0" err="1"/>
              <a:t>increase</a:t>
            </a:r>
            <a:r>
              <a:rPr lang="fr-BE" dirty="0"/>
              <a:t> in </a:t>
            </a:r>
            <a:r>
              <a:rPr lang="fr-BE" dirty="0" err="1"/>
              <a:t>their</a:t>
            </a:r>
            <a:r>
              <a:rPr lang="fr-BE" dirty="0"/>
              <a:t> </a:t>
            </a:r>
            <a:r>
              <a:rPr lang="fr-BE" dirty="0" err="1"/>
              <a:t>upward</a:t>
            </a:r>
            <a:r>
              <a:rPr lang="fr-BE" dirty="0"/>
              <a:t> </a:t>
            </a:r>
            <a:r>
              <a:rPr lang="fr-BE" dirty="0" err="1"/>
              <a:t>slope</a:t>
            </a:r>
            <a:r>
              <a:rPr lang="fr-BE" dirty="0"/>
              <a:t> over </a:t>
            </a:r>
            <a:r>
              <a:rPr lang="fr-BE" dirty="0" err="1"/>
              <a:t>parietal</a:t>
            </a:r>
            <a:r>
              <a:rPr lang="fr-BE" dirty="0"/>
              <a:t> </a:t>
            </a:r>
            <a:r>
              <a:rPr lang="fr-BE" dirty="0" err="1"/>
              <a:t>electrodes</a:t>
            </a:r>
            <a:r>
              <a:rPr lang="fr-BE" dirty="0"/>
              <a:t> </a:t>
            </a:r>
            <a:r>
              <a:rPr lang="fr-BE" dirty="0" err="1"/>
              <a:t>were</a:t>
            </a:r>
            <a:r>
              <a:rPr lang="fr-BE" dirty="0"/>
              <a:t> </a:t>
            </a:r>
            <a:r>
              <a:rPr lang="fr-BE" dirty="0" err="1"/>
              <a:t>predictive</a:t>
            </a:r>
            <a:r>
              <a:rPr lang="fr-BE" dirty="0"/>
              <a:t> of MB: a perturbation of frontal </a:t>
            </a:r>
            <a:r>
              <a:rPr lang="fr-BE" dirty="0" err="1"/>
              <a:t>cortices</a:t>
            </a:r>
            <a:r>
              <a:rPr lang="fr-BE" dirty="0"/>
              <a:t> leads to </a:t>
            </a:r>
            <a:r>
              <a:rPr lang="fr-BE" dirty="0" err="1"/>
              <a:t>unconstrained</a:t>
            </a:r>
            <a:r>
              <a:rPr lang="fr-BE" dirty="0"/>
              <a:t> </a:t>
            </a:r>
            <a:r>
              <a:rPr lang="fr-BE" dirty="0" err="1"/>
              <a:t>thoughts</a:t>
            </a:r>
            <a:r>
              <a:rPr lang="fr-BE" dirty="0"/>
              <a:t> (MW) </a:t>
            </a:r>
            <a:r>
              <a:rPr lang="fr-BE" dirty="0" err="1"/>
              <a:t>rather</a:t>
            </a:r>
            <a:r>
              <a:rPr lang="fr-BE" dirty="0"/>
              <a:t> </a:t>
            </a:r>
            <a:r>
              <a:rPr lang="fr-BE" dirty="0" err="1"/>
              <a:t>than</a:t>
            </a:r>
            <a:r>
              <a:rPr lang="fr-BE" dirty="0"/>
              <a:t> the </a:t>
            </a:r>
            <a:r>
              <a:rPr lang="fr-BE" dirty="0" err="1"/>
              <a:t>loss</a:t>
            </a:r>
            <a:r>
              <a:rPr lang="fr-BE" dirty="0"/>
              <a:t> of </a:t>
            </a:r>
            <a:r>
              <a:rPr lang="fr-BE" dirty="0" err="1"/>
              <a:t>awareness</a:t>
            </a:r>
            <a:r>
              <a:rPr lang="fr-BE" dirty="0"/>
              <a:t>, but </a:t>
            </a:r>
            <a:r>
              <a:rPr lang="fr-BE" dirty="0" err="1"/>
              <a:t>that</a:t>
            </a:r>
            <a:r>
              <a:rPr lang="fr-BE" dirty="0"/>
              <a:t> </a:t>
            </a:r>
            <a:r>
              <a:rPr lang="fr-BE" dirty="0" err="1"/>
              <a:t>awareness</a:t>
            </a:r>
            <a:r>
              <a:rPr lang="fr-BE" dirty="0"/>
              <a:t> </a:t>
            </a:r>
            <a:r>
              <a:rPr lang="fr-BE" dirty="0" err="1"/>
              <a:t>decreases</a:t>
            </a:r>
            <a:r>
              <a:rPr lang="fr-BE" dirty="0"/>
              <a:t> </a:t>
            </a:r>
            <a:r>
              <a:rPr lang="fr-BE" dirty="0" err="1"/>
              <a:t>when</a:t>
            </a:r>
            <a:r>
              <a:rPr lang="fr-BE" dirty="0"/>
              <a:t> </a:t>
            </a:r>
            <a:r>
              <a:rPr lang="fr-BE" dirty="0" err="1"/>
              <a:t>posterior</a:t>
            </a:r>
            <a:r>
              <a:rPr lang="fr-BE" dirty="0"/>
              <a:t> </a:t>
            </a:r>
            <a:r>
              <a:rPr lang="fr-BE" dirty="0" err="1"/>
              <a:t>regions</a:t>
            </a:r>
            <a:r>
              <a:rPr lang="fr-BE" dirty="0"/>
              <a:t> </a:t>
            </a:r>
            <a:r>
              <a:rPr lang="fr-BE" dirty="0" err="1"/>
              <a:t>momentarily</a:t>
            </a:r>
            <a:r>
              <a:rPr lang="fr-BE" dirty="0"/>
              <a:t> go offline, a pattern </a:t>
            </a:r>
            <a:r>
              <a:rPr lang="fr-BE" dirty="0" err="1"/>
              <a:t>similar</a:t>
            </a:r>
            <a:r>
              <a:rPr lang="fr-BE" dirty="0"/>
              <a:t> to the neural </a:t>
            </a:r>
            <a:r>
              <a:rPr lang="fr-BE" dirty="0" err="1"/>
              <a:t>correlates</a:t>
            </a:r>
            <a:r>
              <a:rPr lang="fr-BE" dirty="0"/>
              <a:t> of </a:t>
            </a:r>
            <a:r>
              <a:rPr lang="fr-BE" dirty="0" err="1"/>
              <a:t>dreaming</a:t>
            </a:r>
            <a:r>
              <a:rPr lang="fr-BE" dirty="0"/>
              <a:t> </a:t>
            </a:r>
            <a:r>
              <a:rPr lang="fr-BE" dirty="0" err="1"/>
              <a:t>during</a:t>
            </a:r>
            <a:r>
              <a:rPr lang="fr-BE" dirty="0"/>
              <a:t> </a:t>
            </a:r>
            <a:r>
              <a:rPr lang="fr-BE" dirty="0" err="1"/>
              <a:t>sleep</a:t>
            </a:r>
            <a:r>
              <a:rPr lang="fr-BE" dirty="0"/>
              <a:t> or </a:t>
            </a:r>
            <a:r>
              <a:rPr lang="fr-BE" dirty="0" err="1"/>
              <a:t>spontaneous</a:t>
            </a:r>
            <a:r>
              <a:rPr lang="fr-BE" dirty="0"/>
              <a:t> </a:t>
            </a:r>
            <a:r>
              <a:rPr lang="fr-BE" dirty="0" err="1"/>
              <a:t>thoughts</a:t>
            </a:r>
            <a:r>
              <a:rPr lang="fr-BE" dirty="0"/>
              <a:t> </a:t>
            </a:r>
            <a:r>
              <a:rPr lang="fr-BE" dirty="0" err="1"/>
              <a:t>during</a:t>
            </a:r>
            <a:r>
              <a:rPr lang="fr-BE" dirty="0"/>
              <a:t> </a:t>
            </a:r>
            <a:r>
              <a:rPr lang="fr-BE" dirty="0" err="1"/>
              <a:t>wakeful</a:t>
            </a:r>
            <a:r>
              <a:rPr lang="fr-BE" dirty="0"/>
              <a:t> rest57,75.</a:t>
            </a:r>
          </a:p>
          <a:p>
            <a:endParaRPr lang="fr-BE"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Slow wave parameters such as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Amplitude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slope and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number of negative peaks </a:t>
            </a:r>
          </a:p>
          <a:p>
            <a:pPr marL="0" indent="0">
              <a:buFont typeface="Arial" panose="020B0604020202020204" pitchFamily="34" charset="0"/>
              <a:buNone/>
            </a:pPr>
            <a:r>
              <a:rPr lang="en-GB" sz="1200" b="0" i="0" kern="1200" dirty="0">
                <a:solidFill>
                  <a:schemeClr val="tx1"/>
                </a:solidFill>
                <a:effectLst/>
                <a:latin typeface="+mn-lt"/>
                <a:ea typeface="+mn-ea"/>
                <a:cs typeface="+mn-cs"/>
              </a:rPr>
              <a:t>are thought to </a:t>
            </a:r>
            <a:r>
              <a:rPr lang="en-GB" sz="1200" b="1" i="0" kern="1200" dirty="0">
                <a:solidFill>
                  <a:schemeClr val="tx1"/>
                </a:solidFill>
                <a:effectLst/>
                <a:latin typeface="+mn-lt"/>
                <a:ea typeface="+mn-ea"/>
                <a:cs typeface="+mn-cs"/>
              </a:rPr>
              <a:t>depend on the number of recruited neurons and the speed of synchronization across neuronal populations </a:t>
            </a: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hlinkClick r:id="rId3"/>
              </a:rPr>
              <a:t>Esser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Riedner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Vyazovskiy et al., 2007</a:t>
            </a:r>
            <a:r>
              <a:rPr lang="en-GB" sz="1200" b="0" i="0" kern="1200" dirty="0">
                <a:solidFill>
                  <a:schemeClr val="tx1"/>
                </a:solidFill>
                <a:effectLst/>
                <a:latin typeface="+mn-lt"/>
                <a:ea typeface="+mn-ea"/>
                <a:cs typeface="+mn-cs"/>
              </a:rPr>
              <a:t>). In particular, steep, high-amplitude slow waves with few negative peaks are generated when an efficient neuronal synchronization allows for a fast recruitment of a large number of neurons at the cortical level.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www.ncbi.nlm.nih.gov</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pmc</a:t>
            </a:r>
            <a:r>
              <a:rPr lang="en-GB" sz="1200" b="0" i="0" kern="1200" dirty="0">
                <a:solidFill>
                  <a:schemeClr val="tx1"/>
                </a:solidFill>
                <a:effectLst/>
                <a:latin typeface="+mn-lt"/>
                <a:ea typeface="+mn-ea"/>
                <a:cs typeface="+mn-cs"/>
              </a:rPr>
              <a:t>/articles/PMC3900623/#:~:text=Slow%20wave%20activity%20(SWA%2C%200.5,slope%20of%20sleep%20slow%20waves.: </a:t>
            </a:r>
          </a:p>
          <a:p>
            <a:r>
              <a:rPr lang="en-GB" sz="1200" b="0" i="0" kern="1200" dirty="0">
                <a:solidFill>
                  <a:schemeClr val="tx1"/>
                </a:solidFill>
                <a:effectLst/>
                <a:latin typeface="+mn-lt"/>
                <a:ea typeface="+mn-ea"/>
                <a:cs typeface="+mn-cs"/>
              </a:rPr>
              <a:t>It has been proposed that the slope of slow waves, measured in the EEG, may represent a </a:t>
            </a:r>
            <a:r>
              <a:rPr lang="en-GB" sz="1200" b="1" i="0" kern="1200" dirty="0">
                <a:solidFill>
                  <a:schemeClr val="tx1"/>
                </a:solidFill>
                <a:effectLst/>
                <a:latin typeface="+mn-lt"/>
                <a:ea typeface="+mn-ea"/>
                <a:cs typeface="+mn-cs"/>
              </a:rPr>
              <a:t>marker of this neuronal synchronization</a:t>
            </a:r>
            <a:r>
              <a:rPr lang="en-GB" sz="1200" b="0" i="0" kern="12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6"/>
              </a:rPr>
              <a:t>16</a:t>
            </a:r>
            <a:r>
              <a:rPr lang="en-GB" sz="1200" b="0" i="0" kern="1200" baseline="300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7"/>
              </a:rPr>
              <a:t>18</a:t>
            </a:r>
            <a:r>
              <a:rPr lang="en-GB" sz="1200" b="0" i="0" kern="1200" dirty="0">
                <a:solidFill>
                  <a:schemeClr val="tx1"/>
                </a:solidFill>
                <a:effectLst/>
                <a:latin typeface="+mn-lt"/>
                <a:ea typeface="+mn-ea"/>
                <a:cs typeface="+mn-cs"/>
              </a:rPr>
              <a:t> Thus, </a:t>
            </a:r>
            <a:r>
              <a:rPr lang="en-GB" sz="1200" b="1" i="0" kern="1200" dirty="0">
                <a:solidFill>
                  <a:schemeClr val="tx1"/>
                </a:solidFill>
                <a:effectLst/>
                <a:latin typeface="+mn-lt"/>
                <a:ea typeface="+mn-ea"/>
                <a:cs typeface="+mn-cs"/>
              </a:rPr>
              <a:t>the faster neuronal populations of a network are able to synchronize their activity, the steeper the slopes of the slow waves are</a:t>
            </a:r>
            <a:r>
              <a:rPr lang="en-GB" sz="1200" b="0" i="0" kern="1200" dirty="0">
                <a:solidFill>
                  <a:schemeClr val="tx1"/>
                </a:solidFill>
                <a:effectLst/>
                <a:latin typeface="+mn-lt"/>
                <a:ea typeface="+mn-ea"/>
                <a:cs typeface="+mn-cs"/>
              </a:rPr>
              <a:t>. Consequently, the slope of slow waves at the beginning of the night when sleep pressure is high is much steeper compared to the slope of slow waves with the same amplitude towards the end of the sleep period when sleep pressure has dissipated.</a:t>
            </a:r>
            <a:r>
              <a:rPr lang="en-GB" sz="1200" b="0" i="0" u="sng" kern="1200" baseline="30000" dirty="0">
                <a:solidFill>
                  <a:schemeClr val="tx1"/>
                </a:solidFill>
                <a:effectLst/>
                <a:latin typeface="+mn-lt"/>
                <a:ea typeface="+mn-ea"/>
                <a:cs typeface="+mn-cs"/>
                <a:hlinkClick r:id="rId8"/>
              </a:rPr>
              <a:t>17</a:t>
            </a:r>
            <a:r>
              <a:rPr lang="en-GB" sz="1200" b="0" i="0" kern="1200" dirty="0">
                <a:solidFill>
                  <a:schemeClr val="tx1"/>
                </a:solidFill>
                <a:effectLst/>
                <a:latin typeface="+mn-lt"/>
                <a:ea typeface="+mn-ea"/>
                <a:cs typeface="+mn-cs"/>
              </a:rPr>
              <a:t> </a:t>
            </a:r>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7</a:t>
            </a:fld>
            <a:endParaRPr lang="fr-BE"/>
          </a:p>
        </p:txBody>
      </p:sp>
    </p:spTree>
    <p:extLst>
      <p:ext uri="{BB962C8B-B14F-4D97-AF65-F5344CB8AC3E}">
        <p14:creationId xmlns:p14="http://schemas.microsoft.com/office/powerpoint/2010/main" val="292653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49695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‘‘Global flow’’ in PET (Friston et al., 1990), which is the average measured blood flow for the entire volume. </a:t>
            </a:r>
          </a:p>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In fMRI there is at least a superficial analogue which we will refer to as the ‘‘global signal’’ and which we define as the average brain voxel time series (the global signal is thus a time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global signal for each subject was calculated after applying the atlas and time series extraction, by averaging time series of all the ROIs</a:t>
            </a:r>
          </a:p>
          <a:p>
            <a:r>
              <a:rPr lang="en-GB" sz="1200" kern="1200" dirty="0">
                <a:solidFill>
                  <a:schemeClr val="tx1"/>
                </a:solidFill>
                <a:effectLst/>
                <a:latin typeface="+mn-lt"/>
                <a:ea typeface="+mn-ea"/>
                <a:cs typeface="+mn-cs"/>
              </a:rPr>
              <a:t>The global signal amplitude was defined as the sum of the absolute value of the GS time points related to the functional repertoire of each mental state (extracted at the ROI level, after </a:t>
            </a:r>
            <a:r>
              <a:rPr lang="en-GB" sz="1200" kern="1200" dirty="0" err="1">
                <a:solidFill>
                  <a:schemeClr val="tx1"/>
                </a:solidFill>
                <a:effectLst/>
                <a:latin typeface="+mn-lt"/>
                <a:ea typeface="+mn-ea"/>
                <a:cs typeface="+mn-cs"/>
              </a:rPr>
              <a:t>preprocessing</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3230169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4" name="Image 3" descr="RS5335_Ambiance-LiegeVille-Exterieur-DrapeauxPonts-JLW-092-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8475051" cy="5143500"/>
          </a:xfrm>
          <a:prstGeom prst="rect">
            <a:avLst/>
          </a:prstGeom>
        </p:spPr>
      </p:pic>
      <p:sp>
        <p:nvSpPr>
          <p:cNvPr id="17" name="Triangle rectangle 16"/>
          <p:cNvSpPr/>
          <p:nvPr userDrawn="1"/>
        </p:nvSpPr>
        <p:spPr>
          <a:xfrm rot="10800000" flipV="1">
            <a:off x="771867" y="931852"/>
            <a:ext cx="8372135"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8" name="Triangle rectangle 17"/>
          <p:cNvSpPr/>
          <p:nvPr userDrawn="1"/>
        </p:nvSpPr>
        <p:spPr>
          <a:xfrm>
            <a:off x="3" y="2810694"/>
            <a:ext cx="4632535"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9" name="Triangle rectangle 18"/>
          <p:cNvSpPr>
            <a:spLocks noChangeAspect="1"/>
          </p:cNvSpPr>
          <p:nvPr userDrawn="1"/>
        </p:nvSpPr>
        <p:spPr>
          <a:xfrm rot="10800000">
            <a:off x="4122131" y="1"/>
            <a:ext cx="5021871"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itre 10"/>
          <p:cNvSpPr>
            <a:spLocks noGrp="1"/>
          </p:cNvSpPr>
          <p:nvPr userDrawn="1">
            <p:ph type="title"/>
          </p:nvPr>
        </p:nvSpPr>
        <p:spPr>
          <a:xfrm>
            <a:off x="3656776" y="3607361"/>
            <a:ext cx="5152371" cy="521302"/>
          </a:xfrm>
        </p:spPr>
        <p:txBody>
          <a:bodyPr>
            <a:normAutofit/>
          </a:bodyPr>
          <a:lstStyle>
            <a:lvl1pPr algn="r">
              <a:defRPr sz="3200" b="1">
                <a:solidFill>
                  <a:srgbClr val="5FA4B0"/>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6" y="4176675"/>
            <a:ext cx="5152371" cy="585698"/>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sp>
        <p:nvSpPr>
          <p:cNvPr id="2" name="ZoneTexte 1"/>
          <p:cNvSpPr txBox="1"/>
          <p:nvPr userDrawn="1"/>
        </p:nvSpPr>
        <p:spPr>
          <a:xfrm>
            <a:off x="5624087" y="-473040"/>
            <a:ext cx="914400" cy="914400"/>
          </a:xfrm>
          <a:prstGeom prst="rect">
            <a:avLst/>
          </a:prstGeom>
        </p:spPr>
        <p:txBody>
          <a:bodyPr vert="horz" wrap="none" lIns="91440" tIns="45720" rIns="91440" bIns="45720" rtlCol="0" anchor="ctr">
            <a:normAutofit/>
          </a:bodyPr>
          <a:lstStyle/>
          <a:p>
            <a:endParaRPr lang="fr-FR" sz="1800" dirty="0"/>
          </a:p>
        </p:txBody>
      </p:sp>
      <p:pic>
        <p:nvPicPr>
          <p:cNvPr id="12" name="Image 11" descr="GIGA_NE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0137" y="352775"/>
            <a:ext cx="1689859" cy="540000"/>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26/05/2025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457200" y="3285078"/>
            <a:ext cx="5622328" cy="567349"/>
          </a:xfrm>
        </p:spPr>
        <p:txBody>
          <a:bodyPr>
            <a:normAutofit/>
          </a:bodyPr>
          <a:lstStyle>
            <a:lvl1pPr algn="l">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2" name="Image 11"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26/05/2025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457201" y="640677"/>
            <a:ext cx="7639171" cy="567349"/>
          </a:xfrm>
        </p:spPr>
        <p:txBody>
          <a:bodyPr>
            <a:normAutofit/>
          </a:bodyPr>
          <a:lstStyle>
            <a:lvl1pPr algn="l">
              <a:defRPr sz="3200" b="0">
                <a:solidFill>
                  <a:srgbClr val="5FA4B0"/>
                </a:solidFill>
              </a:defRPr>
            </a:lvl1pPr>
          </a:lstStyle>
          <a:p>
            <a:r>
              <a:rPr lang="fr-FR"/>
              <a:t>Cliquez et modifiez le titre</a:t>
            </a:r>
          </a:p>
        </p:txBody>
      </p:sp>
      <p:pic>
        <p:nvPicPr>
          <p:cNvPr id="10" name="Image 9"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26/05/2025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8179"/>
            <a:ext cx="393566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7" y="1278179"/>
            <a:ext cx="396342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457202" y="640677"/>
            <a:ext cx="7989521" cy="567349"/>
          </a:xfrm>
        </p:spPr>
        <p:txBody>
          <a:bodyPr>
            <a:normAutofit/>
          </a:bodyPr>
          <a:lstStyle>
            <a:lvl1pPr algn="l">
              <a:defRPr sz="3200" b="0">
                <a:solidFill>
                  <a:srgbClr val="5FA4B0"/>
                </a:solidFill>
              </a:defRPr>
            </a:lvl1pPr>
          </a:lstStyle>
          <a:p>
            <a:r>
              <a:rPr lang="fr-FR"/>
              <a:t>Cliquez et modifiez le titre</a:t>
            </a:r>
          </a:p>
        </p:txBody>
      </p:sp>
      <p:pic>
        <p:nvPicPr>
          <p:cNvPr id="13" name="Image 12"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26/05/2025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1792288" y="4025507"/>
            <a:ext cx="5486400" cy="603647"/>
          </a:xfrm>
        </p:spPr>
        <p:txBody>
          <a:bodyPr>
            <a:normAutofit/>
          </a:bodyPr>
          <a:lstStyle>
            <a:lvl1pPr marL="0" indent="0">
              <a:buNone/>
              <a:defRPr sz="1200">
                <a:solidFill>
                  <a:srgbClr val="8C8B8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26/05/2025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9" y="3952223"/>
            <a:ext cx="2465236" cy="875838"/>
          </a:xfrm>
        </p:spPr>
        <p:txBody>
          <a:bodyPr>
            <a:noAutofit/>
          </a:bodyPr>
          <a:lstStyle>
            <a:lvl1pPr marL="0" indent="0" algn="r">
              <a:buNone/>
              <a:defRPr sz="1200">
                <a:solidFill>
                  <a:schemeClr val="tx1"/>
                </a:solidFill>
              </a:defRPr>
            </a:lvl1pPr>
            <a:lvl2pPr marL="457178" indent="0" algn="r">
              <a:buNone/>
              <a:defRPr sz="1400"/>
            </a:lvl2pPr>
            <a:lvl3pPr marL="914354" indent="0" algn="r">
              <a:buNone/>
              <a:defRPr sz="1400"/>
            </a:lvl3pPr>
            <a:lvl4pPr marL="1371532" indent="0" algn="r">
              <a:buNone/>
              <a:defRPr sz="1400"/>
            </a:lvl4pPr>
            <a:lvl5pPr marL="1828709" indent="0" algn="r">
              <a:buNone/>
              <a:defRPr sz="1400"/>
            </a:lvl5pPr>
          </a:lstStyle>
          <a:p>
            <a:pPr lvl="0"/>
            <a:r>
              <a:rPr lang="fr-FR" sz="1400" dirty="0">
                <a:solidFill>
                  <a:srgbClr val="5FA4B0"/>
                </a:solidFill>
              </a:rPr>
              <a:t>Contact</a:t>
            </a:r>
            <a:endParaRPr lang="fr-FR" dirty="0"/>
          </a:p>
          <a:p>
            <a:pPr lvl="0"/>
            <a:r>
              <a:rPr lang="fr-FR" dirty="0"/>
              <a:t>À compléter</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0311" y="1999210"/>
            <a:ext cx="3583380" cy="1145080"/>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C5E13-C940-403F-95EC-14BBE1C9A2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DD2945-7A87-4F66-A50D-A6E9247B019E}"/>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BF3465B-4D6A-430C-85B6-B5787D5FC2EE}"/>
              </a:ext>
            </a:extLst>
          </p:cNvPr>
          <p:cNvSpPr>
            <a:spLocks noGrp="1"/>
          </p:cNvSpPr>
          <p:nvPr>
            <p:ph type="dt" sz="half" idx="10"/>
          </p:nvPr>
        </p:nvSpPr>
        <p:spPr/>
        <p:txBody>
          <a:bodyPr/>
          <a:lstStyle/>
          <a:p>
            <a:fld id="{F956CD76-6B3F-4EBE-8C5A-1057957E6DAB}"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9CD862AB-0C5E-4830-B9CD-B3725D2407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49E935-68D2-46FB-960B-A2A069BEB45A}"/>
              </a:ext>
            </a:extLst>
          </p:cNvPr>
          <p:cNvSpPr>
            <a:spLocks noGrp="1"/>
          </p:cNvSpPr>
          <p:nvPr>
            <p:ph type="sldNum" sz="quarter" idx="12"/>
          </p:nvPr>
        </p:nvSpPr>
        <p:spPr/>
        <p:txBody>
          <a:bodyPr/>
          <a:lstStyle/>
          <a:p>
            <a:fld id="{C015FF3C-1A28-4A80-AA77-DDFE1B8AD0D2}" type="slidenum">
              <a:rPr lang="fr-FR" smtClean="0"/>
              <a:t>‹#›</a:t>
            </a:fld>
            <a:endParaRPr lang="fr-FR"/>
          </a:p>
        </p:txBody>
      </p:sp>
    </p:spTree>
    <p:extLst>
      <p:ext uri="{BB962C8B-B14F-4D97-AF65-F5344CB8AC3E}">
        <p14:creationId xmlns:p14="http://schemas.microsoft.com/office/powerpoint/2010/main" val="1327903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7C54-B4BC-5195-8588-336B390E8F2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BE"/>
          </a:p>
        </p:txBody>
      </p:sp>
      <p:sp>
        <p:nvSpPr>
          <p:cNvPr id="3" name="Subtitle 2">
            <a:extLst>
              <a:ext uri="{FF2B5EF4-FFF2-40B4-BE49-F238E27FC236}">
                <a16:creationId xmlns:a16="http://schemas.microsoft.com/office/drawing/2014/main" id="{E8943BC5-7A79-E2E8-CE8D-53E7CB04D17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8CB2FC11-8843-7365-83F3-4095479CB4A0}"/>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EB648C74-A61D-F6CE-FD4B-552F34BB42B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A06F4D0-D9DD-AA52-30D7-6F0D9A8F58E5}"/>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116703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1" y="2276498"/>
            <a:ext cx="9145411"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4" name="Triangle isocèle 3"/>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2" name="Titre 1"/>
          <p:cNvSpPr>
            <a:spLocks noGrp="1"/>
          </p:cNvSpPr>
          <p:nvPr>
            <p:ph type="title"/>
          </p:nvPr>
        </p:nvSpPr>
        <p:spPr>
          <a:xfrm>
            <a:off x="848915" y="1987062"/>
            <a:ext cx="7493796" cy="567349"/>
          </a:xfrm>
        </p:spPr>
        <p:txBody>
          <a:bodyPr>
            <a:normAutofit/>
          </a:bodyPr>
          <a:lstStyle>
            <a:lvl1pPr>
              <a:defRPr sz="3200" b="1">
                <a:solidFill>
                  <a:srgbClr val="5FA4B0"/>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2012183" y="2633012"/>
            <a:ext cx="5119639"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9" name="Image 8"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5275-55DB-2B68-105A-78CCC70137B8}"/>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155B3F8A-89D3-946D-E640-02FA4F057C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61E62074-B2AF-654E-3401-694E67F43FE4}"/>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C14AD46D-68F6-0165-23A9-B1911FB82D3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DB94D99-633E-E00B-28F9-699AEF807809}"/>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601041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C8DF-AC5B-2E4F-E7B8-5C437C27FEC3}"/>
              </a:ext>
            </a:extLst>
          </p:cNvPr>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DEF19E15-65A9-EEC9-B3FB-789145511B9A}"/>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FF1581-F606-4852-C0F8-DAE9E1F3586A}"/>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D5C36E39-4788-FD16-B52E-C0A6FEECA37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8D5EEF1-FEFD-F9D4-5D64-6D45A471D1C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001197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6FBF-BE79-2CBE-40F2-36F341E8B4C6}"/>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AB133678-A6E5-3FA8-D5DE-95B5F4BEC536}"/>
              </a:ext>
            </a:extLst>
          </p:cNvPr>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53C79262-7742-B3B3-4458-4E94D53E43F6}"/>
              </a:ext>
            </a:extLst>
          </p:cNvPr>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D5405DBC-4ABD-C821-88B9-7F91BEC042B6}"/>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6" name="Footer Placeholder 5">
            <a:extLst>
              <a:ext uri="{FF2B5EF4-FFF2-40B4-BE49-F238E27FC236}">
                <a16:creationId xmlns:a16="http://schemas.microsoft.com/office/drawing/2014/main" id="{4EA03CCF-702D-F426-7019-AE3DFD528BE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C043940-4156-89D8-A043-55CEF34A160B}"/>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775996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9396-6C72-B669-5CDB-40448E26D930}"/>
              </a:ext>
            </a:extLst>
          </p:cNvPr>
          <p:cNvSpPr>
            <a:spLocks noGrp="1"/>
          </p:cNvSpPr>
          <p:nvPr>
            <p:ph type="title"/>
          </p:nvPr>
        </p:nvSpPr>
        <p:spPr>
          <a:xfrm>
            <a:off x="629841" y="273844"/>
            <a:ext cx="7886700" cy="994172"/>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D7A9A800-B846-D737-A058-B123E71BF69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68AB1A9-CF76-1E0E-A47A-F1EA8B3D791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25834513-B72E-F41D-CD29-0C13B8BBF64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3EBCED8-4C19-1661-407A-835A57B3117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54CA695-DD6E-2292-81D7-2764D93C619E}"/>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8" name="Footer Placeholder 7">
            <a:extLst>
              <a:ext uri="{FF2B5EF4-FFF2-40B4-BE49-F238E27FC236}">
                <a16:creationId xmlns:a16="http://schemas.microsoft.com/office/drawing/2014/main" id="{68D1A01D-23E2-CC5A-5A5F-E3DCBF63D760}"/>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4C9735F7-F4E1-353B-123B-1B0F527AB46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187888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2E69-7250-8AFE-66AA-353FBB874101}"/>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3D17C6F0-5377-A544-7369-3F46F1F712E0}"/>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4" name="Footer Placeholder 3">
            <a:extLst>
              <a:ext uri="{FF2B5EF4-FFF2-40B4-BE49-F238E27FC236}">
                <a16:creationId xmlns:a16="http://schemas.microsoft.com/office/drawing/2014/main" id="{0EAF011D-2D33-8536-5E56-9D1D656432F5}"/>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FF7B689-F2F6-0AB9-6F83-9D1380819C3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673097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FDBED3-C1C3-E757-9B9F-34B9B9915664}"/>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3" name="Footer Placeholder 2">
            <a:extLst>
              <a:ext uri="{FF2B5EF4-FFF2-40B4-BE49-F238E27FC236}">
                <a16:creationId xmlns:a16="http://schemas.microsoft.com/office/drawing/2014/main" id="{F21600CB-D1A2-D777-EDEF-20AAD4DE196D}"/>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1DBF1521-8EFF-E2A3-DF05-75133114CAE4}"/>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423487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36B1-2173-2B36-5D8A-B72F1076A066}"/>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580EFA74-E78B-C493-E363-8D5CEBC42C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BE63AB7A-6AFF-C346-7D58-331974F396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732FE1C-158D-0B00-DB83-10D974EB58C4}"/>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6" name="Footer Placeholder 5">
            <a:extLst>
              <a:ext uri="{FF2B5EF4-FFF2-40B4-BE49-F238E27FC236}">
                <a16:creationId xmlns:a16="http://schemas.microsoft.com/office/drawing/2014/main" id="{E0BB52C0-71F9-5167-8A21-4BA40873940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F411DB9B-D445-FBAA-6B8D-EC89F2742FD3}"/>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4142295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0379-EE01-1643-4C4A-FAAB61A4A5D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63C46626-81AD-E87A-41D2-18A3720E6F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BE"/>
          </a:p>
        </p:txBody>
      </p:sp>
      <p:sp>
        <p:nvSpPr>
          <p:cNvPr id="4" name="Text Placeholder 3">
            <a:extLst>
              <a:ext uri="{FF2B5EF4-FFF2-40B4-BE49-F238E27FC236}">
                <a16:creationId xmlns:a16="http://schemas.microsoft.com/office/drawing/2014/main" id="{FAE022CB-CCF1-212A-FC4F-160310FAAD7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ED65000-93A8-900A-62F3-03A27FD56B29}"/>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6" name="Footer Placeholder 5">
            <a:extLst>
              <a:ext uri="{FF2B5EF4-FFF2-40B4-BE49-F238E27FC236}">
                <a16:creationId xmlns:a16="http://schemas.microsoft.com/office/drawing/2014/main" id="{CC4E78BE-3B9E-C8EE-C37A-FB9D7455319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24726EA-9329-3E92-383B-5EE71072841B}"/>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15135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1185-6E02-DF2D-11BE-2EF48E822AB5}"/>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D54F2367-2A68-C267-09BF-4363AF4057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5516B94-E799-C115-84E6-2D9D5E0928F6}"/>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F1A4CFE1-939A-3F1C-2543-00C7BD5D666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E5EB069-1B71-631D-14B4-A744FF822260}"/>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665767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3BCB8-AE81-DDF8-5CF1-5EF1678A227C}"/>
              </a:ext>
            </a:extLst>
          </p:cNvPr>
          <p:cNvSpPr>
            <a:spLocks noGrp="1"/>
          </p:cNvSpPr>
          <p:nvPr>
            <p:ph type="title" orient="vert"/>
          </p:nvPr>
        </p:nvSpPr>
        <p:spPr>
          <a:xfrm>
            <a:off x="6543675" y="273843"/>
            <a:ext cx="1971675" cy="4358879"/>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5EA3B461-1B59-C335-6B13-49AC7BD6E5F4}"/>
              </a:ext>
            </a:extLst>
          </p:cNvPr>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B9AF0BF-E66C-D435-9C00-E2E85B16FCF2}"/>
              </a:ext>
            </a:extLst>
          </p:cNvPr>
          <p:cNvSpPr>
            <a:spLocks noGrp="1"/>
          </p:cNvSpPr>
          <p:nvPr>
            <p:ph type="dt" sz="half" idx="10"/>
          </p:nvPr>
        </p:nvSpPr>
        <p:spPr/>
        <p:txBody>
          <a:body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9A89E27C-02F0-475E-8DFE-0DCBE0A02CD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D62CE94-4816-EA26-84C5-09FC23C28888}"/>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72632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1"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26/05/2025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186817" y="3476669"/>
            <a:ext cx="5622328" cy="567349"/>
          </a:xfrm>
        </p:spPr>
        <p:txBody>
          <a:bodyPr>
            <a:normAutofit/>
          </a:bodyPr>
          <a:lstStyle>
            <a:lvl1pPr algn="r">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26/05/2025</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 id="2147483673" r:id="rId1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Clr>
          <a:srgbClr val="00707F"/>
        </a:buClr>
        <a:buSzPct val="55000"/>
        <a:buFont typeface="Lucida Grande"/>
        <a:buChar char="▶"/>
        <a:defRPr sz="3200" kern="1200">
          <a:solidFill>
            <a:schemeClr val="tx1"/>
          </a:solidFill>
          <a:latin typeface="+mn-lt"/>
          <a:ea typeface="+mn-ea"/>
          <a:cs typeface="+mn-cs"/>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Clr>
          <a:srgbClr val="00707F"/>
        </a:buClr>
        <a:buFont typeface="Lucida Grande"/>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5E08-87DB-F4CB-5C2F-F3AE053B6A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CFCCBD19-3D20-E77E-1E4F-D57DDA9D49DE}"/>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897A49E4-56EA-1346-0870-02B0ABE6E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6C19606-95B3-8543-ABE4-07517B5DD2E5}" type="datetimeFigureOut">
              <a:rPr lang="en-BE" smtClean="0"/>
              <a:t>26/05/2025</a:t>
            </a:fld>
            <a:endParaRPr lang="en-BE"/>
          </a:p>
        </p:txBody>
      </p:sp>
      <p:sp>
        <p:nvSpPr>
          <p:cNvPr id="5" name="Footer Placeholder 4">
            <a:extLst>
              <a:ext uri="{FF2B5EF4-FFF2-40B4-BE49-F238E27FC236}">
                <a16:creationId xmlns:a16="http://schemas.microsoft.com/office/drawing/2014/main" id="{2BFE3548-47C7-349E-8486-F6CD02D653C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EA53983E-B539-BE08-95F5-0889E85D61B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E56D1680-E8F4-124A-BEB7-CE2035D28BFC}" type="slidenum">
              <a:rPr lang="en-BE" smtClean="0"/>
              <a:t>‹#›</a:t>
            </a:fld>
            <a:endParaRPr lang="en-BE"/>
          </a:p>
        </p:txBody>
      </p:sp>
    </p:spTree>
    <p:extLst>
      <p:ext uri="{BB962C8B-B14F-4D97-AF65-F5344CB8AC3E}">
        <p14:creationId xmlns:p14="http://schemas.microsoft.com/office/powerpoint/2010/main" val="21097449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tif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tif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15FFE5-0AFD-E34C-9098-959F0213BC20}"/>
              </a:ext>
            </a:extLst>
          </p:cNvPr>
          <p:cNvSpPr/>
          <p:nvPr/>
        </p:nvSpPr>
        <p:spPr>
          <a:xfrm>
            <a:off x="7432804" y="0"/>
            <a:ext cx="1445301" cy="6829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9683E884-1602-3A45-B7B2-5B870947C32F}"/>
              </a:ext>
            </a:extLst>
          </p:cNvPr>
          <p:cNvSpPr/>
          <p:nvPr/>
        </p:nvSpPr>
        <p:spPr>
          <a:xfrm>
            <a:off x="170020" y="2654376"/>
            <a:ext cx="4401981" cy="2154436"/>
          </a:xfrm>
          <a:prstGeom prst="rect">
            <a:avLst/>
          </a:prstGeom>
        </p:spPr>
        <p:txBody>
          <a:bodyPr wrap="square">
            <a:spAutoFit/>
          </a:bodyPr>
          <a:lstStyle/>
          <a:p>
            <a:r>
              <a:rPr lang="en-GB" sz="2000" dirty="0">
                <a:latin typeface="Calibri Light" panose="020F0302020204030204" pitchFamily="34" charset="0"/>
                <a:cs typeface="Calibri Light" panose="020F0302020204030204" pitchFamily="34" charset="0"/>
              </a:rPr>
              <a:t>Athena Demertzi, PhD</a:t>
            </a:r>
          </a:p>
          <a:p>
            <a:endParaRPr lang="en-GB" sz="1000"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FNRS </a:t>
            </a:r>
            <a:r>
              <a:rPr lang="en-GB" dirty="0" err="1">
                <a:latin typeface="Calibri Light" panose="020F0302020204030204" pitchFamily="34" charset="0"/>
                <a:cs typeface="Calibri Light" panose="020F0302020204030204" pitchFamily="34" charset="0"/>
              </a:rPr>
              <a:t>Chercheuse</a:t>
            </a:r>
            <a:r>
              <a:rPr lang="en-GB" dirty="0">
                <a:latin typeface="Calibri Light" panose="020F0302020204030204" pitchFamily="34" charset="0"/>
                <a:cs typeface="Calibri Light" panose="020F0302020204030204" pitchFamily="34" charset="0"/>
              </a:rPr>
              <a:t> </a:t>
            </a:r>
            <a:r>
              <a:rPr lang="en-GB" dirty="0" err="1">
                <a:latin typeface="Calibri Light" panose="020F0302020204030204" pitchFamily="34" charset="0"/>
                <a:cs typeface="Calibri Light" panose="020F0302020204030204" pitchFamily="34" charset="0"/>
              </a:rPr>
              <a:t>Qualifiée</a:t>
            </a: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Director, Physiology of Cognition Lab</a:t>
            </a:r>
            <a:endParaRPr lang="en-GB" sz="900"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GIGA Institute </a:t>
            </a:r>
          </a:p>
          <a:p>
            <a:r>
              <a:rPr lang="en-GB" dirty="0">
                <a:latin typeface="Calibri Light" panose="020F0302020204030204" pitchFamily="34" charset="0"/>
                <a:cs typeface="Calibri Light" panose="020F0302020204030204" pitchFamily="34" charset="0"/>
              </a:rPr>
              <a:t>GIGA CRC-Human Imaging </a:t>
            </a:r>
            <a:endParaRPr lang="en-GB" sz="12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University of Liège</a:t>
            </a:r>
          </a:p>
          <a:p>
            <a:r>
              <a:rPr lang="en-GB" sz="1600" dirty="0">
                <a:latin typeface="Calibri Light" panose="020F0302020204030204" pitchFamily="34" charset="0"/>
                <a:cs typeface="Calibri Light" panose="020F0302020204030204" pitchFamily="34" charset="0"/>
              </a:rPr>
              <a:t>BELGIUM</a:t>
            </a:r>
          </a:p>
        </p:txBody>
      </p:sp>
      <p:sp>
        <p:nvSpPr>
          <p:cNvPr id="2" name="Titre 1"/>
          <p:cNvSpPr>
            <a:spLocks noGrp="1"/>
          </p:cNvSpPr>
          <p:nvPr>
            <p:ph type="title"/>
          </p:nvPr>
        </p:nvSpPr>
        <p:spPr>
          <a:xfrm>
            <a:off x="170020" y="752797"/>
            <a:ext cx="5240142" cy="1602622"/>
          </a:xfrm>
          <a:noFill/>
          <a:effectLst/>
        </p:spPr>
        <p:txBody>
          <a:bodyPr>
            <a:noAutofit/>
          </a:bodyPr>
          <a:lstStyle/>
          <a:p>
            <a:pPr algn="l"/>
            <a:r>
              <a:rPr lang="en-GB" sz="3200" dirty="0">
                <a:solidFill>
                  <a:schemeClr val="tx1"/>
                </a:solidFill>
                <a:effectLst/>
                <a:latin typeface="Helvetica Neue" panose="02000503000000020004" pitchFamily="2" charset="0"/>
              </a:rPr>
              <a:t>“I’m not sure what I was thinking about”</a:t>
            </a:r>
            <a:br>
              <a:rPr lang="en-GB" sz="3200" dirty="0">
                <a:solidFill>
                  <a:schemeClr val="tx1"/>
                </a:solidFill>
                <a:effectLst/>
                <a:latin typeface="Helvetica Neue" panose="02000503000000020004" pitchFamily="2" charset="0"/>
              </a:rPr>
            </a:br>
            <a:r>
              <a:rPr lang="en-GB" sz="2800" b="0" dirty="0">
                <a:solidFill>
                  <a:schemeClr val="tx1"/>
                </a:solidFill>
                <a:effectLst/>
                <a:latin typeface="Helvetica Neue" panose="02000503000000020004" pitchFamily="2" charset="0"/>
              </a:rPr>
              <a:t>How mind blanking informs  spontaneous thinking</a:t>
            </a:r>
            <a:endParaRPr lang="en-US" sz="4000" b="0" dirty="0">
              <a:solidFill>
                <a:schemeClr val="tx1"/>
              </a:solidFill>
              <a:latin typeface="Helvetica Light" panose="020B0403020202020204" pitchFamily="34" charset="0"/>
              <a:ea typeface="Helvetica Neue Light" panose="02000403000000020004" pitchFamily="2" charset="0"/>
            </a:endParaRPr>
          </a:p>
        </p:txBody>
      </p:sp>
      <p:pic>
        <p:nvPicPr>
          <p:cNvPr id="8" name="Picture 7" descr="A white background with blue and green text&#10;&#10;Description automatically generated">
            <a:extLst>
              <a:ext uri="{FF2B5EF4-FFF2-40B4-BE49-F238E27FC236}">
                <a16:creationId xmlns:a16="http://schemas.microsoft.com/office/drawing/2014/main" id="{3DC9C93F-77A8-705A-DCB3-266AD7F582A6}"/>
              </a:ext>
            </a:extLst>
          </p:cNvPr>
          <p:cNvPicPr>
            <a:picLocks noChangeAspect="1"/>
          </p:cNvPicPr>
          <p:nvPr/>
        </p:nvPicPr>
        <p:blipFill>
          <a:blip r:embed="rId3"/>
          <a:srcRect t="5074" r="992"/>
          <a:stretch>
            <a:fillRect/>
          </a:stretch>
        </p:blipFill>
        <p:spPr>
          <a:xfrm>
            <a:off x="4799878" y="3589392"/>
            <a:ext cx="3681514" cy="1410786"/>
          </a:xfrm>
          <a:prstGeom prst="rect">
            <a:avLst/>
          </a:prstGeom>
        </p:spPr>
      </p:pic>
      <p:sp>
        <p:nvSpPr>
          <p:cNvPr id="5" name="TextBox 4">
            <a:extLst>
              <a:ext uri="{FF2B5EF4-FFF2-40B4-BE49-F238E27FC236}">
                <a16:creationId xmlns:a16="http://schemas.microsoft.com/office/drawing/2014/main" id="{33DFD697-E53E-5A43-7A51-5A83BF09CAF7}"/>
              </a:ext>
            </a:extLst>
          </p:cNvPr>
          <p:cNvSpPr txBox="1"/>
          <p:nvPr/>
        </p:nvSpPr>
        <p:spPr>
          <a:xfrm>
            <a:off x="5083088" y="-131509"/>
            <a:ext cx="4060912" cy="1520367"/>
          </a:xfrm>
          <a:prstGeom prst="rect">
            <a:avLst/>
          </a:prstGeom>
        </p:spPr>
        <p:txBody>
          <a:bodyPr vert="horz" wrap="none" lIns="91440" tIns="45720" rIns="91440" bIns="45720" rtlCol="0" anchor="ctr">
            <a:normAutofit/>
          </a:bodyPr>
          <a:lstStyle/>
          <a:p>
            <a:pPr algn="ctr"/>
            <a:r>
              <a:rPr lang="en-BE" b="1" dirty="0">
                <a:latin typeface="Calibri Light" panose="020F0302020204030204" pitchFamily="34" charset="0"/>
                <a:cs typeface="Calibri Light" panose="020F0302020204030204" pitchFamily="34" charset="0"/>
              </a:rPr>
              <a:t>BAPS 2025</a:t>
            </a:r>
          </a:p>
          <a:p>
            <a:pPr algn="ctr"/>
            <a:r>
              <a:rPr lang="en-GB" sz="1400" b="1" dirty="0">
                <a:solidFill>
                  <a:srgbClr val="202124"/>
                </a:solidFill>
                <a:effectLst/>
                <a:latin typeface="Calibri Light" panose="020F0302020204030204" pitchFamily="34" charset="0"/>
                <a:cs typeface="Calibri Light" panose="020F0302020204030204" pitchFamily="34" charset="0"/>
              </a:rPr>
              <a:t>HOW UNCERTAINTY IN VARIANT DESIGNS </a:t>
            </a:r>
          </a:p>
          <a:p>
            <a:pPr algn="ctr"/>
            <a:r>
              <a:rPr lang="en-GB" sz="1400" b="1" dirty="0">
                <a:solidFill>
                  <a:srgbClr val="202124"/>
                </a:solidFill>
                <a:effectLst/>
                <a:latin typeface="Calibri Light" panose="020F0302020204030204" pitchFamily="34" charset="0"/>
                <a:cs typeface="Calibri Light" panose="020F0302020204030204" pitchFamily="34" charset="0"/>
              </a:rPr>
              <a:t>CAN INFORM  NEURO-COGNITIVE FUNCTION​</a:t>
            </a:r>
            <a:r>
              <a:rPr lang="en-GB" sz="1400" b="1" u="none" strike="noStrike" dirty="0">
                <a:solidFill>
                  <a:srgbClr val="212121"/>
                </a:solidFill>
                <a:effectLst/>
                <a:latin typeface="Calibri Light" panose="020F0302020204030204" pitchFamily="34" charset="0"/>
                <a:cs typeface="Calibri Light" panose="020F0302020204030204" pitchFamily="34" charset="0"/>
              </a:rPr>
              <a:t> </a:t>
            </a:r>
          </a:p>
          <a:p>
            <a:pPr algn="ctr"/>
            <a:r>
              <a:rPr lang="en-GB" sz="1400" dirty="0">
                <a:solidFill>
                  <a:srgbClr val="212121"/>
                </a:solidFill>
                <a:latin typeface="Calibri Light" panose="020F0302020204030204" pitchFamily="34" charset="0"/>
                <a:cs typeface="Calibri Light" panose="020F0302020204030204" pitchFamily="34" charset="0"/>
              </a:rPr>
              <a:t>May 26 2025</a:t>
            </a:r>
          </a:p>
          <a:p>
            <a:pPr algn="ctr"/>
            <a:r>
              <a:rPr lang="en-GB" sz="1100" dirty="0">
                <a:solidFill>
                  <a:srgbClr val="212121"/>
                </a:solidFill>
                <a:latin typeface="Calibri Light" panose="020F0302020204030204" pitchFamily="34" charset="0"/>
                <a:cs typeface="Calibri Light" panose="020F0302020204030204" pitchFamily="34" charset="0"/>
              </a:rPr>
              <a:t>Brussels</a:t>
            </a:r>
            <a:endParaRPr lang="en-BE"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112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D0C93-C7DC-FA55-63A8-F26568E5FE15}"/>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28CB86BA-7D8B-128C-406E-41FA66C299B2}"/>
              </a:ext>
            </a:extLst>
          </p:cNvPr>
          <p:cNvSpPr txBox="1"/>
          <p:nvPr/>
        </p:nvSpPr>
        <p:spPr>
          <a:xfrm>
            <a:off x="628020" y="2805365"/>
            <a:ext cx="4211692" cy="338554"/>
          </a:xfrm>
          <a:prstGeom prst="rect">
            <a:avLst/>
          </a:prstGeom>
          <a:solidFill>
            <a:schemeClr val="bg1"/>
          </a:solidFill>
        </p:spPr>
        <p:txBody>
          <a:bodyPr wrap="square" rtlCol="0">
            <a:spAutoFit/>
          </a:bodyPr>
          <a:lstStyle/>
          <a:p>
            <a:r>
              <a:rPr lang="en-BE" sz="1600" b="1" dirty="0"/>
              <a:t>GS amplitude decreases with caffeine intake</a:t>
            </a:r>
            <a:endParaRPr lang="en-BE" sz="1050" b="1" dirty="0"/>
          </a:p>
        </p:txBody>
      </p:sp>
      <p:grpSp>
        <p:nvGrpSpPr>
          <p:cNvPr id="29" name="Group 28">
            <a:extLst>
              <a:ext uri="{FF2B5EF4-FFF2-40B4-BE49-F238E27FC236}">
                <a16:creationId xmlns:a16="http://schemas.microsoft.com/office/drawing/2014/main" id="{715AD66B-2F9D-68A6-9013-81458041C586}"/>
              </a:ext>
            </a:extLst>
          </p:cNvPr>
          <p:cNvGrpSpPr/>
          <p:nvPr/>
        </p:nvGrpSpPr>
        <p:grpSpPr>
          <a:xfrm>
            <a:off x="1115116" y="987978"/>
            <a:ext cx="3144059" cy="1713490"/>
            <a:chOff x="349693" y="1701811"/>
            <a:chExt cx="4192078" cy="2284653"/>
          </a:xfrm>
        </p:grpSpPr>
        <p:pic>
          <p:nvPicPr>
            <p:cNvPr id="18" name="Picture 17" descr="Chart, scatter chart&#10;&#10;Description automatically generated">
              <a:extLst>
                <a:ext uri="{FF2B5EF4-FFF2-40B4-BE49-F238E27FC236}">
                  <a16:creationId xmlns:a16="http://schemas.microsoft.com/office/drawing/2014/main" id="{57A18712-8DCD-6C9D-1A39-D8D6A408B5E2}"/>
                </a:ext>
              </a:extLst>
            </p:cNvPr>
            <p:cNvPicPr>
              <a:picLocks noChangeAspect="1"/>
            </p:cNvPicPr>
            <p:nvPr/>
          </p:nvPicPr>
          <p:blipFill rotWithShape="1">
            <a:blip r:embed="rId3">
              <a:extLst>
                <a:ext uri="{28A0092B-C50C-407E-A947-70E740481C1C}">
                  <a14:useLocalDpi xmlns:a14="http://schemas.microsoft.com/office/drawing/2010/main" val="0"/>
                </a:ext>
              </a:extLst>
            </a:blip>
            <a:srcRect t="53098" r="51166"/>
            <a:stretch/>
          </p:blipFill>
          <p:spPr>
            <a:xfrm>
              <a:off x="2494627" y="1938998"/>
              <a:ext cx="2047144" cy="1963700"/>
            </a:xfrm>
            <a:prstGeom prst="rect">
              <a:avLst/>
            </a:prstGeom>
          </p:spPr>
        </p:pic>
        <p:pic>
          <p:nvPicPr>
            <p:cNvPr id="6" name="Picture 5" descr="Chart, scatter chart&#10;&#10;Description automatically generated">
              <a:extLst>
                <a:ext uri="{FF2B5EF4-FFF2-40B4-BE49-F238E27FC236}">
                  <a16:creationId xmlns:a16="http://schemas.microsoft.com/office/drawing/2014/main" id="{AC7DE570-46B6-FE95-BBF6-127E65B46AA8}"/>
                </a:ext>
              </a:extLst>
            </p:cNvPr>
            <p:cNvPicPr>
              <a:picLocks noChangeAspect="1"/>
            </p:cNvPicPr>
            <p:nvPr/>
          </p:nvPicPr>
          <p:blipFill rotWithShape="1">
            <a:blip r:embed="rId3">
              <a:extLst>
                <a:ext uri="{28A0092B-C50C-407E-A947-70E740481C1C}">
                  <a14:useLocalDpi xmlns:a14="http://schemas.microsoft.com/office/drawing/2010/main" val="0"/>
                </a:ext>
              </a:extLst>
            </a:blip>
            <a:srcRect r="51166" b="45432"/>
            <a:stretch/>
          </p:blipFill>
          <p:spPr>
            <a:xfrm>
              <a:off x="349693" y="1701811"/>
              <a:ext cx="2047144" cy="2284653"/>
            </a:xfrm>
            <a:prstGeom prst="rect">
              <a:avLst/>
            </a:prstGeom>
          </p:spPr>
        </p:pic>
      </p:grpSp>
      <p:sp>
        <p:nvSpPr>
          <p:cNvPr id="19" name="TextBox 18">
            <a:extLst>
              <a:ext uri="{FF2B5EF4-FFF2-40B4-BE49-F238E27FC236}">
                <a16:creationId xmlns:a16="http://schemas.microsoft.com/office/drawing/2014/main" id="{AEC7162C-6FE6-8046-539D-34C04D533150}"/>
              </a:ext>
            </a:extLst>
          </p:cNvPr>
          <p:cNvSpPr txBox="1"/>
          <p:nvPr/>
        </p:nvSpPr>
        <p:spPr>
          <a:xfrm>
            <a:off x="935799" y="857926"/>
            <a:ext cx="3328860" cy="338554"/>
          </a:xfrm>
          <a:prstGeom prst="rect">
            <a:avLst/>
          </a:prstGeom>
          <a:solidFill>
            <a:schemeClr val="bg1"/>
          </a:solidFill>
        </p:spPr>
        <p:txBody>
          <a:bodyPr wrap="none" rtlCol="0">
            <a:spAutoFit/>
          </a:bodyPr>
          <a:lstStyle/>
          <a:p>
            <a:pPr algn="ctr"/>
            <a:r>
              <a:rPr lang="en-US" sz="1600" b="1" dirty="0">
                <a:latin typeface="Calibri" panose="020F0502020204030204" pitchFamily="34" charset="0"/>
                <a:cs typeface="Calibri" panose="020F0502020204030204" pitchFamily="34" charset="0"/>
              </a:rPr>
              <a:t>GS amplitude is linked to low arousal</a:t>
            </a:r>
          </a:p>
        </p:txBody>
      </p:sp>
      <p:grpSp>
        <p:nvGrpSpPr>
          <p:cNvPr id="30" name="Group 29">
            <a:extLst>
              <a:ext uri="{FF2B5EF4-FFF2-40B4-BE49-F238E27FC236}">
                <a16:creationId xmlns:a16="http://schemas.microsoft.com/office/drawing/2014/main" id="{16F8DC58-7CB9-8090-4DA5-E153E7A47FB8}"/>
              </a:ext>
            </a:extLst>
          </p:cNvPr>
          <p:cNvGrpSpPr/>
          <p:nvPr/>
        </p:nvGrpSpPr>
        <p:grpSpPr>
          <a:xfrm>
            <a:off x="1116170" y="3108255"/>
            <a:ext cx="3390034" cy="1628350"/>
            <a:chOff x="4523319" y="1911106"/>
            <a:chExt cx="4520045" cy="2171133"/>
          </a:xfrm>
        </p:grpSpPr>
        <p:pic>
          <p:nvPicPr>
            <p:cNvPr id="21" name="Picture 20">
              <a:extLst>
                <a:ext uri="{FF2B5EF4-FFF2-40B4-BE49-F238E27FC236}">
                  <a16:creationId xmlns:a16="http://schemas.microsoft.com/office/drawing/2014/main" id="{3A478077-02C4-FE78-B9ED-00222B6C2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319" y="1911106"/>
              <a:ext cx="4520045" cy="2144646"/>
            </a:xfrm>
            <a:prstGeom prst="rect">
              <a:avLst/>
            </a:prstGeom>
          </p:spPr>
        </p:pic>
        <p:sp>
          <p:nvSpPr>
            <p:cNvPr id="22" name="Rectangle 21">
              <a:extLst>
                <a:ext uri="{FF2B5EF4-FFF2-40B4-BE49-F238E27FC236}">
                  <a16:creationId xmlns:a16="http://schemas.microsoft.com/office/drawing/2014/main" id="{240AC88C-25AB-E20C-9D35-6D127E889039}"/>
                </a:ext>
              </a:extLst>
            </p:cNvPr>
            <p:cNvSpPr/>
            <p:nvPr/>
          </p:nvSpPr>
          <p:spPr>
            <a:xfrm>
              <a:off x="4724450" y="1937593"/>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sp>
          <p:nvSpPr>
            <p:cNvPr id="24" name="Rectangle 23">
              <a:extLst>
                <a:ext uri="{FF2B5EF4-FFF2-40B4-BE49-F238E27FC236}">
                  <a16:creationId xmlns:a16="http://schemas.microsoft.com/office/drawing/2014/main" id="{3F1FBFFC-442F-190F-46D4-05BB19059759}"/>
                </a:ext>
              </a:extLst>
            </p:cNvPr>
            <p:cNvSpPr/>
            <p:nvPr/>
          </p:nvSpPr>
          <p:spPr>
            <a:xfrm>
              <a:off x="4587053" y="3811159"/>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grpSp>
      <p:sp>
        <p:nvSpPr>
          <p:cNvPr id="7" name="TextBox 6">
            <a:extLst>
              <a:ext uri="{FF2B5EF4-FFF2-40B4-BE49-F238E27FC236}">
                <a16:creationId xmlns:a16="http://schemas.microsoft.com/office/drawing/2014/main" id="{D5265FE8-7E03-3AFF-6E92-36407C0803AF}"/>
              </a:ext>
            </a:extLst>
          </p:cNvPr>
          <p:cNvSpPr txBox="1"/>
          <p:nvPr/>
        </p:nvSpPr>
        <p:spPr>
          <a:xfrm>
            <a:off x="1717465" y="4720317"/>
            <a:ext cx="1765527" cy="29931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000" dirty="0"/>
              <a:t>Wong et al, </a:t>
            </a:r>
            <a:r>
              <a:rPr lang="en-US" sz="1000" b="1" i="1" dirty="0"/>
              <a:t>Neuroimage</a:t>
            </a:r>
            <a:r>
              <a:rPr lang="en-US" sz="1000" dirty="0"/>
              <a:t> 2013</a:t>
            </a:r>
          </a:p>
        </p:txBody>
      </p:sp>
      <p:grpSp>
        <p:nvGrpSpPr>
          <p:cNvPr id="48" name="Group 47">
            <a:extLst>
              <a:ext uri="{FF2B5EF4-FFF2-40B4-BE49-F238E27FC236}">
                <a16:creationId xmlns:a16="http://schemas.microsoft.com/office/drawing/2014/main" id="{0A52CF2B-BC4E-5AD2-4BCC-A21CD0EB9400}"/>
              </a:ext>
            </a:extLst>
          </p:cNvPr>
          <p:cNvGrpSpPr/>
          <p:nvPr/>
        </p:nvGrpSpPr>
        <p:grpSpPr>
          <a:xfrm>
            <a:off x="5207894" y="877389"/>
            <a:ext cx="3055324" cy="4142977"/>
            <a:chOff x="4871517" y="1296982"/>
            <a:chExt cx="4073765" cy="5523968"/>
          </a:xfrm>
        </p:grpSpPr>
        <p:sp>
          <p:nvSpPr>
            <p:cNvPr id="25" name="TextBox 24">
              <a:extLst>
                <a:ext uri="{FF2B5EF4-FFF2-40B4-BE49-F238E27FC236}">
                  <a16:creationId xmlns:a16="http://schemas.microsoft.com/office/drawing/2014/main" id="{EFAE8740-3180-94B4-3F46-A4A6B9745BB3}"/>
                </a:ext>
              </a:extLst>
            </p:cNvPr>
            <p:cNvSpPr txBox="1"/>
            <p:nvPr/>
          </p:nvSpPr>
          <p:spPr>
            <a:xfrm>
              <a:off x="5705429" y="6421866"/>
              <a:ext cx="2900045" cy="39908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000" dirty="0"/>
                <a:t>Liu et al, </a:t>
              </a:r>
              <a:r>
                <a:rPr lang="en-US" sz="1000" b="1" i="1" dirty="0"/>
                <a:t>Nat Communications</a:t>
              </a:r>
              <a:r>
                <a:rPr lang="en-US" sz="1000" b="1" dirty="0"/>
                <a:t> </a:t>
              </a:r>
              <a:r>
                <a:rPr lang="en-US" sz="1000" dirty="0"/>
                <a:t>2018</a:t>
              </a:r>
            </a:p>
          </p:txBody>
        </p:sp>
        <p:grpSp>
          <p:nvGrpSpPr>
            <p:cNvPr id="45" name="Group 44">
              <a:extLst>
                <a:ext uri="{FF2B5EF4-FFF2-40B4-BE49-F238E27FC236}">
                  <a16:creationId xmlns:a16="http://schemas.microsoft.com/office/drawing/2014/main" id="{C3D60DAB-3644-C269-A2BF-E9F69E3A3A1E}"/>
                </a:ext>
              </a:extLst>
            </p:cNvPr>
            <p:cNvGrpSpPr/>
            <p:nvPr/>
          </p:nvGrpSpPr>
          <p:grpSpPr>
            <a:xfrm>
              <a:off x="4960621" y="2169993"/>
              <a:ext cx="3895559" cy="4219682"/>
              <a:chOff x="4960621" y="2169993"/>
              <a:chExt cx="3895559" cy="4219682"/>
            </a:xfrm>
          </p:grpSpPr>
          <p:sp>
            <p:nvSpPr>
              <p:cNvPr id="38" name="Rectangle 37">
                <a:extLst>
                  <a:ext uri="{FF2B5EF4-FFF2-40B4-BE49-F238E27FC236}">
                    <a16:creationId xmlns:a16="http://schemas.microsoft.com/office/drawing/2014/main" id="{379850EF-0CDA-173A-76C7-AB08D832B696}"/>
                  </a:ext>
                </a:extLst>
              </p:cNvPr>
              <p:cNvSpPr/>
              <p:nvPr/>
            </p:nvSpPr>
            <p:spPr>
              <a:xfrm>
                <a:off x="4960621" y="2169993"/>
                <a:ext cx="3895559" cy="421968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39" name="Picture 38">
                <a:extLst>
                  <a:ext uri="{FF2B5EF4-FFF2-40B4-BE49-F238E27FC236}">
                    <a16:creationId xmlns:a16="http://schemas.microsoft.com/office/drawing/2014/main" id="{737C48E9-DE0D-23C1-9D02-2DA4769100EB}"/>
                  </a:ext>
                </a:extLst>
              </p:cNvPr>
              <p:cNvPicPr>
                <a:picLocks noChangeAspect="1"/>
              </p:cNvPicPr>
              <p:nvPr/>
            </p:nvPicPr>
            <p:blipFill rotWithShape="1">
              <a:blip r:embed="rId5">
                <a:extLst>
                  <a:ext uri="{28A0092B-C50C-407E-A947-70E740481C1C}">
                    <a14:useLocalDpi xmlns:a14="http://schemas.microsoft.com/office/drawing/2010/main" val="0"/>
                  </a:ext>
                </a:extLst>
              </a:blip>
              <a:srcRect l="5479" t="33987" r="62837" b="19814"/>
              <a:stretch/>
            </p:blipFill>
            <p:spPr>
              <a:xfrm>
                <a:off x="5292250" y="2297582"/>
                <a:ext cx="1570236" cy="1684100"/>
              </a:xfrm>
              <a:prstGeom prst="rect">
                <a:avLst/>
              </a:prstGeom>
            </p:spPr>
          </p:pic>
          <p:pic>
            <p:nvPicPr>
              <p:cNvPr id="40" name="Picture 39">
                <a:extLst>
                  <a:ext uri="{FF2B5EF4-FFF2-40B4-BE49-F238E27FC236}">
                    <a16:creationId xmlns:a16="http://schemas.microsoft.com/office/drawing/2014/main" id="{BA0D383D-42DD-603A-DE2E-BCA72A33FADF}"/>
                  </a:ext>
                </a:extLst>
              </p:cNvPr>
              <p:cNvPicPr>
                <a:picLocks noChangeAspect="1"/>
              </p:cNvPicPr>
              <p:nvPr/>
            </p:nvPicPr>
            <p:blipFill rotWithShape="1">
              <a:blip r:embed="rId5">
                <a:extLst>
                  <a:ext uri="{28A0092B-C50C-407E-A947-70E740481C1C}">
                    <a14:useLocalDpi xmlns:a14="http://schemas.microsoft.com/office/drawing/2010/main" val="0"/>
                  </a:ext>
                </a:extLst>
              </a:blip>
              <a:srcRect l="33095" t="3385" r="35024" b="52593"/>
              <a:stretch/>
            </p:blipFill>
            <p:spPr>
              <a:xfrm>
                <a:off x="6909710" y="2362425"/>
                <a:ext cx="1797317" cy="1825431"/>
              </a:xfrm>
              <a:prstGeom prst="rect">
                <a:avLst/>
              </a:prstGeom>
            </p:spPr>
          </p:pic>
          <p:sp>
            <p:nvSpPr>
              <p:cNvPr id="41" name="Oval 40">
                <a:extLst>
                  <a:ext uri="{FF2B5EF4-FFF2-40B4-BE49-F238E27FC236}">
                    <a16:creationId xmlns:a16="http://schemas.microsoft.com/office/drawing/2014/main" id="{E4BE6B87-FDEE-48F4-49A9-A577247956EF}"/>
                  </a:ext>
                </a:extLst>
              </p:cNvPr>
              <p:cNvSpPr/>
              <p:nvPr/>
            </p:nvSpPr>
            <p:spPr>
              <a:xfrm>
                <a:off x="6482799" y="2362425"/>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sp>
            <p:nvSpPr>
              <p:cNvPr id="42" name="Oval 41">
                <a:extLst>
                  <a:ext uri="{FF2B5EF4-FFF2-40B4-BE49-F238E27FC236}">
                    <a16:creationId xmlns:a16="http://schemas.microsoft.com/office/drawing/2014/main" id="{94841155-F880-E59A-569A-CC1F6A22929F}"/>
                  </a:ext>
                </a:extLst>
              </p:cNvPr>
              <p:cNvSpPr/>
              <p:nvPr/>
            </p:nvSpPr>
            <p:spPr>
              <a:xfrm>
                <a:off x="6705600" y="3727172"/>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43" name="Picture 42">
                <a:extLst>
                  <a:ext uri="{FF2B5EF4-FFF2-40B4-BE49-F238E27FC236}">
                    <a16:creationId xmlns:a16="http://schemas.microsoft.com/office/drawing/2014/main" id="{D08155EF-EA04-CA83-88F8-04FC0527D986}"/>
                  </a:ext>
                </a:extLst>
              </p:cNvPr>
              <p:cNvPicPr>
                <a:picLocks noChangeAspect="1"/>
              </p:cNvPicPr>
              <p:nvPr/>
            </p:nvPicPr>
            <p:blipFill rotWithShape="1">
              <a:blip r:embed="rId5">
                <a:extLst>
                  <a:ext uri="{28A0092B-C50C-407E-A947-70E740481C1C}">
                    <a14:useLocalDpi xmlns:a14="http://schemas.microsoft.com/office/drawing/2010/main" val="0"/>
                  </a:ext>
                </a:extLst>
              </a:blip>
              <a:srcRect l="31783" t="58310" r="4262" b="2838"/>
              <a:stretch/>
            </p:blipFill>
            <p:spPr>
              <a:xfrm>
                <a:off x="5087282" y="4580734"/>
                <a:ext cx="3768898" cy="1684099"/>
              </a:xfrm>
              <a:prstGeom prst="rect">
                <a:avLst/>
              </a:prstGeom>
            </p:spPr>
          </p:pic>
          <p:pic>
            <p:nvPicPr>
              <p:cNvPr id="37" name="Picture 36">
                <a:extLst>
                  <a:ext uri="{FF2B5EF4-FFF2-40B4-BE49-F238E27FC236}">
                    <a16:creationId xmlns:a16="http://schemas.microsoft.com/office/drawing/2014/main" id="{283AA290-A297-7606-EFC7-37F3F00250A3}"/>
                  </a:ext>
                </a:extLst>
              </p:cNvPr>
              <p:cNvPicPr>
                <a:picLocks noChangeAspect="1"/>
              </p:cNvPicPr>
              <p:nvPr/>
            </p:nvPicPr>
            <p:blipFill rotWithShape="1">
              <a:blip r:embed="rId5">
                <a:extLst>
                  <a:ext uri="{28A0092B-C50C-407E-A947-70E740481C1C}">
                    <a14:useLocalDpi xmlns:a14="http://schemas.microsoft.com/office/drawing/2010/main" val="0"/>
                  </a:ext>
                </a:extLst>
              </a:blip>
              <a:srcRect l="40460" t="46644" r="36798" b="41942"/>
              <a:stretch/>
            </p:blipFill>
            <p:spPr>
              <a:xfrm>
                <a:off x="6279407" y="4093320"/>
                <a:ext cx="1411853" cy="521159"/>
              </a:xfrm>
              <a:prstGeom prst="rect">
                <a:avLst/>
              </a:prstGeom>
            </p:spPr>
          </p:pic>
          <p:sp>
            <p:nvSpPr>
              <p:cNvPr id="44" name="Oval 43">
                <a:extLst>
                  <a:ext uri="{FF2B5EF4-FFF2-40B4-BE49-F238E27FC236}">
                    <a16:creationId xmlns:a16="http://schemas.microsoft.com/office/drawing/2014/main" id="{661F6F99-A08C-0842-6EF8-6C53D04F1B5D}"/>
                  </a:ext>
                </a:extLst>
              </p:cNvPr>
              <p:cNvSpPr/>
              <p:nvPr/>
            </p:nvSpPr>
            <p:spPr>
              <a:xfrm>
                <a:off x="4977089" y="4272192"/>
                <a:ext cx="428617" cy="7314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6" name="TextBox 45">
              <a:extLst>
                <a:ext uri="{FF2B5EF4-FFF2-40B4-BE49-F238E27FC236}">
                  <a16:creationId xmlns:a16="http://schemas.microsoft.com/office/drawing/2014/main" id="{38B34298-BB1E-6579-EF06-9A415605AB7F}"/>
                </a:ext>
              </a:extLst>
            </p:cNvPr>
            <p:cNvSpPr txBox="1"/>
            <p:nvPr/>
          </p:nvSpPr>
          <p:spPr>
            <a:xfrm>
              <a:off x="4871517" y="1296982"/>
              <a:ext cx="4073765" cy="838777"/>
            </a:xfrm>
            <a:prstGeom prst="rect">
              <a:avLst/>
            </a:prstGeom>
            <a:noFill/>
          </p:spPr>
          <p:txBody>
            <a:bodyPr wrap="none" rtlCol="0">
              <a:spAutoFit/>
            </a:bodyPr>
            <a:lstStyle/>
            <a:p>
              <a:pPr algn="ctr"/>
              <a:r>
                <a:rPr lang="en-US" sz="1350" b="1" dirty="0">
                  <a:latin typeface="Calibri" panose="020F0502020204030204" pitchFamily="34" charset="0"/>
                  <a:cs typeface="Calibri" panose="020F0502020204030204" pitchFamily="34" charset="0"/>
                </a:rPr>
                <a:t>GS amplitude linked to signal decreases </a:t>
              </a:r>
              <a:br>
                <a:rPr lang="en-US" sz="1350" b="1" dirty="0">
                  <a:latin typeface="Calibri" panose="020F0502020204030204" pitchFamily="34" charset="0"/>
                  <a:cs typeface="Calibri" panose="020F0502020204030204" pitchFamily="34" charset="0"/>
                </a:rPr>
              </a:br>
              <a:r>
                <a:rPr lang="en-US" sz="1350" b="1" dirty="0">
                  <a:latin typeface="Calibri" panose="020F0502020204030204" pitchFamily="34" charset="0"/>
                  <a:cs typeface="Calibri" panose="020F0502020204030204" pitchFamily="34" charset="0"/>
                </a:rPr>
                <a:t>in subcortical structures of arousal</a:t>
              </a:r>
            </a:p>
            <a:p>
              <a:pPr algn="ctr"/>
              <a:endParaRPr lang="fr-BE" sz="788"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3AD2DC52-1517-B397-0123-D8EBB2ACCF45}"/>
                </a:ext>
              </a:extLst>
            </p:cNvPr>
            <p:cNvSpPr/>
            <p:nvPr/>
          </p:nvSpPr>
          <p:spPr>
            <a:xfrm>
              <a:off x="7126357" y="4726118"/>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 name="Rectangle 3">
            <a:extLst>
              <a:ext uri="{FF2B5EF4-FFF2-40B4-BE49-F238E27FC236}">
                <a16:creationId xmlns:a16="http://schemas.microsoft.com/office/drawing/2014/main" id="{0DACA6A9-B867-5FC9-2B67-A6AC553E0CFA}"/>
              </a:ext>
            </a:extLst>
          </p:cNvPr>
          <p:cNvSpPr/>
          <p:nvPr/>
        </p:nvSpPr>
        <p:spPr>
          <a:xfrm>
            <a:off x="6722559" y="85752"/>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5" name="Rectangle 4">
            <a:extLst>
              <a:ext uri="{FF2B5EF4-FFF2-40B4-BE49-F238E27FC236}">
                <a16:creationId xmlns:a16="http://schemas.microsoft.com/office/drawing/2014/main" id="{00F7C109-9302-6ADE-60C7-D34B6350BE25}"/>
              </a:ext>
            </a:extLst>
          </p:cNvPr>
          <p:cNvSpPr/>
          <p:nvPr/>
        </p:nvSpPr>
        <p:spPr>
          <a:xfrm>
            <a:off x="2013967" y="496634"/>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9" name="Titre 2">
            <a:extLst>
              <a:ext uri="{FF2B5EF4-FFF2-40B4-BE49-F238E27FC236}">
                <a16:creationId xmlns:a16="http://schemas.microsoft.com/office/drawing/2014/main" id="{13809F0C-42DB-F1C4-825A-B47D584A539A}"/>
              </a:ext>
            </a:extLst>
          </p:cNvPr>
          <p:cNvSpPr txBox="1">
            <a:spLocks/>
          </p:cNvSpPr>
          <p:nvPr/>
        </p:nvSpPr>
        <p:spPr>
          <a:xfrm>
            <a:off x="1192801" y="42489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id="{FC5BDB8B-9530-1F4B-E847-9E7A02A4DEC5}"/>
              </a:ext>
            </a:extLst>
          </p:cNvPr>
          <p:cNvSpPr/>
          <p:nvPr/>
        </p:nvSpPr>
        <p:spPr>
          <a:xfrm>
            <a:off x="6722559" y="85751"/>
            <a:ext cx="1278442" cy="327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 name="Titre 2">
            <a:extLst>
              <a:ext uri="{FF2B5EF4-FFF2-40B4-BE49-F238E27FC236}">
                <a16:creationId xmlns:a16="http://schemas.microsoft.com/office/drawing/2014/main" id="{641F9867-66C2-D28C-C268-F944550496DB}"/>
              </a:ext>
            </a:extLst>
          </p:cNvPr>
          <p:cNvSpPr txBox="1">
            <a:spLocks/>
          </p:cNvSpPr>
          <p:nvPr/>
        </p:nvSpPr>
        <p:spPr>
          <a:xfrm>
            <a:off x="-1" y="208825"/>
            <a:ext cx="9333571"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100" b="1" dirty="0"/>
              <a:t>Higher Global Signal amplitude </a:t>
            </a:r>
            <a:r>
              <a:rPr lang="en-US" sz="3100" b="1" dirty="0">
                <a:sym typeface="Wingdings" pitchFamily="2" charset="2"/>
              </a:rPr>
              <a:t> Lower</a:t>
            </a:r>
            <a:r>
              <a:rPr lang="en-US" sz="3100" b="1" dirty="0"/>
              <a:t> vigilance</a:t>
            </a:r>
          </a:p>
        </p:txBody>
      </p:sp>
    </p:spTree>
    <p:extLst>
      <p:ext uri="{BB962C8B-B14F-4D97-AF65-F5344CB8AC3E}">
        <p14:creationId xmlns:p14="http://schemas.microsoft.com/office/powerpoint/2010/main" val="103977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16E65-5591-4916-C739-DC5222969DBF}"/>
              </a:ext>
            </a:extLst>
          </p:cNvPr>
          <p:cNvSpPr>
            <a:spLocks noGrp="1"/>
          </p:cNvSpPr>
          <p:nvPr>
            <p:ph type="title"/>
          </p:nvPr>
        </p:nvSpPr>
        <p:spPr>
          <a:xfrm>
            <a:off x="457200" y="41009"/>
            <a:ext cx="8229600" cy="857250"/>
          </a:xfrm>
        </p:spPr>
        <p:txBody>
          <a:bodyPr>
            <a:normAutofit fontScale="90000"/>
          </a:bodyPr>
          <a:lstStyle/>
          <a:p>
            <a:pPr algn="ctr"/>
            <a:r>
              <a:rPr lang="en-US" b="1" dirty="0">
                <a:solidFill>
                  <a:srgbClr val="5FA4B0"/>
                </a:solidFill>
                <a:latin typeface="+mj-lt"/>
              </a:rPr>
              <a:t>Altered arousal increases MB reports</a:t>
            </a:r>
            <a:endParaRPr lang="en-001" b="1" dirty="0">
              <a:solidFill>
                <a:srgbClr val="5FA4B0"/>
              </a:solidFill>
              <a:latin typeface="+mj-lt"/>
            </a:endParaRPr>
          </a:p>
        </p:txBody>
      </p:sp>
      <p:sp>
        <p:nvSpPr>
          <p:cNvPr id="7" name="TextBox 6">
            <a:extLst>
              <a:ext uri="{FF2B5EF4-FFF2-40B4-BE49-F238E27FC236}">
                <a16:creationId xmlns:a16="http://schemas.microsoft.com/office/drawing/2014/main" id="{6C3D479A-9812-A569-C387-287B6A7CB9D0}"/>
              </a:ext>
            </a:extLst>
          </p:cNvPr>
          <p:cNvSpPr txBox="1"/>
          <p:nvPr/>
        </p:nvSpPr>
        <p:spPr>
          <a:xfrm>
            <a:off x="874081" y="4132910"/>
            <a:ext cx="1671869" cy="266223"/>
          </a:xfrm>
          <a:prstGeom prst="rect">
            <a:avLst/>
          </a:prstGeom>
        </p:spPr>
        <p:txBody>
          <a:bodyPr vert="horz" wrap="none" lIns="91440" tIns="45720" rIns="91440" bIns="45720" rtlCol="0" anchor="ctr">
            <a:normAutofit fontScale="70000" lnSpcReduction="20000"/>
          </a:bodyPr>
          <a:lstStyle/>
          <a:p>
            <a:endParaRPr lang="en-BE" dirty="0"/>
          </a:p>
        </p:txBody>
      </p:sp>
      <p:grpSp>
        <p:nvGrpSpPr>
          <p:cNvPr id="13" name="Group 12">
            <a:extLst>
              <a:ext uri="{FF2B5EF4-FFF2-40B4-BE49-F238E27FC236}">
                <a16:creationId xmlns:a16="http://schemas.microsoft.com/office/drawing/2014/main" id="{113C4D9B-14DD-DA50-C12D-2DE227295E0C}"/>
              </a:ext>
            </a:extLst>
          </p:cNvPr>
          <p:cNvGrpSpPr/>
          <p:nvPr/>
        </p:nvGrpSpPr>
        <p:grpSpPr>
          <a:xfrm>
            <a:off x="874081" y="1011308"/>
            <a:ext cx="3241396" cy="3643381"/>
            <a:chOff x="248407" y="1129260"/>
            <a:chExt cx="3241396" cy="3643381"/>
          </a:xfrm>
        </p:grpSpPr>
        <p:sp>
          <p:nvSpPr>
            <p:cNvPr id="79" name="TextBox 78">
              <a:extLst>
                <a:ext uri="{FF2B5EF4-FFF2-40B4-BE49-F238E27FC236}">
                  <a16:creationId xmlns:a16="http://schemas.microsoft.com/office/drawing/2014/main" id="{646AB825-6479-64FE-786C-563EF43C9DBA}"/>
                </a:ext>
              </a:extLst>
            </p:cNvPr>
            <p:cNvSpPr txBox="1"/>
            <p:nvPr/>
          </p:nvSpPr>
          <p:spPr>
            <a:xfrm>
              <a:off x="728472" y="4310976"/>
              <a:ext cx="2761331" cy="461665"/>
            </a:xfrm>
            <a:prstGeom prst="rect">
              <a:avLst/>
            </a:prstGeom>
            <a:noFill/>
          </p:spPr>
          <p:txBody>
            <a:bodyPr wrap="square" rtlCol="0">
              <a:spAutoFit/>
            </a:bodyPr>
            <a:lstStyle/>
            <a:p>
              <a:pPr algn="ctr"/>
              <a:r>
                <a:rPr lang="en-US" sz="1200" b="1" i="1" dirty="0">
                  <a:latin typeface="Calibri Light" panose="020F0302020204030204" pitchFamily="34" charset="0"/>
                  <a:cs typeface="Calibri Light" panose="020F0302020204030204" pitchFamily="34" charset="0"/>
                </a:rPr>
                <a:t>but</a:t>
              </a:r>
              <a:r>
                <a:rPr lang="en-US" sz="1200" dirty="0">
                  <a:latin typeface="Calibri Light" panose="020F0302020204030204" pitchFamily="34" charset="0"/>
                  <a:cs typeface="Calibri Light" panose="020F0302020204030204" pitchFamily="34" charset="0"/>
                </a:rPr>
                <a:t> MB was more frequent in </a:t>
              </a:r>
            </a:p>
            <a:p>
              <a:pPr algn="ctr"/>
              <a:r>
                <a:rPr lang="en-US" sz="1200" u="sng" dirty="0">
                  <a:latin typeface="Calibri Light" panose="020F0302020204030204" pitchFamily="34" charset="0"/>
                  <a:cs typeface="Calibri Light" panose="020F0302020204030204" pitchFamily="34" charset="0"/>
                </a:rPr>
                <a:t>first half </a:t>
              </a:r>
              <a:r>
                <a:rPr lang="en-US" sz="1200" dirty="0">
                  <a:latin typeface="Calibri Light" panose="020F0302020204030204" pitchFamily="34" charset="0"/>
                  <a:cs typeface="Calibri Light" panose="020F0302020204030204" pitchFamily="34" charset="0"/>
                </a:rPr>
                <a:t>of post-exercise vs. second half</a:t>
              </a:r>
              <a:endParaRPr lang="en-BE" sz="1200" dirty="0">
                <a:latin typeface="Calibri Light" panose="020F0302020204030204" pitchFamily="34" charset="0"/>
                <a:cs typeface="Calibri Light" panose="020F0302020204030204" pitchFamily="34" charset="0"/>
              </a:endParaRPr>
            </a:p>
          </p:txBody>
        </p:sp>
        <p:pic>
          <p:nvPicPr>
            <p:cNvPr id="6" name="Picture 5" descr="A diagram of a number of response indicators&#10;&#10;AI-generated content may be incorrect.">
              <a:extLst>
                <a:ext uri="{FF2B5EF4-FFF2-40B4-BE49-F238E27FC236}">
                  <a16:creationId xmlns:a16="http://schemas.microsoft.com/office/drawing/2014/main" id="{6D3EE845-1FC6-851A-AECF-CBB6278540CA}"/>
                </a:ext>
              </a:extLst>
            </p:cNvPr>
            <p:cNvPicPr>
              <a:picLocks noChangeAspect="1"/>
            </p:cNvPicPr>
            <p:nvPr/>
          </p:nvPicPr>
          <p:blipFill>
            <a:blip r:embed="rId3"/>
            <a:srcRect t="7667" r="2548"/>
            <a:stretch>
              <a:fillRect/>
            </a:stretch>
          </p:blipFill>
          <p:spPr>
            <a:xfrm>
              <a:off x="248407" y="1129260"/>
              <a:ext cx="2926355" cy="3125440"/>
            </a:xfrm>
            <a:prstGeom prst="rect">
              <a:avLst/>
            </a:prstGeom>
          </p:spPr>
        </p:pic>
        <p:sp>
          <p:nvSpPr>
            <p:cNvPr id="10" name="TextBox 9">
              <a:extLst>
                <a:ext uri="{FF2B5EF4-FFF2-40B4-BE49-F238E27FC236}">
                  <a16:creationId xmlns:a16="http://schemas.microsoft.com/office/drawing/2014/main" id="{A4974CA3-9840-1C64-C6BA-A4E50442D5B3}"/>
                </a:ext>
              </a:extLst>
            </p:cNvPr>
            <p:cNvSpPr txBox="1"/>
            <p:nvPr/>
          </p:nvSpPr>
          <p:spPr>
            <a:xfrm>
              <a:off x="960669" y="3927152"/>
              <a:ext cx="2296938" cy="338869"/>
            </a:xfrm>
            <a:prstGeom prst="rect">
              <a:avLst/>
            </a:prstGeom>
            <a:solidFill>
              <a:schemeClr val="bg1"/>
            </a:solidFill>
          </p:spPr>
          <p:txBody>
            <a:bodyPr vert="horz" wrap="none" lIns="91440" tIns="45720" rIns="91440" bIns="45720" rtlCol="0" anchor="ctr">
              <a:normAutofit/>
            </a:bodyPr>
            <a:lstStyle/>
            <a:p>
              <a:r>
                <a:rPr lang="en-BE" sz="1400" dirty="0"/>
                <a:t>Baseline      Biking    Sleep Deprivation</a:t>
              </a:r>
            </a:p>
          </p:txBody>
        </p:sp>
      </p:grpSp>
      <p:sp>
        <p:nvSpPr>
          <p:cNvPr id="8" name="Oval 7">
            <a:extLst>
              <a:ext uri="{FF2B5EF4-FFF2-40B4-BE49-F238E27FC236}">
                <a16:creationId xmlns:a16="http://schemas.microsoft.com/office/drawing/2014/main" id="{2218F3BF-4E62-E1AD-BE13-11DA0961F232}"/>
              </a:ext>
            </a:extLst>
          </p:cNvPr>
          <p:cNvSpPr/>
          <p:nvPr/>
        </p:nvSpPr>
        <p:spPr>
          <a:xfrm>
            <a:off x="1305812" y="913562"/>
            <a:ext cx="280531" cy="38869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11" name="TextBox 10">
            <a:extLst>
              <a:ext uri="{FF2B5EF4-FFF2-40B4-BE49-F238E27FC236}">
                <a16:creationId xmlns:a16="http://schemas.microsoft.com/office/drawing/2014/main" id="{871360D7-E840-14DB-1419-379A631FDD8B}"/>
              </a:ext>
            </a:extLst>
          </p:cNvPr>
          <p:cNvSpPr txBox="1"/>
          <p:nvPr/>
        </p:nvSpPr>
        <p:spPr>
          <a:xfrm>
            <a:off x="182768" y="4840881"/>
            <a:ext cx="4726364"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Simos, Zoi,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Schmidt,  Raimondo, Demertzi</a:t>
            </a:r>
            <a:r>
              <a:rPr lang="en-US" sz="1100" i="1" dirty="0">
                <a:latin typeface="+mj-lt"/>
                <a:ea typeface="Calibri" panose="020F0502020204030204" pitchFamily="34" charset="0"/>
              </a:rPr>
              <a:t>. </a:t>
            </a:r>
            <a:r>
              <a:rPr lang="en-US" sz="1100" b="1" i="1" dirty="0">
                <a:latin typeface="+mj-lt"/>
                <a:ea typeface="Calibri" panose="020F0502020204030204" pitchFamily="34" charset="0"/>
              </a:rPr>
              <a:t>Sci Rep </a:t>
            </a:r>
            <a:r>
              <a:rPr lang="en-US" sz="1100" dirty="0">
                <a:latin typeface="+mj-lt"/>
                <a:ea typeface="Calibri" panose="020F0502020204030204" pitchFamily="34" charset="0"/>
              </a:rPr>
              <a:t>2025</a:t>
            </a:r>
            <a:endParaRPr lang="fr-BE" sz="1100" dirty="0">
              <a:latin typeface="+mj-lt"/>
            </a:endParaRPr>
          </a:p>
        </p:txBody>
      </p:sp>
      <p:pic>
        <p:nvPicPr>
          <p:cNvPr id="15" name="Picture 14" descr="A diagram of a brain process&#10;&#10;AI-generated content may be incorrect.">
            <a:extLst>
              <a:ext uri="{FF2B5EF4-FFF2-40B4-BE49-F238E27FC236}">
                <a16:creationId xmlns:a16="http://schemas.microsoft.com/office/drawing/2014/main" id="{EC7961A4-5151-E9D5-7B57-A1A90095F8DA}"/>
              </a:ext>
            </a:extLst>
          </p:cNvPr>
          <p:cNvPicPr>
            <a:picLocks noChangeAspect="1"/>
          </p:cNvPicPr>
          <p:nvPr/>
        </p:nvPicPr>
        <p:blipFill>
          <a:blip r:embed="rId4"/>
          <a:srcRect b="4392"/>
          <a:stretch>
            <a:fillRect/>
          </a:stretch>
        </p:blipFill>
        <p:spPr>
          <a:xfrm>
            <a:off x="4828605" y="810273"/>
            <a:ext cx="3310161" cy="3969481"/>
          </a:xfrm>
          <a:prstGeom prst="rect">
            <a:avLst/>
          </a:prstGeom>
        </p:spPr>
      </p:pic>
      <p:sp>
        <p:nvSpPr>
          <p:cNvPr id="16" name="TextBox 15">
            <a:extLst>
              <a:ext uri="{FF2B5EF4-FFF2-40B4-BE49-F238E27FC236}">
                <a16:creationId xmlns:a16="http://schemas.microsoft.com/office/drawing/2014/main" id="{3CBEC0C3-2D8E-F531-D7DF-A99973A50B54}"/>
              </a:ext>
            </a:extLst>
          </p:cNvPr>
          <p:cNvSpPr txBox="1"/>
          <p:nvPr/>
        </p:nvSpPr>
        <p:spPr>
          <a:xfrm>
            <a:off x="4974771" y="4840881"/>
            <a:ext cx="3831772" cy="261610"/>
          </a:xfrm>
          <a:prstGeom prst="rect">
            <a:avLst/>
          </a:prstGeom>
          <a:solidFill>
            <a:schemeClr val="bg1"/>
          </a:solidFill>
        </p:spPr>
        <p:txBody>
          <a:bodyPr wrap="square">
            <a:spAutoFit/>
          </a:bodyPr>
          <a:lstStyle/>
          <a:p>
            <a:r>
              <a:rPr lang="en-GB" sz="1100" dirty="0" err="1">
                <a:latin typeface="Calibri" panose="020F0502020204030204" pitchFamily="34" charset="0"/>
                <a:cs typeface="Calibri" panose="020F0502020204030204" pitchFamily="34" charset="0"/>
              </a:rPr>
              <a:t>Andrillon</a:t>
            </a:r>
            <a:r>
              <a:rPr lang="en-GB" sz="1100" dirty="0">
                <a:latin typeface="Calibri" panose="020F0502020204030204" pitchFamily="34" charset="0"/>
                <a:cs typeface="Calibri" panose="020F0502020204030204" pitchFamily="34" charset="0"/>
              </a:rPr>
              <a:t>, Lutz, Windt, Demertzi. </a:t>
            </a:r>
            <a:r>
              <a:rPr lang="en-GB" sz="1100" b="1" i="1" dirty="0">
                <a:latin typeface="Calibri" panose="020F0502020204030204" pitchFamily="34" charset="0"/>
                <a:cs typeface="Calibri" panose="020F0502020204030204" pitchFamily="34" charset="0"/>
              </a:rPr>
              <a:t>Trends </a:t>
            </a:r>
            <a:r>
              <a:rPr lang="en-GB" sz="1100" b="1" i="1" dirty="0" err="1">
                <a:latin typeface="Calibri" panose="020F0502020204030204" pitchFamily="34" charset="0"/>
                <a:cs typeface="Calibri" panose="020F0502020204030204" pitchFamily="34" charset="0"/>
              </a:rPr>
              <a:t>Cogn</a:t>
            </a:r>
            <a:r>
              <a:rPr lang="en-GB" sz="1100" b="1" i="1" dirty="0">
                <a:latin typeface="Calibri" panose="020F0502020204030204" pitchFamily="34" charset="0"/>
                <a:cs typeface="Calibri" panose="020F0502020204030204" pitchFamily="34" charset="0"/>
              </a:rPr>
              <a:t> Sciences </a:t>
            </a:r>
            <a:r>
              <a:rPr lang="en-GB" sz="1100" dirty="0">
                <a:latin typeface="Calibri" panose="020F0502020204030204" pitchFamily="34" charset="0"/>
                <a:cs typeface="Calibri" panose="020F0502020204030204" pitchFamily="34" charset="0"/>
              </a:rPr>
              <a:t>2025</a:t>
            </a:r>
          </a:p>
        </p:txBody>
      </p:sp>
      <p:cxnSp>
        <p:nvCxnSpPr>
          <p:cNvPr id="18" name="Straight Connector 17">
            <a:extLst>
              <a:ext uri="{FF2B5EF4-FFF2-40B4-BE49-F238E27FC236}">
                <a16:creationId xmlns:a16="http://schemas.microsoft.com/office/drawing/2014/main" id="{C987BAB3-9CD6-EBDA-4E25-F6BA2FE21AA9}"/>
              </a:ext>
            </a:extLst>
          </p:cNvPr>
          <p:cNvCxnSpPr>
            <a:cxnSpLocks/>
          </p:cNvCxnSpPr>
          <p:nvPr/>
        </p:nvCxnSpPr>
        <p:spPr>
          <a:xfrm>
            <a:off x="182768" y="4840881"/>
            <a:ext cx="4465432"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9DED3F7-FF52-C7E9-494E-1FFDDB0B826D}"/>
              </a:ext>
            </a:extLst>
          </p:cNvPr>
          <p:cNvCxnSpPr>
            <a:cxnSpLocks/>
          </p:cNvCxnSpPr>
          <p:nvPr/>
        </p:nvCxnSpPr>
        <p:spPr>
          <a:xfrm>
            <a:off x="4828605" y="4840881"/>
            <a:ext cx="4008232"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2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hought and thought dynamics&#10;&#10;AI-generated content may be incorrect.">
            <a:extLst>
              <a:ext uri="{FF2B5EF4-FFF2-40B4-BE49-F238E27FC236}">
                <a16:creationId xmlns:a16="http://schemas.microsoft.com/office/drawing/2014/main" id="{3763CE44-86CF-5226-9F00-C5ED1D3A5EB8}"/>
              </a:ext>
            </a:extLst>
          </p:cNvPr>
          <p:cNvPicPr>
            <a:picLocks noChangeAspect="1"/>
          </p:cNvPicPr>
          <p:nvPr/>
        </p:nvPicPr>
        <p:blipFill>
          <a:blip r:embed="rId3"/>
          <a:srcRect l="2888" t="3789" r="1592"/>
          <a:stretch>
            <a:fillRect/>
          </a:stretch>
        </p:blipFill>
        <p:spPr>
          <a:xfrm>
            <a:off x="1270659" y="806018"/>
            <a:ext cx="6412675" cy="4217597"/>
          </a:xfrm>
          <a:prstGeom prst="rect">
            <a:avLst/>
          </a:prstGeom>
        </p:spPr>
      </p:pic>
      <p:sp>
        <p:nvSpPr>
          <p:cNvPr id="7" name="TextBox 6">
            <a:extLst>
              <a:ext uri="{FF2B5EF4-FFF2-40B4-BE49-F238E27FC236}">
                <a16:creationId xmlns:a16="http://schemas.microsoft.com/office/drawing/2014/main" id="{43D0A18C-2225-EF24-F4BB-B35279528171}"/>
              </a:ext>
            </a:extLst>
          </p:cNvPr>
          <p:cNvSpPr txBox="1"/>
          <p:nvPr/>
        </p:nvSpPr>
        <p:spPr>
          <a:xfrm>
            <a:off x="95003" y="4778191"/>
            <a:ext cx="8170223" cy="261610"/>
          </a:xfrm>
          <a:prstGeom prst="rect">
            <a:avLst/>
          </a:prstGeom>
          <a:solidFill>
            <a:schemeClr val="bg1"/>
          </a:solidFill>
        </p:spPr>
        <p:txBody>
          <a:bodyPr wrap="square">
            <a:spAutoFit/>
          </a:bodyPr>
          <a:lstStyle/>
          <a:p>
            <a:r>
              <a:rPr lang="en-US" sz="1100" dirty="0" err="1">
                <a:latin typeface="+mj-lt"/>
              </a:rPr>
              <a:t>Boulakis</a:t>
            </a:r>
            <a:r>
              <a:rPr lang="en-US" sz="1100" dirty="0">
                <a:latin typeface="+mj-lt"/>
              </a:rPr>
              <a:t> &amp; </a:t>
            </a:r>
            <a:r>
              <a:rPr lang="en-US" sz="1100" dirty="0">
                <a:latin typeface="+mj-lt"/>
                <a:ea typeface="Calibri" panose="020F0502020204030204" pitchFamily="34" charset="0"/>
              </a:rPr>
              <a:t>Demertzi. </a:t>
            </a:r>
            <a:r>
              <a:rPr lang="en-US" sz="1100" b="1" i="1" dirty="0">
                <a:latin typeface="+mj-lt"/>
                <a:ea typeface="Calibri" panose="020F0502020204030204" pitchFamily="34" charset="0"/>
              </a:rPr>
              <a:t>Curr Opinion </a:t>
            </a:r>
            <a:r>
              <a:rPr lang="en-US" sz="1100" b="1" i="1" dirty="0" err="1">
                <a:latin typeface="+mj-lt"/>
                <a:ea typeface="Calibri" panose="020F0502020204030204" pitchFamily="34" charset="0"/>
              </a:rPr>
              <a:t>Behav</a:t>
            </a:r>
            <a:r>
              <a:rPr lang="en-US" sz="1100" b="1" i="1" dirty="0">
                <a:latin typeface="+mj-lt"/>
                <a:ea typeface="Calibri" panose="020F0502020204030204" pitchFamily="34" charset="0"/>
              </a:rPr>
              <a:t> Sciences </a:t>
            </a:r>
            <a:r>
              <a:rPr lang="en-US" sz="1100" dirty="0">
                <a:latin typeface="+mj-lt"/>
                <a:ea typeface="Calibri" panose="020F0502020204030204" pitchFamily="34" charset="0"/>
              </a:rPr>
              <a:t>2025</a:t>
            </a:r>
            <a:endParaRPr lang="fr-BE" sz="1100" dirty="0">
              <a:latin typeface="+mj-lt"/>
            </a:endParaRPr>
          </a:p>
        </p:txBody>
      </p:sp>
      <p:sp>
        <p:nvSpPr>
          <p:cNvPr id="12" name="Title 1">
            <a:extLst>
              <a:ext uri="{FF2B5EF4-FFF2-40B4-BE49-F238E27FC236}">
                <a16:creationId xmlns:a16="http://schemas.microsoft.com/office/drawing/2014/main" id="{4FFA8513-63C4-8F9A-7A10-21DCF2716585}"/>
              </a:ext>
            </a:extLst>
          </p:cNvPr>
          <p:cNvSpPr txBox="1">
            <a:spLocks/>
          </p:cNvSpPr>
          <p:nvPr/>
        </p:nvSpPr>
        <p:spPr>
          <a:xfrm>
            <a:off x="181097" y="0"/>
            <a:ext cx="8591797" cy="857250"/>
          </a:xfrm>
          <a:prstGeom prst="rect">
            <a:avLst/>
          </a:prstGeom>
        </p:spPr>
        <p:txBody>
          <a:bodyPr vert="horz" lIns="91440" tIns="45720" rIns="91440" bIns="45720" rtlCol="0" anchor="ctr">
            <a:normAutofit fontScale="90000"/>
          </a:bodyPr>
          <a:lstStyle>
            <a:lvl1pPr algn="ctr" defTabSz="457178" rtl="0" eaLnBrk="1" latinLnBrk="0" hangingPunct="1">
              <a:spcBef>
                <a:spcPct val="0"/>
              </a:spcBef>
              <a:buNone/>
              <a:defRPr sz="4400" kern="1200">
                <a:solidFill>
                  <a:schemeClr val="tx1"/>
                </a:solidFill>
                <a:latin typeface="+mj-lt"/>
                <a:ea typeface="+mj-ea"/>
                <a:cs typeface="+mj-cs"/>
              </a:defRPr>
            </a:lvl1pPr>
          </a:lstStyle>
          <a:p>
            <a:r>
              <a:rPr lang="en-GB" b="1" dirty="0">
                <a:solidFill>
                  <a:srgbClr val="5FA4B0"/>
                </a:solidFill>
              </a:rPr>
              <a:t>How uncertainly relates to my research</a:t>
            </a:r>
            <a:endParaRPr lang="en-001" sz="4000" b="1" dirty="0">
              <a:solidFill>
                <a:srgbClr val="5FA4B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1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7EAA-85B2-CB39-86B6-80DDAAA40807}"/>
              </a:ext>
            </a:extLst>
          </p:cNvPr>
          <p:cNvSpPr>
            <a:spLocks noGrp="1"/>
          </p:cNvSpPr>
          <p:nvPr>
            <p:ph type="title"/>
          </p:nvPr>
        </p:nvSpPr>
        <p:spPr>
          <a:xfrm>
            <a:off x="357476" y="147230"/>
            <a:ext cx="8229600" cy="857250"/>
          </a:xfrm>
        </p:spPr>
        <p:txBody>
          <a:bodyPr/>
          <a:lstStyle/>
          <a:p>
            <a:pPr algn="ctr"/>
            <a:r>
              <a:rPr lang="en-US" dirty="0">
                <a:solidFill>
                  <a:srgbClr val="5FA4B0"/>
                </a:solidFill>
              </a:rPr>
              <a:t>Summary</a:t>
            </a:r>
            <a:endParaRPr lang="en-001" dirty="0">
              <a:solidFill>
                <a:srgbClr val="5FA4B0"/>
              </a:solidFill>
            </a:endParaRPr>
          </a:p>
        </p:txBody>
      </p:sp>
      <p:pic>
        <p:nvPicPr>
          <p:cNvPr id="3" name="Picture 2">
            <a:extLst>
              <a:ext uri="{FF2B5EF4-FFF2-40B4-BE49-F238E27FC236}">
                <a16:creationId xmlns:a16="http://schemas.microsoft.com/office/drawing/2014/main" id="{770139C9-2C30-BEC9-ECFF-08CF4349EF78}"/>
              </a:ext>
            </a:extLst>
          </p:cNvPr>
          <p:cNvPicPr>
            <a:picLocks noChangeAspect="1"/>
          </p:cNvPicPr>
          <p:nvPr/>
        </p:nvPicPr>
        <p:blipFill rotWithShape="1">
          <a:blip r:embed="rId3"/>
          <a:srcRect r="32262"/>
          <a:stretch/>
        </p:blipFill>
        <p:spPr>
          <a:xfrm>
            <a:off x="6463409" y="843148"/>
            <a:ext cx="2431868" cy="3495305"/>
          </a:xfrm>
          <a:prstGeom prst="rect">
            <a:avLst/>
          </a:prstGeom>
        </p:spPr>
      </p:pic>
      <p:sp>
        <p:nvSpPr>
          <p:cNvPr id="6" name="TextBox 5">
            <a:extLst>
              <a:ext uri="{FF2B5EF4-FFF2-40B4-BE49-F238E27FC236}">
                <a16:creationId xmlns:a16="http://schemas.microsoft.com/office/drawing/2014/main" id="{1BE668C7-97BE-8326-363F-BCA8573E7B96}"/>
              </a:ext>
            </a:extLst>
          </p:cNvPr>
          <p:cNvSpPr txBox="1"/>
          <p:nvPr/>
        </p:nvSpPr>
        <p:spPr>
          <a:xfrm>
            <a:off x="248723" y="625337"/>
            <a:ext cx="6721881" cy="3495305"/>
          </a:xfrm>
          <a:prstGeom prst="rect">
            <a:avLst/>
          </a:prstGeom>
        </p:spPr>
        <p:txBody>
          <a:bodyPr vert="horz" wrap="square" lIns="91440" tIns="45720" rIns="91440" bIns="45720" rtlCol="0" anchor="ctr">
            <a:noAutofit/>
          </a:bodyPr>
          <a:lstStyle/>
          <a:p>
            <a:r>
              <a:rPr lang="en-GB" sz="2400" dirty="0">
                <a:latin typeface="Calibri Light" panose="020F0302020204030204" pitchFamily="34" charset="0"/>
                <a:cs typeface="Calibri Light" panose="020F0302020204030204" pitchFamily="34" charset="0"/>
              </a:rPr>
              <a:t>Mind Blanking reports:</a:t>
            </a:r>
          </a:p>
          <a:p>
            <a:endParaRPr lang="en-GB" sz="1600" dirty="0">
              <a:latin typeface="Calibri Light" panose="020F0302020204030204" pitchFamily="34" charset="0"/>
              <a:cs typeface="Calibri Light" panose="020F0302020204030204" pitchFamily="34" charset="0"/>
            </a:endParaRPr>
          </a:p>
          <a:p>
            <a:endParaRPr lang="en-GB" sz="7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latin typeface="Calibri Light" panose="020F0302020204030204" pitchFamily="34" charset="0"/>
                <a:cs typeface="Calibri Light" panose="020F0302020204030204" pitchFamily="34" charset="0"/>
              </a:rPr>
              <a:t>happen during spontaneous thinking</a:t>
            </a:r>
          </a:p>
          <a:p>
            <a:pPr marL="285750" indent="-285750">
              <a:buFont typeface="Arial" panose="020B0604020202020204" pitchFamily="34" charset="0"/>
              <a:buChar char="•"/>
            </a:pPr>
            <a:r>
              <a:rPr lang="en-GB" sz="2400" dirty="0">
                <a:latin typeface="Calibri Light" panose="020F0302020204030204" pitchFamily="34" charset="0"/>
                <a:cs typeface="Calibri Light" panose="020F0302020204030204" pitchFamily="34" charset="0"/>
              </a:rPr>
              <a:t>are arousal-mediated</a:t>
            </a:r>
          </a:p>
          <a:p>
            <a:pPr marL="285750" indent="-285750">
              <a:buFont typeface="Arial" panose="020B0604020202020204" pitchFamily="34" charset="0"/>
              <a:buChar char="•"/>
            </a:pPr>
            <a:r>
              <a:rPr lang="en-GB" sz="2400" dirty="0">
                <a:latin typeface="Calibri Light" panose="020F0302020204030204" pitchFamily="34" charset="0"/>
                <a:cs typeface="Calibri Light" panose="020F0302020204030204" pitchFamily="34" charset="0"/>
              </a:rPr>
              <a:t>help us understand how wakefulness is sustained</a:t>
            </a:r>
          </a:p>
          <a:p>
            <a:pPr algn="r"/>
            <a:endParaRPr lang="en-GB" sz="1400"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C8CA957B-3173-8BCB-0F66-8DF9F613FEE2}"/>
              </a:ext>
            </a:extLst>
          </p:cNvPr>
          <p:cNvSpPr txBox="1"/>
          <p:nvPr/>
        </p:nvSpPr>
        <p:spPr>
          <a:xfrm>
            <a:off x="883071" y="4295422"/>
            <a:ext cx="0" cy="0"/>
          </a:xfrm>
          <a:prstGeom prst="rect">
            <a:avLst/>
          </a:prstGeom>
        </p:spPr>
        <p:txBody>
          <a:bodyPr vert="horz" wrap="none" lIns="91440" tIns="45720" rIns="91440" bIns="45720" rtlCol="0" anchor="ctr">
            <a:normAutofit fontScale="25000" lnSpcReduction="20000"/>
          </a:bodyPr>
          <a:lstStyle/>
          <a:p>
            <a:endParaRPr lang="en-BE" dirty="0"/>
          </a:p>
        </p:txBody>
      </p:sp>
    </p:spTree>
    <p:extLst>
      <p:ext uri="{BB962C8B-B14F-4D97-AF65-F5344CB8AC3E}">
        <p14:creationId xmlns:p14="http://schemas.microsoft.com/office/powerpoint/2010/main" val="409692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2"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5" name="Content Placeholder 4" descr="A poster for an event&#10;&#10;Description automatically generated">
            <a:extLst>
              <a:ext uri="{FF2B5EF4-FFF2-40B4-BE49-F238E27FC236}">
                <a16:creationId xmlns:a16="http://schemas.microsoft.com/office/drawing/2014/main" id="{8356E3C2-324B-4C4F-DCC0-96A7864AF20E}"/>
              </a:ext>
            </a:extLst>
          </p:cNvPr>
          <p:cNvPicPr>
            <a:picLocks noGrp="1" noChangeAspect="1"/>
          </p:cNvPicPr>
          <p:nvPr>
            <p:ph idx="1"/>
          </p:nvPr>
        </p:nvPicPr>
        <p:blipFill>
          <a:blip r:embed="rId3"/>
          <a:stretch>
            <a:fillRect/>
          </a:stretch>
        </p:blipFill>
        <p:spPr>
          <a:xfrm>
            <a:off x="482600" y="1594381"/>
            <a:ext cx="3971037" cy="2233708"/>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9" y="85725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Content Placeholder 6" descr="A close-up of a card&#10;&#10;Description automatically generated">
            <a:extLst>
              <a:ext uri="{FF2B5EF4-FFF2-40B4-BE49-F238E27FC236}">
                <a16:creationId xmlns:a16="http://schemas.microsoft.com/office/drawing/2014/main" id="{629483EA-53B2-77FA-FF66-F2FB44D3077A}"/>
              </a:ext>
            </a:extLst>
          </p:cNvPr>
          <p:cNvPicPr>
            <a:picLocks noChangeAspect="1"/>
          </p:cNvPicPr>
          <p:nvPr/>
        </p:nvPicPr>
        <p:blipFill>
          <a:blip r:embed="rId4"/>
          <a:stretch>
            <a:fillRect/>
          </a:stretch>
        </p:blipFill>
        <p:spPr>
          <a:xfrm>
            <a:off x="4690363" y="1594383"/>
            <a:ext cx="3971036" cy="2233707"/>
          </a:xfrm>
          <a:prstGeom prst="rect">
            <a:avLst/>
          </a:prstGeom>
        </p:spPr>
      </p:pic>
      <p:sp>
        <p:nvSpPr>
          <p:cNvPr id="3" name="TextBox 2">
            <a:extLst>
              <a:ext uri="{FF2B5EF4-FFF2-40B4-BE49-F238E27FC236}">
                <a16:creationId xmlns:a16="http://schemas.microsoft.com/office/drawing/2014/main" id="{E0261553-B482-977E-75BF-852BFCF1D856}"/>
              </a:ext>
            </a:extLst>
          </p:cNvPr>
          <p:cNvSpPr txBox="1"/>
          <p:nvPr/>
        </p:nvSpPr>
        <p:spPr>
          <a:xfrm>
            <a:off x="5523692" y="540495"/>
            <a:ext cx="1516566" cy="914400"/>
          </a:xfrm>
          <a:prstGeom prst="rect">
            <a:avLst/>
          </a:prstGeom>
        </p:spPr>
        <p:txBody>
          <a:bodyPr vert="horz" wrap="none" lIns="91440" tIns="45720" rIns="91440" bIns="45720" rtlCol="0" anchor="ctr">
            <a:normAutofit/>
          </a:bodyPr>
          <a:lstStyle/>
          <a:p>
            <a:r>
              <a:rPr lang="en-BE" sz="4400" dirty="0"/>
              <a:t>Submit!</a:t>
            </a:r>
          </a:p>
        </p:txBody>
      </p:sp>
      <p:sp>
        <p:nvSpPr>
          <p:cNvPr id="4" name="TextBox 3">
            <a:extLst>
              <a:ext uri="{FF2B5EF4-FFF2-40B4-BE49-F238E27FC236}">
                <a16:creationId xmlns:a16="http://schemas.microsoft.com/office/drawing/2014/main" id="{CC4BADA9-692E-F469-0CC0-84A2188F3599}"/>
              </a:ext>
            </a:extLst>
          </p:cNvPr>
          <p:cNvSpPr txBox="1"/>
          <p:nvPr/>
        </p:nvSpPr>
        <p:spPr>
          <a:xfrm>
            <a:off x="1803259" y="540495"/>
            <a:ext cx="1516566" cy="914400"/>
          </a:xfrm>
          <a:prstGeom prst="rect">
            <a:avLst/>
          </a:prstGeom>
        </p:spPr>
        <p:txBody>
          <a:bodyPr vert="horz" wrap="none" lIns="91440" tIns="45720" rIns="91440" bIns="45720" rtlCol="0" anchor="ctr">
            <a:normAutofit/>
          </a:bodyPr>
          <a:lstStyle/>
          <a:p>
            <a:r>
              <a:rPr lang="en-BE" sz="4400" dirty="0"/>
              <a:t>Attend!</a:t>
            </a:r>
          </a:p>
        </p:txBody>
      </p:sp>
    </p:spTree>
    <p:extLst>
      <p:ext uri="{BB962C8B-B14F-4D97-AF65-F5344CB8AC3E}">
        <p14:creationId xmlns:p14="http://schemas.microsoft.com/office/powerpoint/2010/main" val="2170621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C559-99FB-FADC-E640-08362ABBF087}"/>
            </a:ext>
          </a:extLst>
        </p:cNvPr>
        <p:cNvGrpSpPr/>
        <p:nvPr/>
      </p:nvGrpSpPr>
      <p:grpSpPr>
        <a:xfrm>
          <a:off x="0" y="0"/>
          <a:ext cx="0" cy="0"/>
          <a:chOff x="0" y="0"/>
          <a:chExt cx="0" cy="0"/>
        </a:xfrm>
      </p:grpSpPr>
      <p:sp>
        <p:nvSpPr>
          <p:cNvPr id="414" name="Rectangle 4">
            <a:extLst>
              <a:ext uri="{FF2B5EF4-FFF2-40B4-BE49-F238E27FC236}">
                <a16:creationId xmlns:a16="http://schemas.microsoft.com/office/drawing/2014/main" id="{91FFF133-91CC-6B59-CF31-D87A39633608}"/>
              </a:ext>
            </a:extLst>
          </p:cNvPr>
          <p:cNvSpPr/>
          <p:nvPr/>
        </p:nvSpPr>
        <p:spPr>
          <a:xfrm>
            <a:off x="376068" y="1370672"/>
            <a:ext cx="6677875" cy="1578880"/>
          </a:xfrm>
          <a:prstGeom prst="rect">
            <a:avLst/>
          </a:prstGeom>
          <a:solidFill>
            <a:srgbClr val="FFFFFF"/>
          </a:solidFill>
          <a:ln w="12700">
            <a:miter lim="400000"/>
          </a:ln>
        </p:spPr>
        <p:txBody>
          <a:bodyPr lIns="45719" rIns="45719" anchor="ctr"/>
          <a:lstStyle/>
          <a:p>
            <a:pPr algn="ctr">
              <a:lnSpc>
                <a:spcPct val="100000"/>
              </a:lnSpc>
              <a:defRPr>
                <a:noFill/>
              </a:defRPr>
            </a:pPr>
            <a:endParaRPr dirty="0"/>
          </a:p>
        </p:txBody>
      </p:sp>
      <p:sp>
        <p:nvSpPr>
          <p:cNvPr id="429" name="TextBox 29">
            <a:extLst>
              <a:ext uri="{FF2B5EF4-FFF2-40B4-BE49-F238E27FC236}">
                <a16:creationId xmlns:a16="http://schemas.microsoft.com/office/drawing/2014/main" id="{00C13074-6B22-ED26-BE4C-D58D29CCC520}"/>
              </a:ext>
            </a:extLst>
          </p:cNvPr>
          <p:cNvSpPr txBox="1"/>
          <p:nvPr/>
        </p:nvSpPr>
        <p:spPr>
          <a:xfrm>
            <a:off x="4928181" y="3473269"/>
            <a:ext cx="1608843" cy="1722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normAutofit/>
          </a:bodyPr>
          <a:lstStyle/>
          <a:p>
            <a:pPr algn="ctr" defTabSz="452627">
              <a:lnSpc>
                <a:spcPct val="100000"/>
              </a:lnSpc>
              <a:defRPr sz="1386"/>
            </a:pPr>
            <a:r>
              <a:rPr dirty="0"/>
              <a:t>Thomas ANDRILLON</a:t>
            </a:r>
          </a:p>
          <a:p>
            <a:pPr algn="ctr" defTabSz="452627">
              <a:lnSpc>
                <a:spcPct val="100000"/>
              </a:lnSpc>
              <a:defRPr sz="1386"/>
            </a:pPr>
            <a:r>
              <a:rPr dirty="0"/>
              <a:t>Jenny WINDT</a:t>
            </a:r>
          </a:p>
          <a:p>
            <a:pPr algn="ctr" defTabSz="452627">
              <a:lnSpc>
                <a:spcPct val="100000"/>
              </a:lnSpc>
              <a:defRPr sz="1386"/>
            </a:pPr>
            <a:r>
              <a:rPr dirty="0"/>
              <a:t>Antoine LUTZ</a:t>
            </a:r>
          </a:p>
          <a:p>
            <a:pPr algn="ctr" defTabSz="452627">
              <a:lnSpc>
                <a:spcPct val="100000"/>
              </a:lnSpc>
              <a:defRPr sz="1386"/>
            </a:pPr>
            <a:r>
              <a:rPr dirty="0"/>
              <a:t>Aniko KUSZTOR</a:t>
            </a:r>
          </a:p>
          <a:p>
            <a:pPr algn="ctr" defTabSz="452627">
              <a:lnSpc>
                <a:spcPct val="100000"/>
              </a:lnSpc>
              <a:defRPr sz="1386"/>
            </a:pPr>
            <a:r>
              <a:rPr dirty="0"/>
              <a:t>Kristian SANDBERG</a:t>
            </a:r>
          </a:p>
          <a:p>
            <a:pPr algn="ctr" defTabSz="452627">
              <a:lnSpc>
                <a:spcPct val="100000"/>
              </a:lnSpc>
              <a:defRPr sz="1386"/>
            </a:pPr>
            <a:r>
              <a:rPr dirty="0"/>
              <a:t>Timo Torsen Schmidt</a:t>
            </a:r>
          </a:p>
        </p:txBody>
      </p:sp>
      <p:sp>
        <p:nvSpPr>
          <p:cNvPr id="430" name="TextBox 30">
            <a:extLst>
              <a:ext uri="{FF2B5EF4-FFF2-40B4-BE49-F238E27FC236}">
                <a16:creationId xmlns:a16="http://schemas.microsoft.com/office/drawing/2014/main" id="{DC7F9932-DB84-20BF-0028-5F5F2E5D8C02}"/>
              </a:ext>
            </a:extLst>
          </p:cNvPr>
          <p:cNvSpPr txBox="1"/>
          <p:nvPr/>
        </p:nvSpPr>
        <p:spPr>
          <a:xfrm>
            <a:off x="5467106" y="1527934"/>
            <a:ext cx="2372394" cy="1722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normAutofit lnSpcReduction="10000"/>
          </a:bodyPr>
          <a:lstStyle/>
          <a:p>
            <a:pPr algn="ctr">
              <a:defRPr sz="1400"/>
            </a:pPr>
            <a:r>
              <a:rPr lang="en-GB" dirty="0"/>
              <a:t>Federico RAIMONDO (FZ Jülich)</a:t>
            </a:r>
          </a:p>
          <a:p>
            <a:pPr algn="ctr">
              <a:lnSpc>
                <a:spcPct val="100000"/>
              </a:lnSpc>
              <a:defRPr sz="1400"/>
            </a:pPr>
            <a:r>
              <a:rPr lang="en-US" dirty="0"/>
              <a:t>Sepehr MORTAHEB</a:t>
            </a:r>
          </a:p>
          <a:p>
            <a:pPr algn="ctr">
              <a:lnSpc>
                <a:spcPct val="100000"/>
              </a:lnSpc>
              <a:defRPr sz="1400"/>
            </a:pPr>
            <a:r>
              <a:rPr lang="en-US" dirty="0" err="1"/>
              <a:t>Mathhieu</a:t>
            </a:r>
            <a:r>
              <a:rPr lang="en-US" dirty="0"/>
              <a:t> KOROMA</a:t>
            </a:r>
          </a:p>
          <a:p>
            <a:pPr algn="ctr">
              <a:lnSpc>
                <a:spcPct val="100000"/>
              </a:lnSpc>
              <a:defRPr sz="1400"/>
            </a:pPr>
            <a:r>
              <a:rPr dirty="0"/>
              <a:t>Christina SCHMIDT</a:t>
            </a:r>
          </a:p>
          <a:p>
            <a:pPr algn="ctr">
              <a:lnSpc>
                <a:spcPct val="100000"/>
              </a:lnSpc>
              <a:defRPr sz="1400"/>
            </a:pPr>
            <a:r>
              <a:rPr dirty="0"/>
              <a:t>Christine BASTIN</a:t>
            </a:r>
          </a:p>
          <a:p>
            <a:pPr algn="ctr">
              <a:lnSpc>
                <a:spcPct val="100000"/>
              </a:lnSpc>
              <a:defRPr sz="1400"/>
            </a:pPr>
            <a:r>
              <a:rPr dirty="0"/>
              <a:t>Christophe PHILLIPS</a:t>
            </a:r>
          </a:p>
          <a:p>
            <a:pPr algn="ctr">
              <a:lnSpc>
                <a:spcPct val="100000"/>
              </a:lnSpc>
              <a:defRPr sz="1400"/>
            </a:pPr>
            <a:r>
              <a:rPr dirty="0"/>
              <a:t>Gilles VANDEWALLE</a:t>
            </a:r>
          </a:p>
          <a:p>
            <a:pPr algn="ctr">
              <a:lnSpc>
                <a:spcPct val="100000"/>
              </a:lnSpc>
              <a:defRPr sz="1400"/>
            </a:pPr>
            <a:r>
              <a:rPr dirty="0"/>
              <a:t>Fabienne COLLETTE</a:t>
            </a:r>
          </a:p>
        </p:txBody>
      </p:sp>
      <p:sp>
        <p:nvSpPr>
          <p:cNvPr id="431" name="TextBox 31">
            <a:extLst>
              <a:ext uri="{FF2B5EF4-FFF2-40B4-BE49-F238E27FC236}">
                <a16:creationId xmlns:a16="http://schemas.microsoft.com/office/drawing/2014/main" id="{D10D37D7-8764-B849-6D9F-4B4025CEADFC}"/>
              </a:ext>
            </a:extLst>
          </p:cNvPr>
          <p:cNvSpPr txBox="1"/>
          <p:nvPr/>
        </p:nvSpPr>
        <p:spPr>
          <a:xfrm>
            <a:off x="888542" y="3172061"/>
            <a:ext cx="2634957" cy="583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20" rIns="45719" bIns="45720" anchor="ctr">
            <a:normAutofit/>
          </a:bodyPr>
          <a:lstStyle>
            <a:lvl1pPr>
              <a:lnSpc>
                <a:spcPct val="100000"/>
              </a:lnSpc>
              <a:defRPr sz="1700" b="1"/>
            </a:lvl1pPr>
          </a:lstStyle>
          <a:p>
            <a:r>
              <a:rPr dirty="0"/>
              <a:t>CRC HUMAN </a:t>
            </a:r>
            <a:r>
              <a:rPr lang="fr-FR" dirty="0"/>
              <a:t>IMAGING</a:t>
            </a:r>
            <a:r>
              <a:rPr dirty="0"/>
              <a:t> UNIT</a:t>
            </a:r>
            <a:endParaRPr lang="fr-FR" dirty="0"/>
          </a:p>
        </p:txBody>
      </p:sp>
      <p:sp>
        <p:nvSpPr>
          <p:cNvPr id="432" name="TextBox 34">
            <a:extLst>
              <a:ext uri="{FF2B5EF4-FFF2-40B4-BE49-F238E27FC236}">
                <a16:creationId xmlns:a16="http://schemas.microsoft.com/office/drawing/2014/main" id="{69EF9E38-38AD-D9C7-434E-2DEB2E274292}"/>
              </a:ext>
            </a:extLst>
          </p:cNvPr>
          <p:cNvSpPr txBox="1"/>
          <p:nvPr/>
        </p:nvSpPr>
        <p:spPr>
          <a:xfrm>
            <a:off x="6490286" y="3636939"/>
            <a:ext cx="2086329" cy="142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00000"/>
              </a:lnSpc>
              <a:defRPr sz="1400"/>
            </a:pPr>
            <a:r>
              <a:rPr dirty="0"/>
              <a:t>Marzia DE LUCIA</a:t>
            </a:r>
          </a:p>
          <a:p>
            <a:pPr algn="ctr">
              <a:lnSpc>
                <a:spcPct val="100000"/>
              </a:lnSpc>
              <a:defRPr sz="1400"/>
            </a:pPr>
            <a:r>
              <a:rPr dirty="0"/>
              <a:t>Andria PELENTRITOU</a:t>
            </a:r>
          </a:p>
          <a:p>
            <a:pPr algn="ctr">
              <a:lnSpc>
                <a:spcPct val="100000"/>
              </a:lnSpc>
              <a:defRPr sz="1400"/>
            </a:pPr>
            <a:r>
              <a:rPr dirty="0"/>
              <a:t>Christine BLUME</a:t>
            </a:r>
          </a:p>
          <a:p>
            <a:pPr algn="ctr">
              <a:lnSpc>
                <a:spcPct val="100000"/>
              </a:lnSpc>
              <a:defRPr sz="1400"/>
            </a:pPr>
            <a:r>
              <a:rPr dirty="0"/>
              <a:t>Jan REMAEKERS</a:t>
            </a:r>
          </a:p>
          <a:p>
            <a:pPr algn="ctr">
              <a:lnSpc>
                <a:spcPct val="100000"/>
              </a:lnSpc>
              <a:defRPr sz="1400"/>
            </a:pPr>
            <a:r>
              <a:rPr dirty="0"/>
              <a:t>Natasha MASON</a:t>
            </a:r>
          </a:p>
          <a:p>
            <a:pPr algn="ctr">
              <a:lnSpc>
                <a:spcPct val="100000"/>
              </a:lnSpc>
              <a:defRPr sz="1400"/>
            </a:pPr>
            <a:r>
              <a:rPr dirty="0"/>
              <a:t>Pablo MALLARONI</a:t>
            </a:r>
          </a:p>
        </p:txBody>
      </p:sp>
      <p:sp>
        <p:nvSpPr>
          <p:cNvPr id="439" name="TextBox 24">
            <a:extLst>
              <a:ext uri="{FF2B5EF4-FFF2-40B4-BE49-F238E27FC236}">
                <a16:creationId xmlns:a16="http://schemas.microsoft.com/office/drawing/2014/main" id="{60D28E60-789A-AF90-01D7-4BA310C9CA14}"/>
              </a:ext>
            </a:extLst>
          </p:cNvPr>
          <p:cNvSpPr txBox="1"/>
          <p:nvPr/>
        </p:nvSpPr>
        <p:spPr>
          <a:xfrm>
            <a:off x="274038" y="3791614"/>
            <a:ext cx="3863964" cy="45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2000" b="1"/>
            </a:lvl1pPr>
          </a:lstStyle>
          <a:p>
            <a:r>
              <a:rPr sz="1800" b="0" dirty="0"/>
              <a:t>Physiology of Cognition Lab</a:t>
            </a:r>
          </a:p>
        </p:txBody>
      </p:sp>
      <p:sp>
        <p:nvSpPr>
          <p:cNvPr id="2" name="TextBox 31">
            <a:extLst>
              <a:ext uri="{FF2B5EF4-FFF2-40B4-BE49-F238E27FC236}">
                <a16:creationId xmlns:a16="http://schemas.microsoft.com/office/drawing/2014/main" id="{F1AC4E04-F18B-AB07-A4CB-6528A40FE91C}"/>
              </a:ext>
            </a:extLst>
          </p:cNvPr>
          <p:cNvSpPr txBox="1"/>
          <p:nvPr/>
        </p:nvSpPr>
        <p:spPr>
          <a:xfrm>
            <a:off x="5085604" y="3171940"/>
            <a:ext cx="3066853" cy="613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20" rIns="45719" bIns="45720" anchor="ctr">
            <a:normAutofit/>
          </a:bodyPr>
          <a:lstStyle>
            <a:lvl1pPr>
              <a:lnSpc>
                <a:spcPct val="100000"/>
              </a:lnSpc>
              <a:defRPr sz="1700" b="1"/>
            </a:lvl1pPr>
          </a:lstStyle>
          <a:p>
            <a:r>
              <a:rPr lang="fr-FR" dirty="0"/>
              <a:t>INTERNATIONAL COLLABORATORS</a:t>
            </a:r>
          </a:p>
        </p:txBody>
      </p:sp>
      <p:pic>
        <p:nvPicPr>
          <p:cNvPr id="3" name="Picture 2">
            <a:extLst>
              <a:ext uri="{FF2B5EF4-FFF2-40B4-BE49-F238E27FC236}">
                <a16:creationId xmlns:a16="http://schemas.microsoft.com/office/drawing/2014/main" id="{91AE72E0-E86A-084F-468A-A4F0969EF85C}"/>
              </a:ext>
            </a:extLst>
          </p:cNvPr>
          <p:cNvPicPr>
            <a:picLocks noChangeAspect="1"/>
          </p:cNvPicPr>
          <p:nvPr/>
        </p:nvPicPr>
        <p:blipFill>
          <a:blip r:embed="rId3"/>
          <a:stretch>
            <a:fillRect/>
          </a:stretch>
        </p:blipFill>
        <p:spPr>
          <a:xfrm>
            <a:off x="376068" y="145800"/>
            <a:ext cx="1374076" cy="866124"/>
          </a:xfrm>
          <a:prstGeom prst="rect">
            <a:avLst/>
          </a:prstGeom>
        </p:spPr>
      </p:pic>
      <p:pic>
        <p:nvPicPr>
          <p:cNvPr id="4" name="Picture 3">
            <a:extLst>
              <a:ext uri="{FF2B5EF4-FFF2-40B4-BE49-F238E27FC236}">
                <a16:creationId xmlns:a16="http://schemas.microsoft.com/office/drawing/2014/main" id="{CAFE6603-637D-2036-3DBD-BAD6E672358E}"/>
              </a:ext>
            </a:extLst>
          </p:cNvPr>
          <p:cNvPicPr>
            <a:picLocks noChangeAspect="1"/>
          </p:cNvPicPr>
          <p:nvPr/>
        </p:nvPicPr>
        <p:blipFill>
          <a:blip r:embed="rId4"/>
          <a:stretch>
            <a:fillRect/>
          </a:stretch>
        </p:blipFill>
        <p:spPr>
          <a:xfrm>
            <a:off x="3636895" y="153840"/>
            <a:ext cx="1411069" cy="1042021"/>
          </a:xfrm>
          <a:prstGeom prst="rect">
            <a:avLst/>
          </a:prstGeom>
        </p:spPr>
      </p:pic>
      <p:pic>
        <p:nvPicPr>
          <p:cNvPr id="5" name="Picture 4">
            <a:extLst>
              <a:ext uri="{FF2B5EF4-FFF2-40B4-BE49-F238E27FC236}">
                <a16:creationId xmlns:a16="http://schemas.microsoft.com/office/drawing/2014/main" id="{57EF4116-466B-1485-3563-29A0603E1283}"/>
              </a:ext>
            </a:extLst>
          </p:cNvPr>
          <p:cNvPicPr>
            <a:picLocks noChangeAspect="1"/>
          </p:cNvPicPr>
          <p:nvPr/>
        </p:nvPicPr>
        <p:blipFill>
          <a:blip r:embed="rId5"/>
          <a:stretch>
            <a:fillRect/>
          </a:stretch>
        </p:blipFill>
        <p:spPr>
          <a:xfrm>
            <a:off x="5071122" y="332693"/>
            <a:ext cx="1419164" cy="709583"/>
          </a:xfrm>
          <a:prstGeom prst="rect">
            <a:avLst/>
          </a:prstGeom>
        </p:spPr>
      </p:pic>
      <p:pic>
        <p:nvPicPr>
          <p:cNvPr id="6" name="Picture 5">
            <a:extLst>
              <a:ext uri="{FF2B5EF4-FFF2-40B4-BE49-F238E27FC236}">
                <a16:creationId xmlns:a16="http://schemas.microsoft.com/office/drawing/2014/main" id="{8C5E9F29-2AB7-65CF-4B75-3A7FB728A222}"/>
              </a:ext>
            </a:extLst>
          </p:cNvPr>
          <p:cNvPicPr>
            <a:picLocks noChangeAspect="1"/>
          </p:cNvPicPr>
          <p:nvPr/>
        </p:nvPicPr>
        <p:blipFill>
          <a:blip r:embed="rId6"/>
          <a:stretch>
            <a:fillRect/>
          </a:stretch>
        </p:blipFill>
        <p:spPr>
          <a:xfrm>
            <a:off x="6786839" y="369793"/>
            <a:ext cx="2105323" cy="567947"/>
          </a:xfrm>
          <a:prstGeom prst="rect">
            <a:avLst/>
          </a:prstGeom>
        </p:spPr>
      </p:pic>
      <p:pic>
        <p:nvPicPr>
          <p:cNvPr id="7" name="Picture 6" descr="A grey logo with white text&#10;&#10;Description automatically generated">
            <a:extLst>
              <a:ext uri="{FF2B5EF4-FFF2-40B4-BE49-F238E27FC236}">
                <a16:creationId xmlns:a16="http://schemas.microsoft.com/office/drawing/2014/main" id="{F7D001E3-362E-3967-3AE0-07297333BFF9}"/>
              </a:ext>
            </a:extLst>
          </p:cNvPr>
          <p:cNvPicPr>
            <a:picLocks noChangeAspect="1"/>
          </p:cNvPicPr>
          <p:nvPr/>
        </p:nvPicPr>
        <p:blipFill rotWithShape="1">
          <a:blip r:embed="rId7"/>
          <a:srcRect l="11879" b="17512"/>
          <a:stretch/>
        </p:blipFill>
        <p:spPr>
          <a:xfrm>
            <a:off x="2061970" y="228543"/>
            <a:ext cx="1641934" cy="721626"/>
          </a:xfrm>
          <a:prstGeom prst="rect">
            <a:avLst/>
          </a:prstGeom>
        </p:spPr>
      </p:pic>
      <p:pic>
        <p:nvPicPr>
          <p:cNvPr id="10" name="Picture 3" descr="Picture 3">
            <a:extLst>
              <a:ext uri="{FF2B5EF4-FFF2-40B4-BE49-F238E27FC236}">
                <a16:creationId xmlns:a16="http://schemas.microsoft.com/office/drawing/2014/main" id="{940C3054-5EB0-2052-06F0-DDD2D914C708}"/>
              </a:ext>
            </a:extLst>
          </p:cNvPr>
          <p:cNvPicPr>
            <a:picLocks noChangeAspect="1"/>
          </p:cNvPicPr>
          <p:nvPr/>
        </p:nvPicPr>
        <p:blipFill>
          <a:blip r:embed="rId8"/>
          <a:srcRect b="38714"/>
          <a:stretch>
            <a:fillRect/>
          </a:stretch>
        </p:blipFill>
        <p:spPr>
          <a:xfrm>
            <a:off x="1968578" y="1321995"/>
            <a:ext cx="781715" cy="550245"/>
          </a:xfrm>
          <a:prstGeom prst="rect">
            <a:avLst/>
          </a:prstGeom>
          <a:ln w="12700">
            <a:miter lim="400000"/>
          </a:ln>
        </p:spPr>
      </p:pic>
      <p:pic>
        <p:nvPicPr>
          <p:cNvPr id="12" name="Picture 11" descr="A group of people posing for a photo&#10;&#10;AI-generated content may be incorrect.">
            <a:extLst>
              <a:ext uri="{FF2B5EF4-FFF2-40B4-BE49-F238E27FC236}">
                <a16:creationId xmlns:a16="http://schemas.microsoft.com/office/drawing/2014/main" id="{6A5ED60A-1090-F590-74A5-8C35CE9BCDF8}"/>
              </a:ext>
            </a:extLst>
          </p:cNvPr>
          <p:cNvPicPr>
            <a:picLocks noChangeAspect="1"/>
          </p:cNvPicPr>
          <p:nvPr/>
        </p:nvPicPr>
        <p:blipFill>
          <a:blip r:embed="rId9"/>
          <a:stretch>
            <a:fillRect/>
          </a:stretch>
        </p:blipFill>
        <p:spPr>
          <a:xfrm>
            <a:off x="202437" y="1312541"/>
            <a:ext cx="4292865" cy="2572112"/>
          </a:xfrm>
          <a:prstGeom prst="rect">
            <a:avLst/>
          </a:prstGeom>
        </p:spPr>
      </p:pic>
      <p:pic>
        <p:nvPicPr>
          <p:cNvPr id="13" name="Picture 3" descr="Picture 3">
            <a:extLst>
              <a:ext uri="{FF2B5EF4-FFF2-40B4-BE49-F238E27FC236}">
                <a16:creationId xmlns:a16="http://schemas.microsoft.com/office/drawing/2014/main" id="{AB1DFB51-D28F-238C-4757-D10AD19A926D}"/>
              </a:ext>
            </a:extLst>
          </p:cNvPr>
          <p:cNvPicPr>
            <a:picLocks noChangeAspect="1"/>
          </p:cNvPicPr>
          <p:nvPr/>
        </p:nvPicPr>
        <p:blipFill>
          <a:blip r:embed="rId8"/>
          <a:srcRect b="38714"/>
          <a:stretch>
            <a:fillRect/>
          </a:stretch>
        </p:blipFill>
        <p:spPr>
          <a:xfrm>
            <a:off x="1490448" y="4131017"/>
            <a:ext cx="1324410" cy="932245"/>
          </a:xfrm>
          <a:prstGeom prst="rect">
            <a:avLst/>
          </a:prstGeom>
          <a:ln w="12700">
            <a:miter lim="400000"/>
          </a:ln>
        </p:spPr>
      </p:pic>
      <p:sp>
        <p:nvSpPr>
          <p:cNvPr id="14" name="TextBox 31">
            <a:extLst>
              <a:ext uri="{FF2B5EF4-FFF2-40B4-BE49-F238E27FC236}">
                <a16:creationId xmlns:a16="http://schemas.microsoft.com/office/drawing/2014/main" id="{59A9200A-3A1D-FE4F-3FED-97997960AD60}"/>
              </a:ext>
            </a:extLst>
          </p:cNvPr>
          <p:cNvSpPr txBox="1"/>
          <p:nvPr/>
        </p:nvSpPr>
        <p:spPr>
          <a:xfrm>
            <a:off x="5119876" y="1109963"/>
            <a:ext cx="3066853" cy="613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20" rIns="45719" bIns="45720" anchor="ctr">
            <a:normAutofit/>
          </a:bodyPr>
          <a:lstStyle>
            <a:lvl1pPr>
              <a:lnSpc>
                <a:spcPct val="100000"/>
              </a:lnSpc>
              <a:defRPr sz="1700" b="1"/>
            </a:lvl1pPr>
          </a:lstStyle>
          <a:p>
            <a:pPr algn="ctr"/>
            <a:r>
              <a:rPr lang="fr-FR" dirty="0"/>
              <a:t>COLLABORATORS</a:t>
            </a:r>
          </a:p>
        </p:txBody>
      </p:sp>
    </p:spTree>
    <p:extLst>
      <p:ext uri="{BB962C8B-B14F-4D97-AF65-F5344CB8AC3E}">
        <p14:creationId xmlns:p14="http://schemas.microsoft.com/office/powerpoint/2010/main" val="2954819238"/>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46EBE4-894E-0518-CD55-76B3F2F842F5}"/>
              </a:ext>
            </a:extLst>
          </p:cNvPr>
          <p:cNvSpPr/>
          <p:nvPr/>
        </p:nvSpPr>
        <p:spPr>
          <a:xfrm>
            <a:off x="4071077" y="0"/>
            <a:ext cx="1126131"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dirty="0"/>
          </a:p>
        </p:txBody>
      </p:sp>
      <p:pic>
        <p:nvPicPr>
          <p:cNvPr id="13" name="Picture 12" descr="newyorkr.gif">
            <a:extLst>
              <a:ext uri="{FF2B5EF4-FFF2-40B4-BE49-F238E27FC236}">
                <a16:creationId xmlns:a16="http://schemas.microsoft.com/office/drawing/2014/main" id="{A27A5218-7A88-8F64-A20C-4E12A7E55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842" y="934495"/>
            <a:ext cx="2793167" cy="389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4">
            <a:extLst>
              <a:ext uri="{FF2B5EF4-FFF2-40B4-BE49-F238E27FC236}">
                <a16:creationId xmlns:a16="http://schemas.microsoft.com/office/drawing/2014/main" id="{A0D71EE8-116B-4D91-01CF-1173FB08C2D2}"/>
              </a:ext>
            </a:extLst>
          </p:cNvPr>
          <p:cNvSpPr/>
          <p:nvPr/>
        </p:nvSpPr>
        <p:spPr>
          <a:xfrm>
            <a:off x="8043863" y="157636"/>
            <a:ext cx="914400" cy="7941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4" name="Titre 2">
            <a:extLst>
              <a:ext uri="{FF2B5EF4-FFF2-40B4-BE49-F238E27FC236}">
                <a16:creationId xmlns:a16="http://schemas.microsoft.com/office/drawing/2014/main" id="{6D365ECC-EE20-856F-6867-192470ED72F6}"/>
              </a:ext>
            </a:extLst>
          </p:cNvPr>
          <p:cNvSpPr txBox="1">
            <a:spLocks/>
          </p:cNvSpPr>
          <p:nvPr/>
        </p:nvSpPr>
        <p:spPr>
          <a:xfrm>
            <a:off x="-258643" y="106836"/>
            <a:ext cx="4285298" cy="794156"/>
          </a:xfrm>
          <a:prstGeom prst="rect">
            <a:avLst/>
          </a:prstGeom>
          <a:solidFill>
            <a:schemeClr val="bg1"/>
          </a:solidFill>
        </p:spPr>
        <p:txBody>
          <a:bodyPr vert="horz" lIns="91440" tIns="45720" rIns="91440" bIns="45720" rtlCol="0" anchor="ctr">
            <a:noAutofit/>
          </a:bodyPr>
          <a:lstStyle>
            <a:lvl1pPr algn="l" defTabSz="457178" rtl="0" eaLnBrk="1" latinLnBrk="0" hangingPunct="1">
              <a:spcBef>
                <a:spcPct val="0"/>
              </a:spcBef>
              <a:buNone/>
              <a:defRPr sz="3200" b="0" kern="1200">
                <a:solidFill>
                  <a:srgbClr val="5FA4B0"/>
                </a:solidFill>
                <a:latin typeface="+mj-lt"/>
                <a:ea typeface="+mj-ea"/>
                <a:cs typeface="+mj-cs"/>
              </a:defRPr>
            </a:lvl1pPr>
          </a:lstStyle>
          <a:p>
            <a:pPr algn="ctr"/>
            <a:r>
              <a:rPr lang="en-GB" sz="3600" b="1" dirty="0"/>
              <a:t>Spontaneous mind</a:t>
            </a:r>
          </a:p>
        </p:txBody>
      </p:sp>
      <p:sp>
        <p:nvSpPr>
          <p:cNvPr id="7" name="Titre 2">
            <a:extLst>
              <a:ext uri="{FF2B5EF4-FFF2-40B4-BE49-F238E27FC236}">
                <a16:creationId xmlns:a16="http://schemas.microsoft.com/office/drawing/2014/main" id="{BECDDE56-FF79-0B15-1982-700B591F74DE}"/>
              </a:ext>
            </a:extLst>
          </p:cNvPr>
          <p:cNvSpPr>
            <a:spLocks noGrp="1"/>
          </p:cNvSpPr>
          <p:nvPr>
            <p:ph type="title"/>
          </p:nvPr>
        </p:nvSpPr>
        <p:spPr>
          <a:xfrm>
            <a:off x="3961461" y="110192"/>
            <a:ext cx="4535803" cy="794156"/>
          </a:xfrm>
        </p:spPr>
        <p:txBody>
          <a:bodyPr>
            <a:noAutofit/>
          </a:bodyPr>
          <a:lstStyle/>
          <a:p>
            <a:pPr algn="ctr"/>
            <a:r>
              <a:rPr lang="en-GB" sz="3600" b="1" dirty="0"/>
              <a:t>Spontaneous brain</a:t>
            </a:r>
          </a:p>
        </p:txBody>
      </p:sp>
      <p:pic>
        <p:nvPicPr>
          <p:cNvPr id="8" name="Picture 7">
            <a:extLst>
              <a:ext uri="{FF2B5EF4-FFF2-40B4-BE49-F238E27FC236}">
                <a16:creationId xmlns:a16="http://schemas.microsoft.com/office/drawing/2014/main" id="{68208804-6801-8E16-C348-3C69E456235B}"/>
              </a:ext>
            </a:extLst>
          </p:cNvPr>
          <p:cNvPicPr>
            <a:picLocks noChangeAspect="1"/>
          </p:cNvPicPr>
          <p:nvPr/>
        </p:nvPicPr>
        <p:blipFill>
          <a:blip r:embed="rId4"/>
          <a:stretch>
            <a:fillRect/>
          </a:stretch>
        </p:blipFill>
        <p:spPr>
          <a:xfrm>
            <a:off x="4019048" y="934495"/>
            <a:ext cx="4745595" cy="3236293"/>
          </a:xfrm>
          <a:prstGeom prst="rect">
            <a:avLst/>
          </a:prstGeom>
        </p:spPr>
      </p:pic>
      <p:sp>
        <p:nvSpPr>
          <p:cNvPr id="9" name="Rectangle 8">
            <a:extLst>
              <a:ext uri="{FF2B5EF4-FFF2-40B4-BE49-F238E27FC236}">
                <a16:creationId xmlns:a16="http://schemas.microsoft.com/office/drawing/2014/main" id="{28FEA5FD-B72A-DBB4-26CB-05999B2D3A4D}"/>
              </a:ext>
            </a:extLst>
          </p:cNvPr>
          <p:cNvSpPr>
            <a:spLocks noChangeArrowheads="1"/>
          </p:cNvSpPr>
          <p:nvPr/>
        </p:nvSpPr>
        <p:spPr bwMode="auto">
          <a:xfrm>
            <a:off x="3925833" y="4290681"/>
            <a:ext cx="53744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000" dirty="0">
                <a:solidFill>
                  <a:schemeClr val="tx1"/>
                </a:solidFill>
                <a:latin typeface="Helvetica" pitchFamily="2" charset="0"/>
                <a:ea typeface="ＭＳ Ｐゴシック" charset="-128"/>
              </a:rPr>
              <a:t>Demertzi, </a:t>
            </a:r>
            <a:r>
              <a:rPr lang="en-US" altLang="en-US" sz="1000" dirty="0" err="1">
                <a:solidFill>
                  <a:schemeClr val="tx1"/>
                </a:solidFill>
                <a:latin typeface="Helvetica" pitchFamily="2" charset="0"/>
                <a:ea typeface="ＭＳ Ｐゴシック" charset="-128"/>
              </a:rPr>
              <a:t>Kucyi</a:t>
            </a:r>
            <a:r>
              <a:rPr lang="en-US" altLang="en-US" sz="1000" dirty="0">
                <a:solidFill>
                  <a:schemeClr val="tx1"/>
                </a:solidFill>
                <a:latin typeface="Helvetica" pitchFamily="2" charset="0"/>
                <a:ea typeface="ＭＳ Ｐゴシック" charset="-128"/>
              </a:rPr>
              <a:t>, Ponce-Alvarez, </a:t>
            </a:r>
            <a:r>
              <a:rPr lang="en-US" altLang="en-US" sz="1000" dirty="0" err="1">
                <a:solidFill>
                  <a:schemeClr val="tx1"/>
                </a:solidFill>
                <a:latin typeface="Helvetica" pitchFamily="2" charset="0"/>
                <a:ea typeface="ＭＳ Ｐゴシック" charset="-128"/>
              </a:rPr>
              <a:t>Keliris</a:t>
            </a:r>
            <a:r>
              <a:rPr lang="en-US" altLang="en-US" sz="1000" dirty="0">
                <a:solidFill>
                  <a:schemeClr val="tx1"/>
                </a:solidFill>
                <a:latin typeface="Helvetica" pitchFamily="2" charset="0"/>
                <a:ea typeface="ＭＳ Ｐゴシック" charset="-128"/>
              </a:rPr>
              <a:t>, Whitfield-Gabrieli, Deco. </a:t>
            </a:r>
            <a:r>
              <a:rPr lang="en-US" altLang="en-US" sz="1000" b="1" i="1" dirty="0">
                <a:solidFill>
                  <a:schemeClr val="tx1"/>
                </a:solidFill>
                <a:latin typeface="Helvetica" pitchFamily="2" charset="0"/>
                <a:ea typeface="ＭＳ Ｐゴシック" charset="-128"/>
              </a:rPr>
              <a:t>Network </a:t>
            </a:r>
            <a:r>
              <a:rPr lang="en-US" altLang="en-US" sz="1000" b="1" i="1" dirty="0" err="1">
                <a:solidFill>
                  <a:schemeClr val="tx1"/>
                </a:solidFill>
                <a:latin typeface="Helvetica" pitchFamily="2" charset="0"/>
                <a:ea typeface="ＭＳ Ｐゴシック" charset="-128"/>
              </a:rPr>
              <a:t>Neurosci</a:t>
            </a:r>
            <a:r>
              <a:rPr lang="en-US" altLang="en-US" sz="1000" b="1" i="1" dirty="0">
                <a:solidFill>
                  <a:schemeClr val="tx1"/>
                </a:solidFill>
                <a:latin typeface="Helvetica" pitchFamily="2" charset="0"/>
                <a:ea typeface="ＭＳ Ｐゴシック" charset="-128"/>
              </a:rPr>
              <a:t> </a:t>
            </a:r>
            <a:r>
              <a:rPr lang="en-US" altLang="en-US" sz="1000" dirty="0">
                <a:solidFill>
                  <a:schemeClr val="tx1"/>
                </a:solidFill>
                <a:latin typeface="Helvetica" pitchFamily="2" charset="0"/>
                <a:ea typeface="ＭＳ Ｐゴシック" charset="-128"/>
              </a:rPr>
              <a:t>2022</a:t>
            </a:r>
          </a:p>
          <a:p>
            <a:pPr eaLnBrk="1" hangingPunct="1">
              <a:spcBef>
                <a:spcPct val="0"/>
              </a:spcBef>
              <a:buClrTx/>
              <a:buSzTx/>
              <a:buFontTx/>
              <a:buNone/>
            </a:pPr>
            <a:r>
              <a:rPr lang="en-US" altLang="en-US" sz="1000" dirty="0">
                <a:solidFill>
                  <a:schemeClr val="tx1"/>
                </a:solidFill>
                <a:latin typeface="Helvetica" pitchFamily="2" charset="0"/>
                <a:ea typeface="ＭＳ Ｐゴシック" charset="-128"/>
              </a:rPr>
              <a:t>Demertzi &amp; Whitfield-Gabrieli: </a:t>
            </a:r>
            <a:r>
              <a:rPr lang="en-US" altLang="en-US" sz="1000" b="1" dirty="0">
                <a:solidFill>
                  <a:schemeClr val="tx1"/>
                </a:solidFill>
                <a:latin typeface="Helvetica" pitchFamily="2" charset="0"/>
                <a:ea typeface="ＭＳ Ｐゴシック" charset="-128"/>
              </a:rPr>
              <a:t>Neurology of Consciousness </a:t>
            </a:r>
            <a:r>
              <a:rPr lang="en-US" altLang="en-US" sz="1000" dirty="0">
                <a:solidFill>
                  <a:schemeClr val="tx1"/>
                </a:solidFill>
                <a:latin typeface="Helvetica" pitchFamily="2" charset="0"/>
                <a:ea typeface="ＭＳ Ｐゴシック" charset="-128"/>
              </a:rPr>
              <a:t>2</a:t>
            </a:r>
            <a:r>
              <a:rPr lang="en-US" altLang="en-US" sz="1000" baseline="30000" dirty="0">
                <a:solidFill>
                  <a:schemeClr val="tx1"/>
                </a:solidFill>
                <a:latin typeface="Helvetica" pitchFamily="2" charset="0"/>
                <a:ea typeface="ＭＳ Ｐゴシック" charset="-128"/>
              </a:rPr>
              <a:t>nd</a:t>
            </a:r>
            <a:r>
              <a:rPr lang="en-US" altLang="en-US" sz="1000" dirty="0">
                <a:solidFill>
                  <a:schemeClr val="tx1"/>
                </a:solidFill>
                <a:latin typeface="Helvetica" pitchFamily="2" charset="0"/>
                <a:ea typeface="ＭＳ Ｐゴシック" charset="-128"/>
              </a:rPr>
              <a:t> ed. 2015</a:t>
            </a:r>
            <a:br>
              <a:rPr lang="en-US" altLang="en-US" sz="1000" dirty="0">
                <a:solidFill>
                  <a:schemeClr val="tx1"/>
                </a:solidFill>
                <a:latin typeface="Helvetica" pitchFamily="2" charset="0"/>
                <a:ea typeface="ＭＳ Ｐゴシック" charset="-128"/>
              </a:rPr>
            </a:br>
            <a:r>
              <a:rPr lang="en-US" altLang="en-US" sz="1000" dirty="0">
                <a:solidFill>
                  <a:schemeClr val="tx1"/>
                </a:solidFill>
                <a:latin typeface="Helvetica" pitchFamily="2" charset="0"/>
                <a:ea typeface="ＭＳ Ｐゴシック" charset="-128"/>
              </a:rPr>
              <a:t>Fox et al, </a:t>
            </a:r>
            <a:r>
              <a:rPr lang="en-US" altLang="en-US" sz="1000" b="1" i="1" dirty="0">
                <a:solidFill>
                  <a:schemeClr val="tx1"/>
                </a:solidFill>
                <a:latin typeface="Helvetica" pitchFamily="2" charset="0"/>
                <a:ea typeface="ＭＳ Ｐゴシック" charset="-128"/>
              </a:rPr>
              <a:t>PNAS</a:t>
            </a:r>
            <a:r>
              <a:rPr lang="en-US" altLang="en-US" sz="1000" dirty="0">
                <a:solidFill>
                  <a:schemeClr val="tx1"/>
                </a:solidFill>
                <a:latin typeface="Helvetica" pitchFamily="2" charset="0"/>
                <a:ea typeface="ＭＳ Ｐゴシック" charset="-128"/>
              </a:rPr>
              <a:t> 2005</a:t>
            </a:r>
          </a:p>
        </p:txBody>
      </p:sp>
    </p:spTree>
    <p:extLst>
      <p:ext uri="{BB962C8B-B14F-4D97-AF65-F5344CB8AC3E}">
        <p14:creationId xmlns:p14="http://schemas.microsoft.com/office/powerpoint/2010/main" val="82962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6659A0-2B47-4056-D8C1-F54639E45DE6}"/>
              </a:ext>
            </a:extLst>
          </p:cNvPr>
          <p:cNvSpPr/>
          <p:nvPr/>
        </p:nvSpPr>
        <p:spPr>
          <a:xfrm>
            <a:off x="521198" y="2883274"/>
            <a:ext cx="8130965" cy="21043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p>
        </p:txBody>
      </p:sp>
      <p:pic>
        <p:nvPicPr>
          <p:cNvPr id="1026" name="Picture 2">
            <a:extLst>
              <a:ext uri="{FF2B5EF4-FFF2-40B4-BE49-F238E27FC236}">
                <a16:creationId xmlns:a16="http://schemas.microsoft.com/office/drawing/2014/main" id="{97532579-22D5-4D31-9485-59012F20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574" y="2932678"/>
            <a:ext cx="3453291" cy="1904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C17C3A-C2B3-447D-B1B8-9FDD1CA0E6B0}"/>
              </a:ext>
            </a:extLst>
          </p:cNvPr>
          <p:cNvSpPr txBox="1"/>
          <p:nvPr/>
        </p:nvSpPr>
        <p:spPr>
          <a:xfrm>
            <a:off x="533073" y="4724761"/>
            <a:ext cx="2858322" cy="261610"/>
          </a:xfrm>
          <a:prstGeom prst="rect">
            <a:avLst/>
          </a:prstGeom>
          <a:noFill/>
        </p:spPr>
        <p:txBody>
          <a:bodyPr wrap="square" rtlCol="0">
            <a:spAutoFit/>
          </a:bodyPr>
          <a:lstStyle/>
          <a:p>
            <a:r>
              <a:rPr lang="en-US" sz="1100" dirty="0">
                <a:solidFill>
                  <a:schemeClr val="bg1"/>
                </a:solidFill>
              </a:rPr>
              <a:t>Kawagoe et al, </a:t>
            </a:r>
            <a:r>
              <a:rPr lang="en-US" sz="1100" b="1" i="1" dirty="0">
                <a:solidFill>
                  <a:schemeClr val="bg1"/>
                </a:solidFill>
              </a:rPr>
              <a:t>Hum. Brain Mapp </a:t>
            </a:r>
            <a:r>
              <a:rPr lang="en-US" sz="1100" dirty="0">
                <a:solidFill>
                  <a:schemeClr val="bg1"/>
                </a:solidFill>
              </a:rPr>
              <a:t>2019</a:t>
            </a:r>
            <a:endParaRPr lang="fr-BE" sz="1100" dirty="0">
              <a:solidFill>
                <a:schemeClr val="bg1"/>
              </a:solidFill>
            </a:endParaRPr>
          </a:p>
        </p:txBody>
      </p:sp>
      <p:grpSp>
        <p:nvGrpSpPr>
          <p:cNvPr id="4" name="Group 3">
            <a:extLst>
              <a:ext uri="{FF2B5EF4-FFF2-40B4-BE49-F238E27FC236}">
                <a16:creationId xmlns:a16="http://schemas.microsoft.com/office/drawing/2014/main" id="{1DF7619C-569C-9098-6A51-71550188724F}"/>
              </a:ext>
            </a:extLst>
          </p:cNvPr>
          <p:cNvGrpSpPr/>
          <p:nvPr/>
        </p:nvGrpSpPr>
        <p:grpSpPr>
          <a:xfrm>
            <a:off x="512303" y="708182"/>
            <a:ext cx="8139860" cy="2125212"/>
            <a:chOff x="991386" y="2913729"/>
            <a:chExt cx="8139860" cy="2125212"/>
          </a:xfrm>
        </p:grpSpPr>
        <p:sp>
          <p:nvSpPr>
            <p:cNvPr id="22" name="Rectangle 21">
              <a:extLst>
                <a:ext uri="{FF2B5EF4-FFF2-40B4-BE49-F238E27FC236}">
                  <a16:creationId xmlns:a16="http://schemas.microsoft.com/office/drawing/2014/main" id="{2AFD008B-EE68-EED2-1D3B-D9DDE09C8905}"/>
                </a:ext>
              </a:extLst>
            </p:cNvPr>
            <p:cNvSpPr/>
            <p:nvPr/>
          </p:nvSpPr>
          <p:spPr>
            <a:xfrm>
              <a:off x="1000281" y="2913729"/>
              <a:ext cx="8130965" cy="20817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100">
                <a:solidFill>
                  <a:schemeClr val="bg1"/>
                </a:solidFill>
              </a:endParaRPr>
            </a:p>
          </p:txBody>
        </p:sp>
        <p:pic>
          <p:nvPicPr>
            <p:cNvPr id="32" name="Picture 31" descr="A picture containing text, electronics&#10;&#10;Description automatically generated">
              <a:extLst>
                <a:ext uri="{FF2B5EF4-FFF2-40B4-BE49-F238E27FC236}">
                  <a16:creationId xmlns:a16="http://schemas.microsoft.com/office/drawing/2014/main" id="{AB01FCBE-9BD4-42EF-9A9D-0CBE5ECB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386" y="2992402"/>
              <a:ext cx="5630088" cy="1733582"/>
            </a:xfrm>
            <a:prstGeom prst="rect">
              <a:avLst/>
            </a:prstGeom>
          </p:spPr>
        </p:pic>
        <p:sp>
          <p:nvSpPr>
            <p:cNvPr id="19" name="TextBox 18">
              <a:extLst>
                <a:ext uri="{FF2B5EF4-FFF2-40B4-BE49-F238E27FC236}">
                  <a16:creationId xmlns:a16="http://schemas.microsoft.com/office/drawing/2014/main" id="{FB7DB1F6-EC76-F67D-7A4E-9BE15C94FE0D}"/>
                </a:ext>
              </a:extLst>
            </p:cNvPr>
            <p:cNvSpPr txBox="1"/>
            <p:nvPr/>
          </p:nvSpPr>
          <p:spPr>
            <a:xfrm>
              <a:off x="1000281" y="4777331"/>
              <a:ext cx="3674591" cy="261610"/>
            </a:xfrm>
            <a:prstGeom prst="rect">
              <a:avLst/>
            </a:prstGeom>
            <a:noFill/>
          </p:spPr>
          <p:txBody>
            <a:bodyPr wrap="square">
              <a:spAutoFit/>
            </a:bodyPr>
            <a:lstStyle/>
            <a:p>
              <a:r>
                <a:rPr lang="en-US" sz="1100" dirty="0">
                  <a:solidFill>
                    <a:schemeClr val="bg1"/>
                  </a:solidFill>
                </a:rPr>
                <a:t>Kawagoe et al </a:t>
              </a:r>
              <a:r>
                <a:rPr lang="en-US" sz="1100" b="1" dirty="0">
                  <a:solidFill>
                    <a:schemeClr val="bg1"/>
                  </a:solidFill>
                </a:rPr>
                <a:t>, </a:t>
              </a:r>
              <a:r>
                <a:rPr lang="en-US" sz="1100" b="1" i="1" dirty="0" err="1">
                  <a:solidFill>
                    <a:schemeClr val="bg1"/>
                  </a:solidFill>
                </a:rPr>
                <a:t>Eur</a:t>
              </a:r>
              <a:r>
                <a:rPr lang="en-US" sz="1100" b="1" i="1" dirty="0">
                  <a:solidFill>
                    <a:schemeClr val="bg1"/>
                  </a:solidFill>
                </a:rPr>
                <a:t> J </a:t>
              </a:r>
              <a:r>
                <a:rPr lang="en-US" sz="1100" b="1" i="1" dirty="0" err="1">
                  <a:solidFill>
                    <a:schemeClr val="bg1"/>
                  </a:solidFill>
                </a:rPr>
                <a:t>Neurosci</a:t>
              </a:r>
              <a:r>
                <a:rPr lang="en-US" sz="1100" b="1" i="1" dirty="0">
                  <a:solidFill>
                    <a:schemeClr val="bg1"/>
                  </a:solidFill>
                </a:rPr>
                <a:t> </a:t>
              </a:r>
              <a:r>
                <a:rPr lang="en-US" sz="1100" dirty="0">
                  <a:solidFill>
                    <a:schemeClr val="bg1"/>
                  </a:solidFill>
                </a:rPr>
                <a:t>2018</a:t>
              </a:r>
              <a:endParaRPr lang="fr-BE" sz="1100" dirty="0">
                <a:solidFill>
                  <a:schemeClr val="bg1"/>
                </a:solidFill>
              </a:endParaRPr>
            </a:p>
          </p:txBody>
        </p:sp>
      </p:grpSp>
      <p:sp>
        <p:nvSpPr>
          <p:cNvPr id="3" name="Titre 2">
            <a:extLst>
              <a:ext uri="{FF2B5EF4-FFF2-40B4-BE49-F238E27FC236}">
                <a16:creationId xmlns:a16="http://schemas.microsoft.com/office/drawing/2014/main" id="{C6E673AD-1174-BEA7-F12B-E9B68B97EA3B}"/>
              </a:ext>
            </a:extLst>
          </p:cNvPr>
          <p:cNvSpPr txBox="1">
            <a:spLocks/>
          </p:cNvSpPr>
          <p:nvPr/>
        </p:nvSpPr>
        <p:spPr>
          <a:xfrm>
            <a:off x="360880" y="70020"/>
            <a:ext cx="8582228" cy="543009"/>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400" b="1" dirty="0"/>
              <a:t>Mind Blanking has its own neural correlates</a:t>
            </a:r>
          </a:p>
        </p:txBody>
      </p:sp>
      <p:sp>
        <p:nvSpPr>
          <p:cNvPr id="5" name="Oval 4">
            <a:extLst>
              <a:ext uri="{FF2B5EF4-FFF2-40B4-BE49-F238E27FC236}">
                <a16:creationId xmlns:a16="http://schemas.microsoft.com/office/drawing/2014/main" id="{F376EFE1-9A56-4FE3-76EF-1C667C52FB98}"/>
              </a:ext>
            </a:extLst>
          </p:cNvPr>
          <p:cNvSpPr/>
          <p:nvPr/>
        </p:nvSpPr>
        <p:spPr>
          <a:xfrm>
            <a:off x="2289056" y="3280330"/>
            <a:ext cx="734204" cy="602901"/>
          </a:xfrm>
          <a:prstGeom prst="ellipse">
            <a:avLst/>
          </a:prstGeom>
          <a:noFill/>
          <a:ln>
            <a:solidFill>
              <a:srgbClr val="FFEF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12DA469A-5C97-7330-1367-4C910C152E7C}"/>
              </a:ext>
            </a:extLst>
          </p:cNvPr>
          <p:cNvSpPr txBox="1"/>
          <p:nvPr/>
        </p:nvSpPr>
        <p:spPr>
          <a:xfrm>
            <a:off x="5827290" y="3038370"/>
            <a:ext cx="2974936" cy="1323439"/>
          </a:xfrm>
          <a:prstGeom prst="rect">
            <a:avLst/>
          </a:prstGeom>
          <a:noFill/>
        </p:spPr>
        <p:txBody>
          <a:bodyPr wrap="square" rtlCol="0">
            <a:spAutoFit/>
          </a:bodyPr>
          <a:lstStyle/>
          <a:p>
            <a:r>
              <a:rPr lang="en-US" sz="1600" dirty="0">
                <a:solidFill>
                  <a:schemeClr val="bg1"/>
                </a:solidFill>
                <a:latin typeface="Calibri Light" panose="020F0302020204030204" pitchFamily="34" charset="0"/>
                <a:cs typeface="Calibri Light" panose="020F0302020204030204" pitchFamily="34" charset="0"/>
              </a:rPr>
              <a:t>“When you realize that you are thinking about something, disengage your attention and again try to think of nothing during the scans”</a:t>
            </a:r>
            <a:endParaRPr lang="fr-BE" sz="1600" dirty="0">
              <a:solidFill>
                <a:schemeClr val="bg1"/>
              </a:solidFill>
              <a:latin typeface="Calibri Light" panose="020F0302020204030204" pitchFamily="34" charset="0"/>
              <a:cs typeface="Calibri Light" panose="020F0302020204030204" pitchFamily="34" charset="0"/>
            </a:endParaRPr>
          </a:p>
        </p:txBody>
      </p:sp>
      <p:grpSp>
        <p:nvGrpSpPr>
          <p:cNvPr id="13" name="Group 12">
            <a:extLst>
              <a:ext uri="{FF2B5EF4-FFF2-40B4-BE49-F238E27FC236}">
                <a16:creationId xmlns:a16="http://schemas.microsoft.com/office/drawing/2014/main" id="{104C6648-3AFD-E282-3A21-6E3190310A43}"/>
              </a:ext>
            </a:extLst>
          </p:cNvPr>
          <p:cNvGrpSpPr/>
          <p:nvPr/>
        </p:nvGrpSpPr>
        <p:grpSpPr>
          <a:xfrm>
            <a:off x="6402146" y="1349786"/>
            <a:ext cx="2018328" cy="1314234"/>
            <a:chOff x="6180127" y="1142070"/>
            <a:chExt cx="2018328" cy="1314234"/>
          </a:xfrm>
        </p:grpSpPr>
        <p:pic>
          <p:nvPicPr>
            <p:cNvPr id="8" name="Picture 7">
              <a:extLst>
                <a:ext uri="{FF2B5EF4-FFF2-40B4-BE49-F238E27FC236}">
                  <a16:creationId xmlns:a16="http://schemas.microsoft.com/office/drawing/2014/main" id="{D66C4BA0-FB2F-6650-89E4-19E2B854F897}"/>
                </a:ext>
              </a:extLst>
            </p:cNvPr>
            <p:cNvPicPr>
              <a:picLocks noChangeAspect="1"/>
            </p:cNvPicPr>
            <p:nvPr/>
          </p:nvPicPr>
          <p:blipFill>
            <a:blip r:embed="rId5"/>
            <a:srcRect l="51462" b="51609"/>
            <a:stretch>
              <a:fillRect/>
            </a:stretch>
          </p:blipFill>
          <p:spPr>
            <a:xfrm>
              <a:off x="6448778" y="1142070"/>
              <a:ext cx="1749677" cy="1189588"/>
            </a:xfrm>
            <a:prstGeom prst="rect">
              <a:avLst/>
            </a:prstGeom>
          </p:spPr>
        </p:pic>
        <p:sp>
          <p:nvSpPr>
            <p:cNvPr id="12" name="Oval 11">
              <a:extLst>
                <a:ext uri="{FF2B5EF4-FFF2-40B4-BE49-F238E27FC236}">
                  <a16:creationId xmlns:a16="http://schemas.microsoft.com/office/drawing/2014/main" id="{3269835C-D908-11F1-E95E-FCCC799ECD30}"/>
                </a:ext>
              </a:extLst>
            </p:cNvPr>
            <p:cNvSpPr/>
            <p:nvPr/>
          </p:nvSpPr>
          <p:spPr>
            <a:xfrm>
              <a:off x="6180127" y="2085759"/>
              <a:ext cx="914400" cy="37054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14" name="TextBox 13">
            <a:extLst>
              <a:ext uri="{FF2B5EF4-FFF2-40B4-BE49-F238E27FC236}">
                <a16:creationId xmlns:a16="http://schemas.microsoft.com/office/drawing/2014/main" id="{58E97125-2CD4-A1F5-B42D-B99C822C4243}"/>
              </a:ext>
            </a:extLst>
          </p:cNvPr>
          <p:cNvSpPr txBox="1"/>
          <p:nvPr/>
        </p:nvSpPr>
        <p:spPr>
          <a:xfrm>
            <a:off x="6402146" y="1042009"/>
            <a:ext cx="2029966" cy="307777"/>
          </a:xfrm>
          <a:prstGeom prst="rect">
            <a:avLst/>
          </a:prstGeom>
          <a:noFill/>
        </p:spPr>
        <p:txBody>
          <a:bodyPr wrap="square" rtlCol="0">
            <a:spAutoFit/>
          </a:bodyPr>
          <a:lstStyle/>
          <a:p>
            <a:pPr algn="ctr"/>
            <a:r>
              <a:rPr lang="en-US" sz="1400" dirty="0">
                <a:solidFill>
                  <a:schemeClr val="bg1"/>
                </a:solidFill>
              </a:rPr>
              <a:t>Default mode network</a:t>
            </a:r>
            <a:endParaRPr lang="fr-BE" sz="1400" dirty="0">
              <a:solidFill>
                <a:schemeClr val="bg1"/>
              </a:solidFill>
            </a:endParaRPr>
          </a:p>
        </p:txBody>
      </p:sp>
      <p:sp>
        <p:nvSpPr>
          <p:cNvPr id="15" name="TextBox 14">
            <a:extLst>
              <a:ext uri="{FF2B5EF4-FFF2-40B4-BE49-F238E27FC236}">
                <a16:creationId xmlns:a16="http://schemas.microsoft.com/office/drawing/2014/main" id="{0DAA058E-2F04-726E-F62C-C780C24DC05E}"/>
              </a:ext>
            </a:extLst>
          </p:cNvPr>
          <p:cNvSpPr txBox="1"/>
          <p:nvPr/>
        </p:nvSpPr>
        <p:spPr>
          <a:xfrm>
            <a:off x="5827290" y="4413156"/>
            <a:ext cx="2974936" cy="338554"/>
          </a:xfrm>
          <a:prstGeom prst="rect">
            <a:avLst/>
          </a:prstGeom>
          <a:noFill/>
        </p:spPr>
        <p:txBody>
          <a:bodyPr wrap="square" rtlCol="0">
            <a:spAutoFit/>
          </a:bodyPr>
          <a:lstStyle/>
          <a:p>
            <a:r>
              <a:rPr lang="en-US" sz="1600" dirty="0">
                <a:solidFill>
                  <a:srgbClr val="FFFF00"/>
                </a:solidFill>
              </a:rPr>
              <a:t>Deliberate MB?</a:t>
            </a:r>
            <a:endParaRPr lang="fr-BE" sz="1600" dirty="0">
              <a:solidFill>
                <a:srgbClr val="FFFF00"/>
              </a:solidFill>
            </a:endParaRPr>
          </a:p>
        </p:txBody>
      </p:sp>
    </p:spTree>
    <p:extLst>
      <p:ext uri="{BB962C8B-B14F-4D97-AF65-F5344CB8AC3E}">
        <p14:creationId xmlns:p14="http://schemas.microsoft.com/office/powerpoint/2010/main" val="4191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86B2D72-1E4E-E18D-29BF-0909F2A6ACA5}"/>
              </a:ext>
            </a:extLst>
          </p:cNvPr>
          <p:cNvSpPr/>
          <p:nvPr/>
        </p:nvSpPr>
        <p:spPr>
          <a:xfrm>
            <a:off x="6770282" y="1753572"/>
            <a:ext cx="2099399" cy="21078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p>
        </p:txBody>
      </p:sp>
      <p:pic>
        <p:nvPicPr>
          <p:cNvPr id="13" name="Picture 12">
            <a:extLst>
              <a:ext uri="{FF2B5EF4-FFF2-40B4-BE49-F238E27FC236}">
                <a16:creationId xmlns:a16="http://schemas.microsoft.com/office/drawing/2014/main" id="{E311BDF2-0D32-4853-B0F6-A10BAC129415}"/>
              </a:ext>
            </a:extLst>
          </p:cNvPr>
          <p:cNvPicPr>
            <a:picLocks noChangeAspect="1"/>
          </p:cNvPicPr>
          <p:nvPr/>
        </p:nvPicPr>
        <p:blipFill>
          <a:blip r:embed="rId3"/>
          <a:stretch>
            <a:fillRect/>
          </a:stretch>
        </p:blipFill>
        <p:spPr>
          <a:xfrm>
            <a:off x="3502275" y="1661857"/>
            <a:ext cx="3258544" cy="2242732"/>
          </a:xfrm>
          <a:prstGeom prst="rect">
            <a:avLst/>
          </a:prstGeom>
        </p:spPr>
      </p:pic>
      <p:sp>
        <p:nvSpPr>
          <p:cNvPr id="24" name="Rectangle 23">
            <a:extLst>
              <a:ext uri="{FF2B5EF4-FFF2-40B4-BE49-F238E27FC236}">
                <a16:creationId xmlns:a16="http://schemas.microsoft.com/office/drawing/2014/main" id="{085DD6FD-F784-354D-B270-55C0ADD857F7}"/>
              </a:ext>
            </a:extLst>
          </p:cNvPr>
          <p:cNvSpPr/>
          <p:nvPr/>
        </p:nvSpPr>
        <p:spPr>
          <a:xfrm>
            <a:off x="1161290" y="2"/>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8" rIns="38576" bIns="19288" numCol="1" spcCol="0" rtlCol="0" fromWordArt="0" anchor="ctr" anchorCtr="0" forceAA="0" compatLnSpc="1">
            <a:prstTxWarp prst="textNoShape">
              <a:avLst/>
            </a:prstTxWarp>
            <a:noAutofit/>
          </a:bodyPr>
          <a:lstStyle/>
          <a:p>
            <a:pPr algn="ctr" defTabSz="342882">
              <a:defRPr/>
            </a:pPr>
            <a:endParaRPr lang="en-US" sz="1181" kern="0">
              <a:solidFill>
                <a:prstClr val="white"/>
              </a:solidFill>
              <a:latin typeface="Calibri"/>
            </a:endParaRPr>
          </a:p>
        </p:txBody>
      </p:sp>
      <p:pic>
        <p:nvPicPr>
          <p:cNvPr id="2" name="Picture 1">
            <a:extLst>
              <a:ext uri="{FF2B5EF4-FFF2-40B4-BE49-F238E27FC236}">
                <a16:creationId xmlns:a16="http://schemas.microsoft.com/office/drawing/2014/main" id="{A30A285E-E0DE-E2B8-454A-6DE29E80946F}"/>
              </a:ext>
            </a:extLst>
          </p:cNvPr>
          <p:cNvPicPr>
            <a:picLocks noChangeAspect="1"/>
          </p:cNvPicPr>
          <p:nvPr/>
        </p:nvPicPr>
        <p:blipFill rotWithShape="1">
          <a:blip r:embed="rId4"/>
          <a:srcRect r="2924"/>
          <a:stretch/>
        </p:blipFill>
        <p:spPr>
          <a:xfrm>
            <a:off x="31062" y="1494378"/>
            <a:ext cx="3471215" cy="2678617"/>
          </a:xfrm>
          <a:prstGeom prst="rect">
            <a:avLst/>
          </a:prstGeom>
        </p:spPr>
      </p:pic>
      <p:sp>
        <p:nvSpPr>
          <p:cNvPr id="3" name="TextBox 2">
            <a:extLst>
              <a:ext uri="{FF2B5EF4-FFF2-40B4-BE49-F238E27FC236}">
                <a16:creationId xmlns:a16="http://schemas.microsoft.com/office/drawing/2014/main" id="{0528D791-B86C-E8AE-59FA-A41EAE05FC6B}"/>
              </a:ext>
            </a:extLst>
          </p:cNvPr>
          <p:cNvSpPr txBox="1"/>
          <p:nvPr/>
        </p:nvSpPr>
        <p:spPr>
          <a:xfrm>
            <a:off x="1161290" y="1263019"/>
            <a:ext cx="7775910" cy="508088"/>
          </a:xfrm>
          <a:prstGeom prst="rect">
            <a:avLst/>
          </a:prstGeom>
          <a:noFill/>
        </p:spPr>
        <p:txBody>
          <a:bodyPr wrap="square" rtlCol="0">
            <a:spAutoFit/>
          </a:bodyPr>
          <a:lstStyle/>
          <a:p>
            <a:r>
              <a:rPr lang="en-BE" sz="1351" b="1" dirty="0"/>
              <a:t>Less frequent		    	              Equally probable across time                    Whole-brain deactivations  	</a:t>
            </a:r>
          </a:p>
        </p:txBody>
      </p:sp>
      <p:sp>
        <p:nvSpPr>
          <p:cNvPr id="6" name="Rectangle 5">
            <a:extLst>
              <a:ext uri="{FF2B5EF4-FFF2-40B4-BE49-F238E27FC236}">
                <a16:creationId xmlns:a16="http://schemas.microsoft.com/office/drawing/2014/main" id="{CB63921D-719A-0DAC-192A-E9AA8F5C7235}"/>
              </a:ext>
            </a:extLst>
          </p:cNvPr>
          <p:cNvSpPr/>
          <p:nvPr/>
        </p:nvSpPr>
        <p:spPr>
          <a:xfrm>
            <a:off x="7232611" y="49634"/>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7" name="Titre 2">
            <a:extLst>
              <a:ext uri="{FF2B5EF4-FFF2-40B4-BE49-F238E27FC236}">
                <a16:creationId xmlns:a16="http://schemas.microsoft.com/office/drawing/2014/main" id="{882135EB-D562-69A8-CDF3-48D7447AA2D3}"/>
              </a:ext>
            </a:extLst>
          </p:cNvPr>
          <p:cNvSpPr txBox="1">
            <a:spLocks/>
          </p:cNvSpPr>
          <p:nvPr/>
        </p:nvSpPr>
        <p:spPr>
          <a:xfrm>
            <a:off x="66401" y="-95657"/>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200" b="1" dirty="0">
              <a:solidFill>
                <a:schemeClr val="tx1"/>
              </a:solidFill>
            </a:endParaRPr>
          </a:p>
        </p:txBody>
      </p:sp>
      <p:sp>
        <p:nvSpPr>
          <p:cNvPr id="20" name="Titre 2">
            <a:extLst>
              <a:ext uri="{FF2B5EF4-FFF2-40B4-BE49-F238E27FC236}">
                <a16:creationId xmlns:a16="http://schemas.microsoft.com/office/drawing/2014/main" id="{4C587AB3-7F95-F617-893A-39C2BF9E074E}"/>
              </a:ext>
            </a:extLst>
          </p:cNvPr>
          <p:cNvSpPr txBox="1">
            <a:spLocks/>
          </p:cNvSpPr>
          <p:nvPr/>
        </p:nvSpPr>
        <p:spPr>
          <a:xfrm>
            <a:off x="-17944" y="273338"/>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333" b="1" dirty="0"/>
              <a:t>Mind Blanking happens “by default”</a:t>
            </a:r>
          </a:p>
        </p:txBody>
      </p:sp>
      <p:sp>
        <p:nvSpPr>
          <p:cNvPr id="4" name="TextBox 3">
            <a:extLst>
              <a:ext uri="{FF2B5EF4-FFF2-40B4-BE49-F238E27FC236}">
                <a16:creationId xmlns:a16="http://schemas.microsoft.com/office/drawing/2014/main" id="{F19947AA-02D2-FC0E-F155-CA00CC743090}"/>
              </a:ext>
            </a:extLst>
          </p:cNvPr>
          <p:cNvSpPr txBox="1"/>
          <p:nvPr/>
        </p:nvSpPr>
        <p:spPr>
          <a:xfrm>
            <a:off x="133799" y="5369494"/>
            <a:ext cx="8990919" cy="516923"/>
          </a:xfrm>
          <a:prstGeom prst="rect">
            <a:avLst/>
          </a:prstGeom>
        </p:spPr>
        <p:txBody>
          <a:bodyPr vert="horz" wrap="square" lIns="91440" tIns="45720" rIns="91440" bIns="45720" rtlCol="0" anchor="ctr">
            <a:normAutofit/>
          </a:bodyPr>
          <a:lstStyle/>
          <a:p>
            <a:endParaRPr lang="en-BE" sz="1067" dirty="0"/>
          </a:p>
        </p:txBody>
      </p:sp>
      <p:sp>
        <p:nvSpPr>
          <p:cNvPr id="5" name="TextBox 4">
            <a:extLst>
              <a:ext uri="{FF2B5EF4-FFF2-40B4-BE49-F238E27FC236}">
                <a16:creationId xmlns:a16="http://schemas.microsoft.com/office/drawing/2014/main" id="{E772D47A-9BD5-144F-0219-C9AB3777619A}"/>
              </a:ext>
            </a:extLst>
          </p:cNvPr>
          <p:cNvSpPr txBox="1"/>
          <p:nvPr/>
        </p:nvSpPr>
        <p:spPr>
          <a:xfrm>
            <a:off x="107389" y="4488448"/>
            <a:ext cx="6653430" cy="516923"/>
          </a:xfrm>
          <a:prstGeom prst="rect">
            <a:avLst/>
          </a:prstGeom>
        </p:spPr>
        <p:txBody>
          <a:bodyPr vert="horz" wrap="square" lIns="91440" tIns="45720" rIns="91440" bIns="45720" rtlCol="0" anchor="ctr">
            <a:noAutofit/>
          </a:bodyPr>
          <a:lstStyle/>
          <a:p>
            <a:r>
              <a:rPr lang="en-GB" sz="1100" dirty="0" err="1"/>
              <a:t>Mortaheb</a:t>
            </a:r>
            <a:r>
              <a:rPr lang="en-GB" sz="1100" dirty="0"/>
              <a:t>, Van </a:t>
            </a:r>
            <a:r>
              <a:rPr lang="en-GB" sz="1100" dirty="0" err="1"/>
              <a:t>Calster</a:t>
            </a:r>
            <a:r>
              <a:rPr lang="en-GB" sz="1100" dirty="0"/>
              <a:t>, Raimondo, </a:t>
            </a:r>
            <a:r>
              <a:rPr lang="en-GB" sz="1100" dirty="0" err="1"/>
              <a:t>Klados</a:t>
            </a:r>
            <a:r>
              <a:rPr lang="en-GB" sz="1100" dirty="0"/>
              <a:t>, </a:t>
            </a:r>
            <a:r>
              <a:rPr lang="en-GB" sz="1100" dirty="0" err="1"/>
              <a:t>Boulakis</a:t>
            </a:r>
            <a:r>
              <a:rPr lang="en-GB" sz="1100" dirty="0"/>
              <a:t>, </a:t>
            </a:r>
            <a:r>
              <a:rPr lang="en-GB" sz="1100" dirty="0" err="1"/>
              <a:t>Georgoulaa</a:t>
            </a:r>
            <a:r>
              <a:rPr lang="en-GB" sz="1100" dirty="0"/>
              <a:t>, Majerus, Van De Ville*, Demertzi*. </a:t>
            </a:r>
            <a:r>
              <a:rPr lang="en-GB" sz="1100" b="1" i="1" dirty="0"/>
              <a:t>PNAS</a:t>
            </a:r>
            <a:r>
              <a:rPr lang="en-GB" sz="1100" dirty="0"/>
              <a:t> 2022 </a:t>
            </a:r>
          </a:p>
          <a:p>
            <a:r>
              <a:rPr lang="en-GB" sz="1100" dirty="0"/>
              <a:t>Van </a:t>
            </a:r>
            <a:r>
              <a:rPr lang="en-GB" sz="1100" dirty="0" err="1"/>
              <a:t>Calster</a:t>
            </a:r>
            <a:r>
              <a:rPr lang="en-GB" sz="1100" dirty="0"/>
              <a:t>, </a:t>
            </a:r>
            <a:r>
              <a:rPr lang="en-GB" sz="1100" dirty="0" err="1"/>
              <a:t>D’Argembeau</a:t>
            </a:r>
            <a:r>
              <a:rPr lang="en-GB" sz="1100" dirty="0"/>
              <a:t>, Salmon, Peters, Majerus</a:t>
            </a:r>
            <a:r>
              <a:rPr lang="en-GB" sz="1100" i="1" dirty="0"/>
              <a:t>.</a:t>
            </a:r>
            <a:r>
              <a:rPr lang="en-GB" sz="1100" b="1" i="1" dirty="0"/>
              <a:t> J </a:t>
            </a:r>
            <a:r>
              <a:rPr lang="en-GB" sz="1100" b="1" i="1" dirty="0" err="1"/>
              <a:t>Cogn</a:t>
            </a:r>
            <a:r>
              <a:rPr lang="en-GB" sz="1100" b="1" i="1" dirty="0"/>
              <a:t> </a:t>
            </a:r>
            <a:r>
              <a:rPr lang="en-GB" sz="1100" b="1" i="1" dirty="0" err="1"/>
              <a:t>Neurosci</a:t>
            </a:r>
            <a:r>
              <a:rPr lang="en-GB" sz="1100" b="1" i="1" dirty="0"/>
              <a:t> </a:t>
            </a:r>
            <a:r>
              <a:rPr lang="en-GB" sz="1100" dirty="0"/>
              <a:t>2017</a:t>
            </a:r>
          </a:p>
          <a:p>
            <a:endParaRPr lang="en-BE" sz="1100" dirty="0"/>
          </a:p>
        </p:txBody>
      </p:sp>
      <p:sp>
        <p:nvSpPr>
          <p:cNvPr id="10" name="TextBox 9">
            <a:extLst>
              <a:ext uri="{FF2B5EF4-FFF2-40B4-BE49-F238E27FC236}">
                <a16:creationId xmlns:a16="http://schemas.microsoft.com/office/drawing/2014/main" id="{280471E7-1839-5470-73E4-C3F7BC31DED0}"/>
              </a:ext>
            </a:extLst>
          </p:cNvPr>
          <p:cNvSpPr txBox="1"/>
          <p:nvPr/>
        </p:nvSpPr>
        <p:spPr>
          <a:xfrm>
            <a:off x="731207" y="3861453"/>
            <a:ext cx="2984878" cy="349974"/>
          </a:xfrm>
          <a:prstGeom prst="rect">
            <a:avLst/>
          </a:prstGeom>
          <a:solidFill>
            <a:schemeClr val="bg1"/>
          </a:solidFill>
        </p:spPr>
        <p:txBody>
          <a:bodyPr vert="horz" wrap="none" lIns="91440" tIns="45720" rIns="91440" bIns="45720" rtlCol="0" anchor="ctr">
            <a:normAutofit/>
          </a:bodyPr>
          <a:lstStyle/>
          <a:p>
            <a:r>
              <a:rPr lang="en-BE" sz="1400" dirty="0">
                <a:latin typeface="Calibri Light" panose="020F0302020204030204" pitchFamily="34" charset="0"/>
                <a:cs typeface="Calibri Light" panose="020F0302020204030204" pitchFamily="34" charset="0"/>
              </a:rPr>
              <a:t>MB      Senses   Stimulus       Stimulus</a:t>
            </a:r>
          </a:p>
        </p:txBody>
      </p:sp>
      <p:sp>
        <p:nvSpPr>
          <p:cNvPr id="11" name="TextBox 10">
            <a:extLst>
              <a:ext uri="{FF2B5EF4-FFF2-40B4-BE49-F238E27FC236}">
                <a16:creationId xmlns:a16="http://schemas.microsoft.com/office/drawing/2014/main" id="{E6BD9047-F67C-DEBB-0B59-791689301AAB}"/>
              </a:ext>
            </a:extLst>
          </p:cNvPr>
          <p:cNvSpPr txBox="1"/>
          <p:nvPr/>
        </p:nvSpPr>
        <p:spPr>
          <a:xfrm>
            <a:off x="367715" y="1512322"/>
            <a:ext cx="1964068" cy="319041"/>
          </a:xfrm>
          <a:prstGeom prst="rect">
            <a:avLst/>
          </a:prstGeom>
        </p:spPr>
        <p:txBody>
          <a:bodyPr vert="horz" wrap="none" lIns="91440" tIns="45720" rIns="91440" bIns="45720" rtlCol="0" anchor="ctr">
            <a:normAutofit/>
          </a:bodyPr>
          <a:lstStyle/>
          <a:p>
            <a:r>
              <a:rPr lang="en-GB" sz="1100" dirty="0"/>
              <a:t>36 participants</a:t>
            </a:r>
            <a:r>
              <a:rPr lang="en-BE" sz="1100" dirty="0"/>
              <a:t>; </a:t>
            </a:r>
            <a:r>
              <a:rPr lang="en-GB" sz="1100" dirty="0"/>
              <a:t>50 </a:t>
            </a:r>
            <a:r>
              <a:rPr lang="en-BE" sz="1100" dirty="0"/>
              <a:t>probes </a:t>
            </a:r>
          </a:p>
        </p:txBody>
      </p:sp>
      <p:sp>
        <p:nvSpPr>
          <p:cNvPr id="12" name="TextBox 11">
            <a:extLst>
              <a:ext uri="{FF2B5EF4-FFF2-40B4-BE49-F238E27FC236}">
                <a16:creationId xmlns:a16="http://schemas.microsoft.com/office/drawing/2014/main" id="{10ECC352-00FF-5FCF-7C5E-2BB99A0577FB}"/>
              </a:ext>
            </a:extLst>
          </p:cNvPr>
          <p:cNvSpPr txBox="1"/>
          <p:nvPr/>
        </p:nvSpPr>
        <p:spPr>
          <a:xfrm>
            <a:off x="1775706" y="4086353"/>
            <a:ext cx="1706249" cy="275554"/>
          </a:xfrm>
          <a:prstGeom prst="rect">
            <a:avLst/>
          </a:prstGeom>
          <a:noFill/>
        </p:spPr>
        <p:txBody>
          <a:bodyPr vert="horz" wrap="none" lIns="91440" tIns="45720" rIns="91440" bIns="45720" rtlCol="0" anchor="ctr">
            <a:normAutofit/>
          </a:bodyPr>
          <a:lstStyle/>
          <a:p>
            <a:r>
              <a:rPr lang="en-BE" sz="1200" dirty="0">
                <a:latin typeface="Calibri Light" panose="020F0302020204030204" pitchFamily="34" charset="0"/>
                <a:cs typeface="Calibri Light" panose="020F0302020204030204" pitchFamily="34" charset="0"/>
              </a:rPr>
              <a:t>Dependent    Independent</a:t>
            </a:r>
          </a:p>
        </p:txBody>
      </p:sp>
      <p:grpSp>
        <p:nvGrpSpPr>
          <p:cNvPr id="9" name="Group 8">
            <a:extLst>
              <a:ext uri="{FF2B5EF4-FFF2-40B4-BE49-F238E27FC236}">
                <a16:creationId xmlns:a16="http://schemas.microsoft.com/office/drawing/2014/main" id="{3FA1C846-9985-9D8A-8D76-E8A8A4D92B3D}"/>
              </a:ext>
            </a:extLst>
          </p:cNvPr>
          <p:cNvGrpSpPr/>
          <p:nvPr/>
        </p:nvGrpSpPr>
        <p:grpSpPr>
          <a:xfrm>
            <a:off x="6824930" y="1779612"/>
            <a:ext cx="2012695" cy="2081841"/>
            <a:chOff x="1110463" y="1780521"/>
            <a:chExt cx="2272036" cy="2437659"/>
          </a:xfrm>
        </p:grpSpPr>
        <p:pic>
          <p:nvPicPr>
            <p:cNvPr id="15" name="Picture 14">
              <a:extLst>
                <a:ext uri="{FF2B5EF4-FFF2-40B4-BE49-F238E27FC236}">
                  <a16:creationId xmlns:a16="http://schemas.microsoft.com/office/drawing/2014/main" id="{3F3CDAC0-B0AD-9A43-B268-A336669E43CE}"/>
                </a:ext>
              </a:extLst>
            </p:cNvPr>
            <p:cNvPicPr>
              <a:picLocks noChangeAspect="1"/>
            </p:cNvPicPr>
            <p:nvPr/>
          </p:nvPicPr>
          <p:blipFill rotWithShape="1">
            <a:blip r:embed="rId5"/>
            <a:srcRect t="5450" r="75678" b="52884"/>
            <a:stretch>
              <a:fillRect/>
            </a:stretch>
          </p:blipFill>
          <p:spPr>
            <a:xfrm>
              <a:off x="1121145" y="1835590"/>
              <a:ext cx="2225166" cy="1773060"/>
            </a:xfrm>
            <a:prstGeom prst="rect">
              <a:avLst/>
            </a:prstGeom>
          </p:spPr>
        </p:pic>
        <p:pic>
          <p:nvPicPr>
            <p:cNvPr id="16" name="Picture 15">
              <a:extLst>
                <a:ext uri="{FF2B5EF4-FFF2-40B4-BE49-F238E27FC236}">
                  <a16:creationId xmlns:a16="http://schemas.microsoft.com/office/drawing/2014/main" id="{8ED2D9A1-63E7-3235-0117-32154961259A}"/>
                </a:ext>
              </a:extLst>
            </p:cNvPr>
            <p:cNvPicPr>
              <a:picLocks noChangeAspect="1"/>
            </p:cNvPicPr>
            <p:nvPr/>
          </p:nvPicPr>
          <p:blipFill rotWithShape="1">
            <a:blip r:embed="rId5"/>
            <a:srcRect t="83060" r="75678"/>
            <a:stretch/>
          </p:blipFill>
          <p:spPr>
            <a:xfrm>
              <a:off x="1655238" y="3490563"/>
              <a:ext cx="1159412" cy="375601"/>
            </a:xfrm>
            <a:prstGeom prst="rect">
              <a:avLst/>
            </a:prstGeom>
          </p:spPr>
        </p:pic>
        <p:sp>
          <p:nvSpPr>
            <p:cNvPr id="17" name="TextBox 16">
              <a:extLst>
                <a:ext uri="{FF2B5EF4-FFF2-40B4-BE49-F238E27FC236}">
                  <a16:creationId xmlns:a16="http://schemas.microsoft.com/office/drawing/2014/main" id="{F3093C43-F7CC-4C08-4F74-8DCE476401C5}"/>
                </a:ext>
              </a:extLst>
            </p:cNvPr>
            <p:cNvSpPr txBox="1"/>
            <p:nvPr/>
          </p:nvSpPr>
          <p:spPr>
            <a:xfrm>
              <a:off x="1417576" y="3854568"/>
              <a:ext cx="1905020" cy="363612"/>
            </a:xfrm>
            <a:prstGeom prst="rect">
              <a:avLst/>
            </a:prstGeom>
            <a:noFill/>
          </p:spPr>
          <p:txBody>
            <a:bodyPr wrap="square">
              <a:spAutoFit/>
            </a:bodyPr>
            <a:lstStyle/>
            <a:p>
              <a:r>
                <a:rPr lang="en-GB" sz="800" dirty="0">
                  <a:solidFill>
                    <a:schemeClr val="bg1"/>
                  </a:solidFill>
                  <a:latin typeface="Helvetica" pitchFamily="2" charset="0"/>
                </a:rPr>
                <a:t>voxel-level </a:t>
              </a:r>
              <a:r>
                <a:rPr lang="en-GB" sz="800" dirty="0" err="1">
                  <a:solidFill>
                    <a:schemeClr val="bg1"/>
                  </a:solidFill>
                  <a:latin typeface="Helvetica" pitchFamily="2" charset="0"/>
                </a:rPr>
                <a:t>p</a:t>
              </a:r>
              <a:r>
                <a:rPr lang="en-GB" sz="800" baseline="-25000" dirty="0" err="1">
                  <a:solidFill>
                    <a:schemeClr val="bg1"/>
                  </a:solidFill>
                  <a:latin typeface="Helvetica" pitchFamily="2" charset="0"/>
                </a:rPr>
                <a:t>uncorrected</a:t>
              </a:r>
              <a:r>
                <a:rPr lang="en-GB" sz="800" baseline="-25000" dirty="0">
                  <a:solidFill>
                    <a:schemeClr val="bg1"/>
                  </a:solidFill>
                  <a:latin typeface="Helvetica" pitchFamily="2" charset="0"/>
                </a:rPr>
                <a:t> </a:t>
              </a:r>
              <a:r>
                <a:rPr lang="en-GB" sz="800" dirty="0">
                  <a:solidFill>
                    <a:schemeClr val="bg1"/>
                  </a:solidFill>
                  <a:latin typeface="Helvetica" pitchFamily="2" charset="0"/>
                </a:rPr>
                <a:t>&lt;0.001    </a:t>
              </a:r>
            </a:p>
            <a:p>
              <a:r>
                <a:rPr lang="en-GB" sz="800" dirty="0">
                  <a:solidFill>
                    <a:schemeClr val="bg1"/>
                  </a:solidFill>
                  <a:latin typeface="Helvetica" pitchFamily="2" charset="0"/>
                </a:rPr>
                <a:t>cluster level </a:t>
              </a:r>
              <a:r>
                <a:rPr lang="en-GB" sz="800" dirty="0" err="1">
                  <a:solidFill>
                    <a:schemeClr val="bg1"/>
                  </a:solidFill>
                  <a:latin typeface="Helvetica" pitchFamily="2" charset="0"/>
                </a:rPr>
                <a:t>p</a:t>
              </a:r>
              <a:r>
                <a:rPr lang="en-GB" sz="800" baseline="-25000" dirty="0" err="1">
                  <a:solidFill>
                    <a:schemeClr val="bg1"/>
                  </a:solidFill>
                  <a:latin typeface="Helvetica" pitchFamily="2" charset="0"/>
                </a:rPr>
                <a:t>FDR</a:t>
              </a:r>
              <a:r>
                <a:rPr lang="en-GB" sz="800" dirty="0">
                  <a:solidFill>
                    <a:schemeClr val="bg1"/>
                  </a:solidFill>
                  <a:latin typeface="Helvetica" pitchFamily="2" charset="0"/>
                </a:rPr>
                <a:t> &lt;0.05</a:t>
              </a:r>
            </a:p>
          </p:txBody>
        </p:sp>
        <p:sp>
          <p:nvSpPr>
            <p:cNvPr id="18" name="Oval 17">
              <a:extLst>
                <a:ext uri="{FF2B5EF4-FFF2-40B4-BE49-F238E27FC236}">
                  <a16:creationId xmlns:a16="http://schemas.microsoft.com/office/drawing/2014/main" id="{F198EF73-1302-86E2-8548-48FC66959A0E}"/>
                </a:ext>
              </a:extLst>
            </p:cNvPr>
            <p:cNvSpPr/>
            <p:nvPr/>
          </p:nvSpPr>
          <p:spPr>
            <a:xfrm>
              <a:off x="1110463" y="1780521"/>
              <a:ext cx="336885" cy="40791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F19447B-4FE7-0943-4CDD-A91398A48131}"/>
                </a:ext>
              </a:extLst>
            </p:cNvPr>
            <p:cNvSpPr/>
            <p:nvPr/>
          </p:nvSpPr>
          <p:spPr>
            <a:xfrm>
              <a:off x="2953336" y="1796131"/>
              <a:ext cx="429163" cy="2892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23" name="TextBox 22">
            <a:extLst>
              <a:ext uri="{FF2B5EF4-FFF2-40B4-BE49-F238E27FC236}">
                <a16:creationId xmlns:a16="http://schemas.microsoft.com/office/drawing/2014/main" id="{A548BA4B-7A20-A91C-6FAD-21EF9281B73D}"/>
              </a:ext>
            </a:extLst>
          </p:cNvPr>
          <p:cNvSpPr txBox="1"/>
          <p:nvPr/>
        </p:nvSpPr>
        <p:spPr>
          <a:xfrm>
            <a:off x="6770282" y="3936394"/>
            <a:ext cx="2519040" cy="430887"/>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Van </a:t>
            </a:r>
            <a:r>
              <a:rPr lang="en-US" sz="1100" dirty="0" err="1">
                <a:latin typeface="+mj-lt"/>
                <a:ea typeface="Calibri" panose="020F0502020204030204" pitchFamily="34" charset="0"/>
              </a:rPr>
              <a:t>Calster</a:t>
            </a:r>
            <a:r>
              <a:rPr lang="en-US" sz="1100" dirty="0">
                <a:latin typeface="+mj-lt"/>
                <a:ea typeface="Calibri" panose="020F0502020204030204" pitchFamily="34" charset="0"/>
              </a:rPr>
              <a:t>, </a:t>
            </a:r>
          </a:p>
          <a:p>
            <a:r>
              <a:rPr lang="en-US" sz="1100" dirty="0">
                <a:latin typeface="+mj-lt"/>
                <a:ea typeface="Calibri" panose="020F0502020204030204" pitchFamily="34" charset="0"/>
              </a:rPr>
              <a:t>Majerus, Demertzi. </a:t>
            </a:r>
            <a:r>
              <a:rPr lang="en-US" sz="1100" b="1" i="1" dirty="0">
                <a:latin typeface="+mj-lt"/>
                <a:ea typeface="Calibri" panose="020F0502020204030204" pitchFamily="34" charset="0"/>
              </a:rPr>
              <a:t>J </a:t>
            </a:r>
            <a:r>
              <a:rPr lang="en-US" sz="1100" b="1" i="1" dirty="0" err="1">
                <a:latin typeface="+mj-lt"/>
                <a:ea typeface="Calibri" panose="020F0502020204030204" pitchFamily="34" charset="0"/>
              </a:rPr>
              <a:t>Neurosci</a:t>
            </a:r>
            <a:r>
              <a:rPr lang="en-US" sz="1100" b="1" dirty="0">
                <a:latin typeface="+mj-lt"/>
                <a:ea typeface="Calibri" panose="020F0502020204030204" pitchFamily="34" charset="0"/>
              </a:rPr>
              <a:t> </a:t>
            </a:r>
            <a:r>
              <a:rPr lang="en-US" sz="1100" dirty="0">
                <a:latin typeface="+mj-lt"/>
                <a:ea typeface="Calibri" panose="020F0502020204030204" pitchFamily="34" charset="0"/>
              </a:rPr>
              <a:t>2023</a:t>
            </a:r>
            <a:endParaRPr lang="fr-BE" sz="1100" dirty="0">
              <a:latin typeface="+mj-lt"/>
            </a:endParaRPr>
          </a:p>
        </p:txBody>
      </p:sp>
    </p:spTree>
    <p:extLst>
      <p:ext uri="{BB962C8B-B14F-4D97-AF65-F5344CB8AC3E}">
        <p14:creationId xmlns:p14="http://schemas.microsoft.com/office/powerpoint/2010/main" val="66182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4D4F-D2B8-CE4D-0EB6-F448956E3060}"/>
              </a:ext>
            </a:extLst>
          </p:cNvPr>
          <p:cNvSpPr>
            <a:spLocks noGrp="1"/>
          </p:cNvSpPr>
          <p:nvPr>
            <p:ph type="title"/>
          </p:nvPr>
        </p:nvSpPr>
        <p:spPr>
          <a:xfrm>
            <a:off x="1383568" y="316598"/>
            <a:ext cx="6730859" cy="370173"/>
          </a:xfrm>
        </p:spPr>
        <p:txBody>
          <a:bodyPr>
            <a:noAutofit/>
          </a:bodyPr>
          <a:lstStyle/>
          <a:p>
            <a:pPr algn="ctr"/>
            <a:r>
              <a:rPr lang="fr-FR" sz="4800" b="1" dirty="0">
                <a:solidFill>
                  <a:srgbClr val="5FA4B0"/>
                </a:solidFill>
                <a:cs typeface="Calibri" panose="020F0502020204030204" pitchFamily="34" charset="0"/>
              </a:rPr>
              <a:t>The </a:t>
            </a:r>
            <a:r>
              <a:rPr lang="fr-FR" sz="4800" b="1" dirty="0" err="1">
                <a:solidFill>
                  <a:srgbClr val="5FA4B0"/>
                </a:solidFill>
                <a:cs typeface="Calibri" panose="020F0502020204030204" pitchFamily="34" charset="0"/>
              </a:rPr>
              <a:t>brain</a:t>
            </a:r>
            <a:r>
              <a:rPr lang="fr-FR" sz="4800" b="1" dirty="0">
                <a:solidFill>
                  <a:srgbClr val="5FA4B0"/>
                </a:solidFill>
                <a:cs typeface="Calibri" panose="020F0502020204030204" pitchFamily="34" charset="0"/>
              </a:rPr>
              <a:t> as a network</a:t>
            </a:r>
            <a:endParaRPr lang="en-BE" sz="2000" dirty="0">
              <a:solidFill>
                <a:srgbClr val="5FA4B0"/>
              </a:solidFill>
              <a:cs typeface="Calibri" panose="020F0502020204030204" pitchFamily="34" charset="0"/>
            </a:endParaRPr>
          </a:p>
        </p:txBody>
      </p:sp>
      <p:sp>
        <p:nvSpPr>
          <p:cNvPr id="4" name="TextBox 3">
            <a:extLst>
              <a:ext uri="{FF2B5EF4-FFF2-40B4-BE49-F238E27FC236}">
                <a16:creationId xmlns:a16="http://schemas.microsoft.com/office/drawing/2014/main" id="{040F3927-4EFD-0191-EFAD-E0FC016F3A6B}"/>
              </a:ext>
            </a:extLst>
          </p:cNvPr>
          <p:cNvSpPr txBox="1"/>
          <p:nvPr/>
        </p:nvSpPr>
        <p:spPr>
          <a:xfrm>
            <a:off x="335008" y="4478526"/>
            <a:ext cx="7007249" cy="646331"/>
          </a:xfrm>
          <a:prstGeom prst="rect">
            <a:avLst/>
          </a:prstGeom>
          <a:noFill/>
        </p:spPr>
        <p:txBody>
          <a:bodyPr wrap="square">
            <a:spAutoFit/>
          </a:bodyPr>
          <a:lstStyle/>
          <a:p>
            <a:r>
              <a:rPr lang="en-GB" sz="900" dirty="0" err="1">
                <a:latin typeface="Helvetica" pitchFamily="2" charset="0"/>
              </a:rPr>
              <a:t>Fornito</a:t>
            </a:r>
            <a:r>
              <a:rPr lang="en-GB" sz="900" dirty="0">
                <a:latin typeface="Helvetica" pitchFamily="2" charset="0"/>
              </a:rPr>
              <a:t>, </a:t>
            </a:r>
            <a:r>
              <a:rPr lang="en-GB" sz="900" dirty="0" err="1">
                <a:latin typeface="Helvetica" pitchFamily="2" charset="0"/>
              </a:rPr>
              <a:t>Zalesky</a:t>
            </a:r>
            <a:r>
              <a:rPr lang="en-GB" sz="900" dirty="0">
                <a:latin typeface="Helvetica" pitchFamily="2" charset="0"/>
              </a:rPr>
              <a:t>, </a:t>
            </a:r>
            <a:r>
              <a:rPr lang="en-GB" sz="900" dirty="0" err="1">
                <a:latin typeface="Helvetica" pitchFamily="2" charset="0"/>
              </a:rPr>
              <a:t>Bullmore</a:t>
            </a:r>
            <a:r>
              <a:rPr lang="en-GB" sz="900" dirty="0">
                <a:latin typeface="Helvetica" pitchFamily="2" charset="0"/>
              </a:rPr>
              <a:t>. Ch 1: An Introduction to Brain Networks. </a:t>
            </a:r>
            <a:r>
              <a:rPr lang="en-GB" sz="900" i="1" dirty="0">
                <a:latin typeface="Helvetica" pitchFamily="2" charset="0"/>
              </a:rPr>
              <a:t>Fundamentals of Brain Network Analysis, Academic Press </a:t>
            </a:r>
            <a:r>
              <a:rPr lang="en-GB" sz="900" dirty="0">
                <a:latin typeface="Helvetica" pitchFamily="2" charset="0"/>
              </a:rPr>
              <a:t>2016</a:t>
            </a:r>
          </a:p>
          <a:p>
            <a:r>
              <a:rPr lang="en-GB" sz="900" dirty="0" err="1">
                <a:latin typeface="Helvetica" pitchFamily="2" charset="0"/>
              </a:rPr>
              <a:t>Sporns</a:t>
            </a:r>
            <a:r>
              <a:rPr lang="en-GB" sz="900" dirty="0">
                <a:latin typeface="Helvetica" pitchFamily="2" charset="0"/>
              </a:rPr>
              <a:t>, </a:t>
            </a:r>
            <a:r>
              <a:rPr lang="en-GB" sz="900" dirty="0" err="1">
                <a:latin typeface="Helvetica" pitchFamily="2" charset="0"/>
              </a:rPr>
              <a:t>Tononi</a:t>
            </a:r>
            <a:r>
              <a:rPr lang="en-GB" sz="900" dirty="0">
                <a:latin typeface="Helvetica" pitchFamily="2" charset="0"/>
              </a:rPr>
              <a:t>, &amp; </a:t>
            </a:r>
            <a:r>
              <a:rPr lang="en-GB" sz="900" dirty="0" err="1">
                <a:latin typeface="Helvetica" pitchFamily="2" charset="0"/>
              </a:rPr>
              <a:t>Koetter</a:t>
            </a:r>
            <a:r>
              <a:rPr lang="en-GB" sz="900" dirty="0">
                <a:latin typeface="Helvetica" pitchFamily="2" charset="0"/>
              </a:rPr>
              <a:t>. </a:t>
            </a:r>
            <a:r>
              <a:rPr lang="en-GB" sz="900" i="1" dirty="0" err="1">
                <a:latin typeface="Helvetica" pitchFamily="2" charset="0"/>
              </a:rPr>
              <a:t>PLoS</a:t>
            </a:r>
            <a:r>
              <a:rPr lang="en-GB" sz="900" i="1" dirty="0">
                <a:latin typeface="Helvetica" pitchFamily="2" charset="0"/>
              </a:rPr>
              <a:t> </a:t>
            </a:r>
            <a:r>
              <a:rPr lang="en-GB" sz="900" i="1" dirty="0" err="1">
                <a:latin typeface="Helvetica" pitchFamily="2" charset="0"/>
              </a:rPr>
              <a:t>Comput</a:t>
            </a:r>
            <a:r>
              <a:rPr lang="en-GB" sz="900" i="1" dirty="0">
                <a:latin typeface="Helvetica" pitchFamily="2" charset="0"/>
              </a:rPr>
              <a:t> </a:t>
            </a:r>
            <a:r>
              <a:rPr lang="en-GB" sz="900" i="1" dirty="0" err="1">
                <a:latin typeface="Helvetica" pitchFamily="2" charset="0"/>
              </a:rPr>
              <a:t>Biol</a:t>
            </a:r>
            <a:r>
              <a:rPr lang="en-GB" sz="900" dirty="0">
                <a:latin typeface="Helvetica" pitchFamily="2" charset="0"/>
              </a:rPr>
              <a:t> 2005</a:t>
            </a:r>
          </a:p>
          <a:p>
            <a:r>
              <a:rPr lang="en-US" sz="900" i="1" dirty="0">
                <a:latin typeface="Helvetica" charset="0"/>
                <a:ea typeface="Helvetica" charset="0"/>
                <a:cs typeface="Helvetica" charset="0"/>
              </a:rPr>
              <a:t>I</a:t>
            </a:r>
          </a:p>
          <a:p>
            <a:r>
              <a:rPr lang="en-US" sz="900" i="1" dirty="0">
                <a:latin typeface="Helvetica" charset="0"/>
                <a:ea typeface="Helvetica" charset="0"/>
                <a:cs typeface="Helvetica" charset="0"/>
              </a:rPr>
              <a:t>mage from</a:t>
            </a:r>
            <a:r>
              <a:rPr lang="en-US" sz="900" dirty="0">
                <a:latin typeface="Helvetica" charset="0"/>
                <a:ea typeface="Helvetica" charset="0"/>
                <a:cs typeface="Helvetica" charset="0"/>
              </a:rPr>
              <a:t>: Demertzi &amp; Tagliazucchi, Dehaene, Deco, </a:t>
            </a:r>
            <a:r>
              <a:rPr lang="en-US" sz="900" dirty="0" err="1">
                <a:latin typeface="Helvetica" charset="0"/>
                <a:ea typeface="Helvetica" charset="0"/>
                <a:cs typeface="Helvetica" charset="0"/>
              </a:rPr>
              <a:t>Barttfeld</a:t>
            </a:r>
            <a:r>
              <a:rPr lang="en-US" sz="900" dirty="0">
                <a:latin typeface="Helvetica" charset="0"/>
                <a:ea typeface="Helvetica" charset="0"/>
                <a:cs typeface="Helvetica" charset="0"/>
              </a:rPr>
              <a:t>, Raimondo […] Sitt. </a:t>
            </a:r>
            <a:r>
              <a:rPr lang="en-US" sz="900" b="1" i="1" dirty="0">
                <a:latin typeface="Helvetica" charset="0"/>
                <a:ea typeface="Helvetica" charset="0"/>
                <a:cs typeface="Helvetica" charset="0"/>
              </a:rPr>
              <a:t>Science Advances</a:t>
            </a:r>
            <a:r>
              <a:rPr lang="en-US" sz="900" b="1" dirty="0">
                <a:latin typeface="Helvetica" charset="0"/>
                <a:ea typeface="Helvetica" charset="0"/>
                <a:cs typeface="Helvetica" charset="0"/>
              </a:rPr>
              <a:t> </a:t>
            </a:r>
            <a:r>
              <a:rPr lang="en-US" sz="900" dirty="0">
                <a:latin typeface="Helvetica" charset="0"/>
                <a:ea typeface="Helvetica" charset="0"/>
                <a:cs typeface="Helvetica" charset="0"/>
              </a:rPr>
              <a:t>2019</a:t>
            </a:r>
          </a:p>
        </p:txBody>
      </p:sp>
      <p:grpSp>
        <p:nvGrpSpPr>
          <p:cNvPr id="11" name="Group 10">
            <a:extLst>
              <a:ext uri="{FF2B5EF4-FFF2-40B4-BE49-F238E27FC236}">
                <a16:creationId xmlns:a16="http://schemas.microsoft.com/office/drawing/2014/main" id="{33F8FC81-4B44-161D-16B5-156D4D09A849}"/>
              </a:ext>
            </a:extLst>
          </p:cNvPr>
          <p:cNvGrpSpPr/>
          <p:nvPr/>
        </p:nvGrpSpPr>
        <p:grpSpPr>
          <a:xfrm>
            <a:off x="2611120" y="1522727"/>
            <a:ext cx="4375398" cy="2891709"/>
            <a:chOff x="2935012" y="1710786"/>
            <a:chExt cx="6553069" cy="4069590"/>
          </a:xfrm>
        </p:grpSpPr>
        <p:pic>
          <p:nvPicPr>
            <p:cNvPr id="5" name="Picture 4">
              <a:extLst>
                <a:ext uri="{FF2B5EF4-FFF2-40B4-BE49-F238E27FC236}">
                  <a16:creationId xmlns:a16="http://schemas.microsoft.com/office/drawing/2014/main" id="{8186358D-5567-B6F4-53E2-45DD8A992759}"/>
                </a:ext>
              </a:extLst>
            </p:cNvPr>
            <p:cNvPicPr>
              <a:picLocks noChangeAspect="1"/>
            </p:cNvPicPr>
            <p:nvPr/>
          </p:nvPicPr>
          <p:blipFill rotWithShape="1">
            <a:blip r:embed="rId5"/>
            <a:srcRect l="5055" t="9877" r="34516"/>
            <a:stretch/>
          </p:blipFill>
          <p:spPr>
            <a:xfrm>
              <a:off x="2935012" y="2049340"/>
              <a:ext cx="4453676" cy="3731036"/>
            </a:xfrm>
            <a:prstGeom prst="rect">
              <a:avLst/>
            </a:prstGeom>
          </p:spPr>
        </p:pic>
        <p:sp>
          <p:nvSpPr>
            <p:cNvPr id="7" name="Rectangle 6">
              <a:extLst>
                <a:ext uri="{FF2B5EF4-FFF2-40B4-BE49-F238E27FC236}">
                  <a16:creationId xmlns:a16="http://schemas.microsoft.com/office/drawing/2014/main" id="{E467B661-D94C-FCA0-FE6B-14E088DF7E11}"/>
                </a:ext>
              </a:extLst>
            </p:cNvPr>
            <p:cNvSpPr/>
            <p:nvPr/>
          </p:nvSpPr>
          <p:spPr>
            <a:xfrm>
              <a:off x="4448325" y="1712703"/>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sp>
          <p:nvSpPr>
            <p:cNvPr id="10" name="Rectangle 9">
              <a:extLst>
                <a:ext uri="{FF2B5EF4-FFF2-40B4-BE49-F238E27FC236}">
                  <a16:creationId xmlns:a16="http://schemas.microsoft.com/office/drawing/2014/main" id="{D858ED36-DCDD-9B71-8D4D-102702FAE1A9}"/>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sp>
        <p:nvSpPr>
          <p:cNvPr id="6" name="TextBox 5">
            <a:extLst>
              <a:ext uri="{FF2B5EF4-FFF2-40B4-BE49-F238E27FC236}">
                <a16:creationId xmlns:a16="http://schemas.microsoft.com/office/drawing/2014/main" id="{A674B0F7-1447-58A9-033A-7EECDDFB12BC}"/>
              </a:ext>
            </a:extLst>
          </p:cNvPr>
          <p:cNvSpPr txBox="1"/>
          <p:nvPr/>
        </p:nvSpPr>
        <p:spPr>
          <a:xfrm>
            <a:off x="3151706" y="1332814"/>
            <a:ext cx="2445640" cy="340526"/>
          </a:xfrm>
          <a:prstGeom prst="rect">
            <a:avLst/>
          </a:prstGeom>
        </p:spPr>
        <p:txBody>
          <a:bodyPr vert="horz" wrap="none" lIns="51435" tIns="25718" rIns="51435" bIns="25718" rtlCol="0" anchor="ctr">
            <a:normAutofit fontScale="92500" lnSpcReduction="20000"/>
          </a:bodyPr>
          <a:lstStyle/>
          <a:p>
            <a:pPr algn="ctr"/>
            <a:r>
              <a:rPr lang="en-BE" sz="2400" dirty="0">
                <a:effectLst>
                  <a:outerShdw blurRad="50800" dist="38100" dir="5400000" algn="t" rotWithShape="0">
                    <a:prstClr val="black">
                      <a:alpha val="40000"/>
                    </a:prstClr>
                  </a:outerShdw>
                </a:effectLst>
              </a:rPr>
              <a:t>The Connectome</a:t>
            </a:r>
          </a:p>
        </p:txBody>
      </p:sp>
      <p:sp>
        <p:nvSpPr>
          <p:cNvPr id="9" name="TextBox 8">
            <a:extLst>
              <a:ext uri="{FF2B5EF4-FFF2-40B4-BE49-F238E27FC236}">
                <a16:creationId xmlns:a16="http://schemas.microsoft.com/office/drawing/2014/main" id="{E3F43F77-C77F-43B8-B40A-CE20C5B3F891}"/>
              </a:ext>
            </a:extLst>
          </p:cNvPr>
          <p:cNvSpPr txBox="1"/>
          <p:nvPr/>
        </p:nvSpPr>
        <p:spPr>
          <a:xfrm>
            <a:off x="2248714" y="824186"/>
            <a:ext cx="5393184" cy="307777"/>
          </a:xfrm>
          <a:prstGeom prst="rect">
            <a:avLst/>
          </a:prstGeom>
          <a:noFill/>
        </p:spPr>
        <p:txBody>
          <a:bodyPr wrap="square">
            <a:spAutoFit/>
          </a:bodyPr>
          <a:lstStyle/>
          <a:p>
            <a:pPr algn="ctr"/>
            <a:r>
              <a:rPr lang="fr-FR" sz="1400" dirty="0">
                <a:cs typeface="Calibri" panose="020F0502020204030204" pitchFamily="34" charset="0"/>
              </a:rPr>
              <a:t>100 billion </a:t>
            </a:r>
            <a:r>
              <a:rPr lang="fr-FR" sz="1400" dirty="0" err="1">
                <a:cs typeface="Calibri" panose="020F0502020204030204" pitchFamily="34" charset="0"/>
              </a:rPr>
              <a:t>neurons</a:t>
            </a:r>
            <a:r>
              <a:rPr lang="fr-FR" sz="1400" dirty="0">
                <a:cs typeface="Calibri" panose="020F0502020204030204" pitchFamily="34" charset="0"/>
              </a:rPr>
              <a:t>, ~100 trillion </a:t>
            </a:r>
            <a:r>
              <a:rPr lang="fr-FR" sz="1400" dirty="0" err="1">
                <a:cs typeface="Calibri" panose="020F0502020204030204" pitchFamily="34" charset="0"/>
              </a:rPr>
              <a:t>synaptic</a:t>
            </a:r>
            <a:r>
              <a:rPr lang="fr-FR" sz="1400" dirty="0">
                <a:cs typeface="Calibri" panose="020F0502020204030204" pitchFamily="34" charset="0"/>
              </a:rPr>
              <a:t> connections</a:t>
            </a:r>
            <a:endParaRPr lang="en-BE" sz="1400" dirty="0"/>
          </a:p>
        </p:txBody>
      </p:sp>
      <p:grpSp>
        <p:nvGrpSpPr>
          <p:cNvPr id="8" name="Group 7">
            <a:extLst>
              <a:ext uri="{FF2B5EF4-FFF2-40B4-BE49-F238E27FC236}">
                <a16:creationId xmlns:a16="http://schemas.microsoft.com/office/drawing/2014/main" id="{CA6B3581-4F0D-705F-969F-E04D8AA1EC60}"/>
              </a:ext>
            </a:extLst>
          </p:cNvPr>
          <p:cNvGrpSpPr/>
          <p:nvPr/>
        </p:nvGrpSpPr>
        <p:grpSpPr>
          <a:xfrm>
            <a:off x="614930" y="1492094"/>
            <a:ext cx="1624058" cy="2941687"/>
            <a:chOff x="7430287" y="1647815"/>
            <a:chExt cx="2432365" cy="4139926"/>
          </a:xfrm>
        </p:grpSpPr>
        <p:pic>
          <p:nvPicPr>
            <p:cNvPr id="13" name="Picture 12">
              <a:extLst>
                <a:ext uri="{FF2B5EF4-FFF2-40B4-BE49-F238E27FC236}">
                  <a16:creationId xmlns:a16="http://schemas.microsoft.com/office/drawing/2014/main" id="{EFA20111-2BDF-3E1F-8C1D-3F3925021AFE}"/>
                </a:ext>
              </a:extLst>
            </p:cNvPr>
            <p:cNvPicPr>
              <a:picLocks noChangeAspect="1"/>
            </p:cNvPicPr>
            <p:nvPr/>
          </p:nvPicPr>
          <p:blipFill rotWithShape="1">
            <a:blip r:embed="rId5"/>
            <a:srcRect l="66997"/>
            <a:stretch/>
          </p:blipFill>
          <p:spPr>
            <a:xfrm>
              <a:off x="7430287" y="1647815"/>
              <a:ext cx="2432365" cy="4139926"/>
            </a:xfrm>
            <a:prstGeom prst="rect">
              <a:avLst/>
            </a:prstGeom>
          </p:spPr>
        </p:pic>
        <p:sp>
          <p:nvSpPr>
            <p:cNvPr id="15" name="Rectangle 14">
              <a:extLst>
                <a:ext uri="{FF2B5EF4-FFF2-40B4-BE49-F238E27FC236}">
                  <a16:creationId xmlns:a16="http://schemas.microsoft.com/office/drawing/2014/main" id="{118B88C6-4F23-5D23-F514-83C5FD026A50}"/>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pic>
        <p:nvPicPr>
          <p:cNvPr id="20" name="movie.avi">
            <a:hlinkClick r:id="" action="ppaction://media"/>
            <a:hlinkHover r:id="" action="ppaction://ole?verb=0"/>
            <a:extLst>
              <a:ext uri="{FF2B5EF4-FFF2-40B4-BE49-F238E27FC236}">
                <a16:creationId xmlns:a16="http://schemas.microsoft.com/office/drawing/2014/main" id="{B6077708-7296-C315-0858-9135804439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451" r="29365" b="52170"/>
          <a:stretch/>
        </p:blipFill>
        <p:spPr>
          <a:xfrm>
            <a:off x="5597346" y="1400028"/>
            <a:ext cx="3489823" cy="3115352"/>
          </a:xfrm>
          <a:prstGeom prst="rect">
            <a:avLst/>
          </a:prstGeom>
        </p:spPr>
      </p:pic>
    </p:spTree>
    <p:extLst>
      <p:ext uri="{BB962C8B-B14F-4D97-AF65-F5344CB8AC3E}">
        <p14:creationId xmlns:p14="http://schemas.microsoft.com/office/powerpoint/2010/main" val="920323984"/>
      </p:ext>
    </p:extLst>
  </p:cSld>
  <p:clrMapOvr>
    <a:masterClrMapping/>
  </p:clrMapOvr>
  <p:timing>
    <p:tnLst>
      <p:par>
        <p:cTn id="1" dur="indefinite" restart="never" nodeType="tmRoot">
          <p:childTnLst>
            <p:video>
              <p:cMediaNode vol="80000" mute="1">
                <p:cTn id="2" fill="hold" display="0">
                  <p:stCondLst>
                    <p:cond delay="indefinite"/>
                  </p:stCondLst>
                </p:cTn>
                <p:tgtEl>
                  <p:spTgt spid="2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12" name="TextBox 11">
            <a:extLst>
              <a:ext uri="{FF2B5EF4-FFF2-40B4-BE49-F238E27FC236}">
                <a16:creationId xmlns:a16="http://schemas.microsoft.com/office/drawing/2014/main" id="{8242D50B-8832-3CB4-DFED-20CC7467340A}"/>
              </a:ext>
            </a:extLst>
          </p:cNvPr>
          <p:cNvSpPr txBox="1"/>
          <p:nvPr/>
        </p:nvSpPr>
        <p:spPr>
          <a:xfrm>
            <a:off x="3143546" y="881256"/>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13" name="Rectangle 12">
            <a:extLst>
              <a:ext uri="{FF2B5EF4-FFF2-40B4-BE49-F238E27FC236}">
                <a16:creationId xmlns:a16="http://schemas.microsoft.com/office/drawing/2014/main" id="{734F3146-8ECC-5576-C45A-1ED9460E5527}"/>
              </a:ext>
            </a:extLst>
          </p:cNvPr>
          <p:cNvSpPr/>
          <p:nvPr/>
        </p:nvSpPr>
        <p:spPr>
          <a:xfrm>
            <a:off x="2013967" y="64293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14" name="Rectangle 13">
            <a:extLst>
              <a:ext uri="{FF2B5EF4-FFF2-40B4-BE49-F238E27FC236}">
                <a16:creationId xmlns:a16="http://schemas.microsoft.com/office/drawing/2014/main" id="{007AA95C-543C-3A82-934A-8B931571AA7F}"/>
              </a:ext>
            </a:extLst>
          </p:cNvPr>
          <p:cNvSpPr/>
          <p:nvPr/>
        </p:nvSpPr>
        <p:spPr>
          <a:xfrm>
            <a:off x="1082864" y="708553"/>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18" name="Titre 2">
            <a:extLst>
              <a:ext uri="{FF2B5EF4-FFF2-40B4-BE49-F238E27FC236}">
                <a16:creationId xmlns:a16="http://schemas.microsoft.com/office/drawing/2014/main" id="{16508A66-EDA2-90E9-2F03-238FBBCBC373}"/>
              </a:ext>
            </a:extLst>
          </p:cNvPr>
          <p:cNvSpPr txBox="1">
            <a:spLocks/>
          </p:cNvSpPr>
          <p:nvPr/>
        </p:nvSpPr>
        <p:spPr>
          <a:xfrm>
            <a:off x="1192801" y="57119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D223F6C1-6BB0-6BF7-C11E-C91BF38275E3}"/>
              </a:ext>
            </a:extLst>
          </p:cNvPr>
          <p:cNvSpPr/>
          <p:nvPr/>
        </p:nvSpPr>
        <p:spPr>
          <a:xfrm>
            <a:off x="7558701" y="109450"/>
            <a:ext cx="1278442" cy="41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8" name="TextBox 7">
            <a:extLst>
              <a:ext uri="{FF2B5EF4-FFF2-40B4-BE49-F238E27FC236}">
                <a16:creationId xmlns:a16="http://schemas.microsoft.com/office/drawing/2014/main" id="{C4650B02-A17B-BD49-FA18-CFD336BC1058}"/>
              </a:ext>
            </a:extLst>
          </p:cNvPr>
          <p:cNvSpPr txBox="1"/>
          <p:nvPr/>
        </p:nvSpPr>
        <p:spPr>
          <a:xfrm>
            <a:off x="1243350" y="4670058"/>
            <a:ext cx="6743189" cy="387692"/>
          </a:xfrm>
          <a:prstGeom prst="rect">
            <a:avLst/>
          </a:prstGeom>
        </p:spPr>
        <p:txBody>
          <a:bodyPr vert="horz" wrap="square" lIns="68580" tIns="34290" rIns="68580" bIns="34290" rtlCol="0" anchor="ctr">
            <a:normAutofit/>
          </a:bodyPr>
          <a:lstStyle/>
          <a:p>
            <a:endParaRPr lang="en-BE" sz="800" dirty="0"/>
          </a:p>
        </p:txBody>
      </p:sp>
      <p:sp>
        <p:nvSpPr>
          <p:cNvPr id="5" name="TextBox 4">
            <a:extLst>
              <a:ext uri="{FF2B5EF4-FFF2-40B4-BE49-F238E27FC236}">
                <a16:creationId xmlns:a16="http://schemas.microsoft.com/office/drawing/2014/main" id="{7B624C18-51DC-D487-7620-8E0BD8A0B2D0}"/>
              </a:ext>
            </a:extLst>
          </p:cNvPr>
          <p:cNvSpPr txBox="1"/>
          <p:nvPr/>
        </p:nvSpPr>
        <p:spPr>
          <a:xfrm>
            <a:off x="271002" y="4762269"/>
            <a:ext cx="6743189" cy="387692"/>
          </a:xfrm>
          <a:prstGeom prst="rect">
            <a:avLst/>
          </a:prstGeom>
        </p:spPr>
        <p:txBody>
          <a:bodyPr vert="horz" wrap="square" lIns="68580" tIns="34290" rIns="68580" bIns="34290" rtlCol="0" anchor="ctr">
            <a:noAutofit/>
          </a:bodyPr>
          <a:lstStyle/>
          <a:p>
            <a:r>
              <a:rPr lang="en-GB" sz="1100" dirty="0" err="1"/>
              <a:t>Mortaheb</a:t>
            </a:r>
            <a:r>
              <a:rPr lang="en-GB" sz="1100" dirty="0"/>
              <a:t>, Van </a:t>
            </a:r>
            <a:r>
              <a:rPr lang="en-GB" sz="1100" dirty="0" err="1"/>
              <a:t>Calster</a:t>
            </a:r>
            <a:r>
              <a:rPr lang="en-GB" sz="1100" dirty="0"/>
              <a:t>, Raimondo, </a:t>
            </a:r>
            <a:r>
              <a:rPr lang="en-GB" sz="1100" dirty="0" err="1"/>
              <a:t>Klados</a:t>
            </a:r>
            <a:r>
              <a:rPr lang="en-GB" sz="1100" dirty="0"/>
              <a:t>, </a:t>
            </a:r>
            <a:r>
              <a:rPr lang="en-GB" sz="1100" dirty="0" err="1"/>
              <a:t>Boulakis</a:t>
            </a:r>
            <a:r>
              <a:rPr lang="en-GB" sz="1100" dirty="0"/>
              <a:t>, </a:t>
            </a:r>
            <a:r>
              <a:rPr lang="en-GB" sz="1100" dirty="0" err="1"/>
              <a:t>Georgoulaa</a:t>
            </a:r>
            <a:r>
              <a:rPr lang="en-GB" sz="1100" dirty="0"/>
              <a:t>, Majerus, Van De Ville*, Demertzi*. </a:t>
            </a:r>
            <a:r>
              <a:rPr lang="en-GB" sz="1100" b="1" i="1" dirty="0"/>
              <a:t>PNAS</a:t>
            </a:r>
            <a:r>
              <a:rPr lang="en-GB" sz="1100" dirty="0"/>
              <a:t> 2022 </a:t>
            </a:r>
          </a:p>
          <a:p>
            <a:endParaRPr lang="en-BE" sz="1100" dirty="0"/>
          </a:p>
        </p:txBody>
      </p:sp>
      <p:sp>
        <p:nvSpPr>
          <p:cNvPr id="20" name="Titre 2">
            <a:extLst>
              <a:ext uri="{FF2B5EF4-FFF2-40B4-BE49-F238E27FC236}">
                <a16:creationId xmlns:a16="http://schemas.microsoft.com/office/drawing/2014/main" id="{26606005-A723-B54B-D355-D20FF9BB8AC1}"/>
              </a:ext>
            </a:extLst>
          </p:cNvPr>
          <p:cNvSpPr txBox="1">
            <a:spLocks/>
          </p:cNvSpPr>
          <p:nvPr/>
        </p:nvSpPr>
        <p:spPr>
          <a:xfrm>
            <a:off x="196935" y="309337"/>
            <a:ext cx="8836018"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800" b="1" dirty="0"/>
              <a:t>MB is linked to a hyper-connected pattern</a:t>
            </a:r>
          </a:p>
        </p:txBody>
      </p:sp>
      <p:pic>
        <p:nvPicPr>
          <p:cNvPr id="2" name="Picture 1">
            <a:extLst>
              <a:ext uri="{FF2B5EF4-FFF2-40B4-BE49-F238E27FC236}">
                <a16:creationId xmlns:a16="http://schemas.microsoft.com/office/drawing/2014/main" id="{F741FC71-226A-69A5-90FC-DE34A0FA4C93}"/>
              </a:ext>
            </a:extLst>
          </p:cNvPr>
          <p:cNvPicPr>
            <a:picLocks noChangeAspect="1"/>
          </p:cNvPicPr>
          <p:nvPr/>
        </p:nvPicPr>
        <p:blipFill rotWithShape="1">
          <a:blip r:embed="rId3"/>
          <a:srcRect l="11111" r="57505"/>
          <a:stretch/>
        </p:blipFill>
        <p:spPr>
          <a:xfrm>
            <a:off x="1460520" y="882219"/>
            <a:ext cx="3148245" cy="2006263"/>
          </a:xfrm>
          <a:prstGeom prst="rect">
            <a:avLst/>
          </a:prstGeom>
        </p:spPr>
      </p:pic>
      <p:grpSp>
        <p:nvGrpSpPr>
          <p:cNvPr id="10" name="Group 9">
            <a:extLst>
              <a:ext uri="{FF2B5EF4-FFF2-40B4-BE49-F238E27FC236}">
                <a16:creationId xmlns:a16="http://schemas.microsoft.com/office/drawing/2014/main" id="{BDADC705-D5A4-1B0B-2423-9E106F9B1ADD}"/>
              </a:ext>
            </a:extLst>
          </p:cNvPr>
          <p:cNvGrpSpPr/>
          <p:nvPr/>
        </p:nvGrpSpPr>
        <p:grpSpPr>
          <a:xfrm>
            <a:off x="4619910" y="858661"/>
            <a:ext cx="3772120" cy="2047686"/>
            <a:chOff x="4366131" y="950900"/>
            <a:chExt cx="3772120" cy="2047686"/>
          </a:xfrm>
        </p:grpSpPr>
        <p:pic>
          <p:nvPicPr>
            <p:cNvPr id="16" name="Picture 15">
              <a:extLst>
                <a:ext uri="{FF2B5EF4-FFF2-40B4-BE49-F238E27FC236}">
                  <a16:creationId xmlns:a16="http://schemas.microsoft.com/office/drawing/2014/main" id="{D46E9B6E-77C6-6294-5CAF-9D1908F373F6}"/>
                </a:ext>
              </a:extLst>
            </p:cNvPr>
            <p:cNvPicPr>
              <a:picLocks noChangeAspect="1"/>
            </p:cNvPicPr>
            <p:nvPr/>
          </p:nvPicPr>
          <p:blipFill rotWithShape="1">
            <a:blip r:embed="rId3"/>
            <a:srcRect l="43499" r="23062"/>
            <a:stretch/>
          </p:blipFill>
          <p:spPr>
            <a:xfrm>
              <a:off x="4366131" y="950900"/>
              <a:ext cx="3423630" cy="2047686"/>
            </a:xfrm>
            <a:prstGeom prst="rect">
              <a:avLst/>
            </a:prstGeom>
          </p:spPr>
        </p:pic>
        <p:sp>
          <p:nvSpPr>
            <p:cNvPr id="6" name="Rectangle 5">
              <a:extLst>
                <a:ext uri="{FF2B5EF4-FFF2-40B4-BE49-F238E27FC236}">
                  <a16:creationId xmlns:a16="http://schemas.microsoft.com/office/drawing/2014/main" id="{3EAD5440-2368-3684-A642-677757CBF94E}"/>
                </a:ext>
              </a:extLst>
            </p:cNvPr>
            <p:cNvSpPr/>
            <p:nvPr/>
          </p:nvSpPr>
          <p:spPr>
            <a:xfrm>
              <a:off x="7500107" y="1081964"/>
              <a:ext cx="638144" cy="1779595"/>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grpSp>
      <p:pic>
        <p:nvPicPr>
          <p:cNvPr id="7" name="Picture 6">
            <a:extLst>
              <a:ext uri="{FF2B5EF4-FFF2-40B4-BE49-F238E27FC236}">
                <a16:creationId xmlns:a16="http://schemas.microsoft.com/office/drawing/2014/main" id="{8DD9F8EF-5D64-9949-D239-7A26BAF90F3B}"/>
              </a:ext>
            </a:extLst>
          </p:cNvPr>
          <p:cNvPicPr>
            <a:picLocks noChangeAspect="1"/>
          </p:cNvPicPr>
          <p:nvPr/>
        </p:nvPicPr>
        <p:blipFill rotWithShape="1">
          <a:blip r:embed="rId4"/>
          <a:srcRect r="67571"/>
          <a:stretch/>
        </p:blipFill>
        <p:spPr>
          <a:xfrm>
            <a:off x="755325" y="2377954"/>
            <a:ext cx="2297597" cy="2361649"/>
          </a:xfrm>
          <a:prstGeom prst="rect">
            <a:avLst/>
          </a:prstGeom>
        </p:spPr>
      </p:pic>
      <p:pic>
        <p:nvPicPr>
          <p:cNvPr id="3" name="Picture 2">
            <a:extLst>
              <a:ext uri="{FF2B5EF4-FFF2-40B4-BE49-F238E27FC236}">
                <a16:creationId xmlns:a16="http://schemas.microsoft.com/office/drawing/2014/main" id="{8BB5FF6E-176B-EA3C-3632-487168EDE3E7}"/>
              </a:ext>
            </a:extLst>
          </p:cNvPr>
          <p:cNvPicPr>
            <a:picLocks noChangeAspect="1"/>
          </p:cNvPicPr>
          <p:nvPr/>
        </p:nvPicPr>
        <p:blipFill rotWithShape="1">
          <a:blip r:embed="rId4"/>
          <a:srcRect l="32192" r="48132"/>
          <a:stretch/>
        </p:blipFill>
        <p:spPr>
          <a:xfrm>
            <a:off x="3214797" y="2368464"/>
            <a:ext cx="1393968" cy="2361649"/>
          </a:xfrm>
          <a:prstGeom prst="rect">
            <a:avLst/>
          </a:prstGeom>
        </p:spPr>
      </p:pic>
      <p:pic>
        <p:nvPicPr>
          <p:cNvPr id="4" name="Picture 3">
            <a:extLst>
              <a:ext uri="{FF2B5EF4-FFF2-40B4-BE49-F238E27FC236}">
                <a16:creationId xmlns:a16="http://schemas.microsoft.com/office/drawing/2014/main" id="{2703545A-0CB3-91B9-F661-E7D1D4295782}"/>
              </a:ext>
            </a:extLst>
          </p:cNvPr>
          <p:cNvPicPr>
            <a:picLocks noChangeAspect="1"/>
          </p:cNvPicPr>
          <p:nvPr/>
        </p:nvPicPr>
        <p:blipFill rotWithShape="1">
          <a:blip r:embed="rId4"/>
          <a:srcRect l="51261" t="87" r="31371" b="-87"/>
          <a:stretch/>
        </p:blipFill>
        <p:spPr>
          <a:xfrm>
            <a:off x="4801539" y="2377954"/>
            <a:ext cx="1230483" cy="2361649"/>
          </a:xfrm>
          <a:prstGeom prst="rect">
            <a:avLst/>
          </a:prstGeom>
        </p:spPr>
      </p:pic>
      <p:pic>
        <p:nvPicPr>
          <p:cNvPr id="9" name="Picture 8">
            <a:extLst>
              <a:ext uri="{FF2B5EF4-FFF2-40B4-BE49-F238E27FC236}">
                <a16:creationId xmlns:a16="http://schemas.microsoft.com/office/drawing/2014/main" id="{0B890944-11DB-822A-43AF-F7D18EBCCC9B}"/>
              </a:ext>
            </a:extLst>
          </p:cNvPr>
          <p:cNvPicPr>
            <a:picLocks noChangeAspect="1"/>
          </p:cNvPicPr>
          <p:nvPr/>
        </p:nvPicPr>
        <p:blipFill rotWithShape="1">
          <a:blip r:embed="rId4"/>
          <a:srcRect l="69872" r="-1"/>
          <a:stretch/>
        </p:blipFill>
        <p:spPr>
          <a:xfrm>
            <a:off x="6320376" y="2368463"/>
            <a:ext cx="2134619" cy="2361649"/>
          </a:xfrm>
          <a:prstGeom prst="rect">
            <a:avLst/>
          </a:prstGeom>
        </p:spPr>
      </p:pic>
    </p:spTree>
    <p:extLst>
      <p:ext uri="{BB962C8B-B14F-4D97-AF65-F5344CB8AC3E}">
        <p14:creationId xmlns:p14="http://schemas.microsoft.com/office/powerpoint/2010/main" val="35566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295F0E-0F78-03C8-96C5-F56AD98CAE83}"/>
              </a:ext>
            </a:extLst>
          </p:cNvPr>
          <p:cNvSpPr txBox="1"/>
          <p:nvPr/>
        </p:nvSpPr>
        <p:spPr>
          <a:xfrm>
            <a:off x="366801" y="4820928"/>
            <a:ext cx="3021262" cy="261610"/>
          </a:xfrm>
          <a:prstGeom prst="rect">
            <a:avLst/>
          </a:prstGeom>
          <a:noFill/>
        </p:spPr>
        <p:txBody>
          <a:bodyPr wrap="square" rtlCol="0">
            <a:spAutoFit/>
          </a:bodyPr>
          <a:lstStyle/>
          <a:p>
            <a:r>
              <a:rPr lang="en-US" sz="1100" dirty="0" err="1"/>
              <a:t>Andrillon</a:t>
            </a:r>
            <a:r>
              <a:rPr lang="en-US" sz="1100" dirty="0"/>
              <a:t> et al, </a:t>
            </a:r>
            <a:r>
              <a:rPr lang="en-US" sz="1100" b="1" i="1" dirty="0"/>
              <a:t>Nat Communications </a:t>
            </a:r>
            <a:r>
              <a:rPr lang="en-US" sz="1100" dirty="0"/>
              <a:t>2021</a:t>
            </a:r>
            <a:endParaRPr lang="fr-BE" sz="1100" dirty="0"/>
          </a:p>
        </p:txBody>
      </p:sp>
      <p:sp>
        <p:nvSpPr>
          <p:cNvPr id="17" name="Rectangle 16">
            <a:extLst>
              <a:ext uri="{FF2B5EF4-FFF2-40B4-BE49-F238E27FC236}">
                <a16:creationId xmlns:a16="http://schemas.microsoft.com/office/drawing/2014/main" id="{E67029D0-3D35-44AC-9E94-B680AA271DED}"/>
              </a:ext>
            </a:extLst>
          </p:cNvPr>
          <p:cNvSpPr/>
          <p:nvPr/>
        </p:nvSpPr>
        <p:spPr>
          <a:xfrm>
            <a:off x="3605669" y="1310995"/>
            <a:ext cx="280533" cy="29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26" name="Rectangle 25">
            <a:extLst>
              <a:ext uri="{FF2B5EF4-FFF2-40B4-BE49-F238E27FC236}">
                <a16:creationId xmlns:a16="http://schemas.microsoft.com/office/drawing/2014/main" id="{49D66373-BD74-0AC5-C586-3E53D6BD66C1}"/>
              </a:ext>
            </a:extLst>
          </p:cNvPr>
          <p:cNvSpPr/>
          <p:nvPr/>
        </p:nvSpPr>
        <p:spPr>
          <a:xfrm>
            <a:off x="1654445" y="395591"/>
            <a:ext cx="5704991" cy="24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5" name="Rectangle 34">
            <a:extLst>
              <a:ext uri="{FF2B5EF4-FFF2-40B4-BE49-F238E27FC236}">
                <a16:creationId xmlns:a16="http://schemas.microsoft.com/office/drawing/2014/main" id="{C5FDE374-D542-5AA5-389F-2A6786B0E891}"/>
              </a:ext>
            </a:extLst>
          </p:cNvPr>
          <p:cNvSpPr/>
          <p:nvPr/>
        </p:nvSpPr>
        <p:spPr>
          <a:xfrm>
            <a:off x="4663341" y="946010"/>
            <a:ext cx="327115" cy="24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 name="Titre 2">
            <a:extLst>
              <a:ext uri="{FF2B5EF4-FFF2-40B4-BE49-F238E27FC236}">
                <a16:creationId xmlns:a16="http://schemas.microsoft.com/office/drawing/2014/main" id="{D4BBAEF3-F02C-91AB-B965-5A8840BA6C55}"/>
              </a:ext>
            </a:extLst>
          </p:cNvPr>
          <p:cNvSpPr txBox="1">
            <a:spLocks/>
          </p:cNvSpPr>
          <p:nvPr/>
        </p:nvSpPr>
        <p:spPr>
          <a:xfrm>
            <a:off x="81023" y="345721"/>
            <a:ext cx="8981954"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t>MB linked to slow wave-like activity</a:t>
            </a:r>
          </a:p>
        </p:txBody>
      </p:sp>
      <p:grpSp>
        <p:nvGrpSpPr>
          <p:cNvPr id="7" name="Group 6">
            <a:extLst>
              <a:ext uri="{FF2B5EF4-FFF2-40B4-BE49-F238E27FC236}">
                <a16:creationId xmlns:a16="http://schemas.microsoft.com/office/drawing/2014/main" id="{322D5FE7-A0E7-FA70-0294-48266239E701}"/>
              </a:ext>
            </a:extLst>
          </p:cNvPr>
          <p:cNvGrpSpPr/>
          <p:nvPr/>
        </p:nvGrpSpPr>
        <p:grpSpPr>
          <a:xfrm>
            <a:off x="770025" y="1547214"/>
            <a:ext cx="4216901" cy="3042361"/>
            <a:chOff x="155362" y="946009"/>
            <a:chExt cx="4216901" cy="3042361"/>
          </a:xfrm>
        </p:grpSpPr>
        <p:pic>
          <p:nvPicPr>
            <p:cNvPr id="5" name="Picture 4">
              <a:extLst>
                <a:ext uri="{FF2B5EF4-FFF2-40B4-BE49-F238E27FC236}">
                  <a16:creationId xmlns:a16="http://schemas.microsoft.com/office/drawing/2014/main" id="{6E903679-2727-91EA-F244-580707D602E6}"/>
                </a:ext>
              </a:extLst>
            </p:cNvPr>
            <p:cNvPicPr>
              <a:picLocks noChangeAspect="1"/>
            </p:cNvPicPr>
            <p:nvPr/>
          </p:nvPicPr>
          <p:blipFill rotWithShape="1">
            <a:blip r:embed="rId3"/>
            <a:srcRect l="7575"/>
            <a:stretch/>
          </p:blipFill>
          <p:spPr>
            <a:xfrm>
              <a:off x="155362" y="1081254"/>
              <a:ext cx="4216901" cy="2907116"/>
            </a:xfrm>
            <a:prstGeom prst="rect">
              <a:avLst/>
            </a:prstGeom>
          </p:spPr>
        </p:pic>
        <p:sp>
          <p:nvSpPr>
            <p:cNvPr id="6" name="Oval 5">
              <a:extLst>
                <a:ext uri="{FF2B5EF4-FFF2-40B4-BE49-F238E27FC236}">
                  <a16:creationId xmlns:a16="http://schemas.microsoft.com/office/drawing/2014/main" id="{4A671F7E-A498-BB53-D88D-4DA15D5FE0DE}"/>
                </a:ext>
              </a:extLst>
            </p:cNvPr>
            <p:cNvSpPr/>
            <p:nvPr/>
          </p:nvSpPr>
          <p:spPr>
            <a:xfrm>
              <a:off x="3124200" y="946009"/>
              <a:ext cx="238125" cy="4732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9" name="TextBox 8">
            <a:extLst>
              <a:ext uri="{FF2B5EF4-FFF2-40B4-BE49-F238E27FC236}">
                <a16:creationId xmlns:a16="http://schemas.microsoft.com/office/drawing/2014/main" id="{D966A4FB-A3BB-8740-A76A-375C6A959800}"/>
              </a:ext>
            </a:extLst>
          </p:cNvPr>
          <p:cNvSpPr txBox="1"/>
          <p:nvPr/>
        </p:nvSpPr>
        <p:spPr>
          <a:xfrm>
            <a:off x="708411" y="1268612"/>
            <a:ext cx="3560600" cy="338554"/>
          </a:xfrm>
          <a:prstGeom prst="rect">
            <a:avLst/>
          </a:prstGeom>
          <a:noFill/>
        </p:spPr>
        <p:txBody>
          <a:bodyPr wrap="square">
            <a:spAutoFit/>
          </a:bodyPr>
          <a:lstStyle/>
          <a:p>
            <a:pPr algn="ctr"/>
            <a:r>
              <a:rPr lang="en-BE" sz="1600" b="1" dirty="0">
                <a:latin typeface="Helvetica" pitchFamily="2" charset="0"/>
                <a:cs typeface="Calibri Light" panose="020F0302020204030204" pitchFamily="34" charset="0"/>
              </a:rPr>
              <a:t>Properties of slow waves            </a:t>
            </a:r>
          </a:p>
        </p:txBody>
      </p:sp>
      <p:sp>
        <p:nvSpPr>
          <p:cNvPr id="12" name="TextBox 11">
            <a:extLst>
              <a:ext uri="{FF2B5EF4-FFF2-40B4-BE49-F238E27FC236}">
                <a16:creationId xmlns:a16="http://schemas.microsoft.com/office/drawing/2014/main" id="{ACF7096D-1E8D-1112-0153-71AA08FA8708}"/>
              </a:ext>
            </a:extLst>
          </p:cNvPr>
          <p:cNvSpPr txBox="1"/>
          <p:nvPr/>
        </p:nvSpPr>
        <p:spPr>
          <a:xfrm>
            <a:off x="4572000" y="1267232"/>
            <a:ext cx="4856265" cy="338554"/>
          </a:xfrm>
          <a:prstGeom prst="rect">
            <a:avLst/>
          </a:prstGeom>
          <a:noFill/>
        </p:spPr>
        <p:txBody>
          <a:bodyPr wrap="square">
            <a:spAutoFit/>
          </a:bodyPr>
          <a:lstStyle/>
          <a:p>
            <a:pPr algn="ctr"/>
            <a:r>
              <a:rPr lang="en-BE" sz="1600" b="1" dirty="0">
                <a:latin typeface="Helvetica" pitchFamily="2" charset="0"/>
                <a:cs typeface="Calibri Light" panose="020F0302020204030204" pitchFamily="34" charset="0"/>
              </a:rPr>
              <a:t>Predictive of  mental states</a:t>
            </a:r>
          </a:p>
        </p:txBody>
      </p:sp>
      <p:pic>
        <p:nvPicPr>
          <p:cNvPr id="16" name="Picture 15">
            <a:extLst>
              <a:ext uri="{FF2B5EF4-FFF2-40B4-BE49-F238E27FC236}">
                <a16:creationId xmlns:a16="http://schemas.microsoft.com/office/drawing/2014/main" id="{9957377F-548C-2C09-2513-7A13F8A289FC}"/>
              </a:ext>
            </a:extLst>
          </p:cNvPr>
          <p:cNvPicPr>
            <a:picLocks noChangeAspect="1"/>
          </p:cNvPicPr>
          <p:nvPr/>
        </p:nvPicPr>
        <p:blipFill rotWithShape="1">
          <a:blip r:embed="rId4"/>
          <a:srcRect t="4158"/>
          <a:stretch/>
        </p:blipFill>
        <p:spPr>
          <a:xfrm>
            <a:off x="5728557" y="1603553"/>
            <a:ext cx="3018583" cy="2926911"/>
          </a:xfrm>
          <a:prstGeom prst="rect">
            <a:avLst/>
          </a:prstGeom>
        </p:spPr>
      </p:pic>
    </p:spTree>
    <p:extLst>
      <p:ext uri="{BB962C8B-B14F-4D97-AF65-F5344CB8AC3E}">
        <p14:creationId xmlns:p14="http://schemas.microsoft.com/office/powerpoint/2010/main" val="8203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7828540" y="21985"/>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9" name="Picture 8">
            <a:extLst>
              <a:ext uri="{FF2B5EF4-FFF2-40B4-BE49-F238E27FC236}">
                <a16:creationId xmlns:a16="http://schemas.microsoft.com/office/drawing/2014/main" id="{B2A40CAA-3104-6E01-E7A7-A1FD17C3790A}"/>
              </a:ext>
            </a:extLst>
          </p:cNvPr>
          <p:cNvPicPr>
            <a:picLocks noChangeAspect="1"/>
          </p:cNvPicPr>
          <p:nvPr/>
        </p:nvPicPr>
        <p:blipFill rotWithShape="1">
          <a:blip r:embed="rId3">
            <a:extLst>
              <a:ext uri="{28A0092B-C50C-407E-A947-70E740481C1C}">
                <a14:useLocalDpi xmlns:a14="http://schemas.microsoft.com/office/drawing/2010/main" val="0"/>
              </a:ext>
            </a:extLst>
          </a:blip>
          <a:srcRect b="8743"/>
          <a:stretch/>
        </p:blipFill>
        <p:spPr>
          <a:xfrm>
            <a:off x="991576" y="3296527"/>
            <a:ext cx="3955775" cy="1495912"/>
          </a:xfrm>
          <a:prstGeom prst="rect">
            <a:avLst/>
          </a:prstGeom>
        </p:spPr>
      </p:pic>
      <p:pic>
        <p:nvPicPr>
          <p:cNvPr id="12" name="Picture 11">
            <a:extLst>
              <a:ext uri="{FF2B5EF4-FFF2-40B4-BE49-F238E27FC236}">
                <a16:creationId xmlns:a16="http://schemas.microsoft.com/office/drawing/2014/main" id="{C17A9466-9C66-93AB-8EE9-DF889F70E4BD}"/>
              </a:ext>
            </a:extLst>
          </p:cNvPr>
          <p:cNvPicPr>
            <a:picLocks noChangeAspect="1"/>
          </p:cNvPicPr>
          <p:nvPr/>
        </p:nvPicPr>
        <p:blipFill rotWithShape="1">
          <a:blip r:embed="rId4">
            <a:extLst>
              <a:ext uri="{28A0092B-C50C-407E-A947-70E740481C1C}">
                <a14:useLocalDpi xmlns:a14="http://schemas.microsoft.com/office/drawing/2010/main" val="0"/>
              </a:ext>
            </a:extLst>
          </a:blip>
          <a:srcRect t="47641" r="24351"/>
          <a:stretch/>
        </p:blipFill>
        <p:spPr>
          <a:xfrm>
            <a:off x="780594" y="2430551"/>
            <a:ext cx="3474076" cy="1207138"/>
          </a:xfrm>
          <a:prstGeom prst="rect">
            <a:avLst/>
          </a:prstGeom>
        </p:spPr>
      </p:pic>
      <p:pic>
        <p:nvPicPr>
          <p:cNvPr id="18" name="Picture 17">
            <a:extLst>
              <a:ext uri="{FF2B5EF4-FFF2-40B4-BE49-F238E27FC236}">
                <a16:creationId xmlns:a16="http://schemas.microsoft.com/office/drawing/2014/main" id="{FF7A95F0-B4DB-E304-23D1-0061E6D69212}"/>
              </a:ext>
            </a:extLst>
          </p:cNvPr>
          <p:cNvPicPr>
            <a:picLocks noChangeAspect="1"/>
          </p:cNvPicPr>
          <p:nvPr/>
        </p:nvPicPr>
        <p:blipFill rotWithShape="1">
          <a:blip r:embed="rId4">
            <a:extLst>
              <a:ext uri="{28A0092B-C50C-407E-A947-70E740481C1C}">
                <a14:useLocalDpi xmlns:a14="http://schemas.microsoft.com/office/drawing/2010/main" val="0"/>
              </a:ext>
            </a:extLst>
          </a:blip>
          <a:srcRect b="51442"/>
          <a:stretch/>
        </p:blipFill>
        <p:spPr>
          <a:xfrm>
            <a:off x="346758" y="1477776"/>
            <a:ext cx="4787523" cy="1167091"/>
          </a:xfrm>
          <a:prstGeom prst="rect">
            <a:avLst/>
          </a:prstGeom>
        </p:spPr>
      </p:pic>
      <p:sp>
        <p:nvSpPr>
          <p:cNvPr id="13" name="TextBox 12">
            <a:extLst>
              <a:ext uri="{FF2B5EF4-FFF2-40B4-BE49-F238E27FC236}">
                <a16:creationId xmlns:a16="http://schemas.microsoft.com/office/drawing/2014/main" id="{5664A694-4B46-60CB-0843-8B2D1EA7532E}"/>
              </a:ext>
            </a:extLst>
          </p:cNvPr>
          <p:cNvSpPr txBox="1"/>
          <p:nvPr/>
        </p:nvSpPr>
        <p:spPr>
          <a:xfrm>
            <a:off x="2078707" y="4899426"/>
            <a:ext cx="1758815" cy="253916"/>
          </a:xfrm>
          <a:prstGeom prst="rect">
            <a:avLst/>
          </a:prstGeom>
          <a:noFill/>
        </p:spPr>
        <p:txBody>
          <a:bodyPr wrap="none" rtlCol="0">
            <a:spAutoFit/>
          </a:bodyPr>
          <a:lstStyle/>
          <a:p>
            <a:r>
              <a:rPr lang="en-GB" sz="1050" dirty="0">
                <a:latin typeface="Calibri" panose="020F0502020204030204" pitchFamily="34" charset="0"/>
                <a:cs typeface="Calibri" panose="020F0502020204030204" pitchFamily="34" charset="0"/>
              </a:rPr>
              <a:t>El-Baba et al, </a:t>
            </a:r>
            <a:r>
              <a:rPr lang="en-GB" sz="1050" b="1" i="1" dirty="0">
                <a:latin typeface="Calibri" panose="020F0502020204030204" pitchFamily="34" charset="0"/>
                <a:cs typeface="Calibri" panose="020F0502020204030204" pitchFamily="34" charset="0"/>
              </a:rPr>
              <a:t>PLOS One </a:t>
            </a:r>
            <a:r>
              <a:rPr lang="en-GB" sz="1050" dirty="0">
                <a:latin typeface="Calibri" panose="020F0502020204030204" pitchFamily="34" charset="0"/>
                <a:cs typeface="Calibri" panose="020F0502020204030204" pitchFamily="34" charset="0"/>
              </a:rPr>
              <a:t>2019</a:t>
            </a:r>
            <a:endParaRPr lang="en-BE" sz="105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F9C1823-DB4C-2519-6287-4C9FDA21968A}"/>
              </a:ext>
            </a:extLst>
          </p:cNvPr>
          <p:cNvSpPr/>
          <p:nvPr/>
        </p:nvSpPr>
        <p:spPr>
          <a:xfrm>
            <a:off x="6466380" y="3345170"/>
            <a:ext cx="792716" cy="23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23" name="Group 22">
            <a:extLst>
              <a:ext uri="{FF2B5EF4-FFF2-40B4-BE49-F238E27FC236}">
                <a16:creationId xmlns:a16="http://schemas.microsoft.com/office/drawing/2014/main" id="{799BAD2F-C3FA-143D-DA61-654D06306856}"/>
              </a:ext>
            </a:extLst>
          </p:cNvPr>
          <p:cNvGrpSpPr/>
          <p:nvPr/>
        </p:nvGrpSpPr>
        <p:grpSpPr>
          <a:xfrm>
            <a:off x="4251406" y="3348266"/>
            <a:ext cx="781992" cy="553037"/>
            <a:chOff x="7266389" y="4238676"/>
            <a:chExt cx="1042656" cy="737382"/>
          </a:xfrm>
        </p:grpSpPr>
        <p:sp>
          <p:nvSpPr>
            <p:cNvPr id="19" name="TextBox 18">
              <a:extLst>
                <a:ext uri="{FF2B5EF4-FFF2-40B4-BE49-F238E27FC236}">
                  <a16:creationId xmlns:a16="http://schemas.microsoft.com/office/drawing/2014/main" id="{C27C9937-FD42-1640-422E-B41CB7E16308}"/>
                </a:ext>
              </a:extLst>
            </p:cNvPr>
            <p:cNvSpPr txBox="1"/>
            <p:nvPr/>
          </p:nvSpPr>
          <p:spPr>
            <a:xfrm>
              <a:off x="7455734" y="4238676"/>
              <a:ext cx="853311" cy="737382"/>
            </a:xfrm>
            <a:prstGeom prst="rect">
              <a:avLst/>
            </a:prstGeom>
            <a:solidFill>
              <a:schemeClr val="bg1"/>
            </a:solidFill>
          </p:spPr>
          <p:txBody>
            <a:bodyPr wrap="none" rtlCol="0">
              <a:spAutoFit/>
            </a:bodyPr>
            <a:lstStyle/>
            <a:p>
              <a:pPr>
                <a:lnSpc>
                  <a:spcPct val="130000"/>
                </a:lnSpc>
              </a:pPr>
              <a:r>
                <a:rPr lang="en-BE" sz="1200" dirty="0"/>
                <a:t>Wake</a:t>
              </a:r>
            </a:p>
            <a:p>
              <a:pPr>
                <a:lnSpc>
                  <a:spcPct val="130000"/>
                </a:lnSpc>
              </a:pPr>
              <a:r>
                <a:rPr lang="en-BE" sz="1200" dirty="0"/>
                <a:t>Stage 2</a:t>
              </a:r>
            </a:p>
          </p:txBody>
        </p:sp>
        <p:sp>
          <p:nvSpPr>
            <p:cNvPr id="22" name="Rectangle 21">
              <a:extLst>
                <a:ext uri="{FF2B5EF4-FFF2-40B4-BE49-F238E27FC236}">
                  <a16:creationId xmlns:a16="http://schemas.microsoft.com/office/drawing/2014/main" id="{DFD2A396-85AD-99CA-8FAC-34B5375817C0}"/>
                </a:ext>
              </a:extLst>
            </p:cNvPr>
            <p:cNvSpPr/>
            <p:nvPr/>
          </p:nvSpPr>
          <p:spPr>
            <a:xfrm>
              <a:off x="7268324" y="4653420"/>
              <a:ext cx="221672" cy="249382"/>
            </a:xfrm>
            <a:prstGeom prst="rect">
              <a:avLst/>
            </a:prstGeom>
            <a:solidFill>
              <a:srgbClr val="006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dirty="0"/>
            </a:p>
          </p:txBody>
        </p:sp>
        <p:sp>
          <p:nvSpPr>
            <p:cNvPr id="17" name="Rectangle 16">
              <a:extLst>
                <a:ext uri="{FF2B5EF4-FFF2-40B4-BE49-F238E27FC236}">
                  <a16:creationId xmlns:a16="http://schemas.microsoft.com/office/drawing/2014/main" id="{12141C53-8E93-DD71-F19E-3B2E9D976444}"/>
                </a:ext>
              </a:extLst>
            </p:cNvPr>
            <p:cNvSpPr/>
            <p:nvPr/>
          </p:nvSpPr>
          <p:spPr>
            <a:xfrm>
              <a:off x="7266389" y="4357908"/>
              <a:ext cx="221672" cy="249382"/>
            </a:xfrm>
            <a:prstGeom prst="rect">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24" name="TextBox 23">
            <a:extLst>
              <a:ext uri="{FF2B5EF4-FFF2-40B4-BE49-F238E27FC236}">
                <a16:creationId xmlns:a16="http://schemas.microsoft.com/office/drawing/2014/main" id="{A6CBF984-BA34-E3A3-AA4E-EE5A9D855F69}"/>
              </a:ext>
            </a:extLst>
          </p:cNvPr>
          <p:cNvSpPr txBox="1"/>
          <p:nvPr/>
        </p:nvSpPr>
        <p:spPr>
          <a:xfrm rot="16200000">
            <a:off x="580979" y="3984960"/>
            <a:ext cx="1314892" cy="300082"/>
          </a:xfrm>
          <a:prstGeom prst="rect">
            <a:avLst/>
          </a:prstGeom>
          <a:solidFill>
            <a:schemeClr val="bg1"/>
          </a:solidFill>
        </p:spPr>
        <p:txBody>
          <a:bodyPr wrap="square" rtlCol="0">
            <a:spAutoFit/>
          </a:bodyPr>
          <a:lstStyle/>
          <a:p>
            <a:pPr algn="ctr"/>
            <a:r>
              <a:rPr lang="en-BE" sz="1350" dirty="0"/>
              <a:t>Frequency</a:t>
            </a:r>
          </a:p>
        </p:txBody>
      </p:sp>
      <p:sp>
        <p:nvSpPr>
          <p:cNvPr id="25" name="TextBox 24">
            <a:extLst>
              <a:ext uri="{FF2B5EF4-FFF2-40B4-BE49-F238E27FC236}">
                <a16:creationId xmlns:a16="http://schemas.microsoft.com/office/drawing/2014/main" id="{5C6A3A8C-86F9-F217-B09F-A5009FC460D6}"/>
              </a:ext>
            </a:extLst>
          </p:cNvPr>
          <p:cNvSpPr txBox="1"/>
          <p:nvPr/>
        </p:nvSpPr>
        <p:spPr>
          <a:xfrm>
            <a:off x="2287799" y="937252"/>
            <a:ext cx="1144865" cy="530915"/>
          </a:xfrm>
          <a:prstGeom prst="rect">
            <a:avLst/>
          </a:prstGeom>
          <a:noFill/>
        </p:spPr>
        <p:txBody>
          <a:bodyPr wrap="none" rtlCol="0">
            <a:spAutoFit/>
          </a:bodyPr>
          <a:lstStyle/>
          <a:p>
            <a:pPr algn="ctr"/>
            <a:r>
              <a:rPr lang="en-BE" sz="1500" b="1" dirty="0"/>
              <a:t>NREM sleep</a:t>
            </a:r>
          </a:p>
          <a:p>
            <a:pPr algn="ctr"/>
            <a:r>
              <a:rPr lang="en-BE" sz="1350" dirty="0"/>
              <a:t>Humans</a:t>
            </a:r>
          </a:p>
        </p:txBody>
      </p:sp>
      <p:pic>
        <p:nvPicPr>
          <p:cNvPr id="27" name="Picture 26">
            <a:extLst>
              <a:ext uri="{FF2B5EF4-FFF2-40B4-BE49-F238E27FC236}">
                <a16:creationId xmlns:a16="http://schemas.microsoft.com/office/drawing/2014/main" id="{AE2F02A9-D0D1-95C1-1E2A-03833060AB0F}"/>
              </a:ext>
            </a:extLst>
          </p:cNvPr>
          <p:cNvPicPr>
            <a:picLocks noChangeAspect="1"/>
          </p:cNvPicPr>
          <p:nvPr/>
        </p:nvPicPr>
        <p:blipFill rotWithShape="1">
          <a:blip r:embed="rId5">
            <a:extLst>
              <a:ext uri="{28A0092B-C50C-407E-A947-70E740481C1C}">
                <a14:useLocalDpi xmlns:a14="http://schemas.microsoft.com/office/drawing/2010/main" val="0"/>
              </a:ext>
            </a:extLst>
          </a:blip>
          <a:srcRect r="59539" b="50062"/>
          <a:stretch/>
        </p:blipFill>
        <p:spPr>
          <a:xfrm>
            <a:off x="5895845" y="1425289"/>
            <a:ext cx="1893995" cy="1549265"/>
          </a:xfrm>
          <a:prstGeom prst="rect">
            <a:avLst/>
          </a:prstGeom>
        </p:spPr>
      </p:pic>
      <p:pic>
        <p:nvPicPr>
          <p:cNvPr id="31" name="Picture 30">
            <a:extLst>
              <a:ext uri="{FF2B5EF4-FFF2-40B4-BE49-F238E27FC236}">
                <a16:creationId xmlns:a16="http://schemas.microsoft.com/office/drawing/2014/main" id="{3087D22C-C61E-1B31-847D-39EDA9B9A8C2}"/>
              </a:ext>
            </a:extLst>
          </p:cNvPr>
          <p:cNvPicPr>
            <a:picLocks noChangeAspect="1"/>
          </p:cNvPicPr>
          <p:nvPr/>
        </p:nvPicPr>
        <p:blipFill rotWithShape="1">
          <a:blip r:embed="rId5">
            <a:extLst>
              <a:ext uri="{28A0092B-C50C-407E-A947-70E740481C1C}">
                <a14:useLocalDpi xmlns:a14="http://schemas.microsoft.com/office/drawing/2010/main" val="0"/>
              </a:ext>
            </a:extLst>
          </a:blip>
          <a:srcRect l="44996" r="-1" b="22536"/>
          <a:stretch/>
        </p:blipFill>
        <p:spPr>
          <a:xfrm>
            <a:off x="5771997" y="2974552"/>
            <a:ext cx="1937568" cy="1808462"/>
          </a:xfrm>
          <a:prstGeom prst="rect">
            <a:avLst/>
          </a:prstGeom>
        </p:spPr>
      </p:pic>
      <p:pic>
        <p:nvPicPr>
          <p:cNvPr id="32" name="Picture 31">
            <a:extLst>
              <a:ext uri="{FF2B5EF4-FFF2-40B4-BE49-F238E27FC236}">
                <a16:creationId xmlns:a16="http://schemas.microsoft.com/office/drawing/2014/main" id="{07A0331C-F1FB-2D17-B265-8E80B1FF1DBA}"/>
              </a:ext>
            </a:extLst>
          </p:cNvPr>
          <p:cNvPicPr>
            <a:picLocks noChangeAspect="1"/>
          </p:cNvPicPr>
          <p:nvPr/>
        </p:nvPicPr>
        <p:blipFill rotWithShape="1">
          <a:blip r:embed="rId5">
            <a:extLst>
              <a:ext uri="{28A0092B-C50C-407E-A947-70E740481C1C}">
                <a14:useLocalDpi xmlns:a14="http://schemas.microsoft.com/office/drawing/2010/main" val="0"/>
              </a:ext>
            </a:extLst>
          </a:blip>
          <a:srcRect l="51396" t="81748" r="1620" b="5577"/>
          <a:stretch/>
        </p:blipFill>
        <p:spPr>
          <a:xfrm rot="16200000">
            <a:off x="7174541" y="4015308"/>
            <a:ext cx="1373341" cy="277001"/>
          </a:xfrm>
          <a:prstGeom prst="rect">
            <a:avLst/>
          </a:prstGeom>
        </p:spPr>
      </p:pic>
      <p:sp>
        <p:nvSpPr>
          <p:cNvPr id="33" name="TextBox 32">
            <a:extLst>
              <a:ext uri="{FF2B5EF4-FFF2-40B4-BE49-F238E27FC236}">
                <a16:creationId xmlns:a16="http://schemas.microsoft.com/office/drawing/2014/main" id="{6E9C53E7-AE3E-CF7F-C7D2-50743FD2EAD7}"/>
              </a:ext>
            </a:extLst>
          </p:cNvPr>
          <p:cNvSpPr txBox="1"/>
          <p:nvPr/>
        </p:nvSpPr>
        <p:spPr>
          <a:xfrm>
            <a:off x="6211717" y="4889009"/>
            <a:ext cx="1628972" cy="253916"/>
          </a:xfrm>
          <a:prstGeom prst="rect">
            <a:avLst/>
          </a:prstGeom>
          <a:noFill/>
        </p:spPr>
        <p:txBody>
          <a:bodyPr wrap="none" rtlCol="0">
            <a:spAutoFit/>
          </a:bodyPr>
          <a:lstStyle/>
          <a:p>
            <a:r>
              <a:rPr lang="en-GB" sz="1050" dirty="0" err="1">
                <a:latin typeface="Calibri" panose="020F0502020204030204" pitchFamily="34" charset="0"/>
                <a:cs typeface="Calibri" panose="020F0502020204030204" pitchFamily="34" charset="0"/>
              </a:rPr>
              <a:t>Aedo</a:t>
            </a:r>
            <a:r>
              <a:rPr lang="en-GB" sz="1050" dirty="0">
                <a:latin typeface="Calibri" panose="020F0502020204030204" pitchFamily="34" charset="0"/>
                <a:cs typeface="Calibri" panose="020F0502020204030204" pitchFamily="34" charset="0"/>
              </a:rPr>
              <a:t>-Jury et al, </a:t>
            </a:r>
            <a:r>
              <a:rPr lang="en-GB" sz="1050" b="1" i="1" dirty="0" err="1">
                <a:latin typeface="Calibri" panose="020F0502020204030204" pitchFamily="34" charset="0"/>
                <a:cs typeface="Calibri" panose="020F0502020204030204" pitchFamily="34" charset="0"/>
              </a:rPr>
              <a:t>eLife</a:t>
            </a:r>
            <a:r>
              <a:rPr lang="en-GB" sz="1050" b="1" i="1" dirty="0">
                <a:latin typeface="Calibri" panose="020F0502020204030204" pitchFamily="34" charset="0"/>
                <a:cs typeface="Calibri" panose="020F0502020204030204" pitchFamily="34" charset="0"/>
              </a:rPr>
              <a:t> </a:t>
            </a:r>
            <a:r>
              <a:rPr lang="en-GB" sz="1050" dirty="0">
                <a:latin typeface="Calibri" panose="020F0502020204030204" pitchFamily="34" charset="0"/>
                <a:cs typeface="Calibri" panose="020F0502020204030204" pitchFamily="34" charset="0"/>
              </a:rPr>
              <a:t>2019</a:t>
            </a:r>
            <a:endParaRPr lang="en-BE" sz="1050"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03BCB96D-01F5-1570-3263-FF5FB19E99C4}"/>
              </a:ext>
            </a:extLst>
          </p:cNvPr>
          <p:cNvSpPr/>
          <p:nvPr/>
        </p:nvSpPr>
        <p:spPr>
          <a:xfrm>
            <a:off x="2013967" y="58197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36" name="Titre 2">
            <a:extLst>
              <a:ext uri="{FF2B5EF4-FFF2-40B4-BE49-F238E27FC236}">
                <a16:creationId xmlns:a16="http://schemas.microsoft.com/office/drawing/2014/main" id="{E037ECCE-7ACA-4940-0672-4FC0F1741D13}"/>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p>
        </p:txBody>
      </p:sp>
      <p:sp>
        <p:nvSpPr>
          <p:cNvPr id="38" name="Titre 2">
            <a:extLst>
              <a:ext uri="{FF2B5EF4-FFF2-40B4-BE49-F238E27FC236}">
                <a16:creationId xmlns:a16="http://schemas.microsoft.com/office/drawing/2014/main" id="{16172E81-440A-C342-A3EC-584ABE49C045}"/>
              </a:ext>
            </a:extLst>
          </p:cNvPr>
          <p:cNvSpPr txBox="1">
            <a:spLocks/>
          </p:cNvSpPr>
          <p:nvPr/>
        </p:nvSpPr>
        <p:spPr>
          <a:xfrm>
            <a:off x="238624" y="178890"/>
            <a:ext cx="8452884" cy="901977"/>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600" b="1" dirty="0"/>
              <a:t>Higher connectivity in unconscious states</a:t>
            </a:r>
          </a:p>
        </p:txBody>
      </p:sp>
      <p:sp>
        <p:nvSpPr>
          <p:cNvPr id="28" name="TextBox 27">
            <a:extLst>
              <a:ext uri="{FF2B5EF4-FFF2-40B4-BE49-F238E27FC236}">
                <a16:creationId xmlns:a16="http://schemas.microsoft.com/office/drawing/2014/main" id="{5DF2D4F3-721D-62E0-E807-1D5FBBB31B1D}"/>
              </a:ext>
            </a:extLst>
          </p:cNvPr>
          <p:cNvSpPr txBox="1"/>
          <p:nvPr/>
        </p:nvSpPr>
        <p:spPr>
          <a:xfrm>
            <a:off x="5922416" y="955262"/>
            <a:ext cx="1880643" cy="530915"/>
          </a:xfrm>
          <a:prstGeom prst="rect">
            <a:avLst/>
          </a:prstGeom>
          <a:noFill/>
        </p:spPr>
        <p:txBody>
          <a:bodyPr wrap="none" rtlCol="0">
            <a:spAutoFit/>
          </a:bodyPr>
          <a:lstStyle/>
          <a:p>
            <a:pPr algn="ctr"/>
            <a:r>
              <a:rPr lang="en-GB" sz="1500" b="1" dirty="0"/>
              <a:t>Isoflurane </a:t>
            </a:r>
            <a:r>
              <a:rPr lang="en-GB" sz="1500" b="1" dirty="0" err="1"/>
              <a:t>anesthesia</a:t>
            </a:r>
            <a:endParaRPr lang="en-GB" sz="1500" b="1" dirty="0"/>
          </a:p>
          <a:p>
            <a:pPr algn="ctr"/>
            <a:r>
              <a:rPr lang="en-BE" sz="1350" dirty="0"/>
              <a:t>Rats</a:t>
            </a:r>
          </a:p>
        </p:txBody>
      </p:sp>
    </p:spTree>
    <p:extLst>
      <p:ext uri="{BB962C8B-B14F-4D97-AF65-F5344CB8AC3E}">
        <p14:creationId xmlns:p14="http://schemas.microsoft.com/office/powerpoint/2010/main" val="2735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6" name="Rectangle 5">
            <a:extLst>
              <a:ext uri="{FF2B5EF4-FFF2-40B4-BE49-F238E27FC236}">
                <a16:creationId xmlns:a16="http://schemas.microsoft.com/office/drawing/2014/main" id="{3EAD5440-2368-3684-A642-677757CBF94E}"/>
              </a:ext>
            </a:extLst>
          </p:cNvPr>
          <p:cNvSpPr/>
          <p:nvPr/>
        </p:nvSpPr>
        <p:spPr>
          <a:xfrm>
            <a:off x="7319350" y="1390114"/>
            <a:ext cx="638144" cy="1605732"/>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sp>
        <p:nvSpPr>
          <p:cNvPr id="10" name="TextBox 9">
            <a:extLst>
              <a:ext uri="{FF2B5EF4-FFF2-40B4-BE49-F238E27FC236}">
                <a16:creationId xmlns:a16="http://schemas.microsoft.com/office/drawing/2014/main" id="{3ACFD42E-9F0B-1393-D7C5-70DF36AC9078}"/>
              </a:ext>
            </a:extLst>
          </p:cNvPr>
          <p:cNvSpPr txBox="1"/>
          <p:nvPr/>
        </p:nvSpPr>
        <p:spPr>
          <a:xfrm>
            <a:off x="1665195" y="4577337"/>
            <a:ext cx="1728358" cy="261610"/>
          </a:xfrm>
          <a:prstGeom prst="rect">
            <a:avLst/>
          </a:prstGeom>
          <a:noFill/>
        </p:spPr>
        <p:txBody>
          <a:bodyPr wrap="none" rtlCol="0">
            <a:spAutoFit/>
          </a:bodyPr>
          <a:lstStyle/>
          <a:p>
            <a:r>
              <a:rPr lang="en-GB" sz="1100" dirty="0"/>
              <a:t>Liu et al, </a:t>
            </a:r>
            <a:r>
              <a:rPr lang="en-GB" sz="1100" b="1" i="1" dirty="0" err="1"/>
              <a:t>NeuroImage</a:t>
            </a:r>
            <a:r>
              <a:rPr lang="en-GB" sz="1100" dirty="0"/>
              <a:t> 2017</a:t>
            </a:r>
          </a:p>
        </p:txBody>
      </p:sp>
      <p:pic>
        <p:nvPicPr>
          <p:cNvPr id="14" name="Picture 13">
            <a:extLst>
              <a:ext uri="{FF2B5EF4-FFF2-40B4-BE49-F238E27FC236}">
                <a16:creationId xmlns:a16="http://schemas.microsoft.com/office/drawing/2014/main" id="{57B18814-855B-C70F-BD3B-E9DC8F92EBCF}"/>
              </a:ext>
            </a:extLst>
          </p:cNvPr>
          <p:cNvPicPr>
            <a:picLocks noChangeAspect="1"/>
          </p:cNvPicPr>
          <p:nvPr/>
        </p:nvPicPr>
        <p:blipFill rotWithShape="1">
          <a:blip r:embed="rId3">
            <a:extLst>
              <a:ext uri="{28A0092B-C50C-407E-A947-70E740481C1C}">
                <a14:useLocalDpi xmlns:a14="http://schemas.microsoft.com/office/drawing/2010/main" val="0"/>
              </a:ext>
            </a:extLst>
          </a:blip>
          <a:srcRect l="8621"/>
          <a:stretch/>
        </p:blipFill>
        <p:spPr>
          <a:xfrm>
            <a:off x="963739" y="1512975"/>
            <a:ext cx="2833851" cy="2965741"/>
          </a:xfrm>
          <a:prstGeom prst="rect">
            <a:avLst/>
          </a:prstGeom>
        </p:spPr>
      </p:pic>
      <p:pic>
        <p:nvPicPr>
          <p:cNvPr id="18" name="Picture 17">
            <a:extLst>
              <a:ext uri="{FF2B5EF4-FFF2-40B4-BE49-F238E27FC236}">
                <a16:creationId xmlns:a16="http://schemas.microsoft.com/office/drawing/2014/main" id="{A3C18D26-CA22-1CB5-3C65-BF002CE9565D}"/>
              </a:ext>
            </a:extLst>
          </p:cNvPr>
          <p:cNvPicPr>
            <a:picLocks noChangeAspect="1"/>
          </p:cNvPicPr>
          <p:nvPr/>
        </p:nvPicPr>
        <p:blipFill>
          <a:blip r:embed="rId4"/>
          <a:stretch>
            <a:fillRect/>
          </a:stretch>
        </p:blipFill>
        <p:spPr>
          <a:xfrm>
            <a:off x="4478583" y="1831595"/>
            <a:ext cx="4313155" cy="2804992"/>
          </a:xfrm>
          <a:prstGeom prst="rect">
            <a:avLst/>
          </a:prstGeom>
        </p:spPr>
      </p:pic>
      <p:sp>
        <p:nvSpPr>
          <p:cNvPr id="20" name="TextBox 19">
            <a:extLst>
              <a:ext uri="{FF2B5EF4-FFF2-40B4-BE49-F238E27FC236}">
                <a16:creationId xmlns:a16="http://schemas.microsoft.com/office/drawing/2014/main" id="{BB03C887-9AA3-C407-530C-0A76F7496CE9}"/>
              </a:ext>
            </a:extLst>
          </p:cNvPr>
          <p:cNvSpPr txBox="1"/>
          <p:nvPr/>
        </p:nvSpPr>
        <p:spPr>
          <a:xfrm>
            <a:off x="5266923" y="1097726"/>
            <a:ext cx="2972275" cy="584775"/>
          </a:xfrm>
          <a:prstGeom prst="rect">
            <a:avLst/>
          </a:prstGeom>
          <a:noFill/>
        </p:spPr>
        <p:txBody>
          <a:bodyPr wrap="square">
            <a:spAutoFit/>
          </a:bodyPr>
          <a:lstStyle/>
          <a:p>
            <a:pPr algn="ctr"/>
            <a:r>
              <a:rPr lang="en-US" sz="1600" b="1" dirty="0"/>
              <a:t>Higher Global Signal Amplitude around MB reports </a:t>
            </a:r>
            <a:endParaRPr lang="en-BE" sz="1600" b="1" dirty="0"/>
          </a:p>
        </p:txBody>
      </p:sp>
      <p:sp>
        <p:nvSpPr>
          <p:cNvPr id="21" name="TextBox 20">
            <a:extLst>
              <a:ext uri="{FF2B5EF4-FFF2-40B4-BE49-F238E27FC236}">
                <a16:creationId xmlns:a16="http://schemas.microsoft.com/office/drawing/2014/main" id="{6AA12B1F-90A7-D8A4-B139-470F3996EE1C}"/>
              </a:ext>
            </a:extLst>
          </p:cNvPr>
          <p:cNvSpPr txBox="1"/>
          <p:nvPr/>
        </p:nvSpPr>
        <p:spPr>
          <a:xfrm>
            <a:off x="6025418" y="4577337"/>
            <a:ext cx="2135824" cy="261610"/>
          </a:xfrm>
          <a:prstGeom prst="rect">
            <a:avLst/>
          </a:prstGeom>
          <a:noFill/>
        </p:spPr>
        <p:txBody>
          <a:bodyPr wrap="square">
            <a:spAutoFit/>
          </a:bodyPr>
          <a:lstStyle/>
          <a:p>
            <a:r>
              <a:rPr lang="en-GB" sz="1100" dirty="0" err="1"/>
              <a:t>Mortaheb</a:t>
            </a:r>
            <a:r>
              <a:rPr lang="en-GB" sz="1100" dirty="0"/>
              <a:t> et al, </a:t>
            </a:r>
            <a:r>
              <a:rPr lang="en-US" sz="1100" b="1" i="1" dirty="0"/>
              <a:t>PNAS</a:t>
            </a:r>
            <a:r>
              <a:rPr lang="en-US" sz="1100" i="1" dirty="0"/>
              <a:t> </a:t>
            </a:r>
            <a:r>
              <a:rPr lang="en-US" sz="1100" dirty="0"/>
              <a:t>2022</a:t>
            </a:r>
            <a:endParaRPr lang="en-GB" sz="1100" dirty="0"/>
          </a:p>
        </p:txBody>
      </p:sp>
      <p:sp>
        <p:nvSpPr>
          <p:cNvPr id="5" name="Rectangle 4">
            <a:extLst>
              <a:ext uri="{FF2B5EF4-FFF2-40B4-BE49-F238E27FC236}">
                <a16:creationId xmlns:a16="http://schemas.microsoft.com/office/drawing/2014/main" id="{125C8597-F2EB-6A63-C7E1-DB2399D91FED}"/>
              </a:ext>
            </a:extLst>
          </p:cNvPr>
          <p:cNvSpPr/>
          <p:nvPr/>
        </p:nvSpPr>
        <p:spPr>
          <a:xfrm>
            <a:off x="7631661" y="108339"/>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7" name="Rectangle 6">
            <a:extLst>
              <a:ext uri="{FF2B5EF4-FFF2-40B4-BE49-F238E27FC236}">
                <a16:creationId xmlns:a16="http://schemas.microsoft.com/office/drawing/2014/main" id="{CC917DDF-7888-2A48-B89F-529D0B23334B}"/>
              </a:ext>
            </a:extLst>
          </p:cNvPr>
          <p:cNvSpPr/>
          <p:nvPr/>
        </p:nvSpPr>
        <p:spPr>
          <a:xfrm>
            <a:off x="1963877" y="594303"/>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8" name="Titre 2">
            <a:extLst>
              <a:ext uri="{FF2B5EF4-FFF2-40B4-BE49-F238E27FC236}">
                <a16:creationId xmlns:a16="http://schemas.microsoft.com/office/drawing/2014/main" id="{121DFE7E-CD1C-15F1-F944-56E7CA4466B5}"/>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Titre 2">
            <a:extLst>
              <a:ext uri="{FF2B5EF4-FFF2-40B4-BE49-F238E27FC236}">
                <a16:creationId xmlns:a16="http://schemas.microsoft.com/office/drawing/2014/main" id="{F2086C87-5758-F03D-60BD-D766B0DAC7A3}"/>
              </a:ext>
            </a:extLst>
          </p:cNvPr>
          <p:cNvSpPr txBox="1">
            <a:spLocks/>
          </p:cNvSpPr>
          <p:nvPr/>
        </p:nvSpPr>
        <p:spPr>
          <a:xfrm>
            <a:off x="146466" y="91628"/>
            <a:ext cx="8851067" cy="916403"/>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600" b="1" dirty="0"/>
              <a:t>Higher connectivity &amp; the BOLD Global signal</a:t>
            </a:r>
          </a:p>
        </p:txBody>
      </p:sp>
      <p:sp>
        <p:nvSpPr>
          <p:cNvPr id="9" name="TextBox 8">
            <a:extLst>
              <a:ext uri="{FF2B5EF4-FFF2-40B4-BE49-F238E27FC236}">
                <a16:creationId xmlns:a16="http://schemas.microsoft.com/office/drawing/2014/main" id="{D8C74996-3406-443B-E757-12BDFB254C23}"/>
              </a:ext>
            </a:extLst>
          </p:cNvPr>
          <p:cNvSpPr txBox="1"/>
          <p:nvPr/>
        </p:nvSpPr>
        <p:spPr>
          <a:xfrm>
            <a:off x="833236" y="1056354"/>
            <a:ext cx="3645347" cy="369332"/>
          </a:xfrm>
          <a:prstGeom prst="rect">
            <a:avLst/>
          </a:prstGeom>
          <a:noFill/>
        </p:spPr>
        <p:txBody>
          <a:bodyPr wrap="square">
            <a:spAutoFit/>
          </a:bodyPr>
          <a:lstStyle/>
          <a:p>
            <a:pPr algn="ctr"/>
            <a:r>
              <a:rPr lang="en-BE" b="1" dirty="0"/>
              <a:t>The Global Signal</a:t>
            </a:r>
          </a:p>
        </p:txBody>
      </p:sp>
    </p:spTree>
    <p:extLst>
      <p:ext uri="{BB962C8B-B14F-4D97-AF65-F5344CB8AC3E}">
        <p14:creationId xmlns:p14="http://schemas.microsoft.com/office/powerpoint/2010/main" val="36894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30998</TotalTime>
  <Words>1772</Words>
  <Application>Microsoft Macintosh PowerPoint</Application>
  <PresentationFormat>On-screen Show (16:9)</PresentationFormat>
  <Paragraphs>178</Paragraphs>
  <Slides>15</Slides>
  <Notes>15</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ＭＳ Ｐゴシック</vt:lpstr>
      <vt:lpstr>Aptos</vt:lpstr>
      <vt:lpstr>Aptos Display</vt:lpstr>
      <vt:lpstr>Arial</vt:lpstr>
      <vt:lpstr>Calibri</vt:lpstr>
      <vt:lpstr>Calibri Light</vt:lpstr>
      <vt:lpstr>Helvetica</vt:lpstr>
      <vt:lpstr>Helvetica Light</vt:lpstr>
      <vt:lpstr>Helvetica Neue</vt:lpstr>
      <vt:lpstr>Lucida Grande</vt:lpstr>
      <vt:lpstr>Times New Roman</vt:lpstr>
      <vt:lpstr>Wingdings</vt:lpstr>
      <vt:lpstr>Thème Office</vt:lpstr>
      <vt:lpstr>Office Theme</vt:lpstr>
      <vt:lpstr>“I’m not sure what I was thinking about” How mind blanking informs  spontaneous thinking</vt:lpstr>
      <vt:lpstr>Spontaneous brain</vt:lpstr>
      <vt:lpstr>PowerPoint Presentation</vt:lpstr>
      <vt:lpstr>PowerPoint Presentation</vt:lpstr>
      <vt:lpstr>The brain as a network</vt:lpstr>
      <vt:lpstr>PowerPoint Presentation</vt:lpstr>
      <vt:lpstr>PowerPoint Presentation</vt:lpstr>
      <vt:lpstr>PowerPoint Presentation</vt:lpstr>
      <vt:lpstr>PowerPoint Presentation</vt:lpstr>
      <vt:lpstr>PowerPoint Presentation</vt:lpstr>
      <vt:lpstr>Altered arousal increases MB reports</vt:lpstr>
      <vt:lpstr>PowerPoint Presentation</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Demertzi Athina</cp:lastModifiedBy>
  <cp:revision>1217</cp:revision>
  <cp:lastPrinted>2025-05-27T07:36:38Z</cp:lastPrinted>
  <dcterms:created xsi:type="dcterms:W3CDTF">2018-03-13T16:35:22Z</dcterms:created>
  <dcterms:modified xsi:type="dcterms:W3CDTF">2025-05-27T07:37:16Z</dcterms:modified>
</cp:coreProperties>
</file>