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1122" r:id="rId5"/>
    <p:sldId id="1026" r:id="rId6"/>
    <p:sldId id="1010" r:id="rId7"/>
    <p:sldId id="982" r:id="rId8"/>
    <p:sldId id="1065" r:id="rId9"/>
    <p:sldId id="983" r:id="rId10"/>
    <p:sldId id="1071" r:id="rId11"/>
    <p:sldId id="1046" r:id="rId12"/>
    <p:sldId id="1047" r:id="rId13"/>
    <p:sldId id="989" r:id="rId14"/>
    <p:sldId id="1011" r:id="rId15"/>
    <p:sldId id="998" r:id="rId16"/>
    <p:sldId id="994" r:id="rId17"/>
    <p:sldId id="1008" r:id="rId18"/>
    <p:sldId id="1086" r:id="rId19"/>
    <p:sldId id="1101" r:id="rId20"/>
    <p:sldId id="1091" r:id="rId21"/>
    <p:sldId id="1114" r:id="rId22"/>
    <p:sldId id="1121" r:id="rId23"/>
    <p:sldId id="1089" r:id="rId24"/>
    <p:sldId id="1021" r:id="rId25"/>
    <p:sldId id="1064" r:id="rId26"/>
    <p:sldId id="1115" r:id="rId27"/>
    <p:sldId id="1090" r:id="rId28"/>
    <p:sldId id="880" r:id="rId29"/>
    <p:sldId id="1126" r:id="rId30"/>
    <p:sldId id="889" r:id="rId31"/>
    <p:sldId id="903" r:id="rId32"/>
    <p:sldId id="1022" r:id="rId33"/>
    <p:sldId id="1058" r:id="rId34"/>
    <p:sldId id="1062" r:id="rId35"/>
    <p:sldId id="1054" r:id="rId36"/>
    <p:sldId id="1094" r:id="rId37"/>
    <p:sldId id="1136" r:id="rId38"/>
    <p:sldId id="1095" r:id="rId39"/>
    <p:sldId id="1085" r:id="rId40"/>
    <p:sldId id="1102" r:id="rId41"/>
    <p:sldId id="1092" r:id="rId42"/>
    <p:sldId id="1049" r:id="rId43"/>
    <p:sldId id="1103" r:id="rId44"/>
    <p:sldId id="1075" r:id="rId45"/>
    <p:sldId id="1112" r:id="rId46"/>
    <p:sldId id="1023" r:id="rId47"/>
    <p:sldId id="1042" r:id="rId48"/>
    <p:sldId id="1098" r:id="rId49"/>
    <p:sldId id="1118" r:id="rId50"/>
    <p:sldId id="1105" r:id="rId51"/>
    <p:sldId id="1119" r:id="rId52"/>
    <p:sldId id="1120" r:id="rId53"/>
    <p:sldId id="1024" r:id="rId54"/>
    <p:sldId id="1033" r:id="rId55"/>
    <p:sldId id="1108" r:id="rId56"/>
    <p:sldId id="1137" r:id="rId57"/>
    <p:sldId id="1078" r:id="rId58"/>
    <p:sldId id="1134" r:id="rId59"/>
    <p:sldId id="1125" r:id="rId60"/>
    <p:sldId id="1135" r:id="rId61"/>
    <p:sldId id="1130" r:id="rId62"/>
    <p:sldId id="1124" r:id="rId63"/>
    <p:sldId id="1132" r:id="rId64"/>
    <p:sldId id="1133"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7FD36D-E94E-D507-B72D-97B22E2E8C00}" name="Ernst Damien" initials="ED" userId="S::dernst@uliege.be::8b486b58-2e36-47a9-9606-e504256b87f8" providerId="AD"/>
  <p188:author id="{FE716178-763E-2F0D-05B7-FD11B138C3C8}" name="Vassallo Maurizio" initials="VM" userId="S::mvassallo@uliege.be::0c3b203e-4d12-4952-b64e-0e8e8927441a" providerId="AD"/>
  <p188:author id="{353173B6-1B03-43D8-8C0B-99D01797F80F}" name="Mokeddem Samy" initials="MS" userId="S::samy.mokeddem@uliege.be::29e5ea3f-c434-48c6-beb1-da119f8f649a" providerId="AD"/>
  <p188:author id="{F4C758C6-6A09-34BC-92CD-1561A24E8D71}" name="Larbanois Antoine" initials="LA" userId="S::antoine.larbanois@uliege.be::a156cfc2-e214-4f71-8096-f57b77f7abf4"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00"/>
    <a:srgbClr val="F4F5F7"/>
    <a:srgbClr val="C12737"/>
    <a:srgbClr val="009E47"/>
    <a:srgbClr val="AC0000"/>
    <a:srgbClr val="A52657"/>
    <a:srgbClr val="F4F8FB"/>
    <a:srgbClr val="62CCF0"/>
    <a:srgbClr val="FAC106"/>
    <a:srgbClr val="80D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A296E-5A7B-4C87-8685-1B0C15372178}" v="297" dt="2025-05-25T15:25:07.0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2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43:35.257"/>
    </inkml:context>
    <inkml:brush xml:id="br0">
      <inkml:brushProperty name="width" value="0.11465" units="cm"/>
      <inkml:brushProperty name="height" value="0.11465" units="cm"/>
      <inkml:brushProperty name="color" value="#FFFFFF"/>
    </inkml:brush>
  </inkml:definitions>
  <inkml:trace contextRef="#ctx0" brushRef="#br0">215 330 24575,'0'-3'0,"1"0"0,-1 0 0,1 0 0,0 0 0,0 0 0,0 0 0,0 1 0,0-1 0,0 0 0,1 0 0,-1 1 0,1-1 0,0 1 0,0 0 0,0-1 0,0 1 0,0 0 0,0 0 0,1 0 0,-1 1 0,5-4 0,13-11 0,-19 15 0,0-1 0,0 0 0,1 0 0,-1 0 0,0 0 0,0-1 0,-1 1 0,1 0 0,0 0 0,-1 0 0,0-1 0,1 1 0,-1-5 0,0-36 0,-1 26 0,1 13 0,-1 0 0,0 0 0,0 0 0,0 0 0,-1 0 0,-2-6 0,2 7 0,1 1 0,0 0 0,0 0 0,0 0 0,0-1 0,0 1 0,0-1 0,0 1 0,1-1 0,0 1 0,-1-1 0,1 1 0,0-1 0,0 1 0,0-1 0,0 1 0,1-1 0,-1 0 0,1 1 0,1-5 0,0 6 0,1-1 0,-1 1 0,1 0 0,-1 0 0,1 0 0,0 0 0,0 0 0,-1 1 0,1-1 0,0 1 0,0 0 0,0 0 0,0 0 0,0 0 0,-1 0 0,1 1 0,3 0 0,22 0 0,8-9 0,-1-1 0,69-28 0,-100 35 0,1 0 0,0 1 0,-1-1 0,1 1 0,0 0 0,0 0 0,0 1 0,5-1 0,-9 1 0,0 0 0,1 1 0,-1-1 0,0 0 0,0 0 0,0 1 0,0-1 0,0 0 0,0 1 0,0-1 0,0 1 0,0 0 0,0-1 0,0 1 0,0 0 0,0 0 0,0-1 0,0 1 0,-1 0 0,1 0 0,0 0 0,-1 0 0,1 0 0,-1 0 0,1 0 0,-1 0 0,1 1 0,-1-1 0,1 0 0,-1 0 0,0 0 0,0 0 0,0 1 0,0-1 0,0 0 0,0 0 0,0 0 0,0 2 0,0 1 0,0 0 0,0-1 0,0 1 0,1 0 0,-1 0 0,1 0 0,0-1 0,0 1 0,0 0 0,1-1 0,-1 1 0,5 6 0,-5-8 0,1-1 0,-1 1 0,1 0 0,0-1 0,0 1 0,0-1 0,0 1 0,0-1 0,0 0 0,0 0 0,0 0 0,0 0 0,0 0 0,1 0 0,-1-1 0,0 1 0,1-1 0,-1 0 0,0 0 0,5 0 0,-5 0 0,-1 0 0,0 0 0,0 0 0,1 1 0,-1-1 0,0 0 0,0 1 0,1-1 0,-1 1 0,0-1 0,0 1 0,0-1 0,0 1 0,0 0 0,0 0 0,0-1 0,0 1 0,0 0 0,0 0 0,0 0 0,0 0 0,-1 0 0,1 0 0,0 1 0,-1-1 0,1 0 0,-1 0 0,1 0 0,-1 1 0,1-1 0,-1 0 0,0 2 0,1-1 0,0 0 0,-1 0 0,1 0 0,0 0 0,0 0 0,0 0 0,0 0 0,1 0 0,-1 0 0,0-1 0,1 1 0,-1-1 0,1 1 0,-1-1 0,1 1 0,0-1 0,3 2 0,2 0 0,0-1 0,1-1 0,-1 1 0,0-1 0,1-1 0,-1 1 0,0-1 0,1 0 0,-1-1 0,0 0 0,15-4 0,-19 4 0,-3 1 0,1 0 0,-1 0 0,1 0 0,-1 0 0,0 0 0,1 0 0,-1 0 0,0 0 0,1 0 0,-1 0 0,1 0 0,-1 0 0,0 1 0,1-1 0,-1 0 0,0 0 0,1 0 0,-1 0 0,0 1 0,1-1 0,-1 0 0,0 0 0,0 1 0,1-1 0,-1 0 0,0 0 0,0 1 0,1-1 0,-1 0 0,0 1 0,0-1 0,0 0 0,1 1 0,-1-1 0,0 1 0,0-1 0,0 21 0,-1-16 0,0 0 0,-1 0 0,1 0 0,-1 0 0,-4 8 0,2-8 0,1 1 0,0-1 0,0 1 0,0 0 0,1 0 0,-1 0 0,1 0 0,1 1 0,-1-1 0,1 1 0,0-1 0,1 1 0,-1-1 0,1 1 0,1-1 0,-1 1 0,1-1 0,0 1 0,0-1 0,1 0 0,0 1 0,0-1 0,0 0 0,1 0 0,-1 0 0,1-1 0,1 1 0,6 8 0,-8-10 0,0-1 0,-1 1 0,1 0 0,-1-1 0,0 1 0,0 0 0,0 0 0,0 0 0,-1 0 0,0 0 0,0 0 0,0 0 0,-1 8 0,1-9 0,-1 0 0,1 1 0,0-1 0,0 0 0,0 1 0,0-1 0,1 0 0,-1 1 0,1-1 0,0 0 0,0 0 0,0 0 0,0 1 0,1-1 0,-1 0 0,1-1 0,-1 1 0,3 3 0,-1-3 0,-1-1 0,0 1 0,0 0 0,0 1 0,-1-1 0,1 0 0,-1 0 0,0 1 0,1-1 0,-1 5 0,-1-7 0,1 1 0,-1 0 0,0 0 0,1 0 0,-1 0 0,1-1 0,0 1 0,-1 0 0,1 0 0,0-1 0,0 1 0,0 0 0,0-1 0,0 0 0,1 1 0,-1-1 0,0 1 0,1-1 0,-1 0 0,1 0 0,-1 0 0,1 0 0,-1 0 0,1 0 0,0-1 0,-1 1 0,1 0 0,0-1 0,0 1 0,-1-1 0,1 0 0,0 0 0,0 1 0,2-2 0,0 1 0,0 0 0,0 0 0,1 0 0,-1 1 0,0-1 0,0 1 0,0 0 0,0 0 0,6 3 0,-8-2 0,-1-1 0,0 1 0,1-1 0,-1 1 0,0-1 0,0 1 0,0 0 0,0 0 0,0-1 0,0 1 0,0 0 0,-1 0 0,1 0 0,-1 0 0,1 0 0,-1 0 0,0 0 0,1 0 0,-1 0 0,0 0 0,0 0 0,-1 3 0,1-2 0,0 0 0,0 0 0,0 0 0,-1 0 0,1 0 0,-1 0 0,1 0 0,-1 0 0,0-1 0,0 1 0,0 0 0,-1-1 0,1 1 0,-1 0 0,1-1 0,-1 0 0,0 1 0,0-1 0,0 0 0,0 0 0,0 0 0,0 0 0,-1-1 0,1 1 0,0 0 0,-1-1 0,0 0 0,1 0 0,-1 0 0,0 0 0,1 0 0,-6 1 0,7-2 0,0 0 0,0 1 0,0-1 0,0 0 0,0 1 0,0 0 0,1-1 0,-1 1 0,0-1 0,0 1 0,0 0 0,1 0 0,-1 0 0,0-1 0,1 1 0,-1 0 0,1 0 0,-1 0 0,1 0 0,-1 0 0,1 0 0,0 0 0,-1 0 0,1 0 0,0 0 0,0 0 0,0 0 0,0 0 0,0 0 0,0 1 0,0-1 0,0 0 0,0 0 0,1 2 0,-1-2 0,0 0 0,1-1 0,-1 1 0,0 0 0,0 0 0,0 0 0,0 0 0,0 0 0,0 0 0,0 0 0,0 0 0,0-1 0,-1 1 0,1 0 0,0 0 0,0 0 0,-1 0 0,1 0 0,-1-1 0,1 1 0,0 0 0,-1 0 0,0-1 0,1 1 0,-1 0 0,1-1 0,-1 1 0,0-1 0,1 1 0,-1 0 0,0-1 0,0 0 0,1 1 0,-1-1 0,0 1 0,0-1 0,-1 0 0,1 0 0,1 0 0,0 0 0,-1 0 0,1 0 0,0 0 0,-1 0 0,1 0 0,0 0 0,-1 0 0,1 0 0,0 1 0,-1-1 0,1 0 0,0 0 0,-1 0 0,1 0 0,0 0 0,0 1 0,-1-1 0,1 0 0,0 0 0,-1 0 0,1 1 0,0-1 0,0 0 0,0 0 0,-1 1 0,1-1 0,0 0 0,0 1 0,0-1 0,0 0 0,-1 1 0,1-1 0,0 0 0,0 1 0,0-1 0,0 0 0,0 1 0,0-1 0,0 0 0,0 1 0,0 0 0,10 15 0,4 6 0,-14-21 0,0-1 0,0 1 0,0 0 0,0-1 0,0 1 0,0 0 0,-1-1 0,1 1 0,0 0 0,0-1 0,0 1 0,0 0 0,-1-1 0,1 1 0,0-1 0,-1 1 0,1-1 0,0 1 0,-1-1 0,1 1 0,-1-1 0,1 1 0,-1-1 0,1 1 0,-1-1 0,1 0 0,-1 1 0,1-1 0,-1 0 0,1 0 0,-1 1 0,0-1 0,1 0 0,-1 0 0,1 0 0,-2 1 0,-3 0 0,1 2 0,-1-1 0,1 0 0,0 1 0,0 0 0,0 0 0,0 0 0,0 1 0,0-1 0,1 1 0,-4 5 0,-7 7 0,12-14 0,0-1 0,0 0 0,0 0 0,1 0 0,-1 0 0,0 0 0,0-1 0,0 1 0,0 0 0,0-1 0,0 0 0,-1 1 0,1-1 0,0 0 0,0 0 0,0 0 0,-3-1 0,2 0 0,1 1 0,0 0 0,0 0 0,0 0 0,-1 0 0,1 0 0,0 0 0,0 1 0,0-1 0,0 1 0,-1-1 0,1 1 0,0 0 0,0 0 0,0 0 0,0 0 0,0 0 0,1 1 0,-4 2 0,0 2 0,-1-1 0,1 0 0,-1 0 0,0 0 0,0 0 0,-1-1 0,1 0 0,-1-1 0,-13 6 0,20-9 0,-3 1 0,1 0 0,-1 0 0,0 1 0,0-1 0,1 1 0,-1 0 0,1 0 0,-1 0 0,1 0 0,0 0 0,0 1 0,0-1 0,0 1 0,0-1 0,-2 5 0,3-1 0,-1-1 0,1 1 0,0-1 0,0 1 0,1-1 0,-1 1 0,2 10 0,-1-13 0,0 1 0,0-1 0,-1 1 0,1-1 0,-1 1 0,0-1 0,0 1 0,0-1 0,0 0 0,0 1 0,-1-1 0,0 0 0,1 0 0,-1 0 0,0 0 0,0 0 0,-1-1 0,1 1 0,0-1 0,-1 1 0,0-1 0,1 0 0,-1 0 0,0 0 0,0 0 0,0-1 0,0 1 0,0-1 0,-1 0 0,-3 1 0,4-1 0,-22 1 0,24-2 0,1 0 0,-1 0 0,0-1 0,1 1 0,-1 0 0,0 0 0,1-1 0,-1 1 0,0 0 0,1-1 0,-1 1 0,1-1 0,-1 1 0,1-1 0,-1 1 0,1-1 0,-1 1 0,1-1 0,-1 1 0,1-1 0,-1 0 0,1 1 0,0-1 0,0 0 0,-1 1 0,1-1 0,0 0 0,0 1 0,0-1 0,-1-1 0,1 1 0,-1 0 0,0 0 0,0 0 0,0 0 0,0 0 0,0 0 0,0 0 0,0 0 0,0 0 0,-1 0 0,1 0 0,0 1 0,0-1 0,-1 1 0,1-1 0,0 1 0,-1-1 0,1 1 0,0 0 0,-1 0 0,1 0 0,0 0 0,-1 0 0,1 0 0,-1 0 0,1 0 0,-2 1 0,1-1 0,1-1 0,-1 1 0,1 1 0,-1-1 0,0 0 0,1 0 0,-1 1 0,1-1 0,-1 0 0,0 1 0,1 0 0,-1-1 0,1 1 0,0 0 0,-1 0 0,1 0 0,0 0 0,-1 0 0,1 0 0,0 0 0,0 1 0,0-1 0,0 0 0,-1 2 0,1 4 0,1-5 0,0-1 0,0 1 0,-1-1 0,1 1 0,0-1 0,0 1 0,-1-1 0,1 1 0,-1-1 0,1 1 0,-1-1 0,0 1 0,1-1 0,-1 0 0,0 1 0,0-1 0,0 0 0,0 0 0,0 0 0,0 0 0,0 0 0,-1 0 0,1 0 0,0 0 0,0 0 0,-1 0 0,1-1 0,0 1 0,-1 0 0,1-1 0,-1 0 0,1 1 0,-1-1 0,1 0 0,-1 0 0,1 0 0,-4 0 0,-19 6 0,19-4 0,-1 0 0,0-1 0,0 0 0,0 0 0,-11 0 0,15-2 0,0 1 0,0 0 0,0-1 0,0 1 0,1-1 0,-1 0 0,0 0 0,0 1 0,1-1 0,-1 0 0,0-1 0,1 1 0,-1 0 0,1 0 0,0-1 0,-1 1 0,1-1 0,0 1 0,0-1 0,0 1 0,0-1 0,0 0 0,-1-2 0,0 1 0,0 0 0,0 0 0,0 0 0,-1 1 0,1-1 0,-1 0 0,1 1 0,-1 0 0,0-1 0,0 1 0,0 0 0,0 1 0,-1-1 0,1 0 0,0 1 0,-1 0 0,1 0 0,-1 0 0,1 0 0,-5 0 0,3 1 0,1-1 0,-1 0 0,1-1 0,-1 1 0,1-1 0,0 0 0,-1 0 0,1 0 0,0-1 0,0 0 0,1 0 0,-6-4 0,-47-56 0,11 21 0,28 22 0,12 16 0,1 0 0,0 0 0,1-1 0,-1 1 0,1-1 0,0 0 0,0 0 0,0-1 0,0 1 0,1 0 0,0-1 0,0 0 0,1 1 0,-1-1 0,0-6 0,1 4 0,1 0 0,-1 0 0,1 0 0,0 0 0,1 0 0,0 1 0,0-1 0,3-10 0,-2 14 0,-1 0 0,1-1 0,0 2 0,1-1 0,-1 0 0,0 0 0,1 1 0,0-1 0,0 1 0,0 0 0,0 0 0,0 0 0,1 0 0,-1 1 0,1-1 0,5-2 0,16-6 0,-22 10 0,1 0 0,-1 0 0,1 0 0,-1-1 0,0 0 0,0 1 0,0-1 0,0 0 0,0-1 0,0 1 0,0 0 0,-1-1 0,1 0 0,-1 1 0,1-1 0,-1 0 0,0 0 0,0-1 0,0 1 0,-1 0 0,1-1 0,0-3 0,7-22 0,-6 20 0,0 1 0,-1-1 0,0 0 0,0-1 0,1-17 0,-3 25 0,0 0 0,-1 0 0,1 0 0,0 0 0,-1 0 0,1 1 0,-1-1 0,0 0 0,0 0 0,1 0 0,-1 0 0,0 1 0,0-1 0,-1 0 0,1 1 0,0-1 0,-1 1 0,1-1 0,0 1 0,-1 0 0,1 0 0,-1-1 0,0 1 0,1 0 0,-1 1 0,0-1 0,0 0 0,0 0 0,0 1 0,1-1 0,-1 1 0,-4-1 0,4 1 0,0 0 0,0-1 0,0 0 0,0 0 0,0 0 0,0 0 0,0 0 0,0 0 0,0 0 0,0 0 0,1-1 0,-1 1 0,0-1 0,1 1 0,-1-1 0,1 0 0,-1 0 0,1 0 0,0 0 0,0 0 0,0 0 0,0 0 0,0 0 0,0-3 0,-2-6 0,1 0 0,1 0 0,0 0 0,0-14 0,1 17 0,0 0 0,0-1 0,-1 1 0,0 0 0,-1-1 0,-4-12 0,-4 4 0,8 15 0,0 0 0,0-1 0,1 1 0,-1-1 0,1 0 0,-1 0 0,1 1 0,0-1 0,0 0 0,0 0 0,0 0 0,1 0 0,-1 0 0,1-5 0,0 7 0,1 1 0,0-1 0,0 0 0,0 0 0,0 0 0,0 1 0,0-1 0,0 1 0,0-1 0,0 1 0,0-1 0,1 1 0,-1-1 0,0 1 0,0 0 0,0 0 0,0 0 0,1 0 0,-1 0 0,0 0 0,0 0 0,0 0 0,1 0 0,-1 0 0,0 1 0,0-1 0,2 1 0,33 10 0,-30-8-105,1-1 0,0 0 0,0 0 0,0 0 0,1-1 0,-1 0 0,0-1 0,0 0 0,1 0 0,-1 0 0,0-1 0,8-2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D94CD-76A9-4C6D-BD6F-FBF036CFBA89}" type="datetimeFigureOut">
              <a:rPr lang="en-GB" smtClean="0"/>
              <a:t>25/05/2025</a:t>
            </a:fld>
            <a:endParaRPr lang="en-GB"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Click to change mask text styles</a:t>
            </a:r>
          </a:p>
          <a:p>
            <a:pPr lvl="1"/>
            <a:r>
              <a:rPr lang="fr-FR"/>
              <a:t>Second level</a:t>
            </a:r>
          </a:p>
          <a:p>
            <a:pPr lvl="2"/>
            <a:r>
              <a:rPr lang="fr-FR"/>
              <a:t>Third level</a:t>
            </a:r>
          </a:p>
          <a:p>
            <a:pPr lvl="3"/>
            <a:r>
              <a:rPr lang="fr-FR"/>
              <a:t>Fourth level</a:t>
            </a:r>
          </a:p>
          <a:p>
            <a:pPr lvl="4"/>
            <a:r>
              <a:rPr lang="fr-FR"/>
              <a:t>Fifth level</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FA22-5A0A-4057-AAE3-ECC016E77C4E}" type="slidenum">
              <a:rPr lang="en-GB" smtClean="0"/>
              <a:t>‹N°›</a:t>
            </a:fld>
            <a:endParaRPr lang="en-GB" dirty="0"/>
          </a:p>
        </p:txBody>
      </p:sp>
    </p:spTree>
    <p:extLst>
      <p:ext uri="{BB962C8B-B14F-4D97-AF65-F5344CB8AC3E}">
        <p14:creationId xmlns:p14="http://schemas.microsoft.com/office/powerpoint/2010/main" val="93494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a:t>
            </a:fld>
            <a:endParaRPr lang="en-GB" dirty="0"/>
          </a:p>
        </p:txBody>
      </p:sp>
    </p:spTree>
    <p:extLst>
      <p:ext uri="{BB962C8B-B14F-4D97-AF65-F5344CB8AC3E}">
        <p14:creationId xmlns:p14="http://schemas.microsoft.com/office/powerpoint/2010/main" val="357435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12</a:t>
            </a:fld>
            <a:endParaRPr lang="en-GB" dirty="0"/>
          </a:p>
        </p:txBody>
      </p:sp>
    </p:spTree>
    <p:extLst>
      <p:ext uri="{BB962C8B-B14F-4D97-AF65-F5344CB8AC3E}">
        <p14:creationId xmlns:p14="http://schemas.microsoft.com/office/powerpoint/2010/main" val="409738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13</a:t>
            </a:fld>
            <a:endParaRPr lang="en-GB" dirty="0"/>
          </a:p>
        </p:txBody>
      </p:sp>
    </p:spTree>
    <p:extLst>
      <p:ext uri="{BB962C8B-B14F-4D97-AF65-F5344CB8AC3E}">
        <p14:creationId xmlns:p14="http://schemas.microsoft.com/office/powerpoint/2010/main" val="121930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14</a:t>
            </a:fld>
            <a:endParaRPr lang="en-GB" dirty="0"/>
          </a:p>
        </p:txBody>
      </p:sp>
    </p:spTree>
    <p:extLst>
      <p:ext uri="{BB962C8B-B14F-4D97-AF65-F5344CB8AC3E}">
        <p14:creationId xmlns:p14="http://schemas.microsoft.com/office/powerpoint/2010/main" val="378108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15</a:t>
            </a:fld>
            <a:endParaRPr lang="en-GB" dirty="0"/>
          </a:p>
        </p:txBody>
      </p:sp>
    </p:spTree>
    <p:extLst>
      <p:ext uri="{BB962C8B-B14F-4D97-AF65-F5344CB8AC3E}">
        <p14:creationId xmlns:p14="http://schemas.microsoft.com/office/powerpoint/2010/main" val="86075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5096-D0BA-72B4-53AE-0A11B51E88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0F7487-F2C1-F98F-75CE-9FAFE1BED7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CE1FC3-4A09-63C3-5084-103921A7F9A3}"/>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37A422CB-7760-3D58-B8A4-4952D059F388}"/>
              </a:ext>
            </a:extLst>
          </p:cNvPr>
          <p:cNvSpPr>
            <a:spLocks noGrp="1"/>
          </p:cNvSpPr>
          <p:nvPr>
            <p:ph type="sldNum" sz="quarter" idx="5"/>
          </p:nvPr>
        </p:nvSpPr>
        <p:spPr/>
        <p:txBody>
          <a:bodyPr/>
          <a:lstStyle/>
          <a:p>
            <a:fld id="{1159FA22-5A0A-4057-AAE3-ECC016E77C4E}" type="slidenum">
              <a:rPr lang="en-GB" smtClean="0"/>
              <a:t>17</a:t>
            </a:fld>
            <a:endParaRPr lang="en-GB" dirty="0"/>
          </a:p>
        </p:txBody>
      </p:sp>
    </p:spTree>
    <p:extLst>
      <p:ext uri="{BB962C8B-B14F-4D97-AF65-F5344CB8AC3E}">
        <p14:creationId xmlns:p14="http://schemas.microsoft.com/office/powerpoint/2010/main" val="1657041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26EC-A17C-05D0-AA91-F43DF098DA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2E3E5E-B45C-08D7-492B-3E26CA3D4B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C1526C-8D0B-3301-0093-0E1F312D89AC}"/>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FB193DE5-0BE5-E124-F647-48FB0922A1F0}"/>
              </a:ext>
            </a:extLst>
          </p:cNvPr>
          <p:cNvSpPr>
            <a:spLocks noGrp="1"/>
          </p:cNvSpPr>
          <p:nvPr>
            <p:ph type="sldNum" sz="quarter" idx="5"/>
          </p:nvPr>
        </p:nvSpPr>
        <p:spPr/>
        <p:txBody>
          <a:bodyPr/>
          <a:lstStyle/>
          <a:p>
            <a:fld id="{1159FA22-5A0A-4057-AAE3-ECC016E77C4E}" type="slidenum">
              <a:rPr lang="en-GB" smtClean="0"/>
              <a:t>19</a:t>
            </a:fld>
            <a:endParaRPr lang="en-GB" dirty="0"/>
          </a:p>
        </p:txBody>
      </p:sp>
    </p:spTree>
    <p:extLst>
      <p:ext uri="{BB962C8B-B14F-4D97-AF65-F5344CB8AC3E}">
        <p14:creationId xmlns:p14="http://schemas.microsoft.com/office/powerpoint/2010/main" val="119895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21</a:t>
            </a:fld>
            <a:endParaRPr lang="en-GB" dirty="0"/>
          </a:p>
        </p:txBody>
      </p:sp>
    </p:spTree>
    <p:extLst>
      <p:ext uri="{BB962C8B-B14F-4D97-AF65-F5344CB8AC3E}">
        <p14:creationId xmlns:p14="http://schemas.microsoft.com/office/powerpoint/2010/main" val="197749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There are barriers to entry for e-fuels production</a:t>
            </a:r>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24</a:t>
            </a:fld>
            <a:endParaRPr lang="en-GB" dirty="0"/>
          </a:p>
        </p:txBody>
      </p:sp>
    </p:spTree>
    <p:extLst>
      <p:ext uri="{BB962C8B-B14F-4D97-AF65-F5344CB8AC3E}">
        <p14:creationId xmlns:p14="http://schemas.microsoft.com/office/powerpoint/2010/main" val="3775171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Samy: Redo diagram without numbers</a:t>
            </a:r>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25</a:t>
            </a:fld>
            <a:endParaRPr lang="en-GB" dirty="0"/>
          </a:p>
        </p:txBody>
      </p:sp>
    </p:spTree>
    <p:extLst>
      <p:ext uri="{BB962C8B-B14F-4D97-AF65-F5344CB8AC3E}">
        <p14:creationId xmlns:p14="http://schemas.microsoft.com/office/powerpoint/2010/main" val="322245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88F16FE-508D-8145-83B2-09397832312C}" type="slidenum">
              <a:rPr lang="en-BE" smtClean="0"/>
              <a:t>27</a:t>
            </a:fld>
            <a:endParaRPr lang="en-BE"/>
          </a:p>
        </p:txBody>
      </p:sp>
    </p:spTree>
    <p:extLst>
      <p:ext uri="{BB962C8B-B14F-4D97-AF65-F5344CB8AC3E}">
        <p14:creationId xmlns:p14="http://schemas.microsoft.com/office/powerpoint/2010/main" val="308884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a:t>
            </a:fld>
            <a:endParaRPr lang="en-GB" dirty="0"/>
          </a:p>
        </p:txBody>
      </p:sp>
    </p:spTree>
    <p:extLst>
      <p:ext uri="{BB962C8B-B14F-4D97-AF65-F5344CB8AC3E}">
        <p14:creationId xmlns:p14="http://schemas.microsoft.com/office/powerpoint/2010/main" val="322684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1) SCCP</a:t>
            </a:r>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32</a:t>
            </a:fld>
            <a:endParaRPr lang="en-GB" dirty="0"/>
          </a:p>
        </p:txBody>
      </p:sp>
    </p:spTree>
    <p:extLst>
      <p:ext uri="{BB962C8B-B14F-4D97-AF65-F5344CB8AC3E}">
        <p14:creationId xmlns:p14="http://schemas.microsoft.com/office/powerpoint/2010/main" val="234685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Oxygen, product enhancement from my thing +. </a:t>
            </a:r>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33</a:t>
            </a:fld>
            <a:endParaRPr lang="en-GB" dirty="0"/>
          </a:p>
        </p:txBody>
      </p:sp>
    </p:spTree>
    <p:extLst>
      <p:ext uri="{BB962C8B-B14F-4D97-AF65-F5344CB8AC3E}">
        <p14:creationId xmlns:p14="http://schemas.microsoft.com/office/powerpoint/2010/main" val="77143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E563-58DA-9433-24FF-174E68D8A0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D28B8E-96C1-49F0-AE9C-2A13D5EC65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079CB9-8E21-42D1-17C5-11EB5532374D}"/>
              </a:ext>
            </a:extLst>
          </p:cNvPr>
          <p:cNvSpPr>
            <a:spLocks noGrp="1"/>
          </p:cNvSpPr>
          <p:nvPr>
            <p:ph type="body" idx="1"/>
          </p:nvPr>
        </p:nvSpPr>
        <p:spPr/>
        <p:txBody>
          <a:bodyPr/>
          <a:lstStyle/>
          <a:p>
            <a:r>
              <a:rPr lang="fr-BE" dirty="0"/>
              <a:t>Oxygen, product enhancement from my thing +. </a:t>
            </a:r>
            <a:endParaRPr lang="en-GB" dirty="0"/>
          </a:p>
        </p:txBody>
      </p:sp>
      <p:sp>
        <p:nvSpPr>
          <p:cNvPr id="4" name="Espace réservé du numéro de diapositive 3">
            <a:extLst>
              <a:ext uri="{FF2B5EF4-FFF2-40B4-BE49-F238E27FC236}">
                <a16:creationId xmlns:a16="http://schemas.microsoft.com/office/drawing/2014/main" id="{5B1BF7C8-CEB4-118B-40FD-7E36C5746F48}"/>
              </a:ext>
            </a:extLst>
          </p:cNvPr>
          <p:cNvSpPr>
            <a:spLocks noGrp="1"/>
          </p:cNvSpPr>
          <p:nvPr>
            <p:ph type="sldNum" sz="quarter" idx="5"/>
          </p:nvPr>
        </p:nvSpPr>
        <p:spPr/>
        <p:txBody>
          <a:bodyPr/>
          <a:lstStyle/>
          <a:p>
            <a:fld id="{1159FA22-5A0A-4057-AAE3-ECC016E77C4E}" type="slidenum">
              <a:rPr lang="en-GB" smtClean="0"/>
              <a:t>34</a:t>
            </a:fld>
            <a:endParaRPr lang="en-GB" dirty="0"/>
          </a:p>
        </p:txBody>
      </p:sp>
    </p:spTree>
    <p:extLst>
      <p:ext uri="{BB962C8B-B14F-4D97-AF65-F5344CB8AC3E}">
        <p14:creationId xmlns:p14="http://schemas.microsoft.com/office/powerpoint/2010/main" val="4078172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ETS + mechanism </a:t>
            </a:r>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35</a:t>
            </a:fld>
            <a:endParaRPr lang="en-GB" dirty="0"/>
          </a:p>
        </p:txBody>
      </p:sp>
    </p:spTree>
    <p:extLst>
      <p:ext uri="{BB962C8B-B14F-4D97-AF65-F5344CB8AC3E}">
        <p14:creationId xmlns:p14="http://schemas.microsoft.com/office/powerpoint/2010/main" val="1136349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fr-FR" dirty="0"/>
          </a:p>
        </p:txBody>
      </p:sp>
      <p:sp>
        <p:nvSpPr>
          <p:cNvPr id="4" name="Slide Number Placeholder 3"/>
          <p:cNvSpPr>
            <a:spLocks noGrp="1"/>
          </p:cNvSpPr>
          <p:nvPr>
            <p:ph type="sldNum" sz="quarter" idx="5"/>
          </p:nvPr>
        </p:nvSpPr>
        <p:spPr/>
        <p:txBody>
          <a:bodyPr/>
          <a:lstStyle/>
          <a:p>
            <a:fld id="{1159FA22-5A0A-4057-AAE3-ECC016E77C4E}" type="slidenum">
              <a:rPr lang="en-GB" smtClean="0"/>
              <a:t>38</a:t>
            </a:fld>
            <a:endParaRPr lang="en-GB" dirty="0"/>
          </a:p>
        </p:txBody>
      </p:sp>
    </p:spTree>
    <p:extLst>
      <p:ext uri="{BB962C8B-B14F-4D97-AF65-F5344CB8AC3E}">
        <p14:creationId xmlns:p14="http://schemas.microsoft.com/office/powerpoint/2010/main" val="327208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59FA22-5A0A-4057-AAE3-ECC016E77C4E}" type="slidenum">
              <a:rPr lang="en-GB" smtClean="0"/>
              <a:t>41</a:t>
            </a:fld>
            <a:endParaRPr lang="en-GB" dirty="0"/>
          </a:p>
        </p:txBody>
      </p:sp>
    </p:spTree>
    <p:extLst>
      <p:ext uri="{BB962C8B-B14F-4D97-AF65-F5344CB8AC3E}">
        <p14:creationId xmlns:p14="http://schemas.microsoft.com/office/powerpoint/2010/main" val="471491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6D56-7550-BB89-3CF8-AA481B9D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5CDC4-13F9-5428-E457-EFB00AF5A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AE2DC-F7A9-1B74-AD4A-EF6420A431FA}"/>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0F6EE71-7243-B696-80F5-CD7D2A82C23F}"/>
              </a:ext>
            </a:extLst>
          </p:cNvPr>
          <p:cNvSpPr>
            <a:spLocks noGrp="1"/>
          </p:cNvSpPr>
          <p:nvPr>
            <p:ph type="sldNum" sz="quarter" idx="5"/>
          </p:nvPr>
        </p:nvSpPr>
        <p:spPr/>
        <p:txBody>
          <a:bodyPr/>
          <a:lstStyle/>
          <a:p>
            <a:fld id="{1159FA22-5A0A-4057-AAE3-ECC016E77C4E}" type="slidenum">
              <a:rPr lang="en-GB" smtClean="0"/>
              <a:t>42</a:t>
            </a:fld>
            <a:endParaRPr lang="en-GB" dirty="0"/>
          </a:p>
        </p:txBody>
      </p:sp>
    </p:spTree>
    <p:extLst>
      <p:ext uri="{BB962C8B-B14F-4D97-AF65-F5344CB8AC3E}">
        <p14:creationId xmlns:p14="http://schemas.microsoft.com/office/powerpoint/2010/main" val="2317394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D2C2-74C8-94E3-5103-B629CBCD8E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F71F85-4CC8-11BC-191B-FCF2910BEE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3AAEA7-B87C-FA3E-0A87-4C8515B5B2CA}"/>
              </a:ext>
            </a:extLst>
          </p:cNvPr>
          <p:cNvSpPr>
            <a:spLocks noGrp="1"/>
          </p:cNvSpPr>
          <p:nvPr>
            <p:ph type="body" idx="1"/>
          </p:nvPr>
        </p:nvSpPr>
        <p:spPr/>
        <p:txBody>
          <a:bodyPr/>
          <a:lstStyle/>
          <a:p>
            <a:r>
              <a:rPr lang="fr-BE" dirty="0"/>
              <a:t>SMR</a:t>
            </a:r>
            <a:endParaRPr lang="en-GB" dirty="0"/>
          </a:p>
        </p:txBody>
      </p:sp>
      <p:sp>
        <p:nvSpPr>
          <p:cNvPr id="4" name="Espace réservé du numéro de diapositive 3">
            <a:extLst>
              <a:ext uri="{FF2B5EF4-FFF2-40B4-BE49-F238E27FC236}">
                <a16:creationId xmlns:a16="http://schemas.microsoft.com/office/drawing/2014/main" id="{7C288F45-D17B-542A-7933-B2105D57A5C2}"/>
              </a:ext>
            </a:extLst>
          </p:cNvPr>
          <p:cNvSpPr>
            <a:spLocks noGrp="1"/>
          </p:cNvSpPr>
          <p:nvPr>
            <p:ph type="sldNum" sz="quarter" idx="5"/>
          </p:nvPr>
        </p:nvSpPr>
        <p:spPr/>
        <p:txBody>
          <a:bodyPr/>
          <a:lstStyle/>
          <a:p>
            <a:fld id="{1159FA22-5A0A-4057-AAE3-ECC016E77C4E}" type="slidenum">
              <a:rPr lang="en-GB" smtClean="0"/>
              <a:t>46</a:t>
            </a:fld>
            <a:endParaRPr lang="en-GB" dirty="0"/>
          </a:p>
        </p:txBody>
      </p:sp>
    </p:spTree>
    <p:extLst>
      <p:ext uri="{BB962C8B-B14F-4D97-AF65-F5344CB8AC3E}">
        <p14:creationId xmlns:p14="http://schemas.microsoft.com/office/powerpoint/2010/main" val="1846516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SMR</a:t>
            </a:r>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47</a:t>
            </a:fld>
            <a:endParaRPr lang="en-GB" dirty="0"/>
          </a:p>
        </p:txBody>
      </p:sp>
    </p:spTree>
    <p:extLst>
      <p:ext uri="{BB962C8B-B14F-4D97-AF65-F5344CB8AC3E}">
        <p14:creationId xmlns:p14="http://schemas.microsoft.com/office/powerpoint/2010/main" val="534495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5FCB-9955-BA7C-AF6C-629A8ADEF0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6C1CE6-6C7F-35E2-3248-07C4ACF560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AEE2E3-41EB-D0AC-FFD7-721753A74027}"/>
              </a:ext>
            </a:extLst>
          </p:cNvPr>
          <p:cNvSpPr>
            <a:spLocks noGrp="1"/>
          </p:cNvSpPr>
          <p:nvPr>
            <p:ph type="body" idx="1"/>
          </p:nvPr>
        </p:nvSpPr>
        <p:spPr/>
        <p:txBody>
          <a:bodyPr/>
          <a:lstStyle/>
          <a:p>
            <a:r>
              <a:rPr lang="fr-BE" dirty="0"/>
              <a:t>SMR</a:t>
            </a:r>
            <a:endParaRPr lang="en-GB" dirty="0"/>
          </a:p>
        </p:txBody>
      </p:sp>
      <p:sp>
        <p:nvSpPr>
          <p:cNvPr id="4" name="Espace réservé du numéro de diapositive 3">
            <a:extLst>
              <a:ext uri="{FF2B5EF4-FFF2-40B4-BE49-F238E27FC236}">
                <a16:creationId xmlns:a16="http://schemas.microsoft.com/office/drawing/2014/main" id="{809A201C-DCC2-9C53-F823-841892645588}"/>
              </a:ext>
            </a:extLst>
          </p:cNvPr>
          <p:cNvSpPr>
            <a:spLocks noGrp="1"/>
          </p:cNvSpPr>
          <p:nvPr>
            <p:ph type="sldNum" sz="quarter" idx="5"/>
          </p:nvPr>
        </p:nvSpPr>
        <p:spPr/>
        <p:txBody>
          <a:bodyPr/>
          <a:lstStyle/>
          <a:p>
            <a:fld id="{1159FA22-5A0A-4057-AAE3-ECC016E77C4E}" type="slidenum">
              <a:rPr lang="en-GB" smtClean="0"/>
              <a:t>48</a:t>
            </a:fld>
            <a:endParaRPr lang="en-GB" dirty="0"/>
          </a:p>
        </p:txBody>
      </p:sp>
    </p:spTree>
    <p:extLst>
      <p:ext uri="{BB962C8B-B14F-4D97-AF65-F5344CB8AC3E}">
        <p14:creationId xmlns:p14="http://schemas.microsoft.com/office/powerpoint/2010/main" val="5105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a:t>
            </a:fld>
            <a:endParaRPr lang="en-GB" dirty="0"/>
          </a:p>
        </p:txBody>
      </p:sp>
    </p:spTree>
    <p:extLst>
      <p:ext uri="{BB962C8B-B14F-4D97-AF65-F5344CB8AC3E}">
        <p14:creationId xmlns:p14="http://schemas.microsoft.com/office/powerpoint/2010/main" val="1721607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255D-ED55-F234-3A67-F699E57EDC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88BD63-78C0-478E-0916-7AAAC050B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5E83C7-257B-09E0-F8E4-96418ECD13F6}"/>
              </a:ext>
            </a:extLst>
          </p:cNvPr>
          <p:cNvSpPr>
            <a:spLocks noGrp="1"/>
          </p:cNvSpPr>
          <p:nvPr>
            <p:ph type="body" idx="1"/>
          </p:nvPr>
        </p:nvSpPr>
        <p:spPr/>
        <p:txBody>
          <a:bodyPr/>
          <a:lstStyle/>
          <a:p>
            <a:r>
              <a:rPr lang="fr-BE" dirty="0"/>
              <a:t>SMR</a:t>
            </a:r>
            <a:endParaRPr lang="en-GB" dirty="0"/>
          </a:p>
        </p:txBody>
      </p:sp>
      <p:sp>
        <p:nvSpPr>
          <p:cNvPr id="4" name="Espace réservé du numéro de diapositive 3">
            <a:extLst>
              <a:ext uri="{FF2B5EF4-FFF2-40B4-BE49-F238E27FC236}">
                <a16:creationId xmlns:a16="http://schemas.microsoft.com/office/drawing/2014/main" id="{50E6460F-996B-DFDD-6D43-52523E9BF01F}"/>
              </a:ext>
            </a:extLst>
          </p:cNvPr>
          <p:cNvSpPr>
            <a:spLocks noGrp="1"/>
          </p:cNvSpPr>
          <p:nvPr>
            <p:ph type="sldNum" sz="quarter" idx="5"/>
          </p:nvPr>
        </p:nvSpPr>
        <p:spPr/>
        <p:txBody>
          <a:bodyPr/>
          <a:lstStyle/>
          <a:p>
            <a:fld id="{1159FA22-5A0A-4057-AAE3-ECC016E77C4E}" type="slidenum">
              <a:rPr lang="en-GB" smtClean="0"/>
              <a:t>49</a:t>
            </a:fld>
            <a:endParaRPr lang="en-GB" dirty="0"/>
          </a:p>
        </p:txBody>
      </p:sp>
    </p:spTree>
    <p:extLst>
      <p:ext uri="{BB962C8B-B14F-4D97-AF65-F5344CB8AC3E}">
        <p14:creationId xmlns:p14="http://schemas.microsoft.com/office/powerpoint/2010/main" val="684523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54</a:t>
            </a:fld>
            <a:endParaRPr lang="en-GB" dirty="0"/>
          </a:p>
        </p:txBody>
      </p:sp>
    </p:spTree>
    <p:extLst>
      <p:ext uri="{BB962C8B-B14F-4D97-AF65-F5344CB8AC3E}">
        <p14:creationId xmlns:p14="http://schemas.microsoft.com/office/powerpoint/2010/main" val="18943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a:t>
            </a:fld>
            <a:endParaRPr lang="en-GB" dirty="0"/>
          </a:p>
        </p:txBody>
      </p:sp>
    </p:spTree>
    <p:extLst>
      <p:ext uri="{BB962C8B-B14F-4D97-AF65-F5344CB8AC3E}">
        <p14:creationId xmlns:p14="http://schemas.microsoft.com/office/powerpoint/2010/main" val="56402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6</a:t>
            </a:fld>
            <a:endParaRPr lang="en-GB" dirty="0"/>
          </a:p>
        </p:txBody>
      </p:sp>
    </p:spTree>
    <p:extLst>
      <p:ext uri="{BB962C8B-B14F-4D97-AF65-F5344CB8AC3E}">
        <p14:creationId xmlns:p14="http://schemas.microsoft.com/office/powerpoint/2010/main" val="325122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7</a:t>
            </a:fld>
            <a:endParaRPr lang="en-GB" dirty="0"/>
          </a:p>
        </p:txBody>
      </p:sp>
    </p:spTree>
    <p:extLst>
      <p:ext uri="{BB962C8B-B14F-4D97-AF65-F5344CB8AC3E}">
        <p14:creationId xmlns:p14="http://schemas.microsoft.com/office/powerpoint/2010/main" val="199950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b="0"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8</a:t>
            </a:fld>
            <a:endParaRPr lang="en-GB" dirty="0"/>
          </a:p>
        </p:txBody>
      </p:sp>
    </p:spTree>
    <p:extLst>
      <p:ext uri="{BB962C8B-B14F-4D97-AF65-F5344CB8AC3E}">
        <p14:creationId xmlns:p14="http://schemas.microsoft.com/office/powerpoint/2010/main" val="39649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9</a:t>
            </a:fld>
            <a:endParaRPr lang="en-GB" dirty="0"/>
          </a:p>
        </p:txBody>
      </p:sp>
    </p:spTree>
    <p:extLst>
      <p:ext uri="{BB962C8B-B14F-4D97-AF65-F5344CB8AC3E}">
        <p14:creationId xmlns:p14="http://schemas.microsoft.com/office/powerpoint/2010/main" val="42308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10</a:t>
            </a:fld>
            <a:endParaRPr lang="en-GB" dirty="0"/>
          </a:p>
        </p:txBody>
      </p:sp>
    </p:spTree>
    <p:extLst>
      <p:ext uri="{BB962C8B-B14F-4D97-AF65-F5344CB8AC3E}">
        <p14:creationId xmlns:p14="http://schemas.microsoft.com/office/powerpoint/2010/main" val="31869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E2A9C-3538-C5A5-86B1-A44084BF3B2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3B1DFE61-85AE-46C4-F56B-5E11B2DD9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71BC63F2-C453-5B6A-6EC1-7E5EF1B73D01}"/>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686FAF22-B493-151D-6C30-0B1878B1E802}"/>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CEF9C2B2-710C-9A73-9E1A-5DEA682D1EC7}"/>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110230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5AE7E-2DFE-6213-81B8-7108ECE005B9}"/>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A7B0D2C-226F-4949-7EEC-C28D74F9D3C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2D4FA7A-49E1-E6C1-0176-A0AEE5EDD4DC}"/>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ACEDDBCE-DB7E-AAD8-E733-FFB50C0092AE}"/>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06B889BC-2CE5-E808-A727-D11237EF5496}"/>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268848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4390DFC-95FD-4793-1287-5B6EB19470EE}"/>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BC1F7C3E-1634-3D9E-5A73-995686C644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91E4455F-4FBF-670C-F690-30B37DE7C0E0}"/>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8AA32334-ACA0-079E-5849-001E87E70CFF}"/>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0C87EBF6-5B53-9F87-A101-B0BFE137A0F2}"/>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382544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1" name="Titre 10">
            <a:extLst>
              <a:ext uri="{FF2B5EF4-FFF2-40B4-BE49-F238E27FC236}">
                <a16:creationId xmlns:a16="http://schemas.microsoft.com/office/drawing/2014/main" id="{63841CD3-239C-37BA-F580-4B132ECC6E32}"/>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356204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82431-52C9-2A22-4848-FC34F93458A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40FB19EA-9A3E-9E24-8368-1C720DD22A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949A219-0E62-0F38-B460-351720B29DF7}"/>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D836CC2D-9E13-D5C7-6859-8DE90DC63F65}"/>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996A2B43-B896-5CD0-C429-E557C3F76353}"/>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354643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8230E-8F95-F370-C377-F828AF05439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98B44CB2-67D3-7557-E28F-B4B6DBE6FC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974A77-960A-339C-BD8E-1347B593694C}"/>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F36B8F3F-99DC-0F1D-2D8C-28E340746B14}"/>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DA605BAF-D5D0-1F9C-FE75-B29A0D105FCD}"/>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263108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39EEA-7E3E-45A1-895E-19D36B9F648E}"/>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BF3659F-0B53-A81A-0AD7-807A1D75DF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9B43A0A2-1446-A2F4-0E8E-DD165E6600C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4E057E9B-AEBC-7FB2-426B-9C65EEC1D1D7}"/>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6" name="Espace réservé du pied de page 5">
            <a:extLst>
              <a:ext uri="{FF2B5EF4-FFF2-40B4-BE49-F238E27FC236}">
                <a16:creationId xmlns:a16="http://schemas.microsoft.com/office/drawing/2014/main" id="{03C638E8-2A0C-29E4-6F50-20136AF3D572}"/>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53F294E9-3918-EC32-1056-02D17B7B657B}"/>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99742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6E55C-64D6-7CDC-5BFD-E64EA88C2842}"/>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FC5488A-7C77-5A69-FD70-70E0B1B3A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8CA53AA-EDB4-8C27-752A-7F51CA24729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E97164EA-BEFD-FFF7-BFF9-5C14855D4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44F769-92D2-B42F-1474-80C286C83C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2000B261-B166-B81E-3A2B-34E9110135C0}"/>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8" name="Espace réservé du pied de page 7">
            <a:extLst>
              <a:ext uri="{FF2B5EF4-FFF2-40B4-BE49-F238E27FC236}">
                <a16:creationId xmlns:a16="http://schemas.microsoft.com/office/drawing/2014/main" id="{F15D6D5B-C9B4-5DE0-5133-5E1B4B32B0D6}"/>
              </a:ext>
            </a:extLst>
          </p:cNvPr>
          <p:cNvSpPr>
            <a:spLocks noGrp="1"/>
          </p:cNvSpPr>
          <p:nvPr>
            <p:ph type="ftr" sz="quarter" idx="11"/>
          </p:nvPr>
        </p:nvSpPr>
        <p:spPr/>
        <p:txBody>
          <a:bodyPr/>
          <a:lstStyle/>
          <a:p>
            <a:endParaRPr lang="en-GB" dirty="0"/>
          </a:p>
        </p:txBody>
      </p:sp>
      <p:sp>
        <p:nvSpPr>
          <p:cNvPr id="9" name="Espace réservé du numéro de diapositive 8">
            <a:extLst>
              <a:ext uri="{FF2B5EF4-FFF2-40B4-BE49-F238E27FC236}">
                <a16:creationId xmlns:a16="http://schemas.microsoft.com/office/drawing/2014/main" id="{0A75E507-A079-61A8-E49A-D5C6EE7E9224}"/>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331058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127DC-414D-982F-D7D6-1F9C88E367C0}"/>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EEDA701-E2F8-E482-0C21-5CCAF8F9EE13}"/>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4" name="Espace réservé du pied de page 3">
            <a:extLst>
              <a:ext uri="{FF2B5EF4-FFF2-40B4-BE49-F238E27FC236}">
                <a16:creationId xmlns:a16="http://schemas.microsoft.com/office/drawing/2014/main" id="{AA547BD4-FFF9-61C9-1457-49D6C90B7DC8}"/>
              </a:ext>
            </a:extLst>
          </p:cNvPr>
          <p:cNvSpPr>
            <a:spLocks noGrp="1"/>
          </p:cNvSpPr>
          <p:nvPr>
            <p:ph type="ftr" sz="quarter" idx="11"/>
          </p:nvPr>
        </p:nvSpPr>
        <p:spPr/>
        <p:txBody>
          <a:bodyPr/>
          <a:lstStyle/>
          <a:p>
            <a:endParaRPr lang="en-GB" dirty="0"/>
          </a:p>
        </p:txBody>
      </p:sp>
      <p:sp>
        <p:nvSpPr>
          <p:cNvPr id="5" name="Espace réservé du numéro de diapositive 4">
            <a:extLst>
              <a:ext uri="{FF2B5EF4-FFF2-40B4-BE49-F238E27FC236}">
                <a16:creationId xmlns:a16="http://schemas.microsoft.com/office/drawing/2014/main" id="{A9CE1DC2-0E4B-8A7E-D7B6-E5DFCD2708F6}"/>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353811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C0F368-A28E-77F1-BAEC-7DC96A7A8517}"/>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3" name="Espace réservé du pied de page 2">
            <a:extLst>
              <a:ext uri="{FF2B5EF4-FFF2-40B4-BE49-F238E27FC236}">
                <a16:creationId xmlns:a16="http://schemas.microsoft.com/office/drawing/2014/main" id="{3734632E-B959-4D54-402D-66D0413F1451}"/>
              </a:ext>
            </a:extLst>
          </p:cNvPr>
          <p:cNvSpPr>
            <a:spLocks noGrp="1"/>
          </p:cNvSpPr>
          <p:nvPr>
            <p:ph type="ftr" sz="quarter" idx="1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46F9190E-C3A5-8A32-6A52-CAB06CF80357}"/>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34527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0B518-1CF5-10EB-B5CA-5211959FCD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6E777BCE-4481-9FBD-509B-8C4997D93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9F94AE2C-367E-9EA1-4302-F114617E8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3501D0-3636-4733-5985-CD1D1BFAD603}"/>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6" name="Espace réservé du pied de page 5">
            <a:extLst>
              <a:ext uri="{FF2B5EF4-FFF2-40B4-BE49-F238E27FC236}">
                <a16:creationId xmlns:a16="http://schemas.microsoft.com/office/drawing/2014/main" id="{AA293DA6-E6F5-3A85-999C-623428BBED43}"/>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DAC6F978-8D81-2B3D-7F35-6197ADD0D35E}"/>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2895359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32A8D-E7AA-6969-B679-6F77FFF6A0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1D6A9287-B476-31C7-9811-A9713AF9EB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a:extLst>
              <a:ext uri="{FF2B5EF4-FFF2-40B4-BE49-F238E27FC236}">
                <a16:creationId xmlns:a16="http://schemas.microsoft.com/office/drawing/2014/main" id="{967DCE3D-000F-B6D2-D974-0BD5AE690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59C2F7-B95B-4CD9-1ABC-5A254B42A441}"/>
              </a:ext>
            </a:extLst>
          </p:cNvPr>
          <p:cNvSpPr>
            <a:spLocks noGrp="1"/>
          </p:cNvSpPr>
          <p:nvPr>
            <p:ph type="dt" sz="half" idx="10"/>
          </p:nvPr>
        </p:nvSpPr>
        <p:spPr/>
        <p:txBody>
          <a:bodyPr/>
          <a:lstStyle/>
          <a:p>
            <a:fld id="{385E0CD6-67A5-41B7-BDA8-64D5B8354C3C}" type="datetimeFigureOut">
              <a:rPr lang="en-GB" smtClean="0"/>
              <a:t>25/05/2025</a:t>
            </a:fld>
            <a:endParaRPr lang="en-GB" dirty="0"/>
          </a:p>
        </p:txBody>
      </p:sp>
      <p:sp>
        <p:nvSpPr>
          <p:cNvPr id="6" name="Espace réservé du pied de page 5">
            <a:extLst>
              <a:ext uri="{FF2B5EF4-FFF2-40B4-BE49-F238E27FC236}">
                <a16:creationId xmlns:a16="http://schemas.microsoft.com/office/drawing/2014/main" id="{DB8B484D-3E1A-967C-C011-26F8897064F0}"/>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11CEE984-8D51-72F4-4417-625E7A46D924}"/>
              </a:ext>
            </a:extLst>
          </p:cNvPr>
          <p:cNvSpPr>
            <a:spLocks noGrp="1"/>
          </p:cNvSpPr>
          <p:nvPr>
            <p:ph type="sldNum" sz="quarter" idx="12"/>
          </p:nvPr>
        </p:nvSpPr>
        <p:spPr/>
        <p:txBody>
          <a:bodyPr/>
          <a:lstStyle/>
          <a:p>
            <a:fld id="{51DB2332-70CD-4F2E-9C84-6E37A7A36667}" type="slidenum">
              <a:rPr lang="en-GB" smtClean="0"/>
              <a:t>‹N°›</a:t>
            </a:fld>
            <a:endParaRPr lang="en-GB" dirty="0"/>
          </a:p>
        </p:txBody>
      </p:sp>
    </p:spTree>
    <p:extLst>
      <p:ext uri="{BB962C8B-B14F-4D97-AF65-F5344CB8AC3E}">
        <p14:creationId xmlns:p14="http://schemas.microsoft.com/office/powerpoint/2010/main" val="400424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76CD7A-92BF-3BE7-0C48-12D5BFEFB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Change title style</a:t>
            </a:r>
            <a:endParaRPr lang="en-GB"/>
          </a:p>
        </p:txBody>
      </p:sp>
      <p:sp>
        <p:nvSpPr>
          <p:cNvPr id="3" name="Espace réservé du texte 2">
            <a:extLst>
              <a:ext uri="{FF2B5EF4-FFF2-40B4-BE49-F238E27FC236}">
                <a16:creationId xmlns:a16="http://schemas.microsoft.com/office/drawing/2014/main" id="{FD173725-9107-5080-327C-2B13FC18F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Click to change mask text styles</a:t>
            </a:r>
          </a:p>
          <a:p>
            <a:pPr lvl="1"/>
            <a:r>
              <a:rPr lang="fr-FR"/>
              <a:t>Second level</a:t>
            </a:r>
          </a:p>
          <a:p>
            <a:pPr lvl="2"/>
            <a:r>
              <a:rPr lang="fr-FR"/>
              <a:t>Third level</a:t>
            </a:r>
          </a:p>
          <a:p>
            <a:pPr lvl="3"/>
            <a:r>
              <a:rPr lang="fr-FR"/>
              <a:t>Fourth level</a:t>
            </a:r>
          </a:p>
          <a:p>
            <a:pPr lvl="4"/>
            <a:r>
              <a:rPr lang="fr-FR"/>
              <a:t>Fifth level</a:t>
            </a:r>
            <a:endParaRPr lang="en-GB"/>
          </a:p>
        </p:txBody>
      </p:sp>
      <p:sp>
        <p:nvSpPr>
          <p:cNvPr id="4" name="Espace réservé de la date 3">
            <a:extLst>
              <a:ext uri="{FF2B5EF4-FFF2-40B4-BE49-F238E27FC236}">
                <a16:creationId xmlns:a16="http://schemas.microsoft.com/office/drawing/2014/main" id="{1BF88225-5AFB-1ED1-E2BB-72590D2B7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5E0CD6-67A5-41B7-BDA8-64D5B8354C3C}" type="datetimeFigureOut">
              <a:rPr lang="en-GB" smtClean="0"/>
              <a:t>25/05/2025</a:t>
            </a:fld>
            <a:endParaRPr lang="en-GB" dirty="0"/>
          </a:p>
        </p:txBody>
      </p:sp>
      <p:sp>
        <p:nvSpPr>
          <p:cNvPr id="5" name="Espace réservé du pied de page 4">
            <a:extLst>
              <a:ext uri="{FF2B5EF4-FFF2-40B4-BE49-F238E27FC236}">
                <a16:creationId xmlns:a16="http://schemas.microsoft.com/office/drawing/2014/main" id="{9327F14A-7200-C7E5-4308-8CAC761D7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Espace réservé du numéro de diapositive 5">
            <a:extLst>
              <a:ext uri="{FF2B5EF4-FFF2-40B4-BE49-F238E27FC236}">
                <a16:creationId xmlns:a16="http://schemas.microsoft.com/office/drawing/2014/main" id="{838327DE-203C-7B81-A0D5-F44B113A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B2332-70CD-4F2E-9C84-6E37A7A36667}" type="slidenum">
              <a:rPr lang="en-GB" smtClean="0"/>
              <a:t>‹N°›</a:t>
            </a:fld>
            <a:endParaRPr lang="en-GB" dirty="0"/>
          </a:p>
        </p:txBody>
      </p:sp>
    </p:spTree>
    <p:extLst>
      <p:ext uri="{BB962C8B-B14F-4D97-AF65-F5344CB8AC3E}">
        <p14:creationId xmlns:p14="http://schemas.microsoft.com/office/powerpoint/2010/main" val="17346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nativesolar.com/whats-happening-with-the-cost-of-solar-and-battery-storage-in-2025/" TargetMode="External"/><Relationship Id="rId5" Type="http://schemas.openxmlformats.org/officeDocument/2006/relationships/hyperlink" Target="https://about.bnef.com/blog/lithium-ion-battery-pack-prices-see-largest-drop-since-2017-falling-to-115-per-kilowatt-hour-bloombergnef/"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rbi.uliege.be/handle/2268/33173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2.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hyperlink" Target="https://fr.wikipedia.org/wiki/%C3%89nergie_solaire_en_Europe#/media/Fichier:SolarGIS-Solar-map-Europe-fr.png" TargetMode="External"/><Relationship Id="rId4" Type="http://schemas.openxmlformats.org/officeDocument/2006/relationships/hyperlink" Target="https://theconversation.com/why-onshore-wind-isnt-as-cheap-as-it-should-be-in-the-uk-4356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orbi.uliege.be/handle/2268/32704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88/1742-6596/2362/1/012032"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hyperlink" Target="https://orbi.uliege.be/handle/2268/32723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lesoir.be/440230/article/2022-05-05/40-de-luranium-utilise-dans-les-centrales-nucleaires-belges-est-lie-la-russie"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ature.com/articles/s41893-025-01567-z#citea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orbi.uliege.be/handle/2268/250796" TargetMode="External"/><Relationship Id="rId2" Type="http://schemas.openxmlformats.org/officeDocument/2006/relationships/hyperlink" Target="https://orbi.uliege.be/handle/2268/331735"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doi.org/10.1016/j.egyr.2025.02.040"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orbi.uliege.be/handle/2268/331891" TargetMode="External"/><Relationship Id="rId7" Type="http://schemas.openxmlformats.org/officeDocument/2006/relationships/image" Target="../media/image58.png"/><Relationship Id="rId2" Type="http://schemas.openxmlformats.org/officeDocument/2006/relationships/hyperlink" Target="https://orbi.uliege.be/handle/2268/327232"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orbi.uliege.be/handle/2268/313825" TargetMode="External"/><Relationship Id="rId4" Type="http://schemas.openxmlformats.org/officeDocument/2006/relationships/hyperlink" Target="https://orbi.uliege.be/handle/2268/32704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hyperlink" Target="https://damien-ernst.be/teaching/genv0002-1-sustainable-ener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urasiareview.com/23042025-how-will-start-up-timing-of-new-us-lng-export-facilities-affect-forecasts-analysi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mei.edu/publications/qatars-lng-expansion-plans-and-issue-market-oversupply?u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1016/j.egyr.2023.12.0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03 200+ Fond Vert Photos, taleaux et images libre de droits - iStock | Fond  vert studio, Fond bleu, Green screen">
            <a:extLst>
              <a:ext uri="{FF2B5EF4-FFF2-40B4-BE49-F238E27FC236}">
                <a16:creationId xmlns:a16="http://schemas.microsoft.com/office/drawing/2014/main" id="{E5C8A304-B43F-1746-9A5A-5F4B4B71FFE6}"/>
              </a:ext>
            </a:extLst>
          </p:cNvPr>
          <p:cNvPicPr>
            <a:picLocks noChangeAspect="1" noChangeArrowheads="1"/>
          </p:cNvPicPr>
          <p:nvPr/>
        </p:nvPicPr>
        <p:blipFill>
          <a:blip r:embed="rId3">
            <a:alphaModFix amt="63000"/>
            <a:extLst>
              <a:ext uri="{BEBA8EAE-BF5A-486C-A8C5-ECC9F3942E4B}">
                <a14:imgProps xmlns:a14="http://schemas.microsoft.com/office/drawing/2010/main">
                  <a14:imgLayer r:embed="rId4">
                    <a14:imgEffect>
                      <a14:sharpenSoften amount="79000"/>
                    </a14:imgEffect>
                    <a14:imgEffect>
                      <a14:brightnessContrast bright="6000" contrast="24000"/>
                    </a14:imgEffect>
                  </a14:imgLayer>
                </a14:imgProps>
              </a:ext>
              <a:ext uri="{28A0092B-C50C-407E-A947-70E740481C1C}">
                <a14:useLocalDpi xmlns:a14="http://schemas.microsoft.com/office/drawing/2010/main" val="0"/>
              </a:ext>
            </a:extLst>
          </a:blip>
          <a:srcRect l="19982" r="13846"/>
          <a:stretch/>
        </p:blipFill>
        <p:spPr bwMode="auto">
          <a:xfrm>
            <a:off x="-9" y="-36264"/>
            <a:ext cx="12192001" cy="6894264"/>
          </a:xfrm>
          <a:prstGeom prst="rect">
            <a:avLst/>
          </a:prstGeom>
          <a:solidFill>
            <a:schemeClr val="bg1"/>
          </a:solidFill>
        </p:spPr>
      </p:pic>
      <p:sp>
        <p:nvSpPr>
          <p:cNvPr id="4" name="Rectangle : coins arrondis 3">
            <a:extLst>
              <a:ext uri="{FF2B5EF4-FFF2-40B4-BE49-F238E27FC236}">
                <a16:creationId xmlns:a16="http://schemas.microsoft.com/office/drawing/2014/main" id="{2D799DB7-C888-0ED1-1694-66B35ABBD884}"/>
              </a:ext>
            </a:extLst>
          </p:cNvPr>
          <p:cNvSpPr/>
          <p:nvPr/>
        </p:nvSpPr>
        <p:spPr>
          <a:xfrm>
            <a:off x="1382492" y="1108614"/>
            <a:ext cx="9462442" cy="2132722"/>
          </a:xfrm>
          <a:prstGeom prst="roundRect">
            <a:avLst>
              <a:gd name="adj" fmla="val 23418"/>
            </a:avLst>
          </a:prstGeom>
          <a:solidFill>
            <a:schemeClr val="bg1"/>
          </a:solidFill>
          <a:ln w="1397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C9BFDFA2-60DE-67F5-1C55-E6629448CAD6}"/>
              </a:ext>
            </a:extLst>
          </p:cNvPr>
          <p:cNvSpPr txBox="1"/>
          <p:nvPr/>
        </p:nvSpPr>
        <p:spPr>
          <a:xfrm>
            <a:off x="1534061" y="1579991"/>
            <a:ext cx="9159305" cy="1200329"/>
          </a:xfrm>
          <a:prstGeom prst="rect">
            <a:avLst/>
          </a:prstGeom>
          <a:noFill/>
        </p:spPr>
        <p:txBody>
          <a:bodyPr wrap="square">
            <a:spAutoFit/>
          </a:bodyPr>
          <a:lstStyle/>
          <a:p>
            <a:pPr algn="ctr"/>
            <a:r>
              <a:rPr lang="en-GB" sz="3600" noProof="0" dirty="0">
                <a:latin typeface="Arial Rounded MT Bold" panose="020F0704030504030204" pitchFamily="34" charset="0"/>
              </a:rPr>
              <a:t>The world of energy:</a:t>
            </a:r>
          </a:p>
          <a:p>
            <a:pPr algn="ctr"/>
            <a:r>
              <a:rPr lang="en-GB" sz="3600" noProof="0" dirty="0">
                <a:latin typeface="Arial Rounded MT Bold" panose="020F0704030504030204" pitchFamily="34" charset="0"/>
              </a:rPr>
              <a:t>problems, but </a:t>
            </a:r>
            <a:r>
              <a:rPr lang="en-GB" sz="3600" noProof="0" dirty="0" smtClean="0">
                <a:latin typeface="Arial Rounded MT Bold" panose="020F0704030504030204" pitchFamily="34" charset="0"/>
              </a:rPr>
              <a:t>always with </a:t>
            </a:r>
            <a:r>
              <a:rPr lang="en-GB" sz="3600" noProof="0" dirty="0">
                <a:latin typeface="Arial Rounded MT Bold" panose="020F0704030504030204" pitchFamily="34" charset="0"/>
              </a:rPr>
              <a:t>solutions </a:t>
            </a:r>
          </a:p>
        </p:txBody>
      </p:sp>
      <p:sp>
        <p:nvSpPr>
          <p:cNvPr id="13" name="ZoneTexte 12">
            <a:extLst>
              <a:ext uri="{FF2B5EF4-FFF2-40B4-BE49-F238E27FC236}">
                <a16:creationId xmlns:a16="http://schemas.microsoft.com/office/drawing/2014/main" id="{39B0D468-89E7-CE8D-11C7-454906BAB3E5}"/>
              </a:ext>
            </a:extLst>
          </p:cNvPr>
          <p:cNvSpPr txBox="1"/>
          <p:nvPr/>
        </p:nvSpPr>
        <p:spPr>
          <a:xfrm>
            <a:off x="3064828" y="3574982"/>
            <a:ext cx="6097772" cy="461665"/>
          </a:xfrm>
          <a:prstGeom prst="rect">
            <a:avLst/>
          </a:prstGeom>
          <a:noFill/>
        </p:spPr>
        <p:txBody>
          <a:bodyPr wrap="square" lIns="91440" tIns="45720" rIns="91440" bIns="45720" anchor="t">
            <a:spAutoFit/>
          </a:bodyPr>
          <a:lstStyle/>
          <a:p>
            <a:pPr algn="ctr"/>
            <a:r>
              <a:rPr lang="en-GB" sz="2400" b="1" noProof="0" dirty="0"/>
              <a:t>Prof. Damien Ernst</a:t>
            </a:r>
          </a:p>
        </p:txBody>
      </p:sp>
      <p:sp>
        <p:nvSpPr>
          <p:cNvPr id="2" name="ZoneTexte 1">
            <a:extLst>
              <a:ext uri="{FF2B5EF4-FFF2-40B4-BE49-F238E27FC236}">
                <a16:creationId xmlns:a16="http://schemas.microsoft.com/office/drawing/2014/main" id="{340E55D8-6377-8F5E-F0C9-BE5A297BC34C}"/>
              </a:ext>
            </a:extLst>
          </p:cNvPr>
          <p:cNvSpPr txBox="1"/>
          <p:nvPr/>
        </p:nvSpPr>
        <p:spPr>
          <a:xfrm>
            <a:off x="2641661" y="4081799"/>
            <a:ext cx="6896137" cy="584775"/>
          </a:xfrm>
          <a:prstGeom prst="rect">
            <a:avLst/>
          </a:prstGeom>
          <a:noFill/>
        </p:spPr>
        <p:txBody>
          <a:bodyPr wrap="square" lIns="91440" tIns="45720" rIns="91440" bIns="45720" anchor="t">
            <a:spAutoFit/>
          </a:bodyPr>
          <a:lstStyle/>
          <a:p>
            <a:pPr algn="ctr"/>
            <a:r>
              <a:rPr lang="en-GB" sz="1600" b="1" noProof="0" dirty="0"/>
              <a:t>Co-authors: Victor Dachet</a:t>
            </a:r>
            <a:r>
              <a:rPr lang="en-GB" sz="1600" b="1" noProof="0" dirty="0">
                <a:latin typeface="Arial"/>
                <a:cs typeface="Arial"/>
              </a:rPr>
              <a:t>, </a:t>
            </a:r>
            <a:r>
              <a:rPr kumimoji="0" lang="en-GB" sz="1600" b="1" i="0" u="none" strike="noStrike" cap="none" normalizeH="0" baseline="0" noProof="0" dirty="0">
                <a:ln>
                  <a:noFill/>
                </a:ln>
                <a:effectLst/>
                <a:latin typeface="Arial"/>
                <a:ea typeface="Aptos" panose="020B0004020202020204" pitchFamily="34" charset="0"/>
                <a:cs typeface="Arial"/>
              </a:rPr>
              <a:t>Antoine </a:t>
            </a:r>
            <a:r>
              <a:rPr lang="en-GB" sz="1600" b="1" noProof="0" dirty="0">
                <a:latin typeface="Arial"/>
                <a:ea typeface="Aptos" panose="020B0004020202020204" pitchFamily="34" charset="0"/>
                <a:cs typeface="Arial"/>
              </a:rPr>
              <a:t>Larbanois</a:t>
            </a:r>
            <a:r>
              <a:rPr kumimoji="0" lang="en-GB" sz="1600" b="1" i="0" u="none" strike="noStrike" cap="none" normalizeH="0" baseline="0" noProof="0" dirty="0">
                <a:ln>
                  <a:noFill/>
                </a:ln>
                <a:effectLst/>
                <a:latin typeface="Arial"/>
                <a:ea typeface="Aptos" panose="020B0004020202020204" pitchFamily="34" charset="0"/>
                <a:cs typeface="Arial"/>
              </a:rPr>
              <a:t>,</a:t>
            </a:r>
          </a:p>
          <a:p>
            <a:pPr algn="ctr"/>
            <a:r>
              <a:rPr kumimoji="0" lang="en-GB" sz="1600" b="1" i="0" u="none" strike="noStrike" cap="none" normalizeH="0" baseline="0" noProof="0" dirty="0">
                <a:ln>
                  <a:noFill/>
                </a:ln>
                <a:effectLst/>
                <a:latin typeface="Arial"/>
                <a:ea typeface="Aptos" panose="020B0004020202020204" pitchFamily="34" charset="0"/>
                <a:cs typeface="Arial"/>
              </a:rPr>
              <a:t>Samy </a:t>
            </a:r>
            <a:r>
              <a:rPr lang="en-GB" sz="1600" b="1" noProof="0" dirty="0">
                <a:latin typeface="Arial"/>
                <a:ea typeface="Aptos" panose="020B0004020202020204" pitchFamily="34" charset="0"/>
                <a:cs typeface="Arial"/>
              </a:rPr>
              <a:t>Mokeddem, Thibaut Techy, </a:t>
            </a:r>
            <a:r>
              <a:rPr kumimoji="0" lang="en-GB" sz="1600" b="1" i="0" u="none" strike="noStrike" cap="none" normalizeH="0" baseline="0" noProof="0" dirty="0">
                <a:ln>
                  <a:noFill/>
                </a:ln>
                <a:effectLst/>
                <a:latin typeface="Arial"/>
                <a:ea typeface="Aptos" panose="020B0004020202020204" pitchFamily="34" charset="0"/>
                <a:cs typeface="Arial"/>
              </a:rPr>
              <a:t>Maurizio </a:t>
            </a:r>
            <a:r>
              <a:rPr lang="en-GB" sz="1600" b="1" noProof="0" dirty="0"/>
              <a:t>Vassallo  </a:t>
            </a:r>
            <a:endParaRPr lang="en-GB" sz="1600" b="1" noProof="0" dirty="0">
              <a:cs typeface="Arial"/>
            </a:endParaRPr>
          </a:p>
        </p:txBody>
      </p:sp>
      <p:grpSp>
        <p:nvGrpSpPr>
          <p:cNvPr id="21" name="Groupe 20">
            <a:extLst>
              <a:ext uri="{FF2B5EF4-FFF2-40B4-BE49-F238E27FC236}">
                <a16:creationId xmlns:a16="http://schemas.microsoft.com/office/drawing/2014/main" id="{EFC39AAB-DD89-4CBB-6DF7-E8FC64CE7BFB}"/>
              </a:ext>
            </a:extLst>
          </p:cNvPr>
          <p:cNvGrpSpPr/>
          <p:nvPr/>
        </p:nvGrpSpPr>
        <p:grpSpPr>
          <a:xfrm>
            <a:off x="4872361" y="5055570"/>
            <a:ext cx="2434735" cy="961967"/>
            <a:chOff x="2878086" y="5442048"/>
            <a:chExt cx="2668785" cy="1054441"/>
          </a:xfrm>
        </p:grpSpPr>
        <p:sp>
          <p:nvSpPr>
            <p:cNvPr id="20" name="Rectangle : coins arrondis 19">
              <a:extLst>
                <a:ext uri="{FF2B5EF4-FFF2-40B4-BE49-F238E27FC236}">
                  <a16:creationId xmlns:a16="http://schemas.microsoft.com/office/drawing/2014/main" id="{A8F3B60E-CFD4-B634-7672-C14271113380}"/>
                </a:ext>
              </a:extLst>
            </p:cNvPr>
            <p:cNvSpPr/>
            <p:nvPr/>
          </p:nvSpPr>
          <p:spPr>
            <a:xfrm>
              <a:off x="2878086" y="5442048"/>
              <a:ext cx="2668785" cy="1054441"/>
            </a:xfrm>
            <a:prstGeom prst="roundRect">
              <a:avLst>
                <a:gd name="adj" fmla="val 20037"/>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Picture 2" descr="Résultat de recherche d'images pour &quot;logo universite de Liège&quot;">
              <a:extLst>
                <a:ext uri="{FF2B5EF4-FFF2-40B4-BE49-F238E27FC236}">
                  <a16:creationId xmlns:a16="http://schemas.microsoft.com/office/drawing/2014/main" id="{15C0BE51-E4B8-6A8B-FBC8-79B15A03FF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5" b="11509"/>
            <a:stretch/>
          </p:blipFill>
          <p:spPr bwMode="auto">
            <a:xfrm>
              <a:off x="3079902" y="5537837"/>
              <a:ext cx="2252634" cy="8804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452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FA7AB8-402F-2416-83E6-EF05AEB464D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79B8D541-F59B-9CC3-DAD7-75DDDCFE8054}"/>
              </a:ext>
            </a:extLst>
          </p:cNvPr>
          <p:cNvSpPr txBox="1"/>
          <p:nvPr/>
        </p:nvSpPr>
        <p:spPr>
          <a:xfrm>
            <a:off x="860435" y="2015013"/>
            <a:ext cx="5116854" cy="3170099"/>
          </a:xfrm>
          <a:prstGeom prst="rect">
            <a:avLst/>
          </a:prstGeom>
          <a:noFill/>
        </p:spPr>
        <p:txBody>
          <a:bodyPr wrap="square">
            <a:spAutoFit/>
          </a:bodyPr>
          <a:lstStyle/>
          <a:p>
            <a:pPr algn="just">
              <a:buNone/>
            </a:pPr>
            <a:r>
              <a:rPr lang="en-GB" sz="2000" noProof="0" dirty="0"/>
              <a:t>In April 2025, the Netherlands restarted gas production in its offshore zone.</a:t>
            </a:r>
          </a:p>
          <a:p>
            <a:pPr algn="just">
              <a:buNone/>
            </a:pPr>
            <a:endParaRPr lang="en-GB" sz="2000" noProof="0" dirty="0"/>
          </a:p>
          <a:p>
            <a:pPr algn="just">
              <a:buNone/>
            </a:pPr>
            <a:r>
              <a:rPr lang="en-GB" sz="2000" noProof="0" dirty="0"/>
              <a:t>The goal is to extract up to 100 billion cubic meters of reserves. Considering that one cubic meter of gas contains 11 kWh, this corresponds to around </a:t>
            </a:r>
            <a:r>
              <a:rPr lang="en-GB" sz="2000" noProof="0" dirty="0" smtClean="0"/>
              <a:t>1,100 </a:t>
            </a:r>
            <a:r>
              <a:rPr lang="en-GB" sz="2000" noProof="0" dirty="0"/>
              <a:t>TWh.</a:t>
            </a:r>
          </a:p>
          <a:p>
            <a:pPr algn="just">
              <a:buNone/>
            </a:pPr>
            <a:endParaRPr lang="en-GB" sz="2000" noProof="0" dirty="0"/>
          </a:p>
          <a:p>
            <a:pPr algn="just">
              <a:buNone/>
            </a:pPr>
            <a:r>
              <a:rPr lang="en-GB" sz="2000" noProof="0" dirty="0"/>
              <a:t>That is nearly a third of the EU's average annual gas consumption (</a:t>
            </a:r>
            <a:r>
              <a:rPr lang="en-GB" sz="2000" noProof="0" dirty="0" smtClean="0"/>
              <a:t>3,500 </a:t>
            </a:r>
            <a:r>
              <a:rPr lang="en-GB" sz="2000" noProof="0" dirty="0"/>
              <a:t>TWh/year).</a:t>
            </a:r>
          </a:p>
        </p:txBody>
      </p:sp>
      <p:sp>
        <p:nvSpPr>
          <p:cNvPr id="11" name="ZoneTexte 10">
            <a:extLst>
              <a:ext uri="{FF2B5EF4-FFF2-40B4-BE49-F238E27FC236}">
                <a16:creationId xmlns:a16="http://schemas.microsoft.com/office/drawing/2014/main" id="{35BF914D-74AC-FAE9-748F-838399B5DE9D}"/>
              </a:ext>
            </a:extLst>
          </p:cNvPr>
          <p:cNvSpPr txBox="1"/>
          <p:nvPr/>
        </p:nvSpPr>
        <p:spPr>
          <a:xfrm>
            <a:off x="1721481" y="573965"/>
            <a:ext cx="8749036" cy="430887"/>
          </a:xfrm>
          <a:prstGeom prst="rect">
            <a:avLst/>
          </a:prstGeom>
          <a:noFill/>
        </p:spPr>
        <p:txBody>
          <a:bodyPr wrap="square">
            <a:spAutoFit/>
          </a:bodyPr>
          <a:lstStyle/>
          <a:p>
            <a:pPr algn="ctr"/>
            <a:r>
              <a:rPr lang="en-GB" sz="2200" noProof="0" dirty="0">
                <a:latin typeface="Arial Rounded MT Bold" panose="020F0704030504030204" pitchFamily="34" charset="0"/>
              </a:rPr>
              <a:t>Europe boosts gas production in the North Sea.</a:t>
            </a:r>
          </a:p>
        </p:txBody>
      </p:sp>
      <p:grpSp>
        <p:nvGrpSpPr>
          <p:cNvPr id="10" name="Groupe 9">
            <a:extLst>
              <a:ext uri="{FF2B5EF4-FFF2-40B4-BE49-F238E27FC236}">
                <a16:creationId xmlns:a16="http://schemas.microsoft.com/office/drawing/2014/main" id="{60480299-270C-BF2B-F27C-BD57CBB034CC}"/>
              </a:ext>
            </a:extLst>
          </p:cNvPr>
          <p:cNvGrpSpPr/>
          <p:nvPr/>
        </p:nvGrpSpPr>
        <p:grpSpPr>
          <a:xfrm>
            <a:off x="6575287" y="2012762"/>
            <a:ext cx="4589296" cy="3316675"/>
            <a:chOff x="6278508" y="1779363"/>
            <a:chExt cx="4938132" cy="3568778"/>
          </a:xfrm>
        </p:grpSpPr>
        <p:pic>
          <p:nvPicPr>
            <p:cNvPr id="9" name="Image 8">
              <a:extLst>
                <a:ext uri="{FF2B5EF4-FFF2-40B4-BE49-F238E27FC236}">
                  <a16:creationId xmlns:a16="http://schemas.microsoft.com/office/drawing/2014/main" id="{E75B6B67-93F2-D7DC-F163-8373FE41B93E}"/>
                </a:ext>
              </a:extLst>
            </p:cNvPr>
            <p:cNvPicPr>
              <a:picLocks noChangeAspect="1"/>
            </p:cNvPicPr>
            <p:nvPr/>
          </p:nvPicPr>
          <p:blipFill>
            <a:blip r:embed="rId3"/>
            <a:srcRect l="17166" r="4999"/>
            <a:stretch/>
          </p:blipFill>
          <p:spPr>
            <a:xfrm>
              <a:off x="6278509" y="1779363"/>
              <a:ext cx="4938131" cy="3568778"/>
            </a:xfrm>
            <a:prstGeom prst="roundRect">
              <a:avLst>
                <a:gd name="adj" fmla="val 3571"/>
              </a:avLst>
            </a:prstGeom>
          </p:spPr>
        </p:pic>
        <p:sp>
          <p:nvSpPr>
            <p:cNvPr id="8" name="Rectangle : coins arrondis 7">
              <a:extLst>
                <a:ext uri="{FF2B5EF4-FFF2-40B4-BE49-F238E27FC236}">
                  <a16:creationId xmlns:a16="http://schemas.microsoft.com/office/drawing/2014/main" id="{6C80F908-8444-A1FA-AB7B-8A36ACBCC988}"/>
                </a:ext>
              </a:extLst>
            </p:cNvPr>
            <p:cNvSpPr/>
            <p:nvPr/>
          </p:nvSpPr>
          <p:spPr>
            <a:xfrm>
              <a:off x="6278508" y="1791704"/>
              <a:ext cx="4938131" cy="3556437"/>
            </a:xfrm>
            <a:prstGeom prst="roundRect">
              <a:avLst>
                <a:gd name="adj" fmla="val 3422"/>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6" name="Espace réservé du numéro de diapositive 3">
            <a:extLst>
              <a:ext uri="{FF2B5EF4-FFF2-40B4-BE49-F238E27FC236}">
                <a16:creationId xmlns:a16="http://schemas.microsoft.com/office/drawing/2014/main" id="{725DBC93-E9CE-568D-42A6-60E3F24E1FC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10</a:t>
            </a:fld>
            <a:endParaRPr lang="en-GB" sz="1050"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FC71C5F-1DDE-AFBA-A8EF-E23CF931C8CE}"/>
              </a:ext>
            </a:extLst>
          </p:cNvPr>
          <p:cNvSpPr txBox="1"/>
          <p:nvPr/>
        </p:nvSpPr>
        <p:spPr>
          <a:xfrm>
            <a:off x="6637767" y="5380712"/>
            <a:ext cx="4464332" cy="461665"/>
          </a:xfrm>
          <a:prstGeom prst="rect">
            <a:avLst/>
          </a:prstGeom>
          <a:noFill/>
        </p:spPr>
        <p:txBody>
          <a:bodyPr wrap="square" lIns="91440" tIns="45720" rIns="91440" bIns="45720" anchor="t">
            <a:spAutoFit/>
          </a:bodyPr>
          <a:lstStyle/>
          <a:p>
            <a:pPr algn="ctr"/>
            <a:r>
              <a:rPr lang="en-GB" sz="1200" i="1" noProof="0" dirty="0"/>
              <a:t>Installation of the N05-A gas platform in August 2024.</a:t>
            </a:r>
          </a:p>
          <a:p>
            <a:pPr algn="ctr"/>
            <a:r>
              <a:rPr lang="en-GB" sz="1200" i="1" noProof="0" dirty="0"/>
              <a:t>Its electricity supply will be provided by offshore wind power.</a:t>
            </a:r>
          </a:p>
        </p:txBody>
      </p:sp>
    </p:spTree>
    <p:extLst>
      <p:ext uri="{BB962C8B-B14F-4D97-AF65-F5344CB8AC3E}">
        <p14:creationId xmlns:p14="http://schemas.microsoft.com/office/powerpoint/2010/main" val="237992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2523-16EC-AB4D-0DC8-F6ECAFAF75A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37BB8B5E-C45E-1F4F-6DF5-2E519EBCA081}"/>
              </a:ext>
            </a:extLst>
          </p:cNvPr>
          <p:cNvSpPr txBox="1"/>
          <p:nvPr/>
        </p:nvSpPr>
        <p:spPr>
          <a:xfrm>
            <a:off x="2496816" y="2428726"/>
            <a:ext cx="7198363" cy="2000548"/>
          </a:xfrm>
          <a:prstGeom prst="rect">
            <a:avLst/>
          </a:prstGeom>
          <a:noFill/>
        </p:spPr>
        <p:txBody>
          <a:bodyPr wrap="square">
            <a:spAutoFit/>
          </a:bodyPr>
          <a:lstStyle/>
          <a:p>
            <a:pPr algn="ctr"/>
            <a:r>
              <a:rPr lang="en-GB" sz="3600" noProof="0" dirty="0">
                <a:latin typeface="Arial Rounded MT Bold" panose="020F0704030504030204" pitchFamily="34" charset="0"/>
              </a:rPr>
              <a:t>2</a:t>
            </a:r>
            <a:r>
              <a:rPr lang="en-GB" sz="3600" baseline="30000" noProof="0" dirty="0">
                <a:latin typeface="Arial Rounded MT Bold" panose="020F0704030504030204" pitchFamily="34" charset="0"/>
              </a:rPr>
              <a:t>nd</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Inverters tripping in photovoltaic systems</a:t>
            </a:r>
          </a:p>
        </p:txBody>
      </p:sp>
      <p:sp>
        <p:nvSpPr>
          <p:cNvPr id="2" name="Rectangle : coins arrondis 1">
            <a:extLst>
              <a:ext uri="{FF2B5EF4-FFF2-40B4-BE49-F238E27FC236}">
                <a16:creationId xmlns:a16="http://schemas.microsoft.com/office/drawing/2014/main" id="{691AA311-E6DC-9C73-74CF-A874959DAF8D}"/>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49332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5482E6-E134-A780-EBFA-378A6E7F1AF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B14A7990-9E82-A812-0B95-F125CAF19382}"/>
              </a:ext>
            </a:extLst>
          </p:cNvPr>
          <p:cNvSpPr txBox="1"/>
          <p:nvPr/>
        </p:nvSpPr>
        <p:spPr>
          <a:xfrm>
            <a:off x="778206" y="565050"/>
            <a:ext cx="10635581" cy="707886"/>
          </a:xfrm>
          <a:prstGeom prst="rect">
            <a:avLst/>
          </a:prstGeom>
          <a:noFill/>
        </p:spPr>
        <p:txBody>
          <a:bodyPr wrap="square">
            <a:spAutoFit/>
          </a:bodyPr>
          <a:lstStyle/>
          <a:p>
            <a:pPr algn="just">
              <a:buNone/>
            </a:pPr>
            <a:r>
              <a:rPr lang="en-GB" sz="2000" noProof="0" dirty="0"/>
              <a:t>When photovoltaic (PV) production exceeds local consumption, the surplus electricity is injected into the low-voltage grid.</a:t>
            </a:r>
          </a:p>
        </p:txBody>
      </p:sp>
      <p:sp>
        <p:nvSpPr>
          <p:cNvPr id="12" name="Espace réservé du numéro de diapositive 3">
            <a:extLst>
              <a:ext uri="{FF2B5EF4-FFF2-40B4-BE49-F238E27FC236}">
                <a16:creationId xmlns:a16="http://schemas.microsoft.com/office/drawing/2014/main" id="{355D8B79-09F0-AE67-0ED3-C8BDC411B29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12</a:t>
            </a:fld>
            <a:endParaRPr lang="en-GB" sz="1050" noProof="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9696B87F-952B-439C-6499-132398FB506D}"/>
              </a:ext>
            </a:extLst>
          </p:cNvPr>
          <p:cNvGrpSpPr/>
          <p:nvPr/>
        </p:nvGrpSpPr>
        <p:grpSpPr>
          <a:xfrm>
            <a:off x="6775458" y="3044219"/>
            <a:ext cx="4737083" cy="3135221"/>
            <a:chOff x="6710334" y="2889119"/>
            <a:chExt cx="4737083" cy="3135221"/>
          </a:xfrm>
        </p:grpSpPr>
        <p:grpSp>
          <p:nvGrpSpPr>
            <p:cNvPr id="9" name="Groupe 8">
              <a:extLst>
                <a:ext uri="{FF2B5EF4-FFF2-40B4-BE49-F238E27FC236}">
                  <a16:creationId xmlns:a16="http://schemas.microsoft.com/office/drawing/2014/main" id="{7927A0ED-F464-C5BB-690F-28AFAE308031}"/>
                </a:ext>
              </a:extLst>
            </p:cNvPr>
            <p:cNvGrpSpPr/>
            <p:nvPr/>
          </p:nvGrpSpPr>
          <p:grpSpPr>
            <a:xfrm>
              <a:off x="6882063" y="2889119"/>
              <a:ext cx="4393627" cy="2603650"/>
              <a:chOff x="6974578" y="1328159"/>
              <a:chExt cx="4220624" cy="2340579"/>
            </a:xfrm>
          </p:grpSpPr>
          <p:grpSp>
            <p:nvGrpSpPr>
              <p:cNvPr id="6" name="Groupe 5">
                <a:extLst>
                  <a:ext uri="{FF2B5EF4-FFF2-40B4-BE49-F238E27FC236}">
                    <a16:creationId xmlns:a16="http://schemas.microsoft.com/office/drawing/2014/main" id="{3D729D54-E8A1-06B9-733C-AFB6C0ED091B}"/>
                  </a:ext>
                </a:extLst>
              </p:cNvPr>
              <p:cNvGrpSpPr/>
              <p:nvPr/>
            </p:nvGrpSpPr>
            <p:grpSpPr>
              <a:xfrm>
                <a:off x="7083511" y="1420527"/>
                <a:ext cx="3950174" cy="2132915"/>
                <a:chOff x="6805208" y="1440405"/>
                <a:chExt cx="3950174" cy="2132915"/>
              </a:xfrm>
            </p:grpSpPr>
            <p:pic>
              <p:nvPicPr>
                <p:cNvPr id="3" name="Image 2" descr="Une image contenant texte, diagramme, ligne, capture d’écran&#10;&#10;Le contenu généré par l’IA peut être incorrect.">
                  <a:extLst>
                    <a:ext uri="{FF2B5EF4-FFF2-40B4-BE49-F238E27FC236}">
                      <a16:creationId xmlns:a16="http://schemas.microsoft.com/office/drawing/2014/main" id="{25C6A410-B476-D72F-28C9-ABA492BB3948}"/>
                    </a:ext>
                  </a:extLst>
                </p:cNvPr>
                <p:cNvPicPr>
                  <a:picLocks noChangeAspect="1"/>
                </p:cNvPicPr>
                <p:nvPr/>
              </p:nvPicPr>
              <p:blipFill>
                <a:blip r:embed="rId3" cstate="hqprint">
                  <a:extLst>
                    <a:ext uri="{28A0092B-C50C-407E-A947-70E740481C1C}">
                      <a14:useLocalDpi xmlns:a14="http://schemas.microsoft.com/office/drawing/2010/main" val="0"/>
                    </a:ext>
                  </a:extLst>
                </a:blip>
                <a:srcRect l="13524" t="1824" r="11000" b="92650"/>
                <a:stretch/>
              </p:blipFill>
              <p:spPr>
                <a:xfrm rot="16200000">
                  <a:off x="5910480" y="2335133"/>
                  <a:ext cx="2127105" cy="337649"/>
                </a:xfrm>
                <a:prstGeom prst="rect">
                  <a:avLst/>
                </a:prstGeom>
              </p:spPr>
            </p:pic>
            <p:pic>
              <p:nvPicPr>
                <p:cNvPr id="4" name="Image 3" descr="Une image contenant texte, diagramme, ligne, capture d’écran&#10;&#10;Le contenu généré par l’IA peut être incorrect.">
                  <a:extLst>
                    <a:ext uri="{FF2B5EF4-FFF2-40B4-BE49-F238E27FC236}">
                      <a16:creationId xmlns:a16="http://schemas.microsoft.com/office/drawing/2014/main" id="{8A559748-E448-29DC-40FD-35952AFC3B9B}"/>
                    </a:ext>
                  </a:extLst>
                </p:cNvPr>
                <p:cNvPicPr>
                  <a:picLocks noChangeAspect="1"/>
                </p:cNvPicPr>
                <p:nvPr/>
              </p:nvPicPr>
              <p:blipFill>
                <a:blip r:embed="rId3" cstate="hqprint">
                  <a:extLst>
                    <a:ext uri="{28A0092B-C50C-407E-A947-70E740481C1C}">
                      <a14:useLocalDpi xmlns:a14="http://schemas.microsoft.com/office/drawing/2010/main" val="0"/>
                    </a:ext>
                  </a:extLst>
                </a:blip>
                <a:srcRect l="13525" t="28516" r="14656" b="11442"/>
                <a:stretch/>
              </p:blipFill>
              <p:spPr>
                <a:xfrm rot="16200000">
                  <a:off x="7991055" y="808994"/>
                  <a:ext cx="2024029" cy="3504624"/>
                </a:xfrm>
                <a:prstGeom prst="rect">
                  <a:avLst/>
                </a:prstGeom>
              </p:spPr>
            </p:pic>
          </p:grpSp>
          <p:sp>
            <p:nvSpPr>
              <p:cNvPr id="14" name="Rectangle : coins arrondis 13">
                <a:extLst>
                  <a:ext uri="{FF2B5EF4-FFF2-40B4-BE49-F238E27FC236}">
                    <a16:creationId xmlns:a16="http://schemas.microsoft.com/office/drawing/2014/main" id="{9DB54178-7CBA-3829-C827-4FE332B84E67}"/>
                  </a:ext>
                </a:extLst>
              </p:cNvPr>
              <p:cNvSpPr/>
              <p:nvPr/>
            </p:nvSpPr>
            <p:spPr>
              <a:xfrm>
                <a:off x="6974578" y="1328159"/>
                <a:ext cx="4220624" cy="2340579"/>
              </a:xfrm>
              <a:prstGeom prst="roundRect">
                <a:avLst>
                  <a:gd name="adj" fmla="val 667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7" name="ZoneTexte 6">
              <a:extLst>
                <a:ext uri="{FF2B5EF4-FFF2-40B4-BE49-F238E27FC236}">
                  <a16:creationId xmlns:a16="http://schemas.microsoft.com/office/drawing/2014/main" id="{87F7A424-62A4-5029-2B57-677225C757AD}"/>
                </a:ext>
              </a:extLst>
            </p:cNvPr>
            <p:cNvSpPr txBox="1"/>
            <p:nvPr/>
          </p:nvSpPr>
          <p:spPr>
            <a:xfrm>
              <a:off x="6710334" y="5562675"/>
              <a:ext cx="4737083" cy="461665"/>
            </a:xfrm>
            <a:prstGeom prst="rect">
              <a:avLst/>
            </a:prstGeom>
            <a:noFill/>
          </p:spPr>
          <p:txBody>
            <a:bodyPr wrap="square">
              <a:spAutoFit/>
            </a:bodyPr>
            <a:lstStyle/>
            <a:p>
              <a:pPr algn="ctr"/>
              <a:r>
                <a:rPr lang="en-GB" sz="1200" i="1" noProof="0" dirty="0"/>
                <a:t>Production curve of a PV system equipped with two inverters. Shortly before 2pm, one of the inverters disconnects.</a:t>
              </a:r>
            </a:p>
          </p:txBody>
        </p:sp>
      </p:grpSp>
      <p:sp>
        <p:nvSpPr>
          <p:cNvPr id="8" name="ZoneTexte 7">
            <a:extLst>
              <a:ext uri="{FF2B5EF4-FFF2-40B4-BE49-F238E27FC236}">
                <a16:creationId xmlns:a16="http://schemas.microsoft.com/office/drawing/2014/main" id="{090EECD1-D208-E218-855E-B6EADE8C6CBA}"/>
              </a:ext>
            </a:extLst>
          </p:cNvPr>
          <p:cNvSpPr txBox="1"/>
          <p:nvPr/>
        </p:nvSpPr>
        <p:spPr>
          <a:xfrm>
            <a:off x="778206" y="2093397"/>
            <a:ext cx="10635581" cy="707886"/>
          </a:xfrm>
          <a:prstGeom prst="rect">
            <a:avLst/>
          </a:prstGeom>
          <a:noFill/>
        </p:spPr>
        <p:txBody>
          <a:bodyPr wrap="square">
            <a:spAutoFit/>
          </a:bodyPr>
          <a:lstStyle/>
          <a:p>
            <a:pPr algn="just">
              <a:buNone/>
            </a:pPr>
            <a:r>
              <a:rPr lang="en-GB" sz="2000" noProof="0" dirty="0"/>
              <a:t>As soon as the voltage exceeds certain thresholds, inverters automatically disconnect to protect the equipment.</a:t>
            </a:r>
          </a:p>
        </p:txBody>
      </p:sp>
      <p:sp>
        <p:nvSpPr>
          <p:cNvPr id="13" name="ZoneTexte 12">
            <a:extLst>
              <a:ext uri="{FF2B5EF4-FFF2-40B4-BE49-F238E27FC236}">
                <a16:creationId xmlns:a16="http://schemas.microsoft.com/office/drawing/2014/main" id="{7A9192D3-E465-8822-0C21-4C396D2B2D97}"/>
              </a:ext>
            </a:extLst>
          </p:cNvPr>
          <p:cNvSpPr txBox="1"/>
          <p:nvPr/>
        </p:nvSpPr>
        <p:spPr>
          <a:xfrm>
            <a:off x="2546375" y="1467991"/>
            <a:ext cx="7099241" cy="430887"/>
          </a:xfrm>
          <a:prstGeom prst="rect">
            <a:avLst/>
          </a:prstGeom>
          <a:noFill/>
        </p:spPr>
        <p:txBody>
          <a:bodyPr wrap="square">
            <a:spAutoFit/>
          </a:bodyPr>
          <a:lstStyle/>
          <a:p>
            <a:pPr algn="ctr">
              <a:buNone/>
            </a:pPr>
            <a:r>
              <a:rPr lang="en-GB" sz="2200" noProof="0" dirty="0">
                <a:latin typeface="Arial Rounded MT Bold" panose="020F0704030504030204" pitchFamily="34" charset="0"/>
              </a:rPr>
              <a:t>This leads to overvoltage.</a:t>
            </a:r>
          </a:p>
        </p:txBody>
      </p:sp>
      <p:sp>
        <p:nvSpPr>
          <p:cNvPr id="10" name="ZoneTexte 9">
            <a:extLst>
              <a:ext uri="{FF2B5EF4-FFF2-40B4-BE49-F238E27FC236}">
                <a16:creationId xmlns:a16="http://schemas.microsoft.com/office/drawing/2014/main" id="{F8B4A4A7-4EC1-7B77-47AD-9D84411FC557}"/>
              </a:ext>
            </a:extLst>
          </p:cNvPr>
          <p:cNvSpPr txBox="1"/>
          <p:nvPr/>
        </p:nvSpPr>
        <p:spPr>
          <a:xfrm>
            <a:off x="778205" y="2995802"/>
            <a:ext cx="5750414" cy="2862322"/>
          </a:xfrm>
          <a:prstGeom prst="rect">
            <a:avLst/>
          </a:prstGeom>
          <a:noFill/>
        </p:spPr>
        <p:txBody>
          <a:bodyPr wrap="square" lIns="91440" tIns="45720" rIns="91440" bIns="45720" anchor="t">
            <a:spAutoFit/>
          </a:bodyPr>
          <a:lstStyle/>
          <a:p>
            <a:pPr algn="just"/>
            <a:r>
              <a:rPr lang="en-GB" sz="2000" noProof="0" dirty="0"/>
              <a:t>If the voltage remains above 253 V (+10% relative to the nominal 230 V) for                               </a:t>
            </a:r>
            <a:r>
              <a:rPr lang="en-GB" sz="2000" b="1" dirty="0" smtClean="0"/>
              <a:t>ten</a:t>
            </a:r>
            <a:r>
              <a:rPr lang="en-GB" sz="2000" b="1" noProof="0" dirty="0" smtClean="0"/>
              <a:t> </a:t>
            </a:r>
            <a:r>
              <a:rPr lang="en-GB" sz="2000" b="1" noProof="0" dirty="0"/>
              <a:t>consecutive minutes</a:t>
            </a:r>
            <a:r>
              <a:rPr lang="en-GB" sz="2000" noProof="0" dirty="0"/>
              <a:t>, the inverter trips. If the overvoltage persists after this period, an additional </a:t>
            </a:r>
            <a:r>
              <a:rPr lang="en-GB" sz="2000" dirty="0" smtClean="0"/>
              <a:t>ten</a:t>
            </a:r>
            <a:r>
              <a:rPr lang="en-GB" sz="2000" noProof="0" dirty="0" smtClean="0"/>
              <a:t>-minute </a:t>
            </a:r>
            <a:r>
              <a:rPr lang="en-GB" sz="2000" noProof="0" dirty="0"/>
              <a:t>window is added before the inverter can reconnect.</a:t>
            </a:r>
          </a:p>
          <a:p>
            <a:pPr algn="just"/>
            <a:endParaRPr lang="en-GB" sz="2000" noProof="0" dirty="0"/>
          </a:p>
          <a:p>
            <a:pPr algn="just"/>
            <a:r>
              <a:rPr lang="en-GB" sz="2000" noProof="0" dirty="0"/>
              <a:t>If the voltage reaches 264 V (+15% relative to the nominal 230 V) , disconnection is </a:t>
            </a:r>
            <a:r>
              <a:rPr lang="en-GB" sz="2000" b="1" noProof="0" dirty="0"/>
              <a:t>immediate</a:t>
            </a:r>
            <a:r>
              <a:rPr lang="en-GB" sz="2000" noProof="0" dirty="0"/>
              <a:t>.</a:t>
            </a:r>
            <a:endParaRPr lang="en-GB" sz="2000" noProof="0" dirty="0">
              <a:cs typeface="Arial"/>
            </a:endParaRPr>
          </a:p>
        </p:txBody>
      </p:sp>
    </p:spTree>
    <p:extLst>
      <p:ext uri="{BB962C8B-B14F-4D97-AF65-F5344CB8AC3E}">
        <p14:creationId xmlns:p14="http://schemas.microsoft.com/office/powerpoint/2010/main" val="9037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FF7F-7C5D-F083-132C-3AAA309EC82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70ECF7F-5CD4-C544-7D0B-3B1E52128D63}"/>
              </a:ext>
            </a:extLst>
          </p:cNvPr>
          <p:cNvSpPr txBox="1"/>
          <p:nvPr/>
        </p:nvSpPr>
        <p:spPr>
          <a:xfrm>
            <a:off x="761206" y="1516711"/>
            <a:ext cx="10669583" cy="707886"/>
          </a:xfrm>
          <a:prstGeom prst="rect">
            <a:avLst/>
          </a:prstGeom>
          <a:noFill/>
        </p:spPr>
        <p:txBody>
          <a:bodyPr wrap="square">
            <a:spAutoFit/>
          </a:bodyPr>
          <a:lstStyle/>
          <a:p>
            <a:pPr algn="just"/>
            <a:r>
              <a:rPr lang="en-GB" sz="2000" noProof="0" dirty="0"/>
              <a:t>Battery costs have never been so low. Like PV panels, their prices have dropped significantly over the past decade, making this type of solution increasingly affordable.</a:t>
            </a:r>
          </a:p>
        </p:txBody>
      </p:sp>
      <p:sp>
        <p:nvSpPr>
          <p:cNvPr id="13" name="Rectangle 12">
            <a:extLst>
              <a:ext uri="{FF2B5EF4-FFF2-40B4-BE49-F238E27FC236}">
                <a16:creationId xmlns:a16="http://schemas.microsoft.com/office/drawing/2014/main" id="{EDC7105E-5E14-E405-8280-CFB504F836C7}"/>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Espace réservé du numéro de diapositive 3">
            <a:extLst>
              <a:ext uri="{FF2B5EF4-FFF2-40B4-BE49-F238E27FC236}">
                <a16:creationId xmlns:a16="http://schemas.microsoft.com/office/drawing/2014/main" id="{48E3D323-C0EF-9C81-16B8-A83CAB17CD5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13</a:t>
            </a:fld>
            <a:endParaRPr lang="en-GB" sz="1050"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D565CC85-1171-9626-FF6C-32A4007F12E7}"/>
              </a:ext>
            </a:extLst>
          </p:cNvPr>
          <p:cNvSpPr txBox="1"/>
          <p:nvPr/>
        </p:nvSpPr>
        <p:spPr>
          <a:xfrm>
            <a:off x="876662" y="456861"/>
            <a:ext cx="10438669" cy="769441"/>
          </a:xfrm>
          <a:prstGeom prst="rect">
            <a:avLst/>
          </a:prstGeom>
          <a:noFill/>
        </p:spPr>
        <p:txBody>
          <a:bodyPr wrap="square">
            <a:spAutoFit/>
          </a:bodyPr>
          <a:lstStyle/>
          <a:p>
            <a:pPr algn="ctr"/>
            <a:r>
              <a:rPr lang="en-GB" sz="2200" noProof="0" dirty="0">
                <a:latin typeface="Arial Rounded MT Bold" panose="020F0704030504030204" pitchFamily="34" charset="0"/>
              </a:rPr>
              <a:t>Installing a battery allows excess PV production to be absorbed locally instead of being fed into the grid, helping to mitigate power surges. </a:t>
            </a:r>
          </a:p>
        </p:txBody>
      </p:sp>
      <p:grpSp>
        <p:nvGrpSpPr>
          <p:cNvPr id="19" name="Groupe 18">
            <a:extLst>
              <a:ext uri="{FF2B5EF4-FFF2-40B4-BE49-F238E27FC236}">
                <a16:creationId xmlns:a16="http://schemas.microsoft.com/office/drawing/2014/main" id="{6C29BBB2-50EC-832F-AFFE-5096317E0321}"/>
              </a:ext>
            </a:extLst>
          </p:cNvPr>
          <p:cNvGrpSpPr/>
          <p:nvPr/>
        </p:nvGrpSpPr>
        <p:grpSpPr>
          <a:xfrm>
            <a:off x="1027659" y="2646608"/>
            <a:ext cx="10078804" cy="3419496"/>
            <a:chOff x="992222" y="2963994"/>
            <a:chExt cx="10078804" cy="3419496"/>
          </a:xfrm>
        </p:grpSpPr>
        <p:grpSp>
          <p:nvGrpSpPr>
            <p:cNvPr id="8" name="Groupe 7">
              <a:extLst>
                <a:ext uri="{FF2B5EF4-FFF2-40B4-BE49-F238E27FC236}">
                  <a16:creationId xmlns:a16="http://schemas.microsoft.com/office/drawing/2014/main" id="{332F0071-1F01-547B-2896-FC2AF139ECC0}"/>
                </a:ext>
              </a:extLst>
            </p:cNvPr>
            <p:cNvGrpSpPr/>
            <p:nvPr/>
          </p:nvGrpSpPr>
          <p:grpSpPr>
            <a:xfrm>
              <a:off x="6291329" y="2963994"/>
              <a:ext cx="4779697" cy="2925936"/>
              <a:chOff x="985773" y="3063452"/>
              <a:chExt cx="4779697" cy="2925936"/>
            </a:xfrm>
          </p:grpSpPr>
          <p:sp>
            <p:nvSpPr>
              <p:cNvPr id="11" name="Rectangle : coins arrondis 10">
                <a:extLst>
                  <a:ext uri="{FF2B5EF4-FFF2-40B4-BE49-F238E27FC236}">
                    <a16:creationId xmlns:a16="http://schemas.microsoft.com/office/drawing/2014/main" id="{45CD4F62-DA6A-5CD5-D285-C070297E40DA}"/>
                  </a:ext>
                </a:extLst>
              </p:cNvPr>
              <p:cNvSpPr/>
              <p:nvPr/>
            </p:nvSpPr>
            <p:spPr>
              <a:xfrm>
                <a:off x="985773" y="3063452"/>
                <a:ext cx="4779697" cy="2925936"/>
              </a:xfrm>
              <a:prstGeom prst="roundRect">
                <a:avLst>
                  <a:gd name="adj" fmla="val 4816"/>
                </a:avLst>
              </a:prstGeom>
              <a:solidFill>
                <a:srgbClr val="F8F8F8"/>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26" name="Picture 2" descr="What's happening with the cost for going solar?">
                <a:extLst>
                  <a:ext uri="{FF2B5EF4-FFF2-40B4-BE49-F238E27FC236}">
                    <a16:creationId xmlns:a16="http://schemas.microsoft.com/office/drawing/2014/main" id="{6D05957D-7040-A448-164F-A9B65B06D63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693" t="7231" r="2454" b="10500"/>
              <a:stretch/>
            </p:blipFill>
            <p:spPr bwMode="auto">
              <a:xfrm>
                <a:off x="1066669" y="3195942"/>
                <a:ext cx="4581525" cy="2689530"/>
              </a:xfrm>
              <a:prstGeom prst="roundRect">
                <a:avLst>
                  <a:gd name="adj" fmla="val 3320"/>
                </a:avLst>
              </a:prstGeom>
              <a:noFill/>
              <a:extLst>
                <a:ext uri="{909E8E84-426E-40DD-AFC4-6F175D3DCCD1}">
                  <a14:hiddenFill xmlns:a14="http://schemas.microsoft.com/office/drawing/2010/main">
                    <a:solidFill>
                      <a:srgbClr val="FFFFFF"/>
                    </a:solidFill>
                  </a14:hiddenFill>
                </a:ext>
              </a:extLst>
            </p:spPr>
          </p:pic>
        </p:grpSp>
        <p:grpSp>
          <p:nvGrpSpPr>
            <p:cNvPr id="14" name="Groupe 13">
              <a:extLst>
                <a:ext uri="{FF2B5EF4-FFF2-40B4-BE49-F238E27FC236}">
                  <a16:creationId xmlns:a16="http://schemas.microsoft.com/office/drawing/2014/main" id="{D34ACF6E-E2DB-99AE-C5BE-82A2C88C1342}"/>
                </a:ext>
              </a:extLst>
            </p:cNvPr>
            <p:cNvGrpSpPr/>
            <p:nvPr/>
          </p:nvGrpSpPr>
          <p:grpSpPr>
            <a:xfrm>
              <a:off x="1050098" y="2963995"/>
              <a:ext cx="4914900" cy="2925936"/>
              <a:chOff x="6134100" y="3015827"/>
              <a:chExt cx="4914900" cy="2925936"/>
            </a:xfrm>
          </p:grpSpPr>
          <p:pic>
            <p:nvPicPr>
              <p:cNvPr id="9" name="Image 8">
                <a:extLst>
                  <a:ext uri="{FF2B5EF4-FFF2-40B4-BE49-F238E27FC236}">
                    <a16:creationId xmlns:a16="http://schemas.microsoft.com/office/drawing/2014/main" id="{E01947D3-792D-3412-3191-5A1EF373853A}"/>
                  </a:ext>
                </a:extLst>
              </p:cNvPr>
              <p:cNvPicPr>
                <a:picLocks noChangeAspect="1"/>
              </p:cNvPicPr>
              <p:nvPr/>
            </p:nvPicPr>
            <p:blipFill>
              <a:blip r:embed="rId4"/>
              <a:srcRect t="7774" r="1550" b="6422"/>
              <a:stretch/>
            </p:blipFill>
            <p:spPr>
              <a:xfrm>
                <a:off x="6217411" y="3148316"/>
                <a:ext cx="4748278" cy="2641905"/>
              </a:xfrm>
              <a:prstGeom prst="rect">
                <a:avLst/>
              </a:prstGeom>
            </p:spPr>
          </p:pic>
          <p:sp>
            <p:nvSpPr>
              <p:cNvPr id="12" name="Rectangle : coins arrondis 11">
                <a:extLst>
                  <a:ext uri="{FF2B5EF4-FFF2-40B4-BE49-F238E27FC236}">
                    <a16:creationId xmlns:a16="http://schemas.microsoft.com/office/drawing/2014/main" id="{60285BD1-0DDF-F99A-C1C7-274538FB9932}"/>
                  </a:ext>
                </a:extLst>
              </p:cNvPr>
              <p:cNvSpPr/>
              <p:nvPr/>
            </p:nvSpPr>
            <p:spPr>
              <a:xfrm>
                <a:off x="6134100" y="3015827"/>
                <a:ext cx="4914900" cy="2925936"/>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6" name="ZoneTexte 15">
              <a:extLst>
                <a:ext uri="{FF2B5EF4-FFF2-40B4-BE49-F238E27FC236}">
                  <a16:creationId xmlns:a16="http://schemas.microsoft.com/office/drawing/2014/main" id="{7919F2AA-A399-D015-3496-0BD16AFEF6B1}"/>
                </a:ext>
              </a:extLst>
            </p:cNvPr>
            <p:cNvSpPr txBox="1"/>
            <p:nvPr/>
          </p:nvSpPr>
          <p:spPr>
            <a:xfrm>
              <a:off x="992222" y="5944975"/>
              <a:ext cx="5010465" cy="276999"/>
            </a:xfrm>
            <a:prstGeom prst="rect">
              <a:avLst/>
            </a:prstGeom>
            <a:noFill/>
          </p:spPr>
          <p:txBody>
            <a:bodyPr wrap="square" lIns="91440" tIns="45720" rIns="91440" bIns="45720" anchor="t">
              <a:spAutoFit/>
            </a:bodyPr>
            <a:lstStyle/>
            <a:p>
              <a:pPr algn="ctr"/>
              <a:r>
                <a:rPr lang="en-GB" sz="1200" i="1" noProof="0" dirty="0"/>
                <a:t>Average price trend for lithium-ion battery packs and cells, 2013-2024.</a:t>
              </a:r>
              <a:r>
                <a:rPr lang="en-GB" sz="1200" baseline="30000" noProof="0" dirty="0"/>
                <a:t>1</a:t>
              </a:r>
            </a:p>
          </p:txBody>
        </p:sp>
        <p:sp>
          <p:nvSpPr>
            <p:cNvPr id="18" name="ZoneTexte 17">
              <a:extLst>
                <a:ext uri="{FF2B5EF4-FFF2-40B4-BE49-F238E27FC236}">
                  <a16:creationId xmlns:a16="http://schemas.microsoft.com/office/drawing/2014/main" id="{AC7AE6B1-22F3-4B92-B176-D098760C431B}"/>
                </a:ext>
              </a:extLst>
            </p:cNvPr>
            <p:cNvSpPr txBox="1"/>
            <p:nvPr/>
          </p:nvSpPr>
          <p:spPr>
            <a:xfrm>
              <a:off x="7079774" y="5921825"/>
              <a:ext cx="3202805" cy="461665"/>
            </a:xfrm>
            <a:prstGeom prst="rect">
              <a:avLst/>
            </a:prstGeom>
            <a:noFill/>
          </p:spPr>
          <p:txBody>
            <a:bodyPr wrap="square">
              <a:spAutoFit/>
            </a:bodyPr>
            <a:lstStyle/>
            <a:p>
              <a:pPr algn="ctr"/>
              <a:r>
                <a:rPr lang="en-GB" sz="1200" i="1" noProof="0" dirty="0"/>
                <a:t>Price trends and deployment growth for PV in the United States, 2010-2024.</a:t>
              </a:r>
              <a:r>
                <a:rPr lang="en-GB" sz="1200" baseline="30000" noProof="0" dirty="0"/>
                <a:t>2</a:t>
              </a:r>
            </a:p>
          </p:txBody>
        </p:sp>
      </p:grpSp>
      <p:sp>
        <p:nvSpPr>
          <p:cNvPr id="3" name="ZoneTexte 2">
            <a:extLst>
              <a:ext uri="{FF2B5EF4-FFF2-40B4-BE49-F238E27FC236}">
                <a16:creationId xmlns:a16="http://schemas.microsoft.com/office/drawing/2014/main" id="{B47D7EFE-9780-608C-881F-65DA530362E4}"/>
              </a:ext>
            </a:extLst>
          </p:cNvPr>
          <p:cNvSpPr txBox="1"/>
          <p:nvPr/>
        </p:nvSpPr>
        <p:spPr>
          <a:xfrm>
            <a:off x="99734" y="6256932"/>
            <a:ext cx="9822937"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hlinkClick r:id="rId5"/>
              </a:rPr>
              <a:t> BloombergNEF. (2024, </a:t>
            </a:r>
            <a:r>
              <a:rPr lang="en-GB" sz="1100" noProof="0" dirty="0">
                <a:solidFill>
                  <a:srgbClr val="05103E"/>
                </a:solidFill>
                <a:latin typeface="+mj-lt"/>
                <a:hlinkClick r:id="rId5"/>
              </a:rPr>
              <a:t>December 10</a:t>
            </a:r>
            <a:r>
              <a:rPr lang="en-GB" sz="1100" b="0" noProof="0" dirty="0">
                <a:solidFill>
                  <a:srgbClr val="05103E"/>
                </a:solidFill>
                <a:effectLst/>
                <a:latin typeface="+mj-lt"/>
                <a:hlinkClick r:id="rId5"/>
              </a:rPr>
              <a:t>). Lithium-Ion Battery Pack Prices See Largest Drop Since 2017, Falling to $ 115 per Kilowatt-Hour</a:t>
            </a:r>
            <a:r>
              <a:rPr lang="en-GB" sz="1100" b="0" noProof="0" dirty="0">
                <a:solidFill>
                  <a:srgbClr val="05103E"/>
                </a:solidFill>
                <a:effectLst/>
                <a:latin typeface="Times New Roman" panose="02020603050405020304" pitchFamily="18" charset="0"/>
                <a:hlinkClick r:id="rId5"/>
              </a:rPr>
              <a:t>.</a:t>
            </a:r>
            <a:endParaRPr lang="en-GB" sz="1100" noProof="0" dirty="0"/>
          </a:p>
        </p:txBody>
      </p:sp>
      <p:sp>
        <p:nvSpPr>
          <p:cNvPr id="6" name="ZoneTexte 5">
            <a:extLst>
              <a:ext uri="{FF2B5EF4-FFF2-40B4-BE49-F238E27FC236}">
                <a16:creationId xmlns:a16="http://schemas.microsoft.com/office/drawing/2014/main" id="{8B728F5D-A45C-FAC5-AA60-71969B50B77D}"/>
              </a:ext>
            </a:extLst>
          </p:cNvPr>
          <p:cNvSpPr txBox="1"/>
          <p:nvPr/>
        </p:nvSpPr>
        <p:spPr>
          <a:xfrm>
            <a:off x="99734" y="6475969"/>
            <a:ext cx="7473142" cy="261610"/>
          </a:xfrm>
          <a:prstGeom prst="rect">
            <a:avLst/>
          </a:prstGeom>
          <a:noFill/>
        </p:spPr>
        <p:txBody>
          <a:bodyPr wrap="square">
            <a:spAutoFit/>
          </a:bodyPr>
          <a:lstStyle/>
          <a:p>
            <a:r>
              <a:rPr lang="en-GB" sz="1100" b="1" baseline="30000" noProof="0" dirty="0">
                <a:effectLst/>
                <a:latin typeface="+mj-lt"/>
              </a:rPr>
              <a:t>2</a:t>
            </a:r>
            <a:r>
              <a:rPr lang="en-GB" sz="1100" b="0" noProof="0" dirty="0">
                <a:solidFill>
                  <a:srgbClr val="467886"/>
                </a:solidFill>
                <a:effectLst/>
                <a:latin typeface="+mj-lt"/>
                <a:hlinkClick r:id="rId6">
                  <a:extLst>
                    <a:ext uri="{A12FA001-AC4F-418D-AE19-62706E023703}">
                      <ahyp:hlinkClr xmlns="" xmlns:ahyp="http://schemas.microsoft.com/office/drawing/2018/hyperlinkcolor" val="tx"/>
                    </a:ext>
                  </a:extLst>
                </a:hlinkClick>
              </a:rPr>
              <a:t> Native Solar (2025, May 2). What</a:t>
            </a:r>
            <a:r>
              <a:rPr lang="en-GB" sz="1100" noProof="0" dirty="0">
                <a:solidFill>
                  <a:srgbClr val="467886"/>
                </a:solidFill>
                <a:latin typeface="+mj-lt"/>
                <a:hlinkClick r:id="rId6">
                  <a:extLst>
                    <a:ext uri="{A12FA001-AC4F-418D-AE19-62706E023703}">
                      <ahyp:hlinkClr xmlns="" xmlns:ahyp="http://schemas.microsoft.com/office/drawing/2018/hyperlinkcolor" val="tx"/>
                    </a:ext>
                  </a:extLst>
                </a:hlinkClick>
              </a:rPr>
              <a:t>'</a:t>
            </a:r>
            <a:r>
              <a:rPr lang="en-GB" sz="1100" b="0" noProof="0" dirty="0">
                <a:solidFill>
                  <a:srgbClr val="467886"/>
                </a:solidFill>
                <a:effectLst/>
                <a:latin typeface="+mj-lt"/>
                <a:hlinkClick r:id="rId6">
                  <a:extLst>
                    <a:ext uri="{A12FA001-AC4F-418D-AE19-62706E023703}">
                      <ahyp:hlinkClr xmlns="" xmlns:ahyp="http://schemas.microsoft.com/office/drawing/2018/hyperlinkcolor" val="tx"/>
                    </a:ext>
                  </a:extLst>
                </a:hlinkClick>
              </a:rPr>
              <a:t>s happening with the cost of solar and battery storage in 2025</a:t>
            </a:r>
            <a:r>
              <a:rPr lang="en-GB" sz="1100" b="0" noProof="0" dirty="0">
                <a:effectLst/>
                <a:latin typeface="+mj-lt"/>
                <a:hlinkClick r:id="rId6">
                  <a:extLst>
                    <a:ext uri="{A12FA001-AC4F-418D-AE19-62706E023703}">
                      <ahyp:hlinkClr xmlns="" xmlns:ahyp="http://schemas.microsoft.com/office/drawing/2018/hyperlinkcolor" val="tx"/>
                    </a:ext>
                  </a:extLst>
                </a:hlinkClick>
              </a:rPr>
              <a:t>?</a:t>
            </a:r>
            <a:endParaRPr lang="en-GB" sz="1100" noProof="0" dirty="0">
              <a:latin typeface="+mj-lt"/>
            </a:endParaRPr>
          </a:p>
        </p:txBody>
      </p:sp>
    </p:spTree>
    <p:extLst>
      <p:ext uri="{BB962C8B-B14F-4D97-AF65-F5344CB8AC3E}">
        <p14:creationId xmlns:p14="http://schemas.microsoft.com/office/powerpoint/2010/main" val="283082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7D0D0A-A891-DFFD-D7A6-23EA890E9834}"/>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0" name="Espace réservé du numéro de diapositive 3">
            <a:extLst>
              <a:ext uri="{FF2B5EF4-FFF2-40B4-BE49-F238E27FC236}">
                <a16:creationId xmlns:a16="http://schemas.microsoft.com/office/drawing/2014/main" id="{7B722B87-5DFB-C248-E5DE-1F7E6BE5B90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14</a:t>
            </a:fld>
            <a:endParaRPr lang="en-GB" sz="1050" noProof="0"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50653643-1CA6-1294-F326-EEC5CA42616D}"/>
              </a:ext>
            </a:extLst>
          </p:cNvPr>
          <p:cNvGrpSpPr/>
          <p:nvPr/>
        </p:nvGrpSpPr>
        <p:grpSpPr>
          <a:xfrm>
            <a:off x="7973114" y="793424"/>
            <a:ext cx="3251963" cy="5271152"/>
            <a:chOff x="8183594" y="655356"/>
            <a:chExt cx="3251963" cy="5271152"/>
          </a:xfrm>
        </p:grpSpPr>
        <p:grpSp>
          <p:nvGrpSpPr>
            <p:cNvPr id="43" name="Groupe 42">
              <a:extLst>
                <a:ext uri="{FF2B5EF4-FFF2-40B4-BE49-F238E27FC236}">
                  <a16:creationId xmlns:a16="http://schemas.microsoft.com/office/drawing/2014/main" id="{731E47AA-2A61-A07A-E462-D7ACD12CFD90}"/>
                </a:ext>
              </a:extLst>
            </p:cNvPr>
            <p:cNvGrpSpPr/>
            <p:nvPr/>
          </p:nvGrpSpPr>
          <p:grpSpPr>
            <a:xfrm>
              <a:off x="9388241" y="2977839"/>
              <a:ext cx="1550788" cy="729085"/>
              <a:chOff x="6282801" y="3659427"/>
              <a:chExt cx="1550788" cy="729085"/>
            </a:xfrm>
          </p:grpSpPr>
          <p:sp>
            <p:nvSpPr>
              <p:cNvPr id="40" name="Flèche : droite 39">
                <a:extLst>
                  <a:ext uri="{FF2B5EF4-FFF2-40B4-BE49-F238E27FC236}">
                    <a16:creationId xmlns:a16="http://schemas.microsoft.com/office/drawing/2014/main" id="{FD32D518-82BC-108F-62D6-BD777F82F461}"/>
                  </a:ext>
                </a:extLst>
              </p:cNvPr>
              <p:cNvSpPr/>
              <p:nvPr/>
            </p:nvSpPr>
            <p:spPr>
              <a:xfrm rot="5400000">
                <a:off x="6091329" y="3850899"/>
                <a:ext cx="729085" cy="346141"/>
              </a:xfrm>
              <a:prstGeom prst="rightArrow">
                <a:avLst/>
              </a:prstGeom>
              <a:pattFill prst="wdDn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2" name="ZoneTexte 41">
                <a:extLst>
                  <a:ext uri="{FF2B5EF4-FFF2-40B4-BE49-F238E27FC236}">
                    <a16:creationId xmlns:a16="http://schemas.microsoft.com/office/drawing/2014/main" id="{012C0761-1232-C95F-7F7C-2C0C5DDADBC8}"/>
                  </a:ext>
                </a:extLst>
              </p:cNvPr>
              <p:cNvSpPr txBox="1"/>
              <p:nvPr/>
            </p:nvSpPr>
            <p:spPr>
              <a:xfrm>
                <a:off x="6619404" y="3680133"/>
                <a:ext cx="1214185" cy="584775"/>
              </a:xfrm>
              <a:prstGeom prst="rect">
                <a:avLst/>
              </a:prstGeom>
              <a:noFill/>
            </p:spPr>
            <p:txBody>
              <a:bodyPr wrap="square" rtlCol="0">
                <a:spAutoFit/>
              </a:bodyPr>
              <a:lstStyle/>
              <a:p>
                <a:pPr algn="ctr"/>
                <a:r>
                  <a:rPr lang="en-GB" sz="1600" b="1" noProof="0" dirty="0"/>
                  <a:t>Islanding</a:t>
                </a:r>
              </a:p>
              <a:p>
                <a:pPr algn="ctr"/>
                <a:r>
                  <a:rPr lang="en-GB" sz="1600" b="1" noProof="0" dirty="0"/>
                  <a:t>mode</a:t>
                </a:r>
              </a:p>
            </p:txBody>
          </p:sp>
        </p:grpSp>
        <p:grpSp>
          <p:nvGrpSpPr>
            <p:cNvPr id="5" name="Groupe 4">
              <a:extLst>
                <a:ext uri="{FF2B5EF4-FFF2-40B4-BE49-F238E27FC236}">
                  <a16:creationId xmlns:a16="http://schemas.microsoft.com/office/drawing/2014/main" id="{16C89913-B28A-25B6-0C1D-CCC824837E20}"/>
                </a:ext>
              </a:extLst>
            </p:cNvPr>
            <p:cNvGrpSpPr/>
            <p:nvPr/>
          </p:nvGrpSpPr>
          <p:grpSpPr>
            <a:xfrm>
              <a:off x="8638761" y="879976"/>
              <a:ext cx="2629315" cy="1955767"/>
              <a:chOff x="8067261" y="903789"/>
              <a:chExt cx="2629315" cy="1955767"/>
            </a:xfrm>
          </p:grpSpPr>
          <p:pic>
            <p:nvPicPr>
              <p:cNvPr id="2050" name="Picture 2">
                <a:extLst>
                  <a:ext uri="{FF2B5EF4-FFF2-40B4-BE49-F238E27FC236}">
                    <a16:creationId xmlns:a16="http://schemas.microsoft.com/office/drawing/2014/main" id="{34FD633B-1CC2-DD00-C33A-32FB3585A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261" y="903789"/>
                <a:ext cx="2197967" cy="195576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a:extLst>
                  <a:ext uri="{FF2B5EF4-FFF2-40B4-BE49-F238E27FC236}">
                    <a16:creationId xmlns:a16="http://schemas.microsoft.com/office/drawing/2014/main" id="{93BB894F-0B7D-E337-E6B0-51AA1B030FB8}"/>
                  </a:ext>
                </a:extLst>
              </p:cNvPr>
              <p:cNvGrpSpPr/>
              <p:nvPr/>
            </p:nvGrpSpPr>
            <p:grpSpPr>
              <a:xfrm>
                <a:off x="8095978" y="958199"/>
                <a:ext cx="2103165" cy="1853415"/>
                <a:chOff x="2482393" y="3588916"/>
                <a:chExt cx="2633129" cy="2320446"/>
              </a:xfrm>
            </p:grpSpPr>
            <p:pic>
              <p:nvPicPr>
                <p:cNvPr id="16" name="Image 15">
                  <a:extLst>
                    <a:ext uri="{FF2B5EF4-FFF2-40B4-BE49-F238E27FC236}">
                      <a16:creationId xmlns:a16="http://schemas.microsoft.com/office/drawing/2014/main" id="{C6EE2434-62FD-E646-E83A-EB00F4B261D4}"/>
                    </a:ext>
                  </a:extLst>
                </p:cNvPr>
                <p:cNvPicPr>
                  <a:picLocks noChangeAspect="1"/>
                </p:cNvPicPr>
                <p:nvPr/>
              </p:nvPicPr>
              <p:blipFill>
                <a:blip r:embed="rId4"/>
                <a:srcRect l="12169" t="10821" r="12227" b="11608"/>
                <a:stretch/>
              </p:blipFill>
              <p:spPr>
                <a:xfrm>
                  <a:off x="3400317" y="4491284"/>
                  <a:ext cx="490635" cy="506371"/>
                </a:xfrm>
                <a:prstGeom prst="ellipse">
                  <a:avLst/>
                </a:prstGeom>
              </p:spPr>
            </p:pic>
            <p:grpSp>
              <p:nvGrpSpPr>
                <p:cNvPr id="17" name="Groupe 16">
                  <a:extLst>
                    <a:ext uri="{FF2B5EF4-FFF2-40B4-BE49-F238E27FC236}">
                      <a16:creationId xmlns:a16="http://schemas.microsoft.com/office/drawing/2014/main" id="{02B7EE25-EA49-323F-3D9A-CA914DB4DBE1}"/>
                    </a:ext>
                  </a:extLst>
                </p:cNvPr>
                <p:cNvGrpSpPr/>
                <p:nvPr/>
              </p:nvGrpSpPr>
              <p:grpSpPr>
                <a:xfrm>
                  <a:off x="2499101" y="3588916"/>
                  <a:ext cx="520441" cy="514733"/>
                  <a:chOff x="7204027" y="2759034"/>
                  <a:chExt cx="545126" cy="534004"/>
                </a:xfrm>
              </p:grpSpPr>
              <p:sp>
                <p:nvSpPr>
                  <p:cNvPr id="18" name="Ellipse 17">
                    <a:extLst>
                      <a:ext uri="{FF2B5EF4-FFF2-40B4-BE49-F238E27FC236}">
                        <a16:creationId xmlns:a16="http://schemas.microsoft.com/office/drawing/2014/main" id="{1104CE9A-A01F-42CD-B9F6-F02BFB728D09}"/>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9" name="Image 18">
                    <a:extLst>
                      <a:ext uri="{FF2B5EF4-FFF2-40B4-BE49-F238E27FC236}">
                        <a16:creationId xmlns:a16="http://schemas.microsoft.com/office/drawing/2014/main" id="{2B0913C3-7B79-F4FC-9458-B8E54A3177E7}"/>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grpSp>
              <p:nvGrpSpPr>
                <p:cNvPr id="20" name="Groupe 19">
                  <a:extLst>
                    <a:ext uri="{FF2B5EF4-FFF2-40B4-BE49-F238E27FC236}">
                      <a16:creationId xmlns:a16="http://schemas.microsoft.com/office/drawing/2014/main" id="{CC663D82-A044-2902-4007-6431D0807061}"/>
                    </a:ext>
                  </a:extLst>
                </p:cNvPr>
                <p:cNvGrpSpPr/>
                <p:nvPr/>
              </p:nvGrpSpPr>
              <p:grpSpPr>
                <a:xfrm>
                  <a:off x="2482393" y="5385930"/>
                  <a:ext cx="534335" cy="523432"/>
                  <a:chOff x="8069349" y="4128051"/>
                  <a:chExt cx="545126" cy="534004"/>
                </a:xfrm>
              </p:grpSpPr>
              <p:sp>
                <p:nvSpPr>
                  <p:cNvPr id="21" name="Ellipse 20">
                    <a:extLst>
                      <a:ext uri="{FF2B5EF4-FFF2-40B4-BE49-F238E27FC236}">
                        <a16:creationId xmlns:a16="http://schemas.microsoft.com/office/drawing/2014/main" id="{2ACFAD36-95B0-A88D-3C4C-F664473F534E}"/>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2" name="Groupe 21">
                    <a:extLst>
                      <a:ext uri="{FF2B5EF4-FFF2-40B4-BE49-F238E27FC236}">
                        <a16:creationId xmlns:a16="http://schemas.microsoft.com/office/drawing/2014/main" id="{C2CAFDAF-8741-8721-7C83-7D994B437002}"/>
                      </a:ext>
                    </a:extLst>
                  </p:cNvPr>
                  <p:cNvGrpSpPr/>
                  <p:nvPr/>
                </p:nvGrpSpPr>
                <p:grpSpPr>
                  <a:xfrm>
                    <a:off x="8177414" y="4188577"/>
                    <a:ext cx="354403" cy="381956"/>
                    <a:chOff x="9733515" y="3293038"/>
                    <a:chExt cx="611609" cy="639405"/>
                  </a:xfrm>
                </p:grpSpPr>
                <p:pic>
                  <p:nvPicPr>
                    <p:cNvPr id="23" name="Image 22">
                      <a:extLst>
                        <a:ext uri="{FF2B5EF4-FFF2-40B4-BE49-F238E27FC236}">
                          <a16:creationId xmlns:a16="http://schemas.microsoft.com/office/drawing/2014/main" id="{93E4A73D-6E1E-013C-60B6-15DEC4C108E8}"/>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24" name="Image 23">
                      <a:extLst>
                        <a:ext uri="{FF2B5EF4-FFF2-40B4-BE49-F238E27FC236}">
                          <a16:creationId xmlns:a16="http://schemas.microsoft.com/office/drawing/2014/main" id="{68E9D68C-BD09-EFB2-96C0-6DDD242B8612}"/>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25" name="Image 24">
                      <a:extLst>
                        <a:ext uri="{FF2B5EF4-FFF2-40B4-BE49-F238E27FC236}">
                          <a16:creationId xmlns:a16="http://schemas.microsoft.com/office/drawing/2014/main" id="{8FD5363D-57D6-6682-15C1-0FF2816D99B8}"/>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26" name="Image 25">
                      <a:extLst>
                        <a:ext uri="{FF2B5EF4-FFF2-40B4-BE49-F238E27FC236}">
                          <a16:creationId xmlns:a16="http://schemas.microsoft.com/office/drawing/2014/main" id="{06AB3757-7331-8CB8-8217-D2AE54DF8BB5}"/>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pic>
              <p:nvPicPr>
                <p:cNvPr id="27" name="Image 26">
                  <a:extLst>
                    <a:ext uri="{FF2B5EF4-FFF2-40B4-BE49-F238E27FC236}">
                      <a16:creationId xmlns:a16="http://schemas.microsoft.com/office/drawing/2014/main" id="{8CBC61DB-3E54-2579-324F-F4B5852CAA32}"/>
                    </a:ext>
                  </a:extLst>
                </p:cNvPr>
                <p:cNvPicPr>
                  <a:picLocks noChangeAspect="1"/>
                </p:cNvPicPr>
                <p:nvPr/>
              </p:nvPicPr>
              <p:blipFill>
                <a:blip r:embed="rId7"/>
                <a:srcRect l="11894" t="11444" r="11894" b="11519"/>
                <a:stretch/>
              </p:blipFill>
              <p:spPr>
                <a:xfrm>
                  <a:off x="4624888" y="4501701"/>
                  <a:ext cx="490634" cy="495953"/>
                </a:xfrm>
                <a:prstGeom prst="ellipse">
                  <a:avLst/>
                </a:prstGeom>
              </p:spPr>
            </p:pic>
          </p:grpSp>
          <p:sp>
            <p:nvSpPr>
              <p:cNvPr id="45" name="ZoneTexte 44">
                <a:extLst>
                  <a:ext uri="{FF2B5EF4-FFF2-40B4-BE49-F238E27FC236}">
                    <a16:creationId xmlns:a16="http://schemas.microsoft.com/office/drawing/2014/main" id="{3959AC09-75B4-74F4-6D17-A49AC25E3456}"/>
                  </a:ext>
                </a:extLst>
              </p:cNvPr>
              <p:cNvSpPr txBox="1"/>
              <p:nvPr/>
            </p:nvSpPr>
            <p:spPr>
              <a:xfrm>
                <a:off x="9685910" y="903789"/>
                <a:ext cx="1010666" cy="461665"/>
              </a:xfrm>
              <a:prstGeom prst="rect">
                <a:avLst/>
              </a:prstGeom>
              <a:noFill/>
            </p:spPr>
            <p:txBody>
              <a:bodyPr wrap="square" rtlCol="0">
                <a:spAutoFit/>
              </a:bodyPr>
              <a:lstStyle/>
              <a:p>
                <a:r>
                  <a:rPr lang="en-GB" sz="1200" b="1" noProof="0" dirty="0">
                    <a:solidFill>
                      <a:srgbClr val="FF0900"/>
                    </a:solidFill>
                  </a:rPr>
                  <a:t>Voltage is</a:t>
                </a:r>
              </a:p>
              <a:p>
                <a:r>
                  <a:rPr lang="en-GB" sz="1200" b="1" noProof="0" dirty="0">
                    <a:solidFill>
                      <a:srgbClr val="FF0900"/>
                    </a:solidFill>
                  </a:rPr>
                  <a:t>too high</a:t>
                </a:r>
              </a:p>
            </p:txBody>
          </p:sp>
          <p:pic>
            <p:nvPicPr>
              <p:cNvPr id="47" name="Picture 2" descr="Warning Icon transparent PNG - StickPNG">
                <a:extLst>
                  <a:ext uri="{FF2B5EF4-FFF2-40B4-BE49-F238E27FC236}">
                    <a16:creationId xmlns:a16="http://schemas.microsoft.com/office/drawing/2014/main" id="{9F2793AC-CA9E-98D7-A628-F38264229990}"/>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7122"/>
              <a:stretch/>
            </p:blipFill>
            <p:spPr bwMode="auto">
              <a:xfrm>
                <a:off x="9235302" y="947011"/>
                <a:ext cx="450607" cy="41851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 coins arrondis 1">
              <a:extLst>
                <a:ext uri="{FF2B5EF4-FFF2-40B4-BE49-F238E27FC236}">
                  <a16:creationId xmlns:a16="http://schemas.microsoft.com/office/drawing/2014/main" id="{57FA9BB7-07AB-E22F-6155-978F90343A35}"/>
                </a:ext>
              </a:extLst>
            </p:cNvPr>
            <p:cNvSpPr/>
            <p:nvPr/>
          </p:nvSpPr>
          <p:spPr>
            <a:xfrm>
              <a:off x="8183594" y="655356"/>
              <a:ext cx="3251963" cy="5271152"/>
            </a:xfrm>
            <a:prstGeom prst="roundRect">
              <a:avLst>
                <a:gd name="adj" fmla="val 614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4" name="Groupe 3">
              <a:extLst>
                <a:ext uri="{FF2B5EF4-FFF2-40B4-BE49-F238E27FC236}">
                  <a16:creationId xmlns:a16="http://schemas.microsoft.com/office/drawing/2014/main" id="{43976C10-DDC4-98E1-8844-AAF0263F32BD}"/>
                </a:ext>
              </a:extLst>
            </p:cNvPr>
            <p:cNvGrpSpPr/>
            <p:nvPr/>
          </p:nvGrpSpPr>
          <p:grpSpPr>
            <a:xfrm>
              <a:off x="8638761" y="3743154"/>
              <a:ext cx="2172166" cy="1932809"/>
              <a:chOff x="8083537" y="4047686"/>
              <a:chExt cx="2172166" cy="1932809"/>
            </a:xfrm>
          </p:grpSpPr>
          <p:pic>
            <p:nvPicPr>
              <p:cNvPr id="2052" name="Picture 4">
                <a:extLst>
                  <a:ext uri="{FF2B5EF4-FFF2-40B4-BE49-F238E27FC236}">
                    <a16:creationId xmlns:a16="http://schemas.microsoft.com/office/drawing/2014/main" id="{ACA717B8-7E7D-428B-7C7A-9AB1C5257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3537" y="4047686"/>
                <a:ext cx="2172166" cy="193280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e 38">
                <a:extLst>
                  <a:ext uri="{FF2B5EF4-FFF2-40B4-BE49-F238E27FC236}">
                    <a16:creationId xmlns:a16="http://schemas.microsoft.com/office/drawing/2014/main" id="{3064E8E7-3285-421C-1AD3-9143F0C05F45}"/>
                  </a:ext>
                </a:extLst>
              </p:cNvPr>
              <p:cNvGrpSpPr/>
              <p:nvPr/>
            </p:nvGrpSpPr>
            <p:grpSpPr>
              <a:xfrm>
                <a:off x="8114528" y="4097862"/>
                <a:ext cx="1120774" cy="1845477"/>
                <a:chOff x="7031522" y="3588915"/>
                <a:chExt cx="1403191" cy="2310508"/>
              </a:xfrm>
            </p:grpSpPr>
            <p:grpSp>
              <p:nvGrpSpPr>
                <p:cNvPr id="28" name="Groupe 27">
                  <a:extLst>
                    <a:ext uri="{FF2B5EF4-FFF2-40B4-BE49-F238E27FC236}">
                      <a16:creationId xmlns:a16="http://schemas.microsoft.com/office/drawing/2014/main" id="{0D46529B-2F51-F23A-6400-CC009C17C5EE}"/>
                    </a:ext>
                  </a:extLst>
                </p:cNvPr>
                <p:cNvGrpSpPr/>
                <p:nvPr/>
              </p:nvGrpSpPr>
              <p:grpSpPr>
                <a:xfrm>
                  <a:off x="7031522" y="5375991"/>
                  <a:ext cx="534335" cy="523432"/>
                  <a:chOff x="8069349" y="4128051"/>
                  <a:chExt cx="545126" cy="534004"/>
                </a:xfrm>
              </p:grpSpPr>
              <p:sp>
                <p:nvSpPr>
                  <p:cNvPr id="29" name="Ellipse 28">
                    <a:extLst>
                      <a:ext uri="{FF2B5EF4-FFF2-40B4-BE49-F238E27FC236}">
                        <a16:creationId xmlns:a16="http://schemas.microsoft.com/office/drawing/2014/main" id="{B98ED21F-F51F-DDBA-97D5-0017B5CAE3F1}"/>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0" name="Groupe 29">
                    <a:extLst>
                      <a:ext uri="{FF2B5EF4-FFF2-40B4-BE49-F238E27FC236}">
                        <a16:creationId xmlns:a16="http://schemas.microsoft.com/office/drawing/2014/main" id="{17FC0C26-7289-BBDE-73BB-F90E455CC06B}"/>
                      </a:ext>
                    </a:extLst>
                  </p:cNvPr>
                  <p:cNvGrpSpPr/>
                  <p:nvPr/>
                </p:nvGrpSpPr>
                <p:grpSpPr>
                  <a:xfrm>
                    <a:off x="8177414" y="4188577"/>
                    <a:ext cx="354403" cy="381956"/>
                    <a:chOff x="9733515" y="3293038"/>
                    <a:chExt cx="611609" cy="639405"/>
                  </a:xfrm>
                </p:grpSpPr>
                <p:pic>
                  <p:nvPicPr>
                    <p:cNvPr id="31" name="Image 30">
                      <a:extLst>
                        <a:ext uri="{FF2B5EF4-FFF2-40B4-BE49-F238E27FC236}">
                          <a16:creationId xmlns:a16="http://schemas.microsoft.com/office/drawing/2014/main" id="{16D33EB6-B405-3AE2-3FF9-899B74598C5E}"/>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32" name="Image 31">
                      <a:extLst>
                        <a:ext uri="{FF2B5EF4-FFF2-40B4-BE49-F238E27FC236}">
                          <a16:creationId xmlns:a16="http://schemas.microsoft.com/office/drawing/2014/main" id="{CF608122-640D-B8A7-0BE4-7E994C76EF89}"/>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33" name="Image 32">
                      <a:extLst>
                        <a:ext uri="{FF2B5EF4-FFF2-40B4-BE49-F238E27FC236}">
                          <a16:creationId xmlns:a16="http://schemas.microsoft.com/office/drawing/2014/main" id="{E3644262-02DD-56F2-390D-2CFA367A3B8A}"/>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34" name="Image 33">
                      <a:extLst>
                        <a:ext uri="{FF2B5EF4-FFF2-40B4-BE49-F238E27FC236}">
                          <a16:creationId xmlns:a16="http://schemas.microsoft.com/office/drawing/2014/main" id="{A95928D9-2C85-305A-D7B1-C1EDF7FFC5CC}"/>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grpSp>
              <p:nvGrpSpPr>
                <p:cNvPr id="35" name="Groupe 34">
                  <a:extLst>
                    <a:ext uri="{FF2B5EF4-FFF2-40B4-BE49-F238E27FC236}">
                      <a16:creationId xmlns:a16="http://schemas.microsoft.com/office/drawing/2014/main" id="{2647E5D8-EEA8-2A06-164A-27E0DB188F72}"/>
                    </a:ext>
                  </a:extLst>
                </p:cNvPr>
                <p:cNvGrpSpPr/>
                <p:nvPr/>
              </p:nvGrpSpPr>
              <p:grpSpPr>
                <a:xfrm>
                  <a:off x="7045416" y="3588915"/>
                  <a:ext cx="520441" cy="514733"/>
                  <a:chOff x="7204027" y="2759034"/>
                  <a:chExt cx="545126" cy="534004"/>
                </a:xfrm>
              </p:grpSpPr>
              <p:sp>
                <p:nvSpPr>
                  <p:cNvPr id="36" name="Ellipse 35">
                    <a:extLst>
                      <a:ext uri="{FF2B5EF4-FFF2-40B4-BE49-F238E27FC236}">
                        <a16:creationId xmlns:a16="http://schemas.microsoft.com/office/drawing/2014/main" id="{F99AACAF-CF38-99EE-F5A0-3CD151BFBC05}"/>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7" name="Image 36">
                    <a:extLst>
                      <a:ext uri="{FF2B5EF4-FFF2-40B4-BE49-F238E27FC236}">
                        <a16:creationId xmlns:a16="http://schemas.microsoft.com/office/drawing/2014/main" id="{FA77A5D6-159B-6427-59D1-38679064B5A5}"/>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pic>
              <p:nvPicPr>
                <p:cNvPr id="38" name="Image 37">
                  <a:extLst>
                    <a:ext uri="{FF2B5EF4-FFF2-40B4-BE49-F238E27FC236}">
                      <a16:creationId xmlns:a16="http://schemas.microsoft.com/office/drawing/2014/main" id="{7FADD9F6-1CA6-8CE0-B5FC-D17453B79333}"/>
                    </a:ext>
                  </a:extLst>
                </p:cNvPr>
                <p:cNvPicPr>
                  <a:picLocks noChangeAspect="1"/>
                </p:cNvPicPr>
                <p:nvPr/>
              </p:nvPicPr>
              <p:blipFill>
                <a:blip r:embed="rId4"/>
                <a:srcRect l="12169" t="10821" r="12227" b="11608"/>
                <a:stretch/>
              </p:blipFill>
              <p:spPr>
                <a:xfrm>
                  <a:off x="7944078" y="4491283"/>
                  <a:ext cx="490635" cy="506371"/>
                </a:xfrm>
                <a:prstGeom prst="ellipse">
                  <a:avLst/>
                </a:prstGeom>
              </p:spPr>
            </p:pic>
          </p:grpSp>
          <p:pic>
            <p:nvPicPr>
              <p:cNvPr id="3" name="Image 2">
                <a:extLst>
                  <a:ext uri="{FF2B5EF4-FFF2-40B4-BE49-F238E27FC236}">
                    <a16:creationId xmlns:a16="http://schemas.microsoft.com/office/drawing/2014/main" id="{118FD0BD-EB58-058B-5FD7-E180EAE6C58C}"/>
                  </a:ext>
                </a:extLst>
              </p:cNvPr>
              <p:cNvPicPr>
                <a:picLocks noChangeAspect="1"/>
              </p:cNvPicPr>
              <p:nvPr/>
            </p:nvPicPr>
            <p:blipFill>
              <a:blip r:embed="rId7"/>
              <a:srcRect l="11894" t="11444" r="11894" b="11519"/>
              <a:stretch/>
            </p:blipFill>
            <p:spPr>
              <a:xfrm>
                <a:off x="9807258" y="4822182"/>
                <a:ext cx="391885" cy="396134"/>
              </a:xfrm>
              <a:prstGeom prst="ellipse">
                <a:avLst/>
              </a:prstGeom>
            </p:spPr>
          </p:pic>
        </p:grpSp>
      </p:grpSp>
      <p:sp>
        <p:nvSpPr>
          <p:cNvPr id="11" name="ZoneTexte 10">
            <a:extLst>
              <a:ext uri="{FF2B5EF4-FFF2-40B4-BE49-F238E27FC236}">
                <a16:creationId xmlns:a16="http://schemas.microsoft.com/office/drawing/2014/main" id="{FF2CDC73-3131-7C65-BE01-DC0005E6522F}"/>
              </a:ext>
            </a:extLst>
          </p:cNvPr>
          <p:cNvSpPr txBox="1"/>
          <p:nvPr/>
        </p:nvSpPr>
        <p:spPr>
          <a:xfrm>
            <a:off x="799307" y="1094804"/>
            <a:ext cx="6432251" cy="1107996"/>
          </a:xfrm>
          <a:prstGeom prst="rect">
            <a:avLst/>
          </a:prstGeom>
          <a:noFill/>
        </p:spPr>
        <p:txBody>
          <a:bodyPr wrap="square">
            <a:spAutoFit/>
          </a:bodyPr>
          <a:lstStyle/>
          <a:p>
            <a:pPr algn="ctr">
              <a:buNone/>
            </a:pPr>
            <a:r>
              <a:rPr lang="en-GB" sz="2200" noProof="0" dirty="0">
                <a:latin typeface="Arial Rounded MT Bold" panose="020F0704030504030204" pitchFamily="34" charset="0"/>
              </a:rPr>
              <a:t>If power surges persists,</a:t>
            </a:r>
          </a:p>
          <a:p>
            <a:pPr algn="ctr">
              <a:buNone/>
            </a:pPr>
            <a:r>
              <a:rPr lang="en-GB" sz="2200" noProof="0" dirty="0">
                <a:latin typeface="Arial Rounded MT Bold" panose="020F0704030504030204" pitchFamily="34" charset="0"/>
              </a:rPr>
              <a:t>more advanced systems can switch</a:t>
            </a:r>
          </a:p>
          <a:p>
            <a:pPr algn="ctr">
              <a:buNone/>
            </a:pPr>
            <a:r>
              <a:rPr lang="en-GB" sz="2200" noProof="0" dirty="0">
                <a:latin typeface="Arial Rounded MT Bold" panose="020F0704030504030204" pitchFamily="34" charset="0"/>
              </a:rPr>
              <a:t>to islanding mode.</a:t>
            </a:r>
          </a:p>
        </p:txBody>
      </p:sp>
      <p:sp>
        <p:nvSpPr>
          <p:cNvPr id="8" name="ZoneTexte 7">
            <a:extLst>
              <a:ext uri="{FF2B5EF4-FFF2-40B4-BE49-F238E27FC236}">
                <a16:creationId xmlns:a16="http://schemas.microsoft.com/office/drawing/2014/main" id="{D06E85A9-BA47-AD6C-1B7F-001B024EB256}"/>
              </a:ext>
            </a:extLst>
          </p:cNvPr>
          <p:cNvSpPr txBox="1"/>
          <p:nvPr/>
        </p:nvSpPr>
        <p:spPr>
          <a:xfrm>
            <a:off x="792723" y="2809124"/>
            <a:ext cx="6724646" cy="2554545"/>
          </a:xfrm>
          <a:prstGeom prst="rect">
            <a:avLst/>
          </a:prstGeom>
          <a:noFill/>
        </p:spPr>
        <p:txBody>
          <a:bodyPr wrap="square" lIns="91440" tIns="45720" rIns="91440" bIns="45720" anchor="t">
            <a:spAutoFit/>
          </a:bodyPr>
          <a:lstStyle/>
          <a:p>
            <a:pPr algn="just">
              <a:buNone/>
            </a:pPr>
            <a:r>
              <a:rPr lang="en-GB" sz="2000" noProof="0" dirty="0"/>
              <a:t>Islanding refers to the ability of a site to temporarily disconnect from the grid while continuing to operate using its own PV production and storage.</a:t>
            </a:r>
          </a:p>
          <a:p>
            <a:pPr algn="just">
              <a:buNone/>
            </a:pPr>
            <a:endParaRPr lang="en-GB" sz="2000" noProof="0" dirty="0"/>
          </a:p>
          <a:p>
            <a:pPr algn="just"/>
            <a:r>
              <a:rPr lang="en-GB" sz="2000" noProof="0" dirty="0"/>
              <a:t>The site becomes autonomous for a few minutes to several hours depending on the capacity of the battery and the PV system. It then automatically reconnects once the voltage falls back below the critical threshold.</a:t>
            </a:r>
          </a:p>
        </p:txBody>
      </p:sp>
    </p:spTree>
    <p:extLst>
      <p:ext uri="{BB962C8B-B14F-4D97-AF65-F5344CB8AC3E}">
        <p14:creationId xmlns:p14="http://schemas.microsoft.com/office/powerpoint/2010/main" val="293099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DB604C-2689-5982-3186-82409789CB3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Espace réservé du numéro de diapositive 3">
            <a:extLst>
              <a:ext uri="{FF2B5EF4-FFF2-40B4-BE49-F238E27FC236}">
                <a16:creationId xmlns:a16="http://schemas.microsoft.com/office/drawing/2014/main" id="{BF93E848-DE3E-3B4B-BEEE-D5FC20C6096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15</a:t>
            </a:fld>
            <a:endParaRPr lang="en-GB" sz="1050"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3AED584-DC8E-0C11-31F6-5BD6E1D4A6FA}"/>
              </a:ext>
            </a:extLst>
          </p:cNvPr>
          <p:cNvSpPr txBox="1"/>
          <p:nvPr/>
        </p:nvSpPr>
        <p:spPr>
          <a:xfrm>
            <a:off x="814962" y="2507261"/>
            <a:ext cx="4916058" cy="2862322"/>
          </a:xfrm>
          <a:prstGeom prst="rect">
            <a:avLst/>
          </a:prstGeom>
          <a:noFill/>
        </p:spPr>
        <p:txBody>
          <a:bodyPr wrap="square">
            <a:spAutoFit/>
          </a:bodyPr>
          <a:lstStyle/>
          <a:p>
            <a:pPr algn="just"/>
            <a:r>
              <a:rPr lang="en-GB" sz="2000" noProof="0" dirty="0"/>
              <a:t>But that is not all:</a:t>
            </a:r>
          </a:p>
          <a:p>
            <a:pPr algn="just"/>
            <a:endParaRPr lang="en-GB" sz="1000" noProof="0" dirty="0"/>
          </a:p>
          <a:p>
            <a:pPr marL="342900" indent="-342900" algn="just">
              <a:buFont typeface="Arial" panose="020B0604020202020204" pitchFamily="34" charset="0"/>
              <a:buChar char="–"/>
            </a:pPr>
            <a:r>
              <a:rPr lang="en-GB" sz="2000" noProof="0" dirty="0"/>
              <a:t>It also </a:t>
            </a:r>
            <a:r>
              <a:rPr lang="en-GB" sz="2000" b="1" noProof="0" dirty="0"/>
              <a:t>maximizes self-consumption</a:t>
            </a:r>
            <a:r>
              <a:rPr lang="en-GB" sz="2000" noProof="0" dirty="0"/>
              <a:t>, avoiding taxes and grid charges on electricity used locally;</a:t>
            </a:r>
          </a:p>
          <a:p>
            <a:pPr marL="342900" indent="-342900" algn="just">
              <a:buFont typeface="Arial" panose="020B0604020202020204" pitchFamily="34" charset="0"/>
              <a:buChar char="–"/>
            </a:pPr>
            <a:endParaRPr lang="en-GB" sz="1000" noProof="0" dirty="0"/>
          </a:p>
          <a:p>
            <a:pPr marL="342900" indent="-342900" algn="just">
              <a:buFont typeface="Arial" panose="020B0604020202020204" pitchFamily="34" charset="0"/>
              <a:buChar char="–"/>
            </a:pPr>
            <a:r>
              <a:rPr lang="en-GB" sz="2000" noProof="0" dirty="0"/>
              <a:t>When combined with a dynamic tariff, it creates </a:t>
            </a:r>
            <a:r>
              <a:rPr lang="en-GB" sz="2000" b="1" noProof="0" dirty="0"/>
              <a:t>economic opportunities </a:t>
            </a:r>
            <a:r>
              <a:rPr lang="en-GB" sz="2000" noProof="0" dirty="0"/>
              <a:t>by charging or discharging the battery at the most cost-effective times.</a:t>
            </a:r>
          </a:p>
        </p:txBody>
      </p:sp>
      <p:sp>
        <p:nvSpPr>
          <p:cNvPr id="11" name="ZoneTexte 10">
            <a:extLst>
              <a:ext uri="{FF2B5EF4-FFF2-40B4-BE49-F238E27FC236}">
                <a16:creationId xmlns:a16="http://schemas.microsoft.com/office/drawing/2014/main" id="{45DFCEEE-433D-EF12-6A65-9A19A88D2A99}"/>
              </a:ext>
            </a:extLst>
          </p:cNvPr>
          <p:cNvSpPr txBox="1"/>
          <p:nvPr/>
        </p:nvSpPr>
        <p:spPr>
          <a:xfrm>
            <a:off x="814962" y="1410027"/>
            <a:ext cx="10562073" cy="707886"/>
          </a:xfrm>
          <a:prstGeom prst="rect">
            <a:avLst/>
          </a:prstGeom>
          <a:noFill/>
        </p:spPr>
        <p:txBody>
          <a:bodyPr wrap="square">
            <a:spAutoFit/>
          </a:bodyPr>
          <a:lstStyle/>
          <a:p>
            <a:pPr algn="just">
              <a:buNone/>
            </a:pPr>
            <a:r>
              <a:rPr lang="en-GB" sz="2000" noProof="0" dirty="0"/>
              <a:t>A </a:t>
            </a:r>
            <a:r>
              <a:rPr lang="en-GB" sz="2000" dirty="0" smtClean="0"/>
              <a:t>properly sized</a:t>
            </a:r>
            <a:r>
              <a:rPr lang="en-GB" sz="2000" noProof="0" dirty="0" smtClean="0"/>
              <a:t> </a:t>
            </a:r>
            <a:r>
              <a:rPr lang="en-GB" sz="2000" noProof="0" dirty="0"/>
              <a:t>PV system coupled with a battery can help mitigate power surges on the grid and enable islanding mode when needed.</a:t>
            </a:r>
          </a:p>
        </p:txBody>
      </p:sp>
      <p:grpSp>
        <p:nvGrpSpPr>
          <p:cNvPr id="2" name="Groupe 1">
            <a:extLst>
              <a:ext uri="{FF2B5EF4-FFF2-40B4-BE49-F238E27FC236}">
                <a16:creationId xmlns:a16="http://schemas.microsoft.com/office/drawing/2014/main" id="{6A12C58A-50B4-A631-F157-19B6A4B6066E}"/>
              </a:ext>
            </a:extLst>
          </p:cNvPr>
          <p:cNvGrpSpPr/>
          <p:nvPr/>
        </p:nvGrpSpPr>
        <p:grpSpPr>
          <a:xfrm>
            <a:off x="6208514" y="2541069"/>
            <a:ext cx="4916059" cy="2906904"/>
            <a:chOff x="5887841" y="2346679"/>
            <a:chExt cx="5628949" cy="3132427"/>
          </a:xfrm>
        </p:grpSpPr>
        <p:pic>
          <p:nvPicPr>
            <p:cNvPr id="1026" name="Picture 2">
              <a:extLst>
                <a:ext uri="{FF2B5EF4-FFF2-40B4-BE49-F238E27FC236}">
                  <a16:creationId xmlns:a16="http://schemas.microsoft.com/office/drawing/2014/main" id="{F367EB4A-5F67-A26C-264D-A19A86E9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1" y="2346679"/>
              <a:ext cx="5628948" cy="31324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37ABE690-99B6-8488-AB49-9F644DC8EE84}"/>
                </a:ext>
              </a:extLst>
            </p:cNvPr>
            <p:cNvSpPr/>
            <p:nvPr/>
          </p:nvSpPr>
          <p:spPr>
            <a:xfrm>
              <a:off x="5887842" y="2346679"/>
              <a:ext cx="5628948" cy="3132427"/>
            </a:xfrm>
            <a:prstGeom prst="roundRect">
              <a:avLst>
                <a:gd name="adj" fmla="val 695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6CD9C95D-6D74-AA7D-93F7-FFFABDF8B015}"/>
              </a:ext>
            </a:extLst>
          </p:cNvPr>
          <p:cNvSpPr txBox="1"/>
          <p:nvPr/>
        </p:nvSpPr>
        <p:spPr>
          <a:xfrm>
            <a:off x="6208514" y="5500489"/>
            <a:ext cx="4916058" cy="276999"/>
          </a:xfrm>
          <a:prstGeom prst="rect">
            <a:avLst/>
          </a:prstGeom>
          <a:noFill/>
        </p:spPr>
        <p:txBody>
          <a:bodyPr wrap="square" lIns="91440" tIns="45720" rIns="91440" bIns="45720" anchor="t">
            <a:spAutoFit/>
          </a:bodyPr>
          <a:lstStyle/>
          <a:p>
            <a:pPr algn="ctr"/>
            <a:r>
              <a:rPr lang="en-GB" sz="1200" i="1" noProof="0" dirty="0">
                <a:latin typeface="+mj-lt"/>
              </a:rPr>
              <a:t>Engie's </a:t>
            </a:r>
            <a:r>
              <a:rPr lang="en-GB" sz="1200" b="0" i="1" noProof="0" dirty="0">
                <a:effectLst/>
                <a:latin typeface="+mj-lt"/>
              </a:rPr>
              <a:t>Dynamic tariff </a:t>
            </a:r>
            <a:r>
              <a:rPr lang="en-GB" sz="1200" i="1" noProof="0" dirty="0">
                <a:latin typeface="+mj-lt"/>
              </a:rPr>
              <a:t>over a typical day.</a:t>
            </a:r>
            <a:endParaRPr lang="en-GB" sz="1400" i="1" noProof="0" dirty="0">
              <a:latin typeface="+mj-lt"/>
              <a:cs typeface="Arial"/>
            </a:endParaRPr>
          </a:p>
        </p:txBody>
      </p:sp>
      <p:sp>
        <p:nvSpPr>
          <p:cNvPr id="4" name="ZoneTexte 3">
            <a:extLst>
              <a:ext uri="{FF2B5EF4-FFF2-40B4-BE49-F238E27FC236}">
                <a16:creationId xmlns:a16="http://schemas.microsoft.com/office/drawing/2014/main" id="{BA123A4C-62C9-B4B3-5B36-52D87E3431B4}"/>
              </a:ext>
            </a:extLst>
          </p:cNvPr>
          <p:cNvSpPr txBox="1"/>
          <p:nvPr/>
        </p:nvSpPr>
        <p:spPr>
          <a:xfrm>
            <a:off x="5777954" y="2656415"/>
            <a:ext cx="6186668" cy="276999"/>
          </a:xfrm>
          <a:prstGeom prst="rect">
            <a:avLst/>
          </a:prstGeom>
          <a:noFill/>
        </p:spPr>
        <p:txBody>
          <a:bodyPr wrap="square">
            <a:spAutoFit/>
          </a:bodyPr>
          <a:lstStyle/>
          <a:p>
            <a:pPr algn="ctr"/>
            <a:r>
              <a:rPr lang="en-GB" sz="1200" noProof="0" dirty="0">
                <a:highlight>
                  <a:srgbClr val="F4F5F7"/>
                </a:highlight>
              </a:rPr>
              <a:t>Potential Advantage of the Dynamic Hourly Tariff</a:t>
            </a:r>
          </a:p>
        </p:txBody>
      </p:sp>
      <p:sp>
        <p:nvSpPr>
          <p:cNvPr id="13" name="ZoneTexte 12">
            <a:extLst>
              <a:ext uri="{FF2B5EF4-FFF2-40B4-BE49-F238E27FC236}">
                <a16:creationId xmlns:a16="http://schemas.microsoft.com/office/drawing/2014/main" id="{D2BE02DF-E0A4-CFC4-2268-6E13AE97E703}"/>
              </a:ext>
            </a:extLst>
          </p:cNvPr>
          <p:cNvSpPr txBox="1"/>
          <p:nvPr/>
        </p:nvSpPr>
        <p:spPr>
          <a:xfrm rot="16200000">
            <a:off x="3253679" y="3996018"/>
            <a:ext cx="6186668" cy="276999"/>
          </a:xfrm>
          <a:prstGeom prst="rect">
            <a:avLst/>
          </a:prstGeom>
          <a:noFill/>
        </p:spPr>
        <p:txBody>
          <a:bodyPr wrap="square">
            <a:spAutoFit/>
          </a:bodyPr>
          <a:lstStyle/>
          <a:p>
            <a:pPr algn="ctr"/>
            <a:r>
              <a:rPr lang="en-GB" sz="1200" noProof="0" dirty="0">
                <a:highlight>
                  <a:srgbClr val="F4F5F7"/>
                </a:highlight>
              </a:rPr>
              <a:t>Price</a:t>
            </a:r>
          </a:p>
        </p:txBody>
      </p:sp>
      <p:sp>
        <p:nvSpPr>
          <p:cNvPr id="14" name="ZoneTexte 13">
            <a:extLst>
              <a:ext uri="{FF2B5EF4-FFF2-40B4-BE49-F238E27FC236}">
                <a16:creationId xmlns:a16="http://schemas.microsoft.com/office/drawing/2014/main" id="{D4F15E4B-6AB1-F058-1E78-EFF8F41942FC}"/>
              </a:ext>
            </a:extLst>
          </p:cNvPr>
          <p:cNvSpPr txBox="1"/>
          <p:nvPr/>
        </p:nvSpPr>
        <p:spPr>
          <a:xfrm>
            <a:off x="5538278" y="5170974"/>
            <a:ext cx="6186668" cy="276999"/>
          </a:xfrm>
          <a:prstGeom prst="rect">
            <a:avLst/>
          </a:prstGeom>
          <a:noFill/>
        </p:spPr>
        <p:txBody>
          <a:bodyPr wrap="square">
            <a:spAutoFit/>
          </a:bodyPr>
          <a:lstStyle/>
          <a:p>
            <a:pPr algn="ctr"/>
            <a:r>
              <a:rPr lang="en-GB" sz="1200" noProof="0" dirty="0">
                <a:highlight>
                  <a:srgbClr val="F4F5F7"/>
                </a:highlight>
              </a:rPr>
              <a:t>Moment</a:t>
            </a:r>
          </a:p>
        </p:txBody>
      </p:sp>
      <p:sp>
        <p:nvSpPr>
          <p:cNvPr id="16" name="ZoneTexte 15">
            <a:extLst>
              <a:ext uri="{FF2B5EF4-FFF2-40B4-BE49-F238E27FC236}">
                <a16:creationId xmlns:a16="http://schemas.microsoft.com/office/drawing/2014/main" id="{ECE51AA5-5E74-5249-8CF8-A1321513F785}"/>
              </a:ext>
            </a:extLst>
          </p:cNvPr>
          <p:cNvSpPr txBox="1"/>
          <p:nvPr/>
        </p:nvSpPr>
        <p:spPr>
          <a:xfrm>
            <a:off x="9937024" y="2921700"/>
            <a:ext cx="1032387" cy="253916"/>
          </a:xfrm>
          <a:prstGeom prst="rect">
            <a:avLst/>
          </a:prstGeom>
          <a:noFill/>
        </p:spPr>
        <p:txBody>
          <a:bodyPr wrap="square">
            <a:spAutoFit/>
          </a:bodyPr>
          <a:lstStyle/>
          <a:p>
            <a:pPr algn="ctr"/>
            <a:r>
              <a:rPr lang="en-GB" sz="1050" noProof="0" dirty="0">
                <a:highlight>
                  <a:srgbClr val="F4F5F7"/>
                </a:highlight>
              </a:rPr>
              <a:t>Hourly tariff</a:t>
            </a:r>
          </a:p>
        </p:txBody>
      </p:sp>
      <p:sp>
        <p:nvSpPr>
          <p:cNvPr id="17" name="ZoneTexte 16">
            <a:extLst>
              <a:ext uri="{FF2B5EF4-FFF2-40B4-BE49-F238E27FC236}">
                <a16:creationId xmlns:a16="http://schemas.microsoft.com/office/drawing/2014/main" id="{229E903A-6E1B-CAAC-B033-148B8C099372}"/>
              </a:ext>
            </a:extLst>
          </p:cNvPr>
          <p:cNvSpPr txBox="1"/>
          <p:nvPr/>
        </p:nvSpPr>
        <p:spPr>
          <a:xfrm>
            <a:off x="9155967" y="2913750"/>
            <a:ext cx="1032387" cy="253916"/>
          </a:xfrm>
          <a:prstGeom prst="rect">
            <a:avLst/>
          </a:prstGeom>
          <a:noFill/>
        </p:spPr>
        <p:txBody>
          <a:bodyPr wrap="square">
            <a:spAutoFit/>
          </a:bodyPr>
          <a:lstStyle/>
          <a:p>
            <a:pPr algn="ctr"/>
            <a:r>
              <a:rPr lang="en-GB" sz="1050" noProof="0" dirty="0">
                <a:highlight>
                  <a:srgbClr val="F4F5F7"/>
                </a:highlight>
              </a:rPr>
              <a:t>Fixed tariff</a:t>
            </a:r>
          </a:p>
        </p:txBody>
      </p:sp>
    </p:spTree>
    <p:extLst>
      <p:ext uri="{BB962C8B-B14F-4D97-AF65-F5344CB8AC3E}">
        <p14:creationId xmlns:p14="http://schemas.microsoft.com/office/powerpoint/2010/main" val="199789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D01C-B749-C611-83C4-50834B809811}"/>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1FDC7E7-A236-0A5C-5933-09D206B3B640}"/>
              </a:ext>
            </a:extLst>
          </p:cNvPr>
          <p:cNvSpPr txBox="1"/>
          <p:nvPr/>
        </p:nvSpPr>
        <p:spPr>
          <a:xfrm>
            <a:off x="2717797" y="2428726"/>
            <a:ext cx="6756402" cy="2000548"/>
          </a:xfrm>
          <a:prstGeom prst="rect">
            <a:avLst/>
          </a:prstGeom>
          <a:noFill/>
        </p:spPr>
        <p:txBody>
          <a:bodyPr wrap="square">
            <a:spAutoFit/>
          </a:bodyPr>
          <a:lstStyle/>
          <a:p>
            <a:pPr algn="ctr"/>
            <a:r>
              <a:rPr lang="en-GB" sz="3600" noProof="0" dirty="0">
                <a:latin typeface="Arial Rounded MT Bold" panose="020F0704030504030204" pitchFamily="34" charset="0"/>
              </a:rPr>
              <a:t>3</a:t>
            </a:r>
            <a:r>
              <a:rPr lang="en-GB" sz="3600" baseline="30000" noProof="0" dirty="0">
                <a:latin typeface="Arial Rounded MT Bold" panose="020F0704030504030204" pitchFamily="34" charset="0"/>
              </a:rPr>
              <a:t>rd</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The grid is saturated, and the injection is being refused</a:t>
            </a:r>
          </a:p>
        </p:txBody>
      </p:sp>
      <p:sp>
        <p:nvSpPr>
          <p:cNvPr id="2" name="Rectangle : coins arrondis 1">
            <a:extLst>
              <a:ext uri="{FF2B5EF4-FFF2-40B4-BE49-F238E27FC236}">
                <a16:creationId xmlns:a16="http://schemas.microsoft.com/office/drawing/2014/main" id="{2C621B83-2A2C-90E5-3131-F09A04F7CC3D}"/>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03291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9C8A-07B2-E248-6C6D-44BC22BBDBA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B4F0DBF-B2A2-56E6-BCCF-ADB2804CCFA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Espace réservé du numéro de diapositive 3">
            <a:extLst>
              <a:ext uri="{FF2B5EF4-FFF2-40B4-BE49-F238E27FC236}">
                <a16:creationId xmlns:a16="http://schemas.microsoft.com/office/drawing/2014/main" id="{471B037B-2BDA-9903-6A76-6DAA554F53B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17</a:t>
            </a:fld>
            <a:endParaRPr lang="en-GB" sz="1050" noProof="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87E77690-F636-9360-1FFE-7D9BC9D7A0F3}"/>
              </a:ext>
            </a:extLst>
          </p:cNvPr>
          <p:cNvGrpSpPr/>
          <p:nvPr/>
        </p:nvGrpSpPr>
        <p:grpSpPr>
          <a:xfrm>
            <a:off x="7128252" y="869199"/>
            <a:ext cx="4064475" cy="3875521"/>
            <a:chOff x="5517200" y="963231"/>
            <a:chExt cx="5720245" cy="5083555"/>
          </a:xfrm>
        </p:grpSpPr>
        <p:grpSp>
          <p:nvGrpSpPr>
            <p:cNvPr id="3" name="Groupe 2">
              <a:extLst>
                <a:ext uri="{FF2B5EF4-FFF2-40B4-BE49-F238E27FC236}">
                  <a16:creationId xmlns:a16="http://schemas.microsoft.com/office/drawing/2014/main" id="{3B07CB60-E23B-10AB-035D-2BE1D14BCE0D}"/>
                </a:ext>
              </a:extLst>
            </p:cNvPr>
            <p:cNvGrpSpPr/>
            <p:nvPr/>
          </p:nvGrpSpPr>
          <p:grpSpPr>
            <a:xfrm>
              <a:off x="5517200" y="963231"/>
              <a:ext cx="5720245" cy="5083555"/>
              <a:chOff x="1048109" y="766918"/>
              <a:chExt cx="6273428" cy="5575166"/>
            </a:xfrm>
          </p:grpSpPr>
          <p:pic>
            <p:nvPicPr>
              <p:cNvPr id="9" name="Picture 2" descr="Le patron d’Ores met en garde les consommateurs en leur demandant d’intégrer progressivement l’idée que le « tout, tout le temps, tout de suite, partout » a ses limites.">
                <a:extLst>
                  <a:ext uri="{FF2B5EF4-FFF2-40B4-BE49-F238E27FC236}">
                    <a16:creationId xmlns:a16="http://schemas.microsoft.com/office/drawing/2014/main" id="{8471BF88-0A02-EC43-D6B6-E8060FFF7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269"/>
              <a:stretch/>
            </p:blipFill>
            <p:spPr bwMode="auto">
              <a:xfrm>
                <a:off x="1048109" y="3462779"/>
                <a:ext cx="6273428" cy="2879305"/>
              </a:xfrm>
              <a:prstGeom prst="round2SameRect">
                <a:avLst>
                  <a:gd name="adj1" fmla="val 0"/>
                  <a:gd name="adj2" fmla="val 7281"/>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1D2D8DA-0D43-5289-B59C-207BE0E00FCD}"/>
                  </a:ext>
                </a:extLst>
              </p:cNvPr>
              <p:cNvPicPr>
                <a:picLocks noChangeAspect="1"/>
              </p:cNvPicPr>
              <p:nvPr/>
            </p:nvPicPr>
            <p:blipFill>
              <a:blip r:embed="rId4"/>
              <a:srcRect t="3540" b="85949"/>
              <a:stretch/>
            </p:blipFill>
            <p:spPr>
              <a:xfrm>
                <a:off x="1048109" y="766918"/>
                <a:ext cx="6273427" cy="559189"/>
              </a:xfrm>
              <a:prstGeom prst="round2SameRect">
                <a:avLst>
                  <a:gd name="adj1" fmla="val 38586"/>
                  <a:gd name="adj2" fmla="val 0"/>
                </a:avLst>
              </a:prstGeom>
            </p:spPr>
          </p:pic>
        </p:grpSp>
        <p:sp>
          <p:nvSpPr>
            <p:cNvPr id="4" name="Rectangle : coins arrondis 3">
              <a:extLst>
                <a:ext uri="{FF2B5EF4-FFF2-40B4-BE49-F238E27FC236}">
                  <a16:creationId xmlns:a16="http://schemas.microsoft.com/office/drawing/2014/main" id="{B6AEFD69-4145-041F-EFE3-4B0DF20C5EC2}"/>
                </a:ext>
              </a:extLst>
            </p:cNvPr>
            <p:cNvSpPr/>
            <p:nvPr/>
          </p:nvSpPr>
          <p:spPr>
            <a:xfrm>
              <a:off x="5517200" y="963232"/>
              <a:ext cx="5720244" cy="5083554"/>
            </a:xfrm>
            <a:prstGeom prst="roundRect">
              <a:avLst>
                <a:gd name="adj" fmla="val 367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03574B52-6F48-1362-4C3F-CB4849A2FFDA}"/>
              </a:ext>
            </a:extLst>
          </p:cNvPr>
          <p:cNvSpPr txBox="1"/>
          <p:nvPr/>
        </p:nvSpPr>
        <p:spPr>
          <a:xfrm>
            <a:off x="820563" y="997429"/>
            <a:ext cx="5724616" cy="3477875"/>
          </a:xfrm>
          <a:prstGeom prst="rect">
            <a:avLst/>
          </a:prstGeom>
          <a:noFill/>
        </p:spPr>
        <p:txBody>
          <a:bodyPr wrap="square" lIns="91440" tIns="45720" rIns="91440" bIns="45720" anchor="t">
            <a:spAutoFit/>
          </a:bodyPr>
          <a:lstStyle/>
          <a:p>
            <a:pPr algn="just"/>
            <a:r>
              <a:rPr lang="en-GB" sz="2000" noProof="0" dirty="0">
                <a:ea typeface="+mn-lt"/>
                <a:cs typeface="+mn-lt"/>
              </a:rPr>
              <a:t>The massive integration of decentralized renewable sources like PV combined with the growing adoption of electric vehicles (EVs) is profoundly reshaping electricity flows </a:t>
            </a:r>
            <a:r>
              <a:rPr lang="en-GB" sz="2000" noProof="0" dirty="0" smtClean="0">
                <a:ea typeface="+mn-lt"/>
                <a:cs typeface="+mn-lt"/>
              </a:rPr>
              <a:t>in </a:t>
            </a:r>
            <a:r>
              <a:rPr lang="en-GB" sz="2000" noProof="0" dirty="0">
                <a:ea typeface="+mn-lt"/>
                <a:cs typeface="+mn-lt"/>
              </a:rPr>
              <a:t>distribution networks.</a:t>
            </a:r>
            <a:endParaRPr lang="en-GB" sz="2000" noProof="0" dirty="0">
              <a:cs typeface="Arial"/>
            </a:endParaRPr>
          </a:p>
          <a:p>
            <a:pPr algn="just"/>
            <a:endParaRPr lang="en-GB" sz="2000" noProof="0" dirty="0">
              <a:ea typeface="+mn-lt"/>
              <a:cs typeface="+mn-lt"/>
            </a:endParaRPr>
          </a:p>
          <a:p>
            <a:pPr algn="just"/>
            <a:r>
              <a:rPr lang="en-GB" sz="2000" noProof="0" dirty="0">
                <a:ea typeface="+mn-lt"/>
                <a:cs typeface="+mn-lt"/>
              </a:rPr>
              <a:t>This shift creates </a:t>
            </a:r>
            <a:r>
              <a:rPr lang="en-GB" sz="2000" b="1" noProof="0" dirty="0">
                <a:ea typeface="+mn-lt"/>
                <a:cs typeface="+mn-lt"/>
              </a:rPr>
              <a:t>new technical challenges</a:t>
            </a:r>
            <a:r>
              <a:rPr lang="en-GB" sz="2000" noProof="0" dirty="0">
                <a:ea typeface="+mn-lt"/>
                <a:cs typeface="+mn-lt"/>
              </a:rPr>
              <a:t>, such as power surges and local congestion. In response, the distribution network operator (DSO) may reject  new connection requests for PV systems or EV charging stations. </a:t>
            </a:r>
          </a:p>
        </p:txBody>
      </p:sp>
      <p:sp>
        <p:nvSpPr>
          <p:cNvPr id="17" name="ZoneTexte 16">
            <a:extLst>
              <a:ext uri="{FF2B5EF4-FFF2-40B4-BE49-F238E27FC236}">
                <a16:creationId xmlns:a16="http://schemas.microsoft.com/office/drawing/2014/main" id="{8BC40756-102B-5F45-C310-A083466C511B}"/>
              </a:ext>
            </a:extLst>
          </p:cNvPr>
          <p:cNvSpPr txBox="1"/>
          <p:nvPr/>
        </p:nvSpPr>
        <p:spPr>
          <a:xfrm>
            <a:off x="521081" y="5369061"/>
            <a:ext cx="10809528" cy="1107996"/>
          </a:xfrm>
          <a:prstGeom prst="rect">
            <a:avLst/>
          </a:prstGeom>
          <a:noFill/>
        </p:spPr>
        <p:txBody>
          <a:bodyPr wrap="square" lIns="91440" tIns="45720" rIns="91440" bIns="45720" anchor="t">
            <a:spAutoFit/>
          </a:bodyPr>
          <a:lstStyle/>
          <a:p>
            <a:pPr algn="ctr"/>
            <a:r>
              <a:rPr lang="en-GB" sz="2200" noProof="0" dirty="0">
                <a:latin typeface="Arial Rounded MT Bold"/>
              </a:rPr>
              <a:t>In an interview with Le Soir on March 31, 2025, the CEO of </a:t>
            </a:r>
            <a:r>
              <a:rPr lang="en-GB" sz="2200" noProof="0" dirty="0" smtClean="0">
                <a:latin typeface="Arial Rounded MT Bold"/>
              </a:rPr>
              <a:t>ORES, one of Belgian largest distribution network operator,  </a:t>
            </a:r>
            <a:r>
              <a:rPr lang="en-GB" sz="2200" noProof="0" dirty="0">
                <a:latin typeface="Arial Rounded MT Bold"/>
              </a:rPr>
              <a:t>acknowledged that it will not be possible to invest enough in infrastructure to fully prevent these bottlenecks.</a:t>
            </a:r>
          </a:p>
        </p:txBody>
      </p:sp>
      <p:sp>
        <p:nvSpPr>
          <p:cNvPr id="12" name="ZoneTexte 11">
            <a:extLst>
              <a:ext uri="{FF2B5EF4-FFF2-40B4-BE49-F238E27FC236}">
                <a16:creationId xmlns:a16="http://schemas.microsoft.com/office/drawing/2014/main" id="{C8451AD0-8FD1-7F8C-3013-16AC18574C7D}"/>
              </a:ext>
            </a:extLst>
          </p:cNvPr>
          <p:cNvSpPr txBox="1"/>
          <p:nvPr/>
        </p:nvSpPr>
        <p:spPr>
          <a:xfrm>
            <a:off x="7237815" y="1332475"/>
            <a:ext cx="3816599" cy="1323439"/>
          </a:xfrm>
          <a:prstGeom prst="rect">
            <a:avLst/>
          </a:prstGeom>
          <a:noFill/>
        </p:spPr>
        <p:txBody>
          <a:bodyPr wrap="square">
            <a:spAutoFit/>
          </a:bodyPr>
          <a:lstStyle/>
          <a:p>
            <a:pPr algn="just"/>
            <a:r>
              <a:rPr lang="en-GB" sz="2000" b="1" noProof="0" dirty="0">
                <a:latin typeface="Times New Roman" panose="02020603050405020304" pitchFamily="18" charset="0"/>
                <a:cs typeface="Times New Roman" panose="02020603050405020304" pitchFamily="18" charset="0"/>
              </a:rPr>
              <a:t>Fernand Grifnée (</a:t>
            </a:r>
            <a:r>
              <a:rPr lang="en-GB" sz="2000" b="1" noProof="0" dirty="0" smtClean="0">
                <a:latin typeface="Times New Roman" panose="02020603050405020304" pitchFamily="18" charset="0"/>
                <a:cs typeface="Times New Roman" panose="02020603050405020304" pitchFamily="18" charset="0"/>
              </a:rPr>
              <a:t>ORES):</a:t>
            </a:r>
            <a:endParaRPr lang="en-GB" sz="2000" b="1" noProof="0" dirty="0">
              <a:latin typeface="Times New Roman" panose="02020603050405020304" pitchFamily="18" charset="0"/>
              <a:cs typeface="Times New Roman" panose="02020603050405020304" pitchFamily="18" charset="0"/>
            </a:endParaRPr>
          </a:p>
          <a:p>
            <a:pPr algn="just"/>
            <a:r>
              <a:rPr lang="en-GB" sz="2000" b="1" noProof="0" dirty="0">
                <a:latin typeface="Times New Roman" panose="02020603050405020304" pitchFamily="18" charset="0"/>
                <a:cs typeface="Times New Roman" panose="02020603050405020304" pitchFamily="18" charset="0"/>
              </a:rPr>
              <a:t>“We will have to learn to share electrical power like any other scarce resource.”</a:t>
            </a:r>
          </a:p>
        </p:txBody>
      </p:sp>
    </p:spTree>
    <p:extLst>
      <p:ext uri="{BB962C8B-B14F-4D97-AF65-F5344CB8AC3E}">
        <p14:creationId xmlns:p14="http://schemas.microsoft.com/office/powerpoint/2010/main" val="201046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4922F0-672D-47A0-8C1C-D2A69976AF9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e 2">
            <a:extLst>
              <a:ext uri="{FF2B5EF4-FFF2-40B4-BE49-F238E27FC236}">
                <a16:creationId xmlns:a16="http://schemas.microsoft.com/office/drawing/2014/main" id="{E16249C9-70EE-330B-3ACB-33B7C8C9CB3F}"/>
              </a:ext>
            </a:extLst>
          </p:cNvPr>
          <p:cNvGrpSpPr/>
          <p:nvPr/>
        </p:nvGrpSpPr>
        <p:grpSpPr>
          <a:xfrm>
            <a:off x="1218537" y="1696141"/>
            <a:ext cx="9754924" cy="3327357"/>
            <a:chOff x="1218537" y="1514594"/>
            <a:chExt cx="9754924" cy="3327357"/>
          </a:xfrm>
        </p:grpSpPr>
        <p:sp>
          <p:nvSpPr>
            <p:cNvPr id="5" name="ZoneTexte 4">
              <a:extLst>
                <a:ext uri="{FF2B5EF4-FFF2-40B4-BE49-F238E27FC236}">
                  <a16:creationId xmlns:a16="http://schemas.microsoft.com/office/drawing/2014/main" id="{D26C4D7A-6566-0ACC-F8E0-C404CAEA291C}"/>
                </a:ext>
              </a:extLst>
            </p:cNvPr>
            <p:cNvSpPr txBox="1"/>
            <p:nvPr/>
          </p:nvSpPr>
          <p:spPr>
            <a:xfrm>
              <a:off x="1312877" y="1514594"/>
              <a:ext cx="9566244" cy="1631216"/>
            </a:xfrm>
            <a:prstGeom prst="rect">
              <a:avLst/>
            </a:prstGeom>
            <a:noFill/>
          </p:spPr>
          <p:txBody>
            <a:bodyPr wrap="square" lIns="91440" tIns="45720" rIns="91440" bIns="45720" anchor="t">
              <a:spAutoFit/>
            </a:bodyPr>
            <a:lstStyle/>
            <a:p>
              <a:pPr algn="just">
                <a:buNone/>
              </a:pPr>
              <a:r>
                <a:rPr lang="en-GB" sz="2000" noProof="0" dirty="0"/>
                <a:t>To prevent overvoltage and congestion issues, heavy investments in cable or transformer upgrades are not always necessary.</a:t>
              </a:r>
            </a:p>
            <a:p>
              <a:pPr algn="just">
                <a:buNone/>
              </a:pPr>
              <a:endParaRPr lang="en-GB" sz="2000" noProof="0" dirty="0"/>
            </a:p>
            <a:p>
              <a:pPr algn="just"/>
              <a:r>
                <a:rPr lang="en-GB" sz="2000" noProof="0" dirty="0"/>
                <a:t>An alternative is to make smarter use of existing capacity by allocating it intelligently among users.</a:t>
              </a:r>
              <a:endParaRPr lang="en-GB" sz="2000" noProof="0" dirty="0">
                <a:cs typeface="Arial"/>
              </a:endParaRPr>
            </a:p>
          </p:txBody>
        </p:sp>
        <p:sp>
          <p:nvSpPr>
            <p:cNvPr id="8" name="ZoneTexte 7">
              <a:extLst>
                <a:ext uri="{FF2B5EF4-FFF2-40B4-BE49-F238E27FC236}">
                  <a16:creationId xmlns:a16="http://schemas.microsoft.com/office/drawing/2014/main" id="{2EDE2CDE-796A-3D15-3AEF-DEDE740BA9F0}"/>
                </a:ext>
              </a:extLst>
            </p:cNvPr>
            <p:cNvSpPr txBox="1"/>
            <p:nvPr/>
          </p:nvSpPr>
          <p:spPr>
            <a:xfrm>
              <a:off x="1218537" y="3733955"/>
              <a:ext cx="9754924" cy="1107996"/>
            </a:xfrm>
            <a:prstGeom prst="rect">
              <a:avLst/>
            </a:prstGeom>
            <a:noFill/>
          </p:spPr>
          <p:txBody>
            <a:bodyPr wrap="square">
              <a:spAutoFit/>
            </a:bodyPr>
            <a:lstStyle/>
            <a:p>
              <a:pPr algn="ctr"/>
              <a:r>
                <a:rPr lang="en-GB" sz="2200" noProof="0" dirty="0">
                  <a:latin typeface="Arial Rounded MT Bold" panose="020F0704030504030204" pitchFamily="34" charset="0"/>
                </a:rPr>
                <a:t>A new operational network management paradigm, developed by the Smart Grids Laboratory at the Montefiore Institute, University of Liège, enables more efficient use of current infrastructure.</a:t>
              </a:r>
            </a:p>
          </p:txBody>
        </p:sp>
      </p:grpSp>
      <p:sp>
        <p:nvSpPr>
          <p:cNvPr id="2" name="Espace réservé du numéro de diapositive 3">
            <a:extLst>
              <a:ext uri="{FF2B5EF4-FFF2-40B4-BE49-F238E27FC236}">
                <a16:creationId xmlns:a16="http://schemas.microsoft.com/office/drawing/2014/main" id="{8A30D274-00EE-19C7-6B03-4D9F5742417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18</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206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6EF5-A40A-E3A7-9493-1B3411E3DE3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EF21A3B-4F48-98EE-B12E-1E711F3EE108}"/>
              </a:ext>
            </a:extLst>
          </p:cNvPr>
          <p:cNvSpPr txBox="1"/>
          <p:nvPr/>
        </p:nvSpPr>
        <p:spPr>
          <a:xfrm>
            <a:off x="712629" y="820627"/>
            <a:ext cx="5340933" cy="5547673"/>
          </a:xfrm>
          <a:prstGeom prst="rect">
            <a:avLst/>
          </a:prstGeom>
          <a:noFill/>
        </p:spPr>
        <p:txBody>
          <a:bodyPr wrap="square" lIns="91440" tIns="45720" rIns="91440" bIns="45720" anchor="t">
            <a:spAutoFit/>
          </a:bodyPr>
          <a:lstStyle/>
          <a:p>
            <a:pPr algn="just"/>
            <a:r>
              <a:rPr lang="en-GB" sz="2000" noProof="0" dirty="0"/>
              <a:t>Here is the three-step solution behind the new paradigm.</a:t>
            </a:r>
            <a:r>
              <a:rPr lang="en-GB" sz="2000" baseline="30000" noProof="0" dirty="0"/>
              <a:t>1</a:t>
            </a:r>
          </a:p>
          <a:p>
            <a:pPr algn="just"/>
            <a:endParaRPr lang="en-GB" sz="1050" noProof="0" dirty="0">
              <a:cs typeface="Arial"/>
            </a:endParaRPr>
          </a:p>
          <a:p>
            <a:pPr algn="just"/>
            <a:r>
              <a:rPr lang="en-GB" sz="2000" u="sng" noProof="0" dirty="0"/>
              <a:t>Step 1</a:t>
            </a:r>
            <a:r>
              <a:rPr lang="en-GB" sz="2000" noProof="0" dirty="0"/>
              <a:t>:</a:t>
            </a:r>
          </a:p>
          <a:p>
            <a:pPr algn="just"/>
            <a:r>
              <a:rPr lang="en-GB" sz="2000" noProof="0" dirty="0"/>
              <a:t>The DSO assigns dynamic consumption and injection limits to each user, calculated to </a:t>
            </a:r>
            <a:r>
              <a:rPr lang="en-GB" sz="2000" b="1" noProof="0" dirty="0"/>
              <a:t>avoid all problems </a:t>
            </a:r>
            <a:r>
              <a:rPr lang="en-GB" sz="2000" noProof="0" dirty="0"/>
              <a:t>on the grid during every market period.</a:t>
            </a:r>
            <a:endParaRPr lang="en-GB" sz="2000" noProof="0" dirty="0">
              <a:cs typeface="Arial"/>
            </a:endParaRPr>
          </a:p>
          <a:p>
            <a:pPr algn="just">
              <a:buNone/>
            </a:pPr>
            <a:endParaRPr lang="en-GB" sz="1200" noProof="0" dirty="0"/>
          </a:p>
          <a:p>
            <a:pPr algn="just"/>
            <a:r>
              <a:rPr lang="en-GB" sz="2000" u="sng" noProof="0" dirty="0"/>
              <a:t>Step 2</a:t>
            </a:r>
            <a:r>
              <a:rPr lang="en-GB" sz="2000" noProof="0" dirty="0"/>
              <a:t>:</a:t>
            </a:r>
          </a:p>
          <a:p>
            <a:pPr algn="just"/>
            <a:r>
              <a:rPr lang="en-GB" sz="2000" noProof="0" dirty="0"/>
              <a:t>An exchange system then allows users to buy or sell part of their </a:t>
            </a:r>
            <a:r>
              <a:rPr lang="en-GB" sz="2000" dirty="0" smtClean="0"/>
              <a:t>limits</a:t>
            </a:r>
            <a:r>
              <a:rPr lang="en-GB" sz="2000" noProof="0" dirty="0" smtClean="0"/>
              <a:t> </a:t>
            </a:r>
            <a:r>
              <a:rPr lang="en-GB" sz="2000" dirty="0" smtClean="0"/>
              <a:t>according to</a:t>
            </a:r>
            <a:r>
              <a:rPr lang="en-GB" sz="2000" noProof="0" dirty="0" smtClean="0"/>
              <a:t> </a:t>
            </a:r>
            <a:r>
              <a:rPr lang="en-GB" sz="2000" noProof="0" dirty="0"/>
              <a:t>their needs.</a:t>
            </a:r>
          </a:p>
          <a:p>
            <a:pPr algn="just"/>
            <a:endParaRPr lang="en-GB" sz="1200" noProof="0" dirty="0"/>
          </a:p>
          <a:p>
            <a:pPr algn="just"/>
            <a:r>
              <a:rPr lang="en-GB" sz="2000" u="sng" noProof="0" dirty="0"/>
              <a:t>Step 3</a:t>
            </a:r>
            <a:r>
              <a:rPr lang="en-GB" sz="2000" noProof="0" dirty="0"/>
              <a:t>:</a:t>
            </a:r>
          </a:p>
          <a:p>
            <a:pPr algn="just"/>
            <a:r>
              <a:rPr lang="en-GB" sz="2000" noProof="0" dirty="0"/>
              <a:t>Each transaction is monitored by the DSO to ensure that it does not cause overloads or imbalances as long as users stay within their assigned limits.</a:t>
            </a:r>
            <a:endParaRPr lang="en-GB" sz="2000" noProof="0" dirty="0">
              <a:cs typeface="Arial"/>
            </a:endParaRPr>
          </a:p>
        </p:txBody>
      </p:sp>
      <p:sp>
        <p:nvSpPr>
          <p:cNvPr id="11" name="Rectangle 10">
            <a:extLst>
              <a:ext uri="{FF2B5EF4-FFF2-40B4-BE49-F238E27FC236}">
                <a16:creationId xmlns:a16="http://schemas.microsoft.com/office/drawing/2014/main" id="{9361D55B-6DE9-7DDD-0B72-7CBC08EBE36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F5B20B1B-7643-50E5-6E31-A18787F4B2F5}"/>
              </a:ext>
            </a:extLst>
          </p:cNvPr>
          <p:cNvSpPr txBox="1"/>
          <p:nvPr/>
        </p:nvSpPr>
        <p:spPr>
          <a:xfrm>
            <a:off x="95349" y="6487267"/>
            <a:ext cx="11649075" cy="261610"/>
          </a:xfrm>
          <a:prstGeom prst="rect">
            <a:avLst/>
          </a:prstGeom>
          <a:noFill/>
        </p:spPr>
        <p:txBody>
          <a:bodyPr wrap="square">
            <a:spAutoFit/>
          </a:bodyPr>
          <a:lstStyle/>
          <a:p>
            <a:pPr algn="just"/>
            <a:r>
              <a:rPr lang="en-GB" sz="1100" b="1" baseline="30000" noProof="0" dirty="0"/>
              <a:t>1</a:t>
            </a:r>
            <a:r>
              <a:rPr lang="en-GB" sz="1100" noProof="0" dirty="0">
                <a:hlinkClick r:id="rId3"/>
              </a:rPr>
              <a:t> Vassallo, M., Khaskheli, S., et al. (2025). A new Paradigm for Bilateral Trading of Dynamic Operating Envelopes in Electricity Distribution Networks. ORBi-University of Liège.</a:t>
            </a:r>
            <a:endParaRPr lang="en-GB" sz="1100" noProof="0" dirty="0"/>
          </a:p>
        </p:txBody>
      </p:sp>
      <p:sp>
        <p:nvSpPr>
          <p:cNvPr id="8" name="Espace réservé du numéro de diapositive 3">
            <a:extLst>
              <a:ext uri="{FF2B5EF4-FFF2-40B4-BE49-F238E27FC236}">
                <a16:creationId xmlns:a16="http://schemas.microsoft.com/office/drawing/2014/main" id="{9A62B373-8046-8368-199A-205B30E06FB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19</a:t>
            </a:fld>
            <a:endParaRPr lang="en-GB" sz="1050" noProof="0" dirty="0">
              <a:latin typeface="Arial" panose="020B0604020202020204" pitchFamily="34" charset="0"/>
              <a:cs typeface="Arial" panose="020B0604020202020204" pitchFamily="34" charset="0"/>
            </a:endParaRPr>
          </a:p>
        </p:txBody>
      </p:sp>
      <p:sp>
        <p:nvSpPr>
          <p:cNvPr id="2" name="Rectangle : coins arrondis 1">
            <a:extLst>
              <a:ext uri="{FF2B5EF4-FFF2-40B4-BE49-F238E27FC236}">
                <a16:creationId xmlns:a16="http://schemas.microsoft.com/office/drawing/2014/main" id="{EE66DA51-14A5-5580-48F6-8D8BCE371A9C}"/>
              </a:ext>
            </a:extLst>
          </p:cNvPr>
          <p:cNvSpPr/>
          <p:nvPr/>
        </p:nvSpPr>
        <p:spPr>
          <a:xfrm>
            <a:off x="6607129" y="554133"/>
            <a:ext cx="4828665" cy="5654728"/>
          </a:xfrm>
          <a:prstGeom prst="roundRect">
            <a:avLst>
              <a:gd name="adj" fmla="val 5082"/>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549" y="681087"/>
            <a:ext cx="4557916" cy="5401661"/>
          </a:xfrm>
          <a:prstGeom prst="rect">
            <a:avLst/>
          </a:prstGeom>
        </p:spPr>
      </p:pic>
    </p:spTree>
    <p:extLst>
      <p:ext uri="{BB962C8B-B14F-4D97-AF65-F5344CB8AC3E}">
        <p14:creationId xmlns:p14="http://schemas.microsoft.com/office/powerpoint/2010/main" val="5370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4D4B-18C1-BA10-44B1-A1F44DCEE061}"/>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51F7BD90-27B4-DCE0-7F58-718F82407EA9}"/>
              </a:ext>
            </a:extLst>
          </p:cNvPr>
          <p:cNvSpPr>
            <a:spLocks noChangeArrowheads="1"/>
          </p:cNvSpPr>
          <p:nvPr/>
        </p:nvSpPr>
        <p:spPr bwMode="auto">
          <a:xfrm>
            <a:off x="1197945" y="1505396"/>
            <a:ext cx="9796107"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buNone/>
            </a:pPr>
            <a:r>
              <a:rPr lang="en-GB" sz="2400" noProof="0" dirty="0"/>
              <a:t>In the energy sector, economic and technical obstacles are often treated as if they were inevitable and impossible to overcome.</a:t>
            </a:r>
          </a:p>
          <a:p>
            <a:pPr algn="ctr">
              <a:buNone/>
            </a:pPr>
            <a:endParaRPr lang="en-GB" sz="2400" noProof="0" dirty="0"/>
          </a:p>
          <a:p>
            <a:pPr algn="ctr">
              <a:buNone/>
            </a:pPr>
            <a:r>
              <a:rPr lang="en-GB" sz="2800" dirty="0" smtClean="0">
                <a:latin typeface="Arial Rounded MT Bold" panose="020F0704030504030204" pitchFamily="34" charset="0"/>
              </a:rPr>
              <a:t>However</a:t>
            </a:r>
            <a:r>
              <a:rPr lang="en-GB" sz="2800" noProof="0" dirty="0" smtClean="0">
                <a:latin typeface="Arial Rounded MT Bold" panose="020F0704030504030204" pitchFamily="34" charset="0"/>
              </a:rPr>
              <a:t> </a:t>
            </a:r>
            <a:r>
              <a:rPr lang="en-GB" sz="2800" noProof="0" dirty="0">
                <a:latin typeface="Arial Rounded MT Bold" panose="020F0704030504030204" pitchFamily="34" charset="0"/>
              </a:rPr>
              <a:t>solutions do exist.</a:t>
            </a:r>
          </a:p>
          <a:p>
            <a:pPr algn="ctr">
              <a:buNone/>
            </a:pPr>
            <a:endParaRPr lang="en-GB" sz="2400" noProof="0" dirty="0"/>
          </a:p>
          <a:p>
            <a:pPr algn="ctr">
              <a:buNone/>
            </a:pPr>
            <a:r>
              <a:rPr lang="en-GB" sz="2400" noProof="0" dirty="0"/>
              <a:t>This presentation highlights eight problems frequently raised in energy debates and shows how each of them can be addressed.</a:t>
            </a:r>
          </a:p>
          <a:p>
            <a:pPr algn="ctr">
              <a:buNone/>
            </a:pPr>
            <a:endParaRPr lang="en-GB" sz="2400" noProof="0" dirty="0"/>
          </a:p>
          <a:p>
            <a:pPr algn="ctr"/>
            <a:r>
              <a:rPr lang="en-GB" sz="2400" noProof="0" dirty="0"/>
              <a:t>Some of the solutions presented come from research conducted by the Smart Grids Laboratory at the Montefiore Institute, University of Liège.</a:t>
            </a:r>
          </a:p>
        </p:txBody>
      </p:sp>
      <p:sp>
        <p:nvSpPr>
          <p:cNvPr id="10" name="Rectangle 9">
            <a:extLst>
              <a:ext uri="{FF2B5EF4-FFF2-40B4-BE49-F238E27FC236}">
                <a16:creationId xmlns:a16="http://schemas.microsoft.com/office/drawing/2014/main" id="{A3DB6592-0FDA-626A-5320-CB313B3919C9}"/>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3D24BBAC-9B04-8DC4-EE35-F95553C3244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74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FF4AB-A8CF-7890-7A8F-2891EB329B5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88347F3-4F09-B308-8A45-AB02E0FF8C3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dirty="0">
              <a:cs typeface="Arial"/>
            </a:endParaRPr>
          </a:p>
        </p:txBody>
      </p:sp>
      <p:sp>
        <p:nvSpPr>
          <p:cNvPr id="8" name="ZoneTexte 7">
            <a:extLst>
              <a:ext uri="{FF2B5EF4-FFF2-40B4-BE49-F238E27FC236}">
                <a16:creationId xmlns:a16="http://schemas.microsoft.com/office/drawing/2014/main" id="{95AEB5DC-8961-9B89-BAEB-58CBD26A5343}"/>
              </a:ext>
            </a:extLst>
          </p:cNvPr>
          <p:cNvSpPr txBox="1"/>
          <p:nvPr/>
        </p:nvSpPr>
        <p:spPr>
          <a:xfrm>
            <a:off x="1092817" y="2123490"/>
            <a:ext cx="10006355" cy="3170099"/>
          </a:xfrm>
          <a:prstGeom prst="rect">
            <a:avLst/>
          </a:prstGeom>
          <a:noFill/>
        </p:spPr>
        <p:txBody>
          <a:bodyPr wrap="square" lIns="91440" tIns="45720" rIns="91440" bIns="45720" anchor="t">
            <a:spAutoFit/>
          </a:bodyPr>
          <a:lstStyle/>
          <a:p>
            <a:pPr algn="just">
              <a:buNone/>
            </a:pPr>
            <a:r>
              <a:rPr lang="en-GB" sz="2000" noProof="0" dirty="0"/>
              <a:t>The proposed paradigm offers several advantages for both customers and the grid:</a:t>
            </a:r>
          </a:p>
          <a:p>
            <a:pPr algn="just">
              <a:buNone/>
            </a:pPr>
            <a:endParaRPr lang="en-GB" sz="2000" noProof="0" dirty="0"/>
          </a:p>
          <a:p>
            <a:pPr marL="342900" indent="-342900" algn="just">
              <a:buFont typeface="Arial" panose="020B0604020202020204" pitchFamily="34" charset="0"/>
              <a:buChar char="–"/>
            </a:pPr>
            <a:r>
              <a:rPr lang="en-GB" sz="2000" noProof="0" dirty="0"/>
              <a:t>Fewer consumption or injection refusals, thanks to better use of network capacity;</a:t>
            </a:r>
          </a:p>
          <a:p>
            <a:pPr marL="342900" indent="-342900" algn="just">
              <a:buFont typeface="Arial" panose="020B0604020202020204" pitchFamily="34" charset="0"/>
              <a:buChar char="–"/>
            </a:pPr>
            <a:endParaRPr lang="en-GB" sz="2000" noProof="0" dirty="0"/>
          </a:p>
          <a:p>
            <a:pPr marL="342900" indent="-342900" algn="just">
              <a:buFont typeface="Arial" panose="020B0604020202020204" pitchFamily="34" charset="0"/>
              <a:buChar char="–"/>
            </a:pPr>
            <a:r>
              <a:rPr lang="en-GB" sz="2000" noProof="0" dirty="0"/>
              <a:t>Improved valorisation of local production, helping to reduce energy losses;</a:t>
            </a:r>
          </a:p>
          <a:p>
            <a:pPr marL="342900" indent="-342900" algn="just">
              <a:buFont typeface="Arial" panose="020B0604020202020204" pitchFamily="34" charset="0"/>
              <a:buChar char="–"/>
            </a:pPr>
            <a:endParaRPr lang="en-GB" sz="2000" noProof="0" dirty="0"/>
          </a:p>
          <a:p>
            <a:pPr marL="342900" indent="-342900" algn="just">
              <a:buFont typeface="Arial" panose="020B0604020202020204" pitchFamily="34" charset="0"/>
              <a:buChar char="–"/>
            </a:pPr>
            <a:r>
              <a:rPr lang="en-US" sz="2000" dirty="0"/>
              <a:t>Participants in the limit market receive compensation, which encourages </a:t>
            </a:r>
            <a:r>
              <a:rPr lang="en-US" sz="2000" dirty="0" smtClean="0"/>
              <a:t>flexibility;</a:t>
            </a:r>
            <a:endParaRPr lang="en-GB" sz="2000" noProof="0" dirty="0"/>
          </a:p>
          <a:p>
            <a:pPr marL="342900" indent="-342900" algn="just">
              <a:buFont typeface="Arial" panose="020B0604020202020204" pitchFamily="34" charset="0"/>
              <a:buChar char="–"/>
            </a:pPr>
            <a:endParaRPr lang="en-GB" sz="2000" noProof="0" dirty="0"/>
          </a:p>
          <a:p>
            <a:pPr marL="342900" indent="-342900" algn="just">
              <a:buFont typeface="Arial" panose="020B0604020202020204" pitchFamily="34" charset="0"/>
              <a:buChar char="–"/>
            </a:pPr>
            <a:r>
              <a:rPr lang="en-GB" sz="2000" noProof="0" dirty="0"/>
              <a:t>The system can be deployed quickly without major investment, relying on existing infrastructure such as smart meters.</a:t>
            </a:r>
          </a:p>
        </p:txBody>
      </p:sp>
      <p:sp>
        <p:nvSpPr>
          <p:cNvPr id="3" name="Espace réservé du numéro de diapositive 3">
            <a:extLst>
              <a:ext uri="{FF2B5EF4-FFF2-40B4-BE49-F238E27FC236}">
                <a16:creationId xmlns:a16="http://schemas.microsoft.com/office/drawing/2014/main" id="{874C7447-2A07-E6FB-0BD2-92953A88046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20</a:t>
            </a:fld>
            <a:endParaRPr lang="en-GB" sz="1050"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2506813-1C16-2E82-A2C7-84F3B2B8CAEE}"/>
              </a:ext>
            </a:extLst>
          </p:cNvPr>
          <p:cNvSpPr txBox="1"/>
          <p:nvPr/>
        </p:nvSpPr>
        <p:spPr>
          <a:xfrm>
            <a:off x="1254368" y="1292279"/>
            <a:ext cx="9683255" cy="430887"/>
          </a:xfrm>
          <a:prstGeom prst="rect">
            <a:avLst/>
          </a:prstGeom>
          <a:noFill/>
        </p:spPr>
        <p:txBody>
          <a:bodyPr wrap="square" lIns="91440" tIns="45720" rIns="91440" bIns="45720" anchor="t">
            <a:spAutoFit/>
          </a:bodyPr>
          <a:lstStyle/>
          <a:p>
            <a:pPr algn="ctr"/>
            <a:r>
              <a:rPr lang="en-GB" sz="2200" noProof="0" dirty="0">
                <a:latin typeface="Arial Rounded MT Bold"/>
                <a:ea typeface="+mn-lt"/>
                <a:cs typeface="+mn-lt"/>
              </a:rPr>
              <a:t>Concrete benefits for all.</a:t>
            </a:r>
            <a:endParaRPr lang="en-GB" sz="2200" noProof="0" dirty="0">
              <a:latin typeface="Arial Rounded MT Bold"/>
              <a:cs typeface="Arial"/>
            </a:endParaRPr>
          </a:p>
        </p:txBody>
      </p:sp>
    </p:spTree>
    <p:extLst>
      <p:ext uri="{BB962C8B-B14F-4D97-AF65-F5344CB8AC3E}">
        <p14:creationId xmlns:p14="http://schemas.microsoft.com/office/powerpoint/2010/main" val="134455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A3FE-E2F0-3C1F-1DD8-B20C16EE6A9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2B78D45-7C1E-F681-0548-8EBE801416DD}"/>
              </a:ext>
            </a:extLst>
          </p:cNvPr>
          <p:cNvSpPr txBox="1"/>
          <p:nvPr/>
        </p:nvSpPr>
        <p:spPr>
          <a:xfrm>
            <a:off x="2200274" y="2359848"/>
            <a:ext cx="7791448" cy="2000548"/>
          </a:xfrm>
          <a:prstGeom prst="rect">
            <a:avLst/>
          </a:prstGeom>
          <a:noFill/>
        </p:spPr>
        <p:txBody>
          <a:bodyPr wrap="square">
            <a:spAutoFit/>
          </a:bodyPr>
          <a:lstStyle/>
          <a:p>
            <a:pPr algn="ctr"/>
            <a:r>
              <a:rPr lang="en-GB" sz="3600" noProof="0" dirty="0">
                <a:latin typeface="Arial Rounded MT Bold" panose="020F0704030504030204" pitchFamily="34" charset="0"/>
              </a:rPr>
              <a:t>4</a:t>
            </a:r>
            <a:r>
              <a:rPr lang="en-GB" sz="3600" baseline="30000" dirty="0">
                <a:latin typeface="Arial Rounded MT Bold" panose="020F0704030504030204" pitchFamily="34" charset="0"/>
              </a:rPr>
              <a:t>th</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Electrifying and/or decarbonizing all sectors is too complicated</a:t>
            </a:r>
          </a:p>
        </p:txBody>
      </p:sp>
      <p:sp>
        <p:nvSpPr>
          <p:cNvPr id="3" name="Rectangle : coins arrondis 2">
            <a:extLst>
              <a:ext uri="{FF2B5EF4-FFF2-40B4-BE49-F238E27FC236}">
                <a16:creationId xmlns:a16="http://schemas.microsoft.com/office/drawing/2014/main" id="{5039A768-F6AB-9241-0AE1-993E8A70CD94}"/>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96057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E7BC6-A111-BFB3-4D4F-EDED9D430EE4}"/>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 name="Groupe 1">
            <a:extLst>
              <a:ext uri="{FF2B5EF4-FFF2-40B4-BE49-F238E27FC236}">
                <a16:creationId xmlns:a16="http://schemas.microsoft.com/office/drawing/2014/main" id="{835CD186-8E0D-8599-8F92-633E8EB9ACBA}"/>
              </a:ext>
            </a:extLst>
          </p:cNvPr>
          <p:cNvGrpSpPr/>
          <p:nvPr/>
        </p:nvGrpSpPr>
        <p:grpSpPr>
          <a:xfrm>
            <a:off x="734320" y="2257203"/>
            <a:ext cx="10695932" cy="3290161"/>
            <a:chOff x="627065" y="2459768"/>
            <a:chExt cx="10695932" cy="3290161"/>
          </a:xfrm>
        </p:grpSpPr>
        <p:grpSp>
          <p:nvGrpSpPr>
            <p:cNvPr id="42" name="Groupe 41">
              <a:extLst>
                <a:ext uri="{FF2B5EF4-FFF2-40B4-BE49-F238E27FC236}">
                  <a16:creationId xmlns:a16="http://schemas.microsoft.com/office/drawing/2014/main" id="{BD2A34C0-CD08-A6D0-E83E-2FBBC4EA3A14}"/>
                </a:ext>
              </a:extLst>
            </p:cNvPr>
            <p:cNvGrpSpPr/>
            <p:nvPr/>
          </p:nvGrpSpPr>
          <p:grpSpPr>
            <a:xfrm>
              <a:off x="627065" y="2459769"/>
              <a:ext cx="2559430" cy="3290160"/>
              <a:chOff x="671950" y="2306125"/>
              <a:chExt cx="2680844" cy="3446241"/>
            </a:xfrm>
          </p:grpSpPr>
          <p:sp>
            <p:nvSpPr>
              <p:cNvPr id="26" name="ZoneTexte 25">
                <a:extLst>
                  <a:ext uri="{FF2B5EF4-FFF2-40B4-BE49-F238E27FC236}">
                    <a16:creationId xmlns:a16="http://schemas.microsoft.com/office/drawing/2014/main" id="{4A331075-CE9B-AE6D-90AB-6B99DBDE43FF}"/>
                  </a:ext>
                </a:extLst>
              </p:cNvPr>
              <p:cNvSpPr txBox="1"/>
              <p:nvPr/>
            </p:nvSpPr>
            <p:spPr>
              <a:xfrm>
                <a:off x="823500" y="4712060"/>
                <a:ext cx="2237509"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dirty="0">
                    <a:latin typeface="+mj-lt"/>
                  </a:rPr>
                  <a:t>Hydrogen (H</a:t>
                </a:r>
                <a:r>
                  <a:rPr lang="en-GB" sz="1600" baseline="-25000" noProof="0" dirty="0">
                    <a:latin typeface="+mj-lt"/>
                  </a:rPr>
                  <a:t>2</a:t>
                </a:r>
                <a:r>
                  <a:rPr lang="en-GB" sz="1600" noProof="0" dirty="0">
                    <a:latin typeface="+mj-lt"/>
                    <a:cs typeface="Arial"/>
                  </a:rPr>
                  <a:t>)</a:t>
                </a:r>
              </a:p>
              <a:p>
                <a:r>
                  <a:rPr lang="en-GB" sz="1600" noProof="0" dirty="0">
                    <a:latin typeface="+mj-lt"/>
                    <a:ea typeface="+mn-lt"/>
                    <a:cs typeface="+mn-lt"/>
                  </a:rPr>
                  <a:t>→ refining</a:t>
                </a:r>
              </a:p>
            </p:txBody>
          </p:sp>
          <p:pic>
            <p:nvPicPr>
              <p:cNvPr id="6146" name="Picture 2" descr="Une grande usine industrielle dotée de machines et d'équipements lourds. Deux énormes tuyaux cylindriques sont soulevés par un pont roulant jaune. L'intérieur est spacieux, avec des poutres et des lumières au plafond. Des travailleurs et diverses machines sont visibles autour de l'installation.">
                <a:extLst>
                  <a:ext uri="{FF2B5EF4-FFF2-40B4-BE49-F238E27FC236}">
                    <a16:creationId xmlns:a16="http://schemas.microsoft.com/office/drawing/2014/main" id="{524BB6E8-F7FF-EEA2-761D-AD4D3BD465A1}"/>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10585" b="11289"/>
              <a:stretch/>
            </p:blipFill>
            <p:spPr bwMode="auto">
              <a:xfrm>
                <a:off x="678872" y="2306125"/>
                <a:ext cx="2673922" cy="1783276"/>
              </a:xfrm>
              <a:prstGeom prst="round2SameRect">
                <a:avLst>
                  <a:gd name="adj1" fmla="val 11571"/>
                  <a:gd name="adj2" fmla="val 0"/>
                </a:avLst>
              </a:prstGeom>
              <a:noFill/>
              <a:extLst>
                <a:ext uri="{909E8E84-426E-40DD-AFC4-6F175D3DCCD1}">
                  <a14:hiddenFill xmlns:a14="http://schemas.microsoft.com/office/drawing/2010/main">
                    <a:solidFill>
                      <a:srgbClr val="FFFFFF"/>
                    </a:solidFill>
                  </a14:hiddenFill>
                </a:ext>
              </a:extLst>
            </p:spPr>
          </p:pic>
          <p:sp>
            <p:nvSpPr>
              <p:cNvPr id="33" name="Rectangle : coins arrondis 32">
                <a:extLst>
                  <a:ext uri="{FF2B5EF4-FFF2-40B4-BE49-F238E27FC236}">
                    <a16:creationId xmlns:a16="http://schemas.microsoft.com/office/drawing/2014/main" id="{6AD96314-5400-24DA-3C60-A5E2BD24DB2A}"/>
                  </a:ext>
                </a:extLst>
              </p:cNvPr>
              <p:cNvSpPr/>
              <p:nvPr/>
            </p:nvSpPr>
            <p:spPr>
              <a:xfrm>
                <a:off x="671950" y="2306128"/>
                <a:ext cx="2673921"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EB561493-6371-C485-75DE-E2605A68BC5C}"/>
                  </a:ext>
                </a:extLst>
              </p:cNvPr>
              <p:cNvSpPr txBox="1"/>
              <p:nvPr/>
            </p:nvSpPr>
            <p:spPr>
              <a:xfrm>
                <a:off x="789710" y="4257541"/>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noProof="0" dirty="0"/>
                  <a:t>Heavy industry</a:t>
                </a:r>
                <a:endParaRPr lang="en-GB" b="1" noProof="0" dirty="0"/>
              </a:p>
            </p:txBody>
          </p:sp>
        </p:grpSp>
        <p:grpSp>
          <p:nvGrpSpPr>
            <p:cNvPr id="43" name="Groupe 42">
              <a:extLst>
                <a:ext uri="{FF2B5EF4-FFF2-40B4-BE49-F238E27FC236}">
                  <a16:creationId xmlns:a16="http://schemas.microsoft.com/office/drawing/2014/main" id="{7D7937D0-7677-F400-2B21-3D03E1E97D2C}"/>
                </a:ext>
              </a:extLst>
            </p:cNvPr>
            <p:cNvGrpSpPr/>
            <p:nvPr/>
          </p:nvGrpSpPr>
          <p:grpSpPr>
            <a:xfrm>
              <a:off x="3358553" y="2459768"/>
              <a:ext cx="2559425" cy="3290156"/>
              <a:chOff x="3480950" y="2320825"/>
              <a:chExt cx="2680844" cy="3446239"/>
            </a:xfrm>
          </p:grpSpPr>
          <p:sp>
            <p:nvSpPr>
              <p:cNvPr id="27" name="ZoneTexte 26">
                <a:extLst>
                  <a:ext uri="{FF2B5EF4-FFF2-40B4-BE49-F238E27FC236}">
                    <a16:creationId xmlns:a16="http://schemas.microsoft.com/office/drawing/2014/main" id="{B5FAFF29-E890-704D-6F8B-7DE6DBE62EF4}"/>
                  </a:ext>
                </a:extLst>
              </p:cNvPr>
              <p:cNvSpPr txBox="1"/>
              <p:nvPr/>
            </p:nvSpPr>
            <p:spPr>
              <a:xfrm>
                <a:off x="3667357" y="4720340"/>
                <a:ext cx="2438401"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dirty="0"/>
                  <a:t>Ammonia (NH</a:t>
                </a:r>
                <a:r>
                  <a:rPr lang="en-GB" sz="1600" baseline="-25000" noProof="0" dirty="0"/>
                  <a:t>3</a:t>
                </a:r>
                <a:r>
                  <a:rPr lang="en-GB" sz="1600" noProof="0" dirty="0"/>
                  <a:t>)</a:t>
                </a:r>
                <a:endParaRPr lang="en-GB" noProof="0" dirty="0">
                  <a:cs typeface="Arial" panose="020B0604020202020204"/>
                </a:endParaRPr>
              </a:p>
              <a:p>
                <a:r>
                  <a:rPr lang="en-GB" sz="1600" noProof="0" dirty="0">
                    <a:latin typeface="+mj-lt"/>
                    <a:ea typeface="+mn-lt"/>
                    <a:cs typeface="+mn-lt"/>
                  </a:rPr>
                  <a:t>→ </a:t>
                </a:r>
                <a:r>
                  <a:rPr lang="en-GB" sz="1600" noProof="0" dirty="0"/>
                  <a:t>nitrogen fertilizers</a:t>
                </a:r>
                <a:endParaRPr lang="en-GB" noProof="0" dirty="0"/>
              </a:p>
            </p:txBody>
          </p:sp>
          <p:pic>
            <p:nvPicPr>
              <p:cNvPr id="6150" name="Picture 6" descr="Fertilizer - Chemical Safety Facts">
                <a:extLst>
                  <a:ext uri="{FF2B5EF4-FFF2-40B4-BE49-F238E27FC236}">
                    <a16:creationId xmlns:a16="http://schemas.microsoft.com/office/drawing/2014/main" id="{55BA54BC-433A-1D28-8E4D-3E10F4440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337"/>
              <a:stretch/>
            </p:blipFill>
            <p:spPr bwMode="auto">
              <a:xfrm>
                <a:off x="3487872" y="2320825"/>
                <a:ext cx="2673922" cy="1762628"/>
              </a:xfrm>
              <a:prstGeom prst="round2SameRect">
                <a:avLst>
                  <a:gd name="adj1" fmla="val 10918"/>
                  <a:gd name="adj2" fmla="val 0"/>
                </a:avLst>
              </a:prstGeom>
              <a:noFill/>
              <a:extLst>
                <a:ext uri="{909E8E84-426E-40DD-AFC4-6F175D3DCCD1}">
                  <a14:hiddenFill xmlns:a14="http://schemas.microsoft.com/office/drawing/2010/main">
                    <a:solidFill>
                      <a:srgbClr val="FFFFFF"/>
                    </a:solidFill>
                  </a14:hiddenFill>
                </a:ext>
              </a:extLst>
            </p:spPr>
          </p:pic>
          <p:sp>
            <p:nvSpPr>
              <p:cNvPr id="34" name="Rectangle : coins arrondis 33">
                <a:extLst>
                  <a:ext uri="{FF2B5EF4-FFF2-40B4-BE49-F238E27FC236}">
                    <a16:creationId xmlns:a16="http://schemas.microsoft.com/office/drawing/2014/main" id="{7C900736-F0D5-5BA9-289B-34CAF8B38788}"/>
                  </a:ext>
                </a:extLst>
              </p:cNvPr>
              <p:cNvSpPr/>
              <p:nvPr/>
            </p:nvSpPr>
            <p:spPr>
              <a:xfrm>
                <a:off x="3480950" y="2320825"/>
                <a:ext cx="2673923" cy="3446239"/>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8" name="ZoneTexte 37">
                <a:extLst>
                  <a:ext uri="{FF2B5EF4-FFF2-40B4-BE49-F238E27FC236}">
                    <a16:creationId xmlns:a16="http://schemas.microsoft.com/office/drawing/2014/main" id="{83F2029A-1228-A1BB-87A0-9249A945ED3A}"/>
                  </a:ext>
                </a:extLst>
              </p:cNvPr>
              <p:cNvSpPr txBox="1"/>
              <p:nvPr/>
            </p:nvSpPr>
            <p:spPr>
              <a:xfrm>
                <a:off x="3605632" y="4272542"/>
                <a:ext cx="24384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noProof="0" dirty="0"/>
                  <a:t>Agriculture</a:t>
                </a:r>
                <a:endParaRPr lang="en-GB" b="1" noProof="0" dirty="0"/>
              </a:p>
            </p:txBody>
          </p:sp>
        </p:grpSp>
        <p:grpSp>
          <p:nvGrpSpPr>
            <p:cNvPr id="44" name="Groupe 43">
              <a:extLst>
                <a:ext uri="{FF2B5EF4-FFF2-40B4-BE49-F238E27FC236}">
                  <a16:creationId xmlns:a16="http://schemas.microsoft.com/office/drawing/2014/main" id="{2330B31A-3AFE-B9F2-9A5A-5E2F019BBF9B}"/>
                </a:ext>
              </a:extLst>
            </p:cNvPr>
            <p:cNvGrpSpPr/>
            <p:nvPr/>
          </p:nvGrpSpPr>
          <p:grpSpPr>
            <a:xfrm>
              <a:off x="6096649" y="2459770"/>
              <a:ext cx="2559426" cy="3290157"/>
              <a:chOff x="6298619" y="2306127"/>
              <a:chExt cx="2680845" cy="3446236"/>
            </a:xfrm>
          </p:grpSpPr>
          <p:sp>
            <p:nvSpPr>
              <p:cNvPr id="28" name="ZoneTexte 27">
                <a:extLst>
                  <a:ext uri="{FF2B5EF4-FFF2-40B4-BE49-F238E27FC236}">
                    <a16:creationId xmlns:a16="http://schemas.microsoft.com/office/drawing/2014/main" id="{671DE97A-EA12-423F-1837-E98A42BDAE12}"/>
                  </a:ext>
                </a:extLst>
              </p:cNvPr>
              <p:cNvSpPr txBox="1"/>
              <p:nvPr/>
            </p:nvSpPr>
            <p:spPr>
              <a:xfrm>
                <a:off x="6501515" y="4705637"/>
                <a:ext cx="2057921"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dirty="0"/>
                  <a:t>Methanol (CH</a:t>
                </a:r>
                <a:r>
                  <a:rPr lang="en-GB" sz="1600" baseline="-25000" noProof="0" dirty="0"/>
                  <a:t>3</a:t>
                </a:r>
                <a:r>
                  <a:rPr lang="en-GB" sz="1600" noProof="0" dirty="0"/>
                  <a:t>OH</a:t>
                </a:r>
                <a:r>
                  <a:rPr lang="en-GB" sz="1600" noProof="0" dirty="0">
                    <a:cs typeface="Arial"/>
                  </a:rPr>
                  <a:t>)</a:t>
                </a:r>
                <a:endParaRPr lang="en-GB" sz="1600" noProof="0" dirty="0"/>
              </a:p>
              <a:p>
                <a:r>
                  <a:rPr lang="en-GB" sz="1600" noProof="0" dirty="0">
                    <a:latin typeface="+mj-lt"/>
                    <a:ea typeface="+mn-lt"/>
                    <a:cs typeface="+mn-lt"/>
                  </a:rPr>
                  <a:t>→ </a:t>
                </a:r>
                <a:r>
                  <a:rPr lang="en-GB" sz="1600" noProof="0" dirty="0"/>
                  <a:t>acetic acid</a:t>
                </a:r>
              </a:p>
              <a:p>
                <a:r>
                  <a:rPr lang="en-GB" sz="1600" noProof="0" dirty="0">
                    <a:latin typeface="+mj-lt"/>
                    <a:ea typeface="+mn-lt"/>
                    <a:cs typeface="+mn-lt"/>
                  </a:rPr>
                  <a:t>→ </a:t>
                </a:r>
                <a:r>
                  <a:rPr lang="en-GB" sz="1600" noProof="0" dirty="0"/>
                  <a:t>plastics</a:t>
                </a:r>
              </a:p>
            </p:txBody>
          </p:sp>
          <p:pic>
            <p:nvPicPr>
              <p:cNvPr id="6152" name="Picture 8" descr="Des polymères innovants pour des plastiques performants | TotalEnergies.com">
                <a:extLst>
                  <a:ext uri="{FF2B5EF4-FFF2-40B4-BE49-F238E27FC236}">
                    <a16:creationId xmlns:a16="http://schemas.microsoft.com/office/drawing/2014/main" id="{15C2FB9D-EE9E-C696-03B7-D7AE03922E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05541" y="2310831"/>
                <a:ext cx="2673923" cy="1782615"/>
              </a:xfrm>
              <a:prstGeom prst="round2SameRect">
                <a:avLst>
                  <a:gd name="adj1" fmla="val 12857"/>
                  <a:gd name="adj2" fmla="val 0"/>
                </a:avLst>
              </a:prstGeom>
              <a:noFill/>
              <a:extLst>
                <a:ext uri="{909E8E84-426E-40DD-AFC4-6F175D3DCCD1}">
                  <a14:hiddenFill xmlns:a14="http://schemas.microsoft.com/office/drawing/2010/main">
                    <a:solidFill>
                      <a:srgbClr val="FFFFFF"/>
                    </a:solidFill>
                  </a14:hiddenFill>
                </a:ext>
              </a:extLst>
            </p:spPr>
          </p:pic>
          <p:sp>
            <p:nvSpPr>
              <p:cNvPr id="35" name="Rectangle : coins arrondis 34">
                <a:extLst>
                  <a:ext uri="{FF2B5EF4-FFF2-40B4-BE49-F238E27FC236}">
                    <a16:creationId xmlns:a16="http://schemas.microsoft.com/office/drawing/2014/main" id="{2DF96F86-CDCF-12AE-9588-4534621FA561}"/>
                  </a:ext>
                </a:extLst>
              </p:cNvPr>
              <p:cNvSpPr/>
              <p:nvPr/>
            </p:nvSpPr>
            <p:spPr>
              <a:xfrm>
                <a:off x="6298619" y="2306127"/>
                <a:ext cx="2673922" cy="3446236"/>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0" name="ZoneTexte 39">
                <a:extLst>
                  <a:ext uri="{FF2B5EF4-FFF2-40B4-BE49-F238E27FC236}">
                    <a16:creationId xmlns:a16="http://schemas.microsoft.com/office/drawing/2014/main" id="{67A89C7A-E68A-6C4A-70BB-01FAE166EA8C}"/>
                  </a:ext>
                </a:extLst>
              </p:cNvPr>
              <p:cNvSpPr txBox="1"/>
              <p:nvPr/>
            </p:nvSpPr>
            <p:spPr>
              <a:xfrm>
                <a:off x="6416379" y="4257539"/>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noProof="0" dirty="0"/>
                  <a:t>Chemical industry</a:t>
                </a:r>
                <a:endParaRPr lang="en-GB" b="1" noProof="0" dirty="0"/>
              </a:p>
            </p:txBody>
          </p:sp>
        </p:grpSp>
        <p:grpSp>
          <p:nvGrpSpPr>
            <p:cNvPr id="45" name="Groupe 44">
              <a:extLst>
                <a:ext uri="{FF2B5EF4-FFF2-40B4-BE49-F238E27FC236}">
                  <a16:creationId xmlns:a16="http://schemas.microsoft.com/office/drawing/2014/main" id="{88124C13-F0D9-40AF-F0D1-A5860F669631}"/>
                </a:ext>
              </a:extLst>
            </p:cNvPr>
            <p:cNvGrpSpPr/>
            <p:nvPr/>
          </p:nvGrpSpPr>
          <p:grpSpPr>
            <a:xfrm>
              <a:off x="8834767" y="2459768"/>
              <a:ext cx="2488230" cy="3290158"/>
              <a:chOff x="8984951" y="2306126"/>
              <a:chExt cx="2606266" cy="3446239"/>
            </a:xfrm>
          </p:grpSpPr>
          <p:sp>
            <p:nvSpPr>
              <p:cNvPr id="29" name="ZoneTexte 28">
                <a:extLst>
                  <a:ext uri="{FF2B5EF4-FFF2-40B4-BE49-F238E27FC236}">
                    <a16:creationId xmlns:a16="http://schemas.microsoft.com/office/drawing/2014/main" id="{3E0AD619-C5A2-0C77-797C-5A7D847AA337}"/>
                  </a:ext>
                </a:extLst>
              </p:cNvPr>
              <p:cNvSpPr txBox="1"/>
              <p:nvPr/>
            </p:nvSpPr>
            <p:spPr>
              <a:xfrm>
                <a:off x="9118181" y="4705639"/>
                <a:ext cx="2473036"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dirty="0"/>
                  <a:t>Saturated hydrocarbon</a:t>
                </a:r>
              </a:p>
              <a:p>
                <a:r>
                  <a:rPr lang="en-GB" sz="1600" noProof="0" dirty="0">
                    <a:ea typeface="+mn-lt"/>
                    <a:cs typeface="+mn-lt"/>
                  </a:rPr>
                  <a:t>(</a:t>
                </a:r>
                <a:r>
                  <a:rPr lang="en-GB" sz="1600" noProof="0" dirty="0"/>
                  <a:t>C</a:t>
                </a:r>
                <a:r>
                  <a:rPr lang="en-GB" sz="1600" baseline="-25000" noProof="0" dirty="0"/>
                  <a:t>n</a:t>
                </a:r>
                <a:r>
                  <a:rPr lang="en-GB" sz="1600" noProof="0" dirty="0"/>
                  <a:t>H</a:t>
                </a:r>
                <a:r>
                  <a:rPr lang="en-GB" sz="1600" baseline="-25000" noProof="0" dirty="0"/>
                  <a:t>2n+2</a:t>
                </a:r>
                <a:r>
                  <a:rPr lang="en-GB" sz="1600" noProof="0" dirty="0"/>
                  <a:t>) </a:t>
                </a:r>
                <a:endParaRPr lang="en-GB" sz="1600" noProof="0" dirty="0">
                  <a:cs typeface="Arial"/>
                </a:endParaRPr>
              </a:p>
              <a:p>
                <a:r>
                  <a:rPr lang="en-GB" sz="1600" noProof="0" dirty="0">
                    <a:latin typeface="+mj-lt"/>
                    <a:ea typeface="+mn-lt"/>
                    <a:cs typeface="+mn-lt"/>
                  </a:rPr>
                  <a:t>→ kerosene</a:t>
                </a:r>
                <a:endParaRPr lang="en-GB" sz="1600" noProof="0" dirty="0">
                  <a:cs typeface="Arial"/>
                </a:endParaRPr>
              </a:p>
            </p:txBody>
          </p:sp>
          <p:pic>
            <p:nvPicPr>
              <p:cNvPr id="32" name="Image 31">
                <a:extLst>
                  <a:ext uri="{FF2B5EF4-FFF2-40B4-BE49-F238E27FC236}">
                    <a16:creationId xmlns:a16="http://schemas.microsoft.com/office/drawing/2014/main" id="{C2BA96BA-7823-FF8C-D37D-DCFCB8CF8BBB}"/>
                  </a:ext>
                </a:extLst>
              </p:cNvPr>
              <p:cNvPicPr>
                <a:picLocks noChangeAspect="1"/>
              </p:cNvPicPr>
              <p:nvPr/>
            </p:nvPicPr>
            <p:blipFill>
              <a:blip r:embed="rId5"/>
              <a:srcRect l="25972" r="28854"/>
              <a:stretch/>
            </p:blipFill>
            <p:spPr>
              <a:xfrm>
                <a:off x="8984952" y="2306126"/>
                <a:ext cx="2565976" cy="1787319"/>
              </a:xfrm>
              <a:prstGeom prst="round2SameRect">
                <a:avLst>
                  <a:gd name="adj1" fmla="val 12619"/>
                  <a:gd name="adj2" fmla="val 0"/>
                </a:avLst>
              </a:prstGeom>
            </p:spPr>
          </p:pic>
          <p:sp>
            <p:nvSpPr>
              <p:cNvPr id="36" name="Rectangle : coins arrondis 35">
                <a:extLst>
                  <a:ext uri="{FF2B5EF4-FFF2-40B4-BE49-F238E27FC236}">
                    <a16:creationId xmlns:a16="http://schemas.microsoft.com/office/drawing/2014/main" id="{B223A309-2C23-C4C9-BEFB-1E488D987747}"/>
                  </a:ext>
                </a:extLst>
              </p:cNvPr>
              <p:cNvSpPr/>
              <p:nvPr/>
            </p:nvSpPr>
            <p:spPr>
              <a:xfrm>
                <a:off x="8984951" y="2306127"/>
                <a:ext cx="2565976"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1" name="ZoneTexte 40">
                <a:extLst>
                  <a:ext uri="{FF2B5EF4-FFF2-40B4-BE49-F238E27FC236}">
                    <a16:creationId xmlns:a16="http://schemas.microsoft.com/office/drawing/2014/main" id="{6AC5D288-95C2-D952-7E44-492840148127}"/>
                  </a:ext>
                </a:extLst>
              </p:cNvPr>
              <p:cNvSpPr txBox="1"/>
              <p:nvPr/>
            </p:nvSpPr>
            <p:spPr>
              <a:xfrm>
                <a:off x="9048739" y="4249510"/>
                <a:ext cx="2438400" cy="354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noProof="0" dirty="0"/>
                  <a:t>Air transport</a:t>
                </a:r>
                <a:endParaRPr lang="en-GB" b="1" noProof="0" dirty="0"/>
              </a:p>
            </p:txBody>
          </p:sp>
        </p:grpSp>
      </p:grpSp>
      <p:sp>
        <p:nvSpPr>
          <p:cNvPr id="47" name="Espace réservé du numéro de diapositive 3">
            <a:extLst>
              <a:ext uri="{FF2B5EF4-FFF2-40B4-BE49-F238E27FC236}">
                <a16:creationId xmlns:a16="http://schemas.microsoft.com/office/drawing/2014/main" id="{0C1988A0-5C9F-8C9E-F774-71C6F9E9557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22</a:t>
            </a:fld>
            <a:endParaRPr lang="en-GB" sz="1050"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7C82E39-40B9-4B7E-9093-58B8EF8AECEA}"/>
              </a:ext>
            </a:extLst>
          </p:cNvPr>
          <p:cNvSpPr txBox="1"/>
          <p:nvPr/>
        </p:nvSpPr>
        <p:spPr>
          <a:xfrm>
            <a:off x="879006" y="1056276"/>
            <a:ext cx="10433986" cy="769441"/>
          </a:xfrm>
          <a:prstGeom prst="rect">
            <a:avLst/>
          </a:prstGeom>
          <a:noFill/>
        </p:spPr>
        <p:txBody>
          <a:bodyPr wrap="square">
            <a:spAutoFit/>
          </a:bodyPr>
          <a:lstStyle/>
          <a:p>
            <a:pPr algn="ctr"/>
            <a:r>
              <a:rPr lang="en-GB" sz="2200" noProof="0" dirty="0">
                <a:latin typeface="Arial Rounded MT Bold" panose="020F0704030504030204" pitchFamily="34" charset="0"/>
              </a:rPr>
              <a:t>Electrification alone is not enough for all sectors:</a:t>
            </a:r>
          </a:p>
          <a:p>
            <a:pPr algn="ctr"/>
            <a:r>
              <a:rPr lang="en-GB" sz="2200" noProof="0" dirty="0">
                <a:latin typeface="Arial Rounded MT Bold" panose="020F0704030504030204" pitchFamily="34" charset="0"/>
              </a:rPr>
              <a:t>some rely on molecules that are essential to their processes.</a:t>
            </a:r>
          </a:p>
        </p:txBody>
      </p:sp>
    </p:spTree>
    <p:extLst>
      <p:ext uri="{BB962C8B-B14F-4D97-AF65-F5344CB8AC3E}">
        <p14:creationId xmlns:p14="http://schemas.microsoft.com/office/powerpoint/2010/main" val="405321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946B8-F447-447E-1A26-DD9B1C8F52E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ZoneTexte 7">
            <a:extLst>
              <a:ext uri="{FF2B5EF4-FFF2-40B4-BE49-F238E27FC236}">
                <a16:creationId xmlns:a16="http://schemas.microsoft.com/office/drawing/2014/main" id="{4D859F27-9A22-CD08-76C6-8ACF4187648F}"/>
              </a:ext>
            </a:extLst>
          </p:cNvPr>
          <p:cNvSpPr txBox="1"/>
          <p:nvPr/>
        </p:nvSpPr>
        <p:spPr>
          <a:xfrm>
            <a:off x="1421584" y="2638579"/>
            <a:ext cx="9348828" cy="2554545"/>
          </a:xfrm>
          <a:prstGeom prst="rect">
            <a:avLst/>
          </a:prstGeom>
          <a:noFill/>
        </p:spPr>
        <p:txBody>
          <a:bodyPr wrap="square">
            <a:spAutoFit/>
          </a:bodyPr>
          <a:lstStyle/>
          <a:p>
            <a:pPr algn="just">
              <a:buNone/>
            </a:pPr>
            <a:r>
              <a:rPr lang="en-GB" sz="2000" noProof="0" dirty="0"/>
              <a:t>E-fuels can be made from various base molecules:</a:t>
            </a:r>
          </a:p>
          <a:p>
            <a:pPr algn="just">
              <a:buNone/>
            </a:pPr>
            <a:endParaRPr lang="en-GB" sz="2000" noProof="0" dirty="0"/>
          </a:p>
          <a:p>
            <a:pPr marL="342900" indent="-342900" algn="just">
              <a:buFont typeface="Arial" panose="020B0604020202020204" pitchFamily="34" charset="0"/>
              <a:buChar char="–"/>
            </a:pPr>
            <a:r>
              <a:rPr lang="en-GB" sz="2000" noProof="0" dirty="0"/>
              <a:t>Water (H</a:t>
            </a:r>
            <a:r>
              <a:rPr lang="en-GB" sz="2000" baseline="-25000" noProof="0" dirty="0">
                <a:latin typeface="+mj-lt"/>
              </a:rPr>
              <a:t>2</a:t>
            </a:r>
            <a:r>
              <a:rPr lang="en-GB" sz="2000" noProof="0" dirty="0"/>
              <a:t>O) to produce hydrogen (</a:t>
            </a:r>
            <a:r>
              <a:rPr lang="en-GB" sz="2000" noProof="0" dirty="0">
                <a:latin typeface="+mj-lt"/>
              </a:rPr>
              <a:t>H</a:t>
            </a:r>
            <a:r>
              <a:rPr lang="en-GB" sz="2000" baseline="-25000" noProof="0" dirty="0">
                <a:latin typeface="+mj-lt"/>
              </a:rPr>
              <a:t>2</a:t>
            </a:r>
            <a:r>
              <a:rPr lang="en-GB" sz="2000" noProof="0" dirty="0"/>
              <a:t>) via electrolysis;</a:t>
            </a:r>
          </a:p>
          <a:p>
            <a:pPr marL="342900" indent="-342900" algn="just">
              <a:buFont typeface="Arial" panose="020B0604020202020204" pitchFamily="34" charset="0"/>
              <a:buChar char="–"/>
            </a:pPr>
            <a:endParaRPr lang="en-GB" sz="2000" noProof="0" dirty="0"/>
          </a:p>
          <a:p>
            <a:pPr marL="342900" indent="-342900" algn="just">
              <a:buFont typeface="Arial" panose="020B0604020202020204" pitchFamily="34" charset="0"/>
              <a:buChar char="–"/>
            </a:pPr>
            <a:r>
              <a:rPr lang="en-GB" sz="2000" noProof="0" dirty="0"/>
              <a:t>Nitrogen (N</a:t>
            </a:r>
            <a:r>
              <a:rPr lang="en-GB" sz="2000" baseline="-25000" noProof="0" dirty="0">
                <a:latin typeface="+mj-lt"/>
              </a:rPr>
              <a:t>2</a:t>
            </a:r>
            <a:r>
              <a:rPr lang="en-GB" sz="2000" noProof="0" dirty="0"/>
              <a:t>) to convert hydrogen into ammonia (NH</a:t>
            </a:r>
            <a:r>
              <a:rPr lang="en-GB" sz="2000" baseline="-25000" noProof="0" dirty="0"/>
              <a:t>3</a:t>
            </a:r>
            <a:r>
              <a:rPr lang="en-GB" sz="2000" noProof="0" dirty="0"/>
              <a:t>);</a:t>
            </a:r>
          </a:p>
          <a:p>
            <a:pPr marL="342900" indent="-342900" algn="just">
              <a:buFont typeface="Arial" panose="020B0604020202020204" pitchFamily="34" charset="0"/>
              <a:buChar char="–"/>
            </a:pPr>
            <a:endParaRPr lang="en-GB" sz="2000" noProof="0" dirty="0"/>
          </a:p>
          <a:p>
            <a:pPr marL="342900" indent="-342900" algn="just">
              <a:buFont typeface="Arial" panose="020B0604020202020204" pitchFamily="34" charset="0"/>
              <a:buChar char="–"/>
            </a:pPr>
            <a:r>
              <a:rPr lang="en-GB" sz="2000" noProof="0" dirty="0"/>
              <a:t>Carbon dioxide (CO</a:t>
            </a:r>
            <a:r>
              <a:rPr lang="en-GB" sz="2000" baseline="-25000" noProof="0" dirty="0">
                <a:latin typeface="+mj-lt"/>
              </a:rPr>
              <a:t>2</a:t>
            </a:r>
            <a:r>
              <a:rPr lang="en-GB" sz="2000" noProof="0" dirty="0"/>
              <a:t>), captured for example from the air, to synthesize saturated hydrocarbons of the C</a:t>
            </a:r>
            <a:r>
              <a:rPr lang="en-GB" sz="2000" baseline="-25000" noProof="0" dirty="0"/>
              <a:t>n</a:t>
            </a:r>
            <a:r>
              <a:rPr lang="en-GB" sz="2000" noProof="0" dirty="0"/>
              <a:t>H</a:t>
            </a:r>
            <a:r>
              <a:rPr lang="en-GB" sz="2000" baseline="-25000" noProof="0" dirty="0"/>
              <a:t>2n+2</a:t>
            </a:r>
            <a:r>
              <a:rPr lang="en-GB" sz="2000" noProof="0" dirty="0"/>
              <a:t> type.</a:t>
            </a:r>
          </a:p>
        </p:txBody>
      </p:sp>
      <p:sp>
        <p:nvSpPr>
          <p:cNvPr id="3" name="ZoneTexte 2">
            <a:extLst>
              <a:ext uri="{FF2B5EF4-FFF2-40B4-BE49-F238E27FC236}">
                <a16:creationId xmlns:a16="http://schemas.microsoft.com/office/drawing/2014/main" id="{2ECAF7E7-07C8-DA3D-B4B1-3805396A956A}"/>
              </a:ext>
            </a:extLst>
          </p:cNvPr>
          <p:cNvSpPr txBox="1"/>
          <p:nvPr/>
        </p:nvSpPr>
        <p:spPr>
          <a:xfrm>
            <a:off x="1644648" y="1247488"/>
            <a:ext cx="8902700" cy="769441"/>
          </a:xfrm>
          <a:prstGeom prst="rect">
            <a:avLst/>
          </a:prstGeom>
          <a:noFill/>
        </p:spPr>
        <p:txBody>
          <a:bodyPr wrap="square">
            <a:spAutoFit/>
          </a:bodyPr>
          <a:lstStyle/>
          <a:p>
            <a:pPr algn="ctr">
              <a:buNone/>
            </a:pPr>
            <a:r>
              <a:rPr lang="en-GB" sz="2200" noProof="0" dirty="0">
                <a:latin typeface="Arial Rounded MT Bold" panose="020F0704030504030204" pitchFamily="34" charset="0"/>
              </a:rPr>
              <a:t>To decarbonize these uses, we need to turn to e-fuels.</a:t>
            </a:r>
          </a:p>
          <a:p>
            <a:pPr algn="ctr">
              <a:buNone/>
            </a:pPr>
            <a:r>
              <a:rPr lang="en-GB" sz="2200" noProof="0" dirty="0">
                <a:latin typeface="Arial Rounded MT Bold" panose="020F0704030504030204" pitchFamily="34" charset="0"/>
              </a:rPr>
              <a:t>These are synthetic fuels produced using renewable electricity.</a:t>
            </a:r>
          </a:p>
        </p:txBody>
      </p:sp>
      <p:sp>
        <p:nvSpPr>
          <p:cNvPr id="5" name="Espace réservé du numéro de diapositive 3">
            <a:extLst>
              <a:ext uri="{FF2B5EF4-FFF2-40B4-BE49-F238E27FC236}">
                <a16:creationId xmlns:a16="http://schemas.microsoft.com/office/drawing/2014/main" id="{146C73F6-6A65-D4CA-2485-87392AD2270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23</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02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4A11-4E29-1CAD-B4F2-05E7E4292AE4}"/>
              </a:ext>
            </a:extLst>
          </p:cNvPr>
          <p:cNvSpPr/>
          <p:nvPr/>
        </p:nvSpPr>
        <p:spPr>
          <a:xfrm>
            <a:off x="0" y="665"/>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numéro de diapositive 3">
            <a:extLst>
              <a:ext uri="{FF2B5EF4-FFF2-40B4-BE49-F238E27FC236}">
                <a16:creationId xmlns:a16="http://schemas.microsoft.com/office/drawing/2014/main" id="{E60FD488-E628-91A1-9AC9-1E951DB4111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24</a:t>
            </a:fld>
            <a:endParaRPr lang="en-GB" sz="1050"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72684CC-22C1-6857-0DFA-F58CFB377622}"/>
              </a:ext>
            </a:extLst>
          </p:cNvPr>
          <p:cNvSpPr txBox="1"/>
          <p:nvPr/>
        </p:nvSpPr>
        <p:spPr>
          <a:xfrm>
            <a:off x="863145" y="793859"/>
            <a:ext cx="10465708" cy="1477328"/>
          </a:xfrm>
          <a:prstGeom prst="rect">
            <a:avLst/>
          </a:prstGeom>
          <a:noFill/>
        </p:spPr>
        <p:txBody>
          <a:bodyPr wrap="square" lIns="91440" tIns="45720" rIns="91440" bIns="45720" anchor="t">
            <a:spAutoFit/>
          </a:bodyPr>
          <a:lstStyle/>
          <a:p>
            <a:pPr algn="just">
              <a:buNone/>
            </a:pPr>
            <a:r>
              <a:rPr lang="en-GB" sz="2000" noProof="0" dirty="0"/>
              <a:t>Producing e-fuels is both an economic and technological challenge. It comes with two major obstacles.</a:t>
            </a:r>
          </a:p>
          <a:p>
            <a:pPr algn="just">
              <a:buNone/>
            </a:pPr>
            <a:endParaRPr lang="en-GB" sz="1000" noProof="0" dirty="0"/>
          </a:p>
          <a:p>
            <a:pPr algn="just"/>
            <a:r>
              <a:rPr lang="en-GB" sz="2000" noProof="0" dirty="0"/>
              <a:t>First, low-cost electricity is needed, which is not a problem in itself since solar PV is relatively cheap.</a:t>
            </a:r>
            <a:endParaRPr lang="en-GB" sz="2000" noProof="0" dirty="0">
              <a:cs typeface="Arial"/>
            </a:endParaRPr>
          </a:p>
        </p:txBody>
      </p:sp>
      <p:sp>
        <p:nvSpPr>
          <p:cNvPr id="2" name="ZoneTexte 1">
            <a:extLst>
              <a:ext uri="{FF2B5EF4-FFF2-40B4-BE49-F238E27FC236}">
                <a16:creationId xmlns:a16="http://schemas.microsoft.com/office/drawing/2014/main" id="{934F9724-042E-2204-EFB0-169D2B8C4463}"/>
              </a:ext>
            </a:extLst>
          </p:cNvPr>
          <p:cNvSpPr txBox="1"/>
          <p:nvPr/>
        </p:nvSpPr>
        <p:spPr>
          <a:xfrm>
            <a:off x="863141" y="4482732"/>
            <a:ext cx="5816789" cy="1323439"/>
          </a:xfrm>
          <a:prstGeom prst="rect">
            <a:avLst/>
          </a:prstGeom>
          <a:noFill/>
        </p:spPr>
        <p:txBody>
          <a:bodyPr wrap="square" rtlCol="0">
            <a:spAutoFit/>
          </a:bodyPr>
          <a:lstStyle/>
          <a:p>
            <a:pPr algn="just"/>
            <a:r>
              <a:rPr lang="en-GB" sz="2000" u="sng" noProof="0" dirty="0"/>
              <a:t>Example</a:t>
            </a:r>
            <a:r>
              <a:rPr lang="en-GB" sz="2000" noProof="0" dirty="0"/>
              <a:t>: To meet Belgium’s entire national demand for kerosene by converting solar energy into e-kerosene, around </a:t>
            </a:r>
            <a:r>
              <a:rPr lang="en-GB" sz="2000" b="1" noProof="0" dirty="0"/>
              <a:t>405 km²</a:t>
            </a:r>
            <a:r>
              <a:rPr lang="en-GB" sz="2000" noProof="0" dirty="0"/>
              <a:t> </a:t>
            </a:r>
            <a:r>
              <a:rPr lang="en-GB" sz="2000" noProof="0" dirty="0" smtClean="0"/>
              <a:t>of the country would </a:t>
            </a:r>
            <a:r>
              <a:rPr lang="en-GB" sz="2000" noProof="0" dirty="0"/>
              <a:t>need to be covered with PV panels.*</a:t>
            </a:r>
          </a:p>
        </p:txBody>
      </p:sp>
      <p:sp>
        <p:nvSpPr>
          <p:cNvPr id="11" name="ZoneTexte 10">
            <a:extLst>
              <a:ext uri="{FF2B5EF4-FFF2-40B4-BE49-F238E27FC236}">
                <a16:creationId xmlns:a16="http://schemas.microsoft.com/office/drawing/2014/main" id="{4DCFBC42-FB9C-10D3-00A2-D856D15FE600}"/>
              </a:ext>
            </a:extLst>
          </p:cNvPr>
          <p:cNvSpPr txBox="1"/>
          <p:nvPr/>
        </p:nvSpPr>
        <p:spPr>
          <a:xfrm>
            <a:off x="100693" y="6481985"/>
            <a:ext cx="8888138" cy="276999"/>
          </a:xfrm>
          <a:prstGeom prst="rect">
            <a:avLst/>
          </a:prstGeom>
          <a:noFill/>
        </p:spPr>
        <p:txBody>
          <a:bodyPr wrap="square">
            <a:spAutoFit/>
          </a:bodyPr>
          <a:lstStyle/>
          <a:p>
            <a:r>
              <a:rPr lang="en-GB" sz="1200" noProof="0" dirty="0"/>
              <a:t>* The methodology, along with the data and assumptions used for these calculations, is detailed in Appendix 1.</a:t>
            </a:r>
          </a:p>
        </p:txBody>
      </p:sp>
      <p:grpSp>
        <p:nvGrpSpPr>
          <p:cNvPr id="13" name="Groupe 12">
            <a:extLst>
              <a:ext uri="{FF2B5EF4-FFF2-40B4-BE49-F238E27FC236}">
                <a16:creationId xmlns:a16="http://schemas.microsoft.com/office/drawing/2014/main" id="{45219100-0DC6-A12F-79D9-C4A8BDEF65F5}"/>
              </a:ext>
            </a:extLst>
          </p:cNvPr>
          <p:cNvGrpSpPr/>
          <p:nvPr/>
        </p:nvGrpSpPr>
        <p:grpSpPr>
          <a:xfrm>
            <a:off x="7320648" y="2570390"/>
            <a:ext cx="3915988" cy="3164577"/>
            <a:chOff x="7359500" y="3208867"/>
            <a:chExt cx="3915988" cy="3164577"/>
          </a:xfrm>
        </p:grpSpPr>
        <p:pic>
          <p:nvPicPr>
            <p:cNvPr id="4" name="Image 3" descr="Une image contenant noir, obscurité&#10;&#10;Le contenu généré par l’IA peut être incorrect.">
              <a:extLst>
                <a:ext uri="{FF2B5EF4-FFF2-40B4-BE49-F238E27FC236}">
                  <a16:creationId xmlns:a16="http://schemas.microsoft.com/office/drawing/2014/main" id="{36EFE448-7022-E4F0-8ADE-3031396B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22" y="3471739"/>
              <a:ext cx="3288745" cy="2689264"/>
            </a:xfrm>
            <a:prstGeom prst="rect">
              <a:avLst/>
            </a:prstGeom>
          </p:spPr>
        </p:pic>
        <p:sp>
          <p:nvSpPr>
            <p:cNvPr id="5" name="Rectangle 4">
              <a:extLst>
                <a:ext uri="{FF2B5EF4-FFF2-40B4-BE49-F238E27FC236}">
                  <a16:creationId xmlns:a16="http://schemas.microsoft.com/office/drawing/2014/main" id="{DEA0455D-E2D7-3D57-EA97-7D6E9D03F2FA}"/>
                </a:ext>
              </a:extLst>
            </p:cNvPr>
            <p:cNvSpPr/>
            <p:nvPr/>
          </p:nvSpPr>
          <p:spPr>
            <a:xfrm>
              <a:off x="9561791" y="4879760"/>
              <a:ext cx="189491" cy="179773"/>
            </a:xfrm>
            <a:prstGeom prst="rect">
              <a:avLst/>
            </a:prstGeom>
            <a:solidFill>
              <a:srgbClr val="AC0000"/>
            </a:solidFill>
            <a:ln>
              <a:solidFill>
                <a:srgbClr val="A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 coins arrondis 11">
              <a:extLst>
                <a:ext uri="{FF2B5EF4-FFF2-40B4-BE49-F238E27FC236}">
                  <a16:creationId xmlns:a16="http://schemas.microsoft.com/office/drawing/2014/main" id="{D74FD5F0-F48D-3ED5-1F64-7D598250DC16}"/>
                </a:ext>
              </a:extLst>
            </p:cNvPr>
            <p:cNvSpPr/>
            <p:nvPr/>
          </p:nvSpPr>
          <p:spPr>
            <a:xfrm>
              <a:off x="7359500" y="3208867"/>
              <a:ext cx="3915988" cy="3164577"/>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5" name="ZoneTexte 14">
            <a:extLst>
              <a:ext uri="{FF2B5EF4-FFF2-40B4-BE49-F238E27FC236}">
                <a16:creationId xmlns:a16="http://schemas.microsoft.com/office/drawing/2014/main" id="{11F129E0-4B17-EE56-74BB-E4009873960F}"/>
              </a:ext>
            </a:extLst>
          </p:cNvPr>
          <p:cNvSpPr txBox="1"/>
          <p:nvPr/>
        </p:nvSpPr>
        <p:spPr>
          <a:xfrm>
            <a:off x="863142" y="2356485"/>
            <a:ext cx="5816789" cy="1323439"/>
          </a:xfrm>
          <a:prstGeom prst="rect">
            <a:avLst/>
          </a:prstGeom>
          <a:noFill/>
        </p:spPr>
        <p:txBody>
          <a:bodyPr wrap="square">
            <a:spAutoFit/>
          </a:bodyPr>
          <a:lstStyle/>
          <a:p>
            <a:pPr algn="just"/>
            <a:r>
              <a:rPr lang="en-GB" sz="2000" noProof="0" dirty="0"/>
              <a:t>Above all, large amounts of low-carbon electricity must be available continuously. This is difficult to ensure in densely populated areas or regions with limited renewable resources.</a:t>
            </a:r>
          </a:p>
        </p:txBody>
      </p:sp>
    </p:spTree>
    <p:extLst>
      <p:ext uri="{BB962C8B-B14F-4D97-AF65-F5344CB8AC3E}">
        <p14:creationId xmlns:p14="http://schemas.microsoft.com/office/powerpoint/2010/main" val="29194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ED47566-4602-D778-4BF3-A5708711E0DF}"/>
              </a:ext>
            </a:extLst>
          </p:cNvPr>
          <p:cNvSpPr txBox="1"/>
          <p:nvPr/>
        </p:nvSpPr>
        <p:spPr>
          <a:xfrm>
            <a:off x="1439089" y="481313"/>
            <a:ext cx="9313819" cy="769441"/>
          </a:xfrm>
          <a:prstGeom prst="rect">
            <a:avLst/>
          </a:prstGeom>
          <a:noFill/>
        </p:spPr>
        <p:txBody>
          <a:bodyPr wrap="square">
            <a:spAutoFit/>
          </a:bodyPr>
          <a:lstStyle/>
          <a:p>
            <a:pPr algn="ctr"/>
            <a:r>
              <a:rPr lang="en-GB" sz="2200" noProof="0" dirty="0">
                <a:latin typeface="Arial Rounded MT Bold" panose="020F0704030504030204" pitchFamily="34" charset="0"/>
              </a:rPr>
              <a:t>To overcome these obstacles, e-fuels can be produced in</a:t>
            </a:r>
          </a:p>
          <a:p>
            <a:pPr algn="ctr"/>
            <a:r>
              <a:rPr lang="en-GB" sz="2200" noProof="0" dirty="0">
                <a:latin typeface="Arial Rounded MT Bold" panose="020F0704030504030204" pitchFamily="34" charset="0"/>
              </a:rPr>
              <a:t>Remote Renewable Energy Hubs (RREHs).</a:t>
            </a:r>
            <a:endParaRPr kumimoji="0" lang="en-GB" sz="2200" i="0" u="none" strike="noStrike" cap="none" normalizeH="0" baseline="0" noProof="0" dirty="0">
              <a:ln>
                <a:noFill/>
              </a:ln>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7CD75554-FD4A-3611-D627-E75C426F471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Espace réservé du numéro de diapositive 3">
            <a:extLst>
              <a:ext uri="{FF2B5EF4-FFF2-40B4-BE49-F238E27FC236}">
                <a16:creationId xmlns:a16="http://schemas.microsoft.com/office/drawing/2014/main" id="{B45ABB43-AAC5-85FC-C893-BE350EA7E31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25</a:t>
            </a:fld>
            <a:endParaRPr lang="en-GB" sz="1050" noProof="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E3AA28F-B7D4-5E42-CBBE-B8077727461A}"/>
              </a:ext>
            </a:extLst>
          </p:cNvPr>
          <p:cNvSpPr txBox="1"/>
          <p:nvPr/>
        </p:nvSpPr>
        <p:spPr>
          <a:xfrm>
            <a:off x="848528" y="1570597"/>
            <a:ext cx="10516158" cy="1323439"/>
          </a:xfrm>
          <a:prstGeom prst="rect">
            <a:avLst/>
          </a:prstGeom>
          <a:noFill/>
        </p:spPr>
        <p:txBody>
          <a:bodyPr wrap="square">
            <a:spAutoFit/>
          </a:bodyPr>
          <a:lstStyle/>
          <a:p>
            <a:pPr algn="just">
              <a:buNone/>
            </a:pPr>
            <a:r>
              <a:rPr lang="en-GB" sz="2000" noProof="0" dirty="0"/>
              <a:t>An RREH is a site located far from consumption centres characterized by strong wind and solar potential as well as high land availability. Renewable energy is harvested and </a:t>
            </a:r>
            <a:r>
              <a:rPr lang="en-GB" sz="2000" noProof="0" dirty="0" smtClean="0"/>
              <a:t>(frequently) converted into </a:t>
            </a:r>
            <a:r>
              <a:rPr lang="en-GB" sz="2000" noProof="0" dirty="0"/>
              <a:t>e-fuels at these sites before being transported to consumption centres.</a:t>
            </a:r>
          </a:p>
        </p:txBody>
      </p:sp>
      <p:sp>
        <p:nvSpPr>
          <p:cNvPr id="16" name="ZoneTexte 15">
            <a:extLst>
              <a:ext uri="{FF2B5EF4-FFF2-40B4-BE49-F238E27FC236}">
                <a16:creationId xmlns:a16="http://schemas.microsoft.com/office/drawing/2014/main" id="{2FEDFE3C-299B-7D54-66AF-B1B8DA5FA104}"/>
              </a:ext>
            </a:extLst>
          </p:cNvPr>
          <p:cNvSpPr txBox="1"/>
          <p:nvPr/>
        </p:nvSpPr>
        <p:spPr>
          <a:xfrm>
            <a:off x="848528" y="3366224"/>
            <a:ext cx="3469472" cy="2246769"/>
          </a:xfrm>
          <a:prstGeom prst="rect">
            <a:avLst/>
          </a:prstGeom>
          <a:noFill/>
        </p:spPr>
        <p:txBody>
          <a:bodyPr wrap="square">
            <a:spAutoFit/>
          </a:bodyPr>
          <a:lstStyle/>
          <a:p>
            <a:pPr algn="just"/>
            <a:r>
              <a:rPr lang="en-GB" sz="2000" u="sng" noProof="0" dirty="0"/>
              <a:t>Example</a:t>
            </a:r>
            <a:r>
              <a:rPr lang="en-GB" sz="2000" noProof="0" dirty="0"/>
              <a:t>: An RREH in the Moroccan desert captures wind and solar energy, transports it to the coast via an HVDC link, converts it into e-methane,  and exports it to Europe by sea.</a:t>
            </a:r>
          </a:p>
        </p:txBody>
      </p:sp>
      <p:grpSp>
        <p:nvGrpSpPr>
          <p:cNvPr id="5" name="Groupe 4">
            <a:extLst>
              <a:ext uri="{FF2B5EF4-FFF2-40B4-BE49-F238E27FC236}">
                <a16:creationId xmlns:a16="http://schemas.microsoft.com/office/drawing/2014/main" id="{A06E7FBF-AC24-6B83-B781-A9FC7C99206F}"/>
              </a:ext>
            </a:extLst>
          </p:cNvPr>
          <p:cNvGrpSpPr/>
          <p:nvPr/>
        </p:nvGrpSpPr>
        <p:grpSpPr>
          <a:xfrm>
            <a:off x="4734205" y="3142574"/>
            <a:ext cx="6792152" cy="2790757"/>
            <a:chOff x="4719691" y="3319138"/>
            <a:chExt cx="6792152" cy="2790757"/>
          </a:xfrm>
        </p:grpSpPr>
        <p:pic>
          <p:nvPicPr>
            <p:cNvPr id="4" name="Picture 9">
              <a:extLst>
                <a:ext uri="{FF2B5EF4-FFF2-40B4-BE49-F238E27FC236}">
                  <a16:creationId xmlns:a16="http://schemas.microsoft.com/office/drawing/2014/main" id="{5FBA642C-4751-C1FF-6A7A-CC827C2A69A0}"/>
                </a:ext>
              </a:extLst>
            </p:cNvPr>
            <p:cNvPicPr>
              <a:picLocks noChangeAspect="1"/>
            </p:cNvPicPr>
            <p:nvPr/>
          </p:nvPicPr>
          <p:blipFill>
            <a:blip r:embed="rId3"/>
            <a:stretch>
              <a:fillRect/>
            </a:stretch>
          </p:blipFill>
          <p:spPr>
            <a:xfrm>
              <a:off x="4719691" y="3466295"/>
              <a:ext cx="6792152" cy="2643600"/>
            </a:xfrm>
            <a:prstGeom prst="rect">
              <a:avLst/>
            </a:prstGeom>
          </p:spPr>
        </p:pic>
        <p:sp>
          <p:nvSpPr>
            <p:cNvPr id="3" name="Rectangle : coins arrondis 2">
              <a:extLst>
                <a:ext uri="{FF2B5EF4-FFF2-40B4-BE49-F238E27FC236}">
                  <a16:creationId xmlns:a16="http://schemas.microsoft.com/office/drawing/2014/main" id="{9E809773-94C4-62E9-6EFB-736CB05A76E7}"/>
                </a:ext>
              </a:extLst>
            </p:cNvPr>
            <p:cNvSpPr/>
            <p:nvPr/>
          </p:nvSpPr>
          <p:spPr>
            <a:xfrm>
              <a:off x="4891314" y="3319138"/>
              <a:ext cx="6374350" cy="2786670"/>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4597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F73626-E4B1-69AE-E24B-F6E945048429}"/>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904CE52F-0AB2-D62A-AFF8-A7E069B9518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26</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38FD01D-3B22-ED5F-80B6-CCB46C238E56}"/>
              </a:ext>
            </a:extLst>
          </p:cNvPr>
          <p:cNvSpPr txBox="1"/>
          <p:nvPr/>
        </p:nvSpPr>
        <p:spPr>
          <a:xfrm>
            <a:off x="1279845" y="346114"/>
            <a:ext cx="9632304" cy="769441"/>
          </a:xfrm>
          <a:prstGeom prst="rect">
            <a:avLst/>
          </a:prstGeom>
          <a:noFill/>
        </p:spPr>
        <p:txBody>
          <a:bodyPr wrap="square">
            <a:spAutoFit/>
          </a:bodyPr>
          <a:lstStyle/>
          <a:p>
            <a:pPr algn="ctr"/>
            <a:r>
              <a:rPr lang="en-GB" sz="2200" noProof="0" dirty="0">
                <a:latin typeface="Arial Rounded MT Bold" panose="020F0704030504030204" pitchFamily="34" charset="0"/>
              </a:rPr>
              <a:t>An example of an RREH technology graph for e-methane production based on direct air capture (DAC) of CO</a:t>
            </a:r>
            <a:r>
              <a:rPr lang="en-GB" sz="2200" baseline="-25000" noProof="0" dirty="0">
                <a:latin typeface="Arial Rounded MT Bold" panose="020F0704030504030204" pitchFamily="34" charset="0"/>
              </a:rPr>
              <a:t>2</a:t>
            </a:r>
            <a:r>
              <a:rPr lang="en-GB" sz="2200" noProof="0" dirty="0">
                <a:latin typeface="Arial Rounded MT Bold" panose="020F0704030504030204" pitchFamily="34" charset="0"/>
              </a:rPr>
              <a:t>.</a:t>
            </a:r>
            <a:endParaRPr lang="en-GB" sz="2200" b="1" noProof="0" dirty="0">
              <a:latin typeface="Arial Rounded MT Bold" panose="020F0704030504030204" pitchFamily="34" charset="0"/>
            </a:endParaRPr>
          </a:p>
        </p:txBody>
      </p:sp>
      <p:grpSp>
        <p:nvGrpSpPr>
          <p:cNvPr id="9" name="Groupe 8">
            <a:extLst>
              <a:ext uri="{FF2B5EF4-FFF2-40B4-BE49-F238E27FC236}">
                <a16:creationId xmlns:a16="http://schemas.microsoft.com/office/drawing/2014/main" id="{5F543400-6810-4454-21FD-185E9931A782}"/>
              </a:ext>
            </a:extLst>
          </p:cNvPr>
          <p:cNvGrpSpPr/>
          <p:nvPr/>
        </p:nvGrpSpPr>
        <p:grpSpPr>
          <a:xfrm>
            <a:off x="1843312" y="1336544"/>
            <a:ext cx="8505371" cy="5094515"/>
            <a:chOff x="1814286" y="1494971"/>
            <a:chExt cx="8505371" cy="5094515"/>
          </a:xfrm>
        </p:grpSpPr>
        <p:pic>
          <p:nvPicPr>
            <p:cNvPr id="6" name="Content Placeholder 4" descr="Diagram&#10;&#10;Description automatically generated">
              <a:extLst>
                <a:ext uri="{FF2B5EF4-FFF2-40B4-BE49-F238E27FC236}">
                  <a16:creationId xmlns:a16="http://schemas.microsoft.com/office/drawing/2014/main" id="{CB316151-9BC0-2735-1087-60A9B950BA71}"/>
                </a:ext>
              </a:extLst>
            </p:cNvPr>
            <p:cNvPicPr>
              <a:picLocks noChangeAspect="1"/>
            </p:cNvPicPr>
            <p:nvPr/>
          </p:nvPicPr>
          <p:blipFill>
            <a:blip r:embed="rId2"/>
            <a:srcRect b="1799"/>
            <a:stretch/>
          </p:blipFill>
          <p:spPr>
            <a:xfrm>
              <a:off x="2182589" y="1604073"/>
              <a:ext cx="7827540" cy="4836611"/>
            </a:xfrm>
            <a:prstGeom prst="rect">
              <a:avLst/>
            </a:prstGeom>
          </p:spPr>
        </p:pic>
        <p:sp>
          <p:nvSpPr>
            <p:cNvPr id="8" name="Rectangle : coins arrondis 7">
              <a:extLst>
                <a:ext uri="{FF2B5EF4-FFF2-40B4-BE49-F238E27FC236}">
                  <a16:creationId xmlns:a16="http://schemas.microsoft.com/office/drawing/2014/main" id="{46FED688-7B23-9506-93BF-7D2864985247}"/>
                </a:ext>
              </a:extLst>
            </p:cNvPr>
            <p:cNvSpPr/>
            <p:nvPr/>
          </p:nvSpPr>
          <p:spPr>
            <a:xfrm>
              <a:off x="1814286" y="1494971"/>
              <a:ext cx="8505371" cy="5094515"/>
            </a:xfrm>
            <a:prstGeom prst="roundRect">
              <a:avLst>
                <a:gd name="adj" fmla="val 529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2490741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57C-022E-E92B-B548-836B274D98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EE3973-BEFC-1DE5-44E4-4F1E43C8E96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0D4AA0F9-00D3-42FD-4E9D-4D4997753096}"/>
              </a:ext>
            </a:extLst>
          </p:cNvPr>
          <p:cNvSpPr txBox="1"/>
          <p:nvPr/>
        </p:nvSpPr>
        <p:spPr>
          <a:xfrm>
            <a:off x="2135842" y="445907"/>
            <a:ext cx="7868916" cy="769441"/>
          </a:xfrm>
          <a:prstGeom prst="rect">
            <a:avLst/>
          </a:prstGeom>
          <a:noFill/>
        </p:spPr>
        <p:txBody>
          <a:bodyPr wrap="square">
            <a:spAutoFit/>
          </a:bodyPr>
          <a:lstStyle/>
          <a:p>
            <a:pPr algn="ctr"/>
            <a:r>
              <a:rPr lang="en-GB" sz="2200" noProof="0" dirty="0">
                <a:latin typeface="Arial Rounded MT Bold" panose="020F0704030504030204" pitchFamily="34" charset="0"/>
              </a:rPr>
              <a:t>RREHs can be developed in remote areas or within Europe itself to strengthen energy security.</a:t>
            </a:r>
          </a:p>
        </p:txBody>
      </p:sp>
      <p:grpSp>
        <p:nvGrpSpPr>
          <p:cNvPr id="28" name="Groupe 27">
            <a:extLst>
              <a:ext uri="{FF2B5EF4-FFF2-40B4-BE49-F238E27FC236}">
                <a16:creationId xmlns:a16="http://schemas.microsoft.com/office/drawing/2014/main" id="{238BB719-AF8E-84C7-366F-31DDAC0F450B}"/>
              </a:ext>
            </a:extLst>
          </p:cNvPr>
          <p:cNvGrpSpPr/>
          <p:nvPr/>
        </p:nvGrpSpPr>
        <p:grpSpPr>
          <a:xfrm>
            <a:off x="959654" y="1562777"/>
            <a:ext cx="10272687" cy="4799395"/>
            <a:chOff x="874480" y="1467527"/>
            <a:chExt cx="10272687" cy="4799395"/>
          </a:xfrm>
        </p:grpSpPr>
        <p:sp>
          <p:nvSpPr>
            <p:cNvPr id="19" name="ZoneTexte 18">
              <a:extLst>
                <a:ext uri="{FF2B5EF4-FFF2-40B4-BE49-F238E27FC236}">
                  <a16:creationId xmlns:a16="http://schemas.microsoft.com/office/drawing/2014/main" id="{1D5F1157-5B10-5713-628C-8E2B1D9A9B32}"/>
                </a:ext>
              </a:extLst>
            </p:cNvPr>
            <p:cNvSpPr txBox="1"/>
            <p:nvPr/>
          </p:nvSpPr>
          <p:spPr>
            <a:xfrm>
              <a:off x="5875398" y="1467527"/>
              <a:ext cx="4939076" cy="2092881"/>
            </a:xfrm>
            <a:prstGeom prst="rect">
              <a:avLst/>
            </a:prstGeom>
            <a:noFill/>
          </p:spPr>
          <p:txBody>
            <a:bodyPr wrap="square">
              <a:spAutoFit/>
            </a:bodyPr>
            <a:lstStyle/>
            <a:p>
              <a:pPr algn="just"/>
              <a:r>
                <a:rPr lang="en-GB" sz="2000" noProof="0" dirty="0">
                  <a:latin typeface="+mj-lt"/>
                </a:rPr>
                <a:t>Example: </a:t>
              </a:r>
              <a:r>
                <a:rPr lang="en-GB" sz="2000" b="1" i="0" noProof="0" dirty="0">
                  <a:effectLst/>
                  <a:latin typeface="+mj-lt"/>
                </a:rPr>
                <a:t>Extremadura</a:t>
              </a:r>
              <a:r>
                <a:rPr lang="en-GB" sz="2000" b="1" noProof="0" dirty="0">
                  <a:latin typeface="+mj-lt"/>
                </a:rPr>
                <a:t>, Spain</a:t>
              </a:r>
            </a:p>
            <a:p>
              <a:pPr algn="just"/>
              <a:endParaRPr lang="en-GB" sz="500" noProof="0" dirty="0">
                <a:latin typeface="+mj-lt"/>
              </a:endParaRPr>
            </a:p>
            <a:p>
              <a:pPr marL="342900" indent="-342900" algn="just">
                <a:buFont typeface="Arial" panose="020B0604020202020204" pitchFamily="34" charset="0"/>
                <a:buChar char="–"/>
              </a:pPr>
              <a:r>
                <a:rPr lang="en-GB" sz="2000" noProof="0" dirty="0">
                  <a:latin typeface="+mj-lt"/>
                </a:rPr>
                <a:t>High solar irradiation: 200 W/m² (compared with 110 W/m² in Belgium);</a:t>
              </a:r>
            </a:p>
            <a:p>
              <a:pPr marL="342900" indent="-342900" algn="just">
                <a:buFont typeface="Arial" panose="020B0604020202020204" pitchFamily="34" charset="0"/>
                <a:buChar char="–"/>
              </a:pPr>
              <a:r>
                <a:rPr lang="en-GB" sz="2000" noProof="0" dirty="0">
                  <a:latin typeface="+mj-lt"/>
                </a:rPr>
                <a:t>Low population density;</a:t>
              </a:r>
            </a:p>
            <a:p>
              <a:pPr marL="342900" indent="-342900" algn="just">
                <a:buFont typeface="Arial" panose="020B0604020202020204" pitchFamily="34" charset="0"/>
                <a:buChar char="–"/>
              </a:pPr>
              <a:r>
                <a:rPr lang="en-GB" sz="2000" noProof="0" dirty="0">
                  <a:latin typeface="+mj-lt"/>
                </a:rPr>
                <a:t>Direct access to the gas grid for transporting e-fuels.</a:t>
              </a:r>
            </a:p>
          </p:txBody>
        </p:sp>
        <p:grpSp>
          <p:nvGrpSpPr>
            <p:cNvPr id="23" name="Groupe 22">
              <a:extLst>
                <a:ext uri="{FF2B5EF4-FFF2-40B4-BE49-F238E27FC236}">
                  <a16:creationId xmlns:a16="http://schemas.microsoft.com/office/drawing/2014/main" id="{FCBF8F55-1010-7B1A-CE78-0D0B9AEA22CB}"/>
                </a:ext>
              </a:extLst>
            </p:cNvPr>
            <p:cNvGrpSpPr/>
            <p:nvPr/>
          </p:nvGrpSpPr>
          <p:grpSpPr>
            <a:xfrm>
              <a:off x="874480" y="1515487"/>
              <a:ext cx="4253788" cy="4737957"/>
              <a:chOff x="1562099" y="1881899"/>
              <a:chExt cx="4111172" cy="4395077"/>
            </a:xfrm>
          </p:grpSpPr>
          <p:grpSp>
            <p:nvGrpSpPr>
              <p:cNvPr id="17" name="Groupe 16">
                <a:extLst>
                  <a:ext uri="{FF2B5EF4-FFF2-40B4-BE49-F238E27FC236}">
                    <a16:creationId xmlns:a16="http://schemas.microsoft.com/office/drawing/2014/main" id="{9EB657A5-717F-5775-EF98-849CB4C5ECE3}"/>
                  </a:ext>
                </a:extLst>
              </p:cNvPr>
              <p:cNvGrpSpPr/>
              <p:nvPr/>
            </p:nvGrpSpPr>
            <p:grpSpPr>
              <a:xfrm>
                <a:off x="1562099" y="1881899"/>
                <a:ext cx="4111172" cy="4311078"/>
                <a:chOff x="1142999" y="190500"/>
                <a:chExt cx="5432733" cy="5696900"/>
              </a:xfrm>
            </p:grpSpPr>
            <p:pic>
              <p:nvPicPr>
                <p:cNvPr id="10" name="Picture 2" descr="Solar resource maps &amp; GIS data for 200+ countries | Solargis">
                  <a:extLst>
                    <a:ext uri="{FF2B5EF4-FFF2-40B4-BE49-F238E27FC236}">
                      <a16:creationId xmlns:a16="http://schemas.microsoft.com/office/drawing/2014/main" id="{D6FE82B4-A0D1-641B-0AE8-A080984B8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 t="7778" r="41181" b="15301"/>
                <a:stretch/>
              </p:blipFill>
              <p:spPr bwMode="auto">
                <a:xfrm>
                  <a:off x="1142999" y="190500"/>
                  <a:ext cx="5432733" cy="5105400"/>
                </a:xfrm>
                <a:prstGeom prst="round2SameRect">
                  <a:avLst>
                    <a:gd name="adj1" fmla="val 3847"/>
                    <a:gd name="adj2" fmla="val 0"/>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5" name="Encre 14">
                      <a:extLst>
                        <a:ext uri="{FF2B5EF4-FFF2-40B4-BE49-F238E27FC236}">
                          <a16:creationId xmlns:a16="http://schemas.microsoft.com/office/drawing/2014/main" id="{EAA865A6-A9BB-BF4B-3C01-A22CB17F47F9}"/>
                        </a:ext>
                      </a:extLst>
                    </p14:cNvPr>
                    <p14:cNvContentPartPr/>
                    <p14:nvPr/>
                  </p14:nvContentPartPr>
                  <p14:xfrm>
                    <a:off x="1684680" y="3859639"/>
                    <a:ext cx="447480" cy="542880"/>
                  </p14:xfrm>
                </p:contentPart>
              </mc:Choice>
              <mc:Fallback xmlns="" xmlns:a16="http://schemas.microsoft.com/office/drawing/2014/main" xmlns:ask="http://schemas.microsoft.com/office/drawing/2018/sketchyshapes" xmlns:a14="http://schemas.microsoft.com/office/drawing/2010/main">
                <p:pic>
                  <p:nvPicPr>
                    <p:cNvPr id="15" name="Encre 14">
                      <a:extLst>
                        <a:ext uri="{FF2B5EF4-FFF2-40B4-BE49-F238E27FC236}">
                          <a16:creationId xmlns:a16="http://schemas.microsoft.com/office/drawing/2014/main" id="{EAA865A6-A9BB-BF4B-3C01-A22CB17F47F9}"/>
                        </a:ext>
                      </a:extLst>
                    </p:cNvPr>
                    <p:cNvPicPr/>
                    <p:nvPr/>
                  </p:nvPicPr>
                  <p:blipFill>
                    <a:blip r:embed="rId5"/>
                    <a:stretch>
                      <a:fillRect/>
                    </a:stretch>
                  </p:blipFill>
                  <p:spPr>
                    <a:xfrm>
                      <a:off x="1658493" y="3834502"/>
                      <a:ext cx="499854" cy="593155"/>
                    </a:xfrm>
                    <a:prstGeom prst="rect">
                      <a:avLst/>
                    </a:prstGeom>
                  </p:spPr>
                </p:pic>
              </mc:Fallback>
            </mc:AlternateContent>
            <p:pic>
              <p:nvPicPr>
                <p:cNvPr id="16" name="Picture 2" descr="Solar resource maps &amp; GIS data for 200+ countries | Solargis">
                  <a:extLst>
                    <a:ext uri="{FF2B5EF4-FFF2-40B4-BE49-F238E27FC236}">
                      <a16:creationId xmlns:a16="http://schemas.microsoft.com/office/drawing/2014/main" id="{DD36206B-B402-AEFE-CD4C-20A7B3EF5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 t="86516" r="29039" b="3726"/>
                <a:stretch/>
              </p:blipFill>
              <p:spPr bwMode="auto">
                <a:xfrm>
                  <a:off x="1231108" y="5360048"/>
                  <a:ext cx="5330651" cy="52735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 coins arrondis 21">
                <a:extLst>
                  <a:ext uri="{FF2B5EF4-FFF2-40B4-BE49-F238E27FC236}">
                    <a16:creationId xmlns:a16="http://schemas.microsoft.com/office/drawing/2014/main" id="{E37ECA65-2395-D5F0-E9D4-CFF29AD45E76}"/>
                  </a:ext>
                </a:extLst>
              </p:cNvPr>
              <p:cNvSpPr/>
              <p:nvPr/>
            </p:nvSpPr>
            <p:spPr>
              <a:xfrm>
                <a:off x="1562099" y="1881900"/>
                <a:ext cx="4111172" cy="4395076"/>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7" name="Groupe 26">
              <a:extLst>
                <a:ext uri="{FF2B5EF4-FFF2-40B4-BE49-F238E27FC236}">
                  <a16:creationId xmlns:a16="http://schemas.microsoft.com/office/drawing/2014/main" id="{39B82A4C-3755-7BED-50BA-415CF2A3BD8D}"/>
                </a:ext>
              </a:extLst>
            </p:cNvPr>
            <p:cNvGrpSpPr/>
            <p:nvPr/>
          </p:nvGrpSpPr>
          <p:grpSpPr>
            <a:xfrm>
              <a:off x="5591824" y="3827092"/>
              <a:ext cx="2545577" cy="2439830"/>
              <a:chOff x="5584181" y="3813613"/>
              <a:chExt cx="2545577" cy="2439830"/>
            </a:xfrm>
          </p:grpSpPr>
          <p:pic>
            <p:nvPicPr>
              <p:cNvPr id="11" name="Picture 6" descr="11,200+ Extremadura Landscape Stock Photos, Pictures &amp; Royalty-Free Images  - iStock">
                <a:extLst>
                  <a:ext uri="{FF2B5EF4-FFF2-40B4-BE49-F238E27FC236}">
                    <a16:creationId xmlns:a16="http://schemas.microsoft.com/office/drawing/2014/main" id="{87698987-1C9A-95AC-74EB-FE5931D87F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100" t="4752" r="1649"/>
              <a:stretch/>
            </p:blipFill>
            <p:spPr bwMode="auto">
              <a:xfrm>
                <a:off x="5584181" y="3813614"/>
                <a:ext cx="2545577" cy="2439829"/>
              </a:xfrm>
              <a:prstGeom prst="roundRect">
                <a:avLst>
                  <a:gd name="adj" fmla="val 4955"/>
                </a:avLst>
              </a:prstGeom>
              <a:noFill/>
              <a:extLst>
                <a:ext uri="{909E8E84-426E-40DD-AFC4-6F175D3DCCD1}">
                  <a14:hiddenFill xmlns:a14="http://schemas.microsoft.com/office/drawing/2010/main">
                    <a:solidFill>
                      <a:srgbClr val="FFFFFF"/>
                    </a:solidFill>
                  </a14:hiddenFill>
                </a:ext>
              </a:extLst>
            </p:spPr>
          </p:pic>
          <p:sp>
            <p:nvSpPr>
              <p:cNvPr id="24" name="Rectangle : coins arrondis 23">
                <a:extLst>
                  <a:ext uri="{FF2B5EF4-FFF2-40B4-BE49-F238E27FC236}">
                    <a16:creationId xmlns:a16="http://schemas.microsoft.com/office/drawing/2014/main" id="{EE702552-9904-EB02-9B9F-BD101467B232}"/>
                  </a:ext>
                </a:extLst>
              </p:cNvPr>
              <p:cNvSpPr/>
              <p:nvPr/>
            </p:nvSpPr>
            <p:spPr>
              <a:xfrm>
                <a:off x="5584181" y="3813613"/>
                <a:ext cx="2545577" cy="2420779"/>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6" name="Groupe 25">
              <a:extLst>
                <a:ext uri="{FF2B5EF4-FFF2-40B4-BE49-F238E27FC236}">
                  <a16:creationId xmlns:a16="http://schemas.microsoft.com/office/drawing/2014/main" id="{389608A2-A591-909D-A02D-96932E559B4A}"/>
                </a:ext>
              </a:extLst>
            </p:cNvPr>
            <p:cNvGrpSpPr/>
            <p:nvPr/>
          </p:nvGrpSpPr>
          <p:grpSpPr>
            <a:xfrm>
              <a:off x="8601590" y="3813612"/>
              <a:ext cx="2545577" cy="2439831"/>
              <a:chOff x="8484852" y="3813612"/>
              <a:chExt cx="2545577" cy="2439831"/>
            </a:xfrm>
          </p:grpSpPr>
          <p:pic>
            <p:nvPicPr>
              <p:cNvPr id="7170" name="Picture 2" descr="&#10;Cartes des pipelines en Europe (Oléoducs, gazoducs et produits dérivés)&#10;">
                <a:extLst>
                  <a:ext uri="{FF2B5EF4-FFF2-40B4-BE49-F238E27FC236}">
                    <a16:creationId xmlns:a16="http://schemas.microsoft.com/office/drawing/2014/main" id="{69E1CC94-FA8B-B01C-37CC-340ACB761F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680" r="15063"/>
              <a:stretch/>
            </p:blipFill>
            <p:spPr bwMode="auto">
              <a:xfrm>
                <a:off x="8485486" y="3813614"/>
                <a:ext cx="2544943" cy="2439829"/>
              </a:xfrm>
              <a:prstGeom prst="roundRect">
                <a:avLst>
                  <a:gd name="adj" fmla="val 4565"/>
                </a:avLst>
              </a:prstGeom>
              <a:noFill/>
              <a:extLst>
                <a:ext uri="{909E8E84-426E-40DD-AFC4-6F175D3DCCD1}">
                  <a14:hiddenFill xmlns:a14="http://schemas.microsoft.com/office/drawing/2010/main">
                    <a:solidFill>
                      <a:srgbClr val="FFFFFF"/>
                    </a:solidFill>
                  </a14:hiddenFill>
                </a:ext>
              </a:extLst>
            </p:spPr>
          </p:pic>
          <p:sp>
            <p:nvSpPr>
              <p:cNvPr id="25" name="Rectangle : coins arrondis 24">
                <a:extLst>
                  <a:ext uri="{FF2B5EF4-FFF2-40B4-BE49-F238E27FC236}">
                    <a16:creationId xmlns:a16="http://schemas.microsoft.com/office/drawing/2014/main" id="{3B199F7E-B516-7F75-AC04-90392F4D9641}"/>
                  </a:ext>
                </a:extLst>
              </p:cNvPr>
              <p:cNvSpPr/>
              <p:nvPr/>
            </p:nvSpPr>
            <p:spPr>
              <a:xfrm>
                <a:off x="8484852" y="3813612"/>
                <a:ext cx="2545577" cy="2420779"/>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30" name="Espace réservé du numéro de diapositive 3">
            <a:extLst>
              <a:ext uri="{FF2B5EF4-FFF2-40B4-BE49-F238E27FC236}">
                <a16:creationId xmlns:a16="http://schemas.microsoft.com/office/drawing/2014/main" id="{9EA19992-8B54-E4A6-E73D-F219D0A8667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27</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538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2064D42E-4ED1-FFB2-B39D-6BEADCCDFBF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28</a:t>
            </a:fld>
            <a:endParaRPr lang="en-GB" sz="105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5E2130A-57FA-6F6E-B367-D47E2128C7C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ZoneTexte 10">
            <a:extLst>
              <a:ext uri="{FF2B5EF4-FFF2-40B4-BE49-F238E27FC236}">
                <a16:creationId xmlns:a16="http://schemas.microsoft.com/office/drawing/2014/main" id="{2813AE44-A0DA-14A1-48D7-593518464124}"/>
              </a:ext>
            </a:extLst>
          </p:cNvPr>
          <p:cNvSpPr txBox="1"/>
          <p:nvPr/>
        </p:nvSpPr>
        <p:spPr>
          <a:xfrm>
            <a:off x="869734" y="2048315"/>
            <a:ext cx="5565791" cy="3785652"/>
          </a:xfrm>
          <a:prstGeom prst="rect">
            <a:avLst/>
          </a:prstGeom>
          <a:noFill/>
        </p:spPr>
        <p:txBody>
          <a:bodyPr wrap="square" lIns="91440" tIns="45720" rIns="91440" bIns="45720" anchor="t">
            <a:spAutoFit/>
          </a:bodyPr>
          <a:lstStyle/>
          <a:p>
            <a:pPr algn="just">
              <a:buNone/>
            </a:pPr>
            <a:r>
              <a:rPr lang="en-GB" sz="2000" noProof="0" dirty="0"/>
              <a:t>The EU’s average gas consumption is </a:t>
            </a:r>
            <a:r>
              <a:rPr lang="en-GB" sz="2000" noProof="0" dirty="0" smtClean="0"/>
              <a:t>3,500 </a:t>
            </a:r>
            <a:r>
              <a:rPr lang="en-GB" sz="2000" noProof="0" dirty="0"/>
              <a:t>TWh/year.</a:t>
            </a:r>
          </a:p>
          <a:p>
            <a:pPr algn="just">
              <a:buNone/>
            </a:pPr>
            <a:endParaRPr lang="en-GB" sz="2000" noProof="0" dirty="0"/>
          </a:p>
          <a:p>
            <a:pPr algn="just"/>
            <a:r>
              <a:rPr lang="en-GB" sz="2000" noProof="0" dirty="0"/>
              <a:t>Around </a:t>
            </a:r>
            <a:r>
              <a:rPr lang="en-GB" sz="2000" b="1" noProof="0" dirty="0" smtClean="0"/>
              <a:t>16,000 </a:t>
            </a:r>
            <a:r>
              <a:rPr lang="en-GB" sz="2000" b="1" noProof="0" dirty="0"/>
              <a:t>km²</a:t>
            </a:r>
            <a:r>
              <a:rPr lang="en-GB" sz="2000" noProof="0" dirty="0"/>
              <a:t> of PV panels would be required to meet this demand using PV production and power-to-gas technology. This estimate assumes solar irradiance of 200 W/m², a PV load factor of 25%, and 50% losses in the conversion process.*</a:t>
            </a:r>
          </a:p>
          <a:p>
            <a:pPr algn="just">
              <a:buNone/>
            </a:pPr>
            <a:endParaRPr lang="en-GB" sz="2000" noProof="0" dirty="0"/>
          </a:p>
          <a:p>
            <a:pPr algn="just"/>
            <a:r>
              <a:rPr lang="en-GB" sz="2000" noProof="0" dirty="0"/>
              <a:t>That is "only" </a:t>
            </a:r>
            <a:r>
              <a:rPr lang="en-GB" sz="2000" b="1" noProof="0" dirty="0"/>
              <a:t>40% </a:t>
            </a:r>
            <a:r>
              <a:rPr lang="en-GB" sz="2000" noProof="0" dirty="0"/>
              <a:t>of the surface area of Spain's Extremadura region.</a:t>
            </a:r>
            <a:endParaRPr lang="en-GB" sz="2000" noProof="0" dirty="0">
              <a:cs typeface="Arial"/>
            </a:endParaRPr>
          </a:p>
        </p:txBody>
      </p:sp>
      <p:sp>
        <p:nvSpPr>
          <p:cNvPr id="13" name="ZoneTexte 12">
            <a:extLst>
              <a:ext uri="{FF2B5EF4-FFF2-40B4-BE49-F238E27FC236}">
                <a16:creationId xmlns:a16="http://schemas.microsoft.com/office/drawing/2014/main" id="{1EFC741E-8E91-73F0-3A84-5FF88445DD17}"/>
              </a:ext>
            </a:extLst>
          </p:cNvPr>
          <p:cNvSpPr txBox="1"/>
          <p:nvPr/>
        </p:nvSpPr>
        <p:spPr>
          <a:xfrm>
            <a:off x="1428749" y="494186"/>
            <a:ext cx="9334500" cy="1107996"/>
          </a:xfrm>
          <a:prstGeom prst="rect">
            <a:avLst/>
          </a:prstGeom>
          <a:noFill/>
        </p:spPr>
        <p:txBody>
          <a:bodyPr wrap="square">
            <a:spAutoFit/>
          </a:bodyPr>
          <a:lstStyle/>
          <a:p>
            <a:pPr algn="ctr"/>
            <a:r>
              <a:rPr lang="en-GB" sz="2200" noProof="0" dirty="0">
                <a:latin typeface="Arial Rounded MT Bold" panose="020F0704030504030204" pitchFamily="34" charset="0"/>
              </a:rPr>
              <a:t>Let us do a </a:t>
            </a:r>
            <a:r>
              <a:rPr lang="en-GB" sz="2200" noProof="0" dirty="0" smtClean="0">
                <a:latin typeface="Arial Rounded MT Bold" panose="020F0704030504030204" pitchFamily="34" charset="0"/>
              </a:rPr>
              <a:t>little bit of </a:t>
            </a:r>
            <a:r>
              <a:rPr lang="en-GB" sz="2200" noProof="0" dirty="0">
                <a:latin typeface="Arial Rounded MT Bold" panose="020F0704030504030204" pitchFamily="34" charset="0"/>
              </a:rPr>
              <a:t>math:</a:t>
            </a:r>
          </a:p>
          <a:p>
            <a:pPr algn="ctr"/>
            <a:r>
              <a:rPr lang="en-GB" sz="2200" noProof="0" dirty="0">
                <a:latin typeface="Arial Rounded MT Bold" panose="020F0704030504030204" pitchFamily="34" charset="0"/>
              </a:rPr>
              <a:t>What surface area of PV panels would be needed</a:t>
            </a:r>
          </a:p>
          <a:p>
            <a:pPr algn="ctr"/>
            <a:r>
              <a:rPr lang="en-GB" sz="2200" noProof="0" dirty="0">
                <a:latin typeface="Arial Rounded MT Bold" panose="020F0704030504030204" pitchFamily="34" charset="0"/>
              </a:rPr>
              <a:t>to cover the EU 'entire gas demand?</a:t>
            </a:r>
          </a:p>
        </p:txBody>
      </p:sp>
      <p:grpSp>
        <p:nvGrpSpPr>
          <p:cNvPr id="15" name="Groupe 14">
            <a:extLst>
              <a:ext uri="{FF2B5EF4-FFF2-40B4-BE49-F238E27FC236}">
                <a16:creationId xmlns:a16="http://schemas.microsoft.com/office/drawing/2014/main" id="{69AA2091-A07C-095D-C6AF-4EDDC606ABF9}"/>
              </a:ext>
            </a:extLst>
          </p:cNvPr>
          <p:cNvGrpSpPr/>
          <p:nvPr/>
        </p:nvGrpSpPr>
        <p:grpSpPr>
          <a:xfrm>
            <a:off x="7300852" y="2379500"/>
            <a:ext cx="3915988" cy="3164577"/>
            <a:chOff x="6790063" y="2340873"/>
            <a:chExt cx="3915988" cy="3164577"/>
          </a:xfrm>
        </p:grpSpPr>
        <p:pic>
          <p:nvPicPr>
            <p:cNvPr id="3" name="Image 2">
              <a:extLst>
                <a:ext uri="{FF2B5EF4-FFF2-40B4-BE49-F238E27FC236}">
                  <a16:creationId xmlns:a16="http://schemas.microsoft.com/office/drawing/2014/main" id="{D4082CC4-4875-5ED2-0B44-83FF69E099DE}"/>
                </a:ext>
              </a:extLst>
            </p:cNvPr>
            <p:cNvPicPr>
              <a:picLocks noChangeAspect="1"/>
            </p:cNvPicPr>
            <p:nvPr/>
          </p:nvPicPr>
          <p:blipFill>
            <a:blip r:embed="rId2"/>
            <a:stretch>
              <a:fillRect/>
            </a:stretch>
          </p:blipFill>
          <p:spPr>
            <a:xfrm>
              <a:off x="6859863" y="2544311"/>
              <a:ext cx="3776388" cy="2795799"/>
            </a:xfrm>
            <a:prstGeom prst="rect">
              <a:avLst/>
            </a:prstGeom>
          </p:spPr>
        </p:pic>
        <p:sp>
          <p:nvSpPr>
            <p:cNvPr id="14" name="Rectangle : coins arrondis 13">
              <a:extLst>
                <a:ext uri="{FF2B5EF4-FFF2-40B4-BE49-F238E27FC236}">
                  <a16:creationId xmlns:a16="http://schemas.microsoft.com/office/drawing/2014/main" id="{C4F890C4-81D7-7886-621C-05950220D309}"/>
                </a:ext>
              </a:extLst>
            </p:cNvPr>
            <p:cNvSpPr/>
            <p:nvPr/>
          </p:nvSpPr>
          <p:spPr>
            <a:xfrm>
              <a:off x="6790063" y="2340873"/>
              <a:ext cx="3915988" cy="3164577"/>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F975FC02-F7E5-BA27-8C46-2C2C77A5131A}"/>
              </a:ext>
            </a:extLst>
          </p:cNvPr>
          <p:cNvSpPr txBox="1"/>
          <p:nvPr/>
        </p:nvSpPr>
        <p:spPr>
          <a:xfrm>
            <a:off x="100693" y="6481985"/>
            <a:ext cx="8888138" cy="276999"/>
          </a:xfrm>
          <a:prstGeom prst="rect">
            <a:avLst/>
          </a:prstGeom>
          <a:noFill/>
        </p:spPr>
        <p:txBody>
          <a:bodyPr wrap="square">
            <a:spAutoFit/>
          </a:bodyPr>
          <a:lstStyle/>
          <a:p>
            <a:r>
              <a:rPr lang="en-GB" sz="1200" noProof="0" dirty="0"/>
              <a:t>* The methodology, along with the data and assumptions used for these calculations, is detailed in Appendix 2.</a:t>
            </a:r>
          </a:p>
        </p:txBody>
      </p:sp>
    </p:spTree>
    <p:extLst>
      <p:ext uri="{BB962C8B-B14F-4D97-AF65-F5344CB8AC3E}">
        <p14:creationId xmlns:p14="http://schemas.microsoft.com/office/powerpoint/2010/main" val="81730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1ED0-7F32-19B5-1EC3-7F3E1AA90D70}"/>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40488D94-9A3D-3B4E-9E86-7ECD35F29A44}"/>
              </a:ext>
            </a:extLst>
          </p:cNvPr>
          <p:cNvSpPr/>
          <p:nvPr/>
        </p:nvSpPr>
        <p:spPr>
          <a:xfrm>
            <a:off x="949394" y="1104900"/>
            <a:ext cx="10293212" cy="4438236"/>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98FC05EA-CF0D-9DD4-40E2-598E85C8B9D5}"/>
              </a:ext>
            </a:extLst>
          </p:cNvPr>
          <p:cNvSpPr txBox="1"/>
          <p:nvPr/>
        </p:nvSpPr>
        <p:spPr>
          <a:xfrm>
            <a:off x="1612253" y="1769746"/>
            <a:ext cx="8949068" cy="3108543"/>
          </a:xfrm>
          <a:prstGeom prst="rect">
            <a:avLst/>
          </a:prstGeom>
          <a:noFill/>
        </p:spPr>
        <p:txBody>
          <a:bodyPr wrap="square">
            <a:spAutoFit/>
          </a:bodyPr>
          <a:lstStyle/>
          <a:p>
            <a:pPr algn="ctr"/>
            <a:r>
              <a:rPr lang="en-GB" sz="3600" noProof="0" dirty="0">
                <a:latin typeface="Arial Rounded MT Bold" panose="020F0704030504030204" pitchFamily="34" charset="0"/>
              </a:rPr>
              <a:t>5</a:t>
            </a:r>
            <a:r>
              <a:rPr lang="en-GB" sz="3600" baseline="30000" dirty="0">
                <a:latin typeface="Arial Rounded MT Bold" panose="020F0704030504030204" pitchFamily="34" charset="0"/>
              </a:rPr>
              <a:t>th</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Belgian e-fuels will never be</a:t>
            </a:r>
          </a:p>
          <a:p>
            <a:pPr algn="ctr"/>
            <a:r>
              <a:rPr lang="en-GB" sz="3600" noProof="0" dirty="0">
                <a:latin typeface="Arial Rounded MT Bold" panose="020F0704030504030204" pitchFamily="34" charset="0"/>
              </a:rPr>
              <a:t>cost-competitive with imported ones, leaving the country reliant on importing all energy-dense molecules</a:t>
            </a:r>
          </a:p>
        </p:txBody>
      </p:sp>
    </p:spTree>
    <p:extLst>
      <p:ext uri="{BB962C8B-B14F-4D97-AF65-F5344CB8AC3E}">
        <p14:creationId xmlns:p14="http://schemas.microsoft.com/office/powerpoint/2010/main" val="177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C81E-298E-FFD2-5519-DED269D0541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07243A8-89C9-E6AA-69E3-75F4997795D8}"/>
              </a:ext>
            </a:extLst>
          </p:cNvPr>
          <p:cNvSpPr txBox="1"/>
          <p:nvPr/>
        </p:nvSpPr>
        <p:spPr>
          <a:xfrm>
            <a:off x="2700334" y="2705725"/>
            <a:ext cx="6791325" cy="1446550"/>
          </a:xfrm>
          <a:prstGeom prst="rect">
            <a:avLst/>
          </a:prstGeom>
          <a:noFill/>
        </p:spPr>
        <p:txBody>
          <a:bodyPr wrap="square">
            <a:spAutoFit/>
          </a:bodyPr>
          <a:lstStyle/>
          <a:p>
            <a:pPr algn="ctr"/>
            <a:r>
              <a:rPr lang="en-GB" sz="3600" noProof="0" dirty="0">
                <a:latin typeface="Arial Rounded MT Bold" panose="020F0704030504030204" pitchFamily="34" charset="0"/>
              </a:rPr>
              <a:t>1</a:t>
            </a:r>
            <a:r>
              <a:rPr lang="en-GB" sz="3600" baseline="30000" noProof="0" dirty="0">
                <a:latin typeface="Arial Rounded MT Bold" panose="020F0704030504030204" pitchFamily="34" charset="0"/>
              </a:rPr>
              <a:t>st</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Gas prices are far too high</a:t>
            </a:r>
          </a:p>
        </p:txBody>
      </p:sp>
      <p:sp>
        <p:nvSpPr>
          <p:cNvPr id="4" name="Rectangle : coins arrondis 3">
            <a:extLst>
              <a:ext uri="{FF2B5EF4-FFF2-40B4-BE49-F238E27FC236}">
                <a16:creationId xmlns:a16="http://schemas.microsoft.com/office/drawing/2014/main" id="{083BFE4A-62F8-91B7-8EAD-33AB22F64EEE}"/>
              </a:ext>
            </a:extLst>
          </p:cNvPr>
          <p:cNvSpPr/>
          <p:nvPr/>
        </p:nvSpPr>
        <p:spPr>
          <a:xfrm>
            <a:off x="1760703" y="2190237"/>
            <a:ext cx="8670589" cy="2477526"/>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67695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43C2-E82B-A457-4E0A-A9D5CCB045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031D94-363E-205D-B542-A8FB4349CE2A}"/>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Espace réservé du numéro de diapositive 3">
            <a:extLst>
              <a:ext uri="{FF2B5EF4-FFF2-40B4-BE49-F238E27FC236}">
                <a16:creationId xmlns:a16="http://schemas.microsoft.com/office/drawing/2014/main" id="{CEA01F37-92C5-2CF4-3CC2-3F246851A9E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30</a:t>
            </a:fld>
            <a:endParaRPr lang="en-GB" sz="1050"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76293EAD-3856-E3F2-BABF-7BA0F88EF1F2}"/>
              </a:ext>
            </a:extLst>
          </p:cNvPr>
          <p:cNvSpPr txBox="1"/>
          <p:nvPr/>
        </p:nvSpPr>
        <p:spPr>
          <a:xfrm>
            <a:off x="1591926" y="364974"/>
            <a:ext cx="9008140" cy="769441"/>
          </a:xfrm>
          <a:prstGeom prst="rect">
            <a:avLst/>
          </a:prstGeom>
          <a:noFill/>
        </p:spPr>
        <p:txBody>
          <a:bodyPr wrap="square">
            <a:spAutoFit/>
          </a:bodyPr>
          <a:lstStyle/>
          <a:p>
            <a:pPr algn="ctr">
              <a:buNone/>
            </a:pPr>
            <a:r>
              <a:rPr lang="en-GB" sz="2200" noProof="0" dirty="0">
                <a:latin typeface="Arial Rounded MT Bold" panose="020F0704030504030204" pitchFamily="34" charset="0"/>
              </a:rPr>
              <a:t>Producing e-fuels locally in a region with limited renewable potential like Belgium may seem of limited relevance</a:t>
            </a:r>
          </a:p>
        </p:txBody>
      </p:sp>
      <p:grpSp>
        <p:nvGrpSpPr>
          <p:cNvPr id="27" name="Groupe 26">
            <a:extLst>
              <a:ext uri="{FF2B5EF4-FFF2-40B4-BE49-F238E27FC236}">
                <a16:creationId xmlns:a16="http://schemas.microsoft.com/office/drawing/2014/main" id="{911AB32E-3CE7-3B1B-849A-496DFE7A6CDE}"/>
              </a:ext>
            </a:extLst>
          </p:cNvPr>
          <p:cNvGrpSpPr/>
          <p:nvPr/>
        </p:nvGrpSpPr>
        <p:grpSpPr>
          <a:xfrm>
            <a:off x="1946288" y="2776200"/>
            <a:ext cx="8249310" cy="3478253"/>
            <a:chOff x="1254186" y="2682098"/>
            <a:chExt cx="9382824" cy="3956196"/>
          </a:xfrm>
        </p:grpSpPr>
        <p:sp>
          <p:nvSpPr>
            <p:cNvPr id="3" name="ZoneTexte 2">
              <a:extLst>
                <a:ext uri="{FF2B5EF4-FFF2-40B4-BE49-F238E27FC236}">
                  <a16:creationId xmlns:a16="http://schemas.microsoft.com/office/drawing/2014/main" id="{4FC7F75A-4B16-5391-81A4-FCA01BD7FA9B}"/>
                </a:ext>
              </a:extLst>
            </p:cNvPr>
            <p:cNvSpPr txBox="1"/>
            <p:nvPr/>
          </p:nvSpPr>
          <p:spPr>
            <a:xfrm>
              <a:off x="1254186" y="6113192"/>
              <a:ext cx="3616438" cy="525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i="1" noProof="0" dirty="0">
                  <a:solidFill>
                    <a:srgbClr val="000000"/>
                  </a:solidFill>
                  <a:ea typeface="+mn-lt"/>
                  <a:cs typeface="+mn-lt"/>
                </a:rPr>
                <a:t>Annual solar irradiance map</a:t>
              </a:r>
            </a:p>
            <a:p>
              <a:pPr algn="ctr"/>
              <a:r>
                <a:rPr lang="en-GB" sz="1200" i="1" noProof="0" dirty="0">
                  <a:solidFill>
                    <a:srgbClr val="000000"/>
                  </a:solidFill>
                  <a:ea typeface="+mn-lt"/>
                  <a:cs typeface="+mn-lt"/>
                </a:rPr>
                <a:t>for PV potential in Europe.</a:t>
              </a:r>
              <a:r>
                <a:rPr lang="en-GB" sz="1200" baseline="30000" noProof="0" dirty="0">
                  <a:solidFill>
                    <a:srgbClr val="000000"/>
                  </a:solidFill>
                  <a:ea typeface="+mn-lt"/>
                  <a:cs typeface="+mn-lt"/>
                </a:rPr>
                <a:t>1</a:t>
              </a:r>
              <a:endParaRPr lang="en-GB" sz="1200" baseline="30000" noProof="0" dirty="0">
                <a:cs typeface="Arial"/>
              </a:endParaRPr>
            </a:p>
          </p:txBody>
        </p:sp>
        <p:sp>
          <p:nvSpPr>
            <p:cNvPr id="18" name="ZoneTexte 17">
              <a:extLst>
                <a:ext uri="{FF2B5EF4-FFF2-40B4-BE49-F238E27FC236}">
                  <a16:creationId xmlns:a16="http://schemas.microsoft.com/office/drawing/2014/main" id="{B4A0C63B-E2AF-CE21-C6D1-18B4C46CD41A}"/>
                </a:ext>
              </a:extLst>
            </p:cNvPr>
            <p:cNvSpPr txBox="1"/>
            <p:nvPr/>
          </p:nvSpPr>
          <p:spPr>
            <a:xfrm>
              <a:off x="6456412" y="6113191"/>
              <a:ext cx="3213314" cy="525102"/>
            </a:xfrm>
            <a:prstGeom prst="rect">
              <a:avLst/>
            </a:prstGeom>
            <a:noFill/>
          </p:spPr>
          <p:txBody>
            <a:bodyPr wrap="square">
              <a:spAutoFit/>
            </a:bodyPr>
            <a:lstStyle/>
            <a:p>
              <a:pPr algn="ctr"/>
              <a:r>
                <a:rPr lang="en-GB" sz="1200" i="1" noProof="0" dirty="0"/>
                <a:t>Map of full-load hours production for wind power potential in Europe.</a:t>
              </a:r>
              <a:r>
                <a:rPr lang="en-GB" sz="1200" baseline="30000" noProof="0" dirty="0"/>
                <a:t>2</a:t>
              </a:r>
            </a:p>
          </p:txBody>
        </p:sp>
        <p:grpSp>
          <p:nvGrpSpPr>
            <p:cNvPr id="24" name="Groupe 23">
              <a:extLst>
                <a:ext uri="{FF2B5EF4-FFF2-40B4-BE49-F238E27FC236}">
                  <a16:creationId xmlns:a16="http://schemas.microsoft.com/office/drawing/2014/main" id="{E202811E-EE7C-ECE5-EE98-B03C5F738A13}"/>
                </a:ext>
              </a:extLst>
            </p:cNvPr>
            <p:cNvGrpSpPr/>
            <p:nvPr/>
          </p:nvGrpSpPr>
          <p:grpSpPr>
            <a:xfrm>
              <a:off x="1573552" y="2682098"/>
              <a:ext cx="2977705" cy="3392701"/>
              <a:chOff x="1112949" y="1952649"/>
              <a:chExt cx="3519498" cy="4010002"/>
            </a:xfrm>
          </p:grpSpPr>
          <p:pic>
            <p:nvPicPr>
              <p:cNvPr id="11" name="Picture 2" descr="Solar resource maps &amp; GIS data for 200+ countries | Solargis">
                <a:extLst>
                  <a:ext uri="{FF2B5EF4-FFF2-40B4-BE49-F238E27FC236}">
                    <a16:creationId xmlns:a16="http://schemas.microsoft.com/office/drawing/2014/main" id="{DDD77C04-62F4-E10C-2432-9B0AEB9BCB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 t="7778" r="41181" b="15301"/>
              <a:stretch/>
            </p:blipFill>
            <p:spPr bwMode="auto">
              <a:xfrm>
                <a:off x="1112949" y="1952649"/>
                <a:ext cx="3519498" cy="3445930"/>
              </a:xfrm>
              <a:prstGeom prst="round2SameRect">
                <a:avLst>
                  <a:gd name="adj1" fmla="val 3847"/>
                  <a:gd name="adj2" fmla="val 0"/>
                </a:avLst>
              </a:prstGeom>
              <a:noFill/>
              <a:extLst>
                <a:ext uri="{909E8E84-426E-40DD-AFC4-6F175D3DCCD1}">
                  <a14:hiddenFill xmlns:a14="http://schemas.microsoft.com/office/drawing/2010/main">
                    <a:solidFill>
                      <a:srgbClr val="FFFFFF"/>
                    </a:solidFill>
                  </a14:hiddenFill>
                </a:ext>
              </a:extLst>
            </p:spPr>
          </p:pic>
          <p:pic>
            <p:nvPicPr>
              <p:cNvPr id="12" name="Picture 2" descr="Solar resource maps &amp; GIS data for 200+ countries | Solargis">
                <a:extLst>
                  <a:ext uri="{FF2B5EF4-FFF2-40B4-BE49-F238E27FC236}">
                    <a16:creationId xmlns:a16="http://schemas.microsoft.com/office/drawing/2014/main" id="{B0E46827-6DFE-3027-D8A9-C72F266FB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 t="86516" r="29039" b="3726"/>
              <a:stretch/>
            </p:blipFill>
            <p:spPr bwMode="auto">
              <a:xfrm>
                <a:off x="1162525" y="5443958"/>
                <a:ext cx="3469922" cy="3609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 coins arrondis 20">
                <a:extLst>
                  <a:ext uri="{FF2B5EF4-FFF2-40B4-BE49-F238E27FC236}">
                    <a16:creationId xmlns:a16="http://schemas.microsoft.com/office/drawing/2014/main" id="{CFCAB850-B558-9C21-FB68-CDA8BA30CFE3}"/>
                  </a:ext>
                </a:extLst>
              </p:cNvPr>
              <p:cNvSpPr/>
              <p:nvPr/>
            </p:nvSpPr>
            <p:spPr>
              <a:xfrm>
                <a:off x="1146480" y="1952649"/>
                <a:ext cx="3485967" cy="4010002"/>
              </a:xfrm>
              <a:prstGeom prst="roundRect">
                <a:avLst>
                  <a:gd name="adj" fmla="val 409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3" name="Groupe 22">
              <a:extLst>
                <a:ext uri="{FF2B5EF4-FFF2-40B4-BE49-F238E27FC236}">
                  <a16:creationId xmlns:a16="http://schemas.microsoft.com/office/drawing/2014/main" id="{5E63C198-2D4C-4706-2FBB-477E638BFB45}"/>
                </a:ext>
              </a:extLst>
            </p:cNvPr>
            <p:cNvGrpSpPr/>
            <p:nvPr/>
          </p:nvGrpSpPr>
          <p:grpSpPr>
            <a:xfrm>
              <a:off x="5612706" y="2682098"/>
              <a:ext cx="5024304" cy="3392703"/>
              <a:chOff x="5499714" y="2229157"/>
              <a:chExt cx="5434986" cy="3670018"/>
            </a:xfrm>
          </p:grpSpPr>
          <p:pic>
            <p:nvPicPr>
              <p:cNvPr id="4100" name="Picture 4">
                <a:extLst>
                  <a:ext uri="{FF2B5EF4-FFF2-40B4-BE49-F238E27FC236}">
                    <a16:creationId xmlns:a16="http://schemas.microsoft.com/office/drawing/2014/main" id="{BB32BAC9-66E0-B3E7-7CCB-F2FC5194D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57" t="1501" r="-108" b="18463"/>
              <a:stretch/>
            </p:blipFill>
            <p:spPr bwMode="auto">
              <a:xfrm>
                <a:off x="9140214" y="2336039"/>
                <a:ext cx="1659644" cy="27904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D58172C-0A03-10C6-51C5-802F57464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4" t="31168" r="47281"/>
              <a:stretch/>
            </p:blipFill>
            <p:spPr bwMode="auto">
              <a:xfrm>
                <a:off x="5499714" y="2404705"/>
                <a:ext cx="3569074" cy="349447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 coins arrondis 21">
                <a:extLst>
                  <a:ext uri="{FF2B5EF4-FFF2-40B4-BE49-F238E27FC236}">
                    <a16:creationId xmlns:a16="http://schemas.microsoft.com/office/drawing/2014/main" id="{B4029198-8BD5-2F6D-8F4B-D4FE2DA665E5}"/>
                  </a:ext>
                </a:extLst>
              </p:cNvPr>
              <p:cNvSpPr/>
              <p:nvPr/>
            </p:nvSpPr>
            <p:spPr>
              <a:xfrm>
                <a:off x="5533695" y="2229157"/>
                <a:ext cx="5401005" cy="3647768"/>
              </a:xfrm>
              <a:prstGeom prst="roundRect">
                <a:avLst>
                  <a:gd name="adj" fmla="val 51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6" name="ZoneTexte 25">
            <a:extLst>
              <a:ext uri="{FF2B5EF4-FFF2-40B4-BE49-F238E27FC236}">
                <a16:creationId xmlns:a16="http://schemas.microsoft.com/office/drawing/2014/main" id="{9AE8A89A-0171-9121-E004-99C3D34AC658}"/>
              </a:ext>
            </a:extLst>
          </p:cNvPr>
          <p:cNvSpPr txBox="1"/>
          <p:nvPr/>
        </p:nvSpPr>
        <p:spPr>
          <a:xfrm>
            <a:off x="621792" y="1226091"/>
            <a:ext cx="10996529" cy="1323439"/>
          </a:xfrm>
          <a:prstGeom prst="rect">
            <a:avLst/>
          </a:prstGeom>
          <a:noFill/>
        </p:spPr>
        <p:txBody>
          <a:bodyPr wrap="square">
            <a:spAutoFit/>
          </a:bodyPr>
          <a:lstStyle/>
          <a:p>
            <a:pPr algn="just"/>
            <a:r>
              <a:rPr lang="en-GB" sz="2000" noProof="0" dirty="0"/>
              <a:t>E-fuel production is highly energy-intensive. However, in Belgium, sunshine is moderate and wind regimes are generally weak especially for onshore wind power. The cost of supplying renewable </a:t>
            </a:r>
            <a:r>
              <a:rPr lang="en-GB" sz="2000" noProof="0" dirty="0" smtClean="0"/>
              <a:t>energy can </a:t>
            </a:r>
            <a:r>
              <a:rPr lang="en-GB" sz="2000" noProof="0" dirty="0"/>
              <a:t>quickly rise under these conditions. In addition, Belgium has limited available land to capture this renewable energy.</a:t>
            </a:r>
          </a:p>
        </p:txBody>
      </p:sp>
      <p:sp>
        <p:nvSpPr>
          <p:cNvPr id="5" name="ZoneTexte 4">
            <a:extLst>
              <a:ext uri="{FF2B5EF4-FFF2-40B4-BE49-F238E27FC236}">
                <a16:creationId xmlns:a16="http://schemas.microsoft.com/office/drawing/2014/main" id="{F76CD6FE-8731-8407-FEC7-AE959D04E836}"/>
              </a:ext>
            </a:extLst>
          </p:cNvPr>
          <p:cNvSpPr txBox="1"/>
          <p:nvPr/>
        </p:nvSpPr>
        <p:spPr>
          <a:xfrm>
            <a:off x="108049" y="6480407"/>
            <a:ext cx="7521575" cy="261610"/>
          </a:xfrm>
          <a:prstGeom prst="rect">
            <a:avLst/>
          </a:prstGeom>
          <a:noFill/>
        </p:spPr>
        <p:txBody>
          <a:bodyPr wrap="square">
            <a:spAutoFit/>
          </a:bodyPr>
          <a:lstStyle/>
          <a:p>
            <a:r>
              <a:rPr lang="en-GB" sz="1100" b="1" baseline="30000" noProof="0" dirty="0">
                <a:effectLst/>
                <a:latin typeface="Segoe UI" panose="020B0502040204020203" pitchFamily="34" charset="0"/>
              </a:rPr>
              <a:t>2</a:t>
            </a:r>
            <a:r>
              <a:rPr lang="en-GB" sz="1100" noProof="0" dirty="0">
                <a:effectLst/>
                <a:latin typeface="Segoe UI" panose="020B0502040204020203" pitchFamily="34" charset="0"/>
                <a:hlinkClick r:id="rId4"/>
              </a:rPr>
              <a:t> Smith, A. Z. (</a:t>
            </a:r>
            <a:r>
              <a:rPr lang="en-GB" sz="1100" noProof="0" dirty="0">
                <a:latin typeface="Segoe UI" panose="020B0502040204020203" pitchFamily="34" charset="0"/>
                <a:hlinkClick r:id="rId4"/>
              </a:rPr>
              <a:t>2015, June 22</a:t>
            </a:r>
            <a:r>
              <a:rPr lang="en-GB" sz="1100" noProof="0" dirty="0">
                <a:effectLst/>
                <a:latin typeface="Segoe UI" panose="020B0502040204020203" pitchFamily="34" charset="0"/>
                <a:hlinkClick r:id="rId4"/>
              </a:rPr>
              <a:t>). Why onshore wind isn't as cheap as it should be in the UK. The Conversation.</a:t>
            </a:r>
            <a:endParaRPr lang="en-GB" sz="1100" noProof="0" dirty="0"/>
          </a:p>
        </p:txBody>
      </p:sp>
      <p:sp>
        <p:nvSpPr>
          <p:cNvPr id="7" name="ZoneTexte 6">
            <a:extLst>
              <a:ext uri="{FF2B5EF4-FFF2-40B4-BE49-F238E27FC236}">
                <a16:creationId xmlns:a16="http://schemas.microsoft.com/office/drawing/2014/main" id="{0AA2599A-46E9-58F2-6190-1F1709061ED8}"/>
              </a:ext>
            </a:extLst>
          </p:cNvPr>
          <p:cNvSpPr txBox="1"/>
          <p:nvPr/>
        </p:nvSpPr>
        <p:spPr>
          <a:xfrm>
            <a:off x="108049" y="6290295"/>
            <a:ext cx="6191250" cy="261610"/>
          </a:xfrm>
          <a:prstGeom prst="rect">
            <a:avLst/>
          </a:prstGeom>
          <a:noFill/>
        </p:spPr>
        <p:txBody>
          <a:bodyPr wrap="square">
            <a:spAutoFit/>
          </a:bodyPr>
          <a:lstStyle/>
          <a:p>
            <a:r>
              <a:rPr lang="en-GB" sz="1100" b="1" i="0" baseline="30000" noProof="0" dirty="0">
                <a:effectLst/>
                <a:latin typeface="Arial" panose="020B0604020202020204" pitchFamily="34" charset="0"/>
              </a:rPr>
              <a:t>1</a:t>
            </a:r>
            <a:r>
              <a:rPr lang="en-GB" sz="1100" b="0" i="0" noProof="0" dirty="0">
                <a:effectLst/>
                <a:latin typeface="Arial" panose="020B0604020202020204" pitchFamily="34" charset="0"/>
                <a:hlinkClick r:id="rId5"/>
              </a:rPr>
              <a:t> SolarGIS (2011) Solar Radiation Map of Europe</a:t>
            </a:r>
            <a:r>
              <a:rPr lang="en-GB" sz="1100" b="0" i="0" noProof="0" dirty="0">
                <a:solidFill>
                  <a:srgbClr val="54595D"/>
                </a:solidFill>
                <a:effectLst/>
                <a:latin typeface="Arial" panose="020B0604020202020204" pitchFamily="34" charset="0"/>
              </a:rPr>
              <a:t>.</a:t>
            </a:r>
            <a:endParaRPr lang="en-GB" sz="1100" noProof="0" dirty="0"/>
          </a:p>
        </p:txBody>
      </p:sp>
    </p:spTree>
    <p:extLst>
      <p:ext uri="{BB962C8B-B14F-4D97-AF65-F5344CB8AC3E}">
        <p14:creationId xmlns:p14="http://schemas.microsoft.com/office/powerpoint/2010/main" val="316747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6809-E8B0-FE72-2713-0DF3343D5A79}"/>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49CF72D8-D0A8-3930-9729-733EDE01D27E}"/>
              </a:ext>
            </a:extLst>
          </p:cNvPr>
          <p:cNvSpPr>
            <a:spLocks noChangeArrowheads="1"/>
          </p:cNvSpPr>
          <p:nvPr/>
        </p:nvSpPr>
        <p:spPr bwMode="auto">
          <a:xfrm>
            <a:off x="2779596" y="668003"/>
            <a:ext cx="66201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2000" noProof="0" dirty="0">
                <a:latin typeface="+mj-lt"/>
              </a:rPr>
              <a:t>It is unrealistic to expect this basic scheme for e-fuels production to be developed in Belgium.  </a:t>
            </a:r>
            <a:endParaRPr lang="en-GB" sz="2000" noProof="0" dirty="0">
              <a:latin typeface="+mj-lt"/>
              <a:cs typeface="Arial"/>
            </a:endParaRPr>
          </a:p>
        </p:txBody>
      </p:sp>
      <p:sp>
        <p:nvSpPr>
          <p:cNvPr id="2" name="Rectangle 1">
            <a:extLst>
              <a:ext uri="{FF2B5EF4-FFF2-40B4-BE49-F238E27FC236}">
                <a16:creationId xmlns:a16="http://schemas.microsoft.com/office/drawing/2014/main" id="{5F7C96A6-FDF8-D805-A939-F55DB9536EB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Espace réservé du numéro de diapositive 3">
            <a:extLst>
              <a:ext uri="{FF2B5EF4-FFF2-40B4-BE49-F238E27FC236}">
                <a16:creationId xmlns:a16="http://schemas.microsoft.com/office/drawing/2014/main" id="{AC639EC9-6E66-B556-21FD-E56DF018ED9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31</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6F0F0B4-3A11-B12F-6DF0-4B0A7B2A750D}"/>
              </a:ext>
            </a:extLst>
          </p:cNvPr>
          <p:cNvSpPr txBox="1"/>
          <p:nvPr/>
        </p:nvSpPr>
        <p:spPr>
          <a:xfrm>
            <a:off x="1991991" y="5420556"/>
            <a:ext cx="8195333" cy="769441"/>
          </a:xfrm>
          <a:prstGeom prst="rect">
            <a:avLst/>
          </a:prstGeom>
          <a:noFill/>
        </p:spPr>
        <p:txBody>
          <a:bodyPr wrap="square">
            <a:spAutoFit/>
          </a:bodyPr>
          <a:lstStyle/>
          <a:p>
            <a:pPr algn="ctr"/>
            <a:r>
              <a:rPr lang="en-GB" sz="2200" noProof="0" dirty="0">
                <a:latin typeface="Arial Rounded MT Bold" panose="020F0704030504030204" pitchFamily="34" charset="0"/>
              </a:rPr>
              <a:t>However, an alternative is emerging:</a:t>
            </a:r>
          </a:p>
          <a:p>
            <a:pPr algn="ctr"/>
            <a:r>
              <a:rPr lang="en-GB" sz="2200" noProof="0" dirty="0">
                <a:latin typeface="Arial Rounded MT Bold" panose="020F0704030504030204" pitchFamily="34" charset="0"/>
              </a:rPr>
              <a:t>integrated e-fuel production using co-products.</a:t>
            </a:r>
            <a:endParaRPr lang="en-GB" sz="2200" noProof="0" dirty="0">
              <a:latin typeface="Arial Rounded MT Bold" panose="020F0704030504030204" pitchFamily="34" charset="0"/>
              <a:cs typeface="Arial"/>
            </a:endParaRPr>
          </a:p>
        </p:txBody>
      </p:sp>
      <p:grpSp>
        <p:nvGrpSpPr>
          <p:cNvPr id="12" name="Groupe 11">
            <a:extLst>
              <a:ext uri="{FF2B5EF4-FFF2-40B4-BE49-F238E27FC236}">
                <a16:creationId xmlns:a16="http://schemas.microsoft.com/office/drawing/2014/main" id="{17712DBA-E867-660A-F94B-F6A5D6271E56}"/>
              </a:ext>
            </a:extLst>
          </p:cNvPr>
          <p:cNvGrpSpPr/>
          <p:nvPr/>
        </p:nvGrpSpPr>
        <p:grpSpPr>
          <a:xfrm>
            <a:off x="1991991" y="1702597"/>
            <a:ext cx="8195333" cy="3496349"/>
            <a:chOff x="2266699" y="1847094"/>
            <a:chExt cx="7788162" cy="3362552"/>
          </a:xfrm>
        </p:grpSpPr>
        <p:sp>
          <p:nvSpPr>
            <p:cNvPr id="5" name="Rectangle : coins arrondis 4">
              <a:extLst>
                <a:ext uri="{FF2B5EF4-FFF2-40B4-BE49-F238E27FC236}">
                  <a16:creationId xmlns:a16="http://schemas.microsoft.com/office/drawing/2014/main" id="{15CBD66A-713F-362F-5A2D-9BB0B96A0699}"/>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618BC96A-8F67-D326-9351-C1A559801CE0}"/>
                </a:ext>
              </a:extLst>
            </p:cNvPr>
            <p:cNvSpPr txBox="1"/>
            <p:nvPr/>
          </p:nvSpPr>
          <p:spPr>
            <a:xfrm>
              <a:off x="3064520" y="4932647"/>
              <a:ext cx="6192520" cy="276999"/>
            </a:xfrm>
            <a:prstGeom prst="rect">
              <a:avLst/>
            </a:prstGeom>
            <a:noFill/>
          </p:spPr>
          <p:txBody>
            <a:bodyPr wrap="square">
              <a:spAutoFit/>
            </a:bodyPr>
            <a:lstStyle/>
            <a:p>
              <a:pPr algn="ctr"/>
              <a:r>
                <a:rPr lang="en-GB" sz="1200" i="1" noProof="0" dirty="0">
                  <a:latin typeface="+mj-lt"/>
                </a:rPr>
                <a:t>Production of e-diesel, e-kerosene and e-naphtha using the Fischer-Tropsch process.</a:t>
              </a:r>
              <a:endParaRPr lang="en-GB" sz="1200" i="1" noProof="0" dirty="0"/>
            </a:p>
          </p:txBody>
        </p:sp>
      </p:grpSp>
      <p:pic>
        <p:nvPicPr>
          <p:cNvPr id="7170" name="Picture 2">
            <a:extLst>
              <a:ext uri="{FF2B5EF4-FFF2-40B4-BE49-F238E27FC236}">
                <a16:creationId xmlns:a16="http://schemas.microsoft.com/office/drawing/2014/main" id="{1190F705-88F9-7678-FD71-EB3094C9F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393" y="2125370"/>
            <a:ext cx="7556863" cy="228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CE64-15F6-B073-BEA9-AA3803B7C37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5054DCC-AD49-AD35-EC37-5BE6E0C7C672}"/>
              </a:ext>
            </a:extLst>
          </p:cNvPr>
          <p:cNvSpPr>
            <a:spLocks noChangeArrowheads="1"/>
          </p:cNvSpPr>
          <p:nvPr/>
        </p:nvSpPr>
        <p:spPr bwMode="auto">
          <a:xfrm>
            <a:off x="969803" y="426800"/>
            <a:ext cx="102397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GB" sz="2000" noProof="0" dirty="0">
                <a:ea typeface="+mn-lt"/>
                <a:cs typeface="+mn-lt"/>
              </a:rPr>
              <a:t>Integrated production reduces the need for energy and raw materials </a:t>
            </a:r>
            <a:r>
              <a:rPr lang="en-GB" sz="2000" noProof="0" dirty="0" smtClean="0">
                <a:ea typeface="+mn-lt"/>
                <a:cs typeface="+mn-lt"/>
              </a:rPr>
              <a:t>by </a:t>
            </a:r>
            <a:r>
              <a:rPr lang="en-GB" sz="2000" noProof="0" dirty="0">
                <a:ea typeface="+mn-lt"/>
                <a:cs typeface="+mn-lt"/>
              </a:rPr>
              <a:t>reusing industrial by-products that are currently under-utilized, such as </a:t>
            </a:r>
            <a:r>
              <a:rPr lang="en-GB" sz="2000" b="1" noProof="0" dirty="0">
                <a:ea typeface="+mn-lt"/>
                <a:cs typeface="+mn-lt"/>
              </a:rPr>
              <a:t>CO</a:t>
            </a:r>
            <a:r>
              <a:rPr lang="en-GB" sz="2000" b="1" baseline="-25000" noProof="0" dirty="0">
                <a:ea typeface="+mn-lt"/>
                <a:cs typeface="+mn-lt"/>
              </a:rPr>
              <a:t>2</a:t>
            </a:r>
            <a:r>
              <a:rPr lang="en-GB" sz="2000" b="1" noProof="0" dirty="0">
                <a:ea typeface="+mn-lt"/>
                <a:cs typeface="+mn-lt"/>
              </a:rPr>
              <a:t>-rich gases </a:t>
            </a:r>
            <a:r>
              <a:rPr lang="en-GB" sz="2000" noProof="0" dirty="0">
                <a:ea typeface="+mn-lt"/>
                <a:cs typeface="+mn-lt"/>
              </a:rPr>
              <a:t>from industries that are difficult to decarbonize.</a:t>
            </a:r>
            <a:endParaRPr lang="en-GB" sz="2000" noProof="0" dirty="0">
              <a:cs typeface="Arial" panose="020B0604020202020204"/>
            </a:endParaRPr>
          </a:p>
        </p:txBody>
      </p:sp>
      <p:sp>
        <p:nvSpPr>
          <p:cNvPr id="3" name="Rectangle 2">
            <a:extLst>
              <a:ext uri="{FF2B5EF4-FFF2-40B4-BE49-F238E27FC236}">
                <a16:creationId xmlns:a16="http://schemas.microsoft.com/office/drawing/2014/main" id="{38ECEED0-BB52-76B3-DC2E-1C563979203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48A58A25-0EB0-147C-3F77-FF821A19653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32</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BC82712-C815-B701-693B-303D7962B9C4}"/>
              </a:ext>
            </a:extLst>
          </p:cNvPr>
          <p:cNvSpPr txBox="1"/>
          <p:nvPr/>
        </p:nvSpPr>
        <p:spPr>
          <a:xfrm>
            <a:off x="887097" y="5379063"/>
            <a:ext cx="10417804" cy="1015663"/>
          </a:xfrm>
          <a:prstGeom prst="rect">
            <a:avLst/>
          </a:prstGeom>
          <a:noFill/>
        </p:spPr>
        <p:txBody>
          <a:bodyPr wrap="square" lIns="91440" tIns="45720" rIns="91440" bIns="45720" anchor="t">
            <a:spAutoFit/>
          </a:bodyPr>
          <a:lstStyle/>
          <a:p>
            <a:pPr algn="just"/>
            <a:r>
              <a:rPr lang="en-GB" sz="2000" noProof="0" dirty="0"/>
              <a:t>Equipping these industries with post-combustion carbon capture (PCCC) provides a much less energy-intensive carbon source than direct air capture (DAC), resulting in significantly </a:t>
            </a:r>
            <a:r>
              <a:rPr lang="en-GB" sz="2000" b="1" noProof="0" dirty="0">
                <a:solidFill>
                  <a:srgbClr val="009600"/>
                </a:solidFill>
              </a:rPr>
              <a:t>higher efficiency</a:t>
            </a:r>
            <a:r>
              <a:rPr lang="en-GB" sz="2000" noProof="0" dirty="0"/>
              <a:t>.</a:t>
            </a:r>
            <a:endParaRPr lang="en-GB" sz="2000" noProof="0" dirty="0">
              <a:cs typeface="Arial" panose="020B0604020202020204"/>
            </a:endParaRPr>
          </a:p>
        </p:txBody>
      </p:sp>
      <p:grpSp>
        <p:nvGrpSpPr>
          <p:cNvPr id="10" name="Groupe 9">
            <a:extLst>
              <a:ext uri="{FF2B5EF4-FFF2-40B4-BE49-F238E27FC236}">
                <a16:creationId xmlns:a16="http://schemas.microsoft.com/office/drawing/2014/main" id="{53DC82DF-F3D9-F3ED-2302-33C27EF59C18}"/>
              </a:ext>
            </a:extLst>
          </p:cNvPr>
          <p:cNvGrpSpPr/>
          <p:nvPr/>
        </p:nvGrpSpPr>
        <p:grpSpPr>
          <a:xfrm>
            <a:off x="1991991" y="1702597"/>
            <a:ext cx="8195333" cy="3496349"/>
            <a:chOff x="2266699" y="1847094"/>
            <a:chExt cx="7788162" cy="3362552"/>
          </a:xfrm>
        </p:grpSpPr>
        <p:sp>
          <p:nvSpPr>
            <p:cNvPr id="11" name="Rectangle : coins arrondis 10">
              <a:extLst>
                <a:ext uri="{FF2B5EF4-FFF2-40B4-BE49-F238E27FC236}">
                  <a16:creationId xmlns:a16="http://schemas.microsoft.com/office/drawing/2014/main" id="{3BAF9E2D-9603-5C5B-5268-E34EED4BC2D4}"/>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7DB3D6A7-004D-EE65-9F3C-02359847AD44}"/>
                </a:ext>
              </a:extLst>
            </p:cNvPr>
            <p:cNvSpPr txBox="1"/>
            <p:nvPr/>
          </p:nvSpPr>
          <p:spPr>
            <a:xfrm>
              <a:off x="3064520" y="4932647"/>
              <a:ext cx="6192520" cy="276999"/>
            </a:xfrm>
            <a:prstGeom prst="rect">
              <a:avLst/>
            </a:prstGeom>
            <a:noFill/>
          </p:spPr>
          <p:txBody>
            <a:bodyPr wrap="square">
              <a:spAutoFit/>
            </a:bodyPr>
            <a:lstStyle/>
            <a:p>
              <a:pPr algn="ctr"/>
              <a:r>
                <a:rPr lang="en-GB" sz="1200" i="1" noProof="0" dirty="0">
                  <a:latin typeface="+mj-lt"/>
                </a:rPr>
                <a:t>Production of e-diesel, e-kerosene and e-naphtha using the Fischer-Tropsch process.</a:t>
              </a:r>
              <a:endParaRPr lang="en-GB" sz="1200" i="1" noProof="0" dirty="0"/>
            </a:p>
          </p:txBody>
        </p:sp>
      </p:grpSp>
      <p:pic>
        <p:nvPicPr>
          <p:cNvPr id="8194" name="Picture 2">
            <a:extLst>
              <a:ext uri="{FF2B5EF4-FFF2-40B4-BE49-F238E27FC236}">
                <a16:creationId xmlns:a16="http://schemas.microsoft.com/office/drawing/2014/main" id="{5692415A-F847-E0F5-89CD-99DA0B10D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62" y="2101404"/>
            <a:ext cx="7413588" cy="2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5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99B3-E190-A636-7D4D-49AA5B8B208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0DC0D70-78A5-23D2-289D-19487EC1763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613758F0-70D8-22E8-EDBA-661B1B1B8CD8}"/>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33</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8716EF8-8B3F-07FB-ABEE-A0A2AF447D6D}"/>
              </a:ext>
            </a:extLst>
          </p:cNvPr>
          <p:cNvSpPr txBox="1"/>
          <p:nvPr/>
        </p:nvSpPr>
        <p:spPr>
          <a:xfrm>
            <a:off x="880674" y="823538"/>
            <a:ext cx="10430651" cy="1015663"/>
          </a:xfrm>
          <a:prstGeom prst="rect">
            <a:avLst/>
          </a:prstGeom>
          <a:noFill/>
        </p:spPr>
        <p:txBody>
          <a:bodyPr wrap="square" lIns="91440" tIns="45720" rIns="91440" bIns="45720" anchor="t">
            <a:spAutoFit/>
          </a:bodyPr>
          <a:lstStyle/>
          <a:p>
            <a:pPr algn="just">
              <a:buNone/>
            </a:pPr>
            <a:r>
              <a:rPr lang="en-GB" sz="2000" noProof="0" dirty="0"/>
              <a:t>Co-products from e-fuel production can also be reused. For example, the oxygen generated during electrolysis can be sold on </a:t>
            </a:r>
            <a:r>
              <a:rPr lang="en-GB" sz="2000" b="1" noProof="0" dirty="0"/>
              <a:t>local markets</a:t>
            </a:r>
            <a:r>
              <a:rPr lang="en-GB" sz="2000" noProof="0" dirty="0"/>
              <a:t>. This helps to lower overall production costs.</a:t>
            </a:r>
          </a:p>
        </p:txBody>
      </p:sp>
      <p:grpSp>
        <p:nvGrpSpPr>
          <p:cNvPr id="11" name="Groupe 10">
            <a:extLst>
              <a:ext uri="{FF2B5EF4-FFF2-40B4-BE49-F238E27FC236}">
                <a16:creationId xmlns:a16="http://schemas.microsoft.com/office/drawing/2014/main" id="{E5D45B3F-D78D-37E4-BDED-7C86A335D3CC}"/>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3F1D73A9-4D24-2663-079E-72B3D6F188C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0B93BB19-9121-3A72-2BBF-90255139F224}"/>
                </a:ext>
              </a:extLst>
            </p:cNvPr>
            <p:cNvSpPr txBox="1"/>
            <p:nvPr/>
          </p:nvSpPr>
          <p:spPr>
            <a:xfrm>
              <a:off x="3064520" y="4932647"/>
              <a:ext cx="6192520" cy="276999"/>
            </a:xfrm>
            <a:prstGeom prst="rect">
              <a:avLst/>
            </a:prstGeom>
            <a:noFill/>
          </p:spPr>
          <p:txBody>
            <a:bodyPr wrap="square">
              <a:spAutoFit/>
            </a:bodyPr>
            <a:lstStyle/>
            <a:p>
              <a:pPr algn="ctr"/>
              <a:r>
                <a:rPr lang="en-GB" sz="1200" i="1" noProof="0" dirty="0">
                  <a:latin typeface="+mj-lt"/>
                </a:rPr>
                <a:t>Production of e-diesel, e-kerosene and e-naphtha using the Fischer-Tropsch process.</a:t>
              </a:r>
              <a:endParaRPr lang="en-GB" sz="1200" i="1" noProof="0" dirty="0"/>
            </a:p>
          </p:txBody>
        </p:sp>
      </p:grpSp>
      <p:pic>
        <p:nvPicPr>
          <p:cNvPr id="6148" name="Picture 4">
            <a:extLst>
              <a:ext uri="{FF2B5EF4-FFF2-40B4-BE49-F238E27FC236}">
                <a16:creationId xmlns:a16="http://schemas.microsoft.com/office/drawing/2014/main" id="{2AB2FCFB-E841-D206-F9A5-F1B1FD4DC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73" y="2428568"/>
            <a:ext cx="7626654" cy="276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2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AD7B-5D32-6B5A-84B3-3A6BC68046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034EEF-81AA-F0ED-3F3C-CF0C9F1F84DF}"/>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E03C6C40-08B6-8244-F236-73E4D97F2B2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34</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EE77BEA2-41A5-454F-4F39-8E798B8707A6}"/>
              </a:ext>
            </a:extLst>
          </p:cNvPr>
          <p:cNvSpPr txBox="1"/>
          <p:nvPr/>
        </p:nvSpPr>
        <p:spPr>
          <a:xfrm>
            <a:off x="899967" y="1001145"/>
            <a:ext cx="10379379" cy="707886"/>
          </a:xfrm>
          <a:prstGeom prst="rect">
            <a:avLst/>
          </a:prstGeom>
          <a:noFill/>
        </p:spPr>
        <p:txBody>
          <a:bodyPr wrap="square" lIns="91440" tIns="45720" rIns="91440" bIns="45720" anchor="t">
            <a:spAutoFit/>
          </a:bodyPr>
          <a:lstStyle/>
          <a:p>
            <a:pPr algn="just"/>
            <a:r>
              <a:rPr lang="en-GB" sz="2000" noProof="0" dirty="0"/>
              <a:t>Producing carbon-free e-fuels locally can give access to </a:t>
            </a:r>
            <a:r>
              <a:rPr lang="en-GB" sz="2000" b="1" noProof="0" dirty="0"/>
              <a:t>CO₂ emission allowances</a:t>
            </a:r>
            <a:r>
              <a:rPr lang="en-GB" sz="2000" noProof="0" dirty="0"/>
              <a:t>, making the process even more economically attractive.</a:t>
            </a:r>
          </a:p>
        </p:txBody>
      </p:sp>
      <p:grpSp>
        <p:nvGrpSpPr>
          <p:cNvPr id="16" name="Groupe 15">
            <a:extLst>
              <a:ext uri="{FF2B5EF4-FFF2-40B4-BE49-F238E27FC236}">
                <a16:creationId xmlns:a16="http://schemas.microsoft.com/office/drawing/2014/main" id="{7A4E0F6B-A88F-2CA7-6B24-E74EDB8B56A9}"/>
              </a:ext>
            </a:extLst>
          </p:cNvPr>
          <p:cNvGrpSpPr/>
          <p:nvPr/>
        </p:nvGrpSpPr>
        <p:grpSpPr>
          <a:xfrm>
            <a:off x="1991991" y="2146434"/>
            <a:ext cx="8195333" cy="3832161"/>
            <a:chOff x="2266699" y="1524133"/>
            <a:chExt cx="7788162" cy="3685513"/>
          </a:xfrm>
        </p:grpSpPr>
        <p:sp>
          <p:nvSpPr>
            <p:cNvPr id="17" name="Rectangle : coins arrondis 16">
              <a:extLst>
                <a:ext uri="{FF2B5EF4-FFF2-40B4-BE49-F238E27FC236}">
                  <a16:creationId xmlns:a16="http://schemas.microsoft.com/office/drawing/2014/main" id="{B9208776-535B-9996-7330-12505DC4ACA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ZoneTexte 17">
              <a:extLst>
                <a:ext uri="{FF2B5EF4-FFF2-40B4-BE49-F238E27FC236}">
                  <a16:creationId xmlns:a16="http://schemas.microsoft.com/office/drawing/2014/main" id="{A427352F-F436-84AD-961D-809406B3C1EE}"/>
                </a:ext>
              </a:extLst>
            </p:cNvPr>
            <p:cNvSpPr txBox="1"/>
            <p:nvPr/>
          </p:nvSpPr>
          <p:spPr>
            <a:xfrm>
              <a:off x="3064520" y="4932647"/>
              <a:ext cx="6192520" cy="276999"/>
            </a:xfrm>
            <a:prstGeom prst="rect">
              <a:avLst/>
            </a:prstGeom>
            <a:noFill/>
          </p:spPr>
          <p:txBody>
            <a:bodyPr wrap="square">
              <a:spAutoFit/>
            </a:bodyPr>
            <a:lstStyle/>
            <a:p>
              <a:pPr algn="ctr"/>
              <a:r>
                <a:rPr lang="en-GB" sz="1200" i="1" noProof="0" dirty="0">
                  <a:latin typeface="+mj-lt"/>
                </a:rPr>
                <a:t>Production of e-diesel, e-kerosene and e-naphtha using the Fischer-Tropsch process.</a:t>
              </a:r>
              <a:endParaRPr lang="en-GB" sz="1200" i="1" noProof="0" dirty="0"/>
            </a:p>
          </p:txBody>
        </p:sp>
      </p:grpSp>
      <p:pic>
        <p:nvPicPr>
          <p:cNvPr id="5124" name="Picture 4">
            <a:extLst>
              <a:ext uri="{FF2B5EF4-FFF2-40B4-BE49-F238E27FC236}">
                <a16:creationId xmlns:a16="http://schemas.microsoft.com/office/drawing/2014/main" id="{9FE92783-2571-67AD-7272-4146A2DF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645" y="2263127"/>
            <a:ext cx="6808021" cy="322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4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237F-FAD2-05FD-F752-80D56D0C73A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2E6C6B6-3E07-A856-6DA4-8B91519E0985}"/>
              </a:ext>
            </a:extLst>
          </p:cNvPr>
          <p:cNvSpPr>
            <a:spLocks noChangeArrowheads="1"/>
          </p:cNvSpPr>
          <p:nvPr/>
        </p:nvSpPr>
        <p:spPr bwMode="auto">
          <a:xfrm>
            <a:off x="935065" y="1022042"/>
            <a:ext cx="103091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GB" sz="2000" noProof="0" dirty="0"/>
              <a:t>The waste heat generated during the various conversion stages can be recovered and reused in a </a:t>
            </a:r>
            <a:r>
              <a:rPr lang="en-GB" sz="2000" b="1" noProof="0" dirty="0"/>
              <a:t>local heating network</a:t>
            </a:r>
            <a:r>
              <a:rPr lang="en-GB" sz="2000" noProof="0" dirty="0"/>
              <a:t>.</a:t>
            </a:r>
            <a:endParaRPr lang="en-GB" sz="2000" noProof="0" dirty="0">
              <a:cs typeface="Arial"/>
            </a:endParaRPr>
          </a:p>
        </p:txBody>
      </p:sp>
      <p:sp>
        <p:nvSpPr>
          <p:cNvPr id="3" name="Rectangle 2">
            <a:extLst>
              <a:ext uri="{FF2B5EF4-FFF2-40B4-BE49-F238E27FC236}">
                <a16:creationId xmlns:a16="http://schemas.microsoft.com/office/drawing/2014/main" id="{3D8397A7-00AC-C96A-6F08-EF4FA75EC40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7E87F0BF-D3A7-5B8A-2FFA-013D020CC34C}"/>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35</a:t>
            </a:fld>
            <a:endParaRPr lang="en-GB" sz="1050" noProof="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1F2E1B94-A27F-A264-F89D-D821222F285A}"/>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20906760-FFAF-9D6C-5277-7FF1FA9100EC}"/>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CB1E35E3-D927-9E73-6E66-AB4E031B1698}"/>
                </a:ext>
              </a:extLst>
            </p:cNvPr>
            <p:cNvSpPr txBox="1"/>
            <p:nvPr/>
          </p:nvSpPr>
          <p:spPr>
            <a:xfrm>
              <a:off x="3064520" y="4932647"/>
              <a:ext cx="6192520" cy="276999"/>
            </a:xfrm>
            <a:prstGeom prst="rect">
              <a:avLst/>
            </a:prstGeom>
            <a:noFill/>
          </p:spPr>
          <p:txBody>
            <a:bodyPr wrap="square">
              <a:spAutoFit/>
            </a:bodyPr>
            <a:lstStyle/>
            <a:p>
              <a:pPr algn="ctr"/>
              <a:r>
                <a:rPr lang="en-GB" sz="1200" i="1" noProof="0" dirty="0">
                  <a:latin typeface="+mj-lt"/>
                </a:rPr>
                <a:t>Production of e-diesel, e-kerosene and e-naphtha using the Fischer-Tropsch process.</a:t>
              </a:r>
              <a:endParaRPr lang="en-GB" sz="1200" i="1" noProof="0" dirty="0"/>
            </a:p>
          </p:txBody>
        </p:sp>
      </p:grpSp>
      <p:pic>
        <p:nvPicPr>
          <p:cNvPr id="4100" name="Picture 4">
            <a:extLst>
              <a:ext uri="{FF2B5EF4-FFF2-40B4-BE49-F238E27FC236}">
                <a16:creationId xmlns:a16="http://schemas.microsoft.com/office/drawing/2014/main" id="{7B00B362-B58F-816F-78DF-2EA8DEA22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392" y="2273704"/>
            <a:ext cx="6759216" cy="320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8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3893-C98A-4AC7-780B-C70DC5456947}"/>
            </a:ext>
          </a:extLst>
        </p:cNvPr>
        <p:cNvGrpSpPr/>
        <p:nvPr/>
      </p:nvGrpSpPr>
      <p:grpSpPr>
        <a:xfrm>
          <a:off x="0" y="0"/>
          <a:ext cx="0" cy="0"/>
          <a:chOff x="0" y="0"/>
          <a:chExt cx="0" cy="0"/>
        </a:xfrm>
      </p:grpSpPr>
      <p:graphicFrame>
        <p:nvGraphicFramePr>
          <p:cNvPr id="12" name="Table 2">
            <a:extLst>
              <a:ext uri="{FF2B5EF4-FFF2-40B4-BE49-F238E27FC236}">
                <a16:creationId xmlns:a16="http://schemas.microsoft.com/office/drawing/2014/main" id="{F1526122-E013-AB2B-EF68-71EFB9E78107}"/>
              </a:ext>
            </a:extLst>
          </p:cNvPr>
          <p:cNvGraphicFramePr>
            <a:graphicFrameLocks noGrp="1"/>
          </p:cNvGraphicFramePr>
          <p:nvPr>
            <p:extLst>
              <p:ext uri="{D42A27DB-BD31-4B8C-83A1-F6EECF244321}">
                <p14:modId xmlns:p14="http://schemas.microsoft.com/office/powerpoint/2010/main" val="1793170939"/>
              </p:ext>
            </p:extLst>
          </p:nvPr>
        </p:nvGraphicFramePr>
        <p:xfrm>
          <a:off x="1496441" y="2222751"/>
          <a:ext cx="9197352" cy="2995430"/>
        </p:xfrm>
        <a:graphic>
          <a:graphicData uri="http://schemas.openxmlformats.org/drawingml/2006/table">
            <a:tbl>
              <a:tblPr firstRow="1" bandRow="1">
                <a:tableStyleId>{5C22544A-7EE6-4342-B048-85BDC9FD1C3A}</a:tableStyleId>
              </a:tblPr>
              <a:tblGrid>
                <a:gridCol w="2785057">
                  <a:extLst>
                    <a:ext uri="{9D8B030D-6E8A-4147-A177-3AD203B41FA5}">
                      <a16:colId xmlns:a16="http://schemas.microsoft.com/office/drawing/2014/main" val="1589897193"/>
                    </a:ext>
                  </a:extLst>
                </a:gridCol>
                <a:gridCol w="1178525">
                  <a:extLst>
                    <a:ext uri="{9D8B030D-6E8A-4147-A177-3AD203B41FA5}">
                      <a16:colId xmlns:a16="http://schemas.microsoft.com/office/drawing/2014/main" val="1233221476"/>
                    </a:ext>
                  </a:extLst>
                </a:gridCol>
                <a:gridCol w="1271323">
                  <a:extLst>
                    <a:ext uri="{9D8B030D-6E8A-4147-A177-3AD203B41FA5}">
                      <a16:colId xmlns:a16="http://schemas.microsoft.com/office/drawing/2014/main" val="4207785480"/>
                    </a:ext>
                  </a:extLst>
                </a:gridCol>
                <a:gridCol w="1308442">
                  <a:extLst>
                    <a:ext uri="{9D8B030D-6E8A-4147-A177-3AD203B41FA5}">
                      <a16:colId xmlns:a16="http://schemas.microsoft.com/office/drawing/2014/main" val="2691309233"/>
                    </a:ext>
                  </a:extLst>
                </a:gridCol>
                <a:gridCol w="1299164">
                  <a:extLst>
                    <a:ext uri="{9D8B030D-6E8A-4147-A177-3AD203B41FA5}">
                      <a16:colId xmlns:a16="http://schemas.microsoft.com/office/drawing/2014/main" val="410525827"/>
                    </a:ext>
                  </a:extLst>
                </a:gridCol>
                <a:gridCol w="1354841">
                  <a:extLst>
                    <a:ext uri="{9D8B030D-6E8A-4147-A177-3AD203B41FA5}">
                      <a16:colId xmlns:a16="http://schemas.microsoft.com/office/drawing/2014/main" val="3106363198"/>
                    </a:ext>
                  </a:extLst>
                </a:gridCol>
              </a:tblGrid>
              <a:tr h="630107">
                <a:tc>
                  <a:txBody>
                    <a:bodyPr/>
                    <a:lstStyle/>
                    <a:p>
                      <a:pPr lvl="0" algn="r">
                        <a:buNone/>
                      </a:pPr>
                      <a:r>
                        <a:rPr lang="en-GB" sz="1500" noProof="0" dirty="0">
                          <a:solidFill>
                            <a:schemeClr val="tx1"/>
                          </a:solidFill>
                          <a:latin typeface="+mj-lt"/>
                        </a:rPr>
                        <a:t>Scenario</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GB" sz="1500" noProof="0" dirty="0">
                          <a:solidFill>
                            <a:schemeClr val="tx1"/>
                          </a:solidFill>
                          <a:latin typeface="+mj-lt"/>
                        </a:rPr>
                        <a:t>S1</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GB" sz="1500" noProof="0" dirty="0">
                          <a:solidFill>
                            <a:schemeClr val="tx1"/>
                          </a:solidFill>
                          <a:latin typeface="+mj-lt"/>
                        </a:rPr>
                        <a:t>S2</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GB" sz="1500" noProof="0" dirty="0">
                          <a:solidFill>
                            <a:schemeClr val="tx1"/>
                          </a:solidFill>
                          <a:latin typeface="+mj-lt"/>
                        </a:rPr>
                        <a:t>S3</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GB" sz="1500" noProof="0" dirty="0">
                          <a:solidFill>
                            <a:schemeClr val="tx1"/>
                          </a:solidFill>
                          <a:latin typeface="+mj-lt"/>
                        </a:rPr>
                        <a:t>S4</a:t>
                      </a:r>
                    </a:p>
                  </a:txBody>
                  <a:tcPr marL="80476" marR="80476" marT="40237" marB="40237" anchor="ctr">
                    <a:lnL w="12700">
                      <a:solidFill>
                        <a:schemeClr val="tx1"/>
                      </a:solidFill>
                    </a:lnL>
                    <a:lnR w="12700">
                      <a:solidFill>
                        <a:schemeClr val="tx1"/>
                      </a:solidFill>
                    </a:lnR>
                    <a:lnT w="12700">
                      <a:solidFill>
                        <a:schemeClr val="bg1"/>
                      </a:solidFill>
                    </a:lnT>
                    <a:lnB w="12700">
                      <a:solidFill>
                        <a:schemeClr val="tx1"/>
                      </a:solidFill>
                    </a:lnB>
                    <a:lnTlToBr w="0">
                      <a:noFill/>
                    </a:lnTlToBr>
                    <a:lnBlToTr w="0">
                      <a:noFill/>
                    </a:lnBlToTr>
                    <a:solidFill>
                      <a:schemeClr val="bg1">
                        <a:lumMod val="95000"/>
                      </a:schemeClr>
                    </a:solidFill>
                  </a:tcPr>
                </a:tc>
                <a:tc>
                  <a:txBody>
                    <a:bodyPr/>
                    <a:lstStyle/>
                    <a:p>
                      <a:pPr lvl="0" algn="ctr">
                        <a:buNone/>
                      </a:pPr>
                      <a:r>
                        <a:rPr lang="en-GB" sz="1500" noProof="0" dirty="0">
                          <a:solidFill>
                            <a:schemeClr val="tx1"/>
                          </a:solidFill>
                          <a:latin typeface="+mj-lt"/>
                        </a:rPr>
                        <a:t>S5</a:t>
                      </a:r>
                    </a:p>
                  </a:txBody>
                  <a:tcPr marL="80476" marR="80476" marT="40237" marB="40237" anchor="ctr">
                    <a:lnL w="12700">
                      <a:solidFill>
                        <a:schemeClr val="tx1"/>
                      </a:solidFill>
                    </a:lnL>
                    <a:lnR w="12700">
                      <a:solidFill>
                        <a:schemeClr val="bg1"/>
                      </a:solidFill>
                    </a:lnR>
                    <a:lnT w="12700">
                      <a:solidFill>
                        <a:schemeClr val="bg1"/>
                      </a:solidFill>
                    </a:lnT>
                    <a:lnB w="12700">
                      <a:solidFill>
                        <a:schemeClr val="tx1"/>
                      </a:solidFill>
                    </a:lnB>
                    <a:lnTlToBr w="0">
                      <a:noFill/>
                    </a:lnTlToBr>
                    <a:lnBlToTr w="0">
                      <a:noFill/>
                    </a:lnBlToTr>
                    <a:solidFill>
                      <a:schemeClr val="bg1">
                        <a:lumMod val="95000"/>
                      </a:schemeClr>
                    </a:solidFill>
                  </a:tcPr>
                </a:tc>
                <a:extLst>
                  <a:ext uri="{0D108BD9-81ED-4DB2-BD59-A6C34878D82A}">
                    <a16:rowId xmlns:a16="http://schemas.microsoft.com/office/drawing/2014/main" val="1759948337"/>
                  </a:ext>
                </a:extLst>
              </a:tr>
              <a:tr h="443778">
                <a:tc>
                  <a:txBody>
                    <a:bodyPr/>
                    <a:lstStyle/>
                    <a:p>
                      <a:pPr lvl="0" algn="r">
                        <a:buNone/>
                      </a:pPr>
                      <a:r>
                        <a:rPr lang="en-GB" sz="1500" noProof="0" dirty="0">
                          <a:latin typeface="+mj-lt"/>
                        </a:rPr>
                        <a:t>Waste heat recovery</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700" b="1" noProof="0" dirty="0">
                          <a:solidFill>
                            <a:srgbClr val="AC0000"/>
                          </a:solidFill>
                          <a:latin typeface="+mj-lt"/>
                        </a:rPr>
                        <a:t>✘</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900" b="1" i="0" kern="1200" noProof="0" dirty="0">
                          <a:solidFill>
                            <a:srgbClr val="00B050"/>
                          </a:solidFill>
                          <a:effectLst/>
                          <a:latin typeface="+mn-lt"/>
                          <a:ea typeface="+mn-ea"/>
                          <a:cs typeface="+mn-cs"/>
                        </a:rPr>
                        <a:t>✔</a:t>
                      </a:r>
                      <a:endParaRPr lang="en-GB" sz="1700" b="1" noProof="0" dirty="0">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02274001"/>
                  </a:ext>
                </a:extLst>
              </a:tr>
              <a:tr h="443778">
                <a:tc>
                  <a:txBody>
                    <a:bodyPr/>
                    <a:lstStyle/>
                    <a:p>
                      <a:pPr lvl="0" algn="r">
                        <a:buNone/>
                      </a:pPr>
                      <a:r>
                        <a:rPr lang="en-GB" sz="1500" noProof="0" dirty="0">
                          <a:latin typeface="+mj-lt"/>
                        </a:rPr>
                        <a:t>Oxygen recovery</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900" b="1" i="0" kern="1200" noProof="0" dirty="0">
                          <a:solidFill>
                            <a:srgbClr val="00B050"/>
                          </a:solidFill>
                          <a:effectLst/>
                          <a:latin typeface="+mn-lt"/>
                          <a:ea typeface="+mn-ea"/>
                          <a:cs typeface="+mn-cs"/>
                        </a:rPr>
                        <a:t>✔</a:t>
                      </a:r>
                      <a:endParaRPr lang="en-GB" sz="1700" b="1" noProof="0" dirty="0">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900" b="1" i="0" kern="1200" noProof="0" dirty="0">
                          <a:solidFill>
                            <a:srgbClr val="00B050"/>
                          </a:solidFill>
                          <a:effectLst/>
                          <a:latin typeface="+mn-lt"/>
                          <a:ea typeface="+mn-ea"/>
                          <a:cs typeface="+mn-cs"/>
                        </a:rPr>
                        <a:t>✔</a:t>
                      </a:r>
                      <a:endParaRPr lang="en-GB" sz="1700" b="1" noProof="0" dirty="0">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72894373"/>
                  </a:ext>
                </a:extLst>
              </a:tr>
              <a:tr h="443778">
                <a:tc>
                  <a:txBody>
                    <a:bodyPr/>
                    <a:lstStyle/>
                    <a:p>
                      <a:pPr algn="r"/>
                      <a:r>
                        <a:rPr lang="en-GB" sz="1500" noProof="0" dirty="0"/>
                        <a:t>CO₂ emission allowances</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700" b="1" noProof="0" dirty="0">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900" b="1" i="0" kern="1200" noProof="0" dirty="0">
                          <a:solidFill>
                            <a:srgbClr val="009E47"/>
                          </a:solidFill>
                          <a:effectLst/>
                          <a:latin typeface="+mn-lt"/>
                          <a:ea typeface="+mn-ea"/>
                          <a:cs typeface="+mn-cs"/>
                        </a:rPr>
                        <a:t>✔</a:t>
                      </a:r>
                      <a:endParaRPr lang="en-GB" sz="1700" b="1" noProof="0" dirty="0">
                        <a:solidFill>
                          <a:srgbClr val="009E47"/>
                        </a:solidFill>
                        <a:latin typeface="+mj-lt"/>
                      </a:endParaRP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900" b="1" i="0" kern="1200" noProof="0" dirty="0">
                          <a:solidFill>
                            <a:srgbClr val="00B050"/>
                          </a:solidFill>
                          <a:effectLst/>
                          <a:latin typeface="+mn-lt"/>
                          <a:ea typeface="+mn-ea"/>
                          <a:cs typeface="+mn-cs"/>
                        </a:rPr>
                        <a:t>✔</a:t>
                      </a:r>
                      <a:endParaRPr lang="en-GB" sz="1700" b="1" noProof="0" dirty="0">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900" b="1" i="0" kern="1200" noProof="0" dirty="0">
                          <a:solidFill>
                            <a:srgbClr val="00B050"/>
                          </a:solidFill>
                          <a:effectLst/>
                          <a:latin typeface="+mn-lt"/>
                          <a:ea typeface="+mn-ea"/>
                          <a:cs typeface="+mn-cs"/>
                        </a:rPr>
                        <a:t>✔</a:t>
                      </a:r>
                      <a:endParaRPr lang="en-GB" sz="1700" b="1" noProof="0" dirty="0">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211918837"/>
                  </a:ext>
                </a:extLst>
              </a:tr>
              <a:tr h="443777">
                <a:tc>
                  <a:txBody>
                    <a:bodyPr/>
                    <a:lstStyle/>
                    <a:p>
                      <a:pPr lvl="0" algn="r">
                        <a:buNone/>
                      </a:pPr>
                      <a:r>
                        <a:rPr lang="en-GB" sz="1500" noProof="0" dirty="0">
                          <a:latin typeface="+mj-lt"/>
                        </a:rPr>
                        <a:t>CO</a:t>
                      </a:r>
                      <a:r>
                        <a:rPr lang="en-GB" sz="1500" baseline="-25000" noProof="0" dirty="0">
                          <a:latin typeface="+mj-lt"/>
                        </a:rPr>
                        <a:t>2 </a:t>
                      </a:r>
                      <a:r>
                        <a:rPr lang="en-GB" sz="1500" baseline="0" noProof="0" dirty="0">
                          <a:latin typeface="+mj-lt"/>
                        </a:rPr>
                        <a:t>source</a:t>
                      </a:r>
                      <a:endParaRPr lang="en-GB" sz="1200" baseline="0" noProof="0" dirty="0">
                        <a:latin typeface="+mj-lt"/>
                      </a:endParaRPr>
                    </a:p>
                  </a:txBody>
                  <a:tcPr marL="80476" marR="80476" marT="40237" marB="40237" anchor="ctr">
                    <a:lnL w="12700">
                      <a:solidFill>
                        <a:schemeClr val="bg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500" noProof="0" dirty="0">
                          <a:latin typeface="+mj-lt"/>
                        </a:rPr>
                        <a:t>DAC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500" noProof="0" dirty="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500" noProof="0" dirty="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500" noProof="0" dirty="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en-GB" sz="1500" noProof="0" dirty="0">
                          <a:latin typeface="+mj-lt"/>
                        </a:rPr>
                        <a:t>PCCC</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585594016"/>
                  </a:ext>
                </a:extLst>
              </a:tr>
              <a:tr h="590212">
                <a:tc>
                  <a:txBody>
                    <a:bodyPr/>
                    <a:lstStyle/>
                    <a:p>
                      <a:pPr lvl="0" algn="r">
                        <a:buNone/>
                      </a:pPr>
                      <a:r>
                        <a:rPr lang="en-GB" sz="1500" noProof="0" dirty="0">
                          <a:latin typeface="+mj-lt"/>
                        </a:rPr>
                        <a:t>Production cost </a:t>
                      </a:r>
                      <a:r>
                        <a:rPr lang="en-GB" sz="1900" noProof="0" dirty="0">
                          <a:latin typeface="+mj-lt"/>
                        </a:rPr>
                        <a:t>(</a:t>
                      </a:r>
                      <a:r>
                        <a:rPr lang="en-GB" sz="1500" noProof="0" dirty="0">
                          <a:latin typeface="+mj-lt"/>
                        </a:rPr>
                        <a:t>€/MWh</a:t>
                      </a:r>
                      <a:r>
                        <a:rPr lang="en-GB" sz="1900" noProof="0" dirty="0">
                          <a:latin typeface="+mj-lt"/>
                        </a:rPr>
                        <a:t>)</a:t>
                      </a:r>
                    </a:p>
                  </a:txBody>
                  <a:tcPr marL="80476" marR="80476" marT="40237" marB="40237" anchor="ctr">
                    <a:lnL w="12700">
                      <a:solidFill>
                        <a:schemeClr val="bg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en-GB" sz="1500" b="0" i="0" u="none" strike="noStrike" noProof="0" dirty="0"/>
                        <a:t>234  </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en-GB" sz="1500" b="0" i="0" u="none" strike="noStrike" noProof="0" dirty="0">
                          <a:solidFill>
                            <a:srgbClr val="000000"/>
                          </a:solidFill>
                          <a:latin typeface="Arial"/>
                        </a:rPr>
                        <a:t>209</a:t>
                      </a:r>
                    </a:p>
                    <a:p>
                      <a:pPr lvl="0" algn="ctr">
                        <a:buNone/>
                      </a:pPr>
                      <a:r>
                        <a:rPr lang="en-GB" sz="1500" b="0" i="0" u="none" strike="noStrike" noProof="0" dirty="0">
                          <a:solidFill>
                            <a:srgbClr val="000000"/>
                          </a:solidFill>
                          <a:latin typeface="Arial"/>
                        </a:rPr>
                        <a:t>(-10.7%)</a:t>
                      </a:r>
                      <a:endParaRPr lang="en-GB" sz="1700" noProof="0" dirty="0">
                        <a:latin typeface="Arial"/>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en-GB" sz="1500" b="0" i="0" u="none" strike="noStrike" noProof="0" dirty="0">
                          <a:solidFill>
                            <a:srgbClr val="000000"/>
                          </a:solidFill>
                          <a:latin typeface="Arial"/>
                        </a:rPr>
                        <a:t>191</a:t>
                      </a:r>
                    </a:p>
                    <a:p>
                      <a:pPr lvl="0" algn="ctr">
                        <a:buNone/>
                      </a:pPr>
                      <a:r>
                        <a:rPr lang="en-GB" sz="1500" b="0" i="0" u="none" strike="noStrike" noProof="0" dirty="0">
                          <a:solidFill>
                            <a:srgbClr val="000000"/>
                          </a:solidFill>
                          <a:latin typeface="Arial"/>
                        </a:rPr>
                        <a:t>(-18.4%)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en-GB" sz="1500" b="0" i="0" u="none" strike="noStrike" noProof="0" dirty="0">
                          <a:solidFill>
                            <a:srgbClr val="000000"/>
                          </a:solidFill>
                          <a:latin typeface="Arial"/>
                        </a:rPr>
                        <a:t>177</a:t>
                      </a:r>
                    </a:p>
                    <a:p>
                      <a:pPr lvl="0" algn="ctr">
                        <a:lnSpc>
                          <a:spcPct val="100000"/>
                        </a:lnSpc>
                        <a:spcBef>
                          <a:spcPts val="0"/>
                        </a:spcBef>
                        <a:spcAft>
                          <a:spcPts val="0"/>
                        </a:spcAft>
                        <a:buNone/>
                      </a:pPr>
                      <a:r>
                        <a:rPr lang="en-GB" sz="1500" b="0" i="0" u="none" strike="noStrike" noProof="0" dirty="0">
                          <a:solidFill>
                            <a:srgbClr val="000000"/>
                          </a:solidFill>
                          <a:latin typeface="Arial"/>
                        </a:rPr>
                        <a:t>(-24.4%)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en-GB" sz="1500" b="0" i="0" u="none" strike="noStrike" noProof="0" dirty="0">
                          <a:solidFill>
                            <a:srgbClr val="000000"/>
                          </a:solidFill>
                          <a:latin typeface="Arial"/>
                        </a:rPr>
                        <a:t>141</a:t>
                      </a:r>
                    </a:p>
                    <a:p>
                      <a:pPr lvl="0" algn="ctr">
                        <a:lnSpc>
                          <a:spcPct val="100000"/>
                        </a:lnSpc>
                        <a:spcBef>
                          <a:spcPts val="0"/>
                        </a:spcBef>
                        <a:spcAft>
                          <a:spcPts val="0"/>
                        </a:spcAft>
                        <a:buNone/>
                      </a:pPr>
                      <a:r>
                        <a:rPr lang="en-GB" sz="1500" b="0" i="0" u="none" strike="noStrike" noProof="0" dirty="0">
                          <a:solidFill>
                            <a:srgbClr val="000000"/>
                          </a:solidFill>
                          <a:latin typeface="Arial"/>
                        </a:rPr>
                        <a:t>(-39.7%)</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bg1"/>
                      </a:solidFill>
                    </a:lnB>
                    <a:lnTlToBr w="0">
                      <a:noFill/>
                    </a:lnTlToBr>
                    <a:lnBlToTr w="0">
                      <a:noFill/>
                    </a:lnBlToTr>
                    <a:solidFill>
                      <a:schemeClr val="bg1"/>
                    </a:solidFill>
                  </a:tcPr>
                </a:tc>
                <a:extLst>
                  <a:ext uri="{0D108BD9-81ED-4DB2-BD59-A6C34878D82A}">
                    <a16:rowId xmlns:a16="http://schemas.microsoft.com/office/drawing/2014/main" val="1109781545"/>
                  </a:ext>
                </a:extLst>
              </a:tr>
            </a:tbl>
          </a:graphicData>
        </a:graphic>
      </p:graphicFrame>
      <p:sp>
        <p:nvSpPr>
          <p:cNvPr id="3" name="Rectangle 2">
            <a:extLst>
              <a:ext uri="{FF2B5EF4-FFF2-40B4-BE49-F238E27FC236}">
                <a16:creationId xmlns:a16="http://schemas.microsoft.com/office/drawing/2014/main" id="{3C1469B5-883E-562A-D492-1CE282EA391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Espace réservé du numéro de diapositive 3">
            <a:extLst>
              <a:ext uri="{FF2B5EF4-FFF2-40B4-BE49-F238E27FC236}">
                <a16:creationId xmlns:a16="http://schemas.microsoft.com/office/drawing/2014/main" id="{A5FD6364-9D82-7C7A-9010-C0C157DEFFA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36</a:t>
            </a:fld>
            <a:endParaRPr lang="en-GB" sz="1050"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794969FA-BCA4-6C36-264C-17CAC2E76F63}"/>
              </a:ext>
            </a:extLst>
          </p:cNvPr>
          <p:cNvSpPr txBox="1"/>
          <p:nvPr/>
        </p:nvSpPr>
        <p:spPr>
          <a:xfrm>
            <a:off x="1096433" y="737370"/>
            <a:ext cx="9999132" cy="707886"/>
          </a:xfrm>
          <a:prstGeom prst="rect">
            <a:avLst/>
          </a:prstGeom>
          <a:noFill/>
        </p:spPr>
        <p:txBody>
          <a:bodyPr wrap="square">
            <a:spAutoFit/>
          </a:bodyPr>
          <a:lstStyle/>
          <a:p>
            <a:pPr algn="just"/>
            <a:r>
              <a:rPr lang="en-GB" sz="2000" noProof="0" dirty="0"/>
              <a:t>Initial experimental results show that integrated </a:t>
            </a:r>
            <a:r>
              <a:rPr lang="en-GB" sz="2000" noProof="0" dirty="0" smtClean="0"/>
              <a:t>e-fuel </a:t>
            </a:r>
            <a:r>
              <a:rPr lang="en-GB" sz="2000" noProof="0" dirty="0"/>
              <a:t>production can reduce production costs by up to </a:t>
            </a:r>
            <a:r>
              <a:rPr lang="en-GB" sz="2000" b="1" noProof="0" dirty="0"/>
              <a:t>40% </a:t>
            </a:r>
            <a:r>
              <a:rPr lang="en-GB" sz="2000" noProof="0" dirty="0"/>
              <a:t>compared with a non-integrated approach*.</a:t>
            </a:r>
          </a:p>
        </p:txBody>
      </p:sp>
      <p:sp>
        <p:nvSpPr>
          <p:cNvPr id="6" name="ZoneTexte 5">
            <a:extLst>
              <a:ext uri="{FF2B5EF4-FFF2-40B4-BE49-F238E27FC236}">
                <a16:creationId xmlns:a16="http://schemas.microsoft.com/office/drawing/2014/main" id="{AE55766B-189A-4E82-A6DC-5C33FA434654}"/>
              </a:ext>
            </a:extLst>
          </p:cNvPr>
          <p:cNvSpPr txBox="1"/>
          <p:nvPr/>
        </p:nvSpPr>
        <p:spPr>
          <a:xfrm>
            <a:off x="105380" y="6464357"/>
            <a:ext cx="11239094" cy="261610"/>
          </a:xfrm>
          <a:prstGeom prst="rect">
            <a:avLst/>
          </a:prstGeom>
          <a:noFill/>
        </p:spPr>
        <p:txBody>
          <a:bodyPr wrap="square">
            <a:spAutoFit/>
          </a:bodyPr>
          <a:lstStyle/>
          <a:p>
            <a:pPr algn="just"/>
            <a:r>
              <a:rPr lang="en-GB" sz="1100" kern="100" noProof="0" dirty="0">
                <a:solidFill>
                  <a:srgbClr val="467886"/>
                </a:solidFill>
                <a:effectLst/>
                <a:latin typeface="+mj-lt"/>
                <a:ea typeface="Aptos" panose="020B000402020202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Mokeddem, S., Miftari, B., Dachet, V., et al. (In press). </a:t>
            </a:r>
            <a:r>
              <a:rPr lang="en-GB" sz="1100" i="0" noProof="0" dirty="0">
                <a:solidFill>
                  <a:srgbClr val="467886"/>
                </a:solidFill>
                <a:effectLst/>
                <a:latin typeface="+mj-lt"/>
                <a:hlinkClick r:id="rId2">
                  <a:extLst>
                    <a:ext uri="{A12FA001-AC4F-418D-AE19-62706E023703}">
                      <ahyp:hlinkClr xmlns="" xmlns:ahyp="http://schemas.microsoft.com/office/drawing/2018/hyperlinkcolor" val="tx"/>
                    </a:ext>
                  </a:extLst>
                </a:hlinkClick>
              </a:rPr>
              <a:t>Distributed e-fuel hubs: Concept and case study, </a:t>
            </a:r>
            <a:r>
              <a:rPr lang="en-GB" sz="1100" kern="100" noProof="0" dirty="0">
                <a:solidFill>
                  <a:srgbClr val="467886"/>
                </a:solidFill>
                <a:effectLst/>
                <a:latin typeface="+mj-lt"/>
                <a:ea typeface="Aptos" panose="020B000402020202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ORBi-University of Liège</a:t>
            </a:r>
            <a:r>
              <a:rPr lang="en-GB" sz="1100" kern="100" noProof="0" dirty="0">
                <a:solidFill>
                  <a:srgbClr val="467886"/>
                </a:solidFill>
                <a:effectLst/>
                <a:latin typeface="+mj-lt"/>
                <a:ea typeface="Aptos" panose="020B0004020202020204" pitchFamily="34" charset="0"/>
                <a:cs typeface="Times New Roman" panose="02020603050405020304" pitchFamily="18" charset="0"/>
              </a:rPr>
              <a:t>.</a:t>
            </a:r>
            <a:endParaRPr lang="en-GB" sz="1100" noProof="0" dirty="0">
              <a:latin typeface="+mj-lt"/>
            </a:endParaRPr>
          </a:p>
        </p:txBody>
      </p:sp>
      <p:sp>
        <p:nvSpPr>
          <p:cNvPr id="5" name="ZoneTexte 4">
            <a:extLst>
              <a:ext uri="{FF2B5EF4-FFF2-40B4-BE49-F238E27FC236}">
                <a16:creationId xmlns:a16="http://schemas.microsoft.com/office/drawing/2014/main" id="{3903463B-65A1-3D8C-10ED-1FEAAC7CCBAC}"/>
              </a:ext>
            </a:extLst>
          </p:cNvPr>
          <p:cNvSpPr txBox="1"/>
          <p:nvPr/>
        </p:nvSpPr>
        <p:spPr>
          <a:xfrm>
            <a:off x="105380" y="6035056"/>
            <a:ext cx="10771169" cy="461665"/>
          </a:xfrm>
          <a:prstGeom prst="rect">
            <a:avLst/>
          </a:prstGeom>
          <a:noFill/>
        </p:spPr>
        <p:txBody>
          <a:bodyPr wrap="square" lIns="91440" tIns="45720" rIns="91440" bIns="45720" anchor="t">
            <a:spAutoFit/>
          </a:bodyPr>
          <a:lstStyle/>
          <a:p>
            <a:r>
              <a:rPr lang="en-GB" sz="1200" noProof="0" dirty="0">
                <a:latin typeface="Helvetica"/>
                <a:cs typeface="Helvetica"/>
              </a:rPr>
              <a:t>* </a:t>
            </a:r>
            <a:r>
              <a:rPr lang="en-GB" sz="1200" noProof="0" dirty="0"/>
              <a:t>Production costs are expressed </a:t>
            </a:r>
            <a:r>
              <a:rPr lang="en-GB" sz="1200" noProof="0" dirty="0">
                <a:latin typeface="Helvetica"/>
                <a:cs typeface="Helvetica"/>
              </a:rPr>
              <a:t>per MWh of Fischer-Tropsh mix, taking into account a selling price of heat at €40/MWh, oxygen at €40/tO</a:t>
            </a:r>
            <a:r>
              <a:rPr lang="en-GB" sz="1200" baseline="-25000" noProof="0" dirty="0">
                <a:latin typeface="Helvetica"/>
                <a:cs typeface="Helvetica"/>
              </a:rPr>
              <a:t>2  </a:t>
            </a:r>
          </a:p>
          <a:p>
            <a:r>
              <a:rPr lang="en-GB" sz="1200" noProof="0" dirty="0">
                <a:latin typeface="Helvetica"/>
                <a:cs typeface="Helvetica"/>
              </a:rPr>
              <a:t>and CO</a:t>
            </a:r>
            <a:r>
              <a:rPr lang="en-GB" sz="1200" baseline="-25000" noProof="0" dirty="0">
                <a:latin typeface="Helvetica"/>
                <a:cs typeface="Helvetica"/>
              </a:rPr>
              <a:t>2</a:t>
            </a:r>
            <a:r>
              <a:rPr lang="en-GB" sz="1200" noProof="0" dirty="0">
                <a:latin typeface="Helvetica"/>
                <a:cs typeface="Helvetica"/>
              </a:rPr>
              <a:t> emission allowances at €80/tCO</a:t>
            </a:r>
            <a:r>
              <a:rPr lang="en-GB" sz="1200" baseline="-25000" noProof="0" dirty="0">
                <a:latin typeface="Helvetica"/>
                <a:cs typeface="Helvetica"/>
              </a:rPr>
              <a:t>2</a:t>
            </a:r>
            <a:r>
              <a:rPr lang="en-GB" sz="1200" noProof="0" dirty="0">
                <a:latin typeface="Helvetica"/>
                <a:cs typeface="Helvetica"/>
              </a:rPr>
              <a:t>.</a:t>
            </a:r>
            <a:endParaRPr lang="en-GB" sz="1200" noProof="0" dirty="0">
              <a:effectLst/>
              <a:latin typeface="Helvetica"/>
              <a:cs typeface="Helvetica"/>
            </a:endParaRPr>
          </a:p>
        </p:txBody>
      </p:sp>
      <p:sp>
        <p:nvSpPr>
          <p:cNvPr id="10" name="Rectangle : coins arrondis 9">
            <a:extLst>
              <a:ext uri="{FF2B5EF4-FFF2-40B4-BE49-F238E27FC236}">
                <a16:creationId xmlns:a16="http://schemas.microsoft.com/office/drawing/2014/main" id="{83455850-00F2-8624-01B8-23415F7FF586}"/>
              </a:ext>
            </a:extLst>
          </p:cNvPr>
          <p:cNvSpPr/>
          <p:nvPr/>
        </p:nvSpPr>
        <p:spPr>
          <a:xfrm>
            <a:off x="1389111" y="2181964"/>
            <a:ext cx="9412013" cy="3077004"/>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940375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8FB8-98D9-2D42-569F-40CC0F997F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0795010-AE9C-E328-3788-4D970EC4828B}"/>
              </a:ext>
            </a:extLst>
          </p:cNvPr>
          <p:cNvSpPr txBox="1"/>
          <p:nvPr/>
        </p:nvSpPr>
        <p:spPr>
          <a:xfrm>
            <a:off x="1748488" y="2428726"/>
            <a:ext cx="8695021" cy="2000548"/>
          </a:xfrm>
          <a:prstGeom prst="rect">
            <a:avLst/>
          </a:prstGeom>
          <a:noFill/>
        </p:spPr>
        <p:txBody>
          <a:bodyPr wrap="square">
            <a:spAutoFit/>
          </a:bodyPr>
          <a:lstStyle/>
          <a:p>
            <a:pPr algn="ctr"/>
            <a:r>
              <a:rPr lang="en-GB" sz="3600" noProof="0" dirty="0">
                <a:latin typeface="Arial Rounded MT Bold" panose="020F0704030504030204" pitchFamily="34" charset="0"/>
              </a:rPr>
              <a:t>6</a:t>
            </a:r>
            <a:r>
              <a:rPr lang="en-GB" sz="3600" baseline="30000" dirty="0">
                <a:latin typeface="Arial Rounded MT Bold" panose="020F0704030504030204" pitchFamily="34" charset="0"/>
              </a:rPr>
              <a:t>th</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b="1" noProof="0" dirty="0">
                <a:latin typeface="+mj-lt"/>
              </a:rPr>
              <a:t>A prohibitive price for the construction of an offshore grid in the North Sea</a:t>
            </a:r>
            <a:endParaRPr lang="en-GB" sz="3600" noProof="0" dirty="0">
              <a:latin typeface="+mj-lt"/>
            </a:endParaRPr>
          </a:p>
        </p:txBody>
      </p:sp>
      <p:sp>
        <p:nvSpPr>
          <p:cNvPr id="3" name="Rectangle : coins arrondis 2">
            <a:extLst>
              <a:ext uri="{FF2B5EF4-FFF2-40B4-BE49-F238E27FC236}">
                <a16:creationId xmlns:a16="http://schemas.microsoft.com/office/drawing/2014/main" id="{948743D8-8B67-67D6-3FEA-06001CCBEB38}"/>
              </a:ext>
            </a:extLst>
          </p:cNvPr>
          <p:cNvSpPr/>
          <p:nvPr/>
        </p:nvSpPr>
        <p:spPr>
          <a:xfrm>
            <a:off x="1292663" y="1947606"/>
            <a:ext cx="9606673"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08466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9150-5AC2-CEA7-1A04-FE104C5388C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CA876B3-A68C-3393-7CF3-D09ED61C441F}"/>
              </a:ext>
            </a:extLst>
          </p:cNvPr>
          <p:cNvSpPr txBox="1"/>
          <p:nvPr/>
        </p:nvSpPr>
        <p:spPr>
          <a:xfrm>
            <a:off x="932900" y="1228396"/>
            <a:ext cx="5602446" cy="4401205"/>
          </a:xfrm>
          <a:prstGeom prst="rect">
            <a:avLst/>
          </a:prstGeom>
          <a:noFill/>
        </p:spPr>
        <p:txBody>
          <a:bodyPr wrap="square" lIns="91440" tIns="45720" rIns="91440" bIns="45720" anchor="t">
            <a:spAutoFit/>
          </a:bodyPr>
          <a:lstStyle/>
          <a:p>
            <a:pPr algn="just">
              <a:buNone/>
            </a:pPr>
            <a:r>
              <a:rPr lang="en-GB" sz="2000" noProof="0" dirty="0"/>
              <a:t>Europe is clearly committed to large-scale offshore wind development, with a target of around 400 GW. This goal requires the creation of extensive offshore grid infrastructure.</a:t>
            </a:r>
          </a:p>
          <a:p>
            <a:pPr algn="just">
              <a:buNone/>
            </a:pPr>
            <a:endParaRPr lang="en-GB" sz="2000" noProof="0" dirty="0"/>
          </a:p>
          <a:p>
            <a:pPr algn="just">
              <a:buNone/>
            </a:pPr>
            <a:r>
              <a:rPr lang="en-GB" sz="2000" noProof="0" dirty="0"/>
              <a:t>For instance, it plans to add up to 3.5 GW of offshore wind capacity in the Princess Elisabeth zone.</a:t>
            </a:r>
          </a:p>
          <a:p>
            <a:pPr algn="just">
              <a:buNone/>
            </a:pPr>
            <a:endParaRPr lang="en-GB" sz="2000" noProof="0" dirty="0"/>
          </a:p>
          <a:p>
            <a:pPr algn="just"/>
            <a:r>
              <a:rPr lang="en-GB" sz="2000" noProof="0" dirty="0"/>
              <a:t>However, </a:t>
            </a:r>
            <a:r>
              <a:rPr lang="en-GB" sz="2000" b="1" noProof="0" dirty="0"/>
              <a:t>electricity infrastructure costs are now surging</a:t>
            </a:r>
            <a:r>
              <a:rPr lang="en-GB" sz="2000" noProof="0" dirty="0"/>
              <a:t>, a trend that was largely underestimated at the outset. In response to these rising costs, the government has started to reconsider certain projects.</a:t>
            </a:r>
          </a:p>
        </p:txBody>
      </p:sp>
      <p:grpSp>
        <p:nvGrpSpPr>
          <p:cNvPr id="21" name="Groupe 20">
            <a:extLst>
              <a:ext uri="{FF2B5EF4-FFF2-40B4-BE49-F238E27FC236}">
                <a16:creationId xmlns:a16="http://schemas.microsoft.com/office/drawing/2014/main" id="{F8443D22-7928-8F10-1EED-D6764543C73E}"/>
              </a:ext>
            </a:extLst>
          </p:cNvPr>
          <p:cNvGrpSpPr/>
          <p:nvPr/>
        </p:nvGrpSpPr>
        <p:grpSpPr>
          <a:xfrm>
            <a:off x="7244425" y="787523"/>
            <a:ext cx="3832577" cy="5282954"/>
            <a:chOff x="7345046" y="789512"/>
            <a:chExt cx="3704287" cy="5106114"/>
          </a:xfrm>
        </p:grpSpPr>
        <p:grpSp>
          <p:nvGrpSpPr>
            <p:cNvPr id="20" name="Groupe 19">
              <a:extLst>
                <a:ext uri="{FF2B5EF4-FFF2-40B4-BE49-F238E27FC236}">
                  <a16:creationId xmlns:a16="http://schemas.microsoft.com/office/drawing/2014/main" id="{4F958953-9F88-EBE4-B1E5-3F0CD0D14E64}"/>
                </a:ext>
              </a:extLst>
            </p:cNvPr>
            <p:cNvGrpSpPr/>
            <p:nvPr/>
          </p:nvGrpSpPr>
          <p:grpSpPr>
            <a:xfrm>
              <a:off x="7345046" y="789513"/>
              <a:ext cx="3704287" cy="5106113"/>
              <a:chOff x="7241081" y="1250847"/>
              <a:chExt cx="3704287" cy="5106113"/>
            </a:xfrm>
          </p:grpSpPr>
          <p:pic>
            <p:nvPicPr>
              <p:cNvPr id="19" name="Image 18">
                <a:extLst>
                  <a:ext uri="{FF2B5EF4-FFF2-40B4-BE49-F238E27FC236}">
                    <a16:creationId xmlns:a16="http://schemas.microsoft.com/office/drawing/2014/main" id="{9A693413-2041-880E-06B2-1B512EC2B917}"/>
                  </a:ext>
                </a:extLst>
              </p:cNvPr>
              <p:cNvPicPr>
                <a:picLocks noChangeAspect="1"/>
              </p:cNvPicPr>
              <p:nvPr/>
            </p:nvPicPr>
            <p:blipFill>
              <a:blip r:embed="rId3"/>
              <a:srcRect r="11826"/>
              <a:stretch/>
            </p:blipFill>
            <p:spPr>
              <a:xfrm>
                <a:off x="7241081" y="1250847"/>
                <a:ext cx="3704287" cy="5106113"/>
              </a:xfrm>
              <a:prstGeom prst="roundRect">
                <a:avLst>
                  <a:gd name="adj" fmla="val 4571"/>
                </a:avLst>
              </a:prstGeom>
            </p:spPr>
          </p:pic>
          <p:pic>
            <p:nvPicPr>
              <p:cNvPr id="17" name="Image 16">
                <a:extLst>
                  <a:ext uri="{FF2B5EF4-FFF2-40B4-BE49-F238E27FC236}">
                    <a16:creationId xmlns:a16="http://schemas.microsoft.com/office/drawing/2014/main" id="{BF871A5A-4849-E7B7-0696-F11CC0721355}"/>
                  </a:ext>
                </a:extLst>
              </p:cNvPr>
              <p:cNvPicPr>
                <a:picLocks noChangeAspect="1"/>
              </p:cNvPicPr>
              <p:nvPr/>
            </p:nvPicPr>
            <p:blipFill>
              <a:blip r:embed="rId4"/>
              <a:stretch>
                <a:fillRect/>
              </a:stretch>
            </p:blipFill>
            <p:spPr>
              <a:xfrm>
                <a:off x="7260209" y="1275626"/>
                <a:ext cx="2250757" cy="1565216"/>
              </a:xfrm>
              <a:prstGeom prst="roundRect">
                <a:avLst>
                  <a:gd name="adj" fmla="val 10063"/>
                </a:avLst>
              </a:prstGeom>
            </p:spPr>
          </p:pic>
        </p:grpSp>
        <p:sp>
          <p:nvSpPr>
            <p:cNvPr id="11" name="Rectangle : coins arrondis 10">
              <a:extLst>
                <a:ext uri="{FF2B5EF4-FFF2-40B4-BE49-F238E27FC236}">
                  <a16:creationId xmlns:a16="http://schemas.microsoft.com/office/drawing/2014/main" id="{A8B6A14E-36EC-D1B6-26E4-F8043FA2680E}"/>
                </a:ext>
              </a:extLst>
            </p:cNvPr>
            <p:cNvSpPr/>
            <p:nvPr/>
          </p:nvSpPr>
          <p:spPr>
            <a:xfrm>
              <a:off x="7345046" y="789512"/>
              <a:ext cx="3704287" cy="5106113"/>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3" name="Rectangle 22">
            <a:extLst>
              <a:ext uri="{FF2B5EF4-FFF2-40B4-BE49-F238E27FC236}">
                <a16:creationId xmlns:a16="http://schemas.microsoft.com/office/drawing/2014/main" id="{5C4FE32D-A27A-1183-B742-35B82ED19A37}"/>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numéro de diapositive 3">
            <a:extLst>
              <a:ext uri="{FF2B5EF4-FFF2-40B4-BE49-F238E27FC236}">
                <a16:creationId xmlns:a16="http://schemas.microsoft.com/office/drawing/2014/main" id="{41EF7272-C9C5-A92D-ABF2-839FE5B7A9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38</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617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D0BD059-6833-392B-57D5-6FA3CBD036A9}"/>
              </a:ext>
            </a:extLst>
          </p:cNvPr>
          <p:cNvSpPr>
            <a:spLocks noChangeArrowheads="1"/>
          </p:cNvSpPr>
          <p:nvPr/>
        </p:nvSpPr>
        <p:spPr bwMode="auto">
          <a:xfrm>
            <a:off x="937884" y="2624570"/>
            <a:ext cx="550141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None/>
            </a:pPr>
            <a:r>
              <a:rPr lang="en-GB" sz="2000" noProof="0" dirty="0"/>
              <a:t>These vessels are equipped with high-capacity batteries and can connect to a collector cable at the wind farm’s output.</a:t>
            </a:r>
          </a:p>
          <a:p>
            <a:pPr algn="just">
              <a:buNone/>
            </a:pPr>
            <a:endParaRPr lang="en-GB" sz="2000" noProof="0" dirty="0"/>
          </a:p>
          <a:p>
            <a:pPr algn="just"/>
            <a:r>
              <a:rPr lang="en-GB" sz="2000" noProof="0" dirty="0"/>
              <a:t>Once charged, the battery boats return to shore to feed the energy back into the grid at the most opportune time.</a:t>
            </a:r>
          </a:p>
        </p:txBody>
      </p:sp>
      <p:sp>
        <p:nvSpPr>
          <p:cNvPr id="5" name="Rectangle 4">
            <a:extLst>
              <a:ext uri="{FF2B5EF4-FFF2-40B4-BE49-F238E27FC236}">
                <a16:creationId xmlns:a16="http://schemas.microsoft.com/office/drawing/2014/main" id="{37BD6E80-8C1A-C41E-2CF9-3D114330F55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Espace réservé du numéro de diapositive 3">
            <a:extLst>
              <a:ext uri="{FF2B5EF4-FFF2-40B4-BE49-F238E27FC236}">
                <a16:creationId xmlns:a16="http://schemas.microsoft.com/office/drawing/2014/main" id="{02C533BD-39BF-3435-9833-88DF688AF44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39</a:t>
            </a:fld>
            <a:endParaRPr lang="en-GB" sz="1050" noProof="0"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80EFA0FD-708A-AF0E-397B-3B23FCE29959}"/>
              </a:ext>
            </a:extLst>
          </p:cNvPr>
          <p:cNvGrpSpPr/>
          <p:nvPr/>
        </p:nvGrpSpPr>
        <p:grpSpPr>
          <a:xfrm>
            <a:off x="7225157" y="1796434"/>
            <a:ext cx="3953358" cy="4114800"/>
            <a:chOff x="7321077" y="1369714"/>
            <a:chExt cx="3953358" cy="4114800"/>
          </a:xfrm>
        </p:grpSpPr>
        <p:pic>
          <p:nvPicPr>
            <p:cNvPr id="12" name="Espace réservé du contenu 3" descr="Une image contenant ciel, plein air, nuage, sol&#10;&#10;Le contenu généré par l’IA peut être incorrect.">
              <a:extLst>
                <a:ext uri="{FF2B5EF4-FFF2-40B4-BE49-F238E27FC236}">
                  <a16:creationId xmlns:a16="http://schemas.microsoft.com/office/drawing/2014/main" id="{A34395CE-5C4D-7A34-299C-ED00ED1E937C}"/>
                </a:ext>
              </a:extLst>
            </p:cNvPr>
            <p:cNvPicPr>
              <a:picLocks noChangeAspect="1"/>
            </p:cNvPicPr>
            <p:nvPr/>
          </p:nvPicPr>
          <p:blipFill>
            <a:blip r:embed="rId2"/>
            <a:stretch>
              <a:fillRect/>
            </a:stretch>
          </p:blipFill>
          <p:spPr>
            <a:xfrm>
              <a:off x="7321077" y="1369714"/>
              <a:ext cx="3953358" cy="4114800"/>
            </a:xfrm>
            <a:prstGeom prst="roundRect">
              <a:avLst>
                <a:gd name="adj" fmla="val 5797"/>
              </a:avLst>
            </a:prstGeom>
          </p:spPr>
        </p:pic>
        <p:sp>
          <p:nvSpPr>
            <p:cNvPr id="16" name="Rectangle : coins arrondis 15">
              <a:extLst>
                <a:ext uri="{FF2B5EF4-FFF2-40B4-BE49-F238E27FC236}">
                  <a16:creationId xmlns:a16="http://schemas.microsoft.com/office/drawing/2014/main" id="{AEB9CA48-AD76-60AD-D2C0-7EA139400421}"/>
                </a:ext>
              </a:extLst>
            </p:cNvPr>
            <p:cNvSpPr/>
            <p:nvPr/>
          </p:nvSpPr>
          <p:spPr>
            <a:xfrm>
              <a:off x="7321078" y="1369714"/>
              <a:ext cx="3953357" cy="4114800"/>
            </a:xfrm>
            <a:prstGeom prst="roundRect">
              <a:avLst>
                <a:gd name="adj" fmla="val 601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6" name="ZoneTexte 5">
            <a:extLst>
              <a:ext uri="{FF2B5EF4-FFF2-40B4-BE49-F238E27FC236}">
                <a16:creationId xmlns:a16="http://schemas.microsoft.com/office/drawing/2014/main" id="{2DFA0A8A-91F9-0592-3644-0088A0561146}"/>
              </a:ext>
            </a:extLst>
          </p:cNvPr>
          <p:cNvSpPr txBox="1"/>
          <p:nvPr/>
        </p:nvSpPr>
        <p:spPr>
          <a:xfrm>
            <a:off x="2736369" y="523122"/>
            <a:ext cx="6719259" cy="769441"/>
          </a:xfrm>
          <a:prstGeom prst="rect">
            <a:avLst/>
          </a:prstGeom>
          <a:noFill/>
        </p:spPr>
        <p:txBody>
          <a:bodyPr wrap="square">
            <a:spAutoFit/>
          </a:bodyPr>
          <a:lstStyle/>
          <a:p>
            <a:pPr algn="ctr" eaLnBrk="0" fontAlgn="base" hangingPunct="0">
              <a:spcBef>
                <a:spcPct val="0"/>
              </a:spcBef>
              <a:spcAft>
                <a:spcPct val="0"/>
              </a:spcAft>
            </a:pPr>
            <a:r>
              <a:rPr lang="en-GB" sz="2200" noProof="0" dirty="0">
                <a:latin typeface="Arial Rounded MT Bold" panose="020F0704030504030204" pitchFamily="34" charset="0"/>
              </a:rPr>
              <a:t>An alternative to offshore grids could be the use of battery boats.</a:t>
            </a:r>
          </a:p>
        </p:txBody>
      </p:sp>
    </p:spTree>
    <p:extLst>
      <p:ext uri="{BB962C8B-B14F-4D97-AF65-F5344CB8AC3E}">
        <p14:creationId xmlns:p14="http://schemas.microsoft.com/office/powerpoint/2010/main" val="237601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C721C-8A8A-CDC5-39DF-4286B0C8CD4C}"/>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9" name="Groupe 8">
            <a:extLst>
              <a:ext uri="{FF2B5EF4-FFF2-40B4-BE49-F238E27FC236}">
                <a16:creationId xmlns:a16="http://schemas.microsoft.com/office/drawing/2014/main" id="{FCB67DDC-5719-E6FD-FDB2-C032D18D9795}"/>
              </a:ext>
            </a:extLst>
          </p:cNvPr>
          <p:cNvGrpSpPr/>
          <p:nvPr/>
        </p:nvGrpSpPr>
        <p:grpSpPr>
          <a:xfrm>
            <a:off x="2111712" y="1890310"/>
            <a:ext cx="7968573" cy="3963084"/>
            <a:chOff x="1680252" y="1675716"/>
            <a:chExt cx="7968573" cy="3963084"/>
          </a:xfrm>
        </p:grpSpPr>
        <p:sp>
          <p:nvSpPr>
            <p:cNvPr id="7" name="Rectangle : coins arrondis 6">
              <a:extLst>
                <a:ext uri="{FF2B5EF4-FFF2-40B4-BE49-F238E27FC236}">
                  <a16:creationId xmlns:a16="http://schemas.microsoft.com/office/drawing/2014/main" id="{8EC18DDA-9546-114E-CF40-1343C8F669B0}"/>
                </a:ext>
              </a:extLst>
            </p:cNvPr>
            <p:cNvSpPr/>
            <p:nvPr/>
          </p:nvSpPr>
          <p:spPr>
            <a:xfrm>
              <a:off x="1680252" y="1675716"/>
              <a:ext cx="7968573" cy="3963084"/>
            </a:xfrm>
            <a:prstGeom prst="roundRect">
              <a:avLst>
                <a:gd name="adj" fmla="val 435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Image 7">
              <a:extLst>
                <a:ext uri="{FF2B5EF4-FFF2-40B4-BE49-F238E27FC236}">
                  <a16:creationId xmlns:a16="http://schemas.microsoft.com/office/drawing/2014/main" id="{C7C215B0-E893-96F5-7997-3943A1388656}"/>
                </a:ext>
              </a:extLst>
            </p:cNvPr>
            <p:cNvPicPr>
              <a:picLocks noChangeAspect="1"/>
            </p:cNvPicPr>
            <p:nvPr/>
          </p:nvPicPr>
          <p:blipFill>
            <a:blip r:embed="rId3"/>
            <a:srcRect t="1790"/>
            <a:stretch/>
          </p:blipFill>
          <p:spPr>
            <a:xfrm>
              <a:off x="1804076" y="1807905"/>
              <a:ext cx="7665498" cy="3657599"/>
            </a:xfrm>
            <a:prstGeom prst="rect">
              <a:avLst/>
            </a:prstGeom>
          </p:spPr>
        </p:pic>
      </p:grpSp>
      <p:sp>
        <p:nvSpPr>
          <p:cNvPr id="3" name="Espace réservé du numéro de diapositive 3">
            <a:extLst>
              <a:ext uri="{FF2B5EF4-FFF2-40B4-BE49-F238E27FC236}">
                <a16:creationId xmlns:a16="http://schemas.microsoft.com/office/drawing/2014/main" id="{1557FCB9-089A-0C84-AAA0-7D4AE7EBC675}"/>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a:t>
            </a:fld>
            <a:endParaRPr lang="en-GB" sz="1050"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5751265-9A04-0E7A-76A5-D771B4D2FDBC}"/>
              </a:ext>
            </a:extLst>
          </p:cNvPr>
          <p:cNvSpPr txBox="1"/>
          <p:nvPr/>
        </p:nvSpPr>
        <p:spPr>
          <a:xfrm>
            <a:off x="1121408" y="711623"/>
            <a:ext cx="9949180" cy="707886"/>
          </a:xfrm>
          <a:prstGeom prst="rect">
            <a:avLst/>
          </a:prstGeom>
          <a:noFill/>
        </p:spPr>
        <p:txBody>
          <a:bodyPr wrap="square">
            <a:spAutoFit/>
          </a:bodyPr>
          <a:lstStyle/>
          <a:p>
            <a:pPr algn="just"/>
            <a:r>
              <a:rPr lang="en-GB" sz="2000" noProof="0" dirty="0"/>
              <a:t>In February 2022, Russia’s invasion of Ukraine caused a sharp rise in natural gas prices on the European market, where the Dutch TTF is the benchmark </a:t>
            </a:r>
            <a:r>
              <a:rPr lang="en-GB" sz="2000" dirty="0" smtClean="0"/>
              <a:t>price</a:t>
            </a:r>
            <a:r>
              <a:rPr lang="en-GB" sz="2000" noProof="0" dirty="0" smtClean="0"/>
              <a:t>.</a:t>
            </a:r>
            <a:endParaRPr lang="en-GB" sz="2000" noProof="0" dirty="0"/>
          </a:p>
        </p:txBody>
      </p:sp>
    </p:spTree>
    <p:extLst>
      <p:ext uri="{BB962C8B-B14F-4D97-AF65-F5344CB8AC3E}">
        <p14:creationId xmlns:p14="http://schemas.microsoft.com/office/powerpoint/2010/main" val="362269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6B4D1D44-D477-4D83-436F-EA177FB8581D}"/>
              </a:ext>
            </a:extLst>
          </p:cNvPr>
          <p:cNvSpPr txBox="1"/>
          <p:nvPr/>
        </p:nvSpPr>
        <p:spPr>
          <a:xfrm>
            <a:off x="810473" y="2470641"/>
            <a:ext cx="5838928" cy="2554545"/>
          </a:xfrm>
          <a:prstGeom prst="rect">
            <a:avLst/>
          </a:prstGeom>
          <a:noFill/>
        </p:spPr>
        <p:txBody>
          <a:bodyPr wrap="square" lIns="91440" tIns="45720" rIns="91440" bIns="45720" anchor="t">
            <a:spAutoFit/>
          </a:bodyPr>
          <a:lstStyle/>
          <a:p>
            <a:pPr algn="just">
              <a:buNone/>
            </a:pPr>
            <a:r>
              <a:rPr lang="en-GB" sz="2000" noProof="0" dirty="0"/>
              <a:t>Conventional wind turbines can only be installed in shallow coastal waters, typically up to depths of around 60 meters.</a:t>
            </a:r>
          </a:p>
          <a:p>
            <a:pPr algn="just">
              <a:buNone/>
            </a:pPr>
            <a:endParaRPr lang="en-GB" sz="2000" noProof="0" dirty="0"/>
          </a:p>
          <a:p>
            <a:pPr algn="just"/>
            <a:r>
              <a:rPr lang="en-GB" sz="2000" b="1" noProof="0" dirty="0"/>
              <a:t>Unmoored floating turbines </a:t>
            </a:r>
            <a:r>
              <a:rPr lang="en-GB" sz="2000" noProof="0" dirty="0"/>
              <a:t>are currently under study. Equipped with a propeller-based positioning system, they could be deployed much farther offshore and in significantly deeper waters.</a:t>
            </a:r>
          </a:p>
        </p:txBody>
      </p:sp>
      <p:sp>
        <p:nvSpPr>
          <p:cNvPr id="25" name="Rectangle 24">
            <a:extLst>
              <a:ext uri="{FF2B5EF4-FFF2-40B4-BE49-F238E27FC236}">
                <a16:creationId xmlns:a16="http://schemas.microsoft.com/office/drawing/2014/main" id="{121E914C-D56D-6A5E-6AAE-EA09445F19FC}"/>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3" name="Groupe 32">
            <a:extLst>
              <a:ext uri="{FF2B5EF4-FFF2-40B4-BE49-F238E27FC236}">
                <a16:creationId xmlns:a16="http://schemas.microsoft.com/office/drawing/2014/main" id="{5E094D5A-F8F1-9BD6-BEB7-323E65944B85}"/>
              </a:ext>
            </a:extLst>
          </p:cNvPr>
          <p:cNvGrpSpPr/>
          <p:nvPr/>
        </p:nvGrpSpPr>
        <p:grpSpPr>
          <a:xfrm>
            <a:off x="7378593" y="1763589"/>
            <a:ext cx="3773957" cy="4269685"/>
            <a:chOff x="6813230" y="923926"/>
            <a:chExt cx="4169095" cy="4716726"/>
          </a:xfrm>
        </p:grpSpPr>
        <p:sp>
          <p:nvSpPr>
            <p:cNvPr id="19" name="Rectangle : coins arrondis 18">
              <a:extLst>
                <a:ext uri="{FF2B5EF4-FFF2-40B4-BE49-F238E27FC236}">
                  <a16:creationId xmlns:a16="http://schemas.microsoft.com/office/drawing/2014/main" id="{0219BB5D-D442-960E-9CB7-9D2240BD9BD2}"/>
                </a:ext>
              </a:extLst>
            </p:cNvPr>
            <p:cNvSpPr/>
            <p:nvPr/>
          </p:nvSpPr>
          <p:spPr>
            <a:xfrm>
              <a:off x="6813230" y="923926"/>
              <a:ext cx="4169095" cy="471672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1" name="Image 30">
              <a:extLst>
                <a:ext uri="{FF2B5EF4-FFF2-40B4-BE49-F238E27FC236}">
                  <a16:creationId xmlns:a16="http://schemas.microsoft.com/office/drawing/2014/main" id="{BBFBE9B9-774C-6B28-1852-3CB7CEF07F3C}"/>
                </a:ext>
              </a:extLst>
            </p:cNvPr>
            <p:cNvPicPr>
              <a:picLocks noChangeAspect="1"/>
            </p:cNvPicPr>
            <p:nvPr/>
          </p:nvPicPr>
          <p:blipFill rotWithShape="1">
            <a:blip r:embed="rId2"/>
            <a:srcRect l="40139" r="7265" b="22536"/>
            <a:stretch/>
          </p:blipFill>
          <p:spPr>
            <a:xfrm>
              <a:off x="8307397" y="986264"/>
              <a:ext cx="2435980" cy="4532467"/>
            </a:xfrm>
            <a:prstGeom prst="rect">
              <a:avLst/>
            </a:prstGeom>
          </p:spPr>
        </p:pic>
        <p:pic>
          <p:nvPicPr>
            <p:cNvPr id="32" name="Image 31">
              <a:extLst>
                <a:ext uri="{FF2B5EF4-FFF2-40B4-BE49-F238E27FC236}">
                  <a16:creationId xmlns:a16="http://schemas.microsoft.com/office/drawing/2014/main" id="{E1CB9616-86E5-D57F-4726-0CEFCF57E56D}"/>
                </a:ext>
              </a:extLst>
            </p:cNvPr>
            <p:cNvPicPr>
              <a:picLocks noChangeAspect="1"/>
            </p:cNvPicPr>
            <p:nvPr/>
          </p:nvPicPr>
          <p:blipFill rotWithShape="1">
            <a:blip r:embed="rId2"/>
            <a:srcRect l="5000" r="64014" b="22536"/>
            <a:stretch/>
          </p:blipFill>
          <p:spPr>
            <a:xfrm>
              <a:off x="6936385" y="986264"/>
              <a:ext cx="1435115" cy="4532467"/>
            </a:xfrm>
            <a:prstGeom prst="rect">
              <a:avLst/>
            </a:prstGeom>
          </p:spPr>
        </p:pic>
      </p:grpSp>
      <p:sp>
        <p:nvSpPr>
          <p:cNvPr id="3" name="ZoneTexte 2">
            <a:extLst>
              <a:ext uri="{FF2B5EF4-FFF2-40B4-BE49-F238E27FC236}">
                <a16:creationId xmlns:a16="http://schemas.microsoft.com/office/drawing/2014/main" id="{2C1D4BC1-DF1F-E400-FDFE-9572A3A6119B}"/>
              </a:ext>
            </a:extLst>
          </p:cNvPr>
          <p:cNvSpPr txBox="1"/>
          <p:nvPr/>
        </p:nvSpPr>
        <p:spPr>
          <a:xfrm>
            <a:off x="1225084" y="598539"/>
            <a:ext cx="9741830" cy="769441"/>
          </a:xfrm>
          <a:prstGeom prst="rect">
            <a:avLst/>
          </a:prstGeom>
          <a:noFill/>
        </p:spPr>
        <p:txBody>
          <a:bodyPr wrap="square">
            <a:spAutoFit/>
          </a:bodyPr>
          <a:lstStyle/>
          <a:p>
            <a:pPr algn="ctr">
              <a:buNone/>
            </a:pPr>
            <a:r>
              <a:rPr lang="en-GB" sz="2200" noProof="0" dirty="0">
                <a:latin typeface="Arial Rounded MT Bold" panose="020F0704030504030204" pitchFamily="34" charset="0"/>
              </a:rPr>
              <a:t>Combining battery boats with unmoored floating offshore wind turbines could unlock the full renewable potential of seas and oceans.</a:t>
            </a:r>
          </a:p>
        </p:txBody>
      </p:sp>
      <p:sp>
        <p:nvSpPr>
          <p:cNvPr id="6" name="ZoneTexte 5">
            <a:extLst>
              <a:ext uri="{FF2B5EF4-FFF2-40B4-BE49-F238E27FC236}">
                <a16:creationId xmlns:a16="http://schemas.microsoft.com/office/drawing/2014/main" id="{7765B612-DA63-FBAD-24DC-7598D44564CE}"/>
              </a:ext>
            </a:extLst>
          </p:cNvPr>
          <p:cNvSpPr txBox="1"/>
          <p:nvPr/>
        </p:nvSpPr>
        <p:spPr>
          <a:xfrm>
            <a:off x="118787" y="6317072"/>
            <a:ext cx="7247213" cy="430887"/>
          </a:xfrm>
          <a:prstGeom prst="rect">
            <a:avLst/>
          </a:prstGeom>
          <a:noFill/>
        </p:spPr>
        <p:txBody>
          <a:bodyPr wrap="square">
            <a:spAutoFit/>
          </a:bodyPr>
          <a:lstStyle/>
          <a:p>
            <a:r>
              <a:rPr lang="en-GB" sz="1100" b="1" baseline="30000" noProof="0" dirty="0"/>
              <a:t>1</a:t>
            </a:r>
            <a:r>
              <a:rPr lang="en-GB" sz="1100" noProof="0" dirty="0">
                <a:hlinkClick r:id="rId3"/>
              </a:rPr>
              <a:t> Raisanen, J. H., Sundman, S., &amp; Raisanen, T. (2022). Unmoored: a free-floating wind turbine invention and autonomous open-ocean wind farm concept. Journal of Physics Conference Series, 2362(1), 012032.</a:t>
            </a:r>
            <a:endParaRPr lang="en-GB" sz="1100" noProof="0" dirty="0"/>
          </a:p>
        </p:txBody>
      </p:sp>
      <p:sp>
        <p:nvSpPr>
          <p:cNvPr id="8" name="ZoneTexte 7">
            <a:extLst>
              <a:ext uri="{FF2B5EF4-FFF2-40B4-BE49-F238E27FC236}">
                <a16:creationId xmlns:a16="http://schemas.microsoft.com/office/drawing/2014/main" id="{269370BD-2257-EA80-5D96-D66BF6A29163}"/>
              </a:ext>
            </a:extLst>
          </p:cNvPr>
          <p:cNvSpPr txBox="1"/>
          <p:nvPr/>
        </p:nvSpPr>
        <p:spPr>
          <a:xfrm>
            <a:off x="7465598" y="6087400"/>
            <a:ext cx="3599945" cy="276999"/>
          </a:xfrm>
          <a:prstGeom prst="rect">
            <a:avLst/>
          </a:prstGeom>
          <a:noFill/>
        </p:spPr>
        <p:txBody>
          <a:bodyPr wrap="square">
            <a:spAutoFit/>
          </a:bodyPr>
          <a:lstStyle/>
          <a:p>
            <a:pPr algn="ctr"/>
            <a:r>
              <a:rPr lang="en-GB" sz="1200" i="1" noProof="0" dirty="0"/>
              <a:t>Proposal for </a:t>
            </a:r>
            <a:r>
              <a:rPr lang="en-GB" sz="1200" i="1" noProof="0" dirty="0" smtClean="0"/>
              <a:t>an </a:t>
            </a:r>
            <a:r>
              <a:rPr lang="en-GB" sz="1200" i="1" noProof="0" dirty="0"/>
              <a:t>unmoored floating wind turbine.</a:t>
            </a:r>
            <a:r>
              <a:rPr lang="en-GB" sz="1200" b="1" baseline="30000" noProof="0" dirty="0"/>
              <a:t>1</a:t>
            </a:r>
            <a:endParaRPr lang="en-GB" sz="1200" i="1" noProof="0" dirty="0"/>
          </a:p>
        </p:txBody>
      </p:sp>
      <p:sp>
        <p:nvSpPr>
          <p:cNvPr id="9" name="Espace réservé du numéro de diapositive 3">
            <a:extLst>
              <a:ext uri="{FF2B5EF4-FFF2-40B4-BE49-F238E27FC236}">
                <a16:creationId xmlns:a16="http://schemas.microsoft.com/office/drawing/2014/main" id="{8CE76F8E-9DFE-60FD-CC38-4588C30381F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40</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65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hip&#10;&#10;Description automatically generated">
            <a:extLst>
              <a:ext uri="{FF2B5EF4-FFF2-40B4-BE49-F238E27FC236}">
                <a16:creationId xmlns:a16="http://schemas.microsoft.com/office/drawing/2014/main" id="{D3833C21-926A-EFD4-8ECD-BCFF8DDFB120}"/>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b="10854"/>
          <a:stretch/>
        </p:blipFill>
        <p:spPr>
          <a:xfrm>
            <a:off x="2010090" y="3231300"/>
            <a:ext cx="8171815" cy="2799021"/>
          </a:xfrm>
        </p:spPr>
      </p:pic>
      <p:sp>
        <p:nvSpPr>
          <p:cNvPr id="4" name="Espace réservé du numéro de diapositive 3">
            <a:extLst>
              <a:ext uri="{FF2B5EF4-FFF2-40B4-BE49-F238E27FC236}">
                <a16:creationId xmlns:a16="http://schemas.microsoft.com/office/drawing/2014/main" id="{B049301C-E8B9-2331-F919-E7EAA437F2A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41</a:t>
            </a:fld>
            <a:endParaRPr lang="en-GB" sz="1050" noProof="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C5C82CC-7E0C-0957-D4E6-FB2F39CCEA00}"/>
              </a:ext>
            </a:extLst>
          </p:cNvPr>
          <p:cNvSpPr/>
          <p:nvPr/>
        </p:nvSpPr>
        <p:spPr>
          <a:xfrm>
            <a:off x="0" y="30717"/>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3AE120AC-83FF-B0FF-EE96-D7BD7C9FC005}"/>
              </a:ext>
            </a:extLst>
          </p:cNvPr>
          <p:cNvSpPr txBox="1"/>
          <p:nvPr/>
        </p:nvSpPr>
        <p:spPr>
          <a:xfrm>
            <a:off x="901538" y="1504249"/>
            <a:ext cx="10388917" cy="1323439"/>
          </a:xfrm>
          <a:prstGeom prst="rect">
            <a:avLst/>
          </a:prstGeom>
          <a:noFill/>
        </p:spPr>
        <p:txBody>
          <a:bodyPr wrap="square">
            <a:spAutoFit/>
          </a:bodyPr>
          <a:lstStyle/>
          <a:p>
            <a:pPr algn="just"/>
            <a:r>
              <a:rPr lang="en-GB" sz="2000" noProof="0" dirty="0"/>
              <a:t>In an REHS, electricity can be generated by wind turbines held in position by propellers. The energy is then stored on battery boats, which transport it back to shore. Once docked, the electricity </a:t>
            </a:r>
            <a:r>
              <a:rPr lang="en-GB" sz="2000" noProof="0" dirty="0" smtClean="0"/>
              <a:t>generated by </a:t>
            </a:r>
            <a:r>
              <a:rPr lang="en-US" sz="2000" dirty="0" smtClean="0"/>
              <a:t>the </a:t>
            </a:r>
            <a:r>
              <a:rPr lang="en-US" sz="2000" dirty="0"/>
              <a:t>wind turbines and stored </a:t>
            </a:r>
            <a:r>
              <a:rPr lang="en-US" sz="2000" dirty="0" smtClean="0"/>
              <a:t>in the </a:t>
            </a:r>
            <a:r>
              <a:rPr lang="en-GB" sz="2000" noProof="0" dirty="0" smtClean="0"/>
              <a:t>batteries </a:t>
            </a:r>
            <a:r>
              <a:rPr lang="en-GB" sz="2000" noProof="0" dirty="0" smtClean="0"/>
              <a:t>is fed </a:t>
            </a:r>
            <a:r>
              <a:rPr lang="en-GB" sz="2000" noProof="0" dirty="0"/>
              <a:t>into the grid through an inverter.</a:t>
            </a:r>
            <a:endParaRPr lang="en-GB" sz="2000" noProof="0" dirty="0">
              <a:latin typeface="+mj-lt"/>
            </a:endParaRPr>
          </a:p>
        </p:txBody>
      </p:sp>
      <p:pic>
        <p:nvPicPr>
          <p:cNvPr id="13" name="Content Placeholder 4" descr="A diagram of a ship&#10;&#10;Description automatically generated">
            <a:extLst>
              <a:ext uri="{FF2B5EF4-FFF2-40B4-BE49-F238E27FC236}">
                <a16:creationId xmlns:a16="http://schemas.microsoft.com/office/drawing/2014/main" id="{F3A34770-7203-9CE0-95DF-4ED68B63FCBD}"/>
              </a:ext>
            </a:extLst>
          </p:cNvPr>
          <p:cNvPicPr>
            <a:picLocks noChangeAspect="1"/>
          </p:cNvPicPr>
          <p:nvPr/>
        </p:nvPicPr>
        <p:blipFill>
          <a:blip r:embed="rId4" cstate="hqprint">
            <a:extLst>
              <a:ext uri="{28A0092B-C50C-407E-A947-70E740481C1C}">
                <a14:useLocalDpi xmlns:a14="http://schemas.microsoft.com/office/drawing/2010/main" val="0"/>
              </a:ext>
            </a:extLst>
          </a:blip>
          <a:srcRect l="25100" t="91124" r="36005" b="-669"/>
          <a:stretch/>
        </p:blipFill>
        <p:spPr>
          <a:xfrm>
            <a:off x="4714874" y="5673802"/>
            <a:ext cx="2973075" cy="280319"/>
          </a:xfrm>
          <a:prstGeom prst="rect">
            <a:avLst/>
          </a:prstGeom>
        </p:spPr>
      </p:pic>
      <p:sp>
        <p:nvSpPr>
          <p:cNvPr id="15" name="ZoneTexte 14">
            <a:extLst>
              <a:ext uri="{FF2B5EF4-FFF2-40B4-BE49-F238E27FC236}">
                <a16:creationId xmlns:a16="http://schemas.microsoft.com/office/drawing/2014/main" id="{AE57107C-F17B-8F56-867C-A3400FF53609}"/>
              </a:ext>
            </a:extLst>
          </p:cNvPr>
          <p:cNvSpPr txBox="1"/>
          <p:nvPr/>
        </p:nvSpPr>
        <p:spPr>
          <a:xfrm>
            <a:off x="901537" y="567046"/>
            <a:ext cx="10388917" cy="707886"/>
          </a:xfrm>
          <a:prstGeom prst="rect">
            <a:avLst/>
          </a:prstGeom>
          <a:noFill/>
        </p:spPr>
        <p:txBody>
          <a:bodyPr wrap="square">
            <a:spAutoFit/>
          </a:bodyPr>
          <a:lstStyle/>
          <a:p>
            <a:pPr algn="just"/>
            <a:r>
              <a:rPr lang="en-GB" sz="2000" noProof="0" dirty="0">
                <a:latin typeface="+mj-lt"/>
              </a:rPr>
              <a:t>Battery boats and unmoored floating wind turbines open the way for the creation of </a:t>
            </a:r>
            <a:r>
              <a:rPr lang="en-GB" sz="2000" b="1" noProof="0" dirty="0"/>
              <a:t>Renewable Energy </a:t>
            </a:r>
            <a:r>
              <a:rPr lang="en-GB" sz="2000" b="1" noProof="0" dirty="0" smtClean="0"/>
              <a:t>Hubs </a:t>
            </a:r>
            <a:r>
              <a:rPr lang="en-GB" sz="2000" b="1" noProof="0" dirty="0"/>
              <a:t>in the High Seas</a:t>
            </a:r>
            <a:r>
              <a:rPr lang="en-GB" sz="2000" noProof="0" dirty="0"/>
              <a:t> (REHS)</a:t>
            </a:r>
            <a:r>
              <a:rPr lang="en-GB" sz="2000" noProof="0" dirty="0">
                <a:latin typeface="+mj-lt"/>
              </a:rPr>
              <a:t>.</a:t>
            </a:r>
          </a:p>
        </p:txBody>
      </p:sp>
      <p:sp>
        <p:nvSpPr>
          <p:cNvPr id="20" name="Rectangle : coins arrondis 19">
            <a:extLst>
              <a:ext uri="{FF2B5EF4-FFF2-40B4-BE49-F238E27FC236}">
                <a16:creationId xmlns:a16="http://schemas.microsoft.com/office/drawing/2014/main" id="{7846FD97-4668-254D-1252-B9366B6B9894}"/>
              </a:ext>
            </a:extLst>
          </p:cNvPr>
          <p:cNvSpPr/>
          <p:nvPr/>
        </p:nvSpPr>
        <p:spPr>
          <a:xfrm>
            <a:off x="1643061" y="2943426"/>
            <a:ext cx="8905875" cy="3200457"/>
          </a:xfrm>
          <a:prstGeom prst="roundRect">
            <a:avLst>
              <a:gd name="adj" fmla="val 634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734810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18BB-44E9-513A-3EB6-18D9778CC39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830E51F-9600-2297-475B-BF3FFBCF8186}"/>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42</a:t>
            </a:fld>
            <a:endParaRPr lang="en-GB" sz="1050" noProof="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A6B5FA-06DE-4D2D-EC02-F2B209F705BE}"/>
              </a:ext>
            </a:extLst>
          </p:cNvPr>
          <p:cNvSpPr/>
          <p:nvPr/>
        </p:nvSpPr>
        <p:spPr>
          <a:xfrm>
            <a:off x="0" y="30717"/>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TextBox 7">
            <a:extLst>
              <a:ext uri="{FF2B5EF4-FFF2-40B4-BE49-F238E27FC236}">
                <a16:creationId xmlns:a16="http://schemas.microsoft.com/office/drawing/2014/main" id="{DDF2FDBF-1951-928B-3FF1-DFE6CC4CC9A2}"/>
              </a:ext>
            </a:extLst>
          </p:cNvPr>
          <p:cNvSpPr txBox="1"/>
          <p:nvPr/>
        </p:nvSpPr>
        <p:spPr>
          <a:xfrm>
            <a:off x="1410050" y="1251896"/>
            <a:ext cx="9371896" cy="1015663"/>
          </a:xfrm>
          <a:prstGeom prst="rect">
            <a:avLst/>
          </a:prstGeom>
          <a:noFill/>
        </p:spPr>
        <p:txBody>
          <a:bodyPr wrap="square" rtlCol="0">
            <a:spAutoFit/>
          </a:bodyPr>
          <a:lstStyle/>
          <a:p>
            <a:pPr algn="just"/>
            <a:r>
              <a:rPr lang="en-GB" sz="2000" noProof="0" dirty="0">
                <a:effectLst/>
                <a:latin typeface="+mj-lt"/>
              </a:rPr>
              <a:t>A recent research project conducted by the </a:t>
            </a:r>
            <a:r>
              <a:rPr kumimoji="0" lang="en-GB" sz="2000" u="none" strike="noStrike" cap="none" normalizeH="0" baseline="0" noProof="0" dirty="0">
                <a:ln>
                  <a:noFill/>
                </a:ln>
                <a:solidFill>
                  <a:schemeClr val="tx1"/>
                </a:solidFill>
                <a:effectLst/>
                <a:latin typeface="+mj-lt"/>
              </a:rPr>
              <a:t>Smart Grids </a:t>
            </a:r>
            <a:r>
              <a:rPr lang="en-GB" sz="2000" noProof="0" dirty="0">
                <a:latin typeface="+mj-lt"/>
              </a:rPr>
              <a:t>L</a:t>
            </a:r>
            <a:r>
              <a:rPr kumimoji="0" lang="en-GB" sz="2000" u="none" strike="noStrike" cap="none" normalizeH="0" baseline="0" noProof="0" dirty="0">
                <a:ln>
                  <a:noFill/>
                </a:ln>
                <a:solidFill>
                  <a:schemeClr val="tx1"/>
                </a:solidFill>
                <a:effectLst/>
                <a:latin typeface="+mj-lt"/>
              </a:rPr>
              <a:t>aboratory at</a:t>
            </a:r>
            <a:r>
              <a:rPr lang="en-GB" sz="2000" noProof="0" dirty="0">
                <a:latin typeface="+mj-lt"/>
              </a:rPr>
              <a:t> the </a:t>
            </a:r>
            <a:r>
              <a:rPr kumimoji="0" lang="en-GB" sz="2000" u="none" strike="noStrike" cap="none" normalizeH="0" baseline="0" noProof="0" dirty="0">
                <a:ln>
                  <a:noFill/>
                </a:ln>
                <a:solidFill>
                  <a:schemeClr val="tx1"/>
                </a:solidFill>
                <a:effectLst/>
                <a:latin typeface="+mj-lt"/>
              </a:rPr>
              <a:t>Montefiore </a:t>
            </a:r>
            <a:r>
              <a:rPr lang="en-GB" sz="2000" noProof="0" dirty="0">
                <a:latin typeface="+mj-lt"/>
              </a:rPr>
              <a:t>Institute, </a:t>
            </a:r>
            <a:r>
              <a:rPr kumimoji="0" lang="en-GB" sz="2000" u="none" strike="noStrike" cap="none" normalizeH="0" baseline="0" noProof="0" dirty="0">
                <a:ln>
                  <a:noFill/>
                </a:ln>
                <a:solidFill>
                  <a:schemeClr val="tx1"/>
                </a:solidFill>
                <a:effectLst/>
                <a:latin typeface="+mj-lt"/>
              </a:rPr>
              <a:t>University of Liège, </a:t>
            </a:r>
            <a:r>
              <a:rPr lang="en-GB" sz="2000" noProof="0" dirty="0">
                <a:latin typeface="+mj-lt"/>
              </a:rPr>
              <a:t>aims to quantify both the load factor* and the cost of an REHS system, depending on its distance from the coast.</a:t>
            </a:r>
            <a:endParaRPr lang="en-GB" sz="2000" noProof="0" dirty="0">
              <a:effectLst/>
              <a:latin typeface="+mj-lt"/>
            </a:endParaRPr>
          </a:p>
        </p:txBody>
      </p:sp>
      <p:sp>
        <p:nvSpPr>
          <p:cNvPr id="7" name="ZoneTexte 16">
            <a:extLst>
              <a:ext uri="{FF2B5EF4-FFF2-40B4-BE49-F238E27FC236}">
                <a16:creationId xmlns:a16="http://schemas.microsoft.com/office/drawing/2014/main" id="{570769CE-619E-ED42-B48A-C5E4157A0308}"/>
              </a:ext>
            </a:extLst>
          </p:cNvPr>
          <p:cNvSpPr txBox="1"/>
          <p:nvPr/>
        </p:nvSpPr>
        <p:spPr>
          <a:xfrm>
            <a:off x="3202368" y="5012757"/>
            <a:ext cx="5787260" cy="276999"/>
          </a:xfrm>
          <a:prstGeom prst="rect">
            <a:avLst/>
          </a:prstGeom>
          <a:noFill/>
        </p:spPr>
        <p:txBody>
          <a:bodyPr wrap="square">
            <a:spAutoFit/>
          </a:bodyPr>
          <a:lstStyle/>
          <a:p>
            <a:pPr algn="ctr"/>
            <a:r>
              <a:rPr lang="en-GB" sz="1200" i="1" noProof="0" dirty="0"/>
              <a:t>Estimated cost per MWh as a function of the distance to the coastal grid.</a:t>
            </a:r>
            <a:r>
              <a:rPr lang="en-GB" sz="1200" baseline="30000" noProof="0" dirty="0"/>
              <a:t>1</a:t>
            </a:r>
          </a:p>
        </p:txBody>
      </p:sp>
      <p:sp>
        <p:nvSpPr>
          <p:cNvPr id="18" name="Rectangle : coins arrondis 17">
            <a:extLst>
              <a:ext uri="{FF2B5EF4-FFF2-40B4-BE49-F238E27FC236}">
                <a16:creationId xmlns:a16="http://schemas.microsoft.com/office/drawing/2014/main" id="{D79A1ACE-6629-0444-4D6F-C3F3A56A2AA0}"/>
              </a:ext>
            </a:extLst>
          </p:cNvPr>
          <p:cNvSpPr/>
          <p:nvPr/>
        </p:nvSpPr>
        <p:spPr>
          <a:xfrm>
            <a:off x="2546348" y="3052376"/>
            <a:ext cx="7099300" cy="1873323"/>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ZoneTexte 23">
            <a:extLst>
              <a:ext uri="{FF2B5EF4-FFF2-40B4-BE49-F238E27FC236}">
                <a16:creationId xmlns:a16="http://schemas.microsoft.com/office/drawing/2014/main" id="{7A214670-00CF-ED8E-6911-563533B20620}"/>
              </a:ext>
            </a:extLst>
          </p:cNvPr>
          <p:cNvSpPr txBox="1"/>
          <p:nvPr/>
        </p:nvSpPr>
        <p:spPr>
          <a:xfrm>
            <a:off x="88324" y="6493565"/>
            <a:ext cx="10950576" cy="261610"/>
          </a:xfrm>
          <a:prstGeom prst="rect">
            <a:avLst/>
          </a:prstGeom>
          <a:noFill/>
        </p:spPr>
        <p:txBody>
          <a:bodyPr wrap="square">
            <a:spAutoFit/>
          </a:bodyPr>
          <a:lstStyle/>
          <a:p>
            <a:pPr marL="0" lvl="0" indent="0" algn="just">
              <a:buNone/>
              <a:tabLst>
                <a:tab pos="457200" algn="l"/>
              </a:tabLst>
            </a:pPr>
            <a:r>
              <a:rPr lang="en-GB" sz="1100" b="1" kern="100" baseline="30000" noProof="0" dirty="0">
                <a:effectLst/>
                <a:ea typeface="Aptos" panose="020B0004020202020204" pitchFamily="34" charset="0"/>
                <a:cs typeface="Times New Roman" panose="02020603050405020304" pitchFamily="18" charset="0"/>
              </a:rPr>
              <a:t>1</a:t>
            </a:r>
            <a:r>
              <a:rPr lang="en-GB" sz="1100" kern="100" noProof="0" dirty="0">
                <a:effectLst/>
                <a:ea typeface="Aptos" panose="020B0004020202020204" pitchFamily="34" charset="0"/>
                <a:cs typeface="Times New Roman" panose="02020603050405020304" pitchFamily="18" charset="0"/>
                <a:hlinkClick r:id="rId3"/>
              </a:rPr>
              <a:t> Dachet, V., Maio, A., Counotte, P., &amp; Ernst, D. (2025). Remote renewable energy hubs in the high seas: A battery-based fully-electric ecosystem. ORBi-University of Liège.</a:t>
            </a:r>
            <a:endParaRPr lang="en-GB" sz="1100" kern="100" noProof="0" dirty="0">
              <a:effectLst/>
              <a:ea typeface="Aptos" panose="020B0004020202020204" pitchFamily="34" charset="0"/>
              <a:cs typeface="Times New Roman" panose="02020603050405020304" pitchFamily="18" charset="0"/>
            </a:endParaRPr>
          </a:p>
        </p:txBody>
      </p:sp>
      <p:sp>
        <p:nvSpPr>
          <p:cNvPr id="26" name="ZoneTexte 25">
            <a:extLst>
              <a:ext uri="{FF2B5EF4-FFF2-40B4-BE49-F238E27FC236}">
                <a16:creationId xmlns:a16="http://schemas.microsoft.com/office/drawing/2014/main" id="{4277BB0F-9165-BDEA-110D-62923F28565E}"/>
              </a:ext>
            </a:extLst>
          </p:cNvPr>
          <p:cNvSpPr txBox="1"/>
          <p:nvPr/>
        </p:nvSpPr>
        <p:spPr>
          <a:xfrm>
            <a:off x="88324" y="6263087"/>
            <a:ext cx="10241398" cy="276999"/>
          </a:xfrm>
          <a:prstGeom prst="rect">
            <a:avLst/>
          </a:prstGeom>
          <a:noFill/>
        </p:spPr>
        <p:txBody>
          <a:bodyPr wrap="square">
            <a:spAutoFit/>
          </a:bodyPr>
          <a:lstStyle/>
          <a:p>
            <a:r>
              <a:rPr lang="en-GB" sz="1200" noProof="0" dirty="0"/>
              <a:t>* The load factor represents the percentage of energy injected into the grid relative to the wind turbines' theoretical maximum output.</a:t>
            </a:r>
          </a:p>
        </p:txBody>
      </p:sp>
      <p:graphicFrame>
        <p:nvGraphicFramePr>
          <p:cNvPr id="5" name="Table 2">
            <a:extLst>
              <a:ext uri="{FF2B5EF4-FFF2-40B4-BE49-F238E27FC236}">
                <a16:creationId xmlns:a16="http://schemas.microsoft.com/office/drawing/2014/main" id="{36620396-9694-1FE4-42AB-74DDFDD9ABAD}"/>
              </a:ext>
            </a:extLst>
          </p:cNvPr>
          <p:cNvGraphicFramePr>
            <a:graphicFrameLocks noGrp="1"/>
          </p:cNvGraphicFramePr>
          <p:nvPr>
            <p:extLst>
              <p:ext uri="{D42A27DB-BD31-4B8C-83A1-F6EECF244321}">
                <p14:modId xmlns:p14="http://schemas.microsoft.com/office/powerpoint/2010/main" val="2811029964"/>
              </p:ext>
            </p:extLst>
          </p:nvPr>
        </p:nvGraphicFramePr>
        <p:xfrm>
          <a:off x="2620296" y="3090980"/>
          <a:ext cx="6951404" cy="1788235"/>
        </p:xfrm>
        <a:graphic>
          <a:graphicData uri="http://schemas.openxmlformats.org/drawingml/2006/table">
            <a:tbl>
              <a:tblPr firstRow="1" bandRow="1">
                <a:tableStyleId>{5C22544A-7EE6-4342-B048-85BDC9FD1C3A}</a:tableStyleId>
              </a:tblPr>
              <a:tblGrid>
                <a:gridCol w="2191013">
                  <a:extLst>
                    <a:ext uri="{9D8B030D-6E8A-4147-A177-3AD203B41FA5}">
                      <a16:colId xmlns:a16="http://schemas.microsoft.com/office/drawing/2014/main" val="1589897193"/>
                    </a:ext>
                  </a:extLst>
                </a:gridCol>
                <a:gridCol w="2639773">
                  <a:extLst>
                    <a:ext uri="{9D8B030D-6E8A-4147-A177-3AD203B41FA5}">
                      <a16:colId xmlns:a16="http://schemas.microsoft.com/office/drawing/2014/main" val="1233221476"/>
                    </a:ext>
                  </a:extLst>
                </a:gridCol>
                <a:gridCol w="2120618">
                  <a:extLst>
                    <a:ext uri="{9D8B030D-6E8A-4147-A177-3AD203B41FA5}">
                      <a16:colId xmlns:a16="http://schemas.microsoft.com/office/drawing/2014/main" val="4207785480"/>
                    </a:ext>
                  </a:extLst>
                </a:gridCol>
              </a:tblGrid>
              <a:tr h="564412">
                <a:tc>
                  <a:txBody>
                    <a:bodyPr/>
                    <a:lstStyle/>
                    <a:p>
                      <a:pPr algn="ctr"/>
                      <a:r>
                        <a:rPr lang="en-GB" sz="1500" noProof="0" dirty="0">
                          <a:solidFill>
                            <a:schemeClr val="tx1"/>
                          </a:solidFill>
                          <a:latin typeface="+mj-lt"/>
                        </a:rPr>
                        <a:t> </a:t>
                      </a:r>
                      <a:r>
                        <a:rPr lang="en-GB" sz="1500" noProof="0" dirty="0" smtClean="0">
                          <a:solidFill>
                            <a:schemeClr val="tx1"/>
                          </a:solidFill>
                          <a:latin typeface="+mj-lt"/>
                        </a:rPr>
                        <a:t>Distance </a:t>
                      </a:r>
                      <a:r>
                        <a:rPr lang="en-GB" sz="1500" noProof="0" dirty="0">
                          <a:solidFill>
                            <a:schemeClr val="tx1"/>
                          </a:solidFill>
                          <a:latin typeface="+mj-lt"/>
                        </a:rPr>
                        <a:t>(km)</a:t>
                      </a:r>
                    </a:p>
                  </a:txBody>
                  <a:tcPr marL="79173" marR="79173" marT="39587" marB="39587"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500" noProof="0" dirty="0">
                          <a:solidFill>
                            <a:schemeClr val="tx1"/>
                          </a:solidFill>
                          <a:latin typeface="+mj-lt"/>
                        </a:rPr>
                        <a:t> </a:t>
                      </a:r>
                      <a:r>
                        <a:rPr lang="en-GB" sz="1500" noProof="0" dirty="0" smtClean="0">
                          <a:solidFill>
                            <a:schemeClr val="tx1"/>
                          </a:solidFill>
                          <a:latin typeface="+mj-lt"/>
                        </a:rPr>
                        <a:t>Load </a:t>
                      </a:r>
                      <a:r>
                        <a:rPr lang="en-GB" sz="1500" noProof="0" dirty="0">
                          <a:solidFill>
                            <a:schemeClr val="tx1"/>
                          </a:solidFill>
                          <a:latin typeface="+mj-lt"/>
                        </a:rPr>
                        <a:t>F</a:t>
                      </a:r>
                      <a:r>
                        <a:rPr lang="en-GB" sz="1500" noProof="0" dirty="0" smtClean="0">
                          <a:solidFill>
                            <a:schemeClr val="tx1"/>
                          </a:solidFill>
                          <a:latin typeface="+mj-lt"/>
                        </a:rPr>
                        <a:t>actor </a:t>
                      </a:r>
                      <a:r>
                        <a:rPr lang="en-GB" sz="1500" noProof="0" dirty="0">
                          <a:solidFill>
                            <a:schemeClr val="tx1"/>
                          </a:solidFill>
                          <a:latin typeface="+mj-lt"/>
                        </a:rPr>
                        <a:t>(%)</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500" noProof="0" dirty="0">
                          <a:solidFill>
                            <a:schemeClr val="tx1"/>
                          </a:solidFill>
                          <a:latin typeface="+mj-lt"/>
                        </a:rPr>
                        <a:t>C</a:t>
                      </a:r>
                      <a:r>
                        <a:rPr lang="en-GB" sz="1500" noProof="0" dirty="0" smtClean="0">
                          <a:solidFill>
                            <a:schemeClr val="tx1"/>
                          </a:solidFill>
                          <a:latin typeface="+mj-lt"/>
                        </a:rPr>
                        <a:t>ost </a:t>
                      </a:r>
                      <a:r>
                        <a:rPr lang="en-GB" sz="1500" noProof="0" dirty="0">
                          <a:solidFill>
                            <a:schemeClr val="tx1"/>
                          </a:solidFill>
                          <a:latin typeface="+mj-lt"/>
                        </a:rPr>
                        <a:t>($/MWh)</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9948337"/>
                  </a:ext>
                </a:extLst>
              </a:tr>
              <a:tr h="407941">
                <a:tc>
                  <a:txBody>
                    <a:bodyPr/>
                    <a:lstStyle/>
                    <a:p>
                      <a:pPr algn="ctr"/>
                      <a:r>
                        <a:rPr lang="en-GB" sz="1500" noProof="0" dirty="0">
                          <a:latin typeface="+mj-lt"/>
                        </a:rPr>
                        <a:t>150</a:t>
                      </a:r>
                    </a:p>
                  </a:txBody>
                  <a:tcPr marL="79173" marR="79173" marT="39587" marB="39587"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17.4</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160</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74001"/>
                  </a:ext>
                </a:extLst>
              </a:tr>
              <a:tr h="407941">
                <a:tc>
                  <a:txBody>
                    <a:bodyPr/>
                    <a:lstStyle/>
                    <a:p>
                      <a:pPr algn="ctr"/>
                      <a:r>
                        <a:rPr lang="en-GB" sz="1500" noProof="0" dirty="0">
                          <a:latin typeface="+mj-lt"/>
                        </a:rPr>
                        <a:t>400</a:t>
                      </a:r>
                    </a:p>
                  </a:txBody>
                  <a:tcPr marL="79173" marR="79173" marT="39587" marB="39587"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17.3</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204</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2894373"/>
                  </a:ext>
                </a:extLst>
              </a:tr>
              <a:tr h="407941">
                <a:tc>
                  <a:txBody>
                    <a:bodyPr/>
                    <a:lstStyle/>
                    <a:p>
                      <a:pPr algn="ctr"/>
                      <a:r>
                        <a:rPr lang="en-GB" sz="1500" noProof="0" dirty="0">
                          <a:latin typeface="+mj-lt"/>
                        </a:rPr>
                        <a:t>2000</a:t>
                      </a:r>
                    </a:p>
                  </a:txBody>
                  <a:tcPr marL="79173" marR="79173" marT="39587" marB="39587"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16.7</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500" noProof="0" dirty="0">
                          <a:latin typeface="+mj-lt"/>
                        </a:rPr>
                        <a:t>497</a:t>
                      </a:r>
                    </a:p>
                  </a:txBody>
                  <a:tcPr marL="79173" marR="79173" marT="39587" marB="39587"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1918837"/>
                  </a:ext>
                </a:extLst>
              </a:tr>
            </a:tbl>
          </a:graphicData>
        </a:graphic>
      </p:graphicFrame>
    </p:spTree>
    <p:extLst>
      <p:ext uri="{BB962C8B-B14F-4D97-AF65-F5344CB8AC3E}">
        <p14:creationId xmlns:p14="http://schemas.microsoft.com/office/powerpoint/2010/main" val="4199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A424-EF51-6360-4648-D392AE9C85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174A6A6-4263-A1E6-CADB-BD8D92FB6E0D}"/>
              </a:ext>
            </a:extLst>
          </p:cNvPr>
          <p:cNvSpPr txBox="1"/>
          <p:nvPr/>
        </p:nvSpPr>
        <p:spPr>
          <a:xfrm>
            <a:off x="2200274" y="2359848"/>
            <a:ext cx="7791448" cy="2000548"/>
          </a:xfrm>
          <a:prstGeom prst="rect">
            <a:avLst/>
          </a:prstGeom>
          <a:noFill/>
        </p:spPr>
        <p:txBody>
          <a:bodyPr wrap="square">
            <a:spAutoFit/>
          </a:bodyPr>
          <a:lstStyle/>
          <a:p>
            <a:pPr algn="ctr"/>
            <a:r>
              <a:rPr lang="en-GB" sz="3600" noProof="0" dirty="0">
                <a:latin typeface="Arial Rounded MT Bold" panose="020F0704030504030204" pitchFamily="34" charset="0"/>
              </a:rPr>
              <a:t>7</a:t>
            </a:r>
            <a:r>
              <a:rPr lang="en-GB" sz="3600" baseline="30000" dirty="0">
                <a:latin typeface="Arial Rounded MT Bold" panose="020F0704030504030204" pitchFamily="34" charset="0"/>
              </a:rPr>
              <a:t>th</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rPr>
              <a:t>New nuclear power will</a:t>
            </a:r>
          </a:p>
          <a:p>
            <a:pPr algn="ctr"/>
            <a:r>
              <a:rPr lang="en-GB" sz="3600" noProof="0" dirty="0">
                <a:latin typeface="Arial Rounded MT Bold" panose="020F0704030504030204" pitchFamily="34" charset="0"/>
              </a:rPr>
              <a:t>always be too costly</a:t>
            </a:r>
          </a:p>
        </p:txBody>
      </p:sp>
      <p:sp>
        <p:nvSpPr>
          <p:cNvPr id="3" name="Rectangle : coins arrondis 2">
            <a:extLst>
              <a:ext uri="{FF2B5EF4-FFF2-40B4-BE49-F238E27FC236}">
                <a16:creationId xmlns:a16="http://schemas.microsoft.com/office/drawing/2014/main" id="{3DF871CF-41BE-B5AA-C0DB-370172321C10}"/>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234249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F2DE-B0EE-F0F7-C95C-E1EFD4EF5F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941CBB-7018-415C-3311-E09642E330A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Espace réservé du numéro de diapositive 3">
            <a:extLst>
              <a:ext uri="{FF2B5EF4-FFF2-40B4-BE49-F238E27FC236}">
                <a16:creationId xmlns:a16="http://schemas.microsoft.com/office/drawing/2014/main" id="{DFCB06A6-BB7C-9457-8A41-E04BFBC5C91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44</a:t>
            </a:fld>
            <a:endParaRPr lang="en-GB" sz="1050"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15151B7A-C5E3-3B68-9933-75358BF4CB36}"/>
              </a:ext>
            </a:extLst>
          </p:cNvPr>
          <p:cNvSpPr txBox="1"/>
          <p:nvPr/>
        </p:nvSpPr>
        <p:spPr>
          <a:xfrm>
            <a:off x="942137" y="1690061"/>
            <a:ext cx="4809736" cy="3477875"/>
          </a:xfrm>
          <a:prstGeom prst="rect">
            <a:avLst/>
          </a:prstGeom>
          <a:noFill/>
        </p:spPr>
        <p:txBody>
          <a:bodyPr wrap="square">
            <a:spAutoFit/>
          </a:bodyPr>
          <a:lstStyle/>
          <a:p>
            <a:pPr algn="just"/>
            <a:r>
              <a:rPr lang="en-GB" sz="2000" noProof="0" dirty="0"/>
              <a:t>Recent projects, notably the European Pressurized Reactor (EPR), have faced major delays and cost overruns.</a:t>
            </a:r>
          </a:p>
          <a:p>
            <a:pPr algn="just"/>
            <a:endParaRPr lang="en-GB" sz="2000" noProof="0" dirty="0"/>
          </a:p>
          <a:p>
            <a:pPr algn="just">
              <a:buNone/>
            </a:pPr>
            <a:r>
              <a:rPr lang="en-GB" sz="2000" noProof="0" dirty="0"/>
              <a:t>Some sites, such as Flamanville, are up to 12 years behind schedule with costs multiplied by a factor of six.</a:t>
            </a:r>
          </a:p>
          <a:p>
            <a:pPr algn="just"/>
            <a:endParaRPr lang="en-GB" sz="2000" noProof="0" dirty="0"/>
          </a:p>
          <a:p>
            <a:pPr algn="just"/>
            <a:r>
              <a:rPr lang="en-GB" sz="2000" noProof="0" dirty="0"/>
              <a:t>These setbacks have intensified criticism of the economic and industrial viability of large-scale nuclear reactors.</a:t>
            </a:r>
          </a:p>
        </p:txBody>
      </p:sp>
      <p:grpSp>
        <p:nvGrpSpPr>
          <p:cNvPr id="16" name="Groupe 15">
            <a:extLst>
              <a:ext uri="{FF2B5EF4-FFF2-40B4-BE49-F238E27FC236}">
                <a16:creationId xmlns:a16="http://schemas.microsoft.com/office/drawing/2014/main" id="{87A06494-64D7-76C6-8391-6BC28ABA5163}"/>
              </a:ext>
            </a:extLst>
          </p:cNvPr>
          <p:cNvGrpSpPr/>
          <p:nvPr/>
        </p:nvGrpSpPr>
        <p:grpSpPr>
          <a:xfrm>
            <a:off x="6469626" y="923004"/>
            <a:ext cx="4836124" cy="5011991"/>
            <a:chOff x="5840362" y="983226"/>
            <a:chExt cx="5161064" cy="5348748"/>
          </a:xfrm>
        </p:grpSpPr>
        <p:pic>
          <p:nvPicPr>
            <p:cNvPr id="15" name="Image 14">
              <a:extLst>
                <a:ext uri="{FF2B5EF4-FFF2-40B4-BE49-F238E27FC236}">
                  <a16:creationId xmlns:a16="http://schemas.microsoft.com/office/drawing/2014/main" id="{76817A7B-6177-FCC5-E91C-7A2DBD170E59}"/>
                </a:ext>
              </a:extLst>
            </p:cNvPr>
            <p:cNvPicPr>
              <a:picLocks noChangeAspect="1"/>
            </p:cNvPicPr>
            <p:nvPr/>
          </p:nvPicPr>
          <p:blipFill>
            <a:blip r:embed="rId2"/>
            <a:stretch>
              <a:fillRect/>
            </a:stretch>
          </p:blipFill>
          <p:spPr>
            <a:xfrm>
              <a:off x="5948515" y="1080156"/>
              <a:ext cx="5052910" cy="5124001"/>
            </a:xfrm>
            <a:prstGeom prst="rect">
              <a:avLst/>
            </a:prstGeom>
          </p:spPr>
        </p:pic>
        <p:sp>
          <p:nvSpPr>
            <p:cNvPr id="7" name="Rectangle : coins arrondis 6">
              <a:extLst>
                <a:ext uri="{FF2B5EF4-FFF2-40B4-BE49-F238E27FC236}">
                  <a16:creationId xmlns:a16="http://schemas.microsoft.com/office/drawing/2014/main" id="{F83F6468-9F83-F5EC-C6F6-B33445784791}"/>
                </a:ext>
              </a:extLst>
            </p:cNvPr>
            <p:cNvSpPr/>
            <p:nvPr/>
          </p:nvSpPr>
          <p:spPr>
            <a:xfrm>
              <a:off x="5840362" y="983226"/>
              <a:ext cx="5161064" cy="5348748"/>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265722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D52A-9309-593D-3A58-EFDCA44A8D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767E01-3B53-5E14-B91F-BF36E83CEE6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Espace réservé du numéro de diapositive 3">
            <a:extLst>
              <a:ext uri="{FF2B5EF4-FFF2-40B4-BE49-F238E27FC236}">
                <a16:creationId xmlns:a16="http://schemas.microsoft.com/office/drawing/2014/main" id="{DA496597-6E45-AA36-76FD-A2FD1324735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45</a:t>
            </a:fld>
            <a:endParaRPr lang="en-GB" sz="1050"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DBF66B55-3DC3-68CE-C7CD-5BE91015D690}"/>
              </a:ext>
            </a:extLst>
          </p:cNvPr>
          <p:cNvSpPr txBox="1"/>
          <p:nvPr/>
        </p:nvSpPr>
        <p:spPr>
          <a:xfrm>
            <a:off x="844862" y="2395989"/>
            <a:ext cx="5488144" cy="3170099"/>
          </a:xfrm>
          <a:prstGeom prst="rect">
            <a:avLst/>
          </a:prstGeom>
          <a:noFill/>
        </p:spPr>
        <p:txBody>
          <a:bodyPr wrap="square" lIns="91440" tIns="45720" rIns="91440" bIns="45720" anchor="t">
            <a:spAutoFit/>
          </a:bodyPr>
          <a:lstStyle/>
          <a:p>
            <a:pPr algn="just">
              <a:buNone/>
            </a:pPr>
            <a:r>
              <a:rPr lang="en-GB" sz="2000" noProof="0" dirty="0"/>
              <a:t>An SMR is a low-power reactor (up to 300 MW electrical), designed as </a:t>
            </a:r>
            <a:r>
              <a:rPr lang="en-GB" sz="2000" b="1" noProof="0" dirty="0"/>
              <a:t>compact factory-prefabricated modules </a:t>
            </a:r>
            <a:r>
              <a:rPr lang="en-GB" sz="2000" noProof="0" dirty="0"/>
              <a:t>capable of producing both heat and electricity.</a:t>
            </a:r>
          </a:p>
          <a:p>
            <a:pPr algn="just"/>
            <a:endParaRPr lang="en-GB" sz="2000" noProof="0" dirty="0"/>
          </a:p>
          <a:p>
            <a:pPr algn="just"/>
            <a:r>
              <a:rPr lang="en-GB" sz="2000" noProof="0" dirty="0"/>
              <a:t>SMRs are based on a high level of standardization unlike conventional reactors which are custom-built on site. This approach could significantly reduce costs, construction times, and industrial risks.</a:t>
            </a:r>
          </a:p>
        </p:txBody>
      </p:sp>
      <p:sp>
        <p:nvSpPr>
          <p:cNvPr id="5" name="ZoneTexte 4">
            <a:extLst>
              <a:ext uri="{FF2B5EF4-FFF2-40B4-BE49-F238E27FC236}">
                <a16:creationId xmlns:a16="http://schemas.microsoft.com/office/drawing/2014/main" id="{674D4839-5118-9515-8921-A319ABA8F2CA}"/>
              </a:ext>
            </a:extLst>
          </p:cNvPr>
          <p:cNvSpPr txBox="1"/>
          <p:nvPr/>
        </p:nvSpPr>
        <p:spPr>
          <a:xfrm>
            <a:off x="1193277" y="695393"/>
            <a:ext cx="9805444" cy="769441"/>
          </a:xfrm>
          <a:prstGeom prst="rect">
            <a:avLst/>
          </a:prstGeom>
          <a:noFill/>
        </p:spPr>
        <p:txBody>
          <a:bodyPr wrap="square">
            <a:spAutoFit/>
          </a:bodyPr>
          <a:lstStyle/>
          <a:p>
            <a:pPr algn="ctr">
              <a:buNone/>
            </a:pPr>
            <a:r>
              <a:rPr lang="en-GB" sz="2200" dirty="0" smtClean="0">
                <a:latin typeface="Arial Rounded MT Bold" panose="020F0704030504030204" pitchFamily="34" charset="0"/>
              </a:rPr>
              <a:t>However, today</a:t>
            </a:r>
            <a:r>
              <a:rPr lang="en-GB" sz="2200" noProof="0" dirty="0" smtClean="0">
                <a:latin typeface="Arial Rounded MT Bold" panose="020F0704030504030204" pitchFamily="34" charset="0"/>
              </a:rPr>
              <a:t> </a:t>
            </a:r>
            <a:r>
              <a:rPr lang="en-GB" sz="2200" noProof="0" dirty="0">
                <a:latin typeface="Arial Rounded MT Bold" panose="020F0704030504030204" pitchFamily="34" charset="0"/>
              </a:rPr>
              <a:t>a new generation of nuclear reactors known as SMRs (Small Modular Reactors) is currently under development.</a:t>
            </a:r>
          </a:p>
        </p:txBody>
      </p:sp>
      <p:grpSp>
        <p:nvGrpSpPr>
          <p:cNvPr id="12" name="Groupe 11">
            <a:extLst>
              <a:ext uri="{FF2B5EF4-FFF2-40B4-BE49-F238E27FC236}">
                <a16:creationId xmlns:a16="http://schemas.microsoft.com/office/drawing/2014/main" id="{7EEB0E87-1487-F62D-D2A1-F6598DC18F0A}"/>
              </a:ext>
            </a:extLst>
          </p:cNvPr>
          <p:cNvGrpSpPr/>
          <p:nvPr/>
        </p:nvGrpSpPr>
        <p:grpSpPr>
          <a:xfrm>
            <a:off x="7177868" y="2199983"/>
            <a:ext cx="4093104" cy="3234214"/>
            <a:chOff x="7118235" y="2199328"/>
            <a:chExt cx="4168156" cy="3350432"/>
          </a:xfrm>
        </p:grpSpPr>
        <p:sp>
          <p:nvSpPr>
            <p:cNvPr id="8" name="Rectangle : coins arrondis 7">
              <a:extLst>
                <a:ext uri="{FF2B5EF4-FFF2-40B4-BE49-F238E27FC236}">
                  <a16:creationId xmlns:a16="http://schemas.microsoft.com/office/drawing/2014/main" id="{55B98EFE-0FAF-A697-7F00-A9E430DD2323}"/>
                </a:ext>
              </a:extLst>
            </p:cNvPr>
            <p:cNvSpPr/>
            <p:nvPr/>
          </p:nvSpPr>
          <p:spPr>
            <a:xfrm>
              <a:off x="7118236" y="2199328"/>
              <a:ext cx="4168155" cy="3350432"/>
            </a:xfrm>
            <a:prstGeom prst="roundRect">
              <a:avLst>
                <a:gd name="adj" fmla="val 4434"/>
              </a:avLst>
            </a:prstGeom>
            <a:solidFill>
              <a:srgbClr val="F4F5F7"/>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 name="Image 6">
              <a:extLst>
                <a:ext uri="{FF2B5EF4-FFF2-40B4-BE49-F238E27FC236}">
                  <a16:creationId xmlns:a16="http://schemas.microsoft.com/office/drawing/2014/main" id="{8D7E3C38-481B-CBCF-5333-F848ADDCE298}"/>
                </a:ext>
              </a:extLst>
            </p:cNvPr>
            <p:cNvPicPr>
              <a:picLocks noChangeAspect="1"/>
            </p:cNvPicPr>
            <p:nvPr/>
          </p:nvPicPr>
          <p:blipFill>
            <a:blip r:embed="rId2"/>
            <a:stretch>
              <a:fillRect/>
            </a:stretch>
          </p:blipFill>
          <p:spPr>
            <a:xfrm>
              <a:off x="7118236" y="2402377"/>
              <a:ext cx="4168155" cy="3147383"/>
            </a:xfrm>
            <a:prstGeom prst="roundRect">
              <a:avLst>
                <a:gd name="adj" fmla="val 5299"/>
              </a:avLst>
            </a:prstGeom>
          </p:spPr>
        </p:pic>
        <p:sp>
          <p:nvSpPr>
            <p:cNvPr id="10" name="Rectangle : coins arrondis 9">
              <a:extLst>
                <a:ext uri="{FF2B5EF4-FFF2-40B4-BE49-F238E27FC236}">
                  <a16:creationId xmlns:a16="http://schemas.microsoft.com/office/drawing/2014/main" id="{F5239BD1-6C6B-5A7A-B4D6-8201245CB766}"/>
                </a:ext>
              </a:extLst>
            </p:cNvPr>
            <p:cNvSpPr/>
            <p:nvPr/>
          </p:nvSpPr>
          <p:spPr>
            <a:xfrm>
              <a:off x="7118235" y="2199328"/>
              <a:ext cx="4168155" cy="334380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97928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4468-2B5A-AC50-9976-B0EAE7988CE1}"/>
            </a:ext>
          </a:extLst>
        </p:cNvPr>
        <p:cNvGrpSpPr/>
        <p:nvPr/>
      </p:nvGrpSpPr>
      <p:grpSpPr>
        <a:xfrm>
          <a:off x="0" y="0"/>
          <a:ext cx="0" cy="0"/>
          <a:chOff x="0" y="0"/>
          <a:chExt cx="0" cy="0"/>
        </a:xfrm>
      </p:grpSpPr>
      <p:sp>
        <p:nvSpPr>
          <p:cNvPr id="3" name="Espace réservé du numéro de diapositive 3">
            <a:extLst>
              <a:ext uri="{FF2B5EF4-FFF2-40B4-BE49-F238E27FC236}">
                <a16:creationId xmlns:a16="http://schemas.microsoft.com/office/drawing/2014/main" id="{26217B07-C45D-67BF-2813-C108EBA7D8E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46</a:t>
            </a:fld>
            <a:endParaRPr lang="en-GB" sz="1050"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55E389D-E9BB-EF98-3CF7-7F534126BE98}"/>
              </a:ext>
            </a:extLst>
          </p:cNvPr>
          <p:cNvSpPr txBox="1"/>
          <p:nvPr/>
        </p:nvSpPr>
        <p:spPr>
          <a:xfrm rot="10800000" flipV="1">
            <a:off x="772884" y="2922910"/>
            <a:ext cx="1064622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2000" noProof="0" dirty="0">
              <a:cs typeface="Arial" panose="020B0604020202020204"/>
            </a:endParaRPr>
          </a:p>
          <a:p>
            <a:pPr algn="just"/>
            <a:endParaRPr lang="en-GB" sz="2000" noProof="0" dirty="0">
              <a:cs typeface="Arial" panose="020B0604020202020204"/>
            </a:endParaRPr>
          </a:p>
          <a:p>
            <a:pPr algn="just"/>
            <a:endParaRPr lang="en-GB" sz="2000" noProof="0" dirty="0"/>
          </a:p>
          <a:p>
            <a:pPr algn="just"/>
            <a:endParaRPr lang="en-GB" sz="2000" noProof="0" dirty="0">
              <a:ea typeface="+mn-lt"/>
              <a:cs typeface="+mn-lt"/>
            </a:endParaRPr>
          </a:p>
          <a:p>
            <a:endParaRPr lang="en-GB" noProof="0" dirty="0">
              <a:ea typeface="+mn-lt"/>
              <a:cs typeface="+mn-lt"/>
            </a:endParaRPr>
          </a:p>
        </p:txBody>
      </p:sp>
      <p:sp>
        <p:nvSpPr>
          <p:cNvPr id="9" name="ZoneTexte 8">
            <a:extLst>
              <a:ext uri="{FF2B5EF4-FFF2-40B4-BE49-F238E27FC236}">
                <a16:creationId xmlns:a16="http://schemas.microsoft.com/office/drawing/2014/main" id="{57EC47A6-B190-B51A-04CE-BC620E3A9846}"/>
              </a:ext>
            </a:extLst>
          </p:cNvPr>
          <p:cNvSpPr txBox="1"/>
          <p:nvPr/>
        </p:nvSpPr>
        <p:spPr>
          <a:xfrm>
            <a:off x="1552490" y="1209951"/>
            <a:ext cx="9087016" cy="430887"/>
          </a:xfrm>
          <a:prstGeom prst="rect">
            <a:avLst/>
          </a:prstGeom>
          <a:noFill/>
        </p:spPr>
        <p:txBody>
          <a:bodyPr wrap="square">
            <a:spAutoFit/>
          </a:bodyPr>
          <a:lstStyle/>
          <a:p>
            <a:pPr>
              <a:buNone/>
            </a:pPr>
            <a:r>
              <a:rPr lang="en-GB" sz="2200" noProof="0" dirty="0">
                <a:latin typeface="Arial Rounded MT Bold" panose="020F0704030504030204" pitchFamily="34" charset="0"/>
              </a:rPr>
              <a:t>Three additional advantages of SMRs are emerging in the market:</a:t>
            </a:r>
          </a:p>
        </p:txBody>
      </p:sp>
      <p:sp>
        <p:nvSpPr>
          <p:cNvPr id="11" name="ZoneTexte 10">
            <a:extLst>
              <a:ext uri="{FF2B5EF4-FFF2-40B4-BE49-F238E27FC236}">
                <a16:creationId xmlns:a16="http://schemas.microsoft.com/office/drawing/2014/main" id="{02DED1FF-20F1-E4BD-7550-99F3C2E0A4D7}"/>
              </a:ext>
            </a:extLst>
          </p:cNvPr>
          <p:cNvSpPr txBox="1"/>
          <p:nvPr/>
        </p:nvSpPr>
        <p:spPr>
          <a:xfrm>
            <a:off x="1231778" y="2211824"/>
            <a:ext cx="9728440" cy="2862322"/>
          </a:xfrm>
          <a:prstGeom prst="rect">
            <a:avLst/>
          </a:prstGeom>
          <a:noFill/>
        </p:spPr>
        <p:txBody>
          <a:bodyPr wrap="square" lIns="91440" tIns="45720" rIns="91440" bIns="45720" anchor="t">
            <a:spAutoFit/>
          </a:bodyPr>
          <a:lstStyle/>
          <a:p>
            <a:pPr marL="457200" indent="-457200" algn="just">
              <a:buAutoNum type="arabicParenR"/>
            </a:pPr>
            <a:r>
              <a:rPr kumimoji="0" lang="en-GB" sz="2000" i="0" u="none" strike="noStrike" cap="none" normalizeH="0" baseline="0" noProof="0" dirty="0">
                <a:ln>
                  <a:noFill/>
                </a:ln>
                <a:effectLst/>
                <a:latin typeface="+mj-lt"/>
              </a:rPr>
              <a:t>Some models </a:t>
            </a:r>
            <a:r>
              <a:rPr lang="en-GB" sz="2000" noProof="0" dirty="0"/>
              <a:t>include passive safety systems, meaning they can operate without human intervention or external power supply;</a:t>
            </a:r>
          </a:p>
          <a:p>
            <a:pPr marL="457200" indent="-457200" algn="just">
              <a:buAutoNum type="arabicParenR"/>
            </a:pPr>
            <a:endParaRPr lang="en-GB" sz="2000" noProof="0" dirty="0">
              <a:latin typeface="+mj-lt"/>
            </a:endParaRPr>
          </a:p>
          <a:p>
            <a:pPr marL="457200" indent="-457200" algn="just">
              <a:buAutoNum type="arabicParenR"/>
            </a:pPr>
            <a:r>
              <a:rPr kumimoji="0" lang="en-GB" sz="2000" i="0" u="none" strike="noStrike" cap="none" normalizeH="0" baseline="0" noProof="0" dirty="0">
                <a:ln>
                  <a:noFill/>
                </a:ln>
                <a:effectLst/>
                <a:latin typeface="+mj-lt"/>
              </a:rPr>
              <a:t>Some SMR</a:t>
            </a:r>
            <a:r>
              <a:rPr lang="en-GB" sz="2000" noProof="0" dirty="0"/>
              <a:t> designs aim to reduce the amount of long-lived radioactive waste and recycle previously used fuel;</a:t>
            </a:r>
          </a:p>
          <a:p>
            <a:pPr marL="457200" indent="-457200" algn="just">
              <a:buAutoNum type="arabicParenR"/>
            </a:pPr>
            <a:endParaRPr kumimoji="0" lang="en-GB" sz="2000" i="0" u="none" strike="noStrike" cap="none" normalizeH="0" baseline="0" noProof="0" dirty="0">
              <a:ln>
                <a:noFill/>
              </a:ln>
              <a:effectLst/>
              <a:latin typeface="+mj-lt"/>
            </a:endParaRPr>
          </a:p>
          <a:p>
            <a:pPr marL="457200" indent="-457200" algn="just">
              <a:buAutoNum type="arabicParenR"/>
            </a:pPr>
            <a:r>
              <a:rPr kumimoji="0" lang="en-GB" sz="2000" i="0" u="none" strike="noStrike" cap="none" normalizeH="0" baseline="0" noProof="0" dirty="0">
                <a:ln>
                  <a:noFill/>
                </a:ln>
                <a:effectLst/>
                <a:latin typeface="+mj-lt"/>
              </a:rPr>
              <a:t>Thanks </a:t>
            </a:r>
            <a:r>
              <a:rPr lang="en-GB" sz="2000" noProof="0" dirty="0"/>
              <a:t>to their more compact size and ability to produce high-temperature heat, SMRs can be installed near industrial sites that can recover and use large quantities of the heat produced.</a:t>
            </a:r>
            <a:endParaRPr lang="en-GB" sz="2000" noProof="0" dirty="0">
              <a:latin typeface="+mj-lt"/>
            </a:endParaRPr>
          </a:p>
        </p:txBody>
      </p:sp>
      <p:sp>
        <p:nvSpPr>
          <p:cNvPr id="12" name="Rectangle 11">
            <a:extLst>
              <a:ext uri="{FF2B5EF4-FFF2-40B4-BE49-F238E27FC236}">
                <a16:creationId xmlns:a16="http://schemas.microsoft.com/office/drawing/2014/main" id="{709A92E9-24DE-4CA5-7000-8BD96E3999D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12728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F3BA-37FD-5856-1D97-4F2365D98C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588A7E-E763-8926-195B-27DAB68244E1}"/>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dirty="0">
              <a:solidFill>
                <a:schemeClr val="tx1"/>
              </a:solidFill>
              <a:ea typeface="+mn-lt"/>
              <a:cs typeface="+mn-lt"/>
            </a:endParaRPr>
          </a:p>
        </p:txBody>
      </p:sp>
      <p:sp>
        <p:nvSpPr>
          <p:cNvPr id="3" name="Espace réservé du numéro de diapositive 3">
            <a:extLst>
              <a:ext uri="{FF2B5EF4-FFF2-40B4-BE49-F238E27FC236}">
                <a16:creationId xmlns:a16="http://schemas.microsoft.com/office/drawing/2014/main" id="{0CD4417E-37B0-5618-F93C-8DC6D8DDE15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47</a:t>
            </a:fld>
            <a:endParaRPr lang="en-GB" sz="1050"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9D9700F6-0DED-B83D-954C-452B3CA6A42B}"/>
              </a:ext>
            </a:extLst>
          </p:cNvPr>
          <p:cNvSpPr txBox="1"/>
          <p:nvPr/>
        </p:nvSpPr>
        <p:spPr>
          <a:xfrm>
            <a:off x="1064380" y="1362924"/>
            <a:ext cx="10063234" cy="3785652"/>
          </a:xfrm>
          <a:prstGeom prst="rect">
            <a:avLst/>
          </a:prstGeom>
          <a:noFill/>
        </p:spPr>
        <p:txBody>
          <a:bodyPr wrap="square">
            <a:spAutoFit/>
          </a:bodyPr>
          <a:lstStyle/>
          <a:p>
            <a:pPr algn="just">
              <a:buNone/>
            </a:pPr>
            <a:r>
              <a:rPr lang="en-GB" sz="2000" noProof="0" dirty="0"/>
              <a:t>Energy systems integrating SMR-LFR (Lead-cooled Fast Reactor) with strong connections to industrial sites are being studied at the Smart Grids Laboratory of the Montefiore Institute, University of Liège.</a:t>
            </a:r>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r>
              <a:rPr lang="en-GB" sz="2000" noProof="0" dirty="0"/>
              <a:t>This recovered heat can be used for various important industrial applications, such as hydrogen production, ammonia synthesis, district heating, and seawater desalination.</a:t>
            </a:r>
          </a:p>
        </p:txBody>
      </p:sp>
      <p:sp>
        <p:nvSpPr>
          <p:cNvPr id="13" name="ZoneTexte 12">
            <a:extLst>
              <a:ext uri="{FF2B5EF4-FFF2-40B4-BE49-F238E27FC236}">
                <a16:creationId xmlns:a16="http://schemas.microsoft.com/office/drawing/2014/main" id="{289593BC-F139-788F-08DB-52FF82F590DF}"/>
              </a:ext>
            </a:extLst>
          </p:cNvPr>
          <p:cNvSpPr txBox="1"/>
          <p:nvPr/>
        </p:nvSpPr>
        <p:spPr>
          <a:xfrm>
            <a:off x="1570792" y="2757358"/>
            <a:ext cx="9050409" cy="1107996"/>
          </a:xfrm>
          <a:prstGeom prst="rect">
            <a:avLst/>
          </a:prstGeom>
          <a:noFill/>
        </p:spPr>
        <p:txBody>
          <a:bodyPr wrap="square" lIns="91440" tIns="45720" rIns="91440" bIns="45720" anchor="t">
            <a:spAutoFit/>
          </a:bodyPr>
          <a:lstStyle/>
          <a:p>
            <a:pPr algn="ctr">
              <a:buNone/>
            </a:pPr>
            <a:r>
              <a:rPr lang="en-GB" sz="2200" noProof="0" dirty="0">
                <a:latin typeface="Arial Rounded MT Bold" panose="020F0704030504030204" pitchFamily="34" charset="0"/>
              </a:rPr>
              <a:t>The </a:t>
            </a:r>
            <a:r>
              <a:rPr lang="en-GB" sz="2200" dirty="0" smtClean="0">
                <a:latin typeface="Arial Rounded MT Bold" panose="020F0704030504030204" pitchFamily="34" charset="0"/>
              </a:rPr>
              <a:t>objective of this </a:t>
            </a:r>
            <a:r>
              <a:rPr lang="en-GB" sz="2200" noProof="0" dirty="0" smtClean="0">
                <a:latin typeface="Arial Rounded MT Bold" panose="020F0704030504030204" pitchFamily="34" charset="0"/>
              </a:rPr>
              <a:t>research </a:t>
            </a:r>
            <a:r>
              <a:rPr lang="en-GB" sz="2200" dirty="0" smtClean="0">
                <a:latin typeface="Arial Rounded MT Bold" panose="020F0704030504030204" pitchFamily="34" charset="0"/>
              </a:rPr>
              <a:t>is to explore</a:t>
            </a:r>
            <a:r>
              <a:rPr lang="en-GB" sz="2200" dirty="0">
                <a:latin typeface="Arial Rounded MT Bold" panose="020F0704030504030204" pitchFamily="34" charset="0"/>
              </a:rPr>
              <a:t> </a:t>
            </a:r>
            <a:r>
              <a:rPr lang="en-GB" sz="2200" dirty="0" smtClean="0">
                <a:latin typeface="Arial Rounded MT Bold" panose="020F0704030504030204" pitchFamily="34" charset="0"/>
              </a:rPr>
              <a:t>different</a:t>
            </a:r>
            <a:r>
              <a:rPr lang="en-GB" sz="2200" noProof="0" dirty="0" smtClean="0">
                <a:latin typeface="Arial Rounded MT Bold" panose="020F0704030504030204" pitchFamily="34" charset="0"/>
              </a:rPr>
              <a:t> </a:t>
            </a:r>
            <a:r>
              <a:rPr lang="en-GB" sz="2200" noProof="0" dirty="0">
                <a:latin typeface="Arial Rounded MT Bold" panose="020F0704030504030204" pitchFamily="34" charset="0"/>
              </a:rPr>
              <a:t>strategies for reducing costs, particularly through the recovery of high-quality heat generated by these SMR-LFR reactors.</a:t>
            </a:r>
          </a:p>
        </p:txBody>
      </p:sp>
    </p:spTree>
    <p:extLst>
      <p:ext uri="{BB962C8B-B14F-4D97-AF65-F5344CB8AC3E}">
        <p14:creationId xmlns:p14="http://schemas.microsoft.com/office/powerpoint/2010/main" val="3997502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88B7-9E08-0904-4BED-A77E30DBEE95}"/>
            </a:ext>
          </a:extLst>
        </p:cNvPr>
        <p:cNvGrpSpPr/>
        <p:nvPr/>
      </p:nvGrpSpPr>
      <p:grpSpPr>
        <a:xfrm>
          <a:off x="0" y="0"/>
          <a:ext cx="0" cy="0"/>
          <a:chOff x="0" y="0"/>
          <a:chExt cx="0" cy="0"/>
        </a:xfrm>
      </p:grpSpPr>
      <p:sp>
        <p:nvSpPr>
          <p:cNvPr id="3" name="Espace réservé du numéro de diapositive 3">
            <a:extLst>
              <a:ext uri="{FF2B5EF4-FFF2-40B4-BE49-F238E27FC236}">
                <a16:creationId xmlns:a16="http://schemas.microsoft.com/office/drawing/2014/main" id="{F4764396-13F3-117A-809E-A2BB278B1C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48</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938549B-BD74-6F3E-A95B-0FD97D93F67F}"/>
              </a:ext>
            </a:extLst>
          </p:cNvPr>
          <p:cNvSpPr txBox="1"/>
          <p:nvPr/>
        </p:nvSpPr>
        <p:spPr>
          <a:xfrm>
            <a:off x="2476018" y="524550"/>
            <a:ext cx="7239959" cy="769441"/>
          </a:xfrm>
          <a:prstGeom prst="rect">
            <a:avLst/>
          </a:prstGeom>
          <a:noFill/>
        </p:spPr>
        <p:txBody>
          <a:bodyPr wrap="square" lIns="91440" tIns="45720" rIns="91440" bIns="45720" rtlCol="0" anchor="t">
            <a:spAutoFit/>
          </a:bodyPr>
          <a:lstStyle/>
          <a:p>
            <a:pPr algn="ctr"/>
            <a:r>
              <a:rPr lang="en-GB" sz="2200" noProof="0" dirty="0">
                <a:latin typeface="Arial Rounded MT Bold"/>
                <a:cs typeface="Arial"/>
              </a:rPr>
              <a:t>Study of different configurations for supplying electricity and heat to an off-grid industrial site.</a:t>
            </a:r>
          </a:p>
        </p:txBody>
      </p:sp>
      <p:sp>
        <p:nvSpPr>
          <p:cNvPr id="15" name="ZoneTexte 14">
            <a:extLst>
              <a:ext uri="{FF2B5EF4-FFF2-40B4-BE49-F238E27FC236}">
                <a16:creationId xmlns:a16="http://schemas.microsoft.com/office/drawing/2014/main" id="{9778142F-A8B5-F55A-6AEA-60CDAD8F44DE}"/>
              </a:ext>
            </a:extLst>
          </p:cNvPr>
          <p:cNvSpPr txBox="1"/>
          <p:nvPr/>
        </p:nvSpPr>
        <p:spPr>
          <a:xfrm>
            <a:off x="2341032" y="5651562"/>
            <a:ext cx="7509933" cy="276999"/>
          </a:xfrm>
          <a:prstGeom prst="rect">
            <a:avLst/>
          </a:prstGeom>
          <a:noFill/>
        </p:spPr>
        <p:txBody>
          <a:bodyPr wrap="square">
            <a:spAutoFit/>
          </a:bodyPr>
          <a:lstStyle/>
          <a:p>
            <a:pPr algn="ctr"/>
            <a:r>
              <a:rPr lang="en-GB" sz="1200" i="1" noProof="0" dirty="0">
                <a:ea typeface="+mn-lt"/>
                <a:cs typeface="+mn-lt"/>
              </a:rPr>
              <a:t>SMR-LFR deployed at an industrial site without grid connection, with three possible storage configurations. </a:t>
            </a:r>
            <a:endParaRPr lang="en-GB" sz="1200" i="1" noProof="0" dirty="0"/>
          </a:p>
        </p:txBody>
      </p:sp>
      <p:grpSp>
        <p:nvGrpSpPr>
          <p:cNvPr id="19" name="Groupe 18">
            <a:extLst>
              <a:ext uri="{FF2B5EF4-FFF2-40B4-BE49-F238E27FC236}">
                <a16:creationId xmlns:a16="http://schemas.microsoft.com/office/drawing/2014/main" id="{621B995C-78EA-3EF0-B139-8F278EC621DD}"/>
              </a:ext>
            </a:extLst>
          </p:cNvPr>
          <p:cNvGrpSpPr/>
          <p:nvPr/>
        </p:nvGrpSpPr>
        <p:grpSpPr>
          <a:xfrm>
            <a:off x="736600" y="1702066"/>
            <a:ext cx="10718800" cy="3881024"/>
            <a:chOff x="711200" y="1381761"/>
            <a:chExt cx="10718800" cy="3881024"/>
          </a:xfrm>
        </p:grpSpPr>
        <p:grpSp>
          <p:nvGrpSpPr>
            <p:cNvPr id="17" name="Groupe 16">
              <a:extLst>
                <a:ext uri="{FF2B5EF4-FFF2-40B4-BE49-F238E27FC236}">
                  <a16:creationId xmlns:a16="http://schemas.microsoft.com/office/drawing/2014/main" id="{334CFB3A-9214-1EC8-F5AE-5FB91B1277A3}"/>
                </a:ext>
              </a:extLst>
            </p:cNvPr>
            <p:cNvGrpSpPr/>
            <p:nvPr/>
          </p:nvGrpSpPr>
          <p:grpSpPr>
            <a:xfrm>
              <a:off x="911830" y="1568206"/>
              <a:ext cx="10368339" cy="3032390"/>
              <a:chOff x="783364" y="1359128"/>
              <a:chExt cx="10368339" cy="3032390"/>
            </a:xfrm>
          </p:grpSpPr>
          <p:pic>
            <p:nvPicPr>
              <p:cNvPr id="6" name="Image 5" descr="Une image contenant texte, diagramme, capture d’écran, ligne&#10;&#10;Le contenu généré par l’IA peut être incorrect.">
                <a:extLst>
                  <a:ext uri="{FF2B5EF4-FFF2-40B4-BE49-F238E27FC236}">
                    <a16:creationId xmlns:a16="http://schemas.microsoft.com/office/drawing/2014/main" id="{1C5DD59E-C8C3-A114-6357-2A0A14910E2D}"/>
                  </a:ext>
                </a:extLst>
              </p:cNvPr>
              <p:cNvPicPr>
                <a:picLocks noChangeAspect="1"/>
              </p:cNvPicPr>
              <p:nvPr/>
            </p:nvPicPr>
            <p:blipFill>
              <a:blip r:embed="rId3"/>
              <a:stretch>
                <a:fillRect/>
              </a:stretch>
            </p:blipFill>
            <p:spPr>
              <a:xfrm>
                <a:off x="3540848" y="1929058"/>
                <a:ext cx="3341391" cy="2462276"/>
              </a:xfrm>
              <a:prstGeom prst="rect">
                <a:avLst/>
              </a:prstGeom>
            </p:spPr>
          </p:pic>
          <p:pic>
            <p:nvPicPr>
              <p:cNvPr id="9" name="Image 8">
                <a:extLst>
                  <a:ext uri="{FF2B5EF4-FFF2-40B4-BE49-F238E27FC236}">
                    <a16:creationId xmlns:a16="http://schemas.microsoft.com/office/drawing/2014/main" id="{47D32E4A-7AC3-57D8-7BFD-2121EB499342}"/>
                  </a:ext>
                </a:extLst>
              </p:cNvPr>
              <p:cNvPicPr>
                <a:picLocks noChangeAspect="1"/>
              </p:cNvPicPr>
              <p:nvPr/>
            </p:nvPicPr>
            <p:blipFill>
              <a:blip r:embed="rId4"/>
              <a:srcRect b="10462"/>
              <a:stretch/>
            </p:blipFill>
            <p:spPr>
              <a:xfrm>
                <a:off x="6962401" y="1928551"/>
                <a:ext cx="4189302" cy="2462967"/>
              </a:xfrm>
              <a:prstGeom prst="rect">
                <a:avLst/>
              </a:prstGeom>
            </p:spPr>
          </p:pic>
          <p:pic>
            <p:nvPicPr>
              <p:cNvPr id="4" name="Image 3" descr="Une image contenant texte, capture d’écran, Police, ligne&#10;&#10;Le contenu généré par l’IA peut être incorrect.">
                <a:extLst>
                  <a:ext uri="{FF2B5EF4-FFF2-40B4-BE49-F238E27FC236}">
                    <a16:creationId xmlns:a16="http://schemas.microsoft.com/office/drawing/2014/main" id="{7CA6155C-BD1C-FB2E-C80B-B5F5A55043F3}"/>
                  </a:ext>
                </a:extLst>
              </p:cNvPr>
              <p:cNvPicPr>
                <a:picLocks noChangeAspect="1"/>
              </p:cNvPicPr>
              <p:nvPr/>
            </p:nvPicPr>
            <p:blipFill>
              <a:blip r:embed="rId5"/>
              <a:stretch>
                <a:fillRect/>
              </a:stretch>
            </p:blipFill>
            <p:spPr>
              <a:xfrm>
                <a:off x="783364" y="1959031"/>
                <a:ext cx="2678939" cy="2432303"/>
              </a:xfrm>
              <a:prstGeom prst="rect">
                <a:avLst/>
              </a:prstGeom>
            </p:spPr>
          </p:pic>
          <p:sp>
            <p:nvSpPr>
              <p:cNvPr id="11" name="ZoneTexte 10">
                <a:extLst>
                  <a:ext uri="{FF2B5EF4-FFF2-40B4-BE49-F238E27FC236}">
                    <a16:creationId xmlns:a16="http://schemas.microsoft.com/office/drawing/2014/main" id="{682572AD-B77F-4018-80D9-1EC43DE0AB62}"/>
                  </a:ext>
                </a:extLst>
              </p:cNvPr>
              <p:cNvSpPr txBox="1"/>
              <p:nvPr/>
            </p:nvSpPr>
            <p:spPr>
              <a:xfrm>
                <a:off x="799907" y="1359128"/>
                <a:ext cx="26458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noProof="0" dirty="0">
                    <a:cs typeface="Arial"/>
                  </a:rPr>
                  <a:t>"Battery</a:t>
                </a:r>
                <a:r>
                  <a:rPr lang="en-GB" sz="1400" noProof="0" dirty="0">
                    <a:solidFill>
                      <a:schemeClr val="tx1"/>
                    </a:solidFill>
                  </a:rPr>
                  <a:t>" </a:t>
                </a:r>
                <a:r>
                  <a:rPr lang="en-GB" sz="1400" b="1" noProof="0" dirty="0">
                    <a:cs typeface="Arial"/>
                  </a:rPr>
                  <a:t>configuration</a:t>
                </a:r>
                <a:r>
                  <a:rPr lang="en-GB" sz="1400" noProof="0" dirty="0">
                    <a:cs typeface="Arial"/>
                  </a:rPr>
                  <a:t>: battery storage only</a:t>
                </a:r>
              </a:p>
            </p:txBody>
          </p:sp>
          <p:sp>
            <p:nvSpPr>
              <p:cNvPr id="12" name="ZoneTexte 11">
                <a:extLst>
                  <a:ext uri="{FF2B5EF4-FFF2-40B4-BE49-F238E27FC236}">
                    <a16:creationId xmlns:a16="http://schemas.microsoft.com/office/drawing/2014/main" id="{8D004A0A-4B93-718D-D95E-3213D0EF7086}"/>
                  </a:ext>
                </a:extLst>
              </p:cNvPr>
              <p:cNvSpPr txBox="1"/>
              <p:nvPr/>
            </p:nvSpPr>
            <p:spPr>
              <a:xfrm>
                <a:off x="3782971" y="1359128"/>
                <a:ext cx="28571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noProof="0" dirty="0">
                    <a:cs typeface="Arial"/>
                  </a:rPr>
                  <a:t>"Hydrogen</a:t>
                </a:r>
                <a:r>
                  <a:rPr lang="en-GB" sz="1400" noProof="0" dirty="0">
                    <a:solidFill>
                      <a:schemeClr val="tx1"/>
                    </a:solidFill>
                  </a:rPr>
                  <a:t>" </a:t>
                </a:r>
                <a:r>
                  <a:rPr lang="en-GB" sz="1400" b="1" noProof="0" dirty="0">
                    <a:cs typeface="Arial"/>
                  </a:rPr>
                  <a:t>configuration</a:t>
                </a:r>
                <a:r>
                  <a:rPr lang="en-GB" sz="1400" noProof="0" dirty="0">
                    <a:cs typeface="Arial"/>
                  </a:rPr>
                  <a:t>: battery and hydrogen storage</a:t>
                </a:r>
              </a:p>
            </p:txBody>
          </p:sp>
          <p:sp>
            <p:nvSpPr>
              <p:cNvPr id="13" name="ZoneTexte 12">
                <a:extLst>
                  <a:ext uri="{FF2B5EF4-FFF2-40B4-BE49-F238E27FC236}">
                    <a16:creationId xmlns:a16="http://schemas.microsoft.com/office/drawing/2014/main" id="{90758CE0-9616-8C5C-2E81-8522FD68F8D7}"/>
                  </a:ext>
                </a:extLst>
              </p:cNvPr>
              <p:cNvSpPr txBox="1"/>
              <p:nvPr/>
            </p:nvSpPr>
            <p:spPr>
              <a:xfrm>
                <a:off x="7261698" y="1359128"/>
                <a:ext cx="35907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noProof="0" dirty="0">
                    <a:cs typeface="Arial"/>
                  </a:rPr>
                  <a:t>"Ammonia</a:t>
                </a:r>
                <a:r>
                  <a:rPr lang="en-GB" sz="1400" noProof="0" dirty="0">
                    <a:solidFill>
                      <a:schemeClr val="tx1"/>
                    </a:solidFill>
                  </a:rPr>
                  <a:t>" </a:t>
                </a:r>
                <a:r>
                  <a:rPr lang="en-GB" sz="1400" b="1" noProof="0" dirty="0" smtClean="0">
                    <a:cs typeface="Arial"/>
                  </a:rPr>
                  <a:t>configuration</a:t>
                </a:r>
                <a:r>
                  <a:rPr lang="en-GB" sz="1400" noProof="0" dirty="0" smtClean="0">
                    <a:cs typeface="Arial"/>
                  </a:rPr>
                  <a:t>: </a:t>
                </a:r>
                <a:endParaRPr lang="en-GB" noProof="0" dirty="0"/>
              </a:p>
              <a:p>
                <a:pPr algn="ctr"/>
                <a:r>
                  <a:rPr lang="en-GB" sz="1400" noProof="0" dirty="0">
                    <a:cs typeface="Arial"/>
                  </a:rPr>
                  <a:t>battery, hydrogen and ammonia storage</a:t>
                </a:r>
                <a:endParaRPr lang="en-GB" noProof="0" dirty="0"/>
              </a:p>
            </p:txBody>
          </p:sp>
        </p:grpSp>
        <p:pic>
          <p:nvPicPr>
            <p:cNvPr id="16" name="Image 15">
              <a:extLst>
                <a:ext uri="{FF2B5EF4-FFF2-40B4-BE49-F238E27FC236}">
                  <a16:creationId xmlns:a16="http://schemas.microsoft.com/office/drawing/2014/main" id="{24DFD5FE-16AE-8109-C4E8-099DC1A96CA0}"/>
                </a:ext>
              </a:extLst>
            </p:cNvPr>
            <p:cNvPicPr>
              <a:picLocks noChangeAspect="1"/>
            </p:cNvPicPr>
            <p:nvPr/>
          </p:nvPicPr>
          <p:blipFill>
            <a:blip r:embed="rId4"/>
            <a:srcRect t="90656"/>
            <a:stretch/>
          </p:blipFill>
          <p:spPr>
            <a:xfrm>
              <a:off x="2983379" y="4689850"/>
              <a:ext cx="5918250" cy="363123"/>
            </a:xfrm>
            <a:prstGeom prst="rect">
              <a:avLst/>
            </a:prstGeom>
          </p:spPr>
        </p:pic>
        <p:sp>
          <p:nvSpPr>
            <p:cNvPr id="18" name="Rectangle : coins arrondis 17">
              <a:extLst>
                <a:ext uri="{FF2B5EF4-FFF2-40B4-BE49-F238E27FC236}">
                  <a16:creationId xmlns:a16="http://schemas.microsoft.com/office/drawing/2014/main" id="{485103DB-6A2C-F846-A005-D9968979E034}"/>
                </a:ext>
              </a:extLst>
            </p:cNvPr>
            <p:cNvSpPr/>
            <p:nvPr/>
          </p:nvSpPr>
          <p:spPr>
            <a:xfrm>
              <a:off x="711200" y="1381761"/>
              <a:ext cx="10718800" cy="3881024"/>
            </a:xfrm>
            <a:prstGeom prst="roundRect">
              <a:avLst>
                <a:gd name="adj" fmla="val 594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1" name="Rectangle 20">
            <a:extLst>
              <a:ext uri="{FF2B5EF4-FFF2-40B4-BE49-F238E27FC236}">
                <a16:creationId xmlns:a16="http://schemas.microsoft.com/office/drawing/2014/main" id="{98DA7FDE-F26F-4A65-2FEC-609B05E46FF5}"/>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dirty="0">
              <a:solidFill>
                <a:schemeClr val="tx1"/>
              </a:solidFill>
              <a:ea typeface="+mn-lt"/>
              <a:cs typeface="+mn-lt"/>
            </a:endParaRPr>
          </a:p>
        </p:txBody>
      </p:sp>
    </p:spTree>
    <p:extLst>
      <p:ext uri="{BB962C8B-B14F-4D97-AF65-F5344CB8AC3E}">
        <p14:creationId xmlns:p14="http://schemas.microsoft.com/office/powerpoint/2010/main" val="7502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BEEE-2A19-37AC-52E3-A2E90B32AA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E03FF4-89CC-4FAD-0347-095B9052436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dirty="0">
              <a:solidFill>
                <a:schemeClr val="tx1"/>
              </a:solidFill>
              <a:ea typeface="+mn-lt"/>
              <a:cs typeface="+mn-lt"/>
            </a:endParaRPr>
          </a:p>
        </p:txBody>
      </p:sp>
      <p:sp>
        <p:nvSpPr>
          <p:cNvPr id="3" name="Espace réservé du numéro de diapositive 3">
            <a:extLst>
              <a:ext uri="{FF2B5EF4-FFF2-40B4-BE49-F238E27FC236}">
                <a16:creationId xmlns:a16="http://schemas.microsoft.com/office/drawing/2014/main" id="{287C7068-09F5-F235-1648-E2E3962EEB6B}"/>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49</a:t>
            </a:fld>
            <a:endParaRPr lang="en-GB" sz="1050"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3C62274-8F9D-DCC6-6AD1-CC3199633F13}"/>
              </a:ext>
            </a:extLst>
          </p:cNvPr>
          <p:cNvSpPr txBox="1"/>
          <p:nvPr/>
        </p:nvSpPr>
        <p:spPr>
          <a:xfrm>
            <a:off x="1568823" y="5381126"/>
            <a:ext cx="9054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i="1" noProof="0" dirty="0">
                <a:cs typeface="Arial"/>
              </a:rPr>
              <a:t>Table of average costs per unit of electricity and heat.</a:t>
            </a:r>
          </a:p>
        </p:txBody>
      </p:sp>
      <p:sp>
        <p:nvSpPr>
          <p:cNvPr id="15" name="ZoneTexte 14">
            <a:extLst>
              <a:ext uri="{FF2B5EF4-FFF2-40B4-BE49-F238E27FC236}">
                <a16:creationId xmlns:a16="http://schemas.microsoft.com/office/drawing/2014/main" id="{47A641CF-B538-0651-01F0-784DAFF82DDD}"/>
              </a:ext>
            </a:extLst>
          </p:cNvPr>
          <p:cNvSpPr txBox="1"/>
          <p:nvPr/>
        </p:nvSpPr>
        <p:spPr>
          <a:xfrm>
            <a:off x="908047" y="776292"/>
            <a:ext cx="10375900" cy="2246769"/>
          </a:xfrm>
          <a:prstGeom prst="rect">
            <a:avLst/>
          </a:prstGeom>
          <a:noFill/>
        </p:spPr>
        <p:txBody>
          <a:bodyPr wrap="square">
            <a:spAutoFit/>
          </a:bodyPr>
          <a:lstStyle/>
          <a:p>
            <a:pPr algn="just">
              <a:buNone/>
            </a:pPr>
            <a:r>
              <a:rPr lang="en-GB" sz="2000" noProof="0" dirty="0"/>
              <a:t>This research aims to jointly optimize the sizing of the various components in the three configurations as well as their respective control strategies to cover all the heat and power needs of an industrial site.</a:t>
            </a:r>
          </a:p>
          <a:p>
            <a:pPr algn="just">
              <a:buNone/>
            </a:pPr>
            <a:endParaRPr lang="en-GB" sz="2000" noProof="0" dirty="0"/>
          </a:p>
          <a:p>
            <a:pPr algn="just">
              <a:buNone/>
            </a:pPr>
            <a:r>
              <a:rPr lang="en-GB" sz="2000" noProof="0" dirty="0"/>
              <a:t>In configurations that include hydrogen and/or ammonia, the system also enables these molecules to be produced, stored, and reused at the most opportune time, depending on the site’s needs.*</a:t>
            </a:r>
          </a:p>
        </p:txBody>
      </p:sp>
      <p:sp>
        <p:nvSpPr>
          <p:cNvPr id="21" name="Rectangle : coins arrondis 20">
            <a:extLst>
              <a:ext uri="{FF2B5EF4-FFF2-40B4-BE49-F238E27FC236}">
                <a16:creationId xmlns:a16="http://schemas.microsoft.com/office/drawing/2014/main" id="{4E96903D-CED1-35E1-FF58-C1A46304C9F0}"/>
              </a:ext>
            </a:extLst>
          </p:cNvPr>
          <p:cNvSpPr/>
          <p:nvPr/>
        </p:nvSpPr>
        <p:spPr>
          <a:xfrm>
            <a:off x="1256621" y="3380603"/>
            <a:ext cx="9678751" cy="1952898"/>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ZoneTexte 7">
            <a:extLst>
              <a:ext uri="{FF2B5EF4-FFF2-40B4-BE49-F238E27FC236}">
                <a16:creationId xmlns:a16="http://schemas.microsoft.com/office/drawing/2014/main" id="{24EE5D9A-E7A5-F7F2-D42F-D066729A6399}"/>
              </a:ext>
            </a:extLst>
          </p:cNvPr>
          <p:cNvSpPr txBox="1"/>
          <p:nvPr/>
        </p:nvSpPr>
        <p:spPr>
          <a:xfrm>
            <a:off x="114900" y="6267825"/>
            <a:ext cx="11572145" cy="461665"/>
          </a:xfrm>
          <a:prstGeom prst="rect">
            <a:avLst/>
          </a:prstGeom>
          <a:noFill/>
        </p:spPr>
        <p:txBody>
          <a:bodyPr wrap="square">
            <a:spAutoFit/>
          </a:bodyPr>
          <a:lstStyle/>
          <a:p>
            <a:r>
              <a:rPr lang="en-GB" sz="1200" noProof="0" dirty="0"/>
              <a:t>* To assess the cost of each configuration, we (i) define the total system cost, (ii) relate this cost to the quantity of useful heat, i.e. the heat consumed by the industrial site and the heat used by the turbine to generate electricity, and (iii) calculate the electricity price per MWh by dividing the cost of useful heat by the turbine’s efficiency.</a:t>
            </a:r>
          </a:p>
        </p:txBody>
      </p:sp>
      <p:graphicFrame>
        <p:nvGraphicFramePr>
          <p:cNvPr id="9" name="Tableau 8">
            <a:extLst>
              <a:ext uri="{FF2B5EF4-FFF2-40B4-BE49-F238E27FC236}">
                <a16:creationId xmlns:a16="http://schemas.microsoft.com/office/drawing/2014/main" id="{4E443969-55AF-3164-8A1F-7EEF041B8072}"/>
              </a:ext>
            </a:extLst>
          </p:cNvPr>
          <p:cNvGraphicFramePr>
            <a:graphicFrameLocks noGrp="1"/>
          </p:cNvGraphicFramePr>
          <p:nvPr>
            <p:extLst>
              <p:ext uri="{D42A27DB-BD31-4B8C-83A1-F6EECF244321}">
                <p14:modId xmlns:p14="http://schemas.microsoft.com/office/powerpoint/2010/main" val="2089044857"/>
              </p:ext>
            </p:extLst>
          </p:nvPr>
        </p:nvGraphicFramePr>
        <p:xfrm>
          <a:off x="1338803" y="3421054"/>
          <a:ext cx="9525842" cy="1871995"/>
        </p:xfrm>
        <a:graphic>
          <a:graphicData uri="http://schemas.openxmlformats.org/drawingml/2006/table">
            <a:tbl>
              <a:tblPr firstRow="1" bandRow="1">
                <a:tableStyleId>{5C22544A-7EE6-4342-B048-85BDC9FD1C3A}</a:tableStyleId>
              </a:tblPr>
              <a:tblGrid>
                <a:gridCol w="3158277">
                  <a:extLst>
                    <a:ext uri="{9D8B030D-6E8A-4147-A177-3AD203B41FA5}">
                      <a16:colId xmlns:a16="http://schemas.microsoft.com/office/drawing/2014/main" val="1394212885"/>
                    </a:ext>
                  </a:extLst>
                </a:gridCol>
                <a:gridCol w="2118311">
                  <a:extLst>
                    <a:ext uri="{9D8B030D-6E8A-4147-A177-3AD203B41FA5}">
                      <a16:colId xmlns:a16="http://schemas.microsoft.com/office/drawing/2014/main" val="924692010"/>
                    </a:ext>
                  </a:extLst>
                </a:gridCol>
                <a:gridCol w="2102832">
                  <a:extLst>
                    <a:ext uri="{9D8B030D-6E8A-4147-A177-3AD203B41FA5}">
                      <a16:colId xmlns:a16="http://schemas.microsoft.com/office/drawing/2014/main" val="3773810607"/>
                    </a:ext>
                  </a:extLst>
                </a:gridCol>
                <a:gridCol w="2146422">
                  <a:extLst>
                    <a:ext uri="{9D8B030D-6E8A-4147-A177-3AD203B41FA5}">
                      <a16:colId xmlns:a16="http://schemas.microsoft.com/office/drawing/2014/main" val="2035912259"/>
                    </a:ext>
                  </a:extLst>
                </a:gridCol>
              </a:tblGrid>
              <a:tr h="870375">
                <a:tc>
                  <a:txBody>
                    <a:bodyPr/>
                    <a:lstStyle/>
                    <a:p>
                      <a:pPr algn="ctr"/>
                      <a:endParaRPr lang="en-GB" sz="1800" noProof="0" dirty="0">
                        <a:solidFill>
                          <a:schemeClr val="tx1"/>
                        </a:solidFill>
                      </a:endParaRPr>
                    </a:p>
                  </a:txBody>
                  <a:tcPr marL="89700" marR="89700" marT="44850" marB="4485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GB" sz="1800" noProof="0" dirty="0">
                          <a:solidFill>
                            <a:schemeClr val="tx1"/>
                          </a:solidFill>
                        </a:rPr>
                        <a:t>"Battery"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chemeClr val="tx1"/>
                          </a:solidFill>
                        </a:rPr>
                        <a:t>Configuration</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chemeClr val="tx1"/>
                          </a:solidFill>
                        </a:rPr>
                        <a:t>"Hydrogen"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chemeClr val="tx1"/>
                          </a:solidFill>
                        </a:rPr>
                        <a:t>configuration</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chemeClr val="tx1"/>
                          </a:solidFill>
                        </a:rPr>
                        <a:t>"Ammonia"</a:t>
                      </a:r>
                    </a:p>
                    <a:p>
                      <a:pPr lvl="0" algn="ctr">
                        <a:buNone/>
                      </a:pPr>
                      <a:r>
                        <a:rPr lang="en-GB" sz="1800" noProof="0" dirty="0">
                          <a:solidFill>
                            <a:schemeClr val="tx1"/>
                          </a:solidFill>
                        </a:rPr>
                        <a:t>configuration</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63099597"/>
                  </a:ext>
                </a:extLst>
              </a:tr>
              <a:tr h="4973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tx1"/>
                          </a:solidFill>
                        </a:rPr>
                        <a:t>Electricity cost (€/MWh)</a:t>
                      </a:r>
                    </a:p>
                  </a:txBody>
                  <a:tcPr marL="89700" marR="89700" marT="44850" marB="4485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noProof="0" dirty="0"/>
                        <a:t>92.3</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dirty="0"/>
                        <a:t>59.0</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dirty="0"/>
                        <a:t>57.9</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74750"/>
                  </a:ext>
                </a:extLst>
              </a:tr>
              <a:tr h="504263">
                <a:tc>
                  <a:txBody>
                    <a:bodyPr/>
                    <a:lstStyle/>
                    <a:p>
                      <a:pPr algn="r"/>
                      <a:r>
                        <a:rPr lang="en-GB" sz="1800" b="1" noProof="0" dirty="0">
                          <a:solidFill>
                            <a:schemeClr val="tx1"/>
                          </a:solidFill>
                        </a:rPr>
                        <a:t>Heat cost (€/MWh)</a:t>
                      </a:r>
                    </a:p>
                  </a:txBody>
                  <a:tcPr marL="89700" marR="89700" marT="44850" marB="4485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800" noProof="0" dirty="0"/>
                        <a:t>38.8</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GB" sz="1800" noProof="0" dirty="0"/>
                        <a:t>24.8</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GB" sz="1800" noProof="0" dirty="0"/>
                        <a:t>24.3</a:t>
                      </a:r>
                    </a:p>
                  </a:txBody>
                  <a:tcPr marL="89700" marR="89700" marT="44850" marB="4485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4819322"/>
                  </a:ext>
                </a:extLst>
              </a:tr>
            </a:tbl>
          </a:graphicData>
        </a:graphic>
      </p:graphicFrame>
    </p:spTree>
    <p:extLst>
      <p:ext uri="{BB962C8B-B14F-4D97-AF65-F5344CB8AC3E}">
        <p14:creationId xmlns:p14="http://schemas.microsoft.com/office/powerpoint/2010/main" val="229655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CDA893-95E4-8C1D-1D77-652B09D6A0EF}"/>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6" name="Groupe 15">
            <a:extLst>
              <a:ext uri="{FF2B5EF4-FFF2-40B4-BE49-F238E27FC236}">
                <a16:creationId xmlns:a16="http://schemas.microsoft.com/office/drawing/2014/main" id="{19953096-3A09-AC9E-0459-A67ADB8BE2AF}"/>
              </a:ext>
            </a:extLst>
          </p:cNvPr>
          <p:cNvGrpSpPr/>
          <p:nvPr/>
        </p:nvGrpSpPr>
        <p:grpSpPr>
          <a:xfrm>
            <a:off x="2763125" y="1420283"/>
            <a:ext cx="6665745" cy="3843086"/>
            <a:chOff x="2111713" y="863591"/>
            <a:chExt cx="7489488" cy="4318009"/>
          </a:xfrm>
        </p:grpSpPr>
        <p:grpSp>
          <p:nvGrpSpPr>
            <p:cNvPr id="14" name="Groupe 13">
              <a:extLst>
                <a:ext uri="{FF2B5EF4-FFF2-40B4-BE49-F238E27FC236}">
                  <a16:creationId xmlns:a16="http://schemas.microsoft.com/office/drawing/2014/main" id="{E74729EC-F937-F876-E0F2-6F930828347B}"/>
                </a:ext>
              </a:extLst>
            </p:cNvPr>
            <p:cNvGrpSpPr/>
            <p:nvPr/>
          </p:nvGrpSpPr>
          <p:grpSpPr>
            <a:xfrm>
              <a:off x="2442391" y="1025212"/>
              <a:ext cx="6828132" cy="3994765"/>
              <a:chOff x="2519068" y="1025700"/>
              <a:chExt cx="7153862" cy="4159053"/>
            </a:xfrm>
          </p:grpSpPr>
          <p:pic>
            <p:nvPicPr>
              <p:cNvPr id="11" name="Image 10">
                <a:extLst>
                  <a:ext uri="{FF2B5EF4-FFF2-40B4-BE49-F238E27FC236}">
                    <a16:creationId xmlns:a16="http://schemas.microsoft.com/office/drawing/2014/main" id="{140775F1-04EE-537F-6086-05A9876C280B}"/>
                  </a:ext>
                </a:extLst>
              </p:cNvPr>
              <p:cNvPicPr>
                <a:picLocks noChangeAspect="1"/>
              </p:cNvPicPr>
              <p:nvPr/>
            </p:nvPicPr>
            <p:blipFill>
              <a:blip r:embed="rId3"/>
              <a:srcRect b="13080"/>
              <a:stretch/>
            </p:blipFill>
            <p:spPr>
              <a:xfrm>
                <a:off x="2519068" y="1025700"/>
                <a:ext cx="7153862" cy="3863414"/>
              </a:xfrm>
              <a:prstGeom prst="rect">
                <a:avLst/>
              </a:prstGeom>
            </p:spPr>
          </p:pic>
          <p:pic>
            <p:nvPicPr>
              <p:cNvPr id="13" name="Image 12">
                <a:extLst>
                  <a:ext uri="{FF2B5EF4-FFF2-40B4-BE49-F238E27FC236}">
                    <a16:creationId xmlns:a16="http://schemas.microsoft.com/office/drawing/2014/main" id="{2E5D2B26-B739-7FDA-0CF4-8CD999AE85A7}"/>
                  </a:ext>
                </a:extLst>
              </p:cNvPr>
              <p:cNvPicPr>
                <a:picLocks noChangeAspect="1"/>
              </p:cNvPicPr>
              <p:nvPr/>
            </p:nvPicPr>
            <p:blipFill>
              <a:blip r:embed="rId3"/>
              <a:srcRect t="89920" b="3428"/>
              <a:stretch/>
            </p:blipFill>
            <p:spPr>
              <a:xfrm>
                <a:off x="2519068" y="4889114"/>
                <a:ext cx="7153862" cy="295639"/>
              </a:xfrm>
              <a:prstGeom prst="rect">
                <a:avLst/>
              </a:prstGeom>
            </p:spPr>
          </p:pic>
        </p:grpSp>
        <p:sp>
          <p:nvSpPr>
            <p:cNvPr id="15" name="Rectangle : coins arrondis 14">
              <a:extLst>
                <a:ext uri="{FF2B5EF4-FFF2-40B4-BE49-F238E27FC236}">
                  <a16:creationId xmlns:a16="http://schemas.microsoft.com/office/drawing/2014/main" id="{F7CEA634-F453-D8EA-4A3D-42FA1006885B}"/>
                </a:ext>
              </a:extLst>
            </p:cNvPr>
            <p:cNvSpPr/>
            <p:nvPr/>
          </p:nvSpPr>
          <p:spPr>
            <a:xfrm>
              <a:off x="2111713" y="863591"/>
              <a:ext cx="7489488" cy="4318009"/>
            </a:xfrm>
            <a:prstGeom prst="roundRect">
              <a:avLst>
                <a:gd name="adj" fmla="val 435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B923ECC9-377E-5C5D-4C7C-DF3F0040DBF2}"/>
              </a:ext>
            </a:extLst>
          </p:cNvPr>
          <p:cNvSpPr txBox="1"/>
          <p:nvPr/>
        </p:nvSpPr>
        <p:spPr>
          <a:xfrm>
            <a:off x="1363658" y="5488517"/>
            <a:ext cx="9464675" cy="815608"/>
          </a:xfrm>
          <a:prstGeom prst="rect">
            <a:avLst/>
          </a:prstGeom>
          <a:noFill/>
        </p:spPr>
        <p:txBody>
          <a:bodyPr wrap="square">
            <a:spAutoFit/>
          </a:bodyPr>
          <a:lstStyle/>
          <a:p>
            <a:pPr algn="ctr">
              <a:buNone/>
            </a:pPr>
            <a:r>
              <a:rPr lang="en-GB" sz="2000" noProof="0" dirty="0">
                <a:latin typeface="+mj-lt"/>
                <a:ea typeface="Calibri" panose="020F0502020204030204" pitchFamily="34" charset="0"/>
                <a:cs typeface="Calibri" panose="020F0502020204030204" pitchFamily="34" charset="0"/>
              </a:rPr>
              <a:t>→ </a:t>
            </a:r>
            <a:r>
              <a:rPr lang="en-GB" sz="2000" noProof="0" dirty="0">
                <a:latin typeface="+mj-lt"/>
              </a:rPr>
              <a:t>Major competitive disadvantage for US companies.</a:t>
            </a:r>
          </a:p>
          <a:p>
            <a:pPr algn="ctr">
              <a:buNone/>
            </a:pPr>
            <a:endParaRPr lang="en-GB" sz="500" noProof="0" dirty="0">
              <a:latin typeface="+mj-lt"/>
            </a:endParaRPr>
          </a:p>
          <a:p>
            <a:pPr algn="ctr">
              <a:buNone/>
            </a:pPr>
            <a:r>
              <a:rPr lang="en-GB" sz="2000" noProof="0" dirty="0">
                <a:latin typeface="+mj-lt"/>
                <a:ea typeface="Calibri" panose="020F0502020204030204" pitchFamily="34" charset="0"/>
                <a:cs typeface="Calibri" panose="020F0502020204030204" pitchFamily="34" charset="0"/>
              </a:rPr>
              <a:t>→ Growing r</a:t>
            </a:r>
            <a:r>
              <a:rPr lang="en-GB" sz="2000" noProof="0" dirty="0">
                <a:latin typeface="+mj-lt"/>
              </a:rPr>
              <a:t>isk of gradual deindustrialization in Europe.</a:t>
            </a:r>
          </a:p>
        </p:txBody>
      </p:sp>
      <p:sp>
        <p:nvSpPr>
          <p:cNvPr id="21" name="Espace réservé du numéro de diapositive 3">
            <a:extLst>
              <a:ext uri="{FF2B5EF4-FFF2-40B4-BE49-F238E27FC236}">
                <a16:creationId xmlns:a16="http://schemas.microsoft.com/office/drawing/2014/main" id="{DE1012B7-D2BD-2FB6-D32C-5E658AC5605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a:t>
            </a:fld>
            <a:endParaRPr lang="en-GB" sz="1050"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8E5193C-41C6-CAD1-9855-7FE65C0B5787}"/>
              </a:ext>
            </a:extLst>
          </p:cNvPr>
          <p:cNvSpPr txBox="1"/>
          <p:nvPr/>
        </p:nvSpPr>
        <p:spPr>
          <a:xfrm>
            <a:off x="103817" y="6460458"/>
            <a:ext cx="11283850" cy="276999"/>
          </a:xfrm>
          <a:prstGeom prst="rect">
            <a:avLst/>
          </a:prstGeom>
          <a:noFill/>
        </p:spPr>
        <p:txBody>
          <a:bodyPr wrap="square">
            <a:spAutoFit/>
          </a:bodyPr>
          <a:lstStyle/>
          <a:p>
            <a:r>
              <a:rPr lang="en-GB" sz="1200" noProof="0" dirty="0"/>
              <a:t>* The gas price shown in the figure is expressed in $/MMBtu, a unit commonly used in North American markets. One MMBtu is approximately equal to 0.293 MWh.</a:t>
            </a:r>
          </a:p>
        </p:txBody>
      </p:sp>
      <p:sp>
        <p:nvSpPr>
          <p:cNvPr id="7" name="ZoneTexte 6">
            <a:extLst>
              <a:ext uri="{FF2B5EF4-FFF2-40B4-BE49-F238E27FC236}">
                <a16:creationId xmlns:a16="http://schemas.microsoft.com/office/drawing/2014/main" id="{8E8502C5-2C64-6C4C-FB46-B6961148E0A5}"/>
              </a:ext>
            </a:extLst>
          </p:cNvPr>
          <p:cNvSpPr txBox="1"/>
          <p:nvPr/>
        </p:nvSpPr>
        <p:spPr>
          <a:xfrm>
            <a:off x="2590599" y="490949"/>
            <a:ext cx="7010795" cy="707886"/>
          </a:xfrm>
          <a:prstGeom prst="rect">
            <a:avLst/>
          </a:prstGeom>
          <a:noFill/>
        </p:spPr>
        <p:txBody>
          <a:bodyPr wrap="square">
            <a:spAutoFit/>
          </a:bodyPr>
          <a:lstStyle/>
          <a:p>
            <a:pPr algn="ctr"/>
            <a:r>
              <a:rPr lang="en-GB" sz="2000" noProof="0" dirty="0">
                <a:latin typeface="+mj-lt"/>
              </a:rPr>
              <a:t>In 2025, gas is still on average </a:t>
            </a:r>
            <a:r>
              <a:rPr lang="en-GB" sz="2000" noProof="0" dirty="0" smtClean="0">
                <a:latin typeface="+mj-lt"/>
              </a:rPr>
              <a:t>three times </a:t>
            </a:r>
            <a:r>
              <a:rPr lang="en-GB" sz="2000" noProof="0" dirty="0">
                <a:latin typeface="+mj-lt"/>
              </a:rPr>
              <a:t>more expensive in Europe than in the United States.*</a:t>
            </a:r>
          </a:p>
        </p:txBody>
      </p:sp>
    </p:spTree>
    <p:extLst>
      <p:ext uri="{BB962C8B-B14F-4D97-AF65-F5344CB8AC3E}">
        <p14:creationId xmlns:p14="http://schemas.microsoft.com/office/powerpoint/2010/main" val="3705963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EC20-7B11-B174-5D0D-D6B3303473B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B745174-8716-E30D-C18B-B340714DC442}"/>
              </a:ext>
            </a:extLst>
          </p:cNvPr>
          <p:cNvSpPr txBox="1"/>
          <p:nvPr/>
        </p:nvSpPr>
        <p:spPr>
          <a:xfrm>
            <a:off x="2200274" y="2359848"/>
            <a:ext cx="7791448" cy="2554545"/>
          </a:xfrm>
          <a:prstGeom prst="rect">
            <a:avLst/>
          </a:prstGeom>
          <a:noFill/>
        </p:spPr>
        <p:txBody>
          <a:bodyPr wrap="square">
            <a:spAutoFit/>
          </a:bodyPr>
          <a:lstStyle/>
          <a:p>
            <a:pPr algn="ctr"/>
            <a:r>
              <a:rPr lang="en-GB" sz="3600" noProof="0" dirty="0">
                <a:latin typeface="Arial Rounded MT Bold" panose="020F0704030504030204" pitchFamily="34" charset="0"/>
              </a:rPr>
              <a:t>8</a:t>
            </a:r>
            <a:r>
              <a:rPr lang="en-GB" sz="3600" baseline="30000" dirty="0">
                <a:latin typeface="Arial Rounded MT Bold" panose="020F0704030504030204" pitchFamily="34" charset="0"/>
              </a:rPr>
              <a:t>th</a:t>
            </a:r>
            <a:r>
              <a:rPr lang="en-GB" sz="3600" noProof="0" dirty="0">
                <a:latin typeface="Arial Rounded MT Bold" panose="020F0704030504030204" pitchFamily="34" charset="0"/>
              </a:rPr>
              <a:t> problem</a:t>
            </a:r>
          </a:p>
          <a:p>
            <a:pPr algn="ctr"/>
            <a:endParaRPr lang="en-GB" sz="1600" noProof="0" dirty="0">
              <a:latin typeface="Arial Rounded MT Bold" panose="020F0704030504030204" pitchFamily="34" charset="0"/>
            </a:endParaRPr>
          </a:p>
          <a:p>
            <a:pPr algn="ctr"/>
            <a:r>
              <a:rPr lang="en-GB" sz="3600" noProof="0" dirty="0">
                <a:latin typeface="Arial Rounded MT Bold" panose="020F0704030504030204" pitchFamily="34" charset="0"/>
                <a:ea typeface="+mn-lt"/>
                <a:cs typeface="+mn-lt"/>
              </a:rPr>
              <a:t>Nuclear power depends on foreign resources</a:t>
            </a:r>
            <a:endParaRPr lang="en-GB" sz="3600" noProof="0" dirty="0">
              <a:latin typeface="Arial Rounded MT Bold" panose="020F0704030504030204" pitchFamily="34" charset="0"/>
            </a:endParaRPr>
          </a:p>
          <a:p>
            <a:pPr algn="ctr"/>
            <a:endParaRPr lang="en-GB" sz="3600" noProof="0" dirty="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3BF266E9-FB96-0DAB-6271-981DE6F3CBAE}"/>
              </a:ext>
            </a:extLst>
          </p:cNvPr>
          <p:cNvSpPr/>
          <p:nvPr/>
        </p:nvSpPr>
        <p:spPr>
          <a:xfrm>
            <a:off x="1760704" y="1947606"/>
            <a:ext cx="8670589" cy="2962788"/>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070011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C04AC1-AD5C-7342-75FA-32F4592B0F8D}"/>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3F978E36-4572-EFDA-7AB1-9D8CE6E594E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51</a:t>
            </a:fld>
            <a:endParaRPr lang="en-GB" sz="1050"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6FDD7A5-93D7-95B0-C167-3C419B022BF3}"/>
              </a:ext>
            </a:extLst>
          </p:cNvPr>
          <p:cNvSpPr txBox="1"/>
          <p:nvPr/>
        </p:nvSpPr>
        <p:spPr>
          <a:xfrm>
            <a:off x="961778" y="1940144"/>
            <a:ext cx="5265402" cy="3170099"/>
          </a:xfrm>
          <a:prstGeom prst="rect">
            <a:avLst/>
          </a:prstGeom>
          <a:noFill/>
        </p:spPr>
        <p:txBody>
          <a:bodyPr wrap="square">
            <a:spAutoFit/>
          </a:bodyPr>
          <a:lstStyle/>
          <a:p>
            <a:pPr algn="just">
              <a:buNone/>
            </a:pPr>
            <a:r>
              <a:rPr lang="en-GB" sz="2000" noProof="0" dirty="0"/>
              <a:t>By 2022, </a:t>
            </a:r>
            <a:r>
              <a:rPr lang="en-GB" sz="2000" b="1" noProof="0" dirty="0"/>
              <a:t>100%</a:t>
            </a:r>
            <a:r>
              <a:rPr lang="en-GB" sz="2000" noProof="0" dirty="0"/>
              <a:t> of the natural uranium consumed in the EU came from outside the Union (Niger, Kazakhstan, Russia, etc.).</a:t>
            </a:r>
          </a:p>
          <a:p>
            <a:pPr algn="just">
              <a:buNone/>
            </a:pPr>
            <a:endParaRPr lang="en-GB" sz="2000" noProof="0" dirty="0"/>
          </a:p>
          <a:p>
            <a:pPr algn="just"/>
            <a:r>
              <a:rPr lang="en-GB" sz="2000" noProof="0" dirty="0"/>
              <a:t>This fact fuels criticism from nuclear opponents who argue:</a:t>
            </a:r>
          </a:p>
          <a:p>
            <a:pPr algn="just"/>
            <a:r>
              <a:rPr lang="en-GB" sz="2000" noProof="0" dirty="0"/>
              <a:t/>
            </a:r>
            <a:br>
              <a:rPr lang="en-GB" sz="2000" noProof="0" dirty="0"/>
            </a:br>
            <a:r>
              <a:rPr lang="en-GB" sz="2000" i="1" noProof="0" dirty="0"/>
              <a:t>“What is the point of producing our electricity in Belgium if we are still dependent on foreign raw materials?”</a:t>
            </a:r>
          </a:p>
        </p:txBody>
      </p:sp>
      <p:grpSp>
        <p:nvGrpSpPr>
          <p:cNvPr id="4" name="Groupe 3">
            <a:extLst>
              <a:ext uri="{FF2B5EF4-FFF2-40B4-BE49-F238E27FC236}">
                <a16:creationId xmlns:a16="http://schemas.microsoft.com/office/drawing/2014/main" id="{BA6DD2A2-84EC-B04F-6672-54833A956390}"/>
              </a:ext>
            </a:extLst>
          </p:cNvPr>
          <p:cNvGrpSpPr/>
          <p:nvPr/>
        </p:nvGrpSpPr>
        <p:grpSpPr>
          <a:xfrm>
            <a:off x="6864268" y="1215672"/>
            <a:ext cx="4365954" cy="4426655"/>
            <a:chOff x="6690168" y="1302813"/>
            <a:chExt cx="4365954" cy="4426655"/>
          </a:xfrm>
        </p:grpSpPr>
        <p:sp>
          <p:nvSpPr>
            <p:cNvPr id="9" name="Rectangle : coins arrondis 8">
              <a:extLst>
                <a:ext uri="{FF2B5EF4-FFF2-40B4-BE49-F238E27FC236}">
                  <a16:creationId xmlns:a16="http://schemas.microsoft.com/office/drawing/2014/main" id="{B09DDDDA-1CD9-F234-5634-CCA6A7DFA7F0}"/>
                </a:ext>
              </a:extLst>
            </p:cNvPr>
            <p:cNvSpPr/>
            <p:nvPr/>
          </p:nvSpPr>
          <p:spPr>
            <a:xfrm>
              <a:off x="6690168" y="1302813"/>
              <a:ext cx="4365954" cy="4426655"/>
            </a:xfrm>
            <a:prstGeom prst="roundRect">
              <a:avLst>
                <a:gd name="adj" fmla="val 5941"/>
              </a:avLst>
            </a:prstGeom>
            <a:solidFill>
              <a:srgbClr val="F4F8FB"/>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 name="Picture 2" descr="Infographic: Niger Is a Major Uranium Supplier to the EU | Statista">
              <a:extLst>
                <a:ext uri="{FF2B5EF4-FFF2-40B4-BE49-F238E27FC236}">
                  <a16:creationId xmlns:a16="http://schemas.microsoft.com/office/drawing/2014/main" id="{AE8292F9-CD97-9A3F-9037-3D21CEC0E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9" r="15843" b="9645"/>
            <a:stretch/>
          </p:blipFill>
          <p:spPr bwMode="auto">
            <a:xfrm>
              <a:off x="6814651" y="1438922"/>
              <a:ext cx="4111849" cy="4185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0611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D522-5778-C2BF-DE56-B3C13C4294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D53B35-97A5-768F-B0F9-D10F3EAE2EB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7B108F84-A1A5-A1E4-3C82-05547F94210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52</a:t>
            </a:fld>
            <a:endParaRPr lang="en-GB" sz="1050"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C52D0AB-7292-7E74-97B6-D05AE00A64A7}"/>
              </a:ext>
            </a:extLst>
          </p:cNvPr>
          <p:cNvSpPr txBox="1"/>
          <p:nvPr/>
        </p:nvSpPr>
        <p:spPr>
          <a:xfrm>
            <a:off x="1059720" y="798076"/>
            <a:ext cx="10072555" cy="2554545"/>
          </a:xfrm>
          <a:prstGeom prst="rect">
            <a:avLst/>
          </a:prstGeom>
          <a:noFill/>
        </p:spPr>
        <p:txBody>
          <a:bodyPr wrap="square">
            <a:spAutoFit/>
          </a:bodyPr>
          <a:lstStyle/>
          <a:p>
            <a:pPr algn="just">
              <a:buNone/>
            </a:pPr>
            <a:r>
              <a:rPr lang="en-GB" sz="2000" noProof="0" dirty="0"/>
              <a:t>This dependence on uranium imports can be put into </a:t>
            </a:r>
            <a:r>
              <a:rPr lang="en-GB" sz="2000" noProof="0" dirty="0" smtClean="0"/>
              <a:t>perspective, given its </a:t>
            </a:r>
            <a:r>
              <a:rPr lang="en-GB" sz="2000" b="1" noProof="0" dirty="0" smtClean="0"/>
              <a:t>very </a:t>
            </a:r>
            <a:r>
              <a:rPr lang="en-GB" sz="2000" b="1" noProof="0" dirty="0"/>
              <a:t>high energy </a:t>
            </a:r>
            <a:r>
              <a:rPr lang="en-GB" sz="2000" b="1" noProof="0" dirty="0" smtClean="0"/>
              <a:t>density</a:t>
            </a:r>
            <a:r>
              <a:rPr lang="en-GB" sz="2000" noProof="0" dirty="0" smtClean="0"/>
              <a:t>, which </a:t>
            </a:r>
            <a:r>
              <a:rPr lang="en-GB" sz="2000" noProof="0" dirty="0"/>
              <a:t>makes it much easier to </a:t>
            </a:r>
            <a:r>
              <a:rPr lang="en-GB" sz="2000" dirty="0" smtClean="0"/>
              <a:t>amass</a:t>
            </a:r>
            <a:r>
              <a:rPr lang="en-GB" sz="2000" noProof="0" dirty="0" smtClean="0"/>
              <a:t> </a:t>
            </a:r>
            <a:r>
              <a:rPr lang="en-GB" sz="2000" noProof="0" dirty="0"/>
              <a:t>large reserves compared to fossil fuels.</a:t>
            </a:r>
          </a:p>
          <a:p>
            <a:pPr algn="just">
              <a:buNone/>
            </a:pPr>
            <a:endParaRPr lang="en-GB" sz="2000" noProof="0" dirty="0"/>
          </a:p>
          <a:p>
            <a:pPr algn="just">
              <a:buNone/>
            </a:pPr>
            <a:r>
              <a:rPr lang="en-GB" sz="2000" noProof="0" dirty="0"/>
              <a:t>Belgium, for example, holds a stock of enriched uranium sufficient to cover about two years of consumption. Achieving a similar level of reserve with gas or oil would be far more difficult, due to the massive </a:t>
            </a:r>
            <a:r>
              <a:rPr lang="en-US" sz="2000" dirty="0"/>
              <a:t>volume of storage infrastructure that would </a:t>
            </a:r>
            <a:r>
              <a:rPr lang="en-US" sz="2000" dirty="0" smtClean="0"/>
              <a:t>be </a:t>
            </a:r>
            <a:r>
              <a:rPr lang="en-GB" sz="2000" noProof="0" dirty="0" smtClean="0"/>
              <a:t>required</a:t>
            </a:r>
            <a:r>
              <a:rPr lang="en-GB" sz="2000" noProof="0" dirty="0"/>
              <a: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242" y="3742612"/>
            <a:ext cx="7931425" cy="2230042"/>
          </a:xfrm>
          <a:prstGeom prst="rect">
            <a:avLst/>
          </a:prstGeom>
        </p:spPr>
      </p:pic>
    </p:spTree>
    <p:extLst>
      <p:ext uri="{BB962C8B-B14F-4D97-AF65-F5344CB8AC3E}">
        <p14:creationId xmlns:p14="http://schemas.microsoft.com/office/powerpoint/2010/main" val="80552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BA1826-4C2B-1B31-B65F-FA7C3F062E7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numéro de diapositive 3">
            <a:extLst>
              <a:ext uri="{FF2B5EF4-FFF2-40B4-BE49-F238E27FC236}">
                <a16:creationId xmlns:a16="http://schemas.microsoft.com/office/drawing/2014/main" id="{5FFABFD7-A500-65D1-15A2-FD76CD7B97F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53</a:t>
            </a:fld>
            <a:endParaRPr lang="en-GB" sz="1050" noProof="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C9376DE8-E486-04EA-4FD2-44A8F2810E2F}"/>
              </a:ext>
            </a:extLst>
          </p:cNvPr>
          <p:cNvSpPr txBox="1"/>
          <p:nvPr/>
        </p:nvSpPr>
        <p:spPr>
          <a:xfrm>
            <a:off x="626961" y="1918589"/>
            <a:ext cx="6422021" cy="4401205"/>
          </a:xfrm>
          <a:prstGeom prst="rect">
            <a:avLst/>
          </a:prstGeom>
          <a:noFill/>
        </p:spPr>
        <p:txBody>
          <a:bodyPr wrap="square">
            <a:spAutoFit/>
          </a:bodyPr>
          <a:lstStyle/>
          <a:p>
            <a:pPr algn="just">
              <a:buNone/>
            </a:pPr>
            <a:r>
              <a:rPr lang="en-GB" sz="2000" noProof="0" dirty="0"/>
              <a:t>In a Japanese experiment carried out in the late 1990s, researchers succeeded in harvesting 1 kg of uranium in 240 days, i.e. around 1.5 kg per year, using a device with a surface area of 64 m².</a:t>
            </a:r>
          </a:p>
          <a:p>
            <a:pPr algn="just">
              <a:buNone/>
            </a:pPr>
            <a:endParaRPr lang="en-GB" sz="1000" noProof="0" dirty="0"/>
          </a:p>
          <a:p>
            <a:pPr algn="just">
              <a:buNone/>
            </a:pPr>
            <a:r>
              <a:rPr lang="en-GB" sz="2000" noProof="0" dirty="0"/>
              <a:t>In 2022, when all the reactors at the Doel and Tihange power plants were still in operation, Belgium's annual consumption of natural uranium was approximately 1000 tonnes.</a:t>
            </a:r>
            <a:r>
              <a:rPr lang="en-GB" sz="2000" baseline="30000" noProof="0" dirty="0"/>
              <a:t>1</a:t>
            </a:r>
          </a:p>
          <a:p>
            <a:pPr algn="just">
              <a:buNone/>
            </a:pPr>
            <a:endParaRPr lang="en-GB" sz="1000" noProof="0" dirty="0"/>
          </a:p>
          <a:p>
            <a:pPr algn="just"/>
            <a:r>
              <a:rPr lang="en-GB" sz="2000" noProof="0" dirty="0"/>
              <a:t>A total surface area of </a:t>
            </a:r>
            <a:r>
              <a:rPr lang="en-GB" sz="2000" b="1" noProof="0" dirty="0"/>
              <a:t>43 km² </a:t>
            </a:r>
            <a:r>
              <a:rPr lang="en-GB" sz="2000" noProof="0" dirty="0"/>
              <a:t>of </a:t>
            </a:r>
            <a:r>
              <a:rPr lang="en-GB" sz="2000" noProof="0" dirty="0" smtClean="0"/>
              <a:t>this floating Japanese </a:t>
            </a:r>
            <a:r>
              <a:rPr lang="en-GB" sz="2000" noProof="0" dirty="0"/>
              <a:t>device would </a:t>
            </a:r>
            <a:r>
              <a:rPr lang="en-GB" sz="2000" noProof="0" dirty="0" smtClean="0"/>
              <a:t>be required to </a:t>
            </a:r>
            <a:r>
              <a:rPr lang="en-GB" sz="2000" noProof="0" dirty="0"/>
              <a:t>meet </a:t>
            </a:r>
            <a:r>
              <a:rPr lang="en-GB" sz="2000" noProof="0" dirty="0" smtClean="0"/>
              <a:t>the above </a:t>
            </a:r>
            <a:r>
              <a:rPr lang="en-GB" sz="2000" noProof="0" dirty="0"/>
              <a:t>demand using seawater extraction. This is </a:t>
            </a:r>
            <a:r>
              <a:rPr lang="en-GB" sz="2000" noProof="0" dirty="0" smtClean="0"/>
              <a:t>just a small </a:t>
            </a:r>
            <a:r>
              <a:rPr lang="en-GB" sz="2000" noProof="0" dirty="0"/>
              <a:t>fraction of Belgium’s </a:t>
            </a:r>
            <a:r>
              <a:rPr lang="en-GB" sz="2000" b="1" noProof="0" dirty="0"/>
              <a:t>3,500 km²</a:t>
            </a:r>
            <a:r>
              <a:rPr lang="en-GB" sz="2000" noProof="0" dirty="0"/>
              <a:t> maritime zone in the North Sea.*</a:t>
            </a:r>
          </a:p>
        </p:txBody>
      </p:sp>
      <p:sp>
        <p:nvSpPr>
          <p:cNvPr id="13" name="ZoneTexte 12">
            <a:extLst>
              <a:ext uri="{FF2B5EF4-FFF2-40B4-BE49-F238E27FC236}">
                <a16:creationId xmlns:a16="http://schemas.microsoft.com/office/drawing/2014/main" id="{3D7040D0-50A4-57A8-DD15-4D0BF26CF281}"/>
              </a:ext>
            </a:extLst>
          </p:cNvPr>
          <p:cNvSpPr txBox="1"/>
          <p:nvPr/>
        </p:nvSpPr>
        <p:spPr>
          <a:xfrm>
            <a:off x="626961" y="712852"/>
            <a:ext cx="10938076" cy="1015663"/>
          </a:xfrm>
          <a:prstGeom prst="rect">
            <a:avLst/>
          </a:prstGeom>
          <a:noFill/>
        </p:spPr>
        <p:txBody>
          <a:bodyPr wrap="square">
            <a:spAutoFit/>
          </a:bodyPr>
          <a:lstStyle/>
          <a:p>
            <a:pPr algn="just"/>
            <a:r>
              <a:rPr lang="en-GB" sz="2000" noProof="0" dirty="0"/>
              <a:t>One way to reduce dependence on imported uranium could be to develop technologies capable of </a:t>
            </a:r>
            <a:r>
              <a:rPr lang="en-GB" sz="2000" b="1" noProof="0" dirty="0"/>
              <a:t>extracting it directly from seawater. </a:t>
            </a:r>
            <a:r>
              <a:rPr lang="en-GB" sz="2000" noProof="0" dirty="0"/>
              <a:t>The oceans are believed to contain around 4.5 billion tonnes of uranium, at an estimated concentration of 0.003 grams per tonne of seawater.</a:t>
            </a:r>
          </a:p>
        </p:txBody>
      </p:sp>
      <p:grpSp>
        <p:nvGrpSpPr>
          <p:cNvPr id="20" name="Groupe 19">
            <a:extLst>
              <a:ext uri="{FF2B5EF4-FFF2-40B4-BE49-F238E27FC236}">
                <a16:creationId xmlns:a16="http://schemas.microsoft.com/office/drawing/2014/main" id="{425FEF23-670E-D8FD-3706-E25B912E68F3}"/>
              </a:ext>
            </a:extLst>
          </p:cNvPr>
          <p:cNvGrpSpPr/>
          <p:nvPr/>
        </p:nvGrpSpPr>
        <p:grpSpPr>
          <a:xfrm>
            <a:off x="7798781" y="2333739"/>
            <a:ext cx="3413023" cy="3180100"/>
            <a:chOff x="7652084" y="2261998"/>
            <a:chExt cx="3413023" cy="3180100"/>
          </a:xfrm>
        </p:grpSpPr>
        <p:sp>
          <p:nvSpPr>
            <p:cNvPr id="17" name="ZoneTexte 16">
              <a:extLst>
                <a:ext uri="{FF2B5EF4-FFF2-40B4-BE49-F238E27FC236}">
                  <a16:creationId xmlns:a16="http://schemas.microsoft.com/office/drawing/2014/main" id="{136636AA-A7DA-C28A-DDA5-620AA8E35F6D}"/>
                </a:ext>
              </a:extLst>
            </p:cNvPr>
            <p:cNvSpPr txBox="1"/>
            <p:nvPr/>
          </p:nvSpPr>
          <p:spPr>
            <a:xfrm>
              <a:off x="7652084" y="4980433"/>
              <a:ext cx="3413021" cy="461665"/>
            </a:xfrm>
            <a:prstGeom prst="rect">
              <a:avLst/>
            </a:prstGeom>
            <a:noFill/>
          </p:spPr>
          <p:txBody>
            <a:bodyPr wrap="square">
              <a:spAutoFit/>
            </a:bodyPr>
            <a:lstStyle/>
            <a:p>
              <a:pPr algn="ctr"/>
              <a:r>
                <a:rPr lang="en-GB" sz="1200" i="1" noProof="0" dirty="0"/>
                <a:t>Floating moored device used off the Japanese coast to extract uranium from seawater.</a:t>
              </a:r>
              <a:endParaRPr lang="en-GB" sz="1200" i="1" noProof="0"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8539EDB3-DA65-366B-E365-0C8332D73801}"/>
                </a:ext>
              </a:extLst>
            </p:cNvPr>
            <p:cNvGrpSpPr/>
            <p:nvPr/>
          </p:nvGrpSpPr>
          <p:grpSpPr>
            <a:xfrm>
              <a:off x="7652085" y="2261998"/>
              <a:ext cx="3413022" cy="2654573"/>
              <a:chOff x="7652085" y="2261998"/>
              <a:chExt cx="3413022" cy="2654573"/>
            </a:xfrm>
          </p:grpSpPr>
          <p:pic>
            <p:nvPicPr>
              <p:cNvPr id="15" name="Picture 2">
                <a:extLst>
                  <a:ext uri="{FF2B5EF4-FFF2-40B4-BE49-F238E27FC236}">
                    <a16:creationId xmlns:a16="http://schemas.microsoft.com/office/drawing/2014/main" id="{AF0DCFC9-16E6-65A3-5786-F6ACB6D16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9" t="11111" r="9852" b="11111"/>
              <a:stretch/>
            </p:blipFill>
            <p:spPr bwMode="auto">
              <a:xfrm>
                <a:off x="7652085" y="2261998"/>
                <a:ext cx="3413022" cy="2654572"/>
              </a:xfrm>
              <a:prstGeom prst="roundRect">
                <a:avLst>
                  <a:gd name="adj" fmla="val 687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 coins arrondis 17">
                <a:extLst>
                  <a:ext uri="{FF2B5EF4-FFF2-40B4-BE49-F238E27FC236}">
                    <a16:creationId xmlns:a16="http://schemas.microsoft.com/office/drawing/2014/main" id="{E9396877-A05F-E8EF-F8E2-190E48D4CD4F}"/>
                  </a:ext>
                </a:extLst>
              </p:cNvPr>
              <p:cNvSpPr/>
              <p:nvPr/>
            </p:nvSpPr>
            <p:spPr>
              <a:xfrm>
                <a:off x="7652085" y="2261999"/>
                <a:ext cx="3413022" cy="2654572"/>
              </a:xfrm>
              <a:prstGeom prst="roundRect">
                <a:avLst>
                  <a:gd name="adj" fmla="val 820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3" name="ZoneTexte 22">
            <a:extLst>
              <a:ext uri="{FF2B5EF4-FFF2-40B4-BE49-F238E27FC236}">
                <a16:creationId xmlns:a16="http://schemas.microsoft.com/office/drawing/2014/main" id="{64F60711-6E64-EB5A-2930-BD9B597DC44A}"/>
              </a:ext>
            </a:extLst>
          </p:cNvPr>
          <p:cNvSpPr txBox="1"/>
          <p:nvPr/>
        </p:nvSpPr>
        <p:spPr>
          <a:xfrm>
            <a:off x="91068" y="6484836"/>
            <a:ext cx="8694018" cy="261610"/>
          </a:xfrm>
          <a:prstGeom prst="rect">
            <a:avLst/>
          </a:prstGeom>
          <a:noFill/>
        </p:spPr>
        <p:txBody>
          <a:bodyPr wrap="square">
            <a:spAutoFit/>
          </a:bodyPr>
          <a:lstStyle/>
          <a:p>
            <a:r>
              <a:rPr lang="en-GB" sz="1100" b="1" baseline="30000" noProof="0" dirty="0">
                <a:effectLst/>
                <a:latin typeface="+mj-lt"/>
              </a:rPr>
              <a:t>1</a:t>
            </a:r>
            <a:r>
              <a:rPr lang="en-GB" sz="1100" b="0" noProof="0" dirty="0">
                <a:effectLst/>
                <a:latin typeface="+mj-lt"/>
                <a:hlinkClick r:id="rId3"/>
              </a:rPr>
              <a:t> Counasse, X. (May 5, 2022). 40% of uranium used in Belgian nuclear power plants is linked to Russia. Le Soir. </a:t>
            </a:r>
            <a:endParaRPr lang="en-GB" sz="1100" noProof="0" dirty="0">
              <a:latin typeface="+mj-lt"/>
            </a:endParaRPr>
          </a:p>
        </p:txBody>
      </p:sp>
      <p:sp>
        <p:nvSpPr>
          <p:cNvPr id="4" name="ZoneTexte 3">
            <a:extLst>
              <a:ext uri="{FF2B5EF4-FFF2-40B4-BE49-F238E27FC236}">
                <a16:creationId xmlns:a16="http://schemas.microsoft.com/office/drawing/2014/main" id="{B559CCA7-B74F-AC5D-57D6-649F26992B9F}"/>
              </a:ext>
            </a:extLst>
          </p:cNvPr>
          <p:cNvSpPr txBox="1"/>
          <p:nvPr/>
        </p:nvSpPr>
        <p:spPr>
          <a:xfrm>
            <a:off x="100693" y="6262065"/>
            <a:ext cx="8888138" cy="276999"/>
          </a:xfrm>
          <a:prstGeom prst="rect">
            <a:avLst/>
          </a:prstGeom>
          <a:noFill/>
        </p:spPr>
        <p:txBody>
          <a:bodyPr wrap="square">
            <a:spAutoFit/>
          </a:bodyPr>
          <a:lstStyle/>
          <a:p>
            <a:r>
              <a:rPr lang="en-GB" sz="1200" noProof="0" dirty="0"/>
              <a:t>* The methodology, along with the data and assumptions used for these calculations, is detailed in Appendix 3.</a:t>
            </a:r>
          </a:p>
        </p:txBody>
      </p:sp>
    </p:spTree>
    <p:extLst>
      <p:ext uri="{BB962C8B-B14F-4D97-AF65-F5344CB8AC3E}">
        <p14:creationId xmlns:p14="http://schemas.microsoft.com/office/powerpoint/2010/main" val="1550563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2661-E815-6E08-FD8B-24693600D83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6AFFCFA-D551-499F-B3B2-309A1728101A}"/>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Espace réservé du numéro de diapositive 3">
            <a:extLst>
              <a:ext uri="{FF2B5EF4-FFF2-40B4-BE49-F238E27FC236}">
                <a16:creationId xmlns:a16="http://schemas.microsoft.com/office/drawing/2014/main" id="{1B22A8A2-5274-A1F4-B533-DB31B56347B9}"/>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54</a:t>
            </a:fld>
            <a:endParaRPr lang="en-GB" sz="1050" noProof="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973FEBF5-4A80-A412-29F8-2DFD7D4700EB}"/>
              </a:ext>
            </a:extLst>
          </p:cNvPr>
          <p:cNvSpPr txBox="1"/>
          <p:nvPr/>
        </p:nvSpPr>
        <p:spPr>
          <a:xfrm>
            <a:off x="920364" y="1592198"/>
            <a:ext cx="6077203" cy="37856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Other techniques for extracting uranium from seawater which do not rely on high specific surface area materials are </a:t>
            </a:r>
            <a:r>
              <a:rPr lang="en-GB" sz="2000" noProof="0" dirty="0">
                <a:latin typeface="+mj-lt"/>
              </a:rPr>
              <a:t>currently being developed.</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2000" noProof="0" dirty="0">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latin typeface="+mj-lt"/>
              </a:rPr>
              <a:t>One innovative method uses a bipolar electrochemical cell operating at very low voltage (0.6 V) capable of capturing uranium by direct and indirect electrochemical reduction.</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2000" noProof="0" dirty="0">
              <a:latin typeface="+mj-lt"/>
            </a:endParaRPr>
          </a:p>
          <a:p>
            <a:pPr algn="just" eaLnBrk="0" fontAlgn="base" hangingPunct="0">
              <a:spcBef>
                <a:spcPct val="0"/>
              </a:spcBef>
              <a:spcAft>
                <a:spcPct val="0"/>
              </a:spcAft>
            </a:pPr>
            <a:r>
              <a:rPr lang="en-GB" sz="2000" noProof="0" dirty="0">
                <a:latin typeface="+mj-lt"/>
              </a:rPr>
              <a:t>This technology requires neither complex membranes nor costly chemical reagents, yet achieves a capture rate of over 85%.</a:t>
            </a:r>
            <a:r>
              <a:rPr lang="en-GB" sz="2000" baseline="30000" noProof="0" dirty="0">
                <a:latin typeface="+mj-lt"/>
              </a:rPr>
              <a:t>1</a:t>
            </a:r>
          </a:p>
        </p:txBody>
      </p:sp>
      <p:sp>
        <p:nvSpPr>
          <p:cNvPr id="17" name="ZoneTexte 16">
            <a:extLst>
              <a:ext uri="{FF2B5EF4-FFF2-40B4-BE49-F238E27FC236}">
                <a16:creationId xmlns:a16="http://schemas.microsoft.com/office/drawing/2014/main" id="{C58BFF1D-5CFF-47BF-2D31-F77E988A3335}"/>
              </a:ext>
            </a:extLst>
          </p:cNvPr>
          <p:cNvSpPr txBox="1"/>
          <p:nvPr/>
        </p:nvSpPr>
        <p:spPr>
          <a:xfrm>
            <a:off x="7595489" y="4381068"/>
            <a:ext cx="3676147" cy="830997"/>
          </a:xfrm>
          <a:prstGeom prst="rect">
            <a:avLst/>
          </a:prstGeom>
          <a:noFill/>
        </p:spPr>
        <p:txBody>
          <a:bodyPr wrap="square">
            <a:spAutoFit/>
          </a:bodyPr>
          <a:lstStyle/>
          <a:p>
            <a:pPr algn="ctr"/>
            <a:r>
              <a:rPr lang="en-GB" sz="1200" i="1" noProof="0" dirty="0"/>
              <a:t>Schematic diagram of the bipolar uranium extraction process, combining indirect uranium reduction assisted by anodic electrochemistry and direct electrochemical reduction at the cathode.</a:t>
            </a:r>
          </a:p>
        </p:txBody>
      </p:sp>
      <p:grpSp>
        <p:nvGrpSpPr>
          <p:cNvPr id="21" name="Groupe 20">
            <a:extLst>
              <a:ext uri="{FF2B5EF4-FFF2-40B4-BE49-F238E27FC236}">
                <a16:creationId xmlns:a16="http://schemas.microsoft.com/office/drawing/2014/main" id="{506AD2C5-E851-8BC8-AFED-25C7657FB8DD}"/>
              </a:ext>
            </a:extLst>
          </p:cNvPr>
          <p:cNvGrpSpPr/>
          <p:nvPr/>
        </p:nvGrpSpPr>
        <p:grpSpPr>
          <a:xfrm>
            <a:off x="7740794" y="1592198"/>
            <a:ext cx="3406553" cy="2716717"/>
            <a:chOff x="7914049" y="1575972"/>
            <a:chExt cx="3406553" cy="2716717"/>
          </a:xfrm>
        </p:grpSpPr>
        <p:pic>
          <p:nvPicPr>
            <p:cNvPr id="4098" name="Picture 2" descr="figure 4">
              <a:extLst>
                <a:ext uri="{FF2B5EF4-FFF2-40B4-BE49-F238E27FC236}">
                  <a16:creationId xmlns:a16="http://schemas.microsoft.com/office/drawing/2014/main" id="{68EFD438-1858-66E9-4F35-30EC7E722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 t="-137" r="50544" b="47418"/>
            <a:stretch/>
          </p:blipFill>
          <p:spPr bwMode="auto">
            <a:xfrm>
              <a:off x="8143736" y="1661959"/>
              <a:ext cx="2947178" cy="2583218"/>
            </a:xfrm>
            <a:prstGeom prst="roundRect">
              <a:avLst>
                <a:gd name="adj" fmla="val 13692"/>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42AA70EC-C528-5F77-A490-8E6CF9715FAC}"/>
                </a:ext>
              </a:extLst>
            </p:cNvPr>
            <p:cNvSpPr/>
            <p:nvPr/>
          </p:nvSpPr>
          <p:spPr>
            <a:xfrm>
              <a:off x="7914049" y="1575972"/>
              <a:ext cx="3406553" cy="2716717"/>
            </a:xfrm>
            <a:prstGeom prst="roundRect">
              <a:avLst>
                <a:gd name="adj" fmla="val 753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ZoneTexte 19">
            <a:extLst>
              <a:ext uri="{FF2B5EF4-FFF2-40B4-BE49-F238E27FC236}">
                <a16:creationId xmlns:a16="http://schemas.microsoft.com/office/drawing/2014/main" id="{D974C528-3470-2830-C772-CFF4BA0FBDB8}"/>
              </a:ext>
            </a:extLst>
          </p:cNvPr>
          <p:cNvSpPr txBox="1"/>
          <p:nvPr/>
        </p:nvSpPr>
        <p:spPr>
          <a:xfrm>
            <a:off x="93184" y="6470741"/>
            <a:ext cx="11516282" cy="276999"/>
          </a:xfrm>
          <a:prstGeom prst="rect">
            <a:avLst/>
          </a:prstGeom>
          <a:noFill/>
        </p:spPr>
        <p:txBody>
          <a:bodyPr wrap="square">
            <a:spAutoFit/>
          </a:bodyPr>
          <a:lstStyle/>
          <a:p>
            <a:r>
              <a:rPr lang="en-GB" sz="1100" b="1" baseline="30000" noProof="0" dirty="0">
                <a:solidFill>
                  <a:srgbClr val="222222"/>
                </a:solidFill>
                <a:effectLst/>
                <a:latin typeface="+mj-lt"/>
              </a:rPr>
              <a:t>1</a:t>
            </a:r>
            <a:r>
              <a:rPr lang="en-GB" sz="1100" b="0" noProof="0" dirty="0">
                <a:solidFill>
                  <a:srgbClr val="222222"/>
                </a:solidFill>
                <a:effectLst/>
                <a:latin typeface="+mj-lt"/>
                <a:hlinkClick r:id="rId4"/>
              </a:rPr>
              <a:t> Wang, Y., Wen, G., Liu, Z. et al. </a:t>
            </a:r>
            <a:r>
              <a:rPr lang="en-GB" sz="1100" noProof="0" dirty="0">
                <a:solidFill>
                  <a:srgbClr val="222222"/>
                </a:solidFill>
                <a:latin typeface="+mj-lt"/>
                <a:hlinkClick r:id="rId4"/>
              </a:rPr>
              <a:t>(May 2025). </a:t>
            </a:r>
            <a:r>
              <a:rPr lang="en-GB" sz="1100" b="0" noProof="0" dirty="0">
                <a:solidFill>
                  <a:srgbClr val="222222"/>
                </a:solidFill>
                <a:effectLst/>
                <a:latin typeface="+mj-lt"/>
                <a:hlinkClick r:id="rId4"/>
              </a:rPr>
              <a:t>Bipolar electrochemical uranium extraction from seawater with ultra-low cell voltage. Nature Sustainability</a:t>
            </a:r>
            <a:r>
              <a:rPr lang="en-GB" sz="1200" b="0" noProof="0" dirty="0">
                <a:solidFill>
                  <a:srgbClr val="222222"/>
                </a:solidFill>
                <a:effectLst/>
                <a:latin typeface="+mj-lt"/>
                <a:hlinkClick r:id="rId4"/>
              </a:rPr>
              <a:t>.</a:t>
            </a:r>
            <a:endParaRPr lang="en-GB" sz="1200" noProof="0" dirty="0">
              <a:latin typeface="+mj-lt"/>
            </a:endParaRPr>
          </a:p>
        </p:txBody>
      </p:sp>
    </p:spTree>
    <p:extLst>
      <p:ext uri="{BB962C8B-B14F-4D97-AF65-F5344CB8AC3E}">
        <p14:creationId xmlns:p14="http://schemas.microsoft.com/office/powerpoint/2010/main" val="2712430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363E0D-E17D-1B45-E956-9BA92F55390C}"/>
              </a:ext>
            </a:extLst>
          </p:cNvPr>
          <p:cNvSpPr/>
          <p:nvPr/>
        </p:nvSpPr>
        <p:spPr>
          <a:xfrm>
            <a:off x="0" y="9625"/>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B5DB2340-034B-81FC-9CF7-387A22EB04D0}"/>
              </a:ext>
            </a:extLst>
          </p:cNvPr>
          <p:cNvSpPr txBox="1"/>
          <p:nvPr/>
        </p:nvSpPr>
        <p:spPr>
          <a:xfrm>
            <a:off x="2182915" y="539286"/>
            <a:ext cx="7826149" cy="430887"/>
          </a:xfrm>
          <a:prstGeom prst="rect">
            <a:avLst/>
          </a:prstGeom>
          <a:noFill/>
        </p:spPr>
        <p:txBody>
          <a:bodyPr wrap="square" lIns="91440" tIns="45720" rIns="91440" bIns="45720" anchor="t">
            <a:spAutoFit/>
          </a:bodyPr>
          <a:lstStyle/>
          <a:p>
            <a:pPr algn="ctr"/>
            <a:r>
              <a:rPr lang="en-GB" sz="2200" noProof="0" dirty="0">
                <a:latin typeface="Arial Rounded MT Bold"/>
              </a:rPr>
              <a:t>Scientific contributions from our laboratory</a:t>
            </a:r>
          </a:p>
        </p:txBody>
      </p:sp>
      <p:sp>
        <p:nvSpPr>
          <p:cNvPr id="7" name="ZoneTexte 6">
            <a:extLst>
              <a:ext uri="{FF2B5EF4-FFF2-40B4-BE49-F238E27FC236}">
                <a16:creationId xmlns:a16="http://schemas.microsoft.com/office/drawing/2014/main" id="{93773383-C4C9-BF92-5583-BE8BBD0301F8}"/>
              </a:ext>
            </a:extLst>
          </p:cNvPr>
          <p:cNvSpPr txBox="1"/>
          <p:nvPr/>
        </p:nvSpPr>
        <p:spPr>
          <a:xfrm>
            <a:off x="566729" y="2548699"/>
            <a:ext cx="11058525" cy="984885"/>
          </a:xfrm>
          <a:prstGeom prst="rect">
            <a:avLst/>
          </a:prstGeom>
          <a:noFill/>
        </p:spPr>
        <p:txBody>
          <a:bodyPr wrap="square">
            <a:spAutoFit/>
          </a:bodyPr>
          <a:lstStyle/>
          <a:p>
            <a:pPr algn="just"/>
            <a:r>
              <a:rPr lang="en-GB" sz="1400" noProof="0" dirty="0"/>
              <a:t>Vassallo, M., Khaskheli, S., Dong, L., Ha Thuc, A., Anvari-Moghaddam, A., Vergara, P., Duchesne, L., Gerard, S., &amp; Ernst, D. (2025). A new Paradigm for Bilateral Trading of Dynamic Operating Envelopes in Electricity Distribution Networks. </a:t>
            </a:r>
            <a:r>
              <a:rPr lang="en-GB" sz="1400" i="1" noProof="0" dirty="0"/>
              <a:t>ORBi-University of Liège. </a:t>
            </a:r>
            <a:r>
              <a:rPr lang="en-GB" sz="1400" noProof="0" dirty="0">
                <a:hlinkClick r:id="rId2"/>
              </a:rPr>
              <a:t>https://orbi.uliege.be/handle/2268/331735</a:t>
            </a:r>
            <a:endParaRPr lang="en-GB" sz="1400" noProof="0" dirty="0"/>
          </a:p>
          <a:p>
            <a:pPr algn="just"/>
            <a:endParaRPr lang="en-GB" sz="1600" noProof="0" dirty="0"/>
          </a:p>
        </p:txBody>
      </p:sp>
      <p:sp>
        <p:nvSpPr>
          <p:cNvPr id="8" name="ZoneTexte 7">
            <a:extLst>
              <a:ext uri="{FF2B5EF4-FFF2-40B4-BE49-F238E27FC236}">
                <a16:creationId xmlns:a16="http://schemas.microsoft.com/office/drawing/2014/main" id="{E6AF9CFA-A489-6AE6-9F67-36C6445AF2E8}"/>
              </a:ext>
            </a:extLst>
          </p:cNvPr>
          <p:cNvSpPr txBox="1"/>
          <p:nvPr/>
        </p:nvSpPr>
        <p:spPr>
          <a:xfrm>
            <a:off x="600077" y="5346330"/>
            <a:ext cx="11058522" cy="523220"/>
          </a:xfrm>
          <a:prstGeom prst="rect">
            <a:avLst/>
          </a:prstGeom>
          <a:noFill/>
        </p:spPr>
        <p:txBody>
          <a:bodyPr wrap="square">
            <a:spAutoFit/>
          </a:bodyPr>
          <a:lstStyle/>
          <a:p>
            <a:pPr algn="just"/>
            <a:r>
              <a:rPr lang="en-GB" sz="1400" kern="100" noProof="0" dirty="0">
                <a:effectLst/>
                <a:ea typeface="Aptos" panose="020B0004020202020204" pitchFamily="34" charset="0"/>
                <a:cs typeface="Times New Roman" panose="02020603050405020304" pitchFamily="18" charset="0"/>
              </a:rPr>
              <a:t>Berger, M., Radu, D.-C., Detienne, G., Deschuyteneer, T., Richel, A., &amp; Ernst, D. (2021). Remote Renewable Hubs for Carbon-Neutral Synthetic Fuel Production. </a:t>
            </a:r>
            <a:r>
              <a:rPr lang="en-GB" sz="1400" i="1" kern="100" noProof="0" dirty="0">
                <a:effectLst/>
                <a:ea typeface="Aptos" panose="020B0004020202020204" pitchFamily="34" charset="0"/>
                <a:cs typeface="Times New Roman" panose="02020603050405020304" pitchFamily="18" charset="0"/>
              </a:rPr>
              <a:t>Frontiers in Energy Research. </a:t>
            </a:r>
            <a:r>
              <a:rPr lang="en-GB" sz="1400" kern="100" noProof="0" dirty="0">
                <a:effectLst/>
                <a:ea typeface="Aptos" panose="020B0004020202020204" pitchFamily="34" charset="0"/>
                <a:cs typeface="Times New Roman" panose="02020603050405020304" pitchFamily="18" charset="0"/>
                <a:hlinkClick r:id="rId3"/>
              </a:rPr>
              <a:t>https://orbi.uliege.be/handle/2268/250796</a:t>
            </a:r>
            <a:endParaRPr lang="en-GB" sz="1400" kern="100" noProof="0" dirty="0">
              <a:effectLst/>
              <a:ea typeface="Aptos" panose="020B00040202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1796FD0C-881B-E766-75A8-498519052083}"/>
              </a:ext>
            </a:extLst>
          </p:cNvPr>
          <p:cNvSpPr txBox="1"/>
          <p:nvPr/>
        </p:nvSpPr>
        <p:spPr>
          <a:xfrm>
            <a:off x="600077" y="4675661"/>
            <a:ext cx="11058522" cy="523220"/>
          </a:xfrm>
          <a:prstGeom prst="rect">
            <a:avLst/>
          </a:prstGeom>
          <a:noFill/>
        </p:spPr>
        <p:txBody>
          <a:bodyPr wrap="square">
            <a:spAutoFit/>
          </a:bodyPr>
          <a:lstStyle/>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Dachet, V., Dubois, A., Miftari, B., Fonteneau, R., &amp; Ernst, D. (2024, December 19). Remote renewable energy hubs: A taxonomy. </a:t>
            </a:r>
            <a:r>
              <a:rPr lang="en-GB" sz="1400" i="1" kern="100" noProof="0" dirty="0">
                <a:effectLst/>
                <a:ea typeface="Aptos" panose="020B0004020202020204" pitchFamily="34" charset="0"/>
                <a:cs typeface="Times New Roman" panose="02020603050405020304" pitchFamily="18" charset="0"/>
              </a:rPr>
              <a:t>Energy Reports, 13, 3112-2120. </a:t>
            </a:r>
            <a:r>
              <a:rPr lang="en-GB" sz="1400" u="sng" kern="100" noProof="0" dirty="0">
                <a:solidFill>
                  <a:srgbClr val="467886"/>
                </a:solidFill>
                <a:effectLst/>
                <a:ea typeface="Aptos" panose="020B0004020202020204" pitchFamily="34" charset="0"/>
                <a:cs typeface="Times New Roman" panose="02020603050405020304" pitchFamily="18" charset="0"/>
                <a:hlinkClick r:id="rId4"/>
              </a:rPr>
              <a:t>https://doi.org/10.1016/j.egyr.2025.02.040</a:t>
            </a:r>
            <a:endParaRPr lang="en-GB" sz="1400" kern="100" noProof="0" dirty="0">
              <a:effectLst/>
              <a:ea typeface="Aptos" panose="020B0004020202020204" pitchFamily="34" charset="0"/>
              <a:cs typeface="Times New Roman" panose="02020603050405020304" pitchFamily="18" charset="0"/>
            </a:endParaRPr>
          </a:p>
        </p:txBody>
      </p:sp>
      <p:sp>
        <p:nvSpPr>
          <p:cNvPr id="17" name="Espace réservé du numéro de diapositive 3">
            <a:extLst>
              <a:ext uri="{FF2B5EF4-FFF2-40B4-BE49-F238E27FC236}">
                <a16:creationId xmlns:a16="http://schemas.microsoft.com/office/drawing/2014/main" id="{395048B9-553B-7829-CCD7-C5386D359A26}"/>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55</a:t>
            </a:fld>
            <a:endParaRPr lang="en-GB" sz="1050" noProof="0"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07F3D211-4846-33C7-29E8-FEE6FE378705}"/>
              </a:ext>
            </a:extLst>
          </p:cNvPr>
          <p:cNvPicPr>
            <a:picLocks noChangeAspect="1"/>
          </p:cNvPicPr>
          <p:nvPr/>
        </p:nvPicPr>
        <p:blipFill>
          <a:blip r:embed="rId5"/>
          <a:stretch>
            <a:fillRect/>
          </a:stretch>
        </p:blipFill>
        <p:spPr>
          <a:xfrm>
            <a:off x="4819046" y="3531529"/>
            <a:ext cx="2918941" cy="1028701"/>
          </a:xfrm>
          <a:prstGeom prst="rect">
            <a:avLst/>
          </a:prstGeom>
        </p:spPr>
      </p:pic>
      <p:pic>
        <p:nvPicPr>
          <p:cNvPr id="14" name="Image 13">
            <a:extLst>
              <a:ext uri="{FF2B5EF4-FFF2-40B4-BE49-F238E27FC236}">
                <a16:creationId xmlns:a16="http://schemas.microsoft.com/office/drawing/2014/main" id="{7B18C879-F3F5-AE4D-41C7-E83443F742B6}"/>
              </a:ext>
            </a:extLst>
          </p:cNvPr>
          <p:cNvPicPr>
            <a:picLocks noChangeAspect="1"/>
          </p:cNvPicPr>
          <p:nvPr/>
        </p:nvPicPr>
        <p:blipFill>
          <a:blip r:embed="rId6"/>
          <a:stretch>
            <a:fillRect/>
          </a:stretch>
        </p:blipFill>
        <p:spPr>
          <a:xfrm>
            <a:off x="4819047" y="1390183"/>
            <a:ext cx="2918940" cy="1033253"/>
          </a:xfrm>
          <a:prstGeom prst="rect">
            <a:avLst/>
          </a:prstGeom>
        </p:spPr>
      </p:pic>
    </p:spTree>
    <p:extLst>
      <p:ext uri="{BB962C8B-B14F-4D97-AF65-F5344CB8AC3E}">
        <p14:creationId xmlns:p14="http://schemas.microsoft.com/office/powerpoint/2010/main" val="2264506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A4B251-1E84-0D8A-7292-DE1E1A16B842}"/>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13231BB7-17C0-D7FD-6BFA-7AFB9AC3BBCB}"/>
              </a:ext>
            </a:extLst>
          </p:cNvPr>
          <p:cNvSpPr txBox="1"/>
          <p:nvPr/>
        </p:nvSpPr>
        <p:spPr>
          <a:xfrm>
            <a:off x="566734" y="4025273"/>
            <a:ext cx="11058524" cy="523220"/>
          </a:xfrm>
          <a:prstGeom prst="rect">
            <a:avLst/>
          </a:prstGeom>
          <a:noFill/>
        </p:spPr>
        <p:txBody>
          <a:bodyPr wrap="square">
            <a:spAutoFit/>
          </a:bodyPr>
          <a:lstStyle/>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Dachet, V., Maio, A., Counotte, P., &amp; Ernst, D. (2025). Remote renewable energy hubs in the high seas: A battery-based fully-electric ecosystem. </a:t>
            </a:r>
            <a:r>
              <a:rPr lang="en-GB" sz="1400" i="1" kern="100" noProof="0" dirty="0">
                <a:effectLst/>
                <a:ea typeface="Aptos" panose="020B0004020202020204" pitchFamily="34" charset="0"/>
                <a:cs typeface="Times New Roman" panose="02020603050405020304" pitchFamily="18" charset="0"/>
              </a:rPr>
              <a:t>ORBi-University of Liège. </a:t>
            </a:r>
            <a:r>
              <a:rPr lang="en-GB" sz="1400" u="sng" kern="100" noProof="0" dirty="0">
                <a:solidFill>
                  <a:srgbClr val="467886"/>
                </a:solidFill>
                <a:effectLst/>
                <a:ea typeface="Aptos" panose="020B0004020202020204" pitchFamily="34" charset="0"/>
                <a:cs typeface="Times New Roman" panose="02020603050405020304" pitchFamily="18" charset="0"/>
                <a:hlinkClick r:id="rId2"/>
              </a:rPr>
              <a:t>https://orbi.uliege.be/handle/2268/327232</a:t>
            </a:r>
            <a:endParaRPr lang="en-GB" sz="1400" kern="100" noProof="0" dirty="0">
              <a:effectLst/>
              <a:ea typeface="Aptos" panose="020B0004020202020204" pitchFamily="34" charset="0"/>
              <a:cs typeface="Times New Roman" panose="02020603050405020304" pitchFamily="18" charset="0"/>
            </a:endParaRPr>
          </a:p>
        </p:txBody>
      </p:sp>
      <p:sp>
        <p:nvSpPr>
          <p:cNvPr id="24" name="Espace réservé du numéro de diapositive 3">
            <a:extLst>
              <a:ext uri="{FF2B5EF4-FFF2-40B4-BE49-F238E27FC236}">
                <a16:creationId xmlns:a16="http://schemas.microsoft.com/office/drawing/2014/main" id="{C297AB2B-F347-0525-C9BB-27F451E54384}"/>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56</a:t>
            </a:fld>
            <a:endParaRPr lang="en-GB" sz="1050"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74D18E8F-0B7E-4810-1F1A-70F1CD11D040}"/>
              </a:ext>
            </a:extLst>
          </p:cNvPr>
          <p:cNvSpPr txBox="1"/>
          <p:nvPr/>
        </p:nvSpPr>
        <p:spPr>
          <a:xfrm>
            <a:off x="566732" y="5892158"/>
            <a:ext cx="11058520" cy="523220"/>
          </a:xfrm>
          <a:prstGeom prst="rect">
            <a:avLst/>
          </a:prstGeom>
          <a:noFill/>
        </p:spPr>
        <p:txBody>
          <a:bodyPr wrap="square">
            <a:spAutoFit/>
          </a:bodyPr>
          <a:lstStyle/>
          <a:p>
            <a:pPr algn="just"/>
            <a:r>
              <a:rPr lang="en-GB" sz="1400" b="0" i="0" noProof="0" dirty="0">
                <a:effectLst/>
                <a:latin typeface="+mj-lt"/>
              </a:rPr>
              <a:t>Larbanois, A., Miftari, B., Mouchamps, A., Ayyildiz, K., Schryvers, V., Derval, G., &amp; Ernst, D. (2025). Lead-cooled Fast Reactor SMR integration: An off grid study case based on a real-life demand. </a:t>
            </a:r>
            <a:r>
              <a:rPr lang="en-GB" sz="1400" b="0" i="1" noProof="0" dirty="0">
                <a:effectLst/>
                <a:latin typeface="+mj-lt"/>
              </a:rPr>
              <a:t>ORBi-University of Liège. </a:t>
            </a:r>
            <a:r>
              <a:rPr lang="en-GB" sz="1400" b="0" i="0" noProof="0" dirty="0">
                <a:effectLst/>
                <a:latin typeface="UICTFontTextStyleBody"/>
                <a:hlinkClick r:id="rId3"/>
              </a:rPr>
              <a:t>https://orbi.uliege.be/handle/2268/331891</a:t>
            </a:r>
            <a:endParaRPr lang="en-GB" sz="1400" b="0" i="0" noProof="0" dirty="0">
              <a:effectLst/>
              <a:latin typeface="UICTFontTextStyleBody"/>
            </a:endParaRPr>
          </a:p>
        </p:txBody>
      </p:sp>
      <p:sp>
        <p:nvSpPr>
          <p:cNvPr id="12" name="ZoneTexte 11">
            <a:extLst>
              <a:ext uri="{FF2B5EF4-FFF2-40B4-BE49-F238E27FC236}">
                <a16:creationId xmlns:a16="http://schemas.microsoft.com/office/drawing/2014/main" id="{B86178CB-F53C-3B5E-D5B5-28F7C6D23CD1}"/>
              </a:ext>
            </a:extLst>
          </p:cNvPr>
          <p:cNvSpPr txBox="1"/>
          <p:nvPr/>
        </p:nvSpPr>
        <p:spPr>
          <a:xfrm>
            <a:off x="566735" y="1667112"/>
            <a:ext cx="11058521" cy="523220"/>
          </a:xfrm>
          <a:prstGeom prst="rect">
            <a:avLst/>
          </a:prstGeom>
          <a:noFill/>
        </p:spPr>
        <p:txBody>
          <a:bodyPr wrap="square">
            <a:spAutoFit/>
          </a:bodyPr>
          <a:lstStyle/>
          <a:p>
            <a:pPr algn="just"/>
            <a:r>
              <a:rPr lang="en-GB" sz="1400" kern="100" noProof="0" dirty="0">
                <a:effectLst/>
                <a:ea typeface="Aptos" panose="020B0004020202020204" pitchFamily="34" charset="0"/>
                <a:cs typeface="Times New Roman" panose="02020603050405020304" pitchFamily="18" charset="0"/>
              </a:rPr>
              <a:t>Mokeddem, S., Miftari, B., Dachet, V., Derval, G., &amp; Ernst, D. (In press). </a:t>
            </a:r>
            <a:r>
              <a:rPr lang="en-GB" sz="1400" i="0" noProof="0" dirty="0">
                <a:effectLst/>
                <a:latin typeface="+mj-lt"/>
              </a:rPr>
              <a:t>Distributed e-fuel hubs: Concept and case study</a:t>
            </a:r>
            <a:r>
              <a:rPr lang="en-GB" sz="1400" kern="100" noProof="0" dirty="0">
                <a:effectLst/>
                <a:latin typeface="+mj-lt"/>
                <a:ea typeface="Aptos" panose="020B0004020202020204" pitchFamily="34" charset="0"/>
                <a:cs typeface="Times New Roman" panose="02020603050405020304" pitchFamily="18" charset="0"/>
              </a:rPr>
              <a:t>. </a:t>
            </a:r>
            <a:r>
              <a:rPr lang="en-GB" sz="1400" i="1" kern="100" noProof="0" dirty="0">
                <a:effectLst/>
                <a:ea typeface="Aptos" panose="020B0004020202020204" pitchFamily="34" charset="0"/>
                <a:cs typeface="Times New Roman" panose="02020603050405020304" pitchFamily="18" charset="0"/>
              </a:rPr>
              <a:t>ORBi-University of Liège. </a:t>
            </a:r>
            <a:r>
              <a:rPr lang="en-GB" sz="1400" u="sng" kern="100" noProof="0" dirty="0">
                <a:solidFill>
                  <a:srgbClr val="467886"/>
                </a:solidFill>
                <a:effectLst/>
                <a:ea typeface="Aptos" panose="020B0004020202020204" pitchFamily="34" charset="0"/>
                <a:cs typeface="Times New Roman" panose="02020603050405020304" pitchFamily="18" charset="0"/>
                <a:hlinkClick r:id="rId4"/>
              </a:rPr>
              <a:t>https://orbi.uliege.be/handle/2268/327044</a:t>
            </a:r>
            <a:endParaRPr lang="en-GB" sz="1400" noProof="0" dirty="0"/>
          </a:p>
        </p:txBody>
      </p:sp>
      <p:sp>
        <p:nvSpPr>
          <p:cNvPr id="15" name="ZoneTexte 14">
            <a:extLst>
              <a:ext uri="{FF2B5EF4-FFF2-40B4-BE49-F238E27FC236}">
                <a16:creationId xmlns:a16="http://schemas.microsoft.com/office/drawing/2014/main" id="{9E85E902-5FE7-536E-66B8-87AC995C58CC}"/>
              </a:ext>
            </a:extLst>
          </p:cNvPr>
          <p:cNvSpPr txBox="1"/>
          <p:nvPr/>
        </p:nvSpPr>
        <p:spPr>
          <a:xfrm>
            <a:off x="566734" y="2301613"/>
            <a:ext cx="11058520" cy="769441"/>
          </a:xfrm>
          <a:prstGeom prst="rect">
            <a:avLst/>
          </a:prstGeom>
          <a:noFill/>
        </p:spPr>
        <p:txBody>
          <a:bodyPr wrap="square">
            <a:spAutoFit/>
          </a:bodyPr>
          <a:lstStyle/>
          <a:p>
            <a:pPr marL="0" lvl="0" indent="0" algn="just">
              <a:buNone/>
              <a:tabLst>
                <a:tab pos="457200" algn="l"/>
              </a:tabLst>
            </a:pPr>
            <a:r>
              <a:rPr lang="en-GB" sz="1400" kern="100" noProof="0" dirty="0">
                <a:effectLst/>
                <a:latin typeface="+mj-lt"/>
                <a:ea typeface="Aptos" panose="020B0004020202020204" pitchFamily="34" charset="0"/>
                <a:cs typeface="Times New Roman" panose="02020603050405020304" pitchFamily="18" charset="0"/>
              </a:rPr>
              <a:t>Dauchat, L., Dachet, V., Fonteneau, R., &amp; Ernst, D. (2024). Waste heat recovery in remote renewable energy hubs [Paper presentation]. </a:t>
            </a:r>
            <a:r>
              <a:rPr lang="en-GB" sz="1400" i="1" kern="100" noProof="0" dirty="0">
                <a:effectLst/>
                <a:latin typeface="+mj-lt"/>
                <a:ea typeface="Aptos" panose="020B0004020202020204" pitchFamily="34" charset="0"/>
                <a:cs typeface="Times New Roman" panose="02020603050405020304" pitchFamily="18" charset="0"/>
              </a:rPr>
              <a:t>Proceedings of ECOS 2024. </a:t>
            </a:r>
            <a:r>
              <a:rPr lang="en-GB" sz="1400" kern="100" noProof="0" dirty="0">
                <a:effectLst/>
                <a:latin typeface="+mj-lt"/>
                <a:ea typeface="Aptos" panose="020B0004020202020204" pitchFamily="34" charset="0"/>
                <a:cs typeface="Times New Roman" panose="02020603050405020304" pitchFamily="18" charset="0"/>
                <a:hlinkClick r:id="rId5"/>
              </a:rPr>
              <a:t>https://orbi.uliege.be/handle/2268/313825</a:t>
            </a:r>
            <a:endParaRPr lang="en-GB" sz="1400" kern="100" noProof="0" dirty="0">
              <a:latin typeface="+mj-lt"/>
              <a:ea typeface="Aptos" panose="020B0004020202020204" pitchFamily="34" charset="0"/>
              <a:cs typeface="Times New Roman" panose="02020603050405020304" pitchFamily="18" charset="0"/>
            </a:endParaRPr>
          </a:p>
          <a:p>
            <a:pPr marL="0" lvl="0" indent="0" algn="just">
              <a:buNone/>
              <a:tabLst>
                <a:tab pos="457200" algn="l"/>
              </a:tabLst>
            </a:pPr>
            <a:endParaRPr lang="en-GB" sz="1600" kern="100" noProof="0" dirty="0">
              <a:effectLst/>
              <a:latin typeface="+mj-lt"/>
              <a:ea typeface="Aptos" panose="020B000402020202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DF739A2-3C4B-7CF5-AF40-3BA928986522}"/>
              </a:ext>
            </a:extLst>
          </p:cNvPr>
          <p:cNvPicPr>
            <a:picLocks noChangeAspect="1"/>
          </p:cNvPicPr>
          <p:nvPr/>
        </p:nvPicPr>
        <p:blipFill>
          <a:blip r:embed="rId6"/>
          <a:stretch>
            <a:fillRect/>
          </a:stretch>
        </p:blipFill>
        <p:spPr>
          <a:xfrm>
            <a:off x="4824352" y="4896163"/>
            <a:ext cx="2531271" cy="877913"/>
          </a:xfrm>
          <a:prstGeom prst="rect">
            <a:avLst/>
          </a:prstGeom>
        </p:spPr>
      </p:pic>
      <p:pic>
        <p:nvPicPr>
          <p:cNvPr id="6" name="Image 5">
            <a:extLst>
              <a:ext uri="{FF2B5EF4-FFF2-40B4-BE49-F238E27FC236}">
                <a16:creationId xmlns:a16="http://schemas.microsoft.com/office/drawing/2014/main" id="{F3393045-1C46-58ED-1528-D75D38F71983}"/>
              </a:ext>
            </a:extLst>
          </p:cNvPr>
          <p:cNvPicPr>
            <a:picLocks noChangeAspect="1"/>
          </p:cNvPicPr>
          <p:nvPr/>
        </p:nvPicPr>
        <p:blipFill>
          <a:blip r:embed="rId7"/>
          <a:stretch>
            <a:fillRect/>
          </a:stretch>
        </p:blipFill>
        <p:spPr>
          <a:xfrm>
            <a:off x="4760762" y="3055275"/>
            <a:ext cx="2658450" cy="857906"/>
          </a:xfrm>
          <a:prstGeom prst="rect">
            <a:avLst/>
          </a:prstGeom>
        </p:spPr>
      </p:pic>
      <p:pic>
        <p:nvPicPr>
          <p:cNvPr id="10" name="Image 9">
            <a:extLst>
              <a:ext uri="{FF2B5EF4-FFF2-40B4-BE49-F238E27FC236}">
                <a16:creationId xmlns:a16="http://schemas.microsoft.com/office/drawing/2014/main" id="{80DC9FD9-E7F4-0010-E623-476634C0D319}"/>
              </a:ext>
            </a:extLst>
          </p:cNvPr>
          <p:cNvPicPr>
            <a:picLocks noChangeAspect="1"/>
          </p:cNvPicPr>
          <p:nvPr/>
        </p:nvPicPr>
        <p:blipFill>
          <a:blip r:embed="rId8"/>
          <a:stretch>
            <a:fillRect/>
          </a:stretch>
        </p:blipFill>
        <p:spPr>
          <a:xfrm>
            <a:off x="4709198" y="333279"/>
            <a:ext cx="2761578" cy="1221914"/>
          </a:xfrm>
          <a:prstGeom prst="rect">
            <a:avLst/>
          </a:prstGeom>
        </p:spPr>
      </p:pic>
    </p:spTree>
    <p:extLst>
      <p:ext uri="{BB962C8B-B14F-4D97-AF65-F5344CB8AC3E}">
        <p14:creationId xmlns:p14="http://schemas.microsoft.com/office/powerpoint/2010/main" val="1420379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53F0-B1A1-479F-89CD-5C5B36F369BE}"/>
            </a:ext>
          </a:extLst>
        </p:cNvPr>
        <p:cNvGrpSpPr/>
        <p:nvPr/>
      </p:nvGrpSpPr>
      <p:grpSpPr>
        <a:xfrm>
          <a:off x="0" y="0"/>
          <a:ext cx="0" cy="0"/>
          <a:chOff x="0" y="0"/>
          <a:chExt cx="0" cy="0"/>
        </a:xfrm>
      </p:grpSpPr>
      <p:pic>
        <p:nvPicPr>
          <p:cNvPr id="13" name="Image 12">
            <a:extLst>
              <a:ext uri="{FF2B5EF4-FFF2-40B4-BE49-F238E27FC236}">
                <a16:creationId xmlns:a16="http://schemas.microsoft.com/office/drawing/2014/main" id="{1028BD3F-A5FD-E4CD-134B-B7146E5ABC30}"/>
              </a:ext>
            </a:extLst>
          </p:cNvPr>
          <p:cNvPicPr>
            <a:picLocks noChangeAspect="1"/>
          </p:cNvPicPr>
          <p:nvPr/>
        </p:nvPicPr>
        <p:blipFill>
          <a:blip r:embed="rId2"/>
          <a:srcRect l="4663" t="10773" r="8401"/>
          <a:stretch/>
        </p:blipFill>
        <p:spPr>
          <a:xfrm>
            <a:off x="9476671" y="1990024"/>
            <a:ext cx="2083112" cy="2083116"/>
          </a:xfrm>
          <a:prstGeom prst="roundRect">
            <a:avLst>
              <a:gd name="adj" fmla="val 10183"/>
            </a:avLst>
          </a:prstGeom>
        </p:spPr>
      </p:pic>
      <p:sp>
        <p:nvSpPr>
          <p:cNvPr id="4" name="Rectangle 3">
            <a:extLst>
              <a:ext uri="{FF2B5EF4-FFF2-40B4-BE49-F238E27FC236}">
                <a16:creationId xmlns:a16="http://schemas.microsoft.com/office/drawing/2014/main" id="{C957213D-EF67-4824-6A6C-51573DC304E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B74433FD-E69F-C10D-BBBF-BCCDBBF69177}"/>
              </a:ext>
            </a:extLst>
          </p:cNvPr>
          <p:cNvSpPr txBox="1"/>
          <p:nvPr/>
        </p:nvSpPr>
        <p:spPr>
          <a:xfrm>
            <a:off x="2531267" y="481883"/>
            <a:ext cx="7129464" cy="430887"/>
          </a:xfrm>
          <a:prstGeom prst="rect">
            <a:avLst/>
          </a:prstGeom>
          <a:noFill/>
        </p:spPr>
        <p:txBody>
          <a:bodyPr wrap="square">
            <a:spAutoFit/>
          </a:bodyPr>
          <a:lstStyle/>
          <a:p>
            <a:pPr algn="ctr"/>
            <a:r>
              <a:rPr lang="en-GB" sz="2200" noProof="0" dirty="0">
                <a:latin typeface="Arial Rounded MT Bold" panose="020F0704030504030204" pitchFamily="34" charset="0"/>
              </a:rPr>
              <a:t>Co-authors</a:t>
            </a:r>
          </a:p>
        </p:txBody>
      </p:sp>
      <p:sp>
        <p:nvSpPr>
          <p:cNvPr id="2" name="Espace réservé du numéro de diapositive 3">
            <a:extLst>
              <a:ext uri="{FF2B5EF4-FFF2-40B4-BE49-F238E27FC236}">
                <a16:creationId xmlns:a16="http://schemas.microsoft.com/office/drawing/2014/main" id="{6A1DD620-2F50-A4A9-1E81-AB9BCFA9A1F7}"/>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57</a:t>
            </a:fld>
            <a:endParaRPr lang="en-GB" sz="1050" noProof="0" dirty="0">
              <a:latin typeface="Arial" panose="020B0604020202020204" pitchFamily="34" charset="0"/>
              <a:cs typeface="Arial" panose="020B0604020202020204" pitchFamily="34" charset="0"/>
            </a:endParaRPr>
          </a:p>
        </p:txBody>
      </p:sp>
      <p:grpSp>
        <p:nvGrpSpPr>
          <p:cNvPr id="21" name="Groupe 20">
            <a:extLst>
              <a:ext uri="{FF2B5EF4-FFF2-40B4-BE49-F238E27FC236}">
                <a16:creationId xmlns:a16="http://schemas.microsoft.com/office/drawing/2014/main" id="{DFBE7B91-1F35-C9A9-56E1-7438A68064D3}"/>
              </a:ext>
            </a:extLst>
          </p:cNvPr>
          <p:cNvGrpSpPr/>
          <p:nvPr/>
        </p:nvGrpSpPr>
        <p:grpSpPr>
          <a:xfrm>
            <a:off x="634684" y="1990024"/>
            <a:ext cx="10918667" cy="3138901"/>
            <a:chOff x="634684" y="1585953"/>
            <a:chExt cx="10918667" cy="3138901"/>
          </a:xfrm>
        </p:grpSpPr>
        <p:pic>
          <p:nvPicPr>
            <p:cNvPr id="13314" name="Picture 2" descr="Photo de profil de Victor Dachet">
              <a:extLst>
                <a:ext uri="{FF2B5EF4-FFF2-40B4-BE49-F238E27FC236}">
                  <a16:creationId xmlns:a16="http://schemas.microsoft.com/office/drawing/2014/main" id="{2F7ED76D-8444-650F-75A1-DDF9F3C8D82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4686" y="1585953"/>
              <a:ext cx="2083114" cy="2083114"/>
            </a:xfrm>
            <a:prstGeom prst="roundRect">
              <a:avLst>
                <a:gd name="adj" fmla="val 12399"/>
              </a:avLst>
            </a:prstGeom>
            <a:noFill/>
            <a:extLst>
              <a:ext uri="{909E8E84-426E-40DD-AFC4-6F175D3DCCD1}">
                <a14:hiddenFill xmlns:a14="http://schemas.microsoft.com/office/drawing/2010/main">
                  <a:solidFill>
                    <a:srgbClr val="FFFFFF"/>
                  </a:solidFill>
                </a14:hiddenFill>
              </a:ext>
            </a:extLst>
          </p:spPr>
        </p:pic>
        <p:pic>
          <p:nvPicPr>
            <p:cNvPr id="13316" name="Picture 4" descr="Photo de profil de Antoine Larbanois">
              <a:extLst>
                <a:ext uri="{FF2B5EF4-FFF2-40B4-BE49-F238E27FC236}">
                  <a16:creationId xmlns:a16="http://schemas.microsoft.com/office/drawing/2014/main" id="{A5ABA244-6BE4-2773-CAEF-B330D8DF1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564" y="1585953"/>
              <a:ext cx="2083114" cy="2083114"/>
            </a:xfrm>
            <a:prstGeom prst="roundRect">
              <a:avLst>
                <a:gd name="adj" fmla="val 12399"/>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C126F00-89FB-2D4A-BEF3-2735D452A70E}"/>
                </a:ext>
              </a:extLst>
            </p:cNvPr>
            <p:cNvPicPr>
              <a:picLocks noChangeAspect="1"/>
            </p:cNvPicPr>
            <p:nvPr/>
          </p:nvPicPr>
          <p:blipFill>
            <a:blip r:embed="rId5"/>
            <a:srcRect t="8018" b="3041"/>
            <a:stretch/>
          </p:blipFill>
          <p:spPr>
            <a:xfrm>
              <a:off x="5054442" y="1585953"/>
              <a:ext cx="2083114" cy="2083114"/>
            </a:xfrm>
            <a:prstGeom prst="roundRect">
              <a:avLst>
                <a:gd name="adj" fmla="val 12399"/>
              </a:avLst>
            </a:prstGeom>
          </p:spPr>
        </p:pic>
        <p:pic>
          <p:nvPicPr>
            <p:cNvPr id="7" name="Image 6" descr="Une image contenant Visage humain, personne, sourire, habits&#10;&#10;Description générée automatiquement">
              <a:extLst>
                <a:ext uri="{FF2B5EF4-FFF2-40B4-BE49-F238E27FC236}">
                  <a16:creationId xmlns:a16="http://schemas.microsoft.com/office/drawing/2014/main" id="{0F22E034-6579-4433-1434-CDA367A03FFC}"/>
                </a:ext>
              </a:extLst>
            </p:cNvPr>
            <p:cNvPicPr>
              <a:picLocks noChangeAspect="1"/>
            </p:cNvPicPr>
            <p:nvPr/>
          </p:nvPicPr>
          <p:blipFill>
            <a:blip r:embed="rId6" cstate="hqprint">
              <a:extLst>
                <a:ext uri="{28A0092B-C50C-407E-A947-70E740481C1C}">
                  <a14:useLocalDpi xmlns:a14="http://schemas.microsoft.com/office/drawing/2010/main" val="0"/>
                </a:ext>
              </a:extLst>
            </a:blip>
            <a:srcRect l="3118" t="2185" r="3118" b="4051"/>
            <a:stretch/>
          </p:blipFill>
          <p:spPr>
            <a:xfrm>
              <a:off x="7264322" y="1585953"/>
              <a:ext cx="2083114" cy="2083114"/>
            </a:xfrm>
            <a:prstGeom prst="roundRect">
              <a:avLst>
                <a:gd name="adj" fmla="val 12399"/>
              </a:avLst>
            </a:prstGeom>
          </p:spPr>
        </p:pic>
        <p:sp>
          <p:nvSpPr>
            <p:cNvPr id="8" name="ZoneTexte 7">
              <a:extLst>
                <a:ext uri="{FF2B5EF4-FFF2-40B4-BE49-F238E27FC236}">
                  <a16:creationId xmlns:a16="http://schemas.microsoft.com/office/drawing/2014/main" id="{5C4161F1-1976-1741-FA8E-FCCFA0A57D9A}"/>
                </a:ext>
              </a:extLst>
            </p:cNvPr>
            <p:cNvSpPr txBox="1"/>
            <p:nvPr/>
          </p:nvSpPr>
          <p:spPr>
            <a:xfrm>
              <a:off x="7264322" y="3770747"/>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rPr>
                <a:t>Thibaut Techy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endParaRPr lang="en-GB" sz="600" noProof="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noProof="0" dirty="0">
                  <a:ln>
                    <a:noFill/>
                  </a:ln>
                  <a:latin typeface="Arial" panose="020B0604020202020204" pitchFamily="34" charset="0"/>
                  <a:cs typeface="Arial" panose="020B0604020202020204" pitchFamily="34" charset="0"/>
                </a:rPr>
                <a:t>Energy expert</a:t>
              </a:r>
            </a:p>
          </p:txBody>
        </p:sp>
        <p:sp>
          <p:nvSpPr>
            <p:cNvPr id="9" name="Rectangle : coins arrondis 8">
              <a:extLst>
                <a:ext uri="{FF2B5EF4-FFF2-40B4-BE49-F238E27FC236}">
                  <a16:creationId xmlns:a16="http://schemas.microsoft.com/office/drawing/2014/main" id="{E7DE4D43-5ADF-EFC4-4477-857F1C9568FA}"/>
                </a:ext>
              </a:extLst>
            </p:cNvPr>
            <p:cNvSpPr/>
            <p:nvPr/>
          </p:nvSpPr>
          <p:spPr>
            <a:xfrm>
              <a:off x="634687"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 coins arrondis 9">
              <a:extLst>
                <a:ext uri="{FF2B5EF4-FFF2-40B4-BE49-F238E27FC236}">
                  <a16:creationId xmlns:a16="http://schemas.microsoft.com/office/drawing/2014/main" id="{8AE9CDFD-A4A3-4E10-C91D-3F3D1635D377}"/>
                </a:ext>
              </a:extLst>
            </p:cNvPr>
            <p:cNvSpPr/>
            <p:nvPr/>
          </p:nvSpPr>
          <p:spPr>
            <a:xfrm>
              <a:off x="2848531"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 coins arrondis 10">
              <a:extLst>
                <a:ext uri="{FF2B5EF4-FFF2-40B4-BE49-F238E27FC236}">
                  <a16:creationId xmlns:a16="http://schemas.microsoft.com/office/drawing/2014/main" id="{7BDC6F16-EFC2-9176-1689-79AB24DCE242}"/>
                </a:ext>
              </a:extLst>
            </p:cNvPr>
            <p:cNvSpPr/>
            <p:nvPr/>
          </p:nvSpPr>
          <p:spPr>
            <a:xfrm>
              <a:off x="5058407"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 coins arrondis 11">
              <a:extLst>
                <a:ext uri="{FF2B5EF4-FFF2-40B4-BE49-F238E27FC236}">
                  <a16:creationId xmlns:a16="http://schemas.microsoft.com/office/drawing/2014/main" id="{A6A7B30B-A7A4-9694-3B76-14BED67FAFBE}"/>
                </a:ext>
              </a:extLst>
            </p:cNvPr>
            <p:cNvSpPr/>
            <p:nvPr/>
          </p:nvSpPr>
          <p:spPr>
            <a:xfrm>
              <a:off x="7268283"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 coins arrondis 14">
              <a:extLst>
                <a:ext uri="{FF2B5EF4-FFF2-40B4-BE49-F238E27FC236}">
                  <a16:creationId xmlns:a16="http://schemas.microsoft.com/office/drawing/2014/main" id="{EB95006F-96E1-F610-134A-6FE4E1B6AA1A}"/>
                </a:ext>
              </a:extLst>
            </p:cNvPr>
            <p:cNvSpPr/>
            <p:nvPr/>
          </p:nvSpPr>
          <p:spPr>
            <a:xfrm>
              <a:off x="9470239" y="1585953"/>
              <a:ext cx="2083112" cy="2083114"/>
            </a:xfrm>
            <a:prstGeom prst="roundRect">
              <a:avLst>
                <a:gd name="adj" fmla="val 11189"/>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ZoneTexte 15">
              <a:extLst>
                <a:ext uri="{FF2B5EF4-FFF2-40B4-BE49-F238E27FC236}">
                  <a16:creationId xmlns:a16="http://schemas.microsoft.com/office/drawing/2014/main" id="{15FB63B1-3D57-1239-B95B-BFBDC69ABC42}"/>
                </a:ext>
              </a:extLst>
            </p:cNvPr>
            <p:cNvSpPr txBox="1"/>
            <p:nvPr/>
          </p:nvSpPr>
          <p:spPr>
            <a:xfrm>
              <a:off x="5054444" y="3770747"/>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rPr>
                <a:t>Samy Mokeddem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endParaRPr lang="en-GB" sz="600" noProof="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noProof="0" dirty="0">
                  <a:ln>
                    <a:noFill/>
                  </a:ln>
                  <a:latin typeface="Arial" panose="020B0604020202020204" pitchFamily="34" charset="0"/>
                  <a:cs typeface="Arial" panose="020B0604020202020204" pitchFamily="34" charset="0"/>
                </a:rPr>
                <a:t>PhD student</a:t>
              </a:r>
            </a:p>
          </p:txBody>
        </p:sp>
        <p:sp>
          <p:nvSpPr>
            <p:cNvPr id="18" name="ZoneTexte 17">
              <a:extLst>
                <a:ext uri="{FF2B5EF4-FFF2-40B4-BE49-F238E27FC236}">
                  <a16:creationId xmlns:a16="http://schemas.microsoft.com/office/drawing/2014/main" id="{BFE8BBD5-F4F7-6749-E6B3-C9A39ABFC701}"/>
                </a:ext>
              </a:extLst>
            </p:cNvPr>
            <p:cNvSpPr txBox="1"/>
            <p:nvPr/>
          </p:nvSpPr>
          <p:spPr>
            <a:xfrm>
              <a:off x="2844564" y="3770746"/>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rPr>
                <a:t>Antoine Larbanois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endParaRPr lang="en-GB" sz="600" noProof="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noProof="0" dirty="0">
                  <a:ln>
                    <a:noFill/>
                  </a:ln>
                  <a:latin typeface="Arial" panose="020B0604020202020204" pitchFamily="34" charset="0"/>
                  <a:cs typeface="Arial" panose="020B0604020202020204" pitchFamily="34" charset="0"/>
                </a:rPr>
                <a:t>PhD student</a:t>
              </a:r>
            </a:p>
          </p:txBody>
        </p:sp>
        <p:sp>
          <p:nvSpPr>
            <p:cNvPr id="19" name="ZoneTexte 18">
              <a:extLst>
                <a:ext uri="{FF2B5EF4-FFF2-40B4-BE49-F238E27FC236}">
                  <a16:creationId xmlns:a16="http://schemas.microsoft.com/office/drawing/2014/main" id="{AEDF2144-B16F-D0E6-9217-5FAC7BE34AB9}"/>
                </a:ext>
              </a:extLst>
            </p:cNvPr>
            <p:cNvSpPr txBox="1"/>
            <p:nvPr/>
          </p:nvSpPr>
          <p:spPr>
            <a:xfrm>
              <a:off x="634684" y="3770745"/>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rPr>
                <a:t>Victor Dachet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endParaRPr lang="en-GB" sz="600" noProof="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PhD</a:t>
              </a:r>
              <a:r>
                <a:rPr kumimoji="0" lang="en-GB" sz="1400" u="none" strike="noStrike" cap="none" normalizeH="0" baseline="0" noProof="0" dirty="0">
                  <a:ln>
                    <a:noFill/>
                  </a:ln>
                  <a:latin typeface="Arial" panose="020B0604020202020204" pitchFamily="34" charset="0"/>
                  <a:cs typeface="Arial" panose="020B0604020202020204" pitchFamily="34" charset="0"/>
                </a:rPr>
                <a:t> student</a:t>
              </a:r>
            </a:p>
          </p:txBody>
        </p:sp>
        <p:sp>
          <p:nvSpPr>
            <p:cNvPr id="20" name="ZoneTexte 19">
              <a:extLst>
                <a:ext uri="{FF2B5EF4-FFF2-40B4-BE49-F238E27FC236}">
                  <a16:creationId xmlns:a16="http://schemas.microsoft.com/office/drawing/2014/main" id="{F521ECDF-3F2F-50CB-A95C-02627F2C7935}"/>
                </a:ext>
              </a:extLst>
            </p:cNvPr>
            <p:cNvSpPr txBox="1"/>
            <p:nvPr/>
          </p:nvSpPr>
          <p:spPr>
            <a:xfrm>
              <a:off x="9347434" y="3770744"/>
              <a:ext cx="2083112"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rPr>
                <a:t>Maurizio Vassallo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600" b="1" i="0" u="none" strike="noStrike" cap="none" normalizeH="0" baseline="0" noProof="0" dirty="0">
                <a:ln>
                  <a:noFill/>
                </a:ln>
                <a:effectLst/>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1400" noProof="0" dirty="0">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endParaRPr lang="en-GB" sz="600" noProof="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noProof="0" dirty="0">
                  <a:ln>
                    <a:noFill/>
                  </a:ln>
                  <a:latin typeface="Arial" panose="020B0604020202020204" pitchFamily="34" charset="0"/>
                  <a:cs typeface="Arial" panose="020B0604020202020204" pitchFamily="34" charset="0"/>
                </a:rPr>
                <a:t>PhD student</a:t>
              </a:r>
            </a:p>
          </p:txBody>
        </p:sp>
      </p:grpSp>
    </p:spTree>
    <p:extLst>
      <p:ext uri="{BB962C8B-B14F-4D97-AF65-F5344CB8AC3E}">
        <p14:creationId xmlns:p14="http://schemas.microsoft.com/office/powerpoint/2010/main" val="2456539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BCF7-16E6-5934-7253-36B81CB1945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5FD7483-430F-F11C-D94E-D85F22E06C9D}"/>
              </a:ext>
            </a:extLst>
          </p:cNvPr>
          <p:cNvSpPr txBox="1"/>
          <p:nvPr/>
        </p:nvSpPr>
        <p:spPr>
          <a:xfrm>
            <a:off x="2200274" y="3095201"/>
            <a:ext cx="7791448" cy="646331"/>
          </a:xfrm>
          <a:prstGeom prst="rect">
            <a:avLst/>
          </a:prstGeom>
          <a:noFill/>
        </p:spPr>
        <p:txBody>
          <a:bodyPr wrap="square">
            <a:spAutoFit/>
          </a:bodyPr>
          <a:lstStyle/>
          <a:p>
            <a:pPr algn="ctr"/>
            <a:r>
              <a:rPr lang="en-GB" sz="3600" noProof="0" dirty="0">
                <a:latin typeface="Arial Rounded MT Bold" panose="020F0704030504030204" pitchFamily="34" charset="0"/>
              </a:rPr>
              <a:t>Appendices</a:t>
            </a:r>
          </a:p>
        </p:txBody>
      </p:sp>
      <p:sp>
        <p:nvSpPr>
          <p:cNvPr id="3" name="Rectangle : coins arrondis 2">
            <a:extLst>
              <a:ext uri="{FF2B5EF4-FFF2-40B4-BE49-F238E27FC236}">
                <a16:creationId xmlns:a16="http://schemas.microsoft.com/office/drawing/2014/main" id="{A1097D9E-FE6F-2A95-B8E2-F5990730061C}"/>
              </a:ext>
            </a:extLst>
          </p:cNvPr>
          <p:cNvSpPr/>
          <p:nvPr/>
        </p:nvSpPr>
        <p:spPr>
          <a:xfrm>
            <a:off x="2638456" y="2411395"/>
            <a:ext cx="6915087" cy="2035210"/>
          </a:xfrm>
          <a:prstGeom prst="roundRect">
            <a:avLst>
              <a:gd name="adj" fmla="val 11323"/>
            </a:avLst>
          </a:prstGeom>
          <a:noFill/>
          <a:ln w="127000">
            <a:gradFill>
              <a:gsLst>
                <a:gs pos="0">
                  <a:srgbClr val="FAC106"/>
                </a:gs>
                <a:gs pos="51000">
                  <a:srgbClr val="80DF9D"/>
                </a:gs>
                <a:gs pos="100000">
                  <a:srgbClr val="62CCF0"/>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587030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874C3-8EC9-CCAB-9CAF-5244F4E0F94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C8BADE59-EEB7-A905-5DE1-EA11FCB7CC3A}"/>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59</a:t>
            </a:fld>
            <a:endParaRPr lang="en-GB" sz="1050"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FDE85965-E8EC-53A5-B2E9-B57A4B344BC5}"/>
              </a:ext>
            </a:extLst>
          </p:cNvPr>
          <p:cNvSpPr txBox="1"/>
          <p:nvPr/>
        </p:nvSpPr>
        <p:spPr>
          <a:xfrm>
            <a:off x="749397" y="1449312"/>
            <a:ext cx="10693200" cy="3323987"/>
          </a:xfrm>
          <a:prstGeom prst="rect">
            <a:avLst/>
          </a:prstGeom>
          <a:noFill/>
        </p:spPr>
        <p:txBody>
          <a:bodyPr wrap="square">
            <a:spAutoFit/>
          </a:bodyPr>
          <a:lstStyle/>
          <a:p>
            <a:pPr algn="just">
              <a:buNone/>
            </a:pPr>
            <a:r>
              <a:rPr lang="en-GB" sz="2000" noProof="0" dirty="0">
                <a:latin typeface="+mj-lt"/>
              </a:rPr>
              <a:t>What area of Belgium would need to be covered with PV panels to fully satisfy Belgium's annual kerosene demand in 2024 with e-fuels produced from solar energy?</a:t>
            </a:r>
          </a:p>
          <a:p>
            <a:pPr algn="just">
              <a:buNone/>
            </a:pPr>
            <a:endParaRPr lang="en-GB" sz="1000" noProof="0" dirty="0">
              <a:latin typeface="+mj-lt"/>
            </a:endParaRPr>
          </a:p>
          <a:p>
            <a:pPr algn="just">
              <a:buNone/>
            </a:pPr>
            <a:r>
              <a:rPr lang="en-GB" sz="2000" noProof="0" dirty="0">
                <a:latin typeface="+mj-lt"/>
              </a:rPr>
              <a:t>Kerosene consumption in Belgium will amount to </a:t>
            </a:r>
            <a:r>
              <a:rPr lang="en-GB" sz="2000" noProof="0" dirty="0" smtClean="0">
                <a:latin typeface="+mj-lt"/>
              </a:rPr>
              <a:t>2,267.2 </a:t>
            </a:r>
            <a:r>
              <a:rPr lang="en-GB" sz="2000" noProof="0" dirty="0">
                <a:latin typeface="+mj-lt"/>
              </a:rPr>
              <a:t>million liters in 2024. Given that one liter of kerosene contains 10.3 kWh, this represents an annual consumption of 23.4 TWh.</a:t>
            </a:r>
          </a:p>
          <a:p>
            <a:pPr algn="just">
              <a:buNone/>
            </a:pPr>
            <a:endParaRPr lang="en-GB" sz="1000" noProof="0" dirty="0">
              <a:latin typeface="+mj-lt"/>
            </a:endParaRPr>
          </a:p>
          <a:p>
            <a:pPr algn="just">
              <a:buNone/>
            </a:pPr>
            <a:r>
              <a:rPr lang="en-GB" sz="2000" noProof="0" dirty="0">
                <a:latin typeface="+mj-lt"/>
              </a:rPr>
              <a:t>We make the following assumptions:</a:t>
            </a:r>
          </a:p>
          <a:p>
            <a:pPr marL="285750" indent="-285750" algn="just">
              <a:buFont typeface="Arial" panose="020B0604020202020204" pitchFamily="34" charset="0"/>
              <a:buChar char="‒"/>
            </a:pPr>
            <a:r>
              <a:rPr lang="en-GB" sz="2000" noProof="0" dirty="0">
                <a:latin typeface="+mj-lt"/>
              </a:rPr>
              <a:t>solar irradiance: 110 W/m²;</a:t>
            </a:r>
          </a:p>
          <a:p>
            <a:pPr marL="285750" indent="-285750" algn="just">
              <a:buFont typeface="Arial" panose="020B0604020202020204" pitchFamily="34" charset="0"/>
              <a:buChar char="‒"/>
            </a:pPr>
            <a:r>
              <a:rPr lang="en-GB" sz="2000" noProof="0" dirty="0">
                <a:latin typeface="+mj-lt"/>
              </a:rPr>
              <a:t>PV panel efficiency: 25%;</a:t>
            </a:r>
          </a:p>
          <a:p>
            <a:pPr marL="285750" indent="-285750" algn="just">
              <a:buFont typeface="Arial" panose="020B0604020202020204" pitchFamily="34" charset="0"/>
              <a:buChar char="‒"/>
            </a:pPr>
            <a:r>
              <a:rPr kumimoji="0" lang="en-GB" sz="2000" i="0" u="none" strike="noStrike" cap="none" normalizeH="0" baseline="0" noProof="0" dirty="0">
                <a:ln>
                  <a:noFill/>
                </a:ln>
                <a:solidFill>
                  <a:schemeClr val="tx1"/>
                </a:solidFill>
                <a:effectLst/>
                <a:latin typeface="Arial" panose="020B0604020202020204" pitchFamily="34" charset="0"/>
              </a:rPr>
              <a:t>overall </a:t>
            </a:r>
            <a:r>
              <a:rPr lang="en-GB" sz="2000" noProof="0" dirty="0">
                <a:latin typeface="+mj-lt"/>
              </a:rPr>
              <a:t>efficiency of </a:t>
            </a:r>
            <a:r>
              <a:rPr kumimoji="0" lang="en-GB" sz="2000" i="0" u="none" strike="noStrike" cap="none" normalizeH="0" baseline="0" noProof="0" dirty="0">
                <a:ln>
                  <a:noFill/>
                </a:ln>
                <a:solidFill>
                  <a:schemeClr val="tx1"/>
                </a:solidFill>
                <a:effectLst/>
                <a:latin typeface="Arial" panose="020B0604020202020204" pitchFamily="34" charset="0"/>
              </a:rPr>
              <a:t>the conversion chain (</a:t>
            </a:r>
            <a:r>
              <a:rPr lang="en-GB" sz="2000" noProof="0" dirty="0">
                <a:latin typeface="+mj-lt"/>
              </a:rPr>
              <a:t>power-to-kerosene): 24%.</a:t>
            </a:r>
          </a:p>
          <a:p>
            <a:pPr marL="285750" indent="-285750" algn="just">
              <a:buFont typeface="Arial" panose="020B0604020202020204" pitchFamily="34" charset="0"/>
              <a:buChar char="‒"/>
            </a:pPr>
            <a:endParaRPr lang="en-GB" sz="1000" noProof="0" dirty="0">
              <a:latin typeface="+mj-lt"/>
            </a:endParaRPr>
          </a:p>
          <a:p>
            <a:pPr algn="just">
              <a:buNone/>
            </a:pPr>
            <a:r>
              <a:rPr lang="en-GB" sz="2000" noProof="0" dirty="0">
                <a:latin typeface="+mj-lt"/>
              </a:rPr>
              <a:t>The area of PV panels required to cover this annual demand of 23.4 TWh would be:</a:t>
            </a:r>
          </a:p>
        </p:txBody>
      </p:sp>
      <p:sp>
        <p:nvSpPr>
          <p:cNvPr id="11" name="ZoneTexte 10">
            <a:extLst>
              <a:ext uri="{FF2B5EF4-FFF2-40B4-BE49-F238E27FC236}">
                <a16:creationId xmlns:a16="http://schemas.microsoft.com/office/drawing/2014/main" id="{066473C1-9327-3C25-B8D2-D0FB65EB24D8}"/>
              </a:ext>
            </a:extLst>
          </p:cNvPr>
          <p:cNvSpPr txBox="1"/>
          <p:nvPr/>
        </p:nvSpPr>
        <p:spPr>
          <a:xfrm>
            <a:off x="117930" y="6287952"/>
            <a:ext cx="7322398" cy="646331"/>
          </a:xfrm>
          <a:prstGeom prst="rect">
            <a:avLst/>
          </a:prstGeom>
          <a:noFill/>
        </p:spPr>
        <p:txBody>
          <a:bodyPr wrap="square">
            <a:spAutoFit/>
          </a:bodyPr>
          <a:lstStyle/>
          <a:p>
            <a:r>
              <a:rPr lang="en-GB" sz="1200" noProof="0" dirty="0"/>
              <a:t>More information on the methodology used to perform the calculations can be found in </a:t>
            </a:r>
            <a:r>
              <a:rPr lang="en-GB" sz="1200" noProof="0" dirty="0" smtClean="0"/>
              <a:t>Chapter </a:t>
            </a:r>
            <a:r>
              <a:rPr lang="en-GB" sz="1200" noProof="0" dirty="0"/>
              <a:t>07 of the following course notes: https:</a:t>
            </a:r>
            <a:r>
              <a:rPr lang="en-GB" sz="1200" noProof="0" dirty="0">
                <a:hlinkClick r:id="rId2"/>
              </a:rPr>
              <a:t>//damien-ernst.be/teaching/genv0002-1-sustainable-energy/</a:t>
            </a:r>
            <a:endParaRPr lang="en-GB" sz="1200" noProof="0" dirty="0"/>
          </a:p>
          <a:p>
            <a:endParaRPr lang="en-GB" sz="1200" noProof="0" dirty="0"/>
          </a:p>
        </p:txBody>
      </p:sp>
      <p:sp>
        <p:nvSpPr>
          <p:cNvPr id="12" name="ZoneTexte 11">
            <a:extLst>
              <a:ext uri="{FF2B5EF4-FFF2-40B4-BE49-F238E27FC236}">
                <a16:creationId xmlns:a16="http://schemas.microsoft.com/office/drawing/2014/main" id="{0088156F-C5AC-3B3E-E663-9EC90F53B8B2}"/>
              </a:ext>
            </a:extLst>
          </p:cNvPr>
          <p:cNvSpPr txBox="1"/>
          <p:nvPr/>
        </p:nvSpPr>
        <p:spPr>
          <a:xfrm>
            <a:off x="5150395" y="293769"/>
            <a:ext cx="1891204" cy="430887"/>
          </a:xfrm>
          <a:prstGeom prst="rect">
            <a:avLst/>
          </a:prstGeom>
          <a:noFill/>
        </p:spPr>
        <p:txBody>
          <a:bodyPr wrap="square">
            <a:spAutoFit/>
          </a:bodyPr>
          <a:lstStyle/>
          <a:p>
            <a:pPr algn="ctr"/>
            <a:r>
              <a:rPr lang="en-GB" sz="2200" noProof="0" dirty="0">
                <a:latin typeface="Arial Rounded MT Bold" panose="020F0704030504030204" pitchFamily="34" charset="0"/>
              </a:rPr>
              <a:t>Appendix 1</a:t>
            </a:r>
          </a:p>
        </p:txBody>
      </p:sp>
      <mc:AlternateContent xmlns:mc="http://schemas.openxmlformats.org/markup-compatibility/2006">
        <mc:Choice xmlns:a14="http://schemas.microsoft.com/office/drawing/2010/main" Requires="a14">
          <p:sp>
            <p:nvSpPr>
              <p:cNvPr id="3" name="ZoneTexte 2">
                <a:extLst>
                  <a:ext uri="{FF2B5EF4-FFF2-40B4-BE49-F238E27FC236}">
                    <a16:creationId xmlns:a16="http://schemas.microsoft.com/office/drawing/2014/main" id="{1799344D-BF74-04B9-8838-3941DE65BB56}"/>
                  </a:ext>
                </a:extLst>
              </p:cNvPr>
              <p:cNvSpPr txBox="1"/>
              <p:nvPr/>
            </p:nvSpPr>
            <p:spPr>
              <a:xfrm>
                <a:off x="749397" y="4949565"/>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i="0" noProof="0" smtClean="0">
                              <a:latin typeface="+mj-lt"/>
                            </a:rPr>
                            <m:t>23</m:t>
                          </m:r>
                          <m:r>
                            <m:rPr>
                              <m:nor/>
                            </m:rPr>
                            <a:rPr lang="en-GB" sz="2000" b="0" i="0" noProof="0" smtClean="0">
                              <a:latin typeface="+mj-lt"/>
                            </a:rPr>
                            <m:t>.</m:t>
                          </m:r>
                          <m:r>
                            <m:rPr>
                              <m:nor/>
                            </m:rPr>
                            <a:rPr lang="en-GB" sz="2000" i="0" noProof="0" smtClean="0">
                              <a:latin typeface="+mj-lt"/>
                            </a:rPr>
                            <m:t>4 </m:t>
                          </m:r>
                          <m:r>
                            <m:rPr>
                              <m:nor/>
                            </m:rPr>
                            <a:rPr lang="en-GB" sz="2000" i="0" noProof="0" smtClean="0">
                              <a:latin typeface="+mj-lt"/>
                              <a:ea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 </m:t>
                          </m:r>
                          <m:r>
                            <m:rPr>
                              <m:nor/>
                            </m:rPr>
                            <a:rPr lang="en-GB" sz="2000" b="0" i="0" noProof="0" smtClean="0">
                              <a:latin typeface="+mj-lt"/>
                              <a:ea typeface="Cambria Math" panose="02040503050406030204" pitchFamily="18" charset="0"/>
                            </a:rPr>
                            <m:t>10</m:t>
                          </m:r>
                          <m:r>
                            <m:rPr>
                              <m:nor/>
                            </m:rPr>
                            <a:rPr lang="en-GB" sz="2000" b="0" i="0" baseline="30000" noProof="0" smtClean="0">
                              <a:latin typeface="+mj-lt"/>
                              <a:ea typeface="Cambria Math" panose="02040503050406030204" pitchFamily="18" charset="0"/>
                            </a:rPr>
                            <m:t>12</m:t>
                          </m:r>
                        </m:num>
                        <m:den>
                          <m:r>
                            <m:rPr>
                              <m:nor/>
                            </m:rPr>
                            <a:rPr lang="en-GB" sz="2000" i="0" noProof="0" smtClean="0">
                              <a:latin typeface="+mj-lt"/>
                            </a:rPr>
                            <m:t>110 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0.25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0.24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8</m:t>
                          </m:r>
                          <m:r>
                            <m:rPr>
                              <m:nor/>
                            </m:rPr>
                            <a:rPr lang="fr-BE" sz="2000" b="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760 </m:t>
                          </m:r>
                          <m:r>
                            <m:rPr>
                              <m:nor/>
                            </m:rPr>
                            <a:rPr lang="en-GB" sz="2000" noProof="0" smtClean="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 </m:t>
                          </m:r>
                          <m:r>
                            <m:rPr>
                              <m:nor/>
                            </m:rPr>
                            <a:rPr lang="en-GB" sz="2000" noProof="0" smtClean="0">
                              <a:ea typeface="Cambria Math" panose="02040503050406030204" pitchFamily="18" charset="0"/>
                            </a:rPr>
                            <m:t>10</m:t>
                          </m:r>
                          <m:r>
                            <m:rPr>
                              <m:nor/>
                            </m:rPr>
                            <a:rPr lang="en-GB" sz="2000" baseline="30000" noProof="0" smtClean="0">
                              <a:ea typeface="Cambria Math" panose="02040503050406030204" pitchFamily="18" charset="0"/>
                            </a:rPr>
                            <m:t>6</m:t>
                          </m:r>
                        </m:den>
                      </m:f>
                      <m:r>
                        <a:rPr lang="en-GB" sz="2000" b="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405</m:t>
                      </m:r>
                      <m:r>
                        <m:rPr>
                          <m:nor/>
                        </m:rPr>
                        <a:rPr lang="en-GB" sz="2000" i="0" noProof="0" smtClean="0">
                          <a:latin typeface="+mj-lt"/>
                          <a:ea typeface="Cambria Math" panose="02040503050406030204" pitchFamily="18" charset="0"/>
                        </a:rPr>
                        <m:t> </m:t>
                      </m:r>
                      <m:r>
                        <m:rPr>
                          <m:nor/>
                        </m:rPr>
                        <a:rPr lang="en-GB" sz="2000" i="0" noProof="0" smtClean="0">
                          <a:latin typeface="+mj-lt"/>
                          <a:ea typeface="Cambria Math" panose="02040503050406030204" pitchFamily="18" charset="0"/>
                        </a:rPr>
                        <m:t>km</m:t>
                      </m:r>
                      <m:r>
                        <m:rPr>
                          <m:nor/>
                        </m:rPr>
                        <a:rPr lang="en-GB" sz="2000" i="0" noProof="0" smtClean="0">
                          <a:latin typeface="+mj-lt"/>
                          <a:ea typeface="Cambria Math" panose="02040503050406030204" pitchFamily="18" charset="0"/>
                        </a:rPr>
                        <m:t>².</m:t>
                      </m:r>
                    </m:oMath>
                  </m:oMathPara>
                </a14:m>
                <a:endParaRPr lang="en-GB" sz="2000" noProof="0" dirty="0"/>
              </a:p>
            </p:txBody>
          </p:sp>
        </mc:Choice>
        <mc:Fallback>
          <p:sp>
            <p:nvSpPr>
              <p:cNvPr id="3" name="ZoneTexte 2">
                <a:extLst>
                  <a:ext uri="{FF2B5EF4-FFF2-40B4-BE49-F238E27FC236}">
                    <a16:creationId xmlns:a16="http://schemas.microsoft.com/office/drawing/2014/main" id="{1799344D-BF74-04B9-8838-3941DE65BB56}"/>
                  </a:ext>
                </a:extLst>
              </p:cNvPr>
              <p:cNvSpPr txBox="1">
                <a:spLocks noRot="1" noChangeAspect="1" noMove="1" noResize="1" noEditPoints="1" noAdjustHandles="1" noChangeArrowheads="1" noChangeShapeType="1" noTextEdit="1"/>
              </p:cNvSpPr>
              <p:nvPr/>
            </p:nvSpPr>
            <p:spPr>
              <a:xfrm>
                <a:off x="749397" y="4949565"/>
                <a:ext cx="6193856" cy="71628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906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26780-F5FF-F038-147C-BEC0C6EE9288}"/>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e 2">
            <a:extLst>
              <a:ext uri="{FF2B5EF4-FFF2-40B4-BE49-F238E27FC236}">
                <a16:creationId xmlns:a16="http://schemas.microsoft.com/office/drawing/2014/main" id="{C1DA807A-CD82-AA8C-A2D8-D7A6D3F6B425}"/>
              </a:ext>
            </a:extLst>
          </p:cNvPr>
          <p:cNvGrpSpPr/>
          <p:nvPr/>
        </p:nvGrpSpPr>
        <p:grpSpPr>
          <a:xfrm>
            <a:off x="1682186" y="2128226"/>
            <a:ext cx="8827625" cy="2555248"/>
            <a:chOff x="1346491" y="1036409"/>
            <a:chExt cx="9667465" cy="2555248"/>
          </a:xfrm>
        </p:grpSpPr>
        <p:sp>
          <p:nvSpPr>
            <p:cNvPr id="6" name="ZoneTexte 5">
              <a:extLst>
                <a:ext uri="{FF2B5EF4-FFF2-40B4-BE49-F238E27FC236}">
                  <a16:creationId xmlns:a16="http://schemas.microsoft.com/office/drawing/2014/main" id="{97720276-589C-362C-714F-59F62A7E7DA4}"/>
                </a:ext>
              </a:extLst>
            </p:cNvPr>
            <p:cNvSpPr txBox="1"/>
            <p:nvPr/>
          </p:nvSpPr>
          <p:spPr>
            <a:xfrm>
              <a:off x="1346491" y="1036409"/>
              <a:ext cx="9667465" cy="954107"/>
            </a:xfrm>
            <a:prstGeom prst="rect">
              <a:avLst/>
            </a:prstGeom>
            <a:noFill/>
          </p:spPr>
          <p:txBody>
            <a:bodyPr wrap="square">
              <a:spAutoFit/>
            </a:bodyPr>
            <a:lstStyle/>
            <a:p>
              <a:pPr algn="ctr"/>
              <a:r>
                <a:rPr lang="en-GB" sz="2800" noProof="0" dirty="0">
                  <a:latin typeface="Arial Rounded MT Bold" panose="020F0704030504030204" pitchFamily="34" charset="0"/>
                </a:rPr>
                <a:t>Will gas prices in Europe stay high forever, putting Europe’s competitiveness with the U.S. at risk?</a:t>
              </a:r>
              <a:endParaRPr lang="en-GB" sz="3200" noProof="0" dirty="0">
                <a:latin typeface="Arial Rounded MT Bold" panose="020F0704030504030204" pitchFamily="34" charset="0"/>
              </a:endParaRPr>
            </a:p>
          </p:txBody>
        </p:sp>
        <p:sp>
          <p:nvSpPr>
            <p:cNvPr id="7" name="ZoneTexte 6">
              <a:extLst>
                <a:ext uri="{FF2B5EF4-FFF2-40B4-BE49-F238E27FC236}">
                  <a16:creationId xmlns:a16="http://schemas.microsoft.com/office/drawing/2014/main" id="{6312A820-0128-F85F-870F-54F49AC9AF40}"/>
                </a:ext>
              </a:extLst>
            </p:cNvPr>
            <p:cNvSpPr txBox="1"/>
            <p:nvPr/>
          </p:nvSpPr>
          <p:spPr>
            <a:xfrm>
              <a:off x="1989456" y="2637550"/>
              <a:ext cx="8213086" cy="954107"/>
            </a:xfrm>
            <a:prstGeom prst="rect">
              <a:avLst/>
            </a:prstGeom>
            <a:noFill/>
          </p:spPr>
          <p:txBody>
            <a:bodyPr wrap="square">
              <a:spAutoFit/>
            </a:bodyPr>
            <a:lstStyle/>
            <a:p>
              <a:pPr algn="ctr"/>
              <a:r>
                <a:rPr lang="en-GB" sz="2800" noProof="0" dirty="0">
                  <a:latin typeface="Arial Rounded MT Bold" panose="020F0704030504030204" pitchFamily="34" charset="0"/>
                </a:rPr>
                <a:t>There are very positive signs that solutions are emerging.</a:t>
              </a:r>
            </a:p>
          </p:txBody>
        </p:sp>
      </p:grpSp>
      <p:sp>
        <p:nvSpPr>
          <p:cNvPr id="4" name="Espace réservé du numéro de diapositive 3">
            <a:extLst>
              <a:ext uri="{FF2B5EF4-FFF2-40B4-BE49-F238E27FC236}">
                <a16:creationId xmlns:a16="http://schemas.microsoft.com/office/drawing/2014/main" id="{E27169E0-FF3B-2B6A-1E6B-C3FB7CE581DC}"/>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6</a:t>
            </a:fld>
            <a:endParaRPr lang="en-GB" sz="105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495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A176-F004-7F87-7A6B-ACC0D5C29A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334098-DAE9-7967-82EA-14EAB82DC73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0A9F4755-3198-377F-3C0A-B3AB937CD67E}"/>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60</a:t>
            </a:fld>
            <a:endParaRPr lang="en-GB" sz="1050"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47A9863-C913-7184-68DB-E5DF14423E24}"/>
              </a:ext>
            </a:extLst>
          </p:cNvPr>
          <p:cNvSpPr txBox="1"/>
          <p:nvPr/>
        </p:nvSpPr>
        <p:spPr>
          <a:xfrm>
            <a:off x="731988" y="1697707"/>
            <a:ext cx="10728019" cy="3170099"/>
          </a:xfrm>
          <a:prstGeom prst="rect">
            <a:avLst/>
          </a:prstGeom>
          <a:noFill/>
        </p:spPr>
        <p:txBody>
          <a:bodyPr wrap="square">
            <a:spAutoFit/>
          </a:bodyPr>
          <a:lstStyle/>
          <a:p>
            <a:pPr algn="just">
              <a:buNone/>
            </a:pPr>
            <a:r>
              <a:rPr lang="en-GB" sz="2000" noProof="0" dirty="0"/>
              <a:t>What area of Spain's Extremadura region would need to be covered with PV panels to meet the European Union's entire gas demand of </a:t>
            </a:r>
            <a:r>
              <a:rPr lang="en-GB" sz="2000" noProof="0" dirty="0" smtClean="0"/>
              <a:t>3,500 </a:t>
            </a:r>
            <a:r>
              <a:rPr lang="en-GB" sz="2000" noProof="0" dirty="0"/>
              <a:t>TWh/year, by converting renewable electricity into synthetic gas?</a:t>
            </a:r>
          </a:p>
          <a:p>
            <a:pPr algn="just">
              <a:buNone/>
            </a:pPr>
            <a:endParaRPr lang="en-GB" sz="1000" noProof="0" dirty="0">
              <a:latin typeface="+mj-lt"/>
            </a:endParaRPr>
          </a:p>
          <a:p>
            <a:pPr algn="just">
              <a:buNone/>
            </a:pPr>
            <a:r>
              <a:rPr lang="en-GB" sz="2000" noProof="0" dirty="0">
                <a:latin typeface="+mj-lt"/>
              </a:rPr>
              <a:t>We make the following assumptions:</a:t>
            </a:r>
            <a:endParaRPr lang="en-GB" sz="2000" noProof="0" dirty="0">
              <a:latin typeface="Arial" panose="020B0604020202020204" pitchFamily="34" charset="0"/>
            </a:endParaRPr>
          </a:p>
          <a:p>
            <a:pPr marL="342900" indent="-342900" algn="just">
              <a:buFont typeface="Arial" panose="020B0604020202020204" pitchFamily="34" charset="0"/>
              <a:buChar char="‒"/>
            </a:pPr>
            <a:r>
              <a:rPr kumimoji="0" lang="en-GB" sz="2000" i="0" u="none" strike="noStrike" cap="none" normalizeH="0" baseline="0" noProof="0" dirty="0">
                <a:ln>
                  <a:noFill/>
                </a:ln>
                <a:solidFill>
                  <a:schemeClr val="tx1"/>
                </a:solidFill>
                <a:effectLst/>
                <a:latin typeface="Arial" panose="020B0604020202020204" pitchFamily="34" charset="0"/>
              </a:rPr>
              <a:t>average solar irradiation: 200 W/m²;</a:t>
            </a:r>
            <a:endParaRPr lang="en-GB" sz="2000" noProof="0" dirty="0">
              <a:latin typeface="Arial" panose="020B0604020202020204" pitchFamily="34" charset="0"/>
            </a:endParaRPr>
          </a:p>
          <a:p>
            <a:pPr marL="342900" indent="-342900" algn="just">
              <a:buFont typeface="Arial" panose="020B0604020202020204" pitchFamily="34" charset="0"/>
              <a:buChar char="‒"/>
            </a:pPr>
            <a:r>
              <a:rPr kumimoji="0" lang="en-GB" sz="2000" i="0" u="none" strike="noStrike" cap="none" normalizeH="0" baseline="0" noProof="0" dirty="0">
                <a:ln>
                  <a:noFill/>
                </a:ln>
                <a:solidFill>
                  <a:schemeClr val="tx1"/>
                </a:solidFill>
                <a:effectLst/>
                <a:latin typeface="Arial" panose="020B0604020202020204" pitchFamily="34" charset="0"/>
              </a:rPr>
              <a:t>PV panel efficiency: 25%;</a:t>
            </a:r>
            <a:endParaRPr lang="en-GB" sz="2000" noProof="0" dirty="0">
              <a:latin typeface="Arial" panose="020B0604020202020204" pitchFamily="34" charset="0"/>
            </a:endParaRPr>
          </a:p>
          <a:p>
            <a:pPr marL="342900" indent="-342900" algn="just">
              <a:buFont typeface="Arial" panose="020B0604020202020204" pitchFamily="34" charset="0"/>
              <a:buChar char="‒"/>
            </a:pPr>
            <a:r>
              <a:rPr kumimoji="0" lang="en-GB" sz="2000" i="0" u="none" strike="noStrike" cap="none" normalizeH="0" baseline="0" noProof="0" dirty="0">
                <a:ln>
                  <a:noFill/>
                </a:ln>
                <a:solidFill>
                  <a:schemeClr val="tx1"/>
                </a:solidFill>
                <a:effectLst/>
                <a:latin typeface="Arial" panose="020B0604020202020204" pitchFamily="34" charset="0"/>
              </a:rPr>
              <a:t>overall efficiency of the power-to-gas conversion chain: 50%.</a:t>
            </a:r>
          </a:p>
          <a:p>
            <a:pPr marL="285750" indent="-285750" algn="just">
              <a:buFont typeface="Arial" panose="020B0604020202020204" pitchFamily="34" charset="0"/>
              <a:buChar char="‒"/>
            </a:pPr>
            <a:endParaRPr lang="en-GB" sz="1000" noProof="0" dirty="0">
              <a:latin typeface="+mj-lt"/>
            </a:endParaRPr>
          </a:p>
          <a:p>
            <a:pPr algn="just">
              <a:buNone/>
            </a:pPr>
            <a:endParaRPr lang="en-GB" sz="500" noProof="0" dirty="0"/>
          </a:p>
          <a:p>
            <a:pPr algn="just">
              <a:buNone/>
            </a:pPr>
            <a:r>
              <a:rPr lang="en-GB" sz="2000" noProof="0" dirty="0">
                <a:latin typeface="+mj-lt"/>
              </a:rPr>
              <a:t>The area of PV panels needed to cover the EU's gas demand would be: </a:t>
            </a:r>
          </a:p>
          <a:p>
            <a:pPr algn="just">
              <a:buNone/>
            </a:pPr>
            <a:endParaRPr lang="en-GB" sz="1000" noProof="0" dirty="0">
              <a:latin typeface="+mj-lt"/>
            </a:endParaRPr>
          </a:p>
        </p:txBody>
      </p:sp>
      <p:sp>
        <p:nvSpPr>
          <p:cNvPr id="3" name="ZoneTexte 2">
            <a:extLst>
              <a:ext uri="{FF2B5EF4-FFF2-40B4-BE49-F238E27FC236}">
                <a16:creationId xmlns:a16="http://schemas.microsoft.com/office/drawing/2014/main" id="{97870E4A-2355-3760-9A6C-736A8840ADCD}"/>
              </a:ext>
            </a:extLst>
          </p:cNvPr>
          <p:cNvSpPr txBox="1"/>
          <p:nvPr/>
        </p:nvSpPr>
        <p:spPr>
          <a:xfrm>
            <a:off x="117930" y="6287952"/>
            <a:ext cx="7264647" cy="646331"/>
          </a:xfrm>
          <a:prstGeom prst="rect">
            <a:avLst/>
          </a:prstGeom>
          <a:noFill/>
        </p:spPr>
        <p:txBody>
          <a:bodyPr wrap="square">
            <a:spAutoFit/>
          </a:bodyPr>
          <a:lstStyle/>
          <a:p>
            <a:r>
              <a:rPr lang="en-GB" sz="1200" noProof="0" dirty="0"/>
              <a:t>More information on the methodology used to perform the calculations can be found in </a:t>
            </a:r>
            <a:r>
              <a:rPr lang="en-GB" sz="1200" noProof="0" dirty="0" smtClean="0"/>
              <a:t>Chapter </a:t>
            </a:r>
            <a:r>
              <a:rPr lang="en-GB" sz="1200" noProof="0" dirty="0"/>
              <a:t>07 of the following course notes: https:</a:t>
            </a:r>
            <a:r>
              <a:rPr lang="en-GB" sz="1200" noProof="0" dirty="0">
                <a:hlinkClick r:id="rId2"/>
              </a:rPr>
              <a:t>//damien-ernst.be/teaching/genv0002-1-sustainable-energy/</a:t>
            </a:r>
            <a:endParaRPr lang="en-GB" sz="1200" noProof="0" dirty="0"/>
          </a:p>
          <a:p>
            <a:endParaRPr lang="en-GB" sz="1200" noProof="0" dirty="0"/>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84E10960-E41C-5FBE-749A-DE03A92D128E}"/>
                  </a:ext>
                </a:extLst>
              </p:cNvPr>
              <p:cNvSpPr txBox="1"/>
              <p:nvPr/>
            </p:nvSpPr>
            <p:spPr>
              <a:xfrm>
                <a:off x="731988" y="4803843"/>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i="0" noProof="0" smtClean="0">
                              <a:latin typeface="+mj-lt"/>
                            </a:rPr>
                            <m:t>3</m:t>
                          </m:r>
                          <m:r>
                            <m:rPr>
                              <m:nor/>
                            </m:rPr>
                            <a:rPr lang="fr-BE" sz="2000" b="0" i="0" noProof="0" smtClean="0">
                              <a:latin typeface="+mj-lt"/>
                            </a:rPr>
                            <m:t>,</m:t>
                          </m:r>
                          <m:r>
                            <m:rPr>
                              <m:nor/>
                            </m:rPr>
                            <a:rPr lang="en-GB" sz="2000" b="0" i="0" noProof="0" smtClean="0">
                              <a:latin typeface="+mj-lt"/>
                            </a:rPr>
                            <m:t>50</m:t>
                          </m:r>
                          <m:r>
                            <m:rPr>
                              <m:nor/>
                            </m:rPr>
                            <a:rPr lang="en-GB" sz="2000" i="0" noProof="0" smtClean="0">
                              <a:latin typeface="+mj-lt"/>
                            </a:rPr>
                            <m:t>0 </m:t>
                          </m:r>
                          <m:r>
                            <m:rPr>
                              <m:nor/>
                            </m:rPr>
                            <a:rPr lang="en-GB" sz="2000" noProof="0" smtClean="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 </m:t>
                          </m:r>
                          <m:r>
                            <m:rPr>
                              <m:nor/>
                            </m:rPr>
                            <a:rPr lang="en-GB" sz="2000" noProof="0" smtClean="0">
                              <a:ea typeface="Cambria Math" panose="02040503050406030204" pitchFamily="18" charset="0"/>
                            </a:rPr>
                            <m:t>10</m:t>
                          </m:r>
                          <m:r>
                            <m:rPr>
                              <m:nor/>
                            </m:rPr>
                            <a:rPr lang="en-GB" sz="2000" baseline="30000" noProof="0" smtClean="0">
                              <a:ea typeface="Cambria Math" panose="02040503050406030204" pitchFamily="18" charset="0"/>
                            </a:rPr>
                            <m:t>12</m:t>
                          </m:r>
                        </m:num>
                        <m:den>
                          <m:r>
                            <m:rPr>
                              <m:nor/>
                            </m:rPr>
                            <a:rPr lang="en-GB" sz="2000" i="0" noProof="0" smtClean="0">
                              <a:latin typeface="+mj-lt"/>
                            </a:rPr>
                            <m:t>200 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0.25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0.5 </m:t>
                          </m:r>
                          <m:r>
                            <m:rPr>
                              <m:nor/>
                            </m:rPr>
                            <a:rPr lang="en-GB" sz="200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 8</m:t>
                          </m:r>
                          <m:r>
                            <m:rPr>
                              <m:nor/>
                            </m:rPr>
                            <a:rPr lang="fr-BE" sz="2000" b="0" i="0" noProof="0" smtClean="0">
                              <a:latin typeface="+mj-lt"/>
                              <a:ea typeface="Cambria Math" panose="02040503050406030204" pitchFamily="18" charset="0"/>
                            </a:rPr>
                            <m:t>,</m:t>
                          </m:r>
                          <m:r>
                            <m:rPr>
                              <m:nor/>
                            </m:rPr>
                            <a:rPr lang="en-GB" sz="2000" i="0" noProof="0" smtClean="0">
                              <a:latin typeface="+mj-lt"/>
                              <a:ea typeface="Cambria Math" panose="02040503050406030204" pitchFamily="18" charset="0"/>
                            </a:rPr>
                            <m:t>760 </m:t>
                          </m:r>
                          <m:r>
                            <m:rPr>
                              <m:nor/>
                            </m:rPr>
                            <a:rPr lang="en-GB" sz="2000" noProof="0" smtClean="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 </m:t>
                          </m:r>
                          <m:r>
                            <m:rPr>
                              <m:nor/>
                            </m:rPr>
                            <a:rPr lang="en-GB" sz="2000" noProof="0" smtClean="0">
                              <a:ea typeface="Cambria Math" panose="02040503050406030204" pitchFamily="18" charset="0"/>
                            </a:rPr>
                            <m:t>10</m:t>
                          </m:r>
                          <m:r>
                            <m:rPr>
                              <m:nor/>
                            </m:rPr>
                            <a:rPr lang="en-GB" sz="2000" baseline="30000" noProof="0" smtClean="0">
                              <a:ea typeface="Cambria Math" panose="02040503050406030204" pitchFamily="18" charset="0"/>
                            </a:rPr>
                            <m:t>6</m:t>
                          </m:r>
                        </m:den>
                      </m:f>
                      <m:r>
                        <a:rPr lang="en-GB" sz="2000" b="0" i="1" noProof="0" smtClean="0">
                          <a:latin typeface="Cambria Math" panose="02040503050406030204" pitchFamily="18" charset="0"/>
                          <a:ea typeface="Cambria Math" panose="02040503050406030204" pitchFamily="18" charset="0"/>
                        </a:rPr>
                        <m:t>≈</m:t>
                      </m:r>
                      <m:r>
                        <m:rPr>
                          <m:nor/>
                        </m:rPr>
                        <a:rPr lang="en-GB" sz="2000" noProof="0" smtClean="0"/>
                        <m:t>1</m:t>
                      </m:r>
                      <m:r>
                        <m:rPr>
                          <m:nor/>
                        </m:rPr>
                        <a:rPr lang="en-GB" sz="2000" b="0" i="0" noProof="0" smtClean="0"/>
                        <m:t>5</m:t>
                      </m:r>
                      <m:r>
                        <m:rPr>
                          <m:nor/>
                        </m:rPr>
                        <a:rPr lang="fr-BE" sz="2000" b="0" i="0" noProof="0" smtClean="0"/>
                        <m:t>,</m:t>
                      </m:r>
                      <m:r>
                        <m:rPr>
                          <m:nor/>
                        </m:rPr>
                        <a:rPr lang="en-GB" sz="2000" b="0" i="0" noProof="0" smtClean="0"/>
                        <m:t>982</m:t>
                      </m:r>
                      <m:r>
                        <m:rPr>
                          <m:nor/>
                        </m:rPr>
                        <a:rPr lang="en-GB" sz="2000" i="0" noProof="0" smtClean="0"/>
                        <m:t> </m:t>
                      </m:r>
                      <m:r>
                        <m:rPr>
                          <m:nor/>
                        </m:rPr>
                        <a:rPr lang="en-GB" sz="2000" i="0" noProof="0" smtClean="0">
                          <a:latin typeface="+mj-lt"/>
                          <a:ea typeface="Cambria Math" panose="02040503050406030204" pitchFamily="18" charset="0"/>
                        </a:rPr>
                        <m:t>km</m:t>
                      </m:r>
                      <m:r>
                        <m:rPr>
                          <m:nor/>
                        </m:rPr>
                        <a:rPr lang="en-GB" sz="2000" i="0" noProof="0" smtClean="0">
                          <a:latin typeface="+mj-lt"/>
                          <a:ea typeface="Cambria Math" panose="02040503050406030204" pitchFamily="18" charset="0"/>
                        </a:rPr>
                        <m:t>².</m:t>
                      </m:r>
                    </m:oMath>
                  </m:oMathPara>
                </a14:m>
                <a:endParaRPr lang="en-GB" sz="2000" noProof="0" dirty="0"/>
              </a:p>
            </p:txBody>
          </p:sp>
        </mc:Choice>
        <mc:Fallback>
          <p:sp>
            <p:nvSpPr>
              <p:cNvPr id="6" name="ZoneTexte 5">
                <a:extLst>
                  <a:ext uri="{FF2B5EF4-FFF2-40B4-BE49-F238E27FC236}">
                    <a16:creationId xmlns:a16="http://schemas.microsoft.com/office/drawing/2014/main" id="{84E10960-E41C-5FBE-749A-DE03A92D128E}"/>
                  </a:ext>
                </a:extLst>
              </p:cNvPr>
              <p:cNvSpPr txBox="1">
                <a:spLocks noRot="1" noChangeAspect="1" noMove="1" noResize="1" noEditPoints="1" noAdjustHandles="1" noChangeArrowheads="1" noChangeShapeType="1" noTextEdit="1"/>
              </p:cNvSpPr>
              <p:nvPr/>
            </p:nvSpPr>
            <p:spPr>
              <a:xfrm>
                <a:off x="731988" y="4803843"/>
                <a:ext cx="6193856" cy="716286"/>
              </a:xfrm>
              <a:prstGeom prst="rect">
                <a:avLst/>
              </a:prstGeom>
              <a:blipFill>
                <a:blip r:embed="rId3"/>
                <a:stretch>
                  <a:fillRect/>
                </a:stretch>
              </a:blipFill>
            </p:spPr>
            <p:txBody>
              <a:bodyPr/>
              <a:lstStyle/>
              <a:p>
                <a:r>
                  <a:rPr lang="en-US">
                    <a:noFill/>
                  </a:rPr>
                  <a:t> </a:t>
                </a:r>
              </a:p>
            </p:txBody>
          </p:sp>
        </mc:Fallback>
      </mc:AlternateContent>
      <p:sp>
        <p:nvSpPr>
          <p:cNvPr id="2" name="ZoneTexte 1">
            <a:extLst>
              <a:ext uri="{FF2B5EF4-FFF2-40B4-BE49-F238E27FC236}">
                <a16:creationId xmlns:a16="http://schemas.microsoft.com/office/drawing/2014/main" id="{32847C0F-60D5-F33A-3002-A15F51744A1E}"/>
              </a:ext>
            </a:extLst>
          </p:cNvPr>
          <p:cNvSpPr txBox="1"/>
          <p:nvPr/>
        </p:nvSpPr>
        <p:spPr>
          <a:xfrm>
            <a:off x="5150395" y="293769"/>
            <a:ext cx="1891204" cy="430887"/>
          </a:xfrm>
          <a:prstGeom prst="rect">
            <a:avLst/>
          </a:prstGeom>
          <a:noFill/>
        </p:spPr>
        <p:txBody>
          <a:bodyPr wrap="square">
            <a:spAutoFit/>
          </a:bodyPr>
          <a:lstStyle/>
          <a:p>
            <a:pPr algn="ctr"/>
            <a:r>
              <a:rPr lang="en-GB" sz="2200" noProof="0" dirty="0">
                <a:latin typeface="Arial Rounded MT Bold" panose="020F0704030504030204" pitchFamily="34" charset="0"/>
              </a:rPr>
              <a:t>Appendix 2</a:t>
            </a:r>
          </a:p>
        </p:txBody>
      </p:sp>
    </p:spTree>
    <p:extLst>
      <p:ext uri="{BB962C8B-B14F-4D97-AF65-F5344CB8AC3E}">
        <p14:creationId xmlns:p14="http://schemas.microsoft.com/office/powerpoint/2010/main" val="930861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BC70-B549-E363-D1F8-FD0C4C6816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81BCB6-3067-87DA-C8DC-A4CD363CC0EB}"/>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Espace réservé du numéro de diapositive 3">
            <a:extLst>
              <a:ext uri="{FF2B5EF4-FFF2-40B4-BE49-F238E27FC236}">
                <a16:creationId xmlns:a16="http://schemas.microsoft.com/office/drawing/2014/main" id="{9A50672A-70F1-06CA-0BF0-3D97CCDAE0A0}"/>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61</a:t>
            </a:fld>
            <a:endParaRPr lang="en-GB" sz="1050"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5EEC372-8202-F359-7210-3382EEF65867}"/>
              </a:ext>
            </a:extLst>
          </p:cNvPr>
          <p:cNvSpPr txBox="1"/>
          <p:nvPr/>
        </p:nvSpPr>
        <p:spPr>
          <a:xfrm>
            <a:off x="874770" y="1179146"/>
            <a:ext cx="10442453" cy="4093428"/>
          </a:xfrm>
          <a:prstGeom prst="rect">
            <a:avLst/>
          </a:prstGeom>
          <a:noFill/>
        </p:spPr>
        <p:txBody>
          <a:bodyPr wrap="square" lIns="91440" tIns="45720" rIns="91440" bIns="45720" anchor="t">
            <a:spAutoFit/>
          </a:bodyPr>
          <a:lstStyle/>
          <a:p>
            <a:pPr algn="just">
              <a:buNone/>
            </a:pPr>
            <a:r>
              <a:rPr lang="en-GB" sz="2000" noProof="0" dirty="0"/>
              <a:t>What surface area in the North Sea would be needed to meet Belgium's annual natural uranium requirements, using a system similar to the one tested off the coast of Japan in the 1990s?</a:t>
            </a:r>
          </a:p>
          <a:p>
            <a:pPr algn="just">
              <a:buNone/>
            </a:pPr>
            <a:endParaRPr lang="en-GB" sz="2000" noProof="0" dirty="0"/>
          </a:p>
          <a:p>
            <a:pPr algn="just"/>
            <a:r>
              <a:rPr lang="en-GB" sz="2000" noProof="0" dirty="0"/>
              <a:t>The Japanese experimental system was capable of extracting 1.5 kg of uranium per year from an active surface area of 64 m². </a:t>
            </a:r>
          </a:p>
          <a:p>
            <a:pPr algn="just"/>
            <a:endParaRPr lang="en-GB" sz="2000" noProof="0" dirty="0">
              <a:latin typeface="+mj-lt"/>
              <a:cs typeface="Arial"/>
            </a:endParaRPr>
          </a:p>
          <a:p>
            <a:pPr algn="just"/>
            <a:r>
              <a:rPr lang="en-GB" sz="2000" noProof="0" dirty="0">
                <a:latin typeface="+mj-lt"/>
                <a:cs typeface="Arial"/>
              </a:rPr>
              <a:t>The amount of uranium that could be extracted per km² per year </a:t>
            </a:r>
            <a:r>
              <a:rPr lang="en-GB" sz="2000" noProof="0" dirty="0" smtClean="0">
                <a:latin typeface="+mj-lt"/>
                <a:cs typeface="Arial"/>
              </a:rPr>
              <a:t>is:</a:t>
            </a:r>
            <a:endParaRPr lang="en-GB" sz="2000" noProof="0" dirty="0">
              <a:latin typeface="+mj-lt"/>
              <a:cs typeface="Arial"/>
            </a:endParaRPr>
          </a:p>
          <a:p>
            <a:pPr algn="just"/>
            <a:endParaRPr lang="en-GB" sz="2000" noProof="0" dirty="0">
              <a:latin typeface="+mj-lt"/>
              <a:cs typeface="Arial"/>
            </a:endParaRPr>
          </a:p>
          <a:p>
            <a:pPr algn="just"/>
            <a:endParaRPr lang="en-GB" sz="2000" noProof="0" dirty="0"/>
          </a:p>
          <a:p>
            <a:pPr algn="just"/>
            <a:endParaRPr lang="en-GB" sz="2000" noProof="0" dirty="0"/>
          </a:p>
          <a:p>
            <a:pPr algn="just"/>
            <a:r>
              <a:rPr lang="en-GB" sz="2000" noProof="0" dirty="0"/>
              <a:t>Assuming that Belgium consumes around </a:t>
            </a:r>
            <a:r>
              <a:rPr lang="en-GB" sz="2000" noProof="0" dirty="0" smtClean="0"/>
              <a:t>1,000 </a:t>
            </a:r>
            <a:r>
              <a:rPr lang="en-GB" sz="2000" noProof="0" dirty="0"/>
              <a:t>tonnes of natural uranium per year, the area required to cover this demand would </a:t>
            </a:r>
            <a:r>
              <a:rPr lang="en-GB" sz="2000" noProof="0" dirty="0" smtClean="0"/>
              <a:t>be:</a:t>
            </a:r>
            <a:endParaRPr lang="en-GB" sz="2000" noProof="0" dirty="0">
              <a:latin typeface="+mj-lt"/>
              <a:cs typeface="Arial"/>
            </a:endParaRPr>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A496880C-EF16-E315-6D86-E3943B4A98B0}"/>
                  </a:ext>
                </a:extLst>
              </p:cNvPr>
              <p:cNvSpPr txBox="1"/>
              <p:nvPr/>
            </p:nvSpPr>
            <p:spPr>
              <a:xfrm>
                <a:off x="874770" y="3779427"/>
                <a:ext cx="5349240" cy="683072"/>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1.5</m:t>
                          </m:r>
                          <m:r>
                            <a:rPr lang="en-GB" sz="2000" b="0" i="1" noProof="0" smtClean="0">
                              <a:latin typeface="Cambria Math" panose="02040503050406030204" pitchFamily="18" charset="0"/>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num>
                        <m:den>
                          <m:r>
                            <m:rPr>
                              <m:nor/>
                            </m:rPr>
                            <a:rPr lang="en-GB" sz="2000" b="0" i="0" noProof="0" smtClean="0">
                              <a:latin typeface="+mj-lt"/>
                            </a:rPr>
                            <m:t>64</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23</m:t>
                      </m:r>
                      <m:r>
                        <m:rPr>
                          <m:nor/>
                        </m:rPr>
                        <a:rPr lang="fr-BE"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438 </m:t>
                      </m:r>
                      <m:r>
                        <m:rPr>
                          <m:nor/>
                        </m:rPr>
                        <a:rPr lang="en-GB" sz="2000" b="0" i="0" noProof="0" smtClean="0">
                          <a:latin typeface="+mj-lt"/>
                          <a:ea typeface="Cambria Math" panose="02040503050406030204" pitchFamily="18" charset="0"/>
                        </a:rPr>
                        <m:t>kg</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1800" noProof="0" dirty="0">
                  <a:latin typeface="+mj-lt"/>
                </a:endParaRPr>
              </a:p>
            </p:txBody>
          </p:sp>
        </mc:Choice>
        <mc:Fallback>
          <p:sp>
            <p:nvSpPr>
              <p:cNvPr id="6" name="ZoneTexte 5">
                <a:extLst>
                  <a:ext uri="{FF2B5EF4-FFF2-40B4-BE49-F238E27FC236}">
                    <a16:creationId xmlns:a16="http://schemas.microsoft.com/office/drawing/2014/main" id="{A496880C-EF16-E315-6D86-E3943B4A98B0}"/>
                  </a:ext>
                </a:extLst>
              </p:cNvPr>
              <p:cNvSpPr txBox="1">
                <a:spLocks noRot="1" noChangeAspect="1" noMove="1" noResize="1" noEditPoints="1" noAdjustHandles="1" noChangeArrowheads="1" noChangeShapeType="1" noTextEdit="1"/>
              </p:cNvSpPr>
              <p:nvPr/>
            </p:nvSpPr>
            <p:spPr>
              <a:xfrm>
                <a:off x="874770" y="3779427"/>
                <a:ext cx="5349240" cy="68307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BDBFE852-169F-7502-B9EC-AF6A03FED2A8}"/>
                  </a:ext>
                </a:extLst>
              </p:cNvPr>
              <p:cNvSpPr txBox="1"/>
              <p:nvPr/>
            </p:nvSpPr>
            <p:spPr>
              <a:xfrm>
                <a:off x="874770" y="5291824"/>
                <a:ext cx="5349240"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mj-lt"/>
                            </a:rPr>
                            <m:t>1</m:t>
                          </m:r>
                          <m:r>
                            <m:rPr>
                              <m:nor/>
                            </m:rPr>
                            <a:rPr lang="fr-BE" sz="2000" b="0" i="0" noProof="0" smtClean="0">
                              <a:latin typeface="+mj-lt"/>
                            </a:rPr>
                            <m:t>,</m:t>
                          </m:r>
                          <m:r>
                            <m:rPr>
                              <m:nor/>
                            </m:rPr>
                            <a:rPr lang="en-GB" sz="2000" b="0" i="0" noProof="0" smtClean="0">
                              <a:latin typeface="+mj-lt"/>
                            </a:rPr>
                            <m:t>000 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0" i="0" baseline="30000" noProof="0" smtClean="0">
                              <a:latin typeface="+mj-lt"/>
                              <a:cs typeface="Arial" panose="020B0604020202020204" pitchFamily="34" charset="0"/>
                            </a:rPr>
                            <m:t>3</m:t>
                          </m:r>
                        </m:num>
                        <m:den>
                          <m:r>
                            <m:rPr>
                              <m:nor/>
                            </m:rPr>
                            <a:rPr lang="en-GB" sz="2000" noProof="0" smtClean="0">
                              <a:latin typeface="+mj-lt"/>
                              <a:ea typeface="Cambria Math" panose="02040503050406030204" pitchFamily="18" charset="0"/>
                            </a:rPr>
                            <m:t>23</m:t>
                          </m:r>
                          <m:r>
                            <m:rPr>
                              <m:nor/>
                            </m:rPr>
                            <a:rPr lang="fr-BE" sz="2000" b="0" i="0" noProof="0" smtClean="0">
                              <a:latin typeface="+mj-lt"/>
                              <a:ea typeface="Cambria Math" panose="02040503050406030204" pitchFamily="18" charset="0"/>
                            </a:rPr>
                            <m:t>,</m:t>
                          </m:r>
                          <m:r>
                            <m:rPr>
                              <m:nor/>
                            </m:rPr>
                            <a:rPr lang="en-GB" sz="2000" noProof="0" smtClean="0">
                              <a:latin typeface="+mj-lt"/>
                              <a:ea typeface="Cambria Math" panose="02040503050406030204" pitchFamily="18" charset="0"/>
                            </a:rPr>
                            <m:t>438</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43 </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2000" noProof="0" dirty="0"/>
              </a:p>
            </p:txBody>
          </p:sp>
        </mc:Choice>
        <mc:Fallback>
          <p:sp>
            <p:nvSpPr>
              <p:cNvPr id="7" name="ZoneTexte 6">
                <a:extLst>
                  <a:ext uri="{FF2B5EF4-FFF2-40B4-BE49-F238E27FC236}">
                    <a16:creationId xmlns:a16="http://schemas.microsoft.com/office/drawing/2014/main" id="{BDBFE852-169F-7502-B9EC-AF6A03FED2A8}"/>
                  </a:ext>
                </a:extLst>
              </p:cNvPr>
              <p:cNvSpPr txBox="1">
                <a:spLocks noRot="1" noChangeAspect="1" noMove="1" noResize="1" noEditPoints="1" noAdjustHandles="1" noChangeArrowheads="1" noChangeShapeType="1" noTextEdit="1"/>
              </p:cNvSpPr>
              <p:nvPr/>
            </p:nvSpPr>
            <p:spPr>
              <a:xfrm>
                <a:off x="874770" y="5291824"/>
                <a:ext cx="5349240" cy="716286"/>
              </a:xfrm>
              <a:prstGeom prst="rect">
                <a:avLst/>
              </a:prstGeom>
              <a:blipFill>
                <a:blip r:embed="rId3"/>
                <a:stretch>
                  <a:fillRect/>
                </a:stretch>
              </a:blipFill>
            </p:spPr>
            <p:txBody>
              <a:bodyPr/>
              <a:lstStyle/>
              <a:p>
                <a:r>
                  <a:rPr lang="en-US">
                    <a:noFill/>
                  </a:rPr>
                  <a:t> </a:t>
                </a:r>
              </a:p>
            </p:txBody>
          </p:sp>
        </mc:Fallback>
      </mc:AlternateContent>
      <p:sp>
        <p:nvSpPr>
          <p:cNvPr id="8" name="ZoneTexte 7">
            <a:extLst>
              <a:ext uri="{FF2B5EF4-FFF2-40B4-BE49-F238E27FC236}">
                <a16:creationId xmlns:a16="http://schemas.microsoft.com/office/drawing/2014/main" id="{28089EC2-AC04-35F7-67C8-3C31EAF4C225}"/>
              </a:ext>
            </a:extLst>
          </p:cNvPr>
          <p:cNvSpPr txBox="1"/>
          <p:nvPr/>
        </p:nvSpPr>
        <p:spPr>
          <a:xfrm>
            <a:off x="117930" y="6287952"/>
            <a:ext cx="7312773" cy="646331"/>
          </a:xfrm>
          <a:prstGeom prst="rect">
            <a:avLst/>
          </a:prstGeom>
          <a:noFill/>
        </p:spPr>
        <p:txBody>
          <a:bodyPr wrap="square">
            <a:spAutoFit/>
          </a:bodyPr>
          <a:lstStyle/>
          <a:p>
            <a:r>
              <a:rPr lang="en-GB" sz="1200" noProof="0" dirty="0"/>
              <a:t>More information on the methodology used to perform the calculations can be found in </a:t>
            </a:r>
            <a:r>
              <a:rPr lang="en-GB" sz="1200" noProof="0" dirty="0" smtClean="0"/>
              <a:t>Chapter </a:t>
            </a:r>
            <a:r>
              <a:rPr lang="en-GB" sz="1200" noProof="0" dirty="0"/>
              <a:t>23 of the following course notes: https:</a:t>
            </a:r>
            <a:r>
              <a:rPr lang="en-GB" sz="1200" noProof="0" dirty="0">
                <a:hlinkClick r:id="rId4"/>
              </a:rPr>
              <a:t>//damien-ernst.be/teaching/genv0002-1-sustainable-energy/</a:t>
            </a:r>
            <a:endParaRPr lang="en-GB" sz="1200" noProof="0" dirty="0"/>
          </a:p>
          <a:p>
            <a:endParaRPr lang="en-GB" sz="1200" noProof="0" dirty="0"/>
          </a:p>
        </p:txBody>
      </p:sp>
      <p:sp>
        <p:nvSpPr>
          <p:cNvPr id="2" name="ZoneTexte 1">
            <a:extLst>
              <a:ext uri="{FF2B5EF4-FFF2-40B4-BE49-F238E27FC236}">
                <a16:creationId xmlns:a16="http://schemas.microsoft.com/office/drawing/2014/main" id="{6BECC96F-7E94-A5A4-4F90-3FE15FE46A28}"/>
              </a:ext>
            </a:extLst>
          </p:cNvPr>
          <p:cNvSpPr txBox="1"/>
          <p:nvPr/>
        </p:nvSpPr>
        <p:spPr>
          <a:xfrm>
            <a:off x="5150395" y="293769"/>
            <a:ext cx="1891204" cy="430887"/>
          </a:xfrm>
          <a:prstGeom prst="rect">
            <a:avLst/>
          </a:prstGeom>
          <a:noFill/>
        </p:spPr>
        <p:txBody>
          <a:bodyPr wrap="square">
            <a:spAutoFit/>
          </a:bodyPr>
          <a:lstStyle/>
          <a:p>
            <a:pPr algn="ctr"/>
            <a:r>
              <a:rPr lang="en-GB" sz="2200" noProof="0" dirty="0">
                <a:latin typeface="Arial Rounded MT Bold" panose="020F0704030504030204" pitchFamily="34" charset="0"/>
              </a:rPr>
              <a:t>Appendix 3</a:t>
            </a:r>
          </a:p>
        </p:txBody>
      </p:sp>
    </p:spTree>
    <p:extLst>
      <p:ext uri="{BB962C8B-B14F-4D97-AF65-F5344CB8AC3E}">
        <p14:creationId xmlns:p14="http://schemas.microsoft.com/office/powerpoint/2010/main" val="112399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C8186-5A5E-DB68-8195-DA721BC3B396}"/>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5" name="ZoneTexte 34">
            <a:extLst>
              <a:ext uri="{FF2B5EF4-FFF2-40B4-BE49-F238E27FC236}">
                <a16:creationId xmlns:a16="http://schemas.microsoft.com/office/drawing/2014/main" id="{3F7230C9-024E-3976-A9B1-705D449B6C93}"/>
              </a:ext>
            </a:extLst>
          </p:cNvPr>
          <p:cNvSpPr txBox="1"/>
          <p:nvPr/>
        </p:nvSpPr>
        <p:spPr>
          <a:xfrm>
            <a:off x="877300" y="1235603"/>
            <a:ext cx="5639821" cy="4708981"/>
          </a:xfrm>
          <a:prstGeom prst="rect">
            <a:avLst/>
          </a:prstGeom>
          <a:noFill/>
        </p:spPr>
        <p:txBody>
          <a:bodyPr wrap="square" lIns="91440" tIns="45720" rIns="91440" bIns="45720" anchor="t">
            <a:spAutoFit/>
          </a:bodyPr>
          <a:lstStyle/>
          <a:p>
            <a:pPr algn="just">
              <a:buNone/>
            </a:pPr>
            <a:r>
              <a:rPr lang="en-GB" sz="2000" noProof="0" dirty="0"/>
              <a:t>In 2024, </a:t>
            </a:r>
            <a:r>
              <a:rPr lang="en-GB" sz="2000" b="1" noProof="0" dirty="0"/>
              <a:t>53% </a:t>
            </a:r>
            <a:r>
              <a:rPr lang="en-GB" sz="2000" noProof="0" dirty="0"/>
              <a:t>of U.S. LNG exports were sent to Europe.</a:t>
            </a:r>
          </a:p>
          <a:p>
            <a:pPr algn="just">
              <a:buNone/>
            </a:pPr>
            <a:r>
              <a:rPr lang="en-GB" sz="2000" noProof="0" dirty="0"/>
              <a:t/>
            </a:r>
            <a:br>
              <a:rPr lang="en-GB" sz="2000" noProof="0" dirty="0"/>
            </a:br>
            <a:r>
              <a:rPr lang="en-GB" sz="2000" noProof="0" dirty="0" smtClean="0"/>
              <a:t>If Europe and the rest of the world show a desire to increase their purchase volume of North American LNG at a good price, </a:t>
            </a:r>
            <a:r>
              <a:rPr lang="en-GB" sz="2000" noProof="0" dirty="0" smtClean="0"/>
              <a:t>US </a:t>
            </a:r>
            <a:r>
              <a:rPr lang="en-GB" sz="2000" noProof="0" dirty="0"/>
              <a:t>producers will prioritize exports.</a:t>
            </a:r>
          </a:p>
          <a:p>
            <a:pPr algn="just">
              <a:buNone/>
            </a:pPr>
            <a:r>
              <a:rPr lang="en-GB" sz="2000" noProof="0" dirty="0"/>
              <a:t/>
            </a:r>
            <a:br>
              <a:rPr lang="en-GB" sz="2000" noProof="0" dirty="0"/>
            </a:br>
            <a:r>
              <a:rPr lang="en-GB" sz="2000" noProof="0" dirty="0"/>
              <a:t>This will lead to the development of new LNG terminals, reducing the supply available on the domestic market.</a:t>
            </a:r>
          </a:p>
          <a:p>
            <a:pPr algn="just"/>
            <a:endParaRPr lang="en-GB" sz="2000" noProof="0" dirty="0"/>
          </a:p>
          <a:p>
            <a:pPr algn="just">
              <a:buNone/>
            </a:pPr>
            <a:r>
              <a:rPr lang="en-GB" sz="2000" noProof="0" dirty="0"/>
              <a:t>As a result, gas prices in the </a:t>
            </a:r>
            <a:r>
              <a:rPr lang="en-GB" sz="2000" noProof="0" dirty="0" smtClean="0"/>
              <a:t>US </a:t>
            </a:r>
            <a:r>
              <a:rPr lang="en-GB" sz="2000" noProof="0" dirty="0"/>
              <a:t>are likely to rise, moving closer to European levels,  and reducing the competitive gap.</a:t>
            </a:r>
          </a:p>
        </p:txBody>
      </p:sp>
      <p:sp>
        <p:nvSpPr>
          <p:cNvPr id="37" name="ZoneTexte 36">
            <a:extLst>
              <a:ext uri="{FF2B5EF4-FFF2-40B4-BE49-F238E27FC236}">
                <a16:creationId xmlns:a16="http://schemas.microsoft.com/office/drawing/2014/main" id="{4B16F752-082D-4C21-5ACE-5EBEDAD82E78}"/>
              </a:ext>
            </a:extLst>
          </p:cNvPr>
          <p:cNvSpPr txBox="1"/>
          <p:nvPr/>
        </p:nvSpPr>
        <p:spPr>
          <a:xfrm>
            <a:off x="3066471" y="343174"/>
            <a:ext cx="6059056" cy="769441"/>
          </a:xfrm>
          <a:prstGeom prst="rect">
            <a:avLst/>
          </a:prstGeom>
          <a:noFill/>
        </p:spPr>
        <p:txBody>
          <a:bodyPr wrap="square">
            <a:spAutoFit/>
          </a:bodyPr>
          <a:lstStyle/>
          <a:p>
            <a:pPr algn="ctr"/>
            <a:r>
              <a:rPr lang="en-GB" sz="2200" noProof="0" dirty="0">
                <a:latin typeface="Arial Rounded MT Bold" panose="020F0704030504030204" pitchFamily="34" charset="0"/>
              </a:rPr>
              <a:t>Today, Europe is the largest customer for U.S. liquefied natural gas (LNG).</a:t>
            </a:r>
          </a:p>
        </p:txBody>
      </p:sp>
      <p:sp>
        <p:nvSpPr>
          <p:cNvPr id="38" name="Espace réservé du numéro de diapositive 3">
            <a:extLst>
              <a:ext uri="{FF2B5EF4-FFF2-40B4-BE49-F238E27FC236}">
                <a16:creationId xmlns:a16="http://schemas.microsoft.com/office/drawing/2014/main" id="{19FED154-C4C0-0A91-3173-94021DB7A8E3}"/>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7</a:t>
            </a:fld>
            <a:endParaRPr lang="en-GB" sz="1050" noProof="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0989AB1D-2E8A-1FF3-EC53-BEC50373D5FF}"/>
              </a:ext>
            </a:extLst>
          </p:cNvPr>
          <p:cNvGrpSpPr/>
          <p:nvPr/>
        </p:nvGrpSpPr>
        <p:grpSpPr>
          <a:xfrm>
            <a:off x="6981355" y="1475101"/>
            <a:ext cx="4333345" cy="3877305"/>
            <a:chOff x="7257580" y="2228784"/>
            <a:chExt cx="4333345" cy="3877305"/>
          </a:xfrm>
        </p:grpSpPr>
        <p:grpSp>
          <p:nvGrpSpPr>
            <p:cNvPr id="33" name="Groupe 32">
              <a:extLst>
                <a:ext uri="{FF2B5EF4-FFF2-40B4-BE49-F238E27FC236}">
                  <a16:creationId xmlns:a16="http://schemas.microsoft.com/office/drawing/2014/main" id="{A9973C25-F738-B072-7D6E-D65864AF0FF3}"/>
                </a:ext>
              </a:extLst>
            </p:cNvPr>
            <p:cNvGrpSpPr/>
            <p:nvPr/>
          </p:nvGrpSpPr>
          <p:grpSpPr>
            <a:xfrm>
              <a:off x="7257580" y="2228784"/>
              <a:ext cx="4333345" cy="3877305"/>
              <a:chOff x="6151664" y="2370787"/>
              <a:chExt cx="4996185" cy="4483754"/>
            </a:xfrm>
          </p:grpSpPr>
          <p:sp>
            <p:nvSpPr>
              <p:cNvPr id="18" name="Rectangle : coins arrondis 17">
                <a:extLst>
                  <a:ext uri="{FF2B5EF4-FFF2-40B4-BE49-F238E27FC236}">
                    <a16:creationId xmlns:a16="http://schemas.microsoft.com/office/drawing/2014/main" id="{0D1F910E-4CAC-F4BC-A391-84D0A4D88887}"/>
                  </a:ext>
                </a:extLst>
              </p:cNvPr>
              <p:cNvSpPr/>
              <p:nvPr/>
            </p:nvSpPr>
            <p:spPr>
              <a:xfrm>
                <a:off x="6151664" y="2370787"/>
                <a:ext cx="4996185" cy="4483754"/>
              </a:xfrm>
              <a:prstGeom prst="roundRect">
                <a:avLst>
                  <a:gd name="adj" fmla="val 445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2" name="Groupe 31">
                <a:extLst>
                  <a:ext uri="{FF2B5EF4-FFF2-40B4-BE49-F238E27FC236}">
                    <a16:creationId xmlns:a16="http://schemas.microsoft.com/office/drawing/2014/main" id="{D4893C0B-3673-1BDA-5184-6AAA167AD1E6}"/>
                  </a:ext>
                </a:extLst>
              </p:cNvPr>
              <p:cNvGrpSpPr/>
              <p:nvPr/>
            </p:nvGrpSpPr>
            <p:grpSpPr>
              <a:xfrm>
                <a:off x="6678473" y="2636905"/>
                <a:ext cx="3934131" cy="3612336"/>
                <a:chOff x="6626391" y="2414797"/>
                <a:chExt cx="3934131" cy="3612336"/>
              </a:xfrm>
            </p:grpSpPr>
            <p:pic>
              <p:nvPicPr>
                <p:cNvPr id="26" name="Image 25">
                  <a:extLst>
                    <a:ext uri="{FF2B5EF4-FFF2-40B4-BE49-F238E27FC236}">
                      <a16:creationId xmlns:a16="http://schemas.microsoft.com/office/drawing/2014/main" id="{E7D76281-72D9-B58C-435A-79A8BFF66A93}"/>
                    </a:ext>
                  </a:extLst>
                </p:cNvPr>
                <p:cNvPicPr>
                  <a:picLocks noChangeAspect="1"/>
                </p:cNvPicPr>
                <p:nvPr/>
              </p:nvPicPr>
              <p:blipFill>
                <a:blip r:embed="rId3"/>
                <a:srcRect l="35343" t="11785" r="27698"/>
                <a:stretch/>
              </p:blipFill>
              <p:spPr>
                <a:xfrm>
                  <a:off x="7100103" y="2414797"/>
                  <a:ext cx="3460419" cy="3612336"/>
                </a:xfrm>
                <a:prstGeom prst="rect">
                  <a:avLst/>
                </a:prstGeom>
              </p:spPr>
            </p:pic>
            <p:pic>
              <p:nvPicPr>
                <p:cNvPr id="29" name="Image 28">
                  <a:extLst>
                    <a:ext uri="{FF2B5EF4-FFF2-40B4-BE49-F238E27FC236}">
                      <a16:creationId xmlns:a16="http://schemas.microsoft.com/office/drawing/2014/main" id="{2D0652FE-077E-5E32-78E9-6573C5AE49AC}"/>
                    </a:ext>
                  </a:extLst>
                </p:cNvPr>
                <p:cNvPicPr>
                  <a:picLocks noChangeAspect="1"/>
                </p:cNvPicPr>
                <p:nvPr/>
              </p:nvPicPr>
              <p:blipFill>
                <a:blip r:embed="rId3"/>
                <a:srcRect l="198" t="11567" r="96222" b="6513"/>
                <a:stretch/>
              </p:blipFill>
              <p:spPr>
                <a:xfrm>
                  <a:off x="6626391" y="2434678"/>
                  <a:ext cx="321062" cy="3250096"/>
                </a:xfrm>
                <a:prstGeom prst="rect">
                  <a:avLst/>
                </a:prstGeom>
              </p:spPr>
            </p:pic>
          </p:grpSp>
        </p:grpSp>
        <p:sp>
          <p:nvSpPr>
            <p:cNvPr id="3" name="ZoneTexte 2">
              <a:extLst>
                <a:ext uri="{FF2B5EF4-FFF2-40B4-BE49-F238E27FC236}">
                  <a16:creationId xmlns:a16="http://schemas.microsoft.com/office/drawing/2014/main" id="{928B6F79-0652-E88E-5730-EB60CB83B3C2}"/>
                </a:ext>
              </a:extLst>
            </p:cNvPr>
            <p:cNvSpPr txBox="1"/>
            <p:nvPr/>
          </p:nvSpPr>
          <p:spPr>
            <a:xfrm>
              <a:off x="7391776" y="5702043"/>
              <a:ext cx="4141274" cy="276999"/>
            </a:xfrm>
            <a:prstGeom prst="rect">
              <a:avLst/>
            </a:prstGeom>
            <a:noFill/>
          </p:spPr>
          <p:txBody>
            <a:bodyPr wrap="square">
              <a:spAutoFit/>
            </a:bodyPr>
            <a:lstStyle/>
            <a:p>
              <a:pPr algn="ctr">
                <a:buNone/>
              </a:pPr>
              <a:r>
                <a:rPr lang="en-GB" sz="1200" b="1" noProof="0" dirty="0"/>
                <a:t>1600 TWh/year early 2025 </a:t>
              </a:r>
              <a:r>
                <a:rPr lang="en-GB" sz="1200" b="1" noProof="0" dirty="0">
                  <a:latin typeface="+mj-lt"/>
                  <a:ea typeface="Calibri" panose="020F0502020204030204" pitchFamily="34" charset="0"/>
                  <a:cs typeface="Calibri" panose="020F0502020204030204" pitchFamily="34" charset="0"/>
                </a:rPr>
                <a:t>→ </a:t>
              </a:r>
              <a:r>
                <a:rPr lang="en-GB" sz="1200" b="1" noProof="0" dirty="0"/>
                <a:t>2000 TWh/year late 2026*</a:t>
              </a:r>
            </a:p>
          </p:txBody>
        </p:sp>
      </p:grpSp>
      <p:sp>
        <p:nvSpPr>
          <p:cNvPr id="6" name="ZoneTexte 5">
            <a:extLst>
              <a:ext uri="{FF2B5EF4-FFF2-40B4-BE49-F238E27FC236}">
                <a16:creationId xmlns:a16="http://schemas.microsoft.com/office/drawing/2014/main" id="{93066DF6-FEA5-FAEA-B252-AA68DC7F19C0}"/>
              </a:ext>
            </a:extLst>
          </p:cNvPr>
          <p:cNvSpPr txBox="1"/>
          <p:nvPr/>
        </p:nvSpPr>
        <p:spPr>
          <a:xfrm>
            <a:off x="95251" y="6494158"/>
            <a:ext cx="10422565"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hlinkClick r:id="rId4"/>
              </a:rPr>
              <a:t> Eia (2025, April 23). How will </a:t>
            </a:r>
            <a:r>
              <a:rPr lang="en-GB" sz="1100" b="0" noProof="0" dirty="0" smtClean="0">
                <a:solidFill>
                  <a:srgbClr val="05103E"/>
                </a:solidFill>
                <a:effectLst/>
                <a:latin typeface="+mj-lt"/>
                <a:hlinkClick r:id="rId4"/>
              </a:rPr>
              <a:t>start-up </a:t>
            </a:r>
            <a:r>
              <a:rPr lang="en-GB" sz="1100" b="0" noProof="0" dirty="0">
                <a:solidFill>
                  <a:srgbClr val="05103E"/>
                </a:solidFill>
                <a:effectLst/>
                <a:latin typeface="+mj-lt"/>
                <a:hlinkClick r:id="rId4"/>
              </a:rPr>
              <a:t>timing of new US LNG export facilities affect forecasts? Eurasia Review.</a:t>
            </a:r>
            <a:endParaRPr lang="en-GB" sz="1100" noProof="0" dirty="0">
              <a:latin typeface="+mj-lt"/>
            </a:endParaRPr>
          </a:p>
        </p:txBody>
      </p:sp>
      <p:sp>
        <p:nvSpPr>
          <p:cNvPr id="8" name="ZoneTexte 7">
            <a:extLst>
              <a:ext uri="{FF2B5EF4-FFF2-40B4-BE49-F238E27FC236}">
                <a16:creationId xmlns:a16="http://schemas.microsoft.com/office/drawing/2014/main" id="{3EDF6986-4B1C-26A1-878E-DE8620934DE7}"/>
              </a:ext>
            </a:extLst>
          </p:cNvPr>
          <p:cNvSpPr txBox="1"/>
          <p:nvPr/>
        </p:nvSpPr>
        <p:spPr>
          <a:xfrm>
            <a:off x="7335184" y="5395201"/>
            <a:ext cx="3625685" cy="461665"/>
          </a:xfrm>
          <a:prstGeom prst="rect">
            <a:avLst/>
          </a:prstGeom>
          <a:noFill/>
        </p:spPr>
        <p:txBody>
          <a:bodyPr wrap="square">
            <a:spAutoFit/>
          </a:bodyPr>
          <a:lstStyle/>
          <a:p>
            <a:pPr algn="ctr"/>
            <a:r>
              <a:rPr lang="en-GB" sz="1200" i="1" noProof="0" dirty="0"/>
              <a:t>U.S. LNG export forecasts (Jan. 2023 - Dec. 2026) in billion cubic feet per day.</a:t>
            </a:r>
            <a:r>
              <a:rPr lang="en-GB" sz="1200" baseline="30000" noProof="0" dirty="0"/>
              <a:t>1</a:t>
            </a:r>
          </a:p>
        </p:txBody>
      </p:sp>
      <p:sp>
        <p:nvSpPr>
          <p:cNvPr id="7" name="ZoneTexte 6">
            <a:extLst>
              <a:ext uri="{FF2B5EF4-FFF2-40B4-BE49-F238E27FC236}">
                <a16:creationId xmlns:a16="http://schemas.microsoft.com/office/drawing/2014/main" id="{7670EF7A-AD13-B1E7-69C1-659F476C8048}"/>
              </a:ext>
            </a:extLst>
          </p:cNvPr>
          <p:cNvSpPr txBox="1"/>
          <p:nvPr/>
        </p:nvSpPr>
        <p:spPr>
          <a:xfrm>
            <a:off x="104876" y="6108000"/>
            <a:ext cx="11111764" cy="461665"/>
          </a:xfrm>
          <a:prstGeom prst="rect">
            <a:avLst/>
          </a:prstGeom>
          <a:noFill/>
        </p:spPr>
        <p:txBody>
          <a:bodyPr wrap="square">
            <a:spAutoFit/>
          </a:bodyPr>
          <a:lstStyle/>
          <a:p>
            <a:r>
              <a:rPr lang="en-GB" sz="1200" noProof="0" dirty="0"/>
              <a:t>* Gas volumes in the figure are expressed in billions of cubic feet per day (bcf/d), a unit commonly used in North American markets. One billion cubic feet equals approximately 293 GWh.</a:t>
            </a:r>
          </a:p>
        </p:txBody>
      </p:sp>
    </p:spTree>
    <p:extLst>
      <p:ext uri="{BB962C8B-B14F-4D97-AF65-F5344CB8AC3E}">
        <p14:creationId xmlns:p14="http://schemas.microsoft.com/office/powerpoint/2010/main" val="297205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70988DA-F872-6088-F7B7-5DDEFD416A3F}"/>
              </a:ext>
            </a:extLst>
          </p:cNvPr>
          <p:cNvSpPr txBox="1"/>
          <p:nvPr/>
        </p:nvSpPr>
        <p:spPr>
          <a:xfrm>
            <a:off x="1612816" y="490352"/>
            <a:ext cx="8966367" cy="430887"/>
          </a:xfrm>
          <a:prstGeom prst="rect">
            <a:avLst/>
          </a:prstGeom>
          <a:noFill/>
        </p:spPr>
        <p:txBody>
          <a:bodyPr wrap="square" lIns="91440" tIns="45720" rIns="91440" bIns="45720" anchor="t">
            <a:spAutoFit/>
          </a:bodyPr>
          <a:lstStyle/>
          <a:p>
            <a:pPr algn="ctr">
              <a:buNone/>
            </a:pPr>
            <a:r>
              <a:rPr lang="en-GB" sz="2200" noProof="0" dirty="0">
                <a:latin typeface="Arial Rounded MT Bold"/>
              </a:rPr>
              <a:t>LNG export contracts are signed with new producers.</a:t>
            </a:r>
          </a:p>
        </p:txBody>
      </p:sp>
      <p:sp>
        <p:nvSpPr>
          <p:cNvPr id="10" name="ZoneTexte 9">
            <a:extLst>
              <a:ext uri="{FF2B5EF4-FFF2-40B4-BE49-F238E27FC236}">
                <a16:creationId xmlns:a16="http://schemas.microsoft.com/office/drawing/2014/main" id="{93FA3754-39C7-FA0C-7051-4888F8D602E4}"/>
              </a:ext>
            </a:extLst>
          </p:cNvPr>
          <p:cNvSpPr txBox="1"/>
          <p:nvPr/>
        </p:nvSpPr>
        <p:spPr>
          <a:xfrm>
            <a:off x="813998" y="4020030"/>
            <a:ext cx="10564002" cy="2400657"/>
          </a:xfrm>
          <a:prstGeom prst="rect">
            <a:avLst/>
          </a:prstGeom>
          <a:noFill/>
        </p:spPr>
        <p:txBody>
          <a:bodyPr wrap="square">
            <a:spAutoFit/>
          </a:bodyPr>
          <a:lstStyle/>
          <a:p>
            <a:pPr algn="just"/>
            <a:endParaRPr lang="en-US" sz="2000" dirty="0"/>
          </a:p>
          <a:p>
            <a:pPr algn="just"/>
            <a:r>
              <a:rPr lang="en-US" sz="2000" dirty="0"/>
              <a:t>With the rise of these new, abundant and inexpensive sources, we can even hope that the price of gas available to </a:t>
            </a:r>
            <a:r>
              <a:rPr lang="en-US" sz="2000" dirty="0" smtClean="0"/>
              <a:t>Europe in the future </a:t>
            </a:r>
            <a:r>
              <a:rPr lang="en-US" sz="2000" dirty="0"/>
              <a:t>will </a:t>
            </a:r>
            <a:r>
              <a:rPr lang="en-US" sz="2000" dirty="0" smtClean="0"/>
              <a:t>be </a:t>
            </a:r>
            <a:r>
              <a:rPr lang="en-US" sz="2000" dirty="0"/>
              <a:t>determined by its marginal production cost</a:t>
            </a:r>
            <a:r>
              <a:rPr lang="en-US" sz="2000" dirty="0" smtClean="0"/>
              <a:t>.</a:t>
            </a:r>
          </a:p>
          <a:p>
            <a:pPr algn="just"/>
            <a:endParaRPr lang="en-GB" sz="500" b="1" noProof="0" dirty="0"/>
          </a:p>
          <a:p>
            <a:pPr algn="just"/>
            <a:r>
              <a:rPr lang="en-GB" sz="2000" noProof="0" dirty="0"/>
              <a:t>This is already the case for coal which is currently the only fossil fuel whose markets are not subject to manipulation.</a:t>
            </a:r>
          </a:p>
          <a:p>
            <a:pPr algn="just"/>
            <a:endParaRPr lang="en-GB" sz="500" noProof="0" dirty="0"/>
          </a:p>
          <a:p>
            <a:pPr algn="just"/>
            <a:r>
              <a:rPr lang="en-GB" sz="2000" noProof="0" dirty="0"/>
              <a:t>As of May 15, 2025, the price of coal was $100 per tonne, or €12/MWh.</a:t>
            </a:r>
          </a:p>
        </p:txBody>
      </p:sp>
      <p:sp>
        <p:nvSpPr>
          <p:cNvPr id="12" name="Espace réservé du numéro de diapositive 3">
            <a:extLst>
              <a:ext uri="{FF2B5EF4-FFF2-40B4-BE49-F238E27FC236}">
                <a16:creationId xmlns:a16="http://schemas.microsoft.com/office/drawing/2014/main" id="{1A1794BF-7DAE-2BBC-0467-E67C427DC89D}"/>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8</a:t>
            </a:fld>
            <a:endParaRPr lang="en-GB" sz="1050" noProof="0" dirty="0">
              <a:latin typeface="Arial" panose="020B0604020202020204" pitchFamily="34" charset="0"/>
              <a:cs typeface="Arial" panose="020B0604020202020204" pitchFamily="34" charset="0"/>
            </a:endParaRPr>
          </a:p>
        </p:txBody>
      </p:sp>
      <p:grpSp>
        <p:nvGrpSpPr>
          <p:cNvPr id="27" name="Groupe 26">
            <a:extLst>
              <a:ext uri="{FF2B5EF4-FFF2-40B4-BE49-F238E27FC236}">
                <a16:creationId xmlns:a16="http://schemas.microsoft.com/office/drawing/2014/main" id="{5BC6C4AC-216B-51BD-34CD-604A9BDDD6C3}"/>
              </a:ext>
            </a:extLst>
          </p:cNvPr>
          <p:cNvGrpSpPr/>
          <p:nvPr/>
        </p:nvGrpSpPr>
        <p:grpSpPr>
          <a:xfrm>
            <a:off x="1612816" y="1200804"/>
            <a:ext cx="8966367" cy="2780270"/>
            <a:chOff x="414346" y="1647825"/>
            <a:chExt cx="9215429" cy="2857499"/>
          </a:xfrm>
        </p:grpSpPr>
        <p:sp>
          <p:nvSpPr>
            <p:cNvPr id="7" name="ZoneTexte 6">
              <a:extLst>
                <a:ext uri="{FF2B5EF4-FFF2-40B4-BE49-F238E27FC236}">
                  <a16:creationId xmlns:a16="http://schemas.microsoft.com/office/drawing/2014/main" id="{28EF7F2D-2AC6-C7FB-ADD2-68E012942922}"/>
                </a:ext>
              </a:extLst>
            </p:cNvPr>
            <p:cNvSpPr txBox="1"/>
            <p:nvPr/>
          </p:nvSpPr>
          <p:spPr>
            <a:xfrm>
              <a:off x="4109872" y="2347877"/>
              <a:ext cx="5004440" cy="2008669"/>
            </a:xfrm>
            <a:prstGeom prst="rect">
              <a:avLst/>
            </a:prstGeom>
            <a:noFill/>
          </p:spPr>
          <p:txBody>
            <a:bodyPr wrap="square">
              <a:spAutoFit/>
            </a:bodyPr>
            <a:lstStyle/>
            <a:p>
              <a:pPr algn="just">
                <a:buNone/>
              </a:pPr>
              <a:r>
                <a:rPr lang="en-GB" noProof="0" dirty="0">
                  <a:solidFill>
                    <a:srgbClr val="C12737"/>
                  </a:solidFill>
                </a:rPr>
                <a:t>Qatar</a:t>
              </a:r>
            </a:p>
            <a:p>
              <a:pPr algn="just">
                <a:buNone/>
              </a:pPr>
              <a:endParaRPr lang="en-GB" sz="200" noProof="0" dirty="0"/>
            </a:p>
            <a:p>
              <a:pPr algn="just"/>
              <a:r>
                <a:rPr lang="en-GB" noProof="0" dirty="0"/>
                <a:t>One of the lowest production costs in the world, as low as </a:t>
              </a:r>
              <a:r>
                <a:rPr lang="en-GB" b="1" noProof="0" dirty="0"/>
                <a:t>€1/MWh</a:t>
              </a:r>
              <a:r>
                <a:rPr lang="en-GB" noProof="0" dirty="0"/>
                <a:t>.</a:t>
              </a:r>
              <a:r>
                <a:rPr lang="en-GB" baseline="30000" noProof="0" dirty="0"/>
                <a:t>1</a:t>
              </a:r>
            </a:p>
            <a:p>
              <a:pPr algn="just"/>
              <a:endParaRPr lang="en-GB" sz="900" b="1" noProof="0" dirty="0"/>
            </a:p>
            <a:p>
              <a:pPr algn="just"/>
              <a:r>
                <a:rPr lang="en-GB" noProof="0" dirty="0">
                  <a:solidFill>
                    <a:srgbClr val="C12737"/>
                  </a:solidFill>
                </a:rPr>
                <a:t>Mozambique</a:t>
              </a:r>
            </a:p>
            <a:p>
              <a:pPr algn="just"/>
              <a:endParaRPr lang="en-GB" sz="200" noProof="0" dirty="0"/>
            </a:p>
            <a:p>
              <a:pPr algn="just"/>
              <a:r>
                <a:rPr lang="en-GB" noProof="0" dirty="0"/>
                <a:t>Strong investment by TotalEnergies, with an estimated production cost of </a:t>
              </a:r>
              <a:r>
                <a:rPr lang="en-GB" b="1" noProof="0" dirty="0"/>
                <a:t>€15/MWh</a:t>
              </a:r>
              <a:r>
                <a:rPr lang="en-GB" noProof="0" dirty="0"/>
                <a:t>.</a:t>
              </a:r>
            </a:p>
          </p:txBody>
        </p:sp>
        <p:sp>
          <p:nvSpPr>
            <p:cNvPr id="11" name="Rectangle : coins arrondis 10">
              <a:extLst>
                <a:ext uri="{FF2B5EF4-FFF2-40B4-BE49-F238E27FC236}">
                  <a16:creationId xmlns:a16="http://schemas.microsoft.com/office/drawing/2014/main" id="{A3B638AB-F61E-7C8D-20A0-A89BDCC06E6F}"/>
                </a:ext>
              </a:extLst>
            </p:cNvPr>
            <p:cNvSpPr/>
            <p:nvPr/>
          </p:nvSpPr>
          <p:spPr>
            <a:xfrm>
              <a:off x="414346" y="1647825"/>
              <a:ext cx="9215429" cy="2857499"/>
            </a:xfrm>
            <a:prstGeom prst="roundRect">
              <a:avLst>
                <a:gd name="adj" fmla="val 677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Image 2">
              <a:extLst>
                <a:ext uri="{FF2B5EF4-FFF2-40B4-BE49-F238E27FC236}">
                  <a16:creationId xmlns:a16="http://schemas.microsoft.com/office/drawing/2014/main" id="{72BCC391-85E5-C924-9559-64446E2A0972}"/>
                </a:ext>
              </a:extLst>
            </p:cNvPr>
            <p:cNvPicPr>
              <a:picLocks noChangeAspect="1"/>
            </p:cNvPicPr>
            <p:nvPr/>
          </p:nvPicPr>
          <p:blipFill>
            <a:blip r:embed="rId3"/>
            <a:stretch>
              <a:fillRect/>
            </a:stretch>
          </p:blipFill>
          <p:spPr>
            <a:xfrm>
              <a:off x="714375" y="1790585"/>
              <a:ext cx="2571750" cy="2571750"/>
            </a:xfrm>
            <a:prstGeom prst="rect">
              <a:avLst/>
            </a:prstGeom>
          </p:spPr>
        </p:pic>
        <p:cxnSp>
          <p:nvCxnSpPr>
            <p:cNvPr id="6" name="Connecteur droit avec flèche 5">
              <a:extLst>
                <a:ext uri="{FF2B5EF4-FFF2-40B4-BE49-F238E27FC236}">
                  <a16:creationId xmlns:a16="http://schemas.microsoft.com/office/drawing/2014/main" id="{D3464780-B16A-42FC-CBD0-65DE221CCF25}"/>
                </a:ext>
              </a:extLst>
            </p:cNvPr>
            <p:cNvCxnSpPr>
              <a:cxnSpLocks/>
            </p:cNvCxnSpPr>
            <p:nvPr/>
          </p:nvCxnSpPr>
          <p:spPr>
            <a:xfrm>
              <a:off x="2711450" y="2533650"/>
              <a:ext cx="1352550" cy="0"/>
            </a:xfrm>
            <a:prstGeom prst="straightConnector1">
              <a:avLst/>
            </a:prstGeom>
            <a:ln>
              <a:solidFill>
                <a:srgbClr val="C12737"/>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7BC88B5D-E8EB-FC83-74AA-C1DA3EE70230}"/>
                </a:ext>
              </a:extLst>
            </p:cNvPr>
            <p:cNvCxnSpPr>
              <a:cxnSpLocks/>
            </p:cNvCxnSpPr>
            <p:nvPr/>
          </p:nvCxnSpPr>
          <p:spPr>
            <a:xfrm>
              <a:off x="2454275" y="3549650"/>
              <a:ext cx="1609725" cy="0"/>
            </a:xfrm>
            <a:prstGeom prst="straightConnector1">
              <a:avLst/>
            </a:prstGeom>
            <a:ln>
              <a:solidFill>
                <a:srgbClr val="C12737"/>
              </a:solidFill>
              <a:tailEnd type="triangle"/>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E98EDDFC-FA52-9EE2-2675-7C2614C0A883}"/>
                </a:ext>
              </a:extLst>
            </p:cNvPr>
            <p:cNvSpPr txBox="1"/>
            <p:nvPr/>
          </p:nvSpPr>
          <p:spPr>
            <a:xfrm>
              <a:off x="4109873" y="1858283"/>
              <a:ext cx="5370677" cy="379591"/>
            </a:xfrm>
            <a:prstGeom prst="rect">
              <a:avLst/>
            </a:prstGeom>
            <a:noFill/>
          </p:spPr>
          <p:txBody>
            <a:bodyPr wrap="square">
              <a:spAutoFit/>
            </a:bodyPr>
            <a:lstStyle/>
            <a:p>
              <a:r>
                <a:rPr lang="en-GB" noProof="0" dirty="0"/>
                <a:t>Examples of emerging export sources include:</a:t>
              </a:r>
            </a:p>
          </p:txBody>
        </p:sp>
      </p:grpSp>
      <p:sp>
        <p:nvSpPr>
          <p:cNvPr id="4" name="ZoneTexte 3">
            <a:extLst>
              <a:ext uri="{FF2B5EF4-FFF2-40B4-BE49-F238E27FC236}">
                <a16:creationId xmlns:a16="http://schemas.microsoft.com/office/drawing/2014/main" id="{D4C507D7-4BD2-8513-F03E-634F57094AAA}"/>
              </a:ext>
            </a:extLst>
          </p:cNvPr>
          <p:cNvSpPr txBox="1"/>
          <p:nvPr/>
        </p:nvSpPr>
        <p:spPr>
          <a:xfrm>
            <a:off x="87034" y="6497539"/>
            <a:ext cx="10564003" cy="261610"/>
          </a:xfrm>
          <a:prstGeom prst="rect">
            <a:avLst/>
          </a:prstGeom>
          <a:noFill/>
        </p:spPr>
        <p:txBody>
          <a:bodyPr wrap="square">
            <a:spAutoFit/>
          </a:bodyPr>
          <a:lstStyle/>
          <a:p>
            <a:r>
              <a:rPr lang="en-GB" sz="1100" b="1" u="none" strike="noStrike" baseline="30000" noProof="0" dirty="0">
                <a:effectLst/>
                <a:latin typeface="+mj-lt"/>
              </a:rPr>
              <a:t>1</a:t>
            </a:r>
            <a:r>
              <a:rPr lang="en-GB" sz="1100" b="0" u="none" strike="noStrike" noProof="0" dirty="0">
                <a:solidFill>
                  <a:srgbClr val="467886"/>
                </a:solidFill>
                <a:effectLst/>
                <a:latin typeface="+mj-lt"/>
                <a:hlinkClick r:id="rId4">
                  <a:extLst>
                    <a:ext uri="{A12FA001-AC4F-418D-AE19-62706E023703}">
                      <ahyp:hlinkClr xmlns="" xmlns:ahyp="http://schemas.microsoft.com/office/drawing/2018/hyperlinkcolor" val="tx"/>
                    </a:ext>
                  </a:extLst>
                </a:hlinkClick>
              </a:rPr>
              <a:t> Nikolay Kozhanov </a:t>
            </a:r>
            <a:r>
              <a:rPr lang="en-GB" sz="1100" u="none" strike="noStrike" noProof="0" dirty="0">
                <a:solidFill>
                  <a:srgbClr val="467886"/>
                </a:solidFill>
                <a:latin typeface="+mj-lt"/>
                <a:hlinkClick r:id="rId4">
                  <a:extLst>
                    <a:ext uri="{A12FA001-AC4F-418D-AE19-62706E023703}">
                      <ahyp:hlinkClr xmlns="" xmlns:ahyp="http://schemas.microsoft.com/office/drawing/2018/hyperlinkcolor" val="tx"/>
                    </a:ext>
                  </a:extLst>
                </a:hlinkClick>
              </a:rPr>
              <a:t>(</a:t>
            </a:r>
            <a:r>
              <a:rPr lang="en-GB" sz="1100" noProof="0" dirty="0">
                <a:solidFill>
                  <a:srgbClr val="467886"/>
                </a:solidFill>
                <a:latin typeface="+mj-lt"/>
                <a:hlinkClick r:id="rId4">
                  <a:extLst>
                    <a:ext uri="{A12FA001-AC4F-418D-AE19-62706E023703}">
                      <ahyp:hlinkClr xmlns="" xmlns:ahyp="http://schemas.microsoft.com/office/drawing/2018/hyperlinkcolor" val="tx"/>
                    </a:ext>
                  </a:extLst>
                </a:hlinkClick>
              </a:rPr>
              <a:t>2024, May 21) </a:t>
            </a:r>
            <a:r>
              <a:rPr lang="en-GB" sz="1100" b="0" noProof="0" dirty="0">
                <a:solidFill>
                  <a:srgbClr val="467886"/>
                </a:solidFill>
                <a:effectLst/>
                <a:latin typeface="+mj-lt"/>
                <a:hlinkClick r:id="rId4">
                  <a:extLst>
                    <a:ext uri="{A12FA001-AC4F-418D-AE19-62706E023703}">
                      <ahyp:hlinkClr xmlns="" xmlns:ahyp="http://schemas.microsoft.com/office/drawing/2018/hyperlinkcolor" val="tx"/>
                    </a:ext>
                  </a:extLst>
                </a:hlinkClick>
              </a:rPr>
              <a:t>Qatar's LNG expansion plans and the issue of market oversupply. Middle East Institute</a:t>
            </a:r>
            <a:r>
              <a:rPr lang="en-GB" sz="1100" b="0" noProof="0" dirty="0">
                <a:effectLst/>
                <a:latin typeface="+mj-lt"/>
                <a:hlinkClick r:id="rId4">
                  <a:extLst>
                    <a:ext uri="{A12FA001-AC4F-418D-AE19-62706E023703}">
                      <ahyp:hlinkClr xmlns="" xmlns:ahyp="http://schemas.microsoft.com/office/drawing/2018/hyperlinkcolor" val="tx"/>
                    </a:ext>
                  </a:extLst>
                </a:hlinkClick>
              </a:rPr>
              <a:t>.</a:t>
            </a:r>
            <a:endParaRPr lang="en-GB" sz="1100" noProof="0" dirty="0">
              <a:latin typeface="+mj-lt"/>
            </a:endParaRPr>
          </a:p>
        </p:txBody>
      </p:sp>
      <p:sp>
        <p:nvSpPr>
          <p:cNvPr id="8" name="Rectangle 7">
            <a:extLst>
              <a:ext uri="{FF2B5EF4-FFF2-40B4-BE49-F238E27FC236}">
                <a16:creationId xmlns:a16="http://schemas.microsoft.com/office/drawing/2014/main" id="{7CEE00A9-A2C4-CB4E-5977-0CD68A4BF840}"/>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86962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5F6778C-479D-CC25-9A2F-DE7A778D852F}"/>
              </a:ext>
            </a:extLst>
          </p:cNvPr>
          <p:cNvSpPr txBox="1"/>
          <p:nvPr/>
        </p:nvSpPr>
        <p:spPr>
          <a:xfrm>
            <a:off x="572162" y="1393611"/>
            <a:ext cx="11047669" cy="101566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Technically, three routes still allow Russian gas to be transported directly to Europe. Together they could cover a significant share of the EU's annual consumption which is around </a:t>
            </a:r>
            <a:r>
              <a:rPr lang="en-GB" sz="2000" noProof="0" dirty="0" smtClean="0"/>
              <a:t>3,500 </a:t>
            </a:r>
            <a:r>
              <a:rPr lang="en-GB" sz="2000" noProof="0" dirty="0"/>
              <a:t>TWh</a:t>
            </a:r>
            <a:r>
              <a:rPr lang="en-GB" sz="2000" baseline="30000" noProof="0" dirty="0"/>
              <a:t>1</a:t>
            </a:r>
            <a:r>
              <a:rPr lang="en-GB" sz="2000" noProof="0" dirty="0"/>
              <a:t>.</a:t>
            </a:r>
            <a:endParaRPr kumimoji="0" lang="en-GB" sz="2000" i="0" u="none" strike="noStrike" cap="none" normalizeH="0" baseline="0" noProof="0" dirty="0">
              <a:ln>
                <a:noFill/>
              </a:ln>
              <a:solidFill>
                <a:schemeClr val="tx1"/>
              </a:solidFill>
              <a:effectLst/>
              <a:latin typeface="+mj-lt"/>
            </a:endParaRPr>
          </a:p>
        </p:txBody>
      </p:sp>
      <p:grpSp>
        <p:nvGrpSpPr>
          <p:cNvPr id="9" name="Groupe 8">
            <a:extLst>
              <a:ext uri="{FF2B5EF4-FFF2-40B4-BE49-F238E27FC236}">
                <a16:creationId xmlns:a16="http://schemas.microsoft.com/office/drawing/2014/main" id="{7F82FD34-3BFC-349D-23F8-E0564DBE8F23}"/>
              </a:ext>
            </a:extLst>
          </p:cNvPr>
          <p:cNvGrpSpPr/>
          <p:nvPr/>
        </p:nvGrpSpPr>
        <p:grpSpPr>
          <a:xfrm>
            <a:off x="7413436" y="2467651"/>
            <a:ext cx="3484063" cy="3658677"/>
            <a:chOff x="6975707" y="927005"/>
            <a:chExt cx="3843267" cy="4099524"/>
          </a:xfrm>
        </p:grpSpPr>
        <p:pic>
          <p:nvPicPr>
            <p:cNvPr id="3074" name="Picture 2" descr="Image">
              <a:extLst>
                <a:ext uri="{FF2B5EF4-FFF2-40B4-BE49-F238E27FC236}">
                  <a16:creationId xmlns:a16="http://schemas.microsoft.com/office/drawing/2014/main" id="{07E79D51-09CB-60E7-9206-223E3ACE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82" b="4596"/>
            <a:stretch/>
          </p:blipFill>
          <p:spPr bwMode="auto">
            <a:xfrm>
              <a:off x="6975707" y="927005"/>
              <a:ext cx="3843266" cy="4099524"/>
            </a:xfrm>
            <a:prstGeom prst="roundRect">
              <a:avLst>
                <a:gd name="adj" fmla="val 5029"/>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8C6BE97A-B43C-AC2D-7A12-6092F0B59D1E}"/>
                </a:ext>
              </a:extLst>
            </p:cNvPr>
            <p:cNvSpPr/>
            <p:nvPr/>
          </p:nvSpPr>
          <p:spPr>
            <a:xfrm>
              <a:off x="6975708" y="934404"/>
              <a:ext cx="3843266" cy="4092125"/>
            </a:xfrm>
            <a:prstGeom prst="roundRect">
              <a:avLst>
                <a:gd name="adj" fmla="val 368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Rectangle 17">
            <a:extLst>
              <a:ext uri="{FF2B5EF4-FFF2-40B4-BE49-F238E27FC236}">
                <a16:creationId xmlns:a16="http://schemas.microsoft.com/office/drawing/2014/main" id="{8055B983-E689-5DFE-3FA5-472688B6DD2E}"/>
              </a:ext>
            </a:extLst>
          </p:cNvPr>
          <p:cNvSpPr/>
          <p:nvPr/>
        </p:nvSpPr>
        <p:spPr>
          <a:xfrm>
            <a:off x="0" y="0"/>
            <a:ext cx="12191999" cy="6858000"/>
          </a:xfrm>
          <a:prstGeom prst="rect">
            <a:avLst/>
          </a:prstGeom>
          <a:noFill/>
          <a:ln w="190500" cap="rnd">
            <a:gradFill>
              <a:gsLst>
                <a:gs pos="0">
                  <a:srgbClr val="FFC000"/>
                </a:gs>
                <a:gs pos="50000">
                  <a:schemeClr val="accent3">
                    <a:lumMod val="40000"/>
                    <a:lumOff val="60000"/>
                  </a:schemeClr>
                </a:gs>
                <a:gs pos="100000">
                  <a:schemeClr val="accent4">
                    <a:lumMod val="60000"/>
                    <a:lumOff val="40000"/>
                  </a:schemeClr>
                </a:gs>
              </a:gsLst>
              <a:lin ang="3600000" scaled="0"/>
            </a:gradFill>
            <a:round/>
            <a:extLst>
              <a:ext uri="{C807C97D-BFC1-408E-A445-0C87EB9F89A2}">
                <ask:lineSketchStyleProps xmlns="" xmlns:ask="http://schemas.microsoft.com/office/drawing/2018/sketchyshapes" sd="1219033472">
                  <a:custGeom>
                    <a:avLst/>
                    <a:gdLst>
                      <a:gd name="connsiteX0" fmla="*/ 0 w 11896928"/>
                      <a:gd name="connsiteY0" fmla="*/ 0 h 6566170"/>
                      <a:gd name="connsiteX1" fmla="*/ 475877 w 11896928"/>
                      <a:gd name="connsiteY1" fmla="*/ 0 h 6566170"/>
                      <a:gd name="connsiteX2" fmla="*/ 713816 w 11896928"/>
                      <a:gd name="connsiteY2" fmla="*/ 0 h 6566170"/>
                      <a:gd name="connsiteX3" fmla="*/ 1546601 w 11896928"/>
                      <a:gd name="connsiteY3" fmla="*/ 0 h 6566170"/>
                      <a:gd name="connsiteX4" fmla="*/ 2022478 w 11896928"/>
                      <a:gd name="connsiteY4" fmla="*/ 0 h 6566170"/>
                      <a:gd name="connsiteX5" fmla="*/ 2498355 w 11896928"/>
                      <a:gd name="connsiteY5" fmla="*/ 0 h 6566170"/>
                      <a:gd name="connsiteX6" fmla="*/ 3331140 w 11896928"/>
                      <a:gd name="connsiteY6" fmla="*/ 0 h 6566170"/>
                      <a:gd name="connsiteX7" fmla="*/ 3688048 w 11896928"/>
                      <a:gd name="connsiteY7" fmla="*/ 0 h 6566170"/>
                      <a:gd name="connsiteX8" fmla="*/ 4520833 w 11896928"/>
                      <a:gd name="connsiteY8" fmla="*/ 0 h 6566170"/>
                      <a:gd name="connsiteX9" fmla="*/ 5353618 w 11896928"/>
                      <a:gd name="connsiteY9" fmla="*/ 0 h 6566170"/>
                      <a:gd name="connsiteX10" fmla="*/ 5948464 w 11896928"/>
                      <a:gd name="connsiteY10" fmla="*/ 0 h 6566170"/>
                      <a:gd name="connsiteX11" fmla="*/ 6781249 w 11896928"/>
                      <a:gd name="connsiteY11" fmla="*/ 0 h 6566170"/>
                      <a:gd name="connsiteX12" fmla="*/ 7257126 w 11896928"/>
                      <a:gd name="connsiteY12" fmla="*/ 0 h 6566170"/>
                      <a:gd name="connsiteX13" fmla="*/ 7733003 w 11896928"/>
                      <a:gd name="connsiteY13" fmla="*/ 0 h 6566170"/>
                      <a:gd name="connsiteX14" fmla="*/ 8446819 w 11896928"/>
                      <a:gd name="connsiteY14" fmla="*/ 0 h 6566170"/>
                      <a:gd name="connsiteX15" fmla="*/ 8922696 w 11896928"/>
                      <a:gd name="connsiteY15" fmla="*/ 0 h 6566170"/>
                      <a:gd name="connsiteX16" fmla="*/ 9755481 w 11896928"/>
                      <a:gd name="connsiteY16" fmla="*/ 0 h 6566170"/>
                      <a:gd name="connsiteX17" fmla="*/ 10588266 w 11896928"/>
                      <a:gd name="connsiteY17" fmla="*/ 0 h 6566170"/>
                      <a:gd name="connsiteX18" fmla="*/ 11183112 w 11896928"/>
                      <a:gd name="connsiteY18" fmla="*/ 0 h 6566170"/>
                      <a:gd name="connsiteX19" fmla="*/ 11896928 w 11896928"/>
                      <a:gd name="connsiteY19" fmla="*/ 0 h 6566170"/>
                      <a:gd name="connsiteX20" fmla="*/ 11896928 w 11896928"/>
                      <a:gd name="connsiteY20" fmla="*/ 399939 h 6566170"/>
                      <a:gd name="connsiteX21" fmla="*/ 11896928 w 11896928"/>
                      <a:gd name="connsiteY21" fmla="*/ 865541 h 6566170"/>
                      <a:gd name="connsiteX22" fmla="*/ 11896928 w 11896928"/>
                      <a:gd name="connsiteY22" fmla="*/ 1528127 h 6566170"/>
                      <a:gd name="connsiteX23" fmla="*/ 11896928 w 11896928"/>
                      <a:gd name="connsiteY23" fmla="*/ 2059390 h 6566170"/>
                      <a:gd name="connsiteX24" fmla="*/ 11896928 w 11896928"/>
                      <a:gd name="connsiteY24" fmla="*/ 2524991 h 6566170"/>
                      <a:gd name="connsiteX25" fmla="*/ 11896928 w 11896928"/>
                      <a:gd name="connsiteY25" fmla="*/ 3187577 h 6566170"/>
                      <a:gd name="connsiteX26" fmla="*/ 11896928 w 11896928"/>
                      <a:gd name="connsiteY26" fmla="*/ 3784502 h 6566170"/>
                      <a:gd name="connsiteX27" fmla="*/ 11896928 w 11896928"/>
                      <a:gd name="connsiteY27" fmla="*/ 4381426 h 6566170"/>
                      <a:gd name="connsiteX28" fmla="*/ 11896928 w 11896928"/>
                      <a:gd name="connsiteY28" fmla="*/ 5109674 h 6566170"/>
                      <a:gd name="connsiteX29" fmla="*/ 11896928 w 11896928"/>
                      <a:gd name="connsiteY29" fmla="*/ 5772260 h 6566170"/>
                      <a:gd name="connsiteX30" fmla="*/ 11896928 w 11896928"/>
                      <a:gd name="connsiteY30" fmla="*/ 6566170 h 6566170"/>
                      <a:gd name="connsiteX31" fmla="*/ 11421051 w 11896928"/>
                      <a:gd name="connsiteY31" fmla="*/ 6566170 h 6566170"/>
                      <a:gd name="connsiteX32" fmla="*/ 11183112 w 11896928"/>
                      <a:gd name="connsiteY32" fmla="*/ 6566170 h 6566170"/>
                      <a:gd name="connsiteX33" fmla="*/ 10469297 w 11896928"/>
                      <a:gd name="connsiteY33" fmla="*/ 6566170 h 6566170"/>
                      <a:gd name="connsiteX34" fmla="*/ 10112389 w 11896928"/>
                      <a:gd name="connsiteY34" fmla="*/ 6566170 h 6566170"/>
                      <a:gd name="connsiteX35" fmla="*/ 9874450 w 11896928"/>
                      <a:gd name="connsiteY35" fmla="*/ 6566170 h 6566170"/>
                      <a:gd name="connsiteX36" fmla="*/ 9517542 w 11896928"/>
                      <a:gd name="connsiteY36" fmla="*/ 6566170 h 6566170"/>
                      <a:gd name="connsiteX37" fmla="*/ 8803727 w 11896928"/>
                      <a:gd name="connsiteY37" fmla="*/ 6566170 h 6566170"/>
                      <a:gd name="connsiteX38" fmla="*/ 8446819 w 11896928"/>
                      <a:gd name="connsiteY38" fmla="*/ 6566170 h 6566170"/>
                      <a:gd name="connsiteX39" fmla="*/ 8208880 w 11896928"/>
                      <a:gd name="connsiteY39" fmla="*/ 6566170 h 6566170"/>
                      <a:gd name="connsiteX40" fmla="*/ 7851972 w 11896928"/>
                      <a:gd name="connsiteY40" fmla="*/ 6566170 h 6566170"/>
                      <a:gd name="connsiteX41" fmla="*/ 7376095 w 11896928"/>
                      <a:gd name="connsiteY41" fmla="*/ 6566170 h 6566170"/>
                      <a:gd name="connsiteX42" fmla="*/ 6781249 w 11896928"/>
                      <a:gd name="connsiteY42" fmla="*/ 6566170 h 6566170"/>
                      <a:gd name="connsiteX43" fmla="*/ 6424341 w 11896928"/>
                      <a:gd name="connsiteY43" fmla="*/ 6566170 h 6566170"/>
                      <a:gd name="connsiteX44" fmla="*/ 5591556 w 11896928"/>
                      <a:gd name="connsiteY44" fmla="*/ 6566170 h 6566170"/>
                      <a:gd name="connsiteX45" fmla="*/ 4996710 w 11896928"/>
                      <a:gd name="connsiteY45" fmla="*/ 6566170 h 6566170"/>
                      <a:gd name="connsiteX46" fmla="*/ 4163925 w 11896928"/>
                      <a:gd name="connsiteY46" fmla="*/ 6566170 h 6566170"/>
                      <a:gd name="connsiteX47" fmla="*/ 3450109 w 11896928"/>
                      <a:gd name="connsiteY47" fmla="*/ 6566170 h 6566170"/>
                      <a:gd name="connsiteX48" fmla="*/ 2974232 w 11896928"/>
                      <a:gd name="connsiteY48" fmla="*/ 6566170 h 6566170"/>
                      <a:gd name="connsiteX49" fmla="*/ 2260416 w 11896928"/>
                      <a:gd name="connsiteY49" fmla="*/ 6566170 h 6566170"/>
                      <a:gd name="connsiteX50" fmla="*/ 1903508 w 11896928"/>
                      <a:gd name="connsiteY50" fmla="*/ 6566170 h 6566170"/>
                      <a:gd name="connsiteX51" fmla="*/ 1308662 w 11896928"/>
                      <a:gd name="connsiteY51" fmla="*/ 6566170 h 6566170"/>
                      <a:gd name="connsiteX52" fmla="*/ 1070724 w 11896928"/>
                      <a:gd name="connsiteY52" fmla="*/ 6566170 h 6566170"/>
                      <a:gd name="connsiteX53" fmla="*/ 0 w 11896928"/>
                      <a:gd name="connsiteY53" fmla="*/ 6566170 h 6566170"/>
                      <a:gd name="connsiteX54" fmla="*/ 0 w 11896928"/>
                      <a:gd name="connsiteY54" fmla="*/ 5969245 h 6566170"/>
                      <a:gd name="connsiteX55" fmla="*/ 0 w 11896928"/>
                      <a:gd name="connsiteY55" fmla="*/ 5306659 h 6566170"/>
                      <a:gd name="connsiteX56" fmla="*/ 0 w 11896928"/>
                      <a:gd name="connsiteY56" fmla="*/ 4644073 h 6566170"/>
                      <a:gd name="connsiteX57" fmla="*/ 0 w 11896928"/>
                      <a:gd name="connsiteY57" fmla="*/ 4178472 h 6566170"/>
                      <a:gd name="connsiteX58" fmla="*/ 0 w 11896928"/>
                      <a:gd name="connsiteY58" fmla="*/ 3450224 h 6566170"/>
                      <a:gd name="connsiteX59" fmla="*/ 0 w 11896928"/>
                      <a:gd name="connsiteY59" fmla="*/ 2853299 h 6566170"/>
                      <a:gd name="connsiteX60" fmla="*/ 0 w 11896928"/>
                      <a:gd name="connsiteY60" fmla="*/ 2453360 h 6566170"/>
                      <a:gd name="connsiteX61" fmla="*/ 0 w 11896928"/>
                      <a:gd name="connsiteY61" fmla="*/ 1856435 h 6566170"/>
                      <a:gd name="connsiteX62" fmla="*/ 0 w 11896928"/>
                      <a:gd name="connsiteY62" fmla="*/ 1325172 h 6566170"/>
                      <a:gd name="connsiteX63" fmla="*/ 0 w 11896928"/>
                      <a:gd name="connsiteY63" fmla="*/ 793910 h 6566170"/>
                      <a:gd name="connsiteX64" fmla="*/ 0 w 11896928"/>
                      <a:gd name="connsiteY64" fmla="*/ 0 h 65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96928" h="6566170" extrusionOk="0">
                        <a:moveTo>
                          <a:pt x="0" y="0"/>
                        </a:moveTo>
                        <a:cubicBezTo>
                          <a:pt x="228351" y="-42319"/>
                          <a:pt x="352877" y="1694"/>
                          <a:pt x="475877" y="0"/>
                        </a:cubicBezTo>
                        <a:cubicBezTo>
                          <a:pt x="598877" y="-1694"/>
                          <a:pt x="658122" y="1831"/>
                          <a:pt x="713816" y="0"/>
                        </a:cubicBezTo>
                        <a:cubicBezTo>
                          <a:pt x="769510" y="-1831"/>
                          <a:pt x="1347210" y="95713"/>
                          <a:pt x="1546601" y="0"/>
                        </a:cubicBezTo>
                        <a:cubicBezTo>
                          <a:pt x="1745993" y="-95713"/>
                          <a:pt x="1831751" y="11133"/>
                          <a:pt x="2022478" y="0"/>
                        </a:cubicBezTo>
                        <a:cubicBezTo>
                          <a:pt x="2213205" y="-11133"/>
                          <a:pt x="2303565" y="19910"/>
                          <a:pt x="2498355" y="0"/>
                        </a:cubicBezTo>
                        <a:cubicBezTo>
                          <a:pt x="2693145" y="-19910"/>
                          <a:pt x="2921538" y="82736"/>
                          <a:pt x="3331140" y="0"/>
                        </a:cubicBezTo>
                        <a:cubicBezTo>
                          <a:pt x="3740743" y="-82736"/>
                          <a:pt x="3568552" y="34121"/>
                          <a:pt x="3688048" y="0"/>
                        </a:cubicBezTo>
                        <a:cubicBezTo>
                          <a:pt x="3807544" y="-34121"/>
                          <a:pt x="4334754" y="2774"/>
                          <a:pt x="4520833" y="0"/>
                        </a:cubicBezTo>
                        <a:cubicBezTo>
                          <a:pt x="4706913" y="-2774"/>
                          <a:pt x="5093598" y="60273"/>
                          <a:pt x="5353618" y="0"/>
                        </a:cubicBezTo>
                        <a:cubicBezTo>
                          <a:pt x="5613638" y="-60273"/>
                          <a:pt x="5743220" y="51672"/>
                          <a:pt x="5948464" y="0"/>
                        </a:cubicBezTo>
                        <a:cubicBezTo>
                          <a:pt x="6153708" y="-51672"/>
                          <a:pt x="6413440" y="17544"/>
                          <a:pt x="6781249" y="0"/>
                        </a:cubicBezTo>
                        <a:cubicBezTo>
                          <a:pt x="7149059" y="-17544"/>
                          <a:pt x="7022419" y="52235"/>
                          <a:pt x="7257126" y="0"/>
                        </a:cubicBezTo>
                        <a:cubicBezTo>
                          <a:pt x="7491833" y="-52235"/>
                          <a:pt x="7592163" y="17163"/>
                          <a:pt x="7733003" y="0"/>
                        </a:cubicBezTo>
                        <a:cubicBezTo>
                          <a:pt x="7873843" y="-17163"/>
                          <a:pt x="8218386" y="52806"/>
                          <a:pt x="8446819" y="0"/>
                        </a:cubicBezTo>
                        <a:cubicBezTo>
                          <a:pt x="8675252" y="-52806"/>
                          <a:pt x="8820262" y="12162"/>
                          <a:pt x="8922696" y="0"/>
                        </a:cubicBezTo>
                        <a:cubicBezTo>
                          <a:pt x="9025130" y="-12162"/>
                          <a:pt x="9476613" y="17317"/>
                          <a:pt x="9755481" y="0"/>
                        </a:cubicBezTo>
                        <a:cubicBezTo>
                          <a:pt x="10034350" y="-17317"/>
                          <a:pt x="10379522" y="39629"/>
                          <a:pt x="10588266" y="0"/>
                        </a:cubicBezTo>
                        <a:cubicBezTo>
                          <a:pt x="10797010" y="-39629"/>
                          <a:pt x="11008470" y="43282"/>
                          <a:pt x="11183112" y="0"/>
                        </a:cubicBezTo>
                        <a:cubicBezTo>
                          <a:pt x="11357754" y="-43282"/>
                          <a:pt x="11680158" y="53377"/>
                          <a:pt x="11896928" y="0"/>
                        </a:cubicBezTo>
                        <a:cubicBezTo>
                          <a:pt x="11915939" y="132087"/>
                          <a:pt x="11871015" y="316537"/>
                          <a:pt x="11896928" y="399939"/>
                        </a:cubicBezTo>
                        <a:cubicBezTo>
                          <a:pt x="11922841" y="483341"/>
                          <a:pt x="11888690" y="645510"/>
                          <a:pt x="11896928" y="865541"/>
                        </a:cubicBezTo>
                        <a:cubicBezTo>
                          <a:pt x="11905166" y="1085572"/>
                          <a:pt x="11826407" y="1375392"/>
                          <a:pt x="11896928" y="1528127"/>
                        </a:cubicBezTo>
                        <a:cubicBezTo>
                          <a:pt x="11967449" y="1680862"/>
                          <a:pt x="11852163" y="1824906"/>
                          <a:pt x="11896928" y="2059390"/>
                        </a:cubicBezTo>
                        <a:cubicBezTo>
                          <a:pt x="11941693" y="2293874"/>
                          <a:pt x="11885806" y="2326713"/>
                          <a:pt x="11896928" y="2524991"/>
                        </a:cubicBezTo>
                        <a:cubicBezTo>
                          <a:pt x="11908050" y="2723269"/>
                          <a:pt x="11885049" y="2975820"/>
                          <a:pt x="11896928" y="3187577"/>
                        </a:cubicBezTo>
                        <a:cubicBezTo>
                          <a:pt x="11908807" y="3399334"/>
                          <a:pt x="11851340" y="3556480"/>
                          <a:pt x="11896928" y="3784502"/>
                        </a:cubicBezTo>
                        <a:cubicBezTo>
                          <a:pt x="11942516" y="4012525"/>
                          <a:pt x="11888394" y="4175256"/>
                          <a:pt x="11896928" y="4381426"/>
                        </a:cubicBezTo>
                        <a:cubicBezTo>
                          <a:pt x="11905462" y="4587596"/>
                          <a:pt x="11818433" y="4852309"/>
                          <a:pt x="11896928" y="5109674"/>
                        </a:cubicBezTo>
                        <a:cubicBezTo>
                          <a:pt x="11975423" y="5367039"/>
                          <a:pt x="11832568" y="5520160"/>
                          <a:pt x="11896928" y="5772260"/>
                        </a:cubicBezTo>
                        <a:cubicBezTo>
                          <a:pt x="11961288" y="6024360"/>
                          <a:pt x="11884698" y="6274496"/>
                          <a:pt x="11896928" y="6566170"/>
                        </a:cubicBezTo>
                        <a:cubicBezTo>
                          <a:pt x="11788313" y="6592658"/>
                          <a:pt x="11570472" y="6533297"/>
                          <a:pt x="11421051" y="6566170"/>
                        </a:cubicBezTo>
                        <a:cubicBezTo>
                          <a:pt x="11271630" y="6599043"/>
                          <a:pt x="11265048" y="6542382"/>
                          <a:pt x="11183112" y="6566170"/>
                        </a:cubicBezTo>
                        <a:cubicBezTo>
                          <a:pt x="11101176" y="6589958"/>
                          <a:pt x="10736093" y="6502190"/>
                          <a:pt x="10469297" y="6566170"/>
                        </a:cubicBezTo>
                        <a:cubicBezTo>
                          <a:pt x="10202502" y="6630150"/>
                          <a:pt x="10197155" y="6539576"/>
                          <a:pt x="10112389" y="6566170"/>
                        </a:cubicBezTo>
                        <a:cubicBezTo>
                          <a:pt x="10027623" y="6592764"/>
                          <a:pt x="9939588" y="6546835"/>
                          <a:pt x="9874450" y="6566170"/>
                        </a:cubicBezTo>
                        <a:cubicBezTo>
                          <a:pt x="9809312" y="6585505"/>
                          <a:pt x="9675951" y="6565501"/>
                          <a:pt x="9517542" y="6566170"/>
                        </a:cubicBezTo>
                        <a:cubicBezTo>
                          <a:pt x="9359133" y="6566839"/>
                          <a:pt x="8955173" y="6542473"/>
                          <a:pt x="8803727" y="6566170"/>
                        </a:cubicBezTo>
                        <a:cubicBezTo>
                          <a:pt x="8652281" y="6589867"/>
                          <a:pt x="8562403" y="6561521"/>
                          <a:pt x="8446819" y="6566170"/>
                        </a:cubicBezTo>
                        <a:cubicBezTo>
                          <a:pt x="8331235" y="6570819"/>
                          <a:pt x="8263368" y="6540449"/>
                          <a:pt x="8208880" y="6566170"/>
                        </a:cubicBezTo>
                        <a:cubicBezTo>
                          <a:pt x="8154392" y="6591891"/>
                          <a:pt x="7974521" y="6527721"/>
                          <a:pt x="7851972" y="6566170"/>
                        </a:cubicBezTo>
                        <a:cubicBezTo>
                          <a:pt x="7729423" y="6604619"/>
                          <a:pt x="7474796" y="6542657"/>
                          <a:pt x="7376095" y="6566170"/>
                        </a:cubicBezTo>
                        <a:cubicBezTo>
                          <a:pt x="7277394" y="6589683"/>
                          <a:pt x="6919617" y="6565961"/>
                          <a:pt x="6781249" y="6566170"/>
                        </a:cubicBezTo>
                        <a:cubicBezTo>
                          <a:pt x="6642881" y="6566379"/>
                          <a:pt x="6527952" y="6549776"/>
                          <a:pt x="6424341" y="6566170"/>
                        </a:cubicBezTo>
                        <a:cubicBezTo>
                          <a:pt x="6320730" y="6582564"/>
                          <a:pt x="5897100" y="6497873"/>
                          <a:pt x="5591556" y="6566170"/>
                        </a:cubicBezTo>
                        <a:cubicBezTo>
                          <a:pt x="5286013" y="6634467"/>
                          <a:pt x="5136132" y="6542907"/>
                          <a:pt x="4996710" y="6566170"/>
                        </a:cubicBezTo>
                        <a:cubicBezTo>
                          <a:pt x="4857288" y="6589433"/>
                          <a:pt x="4553302" y="6511962"/>
                          <a:pt x="4163925" y="6566170"/>
                        </a:cubicBezTo>
                        <a:cubicBezTo>
                          <a:pt x="3774549" y="6620378"/>
                          <a:pt x="3612776" y="6513506"/>
                          <a:pt x="3450109" y="6566170"/>
                        </a:cubicBezTo>
                        <a:cubicBezTo>
                          <a:pt x="3287442" y="6618834"/>
                          <a:pt x="3141753" y="6535627"/>
                          <a:pt x="2974232" y="6566170"/>
                        </a:cubicBezTo>
                        <a:cubicBezTo>
                          <a:pt x="2806711" y="6596713"/>
                          <a:pt x="2509563" y="6522966"/>
                          <a:pt x="2260416" y="6566170"/>
                        </a:cubicBezTo>
                        <a:cubicBezTo>
                          <a:pt x="2011269" y="6609374"/>
                          <a:pt x="2017077" y="6529051"/>
                          <a:pt x="1903508" y="6566170"/>
                        </a:cubicBezTo>
                        <a:cubicBezTo>
                          <a:pt x="1789939" y="6603289"/>
                          <a:pt x="1572548" y="6534183"/>
                          <a:pt x="1308662" y="6566170"/>
                        </a:cubicBezTo>
                        <a:cubicBezTo>
                          <a:pt x="1044776" y="6598157"/>
                          <a:pt x="1170302" y="6544044"/>
                          <a:pt x="1070724" y="6566170"/>
                        </a:cubicBezTo>
                        <a:cubicBezTo>
                          <a:pt x="971146" y="6588296"/>
                          <a:pt x="222951" y="6531056"/>
                          <a:pt x="0" y="6566170"/>
                        </a:cubicBezTo>
                        <a:cubicBezTo>
                          <a:pt x="-44300" y="6430392"/>
                          <a:pt x="20315" y="6155794"/>
                          <a:pt x="0" y="5969245"/>
                        </a:cubicBezTo>
                        <a:cubicBezTo>
                          <a:pt x="-20315" y="5782697"/>
                          <a:pt x="482" y="5470636"/>
                          <a:pt x="0" y="5306659"/>
                        </a:cubicBezTo>
                        <a:cubicBezTo>
                          <a:pt x="-482" y="5142682"/>
                          <a:pt x="11710" y="4868021"/>
                          <a:pt x="0" y="4644073"/>
                        </a:cubicBezTo>
                        <a:cubicBezTo>
                          <a:pt x="-11710" y="4420125"/>
                          <a:pt x="3236" y="4333110"/>
                          <a:pt x="0" y="4178472"/>
                        </a:cubicBezTo>
                        <a:cubicBezTo>
                          <a:pt x="-3236" y="4023834"/>
                          <a:pt x="5051" y="3752519"/>
                          <a:pt x="0" y="3450224"/>
                        </a:cubicBezTo>
                        <a:cubicBezTo>
                          <a:pt x="-5051" y="3147929"/>
                          <a:pt x="58530" y="3032123"/>
                          <a:pt x="0" y="2853299"/>
                        </a:cubicBezTo>
                        <a:cubicBezTo>
                          <a:pt x="-58530" y="2674476"/>
                          <a:pt x="45967" y="2568097"/>
                          <a:pt x="0" y="2453360"/>
                        </a:cubicBezTo>
                        <a:cubicBezTo>
                          <a:pt x="-45967" y="2338623"/>
                          <a:pt x="61645" y="2130663"/>
                          <a:pt x="0" y="1856435"/>
                        </a:cubicBezTo>
                        <a:cubicBezTo>
                          <a:pt x="-61645" y="1582207"/>
                          <a:pt x="9514" y="1477855"/>
                          <a:pt x="0" y="1325172"/>
                        </a:cubicBezTo>
                        <a:cubicBezTo>
                          <a:pt x="-9514" y="1172489"/>
                          <a:pt x="27549" y="1047126"/>
                          <a:pt x="0" y="793910"/>
                        </a:cubicBezTo>
                        <a:cubicBezTo>
                          <a:pt x="-27549" y="540694"/>
                          <a:pt x="92551" y="18132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E47B001C-C428-DB57-ADD0-6C8E60B5A180}"/>
              </a:ext>
            </a:extLst>
          </p:cNvPr>
          <p:cNvSpPr txBox="1"/>
          <p:nvPr/>
        </p:nvSpPr>
        <p:spPr>
          <a:xfrm>
            <a:off x="901744" y="2525342"/>
            <a:ext cx="5885771" cy="3600986"/>
          </a:xfrm>
          <a:prstGeom prst="rect">
            <a:avLst/>
          </a:prstGeom>
          <a:noFill/>
        </p:spPr>
        <p:txBody>
          <a:bodyPr wrap="square" lIns="91440" tIns="45720" rIns="91440" bIns="45720" anchor="t">
            <a:spAutoFit/>
          </a:bodyPr>
          <a:lstStyle/>
          <a:p>
            <a:pPr algn="ctr">
              <a:buNone/>
            </a:pPr>
            <a:r>
              <a:rPr lang="en-GB" sz="2000" b="1" noProof="0" dirty="0"/>
              <a:t>Nord Stream 2</a:t>
            </a:r>
            <a:r>
              <a:rPr lang="en-GB" sz="2000" noProof="0" dirty="0"/>
              <a:t/>
            </a:r>
            <a:br>
              <a:rPr lang="en-GB" sz="2000" noProof="0" dirty="0"/>
            </a:br>
            <a:r>
              <a:rPr lang="en-GB" sz="2000" noProof="0" dirty="0"/>
              <a:t>Half of the pipeline remains operational;</a:t>
            </a:r>
            <a:br>
              <a:rPr lang="en-GB" sz="2000" noProof="0" dirty="0"/>
            </a:br>
            <a:r>
              <a:rPr lang="en-GB" sz="2000" noProof="0" dirty="0"/>
              <a:t>Capacity: 250 TWh/year.</a:t>
            </a:r>
          </a:p>
          <a:p>
            <a:pPr algn="ctr">
              <a:buNone/>
            </a:pPr>
            <a:endParaRPr lang="en-GB" sz="1400" noProof="0" dirty="0"/>
          </a:p>
          <a:p>
            <a:pPr algn="ctr">
              <a:buNone/>
            </a:pPr>
            <a:r>
              <a:rPr lang="en-GB" sz="2000" b="1" noProof="0" dirty="0"/>
              <a:t>Yamal-Europe</a:t>
            </a:r>
            <a:r>
              <a:rPr lang="en-GB" sz="2000" noProof="0" dirty="0"/>
              <a:t/>
            </a:r>
            <a:br>
              <a:rPr lang="en-GB" sz="2000" noProof="0" dirty="0"/>
            </a:br>
            <a:r>
              <a:rPr lang="en-GB" sz="2000" noProof="0" dirty="0"/>
              <a:t>Transit through Poland has been suspended,</a:t>
            </a:r>
            <a:br>
              <a:rPr lang="en-GB" sz="2000" noProof="0" dirty="0"/>
            </a:br>
            <a:r>
              <a:rPr lang="en-GB" sz="2000" noProof="0" dirty="0"/>
              <a:t>but the infrastructure remains intact;</a:t>
            </a:r>
            <a:endParaRPr lang="en-GB" sz="2000" noProof="0" dirty="0">
              <a:cs typeface="Arial"/>
            </a:endParaRPr>
          </a:p>
          <a:p>
            <a:pPr algn="ctr"/>
            <a:r>
              <a:rPr lang="en-GB" sz="2000" noProof="0" dirty="0"/>
              <a:t>Capacity: 350 TWh/year.</a:t>
            </a:r>
            <a:endParaRPr lang="en-GB" sz="2000" noProof="0" dirty="0">
              <a:cs typeface="Arial"/>
            </a:endParaRPr>
          </a:p>
          <a:p>
            <a:pPr algn="ctr"/>
            <a:endParaRPr lang="en-GB" sz="1400" noProof="0" dirty="0"/>
          </a:p>
          <a:p>
            <a:pPr algn="ctr"/>
            <a:r>
              <a:rPr lang="en-GB" sz="2000" b="1" noProof="0" dirty="0"/>
              <a:t>Brotherhood</a:t>
            </a:r>
            <a:r>
              <a:rPr lang="en-GB" sz="2000" noProof="0" dirty="0"/>
              <a:t/>
            </a:r>
            <a:br>
              <a:rPr lang="en-GB" sz="2000" noProof="0" dirty="0"/>
            </a:br>
            <a:r>
              <a:rPr lang="en-GB" sz="2000" noProof="0" dirty="0"/>
              <a:t>The Ukrainian grid is (almost) fully functional;</a:t>
            </a:r>
            <a:br>
              <a:rPr lang="en-GB" sz="2000" noProof="0" dirty="0"/>
            </a:br>
            <a:r>
              <a:rPr lang="en-GB" sz="2000" noProof="0" dirty="0"/>
              <a:t>Capacity: </a:t>
            </a:r>
            <a:r>
              <a:rPr lang="en-GB" sz="2000" noProof="0" dirty="0" smtClean="0"/>
              <a:t>1,100 </a:t>
            </a:r>
            <a:r>
              <a:rPr lang="en-GB" sz="2000" noProof="0" dirty="0"/>
              <a:t>TWh/year.</a:t>
            </a:r>
            <a:endParaRPr lang="en-GB" sz="2000" noProof="0" dirty="0">
              <a:cs typeface="Arial"/>
            </a:endParaRPr>
          </a:p>
        </p:txBody>
      </p:sp>
      <p:sp>
        <p:nvSpPr>
          <p:cNvPr id="6" name="ZoneTexte 5">
            <a:extLst>
              <a:ext uri="{FF2B5EF4-FFF2-40B4-BE49-F238E27FC236}">
                <a16:creationId xmlns:a16="http://schemas.microsoft.com/office/drawing/2014/main" id="{1B84D6FE-25FC-E779-AA67-1EA8D1F939E8}"/>
              </a:ext>
            </a:extLst>
          </p:cNvPr>
          <p:cNvSpPr txBox="1"/>
          <p:nvPr/>
        </p:nvSpPr>
        <p:spPr>
          <a:xfrm>
            <a:off x="1740872" y="389917"/>
            <a:ext cx="8710250" cy="769441"/>
          </a:xfrm>
          <a:prstGeom prst="rect">
            <a:avLst/>
          </a:prstGeom>
          <a:noFill/>
        </p:spPr>
        <p:txBody>
          <a:bodyPr wrap="square">
            <a:spAutoFit/>
          </a:bodyPr>
          <a:lstStyle/>
          <a:p>
            <a:pPr algn="ctr"/>
            <a:r>
              <a:rPr lang="en-GB" sz="2200" noProof="0" dirty="0">
                <a:latin typeface="Arial Rounded MT Bold" panose="020F0704030504030204" pitchFamily="34" charset="0"/>
              </a:rPr>
              <a:t>The EU could consider a partial resumption of Russian gas imports if a lasting peace agreement is reached.</a:t>
            </a:r>
          </a:p>
        </p:txBody>
      </p:sp>
      <p:sp>
        <p:nvSpPr>
          <p:cNvPr id="10" name="Espace réservé du numéro de diapositive 3">
            <a:extLst>
              <a:ext uri="{FF2B5EF4-FFF2-40B4-BE49-F238E27FC236}">
                <a16:creationId xmlns:a16="http://schemas.microsoft.com/office/drawing/2014/main" id="{49C2619F-2AA2-4302-7090-2A97C73E6A12}"/>
              </a:ext>
            </a:extLst>
          </p:cNvPr>
          <p:cNvSpPr txBox="1">
            <a:spLocks/>
          </p:cNvSpPr>
          <p:nvPr/>
        </p:nvSpPr>
        <p:spPr>
          <a:xfrm>
            <a:off x="11724946" y="647705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t>9</a:t>
            </a:fld>
            <a:endParaRPr lang="en-GB" sz="1050"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18874F1-4BFD-ECB2-9956-D8736509487B}"/>
              </a:ext>
            </a:extLst>
          </p:cNvPr>
          <p:cNvSpPr txBox="1"/>
          <p:nvPr/>
        </p:nvSpPr>
        <p:spPr>
          <a:xfrm>
            <a:off x="86896" y="6500972"/>
            <a:ext cx="9044214" cy="261610"/>
          </a:xfrm>
          <a:prstGeom prst="rect">
            <a:avLst/>
          </a:prstGeom>
          <a:noFill/>
        </p:spPr>
        <p:txBody>
          <a:bodyPr wrap="square">
            <a:spAutoFit/>
          </a:bodyPr>
          <a:lstStyle/>
          <a:p>
            <a:r>
              <a:rPr lang="en-GB" sz="1100" b="1" baseline="30000" noProof="0" dirty="0"/>
              <a:t>1</a:t>
            </a:r>
            <a:r>
              <a:rPr lang="en-GB" sz="1100" noProof="0" dirty="0">
                <a:hlinkClick r:id="rId4"/>
              </a:rPr>
              <a:t> R. Fernández-Blanco et al (2024, June) Natural gas consumption estimation in the European Union, Energy Reports, Volume 11.</a:t>
            </a:r>
            <a:endParaRPr lang="en-GB" sz="1100" noProof="0" dirty="0"/>
          </a:p>
        </p:txBody>
      </p:sp>
    </p:spTree>
    <p:extLst>
      <p:ext uri="{BB962C8B-B14F-4D97-AF65-F5344CB8AC3E}">
        <p14:creationId xmlns:p14="http://schemas.microsoft.com/office/powerpoint/2010/main" val="22557037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a893c70-4bd3-4c1a-a397-112894c05c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0E658E55167749AA53CEAA5189C558" ma:contentTypeVersion="10" ma:contentTypeDescription="Een nieuw document maken." ma:contentTypeScope="" ma:versionID="6471436600e92eec8dd19c6735760fd5">
  <xsd:schema xmlns:xsd="http://www.w3.org/2001/XMLSchema" xmlns:xs="http://www.w3.org/2001/XMLSchema" xmlns:p="http://schemas.microsoft.com/office/2006/metadata/properties" xmlns:ns3="ba893c70-4bd3-4c1a-a397-112894c05c54" targetNamespace="http://schemas.microsoft.com/office/2006/metadata/properties" ma:root="true" ma:fieldsID="15244b878b71cab7007aa5b0a71305fa" ns3:_="">
    <xsd:import namespace="ba893c70-4bd3-4c1a-a397-112894c05c5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93c70-4bd3-4c1a-a397-112894c05c5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8AE16D-5043-408A-BF11-5758F86CE75A}">
  <ds:schemaRefs>
    <ds:schemaRef ds:uri="http://schemas.microsoft.com/sharepoint/v3/contenttype/forms"/>
  </ds:schemaRefs>
</ds:datastoreItem>
</file>

<file path=customXml/itemProps2.xml><?xml version="1.0" encoding="utf-8"?>
<ds:datastoreItem xmlns:ds="http://schemas.openxmlformats.org/officeDocument/2006/customXml" ds:itemID="{DF8C6F17-A4D9-489B-BCB0-5BAF53736809}">
  <ds:schemaRefs>
    <ds:schemaRef ds:uri="http://purl.org/dc/elements/1.1/"/>
    <ds:schemaRef ds:uri="ba893c70-4bd3-4c1a-a397-112894c05c54"/>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65EA3AF-AA4B-4FEB-A904-58BAC2DE2D5B}">
  <ds:schemaRefs>
    <ds:schemaRef ds:uri="ba893c70-4bd3-4c1a-a397-112894c05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4346</TotalTime>
  <Words>4976</Words>
  <Application>Microsoft Office PowerPoint</Application>
  <PresentationFormat>Grand écran</PresentationFormat>
  <Paragraphs>544</Paragraphs>
  <Slides>61</Slides>
  <Notes>31</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61</vt:i4>
      </vt:variant>
    </vt:vector>
  </HeadingPairs>
  <TitlesOfParts>
    <vt:vector size="71" baseType="lpstr">
      <vt:lpstr>Aptos</vt:lpstr>
      <vt:lpstr>Arial</vt:lpstr>
      <vt:lpstr>Arial Rounded MT Bold</vt:lpstr>
      <vt:lpstr>Calibri</vt:lpstr>
      <vt:lpstr>Cambria Math</vt:lpstr>
      <vt:lpstr>Helvetica</vt:lpstr>
      <vt:lpstr>Segoe UI</vt:lpstr>
      <vt:lpstr>Times New Roman</vt:lpstr>
      <vt:lpstr>UICTFontTextStyleBody</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Techy Thibaut</dc:creator>
  <cp:keywords>, docId:2E900FDDE8F7154F8822682A3A40120A</cp:keywords>
  <cp:lastModifiedBy>Damien Ernst</cp:lastModifiedBy>
  <cp:revision>21</cp:revision>
  <cp:lastPrinted>2025-05-21T13:20:58Z</cp:lastPrinted>
  <dcterms:created xsi:type="dcterms:W3CDTF">2025-05-05T11:44:20Z</dcterms:created>
  <dcterms:modified xsi:type="dcterms:W3CDTF">2025-05-26T06:40:44Z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0x010100A10E658E55167749AA53CEAA5189C558</vt:lpwstr>
  </property>
</Properties>
</file>