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5.jpg" ContentType="image/jpeg"/>
  <Override PartName="/ppt/media/image18.jpg" ContentType="image/jpeg"/>
  <Override PartName="/ppt/media/image19.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Lst>
  <p:sldSz cx="28079700"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05B7D957-4E2F-4C7A-BF68-EFC59606B9E4}">
          <p14:sldIdLst>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D34E23-927C-BD30-D402-0F27B5912DCA}" name="Haissam Jijakli" initials="HJ" userId="S::h.jijakli@apeosolutions.com::3abc1022-5663-48c5-99d0-55d930e5adaf" providerId="AD"/>
  <p188:author id="{DC4F2A58-A843-0CA3-00D4-373123194B82}" name="Elakrouch Mohammed" initials="ME" userId="S::m.elakrouch@doct.uliege.be::59fcba74-45bb-4f4f-89ce-6ee5a4120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A2F"/>
    <a:srgbClr val="BFBFBF"/>
    <a:srgbClr val="843C0C"/>
    <a:srgbClr val="404040"/>
    <a:srgbClr val="F4B183"/>
    <a:srgbClr val="C1C680"/>
    <a:srgbClr val="C37304"/>
    <a:srgbClr val="6B4B1A"/>
    <a:srgbClr val="7B9F4B"/>
    <a:srgbClr val="999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725"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105978" y="6952156"/>
            <a:ext cx="23867745" cy="14789303"/>
          </a:xfrm>
        </p:spPr>
        <p:txBody>
          <a:bodyPr anchor="b"/>
          <a:lstStyle>
            <a:lvl1pPr algn="ctr">
              <a:defRPr sz="18425"/>
            </a:lvl1pPr>
          </a:lstStyle>
          <a:p>
            <a:r>
              <a:rPr lang="fr-FR"/>
              <a:t>Modifiez le style du titre</a:t>
            </a:r>
            <a:endParaRPr lang="en-US" dirty="0"/>
          </a:p>
        </p:txBody>
      </p:sp>
      <p:sp>
        <p:nvSpPr>
          <p:cNvPr id="3" name="Subtitle 2"/>
          <p:cNvSpPr>
            <a:spLocks noGrp="1"/>
          </p:cNvSpPr>
          <p:nvPr>
            <p:ph type="subTitle" idx="1"/>
          </p:nvPr>
        </p:nvSpPr>
        <p:spPr>
          <a:xfrm>
            <a:off x="3509963" y="22311791"/>
            <a:ext cx="21059775" cy="10256143"/>
          </a:xfrm>
        </p:spPr>
        <p:txBody>
          <a:bodyPr/>
          <a:lstStyle>
            <a:lvl1pPr marL="0" indent="0" algn="ctr">
              <a:buNone/>
              <a:defRPr sz="7370"/>
            </a:lvl1pPr>
            <a:lvl2pPr marL="1403970" indent="0" algn="ctr">
              <a:buNone/>
              <a:defRPr sz="6142"/>
            </a:lvl2pPr>
            <a:lvl3pPr marL="2807940" indent="0" algn="ctr">
              <a:buNone/>
              <a:defRPr sz="5527"/>
            </a:lvl3pPr>
            <a:lvl4pPr marL="4211909" indent="0" algn="ctr">
              <a:buNone/>
              <a:defRPr sz="4913"/>
            </a:lvl4pPr>
            <a:lvl5pPr marL="5615879" indent="0" algn="ctr">
              <a:buNone/>
              <a:defRPr sz="4913"/>
            </a:lvl5pPr>
            <a:lvl6pPr marL="7019849" indent="0" algn="ctr">
              <a:buNone/>
              <a:defRPr sz="4913"/>
            </a:lvl6pPr>
            <a:lvl7pPr marL="8423819" indent="0" algn="ctr">
              <a:buNone/>
              <a:defRPr sz="4913"/>
            </a:lvl7pPr>
            <a:lvl8pPr marL="9827788" indent="0" algn="ctr">
              <a:buNone/>
              <a:defRPr sz="4913"/>
            </a:lvl8pPr>
            <a:lvl9pPr marL="11231758" indent="0" algn="ctr">
              <a:buNone/>
              <a:defRPr sz="491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15-05-25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91429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15-05-25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389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094537" y="2261662"/>
            <a:ext cx="6054685" cy="3599976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930481" y="2261662"/>
            <a:ext cx="17813060" cy="359997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15-05-25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59646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C47A4-203E-4CBD-83A2-C93312D48F5B}" type="datetimeFigureOut">
              <a:rPr lang="fr-BE" smtClean="0"/>
              <a:t>15-05-25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72812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15856" y="10590491"/>
            <a:ext cx="24218741" cy="17670461"/>
          </a:xfrm>
        </p:spPr>
        <p:txBody>
          <a:bodyPr anchor="b"/>
          <a:lstStyle>
            <a:lvl1pPr>
              <a:defRPr sz="18425"/>
            </a:lvl1pPr>
          </a:lstStyle>
          <a:p>
            <a:r>
              <a:rPr lang="fr-FR"/>
              <a:t>Modifiez le style du titre</a:t>
            </a:r>
            <a:endParaRPr lang="en-US" dirty="0"/>
          </a:p>
        </p:txBody>
      </p:sp>
      <p:sp>
        <p:nvSpPr>
          <p:cNvPr id="3" name="Text Placeholder 2"/>
          <p:cNvSpPr>
            <a:spLocks noGrp="1"/>
          </p:cNvSpPr>
          <p:nvPr>
            <p:ph type="body" idx="1"/>
          </p:nvPr>
        </p:nvSpPr>
        <p:spPr>
          <a:xfrm>
            <a:off x="1915856" y="28428121"/>
            <a:ext cx="24218741" cy="9292478"/>
          </a:xfrm>
        </p:spPr>
        <p:txBody>
          <a:bodyPr/>
          <a:lstStyle>
            <a:lvl1pPr marL="0" indent="0">
              <a:buNone/>
              <a:defRPr sz="7370">
                <a:solidFill>
                  <a:schemeClr val="tx1"/>
                </a:solidFill>
              </a:defRPr>
            </a:lvl1pPr>
            <a:lvl2pPr marL="1403970" indent="0">
              <a:buNone/>
              <a:defRPr sz="6142">
                <a:solidFill>
                  <a:schemeClr val="tx1">
                    <a:tint val="75000"/>
                  </a:schemeClr>
                </a:solidFill>
              </a:defRPr>
            </a:lvl2pPr>
            <a:lvl3pPr marL="2807940" indent="0">
              <a:buNone/>
              <a:defRPr sz="5527">
                <a:solidFill>
                  <a:schemeClr val="tx1">
                    <a:tint val="75000"/>
                  </a:schemeClr>
                </a:solidFill>
              </a:defRPr>
            </a:lvl3pPr>
            <a:lvl4pPr marL="4211909" indent="0">
              <a:buNone/>
              <a:defRPr sz="4913">
                <a:solidFill>
                  <a:schemeClr val="tx1">
                    <a:tint val="75000"/>
                  </a:schemeClr>
                </a:solidFill>
              </a:defRPr>
            </a:lvl4pPr>
            <a:lvl5pPr marL="5615879" indent="0">
              <a:buNone/>
              <a:defRPr sz="4913">
                <a:solidFill>
                  <a:schemeClr val="tx1">
                    <a:tint val="75000"/>
                  </a:schemeClr>
                </a:solidFill>
              </a:defRPr>
            </a:lvl5pPr>
            <a:lvl6pPr marL="7019849" indent="0">
              <a:buNone/>
              <a:defRPr sz="4913">
                <a:solidFill>
                  <a:schemeClr val="tx1">
                    <a:tint val="75000"/>
                  </a:schemeClr>
                </a:solidFill>
              </a:defRPr>
            </a:lvl6pPr>
            <a:lvl7pPr marL="8423819" indent="0">
              <a:buNone/>
              <a:defRPr sz="4913">
                <a:solidFill>
                  <a:schemeClr val="tx1">
                    <a:tint val="75000"/>
                  </a:schemeClr>
                </a:solidFill>
              </a:defRPr>
            </a:lvl7pPr>
            <a:lvl8pPr marL="9827788" indent="0">
              <a:buNone/>
              <a:defRPr sz="4913">
                <a:solidFill>
                  <a:schemeClr val="tx1">
                    <a:tint val="75000"/>
                  </a:schemeClr>
                </a:solidFill>
              </a:defRPr>
            </a:lvl8pPr>
            <a:lvl9pPr marL="11231758" indent="0">
              <a:buNone/>
              <a:defRPr sz="491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A7C47A4-203E-4CBD-83A2-C93312D48F5B}" type="datetimeFigureOut">
              <a:rPr lang="fr-BE" smtClean="0"/>
              <a:t>15-05-25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8769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30479" y="11308310"/>
            <a:ext cx="11933873" cy="26953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4215348" y="11308310"/>
            <a:ext cx="11933873" cy="26953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A7C47A4-203E-4CBD-83A2-C93312D48F5B}" type="datetimeFigureOut">
              <a:rPr lang="fr-BE" smtClean="0"/>
              <a:t>15-05-25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72022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34137" y="2261671"/>
            <a:ext cx="24218741" cy="8210820"/>
          </a:xfrm>
        </p:spPr>
        <p:txBody>
          <a:bodyPr/>
          <a:lstStyle/>
          <a:p>
            <a:r>
              <a:rPr lang="fr-FR"/>
              <a:t>Modifiez le style du titre</a:t>
            </a:r>
            <a:endParaRPr lang="en-US" dirty="0"/>
          </a:p>
        </p:txBody>
      </p:sp>
      <p:sp>
        <p:nvSpPr>
          <p:cNvPr id="3" name="Text Placeholder 2"/>
          <p:cNvSpPr>
            <a:spLocks noGrp="1"/>
          </p:cNvSpPr>
          <p:nvPr>
            <p:ph type="body" idx="1"/>
          </p:nvPr>
        </p:nvSpPr>
        <p:spPr>
          <a:xfrm>
            <a:off x="1934140" y="10413482"/>
            <a:ext cx="11879027" cy="5103486"/>
          </a:xfrm>
        </p:spPr>
        <p:txBody>
          <a:bodyPr anchor="b"/>
          <a:lstStyle>
            <a:lvl1pPr marL="0" indent="0">
              <a:buNone/>
              <a:defRPr sz="7370" b="1"/>
            </a:lvl1pPr>
            <a:lvl2pPr marL="1403970" indent="0">
              <a:buNone/>
              <a:defRPr sz="6142" b="1"/>
            </a:lvl2pPr>
            <a:lvl3pPr marL="2807940" indent="0">
              <a:buNone/>
              <a:defRPr sz="5527" b="1"/>
            </a:lvl3pPr>
            <a:lvl4pPr marL="4211909" indent="0">
              <a:buNone/>
              <a:defRPr sz="4913" b="1"/>
            </a:lvl4pPr>
            <a:lvl5pPr marL="5615879" indent="0">
              <a:buNone/>
              <a:defRPr sz="4913" b="1"/>
            </a:lvl5pPr>
            <a:lvl6pPr marL="7019849" indent="0">
              <a:buNone/>
              <a:defRPr sz="4913" b="1"/>
            </a:lvl6pPr>
            <a:lvl7pPr marL="8423819" indent="0">
              <a:buNone/>
              <a:defRPr sz="4913" b="1"/>
            </a:lvl7pPr>
            <a:lvl8pPr marL="9827788" indent="0">
              <a:buNone/>
              <a:defRPr sz="4913" b="1"/>
            </a:lvl8pPr>
            <a:lvl9pPr marL="11231758" indent="0">
              <a:buNone/>
              <a:defRPr sz="4913" b="1"/>
            </a:lvl9pPr>
          </a:lstStyle>
          <a:p>
            <a:pPr lvl="0"/>
            <a:r>
              <a:rPr lang="fr-FR"/>
              <a:t>Cliquez pour modifier les styles du texte du masque</a:t>
            </a:r>
          </a:p>
        </p:txBody>
      </p:sp>
      <p:sp>
        <p:nvSpPr>
          <p:cNvPr id="4" name="Content Placeholder 3"/>
          <p:cNvSpPr>
            <a:spLocks noGrp="1"/>
          </p:cNvSpPr>
          <p:nvPr>
            <p:ph sz="half" idx="2"/>
          </p:nvPr>
        </p:nvSpPr>
        <p:spPr>
          <a:xfrm>
            <a:off x="1934140" y="15516968"/>
            <a:ext cx="11879027" cy="228231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4215350" y="10413482"/>
            <a:ext cx="11937530" cy="5103486"/>
          </a:xfrm>
        </p:spPr>
        <p:txBody>
          <a:bodyPr anchor="b"/>
          <a:lstStyle>
            <a:lvl1pPr marL="0" indent="0">
              <a:buNone/>
              <a:defRPr sz="7370" b="1"/>
            </a:lvl1pPr>
            <a:lvl2pPr marL="1403970" indent="0">
              <a:buNone/>
              <a:defRPr sz="6142" b="1"/>
            </a:lvl2pPr>
            <a:lvl3pPr marL="2807940" indent="0">
              <a:buNone/>
              <a:defRPr sz="5527" b="1"/>
            </a:lvl3pPr>
            <a:lvl4pPr marL="4211909" indent="0">
              <a:buNone/>
              <a:defRPr sz="4913" b="1"/>
            </a:lvl4pPr>
            <a:lvl5pPr marL="5615879" indent="0">
              <a:buNone/>
              <a:defRPr sz="4913" b="1"/>
            </a:lvl5pPr>
            <a:lvl6pPr marL="7019849" indent="0">
              <a:buNone/>
              <a:defRPr sz="4913" b="1"/>
            </a:lvl6pPr>
            <a:lvl7pPr marL="8423819" indent="0">
              <a:buNone/>
              <a:defRPr sz="4913" b="1"/>
            </a:lvl7pPr>
            <a:lvl8pPr marL="9827788" indent="0">
              <a:buNone/>
              <a:defRPr sz="4913" b="1"/>
            </a:lvl8pPr>
            <a:lvl9pPr marL="11231758" indent="0">
              <a:buNone/>
              <a:defRPr sz="4913" b="1"/>
            </a:lvl9pPr>
          </a:lstStyle>
          <a:p>
            <a:pPr lvl="0"/>
            <a:r>
              <a:rPr lang="fr-FR"/>
              <a:t>Cliquez pour modifier les styles du texte du masque</a:t>
            </a:r>
          </a:p>
        </p:txBody>
      </p:sp>
      <p:sp>
        <p:nvSpPr>
          <p:cNvPr id="6" name="Content Placeholder 5"/>
          <p:cNvSpPr>
            <a:spLocks noGrp="1"/>
          </p:cNvSpPr>
          <p:nvPr>
            <p:ph sz="quarter" idx="4"/>
          </p:nvPr>
        </p:nvSpPr>
        <p:spPr>
          <a:xfrm>
            <a:off x="14215350" y="15516968"/>
            <a:ext cx="11937530" cy="228231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7C47A4-203E-4CBD-83A2-C93312D48F5B}" type="datetimeFigureOut">
              <a:rPr lang="fr-BE" smtClean="0"/>
              <a:t>15-05-25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73861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A7C47A4-203E-4CBD-83A2-C93312D48F5B}" type="datetimeFigureOut">
              <a:rPr lang="fr-BE" smtClean="0"/>
              <a:t>15-05-25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28053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C47A4-203E-4CBD-83A2-C93312D48F5B}" type="datetimeFigureOut">
              <a:rPr lang="fr-BE" smtClean="0"/>
              <a:t>15-05-25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20680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34137" y="2831994"/>
            <a:ext cx="9056434" cy="9911980"/>
          </a:xfrm>
        </p:spPr>
        <p:txBody>
          <a:bodyPr anchor="b"/>
          <a:lstStyle>
            <a:lvl1pPr>
              <a:defRPr sz="9827"/>
            </a:lvl1pPr>
          </a:lstStyle>
          <a:p>
            <a:r>
              <a:rPr lang="fr-FR"/>
              <a:t>Modifiez le style du titre</a:t>
            </a:r>
            <a:endParaRPr lang="en-US" dirty="0"/>
          </a:p>
        </p:txBody>
      </p:sp>
      <p:sp>
        <p:nvSpPr>
          <p:cNvPr id="3" name="Content Placeholder 2"/>
          <p:cNvSpPr>
            <a:spLocks noGrp="1"/>
          </p:cNvSpPr>
          <p:nvPr>
            <p:ph idx="1"/>
          </p:nvPr>
        </p:nvSpPr>
        <p:spPr>
          <a:xfrm>
            <a:off x="11937530" y="6116330"/>
            <a:ext cx="14215348" cy="30188272"/>
          </a:xfrm>
        </p:spPr>
        <p:txBody>
          <a:bodyPr/>
          <a:lstStyle>
            <a:lvl1pPr>
              <a:defRPr sz="9827"/>
            </a:lvl1pPr>
            <a:lvl2pPr>
              <a:defRPr sz="8598"/>
            </a:lvl2pPr>
            <a:lvl3pPr>
              <a:defRPr sz="7370"/>
            </a:lvl3pPr>
            <a:lvl4pPr>
              <a:defRPr sz="6142"/>
            </a:lvl4pPr>
            <a:lvl5pPr>
              <a:defRPr sz="6142"/>
            </a:lvl5pPr>
            <a:lvl6pPr>
              <a:defRPr sz="6142"/>
            </a:lvl6pPr>
            <a:lvl7pPr>
              <a:defRPr sz="6142"/>
            </a:lvl7pPr>
            <a:lvl8pPr>
              <a:defRPr sz="6142"/>
            </a:lvl8pPr>
            <a:lvl9pPr>
              <a:defRPr sz="614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34137" y="12743974"/>
            <a:ext cx="9056434" cy="23609788"/>
          </a:xfrm>
        </p:spPr>
        <p:txBody>
          <a:bodyPr/>
          <a:lstStyle>
            <a:lvl1pPr marL="0" indent="0">
              <a:buNone/>
              <a:defRPr sz="4913"/>
            </a:lvl1pPr>
            <a:lvl2pPr marL="1403970" indent="0">
              <a:buNone/>
              <a:defRPr sz="4299"/>
            </a:lvl2pPr>
            <a:lvl3pPr marL="2807940" indent="0">
              <a:buNone/>
              <a:defRPr sz="3685"/>
            </a:lvl3pPr>
            <a:lvl4pPr marL="4211909" indent="0">
              <a:buNone/>
              <a:defRPr sz="3071"/>
            </a:lvl4pPr>
            <a:lvl5pPr marL="5615879" indent="0">
              <a:buNone/>
              <a:defRPr sz="3071"/>
            </a:lvl5pPr>
            <a:lvl6pPr marL="7019849" indent="0">
              <a:buNone/>
              <a:defRPr sz="3071"/>
            </a:lvl6pPr>
            <a:lvl7pPr marL="8423819" indent="0">
              <a:buNone/>
              <a:defRPr sz="3071"/>
            </a:lvl7pPr>
            <a:lvl8pPr marL="9827788" indent="0">
              <a:buNone/>
              <a:defRPr sz="3071"/>
            </a:lvl8pPr>
            <a:lvl9pPr marL="11231758" indent="0">
              <a:buNone/>
              <a:defRPr sz="307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A7C47A4-203E-4CBD-83A2-C93312D48F5B}" type="datetimeFigureOut">
              <a:rPr lang="fr-BE" smtClean="0"/>
              <a:t>15-05-25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730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34137" y="2831994"/>
            <a:ext cx="9056434" cy="9911980"/>
          </a:xfrm>
        </p:spPr>
        <p:txBody>
          <a:bodyPr anchor="b"/>
          <a:lstStyle>
            <a:lvl1pPr>
              <a:defRPr sz="9827"/>
            </a:lvl1pPr>
          </a:lstStyle>
          <a:p>
            <a:r>
              <a:rPr lang="fr-FR"/>
              <a:t>Modifiez le style du titre</a:t>
            </a:r>
            <a:endParaRPr lang="en-US" dirty="0"/>
          </a:p>
        </p:txBody>
      </p:sp>
      <p:sp>
        <p:nvSpPr>
          <p:cNvPr id="3" name="Picture Placeholder 2"/>
          <p:cNvSpPr>
            <a:spLocks noGrp="1" noChangeAspect="1"/>
          </p:cNvSpPr>
          <p:nvPr>
            <p:ph type="pic" idx="1"/>
          </p:nvPr>
        </p:nvSpPr>
        <p:spPr>
          <a:xfrm>
            <a:off x="11937530" y="6116330"/>
            <a:ext cx="14215348" cy="30188272"/>
          </a:xfrm>
        </p:spPr>
        <p:txBody>
          <a:bodyPr anchor="t"/>
          <a:lstStyle>
            <a:lvl1pPr marL="0" indent="0">
              <a:buNone/>
              <a:defRPr sz="9827"/>
            </a:lvl1pPr>
            <a:lvl2pPr marL="1403970" indent="0">
              <a:buNone/>
              <a:defRPr sz="8598"/>
            </a:lvl2pPr>
            <a:lvl3pPr marL="2807940" indent="0">
              <a:buNone/>
              <a:defRPr sz="7370"/>
            </a:lvl3pPr>
            <a:lvl4pPr marL="4211909" indent="0">
              <a:buNone/>
              <a:defRPr sz="6142"/>
            </a:lvl4pPr>
            <a:lvl5pPr marL="5615879" indent="0">
              <a:buNone/>
              <a:defRPr sz="6142"/>
            </a:lvl5pPr>
            <a:lvl6pPr marL="7019849" indent="0">
              <a:buNone/>
              <a:defRPr sz="6142"/>
            </a:lvl6pPr>
            <a:lvl7pPr marL="8423819" indent="0">
              <a:buNone/>
              <a:defRPr sz="6142"/>
            </a:lvl7pPr>
            <a:lvl8pPr marL="9827788" indent="0">
              <a:buNone/>
              <a:defRPr sz="6142"/>
            </a:lvl8pPr>
            <a:lvl9pPr marL="11231758" indent="0">
              <a:buNone/>
              <a:defRPr sz="6142"/>
            </a:lvl9pPr>
          </a:lstStyle>
          <a:p>
            <a:r>
              <a:rPr lang="fr-FR"/>
              <a:t>Cliquez sur l'icône pour ajouter une image</a:t>
            </a:r>
            <a:endParaRPr lang="en-US" dirty="0"/>
          </a:p>
        </p:txBody>
      </p:sp>
      <p:sp>
        <p:nvSpPr>
          <p:cNvPr id="4" name="Text Placeholder 3"/>
          <p:cNvSpPr>
            <a:spLocks noGrp="1"/>
          </p:cNvSpPr>
          <p:nvPr>
            <p:ph type="body" sz="half" idx="2"/>
          </p:nvPr>
        </p:nvSpPr>
        <p:spPr>
          <a:xfrm>
            <a:off x="1934137" y="12743974"/>
            <a:ext cx="9056434" cy="23609788"/>
          </a:xfrm>
        </p:spPr>
        <p:txBody>
          <a:bodyPr/>
          <a:lstStyle>
            <a:lvl1pPr marL="0" indent="0">
              <a:buNone/>
              <a:defRPr sz="4913"/>
            </a:lvl1pPr>
            <a:lvl2pPr marL="1403970" indent="0">
              <a:buNone/>
              <a:defRPr sz="4299"/>
            </a:lvl2pPr>
            <a:lvl3pPr marL="2807940" indent="0">
              <a:buNone/>
              <a:defRPr sz="3685"/>
            </a:lvl3pPr>
            <a:lvl4pPr marL="4211909" indent="0">
              <a:buNone/>
              <a:defRPr sz="3071"/>
            </a:lvl4pPr>
            <a:lvl5pPr marL="5615879" indent="0">
              <a:buNone/>
              <a:defRPr sz="3071"/>
            </a:lvl5pPr>
            <a:lvl6pPr marL="7019849" indent="0">
              <a:buNone/>
              <a:defRPr sz="3071"/>
            </a:lvl6pPr>
            <a:lvl7pPr marL="8423819" indent="0">
              <a:buNone/>
              <a:defRPr sz="3071"/>
            </a:lvl7pPr>
            <a:lvl8pPr marL="9827788" indent="0">
              <a:buNone/>
              <a:defRPr sz="3071"/>
            </a:lvl8pPr>
            <a:lvl9pPr marL="11231758" indent="0">
              <a:buNone/>
              <a:defRPr sz="3071"/>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A7C47A4-203E-4CBD-83A2-C93312D48F5B}" type="datetimeFigureOut">
              <a:rPr lang="fr-BE" smtClean="0"/>
              <a:t>15-05-25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4C71492-77DB-4773-93CD-71866D236F2B}" type="slidenum">
              <a:rPr lang="fr-BE" smtClean="0"/>
              <a:t>‹#›</a:t>
            </a:fld>
            <a:endParaRPr lang="fr-BE"/>
          </a:p>
        </p:txBody>
      </p:sp>
    </p:spTree>
    <p:extLst>
      <p:ext uri="{BB962C8B-B14F-4D97-AF65-F5344CB8AC3E}">
        <p14:creationId xmlns:p14="http://schemas.microsoft.com/office/powerpoint/2010/main" val="33795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0480" y="2261671"/>
            <a:ext cx="24218741" cy="821082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930480" y="11308310"/>
            <a:ext cx="24218741" cy="269531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930479" y="39372595"/>
            <a:ext cx="6317933" cy="2261662"/>
          </a:xfrm>
          <a:prstGeom prst="rect">
            <a:avLst/>
          </a:prstGeom>
        </p:spPr>
        <p:txBody>
          <a:bodyPr vert="horz" lIns="91440" tIns="45720" rIns="91440" bIns="45720" rtlCol="0" anchor="ctr"/>
          <a:lstStyle>
            <a:lvl1pPr algn="l">
              <a:defRPr sz="3685">
                <a:solidFill>
                  <a:schemeClr val="tx1">
                    <a:tint val="75000"/>
                  </a:schemeClr>
                </a:solidFill>
              </a:defRPr>
            </a:lvl1pPr>
          </a:lstStyle>
          <a:p>
            <a:fld id="{8A7C47A4-203E-4CBD-83A2-C93312D48F5B}" type="datetimeFigureOut">
              <a:rPr lang="fr-BE" smtClean="0"/>
              <a:t>15-05-25</a:t>
            </a:fld>
            <a:endParaRPr lang="fr-BE"/>
          </a:p>
        </p:txBody>
      </p:sp>
      <p:sp>
        <p:nvSpPr>
          <p:cNvPr id="5" name="Footer Placeholder 4"/>
          <p:cNvSpPr>
            <a:spLocks noGrp="1"/>
          </p:cNvSpPr>
          <p:nvPr>
            <p:ph type="ftr" sz="quarter" idx="3"/>
          </p:nvPr>
        </p:nvSpPr>
        <p:spPr>
          <a:xfrm>
            <a:off x="9301401" y="39372595"/>
            <a:ext cx="9476899" cy="2261662"/>
          </a:xfrm>
          <a:prstGeom prst="rect">
            <a:avLst/>
          </a:prstGeom>
        </p:spPr>
        <p:txBody>
          <a:bodyPr vert="horz" lIns="91440" tIns="45720" rIns="91440" bIns="45720" rtlCol="0" anchor="ctr"/>
          <a:lstStyle>
            <a:lvl1pPr algn="ctr">
              <a:defRPr sz="3685">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19831288" y="39372595"/>
            <a:ext cx="6317933" cy="2261662"/>
          </a:xfrm>
          <a:prstGeom prst="rect">
            <a:avLst/>
          </a:prstGeom>
        </p:spPr>
        <p:txBody>
          <a:bodyPr vert="horz" lIns="91440" tIns="45720" rIns="91440" bIns="45720" rtlCol="0" anchor="ctr"/>
          <a:lstStyle>
            <a:lvl1pPr algn="r">
              <a:defRPr sz="3685">
                <a:solidFill>
                  <a:schemeClr val="tx1">
                    <a:tint val="75000"/>
                  </a:schemeClr>
                </a:solidFill>
              </a:defRPr>
            </a:lvl1pPr>
          </a:lstStyle>
          <a:p>
            <a:fld id="{D4C71492-77DB-4773-93CD-71866D236F2B}" type="slidenum">
              <a:rPr lang="fr-BE" smtClean="0"/>
              <a:t>‹#›</a:t>
            </a:fld>
            <a:endParaRPr lang="fr-BE"/>
          </a:p>
        </p:txBody>
      </p:sp>
    </p:spTree>
    <p:extLst>
      <p:ext uri="{BB962C8B-B14F-4D97-AF65-F5344CB8AC3E}">
        <p14:creationId xmlns:p14="http://schemas.microsoft.com/office/powerpoint/2010/main" val="1110845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07940" rtl="0" eaLnBrk="1" latinLnBrk="0" hangingPunct="1">
        <a:lnSpc>
          <a:spcPct val="90000"/>
        </a:lnSpc>
        <a:spcBef>
          <a:spcPct val="0"/>
        </a:spcBef>
        <a:buNone/>
        <a:defRPr sz="13512" kern="1200">
          <a:solidFill>
            <a:schemeClr val="tx1"/>
          </a:solidFill>
          <a:latin typeface="+mj-lt"/>
          <a:ea typeface="+mj-ea"/>
          <a:cs typeface="+mj-cs"/>
        </a:defRPr>
      </a:lvl1pPr>
    </p:titleStyle>
    <p:bodyStyle>
      <a:lvl1pPr marL="701985" indent="-701985" algn="l" defTabSz="2807940" rtl="0" eaLnBrk="1" latinLnBrk="0" hangingPunct="1">
        <a:lnSpc>
          <a:spcPct val="90000"/>
        </a:lnSpc>
        <a:spcBef>
          <a:spcPts val="3071"/>
        </a:spcBef>
        <a:buFont typeface="Arial" panose="020B0604020202020204" pitchFamily="34" charset="0"/>
        <a:buChar char="•"/>
        <a:defRPr sz="8598" kern="1200">
          <a:solidFill>
            <a:schemeClr val="tx1"/>
          </a:solidFill>
          <a:latin typeface="+mn-lt"/>
          <a:ea typeface="+mn-ea"/>
          <a:cs typeface="+mn-cs"/>
        </a:defRPr>
      </a:lvl1pPr>
      <a:lvl2pPr marL="2105955" indent="-701985" algn="l" defTabSz="2807940" rtl="0" eaLnBrk="1" latinLnBrk="0" hangingPunct="1">
        <a:lnSpc>
          <a:spcPct val="90000"/>
        </a:lnSpc>
        <a:spcBef>
          <a:spcPts val="1535"/>
        </a:spcBef>
        <a:buFont typeface="Arial" panose="020B0604020202020204" pitchFamily="34" charset="0"/>
        <a:buChar char="•"/>
        <a:defRPr sz="7370" kern="1200">
          <a:solidFill>
            <a:schemeClr val="tx1"/>
          </a:solidFill>
          <a:latin typeface="+mn-lt"/>
          <a:ea typeface="+mn-ea"/>
          <a:cs typeface="+mn-cs"/>
        </a:defRPr>
      </a:lvl2pPr>
      <a:lvl3pPr marL="3509924" indent="-701985" algn="l" defTabSz="2807940" rtl="0" eaLnBrk="1" latinLnBrk="0" hangingPunct="1">
        <a:lnSpc>
          <a:spcPct val="90000"/>
        </a:lnSpc>
        <a:spcBef>
          <a:spcPts val="1535"/>
        </a:spcBef>
        <a:buFont typeface="Arial" panose="020B0604020202020204" pitchFamily="34" charset="0"/>
        <a:buChar char="•"/>
        <a:defRPr sz="6142" kern="1200">
          <a:solidFill>
            <a:schemeClr val="tx1"/>
          </a:solidFill>
          <a:latin typeface="+mn-lt"/>
          <a:ea typeface="+mn-ea"/>
          <a:cs typeface="+mn-cs"/>
        </a:defRPr>
      </a:lvl3pPr>
      <a:lvl4pPr marL="4913894"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4pPr>
      <a:lvl5pPr marL="6317864"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5pPr>
      <a:lvl6pPr marL="7721834"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6pPr>
      <a:lvl7pPr marL="9125803"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7pPr>
      <a:lvl8pPr marL="10529773"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8pPr>
      <a:lvl9pPr marL="11933743" indent="-701985" algn="l" defTabSz="2807940" rtl="0" eaLnBrk="1" latinLnBrk="0" hangingPunct="1">
        <a:lnSpc>
          <a:spcPct val="90000"/>
        </a:lnSpc>
        <a:spcBef>
          <a:spcPts val="1535"/>
        </a:spcBef>
        <a:buFont typeface="Arial" panose="020B0604020202020204" pitchFamily="34" charset="0"/>
        <a:buChar char="•"/>
        <a:defRPr sz="5527" kern="1200">
          <a:solidFill>
            <a:schemeClr val="tx1"/>
          </a:solidFill>
          <a:latin typeface="+mn-lt"/>
          <a:ea typeface="+mn-ea"/>
          <a:cs typeface="+mn-cs"/>
        </a:defRPr>
      </a:lvl9pPr>
    </p:bodyStyle>
    <p:otherStyle>
      <a:defPPr>
        <a:defRPr lang="en-US"/>
      </a:defPPr>
      <a:lvl1pPr marL="0" algn="l" defTabSz="2807940" rtl="0" eaLnBrk="1" latinLnBrk="0" hangingPunct="1">
        <a:defRPr sz="5527" kern="1200">
          <a:solidFill>
            <a:schemeClr val="tx1"/>
          </a:solidFill>
          <a:latin typeface="+mn-lt"/>
          <a:ea typeface="+mn-ea"/>
          <a:cs typeface="+mn-cs"/>
        </a:defRPr>
      </a:lvl1pPr>
      <a:lvl2pPr marL="1403970" algn="l" defTabSz="2807940" rtl="0" eaLnBrk="1" latinLnBrk="0" hangingPunct="1">
        <a:defRPr sz="5527" kern="1200">
          <a:solidFill>
            <a:schemeClr val="tx1"/>
          </a:solidFill>
          <a:latin typeface="+mn-lt"/>
          <a:ea typeface="+mn-ea"/>
          <a:cs typeface="+mn-cs"/>
        </a:defRPr>
      </a:lvl2pPr>
      <a:lvl3pPr marL="2807940" algn="l" defTabSz="2807940" rtl="0" eaLnBrk="1" latinLnBrk="0" hangingPunct="1">
        <a:defRPr sz="5527" kern="1200">
          <a:solidFill>
            <a:schemeClr val="tx1"/>
          </a:solidFill>
          <a:latin typeface="+mn-lt"/>
          <a:ea typeface="+mn-ea"/>
          <a:cs typeface="+mn-cs"/>
        </a:defRPr>
      </a:lvl3pPr>
      <a:lvl4pPr marL="4211909" algn="l" defTabSz="2807940" rtl="0" eaLnBrk="1" latinLnBrk="0" hangingPunct="1">
        <a:defRPr sz="5527" kern="1200">
          <a:solidFill>
            <a:schemeClr val="tx1"/>
          </a:solidFill>
          <a:latin typeface="+mn-lt"/>
          <a:ea typeface="+mn-ea"/>
          <a:cs typeface="+mn-cs"/>
        </a:defRPr>
      </a:lvl4pPr>
      <a:lvl5pPr marL="5615879" algn="l" defTabSz="2807940" rtl="0" eaLnBrk="1" latinLnBrk="0" hangingPunct="1">
        <a:defRPr sz="5527" kern="1200">
          <a:solidFill>
            <a:schemeClr val="tx1"/>
          </a:solidFill>
          <a:latin typeface="+mn-lt"/>
          <a:ea typeface="+mn-ea"/>
          <a:cs typeface="+mn-cs"/>
        </a:defRPr>
      </a:lvl5pPr>
      <a:lvl6pPr marL="7019849" algn="l" defTabSz="2807940" rtl="0" eaLnBrk="1" latinLnBrk="0" hangingPunct="1">
        <a:defRPr sz="5527" kern="1200">
          <a:solidFill>
            <a:schemeClr val="tx1"/>
          </a:solidFill>
          <a:latin typeface="+mn-lt"/>
          <a:ea typeface="+mn-ea"/>
          <a:cs typeface="+mn-cs"/>
        </a:defRPr>
      </a:lvl6pPr>
      <a:lvl7pPr marL="8423819" algn="l" defTabSz="2807940" rtl="0" eaLnBrk="1" latinLnBrk="0" hangingPunct="1">
        <a:defRPr sz="5527" kern="1200">
          <a:solidFill>
            <a:schemeClr val="tx1"/>
          </a:solidFill>
          <a:latin typeface="+mn-lt"/>
          <a:ea typeface="+mn-ea"/>
          <a:cs typeface="+mn-cs"/>
        </a:defRPr>
      </a:lvl7pPr>
      <a:lvl8pPr marL="9827788" algn="l" defTabSz="2807940" rtl="0" eaLnBrk="1" latinLnBrk="0" hangingPunct="1">
        <a:defRPr sz="5527" kern="1200">
          <a:solidFill>
            <a:schemeClr val="tx1"/>
          </a:solidFill>
          <a:latin typeface="+mn-lt"/>
          <a:ea typeface="+mn-ea"/>
          <a:cs typeface="+mn-cs"/>
        </a:defRPr>
      </a:lvl8pPr>
      <a:lvl9pPr marL="11231758" algn="l" defTabSz="2807940" rtl="0" eaLnBrk="1" latinLnBrk="0" hangingPunct="1">
        <a:defRPr sz="55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DFE19771-7DF0-426D-AAF9-2BC786AB57E5}"/>
              </a:ext>
            </a:extLst>
          </p:cNvPr>
          <p:cNvGrpSpPr/>
          <p:nvPr/>
        </p:nvGrpSpPr>
        <p:grpSpPr>
          <a:xfrm>
            <a:off x="373097" y="108282"/>
            <a:ext cx="27333505" cy="2160000"/>
            <a:chOff x="373097" y="651938"/>
            <a:chExt cx="27333506" cy="2160000"/>
          </a:xfrm>
        </p:grpSpPr>
        <p:sp>
          <p:nvSpPr>
            <p:cNvPr id="5" name="Rectangle 4">
              <a:extLst>
                <a:ext uri="{FF2B5EF4-FFF2-40B4-BE49-F238E27FC236}">
                  <a16:creationId xmlns:a16="http://schemas.microsoft.com/office/drawing/2014/main" id="{4D229F07-124C-411A-8618-6B969585CC4D}"/>
                </a:ext>
              </a:extLst>
            </p:cNvPr>
            <p:cNvSpPr/>
            <p:nvPr/>
          </p:nvSpPr>
          <p:spPr>
            <a:xfrm>
              <a:off x="373097" y="651938"/>
              <a:ext cx="27333506" cy="216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5266025B-3045-484C-846F-F1ABAA8D0AD5}"/>
                </a:ext>
              </a:extLst>
            </p:cNvPr>
            <p:cNvSpPr txBox="1"/>
            <p:nvPr/>
          </p:nvSpPr>
          <p:spPr>
            <a:xfrm>
              <a:off x="3968216" y="883444"/>
              <a:ext cx="21007155" cy="1569660"/>
            </a:xfrm>
            <a:prstGeom prst="rect">
              <a:avLst/>
            </a:prstGeom>
            <a:noFill/>
            <a:ln>
              <a:noFill/>
            </a:ln>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Modeling Biological and Chemical Interactions in Aquaponic Systems: </a:t>
              </a:r>
            </a:p>
            <a:p>
              <a:pPr algn="ctr"/>
              <a:r>
                <a:rPr lang="en-US" sz="4800" b="1" dirty="0">
                  <a:solidFill>
                    <a:schemeClr val="bg1"/>
                  </a:solidFill>
                  <a:latin typeface="Times New Roman" panose="02020603050405020304" pitchFamily="18" charset="0"/>
                  <a:cs typeface="Times New Roman" panose="02020603050405020304" pitchFamily="18" charset="0"/>
                </a:rPr>
                <a:t>A Comparative Yield Analysis with Hydroponics and Bioponics.</a:t>
              </a:r>
              <a:endParaRPr lang="fr-BE" sz="4800" i="1" dirty="0">
                <a:solidFill>
                  <a:schemeClr val="bg1"/>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8BFC4ACB-F870-4AC7-87E5-AF474F61BDE4}"/>
              </a:ext>
            </a:extLst>
          </p:cNvPr>
          <p:cNvSpPr/>
          <p:nvPr/>
        </p:nvSpPr>
        <p:spPr>
          <a:xfrm>
            <a:off x="381175" y="4151362"/>
            <a:ext cx="27325428" cy="44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19E13DE3-CFBD-41DA-80D5-DA7E409151FF}"/>
              </a:ext>
            </a:extLst>
          </p:cNvPr>
          <p:cNvSpPr txBox="1"/>
          <p:nvPr/>
        </p:nvSpPr>
        <p:spPr>
          <a:xfrm>
            <a:off x="455167" y="2380159"/>
            <a:ext cx="28936951" cy="2000548"/>
          </a:xfrm>
          <a:prstGeom prst="rect">
            <a:avLst/>
          </a:prstGeom>
          <a:noFill/>
        </p:spPr>
        <p:txBody>
          <a:bodyPr wrap="square" rtlCol="0">
            <a:spAutoFit/>
          </a:bodyPr>
          <a:lstStyle/>
          <a:p>
            <a:r>
              <a:rPr lang="en-GB" sz="3600" b="1" dirty="0">
                <a:latin typeface="Times New Roman" panose="02020603050405020304" pitchFamily="18" charset="0"/>
                <a:cs typeface="Times New Roman" panose="02020603050405020304" pitchFamily="18" charset="0"/>
              </a:rPr>
              <a:t>Elakrouch Mohammed </a:t>
            </a:r>
            <a:r>
              <a:rPr lang="en-GB" sz="3600" b="1" baseline="30000" dirty="0">
                <a:latin typeface="Times New Roman" panose="02020603050405020304" pitchFamily="18" charset="0"/>
                <a:cs typeface="Times New Roman" panose="02020603050405020304" pitchFamily="18" charset="0"/>
              </a:rPr>
              <a:t>1</a:t>
            </a:r>
            <a:r>
              <a:rPr lang="en-GB" sz="3600" b="1" dirty="0">
                <a:latin typeface="Times New Roman" panose="02020603050405020304" pitchFamily="18" charset="0"/>
                <a:cs typeface="Times New Roman" panose="02020603050405020304" pitchFamily="18" charset="0"/>
              </a:rPr>
              <a:t>*, Libault Arthur </a:t>
            </a:r>
            <a:r>
              <a:rPr lang="en-GB" sz="3600" b="1" baseline="30000" dirty="0">
                <a:latin typeface="Times New Roman" panose="02020603050405020304" pitchFamily="18" charset="0"/>
                <a:cs typeface="Times New Roman" panose="02020603050405020304" pitchFamily="18" charset="0"/>
              </a:rPr>
              <a:t>1</a:t>
            </a:r>
            <a:r>
              <a:rPr lang="en-GB" sz="3600" b="1" dirty="0">
                <a:latin typeface="Times New Roman" panose="02020603050405020304" pitchFamily="18" charset="0"/>
                <a:cs typeface="Times New Roman" panose="02020603050405020304" pitchFamily="18" charset="0"/>
              </a:rPr>
              <a:t>, Rachid Ahmed </a:t>
            </a:r>
            <a:r>
              <a:rPr lang="en-GB" sz="3600" b="1" baseline="30000" dirty="0">
                <a:latin typeface="Times New Roman" panose="02020603050405020304" pitchFamily="18" charset="0"/>
                <a:cs typeface="Times New Roman" panose="02020603050405020304" pitchFamily="18" charset="0"/>
              </a:rPr>
              <a:t>2</a:t>
            </a:r>
            <a:r>
              <a:rPr lang="en-GB" sz="3600" b="1" dirty="0">
                <a:latin typeface="Times New Roman" panose="02020603050405020304" pitchFamily="18" charset="0"/>
                <a:cs typeface="Times New Roman" panose="02020603050405020304" pitchFamily="18" charset="0"/>
              </a:rPr>
              <a:t>, Jijakli M. Haissam</a:t>
            </a:r>
            <a:r>
              <a:rPr lang="en-GB" sz="3600" b="1" baseline="30000" dirty="0">
                <a:latin typeface="Times New Roman" panose="02020603050405020304" pitchFamily="18" charset="0"/>
                <a:cs typeface="Times New Roman" panose="02020603050405020304" pitchFamily="18" charset="0"/>
              </a:rPr>
              <a:t>1</a:t>
            </a:r>
            <a:r>
              <a:rPr lang="en-GB" sz="3600" b="1" dirty="0">
                <a:latin typeface="Times New Roman" panose="02020603050405020304" pitchFamily="18" charset="0"/>
                <a:cs typeface="Times New Roman" panose="02020603050405020304" pitchFamily="18" charset="0"/>
              </a:rPr>
              <a:t>.</a:t>
            </a:r>
          </a:p>
          <a:p>
            <a:endParaRPr lang="fr-BE" sz="1400" dirty="0"/>
          </a:p>
          <a:p>
            <a:pPr marL="342900" indent="-342900">
              <a:tabLst>
                <a:tab pos="457200" algn="l"/>
              </a:tabLst>
            </a:pPr>
            <a:r>
              <a:rPr lang="en-GB" sz="2800" baseline="300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Integrated and Urban Plant Pathology Unit, </a:t>
            </a:r>
            <a:r>
              <a:rPr lang="en-US" sz="2800" dirty="0" err="1">
                <a:latin typeface="Times New Roman" panose="02020603050405020304" pitchFamily="18" charset="0"/>
                <a:cs typeface="Times New Roman" panose="02020603050405020304" pitchFamily="18" charset="0"/>
              </a:rPr>
              <a:t>Agro</a:t>
            </a:r>
            <a:r>
              <a:rPr lang="en-US" sz="2800" dirty="0">
                <a:latin typeface="Times New Roman" panose="02020603050405020304" pitchFamily="18" charset="0"/>
                <a:cs typeface="Times New Roman" panose="02020603050405020304" pitchFamily="18" charset="0"/>
              </a:rPr>
              <a:t>-Bio Tech, Université de Liège, 5030 Gembloux, Belgium.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tabLst>
                <a:tab pos="457200" algn="l"/>
              </a:tabLst>
            </a:pPr>
            <a:r>
              <a:rPr lang="en-GB" sz="2800" baseline="30000" dirty="0">
                <a:latin typeface="Times New Roman" panose="02020603050405020304" pitchFamily="18" charset="0"/>
                <a:cs typeface="Times New Roman" panose="02020603050405020304" pitchFamily="18" charset="0"/>
              </a:rPr>
              <a:t>2</a:t>
            </a:r>
            <a:r>
              <a:rPr lang="en-US" sz="2600" i="1" baseline="30000" dirty="0"/>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Electrical Energy and Associated Systems Team, University of Picardie Jules Verne, Chemin du Thil, 80025 Amiens Cedex 1, Amiens, France.</a:t>
            </a:r>
          </a:p>
          <a:p>
            <a:endParaRPr lang="fr-BE" dirty="0"/>
          </a:p>
        </p:txBody>
      </p:sp>
      <p:sp>
        <p:nvSpPr>
          <p:cNvPr id="15" name="ZoneTexte 14">
            <a:extLst>
              <a:ext uri="{FF2B5EF4-FFF2-40B4-BE49-F238E27FC236}">
                <a16:creationId xmlns:a16="http://schemas.microsoft.com/office/drawing/2014/main" id="{F4CD605D-504E-40E6-9069-C6B8C7677A51}"/>
              </a:ext>
            </a:extLst>
          </p:cNvPr>
          <p:cNvSpPr txBox="1"/>
          <p:nvPr/>
        </p:nvSpPr>
        <p:spPr>
          <a:xfrm>
            <a:off x="624512" y="4248409"/>
            <a:ext cx="3790437" cy="800219"/>
          </a:xfrm>
          <a:prstGeom prst="rect">
            <a:avLst/>
          </a:prstGeom>
          <a:noFill/>
        </p:spPr>
        <p:txBody>
          <a:bodyPr wrap="square" rtlCol="0">
            <a:spAutoFit/>
          </a:bodyPr>
          <a:lstStyle/>
          <a:p>
            <a:r>
              <a:rPr lang="fr-BE" sz="4600" b="1" dirty="0">
                <a:solidFill>
                  <a:srgbClr val="0070C0"/>
                </a:solidFill>
                <a:latin typeface="Times New Roman" panose="02020603050405020304" pitchFamily="18" charset="0"/>
                <a:cs typeface="Times New Roman" panose="02020603050405020304" pitchFamily="18" charset="0"/>
              </a:rPr>
              <a:t>Introduction</a:t>
            </a:r>
          </a:p>
        </p:txBody>
      </p:sp>
      <p:sp>
        <p:nvSpPr>
          <p:cNvPr id="395" name="Rectangle 394">
            <a:extLst>
              <a:ext uri="{FF2B5EF4-FFF2-40B4-BE49-F238E27FC236}">
                <a16:creationId xmlns:a16="http://schemas.microsoft.com/office/drawing/2014/main" id="{53568D5C-D6D7-4D95-BF1C-3308E888C109}"/>
              </a:ext>
            </a:extLst>
          </p:cNvPr>
          <p:cNvSpPr/>
          <p:nvPr/>
        </p:nvSpPr>
        <p:spPr>
          <a:xfrm>
            <a:off x="372491" y="8748200"/>
            <a:ext cx="27372733" cy="217478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96" name="ZoneTexte 395">
            <a:extLst>
              <a:ext uri="{FF2B5EF4-FFF2-40B4-BE49-F238E27FC236}">
                <a16:creationId xmlns:a16="http://schemas.microsoft.com/office/drawing/2014/main" id="{F3C05C84-32B7-4E88-9740-57A02DCBF9BC}"/>
              </a:ext>
            </a:extLst>
          </p:cNvPr>
          <p:cNvSpPr txBox="1"/>
          <p:nvPr/>
        </p:nvSpPr>
        <p:spPr>
          <a:xfrm>
            <a:off x="591064" y="8754134"/>
            <a:ext cx="6566886" cy="800219"/>
          </a:xfrm>
          <a:prstGeom prst="rect">
            <a:avLst/>
          </a:prstGeom>
          <a:noFill/>
        </p:spPr>
        <p:txBody>
          <a:bodyPr wrap="square" rtlCol="0">
            <a:spAutoFit/>
          </a:bodyPr>
          <a:lstStyle/>
          <a:p>
            <a:r>
              <a:rPr lang="fr-BE" sz="4600" b="1" dirty="0">
                <a:solidFill>
                  <a:srgbClr val="0070C0"/>
                </a:solidFill>
                <a:latin typeface="Times New Roman" panose="02020603050405020304" pitchFamily="18" charset="0"/>
                <a:cs typeface="Times New Roman" panose="02020603050405020304" pitchFamily="18" charset="0"/>
              </a:rPr>
              <a:t>Materials &amp; Methods</a:t>
            </a:r>
          </a:p>
        </p:txBody>
      </p:sp>
      <p:sp>
        <p:nvSpPr>
          <p:cNvPr id="500" name="Rectangle 499">
            <a:extLst>
              <a:ext uri="{FF2B5EF4-FFF2-40B4-BE49-F238E27FC236}">
                <a16:creationId xmlns:a16="http://schemas.microsoft.com/office/drawing/2014/main" id="{1A2BB1F3-EFE8-49FD-A6BE-02A55A0930C4}"/>
              </a:ext>
            </a:extLst>
          </p:cNvPr>
          <p:cNvSpPr/>
          <p:nvPr/>
        </p:nvSpPr>
        <p:spPr>
          <a:xfrm>
            <a:off x="381175" y="30658962"/>
            <a:ext cx="27344699" cy="822039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25" name="ZoneTexte 524">
            <a:extLst>
              <a:ext uri="{FF2B5EF4-FFF2-40B4-BE49-F238E27FC236}">
                <a16:creationId xmlns:a16="http://schemas.microsoft.com/office/drawing/2014/main" id="{62389276-9DF3-4ED0-B62C-6E668761073D}"/>
              </a:ext>
            </a:extLst>
          </p:cNvPr>
          <p:cNvSpPr txBox="1"/>
          <p:nvPr/>
        </p:nvSpPr>
        <p:spPr>
          <a:xfrm>
            <a:off x="561151" y="39997559"/>
            <a:ext cx="10219958" cy="861774"/>
          </a:xfrm>
          <a:prstGeom prst="rect">
            <a:avLst/>
          </a:prstGeom>
          <a:noFill/>
        </p:spPr>
        <p:txBody>
          <a:bodyPr wrap="square" rtlCol="0">
            <a:spAutoFit/>
          </a:bodyPr>
          <a:lstStyle/>
          <a:p>
            <a:r>
              <a:rPr lang="fr-BE" sz="5000" b="1" dirty="0">
                <a:solidFill>
                  <a:srgbClr val="147A2F"/>
                </a:solidFill>
                <a:latin typeface="Times New Roman" panose="02020603050405020304" pitchFamily="18" charset="0"/>
                <a:cs typeface="Times New Roman" panose="02020603050405020304" pitchFamily="18" charset="0"/>
              </a:rPr>
              <a:t>Conclusions &amp; prospects</a:t>
            </a:r>
          </a:p>
        </p:txBody>
      </p:sp>
      <p:sp>
        <p:nvSpPr>
          <p:cNvPr id="298" name="Rectangle 297">
            <a:extLst>
              <a:ext uri="{FF2B5EF4-FFF2-40B4-BE49-F238E27FC236}">
                <a16:creationId xmlns:a16="http://schemas.microsoft.com/office/drawing/2014/main" id="{2361616F-7F03-417C-9DF9-BBBD6B5142E4}"/>
              </a:ext>
            </a:extLst>
          </p:cNvPr>
          <p:cNvSpPr/>
          <p:nvPr/>
        </p:nvSpPr>
        <p:spPr>
          <a:xfrm>
            <a:off x="372492" y="39116485"/>
            <a:ext cx="27372733" cy="326706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fr-FR" sz="5000" b="1" dirty="0">
              <a:solidFill>
                <a:srgbClr val="0070C0"/>
              </a:solidFill>
              <a:latin typeface="Times New Roman" panose="02020603050405020304" pitchFamily="18" charset="0"/>
              <a:cs typeface="Times New Roman" panose="02020603050405020304" pitchFamily="18" charset="0"/>
            </a:endParaRPr>
          </a:p>
          <a:p>
            <a:endParaRPr lang="fr-FR" sz="5000" b="1" dirty="0">
              <a:solidFill>
                <a:srgbClr val="0070C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B7A768D-A41B-4810-9ED4-2AA90DE48427}"/>
              </a:ext>
            </a:extLst>
          </p:cNvPr>
          <p:cNvSpPr/>
          <p:nvPr/>
        </p:nvSpPr>
        <p:spPr>
          <a:xfrm>
            <a:off x="16100764" y="24936450"/>
            <a:ext cx="11093277" cy="551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llipse 16">
            <a:extLst>
              <a:ext uri="{FF2B5EF4-FFF2-40B4-BE49-F238E27FC236}">
                <a16:creationId xmlns:a16="http://schemas.microsoft.com/office/drawing/2014/main" id="{775D4734-90FD-40DA-B573-304C97930CBE}"/>
              </a:ext>
            </a:extLst>
          </p:cNvPr>
          <p:cNvSpPr/>
          <p:nvPr/>
        </p:nvSpPr>
        <p:spPr>
          <a:xfrm>
            <a:off x="6760634" y="25645320"/>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1" name="Ellipse 300">
            <a:extLst>
              <a:ext uri="{FF2B5EF4-FFF2-40B4-BE49-F238E27FC236}">
                <a16:creationId xmlns:a16="http://schemas.microsoft.com/office/drawing/2014/main" id="{729CFE48-A531-4D95-863C-13BFBB79EBBC}"/>
              </a:ext>
            </a:extLst>
          </p:cNvPr>
          <p:cNvSpPr/>
          <p:nvPr/>
        </p:nvSpPr>
        <p:spPr>
          <a:xfrm>
            <a:off x="8521702" y="23456787"/>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2" name="Ellipse 301">
            <a:extLst>
              <a:ext uri="{FF2B5EF4-FFF2-40B4-BE49-F238E27FC236}">
                <a16:creationId xmlns:a16="http://schemas.microsoft.com/office/drawing/2014/main" id="{C1DE67A8-B950-4C3E-802C-BDA61CCEF3FF}"/>
              </a:ext>
            </a:extLst>
          </p:cNvPr>
          <p:cNvSpPr/>
          <p:nvPr/>
        </p:nvSpPr>
        <p:spPr>
          <a:xfrm>
            <a:off x="9568698" y="24020356"/>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5" name="Rectangle 194">
            <a:extLst>
              <a:ext uri="{FF2B5EF4-FFF2-40B4-BE49-F238E27FC236}">
                <a16:creationId xmlns:a16="http://schemas.microsoft.com/office/drawing/2014/main" id="{986DCAEE-EE94-C812-A6D4-038429FC95B6}"/>
              </a:ext>
            </a:extLst>
          </p:cNvPr>
          <p:cNvSpPr/>
          <p:nvPr/>
        </p:nvSpPr>
        <p:spPr>
          <a:xfrm>
            <a:off x="15722174" y="12243305"/>
            <a:ext cx="1711968" cy="265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object 14">
            <a:extLst>
              <a:ext uri="{FF2B5EF4-FFF2-40B4-BE49-F238E27FC236}">
                <a16:creationId xmlns:a16="http://schemas.microsoft.com/office/drawing/2014/main" id="{C2F956AC-EA72-7708-35D1-8934AD68E54C}"/>
              </a:ext>
            </a:extLst>
          </p:cNvPr>
          <p:cNvPicPr/>
          <p:nvPr/>
        </p:nvPicPr>
        <p:blipFill>
          <a:blip r:embed="rId2" cstate="print"/>
          <a:stretch>
            <a:fillRect/>
          </a:stretch>
        </p:blipFill>
        <p:spPr>
          <a:xfrm>
            <a:off x="591064" y="530222"/>
            <a:ext cx="3419031" cy="1102618"/>
          </a:xfrm>
          <a:prstGeom prst="rect">
            <a:avLst/>
          </a:prstGeom>
        </p:spPr>
      </p:pic>
      <p:pic>
        <p:nvPicPr>
          <p:cNvPr id="8" name="Picture 7">
            <a:extLst>
              <a:ext uri="{FF2B5EF4-FFF2-40B4-BE49-F238E27FC236}">
                <a16:creationId xmlns:a16="http://schemas.microsoft.com/office/drawing/2014/main" id="{AD307C3F-2D56-D64A-24A9-0836928EE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60257" y="325932"/>
            <a:ext cx="1533784" cy="1774077"/>
          </a:xfrm>
          <a:prstGeom prst="rect">
            <a:avLst/>
          </a:prstGeom>
        </p:spPr>
      </p:pic>
      <p:sp>
        <p:nvSpPr>
          <p:cNvPr id="23" name="TextBox 22">
            <a:extLst>
              <a:ext uri="{FF2B5EF4-FFF2-40B4-BE49-F238E27FC236}">
                <a16:creationId xmlns:a16="http://schemas.microsoft.com/office/drawing/2014/main" id="{01A359A9-68C9-3386-F867-35F7CAEC7B21}"/>
              </a:ext>
            </a:extLst>
          </p:cNvPr>
          <p:cNvSpPr txBox="1"/>
          <p:nvPr/>
        </p:nvSpPr>
        <p:spPr>
          <a:xfrm>
            <a:off x="638855" y="17865859"/>
            <a:ext cx="9389749" cy="1200329"/>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Figure 1: </a:t>
            </a:r>
            <a:r>
              <a:rPr lang="en-US" dirty="0">
                <a:latin typeface="Times New Roman" panose="02020603050405020304" pitchFamily="18" charset="0"/>
                <a:cs typeface="Times New Roman" panose="02020603050405020304" pitchFamily="18" charset="0"/>
              </a:rPr>
              <a:t>: Overview of different soilless cultivation systems: A: hydroponics, which relies on mineral fertilizers derived from the petrochemical industry; B: bioponics, which utilizes organic fertilizers originating from animal waste (fish, chicken, fish, chicken, cow, pig ) ; and C: aquaponics, which integrates fish and plant production in an interactive system.</a:t>
            </a:r>
          </a:p>
        </p:txBody>
      </p:sp>
      <p:sp>
        <p:nvSpPr>
          <p:cNvPr id="24" name="TextBox 23">
            <a:extLst>
              <a:ext uri="{FF2B5EF4-FFF2-40B4-BE49-F238E27FC236}">
                <a16:creationId xmlns:a16="http://schemas.microsoft.com/office/drawing/2014/main" id="{C752326C-F126-E2A9-1858-2BC547DDB7D5}"/>
              </a:ext>
            </a:extLst>
          </p:cNvPr>
          <p:cNvSpPr txBox="1"/>
          <p:nvPr/>
        </p:nvSpPr>
        <p:spPr>
          <a:xfrm>
            <a:off x="624512" y="5048628"/>
            <a:ext cx="26804858" cy="3293209"/>
          </a:xfrm>
          <a:prstGeom prst="rect">
            <a:avLst/>
          </a:prstGeom>
          <a:no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Aquaponics is an integrated, soilless cultivation system that combines recirculated aquaculture and hydroponics within a closed-loop environment </a:t>
            </a:r>
            <a:r>
              <a:rPr lang="en-US" sz="2600" b="1" dirty="0">
                <a:latin typeface="Times New Roman" panose="02020603050405020304" pitchFamily="18" charset="0"/>
                <a:cs typeface="Times New Roman" panose="02020603050405020304" pitchFamily="18" charset="0"/>
              </a:rPr>
              <a:t>(Thomas, 1994; </a:t>
            </a:r>
            <a:r>
              <a:rPr lang="en-US" sz="2600" b="1" dirty="0" err="1">
                <a:latin typeface="Times New Roman" panose="02020603050405020304" pitchFamily="18" charset="0"/>
                <a:cs typeface="Times New Roman" panose="02020603050405020304" pitchFamily="18" charset="0"/>
              </a:rPr>
              <a:t>Goudard</a:t>
            </a:r>
            <a:r>
              <a:rPr lang="en-US" sz="2600" b="1" dirty="0">
                <a:latin typeface="Times New Roman" panose="02020603050405020304" pitchFamily="18" charset="0"/>
                <a:cs typeface="Times New Roman" panose="02020603050405020304" pitchFamily="18" charset="0"/>
              </a:rPr>
              <a:t>, 2007). </a:t>
            </a:r>
            <a:r>
              <a:rPr lang="en-US" sz="2600" dirty="0">
                <a:latin typeface="Times New Roman" panose="02020603050405020304" pitchFamily="18" charset="0"/>
                <a:cs typeface="Times New Roman" panose="02020603050405020304" pitchFamily="18" charset="0"/>
              </a:rPr>
              <a:t>This system has garnered increasing attention due to its resource efficiency and its potential contribution to sustainable agriculture </a:t>
            </a: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Goddek</a:t>
            </a:r>
            <a:r>
              <a:rPr lang="en-US" sz="2600" b="1" dirty="0">
                <a:latin typeface="Times New Roman" panose="02020603050405020304" pitchFamily="18" charset="0"/>
                <a:cs typeface="Times New Roman" panose="02020603050405020304" pitchFamily="18" charset="0"/>
              </a:rPr>
              <a:t> et al., 2019). </a:t>
            </a:r>
            <a:r>
              <a:rPr lang="en-US" sz="2600" dirty="0">
                <a:latin typeface="Times New Roman" panose="02020603050405020304" pitchFamily="18" charset="0"/>
                <a:cs typeface="Times New Roman" panose="02020603050405020304" pitchFamily="18" charset="0"/>
              </a:rPr>
              <a:t>Within this system, biological and chemical interactions—particularly those involved in the nitrogen cycle, microbial activity, and biomass production—are critical to maintaining stability and optimizing productivity </a:t>
            </a:r>
            <a:r>
              <a:rPr lang="en-US" sz="2600" b="1" dirty="0">
                <a:latin typeface="Times New Roman" panose="02020603050405020304" pitchFamily="18" charset="0"/>
                <a:cs typeface="Times New Roman" panose="02020603050405020304" pitchFamily="18" charset="0"/>
              </a:rPr>
              <a:t>(Atique, 2023; </a:t>
            </a:r>
            <a:r>
              <a:rPr lang="en-US" sz="2600" b="1" dirty="0" err="1">
                <a:latin typeface="Times New Roman" panose="02020603050405020304" pitchFamily="18" charset="0"/>
                <a:cs typeface="Times New Roman" panose="02020603050405020304" pitchFamily="18" charset="0"/>
              </a:rPr>
              <a:t>Goddek</a:t>
            </a:r>
            <a:r>
              <a:rPr lang="en-US" sz="2600" b="1" dirty="0">
                <a:latin typeface="Times New Roman" panose="02020603050405020304" pitchFamily="18" charset="0"/>
                <a:cs typeface="Times New Roman" panose="02020603050405020304" pitchFamily="18" charset="0"/>
              </a:rPr>
              <a:t> et al., 2019). </a:t>
            </a:r>
          </a:p>
          <a:p>
            <a:pPr algn="just"/>
            <a:r>
              <a:rPr lang="en-US" sz="2600" dirty="0">
                <a:latin typeface="Times New Roman" panose="02020603050405020304" pitchFamily="18" charset="0"/>
                <a:cs typeface="Times New Roman" panose="02020603050405020304" pitchFamily="18" charset="0"/>
              </a:rPr>
              <a:t>To better understand and enhance these interactions, this research proposes a hybrid modeling approach that integrates differential equations with machine learning techniques. While mathematical models will be employed to describe the transformation of nitrogen compounds (NH₄⁺ → NO₂⁻ → NO₃⁻), machine learning algorithms will be used to estimate complex parameters such as microbial efficiency and nutrient uptake rates. In parallel, a comparative analysis will be carried out to assess the yield performance of aquaponic systems relative to hydroponic and bioponic systems. Experimental data—collected via real-time sensors and regular biomass sampling—will be utilized to calibrate and validate the models. This study aims to establish a robust framework for optimizing soilless cultivation systems and to support the advancement of efficient and sustainable agricultural technologies.</a:t>
            </a:r>
          </a:p>
        </p:txBody>
      </p:sp>
      <p:sp>
        <p:nvSpPr>
          <p:cNvPr id="27" name="Rectangle 26">
            <a:extLst>
              <a:ext uri="{FF2B5EF4-FFF2-40B4-BE49-F238E27FC236}">
                <a16:creationId xmlns:a16="http://schemas.microsoft.com/office/drawing/2014/main" id="{CC0FE461-4C98-AB80-4B17-51E85D7D13B3}"/>
              </a:ext>
            </a:extLst>
          </p:cNvPr>
          <p:cNvSpPr/>
          <p:nvPr/>
        </p:nvSpPr>
        <p:spPr>
          <a:xfrm>
            <a:off x="554093" y="10261188"/>
            <a:ext cx="9510359" cy="4816435"/>
          </a:xfrm>
          <a:prstGeom prst="rect">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B1C8728-AD5D-2428-D194-7D47D452A856}"/>
              </a:ext>
            </a:extLst>
          </p:cNvPr>
          <p:cNvCxnSpPr>
            <a:cxnSpLocks/>
          </p:cNvCxnSpPr>
          <p:nvPr/>
        </p:nvCxnSpPr>
        <p:spPr>
          <a:xfrm>
            <a:off x="10236206" y="8991600"/>
            <a:ext cx="0" cy="990600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8A5A1752-BAA2-019A-A245-CAA6B4A72559}"/>
              </a:ext>
            </a:extLst>
          </p:cNvPr>
          <p:cNvCxnSpPr>
            <a:cxnSpLocks/>
          </p:cNvCxnSpPr>
          <p:nvPr/>
        </p:nvCxnSpPr>
        <p:spPr>
          <a:xfrm>
            <a:off x="18747997" y="8991600"/>
            <a:ext cx="0" cy="990600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3" name="Picture 32">
            <a:extLst>
              <a:ext uri="{FF2B5EF4-FFF2-40B4-BE49-F238E27FC236}">
                <a16:creationId xmlns:a16="http://schemas.microsoft.com/office/drawing/2014/main" id="{F7631093-6775-F23E-AC7D-4CA146C8E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0611" y="9616115"/>
            <a:ext cx="8005118" cy="816443"/>
          </a:xfrm>
          <a:prstGeom prst="rect">
            <a:avLst/>
          </a:prstGeom>
        </p:spPr>
      </p:pic>
      <p:pic>
        <p:nvPicPr>
          <p:cNvPr id="40" name="Picture 39">
            <a:extLst>
              <a:ext uri="{FF2B5EF4-FFF2-40B4-BE49-F238E27FC236}">
                <a16:creationId xmlns:a16="http://schemas.microsoft.com/office/drawing/2014/main" id="{15511AF0-83C2-3599-91E7-4BC54319FF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7632" y="12138653"/>
            <a:ext cx="8084318" cy="816443"/>
          </a:xfrm>
          <a:prstGeom prst="rect">
            <a:avLst/>
          </a:prstGeom>
        </p:spPr>
      </p:pic>
      <p:pic>
        <p:nvPicPr>
          <p:cNvPr id="43" name="Picture 42" descr="A fish with red spots and green plants&#10;&#10;AI-generated content may be incorrect.">
            <a:extLst>
              <a:ext uri="{FF2B5EF4-FFF2-40B4-BE49-F238E27FC236}">
                <a16:creationId xmlns:a16="http://schemas.microsoft.com/office/drawing/2014/main" id="{32872EE2-33C7-EBC9-6850-ECEA4591CF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8475" y="14819538"/>
            <a:ext cx="8005116" cy="2549564"/>
          </a:xfrm>
          <a:prstGeom prst="rect">
            <a:avLst/>
          </a:prstGeom>
        </p:spPr>
      </p:pic>
      <p:sp>
        <p:nvSpPr>
          <p:cNvPr id="44" name="TextBox 43">
            <a:extLst>
              <a:ext uri="{FF2B5EF4-FFF2-40B4-BE49-F238E27FC236}">
                <a16:creationId xmlns:a16="http://schemas.microsoft.com/office/drawing/2014/main" id="{CDF445BA-42C2-35CF-BC14-47281B4EA4C1}"/>
              </a:ext>
            </a:extLst>
          </p:cNvPr>
          <p:cNvSpPr txBox="1"/>
          <p:nvPr/>
        </p:nvSpPr>
        <p:spPr>
          <a:xfrm>
            <a:off x="10381566" y="10392330"/>
            <a:ext cx="8084317" cy="661207"/>
          </a:xfrm>
          <a:prstGeom prst="rect">
            <a:avLst/>
          </a:prstGeom>
          <a:noFill/>
        </p:spPr>
        <p:txBody>
          <a:bodyPr wrap="square">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Hydroponic culture cycle</a:t>
            </a:r>
          </a:p>
        </p:txBody>
      </p:sp>
      <p:sp>
        <p:nvSpPr>
          <p:cNvPr id="46" name="TextBox 45">
            <a:extLst>
              <a:ext uri="{FF2B5EF4-FFF2-40B4-BE49-F238E27FC236}">
                <a16:creationId xmlns:a16="http://schemas.microsoft.com/office/drawing/2014/main" id="{A4EAD906-586B-BD49-83BE-150D120DA1C0}"/>
              </a:ext>
            </a:extLst>
          </p:cNvPr>
          <p:cNvSpPr txBox="1"/>
          <p:nvPr/>
        </p:nvSpPr>
        <p:spPr>
          <a:xfrm>
            <a:off x="10421166" y="12926775"/>
            <a:ext cx="8084317" cy="661207"/>
          </a:xfrm>
          <a:prstGeom prst="rect">
            <a:avLst/>
          </a:prstGeom>
          <a:noFill/>
        </p:spPr>
        <p:txBody>
          <a:bodyPr wrap="square">
            <a:spAutoFit/>
          </a:bodyPr>
          <a:lstStyle/>
          <a:p>
            <a:pPr algn="ctr">
              <a:lnSpc>
                <a:spcPct val="150000"/>
              </a:lnSpc>
            </a:pPr>
            <a:r>
              <a:rPr lang="fr-BE" sz="2800" b="1" dirty="0">
                <a:latin typeface="Times New Roman" panose="02020603050405020304" pitchFamily="18" charset="0"/>
                <a:cs typeface="Times New Roman" panose="02020603050405020304" pitchFamily="18" charset="0"/>
              </a:rPr>
              <a:t>Bioponic culture cycle</a:t>
            </a:r>
            <a:endParaRPr lang="en-US" sz="28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19863898-B1D1-20BD-C019-E6D284ED42BA}"/>
              </a:ext>
            </a:extLst>
          </p:cNvPr>
          <p:cNvSpPr txBox="1"/>
          <p:nvPr/>
        </p:nvSpPr>
        <p:spPr>
          <a:xfrm>
            <a:off x="10359585" y="17290774"/>
            <a:ext cx="8084317" cy="661207"/>
          </a:xfrm>
          <a:prstGeom prst="rect">
            <a:avLst/>
          </a:prstGeom>
          <a:noFill/>
        </p:spPr>
        <p:txBody>
          <a:bodyPr wrap="square">
            <a:spAutoFit/>
          </a:bodyPr>
          <a:lstStyle/>
          <a:p>
            <a:pPr algn="ctr">
              <a:lnSpc>
                <a:spcPct val="150000"/>
              </a:lnSpc>
            </a:pPr>
            <a:r>
              <a:rPr lang="fr-BE" sz="2800" b="1" dirty="0">
                <a:latin typeface="Times New Roman" panose="02020603050405020304" pitchFamily="18" charset="0"/>
                <a:cs typeface="Times New Roman" panose="02020603050405020304" pitchFamily="18" charset="0"/>
              </a:rPr>
              <a:t>Aquaponic culture cycle</a:t>
            </a:r>
            <a:endParaRPr lang="en-US" sz="2800" dirty="0">
              <a:latin typeface="Times New Roman" panose="02020603050405020304" pitchFamily="18" charset="0"/>
              <a:cs typeface="Times New Roman" panose="02020603050405020304" pitchFamily="18" charset="0"/>
            </a:endParaRPr>
          </a:p>
        </p:txBody>
      </p:sp>
      <p:pic>
        <p:nvPicPr>
          <p:cNvPr id="449" name="Picture 448" descr="A device with a pipette&#10;&#10;AI-generated content may be incorrect.">
            <a:extLst>
              <a:ext uri="{FF2B5EF4-FFF2-40B4-BE49-F238E27FC236}">
                <a16:creationId xmlns:a16="http://schemas.microsoft.com/office/drawing/2014/main" id="{AF0D8C2C-66B3-79D7-3115-50521EB77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33588" y="10286686"/>
            <a:ext cx="1709206" cy="1709206"/>
          </a:xfrm>
          <a:prstGeom prst="rect">
            <a:avLst/>
          </a:prstGeom>
        </p:spPr>
      </p:pic>
      <p:sp>
        <p:nvSpPr>
          <p:cNvPr id="450" name="TextBox 449">
            <a:extLst>
              <a:ext uri="{FF2B5EF4-FFF2-40B4-BE49-F238E27FC236}">
                <a16:creationId xmlns:a16="http://schemas.microsoft.com/office/drawing/2014/main" id="{7A0E97C7-1DCE-A690-06D7-F8DFDA8AFBE1}"/>
              </a:ext>
            </a:extLst>
          </p:cNvPr>
          <p:cNvSpPr txBox="1"/>
          <p:nvPr/>
        </p:nvSpPr>
        <p:spPr>
          <a:xfrm>
            <a:off x="20784277" y="11876617"/>
            <a:ext cx="1711967" cy="661207"/>
          </a:xfrm>
          <a:prstGeom prst="rect">
            <a:avLst/>
          </a:prstGeom>
          <a:noFill/>
        </p:spPr>
        <p:txBody>
          <a:bodyPr wrap="square">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Sensors</a:t>
            </a:r>
          </a:p>
        </p:txBody>
      </p:sp>
      <p:pic>
        <p:nvPicPr>
          <p:cNvPr id="452" name="Picture 451" descr="A fish on a scale&#10;&#10;AI-generated content may be incorrect.">
            <a:extLst>
              <a:ext uri="{FF2B5EF4-FFF2-40B4-BE49-F238E27FC236}">
                <a16:creationId xmlns:a16="http://schemas.microsoft.com/office/drawing/2014/main" id="{351B4AC2-907D-7E10-29C8-5B95909D8D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20615" y="10544854"/>
            <a:ext cx="1535842" cy="1535842"/>
          </a:xfrm>
          <a:prstGeom prst="rect">
            <a:avLst/>
          </a:prstGeom>
        </p:spPr>
      </p:pic>
      <p:pic>
        <p:nvPicPr>
          <p:cNvPr id="454" name="Picture 453" descr="A blue ruler with black lines&#10;&#10;AI-generated content may be incorrect.">
            <a:extLst>
              <a:ext uri="{FF2B5EF4-FFF2-40B4-BE49-F238E27FC236}">
                <a16:creationId xmlns:a16="http://schemas.microsoft.com/office/drawing/2014/main" id="{5E46CE9B-709B-0DBC-4530-2F8C8ACDF2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43150" y="10211776"/>
            <a:ext cx="1490771" cy="357085"/>
          </a:xfrm>
          <a:prstGeom prst="rect">
            <a:avLst/>
          </a:prstGeom>
        </p:spPr>
      </p:pic>
      <p:sp>
        <p:nvSpPr>
          <p:cNvPr id="455" name="TextBox 454">
            <a:extLst>
              <a:ext uri="{FF2B5EF4-FFF2-40B4-BE49-F238E27FC236}">
                <a16:creationId xmlns:a16="http://schemas.microsoft.com/office/drawing/2014/main" id="{0E18E6EC-AB5C-77AF-FDE6-CD4CD2BE08D4}"/>
              </a:ext>
            </a:extLst>
          </p:cNvPr>
          <p:cNvSpPr txBox="1"/>
          <p:nvPr/>
        </p:nvSpPr>
        <p:spPr>
          <a:xfrm>
            <a:off x="22868871" y="11902168"/>
            <a:ext cx="1711967" cy="661207"/>
          </a:xfrm>
          <a:prstGeom prst="rect">
            <a:avLst/>
          </a:prstGeom>
          <a:noFill/>
        </p:spPr>
        <p:txBody>
          <a:bodyPr wrap="square">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manual</a:t>
            </a:r>
          </a:p>
        </p:txBody>
      </p:sp>
      <p:pic>
        <p:nvPicPr>
          <p:cNvPr id="459" name="Picture 458" descr="A yellow and white scale&#10;&#10;AI-generated content may be incorrect.">
            <a:extLst>
              <a:ext uri="{FF2B5EF4-FFF2-40B4-BE49-F238E27FC236}">
                <a16:creationId xmlns:a16="http://schemas.microsoft.com/office/drawing/2014/main" id="{03F936CC-65E2-6619-D6E1-7E45F399ED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111305" y="10838501"/>
            <a:ext cx="1714500" cy="1714500"/>
          </a:xfrm>
          <a:prstGeom prst="rect">
            <a:avLst/>
          </a:prstGeom>
        </p:spPr>
      </p:pic>
      <p:sp>
        <p:nvSpPr>
          <p:cNvPr id="460" name="TextBox 459">
            <a:extLst>
              <a:ext uri="{FF2B5EF4-FFF2-40B4-BE49-F238E27FC236}">
                <a16:creationId xmlns:a16="http://schemas.microsoft.com/office/drawing/2014/main" id="{C87CA8A3-B72C-1115-FF2A-3954B5B1B1EC}"/>
              </a:ext>
            </a:extLst>
          </p:cNvPr>
          <p:cNvSpPr txBox="1"/>
          <p:nvPr/>
        </p:nvSpPr>
        <p:spPr>
          <a:xfrm>
            <a:off x="25127379" y="11926402"/>
            <a:ext cx="1711967" cy="661207"/>
          </a:xfrm>
          <a:prstGeom prst="rect">
            <a:avLst/>
          </a:prstGeom>
          <a:noFill/>
        </p:spPr>
        <p:txBody>
          <a:bodyPr wrap="square">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manual</a:t>
            </a:r>
          </a:p>
        </p:txBody>
      </p:sp>
      <p:pic>
        <p:nvPicPr>
          <p:cNvPr id="464" name="Picture 463" descr="A green lettuce on a white background&#10;&#10;AI-generated content may be incorrect.">
            <a:extLst>
              <a:ext uri="{FF2B5EF4-FFF2-40B4-BE49-F238E27FC236}">
                <a16:creationId xmlns:a16="http://schemas.microsoft.com/office/drawing/2014/main" id="{46B6A7FD-16FD-9BF4-98A4-6714D5A1F54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454402" y="10344317"/>
            <a:ext cx="1052359" cy="834766"/>
          </a:xfrm>
          <a:prstGeom prst="rect">
            <a:avLst/>
          </a:prstGeom>
        </p:spPr>
      </p:pic>
      <p:sp>
        <p:nvSpPr>
          <p:cNvPr id="465" name="TextBox 464">
            <a:extLst>
              <a:ext uri="{FF2B5EF4-FFF2-40B4-BE49-F238E27FC236}">
                <a16:creationId xmlns:a16="http://schemas.microsoft.com/office/drawing/2014/main" id="{63BF22F3-141B-21FE-D3E8-C403A127C38A}"/>
              </a:ext>
            </a:extLst>
          </p:cNvPr>
          <p:cNvSpPr txBox="1"/>
          <p:nvPr/>
        </p:nvSpPr>
        <p:spPr>
          <a:xfrm>
            <a:off x="17337697" y="12427036"/>
            <a:ext cx="8084317" cy="661207"/>
          </a:xfrm>
          <a:prstGeom prst="rect">
            <a:avLst/>
          </a:prstGeom>
          <a:noFill/>
        </p:spPr>
        <p:txBody>
          <a:bodyPr wrap="square">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2: data processing :</a:t>
            </a:r>
          </a:p>
        </p:txBody>
      </p:sp>
      <p:pic>
        <p:nvPicPr>
          <p:cNvPr id="468" name="Picture 467" descr="A logo with a blue circle and a blue circle&#10;&#10;AI-generated content may be incorrect.">
            <a:extLst>
              <a:ext uri="{FF2B5EF4-FFF2-40B4-BE49-F238E27FC236}">
                <a16:creationId xmlns:a16="http://schemas.microsoft.com/office/drawing/2014/main" id="{C054A2F0-DD3E-4DC5-8CA6-BC4D50BF38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072338" y="13508187"/>
            <a:ext cx="2362787" cy="802817"/>
          </a:xfrm>
          <a:prstGeom prst="rect">
            <a:avLst/>
          </a:prstGeom>
        </p:spPr>
      </p:pic>
      <p:pic>
        <p:nvPicPr>
          <p:cNvPr id="470" name="Picture 469" descr="A green square with a white x&#10;&#10;AI-generated content may be incorrect.">
            <a:extLst>
              <a:ext uri="{FF2B5EF4-FFF2-40B4-BE49-F238E27FC236}">
                <a16:creationId xmlns:a16="http://schemas.microsoft.com/office/drawing/2014/main" id="{03625F6E-EE98-3ADE-3BE2-F4B4D7FE829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688953" y="13086909"/>
            <a:ext cx="1466122" cy="1365444"/>
          </a:xfrm>
          <a:prstGeom prst="rect">
            <a:avLst/>
          </a:prstGeom>
        </p:spPr>
      </p:pic>
      <p:sp>
        <p:nvSpPr>
          <p:cNvPr id="471" name="TextBox 470">
            <a:extLst>
              <a:ext uri="{FF2B5EF4-FFF2-40B4-BE49-F238E27FC236}">
                <a16:creationId xmlns:a16="http://schemas.microsoft.com/office/drawing/2014/main" id="{169F046B-370D-B752-D532-0CD73EFE3DC1}"/>
              </a:ext>
            </a:extLst>
          </p:cNvPr>
          <p:cNvSpPr txBox="1"/>
          <p:nvPr/>
        </p:nvSpPr>
        <p:spPr>
          <a:xfrm>
            <a:off x="16991429" y="14658555"/>
            <a:ext cx="8084317" cy="661207"/>
          </a:xfrm>
          <a:prstGeom prst="rect">
            <a:avLst/>
          </a:prstGeom>
          <a:noFill/>
        </p:spPr>
        <p:txBody>
          <a:bodyPr wrap="square">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3: Modeling :</a:t>
            </a:r>
          </a:p>
        </p:txBody>
      </p:sp>
      <p:pic>
        <p:nvPicPr>
          <p:cNvPr id="473" name="Picture 472" descr="A logo of a python&#10;&#10;AI-generated content may be incorrect.">
            <a:extLst>
              <a:ext uri="{FF2B5EF4-FFF2-40B4-BE49-F238E27FC236}">
                <a16:creationId xmlns:a16="http://schemas.microsoft.com/office/drawing/2014/main" id="{ED77D8A7-59DA-DDEC-3473-B34969ED99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872174" y="14925539"/>
            <a:ext cx="3638862" cy="2046860"/>
          </a:xfrm>
          <a:prstGeom prst="rect">
            <a:avLst/>
          </a:prstGeom>
        </p:spPr>
      </p:pic>
      <p:sp>
        <p:nvSpPr>
          <p:cNvPr id="474" name="TextBox 473">
            <a:extLst>
              <a:ext uri="{FF2B5EF4-FFF2-40B4-BE49-F238E27FC236}">
                <a16:creationId xmlns:a16="http://schemas.microsoft.com/office/drawing/2014/main" id="{526B88AE-4E22-C3BA-8BBF-6A99A5CD9E3D}"/>
              </a:ext>
            </a:extLst>
          </p:cNvPr>
          <p:cNvSpPr txBox="1"/>
          <p:nvPr/>
        </p:nvSpPr>
        <p:spPr>
          <a:xfrm>
            <a:off x="17242871" y="16997649"/>
            <a:ext cx="8084317" cy="661207"/>
          </a:xfrm>
          <a:prstGeom prst="rect">
            <a:avLst/>
          </a:prstGeom>
          <a:noFill/>
        </p:spPr>
        <p:txBody>
          <a:bodyPr wrap="square">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4: optimization :</a:t>
            </a:r>
          </a:p>
        </p:txBody>
      </p:sp>
      <p:pic>
        <p:nvPicPr>
          <p:cNvPr id="476" name="Picture 475" descr="A white character pointing at a graph&#10;&#10;AI-generated content may be incorrect.">
            <a:extLst>
              <a:ext uri="{FF2B5EF4-FFF2-40B4-BE49-F238E27FC236}">
                <a16:creationId xmlns:a16="http://schemas.microsoft.com/office/drawing/2014/main" id="{3234C25F-8055-906D-8AEE-BECEC4497D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805350" y="17179624"/>
            <a:ext cx="1844204" cy="1691229"/>
          </a:xfrm>
          <a:prstGeom prst="rect">
            <a:avLst/>
          </a:prstGeom>
        </p:spPr>
      </p:pic>
      <p:sp>
        <p:nvSpPr>
          <p:cNvPr id="477" name="TextBox 476">
            <a:extLst>
              <a:ext uri="{FF2B5EF4-FFF2-40B4-BE49-F238E27FC236}">
                <a16:creationId xmlns:a16="http://schemas.microsoft.com/office/drawing/2014/main" id="{4CBDF335-05A3-1128-45E0-CAB6DC823413}"/>
              </a:ext>
            </a:extLst>
          </p:cNvPr>
          <p:cNvSpPr txBox="1"/>
          <p:nvPr/>
        </p:nvSpPr>
        <p:spPr>
          <a:xfrm>
            <a:off x="10686089" y="10217014"/>
            <a:ext cx="903199" cy="1307537"/>
          </a:xfrm>
          <a:prstGeom prst="rect">
            <a:avLst/>
          </a:prstGeom>
          <a:noFill/>
        </p:spPr>
        <p:txBody>
          <a:bodyPr wrap="square">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45d</a:t>
            </a:r>
          </a:p>
          <a:p>
            <a:pPr algn="ctr">
              <a:lnSpc>
                <a:spcPct val="150000"/>
              </a:lnSpc>
            </a:pPr>
            <a:endParaRPr lang="en-US" sz="2800" b="1" dirty="0">
              <a:latin typeface="Times New Roman" panose="02020603050405020304" pitchFamily="18" charset="0"/>
              <a:cs typeface="Times New Roman" panose="02020603050405020304" pitchFamily="18" charset="0"/>
            </a:endParaRPr>
          </a:p>
        </p:txBody>
      </p:sp>
      <p:sp>
        <p:nvSpPr>
          <p:cNvPr id="478" name="TextBox 477">
            <a:extLst>
              <a:ext uri="{FF2B5EF4-FFF2-40B4-BE49-F238E27FC236}">
                <a16:creationId xmlns:a16="http://schemas.microsoft.com/office/drawing/2014/main" id="{7C1D9B0A-8FF2-1C20-F3C3-BABBEAEAA53B}"/>
              </a:ext>
            </a:extLst>
          </p:cNvPr>
          <p:cNvSpPr txBox="1"/>
          <p:nvPr/>
        </p:nvSpPr>
        <p:spPr>
          <a:xfrm>
            <a:off x="13932783" y="14638810"/>
            <a:ext cx="1179330" cy="1307537"/>
          </a:xfrm>
          <a:prstGeom prst="rect">
            <a:avLst/>
          </a:prstGeom>
          <a:noFill/>
        </p:spPr>
        <p:txBody>
          <a:bodyPr wrap="square">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225d</a:t>
            </a:r>
          </a:p>
          <a:p>
            <a:pPr algn="ctr">
              <a:lnSpc>
                <a:spcPct val="150000"/>
              </a:lnSpc>
            </a:pPr>
            <a:endParaRPr lang="en-US" sz="2800" b="1" dirty="0">
              <a:latin typeface="Times New Roman" panose="02020603050405020304" pitchFamily="18" charset="0"/>
              <a:cs typeface="Times New Roman" panose="02020603050405020304" pitchFamily="18" charset="0"/>
            </a:endParaRPr>
          </a:p>
        </p:txBody>
      </p:sp>
      <p:sp>
        <p:nvSpPr>
          <p:cNvPr id="479" name="TextBox 478">
            <a:extLst>
              <a:ext uri="{FF2B5EF4-FFF2-40B4-BE49-F238E27FC236}">
                <a16:creationId xmlns:a16="http://schemas.microsoft.com/office/drawing/2014/main" id="{22B7559C-9192-7BB9-1A52-69B58A4AA012}"/>
              </a:ext>
            </a:extLst>
          </p:cNvPr>
          <p:cNvSpPr txBox="1"/>
          <p:nvPr/>
        </p:nvSpPr>
        <p:spPr>
          <a:xfrm>
            <a:off x="10314786" y="18433414"/>
            <a:ext cx="8415324" cy="1012072"/>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Figure 2: </a:t>
            </a:r>
            <a:r>
              <a:rPr lang="en-US" dirty="0">
                <a:latin typeface="Times New Roman" panose="02020603050405020304" pitchFamily="18" charset="0"/>
                <a:cs typeface="Times New Roman" panose="02020603050405020304" pitchFamily="18" charset="0"/>
              </a:rPr>
              <a:t>Experimental set up to study lettuce and trout production cycles in soilless farming systems (hydroponic , bioponic, aquaponic).</a:t>
            </a:r>
          </a:p>
          <a:p>
            <a:pPr algn="ctr">
              <a:lnSpc>
                <a:spcPct val="150000"/>
              </a:lnSpc>
            </a:pPr>
            <a:endParaRPr lang="en-US" dirty="0">
              <a:latin typeface="Times New Roman" panose="02020603050405020304" pitchFamily="18" charset="0"/>
              <a:cs typeface="Times New Roman" panose="02020603050405020304" pitchFamily="18" charset="0"/>
            </a:endParaRPr>
          </a:p>
        </p:txBody>
      </p:sp>
      <p:cxnSp>
        <p:nvCxnSpPr>
          <p:cNvPr id="489" name="Straight Connector 488">
            <a:extLst>
              <a:ext uri="{FF2B5EF4-FFF2-40B4-BE49-F238E27FC236}">
                <a16:creationId xmlns:a16="http://schemas.microsoft.com/office/drawing/2014/main" id="{D0C37255-87FA-B241-8D14-87A7087807A8}"/>
              </a:ext>
            </a:extLst>
          </p:cNvPr>
          <p:cNvCxnSpPr>
            <a:cxnSpLocks/>
          </p:cNvCxnSpPr>
          <p:nvPr/>
        </p:nvCxnSpPr>
        <p:spPr>
          <a:xfrm>
            <a:off x="12001057" y="31699200"/>
            <a:ext cx="0" cy="661368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8" name="TextBox 507">
            <a:extLst>
              <a:ext uri="{FF2B5EF4-FFF2-40B4-BE49-F238E27FC236}">
                <a16:creationId xmlns:a16="http://schemas.microsoft.com/office/drawing/2014/main" id="{C7F5919A-CDEC-E3A4-7536-C76545EBE929}"/>
              </a:ext>
            </a:extLst>
          </p:cNvPr>
          <p:cNvSpPr txBox="1"/>
          <p:nvPr/>
        </p:nvSpPr>
        <p:spPr>
          <a:xfrm>
            <a:off x="12338890" y="34725966"/>
            <a:ext cx="7641526"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Figure 6 </a:t>
            </a:r>
            <a:r>
              <a:rPr lang="en-US" dirty="0">
                <a:latin typeface="Times New Roman" panose="02020603050405020304" pitchFamily="18" charset="0"/>
                <a:cs typeface="Times New Roman" panose="02020603050405020304" pitchFamily="18" charset="0"/>
              </a:rPr>
              <a:t>:</a:t>
            </a:r>
            <a:r>
              <a:rPr lang="en-US" dirty="0"/>
              <a:t>Variation of NO₃⁻ concentration over 24 hours in aquaponic system</a:t>
            </a:r>
            <a:r>
              <a:rPr lang="en-US" dirty="0">
                <a:latin typeface="Times New Roman" panose="02020603050405020304" pitchFamily="18" charset="0"/>
                <a:cs typeface="Times New Roman" panose="02020603050405020304" pitchFamily="18" charset="0"/>
              </a:rPr>
              <a:t>.</a:t>
            </a:r>
          </a:p>
        </p:txBody>
      </p:sp>
      <p:sp>
        <p:nvSpPr>
          <p:cNvPr id="509" name="TextBox 508">
            <a:extLst>
              <a:ext uri="{FF2B5EF4-FFF2-40B4-BE49-F238E27FC236}">
                <a16:creationId xmlns:a16="http://schemas.microsoft.com/office/drawing/2014/main" id="{11583CFD-491D-AFA1-1F86-C46E6352F631}"/>
              </a:ext>
            </a:extLst>
          </p:cNvPr>
          <p:cNvSpPr txBox="1"/>
          <p:nvPr/>
        </p:nvSpPr>
        <p:spPr>
          <a:xfrm>
            <a:off x="12637141" y="38208823"/>
            <a:ext cx="6769658" cy="646331"/>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Figure 8:  </a:t>
            </a:r>
            <a:r>
              <a:rPr lang="en-US" dirty="0">
                <a:latin typeface="Times New Roman" panose="02020603050405020304" pitchFamily="18" charset="0"/>
                <a:cs typeface="Times New Roman" panose="02020603050405020304" pitchFamily="18" charset="0"/>
              </a:rPr>
              <a:t>Comparison of Simulated and Observed weight Evolution of the Fish (Rainbow trout).in decoupled aquaponic systeme</a:t>
            </a:r>
          </a:p>
        </p:txBody>
      </p:sp>
      <p:sp>
        <p:nvSpPr>
          <p:cNvPr id="510" name="TextBox 509">
            <a:extLst>
              <a:ext uri="{FF2B5EF4-FFF2-40B4-BE49-F238E27FC236}">
                <a16:creationId xmlns:a16="http://schemas.microsoft.com/office/drawing/2014/main" id="{FCD88643-8316-20ED-B23D-5B725489FD3D}"/>
              </a:ext>
            </a:extLst>
          </p:cNvPr>
          <p:cNvSpPr txBox="1"/>
          <p:nvPr/>
        </p:nvSpPr>
        <p:spPr>
          <a:xfrm>
            <a:off x="20042717" y="34257398"/>
            <a:ext cx="7561504" cy="923330"/>
          </a:xfrm>
          <a:prstGeom prst="rect">
            <a:avLst/>
          </a:prstGeom>
          <a:noFill/>
        </p:spPr>
        <p:txBody>
          <a:bodyPr wrap="square">
            <a:spAutoFit/>
          </a:bodyPr>
          <a:lstStyle/>
          <a:p>
            <a:pPr algn="ctr"/>
            <a:r>
              <a:rPr lang="en-US" dirty="0"/>
              <a:t> </a:t>
            </a:r>
            <a:r>
              <a:rPr lang="en-US" b="1" dirty="0">
                <a:latin typeface="Times New Roman" panose="02020603050405020304" pitchFamily="18" charset="0"/>
                <a:cs typeface="Times New Roman" panose="02020603050405020304" pitchFamily="18" charset="0"/>
              </a:rPr>
              <a:t>Figure 7 : </a:t>
            </a:r>
            <a:r>
              <a:rPr lang="en-US" dirty="0">
                <a:latin typeface="Times New Roman" panose="02020603050405020304" pitchFamily="18" charset="0"/>
                <a:cs typeface="Times New Roman" panose="02020603050405020304" pitchFamily="18" charset="0"/>
              </a:rPr>
              <a:t> Biomass evolution of lettuces during a test cycle in two aquaponic systems (C: coupled, D: decoupled supplemented with mineral fertilizer). Rainbow trout was used as the fish species in both systems.</a:t>
            </a:r>
          </a:p>
        </p:txBody>
      </p:sp>
      <p:sp>
        <p:nvSpPr>
          <p:cNvPr id="511" name="TextBox 510">
            <a:extLst>
              <a:ext uri="{FF2B5EF4-FFF2-40B4-BE49-F238E27FC236}">
                <a16:creationId xmlns:a16="http://schemas.microsoft.com/office/drawing/2014/main" id="{EBAAF1F7-8737-1C43-8075-5BC9880486A8}"/>
              </a:ext>
            </a:extLst>
          </p:cNvPr>
          <p:cNvSpPr txBox="1"/>
          <p:nvPr/>
        </p:nvSpPr>
        <p:spPr>
          <a:xfrm>
            <a:off x="20537197" y="38208823"/>
            <a:ext cx="6769658" cy="646331"/>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Figure 9 : </a:t>
            </a:r>
            <a:r>
              <a:rPr lang="en-US" dirty="0">
                <a:latin typeface="Times New Roman" panose="02020603050405020304" pitchFamily="18" charset="0"/>
                <a:cs typeface="Times New Roman" panose="02020603050405020304" pitchFamily="18" charset="0"/>
              </a:rPr>
              <a:t>Comparison of Simulated and Observed length Evolution of the Fish (Rainbow trout ) .in decoupled aquaponic systeme.</a:t>
            </a:r>
          </a:p>
        </p:txBody>
      </p:sp>
      <p:sp>
        <p:nvSpPr>
          <p:cNvPr id="516" name="TextBox 515">
            <a:extLst>
              <a:ext uri="{FF2B5EF4-FFF2-40B4-BE49-F238E27FC236}">
                <a16:creationId xmlns:a16="http://schemas.microsoft.com/office/drawing/2014/main" id="{EAA4F709-B009-6D05-19E6-8D0C831224A2}"/>
              </a:ext>
            </a:extLst>
          </p:cNvPr>
          <p:cNvSpPr txBox="1"/>
          <p:nvPr/>
        </p:nvSpPr>
        <p:spPr>
          <a:xfrm>
            <a:off x="494162" y="29161585"/>
            <a:ext cx="13848073" cy="1200329"/>
          </a:xfrm>
          <a:prstGeom prst="rect">
            <a:avLst/>
          </a:prstGeom>
          <a:noFill/>
        </p:spPr>
        <p:txBody>
          <a:bodyPr wrap="square">
            <a:spAutoFit/>
          </a:bodyPr>
          <a:lstStyle/>
          <a:p>
            <a:pPr algn="just">
              <a:buNone/>
            </a:pPr>
            <a:r>
              <a:rPr lang="en-US" b="1" dirty="0">
                <a:latin typeface="Times New Roman" panose="02020603050405020304" pitchFamily="18" charset="0"/>
                <a:cs typeface="Times New Roman" panose="02020603050405020304" pitchFamily="18" charset="0"/>
              </a:rPr>
              <a:t>Figure 3: </a:t>
            </a:r>
            <a:r>
              <a:rPr lang="en-US" dirty="0">
                <a:latin typeface="Times New Roman" panose="02020603050405020304" pitchFamily="18" charset="0"/>
                <a:cs typeface="Times New Roman" panose="02020603050405020304" pitchFamily="18" charset="0"/>
              </a:rPr>
              <a:t>Soilless Cultivation System SAPRISTI – Gembloux </a:t>
            </a:r>
            <a:r>
              <a:rPr lang="en-US" dirty="0" err="1">
                <a:latin typeface="Times New Roman" panose="02020603050405020304" pitchFamily="18" charset="0"/>
                <a:cs typeface="Times New Roman" panose="02020603050405020304" pitchFamily="18" charset="0"/>
              </a:rPr>
              <a:t>Agro</a:t>
            </a:r>
            <a:r>
              <a:rPr lang="en-US" dirty="0">
                <a:latin typeface="Times New Roman" panose="02020603050405020304" pitchFamily="18" charset="0"/>
                <a:cs typeface="Times New Roman" panose="02020603050405020304" pitchFamily="18" charset="0"/>
              </a:rPr>
              <a:t> Bio-Tech. The fish tank is equipped with sensors for nitrate, ammonium, and BOD, while the buffer tank is equipped with sensors for temperature, pH, electrical conductivity (EC), dissolved oxygen, and water level. The plant section is monitored in the water (pH, EC, temperature) and in the air (CO₂, temperature, relative humidity, PAR). NFT-A: NFT growing bed for aquaponics. NFT-H: NFT growing bed for hydroponics. NFT-B: NFT growing bed for bioponics </a:t>
            </a:r>
            <a:r>
              <a:rPr lang="en-US" dirty="0"/>
              <a:t>.</a:t>
            </a:r>
            <a:endParaRPr lang="en-US" dirty="0">
              <a:latin typeface="Times New Roman" panose="02020603050405020304" pitchFamily="18" charset="0"/>
              <a:cs typeface="Times New Roman" panose="02020603050405020304" pitchFamily="18" charset="0"/>
            </a:endParaRPr>
          </a:p>
        </p:txBody>
      </p:sp>
      <p:sp>
        <p:nvSpPr>
          <p:cNvPr id="521" name="TextBox 520">
            <a:extLst>
              <a:ext uri="{FF2B5EF4-FFF2-40B4-BE49-F238E27FC236}">
                <a16:creationId xmlns:a16="http://schemas.microsoft.com/office/drawing/2014/main" id="{8F5F0DE6-19E9-CB4F-742E-66958EC4B6D8}"/>
              </a:ext>
            </a:extLst>
          </p:cNvPr>
          <p:cNvSpPr txBox="1"/>
          <p:nvPr/>
        </p:nvSpPr>
        <p:spPr>
          <a:xfrm>
            <a:off x="14923643" y="29408349"/>
            <a:ext cx="12496935" cy="923330"/>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Figure 4: </a:t>
            </a:r>
            <a:r>
              <a:rPr lang="en-US" dirty="0">
                <a:latin typeface="Times New Roman" panose="02020603050405020304" pitchFamily="18" charset="0"/>
                <a:cs typeface="Times New Roman" panose="02020603050405020304" pitchFamily="18" charset="0"/>
              </a:rPr>
              <a:t>The variables of interest in the simulation are distributed as follows: For fish: weight, length, feeding, number, and NH₄⁺ excreted. For the biofilter: concentrations of NH₄⁺, NO₂⁻, and NO₃⁻, NO₃⁻ produced, as well as the growth of nitrifying bacteria. For the loading tanks: NO₃⁻ sent, NO₃⁻ received. For plants: plant biomass and NO₃⁻ uptake by plants.</a:t>
            </a:r>
          </a:p>
        </p:txBody>
      </p:sp>
      <p:sp>
        <p:nvSpPr>
          <p:cNvPr id="522" name="ZoneTexte 395">
            <a:extLst>
              <a:ext uri="{FF2B5EF4-FFF2-40B4-BE49-F238E27FC236}">
                <a16:creationId xmlns:a16="http://schemas.microsoft.com/office/drawing/2014/main" id="{303E5A92-CBD1-E2AD-508B-08C572CFE3F0}"/>
              </a:ext>
            </a:extLst>
          </p:cNvPr>
          <p:cNvSpPr txBox="1"/>
          <p:nvPr/>
        </p:nvSpPr>
        <p:spPr>
          <a:xfrm>
            <a:off x="484851" y="30687240"/>
            <a:ext cx="16433702" cy="800219"/>
          </a:xfrm>
          <a:prstGeom prst="rect">
            <a:avLst/>
          </a:prstGeom>
          <a:noFill/>
        </p:spPr>
        <p:txBody>
          <a:bodyPr wrap="square" rtlCol="0">
            <a:spAutoFit/>
          </a:bodyPr>
          <a:lstStyle/>
          <a:p>
            <a:r>
              <a:rPr lang="en-US" sz="4600" b="1" dirty="0">
                <a:solidFill>
                  <a:srgbClr val="0070C0"/>
                </a:solidFill>
                <a:latin typeface="Times New Roman" panose="02020603050405020304" pitchFamily="18" charset="0"/>
                <a:cs typeface="Times New Roman" panose="02020603050405020304" pitchFamily="18" charset="0"/>
              </a:rPr>
              <a:t>First steps and preliminary results</a:t>
            </a:r>
            <a:endParaRPr lang="fr-BE" sz="4600" b="1" dirty="0">
              <a:solidFill>
                <a:srgbClr val="0070C0"/>
              </a:solidFill>
              <a:latin typeface="Times New Roman" panose="02020603050405020304" pitchFamily="18" charset="0"/>
              <a:cs typeface="Times New Roman" panose="02020603050405020304" pitchFamily="18" charset="0"/>
            </a:endParaRPr>
          </a:p>
        </p:txBody>
      </p:sp>
      <p:cxnSp>
        <p:nvCxnSpPr>
          <p:cNvPr id="523" name="Straight Connector 522">
            <a:extLst>
              <a:ext uri="{FF2B5EF4-FFF2-40B4-BE49-F238E27FC236}">
                <a16:creationId xmlns:a16="http://schemas.microsoft.com/office/drawing/2014/main" id="{23F1E502-48DD-8B3F-4079-113132E486C1}"/>
              </a:ext>
            </a:extLst>
          </p:cNvPr>
          <p:cNvCxnSpPr>
            <a:cxnSpLocks/>
          </p:cNvCxnSpPr>
          <p:nvPr/>
        </p:nvCxnSpPr>
        <p:spPr>
          <a:xfrm flipH="1" flipV="1">
            <a:off x="630171" y="19300638"/>
            <a:ext cx="26827435" cy="2018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8" name="Straight Connector 527">
            <a:extLst>
              <a:ext uri="{FF2B5EF4-FFF2-40B4-BE49-F238E27FC236}">
                <a16:creationId xmlns:a16="http://schemas.microsoft.com/office/drawing/2014/main" id="{F2AE6ACF-4FF9-EB52-46D5-EE65DB5F23E9}"/>
              </a:ext>
            </a:extLst>
          </p:cNvPr>
          <p:cNvCxnSpPr>
            <a:cxnSpLocks/>
          </p:cNvCxnSpPr>
          <p:nvPr/>
        </p:nvCxnSpPr>
        <p:spPr>
          <a:xfrm>
            <a:off x="14399674" y="19517173"/>
            <a:ext cx="0" cy="1052829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3" name="Rectangle 532">
            <a:extLst>
              <a:ext uri="{FF2B5EF4-FFF2-40B4-BE49-F238E27FC236}">
                <a16:creationId xmlns:a16="http://schemas.microsoft.com/office/drawing/2014/main" id="{D1182AF4-2172-7D63-8934-1C9451CF058B}"/>
              </a:ext>
            </a:extLst>
          </p:cNvPr>
          <p:cNvSpPr/>
          <p:nvPr/>
        </p:nvSpPr>
        <p:spPr>
          <a:xfrm>
            <a:off x="3519511" y="39335419"/>
            <a:ext cx="23981454" cy="1323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600" dirty="0">
                <a:solidFill>
                  <a:schemeClr val="tx1">
                    <a:lumMod val="95000"/>
                    <a:lumOff val="5000"/>
                  </a:schemeClr>
                </a:solidFill>
                <a:latin typeface="Times New Roman" panose="02020603050405020304" pitchFamily="18" charset="0"/>
                <a:cs typeface="Times New Roman" panose="02020603050405020304" pitchFamily="18" charset="0"/>
              </a:rPr>
              <a:t>The objective of this study is to develop a model capable of describing the biological and chemical interactions between the different compartments of an aquaponic system. This model aims to enhance our understanding of these interactions and enable predictive optimization. To achieve this, various modeling approaches will be employed, including differential equation-based models and machine learning techniques, in order to assess the accuracy of each method. A comparative analysis will also be conducted to evaluate the performances of three systems: aquaponic, bioponic, and hydroponic.</a:t>
            </a:r>
          </a:p>
        </p:txBody>
      </p:sp>
      <p:sp>
        <p:nvSpPr>
          <p:cNvPr id="536" name="ZoneTexte 395">
            <a:extLst>
              <a:ext uri="{FF2B5EF4-FFF2-40B4-BE49-F238E27FC236}">
                <a16:creationId xmlns:a16="http://schemas.microsoft.com/office/drawing/2014/main" id="{B1F3851E-524C-52AA-A4BB-E5049AD91AB1}"/>
              </a:ext>
            </a:extLst>
          </p:cNvPr>
          <p:cNvSpPr txBox="1"/>
          <p:nvPr/>
        </p:nvSpPr>
        <p:spPr>
          <a:xfrm>
            <a:off x="394851" y="39111270"/>
            <a:ext cx="16433702" cy="800219"/>
          </a:xfrm>
          <a:prstGeom prst="rect">
            <a:avLst/>
          </a:prstGeom>
          <a:noFill/>
        </p:spPr>
        <p:txBody>
          <a:bodyPr wrap="square" rtlCol="0">
            <a:spAutoFit/>
          </a:bodyPr>
          <a:lstStyle/>
          <a:p>
            <a:r>
              <a:rPr lang="en-US" sz="4600" b="1" dirty="0">
                <a:solidFill>
                  <a:srgbClr val="0070C0"/>
                </a:solidFill>
                <a:latin typeface="Times New Roman" panose="02020603050405020304" pitchFamily="18" charset="0"/>
                <a:cs typeface="Times New Roman" panose="02020603050405020304" pitchFamily="18" charset="0"/>
              </a:rPr>
              <a:t>Conclusion</a:t>
            </a:r>
            <a:endParaRPr lang="fr-BE" sz="4600" b="1" dirty="0">
              <a:solidFill>
                <a:srgbClr val="0070C0"/>
              </a:solidFill>
              <a:latin typeface="Times New Roman" panose="02020603050405020304" pitchFamily="18" charset="0"/>
              <a:cs typeface="Times New Roman" panose="02020603050405020304" pitchFamily="18" charset="0"/>
            </a:endParaRPr>
          </a:p>
        </p:txBody>
      </p:sp>
      <p:pic>
        <p:nvPicPr>
          <p:cNvPr id="538" name="Picture 537" descr="A screenshot of a computer&#10;&#10;AI-generated content may be incorrect.">
            <a:extLst>
              <a:ext uri="{FF2B5EF4-FFF2-40B4-BE49-F238E27FC236}">
                <a16:creationId xmlns:a16="http://schemas.microsoft.com/office/drawing/2014/main" id="{8848D419-7201-E3A3-7A4F-B7859F6A0BF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9988" y="19609628"/>
            <a:ext cx="12060836" cy="9130519"/>
          </a:xfrm>
          <a:prstGeom prst="rect">
            <a:avLst/>
          </a:prstGeom>
        </p:spPr>
      </p:pic>
      <p:pic>
        <p:nvPicPr>
          <p:cNvPr id="543" name="Picture 542" descr="A screenshot of a computer screen&#10;&#10;AI-generated content may be incorrect.">
            <a:extLst>
              <a:ext uri="{FF2B5EF4-FFF2-40B4-BE49-F238E27FC236}">
                <a16:creationId xmlns:a16="http://schemas.microsoft.com/office/drawing/2014/main" id="{168C606C-359D-AD8B-CD6D-826F385CBE5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744703" y="19659041"/>
            <a:ext cx="12635058" cy="9132793"/>
          </a:xfrm>
          <a:prstGeom prst="rect">
            <a:avLst/>
          </a:prstGeom>
        </p:spPr>
      </p:pic>
      <p:sp>
        <p:nvSpPr>
          <p:cNvPr id="544" name="TextBox 543">
            <a:extLst>
              <a:ext uri="{FF2B5EF4-FFF2-40B4-BE49-F238E27FC236}">
                <a16:creationId xmlns:a16="http://schemas.microsoft.com/office/drawing/2014/main" id="{BD058387-8F72-C6E3-308F-61C14DC58890}"/>
              </a:ext>
            </a:extLst>
          </p:cNvPr>
          <p:cNvSpPr txBox="1"/>
          <p:nvPr/>
        </p:nvSpPr>
        <p:spPr>
          <a:xfrm>
            <a:off x="1003251" y="38231504"/>
            <a:ext cx="962772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Figure 5 : </a:t>
            </a:r>
            <a:r>
              <a:rPr lang="en-US" dirty="0">
                <a:latin typeface="Times New Roman" panose="02020603050405020304" pitchFamily="18" charset="0"/>
                <a:cs typeface="Times New Roman" panose="02020603050405020304" pitchFamily="18" charset="0"/>
              </a:rPr>
              <a:t>Excerpt from a Python script used to model fish growth in aquaponic systeme.</a:t>
            </a:r>
          </a:p>
        </p:txBody>
      </p:sp>
      <p:pic>
        <p:nvPicPr>
          <p:cNvPr id="549" name="Picture 548" descr="A diagram of a computer flow&#10;&#10;AI-generated content may be incorrect.">
            <a:extLst>
              <a:ext uri="{FF2B5EF4-FFF2-40B4-BE49-F238E27FC236}">
                <a16:creationId xmlns:a16="http://schemas.microsoft.com/office/drawing/2014/main" id="{695408A7-6E40-1ED5-65F3-2198EBEDBEF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2070" y="15275849"/>
            <a:ext cx="9389748" cy="2231853"/>
          </a:xfrm>
          <a:prstGeom prst="rect">
            <a:avLst/>
          </a:prstGeom>
        </p:spPr>
      </p:pic>
      <p:sp>
        <p:nvSpPr>
          <p:cNvPr id="550" name="Rectangle 549">
            <a:extLst>
              <a:ext uri="{FF2B5EF4-FFF2-40B4-BE49-F238E27FC236}">
                <a16:creationId xmlns:a16="http://schemas.microsoft.com/office/drawing/2014/main" id="{16AE5256-F56F-680E-B93E-8C625076FC6C}"/>
              </a:ext>
            </a:extLst>
          </p:cNvPr>
          <p:cNvSpPr/>
          <p:nvPr/>
        </p:nvSpPr>
        <p:spPr>
          <a:xfrm>
            <a:off x="681658" y="15234888"/>
            <a:ext cx="1191886" cy="2308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sz="1400" b="1" dirty="0"/>
              <a:t>Aquaponic</a:t>
            </a:r>
            <a:endParaRPr lang="en-US" sz="1400" b="1" dirty="0"/>
          </a:p>
        </p:txBody>
      </p:sp>
      <p:grpSp>
        <p:nvGrpSpPr>
          <p:cNvPr id="2" name="Groupe 2">
            <a:extLst>
              <a:ext uri="{FF2B5EF4-FFF2-40B4-BE49-F238E27FC236}">
                <a16:creationId xmlns:a16="http://schemas.microsoft.com/office/drawing/2014/main" id="{44746E5C-A443-E69F-D463-8D625047A80A}"/>
              </a:ext>
            </a:extLst>
          </p:cNvPr>
          <p:cNvGrpSpPr/>
          <p:nvPr/>
        </p:nvGrpSpPr>
        <p:grpSpPr>
          <a:xfrm>
            <a:off x="23015852" y="2530390"/>
            <a:ext cx="4223053" cy="1248717"/>
            <a:chOff x="4626891" y="5474191"/>
            <a:chExt cx="2802743" cy="807513"/>
          </a:xfrm>
          <a:blipFill>
            <a:blip r:embed="rId20"/>
            <a:stretch>
              <a:fillRect/>
            </a:stretch>
          </a:blipFill>
        </p:grpSpPr>
        <p:pic>
          <p:nvPicPr>
            <p:cNvPr id="3" name="Image 14">
              <a:extLst>
                <a:ext uri="{FF2B5EF4-FFF2-40B4-BE49-F238E27FC236}">
                  <a16:creationId xmlns:a16="http://schemas.microsoft.com/office/drawing/2014/main" id="{6DE63092-4C98-D5EC-41C0-53EFD1EAF7E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472" t="15847" r="8848" b="17680"/>
            <a:stretch/>
          </p:blipFill>
          <p:spPr>
            <a:xfrm>
              <a:off x="4626891" y="5474191"/>
              <a:ext cx="2147642" cy="807513"/>
            </a:xfrm>
            <a:prstGeom prst="rect">
              <a:avLst/>
            </a:prstGeom>
            <a:grpFill/>
          </p:spPr>
        </p:pic>
        <p:pic>
          <p:nvPicPr>
            <p:cNvPr id="12" name="Image 15">
              <a:extLst>
                <a:ext uri="{FF2B5EF4-FFF2-40B4-BE49-F238E27FC236}">
                  <a16:creationId xmlns:a16="http://schemas.microsoft.com/office/drawing/2014/main" id="{271DE0AB-7201-4419-13CD-1209D39BAED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09702" y="5519145"/>
              <a:ext cx="519932" cy="717603"/>
            </a:xfrm>
            <a:prstGeom prst="rect">
              <a:avLst/>
            </a:prstGeom>
            <a:grpFill/>
          </p:spPr>
        </p:pic>
      </p:grpSp>
      <p:sp>
        <p:nvSpPr>
          <p:cNvPr id="9" name="Rectangle 8">
            <a:extLst>
              <a:ext uri="{FF2B5EF4-FFF2-40B4-BE49-F238E27FC236}">
                <a16:creationId xmlns:a16="http://schemas.microsoft.com/office/drawing/2014/main" id="{F3045BAF-CCB3-8164-EF13-F541DC7077A7}"/>
              </a:ext>
            </a:extLst>
          </p:cNvPr>
          <p:cNvSpPr/>
          <p:nvPr/>
        </p:nvSpPr>
        <p:spPr>
          <a:xfrm>
            <a:off x="18890141" y="9452247"/>
            <a:ext cx="8609782" cy="93763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600" dirty="0">
                <a:latin typeface="Times New Roman" panose="02020603050405020304" pitchFamily="18" charset="0"/>
                <a:cs typeface="Times New Roman" panose="02020603050405020304" pitchFamily="18" charset="0"/>
              </a:rPr>
              <a:t>This work aims to develop descriptive and predictive models for fish and plant production in aquaponics (Figure 1-C), and to compare its performance with that of other systems, notably bioponics (Figure 1-B). and hydroponics (Figure 1-A). The study is based on ten plant cultivation replicates (lettuce) per system, as well as two fish cultivation replicates (trout) (Figure 2).</a:t>
            </a:r>
          </a:p>
          <a:p>
            <a:pPr algn="just">
              <a:buNone/>
            </a:pPr>
            <a:r>
              <a:rPr lang="en-US" sz="2600" dirty="0">
                <a:latin typeface="Times New Roman" panose="02020603050405020304" pitchFamily="18" charset="0"/>
                <a:cs typeface="Times New Roman" panose="02020603050405020304" pitchFamily="18" charset="0"/>
              </a:rPr>
              <a:t> Once the systems are set up, a data collection phase begins. Advanced sensors are used to monitor physico-chemical parameters such as pH, temperature (T), and electrical conductivity (EC), among others. Simultaneously, biological parameters are recorded, including fish weight and length (every two weeks) and plant biomass (every four days). After data collection, the datasets are processed using software such as Excel and </a:t>
            </a:r>
            <a:r>
              <a:rPr lang="en-US" sz="2600" dirty="0" err="1">
                <a:latin typeface="Times New Roman" panose="02020603050405020304" pitchFamily="18" charset="0"/>
                <a:cs typeface="Times New Roman" panose="02020603050405020304" pitchFamily="18" charset="0"/>
              </a:rPr>
              <a:t>Rstudio</a:t>
            </a:r>
            <a:r>
              <a:rPr lang="en-US" sz="2600" dirty="0">
                <a:latin typeface="Times New Roman" panose="02020603050405020304" pitchFamily="18" charset="0"/>
                <a:cs typeface="Times New Roman" panose="02020603050405020304" pitchFamily="18" charset="0"/>
              </a:rPr>
              <a:t> (R 3.6.0+). This step involves standardizing the data, removing outliers, and preparing the datasets for modeling. The next crucial phase is modeling, conducted in Python. Various approaches are explored, ranging from differential equations to machine learning techniques, or a combination of both through hybrid models. Finally, an analysis and simulation phase is performed to evaluate the performance of the developed models and to optimize both fish and plant production.</a:t>
            </a:r>
          </a:p>
          <a:p>
            <a:pPr algn="just"/>
            <a:endParaRPr 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5792C12-7922-46BF-7B1B-D6953B492F8C}"/>
              </a:ext>
            </a:extLst>
          </p:cNvPr>
          <p:cNvSpPr/>
          <p:nvPr/>
        </p:nvSpPr>
        <p:spPr>
          <a:xfrm>
            <a:off x="17658493" y="8823618"/>
            <a:ext cx="1089504" cy="895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sz="2800" dirty="0">
                <a:latin typeface="Times New Roman" panose="02020603050405020304" pitchFamily="18" charset="0"/>
                <a:cs typeface="Times New Roman" panose="02020603050405020304" pitchFamily="18" charset="0"/>
              </a:rPr>
              <a:t>X2</a:t>
            </a:r>
            <a:endParaRPr lang="en-US"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41AA2521-9054-7730-DF2A-26028017C9C5}"/>
              </a:ext>
            </a:extLst>
          </p:cNvPr>
          <p:cNvSpPr/>
          <p:nvPr/>
        </p:nvSpPr>
        <p:spPr>
          <a:xfrm>
            <a:off x="17658493" y="11222813"/>
            <a:ext cx="1089504" cy="895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sz="2800" dirty="0">
                <a:latin typeface="Times New Roman" panose="02020603050405020304" pitchFamily="18" charset="0"/>
                <a:cs typeface="Times New Roman" panose="02020603050405020304" pitchFamily="18" charset="0"/>
              </a:rPr>
              <a:t>X2</a:t>
            </a:r>
            <a:endParaRPr lang="en-US"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0DBF819-087F-BF6C-1E90-FB623126574A}"/>
              </a:ext>
            </a:extLst>
          </p:cNvPr>
          <p:cNvSpPr/>
          <p:nvPr/>
        </p:nvSpPr>
        <p:spPr>
          <a:xfrm>
            <a:off x="17536290" y="14890328"/>
            <a:ext cx="1089504" cy="895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sz="2800" dirty="0">
                <a:latin typeface="Times New Roman" panose="02020603050405020304" pitchFamily="18" charset="0"/>
                <a:cs typeface="Times New Roman" panose="02020603050405020304" pitchFamily="18" charset="0"/>
              </a:rPr>
              <a:t>X2</a:t>
            </a:r>
            <a:endParaRPr lang="en-US"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F9236C34-240A-53AE-1D15-EECA6E1A6F12}"/>
              </a:ext>
            </a:extLst>
          </p:cNvPr>
          <p:cNvSpPr/>
          <p:nvPr/>
        </p:nvSpPr>
        <p:spPr>
          <a:xfrm>
            <a:off x="3132037" y="10075830"/>
            <a:ext cx="624416" cy="706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EDD77E6-674B-FCB2-C460-BABEBD3A58F4}"/>
              </a:ext>
            </a:extLst>
          </p:cNvPr>
          <p:cNvSpPr/>
          <p:nvPr/>
        </p:nvSpPr>
        <p:spPr>
          <a:xfrm>
            <a:off x="3153127" y="12550671"/>
            <a:ext cx="624416" cy="706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latin typeface="Times New Roman" panose="02020603050405020304" pitchFamily="18" charset="0"/>
                <a:cs typeface="Times New Roman" panose="02020603050405020304" pitchFamily="18" charset="0"/>
              </a:rPr>
              <a:t>B</a:t>
            </a:r>
            <a:endParaRPr lang="en-US"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37E5E64-6C68-E6A9-F71B-D27B3D353BFA}"/>
              </a:ext>
            </a:extLst>
          </p:cNvPr>
          <p:cNvSpPr/>
          <p:nvPr/>
        </p:nvSpPr>
        <p:spPr>
          <a:xfrm>
            <a:off x="3170946" y="15005825"/>
            <a:ext cx="624416" cy="706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72E19ECF-548E-8E67-AE70-F3419F5E667D}"/>
              </a:ext>
            </a:extLst>
          </p:cNvPr>
          <p:cNvSpPr/>
          <p:nvPr/>
        </p:nvSpPr>
        <p:spPr>
          <a:xfrm>
            <a:off x="20353020" y="28909700"/>
            <a:ext cx="1752599" cy="3489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latin typeface="Times New Roman" panose="02020603050405020304" pitchFamily="18" charset="0"/>
                <a:cs typeface="Times New Roman" panose="02020603050405020304" pitchFamily="18" charset="0"/>
              </a:rPr>
              <a:t>: water flow</a:t>
            </a:r>
            <a:endParaRPr lang="en-US" dirty="0">
              <a:latin typeface="Times New Roman" panose="02020603050405020304" pitchFamily="18"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5C629328-B8B8-AF1D-4472-09F5E222D62F}"/>
              </a:ext>
            </a:extLst>
          </p:cNvPr>
          <p:cNvCxnSpPr>
            <a:cxnSpLocks/>
          </p:cNvCxnSpPr>
          <p:nvPr/>
        </p:nvCxnSpPr>
        <p:spPr>
          <a:xfrm>
            <a:off x="19382585" y="29112352"/>
            <a:ext cx="1199155"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Oval 37">
            <a:extLst>
              <a:ext uri="{FF2B5EF4-FFF2-40B4-BE49-F238E27FC236}">
                <a16:creationId xmlns:a16="http://schemas.microsoft.com/office/drawing/2014/main" id="{6EA9B167-A67D-D6C4-54BA-2B59A6615DC6}"/>
              </a:ext>
            </a:extLst>
          </p:cNvPr>
          <p:cNvSpPr/>
          <p:nvPr/>
        </p:nvSpPr>
        <p:spPr>
          <a:xfrm>
            <a:off x="3331915" y="26538117"/>
            <a:ext cx="1356360" cy="56279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9A3DB4E0-9ED5-179E-3020-863B406CA539}"/>
              </a:ext>
            </a:extLst>
          </p:cNvPr>
          <p:cNvSpPr/>
          <p:nvPr/>
        </p:nvSpPr>
        <p:spPr>
          <a:xfrm rot="16200000">
            <a:off x="11799449" y="24361492"/>
            <a:ext cx="1522974" cy="56279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1" name="Oval 40">
            <a:extLst>
              <a:ext uri="{FF2B5EF4-FFF2-40B4-BE49-F238E27FC236}">
                <a16:creationId xmlns:a16="http://schemas.microsoft.com/office/drawing/2014/main" id="{06B9A24C-55BD-E405-0375-C8630B4A6EA0}"/>
              </a:ext>
            </a:extLst>
          </p:cNvPr>
          <p:cNvSpPr/>
          <p:nvPr/>
        </p:nvSpPr>
        <p:spPr>
          <a:xfrm>
            <a:off x="8172679" y="27393621"/>
            <a:ext cx="548302" cy="9644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Oval 41">
            <a:extLst>
              <a:ext uri="{FF2B5EF4-FFF2-40B4-BE49-F238E27FC236}">
                <a16:creationId xmlns:a16="http://schemas.microsoft.com/office/drawing/2014/main" id="{17077C9A-D0BB-2540-AD6F-DE551F8AF617}"/>
              </a:ext>
            </a:extLst>
          </p:cNvPr>
          <p:cNvSpPr/>
          <p:nvPr/>
        </p:nvSpPr>
        <p:spPr>
          <a:xfrm>
            <a:off x="10411938" y="27398562"/>
            <a:ext cx="548302" cy="9644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Oval 44">
            <a:extLst>
              <a:ext uri="{FF2B5EF4-FFF2-40B4-BE49-F238E27FC236}">
                <a16:creationId xmlns:a16="http://schemas.microsoft.com/office/drawing/2014/main" id="{AD466017-3804-D7AA-DDEE-6D33614ED75A}"/>
              </a:ext>
            </a:extLst>
          </p:cNvPr>
          <p:cNvSpPr/>
          <p:nvPr/>
        </p:nvSpPr>
        <p:spPr>
          <a:xfrm rot="5400000">
            <a:off x="6373146" y="22033996"/>
            <a:ext cx="548302" cy="102130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a:extLst>
              <a:ext uri="{FF2B5EF4-FFF2-40B4-BE49-F238E27FC236}">
                <a16:creationId xmlns:a16="http://schemas.microsoft.com/office/drawing/2014/main" id="{FC5A25E6-007A-70A2-11DA-F6CF7E84F82F}"/>
              </a:ext>
            </a:extLst>
          </p:cNvPr>
          <p:cNvSpPr/>
          <p:nvPr/>
        </p:nvSpPr>
        <p:spPr>
          <a:xfrm rot="5400000">
            <a:off x="3779528" y="20023725"/>
            <a:ext cx="548302" cy="161576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Oval 49">
            <a:extLst>
              <a:ext uri="{FF2B5EF4-FFF2-40B4-BE49-F238E27FC236}">
                <a16:creationId xmlns:a16="http://schemas.microsoft.com/office/drawing/2014/main" id="{9444C074-D8CB-E0CF-56DA-317A04A8327D}"/>
              </a:ext>
            </a:extLst>
          </p:cNvPr>
          <p:cNvSpPr/>
          <p:nvPr/>
        </p:nvSpPr>
        <p:spPr>
          <a:xfrm rot="5400000">
            <a:off x="11287275" y="26788946"/>
            <a:ext cx="314465" cy="28956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283373D0-98F1-8CD1-F298-1DAE10306893}"/>
              </a:ext>
            </a:extLst>
          </p:cNvPr>
          <p:cNvSpPr/>
          <p:nvPr/>
        </p:nvSpPr>
        <p:spPr>
          <a:xfrm>
            <a:off x="11589288" y="26758076"/>
            <a:ext cx="1153160" cy="3328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latin typeface="Times New Roman" panose="02020603050405020304" pitchFamily="18" charset="0"/>
                <a:cs typeface="Times New Roman" panose="02020603050405020304" pitchFamily="18" charset="0"/>
              </a:rPr>
              <a:t>: Sensors</a:t>
            </a:r>
            <a:endParaRPr lang="en-US" dirty="0">
              <a:latin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891D83FF-3E09-B41F-56E6-174196B3EA47}"/>
              </a:ext>
            </a:extLst>
          </p:cNvPr>
          <p:cNvCxnSpPr>
            <a:cxnSpLocks/>
          </p:cNvCxnSpPr>
          <p:nvPr/>
        </p:nvCxnSpPr>
        <p:spPr>
          <a:xfrm>
            <a:off x="19976318" y="31657938"/>
            <a:ext cx="0" cy="695650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64B2EA16-E04C-5128-17AE-8F5172D2AD06}"/>
              </a:ext>
            </a:extLst>
          </p:cNvPr>
          <p:cNvCxnSpPr>
            <a:cxnSpLocks/>
          </p:cNvCxnSpPr>
          <p:nvPr/>
        </p:nvCxnSpPr>
        <p:spPr>
          <a:xfrm>
            <a:off x="12254109" y="35240312"/>
            <a:ext cx="1504320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8" name="ZoneTexte 395">
            <a:extLst>
              <a:ext uri="{FF2B5EF4-FFF2-40B4-BE49-F238E27FC236}">
                <a16:creationId xmlns:a16="http://schemas.microsoft.com/office/drawing/2014/main" id="{E3234785-9722-743C-F0AD-75AB5F30280B}"/>
              </a:ext>
            </a:extLst>
          </p:cNvPr>
          <p:cNvSpPr txBox="1"/>
          <p:nvPr/>
        </p:nvSpPr>
        <p:spPr>
          <a:xfrm>
            <a:off x="498781" y="40795600"/>
            <a:ext cx="16433702" cy="800219"/>
          </a:xfrm>
          <a:prstGeom prst="rect">
            <a:avLst/>
          </a:prstGeom>
          <a:noFill/>
        </p:spPr>
        <p:txBody>
          <a:bodyPr wrap="square" rtlCol="0">
            <a:spAutoFit/>
          </a:bodyPr>
          <a:lstStyle/>
          <a:p>
            <a:r>
              <a:rPr lang="en-US" sz="4600" b="1" dirty="0">
                <a:solidFill>
                  <a:srgbClr val="0070C0"/>
                </a:solidFill>
                <a:latin typeface="Times New Roman" panose="02020603050405020304" pitchFamily="18" charset="0"/>
                <a:cs typeface="Times New Roman" panose="02020603050405020304" pitchFamily="18" charset="0"/>
              </a:rPr>
              <a:t>Reference</a:t>
            </a:r>
            <a:endParaRPr lang="fr-BE" sz="4600" b="1" dirty="0">
              <a:solidFill>
                <a:srgbClr val="0070C0"/>
              </a:solidFill>
              <a:latin typeface="Times New Roman" panose="02020603050405020304" pitchFamily="18" charset="0"/>
              <a:cs typeface="Times New Roman" panose="02020603050405020304" pitchFamily="18" charset="0"/>
            </a:endParaRPr>
          </a:p>
        </p:txBody>
      </p:sp>
      <p:cxnSp>
        <p:nvCxnSpPr>
          <p:cNvPr id="451" name="Straight Connector 450">
            <a:extLst>
              <a:ext uri="{FF2B5EF4-FFF2-40B4-BE49-F238E27FC236}">
                <a16:creationId xmlns:a16="http://schemas.microsoft.com/office/drawing/2014/main" id="{717C58FD-D9E6-9F0F-C3BB-91A7626896D6}"/>
              </a:ext>
            </a:extLst>
          </p:cNvPr>
          <p:cNvCxnSpPr>
            <a:cxnSpLocks/>
          </p:cNvCxnSpPr>
          <p:nvPr/>
        </p:nvCxnSpPr>
        <p:spPr>
          <a:xfrm>
            <a:off x="3298397" y="40941778"/>
            <a:ext cx="2415920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6" name="Rectangle 455">
            <a:extLst>
              <a:ext uri="{FF2B5EF4-FFF2-40B4-BE49-F238E27FC236}">
                <a16:creationId xmlns:a16="http://schemas.microsoft.com/office/drawing/2014/main" id="{88D43340-E38A-56DD-9111-A00D962A1E62}"/>
              </a:ext>
            </a:extLst>
          </p:cNvPr>
          <p:cNvSpPr/>
          <p:nvPr/>
        </p:nvSpPr>
        <p:spPr>
          <a:xfrm>
            <a:off x="3483154" y="40798325"/>
            <a:ext cx="24479482" cy="1964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800"/>
              </a:spcAft>
            </a:pP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Atique, F. (2023). </a:t>
            </a:r>
            <a:r>
              <a:rPr lang="en-US" i="1"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The effect of plants on microbes, water quality, and fish performance in an aquaponic system</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b="0" i="0" dirty="0">
                <a:solidFill>
                  <a:schemeClr val="tx1">
                    <a:lumMod val="95000"/>
                    <a:lumOff val="5000"/>
                  </a:schemeClr>
                </a:solidFill>
                <a:effectLst/>
                <a:latin typeface="Times New Roman" panose="02020603050405020304" pitchFamily="18" charset="0"/>
                <a:cs typeface="Times New Roman" panose="02020603050405020304" pitchFamily="18" charset="0"/>
              </a:rPr>
              <a:t>&amp; </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Thomas, S. (1994). </a:t>
            </a:r>
            <a:r>
              <a:rPr lang="en-US" i="1"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THIRTIETH ANNUAL MEETING 1994</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a:t>
            </a:r>
          </a:p>
          <a:p>
            <a:pPr>
              <a:lnSpc>
                <a:spcPct val="100000"/>
              </a:lnSpc>
              <a:spcAft>
                <a:spcPts val="800"/>
              </a:spcAft>
              <a:buNone/>
            </a:pPr>
            <a:r>
              <a:rPr lang="en-US" kern="100" dirty="0" err="1">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Goddek</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S., </a:t>
            </a:r>
            <a:r>
              <a:rPr lang="en-US" kern="100" dirty="0" err="1">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Delaide</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B., </a:t>
            </a:r>
            <a:r>
              <a:rPr lang="en-US" kern="100" dirty="0" err="1">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Mankasingh</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U., Ragnarsdottir, K., </a:t>
            </a:r>
            <a:r>
              <a:rPr lang="en-US" kern="100" dirty="0" err="1">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Jijakli</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H., &amp; Thorarinsdottir, R. (2015). Challenges of Sustainable and Commercial Aquaponics. </a:t>
            </a:r>
            <a:r>
              <a:rPr lang="en-US" i="1"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Sustainability</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i="1"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7</a:t>
            </a:r>
            <a:r>
              <a:rPr lang="en-US"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(4), 4199–4224.</a:t>
            </a:r>
          </a:p>
          <a:p>
            <a:pPr>
              <a:lnSpc>
                <a:spcPct val="100000"/>
              </a:lnSpc>
              <a:spcAft>
                <a:spcPts val="800"/>
              </a:spcAft>
              <a:buNone/>
            </a:pPr>
            <a:r>
              <a:rPr lang="fr-BE" kern="100" dirty="0" err="1">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Goudard</a:t>
            </a:r>
            <a:r>
              <a:rPr lang="fr-BE"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 A. (2007). </a:t>
            </a:r>
            <a:r>
              <a:rPr lang="fr-BE" i="1"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Fonctionnement des écosystèmes et invasions biologiques: Importance de la biodiversité et des interactions interspécifiques</a:t>
            </a:r>
            <a:r>
              <a:rPr lang="fr-BE" kern="100" dirty="0">
                <a:solidFill>
                  <a:schemeClr val="tx1">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kern="100" dirty="0">
                <a:solidFill>
                  <a:schemeClr val="tx1">
                    <a:lumMod val="95000"/>
                    <a:lumOff val="5000"/>
                  </a:schemeClr>
                </a:solidFill>
                <a:latin typeface="Times New Roman" panose="02020603050405020304" pitchFamily="18" charset="0"/>
                <a:ea typeface="Aptos" panose="020B0004020202020204" pitchFamily="34" charset="0"/>
                <a:cs typeface="Times New Roman" panose="02020603050405020304" pitchFamily="18" charset="0"/>
              </a:rPr>
              <a:t> </a:t>
            </a:r>
          </a:p>
          <a:p>
            <a:pPr algn="ctr"/>
            <a:endParaRPr lang="en-US" dirty="0"/>
          </a:p>
        </p:txBody>
      </p:sp>
      <p:sp>
        <p:nvSpPr>
          <p:cNvPr id="28" name="Rectangle 27">
            <a:extLst>
              <a:ext uri="{FF2B5EF4-FFF2-40B4-BE49-F238E27FC236}">
                <a16:creationId xmlns:a16="http://schemas.microsoft.com/office/drawing/2014/main" id="{02CDF48A-1454-4926-A6E5-0B5D874A8A53}"/>
              </a:ext>
            </a:extLst>
          </p:cNvPr>
          <p:cNvSpPr/>
          <p:nvPr/>
        </p:nvSpPr>
        <p:spPr>
          <a:xfrm>
            <a:off x="554093" y="31748968"/>
            <a:ext cx="11235732" cy="6282098"/>
          </a:xfrm>
          <a:prstGeom prst="rect">
            <a:avLst/>
          </a:prstGeom>
          <a:blipFill>
            <a:blip r:embed="rId2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34C972B6-300A-7C0B-3AC0-C476A4B855BD}"/>
              </a:ext>
            </a:extLst>
          </p:cNvPr>
          <p:cNvPicPr>
            <a:picLocks noChangeAspect="1"/>
          </p:cNvPicPr>
          <p:nvPr/>
        </p:nvPicPr>
        <p:blipFill>
          <a:blip r:embed="rId24"/>
          <a:stretch>
            <a:fillRect/>
          </a:stretch>
        </p:blipFill>
        <p:spPr>
          <a:xfrm>
            <a:off x="20643179" y="30888777"/>
            <a:ext cx="6257766" cy="3347666"/>
          </a:xfrm>
          <a:prstGeom prst="rect">
            <a:avLst/>
          </a:prstGeom>
          <a:ln>
            <a:noFill/>
          </a:ln>
        </p:spPr>
      </p:pic>
      <p:sp>
        <p:nvSpPr>
          <p:cNvPr id="52" name="Rectangle 51">
            <a:extLst>
              <a:ext uri="{FF2B5EF4-FFF2-40B4-BE49-F238E27FC236}">
                <a16:creationId xmlns:a16="http://schemas.microsoft.com/office/drawing/2014/main" id="{A14E92EB-05F3-8E47-19C2-5B3FA1516EF4}"/>
              </a:ext>
            </a:extLst>
          </p:cNvPr>
          <p:cNvSpPr/>
          <p:nvPr/>
        </p:nvSpPr>
        <p:spPr>
          <a:xfrm>
            <a:off x="1277601" y="31699200"/>
            <a:ext cx="3929398" cy="3098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6" name="Picture 55" descr="A graph with red dots and numbers&#10;&#10;AI-generated content may be incorrect.">
            <a:extLst>
              <a:ext uri="{FF2B5EF4-FFF2-40B4-BE49-F238E27FC236}">
                <a16:creationId xmlns:a16="http://schemas.microsoft.com/office/drawing/2014/main" id="{82432A1B-F830-72EC-0A74-EC36F66AF9B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3123749" y="35414452"/>
            <a:ext cx="5478201" cy="2708301"/>
          </a:xfrm>
          <a:prstGeom prst="rect">
            <a:avLst/>
          </a:prstGeom>
        </p:spPr>
      </p:pic>
      <p:sp>
        <p:nvSpPr>
          <p:cNvPr id="58" name="Rectangle 57">
            <a:extLst>
              <a:ext uri="{FF2B5EF4-FFF2-40B4-BE49-F238E27FC236}">
                <a16:creationId xmlns:a16="http://schemas.microsoft.com/office/drawing/2014/main" id="{4BB59D19-1088-9049-683B-9E3CAD6E59B3}"/>
              </a:ext>
            </a:extLst>
          </p:cNvPr>
          <p:cNvSpPr/>
          <p:nvPr/>
        </p:nvSpPr>
        <p:spPr>
          <a:xfrm>
            <a:off x="13932782" y="35412088"/>
            <a:ext cx="4329815" cy="1629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0" name="Picture 59" descr="A graph with red dots and numbers&#10;&#10;AI-generated content may be incorrect.">
            <a:extLst>
              <a:ext uri="{FF2B5EF4-FFF2-40B4-BE49-F238E27FC236}">
                <a16:creationId xmlns:a16="http://schemas.microsoft.com/office/drawing/2014/main" id="{1D1BCB96-747A-66B8-8378-9768B743374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0582467" y="35412088"/>
            <a:ext cx="6302145" cy="2819416"/>
          </a:xfrm>
          <a:prstGeom prst="rect">
            <a:avLst/>
          </a:prstGeom>
        </p:spPr>
      </p:pic>
      <p:sp>
        <p:nvSpPr>
          <p:cNvPr id="61" name="Rectangle 60">
            <a:extLst>
              <a:ext uri="{FF2B5EF4-FFF2-40B4-BE49-F238E27FC236}">
                <a16:creationId xmlns:a16="http://schemas.microsoft.com/office/drawing/2014/main" id="{ABF9F372-03B9-72FF-E6B6-2DF7E2E1FF92}"/>
              </a:ext>
            </a:extLst>
          </p:cNvPr>
          <p:cNvSpPr/>
          <p:nvPr/>
        </p:nvSpPr>
        <p:spPr>
          <a:xfrm>
            <a:off x="21513800" y="35412088"/>
            <a:ext cx="4992959" cy="1633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57" name="Picture 456" descr="A graph of a graph&#10;&#10;AI-generated content may be incorrect.">
            <a:extLst>
              <a:ext uri="{FF2B5EF4-FFF2-40B4-BE49-F238E27FC236}">
                <a16:creationId xmlns:a16="http://schemas.microsoft.com/office/drawing/2014/main" id="{598321FC-D229-92B2-4B95-06B671DD4E3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605657" y="30804947"/>
            <a:ext cx="6412956" cy="3825727"/>
          </a:xfrm>
          <a:prstGeom prst="rect">
            <a:avLst/>
          </a:prstGeom>
        </p:spPr>
      </p:pic>
      <p:sp>
        <p:nvSpPr>
          <p:cNvPr id="458" name="Rectangle 457">
            <a:extLst>
              <a:ext uri="{FF2B5EF4-FFF2-40B4-BE49-F238E27FC236}">
                <a16:creationId xmlns:a16="http://schemas.microsoft.com/office/drawing/2014/main" id="{77D82419-30DF-49AD-2A6C-EB7B161E06A8}"/>
              </a:ext>
            </a:extLst>
          </p:cNvPr>
          <p:cNvSpPr/>
          <p:nvPr/>
        </p:nvSpPr>
        <p:spPr>
          <a:xfrm>
            <a:off x="13220824" y="30687240"/>
            <a:ext cx="5404970" cy="3592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E4B164C8-760C-E30A-5D30-B808F292F6C1}"/>
              </a:ext>
            </a:extLst>
          </p:cNvPr>
          <p:cNvSpPr/>
          <p:nvPr/>
        </p:nvSpPr>
        <p:spPr>
          <a:xfrm>
            <a:off x="21716136" y="2457386"/>
            <a:ext cx="5945633" cy="1553901"/>
          </a:xfrm>
          <a:prstGeom prst="rect">
            <a:avLst/>
          </a:prstGeom>
          <a:blipFill>
            <a:blip r:embed="rId20"/>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89535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1196</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Thème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Lucie Tamisier</dc:creator>
  <cp:lastModifiedBy>Elakrouch Mohammed</cp:lastModifiedBy>
  <cp:revision>168</cp:revision>
  <cp:lastPrinted>2019-10-22T15:58:12Z</cp:lastPrinted>
  <dcterms:created xsi:type="dcterms:W3CDTF">2019-10-18T11:33:59Z</dcterms:created>
  <dcterms:modified xsi:type="dcterms:W3CDTF">2025-05-15T06:32:03Z</dcterms:modified>
</cp:coreProperties>
</file>