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
  </p:notesMasterIdLst>
  <p:sldIdLst>
    <p:sldId id="256" r:id="rId2"/>
  </p:sldIdLst>
  <p:sldSz cx="30240288" cy="424799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380">
          <p15:clr>
            <a:srgbClr val="A4A3A4"/>
          </p15:clr>
        </p15:guide>
        <p15:guide id="2" pos="95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snapToGrid="0">
      <p:cViewPr>
        <p:scale>
          <a:sx n="25" d="100"/>
          <a:sy n="25" d="100"/>
        </p:scale>
        <p:origin x="1242" y="-3558"/>
      </p:cViewPr>
      <p:guideLst>
        <p:guide orient="horz" pos="13380"/>
        <p:guide pos="952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08832" y="685800"/>
            <a:ext cx="2441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2208213" y="685800"/>
            <a:ext cx="24415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30847" y="6149421"/>
            <a:ext cx="28178701" cy="16952700"/>
          </a:xfrm>
          <a:prstGeom prst="rect">
            <a:avLst/>
          </a:prstGeom>
          <a:noFill/>
          <a:ln>
            <a:noFill/>
          </a:ln>
        </p:spPr>
        <p:txBody>
          <a:bodyPr spcFirstLastPara="1" wrap="square" lIns="313225" tIns="313225" rIns="313225" bIns="313225" anchor="b" anchorCtr="0">
            <a:noAutofit/>
          </a:bodyPr>
          <a:lstStyle>
            <a:lvl1pPr marR="0" lvl="0" algn="ctr" rtl="0">
              <a:lnSpc>
                <a:spcPct val="100000"/>
              </a:lnSpc>
              <a:spcBef>
                <a:spcPts val="0"/>
              </a:spcBef>
              <a:spcAft>
                <a:spcPts val="0"/>
              </a:spcAft>
              <a:buClr>
                <a:schemeClr val="dk1"/>
              </a:buClr>
              <a:buSzPts val="17800"/>
              <a:buFont typeface="Arial"/>
              <a:buNone/>
              <a:defRPr sz="17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7800"/>
              <a:buFont typeface="Arial"/>
              <a:buNone/>
              <a:defRPr sz="17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7800"/>
              <a:buFont typeface="Arial"/>
              <a:buNone/>
              <a:defRPr sz="17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7800"/>
              <a:buFont typeface="Arial"/>
              <a:buNone/>
              <a:defRPr sz="17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7800"/>
              <a:buFont typeface="Arial"/>
              <a:buNone/>
              <a:defRPr sz="17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7800"/>
              <a:buFont typeface="Arial"/>
              <a:buNone/>
              <a:defRPr sz="17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7800"/>
              <a:buFont typeface="Arial"/>
              <a:buNone/>
              <a:defRPr sz="17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7800"/>
              <a:buFont typeface="Arial"/>
              <a:buNone/>
              <a:defRPr sz="17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7800"/>
              <a:buFont typeface="Arial"/>
              <a:buNone/>
              <a:defRPr sz="178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1030819" y="23406947"/>
            <a:ext cx="28178701" cy="6546000"/>
          </a:xfrm>
          <a:prstGeom prst="rect">
            <a:avLst/>
          </a:prstGeom>
          <a:noFill/>
          <a:ln>
            <a:noFill/>
          </a:ln>
        </p:spPr>
        <p:txBody>
          <a:bodyPr spcFirstLastPara="1" wrap="square" lIns="313225" tIns="313225" rIns="313225" bIns="313225" anchor="t" anchorCtr="0">
            <a:noAutofit/>
          </a:bodyPr>
          <a:lstStyle>
            <a:lvl1pPr marR="0" lvl="0" algn="ctr"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1"/>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030819" y="17763802"/>
            <a:ext cx="28178701" cy="6952200"/>
          </a:xfrm>
          <a:prstGeom prst="rect">
            <a:avLst/>
          </a:prstGeom>
          <a:noFill/>
          <a:ln>
            <a:noFill/>
          </a:ln>
        </p:spPr>
        <p:txBody>
          <a:bodyPr spcFirstLastPara="1" wrap="square" lIns="313225" tIns="313225" rIns="313225" bIns="313225" anchor="ctr" anchorCtr="0">
            <a:noAutofit/>
          </a:bodyPr>
          <a:lstStyle>
            <a:lvl1pPr marR="0" lvl="0" algn="ctr" rtl="0">
              <a:lnSpc>
                <a:spcPct val="100000"/>
              </a:lnSpc>
              <a:spcBef>
                <a:spcPts val="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030819" y="3675447"/>
            <a:ext cx="28178701" cy="4729800"/>
          </a:xfrm>
          <a:prstGeom prst="rect">
            <a:avLst/>
          </a:prstGeom>
          <a:noFill/>
          <a:ln>
            <a:noFill/>
          </a:ln>
        </p:spPr>
        <p:txBody>
          <a:bodyPr spcFirstLastPara="1" wrap="square" lIns="313225" tIns="313225" rIns="313225" bIns="313225" anchor="t" anchorCtr="0">
            <a:noAutofit/>
          </a:bodyPr>
          <a:lstStyle>
            <a:lvl1pPr marR="0" lvl="0"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1030819" y="9518254"/>
            <a:ext cx="13227900" cy="28215900"/>
          </a:xfrm>
          <a:prstGeom prst="rect">
            <a:avLst/>
          </a:prstGeom>
          <a:noFill/>
          <a:ln>
            <a:noFill/>
          </a:ln>
        </p:spPr>
        <p:txBody>
          <a:bodyPr spcFirstLastPara="1" wrap="square" lIns="313225" tIns="313225" rIns="313225" bIns="313225" anchor="t" anchorCtr="0">
            <a:noAutofit/>
          </a:bodyPr>
          <a:lstStyle>
            <a:lvl1pPr marL="457200" marR="0" lvl="0" indent="-533400" algn="l" rtl="0">
              <a:lnSpc>
                <a:spcPct val="115000"/>
              </a:lnSpc>
              <a:spcBef>
                <a:spcPts val="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1pPr>
            <a:lvl2pPr marL="914400" marR="0" lvl="1"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2pPr>
            <a:lvl3pPr marL="1371600" marR="0" lvl="2"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3pPr>
            <a:lvl4pPr marL="1828800" marR="0" lvl="3"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4pPr>
            <a:lvl5pPr marL="2286000" marR="0" lvl="4"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5pPr>
            <a:lvl6pPr marL="2743200" marR="0" lvl="5"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6pPr>
            <a:lvl7pPr marL="3200400" marR="0" lvl="6"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7pPr>
            <a:lvl8pPr marL="3657600" marR="0" lvl="7"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8pPr>
            <a:lvl9pPr marL="4114800" marR="0" lvl="8" indent="-488950" algn="l" rtl="0">
              <a:lnSpc>
                <a:spcPct val="115000"/>
              </a:lnSpc>
              <a:spcBef>
                <a:spcPts val="5500"/>
              </a:spcBef>
              <a:spcAft>
                <a:spcPts val="5500"/>
              </a:spcAft>
              <a:buClr>
                <a:schemeClr val="dk2"/>
              </a:buClr>
              <a:buSzPts val="4100"/>
              <a:buFont typeface="Arial"/>
              <a:buChar char="■"/>
              <a:defRPr sz="4100" b="0" i="0" u="none" strike="noStrike" cap="none">
                <a:solidFill>
                  <a:schemeClr val="dk2"/>
                </a:solidFill>
                <a:latin typeface="Arial"/>
                <a:ea typeface="Arial"/>
                <a:cs typeface="Arial"/>
                <a:sym typeface="Arial"/>
              </a:defRPr>
            </a:lvl9pPr>
          </a:lstStyle>
          <a:p>
            <a:endParaRPr/>
          </a:p>
        </p:txBody>
      </p:sp>
      <p:sp>
        <p:nvSpPr>
          <p:cNvPr id="19" name="Google Shape;19;p4"/>
          <p:cNvSpPr txBox="1">
            <a:spLocks noGrp="1"/>
          </p:cNvSpPr>
          <p:nvPr>
            <p:ph type="body" idx="2"/>
          </p:nvPr>
        </p:nvSpPr>
        <p:spPr>
          <a:xfrm>
            <a:off x="15981166" y="9518254"/>
            <a:ext cx="13227900" cy="28215900"/>
          </a:xfrm>
          <a:prstGeom prst="rect">
            <a:avLst/>
          </a:prstGeom>
          <a:noFill/>
          <a:ln>
            <a:noFill/>
          </a:ln>
        </p:spPr>
        <p:txBody>
          <a:bodyPr spcFirstLastPara="1" wrap="square" lIns="313225" tIns="313225" rIns="313225" bIns="313225" anchor="t" anchorCtr="0">
            <a:noAutofit/>
          </a:bodyPr>
          <a:lstStyle>
            <a:lvl1pPr marL="457200" marR="0" lvl="0" indent="-533400" algn="l" rtl="0">
              <a:lnSpc>
                <a:spcPct val="115000"/>
              </a:lnSpc>
              <a:spcBef>
                <a:spcPts val="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1pPr>
            <a:lvl2pPr marL="914400" marR="0" lvl="1"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2pPr>
            <a:lvl3pPr marL="1371600" marR="0" lvl="2"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3pPr>
            <a:lvl4pPr marL="1828800" marR="0" lvl="3"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4pPr>
            <a:lvl5pPr marL="2286000" marR="0" lvl="4"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5pPr>
            <a:lvl6pPr marL="2743200" marR="0" lvl="5"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6pPr>
            <a:lvl7pPr marL="3200400" marR="0" lvl="6"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7pPr>
            <a:lvl8pPr marL="3657600" marR="0" lvl="7"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8pPr>
            <a:lvl9pPr marL="4114800" marR="0" lvl="8" indent="-488950" algn="l" rtl="0">
              <a:lnSpc>
                <a:spcPct val="115000"/>
              </a:lnSpc>
              <a:spcBef>
                <a:spcPts val="5500"/>
              </a:spcBef>
              <a:spcAft>
                <a:spcPts val="5500"/>
              </a:spcAft>
              <a:buClr>
                <a:schemeClr val="dk2"/>
              </a:buClr>
              <a:buSzPts val="4100"/>
              <a:buFont typeface="Arial"/>
              <a:buChar char="■"/>
              <a:defRPr sz="4100" b="0" i="0" u="none" strike="noStrike" cap="none">
                <a:solidFill>
                  <a:schemeClr val="dk2"/>
                </a:solidFill>
                <a:latin typeface="Arial"/>
                <a:ea typeface="Arial"/>
                <a:cs typeface="Arial"/>
                <a:sym typeface="Arial"/>
              </a:defRPr>
            </a:lvl9pPr>
          </a:lstStyle>
          <a:p>
            <a:endParaRPr/>
          </a:p>
        </p:txBody>
      </p:sp>
      <p:sp>
        <p:nvSpPr>
          <p:cNvPr id="20" name="Google Shape;20;p4"/>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030819" y="3675447"/>
            <a:ext cx="28178701" cy="4729800"/>
          </a:xfrm>
          <a:prstGeom prst="rect">
            <a:avLst/>
          </a:prstGeom>
          <a:noFill/>
          <a:ln>
            <a:noFill/>
          </a:ln>
        </p:spPr>
        <p:txBody>
          <a:bodyPr spcFirstLastPara="1" wrap="square" lIns="313225" tIns="313225" rIns="313225" bIns="313225" anchor="t" anchorCtr="0">
            <a:noAutofit/>
          </a:bodyPr>
          <a:lstStyle>
            <a:lvl1pPr marR="0" lvl="0"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9pPr>
          </a:lstStyle>
          <a:p>
            <a:endParaRPr/>
          </a:p>
        </p:txBody>
      </p:sp>
      <p:sp>
        <p:nvSpPr>
          <p:cNvPr id="23" name="Google Shape;23;p5"/>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030819" y="4588682"/>
            <a:ext cx="9286200" cy="6241200"/>
          </a:xfrm>
          <a:prstGeom prst="rect">
            <a:avLst/>
          </a:prstGeom>
          <a:noFill/>
          <a:ln>
            <a:noFill/>
          </a:ln>
        </p:spPr>
        <p:txBody>
          <a:bodyPr spcFirstLastPara="1" wrap="square" lIns="313225" tIns="313225" rIns="313225" bIns="313225" anchor="b" anchorCtr="0">
            <a:noAutofit/>
          </a:bodyPr>
          <a:lstStyle>
            <a:lvl1pPr marR="0" lvl="0" algn="l" rtl="0">
              <a:lnSpc>
                <a:spcPct val="100000"/>
              </a:lnSpc>
              <a:spcBef>
                <a:spcPts val="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9pPr>
          </a:lstStyle>
          <a:p>
            <a:endParaRPr/>
          </a:p>
        </p:txBody>
      </p:sp>
      <p:sp>
        <p:nvSpPr>
          <p:cNvPr id="26" name="Google Shape;26;p6"/>
          <p:cNvSpPr txBox="1">
            <a:spLocks noGrp="1"/>
          </p:cNvSpPr>
          <p:nvPr>
            <p:ph type="body" idx="1"/>
          </p:nvPr>
        </p:nvSpPr>
        <p:spPr>
          <a:xfrm>
            <a:off x="1030819" y="11476661"/>
            <a:ext cx="9286200" cy="26259001"/>
          </a:xfrm>
          <a:prstGeom prst="rect">
            <a:avLst/>
          </a:prstGeom>
          <a:noFill/>
          <a:ln>
            <a:noFill/>
          </a:ln>
        </p:spPr>
        <p:txBody>
          <a:bodyPr spcFirstLastPara="1" wrap="square" lIns="313225" tIns="313225" rIns="313225" bIns="313225" anchor="t" anchorCtr="0">
            <a:noAutofit/>
          </a:bodyPr>
          <a:lstStyle>
            <a:lvl1pPr marL="457200" marR="0" lvl="0" indent="-488950" algn="l" rtl="0">
              <a:lnSpc>
                <a:spcPct val="115000"/>
              </a:lnSpc>
              <a:spcBef>
                <a:spcPts val="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1pPr>
            <a:lvl2pPr marL="914400" marR="0" lvl="1"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2pPr>
            <a:lvl3pPr marL="1371600" marR="0" lvl="2"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3pPr>
            <a:lvl4pPr marL="1828800" marR="0" lvl="3"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4pPr>
            <a:lvl5pPr marL="2286000" marR="0" lvl="4"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5pPr>
            <a:lvl6pPr marL="2743200" marR="0" lvl="5"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6pPr>
            <a:lvl7pPr marL="3200400" marR="0" lvl="6"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7pPr>
            <a:lvl8pPr marL="3657600" marR="0" lvl="7" indent="-488950" algn="l" rtl="0">
              <a:lnSpc>
                <a:spcPct val="115000"/>
              </a:lnSpc>
              <a:spcBef>
                <a:spcPts val="5500"/>
              </a:spcBef>
              <a:spcAft>
                <a:spcPts val="0"/>
              </a:spcAft>
              <a:buClr>
                <a:schemeClr val="dk2"/>
              </a:buClr>
              <a:buSzPts val="4100"/>
              <a:buFont typeface="Arial"/>
              <a:buChar char="○"/>
              <a:defRPr sz="4100" b="0" i="0" u="none" strike="noStrike" cap="none">
                <a:solidFill>
                  <a:schemeClr val="dk2"/>
                </a:solidFill>
                <a:latin typeface="Arial"/>
                <a:ea typeface="Arial"/>
                <a:cs typeface="Arial"/>
                <a:sym typeface="Arial"/>
              </a:defRPr>
            </a:lvl8pPr>
            <a:lvl9pPr marL="4114800" marR="0" lvl="8" indent="-488950" algn="l" rtl="0">
              <a:lnSpc>
                <a:spcPct val="115000"/>
              </a:lnSpc>
              <a:spcBef>
                <a:spcPts val="5500"/>
              </a:spcBef>
              <a:spcAft>
                <a:spcPts val="5500"/>
              </a:spcAft>
              <a:buClr>
                <a:schemeClr val="dk2"/>
              </a:buClr>
              <a:buSzPts val="4100"/>
              <a:buFont typeface="Arial"/>
              <a:buChar char="■"/>
              <a:defRPr sz="4100" b="0" i="0" u="none" strike="noStrike" cap="none">
                <a:solidFill>
                  <a:schemeClr val="dk2"/>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621299" y="3717774"/>
            <a:ext cx="21058800" cy="33785399"/>
          </a:xfrm>
          <a:prstGeom prst="rect">
            <a:avLst/>
          </a:prstGeom>
          <a:noFill/>
          <a:ln>
            <a:noFill/>
          </a:ln>
        </p:spPr>
        <p:txBody>
          <a:bodyPr spcFirstLastPara="1" wrap="square" lIns="313225" tIns="313225" rIns="313225" bIns="313225" anchor="ctr" anchorCtr="0">
            <a:noAutofit/>
          </a:bodyPr>
          <a:lstStyle>
            <a:lvl1pPr marR="0" lvl="0" algn="l" rtl="0">
              <a:lnSpc>
                <a:spcPct val="100000"/>
              </a:lnSpc>
              <a:spcBef>
                <a:spcPts val="0"/>
              </a:spcBef>
              <a:spcAft>
                <a:spcPts val="0"/>
              </a:spcAft>
              <a:buClr>
                <a:schemeClr val="dk1"/>
              </a:buClr>
              <a:buSzPts val="16400"/>
              <a:buFont typeface="Arial"/>
              <a:buNone/>
              <a:defRPr sz="16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6400"/>
              <a:buFont typeface="Arial"/>
              <a:buNone/>
              <a:defRPr sz="16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6400"/>
              <a:buFont typeface="Arial"/>
              <a:buNone/>
              <a:defRPr sz="16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6400"/>
              <a:buFont typeface="Arial"/>
              <a:buNone/>
              <a:defRPr sz="16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6400"/>
              <a:buFont typeface="Arial"/>
              <a:buNone/>
              <a:defRPr sz="16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6400"/>
              <a:buFont typeface="Arial"/>
              <a:buNone/>
              <a:defRPr sz="16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6400"/>
              <a:buFont typeface="Arial"/>
              <a:buNone/>
              <a:defRPr sz="16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6400"/>
              <a:buFont typeface="Arial"/>
              <a:buNone/>
              <a:defRPr sz="16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6400"/>
              <a:buFont typeface="Arial"/>
              <a:buNone/>
              <a:defRPr sz="164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8"/>
          <p:cNvSpPr/>
          <p:nvPr/>
        </p:nvSpPr>
        <p:spPr>
          <a:xfrm>
            <a:off x="15120000" y="-1032"/>
            <a:ext cx="15120000" cy="42480000"/>
          </a:xfrm>
          <a:prstGeom prst="rect">
            <a:avLst/>
          </a:prstGeom>
          <a:solidFill>
            <a:schemeClr val="lt2"/>
          </a:solidFill>
          <a:ln>
            <a:noFill/>
          </a:ln>
        </p:spPr>
        <p:txBody>
          <a:bodyPr spcFirstLastPara="1" wrap="square" lIns="313225" tIns="313225" rIns="313225" bIns="3132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8"/>
          <p:cNvSpPr txBox="1">
            <a:spLocks noGrp="1"/>
          </p:cNvSpPr>
          <p:nvPr>
            <p:ph type="title"/>
          </p:nvPr>
        </p:nvSpPr>
        <p:spPr>
          <a:xfrm>
            <a:off x="878031" y="10184752"/>
            <a:ext cx="13377900" cy="12242400"/>
          </a:xfrm>
          <a:prstGeom prst="rect">
            <a:avLst/>
          </a:prstGeom>
          <a:noFill/>
          <a:ln>
            <a:noFill/>
          </a:ln>
        </p:spPr>
        <p:txBody>
          <a:bodyPr spcFirstLastPara="1" wrap="square" lIns="313225" tIns="313225" rIns="313225" bIns="313225" anchor="b" anchorCtr="0">
            <a:noAutofit/>
          </a:bodyPr>
          <a:lstStyle>
            <a:lvl1pPr marR="0" lvl="0" algn="ctr" rtl="0">
              <a:lnSpc>
                <a:spcPct val="100000"/>
              </a:lnSpc>
              <a:spcBef>
                <a:spcPts val="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ubTitle" idx="1"/>
          </p:nvPr>
        </p:nvSpPr>
        <p:spPr>
          <a:xfrm>
            <a:off x="878031" y="23150506"/>
            <a:ext cx="13377900" cy="10201200"/>
          </a:xfrm>
          <a:prstGeom prst="rect">
            <a:avLst/>
          </a:prstGeom>
          <a:noFill/>
          <a:ln>
            <a:noFill/>
          </a:ln>
        </p:spPr>
        <p:txBody>
          <a:bodyPr spcFirstLastPara="1" wrap="square" lIns="313225" tIns="313225" rIns="313225" bIns="313225" anchor="t" anchorCtr="0">
            <a:noAutofit/>
          </a:bodyPr>
          <a:lstStyle>
            <a:lvl1pPr marR="0" lvl="0" algn="ctr" rtl="0">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9pPr>
          </a:lstStyle>
          <a:p>
            <a:endParaRPr/>
          </a:p>
        </p:txBody>
      </p:sp>
      <p:sp>
        <p:nvSpPr>
          <p:cNvPr id="35" name="Google Shape;35;p8"/>
          <p:cNvSpPr txBox="1">
            <a:spLocks noGrp="1"/>
          </p:cNvSpPr>
          <p:nvPr>
            <p:ph type="body" idx="2"/>
          </p:nvPr>
        </p:nvSpPr>
        <p:spPr>
          <a:xfrm>
            <a:off x="16335355" y="5980112"/>
            <a:ext cx="12689100" cy="30517799"/>
          </a:xfrm>
          <a:prstGeom prst="rect">
            <a:avLst/>
          </a:prstGeom>
          <a:noFill/>
          <a:ln>
            <a:noFill/>
          </a:ln>
        </p:spPr>
        <p:txBody>
          <a:bodyPr spcFirstLastPara="1" wrap="square" lIns="313225" tIns="313225" rIns="313225" bIns="313225" anchor="ctr" anchorCtr="0">
            <a:noAutofit/>
          </a:bodyPr>
          <a:lstStyle>
            <a:lvl1pPr marL="457200" marR="0" lvl="0" indent="-622300" algn="l" rtl="0">
              <a:lnSpc>
                <a:spcPct val="115000"/>
              </a:lnSpc>
              <a:spcBef>
                <a:spcPts val="0"/>
              </a:spcBef>
              <a:spcAft>
                <a:spcPts val="0"/>
              </a:spcAft>
              <a:buClr>
                <a:schemeClr val="dk2"/>
              </a:buClr>
              <a:buSzPts val="6200"/>
              <a:buFont typeface="Arial"/>
              <a:buChar char="●"/>
              <a:defRPr sz="6200" b="0" i="0" u="none" strike="noStrike" cap="none">
                <a:solidFill>
                  <a:schemeClr val="dk2"/>
                </a:solidFill>
                <a:latin typeface="Arial"/>
                <a:ea typeface="Arial"/>
                <a:cs typeface="Arial"/>
                <a:sym typeface="Arial"/>
              </a:defRPr>
            </a:lvl1pPr>
            <a:lvl2pPr marL="914400" marR="0" lvl="1"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2pPr>
            <a:lvl3pPr marL="1371600" marR="0" lvl="2"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3pPr>
            <a:lvl4pPr marL="1828800" marR="0" lvl="3"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4pPr>
            <a:lvl5pPr marL="2286000" marR="0" lvl="4"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5pPr>
            <a:lvl6pPr marL="2743200" marR="0" lvl="5"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6pPr>
            <a:lvl7pPr marL="3200400" marR="0" lvl="6"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7pPr>
            <a:lvl8pPr marL="3657600" marR="0" lvl="7"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8pPr>
            <a:lvl9pPr marL="4114800" marR="0" lvl="8" indent="-533400" algn="l" rtl="0">
              <a:lnSpc>
                <a:spcPct val="115000"/>
              </a:lnSpc>
              <a:spcBef>
                <a:spcPts val="5500"/>
              </a:spcBef>
              <a:spcAft>
                <a:spcPts val="5500"/>
              </a:spcAft>
              <a:buClr>
                <a:schemeClr val="dk2"/>
              </a:buClr>
              <a:buSzPts val="4800"/>
              <a:buFont typeface="Arial"/>
              <a:buChar char="■"/>
              <a:defRPr sz="4800" b="0" i="0" u="none" strike="noStrike" cap="none">
                <a:solidFill>
                  <a:schemeClr val="dk2"/>
                </a:solidFill>
                <a:latin typeface="Arial"/>
                <a:ea typeface="Arial"/>
                <a:cs typeface="Arial"/>
                <a:sym typeface="Arial"/>
              </a:defRPr>
            </a:lvl9pPr>
          </a:lstStyle>
          <a:p>
            <a:endParaRPr/>
          </a:p>
        </p:txBody>
      </p:sp>
      <p:sp>
        <p:nvSpPr>
          <p:cNvPr id="36" name="Google Shape;36;p8"/>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1030819" y="34940181"/>
            <a:ext cx="19838699" cy="4997400"/>
          </a:xfrm>
          <a:prstGeom prst="rect">
            <a:avLst/>
          </a:prstGeom>
          <a:noFill/>
          <a:ln>
            <a:noFill/>
          </a:ln>
        </p:spPr>
        <p:txBody>
          <a:bodyPr spcFirstLastPara="1" wrap="square" lIns="313225" tIns="313225" rIns="313225" bIns="313225" anchor="ctr" anchorCtr="0">
            <a:noAutofit/>
          </a:bodyPr>
          <a:lstStyle>
            <a:lvl1pPr marL="457200" marR="0" lvl="0" indent="-228600" algn="l" rtl="0">
              <a:lnSpc>
                <a:spcPct val="100000"/>
              </a:lnSpc>
              <a:spcBef>
                <a:spcPts val="0"/>
              </a:spcBef>
              <a:spcAft>
                <a:spcPts val="0"/>
              </a:spcAft>
              <a:buClr>
                <a:schemeClr val="dk2"/>
              </a:buClr>
              <a:buSzPts val="6200"/>
              <a:buFont typeface="Arial"/>
              <a:buNone/>
              <a:defRPr sz="6200" b="0" i="0" u="none" strike="noStrike" cap="none">
                <a:solidFill>
                  <a:schemeClr val="dk2"/>
                </a:solidFill>
                <a:latin typeface="Arial"/>
                <a:ea typeface="Arial"/>
                <a:cs typeface="Arial"/>
                <a:sym typeface="Arial"/>
              </a:defRPr>
            </a:lvl1pPr>
          </a:lstStyle>
          <a:p>
            <a:endParaRPr/>
          </a:p>
        </p:txBody>
      </p:sp>
      <p:sp>
        <p:nvSpPr>
          <p:cNvPr id="39" name="Google Shape;39;p9"/>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0"/>
          <p:cNvSpPr txBox="1">
            <a:spLocks noGrp="1"/>
          </p:cNvSpPr>
          <p:nvPr>
            <p:ph type="title" hasCustomPrompt="1"/>
          </p:nvPr>
        </p:nvSpPr>
        <p:spPr>
          <a:xfrm>
            <a:off x="1030819" y="9135451"/>
            <a:ext cx="28178701" cy="16216199"/>
          </a:xfrm>
          <a:prstGeom prst="rect">
            <a:avLst/>
          </a:prstGeom>
          <a:noFill/>
          <a:ln>
            <a:noFill/>
          </a:ln>
        </p:spPr>
        <p:txBody>
          <a:bodyPr spcFirstLastPara="1" wrap="square" lIns="313225" tIns="313225" rIns="313225" bIns="313225" anchor="b" anchorCtr="0">
            <a:noAutofit/>
          </a:bodyPr>
          <a:lstStyle>
            <a:lvl1pPr marR="0" lvl="0" algn="ctr" rtl="0">
              <a:lnSpc>
                <a:spcPct val="100000"/>
              </a:lnSpc>
              <a:spcBef>
                <a:spcPts val="0"/>
              </a:spcBef>
              <a:spcAft>
                <a:spcPts val="0"/>
              </a:spcAft>
              <a:buClr>
                <a:schemeClr val="dk1"/>
              </a:buClr>
              <a:buSzPts val="41100"/>
              <a:buFont typeface="Arial"/>
              <a:buNone/>
              <a:defRPr sz="411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1100"/>
              <a:buFont typeface="Arial"/>
              <a:buNone/>
              <a:defRPr sz="41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1100"/>
              <a:buFont typeface="Arial"/>
              <a:buNone/>
              <a:defRPr sz="41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1100"/>
              <a:buFont typeface="Arial"/>
              <a:buNone/>
              <a:defRPr sz="41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1100"/>
              <a:buFont typeface="Arial"/>
              <a:buNone/>
              <a:defRPr sz="41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1100"/>
              <a:buFont typeface="Arial"/>
              <a:buNone/>
              <a:defRPr sz="411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1100"/>
              <a:buFont typeface="Arial"/>
              <a:buNone/>
              <a:defRPr sz="411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1100"/>
              <a:buFont typeface="Arial"/>
              <a:buNone/>
              <a:defRPr sz="411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1100"/>
              <a:buFont typeface="Arial"/>
              <a:buNone/>
              <a:defRPr sz="41100" b="0" i="0" u="none" strike="noStrike" cap="none">
                <a:solidFill>
                  <a:schemeClr val="dk1"/>
                </a:solidFill>
                <a:latin typeface="Arial"/>
                <a:ea typeface="Arial"/>
                <a:cs typeface="Arial"/>
                <a:sym typeface="Arial"/>
              </a:defRPr>
            </a:lvl9pPr>
          </a:lstStyle>
          <a:p>
            <a:r>
              <a:t>xx%</a:t>
            </a:r>
          </a:p>
        </p:txBody>
      </p:sp>
      <p:sp>
        <p:nvSpPr>
          <p:cNvPr id="42" name="Google Shape;42;p10"/>
          <p:cNvSpPr txBox="1">
            <a:spLocks noGrp="1"/>
          </p:cNvSpPr>
          <p:nvPr>
            <p:ph type="body" idx="1"/>
          </p:nvPr>
        </p:nvSpPr>
        <p:spPr>
          <a:xfrm>
            <a:off x="1030819" y="26034123"/>
            <a:ext cx="28178701" cy="10743000"/>
          </a:xfrm>
          <a:prstGeom prst="rect">
            <a:avLst/>
          </a:prstGeom>
          <a:noFill/>
          <a:ln>
            <a:noFill/>
          </a:ln>
        </p:spPr>
        <p:txBody>
          <a:bodyPr spcFirstLastPara="1" wrap="square" lIns="313225" tIns="313225" rIns="313225" bIns="313225" anchor="t" anchorCtr="0">
            <a:noAutofit/>
          </a:bodyPr>
          <a:lstStyle>
            <a:lvl1pPr marL="457200" marR="0" lvl="0" indent="-622300" algn="ctr" rtl="0">
              <a:lnSpc>
                <a:spcPct val="115000"/>
              </a:lnSpc>
              <a:spcBef>
                <a:spcPts val="0"/>
              </a:spcBef>
              <a:spcAft>
                <a:spcPts val="0"/>
              </a:spcAft>
              <a:buClr>
                <a:schemeClr val="dk2"/>
              </a:buClr>
              <a:buSzPts val="6200"/>
              <a:buFont typeface="Arial"/>
              <a:buChar char="●"/>
              <a:defRPr sz="6200" b="0" i="0" u="none" strike="noStrike" cap="none">
                <a:solidFill>
                  <a:schemeClr val="dk2"/>
                </a:solidFill>
                <a:latin typeface="Arial"/>
                <a:ea typeface="Arial"/>
                <a:cs typeface="Arial"/>
                <a:sym typeface="Arial"/>
              </a:defRPr>
            </a:lvl1pPr>
            <a:lvl2pPr marL="914400" marR="0" lvl="1" indent="-533400" algn="ctr"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2pPr>
            <a:lvl3pPr marL="1371600" marR="0" lvl="2" indent="-533400" algn="ctr"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3pPr>
            <a:lvl4pPr marL="1828800" marR="0" lvl="3" indent="-533400" algn="ctr"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4pPr>
            <a:lvl5pPr marL="2286000" marR="0" lvl="4" indent="-533400" algn="ctr"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5pPr>
            <a:lvl6pPr marL="2743200" marR="0" lvl="5" indent="-533400" algn="ctr"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6pPr>
            <a:lvl7pPr marL="3200400" marR="0" lvl="6" indent="-533400" algn="ctr"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7pPr>
            <a:lvl8pPr marL="3657600" marR="0" lvl="7" indent="-533400" algn="ctr"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8pPr>
            <a:lvl9pPr marL="4114800" marR="0" lvl="8" indent="-533400" algn="ctr" rtl="0">
              <a:lnSpc>
                <a:spcPct val="115000"/>
              </a:lnSpc>
              <a:spcBef>
                <a:spcPts val="5500"/>
              </a:spcBef>
              <a:spcAft>
                <a:spcPts val="5500"/>
              </a:spcAft>
              <a:buClr>
                <a:schemeClr val="dk2"/>
              </a:buClr>
              <a:buSzPts val="4800"/>
              <a:buFont typeface="Arial"/>
              <a:buChar char="■"/>
              <a:defRPr sz="4800" b="0" i="0" u="none" strike="noStrike" cap="none">
                <a:solidFill>
                  <a:schemeClr val="dk2"/>
                </a:solidFill>
                <a:latin typeface="Arial"/>
                <a:ea typeface="Arial"/>
                <a:cs typeface="Arial"/>
                <a:sym typeface="Arial"/>
              </a:defRPr>
            </a:lvl9pPr>
          </a:lstStyle>
          <a:p>
            <a:endParaRPr/>
          </a:p>
        </p:txBody>
      </p:sp>
      <p:sp>
        <p:nvSpPr>
          <p:cNvPr id="43" name="Google Shape;43;p10"/>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0819" y="3675447"/>
            <a:ext cx="28178701" cy="4729800"/>
          </a:xfrm>
          <a:prstGeom prst="rect">
            <a:avLst/>
          </a:prstGeom>
          <a:noFill/>
          <a:ln>
            <a:noFill/>
          </a:ln>
        </p:spPr>
        <p:txBody>
          <a:bodyPr spcFirstLastPara="1" wrap="square" lIns="313225" tIns="313225" rIns="313225" bIns="313225" anchor="t" anchorCtr="0">
            <a:noAutofit/>
          </a:bodyPr>
          <a:lstStyle>
            <a:lvl1pPr marR="0" lvl="0"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030819" y="9518254"/>
            <a:ext cx="28178701" cy="28215900"/>
          </a:xfrm>
          <a:prstGeom prst="rect">
            <a:avLst/>
          </a:prstGeom>
          <a:noFill/>
          <a:ln>
            <a:noFill/>
          </a:ln>
        </p:spPr>
        <p:txBody>
          <a:bodyPr spcFirstLastPara="1" wrap="square" lIns="313225" tIns="313225" rIns="313225" bIns="313225" anchor="t" anchorCtr="0">
            <a:noAutofit/>
          </a:bodyPr>
          <a:lstStyle>
            <a:lvl1pPr marL="457200" marR="0" lvl="0" indent="-622300" algn="l" rtl="0">
              <a:lnSpc>
                <a:spcPct val="115000"/>
              </a:lnSpc>
              <a:spcBef>
                <a:spcPts val="0"/>
              </a:spcBef>
              <a:spcAft>
                <a:spcPts val="0"/>
              </a:spcAft>
              <a:buClr>
                <a:schemeClr val="dk2"/>
              </a:buClr>
              <a:buSzPts val="6200"/>
              <a:buFont typeface="Arial"/>
              <a:buChar char="●"/>
              <a:defRPr sz="6200" b="0" i="0" u="none" strike="noStrike" cap="none">
                <a:solidFill>
                  <a:schemeClr val="dk2"/>
                </a:solidFill>
                <a:latin typeface="Arial"/>
                <a:ea typeface="Arial"/>
                <a:cs typeface="Arial"/>
                <a:sym typeface="Arial"/>
              </a:defRPr>
            </a:lvl1pPr>
            <a:lvl2pPr marL="914400" marR="0" lvl="1"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2pPr>
            <a:lvl3pPr marL="1371600" marR="0" lvl="2"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3pPr>
            <a:lvl4pPr marL="1828800" marR="0" lvl="3"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4pPr>
            <a:lvl5pPr marL="2286000" marR="0" lvl="4"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5pPr>
            <a:lvl6pPr marL="2743200" marR="0" lvl="5"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6pPr>
            <a:lvl7pPr marL="3200400" marR="0" lvl="6"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7pPr>
            <a:lvl8pPr marL="3657600" marR="0" lvl="7" indent="-533400" algn="l" rtl="0">
              <a:lnSpc>
                <a:spcPct val="115000"/>
              </a:lnSpc>
              <a:spcBef>
                <a:spcPts val="550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8pPr>
            <a:lvl9pPr marL="4114800" marR="0" lvl="8" indent="-533400" algn="l" rtl="0">
              <a:lnSpc>
                <a:spcPct val="115000"/>
              </a:lnSpc>
              <a:spcBef>
                <a:spcPts val="5500"/>
              </a:spcBef>
              <a:spcAft>
                <a:spcPts val="5500"/>
              </a:spcAft>
              <a:buClr>
                <a:schemeClr val="dk2"/>
              </a:buClr>
              <a:buSzPts val="4800"/>
              <a:buFont typeface="Arial"/>
              <a:buChar char="■"/>
              <a:defRPr sz="48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28019153" y="38513356"/>
            <a:ext cx="1814400" cy="3250800"/>
          </a:xfrm>
          <a:prstGeom prst="rect">
            <a:avLst/>
          </a:prstGeom>
          <a:noFill/>
          <a:ln>
            <a:noFill/>
          </a:ln>
        </p:spPr>
        <p:txBody>
          <a:bodyPr spcFirstLastPara="1" wrap="square" lIns="313225" tIns="313225" rIns="313225" bIns="313225" anchor="ctr" anchorCtr="0">
            <a:noAutofit/>
          </a:bodyPr>
          <a:lstStyle>
            <a:lvl1pPr marL="0" marR="0" lvl="0"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400"/>
              <a:buFont typeface="Arial"/>
              <a:buNone/>
              <a:defRPr sz="3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186/s12934-019-1083-3"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
        <p:cNvGrpSpPr/>
        <p:nvPr/>
      </p:nvGrpSpPr>
      <p:grpSpPr>
        <a:xfrm>
          <a:off x="0" y="0"/>
          <a:ext cx="0" cy="0"/>
          <a:chOff x="0" y="0"/>
          <a:chExt cx="0" cy="0"/>
        </a:xfrm>
      </p:grpSpPr>
      <p:pic>
        <p:nvPicPr>
          <p:cNvPr id="32" name="Image 31">
            <a:extLst>
              <a:ext uri="{FF2B5EF4-FFF2-40B4-BE49-F238E27FC236}">
                <a16:creationId xmlns:a16="http://schemas.microsoft.com/office/drawing/2014/main" id="{446BE368-601A-4FA1-9B8B-3C77ECA091C0}"/>
              </a:ext>
            </a:extLst>
          </p:cNvPr>
          <p:cNvPicPr>
            <a:picLocks noChangeAspect="1"/>
          </p:cNvPicPr>
          <p:nvPr/>
        </p:nvPicPr>
        <p:blipFill>
          <a:blip r:embed="rId3"/>
          <a:stretch>
            <a:fillRect/>
          </a:stretch>
        </p:blipFill>
        <p:spPr>
          <a:xfrm>
            <a:off x="14118865" y="18439065"/>
            <a:ext cx="15581796" cy="5417258"/>
          </a:xfrm>
          <a:prstGeom prst="rect">
            <a:avLst/>
          </a:prstGeom>
        </p:spPr>
      </p:pic>
      <p:pic>
        <p:nvPicPr>
          <p:cNvPr id="18" name="Image 17">
            <a:extLst>
              <a:ext uri="{FF2B5EF4-FFF2-40B4-BE49-F238E27FC236}">
                <a16:creationId xmlns:a16="http://schemas.microsoft.com/office/drawing/2014/main" id="{5827B3A5-28DB-40A2-91C3-AC5DE1FC3771}"/>
              </a:ext>
            </a:extLst>
          </p:cNvPr>
          <p:cNvPicPr>
            <a:picLocks noChangeAspect="1"/>
          </p:cNvPicPr>
          <p:nvPr/>
        </p:nvPicPr>
        <p:blipFill>
          <a:blip r:embed="rId4"/>
          <a:stretch>
            <a:fillRect/>
          </a:stretch>
        </p:blipFill>
        <p:spPr>
          <a:xfrm>
            <a:off x="143448" y="18264231"/>
            <a:ext cx="13094362" cy="7013650"/>
          </a:xfrm>
          <a:prstGeom prst="rect">
            <a:avLst/>
          </a:prstGeom>
        </p:spPr>
      </p:pic>
      <p:pic>
        <p:nvPicPr>
          <p:cNvPr id="5" name="Image 4">
            <a:extLst>
              <a:ext uri="{FF2B5EF4-FFF2-40B4-BE49-F238E27FC236}">
                <a16:creationId xmlns:a16="http://schemas.microsoft.com/office/drawing/2014/main" id="{DD3093DA-A9FE-49F4-AC65-96079D8FF7FA}"/>
              </a:ext>
            </a:extLst>
          </p:cNvPr>
          <p:cNvPicPr>
            <a:picLocks noChangeAspect="1"/>
          </p:cNvPicPr>
          <p:nvPr/>
        </p:nvPicPr>
        <p:blipFill>
          <a:blip r:embed="rId5"/>
          <a:stretch>
            <a:fillRect/>
          </a:stretch>
        </p:blipFill>
        <p:spPr>
          <a:xfrm>
            <a:off x="9753908" y="26028246"/>
            <a:ext cx="9513388" cy="10575059"/>
          </a:xfrm>
          <a:prstGeom prst="rect">
            <a:avLst/>
          </a:prstGeom>
        </p:spPr>
      </p:pic>
      <p:sp>
        <p:nvSpPr>
          <p:cNvPr id="53" name="Google Shape;53;p12"/>
          <p:cNvSpPr txBox="1">
            <a:spLocks noGrp="1"/>
          </p:cNvSpPr>
          <p:nvPr>
            <p:ph type="ctrTitle"/>
          </p:nvPr>
        </p:nvSpPr>
        <p:spPr>
          <a:xfrm>
            <a:off x="288" y="725213"/>
            <a:ext cx="30240000" cy="7858193"/>
          </a:xfrm>
          <a:prstGeom prst="rect">
            <a:avLst/>
          </a:prstGeom>
          <a:noFill/>
          <a:ln>
            <a:noFill/>
          </a:ln>
        </p:spPr>
        <p:txBody>
          <a:bodyPr spcFirstLastPara="1" wrap="square" lIns="313225" tIns="313225" rIns="313225" bIns="313225" anchor="b" anchorCtr="0">
            <a:noAutofit/>
          </a:bodyPr>
          <a:lstStyle/>
          <a:p>
            <a:pPr marL="0" marR="0" lvl="0" indent="0" algn="ctr" rtl="0">
              <a:lnSpc>
                <a:spcPct val="100000"/>
              </a:lnSpc>
              <a:spcBef>
                <a:spcPts val="0"/>
              </a:spcBef>
              <a:spcAft>
                <a:spcPts val="0"/>
              </a:spcAft>
              <a:buClr>
                <a:schemeClr val="dk1"/>
              </a:buClr>
              <a:buSzPts val="17800"/>
              <a:buFont typeface="Arial"/>
              <a:buNone/>
            </a:pPr>
            <a:r>
              <a:rPr lang="fr-BE" sz="7200" b="1" dirty="0">
                <a:solidFill>
                  <a:srgbClr val="000000"/>
                </a:solidFill>
                <a:latin typeface="Times New Roman"/>
                <a:ea typeface="Times New Roman"/>
                <a:cs typeface="Times New Roman"/>
                <a:sym typeface="Times New Roman"/>
              </a:rPr>
              <a:t>Control of </a:t>
            </a:r>
            <a:r>
              <a:rPr lang="fr-BE" sz="7200" b="1" dirty="0" err="1">
                <a:solidFill>
                  <a:srgbClr val="000000"/>
                </a:solidFill>
                <a:latin typeface="Times New Roman"/>
                <a:ea typeface="Times New Roman"/>
                <a:cs typeface="Times New Roman"/>
                <a:sym typeface="Times New Roman"/>
              </a:rPr>
              <a:t>microbial</a:t>
            </a:r>
            <a:r>
              <a:rPr lang="fr-BE" sz="7200" b="1" dirty="0">
                <a:solidFill>
                  <a:srgbClr val="000000"/>
                </a:solidFill>
                <a:latin typeface="Times New Roman"/>
                <a:ea typeface="Times New Roman"/>
                <a:cs typeface="Times New Roman"/>
                <a:sym typeface="Times New Roman"/>
              </a:rPr>
              <a:t> consortia in </a:t>
            </a:r>
            <a:r>
              <a:rPr lang="fr-BE" sz="7200" b="1" dirty="0" err="1">
                <a:solidFill>
                  <a:srgbClr val="000000"/>
                </a:solidFill>
                <a:latin typeface="Times New Roman"/>
                <a:ea typeface="Times New Roman"/>
                <a:cs typeface="Times New Roman"/>
                <a:sym typeface="Times New Roman"/>
              </a:rPr>
              <a:t>bioreactors</a:t>
            </a:r>
            <a:endParaRPr sz="7200" b="1"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7800"/>
              <a:buFont typeface="Arial"/>
              <a:buNone/>
            </a:pPr>
            <a:endParaRPr sz="2100" b="1" i="0" u="none" strike="noStrike" cap="none" dirty="0">
              <a:solidFill>
                <a:srgbClr val="333333"/>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3800"/>
              <a:buFont typeface="Arial"/>
              <a:buNone/>
            </a:pPr>
            <a:r>
              <a:rPr lang="fr" sz="4100" b="0" i="1" u="none" strike="noStrike" cap="none" dirty="0">
                <a:solidFill>
                  <a:schemeClr val="dk1"/>
                </a:solidFill>
                <a:latin typeface="Times New Roman"/>
                <a:ea typeface="Times New Roman"/>
                <a:cs typeface="Times New Roman"/>
                <a:sym typeface="Times New Roman"/>
              </a:rPr>
              <a:t>Romain Bouchat</a:t>
            </a:r>
            <a:r>
              <a:rPr lang="fr" sz="4100" b="0" i="1" u="none" strike="noStrike" cap="none" baseline="30000" dirty="0">
                <a:solidFill>
                  <a:schemeClr val="dk1"/>
                </a:solidFill>
                <a:latin typeface="Times New Roman"/>
                <a:ea typeface="Times New Roman"/>
                <a:cs typeface="Times New Roman"/>
                <a:sym typeface="Times New Roman"/>
              </a:rPr>
              <a:t>(1)</a:t>
            </a:r>
            <a:r>
              <a:rPr lang="fr" sz="4100" b="0" i="1" u="none" strike="noStrike" cap="none" dirty="0">
                <a:solidFill>
                  <a:schemeClr val="dk1"/>
                </a:solidFill>
                <a:latin typeface="Times New Roman"/>
                <a:ea typeface="Times New Roman"/>
                <a:cs typeface="Times New Roman"/>
                <a:sym typeface="Times New Roman"/>
              </a:rPr>
              <a:t>, Juan Andrés Martinez</a:t>
            </a:r>
            <a:r>
              <a:rPr lang="fr" sz="4100" b="0" i="1" u="none" strike="noStrike" cap="none" baseline="30000" dirty="0">
                <a:solidFill>
                  <a:schemeClr val="dk1"/>
                </a:solidFill>
                <a:latin typeface="Times New Roman"/>
                <a:ea typeface="Times New Roman"/>
                <a:cs typeface="Times New Roman"/>
                <a:sym typeface="Times New Roman"/>
              </a:rPr>
              <a:t>(1)</a:t>
            </a:r>
            <a:r>
              <a:rPr lang="fr" sz="4100" b="0" i="1" u="none" strike="noStrike" cap="none" dirty="0">
                <a:solidFill>
                  <a:schemeClr val="dk1"/>
                </a:solidFill>
                <a:latin typeface="Times New Roman"/>
                <a:ea typeface="Times New Roman"/>
                <a:cs typeface="Times New Roman"/>
                <a:sym typeface="Times New Roman"/>
              </a:rPr>
              <a:t>, Frank Delvigne</a:t>
            </a:r>
            <a:r>
              <a:rPr lang="fr" sz="4100" b="0" i="1" u="none" strike="noStrike" cap="none" baseline="30000" dirty="0">
                <a:solidFill>
                  <a:schemeClr val="dk1"/>
                </a:solidFill>
                <a:latin typeface="Times New Roman"/>
                <a:ea typeface="Times New Roman"/>
                <a:cs typeface="Times New Roman"/>
                <a:sym typeface="Times New Roman"/>
              </a:rPr>
              <a:t>(1)</a:t>
            </a:r>
            <a:r>
              <a:rPr lang="fr" sz="3800" b="0" i="0" u="none" strike="noStrike" cap="none" dirty="0">
                <a:solidFill>
                  <a:schemeClr val="dk1"/>
                </a:solidFill>
                <a:latin typeface="Times New Roman"/>
                <a:ea typeface="Times New Roman"/>
                <a:cs typeface="Times New Roman"/>
                <a:sym typeface="Times New Roman"/>
              </a:rPr>
              <a:t>*</a:t>
            </a:r>
            <a:endParaRPr sz="4100" b="0" i="1" u="none" strike="noStrike" cap="none" baseline="30000"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3800"/>
              <a:buFont typeface="Arial"/>
              <a:buNone/>
            </a:pPr>
            <a:endParaRPr sz="2100" b="0" i="1" u="none" strike="noStrike" cap="none" baseline="30000" dirty="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chemeClr val="dk1"/>
              </a:buClr>
              <a:buSzPts val="3800"/>
              <a:buFont typeface="Arial"/>
              <a:buNone/>
            </a:pPr>
            <a:r>
              <a:rPr lang="fr" sz="3800" b="0" i="1" u="none" strike="noStrike" cap="none" baseline="30000" dirty="0">
                <a:solidFill>
                  <a:schemeClr val="dk1"/>
                </a:solidFill>
                <a:latin typeface="Times New Roman"/>
                <a:ea typeface="Times New Roman"/>
                <a:cs typeface="Times New Roman"/>
                <a:sym typeface="Times New Roman"/>
              </a:rPr>
              <a:t>1</a:t>
            </a:r>
            <a:r>
              <a:rPr lang="fr" sz="3800" b="0" i="0" u="none" strike="noStrike" cap="none" dirty="0">
                <a:solidFill>
                  <a:schemeClr val="dk1"/>
                </a:solidFill>
                <a:latin typeface="Times New Roman"/>
                <a:ea typeface="Times New Roman"/>
                <a:cs typeface="Times New Roman"/>
                <a:sym typeface="Times New Roman"/>
              </a:rPr>
              <a:t>MiPI, TERRA Teaching and Research Centre, Gembloux Agro-Bio Tech, University of Liège, Avenue de la Faculté, 2B, B-5030, Gembloux, Belgium</a:t>
            </a:r>
            <a:endParaRPr sz="38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chemeClr val="dk1"/>
              </a:buClr>
              <a:buSzPts val="3800"/>
              <a:buFont typeface="Arial"/>
              <a:buNone/>
            </a:pPr>
            <a:r>
              <a:rPr lang="fr" sz="3800" b="0" i="0" u="none" strike="noStrike" cap="none" dirty="0">
                <a:solidFill>
                  <a:schemeClr val="dk1"/>
                </a:solidFill>
                <a:latin typeface="Times New Roman"/>
                <a:ea typeface="Times New Roman"/>
                <a:cs typeface="Times New Roman"/>
                <a:sym typeface="Times New Roman"/>
              </a:rPr>
              <a:t>*Corresponding author: f.delvigne@uliege.be</a:t>
            </a:r>
            <a:endParaRPr sz="4100" b="0" i="1" u="none" strike="noStrike" cap="none" dirty="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chemeClr val="dk1"/>
              </a:buClr>
              <a:buSzPts val="3800"/>
              <a:buFont typeface="Arial"/>
              <a:buNone/>
            </a:pPr>
            <a:r>
              <a:rPr lang="fr" sz="3800" b="0" i="0" u="none" strike="noStrike" cap="none" dirty="0">
                <a:solidFill>
                  <a:schemeClr val="dk1"/>
                </a:solidFill>
                <a:latin typeface="Times New Roman"/>
                <a:ea typeface="Times New Roman"/>
                <a:cs typeface="Times New Roman"/>
                <a:sym typeface="Times New Roman"/>
              </a:rPr>
              <a:t> </a:t>
            </a:r>
            <a:endParaRPr sz="38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7800"/>
              <a:buFont typeface="Arial"/>
              <a:buNone/>
            </a:pPr>
            <a:endParaRPr sz="4100" b="0" i="0" u="none" strike="noStrike" cap="none" dirty="0">
              <a:solidFill>
                <a:srgbClr val="333333"/>
              </a:solidFill>
              <a:latin typeface="Times New Roman"/>
              <a:ea typeface="Times New Roman"/>
              <a:cs typeface="Times New Roman"/>
              <a:sym typeface="Times New Roman"/>
            </a:endParaRPr>
          </a:p>
        </p:txBody>
      </p:sp>
      <p:sp>
        <p:nvSpPr>
          <p:cNvPr id="56" name="Google Shape;56;p12"/>
          <p:cNvSpPr txBox="1"/>
          <p:nvPr/>
        </p:nvSpPr>
        <p:spPr>
          <a:xfrm>
            <a:off x="505326" y="9554705"/>
            <a:ext cx="14614800" cy="6987917"/>
          </a:xfrm>
          <a:prstGeom prst="rect">
            <a:avLst/>
          </a:prstGeom>
          <a:noFill/>
          <a:ln w="9525" cap="flat" cmpd="sng">
            <a:solidFill>
              <a:schemeClr val="tx1"/>
            </a:solidFill>
            <a:prstDash val="solid"/>
            <a:round/>
            <a:headEnd type="none" w="sm" len="sm"/>
            <a:tailEnd type="none" w="sm" len="sm"/>
          </a:ln>
        </p:spPr>
        <p:txBody>
          <a:bodyPr spcFirstLastPara="1" wrap="square" lIns="313225" tIns="313225" rIns="313225" bIns="313225" anchor="t" anchorCtr="0">
            <a:noAutofit/>
          </a:bodyPr>
          <a:lstStyle/>
          <a:p>
            <a:pPr marL="571500" marR="0" lvl="0" indent="-571500" algn="l" rtl="0">
              <a:lnSpc>
                <a:spcPct val="100000"/>
              </a:lnSpc>
              <a:spcBef>
                <a:spcPts val="0"/>
              </a:spcBef>
              <a:spcAft>
                <a:spcPts val="0"/>
              </a:spcAft>
              <a:buClr>
                <a:srgbClr val="000000"/>
              </a:buClr>
              <a:buSzPts val="3600"/>
              <a:buFont typeface="Arial" panose="020B0604020202020204" pitchFamily="34" charset="0"/>
              <a:buChar char="•"/>
            </a:pPr>
            <a:r>
              <a:rPr lang="en-US" sz="3600" b="0" i="0" u="none" strike="noStrike" cap="none" dirty="0">
                <a:solidFill>
                  <a:srgbClr val="000000"/>
                </a:solidFill>
                <a:latin typeface="Arial"/>
                <a:ea typeface="Arial"/>
                <a:cs typeface="Arial"/>
                <a:sym typeface="Arial"/>
              </a:rPr>
              <a:t>Currently, the use of modified strains are spread for synthetic biopathways and production of specific metabolites. However, it can lead to metabolic burden on modified cells [1].</a:t>
            </a:r>
            <a:br>
              <a:rPr lang="en-US" sz="3600" b="0" i="0" u="sng" strike="noStrike" cap="none" dirty="0">
                <a:solidFill>
                  <a:srgbClr val="000000"/>
                </a:solidFill>
                <a:latin typeface="Arial"/>
                <a:ea typeface="Arial"/>
                <a:cs typeface="Arial"/>
                <a:sym typeface="Wingdings" panose="05000000000000000000" pitchFamily="2" charset="2"/>
              </a:rPr>
            </a:br>
            <a:endParaRPr lang="en-US" sz="3600" b="0" i="0" u="sng" strike="noStrike" cap="none" dirty="0">
              <a:solidFill>
                <a:srgbClr val="000000"/>
              </a:solidFill>
              <a:latin typeface="Arial"/>
              <a:ea typeface="Arial"/>
              <a:cs typeface="Arial"/>
              <a:sym typeface="Wingdings" panose="05000000000000000000" pitchFamily="2" charset="2"/>
            </a:endParaRPr>
          </a:p>
          <a:p>
            <a:pPr marL="571500" marR="0" lvl="0" indent="-571500" algn="l" rtl="0">
              <a:lnSpc>
                <a:spcPct val="100000"/>
              </a:lnSpc>
              <a:spcBef>
                <a:spcPts val="0"/>
              </a:spcBef>
              <a:spcAft>
                <a:spcPts val="0"/>
              </a:spcAft>
              <a:buClr>
                <a:srgbClr val="000000"/>
              </a:buClr>
              <a:buSzPts val="3600"/>
              <a:buFont typeface="Arial" panose="020B0604020202020204" pitchFamily="34" charset="0"/>
              <a:buChar char="•"/>
            </a:pPr>
            <a:r>
              <a:rPr lang="en-US" sz="3600" b="0" i="0" strike="noStrike" cap="none" dirty="0">
                <a:solidFill>
                  <a:srgbClr val="000000"/>
                </a:solidFill>
                <a:latin typeface="Arial"/>
                <a:ea typeface="Arial"/>
                <a:cs typeface="Arial"/>
                <a:sym typeface="Wingdings" panose="05000000000000000000" pitchFamily="2" charset="2"/>
              </a:rPr>
              <a:t>An alternative is to set a division of labor strategy, which means the use of more than one organism. The use of some microbial populations in consortia can allow to decrease metabolic burden on cells but also to optimize the productivity [1]. </a:t>
            </a:r>
          </a:p>
          <a:p>
            <a:pPr marR="0" lvl="0" algn="l" rtl="0">
              <a:lnSpc>
                <a:spcPct val="100000"/>
              </a:lnSpc>
              <a:spcBef>
                <a:spcPts val="0"/>
              </a:spcBef>
              <a:spcAft>
                <a:spcPts val="0"/>
              </a:spcAft>
              <a:buClr>
                <a:srgbClr val="000000"/>
              </a:buClr>
              <a:buSzPts val="3600"/>
            </a:pPr>
            <a:endParaRPr lang="en-US" sz="3600" b="0" i="0" u="sng"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3600"/>
              <a:buFont typeface="Arial" panose="020B0604020202020204" pitchFamily="34" charset="0"/>
              <a:buChar char="•"/>
            </a:pPr>
            <a:r>
              <a:rPr lang="en-US" sz="3600" b="0" i="0" strike="noStrike" cap="none" dirty="0">
                <a:solidFill>
                  <a:srgbClr val="000000"/>
                </a:solidFill>
                <a:latin typeface="Arial"/>
                <a:ea typeface="Arial"/>
                <a:cs typeface="Arial"/>
                <a:sym typeface="Arial"/>
              </a:rPr>
              <a:t>The </a:t>
            </a:r>
            <a:r>
              <a:rPr lang="en-US" sz="3600" dirty="0"/>
              <a:t>s</a:t>
            </a:r>
            <a:r>
              <a:rPr lang="en-US" sz="3600" b="0" i="0" strike="noStrike" cap="none" dirty="0">
                <a:solidFill>
                  <a:srgbClr val="000000"/>
                </a:solidFill>
                <a:latin typeface="Arial"/>
                <a:ea typeface="Arial"/>
                <a:cs typeface="Arial"/>
                <a:sym typeface="Arial"/>
              </a:rPr>
              <a:t>ubstrate affinity and </a:t>
            </a:r>
            <a:r>
              <a:rPr lang="en-US" sz="3600" dirty="0"/>
              <a:t>its </a:t>
            </a:r>
            <a:r>
              <a:rPr lang="en-US" sz="3600" b="0" i="0" strike="noStrike" cap="none" dirty="0">
                <a:solidFill>
                  <a:srgbClr val="000000"/>
                </a:solidFill>
                <a:latin typeface="Arial"/>
                <a:ea typeface="Arial"/>
                <a:cs typeface="Arial"/>
                <a:sym typeface="Arial"/>
              </a:rPr>
              <a:t>utilization are essential determinants of microbial interactions inside the consortia and can be used to have population/co-culture stability.</a:t>
            </a:r>
          </a:p>
          <a:p>
            <a:pPr marL="0" marR="0" lvl="0" indent="0" algn="l" rtl="0">
              <a:lnSpc>
                <a:spcPct val="100000"/>
              </a:lnSpc>
              <a:spcBef>
                <a:spcPts val="0"/>
              </a:spcBef>
              <a:spcAft>
                <a:spcPts val="0"/>
              </a:spcAft>
              <a:buClr>
                <a:srgbClr val="000000"/>
              </a:buClr>
              <a:buSzPts val="4100"/>
              <a:buFont typeface="Arial"/>
              <a:buNone/>
            </a:pPr>
            <a:endParaRPr sz="4100" b="0" i="0" u="none" strike="noStrike" cap="none" dirty="0">
              <a:solidFill>
                <a:srgbClr val="000000"/>
              </a:solidFill>
              <a:latin typeface="Arial"/>
              <a:ea typeface="Arial"/>
              <a:cs typeface="Arial"/>
              <a:sym typeface="Arial"/>
            </a:endParaRPr>
          </a:p>
        </p:txBody>
      </p:sp>
      <p:sp>
        <p:nvSpPr>
          <p:cNvPr id="57" name="Google Shape;57;p12"/>
          <p:cNvSpPr txBox="1"/>
          <p:nvPr/>
        </p:nvSpPr>
        <p:spPr>
          <a:xfrm>
            <a:off x="505326" y="7714192"/>
            <a:ext cx="14614675" cy="1840514"/>
          </a:xfrm>
          <a:prstGeom prst="rect">
            <a:avLst/>
          </a:prstGeom>
          <a:solidFill>
            <a:schemeClr val="accent3">
              <a:lumMod val="60000"/>
              <a:lumOff val="40000"/>
            </a:schemeClr>
          </a:solidFill>
          <a:ln w="9525" cap="flat" cmpd="sng">
            <a:solidFill>
              <a:schemeClr val="tx1"/>
            </a:solidFill>
            <a:prstDash val="solid"/>
            <a:round/>
            <a:headEnd type="none" w="sm" len="sm"/>
            <a:tailEnd type="none" w="sm" len="sm"/>
          </a:ln>
        </p:spPr>
        <p:txBody>
          <a:bodyPr spcFirstLastPara="1" wrap="square" lIns="313225" tIns="313225" rIns="313225" bIns="313225" anchor="ctr" anchorCtr="0">
            <a:noAutofit/>
          </a:bodyPr>
          <a:lstStyle/>
          <a:p>
            <a:pPr algn="ctr">
              <a:buSzPts val="5500"/>
            </a:pPr>
            <a:r>
              <a:rPr lang="fr-BE" sz="5500" b="1" dirty="0" err="1">
                <a:solidFill>
                  <a:schemeClr val="tx1"/>
                </a:solidFill>
                <a:latin typeface="Times New Roman"/>
                <a:ea typeface="Times New Roman"/>
                <a:cs typeface="Times New Roman"/>
                <a:sym typeface="Times New Roman"/>
              </a:rPr>
              <a:t>Why</a:t>
            </a:r>
            <a:r>
              <a:rPr lang="fr-BE" sz="5500" b="1" dirty="0">
                <a:solidFill>
                  <a:schemeClr val="tx1"/>
                </a:solidFill>
                <a:latin typeface="Times New Roman"/>
                <a:ea typeface="Times New Roman"/>
                <a:cs typeface="Times New Roman"/>
                <a:sym typeface="Times New Roman"/>
              </a:rPr>
              <a:t> ?</a:t>
            </a:r>
            <a:endParaRPr lang="fr-BE" sz="5100" b="1" u="none" strike="noStrike" cap="none" dirty="0">
              <a:solidFill>
                <a:schemeClr val="tx1"/>
              </a:solidFill>
              <a:latin typeface="Times New Roman"/>
              <a:ea typeface="Times New Roman"/>
              <a:cs typeface="Times New Roman"/>
              <a:sym typeface="Times New Roman"/>
            </a:endParaRPr>
          </a:p>
        </p:txBody>
      </p:sp>
      <p:sp>
        <p:nvSpPr>
          <p:cNvPr id="58" name="Google Shape;58;p12"/>
          <p:cNvSpPr txBox="1"/>
          <p:nvPr/>
        </p:nvSpPr>
        <p:spPr>
          <a:xfrm>
            <a:off x="15362200" y="9562382"/>
            <a:ext cx="14335800" cy="6979920"/>
          </a:xfrm>
          <a:prstGeom prst="rect">
            <a:avLst/>
          </a:prstGeom>
          <a:noFill/>
          <a:ln w="9525" cap="flat" cmpd="sng">
            <a:solidFill>
              <a:schemeClr val="tx1"/>
            </a:solidFill>
            <a:prstDash val="solid"/>
            <a:round/>
            <a:headEnd type="none" w="sm" len="sm"/>
            <a:tailEnd type="none" w="sm" len="sm"/>
          </a:ln>
        </p:spPr>
        <p:txBody>
          <a:bodyPr spcFirstLastPara="1" wrap="square" lIns="313225" tIns="313225" rIns="313225" bIns="313225" anchor="t" anchorCtr="0">
            <a:noAutofit/>
          </a:bodyPr>
          <a:lstStyle/>
          <a:p>
            <a:pPr marL="571500" marR="0" lvl="0" indent="-571500" algn="l" rtl="0">
              <a:spcBef>
                <a:spcPts val="0"/>
              </a:spcBef>
              <a:spcAft>
                <a:spcPts val="0"/>
              </a:spcAft>
              <a:buClr>
                <a:schemeClr val="dk1"/>
              </a:buClr>
              <a:buSzPts val="3800"/>
              <a:buFont typeface="Arial" panose="020B0604020202020204" pitchFamily="34" charset="0"/>
              <a:buChar char="•"/>
            </a:pPr>
            <a:r>
              <a:rPr lang="fr-BE" sz="3600" dirty="0">
                <a:solidFill>
                  <a:schemeClr val="dk1"/>
                </a:solidFill>
              </a:rPr>
              <a:t>By </a:t>
            </a:r>
            <a:r>
              <a:rPr lang="fr-BE" sz="3600" dirty="0" err="1">
                <a:solidFill>
                  <a:schemeClr val="dk1"/>
                </a:solidFill>
              </a:rPr>
              <a:t>considering</a:t>
            </a:r>
            <a:r>
              <a:rPr lang="fr-BE" sz="3600" dirty="0">
                <a:solidFill>
                  <a:schemeClr val="dk1"/>
                </a:solidFill>
              </a:rPr>
              <a:t> </a:t>
            </a:r>
            <a:r>
              <a:rPr lang="fr-BE" sz="3600" dirty="0" err="1">
                <a:solidFill>
                  <a:schemeClr val="dk1"/>
                </a:solidFill>
              </a:rPr>
              <a:t>metabolisms</a:t>
            </a:r>
            <a:r>
              <a:rPr lang="fr-BE" sz="3600" dirty="0">
                <a:solidFill>
                  <a:schemeClr val="dk1"/>
                </a:solidFill>
              </a:rPr>
              <a:t> and </a:t>
            </a:r>
            <a:r>
              <a:rPr lang="fr-BE" sz="3600" dirty="0" err="1">
                <a:solidFill>
                  <a:schemeClr val="dk1"/>
                </a:solidFill>
              </a:rPr>
              <a:t>growth</a:t>
            </a:r>
            <a:r>
              <a:rPr lang="fr-BE" sz="3600" dirty="0">
                <a:solidFill>
                  <a:schemeClr val="dk1"/>
                </a:solidFill>
              </a:rPr>
              <a:t> of </a:t>
            </a:r>
            <a:r>
              <a:rPr lang="fr-BE" sz="3600" dirty="0" err="1">
                <a:solidFill>
                  <a:schemeClr val="dk1"/>
                </a:solidFill>
              </a:rPr>
              <a:t>different</a:t>
            </a:r>
            <a:r>
              <a:rPr lang="fr-BE" sz="3600" dirty="0">
                <a:solidFill>
                  <a:schemeClr val="dk1"/>
                </a:solidFill>
              </a:rPr>
              <a:t> microbes </a:t>
            </a:r>
            <a:r>
              <a:rPr lang="fr-BE" sz="3600" dirty="0" err="1">
                <a:solidFill>
                  <a:schemeClr val="dk1"/>
                </a:solidFill>
              </a:rPr>
              <a:t>involved</a:t>
            </a:r>
            <a:r>
              <a:rPr lang="fr-BE" sz="3600" dirty="0">
                <a:solidFill>
                  <a:schemeClr val="dk1"/>
                </a:solidFill>
              </a:rPr>
              <a:t> in consortia, a </a:t>
            </a:r>
            <a:r>
              <a:rPr lang="fr-BE" sz="3600" dirty="0" err="1">
                <a:solidFill>
                  <a:schemeClr val="dk1"/>
                </a:solidFill>
              </a:rPr>
              <a:t>computational</a:t>
            </a:r>
            <a:r>
              <a:rPr lang="fr-BE" sz="3600" dirty="0">
                <a:solidFill>
                  <a:schemeClr val="dk1"/>
                </a:solidFill>
              </a:rPr>
              <a:t> </a:t>
            </a:r>
            <a:r>
              <a:rPr lang="fr-BE" sz="3600" dirty="0" err="1">
                <a:solidFill>
                  <a:schemeClr val="dk1"/>
                </a:solidFill>
              </a:rPr>
              <a:t>toolbox</a:t>
            </a:r>
            <a:r>
              <a:rPr lang="fr-BE" sz="3600" dirty="0">
                <a:solidFill>
                  <a:schemeClr val="dk1"/>
                </a:solidFill>
              </a:rPr>
              <a:t> Monod-</a:t>
            </a:r>
            <a:r>
              <a:rPr lang="fr-BE" sz="3600" dirty="0" err="1">
                <a:solidFill>
                  <a:schemeClr val="dk1"/>
                </a:solidFill>
              </a:rPr>
              <a:t>based</a:t>
            </a:r>
            <a:r>
              <a:rPr lang="fr-BE" sz="3600" dirty="0">
                <a:solidFill>
                  <a:schemeClr val="dk1"/>
                </a:solidFill>
              </a:rPr>
              <a:t> ODE model </a:t>
            </a:r>
            <a:r>
              <a:rPr lang="fr-BE" sz="3600" dirty="0" err="1">
                <a:solidFill>
                  <a:schemeClr val="dk1"/>
                </a:solidFill>
              </a:rPr>
              <a:t>was</a:t>
            </a:r>
            <a:r>
              <a:rPr lang="fr-BE" sz="3600" dirty="0">
                <a:solidFill>
                  <a:schemeClr val="dk1"/>
                </a:solidFill>
              </a:rPr>
              <a:t> </a:t>
            </a:r>
            <a:r>
              <a:rPr lang="fr-BE" sz="3600" dirty="0" err="1">
                <a:solidFill>
                  <a:schemeClr val="dk1"/>
                </a:solidFill>
              </a:rPr>
              <a:t>mathematicaly</a:t>
            </a:r>
            <a:r>
              <a:rPr lang="fr-BE" sz="3600" dirty="0">
                <a:solidFill>
                  <a:schemeClr val="dk1"/>
                </a:solidFill>
              </a:rPr>
              <a:t> </a:t>
            </a:r>
            <a:r>
              <a:rPr lang="fr-BE" sz="3600" dirty="0" err="1">
                <a:solidFill>
                  <a:schemeClr val="dk1"/>
                </a:solidFill>
              </a:rPr>
              <a:t>designed</a:t>
            </a:r>
            <a:r>
              <a:rPr lang="fr-BE" sz="3600" dirty="0">
                <a:solidFill>
                  <a:schemeClr val="dk1"/>
                </a:solidFill>
              </a:rPr>
              <a:t> [2].</a:t>
            </a:r>
            <a:br>
              <a:rPr lang="fr-BE" sz="3600" dirty="0">
                <a:solidFill>
                  <a:schemeClr val="dk1"/>
                </a:solidFill>
              </a:rPr>
            </a:br>
            <a:r>
              <a:rPr lang="fr-BE" sz="3600" dirty="0">
                <a:solidFill>
                  <a:schemeClr val="dk1"/>
                </a:solidFill>
                <a:sym typeface="Wingdings" panose="05000000000000000000" pitchFamily="2" charset="2"/>
              </a:rPr>
              <a:t> MONCKS (</a:t>
            </a:r>
            <a:r>
              <a:rPr lang="en-US" sz="3600" dirty="0" err="1">
                <a:solidFill>
                  <a:schemeClr val="dk1"/>
                </a:solidFill>
                <a:sym typeface="Wingdings" panose="05000000000000000000" pitchFamily="2" charset="2"/>
              </a:rPr>
              <a:t>MONod</a:t>
            </a:r>
            <a:r>
              <a:rPr lang="en-US" sz="3600" dirty="0">
                <a:solidFill>
                  <a:schemeClr val="dk1"/>
                </a:solidFill>
                <a:sym typeface="Wingdings" panose="05000000000000000000" pitchFamily="2" charset="2"/>
              </a:rPr>
              <a:t>-type Co-culture Kinetic Simulation)</a:t>
            </a:r>
            <a:br>
              <a:rPr lang="fr-BE" sz="3600" dirty="0">
                <a:solidFill>
                  <a:schemeClr val="dk1"/>
                </a:solidFill>
              </a:rPr>
            </a:br>
            <a:endParaRPr lang="fr-BE" sz="3600" dirty="0">
              <a:solidFill>
                <a:schemeClr val="dk1"/>
              </a:solidFill>
            </a:endParaRPr>
          </a:p>
          <a:p>
            <a:pPr marL="571500" marR="0" lvl="0" indent="-571500" algn="l" rtl="0">
              <a:spcBef>
                <a:spcPts val="0"/>
              </a:spcBef>
              <a:spcAft>
                <a:spcPts val="0"/>
              </a:spcAft>
              <a:buClr>
                <a:schemeClr val="dk1"/>
              </a:buClr>
              <a:buSzPts val="3800"/>
              <a:buFont typeface="Arial" panose="020B0604020202020204" pitchFamily="34" charset="0"/>
              <a:buChar char="•"/>
            </a:pPr>
            <a:r>
              <a:rPr lang="en-US" sz="3600" dirty="0">
                <a:solidFill>
                  <a:schemeClr val="dk1"/>
                </a:solidFill>
              </a:rPr>
              <a:t>The toolbox allows the models designed for each microbial species to interact with the environmental variables at each integration </a:t>
            </a:r>
            <a:r>
              <a:rPr lang="en-US" sz="3600">
                <a:solidFill>
                  <a:schemeClr val="dk1"/>
                </a:solidFill>
              </a:rPr>
              <a:t>time step [2].</a:t>
            </a:r>
            <a:endParaRPr lang="en-US" sz="3600" dirty="0">
              <a:solidFill>
                <a:schemeClr val="dk1"/>
              </a:solidFill>
            </a:endParaRPr>
          </a:p>
          <a:p>
            <a:pPr marR="0" lvl="0" algn="l" rtl="0">
              <a:spcBef>
                <a:spcPts val="0"/>
              </a:spcBef>
              <a:spcAft>
                <a:spcPts val="0"/>
              </a:spcAft>
              <a:buClr>
                <a:schemeClr val="dk1"/>
              </a:buClr>
              <a:buSzPts val="3800"/>
            </a:pPr>
            <a:endParaRPr lang="fr-BE" sz="3600" dirty="0">
              <a:solidFill>
                <a:schemeClr val="dk1"/>
              </a:solidFill>
            </a:endParaRPr>
          </a:p>
          <a:p>
            <a:pPr marL="571500" marR="0" lvl="0" indent="-571500" algn="l" rtl="0">
              <a:spcBef>
                <a:spcPts val="0"/>
              </a:spcBef>
              <a:spcAft>
                <a:spcPts val="0"/>
              </a:spcAft>
              <a:buClr>
                <a:schemeClr val="dk1"/>
              </a:buClr>
              <a:buSzPts val="3800"/>
              <a:buFont typeface="Arial" panose="020B0604020202020204" pitchFamily="34" charset="0"/>
              <a:buChar char="•"/>
            </a:pPr>
            <a:r>
              <a:rPr lang="fr-BE" sz="3600" dirty="0" err="1">
                <a:solidFill>
                  <a:schemeClr val="dk1"/>
                </a:solidFill>
              </a:rPr>
              <a:t>Prediction</a:t>
            </a:r>
            <a:r>
              <a:rPr lang="fr-BE" sz="3600" dirty="0">
                <a:solidFill>
                  <a:schemeClr val="dk1"/>
                </a:solidFill>
              </a:rPr>
              <a:t> of </a:t>
            </a:r>
            <a:r>
              <a:rPr lang="fr-BE" sz="3600" dirty="0" err="1">
                <a:solidFill>
                  <a:schemeClr val="dk1"/>
                </a:solidFill>
              </a:rPr>
              <a:t>diauxic</a:t>
            </a:r>
            <a:r>
              <a:rPr lang="fr-BE" sz="3600" dirty="0">
                <a:solidFill>
                  <a:schemeClr val="dk1"/>
                </a:solidFill>
              </a:rPr>
              <a:t> shift </a:t>
            </a:r>
            <a:r>
              <a:rPr lang="fr-BE" sz="3600" dirty="0" err="1">
                <a:solidFill>
                  <a:schemeClr val="dk1"/>
                </a:solidFill>
              </a:rPr>
              <a:t>which</a:t>
            </a:r>
            <a:r>
              <a:rPr lang="fr-BE" sz="3600" dirty="0">
                <a:solidFill>
                  <a:schemeClr val="dk1"/>
                </a:solidFill>
              </a:rPr>
              <a:t> can lead to </a:t>
            </a:r>
            <a:r>
              <a:rPr lang="fr-BE" sz="3600" dirty="0" err="1">
                <a:solidFill>
                  <a:schemeClr val="dk1"/>
                </a:solidFill>
              </a:rPr>
              <a:t>co-culture</a:t>
            </a:r>
            <a:r>
              <a:rPr lang="fr-BE" sz="3600" dirty="0">
                <a:solidFill>
                  <a:schemeClr val="dk1"/>
                </a:solidFill>
              </a:rPr>
              <a:t> </a:t>
            </a:r>
            <a:r>
              <a:rPr lang="fr-BE" sz="3600" dirty="0" err="1">
                <a:solidFill>
                  <a:schemeClr val="dk1"/>
                </a:solidFill>
              </a:rPr>
              <a:t>stability</a:t>
            </a:r>
            <a:r>
              <a:rPr lang="fr-BE" sz="3600" dirty="0">
                <a:solidFill>
                  <a:schemeClr val="dk1"/>
                </a:solidFill>
              </a:rPr>
              <a:t>.</a:t>
            </a:r>
            <a:br>
              <a:rPr lang="fr-BE" sz="3600" dirty="0">
                <a:solidFill>
                  <a:schemeClr val="dk1"/>
                </a:solidFill>
              </a:rPr>
            </a:br>
            <a:endParaRPr lang="fr-BE" sz="3600" dirty="0">
              <a:solidFill>
                <a:schemeClr val="dk1"/>
              </a:solidFill>
            </a:endParaRPr>
          </a:p>
          <a:p>
            <a:pPr marR="0" lvl="0" algn="l" rtl="0">
              <a:spcBef>
                <a:spcPts val="0"/>
              </a:spcBef>
              <a:spcAft>
                <a:spcPts val="0"/>
              </a:spcAft>
              <a:buClr>
                <a:schemeClr val="dk1"/>
              </a:buClr>
              <a:buSzPts val="3800"/>
            </a:pPr>
            <a:br>
              <a:rPr lang="fr-BE" sz="3600" dirty="0">
                <a:solidFill>
                  <a:schemeClr val="dk1"/>
                </a:solidFill>
              </a:rPr>
            </a:br>
            <a:endParaRPr lang="fr-BE" sz="3600" dirty="0">
              <a:solidFill>
                <a:schemeClr val="dk1"/>
              </a:solidFill>
            </a:endParaRPr>
          </a:p>
          <a:p>
            <a:pPr marL="571500" marR="0" lvl="0" indent="-571500" algn="l" rtl="0">
              <a:spcBef>
                <a:spcPts val="0"/>
              </a:spcBef>
              <a:spcAft>
                <a:spcPts val="0"/>
              </a:spcAft>
              <a:buClr>
                <a:schemeClr val="dk1"/>
              </a:buClr>
              <a:buSzPts val="3800"/>
              <a:buFont typeface="Arial" panose="020B0604020202020204" pitchFamily="34" charset="0"/>
              <a:buChar char="•"/>
            </a:pPr>
            <a:endParaRPr lang="fr-BE" sz="3100" b="0" i="0" u="none" strike="noStrike" cap="none" dirty="0">
              <a:solidFill>
                <a:schemeClr val="dk1"/>
              </a:solidFill>
              <a:latin typeface="Arial"/>
              <a:ea typeface="Arial"/>
              <a:cs typeface="Arial"/>
              <a:sym typeface="Arial"/>
            </a:endParaRPr>
          </a:p>
        </p:txBody>
      </p:sp>
      <p:sp>
        <p:nvSpPr>
          <p:cNvPr id="59" name="Google Shape;59;p12"/>
          <p:cNvSpPr txBox="1"/>
          <p:nvPr/>
        </p:nvSpPr>
        <p:spPr>
          <a:xfrm>
            <a:off x="15362200" y="7714525"/>
            <a:ext cx="14335801" cy="1840181"/>
          </a:xfrm>
          <a:prstGeom prst="rect">
            <a:avLst/>
          </a:prstGeom>
          <a:solidFill>
            <a:schemeClr val="accent3">
              <a:lumMod val="60000"/>
              <a:lumOff val="40000"/>
            </a:schemeClr>
          </a:solidFill>
          <a:ln w="9525" cap="flat" cmpd="sng">
            <a:solidFill>
              <a:schemeClr val="tx1"/>
            </a:solidFill>
            <a:prstDash val="solid"/>
            <a:round/>
            <a:headEnd type="none" w="sm" len="sm"/>
            <a:tailEnd type="none" w="sm" len="sm"/>
          </a:ln>
        </p:spPr>
        <p:txBody>
          <a:bodyPr spcFirstLastPara="1" wrap="square" lIns="313225" tIns="313225" rIns="313225" bIns="313225" anchor="ctr" anchorCtr="0">
            <a:noAutofit/>
          </a:bodyPr>
          <a:lstStyle/>
          <a:p>
            <a:pPr algn="ctr">
              <a:buSzPts val="5500"/>
            </a:pPr>
            <a:r>
              <a:rPr lang="fr-BE" sz="5400" b="1" dirty="0">
                <a:solidFill>
                  <a:schemeClr val="tx1"/>
                </a:solidFill>
                <a:latin typeface="Times New Roman"/>
                <a:ea typeface="Times New Roman"/>
                <a:cs typeface="Times New Roman"/>
                <a:sym typeface="Times New Roman"/>
              </a:rPr>
              <a:t>Model</a:t>
            </a:r>
            <a:r>
              <a:rPr lang="fr-BE" sz="5400" b="1" dirty="0">
                <a:solidFill>
                  <a:srgbClr val="424242"/>
                </a:solidFill>
                <a:latin typeface="Times New Roman"/>
                <a:ea typeface="Times New Roman"/>
                <a:cs typeface="Times New Roman"/>
                <a:sym typeface="Times New Roman"/>
              </a:rPr>
              <a:t> </a:t>
            </a:r>
            <a:r>
              <a:rPr lang="fr-BE" sz="5400" b="1" dirty="0" err="1">
                <a:solidFill>
                  <a:schemeClr val="tx1"/>
                </a:solidFill>
                <a:latin typeface="Times New Roman"/>
                <a:ea typeface="Times New Roman"/>
                <a:cs typeface="Times New Roman"/>
                <a:sym typeface="Times New Roman"/>
              </a:rPr>
              <a:t>approaches</a:t>
            </a:r>
            <a:endParaRPr lang="fr-BE" sz="4800" b="1" u="none" strike="noStrike" cap="none" dirty="0">
              <a:solidFill>
                <a:schemeClr val="tx1"/>
              </a:solidFill>
              <a:latin typeface="Times New Roman"/>
              <a:ea typeface="Times New Roman"/>
              <a:cs typeface="Times New Roman"/>
              <a:sym typeface="Times New Roman"/>
            </a:endParaRPr>
          </a:p>
        </p:txBody>
      </p:sp>
      <p:sp>
        <p:nvSpPr>
          <p:cNvPr id="61" name="Google Shape;61;p12"/>
          <p:cNvSpPr txBox="1"/>
          <p:nvPr/>
        </p:nvSpPr>
        <p:spPr>
          <a:xfrm>
            <a:off x="491700" y="37873225"/>
            <a:ext cx="29182788" cy="2270082"/>
          </a:xfrm>
          <a:prstGeom prst="rect">
            <a:avLst/>
          </a:prstGeom>
          <a:noFill/>
          <a:ln w="9525" cap="flat" cmpd="sng">
            <a:solidFill>
              <a:schemeClr val="tx1"/>
            </a:solidFill>
            <a:prstDash val="solid"/>
            <a:round/>
            <a:headEnd type="none" w="sm" len="sm"/>
            <a:tailEnd type="none" w="sm" len="sm"/>
          </a:ln>
        </p:spPr>
        <p:txBody>
          <a:bodyPr spcFirstLastPara="1" wrap="square" lIns="313225" tIns="313225" rIns="313225" bIns="313225" anchor="ctr" anchorCtr="0">
            <a:noAutofit/>
          </a:bodyPr>
          <a:lstStyle/>
          <a:p>
            <a:pPr marL="495300" marR="0" lvl="0" indent="-457200" algn="l" rtl="0">
              <a:lnSpc>
                <a:spcPct val="100000"/>
              </a:lnSpc>
              <a:spcBef>
                <a:spcPts val="0"/>
              </a:spcBef>
              <a:spcAft>
                <a:spcPts val="0"/>
              </a:spcAft>
              <a:buClr>
                <a:srgbClr val="000000"/>
              </a:buClr>
              <a:buSzPts val="3500"/>
              <a:buFont typeface="Arial" panose="020B0604020202020204" pitchFamily="34" charset="0"/>
              <a:buChar char="•"/>
            </a:pPr>
            <a:r>
              <a:rPr lang="en-US" sz="3500" b="0" i="0" u="none" strike="noStrike" cap="none" dirty="0">
                <a:solidFill>
                  <a:srgbClr val="000000"/>
                </a:solidFill>
                <a:latin typeface="Arial"/>
                <a:ea typeface="Arial"/>
                <a:cs typeface="Arial"/>
                <a:sym typeface="Arial"/>
              </a:rPr>
              <a:t>Apply model of control for experimentally balancing populations of </a:t>
            </a:r>
            <a:r>
              <a:rPr lang="en-US" sz="3500" b="0" i="1" u="none" strike="noStrike" cap="none" dirty="0">
                <a:solidFill>
                  <a:srgbClr val="000000"/>
                </a:solidFill>
                <a:latin typeface="Arial"/>
                <a:ea typeface="Arial"/>
                <a:cs typeface="Arial"/>
                <a:sym typeface="Arial"/>
              </a:rPr>
              <a:t>E. coli </a:t>
            </a:r>
            <a:r>
              <a:rPr lang="en-US" sz="3500" b="0" i="0" u="none" strike="noStrike" cap="none" dirty="0">
                <a:solidFill>
                  <a:srgbClr val="000000"/>
                </a:solidFill>
                <a:latin typeface="Arial"/>
                <a:ea typeface="Arial"/>
                <a:cs typeface="Arial"/>
                <a:sym typeface="Arial"/>
              </a:rPr>
              <a:t>and </a:t>
            </a:r>
            <a:r>
              <a:rPr lang="en-US" sz="3500" b="0" i="1" u="none" strike="noStrike" cap="none" dirty="0">
                <a:solidFill>
                  <a:srgbClr val="000000"/>
                </a:solidFill>
                <a:latin typeface="Arial"/>
                <a:ea typeface="Arial"/>
                <a:cs typeface="Arial"/>
                <a:sym typeface="Arial"/>
              </a:rPr>
              <a:t>S. </a:t>
            </a:r>
            <a:r>
              <a:rPr lang="en-US" sz="3500" b="0" i="1" u="none" strike="noStrike" cap="none" dirty="0" err="1">
                <a:solidFill>
                  <a:srgbClr val="000000"/>
                </a:solidFill>
                <a:latin typeface="Arial"/>
                <a:ea typeface="Arial"/>
                <a:cs typeface="Arial"/>
                <a:sym typeface="Arial"/>
              </a:rPr>
              <a:t>cerevisae</a:t>
            </a:r>
            <a:r>
              <a:rPr lang="en-US" sz="3500" b="0" i="1" u="none" strike="noStrike" cap="none" dirty="0">
                <a:solidFill>
                  <a:srgbClr val="000000"/>
                </a:solidFill>
                <a:latin typeface="Arial"/>
                <a:ea typeface="Arial"/>
                <a:cs typeface="Arial"/>
                <a:sym typeface="Arial"/>
              </a:rPr>
              <a:t> </a:t>
            </a:r>
            <a:r>
              <a:rPr lang="en-US" sz="3500" b="0" i="0" u="none" strike="noStrike" cap="none" dirty="0">
                <a:solidFill>
                  <a:srgbClr val="000000"/>
                </a:solidFill>
                <a:latin typeface="Arial"/>
                <a:ea typeface="Arial"/>
                <a:cs typeface="Arial"/>
                <a:sym typeface="Arial"/>
              </a:rPr>
              <a:t>with ethanol pulse.</a:t>
            </a:r>
          </a:p>
          <a:p>
            <a:pPr marL="495300" indent="-457200">
              <a:buSzPts val="3500"/>
              <a:buFont typeface="Arial" panose="020B0604020202020204" pitchFamily="34" charset="0"/>
              <a:buChar char="•"/>
            </a:pPr>
            <a:r>
              <a:rPr lang="en-US" sz="3500" b="0" i="0" u="none" strike="noStrike" cap="none" dirty="0">
                <a:solidFill>
                  <a:srgbClr val="000000"/>
                </a:solidFill>
                <a:latin typeface="Arial"/>
                <a:ea typeface="Arial"/>
                <a:cs typeface="Arial"/>
                <a:sym typeface="Arial"/>
              </a:rPr>
              <a:t>Apply control of microbes involved in sourdoug</a:t>
            </a:r>
            <a:r>
              <a:rPr lang="en-US" sz="3500" dirty="0"/>
              <a:t>h fermentation (</a:t>
            </a:r>
            <a:r>
              <a:rPr lang="en-US" sz="3500" dirty="0" err="1"/>
              <a:t>lactobilli</a:t>
            </a:r>
            <a:r>
              <a:rPr lang="en-US" sz="3500" dirty="0"/>
              <a:t> and yeasts) for the study of yeast stress and metabolic interactions and productions for sourdough fermentation.</a:t>
            </a:r>
          </a:p>
          <a:p>
            <a:pPr marL="495300" indent="-457200">
              <a:buSzPts val="3500"/>
              <a:buFont typeface="Arial" panose="020B0604020202020204" pitchFamily="34" charset="0"/>
              <a:buChar char="•"/>
            </a:pPr>
            <a:r>
              <a:rPr lang="en-US" sz="3500" b="0" i="0" u="none" strike="noStrike" cap="none" dirty="0">
                <a:solidFill>
                  <a:srgbClr val="000000"/>
                </a:solidFill>
                <a:latin typeface="Arial"/>
                <a:ea typeface="Arial"/>
                <a:cs typeface="Arial"/>
                <a:sym typeface="Arial"/>
              </a:rPr>
              <a:t>Apply control of engineered strains for the production of coumaric acid from a microbial consortium.</a:t>
            </a:r>
          </a:p>
        </p:txBody>
      </p:sp>
      <p:sp>
        <p:nvSpPr>
          <p:cNvPr id="96" name="Google Shape;96;p12"/>
          <p:cNvSpPr txBox="1"/>
          <p:nvPr/>
        </p:nvSpPr>
        <p:spPr>
          <a:xfrm>
            <a:off x="491700" y="36559525"/>
            <a:ext cx="29202300" cy="1320600"/>
          </a:xfrm>
          <a:prstGeom prst="rect">
            <a:avLst/>
          </a:prstGeom>
          <a:solidFill>
            <a:schemeClr val="accent3">
              <a:lumMod val="60000"/>
              <a:lumOff val="40000"/>
            </a:schemeClr>
          </a:solidFill>
          <a:ln w="9525" cap="flat" cmpd="sng">
            <a:solidFill>
              <a:schemeClr val="tx1"/>
            </a:solidFill>
            <a:prstDash val="solid"/>
            <a:round/>
            <a:headEnd type="none" w="sm" len="sm"/>
            <a:tailEnd type="none" w="sm" len="sm"/>
          </a:ln>
        </p:spPr>
        <p:txBody>
          <a:bodyPr spcFirstLastPara="1" wrap="square" lIns="313225" tIns="313225" rIns="313225" bIns="313225" anchor="ctr" anchorCtr="0">
            <a:noAutofit/>
          </a:bodyPr>
          <a:lstStyle/>
          <a:p>
            <a:pPr marL="0" marR="0" lvl="0" indent="0" algn="ctr" rtl="0">
              <a:lnSpc>
                <a:spcPct val="100000"/>
              </a:lnSpc>
              <a:spcBef>
                <a:spcPts val="0"/>
              </a:spcBef>
              <a:spcAft>
                <a:spcPts val="0"/>
              </a:spcAft>
              <a:buClr>
                <a:srgbClr val="000000"/>
              </a:buClr>
              <a:buSzPts val="6200"/>
              <a:buFont typeface="Arial"/>
              <a:buNone/>
            </a:pPr>
            <a:r>
              <a:rPr lang="fr" sz="6200" b="1" i="0" u="none" strike="noStrike" cap="none" dirty="0">
                <a:solidFill>
                  <a:schemeClr val="tx1"/>
                </a:solidFill>
                <a:latin typeface="Times New Roman"/>
                <a:ea typeface="Times New Roman"/>
                <a:cs typeface="Times New Roman"/>
                <a:sym typeface="Times New Roman"/>
              </a:rPr>
              <a:t>Future directions</a:t>
            </a:r>
            <a:endParaRPr sz="6200" b="1" i="0" u="none" strike="noStrike" cap="none" dirty="0">
              <a:solidFill>
                <a:schemeClr val="tx1"/>
              </a:solidFill>
              <a:latin typeface="Times New Roman"/>
              <a:ea typeface="Times New Roman"/>
              <a:cs typeface="Times New Roman"/>
              <a:sym typeface="Times New Roman"/>
            </a:endParaRPr>
          </a:p>
        </p:txBody>
      </p:sp>
      <p:sp>
        <p:nvSpPr>
          <p:cNvPr id="99" name="Google Shape;99;p12"/>
          <p:cNvSpPr txBox="1"/>
          <p:nvPr/>
        </p:nvSpPr>
        <p:spPr>
          <a:xfrm>
            <a:off x="495300" y="16868727"/>
            <a:ext cx="29202227" cy="1320600"/>
          </a:xfrm>
          <a:prstGeom prst="rect">
            <a:avLst/>
          </a:prstGeom>
          <a:solidFill>
            <a:schemeClr val="accent3">
              <a:lumMod val="60000"/>
              <a:lumOff val="40000"/>
            </a:schemeClr>
          </a:solidFill>
          <a:ln w="9525" cap="flat" cmpd="sng">
            <a:solidFill>
              <a:schemeClr val="tx1"/>
            </a:solidFill>
            <a:prstDash val="solid"/>
            <a:round/>
            <a:headEnd type="none" w="sm" len="sm"/>
            <a:tailEnd type="none" w="sm" len="sm"/>
          </a:ln>
        </p:spPr>
        <p:txBody>
          <a:bodyPr spcFirstLastPara="1" wrap="square" lIns="313225" tIns="313225" rIns="313225" bIns="313225" anchor="ctr" anchorCtr="0">
            <a:noAutofit/>
          </a:bodyPr>
          <a:lstStyle/>
          <a:p>
            <a:pPr marL="0" marR="0" lvl="0" indent="0" algn="ctr" rtl="0">
              <a:lnSpc>
                <a:spcPct val="100000"/>
              </a:lnSpc>
              <a:spcBef>
                <a:spcPts val="0"/>
              </a:spcBef>
              <a:spcAft>
                <a:spcPts val="0"/>
              </a:spcAft>
              <a:buClr>
                <a:srgbClr val="000000"/>
              </a:buClr>
              <a:buSzPts val="5500"/>
              <a:buFont typeface="Arial"/>
              <a:buNone/>
            </a:pPr>
            <a:r>
              <a:rPr lang="fr-BE" sz="5500" b="1" i="0" u="none" strike="noStrike" cap="none" dirty="0">
                <a:solidFill>
                  <a:schemeClr val="tx1"/>
                </a:solidFill>
                <a:latin typeface="Times New Roman"/>
                <a:ea typeface="Times New Roman"/>
                <a:cs typeface="Times New Roman"/>
                <a:sym typeface="Times New Roman"/>
              </a:rPr>
              <a:t>Co-cultivation </a:t>
            </a:r>
            <a:r>
              <a:rPr lang="fr-BE" sz="5500" b="1" dirty="0">
                <a:solidFill>
                  <a:schemeClr val="tx1"/>
                </a:solidFill>
                <a:latin typeface="Times New Roman"/>
                <a:ea typeface="Times New Roman"/>
                <a:cs typeface="Times New Roman"/>
                <a:sym typeface="Times New Roman"/>
              </a:rPr>
              <a:t>of </a:t>
            </a:r>
            <a:r>
              <a:rPr lang="fr-BE" sz="5500" b="1" i="1" dirty="0">
                <a:solidFill>
                  <a:schemeClr val="tx1"/>
                </a:solidFill>
                <a:latin typeface="Times New Roman"/>
                <a:ea typeface="Times New Roman"/>
                <a:cs typeface="Times New Roman"/>
                <a:sym typeface="Times New Roman"/>
              </a:rPr>
              <a:t>Escherichia coli </a:t>
            </a:r>
            <a:r>
              <a:rPr lang="fr-BE" sz="5500" b="1" dirty="0">
                <a:solidFill>
                  <a:schemeClr val="tx1"/>
                </a:solidFill>
                <a:latin typeface="Times New Roman"/>
                <a:ea typeface="Times New Roman"/>
                <a:cs typeface="Times New Roman"/>
                <a:sym typeface="Times New Roman"/>
              </a:rPr>
              <a:t>and </a:t>
            </a:r>
            <a:r>
              <a:rPr lang="fr-BE" sz="5500" b="1" i="1" dirty="0">
                <a:solidFill>
                  <a:schemeClr val="tx1"/>
                </a:solidFill>
                <a:latin typeface="Times New Roman"/>
                <a:ea typeface="Times New Roman"/>
                <a:cs typeface="Times New Roman"/>
                <a:sym typeface="Times New Roman"/>
              </a:rPr>
              <a:t>Saccharomyces </a:t>
            </a:r>
            <a:r>
              <a:rPr lang="fr-BE" sz="5500" b="1" i="1" dirty="0" err="1">
                <a:solidFill>
                  <a:schemeClr val="tx1"/>
                </a:solidFill>
                <a:latin typeface="Times New Roman"/>
                <a:ea typeface="Times New Roman"/>
                <a:cs typeface="Times New Roman"/>
                <a:sym typeface="Times New Roman"/>
              </a:rPr>
              <a:t>cerevisae</a:t>
            </a:r>
            <a:r>
              <a:rPr lang="fr-BE" sz="5500" b="1" i="1" dirty="0">
                <a:solidFill>
                  <a:schemeClr val="tx1"/>
                </a:solidFill>
                <a:latin typeface="Times New Roman"/>
                <a:ea typeface="Times New Roman"/>
                <a:cs typeface="Times New Roman"/>
                <a:sym typeface="Times New Roman"/>
              </a:rPr>
              <a:t> </a:t>
            </a:r>
            <a:endParaRPr lang="fr-BE" sz="6200" b="1" i="1" u="none" strike="noStrike" cap="none" dirty="0">
              <a:solidFill>
                <a:schemeClr val="tx1"/>
              </a:solidFill>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C01E53F0-C9AF-13A9-8731-C838A73016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1666" y="365815"/>
            <a:ext cx="7404819" cy="2819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RAA VEILLE SCIENTIFIQUE: Terra, un nouveau centre de recherche  international sur l'agriculture">
            <a:extLst>
              <a:ext uri="{FF2B5EF4-FFF2-40B4-BE49-F238E27FC236}">
                <a16:creationId xmlns:a16="http://schemas.microsoft.com/office/drawing/2014/main" id="{05C3158F-14E6-3AF8-30CB-2BE59079D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852" y="560130"/>
            <a:ext cx="10110933" cy="2259270"/>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74;p12">
            <a:extLst>
              <a:ext uri="{FF2B5EF4-FFF2-40B4-BE49-F238E27FC236}">
                <a16:creationId xmlns:a16="http://schemas.microsoft.com/office/drawing/2014/main" id="{A7DABF23-EDCA-4549-89E4-E5846EF3E2C7}"/>
              </a:ext>
            </a:extLst>
          </p:cNvPr>
          <p:cNvSpPr txBox="1"/>
          <p:nvPr/>
        </p:nvSpPr>
        <p:spPr>
          <a:xfrm>
            <a:off x="610550" y="25147678"/>
            <a:ext cx="14298704" cy="18384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Arial"/>
              <a:buChar char="●"/>
            </a:pPr>
            <a:r>
              <a:rPr lang="fr-BE" sz="2400" dirty="0" err="1"/>
              <a:t>Considering</a:t>
            </a:r>
            <a:r>
              <a:rPr lang="fr-BE" sz="2400" dirty="0"/>
              <a:t> </a:t>
            </a:r>
            <a:r>
              <a:rPr lang="fr-BE" sz="2400" dirty="0" err="1"/>
              <a:t>biomass</a:t>
            </a:r>
            <a:r>
              <a:rPr lang="fr-BE" sz="2400" dirty="0"/>
              <a:t> of </a:t>
            </a:r>
            <a:r>
              <a:rPr lang="fr-BE" sz="2400" dirty="0" err="1"/>
              <a:t>each</a:t>
            </a:r>
            <a:r>
              <a:rPr lang="fr-BE" sz="2400" dirty="0"/>
              <a:t> </a:t>
            </a:r>
            <a:r>
              <a:rPr lang="fr-BE" sz="2400" dirty="0" err="1"/>
              <a:t>strain</a:t>
            </a:r>
            <a:r>
              <a:rPr lang="fr-BE" sz="2400" dirty="0"/>
              <a:t> and </a:t>
            </a:r>
            <a:r>
              <a:rPr lang="fr-BE" sz="2400" dirty="0" err="1"/>
              <a:t>three</a:t>
            </a:r>
            <a:r>
              <a:rPr lang="fr-BE" sz="2400" dirty="0"/>
              <a:t> main </a:t>
            </a:r>
            <a:r>
              <a:rPr lang="fr-BE" sz="2400" dirty="0" err="1"/>
              <a:t>substrates</a:t>
            </a:r>
            <a:r>
              <a:rPr lang="fr-BE" sz="2400" dirty="0"/>
              <a:t>: glucose, </a:t>
            </a:r>
            <a:r>
              <a:rPr lang="fr-BE" sz="2400" dirty="0" err="1"/>
              <a:t>acetate</a:t>
            </a:r>
            <a:r>
              <a:rPr lang="fr-BE" sz="2400" dirty="0"/>
              <a:t> and </a:t>
            </a:r>
            <a:r>
              <a:rPr lang="fr-BE" sz="2400" dirty="0" err="1"/>
              <a:t>ethanol</a:t>
            </a:r>
            <a:r>
              <a:rPr lang="fr-BE" sz="2400" dirty="0"/>
              <a:t> [2].</a:t>
            </a:r>
          </a:p>
          <a:p>
            <a:pPr marL="101600" marR="0" lvl="0" algn="l" rtl="0">
              <a:lnSpc>
                <a:spcPct val="100000"/>
              </a:lnSpc>
              <a:spcBef>
                <a:spcPts val="0"/>
              </a:spcBef>
              <a:spcAft>
                <a:spcPts val="0"/>
              </a:spcAft>
              <a:buClr>
                <a:srgbClr val="000000"/>
              </a:buClr>
              <a:buSzPts val="2000"/>
            </a:pPr>
            <a:endParaRPr sz="2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rgbClr val="000000"/>
              </a:solidFill>
              <a:latin typeface="Arial"/>
              <a:ea typeface="Arial"/>
              <a:cs typeface="Arial"/>
              <a:sym typeface="Arial"/>
            </a:endParaRPr>
          </a:p>
        </p:txBody>
      </p:sp>
      <p:sp>
        <p:nvSpPr>
          <p:cNvPr id="28" name="Google Shape;61;p12">
            <a:extLst>
              <a:ext uri="{FF2B5EF4-FFF2-40B4-BE49-F238E27FC236}">
                <a16:creationId xmlns:a16="http://schemas.microsoft.com/office/drawing/2014/main" id="{D3DC0984-B266-4009-97F3-101FCBD803A4}"/>
              </a:ext>
            </a:extLst>
          </p:cNvPr>
          <p:cNvSpPr txBox="1"/>
          <p:nvPr/>
        </p:nvSpPr>
        <p:spPr>
          <a:xfrm>
            <a:off x="491700" y="41467342"/>
            <a:ext cx="29182788" cy="965699"/>
          </a:xfrm>
          <a:prstGeom prst="rect">
            <a:avLst/>
          </a:prstGeom>
          <a:noFill/>
          <a:ln w="9525" cap="flat" cmpd="sng">
            <a:solidFill>
              <a:schemeClr val="tx1"/>
            </a:solidFill>
            <a:prstDash val="solid"/>
            <a:round/>
            <a:headEnd type="none" w="sm" len="sm"/>
            <a:tailEnd type="none" w="sm" len="sm"/>
          </a:ln>
        </p:spPr>
        <p:txBody>
          <a:bodyPr spcFirstLastPara="1" wrap="square" lIns="313225" tIns="313225" rIns="313225" bIns="313225" anchor="ctr" anchorCtr="0">
            <a:noAutofit/>
          </a:bodyPr>
          <a:lstStyle/>
          <a:p>
            <a:pPr marL="38100" marR="0" lvl="0" algn="l" rtl="0">
              <a:lnSpc>
                <a:spcPct val="100000"/>
              </a:lnSpc>
              <a:spcBef>
                <a:spcPts val="0"/>
              </a:spcBef>
              <a:spcAft>
                <a:spcPts val="0"/>
              </a:spcAft>
              <a:buClr>
                <a:srgbClr val="000000"/>
              </a:buClr>
              <a:buSzPts val="3500"/>
            </a:pPr>
            <a:r>
              <a:rPr lang="en-US" sz="1600" dirty="0">
                <a:effectLst/>
                <a:latin typeface="+mj-lt"/>
                <a:ea typeface="Calibri" panose="020F0502020204030204" pitchFamily="34" charset="0"/>
              </a:rPr>
              <a:t>1. </a:t>
            </a:r>
            <a:r>
              <a:rPr lang="en-US" sz="1600" dirty="0" err="1">
                <a:effectLst/>
                <a:latin typeface="+mj-lt"/>
                <a:ea typeface="Calibri" panose="020F0502020204030204" pitchFamily="34" charset="0"/>
              </a:rPr>
              <a:t>Roell</a:t>
            </a:r>
            <a:r>
              <a:rPr lang="en-US" sz="1600" dirty="0">
                <a:effectLst/>
                <a:latin typeface="+mj-lt"/>
                <a:ea typeface="Calibri" panose="020F0502020204030204" pitchFamily="34" charset="0"/>
              </a:rPr>
              <a:t> GW, </a:t>
            </a:r>
            <a:r>
              <a:rPr lang="en-US" sz="1600" dirty="0" err="1">
                <a:effectLst/>
                <a:latin typeface="+mj-lt"/>
                <a:ea typeface="Calibri" panose="020F0502020204030204" pitchFamily="34" charset="0"/>
              </a:rPr>
              <a:t>Zha</a:t>
            </a:r>
            <a:r>
              <a:rPr lang="en-US" sz="1600" dirty="0">
                <a:effectLst/>
                <a:latin typeface="+mj-lt"/>
                <a:ea typeface="Calibri" panose="020F0502020204030204" pitchFamily="34" charset="0"/>
              </a:rPr>
              <a:t> J, </a:t>
            </a:r>
            <a:r>
              <a:rPr lang="en-US" sz="1600" dirty="0" err="1">
                <a:effectLst/>
                <a:latin typeface="+mj-lt"/>
                <a:ea typeface="Calibri" panose="020F0502020204030204" pitchFamily="34" charset="0"/>
              </a:rPr>
              <a:t>Carr</a:t>
            </a:r>
            <a:r>
              <a:rPr lang="en-US" sz="1600" dirty="0">
                <a:effectLst/>
                <a:latin typeface="+mj-lt"/>
                <a:ea typeface="Calibri" panose="020F0502020204030204" pitchFamily="34" charset="0"/>
              </a:rPr>
              <a:t> RR, </a:t>
            </a:r>
            <a:r>
              <a:rPr lang="en-US" sz="1600" dirty="0" err="1">
                <a:effectLst/>
                <a:latin typeface="+mj-lt"/>
                <a:ea typeface="Calibri" panose="020F0502020204030204" pitchFamily="34" charset="0"/>
              </a:rPr>
              <a:t>Koffas</a:t>
            </a:r>
            <a:r>
              <a:rPr lang="en-US" sz="1600" dirty="0">
                <a:effectLst/>
                <a:latin typeface="+mj-lt"/>
                <a:ea typeface="Calibri" panose="020F0502020204030204" pitchFamily="34" charset="0"/>
              </a:rPr>
              <a:t> MA, Fong SS, Tang YJ. Engineering microbial consortia by division of labor. </a:t>
            </a:r>
            <a:r>
              <a:rPr lang="en-US" sz="1600" dirty="0" err="1">
                <a:effectLst/>
                <a:latin typeface="+mj-lt"/>
                <a:ea typeface="Calibri" panose="020F0502020204030204" pitchFamily="34" charset="0"/>
              </a:rPr>
              <a:t>Microb</a:t>
            </a:r>
            <a:r>
              <a:rPr lang="en-US" sz="1600" dirty="0">
                <a:effectLst/>
                <a:latin typeface="+mj-lt"/>
                <a:ea typeface="Calibri" panose="020F0502020204030204" pitchFamily="34" charset="0"/>
              </a:rPr>
              <a:t> Cell Fact [Internet]. BioMed Central; 2019;18:1–11. Available from: </a:t>
            </a:r>
            <a:r>
              <a:rPr lang="en-US" sz="1600" dirty="0">
                <a:effectLst/>
                <a:latin typeface="+mj-lt"/>
                <a:ea typeface="Calibri" panose="020F0502020204030204" pitchFamily="34" charset="0"/>
                <a:hlinkClick r:id="rId8"/>
              </a:rPr>
              <a:t>https://doi.org/10.1186/s12934-019-1083-3</a:t>
            </a:r>
            <a:endParaRPr lang="fr-BE" sz="1600" dirty="0">
              <a:effectLst/>
              <a:latin typeface="+mj-lt"/>
              <a:ea typeface="Calibri" panose="020F0502020204030204" pitchFamily="34" charset="0"/>
            </a:endParaRPr>
          </a:p>
          <a:p>
            <a:pPr marL="38100" marR="0" lvl="0" algn="l" rtl="0">
              <a:lnSpc>
                <a:spcPct val="100000"/>
              </a:lnSpc>
              <a:spcBef>
                <a:spcPts val="0"/>
              </a:spcBef>
              <a:spcAft>
                <a:spcPts val="0"/>
              </a:spcAft>
              <a:buClr>
                <a:srgbClr val="000000"/>
              </a:buClr>
              <a:buSzPts val="3500"/>
            </a:pPr>
            <a:r>
              <a:rPr lang="fr-BE" sz="1600" b="0" i="0" u="none" strike="noStrike" cap="none" dirty="0">
                <a:solidFill>
                  <a:srgbClr val="000000"/>
                </a:solidFill>
                <a:latin typeface="+mj-lt"/>
                <a:ea typeface="Arial"/>
                <a:cs typeface="Arial"/>
                <a:sym typeface="Arial"/>
              </a:rPr>
              <a:t>2. Martinez JA, </a:t>
            </a:r>
            <a:r>
              <a:rPr lang="fr-BE" sz="1600" b="0" i="0" u="none" strike="noStrike" cap="none" dirty="0" err="1">
                <a:solidFill>
                  <a:srgbClr val="000000"/>
                </a:solidFill>
                <a:latin typeface="+mj-lt"/>
                <a:ea typeface="Arial"/>
                <a:cs typeface="Arial"/>
                <a:sym typeface="Arial"/>
              </a:rPr>
              <a:t>Delvenne</a:t>
            </a:r>
            <a:r>
              <a:rPr lang="fr-BE" sz="1600" b="0" i="0" u="none" strike="noStrike" cap="none" dirty="0">
                <a:solidFill>
                  <a:srgbClr val="000000"/>
                </a:solidFill>
                <a:latin typeface="+mj-lt"/>
                <a:ea typeface="Arial"/>
                <a:cs typeface="Arial"/>
                <a:sym typeface="Arial"/>
              </a:rPr>
              <a:t> M, Henrion L, Moreno F, </a:t>
            </a:r>
            <a:r>
              <a:rPr lang="fr-BE" sz="1600" b="0" i="0" u="none" strike="noStrike" cap="none" dirty="0" err="1">
                <a:solidFill>
                  <a:srgbClr val="000000"/>
                </a:solidFill>
                <a:latin typeface="+mj-lt"/>
                <a:ea typeface="Arial"/>
                <a:cs typeface="Arial"/>
                <a:sym typeface="Arial"/>
              </a:rPr>
              <a:t>Telek</a:t>
            </a:r>
            <a:r>
              <a:rPr lang="fr-BE" sz="1600" b="0" i="0" u="none" strike="noStrike" cap="none" dirty="0">
                <a:solidFill>
                  <a:srgbClr val="000000"/>
                </a:solidFill>
                <a:latin typeface="+mj-lt"/>
                <a:ea typeface="Arial"/>
                <a:cs typeface="Arial"/>
                <a:sym typeface="Arial"/>
              </a:rPr>
              <a:t> S, </a:t>
            </a:r>
            <a:r>
              <a:rPr lang="fr-BE" sz="1600" b="0" i="0" u="none" strike="noStrike" cap="none" dirty="0" err="1">
                <a:solidFill>
                  <a:srgbClr val="000000"/>
                </a:solidFill>
                <a:latin typeface="+mj-lt"/>
                <a:ea typeface="Arial"/>
                <a:cs typeface="Arial"/>
                <a:sym typeface="Arial"/>
              </a:rPr>
              <a:t>Dusny</a:t>
            </a:r>
            <a:r>
              <a:rPr lang="fr-BE" sz="1600" b="0" i="0" u="none" strike="noStrike" cap="none" dirty="0">
                <a:solidFill>
                  <a:srgbClr val="000000"/>
                </a:solidFill>
                <a:latin typeface="+mj-lt"/>
                <a:ea typeface="Arial"/>
                <a:cs typeface="Arial"/>
                <a:sym typeface="Arial"/>
              </a:rPr>
              <a:t> C, et al. </a:t>
            </a:r>
            <a:r>
              <a:rPr lang="fr-BE" sz="1600" b="0" i="0" u="none" strike="noStrike" cap="none" dirty="0" err="1">
                <a:solidFill>
                  <a:srgbClr val="000000"/>
                </a:solidFill>
                <a:latin typeface="+mj-lt"/>
                <a:ea typeface="Arial"/>
                <a:cs typeface="Arial"/>
                <a:sym typeface="Arial"/>
              </a:rPr>
              <a:t>Controlling</a:t>
            </a:r>
            <a:r>
              <a:rPr lang="fr-BE" sz="1600" b="0" i="0" u="none" strike="noStrike" cap="none" dirty="0">
                <a:solidFill>
                  <a:srgbClr val="000000"/>
                </a:solidFill>
                <a:latin typeface="+mj-lt"/>
                <a:ea typeface="Arial"/>
                <a:cs typeface="Arial"/>
                <a:sym typeface="Arial"/>
              </a:rPr>
              <a:t> </a:t>
            </a:r>
            <a:r>
              <a:rPr lang="fr-BE" sz="1600" b="0" i="0" u="none" strike="noStrike" cap="none" dirty="0" err="1">
                <a:solidFill>
                  <a:srgbClr val="000000"/>
                </a:solidFill>
                <a:latin typeface="+mj-lt"/>
                <a:ea typeface="Arial"/>
                <a:cs typeface="Arial"/>
                <a:sym typeface="Arial"/>
              </a:rPr>
              <a:t>microbial</a:t>
            </a:r>
            <a:r>
              <a:rPr lang="fr-BE" sz="1600" b="0" i="0" u="none" strike="noStrike" cap="none" dirty="0">
                <a:solidFill>
                  <a:srgbClr val="000000"/>
                </a:solidFill>
                <a:latin typeface="+mj-lt"/>
                <a:ea typeface="Arial"/>
                <a:cs typeface="Arial"/>
                <a:sym typeface="Arial"/>
              </a:rPr>
              <a:t> </a:t>
            </a:r>
            <a:r>
              <a:rPr lang="fr-BE" sz="1600" b="0" i="0" u="none" strike="noStrike" cap="none" dirty="0" err="1">
                <a:solidFill>
                  <a:srgbClr val="000000"/>
                </a:solidFill>
                <a:latin typeface="+mj-lt"/>
                <a:ea typeface="Arial"/>
                <a:cs typeface="Arial"/>
                <a:sym typeface="Arial"/>
              </a:rPr>
              <a:t>co-culture</a:t>
            </a:r>
            <a:r>
              <a:rPr lang="fr-BE" sz="1600" b="0" i="0" u="none" strike="noStrike" cap="none" dirty="0">
                <a:solidFill>
                  <a:srgbClr val="000000"/>
                </a:solidFill>
                <a:latin typeface="+mj-lt"/>
                <a:ea typeface="Arial"/>
                <a:cs typeface="Arial"/>
                <a:sym typeface="Arial"/>
              </a:rPr>
              <a:t> </a:t>
            </a:r>
            <a:r>
              <a:rPr lang="fr-BE" sz="1600" b="0" i="0" u="none" strike="noStrike" cap="none" dirty="0" err="1">
                <a:solidFill>
                  <a:srgbClr val="000000"/>
                </a:solidFill>
                <a:latin typeface="+mj-lt"/>
                <a:ea typeface="Arial"/>
                <a:cs typeface="Arial"/>
                <a:sym typeface="Arial"/>
              </a:rPr>
              <a:t>based</a:t>
            </a:r>
            <a:r>
              <a:rPr lang="fr-BE" sz="1600" b="0" i="0" u="none" strike="noStrike" cap="none" dirty="0">
                <a:solidFill>
                  <a:srgbClr val="000000"/>
                </a:solidFill>
                <a:latin typeface="+mj-lt"/>
                <a:ea typeface="Arial"/>
                <a:cs typeface="Arial"/>
                <a:sym typeface="Arial"/>
              </a:rPr>
              <a:t> on </a:t>
            </a:r>
            <a:r>
              <a:rPr lang="fr-BE" sz="1600" b="0" i="0" u="none" strike="noStrike" cap="none" dirty="0" err="1">
                <a:solidFill>
                  <a:srgbClr val="000000"/>
                </a:solidFill>
                <a:latin typeface="+mj-lt"/>
                <a:ea typeface="Arial"/>
                <a:cs typeface="Arial"/>
                <a:sym typeface="Arial"/>
              </a:rPr>
              <a:t>substrate</a:t>
            </a:r>
            <a:r>
              <a:rPr lang="fr-BE" sz="1600" b="0" i="0" u="none" strike="noStrike" cap="none" dirty="0">
                <a:solidFill>
                  <a:srgbClr val="000000"/>
                </a:solidFill>
                <a:latin typeface="+mj-lt"/>
                <a:ea typeface="Arial"/>
                <a:cs typeface="Arial"/>
                <a:sym typeface="Arial"/>
              </a:rPr>
              <a:t> </a:t>
            </a:r>
            <a:r>
              <a:rPr lang="fr-BE" sz="1600" b="0" i="0" u="none" strike="noStrike" cap="none" dirty="0" err="1">
                <a:solidFill>
                  <a:srgbClr val="000000"/>
                </a:solidFill>
                <a:latin typeface="+mj-lt"/>
                <a:ea typeface="Arial"/>
                <a:cs typeface="Arial"/>
                <a:sym typeface="Arial"/>
              </a:rPr>
              <a:t>pulsing</a:t>
            </a:r>
            <a:r>
              <a:rPr lang="fr-BE" sz="1600" b="0" i="0" u="none" strike="noStrike" cap="none" dirty="0">
                <a:solidFill>
                  <a:srgbClr val="000000"/>
                </a:solidFill>
                <a:latin typeface="+mj-lt"/>
                <a:ea typeface="Arial"/>
                <a:cs typeface="Arial"/>
                <a:sym typeface="Arial"/>
              </a:rPr>
              <a:t> can lead to </a:t>
            </a:r>
            <a:r>
              <a:rPr lang="fr-BE" sz="1600" b="0" i="0" u="none" strike="noStrike" cap="none" dirty="0" err="1">
                <a:solidFill>
                  <a:srgbClr val="000000"/>
                </a:solidFill>
                <a:latin typeface="+mj-lt"/>
                <a:ea typeface="Arial"/>
                <a:cs typeface="Arial"/>
                <a:sym typeface="Arial"/>
              </a:rPr>
              <a:t>stability</a:t>
            </a:r>
            <a:r>
              <a:rPr lang="fr-BE" sz="1600" b="0" i="0" u="none" strike="noStrike" cap="none" dirty="0">
                <a:solidFill>
                  <a:srgbClr val="000000"/>
                </a:solidFill>
                <a:latin typeface="+mj-lt"/>
                <a:ea typeface="Arial"/>
                <a:cs typeface="Arial"/>
                <a:sym typeface="Arial"/>
              </a:rPr>
              <a:t> </a:t>
            </a:r>
            <a:r>
              <a:rPr lang="fr-BE" sz="1600" b="0" i="0" u="none" strike="noStrike" cap="none" dirty="0" err="1">
                <a:solidFill>
                  <a:srgbClr val="000000"/>
                </a:solidFill>
                <a:latin typeface="+mj-lt"/>
                <a:ea typeface="Arial"/>
                <a:cs typeface="Arial"/>
                <a:sym typeface="Arial"/>
              </a:rPr>
              <a:t>through</a:t>
            </a:r>
            <a:r>
              <a:rPr lang="fr-BE" sz="1600" b="0" i="0" u="none" strike="noStrike" cap="none" dirty="0">
                <a:solidFill>
                  <a:srgbClr val="000000"/>
                </a:solidFill>
                <a:latin typeface="+mj-lt"/>
                <a:ea typeface="Arial"/>
                <a:cs typeface="Arial"/>
                <a:sym typeface="Arial"/>
              </a:rPr>
              <a:t> </a:t>
            </a:r>
            <a:r>
              <a:rPr lang="fr-BE" sz="1600" b="0" i="0" u="none" strike="noStrike" cap="none" dirty="0" err="1">
                <a:solidFill>
                  <a:srgbClr val="000000"/>
                </a:solidFill>
                <a:latin typeface="+mj-lt"/>
                <a:ea typeface="Arial"/>
                <a:cs typeface="Arial"/>
                <a:sym typeface="Arial"/>
              </a:rPr>
              <a:t>differential</a:t>
            </a:r>
            <a:r>
              <a:rPr lang="fr-BE" sz="1600" b="0" i="0" u="none" strike="noStrike" cap="none" dirty="0">
                <a:solidFill>
                  <a:srgbClr val="000000"/>
                </a:solidFill>
                <a:latin typeface="+mj-lt"/>
                <a:ea typeface="Arial"/>
                <a:cs typeface="Arial"/>
                <a:sym typeface="Arial"/>
              </a:rPr>
              <a:t> fitness </a:t>
            </a:r>
            <a:r>
              <a:rPr lang="fr-BE" sz="1600" b="0" i="0" u="none" strike="noStrike" cap="none" dirty="0" err="1">
                <a:solidFill>
                  <a:srgbClr val="000000"/>
                </a:solidFill>
                <a:latin typeface="+mj-lt"/>
                <a:ea typeface="Arial"/>
                <a:cs typeface="Arial"/>
                <a:sym typeface="Arial"/>
              </a:rPr>
              <a:t>advantages</a:t>
            </a:r>
            <a:r>
              <a:rPr lang="fr-BE" sz="1600" b="0" i="0" u="none" strike="noStrike" cap="none" dirty="0">
                <a:solidFill>
                  <a:srgbClr val="000000"/>
                </a:solidFill>
                <a:latin typeface="+mj-lt"/>
                <a:ea typeface="Arial"/>
                <a:cs typeface="Arial"/>
                <a:sym typeface="Arial"/>
              </a:rPr>
              <a:t>. </a:t>
            </a:r>
            <a:r>
              <a:rPr lang="fr-BE" sz="1600" b="0" i="0" u="none" strike="noStrike" cap="none" dirty="0" err="1">
                <a:solidFill>
                  <a:srgbClr val="000000"/>
                </a:solidFill>
                <a:latin typeface="+mj-lt"/>
                <a:ea typeface="Arial"/>
                <a:cs typeface="Arial"/>
                <a:sym typeface="Arial"/>
              </a:rPr>
              <a:t>bioRxiv</a:t>
            </a:r>
            <a:r>
              <a:rPr lang="fr-BE" sz="1600" b="0" i="0" u="none" strike="noStrike" cap="none" dirty="0">
                <a:solidFill>
                  <a:srgbClr val="000000"/>
                </a:solidFill>
                <a:latin typeface="+mj-lt"/>
                <a:ea typeface="Arial"/>
                <a:cs typeface="Arial"/>
                <a:sym typeface="Arial"/>
              </a:rPr>
              <a:t> [Internet]. 2022;2022.02.18.480836. </a:t>
            </a:r>
            <a:r>
              <a:rPr lang="fr-BE" sz="1600" b="0" i="0" u="none" strike="noStrike" cap="none" dirty="0" err="1">
                <a:solidFill>
                  <a:srgbClr val="000000"/>
                </a:solidFill>
                <a:latin typeface="+mj-lt"/>
                <a:ea typeface="Arial"/>
                <a:cs typeface="Arial"/>
                <a:sym typeface="Arial"/>
              </a:rPr>
              <a:t>Available</a:t>
            </a:r>
            <a:r>
              <a:rPr lang="fr-BE" sz="1600" b="0" i="0" u="none" strike="noStrike" cap="none" dirty="0">
                <a:solidFill>
                  <a:srgbClr val="000000"/>
                </a:solidFill>
                <a:latin typeface="+mj-lt"/>
                <a:ea typeface="Arial"/>
                <a:cs typeface="Arial"/>
                <a:sym typeface="Arial"/>
              </a:rPr>
              <a:t> </a:t>
            </a:r>
            <a:r>
              <a:rPr lang="fr-BE" sz="1600" b="0" i="0" u="none" strike="noStrike" cap="none" dirty="0" err="1">
                <a:solidFill>
                  <a:srgbClr val="000000"/>
                </a:solidFill>
                <a:latin typeface="+mj-lt"/>
                <a:ea typeface="Arial"/>
                <a:cs typeface="Arial"/>
                <a:sym typeface="Arial"/>
              </a:rPr>
              <a:t>from</a:t>
            </a:r>
            <a:r>
              <a:rPr lang="fr-BE" sz="1600" b="0" i="0" u="none" strike="noStrike" cap="none" dirty="0">
                <a:solidFill>
                  <a:srgbClr val="000000"/>
                </a:solidFill>
                <a:latin typeface="+mj-lt"/>
                <a:ea typeface="Arial"/>
                <a:cs typeface="Arial"/>
                <a:sym typeface="Arial"/>
              </a:rPr>
              <a:t>: https://www.biorxiv.org/content/10.1101/2022.02.18.480836v1%0Ahttps://www.biorxiv.org/content/10.1101/2022.02.18.480836v1.abstract%0Ahttp://biorxiv.org/content/early/2022/02/19/2022.02.18.480836.abstract</a:t>
            </a:r>
            <a:endParaRPr sz="1600" b="0" i="0" u="none" strike="noStrike" cap="none" dirty="0">
              <a:solidFill>
                <a:srgbClr val="000000"/>
              </a:solidFill>
              <a:latin typeface="+mj-lt"/>
              <a:ea typeface="Arial"/>
              <a:cs typeface="Arial"/>
              <a:sym typeface="Arial"/>
            </a:endParaRPr>
          </a:p>
        </p:txBody>
      </p:sp>
      <p:sp>
        <p:nvSpPr>
          <p:cNvPr id="29" name="Google Shape;96;p12">
            <a:extLst>
              <a:ext uri="{FF2B5EF4-FFF2-40B4-BE49-F238E27FC236}">
                <a16:creationId xmlns:a16="http://schemas.microsoft.com/office/drawing/2014/main" id="{1881A7CB-10D7-4F30-9D25-9570891CB120}"/>
              </a:ext>
            </a:extLst>
          </p:cNvPr>
          <p:cNvSpPr txBox="1"/>
          <p:nvPr/>
        </p:nvSpPr>
        <p:spPr>
          <a:xfrm>
            <a:off x="510288" y="40146742"/>
            <a:ext cx="29164200" cy="1320600"/>
          </a:xfrm>
          <a:prstGeom prst="rect">
            <a:avLst/>
          </a:prstGeom>
          <a:solidFill>
            <a:schemeClr val="accent3">
              <a:lumMod val="60000"/>
              <a:lumOff val="40000"/>
            </a:schemeClr>
          </a:solidFill>
          <a:ln w="9525" cap="flat" cmpd="sng">
            <a:solidFill>
              <a:schemeClr val="tx1"/>
            </a:solidFill>
            <a:prstDash val="solid"/>
            <a:round/>
            <a:headEnd type="none" w="sm" len="sm"/>
            <a:tailEnd type="none" w="sm" len="sm"/>
          </a:ln>
        </p:spPr>
        <p:txBody>
          <a:bodyPr spcFirstLastPara="1" wrap="square" lIns="313225" tIns="313225" rIns="313225" bIns="313225" anchor="ctr" anchorCtr="0">
            <a:noAutofit/>
          </a:bodyPr>
          <a:lstStyle/>
          <a:p>
            <a:pPr marL="0" marR="0" lvl="0" indent="0" algn="ctr" rtl="0">
              <a:lnSpc>
                <a:spcPct val="100000"/>
              </a:lnSpc>
              <a:spcBef>
                <a:spcPts val="0"/>
              </a:spcBef>
              <a:spcAft>
                <a:spcPts val="0"/>
              </a:spcAft>
              <a:buClr>
                <a:srgbClr val="000000"/>
              </a:buClr>
              <a:buSzPts val="6200"/>
              <a:buFont typeface="Arial"/>
              <a:buNone/>
            </a:pPr>
            <a:r>
              <a:rPr lang="fr" sz="6200" b="1" i="0" u="none" strike="noStrike" cap="none" dirty="0">
                <a:solidFill>
                  <a:schemeClr val="tx1"/>
                </a:solidFill>
                <a:latin typeface="Times New Roman"/>
                <a:ea typeface="Times New Roman"/>
                <a:cs typeface="Times New Roman"/>
                <a:sym typeface="Times New Roman"/>
              </a:rPr>
              <a:t>References</a:t>
            </a:r>
            <a:endParaRPr sz="6200" b="1" i="0" u="none" strike="noStrike" cap="none" dirty="0">
              <a:solidFill>
                <a:schemeClr val="tx1"/>
              </a:solidFill>
              <a:latin typeface="Times New Roman"/>
              <a:ea typeface="Times New Roman"/>
              <a:cs typeface="Times New Roman"/>
              <a:sym typeface="Times New Roman"/>
            </a:endParaRPr>
          </a:p>
        </p:txBody>
      </p:sp>
      <p:pic>
        <p:nvPicPr>
          <p:cNvPr id="7" name="Image 6">
            <a:extLst>
              <a:ext uri="{FF2B5EF4-FFF2-40B4-BE49-F238E27FC236}">
                <a16:creationId xmlns:a16="http://schemas.microsoft.com/office/drawing/2014/main" id="{E2CCB224-2CC6-4D1A-96C9-5234DE8C5F8E}"/>
              </a:ext>
            </a:extLst>
          </p:cNvPr>
          <p:cNvPicPr>
            <a:picLocks noChangeAspect="1"/>
          </p:cNvPicPr>
          <p:nvPr/>
        </p:nvPicPr>
        <p:blipFill>
          <a:blip r:embed="rId9"/>
          <a:stretch>
            <a:fillRect/>
          </a:stretch>
        </p:blipFill>
        <p:spPr>
          <a:xfrm>
            <a:off x="0" y="25990146"/>
            <a:ext cx="9513388" cy="10533424"/>
          </a:xfrm>
          <a:prstGeom prst="rect">
            <a:avLst/>
          </a:prstGeom>
        </p:spPr>
      </p:pic>
      <p:sp>
        <p:nvSpPr>
          <p:cNvPr id="30" name="Google Shape;74;p12">
            <a:extLst>
              <a:ext uri="{FF2B5EF4-FFF2-40B4-BE49-F238E27FC236}">
                <a16:creationId xmlns:a16="http://schemas.microsoft.com/office/drawing/2014/main" id="{408A5325-9D93-4731-96FC-07609526F2B8}"/>
              </a:ext>
            </a:extLst>
          </p:cNvPr>
          <p:cNvSpPr txBox="1"/>
          <p:nvPr/>
        </p:nvSpPr>
        <p:spPr>
          <a:xfrm>
            <a:off x="19552244" y="34820615"/>
            <a:ext cx="10688044" cy="1838400"/>
          </a:xfrm>
          <a:prstGeom prst="rect">
            <a:avLst/>
          </a:prstGeom>
          <a:solidFill>
            <a:schemeClr val="bg1"/>
          </a:solid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Arial"/>
              <a:buChar char="●"/>
            </a:pPr>
            <a:r>
              <a:rPr lang="en-US" sz="2400" dirty="0"/>
              <a:t>Based on pulse of metabolites, the model predicts a more balanced co-cultivation than chemostat [2].</a:t>
            </a:r>
            <a:endParaRPr lang="fr-BE" sz="2400" dirty="0"/>
          </a:p>
          <a:p>
            <a:pPr marL="457200" marR="0" lvl="0" indent="-355600" algn="l" rtl="0">
              <a:lnSpc>
                <a:spcPct val="100000"/>
              </a:lnSpc>
              <a:spcBef>
                <a:spcPts val="0"/>
              </a:spcBef>
              <a:spcAft>
                <a:spcPts val="0"/>
              </a:spcAft>
              <a:buClr>
                <a:srgbClr val="000000"/>
              </a:buClr>
              <a:buSzPts val="2000"/>
              <a:buFont typeface="Arial"/>
              <a:buChar char="●"/>
            </a:pPr>
            <a:r>
              <a:rPr lang="fr-BE" sz="2400" dirty="0" err="1"/>
              <a:t>Three</a:t>
            </a:r>
            <a:r>
              <a:rPr lang="fr-BE" sz="2400" dirty="0"/>
              <a:t> </a:t>
            </a:r>
            <a:r>
              <a:rPr lang="fr-BE" sz="2400" dirty="0" err="1"/>
              <a:t>different</a:t>
            </a:r>
            <a:r>
              <a:rPr lang="fr-BE" sz="2400" dirty="0"/>
              <a:t> </a:t>
            </a:r>
            <a:r>
              <a:rPr lang="fr-BE" sz="2400" dirty="0" err="1"/>
              <a:t>parameters</a:t>
            </a:r>
            <a:r>
              <a:rPr lang="fr-BE" sz="2400" dirty="0"/>
              <a:t> to </a:t>
            </a:r>
            <a:r>
              <a:rPr lang="fr-BE" sz="2400" dirty="0" err="1"/>
              <a:t>consider</a:t>
            </a:r>
            <a:r>
              <a:rPr lang="fr-BE" sz="2400" dirty="0"/>
              <a:t> for </a:t>
            </a:r>
            <a:r>
              <a:rPr lang="fr-BE" sz="2400" dirty="0" err="1"/>
              <a:t>this</a:t>
            </a:r>
            <a:r>
              <a:rPr lang="fr-BE" sz="2400" dirty="0"/>
              <a:t> pulse model: </a:t>
            </a:r>
            <a:r>
              <a:rPr lang="fr-BE" sz="2400" dirty="0" err="1"/>
              <a:t>Diltution</a:t>
            </a:r>
            <a:r>
              <a:rPr lang="fr-BE" sz="2400" dirty="0"/>
              <a:t> rate (D), </a:t>
            </a:r>
            <a:r>
              <a:rPr lang="fr-BE" sz="2400" dirty="0" err="1"/>
              <a:t>frequency</a:t>
            </a:r>
            <a:r>
              <a:rPr lang="fr-BE" sz="2400" dirty="0"/>
              <a:t> of </a:t>
            </a:r>
            <a:r>
              <a:rPr lang="fr-BE" sz="2400" dirty="0" err="1"/>
              <a:t>pulsing</a:t>
            </a:r>
            <a:r>
              <a:rPr lang="fr-BE" sz="2400" dirty="0"/>
              <a:t> (w) and time fraction for </a:t>
            </a:r>
            <a:r>
              <a:rPr lang="fr-BE" sz="2400" dirty="0" err="1"/>
              <a:t>feed</a:t>
            </a:r>
            <a:r>
              <a:rPr lang="fr-BE" sz="2400" dirty="0"/>
              <a:t> pulse (s) [2].</a:t>
            </a:r>
          </a:p>
          <a:p>
            <a:pPr marL="457200" marR="0" lvl="0" indent="-355600" algn="l" rtl="0">
              <a:lnSpc>
                <a:spcPct val="100000"/>
              </a:lnSpc>
              <a:spcBef>
                <a:spcPts val="0"/>
              </a:spcBef>
              <a:spcAft>
                <a:spcPts val="0"/>
              </a:spcAft>
              <a:buClr>
                <a:srgbClr val="000000"/>
              </a:buClr>
              <a:buSzPts val="2000"/>
              <a:buFont typeface="Arial"/>
              <a:buChar char="●"/>
            </a:pPr>
            <a:endParaRPr lang="fr-BE" sz="24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endParaRPr sz="2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rgbClr val="000000"/>
              </a:solidFill>
              <a:latin typeface="Arial"/>
              <a:ea typeface="Arial"/>
              <a:cs typeface="Arial"/>
              <a:sym typeface="Arial"/>
            </a:endParaRPr>
          </a:p>
        </p:txBody>
      </p:sp>
      <p:sp>
        <p:nvSpPr>
          <p:cNvPr id="31" name="Google Shape;74;p12">
            <a:extLst>
              <a:ext uri="{FF2B5EF4-FFF2-40B4-BE49-F238E27FC236}">
                <a16:creationId xmlns:a16="http://schemas.microsoft.com/office/drawing/2014/main" id="{736FA8DA-4CA7-4C1B-9C64-DD8A03EC0232}"/>
              </a:ext>
            </a:extLst>
          </p:cNvPr>
          <p:cNvSpPr txBox="1"/>
          <p:nvPr/>
        </p:nvSpPr>
        <p:spPr>
          <a:xfrm>
            <a:off x="14118865" y="23675730"/>
            <a:ext cx="15951739" cy="1838400"/>
          </a:xfrm>
          <a:prstGeom prst="rect">
            <a:avLst/>
          </a:prstGeom>
          <a:noFill/>
          <a:ln>
            <a:noFill/>
          </a:ln>
        </p:spPr>
        <p:txBody>
          <a:bodyPr spcFirstLastPara="1" wrap="square" lIns="91425" tIns="91425" rIns="91425" bIns="91425" anchor="t" anchorCtr="0">
            <a:noAutofit/>
          </a:bodyPr>
          <a:lstStyle/>
          <a:p>
            <a:pPr marL="457200" indent="-355600">
              <a:buSzPts val="2000"/>
              <a:buFont typeface="Arial"/>
              <a:buChar char="●"/>
            </a:pPr>
            <a:r>
              <a:rPr lang="fr-BE" sz="2400" b="0" i="0" u="none" strike="noStrike" cap="none" dirty="0">
                <a:solidFill>
                  <a:srgbClr val="000000"/>
                </a:solidFill>
                <a:latin typeface="Arial"/>
                <a:ea typeface="Arial"/>
                <a:cs typeface="Arial"/>
                <a:sym typeface="Arial"/>
              </a:rPr>
              <a:t>In </a:t>
            </a:r>
            <a:r>
              <a:rPr lang="fr-BE" sz="2400" b="0" i="0" u="none" strike="noStrike" cap="none" dirty="0" err="1">
                <a:solidFill>
                  <a:srgbClr val="000000"/>
                </a:solidFill>
                <a:latin typeface="Arial"/>
                <a:ea typeface="Arial"/>
                <a:cs typeface="Arial"/>
                <a:sym typeface="Arial"/>
              </a:rPr>
              <a:t>classic</a:t>
            </a:r>
            <a:r>
              <a:rPr lang="fr-BE" sz="2400" b="0" i="0" u="none" strike="noStrike" cap="none" dirty="0">
                <a:solidFill>
                  <a:srgbClr val="000000"/>
                </a:solidFill>
                <a:latin typeface="Arial"/>
                <a:ea typeface="Arial"/>
                <a:cs typeface="Arial"/>
                <a:sym typeface="Arial"/>
              </a:rPr>
              <a:t> </a:t>
            </a:r>
            <a:r>
              <a:rPr lang="fr-BE" sz="2400" b="0" i="0" u="none" strike="noStrike" cap="none" dirty="0" err="1">
                <a:solidFill>
                  <a:srgbClr val="000000"/>
                </a:solidFill>
                <a:latin typeface="Arial"/>
                <a:ea typeface="Arial"/>
                <a:cs typeface="Arial"/>
                <a:sym typeface="Arial"/>
              </a:rPr>
              <a:t>chemostat</a:t>
            </a:r>
            <a:r>
              <a:rPr lang="fr-BE" sz="2400" b="0" i="0" u="none" strike="noStrike" cap="none" dirty="0">
                <a:solidFill>
                  <a:srgbClr val="000000"/>
                </a:solidFill>
                <a:latin typeface="Arial"/>
                <a:ea typeface="Arial"/>
                <a:cs typeface="Arial"/>
                <a:sym typeface="Arial"/>
              </a:rPr>
              <a:t> </a:t>
            </a:r>
            <a:r>
              <a:rPr lang="fr-BE" sz="2400" b="0" i="0" u="none" strike="noStrike" cap="none" dirty="0" err="1">
                <a:solidFill>
                  <a:srgbClr val="000000"/>
                </a:solidFill>
                <a:latin typeface="Arial"/>
                <a:ea typeface="Arial"/>
                <a:cs typeface="Arial"/>
                <a:sym typeface="Arial"/>
              </a:rPr>
              <a:t>conffiguration</a:t>
            </a:r>
            <a:r>
              <a:rPr lang="fr-BE" sz="2400" dirty="0"/>
              <a:t>, the model </a:t>
            </a:r>
            <a:r>
              <a:rPr lang="fr-BE" sz="2400" dirty="0" err="1"/>
              <a:t>approach</a:t>
            </a:r>
            <a:r>
              <a:rPr lang="fr-BE" sz="2400" dirty="0"/>
              <a:t> the </a:t>
            </a:r>
            <a:r>
              <a:rPr lang="fr-BE" sz="2400" dirty="0" err="1"/>
              <a:t>results</a:t>
            </a:r>
            <a:r>
              <a:rPr lang="fr-BE" sz="2400" dirty="0"/>
              <a:t> </a:t>
            </a:r>
            <a:r>
              <a:rPr lang="fr-BE" sz="2400" dirty="0" err="1"/>
              <a:t>experimentaly</a:t>
            </a:r>
            <a:r>
              <a:rPr lang="fr-BE" sz="2400" dirty="0"/>
              <a:t> </a:t>
            </a:r>
            <a:r>
              <a:rPr lang="fr-BE" sz="2400" dirty="0" err="1"/>
              <a:t>got</a:t>
            </a:r>
            <a:r>
              <a:rPr lang="fr-BE" sz="2400" dirty="0"/>
              <a:t> </a:t>
            </a:r>
            <a:r>
              <a:rPr lang="fr-BE" sz="2400" dirty="0" err="1"/>
              <a:t>with</a:t>
            </a:r>
            <a:r>
              <a:rPr lang="fr-BE" sz="2400" dirty="0"/>
              <a:t> a </a:t>
            </a:r>
            <a:r>
              <a:rPr lang="fr-BE" sz="2400" dirty="0" err="1"/>
              <a:t>leading</a:t>
            </a:r>
            <a:r>
              <a:rPr lang="fr-BE" sz="2400" dirty="0"/>
              <a:t> </a:t>
            </a:r>
            <a:r>
              <a:rPr lang="fr-BE" sz="2400" i="1" dirty="0"/>
              <a:t>E. coli </a:t>
            </a:r>
            <a:r>
              <a:rPr lang="fr-BE" sz="2400" dirty="0"/>
              <a:t>(</a:t>
            </a:r>
            <a:r>
              <a:rPr lang="fr-BE" sz="2400" dirty="0" err="1"/>
              <a:t>blue</a:t>
            </a:r>
            <a:r>
              <a:rPr lang="fr-BE" sz="2400" dirty="0"/>
              <a:t>) in </a:t>
            </a:r>
            <a:r>
              <a:rPr lang="fr-BE" sz="2400" dirty="0" err="1"/>
              <a:t>comparison</a:t>
            </a:r>
            <a:r>
              <a:rPr lang="fr-BE" sz="2400" dirty="0"/>
              <a:t> </a:t>
            </a:r>
            <a:r>
              <a:rPr lang="fr-BE" sz="2400" dirty="0" err="1"/>
              <a:t>with</a:t>
            </a:r>
            <a:r>
              <a:rPr lang="fr-BE" sz="2400" dirty="0"/>
              <a:t> </a:t>
            </a:r>
            <a:r>
              <a:rPr lang="fr-BE" sz="2400" i="1" dirty="0"/>
              <a:t>S. </a:t>
            </a:r>
            <a:r>
              <a:rPr lang="fr-BE" sz="2400" i="1" dirty="0" err="1"/>
              <a:t>cerevisae</a:t>
            </a:r>
            <a:r>
              <a:rPr lang="fr-BE" sz="2400" i="1" dirty="0"/>
              <a:t> </a:t>
            </a:r>
            <a:r>
              <a:rPr lang="fr-BE" sz="2400" dirty="0"/>
              <a:t>(</a:t>
            </a:r>
            <a:r>
              <a:rPr lang="fr-BE" sz="2400" dirty="0" err="1"/>
              <a:t>red</a:t>
            </a:r>
            <a:r>
              <a:rPr lang="fr-BE" sz="2400" dirty="0"/>
              <a:t>) [2],</a:t>
            </a:r>
            <a:endParaRPr lang="fr-BE" sz="2400" b="0" i="1"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endParaRPr lang="fr-BE" sz="2400" dirty="0"/>
          </a:p>
          <a:p>
            <a:pPr marL="101600" marR="0" lvl="0" algn="l" rtl="0">
              <a:lnSpc>
                <a:spcPct val="100000"/>
              </a:lnSpc>
              <a:spcBef>
                <a:spcPts val="0"/>
              </a:spcBef>
              <a:spcAft>
                <a:spcPts val="0"/>
              </a:spcAft>
              <a:buClr>
                <a:srgbClr val="000000"/>
              </a:buClr>
              <a:buSzPts val="2000"/>
            </a:pPr>
            <a:br>
              <a:rPr lang="fr-BE" sz="2400" b="0" i="0" u="none" strike="noStrike" cap="none" dirty="0">
                <a:solidFill>
                  <a:srgbClr val="000000"/>
                </a:solidFill>
                <a:latin typeface="Arial"/>
                <a:ea typeface="Arial"/>
                <a:cs typeface="Arial"/>
                <a:sym typeface="Arial"/>
              </a:rPr>
            </a:br>
            <a:endParaRPr lang="fr-BE" sz="2400" b="0" i="0" u="none" strike="noStrike" cap="none" dirty="0">
              <a:solidFill>
                <a:srgbClr val="000000"/>
              </a:solidFill>
              <a:latin typeface="Arial"/>
              <a:ea typeface="Arial"/>
              <a:cs typeface="Arial"/>
              <a:sym typeface="Arial"/>
            </a:endParaRPr>
          </a:p>
          <a:p>
            <a:pPr marL="101600" marR="0" lvl="0" algn="l" rtl="0">
              <a:lnSpc>
                <a:spcPct val="100000"/>
              </a:lnSpc>
              <a:spcBef>
                <a:spcPts val="0"/>
              </a:spcBef>
              <a:spcAft>
                <a:spcPts val="0"/>
              </a:spcAft>
              <a:buClr>
                <a:srgbClr val="000000"/>
              </a:buClr>
              <a:buSzPts val="2000"/>
            </a:pPr>
            <a:endParaRPr lang="fr-BE" sz="24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endParaRPr sz="2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rgbClr val="000000"/>
              </a:solidFill>
              <a:latin typeface="Arial"/>
              <a:ea typeface="Arial"/>
              <a:cs typeface="Arial"/>
              <a:sym typeface="Arial"/>
            </a:endParaRPr>
          </a:p>
        </p:txBody>
      </p:sp>
      <p:pic>
        <p:nvPicPr>
          <p:cNvPr id="9" name="Image 8">
            <a:extLst>
              <a:ext uri="{FF2B5EF4-FFF2-40B4-BE49-F238E27FC236}">
                <a16:creationId xmlns:a16="http://schemas.microsoft.com/office/drawing/2014/main" id="{4E86EA5A-608A-4078-8B5C-9CB3D235F1B5}"/>
              </a:ext>
            </a:extLst>
          </p:cNvPr>
          <p:cNvPicPr>
            <a:picLocks noChangeAspect="1"/>
          </p:cNvPicPr>
          <p:nvPr/>
        </p:nvPicPr>
        <p:blipFill>
          <a:blip r:embed="rId10"/>
          <a:stretch>
            <a:fillRect/>
          </a:stretch>
        </p:blipFill>
        <p:spPr>
          <a:xfrm>
            <a:off x="20309000" y="24710549"/>
            <a:ext cx="7504000" cy="100884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TotalTime>
  <Words>555</Words>
  <Application>Microsoft Office PowerPoint</Application>
  <PresentationFormat>Personnalisé</PresentationFormat>
  <Paragraphs>37</Paragraphs>
  <Slides>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Times New Roman</vt:lpstr>
      <vt:lpstr>Simple Light</vt:lpstr>
      <vt:lpstr>Control of microbial consortia in bioreactors  Romain Bouchat(1), Juan Andrés Martinez(1), Frank Delvigne(1)*  1MiPI, TERRA Teaching and Research Centre, Gembloux Agro-Bio Tech, University of Liège, Avenue de la Faculté, 2B, B-5030, Gembloux, Belgium *Corresponding author: f.delvigne@uliege.be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Romain Bouchat(1), Juan Andrés Martinez(1), Frank Delvigne(1)*  1MiPI, TERRA Teaching and Research Centre, Gembloux Agro-Bio Tech, University of Liège, Avenue de la Faculté, 2B, B-5030, Gembloux, Belgium *Corresponding author: f.delvigne@uliege.be   </dc:title>
  <cp:lastModifiedBy>Romain Bouchat</cp:lastModifiedBy>
  <cp:revision>35</cp:revision>
  <dcterms:modified xsi:type="dcterms:W3CDTF">2022-12-02T10:50:48Z</dcterms:modified>
</cp:coreProperties>
</file>