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380">
          <p15:clr>
            <a:srgbClr val="A4A3A4"/>
          </p15:clr>
        </p15:guide>
        <p15:guide id="2" pos="9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4211" autoAdjust="0"/>
  </p:normalViewPr>
  <p:slideViewPr>
    <p:cSldViewPr snapToGrid="0">
      <p:cViewPr>
        <p:scale>
          <a:sx n="52" d="100"/>
          <a:sy n="52" d="100"/>
        </p:scale>
        <p:origin x="264" y="-5976"/>
      </p:cViewPr>
      <p:guideLst>
        <p:guide orient="horz" pos="13380"/>
        <p:guide pos="9524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8832" y="685800"/>
            <a:ext cx="244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0847" y="6149421"/>
            <a:ext cx="28178701" cy="169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  <a:defRPr sz="17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0819" y="23406947"/>
            <a:ext cx="28178701" cy="6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0819" y="17763802"/>
            <a:ext cx="28178701" cy="6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300"/>
              <a:buFont typeface="Arial"/>
              <a:buNone/>
              <a:defRPr sz="1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701" cy="4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0819" y="9518254"/>
            <a:ext cx="13227900" cy="28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L="457200" marR="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8950" algn="l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15981166" y="9518254"/>
            <a:ext cx="13227900" cy="28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L="457200" marR="0" lvl="0" indent="-533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8950" algn="l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701" cy="4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1030819" y="4588682"/>
            <a:ext cx="9286200" cy="6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200"/>
              <a:buFont typeface="Arial"/>
              <a:buNone/>
              <a:defRPr sz="8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1030819" y="11476661"/>
            <a:ext cx="9286200" cy="2625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L="457200" marR="0" lvl="0" indent="-488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●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895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Arial"/>
              <a:buChar char="○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8950" algn="l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100"/>
              <a:buFont typeface="Arial"/>
              <a:buChar char="■"/>
              <a:defRPr sz="4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621299" y="3717774"/>
            <a:ext cx="21058800" cy="3378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0"/>
              <a:buFont typeface="Arial"/>
              <a:buNone/>
              <a:defRPr sz="1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15120000" y="-1032"/>
            <a:ext cx="15120000" cy="424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78031" y="10184752"/>
            <a:ext cx="13377900" cy="12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None/>
              <a:defRPr sz="1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ubTitle" idx="1"/>
          </p:nvPr>
        </p:nvSpPr>
        <p:spPr>
          <a:xfrm>
            <a:off x="878031" y="23150506"/>
            <a:ext cx="13377900" cy="10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2"/>
          </p:nvPr>
        </p:nvSpPr>
        <p:spPr>
          <a:xfrm>
            <a:off x="16335355" y="5980112"/>
            <a:ext cx="12689100" cy="30517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457200" marR="0" lvl="0" indent="-622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Arial"/>
              <a:buChar char="●"/>
              <a:defRPr sz="6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3400" algn="l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030819" y="34940181"/>
            <a:ext cx="19838699" cy="49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Arial"/>
              <a:buNone/>
              <a:defRPr sz="6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 hasCustomPrompt="1"/>
          </p:nvPr>
        </p:nvSpPr>
        <p:spPr>
          <a:xfrm>
            <a:off x="1030819" y="9135451"/>
            <a:ext cx="28178701" cy="162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100"/>
              <a:buFont typeface="Arial"/>
              <a:buNone/>
              <a:defRPr sz="4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0819" y="26034123"/>
            <a:ext cx="28178701" cy="10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L="457200" marR="0" lvl="0" indent="-622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Arial"/>
              <a:buChar char="●"/>
              <a:defRPr sz="6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3400" algn="ctr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3400" algn="ctr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701" cy="4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0819" y="9518254"/>
            <a:ext cx="28178701" cy="28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t" anchorCtr="0">
            <a:noAutofit/>
          </a:bodyPr>
          <a:lstStyle>
            <a:lvl1pPr marL="457200" marR="0" lvl="0" indent="-622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Font typeface="Arial"/>
              <a:buChar char="●"/>
              <a:defRPr sz="6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●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33400" algn="l" rtl="0">
              <a:lnSpc>
                <a:spcPct val="115000"/>
              </a:lnSpc>
              <a:spcBef>
                <a:spcPts val="550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Char char="○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33400" algn="l" rtl="0">
              <a:lnSpc>
                <a:spcPct val="115000"/>
              </a:lnSpc>
              <a:spcBef>
                <a:spcPts val="5500"/>
              </a:spcBef>
              <a:spcAft>
                <a:spcPts val="5500"/>
              </a:spcAft>
              <a:buClr>
                <a:schemeClr val="dk2"/>
              </a:buClr>
              <a:buSzPts val="4800"/>
              <a:buFont typeface="Arial"/>
              <a:buChar char="■"/>
              <a:defRPr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19153" y="38513356"/>
            <a:ext cx="18144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microbialcellfactories.com/11/1/46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8.png"/><Relationship Id="rId5" Type="http://schemas.openxmlformats.org/officeDocument/2006/relationships/image" Target="../media/image3.emf"/><Relationship Id="rId10" Type="http://schemas.openxmlformats.org/officeDocument/2006/relationships/hyperlink" Target="mailto:f.delvigne@uliege.be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A358009B-1A5C-7460-51EE-64ACF9C8AAE0}"/>
              </a:ext>
            </a:extLst>
          </p:cNvPr>
          <p:cNvGrpSpPr/>
          <p:nvPr/>
        </p:nvGrpSpPr>
        <p:grpSpPr>
          <a:xfrm>
            <a:off x="15362200" y="24553099"/>
            <a:ext cx="14443414" cy="7325957"/>
            <a:chOff x="15362200" y="24553099"/>
            <a:chExt cx="14443414" cy="7325957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37B50F0-42C9-7813-0349-C7CD895695FA}"/>
                </a:ext>
              </a:extLst>
            </p:cNvPr>
            <p:cNvGrpSpPr/>
            <p:nvPr/>
          </p:nvGrpSpPr>
          <p:grpSpPr>
            <a:xfrm>
              <a:off x="15362200" y="24553099"/>
              <a:ext cx="14443414" cy="7325957"/>
              <a:chOff x="15362200" y="25231528"/>
              <a:chExt cx="14443414" cy="7325957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94AF0D6B-D79B-20AD-4B56-F346B49EF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2200" y="25231528"/>
                <a:ext cx="14443414" cy="7325957"/>
              </a:xfrm>
              <a:prstGeom prst="rect">
                <a:avLst/>
              </a:prstGeom>
            </p:spPr>
          </p:pic>
          <p:pic>
            <p:nvPicPr>
              <p:cNvPr id="49" name="Image 48">
                <a:extLst>
                  <a:ext uri="{FF2B5EF4-FFF2-40B4-BE49-F238E27FC236}">
                    <a16:creationId xmlns:a16="http://schemas.microsoft.com/office/drawing/2014/main" id="{FB0DC08E-E87D-D70A-DB73-781C72562C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42182" y="31919191"/>
                <a:ext cx="1850405" cy="381381"/>
              </a:xfrm>
              <a:prstGeom prst="rect">
                <a:avLst/>
              </a:prstGeom>
            </p:spPr>
          </p:pic>
        </p:grpSp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0A3BCCD8-C795-51DE-2F6F-8ECDF40F5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126326" y="31230736"/>
              <a:ext cx="1850405" cy="381381"/>
            </a:xfrm>
            <a:prstGeom prst="rect">
              <a:avLst/>
            </a:prstGeom>
          </p:spPr>
        </p:pic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AC350DB0-F398-2001-3120-754D2E11BE54}"/>
              </a:ext>
            </a:extLst>
          </p:cNvPr>
          <p:cNvGrpSpPr/>
          <p:nvPr/>
        </p:nvGrpSpPr>
        <p:grpSpPr>
          <a:xfrm>
            <a:off x="1355012" y="24582242"/>
            <a:ext cx="14443414" cy="7325957"/>
            <a:chOff x="1355012" y="24582242"/>
            <a:chExt cx="14443414" cy="7325957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7369B6D4-EA4C-FAA6-6C60-129B60DFF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5012" y="24582242"/>
              <a:ext cx="14443414" cy="7325957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0C4B6B72-E7C9-B655-C0A1-C4DFF4B2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49100" y="31245250"/>
              <a:ext cx="1850405" cy="381381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6784C0B-AC7D-A775-B115-8365A366F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33216" y="18097516"/>
            <a:ext cx="14443414" cy="7325956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17F42C1-1F43-FB3B-8B37-80D6761F7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3198" y="24775873"/>
            <a:ext cx="1850405" cy="381381"/>
          </a:xfrm>
          <a:prstGeom prst="rect">
            <a:avLst/>
          </a:prstGeom>
        </p:spPr>
      </p:pic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E0AED40F-5962-40BE-5BE3-BFB2390DD3C8}"/>
              </a:ext>
            </a:extLst>
          </p:cNvPr>
          <p:cNvGrpSpPr/>
          <p:nvPr/>
        </p:nvGrpSpPr>
        <p:grpSpPr>
          <a:xfrm>
            <a:off x="1292787" y="18126659"/>
            <a:ext cx="14443414" cy="7325957"/>
            <a:chOff x="1292787" y="18126659"/>
            <a:chExt cx="14443414" cy="7325957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360C793B-23DB-CFD8-E97E-2649AFD3B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2787" y="18126659"/>
              <a:ext cx="14443414" cy="732595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9398790C-6D79-B817-8B4F-D6CEFCD2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8148" y="24818152"/>
              <a:ext cx="1850405" cy="381381"/>
            </a:xfrm>
            <a:prstGeom prst="rect">
              <a:avLst/>
            </a:prstGeom>
          </p:spPr>
        </p:pic>
      </p:grpSp>
      <p:pic>
        <p:nvPicPr>
          <p:cNvPr id="100" name="Image 99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88A783B3-08F5-3656-F06C-3BE948788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78705" y="34695366"/>
            <a:ext cx="15470694" cy="7725275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96494819-33B6-9BBF-CE09-22033DC9AB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97670" y="9496702"/>
            <a:ext cx="8144024" cy="5941297"/>
          </a:xfrm>
          <a:prstGeom prst="rect">
            <a:avLst/>
          </a:prstGeom>
        </p:spPr>
      </p:pic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288" y="303185"/>
            <a:ext cx="30240000" cy="785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13225" tIns="313225" rIns="313225" bIns="3132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</a:pPr>
            <a:r>
              <a:rPr lang="en-US" sz="6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Reactive flow cytometry as an enabling technology for continuous co-cultures </a:t>
            </a:r>
            <a:endParaRPr sz="2000" b="1" i="0" u="none" strike="noStrike" cap="none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Romain Bouchat</a:t>
            </a:r>
            <a:r>
              <a:rPr lang="fr" sz="41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fr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Juan Andrés Martinez</a:t>
            </a:r>
            <a:r>
              <a:rPr lang="fr" sz="41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fr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fr-BE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Tiphaine Gallet de Saint Aurin</a:t>
            </a:r>
            <a:r>
              <a:rPr lang="fr-BE" sz="41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-BE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Vincent Vandenbroucke</a:t>
            </a:r>
            <a:r>
              <a:rPr lang="fr-BE" sz="41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fr-BE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fr" sz="4100" b="0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Frank Delvigne</a:t>
            </a:r>
            <a:r>
              <a:rPr lang="fr" sz="41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</a:t>
            </a:r>
            <a:r>
              <a:rPr lang="f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 sz="4100" b="0" i="1" u="none" strike="noStrike" cap="none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endParaRPr sz="2100" b="0" i="1" u="none" strike="noStrike" cap="none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fr" sz="3800" b="0" i="1" u="none" strike="noStrike" cap="none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f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MiPI, TERRA Teaching and Research Centre, Gembloux Agro-Bio Tech, University of Liège, Avenue de la Faculté, 2B, B-5030, Gembloux, Belgium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*Corresponding author: </a:t>
            </a:r>
            <a: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f.delvigne@uliege.be</a:t>
            </a:r>
            <a:br>
              <a:rPr lang="en-US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fr" sz="3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00"/>
              <a:buFont typeface="Arial"/>
              <a:buNone/>
            </a:pPr>
            <a:endParaRPr sz="4100" b="0" i="0" u="none" strike="noStrike" cap="none" dirty="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493738" y="8917743"/>
            <a:ext cx="12797610" cy="698791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400" dirty="0"/>
              <a:t>Increasing interest for co-cultivation in bioindustry because the division of work allows an increase in the number of reaction steps, producing new and more complex molecule.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lang="en-US" sz="34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4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Issues to stabilize the co-cultivation and balance different microbial species with different fitness profiles and interactions causing issues to maintain productivity.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en-US" sz="3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400" dirty="0" err="1"/>
              <a:t>Differents</a:t>
            </a:r>
            <a:r>
              <a:rPr lang="en-US" sz="3400" dirty="0"/>
              <a:t> kinds of co-cultures exist based on the level of interaction between the strains like high interactions couples such as </a:t>
            </a:r>
            <a:r>
              <a:rPr lang="en-US" sz="3400" i="1" dirty="0"/>
              <a:t>Lactobacillus plantarum </a:t>
            </a:r>
            <a:r>
              <a:rPr lang="en-US" sz="3400" dirty="0"/>
              <a:t>and </a:t>
            </a:r>
            <a:r>
              <a:rPr lang="en-US" sz="3400" i="1" dirty="0" err="1"/>
              <a:t>Kazachstania</a:t>
            </a:r>
            <a:r>
              <a:rPr lang="en-US" sz="3400" i="1" dirty="0"/>
              <a:t> </a:t>
            </a:r>
            <a:r>
              <a:rPr lang="en-US" sz="3400" i="1" dirty="0" err="1"/>
              <a:t>bulderi</a:t>
            </a:r>
            <a:r>
              <a:rPr lang="en-US" sz="3400" i="1" dirty="0"/>
              <a:t> </a:t>
            </a:r>
            <a:r>
              <a:rPr lang="en-US" sz="3400" dirty="0"/>
              <a:t>for the sourdough fermentation [1] which is not the case of for </a:t>
            </a:r>
            <a:r>
              <a:rPr lang="en-US" sz="3400" i="1" dirty="0"/>
              <a:t>Escherichia coli </a:t>
            </a:r>
            <a:r>
              <a:rPr lang="en-US" sz="3400" dirty="0"/>
              <a:t>and </a:t>
            </a:r>
            <a:r>
              <a:rPr lang="en-US" sz="3400" i="1" dirty="0"/>
              <a:t>Saccharomyces </a:t>
            </a:r>
            <a:r>
              <a:rPr lang="en-US" sz="3400" i="1" dirty="0" err="1"/>
              <a:t>cerivisiae</a:t>
            </a:r>
            <a:r>
              <a:rPr lang="en-US" sz="3400" i="1" dirty="0"/>
              <a:t>.</a:t>
            </a: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endParaRPr lang="en-US" sz="3400" b="0" i="0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/>
        </p:nvSpPr>
        <p:spPr>
          <a:xfrm>
            <a:off x="505327" y="7153750"/>
            <a:ext cx="12797610" cy="1840514"/>
          </a:xfrm>
          <a:prstGeom prst="rect">
            <a:avLst/>
          </a:prstGeom>
          <a:gradFill>
            <a:gsLst>
              <a:gs pos="18000">
                <a:schemeClr val="accent1"/>
              </a:gs>
              <a:gs pos="0">
                <a:schemeClr val="accent1">
                  <a:lumMod val="75000"/>
                </a:schemeClr>
              </a:gs>
              <a:gs pos="59000">
                <a:schemeClr val="accent5">
                  <a:lumMod val="0"/>
                  <a:lumOff val="100000"/>
                </a:schemeClr>
              </a:gs>
              <a:gs pos="100000">
                <a:srgbClr val="0070C0"/>
              </a:gs>
            </a:gsLst>
            <a:path path="circle">
              <a:fillToRect l="50000" t="-80000" r="50000" b="18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algn="ctr">
              <a:buSzPts val="5500"/>
            </a:pPr>
            <a:r>
              <a:rPr lang="fr-BE" sz="55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Co-cultivation applications in </a:t>
            </a:r>
            <a:r>
              <a:rPr lang="fr-BE" sz="55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bioindustry</a:t>
            </a:r>
            <a:endParaRPr lang="fr-BE" sz="5100" b="1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2"/>
          <p:cNvSpPr txBox="1"/>
          <p:nvPr/>
        </p:nvSpPr>
        <p:spPr>
          <a:xfrm>
            <a:off x="21143938" y="8925740"/>
            <a:ext cx="8554063" cy="69799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 panose="020B0604020202020204" pitchFamily="34" charset="0"/>
              <a:buChar char="•"/>
            </a:pPr>
            <a:r>
              <a:rPr lang="fr-BE" sz="3400" dirty="0" err="1">
                <a:solidFill>
                  <a:schemeClr val="dk1"/>
                </a:solidFill>
              </a:rPr>
              <a:t>Segregostat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is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composed</a:t>
            </a:r>
            <a:r>
              <a:rPr lang="fr-BE" sz="3400" dirty="0">
                <a:solidFill>
                  <a:schemeClr val="dk1"/>
                </a:solidFill>
              </a:rPr>
              <a:t> of a cultivation </a:t>
            </a:r>
            <a:r>
              <a:rPr lang="fr-BE" sz="3400" dirty="0" err="1">
                <a:solidFill>
                  <a:schemeClr val="dk1"/>
                </a:solidFill>
              </a:rPr>
              <a:t>device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with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autosampler</a:t>
            </a:r>
            <a:r>
              <a:rPr lang="fr-BE" sz="3400" dirty="0">
                <a:solidFill>
                  <a:schemeClr val="dk1"/>
                </a:solidFill>
              </a:rPr>
              <a:t> for online flow </a:t>
            </a:r>
            <a:r>
              <a:rPr lang="fr-BE" sz="3400" dirty="0" err="1">
                <a:solidFill>
                  <a:schemeClr val="dk1"/>
                </a:solidFill>
              </a:rPr>
              <a:t>cytometry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measuring</a:t>
            </a:r>
            <a:r>
              <a:rPr lang="fr-BE" sz="3400" dirty="0">
                <a:solidFill>
                  <a:schemeClr val="dk1"/>
                </a:solidFill>
              </a:rPr>
              <a:t> the percentage of </a:t>
            </a:r>
            <a:r>
              <a:rPr lang="fr-BE" sz="3400" dirty="0" err="1">
                <a:solidFill>
                  <a:schemeClr val="dk1"/>
                </a:solidFill>
              </a:rPr>
              <a:t>each</a:t>
            </a:r>
            <a:r>
              <a:rPr lang="fr-BE" sz="3400" dirty="0">
                <a:solidFill>
                  <a:schemeClr val="dk1"/>
                </a:solidFill>
              </a:rPr>
              <a:t> population </a:t>
            </a:r>
            <a:r>
              <a:rPr lang="fr-BE" sz="3400" dirty="0" err="1">
                <a:solidFill>
                  <a:schemeClr val="dk1"/>
                </a:solidFill>
              </a:rPr>
              <a:t>depending</a:t>
            </a:r>
            <a:r>
              <a:rPr lang="fr-BE" sz="3400" dirty="0">
                <a:solidFill>
                  <a:schemeClr val="dk1"/>
                </a:solidFill>
              </a:rPr>
              <a:t> on a </a:t>
            </a:r>
            <a:r>
              <a:rPr lang="fr-BE" sz="3400" dirty="0" err="1">
                <a:solidFill>
                  <a:schemeClr val="dk1"/>
                </a:solidFill>
              </a:rPr>
              <a:t>choosen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gate</a:t>
            </a:r>
            <a:r>
              <a:rPr lang="fr-BE" sz="3400" dirty="0">
                <a:solidFill>
                  <a:schemeClr val="dk1"/>
                </a:solidFill>
              </a:rPr>
              <a:t> and a machine section </a:t>
            </a:r>
            <a:r>
              <a:rPr lang="fr-BE" sz="3400" dirty="0" err="1">
                <a:solidFill>
                  <a:schemeClr val="dk1"/>
                </a:solidFill>
              </a:rPr>
              <a:t>which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allows</a:t>
            </a:r>
            <a:r>
              <a:rPr lang="fr-BE" sz="3400" dirty="0">
                <a:solidFill>
                  <a:schemeClr val="dk1"/>
                </a:solidFill>
              </a:rPr>
              <a:t> to alter the conditions by pulses </a:t>
            </a:r>
            <a:r>
              <a:rPr lang="fr-BE" sz="3400" dirty="0" err="1">
                <a:solidFill>
                  <a:schemeClr val="dk1"/>
                </a:solidFill>
              </a:rPr>
              <a:t>based</a:t>
            </a:r>
            <a:r>
              <a:rPr lang="fr-BE" sz="3400" dirty="0">
                <a:solidFill>
                  <a:schemeClr val="dk1"/>
                </a:solidFill>
              </a:rPr>
              <a:t> on a control </a:t>
            </a:r>
            <a:r>
              <a:rPr lang="fr-BE" sz="3400" dirty="0" err="1">
                <a:solidFill>
                  <a:schemeClr val="dk1"/>
                </a:solidFill>
              </a:rPr>
              <a:t>rule</a:t>
            </a:r>
            <a:r>
              <a:rPr lang="fr-BE" sz="3400" dirty="0">
                <a:solidFill>
                  <a:schemeClr val="dk1"/>
                </a:solidFill>
              </a:rPr>
              <a:t> and </a:t>
            </a:r>
            <a:r>
              <a:rPr lang="fr-BE" sz="3400" dirty="0" err="1">
                <a:solidFill>
                  <a:schemeClr val="dk1"/>
                </a:solidFill>
              </a:rPr>
              <a:t>cytometric</a:t>
            </a:r>
            <a:r>
              <a:rPr lang="fr-BE" sz="3400" dirty="0">
                <a:solidFill>
                  <a:schemeClr val="dk1"/>
                </a:solidFill>
              </a:rPr>
              <a:t> data [2].</a:t>
            </a: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 panose="020B0604020202020204" pitchFamily="34" charset="0"/>
              <a:buChar char="•"/>
            </a:pPr>
            <a:endParaRPr lang="fr-BE" sz="3400" dirty="0">
              <a:solidFill>
                <a:schemeClr val="dk1"/>
              </a:solidFill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 panose="020B0604020202020204" pitchFamily="34" charset="0"/>
              <a:buChar char="•"/>
            </a:pPr>
            <a:r>
              <a:rPr lang="fr-BE" sz="3400" dirty="0" err="1">
                <a:solidFill>
                  <a:schemeClr val="dk1"/>
                </a:solidFill>
              </a:rPr>
              <a:t>Here</a:t>
            </a:r>
            <a:r>
              <a:rPr lang="fr-BE" sz="3400" dirty="0">
                <a:solidFill>
                  <a:schemeClr val="dk1"/>
                </a:solidFill>
              </a:rPr>
              <a:t>, pulses of C sources to </a:t>
            </a:r>
            <a:r>
              <a:rPr lang="fr-BE" sz="3400" dirty="0" err="1">
                <a:solidFill>
                  <a:schemeClr val="dk1"/>
                </a:solidFill>
              </a:rPr>
              <a:t>reach</a:t>
            </a:r>
            <a:r>
              <a:rPr lang="fr-BE" sz="3400" dirty="0">
                <a:solidFill>
                  <a:schemeClr val="dk1"/>
                </a:solidFill>
              </a:rPr>
              <a:t> 50/50% of </a:t>
            </a:r>
            <a:r>
              <a:rPr lang="fr-BE" sz="3400" dirty="0" err="1">
                <a:solidFill>
                  <a:schemeClr val="dk1"/>
                </a:solidFill>
              </a:rPr>
              <a:t>each</a:t>
            </a:r>
            <a:r>
              <a:rPr lang="fr-BE" sz="3400" dirty="0">
                <a:solidFill>
                  <a:schemeClr val="dk1"/>
                </a:solidFill>
              </a:rPr>
              <a:t> </a:t>
            </a:r>
            <a:r>
              <a:rPr lang="fr-BE" sz="3400" dirty="0" err="1">
                <a:solidFill>
                  <a:schemeClr val="dk1"/>
                </a:solidFill>
              </a:rPr>
              <a:t>strain</a:t>
            </a:r>
            <a:r>
              <a:rPr lang="fr-BE" sz="3400" dirty="0">
                <a:solidFill>
                  <a:schemeClr val="dk1"/>
                </a:solidFill>
              </a:rPr>
              <a:t> in couples of </a:t>
            </a:r>
            <a:r>
              <a:rPr lang="en-US" sz="3400" i="1" dirty="0"/>
              <a:t>L. plantarum/K. </a:t>
            </a:r>
            <a:r>
              <a:rPr lang="en-US" sz="3400" i="1" dirty="0" err="1"/>
              <a:t>bulderi</a:t>
            </a:r>
            <a:r>
              <a:rPr lang="en-US" sz="3400" dirty="0"/>
              <a:t> and</a:t>
            </a:r>
            <a:r>
              <a:rPr lang="en-US" sz="3400" i="1" dirty="0"/>
              <a:t> E. coli/</a:t>
            </a:r>
            <a:r>
              <a:rPr lang="en-US" sz="3400" dirty="0"/>
              <a:t> </a:t>
            </a:r>
            <a:r>
              <a:rPr lang="en-US" sz="3400" i="1" dirty="0"/>
              <a:t>S. </a:t>
            </a:r>
            <a:r>
              <a:rPr lang="en-US" sz="3400" i="1" dirty="0" err="1"/>
              <a:t>cerivisiae</a:t>
            </a:r>
            <a:r>
              <a:rPr lang="en-US" sz="3400" i="1" dirty="0"/>
              <a:t>.</a:t>
            </a:r>
            <a:endParaRPr lang="fr-BE" sz="3400" dirty="0">
              <a:solidFill>
                <a:schemeClr val="dk1"/>
              </a:solidFill>
            </a:endParaRPr>
          </a:p>
        </p:txBody>
      </p:sp>
      <p:sp>
        <p:nvSpPr>
          <p:cNvPr id="59" name="Google Shape;59;p12"/>
          <p:cNvSpPr txBox="1"/>
          <p:nvPr/>
        </p:nvSpPr>
        <p:spPr>
          <a:xfrm>
            <a:off x="13698764" y="7154083"/>
            <a:ext cx="15999238" cy="1840181"/>
          </a:xfrm>
          <a:prstGeom prst="rect">
            <a:avLst/>
          </a:prstGeom>
          <a:gradFill>
            <a:gsLst>
              <a:gs pos="18000">
                <a:schemeClr val="accent1"/>
              </a:gs>
              <a:gs pos="0">
                <a:schemeClr val="accent1">
                  <a:lumMod val="75000"/>
                </a:schemeClr>
              </a:gs>
              <a:gs pos="59000">
                <a:schemeClr val="accent5">
                  <a:lumMod val="0"/>
                  <a:lumOff val="100000"/>
                </a:schemeClr>
              </a:gs>
              <a:gs pos="100000">
                <a:srgbClr val="0070C0"/>
              </a:gs>
            </a:gsLst>
            <a:path path="circle">
              <a:fillToRect l="50000" t="-80000" r="50000" b="18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algn="ctr">
              <a:buSzPts val="5500"/>
            </a:pPr>
            <a:r>
              <a:rPr lang="fr-BE" sz="5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Segregostat</a:t>
            </a:r>
            <a:r>
              <a:rPr lang="fr-BE" sz="54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BE" sz="5400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</a:t>
            </a:r>
            <a:endParaRPr lang="fr-BE" sz="4800" b="1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2"/>
          <p:cNvSpPr txBox="1"/>
          <p:nvPr/>
        </p:nvSpPr>
        <p:spPr>
          <a:xfrm>
            <a:off x="531478" y="36222360"/>
            <a:ext cx="14558429" cy="446832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a proof of concept, the </a:t>
            </a:r>
            <a:r>
              <a:rPr lang="en-US" sz="35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Segregostat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was used to balance two engineered strains for the production of </a:t>
            </a:r>
            <a:r>
              <a:rPr lang="en-US" sz="3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-coumaric acid and improve the </a:t>
            </a:r>
            <a:r>
              <a:rPr lang="en-US" sz="35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35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-coumaric acid productivity.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 panose="020B0604020202020204" pitchFamily="34" charset="0"/>
              <a:buChar char="•"/>
            </a:pPr>
            <a:endParaRPr lang="en-US" sz="3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 panose="020B0604020202020204" pitchFamily="34" charset="0"/>
              <a:buChar char="•"/>
            </a:pPr>
            <a:r>
              <a:rPr lang="en-US" sz="3500" dirty="0"/>
              <a:t>Strains are </a:t>
            </a:r>
            <a:r>
              <a:rPr lang="en-US" sz="3500" i="1" dirty="0"/>
              <a:t>E. coli WHIC </a:t>
            </a:r>
            <a:r>
              <a:rPr lang="en-US" sz="3500" i="1" dirty="0" err="1"/>
              <a:t>pJLBaroGfbr</a:t>
            </a:r>
            <a:r>
              <a:rPr lang="en-US" sz="3500" i="1" dirty="0"/>
              <a:t> </a:t>
            </a:r>
            <a:r>
              <a:rPr lang="en-US" sz="3500" i="1" dirty="0" err="1"/>
              <a:t>pTrcTyrCpheACM</a:t>
            </a:r>
            <a:r>
              <a:rPr lang="en-US" sz="3500" i="1" dirty="0"/>
              <a:t> </a:t>
            </a:r>
            <a:r>
              <a:rPr lang="en-US" sz="3500" dirty="0"/>
              <a:t>and </a:t>
            </a:r>
            <a:r>
              <a:rPr lang="en-US" sz="3500" i="1" dirty="0"/>
              <a:t>S. cerevisiae PTA 408. </a:t>
            </a:r>
            <a:r>
              <a:rPr lang="en-US" sz="3500" dirty="0"/>
              <a:t>The first grows on xylose (low glucose consumption) and produces L-tyrosine from xylose [3]. The </a:t>
            </a:r>
            <a:r>
              <a:rPr lang="en-US" sz="3500" i="1" dirty="0"/>
              <a:t>cerevisiae</a:t>
            </a:r>
            <a:r>
              <a:rPr lang="en-US" sz="3500" dirty="0"/>
              <a:t> strain grows on glucose and is able to use L-tyrosine to produce </a:t>
            </a:r>
            <a:r>
              <a:rPr lang="en-US" sz="3500" i="1" dirty="0"/>
              <a:t>p</a:t>
            </a:r>
            <a:r>
              <a:rPr lang="en-US" sz="3500" dirty="0"/>
              <a:t>-coumaric acid [4].</a:t>
            </a:r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 panose="020B0604020202020204" pitchFamily="34" charset="0"/>
              <a:buChar char="•"/>
            </a:pPr>
            <a:endParaRPr lang="en-US" sz="3500" dirty="0"/>
          </a:p>
          <a:p>
            <a:pPr marL="4953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 panose="020B0604020202020204" pitchFamily="34" charset="0"/>
              <a:buChar char="•"/>
            </a:pPr>
            <a:endParaRPr lang="en-US" sz="35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491700" y="34066229"/>
            <a:ext cx="29127495" cy="1320600"/>
          </a:xfrm>
          <a:prstGeom prst="rect">
            <a:avLst/>
          </a:prstGeom>
          <a:gradFill>
            <a:gsLst>
              <a:gs pos="18000">
                <a:schemeClr val="accent1"/>
              </a:gs>
              <a:gs pos="0">
                <a:schemeClr val="accent1">
                  <a:lumMod val="75000"/>
                </a:schemeClr>
              </a:gs>
              <a:gs pos="59000">
                <a:schemeClr val="accent5">
                  <a:lumMod val="0"/>
                  <a:lumOff val="100000"/>
                </a:schemeClr>
              </a:gs>
              <a:gs pos="100000">
                <a:srgbClr val="0070C0"/>
              </a:gs>
            </a:gsLst>
            <a:path path="circle">
              <a:fillToRect l="50000" t="-80000" r="50000" b="18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fr" sz="6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Proof of concept </a:t>
            </a:r>
            <a:r>
              <a:rPr lang="fr" sz="6200" b="1" i="0" u="none" strike="noStrike" cap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the production </a:t>
            </a:r>
            <a:r>
              <a:rPr lang="fr" sz="6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</a:t>
            </a:r>
            <a:r>
              <a:rPr lang="fr" sz="6200" b="1" i="1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fr" sz="6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-coumaric acid</a:t>
            </a:r>
            <a:endParaRPr sz="62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495300" y="16190298"/>
            <a:ext cx="29202227" cy="1320600"/>
          </a:xfrm>
          <a:prstGeom prst="rect">
            <a:avLst/>
          </a:prstGeom>
          <a:gradFill>
            <a:gsLst>
              <a:gs pos="18000">
                <a:schemeClr val="accent1"/>
              </a:gs>
              <a:gs pos="0">
                <a:schemeClr val="accent1">
                  <a:lumMod val="75000"/>
                </a:schemeClr>
              </a:gs>
              <a:gs pos="59000">
                <a:schemeClr val="accent5">
                  <a:lumMod val="0"/>
                  <a:lumOff val="100000"/>
                </a:schemeClr>
              </a:gs>
              <a:gs pos="100000">
                <a:srgbClr val="0070C0"/>
              </a:gs>
            </a:gsLst>
            <a:path path="circle">
              <a:fillToRect l="50000" t="-80000" r="50000" b="180000"/>
            </a:path>
          </a:gra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fr-BE" sz="55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of </a:t>
            </a:r>
            <a:r>
              <a:rPr lang="fr-BE" sz="55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reactive</a:t>
            </a:r>
            <a:r>
              <a:rPr lang="fr-BE" sz="55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flow </a:t>
            </a:r>
            <a:r>
              <a:rPr lang="fr-BE" sz="55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cytometry</a:t>
            </a:r>
            <a:r>
              <a:rPr lang="fr-BE" sz="55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on </a:t>
            </a:r>
            <a:r>
              <a:rPr lang="fr-BE" sz="55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</a:t>
            </a:r>
            <a:r>
              <a:rPr lang="fr-BE" sz="55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-cultivation </a:t>
            </a:r>
            <a:r>
              <a:rPr lang="fr-BE" sz="5500" b="1" i="0" u="none" strike="noStrike" cap="none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stability</a:t>
            </a:r>
            <a:endParaRPr lang="fr-BE" sz="6200" b="1" i="1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1E53F0-C9AF-13A9-8731-C838A730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666" y="365815"/>
            <a:ext cx="7404819" cy="281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RAA VEILLE SCIENTIFIQUE: Terra, un nouveau centre de recherche  international sur l'agriculture">
            <a:extLst>
              <a:ext uri="{FF2B5EF4-FFF2-40B4-BE49-F238E27FC236}">
                <a16:creationId xmlns:a16="http://schemas.microsoft.com/office/drawing/2014/main" id="{05C3158F-14E6-3AF8-30CB-2BE59079D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2" y="560130"/>
            <a:ext cx="10110933" cy="22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61;p12">
            <a:extLst>
              <a:ext uri="{FF2B5EF4-FFF2-40B4-BE49-F238E27FC236}">
                <a16:creationId xmlns:a16="http://schemas.microsoft.com/office/drawing/2014/main" id="{D3DC0984-B266-4009-97F3-101FCBD803A4}"/>
              </a:ext>
            </a:extLst>
          </p:cNvPr>
          <p:cNvSpPr txBox="1"/>
          <p:nvPr/>
        </p:nvSpPr>
        <p:spPr>
          <a:xfrm>
            <a:off x="505325" y="40733358"/>
            <a:ext cx="14129539" cy="168478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r>
              <a:rPr lang="fr-BE" sz="1200" dirty="0"/>
              <a:t>1. </a:t>
            </a:r>
            <a:r>
              <a:rPr lang="fr-BE" sz="1200" dirty="0" err="1"/>
              <a:t>Gobbetti</a:t>
            </a:r>
            <a:r>
              <a:rPr lang="fr-BE" sz="1200" dirty="0"/>
              <a:t>, M., </a:t>
            </a:r>
            <a:r>
              <a:rPr lang="fr-BE" sz="1200" dirty="0" err="1"/>
              <a:t>Corsetti</a:t>
            </a:r>
            <a:r>
              <a:rPr lang="fr-BE" sz="1200" dirty="0"/>
              <a:t>, A., &amp;#38; Rossi, J. (1994). The </a:t>
            </a:r>
            <a:r>
              <a:rPr lang="fr-BE" sz="1200" dirty="0" err="1"/>
              <a:t>sourdough</a:t>
            </a:r>
            <a:r>
              <a:rPr lang="fr-BE" sz="1200" dirty="0"/>
              <a:t> </a:t>
            </a:r>
            <a:r>
              <a:rPr lang="fr-BE" sz="1200" dirty="0" err="1"/>
              <a:t>microflora</a:t>
            </a:r>
            <a:r>
              <a:rPr lang="fr-BE" sz="1200" dirty="0"/>
              <a:t>. Interactions </a:t>
            </a:r>
            <a:r>
              <a:rPr lang="fr-BE" sz="1200" dirty="0" err="1"/>
              <a:t>between</a:t>
            </a:r>
            <a:r>
              <a:rPr lang="fr-BE" sz="1200" dirty="0"/>
              <a:t> </a:t>
            </a:r>
            <a:r>
              <a:rPr lang="fr-BE" sz="1200" dirty="0" err="1"/>
              <a:t>lactic</a:t>
            </a:r>
            <a:r>
              <a:rPr lang="fr-BE" sz="1200" dirty="0"/>
              <a:t> </a:t>
            </a:r>
            <a:r>
              <a:rPr lang="fr-BE" sz="1200" dirty="0" err="1"/>
              <a:t>acid</a:t>
            </a:r>
            <a:r>
              <a:rPr lang="fr-BE" sz="1200" dirty="0"/>
              <a:t> </a:t>
            </a:r>
            <a:r>
              <a:rPr lang="fr-BE" sz="1200" dirty="0" err="1"/>
              <a:t>bacteria</a:t>
            </a:r>
            <a:r>
              <a:rPr lang="fr-BE" sz="1200" dirty="0"/>
              <a:t> and </a:t>
            </a:r>
            <a:r>
              <a:rPr lang="fr-BE" sz="1200" dirty="0" err="1"/>
              <a:t>yeasts</a:t>
            </a:r>
            <a:r>
              <a:rPr lang="fr-BE" sz="1200" dirty="0"/>
              <a:t>: </a:t>
            </a:r>
            <a:r>
              <a:rPr lang="fr-BE" sz="1200" dirty="0" err="1"/>
              <a:t>metabolism</a:t>
            </a:r>
            <a:r>
              <a:rPr lang="fr-BE" sz="1200" dirty="0"/>
              <a:t> of carbohydrates. &lt;i&gt;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Microbiology</a:t>
            </a:r>
            <a:r>
              <a:rPr lang="fr-BE" sz="1200" dirty="0"/>
              <a:t> and </a:t>
            </a:r>
            <a:r>
              <a:rPr lang="fr-BE" sz="1200" dirty="0" err="1"/>
              <a:t>Biotechnology</a:t>
            </a:r>
            <a:r>
              <a:rPr lang="fr-BE" sz="1200" dirty="0"/>
              <a:t>. https://doi.org/10.1007/bf01982535</a:t>
            </a:r>
            <a:br>
              <a:rPr lang="fr-BE" sz="1200" dirty="0"/>
            </a:br>
            <a:r>
              <a:rPr lang="fr-BE" sz="1200" dirty="0"/>
              <a:t>2. Sassi, H., Nguyen, T. M., </a:t>
            </a:r>
            <a:r>
              <a:rPr lang="fr-BE" sz="1200" dirty="0" err="1"/>
              <a:t>Telek</a:t>
            </a:r>
            <a:r>
              <a:rPr lang="fr-BE" sz="1200" dirty="0"/>
              <a:t>, S., Gosset, G., </a:t>
            </a:r>
            <a:r>
              <a:rPr lang="fr-BE" sz="1200" dirty="0" err="1"/>
              <a:t>Grünberger</a:t>
            </a:r>
            <a:r>
              <a:rPr lang="fr-BE" sz="1200" dirty="0"/>
              <a:t>, A., &amp; </a:t>
            </a:r>
            <a:r>
              <a:rPr lang="fr-BE" sz="1200" dirty="0" err="1"/>
              <a:t>Delvigne</a:t>
            </a:r>
            <a:r>
              <a:rPr lang="fr-BE" sz="1200" dirty="0"/>
              <a:t>, F. (2019). </a:t>
            </a:r>
            <a:r>
              <a:rPr lang="fr-BE" sz="1200" dirty="0" err="1"/>
              <a:t>Segregostat</a:t>
            </a:r>
            <a:r>
              <a:rPr lang="fr-BE" sz="1200" dirty="0"/>
              <a:t>: a </a:t>
            </a:r>
            <a:r>
              <a:rPr lang="fr-BE" sz="1200" dirty="0" err="1"/>
              <a:t>novel</a:t>
            </a:r>
            <a:r>
              <a:rPr lang="fr-BE" sz="1200" dirty="0"/>
              <a:t> concept to control </a:t>
            </a:r>
            <a:r>
              <a:rPr lang="fr-BE" sz="1200" dirty="0" err="1"/>
              <a:t>phenotypic</a:t>
            </a:r>
            <a:r>
              <a:rPr lang="fr-BE" sz="1200" dirty="0"/>
              <a:t> diversification </a:t>
            </a:r>
            <a:r>
              <a:rPr lang="fr-BE" sz="1200" dirty="0" err="1"/>
              <a:t>dynamics</a:t>
            </a:r>
            <a:r>
              <a:rPr lang="fr-BE" sz="1200" dirty="0"/>
              <a:t> on the </a:t>
            </a:r>
            <a:r>
              <a:rPr lang="fr-BE" sz="1200" dirty="0" err="1"/>
              <a:t>example</a:t>
            </a:r>
            <a:r>
              <a:rPr lang="fr-BE" sz="1200" dirty="0"/>
              <a:t> of Gram-</a:t>
            </a:r>
            <a:r>
              <a:rPr lang="fr-BE" sz="1200" dirty="0" err="1"/>
              <a:t>negative</a:t>
            </a:r>
            <a:r>
              <a:rPr lang="fr-BE" sz="1200" dirty="0"/>
              <a:t> </a:t>
            </a:r>
            <a:r>
              <a:rPr lang="fr-BE" sz="1200" dirty="0" err="1"/>
              <a:t>bacteria</a:t>
            </a:r>
            <a:r>
              <a:rPr lang="fr-BE" sz="1200" dirty="0"/>
              <a:t>. </a:t>
            </a:r>
            <a:r>
              <a:rPr lang="fr-BE" sz="1200" i="1" dirty="0" err="1"/>
              <a:t>Microbial</a:t>
            </a:r>
            <a:r>
              <a:rPr lang="fr-BE" sz="1200" i="1" dirty="0"/>
              <a:t> </a:t>
            </a:r>
            <a:r>
              <a:rPr lang="fr-BE" sz="1200" i="1" dirty="0" err="1"/>
              <a:t>Biotechnology</a:t>
            </a:r>
            <a:r>
              <a:rPr lang="fr-BE" sz="1200" dirty="0"/>
              <a:t>, </a:t>
            </a:r>
            <a:r>
              <a:rPr lang="fr-BE" sz="1200" i="1" dirty="0"/>
              <a:t>12</a:t>
            </a:r>
            <a:r>
              <a:rPr lang="fr-BE" sz="1200" dirty="0"/>
              <a:t>(5), 1064–1075. https://doi.org/10.1111/1751-7915.13442</a:t>
            </a:r>
            <a:br>
              <a:rPr lang="fr-BE" sz="1200" dirty="0"/>
            </a:br>
            <a:r>
              <a:rPr lang="fr-BE" sz="1200" dirty="0"/>
              <a:t>3. </a:t>
            </a:r>
            <a:r>
              <a:rPr lang="fr-BE" sz="1200" dirty="0" err="1"/>
              <a:t>Martínez</a:t>
            </a:r>
            <a:r>
              <a:rPr lang="fr-BE" sz="1200" dirty="0"/>
              <a:t>-Gómez, K., Flores, N., </a:t>
            </a:r>
            <a:r>
              <a:rPr lang="fr-BE" sz="1200" dirty="0" err="1"/>
              <a:t>Castañeda</a:t>
            </a:r>
            <a:r>
              <a:rPr lang="fr-BE" sz="1200" dirty="0"/>
              <a:t>, H. M., </a:t>
            </a:r>
            <a:r>
              <a:rPr lang="fr-BE" sz="1200" dirty="0" err="1"/>
              <a:t>Martínez-Batallar</a:t>
            </a:r>
            <a:r>
              <a:rPr lang="fr-BE" sz="1200" dirty="0"/>
              <a:t>, G., Hernández-</a:t>
            </a:r>
            <a:r>
              <a:rPr lang="fr-BE" sz="1200" dirty="0" err="1"/>
              <a:t>Chávez</a:t>
            </a:r>
            <a:r>
              <a:rPr lang="fr-BE" sz="1200" dirty="0"/>
              <a:t>, G., </a:t>
            </a:r>
            <a:r>
              <a:rPr lang="fr-BE" sz="1200" dirty="0" err="1"/>
              <a:t>Ramírez</a:t>
            </a:r>
            <a:r>
              <a:rPr lang="fr-BE" sz="1200" dirty="0"/>
              <a:t>, O. T., Gosset, G., Encarnación, S., &amp; Bolivar, F. (2012). </a:t>
            </a:r>
            <a:r>
              <a:rPr lang="fr-BE" sz="1200" i="1" dirty="0"/>
              <a:t>New insights </a:t>
            </a:r>
            <a:r>
              <a:rPr lang="fr-BE" sz="1200" i="1" dirty="0" err="1"/>
              <a:t>into</a:t>
            </a:r>
            <a:r>
              <a:rPr lang="fr-BE" sz="1200" i="1" dirty="0"/>
              <a:t> Escherichia coli </a:t>
            </a:r>
            <a:r>
              <a:rPr lang="fr-BE" sz="1200" i="1" dirty="0" err="1"/>
              <a:t>metabolism</a:t>
            </a:r>
            <a:r>
              <a:rPr lang="fr-BE" sz="1200" i="1" dirty="0"/>
              <a:t>: </a:t>
            </a:r>
            <a:r>
              <a:rPr lang="fr-BE" sz="1200" i="1" dirty="0" err="1"/>
              <a:t>carbon</a:t>
            </a:r>
            <a:r>
              <a:rPr lang="fr-BE" sz="1200" i="1" dirty="0"/>
              <a:t> </a:t>
            </a:r>
            <a:r>
              <a:rPr lang="fr-BE" sz="1200" i="1" dirty="0" err="1"/>
              <a:t>scavenging</a:t>
            </a:r>
            <a:r>
              <a:rPr lang="fr-BE" sz="1200" i="1" dirty="0"/>
              <a:t>, </a:t>
            </a:r>
            <a:r>
              <a:rPr lang="fr-BE" sz="1200" i="1" dirty="0" err="1"/>
              <a:t>acetate</a:t>
            </a:r>
            <a:r>
              <a:rPr lang="fr-BE" sz="1200" i="1" dirty="0"/>
              <a:t> </a:t>
            </a:r>
            <a:r>
              <a:rPr lang="fr-BE" sz="1200" i="1" dirty="0" err="1"/>
              <a:t>metabolism</a:t>
            </a:r>
            <a:r>
              <a:rPr lang="fr-BE" sz="1200" i="1" dirty="0"/>
              <a:t> and </a:t>
            </a:r>
            <a:r>
              <a:rPr lang="fr-BE" sz="1200" i="1" dirty="0" err="1"/>
              <a:t>carbon</a:t>
            </a:r>
            <a:r>
              <a:rPr lang="fr-BE" sz="1200" i="1" dirty="0"/>
              <a:t> </a:t>
            </a:r>
            <a:r>
              <a:rPr lang="fr-BE" sz="1200" i="1" dirty="0" err="1"/>
              <a:t>recycling</a:t>
            </a:r>
            <a:r>
              <a:rPr lang="fr-BE" sz="1200" i="1" dirty="0"/>
              <a:t> </a:t>
            </a:r>
            <a:r>
              <a:rPr lang="fr-BE" sz="1200" i="1" dirty="0" err="1"/>
              <a:t>responses</a:t>
            </a:r>
            <a:r>
              <a:rPr lang="fr-BE" sz="1200" i="1" dirty="0"/>
              <a:t> </a:t>
            </a:r>
            <a:r>
              <a:rPr lang="fr-BE" sz="1200" i="1" dirty="0" err="1"/>
              <a:t>during</a:t>
            </a:r>
            <a:r>
              <a:rPr lang="fr-BE" sz="1200" i="1" dirty="0"/>
              <a:t> </a:t>
            </a:r>
            <a:r>
              <a:rPr lang="fr-BE" sz="1200" i="1" dirty="0" err="1"/>
              <a:t>growth</a:t>
            </a:r>
            <a:r>
              <a:rPr lang="fr-BE" sz="1200" i="1" dirty="0"/>
              <a:t> on </a:t>
            </a:r>
            <a:r>
              <a:rPr lang="fr-BE" sz="1200" i="1" dirty="0" err="1"/>
              <a:t>glycerol</a:t>
            </a:r>
            <a:r>
              <a:rPr lang="fr-BE" sz="1200" dirty="0"/>
              <a:t>. </a:t>
            </a:r>
            <a:r>
              <a:rPr lang="fr-BE" sz="1200" dirty="0">
                <a:hlinkClick r:id="rId13"/>
              </a:rPr>
              <a:t>http://www.microbialcellfactories.com/11/1/46</a:t>
            </a:r>
            <a:br>
              <a:rPr lang="fr-BE" sz="1200" dirty="0"/>
            </a:br>
            <a:r>
              <a:rPr lang="fr-BE" sz="1200" dirty="0"/>
              <a:t>4. </a:t>
            </a:r>
            <a:r>
              <a:rPr lang="fr-BE" sz="1200" dirty="0" err="1"/>
              <a:t>Vannelli</a:t>
            </a:r>
            <a:r>
              <a:rPr lang="fr-BE" sz="1200" dirty="0"/>
              <a:t>, T., Wei Qi, W., </a:t>
            </a:r>
            <a:r>
              <a:rPr lang="fr-BE" sz="1200" dirty="0" err="1"/>
              <a:t>Sweigard</a:t>
            </a:r>
            <a:r>
              <a:rPr lang="fr-BE" sz="1200" dirty="0"/>
              <a:t>, J., </a:t>
            </a:r>
            <a:r>
              <a:rPr lang="fr-BE" sz="1200" dirty="0" err="1"/>
              <a:t>Gatenby</a:t>
            </a:r>
            <a:r>
              <a:rPr lang="fr-BE" sz="1200" dirty="0"/>
              <a:t>, A. A., &amp; </a:t>
            </a:r>
            <a:r>
              <a:rPr lang="fr-BE" sz="1200" dirty="0" err="1"/>
              <a:t>Sariaslani</a:t>
            </a:r>
            <a:r>
              <a:rPr lang="fr-BE" sz="1200" dirty="0"/>
              <a:t>, F. S. (2007). Production of p-</a:t>
            </a:r>
            <a:r>
              <a:rPr lang="fr-BE" sz="1200" dirty="0" err="1"/>
              <a:t>hydroxycinnamic</a:t>
            </a:r>
            <a:r>
              <a:rPr lang="fr-BE" sz="1200" dirty="0"/>
              <a:t> </a:t>
            </a:r>
            <a:r>
              <a:rPr lang="fr-BE" sz="1200" dirty="0" err="1"/>
              <a:t>acid</a:t>
            </a:r>
            <a:r>
              <a:rPr lang="fr-BE" sz="1200" dirty="0"/>
              <a:t> </a:t>
            </a:r>
            <a:r>
              <a:rPr lang="fr-BE" sz="1200" dirty="0" err="1"/>
              <a:t>from</a:t>
            </a:r>
            <a:r>
              <a:rPr lang="fr-BE" sz="1200" dirty="0"/>
              <a:t> glucose in Saccharomyces cerevisiae and Escherichia coli by expression of </a:t>
            </a:r>
            <a:r>
              <a:rPr lang="fr-BE" sz="1200" dirty="0" err="1"/>
              <a:t>heterologous</a:t>
            </a:r>
            <a:r>
              <a:rPr lang="fr-BE" sz="1200" dirty="0"/>
              <a:t> </a:t>
            </a:r>
            <a:r>
              <a:rPr lang="fr-BE" sz="1200" dirty="0" err="1"/>
              <a:t>genes</a:t>
            </a:r>
            <a:r>
              <a:rPr lang="fr-BE" sz="1200" dirty="0"/>
              <a:t> </a:t>
            </a:r>
            <a:r>
              <a:rPr lang="fr-BE" sz="1200" dirty="0" err="1"/>
              <a:t>from</a:t>
            </a:r>
            <a:r>
              <a:rPr lang="fr-BE" sz="1200" dirty="0"/>
              <a:t> plants and fungi. </a:t>
            </a:r>
            <a:r>
              <a:rPr lang="fr-BE" sz="1200" i="1" dirty="0" err="1"/>
              <a:t>Metabolic</a:t>
            </a:r>
            <a:r>
              <a:rPr lang="fr-BE" sz="1200" i="1" dirty="0"/>
              <a:t> Engineering</a:t>
            </a:r>
            <a:r>
              <a:rPr lang="fr-BE" sz="1200" dirty="0"/>
              <a:t>, </a:t>
            </a:r>
            <a:r>
              <a:rPr lang="fr-BE" sz="1200" i="1" dirty="0"/>
              <a:t>9</a:t>
            </a:r>
            <a:r>
              <a:rPr lang="fr-BE" sz="1200" dirty="0"/>
              <a:t>(2), 142–151. https://doi.org/10.1016/j.ymben.2006.11.001</a:t>
            </a:r>
          </a:p>
        </p:txBody>
      </p:sp>
      <p:sp>
        <p:nvSpPr>
          <p:cNvPr id="29" name="Google Shape;96;p12">
            <a:extLst>
              <a:ext uri="{FF2B5EF4-FFF2-40B4-BE49-F238E27FC236}">
                <a16:creationId xmlns:a16="http://schemas.microsoft.com/office/drawing/2014/main" id="{1881A7CB-10D7-4F30-9D25-9570891CB120}"/>
              </a:ext>
            </a:extLst>
          </p:cNvPr>
          <p:cNvSpPr txBox="1"/>
          <p:nvPr/>
        </p:nvSpPr>
        <p:spPr>
          <a:xfrm>
            <a:off x="505325" y="40347653"/>
            <a:ext cx="14109418" cy="3907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00"/>
              <a:buFont typeface="Arial"/>
              <a:buNone/>
            </a:pPr>
            <a:r>
              <a:rPr lang="fr" sz="3200" b="1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 b="1" i="0" u="none" strike="noStrike" cap="none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12CF6570-EA91-D436-AC9D-1BD7BF82C01A}"/>
              </a:ext>
            </a:extLst>
          </p:cNvPr>
          <p:cNvCxnSpPr>
            <a:cxnSpLocks/>
            <a:stCxn id="99" idx="2"/>
          </p:cNvCxnSpPr>
          <p:nvPr/>
        </p:nvCxnSpPr>
        <p:spPr>
          <a:xfrm>
            <a:off x="15096414" y="17510898"/>
            <a:ext cx="68145" cy="14211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7A8F999F-1D18-B44B-8021-C9A54811B6B4}"/>
              </a:ext>
            </a:extLst>
          </p:cNvPr>
          <p:cNvSpPr txBox="1"/>
          <p:nvPr/>
        </p:nvSpPr>
        <p:spPr>
          <a:xfrm>
            <a:off x="665850" y="17637184"/>
            <a:ext cx="144541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4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co-cultivation without reactive regulation based on flow cytometry</a:t>
            </a:r>
          </a:p>
        </p:txBody>
      </p:sp>
      <p:sp>
        <p:nvSpPr>
          <p:cNvPr id="52" name="Google Shape;56;p12">
            <a:extLst>
              <a:ext uri="{FF2B5EF4-FFF2-40B4-BE49-F238E27FC236}">
                <a16:creationId xmlns:a16="http://schemas.microsoft.com/office/drawing/2014/main" id="{95D8EA7A-4464-ABFA-E140-069743391278}"/>
              </a:ext>
            </a:extLst>
          </p:cNvPr>
          <p:cNvSpPr txBox="1"/>
          <p:nvPr/>
        </p:nvSpPr>
        <p:spPr>
          <a:xfrm>
            <a:off x="505325" y="31453542"/>
            <a:ext cx="29188675" cy="20538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13225" tIns="313225" rIns="313225" bIns="313225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3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segregostat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system allowed to balance the populations in the co-cultivation to reach dynamically 50% of each strain </a:t>
            </a:r>
            <a:r>
              <a:rPr lang="en-US" sz="3400" dirty="0"/>
              <a:t>at the opposite of continuous co-cultivations without reactive regulation where a strain is rapidly taking the lead especially in the competitive couple E. coli/S. cerevisiae.</a:t>
            </a:r>
            <a:endParaRPr lang="en-US"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 panose="020B0604020202020204" pitchFamily="34" charset="0"/>
              <a:buChar char="•"/>
            </a:pPr>
            <a:r>
              <a:rPr lang="en-US" sz="3400" dirty="0"/>
              <a:t>The pulses were glucose and xylose for the </a:t>
            </a:r>
            <a:r>
              <a:rPr lang="en-US" sz="3400" i="1" dirty="0"/>
              <a:t>E.coli</a:t>
            </a:r>
            <a:r>
              <a:rPr lang="en-US" sz="3400" dirty="0"/>
              <a:t>/</a:t>
            </a:r>
            <a:r>
              <a:rPr lang="en-US" sz="3400" i="1" dirty="0" err="1"/>
              <a:t>S.cerevisiae</a:t>
            </a:r>
            <a:r>
              <a:rPr lang="en-US" sz="3400" dirty="0"/>
              <a:t> case. For the </a:t>
            </a:r>
            <a:r>
              <a:rPr lang="en-US" sz="3400" i="1" dirty="0" err="1"/>
              <a:t>L.plantarum</a:t>
            </a:r>
            <a:r>
              <a:rPr lang="en-US" sz="3400" dirty="0"/>
              <a:t>/</a:t>
            </a:r>
            <a:r>
              <a:rPr lang="en-US" sz="3400" i="1" dirty="0" err="1"/>
              <a:t>K.bulderi</a:t>
            </a:r>
            <a:r>
              <a:rPr lang="en-US" sz="3400" dirty="0"/>
              <a:t> case, the pulses were glucose and maltose.</a:t>
            </a:r>
            <a:endParaRPr sz="3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0BA43C1-EB33-D85D-A37C-FF28339C62C8}"/>
              </a:ext>
            </a:extLst>
          </p:cNvPr>
          <p:cNvSpPr txBox="1"/>
          <p:nvPr/>
        </p:nvSpPr>
        <p:spPr>
          <a:xfrm>
            <a:off x="15096415" y="17637183"/>
            <a:ext cx="14578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4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Continuous co-cultivation with reactive regulation based on </a:t>
            </a:r>
            <a:br>
              <a:rPr lang="en-US" sz="4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 cytometry or </a:t>
            </a:r>
            <a:r>
              <a:rPr lang="en-US" sz="4000" b="1" i="0" u="sng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Segregostat</a:t>
            </a:r>
            <a:r>
              <a:rPr lang="en-US" sz="40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cultivation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endParaRPr lang="en-US" sz="40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79B81DA9-2DF4-8618-186C-17589C17E02E}"/>
              </a:ext>
            </a:extLst>
          </p:cNvPr>
          <p:cNvGrpSpPr/>
          <p:nvPr/>
        </p:nvGrpSpPr>
        <p:grpSpPr>
          <a:xfrm>
            <a:off x="0" y="25250866"/>
            <a:ext cx="15120001" cy="0"/>
            <a:chOff x="0" y="26005495"/>
            <a:chExt cx="15120001" cy="0"/>
          </a:xfrm>
        </p:grpSpPr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36DBA760-7090-B610-D62B-C8E5B43952C4}"/>
                </a:ext>
              </a:extLst>
            </p:cNvPr>
            <p:cNvCxnSpPr/>
            <p:nvPr/>
          </p:nvCxnSpPr>
          <p:spPr>
            <a:xfrm flipH="1">
              <a:off x="0" y="26005495"/>
              <a:ext cx="15120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2E0BA5EE-F778-2220-3A95-D008E48DDF17}"/>
                </a:ext>
              </a:extLst>
            </p:cNvPr>
            <p:cNvCxnSpPr/>
            <p:nvPr/>
          </p:nvCxnSpPr>
          <p:spPr>
            <a:xfrm>
              <a:off x="463658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D91592D4-D27C-B654-59D9-6E9627C0E231}"/>
                </a:ext>
              </a:extLst>
            </p:cNvPr>
            <p:cNvCxnSpPr/>
            <p:nvPr/>
          </p:nvCxnSpPr>
          <p:spPr>
            <a:xfrm>
              <a:off x="2002172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B035A6BF-2B6D-34C1-B26A-4AE268B0B5DF}"/>
                </a:ext>
              </a:extLst>
            </p:cNvPr>
            <p:cNvCxnSpPr/>
            <p:nvPr/>
          </p:nvCxnSpPr>
          <p:spPr>
            <a:xfrm>
              <a:off x="3482629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E37785F2-1D23-0251-7CE6-7E5A95FD447A}"/>
                </a:ext>
              </a:extLst>
            </p:cNvPr>
            <p:cNvCxnSpPr/>
            <p:nvPr/>
          </p:nvCxnSpPr>
          <p:spPr>
            <a:xfrm>
              <a:off x="4936747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64062BEA-47A8-60A6-A6B0-4FADB4F147D1}"/>
                </a:ext>
              </a:extLst>
            </p:cNvPr>
            <p:cNvCxnSpPr/>
            <p:nvPr/>
          </p:nvCxnSpPr>
          <p:spPr>
            <a:xfrm>
              <a:off x="634463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9F8CF1A-920C-E40D-3023-744A8EE12994}"/>
                </a:ext>
              </a:extLst>
            </p:cNvPr>
            <p:cNvCxnSpPr/>
            <p:nvPr/>
          </p:nvCxnSpPr>
          <p:spPr>
            <a:xfrm>
              <a:off x="772992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472526DC-EAA5-BBF6-E3BB-140339508385}"/>
                </a:ext>
              </a:extLst>
            </p:cNvPr>
            <p:cNvCxnSpPr/>
            <p:nvPr/>
          </p:nvCxnSpPr>
          <p:spPr>
            <a:xfrm>
              <a:off x="9112250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4052C7CF-AE84-586B-EDD8-CB82EB59DCC2}"/>
                </a:ext>
              </a:extLst>
            </p:cNvPr>
            <p:cNvCxnSpPr/>
            <p:nvPr/>
          </p:nvCxnSpPr>
          <p:spPr>
            <a:xfrm>
              <a:off x="10605407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868B6D44-6494-CF26-1A36-C840E6AF00BA}"/>
                </a:ext>
              </a:extLst>
            </p:cNvPr>
            <p:cNvCxnSpPr/>
            <p:nvPr/>
          </p:nvCxnSpPr>
          <p:spPr>
            <a:xfrm>
              <a:off x="12120335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D7185ED-3B40-B2F9-39B2-61E02A0B280C}"/>
                </a:ext>
              </a:extLst>
            </p:cNvPr>
            <p:cNvCxnSpPr/>
            <p:nvPr/>
          </p:nvCxnSpPr>
          <p:spPr>
            <a:xfrm>
              <a:off x="1369876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FED93763-7BFB-DE37-0DCC-7881B089D7CD}"/>
              </a:ext>
            </a:extLst>
          </p:cNvPr>
          <p:cNvGrpSpPr/>
          <p:nvPr/>
        </p:nvGrpSpPr>
        <p:grpSpPr>
          <a:xfrm flipH="1">
            <a:off x="15136187" y="25250866"/>
            <a:ext cx="15120001" cy="0"/>
            <a:chOff x="0" y="26005495"/>
            <a:chExt cx="15120001" cy="0"/>
          </a:xfrm>
        </p:grpSpPr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2880B1EA-13C1-C879-989E-42593D0BC70F}"/>
                </a:ext>
              </a:extLst>
            </p:cNvPr>
            <p:cNvCxnSpPr/>
            <p:nvPr/>
          </p:nvCxnSpPr>
          <p:spPr>
            <a:xfrm flipH="1">
              <a:off x="0" y="26005495"/>
              <a:ext cx="1512000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0D314D2D-4483-27BE-1B55-712C96DEA382}"/>
                </a:ext>
              </a:extLst>
            </p:cNvPr>
            <p:cNvCxnSpPr/>
            <p:nvPr/>
          </p:nvCxnSpPr>
          <p:spPr>
            <a:xfrm>
              <a:off x="463658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FFE7F91-6ED4-2C00-ABC7-6870EAD09B81}"/>
                </a:ext>
              </a:extLst>
            </p:cNvPr>
            <p:cNvCxnSpPr/>
            <p:nvPr/>
          </p:nvCxnSpPr>
          <p:spPr>
            <a:xfrm>
              <a:off x="2002172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0DC4BB15-1CEB-A643-C3BA-9B5255944EBB}"/>
                </a:ext>
              </a:extLst>
            </p:cNvPr>
            <p:cNvCxnSpPr/>
            <p:nvPr/>
          </p:nvCxnSpPr>
          <p:spPr>
            <a:xfrm>
              <a:off x="3482629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BCD9AC4-005F-D197-465E-068B6CE01A9E}"/>
                </a:ext>
              </a:extLst>
            </p:cNvPr>
            <p:cNvCxnSpPr/>
            <p:nvPr/>
          </p:nvCxnSpPr>
          <p:spPr>
            <a:xfrm>
              <a:off x="4936747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F599C10-1F5C-FDE2-6C10-0B8CF1630DCF}"/>
                </a:ext>
              </a:extLst>
            </p:cNvPr>
            <p:cNvCxnSpPr/>
            <p:nvPr/>
          </p:nvCxnSpPr>
          <p:spPr>
            <a:xfrm>
              <a:off x="634463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401F3978-97D6-36E0-6C1B-9E806498FEA5}"/>
                </a:ext>
              </a:extLst>
            </p:cNvPr>
            <p:cNvCxnSpPr/>
            <p:nvPr/>
          </p:nvCxnSpPr>
          <p:spPr>
            <a:xfrm>
              <a:off x="772992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238B4B81-15A3-7AC0-D67B-4B740D903934}"/>
                </a:ext>
              </a:extLst>
            </p:cNvPr>
            <p:cNvCxnSpPr/>
            <p:nvPr/>
          </p:nvCxnSpPr>
          <p:spPr>
            <a:xfrm>
              <a:off x="9112250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C27661FC-F5B9-8603-3A8F-A877AC399201}"/>
                </a:ext>
              </a:extLst>
            </p:cNvPr>
            <p:cNvCxnSpPr/>
            <p:nvPr/>
          </p:nvCxnSpPr>
          <p:spPr>
            <a:xfrm>
              <a:off x="10605407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52DFBCA8-F94D-9CF9-EA61-B1B3ED1E9CC5}"/>
                </a:ext>
              </a:extLst>
            </p:cNvPr>
            <p:cNvCxnSpPr/>
            <p:nvPr/>
          </p:nvCxnSpPr>
          <p:spPr>
            <a:xfrm>
              <a:off x="12120335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DB218279-094A-0465-29B1-169BB7241F23}"/>
                </a:ext>
              </a:extLst>
            </p:cNvPr>
            <p:cNvCxnSpPr/>
            <p:nvPr/>
          </p:nvCxnSpPr>
          <p:spPr>
            <a:xfrm>
              <a:off x="13698763" y="26005495"/>
              <a:ext cx="784571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7A6F0258-DEEC-0F76-0417-C224D513081C}"/>
              </a:ext>
            </a:extLst>
          </p:cNvPr>
          <p:cNvSpPr txBox="1"/>
          <p:nvPr/>
        </p:nvSpPr>
        <p:spPr>
          <a:xfrm rot="16200000">
            <a:off x="-6739482" y="21429576"/>
            <a:ext cx="1445415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3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Co-cultivation </a:t>
            </a:r>
            <a:r>
              <a:rPr lang="en-US" sz="3000" b="0" i="1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E.coli </a:t>
            </a:r>
            <a:r>
              <a:rPr lang="en-US" sz="3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000" b="0" i="1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S.cerevisiae</a:t>
            </a:r>
            <a:endParaRPr lang="en-US" sz="30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4F459134-ED8A-323C-C9C7-AA818BC27AB4}"/>
              </a:ext>
            </a:extLst>
          </p:cNvPr>
          <p:cNvSpPr txBox="1"/>
          <p:nvPr/>
        </p:nvSpPr>
        <p:spPr>
          <a:xfrm rot="16200000">
            <a:off x="-2249441" y="28009423"/>
            <a:ext cx="5651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</a:pPr>
            <a:r>
              <a:rPr lang="en-US" sz="3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Co-cultivation </a:t>
            </a:r>
            <a:r>
              <a:rPr lang="en-US" sz="3000" b="0" i="1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L.plantarum</a:t>
            </a:r>
            <a:br>
              <a:rPr lang="en-US" sz="3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b="0" i="0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3000" b="0" i="1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K.bulderi</a:t>
            </a:r>
            <a:endParaRPr lang="en-US" sz="3000" b="0" i="1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18F0E2C-B869-6362-4D13-B22102E3C894}"/>
              </a:ext>
            </a:extLst>
          </p:cNvPr>
          <p:cNvSpPr/>
          <p:nvPr/>
        </p:nvSpPr>
        <p:spPr>
          <a:xfrm>
            <a:off x="13698763" y="8994262"/>
            <a:ext cx="15995238" cy="6987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50F19B-D089-12FA-5CA1-F082AE8F6883}"/>
              </a:ext>
            </a:extLst>
          </p:cNvPr>
          <p:cNvSpPr/>
          <p:nvPr/>
        </p:nvSpPr>
        <p:spPr>
          <a:xfrm>
            <a:off x="505325" y="8994262"/>
            <a:ext cx="12797610" cy="6967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A117072-7CBF-AFE4-32A6-252DFB73D65F}"/>
              </a:ext>
            </a:extLst>
          </p:cNvPr>
          <p:cNvSpPr/>
          <p:nvPr/>
        </p:nvSpPr>
        <p:spPr>
          <a:xfrm>
            <a:off x="551153" y="31790580"/>
            <a:ext cx="29113870" cy="2179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CBF50C05-1CA3-EF85-F6A0-7AE44F506B6F}"/>
              </a:ext>
            </a:extLst>
          </p:cNvPr>
          <p:cNvCxnSpPr>
            <a:cxnSpLocks/>
          </p:cNvCxnSpPr>
          <p:nvPr/>
        </p:nvCxnSpPr>
        <p:spPr>
          <a:xfrm>
            <a:off x="29619195" y="35386829"/>
            <a:ext cx="0" cy="70522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8E9F2F02-9FB2-2957-A5C6-B496C3DB9A2D}"/>
              </a:ext>
            </a:extLst>
          </p:cNvPr>
          <p:cNvCxnSpPr>
            <a:cxnSpLocks/>
          </p:cNvCxnSpPr>
          <p:nvPr/>
        </p:nvCxnSpPr>
        <p:spPr>
          <a:xfrm>
            <a:off x="14626383" y="42420641"/>
            <a:ext cx="149928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FB605895-0E5C-75D9-BB4A-E90A6630FD87}"/>
              </a:ext>
            </a:extLst>
          </p:cNvPr>
          <p:cNvCxnSpPr>
            <a:cxnSpLocks/>
          </p:cNvCxnSpPr>
          <p:nvPr/>
        </p:nvCxnSpPr>
        <p:spPr>
          <a:xfrm>
            <a:off x="14626383" y="40362877"/>
            <a:ext cx="0" cy="2075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2425C09B-C132-857C-E85D-867257F4F26B}"/>
              </a:ext>
            </a:extLst>
          </p:cNvPr>
          <p:cNvCxnSpPr>
            <a:cxnSpLocks/>
          </p:cNvCxnSpPr>
          <p:nvPr/>
        </p:nvCxnSpPr>
        <p:spPr>
          <a:xfrm>
            <a:off x="498975" y="35386829"/>
            <a:ext cx="6350" cy="49674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necteur droit 124">
            <a:extLst>
              <a:ext uri="{FF2B5EF4-FFF2-40B4-BE49-F238E27FC236}">
                <a16:creationId xmlns:a16="http://schemas.microsoft.com/office/drawing/2014/main" id="{B0668F26-BF1E-6533-D407-936FDD4BD52E}"/>
              </a:ext>
            </a:extLst>
          </p:cNvPr>
          <p:cNvCxnSpPr>
            <a:cxnSpLocks/>
          </p:cNvCxnSpPr>
          <p:nvPr/>
        </p:nvCxnSpPr>
        <p:spPr>
          <a:xfrm>
            <a:off x="511821" y="40347637"/>
            <a:ext cx="141230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4A528AD-982B-51F6-E9F5-ED2F6D12673E}"/>
              </a:ext>
            </a:extLst>
          </p:cNvPr>
          <p:cNvSpPr/>
          <p:nvPr/>
        </p:nvSpPr>
        <p:spPr>
          <a:xfrm>
            <a:off x="511821" y="9009502"/>
            <a:ext cx="12791114" cy="70480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BEE5A-7F05-ABF1-8E7E-D307AC695984}"/>
              </a:ext>
            </a:extLst>
          </p:cNvPr>
          <p:cNvSpPr/>
          <p:nvPr/>
        </p:nvSpPr>
        <p:spPr>
          <a:xfrm>
            <a:off x="13708282" y="9009502"/>
            <a:ext cx="15995238" cy="70480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B3CFF9-0BB5-0E43-1E9B-8102932A4075}"/>
              </a:ext>
            </a:extLst>
          </p:cNvPr>
          <p:cNvSpPr/>
          <p:nvPr/>
        </p:nvSpPr>
        <p:spPr>
          <a:xfrm>
            <a:off x="485315" y="31721936"/>
            <a:ext cx="29071169" cy="21799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F8E925B-A60D-EBFA-93A3-3DF05B04FA03}"/>
              </a:ext>
            </a:extLst>
          </p:cNvPr>
          <p:cNvSpPr txBox="1"/>
          <p:nvPr/>
        </p:nvSpPr>
        <p:spPr>
          <a:xfrm>
            <a:off x="3745523" y="6588606"/>
            <a:ext cx="21875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hanks the Service Public de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Wallonie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(SPW) (Sunup research project) and the H2020 program of the European commission 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Contibio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Era-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Cobiotech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project)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funding</a:t>
            </a:r>
            <a:endParaRPr lang="fr-B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3973</TotalTime>
  <Words>775</Words>
  <Application>Microsoft Macintosh PowerPoint</Application>
  <PresentationFormat>Personnalisé</PresentationFormat>
  <Paragraphs>29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Simple Light</vt:lpstr>
      <vt:lpstr>Reactive flow cytometry as an enabling technology for continuous co-cultures  Romain Bouchat(1), Juan Andrés Martinez(1), Tiphaine Gallet de Saint Aurin1, Vincent Vandenbroucke1 and Frank Delvigne(1)*  1MiPI, TERRA Teaching and Research Centre, Gembloux Agro-Bio Tech, University of Liège, Avenue de la Faculté, 2B, B-5030, Gembloux, Belgium *Corresponding author: f.delvigne@uliege.be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 Romain Bouchat(1), Juan Andrés Martinez(1), Frank Delvigne(1)*  1MiPI, TERRA Teaching and Research Centre, Gembloux Agro-Bio Tech, University of Liège, Avenue de la Faculté, 2B, B-5030, Gembloux, Belgium *Corresponding author: f.delvigne@uliege.be   </dc:title>
  <cp:lastModifiedBy>Microsoft Office User</cp:lastModifiedBy>
  <cp:revision>69</cp:revision>
  <dcterms:modified xsi:type="dcterms:W3CDTF">2024-03-06T10:51:04Z</dcterms:modified>
</cp:coreProperties>
</file>