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5" r:id="rId9"/>
    <p:sldId id="264"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85"/>
  </p:normalViewPr>
  <p:slideViewPr>
    <p:cSldViewPr snapToGrid="0">
      <p:cViewPr varScale="1">
        <p:scale>
          <a:sx n="117" d="100"/>
          <a:sy n="117" d="100"/>
        </p:scale>
        <p:origin x="6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79993-98C3-27B3-594B-20F8B8ED776C}"/>
              </a:ext>
            </a:extLst>
          </p:cNvPr>
          <p:cNvSpPr>
            <a:spLocks noGrp="1"/>
          </p:cNvSpPr>
          <p:nvPr>
            <p:ph type="ctrTitle"/>
          </p:nvPr>
        </p:nvSpPr>
        <p:spPr/>
        <p:txBody>
          <a:bodyPr>
            <a:normAutofit/>
          </a:bodyPr>
          <a:lstStyle/>
          <a:p>
            <a:r>
              <a:rPr lang="fr-FR" sz="4000" b="1" dirty="0"/>
              <a:t>De la notion d’ambiance à celle d’environnement</a:t>
            </a:r>
            <a:endParaRPr lang="fr-FR" sz="4000" dirty="0"/>
          </a:p>
        </p:txBody>
      </p:sp>
      <p:sp>
        <p:nvSpPr>
          <p:cNvPr id="3" name="Sous-titre 2">
            <a:extLst>
              <a:ext uri="{FF2B5EF4-FFF2-40B4-BE49-F238E27FC236}">
                <a16:creationId xmlns:a16="http://schemas.microsoft.com/office/drawing/2014/main" id="{BEC3145D-FA90-449C-C8E7-29198F6B71E3}"/>
              </a:ext>
            </a:extLst>
          </p:cNvPr>
          <p:cNvSpPr>
            <a:spLocks noGrp="1"/>
          </p:cNvSpPr>
          <p:nvPr>
            <p:ph type="subTitle" idx="1"/>
          </p:nvPr>
        </p:nvSpPr>
        <p:spPr/>
        <p:txBody>
          <a:bodyPr/>
          <a:lstStyle/>
          <a:p>
            <a:r>
              <a:rPr lang="fr-FR" b="1" dirty="0"/>
              <a:t>la prise en compte de la matérialité scolaire dans la planification pédagogique.</a:t>
            </a:r>
            <a:endParaRPr lang="fr-FR" dirty="0"/>
          </a:p>
        </p:txBody>
      </p:sp>
      <p:sp>
        <p:nvSpPr>
          <p:cNvPr id="4" name="ZoneTexte 3">
            <a:extLst>
              <a:ext uri="{FF2B5EF4-FFF2-40B4-BE49-F238E27FC236}">
                <a16:creationId xmlns:a16="http://schemas.microsoft.com/office/drawing/2014/main" id="{3D55412F-1AEB-0235-1093-C830ABB2C2D4}"/>
              </a:ext>
            </a:extLst>
          </p:cNvPr>
          <p:cNvSpPr txBox="1"/>
          <p:nvPr/>
        </p:nvSpPr>
        <p:spPr>
          <a:xfrm>
            <a:off x="7663542" y="5132372"/>
            <a:ext cx="4702629" cy="923330"/>
          </a:xfrm>
          <a:prstGeom prst="rect">
            <a:avLst/>
          </a:prstGeom>
          <a:noFill/>
        </p:spPr>
        <p:txBody>
          <a:bodyPr wrap="square" rtlCol="0">
            <a:spAutoFit/>
          </a:bodyPr>
          <a:lstStyle/>
          <a:p>
            <a:r>
              <a:rPr lang="fr-FR" dirty="0"/>
              <a:t>TASIA Edgar</a:t>
            </a:r>
            <a:endParaRPr lang="fr-BE" dirty="0"/>
          </a:p>
          <a:p>
            <a:r>
              <a:rPr lang="fr-FR" dirty="0"/>
              <a:t>Assistant en Didactique des sciences sociales</a:t>
            </a:r>
            <a:endParaRPr lang="fr-BE" dirty="0"/>
          </a:p>
          <a:p>
            <a:r>
              <a:rPr lang="fr-FR" dirty="0"/>
              <a:t>Université de Liège </a:t>
            </a:r>
            <a:endParaRPr lang="fr-BE" dirty="0"/>
          </a:p>
        </p:txBody>
      </p:sp>
    </p:spTree>
    <p:extLst>
      <p:ext uri="{BB962C8B-B14F-4D97-AF65-F5344CB8AC3E}">
        <p14:creationId xmlns:p14="http://schemas.microsoft.com/office/powerpoint/2010/main" val="3554407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3651B-2E57-CFCD-B879-1B452A5996B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6A01CAE-8154-F098-DA27-79F7703D0F15}"/>
              </a:ext>
            </a:extLst>
          </p:cNvPr>
          <p:cNvSpPr>
            <a:spLocks noGrp="1"/>
          </p:cNvSpPr>
          <p:nvPr>
            <p:ph type="title"/>
          </p:nvPr>
        </p:nvSpPr>
        <p:spPr/>
        <p:txBody>
          <a:bodyPr/>
          <a:lstStyle/>
          <a:p>
            <a:r>
              <a:rPr lang="fr-FR" dirty="0"/>
              <a:t>Bibliographie</a:t>
            </a:r>
          </a:p>
        </p:txBody>
      </p:sp>
      <p:sp>
        <p:nvSpPr>
          <p:cNvPr id="3" name="Espace réservé du contenu 2">
            <a:extLst>
              <a:ext uri="{FF2B5EF4-FFF2-40B4-BE49-F238E27FC236}">
                <a16:creationId xmlns:a16="http://schemas.microsoft.com/office/drawing/2014/main" id="{63438417-059A-B45C-34E0-073FF5EB859D}"/>
              </a:ext>
            </a:extLst>
          </p:cNvPr>
          <p:cNvSpPr>
            <a:spLocks noGrp="1"/>
          </p:cNvSpPr>
          <p:nvPr>
            <p:ph idx="1"/>
          </p:nvPr>
        </p:nvSpPr>
        <p:spPr/>
        <p:txBody>
          <a:bodyPr numCol="2">
            <a:normAutofit fontScale="25000" lnSpcReduction="20000"/>
          </a:bodyPr>
          <a:lstStyle/>
          <a:p>
            <a:pPr lvl="0"/>
            <a:r>
              <a:rPr lang="fr-FR" sz="3200" dirty="0" err="1"/>
              <a:t>Balcou-Debussche</a:t>
            </a:r>
            <a:r>
              <a:rPr lang="fr-FR" sz="3200" dirty="0"/>
              <a:t>, Maryvette. 2007. «  Rapports des enseignants aux formes de savoirs et à l’écriture vus à travers l’usage des photocopies à l’école ». </a:t>
            </a:r>
            <a:r>
              <a:rPr lang="fr-FR" sz="3200" i="1" dirty="0"/>
              <a:t>Revue française de pédagogie</a:t>
            </a:r>
            <a:r>
              <a:rPr lang="fr-FR" sz="3200" dirty="0"/>
              <a:t>, 161, pp. 15-23.</a:t>
            </a:r>
            <a:endParaRPr lang="fr-BE" sz="3200" dirty="0"/>
          </a:p>
          <a:p>
            <a:pPr lvl="0"/>
            <a:r>
              <a:rPr lang="nl-BE" sz="3200" dirty="0"/>
              <a:t>Barad, Karen. 2007. </a:t>
            </a:r>
            <a:r>
              <a:rPr lang="nl-BE" sz="3200" i="1" dirty="0"/>
              <a:t>Meeting the Univers Halfway. </a:t>
            </a:r>
            <a:r>
              <a:rPr lang="fr-FR" sz="3200" i="1" dirty="0"/>
              <a:t>Quantum </a:t>
            </a:r>
            <a:r>
              <a:rPr lang="fr-FR" sz="3200" i="1" dirty="0" err="1"/>
              <a:t>Physics</a:t>
            </a:r>
            <a:r>
              <a:rPr lang="fr-FR" sz="3200" i="1" dirty="0"/>
              <a:t> and the </a:t>
            </a:r>
            <a:r>
              <a:rPr lang="fr-FR" sz="3200" i="1" dirty="0" err="1"/>
              <a:t>Entanglement</a:t>
            </a:r>
            <a:r>
              <a:rPr lang="fr-FR" sz="3200" i="1" dirty="0"/>
              <a:t> of </a:t>
            </a:r>
            <a:r>
              <a:rPr lang="fr-FR" sz="3200" i="1" dirty="0" err="1"/>
              <a:t>Matter</a:t>
            </a:r>
            <a:r>
              <a:rPr lang="fr-FR" sz="3200" i="1" dirty="0"/>
              <a:t> and </a:t>
            </a:r>
            <a:r>
              <a:rPr lang="fr-FR" sz="3200" i="1" dirty="0" err="1"/>
              <a:t>Meaning</a:t>
            </a:r>
            <a:r>
              <a:rPr lang="fr-FR" sz="3200" dirty="0"/>
              <a:t>. London, Duke </a:t>
            </a:r>
            <a:r>
              <a:rPr lang="fr-FR" sz="3200" dirty="0" err="1"/>
              <a:t>University</a:t>
            </a:r>
            <a:r>
              <a:rPr lang="fr-FR" sz="3200" dirty="0"/>
              <a:t> </a:t>
            </a:r>
            <a:r>
              <a:rPr lang="fr-FR" sz="3200" dirty="0" err="1"/>
              <a:t>Press</a:t>
            </a:r>
            <a:r>
              <a:rPr lang="fr-FR" sz="3200" dirty="0"/>
              <a:t>.</a:t>
            </a:r>
            <a:endParaRPr lang="fr-BE" sz="3200" dirty="0"/>
          </a:p>
          <a:p>
            <a:pPr lvl="0"/>
            <a:r>
              <a:rPr lang="fr-FR" sz="3200" dirty="0"/>
              <a:t>Belin, Emmanuel. 2002. </a:t>
            </a:r>
            <a:r>
              <a:rPr lang="fr-FR" sz="3200" i="1" dirty="0"/>
              <a:t>Une sociologie des espaces potentiels: logique dispositive et expérience ordinaire</a:t>
            </a:r>
            <a:r>
              <a:rPr lang="fr-FR" sz="3200" dirty="0"/>
              <a:t>. Bruxelles, De Boeck Université.</a:t>
            </a:r>
            <a:endParaRPr lang="fr-BE" sz="3200" dirty="0"/>
          </a:p>
          <a:p>
            <a:pPr lvl="0"/>
            <a:r>
              <a:rPr lang="fr-FR" sz="3200" dirty="0"/>
              <a:t>Bennett, Jane. 2010. </a:t>
            </a:r>
            <a:r>
              <a:rPr lang="fr-FR" sz="3200" i="1" dirty="0"/>
              <a:t>Vibrant </a:t>
            </a:r>
            <a:r>
              <a:rPr lang="fr-FR" sz="3200" i="1" dirty="0" err="1"/>
              <a:t>matter</a:t>
            </a:r>
            <a:r>
              <a:rPr lang="fr-FR" sz="3200" i="1" dirty="0"/>
              <a:t>: a </a:t>
            </a:r>
            <a:r>
              <a:rPr lang="fr-FR" sz="3200" i="1" dirty="0" err="1"/>
              <a:t>political</a:t>
            </a:r>
            <a:r>
              <a:rPr lang="fr-FR" sz="3200" i="1" dirty="0"/>
              <a:t> </a:t>
            </a:r>
            <a:r>
              <a:rPr lang="fr-FR" sz="3200" i="1" dirty="0" err="1"/>
              <a:t>ecology</a:t>
            </a:r>
            <a:r>
              <a:rPr lang="fr-FR" sz="3200" i="1" dirty="0"/>
              <a:t> of </a:t>
            </a:r>
            <a:r>
              <a:rPr lang="fr-FR" sz="3200" i="1" dirty="0" err="1"/>
              <a:t>things</a:t>
            </a:r>
            <a:r>
              <a:rPr lang="fr-FR" sz="3200" dirty="0"/>
              <a:t>. London, Duke </a:t>
            </a:r>
            <a:r>
              <a:rPr lang="fr-FR" sz="3200" dirty="0" err="1"/>
              <a:t>University</a:t>
            </a:r>
            <a:r>
              <a:rPr lang="fr-FR" sz="3200" dirty="0"/>
              <a:t> </a:t>
            </a:r>
            <a:r>
              <a:rPr lang="fr-FR" sz="3200" dirty="0" err="1"/>
              <a:t>Press</a:t>
            </a:r>
            <a:r>
              <a:rPr lang="fr-FR" sz="3200" dirty="0"/>
              <a:t>.</a:t>
            </a:r>
            <a:endParaRPr lang="fr-BE" sz="3200" dirty="0"/>
          </a:p>
          <a:p>
            <a:pPr lvl="0"/>
            <a:r>
              <a:rPr lang="fr-FR" sz="3200" dirty="0" err="1"/>
              <a:t>Carlile</a:t>
            </a:r>
            <a:r>
              <a:rPr lang="fr-FR" sz="3200" dirty="0"/>
              <a:t>, Paul (</a:t>
            </a:r>
            <a:r>
              <a:rPr lang="fr-FR" sz="3200" dirty="0" err="1"/>
              <a:t>dir</a:t>
            </a:r>
            <a:r>
              <a:rPr lang="fr-FR" sz="3200" dirty="0"/>
              <a:t>.). 2013. </a:t>
            </a:r>
            <a:r>
              <a:rPr lang="fr-FR" sz="3200" i="1" dirty="0"/>
              <a:t>How </a:t>
            </a:r>
            <a:r>
              <a:rPr lang="fr-FR" sz="3200" i="1" dirty="0" err="1"/>
              <a:t>matter</a:t>
            </a:r>
            <a:r>
              <a:rPr lang="fr-FR" sz="3200" i="1" dirty="0"/>
              <a:t> </a:t>
            </a:r>
            <a:r>
              <a:rPr lang="fr-FR" sz="3200" i="1" dirty="0" err="1"/>
              <a:t>matters</a:t>
            </a:r>
            <a:r>
              <a:rPr lang="fr-FR" sz="3200" i="1" dirty="0"/>
              <a:t>: </a:t>
            </a:r>
            <a:r>
              <a:rPr lang="fr-FR" sz="3200" i="1" dirty="0" err="1"/>
              <a:t>objects</a:t>
            </a:r>
            <a:r>
              <a:rPr lang="fr-FR" sz="3200" i="1" dirty="0"/>
              <a:t>, </a:t>
            </a:r>
            <a:r>
              <a:rPr lang="fr-FR" sz="3200" i="1" dirty="0" err="1"/>
              <a:t>artifacts</a:t>
            </a:r>
            <a:r>
              <a:rPr lang="fr-FR" sz="3200" i="1" dirty="0"/>
              <a:t>, and </a:t>
            </a:r>
            <a:r>
              <a:rPr lang="fr-FR" sz="3200" i="1" dirty="0" err="1"/>
              <a:t>materiality</a:t>
            </a:r>
            <a:r>
              <a:rPr lang="fr-FR" sz="3200" i="1" dirty="0"/>
              <a:t> in </a:t>
            </a:r>
            <a:r>
              <a:rPr lang="fr-FR" sz="3200" i="1" dirty="0" err="1"/>
              <a:t>organization</a:t>
            </a:r>
            <a:r>
              <a:rPr lang="fr-FR" sz="3200" i="1" dirty="0"/>
              <a:t> </a:t>
            </a:r>
            <a:r>
              <a:rPr lang="fr-FR" sz="3200" i="1" dirty="0" err="1"/>
              <a:t>studies</a:t>
            </a:r>
            <a:r>
              <a:rPr lang="fr-FR" sz="3200" dirty="0"/>
              <a:t>. Oxford, Oxford </a:t>
            </a:r>
            <a:r>
              <a:rPr lang="fr-FR" sz="3200" dirty="0" err="1"/>
              <a:t>University</a:t>
            </a:r>
            <a:r>
              <a:rPr lang="fr-FR" sz="3200" dirty="0"/>
              <a:t> </a:t>
            </a:r>
            <a:r>
              <a:rPr lang="fr-FR" sz="3200" dirty="0" err="1"/>
              <a:t>Press</a:t>
            </a:r>
            <a:r>
              <a:rPr lang="fr-FR" sz="3200" dirty="0"/>
              <a:t>.</a:t>
            </a:r>
            <a:endParaRPr lang="fr-BE" sz="3200" dirty="0"/>
          </a:p>
          <a:p>
            <a:pPr lvl="0"/>
            <a:r>
              <a:rPr lang="fr-BE" sz="3200" dirty="0"/>
              <a:t>De Meyer, Mathias. 2024. </a:t>
            </a:r>
            <a:r>
              <a:rPr lang="fr-BE" sz="3200" i="1" dirty="0" err="1"/>
              <a:t>Tachraft</a:t>
            </a:r>
            <a:r>
              <a:rPr lang="fr-BE" sz="3200" i="1" dirty="0"/>
              <a:t>: écritures et ordre d'État dans une école de village au Maroc</a:t>
            </a:r>
            <a:r>
              <a:rPr lang="fr-BE" sz="3200" dirty="0"/>
              <a:t>. Rennes, Presses Universitaires de Rennes. </a:t>
            </a:r>
          </a:p>
          <a:p>
            <a:pPr lvl="0"/>
            <a:r>
              <a:rPr lang="fr-BE" sz="3200" dirty="0"/>
              <a:t>Gaudin, Olivier &amp; Maxime Le Calvé. 2018.« La traversée des ambiances: Regards sur les atmosphères en sciences sociales ». </a:t>
            </a:r>
            <a:r>
              <a:rPr lang="fr-BE" sz="3200" i="1" dirty="0"/>
              <a:t>Communications</a:t>
            </a:r>
            <a:r>
              <a:rPr lang="fr-BE" sz="3200" dirty="0"/>
              <a:t>, 102(1), pp. 5-23.</a:t>
            </a:r>
          </a:p>
          <a:p>
            <a:pPr lvl="0"/>
            <a:r>
              <a:rPr lang="fr-FR" sz="3200" dirty="0"/>
              <a:t>Goffman, </a:t>
            </a:r>
            <a:r>
              <a:rPr lang="fr-FR" sz="3200" dirty="0" err="1"/>
              <a:t>Erving</a:t>
            </a:r>
            <a:r>
              <a:rPr lang="fr-FR" sz="3200" dirty="0"/>
              <a:t>. 2009</a:t>
            </a:r>
            <a:r>
              <a:rPr lang="fr-FR" sz="3200" i="1" dirty="0"/>
              <a:t>. Les cadres de l'expérience</a:t>
            </a:r>
            <a:r>
              <a:rPr lang="fr-FR" sz="3200" dirty="0"/>
              <a:t>. Paris, Ed de Minuit. </a:t>
            </a:r>
            <a:endParaRPr lang="fr-BE" sz="3200" dirty="0"/>
          </a:p>
          <a:p>
            <a:pPr lvl="0"/>
            <a:r>
              <a:rPr lang="nl-BE" sz="3200" dirty="0"/>
              <a:t>Henare, Amiria, Holbraad, Martin &amp; Sari Wastell. 2007. </a:t>
            </a:r>
            <a:r>
              <a:rPr lang="nl-BE" sz="3200" i="1" dirty="0"/>
              <a:t>Thinking through things: theorising artefacts ethnographically</a:t>
            </a:r>
            <a:r>
              <a:rPr lang="nl-BE" sz="3200" dirty="0"/>
              <a:t>. London, Routledge. </a:t>
            </a:r>
            <a:endParaRPr lang="fr-BE" sz="3200" dirty="0"/>
          </a:p>
          <a:p>
            <a:pPr lvl="0"/>
            <a:r>
              <a:rPr lang="fr-FR" sz="3200" dirty="0" err="1"/>
              <a:t>Inglod</a:t>
            </a:r>
            <a:r>
              <a:rPr lang="fr-FR" sz="3200" dirty="0"/>
              <a:t>, Tim</a:t>
            </a:r>
            <a:r>
              <a:rPr lang="fr-FR" sz="3200" i="1" dirty="0"/>
              <a:t>. </a:t>
            </a:r>
            <a:r>
              <a:rPr lang="fr-FR" sz="3200" dirty="0"/>
              <a:t>2017. </a:t>
            </a:r>
            <a:r>
              <a:rPr lang="fr-FR" sz="3200" i="1" dirty="0" err="1"/>
              <a:t>Anthropology</a:t>
            </a:r>
            <a:r>
              <a:rPr lang="fr-FR" sz="3200" i="1" dirty="0"/>
              <a:t> and/as Education</a:t>
            </a:r>
            <a:r>
              <a:rPr lang="fr-FR" sz="3200" dirty="0"/>
              <a:t>. London, Routledge.</a:t>
            </a:r>
            <a:endParaRPr lang="fr-BE" sz="3200" dirty="0"/>
          </a:p>
          <a:p>
            <a:pPr lvl="0"/>
            <a:r>
              <a:rPr lang="nl-BE" sz="3200" dirty="0"/>
              <a:t>Ingold, Tim. 2012. «  Toward an Ecology of Materials ». </a:t>
            </a:r>
            <a:r>
              <a:rPr lang="fr-FR" sz="3200" i="1" dirty="0" err="1"/>
              <a:t>Annual</a:t>
            </a:r>
            <a:r>
              <a:rPr lang="fr-FR" sz="3200" i="1" dirty="0"/>
              <a:t> </a:t>
            </a:r>
            <a:r>
              <a:rPr lang="fr-FR" sz="3200" i="1" dirty="0" err="1"/>
              <a:t>Review</a:t>
            </a:r>
            <a:r>
              <a:rPr lang="fr-FR" sz="3200" i="1" dirty="0"/>
              <a:t> of </a:t>
            </a:r>
            <a:r>
              <a:rPr lang="fr-FR" sz="3200" i="1" dirty="0" err="1"/>
              <a:t>Anthropology</a:t>
            </a:r>
            <a:r>
              <a:rPr lang="fr-FR" sz="3200" dirty="0"/>
              <a:t>, 41(1), pp. 427-442.</a:t>
            </a:r>
            <a:endParaRPr lang="fr-BE" sz="3200" dirty="0"/>
          </a:p>
          <a:p>
            <a:pPr lvl="0"/>
            <a:r>
              <a:rPr lang="fr-FR" sz="3200" dirty="0"/>
              <a:t>Julien, Marie-Pierre &amp; Céline </a:t>
            </a:r>
            <a:r>
              <a:rPr lang="fr-FR" sz="3200" dirty="0" err="1"/>
              <a:t>Rosselin</a:t>
            </a:r>
            <a:r>
              <a:rPr lang="fr-FR" sz="3200" dirty="0"/>
              <a:t>. 2009. </a:t>
            </a:r>
            <a:r>
              <a:rPr lang="fr-FR" sz="3200" i="1" dirty="0"/>
              <a:t>Le sujet contre les objets, tout contre: ethnographies de cultures matérielles</a:t>
            </a:r>
            <a:r>
              <a:rPr lang="fr-FR" sz="3200" dirty="0"/>
              <a:t>. Paris, CTHS.</a:t>
            </a:r>
            <a:endParaRPr lang="fr-BE" sz="3200" dirty="0"/>
          </a:p>
          <a:p>
            <a:pPr lvl="0"/>
            <a:r>
              <a:rPr lang="fr-FR" sz="3200" dirty="0"/>
              <a:t>Latour, Bruno. </a:t>
            </a:r>
            <a:r>
              <a:rPr lang="fr-FR" sz="3200" i="1" dirty="0"/>
              <a:t>Nous n'avons jamais été modernes: essai d'anthropologie symétrique</a:t>
            </a:r>
            <a:r>
              <a:rPr lang="fr-FR" sz="3200" dirty="0"/>
              <a:t>. Paris, La Découverte.</a:t>
            </a:r>
            <a:endParaRPr lang="fr-BE" sz="3200" dirty="0"/>
          </a:p>
          <a:p>
            <a:pPr lvl="0"/>
            <a:r>
              <a:rPr lang="fr-BE" sz="3200" dirty="0"/>
              <a:t>Miller, Daniel. 2005. </a:t>
            </a:r>
            <a:r>
              <a:rPr lang="fr-BE" sz="3200" i="1" dirty="0" err="1"/>
              <a:t>Materiality</a:t>
            </a:r>
            <a:r>
              <a:rPr lang="fr-BE" sz="3200" dirty="0"/>
              <a:t>. London, Duke </a:t>
            </a:r>
            <a:r>
              <a:rPr lang="fr-BE" sz="3200" dirty="0" err="1"/>
              <a:t>University</a:t>
            </a:r>
            <a:r>
              <a:rPr lang="fr-BE" sz="3200" dirty="0"/>
              <a:t> </a:t>
            </a:r>
            <a:r>
              <a:rPr lang="fr-BE" sz="3200" dirty="0" err="1"/>
              <a:t>Press</a:t>
            </a:r>
            <a:r>
              <a:rPr lang="fr-BE" sz="3200" dirty="0"/>
              <a:t>. </a:t>
            </a:r>
          </a:p>
          <a:p>
            <a:pPr lvl="0"/>
            <a:r>
              <a:rPr lang="nl-BE" sz="3200" dirty="0"/>
              <a:t>Myers, Casey. 2019. </a:t>
            </a:r>
            <a:r>
              <a:rPr lang="nl-BE" sz="3200" i="1" dirty="0"/>
              <a:t>Children and Materialities: The Force of the More-than-human in Children’s Classroom Lives</a:t>
            </a:r>
            <a:r>
              <a:rPr lang="nl-BE" sz="3200" dirty="0"/>
              <a:t>. Singapore, Springer. </a:t>
            </a:r>
            <a:endParaRPr lang="fr-BE" sz="3200" dirty="0"/>
          </a:p>
          <a:p>
            <a:pPr lvl="0"/>
            <a:r>
              <a:rPr lang="fr-BE" sz="3200" dirty="0" err="1"/>
              <a:t>Roehl</a:t>
            </a:r>
            <a:r>
              <a:rPr lang="fr-BE" sz="3200" dirty="0"/>
              <a:t>, Tobias. 2012. « </a:t>
            </a:r>
            <a:r>
              <a:rPr lang="fr-BE" sz="3200" dirty="0" err="1"/>
              <a:t>Disassembling</a:t>
            </a:r>
            <a:r>
              <a:rPr lang="fr-BE" sz="3200" dirty="0"/>
              <a:t> the </a:t>
            </a:r>
            <a:r>
              <a:rPr lang="fr-BE" sz="3200" dirty="0" err="1"/>
              <a:t>classroom</a:t>
            </a:r>
            <a:r>
              <a:rPr lang="fr-BE" sz="3200" dirty="0"/>
              <a:t> – an </a:t>
            </a:r>
            <a:r>
              <a:rPr lang="fr-BE" sz="3200" dirty="0" err="1"/>
              <a:t>ethnographic</a:t>
            </a:r>
            <a:r>
              <a:rPr lang="fr-BE" sz="3200" dirty="0"/>
              <a:t> </a:t>
            </a:r>
            <a:r>
              <a:rPr lang="fr-BE" sz="3200" dirty="0" err="1"/>
              <a:t>approach</a:t>
            </a:r>
            <a:r>
              <a:rPr lang="fr-BE" sz="3200" dirty="0"/>
              <a:t> to the </a:t>
            </a:r>
            <a:r>
              <a:rPr lang="fr-BE" sz="3200" dirty="0" err="1"/>
              <a:t>materiality</a:t>
            </a:r>
            <a:r>
              <a:rPr lang="fr-BE" sz="3200" dirty="0"/>
              <a:t> of </a:t>
            </a:r>
            <a:r>
              <a:rPr lang="fr-BE" sz="3200" dirty="0" err="1"/>
              <a:t>education</a:t>
            </a:r>
            <a:r>
              <a:rPr lang="fr-BE" sz="3200" dirty="0"/>
              <a:t> », </a:t>
            </a:r>
            <a:r>
              <a:rPr lang="fr-BE" sz="3200" i="1" dirty="0" err="1"/>
              <a:t>Ethnography</a:t>
            </a:r>
            <a:r>
              <a:rPr lang="fr-BE" sz="3200" i="1" dirty="0"/>
              <a:t> and Education</a:t>
            </a:r>
            <a:r>
              <a:rPr lang="fr-BE" sz="3200" dirty="0"/>
              <a:t>, 7(1), pp. 109-126.</a:t>
            </a:r>
          </a:p>
          <a:p>
            <a:pPr lvl="0"/>
            <a:r>
              <a:rPr lang="fr-FR" sz="3200" dirty="0" err="1"/>
              <a:t>Saariner</a:t>
            </a:r>
            <a:r>
              <a:rPr lang="fr-FR" sz="3200" dirty="0"/>
              <a:t>, </a:t>
            </a:r>
            <a:r>
              <a:rPr lang="fr-FR" sz="3200" dirty="0" err="1"/>
              <a:t>Jussi</a:t>
            </a:r>
            <a:r>
              <a:rPr lang="fr-FR" sz="3200" dirty="0"/>
              <a:t> &amp; Joel Krueger. 2022. «  </a:t>
            </a:r>
            <a:r>
              <a:rPr lang="fr-FR" sz="3200" dirty="0" err="1"/>
              <a:t>Making</a:t>
            </a:r>
            <a:r>
              <a:rPr lang="fr-FR" sz="3200" dirty="0"/>
              <a:t> </a:t>
            </a:r>
            <a:r>
              <a:rPr lang="fr-FR" sz="3200" dirty="0" err="1"/>
              <a:t>Space</a:t>
            </a:r>
            <a:r>
              <a:rPr lang="fr-FR" sz="3200" dirty="0"/>
              <a:t> for </a:t>
            </a:r>
            <a:r>
              <a:rPr lang="fr-FR" sz="3200" dirty="0" err="1"/>
              <a:t>Creativity</a:t>
            </a:r>
            <a:r>
              <a:rPr lang="fr-FR" sz="3200" dirty="0"/>
              <a:t>: Niche Construction and the </a:t>
            </a:r>
            <a:r>
              <a:rPr lang="fr-FR" sz="3200" dirty="0" err="1"/>
              <a:t>Artist’s</a:t>
            </a:r>
            <a:r>
              <a:rPr lang="fr-FR" sz="3200" dirty="0"/>
              <a:t> Studio ». </a:t>
            </a:r>
            <a:r>
              <a:rPr lang="fr-FR" sz="3200" i="1" dirty="0"/>
              <a:t>The Journal of </a:t>
            </a:r>
            <a:r>
              <a:rPr lang="fr-FR" sz="3200" i="1" dirty="0" err="1"/>
              <a:t>Aesthetics</a:t>
            </a:r>
            <a:r>
              <a:rPr lang="fr-FR" sz="3200" i="1" dirty="0"/>
              <a:t> and Art </a:t>
            </a:r>
            <a:r>
              <a:rPr lang="fr-FR" sz="3200" i="1" dirty="0" err="1"/>
              <a:t>Criticism</a:t>
            </a:r>
            <a:r>
              <a:rPr lang="fr-FR" sz="3200" dirty="0"/>
              <a:t>, 80(3), pp. 322-332.</a:t>
            </a:r>
            <a:endParaRPr lang="fr-BE" sz="3200" dirty="0"/>
          </a:p>
          <a:p>
            <a:pPr lvl="0"/>
            <a:r>
              <a:rPr lang="fr-BE" sz="3200" dirty="0"/>
              <a:t>Simondon, Gilbert. 2012. </a:t>
            </a:r>
            <a:r>
              <a:rPr lang="fr-BE" sz="3200" i="1" dirty="0"/>
              <a:t>Du mode d'existence des objets techniques</a:t>
            </a:r>
            <a:r>
              <a:rPr lang="fr-BE" sz="3200" dirty="0"/>
              <a:t>. Paris, Aubier. </a:t>
            </a:r>
          </a:p>
          <a:p>
            <a:pPr lvl="0"/>
            <a:r>
              <a:rPr lang="nl-BE" sz="3200" dirty="0"/>
              <a:t>Snaza, Nathan (ed.). 2016. </a:t>
            </a:r>
            <a:r>
              <a:rPr lang="nl-BE" sz="3200" i="1" dirty="0"/>
              <a:t>Pedagogical matters: new materialisms and curriculum studies</a:t>
            </a:r>
            <a:r>
              <a:rPr lang="nl-BE" sz="3200" dirty="0"/>
              <a:t>. New York,  Peter Lang Publishing.</a:t>
            </a:r>
            <a:endParaRPr lang="fr-BE" sz="3200" dirty="0"/>
          </a:p>
          <a:p>
            <a:pPr lvl="0"/>
            <a:r>
              <a:rPr lang="fr-BE" sz="3200" dirty="0"/>
              <a:t>Tasia, Edgar. 2025. </a:t>
            </a:r>
            <a:r>
              <a:rPr lang="fr-FR" sz="3200" dirty="0"/>
              <a:t>« “</a:t>
            </a:r>
            <a:r>
              <a:rPr lang="fr-BE" sz="3200" dirty="0"/>
              <a:t>Il était une fois une prof, une stagiaire et une photocopieuse...” : réflexions sur la possibilité́ d’enchantement de la condition enseignante », </a:t>
            </a:r>
            <a:r>
              <a:rPr lang="fr-BE" sz="3200" i="1" dirty="0" err="1"/>
              <a:t>RessourSES</a:t>
            </a:r>
            <a:r>
              <a:rPr lang="fr-BE" sz="3200" dirty="0"/>
              <a:t>, n°4, En ligne.</a:t>
            </a:r>
          </a:p>
          <a:p>
            <a:pPr lvl="0"/>
            <a:r>
              <a:rPr lang="fr-BE" sz="3200" dirty="0"/>
              <a:t>Tasia, Edgar. À paraitre. </a:t>
            </a:r>
            <a:r>
              <a:rPr lang="fr-BE" sz="3200" i="1" dirty="0"/>
              <a:t>Ranger sa vie. Une anthropologie des espaces potentiels</a:t>
            </a:r>
            <a:r>
              <a:rPr lang="fr-BE" sz="3200" dirty="0"/>
              <a:t>. Bordeaux, Le Bord de l’Eau. </a:t>
            </a:r>
          </a:p>
          <a:p>
            <a:pPr lvl="0"/>
            <a:r>
              <a:rPr lang="fr-BE" sz="3200" dirty="0" err="1"/>
              <a:t>Vayer</a:t>
            </a:r>
            <a:r>
              <a:rPr lang="fr-BE" sz="3200" dirty="0"/>
              <a:t>, Pierre, Duval, Armand &amp; Charles Roncin. 1991. </a:t>
            </a:r>
            <a:r>
              <a:rPr lang="fr-BE" sz="3200" i="1" dirty="0"/>
              <a:t>Une écologie de l'école: la dynamique des structures matérielles</a:t>
            </a:r>
            <a:r>
              <a:rPr lang="fr-BE" sz="3200" dirty="0"/>
              <a:t>. Paris, PUF. </a:t>
            </a:r>
          </a:p>
          <a:p>
            <a:pPr lvl="0"/>
            <a:r>
              <a:rPr lang="nl-BE" sz="3200" dirty="0"/>
              <a:t>Vogel, Stephen. 2015. </a:t>
            </a:r>
            <a:r>
              <a:rPr lang="nl-BE" sz="3200" i="1" dirty="0"/>
              <a:t>Thinking like a mall: environmental philosophy after the end of nature</a:t>
            </a:r>
            <a:r>
              <a:rPr lang="nl-BE" sz="3200" dirty="0"/>
              <a:t>. </a:t>
            </a:r>
            <a:r>
              <a:rPr lang="fr-FR" sz="3200" dirty="0"/>
              <a:t>Cambridge, MIT </a:t>
            </a:r>
            <a:r>
              <a:rPr lang="fr-FR" sz="3200" dirty="0" err="1"/>
              <a:t>Press</a:t>
            </a:r>
            <a:r>
              <a:rPr lang="fr-FR" sz="3200" dirty="0"/>
              <a:t>.</a:t>
            </a:r>
            <a:endParaRPr lang="fr-BE" sz="3200" dirty="0"/>
          </a:p>
          <a:p>
            <a:pPr marL="0" lvl="0" indent="0">
              <a:buNone/>
            </a:pPr>
            <a:endParaRPr lang="fr-FR" dirty="0"/>
          </a:p>
        </p:txBody>
      </p:sp>
    </p:spTree>
    <p:extLst>
      <p:ext uri="{BB962C8B-B14F-4D97-AF65-F5344CB8AC3E}">
        <p14:creationId xmlns:p14="http://schemas.microsoft.com/office/powerpoint/2010/main" val="218724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C70907-B113-9E91-6034-9A26D7A0AE39}"/>
              </a:ext>
            </a:extLst>
          </p:cNvPr>
          <p:cNvSpPr>
            <a:spLocks noGrp="1"/>
          </p:cNvSpPr>
          <p:nvPr>
            <p:ph type="title"/>
          </p:nvPr>
        </p:nvSpPr>
        <p:spPr/>
        <p:txBody>
          <a:bodyPr/>
          <a:lstStyle/>
          <a:p>
            <a:r>
              <a:rPr lang="fr-FR" dirty="0"/>
              <a:t>Introduction :  Vignette ethnographique</a:t>
            </a:r>
          </a:p>
        </p:txBody>
      </p:sp>
      <p:sp>
        <p:nvSpPr>
          <p:cNvPr id="3" name="Espace réservé du contenu 2">
            <a:extLst>
              <a:ext uri="{FF2B5EF4-FFF2-40B4-BE49-F238E27FC236}">
                <a16:creationId xmlns:a16="http://schemas.microsoft.com/office/drawing/2014/main" id="{D3E015D7-6AB9-2D4D-8EED-C81A3A2F93F7}"/>
              </a:ext>
            </a:extLst>
          </p:cNvPr>
          <p:cNvSpPr>
            <a:spLocks noGrp="1"/>
          </p:cNvSpPr>
          <p:nvPr>
            <p:ph idx="1"/>
          </p:nvPr>
        </p:nvSpPr>
        <p:spPr/>
        <p:txBody>
          <a:bodyPr/>
          <a:lstStyle/>
          <a:p>
            <a:r>
              <a:rPr lang="fr-FR" dirty="0"/>
              <a:t>Participation-observation issue d’une visite de stage au sein d’une école secondaire de la Province de Liège (Belgique).</a:t>
            </a:r>
          </a:p>
          <a:p>
            <a:endParaRPr lang="fr-FR" dirty="0"/>
          </a:p>
          <a:p>
            <a:r>
              <a:rPr lang="fr-FR" dirty="0"/>
              <a:t>Vignette issue et reproduite depuis Tasia, Edgar. 2025. « “</a:t>
            </a:r>
            <a:r>
              <a:rPr lang="fr-BE" dirty="0"/>
              <a:t>Il était une fois une prof, une stagiaire et une photocopieuse...” : réflexions sur la possibilité́ d’enchantement de la condition enseignante », </a:t>
            </a:r>
            <a:r>
              <a:rPr lang="fr-BE" i="1" dirty="0" err="1"/>
              <a:t>RessourSES</a:t>
            </a:r>
            <a:r>
              <a:rPr lang="fr-BE" dirty="0"/>
              <a:t>, n°4, En ligne.</a:t>
            </a:r>
          </a:p>
          <a:p>
            <a:endParaRPr lang="fr-FR" dirty="0"/>
          </a:p>
          <a:p>
            <a:endParaRPr lang="fr-FR" dirty="0"/>
          </a:p>
        </p:txBody>
      </p:sp>
    </p:spTree>
    <p:extLst>
      <p:ext uri="{BB962C8B-B14F-4D97-AF65-F5344CB8AC3E}">
        <p14:creationId xmlns:p14="http://schemas.microsoft.com/office/powerpoint/2010/main" val="3063994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0AA41A-BB44-064B-B399-C640C32C1F43}"/>
              </a:ext>
            </a:extLst>
          </p:cNvPr>
          <p:cNvSpPr>
            <a:spLocks noGrp="1"/>
          </p:cNvSpPr>
          <p:nvPr>
            <p:ph type="title"/>
          </p:nvPr>
        </p:nvSpPr>
        <p:spPr/>
        <p:txBody>
          <a:bodyPr/>
          <a:lstStyle/>
          <a:p>
            <a:r>
              <a:rPr lang="fr-FR" dirty="0"/>
              <a:t>De ce que cherche à illustrer la vignette ethnographique (1)</a:t>
            </a:r>
          </a:p>
        </p:txBody>
      </p:sp>
      <p:sp>
        <p:nvSpPr>
          <p:cNvPr id="3" name="Espace réservé du contenu 2">
            <a:extLst>
              <a:ext uri="{FF2B5EF4-FFF2-40B4-BE49-F238E27FC236}">
                <a16:creationId xmlns:a16="http://schemas.microsoft.com/office/drawing/2014/main" id="{8C9AE2DE-8371-FA28-0A93-2BEAF56F4A66}"/>
              </a:ext>
            </a:extLst>
          </p:cNvPr>
          <p:cNvSpPr>
            <a:spLocks noGrp="1"/>
          </p:cNvSpPr>
          <p:nvPr>
            <p:ph idx="1"/>
          </p:nvPr>
        </p:nvSpPr>
        <p:spPr/>
        <p:txBody>
          <a:bodyPr/>
          <a:lstStyle/>
          <a:p>
            <a:r>
              <a:rPr lang="fr-BE" dirty="0"/>
              <a:t>Ni de l’influence ni de l’importance de l’ambiance dans la planification pédagogique.</a:t>
            </a:r>
          </a:p>
          <a:p>
            <a:pPr lvl="1"/>
            <a:r>
              <a:rPr lang="fr-BE" dirty="0"/>
              <a:t>La dimension « </a:t>
            </a:r>
            <a:r>
              <a:rPr lang="fr-BE" i="1" dirty="0"/>
              <a:t>fabriquée par des interactions qui affecteraient les formes sensibles de la situation concernée, avec ses processus atmosphériques existants, mais venant aussi, en retour, altérer et orienter le cours des perceptions, des émotions et des interactions </a:t>
            </a:r>
            <a:r>
              <a:rPr lang="fr-BE" dirty="0"/>
              <a:t>» (Gaudin &amp; Le Calvé 2018 : 10).</a:t>
            </a:r>
          </a:p>
          <a:p>
            <a:r>
              <a:rPr lang="fr-BE" dirty="0"/>
              <a:t>Pourtant, elle se penche sur le milieu scolaire.</a:t>
            </a:r>
          </a:p>
          <a:p>
            <a:r>
              <a:rPr lang="fr-BE" dirty="0"/>
              <a:t>Tentative de restitution d’une scène de la vie ordinaire dans les écoles. </a:t>
            </a:r>
          </a:p>
          <a:p>
            <a:endParaRPr lang="fr-FR" dirty="0"/>
          </a:p>
        </p:txBody>
      </p:sp>
    </p:spTree>
    <p:extLst>
      <p:ext uri="{BB962C8B-B14F-4D97-AF65-F5344CB8AC3E}">
        <p14:creationId xmlns:p14="http://schemas.microsoft.com/office/powerpoint/2010/main" val="721833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C1234-0E90-359B-1ABD-B43252F5EAC1}"/>
              </a:ext>
            </a:extLst>
          </p:cNvPr>
          <p:cNvSpPr>
            <a:spLocks noGrp="1"/>
          </p:cNvSpPr>
          <p:nvPr>
            <p:ph type="title"/>
          </p:nvPr>
        </p:nvSpPr>
        <p:spPr/>
        <p:txBody>
          <a:bodyPr/>
          <a:lstStyle/>
          <a:p>
            <a:r>
              <a:rPr lang="fr-FR" dirty="0"/>
              <a:t>De ce que cherche à illustrer la vignette ethnographique (2)</a:t>
            </a:r>
          </a:p>
        </p:txBody>
      </p:sp>
      <p:sp>
        <p:nvSpPr>
          <p:cNvPr id="3" name="Espace réservé du contenu 2">
            <a:extLst>
              <a:ext uri="{FF2B5EF4-FFF2-40B4-BE49-F238E27FC236}">
                <a16:creationId xmlns:a16="http://schemas.microsoft.com/office/drawing/2014/main" id="{18569F6D-F6FD-A343-4E5E-2917330D0492}"/>
              </a:ext>
            </a:extLst>
          </p:cNvPr>
          <p:cNvSpPr>
            <a:spLocks noGrp="1"/>
          </p:cNvSpPr>
          <p:nvPr>
            <p:ph idx="1"/>
          </p:nvPr>
        </p:nvSpPr>
        <p:spPr/>
        <p:txBody>
          <a:bodyPr/>
          <a:lstStyle/>
          <a:p>
            <a:r>
              <a:rPr lang="fr-FR" dirty="0"/>
              <a:t>Focus sur ce qui </a:t>
            </a:r>
            <a:r>
              <a:rPr lang="fr-FR" i="1" dirty="0"/>
              <a:t>entoure</a:t>
            </a:r>
            <a:r>
              <a:rPr lang="fr-FR" dirty="0"/>
              <a:t> et non ce qu’il y a </a:t>
            </a:r>
            <a:r>
              <a:rPr lang="fr-FR" i="1" dirty="0"/>
              <a:t>autour</a:t>
            </a:r>
            <a:r>
              <a:rPr lang="fr-FR" dirty="0"/>
              <a:t>.</a:t>
            </a:r>
          </a:p>
          <a:p>
            <a:pPr lvl="1"/>
            <a:r>
              <a:rPr lang="fr-FR" dirty="0"/>
              <a:t>« L’humilité » des objets (Miller 2005)</a:t>
            </a:r>
          </a:p>
          <a:p>
            <a:pPr lvl="1"/>
            <a:r>
              <a:rPr lang="fr-FR" dirty="0"/>
              <a:t>Le cadre de l’expérience (Goffman 2009)</a:t>
            </a:r>
          </a:p>
          <a:p>
            <a:pPr lvl="1"/>
            <a:r>
              <a:rPr lang="fr-FR" dirty="0"/>
              <a:t>Les « actants » (Latour 1991)</a:t>
            </a:r>
          </a:p>
          <a:p>
            <a:pPr lvl="1"/>
            <a:r>
              <a:rPr lang="fr-FR" dirty="0"/>
              <a:t>Les choses et les humains sont le </a:t>
            </a:r>
            <a:r>
              <a:rPr lang="fr-FR" i="1" dirty="0"/>
              <a:t>prolongement</a:t>
            </a:r>
            <a:r>
              <a:rPr lang="fr-FR" dirty="0"/>
              <a:t> l’un de l’autre (</a:t>
            </a:r>
            <a:r>
              <a:rPr lang="fr-FR" dirty="0" err="1"/>
              <a:t>Barad</a:t>
            </a:r>
            <a:r>
              <a:rPr lang="fr-FR" dirty="0"/>
              <a:t> 2007)</a:t>
            </a:r>
          </a:p>
          <a:p>
            <a:pPr lvl="1"/>
            <a:r>
              <a:rPr lang="fr-FR">
                <a:sym typeface="Wingdings" pitchFamily="2" charset="2"/>
              </a:rPr>
              <a:t> </a:t>
            </a:r>
            <a:r>
              <a:rPr lang="fr-FR"/>
              <a:t>«</a:t>
            </a:r>
            <a:r>
              <a:rPr lang="fr-FR" i="1"/>
              <a:t> </a:t>
            </a:r>
            <a:r>
              <a:rPr lang="fr-FR" i="1" dirty="0" err="1"/>
              <a:t>Matter</a:t>
            </a:r>
            <a:r>
              <a:rPr lang="fr-FR" i="1" dirty="0"/>
              <a:t> </a:t>
            </a:r>
            <a:r>
              <a:rPr lang="fr-FR" i="1" dirty="0" err="1"/>
              <a:t>matters</a:t>
            </a:r>
            <a:r>
              <a:rPr lang="fr-FR" i="1" dirty="0"/>
              <a:t> </a:t>
            </a:r>
            <a:r>
              <a:rPr lang="fr-FR" dirty="0"/>
              <a:t>» (« la matière compte ») (</a:t>
            </a:r>
            <a:r>
              <a:rPr lang="fr-FR" dirty="0" err="1"/>
              <a:t>Carlile</a:t>
            </a:r>
            <a:r>
              <a:rPr lang="fr-FR" dirty="0"/>
              <a:t> 2013)</a:t>
            </a:r>
          </a:p>
        </p:txBody>
      </p:sp>
    </p:spTree>
    <p:extLst>
      <p:ext uri="{BB962C8B-B14F-4D97-AF65-F5344CB8AC3E}">
        <p14:creationId xmlns:p14="http://schemas.microsoft.com/office/powerpoint/2010/main" val="3645320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0459CE-68CD-0A4E-0DF0-DE984939A975}"/>
              </a:ext>
            </a:extLst>
          </p:cNvPr>
          <p:cNvSpPr>
            <a:spLocks noGrp="1"/>
          </p:cNvSpPr>
          <p:nvPr>
            <p:ph type="title"/>
          </p:nvPr>
        </p:nvSpPr>
        <p:spPr/>
        <p:txBody>
          <a:bodyPr/>
          <a:lstStyle/>
          <a:p>
            <a:r>
              <a:rPr lang="fr-FR" dirty="0"/>
              <a:t>Pour un usage de la notion d’environnement</a:t>
            </a:r>
          </a:p>
        </p:txBody>
      </p:sp>
      <p:sp>
        <p:nvSpPr>
          <p:cNvPr id="3" name="Espace réservé du contenu 2">
            <a:extLst>
              <a:ext uri="{FF2B5EF4-FFF2-40B4-BE49-F238E27FC236}">
                <a16:creationId xmlns:a16="http://schemas.microsoft.com/office/drawing/2014/main" id="{1D8174CF-6F88-6254-6EDB-BEDC698CC61B}"/>
              </a:ext>
            </a:extLst>
          </p:cNvPr>
          <p:cNvSpPr>
            <a:spLocks noGrp="1"/>
          </p:cNvSpPr>
          <p:nvPr>
            <p:ph idx="1"/>
          </p:nvPr>
        </p:nvSpPr>
        <p:spPr/>
        <p:txBody>
          <a:bodyPr>
            <a:normAutofit fontScale="85000" lnSpcReduction="20000"/>
          </a:bodyPr>
          <a:lstStyle/>
          <a:p>
            <a:r>
              <a:rPr lang="fr-FR" dirty="0"/>
              <a:t>L’</a:t>
            </a:r>
            <a:r>
              <a:rPr lang="fr-FR" i="1" dirty="0"/>
              <a:t>environnement :</a:t>
            </a:r>
            <a:r>
              <a:rPr lang="fr-FR" dirty="0"/>
              <a:t> ce qui, concrètement, nous environne, nous englobe et nous continue </a:t>
            </a:r>
            <a:r>
              <a:rPr lang="fr-FR"/>
              <a:t>tout à la </a:t>
            </a:r>
            <a:r>
              <a:rPr lang="fr-FR" dirty="0"/>
              <a:t>fois. </a:t>
            </a:r>
          </a:p>
          <a:p>
            <a:r>
              <a:rPr lang="fr-FR" dirty="0"/>
              <a:t>« </a:t>
            </a:r>
            <a:r>
              <a:rPr lang="fr-FR" i="1" dirty="0"/>
              <a:t>Il n’y a pas, nous précise Vogel, quelque chose comme un organisme séparé d’un environnement, mais de la même manière il n’y a pas d’environnement séparé d’organisme : les termes “environnement” et “organisme” sont relationnels.</a:t>
            </a:r>
            <a:r>
              <a:rPr lang="fr-BE" i="1" dirty="0"/>
              <a:t> De par son activité, l’organisme change l’environnement ou, pour le dire plus correctement, l’environnement lui-même devient ce qu’il est à travers l’activité : l’organisme le “constitue”, ou le “construit” (mais ce n’est pas juste l’environnement qui devient ce qu’il est par cette pratique de construction : il en va de même de l’organisme lui-même) </a:t>
            </a:r>
            <a:r>
              <a:rPr lang="fr-FR" dirty="0"/>
              <a:t>» (Vogel 2015 : 54). </a:t>
            </a:r>
          </a:p>
          <a:p>
            <a:r>
              <a:rPr lang="fr-FR" dirty="0"/>
              <a:t>« </a:t>
            </a:r>
            <a:r>
              <a:rPr lang="fr-FR" i="1" dirty="0"/>
              <a:t>Matière et construction social [pratiques, activités] ne sont pas des pôles séparés mais plutôt s’entremêlent et s’impliquent mutuellement » […] « nous devons [donc] trouver une manière d’arrêter de voir la matière comme quelque chose d’extérieur à la pratique. Plutôt, il nous faut constater que toutes les pratiques sont matérielles</a:t>
            </a:r>
            <a:r>
              <a:rPr lang="fr-FR" dirty="0"/>
              <a:t>. » (</a:t>
            </a:r>
            <a:r>
              <a:rPr lang="fr-FR" i="1" dirty="0" err="1"/>
              <a:t>Ibid</a:t>
            </a:r>
            <a:r>
              <a:rPr lang="fr-FR" dirty="0"/>
              <a:t> : 62).</a:t>
            </a:r>
            <a:endParaRPr lang="fr-BE" dirty="0"/>
          </a:p>
          <a:p>
            <a:endParaRPr lang="fr-BE" dirty="0"/>
          </a:p>
          <a:p>
            <a:endParaRPr lang="fr-FR" dirty="0"/>
          </a:p>
        </p:txBody>
      </p:sp>
    </p:spTree>
    <p:extLst>
      <p:ext uri="{BB962C8B-B14F-4D97-AF65-F5344CB8AC3E}">
        <p14:creationId xmlns:p14="http://schemas.microsoft.com/office/powerpoint/2010/main" val="2725308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F08557-F37C-DC5A-8D23-F1C1C6DC313C}"/>
              </a:ext>
            </a:extLst>
          </p:cNvPr>
          <p:cNvSpPr>
            <a:spLocks noGrp="1"/>
          </p:cNvSpPr>
          <p:nvPr>
            <p:ph type="title"/>
          </p:nvPr>
        </p:nvSpPr>
        <p:spPr/>
        <p:txBody>
          <a:bodyPr>
            <a:noAutofit/>
          </a:bodyPr>
          <a:lstStyle/>
          <a:p>
            <a:pPr algn="just"/>
            <a:r>
              <a:rPr lang="fr-FR" sz="2400" dirty="0"/>
              <a:t>Le </a:t>
            </a:r>
            <a:r>
              <a:rPr lang="fr-FR" sz="2400" i="1" dirty="0"/>
              <a:t>construit scolaire </a:t>
            </a:r>
            <a:r>
              <a:rPr lang="fr-FR" sz="2400" dirty="0"/>
              <a:t>: pour une prise en compte de l’environnement scolaire ordinaire dans la planification pédagogique (1)</a:t>
            </a:r>
          </a:p>
        </p:txBody>
      </p:sp>
      <p:sp>
        <p:nvSpPr>
          <p:cNvPr id="3" name="Espace réservé du contenu 2">
            <a:extLst>
              <a:ext uri="{FF2B5EF4-FFF2-40B4-BE49-F238E27FC236}">
                <a16:creationId xmlns:a16="http://schemas.microsoft.com/office/drawing/2014/main" id="{8C91EA93-3901-AB56-A6BF-5870A2DC56B6}"/>
              </a:ext>
            </a:extLst>
          </p:cNvPr>
          <p:cNvSpPr>
            <a:spLocks noGrp="1"/>
          </p:cNvSpPr>
          <p:nvPr>
            <p:ph idx="1"/>
          </p:nvPr>
        </p:nvSpPr>
        <p:spPr/>
        <p:txBody>
          <a:bodyPr/>
          <a:lstStyle/>
          <a:p>
            <a:r>
              <a:rPr lang="fr-FR" dirty="0"/>
              <a:t>Ce construit positionne au sein d’un ensemble matérielle notre activité humaine</a:t>
            </a:r>
            <a:r>
              <a:rPr lang="fr-BE" dirty="0"/>
              <a:t>.</a:t>
            </a:r>
          </a:p>
          <a:p>
            <a:r>
              <a:rPr lang="fr-FR" dirty="0"/>
              <a:t>Ces choses qui entourent les enseignants, ces construits scolaires locaux, participent à faire de ces enseignants ce qu’ils sont et ce qu’ils vivent (Tasia 2025)</a:t>
            </a:r>
            <a:r>
              <a:rPr lang="fr-BE" dirty="0"/>
              <a:t>.</a:t>
            </a:r>
          </a:p>
          <a:p>
            <a:r>
              <a:rPr lang="fr-BE" dirty="0"/>
              <a:t>L’exemple de la photocopieuse : un exemple parmi </a:t>
            </a:r>
            <a:r>
              <a:rPr lang="fr-BE" i="1" dirty="0"/>
              <a:t>tant</a:t>
            </a:r>
            <a:r>
              <a:rPr lang="fr-BE" dirty="0"/>
              <a:t> d’autres…</a:t>
            </a:r>
            <a:endParaRPr lang="fr-FR" dirty="0"/>
          </a:p>
        </p:txBody>
      </p:sp>
    </p:spTree>
    <p:extLst>
      <p:ext uri="{BB962C8B-B14F-4D97-AF65-F5344CB8AC3E}">
        <p14:creationId xmlns:p14="http://schemas.microsoft.com/office/powerpoint/2010/main" val="2043894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007D6-44B2-F808-2595-08B53C0E516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2DDDB2C-805A-FB4F-1B1E-D89A3A424E04}"/>
              </a:ext>
            </a:extLst>
          </p:cNvPr>
          <p:cNvSpPr>
            <a:spLocks noGrp="1"/>
          </p:cNvSpPr>
          <p:nvPr>
            <p:ph type="title"/>
          </p:nvPr>
        </p:nvSpPr>
        <p:spPr/>
        <p:txBody>
          <a:bodyPr>
            <a:noAutofit/>
          </a:bodyPr>
          <a:lstStyle/>
          <a:p>
            <a:pPr algn="just"/>
            <a:r>
              <a:rPr lang="fr-FR" sz="2400" dirty="0"/>
              <a:t>Le </a:t>
            </a:r>
            <a:r>
              <a:rPr lang="fr-FR" sz="2400" i="1" dirty="0"/>
              <a:t>construit scolaire </a:t>
            </a:r>
            <a:r>
              <a:rPr lang="fr-FR" sz="2400" dirty="0"/>
              <a:t>: pour une prise en compte de l’environnement scolaire ordinaire dans la planification pédagogique (2)</a:t>
            </a:r>
          </a:p>
        </p:txBody>
      </p:sp>
      <p:sp>
        <p:nvSpPr>
          <p:cNvPr id="3" name="Espace réservé du contenu 2">
            <a:extLst>
              <a:ext uri="{FF2B5EF4-FFF2-40B4-BE49-F238E27FC236}">
                <a16:creationId xmlns:a16="http://schemas.microsoft.com/office/drawing/2014/main" id="{DF0C3C4B-2B8E-4B69-04E4-3ED3C6007452}"/>
              </a:ext>
            </a:extLst>
          </p:cNvPr>
          <p:cNvSpPr>
            <a:spLocks noGrp="1"/>
          </p:cNvSpPr>
          <p:nvPr>
            <p:ph idx="1"/>
          </p:nvPr>
        </p:nvSpPr>
        <p:spPr/>
        <p:txBody>
          <a:bodyPr>
            <a:normAutofit fontScale="92500"/>
          </a:bodyPr>
          <a:lstStyle/>
          <a:p>
            <a:r>
              <a:rPr lang="fr-FR" dirty="0"/>
              <a:t>Proposition : inverser le raisonnement traditionnel liant pratique enseignante et matérialité. Plutôt que de saisir la matérialité scolaire à travers la pratique enseignante, il nous faudrait tenter la stratégie suivante : </a:t>
            </a:r>
            <a:r>
              <a:rPr lang="fr-FR" i="1" dirty="0"/>
              <a:t>saisir l’activité enseignante par le biais de sa matérialité</a:t>
            </a:r>
            <a:r>
              <a:rPr lang="fr-FR" dirty="0"/>
              <a:t>.</a:t>
            </a:r>
            <a:endParaRPr lang="fr-BE" dirty="0"/>
          </a:p>
          <a:p>
            <a:r>
              <a:rPr lang="fr-FR" dirty="0"/>
              <a:t>Suspendre le présupposé métaphysique consistant à percevoir les « choses » comme dénuées </a:t>
            </a:r>
            <a:r>
              <a:rPr lang="fr-FR" dirty="0" err="1"/>
              <a:t>d’</a:t>
            </a:r>
            <a:r>
              <a:rPr lang="fr-FR" i="1" dirty="0" err="1"/>
              <a:t>agency</a:t>
            </a:r>
            <a:r>
              <a:rPr lang="fr-FR" dirty="0"/>
              <a:t>, d’une certaine capacité à « vibrer » (Bennett 2010) et donc à nous — humains — faire vibrer (nous affecter) par leur mode d’existence propre.</a:t>
            </a:r>
          </a:p>
          <a:p>
            <a:r>
              <a:rPr lang="fr-FR" dirty="0"/>
              <a:t>Hypothèse : éducation à l’attention (</a:t>
            </a:r>
            <a:r>
              <a:rPr lang="fr-FR" dirty="0" err="1"/>
              <a:t>Inglod</a:t>
            </a:r>
            <a:r>
              <a:rPr lang="fr-FR" dirty="0"/>
              <a:t> 2017) + aménagement de l’environnement (Tasia 2025) = locus véritable de l’action pédagogique et de sa planification </a:t>
            </a:r>
            <a:r>
              <a:rPr lang="fr-BE" dirty="0"/>
              <a:t>?</a:t>
            </a:r>
            <a:r>
              <a:rPr lang="fr-FR" dirty="0"/>
              <a:t> (voir aussi </a:t>
            </a:r>
            <a:r>
              <a:rPr lang="fr-FR" dirty="0" err="1"/>
              <a:t>Vayer</a:t>
            </a:r>
            <a:r>
              <a:rPr lang="fr-FR" dirty="0"/>
              <a:t>, Duval &amp; Roncin 1991)</a:t>
            </a:r>
          </a:p>
        </p:txBody>
      </p:sp>
    </p:spTree>
    <p:extLst>
      <p:ext uri="{BB962C8B-B14F-4D97-AF65-F5344CB8AC3E}">
        <p14:creationId xmlns:p14="http://schemas.microsoft.com/office/powerpoint/2010/main" val="233062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5760B-2BB8-4F37-0B72-7B2E7AA4E76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C8D5CD9-ECC8-75DB-32BD-E897B59A5349}"/>
              </a:ext>
            </a:extLst>
          </p:cNvPr>
          <p:cNvSpPr>
            <a:spLocks noGrp="1"/>
          </p:cNvSpPr>
          <p:nvPr>
            <p:ph type="title"/>
          </p:nvPr>
        </p:nvSpPr>
        <p:spPr/>
        <p:txBody>
          <a:bodyPr>
            <a:noAutofit/>
          </a:bodyPr>
          <a:lstStyle/>
          <a:p>
            <a:pPr algn="just"/>
            <a:r>
              <a:rPr lang="fr-FR" sz="2400" dirty="0"/>
              <a:t>Le </a:t>
            </a:r>
            <a:r>
              <a:rPr lang="fr-FR" sz="2400" i="1" dirty="0"/>
              <a:t>construit scolaire </a:t>
            </a:r>
            <a:r>
              <a:rPr lang="fr-FR" sz="2400" dirty="0"/>
              <a:t>: pour une prise en compte de l’environnement scolaire ordinaire dans la planification pédagogique (2)</a:t>
            </a:r>
          </a:p>
        </p:txBody>
      </p:sp>
      <p:sp>
        <p:nvSpPr>
          <p:cNvPr id="3" name="Espace réservé du contenu 2">
            <a:extLst>
              <a:ext uri="{FF2B5EF4-FFF2-40B4-BE49-F238E27FC236}">
                <a16:creationId xmlns:a16="http://schemas.microsoft.com/office/drawing/2014/main" id="{397FC2BE-E585-D2D2-3992-C60223D81516}"/>
              </a:ext>
            </a:extLst>
          </p:cNvPr>
          <p:cNvSpPr>
            <a:spLocks noGrp="1"/>
          </p:cNvSpPr>
          <p:nvPr>
            <p:ph idx="1"/>
          </p:nvPr>
        </p:nvSpPr>
        <p:spPr/>
        <p:txBody>
          <a:bodyPr>
            <a:normAutofit/>
          </a:bodyPr>
          <a:lstStyle/>
          <a:p>
            <a:r>
              <a:rPr lang="fr-FR" dirty="0"/>
              <a:t>Avantages : </a:t>
            </a:r>
          </a:p>
          <a:p>
            <a:pPr lvl="1"/>
            <a:r>
              <a:rPr lang="fr-FR" dirty="0"/>
              <a:t>d’une part, supprimer la résistance matérielle précédemment pointée ;</a:t>
            </a:r>
          </a:p>
          <a:p>
            <a:pPr lvl="1"/>
            <a:r>
              <a:rPr lang="fr-FR" dirty="0"/>
              <a:t>d’autre part, faire basculer la dimension d’obstruction de celle-ci en une dimension de </a:t>
            </a:r>
            <a:r>
              <a:rPr lang="fr-FR" i="1" dirty="0"/>
              <a:t>support</a:t>
            </a:r>
            <a:r>
              <a:rPr lang="fr-FR" dirty="0"/>
              <a:t> à l’activité (Belin 2002, Tasia </a:t>
            </a:r>
            <a:r>
              <a:rPr lang="fr-FR" i="1" dirty="0"/>
              <a:t>à paraitre</a:t>
            </a:r>
            <a:r>
              <a:rPr lang="fr-FR" dirty="0"/>
              <a:t>).</a:t>
            </a:r>
            <a:r>
              <a:rPr lang="fr-BE" dirty="0"/>
              <a:t> </a:t>
            </a:r>
          </a:p>
          <a:p>
            <a:pPr lvl="1"/>
            <a:r>
              <a:rPr lang="fr-BE" dirty="0">
                <a:sym typeface="Wingdings" pitchFamily="2" charset="2"/>
              </a:rPr>
              <a:t> </a:t>
            </a:r>
            <a:r>
              <a:rPr lang="fr-BE" dirty="0"/>
              <a:t>fabrication d’</a:t>
            </a:r>
            <a:r>
              <a:rPr lang="fr-FR" dirty="0"/>
              <a:t>une « niche » pédagogique capable d’engendrer les boucles de rétroactions affectives et cognitives souhaitées (Saarinen &amp; Krueger 2022).</a:t>
            </a:r>
          </a:p>
          <a:p>
            <a:r>
              <a:rPr lang="fr-FR" dirty="0"/>
              <a:t>L’enseignent participe à générer un cocon existentiel suffisamment robuste pour soutenir son activité pédagogique.</a:t>
            </a:r>
          </a:p>
        </p:txBody>
      </p:sp>
    </p:spTree>
    <p:extLst>
      <p:ext uri="{BB962C8B-B14F-4D97-AF65-F5344CB8AC3E}">
        <p14:creationId xmlns:p14="http://schemas.microsoft.com/office/powerpoint/2010/main" val="1656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0AA02C-F1F3-126E-83B8-3AD5DE6217D3}"/>
              </a:ext>
            </a:extLst>
          </p:cNvPr>
          <p:cNvSpPr>
            <a:spLocks noGrp="1"/>
          </p:cNvSpPr>
          <p:nvPr>
            <p:ph type="title"/>
          </p:nvPr>
        </p:nvSpPr>
        <p:spPr/>
        <p:txBody>
          <a:bodyPr/>
          <a:lstStyle/>
          <a:p>
            <a:r>
              <a:rPr lang="fr-FR" dirty="0" err="1"/>
              <a:t>COnclusion</a:t>
            </a:r>
            <a:endParaRPr lang="fr-FR" dirty="0"/>
          </a:p>
        </p:txBody>
      </p:sp>
      <p:sp>
        <p:nvSpPr>
          <p:cNvPr id="3" name="Espace réservé du contenu 2">
            <a:extLst>
              <a:ext uri="{FF2B5EF4-FFF2-40B4-BE49-F238E27FC236}">
                <a16:creationId xmlns:a16="http://schemas.microsoft.com/office/drawing/2014/main" id="{5E7AFAE9-592C-1D6E-1CC6-CFB85932202C}"/>
              </a:ext>
            </a:extLst>
          </p:cNvPr>
          <p:cNvSpPr>
            <a:spLocks noGrp="1"/>
          </p:cNvSpPr>
          <p:nvPr>
            <p:ph idx="1"/>
          </p:nvPr>
        </p:nvSpPr>
        <p:spPr/>
        <p:txBody>
          <a:bodyPr/>
          <a:lstStyle/>
          <a:p>
            <a:r>
              <a:rPr lang="fr-FR" dirty="0"/>
              <a:t>En préférant la notion d’environnement à celle d’ambiance, je défends la thèse suivante : on s’outille concrètement pour réfléchir aux liens existants entre planification pédagogique, activités enseignantes et milieu scolaire (pour illustrer cette hypothèse, je me suis appuyé sur une scène ordinaire et quasi-quotidienne de la vie d’enseignant). Au passage, on découvre le rôle fondamental — structurant — de tout construit scolaire dans le déroulement des activités (pédagogiques, notamment). En se basant sur cette idée, on pourrait étudier, à nouveau frais, l’école et toute la dimension pédagogique qui se joue au sein de ses murs. </a:t>
            </a:r>
            <a:endParaRPr lang="fr-BE" dirty="0"/>
          </a:p>
          <a:p>
            <a:endParaRPr lang="fr-FR" dirty="0"/>
          </a:p>
        </p:txBody>
      </p:sp>
    </p:spTree>
    <p:extLst>
      <p:ext uri="{BB962C8B-B14F-4D97-AF65-F5344CB8AC3E}">
        <p14:creationId xmlns:p14="http://schemas.microsoft.com/office/powerpoint/2010/main" val="4197702815"/>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Galerie</Template>
  <TotalTime>158</TotalTime>
  <Words>1497</Words>
  <Application>Microsoft Macintosh PowerPoint</Application>
  <PresentationFormat>Grand écran</PresentationFormat>
  <Paragraphs>65</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Gill Sans MT</vt:lpstr>
      <vt:lpstr>Wingdings</vt:lpstr>
      <vt:lpstr>Galerie</vt:lpstr>
      <vt:lpstr>De la notion d’ambiance à celle d’environnement</vt:lpstr>
      <vt:lpstr>Introduction :  Vignette ethnographique</vt:lpstr>
      <vt:lpstr>De ce que cherche à illustrer la vignette ethnographique (1)</vt:lpstr>
      <vt:lpstr>De ce que cherche à illustrer la vignette ethnographique (2)</vt:lpstr>
      <vt:lpstr>Pour un usage de la notion d’environnement</vt:lpstr>
      <vt:lpstr>Le construit scolaire : pour une prise en compte de l’environnement scolaire ordinaire dans la planification pédagogique (1)</vt:lpstr>
      <vt:lpstr>Le construit scolaire : pour une prise en compte de l’environnement scolaire ordinaire dans la planification pédagogique (2)</vt:lpstr>
      <vt:lpstr>Le construit scolaire : pour une prise en compte de l’environnement scolaire ordinaire dans la planification pédagogique (2)</vt:lpstr>
      <vt:lpstr>COnclusion</vt:lpstr>
      <vt:lpstr>Bibliographie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Tasia Edgar</dc:creator>
  <cp:lastModifiedBy>Tasia Edgar</cp:lastModifiedBy>
  <cp:revision>6</cp:revision>
  <dcterms:created xsi:type="dcterms:W3CDTF">2025-05-19T08:29:12Z</dcterms:created>
  <dcterms:modified xsi:type="dcterms:W3CDTF">2025-05-20T12:31:55Z</dcterms:modified>
</cp:coreProperties>
</file>