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74"/>
  </p:notesMasterIdLst>
  <p:sldIdLst>
    <p:sldId id="256" r:id="rId2"/>
    <p:sldId id="3023" r:id="rId3"/>
    <p:sldId id="276" r:id="rId4"/>
    <p:sldId id="3024" r:id="rId5"/>
    <p:sldId id="265" r:id="rId6"/>
    <p:sldId id="3025" r:id="rId7"/>
    <p:sldId id="3026" r:id="rId8"/>
    <p:sldId id="259" r:id="rId9"/>
    <p:sldId id="3613" r:id="rId10"/>
    <p:sldId id="3027" r:id="rId11"/>
    <p:sldId id="3028" r:id="rId12"/>
    <p:sldId id="3029" r:id="rId13"/>
    <p:sldId id="3551" r:id="rId14"/>
    <p:sldId id="3554" r:id="rId15"/>
    <p:sldId id="3030" r:id="rId16"/>
    <p:sldId id="3038" r:id="rId17"/>
    <p:sldId id="3031" r:id="rId18"/>
    <p:sldId id="3032" r:id="rId19"/>
    <p:sldId id="3033" r:id="rId20"/>
    <p:sldId id="3034" r:id="rId21"/>
    <p:sldId id="3035" r:id="rId22"/>
    <p:sldId id="3036" r:id="rId23"/>
    <p:sldId id="3037" r:id="rId24"/>
    <p:sldId id="3022" r:id="rId25"/>
    <p:sldId id="266" r:id="rId26"/>
    <p:sldId id="268" r:id="rId27"/>
    <p:sldId id="3591" r:id="rId28"/>
    <p:sldId id="277" r:id="rId29"/>
    <p:sldId id="279" r:id="rId30"/>
    <p:sldId id="282" r:id="rId31"/>
    <p:sldId id="3592" r:id="rId32"/>
    <p:sldId id="302" r:id="rId33"/>
    <p:sldId id="287" r:id="rId34"/>
    <p:sldId id="3537" r:id="rId35"/>
    <p:sldId id="3536" r:id="rId36"/>
    <p:sldId id="3558" r:id="rId37"/>
    <p:sldId id="3549" r:id="rId38"/>
    <p:sldId id="3559" r:id="rId39"/>
    <p:sldId id="3560" r:id="rId40"/>
    <p:sldId id="3610" r:id="rId41"/>
    <p:sldId id="3612" r:id="rId42"/>
    <p:sldId id="3611" r:id="rId43"/>
    <p:sldId id="3576" r:id="rId44"/>
    <p:sldId id="3577" r:id="rId45"/>
    <p:sldId id="3598" r:id="rId46"/>
    <p:sldId id="3609" r:id="rId47"/>
    <p:sldId id="281" r:id="rId48"/>
    <p:sldId id="3614" r:id="rId49"/>
    <p:sldId id="3615" r:id="rId50"/>
    <p:sldId id="3572" r:id="rId51"/>
    <p:sldId id="264" r:id="rId52"/>
    <p:sldId id="272" r:id="rId53"/>
    <p:sldId id="304" r:id="rId54"/>
    <p:sldId id="305" r:id="rId55"/>
    <p:sldId id="306" r:id="rId56"/>
    <p:sldId id="307" r:id="rId57"/>
    <p:sldId id="308" r:id="rId58"/>
    <p:sldId id="309" r:id="rId59"/>
    <p:sldId id="310" r:id="rId60"/>
    <p:sldId id="311" r:id="rId61"/>
    <p:sldId id="312" r:id="rId62"/>
    <p:sldId id="313" r:id="rId63"/>
    <p:sldId id="314" r:id="rId64"/>
    <p:sldId id="315" r:id="rId65"/>
    <p:sldId id="319" r:id="rId66"/>
    <p:sldId id="320" r:id="rId67"/>
    <p:sldId id="321" r:id="rId68"/>
    <p:sldId id="322" r:id="rId69"/>
    <p:sldId id="323" r:id="rId70"/>
    <p:sldId id="324" r:id="rId71"/>
    <p:sldId id="325" r:id="rId72"/>
    <p:sldId id="327" r:id="rId73"/>
  </p:sldIdLst>
  <p:sldSz cx="9144000" cy="5143500" type="screen16x9"/>
  <p:notesSz cx="6858000" cy="9144000"/>
  <p:defaultTextStyle>
    <a:defPPr>
      <a:defRPr lang="fr-FR"/>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7"/>
    <p:restoredTop sz="94672"/>
  </p:normalViewPr>
  <p:slideViewPr>
    <p:cSldViewPr snapToGrid="0" snapToObjects="1">
      <p:cViewPr varScale="1">
        <p:scale>
          <a:sx n="150" d="100"/>
          <a:sy n="150" d="100"/>
        </p:scale>
        <p:origin x="760" y="160"/>
      </p:cViewPr>
      <p:guideLst>
        <p:guide orient="horz" pos="162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fr-FR"/>
          </a:p>
        </p:txBody>
      </p:sp>
      <p:sp>
        <p:nvSpPr>
          <p:cNvPr id="3" name="Espace réservé de la date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709782D-E9C9-A245-95EF-DB393EE4478A}" type="datetimeFigureOut">
              <a:rPr lang="fr-FR" smtClean="0"/>
              <a:t>15/05/2025</a:t>
            </a:fld>
            <a:endParaRPr lang="fr-FR"/>
          </a:p>
        </p:txBody>
      </p:sp>
      <p:sp>
        <p:nvSpPr>
          <p:cNvPr id="4" name="Espace réservé de l'image des diapositives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fr-FR"/>
          </a:p>
        </p:txBody>
      </p:sp>
      <p:sp>
        <p:nvSpPr>
          <p:cNvPr id="5" name="Espace réservé des commentaires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nl-BE"/>
              <a:t>Cliquez pour modifier les styles du texte du masque</a:t>
            </a:r>
          </a:p>
          <a:p>
            <a:pPr lvl="1"/>
            <a:r>
              <a:rPr lang="nl-BE"/>
              <a:t>Deuxième niveau</a:t>
            </a:r>
          </a:p>
          <a:p>
            <a:pPr lvl="2"/>
            <a:r>
              <a:rPr lang="nl-BE"/>
              <a:t>Troisième niveau</a:t>
            </a:r>
          </a:p>
          <a:p>
            <a:pPr lvl="3"/>
            <a:r>
              <a:rPr lang="nl-BE"/>
              <a:t>Quatrième niveau</a:t>
            </a:r>
          </a:p>
          <a:p>
            <a:pPr lvl="4"/>
            <a:r>
              <a:rPr lang="nl-BE"/>
              <a:t>Cinquième niveau</a:t>
            </a:r>
            <a:endParaRPr lang="fr-FR"/>
          </a:p>
        </p:txBody>
      </p:sp>
      <p:sp>
        <p:nvSpPr>
          <p:cNvPr id="6" name="Espace réservé du pied de page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fr-FR"/>
          </a:p>
        </p:txBody>
      </p:sp>
      <p:sp>
        <p:nvSpPr>
          <p:cNvPr id="7" name="Espace réservé du numéro de diapositive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B310417-B6B5-B647-A29B-0A0CCE8A5513}" type="slidenum">
              <a:rPr lang="fr-FR" smtClean="0"/>
              <a:t>‹N°›</a:t>
            </a:fld>
            <a:endParaRPr lang="fr-FR"/>
          </a:p>
        </p:txBody>
      </p:sp>
    </p:spTree>
    <p:extLst>
      <p:ext uri="{BB962C8B-B14F-4D97-AF65-F5344CB8AC3E}">
        <p14:creationId xmlns:p14="http://schemas.microsoft.com/office/powerpoint/2010/main" val="160379746"/>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0B310417-B6B5-B647-A29B-0A0CCE8A5513}" type="slidenum">
              <a:rPr lang="fr-FR" smtClean="0"/>
              <a:t>1</a:t>
            </a:fld>
            <a:endParaRPr lang="fr-FR"/>
          </a:p>
        </p:txBody>
      </p:sp>
    </p:spTree>
    <p:extLst>
      <p:ext uri="{BB962C8B-B14F-4D97-AF65-F5344CB8AC3E}">
        <p14:creationId xmlns:p14="http://schemas.microsoft.com/office/powerpoint/2010/main" val="19023644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8" name="Rectangle 1">
            <a:extLst>
              <a:ext uri="{FF2B5EF4-FFF2-40B4-BE49-F238E27FC236}">
                <a16:creationId xmlns:a16="http://schemas.microsoft.com/office/drawing/2014/main" id="{5E42AC1A-53DA-C04D-8ACA-BA17A2693076}"/>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099" name="Rectangle 2">
            <a:extLst>
              <a:ext uri="{FF2B5EF4-FFF2-40B4-BE49-F238E27FC236}">
                <a16:creationId xmlns:a16="http://schemas.microsoft.com/office/drawing/2014/main" id="{057FE64C-8790-1649-B9D4-2E4D659B811E}"/>
              </a:ext>
            </a:extLst>
          </p:cNvPr>
          <p:cNvSpPr>
            <a:spLocks noGrp="1" noChangeArrowheads="1"/>
          </p:cNvSpPr>
          <p:nvPr>
            <p:ph type="body" idx="1"/>
          </p:nvPr>
        </p:nvSpPr>
        <p:spPr>
          <a:xfrm>
            <a:off x="755650" y="5078413"/>
            <a:ext cx="6048375" cy="4721225"/>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17640"/>
          <a:lstStyle/>
          <a:p>
            <a:pPr eaLnBrk="1">
              <a:lnSpc>
                <a:spcPct val="93000"/>
              </a:lnSpc>
              <a:spcBef>
                <a:spcPct val="0"/>
              </a:spcBef>
              <a:tabLst>
                <a:tab pos="723900" algn="l"/>
                <a:tab pos="1447800" algn="l"/>
                <a:tab pos="2171700" algn="l"/>
                <a:tab pos="2895600" algn="l"/>
                <a:tab pos="3619500" algn="l"/>
                <a:tab pos="4343400" algn="l"/>
                <a:tab pos="5067300" algn="l"/>
                <a:tab pos="5791200" algn="l"/>
              </a:tabLst>
            </a:pPr>
            <a:endParaRPr lang="fr-FR" altLang="en-US" sz="2000">
              <a:latin typeface="Arial" panose="020B0604020202020204" pitchFamily="34" charset="0"/>
              <a:ea typeface="MS Gothic" panose="020B0609070205080204" pitchFamily="49"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146" name="Rectangle 1">
            <a:extLst>
              <a:ext uri="{FF2B5EF4-FFF2-40B4-BE49-F238E27FC236}">
                <a16:creationId xmlns:a16="http://schemas.microsoft.com/office/drawing/2014/main" id="{E36A7AA3-B34D-864A-BD27-3C9B51C34744}"/>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6147" name="Text Box 2">
            <a:extLst>
              <a:ext uri="{FF2B5EF4-FFF2-40B4-BE49-F238E27FC236}">
                <a16:creationId xmlns:a16="http://schemas.microsoft.com/office/drawing/2014/main" id="{7C1152E5-D4CC-B444-B5A5-2C83E06FE71E}"/>
              </a:ext>
            </a:extLst>
          </p:cNvPr>
          <p:cNvSpPr>
            <a:spLocks noGrp="1" noChangeArrowheads="1"/>
          </p:cNvSpPr>
          <p:nvPr>
            <p:ph type="body" idx="1"/>
          </p:nvPr>
        </p:nvSpPr>
        <p:spPr>
          <a:xfrm>
            <a:off x="755650" y="5078413"/>
            <a:ext cx="6048375" cy="47212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fr-FR" altLang="en-US"/>
              <a:t>Le jeu vidéo ne dispose que de rares entrefilets. Son traitement devient plus important pour les jeux de stratégie.</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4" name="Rectangle 1">
            <a:extLst>
              <a:ext uri="{FF2B5EF4-FFF2-40B4-BE49-F238E27FC236}">
                <a16:creationId xmlns:a16="http://schemas.microsoft.com/office/drawing/2014/main" id="{4753EDC8-8E0B-C84D-BF67-713E40875A57}"/>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5" name="Text Box 2">
            <a:extLst>
              <a:ext uri="{FF2B5EF4-FFF2-40B4-BE49-F238E27FC236}">
                <a16:creationId xmlns:a16="http://schemas.microsoft.com/office/drawing/2014/main" id="{4AFC5367-2CB1-3C4B-A151-6976380BFEDD}"/>
              </a:ext>
            </a:extLst>
          </p:cNvPr>
          <p:cNvSpPr>
            <a:spLocks noGrp="1" noChangeArrowheads="1"/>
          </p:cNvSpPr>
          <p:nvPr>
            <p:ph type="body" idx="1"/>
          </p:nvPr>
        </p:nvSpPr>
        <p:spPr>
          <a:xfrm>
            <a:off x="755650" y="5078413"/>
            <a:ext cx="6048375" cy="4721225"/>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fr-FR"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42" name="Rectangle 1">
            <a:extLst>
              <a:ext uri="{FF2B5EF4-FFF2-40B4-BE49-F238E27FC236}">
                <a16:creationId xmlns:a16="http://schemas.microsoft.com/office/drawing/2014/main" id="{408B8F23-0695-4D42-81FF-384A6555C939}"/>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0243" name="Text Box 2">
            <a:extLst>
              <a:ext uri="{FF2B5EF4-FFF2-40B4-BE49-F238E27FC236}">
                <a16:creationId xmlns:a16="http://schemas.microsoft.com/office/drawing/2014/main" id="{D9BFE2C9-9DD3-7743-BD89-0924FBE83269}"/>
              </a:ext>
            </a:extLst>
          </p:cNvPr>
          <p:cNvSpPr>
            <a:spLocks noGrp="1" noChangeArrowheads="1"/>
          </p:cNvSpPr>
          <p:nvPr>
            <p:ph type="body" idx="1"/>
          </p:nvPr>
        </p:nvSpPr>
        <p:spPr>
          <a:xfrm>
            <a:off x="755650" y="5078413"/>
            <a:ext cx="6048375" cy="4721225"/>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fr-FR" altLang="en-US"/>
              <a:t>Tilt (1982-1994) : le premier, inspiré par l</a:t>
            </a:r>
            <a:r>
              <a:rPr lang="fr-FR" altLang="fr-FR"/>
              <a:t>’</a:t>
            </a:r>
            <a:r>
              <a:rPr lang="fr-FR" altLang="en-US"/>
              <a:t>américain Electronic Games, trop sérieux, c</a:t>
            </a:r>
            <a:r>
              <a:rPr lang="fr-FR" altLang="fr-FR"/>
              <a:t>’</a:t>
            </a:r>
            <a:r>
              <a:rPr lang="fr-FR" altLang="en-US"/>
              <a:t>est laissé dépassé par les magazines de fou furieux et à fait faillite. Blottière raconte qu</a:t>
            </a:r>
            <a:r>
              <a:rPr lang="fr-FR" altLang="fr-FR"/>
              <a:t>’</a:t>
            </a:r>
            <a:r>
              <a:rPr lang="fr-FR" altLang="en-US"/>
              <a:t>ils étaient hébergés, à un moment, sous les combles dans des chambres de bonnes !</a:t>
            </a:r>
          </a:p>
          <a:p>
            <a:r>
              <a:rPr lang="fr-FR" altLang="en-US"/>
              <a:t>Génération 4 (1987-2004) : le premier vrai magazine de passionés, devient exclusif PC puis tourne à 30000 pendant 10 ans. Faillite suite au dumping de Future, malgré le rachat de l</a:t>
            </a:r>
            <a:r>
              <a:rPr lang="fr-FR" altLang="fr-FR"/>
              <a:t>’</a:t>
            </a:r>
            <a:r>
              <a:rPr lang="fr-FR" altLang="en-US"/>
              <a:t>éditeur par la rédaction</a:t>
            </a:r>
          </a:p>
          <a:p>
            <a:r>
              <a:rPr lang="fr-FR" altLang="en-US"/>
              <a:t>Joystick (1988-2012) : hebdo puis mensuel en 1990, devient exclusif PC puis leader des magazines PC jusqu</a:t>
            </a:r>
            <a:r>
              <a:rPr lang="fr-FR" altLang="fr-FR"/>
              <a:t>’</a:t>
            </a:r>
            <a:r>
              <a:rPr lang="fr-FR" altLang="en-US"/>
              <a:t>au rachat par Future en 2003 (50000-60000). L</a:t>
            </a:r>
            <a:r>
              <a:rPr lang="fr-FR" altLang="fr-FR"/>
              <a:t>’</a:t>
            </a:r>
            <a:r>
              <a:rPr lang="fr-FR" altLang="en-US"/>
              <a:t>équipe part pour créer Canard PC. Joystick perd son lectorat petit à petit puis MER7 fait faillite.</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290" name="Rectangle 1">
            <a:extLst>
              <a:ext uri="{FF2B5EF4-FFF2-40B4-BE49-F238E27FC236}">
                <a16:creationId xmlns:a16="http://schemas.microsoft.com/office/drawing/2014/main" id="{7A695611-8A7A-0841-8B33-398DAB09E064}"/>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2291" name="Text Box 2">
            <a:extLst>
              <a:ext uri="{FF2B5EF4-FFF2-40B4-BE49-F238E27FC236}">
                <a16:creationId xmlns:a16="http://schemas.microsoft.com/office/drawing/2014/main" id="{E9F82D66-CFFE-2146-8A61-48CE8A445FA5}"/>
              </a:ext>
            </a:extLst>
          </p:cNvPr>
          <p:cNvSpPr>
            <a:spLocks noGrp="1" noChangeArrowheads="1"/>
          </p:cNvSpPr>
          <p:nvPr>
            <p:ph type="body" idx="1"/>
          </p:nvPr>
        </p:nvSpPr>
        <p:spPr>
          <a:xfrm>
            <a:off x="755650" y="5078413"/>
            <a:ext cx="6048375" cy="4721225"/>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fr-FR"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4338" name="Rectangle 1">
            <a:extLst>
              <a:ext uri="{FF2B5EF4-FFF2-40B4-BE49-F238E27FC236}">
                <a16:creationId xmlns:a16="http://schemas.microsoft.com/office/drawing/2014/main" id="{C5F9AD98-2F1A-8540-83AE-744B136820B8}"/>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4339" name="Text Box 2">
            <a:extLst>
              <a:ext uri="{FF2B5EF4-FFF2-40B4-BE49-F238E27FC236}">
                <a16:creationId xmlns:a16="http://schemas.microsoft.com/office/drawing/2014/main" id="{5E9AB5F1-6C2D-6642-AC58-91D0C2D0F79E}"/>
              </a:ext>
            </a:extLst>
          </p:cNvPr>
          <p:cNvSpPr>
            <a:spLocks noGrp="1" noChangeArrowheads="1"/>
          </p:cNvSpPr>
          <p:nvPr>
            <p:ph type="body" idx="1"/>
          </p:nvPr>
        </p:nvSpPr>
        <p:spPr>
          <a:xfrm>
            <a:off x="755650" y="5078413"/>
            <a:ext cx="6048375" cy="4721225"/>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fr-FR"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6386" name="Rectangle 1">
            <a:extLst>
              <a:ext uri="{FF2B5EF4-FFF2-40B4-BE49-F238E27FC236}">
                <a16:creationId xmlns:a16="http://schemas.microsoft.com/office/drawing/2014/main" id="{5EBDEE8D-9BE8-B34C-BB0C-46D0B841E29A}"/>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6387" name="Text Box 2">
            <a:extLst>
              <a:ext uri="{FF2B5EF4-FFF2-40B4-BE49-F238E27FC236}">
                <a16:creationId xmlns:a16="http://schemas.microsoft.com/office/drawing/2014/main" id="{D5B046C3-7093-3E4F-99C7-5C6F1D98573B}"/>
              </a:ext>
            </a:extLst>
          </p:cNvPr>
          <p:cNvSpPr>
            <a:spLocks noGrp="1" noChangeArrowheads="1"/>
          </p:cNvSpPr>
          <p:nvPr>
            <p:ph type="body" idx="1"/>
          </p:nvPr>
        </p:nvSpPr>
        <p:spPr>
          <a:xfrm>
            <a:off x="755650" y="5078413"/>
            <a:ext cx="6048375" cy="4721225"/>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fr-FR" altLang="en-US"/>
              <a:t>Player One (1990-2000) : créé par Amstrad 100%, précurseur consoles et des émissions TV. 60000 ventes jusqu</a:t>
            </a:r>
            <a:r>
              <a:rPr lang="fr-FR" altLang="fr-FR"/>
              <a:t>’</a:t>
            </a:r>
            <a:r>
              <a:rPr lang="fr-FR" altLang="en-US"/>
              <a:t>en 1995, puis touché petit à petit par la concurrence des grands groupes de presse aux moyens plus élevés. Média Système Edition fait faillite.</a:t>
            </a:r>
          </a:p>
          <a:p>
            <a:r>
              <a:rPr lang="fr-FR" altLang="en-US"/>
              <a:t>Consoles + (1991-2012) : Le pendant consoles de Tilt : leader (80000 ventes des titres multi-consoles), grosse partie Japon, AHL rédacteur en chef, peine à lutter face à Internet, puis est racheté par Future en 2005. Disparaît avec MER7 (6000 ventes)</a:t>
            </a:r>
          </a:p>
          <a:p>
            <a:r>
              <a:rPr lang="fr-FR" altLang="en-US"/>
              <a:t>Joypad (1991-2011) : pendant consoles de Joystick, numéro 2 derrière C+ pendant 10 ans. Racheté par Future en 2003 : perte de lectorat incroyable, tentative d</a:t>
            </a:r>
            <a:r>
              <a:rPr lang="fr-FR" altLang="fr-FR"/>
              <a:t>’</a:t>
            </a:r>
            <a:r>
              <a:rPr lang="fr-FR" altLang="en-US"/>
              <a:t>Edgisation puis fin du magazine même avant la fin de MER7 (moins de 5000 en 2011).</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8434" name="Rectangle 1">
            <a:extLst>
              <a:ext uri="{FF2B5EF4-FFF2-40B4-BE49-F238E27FC236}">
                <a16:creationId xmlns:a16="http://schemas.microsoft.com/office/drawing/2014/main" id="{5E455E7B-E6C2-A846-83AD-5B68BE721B5E}"/>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8435" name="Text Box 2">
            <a:extLst>
              <a:ext uri="{FF2B5EF4-FFF2-40B4-BE49-F238E27FC236}">
                <a16:creationId xmlns:a16="http://schemas.microsoft.com/office/drawing/2014/main" id="{7452DCEC-6B22-344B-B5A6-B1A63F07866C}"/>
              </a:ext>
            </a:extLst>
          </p:cNvPr>
          <p:cNvSpPr>
            <a:spLocks noGrp="1" noChangeArrowheads="1"/>
          </p:cNvSpPr>
          <p:nvPr>
            <p:ph type="body" idx="1"/>
          </p:nvPr>
        </p:nvSpPr>
        <p:spPr>
          <a:xfrm>
            <a:off x="755650" y="5078413"/>
            <a:ext cx="6048375" cy="4721225"/>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fr-FR"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482" name="Rectangle 1">
            <a:extLst>
              <a:ext uri="{FF2B5EF4-FFF2-40B4-BE49-F238E27FC236}">
                <a16:creationId xmlns:a16="http://schemas.microsoft.com/office/drawing/2014/main" id="{A96EE4C2-1481-3749-A9C4-BCDF682C76B0}"/>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0483" name="Text Box 2">
            <a:extLst>
              <a:ext uri="{FF2B5EF4-FFF2-40B4-BE49-F238E27FC236}">
                <a16:creationId xmlns:a16="http://schemas.microsoft.com/office/drawing/2014/main" id="{9BE6FAB1-3E24-E448-B659-A49CBCFDB7BF}"/>
              </a:ext>
            </a:extLst>
          </p:cNvPr>
          <p:cNvSpPr>
            <a:spLocks noGrp="1" noChangeArrowheads="1"/>
          </p:cNvSpPr>
          <p:nvPr>
            <p:ph type="body" idx="1"/>
          </p:nvPr>
        </p:nvSpPr>
        <p:spPr>
          <a:xfrm>
            <a:off x="755650" y="5078413"/>
            <a:ext cx="6048375" cy="4721225"/>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fr-FR"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530" name="Rectangle 1">
            <a:extLst>
              <a:ext uri="{FF2B5EF4-FFF2-40B4-BE49-F238E27FC236}">
                <a16:creationId xmlns:a16="http://schemas.microsoft.com/office/drawing/2014/main" id="{C8FDED80-1A2A-004B-9210-81EEA62DDDD4}"/>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2531" name="Text Box 2">
            <a:extLst>
              <a:ext uri="{FF2B5EF4-FFF2-40B4-BE49-F238E27FC236}">
                <a16:creationId xmlns:a16="http://schemas.microsoft.com/office/drawing/2014/main" id="{EB4B6E16-3BE2-0F4A-AEE5-F463370F4A33}"/>
              </a:ext>
            </a:extLst>
          </p:cNvPr>
          <p:cNvSpPr>
            <a:spLocks noGrp="1" noChangeArrowheads="1"/>
          </p:cNvSpPr>
          <p:nvPr>
            <p:ph type="body" idx="1"/>
          </p:nvPr>
        </p:nvSpPr>
        <p:spPr>
          <a:xfrm>
            <a:off x="755650" y="5078413"/>
            <a:ext cx="6048375" cy="4721225"/>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fr-FR" altLang="en-US"/>
              <a:t>PC Team (1995-2005) : revient aux prémisces de la presse micro, avec jeux mais aussi toute activité d</a:t>
            </a:r>
            <a:r>
              <a:rPr lang="fr-FR" altLang="fr-FR"/>
              <a:t>’</a:t>
            </a:r>
            <a:r>
              <a:rPr lang="fr-FR" altLang="en-US"/>
              <a:t>un passionné de PC + CD-ROM. 50000 en 2000 mais ne survit pas au dumping.</a:t>
            </a:r>
          </a:p>
          <a:p>
            <a:r>
              <a:rPr lang="fr-FR" altLang="en-US"/>
              <a:t>Playstation Magazine (1995-2000) : le symbole de l</a:t>
            </a:r>
            <a:r>
              <a:rPr lang="fr-FR" altLang="fr-FR"/>
              <a:t>’</a:t>
            </a:r>
            <a:r>
              <a:rPr lang="fr-FR" altLang="en-US"/>
              <a:t>âge d</a:t>
            </a:r>
            <a:r>
              <a:rPr lang="fr-FR" altLang="fr-FR"/>
              <a:t>’</a:t>
            </a:r>
            <a:r>
              <a:rPr lang="fr-FR" altLang="en-US"/>
              <a:t>or (320000 ventes par mois) grâce au pouvoir d</a:t>
            </a:r>
            <a:r>
              <a:rPr lang="fr-FR" altLang="fr-FR"/>
              <a:t>’</a:t>
            </a:r>
            <a:r>
              <a:rPr lang="fr-FR" altLang="en-US"/>
              <a:t>achat des gamers adultes et au CD de démo. Remplacé plus ou moins par PS2 Magazine (2000-2008)</a:t>
            </a:r>
          </a:p>
          <a:p>
            <a:r>
              <a:rPr lang="fr-FR" altLang="en-US"/>
              <a:t>PC Jeux (1997-2012) : issu de la licence PC Gamer. Premier magazine de Future (Edicorp à l</a:t>
            </a:r>
            <a:r>
              <a:rPr lang="fr-FR" altLang="fr-FR"/>
              <a:t>’</a:t>
            </a:r>
            <a:r>
              <a:rPr lang="fr-FR" altLang="en-US"/>
              <a:t>époque). Devient un sérieux concurrent à Joystick puis le dépasse mais disparaît avec MER7.</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4578" name="Rectangle 1">
            <a:extLst>
              <a:ext uri="{FF2B5EF4-FFF2-40B4-BE49-F238E27FC236}">
                <a16:creationId xmlns:a16="http://schemas.microsoft.com/office/drawing/2014/main" id="{AAB2DD31-A1C7-9C40-AE2A-52BFFB837C0B}"/>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4579" name="Text Box 2">
            <a:extLst>
              <a:ext uri="{FF2B5EF4-FFF2-40B4-BE49-F238E27FC236}">
                <a16:creationId xmlns:a16="http://schemas.microsoft.com/office/drawing/2014/main" id="{8FCA5F5D-7933-544C-A789-C11C5B774CCD}"/>
              </a:ext>
            </a:extLst>
          </p:cNvPr>
          <p:cNvSpPr>
            <a:spLocks noGrp="1" noChangeArrowheads="1"/>
          </p:cNvSpPr>
          <p:nvPr>
            <p:ph type="body" idx="1"/>
          </p:nvPr>
        </p:nvSpPr>
        <p:spPr>
          <a:xfrm>
            <a:off x="755650" y="5078413"/>
            <a:ext cx="6048375" cy="4721225"/>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fr-FR"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6626" name="Rectangle 1">
            <a:extLst>
              <a:ext uri="{FF2B5EF4-FFF2-40B4-BE49-F238E27FC236}">
                <a16:creationId xmlns:a16="http://schemas.microsoft.com/office/drawing/2014/main" id="{8E877044-E51B-384C-94F6-CF4521F9538E}"/>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6627" name="Text Box 2">
            <a:extLst>
              <a:ext uri="{FF2B5EF4-FFF2-40B4-BE49-F238E27FC236}">
                <a16:creationId xmlns:a16="http://schemas.microsoft.com/office/drawing/2014/main" id="{F1A58BA4-24EB-2B4B-B561-30A907B3217A}"/>
              </a:ext>
            </a:extLst>
          </p:cNvPr>
          <p:cNvSpPr>
            <a:spLocks noGrp="1" noChangeArrowheads="1"/>
          </p:cNvSpPr>
          <p:nvPr>
            <p:ph type="body" idx="1"/>
          </p:nvPr>
        </p:nvSpPr>
        <p:spPr>
          <a:xfrm>
            <a:off x="755650" y="5078413"/>
            <a:ext cx="6048375" cy="4721225"/>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fr-FR"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8674" name="Rectangle 1">
            <a:extLst>
              <a:ext uri="{FF2B5EF4-FFF2-40B4-BE49-F238E27FC236}">
                <a16:creationId xmlns:a16="http://schemas.microsoft.com/office/drawing/2014/main" id="{4975C91A-920D-5F40-B5F6-DF50C7EFD601}"/>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8675" name="Text Box 2">
            <a:extLst>
              <a:ext uri="{FF2B5EF4-FFF2-40B4-BE49-F238E27FC236}">
                <a16:creationId xmlns:a16="http://schemas.microsoft.com/office/drawing/2014/main" id="{92613FEF-7154-E74A-8213-B56E87B900C8}"/>
              </a:ext>
            </a:extLst>
          </p:cNvPr>
          <p:cNvSpPr>
            <a:spLocks noGrp="1" noChangeArrowheads="1"/>
          </p:cNvSpPr>
          <p:nvPr>
            <p:ph type="body" idx="1"/>
          </p:nvPr>
        </p:nvSpPr>
        <p:spPr>
          <a:xfrm>
            <a:off x="755650" y="5078413"/>
            <a:ext cx="6048375" cy="4721225"/>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fr-FR"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770" name="Rectangle 1">
            <a:extLst>
              <a:ext uri="{FF2B5EF4-FFF2-40B4-BE49-F238E27FC236}">
                <a16:creationId xmlns:a16="http://schemas.microsoft.com/office/drawing/2014/main" id="{5C866976-D67A-3D49-9A42-0B9B3AB118AA}"/>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2771" name="Text Box 2">
            <a:extLst>
              <a:ext uri="{FF2B5EF4-FFF2-40B4-BE49-F238E27FC236}">
                <a16:creationId xmlns:a16="http://schemas.microsoft.com/office/drawing/2014/main" id="{9D4BD5CA-926A-774F-AE3B-1DE0B9101E14}"/>
              </a:ext>
            </a:extLst>
          </p:cNvPr>
          <p:cNvSpPr>
            <a:spLocks noGrp="1" noChangeArrowheads="1"/>
          </p:cNvSpPr>
          <p:nvPr>
            <p:ph type="body" idx="1"/>
          </p:nvPr>
        </p:nvSpPr>
        <p:spPr>
          <a:xfrm>
            <a:off x="755650" y="5078413"/>
            <a:ext cx="6048375" cy="4721225"/>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fr-FR" altLang="en-US"/>
              <a:t>En 1982, lancement de Tilt. Pas que jeux vidéo, mais jeux électroniques. Pas pris au sérieux par la presse, loisir pour les enfants et paradoxalement ton sérieux (pas du tout des passionnés)</a:t>
            </a:r>
          </a:p>
          <a:p>
            <a:r>
              <a:rPr lang="fr-FR" altLang="en-US"/>
              <a:t>En 1986 : 6 magazines, Tilt marche très bien (80000 ventes), premiers magazines par des passionnés (au rythme différent), pro-micro (aventure et simulateur), consoles peu traitées</a:t>
            </a:r>
          </a:p>
          <a:p>
            <a:r>
              <a:rPr lang="fr-FR" altLang="en-US"/>
              <a:t>En 1992 : 12 magazines, début de la presse console (Player One 1990). Tout le monde s</a:t>
            </a:r>
            <a:r>
              <a:rPr lang="fr-FR" altLang="fr-FR"/>
              <a:t>’</a:t>
            </a:r>
            <a:r>
              <a:rPr lang="fr-FR" altLang="en-US"/>
              <a:t>y met : séparation de la presse micro et consoles. Grosse influence de la presse et des tests auprès des centrales de vente. Financement, moitié pub, moitié ventes : premières questions de l</a:t>
            </a:r>
            <a:r>
              <a:rPr lang="fr-FR" altLang="fr-FR"/>
              <a:t>’</a:t>
            </a:r>
            <a:r>
              <a:rPr lang="fr-FR" altLang="en-US"/>
              <a:t>indépendance de la presse. Grande importance de l</a:t>
            </a:r>
            <a:r>
              <a:rPr lang="fr-FR" altLang="fr-FR"/>
              <a:t>’</a:t>
            </a:r>
            <a:r>
              <a:rPr lang="fr-FR" altLang="en-US"/>
              <a:t>import.</a:t>
            </a:r>
          </a:p>
          <a:p>
            <a:r>
              <a:rPr lang="fr-FR" altLang="en-US"/>
              <a:t>En 1997 : 23 magazines. Âge d</a:t>
            </a:r>
            <a:r>
              <a:rPr lang="fr-FR" altLang="fr-FR"/>
              <a:t>’</a:t>
            </a:r>
            <a:r>
              <a:rPr lang="fr-FR" altLang="en-US"/>
              <a:t>or de la presse avec le succès de la PS, seul moyen de connaître l</a:t>
            </a:r>
            <a:r>
              <a:rPr lang="fr-FR" altLang="fr-FR"/>
              <a:t>’</a:t>
            </a:r>
            <a:r>
              <a:rPr lang="fr-FR" altLang="en-US"/>
              <a:t>actualité, grosse pagination, salaire incroyable des pigistes, PS Magazine (320000 ventes par mois). Mais arrivée d</a:t>
            </a:r>
            <a:r>
              <a:rPr lang="fr-FR" altLang="fr-FR"/>
              <a:t>’</a:t>
            </a:r>
            <a:r>
              <a:rPr lang="fr-FR" altLang="en-US"/>
              <a:t>internet (JV.com) et ses informations au jour le jour. 37 magazines en 2000. Y compris astuces. Puis Future arrive et commence à inonder le marché de titres de piètre qualité pour tuer la concurrence</a:t>
            </a:r>
          </a:p>
          <a:p>
            <a:r>
              <a:rPr lang="fr-FR" altLang="en-US"/>
              <a:t>En 2004 : 36 magazines, mais titres de moins en moins rentables qui s</a:t>
            </a:r>
            <a:r>
              <a:rPr lang="fr-FR" altLang="fr-FR"/>
              <a:t>’</a:t>
            </a:r>
            <a:r>
              <a:rPr lang="fr-FR" altLang="en-US"/>
              <a:t>accrochent. Fin de la dichotomie consoles-PC Future commence à tout racheter, mais nombreuses erreurs : pas gamer, ne comprennent pas l</a:t>
            </a:r>
            <a:r>
              <a:rPr lang="fr-FR" altLang="fr-FR"/>
              <a:t>’</a:t>
            </a:r>
            <a:r>
              <a:rPr lang="fr-FR" altLang="en-US"/>
              <a:t>esprit potes, identification des rédacteurs aux gamers, étude marketing dictent la politique éditoriale : les équipes partent. Le ton plus sérieux ne marche pas mais Future croît en la presse papier (ils ont loupé le coche d</a:t>
            </a:r>
            <a:r>
              <a:rPr lang="fr-FR" altLang="fr-FR"/>
              <a:t>’</a:t>
            </a:r>
            <a:r>
              <a:rPr lang="fr-FR" altLang="en-US"/>
              <a:t>Internet).</a:t>
            </a:r>
          </a:p>
          <a:p>
            <a:r>
              <a:rPr lang="fr-FR" altLang="en-US"/>
              <a:t>En 2007 : 22 magazines. Le dumping de Future a fonctionné et quasi-monopole. Les ventes sont autour de 60000 magazines pour les meilleurs mags, beaucoup ne sont pas rentables : plus de recettes mais les salaires sont toujours élevés, la situation financière est de pire en pire, le retour aux sources est trop tardif.</a:t>
            </a:r>
          </a:p>
          <a:p>
            <a:r>
              <a:rPr lang="fr-FR" altLang="en-US"/>
              <a:t>En 2013 : 9  magazines (niveau 88) . Liquidation de Future en décembre 2012 : disparition de la presse dédiée seuls restent quelques magazines tous supports, et des magazines de niche. Cause : internet et mauvais choix. On croît à la fin, mais on ne s</a:t>
            </a:r>
            <a:r>
              <a:rPr lang="fr-FR" altLang="fr-FR"/>
              <a:t>’</a:t>
            </a:r>
            <a:r>
              <a:rPr lang="fr-FR" altLang="en-US"/>
              <a:t>attendait pas à un rebond, avec le lancement de nouveaux magazines tous support, avec dix fois moins de moyens, mais plus de passions, moins consumer magazines et plus de dossiers de fond. Les nouveaux éditeurs réalisent que la lourdeur des grands groupes d</a:t>
            </a:r>
            <a:r>
              <a:rPr lang="fr-FR" altLang="fr-FR"/>
              <a:t>’</a:t>
            </a:r>
            <a:r>
              <a:rPr lang="fr-FR" altLang="en-US"/>
              <a:t>édition les a empêché de se réformer.</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4818" name="Rectangle 1">
            <a:extLst>
              <a:ext uri="{FF2B5EF4-FFF2-40B4-BE49-F238E27FC236}">
                <a16:creationId xmlns:a16="http://schemas.microsoft.com/office/drawing/2014/main" id="{3517E720-9E33-D54B-9BC5-A1088A0354C1}"/>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4819" name="Text Box 2">
            <a:extLst>
              <a:ext uri="{FF2B5EF4-FFF2-40B4-BE49-F238E27FC236}">
                <a16:creationId xmlns:a16="http://schemas.microsoft.com/office/drawing/2014/main" id="{7E10765D-F22F-ED4A-B6B7-AD1041FF06D8}"/>
              </a:ext>
            </a:extLst>
          </p:cNvPr>
          <p:cNvSpPr>
            <a:spLocks noGrp="1" noChangeArrowheads="1"/>
          </p:cNvSpPr>
          <p:nvPr>
            <p:ph type="body" idx="1"/>
          </p:nvPr>
        </p:nvSpPr>
        <p:spPr>
          <a:xfrm>
            <a:off x="755650" y="5078413"/>
            <a:ext cx="6048375" cy="4721225"/>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fr-FR" altLang="en-US"/>
              <a:t>Disparition également de Cyber Press</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6866" name="Rectangle 1">
            <a:extLst>
              <a:ext uri="{FF2B5EF4-FFF2-40B4-BE49-F238E27FC236}">
                <a16:creationId xmlns:a16="http://schemas.microsoft.com/office/drawing/2014/main" id="{55EDB092-5E18-3748-A49B-DC9C07B99D0D}"/>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6867" name="Text Box 2">
            <a:extLst>
              <a:ext uri="{FF2B5EF4-FFF2-40B4-BE49-F238E27FC236}">
                <a16:creationId xmlns:a16="http://schemas.microsoft.com/office/drawing/2014/main" id="{7A829C17-166A-B941-A72E-D61B070E5B71}"/>
              </a:ext>
            </a:extLst>
          </p:cNvPr>
          <p:cNvSpPr>
            <a:spLocks noGrp="1" noChangeArrowheads="1"/>
          </p:cNvSpPr>
          <p:nvPr>
            <p:ph type="body" idx="1"/>
          </p:nvPr>
        </p:nvSpPr>
        <p:spPr>
          <a:xfrm>
            <a:off x="755650" y="5078413"/>
            <a:ext cx="6048375" cy="4721225"/>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fr-FR" altLang="en-US"/>
              <a:t>Player One (1990-2000) : créé par Amstrad 100%, précurseur consoles et des émissions TV. 60000 ventes jusqu</a:t>
            </a:r>
            <a:r>
              <a:rPr lang="fr-FR" altLang="fr-FR"/>
              <a:t>’</a:t>
            </a:r>
            <a:r>
              <a:rPr lang="fr-FR" altLang="en-US"/>
              <a:t>en 1995, puis touché petit à petit par la concurrence des grands groupes de presse aux moyens plus élevés. Média Système Edition fait faillite.</a:t>
            </a:r>
          </a:p>
          <a:p>
            <a:r>
              <a:rPr lang="fr-FR" altLang="en-US"/>
              <a:t>Consoles + (1991-2012) : Le pendant consoles de Tilt : leader (80000 ventes des titres multi-consoles), grosse partie Japon, AHL rédacteur en chef, peine à lutter face à Internet, puis est racheté par Future en 2005. Disparaît avec MER7 (6000 ventes)</a:t>
            </a:r>
          </a:p>
          <a:p>
            <a:r>
              <a:rPr lang="fr-FR" altLang="en-US"/>
              <a:t>Joypad (1991-2011) : pendant consoles de Joystick, numéro 2 derrière C+ pendant 10 ans. Racheté par Future en 2003 : perte de lectorat incroyable, tentative d</a:t>
            </a:r>
            <a:r>
              <a:rPr lang="fr-FR" altLang="fr-FR"/>
              <a:t>’</a:t>
            </a:r>
            <a:r>
              <a:rPr lang="fr-FR" altLang="en-US"/>
              <a:t>Edgisation puis fin du magazine même avant la fin de MER7 (moins de 5000 en 2011).</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8914" name="Rectangle 1">
            <a:extLst>
              <a:ext uri="{FF2B5EF4-FFF2-40B4-BE49-F238E27FC236}">
                <a16:creationId xmlns:a16="http://schemas.microsoft.com/office/drawing/2014/main" id="{ECA1594F-734F-444E-A9CE-826705FC258F}"/>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8915" name="Text Box 2">
            <a:extLst>
              <a:ext uri="{FF2B5EF4-FFF2-40B4-BE49-F238E27FC236}">
                <a16:creationId xmlns:a16="http://schemas.microsoft.com/office/drawing/2014/main" id="{741C2C7D-36DE-3E45-945F-1E4CEFA45C10}"/>
              </a:ext>
            </a:extLst>
          </p:cNvPr>
          <p:cNvSpPr>
            <a:spLocks noGrp="1" noChangeArrowheads="1"/>
          </p:cNvSpPr>
          <p:nvPr>
            <p:ph type="body" idx="1"/>
          </p:nvPr>
        </p:nvSpPr>
        <p:spPr>
          <a:xfrm>
            <a:off x="755650" y="5078413"/>
            <a:ext cx="6048375" cy="4721225"/>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fr-FR" altLang="en-US"/>
              <a:t>Egalement tous les magazines officiels.</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3010" name="Rectangle 1">
            <a:extLst>
              <a:ext uri="{FF2B5EF4-FFF2-40B4-BE49-F238E27FC236}">
                <a16:creationId xmlns:a16="http://schemas.microsoft.com/office/drawing/2014/main" id="{4FFEA13E-22EE-F943-91A5-8322A44666FB}"/>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3011" name="Text Box 2">
            <a:extLst>
              <a:ext uri="{FF2B5EF4-FFF2-40B4-BE49-F238E27FC236}">
                <a16:creationId xmlns:a16="http://schemas.microsoft.com/office/drawing/2014/main" id="{ED078F97-E578-1842-8997-6CF6A5D6C027}"/>
              </a:ext>
            </a:extLst>
          </p:cNvPr>
          <p:cNvSpPr>
            <a:spLocks noGrp="1" noChangeArrowheads="1"/>
          </p:cNvSpPr>
          <p:nvPr>
            <p:ph type="body" idx="1"/>
          </p:nvPr>
        </p:nvSpPr>
        <p:spPr>
          <a:xfrm>
            <a:off x="755650" y="5078413"/>
            <a:ext cx="6048375" cy="4721225"/>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fr-FR" altLang="en-US"/>
              <a:t>Disparition également de Cyber Press</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0B310417-B6B5-B647-A29B-0A0CCE8A5513}" type="slidenum">
              <a:rPr lang="fr-FR" smtClean="0"/>
              <a:t>52</a:t>
            </a:fld>
            <a:endParaRPr lang="fr-FR"/>
          </a:p>
        </p:txBody>
      </p:sp>
    </p:spTree>
    <p:extLst>
      <p:ext uri="{BB962C8B-B14F-4D97-AF65-F5344CB8AC3E}">
        <p14:creationId xmlns:p14="http://schemas.microsoft.com/office/powerpoint/2010/main" val="326241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0B310417-B6B5-B647-A29B-0A0CCE8A5513}" type="slidenum">
              <a:rPr lang="fr-FR" smtClean="0"/>
              <a:t>53</a:t>
            </a:fld>
            <a:endParaRPr lang="fr-FR"/>
          </a:p>
        </p:txBody>
      </p:sp>
    </p:spTree>
    <p:extLst>
      <p:ext uri="{BB962C8B-B14F-4D97-AF65-F5344CB8AC3E}">
        <p14:creationId xmlns:p14="http://schemas.microsoft.com/office/powerpoint/2010/main" val="326241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0B310417-B6B5-B647-A29B-0A0CCE8A5513}" type="slidenum">
              <a:rPr lang="fr-FR" smtClean="0"/>
              <a:t>54</a:t>
            </a:fld>
            <a:endParaRPr lang="fr-FR"/>
          </a:p>
        </p:txBody>
      </p:sp>
    </p:spTree>
    <p:extLst>
      <p:ext uri="{BB962C8B-B14F-4D97-AF65-F5344CB8AC3E}">
        <p14:creationId xmlns:p14="http://schemas.microsoft.com/office/powerpoint/2010/main" val="326241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0B310417-B6B5-B647-A29B-0A0CCE8A5513}" type="slidenum">
              <a:rPr lang="fr-FR" smtClean="0"/>
              <a:t>55</a:t>
            </a:fld>
            <a:endParaRPr lang="fr-FR"/>
          </a:p>
        </p:txBody>
      </p:sp>
    </p:spTree>
    <p:extLst>
      <p:ext uri="{BB962C8B-B14F-4D97-AF65-F5344CB8AC3E}">
        <p14:creationId xmlns:p14="http://schemas.microsoft.com/office/powerpoint/2010/main" val="326241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0B310417-B6B5-B647-A29B-0A0CCE8A5513}" type="slidenum">
              <a:rPr lang="fr-FR" smtClean="0"/>
              <a:t>56</a:t>
            </a:fld>
            <a:endParaRPr lang="fr-FR"/>
          </a:p>
        </p:txBody>
      </p:sp>
    </p:spTree>
    <p:extLst>
      <p:ext uri="{BB962C8B-B14F-4D97-AF65-F5344CB8AC3E}">
        <p14:creationId xmlns:p14="http://schemas.microsoft.com/office/powerpoint/2010/main" val="326241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0B310417-B6B5-B647-A29B-0A0CCE8A5513}" type="slidenum">
              <a:rPr lang="fr-FR" smtClean="0"/>
              <a:t>57</a:t>
            </a:fld>
            <a:endParaRPr lang="fr-FR"/>
          </a:p>
        </p:txBody>
      </p:sp>
    </p:spTree>
    <p:extLst>
      <p:ext uri="{BB962C8B-B14F-4D97-AF65-F5344CB8AC3E}">
        <p14:creationId xmlns:p14="http://schemas.microsoft.com/office/powerpoint/2010/main" val="3262413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0B310417-B6B5-B647-A29B-0A0CCE8A5513}" type="slidenum">
              <a:rPr lang="fr-FR" smtClean="0"/>
              <a:t>58</a:t>
            </a:fld>
            <a:endParaRPr lang="fr-FR"/>
          </a:p>
        </p:txBody>
      </p:sp>
    </p:spTree>
    <p:extLst>
      <p:ext uri="{BB962C8B-B14F-4D97-AF65-F5344CB8AC3E}">
        <p14:creationId xmlns:p14="http://schemas.microsoft.com/office/powerpoint/2010/main" val="326241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0B310417-B6B5-B647-A29B-0A0CCE8A5513}" type="slidenum">
              <a:rPr lang="fr-FR" smtClean="0"/>
              <a:t>59</a:t>
            </a:fld>
            <a:endParaRPr lang="fr-FR"/>
          </a:p>
        </p:txBody>
      </p:sp>
    </p:spTree>
    <p:extLst>
      <p:ext uri="{BB962C8B-B14F-4D97-AF65-F5344CB8AC3E}">
        <p14:creationId xmlns:p14="http://schemas.microsoft.com/office/powerpoint/2010/main" val="3262413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0B310417-B6B5-B647-A29B-0A0CCE8A5513}" type="slidenum">
              <a:rPr lang="fr-FR" smtClean="0"/>
              <a:t>60</a:t>
            </a:fld>
            <a:endParaRPr lang="fr-FR"/>
          </a:p>
        </p:txBody>
      </p:sp>
    </p:spTree>
    <p:extLst>
      <p:ext uri="{BB962C8B-B14F-4D97-AF65-F5344CB8AC3E}">
        <p14:creationId xmlns:p14="http://schemas.microsoft.com/office/powerpoint/2010/main" val="3262413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0B310417-B6B5-B647-A29B-0A0CCE8A5513}" type="slidenum">
              <a:rPr lang="fr-FR" smtClean="0"/>
              <a:t>61</a:t>
            </a:fld>
            <a:endParaRPr lang="fr-FR"/>
          </a:p>
        </p:txBody>
      </p:sp>
    </p:spTree>
    <p:extLst>
      <p:ext uri="{BB962C8B-B14F-4D97-AF65-F5344CB8AC3E}">
        <p14:creationId xmlns:p14="http://schemas.microsoft.com/office/powerpoint/2010/main" val="3262413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0B310417-B6B5-B647-A29B-0A0CCE8A5513}" type="slidenum">
              <a:rPr lang="fr-FR" smtClean="0"/>
              <a:t>62</a:t>
            </a:fld>
            <a:endParaRPr lang="fr-FR"/>
          </a:p>
        </p:txBody>
      </p:sp>
    </p:spTree>
    <p:extLst>
      <p:ext uri="{BB962C8B-B14F-4D97-AF65-F5344CB8AC3E}">
        <p14:creationId xmlns:p14="http://schemas.microsoft.com/office/powerpoint/2010/main" val="3262413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0B310417-B6B5-B647-A29B-0A0CCE8A5513}" type="slidenum">
              <a:rPr lang="fr-FR" smtClean="0"/>
              <a:t>63</a:t>
            </a:fld>
            <a:endParaRPr lang="fr-FR"/>
          </a:p>
        </p:txBody>
      </p:sp>
    </p:spTree>
    <p:extLst>
      <p:ext uri="{BB962C8B-B14F-4D97-AF65-F5344CB8AC3E}">
        <p14:creationId xmlns:p14="http://schemas.microsoft.com/office/powerpoint/2010/main" val="3262413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0B310417-B6B5-B647-A29B-0A0CCE8A5513}" type="slidenum">
              <a:rPr lang="fr-FR" smtClean="0"/>
              <a:t>64</a:t>
            </a:fld>
            <a:endParaRPr lang="fr-FR"/>
          </a:p>
        </p:txBody>
      </p:sp>
    </p:spTree>
    <p:extLst>
      <p:ext uri="{BB962C8B-B14F-4D97-AF65-F5344CB8AC3E}">
        <p14:creationId xmlns:p14="http://schemas.microsoft.com/office/powerpoint/2010/main" val="3262413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0B310417-B6B5-B647-A29B-0A0CCE8A5513}" type="slidenum">
              <a:rPr lang="fr-FR" smtClean="0"/>
              <a:t>65</a:t>
            </a:fld>
            <a:endParaRPr lang="fr-FR"/>
          </a:p>
        </p:txBody>
      </p:sp>
    </p:spTree>
    <p:extLst>
      <p:ext uri="{BB962C8B-B14F-4D97-AF65-F5344CB8AC3E}">
        <p14:creationId xmlns:p14="http://schemas.microsoft.com/office/powerpoint/2010/main" val="3262413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0B310417-B6B5-B647-A29B-0A0CCE8A5513}" type="slidenum">
              <a:rPr lang="fr-FR" smtClean="0"/>
              <a:t>66</a:t>
            </a:fld>
            <a:endParaRPr lang="fr-FR"/>
          </a:p>
        </p:txBody>
      </p:sp>
    </p:spTree>
    <p:extLst>
      <p:ext uri="{BB962C8B-B14F-4D97-AF65-F5344CB8AC3E}">
        <p14:creationId xmlns:p14="http://schemas.microsoft.com/office/powerpoint/2010/main" val="3262413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0B310417-B6B5-B647-A29B-0A0CCE8A5513}" type="slidenum">
              <a:rPr lang="fr-FR" smtClean="0"/>
              <a:t>67</a:t>
            </a:fld>
            <a:endParaRPr lang="fr-FR"/>
          </a:p>
        </p:txBody>
      </p:sp>
    </p:spTree>
    <p:extLst>
      <p:ext uri="{BB962C8B-B14F-4D97-AF65-F5344CB8AC3E}">
        <p14:creationId xmlns:p14="http://schemas.microsoft.com/office/powerpoint/2010/main" val="3262413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0B310417-B6B5-B647-A29B-0A0CCE8A5513}" type="slidenum">
              <a:rPr lang="fr-FR" smtClean="0"/>
              <a:t>68</a:t>
            </a:fld>
            <a:endParaRPr lang="fr-FR"/>
          </a:p>
        </p:txBody>
      </p:sp>
    </p:spTree>
    <p:extLst>
      <p:ext uri="{BB962C8B-B14F-4D97-AF65-F5344CB8AC3E}">
        <p14:creationId xmlns:p14="http://schemas.microsoft.com/office/powerpoint/2010/main" val="3262413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0B310417-B6B5-B647-A29B-0A0CCE8A5513}" type="slidenum">
              <a:rPr lang="fr-FR" smtClean="0"/>
              <a:t>69</a:t>
            </a:fld>
            <a:endParaRPr lang="fr-FR"/>
          </a:p>
        </p:txBody>
      </p:sp>
    </p:spTree>
    <p:extLst>
      <p:ext uri="{BB962C8B-B14F-4D97-AF65-F5344CB8AC3E}">
        <p14:creationId xmlns:p14="http://schemas.microsoft.com/office/powerpoint/2010/main" val="3262413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0B310417-B6B5-B647-A29B-0A0CCE8A5513}" type="slidenum">
              <a:rPr lang="fr-FR" smtClean="0"/>
              <a:t>70</a:t>
            </a:fld>
            <a:endParaRPr lang="fr-FR"/>
          </a:p>
        </p:txBody>
      </p:sp>
    </p:spTree>
    <p:extLst>
      <p:ext uri="{BB962C8B-B14F-4D97-AF65-F5344CB8AC3E}">
        <p14:creationId xmlns:p14="http://schemas.microsoft.com/office/powerpoint/2010/main" val="3262413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0B310417-B6B5-B647-A29B-0A0CCE8A5513}" type="slidenum">
              <a:rPr lang="fr-FR" smtClean="0"/>
              <a:t>71</a:t>
            </a:fld>
            <a:endParaRPr lang="fr-FR"/>
          </a:p>
        </p:txBody>
      </p:sp>
    </p:spTree>
    <p:extLst>
      <p:ext uri="{BB962C8B-B14F-4D97-AF65-F5344CB8AC3E}">
        <p14:creationId xmlns:p14="http://schemas.microsoft.com/office/powerpoint/2010/main" val="3262413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0B310417-B6B5-B647-A29B-0A0CCE8A5513}" type="slidenum">
              <a:rPr lang="fr-FR" smtClean="0"/>
              <a:t>72</a:t>
            </a:fld>
            <a:endParaRPr lang="fr-FR"/>
          </a:p>
        </p:txBody>
      </p:sp>
    </p:spTree>
    <p:extLst>
      <p:ext uri="{BB962C8B-B14F-4D97-AF65-F5344CB8AC3E}">
        <p14:creationId xmlns:p14="http://schemas.microsoft.com/office/powerpoint/2010/main" val="326241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re 1"/>
          <p:cNvSpPr>
            <a:spLocks noGrp="1"/>
          </p:cNvSpPr>
          <p:nvPr>
            <p:ph type="ctrTitle"/>
          </p:nvPr>
        </p:nvSpPr>
        <p:spPr>
          <a:xfrm>
            <a:off x="685800" y="1597820"/>
            <a:ext cx="7772400" cy="1102519"/>
          </a:xfrm>
        </p:spPr>
        <p:txBody>
          <a:bodyPr/>
          <a:lstStyle/>
          <a:p>
            <a:r>
              <a:rPr lang="nl-BE"/>
              <a:t>Cliquez et modifiez le titre</a:t>
            </a:r>
            <a:endParaRPr lang="fr-FR"/>
          </a:p>
        </p:txBody>
      </p:sp>
      <p:sp>
        <p:nvSpPr>
          <p:cNvPr id="3" name="Sous-titre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nl-BE"/>
              <a:t>Cliquez pour modifier le style des sous-titres du masque</a:t>
            </a:r>
            <a:endParaRPr lang="fr-FR"/>
          </a:p>
        </p:txBody>
      </p:sp>
      <p:sp>
        <p:nvSpPr>
          <p:cNvPr id="4" name="Espace réservé de la date 3"/>
          <p:cNvSpPr>
            <a:spLocks noGrp="1"/>
          </p:cNvSpPr>
          <p:nvPr>
            <p:ph type="dt" sz="half" idx="10"/>
          </p:nvPr>
        </p:nvSpPr>
        <p:spPr/>
        <p:txBody>
          <a:bodyPr/>
          <a:lstStyle/>
          <a:p>
            <a:fld id="{7B427949-0C44-7D43-9DC8-48D520679E47}" type="datetimeFigureOut">
              <a:rPr lang="fr-FR" smtClean="0"/>
              <a:t>15/05/2025</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F047538B-73B3-114A-B999-8D3F91A8EC5E}" type="slidenum">
              <a:rPr lang="fr-FR" smtClean="0"/>
              <a:t>‹N°›</a:t>
            </a:fld>
            <a:endParaRPr lang="fr-FR"/>
          </a:p>
        </p:txBody>
      </p:sp>
    </p:spTree>
    <p:extLst>
      <p:ext uri="{BB962C8B-B14F-4D97-AF65-F5344CB8AC3E}">
        <p14:creationId xmlns:p14="http://schemas.microsoft.com/office/powerpoint/2010/main" val="579673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nl-BE"/>
              <a:t>Cliquez et modifiez le titre</a:t>
            </a:r>
            <a:endParaRPr lang="fr-FR"/>
          </a:p>
        </p:txBody>
      </p:sp>
      <p:sp>
        <p:nvSpPr>
          <p:cNvPr id="3" name="Espace réservé du contenu 2"/>
          <p:cNvSpPr>
            <a:spLocks noGrp="1"/>
          </p:cNvSpPr>
          <p:nvPr>
            <p:ph idx="1"/>
          </p:nvPr>
        </p:nvSpPr>
        <p:spPr/>
        <p:txBody>
          <a:bodyPr/>
          <a:lstStyle/>
          <a:p>
            <a:pPr lvl="0"/>
            <a:r>
              <a:rPr lang="nl-BE"/>
              <a:t>Cliquez pour modifier les styles du texte du masque</a:t>
            </a:r>
          </a:p>
          <a:p>
            <a:pPr lvl="1"/>
            <a:r>
              <a:rPr lang="nl-BE"/>
              <a:t>Deuxième niveau</a:t>
            </a:r>
          </a:p>
          <a:p>
            <a:pPr lvl="2"/>
            <a:r>
              <a:rPr lang="nl-BE"/>
              <a:t>Troisième niveau</a:t>
            </a:r>
          </a:p>
          <a:p>
            <a:pPr lvl="3"/>
            <a:r>
              <a:rPr lang="nl-BE"/>
              <a:t>Quatrième niveau</a:t>
            </a:r>
          </a:p>
          <a:p>
            <a:pPr lvl="4"/>
            <a:r>
              <a:rPr lang="nl-BE"/>
              <a:t>Cinquième niveau</a:t>
            </a:r>
            <a:endParaRPr lang="fr-FR"/>
          </a:p>
        </p:txBody>
      </p:sp>
      <p:sp>
        <p:nvSpPr>
          <p:cNvPr id="4" name="Espace réservé de la date 3"/>
          <p:cNvSpPr>
            <a:spLocks noGrp="1"/>
          </p:cNvSpPr>
          <p:nvPr>
            <p:ph type="dt" sz="half" idx="10"/>
          </p:nvPr>
        </p:nvSpPr>
        <p:spPr/>
        <p:txBody>
          <a:bodyPr/>
          <a:lstStyle/>
          <a:p>
            <a:fld id="{7B427949-0C44-7D43-9DC8-48D520679E47}" type="datetimeFigureOut">
              <a:rPr lang="fr-FR" smtClean="0"/>
              <a:t>15/05/2025</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F047538B-73B3-114A-B999-8D3F91A8EC5E}" type="slidenum">
              <a:rPr lang="fr-FR" smtClean="0"/>
              <a:t>‹N°›</a:t>
            </a:fld>
            <a:endParaRPr lang="fr-FR"/>
          </a:p>
        </p:txBody>
      </p:sp>
    </p:spTree>
    <p:extLst>
      <p:ext uri="{BB962C8B-B14F-4D97-AF65-F5344CB8AC3E}">
        <p14:creationId xmlns:p14="http://schemas.microsoft.com/office/powerpoint/2010/main" val="39757901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tête de section">
    <p:spTree>
      <p:nvGrpSpPr>
        <p:cNvPr id="1" name=""/>
        <p:cNvGrpSpPr/>
        <p:nvPr/>
      </p:nvGrpSpPr>
      <p:grpSpPr>
        <a:xfrm>
          <a:off x="0" y="0"/>
          <a:ext cx="0" cy="0"/>
          <a:chOff x="0" y="0"/>
          <a:chExt cx="0" cy="0"/>
        </a:xfrm>
      </p:grpSpPr>
      <p:sp>
        <p:nvSpPr>
          <p:cNvPr id="2" name="Titre 1"/>
          <p:cNvSpPr>
            <a:spLocks noGrp="1"/>
          </p:cNvSpPr>
          <p:nvPr>
            <p:ph type="title"/>
          </p:nvPr>
        </p:nvSpPr>
        <p:spPr>
          <a:xfrm>
            <a:off x="722313" y="3305176"/>
            <a:ext cx="7772400" cy="1021556"/>
          </a:xfrm>
        </p:spPr>
        <p:txBody>
          <a:bodyPr anchor="t"/>
          <a:lstStyle>
            <a:lvl1pPr algn="l">
              <a:defRPr sz="4000" b="1" cap="all"/>
            </a:lvl1pPr>
          </a:lstStyle>
          <a:p>
            <a:r>
              <a:rPr lang="nl-BE"/>
              <a:t>Cliquez et modifiez le titre</a:t>
            </a:r>
            <a:endParaRPr lang="fr-FR"/>
          </a:p>
        </p:txBody>
      </p:sp>
      <p:sp>
        <p:nvSpPr>
          <p:cNvPr id="3" name="Espace réservé du texte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nl-BE"/>
              <a:t>Cliquez pour modifier les styles du texte du masque</a:t>
            </a:r>
          </a:p>
        </p:txBody>
      </p:sp>
      <p:sp>
        <p:nvSpPr>
          <p:cNvPr id="4" name="Espace réservé de la date 3"/>
          <p:cNvSpPr>
            <a:spLocks noGrp="1"/>
          </p:cNvSpPr>
          <p:nvPr>
            <p:ph type="dt" sz="half" idx="10"/>
          </p:nvPr>
        </p:nvSpPr>
        <p:spPr/>
        <p:txBody>
          <a:bodyPr/>
          <a:lstStyle/>
          <a:p>
            <a:fld id="{7B427949-0C44-7D43-9DC8-48D520679E47}" type="datetimeFigureOut">
              <a:rPr lang="fr-FR" smtClean="0"/>
              <a:t>15/05/2025</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F047538B-73B3-114A-B999-8D3F91A8EC5E}" type="slidenum">
              <a:rPr lang="fr-FR" smtClean="0"/>
              <a:t>‹N°›</a:t>
            </a:fld>
            <a:endParaRPr lang="fr-FR"/>
          </a:p>
        </p:txBody>
      </p:sp>
    </p:spTree>
    <p:extLst>
      <p:ext uri="{BB962C8B-B14F-4D97-AF65-F5344CB8AC3E}">
        <p14:creationId xmlns:p14="http://schemas.microsoft.com/office/powerpoint/2010/main" val="40145455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nl-BE"/>
              <a:t>Cliquez et modifiez le titre</a:t>
            </a:r>
            <a:endParaRPr lang="fr-FR"/>
          </a:p>
        </p:txBody>
      </p:sp>
      <p:sp>
        <p:nvSpPr>
          <p:cNvPr id="3" name="Espace réservé du contenu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nl-BE"/>
              <a:t>Cliquez pour modifier les styles du texte du masque</a:t>
            </a:r>
          </a:p>
          <a:p>
            <a:pPr lvl="1"/>
            <a:r>
              <a:rPr lang="nl-BE"/>
              <a:t>Deuxième niveau</a:t>
            </a:r>
          </a:p>
          <a:p>
            <a:pPr lvl="2"/>
            <a:r>
              <a:rPr lang="nl-BE"/>
              <a:t>Troisième niveau</a:t>
            </a:r>
          </a:p>
          <a:p>
            <a:pPr lvl="3"/>
            <a:r>
              <a:rPr lang="nl-BE"/>
              <a:t>Quatrième niveau</a:t>
            </a:r>
          </a:p>
          <a:p>
            <a:pPr lvl="4"/>
            <a:r>
              <a:rPr lang="nl-BE"/>
              <a:t>Cinquième niveau</a:t>
            </a:r>
            <a:endParaRPr lang="fr-FR"/>
          </a:p>
        </p:txBody>
      </p:sp>
      <p:sp>
        <p:nvSpPr>
          <p:cNvPr id="4" name="Espace réservé du contenu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nl-BE"/>
              <a:t>Cliquez pour modifier les styles du texte du masque</a:t>
            </a:r>
          </a:p>
          <a:p>
            <a:pPr lvl="1"/>
            <a:r>
              <a:rPr lang="nl-BE"/>
              <a:t>Deuxième niveau</a:t>
            </a:r>
          </a:p>
          <a:p>
            <a:pPr lvl="2"/>
            <a:r>
              <a:rPr lang="nl-BE"/>
              <a:t>Troisième niveau</a:t>
            </a:r>
          </a:p>
          <a:p>
            <a:pPr lvl="3"/>
            <a:r>
              <a:rPr lang="nl-BE"/>
              <a:t>Quatrième niveau</a:t>
            </a:r>
          </a:p>
          <a:p>
            <a:pPr lvl="4"/>
            <a:r>
              <a:rPr lang="nl-BE"/>
              <a:t>Cinquième niveau</a:t>
            </a:r>
            <a:endParaRPr lang="fr-FR"/>
          </a:p>
        </p:txBody>
      </p:sp>
      <p:sp>
        <p:nvSpPr>
          <p:cNvPr id="5" name="Espace réservé de la date 4"/>
          <p:cNvSpPr>
            <a:spLocks noGrp="1"/>
          </p:cNvSpPr>
          <p:nvPr>
            <p:ph type="dt" sz="half" idx="10"/>
          </p:nvPr>
        </p:nvSpPr>
        <p:spPr/>
        <p:txBody>
          <a:bodyPr/>
          <a:lstStyle/>
          <a:p>
            <a:fld id="{7B427949-0C44-7D43-9DC8-48D520679E47}" type="datetimeFigureOut">
              <a:rPr lang="fr-FR" smtClean="0"/>
              <a:t>15/05/2025</a:t>
            </a:fld>
            <a:endParaRPr lang="fr-FR"/>
          </a:p>
        </p:txBody>
      </p:sp>
      <p:sp>
        <p:nvSpPr>
          <p:cNvPr id="6" name="Espace réservé du pied de page 5"/>
          <p:cNvSpPr>
            <a:spLocks noGrp="1"/>
          </p:cNvSpPr>
          <p:nvPr>
            <p:ph type="ftr" sz="quarter" idx="11"/>
          </p:nvPr>
        </p:nvSpPr>
        <p:spPr/>
        <p:txBody>
          <a:bodyPr/>
          <a:lstStyle/>
          <a:p>
            <a:endParaRPr lang="fr-FR"/>
          </a:p>
        </p:txBody>
      </p:sp>
      <p:sp>
        <p:nvSpPr>
          <p:cNvPr id="7" name="Espace réservé du numéro de diapositive 6"/>
          <p:cNvSpPr>
            <a:spLocks noGrp="1"/>
          </p:cNvSpPr>
          <p:nvPr>
            <p:ph type="sldNum" sz="quarter" idx="12"/>
          </p:nvPr>
        </p:nvSpPr>
        <p:spPr/>
        <p:txBody>
          <a:bodyPr/>
          <a:lstStyle/>
          <a:p>
            <a:fld id="{F047538B-73B3-114A-B999-8D3F91A8EC5E}" type="slidenum">
              <a:rPr lang="fr-FR" smtClean="0"/>
              <a:t>‹N°›</a:t>
            </a:fld>
            <a:endParaRPr lang="fr-FR"/>
          </a:p>
        </p:txBody>
      </p:sp>
    </p:spTree>
    <p:extLst>
      <p:ext uri="{BB962C8B-B14F-4D97-AF65-F5344CB8AC3E}">
        <p14:creationId xmlns:p14="http://schemas.microsoft.com/office/powerpoint/2010/main" val="12552257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lvl1pPr>
              <a:defRPr/>
            </a:lvl1pPr>
          </a:lstStyle>
          <a:p>
            <a:r>
              <a:rPr lang="nl-BE"/>
              <a:t>Cliquez et modifiez le titre</a:t>
            </a:r>
            <a:endParaRPr lang="fr-FR"/>
          </a:p>
        </p:txBody>
      </p:sp>
      <p:sp>
        <p:nvSpPr>
          <p:cNvPr id="3" name="Espace réservé du texte 2"/>
          <p:cNvSpPr>
            <a:spLocks noGrp="1"/>
          </p:cNvSpPr>
          <p:nvPr>
            <p:ph type="body" idx="1"/>
          </p:nvPr>
        </p:nvSpPr>
        <p:spPr>
          <a:xfrm>
            <a:off x="457200" y="1151335"/>
            <a:ext cx="4040188"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BE"/>
              <a:t>Cliquez pour modifier les styles du texte du masque</a:t>
            </a:r>
          </a:p>
        </p:txBody>
      </p:sp>
      <p:sp>
        <p:nvSpPr>
          <p:cNvPr id="4" name="Espace réservé du contenu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nl-BE"/>
              <a:t>Cliquez pour modifier les styles du texte du masque</a:t>
            </a:r>
          </a:p>
          <a:p>
            <a:pPr lvl="1"/>
            <a:r>
              <a:rPr lang="nl-BE"/>
              <a:t>Deuxième niveau</a:t>
            </a:r>
          </a:p>
          <a:p>
            <a:pPr lvl="2"/>
            <a:r>
              <a:rPr lang="nl-BE"/>
              <a:t>Troisième niveau</a:t>
            </a:r>
          </a:p>
          <a:p>
            <a:pPr lvl="3"/>
            <a:r>
              <a:rPr lang="nl-BE"/>
              <a:t>Quatrième niveau</a:t>
            </a:r>
          </a:p>
          <a:p>
            <a:pPr lvl="4"/>
            <a:r>
              <a:rPr lang="nl-BE"/>
              <a:t>Cinquième niveau</a:t>
            </a:r>
            <a:endParaRPr lang="fr-FR"/>
          </a:p>
        </p:txBody>
      </p:sp>
      <p:sp>
        <p:nvSpPr>
          <p:cNvPr id="5" name="Espace réservé du texte 4"/>
          <p:cNvSpPr>
            <a:spLocks noGrp="1"/>
          </p:cNvSpPr>
          <p:nvPr>
            <p:ph type="body" sz="quarter" idx="3"/>
          </p:nvPr>
        </p:nvSpPr>
        <p:spPr>
          <a:xfrm>
            <a:off x="4645028" y="1151335"/>
            <a:ext cx="4041775"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BE"/>
              <a:t>Cliquez pour modifier les styles du texte du masque</a:t>
            </a:r>
          </a:p>
        </p:txBody>
      </p:sp>
      <p:sp>
        <p:nvSpPr>
          <p:cNvPr id="6" name="Espace réservé du contenu 5"/>
          <p:cNvSpPr>
            <a:spLocks noGrp="1"/>
          </p:cNvSpPr>
          <p:nvPr>
            <p:ph sz="quarter" idx="4"/>
          </p:nvPr>
        </p:nvSpPr>
        <p:spPr>
          <a:xfrm>
            <a:off x="4645028"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nl-BE"/>
              <a:t>Cliquez pour modifier les styles du texte du masque</a:t>
            </a:r>
          </a:p>
          <a:p>
            <a:pPr lvl="1"/>
            <a:r>
              <a:rPr lang="nl-BE"/>
              <a:t>Deuxième niveau</a:t>
            </a:r>
          </a:p>
          <a:p>
            <a:pPr lvl="2"/>
            <a:r>
              <a:rPr lang="nl-BE"/>
              <a:t>Troisième niveau</a:t>
            </a:r>
          </a:p>
          <a:p>
            <a:pPr lvl="3"/>
            <a:r>
              <a:rPr lang="nl-BE"/>
              <a:t>Quatrième niveau</a:t>
            </a:r>
          </a:p>
          <a:p>
            <a:pPr lvl="4"/>
            <a:r>
              <a:rPr lang="nl-BE"/>
              <a:t>Cinquième niveau</a:t>
            </a:r>
            <a:endParaRPr lang="fr-FR"/>
          </a:p>
        </p:txBody>
      </p:sp>
      <p:sp>
        <p:nvSpPr>
          <p:cNvPr id="7" name="Espace réservé de la date 6"/>
          <p:cNvSpPr>
            <a:spLocks noGrp="1"/>
          </p:cNvSpPr>
          <p:nvPr>
            <p:ph type="dt" sz="half" idx="10"/>
          </p:nvPr>
        </p:nvSpPr>
        <p:spPr/>
        <p:txBody>
          <a:bodyPr/>
          <a:lstStyle/>
          <a:p>
            <a:fld id="{7B427949-0C44-7D43-9DC8-48D520679E47}" type="datetimeFigureOut">
              <a:rPr lang="fr-FR" smtClean="0"/>
              <a:t>15/05/2025</a:t>
            </a:fld>
            <a:endParaRPr lang="fr-FR"/>
          </a:p>
        </p:txBody>
      </p:sp>
      <p:sp>
        <p:nvSpPr>
          <p:cNvPr id="8" name="Espace réservé du pied de page 7"/>
          <p:cNvSpPr>
            <a:spLocks noGrp="1"/>
          </p:cNvSpPr>
          <p:nvPr>
            <p:ph type="ftr" sz="quarter" idx="11"/>
          </p:nvPr>
        </p:nvSpPr>
        <p:spPr/>
        <p:txBody>
          <a:bodyPr/>
          <a:lstStyle/>
          <a:p>
            <a:endParaRPr lang="fr-FR"/>
          </a:p>
        </p:txBody>
      </p:sp>
      <p:sp>
        <p:nvSpPr>
          <p:cNvPr id="9" name="Espace réservé du numéro de diapositive 8"/>
          <p:cNvSpPr>
            <a:spLocks noGrp="1"/>
          </p:cNvSpPr>
          <p:nvPr>
            <p:ph type="sldNum" sz="quarter" idx="12"/>
          </p:nvPr>
        </p:nvSpPr>
        <p:spPr/>
        <p:txBody>
          <a:bodyPr/>
          <a:lstStyle/>
          <a:p>
            <a:fld id="{F047538B-73B3-114A-B999-8D3F91A8EC5E}" type="slidenum">
              <a:rPr lang="fr-FR" smtClean="0"/>
              <a:t>‹N°›</a:t>
            </a:fld>
            <a:endParaRPr lang="fr-FR"/>
          </a:p>
        </p:txBody>
      </p:sp>
    </p:spTree>
    <p:extLst>
      <p:ext uri="{BB962C8B-B14F-4D97-AF65-F5344CB8AC3E}">
        <p14:creationId xmlns:p14="http://schemas.microsoft.com/office/powerpoint/2010/main" val="3887332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nl-BE"/>
              <a:t>Cliquez et modifiez le titre</a:t>
            </a:r>
            <a:endParaRPr lang="fr-FR"/>
          </a:p>
        </p:txBody>
      </p:sp>
      <p:sp>
        <p:nvSpPr>
          <p:cNvPr id="3" name="Espace réservé de la date 2"/>
          <p:cNvSpPr>
            <a:spLocks noGrp="1"/>
          </p:cNvSpPr>
          <p:nvPr>
            <p:ph type="dt" sz="half" idx="10"/>
          </p:nvPr>
        </p:nvSpPr>
        <p:spPr/>
        <p:txBody>
          <a:bodyPr/>
          <a:lstStyle/>
          <a:p>
            <a:fld id="{7B427949-0C44-7D43-9DC8-48D520679E47}" type="datetimeFigureOut">
              <a:rPr lang="fr-FR" smtClean="0"/>
              <a:t>15/05/2025</a:t>
            </a:fld>
            <a:endParaRPr lang="fr-FR"/>
          </a:p>
        </p:txBody>
      </p:sp>
      <p:sp>
        <p:nvSpPr>
          <p:cNvPr id="4" name="Espace réservé du pied de page 3"/>
          <p:cNvSpPr>
            <a:spLocks noGrp="1"/>
          </p:cNvSpPr>
          <p:nvPr>
            <p:ph type="ftr" sz="quarter" idx="11"/>
          </p:nvPr>
        </p:nvSpPr>
        <p:spPr/>
        <p:txBody>
          <a:bodyPr/>
          <a:lstStyle/>
          <a:p>
            <a:endParaRPr lang="fr-FR"/>
          </a:p>
        </p:txBody>
      </p:sp>
      <p:sp>
        <p:nvSpPr>
          <p:cNvPr id="5" name="Espace réservé du numéro de diapositive 4"/>
          <p:cNvSpPr>
            <a:spLocks noGrp="1"/>
          </p:cNvSpPr>
          <p:nvPr>
            <p:ph type="sldNum" sz="quarter" idx="12"/>
          </p:nvPr>
        </p:nvSpPr>
        <p:spPr/>
        <p:txBody>
          <a:bodyPr/>
          <a:lstStyle/>
          <a:p>
            <a:fld id="{F047538B-73B3-114A-B999-8D3F91A8EC5E}" type="slidenum">
              <a:rPr lang="fr-FR" smtClean="0"/>
              <a:t>‹N°›</a:t>
            </a:fld>
            <a:endParaRPr lang="fr-FR"/>
          </a:p>
        </p:txBody>
      </p:sp>
    </p:spTree>
    <p:extLst>
      <p:ext uri="{BB962C8B-B14F-4D97-AF65-F5344CB8AC3E}">
        <p14:creationId xmlns:p14="http://schemas.microsoft.com/office/powerpoint/2010/main" val="12737390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1"/>
          <p:cNvSpPr>
            <a:spLocks noGrp="1"/>
          </p:cNvSpPr>
          <p:nvPr>
            <p:ph type="dt" sz="half" idx="10"/>
          </p:nvPr>
        </p:nvSpPr>
        <p:spPr/>
        <p:txBody>
          <a:bodyPr/>
          <a:lstStyle/>
          <a:p>
            <a:fld id="{7B427949-0C44-7D43-9DC8-48D520679E47}" type="datetimeFigureOut">
              <a:rPr lang="fr-FR" smtClean="0"/>
              <a:t>15/05/2025</a:t>
            </a:fld>
            <a:endParaRPr lang="fr-FR"/>
          </a:p>
        </p:txBody>
      </p:sp>
      <p:sp>
        <p:nvSpPr>
          <p:cNvPr id="3" name="Espace réservé du pied de page 2"/>
          <p:cNvSpPr>
            <a:spLocks noGrp="1"/>
          </p:cNvSpPr>
          <p:nvPr>
            <p:ph type="ftr" sz="quarter" idx="11"/>
          </p:nvPr>
        </p:nvSpPr>
        <p:spPr/>
        <p:txBody>
          <a:bodyPr/>
          <a:lstStyle/>
          <a:p>
            <a:endParaRPr lang="fr-FR"/>
          </a:p>
        </p:txBody>
      </p:sp>
      <p:sp>
        <p:nvSpPr>
          <p:cNvPr id="4" name="Espace réservé du numéro de diapositive 3"/>
          <p:cNvSpPr>
            <a:spLocks noGrp="1"/>
          </p:cNvSpPr>
          <p:nvPr>
            <p:ph type="sldNum" sz="quarter" idx="12"/>
          </p:nvPr>
        </p:nvSpPr>
        <p:spPr/>
        <p:txBody>
          <a:bodyPr/>
          <a:lstStyle/>
          <a:p>
            <a:fld id="{F047538B-73B3-114A-B999-8D3F91A8EC5E}" type="slidenum">
              <a:rPr lang="fr-FR" smtClean="0"/>
              <a:t>‹N°›</a:t>
            </a:fld>
            <a:endParaRPr lang="fr-FR"/>
          </a:p>
        </p:txBody>
      </p:sp>
    </p:spTree>
    <p:extLst>
      <p:ext uri="{BB962C8B-B14F-4D97-AF65-F5344CB8AC3E}">
        <p14:creationId xmlns:p14="http://schemas.microsoft.com/office/powerpoint/2010/main" val="16529789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457203" y="204787"/>
            <a:ext cx="3008313" cy="871538"/>
          </a:xfrm>
        </p:spPr>
        <p:txBody>
          <a:bodyPr anchor="b"/>
          <a:lstStyle>
            <a:lvl1pPr algn="l">
              <a:defRPr sz="2000" b="1"/>
            </a:lvl1pPr>
          </a:lstStyle>
          <a:p>
            <a:r>
              <a:rPr lang="nl-BE"/>
              <a:t>Cliquez et modifiez le titre</a:t>
            </a:r>
            <a:endParaRPr lang="fr-FR"/>
          </a:p>
        </p:txBody>
      </p:sp>
      <p:sp>
        <p:nvSpPr>
          <p:cNvPr id="3" name="Espace réservé du contenu 2"/>
          <p:cNvSpPr>
            <a:spLocks noGrp="1"/>
          </p:cNvSpPr>
          <p:nvPr>
            <p:ph idx="1"/>
          </p:nvPr>
        </p:nvSpPr>
        <p:spPr>
          <a:xfrm>
            <a:off x="3575050" y="204789"/>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nl-BE"/>
              <a:t>Cliquez pour modifier les styles du texte du masque</a:t>
            </a:r>
          </a:p>
          <a:p>
            <a:pPr lvl="1"/>
            <a:r>
              <a:rPr lang="nl-BE"/>
              <a:t>Deuxième niveau</a:t>
            </a:r>
          </a:p>
          <a:p>
            <a:pPr lvl="2"/>
            <a:r>
              <a:rPr lang="nl-BE"/>
              <a:t>Troisième niveau</a:t>
            </a:r>
          </a:p>
          <a:p>
            <a:pPr lvl="3"/>
            <a:r>
              <a:rPr lang="nl-BE"/>
              <a:t>Quatrième niveau</a:t>
            </a:r>
          </a:p>
          <a:p>
            <a:pPr lvl="4"/>
            <a:r>
              <a:rPr lang="nl-BE"/>
              <a:t>Cinquième niveau</a:t>
            </a:r>
            <a:endParaRPr lang="fr-FR"/>
          </a:p>
        </p:txBody>
      </p:sp>
      <p:sp>
        <p:nvSpPr>
          <p:cNvPr id="4" name="Espace réservé du texte 3"/>
          <p:cNvSpPr>
            <a:spLocks noGrp="1"/>
          </p:cNvSpPr>
          <p:nvPr>
            <p:ph type="body" sz="half" idx="2"/>
          </p:nvPr>
        </p:nvSpPr>
        <p:spPr>
          <a:xfrm>
            <a:off x="457203" y="1076327"/>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nl-BE"/>
              <a:t>Cliquez pour modifier les styles du texte du masque</a:t>
            </a:r>
          </a:p>
        </p:txBody>
      </p:sp>
      <p:sp>
        <p:nvSpPr>
          <p:cNvPr id="5" name="Espace réservé de la date 4"/>
          <p:cNvSpPr>
            <a:spLocks noGrp="1"/>
          </p:cNvSpPr>
          <p:nvPr>
            <p:ph type="dt" sz="half" idx="10"/>
          </p:nvPr>
        </p:nvSpPr>
        <p:spPr/>
        <p:txBody>
          <a:bodyPr/>
          <a:lstStyle/>
          <a:p>
            <a:fld id="{7B427949-0C44-7D43-9DC8-48D520679E47}" type="datetimeFigureOut">
              <a:rPr lang="fr-FR" smtClean="0"/>
              <a:t>15/05/2025</a:t>
            </a:fld>
            <a:endParaRPr lang="fr-FR"/>
          </a:p>
        </p:txBody>
      </p:sp>
      <p:sp>
        <p:nvSpPr>
          <p:cNvPr id="6" name="Espace réservé du pied de page 5"/>
          <p:cNvSpPr>
            <a:spLocks noGrp="1"/>
          </p:cNvSpPr>
          <p:nvPr>
            <p:ph type="ftr" sz="quarter" idx="11"/>
          </p:nvPr>
        </p:nvSpPr>
        <p:spPr/>
        <p:txBody>
          <a:bodyPr/>
          <a:lstStyle/>
          <a:p>
            <a:endParaRPr lang="fr-FR"/>
          </a:p>
        </p:txBody>
      </p:sp>
      <p:sp>
        <p:nvSpPr>
          <p:cNvPr id="7" name="Espace réservé du numéro de diapositive 6"/>
          <p:cNvSpPr>
            <a:spLocks noGrp="1"/>
          </p:cNvSpPr>
          <p:nvPr>
            <p:ph type="sldNum" sz="quarter" idx="12"/>
          </p:nvPr>
        </p:nvSpPr>
        <p:spPr/>
        <p:txBody>
          <a:bodyPr/>
          <a:lstStyle/>
          <a:p>
            <a:fld id="{F047538B-73B3-114A-B999-8D3F91A8EC5E}" type="slidenum">
              <a:rPr lang="fr-FR" smtClean="0"/>
              <a:t>‹N°›</a:t>
            </a:fld>
            <a:endParaRPr lang="fr-FR"/>
          </a:p>
        </p:txBody>
      </p:sp>
    </p:spTree>
    <p:extLst>
      <p:ext uri="{BB962C8B-B14F-4D97-AF65-F5344CB8AC3E}">
        <p14:creationId xmlns:p14="http://schemas.microsoft.com/office/powerpoint/2010/main" val="29534151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1792288" y="3600450"/>
            <a:ext cx="5486400" cy="425054"/>
          </a:xfrm>
        </p:spPr>
        <p:txBody>
          <a:bodyPr anchor="b"/>
          <a:lstStyle>
            <a:lvl1pPr algn="l">
              <a:defRPr sz="2000" b="1"/>
            </a:lvl1pPr>
          </a:lstStyle>
          <a:p>
            <a:r>
              <a:rPr lang="nl-BE"/>
              <a:t>Cliquez et modifiez le titre</a:t>
            </a:r>
            <a:endParaRPr lang="fr-FR"/>
          </a:p>
        </p:txBody>
      </p:sp>
      <p:sp>
        <p:nvSpPr>
          <p:cNvPr id="3" name="Espace réservé pour une image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fr-FR"/>
          </a:p>
        </p:txBody>
      </p:sp>
      <p:sp>
        <p:nvSpPr>
          <p:cNvPr id="4" name="Espace réservé du texte 3"/>
          <p:cNvSpPr>
            <a:spLocks noGrp="1"/>
          </p:cNvSpPr>
          <p:nvPr>
            <p:ph type="body" sz="half" idx="2"/>
          </p:nvPr>
        </p:nvSpPr>
        <p:spPr>
          <a:xfrm>
            <a:off x="1792288" y="4025504"/>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nl-BE"/>
              <a:t>Cliquez pour modifier les styles du texte du masque</a:t>
            </a:r>
          </a:p>
        </p:txBody>
      </p:sp>
      <p:sp>
        <p:nvSpPr>
          <p:cNvPr id="5" name="Espace réservé de la date 4"/>
          <p:cNvSpPr>
            <a:spLocks noGrp="1"/>
          </p:cNvSpPr>
          <p:nvPr>
            <p:ph type="dt" sz="half" idx="10"/>
          </p:nvPr>
        </p:nvSpPr>
        <p:spPr/>
        <p:txBody>
          <a:bodyPr/>
          <a:lstStyle/>
          <a:p>
            <a:fld id="{7B427949-0C44-7D43-9DC8-48D520679E47}" type="datetimeFigureOut">
              <a:rPr lang="fr-FR" smtClean="0"/>
              <a:t>15/05/2025</a:t>
            </a:fld>
            <a:endParaRPr lang="fr-FR"/>
          </a:p>
        </p:txBody>
      </p:sp>
      <p:sp>
        <p:nvSpPr>
          <p:cNvPr id="6" name="Espace réservé du pied de page 5"/>
          <p:cNvSpPr>
            <a:spLocks noGrp="1"/>
          </p:cNvSpPr>
          <p:nvPr>
            <p:ph type="ftr" sz="quarter" idx="11"/>
          </p:nvPr>
        </p:nvSpPr>
        <p:spPr/>
        <p:txBody>
          <a:bodyPr/>
          <a:lstStyle/>
          <a:p>
            <a:endParaRPr lang="fr-FR"/>
          </a:p>
        </p:txBody>
      </p:sp>
      <p:sp>
        <p:nvSpPr>
          <p:cNvPr id="7" name="Espace réservé du numéro de diapositive 6"/>
          <p:cNvSpPr>
            <a:spLocks noGrp="1"/>
          </p:cNvSpPr>
          <p:nvPr>
            <p:ph type="sldNum" sz="quarter" idx="12"/>
          </p:nvPr>
        </p:nvSpPr>
        <p:spPr/>
        <p:txBody>
          <a:bodyPr/>
          <a:lstStyle/>
          <a:p>
            <a:fld id="{F047538B-73B3-114A-B999-8D3F91A8EC5E}" type="slidenum">
              <a:rPr lang="fr-FR" smtClean="0"/>
              <a:t>‹N°›</a:t>
            </a:fld>
            <a:endParaRPr lang="fr-FR"/>
          </a:p>
        </p:txBody>
      </p:sp>
    </p:spTree>
    <p:extLst>
      <p:ext uri="{BB962C8B-B14F-4D97-AF65-F5344CB8AC3E}">
        <p14:creationId xmlns:p14="http://schemas.microsoft.com/office/powerpoint/2010/main" val="42389374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nl-BE"/>
              <a:t>Cliquez et modifiez le titre</a:t>
            </a:r>
            <a:endParaRPr lang="fr-FR"/>
          </a:p>
        </p:txBody>
      </p:sp>
      <p:sp>
        <p:nvSpPr>
          <p:cNvPr id="3" name="Espace réservé du texte vertical 2"/>
          <p:cNvSpPr>
            <a:spLocks noGrp="1"/>
          </p:cNvSpPr>
          <p:nvPr>
            <p:ph type="body" orient="vert" idx="1"/>
          </p:nvPr>
        </p:nvSpPr>
        <p:spPr/>
        <p:txBody>
          <a:bodyPr vert="eaVert"/>
          <a:lstStyle/>
          <a:p>
            <a:pPr lvl="0"/>
            <a:r>
              <a:rPr lang="nl-BE"/>
              <a:t>Cliquez pour modifier les styles du texte du masque</a:t>
            </a:r>
          </a:p>
          <a:p>
            <a:pPr lvl="1"/>
            <a:r>
              <a:rPr lang="nl-BE"/>
              <a:t>Deuxième niveau</a:t>
            </a:r>
          </a:p>
          <a:p>
            <a:pPr lvl="2"/>
            <a:r>
              <a:rPr lang="nl-BE"/>
              <a:t>Troisième niveau</a:t>
            </a:r>
          </a:p>
          <a:p>
            <a:pPr lvl="3"/>
            <a:r>
              <a:rPr lang="nl-BE"/>
              <a:t>Quatrième niveau</a:t>
            </a:r>
          </a:p>
          <a:p>
            <a:pPr lvl="4"/>
            <a:r>
              <a:rPr lang="nl-BE"/>
              <a:t>Cinquième niveau</a:t>
            </a:r>
            <a:endParaRPr lang="fr-FR"/>
          </a:p>
        </p:txBody>
      </p:sp>
      <p:sp>
        <p:nvSpPr>
          <p:cNvPr id="4" name="Espace réservé de la date 3"/>
          <p:cNvSpPr>
            <a:spLocks noGrp="1"/>
          </p:cNvSpPr>
          <p:nvPr>
            <p:ph type="dt" sz="half" idx="10"/>
          </p:nvPr>
        </p:nvSpPr>
        <p:spPr/>
        <p:txBody>
          <a:bodyPr/>
          <a:lstStyle/>
          <a:p>
            <a:fld id="{7B427949-0C44-7D43-9DC8-48D520679E47}" type="datetimeFigureOut">
              <a:rPr lang="fr-FR" smtClean="0"/>
              <a:t>15/05/2025</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F047538B-73B3-114A-B999-8D3F91A8EC5E}" type="slidenum">
              <a:rPr lang="fr-FR" smtClean="0"/>
              <a:t>‹N°›</a:t>
            </a:fld>
            <a:endParaRPr lang="fr-FR"/>
          </a:p>
        </p:txBody>
      </p:sp>
    </p:spTree>
    <p:extLst>
      <p:ext uri="{BB962C8B-B14F-4D97-AF65-F5344CB8AC3E}">
        <p14:creationId xmlns:p14="http://schemas.microsoft.com/office/powerpoint/2010/main" val="3365669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p:cNvSpPr>
            <a:spLocks noGrp="1"/>
          </p:cNvSpPr>
          <p:nvPr>
            <p:ph type="title" orient="vert"/>
          </p:nvPr>
        </p:nvSpPr>
        <p:spPr>
          <a:xfrm>
            <a:off x="6629400" y="205980"/>
            <a:ext cx="2057400" cy="4388644"/>
          </a:xfrm>
        </p:spPr>
        <p:txBody>
          <a:bodyPr vert="eaVert"/>
          <a:lstStyle/>
          <a:p>
            <a:r>
              <a:rPr lang="nl-BE"/>
              <a:t>Cliquez et modifiez le titre</a:t>
            </a:r>
            <a:endParaRPr lang="fr-FR"/>
          </a:p>
        </p:txBody>
      </p:sp>
      <p:sp>
        <p:nvSpPr>
          <p:cNvPr id="3" name="Espace réservé du texte vertical 2"/>
          <p:cNvSpPr>
            <a:spLocks noGrp="1"/>
          </p:cNvSpPr>
          <p:nvPr>
            <p:ph type="body" orient="vert" idx="1"/>
          </p:nvPr>
        </p:nvSpPr>
        <p:spPr>
          <a:xfrm>
            <a:off x="457200" y="205980"/>
            <a:ext cx="6019800" cy="4388644"/>
          </a:xfrm>
        </p:spPr>
        <p:txBody>
          <a:bodyPr vert="eaVert"/>
          <a:lstStyle/>
          <a:p>
            <a:pPr lvl="0"/>
            <a:r>
              <a:rPr lang="nl-BE"/>
              <a:t>Cliquez pour modifier les styles du texte du masque</a:t>
            </a:r>
          </a:p>
          <a:p>
            <a:pPr lvl="1"/>
            <a:r>
              <a:rPr lang="nl-BE"/>
              <a:t>Deuxième niveau</a:t>
            </a:r>
          </a:p>
          <a:p>
            <a:pPr lvl="2"/>
            <a:r>
              <a:rPr lang="nl-BE"/>
              <a:t>Troisième niveau</a:t>
            </a:r>
          </a:p>
          <a:p>
            <a:pPr lvl="3"/>
            <a:r>
              <a:rPr lang="nl-BE"/>
              <a:t>Quatrième niveau</a:t>
            </a:r>
          </a:p>
          <a:p>
            <a:pPr lvl="4"/>
            <a:r>
              <a:rPr lang="nl-BE"/>
              <a:t>Cinquième niveau</a:t>
            </a:r>
            <a:endParaRPr lang="fr-FR"/>
          </a:p>
        </p:txBody>
      </p:sp>
      <p:sp>
        <p:nvSpPr>
          <p:cNvPr id="4" name="Espace réservé de la date 3"/>
          <p:cNvSpPr>
            <a:spLocks noGrp="1"/>
          </p:cNvSpPr>
          <p:nvPr>
            <p:ph type="dt" sz="half" idx="10"/>
          </p:nvPr>
        </p:nvSpPr>
        <p:spPr/>
        <p:txBody>
          <a:bodyPr/>
          <a:lstStyle/>
          <a:p>
            <a:fld id="{7B427949-0C44-7D43-9DC8-48D520679E47}" type="datetimeFigureOut">
              <a:rPr lang="fr-FR" smtClean="0"/>
              <a:t>15/05/2025</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F047538B-73B3-114A-B999-8D3F91A8EC5E}" type="slidenum">
              <a:rPr lang="fr-FR" smtClean="0"/>
              <a:t>‹N°›</a:t>
            </a:fld>
            <a:endParaRPr lang="fr-FR"/>
          </a:p>
        </p:txBody>
      </p:sp>
    </p:spTree>
    <p:extLst>
      <p:ext uri="{BB962C8B-B14F-4D97-AF65-F5344CB8AC3E}">
        <p14:creationId xmlns:p14="http://schemas.microsoft.com/office/powerpoint/2010/main" val="399955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Пользовательский макет">
    <p:spTree>
      <p:nvGrpSpPr>
        <p:cNvPr id="1" name=""/>
        <p:cNvGrpSpPr/>
        <p:nvPr/>
      </p:nvGrpSpPr>
      <p:grpSpPr>
        <a:xfrm>
          <a:off x="0" y="0"/>
          <a:ext cx="0" cy="0"/>
          <a:chOff x="0" y="0"/>
          <a:chExt cx="0" cy="0"/>
        </a:xfrm>
      </p:grpSpPr>
    </p:spTree>
    <p:extLst>
      <p:ext uri="{BB962C8B-B14F-4D97-AF65-F5344CB8AC3E}">
        <p14:creationId xmlns:p14="http://schemas.microsoft.com/office/powerpoint/2010/main" val="20006208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6481" y="205222"/>
            <a:ext cx="8226720" cy="857610"/>
          </a:xfrm>
        </p:spPr>
        <p:txBody>
          <a:bodyPr/>
          <a:lstStyle/>
          <a:p>
            <a:r>
              <a:rPr lang="en-US"/>
              <a:t>Click to edit Master title style</a:t>
            </a:r>
            <a:endParaRPr lang="en-GB"/>
          </a:p>
        </p:txBody>
      </p:sp>
    </p:spTree>
    <p:extLst>
      <p:ext uri="{BB962C8B-B14F-4D97-AF65-F5344CB8AC3E}">
        <p14:creationId xmlns:p14="http://schemas.microsoft.com/office/powerpoint/2010/main" val="5625195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6481" y="205222"/>
            <a:ext cx="8226720" cy="439174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010959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u titre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nl-BE"/>
              <a:t>Cliquez et modifiez le titre</a:t>
            </a:r>
            <a:endParaRPr lang="fr-FR"/>
          </a:p>
        </p:txBody>
      </p:sp>
      <p:sp>
        <p:nvSpPr>
          <p:cNvPr id="3" name="Espace réservé du texte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nl-BE"/>
              <a:t>Cliquez pour modifier les styles du texte du masque</a:t>
            </a:r>
          </a:p>
          <a:p>
            <a:pPr lvl="1"/>
            <a:r>
              <a:rPr lang="nl-BE"/>
              <a:t>Deuxième niveau</a:t>
            </a:r>
          </a:p>
          <a:p>
            <a:pPr lvl="2"/>
            <a:r>
              <a:rPr lang="nl-BE"/>
              <a:t>Troisième niveau</a:t>
            </a:r>
          </a:p>
          <a:p>
            <a:pPr lvl="3"/>
            <a:r>
              <a:rPr lang="nl-BE"/>
              <a:t>Quatrième niveau</a:t>
            </a:r>
          </a:p>
          <a:p>
            <a:pPr lvl="4"/>
            <a:r>
              <a:rPr lang="nl-BE"/>
              <a:t>Cinquième niveau</a:t>
            </a:r>
            <a:endParaRPr lang="fr-FR"/>
          </a:p>
        </p:txBody>
      </p:sp>
      <p:sp>
        <p:nvSpPr>
          <p:cNvPr id="4" name="Espace réservé de la date 3"/>
          <p:cNvSpPr>
            <a:spLocks noGrp="1"/>
          </p:cNvSpPr>
          <p:nvPr>
            <p:ph type="dt" sz="half" idx="2"/>
          </p:nvPr>
        </p:nvSpPr>
        <p:spPr>
          <a:xfrm>
            <a:off x="457200" y="4767264"/>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7B427949-0C44-7D43-9DC8-48D520679E47}" type="datetimeFigureOut">
              <a:rPr lang="fr-FR" smtClean="0"/>
              <a:t>15/05/2025</a:t>
            </a:fld>
            <a:endParaRPr lang="fr-FR"/>
          </a:p>
        </p:txBody>
      </p:sp>
      <p:sp>
        <p:nvSpPr>
          <p:cNvPr id="5" name="Espace réservé du pied de page 4"/>
          <p:cNvSpPr>
            <a:spLocks noGrp="1"/>
          </p:cNvSpPr>
          <p:nvPr>
            <p:ph type="ftr" sz="quarter" idx="3"/>
          </p:nvPr>
        </p:nvSpPr>
        <p:spPr>
          <a:xfrm>
            <a:off x="3124200" y="4767264"/>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fr-FR"/>
          </a:p>
        </p:txBody>
      </p:sp>
      <p:sp>
        <p:nvSpPr>
          <p:cNvPr id="6" name="Espace réservé du numéro de diapositive 5"/>
          <p:cNvSpPr>
            <a:spLocks noGrp="1"/>
          </p:cNvSpPr>
          <p:nvPr>
            <p:ph type="sldNum" sz="quarter" idx="4"/>
          </p:nvPr>
        </p:nvSpPr>
        <p:spPr>
          <a:xfrm>
            <a:off x="6553200" y="4767264"/>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F047538B-73B3-114A-B999-8D3F91A8EC5E}" type="slidenum">
              <a:rPr lang="fr-FR" smtClean="0"/>
              <a:t>‹N°›</a:t>
            </a:fld>
            <a:endParaRPr lang="fr-FR"/>
          </a:p>
        </p:txBody>
      </p:sp>
    </p:spTree>
    <p:extLst>
      <p:ext uri="{BB962C8B-B14F-4D97-AF65-F5344CB8AC3E}">
        <p14:creationId xmlns:p14="http://schemas.microsoft.com/office/powerpoint/2010/main" val="32602014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fr-FR"/>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e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11.jpe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15.jpe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image" Target="../media/image18.png"/><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image" Target="../media/image21.png"/><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image" Target="../media/image26.jpeg"/><Relationship Id="rId5" Type="http://schemas.openxmlformats.org/officeDocument/2006/relationships/image" Target="../media/image25.png"/><Relationship Id="rId4" Type="http://schemas.openxmlformats.org/officeDocument/2006/relationships/image" Target="../media/image24.emf"/></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2.xml"/><Relationship Id="rId4" Type="http://schemas.openxmlformats.org/officeDocument/2006/relationships/image" Target="../media/image29.png"/></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g"/><Relationship Id="rId1" Type="http://schemas.openxmlformats.org/officeDocument/2006/relationships/slideLayout" Target="../slideLayouts/slideLayout12.xml"/><Relationship Id="rId5" Type="http://schemas.openxmlformats.org/officeDocument/2006/relationships/image" Target="../media/image33.png"/><Relationship Id="rId4" Type="http://schemas.openxmlformats.org/officeDocument/2006/relationships/image" Target="../media/image32.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35.png"/></Relationships>
</file>

<file path=ppt/slides/_rels/slide1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6.xml"/><Relationship Id="rId1" Type="http://schemas.openxmlformats.org/officeDocument/2006/relationships/slideLayout" Target="../slideLayouts/slideLayout4.xml"/><Relationship Id="rId5" Type="http://schemas.openxmlformats.org/officeDocument/2006/relationships/image" Target="../media/image39.jpeg"/><Relationship Id="rId4" Type="http://schemas.openxmlformats.org/officeDocument/2006/relationships/image" Target="../media/image38.jpeg"/></Relationships>
</file>

<file path=ppt/slides/_rels/slide2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7.xml"/><Relationship Id="rId1" Type="http://schemas.openxmlformats.org/officeDocument/2006/relationships/slideLayout" Target="../slideLayouts/slideLayout4.xml"/><Relationship Id="rId5" Type="http://schemas.openxmlformats.org/officeDocument/2006/relationships/image" Target="../media/image42.jpeg"/><Relationship Id="rId4" Type="http://schemas.openxmlformats.org/officeDocument/2006/relationships/image" Target="../media/image41.png"/></Relationships>
</file>

<file path=ppt/slides/_rels/slide21.xml.rels><?xml version="1.0" encoding="UTF-8" standalone="yes"?>
<Relationships xmlns="http://schemas.openxmlformats.org/package/2006/relationships"><Relationship Id="rId8" Type="http://schemas.openxmlformats.org/officeDocument/2006/relationships/image" Target="../media/image48.jpeg"/><Relationship Id="rId3" Type="http://schemas.openxmlformats.org/officeDocument/2006/relationships/image" Target="../media/image43.jpeg"/><Relationship Id="rId7" Type="http://schemas.openxmlformats.org/officeDocument/2006/relationships/image" Target="../media/image47.jpeg"/><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image" Target="../media/image46.jpeg"/><Relationship Id="rId5" Type="http://schemas.openxmlformats.org/officeDocument/2006/relationships/image" Target="../media/image45.jpeg"/><Relationship Id="rId10" Type="http://schemas.openxmlformats.org/officeDocument/2006/relationships/image" Target="../media/image50.png"/><Relationship Id="rId4" Type="http://schemas.openxmlformats.org/officeDocument/2006/relationships/image" Target="../media/image44.jpeg"/><Relationship Id="rId9" Type="http://schemas.openxmlformats.org/officeDocument/2006/relationships/image" Target="../media/image49.jpeg"/></Relationships>
</file>

<file path=ppt/slides/_rels/slide22.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52.jpeg"/></Relationships>
</file>

<file path=ppt/slides/_rels/slide23.xml.rels><?xml version="1.0" encoding="UTF-8" standalone="yes"?>
<Relationships xmlns="http://schemas.openxmlformats.org/package/2006/relationships"><Relationship Id="rId8" Type="http://schemas.openxmlformats.org/officeDocument/2006/relationships/image" Target="../media/image59.pn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image" Target="../media/image53.jpeg"/><Relationship Id="rId1" Type="http://schemas.openxmlformats.org/officeDocument/2006/relationships/slideLayout" Target="../slideLayouts/slideLayout2.xml"/><Relationship Id="rId6" Type="http://schemas.openxmlformats.org/officeDocument/2006/relationships/image" Target="../media/image57.png"/><Relationship Id="rId11" Type="http://schemas.openxmlformats.org/officeDocument/2006/relationships/image" Target="../media/image62.png"/><Relationship Id="rId5" Type="http://schemas.openxmlformats.org/officeDocument/2006/relationships/image" Target="../media/image56.png"/><Relationship Id="rId10" Type="http://schemas.openxmlformats.org/officeDocument/2006/relationships/image" Target="../media/image61.png"/><Relationship Id="rId4" Type="http://schemas.openxmlformats.org/officeDocument/2006/relationships/image" Target="../media/image55.png"/><Relationship Id="rId9" Type="http://schemas.openxmlformats.org/officeDocument/2006/relationships/image" Target="../media/image60.png"/></Relationships>
</file>

<file path=ppt/slides/_rels/slide24.xml.rels><?xml version="1.0" encoding="UTF-8" standalone="yes"?>
<Relationships xmlns="http://schemas.openxmlformats.org/package/2006/relationships"><Relationship Id="rId3" Type="http://schemas.openxmlformats.org/officeDocument/2006/relationships/image" Target="../media/image64.jpg"/><Relationship Id="rId2" Type="http://schemas.openxmlformats.org/officeDocument/2006/relationships/image" Target="../media/image63.png"/><Relationship Id="rId1" Type="http://schemas.openxmlformats.org/officeDocument/2006/relationships/slideLayout" Target="../slideLayouts/slideLayout12.xml"/><Relationship Id="rId5" Type="http://schemas.openxmlformats.org/officeDocument/2006/relationships/image" Target="../media/image66.jpg"/><Relationship Id="rId4" Type="http://schemas.openxmlformats.org/officeDocument/2006/relationships/image" Target="../media/image65.png"/></Relationships>
</file>

<file path=ppt/slides/_rels/slide25.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8.png"/><Relationship Id="rId1" Type="http://schemas.openxmlformats.org/officeDocument/2006/relationships/slideLayout" Target="../slideLayouts/slideLayout12.xml"/><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1.xml"/><Relationship Id="rId5" Type="http://schemas.openxmlformats.org/officeDocument/2006/relationships/image" Target="../media/image71.jpg"/><Relationship Id="rId4" Type="http://schemas.openxmlformats.org/officeDocument/2006/relationships/image" Target="../media/image3.png"/></Relationships>
</file>

<file path=ppt/slides/_rels/slide29.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0.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8" Type="http://schemas.openxmlformats.org/officeDocument/2006/relationships/image" Target="../media/image79.png"/><Relationship Id="rId3" Type="http://schemas.openxmlformats.org/officeDocument/2006/relationships/image" Target="../media/image73.png"/><Relationship Id="rId7" Type="http://schemas.openxmlformats.org/officeDocument/2006/relationships/image" Target="../media/image78.png"/><Relationship Id="rId2" Type="http://schemas.openxmlformats.org/officeDocument/2006/relationships/image" Target="../media/image72.png"/><Relationship Id="rId1" Type="http://schemas.openxmlformats.org/officeDocument/2006/relationships/slideLayout" Target="../slideLayouts/slideLayout1.xml"/><Relationship Id="rId6" Type="http://schemas.openxmlformats.org/officeDocument/2006/relationships/image" Target="../media/image77.png"/><Relationship Id="rId5" Type="http://schemas.openxmlformats.org/officeDocument/2006/relationships/image" Target="../media/image76.png"/><Relationship Id="rId4" Type="http://schemas.openxmlformats.org/officeDocument/2006/relationships/image" Target="../media/image75.png"/><Relationship Id="rId9" Type="http://schemas.openxmlformats.org/officeDocument/2006/relationships/image" Target="../media/image80.png"/></Relationships>
</file>

<file path=ppt/slides/_rels/slide33.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1.xml"/><Relationship Id="rId4" Type="http://schemas.openxmlformats.org/officeDocument/2006/relationships/image" Target="../media/image81.png"/></Relationships>
</file>

<file path=ppt/slides/_rels/slide34.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png"/><Relationship Id="rId1" Type="http://schemas.openxmlformats.org/officeDocument/2006/relationships/slideLayout" Target="../slideLayouts/slideLayout12.xml"/><Relationship Id="rId4" Type="http://schemas.openxmlformats.org/officeDocument/2006/relationships/image" Target="../media/image84.jp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image" Target="../media/image86.gif"/><Relationship Id="rId2" Type="http://schemas.openxmlformats.org/officeDocument/2006/relationships/image" Target="../media/image85.png"/><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png"/><Relationship Id="rId1" Type="http://schemas.openxmlformats.org/officeDocument/2006/relationships/slideLayout" Target="../slideLayouts/slideLayout12.xml"/><Relationship Id="rId5" Type="http://schemas.openxmlformats.org/officeDocument/2006/relationships/image" Target="../media/image90.png"/><Relationship Id="rId4" Type="http://schemas.openxmlformats.org/officeDocument/2006/relationships/image" Target="../media/image89.png"/></Relationships>
</file>

<file path=ppt/slides/_rels/slide38.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91.png"/><Relationship Id="rId1" Type="http://schemas.openxmlformats.org/officeDocument/2006/relationships/slideLayout" Target="../slideLayouts/slideLayout12.xml"/><Relationship Id="rId4" Type="http://schemas.openxmlformats.org/officeDocument/2006/relationships/image" Target="../media/image93.png"/></Relationships>
</file>

<file path=ppt/slides/_rels/slide39.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4.png"/><Relationship Id="rId1" Type="http://schemas.openxmlformats.org/officeDocument/2006/relationships/slideLayout" Target="../slideLayouts/slideLayout12.xml"/><Relationship Id="rId6" Type="http://schemas.openxmlformats.org/officeDocument/2006/relationships/image" Target="../media/image98.png"/><Relationship Id="rId5" Type="http://schemas.openxmlformats.org/officeDocument/2006/relationships/image" Target="../media/image97.png"/><Relationship Id="rId4" Type="http://schemas.openxmlformats.org/officeDocument/2006/relationships/image" Target="../media/image96.png"/></Relationships>
</file>

<file path=ppt/slides/_rels/slide40.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image" Target="../media/image99.png"/><Relationship Id="rId1" Type="http://schemas.openxmlformats.org/officeDocument/2006/relationships/slideLayout" Target="../slideLayouts/slideLayout12.xml"/><Relationship Id="rId5" Type="http://schemas.openxmlformats.org/officeDocument/2006/relationships/image" Target="../media/image102.jpeg"/><Relationship Id="rId4" Type="http://schemas.openxmlformats.org/officeDocument/2006/relationships/image" Target="../media/image101.png"/></Relationships>
</file>

<file path=ppt/slides/_rels/slide41.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image" Target="../media/image103.png"/><Relationship Id="rId1" Type="http://schemas.openxmlformats.org/officeDocument/2006/relationships/slideLayout" Target="../slideLayouts/slideLayout12.xml"/><Relationship Id="rId5" Type="http://schemas.openxmlformats.org/officeDocument/2006/relationships/image" Target="../media/image2.png"/><Relationship Id="rId4" Type="http://schemas.openxmlformats.org/officeDocument/2006/relationships/image" Target="../media/image105.png"/></Relationships>
</file>

<file path=ppt/slides/_rels/slide42.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3" Type="http://schemas.openxmlformats.org/officeDocument/2006/relationships/image" Target="../media/image108.png"/><Relationship Id="rId7" Type="http://schemas.openxmlformats.org/officeDocument/2006/relationships/image" Target="../media/image112.png"/><Relationship Id="rId2" Type="http://schemas.openxmlformats.org/officeDocument/2006/relationships/image" Target="../media/image107.jpg"/><Relationship Id="rId1" Type="http://schemas.openxmlformats.org/officeDocument/2006/relationships/slideLayout" Target="../slideLayouts/slideLayout12.xml"/><Relationship Id="rId6" Type="http://schemas.openxmlformats.org/officeDocument/2006/relationships/image" Target="../media/image111.png"/><Relationship Id="rId5" Type="http://schemas.openxmlformats.org/officeDocument/2006/relationships/image" Target="../media/image110.png"/><Relationship Id="rId4" Type="http://schemas.openxmlformats.org/officeDocument/2006/relationships/image" Target="../media/image109.png"/></Relationships>
</file>

<file path=ppt/slides/_rels/slide44.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png"/><Relationship Id="rId1" Type="http://schemas.openxmlformats.org/officeDocument/2006/relationships/slideLayout" Target="../slideLayouts/slideLayout12.xml"/><Relationship Id="rId6" Type="http://schemas.openxmlformats.org/officeDocument/2006/relationships/image" Target="../media/image117.png"/><Relationship Id="rId5" Type="http://schemas.openxmlformats.org/officeDocument/2006/relationships/image" Target="../media/image116.png"/><Relationship Id="rId4" Type="http://schemas.openxmlformats.org/officeDocument/2006/relationships/image" Target="../media/image115.png"/></Relationships>
</file>

<file path=ppt/slides/_rels/slide45.xml.rels><?xml version="1.0" encoding="UTF-8" standalone="yes"?>
<Relationships xmlns="http://schemas.openxmlformats.org/package/2006/relationships"><Relationship Id="rId3" Type="http://schemas.openxmlformats.org/officeDocument/2006/relationships/image" Target="../media/image119.jpg"/><Relationship Id="rId2" Type="http://schemas.openxmlformats.org/officeDocument/2006/relationships/image" Target="../media/image118.jpg"/><Relationship Id="rId1" Type="http://schemas.openxmlformats.org/officeDocument/2006/relationships/slideLayout" Target="../slideLayouts/slideLayout12.xml"/><Relationship Id="rId4" Type="http://schemas.openxmlformats.org/officeDocument/2006/relationships/image" Target="../media/image120.jpg"/></Relationships>
</file>

<file path=ppt/slides/_rels/slide46.xml.rels><?xml version="1.0" encoding="UTF-8" standalone="yes"?>
<Relationships xmlns="http://schemas.openxmlformats.org/package/2006/relationships"><Relationship Id="rId3" Type="http://schemas.openxmlformats.org/officeDocument/2006/relationships/image" Target="../media/image122.jpg"/><Relationship Id="rId2" Type="http://schemas.openxmlformats.org/officeDocument/2006/relationships/image" Target="../media/image121.png"/><Relationship Id="rId1" Type="http://schemas.openxmlformats.org/officeDocument/2006/relationships/slideLayout" Target="../slideLayouts/slideLayout12.xml"/><Relationship Id="rId4" Type="http://schemas.openxmlformats.org/officeDocument/2006/relationships/image" Target="../media/image123.jpg"/></Relationships>
</file>

<file path=ppt/slides/_rels/slide47.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image" Target="../media/image124.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126.png"/><Relationship Id="rId1" Type="http://schemas.openxmlformats.org/officeDocument/2006/relationships/slideLayout" Target="../slideLayouts/slideLayout2.xml"/><Relationship Id="rId4" Type="http://schemas.openxmlformats.org/officeDocument/2006/relationships/image" Target="../media/image128.png"/></Relationships>
</file>

<file path=ppt/slides/_rels/slide49.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hyperlink" Target="https://revistas.ulusofona.pt/index.php/ijms/article/download/9209/5632"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20.xml"/><Relationship Id="rId1" Type="http://schemas.openxmlformats.org/officeDocument/2006/relationships/slideLayout" Target="../slideLayouts/slideLayout1.xml"/><Relationship Id="rId6" Type="http://schemas.openxmlformats.org/officeDocument/2006/relationships/hyperlink" Target="http://abandonware-magazines.org" TargetMode="External"/><Relationship Id="rId5" Type="http://schemas.openxmlformats.org/officeDocument/2006/relationships/image" Target="../media/image132.png"/><Relationship Id="rId4" Type="http://schemas.openxmlformats.org/officeDocument/2006/relationships/image" Target="../media/image131.png"/></Relationships>
</file>

<file path=ppt/slides/_rels/slide53.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21.xml"/><Relationship Id="rId1" Type="http://schemas.openxmlformats.org/officeDocument/2006/relationships/slideLayout" Target="../slideLayouts/slideLayout1.xml"/><Relationship Id="rId5" Type="http://schemas.openxmlformats.org/officeDocument/2006/relationships/image" Target="../media/image132.png"/><Relationship Id="rId4" Type="http://schemas.openxmlformats.org/officeDocument/2006/relationships/image" Target="../media/image131.png"/></Relationships>
</file>

<file path=ppt/slides/_rels/slide54.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22.xml"/><Relationship Id="rId1" Type="http://schemas.openxmlformats.org/officeDocument/2006/relationships/slideLayout" Target="../slideLayouts/slideLayout1.xml"/><Relationship Id="rId6" Type="http://schemas.openxmlformats.org/officeDocument/2006/relationships/image" Target="../media/image133.png"/><Relationship Id="rId5" Type="http://schemas.openxmlformats.org/officeDocument/2006/relationships/image" Target="../media/image132.png"/><Relationship Id="rId4" Type="http://schemas.openxmlformats.org/officeDocument/2006/relationships/image" Target="../media/image131.png"/></Relationships>
</file>

<file path=ppt/slides/_rels/slide55.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23.xml"/><Relationship Id="rId1" Type="http://schemas.openxmlformats.org/officeDocument/2006/relationships/slideLayout" Target="../slideLayouts/slideLayout1.xml"/><Relationship Id="rId5" Type="http://schemas.openxmlformats.org/officeDocument/2006/relationships/image" Target="../media/image132.png"/><Relationship Id="rId4" Type="http://schemas.openxmlformats.org/officeDocument/2006/relationships/image" Target="../media/image131.png"/></Relationships>
</file>

<file path=ppt/slides/_rels/slide56.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24.xml"/><Relationship Id="rId1" Type="http://schemas.openxmlformats.org/officeDocument/2006/relationships/slideLayout" Target="../slideLayouts/slideLayout1.xml"/><Relationship Id="rId6" Type="http://schemas.openxmlformats.org/officeDocument/2006/relationships/image" Target="../media/image134.png"/><Relationship Id="rId5" Type="http://schemas.openxmlformats.org/officeDocument/2006/relationships/image" Target="../media/image132.png"/><Relationship Id="rId4" Type="http://schemas.openxmlformats.org/officeDocument/2006/relationships/image" Target="../media/image131.png"/></Relationships>
</file>

<file path=ppt/slides/_rels/slide57.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25.xml"/><Relationship Id="rId1" Type="http://schemas.openxmlformats.org/officeDocument/2006/relationships/slideLayout" Target="../slideLayouts/slideLayout1.xml"/><Relationship Id="rId5" Type="http://schemas.openxmlformats.org/officeDocument/2006/relationships/image" Target="../media/image132.png"/><Relationship Id="rId4" Type="http://schemas.openxmlformats.org/officeDocument/2006/relationships/image" Target="../media/image131.png"/></Relationships>
</file>

<file path=ppt/slides/_rels/slide58.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26.xml"/><Relationship Id="rId1" Type="http://schemas.openxmlformats.org/officeDocument/2006/relationships/slideLayout" Target="../slideLayouts/slideLayout1.xml"/><Relationship Id="rId6" Type="http://schemas.openxmlformats.org/officeDocument/2006/relationships/image" Target="../media/image135.png"/><Relationship Id="rId5" Type="http://schemas.openxmlformats.org/officeDocument/2006/relationships/image" Target="../media/image132.png"/><Relationship Id="rId4" Type="http://schemas.openxmlformats.org/officeDocument/2006/relationships/image" Target="../media/image131.png"/></Relationships>
</file>

<file path=ppt/slides/_rels/slide59.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27.xml"/><Relationship Id="rId1" Type="http://schemas.openxmlformats.org/officeDocument/2006/relationships/slideLayout" Target="../slideLayouts/slideLayout1.xml"/><Relationship Id="rId5" Type="http://schemas.openxmlformats.org/officeDocument/2006/relationships/image" Target="../media/image132.png"/><Relationship Id="rId4" Type="http://schemas.openxmlformats.org/officeDocument/2006/relationships/image" Target="../media/image131.png"/></Relationships>
</file>

<file path=ppt/slides/_rels/slide60.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28.xml"/><Relationship Id="rId1" Type="http://schemas.openxmlformats.org/officeDocument/2006/relationships/slideLayout" Target="../slideLayouts/slideLayout1.xml"/><Relationship Id="rId6" Type="http://schemas.openxmlformats.org/officeDocument/2006/relationships/image" Target="../media/image136.png"/><Relationship Id="rId5" Type="http://schemas.openxmlformats.org/officeDocument/2006/relationships/image" Target="../media/image132.png"/><Relationship Id="rId4" Type="http://schemas.openxmlformats.org/officeDocument/2006/relationships/image" Target="../media/image131.png"/></Relationships>
</file>

<file path=ppt/slides/_rels/slide61.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29.xml"/><Relationship Id="rId1" Type="http://schemas.openxmlformats.org/officeDocument/2006/relationships/slideLayout" Target="../slideLayouts/slideLayout1.xml"/><Relationship Id="rId5" Type="http://schemas.openxmlformats.org/officeDocument/2006/relationships/image" Target="../media/image132.png"/><Relationship Id="rId4" Type="http://schemas.openxmlformats.org/officeDocument/2006/relationships/image" Target="../media/image131.png"/></Relationships>
</file>

<file path=ppt/slides/_rels/slide62.xml.rels><?xml version="1.0" encoding="UTF-8" standalone="yes"?>
<Relationships xmlns="http://schemas.openxmlformats.org/package/2006/relationships"><Relationship Id="rId3" Type="http://schemas.openxmlformats.org/officeDocument/2006/relationships/image" Target="../media/image130.png"/><Relationship Id="rId7" Type="http://schemas.openxmlformats.org/officeDocument/2006/relationships/image" Target="../media/image138.png"/><Relationship Id="rId2" Type="http://schemas.openxmlformats.org/officeDocument/2006/relationships/notesSlide" Target="../notesSlides/notesSlide30.xml"/><Relationship Id="rId1" Type="http://schemas.openxmlformats.org/officeDocument/2006/relationships/slideLayout" Target="../slideLayouts/slideLayout1.xml"/><Relationship Id="rId6" Type="http://schemas.openxmlformats.org/officeDocument/2006/relationships/image" Target="../media/image137.png"/><Relationship Id="rId5" Type="http://schemas.openxmlformats.org/officeDocument/2006/relationships/image" Target="../media/image132.png"/><Relationship Id="rId4" Type="http://schemas.openxmlformats.org/officeDocument/2006/relationships/image" Target="../media/image131.png"/></Relationships>
</file>

<file path=ppt/slides/_rels/slide63.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31.xml"/><Relationship Id="rId1" Type="http://schemas.openxmlformats.org/officeDocument/2006/relationships/slideLayout" Target="../slideLayouts/slideLayout1.xml"/><Relationship Id="rId5" Type="http://schemas.openxmlformats.org/officeDocument/2006/relationships/image" Target="../media/image132.png"/><Relationship Id="rId4" Type="http://schemas.openxmlformats.org/officeDocument/2006/relationships/image" Target="../media/image131.png"/></Relationships>
</file>

<file path=ppt/slides/_rels/slide64.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32.xml"/><Relationship Id="rId1" Type="http://schemas.openxmlformats.org/officeDocument/2006/relationships/slideLayout" Target="../slideLayouts/slideLayout1.xml"/><Relationship Id="rId6" Type="http://schemas.openxmlformats.org/officeDocument/2006/relationships/image" Target="../media/image139.jpg"/><Relationship Id="rId5" Type="http://schemas.openxmlformats.org/officeDocument/2006/relationships/image" Target="../media/image132.png"/><Relationship Id="rId4" Type="http://schemas.openxmlformats.org/officeDocument/2006/relationships/image" Target="../media/image131.png"/></Relationships>
</file>

<file path=ppt/slides/_rels/slide65.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33.xml"/><Relationship Id="rId1" Type="http://schemas.openxmlformats.org/officeDocument/2006/relationships/slideLayout" Target="../slideLayouts/slideLayout1.xml"/><Relationship Id="rId5" Type="http://schemas.openxmlformats.org/officeDocument/2006/relationships/image" Target="../media/image132.png"/><Relationship Id="rId4" Type="http://schemas.openxmlformats.org/officeDocument/2006/relationships/image" Target="../media/image131.png"/></Relationships>
</file>

<file path=ppt/slides/_rels/slide66.xml.rels><?xml version="1.0" encoding="UTF-8" standalone="yes"?>
<Relationships xmlns="http://schemas.openxmlformats.org/package/2006/relationships"><Relationship Id="rId3" Type="http://schemas.openxmlformats.org/officeDocument/2006/relationships/image" Target="../media/image130.png"/><Relationship Id="rId7" Type="http://schemas.openxmlformats.org/officeDocument/2006/relationships/image" Target="../media/image141.jpeg"/><Relationship Id="rId2" Type="http://schemas.openxmlformats.org/officeDocument/2006/relationships/notesSlide" Target="../notesSlides/notesSlide34.xml"/><Relationship Id="rId1" Type="http://schemas.openxmlformats.org/officeDocument/2006/relationships/slideLayout" Target="../slideLayouts/slideLayout1.xml"/><Relationship Id="rId6" Type="http://schemas.openxmlformats.org/officeDocument/2006/relationships/image" Target="../media/image140.jpeg"/><Relationship Id="rId5" Type="http://schemas.openxmlformats.org/officeDocument/2006/relationships/image" Target="../media/image132.png"/><Relationship Id="rId4" Type="http://schemas.openxmlformats.org/officeDocument/2006/relationships/image" Target="../media/image131.png"/></Relationships>
</file>

<file path=ppt/slides/_rels/slide67.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35.xml"/><Relationship Id="rId1" Type="http://schemas.openxmlformats.org/officeDocument/2006/relationships/slideLayout" Target="../slideLayouts/slideLayout1.xml"/><Relationship Id="rId5" Type="http://schemas.openxmlformats.org/officeDocument/2006/relationships/image" Target="../media/image132.png"/><Relationship Id="rId4" Type="http://schemas.openxmlformats.org/officeDocument/2006/relationships/image" Target="../media/image131.png"/></Relationships>
</file>

<file path=ppt/slides/_rels/slide68.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36.xml"/><Relationship Id="rId1" Type="http://schemas.openxmlformats.org/officeDocument/2006/relationships/slideLayout" Target="../slideLayouts/slideLayout1.xml"/><Relationship Id="rId6" Type="http://schemas.openxmlformats.org/officeDocument/2006/relationships/image" Target="../media/image142.png"/><Relationship Id="rId5" Type="http://schemas.openxmlformats.org/officeDocument/2006/relationships/image" Target="../media/image132.png"/><Relationship Id="rId4" Type="http://schemas.openxmlformats.org/officeDocument/2006/relationships/image" Target="../media/image131.png"/></Relationships>
</file>

<file path=ppt/slides/_rels/slide69.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37.xml"/><Relationship Id="rId1" Type="http://schemas.openxmlformats.org/officeDocument/2006/relationships/slideLayout" Target="../slideLayouts/slideLayout1.xml"/><Relationship Id="rId5" Type="http://schemas.openxmlformats.org/officeDocument/2006/relationships/image" Target="../media/image132.png"/><Relationship Id="rId4" Type="http://schemas.openxmlformats.org/officeDocument/2006/relationships/image" Target="../media/image131.png"/></Relationships>
</file>

<file path=ppt/slides/_rels/slide70.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38.xml"/><Relationship Id="rId1" Type="http://schemas.openxmlformats.org/officeDocument/2006/relationships/slideLayout" Target="../slideLayouts/slideLayout1.xml"/><Relationship Id="rId6" Type="http://schemas.openxmlformats.org/officeDocument/2006/relationships/image" Target="../media/image143.png"/><Relationship Id="rId5" Type="http://schemas.openxmlformats.org/officeDocument/2006/relationships/image" Target="../media/image132.png"/><Relationship Id="rId4" Type="http://schemas.openxmlformats.org/officeDocument/2006/relationships/image" Target="../media/image131.png"/></Relationships>
</file>

<file path=ppt/slides/_rels/slide71.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39.xml"/><Relationship Id="rId1" Type="http://schemas.openxmlformats.org/officeDocument/2006/relationships/slideLayout" Target="../slideLayouts/slideLayout1.xml"/><Relationship Id="rId5" Type="http://schemas.openxmlformats.org/officeDocument/2006/relationships/image" Target="../media/image132.png"/><Relationship Id="rId4" Type="http://schemas.openxmlformats.org/officeDocument/2006/relationships/image" Target="../media/image131.png"/></Relationships>
</file>

<file path=ppt/slides/_rels/slide72.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40.xml"/><Relationship Id="rId1" Type="http://schemas.openxmlformats.org/officeDocument/2006/relationships/slideLayout" Target="../slideLayouts/slideLayout1.xml"/><Relationship Id="rId6" Type="http://schemas.openxmlformats.org/officeDocument/2006/relationships/image" Target="../media/image144.png"/><Relationship Id="rId5" Type="http://schemas.openxmlformats.org/officeDocument/2006/relationships/image" Target="../media/image132.png"/><Relationship Id="rId4" Type="http://schemas.openxmlformats.org/officeDocument/2006/relationships/image" Target="../media/image131.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38914" name="Picture 2" descr="ig-mag-13">
            <a:extLst>
              <a:ext uri="{FF2B5EF4-FFF2-40B4-BE49-F238E27FC236}">
                <a16:creationId xmlns:a16="http://schemas.microsoft.com/office/drawing/2014/main" id="{30478769-F278-064D-99A8-0C099BBB59C0}"/>
              </a:ext>
            </a:extLst>
          </p:cNvPr>
          <p:cNvPicPr>
            <a:picLocks noChangeAspect="1" noChangeArrowheads="1"/>
          </p:cNvPicPr>
          <p:nvPr/>
        </p:nvPicPr>
        <p:blipFill rotWithShape="1">
          <a:blip r:embed="rId3">
            <a:alphaModFix amt="50000"/>
            <a:extLst>
              <a:ext uri="{28A0092B-C50C-407E-A947-70E740481C1C}">
                <a14:useLocalDpi xmlns:a14="http://schemas.microsoft.com/office/drawing/2010/main" val="0"/>
              </a:ext>
            </a:extLst>
          </a:blip>
          <a:srcRect r="25862"/>
          <a:stretch/>
        </p:blipFill>
        <p:spPr bwMode="auto">
          <a:xfrm>
            <a:off x="3115208" y="113202"/>
            <a:ext cx="2959305" cy="5030298"/>
          </a:xfrm>
          <a:prstGeom prst="rect">
            <a:avLst/>
          </a:prstGeom>
          <a:noFill/>
          <a:extLst>
            <a:ext uri="{909E8E84-426E-40DD-AFC4-6F175D3DCCD1}">
              <a14:hiddenFill xmlns:a14="http://schemas.microsoft.com/office/drawing/2010/main">
                <a:solidFill>
                  <a:srgbClr val="FFFFFF"/>
                </a:solidFill>
              </a14:hiddenFill>
            </a:ext>
          </a:extLst>
        </p:spPr>
      </p:pic>
      <p:pic>
        <p:nvPicPr>
          <p:cNvPr id="11" name="Image 10">
            <a:extLst>
              <a:ext uri="{FF2B5EF4-FFF2-40B4-BE49-F238E27FC236}">
                <a16:creationId xmlns:a16="http://schemas.microsoft.com/office/drawing/2014/main" id="{8763AA11-A108-C44E-9730-CE7BFC2BBD04}"/>
              </a:ext>
            </a:extLst>
          </p:cNvPr>
          <p:cNvPicPr>
            <a:picLocks noChangeAspect="1"/>
          </p:cNvPicPr>
          <p:nvPr/>
        </p:nvPicPr>
        <p:blipFill rotWithShape="1">
          <a:blip r:embed="rId4">
            <a:alphaModFix amt="48000"/>
          </a:blip>
          <a:srcRect l="3023" t="5689" r="1359" b="-5689"/>
          <a:stretch/>
        </p:blipFill>
        <p:spPr>
          <a:xfrm>
            <a:off x="6074513" y="0"/>
            <a:ext cx="9576634" cy="5468112"/>
          </a:xfrm>
          <a:prstGeom prst="rect">
            <a:avLst/>
          </a:prstGeom>
        </p:spPr>
      </p:pic>
      <p:pic>
        <p:nvPicPr>
          <p:cNvPr id="10" name="Image 9"/>
          <p:cNvPicPr>
            <a:picLocks noChangeAspect="1"/>
          </p:cNvPicPr>
          <p:nvPr/>
        </p:nvPicPr>
        <p:blipFill>
          <a:blip r:embed="rId5">
            <a:alphaModFix amt="60000"/>
          </a:blip>
          <a:stretch>
            <a:fillRect/>
          </a:stretch>
        </p:blipFill>
        <p:spPr>
          <a:xfrm>
            <a:off x="-386250" y="0"/>
            <a:ext cx="3695416" cy="6858000"/>
          </a:xfrm>
          <a:prstGeom prst="rect">
            <a:avLst/>
          </a:prstGeom>
        </p:spPr>
      </p:pic>
      <p:sp>
        <p:nvSpPr>
          <p:cNvPr id="8" name="Rectangle à coins arrondis 7"/>
          <p:cNvSpPr/>
          <p:nvPr/>
        </p:nvSpPr>
        <p:spPr>
          <a:xfrm>
            <a:off x="2112264" y="3785616"/>
            <a:ext cx="4928616" cy="1244682"/>
          </a:xfrm>
          <a:prstGeom prst="roundRect">
            <a:avLst/>
          </a:prstGeom>
          <a:solidFill>
            <a:schemeClr val="bg1"/>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ln>
                <a:solidFill>
                  <a:srgbClr val="FFFFFF"/>
                </a:solidFill>
              </a:ln>
              <a:solidFill>
                <a:srgbClr val="FFFFFF"/>
              </a:solidFill>
            </a:endParaRPr>
          </a:p>
        </p:txBody>
      </p:sp>
      <p:sp>
        <p:nvSpPr>
          <p:cNvPr id="9" name="Sous-titre 2"/>
          <p:cNvSpPr txBox="1">
            <a:spLocks/>
          </p:cNvSpPr>
          <p:nvPr/>
        </p:nvSpPr>
        <p:spPr>
          <a:xfrm>
            <a:off x="1371600" y="3235360"/>
            <a:ext cx="6400800" cy="1794938"/>
          </a:xfrm>
          <a:prstGeom prst="rect">
            <a:avLst/>
          </a:prstGeom>
        </p:spPr>
        <p:txBody>
          <a:bodyPr vert="horz" lIns="91440" tIns="45720" rIns="91440" bIns="45720" rtlCol="0">
            <a:normAutofit lnSpcReduction="10000"/>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endParaRPr lang="fr-BE" sz="2400" i="1" dirty="0">
              <a:solidFill>
                <a:schemeClr val="tx1"/>
              </a:solidFill>
            </a:endParaRPr>
          </a:p>
          <a:p>
            <a:endParaRPr lang="fr-BE" sz="1500" b="1" dirty="0">
              <a:solidFill>
                <a:schemeClr val="tx1"/>
              </a:solidFill>
              <a:latin typeface="Times New Roman"/>
              <a:cs typeface="Times New Roman"/>
            </a:endParaRPr>
          </a:p>
          <a:p>
            <a:r>
              <a:rPr lang="fr-BE" sz="1500" b="1" dirty="0">
                <a:solidFill>
                  <a:schemeClr val="tx1"/>
                </a:solidFill>
                <a:latin typeface="Times New Roman"/>
                <a:cs typeface="Times New Roman"/>
              </a:rPr>
              <a:t>Boris Krywicki (Liège Game Lab, Université de Liège)</a:t>
            </a:r>
          </a:p>
          <a:p>
            <a:r>
              <a:rPr lang="fr-BE" sz="1500" dirty="0">
                <a:solidFill>
                  <a:schemeClr val="tx1"/>
                </a:solidFill>
                <a:latin typeface="Times New Roman"/>
                <a:cs typeface="Times New Roman"/>
              </a:rPr>
              <a:t>YouTube/Insta/</a:t>
            </a:r>
            <a:r>
              <a:rPr lang="fr-BE" sz="1500" dirty="0" err="1">
                <a:solidFill>
                  <a:schemeClr val="tx1"/>
                </a:solidFill>
                <a:latin typeface="Times New Roman"/>
                <a:cs typeface="Times New Roman"/>
              </a:rPr>
              <a:t>Tik</a:t>
            </a:r>
            <a:r>
              <a:rPr lang="fr-BE" sz="1500" dirty="0">
                <a:solidFill>
                  <a:schemeClr val="tx1"/>
                </a:solidFill>
                <a:latin typeface="Times New Roman"/>
                <a:cs typeface="Times New Roman"/>
              </a:rPr>
              <a:t> Tok : @</a:t>
            </a:r>
            <a:r>
              <a:rPr lang="fr-BE" sz="1500" dirty="0" err="1">
                <a:solidFill>
                  <a:schemeClr val="tx1"/>
                </a:solidFill>
                <a:latin typeface="Times New Roman"/>
                <a:cs typeface="Times New Roman"/>
              </a:rPr>
              <a:t>Ruedujeu</a:t>
            </a:r>
            <a:endParaRPr lang="fr-BE" sz="1500" dirty="0">
              <a:solidFill>
                <a:schemeClr val="tx1"/>
              </a:solidFill>
              <a:latin typeface="Times New Roman"/>
              <a:cs typeface="Times New Roman"/>
            </a:endParaRPr>
          </a:p>
          <a:p>
            <a:r>
              <a:rPr lang="fr-BE" sz="1500" b="1" dirty="0">
                <a:solidFill>
                  <a:schemeClr val="tx1"/>
                </a:solidFill>
                <a:latin typeface="Times New Roman"/>
                <a:cs typeface="Times New Roman"/>
              </a:rPr>
              <a:t>Histoire et analyse des pratiques du jeu vidéo</a:t>
            </a:r>
          </a:p>
          <a:p>
            <a:r>
              <a:rPr lang="fr-BE" sz="1500" dirty="0">
                <a:solidFill>
                  <a:schemeClr val="tx1"/>
                </a:solidFill>
                <a:latin typeface="Times New Roman"/>
                <a:cs typeface="Times New Roman"/>
              </a:rPr>
              <a:t>16 mai 2025</a:t>
            </a:r>
          </a:p>
        </p:txBody>
      </p:sp>
      <p:sp>
        <p:nvSpPr>
          <p:cNvPr id="6" name="Rectangle à coins arrondis 5"/>
          <p:cNvSpPr/>
          <p:nvPr/>
        </p:nvSpPr>
        <p:spPr>
          <a:xfrm>
            <a:off x="1766395" y="1599597"/>
            <a:ext cx="5444385" cy="1086331"/>
          </a:xfrm>
          <a:prstGeom prst="roundRect">
            <a:avLst/>
          </a:prstGeom>
          <a:solidFill>
            <a:schemeClr val="bg1"/>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ln>
                <a:solidFill>
                  <a:srgbClr val="FFFFFF"/>
                </a:solidFill>
              </a:ln>
              <a:solidFill>
                <a:srgbClr val="FFFFFF"/>
              </a:solidFill>
            </a:endParaRPr>
          </a:p>
        </p:txBody>
      </p:sp>
      <p:sp>
        <p:nvSpPr>
          <p:cNvPr id="7" name="Titre 1"/>
          <p:cNvSpPr txBox="1">
            <a:spLocks/>
          </p:cNvSpPr>
          <p:nvPr/>
        </p:nvSpPr>
        <p:spPr>
          <a:xfrm>
            <a:off x="1766394" y="1587502"/>
            <a:ext cx="5444383" cy="1102519"/>
          </a:xfrm>
          <a:prstGeom prst="rect">
            <a:avLst/>
          </a:prstGeom>
        </p:spPr>
        <p:txBody>
          <a:bodyPr vert="horz" lIns="91440" tIns="45720" rIns="91440" bIns="45720" rtlCol="0" anchor="ctr">
            <a:normAutofit fontScale="775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fr-BE" b="1" dirty="0"/>
              <a:t>La presse spécialisée </a:t>
            </a:r>
          </a:p>
          <a:p>
            <a:r>
              <a:rPr lang="fr-BE" b="1" dirty="0"/>
              <a:t>en jeu vidéo de </a:t>
            </a:r>
            <a:r>
              <a:rPr lang="fr-BE" b="1" i="1" dirty="0"/>
              <a:t>Tilt </a:t>
            </a:r>
            <a:r>
              <a:rPr lang="fr-BE" b="1" dirty="0"/>
              <a:t>à </a:t>
            </a:r>
            <a:r>
              <a:rPr lang="fr-BE" b="1" i="1" dirty="0" err="1"/>
              <a:t>Twitch</a:t>
            </a:r>
            <a:r>
              <a:rPr lang="fr-BE" b="1" dirty="0"/>
              <a:t> </a:t>
            </a:r>
          </a:p>
        </p:txBody>
      </p:sp>
    </p:spTree>
    <p:extLst>
      <p:ext uri="{BB962C8B-B14F-4D97-AF65-F5344CB8AC3E}">
        <p14:creationId xmlns:p14="http://schemas.microsoft.com/office/powerpoint/2010/main" val="35492244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3074" name="Image 1">
            <a:extLst>
              <a:ext uri="{FF2B5EF4-FFF2-40B4-BE49-F238E27FC236}">
                <a16:creationId xmlns:a16="http://schemas.microsoft.com/office/drawing/2014/main" id="{394876C9-F0CB-A548-B0D6-4AFCBA1F1EC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3302" y="-7285"/>
            <a:ext cx="4145796" cy="58843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Image 2">
            <a:extLst>
              <a:ext uri="{FF2B5EF4-FFF2-40B4-BE49-F238E27FC236}">
                <a16:creationId xmlns:a16="http://schemas.microsoft.com/office/drawing/2014/main" id="{6C1720A2-3F0A-2845-A465-ED0025228895}"/>
              </a:ext>
            </a:extLst>
          </p:cNvPr>
          <p:cNvPicPr>
            <a:picLocks noChangeAspect="1"/>
          </p:cNvPicPr>
          <p:nvPr/>
        </p:nvPicPr>
        <p:blipFill>
          <a:blip r:embed="rId4"/>
          <a:stretch>
            <a:fillRect/>
          </a:stretch>
        </p:blipFill>
        <p:spPr>
          <a:xfrm>
            <a:off x="4449098" y="-204114"/>
            <a:ext cx="3807934" cy="5394573"/>
          </a:xfrm>
          <a:prstGeom prst="rect">
            <a:avLst/>
          </a:prstGeom>
        </p:spPr>
      </p:pic>
      <p:pic>
        <p:nvPicPr>
          <p:cNvPr id="2050" name="Picture 2" descr="Manuel d'analyse de la presse magazine - Claire Blandin | Cairn.info">
            <a:extLst>
              <a:ext uri="{FF2B5EF4-FFF2-40B4-BE49-F238E27FC236}">
                <a16:creationId xmlns:a16="http://schemas.microsoft.com/office/drawing/2014/main" id="{F2F9763F-E162-364D-B4C0-F30B12F5347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5449" y="2934914"/>
            <a:ext cx="1323718" cy="1985577"/>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2" name="Espace réservé du contenu 9" descr="Une image contenant texte, livre, affiche, Couverture de livre&#10;&#10;Description générée automatiquement">
            <a:extLst>
              <a:ext uri="{FF2B5EF4-FFF2-40B4-BE49-F238E27FC236}">
                <a16:creationId xmlns:a16="http://schemas.microsoft.com/office/drawing/2014/main" id="{E4BEABD8-89A8-9CB0-782A-C0C1CDC4A3B1}"/>
              </a:ext>
            </a:extLst>
          </p:cNvPr>
          <p:cNvPicPr>
            <a:picLocks noChangeAspect="1"/>
          </p:cNvPicPr>
          <p:nvPr/>
        </p:nvPicPr>
        <p:blipFill>
          <a:blip r:embed="rId6"/>
          <a:stretch>
            <a:fillRect/>
          </a:stretch>
        </p:blipFill>
        <p:spPr>
          <a:xfrm>
            <a:off x="3291795" y="2934913"/>
            <a:ext cx="1403109" cy="1985577"/>
          </a:xfrm>
          <a:prstGeom prst="rect">
            <a:avLst/>
          </a:prstGeom>
          <a:ln>
            <a:solidFill>
              <a:schemeClr val="tx1"/>
            </a:solidFill>
          </a:ln>
        </p:spPr>
      </p:pic>
      <p:pic>
        <p:nvPicPr>
          <p:cNvPr id="6" name="Image 5" descr="Une image contenant texte, Visage humain, personne, capture d’écran&#10;&#10;Description générée automatiquement">
            <a:extLst>
              <a:ext uri="{FF2B5EF4-FFF2-40B4-BE49-F238E27FC236}">
                <a16:creationId xmlns:a16="http://schemas.microsoft.com/office/drawing/2014/main" id="{C87D0C63-FF9B-EFFE-D5C2-2619EC852E0D}"/>
              </a:ext>
            </a:extLst>
          </p:cNvPr>
          <p:cNvPicPr>
            <a:picLocks noChangeAspect="1"/>
          </p:cNvPicPr>
          <p:nvPr/>
        </p:nvPicPr>
        <p:blipFill rotWithShape="1">
          <a:blip r:embed="rId7"/>
          <a:srcRect t="8103"/>
          <a:stretch/>
        </p:blipFill>
        <p:spPr>
          <a:xfrm>
            <a:off x="4880113" y="3547888"/>
            <a:ext cx="2973314" cy="1642571"/>
          </a:xfrm>
          <a:prstGeom prst="rect">
            <a:avLst/>
          </a:prstGeom>
        </p:spPr>
      </p:pic>
      <p:pic>
        <p:nvPicPr>
          <p:cNvPr id="5" name="Image 4">
            <a:extLst>
              <a:ext uri="{FF2B5EF4-FFF2-40B4-BE49-F238E27FC236}">
                <a16:creationId xmlns:a16="http://schemas.microsoft.com/office/drawing/2014/main" id="{EB529578-91FA-2B49-A819-2628ADDF6E7C}"/>
              </a:ext>
            </a:extLst>
          </p:cNvPr>
          <p:cNvPicPr>
            <a:picLocks noChangeAspect="1"/>
          </p:cNvPicPr>
          <p:nvPr/>
        </p:nvPicPr>
        <p:blipFill rotWithShape="1">
          <a:blip r:embed="rId8"/>
          <a:srcRect l="9205"/>
          <a:stretch/>
        </p:blipFill>
        <p:spPr>
          <a:xfrm>
            <a:off x="7621544" y="2664429"/>
            <a:ext cx="1367007" cy="1985577"/>
          </a:xfrm>
          <a:prstGeom prst="rect">
            <a:avLst/>
          </a:prstGeom>
          <a:ln>
            <a:solidFill>
              <a:schemeClr val="tx1"/>
            </a:solidFill>
          </a:ln>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121" name="Rectangle 1">
            <a:extLst>
              <a:ext uri="{FF2B5EF4-FFF2-40B4-BE49-F238E27FC236}">
                <a16:creationId xmlns:a16="http://schemas.microsoft.com/office/drawing/2014/main" id="{D27FC219-3AC8-BA48-91E8-A0C73AC02F1C}"/>
              </a:ext>
            </a:extLst>
          </p:cNvPr>
          <p:cNvSpPr>
            <a:spLocks noGrp="1" noChangeArrowheads="1"/>
          </p:cNvSpPr>
          <p:nvPr>
            <p:ph type="title"/>
          </p:nvPr>
        </p:nvSpPr>
        <p:spPr>
          <a:xfrm>
            <a:off x="100739" y="93970"/>
            <a:ext cx="8888278" cy="833848"/>
          </a:xfrm>
        </p:spPr>
        <p:txBody>
          <a:bodyPr vert="horz" lIns="91440" tIns="26404" rIns="91440" bIns="45720" rtlCol="0" anchor="ctr">
            <a:noAutofit/>
          </a:bodyPr>
          <a:lstStyle/>
          <a:p>
            <a:pPr>
              <a:tabLst>
                <a:tab pos="492542" algn="l"/>
                <a:tab pos="985083" algn="l"/>
                <a:tab pos="1477625" algn="l"/>
                <a:tab pos="1970166" algn="l"/>
                <a:tab pos="2462708" algn="l"/>
                <a:tab pos="2955249" algn="l"/>
                <a:tab pos="3447791" algn="l"/>
                <a:tab pos="3940332" algn="l"/>
                <a:tab pos="4432874" algn="l"/>
                <a:tab pos="4925416" algn="l"/>
                <a:tab pos="5417957" algn="l"/>
                <a:tab pos="5910499" algn="l"/>
              </a:tabLst>
            </a:pPr>
            <a:r>
              <a:rPr lang="fr-FR" altLang="en-US" sz="3200" dirty="0"/>
              <a:t>La préhistoire (années 1980): magazines informatiques et de jeux de plateau</a:t>
            </a:r>
          </a:p>
        </p:txBody>
      </p:sp>
      <p:sp>
        <p:nvSpPr>
          <p:cNvPr id="5122" name="Rectangle 2">
            <a:extLst>
              <a:ext uri="{FF2B5EF4-FFF2-40B4-BE49-F238E27FC236}">
                <a16:creationId xmlns:a16="http://schemas.microsoft.com/office/drawing/2014/main" id="{A6B9E338-EB24-FE4B-9928-389CA78A70C5}"/>
              </a:ext>
            </a:extLst>
          </p:cNvPr>
          <p:cNvSpPr>
            <a:spLocks noChangeArrowheads="1"/>
          </p:cNvSpPr>
          <p:nvPr/>
        </p:nvSpPr>
        <p:spPr bwMode="auto">
          <a:xfrm>
            <a:off x="1313298" y="3698309"/>
            <a:ext cx="6711825" cy="11394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just"/>
            <a:r>
              <a:rPr lang="fr-FR" altLang="en-US" sz="1361"/>
              <a:t>« </a:t>
            </a:r>
            <a:r>
              <a:rPr lang="fr-FR" altLang="en-US" sz="1361" i="1"/>
              <a:t>Le jeu vidéo reste peu présent en tant que produit culturel, mais la culture ludique, elle, y est bien prégnante : on y retrouve des jeux construits autour de la programmation. Ces titres parlent donc de jeu vidéo, mais à leur manière, en le décrivant comme le cheval de Troie de la micro. Le jeu sur consoles est clairement décrié, décrit comme du gadget, mais celui sur micro a sa place dans la culture hobbyiste qui se développe à l</a:t>
            </a:r>
            <a:r>
              <a:rPr lang="fr-FR" altLang="fr-FR" sz="1361" i="1"/>
              <a:t>’</a:t>
            </a:r>
            <a:r>
              <a:rPr lang="fr-FR" altLang="en-US" sz="1361" i="1"/>
              <a:t>époque </a:t>
            </a:r>
            <a:r>
              <a:rPr lang="fr-FR" altLang="en-US" sz="1361"/>
              <a:t>». </a:t>
            </a:r>
            <a:r>
              <a:rPr lang="fr-FR" altLang="en-US" sz="1361" b="1"/>
              <a:t>Colin Sidre, chercheur</a:t>
            </a:r>
            <a:endParaRPr lang="fr-FR" altLang="en-US" sz="1361"/>
          </a:p>
        </p:txBody>
      </p:sp>
      <p:pic>
        <p:nvPicPr>
          <p:cNvPr id="5123" name="Picture 1">
            <a:extLst>
              <a:ext uri="{FF2B5EF4-FFF2-40B4-BE49-F238E27FC236}">
                <a16:creationId xmlns:a16="http://schemas.microsoft.com/office/drawing/2014/main" id="{F653A887-3D81-2244-A68B-D329051345A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20594" y="993705"/>
            <a:ext cx="1888038" cy="257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4" name="Picture 2">
            <a:extLst>
              <a:ext uri="{FF2B5EF4-FFF2-40B4-BE49-F238E27FC236}">
                <a16:creationId xmlns:a16="http://schemas.microsoft.com/office/drawing/2014/main" id="{B9FAA674-91DC-2F47-9466-28CED5D5BF7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669211" y="993705"/>
            <a:ext cx="1929083" cy="257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7170" name="Rectangle 1">
            <a:extLst>
              <a:ext uri="{FF2B5EF4-FFF2-40B4-BE49-F238E27FC236}">
                <a16:creationId xmlns:a16="http://schemas.microsoft.com/office/drawing/2014/main" id="{D83C1C60-3E63-E044-9AA3-F539FA7FECD7}"/>
              </a:ext>
            </a:extLst>
          </p:cNvPr>
          <p:cNvSpPr>
            <a:spLocks noGrp="1" noChangeArrowheads="1"/>
          </p:cNvSpPr>
          <p:nvPr>
            <p:ph type="title"/>
          </p:nvPr>
        </p:nvSpPr>
        <p:spPr>
          <a:xfrm>
            <a:off x="1461274" y="120974"/>
            <a:ext cx="6171768" cy="858690"/>
          </a:xfrm>
        </p:spPr>
        <p:txBody>
          <a:bodyPr vert="horz" lIns="91440" tIns="26404" rIns="91440" bIns="45720" rtlCol="0" anchor="ctr">
            <a:normAutofit/>
          </a:bodyPr>
          <a:lstStyle/>
          <a:p>
            <a:pPr>
              <a:tabLst>
                <a:tab pos="492542" algn="l"/>
                <a:tab pos="985083" algn="l"/>
                <a:tab pos="1477625" algn="l"/>
                <a:tab pos="1970166" algn="l"/>
                <a:tab pos="2462708" algn="l"/>
                <a:tab pos="2955249" algn="l"/>
                <a:tab pos="3447791" algn="l"/>
                <a:tab pos="3940332" algn="l"/>
                <a:tab pos="4432874" algn="l"/>
                <a:tab pos="4925416" algn="l"/>
                <a:tab pos="5417957" algn="l"/>
                <a:tab pos="5910499" algn="l"/>
              </a:tabLst>
            </a:pPr>
            <a:r>
              <a:rPr lang="fr-FR" altLang="en-US"/>
              <a:t>1982 : La naissance de Tilt</a:t>
            </a:r>
          </a:p>
        </p:txBody>
      </p:sp>
      <p:pic>
        <p:nvPicPr>
          <p:cNvPr id="7171" name="Picture 6">
            <a:extLst>
              <a:ext uri="{FF2B5EF4-FFF2-40B4-BE49-F238E27FC236}">
                <a16:creationId xmlns:a16="http://schemas.microsoft.com/office/drawing/2014/main" id="{6924EDBE-279C-6948-BE7E-EEB4E3F79A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0931" y="906216"/>
            <a:ext cx="2743488" cy="33537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2" name="ZoneTexte 7">
            <a:extLst>
              <a:ext uri="{FF2B5EF4-FFF2-40B4-BE49-F238E27FC236}">
                <a16:creationId xmlns:a16="http://schemas.microsoft.com/office/drawing/2014/main" id="{066C0F3A-110D-C44D-871D-E71EA4FB5E44}"/>
              </a:ext>
            </a:extLst>
          </p:cNvPr>
          <p:cNvSpPr txBox="1">
            <a:spLocks noChangeArrowheads="1"/>
          </p:cNvSpPr>
          <p:nvPr/>
        </p:nvSpPr>
        <p:spPr bwMode="auto">
          <a:xfrm>
            <a:off x="4081630" y="2424855"/>
            <a:ext cx="3687507" cy="10348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just"/>
            <a:r>
              <a:rPr lang="fr-FR" altLang="en-US" sz="1225"/>
              <a:t>« </a:t>
            </a:r>
            <a:r>
              <a:rPr lang="fr-FR" altLang="en-US" sz="1225" i="1"/>
              <a:t>Avec ses tournures de phrase parfois précieuses et sophistiquées, c'est l'émergence d'une culture jeu vidéo en France que Tilt raconte au fil des pages […] À l</a:t>
            </a:r>
            <a:r>
              <a:rPr lang="fr-FR" altLang="fr-FR" sz="1225" i="1"/>
              <a:t>’</a:t>
            </a:r>
            <a:r>
              <a:rPr lang="fr-FR" altLang="en-US" sz="1225" i="1"/>
              <a:t>époque, on lit Tilt et on apprend</a:t>
            </a:r>
            <a:r>
              <a:rPr lang="fr-FR" altLang="en-US" sz="1225"/>
              <a:t> ». </a:t>
            </a:r>
            <a:r>
              <a:rPr lang="fr-FR" altLang="en-US" sz="1225" b="1"/>
              <a:t>Patrick Hellio, Gamekult</a:t>
            </a:r>
            <a:r>
              <a:rPr lang="fr-FR" altLang="en-US" sz="1225"/>
              <a:t>.</a:t>
            </a:r>
            <a:endParaRPr lang="fr-FR" altLang="en-US" sz="1225" i="1"/>
          </a:p>
        </p:txBody>
      </p:sp>
      <p:sp>
        <p:nvSpPr>
          <p:cNvPr id="7173" name="ZoneTexte 7">
            <a:extLst>
              <a:ext uri="{FF2B5EF4-FFF2-40B4-BE49-F238E27FC236}">
                <a16:creationId xmlns:a16="http://schemas.microsoft.com/office/drawing/2014/main" id="{A8C19505-7B3F-AE41-A244-8713E9A9452C}"/>
              </a:ext>
            </a:extLst>
          </p:cNvPr>
          <p:cNvSpPr txBox="1">
            <a:spLocks noChangeArrowheads="1"/>
          </p:cNvSpPr>
          <p:nvPr/>
        </p:nvSpPr>
        <p:spPr bwMode="auto">
          <a:xfrm>
            <a:off x="1451553" y="4335576"/>
            <a:ext cx="6295981" cy="4693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just"/>
            <a:r>
              <a:rPr lang="fr-FR" altLang="en-US" sz="1225"/>
              <a:t>Le lancement de </a:t>
            </a:r>
            <a:r>
              <a:rPr lang="fr-FR" altLang="en-US" sz="1225" i="1"/>
              <a:t>Tilt </a:t>
            </a:r>
            <a:r>
              <a:rPr lang="fr-FR" altLang="en-US" sz="1225"/>
              <a:t>est un pari, mais pas si risqué, car le coût du magazine était faible (salaires, locaux). Surprise: le magazine est un succès (50 000 ventes dès 1984).</a:t>
            </a:r>
            <a:endParaRPr lang="fr-FR" altLang="en-US" sz="1225" i="1"/>
          </a:p>
        </p:txBody>
      </p:sp>
      <p:sp>
        <p:nvSpPr>
          <p:cNvPr id="7174" name="ZoneTexte 7">
            <a:extLst>
              <a:ext uri="{FF2B5EF4-FFF2-40B4-BE49-F238E27FC236}">
                <a16:creationId xmlns:a16="http://schemas.microsoft.com/office/drawing/2014/main" id="{32807A55-1660-8543-B0C5-604D30F0341D}"/>
              </a:ext>
            </a:extLst>
          </p:cNvPr>
          <p:cNvSpPr txBox="1">
            <a:spLocks noChangeArrowheads="1"/>
          </p:cNvSpPr>
          <p:nvPr/>
        </p:nvSpPr>
        <p:spPr bwMode="auto">
          <a:xfrm>
            <a:off x="4081629" y="944020"/>
            <a:ext cx="3674546" cy="8463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just"/>
            <a:r>
              <a:rPr lang="fr-FR" altLang="en-US" sz="1225" dirty="0"/>
              <a:t>Créé par des étudiants en lettres, peu passionnés par le jeu vidéo, avec comme équipe rédactionnelle, des diplômés du supérieur munis d</a:t>
            </a:r>
            <a:r>
              <a:rPr lang="fr-FR" altLang="fr-FR" sz="1225" dirty="0"/>
              <a:t>’</a:t>
            </a:r>
            <a:r>
              <a:rPr lang="fr-FR" altLang="en-US" sz="1225" dirty="0"/>
              <a:t>ordinateur, mais très éloignés du milieu informatique et du journalisme.</a:t>
            </a:r>
            <a:endParaRPr lang="fr-FR" altLang="en-US" sz="1225" i="1" dirty="0"/>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9218" name="Rectangle 1">
            <a:extLst>
              <a:ext uri="{FF2B5EF4-FFF2-40B4-BE49-F238E27FC236}">
                <a16:creationId xmlns:a16="http://schemas.microsoft.com/office/drawing/2014/main" id="{D89F92FA-50A9-B94F-A627-1620F0BB6827}"/>
              </a:ext>
            </a:extLst>
          </p:cNvPr>
          <p:cNvSpPr>
            <a:spLocks noGrp="1" noChangeArrowheads="1"/>
          </p:cNvSpPr>
          <p:nvPr>
            <p:ph type="title"/>
          </p:nvPr>
        </p:nvSpPr>
        <p:spPr>
          <a:xfrm>
            <a:off x="1461274" y="120974"/>
            <a:ext cx="6171768" cy="858690"/>
          </a:xfrm>
        </p:spPr>
        <p:txBody>
          <a:bodyPr vert="horz" lIns="91440" tIns="26404" rIns="91440" bIns="45720" rtlCol="0" anchor="ctr">
            <a:normAutofit fontScale="90000"/>
          </a:bodyPr>
          <a:lstStyle/>
          <a:p>
            <a:pPr>
              <a:tabLst>
                <a:tab pos="492542" algn="l"/>
                <a:tab pos="985083" algn="l"/>
                <a:tab pos="1477625" algn="l"/>
                <a:tab pos="1970166" algn="l"/>
                <a:tab pos="2462708" algn="l"/>
                <a:tab pos="2955249" algn="l"/>
                <a:tab pos="3447791" algn="l"/>
                <a:tab pos="3940332" algn="l"/>
                <a:tab pos="4432874" algn="l"/>
                <a:tab pos="4925416" algn="l"/>
                <a:tab pos="5417957" algn="l"/>
                <a:tab pos="5910499" algn="l"/>
              </a:tabLst>
            </a:pPr>
            <a:r>
              <a:rPr lang="fr-FR" altLang="en-US"/>
              <a:t>1987 : Les passionnés du micro entrent dans la danse</a:t>
            </a:r>
          </a:p>
        </p:txBody>
      </p:sp>
      <p:pic>
        <p:nvPicPr>
          <p:cNvPr id="9219" name="Picture 7">
            <a:extLst>
              <a:ext uri="{FF2B5EF4-FFF2-40B4-BE49-F238E27FC236}">
                <a16:creationId xmlns:a16="http://schemas.microsoft.com/office/drawing/2014/main" id="{645AC5C5-DF68-D04A-A73A-0B4B928478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87827" y="1184885"/>
            <a:ext cx="2204511" cy="2694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0" name="Picture 8">
            <a:extLst>
              <a:ext uri="{FF2B5EF4-FFF2-40B4-BE49-F238E27FC236}">
                <a16:creationId xmlns:a16="http://schemas.microsoft.com/office/drawing/2014/main" id="{D3389B50-9AD5-2443-847B-EC9CE095DB2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98559" y="1200006"/>
            <a:ext cx="2204512" cy="2694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1" name="Rectangle 1">
            <a:extLst>
              <a:ext uri="{FF2B5EF4-FFF2-40B4-BE49-F238E27FC236}">
                <a16:creationId xmlns:a16="http://schemas.microsoft.com/office/drawing/2014/main" id="{AA37C4FA-69F7-C54B-90E6-F5D951BB3259}"/>
              </a:ext>
            </a:extLst>
          </p:cNvPr>
          <p:cNvSpPr>
            <a:spLocks noChangeArrowheads="1"/>
          </p:cNvSpPr>
          <p:nvPr/>
        </p:nvSpPr>
        <p:spPr bwMode="auto">
          <a:xfrm>
            <a:off x="1779907" y="4041785"/>
            <a:ext cx="5976268" cy="8463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fr-FR" altLang="en-US" sz="1225"/>
              <a:t>La nouvelle concurrence est menée par des maisons d</a:t>
            </a:r>
            <a:r>
              <a:rPr lang="fr-FR" altLang="fr-FR" sz="1225"/>
              <a:t>’</a:t>
            </a:r>
            <a:r>
              <a:rPr lang="fr-FR" altLang="en-US" sz="1225"/>
              <a:t>édition plus jeunes, passionnés de jeux vidéo et moins pointilleuses sur la législation, ce qui va leur permettre de travailler beaucoup plus, et donc de proposer plus de pages d</a:t>
            </a:r>
            <a:r>
              <a:rPr lang="fr-FR" altLang="fr-FR" sz="1225"/>
              <a:t>’</a:t>
            </a:r>
            <a:r>
              <a:rPr lang="fr-FR" altLang="en-US" sz="1225"/>
              <a:t>actualité. Pas question, aux Éditions Mondiales, de ne pas respecter le droit du travail. </a:t>
            </a:r>
            <a:endParaRPr lang="en-GB" altLang="en-US" sz="1225"/>
          </a:p>
        </p:txBody>
      </p:sp>
      <p:pic>
        <p:nvPicPr>
          <p:cNvPr id="9222" name="Picture 1">
            <a:extLst>
              <a:ext uri="{FF2B5EF4-FFF2-40B4-BE49-F238E27FC236}">
                <a16:creationId xmlns:a16="http://schemas.microsoft.com/office/drawing/2014/main" id="{CF9E8CB6-72A6-D243-B50F-987873D28A21}"/>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640943" y="1185965"/>
            <a:ext cx="2009011" cy="26938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1266" name="Rectangle 1">
            <a:extLst>
              <a:ext uri="{FF2B5EF4-FFF2-40B4-BE49-F238E27FC236}">
                <a16:creationId xmlns:a16="http://schemas.microsoft.com/office/drawing/2014/main" id="{709DADB2-758C-4041-8BF1-F81846A82F47}"/>
              </a:ext>
            </a:extLst>
          </p:cNvPr>
          <p:cNvSpPr>
            <a:spLocks noGrp="1" noChangeArrowheads="1"/>
          </p:cNvSpPr>
          <p:nvPr>
            <p:ph type="title"/>
          </p:nvPr>
        </p:nvSpPr>
        <p:spPr>
          <a:xfrm>
            <a:off x="718215" y="-123132"/>
            <a:ext cx="7707569" cy="1019627"/>
          </a:xfrm>
        </p:spPr>
        <p:txBody>
          <a:bodyPr vert="horz" lIns="91440" tIns="26404" rIns="91440" bIns="45720" rtlCol="0" anchor="ctr">
            <a:normAutofit fontScale="90000"/>
          </a:bodyPr>
          <a:lstStyle/>
          <a:p>
            <a:pPr>
              <a:tabLst>
                <a:tab pos="492542" algn="l"/>
                <a:tab pos="985083" algn="l"/>
                <a:tab pos="1477625" algn="l"/>
                <a:tab pos="1970166" algn="l"/>
                <a:tab pos="2462708" algn="l"/>
                <a:tab pos="2955249" algn="l"/>
                <a:tab pos="3447791" algn="l"/>
                <a:tab pos="3940332" algn="l"/>
                <a:tab pos="4432874" algn="l"/>
                <a:tab pos="4925416" algn="l"/>
                <a:tab pos="5417957" algn="l"/>
                <a:tab pos="5910499" algn="l"/>
              </a:tabLst>
            </a:pPr>
            <a:r>
              <a:rPr lang="fr-FR" altLang="en-US" dirty="0"/>
              <a:t>Qui sont ces nouveaux passionnés ?</a:t>
            </a:r>
          </a:p>
        </p:txBody>
      </p:sp>
      <p:sp>
        <p:nvSpPr>
          <p:cNvPr id="11267" name="Rectangle 2">
            <a:extLst>
              <a:ext uri="{FF2B5EF4-FFF2-40B4-BE49-F238E27FC236}">
                <a16:creationId xmlns:a16="http://schemas.microsoft.com/office/drawing/2014/main" id="{AD5BABDC-7DAD-D540-BB0E-1D7D5DA089E0}"/>
              </a:ext>
            </a:extLst>
          </p:cNvPr>
          <p:cNvSpPr>
            <a:spLocks noChangeArrowheads="1"/>
          </p:cNvSpPr>
          <p:nvPr/>
        </p:nvSpPr>
        <p:spPr bwMode="auto">
          <a:xfrm>
            <a:off x="1240931" y="757013"/>
            <a:ext cx="6711825" cy="4344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a:solidFill>
                  <a:schemeClr val="tx1"/>
                </a:solidFill>
                <a:latin typeface="Arial" panose="020B0604020202020204" pitchFamily="34" charset="0"/>
                <a:ea typeface="MS Gothic" panose="020B0609070205080204" pitchFamily="49" charset="-128"/>
              </a:defRPr>
            </a:lvl1pPr>
            <a:lvl2pPr>
              <a:defRPr>
                <a:solidFill>
                  <a:schemeClr val="tx1"/>
                </a:solidFill>
                <a:latin typeface="Arial" panose="020B0604020202020204" pitchFamily="34" charset="0"/>
                <a:ea typeface="MS Gothic" panose="020B0609070205080204" pitchFamily="49" charset="-128"/>
              </a:defRPr>
            </a:lvl2pPr>
            <a:lvl3pPr>
              <a:defRPr>
                <a:solidFill>
                  <a:schemeClr val="tx1"/>
                </a:solidFill>
                <a:latin typeface="Arial" panose="020B0604020202020204" pitchFamily="34" charset="0"/>
                <a:ea typeface="MS Gothic" panose="020B0609070205080204" pitchFamily="49" charset="-128"/>
              </a:defRPr>
            </a:lvl3pPr>
            <a:lvl4pPr>
              <a:defRPr>
                <a:solidFill>
                  <a:schemeClr val="tx1"/>
                </a:solidFill>
                <a:latin typeface="Arial" panose="020B0604020202020204" pitchFamily="34" charset="0"/>
                <a:ea typeface="MS Gothic" panose="020B0609070205080204" pitchFamily="49" charset="-128"/>
              </a:defRPr>
            </a:lvl4pPr>
            <a:lvl5pPr>
              <a:defRPr>
                <a:solidFill>
                  <a:schemeClr val="tx1"/>
                </a:solidFill>
                <a:latin typeface="Arial" panose="020B0604020202020204" pitchFamily="34" charset="0"/>
                <a:ea typeface="MS Gothic" panose="020B0609070205080204" pitchFamily="49" charset="-128"/>
              </a:defRPr>
            </a:lvl5pPr>
            <a:lvl6pPr marL="2514600" indent="-228600" defTabSz="449263" eaLnBrk="0" fontAlgn="base" hangingPunct="0">
              <a:spcBef>
                <a:spcPct val="0"/>
              </a:spcBef>
              <a:spcAft>
                <a:spcPct val="0"/>
              </a:spcAft>
              <a:defRPr>
                <a:solidFill>
                  <a:schemeClr val="tx1"/>
                </a:solidFill>
                <a:latin typeface="Arial" panose="020B0604020202020204" pitchFamily="34" charset="0"/>
                <a:ea typeface="MS Gothic" panose="020B0609070205080204" pitchFamily="49" charset="-128"/>
              </a:defRPr>
            </a:lvl6pPr>
            <a:lvl7pPr marL="2971800" indent="-228600" defTabSz="449263" eaLnBrk="0" fontAlgn="base" hangingPunct="0">
              <a:spcBef>
                <a:spcPct val="0"/>
              </a:spcBef>
              <a:spcAft>
                <a:spcPct val="0"/>
              </a:spcAft>
              <a:defRPr>
                <a:solidFill>
                  <a:schemeClr val="tx1"/>
                </a:solidFill>
                <a:latin typeface="Arial" panose="020B0604020202020204" pitchFamily="34" charset="0"/>
                <a:ea typeface="MS Gothic" panose="020B0609070205080204" pitchFamily="49" charset="-128"/>
              </a:defRPr>
            </a:lvl7pPr>
            <a:lvl8pPr marL="3429000" indent="-228600" defTabSz="449263" eaLnBrk="0" fontAlgn="base" hangingPunct="0">
              <a:spcBef>
                <a:spcPct val="0"/>
              </a:spcBef>
              <a:spcAft>
                <a:spcPct val="0"/>
              </a:spcAft>
              <a:defRPr>
                <a:solidFill>
                  <a:schemeClr val="tx1"/>
                </a:solidFill>
                <a:latin typeface="Arial" panose="020B0604020202020204" pitchFamily="34" charset="0"/>
                <a:ea typeface="MS Gothic" panose="020B0609070205080204" pitchFamily="49" charset="-128"/>
              </a:defRPr>
            </a:lvl8pPr>
            <a:lvl9pPr marL="3886200" indent="-228600" defTabSz="449263" eaLnBrk="0" fontAlgn="base" hangingPunct="0">
              <a:spcBef>
                <a:spcPct val="0"/>
              </a:spcBef>
              <a:spcAft>
                <a:spcPct val="0"/>
              </a:spcAft>
              <a:defRPr>
                <a:solidFill>
                  <a:schemeClr val="tx1"/>
                </a:solidFill>
                <a:latin typeface="Arial" panose="020B0604020202020204" pitchFamily="34" charset="0"/>
                <a:ea typeface="MS Gothic" panose="020B0609070205080204" pitchFamily="49" charset="-128"/>
              </a:defRPr>
            </a:lvl9pPr>
          </a:lstStyle>
          <a:p>
            <a:pPr algn="just">
              <a:buFont typeface="Arial" panose="020B0604020202020204" pitchFamily="34" charset="0"/>
              <a:buChar char="•"/>
            </a:pPr>
            <a:r>
              <a:rPr lang="fr-FR" altLang="en-US" sz="1361" dirty="0"/>
              <a:t>Les purs chanceux: candidature spontanée ou hasard d</a:t>
            </a:r>
            <a:r>
              <a:rPr lang="fr-FR" altLang="fr-FR" sz="1361" dirty="0"/>
              <a:t>’</a:t>
            </a:r>
            <a:r>
              <a:rPr lang="fr-FR" altLang="en-US" sz="1361" dirty="0"/>
              <a:t>une présence</a:t>
            </a:r>
          </a:p>
          <a:p>
            <a:pPr algn="just"/>
            <a:r>
              <a:rPr lang="fr-FR" altLang="en-US" sz="1225" i="1" dirty="0"/>
              <a:t>« J</a:t>
            </a:r>
            <a:r>
              <a:rPr lang="fr-FR" altLang="fr-FR" sz="1225" i="1" dirty="0"/>
              <a:t>’</a:t>
            </a:r>
            <a:r>
              <a:rPr lang="fr-FR" altLang="en-US" sz="1225" i="1" dirty="0"/>
              <a:t>avais élaboré une technique toute personnelle qui consistait à juste regarder les photos et,</a:t>
            </a:r>
          </a:p>
          <a:p>
            <a:pPr algn="just"/>
            <a:r>
              <a:rPr lang="fr-FR" altLang="en-US" sz="1225" i="1" dirty="0"/>
              <a:t>coup de bol pour eux, j</a:t>
            </a:r>
            <a:r>
              <a:rPr lang="fr-FR" altLang="fr-FR" sz="1225" i="1" dirty="0"/>
              <a:t>’</a:t>
            </a:r>
            <a:r>
              <a:rPr lang="fr-FR" altLang="en-US" sz="1225" i="1" dirty="0"/>
              <a:t>ai trouvé qu</a:t>
            </a:r>
            <a:r>
              <a:rPr lang="fr-FR" altLang="fr-FR" sz="1225" i="1" dirty="0"/>
              <a:t>’</a:t>
            </a:r>
            <a:r>
              <a:rPr lang="fr-FR" altLang="en-US" sz="1225" i="1" dirty="0"/>
              <a:t>ils avaient de bonnes tronches » </a:t>
            </a:r>
            <a:r>
              <a:rPr lang="fr-FR" altLang="en-US" sz="1225" b="1" dirty="0"/>
              <a:t>AHL, rédacteur en chef</a:t>
            </a:r>
          </a:p>
          <a:p>
            <a:pPr algn="just"/>
            <a:r>
              <a:rPr lang="fr-FR" altLang="en-US" sz="1225" b="1" dirty="0"/>
              <a:t>de Consoles +</a:t>
            </a:r>
          </a:p>
          <a:p>
            <a:pPr algn="just"/>
            <a:endParaRPr lang="fr-FR" altLang="en-US" sz="1225" dirty="0"/>
          </a:p>
          <a:p>
            <a:pPr algn="just"/>
            <a:r>
              <a:rPr lang="fr-FR" altLang="en-US" sz="1225" dirty="0"/>
              <a:t>Michel </a:t>
            </a:r>
            <a:r>
              <a:rPr lang="fr-FR" altLang="en-US" sz="1225" dirty="0" err="1"/>
              <a:t>Houng</a:t>
            </a:r>
            <a:r>
              <a:rPr lang="fr-FR" altLang="en-US" sz="1225" dirty="0"/>
              <a:t> a été recruté à Game </a:t>
            </a:r>
            <a:r>
              <a:rPr lang="fr-FR" altLang="en-US" sz="1225" dirty="0" err="1"/>
              <a:t>Mag</a:t>
            </a:r>
            <a:r>
              <a:rPr lang="fr-FR" altLang="en-US" sz="1225" dirty="0"/>
              <a:t> parce qu</a:t>
            </a:r>
            <a:r>
              <a:rPr lang="fr-FR" altLang="fr-FR" sz="1225" dirty="0"/>
              <a:t>’</a:t>
            </a:r>
            <a:r>
              <a:rPr lang="fr-FR" altLang="en-US" sz="1225" dirty="0"/>
              <a:t>il avait remporté un concours de jeux vidéo</a:t>
            </a:r>
          </a:p>
          <a:p>
            <a:pPr algn="just"/>
            <a:r>
              <a:rPr lang="fr-FR" altLang="en-US" sz="1225" dirty="0"/>
              <a:t>dans un salon</a:t>
            </a:r>
          </a:p>
          <a:p>
            <a:pPr algn="just"/>
            <a:endParaRPr lang="fr-FR" altLang="en-US" sz="1225" dirty="0"/>
          </a:p>
          <a:p>
            <a:pPr algn="just">
              <a:buFont typeface="Arial" panose="020B0604020202020204" pitchFamily="34" charset="0"/>
              <a:buChar char="•"/>
            </a:pPr>
            <a:r>
              <a:rPr lang="fr-FR" altLang="en-US" sz="1361" dirty="0"/>
              <a:t>Ceux qui pouvaient apporter quelque chose: expérience dans un fanzine, accès aux jeux vidéo (en boutique) ou via les copies pirates</a:t>
            </a:r>
          </a:p>
          <a:p>
            <a:pPr algn="just">
              <a:buFont typeface="Arial" panose="020B0604020202020204" pitchFamily="34" charset="0"/>
              <a:buChar char="•"/>
            </a:pPr>
            <a:endParaRPr lang="fr-FR" altLang="en-US" sz="1361" dirty="0"/>
          </a:p>
          <a:p>
            <a:pPr algn="just"/>
            <a:r>
              <a:rPr lang="fr-FR" altLang="en-US" sz="1225" i="1" dirty="0"/>
              <a:t>« Pouvoir juger de la qualité d</a:t>
            </a:r>
            <a:r>
              <a:rPr lang="fr-FR" altLang="fr-FR" sz="1225" i="1" dirty="0"/>
              <a:t>’</a:t>
            </a:r>
            <a:r>
              <a:rPr lang="fr-FR" altLang="en-US" sz="1225" i="1" dirty="0"/>
              <a:t>un titre afin d</a:t>
            </a:r>
            <a:r>
              <a:rPr lang="fr-FR" altLang="fr-FR" sz="1225" i="1" dirty="0"/>
              <a:t>’</a:t>
            </a:r>
            <a:r>
              <a:rPr lang="fr-FR" altLang="en-US" sz="1225" i="1" dirty="0"/>
              <a:t>ajuster sa commande était un atout maître pour les magasins. Les nouveautés proposées par notre groupe de flibustiers et les cracks, véritables nectars pour les revendeurs, l</a:t>
            </a:r>
            <a:r>
              <a:rPr lang="fr-FR" altLang="fr-FR" sz="1225" i="1" dirty="0"/>
              <a:t>’</a:t>
            </a:r>
            <a:r>
              <a:rPr lang="fr-FR" altLang="en-US" sz="1225" i="1" dirty="0"/>
              <a:t>étaient également pour la presse » </a:t>
            </a:r>
            <a:r>
              <a:rPr lang="fr-FR" altLang="en-US" sz="1225" b="1" dirty="0"/>
              <a:t>J</a:t>
            </a:r>
            <a:r>
              <a:rPr lang="fr-FR" altLang="fr-FR" sz="1225" b="1" dirty="0"/>
              <a:t>’</a:t>
            </a:r>
            <a:r>
              <a:rPr lang="fr-FR" altLang="en-US" sz="1225" b="1" dirty="0"/>
              <a:t>m Destroy, Micro News</a:t>
            </a:r>
          </a:p>
          <a:p>
            <a:pPr algn="just"/>
            <a:endParaRPr lang="fr-FR" altLang="en-US" sz="1225" i="1" dirty="0"/>
          </a:p>
          <a:p>
            <a:pPr algn="just">
              <a:buFont typeface="Arial" panose="020B0604020202020204" pitchFamily="34" charset="0"/>
              <a:buChar char="•"/>
            </a:pPr>
            <a:r>
              <a:rPr lang="fr-FR" altLang="en-US" sz="1361" dirty="0"/>
              <a:t>Le réseau</a:t>
            </a:r>
          </a:p>
          <a:p>
            <a:pPr algn="just"/>
            <a:r>
              <a:rPr lang="fr-FR" altLang="en-US" sz="1225" i="1" dirty="0"/>
              <a:t>On était allé dans le château d</a:t>
            </a:r>
            <a:r>
              <a:rPr lang="fr-FR" altLang="fr-FR" sz="1225" i="1" dirty="0"/>
              <a:t>’</a:t>
            </a:r>
            <a:r>
              <a:rPr lang="fr-FR" altLang="ja-JP" sz="1225" i="1" dirty="0" err="1"/>
              <a:t>Ubi</a:t>
            </a:r>
            <a:r>
              <a:rPr lang="fr-FR" altLang="ja-JP" sz="1225" i="1" dirty="0"/>
              <a:t> Soft […] et puis, là-bas j</a:t>
            </a:r>
            <a:r>
              <a:rPr lang="fr-FR" altLang="fr-FR" sz="1225" i="1" dirty="0"/>
              <a:t>’</a:t>
            </a:r>
            <a:r>
              <a:rPr lang="fr-FR" altLang="ja-JP" sz="1225" i="1" dirty="0"/>
              <a:t>avais rencontré Jean-Yves Primat,</a:t>
            </a:r>
          </a:p>
          <a:p>
            <a:pPr algn="just"/>
            <a:r>
              <a:rPr lang="fr-FR" altLang="ja-JP" sz="1225" i="1" dirty="0"/>
              <a:t>qui était le patron de Commodore Revue. Il se trouve que, quand moi j</a:t>
            </a:r>
            <a:r>
              <a:rPr lang="fr-FR" altLang="fr-FR" sz="1225" i="1" dirty="0"/>
              <a:t>’</a:t>
            </a:r>
            <a:r>
              <a:rPr lang="fr-FR" altLang="ja-JP" sz="1225" i="1" dirty="0"/>
              <a:t>en ai eu marre</a:t>
            </a:r>
          </a:p>
          <a:p>
            <a:pPr algn="just"/>
            <a:r>
              <a:rPr lang="fr-FR" altLang="ja-JP" sz="1225" i="1" dirty="0"/>
              <a:t>d</a:t>
            </a:r>
            <a:r>
              <a:rPr lang="fr-FR" altLang="fr-FR" sz="1225" i="1" dirty="0"/>
              <a:t>’</a:t>
            </a:r>
            <a:r>
              <a:rPr lang="fr-FR" altLang="ja-JP" sz="1225" i="1" dirty="0"/>
              <a:t>Amstrad Magazine, j</a:t>
            </a:r>
            <a:r>
              <a:rPr lang="fr-FR" altLang="fr-FR" sz="1225" i="1" dirty="0"/>
              <a:t>’</a:t>
            </a:r>
            <a:r>
              <a:rPr lang="fr-FR" altLang="ja-JP" sz="1225" i="1" dirty="0"/>
              <a:t>ai appelé Jean-Yves. Ça se passait toujours comme ça, c</a:t>
            </a:r>
            <a:r>
              <a:rPr lang="fr-FR" altLang="fr-FR" sz="1225" i="1" dirty="0"/>
              <a:t>’</a:t>
            </a:r>
            <a:r>
              <a:rPr lang="fr-FR" altLang="ja-JP" sz="1225" i="1" dirty="0"/>
              <a:t>était un coup</a:t>
            </a:r>
          </a:p>
          <a:p>
            <a:pPr algn="just"/>
            <a:r>
              <a:rPr lang="fr-FR" altLang="ja-JP" sz="1225" i="1" dirty="0"/>
              <a:t>de fil et le lendemain ou la semaine d</a:t>
            </a:r>
            <a:r>
              <a:rPr lang="fr-FR" altLang="fr-FR" sz="1225" i="1" dirty="0"/>
              <a:t>’</a:t>
            </a:r>
            <a:r>
              <a:rPr lang="fr-FR" altLang="ja-JP" sz="1225" i="1" dirty="0"/>
              <a:t>après, j</a:t>
            </a:r>
            <a:r>
              <a:rPr lang="fr-FR" altLang="fr-FR" sz="1225" i="1" dirty="0"/>
              <a:t>’</a:t>
            </a:r>
            <a:r>
              <a:rPr lang="fr-FR" altLang="ja-JP" sz="1225" i="1" dirty="0"/>
              <a:t>attaquais ailleurs. C</a:t>
            </a:r>
            <a:r>
              <a:rPr lang="fr-FR" altLang="fr-FR" sz="1225" i="1" dirty="0"/>
              <a:t>’</a:t>
            </a:r>
            <a:r>
              <a:rPr lang="fr-FR" altLang="ja-JP" sz="1225" i="1" dirty="0"/>
              <a:t>était un petit milieu, tout le</a:t>
            </a:r>
          </a:p>
          <a:p>
            <a:pPr algn="just"/>
            <a:r>
              <a:rPr lang="fr-FR" altLang="ja-JP" sz="1225" i="1" dirty="0"/>
              <a:t>monde se connaissait ! </a:t>
            </a:r>
            <a:r>
              <a:rPr lang="fr-FR" altLang="ja-JP" sz="1225" b="1" dirty="0"/>
              <a:t>Georges Brize, rédacteur en chef de Micro News</a:t>
            </a:r>
            <a:endParaRPr lang="fr-FR" altLang="en-US" sz="1361" i="1" dirty="0"/>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3314" name="Rectangle 1">
            <a:extLst>
              <a:ext uri="{FF2B5EF4-FFF2-40B4-BE49-F238E27FC236}">
                <a16:creationId xmlns:a16="http://schemas.microsoft.com/office/drawing/2014/main" id="{919B0AF4-778F-1243-AB69-CCC1140E36EC}"/>
              </a:ext>
            </a:extLst>
          </p:cNvPr>
          <p:cNvSpPr>
            <a:spLocks noGrp="1" noChangeArrowheads="1"/>
          </p:cNvSpPr>
          <p:nvPr>
            <p:ph type="title"/>
          </p:nvPr>
        </p:nvSpPr>
        <p:spPr>
          <a:xfrm>
            <a:off x="109728" y="120973"/>
            <a:ext cx="8823960" cy="491452"/>
          </a:xfrm>
        </p:spPr>
        <p:txBody>
          <a:bodyPr vert="horz" lIns="91440" tIns="26404" rIns="91440" bIns="45720" rtlCol="0" anchor="ctr">
            <a:normAutofit fontScale="90000"/>
          </a:bodyPr>
          <a:lstStyle/>
          <a:p>
            <a:pPr>
              <a:tabLst>
                <a:tab pos="492542" algn="l"/>
                <a:tab pos="985083" algn="l"/>
                <a:tab pos="1477625" algn="l"/>
                <a:tab pos="1970166" algn="l"/>
                <a:tab pos="2462708" algn="l"/>
                <a:tab pos="2955249" algn="l"/>
                <a:tab pos="3447791" algn="l"/>
                <a:tab pos="3940332" algn="l"/>
                <a:tab pos="4432874" algn="l"/>
                <a:tab pos="4925416" algn="l"/>
                <a:tab pos="5417957" algn="l"/>
                <a:tab pos="5910499" algn="l"/>
              </a:tabLst>
            </a:pPr>
            <a:r>
              <a:rPr lang="fr-FR" altLang="en-US" dirty="0"/>
              <a:t>Qui sont ces nouveaux éditeurs ?</a:t>
            </a:r>
          </a:p>
        </p:txBody>
      </p:sp>
      <p:sp>
        <p:nvSpPr>
          <p:cNvPr id="13315" name="Rectangle 2">
            <a:extLst>
              <a:ext uri="{FF2B5EF4-FFF2-40B4-BE49-F238E27FC236}">
                <a16:creationId xmlns:a16="http://schemas.microsoft.com/office/drawing/2014/main" id="{3200AE22-23DF-F14D-A455-6655D1376185}"/>
              </a:ext>
            </a:extLst>
          </p:cNvPr>
          <p:cNvSpPr>
            <a:spLocks noChangeArrowheads="1"/>
          </p:cNvSpPr>
          <p:nvPr/>
        </p:nvSpPr>
        <p:spPr bwMode="auto">
          <a:xfrm>
            <a:off x="2471180" y="640508"/>
            <a:ext cx="5291476" cy="511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just"/>
            <a:r>
              <a:rPr lang="fr-FR" altLang="en-US" sz="1361"/>
              <a:t>Les grandes maisons d</a:t>
            </a:r>
            <a:r>
              <a:rPr lang="fr-FR" altLang="fr-FR" sz="1361"/>
              <a:t>’</a:t>
            </a:r>
            <a:r>
              <a:rPr lang="fr-FR" altLang="en-US" sz="1361"/>
              <a:t>éditions: Les Editions Mondiales (Tilt), Soracom (Arcades)</a:t>
            </a:r>
            <a:endParaRPr lang="fr-FR" altLang="en-US" sz="1225"/>
          </a:p>
        </p:txBody>
      </p:sp>
      <p:pic>
        <p:nvPicPr>
          <p:cNvPr id="13316" name="Picture 6">
            <a:extLst>
              <a:ext uri="{FF2B5EF4-FFF2-40B4-BE49-F238E27FC236}">
                <a16:creationId xmlns:a16="http://schemas.microsoft.com/office/drawing/2014/main" id="{CCD0FBA7-D387-CA48-9F3A-FF40823EA3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81796" y="628627"/>
            <a:ext cx="886773" cy="10833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7" name="Picture 7">
            <a:extLst>
              <a:ext uri="{FF2B5EF4-FFF2-40B4-BE49-F238E27FC236}">
                <a16:creationId xmlns:a16="http://schemas.microsoft.com/office/drawing/2014/main" id="{14757C64-70BD-7348-9565-F6330D3D78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79636" y="1832953"/>
            <a:ext cx="906215" cy="1107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8" name="Picture 8">
            <a:extLst>
              <a:ext uri="{FF2B5EF4-FFF2-40B4-BE49-F238E27FC236}">
                <a16:creationId xmlns:a16="http://schemas.microsoft.com/office/drawing/2014/main" id="{5516A042-D6DE-EC44-908C-26AB44C2C97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79636" y="3054561"/>
            <a:ext cx="906215" cy="1107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9" name="Rectangle 2">
            <a:extLst>
              <a:ext uri="{FF2B5EF4-FFF2-40B4-BE49-F238E27FC236}">
                <a16:creationId xmlns:a16="http://schemas.microsoft.com/office/drawing/2014/main" id="{38D18A7E-A2E3-B74F-909E-EF3D0D680777}"/>
              </a:ext>
            </a:extLst>
          </p:cNvPr>
          <p:cNvSpPr>
            <a:spLocks noChangeArrowheads="1"/>
          </p:cNvSpPr>
          <p:nvPr/>
        </p:nvSpPr>
        <p:spPr bwMode="auto">
          <a:xfrm>
            <a:off x="2467940" y="1905321"/>
            <a:ext cx="5291475" cy="511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just"/>
            <a:r>
              <a:rPr lang="fr-FR" altLang="en-US" sz="1361"/>
              <a:t>Les magasins et grossistes en informatique : Micro Vidéo (Gen4), MSX Video Center (Micro News), Alain Kahn (Amstrad 100%)</a:t>
            </a:r>
            <a:endParaRPr lang="fr-FR" altLang="en-US" sz="1225"/>
          </a:p>
        </p:txBody>
      </p:sp>
      <p:sp>
        <p:nvSpPr>
          <p:cNvPr id="13320" name="Rectangle 2">
            <a:extLst>
              <a:ext uri="{FF2B5EF4-FFF2-40B4-BE49-F238E27FC236}">
                <a16:creationId xmlns:a16="http://schemas.microsoft.com/office/drawing/2014/main" id="{69984567-0583-CE4C-BE6F-4F9C9C74768B}"/>
              </a:ext>
            </a:extLst>
          </p:cNvPr>
          <p:cNvSpPr>
            <a:spLocks noChangeArrowheads="1"/>
          </p:cNvSpPr>
          <p:nvPr/>
        </p:nvSpPr>
        <p:spPr bwMode="auto">
          <a:xfrm>
            <a:off x="2465780" y="3056721"/>
            <a:ext cx="5291475" cy="7205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just"/>
            <a:r>
              <a:rPr lang="fr-FR" altLang="en-US" sz="1361"/>
              <a:t>Les purs entrepreneurs, peu intéressés par le jeu vidéo : Marc Andersen (Joystick), qui éditait des magazines de mairies ; les frères Chemla (FJM), Posse Press (Amiga Dream)</a:t>
            </a:r>
            <a:endParaRPr lang="fr-FR" altLang="en-US" sz="1225"/>
          </a:p>
        </p:txBody>
      </p:sp>
      <p:sp>
        <p:nvSpPr>
          <p:cNvPr id="13321" name="Rectangle 1">
            <a:extLst>
              <a:ext uri="{FF2B5EF4-FFF2-40B4-BE49-F238E27FC236}">
                <a16:creationId xmlns:a16="http://schemas.microsoft.com/office/drawing/2014/main" id="{1B49FDCC-9AA0-F84B-B19E-7219AF47C195}"/>
              </a:ext>
            </a:extLst>
          </p:cNvPr>
          <p:cNvSpPr>
            <a:spLocks noChangeArrowheads="1"/>
          </p:cNvSpPr>
          <p:nvPr/>
        </p:nvSpPr>
        <p:spPr bwMode="auto">
          <a:xfrm>
            <a:off x="1461275" y="4234045"/>
            <a:ext cx="6374829" cy="8463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just"/>
            <a:r>
              <a:rPr lang="fr-FR" altLang="en-US" sz="1225"/>
              <a:t>« </a:t>
            </a:r>
            <a:r>
              <a:rPr lang="fr-FR" altLang="en-US" sz="1225" i="1"/>
              <a:t>Il y a eu cette espèce de mariage entre des passionnés qui étaient prêts à écrire des pages et des pages sur le jeu vidéo, et des hommes d</a:t>
            </a:r>
            <a:r>
              <a:rPr lang="fr-FR" altLang="fr-FR" sz="1225" i="1"/>
              <a:t>’</a:t>
            </a:r>
            <a:r>
              <a:rPr lang="fr-FR" altLang="en-US" sz="1225" i="1"/>
              <a:t>affaire, qui arrivaient derrière et qui sentaient bien qu</a:t>
            </a:r>
            <a:r>
              <a:rPr lang="fr-FR" altLang="fr-FR" sz="1225" i="1"/>
              <a:t>’</a:t>
            </a:r>
            <a:r>
              <a:rPr lang="fr-FR" altLang="en-US" sz="1225" i="1"/>
              <a:t>il y avait un filon, et qui créaient un magazine rien qu</a:t>
            </a:r>
            <a:r>
              <a:rPr lang="fr-FR" altLang="fr-FR" sz="1225" i="1"/>
              <a:t>’</a:t>
            </a:r>
            <a:r>
              <a:rPr lang="fr-FR" altLang="en-US" sz="1225" i="1"/>
              <a:t>en claquant des doigts… avec plus ou moins d</a:t>
            </a:r>
            <a:r>
              <a:rPr lang="fr-FR" altLang="fr-FR" sz="1225" i="1"/>
              <a:t>’</a:t>
            </a:r>
            <a:r>
              <a:rPr lang="fr-FR" altLang="en-US" sz="1225" i="1"/>
              <a:t>honnêteté </a:t>
            </a:r>
            <a:r>
              <a:rPr lang="fr-FR" altLang="en-US" sz="1225"/>
              <a:t>» </a:t>
            </a:r>
            <a:r>
              <a:rPr lang="fr-FR" altLang="en-US" sz="1225" b="1"/>
              <a:t>Yann Serra, Amiga Dream</a:t>
            </a:r>
            <a:r>
              <a:rPr lang="fr-FR" altLang="en-US" sz="1225"/>
              <a:t>.</a:t>
            </a:r>
            <a:endParaRPr lang="fr-FR" altLang="en-US" sz="1225" i="1"/>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5362" name="Rectangle 1">
            <a:extLst>
              <a:ext uri="{FF2B5EF4-FFF2-40B4-BE49-F238E27FC236}">
                <a16:creationId xmlns:a16="http://schemas.microsoft.com/office/drawing/2014/main" id="{DC34AE29-FC1E-2344-A813-A1C2EEF5E62D}"/>
              </a:ext>
            </a:extLst>
          </p:cNvPr>
          <p:cNvSpPr>
            <a:spLocks noGrp="1" noChangeArrowheads="1"/>
          </p:cNvSpPr>
          <p:nvPr>
            <p:ph type="title"/>
          </p:nvPr>
        </p:nvSpPr>
        <p:spPr>
          <a:xfrm>
            <a:off x="402336" y="73448"/>
            <a:ext cx="8348471" cy="455808"/>
          </a:xfrm>
        </p:spPr>
        <p:txBody>
          <a:bodyPr vert="horz" lIns="91440" tIns="26404" rIns="91440" bIns="45720" rtlCol="0" anchor="ctr">
            <a:normAutofit fontScale="90000"/>
          </a:bodyPr>
          <a:lstStyle/>
          <a:p>
            <a:pPr>
              <a:tabLst>
                <a:tab pos="492542" algn="l"/>
                <a:tab pos="985083" algn="l"/>
                <a:tab pos="1477625" algn="l"/>
                <a:tab pos="1970166" algn="l"/>
                <a:tab pos="2462708" algn="l"/>
                <a:tab pos="2955249" algn="l"/>
                <a:tab pos="3447791" algn="l"/>
                <a:tab pos="3940332" algn="l"/>
                <a:tab pos="4432874" algn="l"/>
                <a:tab pos="4925416" algn="l"/>
                <a:tab pos="5417957" algn="l"/>
                <a:tab pos="5910499" algn="l"/>
              </a:tabLst>
            </a:pPr>
            <a:r>
              <a:rPr lang="fr-FR" altLang="en-US" dirty="0"/>
              <a:t>1990-1 : Les précurseurs consoles</a:t>
            </a:r>
          </a:p>
        </p:txBody>
      </p:sp>
      <p:pic>
        <p:nvPicPr>
          <p:cNvPr id="15363" name="Picture 6">
            <a:extLst>
              <a:ext uri="{FF2B5EF4-FFF2-40B4-BE49-F238E27FC236}">
                <a16:creationId xmlns:a16="http://schemas.microsoft.com/office/drawing/2014/main" id="{F0ACCE1D-F283-7C40-90D1-978A8D7E6B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26889" y="612425"/>
            <a:ext cx="2204512" cy="2694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4" name="Picture 7">
            <a:extLst>
              <a:ext uri="{FF2B5EF4-FFF2-40B4-BE49-F238E27FC236}">
                <a16:creationId xmlns:a16="http://schemas.microsoft.com/office/drawing/2014/main" id="{D04AC5A6-0C18-0741-ABB3-FB0F29F8F9C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88647" y="617826"/>
            <a:ext cx="2202352" cy="26894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5" name="Picture 8">
            <a:extLst>
              <a:ext uri="{FF2B5EF4-FFF2-40B4-BE49-F238E27FC236}">
                <a16:creationId xmlns:a16="http://schemas.microsoft.com/office/drawing/2014/main" id="{9CDAE9F3-3276-A84A-8E42-50E2C2AEF9D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48244" y="612425"/>
            <a:ext cx="2204512" cy="2694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6" name="Rectangle 8">
            <a:extLst>
              <a:ext uri="{FF2B5EF4-FFF2-40B4-BE49-F238E27FC236}">
                <a16:creationId xmlns:a16="http://schemas.microsoft.com/office/drawing/2014/main" id="{315102D7-D25C-F747-9BC8-17EB18D0F397}"/>
              </a:ext>
            </a:extLst>
          </p:cNvPr>
          <p:cNvSpPr>
            <a:spLocks noChangeArrowheads="1"/>
          </p:cNvSpPr>
          <p:nvPr/>
        </p:nvSpPr>
        <p:spPr bwMode="auto">
          <a:xfrm>
            <a:off x="1463435" y="3419639"/>
            <a:ext cx="6374829" cy="2808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just"/>
            <a:r>
              <a:rPr lang="fr-FR" altLang="en-US" sz="1225"/>
              <a:t>« </a:t>
            </a:r>
            <a:r>
              <a:rPr lang="fr-FR" altLang="en-US" sz="1225" i="1"/>
              <a:t>Le marché des consoles, c</a:t>
            </a:r>
            <a:r>
              <a:rPr lang="fr-FR" altLang="fr-FR" sz="1225" i="1"/>
              <a:t>’</a:t>
            </a:r>
            <a:r>
              <a:rPr lang="fr-FR" altLang="en-US" sz="1225" i="1"/>
              <a:t>est l</a:t>
            </a:r>
            <a:r>
              <a:rPr lang="fr-FR" altLang="fr-FR" sz="1225" i="1"/>
              <a:t>’</a:t>
            </a:r>
            <a:r>
              <a:rPr lang="fr-FR" altLang="en-US" sz="1225" i="1"/>
              <a:t>avenir</a:t>
            </a:r>
            <a:r>
              <a:rPr lang="fr-FR" altLang="en-US" sz="1225"/>
              <a:t> » </a:t>
            </a:r>
            <a:r>
              <a:rPr lang="fr-FR" altLang="en-US" sz="1225" b="1"/>
              <a:t>Cyril Drevet, Player One</a:t>
            </a:r>
            <a:r>
              <a:rPr lang="fr-FR" altLang="en-US" sz="1225"/>
              <a:t>.</a:t>
            </a:r>
            <a:endParaRPr lang="fr-FR" altLang="en-US" sz="1225" i="1"/>
          </a:p>
        </p:txBody>
      </p:sp>
      <p:sp>
        <p:nvSpPr>
          <p:cNvPr id="15367" name="Rectangle 9">
            <a:extLst>
              <a:ext uri="{FF2B5EF4-FFF2-40B4-BE49-F238E27FC236}">
                <a16:creationId xmlns:a16="http://schemas.microsoft.com/office/drawing/2014/main" id="{DD93040D-16BE-DE46-920E-F5127950012A}"/>
              </a:ext>
            </a:extLst>
          </p:cNvPr>
          <p:cNvSpPr>
            <a:spLocks noChangeArrowheads="1"/>
          </p:cNvSpPr>
          <p:nvPr/>
        </p:nvSpPr>
        <p:spPr bwMode="auto">
          <a:xfrm>
            <a:off x="1463435" y="3992100"/>
            <a:ext cx="6374829" cy="657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just"/>
            <a:r>
              <a:rPr lang="fr-FR" altLang="en-US" sz="1225"/>
              <a:t>« </a:t>
            </a:r>
            <a:r>
              <a:rPr lang="fr-FR" altLang="en-US" sz="1225" i="1"/>
              <a:t>On leur a vendu un magazine consoles comme le moyen de faire parler de la machine d</a:t>
            </a:r>
            <a:r>
              <a:rPr lang="fr-FR" altLang="fr-FR" sz="1225" i="1"/>
              <a:t>’</a:t>
            </a:r>
            <a:r>
              <a:rPr lang="fr-FR" altLang="en-US" sz="1225" i="1"/>
              <a:t>Amstrad, qui était notre partenaire privilégié. Mais, en fait, tout ce que l</a:t>
            </a:r>
            <a:r>
              <a:rPr lang="fr-FR" altLang="fr-FR" sz="1225" i="1"/>
              <a:t>’</a:t>
            </a:r>
            <a:r>
              <a:rPr lang="fr-FR" altLang="en-US" sz="1225" i="1"/>
              <a:t>on voulait, c</a:t>
            </a:r>
            <a:r>
              <a:rPr lang="fr-FR" altLang="fr-FR" sz="1225" i="1"/>
              <a:t>’</a:t>
            </a:r>
            <a:r>
              <a:rPr lang="fr-FR" altLang="en-US" sz="1225" i="1"/>
              <a:t>était parler des consoles japonaises</a:t>
            </a:r>
            <a:r>
              <a:rPr lang="fr-FR" altLang="en-US" sz="1225"/>
              <a:t> » </a:t>
            </a:r>
            <a:r>
              <a:rPr lang="fr-FR" altLang="en-US" sz="1225" b="1"/>
              <a:t>Pierre Valls &amp; Cyril Drevet, Player One</a:t>
            </a:r>
            <a:r>
              <a:rPr lang="fr-FR" altLang="en-US" sz="1225"/>
              <a:t>.</a:t>
            </a:r>
            <a:endParaRPr lang="fr-FR" altLang="en-US" sz="1225" i="1"/>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BA0176AE-1DDE-564E-ACF6-B71D9087E8FD}"/>
              </a:ext>
            </a:extLst>
          </p:cNvPr>
          <p:cNvSpPr>
            <a:spLocks noGrp="1"/>
          </p:cNvSpPr>
          <p:nvPr>
            <p:ph type="title"/>
          </p:nvPr>
        </p:nvSpPr>
        <p:spPr>
          <a:xfrm>
            <a:off x="457200" y="58746"/>
            <a:ext cx="8229600" cy="857250"/>
          </a:xfrm>
        </p:spPr>
        <p:txBody>
          <a:bodyPr/>
          <a:lstStyle/>
          <a:p>
            <a:r>
              <a:rPr lang="fr-FR" dirty="0"/>
              <a:t>Le Minitel</a:t>
            </a:r>
          </a:p>
        </p:txBody>
      </p:sp>
      <p:sp>
        <p:nvSpPr>
          <p:cNvPr id="5" name="Rectangle 4">
            <a:extLst>
              <a:ext uri="{FF2B5EF4-FFF2-40B4-BE49-F238E27FC236}">
                <a16:creationId xmlns:a16="http://schemas.microsoft.com/office/drawing/2014/main" id="{86BBA516-3D6C-6540-9815-2C84547D5EEA}"/>
              </a:ext>
            </a:extLst>
          </p:cNvPr>
          <p:cNvSpPr/>
          <p:nvPr/>
        </p:nvSpPr>
        <p:spPr>
          <a:xfrm>
            <a:off x="371960" y="989547"/>
            <a:ext cx="8539566" cy="1815882"/>
          </a:xfrm>
          <a:prstGeom prst="rect">
            <a:avLst/>
          </a:prstGeom>
        </p:spPr>
        <p:txBody>
          <a:bodyPr wrap="square">
            <a:spAutoFit/>
          </a:bodyPr>
          <a:lstStyle/>
          <a:p>
            <a:pPr algn="just"/>
            <a:r>
              <a:rPr lang="fr-BE" sz="1600" dirty="0">
                <a:latin typeface="Calibri" panose="020F0502020204030204" pitchFamily="34" charset="0"/>
                <a:cs typeface="Calibri" panose="020F0502020204030204" pitchFamily="34" charset="0"/>
              </a:rPr>
              <a:t>Par rapport à l’ensemble de la presse, </a:t>
            </a:r>
            <a:r>
              <a:rPr lang="fr-BE" sz="1600" i="1" dirty="0">
                <a:latin typeface="Calibri" panose="020F0502020204030204" pitchFamily="34" charset="0"/>
                <a:cs typeface="Calibri" panose="020F0502020204030204" pitchFamily="34" charset="0"/>
              </a:rPr>
              <a:t>Tilt </a:t>
            </a:r>
            <a:r>
              <a:rPr lang="fr-BE" sz="1600" dirty="0">
                <a:latin typeface="Calibri" panose="020F0502020204030204" pitchFamily="34" charset="0"/>
                <a:cs typeface="Calibri" panose="020F0502020204030204" pitchFamily="34" charset="0"/>
              </a:rPr>
              <a:t>investit le Minitel en </a:t>
            </a:r>
            <a:r>
              <a:rPr lang="fr-BE" sz="1600" dirty="0" err="1">
                <a:latin typeface="Calibri" panose="020F0502020204030204" pitchFamily="34" charset="0"/>
                <a:cs typeface="Calibri" panose="020F0502020204030204" pitchFamily="34" charset="0"/>
              </a:rPr>
              <a:t>précurseur</a:t>
            </a:r>
            <a:r>
              <a:rPr lang="fr-BE" sz="1600" dirty="0">
                <a:latin typeface="Calibri" panose="020F0502020204030204" pitchFamily="34" charset="0"/>
                <a:cs typeface="Calibri" panose="020F0502020204030204" pitchFamily="34" charset="0"/>
              </a:rPr>
              <a:t> : en 1985, seuls cinquante titres de presse ont </a:t>
            </a:r>
            <a:r>
              <a:rPr lang="fr-BE" sz="1600" dirty="0" err="1">
                <a:latin typeface="Calibri" panose="020F0502020204030204" pitchFamily="34" charset="0"/>
                <a:cs typeface="Calibri" panose="020F0502020204030204" pitchFamily="34" charset="0"/>
              </a:rPr>
              <a:t>expérimente</a:t>
            </a:r>
            <a:r>
              <a:rPr lang="fr-BE" sz="1600" dirty="0">
                <a:latin typeface="Calibri" panose="020F0502020204030204" pitchFamily="34" charset="0"/>
                <a:cs typeface="Calibri" panose="020F0502020204030204" pitchFamily="34" charset="0"/>
              </a:rPr>
              <a:t>́ le dispositif (Raoul, 1985 : 102) et la France ne compte que 1,5 million de terminaux en 1986, contre 5,5 millions en 1990 (Gonzalez et Jouve, 2002 : 85). Quant au marché des « 3615 », sur lequel </a:t>
            </a:r>
            <a:r>
              <a:rPr lang="fr-BE" sz="1600" i="1" dirty="0">
                <a:latin typeface="Calibri" panose="020F0502020204030204" pitchFamily="34" charset="0"/>
                <a:cs typeface="Calibri" panose="020F0502020204030204" pitchFamily="34" charset="0"/>
              </a:rPr>
              <a:t>Tilt </a:t>
            </a:r>
            <a:r>
              <a:rPr lang="fr-BE" sz="1600" dirty="0">
                <a:latin typeface="Calibri" panose="020F0502020204030204" pitchFamily="34" charset="0"/>
                <a:cs typeface="Calibri" panose="020F0502020204030204" pitchFamily="34" charset="0"/>
              </a:rPr>
              <a:t>intervient, il n’explose réellement qu’en 1990 (ibidem : 86). Ce lien entre presse jeu </a:t>
            </a:r>
            <a:r>
              <a:rPr lang="fr-BE" sz="1600" dirty="0" err="1">
                <a:latin typeface="Calibri" panose="020F0502020204030204" pitchFamily="34" charset="0"/>
                <a:cs typeface="Calibri" panose="020F0502020204030204" pitchFamily="34" charset="0"/>
              </a:rPr>
              <a:t>vidéo</a:t>
            </a:r>
            <a:r>
              <a:rPr lang="fr-BE" sz="1600" dirty="0">
                <a:latin typeface="Calibri" panose="020F0502020204030204" pitchFamily="34" charset="0"/>
                <a:cs typeface="Calibri" panose="020F0502020204030204" pitchFamily="34" charset="0"/>
              </a:rPr>
              <a:t> et </a:t>
            </a:r>
            <a:r>
              <a:rPr lang="fr-BE" sz="1600" dirty="0" err="1">
                <a:latin typeface="Calibri" panose="020F0502020204030204" pitchFamily="34" charset="0"/>
                <a:cs typeface="Calibri" panose="020F0502020204030204" pitchFamily="34" charset="0"/>
              </a:rPr>
              <a:t>télématique</a:t>
            </a:r>
            <a:r>
              <a:rPr lang="fr-BE" sz="1600" dirty="0">
                <a:latin typeface="Calibri" panose="020F0502020204030204" pitchFamily="34" charset="0"/>
                <a:cs typeface="Calibri" panose="020F0502020204030204" pitchFamily="34" charset="0"/>
              </a:rPr>
              <a:t> va se raffermir de plus en plus, ce qui fait profiter les magazines de l’implantation croissante du dispositif en France, notamment due à l’obtention gratuite des terminaux par les foyers (Rincé, 1990 : 10). </a:t>
            </a:r>
          </a:p>
        </p:txBody>
      </p:sp>
      <p:pic>
        <p:nvPicPr>
          <p:cNvPr id="3074" name="Picture 2" descr="Minitel — Wikipédia">
            <a:extLst>
              <a:ext uri="{FF2B5EF4-FFF2-40B4-BE49-F238E27FC236}">
                <a16:creationId xmlns:a16="http://schemas.microsoft.com/office/drawing/2014/main" id="{5F4B4D0F-4D54-4243-A2D2-2102F07335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14756" y="2686069"/>
            <a:ext cx="3074261" cy="230569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FA4D47B6-E6A8-3D40-B5E7-887042ED67E1}"/>
              </a:ext>
            </a:extLst>
          </p:cNvPr>
          <p:cNvSpPr/>
          <p:nvPr/>
        </p:nvSpPr>
        <p:spPr>
          <a:xfrm>
            <a:off x="371959" y="2878980"/>
            <a:ext cx="5323667" cy="2062103"/>
          </a:xfrm>
          <a:prstGeom prst="rect">
            <a:avLst/>
          </a:prstGeom>
        </p:spPr>
        <p:txBody>
          <a:bodyPr wrap="square">
            <a:spAutoFit/>
          </a:bodyPr>
          <a:lstStyle/>
          <a:p>
            <a:pPr algn="just"/>
            <a:r>
              <a:rPr lang="fr-BE" sz="1600" dirty="0">
                <a:latin typeface="Calibri" panose="020F0502020204030204" pitchFamily="34" charset="0"/>
                <a:cs typeface="Calibri" panose="020F0502020204030204" pitchFamily="34" charset="0"/>
              </a:rPr>
              <a:t>À terme, tous les magazines </a:t>
            </a:r>
            <a:r>
              <a:rPr lang="fr-BE" sz="1600" dirty="0" err="1">
                <a:latin typeface="Calibri" panose="020F0502020204030204" pitchFamily="34" charset="0"/>
                <a:cs typeface="Calibri" panose="020F0502020204030204" pitchFamily="34" charset="0"/>
              </a:rPr>
              <a:t>vidéoludiques</a:t>
            </a:r>
            <a:r>
              <a:rPr lang="fr-BE" sz="1600" dirty="0">
                <a:latin typeface="Calibri" panose="020F0502020204030204" pitchFamily="34" charset="0"/>
                <a:cs typeface="Calibri" panose="020F0502020204030204" pitchFamily="34" charset="0"/>
              </a:rPr>
              <a:t> majeurs des </a:t>
            </a:r>
            <a:r>
              <a:rPr lang="fr-BE" sz="1600" dirty="0" err="1">
                <a:latin typeface="Calibri" panose="020F0502020204030204" pitchFamily="34" charset="0"/>
                <a:cs typeface="Calibri" panose="020F0502020204030204" pitchFamily="34" charset="0"/>
              </a:rPr>
              <a:t>années</a:t>
            </a:r>
            <a:r>
              <a:rPr lang="fr-BE" sz="1600" dirty="0">
                <a:latin typeface="Calibri" panose="020F0502020204030204" pitchFamily="34" charset="0"/>
                <a:cs typeface="Calibri" panose="020F0502020204030204" pitchFamily="34" charset="0"/>
              </a:rPr>
              <a:t> 1990 disposent de serveurs Minitel — parfois </a:t>
            </a:r>
            <a:r>
              <a:rPr lang="fr-BE" sz="1600" dirty="0" err="1">
                <a:latin typeface="Calibri" panose="020F0502020204030204" pitchFamily="34" charset="0"/>
                <a:cs typeface="Calibri" panose="020F0502020204030204" pitchFamily="34" charset="0"/>
              </a:rPr>
              <a:t>présentés</a:t>
            </a:r>
            <a:r>
              <a:rPr lang="fr-BE" sz="1600" dirty="0">
                <a:latin typeface="Calibri" panose="020F0502020204030204" pitchFamily="34" charset="0"/>
                <a:cs typeface="Calibri" panose="020F0502020204030204" pitchFamily="34" charset="0"/>
              </a:rPr>
              <a:t> en tant que « </a:t>
            </a:r>
            <a:r>
              <a:rPr lang="fr-BE" sz="1600" dirty="0" err="1">
                <a:latin typeface="Calibri" panose="020F0502020204030204" pitchFamily="34" charset="0"/>
                <a:cs typeface="Calibri" panose="020F0502020204030204" pitchFamily="34" charset="0"/>
              </a:rPr>
              <a:t>complément</a:t>
            </a:r>
            <a:r>
              <a:rPr lang="fr-BE" sz="1600" dirty="0">
                <a:latin typeface="Calibri" panose="020F0502020204030204" pitchFamily="34" charset="0"/>
                <a:cs typeface="Calibri" panose="020F0502020204030204" pitchFamily="34" charset="0"/>
              </a:rPr>
              <a:t> indispensable au magazine » — qui proposent toute une </a:t>
            </a:r>
            <a:r>
              <a:rPr lang="fr-BE" sz="1600" dirty="0" err="1">
                <a:latin typeface="Calibri" panose="020F0502020204030204" pitchFamily="34" charset="0"/>
                <a:cs typeface="Calibri" panose="020F0502020204030204" pitchFamily="34" charset="0"/>
              </a:rPr>
              <a:t>série</a:t>
            </a:r>
            <a:r>
              <a:rPr lang="fr-BE" sz="1600" dirty="0">
                <a:latin typeface="Calibri" panose="020F0502020204030204" pitchFamily="34" charset="0"/>
                <a:cs typeface="Calibri" panose="020F0502020204030204" pitchFamily="34" charset="0"/>
              </a:rPr>
              <a:t> de services qui, selon plusieurs </a:t>
            </a:r>
            <a:r>
              <a:rPr lang="fr-BE" sz="1600" dirty="0" err="1">
                <a:latin typeface="Calibri" panose="020F0502020204030204" pitchFamily="34" charset="0"/>
                <a:cs typeface="Calibri" panose="020F0502020204030204" pitchFamily="34" charset="0"/>
              </a:rPr>
              <a:t>témoignages</a:t>
            </a:r>
            <a:r>
              <a:rPr lang="fr-BE" sz="1600" dirty="0">
                <a:latin typeface="Calibri" panose="020F0502020204030204" pitchFamily="34" charset="0"/>
                <a:cs typeface="Calibri" panose="020F0502020204030204" pitchFamily="34" charset="0"/>
              </a:rPr>
              <a:t>, s’</a:t>
            </a:r>
            <a:r>
              <a:rPr lang="fr-BE" sz="1600" dirty="0" err="1">
                <a:latin typeface="Calibri" panose="020F0502020204030204" pitchFamily="34" charset="0"/>
                <a:cs typeface="Calibri" panose="020F0502020204030204" pitchFamily="34" charset="0"/>
              </a:rPr>
              <a:t>avèrent</a:t>
            </a:r>
            <a:r>
              <a:rPr lang="fr-BE" sz="1600" dirty="0">
                <a:latin typeface="Calibri" panose="020F0502020204030204" pitchFamily="34" charset="0"/>
                <a:cs typeface="Calibri" panose="020F0502020204030204" pitchFamily="34" charset="0"/>
              </a:rPr>
              <a:t> </a:t>
            </a:r>
            <a:r>
              <a:rPr lang="fr-BE" sz="1600" dirty="0" err="1">
                <a:latin typeface="Calibri" panose="020F0502020204030204" pitchFamily="34" charset="0"/>
                <a:cs typeface="Calibri" panose="020F0502020204030204" pitchFamily="34" charset="0"/>
              </a:rPr>
              <a:t>très</a:t>
            </a:r>
            <a:r>
              <a:rPr lang="fr-BE" sz="1600" dirty="0">
                <a:latin typeface="Calibri" panose="020F0502020204030204" pitchFamily="34" charset="0"/>
                <a:cs typeface="Calibri" panose="020F0502020204030204" pitchFamily="34" charset="0"/>
              </a:rPr>
              <a:t> </a:t>
            </a:r>
            <a:r>
              <a:rPr lang="fr-BE" sz="1600" dirty="0" err="1">
                <a:latin typeface="Calibri" panose="020F0502020204030204" pitchFamily="34" charset="0"/>
                <a:cs typeface="Calibri" panose="020F0502020204030204" pitchFamily="34" charset="0"/>
              </a:rPr>
              <a:t>rémunérateurs</a:t>
            </a:r>
            <a:r>
              <a:rPr lang="fr-BE" sz="1600" dirty="0">
                <a:latin typeface="Calibri" panose="020F0502020204030204" pitchFamily="34" charset="0"/>
                <a:cs typeface="Calibri" panose="020F0502020204030204" pitchFamily="34" charset="0"/>
              </a:rPr>
              <a:t>. L’investissement du Minitel permet une double diversification pour les titres de presse jeu </a:t>
            </a:r>
            <a:r>
              <a:rPr lang="fr-BE" sz="1600" dirty="0" err="1">
                <a:latin typeface="Calibri" panose="020F0502020204030204" pitchFamily="34" charset="0"/>
                <a:cs typeface="Calibri" panose="020F0502020204030204" pitchFamily="34" charset="0"/>
              </a:rPr>
              <a:t>vidéo</a:t>
            </a:r>
            <a:r>
              <a:rPr lang="fr-BE" sz="1600" dirty="0">
                <a:latin typeface="Calibri" panose="020F0502020204030204" pitchFamily="34" charset="0"/>
                <a:cs typeface="Calibri" panose="020F0502020204030204" pitchFamily="34" charset="0"/>
              </a:rPr>
              <a:t> : diversification du support et des revenus.</a:t>
            </a:r>
          </a:p>
        </p:txBody>
      </p:sp>
    </p:spTree>
    <p:extLst>
      <p:ext uri="{BB962C8B-B14F-4D97-AF65-F5344CB8AC3E}">
        <p14:creationId xmlns:p14="http://schemas.microsoft.com/office/powerpoint/2010/main" val="20088249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7410" name="Rectangle 1">
            <a:extLst>
              <a:ext uri="{FF2B5EF4-FFF2-40B4-BE49-F238E27FC236}">
                <a16:creationId xmlns:a16="http://schemas.microsoft.com/office/drawing/2014/main" id="{D87381BC-7B48-4349-906C-827A1735B5A3}"/>
              </a:ext>
            </a:extLst>
          </p:cNvPr>
          <p:cNvSpPr>
            <a:spLocks noGrp="1" noChangeArrowheads="1"/>
          </p:cNvSpPr>
          <p:nvPr>
            <p:ph type="title"/>
          </p:nvPr>
        </p:nvSpPr>
        <p:spPr>
          <a:xfrm>
            <a:off x="384048" y="157697"/>
            <a:ext cx="8330184" cy="613504"/>
          </a:xfrm>
        </p:spPr>
        <p:txBody>
          <a:bodyPr vert="horz" lIns="91440" tIns="26404" rIns="91440" bIns="45720" rtlCol="0" anchor="ctr">
            <a:normAutofit fontScale="90000"/>
          </a:bodyPr>
          <a:lstStyle/>
          <a:p>
            <a:pPr>
              <a:tabLst>
                <a:tab pos="492542" algn="l"/>
                <a:tab pos="985083" algn="l"/>
                <a:tab pos="1477625" algn="l"/>
                <a:tab pos="1970166" algn="l"/>
                <a:tab pos="2462708" algn="l"/>
                <a:tab pos="2955249" algn="l"/>
                <a:tab pos="3447791" algn="l"/>
                <a:tab pos="3940332" algn="l"/>
                <a:tab pos="4432874" algn="l"/>
                <a:tab pos="4925416" algn="l"/>
                <a:tab pos="5417957" algn="l"/>
                <a:tab pos="5910499" algn="l"/>
              </a:tabLst>
            </a:pPr>
            <a:r>
              <a:rPr lang="fr-FR" altLang="en-US" dirty="0"/>
              <a:t>Rapport de force avec l</a:t>
            </a:r>
            <a:r>
              <a:rPr lang="fr-FR" altLang="fr-FR" dirty="0"/>
              <a:t>’</a:t>
            </a:r>
            <a:r>
              <a:rPr lang="fr-FR" altLang="en-US" dirty="0"/>
              <a:t>industrie</a:t>
            </a:r>
          </a:p>
        </p:txBody>
      </p:sp>
      <p:sp>
        <p:nvSpPr>
          <p:cNvPr id="17411" name="ZoneTexte 7">
            <a:extLst>
              <a:ext uri="{FF2B5EF4-FFF2-40B4-BE49-F238E27FC236}">
                <a16:creationId xmlns:a16="http://schemas.microsoft.com/office/drawing/2014/main" id="{96A6EC7C-DDC9-0943-B7FB-3CE27FE88CF8}"/>
              </a:ext>
            </a:extLst>
          </p:cNvPr>
          <p:cNvSpPr txBox="1">
            <a:spLocks noChangeArrowheads="1"/>
          </p:cNvSpPr>
          <p:nvPr/>
        </p:nvSpPr>
        <p:spPr bwMode="auto">
          <a:xfrm>
            <a:off x="1387826" y="771202"/>
            <a:ext cx="6319743" cy="657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just"/>
            <a:r>
              <a:rPr lang="fr-FR" altLang="en-US" sz="1225" i="1"/>
              <a:t>« Un jeu qui avait moins de quatre étoiles n</a:t>
            </a:r>
            <a:r>
              <a:rPr lang="fr-FR" altLang="fr-FR" sz="1225" i="1"/>
              <a:t>’</a:t>
            </a:r>
            <a:r>
              <a:rPr lang="fr-FR" altLang="en-US" sz="1225" i="1"/>
              <a:t>était même pas distribués par la Fnac, un autre qui avait moins de trois étoiles devenait presque introuvable en France </a:t>
            </a:r>
            <a:r>
              <a:rPr lang="fr-FR" altLang="en-US" sz="1225"/>
              <a:t>». </a:t>
            </a:r>
            <a:r>
              <a:rPr lang="fr-FR" altLang="en-US" sz="1225" b="1" i="1"/>
              <a:t>Stéphane Lavoisard, rédacteur en chef de Gen4</a:t>
            </a:r>
            <a:r>
              <a:rPr lang="fr-FR" altLang="en-US" sz="1225" i="1"/>
              <a:t> </a:t>
            </a:r>
          </a:p>
        </p:txBody>
      </p:sp>
      <p:sp>
        <p:nvSpPr>
          <p:cNvPr id="17412" name="Rectangle 1">
            <a:extLst>
              <a:ext uri="{FF2B5EF4-FFF2-40B4-BE49-F238E27FC236}">
                <a16:creationId xmlns:a16="http://schemas.microsoft.com/office/drawing/2014/main" id="{EAF01649-8148-6846-AA52-A180FC57042D}"/>
              </a:ext>
            </a:extLst>
          </p:cNvPr>
          <p:cNvSpPr>
            <a:spLocks noChangeArrowheads="1"/>
          </p:cNvSpPr>
          <p:nvPr/>
        </p:nvSpPr>
        <p:spPr bwMode="auto">
          <a:xfrm>
            <a:off x="1289536" y="2471300"/>
            <a:ext cx="6516324" cy="1223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just"/>
            <a:r>
              <a:rPr lang="fr-FR" altLang="en-US" sz="1225"/>
              <a:t>« </a:t>
            </a:r>
            <a:r>
              <a:rPr lang="fr-FR" altLang="en-US" sz="1225" i="1"/>
              <a:t>Un jour, tous les rédacteurs en chef de magazines de jeux vidéo ont été convoqués par quelques grands éditeurs français. Je crois me souvenir qu</a:t>
            </a:r>
            <a:r>
              <a:rPr lang="fr-FR" altLang="fr-FR" sz="1225" i="1"/>
              <a:t>’</a:t>
            </a:r>
            <a:r>
              <a:rPr lang="fr-FR" altLang="en-US" sz="1225" i="1"/>
              <a:t>il y avait notamment Electronic Arts et Ocean. Ils nous ont demandé d</a:t>
            </a:r>
            <a:r>
              <a:rPr lang="fr-FR" altLang="fr-FR" sz="1225" i="1"/>
              <a:t>’</a:t>
            </a:r>
            <a:r>
              <a:rPr lang="fr-FR" altLang="en-US" sz="1225" i="1"/>
              <a:t>arrêter de parler des jeux importés du Japon, menaçant de nous couper les budgets publicitaires ! La plupart a accepté mais, pour moi, c</a:t>
            </a:r>
            <a:r>
              <a:rPr lang="fr-FR" altLang="fr-FR" sz="1225" i="1"/>
              <a:t>’</a:t>
            </a:r>
            <a:r>
              <a:rPr lang="fr-FR" altLang="en-US" sz="1225" i="1"/>
              <a:t>était hors de question : arrêter d</a:t>
            </a:r>
            <a:r>
              <a:rPr lang="fr-FR" altLang="fr-FR" sz="1225" i="1"/>
              <a:t>’</a:t>
            </a:r>
            <a:r>
              <a:rPr lang="fr-FR" altLang="en-US" sz="1225" i="1"/>
              <a:t>en parler, c</a:t>
            </a:r>
            <a:r>
              <a:rPr lang="fr-FR" altLang="fr-FR" sz="1225" i="1"/>
              <a:t>’</a:t>
            </a:r>
            <a:r>
              <a:rPr lang="fr-FR" altLang="en-US" sz="1225" i="1"/>
              <a:t>était signer notre arrêt de mort !</a:t>
            </a:r>
            <a:r>
              <a:rPr lang="fr-FR" altLang="en-US" sz="1225"/>
              <a:t> » </a:t>
            </a:r>
            <a:r>
              <a:rPr lang="fr-FR" altLang="en-US" sz="1225" b="1"/>
              <a:t>AHL, rédacteur en chef de Consoles +</a:t>
            </a:r>
            <a:endParaRPr lang="fr-FR" altLang="en-US" sz="1225" i="1"/>
          </a:p>
          <a:p>
            <a:pPr algn="just"/>
            <a:endParaRPr lang="fr-FR" altLang="en-US" sz="1225" b="1"/>
          </a:p>
        </p:txBody>
      </p:sp>
      <p:sp>
        <p:nvSpPr>
          <p:cNvPr id="17413" name="ZoneTexte 7">
            <a:extLst>
              <a:ext uri="{FF2B5EF4-FFF2-40B4-BE49-F238E27FC236}">
                <a16:creationId xmlns:a16="http://schemas.microsoft.com/office/drawing/2014/main" id="{C784BA45-CFE1-3F40-AB7C-2B5BACC89246}"/>
              </a:ext>
            </a:extLst>
          </p:cNvPr>
          <p:cNvSpPr txBox="1">
            <a:spLocks noChangeArrowheads="1"/>
          </p:cNvSpPr>
          <p:nvPr/>
        </p:nvSpPr>
        <p:spPr bwMode="auto">
          <a:xfrm>
            <a:off x="1338141" y="1527281"/>
            <a:ext cx="6467719" cy="8463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just"/>
            <a:r>
              <a:rPr lang="fr-FR" altLang="en-US" sz="1225" i="1" dirty="0"/>
              <a:t>« Le jeu vidéo étant un ghetto à l</a:t>
            </a:r>
            <a:r>
              <a:rPr lang="fr-FR" altLang="fr-FR" sz="1225" i="1" dirty="0"/>
              <a:t>’</a:t>
            </a:r>
            <a:r>
              <a:rPr lang="fr-FR" altLang="en-US" sz="1225" i="1" dirty="0"/>
              <a:t>époque, un petit peu, on ne touchait pas un public très vaste, ce qui fait qu</a:t>
            </a:r>
            <a:r>
              <a:rPr lang="fr-FR" altLang="fr-FR" sz="1225" i="1" dirty="0"/>
              <a:t>’</a:t>
            </a:r>
            <a:r>
              <a:rPr lang="fr-FR" altLang="en-US" sz="1225" i="1" dirty="0"/>
              <a:t>on n</a:t>
            </a:r>
            <a:r>
              <a:rPr lang="fr-FR" altLang="fr-FR" sz="1225" i="1" dirty="0"/>
              <a:t>’</a:t>
            </a:r>
            <a:r>
              <a:rPr lang="fr-FR" altLang="en-US" sz="1225" i="1" dirty="0"/>
              <a:t>a pas pu avoir des pubs de Coca Cola, de machin […], ce qu</a:t>
            </a:r>
            <a:r>
              <a:rPr lang="fr-FR" altLang="fr-FR" sz="1225" i="1" dirty="0"/>
              <a:t>’</a:t>
            </a:r>
            <a:r>
              <a:rPr lang="fr-FR" altLang="en-US" sz="1225" i="1" dirty="0"/>
              <a:t>on appelle les pubs hors-captif. […] la pub elle est uniquement faite par les éditeurs de jeux </a:t>
            </a:r>
            <a:r>
              <a:rPr lang="fr-FR" altLang="en-US" sz="1225" dirty="0"/>
              <a:t>». </a:t>
            </a:r>
            <a:r>
              <a:rPr lang="fr-FR" altLang="en-US" sz="1225" b="1" dirty="0"/>
              <a:t>AHL, rédacteur en chef de Consoles +</a:t>
            </a:r>
            <a:endParaRPr lang="fr-FR" altLang="en-US" sz="1225" i="1" dirty="0"/>
          </a:p>
        </p:txBody>
      </p:sp>
      <p:sp>
        <p:nvSpPr>
          <p:cNvPr id="17414" name="ZoneTexte 7">
            <a:extLst>
              <a:ext uri="{FF2B5EF4-FFF2-40B4-BE49-F238E27FC236}">
                <a16:creationId xmlns:a16="http://schemas.microsoft.com/office/drawing/2014/main" id="{F02284DE-D865-1A42-9D9A-8CC38968C9B1}"/>
              </a:ext>
            </a:extLst>
          </p:cNvPr>
          <p:cNvSpPr txBox="1">
            <a:spLocks noChangeArrowheads="1"/>
          </p:cNvSpPr>
          <p:nvPr/>
        </p:nvSpPr>
        <p:spPr bwMode="auto">
          <a:xfrm>
            <a:off x="1289536" y="3894889"/>
            <a:ext cx="6418034" cy="8463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just"/>
            <a:r>
              <a:rPr lang="fr-FR" altLang="en-US" sz="1225"/>
              <a:t>La plupart des magazines tenait bon face aux chantages des éditeurs, même si les plus petits faisaient parfois plus attention.  </a:t>
            </a:r>
            <a:r>
              <a:rPr lang="fr-FR" altLang="en-US" sz="1225" i="1"/>
              <a:t>« On est très loin de ce qui se passe dans les pays anglo-saxons, où des journalistes peuvent toucher des chèques des éditeurs, ou au Japon, où la plupart des magazines sont inféodés aux éditeurs de jeux vidéo </a:t>
            </a:r>
            <a:r>
              <a:rPr lang="fr-FR" altLang="en-US" sz="1225"/>
              <a:t>». </a:t>
            </a:r>
            <a:r>
              <a:rPr lang="fr-FR" altLang="en-US" sz="1225" b="1"/>
              <a:t>Douglas Alves, historien du jeu vidéo</a:t>
            </a:r>
            <a:endParaRPr lang="fr-FR" altLang="en-US" sz="1225" i="1"/>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9458" name="Rectangle 1">
            <a:extLst>
              <a:ext uri="{FF2B5EF4-FFF2-40B4-BE49-F238E27FC236}">
                <a16:creationId xmlns:a16="http://schemas.microsoft.com/office/drawing/2014/main" id="{4B1239F5-D0C7-E44B-B985-DF4A99B58C3F}"/>
              </a:ext>
            </a:extLst>
          </p:cNvPr>
          <p:cNvSpPr>
            <a:spLocks noGrp="1" noChangeArrowheads="1"/>
          </p:cNvSpPr>
          <p:nvPr>
            <p:ph type="title"/>
          </p:nvPr>
        </p:nvSpPr>
        <p:spPr>
          <a:xfrm>
            <a:off x="210312" y="-73447"/>
            <a:ext cx="8522208" cy="1372824"/>
          </a:xfrm>
        </p:spPr>
        <p:txBody>
          <a:bodyPr vert="horz" lIns="91440" tIns="26404" rIns="91440" bIns="45720" rtlCol="0" anchor="ctr">
            <a:normAutofit/>
          </a:bodyPr>
          <a:lstStyle/>
          <a:p>
            <a:pPr>
              <a:tabLst>
                <a:tab pos="492542" algn="l"/>
                <a:tab pos="985083" algn="l"/>
                <a:tab pos="1477625" algn="l"/>
                <a:tab pos="1970166" algn="l"/>
                <a:tab pos="2462708" algn="l"/>
                <a:tab pos="2955249" algn="l"/>
                <a:tab pos="3447791" algn="l"/>
                <a:tab pos="3940332" algn="l"/>
                <a:tab pos="4432874" algn="l"/>
                <a:tab pos="4925416" algn="l"/>
                <a:tab pos="5417957" algn="l"/>
                <a:tab pos="5910499" algn="l"/>
              </a:tabLst>
            </a:pPr>
            <a:r>
              <a:rPr lang="fr-FR" altLang="en-US" dirty="0"/>
              <a:t>L</a:t>
            </a:r>
            <a:r>
              <a:rPr lang="fr-FR" altLang="fr-FR" dirty="0"/>
              <a:t>’</a:t>
            </a:r>
            <a:r>
              <a:rPr lang="fr-FR" altLang="en-US" dirty="0"/>
              <a:t>âge d</a:t>
            </a:r>
            <a:r>
              <a:rPr lang="fr-FR" altLang="fr-FR" dirty="0"/>
              <a:t>’</a:t>
            </a:r>
            <a:r>
              <a:rPr lang="fr-FR" altLang="en-US" dirty="0"/>
              <a:t>or de la presse 1995 - 2001</a:t>
            </a:r>
          </a:p>
        </p:txBody>
      </p:sp>
      <p:sp>
        <p:nvSpPr>
          <p:cNvPr id="19459" name="Rectangle 2">
            <a:extLst>
              <a:ext uri="{FF2B5EF4-FFF2-40B4-BE49-F238E27FC236}">
                <a16:creationId xmlns:a16="http://schemas.microsoft.com/office/drawing/2014/main" id="{52D8AC34-1AB8-6A42-9B68-C2EB90C83536}"/>
              </a:ext>
            </a:extLst>
          </p:cNvPr>
          <p:cNvSpPr>
            <a:spLocks noChangeArrowheads="1"/>
          </p:cNvSpPr>
          <p:nvPr/>
        </p:nvSpPr>
        <p:spPr bwMode="auto">
          <a:xfrm>
            <a:off x="1297097" y="1151401"/>
            <a:ext cx="6557368" cy="33590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a:solidFill>
                  <a:schemeClr val="tx1"/>
                </a:solidFill>
                <a:latin typeface="Arial" panose="020B0604020202020204" pitchFamily="34" charset="0"/>
                <a:ea typeface="MS Gothic" panose="020B0609070205080204" pitchFamily="49" charset="-128"/>
              </a:defRPr>
            </a:lvl1pPr>
            <a:lvl2pPr>
              <a:defRPr>
                <a:solidFill>
                  <a:schemeClr val="tx1"/>
                </a:solidFill>
                <a:latin typeface="Arial" panose="020B0604020202020204" pitchFamily="34" charset="0"/>
                <a:ea typeface="MS Gothic" panose="020B0609070205080204" pitchFamily="49" charset="-128"/>
              </a:defRPr>
            </a:lvl2pPr>
            <a:lvl3pPr>
              <a:defRPr>
                <a:solidFill>
                  <a:schemeClr val="tx1"/>
                </a:solidFill>
                <a:latin typeface="Arial" panose="020B0604020202020204" pitchFamily="34" charset="0"/>
                <a:ea typeface="MS Gothic" panose="020B0609070205080204" pitchFamily="49" charset="-128"/>
              </a:defRPr>
            </a:lvl3pPr>
            <a:lvl4pPr>
              <a:defRPr>
                <a:solidFill>
                  <a:schemeClr val="tx1"/>
                </a:solidFill>
                <a:latin typeface="Arial" panose="020B0604020202020204" pitchFamily="34" charset="0"/>
                <a:ea typeface="MS Gothic" panose="020B0609070205080204" pitchFamily="49" charset="-128"/>
              </a:defRPr>
            </a:lvl4pPr>
            <a:lvl5pPr>
              <a:defRPr>
                <a:solidFill>
                  <a:schemeClr val="tx1"/>
                </a:solidFill>
                <a:latin typeface="Arial" panose="020B0604020202020204" pitchFamily="34" charset="0"/>
                <a:ea typeface="MS Gothic" panose="020B0609070205080204" pitchFamily="49" charset="-128"/>
              </a:defRPr>
            </a:lvl5pPr>
            <a:lvl6pPr marL="2514600" indent="-228600" defTabSz="449263" eaLnBrk="0" fontAlgn="base" hangingPunct="0">
              <a:spcBef>
                <a:spcPct val="0"/>
              </a:spcBef>
              <a:spcAft>
                <a:spcPct val="0"/>
              </a:spcAft>
              <a:defRPr>
                <a:solidFill>
                  <a:schemeClr val="tx1"/>
                </a:solidFill>
                <a:latin typeface="Arial" panose="020B0604020202020204" pitchFamily="34" charset="0"/>
                <a:ea typeface="MS Gothic" panose="020B0609070205080204" pitchFamily="49" charset="-128"/>
              </a:defRPr>
            </a:lvl6pPr>
            <a:lvl7pPr marL="2971800" indent="-228600" defTabSz="449263" eaLnBrk="0" fontAlgn="base" hangingPunct="0">
              <a:spcBef>
                <a:spcPct val="0"/>
              </a:spcBef>
              <a:spcAft>
                <a:spcPct val="0"/>
              </a:spcAft>
              <a:defRPr>
                <a:solidFill>
                  <a:schemeClr val="tx1"/>
                </a:solidFill>
                <a:latin typeface="Arial" panose="020B0604020202020204" pitchFamily="34" charset="0"/>
                <a:ea typeface="MS Gothic" panose="020B0609070205080204" pitchFamily="49" charset="-128"/>
              </a:defRPr>
            </a:lvl7pPr>
            <a:lvl8pPr marL="3429000" indent="-228600" defTabSz="449263" eaLnBrk="0" fontAlgn="base" hangingPunct="0">
              <a:spcBef>
                <a:spcPct val="0"/>
              </a:spcBef>
              <a:spcAft>
                <a:spcPct val="0"/>
              </a:spcAft>
              <a:defRPr>
                <a:solidFill>
                  <a:schemeClr val="tx1"/>
                </a:solidFill>
                <a:latin typeface="Arial" panose="020B0604020202020204" pitchFamily="34" charset="0"/>
                <a:ea typeface="MS Gothic" panose="020B0609070205080204" pitchFamily="49" charset="-128"/>
              </a:defRPr>
            </a:lvl8pPr>
            <a:lvl9pPr marL="3886200" indent="-228600" defTabSz="449263" eaLnBrk="0" fontAlgn="base" hangingPunct="0">
              <a:spcBef>
                <a:spcPct val="0"/>
              </a:spcBef>
              <a:spcAft>
                <a:spcPct val="0"/>
              </a:spcAft>
              <a:defRPr>
                <a:solidFill>
                  <a:schemeClr val="tx1"/>
                </a:solidFill>
                <a:latin typeface="Arial" panose="020B0604020202020204" pitchFamily="34" charset="0"/>
                <a:ea typeface="MS Gothic" panose="020B0609070205080204" pitchFamily="49" charset="-128"/>
              </a:defRPr>
            </a:lvl9pPr>
          </a:lstStyle>
          <a:p>
            <a:pPr algn="just">
              <a:buFont typeface="Arial" panose="020B0604020202020204" pitchFamily="34" charset="0"/>
              <a:buChar char="•"/>
            </a:pPr>
            <a:r>
              <a:rPr lang="fr-FR" altLang="en-US" sz="1633" dirty="0"/>
              <a:t>Évolution exponentielle du chiffre d</a:t>
            </a:r>
            <a:r>
              <a:rPr lang="fr-FR" altLang="fr-FR" sz="1633" dirty="0"/>
              <a:t>’</a:t>
            </a:r>
            <a:r>
              <a:rPr lang="fr-FR" altLang="en-US" sz="1633" dirty="0"/>
              <a:t>affaires du jeu vidéo, qui devient un bien de consommation courant pour toutes les générations, et pas seulement pour les enfants </a:t>
            </a:r>
          </a:p>
          <a:p>
            <a:pPr algn="just">
              <a:buFont typeface="Arial" panose="020B0604020202020204" pitchFamily="34" charset="0"/>
              <a:buChar char="•"/>
            </a:pPr>
            <a:endParaRPr lang="fr-FR" altLang="en-US" sz="1633" dirty="0"/>
          </a:p>
          <a:p>
            <a:pPr algn="just">
              <a:buFont typeface="Arial" panose="020B0604020202020204" pitchFamily="34" charset="0"/>
              <a:buChar char="•"/>
            </a:pPr>
            <a:r>
              <a:rPr lang="fr-FR" altLang="en-US" sz="1633" dirty="0"/>
              <a:t>La création du CD-ROM a permis de faciliter et de maximiser la vente de démos avec les magazines papier</a:t>
            </a:r>
          </a:p>
          <a:p>
            <a:pPr algn="just">
              <a:buFont typeface="Arial" panose="020B0604020202020204" pitchFamily="34" charset="0"/>
              <a:buChar char="•"/>
            </a:pPr>
            <a:endParaRPr lang="fr-FR" altLang="en-US" sz="1633" dirty="0"/>
          </a:p>
          <a:p>
            <a:pPr algn="just">
              <a:buFont typeface="Arial" panose="020B0604020202020204" pitchFamily="34" charset="0"/>
              <a:buChar char="•"/>
            </a:pPr>
            <a:r>
              <a:rPr lang="fr-FR" altLang="en-US" sz="1633" dirty="0"/>
              <a:t>À la confluence de ces deux raisons, on trouve la Playstation, c</a:t>
            </a:r>
            <a:r>
              <a:rPr lang="fr-FR" altLang="fr-FR" sz="1633" dirty="0"/>
              <a:t>’</a:t>
            </a:r>
            <a:r>
              <a:rPr lang="fr-FR" altLang="en-US" sz="1633" dirty="0"/>
              <a:t>est la première console ouverte aux joueurs adultes et Sony est le premier à avoir développé une distribution de CD de démos exclusif via la presse (Playstation Magazine en France)</a:t>
            </a:r>
          </a:p>
          <a:p>
            <a:pPr algn="just">
              <a:buFont typeface="Arial" panose="020B0604020202020204" pitchFamily="34" charset="0"/>
              <a:buChar char="•"/>
            </a:pPr>
            <a:endParaRPr lang="fr-FR" altLang="en-US" sz="1633" dirty="0"/>
          </a:p>
          <a:p>
            <a:pPr algn="just">
              <a:buFont typeface="Arial" panose="020B0604020202020204" pitchFamily="34" charset="0"/>
              <a:buChar char="•"/>
            </a:pPr>
            <a:endParaRPr lang="fr-FR" altLang="en-US" sz="1633" dirty="0"/>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1506" name="Rectangle 1">
            <a:extLst>
              <a:ext uri="{FF2B5EF4-FFF2-40B4-BE49-F238E27FC236}">
                <a16:creationId xmlns:a16="http://schemas.microsoft.com/office/drawing/2014/main" id="{1C59BD30-6657-E944-ADE1-03B634A92A7D}"/>
              </a:ext>
            </a:extLst>
          </p:cNvPr>
          <p:cNvSpPr>
            <a:spLocks noGrp="1" noChangeArrowheads="1"/>
          </p:cNvSpPr>
          <p:nvPr>
            <p:ph type="title"/>
          </p:nvPr>
        </p:nvSpPr>
        <p:spPr>
          <a:xfrm>
            <a:off x="1485037" y="205222"/>
            <a:ext cx="6171768" cy="858690"/>
          </a:xfrm>
        </p:spPr>
        <p:txBody>
          <a:bodyPr vert="horz" lIns="91440" tIns="26404" rIns="91440" bIns="45720" rtlCol="0" anchor="ctr">
            <a:normAutofit/>
          </a:bodyPr>
          <a:lstStyle/>
          <a:p>
            <a:pPr>
              <a:tabLst>
                <a:tab pos="492542" algn="l"/>
                <a:tab pos="985083" algn="l"/>
                <a:tab pos="1477625" algn="l"/>
                <a:tab pos="1970166" algn="l"/>
                <a:tab pos="2462708" algn="l"/>
                <a:tab pos="2955249" algn="l"/>
                <a:tab pos="3447791" algn="l"/>
                <a:tab pos="3940332" algn="l"/>
                <a:tab pos="4432874" algn="l"/>
                <a:tab pos="4925416" algn="l"/>
                <a:tab pos="5417957" algn="l"/>
                <a:tab pos="5910499" algn="l"/>
              </a:tabLst>
            </a:pPr>
            <a:r>
              <a:rPr lang="fr-FR" altLang="en-US"/>
              <a:t>Les nouveaux de l'âge d'or</a:t>
            </a:r>
          </a:p>
        </p:txBody>
      </p:sp>
      <p:pic>
        <p:nvPicPr>
          <p:cNvPr id="21507" name="Picture 6">
            <a:extLst>
              <a:ext uri="{FF2B5EF4-FFF2-40B4-BE49-F238E27FC236}">
                <a16:creationId xmlns:a16="http://schemas.microsoft.com/office/drawing/2014/main" id="{371E2ACF-229B-9544-AB98-7A029C28C4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6331" y="888934"/>
            <a:ext cx="1602888" cy="1959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Picture 7">
            <a:extLst>
              <a:ext uri="{FF2B5EF4-FFF2-40B4-BE49-F238E27FC236}">
                <a16:creationId xmlns:a16="http://schemas.microsoft.com/office/drawing/2014/main" id="{A0B80745-7EE6-4E46-974A-F7152CBF81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33468" y="906216"/>
            <a:ext cx="1602888" cy="1960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9" name="Picture 8">
            <a:extLst>
              <a:ext uri="{FF2B5EF4-FFF2-40B4-BE49-F238E27FC236}">
                <a16:creationId xmlns:a16="http://schemas.microsoft.com/office/drawing/2014/main" id="{BDCBBCDE-7814-1848-884C-5B0E7DE827E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35727" y="888934"/>
            <a:ext cx="1602888" cy="1959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10" name="Rectangle 2">
            <a:extLst>
              <a:ext uri="{FF2B5EF4-FFF2-40B4-BE49-F238E27FC236}">
                <a16:creationId xmlns:a16="http://schemas.microsoft.com/office/drawing/2014/main" id="{DD2A2A12-6258-F342-BE4E-27CBC49E77D5}"/>
              </a:ext>
            </a:extLst>
          </p:cNvPr>
          <p:cNvSpPr>
            <a:spLocks noChangeArrowheads="1"/>
          </p:cNvSpPr>
          <p:nvPr/>
        </p:nvSpPr>
        <p:spPr bwMode="auto">
          <a:xfrm>
            <a:off x="1180445" y="3134490"/>
            <a:ext cx="6711825" cy="4693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just"/>
            <a:r>
              <a:rPr lang="fr-FR" altLang="en-US" sz="1225"/>
              <a:t>« </a:t>
            </a:r>
            <a:r>
              <a:rPr lang="fr-FR" altLang="en-US" sz="1225" i="1"/>
              <a:t>[Le magazine officielle Playstation] On l</a:t>
            </a:r>
            <a:r>
              <a:rPr lang="fr-FR" altLang="fr-FR" sz="1225" i="1"/>
              <a:t>’</a:t>
            </a:r>
            <a:r>
              <a:rPr lang="fr-FR" altLang="en-US" sz="1225" i="1"/>
              <a:t>avait proposé à MSE mais, finalement, ça ne s</a:t>
            </a:r>
            <a:r>
              <a:rPr lang="fr-FR" altLang="fr-FR" sz="1225" i="1"/>
              <a:t>’</a:t>
            </a:r>
            <a:r>
              <a:rPr lang="fr-FR" altLang="en-US" sz="1225" i="1"/>
              <a:t>est pas fait à cause de Nintendo. » </a:t>
            </a:r>
            <a:r>
              <a:rPr lang="fr-FR" altLang="en-US" sz="1225" b="1"/>
              <a:t>Richard Brunois, directeur de la communication de Sony</a:t>
            </a:r>
          </a:p>
        </p:txBody>
      </p:sp>
      <p:sp>
        <p:nvSpPr>
          <p:cNvPr id="21511" name="Rectangle 2">
            <a:extLst>
              <a:ext uri="{FF2B5EF4-FFF2-40B4-BE49-F238E27FC236}">
                <a16:creationId xmlns:a16="http://schemas.microsoft.com/office/drawing/2014/main" id="{557F8BAD-F1A8-E04B-8FB5-F68EBB3EBA4E}"/>
              </a:ext>
            </a:extLst>
          </p:cNvPr>
          <p:cNvSpPr>
            <a:spLocks noChangeArrowheads="1"/>
          </p:cNvSpPr>
          <p:nvPr/>
        </p:nvSpPr>
        <p:spPr bwMode="auto">
          <a:xfrm>
            <a:off x="1180445" y="3859246"/>
            <a:ext cx="6711825" cy="8463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just"/>
            <a:r>
              <a:rPr lang="fr-FR" altLang="en-US" sz="1225"/>
              <a:t>« </a:t>
            </a:r>
            <a:r>
              <a:rPr lang="fr-FR" altLang="en-US" sz="1225" i="1"/>
              <a:t>On savait quand PlayStation Magazine devait sortir mais, en même temps, personne de chez Hachette ne s</a:t>
            </a:r>
            <a:r>
              <a:rPr lang="fr-FR" altLang="fr-FR" sz="1225" i="1"/>
              <a:t>’</a:t>
            </a:r>
            <a:r>
              <a:rPr lang="fr-FR" altLang="en-US" sz="1225" i="1"/>
              <a:t>en occupait, en réalité [celui qui avait récupéré la licence était en train d</a:t>
            </a:r>
            <a:r>
              <a:rPr lang="fr-FR" altLang="fr-FR" sz="1225" i="1"/>
              <a:t>’</a:t>
            </a:r>
            <a:r>
              <a:rPr lang="fr-FR" altLang="en-US" sz="1225" i="1"/>
              <a:t>être licencié]. Le temps passe, et un jour on se dit : On doit faire un magazine, on a trois semaines. » </a:t>
            </a:r>
            <a:r>
              <a:rPr lang="fr-FR" altLang="en-US" sz="1225" b="1"/>
              <a:t>TSR, rédacteur en chef de Joypad et Playstation Magazine</a:t>
            </a:r>
          </a:p>
        </p:txBody>
      </p:sp>
      <p:pic>
        <p:nvPicPr>
          <p:cNvPr id="21512" name="Picture 1">
            <a:extLst>
              <a:ext uri="{FF2B5EF4-FFF2-40B4-BE49-F238E27FC236}">
                <a16:creationId xmlns:a16="http://schemas.microsoft.com/office/drawing/2014/main" id="{A8EE2B09-0EFB-CE4B-89CA-2C55596C00E3}"/>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6336906" y="888934"/>
            <a:ext cx="1504598" cy="1976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9" name="TextBox 18"/>
          <p:cNvSpPr txBox="1"/>
          <p:nvPr/>
        </p:nvSpPr>
        <p:spPr>
          <a:xfrm>
            <a:off x="156988" y="178283"/>
            <a:ext cx="8820254" cy="630814"/>
          </a:xfrm>
          <a:prstGeom prst="rect">
            <a:avLst/>
          </a:prstGeom>
          <a:noFill/>
        </p:spPr>
        <p:txBody>
          <a:bodyPr wrap="square" rtlCol="0">
            <a:spAutoFit/>
          </a:bodyPr>
          <a:lstStyle/>
          <a:p>
            <a:pPr algn="ctr"/>
            <a:r>
              <a:rPr lang="nl-BE" sz="3499" dirty="0">
                <a:latin typeface="Montserrat ExtraBold" panose="00000900000000000000" pitchFamily="50" charset="0"/>
                <a:ea typeface="Roboto Black" panose="02000000000000000000" pitchFamily="2" charset="0"/>
                <a:cs typeface="Open Sans Light" panose="020B0306030504020204" pitchFamily="34" charset="0"/>
              </a:rPr>
              <a:t>Les « amis de papier » (BO-Dozo)</a:t>
            </a:r>
            <a:endParaRPr lang="en-US" sz="3499" dirty="0">
              <a:latin typeface="Montserrat ExtraBold" panose="00000900000000000000" pitchFamily="50" charset="0"/>
              <a:ea typeface="Roboto Black" panose="02000000000000000000" pitchFamily="2" charset="0"/>
              <a:cs typeface="Open Sans Light" panose="020B0306030504020204" pitchFamily="34" charset="0"/>
            </a:endParaRPr>
          </a:p>
        </p:txBody>
      </p:sp>
      <p:sp>
        <p:nvSpPr>
          <p:cNvPr id="5" name="ZoneTexte 4"/>
          <p:cNvSpPr txBox="1"/>
          <p:nvPr/>
        </p:nvSpPr>
        <p:spPr>
          <a:xfrm>
            <a:off x="5969763" y="4432962"/>
            <a:ext cx="2919117" cy="646331"/>
          </a:xfrm>
          <a:prstGeom prst="rect">
            <a:avLst/>
          </a:prstGeom>
          <a:noFill/>
        </p:spPr>
        <p:txBody>
          <a:bodyPr wrap="square" rtlCol="0">
            <a:spAutoFit/>
          </a:bodyPr>
          <a:lstStyle/>
          <a:p>
            <a:pPr algn="just"/>
            <a:r>
              <a:rPr lang="fr-FR" sz="900" b="1" dirty="0">
                <a:latin typeface="Calibri"/>
                <a:cs typeface="Calibri"/>
              </a:rPr>
              <a:t>Trombinoscope, </a:t>
            </a:r>
            <a:r>
              <a:rPr lang="fr-FR" sz="900" b="1" i="1" dirty="0">
                <a:latin typeface="Calibri"/>
                <a:cs typeface="Calibri"/>
              </a:rPr>
              <a:t>Consoles +</a:t>
            </a:r>
            <a:r>
              <a:rPr lang="fr-FR" sz="900" b="1" dirty="0">
                <a:latin typeface="Calibri"/>
                <a:cs typeface="Calibri"/>
              </a:rPr>
              <a:t>, n°83, pp.8-9, décembre 1998</a:t>
            </a:r>
          </a:p>
          <a:p>
            <a:pPr algn="just"/>
            <a:r>
              <a:rPr lang="fr-FR" sz="900" b="1" dirty="0">
                <a:latin typeface="Calibri"/>
                <a:cs typeface="Calibri"/>
              </a:rPr>
              <a:t>Sébastien Hamon et Laurent </a:t>
            </a:r>
            <a:r>
              <a:rPr lang="fr-FR" sz="900" b="1" dirty="0" err="1">
                <a:latin typeface="Calibri"/>
                <a:cs typeface="Calibri"/>
              </a:rPr>
              <a:t>Sarfati</a:t>
            </a:r>
            <a:r>
              <a:rPr lang="fr-FR" sz="900" b="1" dirty="0">
                <a:latin typeface="Calibri"/>
                <a:cs typeface="Calibri"/>
              </a:rPr>
              <a:t>, « Chez nous, à </a:t>
            </a:r>
            <a:r>
              <a:rPr lang="fr-FR" sz="900" b="1" i="1" dirty="0">
                <a:latin typeface="Calibri"/>
                <a:cs typeface="Calibri"/>
              </a:rPr>
              <a:t>Joystick</a:t>
            </a:r>
            <a:r>
              <a:rPr lang="fr-FR" sz="900" b="1" dirty="0">
                <a:latin typeface="Calibri"/>
                <a:cs typeface="Calibri"/>
              </a:rPr>
              <a:t>, les jeux vidéo, c’est notre passion </a:t>
            </a:r>
            <a:r>
              <a:rPr lang="mr-IN" sz="900" b="1" dirty="0">
                <a:latin typeface="Calibri"/>
                <a:cs typeface="Calibri"/>
              </a:rPr>
              <a:t>–</a:t>
            </a:r>
            <a:r>
              <a:rPr lang="fr-FR" sz="900" b="1" dirty="0">
                <a:latin typeface="Calibri"/>
                <a:cs typeface="Calibri"/>
              </a:rPr>
              <a:t> Chaussette », disponible sur </a:t>
            </a:r>
            <a:r>
              <a:rPr lang="fr-FR" sz="900" b="1" i="1" dirty="0" err="1">
                <a:latin typeface="Calibri"/>
                <a:cs typeface="Calibri"/>
              </a:rPr>
              <a:t>Youtube</a:t>
            </a:r>
            <a:endParaRPr lang="fr-FR" sz="900" b="1" dirty="0">
              <a:latin typeface="Calibri"/>
              <a:cs typeface="Calibri"/>
            </a:endParaRPr>
          </a:p>
        </p:txBody>
      </p:sp>
      <p:sp>
        <p:nvSpPr>
          <p:cNvPr id="8" name="ZoneTexte 7"/>
          <p:cNvSpPr txBox="1">
            <a:spLocks noChangeArrowheads="1"/>
          </p:cNvSpPr>
          <p:nvPr/>
        </p:nvSpPr>
        <p:spPr bwMode="auto">
          <a:xfrm>
            <a:off x="178096" y="872903"/>
            <a:ext cx="8785828" cy="156966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p>
            <a:pPr algn="just"/>
            <a:r>
              <a:rPr lang="fr-BE" sz="1200" dirty="0"/>
              <a:t>« Dans les années 1980, les créateurs de jeux étaient quasiment inconnus (au tournant des années 1980, certains éditeurs comme Atari interdisaient même à leurs créateurs d’être crédités). Dans les années 1990, quelques noms commencent à percer auprès du grand public (Sid Meyer, Shigeru Miyamoto, etc.). À cette époque, </a:t>
            </a:r>
            <a:r>
              <a:rPr lang="fr-BE" sz="1200" b="1" dirty="0"/>
              <a:t>les journalistes ont rempli la fonction de repères, dont l’opinion a structuré le domaine</a:t>
            </a:r>
            <a:r>
              <a:rPr lang="fr-BE" sz="1200" dirty="0"/>
              <a:t>. En utilisant pour la grande majorité un pseudonyme, ils incarnent une forme spécifique d’autorité, développent des </a:t>
            </a:r>
            <a:r>
              <a:rPr lang="fr-BE" sz="1200" b="1" dirty="0"/>
              <a:t>relations privilégiées</a:t>
            </a:r>
            <a:r>
              <a:rPr lang="fr-BE" sz="1200" dirty="0"/>
              <a:t> avec les éditeurs d’un côté et avec des lecteurs/joueurs de l’autre côté, et jouissent d’une grande reconnaissance. Ces “amis de papier”, le lecteur prend plaisir à les retrouver chaque mois. Chaque journaliste est généralement identifié à un genre de jeu (de combat, de stratégie, de plateforme, etc.) </a:t>
            </a:r>
            <a:r>
              <a:rPr lang="fr-BE" sz="1200" b="1" dirty="0"/>
              <a:t>et fournit au lecteur un miroir dans lequel il peut se reconnaître</a:t>
            </a:r>
            <a:r>
              <a:rPr lang="fr-BE" sz="1200" dirty="0"/>
              <a:t> » (Dozo et Krywicki, in </a:t>
            </a:r>
            <a:r>
              <a:rPr lang="fr-BE" sz="1200" i="1" dirty="0"/>
              <a:t>Manuel d’analyse de la presse magazine</a:t>
            </a:r>
            <a:r>
              <a:rPr lang="fr-BE" sz="1200" dirty="0"/>
              <a:t>, 2018).</a:t>
            </a:r>
          </a:p>
        </p:txBody>
      </p:sp>
      <p:pic>
        <p:nvPicPr>
          <p:cNvPr id="12" name="Image 11" descr="Capture d’écran 2021-01-27 à 16.23.46.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72354" y="2472876"/>
            <a:ext cx="2623505" cy="2735984"/>
          </a:xfrm>
          <a:prstGeom prst="rect">
            <a:avLst/>
          </a:prstGeom>
        </p:spPr>
      </p:pic>
      <p:pic>
        <p:nvPicPr>
          <p:cNvPr id="13" name="Image 12" descr="Capture d’écran 2021-01-27 à 16.24.11.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5" y="2463030"/>
            <a:ext cx="3071648" cy="3203341"/>
          </a:xfrm>
          <a:prstGeom prst="rect">
            <a:avLst/>
          </a:prstGeom>
        </p:spPr>
      </p:pic>
      <p:pic>
        <p:nvPicPr>
          <p:cNvPr id="15" name="Image 14" descr="Capture d’écran 2021-01-27 à 16.28.18.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42112" y="2296164"/>
            <a:ext cx="2272949" cy="1980894"/>
          </a:xfrm>
          <a:prstGeom prst="rect">
            <a:avLst/>
          </a:prstGeom>
        </p:spPr>
      </p:pic>
    </p:spTree>
    <p:extLst>
      <p:ext uri="{BB962C8B-B14F-4D97-AF65-F5344CB8AC3E}">
        <p14:creationId xmlns:p14="http://schemas.microsoft.com/office/powerpoint/2010/main" val="16311530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9" name="TextBox 18"/>
          <p:cNvSpPr txBox="1"/>
          <p:nvPr/>
        </p:nvSpPr>
        <p:spPr>
          <a:xfrm>
            <a:off x="128979" y="121382"/>
            <a:ext cx="8820254" cy="461665"/>
          </a:xfrm>
          <a:prstGeom prst="rect">
            <a:avLst/>
          </a:prstGeom>
          <a:noFill/>
        </p:spPr>
        <p:txBody>
          <a:bodyPr wrap="square" rtlCol="0">
            <a:spAutoFit/>
          </a:bodyPr>
          <a:lstStyle/>
          <a:p>
            <a:pPr algn="ctr"/>
            <a:r>
              <a:rPr lang="nl-BE" sz="2400" dirty="0">
                <a:latin typeface="Montserrat ExtraBold" panose="00000900000000000000" pitchFamily="50" charset="0"/>
                <a:ea typeface="Roboto Black" panose="02000000000000000000" pitchFamily="2" charset="0"/>
                <a:cs typeface="Open Sans Light" panose="020B0306030504020204" pitchFamily="34" charset="0"/>
              </a:rPr>
              <a:t>Un milieu sexiste, des femmes sous-représentées</a:t>
            </a:r>
            <a:endParaRPr lang="en-US" sz="2400" dirty="0">
              <a:latin typeface="Montserrat ExtraBold" panose="00000900000000000000" pitchFamily="50" charset="0"/>
              <a:ea typeface="Roboto Black" panose="02000000000000000000" pitchFamily="2" charset="0"/>
              <a:cs typeface="Open Sans Light" panose="020B0306030504020204" pitchFamily="34" charset="0"/>
            </a:endParaRPr>
          </a:p>
        </p:txBody>
      </p:sp>
      <p:sp>
        <p:nvSpPr>
          <p:cNvPr id="4" name="ZoneTexte 3"/>
          <p:cNvSpPr txBox="1"/>
          <p:nvPr/>
        </p:nvSpPr>
        <p:spPr>
          <a:xfrm>
            <a:off x="3287090" y="3468101"/>
            <a:ext cx="2716868" cy="1892826"/>
          </a:xfrm>
          <a:prstGeom prst="rect">
            <a:avLst/>
          </a:prstGeom>
          <a:noFill/>
        </p:spPr>
        <p:txBody>
          <a:bodyPr wrap="square" rtlCol="0">
            <a:spAutoFit/>
          </a:bodyPr>
          <a:lstStyle/>
          <a:p>
            <a:pPr algn="ctr"/>
            <a:r>
              <a:rPr lang="fr-FR" sz="900" b="1" dirty="0"/>
              <a:t>Nathalie </a:t>
            </a:r>
            <a:r>
              <a:rPr lang="fr-FR" sz="900" b="1" dirty="0" err="1"/>
              <a:t>Meistremann</a:t>
            </a:r>
            <a:r>
              <a:rPr lang="fr-FR" sz="900" b="1" dirty="0"/>
              <a:t>, « Moi Jane, toi micro ! », </a:t>
            </a:r>
            <a:r>
              <a:rPr lang="fr-FR" sz="900" b="1" i="1" dirty="0"/>
              <a:t>Tilt</a:t>
            </a:r>
            <a:r>
              <a:rPr lang="fr-FR" sz="900" b="1" dirty="0"/>
              <a:t>, n56, pp.94-100, juillet 1988</a:t>
            </a:r>
          </a:p>
          <a:p>
            <a:pPr algn="ctr"/>
            <a:r>
              <a:rPr lang="fr-FR" sz="900" b="1" dirty="0"/>
              <a:t>«Top 10 des </a:t>
            </a:r>
            <a:r>
              <a:rPr lang="fr-FR" sz="900" b="1" dirty="0" err="1"/>
              <a:t>babes</a:t>
            </a:r>
            <a:r>
              <a:rPr lang="fr-FR" sz="900" b="1" dirty="0"/>
              <a:t> de l’E3 2010 »,</a:t>
            </a:r>
            <a:br>
              <a:rPr lang="fr-FR" sz="900" b="1" dirty="0"/>
            </a:br>
            <a:r>
              <a:rPr lang="fr-FR" sz="900" b="1" dirty="0"/>
              <a:t> </a:t>
            </a:r>
            <a:r>
              <a:rPr lang="fr-FR" sz="900" b="1" i="1" dirty="0" err="1"/>
              <a:t>Gameblog</a:t>
            </a:r>
            <a:r>
              <a:rPr lang="fr-FR" sz="900" b="1" dirty="0"/>
              <a:t>, 25 juin 2010</a:t>
            </a:r>
          </a:p>
          <a:p>
            <a:pPr algn="ctr"/>
            <a:endParaRPr lang="fr-FR" sz="900" b="1" dirty="0"/>
          </a:p>
          <a:p>
            <a:pPr algn="ctr"/>
            <a:r>
              <a:rPr lang="fr-FR" sz="900" b="1" dirty="0"/>
              <a:t>À lire : Colin </a:t>
            </a:r>
            <a:r>
              <a:rPr lang="fr-FR" sz="900" b="1" dirty="0" err="1"/>
              <a:t>Sidre</a:t>
            </a:r>
            <a:r>
              <a:rPr lang="fr-FR" sz="900" b="1" dirty="0"/>
              <a:t>, « Du “créateur du mois” au “courrier des lecteurs” : de l’</a:t>
            </a:r>
            <a:r>
              <a:rPr lang="fr-FR" sz="900" b="1" dirty="0" err="1"/>
              <a:t>invisibilisation</a:t>
            </a:r>
            <a:r>
              <a:rPr lang="fr-FR" sz="900" b="1" dirty="0"/>
              <a:t> des femmes dans la presse jeu vidéo », </a:t>
            </a:r>
            <a:r>
              <a:rPr lang="fr-FR" sz="900" b="1" i="1" dirty="0" err="1"/>
              <a:t>goutarcade.hypotheses.org</a:t>
            </a:r>
            <a:endParaRPr lang="fr-FR" sz="900" b="1" i="1" dirty="0"/>
          </a:p>
          <a:p>
            <a:pPr algn="ctr"/>
            <a:r>
              <a:rPr lang="fr-FR" sz="900" b="1" dirty="0" err="1"/>
              <a:t>Kishonna</a:t>
            </a:r>
            <a:r>
              <a:rPr lang="fr-FR" sz="900" b="1" dirty="0"/>
              <a:t> Gray, Gerald </a:t>
            </a:r>
            <a:r>
              <a:rPr lang="fr-FR" sz="900" b="1" dirty="0" err="1"/>
              <a:t>Voorhees</a:t>
            </a:r>
            <a:r>
              <a:rPr lang="fr-FR" sz="900" b="1" dirty="0"/>
              <a:t>, Emma </a:t>
            </a:r>
            <a:r>
              <a:rPr lang="fr-FR" sz="900" b="1" dirty="0" err="1"/>
              <a:t>Vossen</a:t>
            </a:r>
            <a:r>
              <a:rPr lang="fr-FR" sz="900" b="1" dirty="0"/>
              <a:t>, </a:t>
            </a:r>
            <a:r>
              <a:rPr lang="fr-FR" sz="900" b="1" i="1" dirty="0" err="1"/>
              <a:t>Feminism</a:t>
            </a:r>
            <a:r>
              <a:rPr lang="fr-FR" sz="900" b="1" i="1" dirty="0"/>
              <a:t> in Play</a:t>
            </a:r>
            <a:r>
              <a:rPr lang="fr-FR" sz="900" b="1" dirty="0"/>
              <a:t>, </a:t>
            </a:r>
            <a:r>
              <a:rPr lang="fr-FR" sz="900" b="1" dirty="0" err="1"/>
              <a:t>Palgrave</a:t>
            </a:r>
            <a:r>
              <a:rPr lang="fr-FR" sz="900" b="1" dirty="0"/>
              <a:t> Macmillan, 2018. </a:t>
            </a:r>
          </a:p>
          <a:p>
            <a:pPr algn="ctr"/>
            <a:endParaRPr lang="fr-FR" sz="900" b="1" dirty="0"/>
          </a:p>
          <a:p>
            <a:pPr algn="ctr"/>
            <a:endParaRPr lang="fr-FR" sz="900" b="1" dirty="0"/>
          </a:p>
        </p:txBody>
      </p:sp>
      <p:sp>
        <p:nvSpPr>
          <p:cNvPr id="8" name="ZoneTexte 7"/>
          <p:cNvSpPr txBox="1">
            <a:spLocks noChangeArrowheads="1"/>
          </p:cNvSpPr>
          <p:nvPr/>
        </p:nvSpPr>
        <p:spPr bwMode="auto">
          <a:xfrm>
            <a:off x="114243" y="727883"/>
            <a:ext cx="6645957" cy="193899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p>
            <a:pPr algn="just"/>
            <a:r>
              <a:rPr lang="fr-BE" sz="1200" dirty="0"/>
              <a:t>« En fait, les femmes dans le [milieu du] jeu vidéo, ce n’était pas des joueuses. C’était des nanas du marketing, des relations presse… Voilà, c’était des petites nanas mignonnes qui étaient là pour séduire les journalistes. […] ça serait vache de les réduire à ça mais […] moi j’arrivais avec une vrai passion pour le jeu en étant joueuse mais j’avais à cœur de montrer que j’étais une femme. Systématiquement, je m’habillais en robe, vraiment comme une femme […] j’essayais d’être jolie, quoi. Et à partir du moment où j’étais jolie, je n’étais plus une joueuse. […] Et pour moi c’était important pour moi d’être jolie et d’être joueuse, qu’ils comprennent que l’un n’était pas exclusif de l’autre. Lors d’un voyage de presse chez [l’éditeur] Bungie, un de leurs employés est venue vers moi en me demandant “ça va, ça s’est bien passé, comment ils sont, les journalistes ?”. Pour eux, j’étais forcément une attachée de presse » </a:t>
            </a:r>
            <a:r>
              <a:rPr lang="fr-BE" sz="1200" b="1" dirty="0"/>
              <a:t>Mathilde « Wanda » Remy</a:t>
            </a:r>
            <a:r>
              <a:rPr lang="fr-BE" sz="1200" dirty="0"/>
              <a:t> (ex-</a:t>
            </a:r>
            <a:r>
              <a:rPr lang="fr-BE" sz="1200" i="1" dirty="0"/>
              <a:t>Joystick</a:t>
            </a:r>
            <a:r>
              <a:rPr lang="fr-BE" sz="1200" dirty="0"/>
              <a:t>, dans « </a:t>
            </a:r>
            <a:r>
              <a:rPr lang="fr-BE" sz="1200" i="1" dirty="0"/>
              <a:t>Joystick</a:t>
            </a:r>
            <a:r>
              <a:rPr lang="fr-BE" sz="1200" dirty="0"/>
              <a:t>, le podcast </a:t>
            </a:r>
            <a:r>
              <a:rPr lang="mr-IN" sz="1200" dirty="0"/>
              <a:t>–</a:t>
            </a:r>
            <a:r>
              <a:rPr lang="fr-BE" sz="1200" dirty="0"/>
              <a:t> épisode 3)</a:t>
            </a:r>
            <a:endParaRPr lang="fr-FR" sz="1200" dirty="0"/>
          </a:p>
        </p:txBody>
      </p:sp>
      <p:pic>
        <p:nvPicPr>
          <p:cNvPr id="2" name="Image 1" descr="250_person-19309_r.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28139" y="756309"/>
            <a:ext cx="1858041" cy="1858041"/>
          </a:xfrm>
          <a:prstGeom prst="rect">
            <a:avLst/>
          </a:prstGeom>
          <a:ln>
            <a:solidFill>
              <a:srgbClr val="1C2024"/>
            </a:solidFill>
          </a:ln>
        </p:spPr>
      </p:pic>
      <p:pic>
        <p:nvPicPr>
          <p:cNvPr id="3" name="Image 2" descr="Capture d’écran 2021-01-27 à 18.17.45.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93726" y="2726585"/>
            <a:ext cx="2810231" cy="545185"/>
          </a:xfrm>
          <a:prstGeom prst="rect">
            <a:avLst/>
          </a:prstGeom>
          <a:ln>
            <a:solidFill>
              <a:srgbClr val="1C2024"/>
            </a:solidFill>
          </a:ln>
        </p:spPr>
      </p:pic>
      <p:pic>
        <p:nvPicPr>
          <p:cNvPr id="5" name="Image 4" descr="Capture d’écran 2021-01-27 à 18.18.02.png"/>
          <p:cNvPicPr>
            <a:picLocks noChangeAspect="1"/>
          </p:cNvPicPr>
          <p:nvPr/>
        </p:nvPicPr>
        <p:blipFill rotWithShape="1">
          <a:blip r:embed="rId4">
            <a:extLst>
              <a:ext uri="{28A0092B-C50C-407E-A947-70E740481C1C}">
                <a14:useLocalDpi xmlns:a14="http://schemas.microsoft.com/office/drawing/2010/main" val="0"/>
              </a:ext>
            </a:extLst>
          </a:blip>
          <a:srcRect t="25080"/>
          <a:stretch/>
        </p:blipFill>
        <p:spPr>
          <a:xfrm>
            <a:off x="6016013" y="2623687"/>
            <a:ext cx="2938221" cy="2519813"/>
          </a:xfrm>
          <a:prstGeom prst="rect">
            <a:avLst/>
          </a:prstGeom>
          <a:ln>
            <a:solidFill>
              <a:srgbClr val="1C2024"/>
            </a:solidFill>
          </a:ln>
        </p:spPr>
      </p:pic>
      <p:pic>
        <p:nvPicPr>
          <p:cNvPr id="6" name="Image 5" descr="Capture d’écran 2021-01-27 à 18.23.41.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6" y="2735731"/>
            <a:ext cx="3175892" cy="2407769"/>
          </a:xfrm>
          <a:prstGeom prst="rect">
            <a:avLst/>
          </a:prstGeom>
          <a:ln>
            <a:solidFill>
              <a:srgbClr val="1C2024"/>
            </a:solidFill>
          </a:ln>
        </p:spPr>
      </p:pic>
    </p:spTree>
    <p:extLst>
      <p:ext uri="{BB962C8B-B14F-4D97-AF65-F5344CB8AC3E}">
        <p14:creationId xmlns:p14="http://schemas.microsoft.com/office/powerpoint/2010/main" val="8542507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3554" name="Rectangle 1">
            <a:extLst>
              <a:ext uri="{FF2B5EF4-FFF2-40B4-BE49-F238E27FC236}">
                <a16:creationId xmlns:a16="http://schemas.microsoft.com/office/drawing/2014/main" id="{AE2CB213-9DA9-5C4F-A815-CCC87499B7F0}"/>
              </a:ext>
            </a:extLst>
          </p:cNvPr>
          <p:cNvSpPr>
            <a:spLocks noGrp="1" noChangeArrowheads="1"/>
          </p:cNvSpPr>
          <p:nvPr>
            <p:ph type="title"/>
          </p:nvPr>
        </p:nvSpPr>
        <p:spPr>
          <a:xfrm>
            <a:off x="173736" y="22683"/>
            <a:ext cx="8869680" cy="785242"/>
          </a:xfrm>
        </p:spPr>
        <p:txBody>
          <a:bodyPr vert="horz" lIns="91440" tIns="26404" rIns="91440" bIns="45720" rtlCol="0" anchor="ctr">
            <a:normAutofit/>
          </a:bodyPr>
          <a:lstStyle/>
          <a:p>
            <a:pPr>
              <a:tabLst>
                <a:tab pos="492542" algn="l"/>
                <a:tab pos="985083" algn="l"/>
                <a:tab pos="1477625" algn="l"/>
                <a:tab pos="1970166" algn="l"/>
                <a:tab pos="2462708" algn="l"/>
                <a:tab pos="2955249" algn="l"/>
                <a:tab pos="3447791" algn="l"/>
                <a:tab pos="3940332" algn="l"/>
                <a:tab pos="4432874" algn="l"/>
                <a:tab pos="4925416" algn="l"/>
                <a:tab pos="5417957" algn="l"/>
                <a:tab pos="5910499" algn="l"/>
              </a:tabLst>
            </a:pPr>
            <a:r>
              <a:rPr lang="fr-FR" altLang="en-US" sz="3200" dirty="0"/>
              <a:t>Début 2000 : Les relations avec l</a:t>
            </a:r>
            <a:r>
              <a:rPr lang="fr-FR" altLang="fr-FR" sz="3200" dirty="0"/>
              <a:t>’</a:t>
            </a:r>
            <a:r>
              <a:rPr lang="fr-FR" altLang="en-US" sz="3200" dirty="0"/>
              <a:t>industrie changent</a:t>
            </a:r>
          </a:p>
        </p:txBody>
      </p:sp>
      <p:sp>
        <p:nvSpPr>
          <p:cNvPr id="23555" name="Rectangle 2">
            <a:extLst>
              <a:ext uri="{FF2B5EF4-FFF2-40B4-BE49-F238E27FC236}">
                <a16:creationId xmlns:a16="http://schemas.microsoft.com/office/drawing/2014/main" id="{000C580B-17E4-B94D-885A-C88CC1E9ACB7}"/>
              </a:ext>
            </a:extLst>
          </p:cNvPr>
          <p:cNvSpPr>
            <a:spLocks noChangeArrowheads="1"/>
          </p:cNvSpPr>
          <p:nvPr/>
        </p:nvSpPr>
        <p:spPr bwMode="auto">
          <a:xfrm>
            <a:off x="1289536" y="856530"/>
            <a:ext cx="6564929" cy="49096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panose="020B0604020202020204" pitchFamily="34" charset="0"/>
                <a:ea typeface="MS Gothic" panose="020B0609070205080204" pitchFamily="49" charset="-128"/>
              </a:defRPr>
            </a:lvl1pPr>
            <a:lvl2pPr>
              <a:defRPr>
                <a:solidFill>
                  <a:schemeClr val="tx1"/>
                </a:solidFill>
                <a:latin typeface="Arial" panose="020B0604020202020204" pitchFamily="34" charset="0"/>
                <a:ea typeface="MS Gothic" panose="020B0609070205080204" pitchFamily="49" charset="-128"/>
              </a:defRPr>
            </a:lvl2pPr>
            <a:lvl3pPr>
              <a:defRPr>
                <a:solidFill>
                  <a:schemeClr val="tx1"/>
                </a:solidFill>
                <a:latin typeface="Arial" panose="020B0604020202020204" pitchFamily="34" charset="0"/>
                <a:ea typeface="MS Gothic" panose="020B0609070205080204" pitchFamily="49" charset="-128"/>
              </a:defRPr>
            </a:lvl3pPr>
            <a:lvl4pPr>
              <a:defRPr>
                <a:solidFill>
                  <a:schemeClr val="tx1"/>
                </a:solidFill>
                <a:latin typeface="Arial" panose="020B0604020202020204" pitchFamily="34" charset="0"/>
                <a:ea typeface="MS Gothic" panose="020B0609070205080204" pitchFamily="49" charset="-128"/>
              </a:defRPr>
            </a:lvl4pPr>
            <a:lvl5pPr>
              <a:defRPr>
                <a:solidFill>
                  <a:schemeClr val="tx1"/>
                </a:solidFill>
                <a:latin typeface="Arial" panose="020B0604020202020204" pitchFamily="34" charset="0"/>
                <a:ea typeface="MS Gothic" panose="020B0609070205080204" pitchFamily="49" charset="-128"/>
              </a:defRPr>
            </a:lvl5pPr>
            <a:lvl6pPr marL="2514600" indent="-228600" defTabSz="449263" eaLnBrk="0" fontAlgn="base" hangingPunct="0">
              <a:spcBef>
                <a:spcPct val="0"/>
              </a:spcBef>
              <a:spcAft>
                <a:spcPct val="0"/>
              </a:spcAft>
              <a:defRPr>
                <a:solidFill>
                  <a:schemeClr val="tx1"/>
                </a:solidFill>
                <a:latin typeface="Arial" panose="020B0604020202020204" pitchFamily="34" charset="0"/>
                <a:ea typeface="MS Gothic" panose="020B0609070205080204" pitchFamily="49" charset="-128"/>
              </a:defRPr>
            </a:lvl6pPr>
            <a:lvl7pPr marL="2971800" indent="-228600" defTabSz="449263" eaLnBrk="0" fontAlgn="base" hangingPunct="0">
              <a:spcBef>
                <a:spcPct val="0"/>
              </a:spcBef>
              <a:spcAft>
                <a:spcPct val="0"/>
              </a:spcAft>
              <a:defRPr>
                <a:solidFill>
                  <a:schemeClr val="tx1"/>
                </a:solidFill>
                <a:latin typeface="Arial" panose="020B0604020202020204" pitchFamily="34" charset="0"/>
                <a:ea typeface="MS Gothic" panose="020B0609070205080204" pitchFamily="49" charset="-128"/>
              </a:defRPr>
            </a:lvl7pPr>
            <a:lvl8pPr marL="3429000" indent="-228600" defTabSz="449263" eaLnBrk="0" fontAlgn="base" hangingPunct="0">
              <a:spcBef>
                <a:spcPct val="0"/>
              </a:spcBef>
              <a:spcAft>
                <a:spcPct val="0"/>
              </a:spcAft>
              <a:defRPr>
                <a:solidFill>
                  <a:schemeClr val="tx1"/>
                </a:solidFill>
                <a:latin typeface="Arial" panose="020B0604020202020204" pitchFamily="34" charset="0"/>
                <a:ea typeface="MS Gothic" panose="020B0609070205080204" pitchFamily="49" charset="-128"/>
              </a:defRPr>
            </a:lvl8pPr>
            <a:lvl9pPr marL="3886200" indent="-228600" defTabSz="449263" eaLnBrk="0" fontAlgn="base" hangingPunct="0">
              <a:spcBef>
                <a:spcPct val="0"/>
              </a:spcBef>
              <a:spcAft>
                <a:spcPct val="0"/>
              </a:spcAft>
              <a:defRPr>
                <a:solidFill>
                  <a:schemeClr val="tx1"/>
                </a:solidFill>
                <a:latin typeface="Arial" panose="020B0604020202020204" pitchFamily="34" charset="0"/>
                <a:ea typeface="MS Gothic" panose="020B0609070205080204" pitchFamily="49" charset="-128"/>
              </a:defRPr>
            </a:lvl9pPr>
          </a:lstStyle>
          <a:p>
            <a:pPr algn="just">
              <a:buFont typeface="Arial" panose="020B0604020202020204" pitchFamily="34" charset="0"/>
              <a:buChar char="•"/>
            </a:pPr>
            <a:r>
              <a:rPr lang="fr-FR" altLang="en-US" sz="1361"/>
              <a:t>L</a:t>
            </a:r>
            <a:r>
              <a:rPr lang="fr-FR" altLang="fr-FR" sz="1361"/>
              <a:t>’</a:t>
            </a:r>
            <a:r>
              <a:rPr lang="fr-FR" altLang="en-US" sz="1361"/>
              <a:t>information prémâchée</a:t>
            </a:r>
          </a:p>
          <a:p>
            <a:pPr algn="just"/>
            <a:r>
              <a:rPr lang="fr-FR" altLang="en-US" sz="1225" i="1"/>
              <a:t>« Ils envoyaient tous des plannings pour te dicter quand tu pouvais sortir tes articles. La</a:t>
            </a:r>
          </a:p>
          <a:p>
            <a:pPr algn="just"/>
            <a:r>
              <a:rPr lang="fr-FR" altLang="en-US" sz="1225" i="1"/>
              <a:t>seule marge de manœuvre qu</a:t>
            </a:r>
            <a:r>
              <a:rPr lang="fr-FR" altLang="fr-FR" sz="1225" i="1"/>
              <a:t>’</a:t>
            </a:r>
            <a:r>
              <a:rPr lang="fr-FR" altLang="en-US" sz="1225" i="1"/>
              <a:t>il te restait, c</a:t>
            </a:r>
            <a:r>
              <a:rPr lang="fr-FR" altLang="fr-FR" sz="1225" i="1"/>
              <a:t>’</a:t>
            </a:r>
            <a:r>
              <a:rPr lang="fr-FR" altLang="en-US" sz="1225" i="1"/>
              <a:t>était de négocier les exclusivités [couvs, démo].</a:t>
            </a:r>
          </a:p>
          <a:p>
            <a:pPr algn="just"/>
            <a:r>
              <a:rPr lang="fr-FR" altLang="en-US" sz="1225" i="1"/>
              <a:t>Ça a entraîné un nivellement par le bas de tous les magazines » </a:t>
            </a:r>
            <a:r>
              <a:rPr lang="fr-FR" altLang="en-US" sz="1225" b="1"/>
              <a:t>Stéphane Lavoisard,</a:t>
            </a:r>
          </a:p>
          <a:p>
            <a:pPr algn="just"/>
            <a:r>
              <a:rPr lang="fr-FR" altLang="en-US" sz="1225" b="1"/>
              <a:t>directeur des rédaction à Pressimage</a:t>
            </a:r>
          </a:p>
          <a:p>
            <a:pPr algn="just"/>
            <a:endParaRPr lang="fr-FR" altLang="en-US" sz="1225" i="1"/>
          </a:p>
          <a:p>
            <a:pPr algn="just">
              <a:buFont typeface="Arial" panose="020B0604020202020204" pitchFamily="34" charset="0"/>
              <a:buChar char="•"/>
            </a:pPr>
            <a:r>
              <a:rPr lang="fr-FR" altLang="en-US" sz="1361"/>
              <a:t>Plus de liens privilégiés avec les développeurs</a:t>
            </a:r>
          </a:p>
          <a:p>
            <a:pPr algn="just"/>
            <a:r>
              <a:rPr lang="fr-FR" altLang="en-US" sz="1225" i="1"/>
              <a:t>« Quand je suis rentrée sur Lyon […], je me suis dit, </a:t>
            </a:r>
            <a:r>
              <a:rPr lang="fr-FR" altLang="fr-FR" sz="1225" i="1"/>
              <a:t>“</a:t>
            </a:r>
            <a:r>
              <a:rPr lang="fr-FR" altLang="en-US" sz="1225" i="1"/>
              <a:t>je vais en profiter pour rendre visite à</a:t>
            </a:r>
          </a:p>
          <a:p>
            <a:pPr algn="just"/>
            <a:r>
              <a:rPr lang="fr-FR" altLang="en-US" sz="1225" i="1"/>
              <a:t>Arkane Studios</a:t>
            </a:r>
            <a:r>
              <a:rPr lang="fr-FR" altLang="fr-FR" sz="1225" i="1"/>
              <a:t>”</a:t>
            </a:r>
            <a:r>
              <a:rPr lang="fr-FR" altLang="en-US" sz="1225" i="1"/>
              <a:t>. C</a:t>
            </a:r>
            <a:r>
              <a:rPr lang="fr-FR" altLang="fr-FR" sz="1225" i="1"/>
              <a:t>’</a:t>
            </a:r>
            <a:r>
              <a:rPr lang="fr-FR" altLang="en-US" sz="1225" i="1"/>
              <a:t>étaient mes potes, ils m</a:t>
            </a:r>
            <a:r>
              <a:rPr lang="fr-FR" altLang="fr-FR" sz="1225" i="1"/>
              <a:t>’</a:t>
            </a:r>
            <a:r>
              <a:rPr lang="fr-FR" altLang="en-US" sz="1225" i="1"/>
              <a:t>avaient dit </a:t>
            </a:r>
            <a:r>
              <a:rPr lang="fr-FR" altLang="fr-FR" sz="1225" i="1"/>
              <a:t>“</a:t>
            </a:r>
            <a:r>
              <a:rPr lang="fr-FR" altLang="en-US" sz="1225" i="1"/>
              <a:t>notre porte sera toujours ouverte</a:t>
            </a:r>
            <a:r>
              <a:rPr lang="fr-FR" altLang="fr-FR" sz="1225" i="1"/>
              <a:t>”</a:t>
            </a:r>
            <a:r>
              <a:rPr lang="fr-FR" altLang="en-US" sz="1225" i="1"/>
              <a:t>,</a:t>
            </a:r>
          </a:p>
          <a:p>
            <a:pPr algn="just"/>
            <a:r>
              <a:rPr lang="fr-FR" altLang="en-US" sz="1225" i="1"/>
              <a:t>genre, copains à vie. [Je rencontre] le DG d</a:t>
            </a:r>
            <a:r>
              <a:rPr lang="fr-FR" altLang="fr-FR" sz="1225" i="1"/>
              <a:t>’</a:t>
            </a:r>
            <a:r>
              <a:rPr lang="fr-FR" altLang="ja-JP" sz="1225" i="1"/>
              <a:t>Arkane Studios, le mec me dit </a:t>
            </a:r>
            <a:r>
              <a:rPr lang="fr-FR" altLang="fr-FR" sz="1225" i="1"/>
              <a:t>“</a:t>
            </a:r>
            <a:r>
              <a:rPr lang="fr-FR" altLang="ja-JP" sz="1225" i="1"/>
              <a:t>qu</a:t>
            </a:r>
            <a:r>
              <a:rPr lang="fr-FR" altLang="fr-FR" sz="1225" i="1"/>
              <a:t>’</a:t>
            </a:r>
            <a:r>
              <a:rPr lang="fr-FR" altLang="ja-JP" sz="1225" i="1"/>
              <a:t>est-ce que tu</a:t>
            </a:r>
          </a:p>
          <a:p>
            <a:pPr algn="just"/>
            <a:r>
              <a:rPr lang="fr-FR" altLang="ja-JP" sz="1225" i="1"/>
              <a:t>fais-là ? Tu n</a:t>
            </a:r>
            <a:r>
              <a:rPr lang="fr-FR" altLang="fr-FR" sz="1225" i="1"/>
              <a:t>’</a:t>
            </a:r>
            <a:r>
              <a:rPr lang="fr-FR" altLang="ja-JP" sz="1225" i="1"/>
              <a:t>as rien à faire ici, […] tu sors.</a:t>
            </a:r>
            <a:r>
              <a:rPr lang="fr-FR" altLang="fr-FR" sz="1225" i="1"/>
              <a:t>”</a:t>
            </a:r>
            <a:r>
              <a:rPr lang="fr-FR" altLang="ja-JP" sz="1225" i="1"/>
              <a:t>. Et là je me suis dit, </a:t>
            </a:r>
            <a:r>
              <a:rPr lang="fr-FR" altLang="fr-FR" sz="1225" i="1"/>
              <a:t>“</a:t>
            </a:r>
            <a:r>
              <a:rPr lang="fr-FR" altLang="ja-JP" sz="1225" i="1"/>
              <a:t>wouah, le jeu vidéo, ça a</a:t>
            </a:r>
          </a:p>
          <a:p>
            <a:pPr algn="just"/>
            <a:r>
              <a:rPr lang="fr-FR" altLang="ja-JP" sz="1225" i="1"/>
              <a:t>changé. Je me fais foutre à la porte de la boîte de mes potes » </a:t>
            </a:r>
            <a:r>
              <a:rPr lang="fr-FR" altLang="ja-JP" sz="1225" b="1"/>
              <a:t>Wanda, Joystick</a:t>
            </a:r>
          </a:p>
          <a:p>
            <a:pPr algn="just"/>
            <a:endParaRPr lang="fr-FR" altLang="en-US" sz="1225" b="1"/>
          </a:p>
          <a:p>
            <a:pPr algn="just">
              <a:buFont typeface="Arial" panose="020B0604020202020204" pitchFamily="34" charset="0"/>
              <a:buChar char="•"/>
            </a:pPr>
            <a:r>
              <a:rPr lang="fr-FR" altLang="en-US" sz="1361"/>
              <a:t>Parler du produit, pas de l</a:t>
            </a:r>
            <a:r>
              <a:rPr lang="fr-FR" altLang="fr-FR" sz="1361"/>
              <a:t>’</a:t>
            </a:r>
            <a:r>
              <a:rPr lang="fr-FR" altLang="en-US" sz="1361"/>
              <a:t>industrie</a:t>
            </a:r>
          </a:p>
          <a:p>
            <a:pPr algn="just"/>
            <a:r>
              <a:rPr lang="fr-FR" altLang="en-US" sz="1225" i="1"/>
              <a:t>« Si tu vas interviewer un chef opérateur, qui a bossé sur un film, il va te raconter des secrets</a:t>
            </a:r>
          </a:p>
          <a:p>
            <a:pPr algn="just"/>
            <a:r>
              <a:rPr lang="fr-FR" altLang="en-US" sz="1225" i="1"/>
              <a:t>de fabrication, des histoires de tournage. Dans le jeu vidéo, ce n</a:t>
            </a:r>
            <a:r>
              <a:rPr lang="fr-FR" altLang="fr-FR" sz="1225" i="1"/>
              <a:t>’</a:t>
            </a:r>
            <a:r>
              <a:rPr lang="fr-FR" altLang="en-US" sz="1225" i="1"/>
              <a:t>est pas possible, ça : tu ne</a:t>
            </a:r>
          </a:p>
          <a:p>
            <a:pPr algn="just"/>
            <a:r>
              <a:rPr lang="fr-FR" altLang="en-US" sz="1225" i="1"/>
              <a:t>sais pas vraiment comment sont fait les jeux, parce que tout est de la promotion» </a:t>
            </a:r>
            <a:r>
              <a:rPr lang="fr-FR" altLang="en-US" sz="1225" b="1"/>
              <a:t>Victor</a:t>
            </a:r>
          </a:p>
          <a:p>
            <a:pPr algn="just"/>
            <a:r>
              <a:rPr lang="fr-FR" altLang="en-US" sz="1225" b="1"/>
              <a:t>Moisan, Gamekult.com</a:t>
            </a:r>
          </a:p>
          <a:p>
            <a:pPr algn="just"/>
            <a:r>
              <a:rPr lang="fr-FR" altLang="en-US" sz="1225" i="1"/>
              <a:t>[Quand on arrive dans cette presse], on ne pense pas au fait que les éditeurs ont réussi à</a:t>
            </a:r>
          </a:p>
          <a:p>
            <a:pPr algn="just"/>
            <a:r>
              <a:rPr lang="fr-FR" altLang="en-US" sz="1225" i="1"/>
              <a:t>mettre en place une espèce de structure de pensée dans laquelle tout tourne autour de la</a:t>
            </a:r>
          </a:p>
          <a:p>
            <a:pPr algn="just"/>
            <a:r>
              <a:rPr lang="fr-FR" altLang="en-US" sz="1225" i="1"/>
              <a:t>question du produit.</a:t>
            </a:r>
            <a:r>
              <a:rPr lang="fr-FR" altLang="en-US" sz="1225" b="1"/>
              <a:t> William Audureau, Le Monde Pixels</a:t>
            </a:r>
            <a:endParaRPr lang="fr-FR" altLang="en-US" sz="1225" i="1"/>
          </a:p>
          <a:p>
            <a:pPr algn="just"/>
            <a:endParaRPr lang="fr-FR" altLang="en-US" sz="1225" b="1"/>
          </a:p>
          <a:p>
            <a:pPr algn="just"/>
            <a:endParaRPr lang="fr-FR" altLang="en-US" sz="1361" b="1" i="1"/>
          </a:p>
          <a:p>
            <a:pPr algn="just"/>
            <a:endParaRPr lang="fr-FR" altLang="en-US" sz="1361" i="1"/>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5602" name="Rectangle 1">
            <a:extLst>
              <a:ext uri="{FF2B5EF4-FFF2-40B4-BE49-F238E27FC236}">
                <a16:creationId xmlns:a16="http://schemas.microsoft.com/office/drawing/2014/main" id="{037B9D73-FC85-2945-9A83-8E3FBD07AA8A}"/>
              </a:ext>
            </a:extLst>
          </p:cNvPr>
          <p:cNvSpPr>
            <a:spLocks noGrp="1" noChangeArrowheads="1"/>
          </p:cNvSpPr>
          <p:nvPr>
            <p:ph type="title"/>
          </p:nvPr>
        </p:nvSpPr>
        <p:spPr>
          <a:xfrm>
            <a:off x="0" y="23763"/>
            <a:ext cx="9144000" cy="785243"/>
          </a:xfrm>
        </p:spPr>
        <p:txBody>
          <a:bodyPr vert="horz" lIns="91440" tIns="26404" rIns="91440" bIns="45720" rtlCol="0" anchor="ctr">
            <a:normAutofit/>
          </a:bodyPr>
          <a:lstStyle/>
          <a:p>
            <a:pPr>
              <a:tabLst>
                <a:tab pos="492542" algn="l"/>
                <a:tab pos="985083" algn="l"/>
                <a:tab pos="1477625" algn="l"/>
                <a:tab pos="1970166" algn="l"/>
                <a:tab pos="2462708" algn="l"/>
                <a:tab pos="2955249" algn="l"/>
                <a:tab pos="3447791" algn="l"/>
                <a:tab pos="3940332" algn="l"/>
                <a:tab pos="4432874" algn="l"/>
                <a:tab pos="4925416" algn="l"/>
                <a:tab pos="5417957" algn="l"/>
                <a:tab pos="5910499" algn="l"/>
              </a:tabLst>
            </a:pPr>
            <a:r>
              <a:rPr lang="fr-FR" altLang="en-US" dirty="0"/>
              <a:t>Internet: concurrent ou complément ?</a:t>
            </a:r>
          </a:p>
        </p:txBody>
      </p:sp>
      <p:sp>
        <p:nvSpPr>
          <p:cNvPr id="25603" name="Rectangle 2">
            <a:extLst>
              <a:ext uri="{FF2B5EF4-FFF2-40B4-BE49-F238E27FC236}">
                <a16:creationId xmlns:a16="http://schemas.microsoft.com/office/drawing/2014/main" id="{E505F5F0-37E6-4C43-A9A1-ADD8A90F8380}"/>
              </a:ext>
            </a:extLst>
          </p:cNvPr>
          <p:cNvSpPr>
            <a:spLocks noChangeArrowheads="1"/>
          </p:cNvSpPr>
          <p:nvPr/>
        </p:nvSpPr>
        <p:spPr bwMode="auto">
          <a:xfrm>
            <a:off x="1302497" y="759321"/>
            <a:ext cx="6551968" cy="43650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just"/>
            <a:r>
              <a:rPr lang="fr-FR" altLang="en-US" sz="1225" i="1"/>
              <a:t>« Les débuts d</a:t>
            </a:r>
            <a:r>
              <a:rPr lang="fr-FR" altLang="fr-FR" sz="1225" i="1"/>
              <a:t>’</a:t>
            </a:r>
            <a:r>
              <a:rPr lang="fr-FR" altLang="en-US" sz="1225" i="1"/>
              <a:t>Internet ont été marqué par les premières vidéos du site américain IGN. On était alors comme des enfants découvrant un nouveau jouet. On voyait donc Internet comme un complément à la presse papier, et pas du tout comme un concurrent pour nous. » </a:t>
            </a:r>
            <a:r>
              <a:rPr lang="fr-FR" altLang="en-US" sz="1225" b="1"/>
              <a:t>Julien Chièze, Joypad</a:t>
            </a:r>
          </a:p>
          <a:p>
            <a:pPr algn="just"/>
            <a:endParaRPr lang="fr-FR" altLang="en-US" sz="1225" b="1"/>
          </a:p>
          <a:p>
            <a:pPr algn="just"/>
            <a:r>
              <a:rPr lang="fr-FR" altLang="en-US" sz="1225" i="1"/>
              <a:t>« Joystick.fr était vraiment très puissant. Pour le futur, on était bien installé. Mais, la famille d</a:t>
            </a:r>
            <a:r>
              <a:rPr lang="fr-FR" altLang="fr-FR" sz="1225" i="1"/>
              <a:t>’</a:t>
            </a:r>
            <a:r>
              <a:rPr lang="fr-FR" altLang="en-US" sz="1225" i="1"/>
              <a:t>entrepreneurs va changer d</a:t>
            </a:r>
            <a:r>
              <a:rPr lang="fr-FR" altLang="fr-FR" sz="1225" i="1"/>
              <a:t>’</a:t>
            </a:r>
            <a:r>
              <a:rPr lang="fr-FR" altLang="en-US" sz="1225" i="1"/>
              <a:t>avis quelques années plus tard. En 2002, [elle] a considéré qu</a:t>
            </a:r>
            <a:r>
              <a:rPr lang="fr-FR" altLang="fr-FR" sz="1225" i="1"/>
              <a:t>’</a:t>
            </a:r>
            <a:r>
              <a:rPr lang="fr-FR" altLang="en-US" sz="1225" i="1"/>
              <a:t>Internet ce n</a:t>
            </a:r>
            <a:r>
              <a:rPr lang="fr-FR" altLang="fr-FR" sz="1225" i="1"/>
              <a:t>’</a:t>
            </a:r>
            <a:r>
              <a:rPr lang="fr-FR" altLang="en-US" sz="1225" i="1"/>
              <a:t>était pas l</a:t>
            </a:r>
            <a:r>
              <a:rPr lang="fr-FR" altLang="fr-FR" sz="1225" i="1"/>
              <a:t>’</a:t>
            </a:r>
            <a:r>
              <a:rPr lang="fr-FR" altLang="en-US" sz="1225" i="1"/>
              <a:t>avenir. [Arnaud Lagardère] a fait fermer tous ses sites. » </a:t>
            </a:r>
            <a:r>
              <a:rPr lang="fr-FR" altLang="en-US" sz="1225" b="1"/>
              <a:t>Grégoire Hellot, Joypad</a:t>
            </a:r>
            <a:endParaRPr lang="fr-FR" altLang="en-US" sz="1225" i="1"/>
          </a:p>
          <a:p>
            <a:pPr algn="just"/>
            <a:endParaRPr lang="fr-FR" altLang="en-US" sz="1225" i="1"/>
          </a:p>
          <a:p>
            <a:pPr algn="just"/>
            <a:r>
              <a:rPr lang="fr-FR" altLang="en-US" sz="1225" i="1"/>
              <a:t>« Quand tu es un groupe de presse et que tu vends 150 000 exemplaires par mois de tes titres, et que tu rajoutes en plus la publicité, ça fait beaucoup d</a:t>
            </a:r>
            <a:r>
              <a:rPr lang="fr-FR" altLang="fr-FR" sz="1225" i="1"/>
              <a:t>’</a:t>
            </a:r>
            <a:r>
              <a:rPr lang="fr-FR" altLang="en-US" sz="1225" i="1"/>
              <a:t>argent. Et quand t</a:t>
            </a:r>
            <a:r>
              <a:rPr lang="fr-FR" altLang="fr-FR" sz="1225" i="1"/>
              <a:t>’</a:t>
            </a:r>
            <a:r>
              <a:rPr lang="fr-FR" altLang="en-US" sz="1225" i="1"/>
              <a:t>as des gens qui disent </a:t>
            </a:r>
            <a:r>
              <a:rPr lang="fr-FR" altLang="fr-FR" sz="1225" i="1"/>
              <a:t>“</a:t>
            </a:r>
            <a:r>
              <a:rPr lang="fr-FR" altLang="en-US" sz="1225" i="1"/>
              <a:t>on va faire un site</a:t>
            </a:r>
            <a:r>
              <a:rPr lang="fr-FR" altLang="fr-FR" sz="1225" i="1"/>
              <a:t>”</a:t>
            </a:r>
            <a:r>
              <a:rPr lang="fr-FR" altLang="en-US" sz="1225" i="1"/>
              <a:t>, et que, à ce moment-là, il n</a:t>
            </a:r>
            <a:r>
              <a:rPr lang="fr-FR" altLang="fr-FR" sz="1225" i="1"/>
              <a:t>’</a:t>
            </a:r>
            <a:r>
              <a:rPr lang="fr-FR" altLang="en-US" sz="1225" i="1"/>
              <a:t>y a pas de pub sur Internet, tu dois payer des gens pour écrire des articles qui ne fourniront ensuite aucun revenu. Donc là, les gens sont assez pragmatiques : ils vont te dire </a:t>
            </a:r>
            <a:r>
              <a:rPr lang="fr-FR" altLang="fr-FR" sz="1225" i="1"/>
              <a:t>“</a:t>
            </a:r>
            <a:r>
              <a:rPr lang="fr-FR" altLang="en-US" sz="1225" i="1"/>
              <a:t>pourquoi tu veux que je fasse ça ?</a:t>
            </a:r>
            <a:r>
              <a:rPr lang="fr-FR" altLang="fr-FR" sz="1225" i="1"/>
              <a:t>”</a:t>
            </a:r>
            <a:r>
              <a:rPr lang="fr-FR" altLang="en-US" sz="1225" i="1"/>
              <a:t> À partir de là, [l</a:t>
            </a:r>
            <a:r>
              <a:rPr lang="fr-FR" altLang="fr-FR" sz="1225" i="1"/>
              <a:t>’</a:t>
            </a:r>
            <a:r>
              <a:rPr lang="fr-FR" altLang="en-US" sz="1225" i="1"/>
              <a:t>ensemble de la presse] freine des quatre fers » </a:t>
            </a:r>
            <a:r>
              <a:rPr lang="fr-FR" altLang="en-US" sz="1225" b="1"/>
              <a:t>Brice N</a:t>
            </a:r>
            <a:r>
              <a:rPr lang="fr-FR" altLang="fr-FR" sz="1225" b="1"/>
              <a:t>’</a:t>
            </a:r>
            <a:r>
              <a:rPr lang="fr-FR" altLang="ja-JP" sz="1225" b="1"/>
              <a:t>Guessan, Future/Yellow Media/M.E.R.7</a:t>
            </a:r>
          </a:p>
          <a:p>
            <a:pPr algn="just"/>
            <a:endParaRPr lang="fr-FR" altLang="en-US" sz="1225" b="1"/>
          </a:p>
          <a:p>
            <a:pPr algn="just"/>
            <a:r>
              <a:rPr lang="fr-FR" altLang="en-US" sz="1361"/>
              <a:t>La part des ménages connectés passe de 2,4% en 1998 à 17 % en 2001 puis 25 % en 2003. En parallèle, les sites web de jeux vidéo, plutôt spécialisés en astuces au départ, vont commencer à parler d</a:t>
            </a:r>
            <a:r>
              <a:rPr lang="fr-FR" altLang="fr-FR" sz="1361"/>
              <a:t>’</a:t>
            </a:r>
            <a:r>
              <a:rPr lang="fr-FR" altLang="en-US" sz="1361"/>
              <a:t>actualité et à jouer sur leur avantage concurrentiel: ils sont gratuits et l</a:t>
            </a:r>
            <a:r>
              <a:rPr lang="fr-FR" altLang="fr-FR" sz="1361"/>
              <a:t>’</a:t>
            </a:r>
            <a:r>
              <a:rPr lang="fr-FR" altLang="en-US" sz="1361"/>
              <a:t>information y est instantanée.</a:t>
            </a:r>
            <a:endParaRPr lang="fr-FR" altLang="en-US" sz="1225" b="1"/>
          </a:p>
          <a:p>
            <a:pPr algn="just"/>
            <a:endParaRPr lang="fr-FR" altLang="en-US" sz="1225" b="1"/>
          </a:p>
          <a:p>
            <a:pPr algn="just"/>
            <a:endParaRPr lang="fr-FR" altLang="en-US" sz="1361" b="1" i="1"/>
          </a:p>
          <a:p>
            <a:pPr algn="just"/>
            <a:endParaRPr lang="fr-FR" altLang="en-US" sz="1361" i="1"/>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7650" name="Rectangle 1">
            <a:extLst>
              <a:ext uri="{FF2B5EF4-FFF2-40B4-BE49-F238E27FC236}">
                <a16:creationId xmlns:a16="http://schemas.microsoft.com/office/drawing/2014/main" id="{3B708837-979F-B041-86CA-F502AAE83435}"/>
              </a:ext>
            </a:extLst>
          </p:cNvPr>
          <p:cNvSpPr>
            <a:spLocks noGrp="1" noChangeArrowheads="1"/>
          </p:cNvSpPr>
          <p:nvPr>
            <p:ph type="title"/>
          </p:nvPr>
        </p:nvSpPr>
        <p:spPr>
          <a:xfrm>
            <a:off x="0" y="22683"/>
            <a:ext cx="9144000" cy="785242"/>
          </a:xfrm>
        </p:spPr>
        <p:txBody>
          <a:bodyPr vert="horz" lIns="91440" tIns="26404" rIns="91440" bIns="45720" rtlCol="0" anchor="ctr">
            <a:noAutofit/>
          </a:bodyPr>
          <a:lstStyle/>
          <a:p>
            <a:pPr>
              <a:tabLst>
                <a:tab pos="492542" algn="l"/>
                <a:tab pos="985083" algn="l"/>
                <a:tab pos="1477625" algn="l"/>
                <a:tab pos="1970166" algn="l"/>
                <a:tab pos="2462708" algn="l"/>
                <a:tab pos="2955249" algn="l"/>
                <a:tab pos="3447791" algn="l"/>
                <a:tab pos="3940332" algn="l"/>
                <a:tab pos="4432874" algn="l"/>
                <a:tab pos="4925416" algn="l"/>
                <a:tab pos="5417957" algn="l"/>
                <a:tab pos="5910499" algn="l"/>
              </a:tabLst>
            </a:pPr>
            <a:r>
              <a:rPr lang="fr-FR" altLang="en-US" sz="2800" dirty="0"/>
              <a:t>Les nouveaux concurrents tentent d</a:t>
            </a:r>
            <a:r>
              <a:rPr lang="fr-FR" altLang="fr-FR" sz="2800" dirty="0"/>
              <a:t>’</a:t>
            </a:r>
            <a:r>
              <a:rPr lang="fr-FR" altLang="en-US" sz="2800" dirty="0"/>
              <a:t>inonder le marché</a:t>
            </a:r>
          </a:p>
        </p:txBody>
      </p:sp>
      <p:sp>
        <p:nvSpPr>
          <p:cNvPr id="27651" name="Rectangle 2">
            <a:extLst>
              <a:ext uri="{FF2B5EF4-FFF2-40B4-BE49-F238E27FC236}">
                <a16:creationId xmlns:a16="http://schemas.microsoft.com/office/drawing/2014/main" id="{9C29B86D-44D6-904A-B328-2A624B47056E}"/>
              </a:ext>
            </a:extLst>
          </p:cNvPr>
          <p:cNvSpPr>
            <a:spLocks noChangeArrowheads="1"/>
          </p:cNvSpPr>
          <p:nvPr/>
        </p:nvSpPr>
        <p:spPr bwMode="auto">
          <a:xfrm>
            <a:off x="1283055" y="834928"/>
            <a:ext cx="6711825" cy="20192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just"/>
            <a:r>
              <a:rPr lang="fr-FR" altLang="en-US" sz="1225" i="1"/>
              <a:t>« [FJM] avait une réputation de franc-tireur […] capable de sortir des magazines du jour au lendemain […] L</a:t>
            </a:r>
            <a:r>
              <a:rPr lang="fr-FR" altLang="fr-FR" sz="1225" i="1"/>
              <a:t>’</a:t>
            </a:r>
            <a:r>
              <a:rPr lang="fr-FR" altLang="en-US" sz="1225" i="1"/>
              <a:t>intérêt était d</a:t>
            </a:r>
            <a:r>
              <a:rPr lang="fr-FR" altLang="fr-FR" sz="1225" i="1"/>
              <a:t>’</a:t>
            </a:r>
            <a:r>
              <a:rPr lang="fr-FR" altLang="en-US" sz="1225" i="1"/>
              <a:t>être le premier à lancer un titre » </a:t>
            </a:r>
            <a:r>
              <a:rPr lang="fr-FR" altLang="en-US" sz="1225" b="1"/>
              <a:t>Brice N</a:t>
            </a:r>
            <a:r>
              <a:rPr lang="fr-FR" altLang="fr-FR" sz="1225" b="1"/>
              <a:t>’</a:t>
            </a:r>
            <a:r>
              <a:rPr lang="fr-FR" altLang="ja-JP" sz="1225" b="1"/>
              <a:t>Guessan, FJM</a:t>
            </a:r>
          </a:p>
          <a:p>
            <a:pPr algn="just"/>
            <a:endParaRPr lang="fr-FR" altLang="en-US" sz="1225" b="1"/>
          </a:p>
          <a:p>
            <a:pPr algn="just"/>
            <a:r>
              <a:rPr lang="fr-FR" altLang="en-US" sz="1225" baseline="30000">
                <a:solidFill>
                  <a:srgbClr val="000000"/>
                </a:solidFill>
                <a:cs typeface="Times New Roman" panose="02020603050405020304" pitchFamily="18" charset="0"/>
              </a:rPr>
              <a:t>« </a:t>
            </a:r>
            <a:r>
              <a:rPr lang="fr-FR" altLang="en-US" sz="1225" i="1"/>
              <a:t>C</a:t>
            </a:r>
            <a:r>
              <a:rPr lang="fr-FR" altLang="fr-FR" sz="1225" i="1"/>
              <a:t>’</a:t>
            </a:r>
            <a:r>
              <a:rPr lang="fr-FR" altLang="en-US" sz="1225" i="1"/>
              <a:t>est une époque où, effectivement, tu avais un lancement de titre chez Future ; le titre se plantait, en moyenne, en dix ou onze mois, une petite année, avec une nouvelle formule dedans pour faire bonne figure. Et puis, quand le titre était mort, tu te disais </a:t>
            </a:r>
            <a:r>
              <a:rPr lang="fr-FR" altLang="fr-FR" sz="1225" i="1"/>
              <a:t>“</a:t>
            </a:r>
            <a:r>
              <a:rPr lang="fr-FR" altLang="en-US" sz="1225" i="1"/>
              <a:t>oh, quand même, c</a:t>
            </a:r>
            <a:r>
              <a:rPr lang="fr-FR" altLang="fr-FR" sz="1225" i="1"/>
              <a:t>’</a:t>
            </a:r>
            <a:r>
              <a:rPr lang="fr-FR" altLang="en-US" sz="1225" i="1"/>
              <a:t>est dur, on a perdu un titre</a:t>
            </a:r>
            <a:r>
              <a:rPr lang="fr-FR" altLang="fr-FR" sz="1225" i="1"/>
              <a:t>”</a:t>
            </a:r>
            <a:r>
              <a:rPr lang="fr-FR" altLang="en-US" sz="1225" i="1"/>
              <a:t>, ben le mois d</a:t>
            </a:r>
            <a:r>
              <a:rPr lang="fr-FR" altLang="fr-FR" sz="1225" i="1"/>
              <a:t>’</a:t>
            </a:r>
            <a:r>
              <a:rPr lang="fr-FR" altLang="en-US" sz="1225" i="1"/>
              <a:t>après, on en lançait deux ». </a:t>
            </a:r>
            <a:r>
              <a:rPr lang="fr-FR" altLang="en-US" sz="1225" b="1" i="1"/>
              <a:t>Vincent OMS, ex-rédacteur en chef chez Future</a:t>
            </a:r>
          </a:p>
          <a:p>
            <a:pPr algn="just"/>
            <a:endParaRPr lang="fr-FR" altLang="en-US" sz="1225" b="1"/>
          </a:p>
          <a:p>
            <a:pPr algn="just"/>
            <a:endParaRPr lang="fr-FR" altLang="en-US" sz="1361" b="1" i="1"/>
          </a:p>
          <a:p>
            <a:pPr algn="just"/>
            <a:endParaRPr lang="fr-FR" altLang="en-US" sz="1361" i="1"/>
          </a:p>
        </p:txBody>
      </p:sp>
      <p:pic>
        <p:nvPicPr>
          <p:cNvPr id="27652" name="Image 5" descr="Capture d’écran 2020-10-05 à 12.03.38.png">
            <a:extLst>
              <a:ext uri="{FF2B5EF4-FFF2-40B4-BE49-F238E27FC236}">
                <a16:creationId xmlns:a16="http://schemas.microsoft.com/office/drawing/2014/main" id="{68CE9E94-C3D7-5349-9E5E-3B5B529375E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28969" y="2425935"/>
            <a:ext cx="4865911" cy="2717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3" name="Picture 5">
            <a:extLst>
              <a:ext uri="{FF2B5EF4-FFF2-40B4-BE49-F238E27FC236}">
                <a16:creationId xmlns:a16="http://schemas.microsoft.com/office/drawing/2014/main" id="{350D53C9-6C0B-F648-93F1-404E7D607C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92777" y="2718647"/>
            <a:ext cx="1897759" cy="23265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1746" name="Content Placeholder 1">
            <a:extLst>
              <a:ext uri="{FF2B5EF4-FFF2-40B4-BE49-F238E27FC236}">
                <a16:creationId xmlns:a16="http://schemas.microsoft.com/office/drawing/2014/main" id="{D6278EA0-6DE9-CA4E-B2BA-50F08683D1F0}"/>
              </a:ext>
            </a:extLst>
          </p:cNvPr>
          <p:cNvSpPr>
            <a:spLocks noGrp="1"/>
          </p:cNvSpPr>
          <p:nvPr>
            <p:ph/>
          </p:nvPr>
        </p:nvSpPr>
        <p:spPr>
          <a:xfrm>
            <a:off x="1485037" y="400723"/>
            <a:ext cx="6170688" cy="554098"/>
          </a:xfrm>
        </p:spPr>
        <p:txBody>
          <a:bodyPr/>
          <a:lstStyle/>
          <a:p>
            <a:pPr marL="0" indent="0" algn="ctr">
              <a:spcAft>
                <a:spcPct val="0"/>
              </a:spcAft>
            </a:pPr>
            <a:r>
              <a:rPr lang="fr-FR" altLang="en-US" sz="2994" b="1"/>
              <a:t>La crise de la presse</a:t>
            </a:r>
            <a:endParaRPr lang="en-GB" altLang="en-US" sz="2994" b="1"/>
          </a:p>
        </p:txBody>
      </p:sp>
      <p:pic>
        <p:nvPicPr>
          <p:cNvPr id="31747" name="Picture 3">
            <a:extLst>
              <a:ext uri="{FF2B5EF4-FFF2-40B4-BE49-F238E27FC236}">
                <a16:creationId xmlns:a16="http://schemas.microsoft.com/office/drawing/2014/main" id="{233220B6-1D58-DB4D-B562-F1EFAFF9CEC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58213" y="954821"/>
            <a:ext cx="6624335" cy="39197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3794" name="Rectangle 1">
            <a:extLst>
              <a:ext uri="{FF2B5EF4-FFF2-40B4-BE49-F238E27FC236}">
                <a16:creationId xmlns:a16="http://schemas.microsoft.com/office/drawing/2014/main" id="{074F3F30-C28A-874E-BBE7-3F79324BF5FC}"/>
              </a:ext>
            </a:extLst>
          </p:cNvPr>
          <p:cNvSpPr>
            <a:spLocks noGrp="1" noChangeArrowheads="1"/>
          </p:cNvSpPr>
          <p:nvPr>
            <p:ph type="title"/>
          </p:nvPr>
        </p:nvSpPr>
        <p:spPr>
          <a:xfrm>
            <a:off x="0" y="219264"/>
            <a:ext cx="9144000" cy="540057"/>
          </a:xfrm>
        </p:spPr>
        <p:txBody>
          <a:bodyPr vert="horz" lIns="91440" tIns="26404" rIns="91440" bIns="45720" rtlCol="0" anchor="ctr">
            <a:noAutofit/>
          </a:bodyPr>
          <a:lstStyle/>
          <a:p>
            <a:pPr>
              <a:tabLst>
                <a:tab pos="492542" algn="l"/>
                <a:tab pos="985083" algn="l"/>
                <a:tab pos="1477625" algn="l"/>
                <a:tab pos="1970166" algn="l"/>
                <a:tab pos="2462708" algn="l"/>
                <a:tab pos="2955249" algn="l"/>
                <a:tab pos="3447791" algn="l"/>
                <a:tab pos="3940332" algn="l"/>
                <a:tab pos="4432874" algn="l"/>
                <a:tab pos="4925416" algn="l"/>
                <a:tab pos="5417957" algn="l"/>
                <a:tab pos="5910499" algn="l"/>
              </a:tabLst>
            </a:pPr>
            <a:r>
              <a:rPr lang="fr-FR" altLang="en-US" sz="2800" dirty="0"/>
              <a:t>2004-2006 : La quasi-disparition </a:t>
            </a:r>
            <a:br>
              <a:rPr lang="fr-FR" altLang="en-US" sz="2800" dirty="0"/>
            </a:br>
            <a:r>
              <a:rPr lang="fr-FR" altLang="en-US" sz="2800" dirty="0"/>
              <a:t>de la concurrence</a:t>
            </a:r>
          </a:p>
        </p:txBody>
      </p:sp>
      <p:sp>
        <p:nvSpPr>
          <p:cNvPr id="33795" name="Rectangle 2">
            <a:extLst>
              <a:ext uri="{FF2B5EF4-FFF2-40B4-BE49-F238E27FC236}">
                <a16:creationId xmlns:a16="http://schemas.microsoft.com/office/drawing/2014/main" id="{AACA9F45-BE21-0244-979B-005A6D6EE57D}"/>
              </a:ext>
            </a:extLst>
          </p:cNvPr>
          <p:cNvSpPr>
            <a:spLocks noChangeArrowheads="1"/>
          </p:cNvSpPr>
          <p:nvPr/>
        </p:nvSpPr>
        <p:spPr bwMode="auto">
          <a:xfrm>
            <a:off x="2612676" y="964542"/>
            <a:ext cx="5242870" cy="1223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just"/>
            <a:r>
              <a:rPr lang="fr-FR" altLang="en-US" sz="1225" i="1"/>
              <a:t>« [Pour] tous ceux qui ont voulu persévérer dans le test de jeu vidéo […] il n</a:t>
            </a:r>
            <a:r>
              <a:rPr lang="fr-FR" altLang="fr-FR" sz="1225" i="1"/>
              <a:t>’</a:t>
            </a:r>
            <a:r>
              <a:rPr lang="fr-FR" altLang="en-US" sz="1225" i="1"/>
              <a:t>y avait plus personne pour acheter leurs articles. Quand les éditeurs en voulaient bien, c</a:t>
            </a:r>
            <a:r>
              <a:rPr lang="fr-FR" altLang="fr-FR" sz="1225" i="1"/>
              <a:t>’</a:t>
            </a:r>
            <a:r>
              <a:rPr lang="fr-FR" altLang="en-US" sz="1225" i="1"/>
              <a:t>était sans rémunération à la clé. Il y a eu des vrais drames : des gens qui étaient des héros du jeu vidéo, incapables de faire autre chose, ils sont devenus des épaves, ça a été une catastrophe ». </a:t>
            </a:r>
            <a:r>
              <a:rPr lang="fr-FR" altLang="en-US" sz="1225" b="1"/>
              <a:t>Yann Serra, directeur des rédactions Posse Press</a:t>
            </a:r>
            <a:endParaRPr lang="fr-FR" altLang="en-US" sz="1361" i="1"/>
          </a:p>
        </p:txBody>
      </p:sp>
      <p:pic>
        <p:nvPicPr>
          <p:cNvPr id="33796" name="Picture 1">
            <a:extLst>
              <a:ext uri="{FF2B5EF4-FFF2-40B4-BE49-F238E27FC236}">
                <a16:creationId xmlns:a16="http://schemas.microsoft.com/office/drawing/2014/main" id="{B8D61A82-4247-FB4C-BCF5-E3FCDE28C25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385667" y="914857"/>
            <a:ext cx="1150320" cy="12248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7" name="Picture 2">
            <a:extLst>
              <a:ext uri="{FF2B5EF4-FFF2-40B4-BE49-F238E27FC236}">
                <a16:creationId xmlns:a16="http://schemas.microsoft.com/office/drawing/2014/main" id="{053D708A-92B7-2147-A1CA-C652CA0F07E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338141" y="2271479"/>
            <a:ext cx="1175163" cy="1285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8" name="Picture 3">
            <a:extLst>
              <a:ext uri="{FF2B5EF4-FFF2-40B4-BE49-F238E27FC236}">
                <a16:creationId xmlns:a16="http://schemas.microsoft.com/office/drawing/2014/main" id="{BE929BB8-9D02-6041-A577-D8D52B915461}"/>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338141" y="3688588"/>
            <a:ext cx="1175163" cy="13155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9" name="Rectangle 2">
            <a:extLst>
              <a:ext uri="{FF2B5EF4-FFF2-40B4-BE49-F238E27FC236}">
                <a16:creationId xmlns:a16="http://schemas.microsoft.com/office/drawing/2014/main" id="{8963E5EE-E4A5-5C46-AE6F-062B17589C65}"/>
              </a:ext>
            </a:extLst>
          </p:cNvPr>
          <p:cNvSpPr>
            <a:spLocks noChangeArrowheads="1"/>
          </p:cNvSpPr>
          <p:nvPr/>
        </p:nvSpPr>
        <p:spPr bwMode="auto">
          <a:xfrm>
            <a:off x="2562990" y="2478861"/>
            <a:ext cx="5215867" cy="8463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just"/>
            <a:r>
              <a:rPr lang="fr-FR" altLang="en-US" sz="1225" i="1"/>
              <a:t>« L</a:t>
            </a:r>
            <a:r>
              <a:rPr lang="fr-FR" altLang="fr-FR" sz="1225" i="1"/>
              <a:t>’</a:t>
            </a:r>
            <a:r>
              <a:rPr lang="fr-FR" altLang="en-US" sz="1225" i="1"/>
              <a:t>histoire ressemble énormément à une société (Computec) qui, pour éviter d</a:t>
            </a:r>
            <a:r>
              <a:rPr lang="fr-FR" altLang="fr-FR" sz="1225" i="1"/>
              <a:t>’</a:t>
            </a:r>
            <a:r>
              <a:rPr lang="fr-FR" altLang="en-US" sz="1225" i="1"/>
              <a:t>avoir à virer des grosses équipes, revend à une plus petite firme (Coprosa) avec qui elle s</a:t>
            </a:r>
            <a:r>
              <a:rPr lang="fr-FR" altLang="fr-FR" sz="1225" i="1"/>
              <a:t>’</a:t>
            </a:r>
            <a:r>
              <a:rPr lang="fr-FR" altLang="en-US" sz="1225" i="1"/>
              <a:t>est mise d</a:t>
            </a:r>
            <a:r>
              <a:rPr lang="fr-FR" altLang="fr-FR" sz="1225" i="1"/>
              <a:t>’</a:t>
            </a:r>
            <a:r>
              <a:rPr lang="fr-FR" altLang="en-US" sz="1225" i="1"/>
              <a:t>accord pour flinguer la boîte ». </a:t>
            </a:r>
            <a:r>
              <a:rPr lang="fr-FR" altLang="en-US" sz="1225" b="1"/>
              <a:t>Stéphane Lavoisard, ancien directeur des rédactions Pressimage</a:t>
            </a:r>
            <a:endParaRPr lang="fr-FR" altLang="en-US" sz="1361" i="1"/>
          </a:p>
        </p:txBody>
      </p:sp>
      <p:sp>
        <p:nvSpPr>
          <p:cNvPr id="33800" name="Rectangle 2">
            <a:extLst>
              <a:ext uri="{FF2B5EF4-FFF2-40B4-BE49-F238E27FC236}">
                <a16:creationId xmlns:a16="http://schemas.microsoft.com/office/drawing/2014/main" id="{5EF7F767-799C-BD4C-8B62-3A3764305BC3}"/>
              </a:ext>
            </a:extLst>
          </p:cNvPr>
          <p:cNvSpPr>
            <a:spLocks noChangeArrowheads="1"/>
          </p:cNvSpPr>
          <p:nvPr/>
        </p:nvSpPr>
        <p:spPr bwMode="auto">
          <a:xfrm>
            <a:off x="2589992" y="3848445"/>
            <a:ext cx="5215868" cy="657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just"/>
            <a:r>
              <a:rPr lang="fr-FR" altLang="en-US" sz="1225" i="1"/>
              <a:t>« Ils ont tout raflé. Comparé à [Future], FJM était totalement inoffensive. On a inondé le marché de magazines parfois immondes, mais on n</a:t>
            </a:r>
            <a:r>
              <a:rPr lang="fr-FR" altLang="fr-FR" sz="1225" i="1"/>
              <a:t>’</a:t>
            </a:r>
            <a:r>
              <a:rPr lang="fr-FR" altLang="en-US" sz="1225" i="1"/>
              <a:t>a pas cherché à tout racheter ! » </a:t>
            </a:r>
            <a:r>
              <a:rPr lang="fr-FR" altLang="en-US" sz="1225" b="1"/>
              <a:t>Jay, ancien directeur des rédactions FJM</a:t>
            </a:r>
            <a:endParaRPr lang="fr-FR" altLang="en-US" sz="1361" i="1"/>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5842" name="Rectangle 1">
            <a:extLst>
              <a:ext uri="{FF2B5EF4-FFF2-40B4-BE49-F238E27FC236}">
                <a16:creationId xmlns:a16="http://schemas.microsoft.com/office/drawing/2014/main" id="{D8C36998-8920-4C4F-8BCE-5EAD7B6C859A}"/>
              </a:ext>
            </a:extLst>
          </p:cNvPr>
          <p:cNvSpPr>
            <a:spLocks noGrp="1" noChangeArrowheads="1"/>
          </p:cNvSpPr>
          <p:nvPr>
            <p:ph type="title"/>
          </p:nvPr>
        </p:nvSpPr>
        <p:spPr>
          <a:xfrm>
            <a:off x="1485037" y="73448"/>
            <a:ext cx="6171768" cy="455808"/>
          </a:xfrm>
        </p:spPr>
        <p:txBody>
          <a:bodyPr vert="horz" lIns="91440" tIns="26404" rIns="91440" bIns="45720" rtlCol="0" anchor="ctr">
            <a:normAutofit fontScale="90000"/>
          </a:bodyPr>
          <a:lstStyle/>
          <a:p>
            <a:pPr>
              <a:tabLst>
                <a:tab pos="492542" algn="l"/>
                <a:tab pos="985083" algn="l"/>
                <a:tab pos="1477625" algn="l"/>
                <a:tab pos="1970166" algn="l"/>
                <a:tab pos="2462708" algn="l"/>
                <a:tab pos="2955249" algn="l"/>
                <a:tab pos="3447791" algn="l"/>
                <a:tab pos="3940332" algn="l"/>
                <a:tab pos="4432874" algn="l"/>
                <a:tab pos="4925416" algn="l"/>
                <a:tab pos="5417957" algn="l"/>
                <a:tab pos="5910499" algn="l"/>
              </a:tabLst>
            </a:pPr>
            <a:r>
              <a:rPr lang="fr-FR" altLang="en-US"/>
              <a:t>Les résistants</a:t>
            </a:r>
          </a:p>
        </p:txBody>
      </p:sp>
      <p:sp>
        <p:nvSpPr>
          <p:cNvPr id="35843" name="Rectangle 2">
            <a:extLst>
              <a:ext uri="{FF2B5EF4-FFF2-40B4-BE49-F238E27FC236}">
                <a16:creationId xmlns:a16="http://schemas.microsoft.com/office/drawing/2014/main" id="{7A44DB9E-90F1-E344-AFF2-D7D867AD5EC4}"/>
              </a:ext>
            </a:extLst>
          </p:cNvPr>
          <p:cNvSpPr>
            <a:spLocks noChangeArrowheads="1"/>
          </p:cNvSpPr>
          <p:nvPr/>
        </p:nvSpPr>
        <p:spPr bwMode="auto">
          <a:xfrm>
            <a:off x="1220409" y="3209018"/>
            <a:ext cx="6711825" cy="8463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just"/>
            <a:r>
              <a:rPr lang="fr-FR" altLang="en-US" sz="1225"/>
              <a:t>« </a:t>
            </a:r>
            <a:r>
              <a:rPr lang="fr-FR" altLang="en-US" sz="1225" i="1"/>
              <a:t>Un mook c</a:t>
            </a:r>
            <a:r>
              <a:rPr lang="fr-FR" altLang="fr-FR" sz="1225" i="1"/>
              <a:t>’</a:t>
            </a:r>
            <a:r>
              <a:rPr lang="fr-FR" altLang="en-US" sz="1225" i="1"/>
              <a:t>est plus qu</a:t>
            </a:r>
            <a:r>
              <a:rPr lang="fr-FR" altLang="fr-FR" sz="1225" i="1"/>
              <a:t>’</a:t>
            </a:r>
            <a:r>
              <a:rPr lang="fr-FR" altLang="en-US" sz="1225" i="1"/>
              <a:t>un magazine, c</a:t>
            </a:r>
            <a:r>
              <a:rPr lang="fr-FR" altLang="fr-FR" sz="1225" i="1"/>
              <a:t>’</a:t>
            </a:r>
            <a:r>
              <a:rPr lang="fr-FR" altLang="en-US" sz="1225" i="1"/>
              <a:t>est un véritable livre qu</a:t>
            </a:r>
            <a:r>
              <a:rPr lang="fr-FR" altLang="fr-FR" sz="1225" i="1"/>
              <a:t>’</a:t>
            </a:r>
            <a:r>
              <a:rPr lang="fr-FR" altLang="en-US" sz="1225" i="1"/>
              <a:t>on ne va pas avoir envie de jeter après lecture. Pour démarrer [Pix</a:t>
            </a:r>
            <a:r>
              <a:rPr lang="fr-FR" altLang="fr-FR" sz="1225" i="1"/>
              <a:t>’</a:t>
            </a:r>
            <a:r>
              <a:rPr lang="fr-FR" altLang="en-US" sz="1225" i="1"/>
              <a:t>n Love], on a décidé de ne faire que de la vente directe. [Au départ, on a vendu] 400 ex., ça paraît peu mais à 9€ en vente directe, les bénéfices générés équivalaient peut-être à 2 ou 3 000 ex. d</a:t>
            </a:r>
            <a:r>
              <a:rPr lang="fr-FR" altLang="fr-FR" sz="1225" i="1"/>
              <a:t>’</a:t>
            </a:r>
            <a:r>
              <a:rPr lang="fr-FR" altLang="en-US" sz="1225" i="1"/>
              <a:t>un Retro Game vendu en kiosques.  » </a:t>
            </a:r>
            <a:r>
              <a:rPr lang="fr-FR" altLang="en-US" sz="1225" b="1"/>
              <a:t>Florent Gorges, fondateur de Pix</a:t>
            </a:r>
            <a:r>
              <a:rPr lang="fr-FR" altLang="fr-FR" sz="1225" b="1"/>
              <a:t>’</a:t>
            </a:r>
            <a:r>
              <a:rPr lang="fr-FR" altLang="en-US" sz="1225" b="1"/>
              <a:t>n Love</a:t>
            </a:r>
          </a:p>
        </p:txBody>
      </p:sp>
      <p:pic>
        <p:nvPicPr>
          <p:cNvPr id="35844" name="Picture 6">
            <a:extLst>
              <a:ext uri="{FF2B5EF4-FFF2-40B4-BE49-F238E27FC236}">
                <a16:creationId xmlns:a16="http://schemas.microsoft.com/office/drawing/2014/main" id="{6DD67B99-6D8E-F346-8E50-56650515B0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9257" y="520615"/>
            <a:ext cx="2091100" cy="2609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5" name="Picture 2">
            <a:extLst>
              <a:ext uri="{FF2B5EF4-FFF2-40B4-BE49-F238E27FC236}">
                <a16:creationId xmlns:a16="http://schemas.microsoft.com/office/drawing/2014/main" id="{0BC65447-FF41-1A49-BF5F-8F59D1E05A2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542653" y="520616"/>
            <a:ext cx="1862115" cy="26300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6" name="Picture 3">
            <a:extLst>
              <a:ext uri="{FF2B5EF4-FFF2-40B4-BE49-F238E27FC236}">
                <a16:creationId xmlns:a16="http://schemas.microsoft.com/office/drawing/2014/main" id="{100B96F1-1853-8F4A-A113-46A68903490A}"/>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601349" y="548698"/>
            <a:ext cx="1990649" cy="25814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7" name="Rectangle 2">
            <a:extLst>
              <a:ext uri="{FF2B5EF4-FFF2-40B4-BE49-F238E27FC236}">
                <a16:creationId xmlns:a16="http://schemas.microsoft.com/office/drawing/2014/main" id="{BFA06939-0FCD-5449-A35F-50289E08CB9B}"/>
              </a:ext>
            </a:extLst>
          </p:cNvPr>
          <p:cNvSpPr>
            <a:spLocks noChangeArrowheads="1"/>
          </p:cNvSpPr>
          <p:nvPr/>
        </p:nvSpPr>
        <p:spPr bwMode="auto">
          <a:xfrm>
            <a:off x="1215008" y="4237286"/>
            <a:ext cx="6711825" cy="657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just"/>
            <a:r>
              <a:rPr lang="fr-FR" altLang="en-US" sz="1225"/>
              <a:t>« </a:t>
            </a:r>
            <a:r>
              <a:rPr lang="fr-FR" altLang="en-US" sz="1225" i="1"/>
              <a:t>Le lecteur d</a:t>
            </a:r>
            <a:r>
              <a:rPr lang="fr-FR" altLang="fr-FR" sz="1225" i="1"/>
              <a:t>’</a:t>
            </a:r>
            <a:r>
              <a:rPr lang="fr-FR" altLang="en-US" sz="1225" i="1"/>
              <a:t>IG a du temps ou le prend pour lire et avoir un autre regard sur le jeu vidéo. Il n</a:t>
            </a:r>
            <a:r>
              <a:rPr lang="fr-FR" altLang="fr-FR" sz="1225" i="1"/>
              <a:t>’</a:t>
            </a:r>
            <a:r>
              <a:rPr lang="fr-FR" altLang="en-US" sz="1225" i="1"/>
              <a:t>y avait pas de local dédié. Je jonglais avec plusieurs canaux de discussion en ligne en plus du mail et du téléphone pour gérer cette rédaction déterritorialisée  » </a:t>
            </a:r>
            <a:r>
              <a:rPr lang="fr-FR" altLang="en-US" sz="1225" b="1"/>
              <a:t>Bounthavy Suvilay, rédactrice en chef d</a:t>
            </a:r>
            <a:r>
              <a:rPr lang="fr-FR" altLang="fr-FR" sz="1225" b="1"/>
              <a:t>’</a:t>
            </a:r>
            <a:r>
              <a:rPr lang="fr-FR" altLang="en-US" sz="1225" b="1"/>
              <a:t>IG</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7890" name="Rectangle 1">
            <a:extLst>
              <a:ext uri="{FF2B5EF4-FFF2-40B4-BE49-F238E27FC236}">
                <a16:creationId xmlns:a16="http://schemas.microsoft.com/office/drawing/2014/main" id="{D59D9F46-4232-3443-A36E-EF3555AB7A19}"/>
              </a:ext>
            </a:extLst>
          </p:cNvPr>
          <p:cNvSpPr>
            <a:spLocks noGrp="1" noChangeArrowheads="1"/>
          </p:cNvSpPr>
          <p:nvPr>
            <p:ph type="title"/>
          </p:nvPr>
        </p:nvSpPr>
        <p:spPr>
          <a:xfrm>
            <a:off x="1264694" y="52927"/>
            <a:ext cx="6601653" cy="679391"/>
          </a:xfrm>
        </p:spPr>
        <p:txBody>
          <a:bodyPr vert="horz" lIns="91440" tIns="26404" rIns="91440" bIns="45720" rtlCol="0" anchor="ctr">
            <a:normAutofit/>
          </a:bodyPr>
          <a:lstStyle/>
          <a:p>
            <a:pPr>
              <a:tabLst>
                <a:tab pos="492542" algn="l"/>
                <a:tab pos="985083" algn="l"/>
                <a:tab pos="1477625" algn="l"/>
                <a:tab pos="1970166" algn="l"/>
                <a:tab pos="2462708" algn="l"/>
                <a:tab pos="2955249" algn="l"/>
                <a:tab pos="3447791" algn="l"/>
                <a:tab pos="3940332" algn="l"/>
                <a:tab pos="4432874" algn="l"/>
                <a:tab pos="4925416" algn="l"/>
                <a:tab pos="5417957" algn="l"/>
                <a:tab pos="5910499" algn="l"/>
              </a:tabLst>
            </a:pPr>
            <a:r>
              <a:rPr lang="fr-FR" altLang="en-US" sz="2722"/>
              <a:t>2012 : La quasi disparition de la presse JV</a:t>
            </a:r>
          </a:p>
        </p:txBody>
      </p:sp>
      <p:sp>
        <p:nvSpPr>
          <p:cNvPr id="37891" name="Rectangle 2">
            <a:extLst>
              <a:ext uri="{FF2B5EF4-FFF2-40B4-BE49-F238E27FC236}">
                <a16:creationId xmlns:a16="http://schemas.microsoft.com/office/drawing/2014/main" id="{8EEF5CD8-F15E-CD4A-A925-DCECF081EF5A}"/>
              </a:ext>
            </a:extLst>
          </p:cNvPr>
          <p:cNvSpPr>
            <a:spLocks noChangeArrowheads="1"/>
          </p:cNvSpPr>
          <p:nvPr/>
        </p:nvSpPr>
        <p:spPr bwMode="auto">
          <a:xfrm>
            <a:off x="1264694" y="2740661"/>
            <a:ext cx="7308438" cy="8463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just"/>
            <a:r>
              <a:rPr lang="fr-FR" altLang="en-US" sz="1225" dirty="0"/>
              <a:t>« </a:t>
            </a:r>
            <a:r>
              <a:rPr lang="fr-FR" altLang="en-US" sz="1225" i="1" dirty="0"/>
              <a:t>[avec la dernière tentative de reprise de Yellow Media en 2011]</a:t>
            </a:r>
            <a:r>
              <a:rPr lang="fr-FR" altLang="en-US" sz="1225" dirty="0"/>
              <a:t>, j</a:t>
            </a:r>
            <a:r>
              <a:rPr lang="fr-FR" altLang="fr-FR" sz="1225" i="1" dirty="0"/>
              <a:t>’</a:t>
            </a:r>
            <a:r>
              <a:rPr lang="fr-FR" altLang="en-US" sz="1225" i="1" dirty="0"/>
              <a:t>ai ressenti une véritable envie de renouveler les fondamentaux de la presse jeu vidéo, et ça n</a:t>
            </a:r>
            <a:r>
              <a:rPr lang="fr-FR" altLang="fr-FR" sz="1225" i="1" dirty="0"/>
              <a:t>’</a:t>
            </a:r>
            <a:r>
              <a:rPr lang="fr-FR" altLang="en-US" sz="1225" i="1" dirty="0"/>
              <a:t>était plus arrivé depuis longtemps.</a:t>
            </a:r>
            <a:r>
              <a:rPr lang="fr-FR" altLang="en-US" sz="1225" dirty="0"/>
              <a:t> </a:t>
            </a:r>
            <a:r>
              <a:rPr lang="fr-FR" altLang="en-US" sz="1225" i="1" dirty="0"/>
              <a:t>Sauf qu</a:t>
            </a:r>
            <a:r>
              <a:rPr lang="fr-FR" altLang="fr-FR" sz="1225" i="1" dirty="0"/>
              <a:t>’</a:t>
            </a:r>
            <a:r>
              <a:rPr lang="fr-FR" altLang="en-US" sz="1225" i="1" dirty="0"/>
              <a:t>en fait, c</a:t>
            </a:r>
            <a:r>
              <a:rPr lang="fr-FR" altLang="fr-FR" sz="1225" i="1" dirty="0"/>
              <a:t>’</a:t>
            </a:r>
            <a:r>
              <a:rPr lang="fr-FR" altLang="en-US" sz="1225" i="1" dirty="0"/>
              <a:t>était un peu vain, parce que recommencer un magazine qui a vingt-cinq ans d</a:t>
            </a:r>
            <a:r>
              <a:rPr lang="fr-FR" altLang="fr-FR" sz="1225" i="1" dirty="0"/>
              <a:t>’</a:t>
            </a:r>
            <a:r>
              <a:rPr lang="fr-FR" altLang="en-US" sz="1225" i="1" dirty="0"/>
              <a:t>histoire… Les fans qui ne te lisent plus parce qu</a:t>
            </a:r>
            <a:r>
              <a:rPr lang="fr-FR" altLang="fr-FR" sz="1225" i="1" dirty="0"/>
              <a:t>’</a:t>
            </a:r>
            <a:r>
              <a:rPr lang="fr-FR" altLang="en-US" sz="1225" i="1" dirty="0"/>
              <a:t>ils sont passé à autre chose, ils ne vont pas revenir. </a:t>
            </a:r>
            <a:r>
              <a:rPr lang="fr-FR" altLang="en-US" sz="1225" dirty="0"/>
              <a:t>»</a:t>
            </a:r>
            <a:r>
              <a:rPr lang="fr-FR" altLang="en-US" sz="1225" i="1" dirty="0"/>
              <a:t> </a:t>
            </a:r>
            <a:r>
              <a:rPr lang="fr-FR" altLang="en-US" sz="1225" b="1" dirty="0"/>
              <a:t>Corentin Lamy, Joystick</a:t>
            </a:r>
          </a:p>
        </p:txBody>
      </p:sp>
      <p:pic>
        <p:nvPicPr>
          <p:cNvPr id="37894" name="Picture 4">
            <a:extLst>
              <a:ext uri="{FF2B5EF4-FFF2-40B4-BE49-F238E27FC236}">
                <a16:creationId xmlns:a16="http://schemas.microsoft.com/office/drawing/2014/main" id="{BF4DA650-93A1-7A45-B608-4DAD86A33BE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489016" y="611670"/>
            <a:ext cx="1586687" cy="2040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5" name="Picture 5">
            <a:extLst>
              <a:ext uri="{FF2B5EF4-FFF2-40B4-BE49-F238E27FC236}">
                <a16:creationId xmlns:a16="http://schemas.microsoft.com/office/drawing/2014/main" id="{678BD687-2BE1-AB48-BFCD-EEA065B7F04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146991" y="627872"/>
            <a:ext cx="1587767" cy="20144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6" name="Rectangle 2">
            <a:extLst>
              <a:ext uri="{FF2B5EF4-FFF2-40B4-BE49-F238E27FC236}">
                <a16:creationId xmlns:a16="http://schemas.microsoft.com/office/drawing/2014/main" id="{1D3F48B7-328F-D74B-9317-336EC1D43DF6}"/>
              </a:ext>
            </a:extLst>
          </p:cNvPr>
          <p:cNvSpPr>
            <a:spLocks noChangeArrowheads="1"/>
          </p:cNvSpPr>
          <p:nvPr/>
        </p:nvSpPr>
        <p:spPr bwMode="auto">
          <a:xfrm>
            <a:off x="1264694" y="3697962"/>
            <a:ext cx="7308438" cy="4693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just"/>
            <a:r>
              <a:rPr lang="fr-FR" altLang="en-US" sz="1225" dirty="0"/>
              <a:t>«</a:t>
            </a:r>
            <a:r>
              <a:rPr lang="fr-FR" altLang="en-US" sz="1225" i="1" dirty="0"/>
              <a:t>Tout le monde savait que la situation financière des magazines était très mauvaise. Pourtant, je n</a:t>
            </a:r>
            <a:r>
              <a:rPr lang="fr-FR" altLang="fr-FR" sz="1225" i="1" dirty="0"/>
              <a:t>’</a:t>
            </a:r>
            <a:r>
              <a:rPr lang="fr-FR" altLang="en-US" sz="1225" i="1" dirty="0"/>
              <a:t>ai jamais aussi bien gagné ma vie que là-bas </a:t>
            </a:r>
            <a:r>
              <a:rPr lang="fr-FR" altLang="en-US" sz="1225" dirty="0"/>
              <a:t> »</a:t>
            </a:r>
            <a:r>
              <a:rPr lang="fr-FR" altLang="en-US" sz="1225" i="1" dirty="0"/>
              <a:t> </a:t>
            </a:r>
            <a:r>
              <a:rPr lang="fr-FR" altLang="en-US" sz="1225" b="1" dirty="0" err="1"/>
              <a:t>Moguri</a:t>
            </a:r>
            <a:r>
              <a:rPr lang="fr-FR" altLang="en-US" sz="1225" b="1" dirty="0"/>
              <a:t>, rédacteur en chef adjoint de Consoles +</a:t>
            </a:r>
          </a:p>
        </p:txBody>
      </p:sp>
      <p:sp>
        <p:nvSpPr>
          <p:cNvPr id="37897" name="Rectangle 2">
            <a:extLst>
              <a:ext uri="{FF2B5EF4-FFF2-40B4-BE49-F238E27FC236}">
                <a16:creationId xmlns:a16="http://schemas.microsoft.com/office/drawing/2014/main" id="{341F7D69-A6A2-D741-9B44-C2449DE96DBC}"/>
              </a:ext>
            </a:extLst>
          </p:cNvPr>
          <p:cNvSpPr>
            <a:spLocks noChangeArrowheads="1"/>
          </p:cNvSpPr>
          <p:nvPr/>
        </p:nvSpPr>
        <p:spPr bwMode="auto">
          <a:xfrm>
            <a:off x="1264694" y="4278236"/>
            <a:ext cx="7308438" cy="4693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just"/>
            <a:r>
              <a:rPr lang="fr-FR" altLang="en-US" sz="1225" dirty="0"/>
              <a:t>Conscient qu</a:t>
            </a:r>
            <a:r>
              <a:rPr lang="fr-FR" altLang="fr-FR" sz="1225" dirty="0"/>
              <a:t>’</a:t>
            </a:r>
            <a:r>
              <a:rPr lang="fr-FR" altLang="en-US" sz="1225" dirty="0"/>
              <a:t>il est trop tard pour redresser la barre, le principal investisseur ne mettra que la moitié de l</a:t>
            </a:r>
            <a:r>
              <a:rPr lang="fr-FR" altLang="fr-FR" sz="1225" dirty="0"/>
              <a:t>’</a:t>
            </a:r>
            <a:r>
              <a:rPr lang="fr-FR" altLang="en-US" sz="1225" dirty="0"/>
              <a:t>argent promis au moment de la reprise et la société est liquidé en novembre 2012</a:t>
            </a:r>
            <a:endParaRPr lang="fr-FR" altLang="en-US" sz="1225" b="1" dirty="0"/>
          </a:p>
        </p:txBody>
      </p:sp>
      <p:pic>
        <p:nvPicPr>
          <p:cNvPr id="10" name="Picture 8">
            <a:extLst>
              <a:ext uri="{FF2B5EF4-FFF2-40B4-BE49-F238E27FC236}">
                <a16:creationId xmlns:a16="http://schemas.microsoft.com/office/drawing/2014/main" id="{27884F53-111E-F449-A45C-D6AEF0E0BC2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227279"/>
            <a:ext cx="1006734" cy="709877"/>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M.E.R.7 - Wikiwand">
            <a:extLst>
              <a:ext uri="{FF2B5EF4-FFF2-40B4-BE49-F238E27FC236}">
                <a16:creationId xmlns:a16="http://schemas.microsoft.com/office/drawing/2014/main" id="{CC6DF779-A817-074C-84B6-D12F9850B79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4412" y="2096207"/>
            <a:ext cx="922322" cy="91771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6">
            <a:extLst>
              <a:ext uri="{FF2B5EF4-FFF2-40B4-BE49-F238E27FC236}">
                <a16:creationId xmlns:a16="http://schemas.microsoft.com/office/drawing/2014/main" id="{B887E3A0-34D3-D54F-B632-5D533F32727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06734" y="1210858"/>
            <a:ext cx="833457" cy="726298"/>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061D990B-843B-E94F-871F-7735DF371AC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712782"/>
            <a:ext cx="1828009" cy="355446"/>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4" descr="logo de M.E.R.7">
            <a:extLst>
              <a:ext uri="{FF2B5EF4-FFF2-40B4-BE49-F238E27FC236}">
                <a16:creationId xmlns:a16="http://schemas.microsoft.com/office/drawing/2014/main" id="{21337564-8BB6-AA46-A400-3B97E4E96F1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3165701"/>
            <a:ext cx="1154160" cy="531819"/>
          </a:xfrm>
          <a:prstGeom prst="rect">
            <a:avLst/>
          </a:prstGeom>
          <a:noFill/>
          <a:extLst>
            <a:ext uri="{909E8E84-426E-40DD-AFC4-6F175D3DCCD1}">
              <a14:hiddenFill xmlns:a14="http://schemas.microsoft.com/office/drawing/2010/main">
                <a:solidFill>
                  <a:srgbClr val="FFFFFF"/>
                </a:solidFill>
              </a14:hiddenFill>
            </a:ext>
          </a:extLst>
        </p:spPr>
      </p:pic>
      <p:pic>
        <p:nvPicPr>
          <p:cNvPr id="15" name="Image 14" descr="Capture d’écran 2020-04-15 à 10.03.38.png">
            <a:extLst>
              <a:ext uri="{FF2B5EF4-FFF2-40B4-BE49-F238E27FC236}">
                <a16:creationId xmlns:a16="http://schemas.microsoft.com/office/drawing/2014/main" id="{CCCDF97D-3968-9F43-9C7F-90BCAA55F9A2}"/>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008924" y="738675"/>
            <a:ext cx="3415736" cy="1744622"/>
          </a:xfrm>
          <a:prstGeom prst="rect">
            <a:avLst/>
          </a:prstGeom>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1986" name="Rectangle 1">
            <a:extLst>
              <a:ext uri="{FF2B5EF4-FFF2-40B4-BE49-F238E27FC236}">
                <a16:creationId xmlns:a16="http://schemas.microsoft.com/office/drawing/2014/main" id="{FAECDC50-0D08-224F-97D5-4B139477A667}"/>
              </a:ext>
            </a:extLst>
          </p:cNvPr>
          <p:cNvSpPr>
            <a:spLocks noGrp="1" noChangeArrowheads="1"/>
          </p:cNvSpPr>
          <p:nvPr>
            <p:ph type="title"/>
          </p:nvPr>
        </p:nvSpPr>
        <p:spPr>
          <a:xfrm>
            <a:off x="1142641" y="125293"/>
            <a:ext cx="6858720" cy="540057"/>
          </a:xfrm>
        </p:spPr>
        <p:txBody>
          <a:bodyPr vert="horz" lIns="91440" tIns="26404" rIns="91440" bIns="45720" rtlCol="0" anchor="ctr">
            <a:normAutofit fontScale="90000"/>
          </a:bodyPr>
          <a:lstStyle/>
          <a:p>
            <a:pPr>
              <a:tabLst>
                <a:tab pos="492542" algn="l"/>
                <a:tab pos="985083" algn="l"/>
                <a:tab pos="1477625" algn="l"/>
                <a:tab pos="1970166" algn="l"/>
                <a:tab pos="2462708" algn="l"/>
                <a:tab pos="2955249" algn="l"/>
                <a:tab pos="3447791" algn="l"/>
                <a:tab pos="3940332" algn="l"/>
                <a:tab pos="4432874" algn="l"/>
                <a:tab pos="4925416" algn="l"/>
                <a:tab pos="5417957" algn="l"/>
                <a:tab pos="5910499" algn="l"/>
              </a:tabLst>
            </a:pPr>
            <a:r>
              <a:rPr lang="fr-FR" altLang="en-US"/>
              <a:t>2013: La renaissance</a:t>
            </a:r>
          </a:p>
        </p:txBody>
      </p:sp>
      <p:sp>
        <p:nvSpPr>
          <p:cNvPr id="41987" name="Rectangle 2">
            <a:extLst>
              <a:ext uri="{FF2B5EF4-FFF2-40B4-BE49-F238E27FC236}">
                <a16:creationId xmlns:a16="http://schemas.microsoft.com/office/drawing/2014/main" id="{5C35BE43-4EDA-C147-9FDD-BE3870F72618}"/>
              </a:ext>
            </a:extLst>
          </p:cNvPr>
          <p:cNvSpPr>
            <a:spLocks noChangeArrowheads="1"/>
          </p:cNvSpPr>
          <p:nvPr/>
        </p:nvSpPr>
        <p:spPr bwMode="auto">
          <a:xfrm>
            <a:off x="2705565" y="1738983"/>
            <a:ext cx="5002004" cy="1223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a:defRPr>
                <a:solidFill>
                  <a:schemeClr val="tx1"/>
                </a:solidFill>
                <a:latin typeface="Arial" panose="020B0604020202020204" pitchFamily="34" charset="0"/>
                <a:ea typeface="MS Gothic" panose="020B0609070205080204" pitchFamily="49" charset="-128"/>
              </a:defRPr>
            </a:lvl1pPr>
            <a:lvl2pPr>
              <a:defRPr>
                <a:solidFill>
                  <a:schemeClr val="tx1"/>
                </a:solidFill>
                <a:latin typeface="Arial" panose="020B0604020202020204" pitchFamily="34" charset="0"/>
                <a:ea typeface="MS Gothic" panose="020B0609070205080204" pitchFamily="49" charset="-128"/>
              </a:defRPr>
            </a:lvl2pPr>
            <a:lvl3pPr>
              <a:defRPr>
                <a:solidFill>
                  <a:schemeClr val="tx1"/>
                </a:solidFill>
                <a:latin typeface="Arial" panose="020B0604020202020204" pitchFamily="34" charset="0"/>
                <a:ea typeface="MS Gothic" panose="020B0609070205080204" pitchFamily="49" charset="-128"/>
              </a:defRPr>
            </a:lvl3pPr>
            <a:lvl4pPr>
              <a:defRPr>
                <a:solidFill>
                  <a:schemeClr val="tx1"/>
                </a:solidFill>
                <a:latin typeface="Arial" panose="020B0604020202020204" pitchFamily="34" charset="0"/>
                <a:ea typeface="MS Gothic" panose="020B0609070205080204" pitchFamily="49" charset="-128"/>
              </a:defRPr>
            </a:lvl4pPr>
            <a:lvl5pPr>
              <a:defRPr>
                <a:solidFill>
                  <a:schemeClr val="tx1"/>
                </a:solidFill>
                <a:latin typeface="Arial" panose="020B0604020202020204" pitchFamily="34" charset="0"/>
                <a:ea typeface="MS Gothic" panose="020B0609070205080204" pitchFamily="49" charset="-128"/>
              </a:defRPr>
            </a:lvl5pPr>
            <a:lvl6pPr marL="2514600" indent="-228600" defTabSz="449263" eaLnBrk="0" fontAlgn="base" hangingPunct="0">
              <a:spcBef>
                <a:spcPct val="0"/>
              </a:spcBef>
              <a:spcAft>
                <a:spcPct val="0"/>
              </a:spcAft>
              <a:defRPr>
                <a:solidFill>
                  <a:schemeClr val="tx1"/>
                </a:solidFill>
                <a:latin typeface="Arial" panose="020B0604020202020204" pitchFamily="34" charset="0"/>
                <a:ea typeface="MS Gothic" panose="020B0609070205080204" pitchFamily="49" charset="-128"/>
              </a:defRPr>
            </a:lvl6pPr>
            <a:lvl7pPr marL="2971800" indent="-228600" defTabSz="449263" eaLnBrk="0" fontAlgn="base" hangingPunct="0">
              <a:spcBef>
                <a:spcPct val="0"/>
              </a:spcBef>
              <a:spcAft>
                <a:spcPct val="0"/>
              </a:spcAft>
              <a:defRPr>
                <a:solidFill>
                  <a:schemeClr val="tx1"/>
                </a:solidFill>
                <a:latin typeface="Arial" panose="020B0604020202020204" pitchFamily="34" charset="0"/>
                <a:ea typeface="MS Gothic" panose="020B0609070205080204" pitchFamily="49" charset="-128"/>
              </a:defRPr>
            </a:lvl7pPr>
            <a:lvl8pPr marL="3429000" indent="-228600" defTabSz="449263" eaLnBrk="0" fontAlgn="base" hangingPunct="0">
              <a:spcBef>
                <a:spcPct val="0"/>
              </a:spcBef>
              <a:spcAft>
                <a:spcPct val="0"/>
              </a:spcAft>
              <a:defRPr>
                <a:solidFill>
                  <a:schemeClr val="tx1"/>
                </a:solidFill>
                <a:latin typeface="Arial" panose="020B0604020202020204" pitchFamily="34" charset="0"/>
                <a:ea typeface="MS Gothic" panose="020B0609070205080204" pitchFamily="49" charset="-128"/>
              </a:defRPr>
            </a:lvl8pPr>
            <a:lvl9pPr marL="3886200" indent="-228600" defTabSz="449263" eaLnBrk="0" fontAlgn="base" hangingPunct="0">
              <a:spcBef>
                <a:spcPct val="0"/>
              </a:spcBef>
              <a:spcAft>
                <a:spcPct val="0"/>
              </a:spcAft>
              <a:defRPr>
                <a:solidFill>
                  <a:schemeClr val="tx1"/>
                </a:solidFill>
                <a:latin typeface="Arial" panose="020B0604020202020204" pitchFamily="34" charset="0"/>
                <a:ea typeface="MS Gothic" panose="020B0609070205080204" pitchFamily="49" charset="-128"/>
              </a:defRPr>
            </a:lvl9pPr>
          </a:lstStyle>
          <a:p>
            <a:pPr algn="just">
              <a:buFont typeface="Arial" panose="020B0604020202020204" pitchFamily="34" charset="0"/>
              <a:buChar char="•"/>
            </a:pPr>
            <a:r>
              <a:rPr lang="fr-FR" altLang="en-US" sz="1225" dirty="0"/>
              <a:t>Création de nouveaux consumer magazines:</a:t>
            </a:r>
          </a:p>
          <a:p>
            <a:pPr algn="just"/>
            <a:r>
              <a:rPr lang="fr-FR" altLang="en-US" sz="1225" dirty="0"/>
              <a:t>	« </a:t>
            </a:r>
            <a:r>
              <a:rPr lang="fr-FR" altLang="en-US" sz="1225" i="1" dirty="0"/>
              <a:t>Je dirais que c</a:t>
            </a:r>
            <a:r>
              <a:rPr lang="fr-FR" altLang="fr-FR" sz="1225" i="1" dirty="0"/>
              <a:t>’</a:t>
            </a:r>
            <a:r>
              <a:rPr lang="fr-FR" altLang="en-US" sz="1225" i="1" dirty="0"/>
              <a:t>est une revue qui naviguerait quelque part entre Jeux Vidéo Magazine et Consoles+, donc assez classique dans sa forme et sa présentation (actualité, dossiers, tests…) </a:t>
            </a:r>
            <a:r>
              <a:rPr lang="fr-FR" altLang="en-US" sz="1225" dirty="0"/>
              <a:t>»</a:t>
            </a:r>
            <a:r>
              <a:rPr lang="fr-FR" altLang="en-US" sz="1225" i="1" dirty="0"/>
              <a:t> </a:t>
            </a:r>
            <a:r>
              <a:rPr lang="fr-FR" altLang="en-US" sz="1225" b="1" dirty="0"/>
              <a:t>Christophe Collet, rédacteur en chef adjoint de </a:t>
            </a:r>
            <a:r>
              <a:rPr lang="fr-FR" altLang="en-US" sz="1225" b="1" dirty="0" err="1"/>
              <a:t>Video</a:t>
            </a:r>
            <a:r>
              <a:rPr lang="fr-FR" altLang="en-US" sz="1225" b="1" dirty="0"/>
              <a:t> </a:t>
            </a:r>
            <a:r>
              <a:rPr lang="fr-FR" altLang="en-US" sz="1225" b="1" dirty="0" err="1"/>
              <a:t>Gamer</a:t>
            </a:r>
            <a:r>
              <a:rPr lang="fr-FR" altLang="en-US" sz="1225" b="1" dirty="0"/>
              <a:t> </a:t>
            </a:r>
            <a:r>
              <a:rPr lang="fr-FR" altLang="en-US" sz="1225" dirty="0"/>
              <a:t>(devenu aujourd’hui </a:t>
            </a:r>
            <a:r>
              <a:rPr lang="fr-FR" altLang="en-US" sz="1225" i="1" dirty="0"/>
              <a:t>Total Jeux Vidéo</a:t>
            </a:r>
            <a:r>
              <a:rPr lang="fr-FR" altLang="en-US" sz="1225" dirty="0"/>
              <a:t>)</a:t>
            </a:r>
            <a:endParaRPr lang="fr-FR" altLang="en-US" sz="1361" i="1" dirty="0"/>
          </a:p>
        </p:txBody>
      </p:sp>
      <p:sp>
        <p:nvSpPr>
          <p:cNvPr id="41988" name="Rectangle 2">
            <a:extLst>
              <a:ext uri="{FF2B5EF4-FFF2-40B4-BE49-F238E27FC236}">
                <a16:creationId xmlns:a16="http://schemas.microsoft.com/office/drawing/2014/main" id="{F733EA45-F758-9544-B891-063A983E4953}"/>
              </a:ext>
            </a:extLst>
          </p:cNvPr>
          <p:cNvSpPr>
            <a:spLocks noChangeArrowheads="1"/>
          </p:cNvSpPr>
          <p:nvPr/>
        </p:nvSpPr>
        <p:spPr bwMode="auto">
          <a:xfrm>
            <a:off x="2691523" y="3484447"/>
            <a:ext cx="5095975" cy="1223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Arial" panose="020B0604020202020204" pitchFamily="34" charset="0"/>
                <a:ea typeface="MS Gothic" panose="020B0609070205080204" pitchFamily="49" charset="-128"/>
              </a:defRPr>
            </a:lvl1pPr>
            <a:lvl2pPr>
              <a:defRPr>
                <a:solidFill>
                  <a:schemeClr val="tx1"/>
                </a:solidFill>
                <a:latin typeface="Arial" panose="020B0604020202020204" pitchFamily="34" charset="0"/>
                <a:ea typeface="MS Gothic" panose="020B0609070205080204" pitchFamily="49" charset="-128"/>
              </a:defRPr>
            </a:lvl2pPr>
            <a:lvl3pPr>
              <a:defRPr>
                <a:solidFill>
                  <a:schemeClr val="tx1"/>
                </a:solidFill>
                <a:latin typeface="Arial" panose="020B0604020202020204" pitchFamily="34" charset="0"/>
                <a:ea typeface="MS Gothic" panose="020B0609070205080204" pitchFamily="49" charset="-128"/>
              </a:defRPr>
            </a:lvl3pPr>
            <a:lvl4pPr>
              <a:defRPr>
                <a:solidFill>
                  <a:schemeClr val="tx1"/>
                </a:solidFill>
                <a:latin typeface="Arial" panose="020B0604020202020204" pitchFamily="34" charset="0"/>
                <a:ea typeface="MS Gothic" panose="020B0609070205080204" pitchFamily="49" charset="-128"/>
              </a:defRPr>
            </a:lvl4pPr>
            <a:lvl5pPr>
              <a:defRPr>
                <a:solidFill>
                  <a:schemeClr val="tx1"/>
                </a:solidFill>
                <a:latin typeface="Arial" panose="020B0604020202020204" pitchFamily="34" charset="0"/>
                <a:ea typeface="MS Gothic" panose="020B0609070205080204" pitchFamily="49" charset="-128"/>
              </a:defRPr>
            </a:lvl5pPr>
            <a:lvl6pPr marL="2514600" indent="-228600" defTabSz="449263" eaLnBrk="0" fontAlgn="base" hangingPunct="0">
              <a:spcBef>
                <a:spcPct val="0"/>
              </a:spcBef>
              <a:spcAft>
                <a:spcPct val="0"/>
              </a:spcAft>
              <a:defRPr>
                <a:solidFill>
                  <a:schemeClr val="tx1"/>
                </a:solidFill>
                <a:latin typeface="Arial" panose="020B0604020202020204" pitchFamily="34" charset="0"/>
                <a:ea typeface="MS Gothic" panose="020B0609070205080204" pitchFamily="49" charset="-128"/>
              </a:defRPr>
            </a:lvl6pPr>
            <a:lvl7pPr marL="2971800" indent="-228600" defTabSz="449263" eaLnBrk="0" fontAlgn="base" hangingPunct="0">
              <a:spcBef>
                <a:spcPct val="0"/>
              </a:spcBef>
              <a:spcAft>
                <a:spcPct val="0"/>
              </a:spcAft>
              <a:defRPr>
                <a:solidFill>
                  <a:schemeClr val="tx1"/>
                </a:solidFill>
                <a:latin typeface="Arial" panose="020B0604020202020204" pitchFamily="34" charset="0"/>
                <a:ea typeface="MS Gothic" panose="020B0609070205080204" pitchFamily="49" charset="-128"/>
              </a:defRPr>
            </a:lvl7pPr>
            <a:lvl8pPr marL="3429000" indent="-228600" defTabSz="449263" eaLnBrk="0" fontAlgn="base" hangingPunct="0">
              <a:spcBef>
                <a:spcPct val="0"/>
              </a:spcBef>
              <a:spcAft>
                <a:spcPct val="0"/>
              </a:spcAft>
              <a:defRPr>
                <a:solidFill>
                  <a:schemeClr val="tx1"/>
                </a:solidFill>
                <a:latin typeface="Arial" panose="020B0604020202020204" pitchFamily="34" charset="0"/>
                <a:ea typeface="MS Gothic" panose="020B0609070205080204" pitchFamily="49" charset="-128"/>
              </a:defRPr>
            </a:lvl8pPr>
            <a:lvl9pPr marL="3886200" indent="-228600" defTabSz="449263" eaLnBrk="0" fontAlgn="base" hangingPunct="0">
              <a:spcBef>
                <a:spcPct val="0"/>
              </a:spcBef>
              <a:spcAft>
                <a:spcPct val="0"/>
              </a:spcAft>
              <a:defRPr>
                <a:solidFill>
                  <a:schemeClr val="tx1"/>
                </a:solidFill>
                <a:latin typeface="Arial" panose="020B0604020202020204" pitchFamily="34" charset="0"/>
                <a:ea typeface="MS Gothic" panose="020B0609070205080204" pitchFamily="49" charset="-128"/>
              </a:defRPr>
            </a:lvl9pPr>
          </a:lstStyle>
          <a:p>
            <a:pPr algn="just">
              <a:buFont typeface="Arial" panose="020B0604020202020204" pitchFamily="34" charset="0"/>
              <a:buChar char="•"/>
            </a:pPr>
            <a:r>
              <a:rPr lang="fr-FR" altLang="en-US" sz="1225"/>
              <a:t>Création de magazines qui présente le jeu vidéo comme un produit culturel </a:t>
            </a:r>
          </a:p>
          <a:p>
            <a:pPr algn="just"/>
            <a:r>
              <a:rPr lang="fr-FR" altLang="en-US" sz="1225" i="1"/>
              <a:t>« On a lancé cette société pour faire des choses qui nous plaisent. […]</a:t>
            </a:r>
          </a:p>
          <a:p>
            <a:pPr algn="just"/>
            <a:r>
              <a:rPr lang="fr-FR" altLang="en-US" sz="1225" i="1"/>
              <a:t>La question de savoir si [ce qu</a:t>
            </a:r>
            <a:r>
              <a:rPr lang="fr-FR" altLang="fr-FR" sz="1225" i="1"/>
              <a:t>’</a:t>
            </a:r>
            <a:r>
              <a:rPr lang="fr-FR" altLang="en-US" sz="1225" i="1"/>
              <a:t>on fait] colle à notre business plan ou je</a:t>
            </a:r>
          </a:p>
          <a:p>
            <a:pPr algn="just"/>
            <a:r>
              <a:rPr lang="fr-FR" altLang="en-US" sz="1225" i="1"/>
              <a:t>ne sais pas quoi, la question ne se pose pas puisqu</a:t>
            </a:r>
            <a:r>
              <a:rPr lang="fr-FR" altLang="fr-FR" sz="1225" i="1"/>
              <a:t>’</a:t>
            </a:r>
            <a:r>
              <a:rPr lang="fr-FR" altLang="en-US" sz="1225" i="1"/>
              <a:t>on n</a:t>
            </a:r>
            <a:r>
              <a:rPr lang="fr-FR" altLang="fr-FR" sz="1225" i="1"/>
              <a:t>’</a:t>
            </a:r>
            <a:r>
              <a:rPr lang="fr-FR" altLang="en-US" sz="1225" i="1"/>
              <a:t>en a pas, de</a:t>
            </a:r>
          </a:p>
          <a:p>
            <a:pPr algn="just"/>
            <a:r>
              <a:rPr lang="fr-FR" altLang="en-US" sz="1225" i="1"/>
              <a:t>business plan ». </a:t>
            </a:r>
            <a:r>
              <a:rPr lang="fr-FR" altLang="en-US" sz="1225" b="1"/>
              <a:t>Sophie Krupa, fondatrice de JV</a:t>
            </a:r>
            <a:endParaRPr lang="fr-FR" altLang="en-US" sz="1361" i="1"/>
          </a:p>
        </p:txBody>
      </p:sp>
      <p:sp>
        <p:nvSpPr>
          <p:cNvPr id="41989" name="Rectangle 2">
            <a:extLst>
              <a:ext uri="{FF2B5EF4-FFF2-40B4-BE49-F238E27FC236}">
                <a16:creationId xmlns:a16="http://schemas.microsoft.com/office/drawing/2014/main" id="{799BB37A-DE0A-3D49-9202-06651C9E5257}"/>
              </a:ext>
            </a:extLst>
          </p:cNvPr>
          <p:cNvSpPr>
            <a:spLocks noChangeArrowheads="1"/>
          </p:cNvSpPr>
          <p:nvPr/>
        </p:nvSpPr>
        <p:spPr bwMode="auto">
          <a:xfrm>
            <a:off x="1372705" y="661030"/>
            <a:ext cx="6224693" cy="846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just"/>
            <a:r>
              <a:rPr lang="fr-FR" altLang="en-US" sz="1633"/>
              <a:t>« </a:t>
            </a:r>
            <a:r>
              <a:rPr lang="fr-FR" altLang="en-US" sz="1633" i="1"/>
              <a:t>Il y a les magazines qui s</a:t>
            </a:r>
            <a:r>
              <a:rPr lang="fr-FR" altLang="fr-FR" sz="1633" i="1"/>
              <a:t>’</a:t>
            </a:r>
            <a:r>
              <a:rPr lang="fr-FR" altLang="en-US" sz="1633" i="1"/>
              <a:t>approprient leur rédaction et les rédactions qui s</a:t>
            </a:r>
            <a:r>
              <a:rPr lang="fr-FR" altLang="fr-FR" sz="1633" i="1"/>
              <a:t>’</a:t>
            </a:r>
            <a:r>
              <a:rPr lang="fr-FR" altLang="en-US" sz="1633" i="1"/>
              <a:t>approprient leurs magazines</a:t>
            </a:r>
            <a:r>
              <a:rPr lang="fr-FR" altLang="en-US" sz="1633"/>
              <a:t> »</a:t>
            </a:r>
            <a:r>
              <a:rPr lang="fr-FR" altLang="en-US" sz="1633" i="1"/>
              <a:t> </a:t>
            </a:r>
            <a:r>
              <a:rPr lang="fr-FR" altLang="en-US" sz="1633" b="1"/>
              <a:t>Moguri, ancien rédacteur en chef adjoint de Consoles +</a:t>
            </a:r>
          </a:p>
        </p:txBody>
      </p:sp>
      <p:pic>
        <p:nvPicPr>
          <p:cNvPr id="41990" name="Image 2" descr="131106_jv_le_mag_1.jpg">
            <a:extLst>
              <a:ext uri="{FF2B5EF4-FFF2-40B4-BE49-F238E27FC236}">
                <a16:creationId xmlns:a16="http://schemas.microsoft.com/office/drawing/2014/main" id="{C51F3672-D1F7-C345-A6D6-F037F67FA03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89536" y="3325670"/>
            <a:ext cx="1273454" cy="16957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91" name="Image 3" descr="1377086621_vido_gamer_09_2013_frdownmagazcom.jpg">
            <a:extLst>
              <a:ext uri="{FF2B5EF4-FFF2-40B4-BE49-F238E27FC236}">
                <a16:creationId xmlns:a16="http://schemas.microsoft.com/office/drawing/2014/main" id="{73839609-D9A7-2447-BA4D-A97386C261D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289536" y="1493798"/>
            <a:ext cx="1279935" cy="1715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3074" name="Picture 2" descr="White Night PC Gameplay - YouTube">
            <a:extLst>
              <a:ext uri="{FF2B5EF4-FFF2-40B4-BE49-F238E27FC236}">
                <a16:creationId xmlns:a16="http://schemas.microsoft.com/office/drawing/2014/main" id="{A209922A-EB14-C344-B82A-83B3C4D55CD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409" t="5324" r="16170"/>
          <a:stretch/>
        </p:blipFill>
        <p:spPr bwMode="auto">
          <a:xfrm>
            <a:off x="232047" y="-1208686"/>
            <a:ext cx="9081655" cy="7392833"/>
          </a:xfrm>
          <a:prstGeom prst="rect">
            <a:avLst/>
          </a:prstGeom>
          <a:noFill/>
          <a:extLst>
            <a:ext uri="{909E8E84-426E-40DD-AFC4-6F175D3DCCD1}">
              <a14:hiddenFill xmlns:a14="http://schemas.microsoft.com/office/drawing/2010/main">
                <a:solidFill>
                  <a:srgbClr val="FFFFFF"/>
                </a:solidFill>
              </a14:hiddenFill>
            </a:ext>
          </a:extLst>
        </p:spPr>
      </p:pic>
      <p:sp>
        <p:nvSpPr>
          <p:cNvPr id="25" name="Rectangle 24">
            <a:extLst>
              <a:ext uri="{FF2B5EF4-FFF2-40B4-BE49-F238E27FC236}">
                <a16:creationId xmlns:a16="http://schemas.microsoft.com/office/drawing/2014/main" id="{BDB649AE-1A61-464B-BA16-6EBA6F6C8F47}"/>
              </a:ext>
            </a:extLst>
          </p:cNvPr>
          <p:cNvSpPr/>
          <p:nvPr/>
        </p:nvSpPr>
        <p:spPr>
          <a:xfrm>
            <a:off x="-188891" y="427685"/>
            <a:ext cx="6093625" cy="4723053"/>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fr-FR" sz="1350"/>
          </a:p>
        </p:txBody>
      </p:sp>
      <p:sp>
        <p:nvSpPr>
          <p:cNvPr id="10" name="Rectangle 9">
            <a:extLst>
              <a:ext uri="{FF2B5EF4-FFF2-40B4-BE49-F238E27FC236}">
                <a16:creationId xmlns:a16="http://schemas.microsoft.com/office/drawing/2014/main" id="{B93B8263-B8C9-3A42-926B-4C8E2454C169}"/>
              </a:ext>
            </a:extLst>
          </p:cNvPr>
          <p:cNvSpPr/>
          <p:nvPr/>
        </p:nvSpPr>
        <p:spPr>
          <a:xfrm>
            <a:off x="-1" y="-935621"/>
            <a:ext cx="6735537" cy="144299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fr-FR" sz="1350"/>
          </a:p>
        </p:txBody>
      </p:sp>
      <p:sp>
        <p:nvSpPr>
          <p:cNvPr id="13" name="Rectangle 12">
            <a:extLst>
              <a:ext uri="{FF2B5EF4-FFF2-40B4-BE49-F238E27FC236}">
                <a16:creationId xmlns:a16="http://schemas.microsoft.com/office/drawing/2014/main" id="{F843DA36-390D-524E-8C60-A3B776175DE0}"/>
              </a:ext>
            </a:extLst>
          </p:cNvPr>
          <p:cNvSpPr/>
          <p:nvPr/>
        </p:nvSpPr>
        <p:spPr>
          <a:xfrm>
            <a:off x="-256611" y="4627862"/>
            <a:ext cx="6161345" cy="144299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fr-FR" sz="1350"/>
          </a:p>
        </p:txBody>
      </p:sp>
      <p:sp>
        <p:nvSpPr>
          <p:cNvPr id="12" name="Rectangle 11">
            <a:extLst>
              <a:ext uri="{FF2B5EF4-FFF2-40B4-BE49-F238E27FC236}">
                <a16:creationId xmlns:a16="http://schemas.microsoft.com/office/drawing/2014/main" id="{2D74AA26-0EF4-B445-A1E5-E2B30B96059D}"/>
              </a:ext>
            </a:extLst>
          </p:cNvPr>
          <p:cNvSpPr/>
          <p:nvPr/>
        </p:nvSpPr>
        <p:spPr>
          <a:xfrm>
            <a:off x="62346" y="4890500"/>
            <a:ext cx="1807816" cy="369332"/>
          </a:xfrm>
          <a:prstGeom prst="rect">
            <a:avLst/>
          </a:prstGeom>
        </p:spPr>
        <p:txBody>
          <a:bodyPr wrap="square">
            <a:spAutoFit/>
          </a:bodyPr>
          <a:lstStyle/>
          <a:p>
            <a:pPr algn="ctr"/>
            <a:r>
              <a:rPr lang="fr-BE" sz="900" dirty="0">
                <a:latin typeface="Times New Roman" panose="02020603050405020304" pitchFamily="18" charset="0"/>
                <a:cs typeface="Times New Roman" panose="02020603050405020304" pitchFamily="18" charset="0"/>
              </a:rPr>
              <a:t>© </a:t>
            </a:r>
            <a:r>
              <a:rPr lang="fr-BE" sz="900" dirty="0" err="1">
                <a:latin typeface="Times New Roman" panose="02020603050405020304" pitchFamily="18" charset="0"/>
                <a:cs typeface="Times New Roman" panose="02020603050405020304" pitchFamily="18" charset="0"/>
              </a:rPr>
              <a:t>Osome</a:t>
            </a:r>
            <a:r>
              <a:rPr lang="fr-BE" sz="900" dirty="0">
                <a:latin typeface="Times New Roman" panose="02020603050405020304" pitchFamily="18" charset="0"/>
                <a:cs typeface="Times New Roman" panose="02020603050405020304" pitchFamily="18" charset="0"/>
              </a:rPr>
              <a:t> Studio / Ronan COIFFEC</a:t>
            </a:r>
          </a:p>
        </p:txBody>
      </p:sp>
      <p:sp>
        <p:nvSpPr>
          <p:cNvPr id="14" name="ZoneTexte 13">
            <a:extLst>
              <a:ext uri="{FF2B5EF4-FFF2-40B4-BE49-F238E27FC236}">
                <a16:creationId xmlns:a16="http://schemas.microsoft.com/office/drawing/2014/main" id="{3026471A-9271-7945-8DB4-C6141ACE40AA}"/>
              </a:ext>
            </a:extLst>
          </p:cNvPr>
          <p:cNvSpPr txBox="1"/>
          <p:nvPr/>
        </p:nvSpPr>
        <p:spPr>
          <a:xfrm>
            <a:off x="-1" y="16937"/>
            <a:ext cx="9144000" cy="461665"/>
          </a:xfrm>
          <a:prstGeom prst="rect">
            <a:avLst/>
          </a:prstGeom>
          <a:noFill/>
        </p:spPr>
        <p:txBody>
          <a:bodyPr wrap="square" rtlCol="0">
            <a:spAutoFit/>
          </a:bodyPr>
          <a:lstStyle/>
          <a:p>
            <a:pPr algn="ctr"/>
            <a:r>
              <a:rPr lang="fr-FR" sz="2400" b="1" dirty="0">
                <a:solidFill>
                  <a:schemeClr val="bg1"/>
                </a:solidFill>
                <a:latin typeface="+mj-lt"/>
                <a:cs typeface="Times New Roman" panose="02020603050405020304" pitchFamily="18" charset="0"/>
              </a:rPr>
              <a:t>Une diversité éditoriale vivifiante</a:t>
            </a:r>
          </a:p>
        </p:txBody>
      </p:sp>
      <p:pic>
        <p:nvPicPr>
          <p:cNvPr id="15" name="Espace réservé du contenu 5">
            <a:extLst>
              <a:ext uri="{FF2B5EF4-FFF2-40B4-BE49-F238E27FC236}">
                <a16:creationId xmlns:a16="http://schemas.microsoft.com/office/drawing/2014/main" id="{64CF01F9-641F-2848-93E6-0E8AAD9346FC}"/>
              </a:ext>
            </a:extLst>
          </p:cNvPr>
          <p:cNvPicPr>
            <a:picLocks noGrp="1" noChangeAspect="1"/>
          </p:cNvPicPr>
          <p:nvPr>
            <p:ph idx="1"/>
          </p:nvPr>
        </p:nvPicPr>
        <p:blipFill rotWithShape="1">
          <a:blip r:embed="rId3"/>
          <a:srcRect b="17909"/>
          <a:stretch/>
        </p:blipFill>
        <p:spPr>
          <a:xfrm>
            <a:off x="0" y="566873"/>
            <a:ext cx="2490107" cy="753945"/>
          </a:xfrm>
        </p:spPr>
      </p:pic>
      <p:pic>
        <p:nvPicPr>
          <p:cNvPr id="5" name="Image 4">
            <a:extLst>
              <a:ext uri="{FF2B5EF4-FFF2-40B4-BE49-F238E27FC236}">
                <a16:creationId xmlns:a16="http://schemas.microsoft.com/office/drawing/2014/main" id="{A6E3D10E-D049-4C4E-9B0F-C0F98EB18C23}"/>
              </a:ext>
            </a:extLst>
          </p:cNvPr>
          <p:cNvPicPr>
            <a:picLocks noChangeAspect="1"/>
          </p:cNvPicPr>
          <p:nvPr/>
        </p:nvPicPr>
        <p:blipFill>
          <a:blip r:embed="rId4"/>
          <a:stretch>
            <a:fillRect/>
          </a:stretch>
        </p:blipFill>
        <p:spPr>
          <a:xfrm>
            <a:off x="-1" y="1423793"/>
            <a:ext cx="2490107" cy="960964"/>
          </a:xfrm>
          <a:prstGeom prst="rect">
            <a:avLst/>
          </a:prstGeom>
        </p:spPr>
      </p:pic>
      <p:pic>
        <p:nvPicPr>
          <p:cNvPr id="17" name="Image 16" descr="Capture d’écran 2020-04-17 à 10.34.23.png">
            <a:extLst>
              <a:ext uri="{FF2B5EF4-FFF2-40B4-BE49-F238E27FC236}">
                <a16:creationId xmlns:a16="http://schemas.microsoft.com/office/drawing/2014/main" id="{C9CA7C62-3CE9-2343-9BBB-EE7D9ABFA40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 y="2487731"/>
            <a:ext cx="3239269" cy="631027"/>
          </a:xfrm>
          <a:prstGeom prst="rect">
            <a:avLst/>
          </a:prstGeom>
          <a:ln>
            <a:solidFill>
              <a:srgbClr val="1C2024"/>
            </a:solidFill>
          </a:ln>
        </p:spPr>
      </p:pic>
      <p:pic>
        <p:nvPicPr>
          <p:cNvPr id="18" name="Image 3" descr="Capture d’écran 2020-10-05 à 12.22.04.png">
            <a:extLst>
              <a:ext uri="{FF2B5EF4-FFF2-40B4-BE49-F238E27FC236}">
                <a16:creationId xmlns:a16="http://schemas.microsoft.com/office/drawing/2014/main" id="{FEE7C6B8-1211-FD49-8B09-E57A5E29064E}"/>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 y="3313675"/>
            <a:ext cx="3239267" cy="739026"/>
          </a:xfrm>
          <a:prstGeom prst="rect">
            <a:avLst/>
          </a:prstGeom>
          <a:noFill/>
          <a:ln w="9525">
            <a:solidFill>
              <a:srgbClr val="1C2024"/>
            </a:solidFill>
            <a:miter lim="800000"/>
            <a:headEnd/>
            <a:tailEnd/>
          </a:ln>
          <a:extLst>
            <a:ext uri="{909E8E84-426E-40dd-AFC4-6F175D3DCCD1}">
              <a14:hiddenFill xmlns="" xmlns:a14="http://schemas.microsoft.com/office/drawing/2010/main">
                <a:solidFill>
                  <a:srgbClr val="FFFFFF"/>
                </a:solidFill>
              </a14:hiddenFill>
            </a:ext>
          </a:extLst>
        </p:spPr>
      </p:pic>
      <p:pic>
        <p:nvPicPr>
          <p:cNvPr id="19" name="Image 18" descr="Capture d’écran 2021-02-17 à 10.12.00.png">
            <a:extLst>
              <a:ext uri="{FF2B5EF4-FFF2-40B4-BE49-F238E27FC236}">
                <a16:creationId xmlns:a16="http://schemas.microsoft.com/office/drawing/2014/main" id="{4FC4244D-4161-874A-AAA5-38399B491DD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163" y="4170692"/>
            <a:ext cx="2094080" cy="704192"/>
          </a:xfrm>
          <a:prstGeom prst="rect">
            <a:avLst/>
          </a:prstGeom>
          <a:ln>
            <a:solidFill>
              <a:srgbClr val="1C2024"/>
            </a:solidFill>
          </a:ln>
        </p:spPr>
      </p:pic>
      <p:pic>
        <p:nvPicPr>
          <p:cNvPr id="7" name="Image 6">
            <a:extLst>
              <a:ext uri="{FF2B5EF4-FFF2-40B4-BE49-F238E27FC236}">
                <a16:creationId xmlns:a16="http://schemas.microsoft.com/office/drawing/2014/main" id="{1E1714A9-289E-754A-913B-FE606C49C805}"/>
              </a:ext>
            </a:extLst>
          </p:cNvPr>
          <p:cNvPicPr>
            <a:picLocks noChangeAspect="1"/>
          </p:cNvPicPr>
          <p:nvPr/>
        </p:nvPicPr>
        <p:blipFill>
          <a:blip r:embed="rId8"/>
          <a:stretch>
            <a:fillRect/>
          </a:stretch>
        </p:blipFill>
        <p:spPr>
          <a:xfrm>
            <a:off x="2581205" y="566873"/>
            <a:ext cx="2374517" cy="1116227"/>
          </a:xfrm>
          <a:prstGeom prst="rect">
            <a:avLst/>
          </a:prstGeom>
        </p:spPr>
      </p:pic>
      <p:pic>
        <p:nvPicPr>
          <p:cNvPr id="22" name="Image 21" descr="Capture d’écran 2021-02-17 à 10.03.42.png">
            <a:extLst>
              <a:ext uri="{FF2B5EF4-FFF2-40B4-BE49-F238E27FC236}">
                <a16:creationId xmlns:a16="http://schemas.microsoft.com/office/drawing/2014/main" id="{BC381214-247B-324D-9F21-119803FFEF0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581205" y="1785766"/>
            <a:ext cx="3239267" cy="560828"/>
          </a:xfrm>
          <a:prstGeom prst="rect">
            <a:avLst/>
          </a:prstGeom>
          <a:ln>
            <a:solidFill>
              <a:srgbClr val="1C2024"/>
            </a:solidFill>
          </a:ln>
        </p:spPr>
      </p:pic>
      <p:pic>
        <p:nvPicPr>
          <p:cNvPr id="23" name="Image 22" descr="Capture d’écran 2021-02-15 à 21.05.43.png">
            <a:extLst>
              <a:ext uri="{FF2B5EF4-FFF2-40B4-BE49-F238E27FC236}">
                <a16:creationId xmlns:a16="http://schemas.microsoft.com/office/drawing/2014/main" id="{74E21E76-D5F0-5649-A264-827F66EF660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209567" y="4170692"/>
            <a:ext cx="3068805" cy="980046"/>
          </a:xfrm>
          <a:prstGeom prst="rect">
            <a:avLst/>
          </a:prstGeom>
          <a:ln>
            <a:solidFill>
              <a:srgbClr val="1C2024"/>
            </a:solidFill>
          </a:ln>
        </p:spPr>
      </p:pic>
      <p:pic>
        <p:nvPicPr>
          <p:cNvPr id="24" name="Image 6" descr="Capture d’écran 2020-10-05 à 12.25.36.png">
            <a:extLst>
              <a:ext uri="{FF2B5EF4-FFF2-40B4-BE49-F238E27FC236}">
                <a16:creationId xmlns:a16="http://schemas.microsoft.com/office/drawing/2014/main" id="{5B7D28A9-ADD9-A440-9983-599A799DE774}"/>
              </a:ext>
            </a:extLst>
          </p:cNvPr>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3316457" y="2743835"/>
            <a:ext cx="2588278" cy="1087907"/>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30581097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9" name="TextBox 18"/>
          <p:cNvSpPr txBox="1"/>
          <p:nvPr/>
        </p:nvSpPr>
        <p:spPr>
          <a:xfrm>
            <a:off x="161873" y="86503"/>
            <a:ext cx="8820254" cy="954107"/>
          </a:xfrm>
          <a:prstGeom prst="rect">
            <a:avLst/>
          </a:prstGeom>
          <a:noFill/>
        </p:spPr>
        <p:txBody>
          <a:bodyPr wrap="square" rtlCol="0">
            <a:spAutoFit/>
          </a:bodyPr>
          <a:lstStyle/>
          <a:p>
            <a:pPr algn="ctr"/>
            <a:r>
              <a:rPr lang="nl-BE" sz="2800" dirty="0">
                <a:latin typeface="Montserrat ExtraBold" panose="00000900000000000000" pitchFamily="50" charset="0"/>
                <a:ea typeface="Roboto Black" panose="02000000000000000000" pitchFamily="2" charset="0"/>
                <a:cs typeface="Open Sans Light" panose="020B0306030504020204" pitchFamily="34" charset="0"/>
              </a:rPr>
              <a:t>Une presse étudiée comme source historique plutôt qu’en tant qu’objet journalistique</a:t>
            </a:r>
            <a:endParaRPr lang="en-US" sz="2800" dirty="0">
              <a:latin typeface="Montserrat ExtraBold" panose="00000900000000000000" pitchFamily="50" charset="0"/>
              <a:ea typeface="Roboto Black" panose="02000000000000000000" pitchFamily="2" charset="0"/>
              <a:cs typeface="Open Sans Light" panose="020B0306030504020204" pitchFamily="34" charset="0"/>
            </a:endParaRPr>
          </a:p>
        </p:txBody>
      </p:sp>
      <p:pic>
        <p:nvPicPr>
          <p:cNvPr id="2" name="Image 1"/>
          <p:cNvPicPr>
            <a:picLocks noChangeAspect="1"/>
          </p:cNvPicPr>
          <p:nvPr/>
        </p:nvPicPr>
        <p:blipFill>
          <a:blip r:embed="rId2"/>
          <a:stretch>
            <a:fillRect/>
          </a:stretch>
        </p:blipFill>
        <p:spPr>
          <a:xfrm>
            <a:off x="706" y="1152498"/>
            <a:ext cx="2278240" cy="3213315"/>
          </a:xfrm>
          <a:prstGeom prst="rect">
            <a:avLst/>
          </a:prstGeom>
        </p:spPr>
      </p:pic>
      <p:pic>
        <p:nvPicPr>
          <p:cNvPr id="5" name="Image 4" descr="810DdxbF3iL.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84289" y="1250167"/>
            <a:ext cx="2023983" cy="3035382"/>
          </a:xfrm>
          <a:prstGeom prst="rect">
            <a:avLst/>
          </a:prstGeom>
        </p:spPr>
      </p:pic>
      <p:sp>
        <p:nvSpPr>
          <p:cNvPr id="6" name="ZoneTexte 5"/>
          <p:cNvSpPr txBox="1"/>
          <p:nvPr/>
        </p:nvSpPr>
        <p:spPr>
          <a:xfrm>
            <a:off x="-18828" y="4287674"/>
            <a:ext cx="2344255" cy="230832"/>
          </a:xfrm>
          <a:prstGeom prst="rect">
            <a:avLst/>
          </a:prstGeom>
          <a:noFill/>
        </p:spPr>
        <p:txBody>
          <a:bodyPr wrap="square" rtlCol="0">
            <a:spAutoFit/>
          </a:bodyPr>
          <a:lstStyle/>
          <a:p>
            <a:pPr algn="ctr"/>
            <a:r>
              <a:rPr lang="fr-FR" sz="900" b="1" dirty="0"/>
              <a:t>Blanchet et </a:t>
            </a:r>
            <a:r>
              <a:rPr lang="fr-FR" sz="900" b="1" dirty="0" err="1"/>
              <a:t>Montagnon</a:t>
            </a:r>
            <a:r>
              <a:rPr lang="fr-FR" sz="900" b="1" dirty="0"/>
              <a:t>, </a:t>
            </a:r>
            <a:r>
              <a:rPr lang="fr-FR" sz="900" b="1" dirty="0" err="1"/>
              <a:t>Pix’n</a:t>
            </a:r>
            <a:r>
              <a:rPr lang="fr-FR" sz="900" b="1" dirty="0"/>
              <a:t> Love, 2020</a:t>
            </a:r>
          </a:p>
        </p:txBody>
      </p:sp>
      <p:sp>
        <p:nvSpPr>
          <p:cNvPr id="21" name="ZoneTexte 20"/>
          <p:cNvSpPr txBox="1"/>
          <p:nvPr/>
        </p:nvSpPr>
        <p:spPr>
          <a:xfrm>
            <a:off x="2167188" y="4285727"/>
            <a:ext cx="2100061" cy="230832"/>
          </a:xfrm>
          <a:prstGeom prst="rect">
            <a:avLst/>
          </a:prstGeom>
          <a:noFill/>
        </p:spPr>
        <p:txBody>
          <a:bodyPr wrap="square" rtlCol="0">
            <a:spAutoFit/>
          </a:bodyPr>
          <a:lstStyle/>
          <a:p>
            <a:pPr algn="ctr"/>
            <a:r>
              <a:rPr lang="fr-FR" sz="900" b="1" dirty="0"/>
              <a:t>Lemaire, </a:t>
            </a:r>
            <a:r>
              <a:rPr lang="fr-FR" sz="900" b="1" dirty="0" err="1"/>
              <a:t>Pix’n</a:t>
            </a:r>
            <a:r>
              <a:rPr lang="fr-FR" sz="900" b="1" dirty="0"/>
              <a:t> Love, 2017</a:t>
            </a:r>
          </a:p>
        </p:txBody>
      </p:sp>
      <p:pic>
        <p:nvPicPr>
          <p:cNvPr id="7" name="Image 6" descr="Capture d’écran 2021-01-04 à 15.16.02.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81567" y="1250165"/>
            <a:ext cx="2603061" cy="3008211"/>
          </a:xfrm>
          <a:prstGeom prst="rect">
            <a:avLst/>
          </a:prstGeom>
          <a:ln>
            <a:solidFill>
              <a:schemeClr val="tx1"/>
            </a:solidFill>
          </a:ln>
        </p:spPr>
      </p:pic>
      <p:sp>
        <p:nvSpPr>
          <p:cNvPr id="22" name="ZoneTexte 21"/>
          <p:cNvSpPr txBox="1"/>
          <p:nvPr/>
        </p:nvSpPr>
        <p:spPr>
          <a:xfrm>
            <a:off x="4685307" y="4293546"/>
            <a:ext cx="2100061" cy="230832"/>
          </a:xfrm>
          <a:prstGeom prst="rect">
            <a:avLst/>
          </a:prstGeom>
          <a:noFill/>
        </p:spPr>
        <p:txBody>
          <a:bodyPr wrap="square" rtlCol="0">
            <a:spAutoFit/>
          </a:bodyPr>
          <a:lstStyle/>
          <a:p>
            <a:pPr algn="ctr"/>
            <a:r>
              <a:rPr lang="fr-FR" sz="900" b="1" dirty="0" err="1"/>
              <a:t>Sidre</a:t>
            </a:r>
            <a:r>
              <a:rPr lang="fr-FR" sz="900" b="1" dirty="0"/>
              <a:t> (Thèse de doctorat), 2015</a:t>
            </a:r>
          </a:p>
        </p:txBody>
      </p:sp>
      <p:pic>
        <p:nvPicPr>
          <p:cNvPr id="8" name="Image 7" descr="411scDupkWL._SX328_BO1,204,203,200_.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53001" y="1246896"/>
            <a:ext cx="2012153" cy="3042619"/>
          </a:xfrm>
          <a:prstGeom prst="rect">
            <a:avLst/>
          </a:prstGeom>
        </p:spPr>
      </p:pic>
      <p:sp>
        <p:nvSpPr>
          <p:cNvPr id="24" name="ZoneTexte 23"/>
          <p:cNvSpPr txBox="1"/>
          <p:nvPr/>
        </p:nvSpPr>
        <p:spPr>
          <a:xfrm>
            <a:off x="7043234" y="4301366"/>
            <a:ext cx="2100061" cy="230832"/>
          </a:xfrm>
          <a:prstGeom prst="rect">
            <a:avLst/>
          </a:prstGeom>
          <a:noFill/>
        </p:spPr>
        <p:txBody>
          <a:bodyPr wrap="square" rtlCol="0">
            <a:spAutoFit/>
          </a:bodyPr>
          <a:lstStyle/>
          <a:p>
            <a:pPr algn="ctr"/>
            <a:r>
              <a:rPr lang="fr-FR" sz="900" b="1" dirty="0" err="1"/>
              <a:t>Kirchane</a:t>
            </a:r>
            <a:r>
              <a:rPr lang="fr-FR" sz="900" b="1" dirty="0"/>
              <a:t>, Georg, 2019</a:t>
            </a:r>
          </a:p>
        </p:txBody>
      </p:sp>
    </p:spTree>
    <p:extLst>
      <p:ext uri="{BB962C8B-B14F-4D97-AF65-F5344CB8AC3E}">
        <p14:creationId xmlns:p14="http://schemas.microsoft.com/office/powerpoint/2010/main" val="37417807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Espace réservé du contenu 3"/>
          <p:cNvPicPr>
            <a:picLocks noChangeAspect="1"/>
          </p:cNvPicPr>
          <p:nvPr/>
        </p:nvPicPr>
        <p:blipFill rotWithShape="1">
          <a:blip r:embed="rId2">
            <a:alphaModFix amt="20000"/>
          </a:blip>
          <a:srcRect l="7358" r="8561"/>
          <a:stretch/>
        </p:blipFill>
        <p:spPr>
          <a:xfrm>
            <a:off x="2999621" y="-80964"/>
            <a:ext cx="3435046" cy="5263339"/>
          </a:xfrm>
          <a:prstGeom prst="rect">
            <a:avLst/>
          </a:prstGeom>
        </p:spPr>
      </p:pic>
      <p:pic>
        <p:nvPicPr>
          <p:cNvPr id="5" name="Image 4"/>
          <p:cNvPicPr>
            <a:picLocks noChangeAspect="1"/>
          </p:cNvPicPr>
          <p:nvPr/>
        </p:nvPicPr>
        <p:blipFill>
          <a:blip r:embed="rId3">
            <a:alphaModFix amt="19000"/>
          </a:blip>
          <a:stretch>
            <a:fillRect/>
          </a:stretch>
        </p:blipFill>
        <p:spPr>
          <a:xfrm>
            <a:off x="6434667" y="0"/>
            <a:ext cx="3803068" cy="5143500"/>
          </a:xfrm>
          <a:prstGeom prst="rect">
            <a:avLst/>
          </a:prstGeom>
        </p:spPr>
      </p:pic>
      <p:pic>
        <p:nvPicPr>
          <p:cNvPr id="10" name="Image 9"/>
          <p:cNvPicPr>
            <a:picLocks noChangeAspect="1"/>
          </p:cNvPicPr>
          <p:nvPr/>
        </p:nvPicPr>
        <p:blipFill>
          <a:blip r:embed="rId4">
            <a:alphaModFix amt="20000"/>
          </a:blip>
          <a:stretch>
            <a:fillRect/>
          </a:stretch>
        </p:blipFill>
        <p:spPr>
          <a:xfrm>
            <a:off x="-647415" y="0"/>
            <a:ext cx="3695416" cy="6858000"/>
          </a:xfrm>
          <a:prstGeom prst="rect">
            <a:avLst/>
          </a:prstGeom>
        </p:spPr>
      </p:pic>
      <p:sp>
        <p:nvSpPr>
          <p:cNvPr id="6" name="Rectangle à coins arrondis 5"/>
          <p:cNvSpPr/>
          <p:nvPr/>
        </p:nvSpPr>
        <p:spPr>
          <a:xfrm>
            <a:off x="2520451" y="187945"/>
            <a:ext cx="4135101" cy="584516"/>
          </a:xfrm>
          <a:prstGeom prst="roundRect">
            <a:avLst/>
          </a:prstGeom>
          <a:solidFill>
            <a:schemeClr val="bg1">
              <a:alpha val="77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dirty="0">
              <a:ln>
                <a:solidFill>
                  <a:srgbClr val="FFFFFF"/>
                </a:solidFill>
              </a:ln>
              <a:solidFill>
                <a:srgbClr val="FFFFFF"/>
              </a:solidFill>
            </a:endParaRPr>
          </a:p>
        </p:txBody>
      </p:sp>
      <p:sp>
        <p:nvSpPr>
          <p:cNvPr id="7" name="Rectangle 6"/>
          <p:cNvSpPr/>
          <p:nvPr/>
        </p:nvSpPr>
        <p:spPr>
          <a:xfrm>
            <a:off x="2520451" y="225308"/>
            <a:ext cx="4135101" cy="444994"/>
          </a:xfrm>
          <a:prstGeom prst="rect">
            <a:avLst/>
          </a:prstGeom>
        </p:spPr>
        <p:txBody>
          <a:bodyPr wrap="square">
            <a:spAutoFit/>
          </a:bodyPr>
          <a:lstStyle/>
          <a:p>
            <a:pPr algn="ctr">
              <a:lnSpc>
                <a:spcPct val="90000"/>
              </a:lnSpc>
            </a:pPr>
            <a:r>
              <a:rPr lang="fr-BE" sz="2500" b="1" dirty="0">
                <a:cs typeface="Calibri"/>
              </a:rPr>
              <a:t>Problématisation de l’objet</a:t>
            </a:r>
          </a:p>
        </p:txBody>
      </p:sp>
      <p:sp>
        <p:nvSpPr>
          <p:cNvPr id="8" name="Rectangle à coins arrondis 7"/>
          <p:cNvSpPr/>
          <p:nvPr/>
        </p:nvSpPr>
        <p:spPr>
          <a:xfrm>
            <a:off x="256368" y="1229162"/>
            <a:ext cx="8706978" cy="3769512"/>
          </a:xfrm>
          <a:prstGeom prst="roundRect">
            <a:avLst/>
          </a:prstGeom>
          <a:solidFill>
            <a:schemeClr val="bg1">
              <a:alpha val="75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ln>
                <a:solidFill>
                  <a:srgbClr val="FFFFFF"/>
                </a:solidFill>
              </a:ln>
              <a:solidFill>
                <a:srgbClr val="FFFFFF"/>
              </a:solidFill>
            </a:endParaRPr>
          </a:p>
        </p:txBody>
      </p:sp>
      <p:sp>
        <p:nvSpPr>
          <p:cNvPr id="9" name="Sous-titre 2"/>
          <p:cNvSpPr txBox="1">
            <a:spLocks/>
          </p:cNvSpPr>
          <p:nvPr/>
        </p:nvSpPr>
        <p:spPr>
          <a:xfrm>
            <a:off x="335762" y="1456647"/>
            <a:ext cx="8583791" cy="3481552"/>
          </a:xfrm>
          <a:prstGeom prst="rect">
            <a:avLst/>
          </a:prstGeom>
        </p:spPr>
        <p:txBody>
          <a:bodyPr vert="horz" lIns="91440" tIns="45720" rIns="91440" bIns="45720" rtlCol="0">
            <a:normAutofit lnSpcReduction="10000"/>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pPr>
              <a:lnSpc>
                <a:spcPct val="90000"/>
              </a:lnSpc>
            </a:pPr>
            <a:r>
              <a:rPr lang="fr-BE" sz="2500" b="1" u="sng" dirty="0">
                <a:solidFill>
                  <a:schemeClr val="tx1"/>
                </a:solidFill>
                <a:latin typeface="Calibri"/>
                <a:cs typeface="Calibri"/>
              </a:rPr>
              <a:t>État de l’art</a:t>
            </a:r>
          </a:p>
          <a:p>
            <a:pPr marL="285750" indent="-285750" algn="just">
              <a:lnSpc>
                <a:spcPct val="90000"/>
              </a:lnSpc>
              <a:buFont typeface="Arial"/>
              <a:buChar char="•"/>
            </a:pPr>
            <a:endParaRPr lang="fr-BE" sz="1600" dirty="0">
              <a:solidFill>
                <a:schemeClr val="tx1"/>
              </a:solidFill>
              <a:latin typeface="Calibri"/>
              <a:cs typeface="Calibri"/>
            </a:endParaRPr>
          </a:p>
          <a:p>
            <a:pPr marL="285750" indent="-285750" algn="just">
              <a:lnSpc>
                <a:spcPct val="90000"/>
              </a:lnSpc>
              <a:buFont typeface="Arial"/>
              <a:buChar char="•"/>
            </a:pPr>
            <a:r>
              <a:rPr lang="fr-BE" sz="1600" dirty="0">
                <a:solidFill>
                  <a:schemeClr val="tx1"/>
                </a:solidFill>
                <a:latin typeface="Calibri"/>
                <a:cs typeface="Calibri"/>
              </a:rPr>
              <a:t>La presse jeu vidéo est rarement étudiée en tant que sous-champ journalistique. Elle est plus volontiers convoquée comme </a:t>
            </a:r>
            <a:r>
              <a:rPr lang="fr-BE" sz="1600" b="1" dirty="0">
                <a:solidFill>
                  <a:schemeClr val="tx1"/>
                </a:solidFill>
                <a:latin typeface="Calibri"/>
                <a:cs typeface="Calibri"/>
              </a:rPr>
              <a:t>source historique</a:t>
            </a:r>
            <a:r>
              <a:rPr lang="fr-BE" sz="1600" dirty="0">
                <a:solidFill>
                  <a:schemeClr val="tx1"/>
                </a:solidFill>
                <a:latin typeface="Calibri"/>
                <a:cs typeface="Calibri"/>
              </a:rPr>
              <a:t>. Elle occupe une posture secondaire, est envisagée comme un </a:t>
            </a:r>
            <a:r>
              <a:rPr lang="fr-BE" sz="1600" b="1" dirty="0">
                <a:solidFill>
                  <a:schemeClr val="tx1"/>
                </a:solidFill>
                <a:latin typeface="Calibri"/>
                <a:cs typeface="Calibri"/>
              </a:rPr>
              <a:t>espace de construction </a:t>
            </a:r>
            <a:r>
              <a:rPr lang="fr-BE" sz="1600" dirty="0">
                <a:solidFill>
                  <a:schemeClr val="tx1"/>
                </a:solidFill>
                <a:latin typeface="Calibri"/>
                <a:cs typeface="Calibri"/>
              </a:rPr>
              <a:t>d’une culture vidéoludique partagée (Consalvo, 2007), d’un « habitus de gamer » (Kirkpatrick, 2015 : 67). Les auteurs s’intéressent majoritairement aux </a:t>
            </a:r>
            <a:r>
              <a:rPr lang="fr-BE" sz="1600" b="1" dirty="0">
                <a:solidFill>
                  <a:schemeClr val="tx1"/>
                </a:solidFill>
                <a:latin typeface="Calibri"/>
                <a:cs typeface="Calibri"/>
              </a:rPr>
              <a:t>usages qu’en font les joueurs-lecteurs </a:t>
            </a:r>
            <a:r>
              <a:rPr lang="fr-BE" sz="1600" dirty="0">
                <a:solidFill>
                  <a:schemeClr val="tx1"/>
                </a:solidFill>
                <a:latin typeface="Calibri"/>
                <a:cs typeface="Calibri"/>
              </a:rPr>
              <a:t>(Ivory, 2006 ; King, 2007 ; Joeckel, 2007). </a:t>
            </a:r>
          </a:p>
          <a:p>
            <a:pPr marL="285750" indent="-285750" algn="just">
              <a:lnSpc>
                <a:spcPct val="90000"/>
              </a:lnSpc>
              <a:buFont typeface="Arial"/>
              <a:buChar char="•"/>
            </a:pPr>
            <a:endParaRPr lang="fr-BE" sz="1600" dirty="0">
              <a:solidFill>
                <a:schemeClr val="tx1"/>
              </a:solidFill>
              <a:latin typeface="Calibri"/>
              <a:cs typeface="Calibri"/>
            </a:endParaRPr>
          </a:p>
          <a:p>
            <a:pPr marL="285750" indent="-285750" algn="just">
              <a:lnSpc>
                <a:spcPct val="90000"/>
              </a:lnSpc>
              <a:buFont typeface="Arial"/>
              <a:buChar char="•"/>
            </a:pPr>
            <a:r>
              <a:rPr lang="fr-BE" sz="1600" dirty="0">
                <a:solidFill>
                  <a:schemeClr val="tx1"/>
                </a:solidFill>
                <a:cs typeface="Calibri"/>
              </a:rPr>
              <a:t>La figure du journaliste de jeu vidéo, elle, est ainsi principalement étudiée du point de vue de son rôle de </a:t>
            </a:r>
            <a:r>
              <a:rPr lang="fr-BE" sz="1600" b="1" dirty="0">
                <a:solidFill>
                  <a:schemeClr val="tx1"/>
                </a:solidFill>
                <a:cs typeface="Calibri"/>
              </a:rPr>
              <a:t>prescripteur</a:t>
            </a:r>
            <a:r>
              <a:rPr lang="fr-BE" sz="1600" dirty="0">
                <a:solidFill>
                  <a:schemeClr val="tx1"/>
                </a:solidFill>
                <a:cs typeface="Calibri"/>
              </a:rPr>
              <a:t>, d’évaluateur d’œuvres culturelles charriant des </a:t>
            </a:r>
            <a:r>
              <a:rPr lang="fr-BE" sz="1600" b="1" dirty="0">
                <a:solidFill>
                  <a:schemeClr val="tx1"/>
                </a:solidFill>
                <a:cs typeface="Calibri"/>
              </a:rPr>
              <a:t>enjeux commerciaux </a:t>
            </a:r>
            <a:r>
              <a:rPr lang="fr-BE" sz="1600" dirty="0">
                <a:solidFill>
                  <a:schemeClr val="tx1"/>
                </a:solidFill>
                <a:cs typeface="Calibri"/>
              </a:rPr>
              <a:t>(Noyer, 2001 ; Carlson, 2009 ; Zagal, Ladd et Johnson, 2009). Les chercheuses et chercheurs rappellent la </a:t>
            </a:r>
            <a:r>
              <a:rPr lang="fr-BE" sz="1600" b="1" dirty="0">
                <a:solidFill>
                  <a:schemeClr val="tx1"/>
                </a:solidFill>
                <a:cs typeface="Calibri"/>
              </a:rPr>
              <a:t>proximité économique avec l’industrie </a:t>
            </a:r>
            <a:r>
              <a:rPr lang="fr-BE" sz="1600" dirty="0">
                <a:solidFill>
                  <a:schemeClr val="tx1"/>
                </a:solidFill>
                <a:cs typeface="Calibri"/>
              </a:rPr>
              <a:t>qui sous-tend cet espace spécialisé, la comparant directement à la presse féminine (Consalvo, 2007 : 22) ou « lifestyle » (Ribbens et Steegen, 2012 : 3 vers. num.).</a:t>
            </a:r>
          </a:p>
          <a:p>
            <a:pPr marL="285750" indent="-285750" algn="just">
              <a:lnSpc>
                <a:spcPct val="90000"/>
              </a:lnSpc>
              <a:buFont typeface="Arial"/>
              <a:buChar char="•"/>
            </a:pPr>
            <a:endParaRPr lang="fr-BE" sz="1600" dirty="0">
              <a:solidFill>
                <a:schemeClr val="tx1"/>
              </a:solidFill>
              <a:latin typeface="Calibri"/>
              <a:cs typeface="Calibri"/>
            </a:endParaRPr>
          </a:p>
        </p:txBody>
      </p:sp>
    </p:spTree>
    <p:extLst>
      <p:ext uri="{BB962C8B-B14F-4D97-AF65-F5344CB8AC3E}">
        <p14:creationId xmlns:p14="http://schemas.microsoft.com/office/powerpoint/2010/main" val="6629582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Espace réservé du contenu 3"/>
          <p:cNvPicPr>
            <a:picLocks noChangeAspect="1"/>
          </p:cNvPicPr>
          <p:nvPr/>
        </p:nvPicPr>
        <p:blipFill rotWithShape="1">
          <a:blip r:embed="rId2">
            <a:alphaModFix amt="20000"/>
          </a:blip>
          <a:srcRect l="7358" r="8561"/>
          <a:stretch/>
        </p:blipFill>
        <p:spPr>
          <a:xfrm>
            <a:off x="2999621" y="-80964"/>
            <a:ext cx="3435046" cy="5263339"/>
          </a:xfrm>
          <a:prstGeom prst="rect">
            <a:avLst/>
          </a:prstGeom>
        </p:spPr>
      </p:pic>
      <p:pic>
        <p:nvPicPr>
          <p:cNvPr id="5" name="Image 4"/>
          <p:cNvPicPr>
            <a:picLocks noChangeAspect="1"/>
          </p:cNvPicPr>
          <p:nvPr/>
        </p:nvPicPr>
        <p:blipFill>
          <a:blip r:embed="rId3">
            <a:alphaModFix amt="19000"/>
          </a:blip>
          <a:stretch>
            <a:fillRect/>
          </a:stretch>
        </p:blipFill>
        <p:spPr>
          <a:xfrm>
            <a:off x="6434667" y="0"/>
            <a:ext cx="3803068" cy="5143500"/>
          </a:xfrm>
          <a:prstGeom prst="rect">
            <a:avLst/>
          </a:prstGeom>
        </p:spPr>
      </p:pic>
      <p:pic>
        <p:nvPicPr>
          <p:cNvPr id="10" name="Image 9"/>
          <p:cNvPicPr>
            <a:picLocks noChangeAspect="1"/>
          </p:cNvPicPr>
          <p:nvPr/>
        </p:nvPicPr>
        <p:blipFill>
          <a:blip r:embed="rId4">
            <a:alphaModFix amt="20000"/>
          </a:blip>
          <a:stretch>
            <a:fillRect/>
          </a:stretch>
        </p:blipFill>
        <p:spPr>
          <a:xfrm>
            <a:off x="-647415" y="0"/>
            <a:ext cx="3695416" cy="6858000"/>
          </a:xfrm>
          <a:prstGeom prst="rect">
            <a:avLst/>
          </a:prstGeom>
        </p:spPr>
      </p:pic>
      <p:sp>
        <p:nvSpPr>
          <p:cNvPr id="6" name="Rectangle à coins arrondis 5"/>
          <p:cNvSpPr/>
          <p:nvPr/>
        </p:nvSpPr>
        <p:spPr>
          <a:xfrm>
            <a:off x="2520451" y="187945"/>
            <a:ext cx="4135101" cy="584516"/>
          </a:xfrm>
          <a:prstGeom prst="roundRect">
            <a:avLst/>
          </a:prstGeom>
          <a:solidFill>
            <a:schemeClr val="bg1">
              <a:alpha val="77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dirty="0">
              <a:ln>
                <a:solidFill>
                  <a:srgbClr val="FFFFFF"/>
                </a:solidFill>
              </a:ln>
              <a:solidFill>
                <a:srgbClr val="FFFFFF"/>
              </a:solidFill>
            </a:endParaRPr>
          </a:p>
        </p:txBody>
      </p:sp>
      <p:sp>
        <p:nvSpPr>
          <p:cNvPr id="7" name="Rectangle 6"/>
          <p:cNvSpPr/>
          <p:nvPr/>
        </p:nvSpPr>
        <p:spPr>
          <a:xfrm>
            <a:off x="2520451" y="225308"/>
            <a:ext cx="4135101" cy="444994"/>
          </a:xfrm>
          <a:prstGeom prst="rect">
            <a:avLst/>
          </a:prstGeom>
        </p:spPr>
        <p:txBody>
          <a:bodyPr wrap="square">
            <a:spAutoFit/>
          </a:bodyPr>
          <a:lstStyle/>
          <a:p>
            <a:pPr algn="ctr">
              <a:lnSpc>
                <a:spcPct val="90000"/>
              </a:lnSpc>
            </a:pPr>
            <a:r>
              <a:rPr lang="fr-BE" sz="2500" b="1" dirty="0">
                <a:cs typeface="Calibri"/>
              </a:rPr>
              <a:t>Problématisation de l’objet</a:t>
            </a:r>
          </a:p>
        </p:txBody>
      </p:sp>
      <p:sp>
        <p:nvSpPr>
          <p:cNvPr id="8" name="Rectangle à coins arrondis 7"/>
          <p:cNvSpPr/>
          <p:nvPr/>
        </p:nvSpPr>
        <p:spPr>
          <a:xfrm>
            <a:off x="256368" y="1229162"/>
            <a:ext cx="8706978" cy="3769512"/>
          </a:xfrm>
          <a:prstGeom prst="roundRect">
            <a:avLst/>
          </a:prstGeom>
          <a:solidFill>
            <a:schemeClr val="bg1">
              <a:alpha val="75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ln>
                <a:solidFill>
                  <a:srgbClr val="FFFFFF"/>
                </a:solidFill>
              </a:ln>
              <a:solidFill>
                <a:srgbClr val="FFFFFF"/>
              </a:solidFill>
            </a:endParaRPr>
          </a:p>
        </p:txBody>
      </p:sp>
      <p:sp>
        <p:nvSpPr>
          <p:cNvPr id="9" name="Sous-titre 2"/>
          <p:cNvSpPr txBox="1">
            <a:spLocks/>
          </p:cNvSpPr>
          <p:nvPr/>
        </p:nvSpPr>
        <p:spPr>
          <a:xfrm>
            <a:off x="335762" y="1456646"/>
            <a:ext cx="8583791" cy="3542027"/>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pPr marL="285750" indent="-285750" algn="just">
              <a:lnSpc>
                <a:spcPct val="90000"/>
              </a:lnSpc>
              <a:buFont typeface="Arial"/>
              <a:buChar char="•"/>
            </a:pPr>
            <a:endParaRPr lang="fr-BE" sz="1600" dirty="0">
              <a:solidFill>
                <a:schemeClr val="tx1"/>
              </a:solidFill>
              <a:latin typeface="Calibri"/>
              <a:cs typeface="Calibri"/>
            </a:endParaRPr>
          </a:p>
          <a:p>
            <a:pPr marL="285750" indent="-285750" algn="just">
              <a:lnSpc>
                <a:spcPct val="90000"/>
              </a:lnSpc>
              <a:buFont typeface="Arial"/>
              <a:buChar char="•"/>
            </a:pPr>
            <a:r>
              <a:rPr lang="fr-BE" sz="1600" dirty="0">
                <a:solidFill>
                  <a:schemeClr val="tx1"/>
                </a:solidFill>
                <a:cs typeface="Calibri"/>
              </a:rPr>
              <a:t>Lorsque ces travaux citent des journalistes spécialisés, il épinglent surtout des </a:t>
            </a:r>
            <a:r>
              <a:rPr lang="fr-BE" sz="1600" b="1" dirty="0">
                <a:solidFill>
                  <a:schemeClr val="tx1"/>
                </a:solidFill>
                <a:cs typeface="Calibri"/>
              </a:rPr>
              <a:t>critiques internes </a:t>
            </a:r>
            <a:r>
              <a:rPr lang="fr-BE" sz="1600" dirty="0">
                <a:solidFill>
                  <a:schemeClr val="tx1"/>
                </a:solidFill>
                <a:cs typeface="Calibri"/>
              </a:rPr>
              <a:t>de la profession, qui appellent à y injecter </a:t>
            </a:r>
            <a:r>
              <a:rPr lang="fr-BE" sz="1600" b="1" dirty="0">
                <a:solidFill>
                  <a:schemeClr val="tx1"/>
                </a:solidFill>
                <a:cs typeface="Calibri"/>
              </a:rPr>
              <a:t>plus d’exigence et de créativité </a:t>
            </a:r>
            <a:r>
              <a:rPr lang="fr-BE" sz="1600" dirty="0">
                <a:solidFill>
                  <a:schemeClr val="tx1"/>
                </a:solidFill>
                <a:cs typeface="Calibri"/>
              </a:rPr>
              <a:t>(Gillen, 2004 ; McCrea, 2007 ; Costikyan, 2008) se plaignent du manque de profondeur (Stuart, 2005) et de la pauvreté d’écriture (Buffa, 2006) des médias vidéoludiques, de leur dépendance envers les « relations presse » de l’industrie (Jenkins, 2010). </a:t>
            </a:r>
          </a:p>
          <a:p>
            <a:pPr algn="just">
              <a:lnSpc>
                <a:spcPct val="90000"/>
              </a:lnSpc>
            </a:pPr>
            <a:endParaRPr lang="fr-BE" sz="1600" dirty="0">
              <a:solidFill>
                <a:schemeClr val="tx1"/>
              </a:solidFill>
              <a:latin typeface="Calibri"/>
              <a:cs typeface="Calibri"/>
            </a:endParaRPr>
          </a:p>
          <a:p>
            <a:pPr marL="285750" indent="-285750" algn="just">
              <a:lnSpc>
                <a:spcPct val="90000"/>
              </a:lnSpc>
              <a:buFont typeface="Arial"/>
              <a:buChar char="•"/>
            </a:pPr>
            <a:r>
              <a:rPr lang="fr-BE" sz="1600" dirty="0">
                <a:solidFill>
                  <a:schemeClr val="tx1"/>
                </a:solidFill>
                <a:latin typeface="Calibri"/>
                <a:cs typeface="Calibri"/>
              </a:rPr>
              <a:t>Ainsi, les rares académiques qui se penchent sur la presse jeu vidéo concluent qu’elle incarne une forme de </a:t>
            </a:r>
            <a:r>
              <a:rPr lang="fr-BE" sz="1600" b="1" dirty="0">
                <a:solidFill>
                  <a:schemeClr val="tx1"/>
                </a:solidFill>
                <a:latin typeface="Calibri"/>
                <a:cs typeface="Calibri"/>
              </a:rPr>
              <a:t>« sous-journalisme » </a:t>
            </a:r>
            <a:r>
              <a:rPr lang="fr-BE" sz="1600" dirty="0">
                <a:solidFill>
                  <a:schemeClr val="tx1"/>
                </a:solidFill>
                <a:latin typeface="Calibri"/>
                <a:cs typeface="Calibri"/>
              </a:rPr>
              <a:t>(cf. journalisme sportif), qui ne se fonderait pas sur les principes fondamentaux de la profession (Nieborg et Sihvonen, 2009). </a:t>
            </a:r>
            <a:r>
              <a:rPr lang="fr-BE" sz="1600" dirty="0">
                <a:solidFill>
                  <a:schemeClr val="tx1"/>
                </a:solidFill>
                <a:cs typeface="Calibri"/>
              </a:rPr>
              <a:t>Au contraire, elle défierait « les notions journalistiques traditionnelles d’objectivité et d’indépendance » (Ribbens et Steegen, 2012 : 3 vers. num.) et pourrait être considérée comme une « </a:t>
            </a:r>
            <a:r>
              <a:rPr lang="fr-BE" sz="1600" b="1" dirty="0">
                <a:solidFill>
                  <a:schemeClr val="tx1"/>
                </a:solidFill>
                <a:cs typeface="Calibri"/>
              </a:rPr>
              <a:t>presse enthousiaste</a:t>
            </a:r>
            <a:r>
              <a:rPr lang="fr-BE" sz="1600" dirty="0">
                <a:solidFill>
                  <a:schemeClr val="tx1"/>
                </a:solidFill>
                <a:cs typeface="Calibri"/>
              </a:rPr>
              <a:t> » (Carlson, 2009 : 12). </a:t>
            </a:r>
            <a:endParaRPr lang="fr-BE" sz="1600" b="1" dirty="0">
              <a:solidFill>
                <a:schemeClr val="tx1"/>
              </a:solidFill>
              <a:latin typeface="Calibri"/>
              <a:cs typeface="Calibri"/>
            </a:endParaRPr>
          </a:p>
        </p:txBody>
      </p:sp>
    </p:spTree>
    <p:extLst>
      <p:ext uri="{BB962C8B-B14F-4D97-AF65-F5344CB8AC3E}">
        <p14:creationId xmlns:p14="http://schemas.microsoft.com/office/powerpoint/2010/main" val="40150015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7" name="Image 6">
            <a:extLst>
              <a:ext uri="{FF2B5EF4-FFF2-40B4-BE49-F238E27FC236}">
                <a16:creationId xmlns:a16="http://schemas.microsoft.com/office/drawing/2014/main" id="{5307D129-245C-7F4F-833A-0F97E1E937E8}"/>
              </a:ext>
            </a:extLst>
          </p:cNvPr>
          <p:cNvPicPr>
            <a:picLocks noChangeAspect="1"/>
          </p:cNvPicPr>
          <p:nvPr/>
        </p:nvPicPr>
        <p:blipFill>
          <a:blip r:embed="rId2">
            <a:alphaModFix amt="19000"/>
          </a:blip>
          <a:stretch>
            <a:fillRect/>
          </a:stretch>
        </p:blipFill>
        <p:spPr>
          <a:xfrm>
            <a:off x="6434667" y="0"/>
            <a:ext cx="3803068" cy="5143500"/>
          </a:xfrm>
          <a:prstGeom prst="rect">
            <a:avLst/>
          </a:prstGeom>
        </p:spPr>
      </p:pic>
      <p:pic>
        <p:nvPicPr>
          <p:cNvPr id="6" name="Espace réservé du contenu 3">
            <a:extLst>
              <a:ext uri="{FF2B5EF4-FFF2-40B4-BE49-F238E27FC236}">
                <a16:creationId xmlns:a16="http://schemas.microsoft.com/office/drawing/2014/main" id="{4E4F4D83-F10D-2541-97DD-417F88886A5F}"/>
              </a:ext>
            </a:extLst>
          </p:cNvPr>
          <p:cNvPicPr>
            <a:picLocks noChangeAspect="1"/>
          </p:cNvPicPr>
          <p:nvPr/>
        </p:nvPicPr>
        <p:blipFill rotWithShape="1">
          <a:blip r:embed="rId3">
            <a:alphaModFix amt="20000"/>
          </a:blip>
          <a:srcRect l="7358" r="8561"/>
          <a:stretch/>
        </p:blipFill>
        <p:spPr>
          <a:xfrm>
            <a:off x="2999621" y="-80964"/>
            <a:ext cx="3435046" cy="5263339"/>
          </a:xfrm>
          <a:prstGeom prst="rect">
            <a:avLst/>
          </a:prstGeom>
        </p:spPr>
      </p:pic>
      <p:pic>
        <p:nvPicPr>
          <p:cNvPr id="8" name="Image 7">
            <a:extLst>
              <a:ext uri="{FF2B5EF4-FFF2-40B4-BE49-F238E27FC236}">
                <a16:creationId xmlns:a16="http://schemas.microsoft.com/office/drawing/2014/main" id="{18E7C29B-D154-AA4F-960A-C4AE45F302C8}"/>
              </a:ext>
            </a:extLst>
          </p:cNvPr>
          <p:cNvPicPr>
            <a:picLocks noChangeAspect="1"/>
          </p:cNvPicPr>
          <p:nvPr/>
        </p:nvPicPr>
        <p:blipFill>
          <a:blip r:embed="rId4">
            <a:alphaModFix amt="20000"/>
          </a:blip>
          <a:stretch>
            <a:fillRect/>
          </a:stretch>
        </p:blipFill>
        <p:spPr>
          <a:xfrm>
            <a:off x="-647415" y="0"/>
            <a:ext cx="3695416" cy="6858000"/>
          </a:xfrm>
          <a:prstGeom prst="rect">
            <a:avLst/>
          </a:prstGeom>
        </p:spPr>
      </p:pic>
      <p:pic>
        <p:nvPicPr>
          <p:cNvPr id="3" name="Image 2" descr="Capture d’écran 2020-04-14 à 15.46.37.png"/>
          <p:cNvPicPr>
            <a:picLocks noChangeAspect="1"/>
          </p:cNvPicPr>
          <p:nvPr/>
        </p:nvPicPr>
        <p:blipFill rotWithShape="1">
          <a:blip r:embed="rId5">
            <a:extLst>
              <a:ext uri="{28A0092B-C50C-407E-A947-70E740481C1C}">
                <a14:useLocalDpi xmlns:a14="http://schemas.microsoft.com/office/drawing/2010/main" val="0"/>
              </a:ext>
            </a:extLst>
          </a:blip>
          <a:srcRect l="2587" t="6172" r="2298" b="5519"/>
          <a:stretch/>
        </p:blipFill>
        <p:spPr>
          <a:xfrm>
            <a:off x="4155366" y="1253591"/>
            <a:ext cx="5032275" cy="2092117"/>
          </a:xfrm>
          <a:prstGeom prst="rect">
            <a:avLst/>
          </a:prstGeom>
          <a:ln>
            <a:solidFill>
              <a:srgbClr val="1C2024"/>
            </a:solidFill>
          </a:ln>
        </p:spPr>
      </p:pic>
      <p:pic>
        <p:nvPicPr>
          <p:cNvPr id="4" name="Image 3" descr="Capture d’écran 2021-03-10 à 11.27.44.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039" y="1115902"/>
            <a:ext cx="4135989" cy="3415145"/>
          </a:xfrm>
          <a:prstGeom prst="rect">
            <a:avLst/>
          </a:prstGeom>
          <a:ln>
            <a:noFill/>
          </a:ln>
        </p:spPr>
      </p:pic>
      <p:sp>
        <p:nvSpPr>
          <p:cNvPr id="9" name="Rectangle à coins arrondis 5">
            <a:extLst>
              <a:ext uri="{FF2B5EF4-FFF2-40B4-BE49-F238E27FC236}">
                <a16:creationId xmlns:a16="http://schemas.microsoft.com/office/drawing/2014/main" id="{E2250C89-21FA-E940-8A19-FACE248F3FC9}"/>
              </a:ext>
            </a:extLst>
          </p:cNvPr>
          <p:cNvSpPr/>
          <p:nvPr/>
        </p:nvSpPr>
        <p:spPr>
          <a:xfrm>
            <a:off x="718342" y="393421"/>
            <a:ext cx="7697545" cy="584516"/>
          </a:xfrm>
          <a:prstGeom prst="roundRect">
            <a:avLst/>
          </a:prstGeom>
          <a:solidFill>
            <a:schemeClr val="bg1">
              <a:alpha val="77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dirty="0">
              <a:ln>
                <a:solidFill>
                  <a:srgbClr val="FFFFFF"/>
                </a:solidFill>
              </a:ln>
              <a:solidFill>
                <a:srgbClr val="FFFFFF"/>
              </a:solidFill>
            </a:endParaRPr>
          </a:p>
        </p:txBody>
      </p:sp>
      <p:sp>
        <p:nvSpPr>
          <p:cNvPr id="19" name="TextBox 18"/>
          <p:cNvSpPr txBox="1"/>
          <p:nvPr/>
        </p:nvSpPr>
        <p:spPr>
          <a:xfrm>
            <a:off x="156988" y="327685"/>
            <a:ext cx="8820254" cy="630814"/>
          </a:xfrm>
          <a:prstGeom prst="rect">
            <a:avLst/>
          </a:prstGeom>
          <a:noFill/>
        </p:spPr>
        <p:txBody>
          <a:bodyPr wrap="square" rtlCol="0">
            <a:spAutoFit/>
          </a:bodyPr>
          <a:lstStyle/>
          <a:p>
            <a:pPr algn="ctr"/>
            <a:r>
              <a:rPr lang="nl-BE" sz="3499" dirty="0">
                <a:latin typeface="Montserrat ExtraBold" panose="00000900000000000000" pitchFamily="50" charset="0"/>
                <a:ea typeface="Roboto Black" panose="02000000000000000000" pitchFamily="2" charset="0"/>
                <a:cs typeface="Open Sans Light" panose="020B0306030504020204" pitchFamily="34" charset="0"/>
              </a:rPr>
              <a:t>L’institutionnalisation du Cycle</a:t>
            </a:r>
            <a:endParaRPr lang="en-US" sz="3499" dirty="0">
              <a:latin typeface="Montserrat ExtraBold" panose="00000900000000000000" pitchFamily="50" charset="0"/>
              <a:ea typeface="Roboto Black" panose="02000000000000000000" pitchFamily="2" charset="0"/>
              <a:cs typeface="Open Sans Light" panose="020B0306030504020204" pitchFamily="34" charset="0"/>
            </a:endParaRPr>
          </a:p>
        </p:txBody>
      </p:sp>
      <p:sp>
        <p:nvSpPr>
          <p:cNvPr id="10" name="Rectangle à coins arrondis 5">
            <a:extLst>
              <a:ext uri="{FF2B5EF4-FFF2-40B4-BE49-F238E27FC236}">
                <a16:creationId xmlns:a16="http://schemas.microsoft.com/office/drawing/2014/main" id="{45D447DE-DA5A-B643-A1BE-9D1A73CB9CE5}"/>
              </a:ext>
            </a:extLst>
          </p:cNvPr>
          <p:cNvSpPr/>
          <p:nvPr/>
        </p:nvSpPr>
        <p:spPr>
          <a:xfrm>
            <a:off x="4224528" y="3447776"/>
            <a:ext cx="4823069" cy="1471695"/>
          </a:xfrm>
          <a:prstGeom prst="roundRect">
            <a:avLst/>
          </a:prstGeom>
          <a:solidFill>
            <a:schemeClr val="bg1">
              <a:alpha val="77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dirty="0">
              <a:ln>
                <a:solidFill>
                  <a:srgbClr val="FFFFFF"/>
                </a:solidFill>
              </a:ln>
              <a:solidFill>
                <a:srgbClr val="FFFFFF"/>
              </a:solidFill>
            </a:endParaRPr>
          </a:p>
        </p:txBody>
      </p:sp>
      <p:sp>
        <p:nvSpPr>
          <p:cNvPr id="5" name="Rectangle 4"/>
          <p:cNvSpPr/>
          <p:nvPr/>
        </p:nvSpPr>
        <p:spPr>
          <a:xfrm>
            <a:off x="4334256" y="3447777"/>
            <a:ext cx="4713341" cy="1384995"/>
          </a:xfrm>
          <a:prstGeom prst="rect">
            <a:avLst/>
          </a:prstGeom>
        </p:spPr>
        <p:txBody>
          <a:bodyPr wrap="square">
            <a:spAutoFit/>
          </a:bodyPr>
          <a:lstStyle/>
          <a:p>
            <a:pPr algn="just"/>
            <a:r>
              <a:rPr lang="fr-BE" sz="1200" dirty="0">
                <a:latin typeface="Times New Roman"/>
                <a:cs typeface="Times New Roman"/>
              </a:rPr>
              <a:t>Ce type de traitement, qu’on appelera l’« </a:t>
            </a:r>
            <a:r>
              <a:rPr lang="fr-BE" sz="1200" b="1" dirty="0">
                <a:latin typeface="Times New Roman"/>
                <a:cs typeface="Times New Roman"/>
              </a:rPr>
              <a:t>intra-cycle</a:t>
            </a:r>
            <a:r>
              <a:rPr lang="fr-BE" sz="1200" dirty="0">
                <a:latin typeface="Times New Roman"/>
                <a:cs typeface="Times New Roman"/>
              </a:rPr>
              <a:t> », s’avère majoritaire dans la presse vidéoludique, car cette dernière est </a:t>
            </a:r>
            <a:r>
              <a:rPr lang="fr-BE" sz="1200" b="1" dirty="0">
                <a:latin typeface="Times New Roman"/>
                <a:cs typeface="Times New Roman"/>
              </a:rPr>
              <a:t>souvent tributaire de ce que les éditeurs souhaitent communiquer.</a:t>
            </a:r>
            <a:r>
              <a:rPr lang="fr-BE" sz="1200" dirty="0">
                <a:latin typeface="Times New Roman"/>
                <a:cs typeface="Times New Roman"/>
              </a:rPr>
              <a:t> Ces acteurs du milieu ont la main sur la matière première fournie aux journalistes, qui ne disposent en conséquence que d’une </a:t>
            </a:r>
            <a:r>
              <a:rPr lang="fr-BE" sz="1200" b="1" dirty="0">
                <a:latin typeface="Times New Roman"/>
                <a:cs typeface="Times New Roman"/>
              </a:rPr>
              <a:t>marge de manœuvre restreinte</a:t>
            </a:r>
            <a:r>
              <a:rPr lang="fr-BE" sz="1200" dirty="0">
                <a:latin typeface="Times New Roman"/>
                <a:cs typeface="Times New Roman"/>
              </a:rPr>
              <a:t>. Ces articles intra-cycle sont intégrés à la </a:t>
            </a:r>
            <a:r>
              <a:rPr lang="fr-BE" sz="1200" b="1" dirty="0">
                <a:latin typeface="Times New Roman"/>
                <a:cs typeface="Times New Roman"/>
              </a:rPr>
              <a:t>routine éditoriale </a:t>
            </a:r>
            <a:r>
              <a:rPr lang="fr-BE" sz="1200" dirty="0">
                <a:latin typeface="Times New Roman"/>
                <a:cs typeface="Times New Roman"/>
              </a:rPr>
              <a:t>(Vos et Shoemaker, 2009) des journalistes jeu vidéo.</a:t>
            </a:r>
          </a:p>
        </p:txBody>
      </p:sp>
    </p:spTree>
    <p:extLst>
      <p:ext uri="{BB962C8B-B14F-4D97-AF65-F5344CB8AC3E}">
        <p14:creationId xmlns:p14="http://schemas.microsoft.com/office/powerpoint/2010/main" val="14038148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Espace réservé du contenu 3"/>
          <p:cNvPicPr>
            <a:picLocks noChangeAspect="1"/>
          </p:cNvPicPr>
          <p:nvPr/>
        </p:nvPicPr>
        <p:blipFill rotWithShape="1">
          <a:blip r:embed="rId2">
            <a:alphaModFix amt="20000"/>
          </a:blip>
          <a:srcRect l="7358" r="8561"/>
          <a:stretch/>
        </p:blipFill>
        <p:spPr>
          <a:xfrm>
            <a:off x="2999621" y="-80964"/>
            <a:ext cx="3435046" cy="5263339"/>
          </a:xfrm>
          <a:prstGeom prst="rect">
            <a:avLst/>
          </a:prstGeom>
        </p:spPr>
      </p:pic>
      <p:pic>
        <p:nvPicPr>
          <p:cNvPr id="5" name="Image 4"/>
          <p:cNvPicPr>
            <a:picLocks noChangeAspect="1"/>
          </p:cNvPicPr>
          <p:nvPr/>
        </p:nvPicPr>
        <p:blipFill>
          <a:blip r:embed="rId3">
            <a:alphaModFix amt="19000"/>
          </a:blip>
          <a:stretch>
            <a:fillRect/>
          </a:stretch>
        </p:blipFill>
        <p:spPr>
          <a:xfrm>
            <a:off x="6434667" y="0"/>
            <a:ext cx="3803068" cy="5143500"/>
          </a:xfrm>
          <a:prstGeom prst="rect">
            <a:avLst/>
          </a:prstGeom>
        </p:spPr>
      </p:pic>
      <p:pic>
        <p:nvPicPr>
          <p:cNvPr id="10" name="Image 9"/>
          <p:cNvPicPr>
            <a:picLocks noChangeAspect="1"/>
          </p:cNvPicPr>
          <p:nvPr/>
        </p:nvPicPr>
        <p:blipFill>
          <a:blip r:embed="rId4">
            <a:alphaModFix amt="20000"/>
          </a:blip>
          <a:stretch>
            <a:fillRect/>
          </a:stretch>
        </p:blipFill>
        <p:spPr>
          <a:xfrm>
            <a:off x="-647415" y="0"/>
            <a:ext cx="3695416" cy="6858000"/>
          </a:xfrm>
          <a:prstGeom prst="rect">
            <a:avLst/>
          </a:prstGeom>
        </p:spPr>
      </p:pic>
      <p:sp>
        <p:nvSpPr>
          <p:cNvPr id="6" name="Rectangle à coins arrondis 5"/>
          <p:cNvSpPr/>
          <p:nvPr/>
        </p:nvSpPr>
        <p:spPr>
          <a:xfrm>
            <a:off x="2520451" y="187945"/>
            <a:ext cx="4135101" cy="584516"/>
          </a:xfrm>
          <a:prstGeom prst="roundRect">
            <a:avLst/>
          </a:prstGeom>
          <a:solidFill>
            <a:schemeClr val="bg1">
              <a:alpha val="77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dirty="0">
              <a:ln>
                <a:solidFill>
                  <a:srgbClr val="FFFFFF"/>
                </a:solidFill>
              </a:ln>
              <a:solidFill>
                <a:srgbClr val="FFFFFF"/>
              </a:solidFill>
            </a:endParaRPr>
          </a:p>
        </p:txBody>
      </p:sp>
      <p:sp>
        <p:nvSpPr>
          <p:cNvPr id="7" name="Rectangle 6"/>
          <p:cNvSpPr/>
          <p:nvPr/>
        </p:nvSpPr>
        <p:spPr>
          <a:xfrm>
            <a:off x="2520451" y="225308"/>
            <a:ext cx="4135101" cy="444994"/>
          </a:xfrm>
          <a:prstGeom prst="rect">
            <a:avLst/>
          </a:prstGeom>
        </p:spPr>
        <p:txBody>
          <a:bodyPr wrap="square">
            <a:spAutoFit/>
          </a:bodyPr>
          <a:lstStyle/>
          <a:p>
            <a:pPr algn="ctr">
              <a:lnSpc>
                <a:spcPct val="90000"/>
              </a:lnSpc>
            </a:pPr>
            <a:r>
              <a:rPr lang="fr-BE" sz="2500" b="1" dirty="0">
                <a:cs typeface="Calibri"/>
              </a:rPr>
              <a:t>Problématisation de l’objet</a:t>
            </a:r>
          </a:p>
        </p:txBody>
      </p:sp>
      <p:sp>
        <p:nvSpPr>
          <p:cNvPr id="8" name="Rectangle à coins arrondis 7"/>
          <p:cNvSpPr/>
          <p:nvPr/>
        </p:nvSpPr>
        <p:spPr>
          <a:xfrm>
            <a:off x="256368" y="1229162"/>
            <a:ext cx="8706978" cy="3769512"/>
          </a:xfrm>
          <a:prstGeom prst="roundRect">
            <a:avLst/>
          </a:prstGeom>
          <a:solidFill>
            <a:schemeClr val="bg1">
              <a:alpha val="75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ln>
                <a:solidFill>
                  <a:srgbClr val="FFFFFF"/>
                </a:solidFill>
              </a:ln>
              <a:solidFill>
                <a:srgbClr val="FFFFFF"/>
              </a:solidFill>
            </a:endParaRPr>
          </a:p>
        </p:txBody>
      </p:sp>
      <p:sp>
        <p:nvSpPr>
          <p:cNvPr id="9" name="Sous-titre 2"/>
          <p:cNvSpPr txBox="1">
            <a:spLocks/>
          </p:cNvSpPr>
          <p:nvPr/>
        </p:nvSpPr>
        <p:spPr>
          <a:xfrm>
            <a:off x="335762" y="1254327"/>
            <a:ext cx="8583791" cy="3481552"/>
          </a:xfrm>
          <a:prstGeom prst="rect">
            <a:avLst/>
          </a:prstGeom>
        </p:spPr>
        <p:txBody>
          <a:bodyPr vert="horz" lIns="91440" tIns="45720" rIns="91440" bIns="45720" rtlCol="0">
            <a:normAutofit lnSpcReduction="10000"/>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pPr>
              <a:lnSpc>
                <a:spcPct val="90000"/>
              </a:lnSpc>
            </a:pPr>
            <a:r>
              <a:rPr lang="fr-BE" sz="2500" b="1" u="sng" dirty="0">
                <a:solidFill>
                  <a:schemeClr val="tx1"/>
                </a:solidFill>
                <a:latin typeface="Calibri"/>
                <a:cs typeface="Calibri"/>
              </a:rPr>
              <a:t>Histoire économique</a:t>
            </a:r>
          </a:p>
          <a:p>
            <a:pPr algn="just">
              <a:lnSpc>
                <a:spcPct val="90000"/>
              </a:lnSpc>
            </a:pPr>
            <a:endParaRPr lang="fr-BE" sz="1600" dirty="0">
              <a:solidFill>
                <a:schemeClr val="tx1"/>
              </a:solidFill>
              <a:cs typeface="Calibri"/>
            </a:endParaRPr>
          </a:p>
          <a:p>
            <a:pPr marL="285750" indent="-285750" algn="just">
              <a:lnSpc>
                <a:spcPct val="90000"/>
              </a:lnSpc>
              <a:buFont typeface="Arial"/>
              <a:buChar char="•"/>
            </a:pPr>
            <a:r>
              <a:rPr lang="fr-BE" sz="1600" dirty="0">
                <a:solidFill>
                  <a:schemeClr val="tx1"/>
                </a:solidFill>
                <a:cs typeface="Calibri"/>
              </a:rPr>
              <a:t>Prédominance de la </a:t>
            </a:r>
            <a:r>
              <a:rPr lang="fr-BE" sz="1600" b="1" dirty="0">
                <a:solidFill>
                  <a:schemeClr val="tx1"/>
                </a:solidFill>
                <a:cs typeface="Calibri"/>
              </a:rPr>
              <a:t>Culture du produit</a:t>
            </a:r>
            <a:r>
              <a:rPr lang="fr-BE" sz="1600" dirty="0">
                <a:solidFill>
                  <a:schemeClr val="tx1"/>
                </a:solidFill>
                <a:cs typeface="Calibri"/>
              </a:rPr>
              <a:t>  =&gt; Relais ; Secret ; Tout-fait</a:t>
            </a:r>
          </a:p>
          <a:p>
            <a:pPr marL="285750" indent="-285750" algn="just">
              <a:lnSpc>
                <a:spcPct val="90000"/>
              </a:lnSpc>
              <a:buFont typeface="Arial"/>
              <a:buChar char="•"/>
            </a:pPr>
            <a:endParaRPr lang="fr-BE" sz="1600" dirty="0">
              <a:solidFill>
                <a:schemeClr val="tx1"/>
              </a:solidFill>
              <a:cs typeface="Calibri"/>
            </a:endParaRPr>
          </a:p>
          <a:p>
            <a:pPr marL="285750" indent="-285750" algn="just">
              <a:lnSpc>
                <a:spcPct val="90000"/>
              </a:lnSpc>
              <a:buFont typeface="Arial"/>
              <a:buChar char="•"/>
            </a:pPr>
            <a:endParaRPr lang="fr-BE" sz="1600" dirty="0">
              <a:solidFill>
                <a:schemeClr val="tx1"/>
              </a:solidFill>
              <a:cs typeface="Calibri"/>
            </a:endParaRPr>
          </a:p>
          <a:p>
            <a:pPr marL="285750" indent="-285750" algn="just">
              <a:lnSpc>
                <a:spcPct val="90000"/>
              </a:lnSpc>
              <a:buFont typeface="Arial"/>
              <a:buChar char="•"/>
            </a:pPr>
            <a:endParaRPr lang="fr-BE" sz="1600" dirty="0">
              <a:solidFill>
                <a:schemeClr val="tx1"/>
              </a:solidFill>
              <a:cs typeface="Calibri"/>
            </a:endParaRPr>
          </a:p>
          <a:p>
            <a:pPr marL="285750" indent="-285750" algn="just">
              <a:lnSpc>
                <a:spcPct val="90000"/>
              </a:lnSpc>
              <a:buFont typeface="Arial"/>
              <a:buChar char="•"/>
            </a:pPr>
            <a:endParaRPr lang="fr-BE" sz="1600" dirty="0">
              <a:solidFill>
                <a:schemeClr val="tx1"/>
              </a:solidFill>
              <a:cs typeface="Calibri"/>
            </a:endParaRPr>
          </a:p>
          <a:p>
            <a:pPr marL="285750" indent="-285750" algn="just">
              <a:lnSpc>
                <a:spcPct val="90000"/>
              </a:lnSpc>
              <a:buFont typeface="Arial"/>
              <a:buChar char="•"/>
            </a:pPr>
            <a:endParaRPr lang="fr-BE" sz="1600" dirty="0">
              <a:solidFill>
                <a:schemeClr val="tx1"/>
              </a:solidFill>
              <a:cs typeface="Calibri"/>
            </a:endParaRPr>
          </a:p>
          <a:p>
            <a:pPr marL="285750" indent="-285750" algn="just">
              <a:lnSpc>
                <a:spcPct val="90000"/>
              </a:lnSpc>
              <a:buFont typeface="Arial"/>
              <a:buChar char="•"/>
            </a:pPr>
            <a:endParaRPr lang="fr-BE" sz="1600" dirty="0">
              <a:solidFill>
                <a:schemeClr val="tx1"/>
              </a:solidFill>
              <a:cs typeface="Calibri"/>
            </a:endParaRPr>
          </a:p>
          <a:p>
            <a:pPr marL="285750" indent="-285750" algn="just">
              <a:lnSpc>
                <a:spcPct val="90000"/>
              </a:lnSpc>
              <a:buFont typeface="Arial"/>
              <a:buChar char="•"/>
            </a:pPr>
            <a:endParaRPr lang="fr-BE" sz="1600" dirty="0">
              <a:solidFill>
                <a:schemeClr val="tx1"/>
              </a:solidFill>
              <a:cs typeface="Calibri"/>
            </a:endParaRPr>
          </a:p>
          <a:p>
            <a:pPr marL="285750" indent="-285750" algn="just">
              <a:lnSpc>
                <a:spcPct val="90000"/>
              </a:lnSpc>
              <a:buFont typeface="Arial"/>
              <a:buChar char="•"/>
            </a:pPr>
            <a:r>
              <a:rPr lang="fr-BE" sz="1600" dirty="0">
                <a:solidFill>
                  <a:schemeClr val="tx1"/>
                </a:solidFill>
                <a:cs typeface="Calibri"/>
              </a:rPr>
              <a:t>Une </a:t>
            </a:r>
            <a:r>
              <a:rPr lang="fr-BE" sz="1600" b="1" dirty="0">
                <a:solidFill>
                  <a:schemeClr val="tx1"/>
                </a:solidFill>
                <a:cs typeface="Calibri"/>
              </a:rPr>
              <a:t>« censure invisible » </a:t>
            </a:r>
            <a:r>
              <a:rPr lang="fr-BE" sz="1600" dirty="0">
                <a:solidFill>
                  <a:schemeClr val="tx1"/>
                </a:solidFill>
                <a:cs typeface="Calibri"/>
              </a:rPr>
              <a:t>(Durand, 2006) dans la presse de jeu vidéo ? L’accompagnement promotionnel y accompagnerait une telle place qu’il étoufferait la plupart des vélléités de traiter autrement le sujet </a:t>
            </a:r>
            <a:r>
              <a:rPr lang="mr-IN" sz="1600" dirty="0">
                <a:solidFill>
                  <a:schemeClr val="tx1"/>
                </a:solidFill>
                <a:cs typeface="Calibri"/>
              </a:rPr>
              <a:t>–</a:t>
            </a:r>
            <a:r>
              <a:rPr lang="fr-BE" sz="1600" dirty="0">
                <a:solidFill>
                  <a:schemeClr val="tx1"/>
                </a:solidFill>
                <a:cs typeface="Calibri"/>
              </a:rPr>
              <a:t> « un encouragement non senti à parler dans un certain sens » (Durand, 2006 : 16). </a:t>
            </a:r>
          </a:p>
          <a:p>
            <a:pPr algn="just">
              <a:lnSpc>
                <a:spcPct val="90000"/>
              </a:lnSpc>
            </a:pPr>
            <a:endParaRPr lang="fr-BE" sz="1600" dirty="0">
              <a:solidFill>
                <a:schemeClr val="tx1"/>
              </a:solidFill>
              <a:cs typeface="Calibri"/>
            </a:endParaRPr>
          </a:p>
          <a:p>
            <a:pPr algn="just">
              <a:lnSpc>
                <a:spcPct val="90000"/>
              </a:lnSpc>
            </a:pPr>
            <a:endParaRPr lang="fr-BE" sz="1600" dirty="0">
              <a:solidFill>
                <a:schemeClr val="tx1"/>
              </a:solidFill>
              <a:cs typeface="Calibri"/>
            </a:endParaRPr>
          </a:p>
          <a:p>
            <a:pPr algn="just">
              <a:lnSpc>
                <a:spcPct val="90000"/>
              </a:lnSpc>
            </a:pPr>
            <a:endParaRPr lang="fr-BE" sz="1600" dirty="0">
              <a:solidFill>
                <a:schemeClr val="tx1"/>
              </a:solidFill>
              <a:cs typeface="Calibri"/>
            </a:endParaRPr>
          </a:p>
          <a:p>
            <a:pPr algn="just">
              <a:lnSpc>
                <a:spcPct val="90000"/>
              </a:lnSpc>
            </a:pPr>
            <a:endParaRPr lang="fr-BE" sz="1600" dirty="0">
              <a:solidFill>
                <a:schemeClr val="tx1"/>
              </a:solidFill>
              <a:latin typeface="Calibri"/>
              <a:cs typeface="Calibri"/>
            </a:endParaRPr>
          </a:p>
        </p:txBody>
      </p:sp>
      <p:sp>
        <p:nvSpPr>
          <p:cNvPr id="13" name="ZoneTexte 12"/>
          <p:cNvSpPr txBox="1"/>
          <p:nvPr/>
        </p:nvSpPr>
        <p:spPr>
          <a:xfrm>
            <a:off x="335761" y="2352569"/>
            <a:ext cx="8475296" cy="1384995"/>
          </a:xfrm>
          <a:prstGeom prst="rect">
            <a:avLst/>
          </a:prstGeom>
          <a:noFill/>
        </p:spPr>
        <p:txBody>
          <a:bodyPr wrap="square" rtlCol="0">
            <a:spAutoFit/>
          </a:bodyPr>
          <a:lstStyle/>
          <a:p>
            <a:pPr algn="just"/>
            <a:r>
              <a:rPr lang="fr-BE" sz="1200" dirty="0"/>
              <a:t>« On est tellement élevés, dans la culture jeu vidéo, à penser que tout tourne autour du produit que, ce qui a longtemps servi de scoop et d’investigation dans la presse jeu vidéo, c’était d’obtenir des </a:t>
            </a:r>
            <a:r>
              <a:rPr lang="fr-BE" sz="1200" i="1" dirty="0"/>
              <a:t>leaks</a:t>
            </a:r>
            <a:r>
              <a:rPr lang="fr-BE" sz="1200" dirty="0"/>
              <a:t> ou des informations sur la sortie, sur le concept d’une console avant qu’elle soit annoncée. Et je pense que ça en dit très très long sur le malentendu de ce secteur […] On ne pense pas au fait que les éditeurs ont réussi à mettre en place une espèce de structure de pensée dans laquelle tout tourne autour de la question du produit. [</a:t>
            </a:r>
            <a:r>
              <a:rPr lang="mr-IN" sz="1200" dirty="0"/>
              <a:t>…</a:t>
            </a:r>
            <a:r>
              <a:rPr lang="fr-BE" sz="1200" dirty="0"/>
              <a:t>] C’est-à-dire que quand on arrive dans [cette] presse on ne se pose même pas la question de ce dont on va parler. C’est une évidence, on va parler de produits commerciaux qui sont toujours déjà là ».</a:t>
            </a:r>
            <a:endParaRPr lang="fr-BE" sz="1200" dirty="0">
              <a:solidFill>
                <a:srgbClr val="000000"/>
              </a:solidFill>
            </a:endParaRPr>
          </a:p>
          <a:p>
            <a:pPr algn="r"/>
            <a:r>
              <a:rPr lang="fr-BE" sz="1200" b="1" dirty="0">
                <a:solidFill>
                  <a:srgbClr val="000000"/>
                </a:solidFill>
              </a:rPr>
              <a:t>Entretien avec William Audureau du 19 janvier 2018</a:t>
            </a:r>
            <a:endParaRPr lang="fr-BE" sz="1200" b="1" dirty="0">
              <a:solidFill>
                <a:srgbClr val="000000"/>
              </a:solidFill>
              <a:latin typeface="Times New Roman"/>
              <a:cs typeface="Times New Roman"/>
            </a:endParaRPr>
          </a:p>
        </p:txBody>
      </p:sp>
      <p:pic>
        <p:nvPicPr>
          <p:cNvPr id="3" name="Image 2" descr="qTr6hMFZ_400x400.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51554" y="740777"/>
            <a:ext cx="1611792" cy="1611792"/>
          </a:xfrm>
          <a:prstGeom prst="rect">
            <a:avLst/>
          </a:prstGeom>
          <a:ln>
            <a:solidFill>
              <a:schemeClr val="tx1"/>
            </a:solidFill>
          </a:ln>
        </p:spPr>
      </p:pic>
    </p:spTree>
    <p:extLst>
      <p:ext uri="{BB962C8B-B14F-4D97-AF65-F5344CB8AC3E}">
        <p14:creationId xmlns:p14="http://schemas.microsoft.com/office/powerpoint/2010/main" val="5623446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Espace réservé du contenu 3"/>
          <p:cNvPicPr>
            <a:picLocks noChangeAspect="1"/>
          </p:cNvPicPr>
          <p:nvPr/>
        </p:nvPicPr>
        <p:blipFill rotWithShape="1">
          <a:blip r:embed="rId2">
            <a:alphaModFix amt="20000"/>
          </a:blip>
          <a:srcRect l="7358" r="8561"/>
          <a:stretch/>
        </p:blipFill>
        <p:spPr>
          <a:xfrm>
            <a:off x="2999621" y="-80964"/>
            <a:ext cx="3435046" cy="5263339"/>
          </a:xfrm>
          <a:prstGeom prst="rect">
            <a:avLst/>
          </a:prstGeom>
        </p:spPr>
      </p:pic>
      <p:pic>
        <p:nvPicPr>
          <p:cNvPr id="5" name="Image 4"/>
          <p:cNvPicPr>
            <a:picLocks noChangeAspect="1"/>
          </p:cNvPicPr>
          <p:nvPr/>
        </p:nvPicPr>
        <p:blipFill>
          <a:blip r:embed="rId3">
            <a:alphaModFix amt="19000"/>
          </a:blip>
          <a:stretch>
            <a:fillRect/>
          </a:stretch>
        </p:blipFill>
        <p:spPr>
          <a:xfrm>
            <a:off x="6434667" y="0"/>
            <a:ext cx="3803068" cy="5143500"/>
          </a:xfrm>
          <a:prstGeom prst="rect">
            <a:avLst/>
          </a:prstGeom>
        </p:spPr>
      </p:pic>
      <p:pic>
        <p:nvPicPr>
          <p:cNvPr id="10" name="Image 9"/>
          <p:cNvPicPr>
            <a:picLocks noChangeAspect="1"/>
          </p:cNvPicPr>
          <p:nvPr/>
        </p:nvPicPr>
        <p:blipFill>
          <a:blip r:embed="rId4">
            <a:alphaModFix amt="20000"/>
          </a:blip>
          <a:stretch>
            <a:fillRect/>
          </a:stretch>
        </p:blipFill>
        <p:spPr>
          <a:xfrm>
            <a:off x="-647415" y="0"/>
            <a:ext cx="3695416" cy="6858000"/>
          </a:xfrm>
          <a:prstGeom prst="rect">
            <a:avLst/>
          </a:prstGeom>
        </p:spPr>
      </p:pic>
      <p:sp>
        <p:nvSpPr>
          <p:cNvPr id="6" name="Rectangle à coins arrondis 5"/>
          <p:cNvSpPr/>
          <p:nvPr/>
        </p:nvSpPr>
        <p:spPr>
          <a:xfrm>
            <a:off x="2520451" y="187945"/>
            <a:ext cx="4135101" cy="584516"/>
          </a:xfrm>
          <a:prstGeom prst="roundRect">
            <a:avLst/>
          </a:prstGeom>
          <a:solidFill>
            <a:schemeClr val="bg1">
              <a:alpha val="77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dirty="0">
              <a:ln>
                <a:solidFill>
                  <a:srgbClr val="FFFFFF"/>
                </a:solidFill>
              </a:ln>
              <a:solidFill>
                <a:srgbClr val="FFFFFF"/>
              </a:solidFill>
            </a:endParaRPr>
          </a:p>
        </p:txBody>
      </p:sp>
      <p:sp>
        <p:nvSpPr>
          <p:cNvPr id="7" name="Rectangle 6"/>
          <p:cNvSpPr/>
          <p:nvPr/>
        </p:nvSpPr>
        <p:spPr>
          <a:xfrm>
            <a:off x="2520451" y="225308"/>
            <a:ext cx="3999221" cy="444994"/>
          </a:xfrm>
          <a:prstGeom prst="rect">
            <a:avLst/>
          </a:prstGeom>
        </p:spPr>
        <p:txBody>
          <a:bodyPr wrap="square">
            <a:spAutoFit/>
          </a:bodyPr>
          <a:lstStyle/>
          <a:p>
            <a:pPr algn="ctr">
              <a:lnSpc>
                <a:spcPct val="90000"/>
              </a:lnSpc>
            </a:pPr>
            <a:r>
              <a:rPr lang="fr-BE" sz="2500" b="1" dirty="0">
                <a:cs typeface="Calibri"/>
              </a:rPr>
              <a:t>Problématisation de l’objet</a:t>
            </a:r>
          </a:p>
        </p:txBody>
      </p:sp>
      <p:sp>
        <p:nvSpPr>
          <p:cNvPr id="8" name="Rectangle à coins arrondis 7"/>
          <p:cNvSpPr/>
          <p:nvPr/>
        </p:nvSpPr>
        <p:spPr>
          <a:xfrm>
            <a:off x="256368" y="1229162"/>
            <a:ext cx="8706978" cy="3769512"/>
          </a:xfrm>
          <a:prstGeom prst="roundRect">
            <a:avLst/>
          </a:prstGeom>
          <a:solidFill>
            <a:schemeClr val="bg1">
              <a:alpha val="75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ln>
                <a:solidFill>
                  <a:srgbClr val="FFFFFF"/>
                </a:solidFill>
              </a:ln>
              <a:solidFill>
                <a:srgbClr val="FFFFFF"/>
              </a:solidFill>
            </a:endParaRPr>
          </a:p>
        </p:txBody>
      </p:sp>
      <p:sp>
        <p:nvSpPr>
          <p:cNvPr id="9" name="Sous-titre 2"/>
          <p:cNvSpPr txBox="1">
            <a:spLocks/>
          </p:cNvSpPr>
          <p:nvPr/>
        </p:nvSpPr>
        <p:spPr>
          <a:xfrm>
            <a:off x="268328" y="1366726"/>
            <a:ext cx="8583791" cy="3686854"/>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pPr>
              <a:lnSpc>
                <a:spcPct val="90000"/>
              </a:lnSpc>
            </a:pPr>
            <a:r>
              <a:rPr lang="fr-BE" sz="2500" b="1" u="sng" dirty="0">
                <a:solidFill>
                  <a:schemeClr val="tx1"/>
                </a:solidFill>
                <a:latin typeface="Calibri"/>
                <a:cs typeface="Calibri"/>
              </a:rPr>
              <a:t>Enjeux épistémologiques</a:t>
            </a:r>
          </a:p>
          <a:p>
            <a:pPr marL="285750" indent="-285750" algn="just">
              <a:lnSpc>
                <a:spcPct val="90000"/>
              </a:lnSpc>
              <a:buFont typeface="Arial"/>
              <a:buChar char="•"/>
            </a:pPr>
            <a:endParaRPr lang="fr-BE" sz="1600" dirty="0">
              <a:solidFill>
                <a:schemeClr val="tx1"/>
              </a:solidFill>
              <a:latin typeface="Calibri"/>
              <a:cs typeface="Calibri"/>
            </a:endParaRPr>
          </a:p>
          <a:p>
            <a:pPr marL="285750" indent="-285750" algn="just">
              <a:lnSpc>
                <a:spcPct val="90000"/>
              </a:lnSpc>
              <a:buFont typeface="Arial"/>
              <a:buChar char="•"/>
            </a:pPr>
            <a:r>
              <a:rPr lang="fr-BE" sz="1600" dirty="0">
                <a:solidFill>
                  <a:schemeClr val="tx1"/>
                </a:solidFill>
                <a:latin typeface="Calibri"/>
                <a:cs typeface="Calibri"/>
              </a:rPr>
              <a:t>Si l’on se contente de définir le journalisme vidéoludique par la négative, en se concentrant sur ses écarts avec la déontologie et sa proximité économique, on reproduit une </a:t>
            </a:r>
            <a:r>
              <a:rPr lang="fr-BE" sz="1600" b="1" dirty="0">
                <a:solidFill>
                  <a:schemeClr val="tx1"/>
                </a:solidFill>
                <a:latin typeface="Calibri"/>
                <a:cs typeface="Calibri"/>
              </a:rPr>
              <a:t>violence symbolique</a:t>
            </a:r>
            <a:r>
              <a:rPr lang="fr-BE" sz="1600" dirty="0">
                <a:solidFill>
                  <a:schemeClr val="tx1"/>
                </a:solidFill>
                <a:latin typeface="Calibri"/>
                <a:cs typeface="Calibri"/>
              </a:rPr>
              <a:t> (Bourdieu et Passeron, 1970) déjà très prégnante.</a:t>
            </a:r>
          </a:p>
          <a:p>
            <a:pPr marL="285750" indent="-285750" algn="just">
              <a:lnSpc>
                <a:spcPct val="90000"/>
              </a:lnSpc>
              <a:buFont typeface="Arial"/>
              <a:buChar char="•"/>
            </a:pPr>
            <a:endParaRPr lang="fr-BE" sz="1600" dirty="0">
              <a:solidFill>
                <a:schemeClr val="tx1"/>
              </a:solidFill>
              <a:latin typeface="Calibri"/>
              <a:cs typeface="Calibri"/>
            </a:endParaRPr>
          </a:p>
          <a:p>
            <a:pPr marL="285750" indent="-285750" algn="just">
              <a:lnSpc>
                <a:spcPct val="90000"/>
              </a:lnSpc>
              <a:buFont typeface="Arial"/>
              <a:buChar char="•"/>
            </a:pPr>
            <a:r>
              <a:rPr lang="fr-BE" sz="1600" dirty="0">
                <a:solidFill>
                  <a:schemeClr val="tx1"/>
                </a:solidFill>
                <a:latin typeface="Calibri"/>
                <a:cs typeface="Calibri"/>
              </a:rPr>
              <a:t>Plutôt que d’étudier un sous-champ à part comme une bête curieuse, on peut prendre le contrepied de la recherche, éviter d’ostraciser les pratiques professionnelles d’un domaine donné, chercher à les comprendre </a:t>
            </a:r>
            <a:r>
              <a:rPr lang="fr-BE" sz="1600" b="1" dirty="0">
                <a:solidFill>
                  <a:schemeClr val="tx1"/>
                </a:solidFill>
                <a:latin typeface="Calibri"/>
                <a:cs typeface="Calibri"/>
              </a:rPr>
              <a:t>sans présuposé définitoire</a:t>
            </a:r>
            <a:r>
              <a:rPr lang="fr-BE" sz="1600" dirty="0">
                <a:solidFill>
                  <a:schemeClr val="tx1"/>
                </a:solidFill>
                <a:latin typeface="Calibri"/>
                <a:cs typeface="Calibri"/>
              </a:rPr>
              <a:t>.  </a:t>
            </a:r>
          </a:p>
          <a:p>
            <a:pPr marL="285750" indent="-285750" algn="just">
              <a:lnSpc>
                <a:spcPct val="90000"/>
              </a:lnSpc>
              <a:buFont typeface="Arial"/>
              <a:buChar char="•"/>
            </a:pPr>
            <a:endParaRPr lang="fr-BE" sz="1600" dirty="0">
              <a:solidFill>
                <a:schemeClr val="tx1"/>
              </a:solidFill>
              <a:latin typeface="Calibri"/>
              <a:cs typeface="Calibri"/>
            </a:endParaRPr>
          </a:p>
          <a:p>
            <a:pPr marL="285750" indent="-285750" algn="just">
              <a:lnSpc>
                <a:spcPct val="90000"/>
              </a:lnSpc>
              <a:buFont typeface="Arial"/>
              <a:buChar char="•"/>
            </a:pPr>
            <a:r>
              <a:rPr lang="fr-BE" sz="1600" dirty="0">
                <a:solidFill>
                  <a:schemeClr val="tx1"/>
                </a:solidFill>
                <a:latin typeface="Calibri"/>
                <a:cs typeface="Calibri"/>
              </a:rPr>
              <a:t>On peut également partir d’un constat sensible : </a:t>
            </a:r>
            <a:r>
              <a:rPr lang="fr-BE" sz="1600" b="1" dirty="0">
                <a:solidFill>
                  <a:schemeClr val="tx1"/>
                </a:solidFill>
                <a:latin typeface="Calibri"/>
                <a:cs typeface="Calibri"/>
              </a:rPr>
              <a:t>il y a de l’enquête dans la presse jeu vidéo</a:t>
            </a:r>
            <a:r>
              <a:rPr lang="fr-BE" sz="1600" dirty="0">
                <a:solidFill>
                  <a:schemeClr val="tx1"/>
                </a:solidFill>
                <a:latin typeface="Calibri"/>
                <a:cs typeface="Calibri"/>
              </a:rPr>
              <a:t>. Depuis quand ? Comment est apparue cette forme journalistique requérant l’indépendance dans une presse si proche de l’industrie qu’elle couvre ? Qu’est-ce qui la rend possible ? </a:t>
            </a:r>
            <a:r>
              <a:rPr lang="fr-BE" sz="1600" b="1" dirty="0">
                <a:solidFill>
                  <a:schemeClr val="tx1"/>
                </a:solidFill>
                <a:latin typeface="Calibri"/>
                <a:cs typeface="Calibri"/>
              </a:rPr>
              <a:t>Ce n’est pas parce qu’une pratique semble minoritaire qu’elle s’avère insignifiante.</a:t>
            </a:r>
          </a:p>
        </p:txBody>
      </p:sp>
    </p:spTree>
    <p:extLst>
      <p:ext uri="{BB962C8B-B14F-4D97-AF65-F5344CB8AC3E}">
        <p14:creationId xmlns:p14="http://schemas.microsoft.com/office/powerpoint/2010/main" val="17501747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13" name="Image 12"/>
          <p:cNvPicPr>
            <a:picLocks noChangeAspect="1"/>
          </p:cNvPicPr>
          <p:nvPr/>
        </p:nvPicPr>
        <p:blipFill>
          <a:blip r:embed="rId2">
            <a:alphaModFix amt="32000"/>
          </a:blip>
          <a:stretch>
            <a:fillRect/>
          </a:stretch>
        </p:blipFill>
        <p:spPr>
          <a:xfrm>
            <a:off x="4484551" y="-9718"/>
            <a:ext cx="5153219" cy="5153219"/>
          </a:xfrm>
          <a:prstGeom prst="rect">
            <a:avLst/>
          </a:prstGeom>
        </p:spPr>
      </p:pic>
      <p:pic>
        <p:nvPicPr>
          <p:cNvPr id="12" name="Espace réservé du contenu 3"/>
          <p:cNvPicPr>
            <a:picLocks noChangeAspect="1"/>
          </p:cNvPicPr>
          <p:nvPr/>
        </p:nvPicPr>
        <p:blipFill rotWithShape="1">
          <a:blip r:embed="rId3">
            <a:alphaModFix amt="29000"/>
          </a:blip>
          <a:srcRect l="-390" r="4"/>
          <a:stretch/>
        </p:blipFill>
        <p:spPr>
          <a:xfrm>
            <a:off x="-523245" y="0"/>
            <a:ext cx="5019892" cy="5143500"/>
          </a:xfrm>
          <a:prstGeom prst="rect">
            <a:avLst/>
          </a:prstGeom>
        </p:spPr>
      </p:pic>
      <p:sp>
        <p:nvSpPr>
          <p:cNvPr id="6" name="Rectangle à coins arrondis 5"/>
          <p:cNvSpPr/>
          <p:nvPr/>
        </p:nvSpPr>
        <p:spPr>
          <a:xfrm>
            <a:off x="2202961" y="187945"/>
            <a:ext cx="4856132" cy="584516"/>
          </a:xfrm>
          <a:prstGeom prst="roundRect">
            <a:avLst/>
          </a:prstGeom>
          <a:solidFill>
            <a:schemeClr val="bg1">
              <a:alpha val="77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dirty="0">
              <a:ln>
                <a:solidFill>
                  <a:srgbClr val="FFFFFF"/>
                </a:solidFill>
              </a:ln>
              <a:solidFill>
                <a:srgbClr val="FFFFFF"/>
              </a:solidFill>
            </a:endParaRPr>
          </a:p>
        </p:txBody>
      </p:sp>
      <p:sp>
        <p:nvSpPr>
          <p:cNvPr id="7" name="Rectangle 6"/>
          <p:cNvSpPr/>
          <p:nvPr/>
        </p:nvSpPr>
        <p:spPr>
          <a:xfrm>
            <a:off x="2202961" y="225308"/>
            <a:ext cx="4856132" cy="444994"/>
          </a:xfrm>
          <a:prstGeom prst="rect">
            <a:avLst/>
          </a:prstGeom>
        </p:spPr>
        <p:txBody>
          <a:bodyPr wrap="square">
            <a:spAutoFit/>
          </a:bodyPr>
          <a:lstStyle/>
          <a:p>
            <a:pPr algn="ctr">
              <a:lnSpc>
                <a:spcPct val="90000"/>
              </a:lnSpc>
            </a:pPr>
            <a:r>
              <a:rPr lang="fr-BE" sz="2500" b="1" dirty="0">
                <a:cs typeface="Calibri"/>
              </a:rPr>
              <a:t>Etudier les techniques d’enquête</a:t>
            </a:r>
          </a:p>
        </p:txBody>
      </p:sp>
      <p:sp>
        <p:nvSpPr>
          <p:cNvPr id="8" name="Rectangle à coins arrondis 7"/>
          <p:cNvSpPr/>
          <p:nvPr/>
        </p:nvSpPr>
        <p:spPr>
          <a:xfrm>
            <a:off x="256368" y="1229162"/>
            <a:ext cx="8706978" cy="3769512"/>
          </a:xfrm>
          <a:prstGeom prst="roundRect">
            <a:avLst/>
          </a:prstGeom>
          <a:solidFill>
            <a:schemeClr val="bg1">
              <a:alpha val="75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ln>
                <a:solidFill>
                  <a:srgbClr val="FFFFFF"/>
                </a:solidFill>
              </a:ln>
              <a:solidFill>
                <a:srgbClr val="FFFFFF"/>
              </a:solidFill>
            </a:endParaRPr>
          </a:p>
        </p:txBody>
      </p:sp>
      <p:sp>
        <p:nvSpPr>
          <p:cNvPr id="9" name="Sous-titre 2"/>
          <p:cNvSpPr txBox="1">
            <a:spLocks/>
          </p:cNvSpPr>
          <p:nvPr/>
        </p:nvSpPr>
        <p:spPr>
          <a:xfrm>
            <a:off x="335762" y="1348305"/>
            <a:ext cx="8583791" cy="3481552"/>
          </a:xfrm>
          <a:prstGeom prst="rect">
            <a:avLst/>
          </a:prstGeom>
        </p:spPr>
        <p:txBody>
          <a:bodyPr vert="horz" lIns="91440" tIns="45720" rIns="91440" bIns="45720" rtlCol="0">
            <a:normAutofit lnSpcReduction="10000"/>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pPr algn="just">
              <a:lnSpc>
                <a:spcPct val="90000"/>
              </a:lnSpc>
            </a:pPr>
            <a:endParaRPr lang="fr-BE" sz="1600" dirty="0">
              <a:solidFill>
                <a:schemeClr val="tx1"/>
              </a:solidFill>
              <a:cs typeface="Calibri"/>
            </a:endParaRPr>
          </a:p>
          <a:p>
            <a:pPr marL="285750" indent="-285750" algn="just">
              <a:lnSpc>
                <a:spcPct val="90000"/>
              </a:lnSpc>
              <a:buFont typeface="Arial"/>
              <a:buChar char="•"/>
            </a:pPr>
            <a:r>
              <a:rPr lang="fr-BE" sz="1600" b="1" dirty="0">
                <a:solidFill>
                  <a:schemeClr val="tx1"/>
                </a:solidFill>
                <a:cs typeface="Calibri"/>
              </a:rPr>
              <a:t>Débordement du cycle</a:t>
            </a:r>
            <a:endParaRPr lang="fr-BE" sz="1600" dirty="0">
              <a:solidFill>
                <a:schemeClr val="tx1"/>
              </a:solidFill>
              <a:cs typeface="Calibri"/>
            </a:endParaRPr>
          </a:p>
          <a:p>
            <a:pPr algn="just">
              <a:lnSpc>
                <a:spcPct val="90000"/>
              </a:lnSpc>
            </a:pPr>
            <a:endParaRPr lang="fr-BE" sz="1600" dirty="0">
              <a:solidFill>
                <a:schemeClr val="tx1"/>
              </a:solidFill>
              <a:cs typeface="Calibri"/>
            </a:endParaRPr>
          </a:p>
          <a:p>
            <a:pPr algn="just">
              <a:lnSpc>
                <a:spcPct val="90000"/>
              </a:lnSpc>
            </a:pPr>
            <a:r>
              <a:rPr lang="fr-BE" sz="1600" dirty="0">
                <a:solidFill>
                  <a:schemeClr val="tx1"/>
                </a:solidFill>
                <a:cs typeface="Calibri"/>
              </a:rPr>
              <a:t>Là où le gatekeeping de la presse spécialisée s’avère la plupart du temps guidé par l’influence des acteurs de l’industrie, les débordements </a:t>
            </a:r>
            <a:r>
              <a:rPr lang="fr-BE" sz="1600" b="1" dirty="0">
                <a:solidFill>
                  <a:schemeClr val="tx1"/>
                </a:solidFill>
                <a:cs typeface="Calibri"/>
              </a:rPr>
              <a:t>se passent de ces informations clé sur porte </a:t>
            </a:r>
            <a:r>
              <a:rPr lang="fr-BE" sz="1600" dirty="0">
                <a:solidFill>
                  <a:schemeClr val="tx1"/>
                </a:solidFill>
                <a:cs typeface="Calibri"/>
              </a:rPr>
              <a:t>pour </a:t>
            </a:r>
            <a:r>
              <a:rPr lang="fr-BE" sz="1600" b="1" dirty="0">
                <a:solidFill>
                  <a:schemeClr val="tx1"/>
                </a:solidFill>
                <a:cs typeface="Calibri"/>
              </a:rPr>
              <a:t>approfondir </a:t>
            </a:r>
            <a:r>
              <a:rPr lang="fr-BE" sz="1600" dirty="0">
                <a:solidFill>
                  <a:schemeClr val="tx1"/>
                </a:solidFill>
                <a:cs typeface="Calibri"/>
              </a:rPr>
              <a:t>un sujet que le journaliste estime digne d’intérêt, abordé avec un </a:t>
            </a:r>
            <a:r>
              <a:rPr lang="fr-BE" sz="1600" b="1" dirty="0">
                <a:solidFill>
                  <a:schemeClr val="tx1"/>
                </a:solidFill>
                <a:cs typeface="Calibri"/>
              </a:rPr>
              <a:t>angle ciselé</a:t>
            </a:r>
            <a:r>
              <a:rPr lang="fr-BE" sz="1600" dirty="0">
                <a:solidFill>
                  <a:schemeClr val="tx1"/>
                </a:solidFill>
                <a:cs typeface="Calibri"/>
              </a:rPr>
              <a:t>. </a:t>
            </a:r>
          </a:p>
          <a:p>
            <a:pPr algn="just">
              <a:lnSpc>
                <a:spcPct val="90000"/>
              </a:lnSpc>
            </a:pPr>
            <a:endParaRPr lang="fr-BE" sz="1600" dirty="0">
              <a:solidFill>
                <a:schemeClr val="tx1"/>
              </a:solidFill>
              <a:cs typeface="Calibri"/>
            </a:endParaRPr>
          </a:p>
          <a:p>
            <a:pPr algn="just">
              <a:lnSpc>
                <a:spcPct val="90000"/>
              </a:lnSpc>
            </a:pPr>
            <a:r>
              <a:rPr lang="fr-BE" sz="1600" dirty="0">
                <a:solidFill>
                  <a:schemeClr val="tx1"/>
                </a:solidFill>
                <a:cs typeface="Calibri"/>
              </a:rPr>
              <a:t>Le « débordement » </a:t>
            </a:r>
            <a:r>
              <a:rPr lang="fr-BE" sz="1600" b="1" dirty="0">
                <a:solidFill>
                  <a:schemeClr val="tx1"/>
                </a:solidFill>
                <a:cs typeface="Calibri"/>
              </a:rPr>
              <a:t>outrepasse le cycle </a:t>
            </a:r>
            <a:r>
              <a:rPr lang="fr-BE" sz="1600" dirty="0">
                <a:solidFill>
                  <a:schemeClr val="tx1"/>
                </a:solidFill>
                <a:cs typeface="Calibri"/>
              </a:rPr>
              <a:t>et met en lien </a:t>
            </a:r>
            <a:r>
              <a:rPr lang="fr-BE" sz="1600" b="1" dirty="0">
                <a:solidFill>
                  <a:schemeClr val="tx1"/>
                </a:solidFill>
                <a:cs typeface="Calibri"/>
              </a:rPr>
              <a:t>capitaux ludique et journalistique</a:t>
            </a:r>
            <a:r>
              <a:rPr lang="fr-BE" sz="1600" dirty="0">
                <a:solidFill>
                  <a:schemeClr val="tx1"/>
                </a:solidFill>
                <a:cs typeface="Calibri"/>
              </a:rPr>
              <a:t>. Il provient davantage de l’« </a:t>
            </a:r>
            <a:r>
              <a:rPr lang="fr-BE" sz="1600" b="1" dirty="0">
                <a:solidFill>
                  <a:schemeClr val="tx1"/>
                </a:solidFill>
                <a:cs typeface="Calibri"/>
              </a:rPr>
              <a:t>information recherchée</a:t>
            </a:r>
            <a:r>
              <a:rPr lang="fr-BE" sz="1600" dirty="0">
                <a:solidFill>
                  <a:schemeClr val="tx1"/>
                </a:solidFill>
                <a:cs typeface="Calibri"/>
              </a:rPr>
              <a:t> » que celle qui est « reçue » (Agnès, 2008 : 69), refuse le relais quantitatif au profit de l’exploration qualitative. </a:t>
            </a:r>
          </a:p>
          <a:p>
            <a:pPr algn="just">
              <a:lnSpc>
                <a:spcPct val="90000"/>
              </a:lnSpc>
            </a:pPr>
            <a:endParaRPr lang="fr-BE" sz="1600" dirty="0">
              <a:solidFill>
                <a:schemeClr val="tx1"/>
              </a:solidFill>
              <a:cs typeface="Calibri"/>
            </a:endParaRPr>
          </a:p>
          <a:p>
            <a:pPr algn="just">
              <a:lnSpc>
                <a:spcPct val="90000"/>
              </a:lnSpc>
            </a:pPr>
            <a:r>
              <a:rPr lang="fr-BE" sz="1600" dirty="0">
                <a:solidFill>
                  <a:schemeClr val="tx1"/>
                </a:solidFill>
                <a:cs typeface="Calibri"/>
              </a:rPr>
              <a:t>Attitude «</a:t>
            </a:r>
            <a:r>
              <a:rPr lang="fr-BE" sz="1600" b="1" dirty="0">
                <a:solidFill>
                  <a:schemeClr val="tx1"/>
                </a:solidFill>
                <a:cs typeface="Calibri"/>
              </a:rPr>
              <a:t> active</a:t>
            </a:r>
            <a:r>
              <a:rPr lang="fr-BE" sz="1600" dirty="0">
                <a:solidFill>
                  <a:schemeClr val="tx1"/>
                </a:solidFill>
                <a:cs typeface="Calibri"/>
              </a:rPr>
              <a:t> » et « </a:t>
            </a:r>
            <a:r>
              <a:rPr lang="fr-BE" sz="1600" b="1" dirty="0">
                <a:solidFill>
                  <a:schemeClr val="tx1"/>
                </a:solidFill>
                <a:cs typeface="Calibri"/>
              </a:rPr>
              <a:t>passive</a:t>
            </a:r>
            <a:r>
              <a:rPr lang="fr-BE" sz="1600" dirty="0">
                <a:solidFill>
                  <a:schemeClr val="tx1"/>
                </a:solidFill>
                <a:cs typeface="Calibri"/>
              </a:rPr>
              <a:t> » (Vanesse, 2019), qui distingue ainsi les moments où le journaliste recueille des faits et données de sa propre initiative de ceux où les éléments lui arrivent directement, sans effort de sa part.</a:t>
            </a:r>
          </a:p>
          <a:p>
            <a:pPr marL="285750" indent="-285750" algn="just">
              <a:lnSpc>
                <a:spcPct val="90000"/>
              </a:lnSpc>
              <a:buFont typeface="Arial"/>
              <a:buChar char="•"/>
            </a:pPr>
            <a:endParaRPr lang="fr-BE" sz="1600" dirty="0">
              <a:solidFill>
                <a:schemeClr val="tx1"/>
              </a:solidFill>
              <a:latin typeface="Calibri"/>
              <a:cs typeface="Calibri"/>
            </a:endParaRPr>
          </a:p>
        </p:txBody>
      </p:sp>
    </p:spTree>
    <p:extLst>
      <p:ext uri="{BB962C8B-B14F-4D97-AF65-F5344CB8AC3E}">
        <p14:creationId xmlns:p14="http://schemas.microsoft.com/office/powerpoint/2010/main" val="31036144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5" name="Espace réservé du contenu 4">
            <a:extLst>
              <a:ext uri="{FF2B5EF4-FFF2-40B4-BE49-F238E27FC236}">
                <a16:creationId xmlns:a16="http://schemas.microsoft.com/office/drawing/2014/main" id="{C14511E6-42E7-2841-9833-23281EE168FC}"/>
              </a:ext>
            </a:extLst>
          </p:cNvPr>
          <p:cNvPicPr>
            <a:picLocks noGrp="1" noChangeAspect="1"/>
          </p:cNvPicPr>
          <p:nvPr>
            <p:ph idx="1"/>
          </p:nvPr>
        </p:nvPicPr>
        <p:blipFill>
          <a:blip r:embed="rId2"/>
          <a:stretch>
            <a:fillRect/>
          </a:stretch>
        </p:blipFill>
        <p:spPr>
          <a:xfrm>
            <a:off x="1153510" y="92815"/>
            <a:ext cx="6836980" cy="5050685"/>
          </a:xfrm>
        </p:spPr>
      </p:pic>
    </p:spTree>
    <p:extLst>
      <p:ext uri="{BB962C8B-B14F-4D97-AF65-F5344CB8AC3E}">
        <p14:creationId xmlns:p14="http://schemas.microsoft.com/office/powerpoint/2010/main" val="13681563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13" name="Image 12"/>
          <p:cNvPicPr>
            <a:picLocks noChangeAspect="1"/>
          </p:cNvPicPr>
          <p:nvPr/>
        </p:nvPicPr>
        <p:blipFill>
          <a:blip r:embed="rId2">
            <a:alphaModFix amt="32000"/>
          </a:blip>
          <a:stretch>
            <a:fillRect/>
          </a:stretch>
        </p:blipFill>
        <p:spPr>
          <a:xfrm>
            <a:off x="4484551" y="-9718"/>
            <a:ext cx="5153219" cy="5153219"/>
          </a:xfrm>
          <a:prstGeom prst="rect">
            <a:avLst/>
          </a:prstGeom>
        </p:spPr>
      </p:pic>
      <p:pic>
        <p:nvPicPr>
          <p:cNvPr id="12" name="Espace réservé du contenu 3"/>
          <p:cNvPicPr>
            <a:picLocks noChangeAspect="1"/>
          </p:cNvPicPr>
          <p:nvPr/>
        </p:nvPicPr>
        <p:blipFill rotWithShape="1">
          <a:blip r:embed="rId3">
            <a:alphaModFix amt="29000"/>
          </a:blip>
          <a:srcRect l="-390" r="4"/>
          <a:stretch/>
        </p:blipFill>
        <p:spPr>
          <a:xfrm>
            <a:off x="-493323" y="0"/>
            <a:ext cx="5019892" cy="5143500"/>
          </a:xfrm>
          <a:prstGeom prst="rect">
            <a:avLst/>
          </a:prstGeom>
        </p:spPr>
      </p:pic>
      <p:sp>
        <p:nvSpPr>
          <p:cNvPr id="6" name="Rectangle à coins arrondis 5"/>
          <p:cNvSpPr/>
          <p:nvPr/>
        </p:nvSpPr>
        <p:spPr>
          <a:xfrm>
            <a:off x="2202961" y="187945"/>
            <a:ext cx="4856132" cy="584516"/>
          </a:xfrm>
          <a:prstGeom prst="roundRect">
            <a:avLst/>
          </a:prstGeom>
          <a:solidFill>
            <a:schemeClr val="bg1">
              <a:alpha val="77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dirty="0">
              <a:ln>
                <a:solidFill>
                  <a:srgbClr val="FFFFFF"/>
                </a:solidFill>
              </a:ln>
              <a:solidFill>
                <a:srgbClr val="FFFFFF"/>
              </a:solidFill>
            </a:endParaRPr>
          </a:p>
        </p:txBody>
      </p:sp>
      <p:sp>
        <p:nvSpPr>
          <p:cNvPr id="7" name="Rectangle 6"/>
          <p:cNvSpPr/>
          <p:nvPr/>
        </p:nvSpPr>
        <p:spPr>
          <a:xfrm>
            <a:off x="2202961" y="225308"/>
            <a:ext cx="4856132" cy="444994"/>
          </a:xfrm>
          <a:prstGeom prst="rect">
            <a:avLst/>
          </a:prstGeom>
        </p:spPr>
        <p:txBody>
          <a:bodyPr wrap="square">
            <a:spAutoFit/>
          </a:bodyPr>
          <a:lstStyle/>
          <a:p>
            <a:pPr algn="ctr">
              <a:lnSpc>
                <a:spcPct val="90000"/>
              </a:lnSpc>
            </a:pPr>
            <a:r>
              <a:rPr lang="fr-BE" sz="2500" b="1" dirty="0">
                <a:cs typeface="Calibri"/>
              </a:rPr>
              <a:t>Etudier les techniques d’enquête</a:t>
            </a:r>
          </a:p>
        </p:txBody>
      </p:sp>
      <p:sp>
        <p:nvSpPr>
          <p:cNvPr id="8" name="Rectangle à coins arrondis 7"/>
          <p:cNvSpPr/>
          <p:nvPr/>
        </p:nvSpPr>
        <p:spPr>
          <a:xfrm>
            <a:off x="256368" y="1502419"/>
            <a:ext cx="8706978" cy="1317161"/>
          </a:xfrm>
          <a:prstGeom prst="roundRect">
            <a:avLst/>
          </a:prstGeom>
          <a:solidFill>
            <a:schemeClr val="bg1">
              <a:alpha val="75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ln>
                <a:solidFill>
                  <a:srgbClr val="FFFFFF"/>
                </a:solidFill>
              </a:ln>
              <a:solidFill>
                <a:srgbClr val="FFFFFF"/>
              </a:solidFill>
            </a:endParaRPr>
          </a:p>
        </p:txBody>
      </p:sp>
      <p:sp>
        <p:nvSpPr>
          <p:cNvPr id="9" name="Sous-titre 2"/>
          <p:cNvSpPr txBox="1">
            <a:spLocks/>
          </p:cNvSpPr>
          <p:nvPr/>
        </p:nvSpPr>
        <p:spPr>
          <a:xfrm>
            <a:off x="303841" y="1116720"/>
            <a:ext cx="8583791" cy="3280045"/>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pPr algn="l">
              <a:lnSpc>
                <a:spcPct val="90000"/>
              </a:lnSpc>
            </a:pPr>
            <a:endParaRPr lang="fr-BE" sz="1600" b="1" dirty="0">
              <a:solidFill>
                <a:schemeClr val="tx1"/>
              </a:solidFill>
              <a:cs typeface="Calibri"/>
            </a:endParaRPr>
          </a:p>
          <a:p>
            <a:pPr algn="l">
              <a:lnSpc>
                <a:spcPct val="90000"/>
              </a:lnSpc>
            </a:pPr>
            <a:endParaRPr lang="fr-BE" sz="1600" b="1" dirty="0">
              <a:solidFill>
                <a:schemeClr val="tx1"/>
              </a:solidFill>
              <a:cs typeface="Calibri"/>
            </a:endParaRPr>
          </a:p>
          <a:p>
            <a:pPr algn="l">
              <a:lnSpc>
                <a:spcPct val="90000"/>
              </a:lnSpc>
            </a:pPr>
            <a:r>
              <a:rPr lang="fr-BE" sz="1600" b="1" dirty="0">
                <a:solidFill>
                  <a:schemeClr val="tx1"/>
                </a:solidFill>
                <a:cs typeface="Calibri"/>
              </a:rPr>
              <a:t>Le changement d’optique et l’apparition de connaissances extérieures</a:t>
            </a:r>
            <a:endParaRPr lang="fr-BE" sz="1600" b="1" i="1" dirty="0">
              <a:solidFill>
                <a:schemeClr val="tx1"/>
              </a:solidFill>
              <a:cs typeface="Calibri"/>
            </a:endParaRPr>
          </a:p>
          <a:p>
            <a:pPr marL="285750" indent="-285750" algn="just">
              <a:lnSpc>
                <a:spcPct val="90000"/>
              </a:lnSpc>
              <a:buFont typeface="Arial"/>
              <a:buChar char="•"/>
            </a:pPr>
            <a:endParaRPr lang="fr-BE" sz="1600" b="1" i="1" dirty="0">
              <a:solidFill>
                <a:schemeClr val="tx1"/>
              </a:solidFill>
              <a:cs typeface="Calibri"/>
            </a:endParaRPr>
          </a:p>
          <a:p>
            <a:pPr algn="l">
              <a:lnSpc>
                <a:spcPct val="90000"/>
              </a:lnSpc>
            </a:pPr>
            <a:r>
              <a:rPr lang="fr-BE" sz="1200" b="1" i="1" dirty="0">
                <a:solidFill>
                  <a:schemeClr val="tx1"/>
                </a:solidFill>
                <a:cs typeface="Calibri"/>
              </a:rPr>
              <a:t> </a:t>
            </a:r>
          </a:p>
          <a:p>
            <a:pPr algn="just">
              <a:lnSpc>
                <a:spcPct val="90000"/>
              </a:lnSpc>
            </a:pPr>
            <a:endParaRPr lang="fr-BE" sz="1600" dirty="0">
              <a:solidFill>
                <a:schemeClr val="tx1"/>
              </a:solidFill>
              <a:cs typeface="Calibri"/>
            </a:endParaRPr>
          </a:p>
          <a:p>
            <a:pPr marL="285750" indent="-285750" algn="just">
              <a:lnSpc>
                <a:spcPct val="90000"/>
              </a:lnSpc>
              <a:buFont typeface="Arial"/>
              <a:buChar char="•"/>
            </a:pPr>
            <a:endParaRPr lang="fr-BE" sz="1600" dirty="0">
              <a:solidFill>
                <a:schemeClr val="tx1"/>
              </a:solidFill>
              <a:latin typeface="Calibri"/>
              <a:cs typeface="Calibri"/>
            </a:endParaRPr>
          </a:p>
        </p:txBody>
      </p:sp>
      <p:pic>
        <p:nvPicPr>
          <p:cNvPr id="2" name="Image 1" descr="Capture d’écran 2020-04-17 à 16.07.30.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998337"/>
            <a:ext cx="1279713" cy="3145164"/>
          </a:xfrm>
          <a:prstGeom prst="rect">
            <a:avLst/>
          </a:prstGeom>
        </p:spPr>
      </p:pic>
      <p:pic>
        <p:nvPicPr>
          <p:cNvPr id="3" name="Image 2" descr="Capture d’écran 2020-04-17 à 16.07.54.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79713" y="3406030"/>
            <a:ext cx="1713031" cy="1697363"/>
          </a:xfrm>
          <a:prstGeom prst="rect">
            <a:avLst/>
          </a:prstGeom>
        </p:spPr>
      </p:pic>
      <p:pic>
        <p:nvPicPr>
          <p:cNvPr id="10" name="Image 9" descr="Capture d’écran 2020-04-17 à 16.08.29.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430875" y="2136152"/>
            <a:ext cx="1713125" cy="3007348"/>
          </a:xfrm>
          <a:prstGeom prst="rect">
            <a:avLst/>
          </a:prstGeom>
        </p:spPr>
      </p:pic>
      <p:pic>
        <p:nvPicPr>
          <p:cNvPr id="11" name="Image 10" descr="Capture d’écran 2020-04-17 à 16.08.47.pn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064855" y="2819580"/>
            <a:ext cx="2366020" cy="2323920"/>
          </a:xfrm>
          <a:prstGeom prst="rect">
            <a:avLst/>
          </a:prstGeom>
        </p:spPr>
      </p:pic>
      <p:pic>
        <p:nvPicPr>
          <p:cNvPr id="14" name="Image 13" descr="Capture d’écran 2020-04-17 à 16.08.55.png"/>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430874" y="206806"/>
            <a:ext cx="1713125" cy="1929345"/>
          </a:xfrm>
          <a:prstGeom prst="rect">
            <a:avLst/>
          </a:prstGeom>
        </p:spPr>
      </p:pic>
      <p:sp>
        <p:nvSpPr>
          <p:cNvPr id="15" name="Sous-titre 2"/>
          <p:cNvSpPr txBox="1">
            <a:spLocks/>
          </p:cNvSpPr>
          <p:nvPr/>
        </p:nvSpPr>
        <p:spPr>
          <a:xfrm>
            <a:off x="1230488" y="1712863"/>
            <a:ext cx="3990323" cy="1299407"/>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pPr algn="just">
              <a:lnSpc>
                <a:spcPct val="90000"/>
              </a:lnSpc>
            </a:pPr>
            <a:endParaRPr lang="fr-BE" sz="1400" i="1" dirty="0">
              <a:solidFill>
                <a:schemeClr val="tx1"/>
              </a:solidFill>
              <a:cs typeface="Calibri"/>
            </a:endParaRPr>
          </a:p>
          <a:p>
            <a:pPr algn="l">
              <a:lnSpc>
                <a:spcPct val="90000"/>
              </a:lnSpc>
            </a:pPr>
            <a:r>
              <a:rPr lang="fr-BE" sz="1200" dirty="0">
                <a:solidFill>
                  <a:schemeClr val="tx1"/>
                </a:solidFill>
                <a:cs typeface="Calibri"/>
              </a:rPr>
              <a:t>BARON Cyrille, « Bureau 13, bizarre, vous avez dit </a:t>
            </a:r>
            <a:br>
              <a:rPr lang="fr-BE" sz="1200" dirty="0">
                <a:solidFill>
                  <a:schemeClr val="tx1"/>
                </a:solidFill>
                <a:cs typeface="Calibri"/>
              </a:rPr>
            </a:br>
            <a:r>
              <a:rPr lang="fr-BE" sz="1200" dirty="0">
                <a:solidFill>
                  <a:schemeClr val="tx1"/>
                </a:solidFill>
                <a:cs typeface="Calibri"/>
              </a:rPr>
              <a:t>“bizarre” », Joystick, n°59, p.98-100, avril 1995.</a:t>
            </a:r>
          </a:p>
          <a:p>
            <a:pPr algn="just">
              <a:lnSpc>
                <a:spcPct val="90000"/>
              </a:lnSpc>
            </a:pPr>
            <a:r>
              <a:rPr lang="fr-BE" sz="1200" b="1" dirty="0">
                <a:solidFill>
                  <a:schemeClr val="tx1"/>
                </a:solidFill>
                <a:cs typeface="Calibri"/>
              </a:rPr>
              <a:t> </a:t>
            </a:r>
          </a:p>
        </p:txBody>
      </p:sp>
      <p:pic>
        <p:nvPicPr>
          <p:cNvPr id="16" name="Image 15" descr="Capture d’écran 2020-04-17 à 16.14.36.png"/>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992744" y="3676743"/>
            <a:ext cx="1073236" cy="1466757"/>
          </a:xfrm>
          <a:prstGeom prst="rect">
            <a:avLst/>
          </a:prstGeom>
        </p:spPr>
      </p:pic>
      <p:sp>
        <p:nvSpPr>
          <p:cNvPr id="17" name="Sous-titre 2"/>
          <p:cNvSpPr txBox="1">
            <a:spLocks/>
          </p:cNvSpPr>
          <p:nvPr/>
        </p:nvSpPr>
        <p:spPr>
          <a:xfrm>
            <a:off x="4473530" y="2130500"/>
            <a:ext cx="3000397" cy="1299407"/>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pPr algn="r">
              <a:lnSpc>
                <a:spcPct val="90000"/>
              </a:lnSpc>
            </a:pPr>
            <a:r>
              <a:rPr lang="fr-BE" sz="1200" b="1" dirty="0">
                <a:solidFill>
                  <a:schemeClr val="tx1"/>
                </a:solidFill>
                <a:cs typeface="Calibri"/>
              </a:rPr>
              <a:t> </a:t>
            </a:r>
          </a:p>
          <a:p>
            <a:pPr algn="r">
              <a:lnSpc>
                <a:spcPct val="90000"/>
              </a:lnSpc>
            </a:pPr>
            <a:r>
              <a:rPr lang="fr-BE" sz="1200" dirty="0">
                <a:solidFill>
                  <a:schemeClr val="tx1"/>
                </a:solidFill>
                <a:cs typeface="Calibri"/>
              </a:rPr>
              <a:t>BARON Cyrille, « OVNI soit qui mal y pense », Joystick, n°59, pp.101-102, avril 1995. </a:t>
            </a:r>
            <a:endParaRPr lang="fr-BE" sz="1200" dirty="0">
              <a:solidFill>
                <a:schemeClr val="tx1"/>
              </a:solidFill>
              <a:latin typeface="Calibri"/>
              <a:cs typeface="Calibri"/>
            </a:endParaRPr>
          </a:p>
        </p:txBody>
      </p:sp>
    </p:spTree>
    <p:extLst>
      <p:ext uri="{BB962C8B-B14F-4D97-AF65-F5344CB8AC3E}">
        <p14:creationId xmlns:p14="http://schemas.microsoft.com/office/powerpoint/2010/main" val="16869889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13" name="Image 12"/>
          <p:cNvPicPr>
            <a:picLocks noChangeAspect="1"/>
          </p:cNvPicPr>
          <p:nvPr/>
        </p:nvPicPr>
        <p:blipFill>
          <a:blip r:embed="rId2">
            <a:alphaModFix amt="32000"/>
          </a:blip>
          <a:stretch>
            <a:fillRect/>
          </a:stretch>
        </p:blipFill>
        <p:spPr>
          <a:xfrm>
            <a:off x="4484551" y="-9718"/>
            <a:ext cx="5153219" cy="5153219"/>
          </a:xfrm>
          <a:prstGeom prst="rect">
            <a:avLst/>
          </a:prstGeom>
        </p:spPr>
      </p:pic>
      <p:pic>
        <p:nvPicPr>
          <p:cNvPr id="12" name="Espace réservé du contenu 3"/>
          <p:cNvPicPr>
            <a:picLocks noChangeAspect="1"/>
          </p:cNvPicPr>
          <p:nvPr/>
        </p:nvPicPr>
        <p:blipFill rotWithShape="1">
          <a:blip r:embed="rId3">
            <a:alphaModFix amt="29000"/>
          </a:blip>
          <a:srcRect l="-390" r="4"/>
          <a:stretch/>
        </p:blipFill>
        <p:spPr>
          <a:xfrm>
            <a:off x="-523245" y="0"/>
            <a:ext cx="5019892" cy="5143500"/>
          </a:xfrm>
          <a:prstGeom prst="rect">
            <a:avLst/>
          </a:prstGeom>
        </p:spPr>
      </p:pic>
      <p:sp>
        <p:nvSpPr>
          <p:cNvPr id="6" name="Rectangle à coins arrondis 5"/>
          <p:cNvSpPr/>
          <p:nvPr/>
        </p:nvSpPr>
        <p:spPr>
          <a:xfrm>
            <a:off x="2202961" y="187945"/>
            <a:ext cx="4856132" cy="584516"/>
          </a:xfrm>
          <a:prstGeom prst="roundRect">
            <a:avLst/>
          </a:prstGeom>
          <a:solidFill>
            <a:schemeClr val="bg1">
              <a:alpha val="77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dirty="0">
              <a:ln>
                <a:solidFill>
                  <a:srgbClr val="FFFFFF"/>
                </a:solidFill>
              </a:ln>
              <a:solidFill>
                <a:srgbClr val="FFFFFF"/>
              </a:solidFill>
            </a:endParaRPr>
          </a:p>
        </p:txBody>
      </p:sp>
      <p:sp>
        <p:nvSpPr>
          <p:cNvPr id="7" name="Rectangle 6"/>
          <p:cNvSpPr/>
          <p:nvPr/>
        </p:nvSpPr>
        <p:spPr>
          <a:xfrm>
            <a:off x="2202961" y="225308"/>
            <a:ext cx="4856132" cy="444994"/>
          </a:xfrm>
          <a:prstGeom prst="rect">
            <a:avLst/>
          </a:prstGeom>
        </p:spPr>
        <p:txBody>
          <a:bodyPr wrap="square">
            <a:spAutoFit/>
          </a:bodyPr>
          <a:lstStyle/>
          <a:p>
            <a:pPr algn="ctr">
              <a:lnSpc>
                <a:spcPct val="90000"/>
              </a:lnSpc>
            </a:pPr>
            <a:r>
              <a:rPr lang="fr-BE" sz="2500" b="1" dirty="0">
                <a:cs typeface="Calibri"/>
              </a:rPr>
              <a:t>Etudier les techniques d’enquête</a:t>
            </a:r>
          </a:p>
        </p:txBody>
      </p:sp>
      <p:sp>
        <p:nvSpPr>
          <p:cNvPr id="8" name="Rectangle à coins arrondis 7"/>
          <p:cNvSpPr/>
          <p:nvPr/>
        </p:nvSpPr>
        <p:spPr>
          <a:xfrm>
            <a:off x="256368" y="948173"/>
            <a:ext cx="8706978" cy="1115409"/>
          </a:xfrm>
          <a:prstGeom prst="roundRect">
            <a:avLst/>
          </a:prstGeom>
          <a:solidFill>
            <a:schemeClr val="bg1">
              <a:alpha val="75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ln>
                <a:solidFill>
                  <a:srgbClr val="FFFFFF"/>
                </a:solidFill>
              </a:ln>
              <a:solidFill>
                <a:srgbClr val="FFFFFF"/>
              </a:solidFill>
            </a:endParaRPr>
          </a:p>
        </p:txBody>
      </p:sp>
      <p:sp>
        <p:nvSpPr>
          <p:cNvPr id="9" name="Sous-titre 2"/>
          <p:cNvSpPr txBox="1">
            <a:spLocks/>
          </p:cNvSpPr>
          <p:nvPr/>
        </p:nvSpPr>
        <p:spPr>
          <a:xfrm>
            <a:off x="335762" y="948174"/>
            <a:ext cx="8583791" cy="3481552"/>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pPr>
              <a:lnSpc>
                <a:spcPct val="90000"/>
              </a:lnSpc>
            </a:pPr>
            <a:r>
              <a:rPr lang="fr-BE" sz="2500" b="1" u="sng" dirty="0">
                <a:solidFill>
                  <a:schemeClr val="tx1"/>
                </a:solidFill>
                <a:latin typeface="Calibri"/>
                <a:cs typeface="Calibri"/>
              </a:rPr>
              <a:t>Outils théoriques</a:t>
            </a:r>
          </a:p>
          <a:p>
            <a:pPr algn="just">
              <a:lnSpc>
                <a:spcPct val="90000"/>
              </a:lnSpc>
            </a:pPr>
            <a:endParaRPr lang="fr-BE" sz="300" dirty="0">
              <a:solidFill>
                <a:schemeClr val="tx1"/>
              </a:solidFill>
              <a:cs typeface="Calibri"/>
            </a:endParaRPr>
          </a:p>
          <a:p>
            <a:pPr marL="285750" indent="-285750" algn="just">
              <a:lnSpc>
                <a:spcPct val="90000"/>
              </a:lnSpc>
              <a:buFont typeface="Arial"/>
              <a:buChar char="•"/>
            </a:pPr>
            <a:r>
              <a:rPr lang="fr-BE" sz="1600" b="1" dirty="0">
                <a:solidFill>
                  <a:schemeClr val="tx1"/>
                </a:solidFill>
                <a:cs typeface="Calibri"/>
              </a:rPr>
              <a:t>Tactiques et stratégies, « valeur ajoutée »</a:t>
            </a:r>
          </a:p>
          <a:p>
            <a:pPr algn="just">
              <a:lnSpc>
                <a:spcPct val="90000"/>
              </a:lnSpc>
            </a:pPr>
            <a:endParaRPr lang="fr-BE" sz="1600" dirty="0">
              <a:solidFill>
                <a:schemeClr val="tx1"/>
              </a:solidFill>
              <a:cs typeface="Calibri"/>
            </a:endParaRPr>
          </a:p>
          <a:p>
            <a:pPr marL="285750" indent="-285750" algn="just">
              <a:lnSpc>
                <a:spcPct val="90000"/>
              </a:lnSpc>
              <a:buFont typeface="Arial"/>
              <a:buChar char="•"/>
            </a:pPr>
            <a:endParaRPr lang="fr-BE" sz="1600" dirty="0">
              <a:solidFill>
                <a:schemeClr val="tx1"/>
              </a:solidFill>
              <a:latin typeface="Calibri"/>
              <a:cs typeface="Calibri"/>
            </a:endParaRPr>
          </a:p>
        </p:txBody>
      </p:sp>
      <p:pic>
        <p:nvPicPr>
          <p:cNvPr id="2" name="Image 1" descr="Capture d’écran 2020-04-15 à 12.25.15.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2261" y="1726396"/>
            <a:ext cx="7328772" cy="3450512"/>
          </a:xfrm>
          <a:prstGeom prst="rect">
            <a:avLst/>
          </a:prstGeom>
        </p:spPr>
      </p:pic>
    </p:spTree>
    <p:extLst>
      <p:ext uri="{BB962C8B-B14F-4D97-AF65-F5344CB8AC3E}">
        <p14:creationId xmlns:p14="http://schemas.microsoft.com/office/powerpoint/2010/main" val="38565353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9" name="TextBox 18"/>
          <p:cNvSpPr txBox="1"/>
          <p:nvPr/>
        </p:nvSpPr>
        <p:spPr>
          <a:xfrm>
            <a:off x="156988" y="258245"/>
            <a:ext cx="8820254" cy="630814"/>
          </a:xfrm>
          <a:prstGeom prst="rect">
            <a:avLst/>
          </a:prstGeom>
          <a:noFill/>
        </p:spPr>
        <p:txBody>
          <a:bodyPr wrap="square" rtlCol="0">
            <a:spAutoFit/>
          </a:bodyPr>
          <a:lstStyle/>
          <a:p>
            <a:pPr algn="ctr"/>
            <a:r>
              <a:rPr lang="nl-BE" sz="3499" dirty="0">
                <a:latin typeface="Montserrat ExtraBold" panose="00000900000000000000" pitchFamily="50" charset="0"/>
                <a:ea typeface="Roboto Black" panose="02000000000000000000" pitchFamily="2" charset="0"/>
                <a:cs typeface="Open Sans Light" panose="020B0306030504020204" pitchFamily="34" charset="0"/>
              </a:rPr>
              <a:t>Mia Consalvo et le </a:t>
            </a:r>
            <a:r>
              <a:rPr lang="nl-BE" sz="3499" i="1" dirty="0">
                <a:latin typeface="Montserrat ExtraBold" panose="00000900000000000000" pitchFamily="50" charset="0"/>
                <a:ea typeface="Roboto Black" panose="02000000000000000000" pitchFamily="2" charset="0"/>
                <a:cs typeface="Open Sans Light" panose="020B0306030504020204" pitchFamily="34" charset="0"/>
              </a:rPr>
              <a:t>gaming capital</a:t>
            </a:r>
            <a:endParaRPr lang="en-US" sz="3499" dirty="0">
              <a:latin typeface="Montserrat ExtraBold" panose="00000900000000000000" pitchFamily="50" charset="0"/>
              <a:ea typeface="Roboto Black" panose="02000000000000000000" pitchFamily="2" charset="0"/>
              <a:cs typeface="Open Sans Light" panose="020B0306030504020204" pitchFamily="34" charset="0"/>
            </a:endParaRPr>
          </a:p>
        </p:txBody>
      </p:sp>
      <p:sp>
        <p:nvSpPr>
          <p:cNvPr id="4" name="ZoneTexte 3"/>
          <p:cNvSpPr txBox="1"/>
          <p:nvPr/>
        </p:nvSpPr>
        <p:spPr>
          <a:xfrm>
            <a:off x="4818898" y="4443206"/>
            <a:ext cx="3995291" cy="507831"/>
          </a:xfrm>
          <a:prstGeom prst="rect">
            <a:avLst/>
          </a:prstGeom>
          <a:noFill/>
        </p:spPr>
        <p:txBody>
          <a:bodyPr wrap="square" rtlCol="0">
            <a:spAutoFit/>
          </a:bodyPr>
          <a:lstStyle/>
          <a:p>
            <a:pPr algn="ctr"/>
            <a:r>
              <a:rPr lang="fr-FR" sz="900" b="1" i="1" dirty="0"/>
              <a:t>Nintendo Power</a:t>
            </a:r>
            <a:r>
              <a:rPr lang="fr-FR" sz="900" b="1" dirty="0"/>
              <a:t>, n°52, p.47, septembre 1993</a:t>
            </a:r>
          </a:p>
          <a:p>
            <a:pPr algn="ctr"/>
            <a:r>
              <a:rPr lang="fr-FR" sz="900" b="1" i="1" dirty="0" err="1"/>
              <a:t>Hebdogiciel</a:t>
            </a:r>
            <a:r>
              <a:rPr lang="fr-FR" sz="900" b="1" dirty="0"/>
              <a:t>, n°130, p.3, 11 avril 1986</a:t>
            </a:r>
            <a:endParaRPr lang="fr-FR" sz="900" b="1" i="1" dirty="0"/>
          </a:p>
          <a:p>
            <a:pPr algn="ctr"/>
            <a:r>
              <a:rPr lang="fr-FR" sz="900" b="1" dirty="0"/>
              <a:t>Mia </a:t>
            </a:r>
            <a:r>
              <a:rPr lang="fr-FR" sz="900" b="1" dirty="0" err="1"/>
              <a:t>Consalvo</a:t>
            </a:r>
            <a:r>
              <a:rPr lang="fr-FR" sz="900" b="1" dirty="0"/>
              <a:t>, </a:t>
            </a:r>
            <a:r>
              <a:rPr lang="fr-FR" sz="900" b="1" i="1" dirty="0" err="1"/>
              <a:t>Cheating</a:t>
            </a:r>
            <a:r>
              <a:rPr lang="fr-FR" sz="900" b="1" i="1" dirty="0"/>
              <a:t> : </a:t>
            </a:r>
            <a:r>
              <a:rPr lang="fr-FR" sz="900" b="1" i="1" dirty="0" err="1"/>
              <a:t>Gaining</a:t>
            </a:r>
            <a:r>
              <a:rPr lang="fr-FR" sz="900" b="1" i="1" dirty="0"/>
              <a:t> </a:t>
            </a:r>
            <a:r>
              <a:rPr lang="fr-FR" sz="900" b="1" i="1" dirty="0" err="1"/>
              <a:t>advantage</a:t>
            </a:r>
            <a:r>
              <a:rPr lang="fr-FR" sz="900" b="1" i="1" dirty="0"/>
              <a:t> in </a:t>
            </a:r>
            <a:r>
              <a:rPr lang="fr-FR" sz="900" b="1" i="1" dirty="0" err="1"/>
              <a:t>Videogames</a:t>
            </a:r>
            <a:r>
              <a:rPr lang="fr-FR" sz="900" b="1" dirty="0"/>
              <a:t>, MIT </a:t>
            </a:r>
            <a:r>
              <a:rPr lang="fr-FR" sz="900" b="1" dirty="0" err="1"/>
              <a:t>Press</a:t>
            </a:r>
            <a:r>
              <a:rPr lang="fr-FR" sz="900" b="1" dirty="0"/>
              <a:t>, 2007</a:t>
            </a:r>
          </a:p>
        </p:txBody>
      </p:sp>
      <p:sp>
        <p:nvSpPr>
          <p:cNvPr id="5" name="Rectangle 4"/>
          <p:cNvSpPr/>
          <p:nvPr/>
        </p:nvSpPr>
        <p:spPr>
          <a:xfrm>
            <a:off x="4542702" y="975119"/>
            <a:ext cx="4502916" cy="3231654"/>
          </a:xfrm>
          <a:prstGeom prst="rect">
            <a:avLst/>
          </a:prstGeom>
        </p:spPr>
        <p:txBody>
          <a:bodyPr wrap="square">
            <a:spAutoFit/>
          </a:bodyPr>
          <a:lstStyle/>
          <a:p>
            <a:pPr algn="just"/>
            <a:r>
              <a:rPr lang="fr-FR" sz="1200" dirty="0">
                <a:latin typeface="Times New Roman"/>
                <a:cs typeface="Times New Roman"/>
              </a:rPr>
              <a:t>Le « capital ludique » désigne les connaissances à propos du jeu vidéo en général ou d’un jeu en particulier qu’un agent peut ensuite valoriser, par exemple lors de discussions autour du jeu vidéo. </a:t>
            </a:r>
          </a:p>
          <a:p>
            <a:pPr algn="just"/>
            <a:endParaRPr lang="fr-FR" sz="1200" dirty="0">
              <a:latin typeface="Times New Roman"/>
              <a:cs typeface="Times New Roman"/>
            </a:endParaRPr>
          </a:p>
          <a:p>
            <a:pPr algn="just"/>
            <a:r>
              <a:rPr lang="fr-FR" sz="1200" dirty="0">
                <a:latin typeface="Times New Roman"/>
                <a:cs typeface="Times New Roman"/>
              </a:rPr>
              <a:t>À travers l’exemple de la rubrique Secret Agent du magazine officiel américain Nintendo Power, Mia </a:t>
            </a:r>
            <a:r>
              <a:rPr lang="fr-FR" sz="1200" dirty="0" err="1">
                <a:latin typeface="Times New Roman"/>
                <a:cs typeface="Times New Roman"/>
              </a:rPr>
              <a:t>Consalvo</a:t>
            </a:r>
            <a:r>
              <a:rPr lang="fr-FR" sz="1200" dirty="0">
                <a:latin typeface="Times New Roman"/>
                <a:cs typeface="Times New Roman"/>
              </a:rPr>
              <a:t> illustre comment la presse spécialisée incarne un espace d’échange de capital ludique entre journalistes et lecteurs. Dans ces pages, les rédacteurs livrent à leurs récepteurs divers astuces des jeux, normalement tenus secrètes.</a:t>
            </a:r>
          </a:p>
          <a:p>
            <a:pPr algn="just"/>
            <a:endParaRPr lang="fr-FR" sz="1200" dirty="0">
              <a:latin typeface="Times New Roman"/>
              <a:cs typeface="Times New Roman"/>
            </a:endParaRPr>
          </a:p>
          <a:p>
            <a:pPr algn="just"/>
            <a:r>
              <a:rPr lang="fr-FR" sz="1200" dirty="0">
                <a:latin typeface="Times New Roman"/>
                <a:cs typeface="Times New Roman"/>
              </a:rPr>
              <a:t>La consultation d’un magazine livre aussi des informations sur l’industrie en général. Mia </a:t>
            </a:r>
            <a:r>
              <a:rPr lang="fr-FR" sz="1200" dirty="0" err="1">
                <a:latin typeface="Times New Roman"/>
                <a:cs typeface="Times New Roman"/>
              </a:rPr>
              <a:t>Consalvo</a:t>
            </a:r>
            <a:r>
              <a:rPr lang="fr-FR" sz="1200" dirty="0">
                <a:latin typeface="Times New Roman"/>
                <a:cs typeface="Times New Roman"/>
              </a:rPr>
              <a:t> prend ainsi l’exemple des dates de sortie des jeux vidéo et d’autres produits </a:t>
            </a:r>
            <a:r>
              <a:rPr lang="fr-FR" sz="1200" dirty="0" err="1">
                <a:latin typeface="Times New Roman"/>
                <a:cs typeface="Times New Roman"/>
              </a:rPr>
              <a:t>vidéoludiques</a:t>
            </a:r>
            <a:r>
              <a:rPr lang="fr-FR" sz="1200" dirty="0">
                <a:latin typeface="Times New Roman"/>
                <a:cs typeface="Times New Roman"/>
              </a:rPr>
              <a:t> : il s’agit de paramètres périphériques aux jeux eux-mêmes qui fournissent des connaissances globales sur le marché du jeu vidéo. Toutes ces informations, à propos d’un jeu ou du secteur dans sa globalité, font croître le capital ludique du lecteur. </a:t>
            </a:r>
          </a:p>
        </p:txBody>
      </p:sp>
      <p:pic>
        <p:nvPicPr>
          <p:cNvPr id="7" name="Image 6" descr="Macintosh HD:Users:boriskrywicki:Desktop:Capture d’écran 2019-05-23 à 08.45.15.png"/>
          <p:cNvPicPr/>
          <p:nvPr/>
        </p:nvPicPr>
        <p:blipFill>
          <a:blip r:embed="rId2">
            <a:extLst>
              <a:ext uri="{28A0092B-C50C-407E-A947-70E740481C1C}">
                <a14:useLocalDpi xmlns:a14="http://schemas.microsoft.com/office/drawing/2010/main" val="0"/>
              </a:ext>
            </a:extLst>
          </a:blip>
          <a:srcRect/>
          <a:stretch>
            <a:fillRect/>
          </a:stretch>
        </p:blipFill>
        <p:spPr bwMode="auto">
          <a:xfrm>
            <a:off x="115586" y="966813"/>
            <a:ext cx="4378272" cy="1855825"/>
          </a:xfrm>
          <a:prstGeom prst="rect">
            <a:avLst/>
          </a:prstGeom>
          <a:noFill/>
          <a:ln>
            <a:noFill/>
          </a:ln>
        </p:spPr>
      </p:pic>
      <p:pic>
        <p:nvPicPr>
          <p:cNvPr id="8" name="Image 7"/>
          <p:cNvPicPr>
            <a:picLocks noChangeAspect="1"/>
          </p:cNvPicPr>
          <p:nvPr/>
        </p:nvPicPr>
        <p:blipFill>
          <a:blip r:embed="rId3"/>
          <a:stretch>
            <a:fillRect/>
          </a:stretch>
        </p:blipFill>
        <p:spPr>
          <a:xfrm>
            <a:off x="98383" y="2314863"/>
            <a:ext cx="2236402" cy="2828637"/>
          </a:xfrm>
          <a:prstGeom prst="rect">
            <a:avLst/>
          </a:prstGeom>
        </p:spPr>
      </p:pic>
      <p:pic>
        <p:nvPicPr>
          <p:cNvPr id="2" name="Image 1" descr="31QRn5jk9CL._SX368_BO1,204,203,200_.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09813" y="2236623"/>
            <a:ext cx="2197080" cy="2963089"/>
          </a:xfrm>
          <a:prstGeom prst="rect">
            <a:avLst/>
          </a:prstGeom>
        </p:spPr>
      </p:pic>
    </p:spTree>
    <p:extLst>
      <p:ext uri="{BB962C8B-B14F-4D97-AF65-F5344CB8AC3E}">
        <p14:creationId xmlns:p14="http://schemas.microsoft.com/office/powerpoint/2010/main" val="29916119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9" name="TextBox 18"/>
          <p:cNvSpPr txBox="1"/>
          <p:nvPr/>
        </p:nvSpPr>
        <p:spPr>
          <a:xfrm>
            <a:off x="156988" y="198725"/>
            <a:ext cx="8820254" cy="630814"/>
          </a:xfrm>
          <a:prstGeom prst="rect">
            <a:avLst/>
          </a:prstGeom>
          <a:noFill/>
        </p:spPr>
        <p:txBody>
          <a:bodyPr wrap="square" rtlCol="0">
            <a:spAutoFit/>
          </a:bodyPr>
          <a:lstStyle/>
          <a:p>
            <a:pPr algn="ctr"/>
            <a:r>
              <a:rPr lang="nl-BE" sz="3499" dirty="0">
                <a:latin typeface="Montserrat ExtraBold" panose="00000900000000000000" pitchFamily="50" charset="0"/>
                <a:ea typeface="Roboto Black" panose="02000000000000000000" pitchFamily="2" charset="0"/>
                <a:cs typeface="Open Sans Light" panose="020B0306030504020204" pitchFamily="34" charset="0"/>
              </a:rPr>
              <a:t>Subdiviser le capital ludique</a:t>
            </a:r>
            <a:endParaRPr lang="en-US" sz="3499" dirty="0">
              <a:latin typeface="Montserrat ExtraBold" panose="00000900000000000000" pitchFamily="50" charset="0"/>
              <a:ea typeface="Roboto Black" panose="02000000000000000000" pitchFamily="2" charset="0"/>
              <a:cs typeface="Open Sans Light" panose="020B0306030504020204" pitchFamily="34" charset="0"/>
            </a:endParaRPr>
          </a:p>
        </p:txBody>
      </p:sp>
      <p:sp>
        <p:nvSpPr>
          <p:cNvPr id="2" name="Rectangle 1"/>
          <p:cNvSpPr/>
          <p:nvPr/>
        </p:nvSpPr>
        <p:spPr>
          <a:xfrm>
            <a:off x="74176" y="894651"/>
            <a:ext cx="8953798" cy="1384995"/>
          </a:xfrm>
          <a:prstGeom prst="rect">
            <a:avLst/>
          </a:prstGeom>
        </p:spPr>
        <p:txBody>
          <a:bodyPr wrap="square">
            <a:spAutoFit/>
          </a:bodyPr>
          <a:lstStyle/>
          <a:p>
            <a:pPr algn="just"/>
            <a:r>
              <a:rPr lang="fr-BE" sz="1200" dirty="0">
                <a:latin typeface="Times New Roman"/>
                <a:cs typeface="Times New Roman"/>
              </a:rPr>
              <a:t>Le capital ludique est envisagé comme une disposition propre aux joueurs de jeux vidéo. Il leur permet, selon les théories de la  « gaming literacy » (Zimmerman, 2009), d’accumuler des « connaissances critiques » qui les transforment « par leur capacité à comprendre et à manipuler des types de sens spécifiques » à ce médium (Mauger, 2012 : 4). Dans une optique similaire, le chercheur français Olivier Mauco envisage le capital ludique comme un vecteur potentiel de distanciation des joueurs à l’égard des </a:t>
            </a:r>
            <a:r>
              <a:rPr lang="fr-BE" sz="1200" i="1" dirty="0">
                <a:latin typeface="Times New Roman"/>
                <a:cs typeface="Times New Roman"/>
              </a:rPr>
              <a:t>serious games</a:t>
            </a:r>
            <a:r>
              <a:rPr lang="fr-BE" sz="1200" dirty="0">
                <a:latin typeface="Times New Roman"/>
                <a:cs typeface="Times New Roman"/>
              </a:rPr>
              <a:t> politiques (2008 : 83). D’autres auteurs s’intéressent à la façon dont les publics de joueurs mobilisent leur capital ludique en tant que « social currency » (« monnaie d’échange sociale » ; Walsh et Appreley : 2008 : 4-5 ; Tyni et Sotamaa, 2014 : 111) ou ressource qui influence leur création (Lefebvre, 2017). La lecture de toutes ces sources révèle une notion plurielle et hétérogène, plus compréhensible une fois subdivisée.</a:t>
            </a:r>
          </a:p>
        </p:txBody>
      </p:sp>
      <p:sp>
        <p:nvSpPr>
          <p:cNvPr id="8" name="Rectangle 7"/>
          <p:cNvSpPr/>
          <p:nvPr/>
        </p:nvSpPr>
        <p:spPr>
          <a:xfrm>
            <a:off x="139588" y="3490509"/>
            <a:ext cx="3051663" cy="1569660"/>
          </a:xfrm>
          <a:prstGeom prst="rect">
            <a:avLst/>
          </a:prstGeom>
          <a:ln>
            <a:solidFill>
              <a:srgbClr val="000000"/>
            </a:solidFill>
          </a:ln>
        </p:spPr>
        <p:txBody>
          <a:bodyPr wrap="square">
            <a:spAutoFit/>
          </a:bodyPr>
          <a:lstStyle/>
          <a:p>
            <a:pPr lvl="0" algn="ctr"/>
            <a:r>
              <a:rPr lang="fr-FR" sz="1200" b="1" dirty="0">
                <a:latin typeface="Times New Roman"/>
                <a:cs typeface="Times New Roman"/>
              </a:rPr>
              <a:t>Capital ludique psychomoteur </a:t>
            </a:r>
          </a:p>
          <a:p>
            <a:pPr lvl="0" algn="just"/>
            <a:r>
              <a:rPr lang="fr-FR" sz="1200" dirty="0">
                <a:latin typeface="Times New Roman"/>
                <a:cs typeface="Times New Roman"/>
              </a:rPr>
              <a:t>Capacités d'exécution "techniques" d'un acteur ; sa faculté à "bien jouer" selon les règles établies par le jeu. Il peut concerner un jeu en particulier ou la maîtrise de périphériques (manette, clavier, accessoire...) Dans les conversations populaires autour du jeu vidéo, il est communément appelé "</a:t>
            </a:r>
            <a:r>
              <a:rPr lang="fr-FR" sz="1200" dirty="0" err="1">
                <a:latin typeface="Times New Roman"/>
                <a:cs typeface="Times New Roman"/>
              </a:rPr>
              <a:t>skill</a:t>
            </a:r>
            <a:r>
              <a:rPr lang="fr-FR" sz="1200" dirty="0">
                <a:latin typeface="Times New Roman"/>
                <a:cs typeface="Times New Roman"/>
              </a:rPr>
              <a:t>".</a:t>
            </a:r>
          </a:p>
        </p:txBody>
      </p:sp>
      <p:sp>
        <p:nvSpPr>
          <p:cNvPr id="9" name="Rectangle 8"/>
          <p:cNvSpPr/>
          <p:nvPr/>
        </p:nvSpPr>
        <p:spPr>
          <a:xfrm>
            <a:off x="3274331" y="3110379"/>
            <a:ext cx="3491866" cy="1938992"/>
          </a:xfrm>
          <a:prstGeom prst="rect">
            <a:avLst/>
          </a:prstGeom>
          <a:ln>
            <a:solidFill>
              <a:srgbClr val="000000"/>
            </a:solidFill>
          </a:ln>
        </p:spPr>
        <p:txBody>
          <a:bodyPr wrap="square">
            <a:spAutoFit/>
          </a:bodyPr>
          <a:lstStyle/>
          <a:p>
            <a:pPr lvl="0" algn="ctr"/>
            <a:r>
              <a:rPr lang="fr-FR" sz="1200" b="1" dirty="0">
                <a:latin typeface="Times New Roman"/>
                <a:cs typeface="Times New Roman"/>
              </a:rPr>
              <a:t>Capital ludique encyclopédique</a:t>
            </a:r>
          </a:p>
          <a:p>
            <a:pPr lvl="0" algn="just"/>
            <a:r>
              <a:rPr lang="fr-FR" sz="1200" dirty="0">
                <a:latin typeface="Times New Roman"/>
                <a:cs typeface="Times New Roman"/>
              </a:rPr>
              <a:t>Connaissances théoriques qu'un acteur développe à propos de l'industrie du jeu vidéo en général, avec une optique transversale, aussi bien à propos des œuvres et de leurs créateurs (équipes de développement, historique de l'apparition d'un genre de jeu donné...) que des machines. Il fait nécessairement appel à des informations « du passé », intériorisées puis potentiellement </a:t>
            </a:r>
            <a:r>
              <a:rPr lang="fr-FR" sz="1200" dirty="0" err="1">
                <a:latin typeface="Times New Roman"/>
                <a:cs typeface="Times New Roman"/>
              </a:rPr>
              <a:t>reconvoquées</a:t>
            </a:r>
            <a:r>
              <a:rPr lang="fr-FR" sz="1200" dirty="0">
                <a:latin typeface="Times New Roman"/>
                <a:cs typeface="Times New Roman"/>
              </a:rPr>
              <a:t> dans des contextes nouveaux.</a:t>
            </a:r>
            <a:endParaRPr lang="fr-FR" sz="1200" dirty="0"/>
          </a:p>
        </p:txBody>
      </p:sp>
      <p:sp>
        <p:nvSpPr>
          <p:cNvPr id="10" name="Rectangle 9"/>
          <p:cNvSpPr/>
          <p:nvPr/>
        </p:nvSpPr>
        <p:spPr>
          <a:xfrm>
            <a:off x="6845558" y="3470832"/>
            <a:ext cx="2162576" cy="1754326"/>
          </a:xfrm>
          <a:prstGeom prst="rect">
            <a:avLst/>
          </a:prstGeom>
          <a:ln>
            <a:solidFill>
              <a:srgbClr val="000000"/>
            </a:solidFill>
          </a:ln>
        </p:spPr>
        <p:txBody>
          <a:bodyPr wrap="square">
            <a:spAutoFit/>
          </a:bodyPr>
          <a:lstStyle/>
          <a:p>
            <a:pPr lvl="0" algn="ctr"/>
            <a:r>
              <a:rPr lang="fr-FR" sz="1200" b="1" dirty="0">
                <a:latin typeface="Times New Roman"/>
                <a:cs typeface="Times New Roman"/>
              </a:rPr>
              <a:t>Capital ludique spécifique</a:t>
            </a:r>
          </a:p>
          <a:p>
            <a:pPr lvl="0" algn="just"/>
            <a:r>
              <a:rPr lang="fr-FR" sz="1200" dirty="0">
                <a:latin typeface="Times New Roman"/>
                <a:cs typeface="Times New Roman"/>
              </a:rPr>
              <a:t>Connaissances qu'un acteur accumule à propos d'un jeu en particulier, qui peuvent être internes (par exemple, connaître un niveau par cœur) ou externes (voir l'exemple du </a:t>
            </a:r>
            <a:r>
              <a:rPr lang="fr-FR" sz="1200" i="1" dirty="0" err="1">
                <a:latin typeface="Times New Roman"/>
                <a:cs typeface="Times New Roman"/>
              </a:rPr>
              <a:t>metagame</a:t>
            </a:r>
            <a:r>
              <a:rPr lang="fr-FR" sz="1200" i="1" dirty="0">
                <a:latin typeface="Times New Roman"/>
                <a:cs typeface="Times New Roman"/>
              </a:rPr>
              <a:t> </a:t>
            </a:r>
            <a:r>
              <a:rPr lang="fr-FR" sz="1200" dirty="0">
                <a:latin typeface="Times New Roman"/>
                <a:cs typeface="Times New Roman"/>
              </a:rPr>
              <a:t>des jeux </a:t>
            </a:r>
            <a:r>
              <a:rPr lang="fr-FR" sz="1200" dirty="0" err="1">
                <a:latin typeface="Times New Roman"/>
                <a:cs typeface="Times New Roman"/>
              </a:rPr>
              <a:t>multijoueurs</a:t>
            </a:r>
            <a:r>
              <a:rPr lang="fr-FR" sz="1200" dirty="0">
                <a:latin typeface="Times New Roman"/>
                <a:cs typeface="Times New Roman"/>
              </a:rPr>
              <a:t> compétitifs). </a:t>
            </a:r>
            <a:endParaRPr lang="fr-FR" sz="1200" dirty="0"/>
          </a:p>
        </p:txBody>
      </p:sp>
      <p:sp>
        <p:nvSpPr>
          <p:cNvPr id="3" name="Flèche vers la droite 2"/>
          <p:cNvSpPr/>
          <p:nvPr/>
        </p:nvSpPr>
        <p:spPr>
          <a:xfrm rot="6868843">
            <a:off x="1922992" y="2498957"/>
            <a:ext cx="1266986" cy="774968"/>
          </a:xfrm>
          <a:prstGeom prst="rightArrow">
            <a:avLst/>
          </a:prstGeom>
          <a:solidFill>
            <a:srgbClr val="232B3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900"/>
          </a:p>
        </p:txBody>
      </p:sp>
      <p:sp>
        <p:nvSpPr>
          <p:cNvPr id="11" name="Flèche vers la droite 10"/>
          <p:cNvSpPr/>
          <p:nvPr/>
        </p:nvSpPr>
        <p:spPr>
          <a:xfrm rot="5400000">
            <a:off x="4510049" y="2281320"/>
            <a:ext cx="750097" cy="774968"/>
          </a:xfrm>
          <a:prstGeom prst="rightArrow">
            <a:avLst/>
          </a:prstGeom>
          <a:solidFill>
            <a:srgbClr val="232B3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900"/>
          </a:p>
        </p:txBody>
      </p:sp>
      <p:sp>
        <p:nvSpPr>
          <p:cNvPr id="12" name="Flèche vers la droite 11"/>
          <p:cNvSpPr/>
          <p:nvPr/>
        </p:nvSpPr>
        <p:spPr>
          <a:xfrm rot="4593130">
            <a:off x="7047075" y="2328259"/>
            <a:ext cx="1074695" cy="697573"/>
          </a:xfrm>
          <a:prstGeom prst="rightArrow">
            <a:avLst/>
          </a:prstGeom>
          <a:solidFill>
            <a:srgbClr val="232B3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900"/>
          </a:p>
        </p:txBody>
      </p:sp>
    </p:spTree>
    <p:extLst>
      <p:ext uri="{BB962C8B-B14F-4D97-AF65-F5344CB8AC3E}">
        <p14:creationId xmlns:p14="http://schemas.microsoft.com/office/powerpoint/2010/main" val="7512589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9" name="TextBox 18"/>
          <p:cNvSpPr txBox="1"/>
          <p:nvPr/>
        </p:nvSpPr>
        <p:spPr>
          <a:xfrm>
            <a:off x="156988" y="228485"/>
            <a:ext cx="8820254" cy="630814"/>
          </a:xfrm>
          <a:prstGeom prst="rect">
            <a:avLst/>
          </a:prstGeom>
          <a:noFill/>
        </p:spPr>
        <p:txBody>
          <a:bodyPr wrap="square" rtlCol="0">
            <a:spAutoFit/>
          </a:bodyPr>
          <a:lstStyle/>
          <a:p>
            <a:pPr algn="ctr"/>
            <a:r>
              <a:rPr lang="nl-BE" sz="3499" dirty="0">
                <a:latin typeface="Montserrat ExtraBold" panose="00000900000000000000" pitchFamily="50" charset="0"/>
                <a:ea typeface="Roboto Black" panose="02000000000000000000" pitchFamily="2" charset="0"/>
                <a:cs typeface="Open Sans Light" panose="020B0306030504020204" pitchFamily="34" charset="0"/>
              </a:rPr>
              <a:t>L’exemple du Foot</a:t>
            </a:r>
            <a:endParaRPr lang="en-US" sz="3499" dirty="0">
              <a:latin typeface="Montserrat ExtraBold" panose="00000900000000000000" pitchFamily="50" charset="0"/>
              <a:ea typeface="Roboto Black" panose="02000000000000000000" pitchFamily="2" charset="0"/>
              <a:cs typeface="Open Sans Light" panose="020B0306030504020204" pitchFamily="34" charset="0"/>
            </a:endParaRPr>
          </a:p>
        </p:txBody>
      </p:sp>
      <p:pic>
        <p:nvPicPr>
          <p:cNvPr id="2" name="Image 1" descr="Capture d’écran 2021-02-17 à 09.29.57.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96092" y="1148446"/>
            <a:ext cx="5645965" cy="3585394"/>
          </a:xfrm>
          <a:prstGeom prst="rect">
            <a:avLst/>
          </a:prstGeom>
        </p:spPr>
      </p:pic>
      <p:pic>
        <p:nvPicPr>
          <p:cNvPr id="3" name="Image 2" descr="8bc10f90edb9a3f84c6f10b03a3892dd.gi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5" y="1580203"/>
            <a:ext cx="4035281" cy="2266626"/>
          </a:xfrm>
          <a:prstGeom prst="rect">
            <a:avLst/>
          </a:prstGeom>
        </p:spPr>
      </p:pic>
    </p:spTree>
    <p:extLst>
      <p:ext uri="{BB962C8B-B14F-4D97-AF65-F5344CB8AC3E}">
        <p14:creationId xmlns:p14="http://schemas.microsoft.com/office/powerpoint/2010/main" val="19524465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9" name="TextBox 18"/>
          <p:cNvSpPr txBox="1"/>
          <p:nvPr/>
        </p:nvSpPr>
        <p:spPr>
          <a:xfrm>
            <a:off x="156988" y="215641"/>
            <a:ext cx="8820254" cy="553870"/>
          </a:xfrm>
          <a:prstGeom prst="rect">
            <a:avLst/>
          </a:prstGeom>
          <a:noFill/>
        </p:spPr>
        <p:txBody>
          <a:bodyPr wrap="square" rtlCol="0">
            <a:spAutoFit/>
          </a:bodyPr>
          <a:lstStyle/>
          <a:p>
            <a:pPr algn="ctr"/>
            <a:r>
              <a:rPr lang="nl-BE" sz="2999" dirty="0">
                <a:latin typeface="Montserrat ExtraBold" panose="00000900000000000000" pitchFamily="50" charset="0"/>
                <a:ea typeface="Roboto Black" panose="02000000000000000000" pitchFamily="2" charset="0"/>
                <a:cs typeface="Open Sans Light" panose="020B0306030504020204" pitchFamily="34" charset="0"/>
              </a:rPr>
              <a:t>La prédominance des captures d’écran</a:t>
            </a:r>
            <a:endParaRPr lang="en-US" sz="2999" dirty="0">
              <a:latin typeface="Montserrat ExtraBold" panose="00000900000000000000" pitchFamily="50" charset="0"/>
              <a:ea typeface="Roboto Black" panose="02000000000000000000" pitchFamily="2" charset="0"/>
              <a:cs typeface="Open Sans Light" panose="020B0306030504020204" pitchFamily="34" charset="0"/>
            </a:endParaRPr>
          </a:p>
        </p:txBody>
      </p:sp>
      <p:pic>
        <p:nvPicPr>
          <p:cNvPr id="3" name="Espace réservé du contenu 3"/>
          <p:cNvPicPr>
            <a:picLocks noChangeAspect="1"/>
          </p:cNvPicPr>
          <p:nvPr/>
        </p:nvPicPr>
        <p:blipFill rotWithShape="1">
          <a:blip r:embed="rId2"/>
          <a:srcRect l="55485" t="46240" r="5250" b="20300"/>
          <a:stretch/>
        </p:blipFill>
        <p:spPr>
          <a:xfrm>
            <a:off x="112742" y="863329"/>
            <a:ext cx="3855899" cy="3276406"/>
          </a:xfrm>
          <a:prstGeom prst="rect">
            <a:avLst/>
          </a:prstGeom>
          <a:ln>
            <a:solidFill>
              <a:srgbClr val="1C2024"/>
            </a:solidFill>
          </a:ln>
        </p:spPr>
      </p:pic>
      <p:pic>
        <p:nvPicPr>
          <p:cNvPr id="4" name="Image 3" descr="Capture d’écran 2016-03-02 à 16.01.22.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75368" y="856718"/>
            <a:ext cx="2389646" cy="1613787"/>
          </a:xfrm>
          <a:prstGeom prst="rect">
            <a:avLst/>
          </a:prstGeom>
          <a:ln>
            <a:solidFill>
              <a:srgbClr val="1C2024"/>
            </a:solidFill>
          </a:ln>
        </p:spPr>
      </p:pic>
      <p:sp>
        <p:nvSpPr>
          <p:cNvPr id="5" name="ZoneTexte 4"/>
          <p:cNvSpPr txBox="1"/>
          <p:nvPr/>
        </p:nvSpPr>
        <p:spPr>
          <a:xfrm>
            <a:off x="112745" y="4345775"/>
            <a:ext cx="3986604" cy="369332"/>
          </a:xfrm>
          <a:prstGeom prst="rect">
            <a:avLst/>
          </a:prstGeom>
          <a:noFill/>
        </p:spPr>
        <p:txBody>
          <a:bodyPr wrap="square" rtlCol="0">
            <a:spAutoFit/>
          </a:bodyPr>
          <a:lstStyle/>
          <a:p>
            <a:pPr algn="ctr"/>
            <a:r>
              <a:rPr lang="fr-FR" sz="900" b="1" dirty="0"/>
              <a:t>NIIICO, « Ape Escape », </a:t>
            </a:r>
            <a:r>
              <a:rPr lang="fr-FR" sz="900" b="1" i="1" dirty="0"/>
              <a:t>Consoles +</a:t>
            </a:r>
            <a:r>
              <a:rPr lang="fr-FR" sz="900" b="1" dirty="0"/>
              <a:t>, n°90, pp.134-135, juillet-août 1999</a:t>
            </a:r>
          </a:p>
          <a:p>
            <a:pPr algn="ctr"/>
            <a:r>
              <a:rPr lang="fr-FR" sz="900" b="1" dirty="0"/>
              <a:t>« For </a:t>
            </a:r>
            <a:r>
              <a:rPr lang="fr-FR" sz="900" b="1" dirty="0" err="1"/>
              <a:t>Eyes</a:t>
            </a:r>
            <a:r>
              <a:rPr lang="fr-FR" sz="900" b="1" dirty="0"/>
              <a:t> </a:t>
            </a:r>
            <a:r>
              <a:rPr lang="fr-FR" sz="900" b="1" dirty="0" err="1"/>
              <a:t>only</a:t>
            </a:r>
            <a:r>
              <a:rPr lang="fr-FR" sz="900" b="1" dirty="0"/>
              <a:t> », </a:t>
            </a:r>
            <a:r>
              <a:rPr lang="fr-FR" sz="900" b="1" i="1" dirty="0" err="1"/>
              <a:t>Joypad</a:t>
            </a:r>
            <a:r>
              <a:rPr lang="fr-FR" sz="900" b="1" dirty="0"/>
              <a:t>, n°139, p.40, mars 2004</a:t>
            </a:r>
          </a:p>
        </p:txBody>
      </p:sp>
      <p:pic>
        <p:nvPicPr>
          <p:cNvPr id="2" name="Image 1" descr="Capture d’écran 2021-03-03 à 10.42.13.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71618" y="2567666"/>
            <a:ext cx="4471818" cy="2644088"/>
          </a:xfrm>
          <a:prstGeom prst="rect">
            <a:avLst/>
          </a:prstGeom>
          <a:ln>
            <a:solidFill>
              <a:srgbClr val="1C2024"/>
            </a:solidFill>
          </a:ln>
        </p:spPr>
      </p:pic>
      <p:pic>
        <p:nvPicPr>
          <p:cNvPr id="6" name="Image 5" descr="Capture d’écran 2021-03-03 à 10.53.15.png"/>
          <p:cNvPicPr>
            <a:picLocks noChangeAspect="1"/>
          </p:cNvPicPr>
          <p:nvPr/>
        </p:nvPicPr>
        <p:blipFill rotWithShape="1">
          <a:blip r:embed="rId5">
            <a:extLst>
              <a:ext uri="{28A0092B-C50C-407E-A947-70E740481C1C}">
                <a14:useLocalDpi xmlns:a14="http://schemas.microsoft.com/office/drawing/2010/main" val="0"/>
              </a:ext>
            </a:extLst>
          </a:blip>
          <a:srcRect r="36940"/>
          <a:stretch/>
        </p:blipFill>
        <p:spPr>
          <a:xfrm>
            <a:off x="6582808" y="847999"/>
            <a:ext cx="2427443" cy="1626297"/>
          </a:xfrm>
          <a:prstGeom prst="rect">
            <a:avLst/>
          </a:prstGeom>
          <a:ln>
            <a:solidFill>
              <a:srgbClr val="1C2024"/>
            </a:solidFill>
          </a:ln>
        </p:spPr>
      </p:pic>
    </p:spTree>
    <p:extLst>
      <p:ext uri="{BB962C8B-B14F-4D97-AF65-F5344CB8AC3E}">
        <p14:creationId xmlns:p14="http://schemas.microsoft.com/office/powerpoint/2010/main" val="7474971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9" name="TextBox 18"/>
          <p:cNvSpPr txBox="1"/>
          <p:nvPr/>
        </p:nvSpPr>
        <p:spPr>
          <a:xfrm>
            <a:off x="156988" y="228485"/>
            <a:ext cx="8820254" cy="1169294"/>
          </a:xfrm>
          <a:prstGeom prst="rect">
            <a:avLst/>
          </a:prstGeom>
          <a:noFill/>
        </p:spPr>
        <p:txBody>
          <a:bodyPr wrap="square" rtlCol="0">
            <a:spAutoFit/>
          </a:bodyPr>
          <a:lstStyle/>
          <a:p>
            <a:pPr algn="ctr"/>
            <a:r>
              <a:rPr lang="nl-BE" sz="3499" dirty="0">
                <a:latin typeface="Montserrat ExtraBold" panose="00000900000000000000" pitchFamily="50" charset="0"/>
                <a:ea typeface="Roboto Black" panose="02000000000000000000" pitchFamily="2" charset="0"/>
                <a:cs typeface="Open Sans Light" panose="020B0306030504020204" pitchFamily="34" charset="0"/>
              </a:rPr>
              <a:t>Les “soluces” : du capital ludique psychomoteur et/ou spécifique</a:t>
            </a:r>
            <a:endParaRPr lang="en-US" sz="3499" dirty="0">
              <a:latin typeface="Montserrat ExtraBold" panose="00000900000000000000" pitchFamily="50" charset="0"/>
              <a:ea typeface="Roboto Black" panose="02000000000000000000" pitchFamily="2" charset="0"/>
              <a:cs typeface="Open Sans Light" panose="020B0306030504020204" pitchFamily="34" charset="0"/>
            </a:endParaRPr>
          </a:p>
        </p:txBody>
      </p:sp>
      <p:pic>
        <p:nvPicPr>
          <p:cNvPr id="4" name="Image 3" descr="capital ludique nlmo.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6" y="1451690"/>
            <a:ext cx="3326145" cy="3691810"/>
          </a:xfrm>
          <a:prstGeom prst="rect">
            <a:avLst/>
          </a:prstGeom>
        </p:spPr>
      </p:pic>
      <p:pic>
        <p:nvPicPr>
          <p:cNvPr id="2" name="Image 1"/>
          <p:cNvPicPr>
            <a:picLocks noChangeAspect="1"/>
          </p:cNvPicPr>
          <p:nvPr/>
        </p:nvPicPr>
        <p:blipFill>
          <a:blip r:embed="rId3"/>
          <a:stretch>
            <a:fillRect/>
          </a:stretch>
        </p:blipFill>
        <p:spPr>
          <a:xfrm>
            <a:off x="3408462" y="1469995"/>
            <a:ext cx="2804098" cy="3673505"/>
          </a:xfrm>
          <a:prstGeom prst="rect">
            <a:avLst/>
          </a:prstGeom>
        </p:spPr>
      </p:pic>
      <p:pic>
        <p:nvPicPr>
          <p:cNvPr id="3" name="Image 2"/>
          <p:cNvPicPr>
            <a:picLocks noChangeAspect="1"/>
          </p:cNvPicPr>
          <p:nvPr/>
        </p:nvPicPr>
        <p:blipFill>
          <a:blip r:embed="rId4"/>
          <a:stretch>
            <a:fillRect/>
          </a:stretch>
        </p:blipFill>
        <p:spPr>
          <a:xfrm>
            <a:off x="6301977" y="1475919"/>
            <a:ext cx="2850654" cy="3667582"/>
          </a:xfrm>
          <a:prstGeom prst="rect">
            <a:avLst/>
          </a:prstGeom>
        </p:spPr>
      </p:pic>
    </p:spTree>
    <p:extLst>
      <p:ext uri="{BB962C8B-B14F-4D97-AF65-F5344CB8AC3E}">
        <p14:creationId xmlns:p14="http://schemas.microsoft.com/office/powerpoint/2010/main" val="6538771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9" name="TextBox 18"/>
          <p:cNvSpPr txBox="1"/>
          <p:nvPr/>
        </p:nvSpPr>
        <p:spPr>
          <a:xfrm>
            <a:off x="147652" y="116441"/>
            <a:ext cx="8820254" cy="630814"/>
          </a:xfrm>
          <a:prstGeom prst="rect">
            <a:avLst/>
          </a:prstGeom>
          <a:noFill/>
        </p:spPr>
        <p:txBody>
          <a:bodyPr wrap="square" rtlCol="0">
            <a:spAutoFit/>
          </a:bodyPr>
          <a:lstStyle/>
          <a:p>
            <a:pPr algn="ctr"/>
            <a:r>
              <a:rPr lang="nl-BE" sz="3499" dirty="0">
                <a:latin typeface="Montserrat ExtraBold" panose="00000900000000000000" pitchFamily="50" charset="0"/>
                <a:ea typeface="Roboto Black" panose="02000000000000000000" pitchFamily="2" charset="0"/>
                <a:cs typeface="Open Sans Light" panose="020B0306030504020204" pitchFamily="34" charset="0"/>
              </a:rPr>
              <a:t>Youtube a pris le relais</a:t>
            </a:r>
            <a:endParaRPr lang="en-US" sz="3499" dirty="0">
              <a:latin typeface="Montserrat ExtraBold" panose="00000900000000000000" pitchFamily="50" charset="0"/>
              <a:ea typeface="Roboto Black" panose="02000000000000000000" pitchFamily="2" charset="0"/>
              <a:cs typeface="Open Sans Light" panose="020B0306030504020204" pitchFamily="34" charset="0"/>
            </a:endParaRPr>
          </a:p>
        </p:txBody>
      </p:sp>
      <p:pic>
        <p:nvPicPr>
          <p:cNvPr id="2" name="Image 1" descr="Capture d’écran 2021-02-15 à 19.46.0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2" y="769015"/>
            <a:ext cx="4360060" cy="2433706"/>
          </a:xfrm>
          <a:prstGeom prst="rect">
            <a:avLst/>
          </a:prstGeom>
        </p:spPr>
      </p:pic>
      <p:pic>
        <p:nvPicPr>
          <p:cNvPr id="3" name="Image 2" descr="Capture d’écran 2021-02-15 à 19.51.43.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2" y="3333898"/>
            <a:ext cx="3333065" cy="1806708"/>
          </a:xfrm>
          <a:prstGeom prst="rect">
            <a:avLst/>
          </a:prstGeom>
        </p:spPr>
      </p:pic>
      <p:pic>
        <p:nvPicPr>
          <p:cNvPr id="4" name="Image 3" descr="Capture d’écran 2021-02-15 à 19.52.14.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32809" y="735266"/>
            <a:ext cx="3578452" cy="3055141"/>
          </a:xfrm>
          <a:prstGeom prst="rect">
            <a:avLst/>
          </a:prstGeom>
        </p:spPr>
      </p:pic>
      <p:pic>
        <p:nvPicPr>
          <p:cNvPr id="6" name="Image 5" descr="Capture d’écran 2021-02-15 à 19.55.06.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63854" y="3745773"/>
            <a:ext cx="2484079" cy="1397727"/>
          </a:xfrm>
          <a:prstGeom prst="rect">
            <a:avLst/>
          </a:prstGeom>
        </p:spPr>
      </p:pic>
      <p:pic>
        <p:nvPicPr>
          <p:cNvPr id="7" name="Image 6" descr="Capture d’écran 2021-02-15 à 19.57.10.png"/>
          <p:cNvPicPr>
            <a:picLocks noChangeAspect="1"/>
          </p:cNvPicPr>
          <p:nvPr/>
        </p:nvPicPr>
        <p:blipFill rotWithShape="1">
          <a:blip r:embed="rId6">
            <a:extLst>
              <a:ext uri="{28A0092B-C50C-407E-A947-70E740481C1C}">
                <a14:useLocalDpi xmlns:a14="http://schemas.microsoft.com/office/drawing/2010/main" val="0"/>
              </a:ext>
            </a:extLst>
          </a:blip>
          <a:srcRect l="43412"/>
          <a:stretch/>
        </p:blipFill>
        <p:spPr>
          <a:xfrm>
            <a:off x="6078649" y="3835602"/>
            <a:ext cx="3064646" cy="1307898"/>
          </a:xfrm>
          <a:prstGeom prst="rect">
            <a:avLst/>
          </a:prstGeom>
          <a:ln>
            <a:solidFill>
              <a:srgbClr val="1C2024"/>
            </a:solidFill>
          </a:ln>
        </p:spPr>
      </p:pic>
      <p:sp>
        <p:nvSpPr>
          <p:cNvPr id="9" name="ZoneTexte 8"/>
          <p:cNvSpPr txBox="1"/>
          <p:nvPr/>
        </p:nvSpPr>
        <p:spPr>
          <a:xfrm>
            <a:off x="8011266" y="1998994"/>
            <a:ext cx="1132028" cy="1061829"/>
          </a:xfrm>
          <a:prstGeom prst="rect">
            <a:avLst/>
          </a:prstGeom>
          <a:noFill/>
        </p:spPr>
        <p:txBody>
          <a:bodyPr wrap="square" rtlCol="0">
            <a:spAutoFit/>
          </a:bodyPr>
          <a:lstStyle/>
          <a:p>
            <a:pPr algn="ctr"/>
            <a:r>
              <a:rPr lang="fr-FR" sz="900" b="1" dirty="0"/>
              <a:t>« Guide vidéo 100% pour </a:t>
            </a:r>
            <a:r>
              <a:rPr lang="fr-FR" sz="900" b="1" dirty="0" err="1"/>
              <a:t>Bioshock</a:t>
            </a:r>
            <a:r>
              <a:rPr lang="fr-FR" sz="900" b="1" dirty="0"/>
              <a:t> », </a:t>
            </a:r>
            <a:r>
              <a:rPr lang="fr-FR" sz="900" b="1" i="1" dirty="0" err="1"/>
              <a:t>Jeuxvideo.com</a:t>
            </a:r>
            <a:endParaRPr lang="fr-FR" sz="900" b="1" i="1" dirty="0"/>
          </a:p>
          <a:p>
            <a:pPr algn="ctr"/>
            <a:endParaRPr lang="fr-FR" sz="900" b="1" i="1" dirty="0"/>
          </a:p>
          <a:p>
            <a:pPr algn="ctr"/>
            <a:r>
              <a:rPr lang="fr-FR" sz="900" b="1" dirty="0"/>
              <a:t>Rubrique « astuces », </a:t>
            </a:r>
            <a:r>
              <a:rPr lang="fr-FR" sz="900" b="1" i="1" dirty="0" err="1"/>
              <a:t>Gameblog.fr</a:t>
            </a:r>
            <a:r>
              <a:rPr lang="fr-FR" sz="900" b="1" dirty="0"/>
              <a:t> </a:t>
            </a:r>
          </a:p>
        </p:txBody>
      </p:sp>
    </p:spTree>
    <p:extLst>
      <p:ext uri="{BB962C8B-B14F-4D97-AF65-F5344CB8AC3E}">
        <p14:creationId xmlns:p14="http://schemas.microsoft.com/office/powerpoint/2010/main" val="4348481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9" name="TextBox 18"/>
          <p:cNvSpPr txBox="1"/>
          <p:nvPr/>
        </p:nvSpPr>
        <p:spPr>
          <a:xfrm>
            <a:off x="161873" y="69144"/>
            <a:ext cx="8820254" cy="584775"/>
          </a:xfrm>
          <a:prstGeom prst="rect">
            <a:avLst/>
          </a:prstGeom>
          <a:noFill/>
        </p:spPr>
        <p:txBody>
          <a:bodyPr wrap="square" rtlCol="0">
            <a:spAutoFit/>
          </a:bodyPr>
          <a:lstStyle/>
          <a:p>
            <a:pPr algn="ctr"/>
            <a:r>
              <a:rPr lang="nl-BE" sz="3200" dirty="0">
                <a:latin typeface="Montserrat ExtraBold" panose="00000900000000000000" pitchFamily="50" charset="0"/>
                <a:ea typeface="Roboto Black" panose="02000000000000000000" pitchFamily="2" charset="0"/>
                <a:cs typeface="Open Sans Light" panose="020B0306030504020204" pitchFamily="34" charset="0"/>
              </a:rPr>
              <a:t>Une communication qui s’autonomise</a:t>
            </a:r>
          </a:p>
        </p:txBody>
      </p:sp>
      <p:pic>
        <p:nvPicPr>
          <p:cNvPr id="7" name="Image 6">
            <a:extLst>
              <a:ext uri="{FF2B5EF4-FFF2-40B4-BE49-F238E27FC236}">
                <a16:creationId xmlns:a16="http://schemas.microsoft.com/office/drawing/2014/main" id="{0FB19265-28FD-924C-A63B-F7D885F94DF3}"/>
              </a:ext>
            </a:extLst>
          </p:cNvPr>
          <p:cNvPicPr>
            <a:picLocks noChangeAspect="1"/>
          </p:cNvPicPr>
          <p:nvPr/>
        </p:nvPicPr>
        <p:blipFill>
          <a:blip r:embed="rId2"/>
          <a:stretch>
            <a:fillRect/>
          </a:stretch>
        </p:blipFill>
        <p:spPr>
          <a:xfrm>
            <a:off x="3578799" y="1092769"/>
            <a:ext cx="5403328" cy="2957961"/>
          </a:xfrm>
          <a:prstGeom prst="rect">
            <a:avLst/>
          </a:prstGeom>
        </p:spPr>
      </p:pic>
      <p:pic>
        <p:nvPicPr>
          <p:cNvPr id="35842" name="Picture 2" descr="PS5 : annoncé le nouveau State of Play, voici la date et l'heure – Gaming  Section : Magazine Gaming, E-sport, jeux vidéo, Reviews, Trucs &amp; Astuces">
            <a:extLst>
              <a:ext uri="{FF2B5EF4-FFF2-40B4-BE49-F238E27FC236}">
                <a16:creationId xmlns:a16="http://schemas.microsoft.com/office/drawing/2014/main" id="{065CBE21-088C-FB4D-ADD8-40A6F7F6B57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198" t="16064" r="16413" b="24487"/>
          <a:stretch/>
        </p:blipFill>
        <p:spPr bwMode="auto">
          <a:xfrm>
            <a:off x="4388496" y="1312225"/>
            <a:ext cx="3586279" cy="1737353"/>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9" name="Image 8">
            <a:extLst>
              <a:ext uri="{FF2B5EF4-FFF2-40B4-BE49-F238E27FC236}">
                <a16:creationId xmlns:a16="http://schemas.microsoft.com/office/drawing/2014/main" id="{3F807845-377F-A042-BEBA-A697F14CEEC0}"/>
              </a:ext>
            </a:extLst>
          </p:cNvPr>
          <p:cNvPicPr>
            <a:picLocks noChangeAspect="1"/>
          </p:cNvPicPr>
          <p:nvPr/>
        </p:nvPicPr>
        <p:blipFill>
          <a:blip r:embed="rId4"/>
          <a:stretch>
            <a:fillRect/>
          </a:stretch>
        </p:blipFill>
        <p:spPr>
          <a:xfrm>
            <a:off x="161873" y="653918"/>
            <a:ext cx="3219271" cy="4249231"/>
          </a:xfrm>
          <a:prstGeom prst="rect">
            <a:avLst/>
          </a:prstGeom>
        </p:spPr>
      </p:pic>
      <p:pic>
        <p:nvPicPr>
          <p:cNvPr id="35844" name="Picture 4" descr="Nintendo Direct | News | Nintendo">
            <a:extLst>
              <a:ext uri="{FF2B5EF4-FFF2-40B4-BE49-F238E27FC236}">
                <a16:creationId xmlns:a16="http://schemas.microsoft.com/office/drawing/2014/main" id="{4BAC5147-113C-2948-8756-9F1E132166D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5230" t="25084" r="17186" b="39533"/>
          <a:stretch/>
        </p:blipFill>
        <p:spPr bwMode="auto">
          <a:xfrm>
            <a:off x="4673458" y="4173596"/>
            <a:ext cx="3301317" cy="8641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776156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9" name="TextBox 18"/>
          <p:cNvSpPr txBox="1"/>
          <p:nvPr/>
        </p:nvSpPr>
        <p:spPr>
          <a:xfrm>
            <a:off x="161873" y="69144"/>
            <a:ext cx="8820254" cy="584775"/>
          </a:xfrm>
          <a:prstGeom prst="rect">
            <a:avLst/>
          </a:prstGeom>
          <a:noFill/>
        </p:spPr>
        <p:txBody>
          <a:bodyPr wrap="square" rtlCol="0">
            <a:spAutoFit/>
          </a:bodyPr>
          <a:lstStyle/>
          <a:p>
            <a:pPr algn="ctr"/>
            <a:r>
              <a:rPr lang="nl-BE" sz="3200" dirty="0">
                <a:latin typeface="Montserrat ExtraBold" panose="00000900000000000000" pitchFamily="50" charset="0"/>
                <a:ea typeface="Roboto Black" panose="02000000000000000000" pitchFamily="2" charset="0"/>
                <a:cs typeface="Open Sans Light" panose="020B0306030504020204" pitchFamily="34" charset="0"/>
              </a:rPr>
              <a:t>L’importance croissante du </a:t>
            </a:r>
            <a:r>
              <a:rPr lang="nl-BE" sz="3200" i="1" dirty="0">
                <a:latin typeface="Montserrat ExtraBold" panose="00000900000000000000" pitchFamily="50" charset="0"/>
                <a:ea typeface="Roboto Black" panose="02000000000000000000" pitchFamily="2" charset="0"/>
                <a:cs typeface="Open Sans Light" panose="020B0306030504020204" pitchFamily="34" charset="0"/>
              </a:rPr>
              <a:t>streaming</a:t>
            </a:r>
            <a:endParaRPr lang="nl-BE" sz="3200" dirty="0">
              <a:latin typeface="Montserrat ExtraBold" panose="00000900000000000000" pitchFamily="50" charset="0"/>
              <a:ea typeface="Roboto Black" panose="02000000000000000000" pitchFamily="2" charset="0"/>
              <a:cs typeface="Open Sans Light" panose="020B0306030504020204" pitchFamily="34" charset="0"/>
            </a:endParaRPr>
          </a:p>
        </p:txBody>
      </p:sp>
      <p:pic>
        <p:nvPicPr>
          <p:cNvPr id="3" name="Image 2">
            <a:extLst>
              <a:ext uri="{FF2B5EF4-FFF2-40B4-BE49-F238E27FC236}">
                <a16:creationId xmlns:a16="http://schemas.microsoft.com/office/drawing/2014/main" id="{E4CB7698-D936-824F-9DEB-90A09374D6EB}"/>
              </a:ext>
            </a:extLst>
          </p:cNvPr>
          <p:cNvPicPr>
            <a:picLocks noChangeAspect="1"/>
          </p:cNvPicPr>
          <p:nvPr/>
        </p:nvPicPr>
        <p:blipFill>
          <a:blip r:embed="rId2"/>
          <a:stretch>
            <a:fillRect/>
          </a:stretch>
        </p:blipFill>
        <p:spPr>
          <a:xfrm>
            <a:off x="1088136" y="3712023"/>
            <a:ext cx="3337560" cy="1410911"/>
          </a:xfrm>
          <a:prstGeom prst="rect">
            <a:avLst/>
          </a:prstGeom>
        </p:spPr>
      </p:pic>
      <p:pic>
        <p:nvPicPr>
          <p:cNvPr id="37890" name="Picture 2" descr="HearthStone: Folle journée à Sombrelune - Fred en mode PGM #Sponso - YouTube">
            <a:extLst>
              <a:ext uri="{FF2B5EF4-FFF2-40B4-BE49-F238E27FC236}">
                <a16:creationId xmlns:a16="http://schemas.microsoft.com/office/drawing/2014/main" id="{5AB2597A-B349-3843-A509-F111BC5F1E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8980" y="2935224"/>
            <a:ext cx="3649472" cy="2052828"/>
          </a:xfrm>
          <a:prstGeom prst="rect">
            <a:avLst/>
          </a:prstGeom>
          <a:noFill/>
          <a:extLst>
            <a:ext uri="{909E8E84-426E-40DD-AFC4-6F175D3DCCD1}">
              <a14:hiddenFill xmlns:a14="http://schemas.microsoft.com/office/drawing/2010/main">
                <a:solidFill>
                  <a:srgbClr val="FFFFFF"/>
                </a:solidFill>
              </a14:hiddenFill>
            </a:ext>
          </a:extLst>
        </p:spPr>
      </p:pic>
      <p:pic>
        <p:nvPicPr>
          <p:cNvPr id="8" name="Image 7">
            <a:extLst>
              <a:ext uri="{FF2B5EF4-FFF2-40B4-BE49-F238E27FC236}">
                <a16:creationId xmlns:a16="http://schemas.microsoft.com/office/drawing/2014/main" id="{3FD78B02-27A6-0D45-B2C8-44D5A5E02A82}"/>
              </a:ext>
            </a:extLst>
          </p:cNvPr>
          <p:cNvPicPr>
            <a:picLocks noChangeAspect="1"/>
          </p:cNvPicPr>
          <p:nvPr/>
        </p:nvPicPr>
        <p:blipFill rotWithShape="1">
          <a:blip r:embed="rId4"/>
          <a:srcRect t="9638"/>
          <a:stretch/>
        </p:blipFill>
        <p:spPr>
          <a:xfrm>
            <a:off x="0" y="653919"/>
            <a:ext cx="5368980" cy="3058545"/>
          </a:xfrm>
          <a:prstGeom prst="rect">
            <a:avLst/>
          </a:prstGeom>
          <a:ln w="28575">
            <a:solidFill>
              <a:schemeClr val="bg1"/>
            </a:solidFill>
          </a:ln>
        </p:spPr>
      </p:pic>
      <p:pic>
        <p:nvPicPr>
          <p:cNvPr id="5" name="Image 4">
            <a:extLst>
              <a:ext uri="{FF2B5EF4-FFF2-40B4-BE49-F238E27FC236}">
                <a16:creationId xmlns:a16="http://schemas.microsoft.com/office/drawing/2014/main" id="{F1C0532F-B5CE-1041-9F09-C59F25B531F0}"/>
              </a:ext>
            </a:extLst>
          </p:cNvPr>
          <p:cNvPicPr>
            <a:picLocks noChangeAspect="1"/>
          </p:cNvPicPr>
          <p:nvPr/>
        </p:nvPicPr>
        <p:blipFill>
          <a:blip r:embed="rId5"/>
          <a:stretch>
            <a:fillRect/>
          </a:stretch>
        </p:blipFill>
        <p:spPr>
          <a:xfrm>
            <a:off x="5350818" y="796471"/>
            <a:ext cx="3649472" cy="1992492"/>
          </a:xfrm>
          <a:prstGeom prst="rect">
            <a:avLst/>
          </a:prstGeom>
        </p:spPr>
      </p:pic>
    </p:spTree>
    <p:extLst>
      <p:ext uri="{BB962C8B-B14F-4D97-AF65-F5344CB8AC3E}">
        <p14:creationId xmlns:p14="http://schemas.microsoft.com/office/powerpoint/2010/main" val="32625307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9" name="TextBox 18"/>
          <p:cNvSpPr txBox="1"/>
          <p:nvPr/>
        </p:nvSpPr>
        <p:spPr>
          <a:xfrm>
            <a:off x="161873" y="69144"/>
            <a:ext cx="8820254" cy="584775"/>
          </a:xfrm>
          <a:prstGeom prst="rect">
            <a:avLst/>
          </a:prstGeom>
          <a:noFill/>
        </p:spPr>
        <p:txBody>
          <a:bodyPr wrap="square" rtlCol="0">
            <a:spAutoFit/>
          </a:bodyPr>
          <a:lstStyle/>
          <a:p>
            <a:pPr algn="ctr"/>
            <a:r>
              <a:rPr lang="nl-BE" sz="3200" dirty="0">
                <a:latin typeface="Montserrat ExtraBold" panose="00000900000000000000" pitchFamily="50" charset="0"/>
                <a:ea typeface="Roboto Black" panose="02000000000000000000" pitchFamily="2" charset="0"/>
                <a:cs typeface="Open Sans Light" panose="020B0306030504020204" pitchFamily="34" charset="0"/>
              </a:rPr>
              <a:t>Des rôles complémentaires</a:t>
            </a:r>
            <a:endParaRPr lang="en-US" sz="3200" dirty="0">
              <a:latin typeface="Montserrat ExtraBold" panose="00000900000000000000" pitchFamily="50" charset="0"/>
              <a:ea typeface="Roboto Black" panose="02000000000000000000" pitchFamily="2" charset="0"/>
              <a:cs typeface="Open Sans Light" panose="020B0306030504020204" pitchFamily="34" charset="0"/>
            </a:endParaRPr>
          </a:p>
        </p:txBody>
      </p:sp>
      <p:pic>
        <p:nvPicPr>
          <p:cNvPr id="3" name="Image 2">
            <a:extLst>
              <a:ext uri="{FF2B5EF4-FFF2-40B4-BE49-F238E27FC236}">
                <a16:creationId xmlns:a16="http://schemas.microsoft.com/office/drawing/2014/main" id="{FF6817A0-67F2-A647-A84A-FBD08A346FF0}"/>
              </a:ext>
            </a:extLst>
          </p:cNvPr>
          <p:cNvPicPr>
            <a:picLocks noChangeAspect="1"/>
          </p:cNvPicPr>
          <p:nvPr/>
        </p:nvPicPr>
        <p:blipFill>
          <a:blip r:embed="rId2"/>
          <a:stretch>
            <a:fillRect/>
          </a:stretch>
        </p:blipFill>
        <p:spPr>
          <a:xfrm>
            <a:off x="352457" y="562467"/>
            <a:ext cx="8439085" cy="4511889"/>
          </a:xfrm>
          <a:prstGeom prst="rect">
            <a:avLst/>
          </a:prstGeom>
        </p:spPr>
      </p:pic>
    </p:spTree>
    <p:extLst>
      <p:ext uri="{BB962C8B-B14F-4D97-AF65-F5344CB8AC3E}">
        <p14:creationId xmlns:p14="http://schemas.microsoft.com/office/powerpoint/2010/main" val="32923393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9" name="TextBox 18"/>
          <p:cNvSpPr txBox="1"/>
          <p:nvPr/>
        </p:nvSpPr>
        <p:spPr>
          <a:xfrm>
            <a:off x="156988" y="215641"/>
            <a:ext cx="8820254" cy="630814"/>
          </a:xfrm>
          <a:prstGeom prst="rect">
            <a:avLst/>
          </a:prstGeom>
          <a:noFill/>
        </p:spPr>
        <p:txBody>
          <a:bodyPr wrap="square" rtlCol="0">
            <a:spAutoFit/>
          </a:bodyPr>
          <a:lstStyle/>
          <a:p>
            <a:pPr algn="ctr"/>
            <a:r>
              <a:rPr lang="nl-BE" sz="3499" dirty="0">
                <a:latin typeface="Montserrat ExtraBold" panose="00000900000000000000" pitchFamily="50" charset="0"/>
                <a:ea typeface="Roboto Black" panose="02000000000000000000" pitchFamily="2" charset="0"/>
                <a:cs typeface="Open Sans Light" panose="020B0306030504020204" pitchFamily="34" charset="0"/>
              </a:rPr>
              <a:t>Comparer deux « Tests »</a:t>
            </a:r>
            <a:endParaRPr lang="en-US" sz="3499" dirty="0">
              <a:latin typeface="Montserrat ExtraBold" panose="00000900000000000000" pitchFamily="50" charset="0"/>
              <a:ea typeface="Roboto Black" panose="02000000000000000000" pitchFamily="2" charset="0"/>
              <a:cs typeface="Open Sans Light" panose="020B0306030504020204" pitchFamily="34" charset="0"/>
            </a:endParaRPr>
          </a:p>
        </p:txBody>
      </p:sp>
      <p:pic>
        <p:nvPicPr>
          <p:cNvPr id="3" name="Image 2" descr="Consoles + 031 - Page 001 (avril 1994).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6" y="933697"/>
            <a:ext cx="3262712" cy="4220096"/>
          </a:xfrm>
          <a:prstGeom prst="rect">
            <a:avLst/>
          </a:prstGeom>
          <a:ln>
            <a:solidFill>
              <a:srgbClr val="1C2024"/>
            </a:solidFill>
          </a:ln>
        </p:spPr>
      </p:pic>
      <p:pic>
        <p:nvPicPr>
          <p:cNvPr id="5" name="Image 4" descr="Capture d’écran 2021-02-22 à 14.45.33.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1597" y="924366"/>
            <a:ext cx="3051698" cy="4209797"/>
          </a:xfrm>
          <a:prstGeom prst="rect">
            <a:avLst/>
          </a:prstGeom>
          <a:ln>
            <a:solidFill>
              <a:srgbClr val="1C2024"/>
            </a:solidFill>
          </a:ln>
        </p:spPr>
      </p:pic>
      <p:pic>
        <p:nvPicPr>
          <p:cNvPr id="7" name="Image 6" descr="Capture d’écran 2021-02-22 à 14.51.24.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12906" y="1055072"/>
            <a:ext cx="1466490" cy="1950259"/>
          </a:xfrm>
          <a:prstGeom prst="rect">
            <a:avLst/>
          </a:prstGeom>
          <a:ln>
            <a:solidFill>
              <a:srgbClr val="1C2024"/>
            </a:solidFill>
          </a:ln>
        </p:spPr>
      </p:pic>
      <p:pic>
        <p:nvPicPr>
          <p:cNvPr id="8" name="Image 7" descr="Capture d’écran 2021-02-22 à 14.59.40.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86412" y="1055070"/>
            <a:ext cx="1474929" cy="1951427"/>
          </a:xfrm>
          <a:prstGeom prst="rect">
            <a:avLst/>
          </a:prstGeom>
          <a:ln>
            <a:solidFill>
              <a:srgbClr val="1C2024"/>
            </a:solidFill>
          </a:ln>
        </p:spPr>
      </p:pic>
      <p:pic>
        <p:nvPicPr>
          <p:cNvPr id="9" name="Image 8" descr="Capture d’écran 2021-02-22 à 14.59.16.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193726" y="3018181"/>
            <a:ext cx="1499695" cy="1985263"/>
          </a:xfrm>
          <a:prstGeom prst="rect">
            <a:avLst/>
          </a:prstGeom>
          <a:ln>
            <a:solidFill>
              <a:srgbClr val="1C2024"/>
            </a:solidFill>
          </a:ln>
        </p:spPr>
      </p:pic>
      <p:pic>
        <p:nvPicPr>
          <p:cNvPr id="10" name="Image 9" descr="Capture d’écran 2021-02-22 à 14.59.27.pn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706209" y="3015837"/>
            <a:ext cx="1444579" cy="1987607"/>
          </a:xfrm>
          <a:prstGeom prst="rect">
            <a:avLst/>
          </a:prstGeom>
          <a:ln>
            <a:solidFill>
              <a:srgbClr val="1C2024"/>
            </a:solidFill>
          </a:ln>
        </p:spPr>
      </p:pic>
    </p:spTree>
    <p:extLst>
      <p:ext uri="{BB962C8B-B14F-4D97-AF65-F5344CB8AC3E}">
        <p14:creationId xmlns:p14="http://schemas.microsoft.com/office/powerpoint/2010/main" val="313421066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9" name="TextBox 18"/>
          <p:cNvSpPr txBox="1"/>
          <p:nvPr/>
        </p:nvSpPr>
        <p:spPr>
          <a:xfrm>
            <a:off x="156988" y="75585"/>
            <a:ext cx="8820254" cy="1169294"/>
          </a:xfrm>
          <a:prstGeom prst="rect">
            <a:avLst/>
          </a:prstGeom>
          <a:noFill/>
        </p:spPr>
        <p:txBody>
          <a:bodyPr wrap="square" rtlCol="0">
            <a:spAutoFit/>
          </a:bodyPr>
          <a:lstStyle/>
          <a:p>
            <a:pPr algn="ctr"/>
            <a:r>
              <a:rPr lang="nl-BE" sz="3499" dirty="0">
                <a:latin typeface="Montserrat ExtraBold" panose="00000900000000000000" pitchFamily="50" charset="0"/>
                <a:ea typeface="Roboto Black" panose="02000000000000000000" pitchFamily="2" charset="0"/>
                <a:cs typeface="Open Sans Light" panose="020B0306030504020204" pitchFamily="34" charset="0"/>
              </a:rPr>
              <a:t>Un genre journalistique, </a:t>
            </a:r>
            <a:br>
              <a:rPr lang="nl-BE" sz="3499" dirty="0">
                <a:latin typeface="Montserrat ExtraBold" panose="00000900000000000000" pitchFamily="50" charset="0"/>
                <a:ea typeface="Roboto Black" panose="02000000000000000000" pitchFamily="2" charset="0"/>
                <a:cs typeface="Open Sans Light" panose="020B0306030504020204" pitchFamily="34" charset="0"/>
              </a:rPr>
            </a:br>
            <a:r>
              <a:rPr lang="nl-BE" sz="3499" dirty="0">
                <a:latin typeface="Montserrat ExtraBold" panose="00000900000000000000" pitchFamily="50" charset="0"/>
                <a:ea typeface="Roboto Black" panose="02000000000000000000" pitchFamily="2" charset="0"/>
                <a:cs typeface="Open Sans Light" panose="020B0306030504020204" pitchFamily="34" charset="0"/>
              </a:rPr>
              <a:t>deux directions opposées</a:t>
            </a:r>
            <a:endParaRPr lang="en-US" sz="3499" dirty="0">
              <a:latin typeface="Montserrat ExtraBold" panose="00000900000000000000" pitchFamily="50" charset="0"/>
              <a:ea typeface="Roboto Black" panose="02000000000000000000" pitchFamily="2" charset="0"/>
              <a:cs typeface="Open Sans Light" panose="020B0306030504020204" pitchFamily="34" charset="0"/>
            </a:endParaRPr>
          </a:p>
        </p:txBody>
      </p:sp>
      <p:pic>
        <p:nvPicPr>
          <p:cNvPr id="2" name="Image 1" descr="Capture d’écran 2021-02-22 à 14.28.2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44433" y="1649078"/>
            <a:ext cx="4005278" cy="1491532"/>
          </a:xfrm>
          <a:prstGeom prst="rect">
            <a:avLst/>
          </a:prstGeom>
          <a:ln>
            <a:solidFill>
              <a:srgbClr val="1C2024"/>
            </a:solidFill>
          </a:ln>
        </p:spPr>
      </p:pic>
      <p:sp>
        <p:nvSpPr>
          <p:cNvPr id="6" name="ZoneTexte 5"/>
          <p:cNvSpPr txBox="1"/>
          <p:nvPr/>
        </p:nvSpPr>
        <p:spPr>
          <a:xfrm>
            <a:off x="4987002" y="1241892"/>
            <a:ext cx="4156998" cy="369332"/>
          </a:xfrm>
          <a:prstGeom prst="rect">
            <a:avLst/>
          </a:prstGeom>
          <a:noFill/>
        </p:spPr>
        <p:txBody>
          <a:bodyPr wrap="square" rtlCol="0">
            <a:spAutoFit/>
          </a:bodyPr>
          <a:lstStyle/>
          <a:p>
            <a:pPr algn="just"/>
            <a:r>
              <a:rPr lang="fr-FR" sz="900" b="1" dirty="0"/>
              <a:t>SAM et SWITCH, « </a:t>
            </a:r>
            <a:r>
              <a:rPr lang="fr-FR" sz="900" b="1" dirty="0" err="1"/>
              <a:t>Wario</a:t>
            </a:r>
            <a:r>
              <a:rPr lang="fr-FR" sz="900" b="1" dirty="0"/>
              <a:t> Land », </a:t>
            </a:r>
            <a:r>
              <a:rPr lang="fr-FR" sz="900" b="1" i="1" dirty="0"/>
              <a:t>Consoles +, </a:t>
            </a:r>
            <a:r>
              <a:rPr lang="fr-FR" sz="900" b="1" dirty="0"/>
              <a:t>n°31,  pp.86-87, avril 1994</a:t>
            </a:r>
          </a:p>
          <a:p>
            <a:pPr algn="just"/>
            <a:r>
              <a:rPr lang="fr-FR" sz="900" b="1" dirty="0"/>
              <a:t>GAREL Ambroise, « Chaotique bon », </a:t>
            </a:r>
            <a:r>
              <a:rPr lang="fr-FR" sz="900" b="1" i="1" dirty="0"/>
              <a:t>Canard PC</a:t>
            </a:r>
            <a:r>
              <a:rPr lang="fr-FR" sz="900" b="1" dirty="0"/>
              <a:t> , n°243, pp.14-15, novembre 2011</a:t>
            </a:r>
          </a:p>
        </p:txBody>
      </p:sp>
      <p:sp>
        <p:nvSpPr>
          <p:cNvPr id="5" name="ZoneTexte 4"/>
          <p:cNvSpPr txBox="1"/>
          <p:nvPr/>
        </p:nvSpPr>
        <p:spPr>
          <a:xfrm>
            <a:off x="5111820" y="4420664"/>
            <a:ext cx="3818554" cy="276999"/>
          </a:xfrm>
          <a:prstGeom prst="rect">
            <a:avLst/>
          </a:prstGeom>
          <a:noFill/>
        </p:spPr>
        <p:txBody>
          <a:bodyPr wrap="square" rtlCol="0">
            <a:spAutoFit/>
          </a:bodyPr>
          <a:lstStyle/>
          <a:p>
            <a:pPr algn="ctr"/>
            <a:r>
              <a:rPr lang="fr-FR" sz="1200" b="1" dirty="0">
                <a:solidFill>
                  <a:srgbClr val="FF0000"/>
                </a:solidFill>
                <a:latin typeface="Times New Roman"/>
                <a:cs typeface="Times New Roman"/>
              </a:rPr>
              <a:t>Importance des images  </a:t>
            </a:r>
            <a:r>
              <a:rPr lang="fr-FR" sz="1200" b="1" i="1" dirty="0">
                <a:latin typeface="Times New Roman"/>
                <a:cs typeface="Times New Roman"/>
              </a:rPr>
              <a:t>VS  </a:t>
            </a:r>
            <a:r>
              <a:rPr lang="fr-FR" sz="1200" b="1" dirty="0">
                <a:solidFill>
                  <a:srgbClr val="000090"/>
                </a:solidFill>
                <a:latin typeface="Times New Roman"/>
                <a:cs typeface="Times New Roman"/>
              </a:rPr>
              <a:t>Importance du texte</a:t>
            </a:r>
            <a:endParaRPr lang="fr-FR" sz="1200" b="1" dirty="0">
              <a:solidFill>
                <a:srgbClr val="FF0000"/>
              </a:solidFill>
              <a:latin typeface="Times New Roman"/>
              <a:cs typeface="Times New Roman"/>
            </a:endParaRPr>
          </a:p>
        </p:txBody>
      </p:sp>
      <p:pic>
        <p:nvPicPr>
          <p:cNvPr id="7" name="Image 6" descr="Capture d’écran 2021-02-22 à 15.07.27.png"/>
          <p:cNvPicPr>
            <a:picLocks noChangeAspect="1"/>
          </p:cNvPicPr>
          <p:nvPr/>
        </p:nvPicPr>
        <p:blipFill rotWithShape="1">
          <a:blip r:embed="rId3">
            <a:extLst>
              <a:ext uri="{28A0092B-C50C-407E-A947-70E740481C1C}">
                <a14:useLocalDpi xmlns:a14="http://schemas.microsoft.com/office/drawing/2010/main" val="0"/>
              </a:ext>
            </a:extLst>
          </a:blip>
          <a:srcRect l="104"/>
          <a:stretch/>
        </p:blipFill>
        <p:spPr>
          <a:xfrm>
            <a:off x="5044432" y="3186401"/>
            <a:ext cx="4005279" cy="1031659"/>
          </a:xfrm>
          <a:prstGeom prst="rect">
            <a:avLst/>
          </a:prstGeom>
          <a:ln>
            <a:solidFill>
              <a:srgbClr val="1C2024"/>
            </a:solidFill>
          </a:ln>
        </p:spPr>
      </p:pic>
      <p:pic>
        <p:nvPicPr>
          <p:cNvPr id="4" name="Image 3" descr="Capture d’écran 2021-03-03 à 10.27.31.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4533" y="1220059"/>
            <a:ext cx="3340610" cy="3923441"/>
          </a:xfrm>
          <a:prstGeom prst="rect">
            <a:avLst/>
          </a:prstGeom>
          <a:ln>
            <a:solidFill>
              <a:srgbClr val="1C2024"/>
            </a:solidFill>
          </a:ln>
        </p:spPr>
      </p:pic>
      <p:pic>
        <p:nvPicPr>
          <p:cNvPr id="8" name="Image 7" descr="Capture d’écran 2021-03-03 à 10.29.12.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17574" y="2623686"/>
            <a:ext cx="2209044" cy="2268882"/>
          </a:xfrm>
          <a:prstGeom prst="rect">
            <a:avLst/>
          </a:prstGeom>
          <a:ln>
            <a:solidFill>
              <a:srgbClr val="1C2024"/>
            </a:solidFill>
          </a:ln>
        </p:spPr>
      </p:pic>
      <p:pic>
        <p:nvPicPr>
          <p:cNvPr id="9" name="Image 8" descr="Capture d’écran 2021-03-03 à 10.30.33.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236256" y="1370673"/>
            <a:ext cx="1688839" cy="1142824"/>
          </a:xfrm>
          <a:prstGeom prst="rect">
            <a:avLst/>
          </a:prstGeom>
          <a:ln>
            <a:solidFill>
              <a:srgbClr val="1C2024"/>
            </a:solidFill>
          </a:ln>
        </p:spPr>
      </p:pic>
      <p:sp>
        <p:nvSpPr>
          <p:cNvPr id="10" name="ZoneTexte 9">
            <a:extLst>
              <a:ext uri="{FF2B5EF4-FFF2-40B4-BE49-F238E27FC236}">
                <a16:creationId xmlns:a16="http://schemas.microsoft.com/office/drawing/2014/main" id="{C4B61DA1-4837-2F4B-96A4-0D5946871B1F}"/>
              </a:ext>
            </a:extLst>
          </p:cNvPr>
          <p:cNvSpPr txBox="1"/>
          <p:nvPr/>
        </p:nvSpPr>
        <p:spPr>
          <a:xfrm>
            <a:off x="3227930" y="4602677"/>
            <a:ext cx="7638286" cy="276999"/>
          </a:xfrm>
          <a:prstGeom prst="rect">
            <a:avLst/>
          </a:prstGeom>
          <a:noFill/>
        </p:spPr>
        <p:txBody>
          <a:bodyPr wrap="square" rtlCol="0">
            <a:spAutoFit/>
          </a:bodyPr>
          <a:lstStyle/>
          <a:p>
            <a:pPr algn="ctr"/>
            <a:r>
              <a:rPr lang="fr-FR" sz="1200" b="1" dirty="0">
                <a:solidFill>
                  <a:srgbClr val="FF0000"/>
                </a:solidFill>
                <a:latin typeface="Times New Roman"/>
                <a:cs typeface="Times New Roman"/>
              </a:rPr>
              <a:t>Ton hagiographique  </a:t>
            </a:r>
            <a:r>
              <a:rPr lang="fr-FR" sz="1200" b="1" i="1" dirty="0">
                <a:latin typeface="Times New Roman"/>
                <a:cs typeface="Times New Roman"/>
              </a:rPr>
              <a:t>VS  </a:t>
            </a:r>
            <a:r>
              <a:rPr lang="fr-FR" sz="1200" b="1" dirty="0">
                <a:solidFill>
                  <a:srgbClr val="000090"/>
                </a:solidFill>
                <a:latin typeface="Times New Roman"/>
                <a:cs typeface="Times New Roman"/>
              </a:rPr>
              <a:t>Lecteur-Modèle exigeant</a:t>
            </a:r>
            <a:endParaRPr lang="fr-FR" sz="1200" b="1" dirty="0">
              <a:solidFill>
                <a:srgbClr val="FF0000"/>
              </a:solidFill>
              <a:latin typeface="Times New Roman"/>
              <a:cs typeface="Times New Roman"/>
            </a:endParaRPr>
          </a:p>
        </p:txBody>
      </p:sp>
      <p:sp>
        <p:nvSpPr>
          <p:cNvPr id="11" name="ZoneTexte 10">
            <a:extLst>
              <a:ext uri="{FF2B5EF4-FFF2-40B4-BE49-F238E27FC236}">
                <a16:creationId xmlns:a16="http://schemas.microsoft.com/office/drawing/2014/main" id="{B8600DF2-DFF8-974F-88F0-2F3D22A59679}"/>
              </a:ext>
            </a:extLst>
          </p:cNvPr>
          <p:cNvSpPr txBox="1"/>
          <p:nvPr/>
        </p:nvSpPr>
        <p:spPr>
          <a:xfrm>
            <a:off x="1967348" y="4815289"/>
            <a:ext cx="9972724" cy="276999"/>
          </a:xfrm>
          <a:prstGeom prst="rect">
            <a:avLst/>
          </a:prstGeom>
          <a:noFill/>
        </p:spPr>
        <p:txBody>
          <a:bodyPr wrap="square" rtlCol="0">
            <a:spAutoFit/>
          </a:bodyPr>
          <a:lstStyle/>
          <a:p>
            <a:pPr algn="ctr"/>
            <a:r>
              <a:rPr lang="fr-FR" sz="1200" b="1" dirty="0">
                <a:solidFill>
                  <a:srgbClr val="FF0000"/>
                </a:solidFill>
                <a:latin typeface="Times New Roman"/>
                <a:cs typeface="Times New Roman"/>
              </a:rPr>
              <a:t>Critères détaillés  </a:t>
            </a:r>
            <a:r>
              <a:rPr lang="fr-FR" sz="1200" b="1" i="1" dirty="0">
                <a:latin typeface="Times New Roman"/>
                <a:cs typeface="Times New Roman"/>
              </a:rPr>
              <a:t>VS  </a:t>
            </a:r>
            <a:r>
              <a:rPr lang="fr-FR" sz="1200" b="1" dirty="0">
                <a:solidFill>
                  <a:srgbClr val="000090"/>
                </a:solidFill>
                <a:latin typeface="Times New Roman"/>
                <a:cs typeface="Times New Roman"/>
              </a:rPr>
              <a:t>Note synthétique</a:t>
            </a:r>
            <a:endParaRPr lang="fr-FR" sz="1200" b="1" dirty="0">
              <a:solidFill>
                <a:srgbClr val="FF0000"/>
              </a:solidFill>
              <a:latin typeface="Times New Roman"/>
              <a:cs typeface="Times New Roman"/>
            </a:endParaRPr>
          </a:p>
        </p:txBody>
      </p:sp>
      <p:sp>
        <p:nvSpPr>
          <p:cNvPr id="12" name="ZoneTexte 11">
            <a:extLst>
              <a:ext uri="{FF2B5EF4-FFF2-40B4-BE49-F238E27FC236}">
                <a16:creationId xmlns:a16="http://schemas.microsoft.com/office/drawing/2014/main" id="{51605571-152A-1041-9E24-B35C94329391}"/>
              </a:ext>
            </a:extLst>
          </p:cNvPr>
          <p:cNvSpPr txBox="1"/>
          <p:nvPr/>
        </p:nvSpPr>
        <p:spPr>
          <a:xfrm>
            <a:off x="2488129" y="4230952"/>
            <a:ext cx="9132329" cy="276999"/>
          </a:xfrm>
          <a:prstGeom prst="rect">
            <a:avLst/>
          </a:prstGeom>
          <a:noFill/>
        </p:spPr>
        <p:txBody>
          <a:bodyPr wrap="square" rtlCol="0">
            <a:spAutoFit/>
          </a:bodyPr>
          <a:lstStyle/>
          <a:p>
            <a:pPr algn="ctr"/>
            <a:r>
              <a:rPr lang="fr-FR" sz="1200" b="1" dirty="0">
                <a:solidFill>
                  <a:srgbClr val="FF0000"/>
                </a:solidFill>
                <a:latin typeface="Times New Roman"/>
                <a:cs typeface="Times New Roman"/>
              </a:rPr>
              <a:t>Avis personnifiés   </a:t>
            </a:r>
            <a:r>
              <a:rPr lang="fr-FR" sz="1200" b="1" i="1" dirty="0">
                <a:latin typeface="Times New Roman"/>
                <a:cs typeface="Times New Roman"/>
              </a:rPr>
              <a:t>VS  </a:t>
            </a:r>
            <a:r>
              <a:rPr lang="fr-FR" sz="1200" b="1" dirty="0">
                <a:solidFill>
                  <a:srgbClr val="000090"/>
                </a:solidFill>
                <a:latin typeface="Times New Roman"/>
                <a:cs typeface="Times New Roman"/>
              </a:rPr>
              <a:t>Evaluation assumée collectivement</a:t>
            </a:r>
          </a:p>
        </p:txBody>
      </p:sp>
    </p:spTree>
    <p:extLst>
      <p:ext uri="{BB962C8B-B14F-4D97-AF65-F5344CB8AC3E}">
        <p14:creationId xmlns:p14="http://schemas.microsoft.com/office/powerpoint/2010/main" val="395698520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9" name="TextBox 18"/>
          <p:cNvSpPr txBox="1"/>
          <p:nvPr/>
        </p:nvSpPr>
        <p:spPr>
          <a:xfrm>
            <a:off x="156988" y="206304"/>
            <a:ext cx="8820254" cy="630814"/>
          </a:xfrm>
          <a:prstGeom prst="rect">
            <a:avLst/>
          </a:prstGeom>
          <a:noFill/>
        </p:spPr>
        <p:txBody>
          <a:bodyPr wrap="square" rtlCol="0">
            <a:spAutoFit/>
          </a:bodyPr>
          <a:lstStyle/>
          <a:p>
            <a:pPr algn="ctr"/>
            <a:r>
              <a:rPr lang="nl-BE" sz="3499" dirty="0">
                <a:latin typeface="Montserrat ExtraBold" panose="00000900000000000000" pitchFamily="50" charset="0"/>
                <a:ea typeface="Roboto Black" panose="02000000000000000000" pitchFamily="2" charset="0"/>
                <a:cs typeface="Open Sans Light" panose="020B0306030504020204" pitchFamily="34" charset="0"/>
              </a:rPr>
              <a:t>L’exercice du test se complique</a:t>
            </a:r>
            <a:r>
              <a:rPr lang="mr-IN" sz="3499" dirty="0">
                <a:latin typeface="Montserrat ExtraBold" panose="00000900000000000000" pitchFamily="50" charset="0"/>
                <a:ea typeface="Roboto Black" panose="02000000000000000000" pitchFamily="2" charset="0"/>
                <a:cs typeface="Open Sans Light" panose="020B0306030504020204" pitchFamily="34" charset="0"/>
              </a:rPr>
              <a:t>…</a:t>
            </a:r>
            <a:endParaRPr lang="en-US" sz="3499" dirty="0">
              <a:latin typeface="Montserrat ExtraBold" panose="00000900000000000000" pitchFamily="50" charset="0"/>
              <a:ea typeface="Roboto Black" panose="02000000000000000000" pitchFamily="2" charset="0"/>
              <a:cs typeface="Open Sans Light" panose="020B0306030504020204" pitchFamily="34" charset="0"/>
            </a:endParaRPr>
          </a:p>
        </p:txBody>
      </p:sp>
      <p:sp>
        <p:nvSpPr>
          <p:cNvPr id="4" name="Rectangle 3"/>
          <p:cNvSpPr/>
          <p:nvPr/>
        </p:nvSpPr>
        <p:spPr>
          <a:xfrm>
            <a:off x="187437" y="901209"/>
            <a:ext cx="8757466" cy="3231654"/>
          </a:xfrm>
          <a:prstGeom prst="rect">
            <a:avLst/>
          </a:prstGeom>
        </p:spPr>
        <p:txBody>
          <a:bodyPr wrap="square">
            <a:spAutoFit/>
          </a:bodyPr>
          <a:lstStyle/>
          <a:p>
            <a:pPr algn="just"/>
            <a:r>
              <a:rPr lang="nl-BE" sz="1200" b="1" dirty="0">
                <a:latin typeface="Times New Roman"/>
                <a:cs typeface="Times New Roman"/>
              </a:rPr>
              <a:t>EARLY ACCESS : </a:t>
            </a:r>
            <a:r>
              <a:rPr lang="fr-FR" sz="1200" dirty="0">
                <a:latin typeface="Times New Roman"/>
                <a:cs typeface="Times New Roman"/>
              </a:rPr>
              <a:t>version non-définitive (souvent vendue moins cher que la finale) comportant encore souvent de nombreuses lacunes. Cette </a:t>
            </a:r>
            <a:r>
              <a:rPr lang="fr-FR" sz="1200" dirty="0" err="1">
                <a:latin typeface="Times New Roman"/>
                <a:cs typeface="Times New Roman"/>
              </a:rPr>
              <a:t>pré-version</a:t>
            </a:r>
            <a:r>
              <a:rPr lang="fr-FR" sz="1200" dirty="0">
                <a:latin typeface="Times New Roman"/>
                <a:cs typeface="Times New Roman"/>
              </a:rPr>
              <a:t> est généralement enrichie par des mises à jour au fil du temps. </a:t>
            </a:r>
            <a:r>
              <a:rPr lang="fr-FR" sz="1200" b="1" dirty="0">
                <a:latin typeface="Times New Roman"/>
                <a:cs typeface="Times New Roman"/>
              </a:rPr>
              <a:t>Ex. </a:t>
            </a:r>
            <a:r>
              <a:rPr lang="fr-FR" sz="1200" b="1" dirty="0" err="1">
                <a:latin typeface="Times New Roman"/>
                <a:cs typeface="Times New Roman"/>
              </a:rPr>
              <a:t>Valheim</a:t>
            </a:r>
            <a:endParaRPr lang="fr-FR" sz="1200" dirty="0">
              <a:latin typeface="Times New Roman"/>
              <a:cs typeface="Times New Roman"/>
            </a:endParaRPr>
          </a:p>
          <a:p>
            <a:pPr algn="just"/>
            <a:endParaRPr lang="fr-FR" sz="1200" dirty="0">
              <a:latin typeface="Times New Roman"/>
              <a:cs typeface="Times New Roman"/>
            </a:endParaRPr>
          </a:p>
          <a:p>
            <a:pPr algn="just"/>
            <a:r>
              <a:rPr lang="fr-FR" sz="1200" b="1" dirty="0">
                <a:latin typeface="Times New Roman"/>
                <a:cs typeface="Times New Roman"/>
              </a:rPr>
              <a:t>FREE TO PLAY : </a:t>
            </a:r>
            <a:r>
              <a:rPr lang="fr-FR" sz="1200" dirty="0">
                <a:latin typeface="Times New Roman"/>
                <a:cs typeface="Times New Roman"/>
              </a:rPr>
              <a:t>accès gratuit compensé par des achats optionnels, généralement contractés « lorsque le joueur détient une certaine expérience du jeu (“joueurs engagés”) » (</a:t>
            </a:r>
            <a:r>
              <a:rPr lang="fr-FR" sz="1200" dirty="0" err="1">
                <a:latin typeface="Times New Roman"/>
                <a:cs typeface="Times New Roman"/>
              </a:rPr>
              <a:t>Davidovici-nora</a:t>
            </a:r>
            <a:r>
              <a:rPr lang="fr-FR" sz="1200" dirty="0">
                <a:latin typeface="Times New Roman"/>
                <a:cs typeface="Times New Roman"/>
              </a:rPr>
              <a:t>, 2014 : 87). </a:t>
            </a:r>
            <a:r>
              <a:rPr lang="fr-FR" sz="1200" b="1" dirty="0">
                <a:latin typeface="Times New Roman"/>
                <a:cs typeface="Times New Roman"/>
              </a:rPr>
              <a:t>Ex. </a:t>
            </a:r>
            <a:r>
              <a:rPr lang="fr-FR" sz="1200" b="1" dirty="0" err="1">
                <a:latin typeface="Times New Roman"/>
                <a:cs typeface="Times New Roman"/>
              </a:rPr>
              <a:t>Fortnite</a:t>
            </a:r>
            <a:endParaRPr lang="fr-FR" sz="1200" dirty="0">
              <a:latin typeface="Times New Roman"/>
              <a:cs typeface="Times New Roman"/>
            </a:endParaRPr>
          </a:p>
          <a:p>
            <a:pPr algn="just"/>
            <a:endParaRPr lang="fr-FR" sz="1200" b="1" dirty="0">
              <a:latin typeface="Times New Roman"/>
              <a:cs typeface="Times New Roman"/>
            </a:endParaRPr>
          </a:p>
          <a:p>
            <a:pPr algn="just"/>
            <a:r>
              <a:rPr lang="fr-FR" sz="1200" b="1" dirty="0">
                <a:latin typeface="Times New Roman"/>
                <a:cs typeface="Times New Roman"/>
              </a:rPr>
              <a:t>GAME AS A SERVICE : </a:t>
            </a:r>
            <a:r>
              <a:rPr lang="fr-BE" sz="1200" dirty="0">
                <a:latin typeface="Times New Roman"/>
                <a:cs typeface="Times New Roman"/>
              </a:rPr>
              <a:t>Au lancement de sa version 1.0, le jeu ne dispose pas encore de l’intégralité de ses fonctionnalités prévues. Ces dernières s’enrichissent au fil des mois suivants, au gré des mises-à-jour. </a:t>
            </a:r>
            <a:r>
              <a:rPr lang="fr-BE" sz="1200" b="1" dirty="0">
                <a:latin typeface="Times New Roman"/>
                <a:cs typeface="Times New Roman"/>
              </a:rPr>
              <a:t>Ex. Splatoon 2</a:t>
            </a:r>
            <a:endParaRPr lang="fr-BE" sz="1200" dirty="0">
              <a:latin typeface="Times New Roman"/>
              <a:cs typeface="Times New Roman"/>
            </a:endParaRPr>
          </a:p>
          <a:p>
            <a:pPr algn="just"/>
            <a:endParaRPr lang="fr-BE" sz="1200" dirty="0">
              <a:latin typeface="Times New Roman"/>
              <a:cs typeface="Times New Roman"/>
            </a:endParaRPr>
          </a:p>
          <a:p>
            <a:pPr algn="just"/>
            <a:r>
              <a:rPr lang="fr-BE" sz="1200" dirty="0">
                <a:latin typeface="Times New Roman"/>
                <a:cs typeface="Times New Roman"/>
              </a:rPr>
              <a:t>Ces stratégies rompent la linéarité du cycle médiatique et obligent les journalistes à se poser une batterie de questions : </a:t>
            </a:r>
            <a:r>
              <a:rPr lang="fr-BE" sz="1200" b="1" dirty="0">
                <a:latin typeface="Times New Roman"/>
                <a:cs typeface="Times New Roman"/>
              </a:rPr>
              <a:t>à quel moment </a:t>
            </a:r>
            <a:r>
              <a:rPr lang="fr-BE" sz="1200" dirty="0">
                <a:latin typeface="Times New Roman"/>
                <a:cs typeface="Times New Roman"/>
              </a:rPr>
              <a:t>faut-il commencer à parler d’un jeu et quand faut-il arrêter ? À quelle occasion faut-il le tester, voire le chroniquer </a:t>
            </a:r>
            <a:r>
              <a:rPr lang="fr-BE" sz="1200" b="1" dirty="0">
                <a:latin typeface="Times New Roman"/>
                <a:cs typeface="Times New Roman"/>
              </a:rPr>
              <a:t>une deuxième fois</a:t>
            </a:r>
            <a:r>
              <a:rPr lang="fr-BE" sz="1200" dirty="0">
                <a:latin typeface="Times New Roman"/>
                <a:cs typeface="Times New Roman"/>
              </a:rPr>
              <a:t> ? Est-il préférable </a:t>
            </a:r>
            <a:r>
              <a:rPr lang="fr-BE" sz="1200" b="1" dirty="0">
                <a:latin typeface="Times New Roman"/>
                <a:cs typeface="Times New Roman"/>
              </a:rPr>
              <a:t>d’en parler sans pour autant lui attribuer de note </a:t>
            </a:r>
            <a:r>
              <a:rPr lang="fr-BE" sz="1200" dirty="0">
                <a:latin typeface="Times New Roman"/>
                <a:cs typeface="Times New Roman"/>
              </a:rPr>
              <a:t>? Et tester un jeu gratuit, ça en vaut la peine ? Il incombe à chaque titre de presse de </a:t>
            </a:r>
            <a:r>
              <a:rPr lang="fr-BE" sz="1200" b="1" dirty="0">
                <a:latin typeface="Times New Roman"/>
                <a:cs typeface="Times New Roman"/>
              </a:rPr>
              <a:t>se construire sa propre politique</a:t>
            </a:r>
            <a:r>
              <a:rPr lang="fr-BE" sz="1200" dirty="0">
                <a:latin typeface="Times New Roman"/>
                <a:cs typeface="Times New Roman"/>
              </a:rPr>
              <a:t>, de redéfinir régulièrement ses règles internes et provisoires, parfois au cas par cas. </a:t>
            </a:r>
          </a:p>
          <a:p>
            <a:pPr algn="just"/>
            <a:endParaRPr lang="fr-FR" sz="1200" b="1" dirty="0">
              <a:latin typeface="Times New Roman"/>
              <a:cs typeface="Times New Roman"/>
            </a:endParaRPr>
          </a:p>
          <a:p>
            <a:pPr algn="just"/>
            <a:endParaRPr lang="fr-FR" sz="1200" dirty="0">
              <a:latin typeface="Times New Roman"/>
              <a:cs typeface="Times New Roman"/>
            </a:endParaRPr>
          </a:p>
          <a:p>
            <a:pPr algn="just"/>
            <a:r>
              <a:rPr lang="fr-BE" sz="1200" dirty="0">
                <a:latin typeface="Times New Roman"/>
                <a:cs typeface="Times New Roman"/>
              </a:rPr>
              <a:t> </a:t>
            </a:r>
            <a:endParaRPr lang="fr-BE" sz="1200" b="1" dirty="0">
              <a:latin typeface="Times New Roman"/>
              <a:cs typeface="Times New Roman"/>
            </a:endParaRPr>
          </a:p>
          <a:p>
            <a:pPr algn="just"/>
            <a:endParaRPr lang="fr-BE" sz="1200" dirty="0">
              <a:latin typeface="Times New Roman"/>
              <a:cs typeface="Times New Roman"/>
            </a:endParaRPr>
          </a:p>
        </p:txBody>
      </p:sp>
      <p:pic>
        <p:nvPicPr>
          <p:cNvPr id="2" name="Image 1" descr="14br-consoles-1920x1080-wlogo-1920x1080-432974386.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03063" y="3468215"/>
            <a:ext cx="2978285" cy="1675285"/>
          </a:xfrm>
          <a:prstGeom prst="rect">
            <a:avLst/>
          </a:prstGeom>
        </p:spPr>
      </p:pic>
      <p:pic>
        <p:nvPicPr>
          <p:cNvPr id="3" name="Image 2" descr="download.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356" y="3462903"/>
            <a:ext cx="3001066" cy="1680597"/>
          </a:xfrm>
          <a:prstGeom prst="rect">
            <a:avLst/>
          </a:prstGeom>
        </p:spPr>
      </p:pic>
      <p:pic>
        <p:nvPicPr>
          <p:cNvPr id="5" name="Image 4" descr="H2x1_NSwitch_Splatoon2_image1600w.jpg"/>
          <p:cNvPicPr>
            <a:picLocks noChangeAspect="1"/>
          </p:cNvPicPr>
          <p:nvPr/>
        </p:nvPicPr>
        <p:blipFill rotWithShape="1">
          <a:blip r:embed="rId4">
            <a:extLst>
              <a:ext uri="{28A0092B-C50C-407E-A947-70E740481C1C}">
                <a14:useLocalDpi xmlns:a14="http://schemas.microsoft.com/office/drawing/2010/main" val="0"/>
              </a:ext>
            </a:extLst>
          </a:blip>
          <a:srcRect r="5394"/>
          <a:stretch/>
        </p:blipFill>
        <p:spPr>
          <a:xfrm>
            <a:off x="6274711" y="3475039"/>
            <a:ext cx="2754214" cy="1668461"/>
          </a:xfrm>
          <a:prstGeom prst="rect">
            <a:avLst/>
          </a:prstGeom>
        </p:spPr>
      </p:pic>
    </p:spTree>
    <p:extLst>
      <p:ext uri="{BB962C8B-B14F-4D97-AF65-F5344CB8AC3E}">
        <p14:creationId xmlns:p14="http://schemas.microsoft.com/office/powerpoint/2010/main" val="172044427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9" name="TextBox 18"/>
          <p:cNvSpPr txBox="1"/>
          <p:nvPr/>
        </p:nvSpPr>
        <p:spPr>
          <a:xfrm>
            <a:off x="47388" y="215642"/>
            <a:ext cx="9056228" cy="507703"/>
          </a:xfrm>
          <a:prstGeom prst="rect">
            <a:avLst/>
          </a:prstGeom>
          <a:noFill/>
        </p:spPr>
        <p:txBody>
          <a:bodyPr wrap="square" rtlCol="0">
            <a:spAutoFit/>
          </a:bodyPr>
          <a:lstStyle/>
          <a:p>
            <a:pPr algn="ctr"/>
            <a:r>
              <a:rPr lang="nl-BE" sz="2699" dirty="0">
                <a:latin typeface="Montserrat ExtraBold" panose="00000900000000000000" pitchFamily="50" charset="0"/>
                <a:ea typeface="Roboto Black" panose="02000000000000000000" pitchFamily="2" charset="0"/>
                <a:cs typeface="Open Sans Light" panose="020B0306030504020204" pitchFamily="34" charset="0"/>
              </a:rPr>
              <a:t>Tester autrement : le New Games Journalism</a:t>
            </a:r>
            <a:endParaRPr lang="en-US" sz="2699" dirty="0">
              <a:latin typeface="Montserrat ExtraBold" panose="00000900000000000000" pitchFamily="50" charset="0"/>
              <a:ea typeface="Roboto Black" panose="02000000000000000000" pitchFamily="2" charset="0"/>
              <a:cs typeface="Open Sans Light" panose="020B0306030504020204" pitchFamily="34" charset="0"/>
            </a:endParaRPr>
          </a:p>
        </p:txBody>
      </p:sp>
      <p:pic>
        <p:nvPicPr>
          <p:cNvPr id="3" name="Espace réservé du contenu 8"/>
          <p:cNvPicPr>
            <a:picLocks noChangeAspect="1"/>
          </p:cNvPicPr>
          <p:nvPr/>
        </p:nvPicPr>
        <p:blipFill>
          <a:blip r:embed="rId2"/>
          <a:srcRect l="3346" r="3346"/>
          <a:stretch>
            <a:fillRect/>
          </a:stretch>
        </p:blipFill>
        <p:spPr>
          <a:xfrm>
            <a:off x="706" y="826072"/>
            <a:ext cx="2856913" cy="1493714"/>
          </a:xfrm>
          <a:prstGeom prst="rect">
            <a:avLst/>
          </a:prstGeom>
          <a:ln>
            <a:solidFill>
              <a:srgbClr val="000000"/>
            </a:solidFill>
          </a:ln>
        </p:spPr>
      </p:pic>
      <p:sp>
        <p:nvSpPr>
          <p:cNvPr id="6" name="ZoneTexte 5"/>
          <p:cNvSpPr txBox="1"/>
          <p:nvPr/>
        </p:nvSpPr>
        <p:spPr>
          <a:xfrm>
            <a:off x="2920079" y="990033"/>
            <a:ext cx="6090173" cy="1523494"/>
          </a:xfrm>
          <a:prstGeom prst="rect">
            <a:avLst/>
          </a:prstGeom>
          <a:noFill/>
        </p:spPr>
        <p:txBody>
          <a:bodyPr wrap="square" rtlCol="0">
            <a:spAutoFit/>
          </a:bodyPr>
          <a:lstStyle/>
          <a:p>
            <a:pPr algn="just"/>
            <a:r>
              <a:rPr lang="fr-FR" sz="1200" dirty="0">
                <a:latin typeface="Times New Roman"/>
                <a:cs typeface="Times New Roman"/>
              </a:rPr>
              <a:t>En 2004, le journaliste jeu vidéo </a:t>
            </a:r>
            <a:r>
              <a:rPr lang="fr-FR" sz="1200" dirty="0" err="1">
                <a:latin typeface="Times New Roman"/>
                <a:cs typeface="Times New Roman"/>
              </a:rPr>
              <a:t>Kieron</a:t>
            </a:r>
            <a:r>
              <a:rPr lang="fr-FR" sz="1200" dirty="0">
                <a:latin typeface="Times New Roman"/>
                <a:cs typeface="Times New Roman"/>
              </a:rPr>
              <a:t> Gillen publie le manifeste du « New </a:t>
            </a:r>
            <a:r>
              <a:rPr lang="fr-FR" sz="1200" dirty="0" err="1">
                <a:latin typeface="Times New Roman"/>
                <a:cs typeface="Times New Roman"/>
              </a:rPr>
              <a:t>Games</a:t>
            </a:r>
            <a:r>
              <a:rPr lang="fr-FR" sz="1200" dirty="0">
                <a:latin typeface="Times New Roman"/>
                <a:cs typeface="Times New Roman"/>
              </a:rPr>
              <a:t> </a:t>
            </a:r>
            <a:r>
              <a:rPr lang="fr-FR" sz="1200" dirty="0" err="1">
                <a:latin typeface="Times New Roman"/>
                <a:cs typeface="Times New Roman"/>
              </a:rPr>
              <a:t>Journalism</a:t>
            </a:r>
            <a:r>
              <a:rPr lang="fr-FR" sz="1200" dirty="0">
                <a:latin typeface="Times New Roman"/>
                <a:cs typeface="Times New Roman"/>
              </a:rPr>
              <a:t> », qui s’inspire du New </a:t>
            </a:r>
            <a:r>
              <a:rPr lang="fr-FR" sz="1200" dirty="0" err="1">
                <a:latin typeface="Times New Roman"/>
                <a:cs typeface="Times New Roman"/>
              </a:rPr>
              <a:t>Journalism</a:t>
            </a:r>
            <a:r>
              <a:rPr lang="fr-FR" sz="1200" dirty="0">
                <a:latin typeface="Times New Roman"/>
                <a:cs typeface="Times New Roman"/>
              </a:rPr>
              <a:t> et encourage </a:t>
            </a:r>
            <a:r>
              <a:rPr lang="fr-FR" sz="1200" b="1" dirty="0">
                <a:latin typeface="Times New Roman"/>
                <a:cs typeface="Times New Roman"/>
              </a:rPr>
              <a:t>l’écriture à la première personne, l’expression du ressenti des testeurs, la subjectivité assumée</a:t>
            </a:r>
            <a:r>
              <a:rPr lang="mr-IN" sz="1200" dirty="0">
                <a:latin typeface="Times New Roman"/>
                <a:cs typeface="Times New Roman"/>
              </a:rPr>
              <a:t>…</a:t>
            </a:r>
            <a:r>
              <a:rPr lang="nl-BE" sz="1200" dirty="0">
                <a:latin typeface="Times New Roman"/>
                <a:cs typeface="Times New Roman"/>
              </a:rPr>
              <a:t> </a:t>
            </a:r>
            <a:r>
              <a:rPr lang="fr-FR" sz="1200" dirty="0">
                <a:latin typeface="Times New Roman"/>
                <a:cs typeface="Times New Roman"/>
              </a:rPr>
              <a:t>Le texte a ensuite inspiré de nombreuses critiques internes</a:t>
            </a:r>
            <a:r>
              <a:rPr lang="nl-BE" sz="1200" dirty="0">
                <a:latin typeface="Times New Roman"/>
                <a:cs typeface="Times New Roman"/>
              </a:rPr>
              <a:t>, mais aussi plusieurs articles qui cherchent à insuffler plus de richesse et d’originalité au journalisme vidéoludique.</a:t>
            </a:r>
            <a:r>
              <a:rPr lang="fr-BE" sz="1200" dirty="0">
                <a:latin typeface="Times New Roman"/>
                <a:cs typeface="Times New Roman"/>
              </a:rPr>
              <a:t> En France, on peut citer </a:t>
            </a:r>
            <a:r>
              <a:rPr lang="fr-BE" sz="1200" b="1" dirty="0">
                <a:latin typeface="Times New Roman"/>
                <a:cs typeface="Times New Roman"/>
              </a:rPr>
              <a:t>Tristan Ducluzeau </a:t>
            </a:r>
            <a:r>
              <a:rPr lang="fr-BE" sz="1200" dirty="0">
                <a:latin typeface="Times New Roman"/>
                <a:cs typeface="Times New Roman"/>
              </a:rPr>
              <a:t>dans </a:t>
            </a:r>
            <a:r>
              <a:rPr lang="fr-BE" sz="1200" i="1" dirty="0">
                <a:latin typeface="Times New Roman"/>
                <a:cs typeface="Times New Roman"/>
              </a:rPr>
              <a:t>Joypad</a:t>
            </a:r>
            <a:r>
              <a:rPr lang="fr-BE" sz="1200" dirty="0">
                <a:latin typeface="Times New Roman"/>
                <a:cs typeface="Times New Roman"/>
              </a:rPr>
              <a:t> et </a:t>
            </a:r>
            <a:r>
              <a:rPr lang="fr-BE" sz="1200" i="1" dirty="0">
                <a:latin typeface="Times New Roman"/>
                <a:cs typeface="Times New Roman"/>
              </a:rPr>
              <a:t>Chronicart</a:t>
            </a:r>
            <a:r>
              <a:rPr lang="fr-BE" sz="1200" dirty="0">
                <a:latin typeface="Times New Roman"/>
                <a:cs typeface="Times New Roman"/>
              </a:rPr>
              <a:t>, mais aussi </a:t>
            </a:r>
            <a:r>
              <a:rPr lang="fr-BE" sz="1200" b="1" dirty="0">
                <a:latin typeface="Times New Roman"/>
                <a:cs typeface="Times New Roman"/>
              </a:rPr>
              <a:t>Daniel Andreyev</a:t>
            </a:r>
            <a:r>
              <a:rPr lang="fr-BE" sz="1200" dirty="0">
                <a:latin typeface="Times New Roman"/>
                <a:cs typeface="Times New Roman"/>
              </a:rPr>
              <a:t>, qui se réclame de la pratique.</a:t>
            </a:r>
            <a:endParaRPr lang="fr-FR" sz="1200" dirty="0">
              <a:latin typeface="Times New Roman"/>
              <a:cs typeface="Times New Roman"/>
            </a:endParaRPr>
          </a:p>
          <a:p>
            <a:pPr algn="just"/>
            <a:endParaRPr lang="fr-FR" sz="900" dirty="0">
              <a:latin typeface="Times New Roman"/>
              <a:cs typeface="Times New Roman"/>
            </a:endParaRPr>
          </a:p>
        </p:txBody>
      </p:sp>
      <p:sp>
        <p:nvSpPr>
          <p:cNvPr id="7" name="ZoneTexte 6"/>
          <p:cNvSpPr txBox="1"/>
          <p:nvPr/>
        </p:nvSpPr>
        <p:spPr>
          <a:xfrm>
            <a:off x="3001451" y="2151282"/>
            <a:ext cx="1453768" cy="230832"/>
          </a:xfrm>
          <a:prstGeom prst="rect">
            <a:avLst/>
          </a:prstGeom>
          <a:noFill/>
        </p:spPr>
        <p:txBody>
          <a:bodyPr wrap="square" rtlCol="0">
            <a:spAutoFit/>
          </a:bodyPr>
          <a:lstStyle/>
          <a:p>
            <a:pPr algn="just"/>
            <a:endParaRPr lang="fr-FR" sz="900" dirty="0">
              <a:latin typeface="Times New Roman"/>
              <a:cs typeface="Times New Roman"/>
            </a:endParaRPr>
          </a:p>
        </p:txBody>
      </p:sp>
      <p:sp>
        <p:nvSpPr>
          <p:cNvPr id="2" name="Rectangle 1"/>
          <p:cNvSpPr/>
          <p:nvPr/>
        </p:nvSpPr>
        <p:spPr>
          <a:xfrm>
            <a:off x="4471050" y="2379482"/>
            <a:ext cx="4571295" cy="1384995"/>
          </a:xfrm>
          <a:prstGeom prst="rect">
            <a:avLst/>
          </a:prstGeom>
        </p:spPr>
        <p:txBody>
          <a:bodyPr>
            <a:spAutoFit/>
          </a:bodyPr>
          <a:lstStyle/>
          <a:p>
            <a:pPr algn="just"/>
            <a:r>
              <a:rPr lang="fr-FR" sz="1200" dirty="0">
                <a:latin typeface="Times New Roman"/>
                <a:cs typeface="Times New Roman"/>
              </a:rPr>
              <a:t>« Le test dans sa forme classique, je </a:t>
            </a:r>
            <a:r>
              <a:rPr lang="fr-FR" sz="1200" dirty="0" err="1">
                <a:latin typeface="Times New Roman"/>
                <a:cs typeface="Times New Roman"/>
              </a:rPr>
              <a:t>trouveà</a:t>
            </a:r>
            <a:r>
              <a:rPr lang="fr-FR" sz="1200" dirty="0">
                <a:latin typeface="Times New Roman"/>
                <a:cs typeface="Times New Roman"/>
              </a:rPr>
              <a:t> la fois qu’il dit tout et qu’il ne dit rien. Parce que jouer à un jeu c’est avant tout une expérience et une expérience c’est avant tout un ressenti. Du coup, l’idée c’est de faire passer plutôt le ressenti : “Qu'est ce que va vous faire ressentir le jeu?” plutôt que “</a:t>
            </a:r>
            <a:r>
              <a:rPr lang="fr-FR" sz="1200" dirty="0" err="1">
                <a:latin typeface="Times New Roman"/>
                <a:cs typeface="Times New Roman"/>
              </a:rPr>
              <a:t>qu’est-ce</a:t>
            </a:r>
            <a:r>
              <a:rPr lang="fr-FR" sz="1200" dirty="0">
                <a:latin typeface="Times New Roman"/>
                <a:cs typeface="Times New Roman"/>
              </a:rPr>
              <a:t> qui va se passer quand vous appuyez sur A et quand vous appuyez sur B?” et la durée de vie, etc. » </a:t>
            </a:r>
            <a:r>
              <a:rPr lang="fr-FR" sz="1200" b="1" dirty="0">
                <a:latin typeface="Times New Roman"/>
                <a:cs typeface="Times New Roman"/>
              </a:rPr>
              <a:t>Emmanuel Denise, journaliste à </a:t>
            </a:r>
            <a:r>
              <a:rPr lang="fr-FR" sz="1200" b="1" i="1" dirty="0">
                <a:latin typeface="Times New Roman"/>
                <a:cs typeface="Times New Roman"/>
              </a:rPr>
              <a:t>Canard PC</a:t>
            </a:r>
            <a:endParaRPr lang="fr-BE" sz="1200" b="1" dirty="0">
              <a:latin typeface="Times New Roman"/>
              <a:cs typeface="Times New Roman"/>
            </a:endParaRPr>
          </a:p>
        </p:txBody>
      </p:sp>
      <p:pic>
        <p:nvPicPr>
          <p:cNvPr id="5" name="Image 4" descr="download.jpg"/>
          <p:cNvPicPr>
            <a:picLocks noChangeAspect="1"/>
          </p:cNvPicPr>
          <p:nvPr/>
        </p:nvPicPr>
        <p:blipFill rotWithShape="1">
          <a:blip r:embed="rId3">
            <a:extLst>
              <a:ext uri="{28A0092B-C50C-407E-A947-70E740481C1C}">
                <a14:useLocalDpi xmlns:a14="http://schemas.microsoft.com/office/drawing/2010/main" val="0"/>
              </a:ext>
            </a:extLst>
          </a:blip>
          <a:srcRect l="7684" t="5554" r="14542" b="15359"/>
          <a:stretch/>
        </p:blipFill>
        <p:spPr>
          <a:xfrm>
            <a:off x="3249744" y="2492970"/>
            <a:ext cx="1111022" cy="1129773"/>
          </a:xfrm>
          <a:prstGeom prst="rect">
            <a:avLst/>
          </a:prstGeom>
          <a:ln>
            <a:solidFill>
              <a:srgbClr val="1C2024"/>
            </a:solidFill>
          </a:ln>
        </p:spPr>
      </p:pic>
      <p:sp>
        <p:nvSpPr>
          <p:cNvPr id="9" name="Rectangle 8"/>
          <p:cNvSpPr/>
          <p:nvPr/>
        </p:nvSpPr>
        <p:spPr>
          <a:xfrm>
            <a:off x="101654" y="3913896"/>
            <a:ext cx="8945943" cy="1200329"/>
          </a:xfrm>
          <a:prstGeom prst="rect">
            <a:avLst/>
          </a:prstGeom>
        </p:spPr>
        <p:txBody>
          <a:bodyPr wrap="square">
            <a:spAutoFit/>
          </a:bodyPr>
          <a:lstStyle/>
          <a:p>
            <a:pPr algn="just"/>
            <a:r>
              <a:rPr lang="fr-FR" sz="1200" dirty="0">
                <a:latin typeface="Times New Roman"/>
                <a:cs typeface="Times New Roman"/>
              </a:rPr>
              <a:t>« Ce test est dédié à tous ceux qui aiment le train, à tous ceux qui ne l’ont pas assez pris ces derniers temps et bien sûr à tous ceux qui voulaient aller au Japon en 2020 et qui n’ont pas pu. </a:t>
            </a:r>
            <a:r>
              <a:rPr lang="fr-FR" sz="1200" dirty="0" err="1">
                <a:latin typeface="Times New Roman"/>
                <a:cs typeface="Times New Roman"/>
              </a:rPr>
              <a:t>Densha</a:t>
            </a:r>
            <a:r>
              <a:rPr lang="fr-FR" sz="1200" dirty="0">
                <a:latin typeface="Times New Roman"/>
                <a:cs typeface="Times New Roman"/>
              </a:rPr>
              <a:t> de Go touche évidemment une fibre nostalgique de ceux qui sont déjà partis là-bas, mais le plaisir du train, de monter à bord, de voyager grâce à lui, tout cela est universellement reconnu. </a:t>
            </a:r>
            <a:r>
              <a:rPr lang="fr-FR" sz="1200" b="1" dirty="0">
                <a:latin typeface="Times New Roman"/>
                <a:cs typeface="Times New Roman"/>
              </a:rPr>
              <a:t>Plus fort que les mangas, les sushis et les fleurs de cerisiers, la force de </a:t>
            </a:r>
            <a:r>
              <a:rPr lang="fr-FR" sz="1200" b="1" dirty="0" err="1">
                <a:latin typeface="Times New Roman"/>
                <a:cs typeface="Times New Roman"/>
              </a:rPr>
              <a:t>Densha</a:t>
            </a:r>
            <a:r>
              <a:rPr lang="fr-FR" sz="1200" b="1" dirty="0">
                <a:latin typeface="Times New Roman"/>
                <a:cs typeface="Times New Roman"/>
              </a:rPr>
              <a:t> de Go !, c’est son pouvoir d’évocation de toute la culture japonaise à travers le train. </a:t>
            </a:r>
            <a:r>
              <a:rPr lang="fr-FR" sz="1200" dirty="0">
                <a:latin typeface="Times New Roman"/>
                <a:cs typeface="Times New Roman"/>
              </a:rPr>
              <a:t>Pas seulement l’environnement, mais le son aussi. </a:t>
            </a:r>
            <a:r>
              <a:rPr lang="fr-FR" sz="1200" dirty="0" err="1">
                <a:latin typeface="Times New Roman"/>
                <a:cs typeface="Times New Roman"/>
              </a:rPr>
              <a:t>Densha</a:t>
            </a:r>
            <a:r>
              <a:rPr lang="fr-FR" sz="1200" dirty="0">
                <a:latin typeface="Times New Roman"/>
                <a:cs typeface="Times New Roman"/>
              </a:rPr>
              <a:t> de Go qui débarque aujourd’hui en consoles, c’est un </a:t>
            </a:r>
            <a:r>
              <a:rPr lang="fr-FR" sz="1200" dirty="0" err="1">
                <a:latin typeface="Times New Roman"/>
                <a:cs typeface="Times New Roman"/>
              </a:rPr>
              <a:t>shot</a:t>
            </a:r>
            <a:r>
              <a:rPr lang="fr-FR" sz="1200" dirty="0">
                <a:latin typeface="Times New Roman"/>
                <a:cs typeface="Times New Roman"/>
              </a:rPr>
              <a:t> d'endorphine, un aller simple pour Tokyo par le biais de sa mythique ligne de train, la </a:t>
            </a:r>
            <a:r>
              <a:rPr lang="fr-FR" sz="1200" dirty="0" err="1">
                <a:latin typeface="Times New Roman"/>
                <a:cs typeface="Times New Roman"/>
              </a:rPr>
              <a:t>Yamanote</a:t>
            </a:r>
            <a:r>
              <a:rPr lang="fr-FR" sz="1200" dirty="0">
                <a:latin typeface="Times New Roman"/>
                <a:cs typeface="Times New Roman"/>
              </a:rPr>
              <a:t> ». </a:t>
            </a:r>
          </a:p>
        </p:txBody>
      </p:sp>
      <p:pic>
        <p:nvPicPr>
          <p:cNvPr id="11" name="Image 10" descr="download.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9423" y="2332471"/>
            <a:ext cx="2698196" cy="1572573"/>
          </a:xfrm>
          <a:prstGeom prst="rect">
            <a:avLst/>
          </a:prstGeom>
          <a:ln>
            <a:solidFill>
              <a:srgbClr val="1C2024"/>
            </a:solidFill>
          </a:ln>
        </p:spPr>
      </p:pic>
      <p:sp>
        <p:nvSpPr>
          <p:cNvPr id="13" name="ZoneTexte 12"/>
          <p:cNvSpPr txBox="1"/>
          <p:nvPr/>
        </p:nvSpPr>
        <p:spPr>
          <a:xfrm>
            <a:off x="3746059" y="4866047"/>
            <a:ext cx="5404240" cy="230832"/>
          </a:xfrm>
          <a:prstGeom prst="rect">
            <a:avLst/>
          </a:prstGeom>
          <a:noFill/>
        </p:spPr>
        <p:txBody>
          <a:bodyPr wrap="square" rtlCol="0">
            <a:spAutoFit/>
          </a:bodyPr>
          <a:lstStyle/>
          <a:p>
            <a:pPr algn="ctr"/>
            <a:r>
              <a:rPr lang="fr-FR" sz="900" b="1" dirty="0"/>
              <a:t>ANDREYEV Daniel, « Test : </a:t>
            </a:r>
            <a:r>
              <a:rPr lang="fr-FR" sz="900" b="1" dirty="0" err="1"/>
              <a:t>Densha</a:t>
            </a:r>
            <a:r>
              <a:rPr lang="fr-FR" sz="900" b="1" dirty="0"/>
              <a:t> de go, à lui de vous faire préférer le train », </a:t>
            </a:r>
            <a:r>
              <a:rPr lang="fr-FR" sz="900" b="1" i="1" dirty="0" err="1"/>
              <a:t>Gamekult.com</a:t>
            </a:r>
            <a:r>
              <a:rPr lang="fr-FR" sz="900" b="1" dirty="0"/>
              <a:t>, 12 janvier 2021  </a:t>
            </a:r>
          </a:p>
        </p:txBody>
      </p:sp>
    </p:spTree>
    <p:extLst>
      <p:ext uri="{BB962C8B-B14F-4D97-AF65-F5344CB8AC3E}">
        <p14:creationId xmlns:p14="http://schemas.microsoft.com/office/powerpoint/2010/main" val="106871648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E5C4B537-B028-78CA-05CE-B7CAF7FC0A66}"/>
              </a:ext>
            </a:extLst>
          </p:cNvPr>
          <p:cNvSpPr>
            <a:spLocks noGrp="1"/>
          </p:cNvSpPr>
          <p:nvPr>
            <p:ph type="title"/>
          </p:nvPr>
        </p:nvSpPr>
        <p:spPr>
          <a:xfrm>
            <a:off x="435894" y="37859"/>
            <a:ext cx="8272212" cy="891540"/>
          </a:xfrm>
        </p:spPr>
        <p:txBody>
          <a:bodyPr/>
          <a:lstStyle/>
          <a:p>
            <a:r>
              <a:rPr lang="fr-FR" b="1" dirty="0"/>
              <a:t>Enquêter sur Twitch ?</a:t>
            </a:r>
          </a:p>
        </p:txBody>
      </p:sp>
      <p:sp>
        <p:nvSpPr>
          <p:cNvPr id="3" name="Espace réservé du contenu 2">
            <a:extLst>
              <a:ext uri="{FF2B5EF4-FFF2-40B4-BE49-F238E27FC236}">
                <a16:creationId xmlns:a16="http://schemas.microsoft.com/office/drawing/2014/main" id="{76A8799E-EEE9-B1E9-E3E3-006067A12B63}"/>
              </a:ext>
            </a:extLst>
          </p:cNvPr>
          <p:cNvSpPr>
            <a:spLocks noGrp="1"/>
          </p:cNvSpPr>
          <p:nvPr>
            <p:ph idx="1"/>
          </p:nvPr>
        </p:nvSpPr>
        <p:spPr>
          <a:xfrm>
            <a:off x="435894" y="1098957"/>
            <a:ext cx="8272211" cy="2725865"/>
          </a:xfrm>
        </p:spPr>
        <p:txBody>
          <a:bodyPr/>
          <a:lstStyle/>
          <a:p>
            <a:pPr algn="just"/>
            <a:r>
              <a:rPr lang="fr-BE" sz="1400" dirty="0"/>
              <a:t>En signe de la crise de la presse papier et d’une réinvention professionnelle, les plateformes vidéo sont récemment devenues le lieu d’une forme décentralisée et « nucléarisée » de journalisme d’investigation, déconnectée des médias traditionnels.</a:t>
            </a:r>
          </a:p>
          <a:p>
            <a:pPr algn="just"/>
            <a:r>
              <a:rPr lang="fr-BE" sz="1400" dirty="0"/>
              <a:t>Gauthier Andres : a commencé par passer en revue le travail de ses collègues dans la presse, puis a progressivement mené ses propres enquêtes, diffusées sur Twitch, là où d’autres médias laissaient des zones grises qu’il a décidé de combler.</a:t>
            </a:r>
            <a:endParaRPr lang="fr-BE" sz="1350" kern="1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4" name="Image 3">
            <a:extLst>
              <a:ext uri="{FF2B5EF4-FFF2-40B4-BE49-F238E27FC236}">
                <a16:creationId xmlns:a16="http://schemas.microsoft.com/office/drawing/2014/main" id="{1DEC61A4-C45C-CA80-DA48-7750663224E0}"/>
              </a:ext>
            </a:extLst>
          </p:cNvPr>
          <p:cNvPicPr>
            <a:picLocks noChangeAspect="1"/>
          </p:cNvPicPr>
          <p:nvPr/>
        </p:nvPicPr>
        <p:blipFill>
          <a:blip r:embed="rId2"/>
          <a:stretch>
            <a:fillRect/>
          </a:stretch>
        </p:blipFill>
        <p:spPr>
          <a:xfrm>
            <a:off x="4959625" y="2562454"/>
            <a:ext cx="4062476" cy="2398156"/>
          </a:xfrm>
          <a:prstGeom prst="rect">
            <a:avLst/>
          </a:prstGeom>
        </p:spPr>
      </p:pic>
      <p:sp>
        <p:nvSpPr>
          <p:cNvPr id="5" name="ZoneTexte 4">
            <a:extLst>
              <a:ext uri="{FF2B5EF4-FFF2-40B4-BE49-F238E27FC236}">
                <a16:creationId xmlns:a16="http://schemas.microsoft.com/office/drawing/2014/main" id="{FE006189-4C73-897D-C3B4-EC18BC714D92}"/>
              </a:ext>
            </a:extLst>
          </p:cNvPr>
          <p:cNvSpPr txBox="1"/>
          <p:nvPr/>
        </p:nvSpPr>
        <p:spPr>
          <a:xfrm>
            <a:off x="249179" y="2485994"/>
            <a:ext cx="4650813" cy="1384995"/>
          </a:xfrm>
          <a:prstGeom prst="rect">
            <a:avLst/>
          </a:prstGeom>
          <a:noFill/>
        </p:spPr>
        <p:txBody>
          <a:bodyPr wrap="square">
            <a:spAutoFit/>
          </a:bodyPr>
          <a:lstStyle/>
          <a:p>
            <a:pPr algn="just"/>
            <a:r>
              <a:rPr lang="fr-BE" sz="1400" dirty="0"/>
              <a:t>« Nous allons parler du [jeu vidéo en développement] Beyond Good and </a:t>
            </a:r>
            <a:r>
              <a:rPr lang="fr-BE" sz="1400" dirty="0" err="1"/>
              <a:t>Evil</a:t>
            </a:r>
            <a:r>
              <a:rPr lang="fr-BE" sz="1400" dirty="0"/>
              <a:t> 2, qui a fait l’objet d’un petit article d’investigation par </a:t>
            </a:r>
            <a:r>
              <a:rPr lang="fr-BE" sz="1400" dirty="0" err="1"/>
              <a:t>Kotaku</a:t>
            </a:r>
            <a:r>
              <a:rPr lang="fr-BE" sz="1400" dirty="0"/>
              <a:t>, ce qui m’a motivé, pour ma part, à creuser moi aussi le sujet. »</a:t>
            </a:r>
          </a:p>
          <a:p>
            <a:pPr algn="just"/>
            <a:r>
              <a:rPr lang="fr-BE" sz="1400" dirty="0"/>
              <a:t>ANDRES Gauthier, « Quel est le coût humain de Beyond Good and </a:t>
            </a:r>
            <a:r>
              <a:rPr lang="fr-BE" sz="1400" dirty="0" err="1"/>
              <a:t>Evil</a:t>
            </a:r>
            <a:r>
              <a:rPr lang="fr-BE" sz="1400" dirty="0"/>
              <a:t> 2 ? », YouTube, 1er mars 2023.</a:t>
            </a:r>
            <a:endParaRPr lang="fr-BE" sz="1350" kern="100" dirty="0">
              <a:solidFill>
                <a:schemeClr val="tx2"/>
              </a:solidFill>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6" name="Image 5" descr="Une image contenant texte, capture d’écran, Visage humain, vidéo&#10;&#10;Description générée automatiquement">
            <a:extLst>
              <a:ext uri="{FF2B5EF4-FFF2-40B4-BE49-F238E27FC236}">
                <a16:creationId xmlns:a16="http://schemas.microsoft.com/office/drawing/2014/main" id="{E0F23DD2-1B66-89C4-33C6-DD9150B73685}"/>
              </a:ext>
            </a:extLst>
          </p:cNvPr>
          <p:cNvPicPr>
            <a:picLocks noChangeAspect="1"/>
          </p:cNvPicPr>
          <p:nvPr/>
        </p:nvPicPr>
        <p:blipFill rotWithShape="1">
          <a:blip r:embed="rId3"/>
          <a:srcRect l="13599" t="4106" r="59307" b="41086"/>
          <a:stretch/>
        </p:blipFill>
        <p:spPr>
          <a:xfrm>
            <a:off x="3809317" y="3719532"/>
            <a:ext cx="1090675" cy="1241078"/>
          </a:xfrm>
          <a:prstGeom prst="rect">
            <a:avLst/>
          </a:prstGeom>
        </p:spPr>
      </p:pic>
    </p:spTree>
    <p:extLst>
      <p:ext uri="{BB962C8B-B14F-4D97-AF65-F5344CB8AC3E}">
        <p14:creationId xmlns:p14="http://schemas.microsoft.com/office/powerpoint/2010/main" val="426663234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C549D234-FFB2-6B2B-6E89-B676A5F64425}"/>
              </a:ext>
            </a:extLst>
          </p:cNvPr>
          <p:cNvSpPr>
            <a:spLocks noGrp="1"/>
          </p:cNvSpPr>
          <p:nvPr>
            <p:ph idx="1"/>
          </p:nvPr>
        </p:nvSpPr>
        <p:spPr>
          <a:xfrm>
            <a:off x="435894" y="435674"/>
            <a:ext cx="8272211" cy="2725865"/>
          </a:xfrm>
        </p:spPr>
        <p:txBody>
          <a:bodyPr>
            <a:normAutofit/>
          </a:bodyPr>
          <a:lstStyle/>
          <a:p>
            <a:pPr marL="0" indent="0">
              <a:buNone/>
            </a:pPr>
            <a:r>
              <a:rPr lang="fr-BE" sz="1600" b="1" dirty="0"/>
              <a:t>Origami : une nouvelle perspective pour le journalisme d’investigation sur Twitch, soutenu par le financement participatif.</a:t>
            </a:r>
            <a:br>
              <a:rPr lang="fr-BE" sz="1600" dirty="0"/>
            </a:br>
            <a:r>
              <a:rPr lang="fr-BE" sz="1600" dirty="0"/>
              <a:t>En affirmant la présence du journalisme d’investigation dans un espace traditionnellement associé au divertissement, ces journalistes défendent une idéologie professionnelle transversale (Deuze, 2004), qui peut s’exercer partout avec la même déontologie et rigueur, quel que soit le support.</a:t>
            </a:r>
            <a:br>
              <a:rPr lang="fr-BE" sz="1600" dirty="0"/>
            </a:br>
            <a:r>
              <a:rPr lang="fr-BE" sz="1600" dirty="0"/>
              <a:t>En se libérant de nombreuses contraintes (négociations avec les éditeurs, délais d’impression, mise en page…), les journalistes entendent faire renaître une forme de réactivité et d’authenticité : Twitch comme espace de liberté.</a:t>
            </a:r>
            <a:endParaRPr lang="fr-FR" sz="1600" dirty="0"/>
          </a:p>
        </p:txBody>
      </p:sp>
      <p:pic>
        <p:nvPicPr>
          <p:cNvPr id="7" name="Image 6">
            <a:extLst>
              <a:ext uri="{FF2B5EF4-FFF2-40B4-BE49-F238E27FC236}">
                <a16:creationId xmlns:a16="http://schemas.microsoft.com/office/drawing/2014/main" id="{E9426B6D-FD30-1DC0-BCF4-C0BB9C5C4196}"/>
              </a:ext>
            </a:extLst>
          </p:cNvPr>
          <p:cNvPicPr>
            <a:picLocks noChangeAspect="1"/>
          </p:cNvPicPr>
          <p:nvPr/>
        </p:nvPicPr>
        <p:blipFill>
          <a:blip r:embed="rId2"/>
          <a:stretch>
            <a:fillRect/>
          </a:stretch>
        </p:blipFill>
        <p:spPr>
          <a:xfrm>
            <a:off x="709875" y="2641832"/>
            <a:ext cx="4160300" cy="2340169"/>
          </a:xfrm>
          <a:prstGeom prst="rect">
            <a:avLst/>
          </a:prstGeom>
        </p:spPr>
      </p:pic>
      <p:pic>
        <p:nvPicPr>
          <p:cNvPr id="8" name="Image 7">
            <a:extLst>
              <a:ext uri="{FF2B5EF4-FFF2-40B4-BE49-F238E27FC236}">
                <a16:creationId xmlns:a16="http://schemas.microsoft.com/office/drawing/2014/main" id="{D9FDD9FF-0084-A6EA-4D0B-A8C43F64664D}"/>
              </a:ext>
            </a:extLst>
          </p:cNvPr>
          <p:cNvPicPr>
            <a:picLocks noChangeAspect="1"/>
          </p:cNvPicPr>
          <p:nvPr/>
        </p:nvPicPr>
        <p:blipFill>
          <a:blip r:embed="rId3"/>
          <a:stretch>
            <a:fillRect/>
          </a:stretch>
        </p:blipFill>
        <p:spPr>
          <a:xfrm>
            <a:off x="5067899" y="3051313"/>
            <a:ext cx="1721241" cy="1721241"/>
          </a:xfrm>
          <a:prstGeom prst="rect">
            <a:avLst/>
          </a:prstGeom>
        </p:spPr>
      </p:pic>
      <p:pic>
        <p:nvPicPr>
          <p:cNvPr id="9" name="Image 8">
            <a:extLst>
              <a:ext uri="{FF2B5EF4-FFF2-40B4-BE49-F238E27FC236}">
                <a16:creationId xmlns:a16="http://schemas.microsoft.com/office/drawing/2014/main" id="{5F52328F-94F5-26C9-9019-043655326D9A}"/>
              </a:ext>
            </a:extLst>
          </p:cNvPr>
          <p:cNvPicPr>
            <a:picLocks noChangeAspect="1"/>
          </p:cNvPicPr>
          <p:nvPr/>
        </p:nvPicPr>
        <p:blipFill>
          <a:blip r:embed="rId4"/>
          <a:stretch>
            <a:fillRect/>
          </a:stretch>
        </p:blipFill>
        <p:spPr>
          <a:xfrm>
            <a:off x="6986864" y="3051313"/>
            <a:ext cx="1721241" cy="1721241"/>
          </a:xfrm>
          <a:prstGeom prst="rect">
            <a:avLst/>
          </a:prstGeom>
        </p:spPr>
      </p:pic>
      <p:cxnSp>
        <p:nvCxnSpPr>
          <p:cNvPr id="14" name="Connecteur droit 13">
            <a:extLst>
              <a:ext uri="{FF2B5EF4-FFF2-40B4-BE49-F238E27FC236}">
                <a16:creationId xmlns:a16="http://schemas.microsoft.com/office/drawing/2014/main" id="{F2CDEA1E-3B84-963D-616D-A19C81EC6E46}"/>
              </a:ext>
            </a:extLst>
          </p:cNvPr>
          <p:cNvCxnSpPr/>
          <p:nvPr/>
        </p:nvCxnSpPr>
        <p:spPr>
          <a:xfrm flipV="1">
            <a:off x="7171623" y="3256398"/>
            <a:ext cx="1351722" cy="1421296"/>
          </a:xfrm>
          <a:prstGeom prst="line">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6" name="Connecteur droit 15">
            <a:extLst>
              <a:ext uri="{FF2B5EF4-FFF2-40B4-BE49-F238E27FC236}">
                <a16:creationId xmlns:a16="http://schemas.microsoft.com/office/drawing/2014/main" id="{629F4932-AE28-5782-1214-563EE2DFC8C2}"/>
              </a:ext>
            </a:extLst>
          </p:cNvPr>
          <p:cNvCxnSpPr>
            <a:cxnSpLocks/>
          </p:cNvCxnSpPr>
          <p:nvPr/>
        </p:nvCxnSpPr>
        <p:spPr>
          <a:xfrm flipH="1" flipV="1">
            <a:off x="7282282" y="3161538"/>
            <a:ext cx="1130405" cy="1611015"/>
          </a:xfrm>
          <a:prstGeom prst="line">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164570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261158"/>
            <a:ext cx="8229600" cy="13716"/>
          </a:xfrm>
          <a:custGeom>
            <a:avLst/>
            <a:gdLst>
              <a:gd name="connsiteX0" fmla="*/ 0 w 8229600"/>
              <a:gd name="connsiteY0" fmla="*/ 0 h 13716"/>
              <a:gd name="connsiteX1" fmla="*/ 521208 w 8229600"/>
              <a:gd name="connsiteY1" fmla="*/ 0 h 13716"/>
              <a:gd name="connsiteX2" fmla="*/ 1371600 w 8229600"/>
              <a:gd name="connsiteY2" fmla="*/ 0 h 13716"/>
              <a:gd name="connsiteX3" fmla="*/ 2221992 w 8229600"/>
              <a:gd name="connsiteY3" fmla="*/ 0 h 13716"/>
              <a:gd name="connsiteX4" fmla="*/ 3072384 w 8229600"/>
              <a:gd name="connsiteY4" fmla="*/ 0 h 13716"/>
              <a:gd name="connsiteX5" fmla="*/ 3511296 w 8229600"/>
              <a:gd name="connsiteY5" fmla="*/ 0 h 13716"/>
              <a:gd name="connsiteX6" fmla="*/ 4114800 w 8229600"/>
              <a:gd name="connsiteY6" fmla="*/ 0 h 13716"/>
              <a:gd name="connsiteX7" fmla="*/ 4553712 w 8229600"/>
              <a:gd name="connsiteY7" fmla="*/ 0 h 13716"/>
              <a:gd name="connsiteX8" fmla="*/ 5239512 w 8229600"/>
              <a:gd name="connsiteY8" fmla="*/ 0 h 13716"/>
              <a:gd name="connsiteX9" fmla="*/ 5843016 w 8229600"/>
              <a:gd name="connsiteY9" fmla="*/ 0 h 13716"/>
              <a:gd name="connsiteX10" fmla="*/ 6611112 w 8229600"/>
              <a:gd name="connsiteY10" fmla="*/ 0 h 13716"/>
              <a:gd name="connsiteX11" fmla="*/ 7461504 w 8229600"/>
              <a:gd name="connsiteY11" fmla="*/ 0 h 13716"/>
              <a:gd name="connsiteX12" fmla="*/ 8229600 w 8229600"/>
              <a:gd name="connsiteY12" fmla="*/ 0 h 13716"/>
              <a:gd name="connsiteX13" fmla="*/ 8229600 w 8229600"/>
              <a:gd name="connsiteY13" fmla="*/ 13716 h 13716"/>
              <a:gd name="connsiteX14" fmla="*/ 7461504 w 8229600"/>
              <a:gd name="connsiteY14" fmla="*/ 13716 h 13716"/>
              <a:gd name="connsiteX15" fmla="*/ 6940296 w 8229600"/>
              <a:gd name="connsiteY15" fmla="*/ 13716 h 13716"/>
              <a:gd name="connsiteX16" fmla="*/ 6419088 w 8229600"/>
              <a:gd name="connsiteY16" fmla="*/ 13716 h 13716"/>
              <a:gd name="connsiteX17" fmla="*/ 5650992 w 8229600"/>
              <a:gd name="connsiteY17" fmla="*/ 13716 h 13716"/>
              <a:gd name="connsiteX18" fmla="*/ 5129784 w 8229600"/>
              <a:gd name="connsiteY18" fmla="*/ 13716 h 13716"/>
              <a:gd name="connsiteX19" fmla="*/ 4690872 w 8229600"/>
              <a:gd name="connsiteY19" fmla="*/ 13716 h 13716"/>
              <a:gd name="connsiteX20" fmla="*/ 4087368 w 8229600"/>
              <a:gd name="connsiteY20" fmla="*/ 13716 h 13716"/>
              <a:gd name="connsiteX21" fmla="*/ 3401568 w 8229600"/>
              <a:gd name="connsiteY21" fmla="*/ 13716 h 13716"/>
              <a:gd name="connsiteX22" fmla="*/ 2798064 w 8229600"/>
              <a:gd name="connsiteY22" fmla="*/ 13716 h 13716"/>
              <a:gd name="connsiteX23" fmla="*/ 2276856 w 8229600"/>
              <a:gd name="connsiteY23" fmla="*/ 13716 h 13716"/>
              <a:gd name="connsiteX24" fmla="*/ 1426464 w 8229600"/>
              <a:gd name="connsiteY24" fmla="*/ 13716 h 13716"/>
              <a:gd name="connsiteX25" fmla="*/ 740664 w 8229600"/>
              <a:gd name="connsiteY25" fmla="*/ 13716 h 13716"/>
              <a:gd name="connsiteX26" fmla="*/ 0 w 8229600"/>
              <a:gd name="connsiteY26" fmla="*/ 13716 h 13716"/>
              <a:gd name="connsiteX27" fmla="*/ 0 w 8229600"/>
              <a:gd name="connsiteY27"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3716"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9169" y="6566"/>
                  <a:pt x="8229218" y="9895"/>
                  <a:pt x="8229600" y="13716"/>
                </a:cubicBezTo>
                <a:cubicBezTo>
                  <a:pt x="7940706" y="-13865"/>
                  <a:pt x="7792584" y="-20581"/>
                  <a:pt x="7461504" y="13716"/>
                </a:cubicBezTo>
                <a:cubicBezTo>
                  <a:pt x="7130424" y="48013"/>
                  <a:pt x="7080072" y="39273"/>
                  <a:pt x="6940296" y="13716"/>
                </a:cubicBezTo>
                <a:cubicBezTo>
                  <a:pt x="6800520" y="-11841"/>
                  <a:pt x="6672872" y="22099"/>
                  <a:pt x="6419088" y="13716"/>
                </a:cubicBezTo>
                <a:cubicBezTo>
                  <a:pt x="6165304" y="5333"/>
                  <a:pt x="5869721" y="415"/>
                  <a:pt x="5650992" y="13716"/>
                </a:cubicBezTo>
                <a:cubicBezTo>
                  <a:pt x="5432263" y="27017"/>
                  <a:pt x="5308310" y="-1549"/>
                  <a:pt x="5129784" y="13716"/>
                </a:cubicBezTo>
                <a:cubicBezTo>
                  <a:pt x="4951258" y="28981"/>
                  <a:pt x="4799696" y="10785"/>
                  <a:pt x="4690872" y="13716"/>
                </a:cubicBezTo>
                <a:cubicBezTo>
                  <a:pt x="4582048" y="16647"/>
                  <a:pt x="4311124" y="-12408"/>
                  <a:pt x="4087368" y="13716"/>
                </a:cubicBezTo>
                <a:cubicBezTo>
                  <a:pt x="3863612" y="39840"/>
                  <a:pt x="3730288" y="8802"/>
                  <a:pt x="3401568" y="13716"/>
                </a:cubicBezTo>
                <a:cubicBezTo>
                  <a:pt x="3072848" y="18630"/>
                  <a:pt x="3020684" y="27853"/>
                  <a:pt x="2798064" y="13716"/>
                </a:cubicBezTo>
                <a:cubicBezTo>
                  <a:pt x="2575444" y="-421"/>
                  <a:pt x="2440915" y="-11924"/>
                  <a:pt x="2276856" y="13716"/>
                </a:cubicBezTo>
                <a:cubicBezTo>
                  <a:pt x="2112797" y="39356"/>
                  <a:pt x="1726502" y="-14132"/>
                  <a:pt x="1426464" y="13716"/>
                </a:cubicBezTo>
                <a:cubicBezTo>
                  <a:pt x="1126426" y="41564"/>
                  <a:pt x="992925" y="16444"/>
                  <a:pt x="740664" y="13716"/>
                </a:cubicBezTo>
                <a:cubicBezTo>
                  <a:pt x="488403" y="10988"/>
                  <a:pt x="195650" y="-20633"/>
                  <a:pt x="0" y="13716"/>
                </a:cubicBezTo>
                <a:cubicBezTo>
                  <a:pt x="120" y="8944"/>
                  <a:pt x="-32" y="6034"/>
                  <a:pt x="0" y="0"/>
                </a:cubicBezTo>
                <a:close/>
              </a:path>
              <a:path w="8229600" h="13716"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29365" y="6754"/>
                  <a:pt x="8229865" y="9234"/>
                  <a:pt x="8229600" y="13716"/>
                </a:cubicBezTo>
                <a:cubicBezTo>
                  <a:pt x="8075287" y="30482"/>
                  <a:pt x="7821366" y="17278"/>
                  <a:pt x="7626096" y="13716"/>
                </a:cubicBezTo>
                <a:cubicBezTo>
                  <a:pt x="7430826" y="10154"/>
                  <a:pt x="7320004" y="-14241"/>
                  <a:pt x="7022592" y="13716"/>
                </a:cubicBezTo>
                <a:cubicBezTo>
                  <a:pt x="6725180" y="41673"/>
                  <a:pt x="6348804" y="-18597"/>
                  <a:pt x="6172200" y="13716"/>
                </a:cubicBezTo>
                <a:cubicBezTo>
                  <a:pt x="5995596" y="46029"/>
                  <a:pt x="5788102" y="18318"/>
                  <a:pt x="5650992" y="13716"/>
                </a:cubicBezTo>
                <a:cubicBezTo>
                  <a:pt x="5513882" y="9114"/>
                  <a:pt x="5198399" y="24549"/>
                  <a:pt x="4882896" y="13716"/>
                </a:cubicBezTo>
                <a:cubicBezTo>
                  <a:pt x="4567393" y="2883"/>
                  <a:pt x="4557008" y="22393"/>
                  <a:pt x="4443984" y="13716"/>
                </a:cubicBezTo>
                <a:cubicBezTo>
                  <a:pt x="4330960" y="5039"/>
                  <a:pt x="4061674" y="24319"/>
                  <a:pt x="3758184" y="13716"/>
                </a:cubicBezTo>
                <a:cubicBezTo>
                  <a:pt x="3454694" y="3113"/>
                  <a:pt x="3380392" y="14547"/>
                  <a:pt x="3236976" y="13716"/>
                </a:cubicBezTo>
                <a:cubicBezTo>
                  <a:pt x="3093560" y="12885"/>
                  <a:pt x="2632116" y="33035"/>
                  <a:pt x="2386584" y="13716"/>
                </a:cubicBezTo>
                <a:cubicBezTo>
                  <a:pt x="2141052" y="-5603"/>
                  <a:pt x="2110884" y="24205"/>
                  <a:pt x="1947672" y="13716"/>
                </a:cubicBezTo>
                <a:cubicBezTo>
                  <a:pt x="1784460" y="3227"/>
                  <a:pt x="1535467" y="-4111"/>
                  <a:pt x="1261872" y="13716"/>
                </a:cubicBezTo>
                <a:cubicBezTo>
                  <a:pt x="988277" y="31543"/>
                  <a:pt x="1021096" y="5803"/>
                  <a:pt x="822960" y="13716"/>
                </a:cubicBezTo>
                <a:cubicBezTo>
                  <a:pt x="624824" y="21629"/>
                  <a:pt x="298309" y="-3289"/>
                  <a:pt x="0" y="13716"/>
                </a:cubicBezTo>
                <a:cubicBezTo>
                  <a:pt x="52" y="10594"/>
                  <a:pt x="386" y="5364"/>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Espace réservé du contenu 2">
            <a:extLst>
              <a:ext uri="{FF2B5EF4-FFF2-40B4-BE49-F238E27FC236}">
                <a16:creationId xmlns:a16="http://schemas.microsoft.com/office/drawing/2014/main" id="{61FABAD1-67B2-D43C-423C-A7F63F484714}"/>
              </a:ext>
            </a:extLst>
          </p:cNvPr>
          <p:cNvSpPr>
            <a:spLocks noGrp="1"/>
          </p:cNvSpPr>
          <p:nvPr>
            <p:ph idx="1"/>
          </p:nvPr>
        </p:nvSpPr>
        <p:spPr>
          <a:xfrm>
            <a:off x="429369" y="1553487"/>
            <a:ext cx="5035164" cy="3089379"/>
          </a:xfrm>
        </p:spPr>
        <p:txBody>
          <a:bodyPr anchor="t">
            <a:normAutofit lnSpcReduction="10000"/>
          </a:bodyPr>
          <a:lstStyle/>
          <a:p>
            <a:pPr marL="0" indent="0" algn="just">
              <a:lnSpc>
                <a:spcPct val="90000"/>
              </a:lnSpc>
              <a:buNone/>
            </a:pPr>
            <a:r>
              <a:rPr lang="fr-BE" sz="1400" dirty="0"/>
              <a:t>Au départ lieu secondaire de la pratique journalistique, espace annexe employé comme vecteur promotionnel, la chaîne Twitch pourrait ainsi devenir l’espace de diffusion privilégié du journalisme spécialisé en jeux vidéo. Ce sentiment est renforcé, en miroir, par l’échec du média appelé “Le Live” lancé par le site </a:t>
            </a:r>
            <a:r>
              <a:rPr lang="fr-BE" sz="1400" dirty="0" err="1"/>
              <a:t>jeuxvideo.com</a:t>
            </a:r>
            <a:r>
              <a:rPr lang="fr-BE" sz="1400" dirty="0"/>
              <a:t>, qui avait tout misé sur le divertissement et s’était éloigné de l’information à propos du jeu vidéo. Si la pratique a tout de l’expérimentation et doit encore faire ses preuves, elle intervient dans une période cruciale, lors de laquelle le journalisme doit muter pour survivre. Après avoir participé à la perte de la presse vidéoludique au moment de l’avènement d’internet, le web offre aujourd’hui, à travers la porte d’entrée du streaming, un moyen pour le journalisme de jeux vidéo de se réinventer, de se financer autrement et de personnifier les efforts nécessaires à la transmission d’informations de qualité. </a:t>
            </a:r>
          </a:p>
          <a:p>
            <a:pPr marL="0" indent="0" algn="just">
              <a:lnSpc>
                <a:spcPct val="90000"/>
              </a:lnSpc>
              <a:buNone/>
            </a:pPr>
            <a:r>
              <a:rPr lang="fr-FR" sz="1400" dirty="0">
                <a:hlinkClick r:id="rId2"/>
              </a:rPr>
              <a:t>https://revistas.ulusofona.pt/index.php/ijms/article/download/9209/5632</a:t>
            </a:r>
            <a:r>
              <a:rPr lang="fr-FR" sz="1400" dirty="0"/>
              <a:t> </a:t>
            </a:r>
          </a:p>
        </p:txBody>
      </p:sp>
      <p:pic>
        <p:nvPicPr>
          <p:cNvPr id="5" name="Image 4" descr="Une image contenant texte, capture d’écran, Police, conception&#10;&#10;Le contenu généré par l’IA peut être incorrect.">
            <a:extLst>
              <a:ext uri="{FF2B5EF4-FFF2-40B4-BE49-F238E27FC236}">
                <a16:creationId xmlns:a16="http://schemas.microsoft.com/office/drawing/2014/main" id="{7AA9D89D-A4BB-58C5-A302-1AF1681E0FBC}"/>
              </a:ext>
            </a:extLst>
          </p:cNvPr>
          <p:cNvPicPr>
            <a:picLocks noChangeAspect="1"/>
          </p:cNvPicPr>
          <p:nvPr/>
        </p:nvPicPr>
        <p:blipFill>
          <a:blip r:embed="rId3"/>
          <a:srcRect l="17024" r="-5" b="-5"/>
          <a:stretch>
            <a:fillRect/>
          </a:stretch>
        </p:blipFill>
        <p:spPr>
          <a:xfrm>
            <a:off x="5756743" y="1570482"/>
            <a:ext cx="2955798" cy="3072384"/>
          </a:xfrm>
          <a:prstGeom prst="rect">
            <a:avLst/>
          </a:prstGeom>
        </p:spPr>
      </p:pic>
    </p:spTree>
    <p:extLst>
      <p:ext uri="{BB962C8B-B14F-4D97-AF65-F5344CB8AC3E}">
        <p14:creationId xmlns:p14="http://schemas.microsoft.com/office/powerpoint/2010/main" val="394341877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9" name="TextBox 18"/>
          <p:cNvSpPr txBox="1"/>
          <p:nvPr/>
        </p:nvSpPr>
        <p:spPr>
          <a:xfrm>
            <a:off x="156988" y="219148"/>
            <a:ext cx="8820254" cy="630814"/>
          </a:xfrm>
          <a:prstGeom prst="rect">
            <a:avLst/>
          </a:prstGeom>
          <a:noFill/>
        </p:spPr>
        <p:txBody>
          <a:bodyPr wrap="square" rtlCol="0">
            <a:spAutoFit/>
          </a:bodyPr>
          <a:lstStyle/>
          <a:p>
            <a:pPr algn="ctr"/>
            <a:r>
              <a:rPr lang="nl-BE" sz="3499" dirty="0">
                <a:latin typeface="Montserrat ExtraBold" panose="00000900000000000000" pitchFamily="50" charset="0"/>
                <a:ea typeface="Roboto Black" panose="02000000000000000000" pitchFamily="2" charset="0"/>
                <a:cs typeface="Open Sans Light" panose="020B0306030504020204" pitchFamily="34" charset="0"/>
              </a:rPr>
              <a:t>Bibliographie sélective</a:t>
            </a:r>
            <a:endParaRPr lang="en-US" sz="3499" dirty="0">
              <a:latin typeface="Montserrat ExtraBold" panose="00000900000000000000" pitchFamily="50" charset="0"/>
              <a:ea typeface="Roboto Black" panose="02000000000000000000" pitchFamily="2" charset="0"/>
              <a:cs typeface="Open Sans Light" panose="020B0306030504020204" pitchFamily="34" charset="0"/>
            </a:endParaRPr>
          </a:p>
        </p:txBody>
      </p:sp>
      <p:sp>
        <p:nvSpPr>
          <p:cNvPr id="5" name="Rectangle 4"/>
          <p:cNvSpPr/>
          <p:nvPr/>
        </p:nvSpPr>
        <p:spPr>
          <a:xfrm>
            <a:off x="111555" y="844132"/>
            <a:ext cx="8958679" cy="6547946"/>
          </a:xfrm>
          <a:prstGeom prst="rect">
            <a:avLst/>
          </a:prstGeom>
        </p:spPr>
        <p:txBody>
          <a:bodyPr wrap="square">
            <a:spAutoFit/>
          </a:bodyPr>
          <a:lstStyle/>
          <a:p>
            <a:pPr marL="171416" indent="-171416">
              <a:buFont typeface="Arial"/>
              <a:buChar char="•"/>
            </a:pPr>
            <a:r>
              <a:rPr lang="fr-BE" sz="1200" b="1" dirty="0"/>
              <a:t>BOURDIEU </a:t>
            </a:r>
            <a:r>
              <a:rPr lang="fr-BE" sz="1200" dirty="0"/>
              <a:t>Pierre, </a:t>
            </a:r>
            <a:r>
              <a:rPr lang="fr-BE" sz="1200" i="1" dirty="0"/>
              <a:t>La distinction. Critique sociale du jugement</a:t>
            </a:r>
            <a:r>
              <a:rPr lang="fr-BE" sz="1200" dirty="0"/>
              <a:t>, Les éditions de Minuit, 1979.</a:t>
            </a:r>
          </a:p>
          <a:p>
            <a:pPr marL="171416" indent="-171416">
              <a:buFont typeface="Arial"/>
              <a:buChar char="•"/>
            </a:pPr>
            <a:endParaRPr lang="fr-BE" sz="1200" b="1" dirty="0"/>
          </a:p>
          <a:p>
            <a:pPr marL="171416" indent="-171416">
              <a:buFont typeface="Arial"/>
              <a:buChar char="•"/>
            </a:pPr>
            <a:r>
              <a:rPr lang="en-US" sz="1200" b="1" dirty="0"/>
              <a:t>BREEM </a:t>
            </a:r>
            <a:r>
              <a:rPr lang="en-US" sz="1200" dirty="0"/>
              <a:t>Yves, </a:t>
            </a:r>
            <a:r>
              <a:rPr lang="en-US" sz="1200" b="1" dirty="0"/>
              <a:t>KRYWICKI </a:t>
            </a:r>
            <a:r>
              <a:rPr lang="en-US" sz="1200" dirty="0"/>
              <a:t>Boris, </a:t>
            </a:r>
            <a:r>
              <a:rPr lang="en-US" sz="1200" i="1" dirty="0"/>
              <a:t>Presse Start </a:t>
            </a:r>
            <a:r>
              <a:rPr lang="mr-IN" sz="1200" i="1" dirty="0"/>
              <a:t>–</a:t>
            </a:r>
            <a:r>
              <a:rPr lang="en-US" sz="1200" i="1" dirty="0"/>
              <a:t> 40 </a:t>
            </a:r>
            <a:r>
              <a:rPr lang="en-US" sz="1200" i="1" dirty="0" err="1"/>
              <a:t>ans</a:t>
            </a:r>
            <a:r>
              <a:rPr lang="en-US" sz="1200" i="1" dirty="0"/>
              <a:t> de magazines de </a:t>
            </a:r>
            <a:r>
              <a:rPr lang="en-US" sz="1200" i="1" dirty="0" err="1"/>
              <a:t>jeux</a:t>
            </a:r>
            <a:r>
              <a:rPr lang="en-US" sz="1200" i="1" dirty="0"/>
              <a:t> </a:t>
            </a:r>
            <a:r>
              <a:rPr lang="en-US" sz="1200" i="1" dirty="0" err="1"/>
              <a:t>vidéo</a:t>
            </a:r>
            <a:r>
              <a:rPr lang="en-US" sz="1200" i="1" dirty="0"/>
              <a:t> en France</a:t>
            </a:r>
            <a:r>
              <a:rPr lang="en-US" sz="1200" dirty="0"/>
              <a:t>, </a:t>
            </a:r>
            <a:r>
              <a:rPr lang="en-US" sz="1200" dirty="0" err="1"/>
              <a:t>Omaké</a:t>
            </a:r>
            <a:r>
              <a:rPr lang="en-US" sz="1200" dirty="0"/>
              <a:t> Books, 2020. </a:t>
            </a:r>
            <a:endParaRPr lang="en-US" sz="1200" b="1" dirty="0"/>
          </a:p>
          <a:p>
            <a:pPr marL="171416" indent="-171416">
              <a:buFont typeface="Arial"/>
              <a:buChar char="•"/>
            </a:pPr>
            <a:endParaRPr lang="en-US" sz="1200" b="1" dirty="0"/>
          </a:p>
          <a:p>
            <a:pPr marL="171416" indent="-171416">
              <a:buFont typeface="Arial"/>
              <a:buChar char="•"/>
            </a:pPr>
            <a:r>
              <a:rPr lang="en-US" sz="1200" b="1" dirty="0"/>
              <a:t>CONSALVO </a:t>
            </a:r>
            <a:r>
              <a:rPr lang="en-US" sz="1200" dirty="0"/>
              <a:t>Mia, </a:t>
            </a:r>
            <a:r>
              <a:rPr lang="en-US" sz="1200" i="1" dirty="0"/>
              <a:t>Cheating :Gaining Advantage in Videogames, </a:t>
            </a:r>
            <a:r>
              <a:rPr lang="en-US" sz="1200" dirty="0"/>
              <a:t>Cambridge MIT Press, 2007.</a:t>
            </a:r>
          </a:p>
          <a:p>
            <a:pPr marL="171416" indent="-171416">
              <a:buFont typeface="Arial"/>
              <a:buChar char="•"/>
            </a:pPr>
            <a:endParaRPr lang="en-US" sz="1200" dirty="0"/>
          </a:p>
          <a:p>
            <a:pPr marL="171416" indent="-171416">
              <a:buFont typeface="Arial"/>
              <a:buChar char="•"/>
            </a:pPr>
            <a:r>
              <a:rPr lang="fr-BE" sz="1200" b="1" dirty="0"/>
              <a:t>DELBOUILLE </a:t>
            </a:r>
            <a:r>
              <a:rPr lang="fr-BE" sz="1200" dirty="0"/>
              <a:t>Julie : « Jeu vidéo : réception et discours », Cours d’« Histoire et analyse des pratiques du jeu vidéo » (Université de Liège), 2017. </a:t>
            </a:r>
            <a:endParaRPr lang="en-US" sz="1200" dirty="0"/>
          </a:p>
          <a:p>
            <a:pPr marL="171416" indent="-171416">
              <a:buFont typeface="Arial"/>
              <a:buChar char="•"/>
            </a:pPr>
            <a:endParaRPr lang="en-US" sz="1200" dirty="0"/>
          </a:p>
          <a:p>
            <a:pPr marL="171416" indent="-171416">
              <a:buFont typeface="Arial"/>
              <a:buChar char="•"/>
            </a:pPr>
            <a:r>
              <a:rPr lang="fr-FR" sz="1200" b="1" dirty="0"/>
              <a:t>DOZO </a:t>
            </a:r>
            <a:r>
              <a:rPr lang="fr-FR" sz="1200" dirty="0"/>
              <a:t>Björn-Olav, </a:t>
            </a:r>
            <a:r>
              <a:rPr lang="fr-FR" sz="1200" b="1" dirty="0"/>
              <a:t>KRYWICKI </a:t>
            </a:r>
            <a:r>
              <a:rPr lang="fr-FR" sz="1200" dirty="0"/>
              <a:t>Boris, « “Beaux livres” sur les jeux vidéo et presse vidéoludique : transferts et transformations du capital ludique », </a:t>
            </a:r>
            <a:r>
              <a:rPr lang="fr-BE" sz="1200" dirty="0"/>
              <a:t>Colloque « Penser (avec) la culture vidéoludique » (Université de Lausanne), 5-7 octobre 2017.</a:t>
            </a:r>
          </a:p>
          <a:p>
            <a:pPr marL="171416" indent="-171416">
              <a:buFont typeface="Arial"/>
              <a:buChar char="•"/>
            </a:pPr>
            <a:endParaRPr lang="fr-BE" sz="1200" dirty="0"/>
          </a:p>
          <a:p>
            <a:pPr marL="171416" indent="-171416">
              <a:buFont typeface="Arial"/>
              <a:buChar char="•"/>
            </a:pPr>
            <a:r>
              <a:rPr lang="fr-BE" sz="1200" b="1" dirty="0"/>
              <a:t>DOZO</a:t>
            </a:r>
            <a:r>
              <a:rPr lang="fr-BE" sz="1200" dirty="0"/>
              <a:t> Björn-Olav, </a:t>
            </a:r>
            <a:r>
              <a:rPr lang="fr-BE" sz="1200" b="1" dirty="0"/>
              <a:t>KRYWICKI </a:t>
            </a:r>
            <a:r>
              <a:rPr lang="fr-BE" sz="1200" dirty="0"/>
              <a:t>Boris, « La presse vidéoludique », in BLANDIN Claire (dir.) </a:t>
            </a:r>
            <a:r>
              <a:rPr lang="fr-BE" sz="1200" i="1" dirty="0"/>
              <a:t>Manuel d’analyse de la presse magazine</a:t>
            </a:r>
            <a:r>
              <a:rPr lang="fr-BE" sz="1200" dirty="0"/>
              <a:t>, Armand Colin, pp.213-227, 2018. </a:t>
            </a:r>
          </a:p>
          <a:p>
            <a:pPr marL="171416" indent="-171416">
              <a:buFont typeface="Arial"/>
              <a:buChar char="•"/>
            </a:pPr>
            <a:endParaRPr lang="fr-BE" sz="1200" dirty="0"/>
          </a:p>
          <a:p>
            <a:pPr marL="171416" indent="-171416">
              <a:buFont typeface="Arial"/>
              <a:buChar char="•"/>
            </a:pPr>
            <a:r>
              <a:rPr lang="fr-BE" sz="1200" b="1" dirty="0"/>
              <a:t>GRAY </a:t>
            </a:r>
            <a:r>
              <a:rPr lang="fr-BE" sz="1200" dirty="0"/>
              <a:t>Kishonna, </a:t>
            </a:r>
            <a:r>
              <a:rPr lang="fr-BE" sz="1200" b="1" dirty="0"/>
              <a:t>VOORHEES </a:t>
            </a:r>
            <a:r>
              <a:rPr lang="fr-BE" sz="1200" dirty="0"/>
              <a:t>Gerald, </a:t>
            </a:r>
            <a:r>
              <a:rPr lang="fr-BE" sz="1200" b="1" dirty="0"/>
              <a:t>VOSSEN </a:t>
            </a:r>
            <a:r>
              <a:rPr lang="fr-BE" sz="1200" dirty="0"/>
              <a:t>Emma (dir.), </a:t>
            </a:r>
            <a:r>
              <a:rPr lang="fr-BE" sz="1200" i="1" dirty="0"/>
              <a:t>Feminism in Play</a:t>
            </a:r>
            <a:r>
              <a:rPr lang="fr-BE" sz="1200" dirty="0"/>
              <a:t>, Palgrave Macmillan, 2018.  </a:t>
            </a:r>
            <a:endParaRPr lang="fr-FR" sz="1200" b="1" dirty="0"/>
          </a:p>
          <a:p>
            <a:pPr marL="171416" indent="-171416">
              <a:buFont typeface="Arial"/>
              <a:buChar char="•"/>
            </a:pPr>
            <a:endParaRPr lang="fr-FR" sz="1200" b="1" dirty="0"/>
          </a:p>
          <a:p>
            <a:pPr marL="171416" indent="-171416">
              <a:buFont typeface="Arial"/>
              <a:buChar char="•"/>
            </a:pPr>
            <a:r>
              <a:rPr lang="fr-FR" sz="1200" b="1" dirty="0"/>
              <a:t>KIRKPATRICK</a:t>
            </a:r>
            <a:r>
              <a:rPr lang="fr-FR" sz="1200" dirty="0"/>
              <a:t> Graeme, </a:t>
            </a:r>
            <a:r>
              <a:rPr lang="fr-FR" sz="1200" i="1" dirty="0"/>
              <a:t>The formation of gaming culture</a:t>
            </a:r>
            <a:r>
              <a:rPr lang="fr-FR" sz="1200" dirty="0"/>
              <a:t>, </a:t>
            </a:r>
            <a:r>
              <a:rPr lang="fr-FR" sz="1200" dirty="0" err="1"/>
              <a:t>Palgrave</a:t>
            </a:r>
            <a:r>
              <a:rPr lang="fr-FR" sz="1200" dirty="0"/>
              <a:t> </a:t>
            </a:r>
            <a:r>
              <a:rPr lang="fr-FR" sz="1200" dirty="0" err="1"/>
              <a:t>MacMillan</a:t>
            </a:r>
            <a:r>
              <a:rPr lang="fr-FR" sz="1200" dirty="0"/>
              <a:t>, 2015.</a:t>
            </a:r>
          </a:p>
          <a:p>
            <a:pPr marL="171416" indent="-171416">
              <a:buFont typeface="Arial"/>
              <a:buChar char="•"/>
            </a:pPr>
            <a:endParaRPr lang="fr-FR" sz="1200" dirty="0"/>
          </a:p>
          <a:p>
            <a:pPr marL="171416" indent="-171416">
              <a:buFont typeface="Arial"/>
              <a:buChar char="•"/>
            </a:pPr>
            <a:r>
              <a:rPr lang="fr-BE" sz="1200" b="1" dirty="0"/>
              <a:t>SHAW</a:t>
            </a:r>
            <a:r>
              <a:rPr lang="fr-BE" sz="1200" dirty="0"/>
              <a:t> Adrienne, « What is video Game culture ? Cultural Studies and Game Studies », in </a:t>
            </a:r>
            <a:r>
              <a:rPr lang="fr-BE" sz="1200" i="1" dirty="0"/>
              <a:t>Games and Culture</a:t>
            </a:r>
            <a:r>
              <a:rPr lang="fr-BE" sz="1200" dirty="0"/>
              <a:t>, vol. 5 (4), pp. 403-424, 2010.</a:t>
            </a:r>
          </a:p>
          <a:p>
            <a:pPr marL="171416" indent="-171416">
              <a:buFont typeface="Arial"/>
              <a:buChar char="•"/>
            </a:pPr>
            <a:endParaRPr lang="fr-BE" sz="1200" dirty="0"/>
          </a:p>
          <a:p>
            <a:pPr marL="171416" indent="-171416">
              <a:buFont typeface="Arial"/>
              <a:buChar char="•"/>
            </a:pPr>
            <a:r>
              <a:rPr lang="fr-FR" sz="1200" b="1" dirty="0"/>
              <a:t>SUOMINEN</a:t>
            </a:r>
            <a:r>
              <a:rPr lang="fr-FR" sz="1200" dirty="0"/>
              <a:t> </a:t>
            </a:r>
            <a:r>
              <a:rPr lang="fr-FR" sz="1200" dirty="0" err="1"/>
              <a:t>Jakko</a:t>
            </a:r>
            <a:r>
              <a:rPr lang="fr-FR" sz="1200" b="1" dirty="0"/>
              <a:t>, </a:t>
            </a:r>
            <a:r>
              <a:rPr lang="fr-BE" sz="1200" dirty="0"/>
              <a:t>« </a:t>
            </a:r>
            <a:r>
              <a:rPr lang="fr-FR" sz="1200" dirty="0"/>
              <a:t>Game </a:t>
            </a:r>
            <a:r>
              <a:rPr lang="fr-FR" sz="1200" dirty="0" err="1"/>
              <a:t>Reviews</a:t>
            </a:r>
            <a:r>
              <a:rPr lang="fr-FR" sz="1200" dirty="0"/>
              <a:t> as Tools in the Construction of Game </a:t>
            </a:r>
            <a:r>
              <a:rPr lang="fr-FR" sz="1200" dirty="0" err="1"/>
              <a:t>Historical</a:t>
            </a:r>
            <a:r>
              <a:rPr lang="fr-FR" sz="1200" dirty="0"/>
              <a:t> </a:t>
            </a:r>
            <a:r>
              <a:rPr lang="fr-FR" sz="1200" dirty="0" err="1"/>
              <a:t>Awareness</a:t>
            </a:r>
            <a:r>
              <a:rPr lang="fr-FR" sz="1200" dirty="0"/>
              <a:t> in </a:t>
            </a:r>
            <a:r>
              <a:rPr lang="fr-FR" sz="1200" dirty="0" err="1"/>
              <a:t>Finland</a:t>
            </a:r>
            <a:r>
              <a:rPr lang="fr-FR" sz="1200" dirty="0"/>
              <a:t>, 1984– 2010: Case </a:t>
            </a:r>
            <a:r>
              <a:rPr lang="fr-FR" sz="1200" i="1" dirty="0" err="1"/>
              <a:t>MikroBitti</a:t>
            </a:r>
            <a:r>
              <a:rPr lang="fr-FR" sz="1200" i="1" dirty="0"/>
              <a:t> </a:t>
            </a:r>
            <a:r>
              <a:rPr lang="fr-FR" sz="1200" dirty="0"/>
              <a:t>Magazine », </a:t>
            </a:r>
            <a:r>
              <a:rPr lang="fr-FR" sz="1200" dirty="0" err="1"/>
              <a:t>Proceedings</a:t>
            </a:r>
            <a:r>
              <a:rPr lang="fr-FR" sz="1200" dirty="0"/>
              <a:t> of </a:t>
            </a:r>
            <a:r>
              <a:rPr lang="fr-FR" sz="1200" dirty="0" err="1"/>
              <a:t>Digra</a:t>
            </a:r>
            <a:r>
              <a:rPr lang="fr-FR" sz="1200" dirty="0"/>
              <a:t>, 2011. </a:t>
            </a:r>
          </a:p>
          <a:p>
            <a:pPr marL="171416" indent="-171416">
              <a:buFont typeface="Arial"/>
              <a:buChar char="•"/>
            </a:pPr>
            <a:endParaRPr lang="fr-FR" sz="1200" dirty="0"/>
          </a:p>
          <a:p>
            <a:r>
              <a:rPr lang="en-US" sz="1200" dirty="0"/>
              <a:t> </a:t>
            </a:r>
            <a:endParaRPr lang="fr-BE" sz="1200" dirty="0"/>
          </a:p>
          <a:p>
            <a:pPr marL="171416" indent="-171416">
              <a:buFont typeface="Arial"/>
              <a:buChar char="•"/>
            </a:pPr>
            <a:endParaRPr lang="fr-FR" sz="1200" dirty="0"/>
          </a:p>
          <a:p>
            <a:pPr marL="171416" indent="-171416">
              <a:buFont typeface="Arial"/>
              <a:buChar char="•"/>
            </a:pPr>
            <a:endParaRPr lang="fr-FR" sz="1200" dirty="0"/>
          </a:p>
          <a:p>
            <a:pPr marL="171416" indent="-171416">
              <a:buFont typeface="Arial"/>
              <a:buChar char="•"/>
            </a:pPr>
            <a:endParaRPr lang="fr-FR" sz="1200" dirty="0"/>
          </a:p>
          <a:p>
            <a:pPr marL="171416" indent="-171416">
              <a:buFont typeface="Arial"/>
              <a:buChar char="•"/>
            </a:pPr>
            <a:endParaRPr lang="fr-FR" sz="1200" dirty="0"/>
          </a:p>
          <a:p>
            <a:pPr marL="171416" indent="-171416">
              <a:buFont typeface="Arial"/>
              <a:buChar char="•"/>
            </a:pPr>
            <a:endParaRPr lang="fr-FR" sz="1200" dirty="0"/>
          </a:p>
          <a:p>
            <a:pPr marL="171416" indent="-171416">
              <a:buFont typeface="Arial"/>
              <a:buChar char="•"/>
            </a:pPr>
            <a:endParaRPr lang="fr-BE" sz="1200" dirty="0"/>
          </a:p>
          <a:p>
            <a:pPr marL="171416" indent="-171416">
              <a:buFont typeface="Arial"/>
              <a:buChar char="•"/>
            </a:pPr>
            <a:endParaRPr lang="fr-BE" sz="1200" dirty="0"/>
          </a:p>
          <a:p>
            <a:pPr marL="171416" indent="-171416">
              <a:buFont typeface="Arial"/>
              <a:buChar char="•"/>
            </a:pPr>
            <a:endParaRPr lang="fr-BE" sz="1200" dirty="0"/>
          </a:p>
          <a:p>
            <a:r>
              <a:rPr lang="fr-FR" sz="1200" dirty="0"/>
              <a:t> </a:t>
            </a:r>
            <a:endParaRPr lang="fr-BE" sz="1200" dirty="0"/>
          </a:p>
          <a:p>
            <a:endParaRPr lang="fr-BE" sz="1150" dirty="0">
              <a:solidFill>
                <a:srgbClr val="000000"/>
              </a:solidFill>
            </a:endParaRPr>
          </a:p>
        </p:txBody>
      </p:sp>
    </p:spTree>
    <p:extLst>
      <p:ext uri="{BB962C8B-B14F-4D97-AF65-F5344CB8AC3E}">
        <p14:creationId xmlns:p14="http://schemas.microsoft.com/office/powerpoint/2010/main" val="246954323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6" name="ZoneTexte 5"/>
          <p:cNvSpPr txBox="1"/>
          <p:nvPr/>
        </p:nvSpPr>
        <p:spPr>
          <a:xfrm>
            <a:off x="127232" y="413843"/>
            <a:ext cx="8889535" cy="4824398"/>
          </a:xfrm>
          <a:prstGeom prst="rect">
            <a:avLst/>
          </a:prstGeom>
          <a:noFill/>
        </p:spPr>
        <p:txBody>
          <a:bodyPr wrap="square" rtlCol="0">
            <a:spAutoFit/>
          </a:bodyPr>
          <a:lstStyle/>
          <a:p>
            <a:pPr algn="just"/>
            <a:endParaRPr lang="nl-BE" sz="1125" dirty="0">
              <a:latin typeface="Times New Roman"/>
              <a:cs typeface="Times New Roman"/>
            </a:endParaRPr>
          </a:p>
          <a:p>
            <a:pPr marL="171416" indent="-171416" algn="just">
              <a:buFont typeface="Arial" panose="020B0604020202020204" pitchFamily="34" charset="0"/>
              <a:buChar char="•"/>
            </a:pPr>
            <a:r>
              <a:rPr lang="fr-FR" sz="1200" b="1" dirty="0">
                <a:cs typeface="Times New Roman"/>
              </a:rPr>
              <a:t>AGNES</a:t>
            </a:r>
            <a:r>
              <a:rPr lang="fr-FR" sz="1200" dirty="0">
                <a:cs typeface="Times New Roman"/>
              </a:rPr>
              <a:t> Yves, </a:t>
            </a:r>
            <a:r>
              <a:rPr lang="fr-FR" sz="1200" i="1" dirty="0">
                <a:cs typeface="Times New Roman"/>
              </a:rPr>
              <a:t>Manuel de journalisme</a:t>
            </a:r>
            <a:r>
              <a:rPr lang="fr-FR" sz="1200" dirty="0">
                <a:cs typeface="Times New Roman"/>
              </a:rPr>
              <a:t>, La Découverte, 2008. </a:t>
            </a:r>
          </a:p>
          <a:p>
            <a:pPr marL="171416" indent="-171416" algn="just">
              <a:buFont typeface="Arial" panose="020B0604020202020204" pitchFamily="34" charset="0"/>
              <a:buChar char="•"/>
            </a:pPr>
            <a:endParaRPr lang="fr-BE" sz="1200" dirty="0">
              <a:cs typeface="Times New Roman"/>
            </a:endParaRPr>
          </a:p>
          <a:p>
            <a:pPr marL="171416" indent="-171416" algn="just">
              <a:buFont typeface="Arial" panose="020B0604020202020204" pitchFamily="34" charset="0"/>
              <a:buChar char="•"/>
            </a:pPr>
            <a:r>
              <a:rPr lang="fr-FR" sz="1200" b="1" dirty="0">
                <a:cs typeface="Times New Roman"/>
              </a:rPr>
              <a:t>BUFFA</a:t>
            </a:r>
            <a:r>
              <a:rPr lang="fr-FR" sz="1200" dirty="0">
                <a:cs typeface="Times New Roman"/>
              </a:rPr>
              <a:t> Chris, « Opinion : </a:t>
            </a:r>
            <a:r>
              <a:rPr lang="fr-FR" sz="1200" dirty="0" err="1">
                <a:cs typeface="Times New Roman"/>
              </a:rPr>
              <a:t>Why</a:t>
            </a:r>
            <a:r>
              <a:rPr lang="fr-FR" sz="1200" dirty="0">
                <a:cs typeface="Times New Roman"/>
              </a:rPr>
              <a:t> </a:t>
            </a:r>
            <a:r>
              <a:rPr lang="fr-FR" sz="1200" dirty="0" err="1">
                <a:cs typeface="Times New Roman"/>
              </a:rPr>
              <a:t>Videogame</a:t>
            </a:r>
            <a:r>
              <a:rPr lang="fr-FR" sz="1200" dirty="0">
                <a:cs typeface="Times New Roman"/>
              </a:rPr>
              <a:t> </a:t>
            </a:r>
            <a:r>
              <a:rPr lang="fr-FR" sz="1200" dirty="0" err="1">
                <a:cs typeface="Times New Roman"/>
              </a:rPr>
              <a:t>Journalism</a:t>
            </a:r>
            <a:r>
              <a:rPr lang="fr-FR" sz="1200" dirty="0">
                <a:cs typeface="Times New Roman"/>
              </a:rPr>
              <a:t> </a:t>
            </a:r>
            <a:r>
              <a:rPr lang="fr-FR" sz="1200" dirty="0" err="1">
                <a:cs typeface="Times New Roman"/>
              </a:rPr>
              <a:t>sucks</a:t>
            </a:r>
            <a:r>
              <a:rPr lang="fr-FR" sz="1200" dirty="0">
                <a:cs typeface="Times New Roman"/>
              </a:rPr>
              <a:t> », in </a:t>
            </a:r>
            <a:r>
              <a:rPr lang="fr-FR" sz="1200" i="1" dirty="0">
                <a:cs typeface="Times New Roman"/>
              </a:rPr>
              <a:t>Game Daily</a:t>
            </a:r>
            <a:r>
              <a:rPr lang="fr-FR" sz="1200" dirty="0">
                <a:cs typeface="Times New Roman"/>
              </a:rPr>
              <a:t>, [en ligne]</a:t>
            </a:r>
            <a:r>
              <a:rPr lang="fr-BE" sz="1200" dirty="0">
                <a:cs typeface="Times New Roman"/>
              </a:rPr>
              <a:t>, </a:t>
            </a:r>
            <a:r>
              <a:rPr lang="fr-FR" sz="1200" i="1" dirty="0" err="1">
                <a:cs typeface="Times New Roman"/>
              </a:rPr>
              <a:t>snapshot</a:t>
            </a:r>
            <a:r>
              <a:rPr lang="fr-FR" sz="1200" i="1" dirty="0">
                <a:cs typeface="Times New Roman"/>
              </a:rPr>
              <a:t> </a:t>
            </a:r>
            <a:r>
              <a:rPr lang="fr-FR" sz="1200" dirty="0">
                <a:cs typeface="Times New Roman"/>
              </a:rPr>
              <a:t>du 18 juillet 2006.</a:t>
            </a:r>
          </a:p>
          <a:p>
            <a:pPr marL="171416" indent="-171416" algn="just">
              <a:buFont typeface="Arial" panose="020B0604020202020204" pitchFamily="34" charset="0"/>
              <a:buChar char="•"/>
            </a:pPr>
            <a:endParaRPr lang="fr-BE" sz="1200" dirty="0">
              <a:cs typeface="Times New Roman"/>
            </a:endParaRPr>
          </a:p>
          <a:p>
            <a:pPr marL="171416" indent="-171416" algn="just">
              <a:buFont typeface="Arial" panose="020B0604020202020204" pitchFamily="34" charset="0"/>
              <a:buChar char="•"/>
            </a:pPr>
            <a:r>
              <a:rPr lang="fr-FR" sz="1200" b="1" dirty="0">
                <a:cs typeface="Times New Roman"/>
              </a:rPr>
              <a:t>DE CERTEAU </a:t>
            </a:r>
            <a:r>
              <a:rPr lang="fr-FR" sz="1200" dirty="0">
                <a:cs typeface="Times New Roman"/>
              </a:rPr>
              <a:t>Michel, </a:t>
            </a:r>
            <a:r>
              <a:rPr lang="fr-FR" sz="1200" i="1" dirty="0">
                <a:cs typeface="Times New Roman"/>
              </a:rPr>
              <a:t>L’invention du quotidien</a:t>
            </a:r>
            <a:r>
              <a:rPr lang="fr-FR" sz="1200" dirty="0">
                <a:cs typeface="Times New Roman"/>
              </a:rPr>
              <a:t>, Gallimard, 1990.</a:t>
            </a:r>
          </a:p>
          <a:p>
            <a:pPr marL="171416" indent="-171416" algn="just">
              <a:buFont typeface="Arial" panose="020B0604020202020204" pitchFamily="34" charset="0"/>
              <a:buChar char="•"/>
            </a:pPr>
            <a:endParaRPr lang="fr-FR" sz="1200" dirty="0">
              <a:cs typeface="Times New Roman"/>
            </a:endParaRPr>
          </a:p>
          <a:p>
            <a:pPr marL="171416" indent="-171416" algn="just">
              <a:buFont typeface="Arial" panose="020B0604020202020204" pitchFamily="34" charset="0"/>
              <a:buChar char="•"/>
            </a:pPr>
            <a:r>
              <a:rPr lang="fr-FR" sz="1200" b="1" dirty="0">
                <a:cs typeface="Times New Roman"/>
              </a:rPr>
              <a:t>LUGRIN</a:t>
            </a:r>
            <a:r>
              <a:rPr lang="fr-FR" sz="1200" dirty="0">
                <a:cs typeface="Times New Roman"/>
              </a:rPr>
              <a:t> Gilles, « Le mélange des genres dans l’</a:t>
            </a:r>
            <a:r>
              <a:rPr lang="fr-FR" sz="1200" dirty="0" err="1">
                <a:cs typeface="Times New Roman"/>
              </a:rPr>
              <a:t>hyperstructure</a:t>
            </a:r>
            <a:r>
              <a:rPr lang="fr-FR" sz="1200" dirty="0">
                <a:cs typeface="Times New Roman"/>
              </a:rPr>
              <a:t> », in </a:t>
            </a:r>
            <a:r>
              <a:rPr lang="fr-FR" sz="1200" dirty="0" err="1">
                <a:cs typeface="Times New Roman"/>
              </a:rPr>
              <a:t>Semen</a:t>
            </a:r>
            <a:r>
              <a:rPr lang="fr-FR" sz="1200" dirty="0">
                <a:cs typeface="Times New Roman"/>
              </a:rPr>
              <a:t>, vol. 13, [en ligne] https://</a:t>
            </a:r>
            <a:r>
              <a:rPr lang="fr-FR" sz="1200" dirty="0" err="1">
                <a:cs typeface="Times New Roman"/>
              </a:rPr>
              <a:t>journals.openedition.org</a:t>
            </a:r>
            <a:r>
              <a:rPr lang="fr-FR" sz="1200" dirty="0">
                <a:cs typeface="Times New Roman"/>
              </a:rPr>
              <a:t>/</a:t>
            </a:r>
            <a:r>
              <a:rPr lang="fr-FR" sz="1200" dirty="0" err="1">
                <a:cs typeface="Times New Roman"/>
              </a:rPr>
              <a:t>semen</a:t>
            </a:r>
            <a:r>
              <a:rPr lang="fr-FR" sz="1200" dirty="0">
                <a:cs typeface="Times New Roman"/>
              </a:rPr>
              <a:t>/2654,  2001. </a:t>
            </a:r>
          </a:p>
          <a:p>
            <a:pPr marL="171416" indent="-171416" algn="just">
              <a:buFont typeface="Arial" panose="020B0604020202020204" pitchFamily="34" charset="0"/>
              <a:buChar char="•"/>
            </a:pPr>
            <a:endParaRPr lang="fr-BE" sz="1200" dirty="0">
              <a:cs typeface="Times New Roman"/>
            </a:endParaRPr>
          </a:p>
          <a:p>
            <a:pPr marL="171416" indent="-171416" algn="just">
              <a:buFont typeface="Arial" panose="020B0604020202020204" pitchFamily="34" charset="0"/>
              <a:buChar char="•"/>
            </a:pPr>
            <a:r>
              <a:rPr lang="fr-BE" sz="1200" b="1" dirty="0" err="1">
                <a:cs typeface="Times New Roman"/>
              </a:rPr>
              <a:t>McCREA</a:t>
            </a:r>
            <a:r>
              <a:rPr lang="fr-BE" sz="1200" dirty="0">
                <a:cs typeface="Times New Roman"/>
              </a:rPr>
              <a:t> Christian, « Fear and loading in game journalim », in </a:t>
            </a:r>
            <a:r>
              <a:rPr lang="fr-BE" sz="1200" i="1" dirty="0">
                <a:cs typeface="Times New Roman"/>
              </a:rPr>
              <a:t>Escapist Magazine</a:t>
            </a:r>
            <a:r>
              <a:rPr lang="fr-BE" sz="1200" dirty="0">
                <a:cs typeface="Times New Roman"/>
              </a:rPr>
              <a:t>, [en ligne], 31 juillet 2007. </a:t>
            </a:r>
          </a:p>
          <a:p>
            <a:pPr marL="171416" indent="-171416" algn="just">
              <a:buFont typeface="Arial" panose="020B0604020202020204" pitchFamily="34" charset="0"/>
              <a:buChar char="•"/>
            </a:pPr>
            <a:endParaRPr lang="fr-BE" sz="1200" dirty="0">
              <a:cs typeface="Times New Roman"/>
            </a:endParaRPr>
          </a:p>
          <a:p>
            <a:pPr marL="171416" indent="-171416" algn="just">
              <a:buFont typeface="Arial" panose="020B0604020202020204" pitchFamily="34" charset="0"/>
              <a:buChar char="•"/>
            </a:pPr>
            <a:r>
              <a:rPr lang="fr-BE" sz="1200" b="1" dirty="0">
                <a:cs typeface="Times New Roman"/>
              </a:rPr>
              <a:t>ADAM</a:t>
            </a:r>
            <a:r>
              <a:rPr lang="fr-BE" sz="1200" dirty="0">
                <a:cs typeface="Times New Roman"/>
              </a:rPr>
              <a:t> Jean-Michel, « Genres de la presse écrite et analyse de discours », in </a:t>
            </a:r>
            <a:r>
              <a:rPr lang="fr-BE" sz="1200" dirty="0" err="1">
                <a:cs typeface="Times New Roman"/>
              </a:rPr>
              <a:t>Semen</a:t>
            </a:r>
            <a:r>
              <a:rPr lang="fr-BE" sz="1200" dirty="0">
                <a:cs typeface="Times New Roman"/>
              </a:rPr>
              <a:t>, vol. 13, [en ligne] https://</a:t>
            </a:r>
            <a:r>
              <a:rPr lang="fr-BE" sz="1200" dirty="0" err="1">
                <a:cs typeface="Times New Roman"/>
              </a:rPr>
              <a:t>journals.openedition.org</a:t>
            </a:r>
            <a:r>
              <a:rPr lang="fr-BE" sz="1200" dirty="0">
                <a:cs typeface="Times New Roman"/>
              </a:rPr>
              <a:t>/</a:t>
            </a:r>
            <a:r>
              <a:rPr lang="fr-BE" sz="1200" dirty="0" err="1">
                <a:cs typeface="Times New Roman"/>
              </a:rPr>
              <a:t>semen</a:t>
            </a:r>
            <a:r>
              <a:rPr lang="fr-BE" sz="1200" dirty="0">
                <a:cs typeface="Times New Roman"/>
              </a:rPr>
              <a:t>/2597, 2001. </a:t>
            </a:r>
          </a:p>
          <a:p>
            <a:pPr marL="171416" indent="-171416" algn="just">
              <a:buFont typeface="Arial" panose="020B0604020202020204" pitchFamily="34" charset="0"/>
              <a:buChar char="•"/>
            </a:pPr>
            <a:endParaRPr lang="fr-BE" sz="1200" dirty="0">
              <a:cs typeface="Times New Roman"/>
            </a:endParaRPr>
          </a:p>
          <a:p>
            <a:pPr marL="171416" indent="-171416" algn="just">
              <a:buFont typeface="Arial" panose="020B0604020202020204" pitchFamily="34" charset="0"/>
              <a:buChar char="•"/>
            </a:pPr>
            <a:r>
              <a:rPr lang="fr-BE" sz="1200" b="1" dirty="0">
                <a:cs typeface="Times New Roman"/>
              </a:rPr>
              <a:t>RIBBENS</a:t>
            </a:r>
            <a:r>
              <a:rPr lang="fr-BE" sz="1200" dirty="0">
                <a:cs typeface="Times New Roman"/>
              </a:rPr>
              <a:t> Wannes, </a:t>
            </a:r>
            <a:r>
              <a:rPr lang="fr-BE" sz="1200" b="1" dirty="0">
                <a:cs typeface="Times New Roman"/>
              </a:rPr>
              <a:t>STEEGEN</a:t>
            </a:r>
            <a:r>
              <a:rPr lang="fr-BE" sz="1200" dirty="0">
                <a:cs typeface="Times New Roman"/>
              </a:rPr>
              <a:t> Ruben, « A qualitative inquiry and a quantitative exploration into the meaning of game reviews », </a:t>
            </a:r>
            <a:r>
              <a:rPr lang="fr-BE" sz="1200" i="1" dirty="0">
                <a:cs typeface="Times New Roman"/>
              </a:rPr>
              <a:t>Journal of Applied Journalism &amp; Media Studies</a:t>
            </a:r>
            <a:r>
              <a:rPr lang="fr-BE" sz="1200" dirty="0">
                <a:cs typeface="Times New Roman"/>
              </a:rPr>
              <a:t>, Vol. 1, N°2, 2012, pp.209-229. </a:t>
            </a:r>
          </a:p>
          <a:p>
            <a:pPr marL="171416" indent="-171416" algn="just">
              <a:buFont typeface="Arial" panose="020B0604020202020204" pitchFamily="34" charset="0"/>
              <a:buChar char="•"/>
            </a:pPr>
            <a:endParaRPr lang="fr-BE" sz="1200" dirty="0">
              <a:cs typeface="Times New Roman"/>
            </a:endParaRPr>
          </a:p>
          <a:p>
            <a:pPr marL="171416" indent="-171416" algn="just">
              <a:buFont typeface="Arial" panose="020B0604020202020204" pitchFamily="34" charset="0"/>
              <a:buChar char="•"/>
            </a:pPr>
            <a:r>
              <a:rPr lang="fr-BE" sz="1200" b="1" dirty="0">
                <a:cs typeface="Times New Roman"/>
              </a:rPr>
              <a:t>SCHAEFFER</a:t>
            </a:r>
            <a:r>
              <a:rPr lang="fr-BE" sz="1200" dirty="0">
                <a:cs typeface="Times New Roman"/>
              </a:rPr>
              <a:t> Jean-Marie, </a:t>
            </a:r>
            <a:r>
              <a:rPr lang="fr-BE" sz="1200" i="1" dirty="0">
                <a:cs typeface="Times New Roman"/>
              </a:rPr>
              <a:t>Qu’est-ce qu’un genre littéraire ?</a:t>
            </a:r>
            <a:r>
              <a:rPr lang="fr-BE" sz="1200" dirty="0">
                <a:cs typeface="Times New Roman"/>
              </a:rPr>
              <a:t>, Seuil, 1989.</a:t>
            </a:r>
          </a:p>
          <a:p>
            <a:pPr marL="171416" indent="-171416" algn="just">
              <a:buFont typeface="Arial" panose="020B0604020202020204" pitchFamily="34" charset="0"/>
              <a:buChar char="•"/>
            </a:pPr>
            <a:endParaRPr lang="fr-BE" sz="1200" dirty="0">
              <a:cs typeface="Times New Roman"/>
            </a:endParaRPr>
          </a:p>
          <a:p>
            <a:pPr marL="171416" indent="-171416" algn="just">
              <a:buFont typeface="Arial" panose="020B0604020202020204" pitchFamily="34" charset="0"/>
              <a:buChar char="•"/>
            </a:pPr>
            <a:r>
              <a:rPr lang="fr-BE" sz="1200" b="1" dirty="0">
                <a:cs typeface="Times New Roman"/>
              </a:rPr>
              <a:t>STUART</a:t>
            </a:r>
            <a:r>
              <a:rPr lang="fr-BE" sz="1200" dirty="0">
                <a:cs typeface="Times New Roman"/>
              </a:rPr>
              <a:t> Keith, « State of play : Is there a role for New </a:t>
            </a:r>
            <a:r>
              <a:rPr lang="fr-BE" sz="1200" dirty="0" err="1">
                <a:cs typeface="Times New Roman"/>
              </a:rPr>
              <a:t>Games</a:t>
            </a:r>
            <a:r>
              <a:rPr lang="fr-BE" sz="1200" dirty="0">
                <a:cs typeface="Times New Roman"/>
              </a:rPr>
              <a:t> Journalism », in </a:t>
            </a:r>
            <a:r>
              <a:rPr lang="fr-BE" sz="1200" i="1" dirty="0">
                <a:cs typeface="Times New Roman"/>
              </a:rPr>
              <a:t>Theguardian.com</a:t>
            </a:r>
            <a:r>
              <a:rPr lang="fr-BE" sz="1200" dirty="0">
                <a:cs typeface="Times New Roman"/>
              </a:rPr>
              <a:t>, [en ligne], </a:t>
            </a:r>
            <a:r>
              <a:rPr lang="fr-BE" sz="1200" i="1" dirty="0">
                <a:cs typeface="Times New Roman"/>
              </a:rPr>
              <a:t>snapshot </a:t>
            </a:r>
            <a:r>
              <a:rPr lang="fr-BE" sz="1200" dirty="0">
                <a:cs typeface="Times New Roman"/>
              </a:rPr>
              <a:t>du 22 février 2005a.</a:t>
            </a:r>
          </a:p>
          <a:p>
            <a:pPr marL="171416" indent="-171416" algn="just">
              <a:buFont typeface="Arial" panose="020B0604020202020204" pitchFamily="34" charset="0"/>
              <a:buChar char="•"/>
            </a:pPr>
            <a:endParaRPr lang="fr-BE" sz="1200" dirty="0">
              <a:cs typeface="Times New Roman"/>
            </a:endParaRPr>
          </a:p>
          <a:p>
            <a:pPr marL="171416" indent="-171416" algn="just">
              <a:buFont typeface="Arial" panose="020B0604020202020204" pitchFamily="34" charset="0"/>
              <a:buChar char="•"/>
            </a:pPr>
            <a:r>
              <a:rPr lang="fr-BE" sz="1200" b="1" dirty="0">
                <a:cs typeface="Times New Roman"/>
              </a:rPr>
              <a:t>ZAGAL</a:t>
            </a:r>
            <a:r>
              <a:rPr lang="fr-BE" sz="1200" dirty="0">
                <a:cs typeface="Times New Roman"/>
              </a:rPr>
              <a:t> José, </a:t>
            </a:r>
            <a:r>
              <a:rPr lang="fr-BE" sz="1200" b="1" dirty="0">
                <a:cs typeface="Times New Roman"/>
              </a:rPr>
              <a:t>LADD</a:t>
            </a:r>
            <a:r>
              <a:rPr lang="fr-BE" sz="1200" dirty="0">
                <a:cs typeface="Times New Roman"/>
              </a:rPr>
              <a:t> Amanda,</a:t>
            </a:r>
            <a:r>
              <a:rPr lang="fr-BE" sz="1200" b="1" dirty="0">
                <a:cs typeface="Times New Roman"/>
              </a:rPr>
              <a:t> JOHNSON </a:t>
            </a:r>
            <a:r>
              <a:rPr lang="fr-BE" sz="1200" dirty="0">
                <a:cs typeface="Times New Roman"/>
              </a:rPr>
              <a:t>Terris, « Characterizing and Understanding Game Reviews », in </a:t>
            </a:r>
            <a:r>
              <a:rPr lang="fr-BE" sz="1200" i="1" dirty="0">
                <a:cs typeface="Times New Roman"/>
              </a:rPr>
              <a:t>Proceedings of the 4th International Conference on Foundations of Digital Games</a:t>
            </a:r>
            <a:r>
              <a:rPr lang="fr-BE" sz="1200" dirty="0">
                <a:cs typeface="Times New Roman"/>
              </a:rPr>
              <a:t>, 2009. </a:t>
            </a:r>
          </a:p>
          <a:p>
            <a:pPr algn="ctr"/>
            <a:r>
              <a:rPr lang="fr-BE" sz="900" dirty="0">
                <a:latin typeface="Times New Roman"/>
                <a:cs typeface="Times New Roman"/>
              </a:rPr>
              <a:t>                                      						</a:t>
            </a:r>
          </a:p>
          <a:p>
            <a:pPr algn="just"/>
            <a:endParaRPr lang="fr-FR" sz="1125" dirty="0">
              <a:latin typeface="Times New Roman"/>
              <a:cs typeface="Times New Roman"/>
            </a:endParaRPr>
          </a:p>
        </p:txBody>
      </p:sp>
    </p:spTree>
    <p:extLst>
      <p:ext uri="{BB962C8B-B14F-4D97-AF65-F5344CB8AC3E}">
        <p14:creationId xmlns:p14="http://schemas.microsoft.com/office/powerpoint/2010/main" val="359241236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Image 3" descr="Capture d’écran 2020-04-10 à 15.22.03.png"/>
          <p:cNvPicPr>
            <a:picLocks noChangeAspect="1"/>
          </p:cNvPicPr>
          <p:nvPr/>
        </p:nvPicPr>
        <p:blipFill>
          <a:blip r:embed="rId3">
            <a:alphaModFix amt="27000"/>
            <a:extLst>
              <a:ext uri="{28A0092B-C50C-407E-A947-70E740481C1C}">
                <a14:useLocalDpi xmlns:a14="http://schemas.microsoft.com/office/drawing/2010/main" val="0"/>
              </a:ext>
            </a:extLst>
          </a:blip>
          <a:stretch>
            <a:fillRect/>
          </a:stretch>
        </p:blipFill>
        <p:spPr>
          <a:xfrm>
            <a:off x="6445261" y="0"/>
            <a:ext cx="3730533" cy="5143500"/>
          </a:xfrm>
          <a:prstGeom prst="rect">
            <a:avLst/>
          </a:prstGeom>
        </p:spPr>
      </p:pic>
      <p:pic>
        <p:nvPicPr>
          <p:cNvPr id="3" name="Image 2" descr="Capture d’écran 2020-04-10 à 15.20.52.png"/>
          <p:cNvPicPr>
            <a:picLocks noChangeAspect="1"/>
          </p:cNvPicPr>
          <p:nvPr/>
        </p:nvPicPr>
        <p:blipFill>
          <a:blip r:embed="rId4">
            <a:alphaModFix amt="22000"/>
            <a:extLst>
              <a:ext uri="{28A0092B-C50C-407E-A947-70E740481C1C}">
                <a14:useLocalDpi xmlns:a14="http://schemas.microsoft.com/office/drawing/2010/main" val="0"/>
              </a:ext>
            </a:extLst>
          </a:blip>
          <a:stretch>
            <a:fillRect/>
          </a:stretch>
        </p:blipFill>
        <p:spPr>
          <a:xfrm>
            <a:off x="-888999" y="0"/>
            <a:ext cx="3788019" cy="5143500"/>
          </a:xfrm>
          <a:prstGeom prst="rect">
            <a:avLst/>
          </a:prstGeom>
        </p:spPr>
      </p:pic>
      <p:pic>
        <p:nvPicPr>
          <p:cNvPr id="2" name="Image 1" descr="Capture d’écran 2020-04-10 à 15.21.14.png"/>
          <p:cNvPicPr>
            <a:picLocks noChangeAspect="1"/>
          </p:cNvPicPr>
          <p:nvPr/>
        </p:nvPicPr>
        <p:blipFill rotWithShape="1">
          <a:blip r:embed="rId5">
            <a:alphaModFix amt="27000"/>
            <a:extLst>
              <a:ext uri="{28A0092B-C50C-407E-A947-70E740481C1C}">
                <a14:useLocalDpi xmlns:a14="http://schemas.microsoft.com/office/drawing/2010/main" val="0"/>
              </a:ext>
            </a:extLst>
          </a:blip>
          <a:srcRect r="12878"/>
          <a:stretch/>
        </p:blipFill>
        <p:spPr>
          <a:xfrm>
            <a:off x="2899020" y="0"/>
            <a:ext cx="3556824" cy="5143500"/>
          </a:xfrm>
          <a:prstGeom prst="rect">
            <a:avLst/>
          </a:prstGeom>
        </p:spPr>
      </p:pic>
      <p:sp>
        <p:nvSpPr>
          <p:cNvPr id="6" name="Rectangle à coins arrondis 5"/>
          <p:cNvSpPr/>
          <p:nvPr/>
        </p:nvSpPr>
        <p:spPr>
          <a:xfrm>
            <a:off x="3026833" y="187945"/>
            <a:ext cx="3249083" cy="584516"/>
          </a:xfrm>
          <a:prstGeom prst="roundRect">
            <a:avLst/>
          </a:prstGeom>
          <a:solidFill>
            <a:schemeClr val="bg1">
              <a:alpha val="77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dirty="0">
              <a:ln>
                <a:solidFill>
                  <a:srgbClr val="FFFFFF"/>
                </a:solidFill>
              </a:ln>
              <a:solidFill>
                <a:srgbClr val="FFFFFF"/>
              </a:solidFill>
            </a:endParaRPr>
          </a:p>
        </p:txBody>
      </p:sp>
      <p:sp>
        <p:nvSpPr>
          <p:cNvPr id="7" name="Rectangle 6"/>
          <p:cNvSpPr/>
          <p:nvPr/>
        </p:nvSpPr>
        <p:spPr>
          <a:xfrm>
            <a:off x="3026833" y="225308"/>
            <a:ext cx="3249083" cy="444994"/>
          </a:xfrm>
          <a:prstGeom prst="rect">
            <a:avLst/>
          </a:prstGeom>
        </p:spPr>
        <p:txBody>
          <a:bodyPr wrap="square">
            <a:spAutoFit/>
          </a:bodyPr>
          <a:lstStyle/>
          <a:p>
            <a:pPr algn="ctr">
              <a:lnSpc>
                <a:spcPct val="90000"/>
              </a:lnSpc>
            </a:pPr>
            <a:r>
              <a:rPr lang="fr-BE" sz="2500" b="1" dirty="0">
                <a:cs typeface="Calibri"/>
              </a:rPr>
              <a:t>Chasse au trésor ! </a:t>
            </a:r>
          </a:p>
        </p:txBody>
      </p:sp>
      <p:sp>
        <p:nvSpPr>
          <p:cNvPr id="8" name="Rectangle à coins arrondis 7"/>
          <p:cNvSpPr/>
          <p:nvPr/>
        </p:nvSpPr>
        <p:spPr>
          <a:xfrm>
            <a:off x="150538" y="1229162"/>
            <a:ext cx="8812808" cy="3520032"/>
          </a:xfrm>
          <a:prstGeom prst="roundRect">
            <a:avLst/>
          </a:prstGeom>
          <a:solidFill>
            <a:schemeClr val="bg1">
              <a:alpha val="75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ln>
                <a:solidFill>
                  <a:srgbClr val="FFFFFF"/>
                </a:solidFill>
              </a:ln>
              <a:solidFill>
                <a:srgbClr val="FFFFFF"/>
              </a:solidFill>
            </a:endParaRPr>
          </a:p>
        </p:txBody>
      </p:sp>
      <p:sp>
        <p:nvSpPr>
          <p:cNvPr id="9" name="Sous-titre 2"/>
          <p:cNvSpPr txBox="1">
            <a:spLocks/>
          </p:cNvSpPr>
          <p:nvPr/>
        </p:nvSpPr>
        <p:spPr>
          <a:xfrm>
            <a:off x="335762" y="1352306"/>
            <a:ext cx="8583791" cy="3481552"/>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pPr>
              <a:lnSpc>
                <a:spcPct val="90000"/>
              </a:lnSpc>
            </a:pPr>
            <a:r>
              <a:rPr lang="fr-BE" sz="2500" b="1" u="sng" dirty="0">
                <a:solidFill>
                  <a:schemeClr val="tx1"/>
                </a:solidFill>
                <a:latin typeface="Calibri"/>
                <a:cs typeface="Calibri"/>
              </a:rPr>
              <a:t>Déroulement</a:t>
            </a:r>
          </a:p>
          <a:p>
            <a:pPr>
              <a:lnSpc>
                <a:spcPct val="90000"/>
              </a:lnSpc>
            </a:pPr>
            <a:endParaRPr lang="fr-BE" sz="2500" b="1" u="sng" dirty="0">
              <a:solidFill>
                <a:schemeClr val="tx1"/>
              </a:solidFill>
              <a:latin typeface="Calibri"/>
              <a:cs typeface="Calibri"/>
            </a:endParaRPr>
          </a:p>
          <a:p>
            <a:pPr marL="285750" indent="-285750" algn="just">
              <a:lnSpc>
                <a:spcPct val="90000"/>
              </a:lnSpc>
              <a:buFont typeface="Arial"/>
              <a:buChar char="•"/>
            </a:pPr>
            <a:r>
              <a:rPr lang="fr-BE" sz="1600" dirty="0">
                <a:solidFill>
                  <a:schemeClr val="tx1"/>
                </a:solidFill>
                <a:latin typeface="Calibri"/>
                <a:cs typeface="Calibri"/>
              </a:rPr>
              <a:t>Tous les participants.es se rendent sur </a:t>
            </a:r>
            <a:r>
              <a:rPr lang="fr-BE" sz="1600" dirty="0">
                <a:solidFill>
                  <a:schemeClr val="tx1"/>
                </a:solidFill>
                <a:latin typeface="Calibri"/>
                <a:cs typeface="Calibri"/>
                <a:hlinkClick r:id="rId6"/>
              </a:rPr>
              <a:t>http://abandonware-magazines.org</a:t>
            </a:r>
            <a:r>
              <a:rPr lang="fr-BE" sz="1600" dirty="0">
                <a:solidFill>
                  <a:schemeClr val="tx1"/>
                </a:solidFill>
                <a:latin typeface="Calibri"/>
                <a:cs typeface="Calibri"/>
              </a:rPr>
              <a:t>. À mon top, j’annonce un « élément » à retrouver parmi les pages de tous les magazines qui composent le site (par exemple, « une couverture qui représente Mario »). La première personne à identifier un élément valide (lien de la page en .jpg) marque un point. </a:t>
            </a:r>
          </a:p>
          <a:p>
            <a:pPr marL="285750" indent="-285750" algn="just">
              <a:lnSpc>
                <a:spcPct val="90000"/>
              </a:lnSpc>
              <a:buFont typeface="Arial"/>
              <a:buChar char="•"/>
            </a:pPr>
            <a:endParaRPr lang="fr-BE" sz="1600" dirty="0">
              <a:solidFill>
                <a:schemeClr val="tx1"/>
              </a:solidFill>
              <a:latin typeface="Calibri"/>
              <a:cs typeface="Calibri"/>
            </a:endParaRPr>
          </a:p>
          <a:p>
            <a:pPr marL="285750" indent="-285750" algn="just">
              <a:lnSpc>
                <a:spcPct val="90000"/>
              </a:lnSpc>
              <a:buFont typeface="Arial"/>
              <a:buChar char="•"/>
            </a:pPr>
            <a:r>
              <a:rPr lang="fr-BE" sz="1600" dirty="0">
                <a:solidFill>
                  <a:schemeClr val="tx1"/>
                </a:solidFill>
                <a:latin typeface="Calibri"/>
                <a:cs typeface="Calibri"/>
              </a:rPr>
              <a:t>J’en profiterai pour donner quelques éléments de contexte ou anecdotes entre chaque réponse, histoire que tout le monde « reprenne son souffle ».</a:t>
            </a:r>
          </a:p>
          <a:p>
            <a:pPr algn="just">
              <a:lnSpc>
                <a:spcPct val="90000"/>
              </a:lnSpc>
            </a:pPr>
            <a:endParaRPr lang="fr-BE" sz="1600" dirty="0">
              <a:solidFill>
                <a:schemeClr val="tx1"/>
              </a:solidFill>
              <a:latin typeface="Calibri"/>
              <a:cs typeface="Calibri"/>
            </a:endParaRPr>
          </a:p>
          <a:p>
            <a:pPr marL="285750" indent="-285750" algn="just">
              <a:lnSpc>
                <a:spcPct val="90000"/>
              </a:lnSpc>
              <a:buFont typeface="Arial"/>
              <a:buChar char="•"/>
            </a:pPr>
            <a:r>
              <a:rPr lang="fr-BE" sz="1600" dirty="0">
                <a:solidFill>
                  <a:schemeClr val="tx1"/>
                </a:solidFill>
                <a:latin typeface="Calibri"/>
                <a:cs typeface="Calibri"/>
              </a:rPr>
              <a:t>À l’issue du concours (10 défis), celui ou celle avec le </a:t>
            </a:r>
            <a:r>
              <a:rPr lang="fr-BE" sz="1600" b="1" dirty="0">
                <a:solidFill>
                  <a:schemeClr val="tx1"/>
                </a:solidFill>
                <a:latin typeface="Calibri"/>
                <a:cs typeface="Calibri"/>
              </a:rPr>
              <a:t>plus de points </a:t>
            </a:r>
            <a:r>
              <a:rPr lang="fr-BE" sz="1600" dirty="0">
                <a:solidFill>
                  <a:schemeClr val="tx1"/>
                </a:solidFill>
                <a:latin typeface="Calibri"/>
                <a:cs typeface="Calibri"/>
              </a:rPr>
              <a:t>remporte </a:t>
            </a:r>
            <a:r>
              <a:rPr lang="fr-BE" sz="1600" b="1" dirty="0">
                <a:solidFill>
                  <a:schemeClr val="tx1"/>
                </a:solidFill>
                <a:latin typeface="Calibri"/>
                <a:cs typeface="Calibri"/>
              </a:rPr>
              <a:t>trois clés Steam </a:t>
            </a:r>
            <a:r>
              <a:rPr lang="fr-BE" sz="1600" dirty="0">
                <a:solidFill>
                  <a:schemeClr val="tx1"/>
                </a:solidFill>
                <a:latin typeface="Calibri"/>
                <a:cs typeface="Calibri"/>
              </a:rPr>
              <a:t>au choix parmi mon </a:t>
            </a:r>
            <a:r>
              <a:rPr lang="fr-BE" sz="1600">
                <a:solidFill>
                  <a:schemeClr val="tx1"/>
                </a:solidFill>
                <a:latin typeface="Calibri"/>
                <a:cs typeface="Calibri"/>
              </a:rPr>
              <a:t>stock disponible !</a:t>
            </a:r>
            <a:endParaRPr lang="fr-BE" sz="1600" dirty="0">
              <a:solidFill>
                <a:schemeClr val="tx1"/>
              </a:solidFill>
              <a:latin typeface="Calibri"/>
              <a:cs typeface="Calibri"/>
            </a:endParaRPr>
          </a:p>
          <a:p>
            <a:pPr algn="just">
              <a:lnSpc>
                <a:spcPct val="90000"/>
              </a:lnSpc>
            </a:pPr>
            <a:endParaRPr lang="fr-BE" sz="1600" dirty="0">
              <a:solidFill>
                <a:schemeClr val="tx1"/>
              </a:solidFill>
              <a:latin typeface="Calibri"/>
              <a:cs typeface="Calibri"/>
            </a:endParaRPr>
          </a:p>
        </p:txBody>
      </p:sp>
    </p:spTree>
    <p:extLst>
      <p:ext uri="{BB962C8B-B14F-4D97-AF65-F5344CB8AC3E}">
        <p14:creationId xmlns:p14="http://schemas.microsoft.com/office/powerpoint/2010/main" val="46596362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Image 3" descr="Capture d’écran 2020-04-10 à 15.22.03.png"/>
          <p:cNvPicPr>
            <a:picLocks noChangeAspect="1"/>
          </p:cNvPicPr>
          <p:nvPr/>
        </p:nvPicPr>
        <p:blipFill>
          <a:blip r:embed="rId3">
            <a:alphaModFix amt="27000"/>
            <a:extLst>
              <a:ext uri="{28A0092B-C50C-407E-A947-70E740481C1C}">
                <a14:useLocalDpi xmlns:a14="http://schemas.microsoft.com/office/drawing/2010/main" val="0"/>
              </a:ext>
            </a:extLst>
          </a:blip>
          <a:stretch>
            <a:fillRect/>
          </a:stretch>
        </p:blipFill>
        <p:spPr>
          <a:xfrm>
            <a:off x="6445261" y="0"/>
            <a:ext cx="3730533" cy="5143500"/>
          </a:xfrm>
          <a:prstGeom prst="rect">
            <a:avLst/>
          </a:prstGeom>
        </p:spPr>
      </p:pic>
      <p:pic>
        <p:nvPicPr>
          <p:cNvPr id="3" name="Image 2" descr="Capture d’écran 2020-04-10 à 15.20.52.png"/>
          <p:cNvPicPr>
            <a:picLocks noChangeAspect="1"/>
          </p:cNvPicPr>
          <p:nvPr/>
        </p:nvPicPr>
        <p:blipFill>
          <a:blip r:embed="rId4">
            <a:alphaModFix amt="22000"/>
            <a:extLst>
              <a:ext uri="{28A0092B-C50C-407E-A947-70E740481C1C}">
                <a14:useLocalDpi xmlns:a14="http://schemas.microsoft.com/office/drawing/2010/main" val="0"/>
              </a:ext>
            </a:extLst>
          </a:blip>
          <a:stretch>
            <a:fillRect/>
          </a:stretch>
        </p:blipFill>
        <p:spPr>
          <a:xfrm>
            <a:off x="-888999" y="0"/>
            <a:ext cx="3788019" cy="5143500"/>
          </a:xfrm>
          <a:prstGeom prst="rect">
            <a:avLst/>
          </a:prstGeom>
        </p:spPr>
      </p:pic>
      <p:pic>
        <p:nvPicPr>
          <p:cNvPr id="2" name="Image 1" descr="Capture d’écran 2020-04-10 à 15.21.14.png"/>
          <p:cNvPicPr>
            <a:picLocks noChangeAspect="1"/>
          </p:cNvPicPr>
          <p:nvPr/>
        </p:nvPicPr>
        <p:blipFill rotWithShape="1">
          <a:blip r:embed="rId5">
            <a:alphaModFix amt="27000"/>
            <a:extLst>
              <a:ext uri="{28A0092B-C50C-407E-A947-70E740481C1C}">
                <a14:useLocalDpi xmlns:a14="http://schemas.microsoft.com/office/drawing/2010/main" val="0"/>
              </a:ext>
            </a:extLst>
          </a:blip>
          <a:srcRect r="12878"/>
          <a:stretch/>
        </p:blipFill>
        <p:spPr>
          <a:xfrm>
            <a:off x="2899020" y="0"/>
            <a:ext cx="3556824" cy="5143500"/>
          </a:xfrm>
          <a:prstGeom prst="rect">
            <a:avLst/>
          </a:prstGeom>
        </p:spPr>
      </p:pic>
      <p:sp>
        <p:nvSpPr>
          <p:cNvPr id="6" name="Rectangle à coins arrondis 5"/>
          <p:cNvSpPr/>
          <p:nvPr/>
        </p:nvSpPr>
        <p:spPr>
          <a:xfrm>
            <a:off x="3026833" y="187945"/>
            <a:ext cx="3249083" cy="584516"/>
          </a:xfrm>
          <a:prstGeom prst="roundRect">
            <a:avLst/>
          </a:prstGeom>
          <a:solidFill>
            <a:schemeClr val="bg1">
              <a:alpha val="77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dirty="0">
              <a:ln>
                <a:solidFill>
                  <a:srgbClr val="FFFFFF"/>
                </a:solidFill>
              </a:ln>
              <a:solidFill>
                <a:srgbClr val="FFFFFF"/>
              </a:solidFill>
            </a:endParaRPr>
          </a:p>
        </p:txBody>
      </p:sp>
      <p:sp>
        <p:nvSpPr>
          <p:cNvPr id="7" name="Rectangle 6"/>
          <p:cNvSpPr/>
          <p:nvPr/>
        </p:nvSpPr>
        <p:spPr>
          <a:xfrm>
            <a:off x="2202961" y="225308"/>
            <a:ext cx="4856132" cy="444994"/>
          </a:xfrm>
          <a:prstGeom prst="rect">
            <a:avLst/>
          </a:prstGeom>
        </p:spPr>
        <p:txBody>
          <a:bodyPr wrap="square">
            <a:spAutoFit/>
          </a:bodyPr>
          <a:lstStyle/>
          <a:p>
            <a:pPr algn="ctr">
              <a:lnSpc>
                <a:spcPct val="90000"/>
              </a:lnSpc>
            </a:pPr>
            <a:r>
              <a:rPr lang="fr-BE" sz="2500" b="1" dirty="0"/>
              <a:t>3) </a:t>
            </a:r>
            <a:r>
              <a:rPr lang="fr-BE" sz="2500" b="1" dirty="0">
                <a:cs typeface="Calibri"/>
              </a:rPr>
              <a:t>Chasse au trésor ! </a:t>
            </a:r>
          </a:p>
        </p:txBody>
      </p:sp>
      <p:sp>
        <p:nvSpPr>
          <p:cNvPr id="8" name="Rectangle à coins arrondis 7"/>
          <p:cNvSpPr/>
          <p:nvPr/>
        </p:nvSpPr>
        <p:spPr>
          <a:xfrm>
            <a:off x="150538" y="864934"/>
            <a:ext cx="8812808" cy="1162934"/>
          </a:xfrm>
          <a:prstGeom prst="roundRect">
            <a:avLst/>
          </a:prstGeom>
          <a:solidFill>
            <a:schemeClr val="bg1">
              <a:alpha val="75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ln>
                <a:solidFill>
                  <a:srgbClr val="FFFFFF"/>
                </a:solidFill>
              </a:ln>
              <a:solidFill>
                <a:srgbClr val="FFFFFF"/>
              </a:solidFill>
            </a:endParaRPr>
          </a:p>
        </p:txBody>
      </p:sp>
      <p:sp>
        <p:nvSpPr>
          <p:cNvPr id="9" name="Sous-titre 2"/>
          <p:cNvSpPr txBox="1">
            <a:spLocks/>
          </p:cNvSpPr>
          <p:nvPr/>
        </p:nvSpPr>
        <p:spPr>
          <a:xfrm>
            <a:off x="335762" y="878453"/>
            <a:ext cx="8583791" cy="1344955"/>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pPr>
              <a:lnSpc>
                <a:spcPct val="90000"/>
              </a:lnSpc>
            </a:pPr>
            <a:r>
              <a:rPr lang="fr-BE" sz="2500" b="1" u="sng" dirty="0">
                <a:solidFill>
                  <a:schemeClr val="tx1"/>
                </a:solidFill>
                <a:latin typeface="Calibri"/>
                <a:cs typeface="Calibri"/>
              </a:rPr>
              <a:t>Défi #1</a:t>
            </a:r>
          </a:p>
          <a:p>
            <a:pPr>
              <a:lnSpc>
                <a:spcPct val="90000"/>
              </a:lnSpc>
            </a:pPr>
            <a:endParaRPr lang="fr-BE" sz="2000" b="1" dirty="0">
              <a:solidFill>
                <a:schemeClr val="tx1"/>
              </a:solidFill>
              <a:latin typeface="Calibri"/>
              <a:cs typeface="Calibri"/>
            </a:endParaRPr>
          </a:p>
          <a:p>
            <a:pPr>
              <a:lnSpc>
                <a:spcPct val="90000"/>
              </a:lnSpc>
            </a:pPr>
            <a:r>
              <a:rPr lang="fr-BE" sz="2000" b="1" dirty="0">
                <a:solidFill>
                  <a:schemeClr val="tx1"/>
                </a:solidFill>
                <a:latin typeface="Calibri"/>
                <a:cs typeface="Calibri"/>
              </a:rPr>
              <a:t>UNE COUVERTURE DÉDIÉE À LA NINTENDO 64 (OU ULTRA 64) !</a:t>
            </a:r>
          </a:p>
          <a:p>
            <a:pPr algn="just">
              <a:lnSpc>
                <a:spcPct val="90000"/>
              </a:lnSpc>
            </a:pPr>
            <a:endParaRPr lang="fr-BE" sz="1600" dirty="0">
              <a:solidFill>
                <a:schemeClr val="tx1"/>
              </a:solidFill>
              <a:latin typeface="Calibri"/>
              <a:cs typeface="Calibri"/>
            </a:endParaRPr>
          </a:p>
        </p:txBody>
      </p:sp>
    </p:spTree>
    <p:extLst>
      <p:ext uri="{BB962C8B-B14F-4D97-AF65-F5344CB8AC3E}">
        <p14:creationId xmlns:p14="http://schemas.microsoft.com/office/powerpoint/2010/main" val="8781072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Image 3" descr="Capture d’écran 2020-04-10 à 15.22.03.png"/>
          <p:cNvPicPr>
            <a:picLocks noChangeAspect="1"/>
          </p:cNvPicPr>
          <p:nvPr/>
        </p:nvPicPr>
        <p:blipFill>
          <a:blip r:embed="rId3">
            <a:alphaModFix amt="27000"/>
            <a:extLst>
              <a:ext uri="{28A0092B-C50C-407E-A947-70E740481C1C}">
                <a14:useLocalDpi xmlns:a14="http://schemas.microsoft.com/office/drawing/2010/main" val="0"/>
              </a:ext>
            </a:extLst>
          </a:blip>
          <a:stretch>
            <a:fillRect/>
          </a:stretch>
        </p:blipFill>
        <p:spPr>
          <a:xfrm>
            <a:off x="6445261" y="0"/>
            <a:ext cx="3730533" cy="5143500"/>
          </a:xfrm>
          <a:prstGeom prst="rect">
            <a:avLst/>
          </a:prstGeom>
        </p:spPr>
      </p:pic>
      <p:pic>
        <p:nvPicPr>
          <p:cNvPr id="3" name="Image 2" descr="Capture d’écran 2020-04-10 à 15.20.52.png"/>
          <p:cNvPicPr>
            <a:picLocks noChangeAspect="1"/>
          </p:cNvPicPr>
          <p:nvPr/>
        </p:nvPicPr>
        <p:blipFill>
          <a:blip r:embed="rId4">
            <a:alphaModFix amt="22000"/>
            <a:extLst>
              <a:ext uri="{28A0092B-C50C-407E-A947-70E740481C1C}">
                <a14:useLocalDpi xmlns:a14="http://schemas.microsoft.com/office/drawing/2010/main" val="0"/>
              </a:ext>
            </a:extLst>
          </a:blip>
          <a:stretch>
            <a:fillRect/>
          </a:stretch>
        </p:blipFill>
        <p:spPr>
          <a:xfrm>
            <a:off x="-888999" y="0"/>
            <a:ext cx="3788019" cy="5143500"/>
          </a:xfrm>
          <a:prstGeom prst="rect">
            <a:avLst/>
          </a:prstGeom>
        </p:spPr>
      </p:pic>
      <p:pic>
        <p:nvPicPr>
          <p:cNvPr id="2" name="Image 1" descr="Capture d’écran 2020-04-10 à 15.21.14.png"/>
          <p:cNvPicPr>
            <a:picLocks noChangeAspect="1"/>
          </p:cNvPicPr>
          <p:nvPr/>
        </p:nvPicPr>
        <p:blipFill rotWithShape="1">
          <a:blip r:embed="rId5">
            <a:alphaModFix amt="27000"/>
            <a:extLst>
              <a:ext uri="{28A0092B-C50C-407E-A947-70E740481C1C}">
                <a14:useLocalDpi xmlns:a14="http://schemas.microsoft.com/office/drawing/2010/main" val="0"/>
              </a:ext>
            </a:extLst>
          </a:blip>
          <a:srcRect r="12878"/>
          <a:stretch/>
        </p:blipFill>
        <p:spPr>
          <a:xfrm>
            <a:off x="2899020" y="0"/>
            <a:ext cx="3556824" cy="5143500"/>
          </a:xfrm>
          <a:prstGeom prst="rect">
            <a:avLst/>
          </a:prstGeom>
        </p:spPr>
      </p:pic>
      <p:sp>
        <p:nvSpPr>
          <p:cNvPr id="6" name="Rectangle à coins arrondis 5"/>
          <p:cNvSpPr/>
          <p:nvPr/>
        </p:nvSpPr>
        <p:spPr>
          <a:xfrm>
            <a:off x="3026833" y="187945"/>
            <a:ext cx="3249083" cy="584516"/>
          </a:xfrm>
          <a:prstGeom prst="roundRect">
            <a:avLst/>
          </a:prstGeom>
          <a:solidFill>
            <a:schemeClr val="bg1">
              <a:alpha val="77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dirty="0">
              <a:ln>
                <a:solidFill>
                  <a:srgbClr val="FFFFFF"/>
                </a:solidFill>
              </a:ln>
              <a:solidFill>
                <a:srgbClr val="FFFFFF"/>
              </a:solidFill>
            </a:endParaRPr>
          </a:p>
        </p:txBody>
      </p:sp>
      <p:sp>
        <p:nvSpPr>
          <p:cNvPr id="7" name="Rectangle 6"/>
          <p:cNvSpPr/>
          <p:nvPr/>
        </p:nvSpPr>
        <p:spPr>
          <a:xfrm>
            <a:off x="2202961" y="225308"/>
            <a:ext cx="4856132" cy="444994"/>
          </a:xfrm>
          <a:prstGeom prst="rect">
            <a:avLst/>
          </a:prstGeom>
        </p:spPr>
        <p:txBody>
          <a:bodyPr wrap="square">
            <a:spAutoFit/>
          </a:bodyPr>
          <a:lstStyle/>
          <a:p>
            <a:pPr algn="ctr">
              <a:lnSpc>
                <a:spcPct val="90000"/>
              </a:lnSpc>
            </a:pPr>
            <a:r>
              <a:rPr lang="fr-BE" sz="2500" b="1" dirty="0"/>
              <a:t>3) </a:t>
            </a:r>
            <a:r>
              <a:rPr lang="fr-BE" sz="2500" b="1" dirty="0">
                <a:cs typeface="Calibri"/>
              </a:rPr>
              <a:t>Chasse au trésor ! </a:t>
            </a:r>
          </a:p>
        </p:txBody>
      </p:sp>
      <p:sp>
        <p:nvSpPr>
          <p:cNvPr id="9" name="Sous-titre 2"/>
          <p:cNvSpPr txBox="1">
            <a:spLocks/>
          </p:cNvSpPr>
          <p:nvPr/>
        </p:nvSpPr>
        <p:spPr>
          <a:xfrm>
            <a:off x="335762" y="878453"/>
            <a:ext cx="8583791" cy="1344955"/>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pPr algn="just">
              <a:lnSpc>
                <a:spcPct val="90000"/>
              </a:lnSpc>
            </a:pPr>
            <a:endParaRPr lang="fr-BE" sz="1600" dirty="0">
              <a:solidFill>
                <a:schemeClr val="tx1"/>
              </a:solidFill>
              <a:latin typeface="Calibri"/>
              <a:cs typeface="Calibri"/>
            </a:endParaRPr>
          </a:p>
        </p:txBody>
      </p:sp>
      <p:pic>
        <p:nvPicPr>
          <p:cNvPr id="5" name="Image 4" descr="Capture d’écran 2020-04-17 à 16.27.42.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717413" y="-56317"/>
            <a:ext cx="3738431" cy="5199817"/>
          </a:xfrm>
          <a:prstGeom prst="rect">
            <a:avLst/>
          </a:prstGeom>
        </p:spPr>
      </p:pic>
    </p:spTree>
    <p:extLst>
      <p:ext uri="{BB962C8B-B14F-4D97-AF65-F5344CB8AC3E}">
        <p14:creationId xmlns:p14="http://schemas.microsoft.com/office/powerpoint/2010/main" val="128748897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Image 3" descr="Capture d’écran 2020-04-10 à 15.22.03.png"/>
          <p:cNvPicPr>
            <a:picLocks noChangeAspect="1"/>
          </p:cNvPicPr>
          <p:nvPr/>
        </p:nvPicPr>
        <p:blipFill>
          <a:blip r:embed="rId3">
            <a:alphaModFix amt="27000"/>
            <a:extLst>
              <a:ext uri="{28A0092B-C50C-407E-A947-70E740481C1C}">
                <a14:useLocalDpi xmlns:a14="http://schemas.microsoft.com/office/drawing/2010/main" val="0"/>
              </a:ext>
            </a:extLst>
          </a:blip>
          <a:stretch>
            <a:fillRect/>
          </a:stretch>
        </p:blipFill>
        <p:spPr>
          <a:xfrm>
            <a:off x="6445261" y="0"/>
            <a:ext cx="3730533" cy="5143500"/>
          </a:xfrm>
          <a:prstGeom prst="rect">
            <a:avLst/>
          </a:prstGeom>
        </p:spPr>
      </p:pic>
      <p:pic>
        <p:nvPicPr>
          <p:cNvPr id="3" name="Image 2" descr="Capture d’écran 2020-04-10 à 15.20.52.png"/>
          <p:cNvPicPr>
            <a:picLocks noChangeAspect="1"/>
          </p:cNvPicPr>
          <p:nvPr/>
        </p:nvPicPr>
        <p:blipFill>
          <a:blip r:embed="rId4">
            <a:alphaModFix amt="22000"/>
            <a:extLst>
              <a:ext uri="{28A0092B-C50C-407E-A947-70E740481C1C}">
                <a14:useLocalDpi xmlns:a14="http://schemas.microsoft.com/office/drawing/2010/main" val="0"/>
              </a:ext>
            </a:extLst>
          </a:blip>
          <a:stretch>
            <a:fillRect/>
          </a:stretch>
        </p:blipFill>
        <p:spPr>
          <a:xfrm>
            <a:off x="-888999" y="0"/>
            <a:ext cx="3788019" cy="5143500"/>
          </a:xfrm>
          <a:prstGeom prst="rect">
            <a:avLst/>
          </a:prstGeom>
        </p:spPr>
      </p:pic>
      <p:pic>
        <p:nvPicPr>
          <p:cNvPr id="2" name="Image 1" descr="Capture d’écran 2020-04-10 à 15.21.14.png"/>
          <p:cNvPicPr>
            <a:picLocks noChangeAspect="1"/>
          </p:cNvPicPr>
          <p:nvPr/>
        </p:nvPicPr>
        <p:blipFill rotWithShape="1">
          <a:blip r:embed="rId5">
            <a:alphaModFix amt="27000"/>
            <a:extLst>
              <a:ext uri="{28A0092B-C50C-407E-A947-70E740481C1C}">
                <a14:useLocalDpi xmlns:a14="http://schemas.microsoft.com/office/drawing/2010/main" val="0"/>
              </a:ext>
            </a:extLst>
          </a:blip>
          <a:srcRect r="12878"/>
          <a:stretch/>
        </p:blipFill>
        <p:spPr>
          <a:xfrm>
            <a:off x="2899020" y="0"/>
            <a:ext cx="3556824" cy="5143500"/>
          </a:xfrm>
          <a:prstGeom prst="rect">
            <a:avLst/>
          </a:prstGeom>
        </p:spPr>
      </p:pic>
      <p:sp>
        <p:nvSpPr>
          <p:cNvPr id="6" name="Rectangle à coins arrondis 5"/>
          <p:cNvSpPr/>
          <p:nvPr/>
        </p:nvSpPr>
        <p:spPr>
          <a:xfrm>
            <a:off x="3026833" y="187945"/>
            <a:ext cx="3249083" cy="584516"/>
          </a:xfrm>
          <a:prstGeom prst="roundRect">
            <a:avLst/>
          </a:prstGeom>
          <a:solidFill>
            <a:schemeClr val="bg1">
              <a:alpha val="77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dirty="0">
              <a:ln>
                <a:solidFill>
                  <a:srgbClr val="FFFFFF"/>
                </a:solidFill>
              </a:ln>
              <a:solidFill>
                <a:srgbClr val="FFFFFF"/>
              </a:solidFill>
            </a:endParaRPr>
          </a:p>
        </p:txBody>
      </p:sp>
      <p:sp>
        <p:nvSpPr>
          <p:cNvPr id="7" name="Rectangle 6"/>
          <p:cNvSpPr/>
          <p:nvPr/>
        </p:nvSpPr>
        <p:spPr>
          <a:xfrm>
            <a:off x="2202961" y="225308"/>
            <a:ext cx="4856132" cy="444994"/>
          </a:xfrm>
          <a:prstGeom prst="rect">
            <a:avLst/>
          </a:prstGeom>
        </p:spPr>
        <p:txBody>
          <a:bodyPr wrap="square">
            <a:spAutoFit/>
          </a:bodyPr>
          <a:lstStyle/>
          <a:p>
            <a:pPr algn="ctr">
              <a:lnSpc>
                <a:spcPct val="90000"/>
              </a:lnSpc>
            </a:pPr>
            <a:r>
              <a:rPr lang="fr-BE" sz="2500" b="1" dirty="0"/>
              <a:t>3) </a:t>
            </a:r>
            <a:r>
              <a:rPr lang="fr-BE" sz="2500" b="1" dirty="0">
                <a:cs typeface="Calibri"/>
              </a:rPr>
              <a:t>Chasse au trésor ! </a:t>
            </a:r>
          </a:p>
        </p:txBody>
      </p:sp>
      <p:sp>
        <p:nvSpPr>
          <p:cNvPr id="8" name="Rectangle à coins arrondis 7"/>
          <p:cNvSpPr/>
          <p:nvPr/>
        </p:nvSpPr>
        <p:spPr>
          <a:xfrm>
            <a:off x="150538" y="864934"/>
            <a:ext cx="8812808" cy="1162934"/>
          </a:xfrm>
          <a:prstGeom prst="roundRect">
            <a:avLst/>
          </a:prstGeom>
          <a:solidFill>
            <a:schemeClr val="bg1">
              <a:alpha val="75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ln>
                <a:solidFill>
                  <a:srgbClr val="FFFFFF"/>
                </a:solidFill>
              </a:ln>
              <a:solidFill>
                <a:srgbClr val="FFFFFF"/>
              </a:solidFill>
            </a:endParaRPr>
          </a:p>
        </p:txBody>
      </p:sp>
      <p:sp>
        <p:nvSpPr>
          <p:cNvPr id="9" name="Sous-titre 2"/>
          <p:cNvSpPr txBox="1">
            <a:spLocks/>
          </p:cNvSpPr>
          <p:nvPr/>
        </p:nvSpPr>
        <p:spPr>
          <a:xfrm>
            <a:off x="335762" y="878453"/>
            <a:ext cx="8583791" cy="1344955"/>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pPr>
              <a:lnSpc>
                <a:spcPct val="90000"/>
              </a:lnSpc>
            </a:pPr>
            <a:r>
              <a:rPr lang="fr-BE" sz="2500" b="1" u="sng" dirty="0">
                <a:solidFill>
                  <a:schemeClr val="tx1"/>
                </a:solidFill>
                <a:latin typeface="Calibri"/>
                <a:cs typeface="Calibri"/>
              </a:rPr>
              <a:t>Défi #2</a:t>
            </a:r>
          </a:p>
          <a:p>
            <a:pPr>
              <a:lnSpc>
                <a:spcPct val="90000"/>
              </a:lnSpc>
            </a:pPr>
            <a:endParaRPr lang="fr-BE" sz="2000" b="1" dirty="0">
              <a:solidFill>
                <a:schemeClr val="tx1"/>
              </a:solidFill>
              <a:latin typeface="Calibri"/>
              <a:cs typeface="Calibri"/>
            </a:endParaRPr>
          </a:p>
          <a:p>
            <a:pPr>
              <a:lnSpc>
                <a:spcPct val="90000"/>
              </a:lnSpc>
            </a:pPr>
            <a:r>
              <a:rPr lang="fr-BE" sz="2000" b="1" dirty="0">
                <a:solidFill>
                  <a:schemeClr val="tx1"/>
                </a:solidFill>
                <a:latin typeface="Calibri"/>
                <a:cs typeface="Calibri"/>
              </a:rPr>
              <a:t>UNE SOLUCE AVEC UN PLAN DES NIVEAUX DU JEU !</a:t>
            </a:r>
          </a:p>
          <a:p>
            <a:pPr algn="just">
              <a:lnSpc>
                <a:spcPct val="90000"/>
              </a:lnSpc>
            </a:pPr>
            <a:endParaRPr lang="fr-BE" sz="1600" dirty="0">
              <a:solidFill>
                <a:schemeClr val="tx1"/>
              </a:solidFill>
              <a:latin typeface="Calibri"/>
              <a:cs typeface="Calibri"/>
            </a:endParaRPr>
          </a:p>
        </p:txBody>
      </p:sp>
    </p:spTree>
    <p:extLst>
      <p:ext uri="{BB962C8B-B14F-4D97-AF65-F5344CB8AC3E}">
        <p14:creationId xmlns:p14="http://schemas.microsoft.com/office/powerpoint/2010/main" val="47847765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Image 3" descr="Capture d’écran 2020-04-10 à 15.22.03.png"/>
          <p:cNvPicPr>
            <a:picLocks noChangeAspect="1"/>
          </p:cNvPicPr>
          <p:nvPr/>
        </p:nvPicPr>
        <p:blipFill>
          <a:blip r:embed="rId3">
            <a:alphaModFix amt="27000"/>
            <a:extLst>
              <a:ext uri="{28A0092B-C50C-407E-A947-70E740481C1C}">
                <a14:useLocalDpi xmlns:a14="http://schemas.microsoft.com/office/drawing/2010/main" val="0"/>
              </a:ext>
            </a:extLst>
          </a:blip>
          <a:stretch>
            <a:fillRect/>
          </a:stretch>
        </p:blipFill>
        <p:spPr>
          <a:xfrm>
            <a:off x="6445261" y="0"/>
            <a:ext cx="3730533" cy="5143500"/>
          </a:xfrm>
          <a:prstGeom prst="rect">
            <a:avLst/>
          </a:prstGeom>
        </p:spPr>
      </p:pic>
      <p:pic>
        <p:nvPicPr>
          <p:cNvPr id="3" name="Image 2" descr="Capture d’écran 2020-04-10 à 15.20.52.png"/>
          <p:cNvPicPr>
            <a:picLocks noChangeAspect="1"/>
          </p:cNvPicPr>
          <p:nvPr/>
        </p:nvPicPr>
        <p:blipFill>
          <a:blip r:embed="rId4">
            <a:alphaModFix amt="22000"/>
            <a:extLst>
              <a:ext uri="{28A0092B-C50C-407E-A947-70E740481C1C}">
                <a14:useLocalDpi xmlns:a14="http://schemas.microsoft.com/office/drawing/2010/main" val="0"/>
              </a:ext>
            </a:extLst>
          </a:blip>
          <a:stretch>
            <a:fillRect/>
          </a:stretch>
        </p:blipFill>
        <p:spPr>
          <a:xfrm>
            <a:off x="-888999" y="0"/>
            <a:ext cx="3788019" cy="5143500"/>
          </a:xfrm>
          <a:prstGeom prst="rect">
            <a:avLst/>
          </a:prstGeom>
        </p:spPr>
      </p:pic>
      <p:pic>
        <p:nvPicPr>
          <p:cNvPr id="2" name="Image 1" descr="Capture d’écran 2020-04-10 à 15.21.14.png"/>
          <p:cNvPicPr>
            <a:picLocks noChangeAspect="1"/>
          </p:cNvPicPr>
          <p:nvPr/>
        </p:nvPicPr>
        <p:blipFill rotWithShape="1">
          <a:blip r:embed="rId5">
            <a:alphaModFix amt="27000"/>
            <a:extLst>
              <a:ext uri="{28A0092B-C50C-407E-A947-70E740481C1C}">
                <a14:useLocalDpi xmlns:a14="http://schemas.microsoft.com/office/drawing/2010/main" val="0"/>
              </a:ext>
            </a:extLst>
          </a:blip>
          <a:srcRect r="12878"/>
          <a:stretch/>
        </p:blipFill>
        <p:spPr>
          <a:xfrm>
            <a:off x="2899020" y="0"/>
            <a:ext cx="3556824" cy="5143500"/>
          </a:xfrm>
          <a:prstGeom prst="rect">
            <a:avLst/>
          </a:prstGeom>
        </p:spPr>
      </p:pic>
      <p:pic>
        <p:nvPicPr>
          <p:cNvPr id="5" name="Image 4" descr="Capture d’écran 2020-04-17 à 17.59.12.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997998"/>
            <a:ext cx="9144000" cy="3279228"/>
          </a:xfrm>
          <a:prstGeom prst="rect">
            <a:avLst/>
          </a:prstGeom>
        </p:spPr>
      </p:pic>
    </p:spTree>
    <p:extLst>
      <p:ext uri="{BB962C8B-B14F-4D97-AF65-F5344CB8AC3E}">
        <p14:creationId xmlns:p14="http://schemas.microsoft.com/office/powerpoint/2010/main" val="16056922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Image 3" descr="Capture d’écran 2020-04-10 à 15.22.03.png"/>
          <p:cNvPicPr>
            <a:picLocks noChangeAspect="1"/>
          </p:cNvPicPr>
          <p:nvPr/>
        </p:nvPicPr>
        <p:blipFill>
          <a:blip r:embed="rId3">
            <a:alphaModFix amt="27000"/>
            <a:extLst>
              <a:ext uri="{28A0092B-C50C-407E-A947-70E740481C1C}">
                <a14:useLocalDpi xmlns:a14="http://schemas.microsoft.com/office/drawing/2010/main" val="0"/>
              </a:ext>
            </a:extLst>
          </a:blip>
          <a:stretch>
            <a:fillRect/>
          </a:stretch>
        </p:blipFill>
        <p:spPr>
          <a:xfrm>
            <a:off x="6445261" y="0"/>
            <a:ext cx="3730533" cy="5143500"/>
          </a:xfrm>
          <a:prstGeom prst="rect">
            <a:avLst/>
          </a:prstGeom>
        </p:spPr>
      </p:pic>
      <p:pic>
        <p:nvPicPr>
          <p:cNvPr id="3" name="Image 2" descr="Capture d’écran 2020-04-10 à 15.20.52.png"/>
          <p:cNvPicPr>
            <a:picLocks noChangeAspect="1"/>
          </p:cNvPicPr>
          <p:nvPr/>
        </p:nvPicPr>
        <p:blipFill>
          <a:blip r:embed="rId4">
            <a:alphaModFix amt="22000"/>
            <a:extLst>
              <a:ext uri="{28A0092B-C50C-407E-A947-70E740481C1C}">
                <a14:useLocalDpi xmlns:a14="http://schemas.microsoft.com/office/drawing/2010/main" val="0"/>
              </a:ext>
            </a:extLst>
          </a:blip>
          <a:stretch>
            <a:fillRect/>
          </a:stretch>
        </p:blipFill>
        <p:spPr>
          <a:xfrm>
            <a:off x="-888999" y="0"/>
            <a:ext cx="3788019" cy="5143500"/>
          </a:xfrm>
          <a:prstGeom prst="rect">
            <a:avLst/>
          </a:prstGeom>
        </p:spPr>
      </p:pic>
      <p:pic>
        <p:nvPicPr>
          <p:cNvPr id="2" name="Image 1" descr="Capture d’écran 2020-04-10 à 15.21.14.png"/>
          <p:cNvPicPr>
            <a:picLocks noChangeAspect="1"/>
          </p:cNvPicPr>
          <p:nvPr/>
        </p:nvPicPr>
        <p:blipFill rotWithShape="1">
          <a:blip r:embed="rId5">
            <a:alphaModFix amt="27000"/>
            <a:extLst>
              <a:ext uri="{28A0092B-C50C-407E-A947-70E740481C1C}">
                <a14:useLocalDpi xmlns:a14="http://schemas.microsoft.com/office/drawing/2010/main" val="0"/>
              </a:ext>
            </a:extLst>
          </a:blip>
          <a:srcRect r="12878"/>
          <a:stretch/>
        </p:blipFill>
        <p:spPr>
          <a:xfrm>
            <a:off x="2899020" y="0"/>
            <a:ext cx="3556824" cy="5143500"/>
          </a:xfrm>
          <a:prstGeom prst="rect">
            <a:avLst/>
          </a:prstGeom>
        </p:spPr>
      </p:pic>
      <p:sp>
        <p:nvSpPr>
          <p:cNvPr id="6" name="Rectangle à coins arrondis 5"/>
          <p:cNvSpPr/>
          <p:nvPr/>
        </p:nvSpPr>
        <p:spPr>
          <a:xfrm>
            <a:off x="3026833" y="187945"/>
            <a:ext cx="3249083" cy="584516"/>
          </a:xfrm>
          <a:prstGeom prst="roundRect">
            <a:avLst/>
          </a:prstGeom>
          <a:solidFill>
            <a:schemeClr val="bg1">
              <a:alpha val="77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dirty="0">
              <a:ln>
                <a:solidFill>
                  <a:srgbClr val="FFFFFF"/>
                </a:solidFill>
              </a:ln>
              <a:solidFill>
                <a:srgbClr val="FFFFFF"/>
              </a:solidFill>
            </a:endParaRPr>
          </a:p>
        </p:txBody>
      </p:sp>
      <p:sp>
        <p:nvSpPr>
          <p:cNvPr id="7" name="Rectangle 6"/>
          <p:cNvSpPr/>
          <p:nvPr/>
        </p:nvSpPr>
        <p:spPr>
          <a:xfrm>
            <a:off x="2202961" y="225308"/>
            <a:ext cx="4856132" cy="444994"/>
          </a:xfrm>
          <a:prstGeom prst="rect">
            <a:avLst/>
          </a:prstGeom>
        </p:spPr>
        <p:txBody>
          <a:bodyPr wrap="square">
            <a:spAutoFit/>
          </a:bodyPr>
          <a:lstStyle/>
          <a:p>
            <a:pPr algn="ctr">
              <a:lnSpc>
                <a:spcPct val="90000"/>
              </a:lnSpc>
            </a:pPr>
            <a:r>
              <a:rPr lang="fr-BE" sz="2500" b="1" dirty="0"/>
              <a:t>3) </a:t>
            </a:r>
            <a:r>
              <a:rPr lang="fr-BE" sz="2500" b="1" dirty="0">
                <a:cs typeface="Calibri"/>
              </a:rPr>
              <a:t>Chasse au trésor ! </a:t>
            </a:r>
          </a:p>
        </p:txBody>
      </p:sp>
      <p:sp>
        <p:nvSpPr>
          <p:cNvPr id="8" name="Rectangle à coins arrondis 7"/>
          <p:cNvSpPr/>
          <p:nvPr/>
        </p:nvSpPr>
        <p:spPr>
          <a:xfrm>
            <a:off x="150538" y="864934"/>
            <a:ext cx="8812808" cy="1162934"/>
          </a:xfrm>
          <a:prstGeom prst="roundRect">
            <a:avLst/>
          </a:prstGeom>
          <a:solidFill>
            <a:schemeClr val="bg1">
              <a:alpha val="75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ln>
                <a:solidFill>
                  <a:srgbClr val="FFFFFF"/>
                </a:solidFill>
              </a:ln>
              <a:solidFill>
                <a:srgbClr val="FFFFFF"/>
              </a:solidFill>
            </a:endParaRPr>
          </a:p>
        </p:txBody>
      </p:sp>
      <p:sp>
        <p:nvSpPr>
          <p:cNvPr id="9" name="Sous-titre 2"/>
          <p:cNvSpPr txBox="1">
            <a:spLocks/>
          </p:cNvSpPr>
          <p:nvPr/>
        </p:nvSpPr>
        <p:spPr>
          <a:xfrm>
            <a:off x="335762" y="878453"/>
            <a:ext cx="8583791" cy="1344955"/>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pPr>
              <a:lnSpc>
                <a:spcPct val="90000"/>
              </a:lnSpc>
            </a:pPr>
            <a:r>
              <a:rPr lang="fr-BE" sz="2500" b="1" u="sng" dirty="0">
                <a:solidFill>
                  <a:schemeClr val="tx1"/>
                </a:solidFill>
                <a:latin typeface="Calibri"/>
                <a:cs typeface="Calibri"/>
              </a:rPr>
              <a:t>Défi #3</a:t>
            </a:r>
          </a:p>
          <a:p>
            <a:pPr>
              <a:lnSpc>
                <a:spcPct val="90000"/>
              </a:lnSpc>
            </a:pPr>
            <a:endParaRPr lang="fr-BE" sz="2000" b="1" dirty="0">
              <a:solidFill>
                <a:schemeClr val="tx1"/>
              </a:solidFill>
              <a:latin typeface="Calibri"/>
              <a:cs typeface="Calibri"/>
            </a:endParaRPr>
          </a:p>
          <a:p>
            <a:pPr>
              <a:lnSpc>
                <a:spcPct val="90000"/>
              </a:lnSpc>
            </a:pPr>
            <a:r>
              <a:rPr lang="fr-BE" sz="2000" b="1" dirty="0">
                <a:solidFill>
                  <a:schemeClr val="tx1"/>
                </a:solidFill>
                <a:latin typeface="Calibri"/>
                <a:cs typeface="Calibri"/>
              </a:rPr>
              <a:t>UNE EDITO SIGNÉ ALAIN HUYGHUES-LACOUR !</a:t>
            </a:r>
          </a:p>
          <a:p>
            <a:pPr algn="just">
              <a:lnSpc>
                <a:spcPct val="90000"/>
              </a:lnSpc>
            </a:pPr>
            <a:endParaRPr lang="fr-BE" sz="1600" dirty="0">
              <a:solidFill>
                <a:schemeClr val="tx1"/>
              </a:solidFill>
              <a:latin typeface="Calibri"/>
              <a:cs typeface="Calibri"/>
            </a:endParaRPr>
          </a:p>
        </p:txBody>
      </p:sp>
    </p:spTree>
    <p:extLst>
      <p:ext uri="{BB962C8B-B14F-4D97-AF65-F5344CB8AC3E}">
        <p14:creationId xmlns:p14="http://schemas.microsoft.com/office/powerpoint/2010/main" val="7393083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Image 3" descr="Capture d’écran 2020-04-10 à 15.22.03.png"/>
          <p:cNvPicPr>
            <a:picLocks noChangeAspect="1"/>
          </p:cNvPicPr>
          <p:nvPr/>
        </p:nvPicPr>
        <p:blipFill>
          <a:blip r:embed="rId3">
            <a:alphaModFix amt="27000"/>
            <a:extLst>
              <a:ext uri="{28A0092B-C50C-407E-A947-70E740481C1C}">
                <a14:useLocalDpi xmlns:a14="http://schemas.microsoft.com/office/drawing/2010/main" val="0"/>
              </a:ext>
            </a:extLst>
          </a:blip>
          <a:stretch>
            <a:fillRect/>
          </a:stretch>
        </p:blipFill>
        <p:spPr>
          <a:xfrm>
            <a:off x="6445261" y="0"/>
            <a:ext cx="3730533" cy="5143500"/>
          </a:xfrm>
          <a:prstGeom prst="rect">
            <a:avLst/>
          </a:prstGeom>
        </p:spPr>
      </p:pic>
      <p:pic>
        <p:nvPicPr>
          <p:cNvPr id="3" name="Image 2" descr="Capture d’écran 2020-04-10 à 15.20.52.png"/>
          <p:cNvPicPr>
            <a:picLocks noChangeAspect="1"/>
          </p:cNvPicPr>
          <p:nvPr/>
        </p:nvPicPr>
        <p:blipFill>
          <a:blip r:embed="rId4">
            <a:alphaModFix amt="22000"/>
            <a:extLst>
              <a:ext uri="{28A0092B-C50C-407E-A947-70E740481C1C}">
                <a14:useLocalDpi xmlns:a14="http://schemas.microsoft.com/office/drawing/2010/main" val="0"/>
              </a:ext>
            </a:extLst>
          </a:blip>
          <a:stretch>
            <a:fillRect/>
          </a:stretch>
        </p:blipFill>
        <p:spPr>
          <a:xfrm>
            <a:off x="-888999" y="0"/>
            <a:ext cx="3788019" cy="5143500"/>
          </a:xfrm>
          <a:prstGeom prst="rect">
            <a:avLst/>
          </a:prstGeom>
        </p:spPr>
      </p:pic>
      <p:pic>
        <p:nvPicPr>
          <p:cNvPr id="2" name="Image 1" descr="Capture d’écran 2020-04-10 à 15.21.14.png"/>
          <p:cNvPicPr>
            <a:picLocks noChangeAspect="1"/>
          </p:cNvPicPr>
          <p:nvPr/>
        </p:nvPicPr>
        <p:blipFill rotWithShape="1">
          <a:blip r:embed="rId5">
            <a:alphaModFix amt="27000"/>
            <a:extLst>
              <a:ext uri="{28A0092B-C50C-407E-A947-70E740481C1C}">
                <a14:useLocalDpi xmlns:a14="http://schemas.microsoft.com/office/drawing/2010/main" val="0"/>
              </a:ext>
            </a:extLst>
          </a:blip>
          <a:srcRect r="12878"/>
          <a:stretch/>
        </p:blipFill>
        <p:spPr>
          <a:xfrm>
            <a:off x="2899020" y="0"/>
            <a:ext cx="3556824" cy="5143500"/>
          </a:xfrm>
          <a:prstGeom prst="rect">
            <a:avLst/>
          </a:prstGeom>
        </p:spPr>
      </p:pic>
      <p:pic>
        <p:nvPicPr>
          <p:cNvPr id="5" name="Image 4" descr="Capture d’écran 2020-04-17 à 18.01.03.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606833" y="0"/>
            <a:ext cx="1798647" cy="5143500"/>
          </a:xfrm>
          <a:prstGeom prst="rect">
            <a:avLst/>
          </a:prstGeom>
        </p:spPr>
      </p:pic>
    </p:spTree>
    <p:extLst>
      <p:ext uri="{BB962C8B-B14F-4D97-AF65-F5344CB8AC3E}">
        <p14:creationId xmlns:p14="http://schemas.microsoft.com/office/powerpoint/2010/main" val="347633127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Image 3" descr="Capture d’écran 2020-04-10 à 15.22.03.png"/>
          <p:cNvPicPr>
            <a:picLocks noChangeAspect="1"/>
          </p:cNvPicPr>
          <p:nvPr/>
        </p:nvPicPr>
        <p:blipFill>
          <a:blip r:embed="rId3">
            <a:alphaModFix amt="27000"/>
            <a:extLst>
              <a:ext uri="{28A0092B-C50C-407E-A947-70E740481C1C}">
                <a14:useLocalDpi xmlns:a14="http://schemas.microsoft.com/office/drawing/2010/main" val="0"/>
              </a:ext>
            </a:extLst>
          </a:blip>
          <a:stretch>
            <a:fillRect/>
          </a:stretch>
        </p:blipFill>
        <p:spPr>
          <a:xfrm>
            <a:off x="6445261" y="0"/>
            <a:ext cx="3730533" cy="5143500"/>
          </a:xfrm>
          <a:prstGeom prst="rect">
            <a:avLst/>
          </a:prstGeom>
        </p:spPr>
      </p:pic>
      <p:pic>
        <p:nvPicPr>
          <p:cNvPr id="3" name="Image 2" descr="Capture d’écran 2020-04-10 à 15.20.52.png"/>
          <p:cNvPicPr>
            <a:picLocks noChangeAspect="1"/>
          </p:cNvPicPr>
          <p:nvPr/>
        </p:nvPicPr>
        <p:blipFill>
          <a:blip r:embed="rId4">
            <a:alphaModFix amt="22000"/>
            <a:extLst>
              <a:ext uri="{28A0092B-C50C-407E-A947-70E740481C1C}">
                <a14:useLocalDpi xmlns:a14="http://schemas.microsoft.com/office/drawing/2010/main" val="0"/>
              </a:ext>
            </a:extLst>
          </a:blip>
          <a:stretch>
            <a:fillRect/>
          </a:stretch>
        </p:blipFill>
        <p:spPr>
          <a:xfrm>
            <a:off x="-888999" y="0"/>
            <a:ext cx="3788019" cy="5143500"/>
          </a:xfrm>
          <a:prstGeom prst="rect">
            <a:avLst/>
          </a:prstGeom>
        </p:spPr>
      </p:pic>
      <p:pic>
        <p:nvPicPr>
          <p:cNvPr id="2" name="Image 1" descr="Capture d’écran 2020-04-10 à 15.21.14.png"/>
          <p:cNvPicPr>
            <a:picLocks noChangeAspect="1"/>
          </p:cNvPicPr>
          <p:nvPr/>
        </p:nvPicPr>
        <p:blipFill rotWithShape="1">
          <a:blip r:embed="rId5">
            <a:alphaModFix amt="27000"/>
            <a:extLst>
              <a:ext uri="{28A0092B-C50C-407E-A947-70E740481C1C}">
                <a14:useLocalDpi xmlns:a14="http://schemas.microsoft.com/office/drawing/2010/main" val="0"/>
              </a:ext>
            </a:extLst>
          </a:blip>
          <a:srcRect r="12878"/>
          <a:stretch/>
        </p:blipFill>
        <p:spPr>
          <a:xfrm>
            <a:off x="2899020" y="0"/>
            <a:ext cx="3556824" cy="5143500"/>
          </a:xfrm>
          <a:prstGeom prst="rect">
            <a:avLst/>
          </a:prstGeom>
        </p:spPr>
      </p:pic>
      <p:sp>
        <p:nvSpPr>
          <p:cNvPr id="6" name="Rectangle à coins arrondis 5"/>
          <p:cNvSpPr/>
          <p:nvPr/>
        </p:nvSpPr>
        <p:spPr>
          <a:xfrm>
            <a:off x="3026833" y="187945"/>
            <a:ext cx="3249083" cy="584516"/>
          </a:xfrm>
          <a:prstGeom prst="roundRect">
            <a:avLst/>
          </a:prstGeom>
          <a:solidFill>
            <a:schemeClr val="bg1">
              <a:alpha val="77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dirty="0">
              <a:ln>
                <a:solidFill>
                  <a:srgbClr val="FFFFFF"/>
                </a:solidFill>
              </a:ln>
              <a:solidFill>
                <a:srgbClr val="FFFFFF"/>
              </a:solidFill>
            </a:endParaRPr>
          </a:p>
        </p:txBody>
      </p:sp>
      <p:sp>
        <p:nvSpPr>
          <p:cNvPr id="7" name="Rectangle 6"/>
          <p:cNvSpPr/>
          <p:nvPr/>
        </p:nvSpPr>
        <p:spPr>
          <a:xfrm>
            <a:off x="2202961" y="225308"/>
            <a:ext cx="4856132" cy="444994"/>
          </a:xfrm>
          <a:prstGeom prst="rect">
            <a:avLst/>
          </a:prstGeom>
        </p:spPr>
        <p:txBody>
          <a:bodyPr wrap="square">
            <a:spAutoFit/>
          </a:bodyPr>
          <a:lstStyle/>
          <a:p>
            <a:pPr algn="ctr">
              <a:lnSpc>
                <a:spcPct val="90000"/>
              </a:lnSpc>
            </a:pPr>
            <a:r>
              <a:rPr lang="fr-BE" sz="2500" b="1" dirty="0"/>
              <a:t>3) </a:t>
            </a:r>
            <a:r>
              <a:rPr lang="fr-BE" sz="2500" b="1" dirty="0">
                <a:cs typeface="Calibri"/>
              </a:rPr>
              <a:t>Chasse au trésor ! </a:t>
            </a:r>
          </a:p>
        </p:txBody>
      </p:sp>
      <p:sp>
        <p:nvSpPr>
          <p:cNvPr id="8" name="Rectangle à coins arrondis 7"/>
          <p:cNvSpPr/>
          <p:nvPr/>
        </p:nvSpPr>
        <p:spPr>
          <a:xfrm>
            <a:off x="150538" y="864934"/>
            <a:ext cx="8812808" cy="1162934"/>
          </a:xfrm>
          <a:prstGeom prst="roundRect">
            <a:avLst/>
          </a:prstGeom>
          <a:solidFill>
            <a:schemeClr val="bg1">
              <a:alpha val="75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ln>
                <a:solidFill>
                  <a:srgbClr val="FFFFFF"/>
                </a:solidFill>
              </a:ln>
              <a:solidFill>
                <a:srgbClr val="FFFFFF"/>
              </a:solidFill>
            </a:endParaRPr>
          </a:p>
        </p:txBody>
      </p:sp>
      <p:sp>
        <p:nvSpPr>
          <p:cNvPr id="9" name="Sous-titre 2"/>
          <p:cNvSpPr txBox="1">
            <a:spLocks/>
          </p:cNvSpPr>
          <p:nvPr/>
        </p:nvSpPr>
        <p:spPr>
          <a:xfrm>
            <a:off x="335762" y="878453"/>
            <a:ext cx="8583791" cy="1344955"/>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pPr>
              <a:lnSpc>
                <a:spcPct val="90000"/>
              </a:lnSpc>
            </a:pPr>
            <a:r>
              <a:rPr lang="fr-BE" sz="2500" b="1" u="sng" dirty="0">
                <a:solidFill>
                  <a:schemeClr val="tx1"/>
                </a:solidFill>
                <a:latin typeface="Calibri"/>
                <a:cs typeface="Calibri"/>
              </a:rPr>
              <a:t>Défi #4</a:t>
            </a:r>
          </a:p>
          <a:p>
            <a:pPr>
              <a:lnSpc>
                <a:spcPct val="90000"/>
              </a:lnSpc>
            </a:pPr>
            <a:endParaRPr lang="fr-BE" sz="2000" b="1" dirty="0">
              <a:solidFill>
                <a:schemeClr val="tx1"/>
              </a:solidFill>
              <a:latin typeface="Calibri"/>
              <a:cs typeface="Calibri"/>
            </a:endParaRPr>
          </a:p>
          <a:p>
            <a:pPr>
              <a:lnSpc>
                <a:spcPct val="90000"/>
              </a:lnSpc>
            </a:pPr>
            <a:r>
              <a:rPr lang="fr-BE" sz="2000" b="1" dirty="0">
                <a:solidFill>
                  <a:schemeClr val="tx1"/>
                </a:solidFill>
                <a:latin typeface="Calibri"/>
                <a:cs typeface="Calibri"/>
              </a:rPr>
              <a:t>UNE COUVERTURE QUI ANNONCE UN CD/DVD BONUS !</a:t>
            </a:r>
          </a:p>
          <a:p>
            <a:pPr algn="just">
              <a:lnSpc>
                <a:spcPct val="90000"/>
              </a:lnSpc>
            </a:pPr>
            <a:endParaRPr lang="fr-BE" sz="1600" dirty="0">
              <a:solidFill>
                <a:schemeClr val="tx1"/>
              </a:solidFill>
              <a:latin typeface="Calibri"/>
              <a:cs typeface="Calibri"/>
            </a:endParaRPr>
          </a:p>
        </p:txBody>
      </p:sp>
    </p:spTree>
    <p:extLst>
      <p:ext uri="{BB962C8B-B14F-4D97-AF65-F5344CB8AC3E}">
        <p14:creationId xmlns:p14="http://schemas.microsoft.com/office/powerpoint/2010/main" val="354660626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Image 3" descr="Capture d’écran 2020-04-10 à 15.22.03.png"/>
          <p:cNvPicPr>
            <a:picLocks noChangeAspect="1"/>
          </p:cNvPicPr>
          <p:nvPr/>
        </p:nvPicPr>
        <p:blipFill>
          <a:blip r:embed="rId3">
            <a:alphaModFix amt="27000"/>
            <a:extLst>
              <a:ext uri="{28A0092B-C50C-407E-A947-70E740481C1C}">
                <a14:useLocalDpi xmlns:a14="http://schemas.microsoft.com/office/drawing/2010/main" val="0"/>
              </a:ext>
            </a:extLst>
          </a:blip>
          <a:stretch>
            <a:fillRect/>
          </a:stretch>
        </p:blipFill>
        <p:spPr>
          <a:xfrm>
            <a:off x="6445261" y="0"/>
            <a:ext cx="3730533" cy="5143500"/>
          </a:xfrm>
          <a:prstGeom prst="rect">
            <a:avLst/>
          </a:prstGeom>
        </p:spPr>
      </p:pic>
      <p:pic>
        <p:nvPicPr>
          <p:cNvPr id="3" name="Image 2" descr="Capture d’écran 2020-04-10 à 15.20.52.png"/>
          <p:cNvPicPr>
            <a:picLocks noChangeAspect="1"/>
          </p:cNvPicPr>
          <p:nvPr/>
        </p:nvPicPr>
        <p:blipFill>
          <a:blip r:embed="rId4">
            <a:alphaModFix amt="22000"/>
            <a:extLst>
              <a:ext uri="{28A0092B-C50C-407E-A947-70E740481C1C}">
                <a14:useLocalDpi xmlns:a14="http://schemas.microsoft.com/office/drawing/2010/main" val="0"/>
              </a:ext>
            </a:extLst>
          </a:blip>
          <a:stretch>
            <a:fillRect/>
          </a:stretch>
        </p:blipFill>
        <p:spPr>
          <a:xfrm>
            <a:off x="-888999" y="0"/>
            <a:ext cx="3788019" cy="5143500"/>
          </a:xfrm>
          <a:prstGeom prst="rect">
            <a:avLst/>
          </a:prstGeom>
        </p:spPr>
      </p:pic>
      <p:pic>
        <p:nvPicPr>
          <p:cNvPr id="2" name="Image 1" descr="Capture d’écran 2020-04-10 à 15.21.14.png"/>
          <p:cNvPicPr>
            <a:picLocks noChangeAspect="1"/>
          </p:cNvPicPr>
          <p:nvPr/>
        </p:nvPicPr>
        <p:blipFill rotWithShape="1">
          <a:blip r:embed="rId5">
            <a:alphaModFix amt="27000"/>
            <a:extLst>
              <a:ext uri="{28A0092B-C50C-407E-A947-70E740481C1C}">
                <a14:useLocalDpi xmlns:a14="http://schemas.microsoft.com/office/drawing/2010/main" val="0"/>
              </a:ext>
            </a:extLst>
          </a:blip>
          <a:srcRect r="12878"/>
          <a:stretch/>
        </p:blipFill>
        <p:spPr>
          <a:xfrm>
            <a:off x="2899020" y="0"/>
            <a:ext cx="3556824" cy="5143500"/>
          </a:xfrm>
          <a:prstGeom prst="rect">
            <a:avLst/>
          </a:prstGeom>
        </p:spPr>
      </p:pic>
      <p:pic>
        <p:nvPicPr>
          <p:cNvPr id="6" name="Image 5" descr="Capture d’écran 2020-04-17 à 18.07.08.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639560" y="0"/>
            <a:ext cx="3739340" cy="5143500"/>
          </a:xfrm>
          <a:prstGeom prst="rect">
            <a:avLst/>
          </a:prstGeom>
        </p:spPr>
      </p:pic>
    </p:spTree>
    <p:extLst>
      <p:ext uri="{BB962C8B-B14F-4D97-AF65-F5344CB8AC3E}">
        <p14:creationId xmlns:p14="http://schemas.microsoft.com/office/powerpoint/2010/main" val="280470921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Image 3" descr="Capture d’écran 2020-04-10 à 15.22.03.png"/>
          <p:cNvPicPr>
            <a:picLocks noChangeAspect="1"/>
          </p:cNvPicPr>
          <p:nvPr/>
        </p:nvPicPr>
        <p:blipFill>
          <a:blip r:embed="rId3">
            <a:alphaModFix amt="27000"/>
            <a:extLst>
              <a:ext uri="{28A0092B-C50C-407E-A947-70E740481C1C}">
                <a14:useLocalDpi xmlns:a14="http://schemas.microsoft.com/office/drawing/2010/main" val="0"/>
              </a:ext>
            </a:extLst>
          </a:blip>
          <a:stretch>
            <a:fillRect/>
          </a:stretch>
        </p:blipFill>
        <p:spPr>
          <a:xfrm>
            <a:off x="6445261" y="0"/>
            <a:ext cx="3730533" cy="5143500"/>
          </a:xfrm>
          <a:prstGeom prst="rect">
            <a:avLst/>
          </a:prstGeom>
        </p:spPr>
      </p:pic>
      <p:pic>
        <p:nvPicPr>
          <p:cNvPr id="3" name="Image 2" descr="Capture d’écran 2020-04-10 à 15.20.52.png"/>
          <p:cNvPicPr>
            <a:picLocks noChangeAspect="1"/>
          </p:cNvPicPr>
          <p:nvPr/>
        </p:nvPicPr>
        <p:blipFill>
          <a:blip r:embed="rId4">
            <a:alphaModFix amt="22000"/>
            <a:extLst>
              <a:ext uri="{28A0092B-C50C-407E-A947-70E740481C1C}">
                <a14:useLocalDpi xmlns:a14="http://schemas.microsoft.com/office/drawing/2010/main" val="0"/>
              </a:ext>
            </a:extLst>
          </a:blip>
          <a:stretch>
            <a:fillRect/>
          </a:stretch>
        </p:blipFill>
        <p:spPr>
          <a:xfrm>
            <a:off x="-888999" y="0"/>
            <a:ext cx="3788019" cy="5143500"/>
          </a:xfrm>
          <a:prstGeom prst="rect">
            <a:avLst/>
          </a:prstGeom>
        </p:spPr>
      </p:pic>
      <p:pic>
        <p:nvPicPr>
          <p:cNvPr id="2" name="Image 1" descr="Capture d’écran 2020-04-10 à 15.21.14.png"/>
          <p:cNvPicPr>
            <a:picLocks noChangeAspect="1"/>
          </p:cNvPicPr>
          <p:nvPr/>
        </p:nvPicPr>
        <p:blipFill rotWithShape="1">
          <a:blip r:embed="rId5">
            <a:alphaModFix amt="27000"/>
            <a:extLst>
              <a:ext uri="{28A0092B-C50C-407E-A947-70E740481C1C}">
                <a14:useLocalDpi xmlns:a14="http://schemas.microsoft.com/office/drawing/2010/main" val="0"/>
              </a:ext>
            </a:extLst>
          </a:blip>
          <a:srcRect r="12878"/>
          <a:stretch/>
        </p:blipFill>
        <p:spPr>
          <a:xfrm>
            <a:off x="2899020" y="0"/>
            <a:ext cx="3556824" cy="5143500"/>
          </a:xfrm>
          <a:prstGeom prst="rect">
            <a:avLst/>
          </a:prstGeom>
        </p:spPr>
      </p:pic>
      <p:sp>
        <p:nvSpPr>
          <p:cNvPr id="6" name="Rectangle à coins arrondis 5"/>
          <p:cNvSpPr/>
          <p:nvPr/>
        </p:nvSpPr>
        <p:spPr>
          <a:xfrm>
            <a:off x="3026833" y="187945"/>
            <a:ext cx="3249083" cy="584516"/>
          </a:xfrm>
          <a:prstGeom prst="roundRect">
            <a:avLst/>
          </a:prstGeom>
          <a:solidFill>
            <a:schemeClr val="bg1">
              <a:alpha val="77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dirty="0">
              <a:ln>
                <a:solidFill>
                  <a:srgbClr val="FFFFFF"/>
                </a:solidFill>
              </a:ln>
              <a:solidFill>
                <a:srgbClr val="FFFFFF"/>
              </a:solidFill>
            </a:endParaRPr>
          </a:p>
        </p:txBody>
      </p:sp>
      <p:sp>
        <p:nvSpPr>
          <p:cNvPr id="7" name="Rectangle 6"/>
          <p:cNvSpPr/>
          <p:nvPr/>
        </p:nvSpPr>
        <p:spPr>
          <a:xfrm>
            <a:off x="2202961" y="225308"/>
            <a:ext cx="4856132" cy="444994"/>
          </a:xfrm>
          <a:prstGeom prst="rect">
            <a:avLst/>
          </a:prstGeom>
        </p:spPr>
        <p:txBody>
          <a:bodyPr wrap="square">
            <a:spAutoFit/>
          </a:bodyPr>
          <a:lstStyle/>
          <a:p>
            <a:pPr algn="ctr">
              <a:lnSpc>
                <a:spcPct val="90000"/>
              </a:lnSpc>
            </a:pPr>
            <a:r>
              <a:rPr lang="fr-BE" sz="2500" b="1" dirty="0"/>
              <a:t>3) </a:t>
            </a:r>
            <a:r>
              <a:rPr lang="fr-BE" sz="2500" b="1" dirty="0">
                <a:cs typeface="Calibri"/>
              </a:rPr>
              <a:t>Chasse au trésor ! </a:t>
            </a:r>
          </a:p>
        </p:txBody>
      </p:sp>
      <p:sp>
        <p:nvSpPr>
          <p:cNvPr id="8" name="Rectangle à coins arrondis 7"/>
          <p:cNvSpPr/>
          <p:nvPr/>
        </p:nvSpPr>
        <p:spPr>
          <a:xfrm>
            <a:off x="150538" y="864934"/>
            <a:ext cx="8812808" cy="1162934"/>
          </a:xfrm>
          <a:prstGeom prst="roundRect">
            <a:avLst/>
          </a:prstGeom>
          <a:solidFill>
            <a:schemeClr val="bg1">
              <a:alpha val="75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ln>
                <a:solidFill>
                  <a:srgbClr val="FFFFFF"/>
                </a:solidFill>
              </a:ln>
              <a:solidFill>
                <a:srgbClr val="FFFFFF"/>
              </a:solidFill>
            </a:endParaRPr>
          </a:p>
        </p:txBody>
      </p:sp>
      <p:sp>
        <p:nvSpPr>
          <p:cNvPr id="9" name="Sous-titre 2"/>
          <p:cNvSpPr txBox="1">
            <a:spLocks/>
          </p:cNvSpPr>
          <p:nvPr/>
        </p:nvSpPr>
        <p:spPr>
          <a:xfrm>
            <a:off x="335762" y="878453"/>
            <a:ext cx="8583791" cy="1344955"/>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pPr>
              <a:lnSpc>
                <a:spcPct val="90000"/>
              </a:lnSpc>
            </a:pPr>
            <a:r>
              <a:rPr lang="fr-BE" sz="2500" b="1" u="sng" dirty="0">
                <a:solidFill>
                  <a:schemeClr val="tx1"/>
                </a:solidFill>
                <a:latin typeface="Calibri"/>
                <a:cs typeface="Calibri"/>
              </a:rPr>
              <a:t>Défi #5</a:t>
            </a:r>
          </a:p>
          <a:p>
            <a:pPr>
              <a:lnSpc>
                <a:spcPct val="90000"/>
              </a:lnSpc>
            </a:pPr>
            <a:endParaRPr lang="fr-BE" sz="2000" b="1" dirty="0">
              <a:solidFill>
                <a:schemeClr val="tx1"/>
              </a:solidFill>
              <a:latin typeface="Calibri"/>
              <a:cs typeface="Calibri"/>
            </a:endParaRPr>
          </a:p>
          <a:p>
            <a:pPr>
              <a:lnSpc>
                <a:spcPct val="90000"/>
              </a:lnSpc>
            </a:pPr>
            <a:r>
              <a:rPr lang="fr-BE" sz="2000" b="1" dirty="0">
                <a:solidFill>
                  <a:schemeClr val="tx1"/>
                </a:solidFill>
                <a:latin typeface="Calibri"/>
                <a:cs typeface="Calibri"/>
              </a:rPr>
              <a:t>UN MAGAZINE AYANT DURÉ MOINS DE DEUX ANS ! </a:t>
            </a:r>
          </a:p>
          <a:p>
            <a:pPr algn="just">
              <a:lnSpc>
                <a:spcPct val="90000"/>
              </a:lnSpc>
            </a:pPr>
            <a:endParaRPr lang="fr-BE" sz="1600" dirty="0">
              <a:solidFill>
                <a:schemeClr val="tx1"/>
              </a:solidFill>
              <a:latin typeface="Calibri"/>
              <a:cs typeface="Calibri"/>
            </a:endParaRPr>
          </a:p>
        </p:txBody>
      </p:sp>
    </p:spTree>
    <p:extLst>
      <p:ext uri="{BB962C8B-B14F-4D97-AF65-F5344CB8AC3E}">
        <p14:creationId xmlns:p14="http://schemas.microsoft.com/office/powerpoint/2010/main" val="144907461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Image 3" descr="Capture d’écran 2020-04-10 à 15.22.03.png"/>
          <p:cNvPicPr>
            <a:picLocks noChangeAspect="1"/>
          </p:cNvPicPr>
          <p:nvPr/>
        </p:nvPicPr>
        <p:blipFill>
          <a:blip r:embed="rId3">
            <a:alphaModFix amt="27000"/>
            <a:extLst>
              <a:ext uri="{28A0092B-C50C-407E-A947-70E740481C1C}">
                <a14:useLocalDpi xmlns:a14="http://schemas.microsoft.com/office/drawing/2010/main" val="0"/>
              </a:ext>
            </a:extLst>
          </a:blip>
          <a:stretch>
            <a:fillRect/>
          </a:stretch>
        </p:blipFill>
        <p:spPr>
          <a:xfrm>
            <a:off x="6445261" y="0"/>
            <a:ext cx="3730533" cy="5143500"/>
          </a:xfrm>
          <a:prstGeom prst="rect">
            <a:avLst/>
          </a:prstGeom>
        </p:spPr>
      </p:pic>
      <p:pic>
        <p:nvPicPr>
          <p:cNvPr id="3" name="Image 2" descr="Capture d’écran 2020-04-10 à 15.20.52.png"/>
          <p:cNvPicPr>
            <a:picLocks noChangeAspect="1"/>
          </p:cNvPicPr>
          <p:nvPr/>
        </p:nvPicPr>
        <p:blipFill>
          <a:blip r:embed="rId4">
            <a:alphaModFix amt="22000"/>
            <a:extLst>
              <a:ext uri="{28A0092B-C50C-407E-A947-70E740481C1C}">
                <a14:useLocalDpi xmlns:a14="http://schemas.microsoft.com/office/drawing/2010/main" val="0"/>
              </a:ext>
            </a:extLst>
          </a:blip>
          <a:stretch>
            <a:fillRect/>
          </a:stretch>
        </p:blipFill>
        <p:spPr>
          <a:xfrm>
            <a:off x="-888999" y="0"/>
            <a:ext cx="3788019" cy="5143500"/>
          </a:xfrm>
          <a:prstGeom prst="rect">
            <a:avLst/>
          </a:prstGeom>
        </p:spPr>
      </p:pic>
      <p:pic>
        <p:nvPicPr>
          <p:cNvPr id="2" name="Image 1" descr="Capture d’écran 2020-04-10 à 15.21.14.png"/>
          <p:cNvPicPr>
            <a:picLocks noChangeAspect="1"/>
          </p:cNvPicPr>
          <p:nvPr/>
        </p:nvPicPr>
        <p:blipFill rotWithShape="1">
          <a:blip r:embed="rId5">
            <a:alphaModFix amt="27000"/>
            <a:extLst>
              <a:ext uri="{28A0092B-C50C-407E-A947-70E740481C1C}">
                <a14:useLocalDpi xmlns:a14="http://schemas.microsoft.com/office/drawing/2010/main" val="0"/>
              </a:ext>
            </a:extLst>
          </a:blip>
          <a:srcRect r="12878"/>
          <a:stretch/>
        </p:blipFill>
        <p:spPr>
          <a:xfrm>
            <a:off x="2899020" y="0"/>
            <a:ext cx="3556824" cy="5143500"/>
          </a:xfrm>
          <a:prstGeom prst="rect">
            <a:avLst/>
          </a:prstGeom>
        </p:spPr>
      </p:pic>
      <p:pic>
        <p:nvPicPr>
          <p:cNvPr id="7" name="Image 6" descr="Capture d’écran 2020-04-17 à 18.11.45.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178728" y="-14235"/>
            <a:ext cx="3965272" cy="5171438"/>
          </a:xfrm>
          <a:prstGeom prst="rect">
            <a:avLst/>
          </a:prstGeom>
        </p:spPr>
      </p:pic>
      <p:pic>
        <p:nvPicPr>
          <p:cNvPr id="5" name="Image 4" descr="Capture d’écran 2020-04-17 à 18.09.53.pn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1240475"/>
            <a:ext cx="6328190" cy="2800495"/>
          </a:xfrm>
          <a:prstGeom prst="rect">
            <a:avLst/>
          </a:prstGeom>
        </p:spPr>
      </p:pic>
    </p:spTree>
    <p:extLst>
      <p:ext uri="{BB962C8B-B14F-4D97-AF65-F5344CB8AC3E}">
        <p14:creationId xmlns:p14="http://schemas.microsoft.com/office/powerpoint/2010/main" val="195489584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Image 3" descr="Capture d’écran 2020-04-10 à 15.22.03.png"/>
          <p:cNvPicPr>
            <a:picLocks noChangeAspect="1"/>
          </p:cNvPicPr>
          <p:nvPr/>
        </p:nvPicPr>
        <p:blipFill>
          <a:blip r:embed="rId3">
            <a:alphaModFix amt="27000"/>
            <a:extLst>
              <a:ext uri="{28A0092B-C50C-407E-A947-70E740481C1C}">
                <a14:useLocalDpi xmlns:a14="http://schemas.microsoft.com/office/drawing/2010/main" val="0"/>
              </a:ext>
            </a:extLst>
          </a:blip>
          <a:stretch>
            <a:fillRect/>
          </a:stretch>
        </p:blipFill>
        <p:spPr>
          <a:xfrm>
            <a:off x="6445261" y="0"/>
            <a:ext cx="3730533" cy="5143500"/>
          </a:xfrm>
          <a:prstGeom prst="rect">
            <a:avLst/>
          </a:prstGeom>
        </p:spPr>
      </p:pic>
      <p:pic>
        <p:nvPicPr>
          <p:cNvPr id="3" name="Image 2" descr="Capture d’écran 2020-04-10 à 15.20.52.png"/>
          <p:cNvPicPr>
            <a:picLocks noChangeAspect="1"/>
          </p:cNvPicPr>
          <p:nvPr/>
        </p:nvPicPr>
        <p:blipFill>
          <a:blip r:embed="rId4">
            <a:alphaModFix amt="22000"/>
            <a:extLst>
              <a:ext uri="{28A0092B-C50C-407E-A947-70E740481C1C}">
                <a14:useLocalDpi xmlns:a14="http://schemas.microsoft.com/office/drawing/2010/main" val="0"/>
              </a:ext>
            </a:extLst>
          </a:blip>
          <a:stretch>
            <a:fillRect/>
          </a:stretch>
        </p:blipFill>
        <p:spPr>
          <a:xfrm>
            <a:off x="-888999" y="0"/>
            <a:ext cx="3788019" cy="5143500"/>
          </a:xfrm>
          <a:prstGeom prst="rect">
            <a:avLst/>
          </a:prstGeom>
        </p:spPr>
      </p:pic>
      <p:pic>
        <p:nvPicPr>
          <p:cNvPr id="2" name="Image 1" descr="Capture d’écran 2020-04-10 à 15.21.14.png"/>
          <p:cNvPicPr>
            <a:picLocks noChangeAspect="1"/>
          </p:cNvPicPr>
          <p:nvPr/>
        </p:nvPicPr>
        <p:blipFill rotWithShape="1">
          <a:blip r:embed="rId5">
            <a:alphaModFix amt="27000"/>
            <a:extLst>
              <a:ext uri="{28A0092B-C50C-407E-A947-70E740481C1C}">
                <a14:useLocalDpi xmlns:a14="http://schemas.microsoft.com/office/drawing/2010/main" val="0"/>
              </a:ext>
            </a:extLst>
          </a:blip>
          <a:srcRect r="12878"/>
          <a:stretch/>
        </p:blipFill>
        <p:spPr>
          <a:xfrm>
            <a:off x="2899020" y="0"/>
            <a:ext cx="3556824" cy="5143500"/>
          </a:xfrm>
          <a:prstGeom prst="rect">
            <a:avLst/>
          </a:prstGeom>
        </p:spPr>
      </p:pic>
      <p:sp>
        <p:nvSpPr>
          <p:cNvPr id="6" name="Rectangle à coins arrondis 5"/>
          <p:cNvSpPr/>
          <p:nvPr/>
        </p:nvSpPr>
        <p:spPr>
          <a:xfrm>
            <a:off x="3026833" y="187945"/>
            <a:ext cx="3249083" cy="584516"/>
          </a:xfrm>
          <a:prstGeom prst="roundRect">
            <a:avLst/>
          </a:prstGeom>
          <a:solidFill>
            <a:schemeClr val="bg1">
              <a:alpha val="77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dirty="0">
              <a:ln>
                <a:solidFill>
                  <a:srgbClr val="FFFFFF"/>
                </a:solidFill>
              </a:ln>
              <a:solidFill>
                <a:srgbClr val="FFFFFF"/>
              </a:solidFill>
            </a:endParaRPr>
          </a:p>
        </p:txBody>
      </p:sp>
      <p:sp>
        <p:nvSpPr>
          <p:cNvPr id="7" name="Rectangle 6"/>
          <p:cNvSpPr/>
          <p:nvPr/>
        </p:nvSpPr>
        <p:spPr>
          <a:xfrm>
            <a:off x="2202961" y="225308"/>
            <a:ext cx="4856132" cy="444994"/>
          </a:xfrm>
          <a:prstGeom prst="rect">
            <a:avLst/>
          </a:prstGeom>
        </p:spPr>
        <p:txBody>
          <a:bodyPr wrap="square">
            <a:spAutoFit/>
          </a:bodyPr>
          <a:lstStyle/>
          <a:p>
            <a:pPr algn="ctr">
              <a:lnSpc>
                <a:spcPct val="90000"/>
              </a:lnSpc>
            </a:pPr>
            <a:r>
              <a:rPr lang="fr-BE" sz="2500" b="1" dirty="0"/>
              <a:t>3) </a:t>
            </a:r>
            <a:r>
              <a:rPr lang="fr-BE" sz="2500" b="1" dirty="0">
                <a:cs typeface="Calibri"/>
              </a:rPr>
              <a:t>Chasse au trésor ! </a:t>
            </a:r>
          </a:p>
        </p:txBody>
      </p:sp>
      <p:sp>
        <p:nvSpPr>
          <p:cNvPr id="8" name="Rectangle à coins arrondis 7"/>
          <p:cNvSpPr/>
          <p:nvPr/>
        </p:nvSpPr>
        <p:spPr>
          <a:xfrm>
            <a:off x="150538" y="864934"/>
            <a:ext cx="8812808" cy="1162934"/>
          </a:xfrm>
          <a:prstGeom prst="roundRect">
            <a:avLst/>
          </a:prstGeom>
          <a:solidFill>
            <a:schemeClr val="bg1">
              <a:alpha val="75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ln>
                <a:solidFill>
                  <a:srgbClr val="FFFFFF"/>
                </a:solidFill>
              </a:ln>
              <a:solidFill>
                <a:srgbClr val="FFFFFF"/>
              </a:solidFill>
            </a:endParaRPr>
          </a:p>
        </p:txBody>
      </p:sp>
      <p:sp>
        <p:nvSpPr>
          <p:cNvPr id="9" name="Sous-titre 2"/>
          <p:cNvSpPr txBox="1">
            <a:spLocks/>
          </p:cNvSpPr>
          <p:nvPr/>
        </p:nvSpPr>
        <p:spPr>
          <a:xfrm>
            <a:off x="335762" y="878453"/>
            <a:ext cx="8583791" cy="1344955"/>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pPr>
              <a:lnSpc>
                <a:spcPct val="90000"/>
              </a:lnSpc>
            </a:pPr>
            <a:r>
              <a:rPr lang="fr-BE" sz="2500" b="1" u="sng" dirty="0">
                <a:solidFill>
                  <a:schemeClr val="tx1"/>
                </a:solidFill>
                <a:latin typeface="Calibri"/>
                <a:cs typeface="Calibri"/>
              </a:rPr>
              <a:t>Défi #6</a:t>
            </a:r>
          </a:p>
          <a:p>
            <a:pPr>
              <a:lnSpc>
                <a:spcPct val="90000"/>
              </a:lnSpc>
            </a:pPr>
            <a:endParaRPr lang="fr-BE" sz="2000" b="1" dirty="0">
              <a:solidFill>
                <a:schemeClr val="tx1"/>
              </a:solidFill>
              <a:latin typeface="Calibri"/>
              <a:cs typeface="Calibri"/>
            </a:endParaRPr>
          </a:p>
          <a:p>
            <a:pPr>
              <a:lnSpc>
                <a:spcPct val="90000"/>
              </a:lnSpc>
            </a:pPr>
            <a:r>
              <a:rPr lang="fr-BE" sz="2000" b="1" dirty="0">
                <a:solidFill>
                  <a:schemeClr val="tx1"/>
                </a:solidFill>
                <a:latin typeface="Calibri"/>
                <a:cs typeface="Calibri"/>
              </a:rPr>
              <a:t>UN TEST AVEC UNE NOTE D’AU MOINS 95% !</a:t>
            </a:r>
          </a:p>
          <a:p>
            <a:pPr algn="just">
              <a:lnSpc>
                <a:spcPct val="90000"/>
              </a:lnSpc>
            </a:pPr>
            <a:endParaRPr lang="fr-BE" sz="1600" dirty="0">
              <a:solidFill>
                <a:schemeClr val="tx1"/>
              </a:solidFill>
              <a:latin typeface="Calibri"/>
              <a:cs typeface="Calibri"/>
            </a:endParaRPr>
          </a:p>
        </p:txBody>
      </p:sp>
    </p:spTree>
    <p:extLst>
      <p:ext uri="{BB962C8B-B14F-4D97-AF65-F5344CB8AC3E}">
        <p14:creationId xmlns:p14="http://schemas.microsoft.com/office/powerpoint/2010/main" val="95267068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Image 3" descr="Capture d’écran 2020-04-10 à 15.22.03.png"/>
          <p:cNvPicPr>
            <a:picLocks noChangeAspect="1"/>
          </p:cNvPicPr>
          <p:nvPr/>
        </p:nvPicPr>
        <p:blipFill>
          <a:blip r:embed="rId3">
            <a:alphaModFix amt="27000"/>
            <a:extLst>
              <a:ext uri="{28A0092B-C50C-407E-A947-70E740481C1C}">
                <a14:useLocalDpi xmlns:a14="http://schemas.microsoft.com/office/drawing/2010/main" val="0"/>
              </a:ext>
            </a:extLst>
          </a:blip>
          <a:stretch>
            <a:fillRect/>
          </a:stretch>
        </p:blipFill>
        <p:spPr>
          <a:xfrm>
            <a:off x="6445261" y="0"/>
            <a:ext cx="3730533" cy="5143500"/>
          </a:xfrm>
          <a:prstGeom prst="rect">
            <a:avLst/>
          </a:prstGeom>
        </p:spPr>
      </p:pic>
      <p:pic>
        <p:nvPicPr>
          <p:cNvPr id="3" name="Image 2" descr="Capture d’écran 2020-04-10 à 15.20.52.png"/>
          <p:cNvPicPr>
            <a:picLocks noChangeAspect="1"/>
          </p:cNvPicPr>
          <p:nvPr/>
        </p:nvPicPr>
        <p:blipFill>
          <a:blip r:embed="rId4">
            <a:alphaModFix amt="22000"/>
            <a:extLst>
              <a:ext uri="{28A0092B-C50C-407E-A947-70E740481C1C}">
                <a14:useLocalDpi xmlns:a14="http://schemas.microsoft.com/office/drawing/2010/main" val="0"/>
              </a:ext>
            </a:extLst>
          </a:blip>
          <a:stretch>
            <a:fillRect/>
          </a:stretch>
        </p:blipFill>
        <p:spPr>
          <a:xfrm>
            <a:off x="-888999" y="0"/>
            <a:ext cx="3788019" cy="5143500"/>
          </a:xfrm>
          <a:prstGeom prst="rect">
            <a:avLst/>
          </a:prstGeom>
        </p:spPr>
      </p:pic>
      <p:pic>
        <p:nvPicPr>
          <p:cNvPr id="2" name="Image 1" descr="Capture d’écran 2020-04-10 à 15.21.14.png"/>
          <p:cNvPicPr>
            <a:picLocks noChangeAspect="1"/>
          </p:cNvPicPr>
          <p:nvPr/>
        </p:nvPicPr>
        <p:blipFill rotWithShape="1">
          <a:blip r:embed="rId5">
            <a:alphaModFix amt="27000"/>
            <a:extLst>
              <a:ext uri="{28A0092B-C50C-407E-A947-70E740481C1C}">
                <a14:useLocalDpi xmlns:a14="http://schemas.microsoft.com/office/drawing/2010/main" val="0"/>
              </a:ext>
            </a:extLst>
          </a:blip>
          <a:srcRect r="12878"/>
          <a:stretch/>
        </p:blipFill>
        <p:spPr>
          <a:xfrm>
            <a:off x="2899020" y="0"/>
            <a:ext cx="3556824" cy="5143500"/>
          </a:xfrm>
          <a:prstGeom prst="rect">
            <a:avLst/>
          </a:prstGeom>
        </p:spPr>
      </p:pic>
      <p:pic>
        <p:nvPicPr>
          <p:cNvPr id="5" name="Image 4" descr="18935.jpg"/>
          <p:cNvPicPr>
            <a:picLocks noChangeAspect="1"/>
          </p:cNvPicPr>
          <p:nvPr/>
        </p:nvPicPr>
        <p:blipFill rotWithShape="1">
          <a:blip r:embed="rId6">
            <a:extLst>
              <a:ext uri="{28A0092B-C50C-407E-A947-70E740481C1C}">
                <a14:useLocalDpi xmlns:a14="http://schemas.microsoft.com/office/drawing/2010/main" val="0"/>
              </a:ext>
            </a:extLst>
          </a:blip>
          <a:srcRect t="24306"/>
          <a:stretch/>
        </p:blipFill>
        <p:spPr>
          <a:xfrm>
            <a:off x="3618757" y="-8721"/>
            <a:ext cx="1934097" cy="5152221"/>
          </a:xfrm>
          <a:prstGeom prst="rect">
            <a:avLst/>
          </a:prstGeom>
        </p:spPr>
      </p:pic>
    </p:spTree>
    <p:extLst>
      <p:ext uri="{BB962C8B-B14F-4D97-AF65-F5344CB8AC3E}">
        <p14:creationId xmlns:p14="http://schemas.microsoft.com/office/powerpoint/2010/main" val="234092210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Image 3" descr="Capture d’écran 2020-04-10 à 15.22.03.png"/>
          <p:cNvPicPr>
            <a:picLocks noChangeAspect="1"/>
          </p:cNvPicPr>
          <p:nvPr/>
        </p:nvPicPr>
        <p:blipFill>
          <a:blip r:embed="rId3">
            <a:alphaModFix amt="27000"/>
            <a:extLst>
              <a:ext uri="{28A0092B-C50C-407E-A947-70E740481C1C}">
                <a14:useLocalDpi xmlns:a14="http://schemas.microsoft.com/office/drawing/2010/main" val="0"/>
              </a:ext>
            </a:extLst>
          </a:blip>
          <a:stretch>
            <a:fillRect/>
          </a:stretch>
        </p:blipFill>
        <p:spPr>
          <a:xfrm>
            <a:off x="6445261" y="0"/>
            <a:ext cx="3730533" cy="5143500"/>
          </a:xfrm>
          <a:prstGeom prst="rect">
            <a:avLst/>
          </a:prstGeom>
        </p:spPr>
      </p:pic>
      <p:pic>
        <p:nvPicPr>
          <p:cNvPr id="3" name="Image 2" descr="Capture d’écran 2020-04-10 à 15.20.52.png"/>
          <p:cNvPicPr>
            <a:picLocks noChangeAspect="1"/>
          </p:cNvPicPr>
          <p:nvPr/>
        </p:nvPicPr>
        <p:blipFill>
          <a:blip r:embed="rId4">
            <a:alphaModFix amt="22000"/>
            <a:extLst>
              <a:ext uri="{28A0092B-C50C-407E-A947-70E740481C1C}">
                <a14:useLocalDpi xmlns:a14="http://schemas.microsoft.com/office/drawing/2010/main" val="0"/>
              </a:ext>
            </a:extLst>
          </a:blip>
          <a:stretch>
            <a:fillRect/>
          </a:stretch>
        </p:blipFill>
        <p:spPr>
          <a:xfrm>
            <a:off x="-888999" y="0"/>
            <a:ext cx="3788019" cy="5143500"/>
          </a:xfrm>
          <a:prstGeom prst="rect">
            <a:avLst/>
          </a:prstGeom>
        </p:spPr>
      </p:pic>
      <p:pic>
        <p:nvPicPr>
          <p:cNvPr id="2" name="Image 1" descr="Capture d’écran 2020-04-10 à 15.21.14.png"/>
          <p:cNvPicPr>
            <a:picLocks noChangeAspect="1"/>
          </p:cNvPicPr>
          <p:nvPr/>
        </p:nvPicPr>
        <p:blipFill rotWithShape="1">
          <a:blip r:embed="rId5">
            <a:alphaModFix amt="27000"/>
            <a:extLst>
              <a:ext uri="{28A0092B-C50C-407E-A947-70E740481C1C}">
                <a14:useLocalDpi xmlns:a14="http://schemas.microsoft.com/office/drawing/2010/main" val="0"/>
              </a:ext>
            </a:extLst>
          </a:blip>
          <a:srcRect r="12878"/>
          <a:stretch/>
        </p:blipFill>
        <p:spPr>
          <a:xfrm>
            <a:off x="2899020" y="0"/>
            <a:ext cx="3556824" cy="5143500"/>
          </a:xfrm>
          <a:prstGeom prst="rect">
            <a:avLst/>
          </a:prstGeom>
        </p:spPr>
      </p:pic>
      <p:sp>
        <p:nvSpPr>
          <p:cNvPr id="6" name="Rectangle à coins arrondis 5"/>
          <p:cNvSpPr/>
          <p:nvPr/>
        </p:nvSpPr>
        <p:spPr>
          <a:xfrm>
            <a:off x="3026833" y="187945"/>
            <a:ext cx="3249083" cy="584516"/>
          </a:xfrm>
          <a:prstGeom prst="roundRect">
            <a:avLst/>
          </a:prstGeom>
          <a:solidFill>
            <a:schemeClr val="bg1">
              <a:alpha val="77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dirty="0">
              <a:ln>
                <a:solidFill>
                  <a:srgbClr val="FFFFFF"/>
                </a:solidFill>
              </a:ln>
              <a:solidFill>
                <a:srgbClr val="FFFFFF"/>
              </a:solidFill>
            </a:endParaRPr>
          </a:p>
        </p:txBody>
      </p:sp>
      <p:sp>
        <p:nvSpPr>
          <p:cNvPr id="7" name="Rectangle 6"/>
          <p:cNvSpPr/>
          <p:nvPr/>
        </p:nvSpPr>
        <p:spPr>
          <a:xfrm>
            <a:off x="2202961" y="225308"/>
            <a:ext cx="4856132" cy="444994"/>
          </a:xfrm>
          <a:prstGeom prst="rect">
            <a:avLst/>
          </a:prstGeom>
        </p:spPr>
        <p:txBody>
          <a:bodyPr wrap="square">
            <a:spAutoFit/>
          </a:bodyPr>
          <a:lstStyle/>
          <a:p>
            <a:pPr algn="ctr">
              <a:lnSpc>
                <a:spcPct val="90000"/>
              </a:lnSpc>
            </a:pPr>
            <a:r>
              <a:rPr lang="fr-BE" sz="2500" b="1" dirty="0"/>
              <a:t>3) </a:t>
            </a:r>
            <a:r>
              <a:rPr lang="fr-BE" sz="2500" b="1" dirty="0">
                <a:cs typeface="Calibri"/>
              </a:rPr>
              <a:t>Chasse au trésor ! </a:t>
            </a:r>
          </a:p>
        </p:txBody>
      </p:sp>
      <p:sp>
        <p:nvSpPr>
          <p:cNvPr id="8" name="Rectangle à coins arrondis 7"/>
          <p:cNvSpPr/>
          <p:nvPr/>
        </p:nvSpPr>
        <p:spPr>
          <a:xfrm>
            <a:off x="150538" y="864934"/>
            <a:ext cx="8812808" cy="1162934"/>
          </a:xfrm>
          <a:prstGeom prst="roundRect">
            <a:avLst/>
          </a:prstGeom>
          <a:solidFill>
            <a:schemeClr val="bg1">
              <a:alpha val="75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ln>
                <a:solidFill>
                  <a:srgbClr val="FFFFFF"/>
                </a:solidFill>
              </a:ln>
              <a:solidFill>
                <a:srgbClr val="FFFFFF"/>
              </a:solidFill>
            </a:endParaRPr>
          </a:p>
        </p:txBody>
      </p:sp>
      <p:sp>
        <p:nvSpPr>
          <p:cNvPr id="9" name="Sous-titre 2"/>
          <p:cNvSpPr txBox="1">
            <a:spLocks/>
          </p:cNvSpPr>
          <p:nvPr/>
        </p:nvSpPr>
        <p:spPr>
          <a:xfrm>
            <a:off x="335762" y="878453"/>
            <a:ext cx="8583791" cy="1344955"/>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pPr>
              <a:lnSpc>
                <a:spcPct val="90000"/>
              </a:lnSpc>
            </a:pPr>
            <a:r>
              <a:rPr lang="fr-BE" sz="2500" b="1" u="sng" dirty="0">
                <a:solidFill>
                  <a:schemeClr val="tx1"/>
                </a:solidFill>
                <a:latin typeface="Calibri"/>
                <a:cs typeface="Calibri"/>
              </a:rPr>
              <a:t>Défi #7</a:t>
            </a:r>
          </a:p>
          <a:p>
            <a:pPr>
              <a:lnSpc>
                <a:spcPct val="90000"/>
              </a:lnSpc>
            </a:pPr>
            <a:endParaRPr lang="fr-BE" sz="2000" b="1" dirty="0">
              <a:solidFill>
                <a:schemeClr val="tx1"/>
              </a:solidFill>
              <a:latin typeface="Calibri"/>
              <a:cs typeface="Calibri"/>
            </a:endParaRPr>
          </a:p>
          <a:p>
            <a:pPr>
              <a:lnSpc>
                <a:spcPct val="90000"/>
              </a:lnSpc>
            </a:pPr>
            <a:r>
              <a:rPr lang="fr-BE" sz="2000" b="1" dirty="0">
                <a:solidFill>
                  <a:schemeClr val="tx1"/>
                </a:solidFill>
                <a:latin typeface="Calibri"/>
                <a:cs typeface="Calibri"/>
              </a:rPr>
              <a:t>UNE PUBLICITÉ POUR UN JEU VIDÉO (AVEC DE L’HUMOUR) !</a:t>
            </a:r>
            <a:endParaRPr lang="fr-BE" sz="1600" dirty="0">
              <a:solidFill>
                <a:schemeClr val="tx1"/>
              </a:solidFill>
              <a:latin typeface="Calibri"/>
              <a:cs typeface="Calibri"/>
            </a:endParaRPr>
          </a:p>
        </p:txBody>
      </p:sp>
    </p:spTree>
    <p:extLst>
      <p:ext uri="{BB962C8B-B14F-4D97-AF65-F5344CB8AC3E}">
        <p14:creationId xmlns:p14="http://schemas.microsoft.com/office/powerpoint/2010/main" val="253785123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Image 3" descr="Capture d’écran 2020-04-10 à 15.22.03.png"/>
          <p:cNvPicPr>
            <a:picLocks noChangeAspect="1"/>
          </p:cNvPicPr>
          <p:nvPr/>
        </p:nvPicPr>
        <p:blipFill>
          <a:blip r:embed="rId3">
            <a:alphaModFix amt="27000"/>
            <a:extLst>
              <a:ext uri="{28A0092B-C50C-407E-A947-70E740481C1C}">
                <a14:useLocalDpi xmlns:a14="http://schemas.microsoft.com/office/drawing/2010/main" val="0"/>
              </a:ext>
            </a:extLst>
          </a:blip>
          <a:stretch>
            <a:fillRect/>
          </a:stretch>
        </p:blipFill>
        <p:spPr>
          <a:xfrm>
            <a:off x="6445261" y="0"/>
            <a:ext cx="3730533" cy="5143500"/>
          </a:xfrm>
          <a:prstGeom prst="rect">
            <a:avLst/>
          </a:prstGeom>
        </p:spPr>
      </p:pic>
      <p:pic>
        <p:nvPicPr>
          <p:cNvPr id="3" name="Image 2" descr="Capture d’écran 2020-04-10 à 15.20.52.png"/>
          <p:cNvPicPr>
            <a:picLocks noChangeAspect="1"/>
          </p:cNvPicPr>
          <p:nvPr/>
        </p:nvPicPr>
        <p:blipFill>
          <a:blip r:embed="rId4">
            <a:alphaModFix amt="22000"/>
            <a:extLst>
              <a:ext uri="{28A0092B-C50C-407E-A947-70E740481C1C}">
                <a14:useLocalDpi xmlns:a14="http://schemas.microsoft.com/office/drawing/2010/main" val="0"/>
              </a:ext>
            </a:extLst>
          </a:blip>
          <a:stretch>
            <a:fillRect/>
          </a:stretch>
        </p:blipFill>
        <p:spPr>
          <a:xfrm>
            <a:off x="-888999" y="0"/>
            <a:ext cx="3788019" cy="5143500"/>
          </a:xfrm>
          <a:prstGeom prst="rect">
            <a:avLst/>
          </a:prstGeom>
        </p:spPr>
      </p:pic>
      <p:pic>
        <p:nvPicPr>
          <p:cNvPr id="2" name="Image 1" descr="Capture d’écran 2020-04-10 à 15.21.14.png"/>
          <p:cNvPicPr>
            <a:picLocks noChangeAspect="1"/>
          </p:cNvPicPr>
          <p:nvPr/>
        </p:nvPicPr>
        <p:blipFill rotWithShape="1">
          <a:blip r:embed="rId5">
            <a:alphaModFix amt="27000"/>
            <a:extLst>
              <a:ext uri="{28A0092B-C50C-407E-A947-70E740481C1C}">
                <a14:useLocalDpi xmlns:a14="http://schemas.microsoft.com/office/drawing/2010/main" val="0"/>
              </a:ext>
            </a:extLst>
          </a:blip>
          <a:srcRect r="12878"/>
          <a:stretch/>
        </p:blipFill>
        <p:spPr>
          <a:xfrm>
            <a:off x="2899020" y="0"/>
            <a:ext cx="3556824" cy="5143500"/>
          </a:xfrm>
          <a:prstGeom prst="rect">
            <a:avLst/>
          </a:prstGeom>
        </p:spPr>
      </p:pic>
      <p:pic>
        <p:nvPicPr>
          <p:cNvPr id="6" name="Picture 2" descr="C:\Users\ULg\Dropbox\histoire et analyse des pratiques du jeu vidéo\tumblr_n7ad1olCVr1txb279o1_1280.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28320" y="0"/>
            <a:ext cx="4032193" cy="5232400"/>
          </a:xfrm>
          <a:prstGeom prst="rect">
            <a:avLst/>
          </a:prstGeom>
          <a:noFill/>
          <a:extLst>
            <a:ext uri="{909E8E84-426E-40dd-AFC4-6F175D3DCCD1}">
              <a14:hiddenFill xmlns="" xmlns:a14="http://schemas.microsoft.com/office/drawing/2010/main">
                <a:solidFill>
                  <a:srgbClr val="FFFFFF"/>
                </a:solidFill>
              </a14:hiddenFill>
            </a:ext>
          </a:extLst>
        </p:spPr>
      </p:pic>
      <p:pic>
        <p:nvPicPr>
          <p:cNvPr id="7" name="Picture 2" descr="C:\Users\ULg\Dropbox\histoire et analyse des pratiques du jeu vidéo\tumblr_nk116dodjZ1txb279o1_1280.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857765" y="0"/>
            <a:ext cx="3729771" cy="514350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184949808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Image 3" descr="Capture d’écran 2020-04-10 à 15.22.03.png"/>
          <p:cNvPicPr>
            <a:picLocks noChangeAspect="1"/>
          </p:cNvPicPr>
          <p:nvPr/>
        </p:nvPicPr>
        <p:blipFill>
          <a:blip r:embed="rId3">
            <a:alphaModFix amt="27000"/>
            <a:extLst>
              <a:ext uri="{28A0092B-C50C-407E-A947-70E740481C1C}">
                <a14:useLocalDpi xmlns:a14="http://schemas.microsoft.com/office/drawing/2010/main" val="0"/>
              </a:ext>
            </a:extLst>
          </a:blip>
          <a:stretch>
            <a:fillRect/>
          </a:stretch>
        </p:blipFill>
        <p:spPr>
          <a:xfrm>
            <a:off x="6445261" y="0"/>
            <a:ext cx="3730533" cy="5143500"/>
          </a:xfrm>
          <a:prstGeom prst="rect">
            <a:avLst/>
          </a:prstGeom>
        </p:spPr>
      </p:pic>
      <p:pic>
        <p:nvPicPr>
          <p:cNvPr id="3" name="Image 2" descr="Capture d’écran 2020-04-10 à 15.20.52.png"/>
          <p:cNvPicPr>
            <a:picLocks noChangeAspect="1"/>
          </p:cNvPicPr>
          <p:nvPr/>
        </p:nvPicPr>
        <p:blipFill>
          <a:blip r:embed="rId4">
            <a:alphaModFix amt="22000"/>
            <a:extLst>
              <a:ext uri="{28A0092B-C50C-407E-A947-70E740481C1C}">
                <a14:useLocalDpi xmlns:a14="http://schemas.microsoft.com/office/drawing/2010/main" val="0"/>
              </a:ext>
            </a:extLst>
          </a:blip>
          <a:stretch>
            <a:fillRect/>
          </a:stretch>
        </p:blipFill>
        <p:spPr>
          <a:xfrm>
            <a:off x="-888999" y="0"/>
            <a:ext cx="3788019" cy="5143500"/>
          </a:xfrm>
          <a:prstGeom prst="rect">
            <a:avLst/>
          </a:prstGeom>
        </p:spPr>
      </p:pic>
      <p:pic>
        <p:nvPicPr>
          <p:cNvPr id="2" name="Image 1" descr="Capture d’écran 2020-04-10 à 15.21.14.png"/>
          <p:cNvPicPr>
            <a:picLocks noChangeAspect="1"/>
          </p:cNvPicPr>
          <p:nvPr/>
        </p:nvPicPr>
        <p:blipFill rotWithShape="1">
          <a:blip r:embed="rId5">
            <a:alphaModFix amt="27000"/>
            <a:extLst>
              <a:ext uri="{28A0092B-C50C-407E-A947-70E740481C1C}">
                <a14:useLocalDpi xmlns:a14="http://schemas.microsoft.com/office/drawing/2010/main" val="0"/>
              </a:ext>
            </a:extLst>
          </a:blip>
          <a:srcRect r="12878"/>
          <a:stretch/>
        </p:blipFill>
        <p:spPr>
          <a:xfrm>
            <a:off x="2899020" y="0"/>
            <a:ext cx="3556824" cy="5143500"/>
          </a:xfrm>
          <a:prstGeom prst="rect">
            <a:avLst/>
          </a:prstGeom>
        </p:spPr>
      </p:pic>
      <p:sp>
        <p:nvSpPr>
          <p:cNvPr id="6" name="Rectangle à coins arrondis 5"/>
          <p:cNvSpPr/>
          <p:nvPr/>
        </p:nvSpPr>
        <p:spPr>
          <a:xfrm>
            <a:off x="3026833" y="187945"/>
            <a:ext cx="3249083" cy="584516"/>
          </a:xfrm>
          <a:prstGeom prst="roundRect">
            <a:avLst/>
          </a:prstGeom>
          <a:solidFill>
            <a:schemeClr val="bg1">
              <a:alpha val="77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dirty="0">
              <a:ln>
                <a:solidFill>
                  <a:srgbClr val="FFFFFF"/>
                </a:solidFill>
              </a:ln>
              <a:solidFill>
                <a:srgbClr val="FFFFFF"/>
              </a:solidFill>
            </a:endParaRPr>
          </a:p>
        </p:txBody>
      </p:sp>
      <p:sp>
        <p:nvSpPr>
          <p:cNvPr id="7" name="Rectangle 6"/>
          <p:cNvSpPr/>
          <p:nvPr/>
        </p:nvSpPr>
        <p:spPr>
          <a:xfrm>
            <a:off x="2202961" y="225308"/>
            <a:ext cx="4856132" cy="444994"/>
          </a:xfrm>
          <a:prstGeom prst="rect">
            <a:avLst/>
          </a:prstGeom>
        </p:spPr>
        <p:txBody>
          <a:bodyPr wrap="square">
            <a:spAutoFit/>
          </a:bodyPr>
          <a:lstStyle/>
          <a:p>
            <a:pPr algn="ctr">
              <a:lnSpc>
                <a:spcPct val="90000"/>
              </a:lnSpc>
            </a:pPr>
            <a:r>
              <a:rPr lang="fr-BE" sz="2500" b="1" dirty="0"/>
              <a:t>3) </a:t>
            </a:r>
            <a:r>
              <a:rPr lang="fr-BE" sz="2500" b="1" dirty="0">
                <a:cs typeface="Calibri"/>
              </a:rPr>
              <a:t>Chasse au trésor ! </a:t>
            </a:r>
          </a:p>
        </p:txBody>
      </p:sp>
      <p:sp>
        <p:nvSpPr>
          <p:cNvPr id="8" name="Rectangle à coins arrondis 7"/>
          <p:cNvSpPr/>
          <p:nvPr/>
        </p:nvSpPr>
        <p:spPr>
          <a:xfrm>
            <a:off x="150538" y="864934"/>
            <a:ext cx="8812808" cy="1162934"/>
          </a:xfrm>
          <a:prstGeom prst="roundRect">
            <a:avLst/>
          </a:prstGeom>
          <a:solidFill>
            <a:schemeClr val="bg1">
              <a:alpha val="75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ln>
                <a:solidFill>
                  <a:srgbClr val="FFFFFF"/>
                </a:solidFill>
              </a:ln>
              <a:solidFill>
                <a:srgbClr val="FFFFFF"/>
              </a:solidFill>
            </a:endParaRPr>
          </a:p>
        </p:txBody>
      </p:sp>
      <p:sp>
        <p:nvSpPr>
          <p:cNvPr id="9" name="Sous-titre 2"/>
          <p:cNvSpPr txBox="1">
            <a:spLocks/>
          </p:cNvSpPr>
          <p:nvPr/>
        </p:nvSpPr>
        <p:spPr>
          <a:xfrm>
            <a:off x="335762" y="878453"/>
            <a:ext cx="8583791" cy="1344955"/>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pPr>
              <a:lnSpc>
                <a:spcPct val="90000"/>
              </a:lnSpc>
            </a:pPr>
            <a:r>
              <a:rPr lang="fr-BE" sz="2500" b="1" u="sng" dirty="0">
                <a:solidFill>
                  <a:schemeClr val="tx1"/>
                </a:solidFill>
                <a:latin typeface="Calibri"/>
                <a:cs typeface="Calibri"/>
              </a:rPr>
              <a:t>Défi #8</a:t>
            </a:r>
          </a:p>
          <a:p>
            <a:pPr>
              <a:lnSpc>
                <a:spcPct val="90000"/>
              </a:lnSpc>
            </a:pPr>
            <a:endParaRPr lang="fr-BE" sz="2000" b="1" dirty="0">
              <a:solidFill>
                <a:schemeClr val="tx1"/>
              </a:solidFill>
              <a:latin typeface="Calibri"/>
              <a:cs typeface="Calibri"/>
            </a:endParaRPr>
          </a:p>
          <a:p>
            <a:pPr>
              <a:lnSpc>
                <a:spcPct val="90000"/>
              </a:lnSpc>
            </a:pPr>
            <a:r>
              <a:rPr lang="fr-BE" sz="2000" b="1" dirty="0">
                <a:solidFill>
                  <a:schemeClr val="tx1"/>
                </a:solidFill>
                <a:latin typeface="Calibri"/>
                <a:cs typeface="Calibri"/>
              </a:rPr>
              <a:t>UNE COUVERTURE QUI ANNONCE UNE ENQUÊTE !</a:t>
            </a:r>
            <a:endParaRPr lang="fr-BE" sz="1600" dirty="0">
              <a:solidFill>
                <a:schemeClr val="tx1"/>
              </a:solidFill>
              <a:latin typeface="Calibri"/>
              <a:cs typeface="Calibri"/>
            </a:endParaRPr>
          </a:p>
        </p:txBody>
      </p:sp>
    </p:spTree>
    <p:extLst>
      <p:ext uri="{BB962C8B-B14F-4D97-AF65-F5344CB8AC3E}">
        <p14:creationId xmlns:p14="http://schemas.microsoft.com/office/powerpoint/2010/main" val="375881435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Image 3" descr="Capture d’écran 2020-04-10 à 15.22.03.png"/>
          <p:cNvPicPr>
            <a:picLocks noChangeAspect="1"/>
          </p:cNvPicPr>
          <p:nvPr/>
        </p:nvPicPr>
        <p:blipFill>
          <a:blip r:embed="rId3">
            <a:alphaModFix amt="27000"/>
            <a:extLst>
              <a:ext uri="{28A0092B-C50C-407E-A947-70E740481C1C}">
                <a14:useLocalDpi xmlns:a14="http://schemas.microsoft.com/office/drawing/2010/main" val="0"/>
              </a:ext>
            </a:extLst>
          </a:blip>
          <a:stretch>
            <a:fillRect/>
          </a:stretch>
        </p:blipFill>
        <p:spPr>
          <a:xfrm>
            <a:off x="6445261" y="0"/>
            <a:ext cx="3730533" cy="5143500"/>
          </a:xfrm>
          <a:prstGeom prst="rect">
            <a:avLst/>
          </a:prstGeom>
        </p:spPr>
      </p:pic>
      <p:pic>
        <p:nvPicPr>
          <p:cNvPr id="3" name="Image 2" descr="Capture d’écran 2020-04-10 à 15.20.52.png"/>
          <p:cNvPicPr>
            <a:picLocks noChangeAspect="1"/>
          </p:cNvPicPr>
          <p:nvPr/>
        </p:nvPicPr>
        <p:blipFill>
          <a:blip r:embed="rId4">
            <a:alphaModFix amt="22000"/>
            <a:extLst>
              <a:ext uri="{28A0092B-C50C-407E-A947-70E740481C1C}">
                <a14:useLocalDpi xmlns:a14="http://schemas.microsoft.com/office/drawing/2010/main" val="0"/>
              </a:ext>
            </a:extLst>
          </a:blip>
          <a:stretch>
            <a:fillRect/>
          </a:stretch>
        </p:blipFill>
        <p:spPr>
          <a:xfrm>
            <a:off x="-888999" y="0"/>
            <a:ext cx="3788019" cy="5143500"/>
          </a:xfrm>
          <a:prstGeom prst="rect">
            <a:avLst/>
          </a:prstGeom>
        </p:spPr>
      </p:pic>
      <p:pic>
        <p:nvPicPr>
          <p:cNvPr id="2" name="Image 1" descr="Capture d’écran 2020-04-10 à 15.21.14.png"/>
          <p:cNvPicPr>
            <a:picLocks noChangeAspect="1"/>
          </p:cNvPicPr>
          <p:nvPr/>
        </p:nvPicPr>
        <p:blipFill rotWithShape="1">
          <a:blip r:embed="rId5">
            <a:alphaModFix amt="27000"/>
            <a:extLst>
              <a:ext uri="{28A0092B-C50C-407E-A947-70E740481C1C}">
                <a14:useLocalDpi xmlns:a14="http://schemas.microsoft.com/office/drawing/2010/main" val="0"/>
              </a:ext>
            </a:extLst>
          </a:blip>
          <a:srcRect r="12878"/>
          <a:stretch/>
        </p:blipFill>
        <p:spPr>
          <a:xfrm>
            <a:off x="2899020" y="0"/>
            <a:ext cx="3556824" cy="5143500"/>
          </a:xfrm>
          <a:prstGeom prst="rect">
            <a:avLst/>
          </a:prstGeom>
        </p:spPr>
      </p:pic>
      <p:pic>
        <p:nvPicPr>
          <p:cNvPr id="6" name="Image 5" descr="Capture d’écran 2020-04-20 à 12.00.29.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352255" y="0"/>
            <a:ext cx="3992451" cy="5143500"/>
          </a:xfrm>
          <a:prstGeom prst="rect">
            <a:avLst/>
          </a:prstGeom>
        </p:spPr>
      </p:pic>
    </p:spTree>
    <p:extLst>
      <p:ext uri="{BB962C8B-B14F-4D97-AF65-F5344CB8AC3E}">
        <p14:creationId xmlns:p14="http://schemas.microsoft.com/office/powerpoint/2010/main" val="183447825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Image 3" descr="Capture d’écran 2020-04-10 à 15.22.03.png"/>
          <p:cNvPicPr>
            <a:picLocks noChangeAspect="1"/>
          </p:cNvPicPr>
          <p:nvPr/>
        </p:nvPicPr>
        <p:blipFill>
          <a:blip r:embed="rId3">
            <a:alphaModFix amt="27000"/>
            <a:extLst>
              <a:ext uri="{28A0092B-C50C-407E-A947-70E740481C1C}">
                <a14:useLocalDpi xmlns:a14="http://schemas.microsoft.com/office/drawing/2010/main" val="0"/>
              </a:ext>
            </a:extLst>
          </a:blip>
          <a:stretch>
            <a:fillRect/>
          </a:stretch>
        </p:blipFill>
        <p:spPr>
          <a:xfrm>
            <a:off x="6445261" y="0"/>
            <a:ext cx="3730533" cy="5143500"/>
          </a:xfrm>
          <a:prstGeom prst="rect">
            <a:avLst/>
          </a:prstGeom>
        </p:spPr>
      </p:pic>
      <p:pic>
        <p:nvPicPr>
          <p:cNvPr id="3" name="Image 2" descr="Capture d’écran 2020-04-10 à 15.20.52.png"/>
          <p:cNvPicPr>
            <a:picLocks noChangeAspect="1"/>
          </p:cNvPicPr>
          <p:nvPr/>
        </p:nvPicPr>
        <p:blipFill>
          <a:blip r:embed="rId4">
            <a:alphaModFix amt="22000"/>
            <a:extLst>
              <a:ext uri="{28A0092B-C50C-407E-A947-70E740481C1C}">
                <a14:useLocalDpi xmlns:a14="http://schemas.microsoft.com/office/drawing/2010/main" val="0"/>
              </a:ext>
            </a:extLst>
          </a:blip>
          <a:stretch>
            <a:fillRect/>
          </a:stretch>
        </p:blipFill>
        <p:spPr>
          <a:xfrm>
            <a:off x="-888999" y="0"/>
            <a:ext cx="3788019" cy="5143500"/>
          </a:xfrm>
          <a:prstGeom prst="rect">
            <a:avLst/>
          </a:prstGeom>
        </p:spPr>
      </p:pic>
      <p:pic>
        <p:nvPicPr>
          <p:cNvPr id="2" name="Image 1" descr="Capture d’écran 2020-04-10 à 15.21.14.png"/>
          <p:cNvPicPr>
            <a:picLocks noChangeAspect="1"/>
          </p:cNvPicPr>
          <p:nvPr/>
        </p:nvPicPr>
        <p:blipFill rotWithShape="1">
          <a:blip r:embed="rId5">
            <a:alphaModFix amt="27000"/>
            <a:extLst>
              <a:ext uri="{28A0092B-C50C-407E-A947-70E740481C1C}">
                <a14:useLocalDpi xmlns:a14="http://schemas.microsoft.com/office/drawing/2010/main" val="0"/>
              </a:ext>
            </a:extLst>
          </a:blip>
          <a:srcRect r="12878"/>
          <a:stretch/>
        </p:blipFill>
        <p:spPr>
          <a:xfrm>
            <a:off x="2899020" y="0"/>
            <a:ext cx="3556824" cy="5143500"/>
          </a:xfrm>
          <a:prstGeom prst="rect">
            <a:avLst/>
          </a:prstGeom>
        </p:spPr>
      </p:pic>
      <p:sp>
        <p:nvSpPr>
          <p:cNvPr id="6" name="Rectangle à coins arrondis 5"/>
          <p:cNvSpPr/>
          <p:nvPr/>
        </p:nvSpPr>
        <p:spPr>
          <a:xfrm>
            <a:off x="3026833" y="187945"/>
            <a:ext cx="3249083" cy="584516"/>
          </a:xfrm>
          <a:prstGeom prst="roundRect">
            <a:avLst/>
          </a:prstGeom>
          <a:solidFill>
            <a:schemeClr val="bg1">
              <a:alpha val="77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dirty="0">
              <a:ln>
                <a:solidFill>
                  <a:srgbClr val="FFFFFF"/>
                </a:solidFill>
              </a:ln>
              <a:solidFill>
                <a:srgbClr val="FFFFFF"/>
              </a:solidFill>
            </a:endParaRPr>
          </a:p>
        </p:txBody>
      </p:sp>
      <p:sp>
        <p:nvSpPr>
          <p:cNvPr id="7" name="Rectangle 6"/>
          <p:cNvSpPr/>
          <p:nvPr/>
        </p:nvSpPr>
        <p:spPr>
          <a:xfrm>
            <a:off x="2202961" y="225308"/>
            <a:ext cx="4856132" cy="444994"/>
          </a:xfrm>
          <a:prstGeom prst="rect">
            <a:avLst/>
          </a:prstGeom>
        </p:spPr>
        <p:txBody>
          <a:bodyPr wrap="square">
            <a:spAutoFit/>
          </a:bodyPr>
          <a:lstStyle/>
          <a:p>
            <a:pPr algn="ctr">
              <a:lnSpc>
                <a:spcPct val="90000"/>
              </a:lnSpc>
            </a:pPr>
            <a:r>
              <a:rPr lang="fr-BE" sz="2500" b="1" dirty="0"/>
              <a:t>3) </a:t>
            </a:r>
            <a:r>
              <a:rPr lang="fr-BE" sz="2500" b="1" dirty="0">
                <a:cs typeface="Calibri"/>
              </a:rPr>
              <a:t>Chasse au trésor ! </a:t>
            </a:r>
          </a:p>
        </p:txBody>
      </p:sp>
      <p:sp>
        <p:nvSpPr>
          <p:cNvPr id="8" name="Rectangle à coins arrondis 7"/>
          <p:cNvSpPr/>
          <p:nvPr/>
        </p:nvSpPr>
        <p:spPr>
          <a:xfrm>
            <a:off x="150538" y="864934"/>
            <a:ext cx="8812808" cy="1162934"/>
          </a:xfrm>
          <a:prstGeom prst="roundRect">
            <a:avLst/>
          </a:prstGeom>
          <a:solidFill>
            <a:schemeClr val="bg1">
              <a:alpha val="75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ln>
                <a:solidFill>
                  <a:srgbClr val="FFFFFF"/>
                </a:solidFill>
              </a:ln>
              <a:solidFill>
                <a:srgbClr val="FFFFFF"/>
              </a:solidFill>
            </a:endParaRPr>
          </a:p>
        </p:txBody>
      </p:sp>
      <p:sp>
        <p:nvSpPr>
          <p:cNvPr id="9" name="Sous-titre 2"/>
          <p:cNvSpPr txBox="1">
            <a:spLocks/>
          </p:cNvSpPr>
          <p:nvPr/>
        </p:nvSpPr>
        <p:spPr>
          <a:xfrm>
            <a:off x="335762" y="878453"/>
            <a:ext cx="8583791" cy="1344955"/>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pPr>
              <a:lnSpc>
                <a:spcPct val="90000"/>
              </a:lnSpc>
            </a:pPr>
            <a:r>
              <a:rPr lang="fr-BE" sz="2500" b="1" u="sng" dirty="0">
                <a:solidFill>
                  <a:schemeClr val="tx1"/>
                </a:solidFill>
                <a:latin typeface="Calibri"/>
                <a:cs typeface="Calibri"/>
              </a:rPr>
              <a:t>Défi #9</a:t>
            </a:r>
          </a:p>
          <a:p>
            <a:pPr>
              <a:lnSpc>
                <a:spcPct val="90000"/>
              </a:lnSpc>
            </a:pPr>
            <a:endParaRPr lang="fr-BE" sz="2000" b="1" dirty="0">
              <a:solidFill>
                <a:schemeClr val="tx1"/>
              </a:solidFill>
              <a:latin typeface="Calibri"/>
              <a:cs typeface="Calibri"/>
            </a:endParaRPr>
          </a:p>
          <a:p>
            <a:pPr>
              <a:lnSpc>
                <a:spcPct val="90000"/>
              </a:lnSpc>
            </a:pPr>
            <a:r>
              <a:rPr lang="fr-BE" sz="2000" b="1" dirty="0">
                <a:solidFill>
                  <a:schemeClr val="tx1"/>
                </a:solidFill>
                <a:latin typeface="Calibri"/>
                <a:cs typeface="Calibri"/>
              </a:rPr>
              <a:t>LE DERNIER NUMÉRO D’UN MAGAZINE ! </a:t>
            </a:r>
            <a:endParaRPr lang="fr-BE" sz="1600" dirty="0">
              <a:solidFill>
                <a:schemeClr val="tx1"/>
              </a:solidFill>
              <a:latin typeface="Calibri"/>
              <a:cs typeface="Calibri"/>
            </a:endParaRPr>
          </a:p>
        </p:txBody>
      </p:sp>
    </p:spTree>
    <p:extLst>
      <p:ext uri="{BB962C8B-B14F-4D97-AF65-F5344CB8AC3E}">
        <p14:creationId xmlns:p14="http://schemas.microsoft.com/office/powerpoint/2010/main" val="224495618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Image 3" descr="Capture d’écran 2020-04-10 à 15.22.03.png"/>
          <p:cNvPicPr>
            <a:picLocks noChangeAspect="1"/>
          </p:cNvPicPr>
          <p:nvPr/>
        </p:nvPicPr>
        <p:blipFill>
          <a:blip r:embed="rId3">
            <a:alphaModFix amt="27000"/>
            <a:extLst>
              <a:ext uri="{28A0092B-C50C-407E-A947-70E740481C1C}">
                <a14:useLocalDpi xmlns:a14="http://schemas.microsoft.com/office/drawing/2010/main" val="0"/>
              </a:ext>
            </a:extLst>
          </a:blip>
          <a:stretch>
            <a:fillRect/>
          </a:stretch>
        </p:blipFill>
        <p:spPr>
          <a:xfrm>
            <a:off x="6445261" y="0"/>
            <a:ext cx="3730533" cy="5143500"/>
          </a:xfrm>
          <a:prstGeom prst="rect">
            <a:avLst/>
          </a:prstGeom>
        </p:spPr>
      </p:pic>
      <p:pic>
        <p:nvPicPr>
          <p:cNvPr id="3" name="Image 2" descr="Capture d’écran 2020-04-10 à 15.20.52.png"/>
          <p:cNvPicPr>
            <a:picLocks noChangeAspect="1"/>
          </p:cNvPicPr>
          <p:nvPr/>
        </p:nvPicPr>
        <p:blipFill>
          <a:blip r:embed="rId4">
            <a:alphaModFix amt="22000"/>
            <a:extLst>
              <a:ext uri="{28A0092B-C50C-407E-A947-70E740481C1C}">
                <a14:useLocalDpi xmlns:a14="http://schemas.microsoft.com/office/drawing/2010/main" val="0"/>
              </a:ext>
            </a:extLst>
          </a:blip>
          <a:stretch>
            <a:fillRect/>
          </a:stretch>
        </p:blipFill>
        <p:spPr>
          <a:xfrm>
            <a:off x="-888999" y="0"/>
            <a:ext cx="3788019" cy="5143500"/>
          </a:xfrm>
          <a:prstGeom prst="rect">
            <a:avLst/>
          </a:prstGeom>
        </p:spPr>
      </p:pic>
      <p:pic>
        <p:nvPicPr>
          <p:cNvPr id="2" name="Image 1" descr="Capture d’écran 2020-04-10 à 15.21.14.png"/>
          <p:cNvPicPr>
            <a:picLocks noChangeAspect="1"/>
          </p:cNvPicPr>
          <p:nvPr/>
        </p:nvPicPr>
        <p:blipFill rotWithShape="1">
          <a:blip r:embed="rId5">
            <a:alphaModFix amt="27000"/>
            <a:extLst>
              <a:ext uri="{28A0092B-C50C-407E-A947-70E740481C1C}">
                <a14:useLocalDpi xmlns:a14="http://schemas.microsoft.com/office/drawing/2010/main" val="0"/>
              </a:ext>
            </a:extLst>
          </a:blip>
          <a:srcRect r="12878"/>
          <a:stretch/>
        </p:blipFill>
        <p:spPr>
          <a:xfrm>
            <a:off x="2899020" y="0"/>
            <a:ext cx="3556824" cy="5143500"/>
          </a:xfrm>
          <a:prstGeom prst="rect">
            <a:avLst/>
          </a:prstGeom>
        </p:spPr>
      </p:pic>
      <p:pic>
        <p:nvPicPr>
          <p:cNvPr id="5" name="Image 4" descr="Capture d’écran 2020-04-20 à 12.02.33.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537354" y="0"/>
            <a:ext cx="3886413" cy="5143500"/>
          </a:xfrm>
          <a:prstGeom prst="rect">
            <a:avLst/>
          </a:prstGeom>
        </p:spPr>
      </p:pic>
    </p:spTree>
    <p:extLst>
      <p:ext uri="{BB962C8B-B14F-4D97-AF65-F5344CB8AC3E}">
        <p14:creationId xmlns:p14="http://schemas.microsoft.com/office/powerpoint/2010/main" val="366492349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Image 3" descr="Capture d’écran 2020-04-10 à 15.22.03.png"/>
          <p:cNvPicPr>
            <a:picLocks noChangeAspect="1"/>
          </p:cNvPicPr>
          <p:nvPr/>
        </p:nvPicPr>
        <p:blipFill>
          <a:blip r:embed="rId3">
            <a:alphaModFix amt="27000"/>
            <a:extLst>
              <a:ext uri="{28A0092B-C50C-407E-A947-70E740481C1C}">
                <a14:useLocalDpi xmlns:a14="http://schemas.microsoft.com/office/drawing/2010/main" val="0"/>
              </a:ext>
            </a:extLst>
          </a:blip>
          <a:stretch>
            <a:fillRect/>
          </a:stretch>
        </p:blipFill>
        <p:spPr>
          <a:xfrm>
            <a:off x="6445261" y="0"/>
            <a:ext cx="3730533" cy="5143500"/>
          </a:xfrm>
          <a:prstGeom prst="rect">
            <a:avLst/>
          </a:prstGeom>
        </p:spPr>
      </p:pic>
      <p:pic>
        <p:nvPicPr>
          <p:cNvPr id="3" name="Image 2" descr="Capture d’écran 2020-04-10 à 15.20.52.png"/>
          <p:cNvPicPr>
            <a:picLocks noChangeAspect="1"/>
          </p:cNvPicPr>
          <p:nvPr/>
        </p:nvPicPr>
        <p:blipFill>
          <a:blip r:embed="rId4">
            <a:alphaModFix amt="22000"/>
            <a:extLst>
              <a:ext uri="{28A0092B-C50C-407E-A947-70E740481C1C}">
                <a14:useLocalDpi xmlns:a14="http://schemas.microsoft.com/office/drawing/2010/main" val="0"/>
              </a:ext>
            </a:extLst>
          </a:blip>
          <a:stretch>
            <a:fillRect/>
          </a:stretch>
        </p:blipFill>
        <p:spPr>
          <a:xfrm>
            <a:off x="-888999" y="0"/>
            <a:ext cx="3788019" cy="5143500"/>
          </a:xfrm>
          <a:prstGeom prst="rect">
            <a:avLst/>
          </a:prstGeom>
        </p:spPr>
      </p:pic>
      <p:pic>
        <p:nvPicPr>
          <p:cNvPr id="2" name="Image 1" descr="Capture d’écran 2020-04-10 à 15.21.14.png"/>
          <p:cNvPicPr>
            <a:picLocks noChangeAspect="1"/>
          </p:cNvPicPr>
          <p:nvPr/>
        </p:nvPicPr>
        <p:blipFill rotWithShape="1">
          <a:blip r:embed="rId5">
            <a:alphaModFix amt="27000"/>
            <a:extLst>
              <a:ext uri="{28A0092B-C50C-407E-A947-70E740481C1C}">
                <a14:useLocalDpi xmlns:a14="http://schemas.microsoft.com/office/drawing/2010/main" val="0"/>
              </a:ext>
            </a:extLst>
          </a:blip>
          <a:srcRect r="12878"/>
          <a:stretch/>
        </p:blipFill>
        <p:spPr>
          <a:xfrm>
            <a:off x="2899020" y="0"/>
            <a:ext cx="3556824" cy="5143500"/>
          </a:xfrm>
          <a:prstGeom prst="rect">
            <a:avLst/>
          </a:prstGeom>
        </p:spPr>
      </p:pic>
      <p:sp>
        <p:nvSpPr>
          <p:cNvPr id="6" name="Rectangle à coins arrondis 5"/>
          <p:cNvSpPr/>
          <p:nvPr/>
        </p:nvSpPr>
        <p:spPr>
          <a:xfrm>
            <a:off x="3026833" y="187945"/>
            <a:ext cx="3249083" cy="584516"/>
          </a:xfrm>
          <a:prstGeom prst="roundRect">
            <a:avLst/>
          </a:prstGeom>
          <a:solidFill>
            <a:schemeClr val="bg1">
              <a:alpha val="77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dirty="0">
              <a:ln>
                <a:solidFill>
                  <a:srgbClr val="FFFFFF"/>
                </a:solidFill>
              </a:ln>
              <a:solidFill>
                <a:srgbClr val="FFFFFF"/>
              </a:solidFill>
            </a:endParaRPr>
          </a:p>
        </p:txBody>
      </p:sp>
      <p:sp>
        <p:nvSpPr>
          <p:cNvPr id="7" name="Rectangle 6"/>
          <p:cNvSpPr/>
          <p:nvPr/>
        </p:nvSpPr>
        <p:spPr>
          <a:xfrm>
            <a:off x="2202961" y="225308"/>
            <a:ext cx="4856132" cy="444994"/>
          </a:xfrm>
          <a:prstGeom prst="rect">
            <a:avLst/>
          </a:prstGeom>
        </p:spPr>
        <p:txBody>
          <a:bodyPr wrap="square">
            <a:spAutoFit/>
          </a:bodyPr>
          <a:lstStyle/>
          <a:p>
            <a:pPr algn="ctr">
              <a:lnSpc>
                <a:spcPct val="90000"/>
              </a:lnSpc>
            </a:pPr>
            <a:r>
              <a:rPr lang="fr-BE" sz="2500" b="1" dirty="0"/>
              <a:t>3) </a:t>
            </a:r>
            <a:r>
              <a:rPr lang="fr-BE" sz="2500" b="1" dirty="0">
                <a:cs typeface="Calibri"/>
              </a:rPr>
              <a:t>Chasse au trésor ! </a:t>
            </a:r>
          </a:p>
        </p:txBody>
      </p:sp>
      <p:sp>
        <p:nvSpPr>
          <p:cNvPr id="8" name="Rectangle à coins arrondis 7"/>
          <p:cNvSpPr/>
          <p:nvPr/>
        </p:nvSpPr>
        <p:spPr>
          <a:xfrm>
            <a:off x="150538" y="864934"/>
            <a:ext cx="8812808" cy="1162934"/>
          </a:xfrm>
          <a:prstGeom prst="roundRect">
            <a:avLst/>
          </a:prstGeom>
          <a:solidFill>
            <a:schemeClr val="bg1">
              <a:alpha val="75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ln>
                <a:solidFill>
                  <a:srgbClr val="FFFFFF"/>
                </a:solidFill>
              </a:ln>
              <a:solidFill>
                <a:srgbClr val="FFFFFF"/>
              </a:solidFill>
            </a:endParaRPr>
          </a:p>
        </p:txBody>
      </p:sp>
      <p:sp>
        <p:nvSpPr>
          <p:cNvPr id="9" name="Sous-titre 2"/>
          <p:cNvSpPr txBox="1">
            <a:spLocks/>
          </p:cNvSpPr>
          <p:nvPr/>
        </p:nvSpPr>
        <p:spPr>
          <a:xfrm>
            <a:off x="335762" y="878453"/>
            <a:ext cx="8583791" cy="1344955"/>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pPr>
              <a:lnSpc>
                <a:spcPct val="90000"/>
              </a:lnSpc>
            </a:pPr>
            <a:r>
              <a:rPr lang="fr-BE" sz="2500" b="1" u="sng" dirty="0">
                <a:solidFill>
                  <a:schemeClr val="tx1"/>
                </a:solidFill>
                <a:latin typeface="Calibri"/>
                <a:cs typeface="Calibri"/>
              </a:rPr>
              <a:t>Défi #10</a:t>
            </a:r>
          </a:p>
          <a:p>
            <a:pPr>
              <a:lnSpc>
                <a:spcPct val="90000"/>
              </a:lnSpc>
            </a:pPr>
            <a:endParaRPr lang="fr-BE" sz="2000" b="1" dirty="0">
              <a:solidFill>
                <a:schemeClr val="tx1"/>
              </a:solidFill>
              <a:latin typeface="Calibri"/>
              <a:cs typeface="Calibri"/>
            </a:endParaRPr>
          </a:p>
          <a:p>
            <a:pPr>
              <a:lnSpc>
                <a:spcPct val="90000"/>
              </a:lnSpc>
            </a:pPr>
            <a:r>
              <a:rPr lang="fr-BE" sz="2000" b="1" dirty="0">
                <a:solidFill>
                  <a:schemeClr val="tx1"/>
                </a:solidFill>
                <a:latin typeface="Calibri"/>
                <a:cs typeface="Calibri"/>
              </a:rPr>
              <a:t>UNE PAGE CONTENANT AU MOINS 10 SCREENSHOTS ! </a:t>
            </a:r>
            <a:endParaRPr lang="fr-BE" sz="1600" dirty="0">
              <a:solidFill>
                <a:schemeClr val="tx1"/>
              </a:solidFill>
              <a:latin typeface="Calibri"/>
              <a:cs typeface="Calibri"/>
            </a:endParaRPr>
          </a:p>
        </p:txBody>
      </p:sp>
    </p:spTree>
    <p:extLst>
      <p:ext uri="{BB962C8B-B14F-4D97-AF65-F5344CB8AC3E}">
        <p14:creationId xmlns:p14="http://schemas.microsoft.com/office/powerpoint/2010/main" val="100493386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Image 3" descr="Capture d’écran 2020-04-10 à 15.22.03.png"/>
          <p:cNvPicPr>
            <a:picLocks noChangeAspect="1"/>
          </p:cNvPicPr>
          <p:nvPr/>
        </p:nvPicPr>
        <p:blipFill>
          <a:blip r:embed="rId3">
            <a:alphaModFix amt="27000"/>
            <a:extLst>
              <a:ext uri="{28A0092B-C50C-407E-A947-70E740481C1C}">
                <a14:useLocalDpi xmlns:a14="http://schemas.microsoft.com/office/drawing/2010/main" val="0"/>
              </a:ext>
            </a:extLst>
          </a:blip>
          <a:stretch>
            <a:fillRect/>
          </a:stretch>
        </p:blipFill>
        <p:spPr>
          <a:xfrm>
            <a:off x="6445261" y="0"/>
            <a:ext cx="3730533" cy="5143500"/>
          </a:xfrm>
          <a:prstGeom prst="rect">
            <a:avLst/>
          </a:prstGeom>
        </p:spPr>
      </p:pic>
      <p:pic>
        <p:nvPicPr>
          <p:cNvPr id="3" name="Image 2" descr="Capture d’écran 2020-04-10 à 15.20.52.png"/>
          <p:cNvPicPr>
            <a:picLocks noChangeAspect="1"/>
          </p:cNvPicPr>
          <p:nvPr/>
        </p:nvPicPr>
        <p:blipFill>
          <a:blip r:embed="rId4">
            <a:alphaModFix amt="22000"/>
            <a:extLst>
              <a:ext uri="{28A0092B-C50C-407E-A947-70E740481C1C}">
                <a14:useLocalDpi xmlns:a14="http://schemas.microsoft.com/office/drawing/2010/main" val="0"/>
              </a:ext>
            </a:extLst>
          </a:blip>
          <a:stretch>
            <a:fillRect/>
          </a:stretch>
        </p:blipFill>
        <p:spPr>
          <a:xfrm>
            <a:off x="-888999" y="0"/>
            <a:ext cx="3788019" cy="5143500"/>
          </a:xfrm>
          <a:prstGeom prst="rect">
            <a:avLst/>
          </a:prstGeom>
        </p:spPr>
      </p:pic>
      <p:pic>
        <p:nvPicPr>
          <p:cNvPr id="2" name="Image 1" descr="Capture d’écran 2020-04-10 à 15.21.14.png"/>
          <p:cNvPicPr>
            <a:picLocks noChangeAspect="1"/>
          </p:cNvPicPr>
          <p:nvPr/>
        </p:nvPicPr>
        <p:blipFill rotWithShape="1">
          <a:blip r:embed="rId5">
            <a:alphaModFix amt="27000"/>
            <a:extLst>
              <a:ext uri="{28A0092B-C50C-407E-A947-70E740481C1C}">
                <a14:useLocalDpi xmlns:a14="http://schemas.microsoft.com/office/drawing/2010/main" val="0"/>
              </a:ext>
            </a:extLst>
          </a:blip>
          <a:srcRect r="12878"/>
          <a:stretch/>
        </p:blipFill>
        <p:spPr>
          <a:xfrm>
            <a:off x="2899020" y="0"/>
            <a:ext cx="3556824" cy="5143500"/>
          </a:xfrm>
          <a:prstGeom prst="rect">
            <a:avLst/>
          </a:prstGeom>
        </p:spPr>
      </p:pic>
      <p:pic>
        <p:nvPicPr>
          <p:cNvPr id="6" name="Image 5" descr="Capture d’écran 2020-04-20 à 12.07.13.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88720" y="0"/>
            <a:ext cx="6938477" cy="5143500"/>
          </a:xfrm>
          <a:prstGeom prst="rect">
            <a:avLst/>
          </a:prstGeom>
        </p:spPr>
      </p:pic>
    </p:spTree>
    <p:extLst>
      <p:ext uri="{BB962C8B-B14F-4D97-AF65-F5344CB8AC3E}">
        <p14:creationId xmlns:p14="http://schemas.microsoft.com/office/powerpoint/2010/main" val="1704353707"/>
      </p:ext>
    </p:extLst>
  </p:cSld>
  <p:clrMapOvr>
    <a:masterClrMapping/>
  </p:clrMapOvr>
</p:sld>
</file>

<file path=ppt/theme/theme1.xml><?xml version="1.0" encoding="utf-8"?>
<a:theme xmlns:a="http://schemas.openxmlformats.org/drawingml/2006/main" name="Thème Office">
  <a:themeElements>
    <a:clrScheme name="Bureau">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Bureau">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ureau">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Thème Office">
  <a:themeElements>
    <a:clrScheme name="Bureau">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Bureau">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ureau">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{5E6C916D-4BC8-064D-A332-4C175DB082A7}tf16401369</Template>
  <TotalTime>2364</TotalTime>
  <Words>8215</Words>
  <Application>Microsoft Macintosh PowerPoint</Application>
  <PresentationFormat>Affichage à l'écran (16:9)</PresentationFormat>
  <Paragraphs>404</Paragraphs>
  <Slides>72</Slides>
  <Notes>40</Notes>
  <HiddenSlides>0</HiddenSlides>
  <MMClips>0</MMClips>
  <ScaleCrop>false</ScaleCrop>
  <HeadingPairs>
    <vt:vector size="6" baseType="variant">
      <vt:variant>
        <vt:lpstr>Polices utilisées</vt:lpstr>
      </vt:variant>
      <vt:variant>
        <vt:i4>4</vt:i4>
      </vt:variant>
      <vt:variant>
        <vt:lpstr>Thème</vt:lpstr>
      </vt:variant>
      <vt:variant>
        <vt:i4>1</vt:i4>
      </vt:variant>
      <vt:variant>
        <vt:lpstr>Titres des diapositives</vt:lpstr>
      </vt:variant>
      <vt:variant>
        <vt:i4>72</vt:i4>
      </vt:variant>
    </vt:vector>
  </HeadingPairs>
  <TitlesOfParts>
    <vt:vector size="77" baseType="lpstr">
      <vt:lpstr>Arial</vt:lpstr>
      <vt:lpstr>Calibri</vt:lpstr>
      <vt:lpstr>Montserrat ExtraBold</vt:lpstr>
      <vt:lpstr>Times New Roman</vt:lpstr>
      <vt:lpstr>Thème Office</vt:lpstr>
      <vt:lpstr>Présentation PowerPoint</vt:lpstr>
      <vt:lpstr>Présentation PowerPoint</vt:lpstr>
      <vt:lpstr>La préhistoire (années 1980): magazines informatiques et de jeux de plateau</vt:lpstr>
      <vt:lpstr>1982 : La naissance de Tilt</vt:lpstr>
      <vt:lpstr>1987 : Les passionnés du micro entrent dans la danse</vt:lpstr>
      <vt:lpstr>Qui sont ces nouveaux passionnés ?</vt:lpstr>
      <vt:lpstr>Qui sont ces nouveaux éditeurs ?</vt:lpstr>
      <vt:lpstr>1990-1 : Les précurseurs consoles</vt:lpstr>
      <vt:lpstr>Le Minitel</vt:lpstr>
      <vt:lpstr>Rapport de force avec l’industrie</vt:lpstr>
      <vt:lpstr>L’âge d’or de la presse 1995 - 2001</vt:lpstr>
      <vt:lpstr>Les nouveaux de l'âge d'or</vt:lpstr>
      <vt:lpstr>Présentation PowerPoint</vt:lpstr>
      <vt:lpstr>Présentation PowerPoint</vt:lpstr>
      <vt:lpstr>Début 2000 : Les relations avec l’industrie changent</vt:lpstr>
      <vt:lpstr>Internet: concurrent ou complément ?</vt:lpstr>
      <vt:lpstr>Les nouveaux concurrents tentent d’inonder le marché</vt:lpstr>
      <vt:lpstr>Présentation PowerPoint</vt:lpstr>
      <vt:lpstr>2004-2006 : La quasi-disparition  de la concurrence</vt:lpstr>
      <vt:lpstr>Les résistants</vt:lpstr>
      <vt:lpstr>2012 : La quasi disparition de la presse JV</vt:lpstr>
      <vt:lpstr>2013: La renaissance</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Enquêter sur Twitch ?</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vector>
  </TitlesOfParts>
  <Company>ULg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Présentation PowerPoint</dc:title>
  <dc:creator>Boris Krywicki</dc:creator>
  <cp:lastModifiedBy>Krywicki Boris</cp:lastModifiedBy>
  <cp:revision>121</cp:revision>
  <dcterms:created xsi:type="dcterms:W3CDTF">2020-04-09T08:17:27Z</dcterms:created>
  <dcterms:modified xsi:type="dcterms:W3CDTF">2025-05-15T13:42:02Z</dcterms:modified>
</cp:coreProperties>
</file>