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7" r:id="rId4"/>
    <p:sldId id="276" r:id="rId5"/>
    <p:sldId id="291" r:id="rId6"/>
    <p:sldId id="354" r:id="rId7"/>
    <p:sldId id="275" r:id="rId8"/>
    <p:sldId id="279" r:id="rId9"/>
    <p:sldId id="280" r:id="rId10"/>
    <p:sldId id="281" r:id="rId11"/>
    <p:sldId id="355" r:id="rId12"/>
    <p:sldId id="356" r:id="rId13"/>
    <p:sldId id="357" r:id="rId14"/>
    <p:sldId id="358" r:id="rId15"/>
    <p:sldId id="360" r:id="rId16"/>
    <p:sldId id="359" r:id="rId17"/>
    <p:sldId id="364" r:id="rId18"/>
    <p:sldId id="362" r:id="rId19"/>
    <p:sldId id="363" r:id="rId20"/>
    <p:sldId id="365" r:id="rId21"/>
    <p:sldId id="366" r:id="rId22"/>
    <p:sldId id="36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498" y="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698BB-6910-454C-8818-F082F2138E0A}"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A830ABE2-F9F2-4187-9961-F790F61C32D0}">
      <dgm:prSet/>
      <dgm:spPr/>
      <dgm:t>
        <a:bodyPr/>
        <a:lstStyle/>
        <a:p>
          <a:r>
            <a:rPr lang="fr-BE"/>
            <a:t> </a:t>
          </a:r>
          <a:endParaRPr lang="en-US"/>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F9A078A5-9F99-424F-8763-B31B0FB85EB2}">
      <dgm:prSet/>
      <dgm:spPr/>
      <dgm:t>
        <a:bodyPr/>
        <a:lstStyle/>
        <a:p>
          <a:pPr algn="l"/>
          <a:r>
            <a:rPr lang="fr-BE">
              <a:latin typeface="Aptos Display" panose="020B0004020202020204" pitchFamily="34" charset="0"/>
            </a:rPr>
            <a:t>« Je considère […] que toute répétition dans l’existence est la présence de la mort à l’intérieur de l’existence (et par exemple le travail ouvrier à la chaîne relève de l’extermination, c’est assez évident) » (</a:t>
          </a:r>
          <a:r>
            <a:rPr lang="fr-BE" i="1">
              <a:latin typeface="Aptos Display" panose="020B0004020202020204" pitchFamily="34" charset="0"/>
            </a:rPr>
            <a:t>Correspondance</a:t>
          </a:r>
          <a:r>
            <a:rPr lang="fr-BE">
              <a:latin typeface="Aptos Display" panose="020B0004020202020204" pitchFamily="34" charset="0"/>
            </a:rPr>
            <a:t> : 336). </a:t>
          </a:r>
          <a:endParaRPr lang="en-US">
            <a:latin typeface="Aptos Display" panose="020B0004020202020204" pitchFamily="34" charset="0"/>
          </a:endParaRPr>
        </a:p>
      </dgm:t>
    </dgm:pt>
    <dgm:pt modelId="{A480D346-AEF0-40DE-AAFC-74BDBDB80615}" type="parTrans" cxnId="{B82FEF86-4B09-4B73-A7A7-D83FBECEF0A4}">
      <dgm:prSet/>
      <dgm:spPr/>
      <dgm:t>
        <a:bodyPr/>
        <a:lstStyle/>
        <a:p>
          <a:endParaRPr lang="en-US"/>
        </a:p>
      </dgm:t>
    </dgm:pt>
    <dgm:pt modelId="{10B2FDE3-8648-469C-9C24-BD26AD56E760}" type="sibTrans" cxnId="{B82FEF86-4B09-4B73-A7A7-D83FBECEF0A4}">
      <dgm:prSet/>
      <dgm:spPr/>
      <dgm:t>
        <a:bodyPr/>
        <a:lstStyle/>
        <a:p>
          <a:endParaRPr lang="en-US"/>
        </a:p>
      </dgm:t>
    </dgm:pt>
    <dgm:pt modelId="{4367F5D2-1586-438C-A65E-36C90A1A4F7E}">
      <dgm:prSet/>
      <dgm:spPr/>
      <dgm:t>
        <a:bodyPr/>
        <a:lstStyle/>
        <a:p>
          <a:pPr>
            <a:buNone/>
          </a:pPr>
          <a:r>
            <a:rPr lang="fr-BE">
              <a:latin typeface="Aptos Display" panose="020B0004020202020204" pitchFamily="34" charset="0"/>
            </a:rPr>
            <a:t>« Mais quelle chierie, cette subsistance à la petite semaine, ou même au petit trimestre ! Toute l’existence en est marquée, avilie. L’essentiel de la pensée et de l’activité va à l’argent. Le repos ne se présente jamais que comme une accumulation d’énergie nécessaire pour produire. L’état des objets se fait avec la pensée du travail à faire pour regagner l’argent qui se dépense. Et c’est selon le temps que cette dégradation est formée. D’un côté ce que rapporte un mois, une semaine, deux mois, etc. De l’autre combien de ce temps est dépensé chez l’épicier […] » (</a:t>
          </a:r>
          <a:r>
            <a:rPr lang="fr-BE" i="1">
              <a:latin typeface="Aptos Display" panose="020B0004020202020204" pitchFamily="34" charset="0"/>
            </a:rPr>
            <a:t>Journal</a:t>
          </a:r>
          <a:r>
            <a:rPr lang="fr-BE">
              <a:latin typeface="Aptos Display" panose="020B0004020202020204" pitchFamily="34" charset="0"/>
            </a:rPr>
            <a:t>, 267, 1969).</a:t>
          </a:r>
          <a:endParaRPr lang="en-US">
            <a:latin typeface="Aptos Display" panose="020B0004020202020204" pitchFamily="34" charset="0"/>
          </a:endParaRPr>
        </a:p>
      </dgm:t>
    </dgm:pt>
    <dgm:pt modelId="{520868B7-CF69-4EB8-B4C7-178D25ABCD2D}" type="parTrans" cxnId="{1D5A0D0E-96AF-4BCE-937B-F036D27FA2F1}">
      <dgm:prSet/>
      <dgm:spPr/>
      <dgm:t>
        <a:bodyPr/>
        <a:lstStyle/>
        <a:p>
          <a:endParaRPr lang="en-US"/>
        </a:p>
      </dgm:t>
    </dgm:pt>
    <dgm:pt modelId="{DE34BF58-B0AC-4307-9026-853F453A5389}" type="sibTrans" cxnId="{1D5A0D0E-96AF-4BCE-937B-F036D27FA2F1}">
      <dgm:prSet/>
      <dgm:spPr/>
      <dgm:t>
        <a:bodyPr/>
        <a:lstStyle/>
        <a:p>
          <a:endParaRPr lang="en-US"/>
        </a:p>
      </dgm:t>
    </dgm:pt>
    <dgm:pt modelId="{6DAB0A8A-5502-450E-8E16-D2C4EF83A79A}">
      <dgm:prSet/>
      <dgm:spPr/>
      <dgm:t>
        <a:bodyPr/>
        <a:lstStyle/>
        <a:p>
          <a:pPr>
            <a:buNone/>
          </a:pPr>
          <a:r>
            <a:rPr lang="fr-BE">
              <a:latin typeface="Aptos Display" panose="020B0004020202020204" pitchFamily="34" charset="0"/>
            </a:rPr>
            <a:t>« </a:t>
          </a:r>
          <a:r>
            <a:rPr lang="fr-BE" i="1">
              <a:latin typeface="Aptos Display" panose="020B0004020202020204" pitchFamily="34" charset="0"/>
            </a:rPr>
            <a:t>Votre idée du bonheur</a:t>
          </a:r>
          <a:r>
            <a:rPr lang="fr-BE">
              <a:latin typeface="Aptos Display" panose="020B0004020202020204" pitchFamily="34" charset="0"/>
            </a:rPr>
            <a:t> : Plus personne ne travaille » (</a:t>
          </a:r>
          <a:r>
            <a:rPr lang="fr-BE" i="1">
              <a:latin typeface="Aptos Display" panose="020B0004020202020204" pitchFamily="34" charset="0"/>
            </a:rPr>
            <a:t>Entretiens</a:t>
          </a:r>
          <a:r>
            <a:rPr lang="fr-BE">
              <a:latin typeface="Aptos Display" panose="020B0004020202020204" pitchFamily="34" charset="0"/>
            </a:rPr>
            <a:t>, 148).</a:t>
          </a:r>
          <a:endParaRPr lang="en-US">
            <a:latin typeface="Aptos Display" panose="020B0004020202020204" pitchFamily="34" charset="0"/>
          </a:endParaRPr>
        </a:p>
      </dgm:t>
    </dgm:pt>
    <dgm:pt modelId="{1E9EFD3B-A000-46DA-B7EA-19243C6C0681}" type="parTrans" cxnId="{67C55AA9-216B-4457-BFF0-7850B28A2E96}">
      <dgm:prSet/>
      <dgm:spPr/>
      <dgm:t>
        <a:bodyPr/>
        <a:lstStyle/>
        <a:p>
          <a:endParaRPr lang="en-US"/>
        </a:p>
      </dgm:t>
    </dgm:pt>
    <dgm:pt modelId="{93646085-8CF6-4450-95B6-6620ABB2B68A}" type="sibTrans" cxnId="{67C55AA9-216B-4457-BFF0-7850B28A2E96}">
      <dgm:prSet/>
      <dgm:spPr/>
      <dgm:t>
        <a:bodyPr/>
        <a:lstStyle/>
        <a:p>
          <a:endParaRPr lang="en-US"/>
        </a:p>
      </dgm:t>
    </dgm:pt>
    <dgm:pt modelId="{351A0B19-E3B1-4C2B-B3E2-C4EF072C774F}">
      <dgm:prSet/>
      <dgm:spPr/>
      <dgm:t>
        <a:bodyPr/>
        <a:lstStyle/>
        <a:p>
          <a:r>
            <a:rPr lang="fr-BE">
              <a:latin typeface="Aptos Display" panose="020B0004020202020204" pitchFamily="34" charset="0"/>
            </a:rPr>
            <a:t>« Quel</a:t>
          </a:r>
          <a:r>
            <a:rPr lang="fr-BE" i="1">
              <a:latin typeface="Aptos Display" panose="020B0004020202020204" pitchFamily="34" charset="0"/>
            </a:rPr>
            <a:t> est, pour vous, le comble de la misère ?</a:t>
          </a:r>
          <a:r>
            <a:rPr lang="fr-BE">
              <a:latin typeface="Aptos Display" panose="020B0004020202020204" pitchFamily="34" charset="0"/>
            </a:rPr>
            <a:t> Le travail généralisé, dans la soumission à l’économie » (</a:t>
          </a:r>
          <a:r>
            <a:rPr lang="fr-BE" i="1">
              <a:latin typeface="Aptos Display" panose="020B0004020202020204" pitchFamily="34" charset="0"/>
            </a:rPr>
            <a:t>Entretiens</a:t>
          </a:r>
          <a:r>
            <a:rPr lang="fr-BE">
              <a:latin typeface="Aptos Display" panose="020B0004020202020204" pitchFamily="34" charset="0"/>
            </a:rPr>
            <a:t>, 220–221).</a:t>
          </a:r>
          <a:endParaRPr lang="en-US">
            <a:latin typeface="Aptos Display" panose="020B0004020202020204" pitchFamily="34" charset="0"/>
          </a:endParaRPr>
        </a:p>
      </dgm:t>
    </dgm:pt>
    <dgm:pt modelId="{E66A90DE-6195-46B1-B557-7B7308B8D06E}" type="parTrans" cxnId="{B7BE655F-FDBD-4078-BC45-6718F5E4675B}">
      <dgm:prSet/>
      <dgm:spPr/>
      <dgm:t>
        <a:bodyPr/>
        <a:lstStyle/>
        <a:p>
          <a:endParaRPr lang="en-US"/>
        </a:p>
      </dgm:t>
    </dgm:pt>
    <dgm:pt modelId="{E0775056-E068-4F27-B4F8-8EC0888C1350}" type="sibTrans" cxnId="{B7BE655F-FDBD-4078-BC45-6718F5E4675B}">
      <dgm:prSet/>
      <dgm:spPr/>
      <dgm:t>
        <a:bodyPr/>
        <a:lstStyle/>
        <a:p>
          <a:endParaRPr lang="en-US"/>
        </a:p>
      </dgm:t>
    </dgm:pt>
    <dgm:pt modelId="{39802B14-2681-4031-80B6-6DDAA287EFA8}" type="pres">
      <dgm:prSet presAssocID="{DA6698BB-6910-454C-8818-F082F2138E0A}" presName="vert0" presStyleCnt="0">
        <dgm:presLayoutVars>
          <dgm:dir/>
          <dgm:animOne val="branch"/>
          <dgm:animLvl val="lvl"/>
        </dgm:presLayoutVars>
      </dgm:prSet>
      <dgm:spPr/>
    </dgm:pt>
    <dgm:pt modelId="{78B0C15B-6639-4582-8ADC-80CF54B9A58D}" type="pres">
      <dgm:prSet presAssocID="{A830ABE2-F9F2-4187-9961-F790F61C32D0}" presName="thickLine" presStyleLbl="alignNode1" presStyleIdx="0" presStyleCnt="1"/>
      <dgm:spPr/>
    </dgm:pt>
    <dgm:pt modelId="{785CC196-8F94-42B0-AC03-BC6C3C5AD8A8}" type="pres">
      <dgm:prSet presAssocID="{A830ABE2-F9F2-4187-9961-F790F61C32D0}" presName="horz1" presStyleCnt="0"/>
      <dgm:spPr/>
    </dgm:pt>
    <dgm:pt modelId="{4924B436-BC5B-41E4-A861-AF59CAF80738}" type="pres">
      <dgm:prSet presAssocID="{A830ABE2-F9F2-4187-9961-F790F61C32D0}" presName="tx1" presStyleLbl="revTx" presStyleIdx="0" presStyleCnt="5" custFlipHor="1" custScaleX="15062"/>
      <dgm:spPr/>
    </dgm:pt>
    <dgm:pt modelId="{6AA83D81-8F40-4EFC-99E0-CE992366CDBB}" type="pres">
      <dgm:prSet presAssocID="{A830ABE2-F9F2-4187-9961-F790F61C32D0}" presName="vert1" presStyleCnt="0"/>
      <dgm:spPr/>
    </dgm:pt>
    <dgm:pt modelId="{7B11FFE7-51DC-4000-B51B-DF88536BC5D8}" type="pres">
      <dgm:prSet presAssocID="{F9A078A5-9F99-424F-8763-B31B0FB85EB2}" presName="vertSpace2a" presStyleCnt="0"/>
      <dgm:spPr/>
    </dgm:pt>
    <dgm:pt modelId="{7BACD1CE-25B3-4AE9-8ADF-790D0A20E486}" type="pres">
      <dgm:prSet presAssocID="{F9A078A5-9F99-424F-8763-B31B0FB85EB2}" presName="horz2" presStyleCnt="0"/>
      <dgm:spPr/>
    </dgm:pt>
    <dgm:pt modelId="{B5011E97-9C85-45B4-A589-F72F6B33F1C3}" type="pres">
      <dgm:prSet presAssocID="{F9A078A5-9F99-424F-8763-B31B0FB85EB2}" presName="horzSpace2" presStyleCnt="0"/>
      <dgm:spPr/>
    </dgm:pt>
    <dgm:pt modelId="{DB97A083-B611-4CB2-B03E-C88AC82A61E6}" type="pres">
      <dgm:prSet presAssocID="{F9A078A5-9F99-424F-8763-B31B0FB85EB2}" presName="tx2" presStyleLbl="revTx" presStyleIdx="1" presStyleCnt="5" custScaleX="127389"/>
      <dgm:spPr/>
    </dgm:pt>
    <dgm:pt modelId="{9C4F7909-E4A6-4824-8A67-93DC1459473D}" type="pres">
      <dgm:prSet presAssocID="{F9A078A5-9F99-424F-8763-B31B0FB85EB2}" presName="vert2" presStyleCnt="0"/>
      <dgm:spPr/>
    </dgm:pt>
    <dgm:pt modelId="{A7241403-A289-4D37-B3C3-1988D0F1B293}" type="pres">
      <dgm:prSet presAssocID="{F9A078A5-9F99-424F-8763-B31B0FB85EB2}" presName="thinLine2b" presStyleLbl="callout" presStyleIdx="0" presStyleCnt="4"/>
      <dgm:spPr/>
    </dgm:pt>
    <dgm:pt modelId="{29606BEB-D0CC-454C-840A-A4EF92C43650}" type="pres">
      <dgm:prSet presAssocID="{F9A078A5-9F99-424F-8763-B31B0FB85EB2}" presName="vertSpace2b" presStyleCnt="0"/>
      <dgm:spPr/>
    </dgm:pt>
    <dgm:pt modelId="{7154847E-6F59-4969-A2EF-776A5A9587D8}" type="pres">
      <dgm:prSet presAssocID="{4367F5D2-1586-438C-A65E-36C90A1A4F7E}" presName="horz2" presStyleCnt="0"/>
      <dgm:spPr/>
    </dgm:pt>
    <dgm:pt modelId="{7A183361-3369-4B66-931C-87AA6CEF4291}" type="pres">
      <dgm:prSet presAssocID="{4367F5D2-1586-438C-A65E-36C90A1A4F7E}" presName="horzSpace2" presStyleCnt="0"/>
      <dgm:spPr/>
    </dgm:pt>
    <dgm:pt modelId="{09E25747-239A-40B3-8DC4-007B5781B1F9}" type="pres">
      <dgm:prSet presAssocID="{4367F5D2-1586-438C-A65E-36C90A1A4F7E}" presName="tx2" presStyleLbl="revTx" presStyleIdx="2" presStyleCnt="5" custScaleX="139068" custScaleY="214136"/>
      <dgm:spPr/>
    </dgm:pt>
    <dgm:pt modelId="{E6598363-6D35-462B-BB4B-125C59EBEAD0}" type="pres">
      <dgm:prSet presAssocID="{4367F5D2-1586-438C-A65E-36C90A1A4F7E}" presName="vert2" presStyleCnt="0"/>
      <dgm:spPr/>
    </dgm:pt>
    <dgm:pt modelId="{24819752-03D8-4E8B-A9A6-A7E5ABB02206}" type="pres">
      <dgm:prSet presAssocID="{4367F5D2-1586-438C-A65E-36C90A1A4F7E}" presName="thinLine2b" presStyleLbl="callout" presStyleIdx="1" presStyleCnt="4"/>
      <dgm:spPr/>
    </dgm:pt>
    <dgm:pt modelId="{E04BF216-620C-4349-94D5-7086D4E330F7}" type="pres">
      <dgm:prSet presAssocID="{4367F5D2-1586-438C-A65E-36C90A1A4F7E}" presName="vertSpace2b" presStyleCnt="0"/>
      <dgm:spPr/>
    </dgm:pt>
    <dgm:pt modelId="{9FACAC00-EC7B-44AF-BC83-0DF8D40BCDE6}" type="pres">
      <dgm:prSet presAssocID="{6DAB0A8A-5502-450E-8E16-D2C4EF83A79A}" presName="horz2" presStyleCnt="0"/>
      <dgm:spPr/>
    </dgm:pt>
    <dgm:pt modelId="{2D6261E5-7A56-4669-9A3C-FBE1E215A9C4}" type="pres">
      <dgm:prSet presAssocID="{6DAB0A8A-5502-450E-8E16-D2C4EF83A79A}" presName="horzSpace2" presStyleCnt="0"/>
      <dgm:spPr/>
    </dgm:pt>
    <dgm:pt modelId="{57F4BAAB-327E-43BB-81D1-FC879BA057D8}" type="pres">
      <dgm:prSet presAssocID="{6DAB0A8A-5502-450E-8E16-D2C4EF83A79A}" presName="tx2" presStyleLbl="revTx" presStyleIdx="3" presStyleCnt="5" custScaleX="144940" custScaleY="78868"/>
      <dgm:spPr/>
    </dgm:pt>
    <dgm:pt modelId="{CABE036F-C88B-4A3D-AA43-A82491400050}" type="pres">
      <dgm:prSet presAssocID="{6DAB0A8A-5502-450E-8E16-D2C4EF83A79A}" presName="vert2" presStyleCnt="0"/>
      <dgm:spPr/>
    </dgm:pt>
    <dgm:pt modelId="{3F78CE11-5CE8-49C7-A138-79BD68398D8E}" type="pres">
      <dgm:prSet presAssocID="{6DAB0A8A-5502-450E-8E16-D2C4EF83A79A}" presName="thinLine2b" presStyleLbl="callout" presStyleIdx="2" presStyleCnt="4"/>
      <dgm:spPr/>
    </dgm:pt>
    <dgm:pt modelId="{6604622E-A389-41BC-96CB-DFA592C6DA3B}" type="pres">
      <dgm:prSet presAssocID="{6DAB0A8A-5502-450E-8E16-D2C4EF83A79A}" presName="vertSpace2b" presStyleCnt="0"/>
      <dgm:spPr/>
    </dgm:pt>
    <dgm:pt modelId="{35F04512-44E1-4599-A157-25C09766698A}" type="pres">
      <dgm:prSet presAssocID="{351A0B19-E3B1-4C2B-B3E2-C4EF072C774F}" presName="horz2" presStyleCnt="0"/>
      <dgm:spPr/>
    </dgm:pt>
    <dgm:pt modelId="{79DE7951-A7C5-440C-AD97-748D3C74DFF7}" type="pres">
      <dgm:prSet presAssocID="{351A0B19-E3B1-4C2B-B3E2-C4EF072C774F}" presName="horzSpace2" presStyleCnt="0"/>
      <dgm:spPr/>
    </dgm:pt>
    <dgm:pt modelId="{A6264046-FCF4-44CA-8D7B-117DD724BBD7}" type="pres">
      <dgm:prSet presAssocID="{351A0B19-E3B1-4C2B-B3E2-C4EF072C774F}" presName="tx2" presStyleLbl="revTx" presStyleIdx="4" presStyleCnt="5" custScaleX="150804" custScaleY="90517"/>
      <dgm:spPr/>
    </dgm:pt>
    <dgm:pt modelId="{53A15BB8-D93D-4A9A-9B97-DBB3F58E1A59}" type="pres">
      <dgm:prSet presAssocID="{351A0B19-E3B1-4C2B-B3E2-C4EF072C774F}" presName="vert2" presStyleCnt="0"/>
      <dgm:spPr/>
    </dgm:pt>
    <dgm:pt modelId="{CA8345C4-5815-4E01-BAA5-B431BDA14248}" type="pres">
      <dgm:prSet presAssocID="{351A0B19-E3B1-4C2B-B3E2-C4EF072C774F}" presName="thinLine2b" presStyleLbl="callout" presStyleIdx="3" presStyleCnt="4"/>
      <dgm:spPr/>
    </dgm:pt>
    <dgm:pt modelId="{D1756F09-FF1A-4E70-805C-535E97C01DE8}" type="pres">
      <dgm:prSet presAssocID="{351A0B19-E3B1-4C2B-B3E2-C4EF072C774F}" presName="vertSpace2b" presStyleCnt="0"/>
      <dgm:spPr/>
    </dgm:pt>
  </dgm:ptLst>
  <dgm:cxnLst>
    <dgm:cxn modelId="{1D5A0D0E-96AF-4BCE-937B-F036D27FA2F1}" srcId="{A830ABE2-F9F2-4187-9961-F790F61C32D0}" destId="{4367F5D2-1586-438C-A65E-36C90A1A4F7E}" srcOrd="1" destOrd="0" parTransId="{520868B7-CF69-4EB8-B4C7-178D25ABCD2D}" sibTransId="{DE34BF58-B0AC-4307-9026-853F453A5389}"/>
    <dgm:cxn modelId="{9F51FD15-131A-4193-9502-DEC2BC66A434}" type="presOf" srcId="{DA6698BB-6910-454C-8818-F082F2138E0A}" destId="{39802B14-2681-4031-80B6-6DDAA287EFA8}" srcOrd="0" destOrd="0" presId="urn:microsoft.com/office/officeart/2008/layout/LinedList"/>
    <dgm:cxn modelId="{F67EFD31-C6D8-481B-AA3C-44EC62BC2912}" type="presOf" srcId="{4367F5D2-1586-438C-A65E-36C90A1A4F7E}" destId="{09E25747-239A-40B3-8DC4-007B5781B1F9}" srcOrd="0" destOrd="0" presId="urn:microsoft.com/office/officeart/2008/layout/LinedList"/>
    <dgm:cxn modelId="{731B473C-74E0-47F9-B867-6050FBFCF153}" srcId="{DA6698BB-6910-454C-8818-F082F2138E0A}" destId="{A830ABE2-F9F2-4187-9961-F790F61C32D0}" srcOrd="0" destOrd="0" parTransId="{668BDCBC-AD8A-473F-ACFC-9E7EE1E39B1B}" sibTransId="{81366C53-89EB-4514-A5CC-AF1C54B863F8}"/>
    <dgm:cxn modelId="{B7BE655F-FDBD-4078-BC45-6718F5E4675B}" srcId="{A830ABE2-F9F2-4187-9961-F790F61C32D0}" destId="{351A0B19-E3B1-4C2B-B3E2-C4EF072C774F}" srcOrd="3" destOrd="0" parTransId="{E66A90DE-6195-46B1-B557-7B7308B8D06E}" sibTransId="{E0775056-E068-4F27-B4F8-8EC0888C1350}"/>
    <dgm:cxn modelId="{E4FFE445-2FCD-4190-B206-DDC6ECA718ED}" type="presOf" srcId="{6DAB0A8A-5502-450E-8E16-D2C4EF83A79A}" destId="{57F4BAAB-327E-43BB-81D1-FC879BA057D8}" srcOrd="0" destOrd="0" presId="urn:microsoft.com/office/officeart/2008/layout/LinedList"/>
    <dgm:cxn modelId="{B82FEF86-4B09-4B73-A7A7-D83FBECEF0A4}" srcId="{A830ABE2-F9F2-4187-9961-F790F61C32D0}" destId="{F9A078A5-9F99-424F-8763-B31B0FB85EB2}" srcOrd="0" destOrd="0" parTransId="{A480D346-AEF0-40DE-AAFC-74BDBDB80615}" sibTransId="{10B2FDE3-8648-469C-9C24-BD26AD56E760}"/>
    <dgm:cxn modelId="{73ADAE8B-1386-4680-85D3-9CE199FD2331}" type="presOf" srcId="{351A0B19-E3B1-4C2B-B3E2-C4EF072C774F}" destId="{A6264046-FCF4-44CA-8D7B-117DD724BBD7}" srcOrd="0" destOrd="0" presId="urn:microsoft.com/office/officeart/2008/layout/LinedList"/>
    <dgm:cxn modelId="{DF04418C-87F8-4848-84AE-0D878E2206BD}" type="presOf" srcId="{F9A078A5-9F99-424F-8763-B31B0FB85EB2}" destId="{DB97A083-B611-4CB2-B03E-C88AC82A61E6}" srcOrd="0" destOrd="0" presId="urn:microsoft.com/office/officeart/2008/layout/LinedList"/>
    <dgm:cxn modelId="{8C260CA3-6A81-429D-8A44-0CE1E0941BC6}" type="presOf" srcId="{A830ABE2-F9F2-4187-9961-F790F61C32D0}" destId="{4924B436-BC5B-41E4-A861-AF59CAF80738}" srcOrd="0" destOrd="0" presId="urn:microsoft.com/office/officeart/2008/layout/LinedList"/>
    <dgm:cxn modelId="{67C55AA9-216B-4457-BFF0-7850B28A2E96}" srcId="{A830ABE2-F9F2-4187-9961-F790F61C32D0}" destId="{6DAB0A8A-5502-450E-8E16-D2C4EF83A79A}" srcOrd="2" destOrd="0" parTransId="{1E9EFD3B-A000-46DA-B7EA-19243C6C0681}" sibTransId="{93646085-8CF6-4450-95B6-6620ABB2B68A}"/>
    <dgm:cxn modelId="{44579FF2-4068-4B41-A57A-9819BCCB8E80}" type="presParOf" srcId="{39802B14-2681-4031-80B6-6DDAA287EFA8}" destId="{78B0C15B-6639-4582-8ADC-80CF54B9A58D}" srcOrd="0" destOrd="0" presId="urn:microsoft.com/office/officeart/2008/layout/LinedList"/>
    <dgm:cxn modelId="{9D750388-8178-490D-98A1-20BE22EF28A6}" type="presParOf" srcId="{39802B14-2681-4031-80B6-6DDAA287EFA8}" destId="{785CC196-8F94-42B0-AC03-BC6C3C5AD8A8}" srcOrd="1" destOrd="0" presId="urn:microsoft.com/office/officeart/2008/layout/LinedList"/>
    <dgm:cxn modelId="{C097FF76-C24B-4D55-915B-CBAFEB441740}" type="presParOf" srcId="{785CC196-8F94-42B0-AC03-BC6C3C5AD8A8}" destId="{4924B436-BC5B-41E4-A861-AF59CAF80738}" srcOrd="0" destOrd="0" presId="urn:microsoft.com/office/officeart/2008/layout/LinedList"/>
    <dgm:cxn modelId="{64AEE0FC-D64F-4F85-90FC-0A9061DEA2C4}" type="presParOf" srcId="{785CC196-8F94-42B0-AC03-BC6C3C5AD8A8}" destId="{6AA83D81-8F40-4EFC-99E0-CE992366CDBB}" srcOrd="1" destOrd="0" presId="urn:microsoft.com/office/officeart/2008/layout/LinedList"/>
    <dgm:cxn modelId="{287EEFDC-EA71-4BCF-A540-293801BA3772}" type="presParOf" srcId="{6AA83D81-8F40-4EFC-99E0-CE992366CDBB}" destId="{7B11FFE7-51DC-4000-B51B-DF88536BC5D8}" srcOrd="0" destOrd="0" presId="urn:microsoft.com/office/officeart/2008/layout/LinedList"/>
    <dgm:cxn modelId="{F8CBA29D-C4C3-446D-8B21-183378C0F517}" type="presParOf" srcId="{6AA83D81-8F40-4EFC-99E0-CE992366CDBB}" destId="{7BACD1CE-25B3-4AE9-8ADF-790D0A20E486}" srcOrd="1" destOrd="0" presId="urn:microsoft.com/office/officeart/2008/layout/LinedList"/>
    <dgm:cxn modelId="{C3DB588D-8E3D-4371-BBC8-39F1FBDC0337}" type="presParOf" srcId="{7BACD1CE-25B3-4AE9-8ADF-790D0A20E486}" destId="{B5011E97-9C85-45B4-A589-F72F6B33F1C3}" srcOrd="0" destOrd="0" presId="urn:microsoft.com/office/officeart/2008/layout/LinedList"/>
    <dgm:cxn modelId="{A7AFFD03-0BC0-4F38-8976-8A5466DD154F}" type="presParOf" srcId="{7BACD1CE-25B3-4AE9-8ADF-790D0A20E486}" destId="{DB97A083-B611-4CB2-B03E-C88AC82A61E6}" srcOrd="1" destOrd="0" presId="urn:microsoft.com/office/officeart/2008/layout/LinedList"/>
    <dgm:cxn modelId="{6DE5A18E-48EC-4F4F-B1E6-3C3DDBE12BD5}" type="presParOf" srcId="{7BACD1CE-25B3-4AE9-8ADF-790D0A20E486}" destId="{9C4F7909-E4A6-4824-8A67-93DC1459473D}" srcOrd="2" destOrd="0" presId="urn:microsoft.com/office/officeart/2008/layout/LinedList"/>
    <dgm:cxn modelId="{CD42A380-E494-4EF3-B56D-B114FCDFE6B1}" type="presParOf" srcId="{6AA83D81-8F40-4EFC-99E0-CE992366CDBB}" destId="{A7241403-A289-4D37-B3C3-1988D0F1B293}" srcOrd="2" destOrd="0" presId="urn:microsoft.com/office/officeart/2008/layout/LinedList"/>
    <dgm:cxn modelId="{43392356-8219-49D1-8B5A-C935647C3FAF}" type="presParOf" srcId="{6AA83D81-8F40-4EFC-99E0-CE992366CDBB}" destId="{29606BEB-D0CC-454C-840A-A4EF92C43650}" srcOrd="3" destOrd="0" presId="urn:microsoft.com/office/officeart/2008/layout/LinedList"/>
    <dgm:cxn modelId="{735CDBE6-3A41-4088-B59A-AA4FFD5C22D1}" type="presParOf" srcId="{6AA83D81-8F40-4EFC-99E0-CE992366CDBB}" destId="{7154847E-6F59-4969-A2EF-776A5A9587D8}" srcOrd="4" destOrd="0" presId="urn:microsoft.com/office/officeart/2008/layout/LinedList"/>
    <dgm:cxn modelId="{027083D3-6F13-4D7D-95EF-3CDDD2629266}" type="presParOf" srcId="{7154847E-6F59-4969-A2EF-776A5A9587D8}" destId="{7A183361-3369-4B66-931C-87AA6CEF4291}" srcOrd="0" destOrd="0" presId="urn:microsoft.com/office/officeart/2008/layout/LinedList"/>
    <dgm:cxn modelId="{92D0793D-5250-44BA-9590-14B2A3CC5461}" type="presParOf" srcId="{7154847E-6F59-4969-A2EF-776A5A9587D8}" destId="{09E25747-239A-40B3-8DC4-007B5781B1F9}" srcOrd="1" destOrd="0" presId="urn:microsoft.com/office/officeart/2008/layout/LinedList"/>
    <dgm:cxn modelId="{9CE53477-5951-41EC-B62A-35D339D2D618}" type="presParOf" srcId="{7154847E-6F59-4969-A2EF-776A5A9587D8}" destId="{E6598363-6D35-462B-BB4B-125C59EBEAD0}" srcOrd="2" destOrd="0" presId="urn:microsoft.com/office/officeart/2008/layout/LinedList"/>
    <dgm:cxn modelId="{23800B10-E082-4594-B2CB-D679D779E22A}" type="presParOf" srcId="{6AA83D81-8F40-4EFC-99E0-CE992366CDBB}" destId="{24819752-03D8-4E8B-A9A6-A7E5ABB02206}" srcOrd="5" destOrd="0" presId="urn:microsoft.com/office/officeart/2008/layout/LinedList"/>
    <dgm:cxn modelId="{F976C346-B73D-41EB-8545-0F4ACC0C3585}" type="presParOf" srcId="{6AA83D81-8F40-4EFC-99E0-CE992366CDBB}" destId="{E04BF216-620C-4349-94D5-7086D4E330F7}" srcOrd="6" destOrd="0" presId="urn:microsoft.com/office/officeart/2008/layout/LinedList"/>
    <dgm:cxn modelId="{8FA4001F-D57A-4B8B-A866-C5EDBF825FEB}" type="presParOf" srcId="{6AA83D81-8F40-4EFC-99E0-CE992366CDBB}" destId="{9FACAC00-EC7B-44AF-BC83-0DF8D40BCDE6}" srcOrd="7" destOrd="0" presId="urn:microsoft.com/office/officeart/2008/layout/LinedList"/>
    <dgm:cxn modelId="{B54F9FDF-B32C-4F21-83DB-E17227283805}" type="presParOf" srcId="{9FACAC00-EC7B-44AF-BC83-0DF8D40BCDE6}" destId="{2D6261E5-7A56-4669-9A3C-FBE1E215A9C4}" srcOrd="0" destOrd="0" presId="urn:microsoft.com/office/officeart/2008/layout/LinedList"/>
    <dgm:cxn modelId="{A6AA684B-71AE-48C0-98C5-82084B7E8B3F}" type="presParOf" srcId="{9FACAC00-EC7B-44AF-BC83-0DF8D40BCDE6}" destId="{57F4BAAB-327E-43BB-81D1-FC879BA057D8}" srcOrd="1" destOrd="0" presId="urn:microsoft.com/office/officeart/2008/layout/LinedList"/>
    <dgm:cxn modelId="{6494A812-AE49-4C8B-B0B2-8493E7D418E6}" type="presParOf" srcId="{9FACAC00-EC7B-44AF-BC83-0DF8D40BCDE6}" destId="{CABE036F-C88B-4A3D-AA43-A82491400050}" srcOrd="2" destOrd="0" presId="urn:microsoft.com/office/officeart/2008/layout/LinedList"/>
    <dgm:cxn modelId="{C3DBF049-1E52-41F1-8509-60EEF7AD1218}" type="presParOf" srcId="{6AA83D81-8F40-4EFC-99E0-CE992366CDBB}" destId="{3F78CE11-5CE8-49C7-A138-79BD68398D8E}" srcOrd="8" destOrd="0" presId="urn:microsoft.com/office/officeart/2008/layout/LinedList"/>
    <dgm:cxn modelId="{2F215F52-2E7E-4310-9D0D-7118F356A527}" type="presParOf" srcId="{6AA83D81-8F40-4EFC-99E0-CE992366CDBB}" destId="{6604622E-A389-41BC-96CB-DFA592C6DA3B}" srcOrd="9" destOrd="0" presId="urn:microsoft.com/office/officeart/2008/layout/LinedList"/>
    <dgm:cxn modelId="{D70E2941-D4AB-41BB-93C8-7D0F7E78D083}" type="presParOf" srcId="{6AA83D81-8F40-4EFC-99E0-CE992366CDBB}" destId="{35F04512-44E1-4599-A157-25C09766698A}" srcOrd="10" destOrd="0" presId="urn:microsoft.com/office/officeart/2008/layout/LinedList"/>
    <dgm:cxn modelId="{47C68B34-3694-43CF-826D-E43E59AE8499}" type="presParOf" srcId="{35F04512-44E1-4599-A157-25C09766698A}" destId="{79DE7951-A7C5-440C-AD97-748D3C74DFF7}" srcOrd="0" destOrd="0" presId="urn:microsoft.com/office/officeart/2008/layout/LinedList"/>
    <dgm:cxn modelId="{0E7005C7-004E-48EF-A8C3-11E45001ECE2}" type="presParOf" srcId="{35F04512-44E1-4599-A157-25C09766698A}" destId="{A6264046-FCF4-44CA-8D7B-117DD724BBD7}" srcOrd="1" destOrd="0" presId="urn:microsoft.com/office/officeart/2008/layout/LinedList"/>
    <dgm:cxn modelId="{26AA1328-2424-4F62-B0D8-7AFEFE28E694}" type="presParOf" srcId="{35F04512-44E1-4599-A157-25C09766698A}" destId="{53A15BB8-D93D-4A9A-9B97-DBB3F58E1A59}" srcOrd="2" destOrd="0" presId="urn:microsoft.com/office/officeart/2008/layout/LinedList"/>
    <dgm:cxn modelId="{0CA1A7D6-7C81-4E5D-9A43-D2DFD7833BDE}" type="presParOf" srcId="{6AA83D81-8F40-4EFC-99E0-CE992366CDBB}" destId="{CA8345C4-5815-4E01-BAA5-B431BDA14248}" srcOrd="11" destOrd="0" presId="urn:microsoft.com/office/officeart/2008/layout/LinedList"/>
    <dgm:cxn modelId="{63935391-D681-4482-8107-7AABEB743DC9}" type="presParOf" srcId="{6AA83D81-8F40-4EFC-99E0-CE992366CDBB}" destId="{D1756F09-FF1A-4E70-805C-535E97C01DE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r>
            <a:rPr lang="en-US" sz="1800" b="1">
              <a:solidFill>
                <a:schemeClr val="tx1"/>
              </a:solidFill>
              <a:latin typeface="Aptos Display" panose="020B0004020202020204" pitchFamily="34" charset="0"/>
            </a:rPr>
            <a:t>Pour </a:t>
          </a:r>
          <a:r>
            <a:rPr lang="en-US" sz="1800" b="1" err="1">
              <a:solidFill>
                <a:schemeClr val="tx1"/>
              </a:solidFill>
              <a:latin typeface="Aptos Display" panose="020B0004020202020204" pitchFamily="34" charset="0"/>
            </a:rPr>
            <a:t>conclure</a:t>
          </a:r>
          <a:r>
            <a:rPr lang="en-US" sz="1800" b="1">
              <a:solidFill>
                <a:schemeClr val="tx1"/>
              </a:solidFill>
              <a:latin typeface="Aptos Display" panose="020B0004020202020204" pitchFamily="34" charset="0"/>
            </a:rPr>
            <a:t> : </a:t>
          </a:r>
        </a:p>
        <a:p>
          <a:r>
            <a:rPr lang="fr-BE" sz="1600">
              <a:solidFill>
                <a:schemeClr val="tx1"/>
              </a:solidFill>
              <a:latin typeface="Aptos Display" panose="020B0004020202020204" pitchFamily="34" charset="0"/>
            </a:rPr>
            <a:t>« • J’appartiens à la couche des </a:t>
          </a:r>
          <a:r>
            <a:rPr lang="fr-BE" sz="1600">
              <a:solidFill>
                <a:srgbClr val="C00000"/>
              </a:solidFill>
              <a:latin typeface="Aptos Display" panose="020B0004020202020204" pitchFamily="34" charset="0"/>
            </a:rPr>
            <a:t>cadres intellectuels</a:t>
          </a:r>
          <a:r>
            <a:rPr lang="fr-BE" sz="1600">
              <a:solidFill>
                <a:schemeClr val="tx1"/>
              </a:solidFill>
              <a:latin typeface="Aptos Display" panose="020B0004020202020204" pitchFamily="34" charset="0"/>
            </a:rPr>
            <a:t>. Je jouis d’un </a:t>
          </a:r>
          <a:r>
            <a:rPr lang="fr-BE" sz="1600">
              <a:solidFill>
                <a:srgbClr val="C00000"/>
              </a:solidFill>
              <a:latin typeface="Aptos Display" panose="020B0004020202020204" pitchFamily="34" charset="0"/>
            </a:rPr>
            <a:t>revenu supérieur </a:t>
          </a:r>
          <a:r>
            <a:rPr lang="fr-BE" sz="1600">
              <a:solidFill>
                <a:schemeClr val="tx1"/>
              </a:solidFill>
              <a:latin typeface="Aptos Display" panose="020B0004020202020204" pitchFamily="34" charset="0"/>
            </a:rPr>
            <a:t>à celui des prolétaires et de certains autres. Dans cette mesure ma conscience demande la </a:t>
          </a:r>
          <a:r>
            <a:rPr lang="fr-BE" sz="1600">
              <a:solidFill>
                <a:srgbClr val="C00000"/>
              </a:solidFill>
              <a:latin typeface="Aptos Display" panose="020B0004020202020204" pitchFamily="34" charset="0"/>
            </a:rPr>
            <a:t>conservation de l’ordre établi</a:t>
          </a:r>
          <a:r>
            <a:rPr lang="fr-BE" sz="1600">
              <a:solidFill>
                <a:schemeClr val="tx1"/>
              </a:solidFill>
              <a:latin typeface="Aptos Display" panose="020B0004020202020204" pitchFamily="34" charset="0"/>
            </a:rPr>
            <a:t>, d’autant que les </a:t>
          </a:r>
          <a:r>
            <a:rPr lang="fr-BE" sz="1600">
              <a:solidFill>
                <a:srgbClr val="C00000"/>
              </a:solidFill>
              <a:latin typeface="Aptos Display" panose="020B0004020202020204" pitchFamily="34" charset="0"/>
            </a:rPr>
            <a:t>dangers physiques </a:t>
          </a:r>
          <a:r>
            <a:rPr lang="fr-BE" sz="1600">
              <a:solidFill>
                <a:schemeClr val="tx1"/>
              </a:solidFill>
              <a:latin typeface="Aptos Display" panose="020B0004020202020204" pitchFamily="34" charset="0"/>
            </a:rPr>
            <a:t>transitoires du désordre révolutionnaire m’effraient. </a:t>
          </a:r>
        </a:p>
        <a:p>
          <a:r>
            <a:rPr lang="fr-BE" sz="1600">
              <a:solidFill>
                <a:schemeClr val="tx1"/>
              </a:solidFill>
              <a:latin typeface="Aptos Display" panose="020B0004020202020204" pitchFamily="34" charset="0"/>
            </a:rPr>
            <a:t>• Intellectuellement, puisque je subis comme insupportable l’état des choses, </a:t>
          </a:r>
          <a:r>
            <a:rPr lang="fr-BE" sz="1600">
              <a:solidFill>
                <a:srgbClr val="C00000"/>
              </a:solidFill>
              <a:latin typeface="Aptos Display" panose="020B0004020202020204" pitchFamily="34" charset="0"/>
            </a:rPr>
            <a:t>je suis enchanté d’en posséder la critique abstraite</a:t>
          </a:r>
          <a:r>
            <a:rPr lang="fr-BE" sz="1600">
              <a:solidFill>
                <a:schemeClr val="tx1"/>
              </a:solidFill>
              <a:latin typeface="Aptos Display" panose="020B0004020202020204" pitchFamily="34" charset="0"/>
            </a:rPr>
            <a:t>, et de </a:t>
          </a:r>
          <a:r>
            <a:rPr lang="fr-BE" sz="1600" err="1">
              <a:solidFill>
                <a:schemeClr val="tx1"/>
              </a:solidFill>
              <a:latin typeface="Aptos Display" panose="020B0004020202020204" pitchFamily="34" charset="0"/>
            </a:rPr>
            <a:t>connaître</a:t>
          </a:r>
          <a:r>
            <a:rPr lang="fr-BE" sz="1600">
              <a:solidFill>
                <a:schemeClr val="tx1"/>
              </a:solidFill>
              <a:latin typeface="Aptos Display" panose="020B0004020202020204" pitchFamily="34" charset="0"/>
            </a:rPr>
            <a:t> la prédiction rationnelle de sa destruction. Mais intellectuellement seulement, car matériellement cette destruction m’effraie. </a:t>
          </a:r>
        </a:p>
        <a:p>
          <a:r>
            <a:rPr lang="fr-BE" sz="1600">
              <a:solidFill>
                <a:schemeClr val="tx1"/>
              </a:solidFill>
              <a:latin typeface="Aptos Display" panose="020B0004020202020204" pitchFamily="34" charset="0"/>
            </a:rPr>
            <a:t>• Je suis donc pro-situ. Je m’enchante de la prédiction de l’effondrement de l’ordre car je hais l’ordre ; je m’inquiète de cette prédiction, car </a:t>
          </a:r>
          <a:r>
            <a:rPr lang="fr-BE" sz="1600">
              <a:solidFill>
                <a:srgbClr val="C00000"/>
              </a:solidFill>
              <a:latin typeface="Aptos Display" panose="020B0004020202020204" pitchFamily="34" charset="0"/>
            </a:rPr>
            <a:t>je ne sais rien faire d’autre que vivre dans cet ordre</a:t>
          </a:r>
          <a:r>
            <a:rPr lang="fr-BE" sz="1600">
              <a:solidFill>
                <a:schemeClr val="tx1"/>
              </a:solidFill>
              <a:latin typeface="Aptos Display" panose="020B0004020202020204" pitchFamily="34" charset="0"/>
            </a:rPr>
            <a:t>. La prédiction de destruction, que je trouve rationnelle et qui satisfait certains de mes désirs, d’autre part menace </a:t>
          </a:r>
          <a:r>
            <a:rPr lang="fr-BE" sz="1600">
              <a:solidFill>
                <a:srgbClr val="C00000"/>
              </a:solidFill>
              <a:latin typeface="Aptos Display" panose="020B0004020202020204" pitchFamily="34" charset="0"/>
            </a:rPr>
            <a:t>mon confort </a:t>
          </a:r>
          <a:r>
            <a:rPr lang="fr-BE" sz="1600">
              <a:solidFill>
                <a:schemeClr val="tx1"/>
              </a:solidFill>
              <a:latin typeface="Aptos Display" panose="020B0004020202020204" pitchFamily="34" charset="0"/>
            </a:rPr>
            <a:t>» </a:t>
          </a:r>
          <a:r>
            <a:rPr lang="fr-BE" sz="1600" b="1">
              <a:solidFill>
                <a:schemeClr val="tx1"/>
              </a:solidFill>
              <a:latin typeface="Aptos Display" panose="020B0004020202020204" pitchFamily="34" charset="0"/>
            </a:rPr>
            <a:t>(</a:t>
          </a:r>
          <a:r>
            <a:rPr lang="fr-BE" sz="1600" b="1" i="1">
              <a:solidFill>
                <a:schemeClr val="tx1"/>
              </a:solidFill>
              <a:latin typeface="Aptos Display" panose="020B0004020202020204" pitchFamily="34" charset="0"/>
            </a:rPr>
            <a:t>Journal</a:t>
          </a:r>
          <a:r>
            <a:rPr lang="fr-BE" sz="1600" b="1">
              <a:solidFill>
                <a:schemeClr val="tx1"/>
              </a:solidFill>
              <a:latin typeface="Aptos Display" panose="020B0004020202020204" pitchFamily="34" charset="0"/>
            </a:rPr>
            <a:t>, 719, 1972 </a:t>
          </a:r>
          <a:r>
            <a:rPr lang="fr-BE" sz="1600" b="0">
              <a:solidFill>
                <a:schemeClr val="tx1"/>
              </a:solidFill>
              <a:latin typeface="Aptos Display" panose="020B0004020202020204" pitchFamily="34" charset="0"/>
            </a:rPr>
            <a:t>– fin de cette année il </a:t>
          </a:r>
          <a:r>
            <a:rPr lang="fr-BE" sz="1600" b="0" err="1">
              <a:solidFill>
                <a:schemeClr val="tx1"/>
              </a:solidFill>
              <a:latin typeface="Aptos Display" panose="020B0004020202020204" pitchFamily="34" charset="0"/>
            </a:rPr>
            <a:t>connaît</a:t>
          </a:r>
          <a:r>
            <a:rPr lang="fr-BE" sz="1600" b="0">
              <a:solidFill>
                <a:schemeClr val="tx1"/>
              </a:solidFill>
              <a:latin typeface="Aptos Display" panose="020B0004020202020204" pitchFamily="34" charset="0"/>
            </a:rPr>
            <a:t> déjà le « succès »</a:t>
          </a:r>
          <a:r>
            <a:rPr lang="fr-BE" sz="1600" b="1">
              <a:solidFill>
                <a:schemeClr val="tx1"/>
              </a:solidFill>
              <a:latin typeface="Aptos Display" panose="020B0004020202020204" pitchFamily="34" charset="0"/>
            </a:rPr>
            <a:t>).</a:t>
          </a:r>
        </a:p>
        <a:p>
          <a:endParaRPr lang="fr-BE" sz="1600">
            <a:solidFill>
              <a:schemeClr val="tx1"/>
            </a:solidFill>
            <a:latin typeface="Aptos Display" panose="020B0004020202020204" pitchFamily="34" charset="0"/>
          </a:endParaRPr>
        </a:p>
        <a:p>
          <a:r>
            <a:rPr lang="fr-BE" sz="1800">
              <a:solidFill>
                <a:schemeClr val="tx1"/>
              </a:solidFill>
              <a:latin typeface="Aptos Display" panose="020B0004020202020204" pitchFamily="34" charset="0"/>
            </a:rPr>
            <a:t>« Les ribambelles de catégories plus ou moins dépareillées [marxistes, situationnistes et autres] qui apparaissent dans mes livres ne constituent pas une pensée révolutionnaire, pas plus là que lorsqu’elles apparaissent dans </a:t>
          </a:r>
          <a:r>
            <a:rPr lang="fr-BE" sz="1800" i="1">
              <a:solidFill>
                <a:schemeClr val="tx1"/>
              </a:solidFill>
              <a:latin typeface="Aptos Display" panose="020B0004020202020204" pitchFamily="34" charset="0"/>
            </a:rPr>
            <a:t>France-Soir</a:t>
          </a:r>
          <a:r>
            <a:rPr lang="fr-BE" sz="1800">
              <a:solidFill>
                <a:schemeClr val="tx1"/>
              </a:solidFill>
              <a:latin typeface="Aptos Display" panose="020B0004020202020204" pitchFamily="34" charset="0"/>
            </a:rPr>
            <a:t>, </a:t>
          </a:r>
          <a:r>
            <a:rPr lang="fr-BE" sz="1800" i="1">
              <a:solidFill>
                <a:schemeClr val="tx1"/>
              </a:solidFill>
              <a:latin typeface="Aptos Display" panose="020B0004020202020204" pitchFamily="34" charset="0"/>
            </a:rPr>
            <a:t>Le Monde</a:t>
          </a:r>
          <a:r>
            <a:rPr lang="fr-BE" sz="1800">
              <a:solidFill>
                <a:schemeClr val="tx1"/>
              </a:solidFill>
              <a:latin typeface="Aptos Display" panose="020B0004020202020204" pitchFamily="34" charset="0"/>
            </a:rPr>
            <a:t>, ou un livre d’Attali. L’</a:t>
          </a:r>
          <a:r>
            <a:rPr lang="fr-BE" sz="1800" err="1">
              <a:solidFill>
                <a:schemeClr val="tx1"/>
              </a:solidFill>
              <a:latin typeface="Aptos Display" panose="020B0004020202020204" pitchFamily="34" charset="0"/>
            </a:rPr>
            <a:t>extrêmisme</a:t>
          </a:r>
          <a:r>
            <a:rPr lang="fr-BE" sz="1800">
              <a:solidFill>
                <a:schemeClr val="tx1"/>
              </a:solidFill>
              <a:latin typeface="Aptos Display" panose="020B0004020202020204" pitchFamily="34" charset="0"/>
            </a:rPr>
            <a:t> de mes opinions ne change rien à l’affaire. Je ne suis pas assez négatif, donc je ne le suis pas du tout, et je ne travaille pas assez quoique je travaille beaucoup » </a:t>
          </a:r>
          <a:r>
            <a:rPr lang="fr-BE" sz="1800" b="1">
              <a:solidFill>
                <a:schemeClr val="tx1"/>
              </a:solidFill>
              <a:latin typeface="Aptos Display" panose="020B0004020202020204" pitchFamily="34" charset="0"/>
            </a:rPr>
            <a:t>(Manchette 2005 [1977] : 797).</a:t>
          </a:r>
          <a:endParaRPr lang="en-US" sz="1800" b="1">
            <a:solidFill>
              <a:schemeClr val="tx1"/>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4C4CE9F6-B6F0-41C7-A856-D7F7A0ED2632}">
      <dgm:prSet custT="1"/>
      <dgm:spPr/>
      <dgm:t>
        <a:bodyPr/>
        <a:lstStyle/>
        <a:p>
          <a:endParaRPr lang="en-US" sz="1400"/>
        </a:p>
      </dgm:t>
    </dgm:pt>
    <dgm:pt modelId="{9904F1DD-654D-49A7-A8DB-7CA5F5A2BC66}" type="parTrans" cxnId="{7ECAD58B-761B-4DC1-B4D2-7D7DC169AE49}">
      <dgm:prSet/>
      <dgm:spPr/>
      <dgm:t>
        <a:bodyPr/>
        <a:lstStyle/>
        <a:p>
          <a:endParaRPr lang="fr-BE"/>
        </a:p>
      </dgm:t>
    </dgm:pt>
    <dgm:pt modelId="{DA523F1B-D49C-4AB7-AC21-FFF7D9AB68EB}" type="sibTrans" cxnId="{7ECAD58B-761B-4DC1-B4D2-7D7DC169AE49}">
      <dgm:prSet/>
      <dgm:spPr/>
      <dgm:t>
        <a:bodyPr/>
        <a:lstStyle/>
        <a:p>
          <a:endParaRPr lang="fr-BE"/>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dgm:presLayoutVars>
          <dgm:bulletEnabled val="1"/>
        </dgm:presLayoutVars>
      </dgm:prSet>
      <dgm:spPr/>
    </dgm:pt>
  </dgm:ptLst>
  <dgm:cxnLst>
    <dgm:cxn modelId="{731B473C-74E0-47F9-B867-6050FBFCF153}" srcId="{DA6698BB-6910-454C-8818-F082F2138E0A}" destId="{A830ABE2-F9F2-4187-9961-F790F61C32D0}" srcOrd="0" destOrd="0" parTransId="{668BDCBC-AD8A-473F-ACFC-9E7EE1E39B1B}" sibTransId="{81366C53-89EB-4514-A5CC-AF1C54B863F8}"/>
    <dgm:cxn modelId="{00A19D5D-00B6-43D3-B92D-6E67D66FDE27}" type="presOf" srcId="{4C4CE9F6-B6F0-41C7-A856-D7F7A0ED2632}" destId="{B1B81A35-C666-427D-AD76-46CA30E1001B}" srcOrd="0" destOrd="1" presId="urn:microsoft.com/office/officeart/2005/8/layout/default"/>
    <dgm:cxn modelId="{7ECAD58B-761B-4DC1-B4D2-7D7DC169AE49}" srcId="{A830ABE2-F9F2-4187-9961-F790F61C32D0}" destId="{4C4CE9F6-B6F0-41C7-A856-D7F7A0ED2632}" srcOrd="0" destOrd="0" parTransId="{9904F1DD-654D-49A7-A8DB-7CA5F5A2BC66}" sibTransId="{DA523F1B-D49C-4AB7-AC21-FFF7D9AB68EB}"/>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pPr algn="l"/>
          <a:r>
            <a:rPr lang="fr-BE" sz="20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a:effectLst/>
              <a:latin typeface="Aptos Display" panose="020B0004020202020204" pitchFamily="34" charset="0"/>
              <a:ea typeface="Calibri" panose="020F0502020204030204" pitchFamily="34" charset="0"/>
              <a:cs typeface="Times New Roman" panose="02020603050405020304" pitchFamily="18" charset="0"/>
            </a:rPr>
            <a:t>Chroniques</a:t>
          </a:r>
          <a:r>
            <a:rPr lang="fr-BE" sz="2000">
              <a:effectLst/>
              <a:latin typeface="Aptos Display" panose="020B0004020202020204" pitchFamily="34" charset="0"/>
              <a:ea typeface="Calibri" panose="020F0502020204030204" pitchFamily="34" charset="0"/>
              <a:cs typeface="Times New Roman" panose="02020603050405020304" pitchFamily="18" charset="0"/>
            </a:rPr>
            <a:t>, Paris, Rivages/noir, 2003 [1996].</a:t>
          </a:r>
        </a:p>
        <a:p>
          <a:pPr algn="l"/>
          <a:r>
            <a:rPr lang="fr-BE" sz="20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a:effectLst/>
              <a:latin typeface="Aptos Display" panose="020B0004020202020204" pitchFamily="34" charset="0"/>
              <a:ea typeface="Calibri" panose="020F0502020204030204" pitchFamily="34" charset="0"/>
              <a:cs typeface="Times New Roman" panose="02020603050405020304" pitchFamily="18" charset="0"/>
            </a:rPr>
            <a:t>Romans noirs</a:t>
          </a:r>
          <a:r>
            <a:rPr lang="fr-BE" sz="2000">
              <a:effectLst/>
              <a:latin typeface="Aptos Display" panose="020B0004020202020204" pitchFamily="34" charset="0"/>
              <a:ea typeface="Calibri" panose="020F0502020204030204" pitchFamily="34" charset="0"/>
              <a:cs typeface="Times New Roman" panose="02020603050405020304" pitchFamily="18" charset="0"/>
            </a:rPr>
            <a:t>, Paris, Gallimard, « Quarto », 2005.</a:t>
          </a:r>
        </a:p>
        <a:p>
          <a:pPr algn="l"/>
          <a:r>
            <a:rPr lang="fr-BE" sz="20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a:effectLst/>
              <a:latin typeface="Aptos Display" panose="020B0004020202020204" pitchFamily="34" charset="0"/>
              <a:ea typeface="Calibri" panose="020F0502020204030204" pitchFamily="34" charset="0"/>
              <a:cs typeface="Times New Roman" panose="02020603050405020304" pitchFamily="18" charset="0"/>
            </a:rPr>
            <a:t>, « Mésaventures et décomposition de la Compagnie de la Danse de Mort », dans 	</a:t>
          </a:r>
          <a:r>
            <a:rPr lang="fr-BE" sz="2000" i="1">
              <a:effectLst/>
              <a:latin typeface="Aptos Display" panose="020B0004020202020204" pitchFamily="34" charset="0"/>
              <a:ea typeface="Calibri" panose="020F0502020204030204" pitchFamily="34" charset="0"/>
              <a:cs typeface="Times New Roman" panose="02020603050405020304" pitchFamily="18" charset="0"/>
            </a:rPr>
            <a:t>Temps Noir</a:t>
          </a:r>
          <a:r>
            <a:rPr lang="fr-BE" sz="2000">
              <a:effectLst/>
              <a:latin typeface="Aptos Display" panose="020B0004020202020204" pitchFamily="34" charset="0"/>
              <a:ea typeface="Calibri" panose="020F0502020204030204" pitchFamily="34" charset="0"/>
              <a:cs typeface="Times New Roman" panose="02020603050405020304" pitchFamily="18" charset="0"/>
            </a:rPr>
            <a:t>, n</a:t>
          </a:r>
          <a:r>
            <a:rPr lang="fr-BE" sz="2000" baseline="30000">
              <a:effectLst/>
              <a:latin typeface="Aptos Display" panose="020B0004020202020204" pitchFamily="34" charset="0"/>
              <a:ea typeface="Calibri" panose="020F0502020204030204" pitchFamily="34" charset="0"/>
              <a:cs typeface="Times New Roman" panose="02020603050405020304" pitchFamily="18" charset="0"/>
            </a:rPr>
            <a:t>o</a:t>
          </a:r>
          <a:r>
            <a:rPr lang="fr-BE" sz="2000">
              <a:effectLst/>
              <a:latin typeface="Aptos Display" panose="020B0004020202020204" pitchFamily="34" charset="0"/>
              <a:ea typeface="Calibri" panose="020F0502020204030204" pitchFamily="34" charset="0"/>
              <a:cs typeface="Times New Roman" panose="02020603050405020304" pitchFamily="18" charset="0"/>
            </a:rPr>
            <a:t> 11, Nantes, Éditons Joseph K., 2008, p. 21–33.</a:t>
          </a:r>
        </a:p>
        <a:p>
          <a:pPr algn="l"/>
          <a:r>
            <a:rPr lang="fr-BE" sz="20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a:effectLst/>
              <a:latin typeface="Aptos Display" panose="020B0004020202020204" pitchFamily="34" charset="0"/>
              <a:ea typeface="Calibri" panose="020F0502020204030204" pitchFamily="34" charset="0"/>
              <a:cs typeface="Times New Roman" panose="02020603050405020304" pitchFamily="18" charset="0"/>
            </a:rPr>
            <a:t>Journal. 1966–1974</a:t>
          </a:r>
          <a:r>
            <a:rPr lang="fr-BE" sz="2000">
              <a:effectLst/>
              <a:latin typeface="Aptos Display" panose="020B0004020202020204" pitchFamily="34" charset="0"/>
              <a:ea typeface="Calibri" panose="020F0502020204030204" pitchFamily="34" charset="0"/>
              <a:cs typeface="Times New Roman" panose="02020603050405020304" pitchFamily="18" charset="0"/>
            </a:rPr>
            <a:t>, Paris, Gallimard, « Folio », 2015 [2008].</a:t>
          </a:r>
        </a:p>
        <a:p>
          <a:pPr algn="l"/>
          <a:r>
            <a:rPr lang="fr-BE" sz="20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a:effectLst/>
              <a:latin typeface="Aptos Display" panose="020B0004020202020204" pitchFamily="34" charset="0"/>
              <a:ea typeface="Calibri" panose="020F0502020204030204" pitchFamily="34" charset="0"/>
              <a:cs typeface="Times New Roman" panose="02020603050405020304" pitchFamily="18" charset="0"/>
            </a:rPr>
            <a:t>Lettres du mauvais temps. Correspondance 1977–1995</a:t>
          </a:r>
          <a:r>
            <a:rPr lang="fr-BE" sz="2000">
              <a:effectLst/>
              <a:latin typeface="Aptos Display" panose="020B0004020202020204" pitchFamily="34" charset="0"/>
              <a:ea typeface="Calibri" panose="020F0502020204030204" pitchFamily="34" charset="0"/>
              <a:cs typeface="Times New Roman" panose="02020603050405020304" pitchFamily="18" charset="0"/>
            </a:rPr>
            <a:t>, Paris, La Table Ronde, 2020.</a:t>
          </a:r>
        </a:p>
        <a:p>
          <a:pPr algn="l"/>
          <a:r>
            <a:rPr lang="fr-BE" sz="20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a:effectLst/>
              <a:latin typeface="Aptos Display" panose="020B0004020202020204" pitchFamily="34" charset="0"/>
              <a:ea typeface="Calibri" panose="020F0502020204030204" pitchFamily="34" charset="0"/>
              <a:cs typeface="Times New Roman" panose="02020603050405020304" pitchFamily="18" charset="0"/>
            </a:rPr>
            <a:t>Derrière les lignes ennemies. Entretiens 1973–1993</a:t>
          </a:r>
          <a:r>
            <a:rPr lang="fr-BE" sz="2000">
              <a:effectLst/>
              <a:latin typeface="Aptos Display" panose="020B0004020202020204" pitchFamily="34" charset="0"/>
              <a:ea typeface="Calibri" panose="020F0502020204030204" pitchFamily="34" charset="0"/>
              <a:cs typeface="Times New Roman" panose="02020603050405020304" pitchFamily="18" charset="0"/>
            </a:rPr>
            <a:t>, Paris, La Table Ronde, 2023.</a:t>
          </a:r>
        </a:p>
        <a:p>
          <a:pPr algn="l"/>
          <a:endParaRPr lang="fr-BE" sz="160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fr-BE" sz="160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fr-BE" sz="160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fr-BE" sz="160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fr-BE" sz="1600">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custLinFactNeighborX="576">
        <dgm:presLayoutVars>
          <dgm:bulletEnabled val="1"/>
        </dgm:presLayoutVars>
      </dgm:prSet>
      <dgm:spPr/>
    </dgm:pt>
  </dgm:ptLst>
  <dgm:cxnLst>
    <dgm:cxn modelId="{731B473C-74E0-47F9-B867-6050FBFCF153}" srcId="{DA6698BB-6910-454C-8818-F082F2138E0A}" destId="{A830ABE2-F9F2-4187-9961-F790F61C32D0}" srcOrd="0" destOrd="0" parTransId="{668BDCBC-AD8A-473F-ACFC-9E7EE1E39B1B}" sibTransId="{81366C53-89EB-4514-A5CC-AF1C54B863F8}"/>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pPr indent="-457200"/>
          <a:r>
            <a:rPr lang="fr-BE" sz="1600">
              <a:effectLst/>
              <a:latin typeface="Aptos Display" panose="020B0004020202020204" pitchFamily="34" charset="0"/>
              <a:ea typeface="Calibri" panose="020F0502020204030204" pitchFamily="34" charset="0"/>
              <a:cs typeface="Times New Roman" panose="02020603050405020304" pitchFamily="18" charset="0"/>
            </a:rPr>
            <a:t>Antoine </a:t>
          </a:r>
          <a:r>
            <a:rPr lang="fr-BE" sz="1600" cap="small">
              <a:effectLst/>
              <a:latin typeface="Aptos Display" panose="020B0004020202020204" pitchFamily="34" charset="0"/>
              <a:ea typeface="Calibri" panose="020F0502020204030204" pitchFamily="34" charset="0"/>
              <a:cs typeface="Times New Roman" panose="02020603050405020304" pitchFamily="18" charset="0"/>
            </a:rPr>
            <a:t>Albertini</a:t>
          </a:r>
          <a:r>
            <a:rPr lang="fr-BE" sz="1600">
              <a:effectLst/>
              <a:latin typeface="Aptos Display" panose="020B0004020202020204" pitchFamily="34" charset="0"/>
              <a:ea typeface="Calibri" panose="020F0502020204030204" pitchFamily="34" charset="0"/>
              <a:cs typeface="Times New Roman" panose="02020603050405020304" pitchFamily="18" charset="0"/>
            </a:rPr>
            <a:t>, « </a:t>
          </a:r>
          <a:r>
            <a:rPr lang="fr-BE" sz="1600" i="1" err="1">
              <a:effectLst/>
              <a:latin typeface="Aptos Display" panose="020B0004020202020204" pitchFamily="34" charset="0"/>
              <a:ea typeface="Times New Roman" panose="02020603050405020304" pitchFamily="18" charset="0"/>
              <a:cs typeface="Times New Roman" panose="02020603050405020304" pitchFamily="18" charset="0"/>
            </a:rPr>
            <a:t>Jean-Patrick</a:t>
          </a:r>
          <a:r>
            <a:rPr lang="fr-BE" sz="1600" i="1">
              <a:effectLst/>
              <a:latin typeface="Aptos Display" panose="020B0004020202020204" pitchFamily="34" charset="0"/>
              <a:ea typeface="Times New Roman" panose="02020603050405020304" pitchFamily="18" charset="0"/>
              <a:cs typeface="Times New Roman" panose="02020603050405020304" pitchFamily="18" charset="0"/>
            </a:rPr>
            <a:t> Manchette : écrire contre</a:t>
          </a:r>
          <a:r>
            <a:rPr lang="fr-BE" sz="1600">
              <a:effectLst/>
              <a:latin typeface="Aptos Display" panose="020B0004020202020204" pitchFamily="34" charset="0"/>
              <a:ea typeface="Times New Roman" panose="02020603050405020304" pitchFamily="18" charset="0"/>
              <a:cs typeface="Times New Roman" panose="02020603050405020304" pitchFamily="18" charset="0"/>
            </a:rPr>
            <a:t>, de Nicolas Le </a:t>
          </a:r>
          <a:r>
            <a:rPr lang="fr-BE" sz="1600" err="1">
              <a:effectLst/>
              <a:latin typeface="Aptos Display" panose="020B0004020202020204" pitchFamily="34" charset="0"/>
              <a:ea typeface="Times New Roman" panose="02020603050405020304" pitchFamily="18" charset="0"/>
              <a:cs typeface="Times New Roman" panose="02020603050405020304" pitchFamily="18" charset="0"/>
            </a:rPr>
            <a:t>Flahec</a:t>
          </a:r>
          <a:r>
            <a:rPr lang="fr-BE" sz="1600">
              <a:effectLst/>
              <a:latin typeface="Aptos Display" panose="020B0004020202020204" pitchFamily="34" charset="0"/>
              <a:ea typeface="Times New Roman" panose="02020603050405020304" pitchFamily="18" charset="0"/>
              <a:cs typeface="Times New Roman" panose="02020603050405020304" pitchFamily="18" charset="0"/>
            </a:rPr>
            <a:t> : portrait d’un putschiste littéraire</a:t>
          </a:r>
          <a:r>
            <a:rPr lang="fr-BE" sz="1600">
              <a:effectLst/>
              <a:latin typeface="Aptos Display" panose="020B0004020202020204" pitchFamily="34" charset="0"/>
              <a:ea typeface="Calibri" panose="020F0502020204030204" pitchFamily="34" charset="0"/>
              <a:cs typeface="Times New Roman" panose="02020603050405020304" pitchFamily="18" charset="0"/>
            </a:rPr>
            <a:t> », </a:t>
          </a:r>
          <a:r>
            <a:rPr lang="fr-BE" sz="1600" i="1">
              <a:effectLst/>
              <a:latin typeface="Aptos Display" panose="020B0004020202020204" pitchFamily="34" charset="0"/>
              <a:ea typeface="Calibri" panose="020F0502020204030204" pitchFamily="34" charset="0"/>
              <a:cs typeface="Times New Roman" panose="02020603050405020304" pitchFamily="18" charset="0"/>
            </a:rPr>
            <a:t>Le Monde des 	Livres</a:t>
          </a:r>
          <a:r>
            <a:rPr lang="fr-BE" sz="1600">
              <a:effectLst/>
              <a:latin typeface="Aptos Display" panose="020B0004020202020204" pitchFamily="34" charset="0"/>
              <a:ea typeface="Calibri" panose="020F0502020204030204" pitchFamily="34" charset="0"/>
              <a:cs typeface="Times New Roman" panose="02020603050405020304" pitchFamily="18" charset="0"/>
            </a:rPr>
            <a:t>, 24 avril 2025, p. 2.</a:t>
          </a:r>
        </a:p>
        <a:p>
          <a:pPr indent="-457200">
            <a:buNone/>
          </a:pPr>
          <a:r>
            <a:rPr lang="fr-BE" sz="1600">
              <a:effectLst/>
              <a:latin typeface="Aptos Display" panose="020B0004020202020204" pitchFamily="34" charset="0"/>
              <a:ea typeface="Calibri" panose="020F0502020204030204" pitchFamily="34" charset="0"/>
              <a:cs typeface="Times New Roman" panose="02020603050405020304" pitchFamily="18" charset="0"/>
            </a:rPr>
            <a:t>Xavier </a:t>
          </a:r>
          <a:r>
            <a:rPr lang="fr-BE" sz="1600" cap="small" err="1">
              <a:effectLst/>
              <a:latin typeface="Aptos Display" panose="020B0004020202020204" pitchFamily="34" charset="0"/>
              <a:ea typeface="Calibri" panose="020F0502020204030204" pitchFamily="34" charset="0"/>
              <a:cs typeface="Times New Roman" panose="02020603050405020304" pitchFamily="18" charset="0"/>
            </a:rPr>
            <a:t>Boissel</a:t>
          </a:r>
          <a:r>
            <a:rPr lang="fr-BE" sz="1600">
              <a:effectLst/>
              <a:latin typeface="Aptos Display" panose="020B0004020202020204" pitchFamily="34" charset="0"/>
              <a:ea typeface="Calibri" panose="020F0502020204030204" pitchFamily="34" charset="0"/>
              <a:cs typeface="Times New Roman" panose="02020603050405020304" pitchFamily="18" charset="0"/>
            </a:rPr>
            <a:t>, « Derrière les lignes ennemies », dans Nicolas Le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Flahec</a:t>
          </a:r>
          <a:r>
            <a:rPr lang="fr-BE" sz="1600">
              <a:effectLst/>
              <a:latin typeface="Aptos Display" panose="020B0004020202020204" pitchFamily="34" charset="0"/>
              <a:ea typeface="Calibri" panose="020F0502020204030204" pitchFamily="34" charset="0"/>
              <a:cs typeface="Times New Roman" panose="02020603050405020304" pitchFamily="18" charset="0"/>
            </a:rPr>
            <a:t> et Gilles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Magniont</a:t>
          </a:r>
          <a:r>
            <a:rPr lang="fr-BE" sz="1600">
              <a:effectLst/>
              <a:latin typeface="Aptos Display" panose="020B0004020202020204" pitchFamily="34" charset="0"/>
              <a:ea typeface="Calibri" panose="020F0502020204030204" pitchFamily="34" charset="0"/>
              <a:cs typeface="Times New Roman" panose="02020603050405020304" pitchFamily="18" charset="0"/>
            </a:rPr>
            <a:t>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dir</a:t>
          </a:r>
          <a:r>
            <a:rPr lang="fr-BE" sz="16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i="1">
              <a:effectLst/>
              <a:latin typeface="Aptos Display" panose="020B0004020202020204" pitchFamily="34" charset="0"/>
              <a:ea typeface="Calibri" panose="020F0502020204030204" pitchFamily="34" charset="0"/>
              <a:cs typeface="Times New Roman" panose="02020603050405020304" pitchFamily="18" charset="0"/>
            </a:rPr>
            <a:t> Manchette et la 	raison d’écrire</a:t>
          </a:r>
          <a:r>
            <a:rPr lang="fr-BE" sz="1600">
              <a:effectLst/>
              <a:latin typeface="Aptos Display" panose="020B0004020202020204" pitchFamily="34" charset="0"/>
              <a:ea typeface="Calibri" panose="020F0502020204030204" pitchFamily="34" charset="0"/>
              <a:cs typeface="Times New Roman" panose="02020603050405020304" pitchFamily="18" charset="0"/>
            </a:rPr>
            <a:t>, Toulouse,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Anacharsis</a:t>
          </a:r>
          <a:r>
            <a:rPr lang="fr-BE" sz="1600">
              <a:effectLst/>
              <a:latin typeface="Aptos Display" panose="020B0004020202020204" pitchFamily="34" charset="0"/>
              <a:ea typeface="Calibri" panose="020F0502020204030204" pitchFamily="34" charset="0"/>
              <a:cs typeface="Times New Roman" panose="02020603050405020304" pitchFamily="18" charset="0"/>
            </a:rPr>
            <a:t> Éditions, « Essais », 2017, p. 63–72.</a:t>
          </a:r>
        </a:p>
        <a:p>
          <a:pPr indent="-457200">
            <a:buNone/>
          </a:pPr>
          <a:r>
            <a:rPr lang="fr-BE" sz="1600">
              <a:effectLst/>
              <a:latin typeface="Aptos Display" panose="020B0004020202020204" pitchFamily="34" charset="0"/>
              <a:ea typeface="Calibri" panose="020F0502020204030204" pitchFamily="34" charset="0"/>
              <a:cs typeface="Times New Roman" panose="02020603050405020304" pitchFamily="18" charset="0"/>
            </a:rPr>
            <a:t>Franck </a:t>
          </a:r>
          <a:r>
            <a:rPr lang="fr-BE" sz="1600" cap="small" err="1">
              <a:effectLst/>
              <a:latin typeface="Aptos Display" panose="020B0004020202020204" pitchFamily="34" charset="0"/>
              <a:ea typeface="Calibri" panose="020F0502020204030204" pitchFamily="34" charset="0"/>
              <a:cs typeface="Times New Roman" panose="02020603050405020304" pitchFamily="18" charset="0"/>
            </a:rPr>
            <a:t>Frommer</a:t>
          </a:r>
          <a:r>
            <a:rPr lang="fr-BE" sz="16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i="1">
              <a:effectLst/>
              <a:latin typeface="Aptos Display" panose="020B0004020202020204" pitchFamily="34" charset="0"/>
              <a:ea typeface="Calibri" panose="020F0502020204030204" pitchFamily="34" charset="0"/>
              <a:cs typeface="Times New Roman" panose="02020603050405020304" pitchFamily="18" charset="0"/>
            </a:rPr>
            <a:t> Manchette. Le récit d’un engagement manqué</a:t>
          </a:r>
          <a:r>
            <a:rPr lang="fr-BE" sz="1600">
              <a:effectLst/>
              <a:latin typeface="Aptos Display" panose="020B0004020202020204" pitchFamily="34" charset="0"/>
              <a:ea typeface="Calibri" panose="020F0502020204030204" pitchFamily="34" charset="0"/>
              <a:cs typeface="Times New Roman" panose="02020603050405020304" pitchFamily="18" charset="0"/>
            </a:rPr>
            <a:t>, Paris, Éditions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Kimé</a:t>
          </a:r>
          <a:r>
            <a:rPr lang="fr-BE" sz="1600">
              <a:effectLst/>
              <a:latin typeface="Aptos Display" panose="020B0004020202020204" pitchFamily="34" charset="0"/>
              <a:ea typeface="Calibri" panose="020F0502020204030204" pitchFamily="34" charset="0"/>
              <a:cs typeface="Times New Roman" panose="02020603050405020304" pitchFamily="18" charset="0"/>
            </a:rPr>
            <a:t>, 2003.</a:t>
          </a:r>
        </a:p>
        <a:p>
          <a:pPr indent="-457200"/>
          <a:r>
            <a:rPr lang="fr-BE" sz="1600">
              <a:effectLst/>
              <a:latin typeface="Aptos Display" panose="020B0004020202020204" pitchFamily="34" charset="0"/>
              <a:ea typeface="Calibri" panose="020F0502020204030204" pitchFamily="34" charset="0"/>
              <a:cs typeface="Times New Roman" panose="02020603050405020304" pitchFamily="18" charset="0"/>
            </a:rPr>
            <a:t>François </a:t>
          </a:r>
          <a:r>
            <a:rPr lang="fr-BE" sz="1600" cap="small" err="1">
              <a:effectLst/>
              <a:latin typeface="Aptos Display" panose="020B0004020202020204" pitchFamily="34" charset="0"/>
              <a:ea typeface="Calibri" panose="020F0502020204030204" pitchFamily="34" charset="0"/>
              <a:cs typeface="Times New Roman" panose="02020603050405020304" pitchFamily="18" charset="0"/>
            </a:rPr>
            <a:t>Guérif</a:t>
          </a:r>
          <a:r>
            <a:rPr lang="fr-BE" sz="1600">
              <a:effectLst/>
              <a:latin typeface="Aptos Display" panose="020B0004020202020204" pitchFamily="34" charset="0"/>
              <a:ea typeface="Calibri" panose="020F0502020204030204" pitchFamily="34" charset="0"/>
              <a:cs typeface="Times New Roman" panose="02020603050405020304" pitchFamily="18" charset="0"/>
            </a:rPr>
            <a:t> et Jeanne </a:t>
          </a:r>
          <a:r>
            <a:rPr lang="fr-BE" sz="1600" cap="small">
              <a:effectLst/>
              <a:latin typeface="Aptos Display" panose="020B0004020202020204" pitchFamily="34" charset="0"/>
              <a:ea typeface="Calibri" panose="020F0502020204030204" pitchFamily="34" charset="0"/>
              <a:cs typeface="Times New Roman" panose="02020603050405020304" pitchFamily="18" charset="0"/>
            </a:rPr>
            <a:t>Guyon</a:t>
          </a:r>
          <a:r>
            <a:rPr lang="fr-BE" sz="1600">
              <a:effectLst/>
              <a:latin typeface="Aptos Display" panose="020B0004020202020204" pitchFamily="34" charset="0"/>
              <a:ea typeface="Calibri" panose="020F0502020204030204" pitchFamily="34" charset="0"/>
              <a:cs typeface="Times New Roman" panose="02020603050405020304" pitchFamily="18" charset="0"/>
            </a:rPr>
            <a:t>, « La correspondance ou les clés de la fabrique du roman », dans Nicolas Le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Flahec</a:t>
          </a:r>
          <a:r>
            <a:rPr lang="fr-BE" sz="1600">
              <a:effectLst/>
              <a:latin typeface="Aptos Display" panose="020B0004020202020204" pitchFamily="34" charset="0"/>
              <a:ea typeface="Calibri" panose="020F0502020204030204" pitchFamily="34" charset="0"/>
              <a:cs typeface="Times New Roman" panose="02020603050405020304" pitchFamily="18" charset="0"/>
            </a:rPr>
            <a:t> et Gilles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Magniont</a:t>
          </a:r>
          <a:r>
            <a:rPr lang="fr-BE" sz="1600">
              <a:effectLst/>
              <a:latin typeface="Aptos Display" panose="020B0004020202020204" pitchFamily="34" charset="0"/>
              <a:ea typeface="Calibri" panose="020F0502020204030204" pitchFamily="34" charset="0"/>
              <a:cs typeface="Times New Roman" panose="02020603050405020304" pitchFamily="18" charset="0"/>
            </a:rPr>
            <a:t>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dir</a:t>
          </a:r>
          <a:r>
            <a:rPr lang="fr-BE" sz="16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i="1">
              <a:effectLst/>
              <a:latin typeface="Aptos Display" panose="020B0004020202020204" pitchFamily="34" charset="0"/>
              <a:ea typeface="Calibri" panose="020F0502020204030204" pitchFamily="34" charset="0"/>
              <a:cs typeface="Times New Roman" panose="02020603050405020304" pitchFamily="18" charset="0"/>
            </a:rPr>
            <a:t> Manchette et la raison d’écrire</a:t>
          </a:r>
          <a:r>
            <a:rPr lang="fr-BE" sz="1600">
              <a:effectLst/>
              <a:latin typeface="Aptos Display" panose="020B0004020202020204" pitchFamily="34" charset="0"/>
              <a:ea typeface="Calibri" panose="020F0502020204030204" pitchFamily="34" charset="0"/>
              <a:cs typeface="Times New Roman" panose="02020603050405020304" pitchFamily="18" charset="0"/>
            </a:rPr>
            <a:t>, Toulouse,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Anacharsis</a:t>
          </a:r>
          <a:r>
            <a:rPr lang="fr-BE" sz="1600">
              <a:effectLst/>
              <a:latin typeface="Aptos Display" panose="020B0004020202020204" pitchFamily="34" charset="0"/>
              <a:ea typeface="Calibri" panose="020F0502020204030204" pitchFamily="34" charset="0"/>
              <a:cs typeface="Times New Roman" panose="02020603050405020304" pitchFamily="18" charset="0"/>
            </a:rPr>
            <a:t> Éditions, « Essais », 2017, p. 21–46.</a:t>
          </a:r>
        </a:p>
        <a:p>
          <a:pPr indent="-457200"/>
          <a:r>
            <a:rPr lang="fr-BE" sz="1600">
              <a:effectLst/>
              <a:latin typeface="Aptos Display" panose="020B0004020202020204" pitchFamily="34" charset="0"/>
              <a:ea typeface="Calibri" panose="020F0502020204030204" pitchFamily="34" charset="0"/>
              <a:cs typeface="Times New Roman" panose="02020603050405020304" pitchFamily="18" charset="0"/>
            </a:rPr>
            <a:t>Nicolas </a:t>
          </a:r>
          <a:r>
            <a:rPr lang="fr-BE" sz="1600" cap="small">
              <a:effectLst/>
              <a:latin typeface="Aptos Display" panose="020B0004020202020204" pitchFamily="34" charset="0"/>
              <a:ea typeface="Calibri" panose="020F0502020204030204" pitchFamily="34" charset="0"/>
              <a:cs typeface="Times New Roman" panose="02020603050405020304" pitchFamily="18" charset="0"/>
            </a:rPr>
            <a:t>Le </a:t>
          </a:r>
          <a:r>
            <a:rPr lang="fr-BE" sz="1600" cap="small" err="1">
              <a:effectLst/>
              <a:latin typeface="Aptos Display" panose="020B0004020202020204" pitchFamily="34" charset="0"/>
              <a:ea typeface="Calibri" panose="020F0502020204030204" pitchFamily="34" charset="0"/>
              <a:cs typeface="Times New Roman" panose="02020603050405020304" pitchFamily="18" charset="0"/>
            </a:rPr>
            <a:t>Flahec</a:t>
          </a:r>
          <a:r>
            <a:rPr lang="fr-BE" sz="16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i="1">
              <a:effectLst/>
              <a:latin typeface="Aptos Display" panose="020B0004020202020204" pitchFamily="34" charset="0"/>
              <a:ea typeface="Calibri" panose="020F0502020204030204" pitchFamily="34" charset="0"/>
              <a:cs typeface="Times New Roman" panose="02020603050405020304" pitchFamily="18" charset="0"/>
            </a:rPr>
            <a:t> Manchette. Écrire contre</a:t>
          </a:r>
          <a:r>
            <a:rPr lang="fr-BE" sz="1600">
              <a:effectLst/>
              <a:latin typeface="Aptos Display" panose="020B0004020202020204" pitchFamily="34" charset="0"/>
              <a:ea typeface="Calibri" panose="020F0502020204030204" pitchFamily="34" charset="0"/>
              <a:cs typeface="Times New Roman" panose="02020603050405020304" pitchFamily="18" charset="0"/>
            </a:rPr>
            <a:t>, Paris, Gallimard, 2025.</a:t>
          </a:r>
        </a:p>
        <a:p>
          <a:pPr indent="-457200">
            <a:buNone/>
          </a:pPr>
          <a:r>
            <a:rPr lang="fr-BE" sz="1600">
              <a:effectLst/>
              <a:latin typeface="Aptos Display" panose="020B0004020202020204" pitchFamily="34" charset="0"/>
              <a:ea typeface="Calibri" panose="020F0502020204030204" pitchFamily="34" charset="0"/>
            </a:rPr>
            <a:t>Gilles </a:t>
          </a:r>
          <a:r>
            <a:rPr lang="fr-BE" sz="1600" cap="small" err="1">
              <a:effectLst/>
              <a:latin typeface="Aptos Display" panose="020B0004020202020204" pitchFamily="34" charset="0"/>
              <a:ea typeface="Calibri" panose="020F0502020204030204" pitchFamily="34" charset="0"/>
            </a:rPr>
            <a:t>Magniont</a:t>
          </a:r>
          <a:r>
            <a:rPr lang="fr-BE" sz="1600">
              <a:effectLst/>
              <a:latin typeface="Aptos Display" panose="020B0004020202020204" pitchFamily="34" charset="0"/>
              <a:ea typeface="Calibri" panose="020F0502020204030204" pitchFamily="34" charset="0"/>
            </a:rPr>
            <a:t>, « Introduction », dans Nicolas Le </a:t>
          </a:r>
          <a:r>
            <a:rPr lang="fr-BE" sz="1600" err="1">
              <a:effectLst/>
              <a:latin typeface="Aptos Display" panose="020B0004020202020204" pitchFamily="34" charset="0"/>
              <a:ea typeface="Calibri" panose="020F0502020204030204" pitchFamily="34" charset="0"/>
            </a:rPr>
            <a:t>Flahec</a:t>
          </a:r>
          <a:r>
            <a:rPr lang="fr-BE" sz="1600">
              <a:effectLst/>
              <a:latin typeface="Aptos Display" panose="020B0004020202020204" pitchFamily="34" charset="0"/>
              <a:ea typeface="Calibri" panose="020F0502020204030204" pitchFamily="34" charset="0"/>
            </a:rPr>
            <a:t> et Gilles </a:t>
          </a:r>
          <a:r>
            <a:rPr lang="fr-BE" sz="1600" err="1">
              <a:effectLst/>
              <a:latin typeface="Aptos Display" panose="020B0004020202020204" pitchFamily="34" charset="0"/>
              <a:ea typeface="Calibri" panose="020F0502020204030204" pitchFamily="34" charset="0"/>
            </a:rPr>
            <a:t>Magniont</a:t>
          </a:r>
          <a:r>
            <a:rPr lang="fr-BE" sz="1600">
              <a:effectLst/>
              <a:latin typeface="Aptos Display" panose="020B0004020202020204" pitchFamily="34" charset="0"/>
              <a:ea typeface="Calibri" panose="020F0502020204030204" pitchFamily="34" charset="0"/>
            </a:rPr>
            <a:t> (</a:t>
          </a:r>
          <a:r>
            <a:rPr lang="fr-BE" sz="1600" err="1">
              <a:effectLst/>
              <a:latin typeface="Aptos Display" panose="020B0004020202020204" pitchFamily="34" charset="0"/>
              <a:ea typeface="Calibri" panose="020F0502020204030204" pitchFamily="34" charset="0"/>
            </a:rPr>
            <a:t>dir</a:t>
          </a:r>
          <a:r>
            <a:rPr lang="fr-BE" sz="1600">
              <a:effectLst/>
              <a:latin typeface="Aptos Display" panose="020B0004020202020204" pitchFamily="34" charset="0"/>
              <a:ea typeface="Calibri" panose="020F0502020204030204" pitchFamily="34" charset="0"/>
            </a:rPr>
            <a:t>.), </a:t>
          </a:r>
          <a:r>
            <a:rPr lang="fr-BE" sz="1600" i="1" err="1">
              <a:effectLst/>
              <a:latin typeface="Aptos Display" panose="020B0004020202020204" pitchFamily="34" charset="0"/>
              <a:ea typeface="Calibri" panose="020F0502020204030204" pitchFamily="34" charset="0"/>
            </a:rPr>
            <a:t>Jean-Patrick</a:t>
          </a:r>
          <a:r>
            <a:rPr lang="fr-BE" sz="1600" i="1">
              <a:effectLst/>
              <a:latin typeface="Aptos Display" panose="020B0004020202020204" pitchFamily="34" charset="0"/>
              <a:ea typeface="Calibri" panose="020F0502020204030204" pitchFamily="34" charset="0"/>
            </a:rPr>
            <a:t> Manchette et la raison d’écrire</a:t>
          </a:r>
          <a:r>
            <a:rPr lang="fr-BE" sz="1600">
              <a:effectLst/>
              <a:latin typeface="Aptos Display" panose="020B0004020202020204" pitchFamily="34" charset="0"/>
              <a:ea typeface="Calibri" panose="020F0502020204030204" pitchFamily="34" charset="0"/>
            </a:rPr>
            <a:t>, 	Toulouse, </a:t>
          </a:r>
          <a:r>
            <a:rPr lang="fr-BE" sz="1600" err="1">
              <a:effectLst/>
              <a:latin typeface="Aptos Display" panose="020B0004020202020204" pitchFamily="34" charset="0"/>
              <a:ea typeface="Calibri" panose="020F0502020204030204" pitchFamily="34" charset="0"/>
            </a:rPr>
            <a:t>Anacharsis</a:t>
          </a:r>
          <a:r>
            <a:rPr lang="fr-BE" sz="1600">
              <a:effectLst/>
              <a:latin typeface="Aptos Display" panose="020B0004020202020204" pitchFamily="34" charset="0"/>
              <a:ea typeface="Calibri" panose="020F0502020204030204" pitchFamily="34" charset="0"/>
            </a:rPr>
            <a:t> Éditions, « Essais », 2017, p. 7–18.</a:t>
          </a:r>
        </a:p>
        <a:p>
          <a:pPr indent="-457200">
            <a:buNone/>
          </a:pPr>
          <a:r>
            <a:rPr lang="fr-BE" sz="1600">
              <a:effectLst/>
              <a:latin typeface="Aptos Display" panose="020B0004020202020204" pitchFamily="34" charset="0"/>
              <a:ea typeface="Calibri" panose="020F0502020204030204" pitchFamily="34" charset="0"/>
              <a:cs typeface="Times New Roman" panose="02020603050405020304" pitchFamily="18" charset="0"/>
            </a:rPr>
            <a:t>Matthieu </a:t>
          </a:r>
          <a:r>
            <a:rPr lang="fr-BE" sz="1600" cap="small">
              <a:effectLst/>
              <a:latin typeface="Aptos Display" panose="020B0004020202020204" pitchFamily="34" charset="0"/>
              <a:ea typeface="Calibri" panose="020F0502020204030204" pitchFamily="34" charset="0"/>
              <a:cs typeface="Times New Roman" panose="02020603050405020304" pitchFamily="18" charset="0"/>
            </a:rPr>
            <a:t>Rémy</a:t>
          </a:r>
          <a:r>
            <a:rPr lang="fr-BE" sz="1600">
              <a:effectLst/>
              <a:latin typeface="Aptos Display" panose="020B0004020202020204" pitchFamily="34" charset="0"/>
              <a:ea typeface="Calibri" panose="020F0502020204030204" pitchFamily="34" charset="0"/>
              <a:cs typeface="Times New Roman" panose="02020603050405020304" pitchFamily="18" charset="0"/>
            </a:rPr>
            <a:t>, « Mai 68 et l’avènement d’un écrivain : le </a:t>
          </a:r>
          <a:r>
            <a:rPr lang="fr-BE" sz="1600" i="1">
              <a:effectLst/>
              <a:latin typeface="Aptos Display" panose="020B0004020202020204" pitchFamily="34" charset="0"/>
              <a:ea typeface="Calibri" panose="020F0502020204030204" pitchFamily="34" charset="0"/>
              <a:cs typeface="Times New Roman" panose="02020603050405020304" pitchFamily="18" charset="0"/>
            </a:rPr>
            <a:t>Journal</a:t>
          </a:r>
          <a:r>
            <a:rPr lang="fr-BE" sz="1600">
              <a:effectLst/>
              <a:latin typeface="Aptos Display" panose="020B0004020202020204" pitchFamily="34" charset="0"/>
              <a:ea typeface="Calibri" panose="020F0502020204030204" pitchFamily="34" charset="0"/>
              <a:cs typeface="Times New Roman" panose="02020603050405020304" pitchFamily="18" charset="0"/>
            </a:rPr>
            <a:t> de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a:effectLst/>
              <a:latin typeface="Aptos Display" panose="020B0004020202020204" pitchFamily="34" charset="0"/>
              <a:ea typeface="Calibri" panose="020F0502020204030204" pitchFamily="34" charset="0"/>
              <a:cs typeface="Times New Roman" panose="02020603050405020304" pitchFamily="18" charset="0"/>
            </a:rPr>
            <a:t> Manchette », dans Nelly Wolf, Matthieu Rémy 	(</a:t>
          </a:r>
          <a:r>
            <a:rPr lang="fr-BE" sz="1600" err="1">
              <a:effectLst/>
              <a:latin typeface="Aptos Display" panose="020B0004020202020204" pitchFamily="34" charset="0"/>
              <a:ea typeface="Calibri" panose="020F0502020204030204" pitchFamily="34" charset="0"/>
              <a:cs typeface="Times New Roman" panose="02020603050405020304" pitchFamily="18" charset="0"/>
            </a:rPr>
            <a:t>dir</a:t>
          </a:r>
          <a:r>
            <a:rPr lang="fr-BE" sz="16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a:effectLst/>
              <a:latin typeface="Aptos Display" panose="020B0004020202020204" pitchFamily="34" charset="0"/>
              <a:ea typeface="Calibri" panose="020F0502020204030204" pitchFamily="34" charset="0"/>
              <a:cs typeface="Times New Roman" panose="02020603050405020304" pitchFamily="18" charset="0"/>
            </a:rPr>
            <a:t>Ce que Mai 68 a fait à la littérature</a:t>
          </a:r>
          <a:r>
            <a:rPr lang="fr-BE" sz="1600">
              <a:effectLst/>
              <a:latin typeface="Aptos Display" panose="020B0004020202020204" pitchFamily="34" charset="0"/>
              <a:ea typeface="Calibri" panose="020F0502020204030204" pitchFamily="34" charset="0"/>
              <a:cs typeface="Times New Roman" panose="02020603050405020304" pitchFamily="18" charset="0"/>
            </a:rPr>
            <a:t>, Villeneuve d’Ascq, Presses universitaires du septentrion, « Perspectives »,  2020,    	p. 99–110.</a:t>
          </a:r>
        </a:p>
        <a:p>
          <a:pPr indent="-457200">
            <a:buNone/>
          </a:pPr>
          <a:r>
            <a:rPr lang="fr-BE" sz="1600">
              <a:effectLst/>
              <a:latin typeface="Aptos Display" panose="020B0004020202020204" pitchFamily="34" charset="0"/>
              <a:ea typeface="Calibri" panose="020F0502020204030204" pitchFamily="34" charset="0"/>
            </a:rPr>
            <a:t>Christian </a:t>
          </a:r>
          <a:r>
            <a:rPr lang="fr-BE" sz="1600" cap="small">
              <a:effectLst/>
              <a:latin typeface="Aptos Display" panose="020B0004020202020204" pitchFamily="34" charset="0"/>
              <a:ea typeface="Calibri" panose="020F0502020204030204" pitchFamily="34" charset="0"/>
            </a:rPr>
            <a:t>Roux</a:t>
          </a:r>
          <a:r>
            <a:rPr lang="fr-BE" sz="1600">
              <a:effectLst/>
              <a:latin typeface="Aptos Display" panose="020B0004020202020204" pitchFamily="34" charset="0"/>
              <a:ea typeface="Calibri" panose="020F0502020204030204" pitchFamily="34" charset="0"/>
            </a:rPr>
            <a:t>, « L’art et l’artisanat au fil des </a:t>
          </a:r>
          <a:r>
            <a:rPr lang="fr-BE" sz="1600" i="1">
              <a:effectLst/>
              <a:latin typeface="Aptos Display" panose="020B0004020202020204" pitchFamily="34" charset="0"/>
              <a:ea typeface="Calibri" panose="020F0502020204030204" pitchFamily="34" charset="0"/>
            </a:rPr>
            <a:t>Chroniques</a:t>
          </a:r>
          <a:r>
            <a:rPr lang="fr-BE" sz="1600">
              <a:effectLst/>
              <a:latin typeface="Aptos Display" panose="020B0004020202020204" pitchFamily="34" charset="0"/>
              <a:ea typeface="Calibri" panose="020F0502020204030204" pitchFamily="34" charset="0"/>
            </a:rPr>
            <a:t> », dans Nicolas Le </a:t>
          </a:r>
          <a:r>
            <a:rPr lang="fr-BE" sz="1600" err="1">
              <a:effectLst/>
              <a:latin typeface="Aptos Display" panose="020B0004020202020204" pitchFamily="34" charset="0"/>
              <a:ea typeface="Calibri" panose="020F0502020204030204" pitchFamily="34" charset="0"/>
            </a:rPr>
            <a:t>Flahec</a:t>
          </a:r>
          <a:r>
            <a:rPr lang="fr-BE" sz="1600">
              <a:effectLst/>
              <a:latin typeface="Aptos Display" panose="020B0004020202020204" pitchFamily="34" charset="0"/>
              <a:ea typeface="Calibri" panose="020F0502020204030204" pitchFamily="34" charset="0"/>
            </a:rPr>
            <a:t> et Gilles </a:t>
          </a:r>
          <a:r>
            <a:rPr lang="fr-BE" sz="1600" err="1">
              <a:effectLst/>
              <a:latin typeface="Aptos Display" panose="020B0004020202020204" pitchFamily="34" charset="0"/>
              <a:ea typeface="Calibri" panose="020F0502020204030204" pitchFamily="34" charset="0"/>
            </a:rPr>
            <a:t>Magniont</a:t>
          </a:r>
          <a:r>
            <a:rPr lang="fr-BE" sz="1600">
              <a:effectLst/>
              <a:latin typeface="Aptos Display" panose="020B0004020202020204" pitchFamily="34" charset="0"/>
              <a:ea typeface="Calibri" panose="020F0502020204030204" pitchFamily="34" charset="0"/>
            </a:rPr>
            <a:t> (</a:t>
          </a:r>
          <a:r>
            <a:rPr lang="fr-BE" sz="1600" err="1">
              <a:effectLst/>
              <a:latin typeface="Aptos Display" panose="020B0004020202020204" pitchFamily="34" charset="0"/>
              <a:ea typeface="Calibri" panose="020F0502020204030204" pitchFamily="34" charset="0"/>
            </a:rPr>
            <a:t>dir</a:t>
          </a:r>
          <a:r>
            <a:rPr lang="fr-BE" sz="1600">
              <a:effectLst/>
              <a:latin typeface="Aptos Display" panose="020B0004020202020204" pitchFamily="34" charset="0"/>
              <a:ea typeface="Calibri" panose="020F0502020204030204" pitchFamily="34" charset="0"/>
            </a:rPr>
            <a:t>.), </a:t>
          </a:r>
          <a:r>
            <a:rPr lang="fr-BE" sz="1600" i="1" err="1">
              <a:effectLst/>
              <a:latin typeface="Aptos Display" panose="020B0004020202020204" pitchFamily="34" charset="0"/>
              <a:ea typeface="Calibri" panose="020F0502020204030204" pitchFamily="34" charset="0"/>
            </a:rPr>
            <a:t>Jean-Patrick</a:t>
          </a:r>
          <a:r>
            <a:rPr lang="fr-BE" sz="1600" i="1">
              <a:effectLst/>
              <a:latin typeface="Aptos Display" panose="020B0004020202020204" pitchFamily="34" charset="0"/>
              <a:ea typeface="Calibri" panose="020F0502020204030204" pitchFamily="34" charset="0"/>
            </a:rPr>
            <a:t> Manchette 	et la raison d’écrire</a:t>
          </a:r>
          <a:r>
            <a:rPr lang="fr-BE" sz="1600">
              <a:effectLst/>
              <a:latin typeface="Aptos Display" panose="020B0004020202020204" pitchFamily="34" charset="0"/>
              <a:ea typeface="Calibri" panose="020F0502020204030204" pitchFamily="34" charset="0"/>
            </a:rPr>
            <a:t>, Toulouse, </a:t>
          </a:r>
          <a:r>
            <a:rPr lang="fr-BE" sz="1600" err="1">
              <a:effectLst/>
              <a:latin typeface="Aptos Display" panose="020B0004020202020204" pitchFamily="34" charset="0"/>
              <a:ea typeface="Calibri" panose="020F0502020204030204" pitchFamily="34" charset="0"/>
            </a:rPr>
            <a:t>Anacharsis</a:t>
          </a:r>
          <a:r>
            <a:rPr lang="fr-BE" sz="1600">
              <a:effectLst/>
              <a:latin typeface="Aptos Display" panose="020B0004020202020204" pitchFamily="34" charset="0"/>
              <a:ea typeface="Calibri" panose="020F0502020204030204" pitchFamily="34" charset="0"/>
            </a:rPr>
            <a:t> Éditions, « Essais », 2017, p. 47–62.</a:t>
          </a:r>
          <a:endParaRPr lang="en-US" sz="1600">
            <a:solidFill>
              <a:schemeClr val="tx1"/>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4C4CE9F6-B6F0-41C7-A856-D7F7A0ED2632}">
      <dgm:prSet custT="1"/>
      <dgm:spPr/>
      <dgm:t>
        <a:bodyPr/>
        <a:lstStyle/>
        <a:p>
          <a:pPr indent="0"/>
          <a:endParaRPr lang="en-US" sz="1400"/>
        </a:p>
      </dgm:t>
    </dgm:pt>
    <dgm:pt modelId="{9904F1DD-654D-49A7-A8DB-7CA5F5A2BC66}" type="parTrans" cxnId="{7ECAD58B-761B-4DC1-B4D2-7D7DC169AE49}">
      <dgm:prSet/>
      <dgm:spPr/>
      <dgm:t>
        <a:bodyPr/>
        <a:lstStyle/>
        <a:p>
          <a:endParaRPr lang="fr-BE"/>
        </a:p>
      </dgm:t>
    </dgm:pt>
    <dgm:pt modelId="{DA523F1B-D49C-4AB7-AC21-FFF7D9AB68EB}" type="sibTrans" cxnId="{7ECAD58B-761B-4DC1-B4D2-7D7DC169AE49}">
      <dgm:prSet/>
      <dgm:spPr/>
      <dgm:t>
        <a:bodyPr/>
        <a:lstStyle/>
        <a:p>
          <a:endParaRPr lang="fr-BE"/>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dgm:presLayoutVars>
          <dgm:bulletEnabled val="1"/>
        </dgm:presLayoutVars>
      </dgm:prSet>
      <dgm:spPr/>
    </dgm:pt>
  </dgm:ptLst>
  <dgm:cxnLst>
    <dgm:cxn modelId="{731B473C-74E0-47F9-B867-6050FBFCF153}" srcId="{DA6698BB-6910-454C-8818-F082F2138E0A}" destId="{A830ABE2-F9F2-4187-9961-F790F61C32D0}" srcOrd="0" destOrd="0" parTransId="{668BDCBC-AD8A-473F-ACFC-9E7EE1E39B1B}" sibTransId="{81366C53-89EB-4514-A5CC-AF1C54B863F8}"/>
    <dgm:cxn modelId="{00A19D5D-00B6-43D3-B92D-6E67D66FDE27}" type="presOf" srcId="{4C4CE9F6-B6F0-41C7-A856-D7F7A0ED2632}" destId="{B1B81A35-C666-427D-AD76-46CA30E1001B}" srcOrd="0" destOrd="1" presId="urn:microsoft.com/office/officeart/2005/8/layout/default"/>
    <dgm:cxn modelId="{7ECAD58B-761B-4DC1-B4D2-7D7DC169AE49}" srcId="{A830ABE2-F9F2-4187-9961-F790F61C32D0}" destId="{4C4CE9F6-B6F0-41C7-A856-D7F7A0ED2632}" srcOrd="0" destOrd="0" parTransId="{9904F1DD-654D-49A7-A8DB-7CA5F5A2BC66}" sibTransId="{DA523F1B-D49C-4AB7-AC21-FFF7D9AB68EB}"/>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r>
            <a:rPr lang="en-US" sz="1600">
              <a:solidFill>
                <a:schemeClr val="tx1"/>
              </a:solidFill>
              <a:latin typeface="Aptos Display" panose="020B0004020202020204" pitchFamily="34" charset="0"/>
            </a:rPr>
            <a:t>- </a:t>
          </a:r>
          <a:r>
            <a:rPr lang="en-US" sz="1600" err="1">
              <a:solidFill>
                <a:schemeClr val="tx1"/>
              </a:solidFill>
              <a:latin typeface="Aptos Display" panose="020B0004020202020204" pitchFamily="34" charset="0"/>
            </a:rPr>
            <a:t>Détails</a:t>
          </a:r>
          <a:r>
            <a:rPr lang="en-US" sz="1600">
              <a:solidFill>
                <a:schemeClr val="tx1"/>
              </a:solidFill>
              <a:latin typeface="Aptos Display" panose="020B0004020202020204" pitchFamily="34" charset="0"/>
            </a:rPr>
            <a:t> du </a:t>
          </a:r>
          <a:r>
            <a:rPr lang="en-US" sz="1600" i="1">
              <a:solidFill>
                <a:schemeClr val="tx1"/>
              </a:solidFill>
              <a:latin typeface="Aptos Display" panose="020B0004020202020204" pitchFamily="34" charset="0"/>
            </a:rPr>
            <a:t>Journal</a:t>
          </a:r>
          <a:r>
            <a:rPr lang="en-US" sz="1600">
              <a:solidFill>
                <a:schemeClr val="tx1"/>
              </a:solidFill>
              <a:latin typeface="Aptos Display" panose="020B0004020202020204" pitchFamily="34" charset="0"/>
            </a:rPr>
            <a:t> (</a:t>
          </a:r>
          <a:r>
            <a:rPr lang="en-US" sz="1600" err="1">
              <a:solidFill>
                <a:schemeClr val="tx1"/>
              </a:solidFill>
              <a:latin typeface="Aptos Display" panose="020B0004020202020204" pitchFamily="34" charset="0"/>
            </a:rPr>
            <a:t>montants</a:t>
          </a:r>
          <a:r>
            <a:rPr lang="en-US" sz="1600">
              <a:solidFill>
                <a:schemeClr val="tx1"/>
              </a:solidFill>
              <a:latin typeface="Aptos Display" panose="020B0004020202020204" pitchFamily="34" charset="0"/>
            </a:rPr>
            <a:t>, </a:t>
          </a:r>
          <a:r>
            <a:rPr lang="en-US" sz="1600" err="1">
              <a:solidFill>
                <a:schemeClr val="tx1"/>
              </a:solidFill>
              <a:latin typeface="Aptos Display" panose="020B0004020202020204" pitchFamily="34" charset="0"/>
            </a:rPr>
            <a:t>dépenses</a:t>
          </a:r>
          <a:r>
            <a:rPr lang="en-US" sz="1600">
              <a:solidFill>
                <a:schemeClr val="tx1"/>
              </a:solidFill>
              <a:latin typeface="Aptos Display" panose="020B0004020202020204" pitchFamily="34" charset="0"/>
            </a:rPr>
            <a:t>, etc.).</a:t>
          </a: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4367F5D2-1586-438C-A65E-36C90A1A4F7E}">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écriture (avec Michel Levine) des scénarios des séries et feuilletons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Les Cabochard</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Têtes </a:t>
          </a:r>
          <a:r>
            <a:rPr lang="fr-BE" sz="1500" i="1"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Brûlées</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et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Les </a:t>
          </a:r>
          <a:r>
            <a:rPr lang="fr-BE" sz="1500" i="1"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Globe-Trotters</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endParaRPr lang="en-US" sz="1500">
            <a:solidFill>
              <a:schemeClr val="tx1"/>
            </a:solidFill>
            <a:latin typeface="Aptos Display" panose="020B0004020202020204" pitchFamily="34" charset="0"/>
          </a:endParaRPr>
        </a:p>
      </dgm:t>
    </dgm:pt>
    <dgm:pt modelId="{520868B7-CF69-4EB8-B4C7-178D25ABCD2D}" type="parTrans" cxnId="{1D5A0D0E-96AF-4BCE-937B-F036D27FA2F1}">
      <dgm:prSet/>
      <dgm:spPr/>
      <dgm:t>
        <a:bodyPr/>
        <a:lstStyle/>
        <a:p>
          <a:endParaRPr lang="en-US"/>
        </a:p>
      </dgm:t>
    </dgm:pt>
    <dgm:pt modelId="{DE34BF58-B0AC-4307-9026-853F453A5389}" type="sibTrans" cxnId="{1D5A0D0E-96AF-4BCE-937B-F036D27FA2F1}">
      <dgm:prSet/>
      <dgm:spPr/>
      <dgm:t>
        <a:bodyPr/>
        <a:lstStyle/>
        <a:p>
          <a:endParaRPr lang="en-US"/>
        </a:p>
      </dgm:t>
    </dgm:pt>
    <dgm:pt modelId="{ACC89C25-5D52-4CB3-BDBA-D229CFDC1503}">
      <dgm:prSet/>
      <dgm:spPr/>
      <dgm:t>
        <a:bodyPr/>
        <a:lstStyle/>
        <a:p>
          <a:endParaRPr lang="en-US" sz="1400"/>
        </a:p>
      </dgm:t>
    </dgm:pt>
    <dgm:pt modelId="{06EC1ABB-8C1A-4633-8E0F-585C611048D5}" type="parTrans" cxnId="{A5250403-5185-4ECD-A249-054F5CF3375C}">
      <dgm:prSet/>
      <dgm:spPr/>
      <dgm:t>
        <a:bodyPr/>
        <a:lstStyle/>
        <a:p>
          <a:endParaRPr lang="fr-BE"/>
        </a:p>
      </dgm:t>
    </dgm:pt>
    <dgm:pt modelId="{71DC23FB-DA49-412E-B0DD-C019EAE328CB}" type="sibTrans" cxnId="{A5250403-5185-4ECD-A249-054F5CF3375C}">
      <dgm:prSet/>
      <dgm:spPr/>
      <dgm:t>
        <a:bodyPr/>
        <a:lstStyle/>
        <a:p>
          <a:endParaRPr lang="fr-BE"/>
        </a:p>
      </dgm:t>
    </dgm:pt>
    <dgm:pt modelId="{347D6DC8-7C66-49F7-93A8-139D3E03E3D1}">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dactylographie (pour aider sa femme Mélissa qui fait par ailleurs l’essentiel des tâches ménagères), </a:t>
          </a:r>
          <a:r>
            <a:rPr lang="fr-BE" sz="1500" b="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2 francs la page</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dgm:t>
    </dgm:pt>
    <dgm:pt modelId="{970F4FF1-A424-4111-A217-748D2F40584C}" type="parTrans" cxnId="{AC7833C2-0BE3-46BB-9D57-C3ABCAFCE1BE}">
      <dgm:prSet/>
      <dgm:spPr/>
      <dgm:t>
        <a:bodyPr/>
        <a:lstStyle/>
        <a:p>
          <a:endParaRPr lang="fr-BE"/>
        </a:p>
      </dgm:t>
    </dgm:pt>
    <dgm:pt modelId="{F024E9E0-F4F8-46B9-B615-93D3FC18DAB1}" type="sibTrans" cxnId="{AC7833C2-0BE3-46BB-9D57-C3ABCAFCE1BE}">
      <dgm:prSet/>
      <dgm:spPr/>
      <dgm:t>
        <a:bodyPr/>
        <a:lstStyle/>
        <a:p>
          <a:endParaRPr lang="fr-BE"/>
        </a:p>
      </dgm:t>
    </dgm:pt>
    <dgm:pt modelId="{A0C74A49-87DD-4AFD-9D38-1DEF32E93B84}">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traduction (notamment aux Presses de la Cité). Sa première traduction est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Mémoires d’une star</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de Pola Negri (Robert Laffont, 1971) pour laquelle il touche environ </a:t>
          </a:r>
          <a:r>
            <a:rPr lang="fr-BE" sz="1500" b="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5 000 francs</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dgm:t>
    </dgm:pt>
    <dgm:pt modelId="{4C346ADE-3316-4775-9270-2A4342FB715B}" type="parTrans" cxnId="{DFA01981-A8CC-489E-BAB4-D173BBBE9105}">
      <dgm:prSet/>
      <dgm:spPr/>
      <dgm:t>
        <a:bodyPr/>
        <a:lstStyle/>
        <a:p>
          <a:endParaRPr lang="fr-BE"/>
        </a:p>
      </dgm:t>
    </dgm:pt>
    <dgm:pt modelId="{BA05F5DB-E4BE-4FE4-B9A4-D6410C046194}" type="sibTrans" cxnId="{DFA01981-A8CC-489E-BAB4-D173BBBE9105}">
      <dgm:prSet/>
      <dgm:spPr/>
      <dgm:t>
        <a:bodyPr/>
        <a:lstStyle/>
        <a:p>
          <a:endParaRPr lang="fr-BE"/>
        </a:p>
      </dgm:t>
    </dgm:pt>
    <dgm:pt modelId="{663AD1DD-0733-4481-A250-070901AC5FF0}">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écriture d’un roman pornographique sous pseudonyme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Les Chasses d’Aphrodite</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1970 – </a:t>
          </a:r>
          <a:r>
            <a:rPr lang="fr-BE" sz="1500" b="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1 000 francs d’avance et 1 250 francs de solde</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et du scénario d’un film pornographique (outre ceux pour Max </a:t>
          </a:r>
          <a:r>
            <a:rPr lang="fr-BE" sz="15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Pecas</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Cythère 70</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dgm:t>
    </dgm:pt>
    <dgm:pt modelId="{6C62EE95-0AB5-4F2B-B1C9-145332983660}" type="parTrans" cxnId="{02815692-4F8C-4897-9B22-25F82943D533}">
      <dgm:prSet/>
      <dgm:spPr/>
      <dgm:t>
        <a:bodyPr/>
        <a:lstStyle/>
        <a:p>
          <a:endParaRPr lang="fr-BE"/>
        </a:p>
      </dgm:t>
    </dgm:pt>
    <dgm:pt modelId="{36D42E94-1AD9-4E04-8437-9C65BD68B81E}" type="sibTrans" cxnId="{02815692-4F8C-4897-9B22-25F82943D533}">
      <dgm:prSet/>
      <dgm:spPr/>
      <dgm:t>
        <a:bodyPr/>
        <a:lstStyle/>
        <a:p>
          <a:endParaRPr lang="fr-BE"/>
        </a:p>
      </dgm:t>
    </dgm:pt>
    <dgm:pt modelId="{E6710390-7E78-43BE-9129-7B766097261F}">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novélisation sous pseudonyme (notamment celle du film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Sacco et </a:t>
          </a:r>
          <a:r>
            <a:rPr lang="fr-BE" sz="1500" i="1"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Vanzetti</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dgm:t>
    </dgm:pt>
    <dgm:pt modelId="{C5668529-9D2A-42D2-9C0D-82A2F99F973F}" type="parTrans" cxnId="{972C0CAF-52BF-40C9-9D57-3C3D9DA36E78}">
      <dgm:prSet/>
      <dgm:spPr/>
      <dgm:t>
        <a:bodyPr/>
        <a:lstStyle/>
        <a:p>
          <a:endParaRPr lang="fr-BE"/>
        </a:p>
      </dgm:t>
    </dgm:pt>
    <dgm:pt modelId="{47A0DB2A-21B1-43AB-ACB5-76C33A18852F}" type="sibTrans" cxnId="{972C0CAF-52BF-40C9-9D57-3C3D9DA36E78}">
      <dgm:prSet/>
      <dgm:spPr/>
      <dgm:t>
        <a:bodyPr/>
        <a:lstStyle/>
        <a:p>
          <a:endParaRPr lang="fr-BE"/>
        </a:p>
      </dgm:t>
    </dgm:pt>
    <dgm:pt modelId="{ABC66FD4-CB76-4AF6-B635-79B3500F4DF2}">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écriture de neuf romans publiés chez Gallimard de son vivant (huit dans la Série Noire – voir ci-dessous).</a:t>
          </a:r>
        </a:p>
      </dgm:t>
    </dgm:pt>
    <dgm:pt modelId="{88C97A48-A71F-4294-AAB7-791092785AF5}" type="parTrans" cxnId="{336726BF-C070-410C-98A8-92B5DAEF4065}">
      <dgm:prSet/>
      <dgm:spPr/>
      <dgm:t>
        <a:bodyPr/>
        <a:lstStyle/>
        <a:p>
          <a:endParaRPr lang="fr-BE"/>
        </a:p>
      </dgm:t>
    </dgm:pt>
    <dgm:pt modelId="{1084F11A-EB47-4CE4-9D5D-CDBCE7A2C5AA}" type="sibTrans" cxnId="{336726BF-C070-410C-98A8-92B5DAEF4065}">
      <dgm:prSet/>
      <dgm:spPr/>
      <dgm:t>
        <a:bodyPr/>
        <a:lstStyle/>
        <a:p>
          <a:endParaRPr lang="fr-BE"/>
        </a:p>
      </dgm:t>
    </dgm:pt>
    <dgm:pt modelId="{AC7E5628-1A4D-450A-9A50-FE892888CC1E}">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adaptation pour le cinéma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Sombres vacances</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de John </a:t>
          </a:r>
          <a:r>
            <a:rPr lang="fr-BE" sz="15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Buell</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qu’il traduit et adapte pour Gérard </a:t>
          </a:r>
          <a:r>
            <a:rPr lang="fr-BE" sz="15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Pirès</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 ce sera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L’Agression</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 et qui lui rapporte </a:t>
          </a:r>
          <a:r>
            <a:rPr lang="fr-BE" sz="1500" b="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110 000 francs</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dgm:t>
    </dgm:pt>
    <dgm:pt modelId="{E9503542-CC1B-43D3-B870-3304497A90AC}" type="parTrans" cxnId="{BC981B13-3402-4462-A98C-55AF8219E7EF}">
      <dgm:prSet/>
      <dgm:spPr/>
      <dgm:t>
        <a:bodyPr/>
        <a:lstStyle/>
        <a:p>
          <a:endParaRPr lang="fr-BE"/>
        </a:p>
      </dgm:t>
    </dgm:pt>
    <dgm:pt modelId="{797AC176-D5EE-49D5-BD0A-C1FFE37A3521}" type="sibTrans" cxnId="{BC981B13-3402-4462-A98C-55AF8219E7EF}">
      <dgm:prSet/>
      <dgm:spPr/>
      <dgm:t>
        <a:bodyPr/>
        <a:lstStyle/>
        <a:p>
          <a:endParaRPr lang="fr-BE"/>
        </a:p>
      </dgm:t>
    </dgm:pt>
    <dgm:pt modelId="{29B356F3-D3CD-4195-82A1-09ADE119FAC0}">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lectures pour les Presses de la Cité et Rivages (généralement des livres encore non traduits en français).</a:t>
          </a:r>
        </a:p>
      </dgm:t>
    </dgm:pt>
    <dgm:pt modelId="{B5DE83A3-45B5-4A8D-800F-160E0AB3CA47}" type="parTrans" cxnId="{79A89D7D-4A6F-4CF3-91E2-9870284DB37A}">
      <dgm:prSet/>
      <dgm:spPr/>
      <dgm:t>
        <a:bodyPr/>
        <a:lstStyle/>
        <a:p>
          <a:endParaRPr lang="fr-BE"/>
        </a:p>
      </dgm:t>
    </dgm:pt>
    <dgm:pt modelId="{06417056-C0F2-4ED1-B63A-210F6B25ADF3}" type="sibTrans" cxnId="{79A89D7D-4A6F-4CF3-91E2-9870284DB37A}">
      <dgm:prSet/>
      <dgm:spPr/>
      <dgm:t>
        <a:bodyPr/>
        <a:lstStyle/>
        <a:p>
          <a:endParaRPr lang="fr-BE"/>
        </a:p>
      </dgm:t>
    </dgm:pt>
    <dgm:pt modelId="{E41B58C0-7B35-4A26-9320-84BF5DA02E9A}">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scénarisation de B.D. (</a:t>
          </a:r>
          <a:r>
            <a:rPr lang="fr-BE" sz="1500" b="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300 ou 400 francs la page</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fin 1970).</a:t>
          </a:r>
        </a:p>
      </dgm:t>
    </dgm:pt>
    <dgm:pt modelId="{82C642AE-8229-4C5E-91D4-85EBFE0F4536}" type="parTrans" cxnId="{9433AFA3-2A04-4273-9CD5-5A7585926A65}">
      <dgm:prSet/>
      <dgm:spPr/>
      <dgm:t>
        <a:bodyPr/>
        <a:lstStyle/>
        <a:p>
          <a:endParaRPr lang="fr-BE"/>
        </a:p>
      </dgm:t>
    </dgm:pt>
    <dgm:pt modelId="{F62A0FF4-0E0C-432B-B82A-72686FE206C7}" type="sibTrans" cxnId="{9433AFA3-2A04-4273-9CD5-5A7585926A65}">
      <dgm:prSet/>
      <dgm:spPr/>
      <dgm:t>
        <a:bodyPr/>
        <a:lstStyle/>
        <a:p>
          <a:endParaRPr lang="fr-BE"/>
        </a:p>
      </dgm:t>
    </dgm:pt>
    <dgm:pt modelId="{37A36A8C-227E-4E9A-99D3-022DED483595}">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chroniques « polar » (dans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Charlie-Hebdo</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 </a:t>
          </a:r>
          <a:r>
            <a:rPr lang="fr-BE" sz="1500" b="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1 500 francs</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par chronique). Il faut y ajouter les chroniques de cinéma et les chroniques « ludiques ».</a:t>
          </a:r>
        </a:p>
      </dgm:t>
    </dgm:pt>
    <dgm:pt modelId="{D8D3CF41-5824-4833-94D7-9A0AF4A5A6C4}" type="parTrans" cxnId="{A20AA1ED-53FA-4B87-847D-E09AAD1F3955}">
      <dgm:prSet/>
      <dgm:spPr/>
      <dgm:t>
        <a:bodyPr/>
        <a:lstStyle/>
        <a:p>
          <a:endParaRPr lang="fr-BE"/>
        </a:p>
      </dgm:t>
    </dgm:pt>
    <dgm:pt modelId="{AA26257A-2361-4F5D-834A-7BF7380C83C1}" type="sibTrans" cxnId="{A20AA1ED-53FA-4B87-847D-E09AAD1F3955}">
      <dgm:prSet/>
      <dgm:spPr/>
      <dgm:t>
        <a:bodyPr/>
        <a:lstStyle/>
        <a:p>
          <a:endParaRPr lang="fr-BE"/>
        </a:p>
      </dgm:t>
    </dgm:pt>
    <dgm:pt modelId="{7DDBF022-091A-44C3-BCC4-4396A2156D0B}">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scénariste pour le cinéma et la télévision (« travail de mercenaire sur différents scénarios » (</a:t>
          </a:r>
          <a:r>
            <a:rPr lang="fr-BE" sz="1500" i="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Correspondance</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283)).</a:t>
          </a:r>
        </a:p>
      </dgm:t>
    </dgm:pt>
    <dgm:pt modelId="{95AF3DEC-EE27-4609-B8F6-D71462E949C5}" type="parTrans" cxnId="{719CF38B-D01E-4AEC-B032-AA358BBED454}">
      <dgm:prSet/>
      <dgm:spPr/>
      <dgm:t>
        <a:bodyPr/>
        <a:lstStyle/>
        <a:p>
          <a:endParaRPr lang="fr-BE"/>
        </a:p>
      </dgm:t>
    </dgm:pt>
    <dgm:pt modelId="{0C4E6BD6-605F-4EB0-B6B8-1EB21D98273A}" type="sibTrans" cxnId="{719CF38B-D01E-4AEC-B032-AA358BBED454}">
      <dgm:prSet/>
      <dgm:spPr/>
      <dgm:t>
        <a:bodyPr/>
        <a:lstStyle/>
        <a:p>
          <a:endParaRPr lang="fr-BE"/>
        </a:p>
      </dgm:t>
    </dgm:pt>
    <dgm:pt modelId="{F9BFE3D1-4856-4614-BDDE-2A26E1E2E4B7}">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direction de la collection « </a:t>
          </a:r>
          <a:r>
            <a:rPr lang="fr-BE" sz="15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Futurama</a:t>
          </a: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 aux Presses de la Cité.</a:t>
          </a:r>
        </a:p>
      </dgm:t>
    </dgm:pt>
    <dgm:pt modelId="{227E13A8-A659-4CB3-A60B-6A91C78E6E30}" type="parTrans" cxnId="{B2E64014-08E1-4F3B-9C1A-42500F6A0645}">
      <dgm:prSet/>
      <dgm:spPr/>
      <dgm:t>
        <a:bodyPr/>
        <a:lstStyle/>
        <a:p>
          <a:endParaRPr lang="fr-BE"/>
        </a:p>
      </dgm:t>
    </dgm:pt>
    <dgm:pt modelId="{E380C918-9151-474E-8C17-2591FD5A8047}" type="sibTrans" cxnId="{B2E64014-08E1-4F3B-9C1A-42500F6A0645}">
      <dgm:prSet/>
      <dgm:spPr/>
      <dgm:t>
        <a:bodyPr/>
        <a:lstStyle/>
        <a:p>
          <a:endParaRPr lang="fr-BE"/>
        </a:p>
      </dgm:t>
    </dgm:pt>
    <dgm:pt modelId="{DE53764D-2776-4351-9122-530F93AF066F}">
      <dgm:prSet custT="1"/>
      <dgm:spPr/>
      <dgm:t>
        <a:bodyPr/>
        <a:lstStyle/>
        <a:p>
          <a:pPr>
            <a:buNone/>
          </a:pPr>
          <a:r>
            <a:rPr lang="fr-BE" sz="15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rédacteur en chef du bimestriel BD (de février à avril 1978).</a:t>
          </a:r>
        </a:p>
      </dgm:t>
    </dgm:pt>
    <dgm:pt modelId="{CE42AF70-A480-4854-A0E0-AA32485618AD}" type="parTrans" cxnId="{29965422-E0D4-44FA-96B5-4E0AE651B5DB}">
      <dgm:prSet/>
      <dgm:spPr/>
      <dgm:t>
        <a:bodyPr/>
        <a:lstStyle/>
        <a:p>
          <a:endParaRPr lang="fr-BE"/>
        </a:p>
      </dgm:t>
    </dgm:pt>
    <dgm:pt modelId="{76F8DC29-F19F-45F3-A728-F8384E349685}" type="sibTrans" cxnId="{29965422-E0D4-44FA-96B5-4E0AE651B5DB}">
      <dgm:prSet/>
      <dgm:spPr/>
      <dgm:t>
        <a:bodyPr/>
        <a:lstStyle/>
        <a:p>
          <a:endParaRPr lang="fr-BE"/>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dgm:presLayoutVars>
          <dgm:bulletEnabled val="1"/>
        </dgm:presLayoutVars>
      </dgm:prSet>
      <dgm:spPr/>
    </dgm:pt>
  </dgm:ptLst>
  <dgm:cxnLst>
    <dgm:cxn modelId="{A5250403-5185-4ECD-A249-054F5CF3375C}" srcId="{A830ABE2-F9F2-4187-9961-F790F61C32D0}" destId="{ACC89C25-5D52-4CB3-BDBA-D229CFDC1503}" srcOrd="13" destOrd="0" parTransId="{06EC1ABB-8C1A-4633-8E0F-585C611048D5}" sibTransId="{71DC23FB-DA49-412E-B0DD-C019EAE328CB}"/>
    <dgm:cxn modelId="{1D5A0D0E-96AF-4BCE-937B-F036D27FA2F1}" srcId="{A830ABE2-F9F2-4187-9961-F790F61C32D0}" destId="{4367F5D2-1586-438C-A65E-36C90A1A4F7E}" srcOrd="0" destOrd="0" parTransId="{520868B7-CF69-4EB8-B4C7-178D25ABCD2D}" sibTransId="{DE34BF58-B0AC-4307-9026-853F453A5389}"/>
    <dgm:cxn modelId="{BC981B13-3402-4462-A98C-55AF8219E7EF}" srcId="{A830ABE2-F9F2-4187-9961-F790F61C32D0}" destId="{AC7E5628-1A4D-450A-9A50-FE892888CC1E}" srcOrd="6" destOrd="0" parTransId="{E9503542-CC1B-43D3-B870-3304497A90AC}" sibTransId="{797AC176-D5EE-49D5-BD0A-C1FFE37A3521}"/>
    <dgm:cxn modelId="{6456E113-44EC-474A-AEDE-D0F709D14751}" type="presOf" srcId="{347D6DC8-7C66-49F7-93A8-139D3E03E3D1}" destId="{B1B81A35-C666-427D-AD76-46CA30E1001B}" srcOrd="0" destOrd="2" presId="urn:microsoft.com/office/officeart/2005/8/layout/default"/>
    <dgm:cxn modelId="{B2E64014-08E1-4F3B-9C1A-42500F6A0645}" srcId="{A830ABE2-F9F2-4187-9961-F790F61C32D0}" destId="{F9BFE3D1-4856-4614-BDDE-2A26E1E2E4B7}" srcOrd="11" destOrd="0" parTransId="{227E13A8-A659-4CB3-A60B-6A91C78E6E30}" sibTransId="{E380C918-9151-474E-8C17-2591FD5A8047}"/>
    <dgm:cxn modelId="{20860918-74A4-4C3A-A0F2-DF341BF88F7A}" type="presOf" srcId="{29B356F3-D3CD-4195-82A1-09ADE119FAC0}" destId="{B1B81A35-C666-427D-AD76-46CA30E1001B}" srcOrd="0" destOrd="8" presId="urn:microsoft.com/office/officeart/2005/8/layout/default"/>
    <dgm:cxn modelId="{29965422-E0D4-44FA-96B5-4E0AE651B5DB}" srcId="{A830ABE2-F9F2-4187-9961-F790F61C32D0}" destId="{DE53764D-2776-4351-9122-530F93AF066F}" srcOrd="12" destOrd="0" parTransId="{CE42AF70-A480-4854-A0E0-AA32485618AD}" sibTransId="{76F8DC29-F19F-45F3-A728-F8384E349685}"/>
    <dgm:cxn modelId="{00A7CA22-4A17-489B-A6BA-02177F5A3D24}" type="presOf" srcId="{663AD1DD-0733-4481-A250-070901AC5FF0}" destId="{B1B81A35-C666-427D-AD76-46CA30E1001B}" srcOrd="0" destOrd="4" presId="urn:microsoft.com/office/officeart/2005/8/layout/default"/>
    <dgm:cxn modelId="{731B473C-74E0-47F9-B867-6050FBFCF153}" srcId="{DA6698BB-6910-454C-8818-F082F2138E0A}" destId="{A830ABE2-F9F2-4187-9961-F790F61C32D0}" srcOrd="0" destOrd="0" parTransId="{668BDCBC-AD8A-473F-ACFC-9E7EE1E39B1B}" sibTransId="{81366C53-89EB-4514-A5CC-AF1C54B863F8}"/>
    <dgm:cxn modelId="{A0934A41-BF4C-42B7-8A88-BA8F7B3F9263}" type="presOf" srcId="{7DDBF022-091A-44C3-BCC4-4396A2156D0B}" destId="{B1B81A35-C666-427D-AD76-46CA30E1001B}" srcOrd="0" destOrd="11" presId="urn:microsoft.com/office/officeart/2005/8/layout/default"/>
    <dgm:cxn modelId="{2F3DDA63-4759-4917-8367-0C709BC96A62}" type="presOf" srcId="{F9BFE3D1-4856-4614-BDDE-2A26E1E2E4B7}" destId="{B1B81A35-C666-427D-AD76-46CA30E1001B}" srcOrd="0" destOrd="12" presId="urn:microsoft.com/office/officeart/2005/8/layout/default"/>
    <dgm:cxn modelId="{DD29F649-3D13-41FB-9F3B-295C2D752218}" type="presOf" srcId="{ABC66FD4-CB76-4AF6-B635-79B3500F4DF2}" destId="{B1B81A35-C666-427D-AD76-46CA30E1001B}" srcOrd="0" destOrd="6" presId="urn:microsoft.com/office/officeart/2005/8/layout/default"/>
    <dgm:cxn modelId="{79A89D7D-4A6F-4CF3-91E2-9870284DB37A}" srcId="{A830ABE2-F9F2-4187-9961-F790F61C32D0}" destId="{29B356F3-D3CD-4195-82A1-09ADE119FAC0}" srcOrd="7" destOrd="0" parTransId="{B5DE83A3-45B5-4A8D-800F-160E0AB3CA47}" sibTransId="{06417056-C0F2-4ED1-B63A-210F6B25ADF3}"/>
    <dgm:cxn modelId="{DFA01981-A8CC-489E-BAB4-D173BBBE9105}" srcId="{A830ABE2-F9F2-4187-9961-F790F61C32D0}" destId="{A0C74A49-87DD-4AFD-9D38-1DEF32E93B84}" srcOrd="2" destOrd="0" parTransId="{4C346ADE-3316-4775-9270-2A4342FB715B}" sibTransId="{BA05F5DB-E4BE-4FE4-B9A4-D6410C046194}"/>
    <dgm:cxn modelId="{85FDE383-75A1-431F-A553-B1E6638D6CC2}" type="presOf" srcId="{4367F5D2-1586-438C-A65E-36C90A1A4F7E}" destId="{B1B81A35-C666-427D-AD76-46CA30E1001B}" srcOrd="0" destOrd="1" presId="urn:microsoft.com/office/officeart/2005/8/layout/default"/>
    <dgm:cxn modelId="{719CF38B-D01E-4AEC-B032-AA358BBED454}" srcId="{A830ABE2-F9F2-4187-9961-F790F61C32D0}" destId="{7DDBF022-091A-44C3-BCC4-4396A2156D0B}" srcOrd="10" destOrd="0" parTransId="{95AF3DEC-EE27-4609-B8F6-D71462E949C5}" sibTransId="{0C4E6BD6-605F-4EB0-B6B8-1EB21D98273A}"/>
    <dgm:cxn modelId="{02815692-4F8C-4897-9B22-25F82943D533}" srcId="{A830ABE2-F9F2-4187-9961-F790F61C32D0}" destId="{663AD1DD-0733-4481-A250-070901AC5FF0}" srcOrd="3" destOrd="0" parTransId="{6C62EE95-0AB5-4F2B-B1C9-145332983660}" sibTransId="{36D42E94-1AD9-4E04-8437-9C65BD68B81E}"/>
    <dgm:cxn modelId="{3B530A95-9DB0-4ECE-84A8-D9CA433BD41B}" type="presOf" srcId="{DE53764D-2776-4351-9122-530F93AF066F}" destId="{B1B81A35-C666-427D-AD76-46CA30E1001B}" srcOrd="0" destOrd="13" presId="urn:microsoft.com/office/officeart/2005/8/layout/default"/>
    <dgm:cxn modelId="{9433AFA3-2A04-4273-9CD5-5A7585926A65}" srcId="{A830ABE2-F9F2-4187-9961-F790F61C32D0}" destId="{E41B58C0-7B35-4A26-9320-84BF5DA02E9A}" srcOrd="8" destOrd="0" parTransId="{82C642AE-8229-4C5E-91D4-85EBFE0F4536}" sibTransId="{F62A0FF4-0E0C-432B-B82A-72686FE206C7}"/>
    <dgm:cxn modelId="{225EF2A5-9420-47B5-A4E1-0A1776921E87}" type="presOf" srcId="{AC7E5628-1A4D-450A-9A50-FE892888CC1E}" destId="{B1B81A35-C666-427D-AD76-46CA30E1001B}" srcOrd="0" destOrd="7" presId="urn:microsoft.com/office/officeart/2005/8/layout/default"/>
    <dgm:cxn modelId="{1C5E1BA8-4A54-44C7-9C28-74640519CED6}" type="presOf" srcId="{A0C74A49-87DD-4AFD-9D38-1DEF32E93B84}" destId="{B1B81A35-C666-427D-AD76-46CA30E1001B}" srcOrd="0" destOrd="3" presId="urn:microsoft.com/office/officeart/2005/8/layout/default"/>
    <dgm:cxn modelId="{972C0CAF-52BF-40C9-9D57-3C3D9DA36E78}" srcId="{A830ABE2-F9F2-4187-9961-F790F61C32D0}" destId="{E6710390-7E78-43BE-9129-7B766097261F}" srcOrd="4" destOrd="0" parTransId="{C5668529-9D2A-42D2-9C0D-82A2F99F973F}" sibTransId="{47A0DB2A-21B1-43AB-ACB5-76C33A18852F}"/>
    <dgm:cxn modelId="{336726BF-C070-410C-98A8-92B5DAEF4065}" srcId="{A830ABE2-F9F2-4187-9961-F790F61C32D0}" destId="{ABC66FD4-CB76-4AF6-B635-79B3500F4DF2}" srcOrd="5" destOrd="0" parTransId="{88C97A48-A71F-4294-AAB7-791092785AF5}" sibTransId="{1084F11A-EB47-4CE4-9D5D-CDBCE7A2C5AA}"/>
    <dgm:cxn modelId="{AC7833C2-0BE3-46BB-9D57-C3ABCAFCE1BE}" srcId="{A830ABE2-F9F2-4187-9961-F790F61C32D0}" destId="{347D6DC8-7C66-49F7-93A8-139D3E03E3D1}" srcOrd="1" destOrd="0" parTransId="{970F4FF1-A424-4111-A217-748D2F40584C}" sibTransId="{F024E9E0-F4F8-46B9-B615-93D3FC18DAB1}"/>
    <dgm:cxn modelId="{A619AFCA-60C2-4FFA-9226-CA95D9C0BFFC}" type="presOf" srcId="{37A36A8C-227E-4E9A-99D3-022DED483595}" destId="{B1B81A35-C666-427D-AD76-46CA30E1001B}" srcOrd="0" destOrd="10" presId="urn:microsoft.com/office/officeart/2005/8/layout/default"/>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83F043DF-6B5B-4C22-917C-CCF62A671C2C}" type="presOf" srcId="{E6710390-7E78-43BE-9129-7B766097261F}" destId="{B1B81A35-C666-427D-AD76-46CA30E1001B}" srcOrd="0" destOrd="5" presId="urn:microsoft.com/office/officeart/2005/8/layout/default"/>
    <dgm:cxn modelId="{534D92E3-23AD-4ED6-B482-E174B05A58DA}" type="presOf" srcId="{E41B58C0-7B35-4A26-9320-84BF5DA02E9A}" destId="{B1B81A35-C666-427D-AD76-46CA30E1001B}" srcOrd="0" destOrd="9" presId="urn:microsoft.com/office/officeart/2005/8/layout/default"/>
    <dgm:cxn modelId="{A20AA1ED-53FA-4B87-847D-E09AAD1F3955}" srcId="{A830ABE2-F9F2-4187-9961-F790F61C32D0}" destId="{37A36A8C-227E-4E9A-99D3-022DED483595}" srcOrd="9" destOrd="0" parTransId="{D8D3CF41-5824-4833-94D7-9A0AF4A5A6C4}" sibTransId="{AA26257A-2361-4F5D-834A-7BF7380C83C1}"/>
    <dgm:cxn modelId="{D6F74FFB-F3FB-4920-8DF4-43338D251C29}" type="presOf" srcId="{ACC89C25-5D52-4CB3-BDBA-D229CFDC1503}" destId="{B1B81A35-C666-427D-AD76-46CA30E1001B}" srcOrd="0" destOrd="14"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r>
            <a:rPr lang="fr-BE" sz="1800">
              <a:solidFill>
                <a:schemeClr val="tx1"/>
              </a:solidFill>
              <a:latin typeface="Aptos Display" panose="020B0004020202020204" pitchFamily="34" charset="0"/>
            </a:rPr>
            <a:t>En 1973, donc, le succès est là (vente des droits de ses livres au cinéma, dont j’ai parlé) : </a:t>
          </a:r>
        </a:p>
        <a:p>
          <a:r>
            <a:rPr lang="fr-BE" sz="1800">
              <a:solidFill>
                <a:schemeClr val="tx1"/>
              </a:solidFill>
              <a:latin typeface="Aptos Display" panose="020B0004020202020204" pitchFamily="34" charset="0"/>
            </a:rPr>
            <a:t>- Manchette fréquente le show-business (il dîne avec des acteurs et des producteurs : Marlène Jobert, Mylène </a:t>
          </a:r>
          <a:r>
            <a:rPr lang="fr-BE" sz="1800" err="1">
              <a:solidFill>
                <a:schemeClr val="tx1"/>
              </a:solidFill>
              <a:latin typeface="Aptos Display" panose="020B0004020202020204" pitchFamily="34" charset="0"/>
            </a:rPr>
            <a:t>Demongeot</a:t>
          </a:r>
          <a:r>
            <a:rPr lang="fr-BE" sz="1800">
              <a:solidFill>
                <a:schemeClr val="tx1"/>
              </a:solidFill>
              <a:latin typeface="Aptos Display" panose="020B0004020202020204" pitchFamily="34" charset="0"/>
            </a:rPr>
            <a:t>, Jean </a:t>
          </a:r>
          <a:r>
            <a:rPr lang="fr-BE" sz="1800" err="1">
              <a:solidFill>
                <a:schemeClr val="tx1"/>
              </a:solidFill>
              <a:latin typeface="Aptos Display" panose="020B0004020202020204" pitchFamily="34" charset="0"/>
            </a:rPr>
            <a:t>Seberg</a:t>
          </a:r>
          <a:r>
            <a:rPr lang="fr-BE" sz="1800">
              <a:solidFill>
                <a:schemeClr val="tx1"/>
              </a:solidFill>
              <a:latin typeface="Aptos Display" panose="020B0004020202020204" pitchFamily="34" charset="0"/>
            </a:rPr>
            <a:t>, Bernadette Lafont, Claude Berri, Marin </a:t>
          </a:r>
          <a:r>
            <a:rPr lang="fr-BE" sz="1800" err="1">
              <a:solidFill>
                <a:schemeClr val="tx1"/>
              </a:solidFill>
              <a:latin typeface="Aptos Display" panose="020B0004020202020204" pitchFamily="34" charset="0"/>
            </a:rPr>
            <a:t>Karmitz</a:t>
          </a:r>
          <a:r>
            <a:rPr lang="fr-BE" sz="1800">
              <a:solidFill>
                <a:schemeClr val="tx1"/>
              </a:solidFill>
              <a:latin typeface="Aptos Display" panose="020B0004020202020204" pitchFamily="34" charset="0"/>
            </a:rPr>
            <a:t>, Pierre </a:t>
          </a:r>
          <a:r>
            <a:rPr lang="fr-BE" sz="1800" err="1">
              <a:solidFill>
                <a:schemeClr val="tx1"/>
              </a:solidFill>
              <a:latin typeface="Aptos Display" panose="020B0004020202020204" pitchFamily="34" charset="0"/>
            </a:rPr>
            <a:t>Braunberger</a:t>
          </a:r>
          <a:r>
            <a:rPr lang="fr-BE" sz="1800">
              <a:solidFill>
                <a:schemeClr val="tx1"/>
              </a:solidFill>
              <a:latin typeface="Aptos Display" panose="020B0004020202020204" pitchFamily="34" charset="0"/>
            </a:rPr>
            <a:t>, André </a:t>
          </a:r>
          <a:r>
            <a:rPr lang="fr-BE" sz="1800" err="1">
              <a:solidFill>
                <a:schemeClr val="tx1"/>
              </a:solidFill>
              <a:latin typeface="Aptos Display" panose="020B0004020202020204" pitchFamily="34" charset="0"/>
            </a:rPr>
            <a:t>Génovès</a:t>
          </a:r>
          <a:r>
            <a:rPr lang="fr-BE" sz="1800">
              <a:solidFill>
                <a:schemeClr val="tx1"/>
              </a:solidFill>
              <a:latin typeface="Aptos Display" panose="020B0004020202020204" pitchFamily="34" charset="0"/>
            </a:rPr>
            <a:t>,…).</a:t>
          </a:r>
        </a:p>
        <a:p>
          <a:r>
            <a:rPr lang="fr-BE" sz="1800">
              <a:solidFill>
                <a:schemeClr val="tx1"/>
              </a:solidFill>
              <a:latin typeface="Aptos Display" panose="020B0004020202020204" pitchFamily="34" charset="0"/>
            </a:rPr>
            <a:t>- Manchette a une vie mondaine (réceptions diverses, dîner chez Castel, nombreuses interviews, sorties avec Pierre </a:t>
          </a:r>
          <a:r>
            <a:rPr lang="fr-BE" sz="1800" err="1">
              <a:solidFill>
                <a:schemeClr val="tx1"/>
              </a:solidFill>
              <a:latin typeface="Aptos Display" panose="020B0004020202020204" pitchFamily="34" charset="0"/>
            </a:rPr>
            <a:t>Grimblat</a:t>
          </a:r>
          <a:r>
            <a:rPr lang="fr-BE" sz="1800">
              <a:solidFill>
                <a:schemeClr val="tx1"/>
              </a:solidFill>
              <a:latin typeface="Aptos Display" panose="020B0004020202020204" pitchFamily="34" charset="0"/>
            </a:rPr>
            <a:t>, critiques élogieuses dans les journaux – </a:t>
          </a:r>
          <a:r>
            <a:rPr lang="fr-BE" sz="1800" i="1">
              <a:solidFill>
                <a:schemeClr val="tx1"/>
              </a:solidFill>
              <a:latin typeface="Aptos Display" panose="020B0004020202020204" pitchFamily="34" charset="0"/>
            </a:rPr>
            <a:t>Le Monde</a:t>
          </a:r>
          <a:r>
            <a:rPr lang="fr-BE" sz="1800">
              <a:solidFill>
                <a:schemeClr val="tx1"/>
              </a:solidFill>
              <a:latin typeface="Aptos Display" panose="020B0004020202020204" pitchFamily="34" charset="0"/>
            </a:rPr>
            <a:t>, </a:t>
          </a:r>
          <a:r>
            <a:rPr lang="fr-BE" sz="1800" i="1">
              <a:solidFill>
                <a:schemeClr val="tx1"/>
              </a:solidFill>
              <a:latin typeface="Aptos Display" panose="020B0004020202020204" pitchFamily="34" charset="0"/>
            </a:rPr>
            <a:t>Le Nouvel Observateur</a:t>
          </a:r>
          <a:r>
            <a:rPr lang="fr-BE" sz="1800">
              <a:solidFill>
                <a:schemeClr val="tx1"/>
              </a:solidFill>
              <a:latin typeface="Aptos Display" panose="020B0004020202020204" pitchFamily="34" charset="0"/>
            </a:rPr>
            <a:t>).</a:t>
          </a:r>
        </a:p>
        <a:p>
          <a:r>
            <a:rPr lang="fr-BE" sz="1800">
              <a:solidFill>
                <a:schemeClr val="tx1"/>
              </a:solidFill>
              <a:latin typeface="Aptos Display" panose="020B0004020202020204" pitchFamily="34" charset="0"/>
            </a:rPr>
            <a:t>- Manchette travaille pour le cinéma comme il l’avait voulu (avec Yves Boisset, Jean-Pierre Mocky, Claude Chabrol, Gérard </a:t>
          </a:r>
          <a:r>
            <a:rPr lang="fr-BE" sz="1800" err="1">
              <a:solidFill>
                <a:schemeClr val="tx1"/>
              </a:solidFill>
              <a:latin typeface="Aptos Display" panose="020B0004020202020204" pitchFamily="34" charset="0"/>
            </a:rPr>
            <a:t>Pirès</a:t>
          </a:r>
          <a:r>
            <a:rPr lang="fr-BE" sz="1800">
              <a:solidFill>
                <a:schemeClr val="tx1"/>
              </a:solidFill>
              <a:latin typeface="Aptos Display" panose="020B0004020202020204" pitchFamily="34" charset="0"/>
            </a:rPr>
            <a:t>).</a:t>
          </a:r>
        </a:p>
        <a:p>
          <a:r>
            <a:rPr lang="fr-BE" sz="1800">
              <a:solidFill>
                <a:schemeClr val="tx1"/>
              </a:solidFill>
              <a:latin typeface="Aptos Display" panose="020B0004020202020204" pitchFamily="34" charset="0"/>
            </a:rPr>
            <a:t>- Manchette fréquente, aux éditions Champ Libre, certains « post-situationnistes ». </a:t>
          </a:r>
        </a:p>
        <a:p>
          <a:r>
            <a:rPr lang="fr-BE" sz="1800">
              <a:solidFill>
                <a:schemeClr val="tx1"/>
              </a:solidFill>
              <a:latin typeface="Aptos Display" panose="020B0004020202020204" pitchFamily="34" charset="0"/>
            </a:rPr>
            <a:t>- Manchette jubile nettement, puisque la cession des droits de ses livres lui rapporte gros  : « Il y a beaucoup d’argent qui rentre » (</a:t>
          </a:r>
          <a:r>
            <a:rPr lang="fr-BE" sz="1800" i="1">
              <a:solidFill>
                <a:schemeClr val="tx1"/>
              </a:solidFill>
              <a:latin typeface="Aptos Display" panose="020B0004020202020204" pitchFamily="34" charset="0"/>
            </a:rPr>
            <a:t>Journal</a:t>
          </a:r>
          <a:r>
            <a:rPr lang="fr-BE" sz="1800">
              <a:solidFill>
                <a:schemeClr val="tx1"/>
              </a:solidFill>
              <a:latin typeface="Aptos Display" panose="020B0004020202020204" pitchFamily="34" charset="0"/>
            </a:rPr>
            <a:t>, 833, 1973).</a:t>
          </a:r>
        </a:p>
        <a:p>
          <a:r>
            <a:rPr lang="fr-BE" sz="1800">
              <a:solidFill>
                <a:schemeClr val="tx1"/>
              </a:solidFill>
              <a:latin typeface="Aptos Display" panose="020B0004020202020204" pitchFamily="34" charset="0"/>
            </a:rPr>
            <a:t>- Manchette se permet quelques périodes de farniente et touche même du doigt son rêve ultime (c’est une quasi-consécration pour lui) : « [Robert] Aldrich et [Sam] Peckinpah ont eu en main mon scénario » (</a:t>
          </a:r>
          <a:r>
            <a:rPr lang="fr-BE" sz="1800" i="1">
              <a:solidFill>
                <a:schemeClr val="tx1"/>
              </a:solidFill>
              <a:latin typeface="Aptos Display" panose="020B0004020202020204" pitchFamily="34" charset="0"/>
            </a:rPr>
            <a:t>Journal</a:t>
          </a:r>
          <a:r>
            <a:rPr lang="fr-BE" sz="1800">
              <a:solidFill>
                <a:schemeClr val="tx1"/>
              </a:solidFill>
              <a:latin typeface="Aptos Display" panose="020B0004020202020204" pitchFamily="34" charset="0"/>
            </a:rPr>
            <a:t>, 1974, 900).</a:t>
          </a:r>
          <a:endParaRPr lang="en-US" sz="1800">
            <a:solidFill>
              <a:schemeClr val="tx1"/>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ACC89C25-5D52-4CB3-BDBA-D229CFDC1503}">
      <dgm:prSet/>
      <dgm:spPr/>
      <dgm:t>
        <a:bodyPr/>
        <a:lstStyle/>
        <a:p>
          <a:endParaRPr lang="en-US" sz="1400"/>
        </a:p>
      </dgm:t>
    </dgm:pt>
    <dgm:pt modelId="{06EC1ABB-8C1A-4633-8E0F-585C611048D5}" type="parTrans" cxnId="{A5250403-5185-4ECD-A249-054F5CF3375C}">
      <dgm:prSet/>
      <dgm:spPr/>
      <dgm:t>
        <a:bodyPr/>
        <a:lstStyle/>
        <a:p>
          <a:endParaRPr lang="fr-BE"/>
        </a:p>
      </dgm:t>
    </dgm:pt>
    <dgm:pt modelId="{71DC23FB-DA49-412E-B0DD-C019EAE328CB}" type="sibTrans" cxnId="{A5250403-5185-4ECD-A249-054F5CF3375C}">
      <dgm:prSet/>
      <dgm:spPr/>
      <dgm:t>
        <a:bodyPr/>
        <a:lstStyle/>
        <a:p>
          <a:endParaRPr lang="fr-BE"/>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dgm:presLayoutVars>
          <dgm:bulletEnabled val="1"/>
        </dgm:presLayoutVars>
      </dgm:prSet>
      <dgm:spPr/>
    </dgm:pt>
  </dgm:ptLst>
  <dgm:cxnLst>
    <dgm:cxn modelId="{A5250403-5185-4ECD-A249-054F5CF3375C}" srcId="{A830ABE2-F9F2-4187-9961-F790F61C32D0}" destId="{ACC89C25-5D52-4CB3-BDBA-D229CFDC1503}" srcOrd="0" destOrd="0" parTransId="{06EC1ABB-8C1A-4633-8E0F-585C611048D5}" sibTransId="{71DC23FB-DA49-412E-B0DD-C019EAE328CB}"/>
    <dgm:cxn modelId="{731B473C-74E0-47F9-B867-6050FBFCF153}" srcId="{DA6698BB-6910-454C-8818-F082F2138E0A}" destId="{A830ABE2-F9F2-4187-9961-F790F61C32D0}" srcOrd="0" destOrd="0" parTransId="{668BDCBC-AD8A-473F-ACFC-9E7EE1E39B1B}" sibTransId="{81366C53-89EB-4514-A5CC-AF1C54B863F8}"/>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D6F74FFB-F3FB-4920-8DF4-43338D251C29}" type="presOf" srcId="{ACC89C25-5D52-4CB3-BDBA-D229CFDC1503}" destId="{B1B81A35-C666-427D-AD76-46CA30E1001B}" srcOrd="0" destOrd="1"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r>
            <a:rPr lang="en-US" sz="2000" b="1">
              <a:solidFill>
                <a:schemeClr val="tx1"/>
              </a:solidFill>
              <a:latin typeface="Aptos Display" panose="020B0004020202020204" pitchFamily="34" charset="0"/>
            </a:rPr>
            <a:t>La</a:t>
          </a:r>
          <a:r>
            <a:rPr lang="en-US" sz="2000" b="1" baseline="0">
              <a:solidFill>
                <a:schemeClr val="tx1"/>
              </a:solidFill>
              <a:latin typeface="Aptos Display" panose="020B0004020202020204" pitchFamily="34" charset="0"/>
            </a:rPr>
            <a:t> </a:t>
          </a:r>
          <a:r>
            <a:rPr lang="en-US" sz="2000" b="1" baseline="0" err="1">
              <a:solidFill>
                <a:schemeClr val="tx1"/>
              </a:solidFill>
              <a:latin typeface="Aptos Display" panose="020B0004020202020204" pitchFamily="34" charset="0"/>
            </a:rPr>
            <a:t>légende</a:t>
          </a:r>
          <a:r>
            <a:rPr lang="en-US" sz="2000" b="1" baseline="0">
              <a:solidFill>
                <a:schemeClr val="tx1"/>
              </a:solidFill>
              <a:latin typeface="Aptos Display" panose="020B0004020202020204" pitchFamily="34" charset="0"/>
            </a:rPr>
            <a:t> : </a:t>
          </a:r>
        </a:p>
        <a:p>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L’Art</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est</a:t>
          </a:r>
          <a:r>
            <a:rPr lang="en-US" sz="1600" baseline="0">
              <a:solidFill>
                <a:schemeClr val="tx1"/>
              </a:solidFill>
              <a:latin typeface="Aptos Display" panose="020B0004020202020204" pitchFamily="34" charset="0"/>
            </a:rPr>
            <a:t> mort” </a:t>
          </a:r>
          <a:r>
            <a:rPr lang="en-US" sz="1600" baseline="0" err="1">
              <a:solidFill>
                <a:schemeClr val="tx1"/>
              </a:solidFill>
              <a:latin typeface="Aptos Display" panose="020B0004020202020204" pitchFamily="34" charset="0"/>
            </a:rPr>
            <a:t>en</a:t>
          </a:r>
          <a:r>
            <a:rPr lang="en-US" sz="1600" baseline="0">
              <a:solidFill>
                <a:schemeClr val="tx1"/>
              </a:solidFill>
              <a:latin typeface="Aptos Display" panose="020B0004020202020204" pitchFamily="34" charset="0"/>
            </a:rPr>
            <a:t> 1920 avec Dada. Ne </a:t>
          </a:r>
          <a:r>
            <a:rPr lang="en-US" sz="1600" baseline="0" err="1">
              <a:solidFill>
                <a:schemeClr val="tx1"/>
              </a:solidFill>
              <a:latin typeface="Aptos Display" panose="020B0004020202020204" pitchFamily="34" charset="0"/>
            </a:rPr>
            <a:t>peuvent</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désormais</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exister</a:t>
          </a:r>
          <a:r>
            <a:rPr lang="en-US" sz="1600" baseline="0">
              <a:solidFill>
                <a:schemeClr val="tx1"/>
              </a:solidFill>
              <a:latin typeface="Aptos Display" panose="020B0004020202020204" pitchFamily="34" charset="0"/>
            </a:rPr>
            <a:t> que des </a:t>
          </a:r>
          <a:r>
            <a:rPr lang="en-US" sz="1600" baseline="0" err="1">
              <a:solidFill>
                <a:schemeClr val="tx1"/>
              </a:solidFill>
              <a:latin typeface="Aptos Display" panose="020B0004020202020204" pitchFamily="34" charset="0"/>
            </a:rPr>
            <a:t>redites</a:t>
          </a:r>
          <a:r>
            <a:rPr lang="en-US" sz="1600" baseline="0">
              <a:solidFill>
                <a:schemeClr val="tx1"/>
              </a:solidFill>
              <a:latin typeface="Aptos Display" panose="020B0004020202020204" pitchFamily="34" charset="0"/>
            </a:rPr>
            <a:t> et </a:t>
          </a:r>
          <a:r>
            <a:rPr lang="en-US" sz="1600" baseline="0" err="1">
              <a:solidFill>
                <a:schemeClr val="tx1"/>
              </a:solidFill>
              <a:latin typeface="Aptos Display" panose="020B0004020202020204" pitchFamily="34" charset="0"/>
            </a:rPr>
            <a:t>répétitions</a:t>
          </a:r>
          <a:r>
            <a:rPr lang="en-US" sz="1600" baseline="0">
              <a:solidFill>
                <a:schemeClr val="tx1"/>
              </a:solidFill>
              <a:latin typeface="Aptos Display" panose="020B0004020202020204" pitchFamily="34" charset="0"/>
            </a:rPr>
            <a:t>.</a:t>
          </a:r>
        </a:p>
        <a:p>
          <a:r>
            <a:rPr lang="en-US" sz="1600" baseline="0">
              <a:solidFill>
                <a:schemeClr val="tx1"/>
              </a:solidFill>
              <a:latin typeface="Aptos Display" panose="020B0004020202020204" pitchFamily="34" charset="0"/>
            </a:rPr>
            <a:t>- “Le roman noir violent [Hammett, Chandler] </a:t>
          </a:r>
          <a:r>
            <a:rPr lang="en-US" sz="1600" baseline="0" err="1">
              <a:solidFill>
                <a:schemeClr val="tx1"/>
              </a:solidFill>
              <a:latin typeface="Aptos Display" panose="020B0004020202020204" pitchFamily="34" charset="0"/>
            </a:rPr>
            <a:t>seule</a:t>
          </a:r>
          <a:r>
            <a:rPr lang="en-US" sz="1600" baseline="0">
              <a:solidFill>
                <a:schemeClr val="tx1"/>
              </a:solidFill>
              <a:latin typeface="Aptos Display" panose="020B0004020202020204" pitchFamily="34" charset="0"/>
            </a:rPr>
            <a:t> expression </a:t>
          </a:r>
          <a:r>
            <a:rPr lang="en-US" sz="1600" baseline="0" err="1">
              <a:solidFill>
                <a:schemeClr val="tx1"/>
              </a:solidFill>
              <a:latin typeface="Aptos Display" panose="020B0004020202020204" pitchFamily="34" charset="0"/>
            </a:rPr>
            <a:t>réaliste</a:t>
          </a:r>
          <a:r>
            <a:rPr lang="en-US" sz="1600" baseline="0">
              <a:solidFill>
                <a:schemeClr val="tx1"/>
              </a:solidFill>
              <a:latin typeface="Aptos Display" panose="020B0004020202020204" pitchFamily="34" charset="0"/>
            </a:rPr>
            <a:t>-critique de son temps (1920-1950).”</a:t>
          </a:r>
        </a:p>
        <a:p>
          <a:r>
            <a:rPr lang="en-US" sz="1600" baseline="0">
              <a:solidFill>
                <a:schemeClr val="tx1"/>
              </a:solidFill>
              <a:latin typeface="Aptos Display" panose="020B0004020202020204" pitchFamily="34" charset="0"/>
            </a:rPr>
            <a:t>- Mai 68 et la relance du “</a:t>
          </a:r>
          <a:r>
            <a:rPr lang="en-US" sz="1600" baseline="0" err="1">
              <a:solidFill>
                <a:schemeClr val="tx1"/>
              </a:solidFill>
              <a:latin typeface="Aptos Display" panose="020B0004020202020204" pitchFamily="34" charset="0"/>
            </a:rPr>
            <a:t>mouvement</a:t>
          </a:r>
          <a:r>
            <a:rPr lang="en-US" sz="1600" baseline="0">
              <a:solidFill>
                <a:schemeClr val="tx1"/>
              </a:solidFill>
              <a:latin typeface="Aptos Display" panose="020B0004020202020204" pitchFamily="34" charset="0"/>
            </a:rPr>
            <a:t> social” (travail du </a:t>
          </a:r>
          <a:r>
            <a:rPr lang="en-US" sz="1600" baseline="0" err="1">
              <a:solidFill>
                <a:schemeClr val="tx1"/>
              </a:solidFill>
              <a:latin typeface="Aptos Display" panose="020B0004020202020204" pitchFamily="34" charset="0"/>
            </a:rPr>
            <a:t>négatif</a:t>
          </a:r>
          <a:r>
            <a:rPr lang="en-US" sz="1600" baseline="0">
              <a:solidFill>
                <a:schemeClr val="tx1"/>
              </a:solidFill>
              <a:latin typeface="Aptos Display" panose="020B0004020202020204" pitchFamily="34" charset="0"/>
            </a:rPr>
            <a:t> et perspectives </a:t>
          </a:r>
          <a:r>
            <a:rPr lang="en-US" sz="1600" baseline="0" err="1">
              <a:solidFill>
                <a:schemeClr val="tx1"/>
              </a:solidFill>
              <a:latin typeface="Aptos Display" panose="020B0004020202020204" pitchFamily="34" charset="0"/>
            </a:rPr>
            <a:t>révolutionnaires</a:t>
          </a:r>
          <a:r>
            <a:rPr lang="en-US" sz="1600" baseline="0">
              <a:solidFill>
                <a:schemeClr val="tx1"/>
              </a:solidFill>
              <a:latin typeface="Aptos Display" panose="020B0004020202020204" pitchFamily="34" charset="0"/>
            </a:rPr>
            <a:t>).</a:t>
          </a:r>
        </a:p>
        <a:p>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Écriture</a:t>
          </a:r>
          <a:r>
            <a:rPr lang="en-US" sz="1600" baseline="0">
              <a:solidFill>
                <a:schemeClr val="tx1"/>
              </a:solidFill>
              <a:latin typeface="Aptos Display" panose="020B0004020202020204" pitchFamily="34" charset="0"/>
            </a:rPr>
            <a:t> de romans noirs (tout de suite </a:t>
          </a:r>
          <a:r>
            <a:rPr lang="en-US" sz="1600" baseline="0" err="1">
              <a:solidFill>
                <a:schemeClr val="tx1"/>
              </a:solidFill>
              <a:latin typeface="Aptos Display" panose="020B0004020202020204" pitchFamily="34" charset="0"/>
            </a:rPr>
            <a:t>déconsidérés</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en</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néopolars</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cependant</a:t>
          </a:r>
          <a:r>
            <a:rPr lang="en-US" sz="1600" baseline="0">
              <a:solidFill>
                <a:schemeClr val="tx1"/>
              </a:solidFill>
              <a:latin typeface="Aptos Display" panose="020B0004020202020204" pitchFamily="34" charset="0"/>
            </a:rPr>
            <a:t>) pour </a:t>
          </a:r>
          <a:r>
            <a:rPr lang="en-US" sz="1600" baseline="0" err="1">
              <a:solidFill>
                <a:schemeClr val="tx1"/>
              </a:solidFill>
              <a:latin typeface="Aptos Display" panose="020B0004020202020204" pitchFamily="34" charset="0"/>
            </a:rPr>
            <a:t>accompagner</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ce</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mouvement</a:t>
          </a:r>
          <a:r>
            <a:rPr lang="en-US" sz="1600" baseline="0">
              <a:solidFill>
                <a:schemeClr val="tx1"/>
              </a:solidFill>
              <a:latin typeface="Aptos Display" panose="020B0004020202020204" pitchFamily="34" charset="0"/>
            </a:rPr>
            <a:t>.</a:t>
          </a:r>
        </a:p>
        <a:p>
          <a:r>
            <a:rPr lang="en-US" sz="1600" baseline="0">
              <a:solidFill>
                <a:schemeClr val="tx1"/>
              </a:solidFill>
              <a:latin typeface="Aptos Display" panose="020B0004020202020204" pitchFamily="34" charset="0"/>
            </a:rPr>
            <a:t>- Objectif : “</a:t>
          </a:r>
          <a:r>
            <a:rPr lang="en-US" sz="1600" baseline="0" err="1">
              <a:solidFill>
                <a:schemeClr val="tx1"/>
              </a:solidFill>
              <a:latin typeface="Aptos Display" panose="020B0004020202020204" pitchFamily="34" charset="0"/>
            </a:rPr>
            <a:t>colérer</a:t>
          </a:r>
          <a:r>
            <a:rPr lang="en-US" sz="1600" baseline="0">
              <a:solidFill>
                <a:schemeClr val="tx1"/>
              </a:solidFill>
              <a:latin typeface="Aptos Display" panose="020B0004020202020204" pitchFamily="34" charset="0"/>
            </a:rPr>
            <a:t> le </a:t>
          </a:r>
          <a:r>
            <a:rPr lang="en-US" sz="1600" baseline="0" err="1">
              <a:solidFill>
                <a:schemeClr val="tx1"/>
              </a:solidFill>
              <a:latin typeface="Aptos Display" panose="020B0004020202020204" pitchFamily="34" charset="0"/>
            </a:rPr>
            <a:t>peuple</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contre</a:t>
          </a:r>
          <a:r>
            <a:rPr lang="en-US" sz="1600" baseline="0">
              <a:solidFill>
                <a:schemeClr val="tx1"/>
              </a:solidFill>
              <a:latin typeface="Aptos Display" panose="020B0004020202020204" pitchFamily="34" charset="0"/>
            </a:rPr>
            <a:t> le </a:t>
          </a:r>
          <a:r>
            <a:rPr lang="en-US" sz="1600" baseline="0" err="1">
              <a:solidFill>
                <a:schemeClr val="tx1"/>
              </a:solidFill>
              <a:latin typeface="Aptos Display" panose="020B0004020202020204" pitchFamily="34" charset="0"/>
            </a:rPr>
            <a:t>formalisme</a:t>
          </a:r>
          <a:r>
            <a:rPr lang="en-US" sz="1600" baseline="0">
              <a:solidFill>
                <a:schemeClr val="tx1"/>
              </a:solidFill>
              <a:latin typeface="Aptos Display" panose="020B0004020202020204" pitchFamily="34" charset="0"/>
            </a:rPr>
            <a:t> vide de tout </a:t>
          </a:r>
          <a:r>
            <a:rPr lang="en-US" sz="1600" baseline="0" err="1">
              <a:solidFill>
                <a:schemeClr val="tx1"/>
              </a:solidFill>
              <a:latin typeface="Aptos Display" panose="020B0004020202020204" pitchFamily="34" charset="0"/>
            </a:rPr>
            <a:t>contenu</a:t>
          </a:r>
          <a:r>
            <a:rPr lang="en-US" sz="1600" baseline="0">
              <a:solidFill>
                <a:schemeClr val="tx1"/>
              </a:solidFill>
              <a:latin typeface="Aptos Display" panose="020B0004020202020204" pitchFamily="34" charset="0"/>
            </a:rPr>
            <a:t> et le </a:t>
          </a:r>
          <a:r>
            <a:rPr lang="en-US" sz="1600" baseline="0" err="1">
              <a:solidFill>
                <a:schemeClr val="tx1"/>
              </a:solidFill>
              <a:latin typeface="Aptos Display" panose="020B0004020202020204" pitchFamily="34" charset="0"/>
            </a:rPr>
            <a:t>réalisme</a:t>
          </a:r>
          <a:r>
            <a:rPr lang="en-US" sz="1600" baseline="0">
              <a:solidFill>
                <a:schemeClr val="tx1"/>
              </a:solidFill>
              <a:latin typeface="Aptos Display" panose="020B0004020202020204" pitchFamily="34" charset="0"/>
            </a:rPr>
            <a:t> </a:t>
          </a:r>
          <a:r>
            <a:rPr lang="en-US" sz="1600" baseline="0" err="1">
              <a:solidFill>
                <a:schemeClr val="tx1"/>
              </a:solidFill>
              <a:latin typeface="Aptos Display" panose="020B0004020202020204" pitchFamily="34" charset="0"/>
            </a:rPr>
            <a:t>désespérant</a:t>
          </a:r>
          <a:r>
            <a:rPr lang="en-US" sz="1600" baseline="0">
              <a:solidFill>
                <a:schemeClr val="tx1"/>
              </a:solidFill>
              <a:latin typeface="Aptos Display" panose="020B0004020202020204" pitchFamily="34" charset="0"/>
            </a:rPr>
            <a:t> de Robbe-Grillet et Duras, par </a:t>
          </a:r>
          <a:r>
            <a:rPr lang="en-US" sz="1600" baseline="0" err="1">
              <a:solidFill>
                <a:schemeClr val="tx1"/>
              </a:solidFill>
              <a:latin typeface="Aptos Display" panose="020B0004020202020204" pitchFamily="34" charset="0"/>
            </a:rPr>
            <a:t>exemple</a:t>
          </a:r>
          <a:r>
            <a:rPr lang="en-US" sz="1600" baseline="0">
              <a:solidFill>
                <a:schemeClr val="tx1"/>
              </a:solidFill>
              <a:latin typeface="Aptos Display" panose="020B0004020202020204" pitchFamily="34" charset="0"/>
            </a:rPr>
            <a:t>).</a:t>
          </a:r>
        </a:p>
        <a:p>
          <a:r>
            <a:rPr lang="en-US" sz="1600" baseline="0">
              <a:solidFill>
                <a:schemeClr val="tx1"/>
              </a:solidFill>
              <a:latin typeface="Aptos Display" panose="020B0004020202020204" pitchFamily="34" charset="0"/>
            </a:rPr>
            <a:t>- Objectif : “</a:t>
          </a:r>
          <a:r>
            <a:rPr lang="en-US" sz="1600" baseline="0" err="1">
              <a:solidFill>
                <a:schemeClr val="tx1"/>
              </a:solidFill>
              <a:latin typeface="Aptos Display" panose="020B0004020202020204" pitchFamily="34" charset="0"/>
            </a:rPr>
            <a:t>rendre</a:t>
          </a:r>
          <a:r>
            <a:rPr lang="en-US" sz="1600" baseline="0">
              <a:solidFill>
                <a:schemeClr val="tx1"/>
              </a:solidFill>
              <a:latin typeface="Aptos Display" panose="020B0004020202020204" pitchFamily="34" charset="0"/>
            </a:rPr>
            <a:t> la </a:t>
          </a:r>
          <a:r>
            <a:rPr lang="en-US" sz="1600" baseline="0" err="1">
              <a:solidFill>
                <a:schemeClr val="tx1"/>
              </a:solidFill>
              <a:latin typeface="Aptos Display" panose="020B0004020202020204" pitchFamily="34" charset="0"/>
            </a:rPr>
            <a:t>honte</a:t>
          </a:r>
          <a:r>
            <a:rPr lang="en-US" sz="1600" baseline="0">
              <a:solidFill>
                <a:schemeClr val="tx1"/>
              </a:solidFill>
              <a:latin typeface="Aptos Display" panose="020B0004020202020204" pitchFamily="34" charset="0"/>
            </a:rPr>
            <a:t> plus </a:t>
          </a:r>
          <a:r>
            <a:rPr lang="en-US" sz="1600" baseline="0" err="1">
              <a:solidFill>
                <a:schemeClr val="tx1"/>
              </a:solidFill>
              <a:latin typeface="Aptos Display" panose="020B0004020202020204" pitchFamily="34" charset="0"/>
            </a:rPr>
            <a:t>honteuse</a:t>
          </a:r>
          <a:r>
            <a:rPr lang="en-US" sz="1600" baseline="0">
              <a:solidFill>
                <a:schemeClr val="tx1"/>
              </a:solidFill>
              <a:latin typeface="Aptos Display" panose="020B0004020202020204" pitchFamily="34" charset="0"/>
            </a:rPr>
            <a:t> encore” ; </a:t>
          </a:r>
          <a:r>
            <a:rPr lang="fr-BE" sz="1600" baseline="0">
              <a:solidFill>
                <a:schemeClr val="tx1"/>
              </a:solidFill>
              <a:latin typeface="Aptos Display" panose="020B0004020202020204" pitchFamily="34" charset="0"/>
            </a:rPr>
            <a:t>contenter le client (divertir les populations) mais servir la lutte des classes (« faire réfléchir », à base de critique sociale).</a:t>
          </a:r>
        </a:p>
        <a:p>
          <a:r>
            <a:rPr lang="fr-BE" sz="1600" baseline="0">
              <a:solidFill>
                <a:schemeClr val="tx1"/>
              </a:solidFill>
              <a:latin typeface="Aptos Display" panose="020B0004020202020204" pitchFamily="34" charset="0"/>
            </a:rPr>
            <a:t>« Il faut rendre l’oppression réelle plus dure encore en y ajoutant la conscience de l'oppression, et rendre la honte plus honteuse encore, en la livrant à la publicité » (Karl Marx, </a:t>
          </a:r>
          <a:r>
            <a:rPr lang="fr-BE" sz="1600" i="1" baseline="0">
              <a:solidFill>
                <a:schemeClr val="tx1"/>
              </a:solidFill>
              <a:latin typeface="Aptos Display" panose="020B0004020202020204" pitchFamily="34" charset="0"/>
            </a:rPr>
            <a:t>Contribution à la critique de la philosophie du droit de Hegel</a:t>
          </a:r>
          <a:r>
            <a:rPr lang="fr-BE" sz="1600" baseline="0">
              <a:solidFill>
                <a:schemeClr val="tx1"/>
              </a:solidFill>
              <a:latin typeface="Aptos Display" panose="020B0004020202020204" pitchFamily="34" charset="0"/>
            </a:rPr>
            <a:t>). « Rendre la honte plus honteuse encore », que Manchette aimera répéter, est également en exergue du pamphlet situationniste </a:t>
          </a:r>
          <a:r>
            <a:rPr lang="fr-BE" sz="1600" i="1" baseline="0">
              <a:solidFill>
                <a:schemeClr val="tx1"/>
              </a:solidFill>
              <a:latin typeface="Aptos Display" panose="020B0004020202020204" pitchFamily="34" charset="0"/>
            </a:rPr>
            <a:t>De la misère en milieu étudiant…</a:t>
          </a:r>
          <a:r>
            <a:rPr lang="fr-BE" sz="1600" baseline="0">
              <a:solidFill>
                <a:schemeClr val="tx1"/>
              </a:solidFill>
              <a:latin typeface="Aptos Display" panose="020B0004020202020204" pitchFamily="34" charset="0"/>
            </a:rPr>
            <a:t> (1966).</a:t>
          </a:r>
        </a:p>
        <a:p>
          <a:r>
            <a:rPr lang="fr-BE" sz="1600" baseline="0">
              <a:solidFill>
                <a:schemeClr val="tx1"/>
              </a:solidFill>
              <a:latin typeface="Aptos Display" panose="020B0004020202020204" pitchFamily="34" charset="0"/>
            </a:rPr>
            <a:t>- « L’extension moderne du marché unifie toutes les créations artistiques comme objet de consommation de masse » (</a:t>
          </a:r>
          <a:r>
            <a:rPr lang="fr-BE" sz="1600" i="1" baseline="0">
              <a:solidFill>
                <a:schemeClr val="tx1"/>
              </a:solidFill>
              <a:latin typeface="Aptos Display" panose="020B0004020202020204" pitchFamily="34" charset="0"/>
            </a:rPr>
            <a:t>Entretiens</a:t>
          </a:r>
          <a:r>
            <a:rPr lang="fr-BE" sz="1600" baseline="0">
              <a:solidFill>
                <a:schemeClr val="tx1"/>
              </a:solidFill>
              <a:latin typeface="Aptos Display" panose="020B0004020202020204" pitchFamily="34" charset="0"/>
            </a:rPr>
            <a:t>, 98) et donc « On ne peut faire un roman pour aujourd’hui qu’en rusant avec le roman-marchandise, en essayant d’en faire un et en tentant de le noyauter   » (</a:t>
          </a:r>
          <a:r>
            <a:rPr lang="fr-BE" sz="1600" i="1" baseline="0">
              <a:solidFill>
                <a:schemeClr val="tx1"/>
              </a:solidFill>
              <a:latin typeface="Aptos Display" panose="020B0004020202020204" pitchFamily="34" charset="0"/>
            </a:rPr>
            <a:t>Entretiens</a:t>
          </a:r>
          <a:r>
            <a:rPr lang="fr-BE" sz="1600" baseline="0">
              <a:solidFill>
                <a:schemeClr val="tx1"/>
              </a:solidFill>
              <a:latin typeface="Aptos Display" panose="020B0004020202020204" pitchFamily="34" charset="0"/>
            </a:rPr>
            <a:t>, 165).</a:t>
          </a:r>
          <a:endParaRPr lang="en-US" sz="1600">
            <a:solidFill>
              <a:schemeClr val="tx1"/>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ACC89C25-5D52-4CB3-BDBA-D229CFDC1503}">
      <dgm:prSet/>
      <dgm:spPr/>
      <dgm:t>
        <a:bodyPr/>
        <a:lstStyle/>
        <a:p>
          <a:endParaRPr lang="en-US" sz="1400"/>
        </a:p>
      </dgm:t>
    </dgm:pt>
    <dgm:pt modelId="{06EC1ABB-8C1A-4633-8E0F-585C611048D5}" type="parTrans" cxnId="{A5250403-5185-4ECD-A249-054F5CF3375C}">
      <dgm:prSet/>
      <dgm:spPr/>
      <dgm:t>
        <a:bodyPr/>
        <a:lstStyle/>
        <a:p>
          <a:endParaRPr lang="fr-BE"/>
        </a:p>
      </dgm:t>
    </dgm:pt>
    <dgm:pt modelId="{71DC23FB-DA49-412E-B0DD-C019EAE328CB}" type="sibTrans" cxnId="{A5250403-5185-4ECD-A249-054F5CF3375C}">
      <dgm:prSet/>
      <dgm:spPr/>
      <dgm:t>
        <a:bodyPr/>
        <a:lstStyle/>
        <a:p>
          <a:endParaRPr lang="fr-BE"/>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custLinFactNeighborX="637" custLinFactNeighborY="354">
        <dgm:presLayoutVars>
          <dgm:bulletEnabled val="1"/>
        </dgm:presLayoutVars>
      </dgm:prSet>
      <dgm:spPr/>
    </dgm:pt>
  </dgm:ptLst>
  <dgm:cxnLst>
    <dgm:cxn modelId="{A5250403-5185-4ECD-A249-054F5CF3375C}" srcId="{A830ABE2-F9F2-4187-9961-F790F61C32D0}" destId="{ACC89C25-5D52-4CB3-BDBA-D229CFDC1503}" srcOrd="0" destOrd="0" parTransId="{06EC1ABB-8C1A-4633-8E0F-585C611048D5}" sibTransId="{71DC23FB-DA49-412E-B0DD-C019EAE328CB}"/>
    <dgm:cxn modelId="{731B473C-74E0-47F9-B867-6050FBFCF153}" srcId="{DA6698BB-6910-454C-8818-F082F2138E0A}" destId="{A830ABE2-F9F2-4187-9961-F790F61C32D0}" srcOrd="0" destOrd="0" parTransId="{668BDCBC-AD8A-473F-ACFC-9E7EE1E39B1B}" sibTransId="{81366C53-89EB-4514-A5CC-AF1C54B863F8}"/>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D6F74FFB-F3FB-4920-8DF4-43338D251C29}" type="presOf" srcId="{ACC89C25-5D52-4CB3-BDBA-D229CFDC1503}" destId="{B1B81A35-C666-427D-AD76-46CA30E1001B}" srcOrd="0" destOrd="1"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pPr algn="l"/>
          <a:r>
            <a:rPr lang="en-US" sz="2000" b="1">
              <a:solidFill>
                <a:schemeClr val="tx1"/>
              </a:solidFill>
              <a:latin typeface="Aptos Display" panose="020B0004020202020204" pitchFamily="34" charset="0"/>
            </a:rPr>
            <a:t>La</a:t>
          </a:r>
          <a:r>
            <a:rPr lang="en-US" sz="2000" b="1" baseline="0">
              <a:solidFill>
                <a:schemeClr val="tx1"/>
              </a:solidFill>
              <a:latin typeface="Aptos Display" panose="020B0004020202020204" pitchFamily="34" charset="0"/>
            </a:rPr>
            <a:t> </a:t>
          </a:r>
          <a:r>
            <a:rPr lang="en-US" sz="2000" b="1" baseline="0" err="1">
              <a:solidFill>
                <a:schemeClr val="tx1"/>
              </a:solidFill>
              <a:latin typeface="Aptos Display" panose="020B0004020202020204" pitchFamily="34" charset="0"/>
            </a:rPr>
            <a:t>légende</a:t>
          </a:r>
          <a:r>
            <a:rPr lang="en-US" sz="2000" b="1" baseline="0">
              <a:solidFill>
                <a:schemeClr val="tx1"/>
              </a:solidFill>
              <a:latin typeface="Aptos Display" panose="020B0004020202020204" pitchFamily="34" charset="0"/>
            </a:rPr>
            <a:t> (suite et </a:t>
          </a:r>
          <a:r>
            <a:rPr lang="en-US" sz="2000" b="1" baseline="0" err="1">
              <a:solidFill>
                <a:schemeClr val="tx1"/>
              </a:solidFill>
              <a:latin typeface="Aptos Display" panose="020B0004020202020204" pitchFamily="34" charset="0"/>
            </a:rPr>
            <a:t>échec</a:t>
          </a:r>
          <a:r>
            <a:rPr lang="en-US" sz="2000" b="1" baseline="0">
              <a:solidFill>
                <a:schemeClr val="tx1"/>
              </a:solidFill>
              <a:latin typeface="Aptos Display" panose="020B0004020202020204" pitchFamily="34" charset="0"/>
            </a:rPr>
            <a:t>) : </a:t>
          </a:r>
        </a:p>
        <a:p>
          <a:pPr algn="l"/>
          <a:r>
            <a:rPr lang="en-US" sz="1600" baseline="0">
              <a:solidFill>
                <a:schemeClr val="tx1"/>
              </a:solidFill>
              <a:latin typeface="Aptos Display" panose="020B0004020202020204" pitchFamily="34" charset="0"/>
            </a:rPr>
            <a:t>- L</a:t>
          </a:r>
          <a:r>
            <a:rPr lang="fr-BE" sz="1600" baseline="0">
              <a:solidFill>
                <a:schemeClr val="tx1"/>
              </a:solidFill>
              <a:latin typeface="Aptos Display" panose="020B0004020202020204" pitchFamily="34" charset="0"/>
            </a:rPr>
            <a:t>a révolution et le travail du négatif ayant échoué, le mouvement social ayant été battu partout – Portugal, Espagne, Italie, France, Pologne – après 1975 (et aussi parce que le capitalisme a su se moderniser, et moderniser ses moyens) : </a:t>
          </a:r>
          <a:endParaRPr lang="en-US" sz="1600" baseline="0">
            <a:solidFill>
              <a:schemeClr val="tx1"/>
            </a:solidFill>
            <a:latin typeface="Aptos Display" panose="020B0004020202020204" pitchFamily="34" charset="0"/>
          </a:endParaRPr>
        </a:p>
        <a:p>
          <a:pPr algn="l"/>
          <a:r>
            <a:rPr lang="fr-BE" sz="1600" baseline="0">
              <a:solidFill>
                <a:schemeClr val="tx1"/>
              </a:solidFill>
              <a:latin typeface="Aptos Display" panose="020B0004020202020204" pitchFamily="34" charset="0"/>
            </a:rPr>
            <a:t>	« Toute l’opération [faire surgir des romans subversifs au milieu du dispositif ennemi] a fini en récupération culturelle. Pour la 	part que j’y ai prise, ce genre de réussite est pour moi un ratage » (</a:t>
          </a:r>
          <a:r>
            <a:rPr lang="fr-BE" sz="1600" i="1" baseline="0">
              <a:solidFill>
                <a:schemeClr val="tx1"/>
              </a:solidFill>
              <a:latin typeface="Aptos Display" panose="020B0004020202020204" pitchFamily="34" charset="0"/>
            </a:rPr>
            <a:t>Entretiens</a:t>
          </a:r>
          <a:r>
            <a:rPr lang="fr-BE" sz="1600" baseline="0">
              <a:solidFill>
                <a:schemeClr val="tx1"/>
              </a:solidFill>
              <a:latin typeface="Aptos Display" panose="020B0004020202020204" pitchFamily="34" charset="0"/>
            </a:rPr>
            <a:t>, 280).</a:t>
          </a:r>
        </a:p>
        <a:p>
          <a:pPr algn="l"/>
          <a:r>
            <a:rPr lang="fr-BE" sz="1600" baseline="0">
              <a:solidFill>
                <a:schemeClr val="tx1"/>
              </a:solidFill>
              <a:latin typeface="Aptos Display" panose="020B0004020202020204" pitchFamily="34" charset="0"/>
            </a:rPr>
            <a:t>- En 1980 : « Faut-il le répéter sérieusement ? 1- Il n’y a pas d’autre terrain que l’économie quand celle-ci a envahi le monde. 2- Le roman ayant été lui-même envahi, jusque dans ses variantes “vulgaires” (y compris le polar), a perdu la possibilité d’être critique. 3- Tout le monde le sait, mais les commentateurs pratiquent la célèbre “étourderie méthodique” parce qu’elle est leur gagne-pain, elle est leur façon d’être envahis par l’économie et soumis par elle » (</a:t>
          </a:r>
          <a:r>
            <a:rPr lang="fr-BE" sz="1600" i="1" baseline="0">
              <a:solidFill>
                <a:schemeClr val="tx1"/>
              </a:solidFill>
              <a:latin typeface="Aptos Display" panose="020B0004020202020204" pitchFamily="34" charset="0"/>
            </a:rPr>
            <a:t>Chroniques</a:t>
          </a:r>
          <a:r>
            <a:rPr lang="fr-BE" sz="1600" baseline="0">
              <a:solidFill>
                <a:schemeClr val="tx1"/>
              </a:solidFill>
              <a:latin typeface="Aptos Display" panose="020B0004020202020204" pitchFamily="34" charset="0"/>
            </a:rPr>
            <a:t>, 316).</a:t>
          </a:r>
        </a:p>
        <a:p>
          <a:pPr algn="l"/>
          <a:endParaRPr lang="fr-BE" sz="1600" baseline="0">
            <a:solidFill>
              <a:schemeClr val="tx1"/>
            </a:solidFill>
            <a:latin typeface="Aptos Display" panose="020B0004020202020204" pitchFamily="34" charset="0"/>
          </a:endParaRPr>
        </a:p>
        <a:p>
          <a:pPr algn="l"/>
          <a:r>
            <a:rPr lang="fr-BE" sz="1600" baseline="0">
              <a:solidFill>
                <a:schemeClr val="tx1"/>
              </a:solidFill>
              <a:latin typeface="Aptos Display" panose="020B0004020202020204" pitchFamily="34" charset="0"/>
            </a:rPr>
            <a:t>Il soulignait cependant déjà en 1969, à propos de son scénario des </a:t>
          </a:r>
          <a:r>
            <a:rPr lang="fr-BE" sz="1600" i="1" baseline="0">
              <a:solidFill>
                <a:schemeClr val="tx1"/>
              </a:solidFill>
              <a:latin typeface="Aptos Display" panose="020B0004020202020204" pitchFamily="34" charset="0"/>
            </a:rPr>
            <a:t>Danseurs</a:t>
          </a:r>
          <a:r>
            <a:rPr lang="fr-BE" sz="1600" baseline="0">
              <a:solidFill>
                <a:schemeClr val="tx1"/>
              </a:solidFill>
              <a:latin typeface="Aptos Display" panose="020B0004020202020204" pitchFamily="34" charset="0"/>
            </a:rPr>
            <a:t> : </a:t>
          </a:r>
          <a:r>
            <a:rPr lang="fr-BE" sz="1600" b="1" baseline="0">
              <a:solidFill>
                <a:srgbClr val="FF0000"/>
              </a:solidFill>
              <a:latin typeface="Aptos Display" panose="020B0004020202020204" pitchFamily="34" charset="0"/>
            </a:rPr>
            <a:t>« </a:t>
          </a:r>
          <a:r>
            <a:rPr lang="fr-BE" sz="1600" b="1">
              <a:solidFill>
                <a:srgbClr val="FF0000"/>
              </a:solidFill>
              <a:latin typeface="Aptos Display" panose="020B0004020202020204" pitchFamily="34" charset="0"/>
            </a:rPr>
            <a:t>l’inefficacité de l’action culturelle, même quand elle va jusqu’au coup de main armé. »</a:t>
          </a:r>
        </a:p>
        <a:p>
          <a:pPr algn="l"/>
          <a:r>
            <a:rPr lang="en-US" sz="1600" b="0" baseline="0">
              <a:solidFill>
                <a:schemeClr val="tx1"/>
              </a:solidFill>
              <a:latin typeface="Aptos Display" panose="020B0004020202020204" pitchFamily="34" charset="0"/>
            </a:rPr>
            <a:t>En 1971 : </a:t>
          </a:r>
          <a:r>
            <a:rPr lang="fr-BE" sz="1600" b="1" baseline="0">
              <a:solidFill>
                <a:srgbClr val="FF0000"/>
              </a:solidFill>
              <a:latin typeface="Aptos Display" panose="020B0004020202020204" pitchFamily="34" charset="0"/>
            </a:rPr>
            <a:t>« Mon idéal s’exprime plutôt comme étant la contemplation abritée du travail du négatif, et la jouissance de comprendre ce travail » </a:t>
          </a:r>
          <a:r>
            <a:rPr lang="fr-BE" sz="1600" b="0" baseline="0">
              <a:solidFill>
                <a:schemeClr val="tx1"/>
              </a:solidFill>
              <a:latin typeface="Aptos Display" panose="020B0004020202020204" pitchFamily="34" charset="0"/>
            </a:rPr>
            <a:t>(</a:t>
          </a:r>
          <a:r>
            <a:rPr lang="fr-BE" sz="1600" b="0" i="1" baseline="0">
              <a:solidFill>
                <a:schemeClr val="tx1"/>
              </a:solidFill>
              <a:latin typeface="Aptos Display" panose="020B0004020202020204" pitchFamily="34" charset="0"/>
            </a:rPr>
            <a:t>Journal</a:t>
          </a:r>
          <a:r>
            <a:rPr lang="fr-BE" sz="1600" b="0" baseline="0">
              <a:solidFill>
                <a:schemeClr val="tx1"/>
              </a:solidFill>
              <a:latin typeface="Aptos Display" panose="020B0004020202020204" pitchFamily="34" charset="0"/>
            </a:rPr>
            <a:t>, 485, 1971). </a:t>
          </a:r>
          <a:endParaRPr lang="en-US" sz="1600" b="0" baseline="0">
            <a:solidFill>
              <a:schemeClr val="tx1"/>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custLinFactNeighborX="637" custLinFactNeighborY="354">
        <dgm:presLayoutVars>
          <dgm:bulletEnabled val="1"/>
        </dgm:presLayoutVars>
      </dgm:prSet>
      <dgm:spPr/>
    </dgm:pt>
  </dgm:ptLst>
  <dgm:cxnLst>
    <dgm:cxn modelId="{731B473C-74E0-47F9-B867-6050FBFCF153}" srcId="{DA6698BB-6910-454C-8818-F082F2138E0A}" destId="{A830ABE2-F9F2-4187-9961-F790F61C32D0}" srcOrd="0" destOrd="0" parTransId="{668BDCBC-AD8A-473F-ACFC-9E7EE1E39B1B}" sibTransId="{81366C53-89EB-4514-A5CC-AF1C54B863F8}"/>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endParaRPr lang="en-US" sz="1800" b="1" baseline="0">
            <a:solidFill>
              <a:schemeClr val="tx1"/>
            </a:solidFill>
            <a:latin typeface="Aptos Display" panose="020B0004020202020204" pitchFamily="34" charset="0"/>
          </a:endParaRPr>
        </a:p>
        <a:p>
          <a:r>
            <a:rPr lang="en-US" sz="1800" b="1" baseline="0">
              <a:solidFill>
                <a:schemeClr val="tx1"/>
              </a:solidFill>
              <a:latin typeface="Aptos Display" panose="020B0004020202020204" pitchFamily="34" charset="0"/>
            </a:rPr>
            <a:t>Rapports à son </a:t>
          </a:r>
          <a:r>
            <a:rPr lang="en-US" sz="1800" b="1" baseline="0" err="1">
              <a:solidFill>
                <a:schemeClr val="tx1"/>
              </a:solidFill>
              <a:latin typeface="Aptos Display" panose="020B0004020202020204" pitchFamily="34" charset="0"/>
            </a:rPr>
            <a:t>activité</a:t>
          </a:r>
          <a:r>
            <a:rPr lang="en-US" sz="1800" b="1" baseline="0">
              <a:solidFill>
                <a:schemeClr val="tx1"/>
              </a:solidFill>
              <a:latin typeface="Aptos Display" panose="020B0004020202020204" pitchFamily="34" charset="0"/>
            </a:rPr>
            <a:t> </a:t>
          </a:r>
          <a:r>
            <a:rPr lang="en-US" sz="1800" b="1" baseline="0" err="1">
              <a:solidFill>
                <a:schemeClr val="tx1"/>
              </a:solidFill>
              <a:latin typeface="Aptos Display" panose="020B0004020202020204" pitchFamily="34" charset="0"/>
            </a:rPr>
            <a:t>d’écrivain</a:t>
          </a:r>
          <a:r>
            <a:rPr lang="en-US" sz="1800" b="1" baseline="0">
              <a:solidFill>
                <a:schemeClr val="tx1"/>
              </a:solidFill>
              <a:latin typeface="Aptos Display" panose="020B0004020202020204" pitchFamily="34" charset="0"/>
            </a:rPr>
            <a:t> : </a:t>
          </a:r>
          <a:endParaRPr lang="en-US" sz="1800" b="1">
            <a:solidFill>
              <a:schemeClr val="tx1"/>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4C4CE9F6-B6F0-41C7-A856-D7F7A0ED2632}">
      <dgm:prSet custT="1"/>
      <dgm:spPr/>
      <dgm:t>
        <a:bodyPr/>
        <a:lstStyle/>
        <a:p>
          <a:endParaRPr lang="en-US" sz="1400"/>
        </a:p>
      </dgm:t>
    </dgm:pt>
    <dgm:pt modelId="{9904F1DD-654D-49A7-A8DB-7CA5F5A2BC66}" type="parTrans" cxnId="{7ECAD58B-761B-4DC1-B4D2-7D7DC169AE49}">
      <dgm:prSet/>
      <dgm:spPr/>
      <dgm:t>
        <a:bodyPr/>
        <a:lstStyle/>
        <a:p>
          <a:endParaRPr lang="fr-BE"/>
        </a:p>
      </dgm:t>
    </dgm:pt>
    <dgm:pt modelId="{DA523F1B-D49C-4AB7-AC21-FFF7D9AB68EB}" type="sibTrans" cxnId="{7ECAD58B-761B-4DC1-B4D2-7D7DC169AE49}">
      <dgm:prSet/>
      <dgm:spPr/>
      <dgm:t>
        <a:bodyPr/>
        <a:lstStyle/>
        <a:p>
          <a:endParaRPr lang="fr-BE"/>
        </a:p>
      </dgm:t>
    </dgm:pt>
    <dgm:pt modelId="{6349C2FA-66B7-44FC-A5F0-68A1F8655AEF}">
      <dgm:prSet custT="1"/>
      <dgm:spPr/>
      <dgm:t>
        <a:bodyPr/>
        <a:lstStyle/>
        <a:p>
          <a:r>
            <a:rPr lang="en-US" sz="1800" err="1">
              <a:solidFill>
                <a:srgbClr val="C00000"/>
              </a:solidFill>
              <a:latin typeface="Aptos Display" panose="020B0004020202020204" pitchFamily="34" charset="0"/>
            </a:rPr>
            <a:t>L’investissement</a:t>
          </a:r>
          <a:r>
            <a:rPr lang="en-US" sz="1800">
              <a:solidFill>
                <a:srgbClr val="C00000"/>
              </a:solidFill>
              <a:latin typeface="Aptos Display" panose="020B0004020202020204" pitchFamily="34" charset="0"/>
            </a:rPr>
            <a:t> du roman noir violent (</a:t>
          </a:r>
          <a:r>
            <a:rPr lang="en-US" sz="1800" i="1">
              <a:solidFill>
                <a:srgbClr val="C00000"/>
              </a:solidFill>
              <a:latin typeface="Aptos Display" panose="020B0004020202020204" pitchFamily="34" charset="0"/>
            </a:rPr>
            <a:t>alias</a:t>
          </a:r>
          <a:r>
            <a:rPr lang="en-US" sz="1800">
              <a:solidFill>
                <a:srgbClr val="C00000"/>
              </a:solidFill>
              <a:latin typeface="Aptos Display" panose="020B0004020202020204" pitchFamily="34" charset="0"/>
            </a:rPr>
            <a:t> polar) </a:t>
          </a:r>
          <a:r>
            <a:rPr lang="en-US" sz="1800" err="1">
              <a:solidFill>
                <a:srgbClr val="C00000"/>
              </a:solidFill>
              <a:latin typeface="Aptos Display" panose="020B0004020202020204" pitchFamily="34" charset="0"/>
            </a:rPr>
            <a:t>comme</a:t>
          </a:r>
          <a:r>
            <a:rPr lang="en-US" sz="1800">
              <a:solidFill>
                <a:srgbClr val="C00000"/>
              </a:solidFill>
              <a:latin typeface="Aptos Display" panose="020B0004020202020204" pitchFamily="34" charset="0"/>
            </a:rPr>
            <a:t> justification </a:t>
          </a:r>
          <a:r>
            <a:rPr lang="en-US" sz="1800" err="1">
              <a:solidFill>
                <a:srgbClr val="C00000"/>
              </a:solidFill>
              <a:latin typeface="Aptos Display" panose="020B0004020202020204" pitchFamily="34" charset="0"/>
            </a:rPr>
            <a:t>idéologique</a:t>
          </a:r>
          <a:r>
            <a:rPr lang="en-US" sz="1800">
              <a:solidFill>
                <a:srgbClr val="C00000"/>
              </a:solidFill>
              <a:latin typeface="Aptos Display" panose="020B0004020202020204" pitchFamily="34" charset="0"/>
            </a:rPr>
            <a:t> à faire </a:t>
          </a:r>
          <a:r>
            <a:rPr lang="en-US" sz="1800" err="1">
              <a:solidFill>
                <a:srgbClr val="C00000"/>
              </a:solidFill>
              <a:latin typeface="Aptos Display" panose="020B0004020202020204" pitchFamily="34" charset="0"/>
            </a:rPr>
            <a:t>ce</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qu’il</a:t>
          </a:r>
          <a:r>
            <a:rPr lang="en-US" sz="1800">
              <a:solidFill>
                <a:srgbClr val="C00000"/>
              </a:solidFill>
              <a:latin typeface="Aptos Display" panose="020B0004020202020204" pitchFamily="34" charset="0"/>
            </a:rPr>
            <a:t> fait : il le </a:t>
          </a:r>
          <a:r>
            <a:rPr lang="en-US" sz="1800" err="1">
              <a:solidFill>
                <a:srgbClr val="C00000"/>
              </a:solidFill>
              <a:latin typeface="Aptos Display" panose="020B0004020202020204" pitchFamily="34" charset="0"/>
            </a:rPr>
            <a:t>dévalorise</a:t>
          </a:r>
          <a:r>
            <a:rPr lang="en-US" sz="1800">
              <a:solidFill>
                <a:srgbClr val="C00000"/>
              </a:solidFill>
              <a:latin typeface="Aptos Display" panose="020B0004020202020204" pitchFamily="34" charset="0"/>
            </a:rPr>
            <a:t> et au fond </a:t>
          </a:r>
          <a:r>
            <a:rPr lang="en-US" sz="1800" err="1">
              <a:solidFill>
                <a:srgbClr val="C00000"/>
              </a:solidFill>
              <a:latin typeface="Aptos Display" panose="020B0004020202020204" pitchFamily="34" charset="0"/>
            </a:rPr>
            <a:t>n’y</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croit</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guère</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dès</a:t>
          </a:r>
          <a:r>
            <a:rPr lang="en-US" sz="1800">
              <a:solidFill>
                <a:srgbClr val="C00000"/>
              </a:solidFill>
              <a:latin typeface="Aptos Display" panose="020B0004020202020204" pitchFamily="34" charset="0"/>
            </a:rPr>
            <a:t> le début – </a:t>
          </a:r>
          <a:r>
            <a:rPr lang="en-US" sz="1800" err="1">
              <a:solidFill>
                <a:srgbClr val="C00000"/>
              </a:solidFill>
              <a:latin typeface="Aptos Display" panose="020B0004020202020204" pitchFamily="34" charset="0"/>
            </a:rPr>
            <a:t>mythologie</a:t>
          </a:r>
          <a:r>
            <a:rPr lang="en-US" sz="1800">
              <a:solidFill>
                <a:srgbClr val="C00000"/>
              </a:solidFill>
              <a:latin typeface="Aptos Display" panose="020B0004020202020204" pitchFamily="34" charset="0"/>
            </a:rPr>
            <a:t> d’un Manchette </a:t>
          </a:r>
          <a:r>
            <a:rPr lang="en-US" sz="1800" err="1">
              <a:solidFill>
                <a:srgbClr val="C00000"/>
              </a:solidFill>
              <a:latin typeface="Aptos Display" panose="020B0004020202020204" pitchFamily="34" charset="0"/>
            </a:rPr>
            <a:t>tardivement</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désenchanté</a:t>
          </a:r>
          <a:r>
            <a:rPr lang="en-US" sz="1800">
              <a:solidFill>
                <a:srgbClr val="C00000"/>
              </a:solidFill>
              <a:latin typeface="Aptos Display" panose="020B0004020202020204" pitchFamily="34" charset="0"/>
            </a:rPr>
            <a:t>”), sans </a:t>
          </a:r>
          <a:r>
            <a:rPr lang="en-US" sz="1800" err="1">
              <a:solidFill>
                <a:srgbClr val="C00000"/>
              </a:solidFill>
              <a:latin typeface="Aptos Display" panose="020B0004020202020204" pitchFamily="34" charset="0"/>
            </a:rPr>
            <a:t>aller</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jusqu’à</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l’opportunisme</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ni</a:t>
          </a:r>
          <a:r>
            <a:rPr lang="en-US" sz="1800">
              <a:solidFill>
                <a:srgbClr val="C00000"/>
              </a:solidFill>
              <a:latin typeface="Aptos Display" panose="020B0004020202020204" pitchFamily="34" charset="0"/>
            </a:rPr>
            <a:t> le </a:t>
          </a:r>
          <a:r>
            <a:rPr lang="en-US" sz="1800" err="1">
              <a:solidFill>
                <a:srgbClr val="C00000"/>
              </a:solidFill>
              <a:latin typeface="Aptos Display" panose="020B0004020202020204" pitchFamily="34" charset="0"/>
            </a:rPr>
            <a:t>cynisme</a:t>
          </a:r>
          <a:r>
            <a:rPr lang="en-US" sz="1800">
              <a:solidFill>
                <a:srgbClr val="C00000"/>
              </a:solidFill>
              <a:latin typeface="Aptos Display" panose="020B0004020202020204" pitchFamily="34" charset="0"/>
            </a:rPr>
            <a:t> le plus </a:t>
          </a:r>
          <a:r>
            <a:rPr lang="en-US" sz="1800" err="1">
              <a:solidFill>
                <a:srgbClr val="C00000"/>
              </a:solidFill>
              <a:latin typeface="Aptos Display" panose="020B0004020202020204" pitchFamily="34" charset="0"/>
            </a:rPr>
            <a:t>complet</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Même</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si</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duplicité</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vraiment</a:t>
          </a:r>
          <a:r>
            <a:rPr lang="en-US" sz="1800">
              <a:solidFill>
                <a:srgbClr val="C00000"/>
              </a:solidFill>
              <a:latin typeface="Aptos Display" panose="020B0004020202020204" pitchFamily="34" charset="0"/>
            </a:rPr>
            <a:t> entre guillemets) : </a:t>
          </a:r>
          <a:r>
            <a:rPr lang="fr-BE" sz="1800">
              <a:solidFill>
                <a:srgbClr val="C00000"/>
              </a:solidFill>
              <a:latin typeface="Aptos Display" panose="020B0004020202020204" pitchFamily="34" charset="0"/>
            </a:rPr>
            <a:t>« Bref, j’attends avec impatience de faire fortune » </a:t>
          </a:r>
          <a:r>
            <a:rPr lang="fr-BE" sz="1800">
              <a:solidFill>
                <a:schemeClr val="tx1"/>
              </a:solidFill>
              <a:latin typeface="Aptos Display" panose="020B0004020202020204" pitchFamily="34" charset="0"/>
            </a:rPr>
            <a:t>(</a:t>
          </a:r>
          <a:r>
            <a:rPr lang="fr-BE" sz="1800" i="1">
              <a:solidFill>
                <a:schemeClr val="tx1"/>
              </a:solidFill>
              <a:latin typeface="Aptos Display" panose="020B0004020202020204" pitchFamily="34" charset="0"/>
            </a:rPr>
            <a:t>Journal</a:t>
          </a:r>
          <a:r>
            <a:rPr lang="fr-BE" sz="1800">
              <a:solidFill>
                <a:schemeClr val="tx1"/>
              </a:solidFill>
              <a:latin typeface="Aptos Display" panose="020B0004020202020204" pitchFamily="34" charset="0"/>
            </a:rPr>
            <a:t>, 267, 1969).</a:t>
          </a:r>
          <a:endParaRPr lang="en-US" sz="1800">
            <a:solidFill>
              <a:schemeClr val="tx1"/>
            </a:solidFill>
            <a:latin typeface="Aptos Display" panose="020B0004020202020204" pitchFamily="34" charset="0"/>
          </a:endParaRPr>
        </a:p>
      </dgm:t>
    </dgm:pt>
    <dgm:pt modelId="{4D025C22-CF89-4BA3-891C-83043DC9BB43}" type="parTrans" cxnId="{8ABDCDFA-2ADE-40DD-8346-29C4CC13255E}">
      <dgm:prSet/>
      <dgm:spPr/>
      <dgm:t>
        <a:bodyPr/>
        <a:lstStyle/>
        <a:p>
          <a:endParaRPr lang="fr-BE"/>
        </a:p>
      </dgm:t>
    </dgm:pt>
    <dgm:pt modelId="{4D6AE40D-157E-448E-A3FC-0128A94D6121}" type="sibTrans" cxnId="{8ABDCDFA-2ADE-40DD-8346-29C4CC13255E}">
      <dgm:prSet/>
      <dgm:spPr/>
      <dgm:t>
        <a:bodyPr/>
        <a:lstStyle/>
        <a:p>
          <a:endParaRPr lang="fr-BE"/>
        </a:p>
      </dgm:t>
    </dgm:pt>
    <dgm:pt modelId="{ACC89C25-5D52-4CB3-BDBA-D229CFDC1503}">
      <dgm:prSet custT="1"/>
      <dgm:spPr/>
      <dgm:t>
        <a:bodyPr/>
        <a:lstStyle/>
        <a:p>
          <a:r>
            <a:rPr lang="fr-BE" sz="1800">
              <a:solidFill>
                <a:srgbClr val="C00000"/>
              </a:solidFill>
              <a:latin typeface="Aptos Display" panose="020B0004020202020204" pitchFamily="34" charset="0"/>
            </a:rPr>
            <a:t>Position bien idéaliste et idéalisée de Manchette « artisan » qui aura aussi été, et très nettement, « plumitif » – il s’en est plaint souvent, on l’a vu – et se sera rêvé – pour le réaliser, ce rêve, d’une certaine manière – « artiste » (voir le « repli formel » de la fin).</a:t>
          </a:r>
          <a:endParaRPr lang="en-US" sz="1800">
            <a:solidFill>
              <a:srgbClr val="C00000"/>
            </a:solidFill>
            <a:latin typeface="Aptos Display" panose="020B0004020202020204" pitchFamily="34" charset="0"/>
          </a:endParaRPr>
        </a:p>
      </dgm:t>
    </dgm:pt>
    <dgm:pt modelId="{71DC23FB-DA49-412E-B0DD-C019EAE328CB}" type="sibTrans" cxnId="{A5250403-5185-4ECD-A249-054F5CF3375C}">
      <dgm:prSet/>
      <dgm:spPr/>
      <dgm:t>
        <a:bodyPr/>
        <a:lstStyle/>
        <a:p>
          <a:endParaRPr lang="fr-BE"/>
        </a:p>
      </dgm:t>
    </dgm:pt>
    <dgm:pt modelId="{06EC1ABB-8C1A-4633-8E0F-585C611048D5}" type="parTrans" cxnId="{A5250403-5185-4ECD-A249-054F5CF3375C}">
      <dgm:prSet/>
      <dgm:spPr/>
      <dgm:t>
        <a:bodyPr/>
        <a:lstStyle/>
        <a:p>
          <a:endParaRPr lang="fr-BE"/>
        </a:p>
      </dgm:t>
    </dgm:pt>
    <dgm:pt modelId="{1519159C-2F94-4068-B3C8-4CEB48B00577}">
      <dgm:prSet custT="1"/>
      <dgm:spPr/>
      <dgm:t>
        <a:bodyPr/>
        <a:lstStyle/>
        <a:p>
          <a:r>
            <a:rPr lang="en-US" sz="1800" err="1">
              <a:solidFill>
                <a:srgbClr val="C00000"/>
              </a:solidFill>
              <a:latin typeface="Aptos Display" panose="020B0004020202020204" pitchFamily="34" charset="0"/>
            </a:rPr>
            <a:t>Mythologie</a:t>
          </a:r>
          <a:r>
            <a:rPr lang="en-US" sz="1800">
              <a:solidFill>
                <a:srgbClr val="C00000"/>
              </a:solidFill>
              <a:latin typeface="Aptos Display" panose="020B0004020202020204" pitchFamily="34" charset="0"/>
            </a:rPr>
            <a:t> du “choix </a:t>
          </a:r>
          <a:r>
            <a:rPr lang="en-US" sz="1800" err="1">
              <a:solidFill>
                <a:srgbClr val="C00000"/>
              </a:solidFill>
              <a:latin typeface="Aptos Display" panose="020B0004020202020204" pitchFamily="34" charset="0"/>
            </a:rPr>
            <a:t>parfaitement</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assumé</a:t>
          </a:r>
          <a:r>
            <a:rPr lang="en-US" sz="1800">
              <a:solidFill>
                <a:srgbClr val="C00000"/>
              </a:solidFill>
              <a:latin typeface="Aptos Display" panose="020B0004020202020204" pitchFamily="34" charset="0"/>
            </a:rPr>
            <a:t>” de Manchette (la </a:t>
          </a:r>
          <a:r>
            <a:rPr lang="en-US" sz="1800" err="1">
              <a:solidFill>
                <a:srgbClr val="C00000"/>
              </a:solidFill>
              <a:latin typeface="Aptos Display" panose="020B0004020202020204" pitchFamily="34" charset="0"/>
            </a:rPr>
            <a:t>précarité</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mais</a:t>
          </a:r>
          <a:r>
            <a:rPr lang="en-US" sz="1800">
              <a:solidFill>
                <a:srgbClr val="C00000"/>
              </a:solidFill>
              <a:latin typeface="Aptos Display" panose="020B0004020202020204" pitchFamily="34" charset="0"/>
            </a:rPr>
            <a:t> le travail </a:t>
          </a:r>
          <a:r>
            <a:rPr lang="en-US" sz="1800" err="1">
              <a:solidFill>
                <a:srgbClr val="C00000"/>
              </a:solidFill>
              <a:latin typeface="Aptos Display" panose="020B0004020202020204" pitchFamily="34" charset="0"/>
            </a:rPr>
            <a:t>en</a:t>
          </a:r>
          <a:r>
            <a:rPr lang="en-US" sz="1800">
              <a:solidFill>
                <a:srgbClr val="C00000"/>
              </a:solidFill>
              <a:latin typeface="Aptos Display" panose="020B0004020202020204" pitchFamily="34" charset="0"/>
            </a:rPr>
            <a:t> </a:t>
          </a:r>
          <a:r>
            <a:rPr lang="en-US" sz="1800" err="1">
              <a:solidFill>
                <a:srgbClr val="C00000"/>
              </a:solidFill>
              <a:latin typeface="Aptos Display" panose="020B0004020202020204" pitchFamily="34" charset="0"/>
            </a:rPr>
            <a:t>faveur</a:t>
          </a:r>
          <a:r>
            <a:rPr lang="en-US" sz="1800">
              <a:solidFill>
                <a:srgbClr val="C00000"/>
              </a:solidFill>
              <a:latin typeface="Aptos Display" panose="020B0004020202020204" pitchFamily="34" charset="0"/>
            </a:rPr>
            <a:t> de la révolution).</a:t>
          </a:r>
        </a:p>
      </dgm:t>
    </dgm:pt>
    <dgm:pt modelId="{02911ED2-DC23-4118-8AA9-54242E646122}" type="parTrans" cxnId="{B8820B52-6028-456E-B348-57E09A01DEE4}">
      <dgm:prSet/>
      <dgm:spPr/>
      <dgm:t>
        <a:bodyPr/>
        <a:lstStyle/>
        <a:p>
          <a:endParaRPr lang="fr-BE"/>
        </a:p>
      </dgm:t>
    </dgm:pt>
    <dgm:pt modelId="{04251FFB-51EB-4174-A0C7-1852D0A1BF26}" type="sibTrans" cxnId="{B8820B52-6028-456E-B348-57E09A01DEE4}">
      <dgm:prSet/>
      <dgm:spPr/>
      <dgm:t>
        <a:bodyPr/>
        <a:lstStyle/>
        <a:p>
          <a:endParaRPr lang="fr-BE"/>
        </a:p>
      </dgm:t>
    </dgm:pt>
    <dgm:pt modelId="{7E80792E-0759-45E4-B0E2-5CE4F4240869}">
      <dgm:prSet custT="1"/>
      <dgm:spPr/>
      <dgm:t>
        <a:bodyPr/>
        <a:lstStyle/>
        <a:p>
          <a:endParaRPr lang="en-US" sz="1800">
            <a:solidFill>
              <a:srgbClr val="C00000"/>
            </a:solidFill>
            <a:latin typeface="Aptos Display" panose="020B0004020202020204" pitchFamily="34" charset="0"/>
          </a:endParaRPr>
        </a:p>
      </dgm:t>
    </dgm:pt>
    <dgm:pt modelId="{73707434-7D32-4F32-84C9-2456B1FD2E56}" type="parTrans" cxnId="{BB2CCDB7-9F75-4DC5-A101-3B80BFEF5CB8}">
      <dgm:prSet/>
      <dgm:spPr/>
    </dgm:pt>
    <dgm:pt modelId="{4E8BC141-7834-4B78-9733-9CAC5B18D8DF}" type="sibTrans" cxnId="{BB2CCDB7-9F75-4DC5-A101-3B80BFEF5CB8}">
      <dgm:prSet/>
      <dgm:spPr/>
    </dgm:pt>
    <dgm:pt modelId="{C80CE991-16D3-40D7-8C50-99FA27B15D43}">
      <dgm:prSet custT="1"/>
      <dgm:spPr/>
      <dgm:t>
        <a:bodyPr/>
        <a:lstStyle/>
        <a:p>
          <a:endParaRPr lang="en-US" sz="1800">
            <a:solidFill>
              <a:srgbClr val="C00000"/>
            </a:solidFill>
            <a:latin typeface="Aptos Display" panose="020B0004020202020204" pitchFamily="34" charset="0"/>
          </a:endParaRPr>
        </a:p>
      </dgm:t>
    </dgm:pt>
    <dgm:pt modelId="{BF8E1A93-6C06-472A-A77B-AF40E489FBD3}" type="parTrans" cxnId="{A11FEDDC-95A1-48FD-83AB-E795A48C1910}">
      <dgm:prSet/>
      <dgm:spPr/>
    </dgm:pt>
    <dgm:pt modelId="{7BA2B780-203C-45D5-87F0-BB6BBF20F1A1}" type="sibTrans" cxnId="{A11FEDDC-95A1-48FD-83AB-E795A48C1910}">
      <dgm:prSet/>
      <dgm:spPr/>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dgm:presLayoutVars>
          <dgm:bulletEnabled val="1"/>
        </dgm:presLayoutVars>
      </dgm:prSet>
      <dgm:spPr/>
    </dgm:pt>
  </dgm:ptLst>
  <dgm:cxnLst>
    <dgm:cxn modelId="{A5250403-5185-4ECD-A249-054F5CF3375C}" srcId="{A830ABE2-F9F2-4187-9961-F790F61C32D0}" destId="{ACC89C25-5D52-4CB3-BDBA-D229CFDC1503}" srcOrd="0" destOrd="0" parTransId="{06EC1ABB-8C1A-4633-8E0F-585C611048D5}" sibTransId="{71DC23FB-DA49-412E-B0DD-C019EAE328CB}"/>
    <dgm:cxn modelId="{D2C30F0A-B633-4457-9442-C4503C2677D8}" type="presOf" srcId="{C80CE991-16D3-40D7-8C50-99FA27B15D43}" destId="{B1B81A35-C666-427D-AD76-46CA30E1001B}" srcOrd="0" destOrd="4" presId="urn:microsoft.com/office/officeart/2005/8/layout/default"/>
    <dgm:cxn modelId="{731B473C-74E0-47F9-B867-6050FBFCF153}" srcId="{DA6698BB-6910-454C-8818-F082F2138E0A}" destId="{A830ABE2-F9F2-4187-9961-F790F61C32D0}" srcOrd="0" destOrd="0" parTransId="{668BDCBC-AD8A-473F-ACFC-9E7EE1E39B1B}" sibTransId="{81366C53-89EB-4514-A5CC-AF1C54B863F8}"/>
    <dgm:cxn modelId="{00A19D5D-00B6-43D3-B92D-6E67D66FDE27}" type="presOf" srcId="{4C4CE9F6-B6F0-41C7-A856-D7F7A0ED2632}" destId="{B1B81A35-C666-427D-AD76-46CA30E1001B}" srcOrd="0" destOrd="6" presId="urn:microsoft.com/office/officeart/2005/8/layout/default"/>
    <dgm:cxn modelId="{5AD8E266-A6BD-4BAD-AE5E-C2D1CA2793A5}" type="presOf" srcId="{1519159C-2F94-4068-B3C8-4CEB48B00577}" destId="{B1B81A35-C666-427D-AD76-46CA30E1001B}" srcOrd="0" destOrd="3" presId="urn:microsoft.com/office/officeart/2005/8/layout/default"/>
    <dgm:cxn modelId="{B8820B52-6028-456E-B348-57E09A01DEE4}" srcId="{A830ABE2-F9F2-4187-9961-F790F61C32D0}" destId="{1519159C-2F94-4068-B3C8-4CEB48B00577}" srcOrd="2" destOrd="0" parTransId="{02911ED2-DC23-4118-8AA9-54242E646122}" sibTransId="{04251FFB-51EB-4174-A0C7-1852D0A1BF26}"/>
    <dgm:cxn modelId="{7ECAD58B-761B-4DC1-B4D2-7D7DC169AE49}" srcId="{A830ABE2-F9F2-4187-9961-F790F61C32D0}" destId="{4C4CE9F6-B6F0-41C7-A856-D7F7A0ED2632}" srcOrd="5" destOrd="0" parTransId="{9904F1DD-654D-49A7-A8DB-7CA5F5A2BC66}" sibTransId="{DA523F1B-D49C-4AB7-AC21-FFF7D9AB68EB}"/>
    <dgm:cxn modelId="{BB2CCDB7-9F75-4DC5-A101-3B80BFEF5CB8}" srcId="{A830ABE2-F9F2-4187-9961-F790F61C32D0}" destId="{7E80792E-0759-45E4-B0E2-5CE4F4240869}" srcOrd="1" destOrd="0" parTransId="{73707434-7D32-4F32-84C9-2456B1FD2E56}" sibTransId="{4E8BC141-7834-4B78-9733-9CAC5B18D8DF}"/>
    <dgm:cxn modelId="{7F7CA5CC-3A06-446A-92C8-8F4BC1DDC5F6}" type="presOf" srcId="{6349C2FA-66B7-44FC-A5F0-68A1F8655AEF}" destId="{B1B81A35-C666-427D-AD76-46CA30E1001B}" srcOrd="0" destOrd="5" presId="urn:microsoft.com/office/officeart/2005/8/layout/default"/>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A11FEDDC-95A1-48FD-83AB-E795A48C1910}" srcId="{A830ABE2-F9F2-4187-9961-F790F61C32D0}" destId="{C80CE991-16D3-40D7-8C50-99FA27B15D43}" srcOrd="3" destOrd="0" parTransId="{BF8E1A93-6C06-472A-A77B-AF40E489FBD3}" sibTransId="{7BA2B780-203C-45D5-87F0-BB6BBF20F1A1}"/>
    <dgm:cxn modelId="{01CC42EF-E0E7-4237-A29B-52447F861602}" type="presOf" srcId="{7E80792E-0759-45E4-B0E2-5CE4F4240869}" destId="{B1B81A35-C666-427D-AD76-46CA30E1001B}" srcOrd="0" destOrd="2" presId="urn:microsoft.com/office/officeart/2005/8/layout/default"/>
    <dgm:cxn modelId="{8ABDCDFA-2ADE-40DD-8346-29C4CC13255E}" srcId="{A830ABE2-F9F2-4187-9961-F790F61C32D0}" destId="{6349C2FA-66B7-44FC-A5F0-68A1F8655AEF}" srcOrd="4" destOrd="0" parTransId="{4D025C22-CF89-4BA3-891C-83043DC9BB43}" sibTransId="{4D6AE40D-157E-448E-A3FC-0128A94D6121}"/>
    <dgm:cxn modelId="{D6F74FFB-F3FB-4920-8DF4-43338D251C29}" type="presOf" srcId="{ACC89C25-5D52-4CB3-BDBA-D229CFDC1503}" destId="{B1B81A35-C666-427D-AD76-46CA30E1001B}" srcOrd="0" destOrd="1"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r>
            <a:rPr lang="en-US" sz="1800" b="1">
              <a:solidFill>
                <a:schemeClr val="tx1"/>
              </a:solidFill>
              <a:latin typeface="Aptos Display" panose="020B0004020202020204" pitchFamily="34" charset="0"/>
            </a:rPr>
            <a:t>Rapports à la Culture : </a:t>
          </a:r>
        </a:p>
        <a:p>
          <a:r>
            <a:rPr lang="fr-BE" sz="1600">
              <a:solidFill>
                <a:srgbClr val="C00000"/>
              </a:solidFill>
              <a:latin typeface="Aptos Display" panose="020B0004020202020204" pitchFamily="34" charset="0"/>
            </a:rPr>
            <a:t>- Stakhanoviste culturel (livres, films, etc. – jusqu’à plusieurs par jour) tandis qu’il déclare : « Polar, bande dessinée, Walt Disney, peintures de fous, et mille autre choses sont promus avec un égal enthousiasme publicitaire, sous le prétexte impudent de consoler la créature opprimée » </a:t>
          </a:r>
          <a:r>
            <a:rPr lang="fr-BE" sz="1600">
              <a:solidFill>
                <a:schemeClr val="tx1"/>
              </a:solidFill>
              <a:latin typeface="Aptos Display" panose="020B0004020202020204" pitchFamily="34" charset="0"/>
            </a:rPr>
            <a:t>(</a:t>
          </a:r>
          <a:r>
            <a:rPr lang="fr-BE" sz="1600" i="1">
              <a:solidFill>
                <a:schemeClr val="tx1"/>
              </a:solidFill>
              <a:latin typeface="Aptos Display" panose="020B0004020202020204" pitchFamily="34" charset="0"/>
            </a:rPr>
            <a:t>Chroniques</a:t>
          </a:r>
          <a:r>
            <a:rPr lang="fr-BE" sz="1600">
              <a:solidFill>
                <a:schemeClr val="tx1"/>
              </a:solidFill>
              <a:latin typeface="Aptos Display" panose="020B0004020202020204" pitchFamily="34" charset="0"/>
            </a:rPr>
            <a:t>, 176).</a:t>
          </a:r>
          <a:endParaRPr lang="en-US" sz="1600">
            <a:solidFill>
              <a:schemeClr val="tx1"/>
            </a:solidFill>
            <a:latin typeface="Aptos Display" panose="020B0004020202020204" pitchFamily="34" charset="0"/>
          </a:endParaRPr>
        </a:p>
        <a:p>
          <a:r>
            <a:rPr lang="en-US" sz="1600">
              <a:solidFill>
                <a:srgbClr val="C00000"/>
              </a:solidFill>
              <a:latin typeface="Aptos Display" panose="020B0004020202020204" pitchFamily="34" charset="0"/>
            </a:rPr>
            <a:t>- </a:t>
          </a:r>
          <a:r>
            <a:rPr lang="fr-BE" sz="1600">
              <a:solidFill>
                <a:srgbClr val="C00000"/>
              </a:solidFill>
              <a:latin typeface="Aptos Display" panose="020B0004020202020204" pitchFamily="34" charset="0"/>
            </a:rPr>
            <a:t>« Quand le retour violent du négatif apeure certains, ceux-ci consomment volontiers sa représentation [culturelle], comme substitut et exorcisme, surtout si elle est ouvertement référentielle » </a:t>
          </a:r>
          <a:r>
            <a:rPr lang="fr-BE" sz="1600">
              <a:solidFill>
                <a:schemeClr val="tx1">
                  <a:lumMod val="95000"/>
                  <a:lumOff val="5000"/>
                </a:schemeClr>
              </a:solidFill>
              <a:latin typeface="Aptos Display" panose="020B0004020202020204" pitchFamily="34" charset="0"/>
            </a:rPr>
            <a:t>(</a:t>
          </a:r>
          <a:r>
            <a:rPr lang="fr-BE" sz="1600" i="1">
              <a:solidFill>
                <a:schemeClr val="tx1">
                  <a:lumMod val="95000"/>
                  <a:lumOff val="5000"/>
                </a:schemeClr>
              </a:solidFill>
              <a:latin typeface="Aptos Display" panose="020B0004020202020204" pitchFamily="34" charset="0"/>
            </a:rPr>
            <a:t>Chroniques</a:t>
          </a:r>
          <a:r>
            <a:rPr lang="fr-BE" sz="1600">
              <a:solidFill>
                <a:schemeClr val="tx1">
                  <a:lumMod val="95000"/>
                  <a:lumOff val="5000"/>
                </a:schemeClr>
              </a:solidFill>
              <a:latin typeface="Aptos Display" panose="020B0004020202020204" pitchFamily="34" charset="0"/>
            </a:rPr>
            <a:t>, 89)</a:t>
          </a:r>
          <a:r>
            <a:rPr lang="fr-BE" sz="1600">
              <a:solidFill>
                <a:srgbClr val="C00000"/>
              </a:solidFill>
              <a:latin typeface="Aptos Display" panose="020B0004020202020204" pitchFamily="34" charset="0"/>
            </a:rPr>
            <a:t>. Manchette parle certainement de lui aussi ici.</a:t>
          </a:r>
        </a:p>
        <a:p>
          <a:endParaRPr lang="en-US" sz="1600">
            <a:solidFill>
              <a:srgbClr val="C00000"/>
            </a:solidFill>
            <a:latin typeface="Aptos Display" panose="020B0004020202020204" pitchFamily="34" charset="0"/>
          </a:endParaRPr>
        </a:p>
        <a:p>
          <a:r>
            <a:rPr lang="en-US" sz="1800" b="1">
              <a:solidFill>
                <a:schemeClr val="tx1"/>
              </a:solidFill>
              <a:latin typeface="Aptos Display" panose="020B0004020202020204" pitchFamily="34" charset="0"/>
            </a:rPr>
            <a:t>Rapports à </a:t>
          </a:r>
          <a:r>
            <a:rPr lang="en-US" sz="1800" b="1" err="1">
              <a:solidFill>
                <a:schemeClr val="tx1"/>
              </a:solidFill>
              <a:latin typeface="Aptos Display" panose="020B0004020202020204" pitchFamily="34" charset="0"/>
            </a:rPr>
            <a:t>l’I.S</a:t>
          </a:r>
          <a:r>
            <a:rPr lang="en-US" sz="1800" b="1">
              <a:solidFill>
                <a:schemeClr val="tx1"/>
              </a:solidFill>
              <a:latin typeface="Aptos Display" panose="020B0004020202020204" pitchFamily="34" charset="0"/>
            </a:rPr>
            <a:t>. : </a:t>
          </a:r>
        </a:p>
        <a:p>
          <a:r>
            <a:rPr lang="fr-BE" sz="1600">
              <a:solidFill>
                <a:srgbClr val="C00000"/>
              </a:solidFill>
              <a:latin typeface="Aptos Display" panose="020B0004020202020204" pitchFamily="34" charset="0"/>
            </a:rPr>
            <a:t>- Ne pas faire de l’Art, mais choisir la « littérature alimentaire » ou l’ « art industriel » (mise en conformité relative par rapport à l’idéologie situationniste). P</a:t>
          </a:r>
          <a:r>
            <a:rPr lang="fr-FR" sz="1600">
              <a:solidFill>
                <a:srgbClr val="C00000"/>
              </a:solidFill>
              <a:latin typeface="Aptos Display" panose="020B0004020202020204" pitchFamily="34" charset="0"/>
            </a:rPr>
            <a:t>ris entre le marteau du système (son travail d’écriture prolétaire) et l’enclume d’une radicalité révolutionnaire à laquelle il lui est difficile de s’affilier pratiquement, il tente alors une subversion par le polar </a:t>
          </a:r>
          <a:r>
            <a:rPr lang="fr-FR" sz="1600">
              <a:solidFill>
                <a:schemeClr val="tx1"/>
              </a:solidFill>
              <a:latin typeface="Aptos Display" panose="020B0004020202020204" pitchFamily="34" charset="0"/>
            </a:rPr>
            <a:t>(</a:t>
          </a:r>
          <a:r>
            <a:rPr lang="fr-FR" sz="1800">
              <a:solidFill>
                <a:schemeClr val="tx1"/>
              </a:solidFill>
              <a:latin typeface="Aptos Display" panose="020B0004020202020204" pitchFamily="34" charset="0"/>
            </a:rPr>
            <a:t>Rémy</a:t>
          </a:r>
          <a:r>
            <a:rPr lang="fr-FR" sz="1600">
              <a:solidFill>
                <a:schemeClr val="tx1"/>
              </a:solidFill>
              <a:latin typeface="Aptos Display" panose="020B0004020202020204" pitchFamily="34" charset="0"/>
            </a:rPr>
            <a:t> 2020)</a:t>
          </a:r>
          <a:r>
            <a:rPr lang="fr-FR" sz="1600">
              <a:solidFill>
                <a:srgbClr val="C00000"/>
              </a:solidFill>
              <a:latin typeface="Aptos Display" panose="020B0004020202020204" pitchFamily="34" charset="0"/>
            </a:rPr>
            <a:t>.</a:t>
          </a:r>
          <a:endParaRPr lang="en-US" sz="1600">
            <a:solidFill>
              <a:srgbClr val="C00000"/>
            </a:solidFill>
            <a:latin typeface="Aptos Display" panose="020B0004020202020204" pitchFamily="34" charset="0"/>
          </a:endParaRPr>
        </a:p>
        <a:p>
          <a:r>
            <a:rPr lang="en-US" sz="1600">
              <a:solidFill>
                <a:srgbClr val="C00000"/>
              </a:solidFill>
              <a:latin typeface="Aptos Display" panose="020B0004020202020204" pitchFamily="34" charset="0"/>
            </a:rPr>
            <a:t>- Choix </a:t>
          </a:r>
          <a:r>
            <a:rPr lang="en-US" sz="1600" err="1">
              <a:solidFill>
                <a:srgbClr val="C00000"/>
              </a:solidFill>
              <a:latin typeface="Aptos Display" panose="020B0004020202020204" pitchFamily="34" charset="0"/>
            </a:rPr>
            <a:t>clair</a:t>
          </a:r>
          <a:r>
            <a:rPr lang="en-US" sz="1600">
              <a:solidFill>
                <a:srgbClr val="C00000"/>
              </a:solidFill>
              <a:latin typeface="Aptos Display" panose="020B0004020202020204" pitchFamily="34" charset="0"/>
            </a:rPr>
            <a:t> </a:t>
          </a:r>
          <a:r>
            <a:rPr lang="en-US" sz="1600" err="1">
              <a:solidFill>
                <a:srgbClr val="C00000"/>
              </a:solidFill>
              <a:latin typeface="Aptos Display" panose="020B0004020202020204" pitchFamily="34" charset="0"/>
            </a:rPr>
            <a:t>cependant</a:t>
          </a:r>
          <a:r>
            <a:rPr lang="en-US" sz="1600">
              <a:solidFill>
                <a:srgbClr val="C00000"/>
              </a:solidFill>
              <a:latin typeface="Aptos Display" panose="020B0004020202020204" pitchFamily="34" charset="0"/>
            </a:rPr>
            <a:t> : </a:t>
          </a:r>
          <a:r>
            <a:rPr lang="en-US" sz="1600" err="1">
              <a:solidFill>
                <a:srgbClr val="C00000"/>
              </a:solidFill>
              <a:latin typeface="Aptos Display" panose="020B0004020202020204" pitchFamily="34" charset="0"/>
            </a:rPr>
            <a:t>l’art</a:t>
          </a:r>
          <a:r>
            <a:rPr lang="en-US" sz="1600">
              <a:solidFill>
                <a:srgbClr val="C00000"/>
              </a:solidFill>
              <a:latin typeface="Aptos Display" panose="020B0004020202020204" pitchFamily="34" charset="0"/>
            </a:rPr>
            <a:t> </a:t>
          </a:r>
          <a:r>
            <a:rPr lang="en-US" sz="1600" err="1">
              <a:solidFill>
                <a:srgbClr val="C00000"/>
              </a:solidFill>
              <a:latin typeface="Aptos Display" panose="020B0004020202020204" pitchFamily="34" charset="0"/>
            </a:rPr>
            <a:t>plutôt</a:t>
          </a:r>
          <a:r>
            <a:rPr lang="en-US" sz="1600">
              <a:solidFill>
                <a:srgbClr val="C00000"/>
              </a:solidFill>
              <a:latin typeface="Aptos Display" panose="020B0004020202020204" pitchFamily="34" charset="0"/>
            </a:rPr>
            <a:t> que la vie. T</a:t>
          </a:r>
          <a:r>
            <a:rPr lang="fr-FR" sz="1600" err="1">
              <a:solidFill>
                <a:srgbClr val="C00000"/>
              </a:solidFill>
              <a:latin typeface="Aptos Display" panose="020B0004020202020204" pitchFamily="34" charset="0"/>
            </a:rPr>
            <a:t>ension</a:t>
          </a:r>
          <a:r>
            <a:rPr lang="fr-FR" sz="1600">
              <a:solidFill>
                <a:srgbClr val="C00000"/>
              </a:solidFill>
              <a:latin typeface="Aptos Display" panose="020B0004020202020204" pitchFamily="34" charset="0"/>
            </a:rPr>
            <a:t> cependant à cause de la contradiction entre l’approbation aux idées révolutionnaires et son mode de vie </a:t>
          </a:r>
          <a:r>
            <a:rPr lang="fr-FR" sz="1600">
              <a:solidFill>
                <a:schemeClr val="tx1"/>
              </a:solidFill>
              <a:latin typeface="Aptos Display" panose="020B0004020202020204" pitchFamily="34" charset="0"/>
            </a:rPr>
            <a:t>(</a:t>
          </a:r>
          <a:r>
            <a:rPr lang="fr-FR" sz="1800">
              <a:solidFill>
                <a:schemeClr val="tx1"/>
              </a:solidFill>
              <a:latin typeface="Aptos Display" panose="020B0004020202020204" pitchFamily="34" charset="0"/>
            </a:rPr>
            <a:t>Rémy</a:t>
          </a:r>
          <a:r>
            <a:rPr lang="fr-FR" sz="1600">
              <a:solidFill>
                <a:schemeClr val="tx1"/>
              </a:solidFill>
              <a:latin typeface="Aptos Display" panose="020B0004020202020204" pitchFamily="34" charset="0"/>
            </a:rPr>
            <a:t> 2020)</a:t>
          </a:r>
          <a:r>
            <a:rPr lang="fr-FR" sz="1600">
              <a:solidFill>
                <a:srgbClr val="C00000"/>
              </a:solidFill>
              <a:latin typeface="Aptos Display" panose="020B0004020202020204" pitchFamily="34" charset="0"/>
            </a:rPr>
            <a:t>.</a:t>
          </a:r>
          <a:endParaRPr lang="en-US" sz="1600">
            <a:solidFill>
              <a:srgbClr val="C00000"/>
            </a:solidFill>
            <a:latin typeface="Aptos Display" panose="020B0004020202020204" pitchFamily="34" charset="0"/>
          </a:endParaRPr>
        </a:p>
        <a:p>
          <a:r>
            <a:rPr lang="fr-BE" sz="1600">
              <a:solidFill>
                <a:srgbClr val="C00000"/>
              </a:solidFill>
              <a:latin typeface="Aptos Display" panose="020B0004020202020204" pitchFamily="34" charset="0"/>
            </a:rPr>
            <a:t>« Je voudrais vivre autrement, mais dans le système établi, la façon dont je vis est la vie que je préfère. Je n’aspire qu’à plus d’argent, ou alors, la chute du système. Je n’ai pas de programme minimum, ou plutôt, il est conservateur » </a:t>
          </a:r>
          <a:r>
            <a:rPr lang="fr-BE" sz="1600">
              <a:solidFill>
                <a:schemeClr val="tx1"/>
              </a:solidFill>
              <a:latin typeface="Aptos Display" panose="020B0004020202020204" pitchFamily="34" charset="0"/>
            </a:rPr>
            <a:t>(</a:t>
          </a:r>
          <a:r>
            <a:rPr lang="fr-BE" sz="1600" i="1">
              <a:solidFill>
                <a:schemeClr val="tx1"/>
              </a:solidFill>
              <a:latin typeface="Aptos Display" panose="020B0004020202020204" pitchFamily="34" charset="0"/>
            </a:rPr>
            <a:t>Journal</a:t>
          </a:r>
          <a:r>
            <a:rPr lang="fr-BE" sz="1600">
              <a:solidFill>
                <a:schemeClr val="tx1"/>
              </a:solidFill>
              <a:latin typeface="Aptos Display" panose="020B0004020202020204" pitchFamily="34" charset="0"/>
            </a:rPr>
            <a:t> 56–57, 1968).</a:t>
          </a:r>
          <a:endParaRPr lang="en-US" sz="1600">
            <a:solidFill>
              <a:schemeClr val="tx1"/>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4C4CE9F6-B6F0-41C7-A856-D7F7A0ED2632}">
      <dgm:prSet custT="1"/>
      <dgm:spPr/>
      <dgm:t>
        <a:bodyPr/>
        <a:lstStyle/>
        <a:p>
          <a:endParaRPr lang="en-US" sz="1400"/>
        </a:p>
      </dgm:t>
    </dgm:pt>
    <dgm:pt modelId="{9904F1DD-654D-49A7-A8DB-7CA5F5A2BC66}" type="parTrans" cxnId="{7ECAD58B-761B-4DC1-B4D2-7D7DC169AE49}">
      <dgm:prSet/>
      <dgm:spPr/>
      <dgm:t>
        <a:bodyPr/>
        <a:lstStyle/>
        <a:p>
          <a:endParaRPr lang="fr-BE"/>
        </a:p>
      </dgm:t>
    </dgm:pt>
    <dgm:pt modelId="{DA523F1B-D49C-4AB7-AC21-FFF7D9AB68EB}" type="sibTrans" cxnId="{7ECAD58B-761B-4DC1-B4D2-7D7DC169AE49}">
      <dgm:prSet/>
      <dgm:spPr/>
      <dgm:t>
        <a:bodyPr/>
        <a:lstStyle/>
        <a:p>
          <a:endParaRPr lang="fr-BE"/>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dgm:presLayoutVars>
          <dgm:bulletEnabled val="1"/>
        </dgm:presLayoutVars>
      </dgm:prSet>
      <dgm:spPr/>
    </dgm:pt>
  </dgm:ptLst>
  <dgm:cxnLst>
    <dgm:cxn modelId="{731B473C-74E0-47F9-B867-6050FBFCF153}" srcId="{DA6698BB-6910-454C-8818-F082F2138E0A}" destId="{A830ABE2-F9F2-4187-9961-F790F61C32D0}" srcOrd="0" destOrd="0" parTransId="{668BDCBC-AD8A-473F-ACFC-9E7EE1E39B1B}" sibTransId="{81366C53-89EB-4514-A5CC-AF1C54B863F8}"/>
    <dgm:cxn modelId="{00A19D5D-00B6-43D3-B92D-6E67D66FDE27}" type="presOf" srcId="{4C4CE9F6-B6F0-41C7-A856-D7F7A0ED2632}" destId="{B1B81A35-C666-427D-AD76-46CA30E1001B}" srcOrd="0" destOrd="1" presId="urn:microsoft.com/office/officeart/2005/8/layout/default"/>
    <dgm:cxn modelId="{7ECAD58B-761B-4DC1-B4D2-7D7DC169AE49}" srcId="{A830ABE2-F9F2-4187-9961-F790F61C32D0}" destId="{4C4CE9F6-B6F0-41C7-A856-D7F7A0ED2632}" srcOrd="0" destOrd="0" parTransId="{9904F1DD-654D-49A7-A8DB-7CA5F5A2BC66}" sibTransId="{DA523F1B-D49C-4AB7-AC21-FFF7D9AB68EB}"/>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pPr algn="l"/>
          <a:r>
            <a:rPr lang="en-US" sz="1800" b="1">
              <a:solidFill>
                <a:schemeClr val="tx1"/>
              </a:solidFill>
              <a:latin typeface="Aptos Display" panose="020B0004020202020204" pitchFamily="34" charset="0"/>
            </a:rPr>
            <a:t>Rapports à </a:t>
          </a:r>
          <a:r>
            <a:rPr lang="en-US" sz="1800" b="1" err="1">
              <a:solidFill>
                <a:schemeClr val="tx1"/>
              </a:solidFill>
              <a:latin typeface="Aptos Display" panose="020B0004020202020204" pitchFamily="34" charset="0"/>
            </a:rPr>
            <a:t>sa</a:t>
          </a:r>
          <a:r>
            <a:rPr lang="en-US" sz="1800" b="1">
              <a:solidFill>
                <a:schemeClr val="tx1"/>
              </a:solidFill>
              <a:latin typeface="Aptos Display" panose="020B0004020202020204" pitchFamily="34" charset="0"/>
            </a:rPr>
            <a:t> </a:t>
          </a:r>
          <a:r>
            <a:rPr lang="en-US" sz="1800" b="1" err="1">
              <a:solidFill>
                <a:schemeClr val="tx1"/>
              </a:solidFill>
              <a:latin typeface="Aptos Display" panose="020B0004020202020204" pitchFamily="34" charset="0"/>
            </a:rPr>
            <a:t>classe</a:t>
          </a:r>
          <a:r>
            <a:rPr lang="en-US" sz="1800" b="1">
              <a:solidFill>
                <a:schemeClr val="tx1"/>
              </a:solidFill>
              <a:latin typeface="Aptos Display" panose="020B0004020202020204" pitchFamily="34" charset="0"/>
            </a:rPr>
            <a:t> (Manchette </a:t>
          </a:r>
          <a:r>
            <a:rPr lang="en-US" sz="1800" b="1" i="1">
              <a:solidFill>
                <a:schemeClr val="tx1"/>
              </a:solidFill>
              <a:latin typeface="Aptos Display" panose="020B0004020202020204" pitchFamily="34" charset="0"/>
            </a:rPr>
            <a:t>petit-bourgeois</a:t>
          </a:r>
          <a:r>
            <a:rPr lang="en-US" sz="1800" b="1">
              <a:solidFill>
                <a:schemeClr val="tx1"/>
              </a:solidFill>
              <a:latin typeface="Aptos Display" panose="020B0004020202020204" pitchFamily="34" charset="0"/>
            </a:rPr>
            <a:t>) : </a:t>
          </a:r>
        </a:p>
        <a:p>
          <a:pPr algn="l"/>
          <a:r>
            <a:rPr lang="fr-BE" sz="1600">
              <a:solidFill>
                <a:srgbClr val="C00000"/>
              </a:solidFill>
              <a:latin typeface="Aptos Display" panose="020B0004020202020204" pitchFamily="34" charset="0"/>
            </a:rPr>
            <a:t>- « J’ai eu moi-même peur des riches et peur des pauvres. Mes rapports avec la politique sont beaucoup “informés” par ça. C’est le fait d’être coincé dans ce qu’on appelait encore à l’époque la “petite bourgeoisie” » </a:t>
          </a:r>
          <a:r>
            <a:rPr lang="fr-BE" sz="1600">
              <a:solidFill>
                <a:schemeClr val="tx1"/>
              </a:solidFill>
              <a:latin typeface="Aptos Display" panose="020B0004020202020204" pitchFamily="34" charset="0"/>
            </a:rPr>
            <a:t>(</a:t>
          </a:r>
          <a:r>
            <a:rPr lang="fr-BE" sz="1600" i="1">
              <a:solidFill>
                <a:schemeClr val="tx1"/>
              </a:solidFill>
              <a:latin typeface="Aptos Display" panose="020B0004020202020204" pitchFamily="34" charset="0"/>
            </a:rPr>
            <a:t>Entretiens</a:t>
          </a:r>
          <a:r>
            <a:rPr lang="fr-BE" sz="1600">
              <a:solidFill>
                <a:schemeClr val="tx1"/>
              </a:solidFill>
              <a:latin typeface="Aptos Display" panose="020B0004020202020204" pitchFamily="34" charset="0"/>
            </a:rPr>
            <a:t>, 290). </a:t>
          </a:r>
          <a:endParaRPr lang="en-US" sz="1600">
            <a:solidFill>
              <a:schemeClr val="tx1"/>
            </a:solidFill>
            <a:latin typeface="Aptos Display" panose="020B0004020202020204" pitchFamily="34" charset="0"/>
          </a:endParaRPr>
        </a:p>
        <a:p>
          <a:pPr algn="l"/>
          <a:r>
            <a:rPr lang="en-US" sz="1600">
              <a:solidFill>
                <a:srgbClr val="C00000"/>
              </a:solidFill>
              <a:latin typeface="Aptos Display" panose="020B0004020202020204" pitchFamily="34" charset="0"/>
            </a:rPr>
            <a:t>- </a:t>
          </a:r>
          <a:r>
            <a:rPr lang="fr-BE" sz="1600">
              <a:solidFill>
                <a:srgbClr val="C00000"/>
              </a:solidFill>
              <a:latin typeface="Aptos Display" panose="020B0004020202020204" pitchFamily="34" charset="0"/>
            </a:rPr>
            <a:t>«</a:t>
          </a:r>
          <a:r>
            <a:rPr lang="en-US" sz="1600">
              <a:solidFill>
                <a:srgbClr val="C00000"/>
              </a:solidFill>
              <a:latin typeface="Aptos Display" panose="020B0004020202020204" pitchFamily="34" charset="0"/>
            </a:rPr>
            <a:t> </a:t>
          </a:r>
          <a:r>
            <a:rPr lang="fr-BE" sz="1600">
              <a:solidFill>
                <a:srgbClr val="C00000"/>
              </a:solidFill>
              <a:latin typeface="Aptos Display" panose="020B0004020202020204" pitchFamily="34" charset="0"/>
            </a:rPr>
            <a:t>L’observateur extérieur pourrait se contenter de noter que la petite abondance de biens à quoi je suis parvenu et dans quoi je me maintiens, plus l’espérance d’une plus grande abondance, me jette, m’a jeté dans la </a:t>
          </a:r>
          <a:r>
            <a:rPr lang="fr-BE" sz="1600" i="1">
              <a:solidFill>
                <a:srgbClr val="C00000"/>
              </a:solidFill>
              <a:latin typeface="Aptos Display" panose="020B0004020202020204" pitchFamily="34" charset="0"/>
            </a:rPr>
            <a:t>petite bourgeoisie </a:t>
          </a:r>
          <a:r>
            <a:rPr lang="fr-BE" sz="1600">
              <a:solidFill>
                <a:srgbClr val="C00000"/>
              </a:solidFill>
              <a:latin typeface="Aptos Display" panose="020B0004020202020204" pitchFamily="34" charset="0"/>
            </a:rPr>
            <a:t>[je souligne]. Ne suis-je pas souvent en train d’attendre et d’imaginer le temps où je vais avoir en réserve des sommes un peu consistantes, et où je vais les investir dans une société immobilière ou autre ? Dire cela suffirait bien à l’observateur extérieur. Tout au plus peut-il noter avec moi, s’il est bienveillant, l’étrange passion critique que je garde, au lieu de tomber dans la </a:t>
          </a:r>
          <a:r>
            <a:rPr lang="fr-BE" sz="1600" err="1">
              <a:solidFill>
                <a:srgbClr val="C00000"/>
              </a:solidFill>
              <a:latin typeface="Aptos Display" panose="020B0004020202020204" pitchFamily="34" charset="0"/>
            </a:rPr>
            <a:t>bovinerie</a:t>
          </a:r>
          <a:r>
            <a:rPr lang="fr-BE" sz="1600">
              <a:solidFill>
                <a:srgbClr val="C00000"/>
              </a:solidFill>
              <a:latin typeface="Aptos Display" panose="020B0004020202020204" pitchFamily="34" charset="0"/>
            </a:rPr>
            <a:t> [</a:t>
          </a:r>
          <a:r>
            <a:rPr lang="fr-BE" sz="1600" i="1">
              <a:solidFill>
                <a:srgbClr val="C00000"/>
              </a:solidFill>
              <a:latin typeface="Aptos Display" panose="020B0004020202020204" pitchFamily="34" charset="0"/>
            </a:rPr>
            <a:t>sic</a:t>
          </a:r>
          <a:r>
            <a:rPr lang="fr-BE" sz="1600">
              <a:solidFill>
                <a:srgbClr val="C00000"/>
              </a:solidFill>
              <a:latin typeface="Aptos Display" panose="020B0004020202020204" pitchFamily="34" charset="0"/>
            </a:rPr>
            <a:t>] ordinaire des petits-bourgeois » </a:t>
          </a:r>
          <a:r>
            <a:rPr lang="fr-BE" sz="1600">
              <a:solidFill>
                <a:schemeClr val="tx1"/>
              </a:solidFill>
              <a:latin typeface="Aptos Display" panose="020B0004020202020204" pitchFamily="34" charset="0"/>
            </a:rPr>
            <a:t>(</a:t>
          </a:r>
          <a:r>
            <a:rPr lang="fr-BE" sz="1600" i="1">
              <a:solidFill>
                <a:schemeClr val="tx1"/>
              </a:solidFill>
              <a:latin typeface="Aptos Display" panose="020B0004020202020204" pitchFamily="34" charset="0"/>
            </a:rPr>
            <a:t>Journal</a:t>
          </a:r>
          <a:r>
            <a:rPr lang="fr-BE" sz="1600">
              <a:solidFill>
                <a:schemeClr val="tx1"/>
              </a:solidFill>
              <a:latin typeface="Aptos Display" panose="020B0004020202020204" pitchFamily="34" charset="0"/>
            </a:rPr>
            <a:t>, 297, 1969).</a:t>
          </a:r>
        </a:p>
        <a:p>
          <a:pPr algn="l"/>
          <a:r>
            <a:rPr lang="fr-BE" sz="1600">
              <a:solidFill>
                <a:srgbClr val="C00000"/>
              </a:solidFill>
              <a:latin typeface="Aptos Display" panose="020B0004020202020204" pitchFamily="34" charset="0"/>
            </a:rPr>
            <a:t>- Mode de vie petit-bourgeois. Ses buts affichés : réussite sociale et « vivre dans le luxe ». </a:t>
          </a:r>
        </a:p>
        <a:p>
          <a:pPr algn="l"/>
          <a:r>
            <a:rPr lang="fr-BE" sz="1600">
              <a:solidFill>
                <a:srgbClr val="C00000"/>
              </a:solidFill>
              <a:latin typeface="Aptos Display" panose="020B0004020202020204" pitchFamily="34" charset="0"/>
            </a:rPr>
            <a:t>« Ma chance et mon sens tactique m’ont placé dans une position que je n’ai pas l’intention de saborder, car je puis (ou pouvais) l’occuper plus ou moins confortablement – comme on garde un travail à mi-temps, même ennuyeux, car c’est plus facile que de dévaliser des banques ou de devoir chercher des boulots occasionnels dans l’industrie » </a:t>
          </a:r>
          <a:r>
            <a:rPr lang="fr-BE" sz="1600">
              <a:solidFill>
                <a:schemeClr val="tx1"/>
              </a:solidFill>
              <a:latin typeface="Aptos Display" panose="020B0004020202020204" pitchFamily="34" charset="0"/>
            </a:rPr>
            <a:t>(</a:t>
          </a:r>
          <a:r>
            <a:rPr lang="fr-BE" sz="1600" i="1">
              <a:solidFill>
                <a:schemeClr val="tx1"/>
              </a:solidFill>
              <a:latin typeface="Aptos Display" panose="020B0004020202020204" pitchFamily="34" charset="0"/>
            </a:rPr>
            <a:t>Correspondance</a:t>
          </a:r>
          <a:r>
            <a:rPr lang="fr-BE" sz="1600">
              <a:solidFill>
                <a:schemeClr val="tx1"/>
              </a:solidFill>
              <a:latin typeface="Aptos Display" panose="020B0004020202020204" pitchFamily="34" charset="0"/>
            </a:rPr>
            <a:t>, 272).</a:t>
          </a:r>
        </a:p>
        <a:p>
          <a:pPr algn="l"/>
          <a:r>
            <a:rPr lang="fr-BE" sz="1600">
              <a:solidFill>
                <a:srgbClr val="C00000"/>
              </a:solidFill>
              <a:latin typeface="Aptos Display" panose="020B0004020202020204" pitchFamily="34" charset="0"/>
            </a:rPr>
            <a:t>- Travaille tout le temps beaucoup, même une fois son aisance financière acquise. Revalorisation de son travail par la notion finale d’ « artisanat ». Promotion finalement du « travail bien fait ».</a:t>
          </a:r>
          <a:endParaRPr lang="en-US" sz="1600">
            <a:solidFill>
              <a:srgbClr val="C00000"/>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dgm:presLayoutVars>
          <dgm:bulletEnabled val="1"/>
        </dgm:presLayoutVars>
      </dgm:prSet>
      <dgm:spPr/>
    </dgm:pt>
  </dgm:ptLst>
  <dgm:cxnLst>
    <dgm:cxn modelId="{731B473C-74E0-47F9-B867-6050FBFCF153}" srcId="{DA6698BB-6910-454C-8818-F082F2138E0A}" destId="{A830ABE2-F9F2-4187-9961-F790F61C32D0}" srcOrd="0" destOrd="0" parTransId="{668BDCBC-AD8A-473F-ACFC-9E7EE1E39B1B}" sibTransId="{81366C53-89EB-4514-A5CC-AF1C54B863F8}"/>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6698BB-6910-454C-8818-F082F2138E0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830ABE2-F9F2-4187-9961-F790F61C32D0}">
      <dgm:prSet custT="1"/>
      <dgm:spPr/>
      <dgm:t>
        <a:bodyPr/>
        <a:lstStyle/>
        <a:p>
          <a:r>
            <a:rPr lang="en-US" sz="1800" b="1">
              <a:solidFill>
                <a:schemeClr val="tx1"/>
              </a:solidFill>
              <a:latin typeface="Aptos Display" panose="020B0004020202020204" pitchFamily="34" charset="0"/>
            </a:rPr>
            <a:t>Rapports à la </a:t>
          </a:r>
          <a:r>
            <a:rPr lang="en-US" sz="1800" b="1" err="1">
              <a:solidFill>
                <a:schemeClr val="tx1"/>
              </a:solidFill>
              <a:latin typeface="Aptos Display" panose="020B0004020202020204" pitchFamily="34" charset="0"/>
            </a:rPr>
            <a:t>révolution</a:t>
          </a:r>
          <a:r>
            <a:rPr lang="en-US" sz="1800" b="1">
              <a:solidFill>
                <a:schemeClr val="tx1"/>
              </a:solidFill>
              <a:latin typeface="Aptos Display" panose="020B0004020202020204" pitchFamily="34" charset="0"/>
            </a:rPr>
            <a:t> : </a:t>
          </a:r>
        </a:p>
        <a:p>
          <a:r>
            <a:rPr lang="fr-BE" sz="1600">
              <a:solidFill>
                <a:srgbClr val="C00000"/>
              </a:solidFill>
              <a:latin typeface="Aptos Display" panose="020B0004020202020204" pitchFamily="34" charset="0"/>
            </a:rPr>
            <a:t>- </a:t>
          </a:r>
          <a:r>
            <a:rPr lang="fr-BE" sz="1600">
              <a:solidFill>
                <a:schemeClr val="tx1"/>
              </a:solidFill>
              <a:latin typeface="Aptos Display" panose="020B0004020202020204" pitchFamily="34" charset="0"/>
            </a:rPr>
            <a:t>« Duplicité » de Manchette : </a:t>
          </a:r>
          <a:r>
            <a:rPr lang="fr-BE" sz="1600">
              <a:solidFill>
                <a:srgbClr val="C00000"/>
              </a:solidFill>
              <a:latin typeface="Aptos Display" panose="020B0004020202020204" pitchFamily="34" charset="0"/>
            </a:rPr>
            <a:t>« Tant que le système dure, j’essaierai d’en tirer du pognon  . Le problème sera d’en tirer le pognon sans se compromettre irrémédiablement avec le Vieux Monde. Et c’est d’autant plus compliqué que la fonction lucrative qui me serait la plus accessible est celle de </a:t>
          </a:r>
          <a:r>
            <a:rPr lang="fr-BE" sz="1600" i="1">
              <a:solidFill>
                <a:srgbClr val="C00000"/>
              </a:solidFill>
              <a:latin typeface="Aptos Display" panose="020B0004020202020204" pitchFamily="34" charset="0"/>
            </a:rPr>
            <a:t>récupérateur de la critique </a:t>
          </a:r>
          <a:r>
            <a:rPr lang="fr-BE" sz="1600">
              <a:solidFill>
                <a:srgbClr val="C00000"/>
              </a:solidFill>
              <a:latin typeface="Aptos Display" panose="020B0004020202020204" pitchFamily="34" charset="0"/>
            </a:rPr>
            <a:t>[je souligne]. […] Je cherche donc à me ménager le pur retournement de veste. Avec le système tant qu’il pourra m’appointer abondamment. Avec la révolution dès qu’elle sera le seul moyen, ou le seul espoir, de jouir. Je ne m’en inquiète pas d’un point de vue moral ou radical, de cette “contradiction étalée”, mais parce que c’est de l’acrobatie. Je ne voudrais pas que ma carrière de d’abord nuise à ma vie d’ensuite. Le triomphe de la réaction me simplifierait bien l’existence. […] Je recherche ma propre radicalité avec la conviction qu’elle sera insuffisante pour être vraiment radicale, et l’espérance qu’elle sera un effort de radicalité suffisamment marqué pour me gagner la tolérance du Nouveau Monde industriel – être, en petit, ce que Gorki a été au </a:t>
          </a:r>
          <a:r>
            <a:rPr lang="fr-BE" sz="1600" err="1">
              <a:solidFill>
                <a:srgbClr val="C00000"/>
              </a:solidFill>
              <a:latin typeface="Aptos Display" panose="020B0004020202020204" pitchFamily="34" charset="0"/>
            </a:rPr>
            <a:t>bolchevisme</a:t>
          </a:r>
          <a:r>
            <a:rPr lang="fr-BE" sz="1600">
              <a:solidFill>
                <a:srgbClr val="C00000"/>
              </a:solidFill>
              <a:latin typeface="Aptos Display" panose="020B0004020202020204" pitchFamily="34" charset="0"/>
            </a:rPr>
            <a:t>  » </a:t>
          </a:r>
          <a:r>
            <a:rPr lang="fr-BE" sz="1600">
              <a:solidFill>
                <a:schemeClr val="tx1"/>
              </a:solidFill>
              <a:latin typeface="Aptos Display" panose="020B0004020202020204" pitchFamily="34" charset="0"/>
            </a:rPr>
            <a:t> (</a:t>
          </a:r>
          <a:r>
            <a:rPr lang="fr-BE" sz="1600" i="1">
              <a:solidFill>
                <a:schemeClr val="tx1"/>
              </a:solidFill>
              <a:latin typeface="Aptos Display" panose="020B0004020202020204" pitchFamily="34" charset="0"/>
            </a:rPr>
            <a:t>Journal</a:t>
          </a:r>
          <a:r>
            <a:rPr lang="fr-BE" sz="1600">
              <a:solidFill>
                <a:schemeClr val="tx1"/>
              </a:solidFill>
              <a:latin typeface="Aptos Display" panose="020B0004020202020204" pitchFamily="34" charset="0"/>
            </a:rPr>
            <a:t>, 257–258, 1969).</a:t>
          </a:r>
        </a:p>
        <a:p>
          <a:endParaRPr lang="fr-BE" sz="1600">
            <a:solidFill>
              <a:srgbClr val="C00000"/>
            </a:solidFill>
            <a:latin typeface="Aptos Display" panose="020B0004020202020204" pitchFamily="34" charset="0"/>
          </a:endParaRPr>
        </a:p>
        <a:p>
          <a:r>
            <a:rPr lang="fr-BE" sz="1600">
              <a:solidFill>
                <a:srgbClr val="C00000"/>
              </a:solidFill>
              <a:latin typeface="Aptos Display" panose="020B0004020202020204" pitchFamily="34" charset="0"/>
            </a:rPr>
            <a:t>- </a:t>
          </a:r>
          <a:r>
            <a:rPr lang="fr-BE" sz="1600">
              <a:solidFill>
                <a:schemeClr val="tx1"/>
              </a:solidFill>
              <a:latin typeface="Aptos Display" panose="020B0004020202020204" pitchFamily="34" charset="0"/>
            </a:rPr>
            <a:t>Aveux clairs : </a:t>
          </a:r>
          <a:r>
            <a:rPr lang="fr-BE" sz="1600">
              <a:solidFill>
                <a:srgbClr val="C00000"/>
              </a:solidFill>
              <a:latin typeface="Aptos Display" panose="020B0004020202020204" pitchFamily="34" charset="0"/>
            </a:rPr>
            <a:t>« Il est à craindre que l’Histoire à venir n’aille pas sans de grandes destructions. Il y a des moments où je souhaite très vivement la conservation du capitalisme   » </a:t>
          </a:r>
          <a:r>
            <a:rPr lang="fr-BE" sz="1600">
              <a:solidFill>
                <a:schemeClr val="tx1"/>
              </a:solidFill>
              <a:latin typeface="Aptos Display" panose="020B0004020202020204" pitchFamily="34" charset="0"/>
            </a:rPr>
            <a:t>(</a:t>
          </a:r>
          <a:r>
            <a:rPr lang="fr-BE" sz="1600" i="1">
              <a:solidFill>
                <a:schemeClr val="tx1"/>
              </a:solidFill>
              <a:latin typeface="Aptos Display" panose="020B0004020202020204" pitchFamily="34" charset="0"/>
            </a:rPr>
            <a:t>Journal</a:t>
          </a:r>
          <a:r>
            <a:rPr lang="fr-BE" sz="1600">
              <a:solidFill>
                <a:schemeClr val="tx1"/>
              </a:solidFill>
              <a:latin typeface="Aptos Display" panose="020B0004020202020204" pitchFamily="34" charset="0"/>
            </a:rPr>
            <a:t>, 128, 1969).</a:t>
          </a:r>
          <a:r>
            <a:rPr lang="fr-BE" sz="1600">
              <a:solidFill>
                <a:srgbClr val="C00000"/>
              </a:solidFill>
              <a:latin typeface="Aptos Display" panose="020B0004020202020204" pitchFamily="34" charset="0"/>
            </a:rPr>
            <a:t> « Je ne veux vraiment rejoindre le mouvement du négatif que si je suis sûr de sa victoire et assuré de n’avoir rien à sacrifier dans l’affaire. C’est choisir d’être à la </a:t>
          </a:r>
          <a:r>
            <a:rPr lang="fr-BE" sz="1600" err="1">
              <a:solidFill>
                <a:srgbClr val="C00000"/>
              </a:solidFill>
              <a:latin typeface="Aptos Display" panose="020B0004020202020204" pitchFamily="34" charset="0"/>
            </a:rPr>
            <a:t>traîne</a:t>
          </a:r>
          <a:r>
            <a:rPr lang="fr-BE" sz="1600">
              <a:solidFill>
                <a:srgbClr val="C00000"/>
              </a:solidFill>
              <a:latin typeface="Aptos Display" panose="020B0004020202020204" pitchFamily="34" charset="0"/>
            </a:rPr>
            <a:t> dans l’état harmonieux de l’Histoire. Eh bien, tant pis » </a:t>
          </a:r>
          <a:r>
            <a:rPr lang="fr-BE" sz="1600">
              <a:solidFill>
                <a:schemeClr val="tx1"/>
              </a:solidFill>
              <a:latin typeface="Aptos Display" panose="020B0004020202020204" pitchFamily="34" charset="0"/>
            </a:rPr>
            <a:t>(</a:t>
          </a:r>
          <a:r>
            <a:rPr lang="fr-BE" sz="1600" i="1">
              <a:solidFill>
                <a:schemeClr val="tx1"/>
              </a:solidFill>
              <a:latin typeface="Aptos Display" panose="020B0004020202020204" pitchFamily="34" charset="0"/>
            </a:rPr>
            <a:t>Journal</a:t>
          </a:r>
          <a:r>
            <a:rPr lang="fr-BE" sz="1600">
              <a:solidFill>
                <a:schemeClr val="tx1"/>
              </a:solidFill>
              <a:latin typeface="Aptos Display" panose="020B0004020202020204" pitchFamily="34" charset="0"/>
            </a:rPr>
            <a:t>, 298, 1969). </a:t>
          </a:r>
          <a:r>
            <a:rPr lang="fr-BE" sz="1600">
              <a:solidFill>
                <a:srgbClr val="C00000"/>
              </a:solidFill>
              <a:latin typeface="Aptos Display" panose="020B0004020202020204" pitchFamily="34" charset="0"/>
            </a:rPr>
            <a:t>« Tristan [son fils] est celui qui profitera le plus de ce que nous pouvons faire, et ça me fait bien plaisir, même si j’aurais voulu en profiter davantage, plus tôt. </a:t>
          </a:r>
          <a:r>
            <a:rPr lang="fr-BE" sz="1600" i="1">
              <a:solidFill>
                <a:srgbClr val="C00000"/>
              </a:solidFill>
              <a:latin typeface="Aptos Display" panose="020B0004020202020204" pitchFamily="34" charset="0"/>
            </a:rPr>
            <a:t>J’espère qu’il n’y aura pas la révolution. Je crains</a:t>
          </a:r>
          <a:r>
            <a:rPr lang="fr-BE" sz="1600">
              <a:solidFill>
                <a:srgbClr val="C00000"/>
              </a:solidFill>
              <a:latin typeface="Aptos Display" panose="020B0004020202020204" pitchFamily="34" charset="0"/>
            </a:rPr>
            <a:t> [je souligne] » </a:t>
          </a:r>
          <a:r>
            <a:rPr lang="fr-BE" sz="1600">
              <a:solidFill>
                <a:schemeClr val="tx1"/>
              </a:solidFill>
              <a:latin typeface="Aptos Display" panose="020B0004020202020204" pitchFamily="34" charset="0"/>
            </a:rPr>
            <a:t>(</a:t>
          </a:r>
          <a:r>
            <a:rPr lang="fr-BE" sz="1600" i="1">
              <a:solidFill>
                <a:schemeClr val="tx1"/>
              </a:solidFill>
              <a:latin typeface="Aptos Display" panose="020B0004020202020204" pitchFamily="34" charset="0"/>
            </a:rPr>
            <a:t>Journal</a:t>
          </a:r>
          <a:r>
            <a:rPr lang="fr-BE" sz="1600">
              <a:solidFill>
                <a:schemeClr val="tx1"/>
              </a:solidFill>
              <a:latin typeface="Aptos Display" panose="020B0004020202020204" pitchFamily="34" charset="0"/>
            </a:rPr>
            <a:t>, 474, 1971).</a:t>
          </a:r>
          <a:endParaRPr lang="en-US" sz="1600">
            <a:solidFill>
              <a:schemeClr val="tx1"/>
            </a:solidFill>
            <a:latin typeface="Aptos Display" panose="020B0004020202020204" pitchFamily="34" charset="0"/>
          </a:endParaRPr>
        </a:p>
      </dgm:t>
    </dgm:pt>
    <dgm:pt modelId="{668BDCBC-AD8A-473F-ACFC-9E7EE1E39B1B}" type="parTrans" cxnId="{731B473C-74E0-47F9-B867-6050FBFCF153}">
      <dgm:prSet/>
      <dgm:spPr/>
      <dgm:t>
        <a:bodyPr/>
        <a:lstStyle/>
        <a:p>
          <a:endParaRPr lang="en-US"/>
        </a:p>
      </dgm:t>
    </dgm:pt>
    <dgm:pt modelId="{81366C53-89EB-4514-A5CC-AF1C54B863F8}" type="sibTrans" cxnId="{731B473C-74E0-47F9-B867-6050FBFCF153}">
      <dgm:prSet/>
      <dgm:spPr/>
      <dgm:t>
        <a:bodyPr/>
        <a:lstStyle/>
        <a:p>
          <a:endParaRPr lang="en-US"/>
        </a:p>
      </dgm:t>
    </dgm:pt>
    <dgm:pt modelId="{4C4CE9F6-B6F0-41C7-A856-D7F7A0ED2632}">
      <dgm:prSet custT="1"/>
      <dgm:spPr/>
      <dgm:t>
        <a:bodyPr/>
        <a:lstStyle/>
        <a:p>
          <a:endParaRPr lang="en-US" sz="1400"/>
        </a:p>
      </dgm:t>
    </dgm:pt>
    <dgm:pt modelId="{9904F1DD-654D-49A7-A8DB-7CA5F5A2BC66}" type="parTrans" cxnId="{7ECAD58B-761B-4DC1-B4D2-7D7DC169AE49}">
      <dgm:prSet/>
      <dgm:spPr/>
      <dgm:t>
        <a:bodyPr/>
        <a:lstStyle/>
        <a:p>
          <a:endParaRPr lang="fr-BE"/>
        </a:p>
      </dgm:t>
    </dgm:pt>
    <dgm:pt modelId="{DA523F1B-D49C-4AB7-AC21-FFF7D9AB68EB}" type="sibTrans" cxnId="{7ECAD58B-761B-4DC1-B4D2-7D7DC169AE49}">
      <dgm:prSet/>
      <dgm:spPr/>
      <dgm:t>
        <a:bodyPr/>
        <a:lstStyle/>
        <a:p>
          <a:endParaRPr lang="fr-BE"/>
        </a:p>
      </dgm:t>
    </dgm:pt>
    <dgm:pt modelId="{98D8CCC6-E837-4667-B1D2-25E67C185D32}" type="pres">
      <dgm:prSet presAssocID="{DA6698BB-6910-454C-8818-F082F2138E0A}" presName="diagram" presStyleCnt="0">
        <dgm:presLayoutVars>
          <dgm:dir/>
          <dgm:resizeHandles val="exact"/>
        </dgm:presLayoutVars>
      </dgm:prSet>
      <dgm:spPr/>
    </dgm:pt>
    <dgm:pt modelId="{B1B81A35-C666-427D-AD76-46CA30E1001B}" type="pres">
      <dgm:prSet presAssocID="{A830ABE2-F9F2-4187-9961-F790F61C32D0}" presName="node" presStyleLbl="node1" presStyleIdx="0" presStyleCnt="1" custScaleX="197257" custScaleY="129137">
        <dgm:presLayoutVars>
          <dgm:bulletEnabled val="1"/>
        </dgm:presLayoutVars>
      </dgm:prSet>
      <dgm:spPr/>
    </dgm:pt>
  </dgm:ptLst>
  <dgm:cxnLst>
    <dgm:cxn modelId="{731B473C-74E0-47F9-B867-6050FBFCF153}" srcId="{DA6698BB-6910-454C-8818-F082F2138E0A}" destId="{A830ABE2-F9F2-4187-9961-F790F61C32D0}" srcOrd="0" destOrd="0" parTransId="{668BDCBC-AD8A-473F-ACFC-9E7EE1E39B1B}" sibTransId="{81366C53-89EB-4514-A5CC-AF1C54B863F8}"/>
    <dgm:cxn modelId="{00A19D5D-00B6-43D3-B92D-6E67D66FDE27}" type="presOf" srcId="{4C4CE9F6-B6F0-41C7-A856-D7F7A0ED2632}" destId="{B1B81A35-C666-427D-AD76-46CA30E1001B}" srcOrd="0" destOrd="1" presId="urn:microsoft.com/office/officeart/2005/8/layout/default"/>
    <dgm:cxn modelId="{7ECAD58B-761B-4DC1-B4D2-7D7DC169AE49}" srcId="{A830ABE2-F9F2-4187-9961-F790F61C32D0}" destId="{4C4CE9F6-B6F0-41C7-A856-D7F7A0ED2632}" srcOrd="0" destOrd="0" parTransId="{9904F1DD-654D-49A7-A8DB-7CA5F5A2BC66}" sibTransId="{DA523F1B-D49C-4AB7-AC21-FFF7D9AB68EB}"/>
    <dgm:cxn modelId="{0BD306CE-7E6B-4BEA-ACE9-F4AD7B24A297}" type="presOf" srcId="{A830ABE2-F9F2-4187-9961-F790F61C32D0}" destId="{B1B81A35-C666-427D-AD76-46CA30E1001B}" srcOrd="0" destOrd="0" presId="urn:microsoft.com/office/officeart/2005/8/layout/default"/>
    <dgm:cxn modelId="{BFA2A3D9-F855-403C-A548-AF72C9E1E8A7}" type="presOf" srcId="{DA6698BB-6910-454C-8818-F082F2138E0A}" destId="{98D8CCC6-E837-4667-B1D2-25E67C185D32}" srcOrd="0" destOrd="0" presId="urn:microsoft.com/office/officeart/2005/8/layout/default"/>
    <dgm:cxn modelId="{366650AB-0DCA-4094-A642-830ED3EE934A}" type="presParOf" srcId="{98D8CCC6-E837-4667-B1D2-25E67C185D32}" destId="{B1B81A35-C666-427D-AD76-46CA30E1001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C15B-6639-4582-8ADC-80CF54B9A58D}">
      <dsp:nvSpPr>
        <dsp:cNvPr id="0" name=""/>
        <dsp:cNvSpPr/>
      </dsp:nvSpPr>
      <dsp:spPr>
        <a:xfrm>
          <a:off x="0" y="0"/>
          <a:ext cx="70866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924B436-BC5B-41E4-A861-AF59CAF80738}">
      <dsp:nvSpPr>
        <dsp:cNvPr id="0" name=""/>
        <dsp:cNvSpPr/>
      </dsp:nvSpPr>
      <dsp:spPr>
        <a:xfrm flipH="1">
          <a:off x="0" y="0"/>
          <a:ext cx="173658" cy="6302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fr-BE" sz="6500" kern="1200"/>
            <a:t> </a:t>
          </a:r>
          <a:endParaRPr lang="en-US" sz="6500" kern="1200"/>
        </a:p>
      </dsp:txBody>
      <dsp:txXfrm>
        <a:off x="0" y="0"/>
        <a:ext cx="173658" cy="6302829"/>
      </dsp:txXfrm>
    </dsp:sp>
    <dsp:sp modelId="{DB97A083-B611-4CB2-B03E-C88AC82A61E6}">
      <dsp:nvSpPr>
        <dsp:cNvPr id="0" name=""/>
        <dsp:cNvSpPr/>
      </dsp:nvSpPr>
      <dsp:spPr>
        <a:xfrm>
          <a:off x="260130" y="61935"/>
          <a:ext cx="5764804" cy="123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BE" sz="1700" kern="1200">
              <a:latin typeface="Aptos Display" panose="020B0004020202020204" pitchFamily="34" charset="0"/>
            </a:rPr>
            <a:t>« Je considère […] que toute répétition dans l’existence est la présence de la mort à l’intérieur de l’existence (et par exemple le travail ouvrier à la chaîne relève de l’extermination, c’est assez évident) » (</a:t>
          </a:r>
          <a:r>
            <a:rPr lang="fr-BE" sz="1700" i="1" kern="1200">
              <a:latin typeface="Aptos Display" panose="020B0004020202020204" pitchFamily="34" charset="0"/>
            </a:rPr>
            <a:t>Correspondance</a:t>
          </a:r>
          <a:r>
            <a:rPr lang="fr-BE" sz="1700" kern="1200">
              <a:latin typeface="Aptos Display" panose="020B0004020202020204" pitchFamily="34" charset="0"/>
            </a:rPr>
            <a:t> : 336). </a:t>
          </a:r>
          <a:endParaRPr lang="en-US" sz="1700" kern="1200">
            <a:latin typeface="Aptos Display" panose="020B0004020202020204" pitchFamily="34" charset="0"/>
          </a:endParaRPr>
        </a:p>
      </dsp:txBody>
      <dsp:txXfrm>
        <a:off x="260130" y="61935"/>
        <a:ext cx="5764804" cy="1238715"/>
      </dsp:txXfrm>
    </dsp:sp>
    <dsp:sp modelId="{A7241403-A289-4D37-B3C3-1988D0F1B293}">
      <dsp:nvSpPr>
        <dsp:cNvPr id="0" name=""/>
        <dsp:cNvSpPr/>
      </dsp:nvSpPr>
      <dsp:spPr>
        <a:xfrm>
          <a:off x="173658" y="1300650"/>
          <a:ext cx="46118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9E25747-239A-40B3-8DC4-007B5781B1F9}">
      <dsp:nvSpPr>
        <dsp:cNvPr id="0" name=""/>
        <dsp:cNvSpPr/>
      </dsp:nvSpPr>
      <dsp:spPr>
        <a:xfrm>
          <a:off x="260130" y="1362586"/>
          <a:ext cx="6293320" cy="265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BE" sz="1700" kern="1200">
              <a:latin typeface="Aptos Display" panose="020B0004020202020204" pitchFamily="34" charset="0"/>
            </a:rPr>
            <a:t>« Mais quelle chierie, cette subsistance à la petite semaine, ou même au petit trimestre ! Toute l’existence en est marquée, avilie. L’essentiel de la pensée et de l’activité va à l’argent. Le repos ne se présente jamais que comme une accumulation d’énergie nécessaire pour produire. L’état des objets se fait avec la pensée du travail à faire pour regagner l’argent qui se dépense. Et c’est selon le temps que cette dégradation est formée. D’un côté ce que rapporte un mois, une semaine, deux mois, etc. De l’autre combien de ce temps est dépensé chez l’épicier […] » (</a:t>
          </a:r>
          <a:r>
            <a:rPr lang="fr-BE" sz="1700" i="1" kern="1200">
              <a:latin typeface="Aptos Display" panose="020B0004020202020204" pitchFamily="34" charset="0"/>
            </a:rPr>
            <a:t>Journal</a:t>
          </a:r>
          <a:r>
            <a:rPr lang="fr-BE" sz="1700" kern="1200">
              <a:latin typeface="Aptos Display" panose="020B0004020202020204" pitchFamily="34" charset="0"/>
            </a:rPr>
            <a:t>, 267, 1969).</a:t>
          </a:r>
          <a:endParaRPr lang="en-US" sz="1700" kern="1200">
            <a:latin typeface="Aptos Display" panose="020B0004020202020204" pitchFamily="34" charset="0"/>
          </a:endParaRPr>
        </a:p>
      </dsp:txBody>
      <dsp:txXfrm>
        <a:off x="260130" y="1362586"/>
        <a:ext cx="6293320" cy="2652535"/>
      </dsp:txXfrm>
    </dsp:sp>
    <dsp:sp modelId="{24819752-03D8-4E8B-A9A6-A7E5ABB02206}">
      <dsp:nvSpPr>
        <dsp:cNvPr id="0" name=""/>
        <dsp:cNvSpPr/>
      </dsp:nvSpPr>
      <dsp:spPr>
        <a:xfrm>
          <a:off x="173658" y="4015121"/>
          <a:ext cx="46118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7F4BAAB-327E-43BB-81D1-FC879BA057D8}">
      <dsp:nvSpPr>
        <dsp:cNvPr id="0" name=""/>
        <dsp:cNvSpPr/>
      </dsp:nvSpPr>
      <dsp:spPr>
        <a:xfrm>
          <a:off x="260130" y="4077057"/>
          <a:ext cx="6559049" cy="97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BE" sz="1700" kern="1200">
              <a:latin typeface="Aptos Display" panose="020B0004020202020204" pitchFamily="34" charset="0"/>
            </a:rPr>
            <a:t>« </a:t>
          </a:r>
          <a:r>
            <a:rPr lang="fr-BE" sz="1700" i="1" kern="1200">
              <a:latin typeface="Aptos Display" panose="020B0004020202020204" pitchFamily="34" charset="0"/>
            </a:rPr>
            <a:t>Votre idée du bonheur</a:t>
          </a:r>
          <a:r>
            <a:rPr lang="fr-BE" sz="1700" kern="1200">
              <a:latin typeface="Aptos Display" panose="020B0004020202020204" pitchFamily="34" charset="0"/>
            </a:rPr>
            <a:t> : Plus personne ne travaille » (</a:t>
          </a:r>
          <a:r>
            <a:rPr lang="fr-BE" sz="1700" i="1" kern="1200">
              <a:latin typeface="Aptos Display" panose="020B0004020202020204" pitchFamily="34" charset="0"/>
            </a:rPr>
            <a:t>Entretiens</a:t>
          </a:r>
          <a:r>
            <a:rPr lang="fr-BE" sz="1700" kern="1200">
              <a:latin typeface="Aptos Display" panose="020B0004020202020204" pitchFamily="34" charset="0"/>
            </a:rPr>
            <a:t>, 148).</a:t>
          </a:r>
          <a:endParaRPr lang="en-US" sz="1700" kern="1200">
            <a:latin typeface="Aptos Display" panose="020B0004020202020204" pitchFamily="34" charset="0"/>
          </a:endParaRPr>
        </a:p>
      </dsp:txBody>
      <dsp:txXfrm>
        <a:off x="260130" y="4077057"/>
        <a:ext cx="6559049" cy="976949"/>
      </dsp:txXfrm>
    </dsp:sp>
    <dsp:sp modelId="{3F78CE11-5CE8-49C7-A138-79BD68398D8E}">
      <dsp:nvSpPr>
        <dsp:cNvPr id="0" name=""/>
        <dsp:cNvSpPr/>
      </dsp:nvSpPr>
      <dsp:spPr>
        <a:xfrm>
          <a:off x="173658" y="5054007"/>
          <a:ext cx="46118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6264046-FCF4-44CA-8D7B-117DD724BBD7}">
      <dsp:nvSpPr>
        <dsp:cNvPr id="0" name=""/>
        <dsp:cNvSpPr/>
      </dsp:nvSpPr>
      <dsp:spPr>
        <a:xfrm>
          <a:off x="260130" y="5115943"/>
          <a:ext cx="6824415" cy="11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BE" sz="1700" kern="1200">
              <a:latin typeface="Aptos Display" panose="020B0004020202020204" pitchFamily="34" charset="0"/>
            </a:rPr>
            <a:t>« Quel</a:t>
          </a:r>
          <a:r>
            <a:rPr lang="fr-BE" sz="1700" i="1" kern="1200">
              <a:latin typeface="Aptos Display" panose="020B0004020202020204" pitchFamily="34" charset="0"/>
            </a:rPr>
            <a:t> est, pour vous, le comble de la misère ?</a:t>
          </a:r>
          <a:r>
            <a:rPr lang="fr-BE" sz="1700" kern="1200">
              <a:latin typeface="Aptos Display" panose="020B0004020202020204" pitchFamily="34" charset="0"/>
            </a:rPr>
            <a:t> Le travail généralisé, dans la soumission à l’économie » (</a:t>
          </a:r>
          <a:r>
            <a:rPr lang="fr-BE" sz="1700" i="1" kern="1200">
              <a:latin typeface="Aptos Display" panose="020B0004020202020204" pitchFamily="34" charset="0"/>
            </a:rPr>
            <a:t>Entretiens</a:t>
          </a:r>
          <a:r>
            <a:rPr lang="fr-BE" sz="1700" kern="1200">
              <a:latin typeface="Aptos Display" panose="020B0004020202020204" pitchFamily="34" charset="0"/>
            </a:rPr>
            <a:t>, 220–221).</a:t>
          </a:r>
          <a:endParaRPr lang="en-US" sz="1700" kern="1200">
            <a:latin typeface="Aptos Display" panose="020B0004020202020204" pitchFamily="34" charset="0"/>
          </a:endParaRPr>
        </a:p>
      </dsp:txBody>
      <dsp:txXfrm>
        <a:off x="260130" y="5115943"/>
        <a:ext cx="6824415" cy="1121247"/>
      </dsp:txXfrm>
    </dsp:sp>
    <dsp:sp modelId="{CA8345C4-5815-4E01-BAA5-B431BDA14248}">
      <dsp:nvSpPr>
        <dsp:cNvPr id="0" name=""/>
        <dsp:cNvSpPr/>
      </dsp:nvSpPr>
      <dsp:spPr>
        <a:xfrm>
          <a:off x="173658" y="6237191"/>
          <a:ext cx="461182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31218"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tx1"/>
              </a:solidFill>
              <a:latin typeface="Aptos Display" panose="020B0004020202020204" pitchFamily="34" charset="0"/>
            </a:rPr>
            <a:t>Pour </a:t>
          </a:r>
          <a:r>
            <a:rPr lang="en-US" sz="1800" b="1" kern="1200" err="1">
              <a:solidFill>
                <a:schemeClr val="tx1"/>
              </a:solidFill>
              <a:latin typeface="Aptos Display" panose="020B0004020202020204" pitchFamily="34" charset="0"/>
            </a:rPr>
            <a:t>conclure</a:t>
          </a:r>
          <a:r>
            <a:rPr lang="en-US" sz="1800" b="1" kern="1200">
              <a:solidFill>
                <a:schemeClr val="tx1"/>
              </a:solidFill>
              <a:latin typeface="Aptos Display" panose="020B0004020202020204" pitchFamily="34" charset="0"/>
            </a:rPr>
            <a:t> : </a:t>
          </a:r>
        </a:p>
        <a:p>
          <a:pPr marL="0" lvl="0" indent="0" algn="l" defTabSz="800100">
            <a:lnSpc>
              <a:spcPct val="90000"/>
            </a:lnSpc>
            <a:spcBef>
              <a:spcPct val="0"/>
            </a:spcBef>
            <a:spcAft>
              <a:spcPct val="35000"/>
            </a:spcAft>
            <a:buNone/>
          </a:pPr>
          <a:r>
            <a:rPr lang="fr-BE" sz="1600" kern="1200">
              <a:solidFill>
                <a:schemeClr val="tx1"/>
              </a:solidFill>
              <a:latin typeface="Aptos Display" panose="020B0004020202020204" pitchFamily="34" charset="0"/>
            </a:rPr>
            <a:t>« • J’appartiens à la couche des </a:t>
          </a:r>
          <a:r>
            <a:rPr lang="fr-BE" sz="1600" kern="1200">
              <a:solidFill>
                <a:srgbClr val="C00000"/>
              </a:solidFill>
              <a:latin typeface="Aptos Display" panose="020B0004020202020204" pitchFamily="34" charset="0"/>
            </a:rPr>
            <a:t>cadres intellectuels</a:t>
          </a:r>
          <a:r>
            <a:rPr lang="fr-BE" sz="1600" kern="1200">
              <a:solidFill>
                <a:schemeClr val="tx1"/>
              </a:solidFill>
              <a:latin typeface="Aptos Display" panose="020B0004020202020204" pitchFamily="34" charset="0"/>
            </a:rPr>
            <a:t>. Je jouis d’un </a:t>
          </a:r>
          <a:r>
            <a:rPr lang="fr-BE" sz="1600" kern="1200">
              <a:solidFill>
                <a:srgbClr val="C00000"/>
              </a:solidFill>
              <a:latin typeface="Aptos Display" panose="020B0004020202020204" pitchFamily="34" charset="0"/>
            </a:rPr>
            <a:t>revenu supérieur </a:t>
          </a:r>
          <a:r>
            <a:rPr lang="fr-BE" sz="1600" kern="1200">
              <a:solidFill>
                <a:schemeClr val="tx1"/>
              </a:solidFill>
              <a:latin typeface="Aptos Display" panose="020B0004020202020204" pitchFamily="34" charset="0"/>
            </a:rPr>
            <a:t>à celui des prolétaires et de certains autres. Dans cette mesure ma conscience demande la </a:t>
          </a:r>
          <a:r>
            <a:rPr lang="fr-BE" sz="1600" kern="1200">
              <a:solidFill>
                <a:srgbClr val="C00000"/>
              </a:solidFill>
              <a:latin typeface="Aptos Display" panose="020B0004020202020204" pitchFamily="34" charset="0"/>
            </a:rPr>
            <a:t>conservation de l’ordre établi</a:t>
          </a:r>
          <a:r>
            <a:rPr lang="fr-BE" sz="1600" kern="1200">
              <a:solidFill>
                <a:schemeClr val="tx1"/>
              </a:solidFill>
              <a:latin typeface="Aptos Display" panose="020B0004020202020204" pitchFamily="34" charset="0"/>
            </a:rPr>
            <a:t>, d’autant que les </a:t>
          </a:r>
          <a:r>
            <a:rPr lang="fr-BE" sz="1600" kern="1200">
              <a:solidFill>
                <a:srgbClr val="C00000"/>
              </a:solidFill>
              <a:latin typeface="Aptos Display" panose="020B0004020202020204" pitchFamily="34" charset="0"/>
            </a:rPr>
            <a:t>dangers physiques </a:t>
          </a:r>
          <a:r>
            <a:rPr lang="fr-BE" sz="1600" kern="1200">
              <a:solidFill>
                <a:schemeClr val="tx1"/>
              </a:solidFill>
              <a:latin typeface="Aptos Display" panose="020B0004020202020204" pitchFamily="34" charset="0"/>
            </a:rPr>
            <a:t>transitoires du désordre révolutionnaire m’effraient. </a:t>
          </a:r>
        </a:p>
        <a:p>
          <a:pPr marL="0" lvl="0" indent="0" algn="l" defTabSz="800100">
            <a:lnSpc>
              <a:spcPct val="90000"/>
            </a:lnSpc>
            <a:spcBef>
              <a:spcPct val="0"/>
            </a:spcBef>
            <a:spcAft>
              <a:spcPct val="35000"/>
            </a:spcAft>
            <a:buNone/>
          </a:pPr>
          <a:r>
            <a:rPr lang="fr-BE" sz="1600" kern="1200">
              <a:solidFill>
                <a:schemeClr val="tx1"/>
              </a:solidFill>
              <a:latin typeface="Aptos Display" panose="020B0004020202020204" pitchFamily="34" charset="0"/>
            </a:rPr>
            <a:t>• Intellectuellement, puisque je subis comme insupportable l’état des choses, </a:t>
          </a:r>
          <a:r>
            <a:rPr lang="fr-BE" sz="1600" kern="1200">
              <a:solidFill>
                <a:srgbClr val="C00000"/>
              </a:solidFill>
              <a:latin typeface="Aptos Display" panose="020B0004020202020204" pitchFamily="34" charset="0"/>
            </a:rPr>
            <a:t>je suis enchanté d’en posséder la critique abstraite</a:t>
          </a:r>
          <a:r>
            <a:rPr lang="fr-BE" sz="1600" kern="1200">
              <a:solidFill>
                <a:schemeClr val="tx1"/>
              </a:solidFill>
              <a:latin typeface="Aptos Display" panose="020B0004020202020204" pitchFamily="34" charset="0"/>
            </a:rPr>
            <a:t>, et de </a:t>
          </a:r>
          <a:r>
            <a:rPr lang="fr-BE" sz="1600" kern="1200" err="1">
              <a:solidFill>
                <a:schemeClr val="tx1"/>
              </a:solidFill>
              <a:latin typeface="Aptos Display" panose="020B0004020202020204" pitchFamily="34" charset="0"/>
            </a:rPr>
            <a:t>connaître</a:t>
          </a:r>
          <a:r>
            <a:rPr lang="fr-BE" sz="1600" kern="1200">
              <a:solidFill>
                <a:schemeClr val="tx1"/>
              </a:solidFill>
              <a:latin typeface="Aptos Display" panose="020B0004020202020204" pitchFamily="34" charset="0"/>
            </a:rPr>
            <a:t> la prédiction rationnelle de sa destruction. Mais intellectuellement seulement, car matériellement cette destruction m’effraie. </a:t>
          </a:r>
        </a:p>
        <a:p>
          <a:pPr marL="0" lvl="0" indent="0" algn="l" defTabSz="800100">
            <a:lnSpc>
              <a:spcPct val="90000"/>
            </a:lnSpc>
            <a:spcBef>
              <a:spcPct val="0"/>
            </a:spcBef>
            <a:spcAft>
              <a:spcPct val="35000"/>
            </a:spcAft>
            <a:buNone/>
          </a:pPr>
          <a:r>
            <a:rPr lang="fr-BE" sz="1600" kern="1200">
              <a:solidFill>
                <a:schemeClr val="tx1"/>
              </a:solidFill>
              <a:latin typeface="Aptos Display" panose="020B0004020202020204" pitchFamily="34" charset="0"/>
            </a:rPr>
            <a:t>• Je suis donc pro-situ. Je m’enchante de la prédiction de l’effondrement de l’ordre car je hais l’ordre ; je m’inquiète de cette prédiction, car </a:t>
          </a:r>
          <a:r>
            <a:rPr lang="fr-BE" sz="1600" kern="1200">
              <a:solidFill>
                <a:srgbClr val="C00000"/>
              </a:solidFill>
              <a:latin typeface="Aptos Display" panose="020B0004020202020204" pitchFamily="34" charset="0"/>
            </a:rPr>
            <a:t>je ne sais rien faire d’autre que vivre dans cet ordre</a:t>
          </a:r>
          <a:r>
            <a:rPr lang="fr-BE" sz="1600" kern="1200">
              <a:solidFill>
                <a:schemeClr val="tx1"/>
              </a:solidFill>
              <a:latin typeface="Aptos Display" panose="020B0004020202020204" pitchFamily="34" charset="0"/>
            </a:rPr>
            <a:t>. La prédiction de destruction, que je trouve rationnelle et qui satisfait certains de mes désirs, d’autre part menace </a:t>
          </a:r>
          <a:r>
            <a:rPr lang="fr-BE" sz="1600" kern="1200">
              <a:solidFill>
                <a:srgbClr val="C00000"/>
              </a:solidFill>
              <a:latin typeface="Aptos Display" panose="020B0004020202020204" pitchFamily="34" charset="0"/>
            </a:rPr>
            <a:t>mon confort </a:t>
          </a:r>
          <a:r>
            <a:rPr lang="fr-BE" sz="1600" kern="1200">
              <a:solidFill>
                <a:schemeClr val="tx1"/>
              </a:solidFill>
              <a:latin typeface="Aptos Display" panose="020B0004020202020204" pitchFamily="34" charset="0"/>
            </a:rPr>
            <a:t>» </a:t>
          </a:r>
          <a:r>
            <a:rPr lang="fr-BE" sz="1600" b="1" kern="1200">
              <a:solidFill>
                <a:schemeClr val="tx1"/>
              </a:solidFill>
              <a:latin typeface="Aptos Display" panose="020B0004020202020204" pitchFamily="34" charset="0"/>
            </a:rPr>
            <a:t>(</a:t>
          </a:r>
          <a:r>
            <a:rPr lang="fr-BE" sz="1600" b="1" i="1" kern="1200">
              <a:solidFill>
                <a:schemeClr val="tx1"/>
              </a:solidFill>
              <a:latin typeface="Aptos Display" panose="020B0004020202020204" pitchFamily="34" charset="0"/>
            </a:rPr>
            <a:t>Journal</a:t>
          </a:r>
          <a:r>
            <a:rPr lang="fr-BE" sz="1600" b="1" kern="1200">
              <a:solidFill>
                <a:schemeClr val="tx1"/>
              </a:solidFill>
              <a:latin typeface="Aptos Display" panose="020B0004020202020204" pitchFamily="34" charset="0"/>
            </a:rPr>
            <a:t>, 719, 1972 </a:t>
          </a:r>
          <a:r>
            <a:rPr lang="fr-BE" sz="1600" b="0" kern="1200">
              <a:solidFill>
                <a:schemeClr val="tx1"/>
              </a:solidFill>
              <a:latin typeface="Aptos Display" panose="020B0004020202020204" pitchFamily="34" charset="0"/>
            </a:rPr>
            <a:t>– fin de cette année il </a:t>
          </a:r>
          <a:r>
            <a:rPr lang="fr-BE" sz="1600" b="0" kern="1200" err="1">
              <a:solidFill>
                <a:schemeClr val="tx1"/>
              </a:solidFill>
              <a:latin typeface="Aptos Display" panose="020B0004020202020204" pitchFamily="34" charset="0"/>
            </a:rPr>
            <a:t>connaît</a:t>
          </a:r>
          <a:r>
            <a:rPr lang="fr-BE" sz="1600" b="0" kern="1200">
              <a:solidFill>
                <a:schemeClr val="tx1"/>
              </a:solidFill>
              <a:latin typeface="Aptos Display" panose="020B0004020202020204" pitchFamily="34" charset="0"/>
            </a:rPr>
            <a:t> déjà le « succès »</a:t>
          </a:r>
          <a:r>
            <a:rPr lang="fr-BE" sz="1600" b="1" kern="1200">
              <a:solidFill>
                <a:schemeClr val="tx1"/>
              </a:solidFill>
              <a:latin typeface="Aptos Display" panose="020B0004020202020204" pitchFamily="34" charset="0"/>
            </a:rPr>
            <a:t>).</a:t>
          </a:r>
        </a:p>
        <a:p>
          <a:pPr marL="0" lvl="0" indent="0" algn="l" defTabSz="800100">
            <a:lnSpc>
              <a:spcPct val="90000"/>
            </a:lnSpc>
            <a:spcBef>
              <a:spcPct val="0"/>
            </a:spcBef>
            <a:spcAft>
              <a:spcPct val="35000"/>
            </a:spcAft>
            <a:buNone/>
          </a:pPr>
          <a:endParaRPr lang="fr-BE" sz="1600" kern="1200">
            <a:solidFill>
              <a:schemeClr val="tx1"/>
            </a:solidFill>
            <a:latin typeface="Aptos Display" panose="020B0004020202020204" pitchFamily="34" charset="0"/>
          </a:endParaRPr>
        </a:p>
        <a:p>
          <a:pPr marL="0" lvl="0" indent="0" algn="l" defTabSz="800100">
            <a:lnSpc>
              <a:spcPct val="90000"/>
            </a:lnSpc>
            <a:spcBef>
              <a:spcPct val="0"/>
            </a:spcBef>
            <a:spcAft>
              <a:spcPct val="35000"/>
            </a:spcAft>
            <a:buNone/>
          </a:pPr>
          <a:r>
            <a:rPr lang="fr-BE" sz="1800" kern="1200">
              <a:solidFill>
                <a:schemeClr val="tx1"/>
              </a:solidFill>
              <a:latin typeface="Aptos Display" panose="020B0004020202020204" pitchFamily="34" charset="0"/>
            </a:rPr>
            <a:t>« Les ribambelles de catégories plus ou moins dépareillées [marxistes, situationnistes et autres] qui apparaissent dans mes livres ne constituent pas une pensée révolutionnaire, pas plus là que lorsqu’elles apparaissent dans </a:t>
          </a:r>
          <a:r>
            <a:rPr lang="fr-BE" sz="1800" i="1" kern="1200">
              <a:solidFill>
                <a:schemeClr val="tx1"/>
              </a:solidFill>
              <a:latin typeface="Aptos Display" panose="020B0004020202020204" pitchFamily="34" charset="0"/>
            </a:rPr>
            <a:t>France-Soir</a:t>
          </a:r>
          <a:r>
            <a:rPr lang="fr-BE" sz="1800" kern="1200">
              <a:solidFill>
                <a:schemeClr val="tx1"/>
              </a:solidFill>
              <a:latin typeface="Aptos Display" panose="020B0004020202020204" pitchFamily="34" charset="0"/>
            </a:rPr>
            <a:t>, </a:t>
          </a:r>
          <a:r>
            <a:rPr lang="fr-BE" sz="1800" i="1" kern="1200">
              <a:solidFill>
                <a:schemeClr val="tx1"/>
              </a:solidFill>
              <a:latin typeface="Aptos Display" panose="020B0004020202020204" pitchFamily="34" charset="0"/>
            </a:rPr>
            <a:t>Le Monde</a:t>
          </a:r>
          <a:r>
            <a:rPr lang="fr-BE" sz="1800" kern="1200">
              <a:solidFill>
                <a:schemeClr val="tx1"/>
              </a:solidFill>
              <a:latin typeface="Aptos Display" panose="020B0004020202020204" pitchFamily="34" charset="0"/>
            </a:rPr>
            <a:t>, ou un livre d’Attali. L’</a:t>
          </a:r>
          <a:r>
            <a:rPr lang="fr-BE" sz="1800" kern="1200" err="1">
              <a:solidFill>
                <a:schemeClr val="tx1"/>
              </a:solidFill>
              <a:latin typeface="Aptos Display" panose="020B0004020202020204" pitchFamily="34" charset="0"/>
            </a:rPr>
            <a:t>extrêmisme</a:t>
          </a:r>
          <a:r>
            <a:rPr lang="fr-BE" sz="1800" kern="1200">
              <a:solidFill>
                <a:schemeClr val="tx1"/>
              </a:solidFill>
              <a:latin typeface="Aptos Display" panose="020B0004020202020204" pitchFamily="34" charset="0"/>
            </a:rPr>
            <a:t> de mes opinions ne change rien à l’affaire. Je ne suis pas assez négatif, donc je ne le suis pas du tout, et je ne travaille pas assez quoique je travaille beaucoup » </a:t>
          </a:r>
          <a:r>
            <a:rPr lang="fr-BE" sz="1800" b="1" kern="1200">
              <a:solidFill>
                <a:schemeClr val="tx1"/>
              </a:solidFill>
              <a:latin typeface="Aptos Display" panose="020B0004020202020204" pitchFamily="34" charset="0"/>
            </a:rPr>
            <a:t>(Manchette 2005 [1977] : 797).</a:t>
          </a:r>
          <a:endParaRPr lang="en-US" sz="1800" b="1" kern="1200">
            <a:solidFill>
              <a:schemeClr val="tx1"/>
            </a:solidFill>
            <a:latin typeface="Aptos Display" panose="020B0004020202020204" pitchFamily="34" charset="0"/>
          </a:endParaRPr>
        </a:p>
        <a:p>
          <a:pPr marL="114300" lvl="1" indent="-114300" algn="l" defTabSz="622300">
            <a:lnSpc>
              <a:spcPct val="90000"/>
            </a:lnSpc>
            <a:spcBef>
              <a:spcPct val="0"/>
            </a:spcBef>
            <a:spcAft>
              <a:spcPct val="15000"/>
            </a:spcAft>
            <a:buChar char="•"/>
          </a:pPr>
          <a:endParaRPr lang="en-US" sz="1400" kern="1200"/>
        </a:p>
      </dsp:txBody>
      <dsp:txXfrm>
        <a:off x="231218" y="483"/>
        <a:ext cx="11179833" cy="4391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63864"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BE" sz="2000"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kern="12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kern="1200">
              <a:effectLst/>
              <a:latin typeface="Aptos Display" panose="020B0004020202020204" pitchFamily="34" charset="0"/>
              <a:ea typeface="Calibri" panose="020F0502020204030204" pitchFamily="34" charset="0"/>
              <a:cs typeface="Times New Roman" panose="02020603050405020304" pitchFamily="18" charset="0"/>
            </a:rPr>
            <a:t>Chroniques</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Paris, Rivages/noir, 2003 [1996].</a:t>
          </a:r>
        </a:p>
        <a:p>
          <a:pPr marL="0" lvl="0" indent="0" algn="l" defTabSz="889000">
            <a:lnSpc>
              <a:spcPct val="90000"/>
            </a:lnSpc>
            <a:spcBef>
              <a:spcPct val="0"/>
            </a:spcBef>
            <a:spcAft>
              <a:spcPct val="35000"/>
            </a:spcAft>
            <a:buNone/>
          </a:pPr>
          <a:r>
            <a:rPr lang="fr-BE" sz="2000"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kern="12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kern="1200">
              <a:effectLst/>
              <a:latin typeface="Aptos Display" panose="020B0004020202020204" pitchFamily="34" charset="0"/>
              <a:ea typeface="Calibri" panose="020F0502020204030204" pitchFamily="34" charset="0"/>
              <a:cs typeface="Times New Roman" panose="02020603050405020304" pitchFamily="18" charset="0"/>
            </a:rPr>
            <a:t>Romans noirs</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Paris, Gallimard, « Quarto », 2005.</a:t>
          </a:r>
        </a:p>
        <a:p>
          <a:pPr marL="0" lvl="0" indent="0" algn="l" defTabSz="889000">
            <a:lnSpc>
              <a:spcPct val="90000"/>
            </a:lnSpc>
            <a:spcBef>
              <a:spcPct val="0"/>
            </a:spcBef>
            <a:spcAft>
              <a:spcPct val="35000"/>
            </a:spcAft>
            <a:buNone/>
          </a:pPr>
          <a:r>
            <a:rPr lang="fr-BE" sz="2000"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kern="12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 Mésaventures et décomposition de la Compagnie de la Danse de Mort », dans 	</a:t>
          </a:r>
          <a:r>
            <a:rPr lang="fr-BE" sz="2000" i="1" kern="1200">
              <a:effectLst/>
              <a:latin typeface="Aptos Display" panose="020B0004020202020204" pitchFamily="34" charset="0"/>
              <a:ea typeface="Calibri" panose="020F0502020204030204" pitchFamily="34" charset="0"/>
              <a:cs typeface="Times New Roman" panose="02020603050405020304" pitchFamily="18" charset="0"/>
            </a:rPr>
            <a:t>Temps Noir</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n</a:t>
          </a:r>
          <a:r>
            <a:rPr lang="fr-BE" sz="2000" kern="1200" baseline="30000">
              <a:effectLst/>
              <a:latin typeface="Aptos Display" panose="020B0004020202020204" pitchFamily="34" charset="0"/>
              <a:ea typeface="Calibri" panose="020F0502020204030204" pitchFamily="34" charset="0"/>
              <a:cs typeface="Times New Roman" panose="02020603050405020304" pitchFamily="18" charset="0"/>
            </a:rPr>
            <a:t>o</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11, Nantes, Éditons Joseph K., 2008, p. 21–33.</a:t>
          </a:r>
        </a:p>
        <a:p>
          <a:pPr marL="0" lvl="0" indent="0" algn="l" defTabSz="889000">
            <a:lnSpc>
              <a:spcPct val="90000"/>
            </a:lnSpc>
            <a:spcBef>
              <a:spcPct val="0"/>
            </a:spcBef>
            <a:spcAft>
              <a:spcPct val="35000"/>
            </a:spcAft>
            <a:buNone/>
          </a:pPr>
          <a:r>
            <a:rPr lang="fr-BE" sz="2000"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kern="12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kern="1200">
              <a:effectLst/>
              <a:latin typeface="Aptos Display" panose="020B0004020202020204" pitchFamily="34" charset="0"/>
              <a:ea typeface="Calibri" panose="020F0502020204030204" pitchFamily="34" charset="0"/>
              <a:cs typeface="Times New Roman" panose="02020603050405020304" pitchFamily="18" charset="0"/>
            </a:rPr>
            <a:t>Journal. 1966–1974</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Paris, Gallimard, « Folio », 2015 [2008].</a:t>
          </a:r>
        </a:p>
        <a:p>
          <a:pPr marL="0" lvl="0" indent="0" algn="l" defTabSz="889000">
            <a:lnSpc>
              <a:spcPct val="90000"/>
            </a:lnSpc>
            <a:spcBef>
              <a:spcPct val="0"/>
            </a:spcBef>
            <a:spcAft>
              <a:spcPct val="35000"/>
            </a:spcAft>
            <a:buNone/>
          </a:pPr>
          <a:r>
            <a:rPr lang="fr-BE" sz="2000"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kern="12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kern="1200">
              <a:effectLst/>
              <a:latin typeface="Aptos Display" panose="020B0004020202020204" pitchFamily="34" charset="0"/>
              <a:ea typeface="Calibri" panose="020F0502020204030204" pitchFamily="34" charset="0"/>
              <a:cs typeface="Times New Roman" panose="02020603050405020304" pitchFamily="18" charset="0"/>
            </a:rPr>
            <a:t>Lettres du mauvais temps. Correspondance 1977–1995</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Paris, La Table Ronde, 2020.</a:t>
          </a:r>
        </a:p>
        <a:p>
          <a:pPr marL="0" lvl="0" indent="0" algn="l" defTabSz="889000">
            <a:lnSpc>
              <a:spcPct val="90000"/>
            </a:lnSpc>
            <a:spcBef>
              <a:spcPct val="0"/>
            </a:spcBef>
            <a:spcAft>
              <a:spcPct val="35000"/>
            </a:spcAft>
            <a:buNone/>
          </a:pPr>
          <a:r>
            <a:rPr lang="fr-BE" sz="2000"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kern="1200" cap="small">
              <a:effectLst/>
              <a:latin typeface="Aptos Display" panose="020B0004020202020204" pitchFamily="34" charset="0"/>
              <a:ea typeface="Calibri" panose="020F0502020204030204" pitchFamily="34" charset="0"/>
              <a:cs typeface="Times New Roman" panose="02020603050405020304" pitchFamily="18" charset="0"/>
            </a:rPr>
            <a:t>Manchette</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2000" i="1" kern="1200">
              <a:effectLst/>
              <a:latin typeface="Aptos Display" panose="020B0004020202020204" pitchFamily="34" charset="0"/>
              <a:ea typeface="Calibri" panose="020F0502020204030204" pitchFamily="34" charset="0"/>
              <a:cs typeface="Times New Roman" panose="02020603050405020304" pitchFamily="18" charset="0"/>
            </a:rPr>
            <a:t>Derrière les lignes ennemies. Entretiens 1973–1993</a:t>
          </a:r>
          <a:r>
            <a:rPr lang="fr-BE" sz="2000" kern="1200">
              <a:effectLst/>
              <a:latin typeface="Aptos Display" panose="020B0004020202020204" pitchFamily="34" charset="0"/>
              <a:ea typeface="Calibri" panose="020F0502020204030204" pitchFamily="34" charset="0"/>
              <a:cs typeface="Times New Roman" panose="02020603050405020304" pitchFamily="18" charset="0"/>
            </a:rPr>
            <a:t>, Paris, La Table Ronde, 2023.</a:t>
          </a:r>
        </a:p>
        <a:p>
          <a:pPr marL="0" lvl="0" indent="0" algn="l" defTabSz="889000">
            <a:lnSpc>
              <a:spcPct val="90000"/>
            </a:lnSpc>
            <a:spcBef>
              <a:spcPct val="0"/>
            </a:spcBef>
            <a:spcAft>
              <a:spcPct val="35000"/>
            </a:spcAft>
            <a:buNone/>
          </a:pPr>
          <a:endParaRPr lang="fr-BE" sz="1600" kern="120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defTabSz="889000">
            <a:lnSpc>
              <a:spcPct val="90000"/>
            </a:lnSpc>
            <a:spcBef>
              <a:spcPct val="0"/>
            </a:spcBef>
            <a:spcAft>
              <a:spcPct val="35000"/>
            </a:spcAft>
            <a:buNone/>
          </a:pPr>
          <a:endParaRPr lang="fr-BE" sz="1600" kern="120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defTabSz="889000">
            <a:lnSpc>
              <a:spcPct val="90000"/>
            </a:lnSpc>
            <a:spcBef>
              <a:spcPct val="0"/>
            </a:spcBef>
            <a:spcAft>
              <a:spcPct val="35000"/>
            </a:spcAft>
            <a:buNone/>
          </a:pPr>
          <a:endParaRPr lang="fr-BE" sz="1600" kern="120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defTabSz="889000">
            <a:lnSpc>
              <a:spcPct val="90000"/>
            </a:lnSpc>
            <a:spcBef>
              <a:spcPct val="0"/>
            </a:spcBef>
            <a:spcAft>
              <a:spcPct val="35000"/>
            </a:spcAft>
            <a:buNone/>
          </a:pPr>
          <a:endParaRPr lang="fr-BE" sz="1600" kern="120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defTabSz="889000">
            <a:lnSpc>
              <a:spcPct val="90000"/>
            </a:lnSpc>
            <a:spcBef>
              <a:spcPct val="0"/>
            </a:spcBef>
            <a:spcAft>
              <a:spcPct val="35000"/>
            </a:spcAft>
            <a:buNone/>
          </a:pPr>
          <a:endParaRPr lang="fr-BE" sz="1600" kern="1200">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263864" y="483"/>
        <a:ext cx="11179833" cy="43914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31218"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457200" algn="l" defTabSz="711200">
            <a:lnSpc>
              <a:spcPct val="90000"/>
            </a:lnSpc>
            <a:spcBef>
              <a:spcPct val="0"/>
            </a:spcBef>
            <a:spcAft>
              <a:spcPct val="35000"/>
            </a:spcAft>
            <a:buNone/>
          </a:pP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Antoine </a:t>
          </a:r>
          <a:r>
            <a:rPr lang="fr-BE" sz="1600" kern="1200" cap="small">
              <a:effectLst/>
              <a:latin typeface="Aptos Display" panose="020B0004020202020204" pitchFamily="34" charset="0"/>
              <a:ea typeface="Calibri" panose="020F0502020204030204" pitchFamily="34" charset="0"/>
              <a:cs typeface="Times New Roman" panose="02020603050405020304" pitchFamily="18" charset="0"/>
            </a:rPr>
            <a:t>Albertini</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 </a:t>
          </a:r>
          <a:r>
            <a:rPr lang="fr-BE" sz="1600" i="1" kern="1200" err="1">
              <a:effectLst/>
              <a:latin typeface="Aptos Display" panose="020B0004020202020204" pitchFamily="34" charset="0"/>
              <a:ea typeface="Times New Roman" panose="02020603050405020304" pitchFamily="18" charset="0"/>
              <a:cs typeface="Times New Roman" panose="02020603050405020304" pitchFamily="18" charset="0"/>
            </a:rPr>
            <a:t>Jean-Patrick</a:t>
          </a:r>
          <a:r>
            <a:rPr lang="fr-BE" sz="1600" i="1" kern="1200">
              <a:effectLst/>
              <a:latin typeface="Aptos Display" panose="020B0004020202020204" pitchFamily="34" charset="0"/>
              <a:ea typeface="Times New Roman" panose="02020603050405020304" pitchFamily="18" charset="0"/>
              <a:cs typeface="Times New Roman" panose="02020603050405020304" pitchFamily="18" charset="0"/>
            </a:rPr>
            <a:t> Manchette : écrire contre</a:t>
          </a:r>
          <a:r>
            <a:rPr lang="fr-BE" sz="1600" kern="1200">
              <a:effectLst/>
              <a:latin typeface="Aptos Display" panose="020B0004020202020204" pitchFamily="34" charset="0"/>
              <a:ea typeface="Times New Roman" panose="02020603050405020304" pitchFamily="18" charset="0"/>
              <a:cs typeface="Times New Roman" panose="02020603050405020304" pitchFamily="18" charset="0"/>
            </a:rPr>
            <a:t>, de Nicolas Le </a:t>
          </a:r>
          <a:r>
            <a:rPr lang="fr-BE" sz="1600" kern="1200" err="1">
              <a:effectLst/>
              <a:latin typeface="Aptos Display" panose="020B0004020202020204" pitchFamily="34" charset="0"/>
              <a:ea typeface="Times New Roman" panose="02020603050405020304" pitchFamily="18" charset="0"/>
              <a:cs typeface="Times New Roman" panose="02020603050405020304" pitchFamily="18" charset="0"/>
            </a:rPr>
            <a:t>Flahec</a:t>
          </a:r>
          <a:r>
            <a:rPr lang="fr-BE" sz="1600" kern="1200">
              <a:effectLst/>
              <a:latin typeface="Aptos Display" panose="020B0004020202020204" pitchFamily="34" charset="0"/>
              <a:ea typeface="Times New Roman" panose="02020603050405020304" pitchFamily="18" charset="0"/>
              <a:cs typeface="Times New Roman" panose="02020603050405020304" pitchFamily="18" charset="0"/>
            </a:rPr>
            <a:t> : portrait d’un putschiste littéraire</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 </a:t>
          </a:r>
          <a:r>
            <a:rPr lang="fr-BE" sz="1600" i="1" kern="1200">
              <a:effectLst/>
              <a:latin typeface="Aptos Display" panose="020B0004020202020204" pitchFamily="34" charset="0"/>
              <a:ea typeface="Calibri" panose="020F0502020204030204" pitchFamily="34" charset="0"/>
              <a:cs typeface="Times New Roman" panose="02020603050405020304" pitchFamily="18" charset="0"/>
            </a:rPr>
            <a:t>Le Monde des 	Livres</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24 avril 2025, p. 2.</a:t>
          </a:r>
        </a:p>
        <a:p>
          <a:pPr marL="0" lvl="0" indent="-457200" algn="l" defTabSz="711200">
            <a:lnSpc>
              <a:spcPct val="90000"/>
            </a:lnSpc>
            <a:spcBef>
              <a:spcPct val="0"/>
            </a:spcBef>
            <a:spcAft>
              <a:spcPct val="35000"/>
            </a:spcAft>
            <a:buNone/>
          </a:pP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Xavier </a:t>
          </a:r>
          <a:r>
            <a:rPr lang="fr-BE" sz="1600" kern="1200" cap="small" err="1">
              <a:effectLst/>
              <a:latin typeface="Aptos Display" panose="020B0004020202020204" pitchFamily="34" charset="0"/>
              <a:ea typeface="Calibri" panose="020F0502020204030204" pitchFamily="34" charset="0"/>
              <a:cs typeface="Times New Roman" panose="02020603050405020304" pitchFamily="18" charset="0"/>
            </a:rPr>
            <a:t>Boissel</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 Derrière les lignes ennemies », dans Nicolas Le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Flahec</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et Gilles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Magniont</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dir</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i="1" kern="1200">
              <a:effectLst/>
              <a:latin typeface="Aptos Display" panose="020B0004020202020204" pitchFamily="34" charset="0"/>
              <a:ea typeface="Calibri" panose="020F0502020204030204" pitchFamily="34" charset="0"/>
              <a:cs typeface="Times New Roman" panose="02020603050405020304" pitchFamily="18" charset="0"/>
            </a:rPr>
            <a:t> Manchette et la 	raison d’écrire</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Toulouse,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Anacharsis</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Éditions, « Essais », 2017, p. 63–72.</a:t>
          </a:r>
        </a:p>
        <a:p>
          <a:pPr marL="0" lvl="0" indent="-457200" algn="l" defTabSz="711200">
            <a:lnSpc>
              <a:spcPct val="90000"/>
            </a:lnSpc>
            <a:spcBef>
              <a:spcPct val="0"/>
            </a:spcBef>
            <a:spcAft>
              <a:spcPct val="35000"/>
            </a:spcAft>
            <a:buNone/>
          </a:pP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Franck </a:t>
          </a:r>
          <a:r>
            <a:rPr lang="fr-BE" sz="1600" kern="1200" cap="small" err="1">
              <a:effectLst/>
              <a:latin typeface="Aptos Display" panose="020B0004020202020204" pitchFamily="34" charset="0"/>
              <a:ea typeface="Calibri" panose="020F0502020204030204" pitchFamily="34" charset="0"/>
              <a:cs typeface="Times New Roman" panose="02020603050405020304" pitchFamily="18" charset="0"/>
            </a:rPr>
            <a:t>Frommer</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i="1" kern="1200">
              <a:effectLst/>
              <a:latin typeface="Aptos Display" panose="020B0004020202020204" pitchFamily="34" charset="0"/>
              <a:ea typeface="Calibri" panose="020F0502020204030204" pitchFamily="34" charset="0"/>
              <a:cs typeface="Times New Roman" panose="02020603050405020304" pitchFamily="18" charset="0"/>
            </a:rPr>
            <a:t> Manchette. Le récit d’un engagement manqué</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Paris, Éditions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Kimé</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2003.</a:t>
          </a:r>
        </a:p>
        <a:p>
          <a:pPr marL="0" lvl="0" indent="-457200" algn="l" defTabSz="711200">
            <a:lnSpc>
              <a:spcPct val="90000"/>
            </a:lnSpc>
            <a:spcBef>
              <a:spcPct val="0"/>
            </a:spcBef>
            <a:spcAft>
              <a:spcPct val="35000"/>
            </a:spcAft>
            <a:buNone/>
          </a:pP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François </a:t>
          </a:r>
          <a:r>
            <a:rPr lang="fr-BE" sz="1600" kern="1200" cap="small" err="1">
              <a:effectLst/>
              <a:latin typeface="Aptos Display" panose="020B0004020202020204" pitchFamily="34" charset="0"/>
              <a:ea typeface="Calibri" panose="020F0502020204030204" pitchFamily="34" charset="0"/>
              <a:cs typeface="Times New Roman" panose="02020603050405020304" pitchFamily="18" charset="0"/>
            </a:rPr>
            <a:t>Guérif</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et Jeanne </a:t>
          </a:r>
          <a:r>
            <a:rPr lang="fr-BE" sz="1600" kern="1200" cap="small">
              <a:effectLst/>
              <a:latin typeface="Aptos Display" panose="020B0004020202020204" pitchFamily="34" charset="0"/>
              <a:ea typeface="Calibri" panose="020F0502020204030204" pitchFamily="34" charset="0"/>
              <a:cs typeface="Times New Roman" panose="02020603050405020304" pitchFamily="18" charset="0"/>
            </a:rPr>
            <a:t>Guyon</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 La correspondance ou les clés de la fabrique du roman », dans Nicolas Le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Flahec</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et Gilles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Magniont</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dir</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i="1" kern="1200">
              <a:effectLst/>
              <a:latin typeface="Aptos Display" panose="020B0004020202020204" pitchFamily="34" charset="0"/>
              <a:ea typeface="Calibri" panose="020F0502020204030204" pitchFamily="34" charset="0"/>
              <a:cs typeface="Times New Roman" panose="02020603050405020304" pitchFamily="18" charset="0"/>
            </a:rPr>
            <a:t> Manchette et la raison d’écrire</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Toulouse,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Anacharsis</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Éditions, « Essais », 2017, p. 21–46.</a:t>
          </a:r>
        </a:p>
        <a:p>
          <a:pPr marL="0" lvl="0" indent="-457200" algn="l" defTabSz="711200">
            <a:lnSpc>
              <a:spcPct val="90000"/>
            </a:lnSpc>
            <a:spcBef>
              <a:spcPct val="0"/>
            </a:spcBef>
            <a:spcAft>
              <a:spcPct val="35000"/>
            </a:spcAft>
            <a:buNone/>
          </a:pP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Nicolas </a:t>
          </a:r>
          <a:r>
            <a:rPr lang="fr-BE" sz="1600" kern="1200" cap="small">
              <a:effectLst/>
              <a:latin typeface="Aptos Display" panose="020B0004020202020204" pitchFamily="34" charset="0"/>
              <a:ea typeface="Calibri" panose="020F0502020204030204" pitchFamily="34" charset="0"/>
              <a:cs typeface="Times New Roman" panose="02020603050405020304" pitchFamily="18" charset="0"/>
            </a:rPr>
            <a:t>Le </a:t>
          </a:r>
          <a:r>
            <a:rPr lang="fr-BE" sz="1600" kern="1200" cap="small" err="1">
              <a:effectLst/>
              <a:latin typeface="Aptos Display" panose="020B0004020202020204" pitchFamily="34" charset="0"/>
              <a:ea typeface="Calibri" panose="020F0502020204030204" pitchFamily="34" charset="0"/>
              <a:cs typeface="Times New Roman" panose="02020603050405020304" pitchFamily="18" charset="0"/>
            </a:rPr>
            <a:t>Flahec</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i="1" kern="1200">
              <a:effectLst/>
              <a:latin typeface="Aptos Display" panose="020B0004020202020204" pitchFamily="34" charset="0"/>
              <a:ea typeface="Calibri" panose="020F0502020204030204" pitchFamily="34" charset="0"/>
              <a:cs typeface="Times New Roman" panose="02020603050405020304" pitchFamily="18" charset="0"/>
            </a:rPr>
            <a:t> Manchette. Écrire contre</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Paris, Gallimard, 2025.</a:t>
          </a:r>
        </a:p>
        <a:p>
          <a:pPr marL="0" lvl="0" indent="-457200" algn="l" defTabSz="711200">
            <a:lnSpc>
              <a:spcPct val="90000"/>
            </a:lnSpc>
            <a:spcBef>
              <a:spcPct val="0"/>
            </a:spcBef>
            <a:spcAft>
              <a:spcPct val="35000"/>
            </a:spcAft>
            <a:buNone/>
          </a:pPr>
          <a:r>
            <a:rPr lang="fr-BE" sz="1600" kern="1200">
              <a:effectLst/>
              <a:latin typeface="Aptos Display" panose="020B0004020202020204" pitchFamily="34" charset="0"/>
              <a:ea typeface="Calibri" panose="020F0502020204030204" pitchFamily="34" charset="0"/>
            </a:rPr>
            <a:t>Gilles </a:t>
          </a:r>
          <a:r>
            <a:rPr lang="fr-BE" sz="1600" kern="1200" cap="small" err="1">
              <a:effectLst/>
              <a:latin typeface="Aptos Display" panose="020B0004020202020204" pitchFamily="34" charset="0"/>
              <a:ea typeface="Calibri" panose="020F0502020204030204" pitchFamily="34" charset="0"/>
            </a:rPr>
            <a:t>Magniont</a:t>
          </a:r>
          <a:r>
            <a:rPr lang="fr-BE" sz="1600" kern="1200">
              <a:effectLst/>
              <a:latin typeface="Aptos Display" panose="020B0004020202020204" pitchFamily="34" charset="0"/>
              <a:ea typeface="Calibri" panose="020F0502020204030204" pitchFamily="34" charset="0"/>
            </a:rPr>
            <a:t>, « Introduction », dans Nicolas Le </a:t>
          </a:r>
          <a:r>
            <a:rPr lang="fr-BE" sz="1600" kern="1200" err="1">
              <a:effectLst/>
              <a:latin typeface="Aptos Display" panose="020B0004020202020204" pitchFamily="34" charset="0"/>
              <a:ea typeface="Calibri" panose="020F0502020204030204" pitchFamily="34" charset="0"/>
            </a:rPr>
            <a:t>Flahec</a:t>
          </a:r>
          <a:r>
            <a:rPr lang="fr-BE" sz="1600" kern="1200">
              <a:effectLst/>
              <a:latin typeface="Aptos Display" panose="020B0004020202020204" pitchFamily="34" charset="0"/>
              <a:ea typeface="Calibri" panose="020F0502020204030204" pitchFamily="34" charset="0"/>
            </a:rPr>
            <a:t> et Gilles </a:t>
          </a:r>
          <a:r>
            <a:rPr lang="fr-BE" sz="1600" kern="1200" err="1">
              <a:effectLst/>
              <a:latin typeface="Aptos Display" panose="020B0004020202020204" pitchFamily="34" charset="0"/>
              <a:ea typeface="Calibri" panose="020F0502020204030204" pitchFamily="34" charset="0"/>
            </a:rPr>
            <a:t>Magniont</a:t>
          </a:r>
          <a:r>
            <a:rPr lang="fr-BE" sz="1600" kern="1200">
              <a:effectLst/>
              <a:latin typeface="Aptos Display" panose="020B0004020202020204" pitchFamily="34" charset="0"/>
              <a:ea typeface="Calibri" panose="020F0502020204030204" pitchFamily="34" charset="0"/>
            </a:rPr>
            <a:t> (</a:t>
          </a:r>
          <a:r>
            <a:rPr lang="fr-BE" sz="1600" kern="1200" err="1">
              <a:effectLst/>
              <a:latin typeface="Aptos Display" panose="020B0004020202020204" pitchFamily="34" charset="0"/>
              <a:ea typeface="Calibri" panose="020F0502020204030204" pitchFamily="34" charset="0"/>
            </a:rPr>
            <a:t>dir</a:t>
          </a:r>
          <a:r>
            <a:rPr lang="fr-BE" sz="1600" kern="1200">
              <a:effectLst/>
              <a:latin typeface="Aptos Display" panose="020B0004020202020204" pitchFamily="34" charset="0"/>
              <a:ea typeface="Calibri" panose="020F0502020204030204" pitchFamily="34" charset="0"/>
            </a:rPr>
            <a:t>.), </a:t>
          </a:r>
          <a:r>
            <a:rPr lang="fr-BE" sz="1600" i="1" kern="1200" err="1">
              <a:effectLst/>
              <a:latin typeface="Aptos Display" panose="020B0004020202020204" pitchFamily="34" charset="0"/>
              <a:ea typeface="Calibri" panose="020F0502020204030204" pitchFamily="34" charset="0"/>
            </a:rPr>
            <a:t>Jean-Patrick</a:t>
          </a:r>
          <a:r>
            <a:rPr lang="fr-BE" sz="1600" i="1" kern="1200">
              <a:effectLst/>
              <a:latin typeface="Aptos Display" panose="020B0004020202020204" pitchFamily="34" charset="0"/>
              <a:ea typeface="Calibri" panose="020F0502020204030204" pitchFamily="34" charset="0"/>
            </a:rPr>
            <a:t> Manchette et la raison d’écrire</a:t>
          </a:r>
          <a:r>
            <a:rPr lang="fr-BE" sz="1600" kern="1200">
              <a:effectLst/>
              <a:latin typeface="Aptos Display" panose="020B0004020202020204" pitchFamily="34" charset="0"/>
              <a:ea typeface="Calibri" panose="020F0502020204030204" pitchFamily="34" charset="0"/>
            </a:rPr>
            <a:t>, 	Toulouse, </a:t>
          </a:r>
          <a:r>
            <a:rPr lang="fr-BE" sz="1600" kern="1200" err="1">
              <a:effectLst/>
              <a:latin typeface="Aptos Display" panose="020B0004020202020204" pitchFamily="34" charset="0"/>
              <a:ea typeface="Calibri" panose="020F0502020204030204" pitchFamily="34" charset="0"/>
            </a:rPr>
            <a:t>Anacharsis</a:t>
          </a:r>
          <a:r>
            <a:rPr lang="fr-BE" sz="1600" kern="1200">
              <a:effectLst/>
              <a:latin typeface="Aptos Display" panose="020B0004020202020204" pitchFamily="34" charset="0"/>
              <a:ea typeface="Calibri" panose="020F0502020204030204" pitchFamily="34" charset="0"/>
            </a:rPr>
            <a:t> Éditions, « Essais », 2017, p. 7–18.</a:t>
          </a:r>
        </a:p>
        <a:p>
          <a:pPr marL="0" lvl="0" indent="-457200" algn="l" defTabSz="711200">
            <a:lnSpc>
              <a:spcPct val="90000"/>
            </a:lnSpc>
            <a:spcBef>
              <a:spcPct val="0"/>
            </a:spcBef>
            <a:spcAft>
              <a:spcPct val="35000"/>
            </a:spcAft>
            <a:buNone/>
          </a:pP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Matthieu </a:t>
          </a:r>
          <a:r>
            <a:rPr lang="fr-BE" sz="1600" kern="1200" cap="small">
              <a:effectLst/>
              <a:latin typeface="Aptos Display" panose="020B0004020202020204" pitchFamily="34" charset="0"/>
              <a:ea typeface="Calibri" panose="020F0502020204030204" pitchFamily="34" charset="0"/>
              <a:cs typeface="Times New Roman" panose="02020603050405020304" pitchFamily="18" charset="0"/>
            </a:rPr>
            <a:t>Rémy</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 Mai 68 et l’avènement d’un écrivain : le </a:t>
          </a:r>
          <a:r>
            <a:rPr lang="fr-BE" sz="1600" i="1" kern="1200">
              <a:effectLst/>
              <a:latin typeface="Aptos Display" panose="020B0004020202020204" pitchFamily="34" charset="0"/>
              <a:ea typeface="Calibri" panose="020F0502020204030204" pitchFamily="34" charset="0"/>
              <a:cs typeface="Times New Roman" panose="02020603050405020304" pitchFamily="18" charset="0"/>
            </a:rPr>
            <a:t>Journal</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de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Jean-Patrick</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Manchette », dans Nelly Wolf, Matthieu Rémy 	(</a:t>
          </a:r>
          <a:r>
            <a:rPr lang="fr-BE" sz="1600" kern="1200" err="1">
              <a:effectLst/>
              <a:latin typeface="Aptos Display" panose="020B0004020202020204" pitchFamily="34" charset="0"/>
              <a:ea typeface="Calibri" panose="020F0502020204030204" pitchFamily="34" charset="0"/>
              <a:cs typeface="Times New Roman" panose="02020603050405020304" pitchFamily="18" charset="0"/>
            </a:rPr>
            <a:t>dir</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a:t>
          </a:r>
          <a:r>
            <a:rPr lang="fr-BE" sz="1600" i="1" kern="1200">
              <a:effectLst/>
              <a:latin typeface="Aptos Display" panose="020B0004020202020204" pitchFamily="34" charset="0"/>
              <a:ea typeface="Calibri" panose="020F0502020204030204" pitchFamily="34" charset="0"/>
              <a:cs typeface="Times New Roman" panose="02020603050405020304" pitchFamily="18" charset="0"/>
            </a:rPr>
            <a:t>Ce que Mai 68 a fait à la littérature</a:t>
          </a:r>
          <a:r>
            <a:rPr lang="fr-BE" sz="1600" kern="1200">
              <a:effectLst/>
              <a:latin typeface="Aptos Display" panose="020B0004020202020204" pitchFamily="34" charset="0"/>
              <a:ea typeface="Calibri" panose="020F0502020204030204" pitchFamily="34" charset="0"/>
              <a:cs typeface="Times New Roman" panose="02020603050405020304" pitchFamily="18" charset="0"/>
            </a:rPr>
            <a:t>, Villeneuve d’Ascq, Presses universitaires du septentrion, « Perspectives »,  2020,    	p. 99–110.</a:t>
          </a:r>
        </a:p>
        <a:p>
          <a:pPr marL="0" lvl="0" indent="-457200" algn="l" defTabSz="711200">
            <a:lnSpc>
              <a:spcPct val="90000"/>
            </a:lnSpc>
            <a:spcBef>
              <a:spcPct val="0"/>
            </a:spcBef>
            <a:spcAft>
              <a:spcPct val="35000"/>
            </a:spcAft>
            <a:buNone/>
          </a:pPr>
          <a:r>
            <a:rPr lang="fr-BE" sz="1600" kern="1200">
              <a:effectLst/>
              <a:latin typeface="Aptos Display" panose="020B0004020202020204" pitchFamily="34" charset="0"/>
              <a:ea typeface="Calibri" panose="020F0502020204030204" pitchFamily="34" charset="0"/>
            </a:rPr>
            <a:t>Christian </a:t>
          </a:r>
          <a:r>
            <a:rPr lang="fr-BE" sz="1600" kern="1200" cap="small">
              <a:effectLst/>
              <a:latin typeface="Aptos Display" panose="020B0004020202020204" pitchFamily="34" charset="0"/>
              <a:ea typeface="Calibri" panose="020F0502020204030204" pitchFamily="34" charset="0"/>
            </a:rPr>
            <a:t>Roux</a:t>
          </a:r>
          <a:r>
            <a:rPr lang="fr-BE" sz="1600" kern="1200">
              <a:effectLst/>
              <a:latin typeface="Aptos Display" panose="020B0004020202020204" pitchFamily="34" charset="0"/>
              <a:ea typeface="Calibri" panose="020F0502020204030204" pitchFamily="34" charset="0"/>
            </a:rPr>
            <a:t>, « L’art et l’artisanat au fil des </a:t>
          </a:r>
          <a:r>
            <a:rPr lang="fr-BE" sz="1600" i="1" kern="1200">
              <a:effectLst/>
              <a:latin typeface="Aptos Display" panose="020B0004020202020204" pitchFamily="34" charset="0"/>
              <a:ea typeface="Calibri" panose="020F0502020204030204" pitchFamily="34" charset="0"/>
            </a:rPr>
            <a:t>Chroniques</a:t>
          </a:r>
          <a:r>
            <a:rPr lang="fr-BE" sz="1600" kern="1200">
              <a:effectLst/>
              <a:latin typeface="Aptos Display" panose="020B0004020202020204" pitchFamily="34" charset="0"/>
              <a:ea typeface="Calibri" panose="020F0502020204030204" pitchFamily="34" charset="0"/>
            </a:rPr>
            <a:t> », dans Nicolas Le </a:t>
          </a:r>
          <a:r>
            <a:rPr lang="fr-BE" sz="1600" kern="1200" err="1">
              <a:effectLst/>
              <a:latin typeface="Aptos Display" panose="020B0004020202020204" pitchFamily="34" charset="0"/>
              <a:ea typeface="Calibri" panose="020F0502020204030204" pitchFamily="34" charset="0"/>
            </a:rPr>
            <a:t>Flahec</a:t>
          </a:r>
          <a:r>
            <a:rPr lang="fr-BE" sz="1600" kern="1200">
              <a:effectLst/>
              <a:latin typeface="Aptos Display" panose="020B0004020202020204" pitchFamily="34" charset="0"/>
              <a:ea typeface="Calibri" panose="020F0502020204030204" pitchFamily="34" charset="0"/>
            </a:rPr>
            <a:t> et Gilles </a:t>
          </a:r>
          <a:r>
            <a:rPr lang="fr-BE" sz="1600" kern="1200" err="1">
              <a:effectLst/>
              <a:latin typeface="Aptos Display" panose="020B0004020202020204" pitchFamily="34" charset="0"/>
              <a:ea typeface="Calibri" panose="020F0502020204030204" pitchFamily="34" charset="0"/>
            </a:rPr>
            <a:t>Magniont</a:t>
          </a:r>
          <a:r>
            <a:rPr lang="fr-BE" sz="1600" kern="1200">
              <a:effectLst/>
              <a:latin typeface="Aptos Display" panose="020B0004020202020204" pitchFamily="34" charset="0"/>
              <a:ea typeface="Calibri" panose="020F0502020204030204" pitchFamily="34" charset="0"/>
            </a:rPr>
            <a:t> (</a:t>
          </a:r>
          <a:r>
            <a:rPr lang="fr-BE" sz="1600" kern="1200" err="1">
              <a:effectLst/>
              <a:latin typeface="Aptos Display" panose="020B0004020202020204" pitchFamily="34" charset="0"/>
              <a:ea typeface="Calibri" panose="020F0502020204030204" pitchFamily="34" charset="0"/>
            </a:rPr>
            <a:t>dir</a:t>
          </a:r>
          <a:r>
            <a:rPr lang="fr-BE" sz="1600" kern="1200">
              <a:effectLst/>
              <a:latin typeface="Aptos Display" panose="020B0004020202020204" pitchFamily="34" charset="0"/>
              <a:ea typeface="Calibri" panose="020F0502020204030204" pitchFamily="34" charset="0"/>
            </a:rPr>
            <a:t>.), </a:t>
          </a:r>
          <a:r>
            <a:rPr lang="fr-BE" sz="1600" i="1" kern="1200" err="1">
              <a:effectLst/>
              <a:latin typeface="Aptos Display" panose="020B0004020202020204" pitchFamily="34" charset="0"/>
              <a:ea typeface="Calibri" panose="020F0502020204030204" pitchFamily="34" charset="0"/>
            </a:rPr>
            <a:t>Jean-Patrick</a:t>
          </a:r>
          <a:r>
            <a:rPr lang="fr-BE" sz="1600" i="1" kern="1200">
              <a:effectLst/>
              <a:latin typeface="Aptos Display" panose="020B0004020202020204" pitchFamily="34" charset="0"/>
              <a:ea typeface="Calibri" panose="020F0502020204030204" pitchFamily="34" charset="0"/>
            </a:rPr>
            <a:t> Manchette 	et la raison d’écrire</a:t>
          </a:r>
          <a:r>
            <a:rPr lang="fr-BE" sz="1600" kern="1200">
              <a:effectLst/>
              <a:latin typeface="Aptos Display" panose="020B0004020202020204" pitchFamily="34" charset="0"/>
              <a:ea typeface="Calibri" panose="020F0502020204030204" pitchFamily="34" charset="0"/>
            </a:rPr>
            <a:t>, Toulouse, </a:t>
          </a:r>
          <a:r>
            <a:rPr lang="fr-BE" sz="1600" kern="1200" err="1">
              <a:effectLst/>
              <a:latin typeface="Aptos Display" panose="020B0004020202020204" pitchFamily="34" charset="0"/>
              <a:ea typeface="Calibri" panose="020F0502020204030204" pitchFamily="34" charset="0"/>
            </a:rPr>
            <a:t>Anacharsis</a:t>
          </a:r>
          <a:r>
            <a:rPr lang="fr-BE" sz="1600" kern="1200">
              <a:effectLst/>
              <a:latin typeface="Aptos Display" panose="020B0004020202020204" pitchFamily="34" charset="0"/>
              <a:ea typeface="Calibri" panose="020F0502020204030204" pitchFamily="34" charset="0"/>
            </a:rPr>
            <a:t> Éditions, « Essais », 2017, p. 47–62.</a:t>
          </a:r>
          <a:endParaRPr lang="en-US" sz="1600" kern="1200">
            <a:solidFill>
              <a:schemeClr val="tx1"/>
            </a:solidFill>
            <a:latin typeface="Aptos Display" panose="020B0004020202020204" pitchFamily="34" charset="0"/>
          </a:endParaRPr>
        </a:p>
        <a:p>
          <a:pPr marL="114300" lvl="1" indent="0" algn="l" defTabSz="622300">
            <a:lnSpc>
              <a:spcPct val="90000"/>
            </a:lnSpc>
            <a:spcBef>
              <a:spcPct val="0"/>
            </a:spcBef>
            <a:spcAft>
              <a:spcPct val="15000"/>
            </a:spcAft>
            <a:buChar char="•"/>
          </a:pPr>
          <a:endParaRPr lang="en-US" sz="1400" kern="1200"/>
        </a:p>
      </dsp:txBody>
      <dsp:txXfrm>
        <a:off x="231218" y="483"/>
        <a:ext cx="11179833" cy="4391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31218"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chemeClr val="tx1"/>
              </a:solidFill>
              <a:latin typeface="Aptos Display" panose="020B0004020202020204" pitchFamily="34" charset="0"/>
            </a:rPr>
            <a:t>- </a:t>
          </a:r>
          <a:r>
            <a:rPr lang="en-US" sz="1600" kern="1200" err="1">
              <a:solidFill>
                <a:schemeClr val="tx1"/>
              </a:solidFill>
              <a:latin typeface="Aptos Display" panose="020B0004020202020204" pitchFamily="34" charset="0"/>
            </a:rPr>
            <a:t>Détails</a:t>
          </a:r>
          <a:r>
            <a:rPr lang="en-US" sz="1600" kern="1200">
              <a:solidFill>
                <a:schemeClr val="tx1"/>
              </a:solidFill>
              <a:latin typeface="Aptos Display" panose="020B0004020202020204" pitchFamily="34" charset="0"/>
            </a:rPr>
            <a:t> du </a:t>
          </a:r>
          <a:r>
            <a:rPr lang="en-US" sz="1600" i="1" kern="1200">
              <a:solidFill>
                <a:schemeClr val="tx1"/>
              </a:solidFill>
              <a:latin typeface="Aptos Display" panose="020B0004020202020204" pitchFamily="34" charset="0"/>
            </a:rPr>
            <a:t>Journal</a:t>
          </a:r>
          <a:r>
            <a:rPr lang="en-US" sz="1600" kern="1200">
              <a:solidFill>
                <a:schemeClr val="tx1"/>
              </a:solidFill>
              <a:latin typeface="Aptos Display" panose="020B0004020202020204" pitchFamily="34" charset="0"/>
            </a:rPr>
            <a:t> (</a:t>
          </a:r>
          <a:r>
            <a:rPr lang="en-US" sz="1600" kern="1200" err="1">
              <a:solidFill>
                <a:schemeClr val="tx1"/>
              </a:solidFill>
              <a:latin typeface="Aptos Display" panose="020B0004020202020204" pitchFamily="34" charset="0"/>
            </a:rPr>
            <a:t>montants</a:t>
          </a:r>
          <a:r>
            <a:rPr lang="en-US" sz="1600" kern="1200">
              <a:solidFill>
                <a:schemeClr val="tx1"/>
              </a:solidFill>
              <a:latin typeface="Aptos Display" panose="020B0004020202020204" pitchFamily="34" charset="0"/>
            </a:rPr>
            <a:t>, </a:t>
          </a:r>
          <a:r>
            <a:rPr lang="en-US" sz="1600" kern="1200" err="1">
              <a:solidFill>
                <a:schemeClr val="tx1"/>
              </a:solidFill>
              <a:latin typeface="Aptos Display" panose="020B0004020202020204" pitchFamily="34" charset="0"/>
            </a:rPr>
            <a:t>dépenses</a:t>
          </a:r>
          <a:r>
            <a:rPr lang="en-US" sz="1600" kern="1200">
              <a:solidFill>
                <a:schemeClr val="tx1"/>
              </a:solidFill>
              <a:latin typeface="Aptos Display" panose="020B0004020202020204" pitchFamily="34" charset="0"/>
            </a:rPr>
            <a:t>, etc.).</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écriture (avec Michel Levine) des scénarios des séries et feuilletons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Les Cabochard</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Têtes </a:t>
          </a:r>
          <a:r>
            <a:rPr lang="fr-BE" sz="1500" i="1" kern="12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Brûlées</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et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Les </a:t>
          </a:r>
          <a:r>
            <a:rPr lang="fr-BE" sz="1500" i="1" kern="12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Globe-Trotters</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endParaRPr lang="en-US" sz="1500" kern="1200">
            <a:solidFill>
              <a:schemeClr val="tx1"/>
            </a:solidFill>
            <a:latin typeface="Aptos Display" panose="020B0004020202020204" pitchFamily="34" charset="0"/>
          </a:endParaRP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dactylographie (pour aider sa femme Mélissa qui fait par ailleurs l’essentiel des tâches ménagères), </a:t>
          </a:r>
          <a:r>
            <a:rPr lang="fr-BE" sz="1500" b="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2 francs la page</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traduction (notamment aux Presses de la Cité). Sa première traduction est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Mémoires d’une star</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de Pola Negri (Robert Laffont, 1971) pour laquelle il touche environ </a:t>
          </a:r>
          <a:r>
            <a:rPr lang="fr-BE" sz="1500" b="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5 000 francs</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écriture d’un roman pornographique sous pseudonyme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Les Chasses d’Aphrodite</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1970 – </a:t>
          </a:r>
          <a:r>
            <a:rPr lang="fr-BE" sz="1500" b="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1 000 francs d’avance et 1 250 francs de solde</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et du scénario d’un film pornographique (outre ceux pour Max </a:t>
          </a:r>
          <a:r>
            <a:rPr lang="fr-BE" sz="1500" kern="12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Pecas</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Cythère 70</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novélisation sous pseudonyme (notamment celle du film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Sacco et </a:t>
          </a:r>
          <a:r>
            <a:rPr lang="fr-BE" sz="1500" i="1" kern="12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Vanzetti</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écriture de neuf romans publiés chez Gallimard de son vivant (huit dans la Série Noire – voir ci-dessous).</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adaptation pour le cinéma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Sombres vacances</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de John </a:t>
          </a:r>
          <a:r>
            <a:rPr lang="fr-BE" sz="1500" kern="12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Buell</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qu’il traduit et adapte pour Gérard </a:t>
          </a:r>
          <a:r>
            <a:rPr lang="fr-BE" sz="1500" kern="12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Pirès</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 ce sera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L’Agression</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 et qui lui rapporte </a:t>
          </a:r>
          <a:r>
            <a:rPr lang="fr-BE" sz="1500" b="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110 000 francs</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lectures pour les Presses de la Cité et Rivages (généralement des livres encore non traduits en français).</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scénarisation de B.D. (</a:t>
          </a:r>
          <a:r>
            <a:rPr lang="fr-BE" sz="1500" b="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300 ou 400 francs la page</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fin 1970).</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chroniques « polar » (dans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Charlie-Hebdo</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 </a:t>
          </a:r>
          <a:r>
            <a:rPr lang="fr-BE" sz="1500" b="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1 500 francs</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par chronique). Il faut y ajouter les chroniques de cinéma et les chroniques « ludiques ».</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scénariste pour le cinéma et la télévision (« travail de mercenaire sur différents scénarios » (</a:t>
          </a:r>
          <a:r>
            <a:rPr lang="fr-BE" sz="1500" i="1"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Correspondance</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283)).</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direction de la collection « </a:t>
          </a:r>
          <a:r>
            <a:rPr lang="fr-BE" sz="1500" kern="1200" err="1">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Futurama</a:t>
          </a: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 aux Presses de la Cité.</a:t>
          </a:r>
        </a:p>
        <a:p>
          <a:pPr marL="114300" lvl="1" indent="-114300" algn="l" defTabSz="666750">
            <a:lnSpc>
              <a:spcPct val="90000"/>
            </a:lnSpc>
            <a:spcBef>
              <a:spcPct val="0"/>
            </a:spcBef>
            <a:spcAft>
              <a:spcPct val="15000"/>
            </a:spcAft>
            <a:buNone/>
          </a:pPr>
          <a:r>
            <a:rPr lang="fr-BE" sz="1500" kern="1200">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rédacteur en chef du bimestriel BD (de février à avril 1978).</a:t>
          </a:r>
        </a:p>
        <a:p>
          <a:pPr marL="114300" lvl="1" indent="-114300" algn="l" defTabSz="622300">
            <a:lnSpc>
              <a:spcPct val="90000"/>
            </a:lnSpc>
            <a:spcBef>
              <a:spcPct val="0"/>
            </a:spcBef>
            <a:spcAft>
              <a:spcPct val="15000"/>
            </a:spcAft>
            <a:buChar char="•"/>
          </a:pPr>
          <a:endParaRPr lang="en-US" sz="1400" kern="1200"/>
        </a:p>
      </dsp:txBody>
      <dsp:txXfrm>
        <a:off x="231218" y="483"/>
        <a:ext cx="11179833" cy="4391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31218"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BE" sz="1800" kern="1200">
              <a:solidFill>
                <a:schemeClr val="tx1"/>
              </a:solidFill>
              <a:latin typeface="Aptos Display" panose="020B0004020202020204" pitchFamily="34" charset="0"/>
            </a:rPr>
            <a:t>En 1973, donc, le succès est là (vente des droits de ses livres au cinéma, dont j’ai parlé) : </a:t>
          </a:r>
        </a:p>
        <a:p>
          <a:pPr marL="0" lvl="0" indent="0" algn="l" defTabSz="800100">
            <a:lnSpc>
              <a:spcPct val="90000"/>
            </a:lnSpc>
            <a:spcBef>
              <a:spcPct val="0"/>
            </a:spcBef>
            <a:spcAft>
              <a:spcPct val="35000"/>
            </a:spcAft>
            <a:buNone/>
          </a:pPr>
          <a:r>
            <a:rPr lang="fr-BE" sz="1800" kern="1200">
              <a:solidFill>
                <a:schemeClr val="tx1"/>
              </a:solidFill>
              <a:latin typeface="Aptos Display" panose="020B0004020202020204" pitchFamily="34" charset="0"/>
            </a:rPr>
            <a:t>- Manchette fréquente le show-business (il dîne avec des acteurs et des producteurs : Marlène Jobert, Mylène </a:t>
          </a:r>
          <a:r>
            <a:rPr lang="fr-BE" sz="1800" kern="1200" err="1">
              <a:solidFill>
                <a:schemeClr val="tx1"/>
              </a:solidFill>
              <a:latin typeface="Aptos Display" panose="020B0004020202020204" pitchFamily="34" charset="0"/>
            </a:rPr>
            <a:t>Demongeot</a:t>
          </a:r>
          <a:r>
            <a:rPr lang="fr-BE" sz="1800" kern="1200">
              <a:solidFill>
                <a:schemeClr val="tx1"/>
              </a:solidFill>
              <a:latin typeface="Aptos Display" panose="020B0004020202020204" pitchFamily="34" charset="0"/>
            </a:rPr>
            <a:t>, Jean </a:t>
          </a:r>
          <a:r>
            <a:rPr lang="fr-BE" sz="1800" kern="1200" err="1">
              <a:solidFill>
                <a:schemeClr val="tx1"/>
              </a:solidFill>
              <a:latin typeface="Aptos Display" panose="020B0004020202020204" pitchFamily="34" charset="0"/>
            </a:rPr>
            <a:t>Seberg</a:t>
          </a:r>
          <a:r>
            <a:rPr lang="fr-BE" sz="1800" kern="1200">
              <a:solidFill>
                <a:schemeClr val="tx1"/>
              </a:solidFill>
              <a:latin typeface="Aptos Display" panose="020B0004020202020204" pitchFamily="34" charset="0"/>
            </a:rPr>
            <a:t>, Bernadette Lafont, Claude Berri, Marin </a:t>
          </a:r>
          <a:r>
            <a:rPr lang="fr-BE" sz="1800" kern="1200" err="1">
              <a:solidFill>
                <a:schemeClr val="tx1"/>
              </a:solidFill>
              <a:latin typeface="Aptos Display" panose="020B0004020202020204" pitchFamily="34" charset="0"/>
            </a:rPr>
            <a:t>Karmitz</a:t>
          </a:r>
          <a:r>
            <a:rPr lang="fr-BE" sz="1800" kern="1200">
              <a:solidFill>
                <a:schemeClr val="tx1"/>
              </a:solidFill>
              <a:latin typeface="Aptos Display" panose="020B0004020202020204" pitchFamily="34" charset="0"/>
            </a:rPr>
            <a:t>, Pierre </a:t>
          </a:r>
          <a:r>
            <a:rPr lang="fr-BE" sz="1800" kern="1200" err="1">
              <a:solidFill>
                <a:schemeClr val="tx1"/>
              </a:solidFill>
              <a:latin typeface="Aptos Display" panose="020B0004020202020204" pitchFamily="34" charset="0"/>
            </a:rPr>
            <a:t>Braunberger</a:t>
          </a:r>
          <a:r>
            <a:rPr lang="fr-BE" sz="1800" kern="1200">
              <a:solidFill>
                <a:schemeClr val="tx1"/>
              </a:solidFill>
              <a:latin typeface="Aptos Display" panose="020B0004020202020204" pitchFamily="34" charset="0"/>
            </a:rPr>
            <a:t>, André </a:t>
          </a:r>
          <a:r>
            <a:rPr lang="fr-BE" sz="1800" kern="1200" err="1">
              <a:solidFill>
                <a:schemeClr val="tx1"/>
              </a:solidFill>
              <a:latin typeface="Aptos Display" panose="020B0004020202020204" pitchFamily="34" charset="0"/>
            </a:rPr>
            <a:t>Génovès</a:t>
          </a:r>
          <a:r>
            <a:rPr lang="fr-BE" sz="1800" kern="1200">
              <a:solidFill>
                <a:schemeClr val="tx1"/>
              </a:solidFill>
              <a:latin typeface="Aptos Display" panose="020B0004020202020204" pitchFamily="34" charset="0"/>
            </a:rPr>
            <a:t>,…).</a:t>
          </a:r>
        </a:p>
        <a:p>
          <a:pPr marL="0" lvl="0" indent="0" algn="l" defTabSz="800100">
            <a:lnSpc>
              <a:spcPct val="90000"/>
            </a:lnSpc>
            <a:spcBef>
              <a:spcPct val="0"/>
            </a:spcBef>
            <a:spcAft>
              <a:spcPct val="35000"/>
            </a:spcAft>
            <a:buNone/>
          </a:pPr>
          <a:r>
            <a:rPr lang="fr-BE" sz="1800" kern="1200">
              <a:solidFill>
                <a:schemeClr val="tx1"/>
              </a:solidFill>
              <a:latin typeface="Aptos Display" panose="020B0004020202020204" pitchFamily="34" charset="0"/>
            </a:rPr>
            <a:t>- Manchette a une vie mondaine (réceptions diverses, dîner chez Castel, nombreuses interviews, sorties avec Pierre </a:t>
          </a:r>
          <a:r>
            <a:rPr lang="fr-BE" sz="1800" kern="1200" err="1">
              <a:solidFill>
                <a:schemeClr val="tx1"/>
              </a:solidFill>
              <a:latin typeface="Aptos Display" panose="020B0004020202020204" pitchFamily="34" charset="0"/>
            </a:rPr>
            <a:t>Grimblat</a:t>
          </a:r>
          <a:r>
            <a:rPr lang="fr-BE" sz="1800" kern="1200">
              <a:solidFill>
                <a:schemeClr val="tx1"/>
              </a:solidFill>
              <a:latin typeface="Aptos Display" panose="020B0004020202020204" pitchFamily="34" charset="0"/>
            </a:rPr>
            <a:t>, critiques élogieuses dans les journaux – </a:t>
          </a:r>
          <a:r>
            <a:rPr lang="fr-BE" sz="1800" i="1" kern="1200">
              <a:solidFill>
                <a:schemeClr val="tx1"/>
              </a:solidFill>
              <a:latin typeface="Aptos Display" panose="020B0004020202020204" pitchFamily="34" charset="0"/>
            </a:rPr>
            <a:t>Le Monde</a:t>
          </a:r>
          <a:r>
            <a:rPr lang="fr-BE" sz="1800" kern="1200">
              <a:solidFill>
                <a:schemeClr val="tx1"/>
              </a:solidFill>
              <a:latin typeface="Aptos Display" panose="020B0004020202020204" pitchFamily="34" charset="0"/>
            </a:rPr>
            <a:t>, </a:t>
          </a:r>
          <a:r>
            <a:rPr lang="fr-BE" sz="1800" i="1" kern="1200">
              <a:solidFill>
                <a:schemeClr val="tx1"/>
              </a:solidFill>
              <a:latin typeface="Aptos Display" panose="020B0004020202020204" pitchFamily="34" charset="0"/>
            </a:rPr>
            <a:t>Le Nouvel Observateur</a:t>
          </a:r>
          <a:r>
            <a:rPr lang="fr-BE" sz="1800" kern="1200">
              <a:solidFill>
                <a:schemeClr val="tx1"/>
              </a:solidFill>
              <a:latin typeface="Aptos Display" panose="020B0004020202020204" pitchFamily="34" charset="0"/>
            </a:rPr>
            <a:t>).</a:t>
          </a:r>
        </a:p>
        <a:p>
          <a:pPr marL="0" lvl="0" indent="0" algn="l" defTabSz="800100">
            <a:lnSpc>
              <a:spcPct val="90000"/>
            </a:lnSpc>
            <a:spcBef>
              <a:spcPct val="0"/>
            </a:spcBef>
            <a:spcAft>
              <a:spcPct val="35000"/>
            </a:spcAft>
            <a:buNone/>
          </a:pPr>
          <a:r>
            <a:rPr lang="fr-BE" sz="1800" kern="1200">
              <a:solidFill>
                <a:schemeClr val="tx1"/>
              </a:solidFill>
              <a:latin typeface="Aptos Display" panose="020B0004020202020204" pitchFamily="34" charset="0"/>
            </a:rPr>
            <a:t>- Manchette travaille pour le cinéma comme il l’avait voulu (avec Yves Boisset, Jean-Pierre Mocky, Claude Chabrol, Gérard </a:t>
          </a:r>
          <a:r>
            <a:rPr lang="fr-BE" sz="1800" kern="1200" err="1">
              <a:solidFill>
                <a:schemeClr val="tx1"/>
              </a:solidFill>
              <a:latin typeface="Aptos Display" panose="020B0004020202020204" pitchFamily="34" charset="0"/>
            </a:rPr>
            <a:t>Pirès</a:t>
          </a:r>
          <a:r>
            <a:rPr lang="fr-BE" sz="1800" kern="1200">
              <a:solidFill>
                <a:schemeClr val="tx1"/>
              </a:solidFill>
              <a:latin typeface="Aptos Display" panose="020B0004020202020204" pitchFamily="34" charset="0"/>
            </a:rPr>
            <a:t>).</a:t>
          </a:r>
        </a:p>
        <a:p>
          <a:pPr marL="0" lvl="0" indent="0" algn="l" defTabSz="800100">
            <a:lnSpc>
              <a:spcPct val="90000"/>
            </a:lnSpc>
            <a:spcBef>
              <a:spcPct val="0"/>
            </a:spcBef>
            <a:spcAft>
              <a:spcPct val="35000"/>
            </a:spcAft>
            <a:buNone/>
          </a:pPr>
          <a:r>
            <a:rPr lang="fr-BE" sz="1800" kern="1200">
              <a:solidFill>
                <a:schemeClr val="tx1"/>
              </a:solidFill>
              <a:latin typeface="Aptos Display" panose="020B0004020202020204" pitchFamily="34" charset="0"/>
            </a:rPr>
            <a:t>- Manchette fréquente, aux éditions Champ Libre, certains « post-situationnistes ». </a:t>
          </a:r>
        </a:p>
        <a:p>
          <a:pPr marL="0" lvl="0" indent="0" algn="l" defTabSz="800100">
            <a:lnSpc>
              <a:spcPct val="90000"/>
            </a:lnSpc>
            <a:spcBef>
              <a:spcPct val="0"/>
            </a:spcBef>
            <a:spcAft>
              <a:spcPct val="35000"/>
            </a:spcAft>
            <a:buNone/>
          </a:pPr>
          <a:r>
            <a:rPr lang="fr-BE" sz="1800" kern="1200">
              <a:solidFill>
                <a:schemeClr val="tx1"/>
              </a:solidFill>
              <a:latin typeface="Aptos Display" panose="020B0004020202020204" pitchFamily="34" charset="0"/>
            </a:rPr>
            <a:t>- Manchette jubile nettement, puisque la cession des droits de ses livres lui rapporte gros  : « Il y a beaucoup d’argent qui rentre » (</a:t>
          </a:r>
          <a:r>
            <a:rPr lang="fr-BE" sz="1800" i="1" kern="1200">
              <a:solidFill>
                <a:schemeClr val="tx1"/>
              </a:solidFill>
              <a:latin typeface="Aptos Display" panose="020B0004020202020204" pitchFamily="34" charset="0"/>
            </a:rPr>
            <a:t>Journal</a:t>
          </a:r>
          <a:r>
            <a:rPr lang="fr-BE" sz="1800" kern="1200">
              <a:solidFill>
                <a:schemeClr val="tx1"/>
              </a:solidFill>
              <a:latin typeface="Aptos Display" panose="020B0004020202020204" pitchFamily="34" charset="0"/>
            </a:rPr>
            <a:t>, 833, 1973).</a:t>
          </a:r>
        </a:p>
        <a:p>
          <a:pPr marL="0" lvl="0" indent="0" algn="l" defTabSz="800100">
            <a:lnSpc>
              <a:spcPct val="90000"/>
            </a:lnSpc>
            <a:spcBef>
              <a:spcPct val="0"/>
            </a:spcBef>
            <a:spcAft>
              <a:spcPct val="35000"/>
            </a:spcAft>
            <a:buNone/>
          </a:pPr>
          <a:r>
            <a:rPr lang="fr-BE" sz="1800" kern="1200">
              <a:solidFill>
                <a:schemeClr val="tx1"/>
              </a:solidFill>
              <a:latin typeface="Aptos Display" panose="020B0004020202020204" pitchFamily="34" charset="0"/>
            </a:rPr>
            <a:t>- Manchette se permet quelques périodes de farniente et touche même du doigt son rêve ultime (c’est une quasi-consécration pour lui) : « [Robert] Aldrich et [Sam] Peckinpah ont eu en main mon scénario » (</a:t>
          </a:r>
          <a:r>
            <a:rPr lang="fr-BE" sz="1800" i="1" kern="1200">
              <a:solidFill>
                <a:schemeClr val="tx1"/>
              </a:solidFill>
              <a:latin typeface="Aptos Display" panose="020B0004020202020204" pitchFamily="34" charset="0"/>
            </a:rPr>
            <a:t>Journal</a:t>
          </a:r>
          <a:r>
            <a:rPr lang="fr-BE" sz="1800" kern="1200">
              <a:solidFill>
                <a:schemeClr val="tx1"/>
              </a:solidFill>
              <a:latin typeface="Aptos Display" panose="020B0004020202020204" pitchFamily="34" charset="0"/>
            </a:rPr>
            <a:t>, 1974, 900).</a:t>
          </a:r>
          <a:endParaRPr lang="en-US" sz="1800" kern="1200">
            <a:solidFill>
              <a:schemeClr val="tx1"/>
            </a:solidFill>
            <a:latin typeface="Aptos Display" panose="020B0004020202020204" pitchFamily="34" charset="0"/>
          </a:endParaRPr>
        </a:p>
        <a:p>
          <a:pPr marL="114300" lvl="1" indent="-114300" algn="l" defTabSz="622300">
            <a:lnSpc>
              <a:spcPct val="90000"/>
            </a:lnSpc>
            <a:spcBef>
              <a:spcPct val="0"/>
            </a:spcBef>
            <a:spcAft>
              <a:spcPct val="15000"/>
            </a:spcAft>
            <a:buChar char="•"/>
          </a:pPr>
          <a:endParaRPr lang="en-US" sz="1400" kern="1200"/>
        </a:p>
      </dsp:txBody>
      <dsp:txXfrm>
        <a:off x="231218" y="483"/>
        <a:ext cx="11179833" cy="4391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67321" y="967"/>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Aptos Display" panose="020B0004020202020204" pitchFamily="34" charset="0"/>
            </a:rPr>
            <a:t>La</a:t>
          </a:r>
          <a:r>
            <a:rPr lang="en-US" sz="2000" b="1" kern="1200" baseline="0">
              <a:solidFill>
                <a:schemeClr val="tx1"/>
              </a:solidFill>
              <a:latin typeface="Aptos Display" panose="020B0004020202020204" pitchFamily="34" charset="0"/>
            </a:rPr>
            <a:t> </a:t>
          </a:r>
          <a:r>
            <a:rPr lang="en-US" sz="2000" b="1" kern="1200" baseline="0" err="1">
              <a:solidFill>
                <a:schemeClr val="tx1"/>
              </a:solidFill>
              <a:latin typeface="Aptos Display" panose="020B0004020202020204" pitchFamily="34" charset="0"/>
            </a:rPr>
            <a:t>légende</a:t>
          </a:r>
          <a:r>
            <a:rPr lang="en-US" sz="2000" b="1" kern="1200" baseline="0">
              <a:solidFill>
                <a:schemeClr val="tx1"/>
              </a:solidFill>
              <a:latin typeface="Aptos Display" panose="020B0004020202020204" pitchFamily="34" charset="0"/>
            </a:rPr>
            <a:t> : </a:t>
          </a:r>
        </a:p>
        <a:p>
          <a:pPr marL="0" lvl="0" indent="0" algn="l" defTabSz="889000">
            <a:lnSpc>
              <a:spcPct val="90000"/>
            </a:lnSpc>
            <a:spcBef>
              <a:spcPct val="0"/>
            </a:spcBef>
            <a:spcAft>
              <a:spcPct val="35000"/>
            </a:spcAft>
            <a:buNone/>
          </a:pP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L’Art</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est</a:t>
          </a:r>
          <a:r>
            <a:rPr lang="en-US" sz="1600" kern="1200" baseline="0">
              <a:solidFill>
                <a:schemeClr val="tx1"/>
              </a:solidFill>
              <a:latin typeface="Aptos Display" panose="020B0004020202020204" pitchFamily="34" charset="0"/>
            </a:rPr>
            <a:t> mort” </a:t>
          </a:r>
          <a:r>
            <a:rPr lang="en-US" sz="1600" kern="1200" baseline="0" err="1">
              <a:solidFill>
                <a:schemeClr val="tx1"/>
              </a:solidFill>
              <a:latin typeface="Aptos Display" panose="020B0004020202020204" pitchFamily="34" charset="0"/>
            </a:rPr>
            <a:t>en</a:t>
          </a:r>
          <a:r>
            <a:rPr lang="en-US" sz="1600" kern="1200" baseline="0">
              <a:solidFill>
                <a:schemeClr val="tx1"/>
              </a:solidFill>
              <a:latin typeface="Aptos Display" panose="020B0004020202020204" pitchFamily="34" charset="0"/>
            </a:rPr>
            <a:t> 1920 avec Dada. Ne </a:t>
          </a:r>
          <a:r>
            <a:rPr lang="en-US" sz="1600" kern="1200" baseline="0" err="1">
              <a:solidFill>
                <a:schemeClr val="tx1"/>
              </a:solidFill>
              <a:latin typeface="Aptos Display" panose="020B0004020202020204" pitchFamily="34" charset="0"/>
            </a:rPr>
            <a:t>peuvent</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désormais</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exister</a:t>
          </a:r>
          <a:r>
            <a:rPr lang="en-US" sz="1600" kern="1200" baseline="0">
              <a:solidFill>
                <a:schemeClr val="tx1"/>
              </a:solidFill>
              <a:latin typeface="Aptos Display" panose="020B0004020202020204" pitchFamily="34" charset="0"/>
            </a:rPr>
            <a:t> que des </a:t>
          </a:r>
          <a:r>
            <a:rPr lang="en-US" sz="1600" kern="1200" baseline="0" err="1">
              <a:solidFill>
                <a:schemeClr val="tx1"/>
              </a:solidFill>
              <a:latin typeface="Aptos Display" panose="020B0004020202020204" pitchFamily="34" charset="0"/>
            </a:rPr>
            <a:t>redites</a:t>
          </a:r>
          <a:r>
            <a:rPr lang="en-US" sz="1600" kern="1200" baseline="0">
              <a:solidFill>
                <a:schemeClr val="tx1"/>
              </a:solidFill>
              <a:latin typeface="Aptos Display" panose="020B0004020202020204" pitchFamily="34" charset="0"/>
            </a:rPr>
            <a:t> et </a:t>
          </a:r>
          <a:r>
            <a:rPr lang="en-US" sz="1600" kern="1200" baseline="0" err="1">
              <a:solidFill>
                <a:schemeClr val="tx1"/>
              </a:solidFill>
              <a:latin typeface="Aptos Display" panose="020B0004020202020204" pitchFamily="34" charset="0"/>
            </a:rPr>
            <a:t>répétitions</a:t>
          </a:r>
          <a:r>
            <a:rPr lang="en-US" sz="1600" kern="1200" baseline="0">
              <a:solidFill>
                <a:schemeClr val="tx1"/>
              </a:solidFill>
              <a:latin typeface="Aptos Display" panose="020B0004020202020204" pitchFamily="34" charset="0"/>
            </a:rPr>
            <a:t>.</a:t>
          </a:r>
        </a:p>
        <a:p>
          <a:pPr marL="0" lvl="0" indent="0" algn="l" defTabSz="889000">
            <a:lnSpc>
              <a:spcPct val="90000"/>
            </a:lnSpc>
            <a:spcBef>
              <a:spcPct val="0"/>
            </a:spcBef>
            <a:spcAft>
              <a:spcPct val="35000"/>
            </a:spcAft>
            <a:buNone/>
          </a:pPr>
          <a:r>
            <a:rPr lang="en-US" sz="1600" kern="1200" baseline="0">
              <a:solidFill>
                <a:schemeClr val="tx1"/>
              </a:solidFill>
              <a:latin typeface="Aptos Display" panose="020B0004020202020204" pitchFamily="34" charset="0"/>
            </a:rPr>
            <a:t>- “Le roman noir violent [Hammett, Chandler] </a:t>
          </a:r>
          <a:r>
            <a:rPr lang="en-US" sz="1600" kern="1200" baseline="0" err="1">
              <a:solidFill>
                <a:schemeClr val="tx1"/>
              </a:solidFill>
              <a:latin typeface="Aptos Display" panose="020B0004020202020204" pitchFamily="34" charset="0"/>
            </a:rPr>
            <a:t>seule</a:t>
          </a:r>
          <a:r>
            <a:rPr lang="en-US" sz="1600" kern="1200" baseline="0">
              <a:solidFill>
                <a:schemeClr val="tx1"/>
              </a:solidFill>
              <a:latin typeface="Aptos Display" panose="020B0004020202020204" pitchFamily="34" charset="0"/>
            </a:rPr>
            <a:t> expression </a:t>
          </a:r>
          <a:r>
            <a:rPr lang="en-US" sz="1600" kern="1200" baseline="0" err="1">
              <a:solidFill>
                <a:schemeClr val="tx1"/>
              </a:solidFill>
              <a:latin typeface="Aptos Display" panose="020B0004020202020204" pitchFamily="34" charset="0"/>
            </a:rPr>
            <a:t>réaliste</a:t>
          </a:r>
          <a:r>
            <a:rPr lang="en-US" sz="1600" kern="1200" baseline="0">
              <a:solidFill>
                <a:schemeClr val="tx1"/>
              </a:solidFill>
              <a:latin typeface="Aptos Display" panose="020B0004020202020204" pitchFamily="34" charset="0"/>
            </a:rPr>
            <a:t>-critique de son temps (1920-1950).”</a:t>
          </a:r>
        </a:p>
        <a:p>
          <a:pPr marL="0" lvl="0" indent="0" algn="l" defTabSz="889000">
            <a:lnSpc>
              <a:spcPct val="90000"/>
            </a:lnSpc>
            <a:spcBef>
              <a:spcPct val="0"/>
            </a:spcBef>
            <a:spcAft>
              <a:spcPct val="35000"/>
            </a:spcAft>
            <a:buNone/>
          </a:pPr>
          <a:r>
            <a:rPr lang="en-US" sz="1600" kern="1200" baseline="0">
              <a:solidFill>
                <a:schemeClr val="tx1"/>
              </a:solidFill>
              <a:latin typeface="Aptos Display" panose="020B0004020202020204" pitchFamily="34" charset="0"/>
            </a:rPr>
            <a:t>- Mai 68 et la relance du “</a:t>
          </a:r>
          <a:r>
            <a:rPr lang="en-US" sz="1600" kern="1200" baseline="0" err="1">
              <a:solidFill>
                <a:schemeClr val="tx1"/>
              </a:solidFill>
              <a:latin typeface="Aptos Display" panose="020B0004020202020204" pitchFamily="34" charset="0"/>
            </a:rPr>
            <a:t>mouvement</a:t>
          </a:r>
          <a:r>
            <a:rPr lang="en-US" sz="1600" kern="1200" baseline="0">
              <a:solidFill>
                <a:schemeClr val="tx1"/>
              </a:solidFill>
              <a:latin typeface="Aptos Display" panose="020B0004020202020204" pitchFamily="34" charset="0"/>
            </a:rPr>
            <a:t> social” (travail du </a:t>
          </a:r>
          <a:r>
            <a:rPr lang="en-US" sz="1600" kern="1200" baseline="0" err="1">
              <a:solidFill>
                <a:schemeClr val="tx1"/>
              </a:solidFill>
              <a:latin typeface="Aptos Display" panose="020B0004020202020204" pitchFamily="34" charset="0"/>
            </a:rPr>
            <a:t>négatif</a:t>
          </a:r>
          <a:r>
            <a:rPr lang="en-US" sz="1600" kern="1200" baseline="0">
              <a:solidFill>
                <a:schemeClr val="tx1"/>
              </a:solidFill>
              <a:latin typeface="Aptos Display" panose="020B0004020202020204" pitchFamily="34" charset="0"/>
            </a:rPr>
            <a:t> et perspectives </a:t>
          </a:r>
          <a:r>
            <a:rPr lang="en-US" sz="1600" kern="1200" baseline="0" err="1">
              <a:solidFill>
                <a:schemeClr val="tx1"/>
              </a:solidFill>
              <a:latin typeface="Aptos Display" panose="020B0004020202020204" pitchFamily="34" charset="0"/>
            </a:rPr>
            <a:t>révolutionnaires</a:t>
          </a:r>
          <a:r>
            <a:rPr lang="en-US" sz="1600" kern="1200" baseline="0">
              <a:solidFill>
                <a:schemeClr val="tx1"/>
              </a:solidFill>
              <a:latin typeface="Aptos Display" panose="020B0004020202020204" pitchFamily="34" charset="0"/>
            </a:rPr>
            <a:t>).</a:t>
          </a:r>
        </a:p>
        <a:p>
          <a:pPr marL="0" lvl="0" indent="0" algn="l" defTabSz="889000">
            <a:lnSpc>
              <a:spcPct val="90000"/>
            </a:lnSpc>
            <a:spcBef>
              <a:spcPct val="0"/>
            </a:spcBef>
            <a:spcAft>
              <a:spcPct val="35000"/>
            </a:spcAft>
            <a:buNone/>
          </a:pP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Écriture</a:t>
          </a:r>
          <a:r>
            <a:rPr lang="en-US" sz="1600" kern="1200" baseline="0">
              <a:solidFill>
                <a:schemeClr val="tx1"/>
              </a:solidFill>
              <a:latin typeface="Aptos Display" panose="020B0004020202020204" pitchFamily="34" charset="0"/>
            </a:rPr>
            <a:t> de romans noirs (tout de suite </a:t>
          </a:r>
          <a:r>
            <a:rPr lang="en-US" sz="1600" kern="1200" baseline="0" err="1">
              <a:solidFill>
                <a:schemeClr val="tx1"/>
              </a:solidFill>
              <a:latin typeface="Aptos Display" panose="020B0004020202020204" pitchFamily="34" charset="0"/>
            </a:rPr>
            <a:t>déconsidérés</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en</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néopolars</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cependant</a:t>
          </a:r>
          <a:r>
            <a:rPr lang="en-US" sz="1600" kern="1200" baseline="0">
              <a:solidFill>
                <a:schemeClr val="tx1"/>
              </a:solidFill>
              <a:latin typeface="Aptos Display" panose="020B0004020202020204" pitchFamily="34" charset="0"/>
            </a:rPr>
            <a:t>) pour </a:t>
          </a:r>
          <a:r>
            <a:rPr lang="en-US" sz="1600" kern="1200" baseline="0" err="1">
              <a:solidFill>
                <a:schemeClr val="tx1"/>
              </a:solidFill>
              <a:latin typeface="Aptos Display" panose="020B0004020202020204" pitchFamily="34" charset="0"/>
            </a:rPr>
            <a:t>accompagner</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ce</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mouvement</a:t>
          </a:r>
          <a:r>
            <a:rPr lang="en-US" sz="1600" kern="1200" baseline="0">
              <a:solidFill>
                <a:schemeClr val="tx1"/>
              </a:solidFill>
              <a:latin typeface="Aptos Display" panose="020B0004020202020204" pitchFamily="34" charset="0"/>
            </a:rPr>
            <a:t>.</a:t>
          </a:r>
        </a:p>
        <a:p>
          <a:pPr marL="0" lvl="0" indent="0" algn="l" defTabSz="889000">
            <a:lnSpc>
              <a:spcPct val="90000"/>
            </a:lnSpc>
            <a:spcBef>
              <a:spcPct val="0"/>
            </a:spcBef>
            <a:spcAft>
              <a:spcPct val="35000"/>
            </a:spcAft>
            <a:buNone/>
          </a:pPr>
          <a:r>
            <a:rPr lang="en-US" sz="1600" kern="1200" baseline="0">
              <a:solidFill>
                <a:schemeClr val="tx1"/>
              </a:solidFill>
              <a:latin typeface="Aptos Display" panose="020B0004020202020204" pitchFamily="34" charset="0"/>
            </a:rPr>
            <a:t>- Objectif : “</a:t>
          </a:r>
          <a:r>
            <a:rPr lang="en-US" sz="1600" kern="1200" baseline="0" err="1">
              <a:solidFill>
                <a:schemeClr val="tx1"/>
              </a:solidFill>
              <a:latin typeface="Aptos Display" panose="020B0004020202020204" pitchFamily="34" charset="0"/>
            </a:rPr>
            <a:t>colérer</a:t>
          </a:r>
          <a:r>
            <a:rPr lang="en-US" sz="1600" kern="1200" baseline="0">
              <a:solidFill>
                <a:schemeClr val="tx1"/>
              </a:solidFill>
              <a:latin typeface="Aptos Display" panose="020B0004020202020204" pitchFamily="34" charset="0"/>
            </a:rPr>
            <a:t> le </a:t>
          </a:r>
          <a:r>
            <a:rPr lang="en-US" sz="1600" kern="1200" baseline="0" err="1">
              <a:solidFill>
                <a:schemeClr val="tx1"/>
              </a:solidFill>
              <a:latin typeface="Aptos Display" panose="020B0004020202020204" pitchFamily="34" charset="0"/>
            </a:rPr>
            <a:t>peuple</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contre</a:t>
          </a:r>
          <a:r>
            <a:rPr lang="en-US" sz="1600" kern="1200" baseline="0">
              <a:solidFill>
                <a:schemeClr val="tx1"/>
              </a:solidFill>
              <a:latin typeface="Aptos Display" panose="020B0004020202020204" pitchFamily="34" charset="0"/>
            </a:rPr>
            <a:t> le </a:t>
          </a:r>
          <a:r>
            <a:rPr lang="en-US" sz="1600" kern="1200" baseline="0" err="1">
              <a:solidFill>
                <a:schemeClr val="tx1"/>
              </a:solidFill>
              <a:latin typeface="Aptos Display" panose="020B0004020202020204" pitchFamily="34" charset="0"/>
            </a:rPr>
            <a:t>formalisme</a:t>
          </a:r>
          <a:r>
            <a:rPr lang="en-US" sz="1600" kern="1200" baseline="0">
              <a:solidFill>
                <a:schemeClr val="tx1"/>
              </a:solidFill>
              <a:latin typeface="Aptos Display" panose="020B0004020202020204" pitchFamily="34" charset="0"/>
            </a:rPr>
            <a:t> vide de tout </a:t>
          </a:r>
          <a:r>
            <a:rPr lang="en-US" sz="1600" kern="1200" baseline="0" err="1">
              <a:solidFill>
                <a:schemeClr val="tx1"/>
              </a:solidFill>
              <a:latin typeface="Aptos Display" panose="020B0004020202020204" pitchFamily="34" charset="0"/>
            </a:rPr>
            <a:t>contenu</a:t>
          </a:r>
          <a:r>
            <a:rPr lang="en-US" sz="1600" kern="1200" baseline="0">
              <a:solidFill>
                <a:schemeClr val="tx1"/>
              </a:solidFill>
              <a:latin typeface="Aptos Display" panose="020B0004020202020204" pitchFamily="34" charset="0"/>
            </a:rPr>
            <a:t> et le </a:t>
          </a:r>
          <a:r>
            <a:rPr lang="en-US" sz="1600" kern="1200" baseline="0" err="1">
              <a:solidFill>
                <a:schemeClr val="tx1"/>
              </a:solidFill>
              <a:latin typeface="Aptos Display" panose="020B0004020202020204" pitchFamily="34" charset="0"/>
            </a:rPr>
            <a:t>réalisme</a:t>
          </a:r>
          <a:r>
            <a:rPr lang="en-US" sz="1600" kern="1200" baseline="0">
              <a:solidFill>
                <a:schemeClr val="tx1"/>
              </a:solidFill>
              <a:latin typeface="Aptos Display" panose="020B0004020202020204" pitchFamily="34" charset="0"/>
            </a:rPr>
            <a:t> </a:t>
          </a:r>
          <a:r>
            <a:rPr lang="en-US" sz="1600" kern="1200" baseline="0" err="1">
              <a:solidFill>
                <a:schemeClr val="tx1"/>
              </a:solidFill>
              <a:latin typeface="Aptos Display" panose="020B0004020202020204" pitchFamily="34" charset="0"/>
            </a:rPr>
            <a:t>désespérant</a:t>
          </a:r>
          <a:r>
            <a:rPr lang="en-US" sz="1600" kern="1200" baseline="0">
              <a:solidFill>
                <a:schemeClr val="tx1"/>
              </a:solidFill>
              <a:latin typeface="Aptos Display" panose="020B0004020202020204" pitchFamily="34" charset="0"/>
            </a:rPr>
            <a:t> de Robbe-Grillet et Duras, par </a:t>
          </a:r>
          <a:r>
            <a:rPr lang="en-US" sz="1600" kern="1200" baseline="0" err="1">
              <a:solidFill>
                <a:schemeClr val="tx1"/>
              </a:solidFill>
              <a:latin typeface="Aptos Display" panose="020B0004020202020204" pitchFamily="34" charset="0"/>
            </a:rPr>
            <a:t>exemple</a:t>
          </a:r>
          <a:r>
            <a:rPr lang="en-US" sz="1600" kern="1200" baseline="0">
              <a:solidFill>
                <a:schemeClr val="tx1"/>
              </a:solidFill>
              <a:latin typeface="Aptos Display" panose="020B0004020202020204" pitchFamily="34" charset="0"/>
            </a:rPr>
            <a:t>).</a:t>
          </a:r>
        </a:p>
        <a:p>
          <a:pPr marL="0" lvl="0" indent="0" algn="l" defTabSz="889000">
            <a:lnSpc>
              <a:spcPct val="90000"/>
            </a:lnSpc>
            <a:spcBef>
              <a:spcPct val="0"/>
            </a:spcBef>
            <a:spcAft>
              <a:spcPct val="35000"/>
            </a:spcAft>
            <a:buNone/>
          </a:pPr>
          <a:r>
            <a:rPr lang="en-US" sz="1600" kern="1200" baseline="0">
              <a:solidFill>
                <a:schemeClr val="tx1"/>
              </a:solidFill>
              <a:latin typeface="Aptos Display" panose="020B0004020202020204" pitchFamily="34" charset="0"/>
            </a:rPr>
            <a:t>- Objectif : “</a:t>
          </a:r>
          <a:r>
            <a:rPr lang="en-US" sz="1600" kern="1200" baseline="0" err="1">
              <a:solidFill>
                <a:schemeClr val="tx1"/>
              </a:solidFill>
              <a:latin typeface="Aptos Display" panose="020B0004020202020204" pitchFamily="34" charset="0"/>
            </a:rPr>
            <a:t>rendre</a:t>
          </a:r>
          <a:r>
            <a:rPr lang="en-US" sz="1600" kern="1200" baseline="0">
              <a:solidFill>
                <a:schemeClr val="tx1"/>
              </a:solidFill>
              <a:latin typeface="Aptos Display" panose="020B0004020202020204" pitchFamily="34" charset="0"/>
            </a:rPr>
            <a:t> la </a:t>
          </a:r>
          <a:r>
            <a:rPr lang="en-US" sz="1600" kern="1200" baseline="0" err="1">
              <a:solidFill>
                <a:schemeClr val="tx1"/>
              </a:solidFill>
              <a:latin typeface="Aptos Display" panose="020B0004020202020204" pitchFamily="34" charset="0"/>
            </a:rPr>
            <a:t>honte</a:t>
          </a:r>
          <a:r>
            <a:rPr lang="en-US" sz="1600" kern="1200" baseline="0">
              <a:solidFill>
                <a:schemeClr val="tx1"/>
              </a:solidFill>
              <a:latin typeface="Aptos Display" panose="020B0004020202020204" pitchFamily="34" charset="0"/>
            </a:rPr>
            <a:t> plus </a:t>
          </a:r>
          <a:r>
            <a:rPr lang="en-US" sz="1600" kern="1200" baseline="0" err="1">
              <a:solidFill>
                <a:schemeClr val="tx1"/>
              </a:solidFill>
              <a:latin typeface="Aptos Display" panose="020B0004020202020204" pitchFamily="34" charset="0"/>
            </a:rPr>
            <a:t>honteuse</a:t>
          </a:r>
          <a:r>
            <a:rPr lang="en-US" sz="1600" kern="1200" baseline="0">
              <a:solidFill>
                <a:schemeClr val="tx1"/>
              </a:solidFill>
              <a:latin typeface="Aptos Display" panose="020B0004020202020204" pitchFamily="34" charset="0"/>
            </a:rPr>
            <a:t> encore” ; </a:t>
          </a:r>
          <a:r>
            <a:rPr lang="fr-BE" sz="1600" kern="1200" baseline="0">
              <a:solidFill>
                <a:schemeClr val="tx1"/>
              </a:solidFill>
              <a:latin typeface="Aptos Display" panose="020B0004020202020204" pitchFamily="34" charset="0"/>
            </a:rPr>
            <a:t>contenter le client (divertir les populations) mais servir la lutte des classes (« faire réfléchir », à base de critique sociale).</a:t>
          </a:r>
        </a:p>
        <a:p>
          <a:pPr marL="0" lvl="0" indent="0" algn="l" defTabSz="889000">
            <a:lnSpc>
              <a:spcPct val="90000"/>
            </a:lnSpc>
            <a:spcBef>
              <a:spcPct val="0"/>
            </a:spcBef>
            <a:spcAft>
              <a:spcPct val="35000"/>
            </a:spcAft>
            <a:buNone/>
          </a:pPr>
          <a:r>
            <a:rPr lang="fr-BE" sz="1600" kern="1200" baseline="0">
              <a:solidFill>
                <a:schemeClr val="tx1"/>
              </a:solidFill>
              <a:latin typeface="Aptos Display" panose="020B0004020202020204" pitchFamily="34" charset="0"/>
            </a:rPr>
            <a:t>« Il faut rendre l’oppression réelle plus dure encore en y ajoutant la conscience de l'oppression, et rendre la honte plus honteuse encore, en la livrant à la publicité » (Karl Marx, </a:t>
          </a:r>
          <a:r>
            <a:rPr lang="fr-BE" sz="1600" i="1" kern="1200" baseline="0">
              <a:solidFill>
                <a:schemeClr val="tx1"/>
              </a:solidFill>
              <a:latin typeface="Aptos Display" panose="020B0004020202020204" pitchFamily="34" charset="0"/>
            </a:rPr>
            <a:t>Contribution à la critique de la philosophie du droit de Hegel</a:t>
          </a:r>
          <a:r>
            <a:rPr lang="fr-BE" sz="1600" kern="1200" baseline="0">
              <a:solidFill>
                <a:schemeClr val="tx1"/>
              </a:solidFill>
              <a:latin typeface="Aptos Display" panose="020B0004020202020204" pitchFamily="34" charset="0"/>
            </a:rPr>
            <a:t>). « Rendre la honte plus honteuse encore », que Manchette aimera répéter, est également en exergue du pamphlet situationniste </a:t>
          </a:r>
          <a:r>
            <a:rPr lang="fr-BE" sz="1600" i="1" kern="1200" baseline="0">
              <a:solidFill>
                <a:schemeClr val="tx1"/>
              </a:solidFill>
              <a:latin typeface="Aptos Display" panose="020B0004020202020204" pitchFamily="34" charset="0"/>
            </a:rPr>
            <a:t>De la misère en milieu étudiant…</a:t>
          </a:r>
          <a:r>
            <a:rPr lang="fr-BE" sz="1600" kern="1200" baseline="0">
              <a:solidFill>
                <a:schemeClr val="tx1"/>
              </a:solidFill>
              <a:latin typeface="Aptos Display" panose="020B0004020202020204" pitchFamily="34" charset="0"/>
            </a:rPr>
            <a:t> (1966).</a:t>
          </a:r>
        </a:p>
        <a:p>
          <a:pPr marL="0" lvl="0" indent="0" algn="l" defTabSz="889000">
            <a:lnSpc>
              <a:spcPct val="90000"/>
            </a:lnSpc>
            <a:spcBef>
              <a:spcPct val="0"/>
            </a:spcBef>
            <a:spcAft>
              <a:spcPct val="35000"/>
            </a:spcAft>
            <a:buNone/>
          </a:pPr>
          <a:r>
            <a:rPr lang="fr-BE" sz="1600" kern="1200" baseline="0">
              <a:solidFill>
                <a:schemeClr val="tx1"/>
              </a:solidFill>
              <a:latin typeface="Aptos Display" panose="020B0004020202020204" pitchFamily="34" charset="0"/>
            </a:rPr>
            <a:t>- « L’extension moderne du marché unifie toutes les créations artistiques comme objet de consommation de masse » (</a:t>
          </a:r>
          <a:r>
            <a:rPr lang="fr-BE" sz="1600" i="1" kern="1200" baseline="0">
              <a:solidFill>
                <a:schemeClr val="tx1"/>
              </a:solidFill>
              <a:latin typeface="Aptos Display" panose="020B0004020202020204" pitchFamily="34" charset="0"/>
            </a:rPr>
            <a:t>Entretiens</a:t>
          </a:r>
          <a:r>
            <a:rPr lang="fr-BE" sz="1600" kern="1200" baseline="0">
              <a:solidFill>
                <a:schemeClr val="tx1"/>
              </a:solidFill>
              <a:latin typeface="Aptos Display" panose="020B0004020202020204" pitchFamily="34" charset="0"/>
            </a:rPr>
            <a:t>, 98) et donc « On ne peut faire un roman pour aujourd’hui qu’en rusant avec le roman-marchandise, en essayant d’en faire un et en tentant de le noyauter   » (</a:t>
          </a:r>
          <a:r>
            <a:rPr lang="fr-BE" sz="1600" i="1" kern="1200" baseline="0">
              <a:solidFill>
                <a:schemeClr val="tx1"/>
              </a:solidFill>
              <a:latin typeface="Aptos Display" panose="020B0004020202020204" pitchFamily="34" charset="0"/>
            </a:rPr>
            <a:t>Entretiens</a:t>
          </a:r>
          <a:r>
            <a:rPr lang="fr-BE" sz="1600" kern="1200" baseline="0">
              <a:solidFill>
                <a:schemeClr val="tx1"/>
              </a:solidFill>
              <a:latin typeface="Aptos Display" panose="020B0004020202020204" pitchFamily="34" charset="0"/>
            </a:rPr>
            <a:t>, 165).</a:t>
          </a:r>
          <a:endParaRPr lang="en-US" sz="1600" kern="1200">
            <a:solidFill>
              <a:schemeClr val="tx1"/>
            </a:solidFill>
            <a:latin typeface="Aptos Display" panose="020B0004020202020204" pitchFamily="34" charset="0"/>
          </a:endParaRPr>
        </a:p>
        <a:p>
          <a:pPr marL="114300" lvl="1" indent="-114300" algn="l" defTabSz="622300">
            <a:lnSpc>
              <a:spcPct val="90000"/>
            </a:lnSpc>
            <a:spcBef>
              <a:spcPct val="0"/>
            </a:spcBef>
            <a:spcAft>
              <a:spcPct val="15000"/>
            </a:spcAft>
            <a:buChar char="•"/>
          </a:pPr>
          <a:endParaRPr lang="en-US" sz="1400" kern="1200"/>
        </a:p>
      </dsp:txBody>
      <dsp:txXfrm>
        <a:off x="267321" y="967"/>
        <a:ext cx="11179833" cy="4391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67321" y="967"/>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latin typeface="Aptos Display" panose="020B0004020202020204" pitchFamily="34" charset="0"/>
            </a:rPr>
            <a:t>La</a:t>
          </a:r>
          <a:r>
            <a:rPr lang="en-US" sz="2000" b="1" kern="1200" baseline="0">
              <a:solidFill>
                <a:schemeClr val="tx1"/>
              </a:solidFill>
              <a:latin typeface="Aptos Display" panose="020B0004020202020204" pitchFamily="34" charset="0"/>
            </a:rPr>
            <a:t> </a:t>
          </a:r>
          <a:r>
            <a:rPr lang="en-US" sz="2000" b="1" kern="1200" baseline="0" err="1">
              <a:solidFill>
                <a:schemeClr val="tx1"/>
              </a:solidFill>
              <a:latin typeface="Aptos Display" panose="020B0004020202020204" pitchFamily="34" charset="0"/>
            </a:rPr>
            <a:t>légende</a:t>
          </a:r>
          <a:r>
            <a:rPr lang="en-US" sz="2000" b="1" kern="1200" baseline="0">
              <a:solidFill>
                <a:schemeClr val="tx1"/>
              </a:solidFill>
              <a:latin typeface="Aptos Display" panose="020B0004020202020204" pitchFamily="34" charset="0"/>
            </a:rPr>
            <a:t> (suite et </a:t>
          </a:r>
          <a:r>
            <a:rPr lang="en-US" sz="2000" b="1" kern="1200" baseline="0" err="1">
              <a:solidFill>
                <a:schemeClr val="tx1"/>
              </a:solidFill>
              <a:latin typeface="Aptos Display" panose="020B0004020202020204" pitchFamily="34" charset="0"/>
            </a:rPr>
            <a:t>échec</a:t>
          </a:r>
          <a:r>
            <a:rPr lang="en-US" sz="2000" b="1" kern="1200" baseline="0">
              <a:solidFill>
                <a:schemeClr val="tx1"/>
              </a:solidFill>
              <a:latin typeface="Aptos Display" panose="020B0004020202020204" pitchFamily="34" charset="0"/>
            </a:rPr>
            <a:t>) : </a:t>
          </a:r>
        </a:p>
        <a:p>
          <a:pPr marL="0" lvl="0" indent="0" algn="l" defTabSz="889000">
            <a:lnSpc>
              <a:spcPct val="90000"/>
            </a:lnSpc>
            <a:spcBef>
              <a:spcPct val="0"/>
            </a:spcBef>
            <a:spcAft>
              <a:spcPct val="35000"/>
            </a:spcAft>
            <a:buNone/>
          </a:pPr>
          <a:r>
            <a:rPr lang="en-US" sz="1600" kern="1200" baseline="0">
              <a:solidFill>
                <a:schemeClr val="tx1"/>
              </a:solidFill>
              <a:latin typeface="Aptos Display" panose="020B0004020202020204" pitchFamily="34" charset="0"/>
            </a:rPr>
            <a:t>- L</a:t>
          </a:r>
          <a:r>
            <a:rPr lang="fr-BE" sz="1600" kern="1200" baseline="0">
              <a:solidFill>
                <a:schemeClr val="tx1"/>
              </a:solidFill>
              <a:latin typeface="Aptos Display" panose="020B0004020202020204" pitchFamily="34" charset="0"/>
            </a:rPr>
            <a:t>a révolution et le travail du négatif ayant échoué, le mouvement social ayant été battu partout – Portugal, Espagne, Italie, France, Pologne – après 1975 (et aussi parce que le capitalisme a su se moderniser, et moderniser ses moyens) : </a:t>
          </a:r>
          <a:endParaRPr lang="en-US" sz="1600" kern="1200" baseline="0">
            <a:solidFill>
              <a:schemeClr val="tx1"/>
            </a:solidFill>
            <a:latin typeface="Aptos Display" panose="020B0004020202020204" pitchFamily="34" charset="0"/>
          </a:endParaRPr>
        </a:p>
        <a:p>
          <a:pPr marL="0" lvl="0" indent="0" algn="l" defTabSz="889000">
            <a:lnSpc>
              <a:spcPct val="90000"/>
            </a:lnSpc>
            <a:spcBef>
              <a:spcPct val="0"/>
            </a:spcBef>
            <a:spcAft>
              <a:spcPct val="35000"/>
            </a:spcAft>
            <a:buNone/>
          </a:pPr>
          <a:r>
            <a:rPr lang="fr-BE" sz="1600" kern="1200" baseline="0">
              <a:solidFill>
                <a:schemeClr val="tx1"/>
              </a:solidFill>
              <a:latin typeface="Aptos Display" panose="020B0004020202020204" pitchFamily="34" charset="0"/>
            </a:rPr>
            <a:t>	« Toute l’opération [faire surgir des romans subversifs au milieu du dispositif ennemi] a fini en récupération culturelle. Pour la 	part que j’y ai prise, ce genre de réussite est pour moi un ratage » (</a:t>
          </a:r>
          <a:r>
            <a:rPr lang="fr-BE" sz="1600" i="1" kern="1200" baseline="0">
              <a:solidFill>
                <a:schemeClr val="tx1"/>
              </a:solidFill>
              <a:latin typeface="Aptos Display" panose="020B0004020202020204" pitchFamily="34" charset="0"/>
            </a:rPr>
            <a:t>Entretiens</a:t>
          </a:r>
          <a:r>
            <a:rPr lang="fr-BE" sz="1600" kern="1200" baseline="0">
              <a:solidFill>
                <a:schemeClr val="tx1"/>
              </a:solidFill>
              <a:latin typeface="Aptos Display" panose="020B0004020202020204" pitchFamily="34" charset="0"/>
            </a:rPr>
            <a:t>, 280).</a:t>
          </a:r>
        </a:p>
        <a:p>
          <a:pPr marL="0" lvl="0" indent="0" algn="l" defTabSz="889000">
            <a:lnSpc>
              <a:spcPct val="90000"/>
            </a:lnSpc>
            <a:spcBef>
              <a:spcPct val="0"/>
            </a:spcBef>
            <a:spcAft>
              <a:spcPct val="35000"/>
            </a:spcAft>
            <a:buNone/>
          </a:pPr>
          <a:r>
            <a:rPr lang="fr-BE" sz="1600" kern="1200" baseline="0">
              <a:solidFill>
                <a:schemeClr val="tx1"/>
              </a:solidFill>
              <a:latin typeface="Aptos Display" panose="020B0004020202020204" pitchFamily="34" charset="0"/>
            </a:rPr>
            <a:t>- En 1980 : « Faut-il le répéter sérieusement ? 1- Il n’y a pas d’autre terrain que l’économie quand celle-ci a envahi le monde. 2- Le roman ayant été lui-même envahi, jusque dans ses variantes “vulgaires” (y compris le polar), a perdu la possibilité d’être critique. 3- Tout le monde le sait, mais les commentateurs pratiquent la célèbre “étourderie méthodique” parce qu’elle est leur gagne-pain, elle est leur façon d’être envahis par l’économie et soumis par elle » (</a:t>
          </a:r>
          <a:r>
            <a:rPr lang="fr-BE" sz="1600" i="1" kern="1200" baseline="0">
              <a:solidFill>
                <a:schemeClr val="tx1"/>
              </a:solidFill>
              <a:latin typeface="Aptos Display" panose="020B0004020202020204" pitchFamily="34" charset="0"/>
            </a:rPr>
            <a:t>Chroniques</a:t>
          </a:r>
          <a:r>
            <a:rPr lang="fr-BE" sz="1600" kern="1200" baseline="0">
              <a:solidFill>
                <a:schemeClr val="tx1"/>
              </a:solidFill>
              <a:latin typeface="Aptos Display" panose="020B0004020202020204" pitchFamily="34" charset="0"/>
            </a:rPr>
            <a:t>, 316).</a:t>
          </a:r>
        </a:p>
        <a:p>
          <a:pPr marL="0" lvl="0" indent="0" algn="l" defTabSz="889000">
            <a:lnSpc>
              <a:spcPct val="90000"/>
            </a:lnSpc>
            <a:spcBef>
              <a:spcPct val="0"/>
            </a:spcBef>
            <a:spcAft>
              <a:spcPct val="35000"/>
            </a:spcAft>
            <a:buNone/>
          </a:pPr>
          <a:endParaRPr lang="fr-BE" sz="1600" kern="1200" baseline="0">
            <a:solidFill>
              <a:schemeClr val="tx1"/>
            </a:solidFill>
            <a:latin typeface="Aptos Display" panose="020B0004020202020204" pitchFamily="34" charset="0"/>
          </a:endParaRPr>
        </a:p>
        <a:p>
          <a:pPr marL="0" lvl="0" indent="0" algn="l" defTabSz="889000">
            <a:lnSpc>
              <a:spcPct val="90000"/>
            </a:lnSpc>
            <a:spcBef>
              <a:spcPct val="0"/>
            </a:spcBef>
            <a:spcAft>
              <a:spcPct val="35000"/>
            </a:spcAft>
            <a:buNone/>
          </a:pPr>
          <a:r>
            <a:rPr lang="fr-BE" sz="1600" kern="1200" baseline="0">
              <a:solidFill>
                <a:schemeClr val="tx1"/>
              </a:solidFill>
              <a:latin typeface="Aptos Display" panose="020B0004020202020204" pitchFamily="34" charset="0"/>
            </a:rPr>
            <a:t>Il soulignait cependant déjà en 1969, à propos de son scénario des </a:t>
          </a:r>
          <a:r>
            <a:rPr lang="fr-BE" sz="1600" i="1" kern="1200" baseline="0">
              <a:solidFill>
                <a:schemeClr val="tx1"/>
              </a:solidFill>
              <a:latin typeface="Aptos Display" panose="020B0004020202020204" pitchFamily="34" charset="0"/>
            </a:rPr>
            <a:t>Danseurs</a:t>
          </a:r>
          <a:r>
            <a:rPr lang="fr-BE" sz="1600" kern="1200" baseline="0">
              <a:solidFill>
                <a:schemeClr val="tx1"/>
              </a:solidFill>
              <a:latin typeface="Aptos Display" panose="020B0004020202020204" pitchFamily="34" charset="0"/>
            </a:rPr>
            <a:t> : </a:t>
          </a:r>
          <a:r>
            <a:rPr lang="fr-BE" sz="1600" b="1" kern="1200" baseline="0">
              <a:solidFill>
                <a:srgbClr val="FF0000"/>
              </a:solidFill>
              <a:latin typeface="Aptos Display" panose="020B0004020202020204" pitchFamily="34" charset="0"/>
            </a:rPr>
            <a:t>« </a:t>
          </a:r>
          <a:r>
            <a:rPr lang="fr-BE" sz="1600" b="1" kern="1200">
              <a:solidFill>
                <a:srgbClr val="FF0000"/>
              </a:solidFill>
              <a:latin typeface="Aptos Display" panose="020B0004020202020204" pitchFamily="34" charset="0"/>
            </a:rPr>
            <a:t>l’inefficacité de l’action culturelle, même quand elle va jusqu’au coup de main armé. »</a:t>
          </a:r>
        </a:p>
        <a:p>
          <a:pPr marL="0" lvl="0" indent="0" algn="l" defTabSz="889000">
            <a:lnSpc>
              <a:spcPct val="90000"/>
            </a:lnSpc>
            <a:spcBef>
              <a:spcPct val="0"/>
            </a:spcBef>
            <a:spcAft>
              <a:spcPct val="35000"/>
            </a:spcAft>
            <a:buNone/>
          </a:pPr>
          <a:r>
            <a:rPr lang="en-US" sz="1600" b="0" kern="1200" baseline="0">
              <a:solidFill>
                <a:schemeClr val="tx1"/>
              </a:solidFill>
              <a:latin typeface="Aptos Display" panose="020B0004020202020204" pitchFamily="34" charset="0"/>
            </a:rPr>
            <a:t>En 1971 : </a:t>
          </a:r>
          <a:r>
            <a:rPr lang="fr-BE" sz="1600" b="1" kern="1200" baseline="0">
              <a:solidFill>
                <a:srgbClr val="FF0000"/>
              </a:solidFill>
              <a:latin typeface="Aptos Display" panose="020B0004020202020204" pitchFamily="34" charset="0"/>
            </a:rPr>
            <a:t>« Mon idéal s’exprime plutôt comme étant la contemplation abritée du travail du négatif, et la jouissance de comprendre ce travail » </a:t>
          </a:r>
          <a:r>
            <a:rPr lang="fr-BE" sz="1600" b="0" kern="1200" baseline="0">
              <a:solidFill>
                <a:schemeClr val="tx1"/>
              </a:solidFill>
              <a:latin typeface="Aptos Display" panose="020B0004020202020204" pitchFamily="34" charset="0"/>
            </a:rPr>
            <a:t>(</a:t>
          </a:r>
          <a:r>
            <a:rPr lang="fr-BE" sz="1600" b="0" i="1" kern="1200" baseline="0">
              <a:solidFill>
                <a:schemeClr val="tx1"/>
              </a:solidFill>
              <a:latin typeface="Aptos Display" panose="020B0004020202020204" pitchFamily="34" charset="0"/>
            </a:rPr>
            <a:t>Journal</a:t>
          </a:r>
          <a:r>
            <a:rPr lang="fr-BE" sz="1600" b="0" kern="1200" baseline="0">
              <a:solidFill>
                <a:schemeClr val="tx1"/>
              </a:solidFill>
              <a:latin typeface="Aptos Display" panose="020B0004020202020204" pitchFamily="34" charset="0"/>
            </a:rPr>
            <a:t>, 485, 1971). </a:t>
          </a:r>
          <a:endParaRPr lang="en-US" sz="1600" b="0" kern="1200" baseline="0">
            <a:solidFill>
              <a:schemeClr val="tx1"/>
            </a:solidFill>
            <a:latin typeface="Aptos Display" panose="020B0004020202020204" pitchFamily="34" charset="0"/>
          </a:endParaRPr>
        </a:p>
      </dsp:txBody>
      <dsp:txXfrm>
        <a:off x="267321" y="967"/>
        <a:ext cx="11179833" cy="4391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31218"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b="1" kern="1200" baseline="0">
            <a:solidFill>
              <a:schemeClr val="tx1"/>
            </a:solidFill>
            <a:latin typeface="Aptos Display" panose="020B0004020202020204" pitchFamily="34" charset="0"/>
          </a:endParaRPr>
        </a:p>
        <a:p>
          <a:pPr marL="0" lvl="0" indent="0" algn="l" defTabSz="800100">
            <a:lnSpc>
              <a:spcPct val="90000"/>
            </a:lnSpc>
            <a:spcBef>
              <a:spcPct val="0"/>
            </a:spcBef>
            <a:spcAft>
              <a:spcPct val="35000"/>
            </a:spcAft>
            <a:buNone/>
          </a:pPr>
          <a:r>
            <a:rPr lang="en-US" sz="1800" b="1" kern="1200" baseline="0">
              <a:solidFill>
                <a:schemeClr val="tx1"/>
              </a:solidFill>
              <a:latin typeface="Aptos Display" panose="020B0004020202020204" pitchFamily="34" charset="0"/>
            </a:rPr>
            <a:t>Rapports à son </a:t>
          </a:r>
          <a:r>
            <a:rPr lang="en-US" sz="1800" b="1" kern="1200" baseline="0" err="1">
              <a:solidFill>
                <a:schemeClr val="tx1"/>
              </a:solidFill>
              <a:latin typeface="Aptos Display" panose="020B0004020202020204" pitchFamily="34" charset="0"/>
            </a:rPr>
            <a:t>activité</a:t>
          </a:r>
          <a:r>
            <a:rPr lang="en-US" sz="1800" b="1" kern="1200" baseline="0">
              <a:solidFill>
                <a:schemeClr val="tx1"/>
              </a:solidFill>
              <a:latin typeface="Aptos Display" panose="020B0004020202020204" pitchFamily="34" charset="0"/>
            </a:rPr>
            <a:t> </a:t>
          </a:r>
          <a:r>
            <a:rPr lang="en-US" sz="1800" b="1" kern="1200" baseline="0" err="1">
              <a:solidFill>
                <a:schemeClr val="tx1"/>
              </a:solidFill>
              <a:latin typeface="Aptos Display" panose="020B0004020202020204" pitchFamily="34" charset="0"/>
            </a:rPr>
            <a:t>d’écrivain</a:t>
          </a:r>
          <a:r>
            <a:rPr lang="en-US" sz="1800" b="1" kern="1200" baseline="0">
              <a:solidFill>
                <a:schemeClr val="tx1"/>
              </a:solidFill>
              <a:latin typeface="Aptos Display" panose="020B0004020202020204" pitchFamily="34" charset="0"/>
            </a:rPr>
            <a:t> : </a:t>
          </a:r>
          <a:endParaRPr lang="en-US" sz="1800" b="1" kern="1200">
            <a:solidFill>
              <a:schemeClr val="tx1"/>
            </a:solidFill>
            <a:latin typeface="Aptos Display" panose="020B0004020202020204" pitchFamily="34" charset="0"/>
          </a:endParaRPr>
        </a:p>
        <a:p>
          <a:pPr marL="171450" lvl="1" indent="-171450" algn="l" defTabSz="800100">
            <a:lnSpc>
              <a:spcPct val="90000"/>
            </a:lnSpc>
            <a:spcBef>
              <a:spcPct val="0"/>
            </a:spcBef>
            <a:spcAft>
              <a:spcPct val="15000"/>
            </a:spcAft>
            <a:buChar char="•"/>
          </a:pPr>
          <a:r>
            <a:rPr lang="fr-BE" sz="1800" kern="1200">
              <a:solidFill>
                <a:srgbClr val="C00000"/>
              </a:solidFill>
              <a:latin typeface="Aptos Display" panose="020B0004020202020204" pitchFamily="34" charset="0"/>
            </a:rPr>
            <a:t>Position bien idéaliste et idéalisée de Manchette « artisan » qui aura aussi été, et très nettement, « plumitif » – il s’en est plaint souvent, on l’a vu – et se sera rêvé – pour le réaliser, ce rêve, d’une certaine manière – « artiste » (voir le « repli formel » de la fin).</a:t>
          </a:r>
          <a:endParaRPr lang="en-US" sz="1800" kern="1200">
            <a:solidFill>
              <a:srgbClr val="C00000"/>
            </a:solidFill>
            <a:latin typeface="Aptos Display" panose="020B0004020202020204" pitchFamily="34" charset="0"/>
          </a:endParaRPr>
        </a:p>
        <a:p>
          <a:pPr marL="171450" lvl="1" indent="-171450" algn="l" defTabSz="800100">
            <a:lnSpc>
              <a:spcPct val="90000"/>
            </a:lnSpc>
            <a:spcBef>
              <a:spcPct val="0"/>
            </a:spcBef>
            <a:spcAft>
              <a:spcPct val="15000"/>
            </a:spcAft>
            <a:buChar char="•"/>
          </a:pPr>
          <a:endParaRPr lang="en-US" sz="1800" kern="1200">
            <a:solidFill>
              <a:srgbClr val="C00000"/>
            </a:solidFill>
            <a:latin typeface="Aptos Display" panose="020B0004020202020204" pitchFamily="34" charset="0"/>
          </a:endParaRPr>
        </a:p>
        <a:p>
          <a:pPr marL="171450" lvl="1" indent="-171450" algn="l" defTabSz="800100">
            <a:lnSpc>
              <a:spcPct val="90000"/>
            </a:lnSpc>
            <a:spcBef>
              <a:spcPct val="0"/>
            </a:spcBef>
            <a:spcAft>
              <a:spcPct val="15000"/>
            </a:spcAft>
            <a:buChar char="•"/>
          </a:pPr>
          <a:r>
            <a:rPr lang="en-US" sz="1800" kern="1200" err="1">
              <a:solidFill>
                <a:srgbClr val="C00000"/>
              </a:solidFill>
              <a:latin typeface="Aptos Display" panose="020B0004020202020204" pitchFamily="34" charset="0"/>
            </a:rPr>
            <a:t>Mythologie</a:t>
          </a:r>
          <a:r>
            <a:rPr lang="en-US" sz="1800" kern="1200">
              <a:solidFill>
                <a:srgbClr val="C00000"/>
              </a:solidFill>
              <a:latin typeface="Aptos Display" panose="020B0004020202020204" pitchFamily="34" charset="0"/>
            </a:rPr>
            <a:t> du “choix </a:t>
          </a:r>
          <a:r>
            <a:rPr lang="en-US" sz="1800" kern="1200" err="1">
              <a:solidFill>
                <a:srgbClr val="C00000"/>
              </a:solidFill>
              <a:latin typeface="Aptos Display" panose="020B0004020202020204" pitchFamily="34" charset="0"/>
            </a:rPr>
            <a:t>parfaitement</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assumé</a:t>
          </a:r>
          <a:r>
            <a:rPr lang="en-US" sz="1800" kern="1200">
              <a:solidFill>
                <a:srgbClr val="C00000"/>
              </a:solidFill>
              <a:latin typeface="Aptos Display" panose="020B0004020202020204" pitchFamily="34" charset="0"/>
            </a:rPr>
            <a:t>” de Manchette (la </a:t>
          </a:r>
          <a:r>
            <a:rPr lang="en-US" sz="1800" kern="1200" err="1">
              <a:solidFill>
                <a:srgbClr val="C00000"/>
              </a:solidFill>
              <a:latin typeface="Aptos Display" panose="020B0004020202020204" pitchFamily="34" charset="0"/>
            </a:rPr>
            <a:t>précarité</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mais</a:t>
          </a:r>
          <a:r>
            <a:rPr lang="en-US" sz="1800" kern="1200">
              <a:solidFill>
                <a:srgbClr val="C00000"/>
              </a:solidFill>
              <a:latin typeface="Aptos Display" panose="020B0004020202020204" pitchFamily="34" charset="0"/>
            </a:rPr>
            <a:t> le travail </a:t>
          </a:r>
          <a:r>
            <a:rPr lang="en-US" sz="1800" kern="1200" err="1">
              <a:solidFill>
                <a:srgbClr val="C00000"/>
              </a:solidFill>
              <a:latin typeface="Aptos Display" panose="020B0004020202020204" pitchFamily="34" charset="0"/>
            </a:rPr>
            <a:t>en</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faveur</a:t>
          </a:r>
          <a:r>
            <a:rPr lang="en-US" sz="1800" kern="1200">
              <a:solidFill>
                <a:srgbClr val="C00000"/>
              </a:solidFill>
              <a:latin typeface="Aptos Display" panose="020B0004020202020204" pitchFamily="34" charset="0"/>
            </a:rPr>
            <a:t> de la révolution).</a:t>
          </a:r>
        </a:p>
        <a:p>
          <a:pPr marL="171450" lvl="1" indent="-171450" algn="l" defTabSz="800100">
            <a:lnSpc>
              <a:spcPct val="90000"/>
            </a:lnSpc>
            <a:spcBef>
              <a:spcPct val="0"/>
            </a:spcBef>
            <a:spcAft>
              <a:spcPct val="15000"/>
            </a:spcAft>
            <a:buChar char="•"/>
          </a:pPr>
          <a:endParaRPr lang="en-US" sz="1800" kern="1200">
            <a:solidFill>
              <a:srgbClr val="C00000"/>
            </a:solidFill>
            <a:latin typeface="Aptos Display" panose="020B0004020202020204" pitchFamily="34" charset="0"/>
          </a:endParaRPr>
        </a:p>
        <a:p>
          <a:pPr marL="171450" lvl="1" indent="-171450" algn="l" defTabSz="800100">
            <a:lnSpc>
              <a:spcPct val="90000"/>
            </a:lnSpc>
            <a:spcBef>
              <a:spcPct val="0"/>
            </a:spcBef>
            <a:spcAft>
              <a:spcPct val="15000"/>
            </a:spcAft>
            <a:buChar char="•"/>
          </a:pPr>
          <a:r>
            <a:rPr lang="en-US" sz="1800" kern="1200" err="1">
              <a:solidFill>
                <a:srgbClr val="C00000"/>
              </a:solidFill>
              <a:latin typeface="Aptos Display" panose="020B0004020202020204" pitchFamily="34" charset="0"/>
            </a:rPr>
            <a:t>L’investissement</a:t>
          </a:r>
          <a:r>
            <a:rPr lang="en-US" sz="1800" kern="1200">
              <a:solidFill>
                <a:srgbClr val="C00000"/>
              </a:solidFill>
              <a:latin typeface="Aptos Display" panose="020B0004020202020204" pitchFamily="34" charset="0"/>
            </a:rPr>
            <a:t> du roman noir violent (</a:t>
          </a:r>
          <a:r>
            <a:rPr lang="en-US" sz="1800" i="1" kern="1200">
              <a:solidFill>
                <a:srgbClr val="C00000"/>
              </a:solidFill>
              <a:latin typeface="Aptos Display" panose="020B0004020202020204" pitchFamily="34" charset="0"/>
            </a:rPr>
            <a:t>alias</a:t>
          </a:r>
          <a:r>
            <a:rPr lang="en-US" sz="1800" kern="1200">
              <a:solidFill>
                <a:srgbClr val="C00000"/>
              </a:solidFill>
              <a:latin typeface="Aptos Display" panose="020B0004020202020204" pitchFamily="34" charset="0"/>
            </a:rPr>
            <a:t> polar) </a:t>
          </a:r>
          <a:r>
            <a:rPr lang="en-US" sz="1800" kern="1200" err="1">
              <a:solidFill>
                <a:srgbClr val="C00000"/>
              </a:solidFill>
              <a:latin typeface="Aptos Display" panose="020B0004020202020204" pitchFamily="34" charset="0"/>
            </a:rPr>
            <a:t>comme</a:t>
          </a:r>
          <a:r>
            <a:rPr lang="en-US" sz="1800" kern="1200">
              <a:solidFill>
                <a:srgbClr val="C00000"/>
              </a:solidFill>
              <a:latin typeface="Aptos Display" panose="020B0004020202020204" pitchFamily="34" charset="0"/>
            </a:rPr>
            <a:t> justification </a:t>
          </a:r>
          <a:r>
            <a:rPr lang="en-US" sz="1800" kern="1200" err="1">
              <a:solidFill>
                <a:srgbClr val="C00000"/>
              </a:solidFill>
              <a:latin typeface="Aptos Display" panose="020B0004020202020204" pitchFamily="34" charset="0"/>
            </a:rPr>
            <a:t>idéologique</a:t>
          </a:r>
          <a:r>
            <a:rPr lang="en-US" sz="1800" kern="1200">
              <a:solidFill>
                <a:srgbClr val="C00000"/>
              </a:solidFill>
              <a:latin typeface="Aptos Display" panose="020B0004020202020204" pitchFamily="34" charset="0"/>
            </a:rPr>
            <a:t> à faire </a:t>
          </a:r>
          <a:r>
            <a:rPr lang="en-US" sz="1800" kern="1200" err="1">
              <a:solidFill>
                <a:srgbClr val="C00000"/>
              </a:solidFill>
              <a:latin typeface="Aptos Display" panose="020B0004020202020204" pitchFamily="34" charset="0"/>
            </a:rPr>
            <a:t>ce</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qu’il</a:t>
          </a:r>
          <a:r>
            <a:rPr lang="en-US" sz="1800" kern="1200">
              <a:solidFill>
                <a:srgbClr val="C00000"/>
              </a:solidFill>
              <a:latin typeface="Aptos Display" panose="020B0004020202020204" pitchFamily="34" charset="0"/>
            </a:rPr>
            <a:t> fait : il le </a:t>
          </a:r>
          <a:r>
            <a:rPr lang="en-US" sz="1800" kern="1200" err="1">
              <a:solidFill>
                <a:srgbClr val="C00000"/>
              </a:solidFill>
              <a:latin typeface="Aptos Display" panose="020B0004020202020204" pitchFamily="34" charset="0"/>
            </a:rPr>
            <a:t>dévalorise</a:t>
          </a:r>
          <a:r>
            <a:rPr lang="en-US" sz="1800" kern="1200">
              <a:solidFill>
                <a:srgbClr val="C00000"/>
              </a:solidFill>
              <a:latin typeface="Aptos Display" panose="020B0004020202020204" pitchFamily="34" charset="0"/>
            </a:rPr>
            <a:t> et au fond </a:t>
          </a:r>
          <a:r>
            <a:rPr lang="en-US" sz="1800" kern="1200" err="1">
              <a:solidFill>
                <a:srgbClr val="C00000"/>
              </a:solidFill>
              <a:latin typeface="Aptos Display" panose="020B0004020202020204" pitchFamily="34" charset="0"/>
            </a:rPr>
            <a:t>n’y</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croit</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guère</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dès</a:t>
          </a:r>
          <a:r>
            <a:rPr lang="en-US" sz="1800" kern="1200">
              <a:solidFill>
                <a:srgbClr val="C00000"/>
              </a:solidFill>
              <a:latin typeface="Aptos Display" panose="020B0004020202020204" pitchFamily="34" charset="0"/>
            </a:rPr>
            <a:t> le début – </a:t>
          </a:r>
          <a:r>
            <a:rPr lang="en-US" sz="1800" kern="1200" err="1">
              <a:solidFill>
                <a:srgbClr val="C00000"/>
              </a:solidFill>
              <a:latin typeface="Aptos Display" panose="020B0004020202020204" pitchFamily="34" charset="0"/>
            </a:rPr>
            <a:t>mythologie</a:t>
          </a:r>
          <a:r>
            <a:rPr lang="en-US" sz="1800" kern="1200">
              <a:solidFill>
                <a:srgbClr val="C00000"/>
              </a:solidFill>
              <a:latin typeface="Aptos Display" panose="020B0004020202020204" pitchFamily="34" charset="0"/>
            </a:rPr>
            <a:t> d’un Manchette </a:t>
          </a:r>
          <a:r>
            <a:rPr lang="en-US" sz="1800" kern="1200" err="1">
              <a:solidFill>
                <a:srgbClr val="C00000"/>
              </a:solidFill>
              <a:latin typeface="Aptos Display" panose="020B0004020202020204" pitchFamily="34" charset="0"/>
            </a:rPr>
            <a:t>tardivement</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désenchanté</a:t>
          </a:r>
          <a:r>
            <a:rPr lang="en-US" sz="1800" kern="1200">
              <a:solidFill>
                <a:srgbClr val="C00000"/>
              </a:solidFill>
              <a:latin typeface="Aptos Display" panose="020B0004020202020204" pitchFamily="34" charset="0"/>
            </a:rPr>
            <a:t>”), sans </a:t>
          </a:r>
          <a:r>
            <a:rPr lang="en-US" sz="1800" kern="1200" err="1">
              <a:solidFill>
                <a:srgbClr val="C00000"/>
              </a:solidFill>
              <a:latin typeface="Aptos Display" panose="020B0004020202020204" pitchFamily="34" charset="0"/>
            </a:rPr>
            <a:t>aller</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jusqu’à</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l’opportunisme</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ni</a:t>
          </a:r>
          <a:r>
            <a:rPr lang="en-US" sz="1800" kern="1200">
              <a:solidFill>
                <a:srgbClr val="C00000"/>
              </a:solidFill>
              <a:latin typeface="Aptos Display" panose="020B0004020202020204" pitchFamily="34" charset="0"/>
            </a:rPr>
            <a:t> le </a:t>
          </a:r>
          <a:r>
            <a:rPr lang="en-US" sz="1800" kern="1200" err="1">
              <a:solidFill>
                <a:srgbClr val="C00000"/>
              </a:solidFill>
              <a:latin typeface="Aptos Display" panose="020B0004020202020204" pitchFamily="34" charset="0"/>
            </a:rPr>
            <a:t>cynisme</a:t>
          </a:r>
          <a:r>
            <a:rPr lang="en-US" sz="1800" kern="1200">
              <a:solidFill>
                <a:srgbClr val="C00000"/>
              </a:solidFill>
              <a:latin typeface="Aptos Display" panose="020B0004020202020204" pitchFamily="34" charset="0"/>
            </a:rPr>
            <a:t> le plus </a:t>
          </a:r>
          <a:r>
            <a:rPr lang="en-US" sz="1800" kern="1200" err="1">
              <a:solidFill>
                <a:srgbClr val="C00000"/>
              </a:solidFill>
              <a:latin typeface="Aptos Display" panose="020B0004020202020204" pitchFamily="34" charset="0"/>
            </a:rPr>
            <a:t>complet</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Même</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si</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duplicité</a:t>
          </a:r>
          <a:r>
            <a:rPr lang="en-US" sz="1800" kern="1200">
              <a:solidFill>
                <a:srgbClr val="C00000"/>
              </a:solidFill>
              <a:latin typeface="Aptos Display" panose="020B0004020202020204" pitchFamily="34" charset="0"/>
            </a:rPr>
            <a:t>” (</a:t>
          </a:r>
          <a:r>
            <a:rPr lang="en-US" sz="1800" kern="1200" err="1">
              <a:solidFill>
                <a:srgbClr val="C00000"/>
              </a:solidFill>
              <a:latin typeface="Aptos Display" panose="020B0004020202020204" pitchFamily="34" charset="0"/>
            </a:rPr>
            <a:t>vraiment</a:t>
          </a:r>
          <a:r>
            <a:rPr lang="en-US" sz="1800" kern="1200">
              <a:solidFill>
                <a:srgbClr val="C00000"/>
              </a:solidFill>
              <a:latin typeface="Aptos Display" panose="020B0004020202020204" pitchFamily="34" charset="0"/>
            </a:rPr>
            <a:t> entre guillemets) : </a:t>
          </a:r>
          <a:r>
            <a:rPr lang="fr-BE" sz="1800" kern="1200">
              <a:solidFill>
                <a:srgbClr val="C00000"/>
              </a:solidFill>
              <a:latin typeface="Aptos Display" panose="020B0004020202020204" pitchFamily="34" charset="0"/>
            </a:rPr>
            <a:t>« Bref, j’attends avec impatience de faire fortune » </a:t>
          </a:r>
          <a:r>
            <a:rPr lang="fr-BE" sz="1800" kern="1200">
              <a:solidFill>
                <a:schemeClr val="tx1"/>
              </a:solidFill>
              <a:latin typeface="Aptos Display" panose="020B0004020202020204" pitchFamily="34" charset="0"/>
            </a:rPr>
            <a:t>(</a:t>
          </a:r>
          <a:r>
            <a:rPr lang="fr-BE" sz="1800" i="1" kern="1200">
              <a:solidFill>
                <a:schemeClr val="tx1"/>
              </a:solidFill>
              <a:latin typeface="Aptos Display" panose="020B0004020202020204" pitchFamily="34" charset="0"/>
            </a:rPr>
            <a:t>Journal</a:t>
          </a:r>
          <a:r>
            <a:rPr lang="fr-BE" sz="1800" kern="1200">
              <a:solidFill>
                <a:schemeClr val="tx1"/>
              </a:solidFill>
              <a:latin typeface="Aptos Display" panose="020B0004020202020204" pitchFamily="34" charset="0"/>
            </a:rPr>
            <a:t>, 267, 1969).</a:t>
          </a:r>
          <a:endParaRPr lang="en-US" sz="1800" kern="1200">
            <a:solidFill>
              <a:schemeClr val="tx1"/>
            </a:solidFill>
            <a:latin typeface="Aptos Display" panose="020B0004020202020204" pitchFamily="34" charset="0"/>
          </a:endParaRPr>
        </a:p>
        <a:p>
          <a:pPr marL="114300" lvl="1" indent="-114300" algn="l" defTabSz="622300">
            <a:lnSpc>
              <a:spcPct val="90000"/>
            </a:lnSpc>
            <a:spcBef>
              <a:spcPct val="0"/>
            </a:spcBef>
            <a:spcAft>
              <a:spcPct val="15000"/>
            </a:spcAft>
            <a:buChar char="•"/>
          </a:pPr>
          <a:endParaRPr lang="en-US" sz="1400" kern="1200"/>
        </a:p>
      </dsp:txBody>
      <dsp:txXfrm>
        <a:off x="231218" y="483"/>
        <a:ext cx="11179833" cy="4391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31218"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tx1"/>
              </a:solidFill>
              <a:latin typeface="Aptos Display" panose="020B0004020202020204" pitchFamily="34" charset="0"/>
            </a:rPr>
            <a:t>Rapports à la Culture : </a:t>
          </a: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Stakhanoviste culturel (livres, films, etc. – jusqu’à plusieurs par jour) tandis qu’il déclare : « Polar, bande dessinée, Walt Disney, peintures de fous, et mille autre choses sont promus avec un égal enthousiasme publicitaire, sous le prétexte impudent de consoler la créature opprimée » </a:t>
          </a:r>
          <a:r>
            <a:rPr lang="fr-BE" sz="1600" kern="1200">
              <a:solidFill>
                <a:schemeClr val="tx1"/>
              </a:solidFill>
              <a:latin typeface="Aptos Display" panose="020B0004020202020204" pitchFamily="34" charset="0"/>
            </a:rPr>
            <a:t>(</a:t>
          </a:r>
          <a:r>
            <a:rPr lang="fr-BE" sz="1600" i="1" kern="1200">
              <a:solidFill>
                <a:schemeClr val="tx1"/>
              </a:solidFill>
              <a:latin typeface="Aptos Display" panose="020B0004020202020204" pitchFamily="34" charset="0"/>
            </a:rPr>
            <a:t>Chroniques</a:t>
          </a:r>
          <a:r>
            <a:rPr lang="fr-BE" sz="1600" kern="1200">
              <a:solidFill>
                <a:schemeClr val="tx1"/>
              </a:solidFill>
              <a:latin typeface="Aptos Display" panose="020B0004020202020204" pitchFamily="34" charset="0"/>
            </a:rPr>
            <a:t>, 176).</a:t>
          </a:r>
          <a:endParaRPr lang="en-US" sz="1600" kern="1200">
            <a:solidFill>
              <a:schemeClr val="tx1"/>
            </a:solidFill>
            <a:latin typeface="Aptos Display" panose="020B0004020202020204" pitchFamily="34" charset="0"/>
          </a:endParaRPr>
        </a:p>
        <a:p>
          <a:pPr marL="0" lvl="0" indent="0" algn="l" defTabSz="800100">
            <a:lnSpc>
              <a:spcPct val="90000"/>
            </a:lnSpc>
            <a:spcBef>
              <a:spcPct val="0"/>
            </a:spcBef>
            <a:spcAft>
              <a:spcPct val="35000"/>
            </a:spcAft>
            <a:buNone/>
          </a:pPr>
          <a:r>
            <a:rPr lang="en-US" sz="1600" kern="1200">
              <a:solidFill>
                <a:srgbClr val="C00000"/>
              </a:solidFill>
              <a:latin typeface="Aptos Display" panose="020B0004020202020204" pitchFamily="34" charset="0"/>
            </a:rPr>
            <a:t>- </a:t>
          </a:r>
          <a:r>
            <a:rPr lang="fr-BE" sz="1600" kern="1200">
              <a:solidFill>
                <a:srgbClr val="C00000"/>
              </a:solidFill>
              <a:latin typeface="Aptos Display" panose="020B0004020202020204" pitchFamily="34" charset="0"/>
            </a:rPr>
            <a:t>« Quand le retour violent du négatif apeure certains, ceux-ci consomment volontiers sa représentation [culturelle], comme substitut et exorcisme, surtout si elle est ouvertement référentielle » </a:t>
          </a:r>
          <a:r>
            <a:rPr lang="fr-BE" sz="1600" kern="1200">
              <a:solidFill>
                <a:schemeClr val="tx1">
                  <a:lumMod val="95000"/>
                  <a:lumOff val="5000"/>
                </a:schemeClr>
              </a:solidFill>
              <a:latin typeface="Aptos Display" panose="020B0004020202020204" pitchFamily="34" charset="0"/>
            </a:rPr>
            <a:t>(</a:t>
          </a:r>
          <a:r>
            <a:rPr lang="fr-BE" sz="1600" i="1" kern="1200">
              <a:solidFill>
                <a:schemeClr val="tx1">
                  <a:lumMod val="95000"/>
                  <a:lumOff val="5000"/>
                </a:schemeClr>
              </a:solidFill>
              <a:latin typeface="Aptos Display" panose="020B0004020202020204" pitchFamily="34" charset="0"/>
            </a:rPr>
            <a:t>Chroniques</a:t>
          </a:r>
          <a:r>
            <a:rPr lang="fr-BE" sz="1600" kern="1200">
              <a:solidFill>
                <a:schemeClr val="tx1">
                  <a:lumMod val="95000"/>
                  <a:lumOff val="5000"/>
                </a:schemeClr>
              </a:solidFill>
              <a:latin typeface="Aptos Display" panose="020B0004020202020204" pitchFamily="34" charset="0"/>
            </a:rPr>
            <a:t>, 89)</a:t>
          </a:r>
          <a:r>
            <a:rPr lang="fr-BE" sz="1600" kern="1200">
              <a:solidFill>
                <a:srgbClr val="C00000"/>
              </a:solidFill>
              <a:latin typeface="Aptos Display" panose="020B0004020202020204" pitchFamily="34" charset="0"/>
            </a:rPr>
            <a:t>. Manchette parle certainement de lui aussi ici.</a:t>
          </a:r>
        </a:p>
        <a:p>
          <a:pPr marL="0" lvl="0" indent="0" algn="l" defTabSz="800100">
            <a:lnSpc>
              <a:spcPct val="90000"/>
            </a:lnSpc>
            <a:spcBef>
              <a:spcPct val="0"/>
            </a:spcBef>
            <a:spcAft>
              <a:spcPct val="35000"/>
            </a:spcAft>
            <a:buNone/>
          </a:pPr>
          <a:endParaRPr lang="en-US" sz="1600" kern="1200">
            <a:solidFill>
              <a:srgbClr val="C00000"/>
            </a:solidFill>
            <a:latin typeface="Aptos Display" panose="020B0004020202020204" pitchFamily="34" charset="0"/>
          </a:endParaRPr>
        </a:p>
        <a:p>
          <a:pPr marL="0" lvl="0" indent="0" algn="l" defTabSz="800100">
            <a:lnSpc>
              <a:spcPct val="90000"/>
            </a:lnSpc>
            <a:spcBef>
              <a:spcPct val="0"/>
            </a:spcBef>
            <a:spcAft>
              <a:spcPct val="35000"/>
            </a:spcAft>
            <a:buNone/>
          </a:pPr>
          <a:r>
            <a:rPr lang="en-US" sz="1800" b="1" kern="1200">
              <a:solidFill>
                <a:schemeClr val="tx1"/>
              </a:solidFill>
              <a:latin typeface="Aptos Display" panose="020B0004020202020204" pitchFamily="34" charset="0"/>
            </a:rPr>
            <a:t>Rapports à </a:t>
          </a:r>
          <a:r>
            <a:rPr lang="en-US" sz="1800" b="1" kern="1200" err="1">
              <a:solidFill>
                <a:schemeClr val="tx1"/>
              </a:solidFill>
              <a:latin typeface="Aptos Display" panose="020B0004020202020204" pitchFamily="34" charset="0"/>
            </a:rPr>
            <a:t>l’I.S</a:t>
          </a:r>
          <a:r>
            <a:rPr lang="en-US" sz="1800" b="1" kern="1200">
              <a:solidFill>
                <a:schemeClr val="tx1"/>
              </a:solidFill>
              <a:latin typeface="Aptos Display" panose="020B0004020202020204" pitchFamily="34" charset="0"/>
            </a:rPr>
            <a:t>. : </a:t>
          </a: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Ne pas faire de l’Art, mais choisir la « littérature alimentaire » ou l’ « art industriel » (mise en conformité relative par rapport à l’idéologie situationniste). P</a:t>
          </a:r>
          <a:r>
            <a:rPr lang="fr-FR" sz="1600" kern="1200">
              <a:solidFill>
                <a:srgbClr val="C00000"/>
              </a:solidFill>
              <a:latin typeface="Aptos Display" panose="020B0004020202020204" pitchFamily="34" charset="0"/>
            </a:rPr>
            <a:t>ris entre le marteau du système (son travail d’écriture prolétaire) et l’enclume d’une radicalité révolutionnaire à laquelle il lui est difficile de s’affilier pratiquement, il tente alors une subversion par le polar </a:t>
          </a:r>
          <a:r>
            <a:rPr lang="fr-FR" sz="1600" kern="1200">
              <a:solidFill>
                <a:schemeClr val="tx1"/>
              </a:solidFill>
              <a:latin typeface="Aptos Display" panose="020B0004020202020204" pitchFamily="34" charset="0"/>
            </a:rPr>
            <a:t>(</a:t>
          </a:r>
          <a:r>
            <a:rPr lang="fr-FR" sz="1800" kern="1200">
              <a:solidFill>
                <a:schemeClr val="tx1"/>
              </a:solidFill>
              <a:latin typeface="Aptos Display" panose="020B0004020202020204" pitchFamily="34" charset="0"/>
            </a:rPr>
            <a:t>Rémy</a:t>
          </a:r>
          <a:r>
            <a:rPr lang="fr-FR" sz="1600" kern="1200">
              <a:solidFill>
                <a:schemeClr val="tx1"/>
              </a:solidFill>
              <a:latin typeface="Aptos Display" panose="020B0004020202020204" pitchFamily="34" charset="0"/>
            </a:rPr>
            <a:t> 2020)</a:t>
          </a:r>
          <a:r>
            <a:rPr lang="fr-FR" sz="1600" kern="1200">
              <a:solidFill>
                <a:srgbClr val="C00000"/>
              </a:solidFill>
              <a:latin typeface="Aptos Display" panose="020B0004020202020204" pitchFamily="34" charset="0"/>
            </a:rPr>
            <a:t>.</a:t>
          </a:r>
          <a:endParaRPr lang="en-US" sz="1600" kern="1200">
            <a:solidFill>
              <a:srgbClr val="C00000"/>
            </a:solidFill>
            <a:latin typeface="Aptos Display" panose="020B0004020202020204" pitchFamily="34" charset="0"/>
          </a:endParaRPr>
        </a:p>
        <a:p>
          <a:pPr marL="0" lvl="0" indent="0" algn="l" defTabSz="800100">
            <a:lnSpc>
              <a:spcPct val="90000"/>
            </a:lnSpc>
            <a:spcBef>
              <a:spcPct val="0"/>
            </a:spcBef>
            <a:spcAft>
              <a:spcPct val="35000"/>
            </a:spcAft>
            <a:buNone/>
          </a:pPr>
          <a:r>
            <a:rPr lang="en-US" sz="1600" kern="1200">
              <a:solidFill>
                <a:srgbClr val="C00000"/>
              </a:solidFill>
              <a:latin typeface="Aptos Display" panose="020B0004020202020204" pitchFamily="34" charset="0"/>
            </a:rPr>
            <a:t>- Choix </a:t>
          </a:r>
          <a:r>
            <a:rPr lang="en-US" sz="1600" kern="1200" err="1">
              <a:solidFill>
                <a:srgbClr val="C00000"/>
              </a:solidFill>
              <a:latin typeface="Aptos Display" panose="020B0004020202020204" pitchFamily="34" charset="0"/>
            </a:rPr>
            <a:t>clair</a:t>
          </a:r>
          <a:r>
            <a:rPr lang="en-US" sz="1600" kern="1200">
              <a:solidFill>
                <a:srgbClr val="C00000"/>
              </a:solidFill>
              <a:latin typeface="Aptos Display" panose="020B0004020202020204" pitchFamily="34" charset="0"/>
            </a:rPr>
            <a:t> </a:t>
          </a:r>
          <a:r>
            <a:rPr lang="en-US" sz="1600" kern="1200" err="1">
              <a:solidFill>
                <a:srgbClr val="C00000"/>
              </a:solidFill>
              <a:latin typeface="Aptos Display" panose="020B0004020202020204" pitchFamily="34" charset="0"/>
            </a:rPr>
            <a:t>cependant</a:t>
          </a:r>
          <a:r>
            <a:rPr lang="en-US" sz="1600" kern="1200">
              <a:solidFill>
                <a:srgbClr val="C00000"/>
              </a:solidFill>
              <a:latin typeface="Aptos Display" panose="020B0004020202020204" pitchFamily="34" charset="0"/>
            </a:rPr>
            <a:t> : </a:t>
          </a:r>
          <a:r>
            <a:rPr lang="en-US" sz="1600" kern="1200" err="1">
              <a:solidFill>
                <a:srgbClr val="C00000"/>
              </a:solidFill>
              <a:latin typeface="Aptos Display" panose="020B0004020202020204" pitchFamily="34" charset="0"/>
            </a:rPr>
            <a:t>l’art</a:t>
          </a:r>
          <a:r>
            <a:rPr lang="en-US" sz="1600" kern="1200">
              <a:solidFill>
                <a:srgbClr val="C00000"/>
              </a:solidFill>
              <a:latin typeface="Aptos Display" panose="020B0004020202020204" pitchFamily="34" charset="0"/>
            </a:rPr>
            <a:t> </a:t>
          </a:r>
          <a:r>
            <a:rPr lang="en-US" sz="1600" kern="1200" err="1">
              <a:solidFill>
                <a:srgbClr val="C00000"/>
              </a:solidFill>
              <a:latin typeface="Aptos Display" panose="020B0004020202020204" pitchFamily="34" charset="0"/>
            </a:rPr>
            <a:t>plutôt</a:t>
          </a:r>
          <a:r>
            <a:rPr lang="en-US" sz="1600" kern="1200">
              <a:solidFill>
                <a:srgbClr val="C00000"/>
              </a:solidFill>
              <a:latin typeface="Aptos Display" panose="020B0004020202020204" pitchFamily="34" charset="0"/>
            </a:rPr>
            <a:t> que la vie. T</a:t>
          </a:r>
          <a:r>
            <a:rPr lang="fr-FR" sz="1600" kern="1200" err="1">
              <a:solidFill>
                <a:srgbClr val="C00000"/>
              </a:solidFill>
              <a:latin typeface="Aptos Display" panose="020B0004020202020204" pitchFamily="34" charset="0"/>
            </a:rPr>
            <a:t>ension</a:t>
          </a:r>
          <a:r>
            <a:rPr lang="fr-FR" sz="1600" kern="1200">
              <a:solidFill>
                <a:srgbClr val="C00000"/>
              </a:solidFill>
              <a:latin typeface="Aptos Display" panose="020B0004020202020204" pitchFamily="34" charset="0"/>
            </a:rPr>
            <a:t> cependant à cause de la contradiction entre l’approbation aux idées révolutionnaires et son mode de vie </a:t>
          </a:r>
          <a:r>
            <a:rPr lang="fr-FR" sz="1600" kern="1200">
              <a:solidFill>
                <a:schemeClr val="tx1"/>
              </a:solidFill>
              <a:latin typeface="Aptos Display" panose="020B0004020202020204" pitchFamily="34" charset="0"/>
            </a:rPr>
            <a:t>(</a:t>
          </a:r>
          <a:r>
            <a:rPr lang="fr-FR" sz="1800" kern="1200">
              <a:solidFill>
                <a:schemeClr val="tx1"/>
              </a:solidFill>
              <a:latin typeface="Aptos Display" panose="020B0004020202020204" pitchFamily="34" charset="0"/>
            </a:rPr>
            <a:t>Rémy</a:t>
          </a:r>
          <a:r>
            <a:rPr lang="fr-FR" sz="1600" kern="1200">
              <a:solidFill>
                <a:schemeClr val="tx1"/>
              </a:solidFill>
              <a:latin typeface="Aptos Display" panose="020B0004020202020204" pitchFamily="34" charset="0"/>
            </a:rPr>
            <a:t> 2020)</a:t>
          </a:r>
          <a:r>
            <a:rPr lang="fr-FR" sz="1600" kern="1200">
              <a:solidFill>
                <a:srgbClr val="C00000"/>
              </a:solidFill>
              <a:latin typeface="Aptos Display" panose="020B0004020202020204" pitchFamily="34" charset="0"/>
            </a:rPr>
            <a:t>.</a:t>
          </a:r>
          <a:endParaRPr lang="en-US" sz="1600" kern="1200">
            <a:solidFill>
              <a:srgbClr val="C00000"/>
            </a:solidFill>
            <a:latin typeface="Aptos Display" panose="020B0004020202020204" pitchFamily="34" charset="0"/>
          </a:endParaRP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Je voudrais vivre autrement, mais dans le système établi, la façon dont je vis est la vie que je préfère. Je n’aspire qu’à plus d’argent, ou alors, la chute du système. Je n’ai pas de programme minimum, ou plutôt, il est conservateur » </a:t>
          </a:r>
          <a:r>
            <a:rPr lang="fr-BE" sz="1600" kern="1200">
              <a:solidFill>
                <a:schemeClr val="tx1"/>
              </a:solidFill>
              <a:latin typeface="Aptos Display" panose="020B0004020202020204" pitchFamily="34" charset="0"/>
            </a:rPr>
            <a:t>(</a:t>
          </a:r>
          <a:r>
            <a:rPr lang="fr-BE" sz="1600" i="1" kern="1200">
              <a:solidFill>
                <a:schemeClr val="tx1"/>
              </a:solidFill>
              <a:latin typeface="Aptos Display" panose="020B0004020202020204" pitchFamily="34" charset="0"/>
            </a:rPr>
            <a:t>Journal</a:t>
          </a:r>
          <a:r>
            <a:rPr lang="fr-BE" sz="1600" kern="1200">
              <a:solidFill>
                <a:schemeClr val="tx1"/>
              </a:solidFill>
              <a:latin typeface="Aptos Display" panose="020B0004020202020204" pitchFamily="34" charset="0"/>
            </a:rPr>
            <a:t> 56–57, 1968).</a:t>
          </a:r>
          <a:endParaRPr lang="en-US" sz="1600" kern="1200">
            <a:solidFill>
              <a:schemeClr val="tx1"/>
            </a:solidFill>
            <a:latin typeface="Aptos Display" panose="020B0004020202020204" pitchFamily="34" charset="0"/>
          </a:endParaRPr>
        </a:p>
        <a:p>
          <a:pPr marL="114300" lvl="1" indent="-114300" algn="l" defTabSz="622300">
            <a:lnSpc>
              <a:spcPct val="90000"/>
            </a:lnSpc>
            <a:spcBef>
              <a:spcPct val="0"/>
            </a:spcBef>
            <a:spcAft>
              <a:spcPct val="15000"/>
            </a:spcAft>
            <a:buChar char="•"/>
          </a:pPr>
          <a:endParaRPr lang="en-US" sz="1400" kern="1200"/>
        </a:p>
      </dsp:txBody>
      <dsp:txXfrm>
        <a:off x="231218" y="483"/>
        <a:ext cx="11179833" cy="4391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31218"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latin typeface="Aptos Display" panose="020B0004020202020204" pitchFamily="34" charset="0"/>
            </a:rPr>
            <a:t>Rapports à </a:t>
          </a:r>
          <a:r>
            <a:rPr lang="en-US" sz="1800" b="1" kern="1200" err="1">
              <a:solidFill>
                <a:schemeClr val="tx1"/>
              </a:solidFill>
              <a:latin typeface="Aptos Display" panose="020B0004020202020204" pitchFamily="34" charset="0"/>
            </a:rPr>
            <a:t>sa</a:t>
          </a:r>
          <a:r>
            <a:rPr lang="en-US" sz="1800" b="1" kern="1200">
              <a:solidFill>
                <a:schemeClr val="tx1"/>
              </a:solidFill>
              <a:latin typeface="Aptos Display" panose="020B0004020202020204" pitchFamily="34" charset="0"/>
            </a:rPr>
            <a:t> </a:t>
          </a:r>
          <a:r>
            <a:rPr lang="en-US" sz="1800" b="1" kern="1200" err="1">
              <a:solidFill>
                <a:schemeClr val="tx1"/>
              </a:solidFill>
              <a:latin typeface="Aptos Display" panose="020B0004020202020204" pitchFamily="34" charset="0"/>
            </a:rPr>
            <a:t>classe</a:t>
          </a:r>
          <a:r>
            <a:rPr lang="en-US" sz="1800" b="1" kern="1200">
              <a:solidFill>
                <a:schemeClr val="tx1"/>
              </a:solidFill>
              <a:latin typeface="Aptos Display" panose="020B0004020202020204" pitchFamily="34" charset="0"/>
            </a:rPr>
            <a:t> (Manchette </a:t>
          </a:r>
          <a:r>
            <a:rPr lang="en-US" sz="1800" b="1" i="1" kern="1200">
              <a:solidFill>
                <a:schemeClr val="tx1"/>
              </a:solidFill>
              <a:latin typeface="Aptos Display" panose="020B0004020202020204" pitchFamily="34" charset="0"/>
            </a:rPr>
            <a:t>petit-bourgeois</a:t>
          </a:r>
          <a:r>
            <a:rPr lang="en-US" sz="1800" b="1" kern="1200">
              <a:solidFill>
                <a:schemeClr val="tx1"/>
              </a:solidFill>
              <a:latin typeface="Aptos Display" panose="020B0004020202020204" pitchFamily="34" charset="0"/>
            </a:rPr>
            <a:t>) : </a:t>
          </a: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 J’ai eu moi-même peur des riches et peur des pauvres. Mes rapports avec la politique sont beaucoup “informés” par ça. C’est le fait d’être coincé dans ce qu’on appelait encore à l’époque la “petite bourgeoisie” » </a:t>
          </a:r>
          <a:r>
            <a:rPr lang="fr-BE" sz="1600" kern="1200">
              <a:solidFill>
                <a:schemeClr val="tx1"/>
              </a:solidFill>
              <a:latin typeface="Aptos Display" panose="020B0004020202020204" pitchFamily="34" charset="0"/>
            </a:rPr>
            <a:t>(</a:t>
          </a:r>
          <a:r>
            <a:rPr lang="fr-BE" sz="1600" i="1" kern="1200">
              <a:solidFill>
                <a:schemeClr val="tx1"/>
              </a:solidFill>
              <a:latin typeface="Aptos Display" panose="020B0004020202020204" pitchFamily="34" charset="0"/>
            </a:rPr>
            <a:t>Entretiens</a:t>
          </a:r>
          <a:r>
            <a:rPr lang="fr-BE" sz="1600" kern="1200">
              <a:solidFill>
                <a:schemeClr val="tx1"/>
              </a:solidFill>
              <a:latin typeface="Aptos Display" panose="020B0004020202020204" pitchFamily="34" charset="0"/>
            </a:rPr>
            <a:t>, 290). </a:t>
          </a:r>
          <a:endParaRPr lang="en-US" sz="1600" kern="1200">
            <a:solidFill>
              <a:schemeClr val="tx1"/>
            </a:solidFill>
            <a:latin typeface="Aptos Display" panose="020B0004020202020204" pitchFamily="34" charset="0"/>
          </a:endParaRPr>
        </a:p>
        <a:p>
          <a:pPr marL="0" lvl="0" indent="0" algn="l" defTabSz="800100">
            <a:lnSpc>
              <a:spcPct val="90000"/>
            </a:lnSpc>
            <a:spcBef>
              <a:spcPct val="0"/>
            </a:spcBef>
            <a:spcAft>
              <a:spcPct val="35000"/>
            </a:spcAft>
            <a:buNone/>
          </a:pPr>
          <a:r>
            <a:rPr lang="en-US" sz="1600" kern="1200">
              <a:solidFill>
                <a:srgbClr val="C00000"/>
              </a:solidFill>
              <a:latin typeface="Aptos Display" panose="020B0004020202020204" pitchFamily="34" charset="0"/>
            </a:rPr>
            <a:t>- </a:t>
          </a:r>
          <a:r>
            <a:rPr lang="fr-BE" sz="1600" kern="1200">
              <a:solidFill>
                <a:srgbClr val="C00000"/>
              </a:solidFill>
              <a:latin typeface="Aptos Display" panose="020B0004020202020204" pitchFamily="34" charset="0"/>
            </a:rPr>
            <a:t>«</a:t>
          </a:r>
          <a:r>
            <a:rPr lang="en-US" sz="1600" kern="1200">
              <a:solidFill>
                <a:srgbClr val="C00000"/>
              </a:solidFill>
              <a:latin typeface="Aptos Display" panose="020B0004020202020204" pitchFamily="34" charset="0"/>
            </a:rPr>
            <a:t> </a:t>
          </a:r>
          <a:r>
            <a:rPr lang="fr-BE" sz="1600" kern="1200">
              <a:solidFill>
                <a:srgbClr val="C00000"/>
              </a:solidFill>
              <a:latin typeface="Aptos Display" panose="020B0004020202020204" pitchFamily="34" charset="0"/>
            </a:rPr>
            <a:t>L’observateur extérieur pourrait se contenter de noter que la petite abondance de biens à quoi je suis parvenu et dans quoi je me maintiens, plus l’espérance d’une plus grande abondance, me jette, m’a jeté dans la </a:t>
          </a:r>
          <a:r>
            <a:rPr lang="fr-BE" sz="1600" i="1" kern="1200">
              <a:solidFill>
                <a:srgbClr val="C00000"/>
              </a:solidFill>
              <a:latin typeface="Aptos Display" panose="020B0004020202020204" pitchFamily="34" charset="0"/>
            </a:rPr>
            <a:t>petite bourgeoisie </a:t>
          </a:r>
          <a:r>
            <a:rPr lang="fr-BE" sz="1600" kern="1200">
              <a:solidFill>
                <a:srgbClr val="C00000"/>
              </a:solidFill>
              <a:latin typeface="Aptos Display" panose="020B0004020202020204" pitchFamily="34" charset="0"/>
            </a:rPr>
            <a:t>[je souligne]. Ne suis-je pas souvent en train d’attendre et d’imaginer le temps où je vais avoir en réserve des sommes un peu consistantes, et où je vais les investir dans une société immobilière ou autre ? Dire cela suffirait bien à l’observateur extérieur. Tout au plus peut-il noter avec moi, s’il est bienveillant, l’étrange passion critique que je garde, au lieu de tomber dans la </a:t>
          </a:r>
          <a:r>
            <a:rPr lang="fr-BE" sz="1600" kern="1200" err="1">
              <a:solidFill>
                <a:srgbClr val="C00000"/>
              </a:solidFill>
              <a:latin typeface="Aptos Display" panose="020B0004020202020204" pitchFamily="34" charset="0"/>
            </a:rPr>
            <a:t>bovinerie</a:t>
          </a:r>
          <a:r>
            <a:rPr lang="fr-BE" sz="1600" kern="1200">
              <a:solidFill>
                <a:srgbClr val="C00000"/>
              </a:solidFill>
              <a:latin typeface="Aptos Display" panose="020B0004020202020204" pitchFamily="34" charset="0"/>
            </a:rPr>
            <a:t> [</a:t>
          </a:r>
          <a:r>
            <a:rPr lang="fr-BE" sz="1600" i="1" kern="1200">
              <a:solidFill>
                <a:srgbClr val="C00000"/>
              </a:solidFill>
              <a:latin typeface="Aptos Display" panose="020B0004020202020204" pitchFamily="34" charset="0"/>
            </a:rPr>
            <a:t>sic</a:t>
          </a:r>
          <a:r>
            <a:rPr lang="fr-BE" sz="1600" kern="1200">
              <a:solidFill>
                <a:srgbClr val="C00000"/>
              </a:solidFill>
              <a:latin typeface="Aptos Display" panose="020B0004020202020204" pitchFamily="34" charset="0"/>
            </a:rPr>
            <a:t>] ordinaire des petits-bourgeois » </a:t>
          </a:r>
          <a:r>
            <a:rPr lang="fr-BE" sz="1600" kern="1200">
              <a:solidFill>
                <a:schemeClr val="tx1"/>
              </a:solidFill>
              <a:latin typeface="Aptos Display" panose="020B0004020202020204" pitchFamily="34" charset="0"/>
            </a:rPr>
            <a:t>(</a:t>
          </a:r>
          <a:r>
            <a:rPr lang="fr-BE" sz="1600" i="1" kern="1200">
              <a:solidFill>
                <a:schemeClr val="tx1"/>
              </a:solidFill>
              <a:latin typeface="Aptos Display" panose="020B0004020202020204" pitchFamily="34" charset="0"/>
            </a:rPr>
            <a:t>Journal</a:t>
          </a:r>
          <a:r>
            <a:rPr lang="fr-BE" sz="1600" kern="1200">
              <a:solidFill>
                <a:schemeClr val="tx1"/>
              </a:solidFill>
              <a:latin typeface="Aptos Display" panose="020B0004020202020204" pitchFamily="34" charset="0"/>
            </a:rPr>
            <a:t>, 297, 1969).</a:t>
          </a: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Mode de vie petit-bourgeois. Ses buts affichés : réussite sociale et « vivre dans le luxe ». </a:t>
          </a: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Ma chance et mon sens tactique m’ont placé dans une position que je n’ai pas l’intention de saborder, car je puis (ou pouvais) l’occuper plus ou moins confortablement – comme on garde un travail à mi-temps, même ennuyeux, car c’est plus facile que de dévaliser des banques ou de devoir chercher des boulots occasionnels dans l’industrie » </a:t>
          </a:r>
          <a:r>
            <a:rPr lang="fr-BE" sz="1600" kern="1200">
              <a:solidFill>
                <a:schemeClr val="tx1"/>
              </a:solidFill>
              <a:latin typeface="Aptos Display" panose="020B0004020202020204" pitchFamily="34" charset="0"/>
            </a:rPr>
            <a:t>(</a:t>
          </a:r>
          <a:r>
            <a:rPr lang="fr-BE" sz="1600" i="1" kern="1200">
              <a:solidFill>
                <a:schemeClr val="tx1"/>
              </a:solidFill>
              <a:latin typeface="Aptos Display" panose="020B0004020202020204" pitchFamily="34" charset="0"/>
            </a:rPr>
            <a:t>Correspondance</a:t>
          </a:r>
          <a:r>
            <a:rPr lang="fr-BE" sz="1600" kern="1200">
              <a:solidFill>
                <a:schemeClr val="tx1"/>
              </a:solidFill>
              <a:latin typeface="Aptos Display" panose="020B0004020202020204" pitchFamily="34" charset="0"/>
            </a:rPr>
            <a:t>, 272).</a:t>
          </a: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Travaille tout le temps beaucoup, même une fois son aisance financière acquise. Revalorisation de son travail par la notion finale d’ « artisanat ». Promotion finalement du « travail bien fait ».</a:t>
          </a:r>
          <a:endParaRPr lang="en-US" sz="1600" kern="1200">
            <a:solidFill>
              <a:srgbClr val="C00000"/>
            </a:solidFill>
            <a:latin typeface="Aptos Display" panose="020B0004020202020204" pitchFamily="34" charset="0"/>
          </a:endParaRPr>
        </a:p>
      </dsp:txBody>
      <dsp:txXfrm>
        <a:off x="231218" y="483"/>
        <a:ext cx="11179833" cy="4391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81A35-C666-427D-AD76-46CA30E1001B}">
      <dsp:nvSpPr>
        <dsp:cNvPr id="0" name=""/>
        <dsp:cNvSpPr/>
      </dsp:nvSpPr>
      <dsp:spPr>
        <a:xfrm>
          <a:off x="231218" y="483"/>
          <a:ext cx="11179833" cy="4391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tx1"/>
              </a:solidFill>
              <a:latin typeface="Aptos Display" panose="020B0004020202020204" pitchFamily="34" charset="0"/>
            </a:rPr>
            <a:t>Rapports à la </a:t>
          </a:r>
          <a:r>
            <a:rPr lang="en-US" sz="1800" b="1" kern="1200" err="1">
              <a:solidFill>
                <a:schemeClr val="tx1"/>
              </a:solidFill>
              <a:latin typeface="Aptos Display" panose="020B0004020202020204" pitchFamily="34" charset="0"/>
            </a:rPr>
            <a:t>révolution</a:t>
          </a:r>
          <a:r>
            <a:rPr lang="en-US" sz="1800" b="1" kern="1200">
              <a:solidFill>
                <a:schemeClr val="tx1"/>
              </a:solidFill>
              <a:latin typeface="Aptos Display" panose="020B0004020202020204" pitchFamily="34" charset="0"/>
            </a:rPr>
            <a:t> : </a:t>
          </a: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a:t>
          </a:r>
          <a:r>
            <a:rPr lang="fr-BE" sz="1600" kern="1200">
              <a:solidFill>
                <a:schemeClr val="tx1"/>
              </a:solidFill>
              <a:latin typeface="Aptos Display" panose="020B0004020202020204" pitchFamily="34" charset="0"/>
            </a:rPr>
            <a:t>« Duplicité » de Manchette : </a:t>
          </a:r>
          <a:r>
            <a:rPr lang="fr-BE" sz="1600" kern="1200">
              <a:solidFill>
                <a:srgbClr val="C00000"/>
              </a:solidFill>
              <a:latin typeface="Aptos Display" panose="020B0004020202020204" pitchFamily="34" charset="0"/>
            </a:rPr>
            <a:t>« Tant que le système dure, j’essaierai d’en tirer du pognon  . Le problème sera d’en tirer le pognon sans se compromettre irrémédiablement avec le Vieux Monde. Et c’est d’autant plus compliqué que la fonction lucrative qui me serait la plus accessible est celle de </a:t>
          </a:r>
          <a:r>
            <a:rPr lang="fr-BE" sz="1600" i="1" kern="1200">
              <a:solidFill>
                <a:srgbClr val="C00000"/>
              </a:solidFill>
              <a:latin typeface="Aptos Display" panose="020B0004020202020204" pitchFamily="34" charset="0"/>
            </a:rPr>
            <a:t>récupérateur de la critique </a:t>
          </a:r>
          <a:r>
            <a:rPr lang="fr-BE" sz="1600" kern="1200">
              <a:solidFill>
                <a:srgbClr val="C00000"/>
              </a:solidFill>
              <a:latin typeface="Aptos Display" panose="020B0004020202020204" pitchFamily="34" charset="0"/>
            </a:rPr>
            <a:t>[je souligne]. […] Je cherche donc à me ménager le pur retournement de veste. Avec le système tant qu’il pourra m’appointer abondamment. Avec la révolution dès qu’elle sera le seul moyen, ou le seul espoir, de jouir. Je ne m’en inquiète pas d’un point de vue moral ou radical, de cette “contradiction étalée”, mais parce que c’est de l’acrobatie. Je ne voudrais pas que ma carrière de d’abord nuise à ma vie d’ensuite. Le triomphe de la réaction me simplifierait bien l’existence. […] Je recherche ma propre radicalité avec la conviction qu’elle sera insuffisante pour être vraiment radicale, et l’espérance qu’elle sera un effort de radicalité suffisamment marqué pour me gagner la tolérance du Nouveau Monde industriel – être, en petit, ce que Gorki a été au </a:t>
          </a:r>
          <a:r>
            <a:rPr lang="fr-BE" sz="1600" kern="1200" err="1">
              <a:solidFill>
                <a:srgbClr val="C00000"/>
              </a:solidFill>
              <a:latin typeface="Aptos Display" panose="020B0004020202020204" pitchFamily="34" charset="0"/>
            </a:rPr>
            <a:t>bolchevisme</a:t>
          </a:r>
          <a:r>
            <a:rPr lang="fr-BE" sz="1600" kern="1200">
              <a:solidFill>
                <a:srgbClr val="C00000"/>
              </a:solidFill>
              <a:latin typeface="Aptos Display" panose="020B0004020202020204" pitchFamily="34" charset="0"/>
            </a:rPr>
            <a:t>  » </a:t>
          </a:r>
          <a:r>
            <a:rPr lang="fr-BE" sz="1600" kern="1200">
              <a:solidFill>
                <a:schemeClr val="tx1"/>
              </a:solidFill>
              <a:latin typeface="Aptos Display" panose="020B0004020202020204" pitchFamily="34" charset="0"/>
            </a:rPr>
            <a:t> (</a:t>
          </a:r>
          <a:r>
            <a:rPr lang="fr-BE" sz="1600" i="1" kern="1200">
              <a:solidFill>
                <a:schemeClr val="tx1"/>
              </a:solidFill>
              <a:latin typeface="Aptos Display" panose="020B0004020202020204" pitchFamily="34" charset="0"/>
            </a:rPr>
            <a:t>Journal</a:t>
          </a:r>
          <a:r>
            <a:rPr lang="fr-BE" sz="1600" kern="1200">
              <a:solidFill>
                <a:schemeClr val="tx1"/>
              </a:solidFill>
              <a:latin typeface="Aptos Display" panose="020B0004020202020204" pitchFamily="34" charset="0"/>
            </a:rPr>
            <a:t>, 257–258, 1969).</a:t>
          </a:r>
        </a:p>
        <a:p>
          <a:pPr marL="0" lvl="0" indent="0" algn="l" defTabSz="800100">
            <a:lnSpc>
              <a:spcPct val="90000"/>
            </a:lnSpc>
            <a:spcBef>
              <a:spcPct val="0"/>
            </a:spcBef>
            <a:spcAft>
              <a:spcPct val="35000"/>
            </a:spcAft>
            <a:buNone/>
          </a:pPr>
          <a:endParaRPr lang="fr-BE" sz="1600" kern="1200">
            <a:solidFill>
              <a:srgbClr val="C00000"/>
            </a:solidFill>
            <a:latin typeface="Aptos Display" panose="020B0004020202020204" pitchFamily="34" charset="0"/>
          </a:endParaRPr>
        </a:p>
        <a:p>
          <a:pPr marL="0" lvl="0" indent="0" algn="l" defTabSz="800100">
            <a:lnSpc>
              <a:spcPct val="90000"/>
            </a:lnSpc>
            <a:spcBef>
              <a:spcPct val="0"/>
            </a:spcBef>
            <a:spcAft>
              <a:spcPct val="35000"/>
            </a:spcAft>
            <a:buNone/>
          </a:pPr>
          <a:r>
            <a:rPr lang="fr-BE" sz="1600" kern="1200">
              <a:solidFill>
                <a:srgbClr val="C00000"/>
              </a:solidFill>
              <a:latin typeface="Aptos Display" panose="020B0004020202020204" pitchFamily="34" charset="0"/>
            </a:rPr>
            <a:t>- </a:t>
          </a:r>
          <a:r>
            <a:rPr lang="fr-BE" sz="1600" kern="1200">
              <a:solidFill>
                <a:schemeClr val="tx1"/>
              </a:solidFill>
              <a:latin typeface="Aptos Display" panose="020B0004020202020204" pitchFamily="34" charset="0"/>
            </a:rPr>
            <a:t>Aveux clairs : </a:t>
          </a:r>
          <a:r>
            <a:rPr lang="fr-BE" sz="1600" kern="1200">
              <a:solidFill>
                <a:srgbClr val="C00000"/>
              </a:solidFill>
              <a:latin typeface="Aptos Display" panose="020B0004020202020204" pitchFamily="34" charset="0"/>
            </a:rPr>
            <a:t>« Il est à craindre que l’Histoire à venir n’aille pas sans de grandes destructions. Il y a des moments où je souhaite très vivement la conservation du capitalisme   » </a:t>
          </a:r>
          <a:r>
            <a:rPr lang="fr-BE" sz="1600" kern="1200">
              <a:solidFill>
                <a:schemeClr val="tx1"/>
              </a:solidFill>
              <a:latin typeface="Aptos Display" panose="020B0004020202020204" pitchFamily="34" charset="0"/>
            </a:rPr>
            <a:t>(</a:t>
          </a:r>
          <a:r>
            <a:rPr lang="fr-BE" sz="1600" i="1" kern="1200">
              <a:solidFill>
                <a:schemeClr val="tx1"/>
              </a:solidFill>
              <a:latin typeface="Aptos Display" panose="020B0004020202020204" pitchFamily="34" charset="0"/>
            </a:rPr>
            <a:t>Journal</a:t>
          </a:r>
          <a:r>
            <a:rPr lang="fr-BE" sz="1600" kern="1200">
              <a:solidFill>
                <a:schemeClr val="tx1"/>
              </a:solidFill>
              <a:latin typeface="Aptos Display" panose="020B0004020202020204" pitchFamily="34" charset="0"/>
            </a:rPr>
            <a:t>, 128, 1969).</a:t>
          </a:r>
          <a:r>
            <a:rPr lang="fr-BE" sz="1600" kern="1200">
              <a:solidFill>
                <a:srgbClr val="C00000"/>
              </a:solidFill>
              <a:latin typeface="Aptos Display" panose="020B0004020202020204" pitchFamily="34" charset="0"/>
            </a:rPr>
            <a:t> « Je ne veux vraiment rejoindre le mouvement du négatif que si je suis sûr de sa victoire et assuré de n’avoir rien à sacrifier dans l’affaire. C’est choisir d’être à la </a:t>
          </a:r>
          <a:r>
            <a:rPr lang="fr-BE" sz="1600" kern="1200" err="1">
              <a:solidFill>
                <a:srgbClr val="C00000"/>
              </a:solidFill>
              <a:latin typeface="Aptos Display" panose="020B0004020202020204" pitchFamily="34" charset="0"/>
            </a:rPr>
            <a:t>traîne</a:t>
          </a:r>
          <a:r>
            <a:rPr lang="fr-BE" sz="1600" kern="1200">
              <a:solidFill>
                <a:srgbClr val="C00000"/>
              </a:solidFill>
              <a:latin typeface="Aptos Display" panose="020B0004020202020204" pitchFamily="34" charset="0"/>
            </a:rPr>
            <a:t> dans l’état harmonieux de l’Histoire. Eh bien, tant pis » </a:t>
          </a:r>
          <a:r>
            <a:rPr lang="fr-BE" sz="1600" kern="1200">
              <a:solidFill>
                <a:schemeClr val="tx1"/>
              </a:solidFill>
              <a:latin typeface="Aptos Display" panose="020B0004020202020204" pitchFamily="34" charset="0"/>
            </a:rPr>
            <a:t>(</a:t>
          </a:r>
          <a:r>
            <a:rPr lang="fr-BE" sz="1600" i="1" kern="1200">
              <a:solidFill>
                <a:schemeClr val="tx1"/>
              </a:solidFill>
              <a:latin typeface="Aptos Display" panose="020B0004020202020204" pitchFamily="34" charset="0"/>
            </a:rPr>
            <a:t>Journal</a:t>
          </a:r>
          <a:r>
            <a:rPr lang="fr-BE" sz="1600" kern="1200">
              <a:solidFill>
                <a:schemeClr val="tx1"/>
              </a:solidFill>
              <a:latin typeface="Aptos Display" panose="020B0004020202020204" pitchFamily="34" charset="0"/>
            </a:rPr>
            <a:t>, 298, 1969). </a:t>
          </a:r>
          <a:r>
            <a:rPr lang="fr-BE" sz="1600" kern="1200">
              <a:solidFill>
                <a:srgbClr val="C00000"/>
              </a:solidFill>
              <a:latin typeface="Aptos Display" panose="020B0004020202020204" pitchFamily="34" charset="0"/>
            </a:rPr>
            <a:t>« Tristan [son fils] est celui qui profitera le plus de ce que nous pouvons faire, et ça me fait bien plaisir, même si j’aurais voulu en profiter davantage, plus tôt. </a:t>
          </a:r>
          <a:r>
            <a:rPr lang="fr-BE" sz="1600" i="1" kern="1200">
              <a:solidFill>
                <a:srgbClr val="C00000"/>
              </a:solidFill>
              <a:latin typeface="Aptos Display" panose="020B0004020202020204" pitchFamily="34" charset="0"/>
            </a:rPr>
            <a:t>J’espère qu’il n’y aura pas la révolution. Je crains</a:t>
          </a:r>
          <a:r>
            <a:rPr lang="fr-BE" sz="1600" kern="1200">
              <a:solidFill>
                <a:srgbClr val="C00000"/>
              </a:solidFill>
              <a:latin typeface="Aptos Display" panose="020B0004020202020204" pitchFamily="34" charset="0"/>
            </a:rPr>
            <a:t> [je souligne] » </a:t>
          </a:r>
          <a:r>
            <a:rPr lang="fr-BE" sz="1600" kern="1200">
              <a:solidFill>
                <a:schemeClr val="tx1"/>
              </a:solidFill>
              <a:latin typeface="Aptos Display" panose="020B0004020202020204" pitchFamily="34" charset="0"/>
            </a:rPr>
            <a:t>(</a:t>
          </a:r>
          <a:r>
            <a:rPr lang="fr-BE" sz="1600" i="1" kern="1200">
              <a:solidFill>
                <a:schemeClr val="tx1"/>
              </a:solidFill>
              <a:latin typeface="Aptos Display" panose="020B0004020202020204" pitchFamily="34" charset="0"/>
            </a:rPr>
            <a:t>Journal</a:t>
          </a:r>
          <a:r>
            <a:rPr lang="fr-BE" sz="1600" kern="1200">
              <a:solidFill>
                <a:schemeClr val="tx1"/>
              </a:solidFill>
              <a:latin typeface="Aptos Display" panose="020B0004020202020204" pitchFamily="34" charset="0"/>
            </a:rPr>
            <a:t>, 474, 1971).</a:t>
          </a:r>
          <a:endParaRPr lang="en-US" sz="1600" kern="1200">
            <a:solidFill>
              <a:schemeClr val="tx1"/>
            </a:solidFill>
            <a:latin typeface="Aptos Display" panose="020B0004020202020204" pitchFamily="34" charset="0"/>
          </a:endParaRPr>
        </a:p>
        <a:p>
          <a:pPr marL="114300" lvl="1" indent="-114300" algn="l" defTabSz="622300">
            <a:lnSpc>
              <a:spcPct val="90000"/>
            </a:lnSpc>
            <a:spcBef>
              <a:spcPct val="0"/>
            </a:spcBef>
            <a:spcAft>
              <a:spcPct val="15000"/>
            </a:spcAft>
            <a:buChar char="•"/>
          </a:pPr>
          <a:endParaRPr lang="en-US" sz="1400" kern="1200"/>
        </a:p>
      </dsp:txBody>
      <dsp:txXfrm>
        <a:off x="231218" y="483"/>
        <a:ext cx="11179833" cy="43914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57B0FBA5-D3B5-467B-9A5B-F55A2DD4A478}" type="datetimeFigureOut">
              <a:rPr lang="fr-BE" smtClean="0"/>
              <a:t>18-05-25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20714794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B0FBA5-D3B5-467B-9A5B-F55A2DD4A478}" type="datetimeFigureOut">
              <a:rPr lang="fr-BE" smtClean="0"/>
              <a:t>18-05-25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99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B0FBA5-D3B5-467B-9A5B-F55A2DD4A478}" type="datetimeFigureOut">
              <a:rPr lang="fr-BE" smtClean="0"/>
              <a:t>18-05-25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160600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B0FBA5-D3B5-467B-9A5B-F55A2DD4A478}" type="datetimeFigureOut">
              <a:rPr lang="fr-BE" smtClean="0"/>
              <a:t>18-05-25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25858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57B0FBA5-D3B5-467B-9A5B-F55A2DD4A478}" type="datetimeFigureOut">
              <a:rPr lang="fr-BE" smtClean="0"/>
              <a:t>18-05-25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8276076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57B0FBA5-D3B5-467B-9A5B-F55A2DD4A478}" type="datetimeFigureOut">
              <a:rPr lang="fr-BE" smtClean="0"/>
              <a:t>18-05-25</a:t>
            </a:fld>
            <a:endParaRPr lang="fr-BE"/>
          </a:p>
        </p:txBody>
      </p:sp>
      <p:sp>
        <p:nvSpPr>
          <p:cNvPr id="9" name="Footer Placeholder 8"/>
          <p:cNvSpPr>
            <a:spLocks noGrp="1"/>
          </p:cNvSpPr>
          <p:nvPr>
            <p:ph type="ftr" sz="quarter" idx="11"/>
          </p:nvPr>
        </p:nvSpPr>
        <p:spPr/>
        <p:txBody>
          <a:bodyPr/>
          <a:lstStyle/>
          <a:p>
            <a:endParaRPr lang="fr-BE"/>
          </a:p>
        </p:txBody>
      </p:sp>
      <p:sp>
        <p:nvSpPr>
          <p:cNvPr id="10" name="Slide Number Placeholder 9"/>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216917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57B0FBA5-D3B5-467B-9A5B-F55A2DD4A478}" type="datetimeFigureOut">
              <a:rPr lang="fr-BE" smtClean="0"/>
              <a:t>18-05-25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B633668-268B-4C26-819C-80EEA1489860}" type="slidenum">
              <a:rPr lang="fr-BE" smtClean="0"/>
              <a:t>‹N°›</a:t>
            </a:fld>
            <a:endParaRPr lang="fr-BE"/>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14414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B0FBA5-D3B5-467B-9A5B-F55A2DD4A478}" type="datetimeFigureOut">
              <a:rPr lang="fr-BE" smtClean="0"/>
              <a:t>18-05-25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195446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0FBA5-D3B5-467B-9A5B-F55A2DD4A478}" type="datetimeFigureOut">
              <a:rPr lang="fr-BE" smtClean="0"/>
              <a:t>18-05-25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332692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57B0FBA5-D3B5-467B-9A5B-F55A2DD4A478}" type="datetimeFigureOut">
              <a:rPr lang="fr-BE" smtClean="0"/>
              <a:t>18-05-25</a:t>
            </a:fld>
            <a:endParaRPr lang="fr-BE"/>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BE"/>
          </a:p>
        </p:txBody>
      </p:sp>
      <p:sp>
        <p:nvSpPr>
          <p:cNvPr id="11" name="Slide Number Placeholder 10"/>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188647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7B0FBA5-D3B5-467B-9A5B-F55A2DD4A478}" type="datetimeFigureOut">
              <a:rPr lang="fr-BE" smtClean="0"/>
              <a:t>18-05-25</a:t>
            </a:fld>
            <a:endParaRPr lang="fr-BE"/>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BE"/>
          </a:p>
        </p:txBody>
      </p:sp>
      <p:sp>
        <p:nvSpPr>
          <p:cNvPr id="10" name="Slide Number Placeholder 9"/>
          <p:cNvSpPr>
            <a:spLocks noGrp="1"/>
          </p:cNvSpPr>
          <p:nvPr>
            <p:ph type="sldNum" sz="quarter" idx="12"/>
          </p:nvPr>
        </p:nvSpPr>
        <p:spPr/>
        <p:txBody>
          <a:bodyPr/>
          <a:lstStyle/>
          <a:p>
            <a:fld id="{3B633668-268B-4C26-819C-80EEA1489860}" type="slidenum">
              <a:rPr lang="fr-BE" smtClean="0"/>
              <a:t>‹N°›</a:t>
            </a:fld>
            <a:endParaRPr lang="fr-BE"/>
          </a:p>
        </p:txBody>
      </p:sp>
    </p:spTree>
    <p:extLst>
      <p:ext uri="{BB962C8B-B14F-4D97-AF65-F5344CB8AC3E}">
        <p14:creationId xmlns:p14="http://schemas.microsoft.com/office/powerpoint/2010/main" val="26086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7B0FBA5-D3B5-467B-9A5B-F55A2DD4A478}" type="datetimeFigureOut">
              <a:rPr lang="fr-BE" smtClean="0"/>
              <a:t>18-05-25</a:t>
            </a:fld>
            <a:endParaRPr lang="fr-B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B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B633668-268B-4C26-819C-80EEA1489860}" type="slidenum">
              <a:rPr lang="fr-BE" smtClean="0"/>
              <a:t>‹N°›</a:t>
            </a:fld>
            <a:endParaRPr lang="fr-BE"/>
          </a:p>
        </p:txBody>
      </p:sp>
    </p:spTree>
    <p:extLst>
      <p:ext uri="{BB962C8B-B14F-4D97-AF65-F5344CB8AC3E}">
        <p14:creationId xmlns:p14="http://schemas.microsoft.com/office/powerpoint/2010/main" val="350340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Grid">
          <a:fgClr>
            <a:schemeClr val="bg1">
              <a:lumMod val="95000"/>
              <a:lumOff val="5000"/>
            </a:schemeClr>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AF98D-2619-C8AB-5BB8-071EBD2F916F}"/>
              </a:ext>
            </a:extLst>
          </p:cNvPr>
          <p:cNvSpPr>
            <a:spLocks noGrp="1"/>
          </p:cNvSpPr>
          <p:nvPr>
            <p:ph type="ctrTitle"/>
          </p:nvPr>
        </p:nvSpPr>
        <p:spPr>
          <a:xfrm>
            <a:off x="3967844" y="506187"/>
            <a:ext cx="8066314" cy="3032870"/>
          </a:xfrm>
        </p:spPr>
        <p:txBody>
          <a:bodyPr vert="horz" lIns="274320" tIns="182880" rIns="274320" bIns="182880" rtlCol="0" anchor="ctr" anchorCtr="1">
            <a:normAutofit/>
          </a:bodyPr>
          <a:lstStyle/>
          <a:p>
            <a:r>
              <a:rPr lang="en-US" sz="3200" b="1">
                <a:latin typeface="Aptos Display" panose="020B0004020202020204" pitchFamily="34" charset="0"/>
              </a:rPr>
              <a:t>Petits </a:t>
            </a:r>
            <a:r>
              <a:rPr lang="en-US" sz="3200" b="1" err="1">
                <a:latin typeface="Aptos Display" panose="020B0004020202020204" pitchFamily="34" charset="0"/>
              </a:rPr>
              <a:t>Boulots</a:t>
            </a:r>
            <a:r>
              <a:rPr lang="en-US" sz="3200" b="1">
                <a:latin typeface="Aptos Display" panose="020B0004020202020204" pitchFamily="34" charset="0"/>
              </a:rPr>
              <a:t> et </a:t>
            </a:r>
            <a:r>
              <a:rPr lang="en-US" sz="3200" b="1" err="1">
                <a:latin typeface="Aptos Display" panose="020B0004020202020204" pitchFamily="34" charset="0"/>
              </a:rPr>
              <a:t>grandes</a:t>
            </a:r>
            <a:r>
              <a:rPr lang="en-US" sz="3200" b="1">
                <a:latin typeface="Aptos Display" panose="020B0004020202020204" pitchFamily="34" charset="0"/>
              </a:rPr>
              <a:t> contradictions d’un </a:t>
            </a:r>
            <a:r>
              <a:rPr lang="en-US" sz="3200" b="1" err="1">
                <a:latin typeface="Aptos Display" panose="020B0004020202020204" pitchFamily="34" charset="0"/>
              </a:rPr>
              <a:t>écrivain</a:t>
            </a:r>
            <a:r>
              <a:rPr lang="en-US" sz="3200" b="1">
                <a:latin typeface="Aptos Display" panose="020B0004020202020204" pitchFamily="34" charset="0"/>
              </a:rPr>
              <a:t>.</a:t>
            </a:r>
            <a:br>
              <a:rPr lang="en-US" sz="3200" b="1">
                <a:latin typeface="Aptos Display" panose="020B0004020202020204" pitchFamily="34" charset="0"/>
              </a:rPr>
            </a:br>
            <a:r>
              <a:rPr lang="en-US" sz="2400" b="1">
                <a:latin typeface="Aptos Display" panose="020B0004020202020204" pitchFamily="34" charset="0"/>
              </a:rPr>
              <a:t>Jean-Patrick Manchette et le travail </a:t>
            </a:r>
            <a:r>
              <a:rPr lang="en-US" sz="2400" b="1" err="1">
                <a:latin typeface="Aptos Display" panose="020B0004020202020204" pitchFamily="34" charset="0"/>
              </a:rPr>
              <a:t>culturel</a:t>
            </a:r>
            <a:endParaRPr lang="en-US" sz="2400" b="1">
              <a:latin typeface="Aptos Display" panose="020B0004020202020204" pitchFamily="34" charset="0"/>
            </a:endParaRPr>
          </a:p>
        </p:txBody>
      </p:sp>
      <p:sp>
        <p:nvSpPr>
          <p:cNvPr id="3" name="Sous-titre 2">
            <a:extLst>
              <a:ext uri="{FF2B5EF4-FFF2-40B4-BE49-F238E27FC236}">
                <a16:creationId xmlns:a16="http://schemas.microsoft.com/office/drawing/2014/main" id="{611E1FE4-BDCC-4BF2-CA95-6738510B0012}"/>
              </a:ext>
            </a:extLst>
          </p:cNvPr>
          <p:cNvSpPr>
            <a:spLocks noGrp="1"/>
          </p:cNvSpPr>
          <p:nvPr>
            <p:ph type="subTitle" idx="1"/>
          </p:nvPr>
        </p:nvSpPr>
        <p:spPr>
          <a:xfrm>
            <a:off x="5458969" y="4352544"/>
            <a:ext cx="5928358" cy="1239894"/>
          </a:xfrm>
        </p:spPr>
        <p:txBody>
          <a:bodyPr vert="horz" lIns="91440" tIns="45720" rIns="91440" bIns="45720" rtlCol="0">
            <a:normAutofit/>
          </a:bodyPr>
          <a:lstStyle/>
          <a:p>
            <a:endParaRPr lang="en-US" b="1"/>
          </a:p>
          <a:p>
            <a:endParaRPr lang="en-US" b="1"/>
          </a:p>
        </p:txBody>
      </p:sp>
      <p:pic>
        <p:nvPicPr>
          <p:cNvPr id="9" name="Image 8" descr="Une image contenant rouge, Marron, Carmin, tissu&#10;&#10;Le contenu généré par l’IA peut être incorrect.">
            <a:extLst>
              <a:ext uri="{FF2B5EF4-FFF2-40B4-BE49-F238E27FC236}">
                <a16:creationId xmlns:a16="http://schemas.microsoft.com/office/drawing/2014/main" id="{BCCC6280-F982-B16E-F630-074BBF202192}"/>
              </a:ext>
            </a:extLst>
          </p:cNvPr>
          <p:cNvPicPr>
            <a:picLocks noChangeAspect="1"/>
          </p:cNvPicPr>
          <p:nvPr/>
        </p:nvPicPr>
        <p:blipFill>
          <a:blip r:embed="rId2">
            <a:extLst>
              <a:ext uri="{28A0092B-C50C-407E-A947-70E740481C1C}">
                <a14:useLocalDpi xmlns:a14="http://schemas.microsoft.com/office/drawing/2010/main" val="0"/>
              </a:ext>
            </a:extLst>
          </a:blip>
          <a:srcRect r="1" b="1647"/>
          <a:stretch>
            <a:fillRect/>
          </a:stretch>
        </p:blipFill>
        <p:spPr>
          <a:xfrm>
            <a:off x="0" y="9"/>
            <a:ext cx="3847381" cy="6889287"/>
          </a:xfrm>
          <a:prstGeom prst="rect">
            <a:avLst/>
          </a:prstGeom>
        </p:spPr>
      </p:pic>
      <p:sp>
        <p:nvSpPr>
          <p:cNvPr id="4" name="ZoneTexte 3">
            <a:extLst>
              <a:ext uri="{FF2B5EF4-FFF2-40B4-BE49-F238E27FC236}">
                <a16:creationId xmlns:a16="http://schemas.microsoft.com/office/drawing/2014/main" id="{9F7B530E-229A-D1F0-E558-DA62C021420C}"/>
              </a:ext>
            </a:extLst>
          </p:cNvPr>
          <p:cNvSpPr txBox="1"/>
          <p:nvPr/>
        </p:nvSpPr>
        <p:spPr>
          <a:xfrm>
            <a:off x="4230356" y="4381081"/>
            <a:ext cx="6334230" cy="400110"/>
          </a:xfrm>
          <a:prstGeom prst="rect">
            <a:avLst/>
          </a:prstGeom>
          <a:noFill/>
        </p:spPr>
        <p:txBody>
          <a:bodyPr wrap="square" rtlCol="0">
            <a:spAutoFit/>
          </a:bodyPr>
          <a:lstStyle/>
          <a:p>
            <a:pPr algn="just">
              <a:spcAft>
                <a:spcPts val="600"/>
              </a:spcAft>
            </a:pPr>
            <a:r>
              <a:rPr lang="fr-BE" sz="2000" b="1">
                <a:solidFill>
                  <a:srgbClr val="FFFF00"/>
                </a:solidFill>
                <a:latin typeface="Aptos Display" panose="020B0004020202020204" pitchFamily="34" charset="0"/>
              </a:rPr>
              <a:t>S.L.A.C. « Travail et production littéraire », 16 mai 2025</a:t>
            </a:r>
          </a:p>
        </p:txBody>
      </p:sp>
      <p:sp>
        <p:nvSpPr>
          <p:cNvPr id="11" name="ZoneTexte 10">
            <a:extLst>
              <a:ext uri="{FF2B5EF4-FFF2-40B4-BE49-F238E27FC236}">
                <a16:creationId xmlns:a16="http://schemas.microsoft.com/office/drawing/2014/main" id="{BF786580-BBDF-62A1-F4F8-1A57FD1A0025}"/>
              </a:ext>
            </a:extLst>
          </p:cNvPr>
          <p:cNvSpPr txBox="1"/>
          <p:nvPr/>
        </p:nvSpPr>
        <p:spPr>
          <a:xfrm>
            <a:off x="6743700" y="5620975"/>
            <a:ext cx="4643627" cy="400110"/>
          </a:xfrm>
          <a:prstGeom prst="rect">
            <a:avLst/>
          </a:prstGeom>
          <a:noFill/>
        </p:spPr>
        <p:txBody>
          <a:bodyPr wrap="square" rtlCol="0">
            <a:spAutoFit/>
          </a:bodyPr>
          <a:lstStyle/>
          <a:p>
            <a:r>
              <a:rPr lang="fr-BE" sz="2000" b="1">
                <a:solidFill>
                  <a:srgbClr val="FFFF00"/>
                </a:solidFill>
                <a:latin typeface="Aptos Display" panose="020B0004020202020204" pitchFamily="34" charset="0"/>
              </a:rPr>
              <a:t>Arnaud MASSIN (Université de Liège)</a:t>
            </a:r>
          </a:p>
        </p:txBody>
      </p:sp>
    </p:spTree>
    <p:extLst>
      <p:ext uri="{BB962C8B-B14F-4D97-AF65-F5344CB8AC3E}">
        <p14:creationId xmlns:p14="http://schemas.microsoft.com/office/powerpoint/2010/main" val="21144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BD2B9A-0FE9-0E88-5AC1-A554CC6AD085}"/>
              </a:ext>
            </a:extLst>
          </p:cNvPr>
          <p:cNvSpPr>
            <a:spLocks noGrp="1"/>
          </p:cNvSpPr>
          <p:nvPr>
            <p:ph type="title"/>
          </p:nvPr>
        </p:nvSpPr>
        <p:spPr>
          <a:xfrm>
            <a:off x="188259" y="228600"/>
            <a:ext cx="11833412" cy="6279776"/>
          </a:xfrm>
          <a:ln>
            <a:noFill/>
          </a:ln>
        </p:spPr>
        <p:txBody>
          <a:bodyPr vert="horz" lIns="274320" tIns="182880" rIns="274320" bIns="182880" rtlCol="0" anchor="ctr" anchorCtr="1">
            <a:normAutofit/>
          </a:bodyPr>
          <a:lstStyle/>
          <a:p>
            <a:pPr algn="l"/>
            <a:r>
              <a:rPr lang="en-US" sz="2000" cap="none">
                <a:solidFill>
                  <a:schemeClr val="tx1">
                    <a:lumMod val="95000"/>
                    <a:lumOff val="5000"/>
                  </a:schemeClr>
                </a:solidFill>
                <a:latin typeface="Aptos Display" panose="020B0004020202020204" pitchFamily="34" charset="0"/>
              </a:rPr>
              <a:t>- </a:t>
            </a:r>
            <a:r>
              <a:rPr lang="en-US" sz="2000" b="1" cap="none">
                <a:solidFill>
                  <a:schemeClr val="tx1">
                    <a:lumMod val="95000"/>
                    <a:lumOff val="5000"/>
                  </a:schemeClr>
                </a:solidFill>
                <a:latin typeface="Aptos Display" panose="020B0004020202020204" pitchFamily="34" charset="0"/>
              </a:rPr>
              <a:t>SÉRIE NOIRE </a:t>
            </a:r>
            <a:r>
              <a:rPr lang="en-US" sz="2000" cap="none">
                <a:solidFill>
                  <a:schemeClr val="tx1">
                    <a:lumMod val="95000"/>
                    <a:lumOff val="5000"/>
                  </a:schemeClr>
                </a:solidFill>
                <a:latin typeface="Aptos Display" panose="020B0004020202020204" pitchFamily="34" charset="0"/>
              </a:rPr>
              <a:t>: P</a:t>
            </a:r>
            <a:r>
              <a:rPr lang="en-US" sz="2000" kern="1200" cap="none" spc="200" baseline="0">
                <a:solidFill>
                  <a:schemeClr val="tx1">
                    <a:lumMod val="95000"/>
                    <a:lumOff val="5000"/>
                  </a:schemeClr>
                </a:solidFill>
                <a:latin typeface="Aptos Display" panose="020B0004020202020204" pitchFamily="34" charset="0"/>
              </a:rPr>
              <a:t>remier</a:t>
            </a:r>
            <a:r>
              <a:rPr lang="en-US" sz="2000" kern="1200" cap="none" spc="200">
                <a:solidFill>
                  <a:schemeClr val="tx1">
                    <a:lumMod val="95000"/>
                    <a:lumOff val="5000"/>
                  </a:schemeClr>
                </a:solidFill>
                <a:latin typeface="Aptos Display" panose="020B0004020202020204" pitchFamily="34" charset="0"/>
              </a:rPr>
              <a:t> succès </a:t>
            </a:r>
            <a:r>
              <a:rPr lang="en-US" sz="2000" kern="1200" cap="none" spc="200" err="1">
                <a:solidFill>
                  <a:schemeClr val="tx1">
                    <a:lumMod val="95000"/>
                    <a:lumOff val="5000"/>
                  </a:schemeClr>
                </a:solidFill>
                <a:latin typeface="Aptos Display" panose="020B0004020202020204" pitchFamily="34" charset="0"/>
              </a:rPr>
              <a:t>en</a:t>
            </a:r>
            <a:r>
              <a:rPr lang="en-US" sz="2000" kern="1200" cap="none" spc="200">
                <a:solidFill>
                  <a:schemeClr val="tx1">
                    <a:lumMod val="95000"/>
                    <a:lumOff val="5000"/>
                  </a:schemeClr>
                </a:solidFill>
                <a:latin typeface="Aptos Display" panose="020B0004020202020204" pitchFamily="34" charset="0"/>
              </a:rPr>
              <a:t> 1971 et la publication de deux romans à la Série Noire (</a:t>
            </a:r>
            <a:r>
              <a:rPr lang="en-US" sz="2000" kern="1200" cap="none" spc="200" err="1">
                <a:solidFill>
                  <a:schemeClr val="tx1">
                    <a:lumMod val="95000"/>
                    <a:lumOff val="5000"/>
                  </a:schemeClr>
                </a:solidFill>
                <a:latin typeface="Aptos Display" panose="020B0004020202020204" pitchFamily="34" charset="0"/>
              </a:rPr>
              <a:t>en</a:t>
            </a:r>
            <a:r>
              <a:rPr lang="en-US" sz="2000" kern="1200" cap="none" spc="200">
                <a:solidFill>
                  <a:schemeClr val="tx1">
                    <a:lumMod val="95000"/>
                    <a:lumOff val="5000"/>
                  </a:schemeClr>
                </a:solidFill>
                <a:latin typeface="Aptos Display" panose="020B0004020202020204" pitchFamily="34" charset="0"/>
              </a:rPr>
              <a:t> tout 10 500 F --- 7000 F/livre). En sus 5% de droits </a:t>
            </a:r>
            <a:r>
              <a:rPr lang="en-US" sz="2000" kern="1200" cap="none" spc="200" err="1">
                <a:solidFill>
                  <a:schemeClr val="tx1">
                    <a:lumMod val="95000"/>
                    <a:lumOff val="5000"/>
                  </a:schemeClr>
                </a:solidFill>
                <a:latin typeface="Aptos Display" panose="020B0004020202020204" pitchFamily="34" charset="0"/>
              </a:rPr>
              <a:t>d’auteur</a:t>
            </a:r>
            <a:r>
              <a:rPr lang="en-US" sz="2000" kern="1200" cap="none" spc="200">
                <a:solidFill>
                  <a:schemeClr val="tx1">
                    <a:lumMod val="95000"/>
                    <a:lumOff val="5000"/>
                  </a:schemeClr>
                </a:solidFill>
                <a:latin typeface="Aptos Display" panose="020B0004020202020204" pitchFamily="34" charset="0"/>
              </a:rPr>
              <a:t>.</a:t>
            </a:r>
            <a:br>
              <a:rPr lang="en-US" sz="2000" kern="1200" cap="none" spc="200">
                <a:solidFill>
                  <a:schemeClr val="tx1">
                    <a:lumMod val="95000"/>
                    <a:lumOff val="5000"/>
                  </a:schemeClr>
                </a:solidFill>
                <a:latin typeface="Aptos Display" panose="020B0004020202020204" pitchFamily="34" charset="0"/>
              </a:rPr>
            </a:br>
            <a:br>
              <a:rPr lang="en-US" sz="2000" kern="1200" cap="none" spc="200">
                <a:solidFill>
                  <a:schemeClr val="tx1">
                    <a:lumMod val="95000"/>
                    <a:lumOff val="5000"/>
                  </a:schemeClr>
                </a:solidFill>
                <a:latin typeface="Aptos Display" panose="020B0004020202020204" pitchFamily="34" charset="0"/>
              </a:rPr>
            </a:br>
            <a:r>
              <a:rPr lang="en-US" sz="2000" cap="none">
                <a:solidFill>
                  <a:schemeClr val="tx1">
                    <a:lumMod val="95000"/>
                    <a:lumOff val="5000"/>
                  </a:schemeClr>
                </a:solidFill>
                <a:latin typeface="Aptos Display" panose="020B0004020202020204" pitchFamily="34" charset="0"/>
              </a:rPr>
              <a:t>Surtout vente des droits de ses livres au cinema : 30 000 F pour </a:t>
            </a:r>
            <a:r>
              <a:rPr lang="en-US" sz="2000" i="1" cap="none">
                <a:solidFill>
                  <a:schemeClr val="tx1">
                    <a:lumMod val="95000"/>
                    <a:lumOff val="5000"/>
                  </a:schemeClr>
                </a:solidFill>
                <a:latin typeface="Aptos Display" panose="020B0004020202020204" pitchFamily="34" charset="0"/>
              </a:rPr>
              <a:t>Nada</a:t>
            </a:r>
            <a:r>
              <a:rPr lang="en-US" sz="2000" cap="none">
                <a:solidFill>
                  <a:schemeClr val="tx1">
                    <a:lumMod val="95000"/>
                    <a:lumOff val="5000"/>
                  </a:schemeClr>
                </a:solidFill>
                <a:latin typeface="Aptos Display" panose="020B0004020202020204" pitchFamily="34" charset="0"/>
              </a:rPr>
              <a:t>, 55 000 pour </a:t>
            </a:r>
            <a:r>
              <a:rPr lang="en-US" sz="2000" i="1" cap="none">
                <a:solidFill>
                  <a:schemeClr val="tx1">
                    <a:lumMod val="95000"/>
                    <a:lumOff val="5000"/>
                  </a:schemeClr>
                </a:solidFill>
                <a:latin typeface="Aptos Display" panose="020B0004020202020204" pitchFamily="34" charset="0"/>
              </a:rPr>
              <a:t>Ô </a:t>
            </a:r>
            <a:r>
              <a:rPr lang="en-US" sz="2000" i="1" cap="none" err="1">
                <a:solidFill>
                  <a:schemeClr val="tx1">
                    <a:lumMod val="95000"/>
                    <a:lumOff val="5000"/>
                  </a:schemeClr>
                </a:solidFill>
                <a:latin typeface="Aptos Display" panose="020B0004020202020204" pitchFamily="34" charset="0"/>
              </a:rPr>
              <a:t>dingos</a:t>
            </a:r>
            <a:r>
              <a:rPr lang="en-US" sz="2000" cap="none">
                <a:solidFill>
                  <a:schemeClr val="tx1">
                    <a:lumMod val="95000"/>
                    <a:lumOff val="5000"/>
                  </a:schemeClr>
                </a:solidFill>
                <a:latin typeface="Aptos Display" panose="020B0004020202020204" pitchFamily="34" charset="0"/>
              </a:rPr>
              <a:t>, 130 000 pour </a:t>
            </a:r>
            <a:r>
              <a:rPr lang="en-US" sz="2000" i="1" cap="none">
                <a:solidFill>
                  <a:schemeClr val="tx1">
                    <a:lumMod val="95000"/>
                    <a:lumOff val="5000"/>
                  </a:schemeClr>
                </a:solidFill>
                <a:latin typeface="Aptos Display" panose="020B0004020202020204" pitchFamily="34" charset="0"/>
              </a:rPr>
              <a:t>Le petit bleu</a:t>
            </a:r>
            <a:r>
              <a:rPr lang="en-US" sz="2000" cap="none">
                <a:solidFill>
                  <a:schemeClr val="tx1">
                    <a:lumMod val="95000"/>
                    <a:lumOff val="5000"/>
                  </a:schemeClr>
                </a:solidFill>
                <a:latin typeface="Aptos Display" panose="020B0004020202020204" pitchFamily="34" charset="0"/>
              </a:rPr>
              <a:t>.</a:t>
            </a:r>
            <a:br>
              <a:rPr lang="en-US" sz="2000" cap="none">
                <a:solidFill>
                  <a:schemeClr val="tx1">
                    <a:lumMod val="95000"/>
                    <a:lumOff val="5000"/>
                  </a:schemeClr>
                </a:solidFill>
                <a:latin typeface="Aptos Display" panose="020B0004020202020204" pitchFamily="34" charset="0"/>
              </a:rPr>
            </a:br>
            <a:r>
              <a:rPr lang="en-US" sz="2000" cap="none">
                <a:solidFill>
                  <a:schemeClr val="tx1">
                    <a:lumMod val="95000"/>
                    <a:lumOff val="5000"/>
                  </a:schemeClr>
                </a:solidFill>
                <a:latin typeface="Aptos Display" panose="020B0004020202020204" pitchFamily="34" charset="0"/>
              </a:rPr>
              <a:t>- </a:t>
            </a:r>
            <a:r>
              <a:rPr lang="en-US" sz="2000" b="1" cap="none">
                <a:solidFill>
                  <a:schemeClr val="tx1">
                    <a:lumMod val="95000"/>
                    <a:lumOff val="5000"/>
                  </a:schemeClr>
                </a:solidFill>
                <a:latin typeface="Aptos Display" panose="020B0004020202020204" pitchFamily="34" charset="0"/>
              </a:rPr>
              <a:t>CINEMA</a:t>
            </a:r>
            <a:r>
              <a:rPr lang="en-US" sz="2000" cap="none">
                <a:solidFill>
                  <a:schemeClr val="tx1">
                    <a:lumMod val="95000"/>
                    <a:lumOff val="5000"/>
                  </a:schemeClr>
                </a:solidFill>
                <a:latin typeface="Aptos Display" panose="020B0004020202020204" pitchFamily="34" charset="0"/>
              </a:rPr>
              <a:t> : </a:t>
            </a:r>
            <a:r>
              <a:rPr lang="fr-BE" sz="2000" cap="none">
                <a:solidFill>
                  <a:schemeClr val="tx1">
                    <a:lumMod val="95000"/>
                    <a:lumOff val="5000"/>
                  </a:schemeClr>
                </a:solidFill>
                <a:latin typeface="Aptos Display" panose="020B0004020202020204" pitchFamily="34" charset="0"/>
              </a:rPr>
              <a:t>« […] les gens de cinéma sans qui mon pain ne se beurre pas » (</a:t>
            </a:r>
            <a:r>
              <a:rPr lang="fr-BE" sz="2000" i="1" cap="none">
                <a:solidFill>
                  <a:schemeClr val="tx1">
                    <a:lumMod val="95000"/>
                    <a:lumOff val="5000"/>
                  </a:schemeClr>
                </a:solidFill>
                <a:latin typeface="Aptos Display" panose="020B0004020202020204" pitchFamily="34" charset="0"/>
              </a:rPr>
              <a:t>Correspondance</a:t>
            </a:r>
            <a:r>
              <a:rPr lang="fr-BE" sz="2000" cap="none">
                <a:solidFill>
                  <a:schemeClr val="tx1">
                    <a:lumMod val="95000"/>
                    <a:lumOff val="5000"/>
                  </a:schemeClr>
                </a:solidFill>
                <a:latin typeface="Aptos Display" panose="020B0004020202020204" pitchFamily="34" charset="0"/>
              </a:rPr>
              <a:t>, 19) ; « Vendre un livre par an au cinoche, c’est l’aisance assurée ; pas négliger » (</a:t>
            </a:r>
            <a:r>
              <a:rPr lang="fr-BE" sz="2000" i="1" cap="none">
                <a:solidFill>
                  <a:schemeClr val="tx1">
                    <a:lumMod val="95000"/>
                    <a:lumOff val="5000"/>
                  </a:schemeClr>
                </a:solidFill>
                <a:latin typeface="Aptos Display" panose="020B0004020202020204" pitchFamily="34" charset="0"/>
              </a:rPr>
              <a:t>Correspondance</a:t>
            </a:r>
            <a:r>
              <a:rPr lang="fr-BE" sz="2000" cap="none">
                <a:solidFill>
                  <a:schemeClr val="tx1">
                    <a:lumMod val="95000"/>
                    <a:lumOff val="5000"/>
                  </a:schemeClr>
                </a:solidFill>
                <a:latin typeface="Aptos Display" panose="020B0004020202020204" pitchFamily="34" charset="0"/>
              </a:rPr>
              <a:t>, 22–23). « Alain Delon [qui est également producteur] semble prendre plaisir à m’assurer une honnête aisance » (</a:t>
            </a:r>
            <a:r>
              <a:rPr lang="fr-BE" sz="2000" i="1" cap="none">
                <a:solidFill>
                  <a:schemeClr val="tx1">
                    <a:lumMod val="95000"/>
                    <a:lumOff val="5000"/>
                  </a:schemeClr>
                </a:solidFill>
                <a:latin typeface="Aptos Display" panose="020B0004020202020204" pitchFamily="34" charset="0"/>
              </a:rPr>
              <a:t>Correspondance</a:t>
            </a:r>
            <a:r>
              <a:rPr lang="fr-BE" sz="2000" cap="none">
                <a:solidFill>
                  <a:schemeClr val="tx1">
                    <a:lumMod val="95000"/>
                    <a:lumOff val="5000"/>
                  </a:schemeClr>
                </a:solidFill>
                <a:latin typeface="Aptos Display" panose="020B0004020202020204" pitchFamily="34" charset="0"/>
              </a:rPr>
              <a:t>, 124) ;                  « Les bouquins ne me nourrissent pas hélas ! sauf quand Delon s’y intéresse » (</a:t>
            </a:r>
            <a:r>
              <a:rPr lang="fr-BE" sz="2000" i="1" cap="none">
                <a:solidFill>
                  <a:schemeClr val="tx1">
                    <a:lumMod val="95000"/>
                    <a:lumOff val="5000"/>
                  </a:schemeClr>
                </a:solidFill>
                <a:latin typeface="Aptos Display" panose="020B0004020202020204" pitchFamily="34" charset="0"/>
              </a:rPr>
              <a:t>Entretiens</a:t>
            </a:r>
            <a:r>
              <a:rPr lang="fr-BE" sz="2000" cap="none">
                <a:solidFill>
                  <a:schemeClr val="tx1">
                    <a:lumMod val="95000"/>
                    <a:lumOff val="5000"/>
                  </a:schemeClr>
                </a:solidFill>
                <a:latin typeface="Aptos Display" panose="020B0004020202020204" pitchFamily="34" charset="0"/>
              </a:rPr>
              <a:t>, 119).</a:t>
            </a:r>
            <a:br>
              <a:rPr lang="fr-BE" sz="2000" cap="none">
                <a:solidFill>
                  <a:schemeClr val="tx1">
                    <a:lumMod val="95000"/>
                    <a:lumOff val="5000"/>
                  </a:schemeClr>
                </a:solidFill>
                <a:latin typeface="Aptos Display" panose="020B0004020202020204" pitchFamily="34" charset="0"/>
              </a:rPr>
            </a:br>
            <a:br>
              <a:rPr lang="en-US" sz="2000" cap="none">
                <a:solidFill>
                  <a:schemeClr val="tx1">
                    <a:lumMod val="95000"/>
                    <a:lumOff val="5000"/>
                  </a:schemeClr>
                </a:solidFill>
                <a:latin typeface="Aptos Display" panose="020B0004020202020204" pitchFamily="34" charset="0"/>
              </a:rPr>
            </a:br>
            <a:r>
              <a:rPr lang="fr-BE" sz="2000" cap="none">
                <a:solidFill>
                  <a:srgbClr val="FF0000"/>
                </a:solidFill>
                <a:latin typeface="Aptos Display" panose="020B0004020202020204" pitchFamily="34" charset="0"/>
              </a:rPr>
              <a:t>« Il est donc certain qu’à part ceux qui travaillent à la </a:t>
            </a:r>
            <a:r>
              <a:rPr lang="fr-BE" sz="2000" cap="none" err="1">
                <a:solidFill>
                  <a:srgbClr val="FF0000"/>
                </a:solidFill>
                <a:latin typeface="Aptos Display" panose="020B0004020202020204" pitchFamily="34" charset="0"/>
              </a:rPr>
              <a:t>chaîne</a:t>
            </a:r>
            <a:r>
              <a:rPr lang="fr-BE" sz="2000" cap="none">
                <a:solidFill>
                  <a:srgbClr val="FF0000"/>
                </a:solidFill>
                <a:latin typeface="Aptos Display" panose="020B0004020202020204" pitchFamily="34" charset="0"/>
              </a:rPr>
              <a:t>, les auteurs de polar </a:t>
            </a:r>
            <a:r>
              <a:rPr lang="fr-BE" sz="2000" i="1" cap="none">
                <a:solidFill>
                  <a:srgbClr val="FF0000"/>
                </a:solidFill>
                <a:latin typeface="Aptos Display" panose="020B0004020202020204" pitchFamily="34" charset="0"/>
              </a:rPr>
              <a:t>en</a:t>
            </a:r>
            <a:r>
              <a:rPr lang="fr-BE" sz="2000" cap="none">
                <a:solidFill>
                  <a:srgbClr val="FF0000"/>
                </a:solidFill>
                <a:latin typeface="Aptos Display" panose="020B0004020202020204" pitchFamily="34" charset="0"/>
              </a:rPr>
              <a:t> </a:t>
            </a:r>
            <a:r>
              <a:rPr lang="fr-BE" sz="2000" i="1" cap="none">
                <a:solidFill>
                  <a:srgbClr val="FF0000"/>
                </a:solidFill>
                <a:latin typeface="Aptos Display" panose="020B0004020202020204" pitchFamily="34" charset="0"/>
              </a:rPr>
              <a:t>édition bon marché</a:t>
            </a:r>
            <a:r>
              <a:rPr lang="fr-BE" sz="2000" cap="none">
                <a:solidFill>
                  <a:srgbClr val="FF0000"/>
                </a:solidFill>
                <a:latin typeface="Aptos Display" panose="020B0004020202020204" pitchFamily="34" charset="0"/>
              </a:rPr>
              <a:t> ne peuvent vivre de leurs bouquins que s’ils réussissent assez souvent à vendre les droits au cinéma » (</a:t>
            </a:r>
            <a:r>
              <a:rPr lang="fr-BE" sz="2000" i="1" cap="none">
                <a:solidFill>
                  <a:srgbClr val="FF0000"/>
                </a:solidFill>
                <a:latin typeface="Aptos Display" panose="020B0004020202020204" pitchFamily="34" charset="0"/>
              </a:rPr>
              <a:t>Entretiens</a:t>
            </a:r>
            <a:r>
              <a:rPr lang="fr-BE" sz="2000" cap="none">
                <a:solidFill>
                  <a:srgbClr val="FF0000"/>
                </a:solidFill>
                <a:latin typeface="Aptos Display" panose="020B0004020202020204" pitchFamily="34" charset="0"/>
              </a:rPr>
              <a:t>, 95).</a:t>
            </a:r>
            <a:br>
              <a:rPr lang="fr-BE" sz="2000" cap="none">
                <a:solidFill>
                  <a:srgbClr val="FF0000"/>
                </a:solidFill>
                <a:latin typeface="Aptos Display" panose="020B0004020202020204" pitchFamily="34" charset="0"/>
              </a:rPr>
            </a:br>
            <a:br>
              <a:rPr lang="fr-BE" sz="2000" cap="none">
                <a:solidFill>
                  <a:schemeClr val="tx1">
                    <a:lumMod val="95000"/>
                    <a:lumOff val="5000"/>
                  </a:schemeClr>
                </a:solidFill>
                <a:latin typeface="Aptos Display" panose="020B0004020202020204" pitchFamily="34" charset="0"/>
              </a:rPr>
            </a:br>
            <a:r>
              <a:rPr lang="fr-BE" sz="2000" cap="none">
                <a:solidFill>
                  <a:schemeClr val="tx1">
                    <a:lumMod val="95000"/>
                    <a:lumOff val="5000"/>
                  </a:schemeClr>
                </a:solidFill>
                <a:latin typeface="Aptos Display" panose="020B0004020202020204" pitchFamily="34" charset="0"/>
              </a:rPr>
              <a:t>- </a:t>
            </a:r>
            <a:r>
              <a:rPr lang="fr-BE" sz="2000" b="1" cap="none">
                <a:solidFill>
                  <a:schemeClr val="tx1">
                    <a:lumMod val="95000"/>
                    <a:lumOff val="5000"/>
                  </a:schemeClr>
                </a:solidFill>
                <a:latin typeface="Aptos Display" panose="020B0004020202020204" pitchFamily="34" charset="0"/>
              </a:rPr>
              <a:t>TRADUCTION</a:t>
            </a:r>
            <a:r>
              <a:rPr lang="fr-BE" sz="2000" cap="none">
                <a:solidFill>
                  <a:schemeClr val="tx1">
                    <a:lumMod val="95000"/>
                    <a:lumOff val="5000"/>
                  </a:schemeClr>
                </a:solidFill>
                <a:latin typeface="Aptos Display" panose="020B0004020202020204" pitchFamily="34" charset="0"/>
              </a:rPr>
              <a:t> : 13 francs la page en 1971 puis entre 30 et 40 francs fin des années 1970 (dans les « bons jours », Manchette est capable d’en traduire entre 25 et 30 par jour).</a:t>
            </a:r>
            <a:br>
              <a:rPr lang="en-US" sz="1600" kern="1200" cap="none" spc="200">
                <a:solidFill>
                  <a:schemeClr val="tx1">
                    <a:lumMod val="95000"/>
                    <a:lumOff val="5000"/>
                  </a:schemeClr>
                </a:solidFill>
                <a:latin typeface="Aptos Display" panose="020B0004020202020204" pitchFamily="34" charset="0"/>
              </a:rPr>
            </a:br>
            <a:endParaRPr lang="en-US" sz="1600" kern="1200" cap="none" spc="200" baseline="0">
              <a:solidFill>
                <a:schemeClr val="tx1">
                  <a:lumMod val="95000"/>
                  <a:lumOff val="5000"/>
                </a:schemeClr>
              </a:solidFill>
              <a:latin typeface="Aptos Display" panose="020B0004020202020204" pitchFamily="34" charset="0"/>
            </a:endParaRPr>
          </a:p>
        </p:txBody>
      </p:sp>
    </p:spTree>
    <p:extLst>
      <p:ext uri="{BB962C8B-B14F-4D97-AF65-F5344CB8AC3E}">
        <p14:creationId xmlns:p14="http://schemas.microsoft.com/office/powerpoint/2010/main" val="51356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128DA-3DE0-620E-59F2-E0AA3D21C51D}"/>
            </a:ext>
          </a:extLst>
        </p:cNvPr>
        <p:cNvGrpSpPr/>
        <p:nvPr/>
      </p:nvGrpSpPr>
      <p:grpSpPr>
        <a:xfrm>
          <a:off x="0" y="0"/>
          <a:ext cx="0" cy="0"/>
          <a:chOff x="0" y="0"/>
          <a:chExt cx="0" cy="0"/>
        </a:xfrm>
      </p:grpSpPr>
      <p:sp>
        <p:nvSpPr>
          <p:cNvPr id="2062" name="Rectangle 2061">
            <a:extLst>
              <a:ext uri="{FF2B5EF4-FFF2-40B4-BE49-F238E27FC236}">
                <a16:creationId xmlns:a16="http://schemas.microsoft.com/office/drawing/2014/main" id="{955BF89F-F9F9-D0CF-12CA-E211C8D74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2F66A3BA-42DA-552D-3B68-72690375F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76094E3-B37E-1A49-F60D-C43CF3EA1C48}"/>
              </a:ext>
            </a:extLst>
          </p:cNvPr>
          <p:cNvSpPr>
            <a:spLocks noGrp="1"/>
          </p:cNvSpPr>
          <p:nvPr>
            <p:ph type="title"/>
          </p:nvPr>
        </p:nvSpPr>
        <p:spPr>
          <a:xfrm>
            <a:off x="188259" y="228600"/>
            <a:ext cx="11833412" cy="6279776"/>
          </a:xfrm>
          <a:ln>
            <a:noFill/>
          </a:ln>
        </p:spPr>
        <p:txBody>
          <a:bodyPr vert="horz" lIns="274320" tIns="182880" rIns="274320" bIns="182880" rtlCol="0" anchor="ctr" anchorCtr="1">
            <a:normAutofit/>
          </a:bodyPr>
          <a:lstStyle/>
          <a:p>
            <a:pPr algn="l"/>
            <a:r>
              <a:rPr lang="en-US" sz="1800" b="1" kern="1200" cap="none" spc="200" baseline="0">
                <a:solidFill>
                  <a:schemeClr val="tx1">
                    <a:lumMod val="95000"/>
                    <a:lumOff val="5000"/>
                  </a:schemeClr>
                </a:solidFill>
                <a:latin typeface="Aptos Display" panose="020B0004020202020204" pitchFamily="34" charset="0"/>
              </a:rPr>
              <a:t>Clichés/</a:t>
            </a:r>
            <a:r>
              <a:rPr lang="en-US" sz="1800" b="1" kern="1200" cap="none" spc="200" baseline="0" err="1">
                <a:solidFill>
                  <a:schemeClr val="tx1">
                    <a:lumMod val="95000"/>
                    <a:lumOff val="5000"/>
                  </a:schemeClr>
                </a:solidFill>
                <a:latin typeface="Aptos Display" panose="020B0004020202020204" pitchFamily="34" charset="0"/>
              </a:rPr>
              <a:t>Légende</a:t>
            </a:r>
            <a:r>
              <a:rPr lang="en-US" sz="1800" b="1" kern="1200" cap="none" spc="200" baseline="0">
                <a:solidFill>
                  <a:schemeClr val="tx1">
                    <a:lumMod val="95000"/>
                    <a:lumOff val="5000"/>
                  </a:schemeClr>
                </a:solidFill>
                <a:latin typeface="Aptos Display" panose="020B0004020202020204" pitchFamily="34" charset="0"/>
              </a:rPr>
              <a:t> : </a:t>
            </a:r>
            <a:r>
              <a:rPr lang="en-US" sz="1800" kern="1200" cap="none" spc="200" baseline="0">
                <a:solidFill>
                  <a:schemeClr val="tx1">
                    <a:lumMod val="95000"/>
                    <a:lumOff val="5000"/>
                  </a:schemeClr>
                </a:solidFill>
                <a:latin typeface="Aptos Display" panose="020B0004020202020204" pitchFamily="34" charset="0"/>
              </a:rPr>
              <a:t>“</a:t>
            </a:r>
            <a:r>
              <a:rPr lang="en-US" sz="1800" kern="1200" cap="none" spc="200" baseline="0" err="1">
                <a:solidFill>
                  <a:schemeClr val="tx1">
                    <a:lumMod val="95000"/>
                    <a:lumOff val="5000"/>
                  </a:schemeClr>
                </a:solidFill>
                <a:latin typeface="Aptos Display" panose="020B0004020202020204" pitchFamily="34" charset="0"/>
              </a:rPr>
              <a:t>travailleur</a:t>
            </a:r>
            <a:r>
              <a:rPr lang="en-US" sz="1800" kern="1200" cap="none" spc="200" baseline="0">
                <a:solidFill>
                  <a:schemeClr val="tx1">
                    <a:lumMod val="95000"/>
                    <a:lumOff val="5000"/>
                  </a:schemeClr>
                </a:solidFill>
                <a:latin typeface="Aptos Display" panose="020B0004020202020204" pitchFamily="34" charset="0"/>
              </a:rPr>
              <a:t> </a:t>
            </a:r>
            <a:r>
              <a:rPr lang="en-US" sz="1800" kern="1200" cap="none" spc="200" baseline="0" err="1">
                <a:solidFill>
                  <a:schemeClr val="tx1">
                    <a:lumMod val="95000"/>
                    <a:lumOff val="5000"/>
                  </a:schemeClr>
                </a:solidFill>
                <a:latin typeface="Aptos Display" panose="020B0004020202020204" pitchFamily="34" charset="0"/>
              </a:rPr>
              <a:t>perpétuel</a:t>
            </a:r>
            <a:r>
              <a:rPr lang="en-US" sz="1800" kern="1200" cap="none" spc="200" baseline="0">
                <a:solidFill>
                  <a:schemeClr val="tx1">
                    <a:lumMod val="95000"/>
                    <a:lumOff val="5000"/>
                  </a:schemeClr>
                </a:solidFill>
                <a:latin typeface="Aptos Display" panose="020B0004020202020204" pitchFamily="34" charset="0"/>
              </a:rPr>
              <a:t>”, Manchette </a:t>
            </a:r>
            <a:r>
              <a:rPr lang="en-US" sz="1800" kern="1200" cap="none" spc="200" baseline="0" err="1">
                <a:solidFill>
                  <a:schemeClr val="tx1">
                    <a:lumMod val="95000"/>
                    <a:lumOff val="5000"/>
                  </a:schemeClr>
                </a:solidFill>
                <a:latin typeface="Aptos Display" panose="020B0004020202020204" pitchFamily="34" charset="0"/>
              </a:rPr>
              <a:t>l’honnête</a:t>
            </a:r>
            <a:r>
              <a:rPr lang="en-US" sz="1800" kern="1200" cap="none" spc="200" baseline="0">
                <a:solidFill>
                  <a:schemeClr val="tx1">
                    <a:lumMod val="95000"/>
                    <a:lumOff val="5000"/>
                  </a:schemeClr>
                </a:solidFill>
                <a:latin typeface="Aptos Display" panose="020B0004020202020204" pitchFamily="34" charset="0"/>
              </a:rPr>
              <a:t> </a:t>
            </a:r>
            <a:r>
              <a:rPr lang="en-US" sz="1800" kern="1200" cap="none" spc="200" baseline="0" err="1">
                <a:solidFill>
                  <a:schemeClr val="tx1">
                    <a:lumMod val="95000"/>
                    <a:lumOff val="5000"/>
                  </a:schemeClr>
                </a:solidFill>
                <a:latin typeface="Aptos Display" panose="020B0004020202020204" pitchFamily="34" charset="0"/>
              </a:rPr>
              <a:t>travailleur</a:t>
            </a:r>
            <a:r>
              <a:rPr lang="en-US" sz="1800" kern="1200" cap="none" spc="200" baseline="0">
                <a:solidFill>
                  <a:schemeClr val="tx1">
                    <a:lumMod val="95000"/>
                    <a:lumOff val="5000"/>
                  </a:schemeClr>
                </a:solidFill>
                <a:latin typeface="Aptos Display" panose="020B0004020202020204" pitchFamily="34" charset="0"/>
              </a:rPr>
              <a:t> qui </a:t>
            </a:r>
            <a:r>
              <a:rPr lang="en-US" sz="1800" kern="1200" cap="none" spc="200" baseline="0" err="1">
                <a:solidFill>
                  <a:schemeClr val="tx1">
                    <a:lumMod val="95000"/>
                    <a:lumOff val="5000"/>
                  </a:schemeClr>
                </a:solidFill>
                <a:latin typeface="Aptos Display" panose="020B0004020202020204" pitchFamily="34" charset="0"/>
              </a:rPr>
              <a:t>s’est</a:t>
            </a:r>
            <a:r>
              <a:rPr lang="en-US" sz="1800" kern="1200" cap="none" spc="200" baseline="0">
                <a:solidFill>
                  <a:schemeClr val="tx1">
                    <a:lumMod val="95000"/>
                    <a:lumOff val="5000"/>
                  </a:schemeClr>
                </a:solidFill>
                <a:latin typeface="Aptos Display" panose="020B0004020202020204" pitchFamily="34" charset="0"/>
              </a:rPr>
              <a:t> fait tout seul (mérite et effort),</a:t>
            </a:r>
            <a:r>
              <a:rPr lang="en-US" sz="1800" kern="1200" cap="none" spc="200">
                <a:solidFill>
                  <a:schemeClr val="tx1">
                    <a:lumMod val="95000"/>
                    <a:lumOff val="5000"/>
                  </a:schemeClr>
                </a:solidFill>
                <a:latin typeface="Aptos Display" panose="020B0004020202020204" pitchFamily="34" charset="0"/>
              </a:rPr>
              <a:t> “artisan” et “</a:t>
            </a:r>
            <a:r>
              <a:rPr lang="en-US" sz="1800" kern="1200" cap="none" spc="200" err="1">
                <a:solidFill>
                  <a:schemeClr val="tx1">
                    <a:lumMod val="95000"/>
                    <a:lumOff val="5000"/>
                  </a:schemeClr>
                </a:solidFill>
                <a:latin typeface="Aptos Display" panose="020B0004020202020204" pitchFamily="34" charset="0"/>
              </a:rPr>
              <a:t>écriveron</a:t>
            </a:r>
            <a:r>
              <a:rPr lang="en-US" sz="1800" kern="1200" cap="none" spc="200">
                <a:solidFill>
                  <a:schemeClr val="tx1">
                    <a:lumMod val="95000"/>
                    <a:lumOff val="5000"/>
                  </a:schemeClr>
                </a:solidFill>
                <a:latin typeface="Aptos Display" panose="020B0004020202020204" pitchFamily="34" charset="0"/>
              </a:rPr>
              <a:t>”.</a:t>
            </a:r>
            <a:br>
              <a:rPr lang="en-US" sz="1600" kern="1200" cap="none" spc="200">
                <a:solidFill>
                  <a:schemeClr val="tx1">
                    <a:lumMod val="95000"/>
                    <a:lumOff val="5000"/>
                  </a:schemeClr>
                </a:solidFill>
                <a:latin typeface="Aptos Display" panose="020B0004020202020204" pitchFamily="34" charset="0"/>
              </a:rPr>
            </a:br>
            <a:br>
              <a:rPr lang="en-US" sz="1800" b="1" kern="1200" cap="none" spc="200" baseline="0">
                <a:solidFill>
                  <a:schemeClr val="tx1">
                    <a:lumMod val="95000"/>
                    <a:lumOff val="5000"/>
                  </a:schemeClr>
                </a:solidFill>
                <a:latin typeface="Aptos Display" panose="020B0004020202020204" pitchFamily="34" charset="0"/>
              </a:rPr>
            </a:br>
            <a:br>
              <a:rPr lang="en-US" sz="1800" b="1" kern="1200" cap="none" spc="200" baseline="0">
                <a:solidFill>
                  <a:schemeClr val="tx1">
                    <a:lumMod val="95000"/>
                    <a:lumOff val="5000"/>
                  </a:schemeClr>
                </a:solidFill>
                <a:latin typeface="Aptos Display" panose="020B0004020202020204" pitchFamily="34" charset="0"/>
              </a:rPr>
            </a:br>
            <a:r>
              <a:rPr lang="en-US" sz="1800" b="1" kern="1200" cap="none" spc="200" baseline="0">
                <a:solidFill>
                  <a:schemeClr val="tx1">
                    <a:lumMod val="95000"/>
                    <a:lumOff val="5000"/>
                  </a:schemeClr>
                </a:solidFill>
                <a:latin typeface="Aptos Display" panose="020B0004020202020204" pitchFamily="34" charset="0"/>
              </a:rPr>
              <a:t>Le travail de Manchette vu par Manchette</a:t>
            </a:r>
            <a:br>
              <a:rPr lang="en-US" sz="1800" kern="1200" cap="none" spc="200" baseline="0">
                <a:solidFill>
                  <a:schemeClr val="tx1">
                    <a:lumMod val="95000"/>
                    <a:lumOff val="5000"/>
                  </a:schemeClr>
                </a:solidFill>
                <a:latin typeface="Aptos Display" panose="020B0004020202020204" pitchFamily="34" charset="0"/>
              </a:rPr>
            </a:br>
            <a:r>
              <a:rPr lang="en-US" sz="1800" cap="none">
                <a:solidFill>
                  <a:schemeClr val="tx1">
                    <a:lumMod val="95000"/>
                    <a:lumOff val="5000"/>
                  </a:schemeClr>
                </a:solidFill>
                <a:latin typeface="Aptos Display" panose="020B0004020202020204" pitchFamily="34" charset="0"/>
              </a:rPr>
              <a:t>- </a:t>
            </a:r>
            <a:r>
              <a:rPr lang="en-US" sz="1800" b="1" cap="none">
                <a:solidFill>
                  <a:srgbClr val="FF0000"/>
                </a:solidFill>
                <a:latin typeface="Aptos Display" panose="020B0004020202020204" pitchFamily="34" charset="0"/>
              </a:rPr>
              <a:t>“Beaucoup de travail”</a:t>
            </a:r>
            <a:r>
              <a:rPr lang="en-US" sz="1800" cap="none">
                <a:solidFill>
                  <a:schemeClr val="tx1">
                    <a:lumMod val="95000"/>
                    <a:lumOff val="5000"/>
                  </a:schemeClr>
                </a:solidFill>
                <a:latin typeface="Aptos Display" panose="020B0004020202020204" pitchFamily="34" charset="0"/>
              </a:rPr>
              <a:t> : très </a:t>
            </a:r>
            <a:r>
              <a:rPr lang="en-US" sz="1800" cap="none" err="1">
                <a:solidFill>
                  <a:schemeClr val="tx1">
                    <a:lumMod val="95000"/>
                    <a:lumOff val="5000"/>
                  </a:schemeClr>
                </a:solidFill>
                <a:latin typeface="Aptos Display" panose="020B0004020202020204" pitchFamily="34" charset="0"/>
              </a:rPr>
              <a:t>nombreuses</a:t>
            </a:r>
            <a:r>
              <a:rPr lang="en-US" sz="1800" cap="none">
                <a:solidFill>
                  <a:schemeClr val="tx1">
                    <a:lumMod val="95000"/>
                    <a:lumOff val="5000"/>
                  </a:schemeClr>
                </a:solidFill>
                <a:latin typeface="Aptos Display" panose="020B0004020202020204" pitchFamily="34" charset="0"/>
              </a:rPr>
              <a:t> occurrences tout au long de son journal (</a:t>
            </a:r>
            <a:r>
              <a:rPr lang="en-US" sz="1800" cap="none" err="1">
                <a:solidFill>
                  <a:schemeClr val="tx1">
                    <a:lumMod val="95000"/>
                    <a:lumOff val="5000"/>
                  </a:schemeClr>
                </a:solidFill>
                <a:latin typeface="Aptos Display" panose="020B0004020202020204" pitchFamily="34" charset="0"/>
              </a:rPr>
              <a:t>notre</a:t>
            </a:r>
            <a:r>
              <a:rPr lang="en-US" sz="1800" cap="none">
                <a:solidFill>
                  <a:schemeClr val="tx1">
                    <a:lumMod val="95000"/>
                    <a:lumOff val="5000"/>
                  </a:schemeClr>
                </a:solidFill>
                <a:latin typeface="Aptos Display" panose="020B0004020202020204" pitchFamily="34" charset="0"/>
              </a:rPr>
              <a:t> </a:t>
            </a:r>
            <a:r>
              <a:rPr lang="en-US" sz="1800" i="1" cap="none" err="1">
                <a:solidFill>
                  <a:schemeClr val="tx1">
                    <a:lumMod val="95000"/>
                    <a:lumOff val="5000"/>
                  </a:schemeClr>
                </a:solidFill>
                <a:latin typeface="Aptos Display" panose="020B0004020202020204" pitchFamily="34" charset="0"/>
              </a:rPr>
              <a:t>Annexe</a:t>
            </a:r>
            <a:r>
              <a:rPr lang="en-US" sz="1800" cap="none">
                <a:solidFill>
                  <a:schemeClr val="tx1">
                    <a:lumMod val="95000"/>
                    <a:lumOff val="5000"/>
                  </a:schemeClr>
                </a:solidFill>
                <a:latin typeface="Aptos Display" panose="020B0004020202020204" pitchFamily="34" charset="0"/>
              </a:rPr>
              <a:t>), </a:t>
            </a:r>
            <a:r>
              <a:rPr lang="en-US" sz="1800" cap="none" err="1">
                <a:solidFill>
                  <a:schemeClr val="tx1">
                    <a:lumMod val="95000"/>
                    <a:lumOff val="5000"/>
                  </a:schemeClr>
                </a:solidFill>
                <a:latin typeface="Aptos Display" panose="020B0004020202020204" pitchFamily="34" charset="0"/>
              </a:rPr>
              <a:t>puis</a:t>
            </a:r>
            <a:r>
              <a:rPr lang="en-US" sz="1800" cap="none">
                <a:solidFill>
                  <a:schemeClr val="tx1">
                    <a:lumMod val="95000"/>
                    <a:lumOff val="5000"/>
                  </a:schemeClr>
                </a:solidFill>
                <a:latin typeface="Aptos Display" panose="020B0004020202020204" pitchFamily="34" charset="0"/>
              </a:rPr>
              <a:t> dans </a:t>
            </a:r>
            <a:r>
              <a:rPr lang="en-US" sz="1800" cap="none" err="1">
                <a:solidFill>
                  <a:schemeClr val="tx1">
                    <a:lumMod val="95000"/>
                    <a:lumOff val="5000"/>
                  </a:schemeClr>
                </a:solidFill>
                <a:latin typeface="Aptos Display" panose="020B0004020202020204" pitchFamily="34" charset="0"/>
              </a:rPr>
              <a:t>sa</a:t>
            </a:r>
            <a:r>
              <a:rPr lang="en-US" sz="1800" cap="none">
                <a:solidFill>
                  <a:schemeClr val="tx1">
                    <a:lumMod val="95000"/>
                    <a:lumOff val="5000"/>
                  </a:schemeClr>
                </a:solidFill>
                <a:latin typeface="Aptos Display" panose="020B0004020202020204" pitchFamily="34" charset="0"/>
              </a:rPr>
              <a:t> correspondance. </a:t>
            </a:r>
            <a:r>
              <a:rPr lang="en-US" sz="1800" b="1" cap="none">
                <a:solidFill>
                  <a:srgbClr val="FF0000"/>
                </a:solidFill>
                <a:latin typeface="Aptos Display" panose="020B0004020202020204" pitchFamily="34" charset="0"/>
              </a:rPr>
              <a:t>“Trimer”</a:t>
            </a:r>
            <a:r>
              <a:rPr lang="en-US" sz="1800" cap="none">
                <a:solidFill>
                  <a:schemeClr val="tx1">
                    <a:lumMod val="95000"/>
                    <a:lumOff val="5000"/>
                  </a:schemeClr>
                </a:solidFill>
                <a:latin typeface="Aptos Display" panose="020B0004020202020204" pitchFamily="34" charset="0"/>
              </a:rPr>
              <a:t> et </a:t>
            </a:r>
            <a:r>
              <a:rPr lang="en-US" sz="1800" b="1" cap="none">
                <a:solidFill>
                  <a:srgbClr val="FF0000"/>
                </a:solidFill>
                <a:latin typeface="Aptos Display" panose="020B0004020202020204" pitchFamily="34" charset="0"/>
              </a:rPr>
              <a:t>“obligation de </a:t>
            </a:r>
            <a:r>
              <a:rPr lang="en-US" sz="1800" b="1" cap="none" err="1">
                <a:solidFill>
                  <a:srgbClr val="FF0000"/>
                </a:solidFill>
                <a:latin typeface="Aptos Display" panose="020B0004020202020204" pitchFamily="34" charset="0"/>
              </a:rPr>
              <a:t>travailler</a:t>
            </a:r>
            <a:r>
              <a:rPr lang="en-US" sz="1800" b="1" cap="none">
                <a:solidFill>
                  <a:srgbClr val="FF0000"/>
                </a:solidFill>
                <a:latin typeface="Aptos Display" panose="020B0004020202020204" pitchFamily="34" charset="0"/>
              </a:rPr>
              <a:t> </a:t>
            </a:r>
            <a:r>
              <a:rPr lang="en-US" sz="1800" b="1" cap="none" err="1">
                <a:solidFill>
                  <a:srgbClr val="FF0000"/>
                </a:solidFill>
                <a:latin typeface="Aptos Display" panose="020B0004020202020204" pitchFamily="34" charset="0"/>
              </a:rPr>
              <a:t>vite</a:t>
            </a:r>
            <a:r>
              <a:rPr lang="en-US" sz="1800" b="1" cap="none">
                <a:solidFill>
                  <a:srgbClr val="FF0000"/>
                </a:solidFill>
                <a:latin typeface="Aptos Display" panose="020B0004020202020204" pitchFamily="34" charset="0"/>
              </a:rPr>
              <a:t>”</a:t>
            </a:r>
            <a:r>
              <a:rPr lang="en-US" sz="1800" b="1" cap="none">
                <a:solidFill>
                  <a:schemeClr val="tx1"/>
                </a:solidFill>
                <a:latin typeface="Aptos Display" panose="020B0004020202020204" pitchFamily="34" charset="0"/>
              </a:rPr>
              <a:t>.</a:t>
            </a:r>
            <a:br>
              <a:rPr lang="en-US" sz="1800" cap="none">
                <a:solidFill>
                  <a:schemeClr val="tx1">
                    <a:lumMod val="95000"/>
                    <a:lumOff val="5000"/>
                  </a:schemeClr>
                </a:solidFill>
                <a:latin typeface="Aptos Display" panose="020B0004020202020204" pitchFamily="34" charset="0"/>
              </a:rPr>
            </a:br>
            <a:r>
              <a:rPr lang="en-US" sz="1800" cap="none">
                <a:solidFill>
                  <a:schemeClr val="tx1">
                    <a:lumMod val="95000"/>
                    <a:lumOff val="5000"/>
                  </a:schemeClr>
                </a:solidFill>
                <a:latin typeface="Aptos Display" panose="020B0004020202020204" pitchFamily="34" charset="0"/>
              </a:rPr>
              <a:t>- </a:t>
            </a:r>
            <a:r>
              <a:rPr lang="en-US" sz="1800" b="1" cap="none">
                <a:solidFill>
                  <a:srgbClr val="FF0000"/>
                </a:solidFill>
                <a:latin typeface="Aptos Display" panose="020B0004020202020204" pitchFamily="34" charset="0"/>
              </a:rPr>
              <a:t>Fatigue et </a:t>
            </a:r>
            <a:r>
              <a:rPr lang="en-US" sz="1800" b="1" cap="none" err="1">
                <a:solidFill>
                  <a:srgbClr val="FF0000"/>
                </a:solidFill>
                <a:latin typeface="Aptos Display" panose="020B0004020202020204" pitchFamily="34" charset="0"/>
              </a:rPr>
              <a:t>surmenage</a:t>
            </a:r>
            <a:r>
              <a:rPr lang="en-US" sz="1800" cap="none">
                <a:solidFill>
                  <a:schemeClr val="tx1">
                    <a:lumMod val="95000"/>
                    <a:lumOff val="5000"/>
                  </a:schemeClr>
                </a:solidFill>
                <a:latin typeface="Aptos Display" panose="020B0004020202020204" pitchFamily="34" charset="0"/>
              </a:rPr>
              <a:t> permanents (</a:t>
            </a:r>
            <a:r>
              <a:rPr lang="en-US" sz="1800" cap="none" err="1">
                <a:solidFill>
                  <a:schemeClr val="tx1">
                    <a:lumMod val="95000"/>
                    <a:lumOff val="5000"/>
                  </a:schemeClr>
                </a:solidFill>
                <a:latin typeface="Aptos Display" panose="020B0004020202020204" pitchFamily="34" charset="0"/>
              </a:rPr>
              <a:t>là</a:t>
            </a:r>
            <a:r>
              <a:rPr lang="en-US" sz="1800" cap="none">
                <a:solidFill>
                  <a:schemeClr val="tx1">
                    <a:lumMod val="95000"/>
                    <a:lumOff val="5000"/>
                  </a:schemeClr>
                </a:solidFill>
                <a:latin typeface="Aptos Display" panose="020B0004020202020204" pitchFamily="34" charset="0"/>
              </a:rPr>
              <a:t> </a:t>
            </a:r>
            <a:r>
              <a:rPr lang="en-US" sz="1800" cap="none" err="1">
                <a:solidFill>
                  <a:schemeClr val="tx1">
                    <a:lumMod val="95000"/>
                    <a:lumOff val="5000"/>
                  </a:schemeClr>
                </a:solidFill>
                <a:latin typeface="Aptos Display" panose="020B0004020202020204" pitchFamily="34" charset="0"/>
              </a:rPr>
              <a:t>aussi</a:t>
            </a:r>
            <a:r>
              <a:rPr lang="en-US" sz="1800" cap="none">
                <a:solidFill>
                  <a:schemeClr val="tx1">
                    <a:lumMod val="95000"/>
                    <a:lumOff val="5000"/>
                  </a:schemeClr>
                </a:solidFill>
                <a:latin typeface="Aptos Display" panose="020B0004020202020204" pitchFamily="34" charset="0"/>
              </a:rPr>
              <a:t> très </a:t>
            </a:r>
            <a:r>
              <a:rPr lang="en-US" sz="1800" cap="none" err="1">
                <a:solidFill>
                  <a:schemeClr val="tx1">
                    <a:lumMod val="95000"/>
                    <a:lumOff val="5000"/>
                  </a:schemeClr>
                </a:solidFill>
                <a:latin typeface="Aptos Display" panose="020B0004020202020204" pitchFamily="34" charset="0"/>
              </a:rPr>
              <a:t>nombreuses</a:t>
            </a:r>
            <a:r>
              <a:rPr lang="en-US" sz="1800" cap="none">
                <a:solidFill>
                  <a:schemeClr val="tx1">
                    <a:lumMod val="95000"/>
                    <a:lumOff val="5000"/>
                  </a:schemeClr>
                </a:solidFill>
                <a:latin typeface="Aptos Display" panose="020B0004020202020204" pitchFamily="34" charset="0"/>
              </a:rPr>
              <a:t> occurrences). Soutiens </a:t>
            </a:r>
            <a:r>
              <a:rPr lang="en-US" sz="1800" cap="none" err="1">
                <a:solidFill>
                  <a:schemeClr val="tx1">
                    <a:lumMod val="95000"/>
                    <a:lumOff val="5000"/>
                  </a:schemeClr>
                </a:solidFill>
                <a:latin typeface="Aptos Display" panose="020B0004020202020204" pitchFamily="34" charset="0"/>
              </a:rPr>
              <a:t>medicamenteux</a:t>
            </a:r>
            <a:r>
              <a:rPr lang="en-US" sz="1800" cap="none">
                <a:solidFill>
                  <a:schemeClr val="tx1">
                    <a:lumMod val="95000"/>
                    <a:lumOff val="5000"/>
                  </a:schemeClr>
                </a:solidFill>
                <a:latin typeface="Aptos Display" panose="020B0004020202020204" pitchFamily="34" charset="0"/>
              </a:rPr>
              <a:t> : </a:t>
            </a:r>
            <a:r>
              <a:rPr lang="en-US" sz="1800" cap="none" err="1">
                <a:solidFill>
                  <a:schemeClr val="tx1">
                    <a:lumMod val="95000"/>
                    <a:lumOff val="5000"/>
                  </a:schemeClr>
                </a:solidFill>
                <a:latin typeface="Aptos Display" panose="020B0004020202020204" pitchFamily="34" charset="0"/>
              </a:rPr>
              <a:t>sédatifs</a:t>
            </a:r>
            <a:r>
              <a:rPr lang="en-US" sz="1800" cap="none">
                <a:solidFill>
                  <a:schemeClr val="tx1">
                    <a:lumMod val="95000"/>
                    <a:lumOff val="5000"/>
                  </a:schemeClr>
                </a:solidFill>
                <a:latin typeface="Aptos Display" panose="020B0004020202020204" pitchFamily="34" charset="0"/>
              </a:rPr>
              <a:t> (</a:t>
            </a:r>
            <a:r>
              <a:rPr lang="en-US" sz="1800" i="1" cap="none" err="1">
                <a:solidFill>
                  <a:schemeClr val="tx1">
                    <a:lumMod val="95000"/>
                    <a:lumOff val="5000"/>
                  </a:schemeClr>
                </a:solidFill>
                <a:latin typeface="Aptos Display" panose="020B0004020202020204" pitchFamily="34" charset="0"/>
              </a:rPr>
              <a:t>Nozinan</a:t>
            </a:r>
            <a:r>
              <a:rPr lang="en-US" sz="1800" cap="none">
                <a:solidFill>
                  <a:schemeClr val="tx1">
                    <a:lumMod val="95000"/>
                    <a:lumOff val="5000"/>
                  </a:schemeClr>
                </a:solidFill>
                <a:latin typeface="Aptos Display" panose="020B0004020202020204" pitchFamily="34" charset="0"/>
              </a:rPr>
              <a:t> et </a:t>
            </a:r>
            <a:r>
              <a:rPr lang="en-US" sz="1800" i="1" cap="none" err="1">
                <a:solidFill>
                  <a:schemeClr val="tx1">
                    <a:lumMod val="95000"/>
                    <a:lumOff val="5000"/>
                  </a:schemeClr>
                </a:solidFill>
                <a:latin typeface="Aptos Display" panose="020B0004020202020204" pitchFamily="34" charset="0"/>
              </a:rPr>
              <a:t>Mandrax</a:t>
            </a:r>
            <a:r>
              <a:rPr lang="en-US" sz="1800" cap="none">
                <a:solidFill>
                  <a:schemeClr val="tx1">
                    <a:lumMod val="95000"/>
                    <a:lumOff val="5000"/>
                  </a:schemeClr>
                </a:solidFill>
                <a:latin typeface="Aptos Display" panose="020B0004020202020204" pitchFamily="34" charset="0"/>
              </a:rPr>
              <a:t>) et “</a:t>
            </a:r>
            <a:r>
              <a:rPr lang="en-US" sz="1800" cap="none" err="1">
                <a:solidFill>
                  <a:schemeClr val="tx1">
                    <a:lumMod val="95000"/>
                    <a:lumOff val="5000"/>
                  </a:schemeClr>
                </a:solidFill>
                <a:latin typeface="Aptos Display" panose="020B0004020202020204" pitchFamily="34" charset="0"/>
              </a:rPr>
              <a:t>réveilleurs-fortifieurs</a:t>
            </a:r>
            <a:r>
              <a:rPr lang="en-US" sz="1800" cap="none">
                <a:solidFill>
                  <a:schemeClr val="tx1">
                    <a:lumMod val="95000"/>
                    <a:lumOff val="5000"/>
                  </a:schemeClr>
                </a:solidFill>
                <a:latin typeface="Aptos Display" panose="020B0004020202020204" pitchFamily="34" charset="0"/>
              </a:rPr>
              <a:t>”.</a:t>
            </a:r>
            <a:br>
              <a:rPr lang="en-US" sz="1800" cap="none">
                <a:solidFill>
                  <a:schemeClr val="tx1">
                    <a:lumMod val="95000"/>
                    <a:lumOff val="5000"/>
                  </a:schemeClr>
                </a:solidFill>
                <a:latin typeface="Aptos Display" panose="020B0004020202020204" pitchFamily="34" charset="0"/>
              </a:rPr>
            </a:br>
            <a:r>
              <a:rPr lang="en-US" sz="1800" cap="none">
                <a:solidFill>
                  <a:schemeClr val="tx1">
                    <a:lumMod val="95000"/>
                    <a:lumOff val="5000"/>
                  </a:schemeClr>
                </a:solidFill>
                <a:latin typeface="Aptos Display" panose="020B0004020202020204" pitchFamily="34" charset="0"/>
              </a:rPr>
              <a:t>- </a:t>
            </a:r>
            <a:r>
              <a:rPr lang="en-US" sz="1800" b="1" cap="none">
                <a:solidFill>
                  <a:srgbClr val="FF0000"/>
                </a:solidFill>
                <a:latin typeface="Aptos Display" panose="020B0004020202020204" pitchFamily="34" charset="0"/>
              </a:rPr>
              <a:t>“</a:t>
            </a:r>
            <a:r>
              <a:rPr lang="en-US" sz="1800" b="1" cap="none" err="1">
                <a:solidFill>
                  <a:srgbClr val="FF0000"/>
                </a:solidFill>
                <a:latin typeface="Aptos Display" panose="020B0004020202020204" pitchFamily="34" charset="0"/>
              </a:rPr>
              <a:t>Pénurie</a:t>
            </a:r>
            <a:r>
              <a:rPr lang="en-US" sz="1800" b="1" cap="none">
                <a:solidFill>
                  <a:srgbClr val="FF0000"/>
                </a:solidFill>
                <a:latin typeface="Aptos Display" panose="020B0004020202020204" pitchFamily="34" charset="0"/>
              </a:rPr>
              <a:t> </a:t>
            </a:r>
            <a:r>
              <a:rPr lang="en-US" sz="1800" b="1" cap="none" err="1">
                <a:solidFill>
                  <a:srgbClr val="FF0000"/>
                </a:solidFill>
                <a:latin typeface="Aptos Display" panose="020B0004020202020204" pitchFamily="34" charset="0"/>
              </a:rPr>
              <a:t>d’argent</a:t>
            </a:r>
            <a:r>
              <a:rPr lang="en-US" sz="1800" b="1" cap="none">
                <a:solidFill>
                  <a:srgbClr val="FF0000"/>
                </a:solidFill>
                <a:latin typeface="Aptos Display" panose="020B0004020202020204" pitchFamily="34" charset="0"/>
              </a:rPr>
              <a:t>”</a:t>
            </a:r>
            <a:r>
              <a:rPr lang="en-US" sz="1800" cap="none">
                <a:solidFill>
                  <a:schemeClr val="tx1">
                    <a:lumMod val="95000"/>
                    <a:lumOff val="5000"/>
                  </a:schemeClr>
                </a:solidFill>
                <a:latin typeface="Aptos Display" panose="020B0004020202020204" pitchFamily="34" charset="0"/>
              </a:rPr>
              <a:t> et </a:t>
            </a:r>
            <a:r>
              <a:rPr lang="en-US" sz="1800" b="1" cap="none">
                <a:solidFill>
                  <a:srgbClr val="FF0000"/>
                </a:solidFill>
                <a:latin typeface="Aptos Display" panose="020B0004020202020204" pitchFamily="34" charset="0"/>
              </a:rPr>
              <a:t>“argent rare”</a:t>
            </a:r>
            <a:r>
              <a:rPr lang="en-US" sz="1800" cap="none">
                <a:solidFill>
                  <a:schemeClr val="tx1">
                    <a:lumMod val="95000"/>
                    <a:lumOff val="5000"/>
                  </a:schemeClr>
                </a:solidFill>
                <a:latin typeface="Aptos Display" panose="020B0004020202020204" pitchFamily="34" charset="0"/>
              </a:rPr>
              <a:t> (</a:t>
            </a:r>
            <a:r>
              <a:rPr lang="en-US" sz="1800" cap="none" err="1">
                <a:solidFill>
                  <a:schemeClr val="tx1">
                    <a:lumMod val="95000"/>
                    <a:lumOff val="5000"/>
                  </a:schemeClr>
                </a:solidFill>
                <a:latin typeface="Aptos Display" panose="020B0004020202020204" pitchFamily="34" charset="0"/>
              </a:rPr>
              <a:t>jusqu’au</a:t>
            </a:r>
            <a:r>
              <a:rPr lang="en-US" sz="1800" cap="none">
                <a:solidFill>
                  <a:schemeClr val="tx1">
                    <a:lumMod val="95000"/>
                    <a:lumOff val="5000"/>
                  </a:schemeClr>
                </a:solidFill>
                <a:latin typeface="Aptos Display" panose="020B0004020202020204" pitchFamily="34" charset="0"/>
              </a:rPr>
              <a:t> “succès de 1973). </a:t>
            </a:r>
            <a:r>
              <a:rPr lang="en-US" sz="1800" cap="none" err="1">
                <a:solidFill>
                  <a:schemeClr val="tx1">
                    <a:lumMod val="95000"/>
                    <a:lumOff val="5000"/>
                  </a:schemeClr>
                </a:solidFill>
                <a:latin typeface="Aptos Display" panose="020B0004020202020204" pitchFamily="34" charset="0"/>
              </a:rPr>
              <a:t>Inquiétude</a:t>
            </a:r>
            <a:r>
              <a:rPr lang="en-US" sz="1800" cap="none">
                <a:solidFill>
                  <a:schemeClr val="tx1">
                    <a:lumMod val="95000"/>
                    <a:lumOff val="5000"/>
                  </a:schemeClr>
                </a:solidFill>
                <a:latin typeface="Aptos Display" panose="020B0004020202020204" pitchFamily="34" charset="0"/>
              </a:rPr>
              <a:t> des </a:t>
            </a:r>
            <a:r>
              <a:rPr lang="en-US" sz="1800" cap="none" err="1">
                <a:solidFill>
                  <a:schemeClr val="tx1">
                    <a:lumMod val="95000"/>
                    <a:lumOff val="5000"/>
                  </a:schemeClr>
                </a:solidFill>
                <a:latin typeface="Aptos Display" panose="020B0004020202020204" pitchFamily="34" charset="0"/>
              </a:rPr>
              <a:t>lendemains</a:t>
            </a:r>
            <a:r>
              <a:rPr lang="en-US" sz="1800" cap="none">
                <a:solidFill>
                  <a:schemeClr val="tx1">
                    <a:lumMod val="95000"/>
                    <a:lumOff val="5000"/>
                  </a:schemeClr>
                </a:solidFill>
                <a:latin typeface="Aptos Display" panose="020B0004020202020204" pitchFamily="34" charset="0"/>
              </a:rPr>
              <a:t>, vie à credit, </a:t>
            </a:r>
            <a:r>
              <a:rPr lang="en-US" sz="1800" cap="none" err="1">
                <a:solidFill>
                  <a:schemeClr val="tx1">
                    <a:lumMod val="95000"/>
                    <a:lumOff val="5000"/>
                  </a:schemeClr>
                </a:solidFill>
                <a:latin typeface="Aptos Display" panose="020B0004020202020204" pitchFamily="34" charset="0"/>
              </a:rPr>
              <a:t>découvert</a:t>
            </a:r>
            <a:r>
              <a:rPr lang="en-US" sz="1800" cap="none">
                <a:solidFill>
                  <a:schemeClr val="tx1">
                    <a:lumMod val="95000"/>
                    <a:lumOff val="5000"/>
                  </a:schemeClr>
                </a:solidFill>
                <a:latin typeface="Aptos Display" panose="020B0004020202020204" pitchFamily="34" charset="0"/>
              </a:rPr>
              <a:t> </a:t>
            </a:r>
            <a:r>
              <a:rPr lang="en-US" sz="1800" cap="none" err="1">
                <a:solidFill>
                  <a:schemeClr val="tx1">
                    <a:lumMod val="95000"/>
                    <a:lumOff val="5000"/>
                  </a:schemeClr>
                </a:solidFill>
                <a:latin typeface="Aptos Display" panose="020B0004020202020204" pitchFamily="34" charset="0"/>
              </a:rPr>
              <a:t>bancaire</a:t>
            </a:r>
            <a:r>
              <a:rPr lang="en-US" sz="1800" cap="none">
                <a:solidFill>
                  <a:schemeClr val="tx1">
                    <a:lumMod val="95000"/>
                    <a:lumOff val="5000"/>
                  </a:schemeClr>
                </a:solidFill>
                <a:latin typeface="Aptos Display" panose="020B0004020202020204" pitchFamily="34" charset="0"/>
              </a:rPr>
              <a:t> etc.</a:t>
            </a:r>
            <a:br>
              <a:rPr lang="en-US" sz="1800" cap="none">
                <a:solidFill>
                  <a:schemeClr val="tx1">
                    <a:lumMod val="95000"/>
                    <a:lumOff val="5000"/>
                  </a:schemeClr>
                </a:solidFill>
                <a:latin typeface="Aptos Display" panose="020B0004020202020204" pitchFamily="34" charset="0"/>
              </a:rPr>
            </a:br>
            <a:br>
              <a:rPr lang="fr-BE" sz="1600" cap="none">
                <a:solidFill>
                  <a:schemeClr val="tx1">
                    <a:lumMod val="95000"/>
                    <a:lumOff val="5000"/>
                  </a:schemeClr>
                </a:solidFill>
                <a:latin typeface="Aptos Display" panose="020B0004020202020204" pitchFamily="34" charset="0"/>
              </a:rPr>
            </a:br>
            <a:br>
              <a:rPr lang="fr-BE" sz="1600" cap="none">
                <a:solidFill>
                  <a:schemeClr val="tx1">
                    <a:lumMod val="95000"/>
                    <a:lumOff val="5000"/>
                  </a:schemeClr>
                </a:solidFill>
                <a:latin typeface="Aptos Display" panose="020B0004020202020204" pitchFamily="34" charset="0"/>
              </a:rPr>
            </a:br>
            <a:br>
              <a:rPr lang="fr-BE" sz="1800" cap="none">
                <a:solidFill>
                  <a:schemeClr val="tx1">
                    <a:lumMod val="95000"/>
                    <a:lumOff val="5000"/>
                  </a:schemeClr>
                </a:solidFill>
                <a:latin typeface="Aptos Display" panose="020B0004020202020204" pitchFamily="34" charset="0"/>
              </a:rPr>
            </a:br>
            <a:r>
              <a:rPr lang="fr-BE" sz="1800" b="1" cap="none">
                <a:solidFill>
                  <a:schemeClr val="tx1">
                    <a:lumMod val="95000"/>
                    <a:lumOff val="5000"/>
                  </a:schemeClr>
                </a:solidFill>
                <a:latin typeface="Aptos Display" panose="020B0004020202020204" pitchFamily="34" charset="0"/>
              </a:rPr>
              <a:t>Objectifs clairs : </a:t>
            </a:r>
            <a:r>
              <a:rPr lang="fr-BE" sz="1800" cap="none">
                <a:solidFill>
                  <a:schemeClr val="tx1">
                    <a:lumMod val="95000"/>
                    <a:lumOff val="5000"/>
                  </a:schemeClr>
                </a:solidFill>
                <a:latin typeface="Aptos Display" panose="020B0004020202020204" pitchFamily="34" charset="0"/>
              </a:rPr>
              <a:t>« devenir aisé » (</a:t>
            </a:r>
            <a:r>
              <a:rPr lang="fr-BE" sz="1800" i="1" cap="none">
                <a:solidFill>
                  <a:schemeClr val="tx1">
                    <a:lumMod val="95000"/>
                    <a:lumOff val="5000"/>
                  </a:schemeClr>
                </a:solidFill>
                <a:latin typeface="Aptos Display" panose="020B0004020202020204" pitchFamily="34" charset="0"/>
              </a:rPr>
              <a:t>Journal</a:t>
            </a:r>
            <a:r>
              <a:rPr lang="fr-BE" sz="1800" cap="none">
                <a:solidFill>
                  <a:schemeClr val="tx1">
                    <a:lumMod val="95000"/>
                    <a:lumOff val="5000"/>
                  </a:schemeClr>
                </a:solidFill>
                <a:latin typeface="Aptos Display" panose="020B0004020202020204" pitchFamily="34" charset="0"/>
              </a:rPr>
              <a:t>, 19, 1967) </a:t>
            </a:r>
            <a:r>
              <a:rPr lang="fr-BE" sz="1800" b="1" cap="none">
                <a:solidFill>
                  <a:schemeClr val="tx1">
                    <a:lumMod val="95000"/>
                    <a:lumOff val="5000"/>
                  </a:schemeClr>
                </a:solidFill>
                <a:latin typeface="Aptos Display" panose="020B0004020202020204" pitchFamily="34" charset="0"/>
              </a:rPr>
              <a:t>ou</a:t>
            </a:r>
            <a:r>
              <a:rPr lang="fr-BE" sz="1800" cap="none">
                <a:solidFill>
                  <a:schemeClr val="tx1">
                    <a:lumMod val="95000"/>
                    <a:lumOff val="5000"/>
                  </a:schemeClr>
                </a:solidFill>
                <a:latin typeface="Aptos Display" panose="020B0004020202020204" pitchFamily="34" charset="0"/>
              </a:rPr>
              <a:t> « L’un dans l’autre, je ne désespère nullement de parvenir à la fortune d’un </a:t>
            </a:r>
            <a:r>
              <a:rPr lang="fr-BE" sz="1800" cap="none" err="1">
                <a:solidFill>
                  <a:schemeClr val="tx1">
                    <a:lumMod val="95000"/>
                    <a:lumOff val="5000"/>
                  </a:schemeClr>
                </a:solidFill>
                <a:latin typeface="Aptos Display" panose="020B0004020202020204" pitchFamily="34" charset="0"/>
              </a:rPr>
              <a:t>Gégauff</a:t>
            </a:r>
            <a:r>
              <a:rPr lang="fr-BE" sz="1800" cap="none">
                <a:solidFill>
                  <a:schemeClr val="tx1">
                    <a:lumMod val="95000"/>
                    <a:lumOff val="5000"/>
                  </a:schemeClr>
                </a:solidFill>
                <a:latin typeface="Aptos Display" panose="020B0004020202020204" pitchFamily="34" charset="0"/>
              </a:rPr>
              <a:t> [Paul </a:t>
            </a:r>
            <a:r>
              <a:rPr lang="fr-BE" sz="1800" cap="none" err="1">
                <a:solidFill>
                  <a:schemeClr val="tx1">
                    <a:lumMod val="95000"/>
                    <a:lumOff val="5000"/>
                  </a:schemeClr>
                </a:solidFill>
                <a:latin typeface="Aptos Display" panose="020B0004020202020204" pitchFamily="34" charset="0"/>
              </a:rPr>
              <a:t>Gégauff</a:t>
            </a:r>
            <a:r>
              <a:rPr lang="fr-BE" sz="1800" cap="none">
                <a:solidFill>
                  <a:schemeClr val="tx1">
                    <a:lumMod val="95000"/>
                    <a:lumOff val="5000"/>
                  </a:schemeClr>
                </a:solidFill>
                <a:latin typeface="Aptos Display" panose="020B0004020202020204" pitchFamily="34" charset="0"/>
              </a:rPr>
              <a:t>, scénariste prolifique de Claude Chabrol dans les années 1960 et connu comme, disons, </a:t>
            </a:r>
            <a:r>
              <a:rPr lang="fr-BE" sz="1800" i="1" cap="none">
                <a:solidFill>
                  <a:schemeClr val="tx1">
                    <a:lumMod val="95000"/>
                    <a:lumOff val="5000"/>
                  </a:schemeClr>
                </a:solidFill>
                <a:latin typeface="Aptos Display" panose="020B0004020202020204" pitchFamily="34" charset="0"/>
              </a:rPr>
              <a:t>hédoniste mondain</a:t>
            </a:r>
            <a:r>
              <a:rPr lang="fr-BE" sz="1800" cap="none">
                <a:solidFill>
                  <a:schemeClr val="tx1">
                    <a:lumMod val="95000"/>
                    <a:lumOff val="5000"/>
                  </a:schemeClr>
                </a:solidFill>
                <a:latin typeface="Aptos Display" panose="020B0004020202020204" pitchFamily="34" charset="0"/>
              </a:rPr>
              <a:t>], vers trente-cinq ans » (</a:t>
            </a:r>
            <a:r>
              <a:rPr lang="fr-BE" sz="1800" i="1" cap="none">
                <a:solidFill>
                  <a:schemeClr val="tx1">
                    <a:lumMod val="95000"/>
                    <a:lumOff val="5000"/>
                  </a:schemeClr>
                </a:solidFill>
                <a:latin typeface="Aptos Display" panose="020B0004020202020204" pitchFamily="34" charset="0"/>
              </a:rPr>
              <a:t>Journal</a:t>
            </a:r>
            <a:r>
              <a:rPr lang="fr-BE" sz="1800" cap="none">
                <a:solidFill>
                  <a:schemeClr val="tx1">
                    <a:lumMod val="95000"/>
                    <a:lumOff val="5000"/>
                  </a:schemeClr>
                </a:solidFill>
                <a:latin typeface="Aptos Display" panose="020B0004020202020204" pitchFamily="34" charset="0"/>
              </a:rPr>
              <a:t>, 322, 1969) </a:t>
            </a:r>
            <a:r>
              <a:rPr lang="fr-BE" sz="1800" b="1" cap="none">
                <a:solidFill>
                  <a:schemeClr val="tx1">
                    <a:lumMod val="95000"/>
                    <a:lumOff val="5000"/>
                  </a:schemeClr>
                </a:solidFill>
                <a:latin typeface="Aptos Display" panose="020B0004020202020204" pitchFamily="34" charset="0"/>
              </a:rPr>
              <a:t>ou encore</a:t>
            </a:r>
            <a:r>
              <a:rPr lang="fr-BE" sz="1800" cap="none">
                <a:solidFill>
                  <a:schemeClr val="tx1">
                    <a:lumMod val="95000"/>
                    <a:lumOff val="5000"/>
                  </a:schemeClr>
                </a:solidFill>
                <a:latin typeface="Aptos Display" panose="020B0004020202020204" pitchFamily="34" charset="0"/>
              </a:rPr>
              <a:t> « Mon temps ne m’appartient pas assez. Il ne suffit pas de gagner sa vie, même bien, il faut en venir au moment où elle se gagne toute seule, où l’on viendra me demander de travailler sur des scénarios, où l’on achètera mes livres pour les adapter au cinéma » (</a:t>
            </a:r>
            <a:r>
              <a:rPr lang="fr-BE" sz="1800" i="1" cap="none">
                <a:solidFill>
                  <a:schemeClr val="tx1">
                    <a:lumMod val="95000"/>
                    <a:lumOff val="5000"/>
                  </a:schemeClr>
                </a:solidFill>
                <a:latin typeface="Aptos Display" panose="020B0004020202020204" pitchFamily="34" charset="0"/>
              </a:rPr>
              <a:t>Journal</a:t>
            </a:r>
            <a:r>
              <a:rPr lang="fr-BE" sz="1800" cap="none">
                <a:solidFill>
                  <a:schemeClr val="tx1">
                    <a:lumMod val="95000"/>
                    <a:lumOff val="5000"/>
                  </a:schemeClr>
                </a:solidFill>
                <a:latin typeface="Aptos Display" panose="020B0004020202020204" pitchFamily="34" charset="0"/>
              </a:rPr>
              <a:t>, 472–473, 1971).</a:t>
            </a:r>
            <a:endParaRPr lang="en-US" sz="1800" kern="1200" cap="none" spc="200" baseline="0">
              <a:solidFill>
                <a:schemeClr val="tx1">
                  <a:lumMod val="95000"/>
                  <a:lumOff val="5000"/>
                </a:schemeClr>
              </a:solidFill>
              <a:latin typeface="Aptos Display" panose="020B0004020202020204" pitchFamily="34" charset="0"/>
            </a:endParaRPr>
          </a:p>
        </p:txBody>
      </p:sp>
    </p:spTree>
    <p:extLst>
      <p:ext uri="{BB962C8B-B14F-4D97-AF65-F5344CB8AC3E}">
        <p14:creationId xmlns:p14="http://schemas.microsoft.com/office/powerpoint/2010/main" val="214319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EFE52-3F57-BC98-D884-39363420662F}"/>
            </a:ext>
          </a:extLst>
        </p:cNvPr>
        <p:cNvGrpSpPr/>
        <p:nvPr/>
      </p:nvGrpSpPr>
      <p:grpSpPr>
        <a:xfrm>
          <a:off x="0" y="0"/>
          <a:ext cx="0" cy="0"/>
          <a:chOff x="0" y="0"/>
          <a:chExt cx="0" cy="0"/>
        </a:xfrm>
      </p:grpSpPr>
      <p:sp>
        <p:nvSpPr>
          <p:cNvPr id="2062" name="Rectangle 2061">
            <a:extLst>
              <a:ext uri="{FF2B5EF4-FFF2-40B4-BE49-F238E27FC236}">
                <a16:creationId xmlns:a16="http://schemas.microsoft.com/office/drawing/2014/main" id="{79CDF3EE-6C1A-5F8D-EC59-400DA8BEA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D1D53287-DFF1-A0E9-FDF7-90ED5D9B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2CB9149-8C42-E15E-90B2-37712EE83185}"/>
              </a:ext>
            </a:extLst>
          </p:cNvPr>
          <p:cNvSpPr>
            <a:spLocks noGrp="1"/>
          </p:cNvSpPr>
          <p:nvPr>
            <p:ph type="title"/>
          </p:nvPr>
        </p:nvSpPr>
        <p:spPr>
          <a:xfrm>
            <a:off x="188259" y="228600"/>
            <a:ext cx="11833412" cy="6279776"/>
          </a:xfrm>
          <a:ln>
            <a:noFill/>
          </a:ln>
        </p:spPr>
        <p:txBody>
          <a:bodyPr vert="horz" lIns="274320" tIns="182880" rIns="274320" bIns="182880" rtlCol="0" anchor="ctr" anchorCtr="1">
            <a:normAutofit/>
          </a:bodyPr>
          <a:lstStyle/>
          <a:p>
            <a:pPr algn="l"/>
            <a:r>
              <a:rPr lang="fr-BE" sz="2000" b="1" cap="none">
                <a:solidFill>
                  <a:schemeClr val="tx1">
                    <a:lumMod val="95000"/>
                    <a:lumOff val="5000"/>
                  </a:schemeClr>
                </a:solidFill>
                <a:latin typeface="Aptos Display" panose="020B0004020202020204" pitchFamily="34" charset="0"/>
              </a:rPr>
              <a:t>Fin 1960 - Début 1970 : </a:t>
            </a:r>
            <a:br>
              <a:rPr lang="fr-BE" sz="2000" b="1" cap="none">
                <a:solidFill>
                  <a:schemeClr val="tx1">
                    <a:lumMod val="95000"/>
                    <a:lumOff val="5000"/>
                  </a:schemeClr>
                </a:solidFill>
                <a:latin typeface="Aptos Display" panose="020B0004020202020204" pitchFamily="34" charset="0"/>
              </a:rPr>
            </a:br>
            <a:r>
              <a:rPr lang="fr-BE" sz="1600" cap="none">
                <a:solidFill>
                  <a:schemeClr val="tx1">
                    <a:lumMod val="95000"/>
                    <a:lumOff val="5000"/>
                  </a:schemeClr>
                </a:solidFill>
                <a:latin typeface="Aptos Display" panose="020B0004020202020204" pitchFamily="34" charset="0"/>
              </a:rPr>
              <a:t>- « le travail culturel dont nous sommes les </a:t>
            </a:r>
            <a:r>
              <a:rPr lang="fr-BE" sz="1600" b="1" cap="none">
                <a:solidFill>
                  <a:srgbClr val="FF0000"/>
                </a:solidFill>
                <a:latin typeface="Aptos Display" panose="020B0004020202020204" pitchFamily="34" charset="0"/>
              </a:rPr>
              <a:t>prolos</a:t>
            </a:r>
            <a:r>
              <a:rPr lang="fr-BE" sz="1600" cap="none">
                <a:solidFill>
                  <a:schemeClr val="tx1">
                    <a:lumMod val="95000"/>
                    <a:lumOff val="5000"/>
                  </a:schemeClr>
                </a:solidFill>
                <a:latin typeface="Aptos Display" panose="020B0004020202020204" pitchFamily="34" charset="0"/>
              </a:rPr>
              <a:t> » (</a:t>
            </a:r>
            <a:r>
              <a:rPr lang="fr-BE" sz="1600" i="1" cap="none">
                <a:solidFill>
                  <a:schemeClr val="tx1">
                    <a:lumMod val="95000"/>
                    <a:lumOff val="5000"/>
                  </a:schemeClr>
                </a:solidFill>
                <a:latin typeface="Aptos Display" panose="020B0004020202020204" pitchFamily="34" charset="0"/>
              </a:rPr>
              <a:t>Journal</a:t>
            </a:r>
            <a:r>
              <a:rPr lang="fr-BE" sz="1600" cap="none">
                <a:solidFill>
                  <a:schemeClr val="tx1">
                    <a:lumMod val="95000"/>
                    <a:lumOff val="5000"/>
                  </a:schemeClr>
                </a:solidFill>
                <a:latin typeface="Aptos Display" panose="020B0004020202020204" pitchFamily="34" charset="0"/>
              </a:rPr>
              <a:t>, 294, 1969). Il parlera également, pour lui et ses confrères, de leurs « </a:t>
            </a:r>
            <a:r>
              <a:rPr lang="fr-BE" sz="1600" b="1" cap="none">
                <a:solidFill>
                  <a:srgbClr val="FF0000"/>
                </a:solidFill>
                <a:latin typeface="Aptos Display" panose="020B0004020202020204" pitchFamily="34" charset="0"/>
              </a:rPr>
              <a:t>boulots de soutier</a:t>
            </a:r>
            <a:r>
              <a:rPr lang="fr-BE" sz="1600" cap="none">
                <a:solidFill>
                  <a:schemeClr val="tx1">
                    <a:lumMod val="95000"/>
                    <a:lumOff val="5000"/>
                  </a:schemeClr>
                </a:solidFill>
                <a:latin typeface="Aptos Display" panose="020B0004020202020204" pitchFamily="34" charset="0"/>
              </a:rPr>
              <a:t> » et se définira comme « </a:t>
            </a:r>
            <a:r>
              <a:rPr lang="fr-BE" sz="1600" b="1" cap="none">
                <a:solidFill>
                  <a:srgbClr val="FF0000"/>
                </a:solidFill>
                <a:latin typeface="Aptos Display" panose="020B0004020202020204" pitchFamily="34" charset="0"/>
              </a:rPr>
              <a:t>O.S. de l’écriture</a:t>
            </a:r>
            <a:r>
              <a:rPr lang="fr-BE" sz="1600" cap="none">
                <a:solidFill>
                  <a:schemeClr val="tx1">
                    <a:lumMod val="95000"/>
                    <a:lumOff val="5000"/>
                  </a:schemeClr>
                </a:solidFill>
                <a:latin typeface="Aptos Display" panose="020B0004020202020204" pitchFamily="34" charset="0"/>
              </a:rPr>
              <a:t> » (</a:t>
            </a:r>
            <a:r>
              <a:rPr lang="fr-BE" sz="1600" i="1" cap="none">
                <a:solidFill>
                  <a:schemeClr val="tx1">
                    <a:lumMod val="95000"/>
                    <a:lumOff val="5000"/>
                  </a:schemeClr>
                </a:solidFill>
                <a:latin typeface="Aptos Display" panose="020B0004020202020204" pitchFamily="34" charset="0"/>
              </a:rPr>
              <a:t>Entretiens</a:t>
            </a:r>
            <a:r>
              <a:rPr lang="fr-BE" sz="1600" cap="none">
                <a:solidFill>
                  <a:schemeClr val="tx1">
                    <a:lumMod val="95000"/>
                    <a:lumOff val="5000"/>
                  </a:schemeClr>
                </a:solidFill>
                <a:latin typeface="Aptos Display" panose="020B0004020202020204" pitchFamily="34" charset="0"/>
              </a:rPr>
              <a:t>, 76). </a:t>
            </a:r>
            <a:br>
              <a:rPr lang="fr-BE" sz="1600" cap="none">
                <a:solidFill>
                  <a:schemeClr val="tx1">
                    <a:lumMod val="95000"/>
                    <a:lumOff val="5000"/>
                  </a:schemeClr>
                </a:solidFill>
                <a:latin typeface="Aptos Display" panose="020B0004020202020204" pitchFamily="34" charset="0"/>
              </a:rPr>
            </a:br>
            <a:r>
              <a:rPr lang="fr-BE" sz="1600" cap="none">
                <a:solidFill>
                  <a:schemeClr val="tx1">
                    <a:lumMod val="95000"/>
                    <a:lumOff val="5000"/>
                  </a:schemeClr>
                </a:solidFill>
                <a:latin typeface="Aptos Display" panose="020B0004020202020204" pitchFamily="34" charset="0"/>
              </a:rPr>
              <a:t>- « Il y en a qu’on nourrit à la sonde, moi je crée à la sonde. </a:t>
            </a:r>
            <a:r>
              <a:rPr lang="fr-BE" sz="1600" b="1" cap="none">
                <a:solidFill>
                  <a:srgbClr val="FF0000"/>
                </a:solidFill>
                <a:latin typeface="Aptos Display" panose="020B0004020202020204" pitchFamily="34" charset="0"/>
              </a:rPr>
              <a:t>Travailleur intellectuel</a:t>
            </a:r>
            <a:r>
              <a:rPr lang="fr-BE" sz="1600" cap="none">
                <a:solidFill>
                  <a:schemeClr val="tx1">
                    <a:lumMod val="95000"/>
                    <a:lumOff val="5000"/>
                  </a:schemeClr>
                </a:solidFill>
                <a:latin typeface="Aptos Display" panose="020B0004020202020204" pitchFamily="34" charset="0"/>
              </a:rPr>
              <a:t>. </a:t>
            </a:r>
            <a:r>
              <a:rPr lang="fr-BE" sz="1600" b="1" cap="none">
                <a:solidFill>
                  <a:srgbClr val="FF0000"/>
                </a:solidFill>
                <a:latin typeface="Aptos Display" panose="020B0004020202020204" pitchFamily="34" charset="0"/>
              </a:rPr>
              <a:t>Prolétaire intellectuel</a:t>
            </a:r>
            <a:r>
              <a:rPr lang="fr-BE" sz="1600" cap="none">
                <a:solidFill>
                  <a:schemeClr val="tx1">
                    <a:lumMod val="95000"/>
                    <a:lumOff val="5000"/>
                  </a:schemeClr>
                </a:solidFill>
                <a:latin typeface="Aptos Display" panose="020B0004020202020204" pitchFamily="34" charset="0"/>
              </a:rPr>
              <a:t>. Le degré grabataire de l’écriture. Je chie sur cette putasserie mal payée » (</a:t>
            </a:r>
            <a:r>
              <a:rPr lang="fr-BE" sz="1600" i="1" cap="none">
                <a:solidFill>
                  <a:schemeClr val="tx1">
                    <a:lumMod val="95000"/>
                    <a:lumOff val="5000"/>
                  </a:schemeClr>
                </a:solidFill>
                <a:latin typeface="Aptos Display" panose="020B0004020202020204" pitchFamily="34" charset="0"/>
              </a:rPr>
              <a:t>Journal</a:t>
            </a:r>
            <a:r>
              <a:rPr lang="fr-BE" sz="1600" cap="none">
                <a:solidFill>
                  <a:schemeClr val="tx1">
                    <a:lumMod val="95000"/>
                    <a:lumOff val="5000"/>
                  </a:schemeClr>
                </a:solidFill>
                <a:latin typeface="Aptos Display" panose="020B0004020202020204" pitchFamily="34" charset="0"/>
              </a:rPr>
              <a:t>, 311–312, 1969).</a:t>
            </a:r>
            <a:br>
              <a:rPr lang="fr-BE" sz="1600" cap="none">
                <a:solidFill>
                  <a:schemeClr val="tx1">
                    <a:lumMod val="95000"/>
                    <a:lumOff val="5000"/>
                  </a:schemeClr>
                </a:solidFill>
                <a:latin typeface="Aptos Display" panose="020B0004020202020204" pitchFamily="34" charset="0"/>
              </a:rPr>
            </a:br>
            <a:r>
              <a:rPr lang="fr-BE" sz="1600" cap="none">
                <a:solidFill>
                  <a:schemeClr val="tx1">
                    <a:lumMod val="95000"/>
                    <a:lumOff val="5000"/>
                  </a:schemeClr>
                </a:solidFill>
                <a:latin typeface="Aptos Display" panose="020B0004020202020204" pitchFamily="34" charset="0"/>
              </a:rPr>
              <a:t>- Son activité : un « gagne-pain ».</a:t>
            </a:r>
            <a:br>
              <a:rPr lang="fr-BE" sz="1600" cap="none">
                <a:solidFill>
                  <a:schemeClr val="tx1">
                    <a:lumMod val="95000"/>
                    <a:lumOff val="5000"/>
                  </a:schemeClr>
                </a:solidFill>
                <a:latin typeface="Aptos Display" panose="020B0004020202020204" pitchFamily="34" charset="0"/>
              </a:rPr>
            </a:br>
            <a:br>
              <a:rPr lang="fr-BE" sz="1600" cap="none">
                <a:solidFill>
                  <a:schemeClr val="tx1">
                    <a:lumMod val="95000"/>
                    <a:lumOff val="5000"/>
                  </a:schemeClr>
                </a:solidFill>
                <a:latin typeface="Aptos Display" panose="020B0004020202020204" pitchFamily="34" charset="0"/>
              </a:rPr>
            </a:br>
            <a:r>
              <a:rPr lang="fr-BE" sz="2000" b="1" cap="none">
                <a:solidFill>
                  <a:schemeClr val="tx1">
                    <a:lumMod val="95000"/>
                    <a:lumOff val="5000"/>
                  </a:schemeClr>
                </a:solidFill>
                <a:latin typeface="Aptos Display" panose="020B0004020202020204" pitchFamily="34" charset="0"/>
              </a:rPr>
              <a:t>Milieu des années 1970 : </a:t>
            </a:r>
            <a:br>
              <a:rPr lang="fr-BE" sz="1600" cap="none">
                <a:solidFill>
                  <a:schemeClr val="tx1">
                    <a:lumMod val="95000"/>
                    <a:lumOff val="5000"/>
                  </a:schemeClr>
                </a:solidFill>
                <a:latin typeface="Aptos Display" panose="020B0004020202020204" pitchFamily="34" charset="0"/>
              </a:rPr>
            </a:br>
            <a:r>
              <a:rPr lang="fr-BE" sz="1600" cap="none">
                <a:solidFill>
                  <a:schemeClr val="tx1">
                    <a:lumMod val="95000"/>
                    <a:lumOff val="5000"/>
                  </a:schemeClr>
                </a:solidFill>
                <a:latin typeface="Aptos Display" panose="020B0004020202020204" pitchFamily="34" charset="0"/>
              </a:rPr>
              <a:t>« L’écrivain ne peut faire ce qu’il veut de son envie de créer, sa force de travail à lui aussi est une marchandise et “tous les matins, je vais au marché”, disait déjà Brecht. </a:t>
            </a:r>
            <a:r>
              <a:rPr lang="fr-BE" sz="1600" cap="none">
                <a:solidFill>
                  <a:srgbClr val="FF0000"/>
                </a:solidFill>
                <a:latin typeface="Aptos Display" panose="020B0004020202020204" pitchFamily="34" charset="0"/>
              </a:rPr>
              <a:t>Il serait ridicule et répugnant d’entonner le vieux refrain moi-aussi-je-suis-un-prolétaire</a:t>
            </a:r>
            <a:r>
              <a:rPr lang="fr-BE" sz="1600" cap="none">
                <a:solidFill>
                  <a:schemeClr val="tx1">
                    <a:lumMod val="95000"/>
                    <a:lumOff val="5000"/>
                  </a:schemeClr>
                </a:solidFill>
                <a:latin typeface="Aptos Display" panose="020B0004020202020204" pitchFamily="34" charset="0"/>
              </a:rPr>
              <a:t>. </a:t>
            </a:r>
            <a:r>
              <a:rPr lang="fr-BE" sz="1600" cap="none">
                <a:solidFill>
                  <a:srgbClr val="FF0000"/>
                </a:solidFill>
                <a:latin typeface="Aptos Display" panose="020B0004020202020204" pitchFamily="34" charset="0"/>
              </a:rPr>
              <a:t>Techniquement, c’est faux – la place de l’auteur dans les rapports de production s’apparente plutôt à celle du petit artisan sous-traitant, propriétaire des instruments de travail et n’employant généralement pas d’ouvriers</a:t>
            </a:r>
            <a:r>
              <a:rPr lang="fr-BE" sz="1600" cap="none">
                <a:solidFill>
                  <a:schemeClr val="tx1">
                    <a:lumMod val="95000"/>
                    <a:lumOff val="5000"/>
                  </a:schemeClr>
                </a:solidFill>
                <a:latin typeface="Aptos Display" panose="020B0004020202020204" pitchFamily="34" charset="0"/>
              </a:rPr>
              <a:t> (sauf certains auteurs trop prolifiques pour être seuls) […]. Mais l’auteur, même quand ses ressources le placent dans la tranche inférieure des privilégiés (j’y suis presque arrivé), subit la domination du capital, il est exploité et aliéné (</a:t>
            </a:r>
            <a:r>
              <a:rPr lang="fr-BE" sz="1600" i="1" cap="none">
                <a:solidFill>
                  <a:schemeClr val="tx1">
                    <a:lumMod val="95000"/>
                    <a:lumOff val="5000"/>
                  </a:schemeClr>
                </a:solidFill>
                <a:latin typeface="Aptos Display" panose="020B0004020202020204" pitchFamily="34" charset="0"/>
              </a:rPr>
              <a:t>Entretiens</a:t>
            </a:r>
            <a:r>
              <a:rPr lang="fr-BE" sz="1600" cap="none">
                <a:solidFill>
                  <a:schemeClr val="tx1">
                    <a:lumMod val="95000"/>
                    <a:lumOff val="5000"/>
                  </a:schemeClr>
                </a:solidFill>
                <a:latin typeface="Aptos Display" panose="020B0004020202020204" pitchFamily="34" charset="0"/>
              </a:rPr>
              <a:t>, 96).</a:t>
            </a:r>
            <a:br>
              <a:rPr lang="fr-BE" sz="1600" cap="none">
                <a:solidFill>
                  <a:schemeClr val="tx1">
                    <a:lumMod val="95000"/>
                    <a:lumOff val="5000"/>
                  </a:schemeClr>
                </a:solidFill>
                <a:latin typeface="Aptos Display" panose="020B0004020202020204" pitchFamily="34" charset="0"/>
              </a:rPr>
            </a:br>
            <a:br>
              <a:rPr lang="fr-BE" sz="1600" cap="none">
                <a:solidFill>
                  <a:schemeClr val="tx1">
                    <a:lumMod val="95000"/>
                    <a:lumOff val="5000"/>
                  </a:schemeClr>
                </a:solidFill>
                <a:latin typeface="Aptos Display" panose="020B0004020202020204" pitchFamily="34" charset="0"/>
              </a:rPr>
            </a:br>
            <a:r>
              <a:rPr lang="fr-BE" sz="2000" b="1" cap="none">
                <a:solidFill>
                  <a:schemeClr val="tx1">
                    <a:lumMod val="95000"/>
                    <a:lumOff val="5000"/>
                  </a:schemeClr>
                </a:solidFill>
                <a:latin typeface="Aptos Display" panose="020B0004020202020204" pitchFamily="34" charset="0"/>
              </a:rPr>
              <a:t>Années 1980 : </a:t>
            </a:r>
            <a:br>
              <a:rPr lang="fr-BE" sz="1800" b="1" cap="none">
                <a:solidFill>
                  <a:schemeClr val="tx1">
                    <a:lumMod val="95000"/>
                    <a:lumOff val="5000"/>
                  </a:schemeClr>
                </a:solidFill>
                <a:latin typeface="Aptos Display" panose="020B0004020202020204" pitchFamily="34" charset="0"/>
              </a:rPr>
            </a:br>
            <a:r>
              <a:rPr lang="fr-BE" sz="1800" b="1" cap="none">
                <a:solidFill>
                  <a:schemeClr val="tx1">
                    <a:lumMod val="95000"/>
                    <a:lumOff val="5000"/>
                  </a:schemeClr>
                </a:solidFill>
                <a:latin typeface="Aptos Display" panose="020B0004020202020204" pitchFamily="34" charset="0"/>
              </a:rPr>
              <a:t>- </a:t>
            </a:r>
            <a:r>
              <a:rPr lang="fr-BE" sz="1800" b="1" cap="none">
                <a:solidFill>
                  <a:srgbClr val="FF0000"/>
                </a:solidFill>
                <a:latin typeface="Aptos Display" panose="020B0004020202020204" pitchFamily="34" charset="0"/>
              </a:rPr>
              <a:t>Artisan</a:t>
            </a:r>
            <a:r>
              <a:rPr lang="fr-BE" sz="1800" b="1" cap="none">
                <a:solidFill>
                  <a:schemeClr val="tx1">
                    <a:lumMod val="95000"/>
                    <a:lumOff val="5000"/>
                  </a:schemeClr>
                </a:solidFill>
                <a:latin typeface="Aptos Display" panose="020B0004020202020204" pitchFamily="34" charset="0"/>
              </a:rPr>
              <a:t> : </a:t>
            </a:r>
            <a:r>
              <a:rPr lang="fr-BE" sz="1800" cap="none">
                <a:solidFill>
                  <a:schemeClr val="tx1">
                    <a:lumMod val="95000"/>
                    <a:lumOff val="5000"/>
                  </a:schemeClr>
                </a:solidFill>
                <a:latin typeface="Aptos Display" panose="020B0004020202020204" pitchFamily="34" charset="0"/>
              </a:rPr>
              <a:t>contre l’</a:t>
            </a:r>
            <a:r>
              <a:rPr lang="fr-BE" sz="1800" cap="none">
                <a:solidFill>
                  <a:srgbClr val="FF0000"/>
                </a:solidFill>
                <a:latin typeface="Aptos Display" panose="020B0004020202020204" pitchFamily="34" charset="0"/>
              </a:rPr>
              <a:t>artiste</a:t>
            </a:r>
            <a:r>
              <a:rPr lang="fr-BE" sz="1800" cap="none">
                <a:solidFill>
                  <a:schemeClr val="tx1">
                    <a:lumMod val="95000"/>
                    <a:lumOff val="5000"/>
                  </a:schemeClr>
                </a:solidFill>
                <a:latin typeface="Aptos Display" panose="020B0004020202020204" pitchFamily="34" charset="0"/>
              </a:rPr>
              <a:t> – déni du côté pécuniaire de l’activité littéraire – et contre le </a:t>
            </a:r>
            <a:r>
              <a:rPr lang="fr-BE" sz="1800" cap="none">
                <a:solidFill>
                  <a:srgbClr val="FF0000"/>
                </a:solidFill>
                <a:latin typeface="Aptos Display" panose="020B0004020202020204" pitchFamily="34" charset="0"/>
              </a:rPr>
              <a:t>plumitif</a:t>
            </a:r>
            <a:r>
              <a:rPr lang="fr-BE" sz="1800" cap="none">
                <a:solidFill>
                  <a:schemeClr val="tx1">
                    <a:lumMod val="95000"/>
                    <a:lumOff val="5000"/>
                  </a:schemeClr>
                </a:solidFill>
                <a:latin typeface="Aptos Display" panose="020B0004020202020204" pitchFamily="34" charset="0"/>
              </a:rPr>
              <a:t> – écrivain à la </a:t>
            </a:r>
            <a:r>
              <a:rPr lang="fr-BE" sz="1800" cap="none" err="1">
                <a:solidFill>
                  <a:schemeClr val="tx1">
                    <a:lumMod val="95000"/>
                    <a:lumOff val="5000"/>
                  </a:schemeClr>
                </a:solidFill>
                <a:latin typeface="Aptos Display" panose="020B0004020202020204" pitchFamily="34" charset="0"/>
              </a:rPr>
              <a:t>chaîne</a:t>
            </a:r>
            <a:r>
              <a:rPr lang="fr-BE" sz="1800" cap="none">
                <a:solidFill>
                  <a:schemeClr val="tx1">
                    <a:lumMod val="95000"/>
                    <a:lumOff val="5000"/>
                  </a:schemeClr>
                </a:solidFill>
                <a:latin typeface="Aptos Display" panose="020B0004020202020204" pitchFamily="34" charset="0"/>
              </a:rPr>
              <a:t>, payé au mot et totalement intégré à l’industrie du divertissement.</a:t>
            </a:r>
            <a:br>
              <a:rPr lang="fr-BE" sz="1800" cap="none">
                <a:solidFill>
                  <a:schemeClr val="tx1">
                    <a:lumMod val="95000"/>
                    <a:lumOff val="5000"/>
                  </a:schemeClr>
                </a:solidFill>
                <a:latin typeface="Aptos Display" panose="020B0004020202020204" pitchFamily="34" charset="0"/>
              </a:rPr>
            </a:br>
            <a:r>
              <a:rPr lang="fr-BE" sz="1800" cap="none">
                <a:solidFill>
                  <a:schemeClr val="tx1">
                    <a:lumMod val="95000"/>
                    <a:lumOff val="5000"/>
                  </a:schemeClr>
                </a:solidFill>
                <a:latin typeface="Aptos Display" panose="020B0004020202020204" pitchFamily="34" charset="0"/>
              </a:rPr>
              <a:t>- </a:t>
            </a:r>
            <a:r>
              <a:rPr lang="fr-BE" sz="1800" b="1" cap="none">
                <a:solidFill>
                  <a:srgbClr val="FF0000"/>
                </a:solidFill>
                <a:latin typeface="Aptos Display" panose="020B0004020202020204" pitchFamily="34" charset="0"/>
              </a:rPr>
              <a:t>Artisan-</a:t>
            </a:r>
            <a:r>
              <a:rPr lang="fr-BE" sz="1800" b="1" cap="none" err="1">
                <a:solidFill>
                  <a:srgbClr val="FF0000"/>
                </a:solidFill>
                <a:latin typeface="Aptos Display" panose="020B0004020202020204" pitchFamily="34" charset="0"/>
              </a:rPr>
              <a:t>écriveron</a:t>
            </a:r>
            <a:r>
              <a:rPr lang="fr-BE" sz="1800" cap="none">
                <a:solidFill>
                  <a:schemeClr val="tx1">
                    <a:lumMod val="95000"/>
                    <a:lumOff val="5000"/>
                  </a:schemeClr>
                </a:solidFill>
                <a:latin typeface="Aptos Display" panose="020B0004020202020204" pitchFamily="34" charset="0"/>
              </a:rPr>
              <a:t> : ouvrier à l’ancienne, qui refuse l’usinage, a le souci du style, </a:t>
            </a:r>
            <a:r>
              <a:rPr lang="fr-BE" sz="1800" cap="none" err="1">
                <a:solidFill>
                  <a:schemeClr val="tx1">
                    <a:lumMod val="95000"/>
                    <a:lumOff val="5000"/>
                  </a:schemeClr>
                </a:solidFill>
                <a:latin typeface="Aptos Display" panose="020B0004020202020204" pitchFamily="34" charset="0"/>
              </a:rPr>
              <a:t>maîtrise</a:t>
            </a:r>
            <a:r>
              <a:rPr lang="fr-BE" sz="1800" cap="none">
                <a:solidFill>
                  <a:schemeClr val="tx1">
                    <a:lumMod val="95000"/>
                    <a:lumOff val="5000"/>
                  </a:schemeClr>
                </a:solidFill>
                <a:latin typeface="Aptos Display" panose="020B0004020202020204" pitchFamily="34" charset="0"/>
              </a:rPr>
              <a:t> son outil par un long </a:t>
            </a:r>
            <a:r>
              <a:rPr lang="fr-BE" sz="1800" cap="none" err="1">
                <a:solidFill>
                  <a:schemeClr val="tx1">
                    <a:lumMod val="95000"/>
                    <a:lumOff val="5000"/>
                  </a:schemeClr>
                </a:solidFill>
                <a:latin typeface="Aptos Display" panose="020B0004020202020204" pitchFamily="34" charset="0"/>
              </a:rPr>
              <a:t>entraînement</a:t>
            </a:r>
            <a:r>
              <a:rPr lang="fr-BE" sz="1800" cap="none">
                <a:solidFill>
                  <a:schemeClr val="tx1">
                    <a:lumMod val="95000"/>
                    <a:lumOff val="5000"/>
                  </a:schemeClr>
                </a:solidFill>
                <a:latin typeface="Aptos Display" panose="020B0004020202020204" pitchFamily="34" charset="0"/>
              </a:rPr>
              <a:t> et cherche le travail bien fait : « J’ai fréquenté un vieil ébéniste et nous avions les mêmes sentiments sur nos métiers » (</a:t>
            </a:r>
            <a:r>
              <a:rPr lang="fr-BE" sz="1800" i="1" cap="none">
                <a:solidFill>
                  <a:schemeClr val="tx1">
                    <a:lumMod val="95000"/>
                    <a:lumOff val="5000"/>
                  </a:schemeClr>
                </a:solidFill>
                <a:latin typeface="Aptos Display" panose="020B0004020202020204" pitchFamily="34" charset="0"/>
              </a:rPr>
              <a:t>Correspondance</a:t>
            </a:r>
            <a:r>
              <a:rPr lang="fr-BE" sz="1800" cap="none">
                <a:solidFill>
                  <a:schemeClr val="tx1">
                    <a:lumMod val="95000"/>
                    <a:lumOff val="5000"/>
                  </a:schemeClr>
                </a:solidFill>
                <a:latin typeface="Aptos Display" panose="020B0004020202020204" pitchFamily="34" charset="0"/>
              </a:rPr>
              <a:t>, 522).</a:t>
            </a:r>
            <a:endParaRPr lang="en-US" sz="1600" kern="1200" cap="none" spc="200" baseline="0">
              <a:solidFill>
                <a:schemeClr val="tx1">
                  <a:lumMod val="95000"/>
                  <a:lumOff val="5000"/>
                </a:schemeClr>
              </a:solidFill>
              <a:latin typeface="Aptos Display" panose="020B0004020202020204" pitchFamily="34" charset="0"/>
            </a:endParaRPr>
          </a:p>
        </p:txBody>
      </p:sp>
    </p:spTree>
    <p:extLst>
      <p:ext uri="{BB962C8B-B14F-4D97-AF65-F5344CB8AC3E}">
        <p14:creationId xmlns:p14="http://schemas.microsoft.com/office/powerpoint/2010/main" val="143772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9E55-5698-118D-200F-8A5A824FE81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FBD7CA-3036-5E23-DE44-27735ECB457F}"/>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a:latin typeface="Aptos Display" panose="020B0004020202020204" pitchFamily="34" charset="0"/>
              </a:rPr>
              <a:t>IV. Le succès de 1973</a:t>
            </a:r>
          </a:p>
        </p:txBody>
      </p:sp>
      <p:graphicFrame>
        <p:nvGraphicFramePr>
          <p:cNvPr id="14" name="ZoneTexte 2">
            <a:extLst>
              <a:ext uri="{FF2B5EF4-FFF2-40B4-BE49-F238E27FC236}">
                <a16:creationId xmlns:a16="http://schemas.microsoft.com/office/drawing/2014/main" id="{517815FA-AEEB-6596-7D64-B20ADF05236C}"/>
              </a:ext>
            </a:extLst>
          </p:cNvPr>
          <p:cNvGraphicFramePr/>
          <p:nvPr>
            <p:extLst>
              <p:ext uri="{D42A27DB-BD31-4B8C-83A1-F6EECF244321}">
                <p14:modId xmlns:p14="http://schemas.microsoft.com/office/powerpoint/2010/main" val="3604124928"/>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03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1188-8FA7-02A4-8431-D8ED61EBDA5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2E221DE-9073-2E0E-C3DA-D54215E4939B}"/>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a:latin typeface="Aptos Display" panose="020B0004020202020204" pitchFamily="34" charset="0"/>
              </a:rPr>
              <a:t>V. Un “putsch </a:t>
            </a:r>
            <a:r>
              <a:rPr lang="en-US" err="1">
                <a:latin typeface="Aptos Display" panose="020B0004020202020204" pitchFamily="34" charset="0"/>
              </a:rPr>
              <a:t>situationniste</a:t>
            </a:r>
            <a:r>
              <a:rPr lang="en-US">
                <a:latin typeface="Aptos Display" panose="020B0004020202020204" pitchFamily="34" charset="0"/>
              </a:rPr>
              <a:t>” ?</a:t>
            </a:r>
          </a:p>
        </p:txBody>
      </p:sp>
      <p:graphicFrame>
        <p:nvGraphicFramePr>
          <p:cNvPr id="14" name="ZoneTexte 2">
            <a:extLst>
              <a:ext uri="{FF2B5EF4-FFF2-40B4-BE49-F238E27FC236}">
                <a16:creationId xmlns:a16="http://schemas.microsoft.com/office/drawing/2014/main" id="{3707A08F-CD3E-B137-4CD5-3BC6BC433344}"/>
              </a:ext>
            </a:extLst>
          </p:cNvPr>
          <p:cNvGraphicFramePr/>
          <p:nvPr>
            <p:extLst>
              <p:ext uri="{D42A27DB-BD31-4B8C-83A1-F6EECF244321}">
                <p14:modId xmlns:p14="http://schemas.microsoft.com/office/powerpoint/2010/main" val="314002283"/>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48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9526A-88D7-3139-4039-23C57D35EF3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6BFF8D-F579-3534-7FDC-A0718E76B5A3}"/>
              </a:ext>
            </a:extLst>
          </p:cNvPr>
          <p:cNvSpPr>
            <a:spLocks noGrp="1"/>
          </p:cNvSpPr>
          <p:nvPr>
            <p:ph type="title"/>
          </p:nvPr>
        </p:nvSpPr>
        <p:spPr>
          <a:xfrm>
            <a:off x="2315500" y="768749"/>
            <a:ext cx="7729728" cy="1188720"/>
          </a:xfrm>
        </p:spPr>
        <p:txBody>
          <a:bodyPr vert="horz" lIns="182880" tIns="182880" rIns="182880" bIns="182880" rtlCol="0" anchorCtr="1">
            <a:normAutofit/>
          </a:bodyPr>
          <a:lstStyle/>
          <a:p>
            <a:r>
              <a:rPr lang="en-US">
                <a:latin typeface="Aptos Display" panose="020B0004020202020204" pitchFamily="34" charset="0"/>
              </a:rPr>
              <a:t>V. Un “putsch </a:t>
            </a:r>
            <a:r>
              <a:rPr lang="en-US" err="1">
                <a:latin typeface="Aptos Display" panose="020B0004020202020204" pitchFamily="34" charset="0"/>
              </a:rPr>
              <a:t>situationniste</a:t>
            </a:r>
            <a:r>
              <a:rPr lang="en-US">
                <a:latin typeface="Aptos Display" panose="020B0004020202020204" pitchFamily="34" charset="0"/>
              </a:rPr>
              <a:t>” ?</a:t>
            </a:r>
          </a:p>
        </p:txBody>
      </p:sp>
      <p:graphicFrame>
        <p:nvGraphicFramePr>
          <p:cNvPr id="14" name="ZoneTexte 2">
            <a:extLst>
              <a:ext uri="{FF2B5EF4-FFF2-40B4-BE49-F238E27FC236}">
                <a16:creationId xmlns:a16="http://schemas.microsoft.com/office/drawing/2014/main" id="{A4D84BB5-5E29-B3AA-E599-B5F00843CC29}"/>
              </a:ext>
            </a:extLst>
          </p:cNvPr>
          <p:cNvGraphicFramePr/>
          <p:nvPr>
            <p:extLst>
              <p:ext uri="{D42A27DB-BD31-4B8C-83A1-F6EECF244321}">
                <p14:modId xmlns:p14="http://schemas.microsoft.com/office/powerpoint/2010/main" val="4060629762"/>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98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2BBD4-206B-D18E-7B0A-8062A99E880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6E626F-3F0D-3CDC-F000-964F5104D7B1}"/>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a:latin typeface="Aptos Display" panose="020B0004020202020204" pitchFamily="34" charset="0"/>
              </a:rPr>
              <a:t>VI. Une </a:t>
            </a:r>
            <a:r>
              <a:rPr lang="en-US" err="1">
                <a:latin typeface="Aptos Display" panose="020B0004020202020204" pitchFamily="34" charset="0"/>
              </a:rPr>
              <a:t>somme</a:t>
            </a:r>
            <a:r>
              <a:rPr lang="en-US">
                <a:latin typeface="Aptos Display" panose="020B0004020202020204" pitchFamily="34" charset="0"/>
              </a:rPr>
              <a:t> de contradictions</a:t>
            </a:r>
          </a:p>
        </p:txBody>
      </p:sp>
      <p:graphicFrame>
        <p:nvGraphicFramePr>
          <p:cNvPr id="14" name="ZoneTexte 2">
            <a:extLst>
              <a:ext uri="{FF2B5EF4-FFF2-40B4-BE49-F238E27FC236}">
                <a16:creationId xmlns:a16="http://schemas.microsoft.com/office/drawing/2014/main" id="{B35A4C5C-B5A2-D1C7-7E19-F5BCC849930C}"/>
              </a:ext>
            </a:extLst>
          </p:cNvPr>
          <p:cNvGraphicFramePr/>
          <p:nvPr>
            <p:extLst>
              <p:ext uri="{D42A27DB-BD31-4B8C-83A1-F6EECF244321}">
                <p14:modId xmlns:p14="http://schemas.microsoft.com/office/powerpoint/2010/main" val="184512381"/>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64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1DBD3-19ED-3D2E-004C-C94F36D202B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6FA47B-4918-5967-2692-BDE500102794}"/>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a:latin typeface="Aptos Display" panose="020B0004020202020204" pitchFamily="34" charset="0"/>
              </a:rPr>
              <a:t>VI. Une </a:t>
            </a:r>
            <a:r>
              <a:rPr lang="en-US" err="1">
                <a:latin typeface="Aptos Display" panose="020B0004020202020204" pitchFamily="34" charset="0"/>
              </a:rPr>
              <a:t>somme</a:t>
            </a:r>
            <a:r>
              <a:rPr lang="en-US">
                <a:latin typeface="Aptos Display" panose="020B0004020202020204" pitchFamily="34" charset="0"/>
              </a:rPr>
              <a:t> de contradictions</a:t>
            </a:r>
          </a:p>
        </p:txBody>
      </p:sp>
      <p:graphicFrame>
        <p:nvGraphicFramePr>
          <p:cNvPr id="14" name="ZoneTexte 2">
            <a:extLst>
              <a:ext uri="{FF2B5EF4-FFF2-40B4-BE49-F238E27FC236}">
                <a16:creationId xmlns:a16="http://schemas.microsoft.com/office/drawing/2014/main" id="{0805C473-382C-06FD-C9A4-8A049790BAC7}"/>
              </a:ext>
            </a:extLst>
          </p:cNvPr>
          <p:cNvGraphicFramePr/>
          <p:nvPr>
            <p:extLst>
              <p:ext uri="{D42A27DB-BD31-4B8C-83A1-F6EECF244321}">
                <p14:modId xmlns:p14="http://schemas.microsoft.com/office/powerpoint/2010/main" val="1450857278"/>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71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D5F5-179B-5983-C5D1-5BCB28AAE9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C9342B-EEB5-241E-C3F3-1E8FE21366EF}"/>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a:latin typeface="Aptos Display" panose="020B0004020202020204" pitchFamily="34" charset="0"/>
              </a:rPr>
              <a:t>VI. Une </a:t>
            </a:r>
            <a:r>
              <a:rPr lang="en-US" err="1">
                <a:latin typeface="Aptos Display" panose="020B0004020202020204" pitchFamily="34" charset="0"/>
              </a:rPr>
              <a:t>somme</a:t>
            </a:r>
            <a:r>
              <a:rPr lang="en-US">
                <a:latin typeface="Aptos Display" panose="020B0004020202020204" pitchFamily="34" charset="0"/>
              </a:rPr>
              <a:t> de contradictions (suite)</a:t>
            </a:r>
          </a:p>
        </p:txBody>
      </p:sp>
      <p:graphicFrame>
        <p:nvGraphicFramePr>
          <p:cNvPr id="14" name="ZoneTexte 2">
            <a:extLst>
              <a:ext uri="{FF2B5EF4-FFF2-40B4-BE49-F238E27FC236}">
                <a16:creationId xmlns:a16="http://schemas.microsoft.com/office/drawing/2014/main" id="{E52A1093-E548-15FE-315D-8F8B5F513BDA}"/>
              </a:ext>
            </a:extLst>
          </p:cNvPr>
          <p:cNvGraphicFramePr/>
          <p:nvPr>
            <p:extLst>
              <p:ext uri="{D42A27DB-BD31-4B8C-83A1-F6EECF244321}">
                <p14:modId xmlns:p14="http://schemas.microsoft.com/office/powerpoint/2010/main" val="2777753017"/>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508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60E3A-6E56-87DE-B5E0-35CF66B3AC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FE087A3-F3F5-168E-1F7E-E674A29BE8EC}"/>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a:latin typeface="Aptos Display" panose="020B0004020202020204" pitchFamily="34" charset="0"/>
              </a:rPr>
              <a:t>VI. Une </a:t>
            </a:r>
            <a:r>
              <a:rPr lang="en-US" err="1">
                <a:latin typeface="Aptos Display" panose="020B0004020202020204" pitchFamily="34" charset="0"/>
              </a:rPr>
              <a:t>somme</a:t>
            </a:r>
            <a:r>
              <a:rPr lang="en-US">
                <a:latin typeface="Aptos Display" panose="020B0004020202020204" pitchFamily="34" charset="0"/>
              </a:rPr>
              <a:t> de contradictions (suite </a:t>
            </a:r>
            <a:r>
              <a:rPr lang="en-US" i="1" cap="none">
                <a:latin typeface="Aptos Display" panose="020B0004020202020204" pitchFamily="34" charset="0"/>
              </a:rPr>
              <a:t>bis</a:t>
            </a:r>
            <a:r>
              <a:rPr lang="en-US">
                <a:latin typeface="Aptos Display" panose="020B0004020202020204" pitchFamily="34" charset="0"/>
              </a:rPr>
              <a:t>)</a:t>
            </a:r>
          </a:p>
        </p:txBody>
      </p:sp>
      <p:graphicFrame>
        <p:nvGraphicFramePr>
          <p:cNvPr id="14" name="ZoneTexte 2">
            <a:extLst>
              <a:ext uri="{FF2B5EF4-FFF2-40B4-BE49-F238E27FC236}">
                <a16:creationId xmlns:a16="http://schemas.microsoft.com/office/drawing/2014/main" id="{5EE1F4C8-85D4-A40F-B96D-FF5BC0614B80}"/>
              </a:ext>
            </a:extLst>
          </p:cNvPr>
          <p:cNvGraphicFramePr/>
          <p:nvPr>
            <p:extLst>
              <p:ext uri="{D42A27DB-BD31-4B8C-83A1-F6EECF244321}">
                <p14:modId xmlns:p14="http://schemas.microsoft.com/office/powerpoint/2010/main" val="299073373"/>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81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0C361-EDD2-EE5E-6E13-A8CC96C318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7296B7-F3BA-0C80-66B0-AB17EE2ED245}"/>
              </a:ext>
            </a:extLst>
          </p:cNvPr>
          <p:cNvSpPr>
            <a:spLocks noGrp="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r>
              <a:rPr lang="fr-BE" b="1">
                <a:solidFill>
                  <a:srgbClr val="FFFFFF"/>
                </a:solidFill>
                <a:latin typeface="Aptos Display" panose="020B0004020202020204" pitchFamily="34" charset="0"/>
              </a:rPr>
              <a:t>Plan de la communication</a:t>
            </a:r>
          </a:p>
        </p:txBody>
      </p:sp>
      <p:sp>
        <p:nvSpPr>
          <p:cNvPr id="3" name="Espace réservé du contenu 2">
            <a:extLst>
              <a:ext uri="{FF2B5EF4-FFF2-40B4-BE49-F238E27FC236}">
                <a16:creationId xmlns:a16="http://schemas.microsoft.com/office/drawing/2014/main" id="{D60E2A24-D215-33C1-4ACF-EF6F49238F6D}"/>
              </a:ext>
            </a:extLst>
          </p:cNvPr>
          <p:cNvSpPr>
            <a:spLocks noGrp="1"/>
          </p:cNvSpPr>
          <p:nvPr>
            <p:ph idx="1"/>
          </p:nvPr>
        </p:nvSpPr>
        <p:spPr>
          <a:xfrm>
            <a:off x="2231136" y="2638044"/>
            <a:ext cx="7729728" cy="3101983"/>
          </a:xfrm>
        </p:spPr>
        <p:txBody>
          <a:bodyPr>
            <a:normAutofit/>
          </a:bodyPr>
          <a:lstStyle/>
          <a:p>
            <a:pPr marL="342900" indent="-342900">
              <a:buAutoNum type="arabicPeriod"/>
            </a:pPr>
            <a:r>
              <a:rPr lang="fr-BE" b="1">
                <a:latin typeface="Aptos Display" panose="020B0004020202020204" pitchFamily="34" charset="0"/>
              </a:rPr>
              <a:t>Présentation (brève) de </a:t>
            </a:r>
            <a:r>
              <a:rPr lang="fr-BE" b="1" err="1">
                <a:latin typeface="Aptos Display" panose="020B0004020202020204" pitchFamily="34" charset="0"/>
              </a:rPr>
              <a:t>Jean-Patrick</a:t>
            </a:r>
            <a:r>
              <a:rPr lang="fr-BE" b="1">
                <a:latin typeface="Aptos Display" panose="020B0004020202020204" pitchFamily="34" charset="0"/>
              </a:rPr>
              <a:t> Manchette</a:t>
            </a:r>
          </a:p>
          <a:p>
            <a:pPr marL="342900" indent="-342900">
              <a:buAutoNum type="arabicPeriod"/>
            </a:pPr>
            <a:r>
              <a:rPr lang="fr-BE" b="1">
                <a:latin typeface="Aptos Display" panose="020B0004020202020204" pitchFamily="34" charset="0"/>
              </a:rPr>
              <a:t>Manchette et le travail en tant qu’idéologie</a:t>
            </a:r>
          </a:p>
          <a:p>
            <a:pPr marL="342900" indent="-342900">
              <a:buAutoNum type="arabicPeriod"/>
            </a:pPr>
            <a:r>
              <a:rPr lang="fr-BE" b="1">
                <a:latin typeface="Aptos Display" panose="020B0004020202020204" pitchFamily="34" charset="0"/>
              </a:rPr>
              <a:t>Le travail de Manchette (Manchette « prolétaire » ou « artisan » ?)</a:t>
            </a:r>
          </a:p>
          <a:p>
            <a:pPr marL="342900" indent="-342900">
              <a:buAutoNum type="arabicPeriod"/>
            </a:pPr>
            <a:r>
              <a:rPr lang="fr-BE" b="1">
                <a:latin typeface="Aptos Display" panose="020B0004020202020204" pitchFamily="34" charset="0"/>
              </a:rPr>
              <a:t>Le succès de 1973</a:t>
            </a:r>
          </a:p>
          <a:p>
            <a:pPr marL="342900" indent="-342900">
              <a:buAutoNum type="arabicPeriod"/>
            </a:pPr>
            <a:r>
              <a:rPr lang="fr-BE" b="1">
                <a:latin typeface="Aptos Display" panose="020B0004020202020204" pitchFamily="34" charset="0"/>
              </a:rPr>
              <a:t>Un « putsch situationniste » ?</a:t>
            </a:r>
          </a:p>
          <a:p>
            <a:pPr marL="342900" indent="-342900">
              <a:buAutoNum type="arabicPeriod"/>
            </a:pPr>
            <a:r>
              <a:rPr lang="fr-BE" b="1">
                <a:latin typeface="Aptos Display" panose="020B0004020202020204" pitchFamily="34" charset="0"/>
              </a:rPr>
              <a:t>Une somme de contradictions</a:t>
            </a:r>
          </a:p>
          <a:p>
            <a:pPr marL="342900" indent="-342900">
              <a:buAutoNum type="arabicPeriod"/>
            </a:pPr>
            <a:endParaRPr lang="fr-BE"/>
          </a:p>
        </p:txBody>
      </p:sp>
    </p:spTree>
    <p:extLst>
      <p:ext uri="{BB962C8B-B14F-4D97-AF65-F5344CB8AC3E}">
        <p14:creationId xmlns:p14="http://schemas.microsoft.com/office/powerpoint/2010/main" val="3016610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677FA-6331-B8C9-4411-7E0C97E66AF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8488845-8845-200C-F096-DC5DEC3B2231}"/>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a:latin typeface="Aptos Display" panose="020B0004020202020204" pitchFamily="34" charset="0"/>
              </a:rPr>
              <a:t>VI. Une </a:t>
            </a:r>
            <a:r>
              <a:rPr lang="en-US" err="1">
                <a:latin typeface="Aptos Display" panose="020B0004020202020204" pitchFamily="34" charset="0"/>
              </a:rPr>
              <a:t>somme</a:t>
            </a:r>
            <a:r>
              <a:rPr lang="en-US">
                <a:latin typeface="Aptos Display" panose="020B0004020202020204" pitchFamily="34" charset="0"/>
              </a:rPr>
              <a:t> de contradictions (suite </a:t>
            </a:r>
            <a:r>
              <a:rPr lang="en-US" i="1" cap="none" err="1">
                <a:latin typeface="Aptos Display" panose="020B0004020202020204" pitchFamily="34" charset="0"/>
              </a:rPr>
              <a:t>ter</a:t>
            </a:r>
            <a:r>
              <a:rPr lang="en-US">
                <a:latin typeface="Aptos Display" panose="020B0004020202020204" pitchFamily="34" charset="0"/>
              </a:rPr>
              <a:t>)</a:t>
            </a:r>
          </a:p>
        </p:txBody>
      </p:sp>
      <p:graphicFrame>
        <p:nvGraphicFramePr>
          <p:cNvPr id="14" name="ZoneTexte 2">
            <a:extLst>
              <a:ext uri="{FF2B5EF4-FFF2-40B4-BE49-F238E27FC236}">
                <a16:creationId xmlns:a16="http://schemas.microsoft.com/office/drawing/2014/main" id="{CED461F9-73A2-1536-8CD8-AC3813F4D428}"/>
              </a:ext>
            </a:extLst>
          </p:cNvPr>
          <p:cNvGraphicFramePr/>
          <p:nvPr>
            <p:extLst>
              <p:ext uri="{D42A27DB-BD31-4B8C-83A1-F6EECF244321}">
                <p14:modId xmlns:p14="http://schemas.microsoft.com/office/powerpoint/2010/main" val="1766518390"/>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66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5389F-257A-C677-08D3-E093F7B2F9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717DBB-1EE7-21B2-9539-015F42C865C0}"/>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err="1">
                <a:latin typeface="Aptos Display" panose="020B0004020202020204" pitchFamily="34" charset="0"/>
              </a:rPr>
              <a:t>BibliographIe</a:t>
            </a:r>
            <a:endParaRPr lang="en-US">
              <a:latin typeface="Aptos Display" panose="020B0004020202020204" pitchFamily="34" charset="0"/>
            </a:endParaRPr>
          </a:p>
        </p:txBody>
      </p:sp>
      <p:graphicFrame>
        <p:nvGraphicFramePr>
          <p:cNvPr id="14" name="ZoneTexte 2">
            <a:extLst>
              <a:ext uri="{FF2B5EF4-FFF2-40B4-BE49-F238E27FC236}">
                <a16:creationId xmlns:a16="http://schemas.microsoft.com/office/drawing/2014/main" id="{47C82339-5B55-A963-B1D8-27AC6A41B3C4}"/>
              </a:ext>
            </a:extLst>
          </p:cNvPr>
          <p:cNvGraphicFramePr/>
          <p:nvPr>
            <p:extLst>
              <p:ext uri="{D42A27DB-BD31-4B8C-83A1-F6EECF244321}">
                <p14:modId xmlns:p14="http://schemas.microsoft.com/office/powerpoint/2010/main" val="2425137966"/>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57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6997F-A603-9CD3-D022-CBE93086B7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1A7B68E-AF50-8CB9-7AF3-E33D28D6CD4E}"/>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err="1">
                <a:latin typeface="Aptos Display" panose="020B0004020202020204" pitchFamily="34" charset="0"/>
              </a:rPr>
              <a:t>BibliographIe</a:t>
            </a:r>
            <a:r>
              <a:rPr lang="en-US">
                <a:latin typeface="Aptos Display" panose="020B0004020202020204" pitchFamily="34" charset="0"/>
              </a:rPr>
              <a:t> (suite)</a:t>
            </a:r>
          </a:p>
        </p:txBody>
      </p:sp>
      <p:graphicFrame>
        <p:nvGraphicFramePr>
          <p:cNvPr id="14" name="ZoneTexte 2">
            <a:extLst>
              <a:ext uri="{FF2B5EF4-FFF2-40B4-BE49-F238E27FC236}">
                <a16:creationId xmlns:a16="http://schemas.microsoft.com/office/drawing/2014/main" id="{3F6AA9A4-09DD-D1AA-245C-210B612FDFEA}"/>
              </a:ext>
            </a:extLst>
          </p:cNvPr>
          <p:cNvGraphicFramePr/>
          <p:nvPr>
            <p:extLst>
              <p:ext uri="{D42A27DB-BD31-4B8C-83A1-F6EECF244321}">
                <p14:modId xmlns:p14="http://schemas.microsoft.com/office/powerpoint/2010/main" val="2800956665"/>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31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1ED17-9B97-9AE3-8073-C8B34C43BB9B}"/>
            </a:ext>
          </a:extLst>
        </p:cNvPr>
        <p:cNvGrpSpPr/>
        <p:nvPr/>
      </p:nvGrpSpPr>
      <p:grpSpPr>
        <a:xfrm>
          <a:off x="0" y="0"/>
          <a:ext cx="0" cy="0"/>
          <a:chOff x="0" y="0"/>
          <a:chExt cx="0" cy="0"/>
        </a:xfrm>
      </p:grpSpPr>
      <p:pic>
        <p:nvPicPr>
          <p:cNvPr id="23" name="Image 22">
            <a:extLst>
              <a:ext uri="{FF2B5EF4-FFF2-40B4-BE49-F238E27FC236}">
                <a16:creationId xmlns:a16="http://schemas.microsoft.com/office/drawing/2014/main" id="{0FA385C5-1DE1-2A11-0BD8-C5CD5C561432}"/>
              </a:ext>
            </a:extLst>
          </p:cNvPr>
          <p:cNvPicPr>
            <a:picLocks noChangeAspect="1"/>
          </p:cNvPicPr>
          <p:nvPr/>
        </p:nvPicPr>
        <p:blipFill>
          <a:blip r:embed="rId2"/>
          <a:srcRect t="13047" r="9091" b="5135"/>
          <a:stretch/>
        </p:blipFill>
        <p:spPr>
          <a:xfrm>
            <a:off x="20" y="10"/>
            <a:ext cx="12191980" cy="6857990"/>
          </a:xfrm>
          <a:prstGeom prst="rect">
            <a:avLst/>
          </a:prstGeom>
        </p:spPr>
      </p:pic>
      <p:sp>
        <p:nvSpPr>
          <p:cNvPr id="2" name="Titre 1">
            <a:extLst>
              <a:ext uri="{FF2B5EF4-FFF2-40B4-BE49-F238E27FC236}">
                <a16:creationId xmlns:a16="http://schemas.microsoft.com/office/drawing/2014/main" id="{E222E9DF-FF92-6B33-9785-78B60FA41DDD}"/>
              </a:ext>
            </a:extLst>
          </p:cNvPr>
          <p:cNvSpPr>
            <a:spLocks noGrp="1"/>
          </p:cNvSpPr>
          <p:nvPr>
            <p:ph type="title"/>
          </p:nvPr>
        </p:nvSpPr>
        <p:spPr>
          <a:xfrm>
            <a:off x="834511" y="975039"/>
            <a:ext cx="2286000" cy="2286000"/>
          </a:xfrm>
          <a:prstGeom prst="flowChartDocument">
            <a:avLst/>
          </a:prstGeom>
          <a:solidFill>
            <a:srgbClr val="000000">
              <a:alpha val="75000"/>
            </a:srgbClr>
          </a:solidFill>
          <a:ln>
            <a:noFill/>
          </a:ln>
        </p:spPr>
        <p:txBody>
          <a:bodyPr vert="horz" lIns="182880" tIns="182880" rIns="182880" bIns="182880" rtlCol="0" anchor="ctr" anchorCtr="1">
            <a:normAutofit/>
          </a:bodyPr>
          <a:lstStyle/>
          <a:p>
            <a:r>
              <a:rPr lang="en-US" sz="1700" kern="1200" cap="all" spc="200" baseline="0">
                <a:solidFill>
                  <a:srgbClr val="FFFFFF"/>
                </a:solidFill>
                <a:latin typeface="Aptos Display" panose="020B0004020202020204" pitchFamily="34" charset="0"/>
              </a:rPr>
              <a:t>1. </a:t>
            </a:r>
            <a:r>
              <a:rPr lang="en-US" sz="1700" kern="1200" cap="all" spc="200" baseline="0" err="1">
                <a:solidFill>
                  <a:srgbClr val="FFFFFF"/>
                </a:solidFill>
                <a:latin typeface="Aptos Display" panose="020B0004020202020204" pitchFamily="34" charset="0"/>
              </a:rPr>
              <a:t>Présentation</a:t>
            </a:r>
            <a:r>
              <a:rPr lang="en-US" sz="1700" kern="1200" cap="all" spc="200" baseline="0">
                <a:solidFill>
                  <a:srgbClr val="FFFFFF"/>
                </a:solidFill>
                <a:latin typeface="Aptos Display" panose="020B0004020202020204" pitchFamily="34" charset="0"/>
              </a:rPr>
              <a:t> (</a:t>
            </a:r>
            <a:r>
              <a:rPr lang="en-US" sz="1700" kern="1200" cap="all" spc="200" baseline="0" err="1">
                <a:solidFill>
                  <a:srgbClr val="FFFFFF"/>
                </a:solidFill>
                <a:latin typeface="Aptos Display" panose="020B0004020202020204" pitchFamily="34" charset="0"/>
              </a:rPr>
              <a:t>brève</a:t>
            </a:r>
            <a:r>
              <a:rPr lang="en-US" sz="1700" kern="1200" cap="all" spc="200" baseline="0">
                <a:solidFill>
                  <a:srgbClr val="FFFFFF"/>
                </a:solidFill>
                <a:latin typeface="Aptos Display" panose="020B0004020202020204" pitchFamily="34" charset="0"/>
              </a:rPr>
              <a:t>)</a:t>
            </a:r>
          </a:p>
        </p:txBody>
      </p:sp>
      <p:sp>
        <p:nvSpPr>
          <p:cNvPr id="28" name="Flowchart: Document 27">
            <a:extLst>
              <a:ext uri="{FF2B5EF4-FFF2-40B4-BE49-F238E27FC236}">
                <a16:creationId xmlns:a16="http://schemas.microsoft.com/office/drawing/2014/main" id="{0AD84CCE-B61B-45FD-8942-77C913052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19" y="810447"/>
            <a:ext cx="2615184" cy="2615184"/>
          </a:xfrm>
          <a:prstGeom prst="flowChartDocument">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63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42E5E21-8FF7-A2A9-69CB-1A4BA8D744C0}"/>
              </a:ext>
            </a:extLst>
          </p:cNvPr>
          <p:cNvSpPr>
            <a:spLocks noGrp="1"/>
          </p:cNvSpPr>
          <p:nvPr>
            <p:ph type="title"/>
          </p:nvPr>
        </p:nvSpPr>
        <p:spPr>
          <a:xfrm>
            <a:off x="643466" y="643467"/>
            <a:ext cx="6242719" cy="907747"/>
          </a:xfrm>
          <a:noFill/>
          <a:ln>
            <a:solidFill>
              <a:schemeClr val="bg1"/>
            </a:solidFill>
          </a:ln>
        </p:spPr>
        <p:txBody>
          <a:bodyPr wrap="square">
            <a:normAutofit/>
          </a:bodyPr>
          <a:lstStyle/>
          <a:p>
            <a:r>
              <a:rPr lang="fr-BE">
                <a:solidFill>
                  <a:schemeClr val="bg1"/>
                </a:solidFill>
                <a:latin typeface="Aptos Display" panose="020B0004020202020204" pitchFamily="34" charset="0"/>
              </a:rPr>
              <a:t>1. Présentation (brève)</a:t>
            </a:r>
          </a:p>
        </p:txBody>
      </p:sp>
      <p:sp>
        <p:nvSpPr>
          <p:cNvPr id="3" name="Espace réservé du contenu 2">
            <a:extLst>
              <a:ext uri="{FF2B5EF4-FFF2-40B4-BE49-F238E27FC236}">
                <a16:creationId xmlns:a16="http://schemas.microsoft.com/office/drawing/2014/main" id="{C458C223-927A-670D-A6A0-4D59B1FEC281}"/>
              </a:ext>
            </a:extLst>
          </p:cNvPr>
          <p:cNvSpPr>
            <a:spLocks noGrp="1"/>
          </p:cNvSpPr>
          <p:nvPr>
            <p:ph idx="1"/>
          </p:nvPr>
        </p:nvSpPr>
        <p:spPr>
          <a:xfrm>
            <a:off x="643467" y="1751399"/>
            <a:ext cx="6242715" cy="4910657"/>
          </a:xfrm>
        </p:spPr>
        <p:txBody>
          <a:bodyPr>
            <a:normAutofit/>
          </a:bodyPr>
          <a:lstStyle/>
          <a:p>
            <a:pPr>
              <a:lnSpc>
                <a:spcPct val="90000"/>
              </a:lnSpc>
            </a:pPr>
            <a:r>
              <a:rPr lang="fr-BE" sz="1600" b="1">
                <a:solidFill>
                  <a:schemeClr val="bg1"/>
                </a:solidFill>
                <a:latin typeface="Aptos Display" panose="020B0004020202020204" pitchFamily="34" charset="0"/>
              </a:rPr>
              <a:t>1942-1995. Communiste libertaire </a:t>
            </a:r>
            <a:r>
              <a:rPr lang="fr-BE" sz="1600">
                <a:solidFill>
                  <a:schemeClr val="bg1"/>
                </a:solidFill>
                <a:latin typeface="Aptos Display" panose="020B0004020202020204" pitchFamily="34" charset="0"/>
              </a:rPr>
              <a:t>jusqu’à la fin de sa vie.</a:t>
            </a:r>
          </a:p>
          <a:p>
            <a:pPr>
              <a:lnSpc>
                <a:spcPct val="90000"/>
              </a:lnSpc>
            </a:pPr>
            <a:r>
              <a:rPr lang="fr-BE" sz="1600" b="1">
                <a:solidFill>
                  <a:schemeClr val="bg1"/>
                </a:solidFill>
                <a:latin typeface="Aptos Display" panose="020B0004020202020204" pitchFamily="34" charset="0"/>
              </a:rPr>
              <a:t>9 romans publiés en 10 ans – </a:t>
            </a:r>
            <a:r>
              <a:rPr lang="fr-BE" sz="1600">
                <a:solidFill>
                  <a:schemeClr val="bg1"/>
                </a:solidFill>
                <a:latin typeface="Aptos Display" panose="020B0004020202020204" pitchFamily="34" charset="0"/>
              </a:rPr>
              <a:t>Œuvres anthumes </a:t>
            </a:r>
            <a:r>
              <a:rPr lang="fr-BE" sz="1600" b="1">
                <a:solidFill>
                  <a:schemeClr val="bg1"/>
                </a:solidFill>
                <a:latin typeface="Aptos Display" panose="020B0004020202020204" pitchFamily="34" charset="0"/>
              </a:rPr>
              <a:t>: </a:t>
            </a:r>
          </a:p>
          <a:p>
            <a:pPr>
              <a:lnSpc>
                <a:spcPct val="90000"/>
              </a:lnSpc>
            </a:pPr>
            <a:r>
              <a:rPr lang="fr-BE" sz="1600" b="1">
                <a:solidFill>
                  <a:schemeClr val="bg1"/>
                </a:solidFill>
                <a:latin typeface="Aptos Display" panose="020B0004020202020204" pitchFamily="34" charset="0"/>
              </a:rPr>
              <a:t>Série NOIRE </a:t>
            </a:r>
            <a:r>
              <a:rPr lang="fr-BE" sz="1600">
                <a:solidFill>
                  <a:schemeClr val="bg1"/>
                </a:solidFill>
                <a:latin typeface="Aptos Display" panose="020B0004020202020204" pitchFamily="34" charset="0"/>
              </a:rPr>
              <a:t>Laissez bronzer les cadavres (1971 avec J.-P. </a:t>
            </a:r>
            <a:r>
              <a:rPr lang="fr-BE" sz="1600" err="1">
                <a:solidFill>
                  <a:schemeClr val="bg1"/>
                </a:solidFill>
                <a:latin typeface="Aptos Display" panose="020B0004020202020204" pitchFamily="34" charset="0"/>
              </a:rPr>
              <a:t>Bastid</a:t>
            </a:r>
            <a:r>
              <a:rPr lang="fr-BE" sz="1600">
                <a:solidFill>
                  <a:schemeClr val="bg1"/>
                </a:solidFill>
                <a:latin typeface="Aptos Display" panose="020B0004020202020204" pitchFamily="34" charset="0"/>
              </a:rPr>
              <a:t>) – L’affaire N’</a:t>
            </a:r>
            <a:r>
              <a:rPr lang="fr-BE" sz="1600" err="1">
                <a:solidFill>
                  <a:schemeClr val="bg1"/>
                </a:solidFill>
                <a:latin typeface="Aptos Display" panose="020B0004020202020204" pitchFamily="34" charset="0"/>
              </a:rPr>
              <a:t>Gustro</a:t>
            </a:r>
            <a:r>
              <a:rPr lang="fr-BE" sz="1600">
                <a:solidFill>
                  <a:schemeClr val="bg1"/>
                </a:solidFill>
                <a:latin typeface="Aptos Display" panose="020B0004020202020204" pitchFamily="34" charset="0"/>
              </a:rPr>
              <a:t> (1971) – Ô dingos, ô châteaux ! (1972) -  Nada (1972) - Morgue pleine (1973) – Que d’os (1976) – Le petit bleu de la côte Ouest (1976) – La position du tireur couché (1981) </a:t>
            </a:r>
            <a:r>
              <a:rPr lang="fr-BE" sz="1600" b="1">
                <a:solidFill>
                  <a:schemeClr val="bg1"/>
                </a:solidFill>
                <a:latin typeface="Aptos Display" panose="020B0004020202020204" pitchFamily="34" charset="0"/>
              </a:rPr>
              <a:t>GALLIMARD</a:t>
            </a:r>
            <a:r>
              <a:rPr lang="fr-BE" sz="1600">
                <a:solidFill>
                  <a:schemeClr val="bg1"/>
                </a:solidFill>
                <a:latin typeface="Aptos Display" panose="020B0004020202020204" pitchFamily="34" charset="0"/>
              </a:rPr>
              <a:t> Hors-collection Fatale (1977).</a:t>
            </a:r>
          </a:p>
          <a:p>
            <a:pPr>
              <a:lnSpc>
                <a:spcPct val="90000"/>
              </a:lnSpc>
            </a:pPr>
            <a:r>
              <a:rPr lang="fr-BE" sz="1600">
                <a:solidFill>
                  <a:schemeClr val="bg1"/>
                </a:solidFill>
                <a:latin typeface="Aptos Display" panose="020B0004020202020204" pitchFamily="34" charset="0"/>
              </a:rPr>
              <a:t>D’autres écrits fictionnels (sous pseudonyme). De nombreux écrits non-fictionnels : Journal, Correspondance, Chroniques, Entretiens, Notes de lecture…</a:t>
            </a:r>
          </a:p>
          <a:p>
            <a:pPr>
              <a:lnSpc>
                <a:spcPct val="90000"/>
              </a:lnSpc>
            </a:pPr>
            <a:r>
              <a:rPr lang="fr-BE" sz="1600">
                <a:solidFill>
                  <a:schemeClr val="bg1"/>
                </a:solidFill>
                <a:latin typeface="Aptos Display" panose="020B0004020202020204" pitchFamily="34" charset="0"/>
              </a:rPr>
              <a:t>Nombreux clichés (ou calomnies) : « père du </a:t>
            </a:r>
            <a:r>
              <a:rPr lang="fr-BE" sz="1600" err="1">
                <a:solidFill>
                  <a:schemeClr val="bg1"/>
                </a:solidFill>
                <a:latin typeface="Aptos Display" panose="020B0004020202020204" pitchFamily="34" charset="0"/>
              </a:rPr>
              <a:t>néopolar</a:t>
            </a:r>
            <a:r>
              <a:rPr lang="fr-BE" sz="1600">
                <a:solidFill>
                  <a:schemeClr val="bg1"/>
                </a:solidFill>
                <a:latin typeface="Aptos Display" panose="020B0004020202020204" pitchFamily="34" charset="0"/>
              </a:rPr>
              <a:t> », « putschiste littéraire »,  « agent infiltré », </a:t>
            </a:r>
            <a:r>
              <a:rPr lang="fr-FR" sz="1600">
                <a:solidFill>
                  <a:schemeClr val="bg1"/>
                </a:solidFill>
                <a:effectLst/>
                <a:latin typeface="Aptos Display" panose="020B0004020202020204" pitchFamily="34" charset="0"/>
                <a:ea typeface="Calibri" panose="020F0502020204030204" pitchFamily="34" charset="0"/>
              </a:rPr>
              <a:t>« figure tutélaire du roman noir français », « gauchiste », auteur de « romans cultissimes », « stakhanoviste de la traduction</a:t>
            </a:r>
            <a:r>
              <a:rPr lang="fr-FR" sz="1600">
                <a:solidFill>
                  <a:schemeClr val="bg1"/>
                </a:solidFill>
                <a:latin typeface="Aptos Display" panose="020B0004020202020204" pitchFamily="34" charset="0"/>
                <a:ea typeface="Calibri" panose="020F0502020204030204" pitchFamily="34" charset="0"/>
              </a:rPr>
              <a:t> » et « travailleur perpétuel », « tête de gondole française du behaviorisme », coincé entre « littérature savante » et « littérature populaire », un Manchette « désenchanté » qui se replie après 1981…</a:t>
            </a:r>
            <a:endParaRPr lang="fr-BE" sz="1600">
              <a:solidFill>
                <a:schemeClr val="bg1"/>
              </a:solidFill>
              <a:latin typeface="Aptos Display" panose="020B0004020202020204" pitchFamily="34" charset="0"/>
            </a:endParaRPr>
          </a:p>
          <a:p>
            <a:pPr marL="0" indent="0">
              <a:lnSpc>
                <a:spcPct val="90000"/>
              </a:lnSpc>
              <a:buNone/>
            </a:pPr>
            <a:endParaRPr lang="fr-BE" sz="1400" b="1">
              <a:solidFill>
                <a:schemeClr val="bg1"/>
              </a:solidFill>
            </a:endParaRPr>
          </a:p>
          <a:p>
            <a:pPr>
              <a:lnSpc>
                <a:spcPct val="90000"/>
              </a:lnSpc>
            </a:pPr>
            <a:endParaRPr lang="fr-BE" sz="1400">
              <a:solidFill>
                <a:schemeClr val="bg1"/>
              </a:solidFill>
            </a:endParaRPr>
          </a:p>
          <a:p>
            <a:pPr>
              <a:lnSpc>
                <a:spcPct val="90000"/>
              </a:lnSpc>
            </a:pPr>
            <a:endParaRPr lang="fr-BE" sz="1400">
              <a:solidFill>
                <a:schemeClr val="bg1"/>
              </a:solidFill>
            </a:endParaRPr>
          </a:p>
        </p:txBody>
      </p:sp>
      <p:pic>
        <p:nvPicPr>
          <p:cNvPr id="9" name="Image 8">
            <a:extLst>
              <a:ext uri="{FF2B5EF4-FFF2-40B4-BE49-F238E27FC236}">
                <a16:creationId xmlns:a16="http://schemas.microsoft.com/office/drawing/2014/main" id="{4A7395F8-D3E4-F088-C55A-3920CEE5AA8F}"/>
              </a:ext>
            </a:extLst>
          </p:cNvPr>
          <p:cNvPicPr>
            <a:picLocks noChangeAspect="1"/>
          </p:cNvPicPr>
          <p:nvPr/>
        </p:nvPicPr>
        <p:blipFill>
          <a:blip r:embed="rId2"/>
          <a:stretch>
            <a:fillRect/>
          </a:stretch>
        </p:blipFill>
        <p:spPr>
          <a:xfrm>
            <a:off x="7676158" y="1751399"/>
            <a:ext cx="4326010" cy="3979929"/>
          </a:xfrm>
          <a:prstGeom prst="rect">
            <a:avLst/>
          </a:prstGeom>
        </p:spPr>
      </p:pic>
    </p:spTree>
    <p:extLst>
      <p:ext uri="{BB962C8B-B14F-4D97-AF65-F5344CB8AC3E}">
        <p14:creationId xmlns:p14="http://schemas.microsoft.com/office/powerpoint/2010/main" val="382173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BD0A8-19CD-BB6A-C5D7-6EEDAABF32FB}"/>
              </a:ext>
            </a:extLst>
          </p:cNvPr>
          <p:cNvSpPr>
            <a:spLocks noGrp="1"/>
          </p:cNvSpPr>
          <p:nvPr>
            <p:ph type="title"/>
          </p:nvPr>
        </p:nvSpPr>
        <p:spPr>
          <a:xfrm>
            <a:off x="6736080" y="2958106"/>
            <a:ext cx="4797453" cy="941796"/>
          </a:xfrm>
        </p:spPr>
        <p:txBody>
          <a:bodyPr vert="horz" wrap="square" lIns="182880" tIns="182880" rIns="182880" bIns="182880" rtlCol="0" anchor="ctr">
            <a:normAutofit fontScale="90000"/>
          </a:bodyPr>
          <a:lstStyle/>
          <a:p>
            <a:r>
              <a:rPr lang="en-US" sz="2800" kern="1200" cap="all" spc="200" baseline="0">
                <a:solidFill>
                  <a:srgbClr val="262626"/>
                </a:solidFill>
                <a:latin typeface="Aptos Display" panose="020B0004020202020204" pitchFamily="34" charset="0"/>
              </a:rPr>
              <a:t>Oeuvres </a:t>
            </a:r>
            <a:r>
              <a:rPr lang="en-US" sz="2800" kern="1200" cap="all" spc="200" baseline="0" err="1">
                <a:solidFill>
                  <a:srgbClr val="262626"/>
                </a:solidFill>
                <a:latin typeface="Aptos Display" panose="020B0004020202020204" pitchFamily="34" charset="0"/>
              </a:rPr>
              <a:t>anthumes</a:t>
            </a:r>
            <a:r>
              <a:rPr lang="en-US" sz="2800" kern="1200" cap="all" spc="200" baseline="0">
                <a:solidFill>
                  <a:srgbClr val="262626"/>
                </a:solidFill>
                <a:latin typeface="Aptos Display" panose="020B0004020202020204" pitchFamily="34" charset="0"/>
              </a:rPr>
              <a:t> </a:t>
            </a:r>
            <a:r>
              <a:rPr lang="en-US" sz="2800" kern="1200" cap="all" spc="200" baseline="0" err="1">
                <a:solidFill>
                  <a:srgbClr val="262626"/>
                </a:solidFill>
                <a:latin typeface="Aptos Display" panose="020B0004020202020204" pitchFamily="34" charset="0"/>
              </a:rPr>
              <a:t>fictionnelles</a:t>
            </a:r>
            <a:endParaRPr lang="en-US" sz="2800" kern="1200" cap="all" spc="200" baseline="0">
              <a:solidFill>
                <a:srgbClr val="262626"/>
              </a:solidFill>
              <a:latin typeface="Aptos Display" panose="020B0004020202020204" pitchFamily="34" charset="0"/>
            </a:endParaRPr>
          </a:p>
        </p:txBody>
      </p:sp>
      <p:pic>
        <p:nvPicPr>
          <p:cNvPr id="8" name="Image 7">
            <a:extLst>
              <a:ext uri="{FF2B5EF4-FFF2-40B4-BE49-F238E27FC236}">
                <a16:creationId xmlns:a16="http://schemas.microsoft.com/office/drawing/2014/main" id="{42B62D9C-CCAB-8A49-D5DC-36BC707F8AB9}"/>
              </a:ext>
            </a:extLst>
          </p:cNvPr>
          <p:cNvPicPr>
            <a:picLocks noChangeAspect="1"/>
          </p:cNvPicPr>
          <p:nvPr/>
        </p:nvPicPr>
        <p:blipFill>
          <a:blip r:embed="rId2"/>
          <a:stretch>
            <a:fillRect/>
          </a:stretch>
        </p:blipFill>
        <p:spPr>
          <a:xfrm>
            <a:off x="10298766" y="63940"/>
            <a:ext cx="1733550" cy="2867025"/>
          </a:xfrm>
          <a:prstGeom prst="rect">
            <a:avLst/>
          </a:prstGeom>
        </p:spPr>
      </p:pic>
      <p:pic>
        <p:nvPicPr>
          <p:cNvPr id="10" name="Image 9">
            <a:extLst>
              <a:ext uri="{FF2B5EF4-FFF2-40B4-BE49-F238E27FC236}">
                <a16:creationId xmlns:a16="http://schemas.microsoft.com/office/drawing/2014/main" id="{BCC4DF5B-2FD9-F3EA-68DC-A994B55FA552}"/>
              </a:ext>
            </a:extLst>
          </p:cNvPr>
          <p:cNvPicPr>
            <a:picLocks noChangeAspect="1"/>
          </p:cNvPicPr>
          <p:nvPr/>
        </p:nvPicPr>
        <p:blipFill>
          <a:blip r:embed="rId3"/>
          <a:stretch>
            <a:fillRect/>
          </a:stretch>
        </p:blipFill>
        <p:spPr>
          <a:xfrm>
            <a:off x="159684" y="63940"/>
            <a:ext cx="1828800" cy="3067050"/>
          </a:xfrm>
          <a:prstGeom prst="rect">
            <a:avLst/>
          </a:prstGeom>
        </p:spPr>
      </p:pic>
      <p:pic>
        <p:nvPicPr>
          <p:cNvPr id="12" name="Image 11">
            <a:extLst>
              <a:ext uri="{FF2B5EF4-FFF2-40B4-BE49-F238E27FC236}">
                <a16:creationId xmlns:a16="http://schemas.microsoft.com/office/drawing/2014/main" id="{A651E19A-43FD-7715-C2A3-A63C8DF72070}"/>
              </a:ext>
            </a:extLst>
          </p:cNvPr>
          <p:cNvPicPr>
            <a:picLocks noChangeAspect="1"/>
          </p:cNvPicPr>
          <p:nvPr/>
        </p:nvPicPr>
        <p:blipFill>
          <a:blip r:embed="rId4"/>
          <a:stretch>
            <a:fillRect/>
          </a:stretch>
        </p:blipFill>
        <p:spPr>
          <a:xfrm>
            <a:off x="2204876" y="63940"/>
            <a:ext cx="1959338" cy="3067050"/>
          </a:xfrm>
          <a:prstGeom prst="rect">
            <a:avLst/>
          </a:prstGeom>
        </p:spPr>
      </p:pic>
      <p:pic>
        <p:nvPicPr>
          <p:cNvPr id="14" name="Image 13">
            <a:extLst>
              <a:ext uri="{FF2B5EF4-FFF2-40B4-BE49-F238E27FC236}">
                <a16:creationId xmlns:a16="http://schemas.microsoft.com/office/drawing/2014/main" id="{DC4FDFFB-B445-0414-E2E2-D81B88B3404C}"/>
              </a:ext>
            </a:extLst>
          </p:cNvPr>
          <p:cNvPicPr>
            <a:picLocks noChangeAspect="1"/>
          </p:cNvPicPr>
          <p:nvPr/>
        </p:nvPicPr>
        <p:blipFill>
          <a:blip r:embed="rId5"/>
          <a:stretch>
            <a:fillRect/>
          </a:stretch>
        </p:blipFill>
        <p:spPr>
          <a:xfrm>
            <a:off x="4233555" y="63940"/>
            <a:ext cx="1828800" cy="3117011"/>
          </a:xfrm>
          <a:prstGeom prst="rect">
            <a:avLst/>
          </a:prstGeom>
        </p:spPr>
      </p:pic>
      <p:pic>
        <p:nvPicPr>
          <p:cNvPr id="16" name="Image 15">
            <a:extLst>
              <a:ext uri="{FF2B5EF4-FFF2-40B4-BE49-F238E27FC236}">
                <a16:creationId xmlns:a16="http://schemas.microsoft.com/office/drawing/2014/main" id="{E1704E72-8834-E129-0DFE-B3F76375822C}"/>
              </a:ext>
            </a:extLst>
          </p:cNvPr>
          <p:cNvPicPr>
            <a:picLocks noChangeAspect="1"/>
          </p:cNvPicPr>
          <p:nvPr/>
        </p:nvPicPr>
        <p:blipFill>
          <a:blip r:embed="rId6"/>
          <a:stretch>
            <a:fillRect/>
          </a:stretch>
        </p:blipFill>
        <p:spPr>
          <a:xfrm>
            <a:off x="6294238" y="24382"/>
            <a:ext cx="1733550" cy="2891407"/>
          </a:xfrm>
          <a:prstGeom prst="rect">
            <a:avLst/>
          </a:prstGeom>
        </p:spPr>
      </p:pic>
      <p:pic>
        <p:nvPicPr>
          <p:cNvPr id="18" name="Image 17">
            <a:extLst>
              <a:ext uri="{FF2B5EF4-FFF2-40B4-BE49-F238E27FC236}">
                <a16:creationId xmlns:a16="http://schemas.microsoft.com/office/drawing/2014/main" id="{4BF4A670-3FB4-65B9-F577-4F6383C5D64C}"/>
              </a:ext>
            </a:extLst>
          </p:cNvPr>
          <p:cNvPicPr>
            <a:picLocks noChangeAspect="1"/>
          </p:cNvPicPr>
          <p:nvPr/>
        </p:nvPicPr>
        <p:blipFill>
          <a:blip r:embed="rId7"/>
          <a:stretch>
            <a:fillRect/>
          </a:stretch>
        </p:blipFill>
        <p:spPr>
          <a:xfrm>
            <a:off x="159684" y="3428496"/>
            <a:ext cx="2069901" cy="3365564"/>
          </a:xfrm>
          <a:prstGeom prst="rect">
            <a:avLst/>
          </a:prstGeom>
        </p:spPr>
      </p:pic>
      <p:pic>
        <p:nvPicPr>
          <p:cNvPr id="20" name="Image 19">
            <a:extLst>
              <a:ext uri="{FF2B5EF4-FFF2-40B4-BE49-F238E27FC236}">
                <a16:creationId xmlns:a16="http://schemas.microsoft.com/office/drawing/2014/main" id="{23801D70-B5D1-94C7-F92F-E3BDD9C3AEC3}"/>
              </a:ext>
            </a:extLst>
          </p:cNvPr>
          <p:cNvPicPr>
            <a:picLocks noChangeAspect="1"/>
          </p:cNvPicPr>
          <p:nvPr/>
        </p:nvPicPr>
        <p:blipFill>
          <a:blip r:embed="rId8"/>
          <a:stretch>
            <a:fillRect/>
          </a:stretch>
        </p:blipFill>
        <p:spPr>
          <a:xfrm>
            <a:off x="2461468" y="3390462"/>
            <a:ext cx="1959339" cy="3467034"/>
          </a:xfrm>
          <a:prstGeom prst="rect">
            <a:avLst/>
          </a:prstGeom>
        </p:spPr>
      </p:pic>
      <p:pic>
        <p:nvPicPr>
          <p:cNvPr id="22" name="Image 21">
            <a:extLst>
              <a:ext uri="{FF2B5EF4-FFF2-40B4-BE49-F238E27FC236}">
                <a16:creationId xmlns:a16="http://schemas.microsoft.com/office/drawing/2014/main" id="{063D77EA-A2A4-AD34-23D6-9FB37408836A}"/>
              </a:ext>
            </a:extLst>
          </p:cNvPr>
          <p:cNvPicPr>
            <a:picLocks noChangeAspect="1"/>
          </p:cNvPicPr>
          <p:nvPr/>
        </p:nvPicPr>
        <p:blipFill>
          <a:blip r:embed="rId9"/>
          <a:stretch>
            <a:fillRect/>
          </a:stretch>
        </p:blipFill>
        <p:spPr>
          <a:xfrm>
            <a:off x="4544859" y="3428496"/>
            <a:ext cx="2177072" cy="3429504"/>
          </a:xfrm>
          <a:prstGeom prst="rect">
            <a:avLst/>
          </a:prstGeom>
        </p:spPr>
      </p:pic>
      <p:pic>
        <p:nvPicPr>
          <p:cNvPr id="24" name="Image 23">
            <a:extLst>
              <a:ext uri="{FF2B5EF4-FFF2-40B4-BE49-F238E27FC236}">
                <a16:creationId xmlns:a16="http://schemas.microsoft.com/office/drawing/2014/main" id="{8750B47C-FB79-BBCD-FDBB-EC86346830B2}"/>
              </a:ext>
            </a:extLst>
          </p:cNvPr>
          <p:cNvPicPr>
            <a:picLocks noChangeAspect="1"/>
          </p:cNvPicPr>
          <p:nvPr/>
        </p:nvPicPr>
        <p:blipFill>
          <a:blip r:embed="rId10"/>
          <a:stretch>
            <a:fillRect/>
          </a:stretch>
        </p:blipFill>
        <p:spPr>
          <a:xfrm>
            <a:off x="8046270" y="3980142"/>
            <a:ext cx="2177072" cy="2877354"/>
          </a:xfrm>
          <a:prstGeom prst="rect">
            <a:avLst/>
          </a:prstGeom>
        </p:spPr>
      </p:pic>
    </p:spTree>
    <p:extLst>
      <p:ext uri="{BB962C8B-B14F-4D97-AF65-F5344CB8AC3E}">
        <p14:creationId xmlns:p14="http://schemas.microsoft.com/office/powerpoint/2010/main" val="12332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D7C5BE-418C-4A44-91BF-28E411F75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1559052"/>
            <a:ext cx="10271760" cy="4347972"/>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169ED7-F217-791B-EE9F-5E5D380974E9}"/>
              </a:ext>
            </a:extLst>
          </p:cNvPr>
          <p:cNvSpPr>
            <a:spLocks noGrp="1"/>
          </p:cNvSpPr>
          <p:nvPr>
            <p:ph type="title"/>
          </p:nvPr>
        </p:nvSpPr>
        <p:spPr>
          <a:xfrm>
            <a:off x="2231136" y="0"/>
            <a:ext cx="7729728" cy="1469571"/>
          </a:xfrm>
          <a:ln>
            <a:solidFill>
              <a:srgbClr val="404040"/>
            </a:solidFill>
          </a:ln>
        </p:spPr>
        <p:txBody>
          <a:bodyPr vert="horz" lIns="182880" tIns="182880" rIns="182880" bIns="182880" rtlCol="0" anchor="ctr">
            <a:normAutofit fontScale="90000"/>
          </a:bodyPr>
          <a:lstStyle/>
          <a:p>
            <a:pPr algn="l"/>
            <a:r>
              <a:rPr lang="en-US">
                <a:latin typeface="Aptos Display" panose="020B0004020202020204" pitchFamily="34" charset="0"/>
              </a:rPr>
              <a:t>Ligne du temps des 4 sources</a:t>
            </a:r>
            <a:br>
              <a:rPr lang="en-US">
                <a:latin typeface="Aptos Display" panose="020B0004020202020204" pitchFamily="34" charset="0"/>
              </a:rPr>
            </a:br>
            <a:r>
              <a:rPr lang="en-US" sz="1800" cap="none">
                <a:latin typeface="Aptos Display" panose="020B0004020202020204" pitchFamily="34" charset="0"/>
              </a:rPr>
              <a:t>(</a:t>
            </a:r>
            <a:r>
              <a:rPr lang="en-US" sz="1800" i="1" cap="none" err="1">
                <a:latin typeface="Aptos Display" panose="020B0004020202020204" pitchFamily="34" charset="0"/>
              </a:rPr>
              <a:t>Annexe</a:t>
            </a:r>
            <a:r>
              <a:rPr lang="en-US" sz="1800" i="1" cap="none">
                <a:latin typeface="Aptos Display" panose="020B0004020202020204" pitchFamily="34" charset="0"/>
              </a:rPr>
              <a:t> </a:t>
            </a:r>
            <a:r>
              <a:rPr lang="en-US" sz="1800" cap="none">
                <a:latin typeface="Aptos Display" panose="020B0004020202020204" pitchFamily="34" charset="0"/>
              </a:rPr>
              <a:t>issue du </a:t>
            </a:r>
            <a:r>
              <a:rPr lang="en-US" sz="1800" i="1" cap="none">
                <a:latin typeface="Aptos Display" panose="020B0004020202020204" pitchFamily="34" charset="0"/>
              </a:rPr>
              <a:t>Journal</a:t>
            </a:r>
            <a:r>
              <a:rPr lang="en-US" sz="1800" cap="none">
                <a:latin typeface="Aptos Display" panose="020B0004020202020204" pitchFamily="34" charset="0"/>
              </a:rPr>
              <a:t> : </a:t>
            </a:r>
            <a:r>
              <a:rPr lang="fr-BE" sz="1800" cap="none">
                <a:latin typeface="Aptos Display" panose="020B0004020202020204" pitchFamily="34" charset="0"/>
              </a:rPr>
              <a:t>« Travail–Pas travail. Fatigue et surmenage » ; « Soucis d’argent–Rentrées d’argent » ; « Achats et dépenses, “société de consommation”. Petite-bourgeoisie – Couches moyennes » ; « Le succès de 1973 »)</a:t>
            </a:r>
            <a:br>
              <a:rPr lang="en-US" sz="1800"/>
            </a:br>
            <a:endParaRPr lang="en-US" sz="1800"/>
          </a:p>
        </p:txBody>
      </p:sp>
      <p:pic>
        <p:nvPicPr>
          <p:cNvPr id="5" name="Espace réservé du contenu 4" descr="Une image contenant texte, ligne, diagramme, capture d’écran&#10;&#10;Le contenu généré par l’IA peut être incorrect.">
            <a:extLst>
              <a:ext uri="{FF2B5EF4-FFF2-40B4-BE49-F238E27FC236}">
                <a16:creationId xmlns:a16="http://schemas.microsoft.com/office/drawing/2014/main" id="{1A7F1977-D3C1-8CA0-159A-DD38CECB97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549" y="2028569"/>
            <a:ext cx="10174901" cy="3705807"/>
          </a:xfrm>
          <a:prstGeom prst="rect">
            <a:avLst/>
          </a:prstGeom>
        </p:spPr>
      </p:pic>
    </p:spTree>
    <p:extLst>
      <p:ext uri="{BB962C8B-B14F-4D97-AF65-F5344CB8AC3E}">
        <p14:creationId xmlns:p14="http://schemas.microsoft.com/office/powerpoint/2010/main" val="113352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896AC-117B-AD4B-5807-83859877FB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7307E6-DE61-DE39-B946-1139CBA3F06C}"/>
              </a:ext>
            </a:extLst>
          </p:cNvPr>
          <p:cNvSpPr>
            <a:spLocks noGrp="1"/>
          </p:cNvSpPr>
          <p:nvPr>
            <p:ph type="title"/>
          </p:nvPr>
        </p:nvSpPr>
        <p:spPr>
          <a:xfrm>
            <a:off x="6438122" y="964692"/>
            <a:ext cx="4793758" cy="1188720"/>
          </a:xfrm>
        </p:spPr>
        <p:txBody>
          <a:bodyPr>
            <a:normAutofit/>
          </a:bodyPr>
          <a:lstStyle/>
          <a:p>
            <a:r>
              <a:rPr lang="fr-BE">
                <a:latin typeface="Aptos Display" panose="020B0004020202020204" pitchFamily="34" charset="0"/>
              </a:rPr>
              <a:t>II. Manchette et le travail</a:t>
            </a:r>
          </a:p>
        </p:txBody>
      </p:sp>
      <p:sp>
        <p:nvSpPr>
          <p:cNvPr id="18" name="Rectangle 17">
            <a:extLst>
              <a:ext uri="{FF2B5EF4-FFF2-40B4-BE49-F238E27FC236}">
                <a16:creationId xmlns:a16="http://schemas.microsoft.com/office/drawing/2014/main" id="{65B34324-8F10-4614-BFE4-2E3C7F3E1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E952EC-AFF6-4197-9272-C0D7C0F5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099314F5-C56C-B5E3-3D35-AC1F2F4F158D}"/>
              </a:ext>
            </a:extLst>
          </p:cNvPr>
          <p:cNvPicPr>
            <a:picLocks noChangeAspect="1"/>
          </p:cNvPicPr>
          <p:nvPr/>
        </p:nvPicPr>
        <p:blipFill>
          <a:blip r:embed="rId2"/>
          <a:srcRect l="1826" r="9710" b="-1"/>
          <a:stretch/>
        </p:blipFill>
        <p:spPr>
          <a:xfrm>
            <a:off x="467172" y="573872"/>
            <a:ext cx="2880360" cy="3170565"/>
          </a:xfrm>
          <a:prstGeom prst="rect">
            <a:avLst/>
          </a:prstGeom>
        </p:spPr>
      </p:pic>
      <p:sp>
        <p:nvSpPr>
          <p:cNvPr id="22" name="Rectangle 21">
            <a:extLst>
              <a:ext uri="{FF2B5EF4-FFF2-40B4-BE49-F238E27FC236}">
                <a16:creationId xmlns:a16="http://schemas.microsoft.com/office/drawing/2014/main" id="{D09AAB66-CD8D-477A-A21A-2105E6D82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1732"/>
            <a:ext cx="2111317" cy="27218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9CC7DCE1-97B3-8447-643D-24FD9E61B899}"/>
              </a:ext>
            </a:extLst>
          </p:cNvPr>
          <p:cNvPicPr>
            <a:picLocks noChangeAspect="1"/>
          </p:cNvPicPr>
          <p:nvPr/>
        </p:nvPicPr>
        <p:blipFill>
          <a:blip r:embed="rId3"/>
          <a:stretch>
            <a:fillRect/>
          </a:stretch>
        </p:blipFill>
        <p:spPr>
          <a:xfrm>
            <a:off x="4014948" y="487024"/>
            <a:ext cx="1410064" cy="2400109"/>
          </a:xfrm>
          <a:prstGeom prst="rect">
            <a:avLst/>
          </a:prstGeom>
        </p:spPr>
      </p:pic>
      <p:sp>
        <p:nvSpPr>
          <p:cNvPr id="24" name="Rectangle 23">
            <a:extLst>
              <a:ext uri="{FF2B5EF4-FFF2-40B4-BE49-F238E27FC236}">
                <a16:creationId xmlns:a16="http://schemas.microsoft.com/office/drawing/2014/main" id="{46A326B9-FD78-4195-A659-95DAFC1DD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4157447"/>
            <a:ext cx="3208079" cy="2378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DAFF6B-5BEC-4153-93E9-6B735BC1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27130"/>
            <a:ext cx="2111317" cy="28726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3BA19475-9661-5CFC-B53E-5C2D36148739}"/>
              </a:ext>
            </a:extLst>
          </p:cNvPr>
          <p:cNvPicPr>
            <a:picLocks noChangeAspect="1"/>
          </p:cNvPicPr>
          <p:nvPr/>
        </p:nvPicPr>
        <p:blipFill>
          <a:blip r:embed="rId4"/>
          <a:stretch>
            <a:fillRect/>
          </a:stretch>
        </p:blipFill>
        <p:spPr>
          <a:xfrm>
            <a:off x="4026397" y="3392424"/>
            <a:ext cx="1387166" cy="2542032"/>
          </a:xfrm>
          <a:prstGeom prst="rect">
            <a:avLst/>
          </a:prstGeom>
        </p:spPr>
      </p:pic>
      <p:sp>
        <p:nvSpPr>
          <p:cNvPr id="3" name="Espace réservé du contenu 2">
            <a:extLst>
              <a:ext uri="{FF2B5EF4-FFF2-40B4-BE49-F238E27FC236}">
                <a16:creationId xmlns:a16="http://schemas.microsoft.com/office/drawing/2014/main" id="{C62D4DB9-92D7-F962-EF10-2D1BD2A5BAED}"/>
              </a:ext>
            </a:extLst>
          </p:cNvPr>
          <p:cNvSpPr>
            <a:spLocks noGrp="1"/>
          </p:cNvSpPr>
          <p:nvPr>
            <p:ph idx="1"/>
          </p:nvPr>
        </p:nvSpPr>
        <p:spPr>
          <a:xfrm>
            <a:off x="6438122" y="2475145"/>
            <a:ext cx="4793757" cy="3409259"/>
          </a:xfrm>
        </p:spPr>
        <p:txBody>
          <a:bodyPr>
            <a:normAutofit/>
          </a:bodyPr>
          <a:lstStyle/>
          <a:p>
            <a:r>
              <a:rPr lang="fr-BE">
                <a:latin typeface="Aptos Display" panose="020B0004020202020204" pitchFamily="34" charset="0"/>
              </a:rPr>
              <a:t>Opposition claire (voir ci-après)</a:t>
            </a:r>
          </a:p>
          <a:p>
            <a:r>
              <a:rPr lang="fr-BE">
                <a:latin typeface="Aptos Display" panose="020B0004020202020204" pitchFamily="34" charset="0"/>
              </a:rPr>
              <a:t>Les situationnistes et son abolition (automation, </a:t>
            </a:r>
            <a:r>
              <a:rPr lang="fr-BE" i="1">
                <a:latin typeface="Aptos Display" panose="020B0004020202020204" pitchFamily="34" charset="0"/>
              </a:rPr>
              <a:t>ludisme</a:t>
            </a:r>
            <a:r>
              <a:rPr lang="fr-BE">
                <a:latin typeface="Aptos Display" panose="020B0004020202020204" pitchFamily="34" charset="0"/>
              </a:rPr>
              <a:t> généralisé)</a:t>
            </a:r>
          </a:p>
          <a:p>
            <a:r>
              <a:rPr lang="fr-BE">
                <a:latin typeface="Aptos Display" panose="020B0004020202020204" pitchFamily="34" charset="0"/>
              </a:rPr>
              <a:t>Imaginaire social assez prégnant : </a:t>
            </a:r>
            <a:r>
              <a:rPr lang="fr-BE" i="1" err="1">
                <a:effectLst/>
                <a:latin typeface="Aptos Display" panose="020B0004020202020204" pitchFamily="34" charset="0"/>
                <a:ea typeface="Calibri" panose="020F0502020204030204" pitchFamily="34" charset="0"/>
              </a:rPr>
              <a:t>Bye-bye</a:t>
            </a:r>
            <a:r>
              <a:rPr lang="fr-BE" i="1">
                <a:effectLst/>
                <a:latin typeface="Aptos Display" panose="020B0004020202020204" pitchFamily="34" charset="0"/>
                <a:ea typeface="Calibri" panose="020F0502020204030204" pitchFamily="34" charset="0"/>
              </a:rPr>
              <a:t> turbin</a:t>
            </a:r>
            <a:r>
              <a:rPr lang="fr-BE">
                <a:effectLst/>
                <a:latin typeface="Aptos Display" panose="020B0004020202020204" pitchFamily="34" charset="0"/>
                <a:ea typeface="Calibri" panose="020F0502020204030204" pitchFamily="34" charset="0"/>
              </a:rPr>
              <a:t> d’Yves Le </a:t>
            </a:r>
            <a:r>
              <a:rPr lang="fr-BE" err="1">
                <a:effectLst/>
                <a:latin typeface="Aptos Display" panose="020B0004020202020204" pitchFamily="34" charset="0"/>
                <a:ea typeface="Calibri" panose="020F0502020204030204" pitchFamily="34" charset="0"/>
              </a:rPr>
              <a:t>Manach</a:t>
            </a:r>
            <a:r>
              <a:rPr lang="fr-BE">
                <a:effectLst/>
                <a:latin typeface="Aptos Display" panose="020B0004020202020204" pitchFamily="34" charset="0"/>
                <a:ea typeface="Calibri" panose="020F0502020204030204" pitchFamily="34" charset="0"/>
              </a:rPr>
              <a:t> (Champ Libre, 1973) ou </a:t>
            </a:r>
            <a:r>
              <a:rPr lang="fr-BE" i="1">
                <a:effectLst/>
                <a:latin typeface="Aptos Display" panose="020B0004020202020204" pitchFamily="34" charset="0"/>
                <a:ea typeface="Calibri" panose="020F0502020204030204" pitchFamily="34" charset="0"/>
              </a:rPr>
              <a:t>La Fin du travail</a:t>
            </a:r>
            <a:r>
              <a:rPr lang="fr-BE">
                <a:effectLst/>
                <a:latin typeface="Aptos Display" panose="020B0004020202020204" pitchFamily="34" charset="0"/>
                <a:ea typeface="Calibri" panose="020F0502020204030204" pitchFamily="34" charset="0"/>
              </a:rPr>
              <a:t> d’Alexis Chassagne et Gaston </a:t>
            </a:r>
            <a:r>
              <a:rPr lang="fr-BE" err="1">
                <a:effectLst/>
                <a:latin typeface="Aptos Display" panose="020B0004020202020204" pitchFamily="34" charset="0"/>
                <a:ea typeface="Calibri" panose="020F0502020204030204" pitchFamily="34" charset="0"/>
              </a:rPr>
              <a:t>Montracher</a:t>
            </a:r>
            <a:r>
              <a:rPr lang="fr-BE">
                <a:effectLst/>
                <a:latin typeface="Aptos Display" panose="020B0004020202020204" pitchFamily="34" charset="0"/>
                <a:ea typeface="Calibri" panose="020F0502020204030204" pitchFamily="34" charset="0"/>
              </a:rPr>
              <a:t> – </a:t>
            </a:r>
            <a:r>
              <a:rPr lang="fr-BE" i="1">
                <a:effectLst/>
                <a:latin typeface="Aptos Display" panose="020B0004020202020204" pitchFamily="34" charset="0"/>
                <a:ea typeface="Calibri" panose="020F0502020204030204" pitchFamily="34" charset="0"/>
              </a:rPr>
              <a:t>sic</a:t>
            </a:r>
            <a:r>
              <a:rPr lang="fr-BE">
                <a:effectLst/>
                <a:latin typeface="Aptos Display" panose="020B0004020202020204" pitchFamily="34" charset="0"/>
                <a:ea typeface="Calibri" panose="020F0502020204030204" pitchFamily="34" charset="0"/>
              </a:rPr>
              <a:t> ! (Stock, 1978)</a:t>
            </a:r>
            <a:endParaRPr lang="fr-BE">
              <a:latin typeface="Aptos Display" panose="020B0004020202020204" pitchFamily="34" charset="0"/>
            </a:endParaRPr>
          </a:p>
          <a:p>
            <a:r>
              <a:rPr lang="fr-BE">
                <a:latin typeface="Aptos Display" panose="020B0004020202020204" pitchFamily="34" charset="0"/>
              </a:rPr>
              <a:t>Dialectique ART et VIE chez les situationnistes (réalisation de l’art).</a:t>
            </a:r>
          </a:p>
          <a:p>
            <a:endParaRPr lang="fr-BE"/>
          </a:p>
        </p:txBody>
      </p:sp>
      <p:pic>
        <p:nvPicPr>
          <p:cNvPr id="6" name="Image 5" descr="Une image contenant texte, écriture manuscrite, rue, monochrome&#10;&#10;Le contenu généré par l’IA peut être incorrect.">
            <a:extLst>
              <a:ext uri="{FF2B5EF4-FFF2-40B4-BE49-F238E27FC236}">
                <a16:creationId xmlns:a16="http://schemas.microsoft.com/office/drawing/2014/main" id="{C7177F45-0F26-3DEF-C616-595355D78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71" y="4248721"/>
            <a:ext cx="2254257" cy="2197901"/>
          </a:xfrm>
          <a:prstGeom prst="rect">
            <a:avLst/>
          </a:prstGeom>
        </p:spPr>
      </p:pic>
    </p:spTree>
    <p:extLst>
      <p:ext uri="{BB962C8B-B14F-4D97-AF65-F5344CB8AC3E}">
        <p14:creationId xmlns:p14="http://schemas.microsoft.com/office/powerpoint/2010/main" val="345796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2C0C-580F-642F-A56B-EC61CF8E7BE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17FD78B-144E-D189-485B-9C86CE16FF60}"/>
              </a:ext>
            </a:extLst>
          </p:cNvPr>
          <p:cNvSpPr>
            <a:spLocks noGrp="1"/>
          </p:cNvSpPr>
          <p:nvPr>
            <p:ph type="title"/>
          </p:nvPr>
        </p:nvSpPr>
        <p:spPr>
          <a:xfrm>
            <a:off x="643467" y="2681103"/>
            <a:ext cx="3363974" cy="1495794"/>
          </a:xfrm>
          <a:noFill/>
          <a:ln>
            <a:solidFill>
              <a:schemeClr val="bg1"/>
            </a:solidFill>
          </a:ln>
        </p:spPr>
        <p:txBody>
          <a:bodyPr vert="horz" wrap="square" lIns="182880" tIns="182880" rIns="182880" bIns="182880" rtlCol="0" anchor="ctr" anchorCtr="1">
            <a:normAutofit/>
          </a:bodyPr>
          <a:lstStyle/>
          <a:p>
            <a:r>
              <a:rPr lang="en-US" sz="2400">
                <a:solidFill>
                  <a:schemeClr val="bg1"/>
                </a:solidFill>
                <a:latin typeface="Aptos Display" panose="020B0004020202020204" pitchFamily="34" charset="0"/>
              </a:rPr>
              <a:t>II. Manchette et le travail</a:t>
            </a:r>
          </a:p>
        </p:txBody>
      </p:sp>
      <p:graphicFrame>
        <p:nvGraphicFramePr>
          <p:cNvPr id="14" name="ZoneTexte 2">
            <a:extLst>
              <a:ext uri="{FF2B5EF4-FFF2-40B4-BE49-F238E27FC236}">
                <a16:creationId xmlns:a16="http://schemas.microsoft.com/office/drawing/2014/main" id="{5D45EE6E-5013-6309-0DC3-9434699987D4}"/>
              </a:ext>
            </a:extLst>
          </p:cNvPr>
          <p:cNvGraphicFramePr/>
          <p:nvPr>
            <p:extLst>
              <p:ext uri="{D42A27DB-BD31-4B8C-83A1-F6EECF244321}">
                <p14:modId xmlns:p14="http://schemas.microsoft.com/office/powerpoint/2010/main" val="836704921"/>
              </p:ext>
            </p:extLst>
          </p:nvPr>
        </p:nvGraphicFramePr>
        <p:xfrm>
          <a:off x="4800600" y="212271"/>
          <a:ext cx="7086600" cy="6302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25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F31B2-681D-7B74-464E-CEF9510040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FE9E13-CA9B-A527-5EC2-E9CC01589D27}"/>
              </a:ext>
            </a:extLst>
          </p:cNvPr>
          <p:cNvSpPr>
            <a:spLocks noGrp="1"/>
          </p:cNvSpPr>
          <p:nvPr>
            <p:ph type="title"/>
          </p:nvPr>
        </p:nvSpPr>
        <p:spPr>
          <a:xfrm>
            <a:off x="2231136" y="964692"/>
            <a:ext cx="7729728" cy="1188720"/>
          </a:xfrm>
        </p:spPr>
        <p:txBody>
          <a:bodyPr vert="horz" lIns="182880" tIns="182880" rIns="182880" bIns="182880" rtlCol="0" anchorCtr="1">
            <a:normAutofit/>
          </a:bodyPr>
          <a:lstStyle/>
          <a:p>
            <a:r>
              <a:rPr lang="en-US">
                <a:latin typeface="Aptos Display" panose="020B0004020202020204" pitchFamily="34" charset="0"/>
              </a:rPr>
              <a:t>III. Le travail de manchette</a:t>
            </a:r>
          </a:p>
        </p:txBody>
      </p:sp>
      <p:graphicFrame>
        <p:nvGraphicFramePr>
          <p:cNvPr id="14" name="ZoneTexte 2">
            <a:extLst>
              <a:ext uri="{FF2B5EF4-FFF2-40B4-BE49-F238E27FC236}">
                <a16:creationId xmlns:a16="http://schemas.microsoft.com/office/drawing/2014/main" id="{5E40F5A4-2C32-7177-80F4-FDFB382AD789}"/>
              </a:ext>
            </a:extLst>
          </p:cNvPr>
          <p:cNvGraphicFramePr/>
          <p:nvPr>
            <p:extLst>
              <p:ext uri="{D42A27DB-BD31-4B8C-83A1-F6EECF244321}">
                <p14:modId xmlns:p14="http://schemas.microsoft.com/office/powerpoint/2010/main" val="346406916"/>
              </p:ext>
            </p:extLst>
          </p:nvPr>
        </p:nvGraphicFramePr>
        <p:xfrm>
          <a:off x="359229" y="2286000"/>
          <a:ext cx="11642271" cy="43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275441"/>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TM10001115[[fn=Colis]]</Template>
  <TotalTime>33216</TotalTime>
  <Words>4448</Words>
  <Application>Microsoft Office PowerPoint</Application>
  <PresentationFormat>Grand écran</PresentationFormat>
  <Paragraphs>128</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Aptos Display</vt:lpstr>
      <vt:lpstr>Arial</vt:lpstr>
      <vt:lpstr>Gill Sans MT</vt:lpstr>
      <vt:lpstr>Times New Roman</vt:lpstr>
      <vt:lpstr>Colis</vt:lpstr>
      <vt:lpstr>Petits Boulots et grandes contradictions d’un écrivain. Jean-Patrick Manchette et le travail culturel</vt:lpstr>
      <vt:lpstr>Plan de la communication</vt:lpstr>
      <vt:lpstr>1. Présentation (brève)</vt:lpstr>
      <vt:lpstr>1. Présentation (brève)</vt:lpstr>
      <vt:lpstr>Oeuvres anthumes fictionnelles</vt:lpstr>
      <vt:lpstr>Ligne du temps des 4 sources (Annexe issue du Journal : « Travail–Pas travail. Fatigue et surmenage » ; « Soucis d’argent–Rentrées d’argent » ; « Achats et dépenses, “société de consommation”. Petite-bourgeoisie – Couches moyennes » ; « Le succès de 1973 ») </vt:lpstr>
      <vt:lpstr>II. Manchette et le travail</vt:lpstr>
      <vt:lpstr>II. Manchette et le travail</vt:lpstr>
      <vt:lpstr>III. Le travail de manchette</vt:lpstr>
      <vt:lpstr>- SÉRIE NOIRE : Premier succès en 1971 et la publication de deux romans à la Série Noire (en tout 10 500 F --- 7000 F/livre). En sus 5% de droits d’auteur.  Surtout vente des droits de ses livres au cinema : 30 000 F pour Nada, 55 000 pour Ô dingos, 130 000 pour Le petit bleu. - CINEMA : « […] les gens de cinéma sans qui mon pain ne se beurre pas » (Correspondance, 19) ; « Vendre un livre par an au cinoche, c’est l’aisance assurée ; pas négliger » (Correspondance, 22–23). « Alain Delon [qui est également producteur] semble prendre plaisir à m’assurer une honnête aisance » (Correspondance, 124) ;                  « Les bouquins ne me nourrissent pas hélas ! sauf quand Delon s’y intéresse » (Entretiens, 119).  « Il est donc certain qu’à part ceux qui travaillent à la chaîne, les auteurs de polar en édition bon marché ne peuvent vivre de leurs bouquins que s’ils réussissent assez souvent à vendre les droits au cinéma » (Entretiens, 95).  - TRADUCTION : 13 francs la page en 1971 puis entre 30 et 40 francs fin des années 1970 (dans les « bons jours », Manchette est capable d’en traduire entre 25 et 30 par jour). </vt:lpstr>
      <vt:lpstr>Clichés/Légende : “travailleur perpétuel”, Manchette l’honnête travailleur qui s’est fait tout seul (mérite et effort), “artisan” et “écriveron”.   Le travail de Manchette vu par Manchette - “Beaucoup de travail” : très nombreuses occurrences tout au long de son journal (notre Annexe), puis dans sa correspondance. “Trimer” et “obligation de travailler vite”. - Fatigue et surmenage permanents (là aussi très nombreuses occurrences). Soutiens medicamenteux : sédatifs (Nozinan et Mandrax) et “réveilleurs-fortifieurs”. - “Pénurie d’argent” et “argent rare” (jusqu’au “succès de 1973). Inquiétude des lendemains, vie à credit, découvert bancaire etc.    Objectifs clairs : « devenir aisé » (Journal, 19, 1967) ou « L’un dans l’autre, je ne désespère nullement de parvenir à la fortune d’un Gégauff [Paul Gégauff, scénariste prolifique de Claude Chabrol dans les années 1960 et connu comme, disons, hédoniste mondain], vers trente-cinq ans » (Journal, 322, 1969) ou encore « Mon temps ne m’appartient pas assez. Il ne suffit pas de gagner sa vie, même bien, il faut en venir au moment où elle se gagne toute seule, où l’on viendra me demander de travailler sur des scénarios, où l’on achètera mes livres pour les adapter au cinéma » (Journal, 472–473, 1971).</vt:lpstr>
      <vt:lpstr>Fin 1960 - Début 1970 :  - « le travail culturel dont nous sommes les prolos » (Journal, 294, 1969). Il parlera également, pour lui et ses confrères, de leurs « boulots de soutier » et se définira comme « O.S. de l’écriture » (Entretiens, 76).  - « Il y en a qu’on nourrit à la sonde, moi je crée à la sonde. Travailleur intellectuel. Prolétaire intellectuel. Le degré grabataire de l’écriture. Je chie sur cette putasserie mal payée » (Journal, 311–312, 1969). - Son activité : un « gagne-pain ».  Milieu des années 1970 :  « L’écrivain ne peut faire ce qu’il veut de son envie de créer, sa force de travail à lui aussi est une marchandise et “tous les matins, je vais au marché”, disait déjà Brecht. Il serait ridicule et répugnant d’entonner le vieux refrain moi-aussi-je-suis-un-prolétaire. Techniquement, c’est faux – la place de l’auteur dans les rapports de production s’apparente plutôt à celle du petit artisan sous-traitant, propriétaire des instruments de travail et n’employant généralement pas d’ouvriers (sauf certains auteurs trop prolifiques pour être seuls) […]. Mais l’auteur, même quand ses ressources le placent dans la tranche inférieure des privilégiés (j’y suis presque arrivé), subit la domination du capital, il est exploité et aliéné (Entretiens, 96).  Années 1980 :  - Artisan : contre l’artiste – déni du côté pécuniaire de l’activité littéraire – et contre le plumitif – écrivain à la chaîne, payé au mot et totalement intégré à l’industrie du divertissement. - Artisan-écriveron : ouvrier à l’ancienne, qui refuse l’usinage, a le souci du style, maîtrise son outil par un long entraînement et cherche le travail bien fait : « J’ai fréquenté un vieil ébéniste et nous avions les mêmes sentiments sur nos métiers » (Correspondance, 522).</vt:lpstr>
      <vt:lpstr>IV. Le succès de 1973</vt:lpstr>
      <vt:lpstr>V. Un “putsch situationniste” ?</vt:lpstr>
      <vt:lpstr>V. Un “putsch situationniste” ?</vt:lpstr>
      <vt:lpstr>VI. Une somme de contradictions</vt:lpstr>
      <vt:lpstr>VI. Une somme de contradictions</vt:lpstr>
      <vt:lpstr>VI. Une somme de contradictions (suite)</vt:lpstr>
      <vt:lpstr>VI. Une somme de contradictions (suite bis)</vt:lpstr>
      <vt:lpstr>VI. Une somme de contradictions (suite ter)</vt:lpstr>
      <vt:lpstr>BibliographIe</vt:lpstr>
      <vt:lpstr>BibliographIe (suite)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FRANCK, Thomas</dc:creator>
  <cp:lastModifiedBy>Massin Arnaud</cp:lastModifiedBy>
  <cp:revision>62</cp:revision>
  <dcterms:created xsi:type="dcterms:W3CDTF">2025-01-04T09:43:59Z</dcterms:created>
  <dcterms:modified xsi:type="dcterms:W3CDTF">2025-05-18T10:36:33Z</dcterms:modified>
</cp:coreProperties>
</file>