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8"/>
  </p:notesMasterIdLst>
  <p:sldIdLst>
    <p:sldId id="444" r:id="rId2"/>
    <p:sldId id="495" r:id="rId3"/>
    <p:sldId id="569" r:id="rId4"/>
    <p:sldId id="499" r:id="rId5"/>
    <p:sldId id="557" r:id="rId6"/>
    <p:sldId id="567" r:id="rId7"/>
    <p:sldId id="556" r:id="rId8"/>
    <p:sldId id="572" r:id="rId9"/>
    <p:sldId id="571" r:id="rId10"/>
    <p:sldId id="574" r:id="rId11"/>
    <p:sldId id="573" r:id="rId12"/>
    <p:sldId id="563" r:id="rId13"/>
    <p:sldId id="575" r:id="rId14"/>
    <p:sldId id="559" r:id="rId15"/>
    <p:sldId id="576" r:id="rId16"/>
    <p:sldId id="57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H" initials="P" lastIdx="15" clrIdx="0">
    <p:extLst>
      <p:ext uri="{19B8F6BF-5375-455C-9EA6-DF929625EA0E}">
        <p15:presenceInfo xmlns:p15="http://schemas.microsoft.com/office/powerpoint/2012/main" userId="OH" providerId="None"/>
      </p:ext>
    </p:extLst>
  </p:cmAuthor>
  <p:cmAuthor id="2" name="Crispin Ilunga" initials="CI" lastIdx="1" clrIdx="1">
    <p:extLst>
      <p:ext uri="{19B8F6BF-5375-455C-9EA6-DF929625EA0E}">
        <p15:presenceInfo xmlns:p15="http://schemas.microsoft.com/office/powerpoint/2012/main" userId="Crispin Ilung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75B6"/>
    <a:srgbClr val="0E09E7"/>
    <a:srgbClr val="0B07B5"/>
    <a:srgbClr val="33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69" autoAdjust="0"/>
    <p:restoredTop sz="86405" autoAdjust="0"/>
  </p:normalViewPr>
  <p:slideViewPr>
    <p:cSldViewPr snapToGrid="0">
      <p:cViewPr varScale="1">
        <p:scale>
          <a:sx n="76" d="100"/>
          <a:sy n="76" d="100"/>
        </p:scale>
        <p:origin x="1080" y="53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E:\disk_D_hp_bureau\Project\a_elephant_project\paper_writing\pallisco\Faune\anti_poaching_strategies\suite2019\data\checkpoint_monthly_bushmeat_unnannouced_contol_motoriz_etc.xls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3202279202279202"/>
          <c:y val="4.1813426822544845E-2"/>
          <c:w val="0.76888026654896002"/>
          <c:h val="0.78268536450896964"/>
        </c:manualLayout>
      </c:layout>
      <c:lineChart>
        <c:grouping val="standard"/>
        <c:varyColors val="0"/>
        <c:ser>
          <c:idx val="0"/>
          <c:order val="0"/>
          <c:tx>
            <c:strRef>
              <c:f>'2008-2021'!$H$3</c:f>
              <c:strCache>
                <c:ptCount val="1"/>
                <c:pt idx="0">
                  <c:v>Bushmeat (kg)</c:v>
                </c:pt>
              </c:strCache>
            </c:strRef>
          </c:tx>
          <c:spPr>
            <a:ln w="28575" cap="rnd">
              <a:solidFill>
                <a:sysClr val="windowText" lastClr="000000">
                  <a:lumMod val="65000"/>
                  <a:lumOff val="35000"/>
                </a:sysClr>
              </a:solidFill>
              <a:round/>
            </a:ln>
            <a:effectLst/>
          </c:spPr>
          <c:marker>
            <c:symbol val="none"/>
          </c:marker>
          <c:cat>
            <c:numRef>
              <c:f>'2008-2021'!$G$4:$G$16</c:f>
              <c:numCache>
                <c:formatCode>General</c:formatCode>
                <c:ptCount val="13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  <c:pt idx="12">
                  <c:v>2021</c:v>
                </c:pt>
              </c:numCache>
            </c:numRef>
          </c:cat>
          <c:val>
            <c:numRef>
              <c:f>'2008-2021'!$H$4:$H$16</c:f>
              <c:numCache>
                <c:formatCode>General</c:formatCode>
                <c:ptCount val="13"/>
                <c:pt idx="0">
                  <c:v>17684.182187499999</c:v>
                </c:pt>
                <c:pt idx="1">
                  <c:v>13116.098937500001</c:v>
                </c:pt>
                <c:pt idx="2">
                  <c:v>12242.4651875</c:v>
                </c:pt>
                <c:pt idx="3">
                  <c:v>14464.37</c:v>
                </c:pt>
                <c:pt idx="4">
                  <c:v>15997.557187500001</c:v>
                </c:pt>
                <c:pt idx="5">
                  <c:v>16189</c:v>
                </c:pt>
                <c:pt idx="6">
                  <c:v>14002.960000000001</c:v>
                </c:pt>
                <c:pt idx="7">
                  <c:v>14369.48</c:v>
                </c:pt>
                <c:pt idx="8">
                  <c:v>12997.137499999999</c:v>
                </c:pt>
                <c:pt idx="9">
                  <c:v>8125.02</c:v>
                </c:pt>
                <c:pt idx="10">
                  <c:v>9269.8799999999992</c:v>
                </c:pt>
                <c:pt idx="11">
                  <c:v>10430.445</c:v>
                </c:pt>
                <c:pt idx="12">
                  <c:v>10326.215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EE0-4491-94C1-1032CF6FFC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65300847"/>
        <c:axId val="1"/>
      </c:lineChart>
      <c:lineChart>
        <c:grouping val="standard"/>
        <c:varyColors val="0"/>
        <c:ser>
          <c:idx val="1"/>
          <c:order val="1"/>
          <c:tx>
            <c:strRef>
              <c:f>'2008-2021'!$L$3</c:f>
              <c:strCache>
                <c:ptCount val="1"/>
                <c:pt idx="0">
                  <c:v>Un announced controls</c:v>
                </c:pt>
              </c:strCache>
            </c:strRef>
          </c:tx>
          <c:spPr>
            <a:ln w="12700" cap="sq">
              <a:solidFill>
                <a:sysClr val="windowText" lastClr="000000">
                  <a:lumMod val="65000"/>
                  <a:lumOff val="35000"/>
                </a:sysClr>
              </a:solidFill>
            </a:ln>
          </c:spPr>
          <c:marker>
            <c:spPr>
              <a:solidFill>
                <a:sysClr val="windowText" lastClr="000000">
                  <a:lumMod val="50000"/>
                  <a:lumOff val="50000"/>
                </a:sysClr>
              </a:solidFill>
              <a:ln>
                <a:solidFill>
                  <a:sysClr val="windowText" lastClr="000000">
                    <a:lumMod val="50000"/>
                    <a:lumOff val="50000"/>
                  </a:sysClr>
                </a:solidFill>
              </a:ln>
            </c:spPr>
          </c:marker>
          <c:val>
            <c:numRef>
              <c:f>'2008-2021'!$L$4:$L$16</c:f>
              <c:numCache>
                <c:formatCode>General</c:formatCode>
                <c:ptCount val="13"/>
                <c:pt idx="0">
                  <c:v>4</c:v>
                </c:pt>
                <c:pt idx="1">
                  <c:v>6</c:v>
                </c:pt>
                <c:pt idx="2">
                  <c:v>6</c:v>
                </c:pt>
                <c:pt idx="3">
                  <c:v>6</c:v>
                </c:pt>
                <c:pt idx="4">
                  <c:v>5</c:v>
                </c:pt>
                <c:pt idx="5">
                  <c:v>5</c:v>
                </c:pt>
                <c:pt idx="6">
                  <c:v>5</c:v>
                </c:pt>
                <c:pt idx="7">
                  <c:v>8</c:v>
                </c:pt>
                <c:pt idx="8">
                  <c:v>6</c:v>
                </c:pt>
                <c:pt idx="9">
                  <c:v>7</c:v>
                </c:pt>
                <c:pt idx="10">
                  <c:v>8</c:v>
                </c:pt>
                <c:pt idx="11">
                  <c:v>11</c:v>
                </c:pt>
                <c:pt idx="12">
                  <c:v>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EE0-4491-94C1-1032CF6FFCAF}"/>
            </c:ext>
          </c:extLst>
        </c:ser>
        <c:ser>
          <c:idx val="4"/>
          <c:order val="2"/>
          <c:tx>
            <c:strRef>
              <c:f>'2008-2021'!$M$3</c:f>
              <c:strCache>
                <c:ptCount val="1"/>
                <c:pt idx="0">
                  <c:v>Motorised anti poaching</c:v>
                </c:pt>
              </c:strCache>
            </c:strRef>
          </c:tx>
          <c:spPr>
            <a:ln>
              <a:solidFill>
                <a:sysClr val="windowText" lastClr="000000"/>
              </a:solidFill>
              <a:prstDash val="dash"/>
            </a:ln>
          </c:spPr>
          <c:marker>
            <c:symbol val="none"/>
          </c:marker>
          <c:val>
            <c:numRef>
              <c:f>'2008-2021'!$M$4:$M$16</c:f>
              <c:numCache>
                <c:formatCode>General</c:formatCode>
                <c:ptCount val="13"/>
                <c:pt idx="6">
                  <c:v>2</c:v>
                </c:pt>
                <c:pt idx="7">
                  <c:v>2</c:v>
                </c:pt>
                <c:pt idx="8">
                  <c:v>8</c:v>
                </c:pt>
                <c:pt idx="9">
                  <c:v>6</c:v>
                </c:pt>
                <c:pt idx="10">
                  <c:v>1</c:v>
                </c:pt>
                <c:pt idx="11">
                  <c:v>2</c:v>
                </c:pt>
                <c:pt idx="12">
                  <c:v>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EE0-4491-94C1-1032CF6FFC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"/>
        <c:axId val="4"/>
      </c:lineChart>
      <c:catAx>
        <c:axId val="1665300847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Year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fr-FR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Bushmeat(kg)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txPr>
          <a:bodyPr rot="-60000000" vert="horz"/>
          <a:lstStyle/>
          <a:p>
            <a:pPr>
              <a:defRPr/>
            </a:pPr>
            <a:endParaRPr lang="fr-FR"/>
          </a:p>
        </c:txPr>
        <c:crossAx val="1665300847"/>
        <c:crosses val="autoZero"/>
        <c:crossBetween val="between"/>
      </c:valAx>
      <c:catAx>
        <c:axId val="3"/>
        <c:scaling>
          <c:orientation val="minMax"/>
        </c:scaling>
        <c:delete val="1"/>
        <c:axPos val="b"/>
        <c:majorTickMark val="out"/>
        <c:minorTickMark val="none"/>
        <c:tickLblPos val="nextTo"/>
        <c:crossAx val="4"/>
        <c:crosses val="autoZero"/>
        <c:auto val="1"/>
        <c:lblAlgn val="ctr"/>
        <c:lblOffset val="100"/>
        <c:noMultiLvlLbl val="0"/>
      </c:catAx>
      <c:valAx>
        <c:axId val="4"/>
        <c:scaling>
          <c:orientation val="minMax"/>
        </c:scaling>
        <c:delete val="0"/>
        <c:axPos val="r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Number of unannounced controls and motorised anti-poaching patrols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3"/>
        <c:crosses val="max"/>
        <c:crossBetween val="between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100" b="0">
          <a:latin typeface="Arial" panose="020B0604020202020204" pitchFamily="34" charset="0"/>
          <a:cs typeface="Arial" panose="020B0604020202020204" pitchFamily="34" charset="0"/>
        </a:defRPr>
      </a:pPr>
      <a:endParaRPr lang="fr-FR"/>
    </a:p>
  </c:tx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C5224E-EDD5-4BA5-8F46-9834E2F926F5}" type="datetimeFigureOut">
              <a:rPr lang="en-GB" smtClean="0"/>
              <a:t>13/05/2025</a:t>
            </a:fld>
            <a:endParaRPr lang="en-GB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3CC0CF-9615-4465-A963-767AAB2D6D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38318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CC0CF-9615-4465-A963-767AAB2D6DF0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21097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EA98C1-B635-2A68-C8DE-5186A61015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3EF9B227-50E3-5534-E56A-AF9D84331A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58E16A87-98A6-157D-4A31-2E3038A609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FF0000"/>
                </a:solidFill>
              </a:rPr>
              <a:t>High poaching rate phase of implementation of SMART-based patrols also observed in </a:t>
            </a:r>
            <a:r>
              <a:rPr lang="en-US" sz="1200" dirty="0" err="1">
                <a:solidFill>
                  <a:srgbClr val="FF0000"/>
                </a:solidFill>
              </a:rPr>
              <a:t>kakum</a:t>
            </a:r>
            <a:r>
              <a:rPr lang="en-US" sz="1200" dirty="0">
                <a:solidFill>
                  <a:srgbClr val="FF0000"/>
                </a:solidFill>
              </a:rPr>
              <a:t> conservation area in Ghana (Wiafe, 2016).</a:t>
            </a:r>
            <a:endParaRPr lang="fr-FR" sz="1200" dirty="0">
              <a:solidFill>
                <a:srgbClr val="FF0000"/>
              </a:solidFill>
            </a:endParaRPr>
          </a:p>
          <a:p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AAADB7C-BDC0-7383-B953-8C37CE9B30E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CC0CF-9615-4465-A963-767AAB2D6DF0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53393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9C7FEC-220D-66A4-09E6-B98A033526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4DFDBC5C-1B28-49AE-4044-280C71364A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C80F1A18-EF0A-DFA6-4700-3D8D6C9C95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F35F07A-65C7-A9A3-8927-4C82057218E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CC0CF-9615-4465-A963-767AAB2D6DF0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74228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CC0CF-9615-4465-A963-767AAB2D6DF0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92852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CC0CF-9615-4465-A963-767AAB2D6DF0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57479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CC0CF-9615-4465-A963-767AAB2D6DF0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02374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CC0CF-9615-4465-A963-767AAB2D6DF0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6667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CC0CF-9615-4465-A963-767AAB2D6DF0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35710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establishing and managing protected areas is an effective way to protect biodiversity (Myers et al., 2000; Bruner et al., 2001;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Struhsaker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al., 2005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Many protected areas are therefore too small and inadequately designed to protect all life forms, ecosystem functions, and services they were set to preserve 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Chape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al., 2005; Western et al. 2015). </a:t>
            </a:r>
            <a:endParaRPr lang="fr-FR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CC0CF-9615-4465-A963-767AAB2D6DF0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42758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09C3FA-08C3-4558-5050-421FEEE9ED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9C3BD9A-580A-B96F-B0C0-42D390F56A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92BD3EEE-04BE-794A-7594-8504BC2D86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noProof="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993B332-608C-47C5-056A-B71B79CE58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CC0CF-9615-4465-A963-767AAB2D6DF0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34658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CC0CF-9615-4465-A963-767AAB2D6DF0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89860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CC0CF-9615-4465-A963-767AAB2D6DF0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31273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CC0CF-9615-4465-A963-767AAB2D6DF0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11016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194 ± 32 km for a total of 30 296 km walked (14 years).</a:t>
            </a:r>
          </a:p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Patrols collected on average 0.3± 0.04 shotgun cartridges/km²/year,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deactivated 0.44 ± 0.08 wire snare traps/km²/year,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encountered 0.012 ± 0.002 armed poachers/km²/year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identified 0.04 ± 0.004 active poaching camps/km²/year, </a:t>
            </a:r>
          </a:p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CC0CF-9615-4465-A963-767AAB2D6DF0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94253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DC62C5-D1C3-B76B-83CA-B44A0E45B3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6715838F-7543-AB76-85DC-9C4B661418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4F6B1FE2-36B0-5692-7891-9DD90AF8AD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CC4A896-1FA6-3CD0-125F-3F51CCB82F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CC0CF-9615-4465-A963-767AAB2D6DF0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07723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3A3066-2658-546F-3018-39CA2422A1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6D006EAB-0C71-5DD8-F8EA-C8405B5ED1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BF67A5B9-AE03-F0FD-7BAD-3B10483A73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13865E9-C17D-B1FB-12D2-5FEA7FB590B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CC0CF-9615-4465-A963-767AAB2D6DF0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27177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0BF35-6BF3-4854-802F-1AE50AF399E9}" type="datetime1">
              <a:rPr lang="en-GB" smtClean="0"/>
              <a:t>13/05/2025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EBED2-2FA4-4CF9-B69C-032B216237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0092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B4337-0CE0-48D2-BBC6-CC572426C9C1}" type="datetime1">
              <a:rPr lang="en-GB" smtClean="0"/>
              <a:t>13/05/2025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EBED2-2FA4-4CF9-B69C-032B216237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7687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72826-5B42-490A-8C38-5C425C3AA5AB}" type="datetime1">
              <a:rPr lang="en-GB" smtClean="0"/>
              <a:t>13/05/2025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EBED2-2FA4-4CF9-B69C-032B216237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3537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8820B-7DB0-492D-AB37-61544E3A9D4B}" type="datetime1">
              <a:rPr lang="en-GB" smtClean="0"/>
              <a:t>13/05/2025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EBED2-2FA4-4CF9-B69C-032B216237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92558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2A809-B7AD-4862-8A91-DA0600B7F7C0}" type="datetime1">
              <a:rPr lang="en-GB" smtClean="0"/>
              <a:t>13/05/2025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EBED2-2FA4-4CF9-B69C-032B216237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65718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ABD99-050C-4E45-A58A-FC236C5D86EB}" type="datetime1">
              <a:rPr lang="en-GB" smtClean="0"/>
              <a:t>13/05/2025</a:t>
            </a:fld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EBED2-2FA4-4CF9-B69C-032B216237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0661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8BF26-330C-45BF-8375-8E51B5E49E18}" type="datetime1">
              <a:rPr lang="en-GB" smtClean="0"/>
              <a:t>13/05/2025</a:t>
            </a:fld>
            <a:endParaRPr lang="en-GB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EBED2-2FA4-4CF9-B69C-032B216237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5386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6C28D-7C2E-4037-801B-6D158D447FFD}" type="datetime1">
              <a:rPr lang="en-GB" smtClean="0"/>
              <a:t>13/05/2025</a:t>
            </a:fld>
            <a:endParaRPr lang="en-GB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EBED2-2FA4-4CF9-B69C-032B216237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34922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4ADE6-F49C-451E-BA7E-0E9EB4D945CF}" type="datetime1">
              <a:rPr lang="en-GB" smtClean="0"/>
              <a:t>13/05/2025</a:t>
            </a:fld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EBED2-2FA4-4CF9-B69C-032B216237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8459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33908-F5ED-4042-AFA4-EFED38CF6DC4}" type="datetime1">
              <a:rPr lang="en-GB" smtClean="0"/>
              <a:t>13/05/2025</a:t>
            </a:fld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EBED2-2FA4-4CF9-B69C-032B216237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974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58BB3-200D-4E0F-988D-BC8E17581C0C}" type="datetime1">
              <a:rPr lang="en-GB" smtClean="0"/>
              <a:t>13/05/2025</a:t>
            </a:fld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EBED2-2FA4-4CF9-B69C-032B216237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60567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0EE193-12DF-4A70-AA3E-55847A1315C8}" type="datetime1">
              <a:rPr lang="en-GB" smtClean="0"/>
              <a:t>13/05/2025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4EBED2-2FA4-4CF9-B69C-032B216237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0513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0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chart" Target="../charts/chart1.xml"/><Relationship Id="rId5" Type="http://schemas.openxmlformats.org/officeDocument/2006/relationships/image" Target="../media/image7.png"/><Relationship Id="rId10" Type="http://schemas.openxmlformats.org/officeDocument/2006/relationships/image" Target="../media/image28.png"/><Relationship Id="rId4" Type="http://schemas.openxmlformats.org/officeDocument/2006/relationships/image" Target="../media/image8.png"/><Relationship Id="rId9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image" Target="../media/image30.png"/><Relationship Id="rId7" Type="http://schemas.openxmlformats.org/officeDocument/2006/relationships/image" Target="../media/image25.png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47.png"/><Relationship Id="rId5" Type="http://schemas.openxmlformats.org/officeDocument/2006/relationships/image" Target="../media/image23.png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4" Type="http://schemas.openxmlformats.org/officeDocument/2006/relationships/image" Target="../media/image22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emf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1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0.pn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1" y="-19050"/>
            <a:ext cx="12192000" cy="307974"/>
          </a:xfrm>
          <a:prstGeom prst="rect">
            <a:avLst/>
          </a:prstGeom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cs typeface="Arial" panose="020B0604020202020204" pitchFamily="34" charset="0"/>
            </a:endParaRPr>
          </a:p>
        </p:txBody>
      </p:sp>
      <p:sp>
        <p:nvSpPr>
          <p:cNvPr id="18" name="Titre 1">
            <a:extLst>
              <a:ext uri="{FF2B5EF4-FFF2-40B4-BE49-F238E27FC236}">
                <a16:creationId xmlns:a16="http://schemas.microsoft.com/office/drawing/2014/main" id="{059AF890-3D1F-4E4E-B788-017CE734E9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9922" y="1801463"/>
            <a:ext cx="10745516" cy="1447354"/>
          </a:xfrm>
        </p:spPr>
        <p:txBody>
          <a:bodyPr>
            <a:noAutofit/>
          </a:bodyPr>
          <a:lstStyle/>
          <a:p>
            <a:r>
              <a:rPr lang="fr-FR" sz="3200" b="1" dirty="0" err="1">
                <a:latin typeface="+mn-lt"/>
                <a:cs typeface="Arial" panose="020B0604020202020204" pitchFamily="34" charset="0"/>
              </a:rPr>
              <a:t>Wildlife</a:t>
            </a:r>
            <a:r>
              <a:rPr lang="fr-FR" sz="3200" b="1" dirty="0">
                <a:latin typeface="+mn-lt"/>
                <a:cs typeface="Arial" panose="020B0604020202020204" pitchFamily="34" charset="0"/>
              </a:rPr>
              <a:t> </a:t>
            </a:r>
            <a:r>
              <a:rPr lang="fr-FR" sz="3200" b="1" dirty="0" err="1">
                <a:latin typeface="+mn-lt"/>
                <a:cs typeface="Arial" panose="020B0604020202020204" pitchFamily="34" charset="0"/>
              </a:rPr>
              <a:t>law</a:t>
            </a:r>
            <a:r>
              <a:rPr lang="fr-FR" sz="3200" b="1" dirty="0">
                <a:latin typeface="+mn-lt"/>
                <a:cs typeface="Arial" panose="020B0604020202020204" pitchFamily="34" charset="0"/>
              </a:rPr>
              <a:t> </a:t>
            </a:r>
            <a:r>
              <a:rPr lang="fr-FR" sz="3200" b="1" dirty="0" err="1">
                <a:latin typeface="+mn-lt"/>
                <a:cs typeface="Arial" panose="020B0604020202020204" pitchFamily="34" charset="0"/>
              </a:rPr>
              <a:t>enforcement</a:t>
            </a:r>
            <a:r>
              <a:rPr lang="fr-FR" sz="3200" b="1" dirty="0">
                <a:latin typeface="+mn-lt"/>
                <a:cs typeface="Arial" panose="020B0604020202020204" pitchFamily="34" charset="0"/>
              </a:rPr>
              <a:t> </a:t>
            </a:r>
            <a:r>
              <a:rPr lang="fr-FR" sz="3200" b="1" dirty="0" err="1">
                <a:latin typeface="+mn-lt"/>
                <a:cs typeface="Arial" panose="020B0604020202020204" pitchFamily="34" charset="0"/>
              </a:rPr>
              <a:t>strategies</a:t>
            </a:r>
            <a:r>
              <a:rPr lang="fr-FR" sz="3200" b="1" dirty="0">
                <a:latin typeface="+mn-lt"/>
                <a:cs typeface="Arial" panose="020B0604020202020204" pitchFamily="34" charset="0"/>
              </a:rPr>
              <a:t> in FSC </a:t>
            </a:r>
            <a:r>
              <a:rPr lang="fr-FR" sz="3200" b="1" dirty="0" err="1">
                <a:latin typeface="+mn-lt"/>
                <a:cs typeface="Arial" panose="020B0604020202020204" pitchFamily="34" charset="0"/>
              </a:rPr>
              <a:t>forest</a:t>
            </a:r>
            <a:r>
              <a:rPr lang="fr-FR" sz="3200" b="1" dirty="0">
                <a:latin typeface="+mn-lt"/>
                <a:cs typeface="Arial" panose="020B0604020202020204" pitchFamily="34" charset="0"/>
              </a:rPr>
              <a:t> concessions in central </a:t>
            </a:r>
            <a:r>
              <a:rPr lang="fr-FR" sz="3200" b="1" dirty="0" err="1">
                <a:latin typeface="+mn-lt"/>
                <a:cs typeface="Arial" panose="020B0604020202020204" pitchFamily="34" charset="0"/>
              </a:rPr>
              <a:t>africa</a:t>
            </a:r>
            <a:endParaRPr lang="fr-FR" sz="3200" b="1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21" name="Sous-titre 2">
            <a:extLst>
              <a:ext uri="{FF2B5EF4-FFF2-40B4-BE49-F238E27FC236}">
                <a16:creationId xmlns:a16="http://schemas.microsoft.com/office/drawing/2014/main" id="{6AB9AF51-A0D9-4D71-B250-5C32D72AA2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33548" y="5345370"/>
            <a:ext cx="5299695" cy="307967"/>
          </a:xfrm>
        </p:spPr>
        <p:txBody>
          <a:bodyPr>
            <a:noAutofit/>
          </a:bodyPr>
          <a:lstStyle/>
          <a:p>
            <a:pPr algn="l"/>
            <a:r>
              <a:rPr lang="fr-FR" sz="1800" b="1" u="sng" dirty="0">
                <a:cs typeface="Arial" panose="020B0604020202020204" pitchFamily="34" charset="0"/>
              </a:rPr>
              <a:t>Doctorant</a:t>
            </a:r>
            <a:r>
              <a:rPr lang="fr-FR" sz="1800" b="1" dirty="0">
                <a:cs typeface="Arial" panose="020B0604020202020204" pitchFamily="34" charset="0"/>
              </a:rPr>
              <a:t>: </a:t>
            </a:r>
            <a:r>
              <a:rPr lang="fr-FR" sz="1800" dirty="0">
                <a:cs typeface="Arial" panose="020B0604020202020204" pitchFamily="34" charset="0"/>
              </a:rPr>
              <a:t>TCHAKOUDEU KEHOU STEPHANE</a:t>
            </a:r>
            <a:endParaRPr lang="fr-FR" sz="1800" i="1" dirty="0">
              <a:cs typeface="Arial" panose="020B0604020202020204" pitchFamily="34" charset="0"/>
            </a:endParaRPr>
          </a:p>
        </p:txBody>
      </p:sp>
      <p:sp>
        <p:nvSpPr>
          <p:cNvPr id="17" name="Sous-titre 2">
            <a:extLst>
              <a:ext uri="{FF2B5EF4-FFF2-40B4-BE49-F238E27FC236}">
                <a16:creationId xmlns:a16="http://schemas.microsoft.com/office/drawing/2014/main" id="{540DD011-F5F6-4791-AC78-9244EAD85E71}"/>
              </a:ext>
            </a:extLst>
          </p:cNvPr>
          <p:cNvSpPr txBox="1">
            <a:spLocks/>
          </p:cNvSpPr>
          <p:nvPr/>
        </p:nvSpPr>
        <p:spPr>
          <a:xfrm>
            <a:off x="317281" y="4676821"/>
            <a:ext cx="2237477" cy="16815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160"/>
              </a:lnSpc>
              <a:spcAft>
                <a:spcPts val="800"/>
              </a:spcAft>
            </a:pPr>
            <a:r>
              <a:rPr lang="fr-FR" sz="1800" b="1" u="sng" dirty="0">
                <a:solidFill>
                  <a:srgbClr val="000000"/>
                </a:solidFill>
                <a:latin typeface="Calibri corps"/>
                <a:ea typeface="Calibri" panose="020F0502020204030204" pitchFamily="34" charset="0"/>
                <a:cs typeface="Times New Roman" panose="02020603050405020304" pitchFamily="18" charset="0"/>
              </a:rPr>
              <a:t>Supervision</a:t>
            </a:r>
            <a:endParaRPr lang="fr-BE" sz="1800" b="1" dirty="0">
              <a:effectLst/>
              <a:latin typeface="Calibri corps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ts val="2160"/>
              </a:lnSpc>
              <a:spcBef>
                <a:spcPts val="0"/>
              </a:spcBef>
              <a:tabLst>
                <a:tab pos="1530350" algn="l"/>
                <a:tab pos="2340610" algn="l"/>
              </a:tabLst>
            </a:pPr>
            <a:r>
              <a:rPr lang="fr-FR" sz="1800" dirty="0">
                <a:cs typeface="Arial" panose="020B0604020202020204" pitchFamily="34" charset="0"/>
              </a:rPr>
              <a:t>Simon LHOEST</a:t>
            </a:r>
          </a:p>
          <a:p>
            <a:pPr indent="720725" algn="l">
              <a:lnSpc>
                <a:spcPts val="2160"/>
              </a:lnSpc>
            </a:pPr>
            <a:endParaRPr lang="fr-FR" sz="1600" b="1" dirty="0">
              <a:cs typeface="Arial" panose="020B0604020202020204" pitchFamily="34" charset="0"/>
            </a:endParaRPr>
          </a:p>
        </p:txBody>
      </p:sp>
      <p:pic>
        <p:nvPicPr>
          <p:cNvPr id="4" name="Image 3" descr="Une image contenant texte&#10;&#10;Description générée automatiquement">
            <a:extLst>
              <a:ext uri="{FF2B5EF4-FFF2-40B4-BE49-F238E27FC236}">
                <a16:creationId xmlns:a16="http://schemas.microsoft.com/office/drawing/2014/main" id="{12DFB130-0446-8FE5-8647-36B3AA847C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60" y="440575"/>
            <a:ext cx="2190949" cy="768856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F9AB4D22-6258-C763-7B26-8007EDAA5669}"/>
              </a:ext>
            </a:extLst>
          </p:cNvPr>
          <p:cNvCxnSpPr/>
          <p:nvPr/>
        </p:nvCxnSpPr>
        <p:spPr>
          <a:xfrm>
            <a:off x="3562879" y="3248817"/>
            <a:ext cx="602604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A1197BD9-2D65-AC9E-9F7B-7D94CA2DE1F9}"/>
              </a:ext>
            </a:extLst>
          </p:cNvPr>
          <p:cNvCxnSpPr/>
          <p:nvPr/>
        </p:nvCxnSpPr>
        <p:spPr>
          <a:xfrm>
            <a:off x="3561023" y="1699288"/>
            <a:ext cx="602604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ous-titre 2">
            <a:extLst>
              <a:ext uri="{FF2B5EF4-FFF2-40B4-BE49-F238E27FC236}">
                <a16:creationId xmlns:a16="http://schemas.microsoft.com/office/drawing/2014/main" id="{8D47927F-8726-434E-93AA-FE82A80B1D13}"/>
              </a:ext>
            </a:extLst>
          </p:cNvPr>
          <p:cNvSpPr txBox="1">
            <a:spLocks/>
          </p:cNvSpPr>
          <p:nvPr/>
        </p:nvSpPr>
        <p:spPr>
          <a:xfrm>
            <a:off x="4256366" y="3676834"/>
            <a:ext cx="3872628" cy="6857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endParaRPr lang="fr-FR" sz="1800" i="1" dirty="0">
              <a:cs typeface="Arial" panose="020B0604020202020204" pitchFamily="34" charset="0"/>
            </a:endParaRP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FC59A0E2-2A92-2864-C235-47EECB04E91E}"/>
              </a:ext>
            </a:extLst>
          </p:cNvPr>
          <p:cNvGrpSpPr/>
          <p:nvPr/>
        </p:nvGrpSpPr>
        <p:grpSpPr>
          <a:xfrm>
            <a:off x="-2396" y="6584862"/>
            <a:ext cx="12192000" cy="307974"/>
            <a:chOff x="-2396" y="6584862"/>
            <a:chExt cx="12192000" cy="30797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73BFD73-BFDC-7FD5-90E0-4CF63E9BAC17}"/>
                </a:ext>
              </a:extLst>
            </p:cNvPr>
            <p:cNvSpPr/>
            <p:nvPr/>
          </p:nvSpPr>
          <p:spPr>
            <a:xfrm>
              <a:off x="-2396" y="6584862"/>
              <a:ext cx="12192000" cy="307974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5C89A0DF-56D3-559E-0C0F-307DC14CEABA}"/>
                </a:ext>
              </a:extLst>
            </p:cNvPr>
            <p:cNvSpPr txBox="1"/>
            <p:nvPr/>
          </p:nvSpPr>
          <p:spPr>
            <a:xfrm>
              <a:off x="5502192" y="6604496"/>
              <a:ext cx="103906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b="1" i="1" dirty="0">
                  <a:solidFill>
                    <a:schemeClr val="bg1"/>
                  </a:solidFill>
                  <a:cs typeface="Arial" panose="020B0604020202020204" pitchFamily="34" charset="0"/>
                </a:rPr>
                <a:t> 09 </a:t>
              </a:r>
              <a:r>
                <a:rPr lang="fr-FR" sz="1200" b="1" i="1" dirty="0" err="1">
                  <a:solidFill>
                    <a:schemeClr val="bg1"/>
                  </a:solidFill>
                  <a:cs typeface="Arial" panose="020B0604020202020204" pitchFamily="34" charset="0"/>
                </a:rPr>
                <a:t>may</a:t>
              </a:r>
              <a:r>
                <a:rPr lang="fr-FR" sz="1200" b="1" i="1" dirty="0">
                  <a:solidFill>
                    <a:schemeClr val="bg1"/>
                  </a:solidFill>
                  <a:cs typeface="Arial" panose="020B0604020202020204" pitchFamily="34" charset="0"/>
                </a:rPr>
                <a:t> 2025</a:t>
              </a:r>
              <a:endParaRPr lang="en-GB" sz="1200" b="1" i="1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C6E0863-C105-466F-A4DC-B0D8529D26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46990" y="373459"/>
            <a:ext cx="1390650" cy="140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9691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4E346F-AC3E-DDEF-C13A-C678061627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numéro de diapositive 3">
            <a:extLst>
              <a:ext uri="{FF2B5EF4-FFF2-40B4-BE49-F238E27FC236}">
                <a16:creationId xmlns:a16="http://schemas.microsoft.com/office/drawing/2014/main" id="{737E81A9-5801-C292-F31F-7FED216980EC}"/>
              </a:ext>
            </a:extLst>
          </p:cNvPr>
          <p:cNvSpPr txBox="1">
            <a:spLocks/>
          </p:cNvSpPr>
          <p:nvPr/>
        </p:nvSpPr>
        <p:spPr>
          <a:xfrm>
            <a:off x="11738622" y="6561124"/>
            <a:ext cx="452284" cy="288924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238F03A-58E1-4ECA-9024-348A9A81A53D}" type="slidenum">
              <a:rPr lang="en-US" sz="1800" b="1" smtClean="0">
                <a:solidFill>
                  <a:schemeClr val="tx1"/>
                </a:solidFill>
              </a:rPr>
              <a:pPr/>
              <a:t>10</a:t>
            </a:fld>
            <a:endParaRPr lang="en-US" sz="1800" b="1">
              <a:solidFill>
                <a:schemeClr val="tx1"/>
              </a:solidFill>
            </a:endParaRPr>
          </a:p>
        </p:txBody>
      </p:sp>
      <p:sp>
        <p:nvSpPr>
          <p:cNvPr id="18" name="Sous-titre 2">
            <a:extLst>
              <a:ext uri="{FF2B5EF4-FFF2-40B4-BE49-F238E27FC236}">
                <a16:creationId xmlns:a16="http://schemas.microsoft.com/office/drawing/2014/main" id="{0F30AAAA-DDEF-E9CA-3E7B-CBF0ADB51E1B}"/>
              </a:ext>
            </a:extLst>
          </p:cNvPr>
          <p:cNvSpPr txBox="1">
            <a:spLocks/>
          </p:cNvSpPr>
          <p:nvPr/>
        </p:nvSpPr>
        <p:spPr>
          <a:xfrm>
            <a:off x="-1094" y="844969"/>
            <a:ext cx="11078430" cy="5232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indent="0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FR" dirty="0"/>
              <a:t>3.2. </a:t>
            </a:r>
            <a:r>
              <a:rPr lang="en-US" dirty="0"/>
              <a:t>Monitoring effects of law enforcement strategies on poaching rate and relative abundance of mammal species</a:t>
            </a:r>
            <a:endParaRPr lang="fr-FR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0F165F3-9BD4-9510-C524-5DC50A99F6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53" r="5250" b="11605"/>
          <a:stretch/>
        </p:blipFill>
        <p:spPr>
          <a:xfrm>
            <a:off x="479090" y="1443142"/>
            <a:ext cx="5900196" cy="310212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FCC2D7E-6DD7-7CDB-FA72-FA2AE2162BDE}"/>
              </a:ext>
            </a:extLst>
          </p:cNvPr>
          <p:cNvSpPr/>
          <p:nvPr/>
        </p:nvSpPr>
        <p:spPr>
          <a:xfrm>
            <a:off x="687311" y="4402240"/>
            <a:ext cx="45486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/>
              <a:t>Patrol</a:t>
            </a:r>
            <a:r>
              <a:rPr lang="fr-FR" dirty="0"/>
              <a:t> effort </a:t>
            </a:r>
            <a:r>
              <a:rPr lang="fr-FR" dirty="0" err="1"/>
              <a:t>increased</a:t>
            </a:r>
            <a:r>
              <a:rPr lang="fr-FR" dirty="0"/>
              <a:t>                (p&lt;0,001)</a:t>
            </a:r>
          </a:p>
          <a:p>
            <a:r>
              <a:rPr lang="en-US" dirty="0"/>
              <a:t>Poaching signs (wire snares/km)            (p&lt;0,5)</a:t>
            </a:r>
            <a:r>
              <a:rPr lang="fr-FR" dirty="0"/>
              <a:t>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2029C2A-DAC5-C0C4-7E80-0A919A212F12}"/>
              </a:ext>
            </a:extLst>
          </p:cNvPr>
          <p:cNvSpPr/>
          <p:nvPr/>
        </p:nvSpPr>
        <p:spPr>
          <a:xfrm>
            <a:off x="1067632" y="5112869"/>
            <a:ext cx="40826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Calibri" panose="020F0502020204030204" pitchFamily="34" charset="0"/>
              <a:buChar char="→"/>
            </a:pPr>
            <a:r>
              <a:rPr lang="en-US" dirty="0"/>
              <a:t>Patrol effort ~ Poaching signs (p&lt;0,05) </a:t>
            </a:r>
            <a:endParaRPr lang="fr-FR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040EFA3-471B-2F36-6F8E-212B2BEF98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6699" y="1414863"/>
            <a:ext cx="3826211" cy="541338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ADA05B7-EB14-108A-0685-2DF876A84261}"/>
              </a:ext>
            </a:extLst>
          </p:cNvPr>
          <p:cNvSpPr/>
          <p:nvPr/>
        </p:nvSpPr>
        <p:spPr>
          <a:xfrm>
            <a:off x="7976099" y="1182099"/>
            <a:ext cx="364740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 err="1"/>
              <a:t>Decrease</a:t>
            </a:r>
            <a:r>
              <a:rPr lang="fr-FR" sz="1600" b="1" dirty="0"/>
              <a:t> in hotspots of </a:t>
            </a:r>
            <a:r>
              <a:rPr lang="fr-FR" sz="1600" b="1" dirty="0" err="1"/>
              <a:t>poaching</a:t>
            </a:r>
            <a:r>
              <a:rPr lang="fr-FR" sz="1600" b="1" dirty="0"/>
              <a:t> camps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E6B8F8E-9CAB-B3D9-6F2D-DD8350270B4E}"/>
              </a:ext>
            </a:extLst>
          </p:cNvPr>
          <p:cNvSpPr/>
          <p:nvPr/>
        </p:nvSpPr>
        <p:spPr>
          <a:xfrm>
            <a:off x="687311" y="5553098"/>
            <a:ext cx="52995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Rise of poaching signs  in 2020-2021, corresponding to the period when the COVID pandemic started. </a:t>
            </a:r>
            <a:endParaRPr lang="fr-FR" dirty="0"/>
          </a:p>
        </p:txBody>
      </p:sp>
      <p:pic>
        <p:nvPicPr>
          <p:cNvPr id="19" name="Image 27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EEB9576D-DD70-48B4-9209-1095B2939D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674" y="4643759"/>
            <a:ext cx="430001" cy="430001"/>
          </a:xfrm>
          <a:prstGeom prst="rect">
            <a:avLst/>
          </a:prstGeom>
        </p:spPr>
      </p:pic>
      <p:pic>
        <p:nvPicPr>
          <p:cNvPr id="21" name="Image 28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185D1FD7-9323-4531-A1B6-E011E964402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960" y="4392067"/>
            <a:ext cx="456297" cy="456297"/>
          </a:xfrm>
          <a:prstGeom prst="rect">
            <a:avLst/>
          </a:prstGeom>
        </p:spPr>
      </p:pic>
      <p:graphicFrame>
        <p:nvGraphicFramePr>
          <p:cNvPr id="23" name="Tableau 2">
            <a:extLst>
              <a:ext uri="{FF2B5EF4-FFF2-40B4-BE49-F238E27FC236}">
                <a16:creationId xmlns:a16="http://schemas.microsoft.com/office/drawing/2014/main" id="{CC1BB04A-74A2-4DD4-A87B-6EEBB7393A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0134599"/>
              </p:ext>
            </p:extLst>
          </p:nvPr>
        </p:nvGraphicFramePr>
        <p:xfrm>
          <a:off x="-1094" y="-12056"/>
          <a:ext cx="12192000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197848298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44662932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61895648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302364411"/>
                    </a:ext>
                  </a:extLst>
                </a:gridCol>
              </a:tblGrid>
              <a:tr h="328797">
                <a:tc>
                  <a:txBody>
                    <a:bodyPr/>
                    <a:lstStyle/>
                    <a:p>
                      <a:pPr algn="ctr"/>
                      <a:r>
                        <a:rPr lang="fr-BE" b="0" dirty="0">
                          <a:solidFill>
                            <a:schemeClr val="tx1"/>
                          </a:solidFill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Introduction</a:t>
                      </a:r>
                      <a:endParaRPr lang="en-US" b="0" dirty="0">
                        <a:solidFill>
                          <a:schemeClr val="tx1"/>
                        </a:solidFill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BE" sz="1800" b="0" kern="1200" dirty="0">
                          <a:solidFill>
                            <a:schemeClr val="tx1"/>
                          </a:solidFill>
                          <a:latin typeface="+mj-lt"/>
                          <a:ea typeface="Calibri Light" panose="020F0302020204030204" pitchFamily="34" charset="0"/>
                          <a:cs typeface="Calibri" panose="020F0502020204030204" pitchFamily="34" charset="0"/>
                        </a:rPr>
                        <a:t>2. METHOD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j-lt"/>
                        <a:ea typeface="Calibri Light" panose="020F03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1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3. RESULTS AND DISCUSSIONS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4. CONCLUSION</a:t>
                      </a:r>
                      <a:endParaRPr lang="en-US" b="0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ea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7440913"/>
                  </a:ext>
                </a:extLst>
              </a:tr>
            </a:tbl>
          </a:graphicData>
        </a:graphic>
      </p:graphicFrame>
      <p:sp>
        <p:nvSpPr>
          <p:cNvPr id="24" name="Sous-titre 2">
            <a:extLst>
              <a:ext uri="{FF2B5EF4-FFF2-40B4-BE49-F238E27FC236}">
                <a16:creationId xmlns:a16="http://schemas.microsoft.com/office/drawing/2014/main" id="{CCC40156-00C1-4350-B720-6FD12663AF5A}"/>
              </a:ext>
            </a:extLst>
          </p:cNvPr>
          <p:cNvSpPr txBox="1">
            <a:spLocks/>
          </p:cNvSpPr>
          <p:nvPr/>
        </p:nvSpPr>
        <p:spPr>
          <a:xfrm>
            <a:off x="7059" y="384348"/>
            <a:ext cx="12482025" cy="4490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indent="0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None/>
              <a:defRPr sz="2800" b="1"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sz="2400" dirty="0"/>
              <a:t>Law enforcement strategies in forest concessions</a:t>
            </a:r>
            <a:endParaRPr lang="fr-BE" sz="2400" dirty="0"/>
          </a:p>
        </p:txBody>
      </p:sp>
    </p:spTree>
    <p:extLst>
      <p:ext uri="{BB962C8B-B14F-4D97-AF65-F5344CB8AC3E}">
        <p14:creationId xmlns:p14="http://schemas.microsoft.com/office/powerpoint/2010/main" val="41166773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C82A5F-2A72-C2F0-767E-FE6B7C79FB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id="{4013F425-EA62-4A70-915F-D80CD1662595}"/>
              </a:ext>
            </a:extLst>
          </p:cNvPr>
          <p:cNvSpPr/>
          <p:nvPr/>
        </p:nvSpPr>
        <p:spPr>
          <a:xfrm>
            <a:off x="6389627" y="3429000"/>
            <a:ext cx="5701951" cy="237093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space réservé du numéro de diapositive 3">
            <a:extLst>
              <a:ext uri="{FF2B5EF4-FFF2-40B4-BE49-F238E27FC236}">
                <a16:creationId xmlns:a16="http://schemas.microsoft.com/office/drawing/2014/main" id="{B325E26B-1D9C-565E-642F-6E75205183A1}"/>
              </a:ext>
            </a:extLst>
          </p:cNvPr>
          <p:cNvSpPr txBox="1">
            <a:spLocks/>
          </p:cNvSpPr>
          <p:nvPr/>
        </p:nvSpPr>
        <p:spPr>
          <a:xfrm>
            <a:off x="11738622" y="6561124"/>
            <a:ext cx="452284" cy="288924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238F03A-58E1-4ECA-9024-348A9A81A53D}" type="slidenum">
              <a:rPr lang="en-US" sz="1800" b="1" smtClean="0">
                <a:solidFill>
                  <a:schemeClr val="tx1"/>
                </a:solidFill>
              </a:rPr>
              <a:pPr/>
              <a:t>11</a:t>
            </a:fld>
            <a:endParaRPr lang="en-US" sz="1800" b="1">
              <a:solidFill>
                <a:schemeClr val="tx1"/>
              </a:solidFill>
            </a:endParaRPr>
          </a:p>
        </p:txBody>
      </p:sp>
      <p:sp>
        <p:nvSpPr>
          <p:cNvPr id="18" name="Sous-titre 2">
            <a:extLst>
              <a:ext uri="{FF2B5EF4-FFF2-40B4-BE49-F238E27FC236}">
                <a16:creationId xmlns:a16="http://schemas.microsoft.com/office/drawing/2014/main" id="{3F1C7184-38A0-1930-92D3-8231296578DF}"/>
              </a:ext>
            </a:extLst>
          </p:cNvPr>
          <p:cNvSpPr txBox="1">
            <a:spLocks/>
          </p:cNvSpPr>
          <p:nvPr/>
        </p:nvSpPr>
        <p:spPr>
          <a:xfrm>
            <a:off x="7059" y="736735"/>
            <a:ext cx="11078430" cy="5232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indent="0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FR" dirty="0"/>
              <a:t>3.2. </a:t>
            </a:r>
            <a:r>
              <a:rPr lang="en-US" dirty="0"/>
              <a:t>Monitoring effects of law enforcement strategies on poaching rate and relative abundance of mammal species</a:t>
            </a:r>
            <a:endParaRPr lang="fr-F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26F8B3D-D4F4-3708-5AA2-2BE5BB21AC0E}"/>
              </a:ext>
            </a:extLst>
          </p:cNvPr>
          <p:cNvSpPr/>
          <p:nvPr/>
        </p:nvSpPr>
        <p:spPr>
          <a:xfrm>
            <a:off x="6288773" y="5923531"/>
            <a:ext cx="570195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Mean annual harvest for the FMU 10.044 concession (10kg/km2/year)</a:t>
            </a:r>
            <a:r>
              <a:rPr lang="en-US" dirty="0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underestimated (</a:t>
            </a:r>
            <a:r>
              <a:rPr lang="en-US" dirty="0" err="1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Lhoest</a:t>
            </a:r>
            <a:r>
              <a:rPr lang="en-US" dirty="0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, Vermeulen, </a:t>
            </a:r>
            <a:r>
              <a:rPr lang="en-US" dirty="0" err="1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Julve</a:t>
            </a:r>
            <a:r>
              <a:rPr lang="en-US" dirty="0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)</a:t>
            </a:r>
            <a:endParaRPr lang="fr-F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2A511A8-505A-025D-44D3-7EC725EAC9AB}"/>
              </a:ext>
            </a:extLst>
          </p:cNvPr>
          <p:cNvSpPr/>
          <p:nvPr/>
        </p:nvSpPr>
        <p:spPr>
          <a:xfrm>
            <a:off x="497291" y="6180892"/>
            <a:ext cx="6000889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Calibri" panose="020F0502020204030204" pitchFamily="34" charset="0"/>
              <a:buChar char="→"/>
            </a:pPr>
            <a:r>
              <a:rPr lang="en-US" sz="1900" dirty="0">
                <a:solidFill>
                  <a:srgbClr val="FF0000"/>
                </a:solidFill>
              </a:rPr>
              <a:t>Unannounced controls played a critical role in the reduction of bushmeat harvest during the past 14 years</a:t>
            </a:r>
            <a:endParaRPr lang="fr-FR" sz="1900" dirty="0">
              <a:solidFill>
                <a:srgbClr val="FF0000"/>
              </a:solidFill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D3AA9E27-97C6-0342-DB2D-33950174E459}"/>
              </a:ext>
            </a:extLst>
          </p:cNvPr>
          <p:cNvGrpSpPr/>
          <p:nvPr/>
        </p:nvGrpSpPr>
        <p:grpSpPr>
          <a:xfrm>
            <a:off x="6322391" y="3555642"/>
            <a:ext cx="6131050" cy="2521290"/>
            <a:chOff x="191341" y="4758095"/>
            <a:chExt cx="6131050" cy="252129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103802F-0A6B-EA79-79EC-478BF5289BA2}"/>
                </a:ext>
              </a:extLst>
            </p:cNvPr>
            <p:cNvSpPr/>
            <p:nvPr/>
          </p:nvSpPr>
          <p:spPr>
            <a:xfrm>
              <a:off x="228915" y="4758095"/>
              <a:ext cx="583539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dirty="0"/>
                <a:t>13 145 ± 745 kg /year (51% checkpoint near industrial site)</a:t>
              </a:r>
              <a:endParaRPr lang="fr-FR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EBB4A4C-B104-5D62-90E8-5B4593F93588}"/>
                </a:ext>
              </a:extLst>
            </p:cNvPr>
            <p:cNvSpPr/>
            <p:nvPr/>
          </p:nvSpPr>
          <p:spPr>
            <a:xfrm>
              <a:off x="191341" y="5201893"/>
              <a:ext cx="6131050" cy="20774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Truck movements ~ # armed poachers  (r² = 0.50; +</a:t>
              </a:r>
              <a:r>
                <a:rPr lang="en-US" dirty="0" err="1"/>
                <a:t>ve</a:t>
              </a:r>
              <a:r>
                <a:rPr lang="en-US" dirty="0"/>
                <a:t>)</a:t>
              </a:r>
            </a:p>
            <a:p>
              <a:endParaRPr lang="en-US" dirty="0"/>
            </a:p>
            <a:p>
              <a:endParaRPr lang="en-US" dirty="0"/>
            </a:p>
            <a:p>
              <a:pPr marL="285750" indent="-285750">
                <a:buFont typeface="Calibri" panose="020F0502020204030204" pitchFamily="34" charset="0"/>
                <a:buChar char="→"/>
              </a:pPr>
              <a:r>
                <a:rPr lang="en-US" sz="1900" dirty="0">
                  <a:solidFill>
                    <a:srgbClr val="FF0000"/>
                  </a:solidFill>
                </a:rPr>
                <a:t>Poaching activities are facilitated by vehicles using logging roads especially trucks carrying logs out of the forest concession (Vanthomme et al., 2017) </a:t>
              </a:r>
              <a:endParaRPr lang="fr-FR" sz="1900" dirty="0">
                <a:solidFill>
                  <a:srgbClr val="FF0000"/>
                </a:solidFill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endParaRPr lang="fr-FR" dirty="0"/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2476DC4A-B03C-F0BA-6828-2E09AF83EEF0}"/>
              </a:ext>
            </a:extLst>
          </p:cNvPr>
          <p:cNvSpPr/>
          <p:nvPr/>
        </p:nvSpPr>
        <p:spPr>
          <a:xfrm>
            <a:off x="167658" y="4797320"/>
            <a:ext cx="615473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Bushmeat harvested                  (r²=0.51);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# unannounced vehicle controls            (r²=0.60);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/>
              <a:t>Bushmeat harvest ~ unannounced controls</a:t>
            </a:r>
            <a:r>
              <a:rPr lang="en-US" dirty="0"/>
              <a:t> (r²=0.5, -</a:t>
            </a:r>
            <a:r>
              <a:rPr lang="en-US" dirty="0" err="1"/>
              <a:t>ve</a:t>
            </a:r>
            <a:r>
              <a:rPr lang="en-US" dirty="0"/>
              <a:t>);</a:t>
            </a:r>
            <a:endParaRPr lang="fr-FR" dirty="0"/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9614E3BE-8099-CFFF-7F41-BE9704265E2D}"/>
              </a:ext>
            </a:extLst>
          </p:cNvPr>
          <p:cNvGrpSpPr/>
          <p:nvPr/>
        </p:nvGrpSpPr>
        <p:grpSpPr>
          <a:xfrm>
            <a:off x="6474488" y="1360116"/>
            <a:ext cx="6096000" cy="1379956"/>
            <a:chOff x="6474488" y="1360116"/>
            <a:chExt cx="6096000" cy="1379956"/>
          </a:xfrm>
        </p:grpSpPr>
        <p:sp>
          <p:nvSpPr>
            <p:cNvPr id="26" name="Rectangle : coins arrondis 25">
              <a:extLst>
                <a:ext uri="{FF2B5EF4-FFF2-40B4-BE49-F238E27FC236}">
                  <a16:creationId xmlns:a16="http://schemas.microsoft.com/office/drawing/2014/main" id="{FC76CD38-6327-C957-878B-DC1EDA9EB446}"/>
                </a:ext>
              </a:extLst>
            </p:cNvPr>
            <p:cNvSpPr/>
            <p:nvPr/>
          </p:nvSpPr>
          <p:spPr>
            <a:xfrm>
              <a:off x="6474488" y="1360116"/>
              <a:ext cx="5606350" cy="1379956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D538918-5254-A88A-3121-A42B188B26AC}"/>
                </a:ext>
              </a:extLst>
            </p:cNvPr>
            <p:cNvSpPr/>
            <p:nvPr/>
          </p:nvSpPr>
          <p:spPr>
            <a:xfrm>
              <a:off x="6474488" y="1492923"/>
              <a:ext cx="6096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dirty="0"/>
                <a:t>Women observed ~ bushmeat harvest (r² = 0.70; +</a:t>
              </a:r>
              <a:r>
                <a:rPr lang="en-US" dirty="0" err="1"/>
                <a:t>ve</a:t>
              </a:r>
              <a:r>
                <a:rPr lang="en-US" dirty="0"/>
                <a:t>)</a:t>
              </a:r>
              <a:endParaRPr lang="fr-FR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DF18A37-0F8A-2C2D-0938-1124C9FCF35C}"/>
                </a:ext>
              </a:extLst>
            </p:cNvPr>
            <p:cNvSpPr/>
            <p:nvPr/>
          </p:nvSpPr>
          <p:spPr>
            <a:xfrm>
              <a:off x="6571398" y="2261128"/>
              <a:ext cx="5509440" cy="3847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Calibri" panose="020F0502020204030204" pitchFamily="34" charset="0"/>
                <a:buChar char="→"/>
              </a:pPr>
              <a:r>
                <a:rPr lang="en-US" sz="1900" dirty="0">
                  <a:solidFill>
                    <a:srgbClr val="FF0000"/>
                  </a:solidFill>
                </a:rPr>
                <a:t>Women involved in poaching (</a:t>
              </a:r>
              <a:r>
                <a:rPr lang="en-US" sz="1900" dirty="0" err="1">
                  <a:solidFill>
                    <a:srgbClr val="FF0000"/>
                  </a:solidFill>
                </a:rPr>
                <a:t>Agu</a:t>
              </a:r>
              <a:r>
                <a:rPr lang="en-US" sz="1900" dirty="0">
                  <a:solidFill>
                    <a:srgbClr val="FF0000"/>
                  </a:solidFill>
                </a:rPr>
                <a:t> and Gore, 2020)</a:t>
              </a:r>
              <a:endParaRPr lang="fr-FR" sz="19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0DC9EBC9-294A-E285-0816-0DC6EDAD43BF}"/>
              </a:ext>
            </a:extLst>
          </p:cNvPr>
          <p:cNvGrpSpPr/>
          <p:nvPr/>
        </p:nvGrpSpPr>
        <p:grpSpPr>
          <a:xfrm>
            <a:off x="7059" y="368258"/>
            <a:ext cx="12563429" cy="830308"/>
            <a:chOff x="7059" y="368258"/>
            <a:chExt cx="12563429" cy="830308"/>
          </a:xfrm>
        </p:grpSpPr>
        <p:sp>
          <p:nvSpPr>
            <p:cNvPr id="9" name="Sous-titre 2">
              <a:extLst>
                <a:ext uri="{FF2B5EF4-FFF2-40B4-BE49-F238E27FC236}">
                  <a16:creationId xmlns:a16="http://schemas.microsoft.com/office/drawing/2014/main" id="{E9804E55-A9B1-E519-848D-578CE7256F2D}"/>
                </a:ext>
              </a:extLst>
            </p:cNvPr>
            <p:cNvSpPr txBox="1">
              <a:spLocks/>
            </p:cNvSpPr>
            <p:nvPr/>
          </p:nvSpPr>
          <p:spPr>
            <a:xfrm>
              <a:off x="7059" y="384348"/>
              <a:ext cx="12563429" cy="52106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defPPr>
                <a:defRPr lang="en-US"/>
              </a:defPPr>
              <a:lvl1pPr indent="0">
                <a:lnSpc>
                  <a:spcPct val="9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None/>
                <a:defRPr sz="2800" b="1">
                  <a:cs typeface="Arial" panose="020B0604020202020204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r>
                <a:rPr lang="en-US" sz="2400" dirty="0"/>
                <a:t>Law enforcement strategies in forest concessions</a:t>
              </a:r>
              <a:endParaRPr lang="fr-BE" sz="2400" dirty="0"/>
            </a:p>
          </p:txBody>
        </p:sp>
        <p:pic>
          <p:nvPicPr>
            <p:cNvPr id="17" name="Image 16" descr="Une image contenant noir, obscurité&#10;&#10;Le contenu généré par l’IA peut être incorrect.">
              <a:extLst>
                <a:ext uri="{FF2B5EF4-FFF2-40B4-BE49-F238E27FC236}">
                  <a16:creationId xmlns:a16="http://schemas.microsoft.com/office/drawing/2014/main" id="{FF7CA6C9-7261-137C-814F-C2D381B4A3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77336" y="368258"/>
              <a:ext cx="830308" cy="830308"/>
            </a:xfrm>
            <a:prstGeom prst="rect">
              <a:avLst/>
            </a:prstGeom>
          </p:spPr>
        </p:pic>
      </p:grpSp>
      <p:pic>
        <p:nvPicPr>
          <p:cNvPr id="28" name="Image 27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BA161620-A453-DFC5-72F2-7D10F3285B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486" y="4717766"/>
            <a:ext cx="430001" cy="430001"/>
          </a:xfrm>
          <a:prstGeom prst="rect">
            <a:avLst/>
          </a:prstGeom>
        </p:spPr>
      </p:pic>
      <p:pic>
        <p:nvPicPr>
          <p:cNvPr id="29" name="Image 28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482B35B-AA14-DE08-AE9E-572F6475F8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736" y="5043996"/>
            <a:ext cx="456297" cy="45629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92E5F34-9697-4B3D-AB9D-D06F412BDD3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42" t="4873" r="4287" b="5231"/>
          <a:stretch/>
        </p:blipFill>
        <p:spPr>
          <a:xfrm>
            <a:off x="42412" y="6235626"/>
            <a:ext cx="454879" cy="441735"/>
          </a:xfrm>
          <a:prstGeom prst="rect">
            <a:avLst/>
          </a:prstGeom>
        </p:spPr>
      </p:pic>
      <p:pic>
        <p:nvPicPr>
          <p:cNvPr id="34" name="Picture 2" descr="Food ">
            <a:extLst>
              <a:ext uri="{FF2B5EF4-FFF2-40B4-BE49-F238E27FC236}">
                <a16:creationId xmlns:a16="http://schemas.microsoft.com/office/drawing/2014/main" id="{FF860B00-2A75-4C69-8BA2-045E864D5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2236" y="1595317"/>
            <a:ext cx="1020504" cy="1045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ruck">
            <a:extLst>
              <a:ext uri="{FF2B5EF4-FFF2-40B4-BE49-F238E27FC236}">
                <a16:creationId xmlns:a16="http://schemas.microsoft.com/office/drawing/2014/main" id="{B8C53B25-87D6-474F-879E-569EEB25D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828" y="4236051"/>
            <a:ext cx="1261860" cy="696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Woman ">
            <a:extLst>
              <a:ext uri="{FF2B5EF4-FFF2-40B4-BE49-F238E27FC236}">
                <a16:creationId xmlns:a16="http://schemas.microsoft.com/office/drawing/2014/main" id="{FB88BABF-9F23-4A7C-9B14-B1F48FD25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3733" y="1833876"/>
            <a:ext cx="478084" cy="478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Gun ">
            <a:extLst>
              <a:ext uri="{FF2B5EF4-FFF2-40B4-BE49-F238E27FC236}">
                <a16:creationId xmlns:a16="http://schemas.microsoft.com/office/drawing/2014/main" id="{6C4F9C17-89AA-45BB-A7A0-A60FC696EF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0863" y="4324428"/>
            <a:ext cx="619495" cy="458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3" name="Tableau 2">
            <a:extLst>
              <a:ext uri="{FF2B5EF4-FFF2-40B4-BE49-F238E27FC236}">
                <a16:creationId xmlns:a16="http://schemas.microsoft.com/office/drawing/2014/main" id="{F69F853E-4E49-421A-9FB7-F44134C3E9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317405"/>
              </p:ext>
            </p:extLst>
          </p:nvPr>
        </p:nvGraphicFramePr>
        <p:xfrm>
          <a:off x="-1094" y="-12056"/>
          <a:ext cx="12192000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197848298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44662932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61895648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302364411"/>
                    </a:ext>
                  </a:extLst>
                </a:gridCol>
              </a:tblGrid>
              <a:tr h="328797">
                <a:tc>
                  <a:txBody>
                    <a:bodyPr/>
                    <a:lstStyle/>
                    <a:p>
                      <a:pPr algn="ctr"/>
                      <a:r>
                        <a:rPr lang="fr-BE" b="0" dirty="0">
                          <a:solidFill>
                            <a:schemeClr val="tx1"/>
                          </a:solidFill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Introduction</a:t>
                      </a:r>
                      <a:endParaRPr lang="en-US" b="0" dirty="0">
                        <a:solidFill>
                          <a:schemeClr val="tx1"/>
                        </a:solidFill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BE" sz="1800" b="0" kern="1200" dirty="0">
                          <a:solidFill>
                            <a:schemeClr val="tx1"/>
                          </a:solidFill>
                          <a:latin typeface="+mj-lt"/>
                          <a:ea typeface="Calibri Light" panose="020F0302020204030204" pitchFamily="34" charset="0"/>
                          <a:cs typeface="Calibri" panose="020F0502020204030204" pitchFamily="34" charset="0"/>
                        </a:rPr>
                        <a:t>2. METHOD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j-lt"/>
                        <a:ea typeface="Calibri Light" panose="020F03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1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3. RESULTS AND DISCUSSIONS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4. CONCLUSION</a:t>
                      </a:r>
                      <a:endParaRPr lang="en-US" b="0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ea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7440913"/>
                  </a:ext>
                </a:extLst>
              </a:tr>
            </a:tbl>
          </a:graphicData>
        </a:graphic>
      </p:graphicFrame>
      <p:graphicFrame>
        <p:nvGraphicFramePr>
          <p:cNvPr id="35" name="Chart 34">
            <a:extLst>
              <a:ext uri="{FF2B5EF4-FFF2-40B4-BE49-F238E27FC236}">
                <a16:creationId xmlns:a16="http://schemas.microsoft.com/office/drawing/2014/main" id="{DF1D6E61-8093-43EA-9C69-93E3F4E2000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56948797"/>
              </p:ext>
            </p:extLst>
          </p:nvPr>
        </p:nvGraphicFramePr>
        <p:xfrm>
          <a:off x="70406" y="1307403"/>
          <a:ext cx="6131050" cy="3367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pic>
        <p:nvPicPr>
          <p:cNvPr id="1026" name="Picture 2" descr="Food ">
            <a:extLst>
              <a:ext uri="{FF2B5EF4-FFF2-40B4-BE49-F238E27FC236}">
                <a16:creationId xmlns:a16="http://schemas.microsoft.com/office/drawing/2014/main" id="{4754F58E-9912-4BFB-9DCB-A7E18763F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417" y="1264352"/>
            <a:ext cx="1190247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D6921B8-D6E4-4956-B610-39FD4F1FAFE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42" t="4873" r="4287" b="5231"/>
          <a:stretch/>
        </p:blipFill>
        <p:spPr>
          <a:xfrm>
            <a:off x="1681073" y="2877302"/>
            <a:ext cx="469275" cy="455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698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numéro de diapositive 3">
            <a:extLst>
              <a:ext uri="{FF2B5EF4-FFF2-40B4-BE49-F238E27FC236}">
                <a16:creationId xmlns:a16="http://schemas.microsoft.com/office/drawing/2014/main" id="{91F33F79-6021-31F6-0391-103D567BCFEA}"/>
              </a:ext>
            </a:extLst>
          </p:cNvPr>
          <p:cNvSpPr txBox="1">
            <a:spLocks/>
          </p:cNvSpPr>
          <p:nvPr/>
        </p:nvSpPr>
        <p:spPr>
          <a:xfrm>
            <a:off x="11738622" y="6561124"/>
            <a:ext cx="452284" cy="288924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238F03A-58E1-4ECA-9024-348A9A81A53D}" type="slidenum">
              <a:rPr lang="en-US" sz="1800" b="1" smtClean="0">
                <a:solidFill>
                  <a:schemeClr val="tx1"/>
                </a:solidFill>
              </a:rPr>
              <a:pPr/>
              <a:t>12</a:t>
            </a:fld>
            <a:endParaRPr lang="en-US" sz="1800" b="1">
              <a:solidFill>
                <a:schemeClr val="tx1"/>
              </a:solidFill>
            </a:endParaRPr>
          </a:p>
        </p:txBody>
      </p:sp>
      <p:sp>
        <p:nvSpPr>
          <p:cNvPr id="18" name="Sous-titre 2">
            <a:extLst>
              <a:ext uri="{FF2B5EF4-FFF2-40B4-BE49-F238E27FC236}">
                <a16:creationId xmlns:a16="http://schemas.microsoft.com/office/drawing/2014/main" id="{496BC4D4-F6F8-4C1C-B789-C40C7AB37BDC}"/>
              </a:ext>
            </a:extLst>
          </p:cNvPr>
          <p:cNvSpPr txBox="1">
            <a:spLocks/>
          </p:cNvSpPr>
          <p:nvPr/>
        </p:nvSpPr>
        <p:spPr>
          <a:xfrm>
            <a:off x="24618" y="748717"/>
            <a:ext cx="11052718" cy="5232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indent="0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FR" dirty="0"/>
              <a:t>3.2. </a:t>
            </a:r>
            <a:r>
              <a:rPr lang="en-US" dirty="0"/>
              <a:t>Monitoring effects of law enforcement strategies on poaching rate and relative abundance of mammal species</a:t>
            </a:r>
            <a:endParaRPr lang="fr-FR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9B8E866-0840-4713-A1B8-D31F44FE338A}"/>
              </a:ext>
            </a:extLst>
          </p:cNvPr>
          <p:cNvSpPr/>
          <p:nvPr/>
        </p:nvSpPr>
        <p:spPr>
          <a:xfrm>
            <a:off x="5894253" y="1910023"/>
            <a:ext cx="58116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3 942 direct and indirect observation signs for 27 targeted species of medium and large mammals within the forest concession during patrols (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Direct and indirect will be separated);</a:t>
            </a:r>
            <a:endParaRPr lang="fr-FR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46DB4A6-E25D-43DC-834E-6F1AE64C59F4}"/>
              </a:ext>
            </a:extLst>
          </p:cNvPr>
          <p:cNvSpPr/>
          <p:nvPr/>
        </p:nvSpPr>
        <p:spPr>
          <a:xfrm>
            <a:off x="5926978" y="3271603"/>
            <a:ext cx="58116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err="1"/>
              <a:t>Peter’s</a:t>
            </a:r>
            <a:r>
              <a:rPr lang="fr-FR" dirty="0"/>
              <a:t> duiker (</a:t>
            </a:r>
            <a:r>
              <a:rPr lang="fr-FR" dirty="0" err="1"/>
              <a:t>Cephalophus</a:t>
            </a:r>
            <a:r>
              <a:rPr lang="fr-FR" dirty="0"/>
              <a:t> </a:t>
            </a:r>
            <a:r>
              <a:rPr lang="fr-FR" dirty="0" err="1"/>
              <a:t>callipygus</a:t>
            </a:r>
            <a:r>
              <a:rPr lang="fr-FR" dirty="0"/>
              <a:t>) and Bay duiker (</a:t>
            </a:r>
            <a:r>
              <a:rPr lang="fr-FR" dirty="0" err="1"/>
              <a:t>Cephalophus</a:t>
            </a:r>
            <a:r>
              <a:rPr lang="fr-FR" dirty="0"/>
              <a:t> </a:t>
            </a:r>
            <a:r>
              <a:rPr lang="fr-FR" dirty="0" err="1"/>
              <a:t>dorsalis</a:t>
            </a:r>
            <a:r>
              <a:rPr lang="fr-FR" dirty="0"/>
              <a:t>) </a:t>
            </a:r>
            <a:r>
              <a:rPr lang="fr-FR" dirty="0" err="1"/>
              <a:t>had</a:t>
            </a:r>
            <a:r>
              <a:rPr lang="fr-FR" dirty="0"/>
              <a:t> the </a:t>
            </a:r>
            <a:r>
              <a:rPr lang="fr-FR" dirty="0" err="1"/>
              <a:t>most</a:t>
            </a:r>
            <a:r>
              <a:rPr lang="fr-FR" dirty="0"/>
              <a:t> </a:t>
            </a:r>
            <a:r>
              <a:rPr lang="fr-FR" dirty="0" err="1"/>
              <a:t>abundant</a:t>
            </a:r>
            <a:r>
              <a:rPr lang="fr-FR" dirty="0"/>
              <a:t> observation </a:t>
            </a:r>
            <a:r>
              <a:rPr lang="fr-FR" dirty="0" err="1"/>
              <a:t>signs</a:t>
            </a:r>
            <a:r>
              <a:rPr lang="fr-FR" dirty="0"/>
              <a:t>;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C8581AC-1129-4DEF-8CD4-1C461C5C10BE}"/>
              </a:ext>
            </a:extLst>
          </p:cNvPr>
          <p:cNvSpPr/>
          <p:nvPr/>
        </p:nvSpPr>
        <p:spPr>
          <a:xfrm>
            <a:off x="5926978" y="4335223"/>
            <a:ext cx="58116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More observations during wildlife surveys than LEM patrols</a:t>
            </a:r>
          </a:p>
          <a:p>
            <a:r>
              <a:rPr lang="en-US" dirty="0"/>
              <a:t>1.3  (giant pangolins) to 10.4 times (yellow backed duiker);</a:t>
            </a:r>
            <a:endParaRPr lang="fr-FR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483AFCA-28F6-490E-9C11-C34004EAB558}"/>
              </a:ext>
            </a:extLst>
          </p:cNvPr>
          <p:cNvSpPr/>
          <p:nvPr/>
        </p:nvSpPr>
        <p:spPr>
          <a:xfrm>
            <a:off x="6004356" y="5274694"/>
            <a:ext cx="61876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Observations of forest elephant, gorilla, chimpanzee and the giant pangolin did not vary significantly (p&gt;0,05); 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Other species??</a:t>
            </a:r>
            <a:endParaRPr lang="fr-FR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8D49DAD-3A7C-42AD-BAB5-46698F1317B2}"/>
              </a:ext>
            </a:extLst>
          </p:cNvPr>
          <p:cNvSpPr/>
          <p:nvPr/>
        </p:nvSpPr>
        <p:spPr>
          <a:xfrm>
            <a:off x="310206" y="5680007"/>
            <a:ext cx="47268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Decrease in carcasses observed for class A ( p&lt;0.001) and class B (p&lt;0.01)</a:t>
            </a:r>
            <a:endParaRPr lang="fr-FR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E7905D65-D95B-A27E-4BA8-412EA0C0A88D}"/>
              </a:ext>
            </a:extLst>
          </p:cNvPr>
          <p:cNvGrpSpPr/>
          <p:nvPr/>
        </p:nvGrpSpPr>
        <p:grpSpPr>
          <a:xfrm>
            <a:off x="7059" y="368258"/>
            <a:ext cx="12482025" cy="830308"/>
            <a:chOff x="7059" y="368258"/>
            <a:chExt cx="12482025" cy="830308"/>
          </a:xfrm>
        </p:grpSpPr>
        <p:sp>
          <p:nvSpPr>
            <p:cNvPr id="5" name="Sous-titre 2">
              <a:extLst>
                <a:ext uri="{FF2B5EF4-FFF2-40B4-BE49-F238E27FC236}">
                  <a16:creationId xmlns:a16="http://schemas.microsoft.com/office/drawing/2014/main" id="{3A40F697-DDA6-7A43-EA60-9C67AAE00A32}"/>
                </a:ext>
              </a:extLst>
            </p:cNvPr>
            <p:cNvSpPr txBox="1">
              <a:spLocks/>
            </p:cNvSpPr>
            <p:nvPr/>
          </p:nvSpPr>
          <p:spPr>
            <a:xfrm>
              <a:off x="7059" y="384348"/>
              <a:ext cx="12482025" cy="449029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defPPr>
                <a:defRPr lang="en-US"/>
              </a:defPPr>
              <a:lvl1pPr indent="0">
                <a:lnSpc>
                  <a:spcPct val="9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None/>
                <a:defRPr sz="2800" b="1">
                  <a:cs typeface="Arial" panose="020B0604020202020204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r>
                <a:rPr lang="en-US" sz="2400" dirty="0"/>
                <a:t>Law enforcement strategies in forest concessions</a:t>
              </a:r>
              <a:endParaRPr lang="fr-BE" sz="2400" dirty="0"/>
            </a:p>
          </p:txBody>
        </p:sp>
        <p:pic>
          <p:nvPicPr>
            <p:cNvPr id="6" name="Image 5" descr="Une image contenant noir, obscurité&#10;&#10;Le contenu généré par l’IA peut être incorrect.">
              <a:extLst>
                <a:ext uri="{FF2B5EF4-FFF2-40B4-BE49-F238E27FC236}">
                  <a16:creationId xmlns:a16="http://schemas.microsoft.com/office/drawing/2014/main" id="{8E0DD074-226E-2756-CE3E-D34A474240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77336" y="368258"/>
              <a:ext cx="830308" cy="830308"/>
            </a:xfrm>
            <a:prstGeom prst="rect">
              <a:avLst/>
            </a:prstGeom>
          </p:spPr>
        </p:pic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0CA6FBD8-172A-4394-AD61-62A448BD8360}"/>
              </a:ext>
            </a:extLst>
          </p:cNvPr>
          <p:cNvSpPr/>
          <p:nvPr/>
        </p:nvSpPr>
        <p:spPr>
          <a:xfrm>
            <a:off x="1815869" y="1451640"/>
            <a:ext cx="18718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Checkpoint data</a:t>
            </a:r>
            <a:endParaRPr lang="fr-F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E25523F-BA2B-429B-8315-117789C23B10}"/>
              </a:ext>
            </a:extLst>
          </p:cNvPr>
          <p:cNvSpPr/>
          <p:nvPr/>
        </p:nvSpPr>
        <p:spPr>
          <a:xfrm>
            <a:off x="7123072" y="1437865"/>
            <a:ext cx="37291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LE Patrol / wildlife survey data</a:t>
            </a:r>
            <a:endParaRPr lang="fr-FR" b="1" dirty="0"/>
          </a:p>
        </p:txBody>
      </p:sp>
      <p:graphicFrame>
        <p:nvGraphicFramePr>
          <p:cNvPr id="16" name="Tableau 2">
            <a:extLst>
              <a:ext uri="{FF2B5EF4-FFF2-40B4-BE49-F238E27FC236}">
                <a16:creationId xmlns:a16="http://schemas.microsoft.com/office/drawing/2014/main" id="{81ECA5AB-3B80-4D2B-9CB4-81F2C98618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7412063"/>
              </p:ext>
            </p:extLst>
          </p:nvPr>
        </p:nvGraphicFramePr>
        <p:xfrm>
          <a:off x="-1094" y="-12056"/>
          <a:ext cx="12192000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197848298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44662932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61895648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302364411"/>
                    </a:ext>
                  </a:extLst>
                </a:gridCol>
              </a:tblGrid>
              <a:tr h="328797">
                <a:tc>
                  <a:txBody>
                    <a:bodyPr/>
                    <a:lstStyle/>
                    <a:p>
                      <a:pPr algn="ctr"/>
                      <a:r>
                        <a:rPr lang="fr-BE" b="0" dirty="0">
                          <a:solidFill>
                            <a:schemeClr val="tx1"/>
                          </a:solidFill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Introduction</a:t>
                      </a:r>
                      <a:endParaRPr lang="en-US" b="0" dirty="0">
                        <a:solidFill>
                          <a:schemeClr val="tx1"/>
                        </a:solidFill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BE" sz="1800" b="0" kern="1200" dirty="0">
                          <a:solidFill>
                            <a:schemeClr val="tx1"/>
                          </a:solidFill>
                          <a:latin typeface="+mj-lt"/>
                          <a:ea typeface="Calibri Light" panose="020F0302020204030204" pitchFamily="34" charset="0"/>
                          <a:cs typeface="Calibri" panose="020F0502020204030204" pitchFamily="34" charset="0"/>
                        </a:rPr>
                        <a:t>2. METHOD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j-lt"/>
                        <a:ea typeface="Calibri Light" panose="020F03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1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3. RESULTS AND DISCUSSIONS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4. CONCLUSION</a:t>
                      </a:r>
                      <a:endParaRPr lang="en-US" b="0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ea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7440913"/>
                  </a:ext>
                </a:extLst>
              </a:tr>
            </a:tbl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1B21E37A-93AF-4F25-830D-4DBC6AAC3E49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3" y="1974728"/>
            <a:ext cx="5811644" cy="30024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417694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numéro de diapositive 3">
            <a:extLst>
              <a:ext uri="{FF2B5EF4-FFF2-40B4-BE49-F238E27FC236}">
                <a16:creationId xmlns:a16="http://schemas.microsoft.com/office/drawing/2014/main" id="{91F33F79-6021-31F6-0391-103D567BCFEA}"/>
              </a:ext>
            </a:extLst>
          </p:cNvPr>
          <p:cNvSpPr txBox="1">
            <a:spLocks/>
          </p:cNvSpPr>
          <p:nvPr/>
        </p:nvSpPr>
        <p:spPr>
          <a:xfrm>
            <a:off x="11738622" y="6561124"/>
            <a:ext cx="452284" cy="288924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238F03A-58E1-4ECA-9024-348A9A81A53D}" type="slidenum">
              <a:rPr lang="en-US" sz="1800" b="1" smtClean="0">
                <a:solidFill>
                  <a:schemeClr val="tx1"/>
                </a:solidFill>
              </a:rPr>
              <a:pPr/>
              <a:t>13</a:t>
            </a:fld>
            <a:endParaRPr lang="en-US" sz="1800" b="1">
              <a:solidFill>
                <a:schemeClr val="tx1"/>
              </a:solidFill>
            </a:endParaRPr>
          </a:p>
        </p:txBody>
      </p:sp>
      <p:sp>
        <p:nvSpPr>
          <p:cNvPr id="18" name="Sous-titre 2">
            <a:extLst>
              <a:ext uri="{FF2B5EF4-FFF2-40B4-BE49-F238E27FC236}">
                <a16:creationId xmlns:a16="http://schemas.microsoft.com/office/drawing/2014/main" id="{496BC4D4-F6F8-4C1C-B789-C40C7AB37BDC}"/>
              </a:ext>
            </a:extLst>
          </p:cNvPr>
          <p:cNvSpPr txBox="1">
            <a:spLocks/>
          </p:cNvSpPr>
          <p:nvPr/>
        </p:nvSpPr>
        <p:spPr>
          <a:xfrm>
            <a:off x="24618" y="748717"/>
            <a:ext cx="11052718" cy="5232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indent="0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FR" dirty="0"/>
              <a:t>3.2. </a:t>
            </a:r>
            <a:r>
              <a:rPr lang="en-US" dirty="0"/>
              <a:t>Monitoring effects of law enforcement strategies on poaching rate and relative abundance of mammal species</a:t>
            </a:r>
            <a:endParaRPr lang="fr-FR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43EE61B-5D24-42C6-923B-64854BFCE994}"/>
              </a:ext>
            </a:extLst>
          </p:cNvPr>
          <p:cNvSpPr/>
          <p:nvPr/>
        </p:nvSpPr>
        <p:spPr>
          <a:xfrm>
            <a:off x="4455455" y="1348135"/>
            <a:ext cx="74521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spatial distributions of chimpanzee and forest elephant revealed no change of the spatial distribution;</a:t>
            </a:r>
            <a:endParaRPr lang="fr-FR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C80CD72-423D-4314-A93B-4BEE4B72D1C1}"/>
              </a:ext>
            </a:extLst>
          </p:cNvPr>
          <p:cNvSpPr/>
          <p:nvPr/>
        </p:nvSpPr>
        <p:spPr>
          <a:xfrm>
            <a:off x="4404904" y="2378761"/>
            <a:ext cx="75245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Ripley’s K-function plot reveal that there was no significant spatial difference;</a:t>
            </a:r>
            <a:endParaRPr lang="fr-FR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8E0402F-B75A-41BF-B48F-5428FE07DD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2870" y="2779653"/>
            <a:ext cx="6609004" cy="407030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2216E75-543E-446A-AA94-1CC460E906EB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4" y="1330968"/>
            <a:ext cx="4130063" cy="551899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3" name="Tableau 2">
            <a:extLst>
              <a:ext uri="{FF2B5EF4-FFF2-40B4-BE49-F238E27FC236}">
                <a16:creationId xmlns:a16="http://schemas.microsoft.com/office/drawing/2014/main" id="{B17BDCA5-8731-4956-9C63-23A840064F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2833628"/>
              </p:ext>
            </p:extLst>
          </p:nvPr>
        </p:nvGraphicFramePr>
        <p:xfrm>
          <a:off x="-1094" y="-12056"/>
          <a:ext cx="12192000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197848298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44662932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61895648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302364411"/>
                    </a:ext>
                  </a:extLst>
                </a:gridCol>
              </a:tblGrid>
              <a:tr h="328797">
                <a:tc>
                  <a:txBody>
                    <a:bodyPr/>
                    <a:lstStyle/>
                    <a:p>
                      <a:pPr algn="ctr"/>
                      <a:r>
                        <a:rPr lang="fr-BE" b="0" dirty="0">
                          <a:solidFill>
                            <a:schemeClr val="tx1"/>
                          </a:solidFill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Introduction</a:t>
                      </a:r>
                      <a:endParaRPr lang="en-US" b="0" dirty="0">
                        <a:solidFill>
                          <a:schemeClr val="tx1"/>
                        </a:solidFill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BE" sz="1800" b="0" kern="1200" dirty="0">
                          <a:solidFill>
                            <a:schemeClr val="tx1"/>
                          </a:solidFill>
                          <a:latin typeface="+mj-lt"/>
                          <a:ea typeface="Calibri Light" panose="020F0302020204030204" pitchFamily="34" charset="0"/>
                          <a:cs typeface="Calibri" panose="020F0502020204030204" pitchFamily="34" charset="0"/>
                        </a:rPr>
                        <a:t>2. METHOD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j-lt"/>
                        <a:ea typeface="Calibri Light" panose="020F03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1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3. RESULTS AND DISCUSSIONS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4. CONCLUSION</a:t>
                      </a:r>
                      <a:endParaRPr lang="en-US" b="0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ea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7440913"/>
                  </a:ext>
                </a:extLst>
              </a:tr>
            </a:tbl>
          </a:graphicData>
        </a:graphic>
      </p:graphicFrame>
      <p:sp>
        <p:nvSpPr>
          <p:cNvPr id="15" name="Sous-titre 2">
            <a:extLst>
              <a:ext uri="{FF2B5EF4-FFF2-40B4-BE49-F238E27FC236}">
                <a16:creationId xmlns:a16="http://schemas.microsoft.com/office/drawing/2014/main" id="{3C1C08DA-474B-48C2-966C-235EBECFB080}"/>
              </a:ext>
            </a:extLst>
          </p:cNvPr>
          <p:cNvSpPr txBox="1">
            <a:spLocks/>
          </p:cNvSpPr>
          <p:nvPr/>
        </p:nvSpPr>
        <p:spPr>
          <a:xfrm>
            <a:off x="7059" y="384348"/>
            <a:ext cx="12482025" cy="4490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indent="0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None/>
              <a:defRPr sz="2800" b="1"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sz="2400" dirty="0"/>
              <a:t>Law enforcement strategies in forest concessions</a:t>
            </a:r>
            <a:endParaRPr lang="fr-BE" sz="2400" dirty="0"/>
          </a:p>
        </p:txBody>
      </p:sp>
    </p:spTree>
    <p:extLst>
      <p:ext uri="{BB962C8B-B14F-4D97-AF65-F5344CB8AC3E}">
        <p14:creationId xmlns:p14="http://schemas.microsoft.com/office/powerpoint/2010/main" val="31275952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numéro de diapositive 3">
            <a:extLst>
              <a:ext uri="{FF2B5EF4-FFF2-40B4-BE49-F238E27FC236}">
                <a16:creationId xmlns:a16="http://schemas.microsoft.com/office/drawing/2014/main" id="{91F33F79-6021-31F6-0391-103D567BCFEA}"/>
              </a:ext>
            </a:extLst>
          </p:cNvPr>
          <p:cNvSpPr txBox="1">
            <a:spLocks/>
          </p:cNvSpPr>
          <p:nvPr/>
        </p:nvSpPr>
        <p:spPr>
          <a:xfrm>
            <a:off x="11738622" y="6561124"/>
            <a:ext cx="452284" cy="288924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238F03A-58E1-4ECA-9024-348A9A81A53D}" type="slidenum">
              <a:rPr lang="en-US" sz="1800" b="1" smtClean="0">
                <a:solidFill>
                  <a:schemeClr val="tx1"/>
                </a:solidFill>
              </a:rPr>
              <a:pPr/>
              <a:t>14</a:t>
            </a:fld>
            <a:endParaRPr lang="en-US" sz="1800" b="1">
              <a:solidFill>
                <a:schemeClr val="tx1"/>
              </a:solidFill>
            </a:endParaRPr>
          </a:p>
        </p:txBody>
      </p:sp>
      <p:sp>
        <p:nvSpPr>
          <p:cNvPr id="18" name="Sous-titre 2">
            <a:extLst>
              <a:ext uri="{FF2B5EF4-FFF2-40B4-BE49-F238E27FC236}">
                <a16:creationId xmlns:a16="http://schemas.microsoft.com/office/drawing/2014/main" id="{496BC4D4-F6F8-4C1C-B789-C40C7AB37BDC}"/>
              </a:ext>
            </a:extLst>
          </p:cNvPr>
          <p:cNvSpPr txBox="1">
            <a:spLocks/>
          </p:cNvSpPr>
          <p:nvPr/>
        </p:nvSpPr>
        <p:spPr>
          <a:xfrm>
            <a:off x="7059" y="804688"/>
            <a:ext cx="11610942" cy="5232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indent="0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FR" dirty="0"/>
              <a:t>3.3. </a:t>
            </a:r>
            <a:r>
              <a:rPr lang="en-US" dirty="0"/>
              <a:t>Costs of law enforcement strategies</a:t>
            </a:r>
            <a:endParaRPr lang="fr-FR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109ACA6-3779-44FD-B6FD-DB776191487D}"/>
              </a:ext>
            </a:extLst>
          </p:cNvPr>
          <p:cNvSpPr/>
          <p:nvPr/>
        </p:nvSpPr>
        <p:spPr>
          <a:xfrm>
            <a:off x="3874210" y="5047170"/>
            <a:ext cx="28280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23$/km²/year)</a:t>
            </a:r>
            <a:endParaRPr lang="fr-FR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01929C2-B13F-453A-885F-889356924F18}"/>
              </a:ext>
            </a:extLst>
          </p:cNvPr>
          <p:cNvSpPr/>
          <p:nvPr/>
        </p:nvSpPr>
        <p:spPr>
          <a:xfrm>
            <a:off x="457404" y="5845609"/>
            <a:ext cx="72537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Africa’s PA ---&gt;50 $/km² &lt; 1000 $/km² (required)(Lindsey et al, 2018). </a:t>
            </a:r>
            <a:endParaRPr lang="fr-FR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01DC2A7-3D8E-4A06-BCF6-3F5E9ED7728D}"/>
              </a:ext>
            </a:extLst>
          </p:cNvPr>
          <p:cNvSpPr/>
          <p:nvPr/>
        </p:nvSpPr>
        <p:spPr>
          <a:xfrm>
            <a:off x="408564" y="5047170"/>
            <a:ext cx="55508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Total cost =  84 395 ± 1 734 $/year</a:t>
            </a:r>
            <a:r>
              <a:rPr lang="en-US" dirty="0">
                <a:sym typeface="Wingdings" panose="05000000000000000000" pitchFamily="2" charset="2"/>
              </a:rPr>
              <a:t></a:t>
            </a:r>
            <a:endParaRPr lang="en-US" dirty="0"/>
          </a:p>
          <a:p>
            <a:r>
              <a:rPr lang="en-US" dirty="0"/>
              <a:t>1 097 131 $ mobilized for over 14 years (2008 to 2021).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1AEF604B-E86A-CAE9-F758-7B7E6D5FD822}"/>
              </a:ext>
            </a:extLst>
          </p:cNvPr>
          <p:cNvGrpSpPr/>
          <p:nvPr/>
        </p:nvGrpSpPr>
        <p:grpSpPr>
          <a:xfrm>
            <a:off x="7059" y="368258"/>
            <a:ext cx="12563429" cy="830308"/>
            <a:chOff x="7059" y="368258"/>
            <a:chExt cx="12563429" cy="830308"/>
          </a:xfrm>
        </p:grpSpPr>
        <p:sp>
          <p:nvSpPr>
            <p:cNvPr id="11" name="Sous-titre 2">
              <a:extLst>
                <a:ext uri="{FF2B5EF4-FFF2-40B4-BE49-F238E27FC236}">
                  <a16:creationId xmlns:a16="http://schemas.microsoft.com/office/drawing/2014/main" id="{1533D885-B9D9-EA38-1398-16A0CB47D431}"/>
                </a:ext>
              </a:extLst>
            </p:cNvPr>
            <p:cNvSpPr txBox="1">
              <a:spLocks/>
            </p:cNvSpPr>
            <p:nvPr/>
          </p:nvSpPr>
          <p:spPr>
            <a:xfrm>
              <a:off x="7059" y="384348"/>
              <a:ext cx="12563429" cy="52106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defPPr>
                <a:defRPr lang="en-US"/>
              </a:defPPr>
              <a:lvl1pPr indent="0">
                <a:lnSpc>
                  <a:spcPct val="9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None/>
                <a:defRPr sz="2800" b="1">
                  <a:cs typeface="Arial" panose="020B0604020202020204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r>
                <a:rPr lang="en-US" sz="2400" dirty="0"/>
                <a:t>Law enforcement strategies in forest concessions</a:t>
              </a:r>
              <a:endParaRPr lang="fr-BE" sz="2400" dirty="0"/>
            </a:p>
          </p:txBody>
        </p:sp>
        <p:pic>
          <p:nvPicPr>
            <p:cNvPr id="13" name="Image 12" descr="Une image contenant noir, obscurité&#10;&#10;Le contenu généré par l’IA peut être incorrect.">
              <a:extLst>
                <a:ext uri="{FF2B5EF4-FFF2-40B4-BE49-F238E27FC236}">
                  <a16:creationId xmlns:a16="http://schemas.microsoft.com/office/drawing/2014/main" id="{1A188105-2CCE-BE80-C4BC-A0FA90DAD9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77336" y="368258"/>
              <a:ext cx="830308" cy="830308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D571D8F7-BC65-4CA4-9F1A-9DEAB72421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4" r="19881"/>
          <a:stretch/>
        </p:blipFill>
        <p:spPr>
          <a:xfrm>
            <a:off x="600577" y="1875782"/>
            <a:ext cx="355345" cy="58153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3425624-E18E-40AD-A729-8BA233A0EE8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4" r="19881"/>
          <a:stretch/>
        </p:blipFill>
        <p:spPr>
          <a:xfrm>
            <a:off x="379382" y="2706137"/>
            <a:ext cx="355345" cy="58153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706153F-4298-41AD-97A5-664ADD582A5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4" r="24347"/>
          <a:stretch/>
        </p:blipFill>
        <p:spPr>
          <a:xfrm>
            <a:off x="869710" y="2715231"/>
            <a:ext cx="355345" cy="61056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499A4ED-12A2-4817-B036-4FCF8BC277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158" y="3304130"/>
            <a:ext cx="858184" cy="85818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C6FEF6C-B503-4641-A9CF-5A693229445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142" t="4873" r="4287" b="5231"/>
          <a:stretch/>
        </p:blipFill>
        <p:spPr>
          <a:xfrm>
            <a:off x="349158" y="4142769"/>
            <a:ext cx="771139" cy="748856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14D9EC5F-0B5A-4369-92FA-A5C92CF6C68D}"/>
              </a:ext>
            </a:extLst>
          </p:cNvPr>
          <p:cNvSpPr/>
          <p:nvPr/>
        </p:nvSpPr>
        <p:spPr>
          <a:xfrm>
            <a:off x="1310181" y="107967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u="sng" dirty="0"/>
              <a:t>Road-based patrol</a:t>
            </a:r>
            <a:r>
              <a:rPr lang="en-US" dirty="0"/>
              <a:t>s           </a:t>
            </a:r>
            <a:r>
              <a:rPr lang="en-US" u="sng" dirty="0"/>
              <a:t>SMART-based patrols </a:t>
            </a:r>
          </a:p>
          <a:p>
            <a:r>
              <a:rPr lang="en-US" dirty="0"/>
              <a:t> 41 803 ± 5231 $/year      53 441± 1124 $/year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ABAC7CE-A136-4302-9855-1B44C5BF7DA3}"/>
              </a:ext>
            </a:extLst>
          </p:cNvPr>
          <p:cNvSpPr/>
          <p:nvPr/>
        </p:nvSpPr>
        <p:spPr>
          <a:xfrm>
            <a:off x="3810875" y="1703361"/>
            <a:ext cx="549413" cy="72704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dirty="0"/>
          </a:p>
        </p:txBody>
      </p:sp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19E8DE5D-CD6C-4E52-81F2-B905172300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6807726"/>
              </p:ext>
            </p:extLst>
          </p:nvPr>
        </p:nvGraphicFramePr>
        <p:xfrm>
          <a:off x="1390869" y="1709654"/>
          <a:ext cx="1982952" cy="73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0984">
                  <a:extLst>
                    <a:ext uri="{9D8B030D-6E8A-4147-A177-3AD203B41FA5}">
                      <a16:colId xmlns:a16="http://schemas.microsoft.com/office/drawing/2014/main" val="2870515313"/>
                    </a:ext>
                  </a:extLst>
                </a:gridCol>
                <a:gridCol w="660984">
                  <a:extLst>
                    <a:ext uri="{9D8B030D-6E8A-4147-A177-3AD203B41FA5}">
                      <a16:colId xmlns:a16="http://schemas.microsoft.com/office/drawing/2014/main" val="2803742510"/>
                    </a:ext>
                  </a:extLst>
                </a:gridCol>
                <a:gridCol w="660984">
                  <a:extLst>
                    <a:ext uri="{9D8B030D-6E8A-4147-A177-3AD203B41FA5}">
                      <a16:colId xmlns:a16="http://schemas.microsoft.com/office/drawing/2014/main" val="3804790930"/>
                    </a:ext>
                  </a:extLst>
                </a:gridCol>
              </a:tblGrid>
              <a:tr h="73528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5434435"/>
                  </a:ext>
                </a:extLst>
              </a:tr>
            </a:tbl>
          </a:graphicData>
        </a:graphic>
      </p:graphicFrame>
      <p:sp>
        <p:nvSpPr>
          <p:cNvPr id="27" name="Rectangle 26">
            <a:extLst>
              <a:ext uri="{FF2B5EF4-FFF2-40B4-BE49-F238E27FC236}">
                <a16:creationId xmlns:a16="http://schemas.microsoft.com/office/drawing/2014/main" id="{D8B652E7-C435-404C-A936-A4D3BAED288D}"/>
              </a:ext>
            </a:extLst>
          </p:cNvPr>
          <p:cNvSpPr/>
          <p:nvPr/>
        </p:nvSpPr>
        <p:spPr>
          <a:xfrm>
            <a:off x="3808768" y="2099906"/>
            <a:ext cx="16546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14.5 ± 0.6 $/km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F044CD2-9BE0-42C9-A9FC-85B1A0EF7877}"/>
              </a:ext>
            </a:extLst>
          </p:cNvPr>
          <p:cNvSpPr/>
          <p:nvPr/>
        </p:nvSpPr>
        <p:spPr>
          <a:xfrm>
            <a:off x="1625109" y="2119896"/>
            <a:ext cx="17075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43.7 ± 9.0 $/km </a:t>
            </a:r>
          </a:p>
        </p:txBody>
      </p:sp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08FA53EE-2ED8-417F-A297-FF6E448E79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1662136"/>
              </p:ext>
            </p:extLst>
          </p:nvPr>
        </p:nvGraphicFramePr>
        <p:xfrm>
          <a:off x="6860982" y="1218105"/>
          <a:ext cx="3297262" cy="12196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8631">
                  <a:extLst>
                    <a:ext uri="{9D8B030D-6E8A-4147-A177-3AD203B41FA5}">
                      <a16:colId xmlns:a16="http://schemas.microsoft.com/office/drawing/2014/main" val="1863371886"/>
                    </a:ext>
                  </a:extLst>
                </a:gridCol>
                <a:gridCol w="1648631">
                  <a:extLst>
                    <a:ext uri="{9D8B030D-6E8A-4147-A177-3AD203B41FA5}">
                      <a16:colId xmlns:a16="http://schemas.microsoft.com/office/drawing/2014/main" val="864045441"/>
                    </a:ext>
                  </a:extLst>
                </a:gridCol>
              </a:tblGrid>
              <a:tr h="1219618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1257286"/>
                  </a:ext>
                </a:extLst>
              </a:tr>
            </a:tbl>
          </a:graphicData>
        </a:graphic>
      </p:graphicFrame>
      <p:pic>
        <p:nvPicPr>
          <p:cNvPr id="30" name="Picture 29">
            <a:extLst>
              <a:ext uri="{FF2B5EF4-FFF2-40B4-BE49-F238E27FC236}">
                <a16:creationId xmlns:a16="http://schemas.microsoft.com/office/drawing/2014/main" id="{686FBBE6-9164-4070-8F3D-68343DEC44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14055" y="1202255"/>
            <a:ext cx="1219200" cy="12192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647D8DA-F7DC-431D-91E6-70683F2F8C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54115" y="1122056"/>
            <a:ext cx="1076731" cy="1008152"/>
          </a:xfrm>
          <a:prstGeom prst="rect">
            <a:avLst/>
          </a:prstGeom>
        </p:spPr>
      </p:pic>
      <p:pic>
        <p:nvPicPr>
          <p:cNvPr id="2050" name="Picture 2" descr="Support ">
            <a:extLst>
              <a:ext uri="{FF2B5EF4-FFF2-40B4-BE49-F238E27FC236}">
                <a16:creationId xmlns:a16="http://schemas.microsoft.com/office/drawing/2014/main" id="{E24E3CFE-2DC4-4431-812A-363E1CE70C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4116" y="1893550"/>
            <a:ext cx="329311" cy="329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1DCB599-476F-4C2F-9A5D-BC947BA1AB6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67259" y="1884956"/>
            <a:ext cx="338485" cy="338485"/>
          </a:xfrm>
          <a:prstGeom prst="rect">
            <a:avLst/>
          </a:prstGeom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86CDDCB-2782-45E0-939F-28A5AFE097C6}"/>
              </a:ext>
            </a:extLst>
          </p:cNvPr>
          <p:cNvCxnSpPr/>
          <p:nvPr/>
        </p:nvCxnSpPr>
        <p:spPr>
          <a:xfrm>
            <a:off x="9706285" y="1198566"/>
            <a:ext cx="0" cy="119377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2" name="Picture 4" descr="Gas station ">
            <a:extLst>
              <a:ext uri="{FF2B5EF4-FFF2-40B4-BE49-F238E27FC236}">
                <a16:creationId xmlns:a16="http://schemas.microsoft.com/office/drawing/2014/main" id="{E3D19249-DE54-4E76-858A-04A4BB280C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514" y="1910427"/>
            <a:ext cx="312911" cy="312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55070BC-BEC0-4257-858D-4779D5C5313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712978" y="1282726"/>
            <a:ext cx="493849" cy="49384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293F322-6A2A-4A55-AF80-5EAB9022912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712978" y="1859590"/>
            <a:ext cx="420275" cy="420275"/>
          </a:xfrm>
          <a:prstGeom prst="rect">
            <a:avLst/>
          </a:prstGeom>
        </p:spPr>
      </p:pic>
      <p:sp>
        <p:nvSpPr>
          <p:cNvPr id="38" name="Arrow: Right 37">
            <a:extLst>
              <a:ext uri="{FF2B5EF4-FFF2-40B4-BE49-F238E27FC236}">
                <a16:creationId xmlns:a16="http://schemas.microsoft.com/office/drawing/2014/main" id="{836B8D3A-3223-4131-AE9C-A9AE77944CAA}"/>
              </a:ext>
            </a:extLst>
          </p:cNvPr>
          <p:cNvSpPr/>
          <p:nvPr/>
        </p:nvSpPr>
        <p:spPr>
          <a:xfrm>
            <a:off x="5959366" y="1626132"/>
            <a:ext cx="853033" cy="493764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42" name="Table 41">
            <a:extLst>
              <a:ext uri="{FF2B5EF4-FFF2-40B4-BE49-F238E27FC236}">
                <a16:creationId xmlns:a16="http://schemas.microsoft.com/office/drawing/2014/main" id="{02F78771-6DAB-409B-A70B-ADABF3E21D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7657976"/>
              </p:ext>
            </p:extLst>
          </p:nvPr>
        </p:nvGraphicFramePr>
        <p:xfrm>
          <a:off x="1357012" y="3392702"/>
          <a:ext cx="1982952" cy="73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0984">
                  <a:extLst>
                    <a:ext uri="{9D8B030D-6E8A-4147-A177-3AD203B41FA5}">
                      <a16:colId xmlns:a16="http://schemas.microsoft.com/office/drawing/2014/main" val="2870515313"/>
                    </a:ext>
                  </a:extLst>
                </a:gridCol>
                <a:gridCol w="660984">
                  <a:extLst>
                    <a:ext uri="{9D8B030D-6E8A-4147-A177-3AD203B41FA5}">
                      <a16:colId xmlns:a16="http://schemas.microsoft.com/office/drawing/2014/main" val="2803742510"/>
                    </a:ext>
                  </a:extLst>
                </a:gridCol>
                <a:gridCol w="660984">
                  <a:extLst>
                    <a:ext uri="{9D8B030D-6E8A-4147-A177-3AD203B41FA5}">
                      <a16:colId xmlns:a16="http://schemas.microsoft.com/office/drawing/2014/main" val="3804790930"/>
                    </a:ext>
                  </a:extLst>
                </a:gridCol>
              </a:tblGrid>
              <a:tr h="73528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5434435"/>
                  </a:ext>
                </a:extLst>
              </a:tr>
            </a:tbl>
          </a:graphicData>
        </a:graphic>
      </p:graphicFrame>
      <p:sp>
        <p:nvSpPr>
          <p:cNvPr id="43" name="Rectangle 42">
            <a:extLst>
              <a:ext uri="{FF2B5EF4-FFF2-40B4-BE49-F238E27FC236}">
                <a16:creationId xmlns:a16="http://schemas.microsoft.com/office/drawing/2014/main" id="{A1DE82E5-1E1A-41DD-95EF-FAF10962D4BA}"/>
              </a:ext>
            </a:extLst>
          </p:cNvPr>
          <p:cNvSpPr/>
          <p:nvPr/>
        </p:nvSpPr>
        <p:spPr>
          <a:xfrm>
            <a:off x="1357012" y="2619558"/>
            <a:ext cx="318714" cy="72704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dirty="0"/>
          </a:p>
        </p:txBody>
      </p:sp>
      <p:pic>
        <p:nvPicPr>
          <p:cNvPr id="2056" name="Picture 8" descr="Coin ">
            <a:extLst>
              <a:ext uri="{FF2B5EF4-FFF2-40B4-BE49-F238E27FC236}">
                <a16:creationId xmlns:a16="http://schemas.microsoft.com/office/drawing/2014/main" id="{A46DEFBB-DDFE-417D-8E33-50B54797A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454" y="3514892"/>
            <a:ext cx="490899" cy="490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8" descr="Coin ">
            <a:extLst>
              <a:ext uri="{FF2B5EF4-FFF2-40B4-BE49-F238E27FC236}">
                <a16:creationId xmlns:a16="http://schemas.microsoft.com/office/drawing/2014/main" id="{02984774-A408-4166-BA5A-1317D8B07A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637" y="3514892"/>
            <a:ext cx="490899" cy="490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8" descr="Coin ">
            <a:extLst>
              <a:ext uri="{FF2B5EF4-FFF2-40B4-BE49-F238E27FC236}">
                <a16:creationId xmlns:a16="http://schemas.microsoft.com/office/drawing/2014/main" id="{51D19A07-D1FA-4475-9C5A-340FD75E91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2989" y="3510662"/>
            <a:ext cx="490899" cy="490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8" descr="Coin ">
            <a:extLst>
              <a:ext uri="{FF2B5EF4-FFF2-40B4-BE49-F238E27FC236}">
                <a16:creationId xmlns:a16="http://schemas.microsoft.com/office/drawing/2014/main" id="{1BCBD394-06B5-4337-BB65-F5F019258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219" y="1676972"/>
            <a:ext cx="490899" cy="490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8" descr="Coin ">
            <a:extLst>
              <a:ext uri="{FF2B5EF4-FFF2-40B4-BE49-F238E27FC236}">
                <a16:creationId xmlns:a16="http://schemas.microsoft.com/office/drawing/2014/main" id="{096BCF94-448E-4999-89D4-F3E6FB5D5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895" y="1666641"/>
            <a:ext cx="490899" cy="490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8" descr="Coin ">
            <a:extLst>
              <a:ext uri="{FF2B5EF4-FFF2-40B4-BE49-F238E27FC236}">
                <a16:creationId xmlns:a16="http://schemas.microsoft.com/office/drawing/2014/main" id="{380553A2-5D56-451F-BFF6-63E3EE7D2E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1644" y="1676863"/>
            <a:ext cx="490899" cy="490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8" descr="Coin ">
            <a:extLst>
              <a:ext uri="{FF2B5EF4-FFF2-40B4-BE49-F238E27FC236}">
                <a16:creationId xmlns:a16="http://schemas.microsoft.com/office/drawing/2014/main" id="{489AC46C-0F86-469C-B992-122A1123F2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4210" y="1666641"/>
            <a:ext cx="490899" cy="490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8" descr="Coin ">
            <a:extLst>
              <a:ext uri="{FF2B5EF4-FFF2-40B4-BE49-F238E27FC236}">
                <a16:creationId xmlns:a16="http://schemas.microsoft.com/office/drawing/2014/main" id="{3209EFF0-019E-4A62-BD0B-CEA3BCF62F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703" y="2826680"/>
            <a:ext cx="369332" cy="36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A56DB67E-F941-457C-9E51-8B7B25A95611}"/>
              </a:ext>
            </a:extLst>
          </p:cNvPr>
          <p:cNvSpPr/>
          <p:nvPr/>
        </p:nvSpPr>
        <p:spPr>
          <a:xfrm>
            <a:off x="1357012" y="4179801"/>
            <a:ext cx="209391" cy="72704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dirty="0"/>
          </a:p>
        </p:txBody>
      </p:sp>
      <p:pic>
        <p:nvPicPr>
          <p:cNvPr id="54" name="Picture 8" descr="Coin ">
            <a:extLst>
              <a:ext uri="{FF2B5EF4-FFF2-40B4-BE49-F238E27FC236}">
                <a16:creationId xmlns:a16="http://schemas.microsoft.com/office/drawing/2014/main" id="{2FB8E7A9-B342-4DBD-8274-553AE7E7FE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527" y="4404943"/>
            <a:ext cx="226360" cy="299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149549FF-CD56-4FFC-83F3-2D3BE9153DF7}"/>
              </a:ext>
            </a:extLst>
          </p:cNvPr>
          <p:cNvSpPr/>
          <p:nvPr/>
        </p:nvSpPr>
        <p:spPr>
          <a:xfrm>
            <a:off x="1722199" y="2932860"/>
            <a:ext cx="19980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5 889 ± 431 $/</a:t>
            </a:r>
            <a:r>
              <a:rPr lang="fr-FR" dirty="0" err="1"/>
              <a:t>year</a:t>
            </a:r>
            <a:r>
              <a:rPr lang="fr-FR" dirty="0"/>
              <a:t> 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2ACECE1-664E-4B14-BEDE-2705AC438C66}"/>
              </a:ext>
            </a:extLst>
          </p:cNvPr>
          <p:cNvSpPr/>
          <p:nvPr/>
        </p:nvSpPr>
        <p:spPr>
          <a:xfrm>
            <a:off x="1625109" y="4568460"/>
            <a:ext cx="19451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3 364 ± 568 $/</a:t>
            </a:r>
            <a:r>
              <a:rPr lang="fr-FR" dirty="0" err="1"/>
              <a:t>year</a:t>
            </a:r>
            <a:endParaRPr lang="fr-FR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11AAE0D7-B35A-4E06-83C4-52358FAD8C35}"/>
              </a:ext>
            </a:extLst>
          </p:cNvPr>
          <p:cNvSpPr/>
          <p:nvPr/>
        </p:nvSpPr>
        <p:spPr>
          <a:xfrm>
            <a:off x="3339964" y="3706999"/>
            <a:ext cx="14898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27 901 $/year</a:t>
            </a:r>
            <a:endParaRPr lang="fr-FR" dirty="0"/>
          </a:p>
        </p:txBody>
      </p:sp>
      <p:graphicFrame>
        <p:nvGraphicFramePr>
          <p:cNvPr id="55" name="Tableau 2">
            <a:extLst>
              <a:ext uri="{FF2B5EF4-FFF2-40B4-BE49-F238E27FC236}">
                <a16:creationId xmlns:a16="http://schemas.microsoft.com/office/drawing/2014/main" id="{3B4148C7-0549-4A4E-9200-06602ADAC4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8624064"/>
              </p:ext>
            </p:extLst>
          </p:nvPr>
        </p:nvGraphicFramePr>
        <p:xfrm>
          <a:off x="-1094" y="-12056"/>
          <a:ext cx="12192000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197848298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44662932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61895648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302364411"/>
                    </a:ext>
                  </a:extLst>
                </a:gridCol>
              </a:tblGrid>
              <a:tr h="328797">
                <a:tc>
                  <a:txBody>
                    <a:bodyPr/>
                    <a:lstStyle/>
                    <a:p>
                      <a:pPr algn="ctr"/>
                      <a:r>
                        <a:rPr lang="fr-BE" b="0" dirty="0">
                          <a:solidFill>
                            <a:schemeClr val="tx1"/>
                          </a:solidFill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Introduction</a:t>
                      </a:r>
                      <a:endParaRPr lang="en-US" b="0" dirty="0">
                        <a:solidFill>
                          <a:schemeClr val="tx1"/>
                        </a:solidFill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BE" sz="1800" b="0" kern="1200" dirty="0">
                          <a:solidFill>
                            <a:schemeClr val="tx1"/>
                          </a:solidFill>
                          <a:latin typeface="+mj-lt"/>
                          <a:ea typeface="Calibri Light" panose="020F0302020204030204" pitchFamily="34" charset="0"/>
                          <a:cs typeface="Calibri" panose="020F0502020204030204" pitchFamily="34" charset="0"/>
                        </a:rPr>
                        <a:t>2. METHOD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j-lt"/>
                        <a:ea typeface="Calibri Light" panose="020F03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1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3. RESULTS AND DISCUSSIONS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4. CONCLUSION</a:t>
                      </a:r>
                      <a:endParaRPr lang="en-US" b="0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ea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74409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422064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numéro de diapositive 3">
            <a:extLst>
              <a:ext uri="{FF2B5EF4-FFF2-40B4-BE49-F238E27FC236}">
                <a16:creationId xmlns:a16="http://schemas.microsoft.com/office/drawing/2014/main" id="{91F33F79-6021-31F6-0391-103D567BCFEA}"/>
              </a:ext>
            </a:extLst>
          </p:cNvPr>
          <p:cNvSpPr txBox="1">
            <a:spLocks/>
          </p:cNvSpPr>
          <p:nvPr/>
        </p:nvSpPr>
        <p:spPr>
          <a:xfrm>
            <a:off x="11738622" y="6561124"/>
            <a:ext cx="452284" cy="288924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238F03A-58E1-4ECA-9024-348A9A81A53D}" type="slidenum">
              <a:rPr lang="en-US" sz="1800" b="1" smtClean="0">
                <a:solidFill>
                  <a:schemeClr val="tx1"/>
                </a:solidFill>
              </a:rPr>
              <a:pPr/>
              <a:t>15</a:t>
            </a:fld>
            <a:endParaRPr lang="en-US" sz="1800" b="1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109ACA6-3779-44FD-B6FD-DB776191487D}"/>
              </a:ext>
            </a:extLst>
          </p:cNvPr>
          <p:cNvSpPr/>
          <p:nvPr/>
        </p:nvSpPr>
        <p:spPr>
          <a:xfrm>
            <a:off x="1485411" y="5206498"/>
            <a:ext cx="76470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23$/km²/year investment can reduce poaching in forest concessions</a:t>
            </a:r>
            <a:endParaRPr lang="fr-FR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01929C2-B13F-453A-885F-889356924F18}"/>
              </a:ext>
            </a:extLst>
          </p:cNvPr>
          <p:cNvSpPr/>
          <p:nvPr/>
        </p:nvSpPr>
        <p:spPr>
          <a:xfrm>
            <a:off x="1494991" y="5829590"/>
            <a:ext cx="104963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Nevertheless, need for more deep analysis of the effect of patrol vs poaching on specific species</a:t>
            </a:r>
            <a:endParaRPr lang="fr-FR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1AEF604B-E86A-CAE9-F758-7B7E6D5FD822}"/>
              </a:ext>
            </a:extLst>
          </p:cNvPr>
          <p:cNvGrpSpPr/>
          <p:nvPr/>
        </p:nvGrpSpPr>
        <p:grpSpPr>
          <a:xfrm>
            <a:off x="0" y="368258"/>
            <a:ext cx="12563429" cy="962494"/>
            <a:chOff x="0" y="368258"/>
            <a:chExt cx="12563429" cy="962494"/>
          </a:xfrm>
        </p:grpSpPr>
        <p:sp>
          <p:nvSpPr>
            <p:cNvPr id="11" name="Sous-titre 2">
              <a:extLst>
                <a:ext uri="{FF2B5EF4-FFF2-40B4-BE49-F238E27FC236}">
                  <a16:creationId xmlns:a16="http://schemas.microsoft.com/office/drawing/2014/main" id="{1533D885-B9D9-EA38-1398-16A0CB47D431}"/>
                </a:ext>
              </a:extLst>
            </p:cNvPr>
            <p:cNvSpPr txBox="1">
              <a:spLocks/>
            </p:cNvSpPr>
            <p:nvPr/>
          </p:nvSpPr>
          <p:spPr>
            <a:xfrm>
              <a:off x="0" y="809687"/>
              <a:ext cx="12563429" cy="52106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defPPr>
                <a:defRPr lang="en-US"/>
              </a:defPPr>
              <a:lvl1pPr indent="0">
                <a:lnSpc>
                  <a:spcPct val="9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None/>
                <a:defRPr sz="2800" b="1">
                  <a:cs typeface="Arial" panose="020B0604020202020204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r>
                <a:rPr lang="fr-FR" sz="2400" dirty="0"/>
                <a:t>4. Conclusion</a:t>
              </a:r>
              <a:endParaRPr lang="fr-BE" sz="2400" dirty="0"/>
            </a:p>
          </p:txBody>
        </p:sp>
        <p:pic>
          <p:nvPicPr>
            <p:cNvPr id="13" name="Image 12" descr="Une image contenant noir, obscurité&#10;&#10;Le contenu généré par l’IA peut être incorrect.">
              <a:extLst>
                <a:ext uri="{FF2B5EF4-FFF2-40B4-BE49-F238E27FC236}">
                  <a16:creationId xmlns:a16="http://schemas.microsoft.com/office/drawing/2014/main" id="{1A188105-2CCE-BE80-C4BC-A0FA90DAD9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77336" y="368258"/>
              <a:ext cx="830308" cy="830308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D571D8F7-BC65-4CA4-9F1A-9DEAB72421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4" r="19881"/>
          <a:stretch/>
        </p:blipFill>
        <p:spPr>
          <a:xfrm>
            <a:off x="674410" y="1598402"/>
            <a:ext cx="355345" cy="58153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3425624-E18E-40AD-A729-8BA233A0EE8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4" r="19881"/>
          <a:stretch/>
        </p:blipFill>
        <p:spPr>
          <a:xfrm>
            <a:off x="379382" y="2706137"/>
            <a:ext cx="355345" cy="58153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706153F-4298-41AD-97A5-664ADD582A5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4" r="24347"/>
          <a:stretch/>
        </p:blipFill>
        <p:spPr>
          <a:xfrm>
            <a:off x="869710" y="2715231"/>
            <a:ext cx="355345" cy="61056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499A4ED-12A2-4817-B036-4FCF8BC277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158" y="3304130"/>
            <a:ext cx="858184" cy="85818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C6FEF6C-B503-4641-A9CF-5A693229445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142" t="4873" r="4287" b="5231"/>
          <a:stretch/>
        </p:blipFill>
        <p:spPr>
          <a:xfrm>
            <a:off x="436203" y="4248731"/>
            <a:ext cx="771139" cy="748856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14D9EC5F-0B5A-4369-92FA-A5C92CF6C68D}"/>
              </a:ext>
            </a:extLst>
          </p:cNvPr>
          <p:cNvSpPr/>
          <p:nvPr/>
        </p:nvSpPr>
        <p:spPr>
          <a:xfrm>
            <a:off x="1494991" y="126794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LEM patrols are efficient in reducing poaching in logging concessions;</a:t>
            </a:r>
          </a:p>
        </p:txBody>
      </p:sp>
      <p:graphicFrame>
        <p:nvGraphicFramePr>
          <p:cNvPr id="55" name="Tableau 2">
            <a:extLst>
              <a:ext uri="{FF2B5EF4-FFF2-40B4-BE49-F238E27FC236}">
                <a16:creationId xmlns:a16="http://schemas.microsoft.com/office/drawing/2014/main" id="{3B4148C7-0549-4A4E-9200-06602ADAC4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1953229"/>
              </p:ext>
            </p:extLst>
          </p:nvPr>
        </p:nvGraphicFramePr>
        <p:xfrm>
          <a:off x="-1094" y="-12056"/>
          <a:ext cx="12192000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197848298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44662932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61895648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302364411"/>
                    </a:ext>
                  </a:extLst>
                </a:gridCol>
              </a:tblGrid>
              <a:tr h="328797">
                <a:tc>
                  <a:txBody>
                    <a:bodyPr/>
                    <a:lstStyle/>
                    <a:p>
                      <a:pPr algn="ctr"/>
                      <a:r>
                        <a:rPr lang="fr-BE" b="0" dirty="0">
                          <a:solidFill>
                            <a:schemeClr val="tx1"/>
                          </a:solidFill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Introduction</a:t>
                      </a:r>
                      <a:endParaRPr lang="en-US" b="0" dirty="0">
                        <a:solidFill>
                          <a:schemeClr val="tx1"/>
                        </a:solidFill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BE" sz="1800" b="0" kern="1200" dirty="0">
                          <a:solidFill>
                            <a:schemeClr val="tx1"/>
                          </a:solidFill>
                          <a:latin typeface="+mj-lt"/>
                          <a:ea typeface="Calibri Light" panose="020F0302020204030204" pitchFamily="34" charset="0"/>
                          <a:cs typeface="Calibri" panose="020F0502020204030204" pitchFamily="34" charset="0"/>
                        </a:rPr>
                        <a:t>2. METHOD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j-lt"/>
                        <a:ea typeface="Calibri Light" panose="020F03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3. RESULTS AND DISCUSSIONS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1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4. CONCLUSION</a:t>
                      </a:r>
                      <a:endParaRPr lang="en-US" b="1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ea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7440913"/>
                  </a:ext>
                </a:extLst>
              </a:tr>
            </a:tbl>
          </a:graphicData>
        </a:graphic>
      </p:graphicFrame>
      <p:sp>
        <p:nvSpPr>
          <p:cNvPr id="56" name="Rectangle 55">
            <a:extLst>
              <a:ext uri="{FF2B5EF4-FFF2-40B4-BE49-F238E27FC236}">
                <a16:creationId xmlns:a16="http://schemas.microsoft.com/office/drawing/2014/main" id="{05A64F27-A9BE-422F-96A6-5E1FEEBD4E20}"/>
              </a:ext>
            </a:extLst>
          </p:cNvPr>
          <p:cNvSpPr/>
          <p:nvPr/>
        </p:nvSpPr>
        <p:spPr>
          <a:xfrm>
            <a:off x="1456547" y="2013788"/>
            <a:ext cx="81388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SMART approach improved the patrol quality but need more prosecution;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684D066D-C021-48F0-B725-1175406C8A69}"/>
              </a:ext>
            </a:extLst>
          </p:cNvPr>
          <p:cNvSpPr/>
          <p:nvPr/>
        </p:nvSpPr>
        <p:spPr>
          <a:xfrm>
            <a:off x="1456547" y="2812227"/>
            <a:ext cx="96207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Targeted anti poaching joint patrol are efficient in reducing hotspots of poaching camps;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6400E8C6-8D8C-4D21-886F-798B34411DC3}"/>
              </a:ext>
            </a:extLst>
          </p:cNvPr>
          <p:cNvSpPr/>
          <p:nvPr/>
        </p:nvSpPr>
        <p:spPr>
          <a:xfrm>
            <a:off x="1456547" y="3535854"/>
            <a:ext cx="98250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Access regulation prevents illegal entries;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292AC1F0-6CA9-4B6A-A6B2-7F24EAE11DA6}"/>
              </a:ext>
            </a:extLst>
          </p:cNvPr>
          <p:cNvSpPr/>
          <p:nvPr/>
        </p:nvSpPr>
        <p:spPr>
          <a:xfrm>
            <a:off x="1456547" y="4578322"/>
            <a:ext cx="98250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Unannounced controls reduce poaching facilitated by truck drivers on logging roads ;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4F0DCAD4-1771-4C78-BE08-000AD6FD59C7}"/>
              </a:ext>
            </a:extLst>
          </p:cNvPr>
          <p:cNvSpPr/>
          <p:nvPr/>
        </p:nvSpPr>
        <p:spPr>
          <a:xfrm>
            <a:off x="1456547" y="3879399"/>
            <a:ext cx="98250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Access regulation collect bushmeat data to inform anti poaching strategies;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3F9BD69D-09C2-4F5D-A4E0-F8E6E2D05B3F}"/>
              </a:ext>
            </a:extLst>
          </p:cNvPr>
          <p:cNvSpPr/>
          <p:nvPr/>
        </p:nvSpPr>
        <p:spPr>
          <a:xfrm>
            <a:off x="1494991" y="4215929"/>
            <a:ext cx="98250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Truck drivers and women plays a major role in poaching in logging concessions;</a:t>
            </a:r>
          </a:p>
        </p:txBody>
      </p:sp>
      <p:sp>
        <p:nvSpPr>
          <p:cNvPr id="62" name="Sous-titre 2">
            <a:extLst>
              <a:ext uri="{FF2B5EF4-FFF2-40B4-BE49-F238E27FC236}">
                <a16:creationId xmlns:a16="http://schemas.microsoft.com/office/drawing/2014/main" id="{F449CCAD-9EA2-46CF-BF55-26F03DC92BC6}"/>
              </a:ext>
            </a:extLst>
          </p:cNvPr>
          <p:cNvSpPr txBox="1">
            <a:spLocks/>
          </p:cNvSpPr>
          <p:nvPr/>
        </p:nvSpPr>
        <p:spPr>
          <a:xfrm>
            <a:off x="7059" y="384348"/>
            <a:ext cx="12482025" cy="4490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indent="0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None/>
              <a:defRPr sz="2800" b="1"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sz="2400" dirty="0"/>
              <a:t>Law enforcement strategies in forest concessions</a:t>
            </a:r>
            <a:endParaRPr lang="fr-BE" sz="2400" dirty="0"/>
          </a:p>
        </p:txBody>
      </p:sp>
    </p:spTree>
    <p:extLst>
      <p:ext uri="{BB962C8B-B14F-4D97-AF65-F5344CB8AC3E}">
        <p14:creationId xmlns:p14="http://schemas.microsoft.com/office/powerpoint/2010/main" val="3001179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numéro de diapositive 3">
            <a:extLst>
              <a:ext uri="{FF2B5EF4-FFF2-40B4-BE49-F238E27FC236}">
                <a16:creationId xmlns:a16="http://schemas.microsoft.com/office/drawing/2014/main" id="{91F33F79-6021-31F6-0391-103D567BCFEA}"/>
              </a:ext>
            </a:extLst>
          </p:cNvPr>
          <p:cNvSpPr txBox="1">
            <a:spLocks/>
          </p:cNvSpPr>
          <p:nvPr/>
        </p:nvSpPr>
        <p:spPr>
          <a:xfrm>
            <a:off x="11738622" y="6561124"/>
            <a:ext cx="452284" cy="288924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238F03A-58E1-4ECA-9024-348A9A81A53D}" type="slidenum">
              <a:rPr lang="en-US" sz="1800" b="1" smtClean="0">
                <a:solidFill>
                  <a:schemeClr val="tx1"/>
                </a:solidFill>
              </a:rPr>
              <a:pPr/>
              <a:t>16</a:t>
            </a:fld>
            <a:endParaRPr lang="en-US" sz="1800" b="1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01929C2-B13F-453A-885F-889356924F18}"/>
              </a:ext>
            </a:extLst>
          </p:cNvPr>
          <p:cNvSpPr/>
          <p:nvPr/>
        </p:nvSpPr>
        <p:spPr>
          <a:xfrm>
            <a:off x="5994083" y="3573724"/>
            <a:ext cx="28373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Thanks</a:t>
            </a:r>
            <a:endParaRPr lang="fr-FR" sz="2400" b="1" dirty="0"/>
          </a:p>
        </p:txBody>
      </p:sp>
      <p:graphicFrame>
        <p:nvGraphicFramePr>
          <p:cNvPr id="55" name="Tableau 2">
            <a:extLst>
              <a:ext uri="{FF2B5EF4-FFF2-40B4-BE49-F238E27FC236}">
                <a16:creationId xmlns:a16="http://schemas.microsoft.com/office/drawing/2014/main" id="{3B4148C7-0549-4A4E-9200-06602ADAC48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-1094" y="-12056"/>
          <a:ext cx="12192000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197848298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44662932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61895648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302364411"/>
                    </a:ext>
                  </a:extLst>
                </a:gridCol>
              </a:tblGrid>
              <a:tr h="328797">
                <a:tc>
                  <a:txBody>
                    <a:bodyPr/>
                    <a:lstStyle/>
                    <a:p>
                      <a:pPr algn="ctr"/>
                      <a:r>
                        <a:rPr lang="fr-BE" b="0" dirty="0">
                          <a:solidFill>
                            <a:schemeClr val="tx1"/>
                          </a:solidFill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Introduction</a:t>
                      </a:r>
                      <a:endParaRPr lang="en-US" b="0" dirty="0">
                        <a:solidFill>
                          <a:schemeClr val="tx1"/>
                        </a:solidFill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BE" sz="1800" b="0" kern="1200" dirty="0">
                          <a:solidFill>
                            <a:schemeClr val="tx1"/>
                          </a:solidFill>
                          <a:latin typeface="+mj-lt"/>
                          <a:ea typeface="Calibri Light" panose="020F0302020204030204" pitchFamily="34" charset="0"/>
                          <a:cs typeface="Calibri" panose="020F0502020204030204" pitchFamily="34" charset="0"/>
                        </a:rPr>
                        <a:t>2. METHOD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j-lt"/>
                        <a:ea typeface="Calibri Light" panose="020F03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3. RESULTS AND DISCUSSIONS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1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4. CONCLUSION</a:t>
                      </a:r>
                      <a:endParaRPr lang="en-US" b="1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ea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7440913"/>
                  </a:ext>
                </a:extLst>
              </a:tr>
            </a:tbl>
          </a:graphicData>
        </a:graphic>
      </p:graphicFrame>
      <p:pic>
        <p:nvPicPr>
          <p:cNvPr id="21" name="Picture 20">
            <a:extLst>
              <a:ext uri="{FF2B5EF4-FFF2-40B4-BE49-F238E27FC236}">
                <a16:creationId xmlns:a16="http://schemas.microsoft.com/office/drawing/2014/main" id="{0F07FAEF-068C-4222-AF36-243AEF4B6B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58" y="1409859"/>
            <a:ext cx="5872225" cy="44041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6B60D9-5D4E-4DFF-8C3B-0BC5A065964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44" b="6666"/>
          <a:stretch/>
        </p:blipFill>
        <p:spPr>
          <a:xfrm>
            <a:off x="7176304" y="1378505"/>
            <a:ext cx="5015696" cy="443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0278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plein air, ciel, végétation, jungle&#10;&#10;Description générée automatiquement">
            <a:extLst>
              <a:ext uri="{FF2B5EF4-FFF2-40B4-BE49-F238E27FC236}">
                <a16:creationId xmlns:a16="http://schemas.microsoft.com/office/drawing/2014/main" id="{EC42969A-F63A-88B2-6568-5D20F1802C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7" b="16599"/>
          <a:stretch/>
        </p:blipFill>
        <p:spPr>
          <a:xfrm>
            <a:off x="0" y="372617"/>
            <a:ext cx="12192000" cy="6495216"/>
          </a:xfrm>
          <a:prstGeom prst="rect">
            <a:avLst/>
          </a:prstGeom>
        </p:spPr>
      </p:pic>
      <p:sp>
        <p:nvSpPr>
          <p:cNvPr id="58" name="Espace réservé du numéro de diapositive 3">
            <a:extLst>
              <a:ext uri="{FF2B5EF4-FFF2-40B4-BE49-F238E27FC236}">
                <a16:creationId xmlns:a16="http://schemas.microsoft.com/office/drawing/2014/main" id="{01DFF91F-3C88-4DA8-99C2-02FBFCF56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71122" y="0"/>
            <a:ext cx="452284" cy="288924"/>
          </a:xfrm>
          <a:ln w="28575">
            <a:solidFill>
              <a:schemeClr val="bg1"/>
            </a:solidFill>
          </a:ln>
        </p:spPr>
        <p:txBody>
          <a:bodyPr/>
          <a:lstStyle/>
          <a:p>
            <a:fld id="{C238F03A-58E1-4ECA-9024-348A9A81A53D}" type="slidenum">
              <a:rPr lang="en-US" sz="1800" b="1" smtClean="0">
                <a:solidFill>
                  <a:schemeClr val="bg1"/>
                </a:solidFill>
              </a:rPr>
              <a:pPr/>
              <a:t>2</a:t>
            </a:fld>
            <a:endParaRPr lang="en-US" sz="1800" b="1">
              <a:solidFill>
                <a:schemeClr val="bg1"/>
              </a:solidFill>
            </a:endParaRPr>
          </a:p>
        </p:txBody>
      </p:sp>
      <p:sp>
        <p:nvSpPr>
          <p:cNvPr id="14" name="Espace réservé du numéro de diapositive 3">
            <a:extLst>
              <a:ext uri="{FF2B5EF4-FFF2-40B4-BE49-F238E27FC236}">
                <a16:creationId xmlns:a16="http://schemas.microsoft.com/office/drawing/2014/main" id="{91F33F79-6021-31F6-0391-103D567BCFEA}"/>
              </a:ext>
            </a:extLst>
          </p:cNvPr>
          <p:cNvSpPr txBox="1">
            <a:spLocks/>
          </p:cNvSpPr>
          <p:nvPr/>
        </p:nvSpPr>
        <p:spPr>
          <a:xfrm>
            <a:off x="11738622" y="6570956"/>
            <a:ext cx="452284" cy="288924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238F03A-58E1-4ECA-9024-348A9A81A53D}" type="slidenum">
              <a:rPr lang="en-US" sz="1800" b="1" smtClean="0">
                <a:solidFill>
                  <a:schemeClr val="tx1"/>
                </a:solidFill>
              </a:rPr>
              <a:pPr/>
              <a:t>2</a:t>
            </a:fld>
            <a:endParaRPr lang="en-US" sz="1800" b="1">
              <a:solidFill>
                <a:schemeClr val="tx1"/>
              </a:solidFill>
            </a:endParaRPr>
          </a:p>
        </p:txBody>
      </p:sp>
      <p:graphicFrame>
        <p:nvGraphicFramePr>
          <p:cNvPr id="9" name="Tableau 2">
            <a:extLst>
              <a:ext uri="{FF2B5EF4-FFF2-40B4-BE49-F238E27FC236}">
                <a16:creationId xmlns:a16="http://schemas.microsoft.com/office/drawing/2014/main" id="{D5D8C0AF-4C7F-4DDC-9A45-4003F7FC27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1735057"/>
              </p:ext>
            </p:extLst>
          </p:nvPr>
        </p:nvGraphicFramePr>
        <p:xfrm>
          <a:off x="-1094" y="-12056"/>
          <a:ext cx="12192000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197848298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44662932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61895648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302364411"/>
                    </a:ext>
                  </a:extLst>
                </a:gridCol>
              </a:tblGrid>
              <a:tr h="328797">
                <a:tc>
                  <a:txBody>
                    <a:bodyPr/>
                    <a:lstStyle/>
                    <a:p>
                      <a:pPr algn="ctr"/>
                      <a:r>
                        <a:rPr lang="fr-BE" b="1" dirty="0">
                          <a:solidFill>
                            <a:schemeClr val="tx1"/>
                          </a:solidFill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Introduction</a:t>
                      </a:r>
                      <a:endParaRPr lang="en-US" b="1" dirty="0">
                        <a:solidFill>
                          <a:schemeClr val="tx1"/>
                        </a:solidFill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BE" sz="1800" b="0" kern="1200" dirty="0">
                          <a:solidFill>
                            <a:schemeClr val="tx1"/>
                          </a:solidFill>
                          <a:latin typeface="+mj-lt"/>
                          <a:ea typeface="Calibri Light" panose="020F0302020204030204" pitchFamily="34" charset="0"/>
                          <a:cs typeface="Calibri" panose="020F0502020204030204" pitchFamily="34" charset="0"/>
                        </a:rPr>
                        <a:t>2. METHOD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j-lt"/>
                        <a:ea typeface="Calibri Light" panose="020F03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3. RESULTS AND DISCUSSIONS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4. CONCLUSION</a:t>
                      </a:r>
                      <a:endParaRPr lang="en-US" b="0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ea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7440913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8045F946-AA1A-45C9-8839-8B7649FF27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4860" y="697716"/>
            <a:ext cx="7782767" cy="587324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44367C8-1BD5-B04A-930E-C42B46CE28E3}"/>
              </a:ext>
            </a:extLst>
          </p:cNvPr>
          <p:cNvSpPr/>
          <p:nvPr/>
        </p:nvSpPr>
        <p:spPr>
          <a:xfrm>
            <a:off x="5032498" y="558750"/>
            <a:ext cx="7159502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dirty="0"/>
              <a:t>Protected areas too small and inadequately designed (</a:t>
            </a:r>
            <a:r>
              <a:rPr lang="en-US" sz="2000" b="1" dirty="0" err="1"/>
              <a:t>Chape</a:t>
            </a:r>
            <a:r>
              <a:rPr lang="en-US" sz="2000" b="1" dirty="0"/>
              <a:t> et al., 2005; Western et al. 2015). </a:t>
            </a:r>
            <a:endParaRPr lang="fr-FR" sz="32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E4B672-6350-4ED7-ADC3-737FB9B9C5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3653" y="5646278"/>
            <a:ext cx="5287688" cy="117444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2661086-818C-4E99-9566-95DEACFDDFFC}"/>
              </a:ext>
            </a:extLst>
          </p:cNvPr>
          <p:cNvSpPr/>
          <p:nvPr/>
        </p:nvSpPr>
        <p:spPr>
          <a:xfrm>
            <a:off x="5198348" y="5562585"/>
            <a:ext cx="71595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/>
              <a:t>Protected area just like islands in a sea of forest concessions</a:t>
            </a:r>
            <a:endParaRPr lang="fr-FR" sz="3200" b="1" dirty="0"/>
          </a:p>
        </p:txBody>
      </p:sp>
    </p:spTree>
    <p:extLst>
      <p:ext uri="{BB962C8B-B14F-4D97-AF65-F5344CB8AC3E}">
        <p14:creationId xmlns:p14="http://schemas.microsoft.com/office/powerpoint/2010/main" val="27650522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A54BC7-1CE0-6192-8F06-0FE1391C75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Espace réservé du numéro de diapositive 3">
            <a:extLst>
              <a:ext uri="{FF2B5EF4-FFF2-40B4-BE49-F238E27FC236}">
                <a16:creationId xmlns:a16="http://schemas.microsoft.com/office/drawing/2014/main" id="{E1C67463-3411-BAEF-DFFB-B48056CCF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71122" y="-9832"/>
            <a:ext cx="452284" cy="288924"/>
          </a:xfrm>
          <a:ln w="28575">
            <a:solidFill>
              <a:schemeClr val="bg1"/>
            </a:solidFill>
          </a:ln>
        </p:spPr>
        <p:txBody>
          <a:bodyPr/>
          <a:lstStyle/>
          <a:p>
            <a:fld id="{C238F03A-58E1-4ECA-9024-348A9A81A53D}" type="slidenum">
              <a:rPr lang="en-US" sz="1800" b="1" smtClean="0">
                <a:solidFill>
                  <a:schemeClr val="bg1"/>
                </a:solidFill>
              </a:rPr>
              <a:pPr/>
              <a:t>3</a:t>
            </a:fld>
            <a:endParaRPr lang="en-US" sz="1800" b="1">
              <a:solidFill>
                <a:schemeClr val="bg1"/>
              </a:solidFill>
            </a:endParaRPr>
          </a:p>
        </p:txBody>
      </p:sp>
      <p:sp>
        <p:nvSpPr>
          <p:cNvPr id="14" name="Espace réservé du numéro de diapositive 3">
            <a:extLst>
              <a:ext uri="{FF2B5EF4-FFF2-40B4-BE49-F238E27FC236}">
                <a16:creationId xmlns:a16="http://schemas.microsoft.com/office/drawing/2014/main" id="{7646B847-6A93-621C-DFFC-24610AC0EEF8}"/>
              </a:ext>
            </a:extLst>
          </p:cNvPr>
          <p:cNvSpPr txBox="1">
            <a:spLocks/>
          </p:cNvSpPr>
          <p:nvPr/>
        </p:nvSpPr>
        <p:spPr>
          <a:xfrm>
            <a:off x="11738622" y="6561124"/>
            <a:ext cx="452284" cy="288924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238F03A-58E1-4ECA-9024-348A9A81A53D}" type="slidenum">
              <a:rPr lang="en-US" sz="1800" b="1" smtClean="0">
                <a:solidFill>
                  <a:schemeClr val="tx1"/>
                </a:solidFill>
              </a:rPr>
              <a:pPr/>
              <a:t>3</a:t>
            </a:fld>
            <a:endParaRPr lang="en-US" sz="1800" b="1">
              <a:solidFill>
                <a:schemeClr val="tx1"/>
              </a:solidFill>
            </a:endParaRPr>
          </a:p>
        </p:txBody>
      </p:sp>
      <p:graphicFrame>
        <p:nvGraphicFramePr>
          <p:cNvPr id="16" name="Tableau 2">
            <a:extLst>
              <a:ext uri="{FF2B5EF4-FFF2-40B4-BE49-F238E27FC236}">
                <a16:creationId xmlns:a16="http://schemas.microsoft.com/office/drawing/2014/main" id="{D4752DF4-AFC5-4FB6-A02F-0CA6E22575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1030630"/>
              </p:ext>
            </p:extLst>
          </p:nvPr>
        </p:nvGraphicFramePr>
        <p:xfrm>
          <a:off x="-1094" y="-12056"/>
          <a:ext cx="12192000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197848298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44662932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61895648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302364411"/>
                    </a:ext>
                  </a:extLst>
                </a:gridCol>
              </a:tblGrid>
              <a:tr h="328797">
                <a:tc>
                  <a:txBody>
                    <a:bodyPr/>
                    <a:lstStyle/>
                    <a:p>
                      <a:pPr algn="ctr"/>
                      <a:r>
                        <a:rPr lang="fr-BE" b="1" dirty="0">
                          <a:solidFill>
                            <a:schemeClr val="tx1"/>
                          </a:solidFill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Introduction</a:t>
                      </a:r>
                      <a:endParaRPr lang="en-US" b="1" dirty="0">
                        <a:solidFill>
                          <a:schemeClr val="tx1"/>
                        </a:solidFill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BE" sz="1800" b="0" kern="1200" dirty="0">
                          <a:solidFill>
                            <a:schemeClr val="tx1"/>
                          </a:solidFill>
                          <a:latin typeface="+mj-lt"/>
                          <a:ea typeface="Calibri Light" panose="020F0302020204030204" pitchFamily="34" charset="0"/>
                          <a:cs typeface="Calibri" panose="020F0502020204030204" pitchFamily="34" charset="0"/>
                        </a:rPr>
                        <a:t>2. METHOD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j-lt"/>
                        <a:ea typeface="Calibri Light" panose="020F03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3. RESULTS AND DISCUSSIONS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4. CONCLUSION</a:t>
                      </a:r>
                      <a:endParaRPr lang="en-US" b="0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ea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7440913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921AC273-1211-4249-8EE3-A45C43D4990E}"/>
              </a:ext>
            </a:extLst>
          </p:cNvPr>
          <p:cNvSpPr/>
          <p:nvPr/>
        </p:nvSpPr>
        <p:spPr>
          <a:xfrm>
            <a:off x="335777" y="331383"/>
            <a:ext cx="66638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Effectiveness of law enforcement strategies in protected areas</a:t>
            </a:r>
            <a:endParaRPr lang="fr-FR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28" name="Picture 4" descr="Africa Continent Png Images - Free Download on Freepik">
            <a:extLst>
              <a:ext uri="{FF2B5EF4-FFF2-40B4-BE49-F238E27FC236}">
                <a16:creationId xmlns:a16="http://schemas.microsoft.com/office/drawing/2014/main" id="{2364BDCC-0016-40A4-B485-D80AD1B45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683" y="939740"/>
            <a:ext cx="3605418" cy="3605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AutoShape 6" descr="Serengeti National Park Trips &amp; Safari Packages">
            <a:extLst>
              <a:ext uri="{FF2B5EF4-FFF2-40B4-BE49-F238E27FC236}">
                <a16:creationId xmlns:a16="http://schemas.microsoft.com/office/drawing/2014/main" id="{8B0CF58A-6C76-47BE-92D0-1BBADE14E78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E6117C17-D90B-408D-964E-3E7249CC469B}"/>
              </a:ext>
            </a:extLst>
          </p:cNvPr>
          <p:cNvCxnSpPr>
            <a:cxnSpLocks/>
          </p:cNvCxnSpPr>
          <p:nvPr/>
        </p:nvCxnSpPr>
        <p:spPr>
          <a:xfrm flipV="1">
            <a:off x="6191353" y="1247094"/>
            <a:ext cx="1629104" cy="155425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CD9231F-CF3A-41AB-AD1B-08A41553D499}"/>
              </a:ext>
            </a:extLst>
          </p:cNvPr>
          <p:cNvCxnSpPr>
            <a:cxnSpLocks/>
          </p:cNvCxnSpPr>
          <p:nvPr/>
        </p:nvCxnSpPr>
        <p:spPr>
          <a:xfrm>
            <a:off x="6335839" y="3065193"/>
            <a:ext cx="1114759" cy="197599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E1F654AE-B706-4B60-B9E3-7FFBF9F89D39}"/>
              </a:ext>
            </a:extLst>
          </p:cNvPr>
          <p:cNvSpPr/>
          <p:nvPr/>
        </p:nvSpPr>
        <p:spPr>
          <a:xfrm>
            <a:off x="7798676" y="2248038"/>
            <a:ext cx="39058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Nyungwe National Park (NNP), Rwanda.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3A92A4A-C60A-4C84-A5D2-387BA1634AA2}"/>
              </a:ext>
            </a:extLst>
          </p:cNvPr>
          <p:cNvSpPr/>
          <p:nvPr/>
        </p:nvSpPr>
        <p:spPr>
          <a:xfrm>
            <a:off x="7603416" y="2772413"/>
            <a:ext cx="28062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Ranger post + ranger </a:t>
            </a:r>
            <a:r>
              <a:rPr lang="fr-FR" dirty="0" err="1"/>
              <a:t>patrol</a:t>
            </a:r>
            <a:r>
              <a:rPr lang="fr-FR" dirty="0"/>
              <a:t>.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C24E0FA-D131-4CF6-B277-1AD64AD18A94}"/>
              </a:ext>
            </a:extLst>
          </p:cNvPr>
          <p:cNvSpPr/>
          <p:nvPr/>
        </p:nvSpPr>
        <p:spPr>
          <a:xfrm>
            <a:off x="10751185" y="2735595"/>
            <a:ext cx="1092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/>
              <a:t>Poaching</a:t>
            </a:r>
            <a:r>
              <a:rPr lang="fr-FR" dirty="0"/>
              <a:t>.</a:t>
            </a:r>
          </a:p>
        </p:txBody>
      </p:sp>
      <p:pic>
        <p:nvPicPr>
          <p:cNvPr id="41" name="Image 26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24D1A7DF-1F5E-4B75-A0DB-CA41D328B7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565" y="2677621"/>
            <a:ext cx="456297" cy="456297"/>
          </a:xfrm>
          <a:prstGeom prst="rect">
            <a:avLst/>
          </a:prstGeom>
        </p:spPr>
      </p:pic>
      <p:pic>
        <p:nvPicPr>
          <p:cNvPr id="42" name="Image 28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CE878D4D-8338-46DC-9250-B4289F1EEA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6595" y="2630638"/>
            <a:ext cx="430001" cy="430001"/>
          </a:xfrm>
          <a:prstGeom prst="rect">
            <a:avLst/>
          </a:prstGeom>
        </p:spPr>
      </p:pic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C7A2C9A7-290F-4457-A8B5-0C2EC8E85BCE}"/>
              </a:ext>
            </a:extLst>
          </p:cNvPr>
          <p:cNvCxnSpPr>
            <a:cxnSpLocks/>
          </p:cNvCxnSpPr>
          <p:nvPr/>
        </p:nvCxnSpPr>
        <p:spPr>
          <a:xfrm flipV="1">
            <a:off x="6169572" y="2395348"/>
            <a:ext cx="1629104" cy="53364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>
            <a:extLst>
              <a:ext uri="{FF2B5EF4-FFF2-40B4-BE49-F238E27FC236}">
                <a16:creationId xmlns:a16="http://schemas.microsoft.com/office/drawing/2014/main" id="{7B8F8029-CAD1-4053-B984-63C0B70A6FE7}"/>
              </a:ext>
            </a:extLst>
          </p:cNvPr>
          <p:cNvSpPr/>
          <p:nvPr/>
        </p:nvSpPr>
        <p:spPr>
          <a:xfrm>
            <a:off x="7820457" y="1104716"/>
            <a:ext cx="28981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Queen Elisabeth NP, Uganda.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40949EA8-008B-4432-9251-541C2C0EADFD}"/>
              </a:ext>
            </a:extLst>
          </p:cNvPr>
          <p:cNvSpPr/>
          <p:nvPr/>
        </p:nvSpPr>
        <p:spPr>
          <a:xfrm>
            <a:off x="7450598" y="1529982"/>
            <a:ext cx="11570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/>
              <a:t>Patrol</a:t>
            </a:r>
            <a:r>
              <a:rPr lang="fr-FR" dirty="0"/>
              <a:t>/</a:t>
            </a:r>
            <a:r>
              <a:rPr lang="fr-FR" dirty="0" err="1"/>
              <a:t>day</a:t>
            </a:r>
            <a:endParaRPr lang="fr-FR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1D5E0B8D-F753-457B-B5BC-8E42034C768A}"/>
              </a:ext>
            </a:extLst>
          </p:cNvPr>
          <p:cNvSpPr/>
          <p:nvPr/>
        </p:nvSpPr>
        <p:spPr>
          <a:xfrm>
            <a:off x="8814388" y="1542247"/>
            <a:ext cx="15952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/>
              <a:t>Poaching</a:t>
            </a:r>
            <a:r>
              <a:rPr lang="fr-FR" dirty="0"/>
              <a:t> index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D80B4C2A-5863-449B-8F72-DEE2F57E7B0B}"/>
              </a:ext>
            </a:extLst>
          </p:cNvPr>
          <p:cNvSpPr/>
          <p:nvPr/>
        </p:nvSpPr>
        <p:spPr>
          <a:xfrm>
            <a:off x="10480257" y="1526239"/>
            <a:ext cx="10563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/>
              <a:t>Buffaloes</a:t>
            </a:r>
            <a:endParaRPr lang="fr-FR" dirty="0"/>
          </a:p>
        </p:txBody>
      </p:sp>
      <p:pic>
        <p:nvPicPr>
          <p:cNvPr id="49" name="Image 26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8C076B46-C734-4E34-A02B-B31B82DE1D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0703" y="1414129"/>
            <a:ext cx="456297" cy="456297"/>
          </a:xfrm>
          <a:prstGeom prst="rect">
            <a:avLst/>
          </a:prstGeom>
        </p:spPr>
      </p:pic>
      <p:pic>
        <p:nvPicPr>
          <p:cNvPr id="50" name="Image 26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C8EFA0F7-80C3-4FA0-803B-4A58C722FF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7260" y="1374787"/>
            <a:ext cx="456297" cy="456297"/>
          </a:xfrm>
          <a:prstGeom prst="rect">
            <a:avLst/>
          </a:prstGeom>
        </p:spPr>
      </p:pic>
      <p:pic>
        <p:nvPicPr>
          <p:cNvPr id="51" name="Image 28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C226C0C-CCBB-4992-BEEE-9E754AC982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9126" y="1418511"/>
            <a:ext cx="430001" cy="430001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5A8DB849-E816-4785-AEDD-1A5D73312576}"/>
              </a:ext>
            </a:extLst>
          </p:cNvPr>
          <p:cNvSpPr/>
          <p:nvPr/>
        </p:nvSpPr>
        <p:spPr>
          <a:xfrm>
            <a:off x="7450598" y="3745120"/>
            <a:ext cx="484682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 Patrol effort were associated with</a:t>
            </a:r>
          </a:p>
          <a:p>
            <a:r>
              <a:rPr lang="en-US" dirty="0"/>
              <a:t>subsequent reductions in snaring (Dancer et al., 2022)</a:t>
            </a:r>
            <a:endParaRPr lang="fr-FR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DEAC22E-627B-4F81-9547-5A9DA31AF828}"/>
              </a:ext>
            </a:extLst>
          </p:cNvPr>
          <p:cNvSpPr/>
          <p:nvPr/>
        </p:nvSpPr>
        <p:spPr>
          <a:xfrm>
            <a:off x="7450598" y="4856526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# armed patrol units         poaching sighting </a:t>
            </a:r>
            <a:endParaRPr lang="fr-FR" dirty="0"/>
          </a:p>
        </p:txBody>
      </p:sp>
      <p:pic>
        <p:nvPicPr>
          <p:cNvPr id="57" name="Image 26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D688A2A4-167E-49E4-A7A2-CD9AF97876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465" y="4733203"/>
            <a:ext cx="456297" cy="456297"/>
          </a:xfrm>
          <a:prstGeom prst="rect">
            <a:avLst/>
          </a:prstGeom>
        </p:spPr>
      </p:pic>
      <p:pic>
        <p:nvPicPr>
          <p:cNvPr id="59" name="Image 26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CC1FE522-2E2E-4FAD-AE9F-BA5D9C5F30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5636" y="4733202"/>
            <a:ext cx="456297" cy="456297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4F3AD715-32F7-419F-8A3A-29272CDED87D}"/>
              </a:ext>
            </a:extLst>
          </p:cNvPr>
          <p:cNvSpPr/>
          <p:nvPr/>
        </p:nvSpPr>
        <p:spPr>
          <a:xfrm>
            <a:off x="4176129" y="5479367"/>
            <a:ext cx="88630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In Africa, (Lindsey et al., 2016) ~ 52% (law enforcement) (</a:t>
            </a:r>
            <a:r>
              <a:rPr lang="en-US" dirty="0" err="1"/>
              <a:t>Mccarthy</a:t>
            </a:r>
            <a:r>
              <a:rPr lang="en-US" dirty="0"/>
              <a:t> et al,, 2012)</a:t>
            </a:r>
            <a:endParaRPr lang="fr-FR" dirty="0"/>
          </a:p>
        </p:txBody>
      </p:sp>
      <p:graphicFrame>
        <p:nvGraphicFramePr>
          <p:cNvPr id="55" name="Table 54">
            <a:extLst>
              <a:ext uri="{FF2B5EF4-FFF2-40B4-BE49-F238E27FC236}">
                <a16:creationId xmlns:a16="http://schemas.microsoft.com/office/drawing/2014/main" id="{514B613A-E894-4732-8AC4-BCE007584B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1822119"/>
              </p:ext>
            </p:extLst>
          </p:nvPr>
        </p:nvGraphicFramePr>
        <p:xfrm>
          <a:off x="3893933" y="5864293"/>
          <a:ext cx="8128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6623">
                  <a:extLst>
                    <a:ext uri="{9D8B030D-6E8A-4147-A177-3AD203B41FA5}">
                      <a16:colId xmlns:a16="http://schemas.microsoft.com/office/drawing/2014/main" val="1747491151"/>
                    </a:ext>
                  </a:extLst>
                </a:gridCol>
                <a:gridCol w="508977">
                  <a:extLst>
                    <a:ext uri="{9D8B030D-6E8A-4147-A177-3AD203B41FA5}">
                      <a16:colId xmlns:a16="http://schemas.microsoft.com/office/drawing/2014/main" val="1045096138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903441369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1647227140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3073450439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1837252401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1038118831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799343155"/>
                    </a:ext>
                  </a:extLst>
                </a:gridCol>
                <a:gridCol w="381977">
                  <a:extLst>
                    <a:ext uri="{9D8B030D-6E8A-4147-A177-3AD203B41FA5}">
                      <a16:colId xmlns:a16="http://schemas.microsoft.com/office/drawing/2014/main" val="1064772800"/>
                    </a:ext>
                  </a:extLst>
                </a:gridCol>
                <a:gridCol w="1243623">
                  <a:extLst>
                    <a:ext uri="{9D8B030D-6E8A-4147-A177-3AD203B41FA5}">
                      <a16:colId xmlns:a16="http://schemas.microsoft.com/office/drawing/2014/main" val="38836186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US$ 460 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US$2,048</a:t>
                      </a: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8536669"/>
                  </a:ext>
                </a:extLst>
              </a:tr>
            </a:tbl>
          </a:graphicData>
        </a:graphic>
      </p:graphicFrame>
      <p:sp>
        <p:nvSpPr>
          <p:cNvPr id="61" name="Rectangle 60">
            <a:extLst>
              <a:ext uri="{FF2B5EF4-FFF2-40B4-BE49-F238E27FC236}">
                <a16:creationId xmlns:a16="http://schemas.microsoft.com/office/drawing/2014/main" id="{0CE114F3-FC18-449F-B88B-3066BA374CDB}"/>
              </a:ext>
            </a:extLst>
          </p:cNvPr>
          <p:cNvSpPr/>
          <p:nvPr/>
        </p:nvSpPr>
        <p:spPr>
          <a:xfrm>
            <a:off x="151091" y="394181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illegal activities  ~ patrol man-days </a:t>
            </a:r>
          </a:p>
          <a:p>
            <a:r>
              <a:rPr lang="en-US" dirty="0" err="1"/>
              <a:t>Kogyae</a:t>
            </a:r>
            <a:r>
              <a:rPr lang="en-US" dirty="0"/>
              <a:t> Strict Nature Reserve (</a:t>
            </a:r>
            <a:r>
              <a:rPr lang="en-US" dirty="0" err="1"/>
              <a:t>Afriyire</a:t>
            </a:r>
            <a:r>
              <a:rPr lang="en-US" dirty="0"/>
              <a:t> et al,, 2021)</a:t>
            </a:r>
            <a:endParaRPr lang="fr-FR" dirty="0"/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05F67EEB-4B51-42B2-938F-83CDD26CE366}"/>
              </a:ext>
            </a:extLst>
          </p:cNvPr>
          <p:cNvCxnSpPr>
            <a:cxnSpLocks/>
          </p:cNvCxnSpPr>
          <p:nvPr/>
        </p:nvCxnSpPr>
        <p:spPr>
          <a:xfrm flipH="1">
            <a:off x="3120327" y="2523281"/>
            <a:ext cx="1629639" cy="137378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Image 28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8AB85225-AADA-491C-9DBE-364E7CB7CA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934" y="3874395"/>
            <a:ext cx="430001" cy="430001"/>
          </a:xfrm>
          <a:prstGeom prst="rect">
            <a:avLst/>
          </a:prstGeom>
        </p:spPr>
      </p:pic>
      <p:sp>
        <p:nvSpPr>
          <p:cNvPr id="66" name="Rectangle 65">
            <a:extLst>
              <a:ext uri="{FF2B5EF4-FFF2-40B4-BE49-F238E27FC236}">
                <a16:creationId xmlns:a16="http://schemas.microsoft.com/office/drawing/2014/main" id="{2EB9CE8A-614D-4FE8-84BE-0B7F9E63B024}"/>
              </a:ext>
            </a:extLst>
          </p:cNvPr>
          <p:cNvSpPr/>
          <p:nvPr/>
        </p:nvSpPr>
        <p:spPr>
          <a:xfrm>
            <a:off x="84463" y="188892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Patrol efforts         Chimpanzee</a:t>
            </a:r>
          </a:p>
          <a:p>
            <a:r>
              <a:rPr lang="en-US" dirty="0"/>
              <a:t> (Tai NP; </a:t>
            </a:r>
            <a:r>
              <a:rPr lang="en-US" dirty="0" err="1"/>
              <a:t>Kablan</a:t>
            </a:r>
            <a:r>
              <a:rPr lang="en-US" dirty="0"/>
              <a:t> et al,, 2019)</a:t>
            </a:r>
            <a:endParaRPr lang="fr-FR" dirty="0"/>
          </a:p>
        </p:txBody>
      </p:sp>
      <p:pic>
        <p:nvPicPr>
          <p:cNvPr id="70" name="Image 26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CE6F912D-25E3-4337-A73D-07AD2C1912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42917">
            <a:off x="2995185" y="1775157"/>
            <a:ext cx="456297" cy="456297"/>
          </a:xfrm>
          <a:prstGeom prst="rect">
            <a:avLst/>
          </a:prstGeom>
        </p:spPr>
      </p:pic>
      <p:pic>
        <p:nvPicPr>
          <p:cNvPr id="71" name="Image 26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FF3EEC66-D14E-46A2-A577-83DED4C03F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085" y="1760260"/>
            <a:ext cx="456297" cy="456297"/>
          </a:xfrm>
          <a:prstGeom prst="rect">
            <a:avLst/>
          </a:prstGeom>
        </p:spPr>
      </p:pic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D3FDB962-2AA1-4E36-A61C-1CD87852DED6}"/>
              </a:ext>
            </a:extLst>
          </p:cNvPr>
          <p:cNvCxnSpPr>
            <a:cxnSpLocks/>
          </p:cNvCxnSpPr>
          <p:nvPr/>
        </p:nvCxnSpPr>
        <p:spPr>
          <a:xfrm flipH="1" flipV="1">
            <a:off x="3047868" y="2232496"/>
            <a:ext cx="1492023" cy="25172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9" name="Table 68">
            <a:extLst>
              <a:ext uri="{FF2B5EF4-FFF2-40B4-BE49-F238E27FC236}">
                <a16:creationId xmlns:a16="http://schemas.microsoft.com/office/drawing/2014/main" id="{AC997034-A8F0-49FA-AC09-5DEA0896D9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5888169"/>
              </p:ext>
            </p:extLst>
          </p:nvPr>
        </p:nvGraphicFramePr>
        <p:xfrm>
          <a:off x="84463" y="5003570"/>
          <a:ext cx="4438248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9562">
                  <a:extLst>
                    <a:ext uri="{9D8B030D-6E8A-4147-A177-3AD203B41FA5}">
                      <a16:colId xmlns:a16="http://schemas.microsoft.com/office/drawing/2014/main" val="2306906386"/>
                    </a:ext>
                  </a:extLst>
                </a:gridCol>
                <a:gridCol w="1109562">
                  <a:extLst>
                    <a:ext uri="{9D8B030D-6E8A-4147-A177-3AD203B41FA5}">
                      <a16:colId xmlns:a16="http://schemas.microsoft.com/office/drawing/2014/main" val="2541975551"/>
                    </a:ext>
                  </a:extLst>
                </a:gridCol>
                <a:gridCol w="1109562">
                  <a:extLst>
                    <a:ext uri="{9D8B030D-6E8A-4147-A177-3AD203B41FA5}">
                      <a16:colId xmlns:a16="http://schemas.microsoft.com/office/drawing/2014/main" val="3840626925"/>
                    </a:ext>
                  </a:extLst>
                </a:gridCol>
                <a:gridCol w="1109562">
                  <a:extLst>
                    <a:ext uri="{9D8B030D-6E8A-4147-A177-3AD203B41FA5}">
                      <a16:colId xmlns:a16="http://schemas.microsoft.com/office/drawing/2014/main" val="3914862247"/>
                    </a:ext>
                  </a:extLst>
                </a:gridCol>
              </a:tblGrid>
              <a:tr h="336025">
                <a:tc>
                  <a:txBody>
                    <a:bodyPr/>
                    <a:lstStyle/>
                    <a:p>
                      <a:r>
                        <a:rPr lang="fr-FR" sz="1800" b="0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US$</a:t>
                      </a:r>
                      <a:r>
                        <a:rPr lang="fr-FR" dirty="0"/>
                        <a:t>  2,5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b="0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US$  72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US$ 313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073436"/>
                  </a:ext>
                </a:extLst>
              </a:tr>
            </a:tbl>
          </a:graphicData>
        </a:graphic>
      </p:graphicFrame>
      <p:sp>
        <p:nvSpPr>
          <p:cNvPr id="75" name="Rectangle 74">
            <a:extLst>
              <a:ext uri="{FF2B5EF4-FFF2-40B4-BE49-F238E27FC236}">
                <a16:creationId xmlns:a16="http://schemas.microsoft.com/office/drawing/2014/main" id="{EF3B8690-8025-45EC-918F-D11632F39B1D}"/>
              </a:ext>
            </a:extLst>
          </p:cNvPr>
          <p:cNvSpPr/>
          <p:nvPr/>
        </p:nvSpPr>
        <p:spPr>
          <a:xfrm>
            <a:off x="1351341" y="4626872"/>
            <a:ext cx="1233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West </a:t>
            </a:r>
            <a:r>
              <a:rPr lang="fr-FR" dirty="0" err="1"/>
              <a:t>africa</a:t>
            </a:r>
            <a:endParaRPr lang="fr-FR" dirty="0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370D04AA-3B89-44A6-854B-76465C06C9D2}"/>
              </a:ext>
            </a:extLst>
          </p:cNvPr>
          <p:cNvSpPr/>
          <p:nvPr/>
        </p:nvSpPr>
        <p:spPr>
          <a:xfrm>
            <a:off x="1531400" y="6323922"/>
            <a:ext cx="8824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Effectiveness of law enforcement strategies in forest concessions?</a:t>
            </a:r>
            <a:endParaRPr lang="fr-FR" sz="24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FFFF00"/>
              </a:highlight>
            </a:endParaRPr>
          </a:p>
        </p:txBody>
      </p: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747E71EE-AA59-49DC-B27B-2F3A7C8DB207}"/>
              </a:ext>
            </a:extLst>
          </p:cNvPr>
          <p:cNvCxnSpPr>
            <a:cxnSpLocks/>
          </p:cNvCxnSpPr>
          <p:nvPr/>
        </p:nvCxnSpPr>
        <p:spPr>
          <a:xfrm flipH="1">
            <a:off x="3098546" y="2491591"/>
            <a:ext cx="1515911" cy="68811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Rectangle 79">
            <a:extLst>
              <a:ext uri="{FF2B5EF4-FFF2-40B4-BE49-F238E27FC236}">
                <a16:creationId xmlns:a16="http://schemas.microsoft.com/office/drawing/2014/main" id="{27A94CF3-663F-49BB-A6DC-25C83F6359F4}"/>
              </a:ext>
            </a:extLst>
          </p:cNvPr>
          <p:cNvSpPr/>
          <p:nvPr/>
        </p:nvSpPr>
        <p:spPr>
          <a:xfrm>
            <a:off x="331962" y="2959060"/>
            <a:ext cx="7349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/>
              <a:t>Patrol</a:t>
            </a:r>
            <a:endParaRPr lang="fr-FR" dirty="0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19FF1060-8D68-451E-87F9-73ADF1D26087}"/>
              </a:ext>
            </a:extLst>
          </p:cNvPr>
          <p:cNvSpPr/>
          <p:nvPr/>
        </p:nvSpPr>
        <p:spPr>
          <a:xfrm>
            <a:off x="1219725" y="297155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illegal activities </a:t>
            </a:r>
          </a:p>
          <a:p>
            <a:r>
              <a:rPr lang="en-US" dirty="0"/>
              <a:t>(</a:t>
            </a:r>
            <a:r>
              <a:rPr lang="en-US" dirty="0" err="1"/>
              <a:t>Gonédelle</a:t>
            </a:r>
            <a:r>
              <a:rPr lang="en-US" dirty="0"/>
              <a:t> et al,, 2019)</a:t>
            </a:r>
            <a:endParaRPr lang="fr-FR" dirty="0"/>
          </a:p>
        </p:txBody>
      </p:sp>
      <p:pic>
        <p:nvPicPr>
          <p:cNvPr id="82" name="Image 26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6E940A6E-0D66-417B-90C4-DD430F86CA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16" y="2767697"/>
            <a:ext cx="456297" cy="456297"/>
          </a:xfrm>
          <a:prstGeom prst="rect">
            <a:avLst/>
          </a:prstGeom>
        </p:spPr>
      </p:pic>
      <p:pic>
        <p:nvPicPr>
          <p:cNvPr id="83" name="Image 28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DB4A7C09-2781-4278-BC2F-C07FEAA320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448" y="2821947"/>
            <a:ext cx="430001" cy="43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5571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Espace réservé du numéro de diapositive 3">
            <a:extLst>
              <a:ext uri="{FF2B5EF4-FFF2-40B4-BE49-F238E27FC236}">
                <a16:creationId xmlns:a16="http://schemas.microsoft.com/office/drawing/2014/main" id="{01DFF91F-3C88-4DA8-99C2-02FBFCF56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71122" y="-9832"/>
            <a:ext cx="452284" cy="288924"/>
          </a:xfrm>
          <a:ln w="28575">
            <a:solidFill>
              <a:schemeClr val="bg1"/>
            </a:solidFill>
          </a:ln>
        </p:spPr>
        <p:txBody>
          <a:bodyPr/>
          <a:lstStyle/>
          <a:p>
            <a:fld id="{C238F03A-58E1-4ECA-9024-348A9A81A53D}" type="slidenum">
              <a:rPr lang="en-US" sz="1800" b="1" smtClean="0">
                <a:solidFill>
                  <a:schemeClr val="bg1"/>
                </a:solidFill>
              </a:rPr>
              <a:pPr/>
              <a:t>4</a:t>
            </a:fld>
            <a:endParaRPr lang="en-US" sz="1800" b="1">
              <a:solidFill>
                <a:schemeClr val="bg1"/>
              </a:solidFill>
            </a:endParaRPr>
          </a:p>
        </p:txBody>
      </p:sp>
      <p:sp>
        <p:nvSpPr>
          <p:cNvPr id="2" name="Sous-titre 2">
            <a:extLst>
              <a:ext uri="{FF2B5EF4-FFF2-40B4-BE49-F238E27FC236}">
                <a16:creationId xmlns:a16="http://schemas.microsoft.com/office/drawing/2014/main" id="{A4E25D60-6075-4CB3-4C03-F41BBBAC290B}"/>
              </a:ext>
            </a:extLst>
          </p:cNvPr>
          <p:cNvSpPr txBox="1">
            <a:spLocks/>
          </p:cNvSpPr>
          <p:nvPr/>
        </p:nvSpPr>
        <p:spPr>
          <a:xfrm>
            <a:off x="157842" y="811582"/>
            <a:ext cx="3258598" cy="10473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16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1800" b="1" dirty="0">
                <a:cs typeface="Arial" panose="020B0604020202020204" pitchFamily="34" charset="0"/>
              </a:rPr>
              <a:t>1. </a:t>
            </a:r>
            <a:r>
              <a:rPr lang="en-US" sz="1800" dirty="0">
                <a:cs typeface="Arial" panose="020B0604020202020204" pitchFamily="34" charset="0"/>
              </a:rPr>
              <a:t>M</a:t>
            </a:r>
            <a:r>
              <a:rPr lang="en-US" sz="1800" dirty="0"/>
              <a:t>onitoring law enforcement strategies implementation in the forest concession;</a:t>
            </a:r>
            <a:endParaRPr lang="fr-FR" sz="1800" dirty="0">
              <a:cs typeface="Arial" panose="020B0604020202020204" pitchFamily="34" charset="0"/>
            </a:endParaRPr>
          </a:p>
        </p:txBody>
      </p:sp>
      <p:sp>
        <p:nvSpPr>
          <p:cNvPr id="5" name="Sous-titre 2">
            <a:extLst>
              <a:ext uri="{FF2B5EF4-FFF2-40B4-BE49-F238E27FC236}">
                <a16:creationId xmlns:a16="http://schemas.microsoft.com/office/drawing/2014/main" id="{11F1771D-1DAD-56DB-BB3E-6CC88852A12F}"/>
              </a:ext>
            </a:extLst>
          </p:cNvPr>
          <p:cNvSpPr txBox="1">
            <a:spLocks/>
          </p:cNvSpPr>
          <p:nvPr/>
        </p:nvSpPr>
        <p:spPr>
          <a:xfrm>
            <a:off x="4350936" y="763275"/>
            <a:ext cx="3667649" cy="15196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160"/>
              </a:lnSpc>
              <a:buNone/>
            </a:pPr>
            <a:r>
              <a:rPr lang="fr-FR" sz="1800" b="1" dirty="0">
                <a:cs typeface="Arial" panose="020B0604020202020204" pitchFamily="34" charset="0"/>
              </a:rPr>
              <a:t>2. </a:t>
            </a:r>
            <a:r>
              <a:rPr lang="en-US" sz="1800" dirty="0">
                <a:cs typeface="Arial" panose="020B0604020202020204" pitchFamily="34" charset="0"/>
              </a:rPr>
              <a:t>Estimating their effect on poaching rate and on the relative abundance of important large mammal species; </a:t>
            </a:r>
            <a:endParaRPr lang="fr-FR" sz="1800" dirty="0">
              <a:cs typeface="Arial" panose="020B0604020202020204" pitchFamily="34" charset="0"/>
            </a:endParaRPr>
          </a:p>
        </p:txBody>
      </p:sp>
      <p:sp>
        <p:nvSpPr>
          <p:cNvPr id="8" name="Espace réservé du numéro de diapositive 3">
            <a:extLst>
              <a:ext uri="{FF2B5EF4-FFF2-40B4-BE49-F238E27FC236}">
                <a16:creationId xmlns:a16="http://schemas.microsoft.com/office/drawing/2014/main" id="{420D0B26-0840-D66A-F081-37CBD47A114D}"/>
              </a:ext>
            </a:extLst>
          </p:cNvPr>
          <p:cNvSpPr txBox="1">
            <a:spLocks/>
          </p:cNvSpPr>
          <p:nvPr/>
        </p:nvSpPr>
        <p:spPr>
          <a:xfrm>
            <a:off x="11738622" y="6561124"/>
            <a:ext cx="452284" cy="288924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238F03A-58E1-4ECA-9024-348A9A81A53D}" type="slidenum">
              <a:rPr lang="en-US" sz="1800" b="1" smtClean="0">
                <a:solidFill>
                  <a:schemeClr val="tx1"/>
                </a:solidFill>
              </a:rPr>
              <a:pPr/>
              <a:t>4</a:t>
            </a:fld>
            <a:endParaRPr lang="en-US" sz="1800" b="1">
              <a:solidFill>
                <a:schemeClr val="tx1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5CDE6FA-4A06-A25E-FFF6-2E48910760A6}"/>
              </a:ext>
            </a:extLst>
          </p:cNvPr>
          <p:cNvSpPr txBox="1"/>
          <p:nvPr/>
        </p:nvSpPr>
        <p:spPr>
          <a:xfrm>
            <a:off x="0" y="348724"/>
            <a:ext cx="69312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err="1">
                <a:cs typeface="Arial" panose="020B0604020202020204" pitchFamily="34" charset="0"/>
              </a:rPr>
              <a:t>Specific</a:t>
            </a:r>
            <a:r>
              <a:rPr lang="fr-FR" sz="2800" b="1" dirty="0">
                <a:cs typeface="Arial" panose="020B0604020202020204" pitchFamily="34" charset="0"/>
              </a:rPr>
              <a:t> objectives</a:t>
            </a:r>
            <a:endParaRPr lang="en-GB" sz="2800" dirty="0">
              <a:cs typeface="Arial" panose="020B0604020202020204" pitchFamily="34" charset="0"/>
            </a:endParaRPr>
          </a:p>
        </p:txBody>
      </p:sp>
      <p:sp>
        <p:nvSpPr>
          <p:cNvPr id="14" name="Sous-titre 2">
            <a:extLst>
              <a:ext uri="{FF2B5EF4-FFF2-40B4-BE49-F238E27FC236}">
                <a16:creationId xmlns:a16="http://schemas.microsoft.com/office/drawing/2014/main" id="{FF2518CE-0D0A-4AC9-81C9-6D5F3A652E28}"/>
              </a:ext>
            </a:extLst>
          </p:cNvPr>
          <p:cNvSpPr txBox="1">
            <a:spLocks/>
          </p:cNvSpPr>
          <p:nvPr/>
        </p:nvSpPr>
        <p:spPr>
          <a:xfrm>
            <a:off x="8953081" y="752926"/>
            <a:ext cx="3081076" cy="15403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160"/>
              </a:lnSpc>
              <a:buNone/>
            </a:pPr>
            <a:r>
              <a:rPr lang="fr-FR" sz="1800" b="1" dirty="0">
                <a:cs typeface="Arial" panose="020B0604020202020204" pitchFamily="34" charset="0"/>
              </a:rPr>
              <a:t>3. </a:t>
            </a:r>
            <a:r>
              <a:rPr lang="en-US" sz="1800" dirty="0">
                <a:cs typeface="Arial" panose="020B0604020202020204" pitchFamily="34" charset="0"/>
              </a:rPr>
              <a:t>Assessing the cost of the law enforcement strategies;</a:t>
            </a:r>
            <a:endParaRPr lang="fr-FR" sz="1800" dirty="0">
              <a:cs typeface="Arial" panose="020B0604020202020204" pitchFamily="34" charset="0"/>
            </a:endParaRPr>
          </a:p>
        </p:txBody>
      </p:sp>
      <p:graphicFrame>
        <p:nvGraphicFramePr>
          <p:cNvPr id="27" name="Tableau 2">
            <a:extLst>
              <a:ext uri="{FF2B5EF4-FFF2-40B4-BE49-F238E27FC236}">
                <a16:creationId xmlns:a16="http://schemas.microsoft.com/office/drawing/2014/main" id="{A1C495D8-B7C3-4495-8325-47E1DD1099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0860023"/>
              </p:ext>
            </p:extLst>
          </p:nvPr>
        </p:nvGraphicFramePr>
        <p:xfrm>
          <a:off x="-1094" y="-12056"/>
          <a:ext cx="12192000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197848298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44662932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61895648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302364411"/>
                    </a:ext>
                  </a:extLst>
                </a:gridCol>
              </a:tblGrid>
              <a:tr h="328797">
                <a:tc>
                  <a:txBody>
                    <a:bodyPr/>
                    <a:lstStyle/>
                    <a:p>
                      <a:pPr algn="ctr"/>
                      <a:r>
                        <a:rPr lang="fr-BE" b="1" dirty="0">
                          <a:solidFill>
                            <a:schemeClr val="tx1"/>
                          </a:solidFill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Introduction</a:t>
                      </a:r>
                      <a:endParaRPr lang="en-US" b="1" dirty="0">
                        <a:solidFill>
                          <a:schemeClr val="tx1"/>
                        </a:solidFill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BE" sz="1800" b="0" kern="1200" dirty="0">
                          <a:solidFill>
                            <a:schemeClr val="tx1"/>
                          </a:solidFill>
                          <a:latin typeface="+mj-lt"/>
                          <a:ea typeface="Calibri Light" panose="020F0302020204030204" pitchFamily="34" charset="0"/>
                          <a:cs typeface="Calibri" panose="020F0502020204030204" pitchFamily="34" charset="0"/>
                        </a:rPr>
                        <a:t>2. METHOD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j-lt"/>
                        <a:ea typeface="Calibri Light" panose="020F03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3. RESULTS AND DISCUSSIONS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4. CONCLUSION</a:t>
                      </a:r>
                      <a:endParaRPr lang="en-US" b="0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ea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7440913"/>
                  </a:ext>
                </a:extLst>
              </a:tr>
            </a:tbl>
          </a:graphicData>
        </a:graphic>
      </p:graphicFrame>
      <p:pic>
        <p:nvPicPr>
          <p:cNvPr id="28" name="Picture 27">
            <a:extLst>
              <a:ext uri="{FF2B5EF4-FFF2-40B4-BE49-F238E27FC236}">
                <a16:creationId xmlns:a16="http://schemas.microsoft.com/office/drawing/2014/main" id="{609E3CD7-9D51-409B-9860-04156FCAC7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41" y="3341447"/>
            <a:ext cx="2180536" cy="163540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EE3D7EA-5125-4B5F-A81E-17281F3556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296" y="1887358"/>
            <a:ext cx="2093406" cy="15700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48DAD2E-1351-4784-AE76-5F90BEB2C0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0" y="1697845"/>
            <a:ext cx="2180536" cy="163540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BDD4ACB-5B82-4485-84C0-4D601DA3871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196" y="3985443"/>
            <a:ext cx="2017430" cy="268990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761C535-78F5-4103-87CB-A92E41490AE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9" y="4999056"/>
            <a:ext cx="2235057" cy="167629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58A8364-BF89-4691-A904-7AA6619FDBC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093" y="3930073"/>
            <a:ext cx="2791403" cy="20935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4" name="Picture 2" descr="Money icon">
            <a:extLst>
              <a:ext uri="{FF2B5EF4-FFF2-40B4-BE49-F238E27FC236}">
                <a16:creationId xmlns:a16="http://schemas.microsoft.com/office/drawing/2014/main" id="{50CBB789-E00A-47B9-BC9A-92C65A9D6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0222" y="2560656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7A966B7-E65E-4DCA-8DEC-4657EEC478E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240470" y="1950551"/>
            <a:ext cx="1924891" cy="14436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600732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numéro de diapositive 3">
            <a:extLst>
              <a:ext uri="{FF2B5EF4-FFF2-40B4-BE49-F238E27FC236}">
                <a16:creationId xmlns:a16="http://schemas.microsoft.com/office/drawing/2014/main" id="{91F33F79-6021-31F6-0391-103D567BCFEA}"/>
              </a:ext>
            </a:extLst>
          </p:cNvPr>
          <p:cNvSpPr txBox="1">
            <a:spLocks/>
          </p:cNvSpPr>
          <p:nvPr/>
        </p:nvSpPr>
        <p:spPr>
          <a:xfrm>
            <a:off x="11738622" y="6561124"/>
            <a:ext cx="452284" cy="288924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238F03A-58E1-4ECA-9024-348A9A81A53D}" type="slidenum">
              <a:rPr lang="en-US" sz="1800" b="1" smtClean="0">
                <a:solidFill>
                  <a:schemeClr val="tx1"/>
                </a:solidFill>
              </a:rPr>
              <a:pPr/>
              <a:t>5</a:t>
            </a:fld>
            <a:endParaRPr lang="en-US" sz="1800" b="1">
              <a:solidFill>
                <a:schemeClr val="tx1"/>
              </a:solidFill>
            </a:endParaRPr>
          </a:p>
        </p:txBody>
      </p:sp>
      <p:sp>
        <p:nvSpPr>
          <p:cNvPr id="18" name="Sous-titre 2">
            <a:extLst>
              <a:ext uri="{FF2B5EF4-FFF2-40B4-BE49-F238E27FC236}">
                <a16:creationId xmlns:a16="http://schemas.microsoft.com/office/drawing/2014/main" id="{496BC4D4-F6F8-4C1C-B789-C40C7AB37BDC}"/>
              </a:ext>
            </a:extLst>
          </p:cNvPr>
          <p:cNvSpPr txBox="1">
            <a:spLocks/>
          </p:cNvSpPr>
          <p:nvPr/>
        </p:nvSpPr>
        <p:spPr>
          <a:xfrm>
            <a:off x="0" y="723176"/>
            <a:ext cx="11748853" cy="5232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spcAft>
                <a:spcPts val="1200"/>
              </a:spcAft>
              <a:buNone/>
            </a:pPr>
            <a:r>
              <a:rPr lang="fr-FR" sz="2000" b="1" dirty="0">
                <a:cs typeface="Arial" panose="020B0604020202020204" pitchFamily="34" charset="0"/>
              </a:rPr>
              <a:t>2. Method</a:t>
            </a:r>
            <a:endParaRPr lang="fr-FR" sz="2000" b="1" i="1" dirty="0">
              <a:cs typeface="Arial" panose="020B0604020202020204" pitchFamily="34" charset="0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5DBF12EC-60BD-5419-833A-30599E8B8452}"/>
              </a:ext>
            </a:extLst>
          </p:cNvPr>
          <p:cNvGrpSpPr/>
          <p:nvPr/>
        </p:nvGrpSpPr>
        <p:grpSpPr>
          <a:xfrm>
            <a:off x="1348322" y="1481337"/>
            <a:ext cx="12071721" cy="4255022"/>
            <a:chOff x="867043" y="1640425"/>
            <a:chExt cx="9294255" cy="3646873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44633FC-FC18-429E-BCD6-03CB7ADDCE14}"/>
                </a:ext>
              </a:extLst>
            </p:cNvPr>
            <p:cNvSpPr/>
            <p:nvPr/>
          </p:nvSpPr>
          <p:spPr>
            <a:xfrm>
              <a:off x="2873995" y="3530619"/>
              <a:ext cx="6037822" cy="5423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/>
                <a:t>2. Joint anti-poaching motorized and foot patrols with MINFOF (sworn official </a:t>
              </a:r>
              <a:r>
                <a:rPr lang="en-US" b="1" dirty="0" err="1"/>
                <a:t>ecoguards</a:t>
              </a:r>
              <a:r>
                <a:rPr lang="en-US" b="1" dirty="0"/>
                <a:t>) + Gendarmes (MINDEF) + wildlife team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BC4ADF5-407E-4EC0-8A72-955E83F2CB3A}"/>
                </a:ext>
              </a:extLst>
            </p:cNvPr>
            <p:cNvSpPr/>
            <p:nvPr/>
          </p:nvSpPr>
          <p:spPr>
            <a:xfrm>
              <a:off x="2873960" y="2011628"/>
              <a:ext cx="7287338" cy="3099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/>
                <a:t>1. Foot patrols with trained ex hunters (wildlife team of the logging company)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85800E3-4177-47D7-9F94-87E5F9250AD3}"/>
                </a:ext>
              </a:extLst>
            </p:cNvPr>
            <p:cNvSpPr/>
            <p:nvPr/>
          </p:nvSpPr>
          <p:spPr>
            <a:xfrm>
              <a:off x="2873960" y="2372023"/>
              <a:ext cx="1222647" cy="3099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u="sng" dirty="0"/>
                <a:t>Road based </a:t>
              </a:r>
              <a:r>
                <a:rPr lang="en-US" dirty="0"/>
                <a:t>:</a:t>
              </a:r>
              <a:endParaRPr lang="fr-FR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523B9CC-D473-41AF-9824-5FDE165DBCF8}"/>
                </a:ext>
              </a:extLst>
            </p:cNvPr>
            <p:cNvSpPr/>
            <p:nvPr/>
          </p:nvSpPr>
          <p:spPr>
            <a:xfrm>
              <a:off x="6051833" y="2372145"/>
              <a:ext cx="3336977" cy="3099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u="sng" dirty="0"/>
                <a:t>SMART based </a:t>
              </a:r>
              <a:r>
                <a:rPr lang="en-US" dirty="0"/>
                <a:t>:</a:t>
              </a:r>
              <a:endParaRPr lang="fr-FR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BDA163C-7173-48E9-94CF-FE9238C4D886}"/>
                </a:ext>
              </a:extLst>
            </p:cNvPr>
            <p:cNvSpPr/>
            <p:nvPr/>
          </p:nvSpPr>
          <p:spPr>
            <a:xfrm>
              <a:off x="3816451" y="2614540"/>
              <a:ext cx="2793050" cy="3099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u="sng" dirty="0"/>
                <a:t>MOU (MINFOF-logging company)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3D25C77-030B-4D82-84A2-EF06087ED85C}"/>
                </a:ext>
              </a:extLst>
            </p:cNvPr>
            <p:cNvSpPr/>
            <p:nvPr/>
          </p:nvSpPr>
          <p:spPr>
            <a:xfrm>
              <a:off x="2873961" y="4177770"/>
              <a:ext cx="5893357" cy="5423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/>
                <a:t>3. Access regulation through checkpoints at the entrances and exits of the forest concession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32AF077-85CC-4244-9D39-989DA2D99AAB}"/>
                </a:ext>
              </a:extLst>
            </p:cNvPr>
            <p:cNvSpPr/>
            <p:nvPr/>
          </p:nvSpPr>
          <p:spPr>
            <a:xfrm>
              <a:off x="2873961" y="4744938"/>
              <a:ext cx="5600532" cy="5423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/>
                <a:t>4. Unannounced employee camps and vehicle controls on logging roads within the forest concession. </a:t>
              </a:r>
              <a:endParaRPr lang="fr-FR" b="1" dirty="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FF74AF6-CC5F-4B46-A450-A257CE98DFD5}"/>
                </a:ext>
              </a:extLst>
            </p:cNvPr>
            <p:cNvSpPr txBox="1"/>
            <p:nvPr/>
          </p:nvSpPr>
          <p:spPr>
            <a:xfrm>
              <a:off x="867043" y="3776439"/>
              <a:ext cx="1197950" cy="1472118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/>
                <a:t>Preliminary </a:t>
              </a:r>
              <a:r>
                <a:rPr lang="fr-FR" dirty="0" err="1"/>
                <a:t>work</a:t>
              </a:r>
              <a:r>
                <a:rPr lang="fr-FR" dirty="0"/>
                <a:t> (</a:t>
              </a:r>
              <a:r>
                <a:rPr lang="fr-FR" dirty="0" err="1"/>
                <a:t>wildlife</a:t>
              </a:r>
              <a:r>
                <a:rPr lang="fr-FR" dirty="0"/>
                <a:t> </a:t>
              </a:r>
              <a:r>
                <a:rPr lang="fr-FR" dirty="0" err="1"/>
                <a:t>survey</a:t>
              </a:r>
              <a:r>
                <a:rPr lang="fr-FR" dirty="0"/>
                <a:t>, anti </a:t>
              </a:r>
              <a:r>
                <a:rPr lang="fr-FR" dirty="0" err="1"/>
                <a:t>poaching</a:t>
              </a:r>
              <a:r>
                <a:rPr lang="fr-FR" dirty="0"/>
                <a:t> </a:t>
              </a:r>
              <a:r>
                <a:rPr lang="fr-FR" dirty="0" err="1"/>
                <a:t>patrols</a:t>
              </a:r>
              <a:r>
                <a:rPr lang="fr-FR" dirty="0"/>
                <a:t>)</a:t>
              </a:r>
            </a:p>
            <a:p>
              <a:pPr algn="ctr"/>
              <a:endParaRPr lang="fr-FR" dirty="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EA985EB-6D18-4399-BD49-943A4FD38D86}"/>
                </a:ext>
              </a:extLst>
            </p:cNvPr>
            <p:cNvSpPr txBox="1"/>
            <p:nvPr/>
          </p:nvSpPr>
          <p:spPr>
            <a:xfrm>
              <a:off x="887878" y="1640425"/>
              <a:ext cx="7558225" cy="335747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To </a:t>
              </a:r>
              <a:r>
                <a:rPr lang="fr-FR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reduce</a:t>
              </a:r>
              <a:r>
                <a:rPr lang="fr-FR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fr-FR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poaching</a:t>
              </a:r>
              <a:r>
                <a:rPr lang="fr-FR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in the </a:t>
              </a:r>
              <a:r>
                <a:rPr lang="fr-FR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forest</a:t>
              </a:r>
              <a:r>
                <a:rPr lang="fr-FR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concession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1F897B3-3322-40DC-92EB-3621678DEE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9541" y="5504156"/>
            <a:ext cx="645382" cy="6463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28D7EC-B547-4950-8B8A-D852039505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8772" y="5483627"/>
            <a:ext cx="645382" cy="6453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7454A72-E0E2-464A-8658-3402B502498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5208" b="22397"/>
          <a:stretch/>
        </p:blipFill>
        <p:spPr>
          <a:xfrm>
            <a:off x="6519571" y="2948282"/>
            <a:ext cx="725291" cy="3800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3C6A4D8-12C4-40E6-BC27-05A55CFAEA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5382" y="3301556"/>
            <a:ext cx="9816901" cy="213400"/>
          </a:xfrm>
          <a:prstGeom prst="rect">
            <a:avLst/>
          </a:prstGeom>
        </p:spPr>
      </p:pic>
      <p:sp>
        <p:nvSpPr>
          <p:cNvPr id="11" name="Arrow: Up 10">
            <a:extLst>
              <a:ext uri="{FF2B5EF4-FFF2-40B4-BE49-F238E27FC236}">
                <a16:creationId xmlns:a16="http://schemas.microsoft.com/office/drawing/2014/main" id="{07B9533B-DA3D-4E2B-B5C5-5F46DE03D52D}"/>
              </a:ext>
            </a:extLst>
          </p:cNvPr>
          <p:cNvSpPr/>
          <p:nvPr/>
        </p:nvSpPr>
        <p:spPr>
          <a:xfrm>
            <a:off x="1483207" y="3525328"/>
            <a:ext cx="278050" cy="437851"/>
          </a:xfrm>
          <a:prstGeom prst="up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E4E7F08-3D89-4B4B-9462-98B7747C8D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3470" y="2247596"/>
            <a:ext cx="577787" cy="57778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FC66E3A-BC3F-411E-937E-8F22D43017C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4" r="19881"/>
          <a:stretch/>
        </p:blipFill>
        <p:spPr>
          <a:xfrm>
            <a:off x="3292517" y="2224972"/>
            <a:ext cx="355345" cy="58153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A9E3F42-7466-4968-BBBB-779B27727FE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4" r="19881"/>
          <a:stretch/>
        </p:blipFill>
        <p:spPr>
          <a:xfrm>
            <a:off x="3074277" y="3672414"/>
            <a:ext cx="355345" cy="58153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95AC676-1533-47D7-A42E-A49A611F857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4" r="24347"/>
          <a:stretch/>
        </p:blipFill>
        <p:spPr>
          <a:xfrm>
            <a:off x="3481768" y="3661506"/>
            <a:ext cx="355345" cy="61056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9790A8A-6480-4BC2-8886-E4556AAF040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90326" y="4242082"/>
            <a:ext cx="858184" cy="85818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B61C04A-9DB8-4E4A-AF22-C7C07A1651F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142" t="4873" r="4287" b="5231"/>
          <a:stretch/>
        </p:blipFill>
        <p:spPr>
          <a:xfrm>
            <a:off x="3053191" y="5057462"/>
            <a:ext cx="771139" cy="7488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17E5203-FC25-4210-B7EF-69D325EECE0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08713" y="3543902"/>
            <a:ext cx="1127272" cy="1127272"/>
          </a:xfrm>
          <a:prstGeom prst="rect">
            <a:avLst/>
          </a:prstGeom>
        </p:spPr>
      </p:pic>
      <p:graphicFrame>
        <p:nvGraphicFramePr>
          <p:cNvPr id="33" name="Tableau 2">
            <a:extLst>
              <a:ext uri="{FF2B5EF4-FFF2-40B4-BE49-F238E27FC236}">
                <a16:creationId xmlns:a16="http://schemas.microsoft.com/office/drawing/2014/main" id="{E385629D-39C4-40C7-87B7-B6BA22DFEC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1898575"/>
              </p:ext>
            </p:extLst>
          </p:nvPr>
        </p:nvGraphicFramePr>
        <p:xfrm>
          <a:off x="-1094" y="-12056"/>
          <a:ext cx="12192000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197848298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44662932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61895648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302364411"/>
                    </a:ext>
                  </a:extLst>
                </a:gridCol>
              </a:tblGrid>
              <a:tr h="328797">
                <a:tc>
                  <a:txBody>
                    <a:bodyPr/>
                    <a:lstStyle/>
                    <a:p>
                      <a:pPr algn="ctr"/>
                      <a:r>
                        <a:rPr lang="fr-BE" b="0" dirty="0">
                          <a:solidFill>
                            <a:schemeClr val="tx1"/>
                          </a:solidFill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Introduction</a:t>
                      </a:r>
                      <a:endParaRPr lang="en-US" b="0" dirty="0">
                        <a:solidFill>
                          <a:schemeClr val="tx1"/>
                        </a:solidFill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BE" sz="1800" b="1" kern="1200" dirty="0">
                          <a:solidFill>
                            <a:schemeClr val="tx1"/>
                          </a:solidFill>
                          <a:latin typeface="+mj-lt"/>
                          <a:ea typeface="Calibri Light" panose="020F0302020204030204" pitchFamily="34" charset="0"/>
                          <a:cs typeface="Calibri" panose="020F0502020204030204" pitchFamily="34" charset="0"/>
                        </a:rPr>
                        <a:t>2. METHOD</a:t>
                      </a:r>
                      <a:endParaRPr lang="en-US" sz="1800" b="1" kern="1200" dirty="0">
                        <a:solidFill>
                          <a:schemeClr val="tx1"/>
                        </a:solidFill>
                        <a:latin typeface="+mj-lt"/>
                        <a:ea typeface="Calibri Light" panose="020F03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3. RESULTS AND DISCUSSIONS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4. CONCLUSION</a:t>
                      </a:r>
                      <a:endParaRPr lang="en-US" b="0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ea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7440913"/>
                  </a:ext>
                </a:extLst>
              </a:tr>
            </a:tbl>
          </a:graphicData>
        </a:graphic>
      </p:graphicFrame>
      <p:sp>
        <p:nvSpPr>
          <p:cNvPr id="17" name="Rectangle 16">
            <a:extLst>
              <a:ext uri="{FF2B5EF4-FFF2-40B4-BE49-F238E27FC236}">
                <a16:creationId xmlns:a16="http://schemas.microsoft.com/office/drawing/2014/main" id="{8BF794E5-08C5-41E8-BC90-E5D69A8C1F34}"/>
              </a:ext>
            </a:extLst>
          </p:cNvPr>
          <p:cNvSpPr/>
          <p:nvPr/>
        </p:nvSpPr>
        <p:spPr>
          <a:xfrm>
            <a:off x="3837113" y="3301556"/>
            <a:ext cx="538117" cy="213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F6C11508-F5C7-46C5-946E-6F36335B230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39007" y="5691158"/>
            <a:ext cx="858184" cy="85818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D9E28F0-6C59-4405-BC65-5FAD716E825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34099" y="5665730"/>
            <a:ext cx="858184" cy="85818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D8D36FF-6EFC-4C3D-BF05-1B88DEB113D4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142" t="4873" r="4287" b="5231"/>
          <a:stretch/>
        </p:blipFill>
        <p:spPr>
          <a:xfrm>
            <a:off x="9064254" y="5765305"/>
            <a:ext cx="661247" cy="642139"/>
          </a:xfrm>
          <a:prstGeom prst="rect">
            <a:avLst/>
          </a:prstGeom>
        </p:spPr>
      </p:pic>
      <p:pic>
        <p:nvPicPr>
          <p:cNvPr id="2050" name="Picture 2" descr="Truck icon">
            <a:extLst>
              <a:ext uri="{FF2B5EF4-FFF2-40B4-BE49-F238E27FC236}">
                <a16:creationId xmlns:a16="http://schemas.microsoft.com/office/drawing/2014/main" id="{4D2AE194-8FB9-4FEA-9D8E-8DC12AF04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3120" y="5617701"/>
            <a:ext cx="954242" cy="954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Arrow: Right 18">
            <a:extLst>
              <a:ext uri="{FF2B5EF4-FFF2-40B4-BE49-F238E27FC236}">
                <a16:creationId xmlns:a16="http://schemas.microsoft.com/office/drawing/2014/main" id="{7196882A-C0F7-4611-A5D4-8F1B06D92F2F}"/>
              </a:ext>
            </a:extLst>
          </p:cNvPr>
          <p:cNvSpPr/>
          <p:nvPr/>
        </p:nvSpPr>
        <p:spPr>
          <a:xfrm>
            <a:off x="5627842" y="6001461"/>
            <a:ext cx="553375" cy="35069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Arrow: Right 37">
            <a:extLst>
              <a:ext uri="{FF2B5EF4-FFF2-40B4-BE49-F238E27FC236}">
                <a16:creationId xmlns:a16="http://schemas.microsoft.com/office/drawing/2014/main" id="{C6E8699C-D614-4D0F-A32B-378B4DDEC7C5}"/>
              </a:ext>
            </a:extLst>
          </p:cNvPr>
          <p:cNvSpPr/>
          <p:nvPr/>
        </p:nvSpPr>
        <p:spPr>
          <a:xfrm>
            <a:off x="3938376" y="5978802"/>
            <a:ext cx="553375" cy="3506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Cross 36">
            <a:extLst>
              <a:ext uri="{FF2B5EF4-FFF2-40B4-BE49-F238E27FC236}">
                <a16:creationId xmlns:a16="http://schemas.microsoft.com/office/drawing/2014/main" id="{17F888CD-08ED-4DC7-B610-75804C7A6B9A}"/>
              </a:ext>
            </a:extLst>
          </p:cNvPr>
          <p:cNvSpPr/>
          <p:nvPr/>
        </p:nvSpPr>
        <p:spPr>
          <a:xfrm>
            <a:off x="7403805" y="5891514"/>
            <a:ext cx="406065" cy="401983"/>
          </a:xfrm>
          <a:prstGeom prst="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52" name="Picture 4" descr="Gun ">
            <a:extLst>
              <a:ext uri="{FF2B5EF4-FFF2-40B4-BE49-F238E27FC236}">
                <a16:creationId xmlns:a16="http://schemas.microsoft.com/office/drawing/2014/main" id="{A6B2EFC8-5B66-4787-A816-D29F49CE3A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226" y="5801192"/>
            <a:ext cx="576454" cy="576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2D9A3446-BB6D-44B1-AA7F-58A945F2A23F}"/>
              </a:ext>
            </a:extLst>
          </p:cNvPr>
          <p:cNvCxnSpPr/>
          <p:nvPr/>
        </p:nvCxnSpPr>
        <p:spPr>
          <a:xfrm>
            <a:off x="5068099" y="6705586"/>
            <a:ext cx="5181513" cy="0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1A02416A-0D1E-4E68-8264-08D22025B63C}"/>
              </a:ext>
            </a:extLst>
          </p:cNvPr>
          <p:cNvSpPr txBox="1"/>
          <p:nvPr/>
        </p:nvSpPr>
        <p:spPr>
          <a:xfrm>
            <a:off x="7091998" y="6407444"/>
            <a:ext cx="954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100km</a:t>
            </a:r>
          </a:p>
        </p:txBody>
      </p:sp>
      <p:sp>
        <p:nvSpPr>
          <p:cNvPr id="44" name="Sous-titre 2">
            <a:extLst>
              <a:ext uri="{FF2B5EF4-FFF2-40B4-BE49-F238E27FC236}">
                <a16:creationId xmlns:a16="http://schemas.microsoft.com/office/drawing/2014/main" id="{06001E7F-C55C-4A6C-B33C-EFAB8B4F0597}"/>
              </a:ext>
            </a:extLst>
          </p:cNvPr>
          <p:cNvSpPr txBox="1">
            <a:spLocks/>
          </p:cNvSpPr>
          <p:nvPr/>
        </p:nvSpPr>
        <p:spPr>
          <a:xfrm>
            <a:off x="7059" y="384348"/>
            <a:ext cx="12482025" cy="4490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indent="0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None/>
              <a:defRPr sz="2800" b="1"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sz="2400" dirty="0"/>
              <a:t>Law enforcement strategies in forest concessions</a:t>
            </a:r>
            <a:endParaRPr lang="fr-BE" sz="2400" dirty="0"/>
          </a:p>
        </p:txBody>
      </p:sp>
    </p:spTree>
    <p:extLst>
      <p:ext uri="{BB962C8B-B14F-4D97-AF65-F5344CB8AC3E}">
        <p14:creationId xmlns:p14="http://schemas.microsoft.com/office/powerpoint/2010/main" val="3465597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numéro de diapositive 3">
            <a:extLst>
              <a:ext uri="{FF2B5EF4-FFF2-40B4-BE49-F238E27FC236}">
                <a16:creationId xmlns:a16="http://schemas.microsoft.com/office/drawing/2014/main" id="{91F33F79-6021-31F6-0391-103D567BCFEA}"/>
              </a:ext>
            </a:extLst>
          </p:cNvPr>
          <p:cNvSpPr txBox="1">
            <a:spLocks/>
          </p:cNvSpPr>
          <p:nvPr/>
        </p:nvSpPr>
        <p:spPr>
          <a:xfrm>
            <a:off x="11738622" y="6561124"/>
            <a:ext cx="452284" cy="288924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238F03A-58E1-4ECA-9024-348A9A81A53D}" type="slidenum">
              <a:rPr lang="en-US" sz="1800" b="1" smtClean="0">
                <a:solidFill>
                  <a:schemeClr val="tx1"/>
                </a:solidFill>
              </a:rPr>
              <a:pPr/>
              <a:t>6</a:t>
            </a:fld>
            <a:endParaRPr lang="en-US" sz="1800" b="1">
              <a:solidFill>
                <a:schemeClr val="tx1"/>
              </a:solidFill>
            </a:endParaRPr>
          </a:p>
        </p:txBody>
      </p:sp>
      <p:sp>
        <p:nvSpPr>
          <p:cNvPr id="18" name="Sous-titre 2">
            <a:extLst>
              <a:ext uri="{FF2B5EF4-FFF2-40B4-BE49-F238E27FC236}">
                <a16:creationId xmlns:a16="http://schemas.microsoft.com/office/drawing/2014/main" id="{496BC4D4-F6F8-4C1C-B789-C40C7AB37BDC}"/>
              </a:ext>
            </a:extLst>
          </p:cNvPr>
          <p:cNvSpPr txBox="1">
            <a:spLocks/>
          </p:cNvSpPr>
          <p:nvPr/>
        </p:nvSpPr>
        <p:spPr>
          <a:xfrm>
            <a:off x="0" y="851550"/>
            <a:ext cx="11748853" cy="5232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spcAft>
                <a:spcPts val="1200"/>
              </a:spcAft>
              <a:buNone/>
            </a:pPr>
            <a:r>
              <a:rPr lang="fr-BE" sz="2000" b="1" i="1" dirty="0">
                <a:cs typeface="Arial" panose="020B0604020202020204" pitchFamily="34" charset="0"/>
              </a:rPr>
              <a:t>Sampling design</a:t>
            </a:r>
            <a:endParaRPr lang="fr-FR" sz="2000" b="1" i="1" dirty="0"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C482E0A-D484-433D-B275-09F0BC6592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5971" y="915960"/>
            <a:ext cx="8112343" cy="5743023"/>
          </a:xfrm>
          <a:prstGeom prst="rect">
            <a:avLst/>
          </a:prstGeom>
        </p:spPr>
      </p:pic>
      <p:pic>
        <p:nvPicPr>
          <p:cNvPr id="7" name="Image 6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52E1C8B-AA9F-7C2D-6F37-CC48937DFD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336" y="368258"/>
            <a:ext cx="830308" cy="830308"/>
          </a:xfrm>
          <a:prstGeom prst="rect">
            <a:avLst/>
          </a:prstGeom>
        </p:spPr>
      </p:pic>
      <p:graphicFrame>
        <p:nvGraphicFramePr>
          <p:cNvPr id="9" name="Tableau 2">
            <a:extLst>
              <a:ext uri="{FF2B5EF4-FFF2-40B4-BE49-F238E27FC236}">
                <a16:creationId xmlns:a16="http://schemas.microsoft.com/office/drawing/2014/main" id="{FE31B379-5EF5-4407-9C8D-589FF833E8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6963752"/>
              </p:ext>
            </p:extLst>
          </p:nvPr>
        </p:nvGraphicFramePr>
        <p:xfrm>
          <a:off x="-1094" y="-12056"/>
          <a:ext cx="12192000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197848298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44662932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61895648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302364411"/>
                    </a:ext>
                  </a:extLst>
                </a:gridCol>
              </a:tblGrid>
              <a:tr h="328797">
                <a:tc>
                  <a:txBody>
                    <a:bodyPr/>
                    <a:lstStyle/>
                    <a:p>
                      <a:pPr algn="ctr"/>
                      <a:r>
                        <a:rPr lang="fr-BE" b="0" dirty="0">
                          <a:solidFill>
                            <a:schemeClr val="tx1"/>
                          </a:solidFill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Introduction</a:t>
                      </a:r>
                      <a:endParaRPr lang="en-US" b="0" dirty="0">
                        <a:solidFill>
                          <a:schemeClr val="tx1"/>
                        </a:solidFill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BE" sz="1800" b="1" kern="1200" dirty="0">
                          <a:solidFill>
                            <a:schemeClr val="tx1"/>
                          </a:solidFill>
                          <a:latin typeface="+mj-lt"/>
                          <a:ea typeface="Calibri Light" panose="020F0302020204030204" pitchFamily="34" charset="0"/>
                          <a:cs typeface="Calibri" panose="020F0502020204030204" pitchFamily="34" charset="0"/>
                        </a:rPr>
                        <a:t>2. METHOD</a:t>
                      </a:r>
                      <a:endParaRPr lang="en-US" sz="1800" b="1" kern="1200" dirty="0">
                        <a:solidFill>
                          <a:schemeClr val="tx1"/>
                        </a:solidFill>
                        <a:latin typeface="+mj-lt"/>
                        <a:ea typeface="Calibri Light" panose="020F03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3. RESULTS AND DISCUSSIONS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4. CONCLUSION</a:t>
                      </a:r>
                      <a:endParaRPr lang="en-US" b="0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ea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7440913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6C784434-9E81-43E5-9905-0637EC2AF99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42" t="4873" r="4287" b="5231"/>
          <a:stretch/>
        </p:blipFill>
        <p:spPr>
          <a:xfrm>
            <a:off x="4524571" y="2589542"/>
            <a:ext cx="348371" cy="3383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864963F-7DA6-480C-AD78-16E823919E1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42" t="4873" r="4287" b="5231"/>
          <a:stretch/>
        </p:blipFill>
        <p:spPr>
          <a:xfrm>
            <a:off x="7593791" y="4304524"/>
            <a:ext cx="348371" cy="3383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1AE9DFA-C2E6-4A21-86E3-F3D0B5CF3EA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42" t="4873" r="4287" b="5231"/>
          <a:stretch/>
        </p:blipFill>
        <p:spPr>
          <a:xfrm>
            <a:off x="5350231" y="2927846"/>
            <a:ext cx="348371" cy="3383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B757BCC-BC88-4DB8-97D4-DC318A6F83F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42" t="4873" r="4287" b="5231"/>
          <a:stretch/>
        </p:blipFill>
        <p:spPr>
          <a:xfrm>
            <a:off x="5920720" y="3618319"/>
            <a:ext cx="348371" cy="338304"/>
          </a:xfrm>
          <a:prstGeom prst="rect">
            <a:avLst/>
          </a:prstGeom>
        </p:spPr>
      </p:pic>
      <p:sp>
        <p:nvSpPr>
          <p:cNvPr id="15" name="Sous-titre 2">
            <a:extLst>
              <a:ext uri="{FF2B5EF4-FFF2-40B4-BE49-F238E27FC236}">
                <a16:creationId xmlns:a16="http://schemas.microsoft.com/office/drawing/2014/main" id="{226C0640-5DDE-478C-B9B9-80393968640A}"/>
              </a:ext>
            </a:extLst>
          </p:cNvPr>
          <p:cNvSpPr txBox="1">
            <a:spLocks/>
          </p:cNvSpPr>
          <p:nvPr/>
        </p:nvSpPr>
        <p:spPr>
          <a:xfrm>
            <a:off x="7059" y="384348"/>
            <a:ext cx="12482025" cy="4490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indent="0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None/>
              <a:defRPr sz="2800" b="1"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sz="2400" dirty="0"/>
              <a:t>Law enforcement strategies in forest concessions</a:t>
            </a:r>
            <a:endParaRPr lang="fr-BE" sz="2400" dirty="0"/>
          </a:p>
        </p:txBody>
      </p:sp>
    </p:spTree>
    <p:extLst>
      <p:ext uri="{BB962C8B-B14F-4D97-AF65-F5344CB8AC3E}">
        <p14:creationId xmlns:p14="http://schemas.microsoft.com/office/powerpoint/2010/main" val="175861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numéro de diapositive 3">
            <a:extLst>
              <a:ext uri="{FF2B5EF4-FFF2-40B4-BE49-F238E27FC236}">
                <a16:creationId xmlns:a16="http://schemas.microsoft.com/office/drawing/2014/main" id="{91F33F79-6021-31F6-0391-103D567BCFEA}"/>
              </a:ext>
            </a:extLst>
          </p:cNvPr>
          <p:cNvSpPr txBox="1">
            <a:spLocks/>
          </p:cNvSpPr>
          <p:nvPr/>
        </p:nvSpPr>
        <p:spPr>
          <a:xfrm>
            <a:off x="11738622" y="6561124"/>
            <a:ext cx="452284" cy="288924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238F03A-58E1-4ECA-9024-348A9A81A53D}" type="slidenum">
              <a:rPr lang="en-US" sz="1800" b="1" smtClean="0">
                <a:solidFill>
                  <a:schemeClr val="tx1"/>
                </a:solidFill>
              </a:rPr>
              <a:pPr/>
              <a:t>7</a:t>
            </a:fld>
            <a:endParaRPr lang="en-US" sz="1800" b="1">
              <a:solidFill>
                <a:schemeClr val="tx1"/>
              </a:solidFill>
            </a:endParaRPr>
          </a:p>
        </p:txBody>
      </p:sp>
      <p:sp>
        <p:nvSpPr>
          <p:cNvPr id="18" name="Sous-titre 2">
            <a:extLst>
              <a:ext uri="{FF2B5EF4-FFF2-40B4-BE49-F238E27FC236}">
                <a16:creationId xmlns:a16="http://schemas.microsoft.com/office/drawing/2014/main" id="{496BC4D4-F6F8-4C1C-B789-C40C7AB37BDC}"/>
              </a:ext>
            </a:extLst>
          </p:cNvPr>
          <p:cNvSpPr txBox="1">
            <a:spLocks/>
          </p:cNvSpPr>
          <p:nvPr/>
        </p:nvSpPr>
        <p:spPr>
          <a:xfrm>
            <a:off x="-10231" y="860983"/>
            <a:ext cx="11748853" cy="5232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indent="0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FR" dirty="0"/>
              <a:t>3.1. </a:t>
            </a:r>
            <a:r>
              <a:rPr lang="en-US" dirty="0"/>
              <a:t>Implementation of anti-poaching strategies</a:t>
            </a:r>
            <a:endParaRPr lang="fr-FR" dirty="0"/>
          </a:p>
          <a:p>
            <a:endParaRPr lang="fr-F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CC212D-42F9-4FC5-8931-3CFE590E6315}"/>
              </a:ext>
            </a:extLst>
          </p:cNvPr>
          <p:cNvSpPr/>
          <p:nvPr/>
        </p:nvSpPr>
        <p:spPr>
          <a:xfrm>
            <a:off x="-1094" y="1325664"/>
            <a:ext cx="68649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Symbol" panose="05050102010706020507" pitchFamily="18" charset="2"/>
              <a:buChar char="Þ"/>
            </a:pPr>
            <a:r>
              <a:rPr lang="en-US" b="1" dirty="0"/>
              <a:t>Foot patrols with trained members of the wildlife team of the logging company</a:t>
            </a:r>
            <a:endParaRPr lang="fr-FR" b="1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071EE9D-34B7-4A41-A6F6-D5CB955657DD}"/>
              </a:ext>
            </a:extLst>
          </p:cNvPr>
          <p:cNvSpPr/>
          <p:nvPr/>
        </p:nvSpPr>
        <p:spPr>
          <a:xfrm>
            <a:off x="105349" y="4154975"/>
            <a:ext cx="71958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Grand total of </a:t>
            </a:r>
            <a:r>
              <a:rPr lang="en-US" b="1" dirty="0"/>
              <a:t>0.8 ± 0.09 poaching observations/km²/year</a:t>
            </a:r>
            <a:r>
              <a:rPr lang="en-US" dirty="0"/>
              <a:t>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941038D-27A0-4403-849A-0255C75AE3D1}"/>
              </a:ext>
            </a:extLst>
          </p:cNvPr>
          <p:cNvSpPr/>
          <p:nvPr/>
        </p:nvSpPr>
        <p:spPr>
          <a:xfrm>
            <a:off x="64808" y="2025086"/>
            <a:ext cx="692630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An average of 6.3 patrols per month, 4 persons per patrol and 3 days per patrol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Highest poaching signs</a:t>
            </a:r>
            <a:r>
              <a:rPr lang="en-US" dirty="0">
                <a:sym typeface="Wingdings" panose="05000000000000000000" pitchFamily="2" charset="2"/>
              </a:rPr>
              <a:t>:  </a:t>
            </a:r>
            <a:r>
              <a:rPr lang="en-US" b="1" dirty="0"/>
              <a:t>wire snares</a:t>
            </a:r>
            <a:r>
              <a:rPr lang="en-US" dirty="0"/>
              <a:t> (47%) during SMART-based patrols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Wire snare              from 2008 to 2015 (P&lt;0,05)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Wire snare              from 2016 to 2021 (P&lt; 0.05).</a:t>
            </a:r>
            <a:endParaRPr lang="fr-FR" dirty="0"/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4B26156E-DD7E-91D3-422F-8C7244B901BC}"/>
              </a:ext>
            </a:extLst>
          </p:cNvPr>
          <p:cNvGrpSpPr/>
          <p:nvPr/>
        </p:nvGrpSpPr>
        <p:grpSpPr>
          <a:xfrm>
            <a:off x="6745780" y="677340"/>
            <a:ext cx="4538992" cy="6172619"/>
            <a:chOff x="7052453" y="905413"/>
            <a:chExt cx="3914272" cy="5626539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A96C712-22FF-4CEB-8FB6-3C69B3B50C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52453" y="905413"/>
              <a:ext cx="3899638" cy="5517916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A7320BB-D051-44EE-8243-EC900BB8FF2B}"/>
                </a:ext>
              </a:extLst>
            </p:cNvPr>
            <p:cNvSpPr/>
            <p:nvPr/>
          </p:nvSpPr>
          <p:spPr>
            <a:xfrm>
              <a:off x="7289086" y="6146807"/>
              <a:ext cx="3677639" cy="3851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/>
                <a:t>Spatial coverage doubled after 2015 !  </a:t>
              </a:r>
              <a:endParaRPr lang="fr-FR" dirty="0"/>
            </a:p>
          </p:txBody>
        </p:sp>
      </p:grp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F5055AAC-13ED-19A5-156F-433A4F270B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919402"/>
              </p:ext>
            </p:extLst>
          </p:nvPr>
        </p:nvGraphicFramePr>
        <p:xfrm>
          <a:off x="-1094" y="-12056"/>
          <a:ext cx="12192000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197848298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44662932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61895648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302364411"/>
                    </a:ext>
                  </a:extLst>
                </a:gridCol>
              </a:tblGrid>
              <a:tr h="328797">
                <a:tc>
                  <a:txBody>
                    <a:bodyPr/>
                    <a:lstStyle/>
                    <a:p>
                      <a:pPr algn="ctr"/>
                      <a:r>
                        <a:rPr lang="fr-BE" b="0" dirty="0">
                          <a:solidFill>
                            <a:schemeClr val="tx1"/>
                          </a:solidFill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Introduction</a:t>
                      </a:r>
                      <a:endParaRPr lang="en-US" b="0" dirty="0">
                        <a:solidFill>
                          <a:schemeClr val="tx1"/>
                        </a:solidFill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BE" sz="1800" b="0" kern="1200" dirty="0">
                          <a:solidFill>
                            <a:schemeClr val="tx1"/>
                          </a:solidFill>
                          <a:latin typeface="+mj-lt"/>
                          <a:ea typeface="Calibri Light" panose="020F0302020204030204" pitchFamily="34" charset="0"/>
                          <a:cs typeface="Calibri" panose="020F0502020204030204" pitchFamily="34" charset="0"/>
                        </a:rPr>
                        <a:t>2. METHOD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j-lt"/>
                        <a:ea typeface="Calibri Light" panose="020F03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1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3. RESULTS AND DISCUSSIONS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4. CONCLUSION</a:t>
                      </a:r>
                      <a:endParaRPr lang="en-US" b="0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ea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7440913"/>
                  </a:ext>
                </a:extLst>
              </a:tr>
            </a:tbl>
          </a:graphicData>
        </a:graphic>
      </p:graphicFrame>
      <p:pic>
        <p:nvPicPr>
          <p:cNvPr id="16" name="Image 1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FCDB8E4A-9D8D-0E6A-F1A4-E81B0B87D6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336" y="368258"/>
            <a:ext cx="830308" cy="830308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75B78BBD-EF91-ED76-505B-A85E1E366341}"/>
              </a:ext>
            </a:extLst>
          </p:cNvPr>
          <p:cNvSpPr/>
          <p:nvPr/>
        </p:nvSpPr>
        <p:spPr>
          <a:xfrm>
            <a:off x="616330" y="5426237"/>
            <a:ext cx="22637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85.6km/100km²/year </a:t>
            </a:r>
          </a:p>
        </p:txBody>
      </p:sp>
      <p:pic>
        <p:nvPicPr>
          <p:cNvPr id="27" name="Image 26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2ED80144-D9D4-7AC1-313F-E49F4D65E4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783" y="3000509"/>
            <a:ext cx="456297" cy="456297"/>
          </a:xfrm>
          <a:prstGeom prst="rect">
            <a:avLst/>
          </a:prstGeom>
        </p:spPr>
      </p:pic>
      <p:pic>
        <p:nvPicPr>
          <p:cNvPr id="29" name="Image 28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0F324260-A4E5-45B1-08CD-4B7AE6DD818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783" y="3362041"/>
            <a:ext cx="430001" cy="4300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975E74-8ABC-4D2C-8AB0-0E6F3DC10AC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4" r="19881"/>
          <a:stretch/>
        </p:blipFill>
        <p:spPr>
          <a:xfrm>
            <a:off x="217720" y="5135472"/>
            <a:ext cx="355345" cy="58153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C35A370F-96B7-4E45-B3F3-7CDC13A84837}"/>
              </a:ext>
            </a:extLst>
          </p:cNvPr>
          <p:cNvSpPr/>
          <p:nvPr/>
        </p:nvSpPr>
        <p:spPr>
          <a:xfrm>
            <a:off x="4825911" y="6173241"/>
            <a:ext cx="20878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0.01 </a:t>
            </a:r>
            <a:r>
              <a:rPr lang="en-US" dirty="0" err="1">
                <a:solidFill>
                  <a:srgbClr val="FF0000"/>
                </a:solidFill>
              </a:rPr>
              <a:t>ecoguards</a:t>
            </a:r>
            <a:r>
              <a:rPr lang="en-US" dirty="0">
                <a:solidFill>
                  <a:srgbClr val="FF0000"/>
                </a:solidFill>
              </a:rPr>
              <a:t>/km²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2DD81DA-7573-41B6-AD60-87BF2A6AAB83}"/>
              </a:ext>
            </a:extLst>
          </p:cNvPr>
          <p:cNvSpPr/>
          <p:nvPr/>
        </p:nvSpPr>
        <p:spPr>
          <a:xfrm>
            <a:off x="627270" y="6182366"/>
            <a:ext cx="22637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0.001 person/km2</a:t>
            </a:r>
            <a:endParaRPr lang="fr-FR" dirty="0">
              <a:solidFill>
                <a:srgbClr val="FF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C5B6F9-F950-4635-86CC-67BEC2FB1C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1127" y="6102554"/>
            <a:ext cx="355345" cy="35534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AB0630C-4C0B-4B94-A1EB-B9D9F26C3544}"/>
              </a:ext>
            </a:extLst>
          </p:cNvPr>
          <p:cNvGrpSpPr/>
          <p:nvPr/>
        </p:nvGrpSpPr>
        <p:grpSpPr>
          <a:xfrm>
            <a:off x="2454474" y="6102554"/>
            <a:ext cx="2356402" cy="369889"/>
            <a:chOff x="3448801" y="6101925"/>
            <a:chExt cx="2356402" cy="369889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2DABAB0E-5869-48E6-8E8B-6244FF318B4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433801" y="6113134"/>
              <a:ext cx="355345" cy="355345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219E24D-A77C-4DC6-92F6-BD5CB612E0A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999809" y="6102641"/>
              <a:ext cx="355345" cy="355345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AE3F1F7D-F73A-473A-9E77-EEAE63F97D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854262" y="6116469"/>
              <a:ext cx="355345" cy="355345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5AC4289A-ED48-4550-873C-59506B28479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148656" y="6101926"/>
              <a:ext cx="442127" cy="355345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A92A8188-EDF7-48D8-9B0E-A36F04BC5DC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707697" y="6101926"/>
              <a:ext cx="511938" cy="355345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71F89E1B-25BA-4CB0-AFD4-072709C4CF9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582226" y="6101926"/>
              <a:ext cx="442127" cy="355345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FE94B899-565C-4950-B135-AC8C377892C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448801" y="6101925"/>
              <a:ext cx="511938" cy="355345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F4B2A393-6BEA-4A56-8ADF-DD150CB3DE1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449858" y="6103514"/>
              <a:ext cx="355345" cy="355345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94B07F2D-E0F6-4277-80B8-BCA7C1590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239109" y="6101926"/>
              <a:ext cx="355345" cy="355345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609EEE70-01D6-47DF-A98F-EFDFDD25715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036726" y="6108596"/>
              <a:ext cx="355345" cy="355345"/>
            </a:xfrm>
            <a:prstGeom prst="rect">
              <a:avLst/>
            </a:prstGeom>
          </p:spPr>
        </p:pic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4D052E8A-41F5-4D23-A149-B6856A243A11}"/>
              </a:ext>
            </a:extLst>
          </p:cNvPr>
          <p:cNvSpPr/>
          <p:nvPr/>
        </p:nvSpPr>
        <p:spPr>
          <a:xfrm>
            <a:off x="157660" y="4636030"/>
            <a:ext cx="14935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>
                <a:solidFill>
                  <a:srgbClr val="FF0000"/>
                </a:solidFill>
              </a:rPr>
              <a:t>Wildlife team</a:t>
            </a:r>
            <a:endParaRPr lang="fr-FR" u="sng" dirty="0">
              <a:solidFill>
                <a:srgbClr val="FF0000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BDB06A5-7771-41C2-AE24-131599DA5BE6}"/>
              </a:ext>
            </a:extLst>
          </p:cNvPr>
          <p:cNvSpPr/>
          <p:nvPr/>
        </p:nvSpPr>
        <p:spPr>
          <a:xfrm>
            <a:off x="3264172" y="5393847"/>
            <a:ext cx="22524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80km /100km²/year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17200DE1-69B4-4D37-AA31-4332EF446EAA}"/>
              </a:ext>
            </a:extLst>
          </p:cNvPr>
          <p:cNvSpPr/>
          <p:nvPr/>
        </p:nvSpPr>
        <p:spPr>
          <a:xfrm>
            <a:off x="2614059" y="4653242"/>
            <a:ext cx="14935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 err="1">
                <a:solidFill>
                  <a:srgbClr val="FF0000"/>
                </a:solidFill>
              </a:rPr>
              <a:t>Ecoguard</a:t>
            </a:r>
            <a:r>
              <a:rPr lang="en-US" u="sng" dirty="0">
                <a:solidFill>
                  <a:srgbClr val="FF0000"/>
                </a:solidFill>
              </a:rPr>
              <a:t> </a:t>
            </a:r>
            <a:r>
              <a:rPr lang="en-US" u="sng" dirty="0" err="1">
                <a:solidFill>
                  <a:srgbClr val="FF0000"/>
                </a:solidFill>
              </a:rPr>
              <a:t>Dja</a:t>
            </a:r>
            <a:endParaRPr lang="fr-FR" u="sng" dirty="0">
              <a:solidFill>
                <a:srgbClr val="FF0000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1F1383C-921F-4113-AC4D-FB05B6CB7A4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4" r="24347"/>
          <a:stretch/>
        </p:blipFill>
        <p:spPr>
          <a:xfrm>
            <a:off x="2751011" y="5120471"/>
            <a:ext cx="355345" cy="610568"/>
          </a:xfrm>
          <a:prstGeom prst="rect">
            <a:avLst/>
          </a:prstGeom>
        </p:spPr>
      </p:pic>
      <p:sp>
        <p:nvSpPr>
          <p:cNvPr id="40" name="Sous-titre 2">
            <a:extLst>
              <a:ext uri="{FF2B5EF4-FFF2-40B4-BE49-F238E27FC236}">
                <a16:creationId xmlns:a16="http://schemas.microsoft.com/office/drawing/2014/main" id="{6A8E2585-86A6-4CAA-A250-FB86A0E43AE4}"/>
              </a:ext>
            </a:extLst>
          </p:cNvPr>
          <p:cNvSpPr txBox="1">
            <a:spLocks/>
          </p:cNvSpPr>
          <p:nvPr/>
        </p:nvSpPr>
        <p:spPr>
          <a:xfrm>
            <a:off x="7059" y="384348"/>
            <a:ext cx="12482025" cy="4490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indent="0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None/>
              <a:defRPr sz="2800" b="1"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sz="2400" dirty="0"/>
              <a:t>Law enforcement strategies in forest concessions</a:t>
            </a:r>
            <a:endParaRPr lang="fr-BE" sz="2400" dirty="0"/>
          </a:p>
        </p:txBody>
      </p:sp>
    </p:spTree>
    <p:extLst>
      <p:ext uri="{BB962C8B-B14F-4D97-AF65-F5344CB8AC3E}">
        <p14:creationId xmlns:p14="http://schemas.microsoft.com/office/powerpoint/2010/main" val="33453963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D0E504-B58A-FC5F-C7DD-E327D10402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numéro de diapositive 3">
            <a:extLst>
              <a:ext uri="{FF2B5EF4-FFF2-40B4-BE49-F238E27FC236}">
                <a16:creationId xmlns:a16="http://schemas.microsoft.com/office/drawing/2014/main" id="{8B2982F7-4670-849E-9E7A-FA3FCBCA4598}"/>
              </a:ext>
            </a:extLst>
          </p:cNvPr>
          <p:cNvSpPr txBox="1">
            <a:spLocks/>
          </p:cNvSpPr>
          <p:nvPr/>
        </p:nvSpPr>
        <p:spPr>
          <a:xfrm>
            <a:off x="11738622" y="6561124"/>
            <a:ext cx="452284" cy="288924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238F03A-58E1-4ECA-9024-348A9A81A53D}" type="slidenum">
              <a:rPr lang="en-US" sz="1800" b="1" smtClean="0">
                <a:solidFill>
                  <a:schemeClr val="tx1"/>
                </a:solidFill>
              </a:rPr>
              <a:pPr/>
              <a:t>8</a:t>
            </a:fld>
            <a:endParaRPr lang="en-US" sz="1800" b="1">
              <a:solidFill>
                <a:schemeClr val="tx1"/>
              </a:solidFill>
            </a:endParaRPr>
          </a:p>
        </p:txBody>
      </p:sp>
      <p:sp>
        <p:nvSpPr>
          <p:cNvPr id="18" name="Sous-titre 2">
            <a:extLst>
              <a:ext uri="{FF2B5EF4-FFF2-40B4-BE49-F238E27FC236}">
                <a16:creationId xmlns:a16="http://schemas.microsoft.com/office/drawing/2014/main" id="{6B060108-B062-C33C-2D17-260DC307192E}"/>
              </a:ext>
            </a:extLst>
          </p:cNvPr>
          <p:cNvSpPr txBox="1">
            <a:spLocks/>
          </p:cNvSpPr>
          <p:nvPr/>
        </p:nvSpPr>
        <p:spPr>
          <a:xfrm>
            <a:off x="-27791" y="804599"/>
            <a:ext cx="11748853" cy="5232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indent="0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FR" dirty="0"/>
              <a:t>3.1. </a:t>
            </a:r>
            <a:r>
              <a:rPr lang="en-US" dirty="0"/>
              <a:t>Implementation of anti-poaching strategies</a:t>
            </a:r>
            <a:endParaRPr lang="fr-FR" dirty="0"/>
          </a:p>
          <a:p>
            <a:endParaRPr lang="fr-FR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20876C7-0D37-E1F5-9308-DF30CF4E30A7}"/>
              </a:ext>
            </a:extLst>
          </p:cNvPr>
          <p:cNvSpPr/>
          <p:nvPr/>
        </p:nvSpPr>
        <p:spPr>
          <a:xfrm>
            <a:off x="172797" y="1336211"/>
            <a:ext cx="107354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Symbol" panose="05050102010706020507" pitchFamily="18" charset="2"/>
              <a:buChar char="Þ"/>
            </a:pPr>
            <a:r>
              <a:rPr lang="en-US" b="1" dirty="0"/>
              <a:t>Joint anti-poaching motorized and foot patrols with </a:t>
            </a:r>
            <a:r>
              <a:rPr lang="en-US" b="1" dirty="0" err="1"/>
              <a:t>ecoguards</a:t>
            </a:r>
            <a:r>
              <a:rPr lang="en-US" b="1" dirty="0"/>
              <a:t>, gendarmes and members of the wildlife team of the logging company</a:t>
            </a:r>
            <a:endParaRPr lang="fr-FR" b="1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9C3AA75-F5EA-BE7F-CE04-D3B599A7D4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850" y="2005151"/>
            <a:ext cx="6938154" cy="4179006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6DC4CC99-8409-3824-52EA-E15C31277185}"/>
              </a:ext>
            </a:extLst>
          </p:cNvPr>
          <p:cNvGrpSpPr/>
          <p:nvPr/>
        </p:nvGrpSpPr>
        <p:grpSpPr>
          <a:xfrm>
            <a:off x="7059" y="368258"/>
            <a:ext cx="12563429" cy="830308"/>
            <a:chOff x="7059" y="368258"/>
            <a:chExt cx="12563429" cy="830308"/>
          </a:xfrm>
        </p:grpSpPr>
        <p:sp>
          <p:nvSpPr>
            <p:cNvPr id="10" name="Sous-titre 2">
              <a:extLst>
                <a:ext uri="{FF2B5EF4-FFF2-40B4-BE49-F238E27FC236}">
                  <a16:creationId xmlns:a16="http://schemas.microsoft.com/office/drawing/2014/main" id="{188693BC-8B27-0C3E-DC4C-7FA4B5D89BF9}"/>
                </a:ext>
              </a:extLst>
            </p:cNvPr>
            <p:cNvSpPr txBox="1">
              <a:spLocks/>
            </p:cNvSpPr>
            <p:nvPr/>
          </p:nvSpPr>
          <p:spPr>
            <a:xfrm>
              <a:off x="7059" y="384348"/>
              <a:ext cx="12563429" cy="52106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defPPr>
                <a:defRPr lang="en-US"/>
              </a:defPPr>
              <a:lvl1pPr indent="0">
                <a:lnSpc>
                  <a:spcPct val="9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None/>
                <a:defRPr sz="2800" b="1">
                  <a:cs typeface="Arial" panose="020B0604020202020204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r>
                <a:rPr lang="fr-FR" sz="2400" dirty="0"/>
                <a:t> </a:t>
              </a:r>
              <a:r>
                <a:rPr lang="en-US" sz="2400" dirty="0"/>
                <a:t>Law enforcement strategies in forest concessions</a:t>
              </a:r>
              <a:endParaRPr lang="fr-BE" sz="2400" dirty="0"/>
            </a:p>
          </p:txBody>
        </p:sp>
        <p:pic>
          <p:nvPicPr>
            <p:cNvPr id="16" name="Image 15" descr="Une image contenant noir, obscurité&#10;&#10;Le contenu généré par l’IA peut être incorrect.">
              <a:extLst>
                <a:ext uri="{FF2B5EF4-FFF2-40B4-BE49-F238E27FC236}">
                  <a16:creationId xmlns:a16="http://schemas.microsoft.com/office/drawing/2014/main" id="{589F9C0D-0F5A-FE22-1378-D53BEBDDEF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77336" y="368258"/>
              <a:ext cx="830308" cy="830308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AF70E3D8-ED24-48F4-8C92-42A403BCE2FB}"/>
              </a:ext>
            </a:extLst>
          </p:cNvPr>
          <p:cNvSpPr/>
          <p:nvPr/>
        </p:nvSpPr>
        <p:spPr>
          <a:xfrm>
            <a:off x="5220699" y="2361363"/>
            <a:ext cx="874207" cy="4923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101CD4-C57F-4C47-837A-FF187F69A64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71" r="17796" b="37112"/>
          <a:stretch/>
        </p:blipFill>
        <p:spPr>
          <a:xfrm>
            <a:off x="7334004" y="2197112"/>
            <a:ext cx="4744923" cy="3539247"/>
          </a:xfrm>
          <a:prstGeom prst="rect">
            <a:avLst/>
          </a:prstGeom>
        </p:spPr>
      </p:pic>
      <p:graphicFrame>
        <p:nvGraphicFramePr>
          <p:cNvPr id="12" name="Tableau 2">
            <a:extLst>
              <a:ext uri="{FF2B5EF4-FFF2-40B4-BE49-F238E27FC236}">
                <a16:creationId xmlns:a16="http://schemas.microsoft.com/office/drawing/2014/main" id="{DD0F9256-862D-4D93-8546-6017C0DFA8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5785755"/>
              </p:ext>
            </p:extLst>
          </p:nvPr>
        </p:nvGraphicFramePr>
        <p:xfrm>
          <a:off x="-1094" y="-12056"/>
          <a:ext cx="12192000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197848298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44662932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61895648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302364411"/>
                    </a:ext>
                  </a:extLst>
                </a:gridCol>
              </a:tblGrid>
              <a:tr h="328797">
                <a:tc>
                  <a:txBody>
                    <a:bodyPr/>
                    <a:lstStyle/>
                    <a:p>
                      <a:pPr algn="ctr"/>
                      <a:r>
                        <a:rPr lang="fr-BE" b="0" dirty="0">
                          <a:solidFill>
                            <a:schemeClr val="tx1"/>
                          </a:solidFill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Introduction</a:t>
                      </a:r>
                      <a:endParaRPr lang="en-US" b="0" dirty="0">
                        <a:solidFill>
                          <a:schemeClr val="tx1"/>
                        </a:solidFill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BE" sz="1800" b="0" kern="1200" dirty="0">
                          <a:solidFill>
                            <a:schemeClr val="tx1"/>
                          </a:solidFill>
                          <a:latin typeface="+mj-lt"/>
                          <a:ea typeface="Calibri Light" panose="020F0302020204030204" pitchFamily="34" charset="0"/>
                          <a:cs typeface="Calibri" panose="020F0502020204030204" pitchFamily="34" charset="0"/>
                        </a:rPr>
                        <a:t>2. METHOD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j-lt"/>
                        <a:ea typeface="Calibri Light" panose="020F03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1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3. RESULTS AND DISCUSSIONS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4. CONCLUSION</a:t>
                      </a:r>
                      <a:endParaRPr lang="en-US" b="0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ea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74409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027993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B6771D-16C8-E0DD-045E-3BB66FCB9B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numéro de diapositive 3">
            <a:extLst>
              <a:ext uri="{FF2B5EF4-FFF2-40B4-BE49-F238E27FC236}">
                <a16:creationId xmlns:a16="http://schemas.microsoft.com/office/drawing/2014/main" id="{67E611AB-7DBD-262C-E9FA-FE0AE55B1E6A}"/>
              </a:ext>
            </a:extLst>
          </p:cNvPr>
          <p:cNvSpPr txBox="1">
            <a:spLocks/>
          </p:cNvSpPr>
          <p:nvPr/>
        </p:nvSpPr>
        <p:spPr>
          <a:xfrm>
            <a:off x="11738622" y="6561124"/>
            <a:ext cx="452284" cy="288924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238F03A-58E1-4ECA-9024-348A9A81A53D}" type="slidenum">
              <a:rPr lang="en-US" sz="1800" b="1" smtClean="0">
                <a:solidFill>
                  <a:schemeClr val="tx1"/>
                </a:solidFill>
              </a:rPr>
              <a:pPr/>
              <a:t>9</a:t>
            </a:fld>
            <a:endParaRPr lang="en-US" sz="1800" b="1">
              <a:solidFill>
                <a:schemeClr val="tx1"/>
              </a:solidFill>
            </a:endParaRPr>
          </a:p>
        </p:txBody>
      </p:sp>
      <p:sp>
        <p:nvSpPr>
          <p:cNvPr id="18" name="Sous-titre 2">
            <a:extLst>
              <a:ext uri="{FF2B5EF4-FFF2-40B4-BE49-F238E27FC236}">
                <a16:creationId xmlns:a16="http://schemas.microsoft.com/office/drawing/2014/main" id="{2F85A505-A26A-8B7A-1F44-D6239D2821E8}"/>
              </a:ext>
            </a:extLst>
          </p:cNvPr>
          <p:cNvSpPr txBox="1">
            <a:spLocks/>
          </p:cNvSpPr>
          <p:nvPr/>
        </p:nvSpPr>
        <p:spPr>
          <a:xfrm>
            <a:off x="-27791" y="804599"/>
            <a:ext cx="11748853" cy="5232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indent="0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FR" dirty="0"/>
              <a:t>3.1. </a:t>
            </a:r>
            <a:r>
              <a:rPr lang="en-US" dirty="0"/>
              <a:t>Implementation of anti-poaching strategies</a:t>
            </a:r>
            <a:endParaRPr lang="fr-FR" dirty="0"/>
          </a:p>
          <a:p>
            <a:endParaRPr lang="fr-FR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0C540A1-2B07-2756-1046-57443D4DBBBB}"/>
              </a:ext>
            </a:extLst>
          </p:cNvPr>
          <p:cNvSpPr/>
          <p:nvPr/>
        </p:nvSpPr>
        <p:spPr>
          <a:xfrm>
            <a:off x="2047771" y="2494472"/>
            <a:ext cx="29048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24 923 ± 1 995 controls/year</a:t>
            </a:r>
            <a:endParaRPr lang="fr-FR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042D20B-902B-1FFA-18DB-06D65465164E}"/>
              </a:ext>
            </a:extLst>
          </p:cNvPr>
          <p:cNvSpPr/>
          <p:nvPr/>
        </p:nvSpPr>
        <p:spPr>
          <a:xfrm>
            <a:off x="67586" y="4648496"/>
            <a:ext cx="117283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6.3 ± 0.9 unannounced vehicle controls/year,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3.3 ± 1.0 infractions registered and 80% (poaching).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90% infractions (truck drivers (mostly sub contractors))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Unannounced controls (forest camps) -&gt;3 infractions / 25 controls in 10 years (poaching)</a:t>
            </a:r>
            <a:endParaRPr lang="fr-FR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FFF1F9C-64A3-66FC-A01E-91BC2F0331E6}"/>
              </a:ext>
            </a:extLst>
          </p:cNvPr>
          <p:cNvSpPr/>
          <p:nvPr/>
        </p:nvSpPr>
        <p:spPr>
          <a:xfrm>
            <a:off x="0" y="1299526"/>
            <a:ext cx="70003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Symbol" panose="05050102010706020507" pitchFamily="18" charset="2"/>
              <a:buChar char="Þ"/>
            </a:pPr>
            <a:r>
              <a:rPr lang="en-US" b="1" dirty="0"/>
              <a:t>Access regulation through checkpoints at the entrances and exits of the forest concession</a:t>
            </a:r>
            <a:endParaRPr lang="fr-FR" b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3BDAE57-458D-A2AB-C602-2AB6A8E37299}"/>
              </a:ext>
            </a:extLst>
          </p:cNvPr>
          <p:cNvSpPr/>
          <p:nvPr/>
        </p:nvSpPr>
        <p:spPr>
          <a:xfrm>
            <a:off x="67586" y="4276778"/>
            <a:ext cx="110097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Symbol" panose="05050102010706020507" pitchFamily="18" charset="2"/>
              <a:buChar char="Þ"/>
            </a:pPr>
            <a:r>
              <a:rPr lang="en-US" b="1" dirty="0"/>
              <a:t>Unannounced controls of employees in camps and vehicles on road network within the forest concession</a:t>
            </a:r>
            <a:endParaRPr lang="fr-FR" b="1" dirty="0"/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2017AA5A-A833-112D-30EA-F5B399A3BCD0}"/>
              </a:ext>
            </a:extLst>
          </p:cNvPr>
          <p:cNvGrpSpPr/>
          <p:nvPr/>
        </p:nvGrpSpPr>
        <p:grpSpPr>
          <a:xfrm>
            <a:off x="7059" y="368258"/>
            <a:ext cx="12563429" cy="830308"/>
            <a:chOff x="7059" y="368258"/>
            <a:chExt cx="12563429" cy="830308"/>
          </a:xfrm>
        </p:grpSpPr>
        <p:sp>
          <p:nvSpPr>
            <p:cNvPr id="10" name="Sous-titre 2">
              <a:extLst>
                <a:ext uri="{FF2B5EF4-FFF2-40B4-BE49-F238E27FC236}">
                  <a16:creationId xmlns:a16="http://schemas.microsoft.com/office/drawing/2014/main" id="{98E98D98-9D09-1C98-30B0-BD1F03FEFD1B}"/>
                </a:ext>
              </a:extLst>
            </p:cNvPr>
            <p:cNvSpPr txBox="1">
              <a:spLocks/>
            </p:cNvSpPr>
            <p:nvPr/>
          </p:nvSpPr>
          <p:spPr>
            <a:xfrm>
              <a:off x="7059" y="384348"/>
              <a:ext cx="12563429" cy="52106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defPPr>
                <a:defRPr lang="en-US"/>
              </a:defPPr>
              <a:lvl1pPr indent="0">
                <a:lnSpc>
                  <a:spcPct val="9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None/>
                <a:defRPr sz="2800" b="1">
                  <a:cs typeface="Arial" panose="020B0604020202020204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r>
                <a:rPr lang="en-US" sz="2400" dirty="0"/>
                <a:t>Law enforcement strategies in forest concessions</a:t>
              </a:r>
              <a:endParaRPr lang="fr-BE" sz="2400" dirty="0"/>
            </a:p>
          </p:txBody>
        </p:sp>
        <p:pic>
          <p:nvPicPr>
            <p:cNvPr id="16" name="Image 15" descr="Une image contenant noir, obscurité&#10;&#10;Le contenu généré par l’IA peut être incorrect.">
              <a:extLst>
                <a:ext uri="{FF2B5EF4-FFF2-40B4-BE49-F238E27FC236}">
                  <a16:creationId xmlns:a16="http://schemas.microsoft.com/office/drawing/2014/main" id="{3672B8C9-A676-535E-FEAE-E1423AC748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77336" y="368258"/>
              <a:ext cx="830308" cy="830308"/>
            </a:xfrm>
            <a:prstGeom prst="rect">
              <a:avLst/>
            </a:prstGeom>
          </p:spPr>
        </p:pic>
      </p:grpSp>
      <p:pic>
        <p:nvPicPr>
          <p:cNvPr id="12" name="Image 11" descr="Une image contenant plein air, arbre, sol, plante&#10;&#10;Le contenu généré par l’IA peut être incorrect.">
            <a:extLst>
              <a:ext uri="{FF2B5EF4-FFF2-40B4-BE49-F238E27FC236}">
                <a16:creationId xmlns:a16="http://schemas.microsoft.com/office/drawing/2014/main" id="{72A95815-22FB-FBB1-2190-F6D2624C2E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1" r="8960" b="10336"/>
          <a:stretch/>
        </p:blipFill>
        <p:spPr>
          <a:xfrm>
            <a:off x="7080770" y="1302827"/>
            <a:ext cx="4715117" cy="29384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CB71FDC-41B3-42FB-8885-327603E01D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03807" y="4681571"/>
            <a:ext cx="934496" cy="934496"/>
          </a:xfrm>
          <a:prstGeom prst="rect">
            <a:avLst/>
          </a:prstGeom>
        </p:spPr>
      </p:pic>
      <p:graphicFrame>
        <p:nvGraphicFramePr>
          <p:cNvPr id="17" name="Tableau 2">
            <a:extLst>
              <a:ext uri="{FF2B5EF4-FFF2-40B4-BE49-F238E27FC236}">
                <a16:creationId xmlns:a16="http://schemas.microsoft.com/office/drawing/2014/main" id="{C35C076A-C59E-41FC-AF35-23D652BBFE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3376058"/>
              </p:ext>
            </p:extLst>
          </p:nvPr>
        </p:nvGraphicFramePr>
        <p:xfrm>
          <a:off x="-1094" y="-12056"/>
          <a:ext cx="12192000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197848298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44662932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61895648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302364411"/>
                    </a:ext>
                  </a:extLst>
                </a:gridCol>
              </a:tblGrid>
              <a:tr h="328797">
                <a:tc>
                  <a:txBody>
                    <a:bodyPr/>
                    <a:lstStyle/>
                    <a:p>
                      <a:pPr algn="ctr"/>
                      <a:r>
                        <a:rPr lang="fr-BE" b="0" dirty="0">
                          <a:solidFill>
                            <a:schemeClr val="tx1"/>
                          </a:solidFill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Introduction</a:t>
                      </a:r>
                      <a:endParaRPr lang="en-US" b="0" dirty="0">
                        <a:solidFill>
                          <a:schemeClr val="tx1"/>
                        </a:solidFill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BE" sz="1800" b="0" kern="1200" dirty="0">
                          <a:solidFill>
                            <a:schemeClr val="tx1"/>
                          </a:solidFill>
                          <a:latin typeface="+mj-lt"/>
                          <a:ea typeface="Calibri Light" panose="020F0302020204030204" pitchFamily="34" charset="0"/>
                          <a:cs typeface="Calibri" panose="020F0502020204030204" pitchFamily="34" charset="0"/>
                        </a:rPr>
                        <a:t>2. METHOD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j-lt"/>
                        <a:ea typeface="Calibri Light" panose="020F03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1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3. RESULTS AND DISCUSSIONS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4. CONCLUSION</a:t>
                      </a:r>
                      <a:endParaRPr lang="en-US" b="0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ea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74409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8902286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30613</TotalTime>
  <Words>1679</Words>
  <Application>Microsoft Office PowerPoint</Application>
  <PresentationFormat>Widescreen</PresentationFormat>
  <Paragraphs>244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Calibri</vt:lpstr>
      <vt:lpstr>Calibri corps</vt:lpstr>
      <vt:lpstr>Calibri Light</vt:lpstr>
      <vt:lpstr>Symbol</vt:lpstr>
      <vt:lpstr>Times New Roman</vt:lpstr>
      <vt:lpstr>Wingdings</vt:lpstr>
      <vt:lpstr>Thème Office</vt:lpstr>
      <vt:lpstr>Wildlife law enforcement strategies in FSC forest concessions in central africa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Sustainable management of an endangered tropical species</dc:title>
  <dc:creator>Chadrack Kafuti</dc:creator>
  <cp:lastModifiedBy>Stephane Kehou</cp:lastModifiedBy>
  <cp:revision>1368</cp:revision>
  <dcterms:created xsi:type="dcterms:W3CDTF">2018-11-22T10:08:15Z</dcterms:created>
  <dcterms:modified xsi:type="dcterms:W3CDTF">2025-05-13T09:31:03Z</dcterms:modified>
</cp:coreProperties>
</file>