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CF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2"/>
    <p:restoredTop sz="94672"/>
  </p:normalViewPr>
  <p:slideViewPr>
    <p:cSldViewPr snapToGrid="0">
      <p:cViewPr varScale="1">
        <p:scale>
          <a:sx n="112" d="100"/>
          <a:sy n="112" d="100"/>
        </p:scale>
        <p:origin x="5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5/13/25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5/13/25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5/13/25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5/13/25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5/13/25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5/13/25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5/13/25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2478/bsmr-2021-0004" TargetMode="External"/><Relationship Id="rId2" Type="http://schemas.openxmlformats.org/officeDocument/2006/relationships/hyperlink" Target="https://doi.org/10.2478/bsmr-2021-0001" TargetMode="External"/><Relationship Id="rId1" Type="http://schemas.openxmlformats.org/officeDocument/2006/relationships/slideLayout" Target="../slideLayouts/slideLayout2.xml"/><Relationship Id="rId6" Type="http://schemas.openxmlformats.org/officeDocument/2006/relationships/hyperlink" Target="https://www.gamekult.com/actualite/peut-on-copyrighter-le-gameplay-3050807451.html" TargetMode="External"/><Relationship Id="rId5" Type="http://schemas.openxmlformats.org/officeDocument/2006/relationships/hyperlink" Target="https://www.ign.com/articles/the-wild-story-behind-disco-elysiums-spiritual-successors-allegations-legal-threats-and-a-usb-stick" TargetMode="External"/><Relationship Id="rId4" Type="http://schemas.openxmlformats.org/officeDocument/2006/relationships/hyperlink" Target="http://loading.gamestudies.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5DC2A66D-04C5-4863-B178-BC5DE4003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B946B4A0-29D4-4880-9889-89F5BBD80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A478172C-6050-1818-1E07-ED47EF3F86C8}"/>
              </a:ext>
            </a:extLst>
          </p:cNvPr>
          <p:cNvSpPr>
            <a:spLocks noGrp="1"/>
          </p:cNvSpPr>
          <p:nvPr>
            <p:ph type="ctrTitle"/>
          </p:nvPr>
        </p:nvSpPr>
        <p:spPr>
          <a:xfrm>
            <a:off x="8660863" y="1426672"/>
            <a:ext cx="2858835" cy="1873219"/>
          </a:xfrm>
        </p:spPr>
        <p:txBody>
          <a:bodyPr>
            <a:normAutofit/>
          </a:bodyPr>
          <a:lstStyle/>
          <a:p>
            <a:pPr algn="ctr"/>
            <a:r>
              <a:rPr lang="fr-BE" sz="3600" b="1" kern="0" dirty="0">
                <a:effectLst/>
                <a:latin typeface="Times New Roman" panose="02020603050405020304" pitchFamily="18" charset="0"/>
                <a:ea typeface="Times New Roman" panose="02020603050405020304" pitchFamily="18" charset="0"/>
              </a:rPr>
              <a:t>Critique et contexte </a:t>
            </a:r>
            <a:endParaRPr lang="fr-FR" sz="3600" dirty="0"/>
          </a:p>
        </p:txBody>
      </p:sp>
      <p:sp>
        <p:nvSpPr>
          <p:cNvPr id="3" name="Sous-titre 2">
            <a:extLst>
              <a:ext uri="{FF2B5EF4-FFF2-40B4-BE49-F238E27FC236}">
                <a16:creationId xmlns:a16="http://schemas.microsoft.com/office/drawing/2014/main" id="{7209DAE4-2AC0-77EA-D180-E9169ADC0DA1}"/>
              </a:ext>
            </a:extLst>
          </p:cNvPr>
          <p:cNvSpPr>
            <a:spLocks noGrp="1"/>
          </p:cNvSpPr>
          <p:nvPr>
            <p:ph type="subTitle" idx="1"/>
          </p:nvPr>
        </p:nvSpPr>
        <p:spPr>
          <a:xfrm>
            <a:off x="8671407" y="3529160"/>
            <a:ext cx="3203150" cy="1613537"/>
          </a:xfrm>
        </p:spPr>
        <p:txBody>
          <a:bodyPr>
            <a:noAutofit/>
          </a:bodyPr>
          <a:lstStyle/>
          <a:p>
            <a:pPr algn="ctr"/>
            <a:r>
              <a:rPr lang="fr-BE" sz="1600" b="1" kern="0" dirty="0">
                <a:effectLst/>
                <a:latin typeface="Times New Roman" panose="02020603050405020304" pitchFamily="18" charset="0"/>
                <a:ea typeface="Times New Roman" panose="02020603050405020304" pitchFamily="18" charset="0"/>
              </a:rPr>
              <a:t>La double fonction de la presse vidéoludique dans l’artification des jeux vidéo indépendants </a:t>
            </a:r>
            <a:endParaRPr lang="fr-FR" sz="1600" dirty="0"/>
          </a:p>
        </p:txBody>
      </p:sp>
      <p:grpSp>
        <p:nvGrpSpPr>
          <p:cNvPr id="1039" name="Group 1038">
            <a:extLst>
              <a:ext uri="{FF2B5EF4-FFF2-40B4-BE49-F238E27FC236}">
                <a16:creationId xmlns:a16="http://schemas.microsoft.com/office/drawing/2014/main" id="{4585E792-CEBC-4373-81F2-039BFFF70E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418" y="477854"/>
            <a:ext cx="3690924" cy="1899398"/>
            <a:chOff x="7807230" y="2012810"/>
            <a:chExt cx="3251252" cy="3459865"/>
          </a:xfrm>
        </p:grpSpPr>
        <p:sp>
          <p:nvSpPr>
            <p:cNvPr id="1040" name="Rectangle 1039">
              <a:extLst>
                <a:ext uri="{FF2B5EF4-FFF2-40B4-BE49-F238E27FC236}">
                  <a16:creationId xmlns:a16="http://schemas.microsoft.com/office/drawing/2014/main" id="{9DB1B3CE-CEF6-4850-8897-9181A18CE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B76C4F26-A102-41C2-B9F3-232D5D1D1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8" name="Picture 4" descr="Stardew Valley Nsw : Amazon.com.be: Jeux vidéo">
            <a:extLst>
              <a:ext uri="{FF2B5EF4-FFF2-40B4-BE49-F238E27FC236}">
                <a16:creationId xmlns:a16="http://schemas.microsoft.com/office/drawing/2014/main" id="{F1F8E2B7-94EC-2EC6-FF2A-EB4865EB7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90" r="-3" b="5702"/>
          <a:stretch/>
        </p:blipFill>
        <p:spPr bwMode="auto">
          <a:xfrm>
            <a:off x="808859" y="637525"/>
            <a:ext cx="3360091" cy="1578294"/>
          </a:xfrm>
          <a:prstGeom prst="rect">
            <a:avLst/>
          </a:prstGeom>
          <a:noFill/>
          <a:extLst>
            <a:ext uri="{909E8E84-426E-40DD-AFC4-6F175D3DCCD1}">
              <a14:hiddenFill xmlns:a14="http://schemas.microsoft.com/office/drawing/2010/main">
                <a:solidFill>
                  <a:srgbClr val="FFFFFF"/>
                </a:solidFill>
              </a14:hiddenFill>
            </a:ext>
          </a:extLst>
        </p:spPr>
      </p:pic>
      <p:cxnSp>
        <p:nvCxnSpPr>
          <p:cNvPr id="1043" name="Straight Connector 1042">
            <a:extLst>
              <a:ext uri="{FF2B5EF4-FFF2-40B4-BE49-F238E27FC236}">
                <a16:creationId xmlns:a16="http://schemas.microsoft.com/office/drawing/2014/main" id="{EDE6ABFB-93B7-4958-8605-49894A649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526496"/>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45" name="Rectangle 1044">
            <a:extLst>
              <a:ext uri="{FF2B5EF4-FFF2-40B4-BE49-F238E27FC236}">
                <a16:creationId xmlns:a16="http://schemas.microsoft.com/office/drawing/2014/main" id="{A7C6096F-937B-4449-A0D5-E090BA83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32" y="5447610"/>
            <a:ext cx="163726" cy="164592"/>
          </a:xfrm>
          <a:prstGeom prst="rect">
            <a:avLst/>
          </a:prstGeom>
          <a:solidFill>
            <a:srgbClr val="FF26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47" name="Group 1046">
            <a:extLst>
              <a:ext uri="{FF2B5EF4-FFF2-40B4-BE49-F238E27FC236}">
                <a16:creationId xmlns:a16="http://schemas.microsoft.com/office/drawing/2014/main" id="{9B3D3549-2708-43E0-AFB7-2BC55A61D7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509" y="2542318"/>
            <a:ext cx="3690924" cy="3074978"/>
            <a:chOff x="7807230" y="2012810"/>
            <a:chExt cx="3251252" cy="3459865"/>
          </a:xfrm>
        </p:grpSpPr>
        <p:sp>
          <p:nvSpPr>
            <p:cNvPr id="1048" name="Rectangle 1047">
              <a:extLst>
                <a:ext uri="{FF2B5EF4-FFF2-40B4-BE49-F238E27FC236}">
                  <a16:creationId xmlns:a16="http://schemas.microsoft.com/office/drawing/2014/main" id="{943D0E13-CC55-4F7E-9992-0FA9D43F1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C412843C-67D1-4623-A285-21A9C7F1C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30" name="Picture 6" descr="Disco Elysium – Complete Skills and Character Building Guide">
            <a:extLst>
              <a:ext uri="{FF2B5EF4-FFF2-40B4-BE49-F238E27FC236}">
                <a16:creationId xmlns:a16="http://schemas.microsoft.com/office/drawing/2014/main" id="{D169C48C-22B0-EBF6-9615-6EC1036A0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43" r="19042" b="1"/>
          <a:stretch/>
        </p:blipFill>
        <p:spPr bwMode="auto">
          <a:xfrm>
            <a:off x="808859" y="2706910"/>
            <a:ext cx="3357848" cy="2740699"/>
          </a:xfrm>
          <a:prstGeom prst="rect">
            <a:avLst/>
          </a:prstGeom>
          <a:noFill/>
          <a:extLst>
            <a:ext uri="{909E8E84-426E-40DD-AFC4-6F175D3DCCD1}">
              <a14:hiddenFill xmlns:a14="http://schemas.microsoft.com/office/drawing/2010/main">
                <a:solidFill>
                  <a:srgbClr val="FFFFFF"/>
                </a:solidFill>
              </a14:hiddenFill>
            </a:ext>
          </a:extLst>
        </p:spPr>
      </p:pic>
      <p:grpSp>
        <p:nvGrpSpPr>
          <p:cNvPr id="1051" name="Group 1050">
            <a:extLst>
              <a:ext uri="{FF2B5EF4-FFF2-40B4-BE49-F238E27FC236}">
                <a16:creationId xmlns:a16="http://schemas.microsoft.com/office/drawing/2014/main" id="{D71ACE82-9EC4-4063-B534-2547CFA027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94158" y="465668"/>
            <a:ext cx="3695099" cy="5156200"/>
            <a:chOff x="7807230" y="2012810"/>
            <a:chExt cx="3251252" cy="3459865"/>
          </a:xfrm>
        </p:grpSpPr>
        <p:sp>
          <p:nvSpPr>
            <p:cNvPr id="1052" name="Rectangle 1051">
              <a:extLst>
                <a:ext uri="{FF2B5EF4-FFF2-40B4-BE49-F238E27FC236}">
                  <a16:creationId xmlns:a16="http://schemas.microsoft.com/office/drawing/2014/main" id="{1B2CA19F-0B4B-4FA6-985A-F983AA693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9A049034-755E-424A-A61B-6E70DE1C1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descr="Star Citizen Releases New Alpha 3.24: Cargo Empires Update">
            <a:extLst>
              <a:ext uri="{FF2B5EF4-FFF2-40B4-BE49-F238E27FC236}">
                <a16:creationId xmlns:a16="http://schemas.microsoft.com/office/drawing/2014/main" id="{5D6886B8-BB8D-D14A-B7A8-90805B772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737" r="29023" b="-2"/>
          <a:stretch/>
        </p:blipFill>
        <p:spPr bwMode="auto">
          <a:xfrm>
            <a:off x="4659364" y="637525"/>
            <a:ext cx="3354726" cy="4809022"/>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1054">
            <a:extLst>
              <a:ext uri="{FF2B5EF4-FFF2-40B4-BE49-F238E27FC236}">
                <a16:creationId xmlns:a16="http://schemas.microsoft.com/office/drawing/2014/main" id="{0B70FCFC-4BB1-43BA-8DDF-BE303581A2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57" name="Straight Connector 1056">
            <a:extLst>
              <a:ext uri="{FF2B5EF4-FFF2-40B4-BE49-F238E27FC236}">
                <a16:creationId xmlns:a16="http://schemas.microsoft.com/office/drawing/2014/main" id="{344EFF15-ABBD-4B8B-AE77-EEF1FBEE59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393320FA-FCDB-A47D-3A13-B5B9B11718DE}"/>
              </a:ext>
            </a:extLst>
          </p:cNvPr>
          <p:cNvSpPr txBox="1"/>
          <p:nvPr/>
        </p:nvSpPr>
        <p:spPr>
          <a:xfrm>
            <a:off x="8199889" y="4907326"/>
            <a:ext cx="3981176" cy="1077218"/>
          </a:xfrm>
          <a:prstGeom prst="rect">
            <a:avLst/>
          </a:prstGeom>
          <a:noFill/>
        </p:spPr>
        <p:txBody>
          <a:bodyPr wrap="square" rtlCol="0">
            <a:spAutoFit/>
          </a:bodyPr>
          <a:lstStyle/>
          <a:p>
            <a:pPr algn="ctr"/>
            <a:r>
              <a:rPr lang="fr-FR" sz="1600" dirty="0"/>
              <a:t>Colloque « </a:t>
            </a:r>
            <a:r>
              <a:rPr lang="fr-FR" sz="1600" dirty="0" err="1"/>
              <a:t>Leveling</a:t>
            </a:r>
            <a:r>
              <a:rPr lang="fr-FR" sz="1600" dirty="0"/>
              <a:t> up : quand le jeu vidéo devient un art ? » - mardi 13 mai 2025</a:t>
            </a:r>
          </a:p>
          <a:p>
            <a:pPr algn="ctr"/>
            <a:r>
              <a:rPr lang="fr-FR" sz="1600" dirty="0"/>
              <a:t>Boris Krywicki (</a:t>
            </a:r>
            <a:r>
              <a:rPr lang="fr-FR" sz="1600" dirty="0" err="1"/>
              <a:t>Liege</a:t>
            </a:r>
            <a:r>
              <a:rPr lang="fr-FR" sz="1600" dirty="0"/>
              <a:t> Game </a:t>
            </a:r>
            <a:r>
              <a:rPr lang="fr-FR" sz="1600" dirty="0" err="1"/>
              <a:t>Lab</a:t>
            </a:r>
            <a:r>
              <a:rPr lang="fr-FR" sz="1600" dirty="0"/>
              <a:t> et LEMME, Université de Liège)</a:t>
            </a:r>
          </a:p>
        </p:txBody>
      </p:sp>
    </p:spTree>
    <p:extLst>
      <p:ext uri="{BB962C8B-B14F-4D97-AF65-F5344CB8AC3E}">
        <p14:creationId xmlns:p14="http://schemas.microsoft.com/office/powerpoint/2010/main" val="250445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D16AE-C3F2-F5EF-02D0-68BF1AD43271}"/>
              </a:ext>
            </a:extLst>
          </p:cNvPr>
          <p:cNvSpPr>
            <a:spLocks noGrp="1"/>
          </p:cNvSpPr>
          <p:nvPr>
            <p:ph type="title"/>
          </p:nvPr>
        </p:nvSpPr>
        <p:spPr/>
        <p:txBody>
          <a:bodyPr/>
          <a:lstStyle/>
          <a:p>
            <a:r>
              <a:rPr lang="fr-FR"/>
              <a:t>Disco Elysium – entre renouveau mécanique et héritage artistique</a:t>
            </a:r>
            <a:endParaRPr lang="fr-FR" dirty="0"/>
          </a:p>
        </p:txBody>
      </p:sp>
      <p:pic>
        <p:nvPicPr>
          <p:cNvPr id="5" name="Espace réservé du contenu 4" descr="Une image contenant texte, capture d’écran, Police, nombre&#10;&#10;Le contenu généré par l’IA peut être incorrect.">
            <a:extLst>
              <a:ext uri="{FF2B5EF4-FFF2-40B4-BE49-F238E27FC236}">
                <a16:creationId xmlns:a16="http://schemas.microsoft.com/office/drawing/2014/main" id="{C60CADA0-99CC-5FCD-764A-46C37106715B}"/>
              </a:ext>
            </a:extLst>
          </p:cNvPr>
          <p:cNvPicPr>
            <a:picLocks noGrp="1" noChangeAspect="1"/>
          </p:cNvPicPr>
          <p:nvPr>
            <p:ph idx="1"/>
          </p:nvPr>
        </p:nvPicPr>
        <p:blipFill>
          <a:blip r:embed="rId2"/>
          <a:stretch>
            <a:fillRect/>
          </a:stretch>
        </p:blipFill>
        <p:spPr>
          <a:xfrm>
            <a:off x="-23589" y="4436361"/>
            <a:ext cx="5322524" cy="2578801"/>
          </a:xfrm>
        </p:spPr>
      </p:pic>
      <p:pic>
        <p:nvPicPr>
          <p:cNvPr id="1026" name="Picture 2" descr="Disco Elysium – Applications sur Google Play">
            <a:extLst>
              <a:ext uri="{FF2B5EF4-FFF2-40B4-BE49-F238E27FC236}">
                <a16:creationId xmlns:a16="http://schemas.microsoft.com/office/drawing/2014/main" id="{F3929A01-696B-1DFA-4ECF-53FA0800C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537" y="1422537"/>
            <a:ext cx="5435463" cy="543546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exte, Police, capture d’écran, algèbre&#10;&#10;Le contenu généré par l’IA peut être incorrect.">
            <a:extLst>
              <a:ext uri="{FF2B5EF4-FFF2-40B4-BE49-F238E27FC236}">
                <a16:creationId xmlns:a16="http://schemas.microsoft.com/office/drawing/2014/main" id="{94BA39EC-C315-E1EC-3F4C-1EABC5DAB41F}"/>
              </a:ext>
            </a:extLst>
          </p:cNvPr>
          <p:cNvPicPr>
            <a:picLocks noChangeAspect="1"/>
          </p:cNvPicPr>
          <p:nvPr/>
        </p:nvPicPr>
        <p:blipFill>
          <a:blip r:embed="rId4"/>
          <a:stretch>
            <a:fillRect/>
          </a:stretch>
        </p:blipFill>
        <p:spPr>
          <a:xfrm>
            <a:off x="-23589" y="3026423"/>
            <a:ext cx="5300663" cy="1074351"/>
          </a:xfrm>
          <a:prstGeom prst="rect">
            <a:avLst/>
          </a:prstGeom>
        </p:spPr>
      </p:pic>
      <p:pic>
        <p:nvPicPr>
          <p:cNvPr id="11" name="Image 10" descr="Une image contenant texte, Police, capture d’écran&#10;&#10;Le contenu généré par l’IA peut être incorrect.">
            <a:extLst>
              <a:ext uri="{FF2B5EF4-FFF2-40B4-BE49-F238E27FC236}">
                <a16:creationId xmlns:a16="http://schemas.microsoft.com/office/drawing/2014/main" id="{1F1EA35F-424F-D44F-9E76-55D3DE2AB587}"/>
              </a:ext>
            </a:extLst>
          </p:cNvPr>
          <p:cNvPicPr>
            <a:picLocks noChangeAspect="1"/>
          </p:cNvPicPr>
          <p:nvPr/>
        </p:nvPicPr>
        <p:blipFill>
          <a:blip r:embed="rId5"/>
          <a:stretch>
            <a:fillRect/>
          </a:stretch>
        </p:blipFill>
        <p:spPr>
          <a:xfrm>
            <a:off x="0" y="2031554"/>
            <a:ext cx="5300663" cy="994869"/>
          </a:xfrm>
          <a:prstGeom prst="rect">
            <a:avLst/>
          </a:prstGeom>
        </p:spPr>
      </p:pic>
      <p:sp>
        <p:nvSpPr>
          <p:cNvPr id="12" name="ZoneTexte 11">
            <a:extLst>
              <a:ext uri="{FF2B5EF4-FFF2-40B4-BE49-F238E27FC236}">
                <a16:creationId xmlns:a16="http://schemas.microsoft.com/office/drawing/2014/main" id="{F45CD3BB-EF4A-BA1A-73E5-595E9B656B1A}"/>
              </a:ext>
            </a:extLst>
          </p:cNvPr>
          <p:cNvSpPr txBox="1"/>
          <p:nvPr/>
        </p:nvSpPr>
        <p:spPr>
          <a:xfrm>
            <a:off x="5298935" y="3731442"/>
            <a:ext cx="538930" cy="369332"/>
          </a:xfrm>
          <a:prstGeom prst="rect">
            <a:avLst/>
          </a:prstGeom>
          <a:noFill/>
        </p:spPr>
        <p:txBody>
          <a:bodyPr wrap="none" rtlCol="0">
            <a:spAutoFit/>
          </a:bodyPr>
          <a:lstStyle/>
          <a:p>
            <a:r>
              <a:rPr lang="fr-FR" i="1" dirty="0"/>
              <a:t>IGN</a:t>
            </a:r>
          </a:p>
        </p:txBody>
      </p:sp>
      <p:sp>
        <p:nvSpPr>
          <p:cNvPr id="13" name="ZoneTexte 12">
            <a:extLst>
              <a:ext uri="{FF2B5EF4-FFF2-40B4-BE49-F238E27FC236}">
                <a16:creationId xmlns:a16="http://schemas.microsoft.com/office/drawing/2014/main" id="{AE6A954C-49B0-4859-3AE1-4ED2C7DA0D93}"/>
              </a:ext>
            </a:extLst>
          </p:cNvPr>
          <p:cNvSpPr txBox="1"/>
          <p:nvPr/>
        </p:nvSpPr>
        <p:spPr>
          <a:xfrm>
            <a:off x="5277074" y="5725761"/>
            <a:ext cx="1402948" cy="369332"/>
          </a:xfrm>
          <a:prstGeom prst="rect">
            <a:avLst/>
          </a:prstGeom>
          <a:noFill/>
        </p:spPr>
        <p:txBody>
          <a:bodyPr wrap="none" rtlCol="0">
            <a:spAutoFit/>
          </a:bodyPr>
          <a:lstStyle/>
          <a:p>
            <a:r>
              <a:rPr lang="fr-FR" i="1" dirty="0" err="1"/>
              <a:t>Jeuxvideo.com</a:t>
            </a:r>
            <a:endParaRPr lang="fr-FR" i="1" dirty="0"/>
          </a:p>
        </p:txBody>
      </p:sp>
    </p:spTree>
    <p:extLst>
      <p:ext uri="{BB962C8B-B14F-4D97-AF65-F5344CB8AC3E}">
        <p14:creationId xmlns:p14="http://schemas.microsoft.com/office/powerpoint/2010/main" val="893175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23C800-0ABF-F8B4-BB0F-9B25A6208024}"/>
              </a:ext>
            </a:extLst>
          </p:cNvPr>
          <p:cNvSpPr>
            <a:spLocks noGrp="1"/>
          </p:cNvSpPr>
          <p:nvPr>
            <p:ph type="title"/>
          </p:nvPr>
        </p:nvSpPr>
        <p:spPr/>
        <p:txBody>
          <a:bodyPr/>
          <a:lstStyle/>
          <a:p>
            <a:r>
              <a:rPr lang="fr-FR" dirty="0" err="1"/>
              <a:t>Stardew</a:t>
            </a:r>
            <a:r>
              <a:rPr lang="fr-FR" dirty="0"/>
              <a:t> </a:t>
            </a:r>
            <a:r>
              <a:rPr lang="fr-FR" dirty="0" err="1"/>
              <a:t>valley</a:t>
            </a:r>
            <a:r>
              <a:rPr lang="fr-FR" dirty="0"/>
              <a:t> – une « </a:t>
            </a:r>
            <a:r>
              <a:rPr lang="fr-FR" dirty="0" err="1"/>
              <a:t>success</a:t>
            </a:r>
            <a:r>
              <a:rPr lang="fr-FR" dirty="0"/>
              <a:t> story » indépendante empreinte de nostalgie</a:t>
            </a:r>
          </a:p>
        </p:txBody>
      </p:sp>
      <p:pic>
        <p:nvPicPr>
          <p:cNvPr id="6" name="Image 5">
            <a:extLst>
              <a:ext uri="{FF2B5EF4-FFF2-40B4-BE49-F238E27FC236}">
                <a16:creationId xmlns:a16="http://schemas.microsoft.com/office/drawing/2014/main" id="{D10892A5-26AA-6D5D-64BB-C357FE9A989B}"/>
              </a:ext>
            </a:extLst>
          </p:cNvPr>
          <p:cNvPicPr>
            <a:picLocks noChangeAspect="1"/>
          </p:cNvPicPr>
          <p:nvPr/>
        </p:nvPicPr>
        <p:blipFill>
          <a:blip r:embed="rId2"/>
          <a:stretch>
            <a:fillRect/>
          </a:stretch>
        </p:blipFill>
        <p:spPr>
          <a:xfrm>
            <a:off x="-473621" y="1825092"/>
            <a:ext cx="7631659" cy="3815830"/>
          </a:xfrm>
          <a:prstGeom prst="rect">
            <a:avLst/>
          </a:prstGeom>
        </p:spPr>
      </p:pic>
      <p:pic>
        <p:nvPicPr>
          <p:cNvPr id="8" name="Image 7">
            <a:extLst>
              <a:ext uri="{FF2B5EF4-FFF2-40B4-BE49-F238E27FC236}">
                <a16:creationId xmlns:a16="http://schemas.microsoft.com/office/drawing/2014/main" id="{6D13B272-714A-FD6B-22BE-496B8591AC52}"/>
              </a:ext>
            </a:extLst>
          </p:cNvPr>
          <p:cNvPicPr>
            <a:picLocks noChangeAspect="1"/>
          </p:cNvPicPr>
          <p:nvPr/>
        </p:nvPicPr>
        <p:blipFill>
          <a:blip r:embed="rId3"/>
          <a:stretch>
            <a:fillRect/>
          </a:stretch>
        </p:blipFill>
        <p:spPr>
          <a:xfrm>
            <a:off x="4506912" y="3020977"/>
            <a:ext cx="7772400" cy="1185118"/>
          </a:xfrm>
          <a:prstGeom prst="rect">
            <a:avLst/>
          </a:prstGeom>
        </p:spPr>
      </p:pic>
      <p:pic>
        <p:nvPicPr>
          <p:cNvPr id="10" name="Image 9" descr="Une image contenant texte, Police&#10;&#10;Le contenu généré par l’IA peut être incorrect.">
            <a:extLst>
              <a:ext uri="{FF2B5EF4-FFF2-40B4-BE49-F238E27FC236}">
                <a16:creationId xmlns:a16="http://schemas.microsoft.com/office/drawing/2014/main" id="{F6B993BB-E240-6D31-82AB-44E4815060AD}"/>
              </a:ext>
            </a:extLst>
          </p:cNvPr>
          <p:cNvPicPr>
            <a:picLocks noChangeAspect="1"/>
          </p:cNvPicPr>
          <p:nvPr/>
        </p:nvPicPr>
        <p:blipFill>
          <a:blip r:embed="rId4"/>
          <a:srcRect t="4190"/>
          <a:stretch/>
        </p:blipFill>
        <p:spPr>
          <a:xfrm>
            <a:off x="4506912" y="1819050"/>
            <a:ext cx="7772400" cy="1037584"/>
          </a:xfrm>
          <a:prstGeom prst="rect">
            <a:avLst/>
          </a:prstGeom>
        </p:spPr>
      </p:pic>
      <p:pic>
        <p:nvPicPr>
          <p:cNvPr id="12" name="Image 11" descr="Une image contenant texte, Police, capture d’écran&#10;&#10;Le contenu généré par l’IA peut être incorrect.">
            <a:extLst>
              <a:ext uri="{FF2B5EF4-FFF2-40B4-BE49-F238E27FC236}">
                <a16:creationId xmlns:a16="http://schemas.microsoft.com/office/drawing/2014/main" id="{E10A46CD-5957-1105-1D02-B2980A35ED33}"/>
              </a:ext>
            </a:extLst>
          </p:cNvPr>
          <p:cNvPicPr>
            <a:picLocks noChangeAspect="1"/>
          </p:cNvPicPr>
          <p:nvPr/>
        </p:nvPicPr>
        <p:blipFill>
          <a:blip r:embed="rId5"/>
          <a:srcRect t="3542"/>
          <a:stretch/>
        </p:blipFill>
        <p:spPr>
          <a:xfrm>
            <a:off x="4506912" y="4682787"/>
            <a:ext cx="7772400" cy="2257490"/>
          </a:xfrm>
          <a:prstGeom prst="rect">
            <a:avLst/>
          </a:prstGeom>
        </p:spPr>
      </p:pic>
      <p:pic>
        <p:nvPicPr>
          <p:cNvPr id="5" name="Espace réservé du contenu 4" descr="Une image contenant Police, texte, conception&#10;&#10;Le contenu généré par l’IA peut être incorrect.">
            <a:extLst>
              <a:ext uri="{FF2B5EF4-FFF2-40B4-BE49-F238E27FC236}">
                <a16:creationId xmlns:a16="http://schemas.microsoft.com/office/drawing/2014/main" id="{F0FE7E7F-2D05-6DBD-64D6-9693DC28C4E6}"/>
              </a:ext>
            </a:extLst>
          </p:cNvPr>
          <p:cNvPicPr>
            <a:picLocks noGrp="1" noChangeAspect="1"/>
          </p:cNvPicPr>
          <p:nvPr>
            <p:ph idx="1"/>
          </p:nvPr>
        </p:nvPicPr>
        <p:blipFill>
          <a:blip r:embed="rId6"/>
          <a:stretch>
            <a:fillRect/>
          </a:stretch>
        </p:blipFill>
        <p:spPr>
          <a:xfrm>
            <a:off x="414337" y="4306324"/>
            <a:ext cx="3629025" cy="1012251"/>
          </a:xfrm>
        </p:spPr>
      </p:pic>
      <p:sp>
        <p:nvSpPr>
          <p:cNvPr id="13" name="ZoneTexte 12">
            <a:extLst>
              <a:ext uri="{FF2B5EF4-FFF2-40B4-BE49-F238E27FC236}">
                <a16:creationId xmlns:a16="http://schemas.microsoft.com/office/drawing/2014/main" id="{D359695D-3510-F38D-ABBB-C7831301BDBF}"/>
              </a:ext>
            </a:extLst>
          </p:cNvPr>
          <p:cNvSpPr txBox="1"/>
          <p:nvPr/>
        </p:nvSpPr>
        <p:spPr>
          <a:xfrm>
            <a:off x="3423086" y="5318575"/>
            <a:ext cx="538930" cy="369332"/>
          </a:xfrm>
          <a:prstGeom prst="rect">
            <a:avLst/>
          </a:prstGeom>
          <a:noFill/>
        </p:spPr>
        <p:txBody>
          <a:bodyPr wrap="none" rtlCol="0">
            <a:spAutoFit/>
          </a:bodyPr>
          <a:lstStyle/>
          <a:p>
            <a:r>
              <a:rPr lang="fr-FR" i="1" dirty="0">
                <a:solidFill>
                  <a:schemeClr val="bg1"/>
                </a:solidFill>
              </a:rPr>
              <a:t>IGN</a:t>
            </a:r>
          </a:p>
        </p:txBody>
      </p:sp>
      <p:sp>
        <p:nvSpPr>
          <p:cNvPr id="14" name="ZoneTexte 13">
            <a:extLst>
              <a:ext uri="{FF2B5EF4-FFF2-40B4-BE49-F238E27FC236}">
                <a16:creationId xmlns:a16="http://schemas.microsoft.com/office/drawing/2014/main" id="{246E9740-4182-58C1-CCA3-A600F05CFAA5}"/>
              </a:ext>
            </a:extLst>
          </p:cNvPr>
          <p:cNvSpPr txBox="1"/>
          <p:nvPr/>
        </p:nvSpPr>
        <p:spPr>
          <a:xfrm>
            <a:off x="5826535" y="4159915"/>
            <a:ext cx="1027845" cy="369332"/>
          </a:xfrm>
          <a:prstGeom prst="rect">
            <a:avLst/>
          </a:prstGeom>
          <a:noFill/>
        </p:spPr>
        <p:txBody>
          <a:bodyPr wrap="none" rtlCol="0">
            <a:spAutoFit/>
          </a:bodyPr>
          <a:lstStyle/>
          <a:p>
            <a:r>
              <a:rPr lang="fr-FR" i="1" dirty="0" err="1">
                <a:solidFill>
                  <a:schemeClr val="bg1"/>
                </a:solidFill>
              </a:rPr>
              <a:t>Gamekult</a:t>
            </a:r>
            <a:endParaRPr lang="fr-FR" i="1" dirty="0">
              <a:solidFill>
                <a:schemeClr val="bg1"/>
              </a:solidFill>
            </a:endParaRPr>
          </a:p>
        </p:txBody>
      </p:sp>
      <p:sp>
        <p:nvSpPr>
          <p:cNvPr id="15" name="ZoneTexte 14">
            <a:extLst>
              <a:ext uri="{FF2B5EF4-FFF2-40B4-BE49-F238E27FC236}">
                <a16:creationId xmlns:a16="http://schemas.microsoft.com/office/drawing/2014/main" id="{027F0DCA-BC17-D564-CB01-37A2EDBC2293}"/>
              </a:ext>
            </a:extLst>
          </p:cNvPr>
          <p:cNvSpPr txBox="1"/>
          <p:nvPr/>
        </p:nvSpPr>
        <p:spPr>
          <a:xfrm>
            <a:off x="10789052" y="4313455"/>
            <a:ext cx="1402948" cy="369332"/>
          </a:xfrm>
          <a:prstGeom prst="rect">
            <a:avLst/>
          </a:prstGeom>
          <a:noFill/>
        </p:spPr>
        <p:txBody>
          <a:bodyPr wrap="none" rtlCol="0">
            <a:spAutoFit/>
          </a:bodyPr>
          <a:lstStyle/>
          <a:p>
            <a:r>
              <a:rPr lang="fr-FR" i="1" dirty="0" err="1"/>
              <a:t>Jeuxvideo.com</a:t>
            </a:r>
            <a:endParaRPr lang="fr-FR" i="1" dirty="0"/>
          </a:p>
        </p:txBody>
      </p:sp>
    </p:spTree>
    <p:extLst>
      <p:ext uri="{BB962C8B-B14F-4D97-AF65-F5344CB8AC3E}">
        <p14:creationId xmlns:p14="http://schemas.microsoft.com/office/powerpoint/2010/main" val="199654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FC82DC-1E76-51AA-737B-5E29526B4688}"/>
              </a:ext>
            </a:extLst>
          </p:cNvPr>
          <p:cNvSpPr>
            <a:spLocks noGrp="1"/>
          </p:cNvSpPr>
          <p:nvPr>
            <p:ph type="title"/>
          </p:nvPr>
        </p:nvSpPr>
        <p:spPr/>
        <p:txBody>
          <a:bodyPr/>
          <a:lstStyle/>
          <a:p>
            <a:r>
              <a:rPr lang="fr-FR" dirty="0"/>
              <a:t>Star Citizen – Fascination technologique et scepticisme économique</a:t>
            </a:r>
          </a:p>
        </p:txBody>
      </p:sp>
      <p:pic>
        <p:nvPicPr>
          <p:cNvPr id="2050" name="Picture 2" descr="Star Citizen passe en Alpha 4.0 'après un processus de développement  beaucoup plus long que prévu'">
            <a:extLst>
              <a:ext uri="{FF2B5EF4-FFF2-40B4-BE49-F238E27FC236}">
                <a16:creationId xmlns:a16="http://schemas.microsoft.com/office/drawing/2014/main" id="{57A61DAD-E074-6FB9-2C6B-BB3184AC1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6944">
            <a:off x="5601601" y="2535876"/>
            <a:ext cx="8162924" cy="4601547"/>
          </a:xfrm>
          <a:prstGeom prst="rect">
            <a:avLst/>
          </a:prstGeom>
          <a:noFill/>
          <a:extLst>
            <a:ext uri="{909E8E84-426E-40DD-AFC4-6F175D3DCCD1}">
              <a14:hiddenFill xmlns:a14="http://schemas.microsoft.com/office/drawing/2010/main">
                <a:solidFill>
                  <a:srgbClr val="FFFFFF"/>
                </a:solidFill>
              </a14:hiddenFill>
            </a:ext>
          </a:extLst>
        </p:spPr>
      </p:pic>
      <p:pic>
        <p:nvPicPr>
          <p:cNvPr id="9" name="Espace réservé du contenu 8" descr="Une image contenant texte, capture d’écran, Police&#10;&#10;Le contenu généré par l’IA peut être incorrect.">
            <a:extLst>
              <a:ext uri="{FF2B5EF4-FFF2-40B4-BE49-F238E27FC236}">
                <a16:creationId xmlns:a16="http://schemas.microsoft.com/office/drawing/2014/main" id="{C3CB7879-96A8-8FDA-DBA8-6BE7985B89D0}"/>
              </a:ext>
            </a:extLst>
          </p:cNvPr>
          <p:cNvPicPr>
            <a:picLocks noGrp="1" noChangeAspect="1"/>
          </p:cNvPicPr>
          <p:nvPr>
            <p:ph idx="1"/>
          </p:nvPr>
        </p:nvPicPr>
        <p:blipFill>
          <a:blip r:embed="rId3"/>
          <a:stretch>
            <a:fillRect/>
          </a:stretch>
        </p:blipFill>
        <p:spPr>
          <a:xfrm>
            <a:off x="0" y="2000250"/>
            <a:ext cx="6455215" cy="2271713"/>
          </a:xfrm>
        </p:spPr>
      </p:pic>
      <p:pic>
        <p:nvPicPr>
          <p:cNvPr id="11" name="Image 10" descr="Une image contenant texte, Police, capture d’écran, document&#10;&#10;Le contenu généré par l’IA peut être incorrect.">
            <a:extLst>
              <a:ext uri="{FF2B5EF4-FFF2-40B4-BE49-F238E27FC236}">
                <a16:creationId xmlns:a16="http://schemas.microsoft.com/office/drawing/2014/main" id="{6A6A6DF4-5877-5B53-E9F5-4C4A973DFA09}"/>
              </a:ext>
            </a:extLst>
          </p:cNvPr>
          <p:cNvPicPr>
            <a:picLocks noChangeAspect="1"/>
          </p:cNvPicPr>
          <p:nvPr/>
        </p:nvPicPr>
        <p:blipFill>
          <a:blip r:embed="rId4"/>
          <a:stretch>
            <a:fillRect/>
          </a:stretch>
        </p:blipFill>
        <p:spPr>
          <a:xfrm>
            <a:off x="0" y="4449662"/>
            <a:ext cx="7772400" cy="2412124"/>
          </a:xfrm>
          <a:prstGeom prst="rect">
            <a:avLst/>
          </a:prstGeom>
        </p:spPr>
      </p:pic>
      <p:sp>
        <p:nvSpPr>
          <p:cNvPr id="12" name="ZoneTexte 11">
            <a:extLst>
              <a:ext uri="{FF2B5EF4-FFF2-40B4-BE49-F238E27FC236}">
                <a16:creationId xmlns:a16="http://schemas.microsoft.com/office/drawing/2014/main" id="{7BF73253-10E2-15CF-7883-8640F39FC695}"/>
              </a:ext>
            </a:extLst>
          </p:cNvPr>
          <p:cNvSpPr txBox="1"/>
          <p:nvPr/>
        </p:nvSpPr>
        <p:spPr>
          <a:xfrm>
            <a:off x="6455215" y="2719168"/>
            <a:ext cx="1127232" cy="369332"/>
          </a:xfrm>
          <a:prstGeom prst="rect">
            <a:avLst/>
          </a:prstGeom>
          <a:noFill/>
        </p:spPr>
        <p:txBody>
          <a:bodyPr wrap="none" rtlCol="0">
            <a:spAutoFit/>
          </a:bodyPr>
          <a:lstStyle/>
          <a:p>
            <a:r>
              <a:rPr lang="fr-FR" i="1" dirty="0">
                <a:solidFill>
                  <a:schemeClr val="bg1"/>
                </a:solidFill>
              </a:rPr>
              <a:t>The gamer</a:t>
            </a:r>
          </a:p>
        </p:txBody>
      </p:sp>
      <p:sp>
        <p:nvSpPr>
          <p:cNvPr id="13" name="ZoneTexte 12">
            <a:extLst>
              <a:ext uri="{FF2B5EF4-FFF2-40B4-BE49-F238E27FC236}">
                <a16:creationId xmlns:a16="http://schemas.microsoft.com/office/drawing/2014/main" id="{D6C05E02-10D9-1A9D-3C00-4ADAF1E072D3}"/>
              </a:ext>
            </a:extLst>
          </p:cNvPr>
          <p:cNvSpPr txBox="1"/>
          <p:nvPr/>
        </p:nvSpPr>
        <p:spPr>
          <a:xfrm>
            <a:off x="7772400" y="6214843"/>
            <a:ext cx="1027845" cy="369332"/>
          </a:xfrm>
          <a:prstGeom prst="rect">
            <a:avLst/>
          </a:prstGeom>
          <a:noFill/>
        </p:spPr>
        <p:txBody>
          <a:bodyPr wrap="none" rtlCol="0">
            <a:spAutoFit/>
          </a:bodyPr>
          <a:lstStyle/>
          <a:p>
            <a:r>
              <a:rPr lang="fr-FR" i="1" dirty="0" err="1">
                <a:solidFill>
                  <a:schemeClr val="bg1"/>
                </a:solidFill>
              </a:rPr>
              <a:t>Gamekult</a:t>
            </a:r>
            <a:endParaRPr lang="fr-FR" i="1" dirty="0">
              <a:solidFill>
                <a:schemeClr val="bg1"/>
              </a:solidFill>
            </a:endParaRPr>
          </a:p>
        </p:txBody>
      </p:sp>
    </p:spTree>
    <p:extLst>
      <p:ext uri="{BB962C8B-B14F-4D97-AF65-F5344CB8AC3E}">
        <p14:creationId xmlns:p14="http://schemas.microsoft.com/office/powerpoint/2010/main" val="4026627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6068A7-D12B-6AE1-45A9-3612A340F564}"/>
              </a:ext>
            </a:extLst>
          </p:cNvPr>
          <p:cNvSpPr>
            <a:spLocks noGrp="1"/>
          </p:cNvSpPr>
          <p:nvPr>
            <p:ph type="title"/>
          </p:nvPr>
        </p:nvSpPr>
        <p:spPr>
          <a:xfrm>
            <a:off x="1451579" y="275881"/>
            <a:ext cx="9603275" cy="1049235"/>
          </a:xfrm>
        </p:spPr>
        <p:txBody>
          <a:bodyPr/>
          <a:lstStyle/>
          <a:p>
            <a:r>
              <a:rPr lang="fr-FR" dirty="0"/>
              <a:t>Synthèse de l’analyse des tests</a:t>
            </a:r>
          </a:p>
        </p:txBody>
      </p:sp>
      <p:sp>
        <p:nvSpPr>
          <p:cNvPr id="7" name="Rectangle 6">
            <a:extLst>
              <a:ext uri="{FF2B5EF4-FFF2-40B4-BE49-F238E27FC236}">
                <a16:creationId xmlns:a16="http://schemas.microsoft.com/office/drawing/2014/main" id="{D0FA28B8-F8AC-EDB1-CBA1-D21C26E1A33B}"/>
              </a:ext>
            </a:extLst>
          </p:cNvPr>
          <p:cNvSpPr/>
          <p:nvPr/>
        </p:nvSpPr>
        <p:spPr>
          <a:xfrm>
            <a:off x="10277375" y="1210816"/>
            <a:ext cx="1554957" cy="1289497"/>
          </a:xfrm>
          <a:prstGeom prst="rect">
            <a:avLst/>
          </a:prstGeom>
          <a:solidFill>
            <a:srgbClr val="D3C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5AC85897-C9EF-48EE-6D02-82283CDA6D71}"/>
              </a:ext>
            </a:extLst>
          </p:cNvPr>
          <p:cNvSpPr/>
          <p:nvPr/>
        </p:nvSpPr>
        <p:spPr>
          <a:xfrm>
            <a:off x="371290" y="1353691"/>
            <a:ext cx="1554957" cy="1289497"/>
          </a:xfrm>
          <a:prstGeom prst="rect">
            <a:avLst/>
          </a:prstGeom>
          <a:solidFill>
            <a:srgbClr val="D3C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Espace réservé du contenu 4" descr="Une image contenant texte, capture d’écran, Police, nombre&#10;&#10;Le contenu généré par l’IA peut être incorrect.">
            <a:extLst>
              <a:ext uri="{FF2B5EF4-FFF2-40B4-BE49-F238E27FC236}">
                <a16:creationId xmlns:a16="http://schemas.microsoft.com/office/drawing/2014/main" id="{4930979F-DF56-F166-8519-BAAA775A67C0}"/>
              </a:ext>
            </a:extLst>
          </p:cNvPr>
          <p:cNvPicPr>
            <a:picLocks noGrp="1" noChangeAspect="1"/>
          </p:cNvPicPr>
          <p:nvPr>
            <p:ph idx="1"/>
          </p:nvPr>
        </p:nvPicPr>
        <p:blipFill>
          <a:blip r:embed="rId2"/>
          <a:stretch>
            <a:fillRect/>
          </a:stretch>
        </p:blipFill>
        <p:spPr>
          <a:xfrm>
            <a:off x="1916906" y="928033"/>
            <a:ext cx="8358187" cy="5929967"/>
          </a:xfrm>
        </p:spPr>
      </p:pic>
    </p:spTree>
    <p:extLst>
      <p:ext uri="{BB962C8B-B14F-4D97-AF65-F5344CB8AC3E}">
        <p14:creationId xmlns:p14="http://schemas.microsoft.com/office/powerpoint/2010/main" val="3748995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84C8B-7C85-6DB7-C155-56081B80CFF4}"/>
              </a:ext>
            </a:extLst>
          </p:cNvPr>
          <p:cNvSpPr>
            <a:spLocks noGrp="1"/>
          </p:cNvSpPr>
          <p:nvPr>
            <p:ph type="title"/>
          </p:nvPr>
        </p:nvSpPr>
        <p:spPr/>
        <p:txBody>
          <a:bodyPr/>
          <a:lstStyle/>
          <a:p>
            <a:r>
              <a:rPr lang="fr-FR" dirty="0"/>
              <a:t>Les enquêtes nuancent les vertus de l’indépendance</a:t>
            </a:r>
          </a:p>
        </p:txBody>
      </p:sp>
      <p:sp>
        <p:nvSpPr>
          <p:cNvPr id="3" name="Espace réservé du contenu 2">
            <a:extLst>
              <a:ext uri="{FF2B5EF4-FFF2-40B4-BE49-F238E27FC236}">
                <a16:creationId xmlns:a16="http://schemas.microsoft.com/office/drawing/2014/main" id="{86BD1844-037A-CA81-841B-68C6ADE67915}"/>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BDDBCC57-6D65-8EAE-DC05-9A5B6FCE81F9}"/>
              </a:ext>
            </a:extLst>
          </p:cNvPr>
          <p:cNvPicPr>
            <a:picLocks noChangeAspect="1"/>
          </p:cNvPicPr>
          <p:nvPr/>
        </p:nvPicPr>
        <p:blipFill>
          <a:blip r:embed="rId2"/>
          <a:stretch>
            <a:fillRect/>
          </a:stretch>
        </p:blipFill>
        <p:spPr>
          <a:xfrm>
            <a:off x="0" y="2126244"/>
            <a:ext cx="8258082" cy="4731755"/>
          </a:xfrm>
          <a:prstGeom prst="rect">
            <a:avLst/>
          </a:prstGeom>
        </p:spPr>
      </p:pic>
      <p:sp>
        <p:nvSpPr>
          <p:cNvPr id="6" name="ZoneTexte 5">
            <a:extLst>
              <a:ext uri="{FF2B5EF4-FFF2-40B4-BE49-F238E27FC236}">
                <a16:creationId xmlns:a16="http://schemas.microsoft.com/office/drawing/2014/main" id="{FED036FC-3A7D-7BF2-E450-86242E76AAA8}"/>
              </a:ext>
            </a:extLst>
          </p:cNvPr>
          <p:cNvSpPr txBox="1"/>
          <p:nvPr/>
        </p:nvSpPr>
        <p:spPr>
          <a:xfrm>
            <a:off x="8258082" y="2126244"/>
            <a:ext cx="3814856" cy="3970318"/>
          </a:xfrm>
          <a:prstGeom prst="rect">
            <a:avLst/>
          </a:prstGeom>
          <a:noFill/>
        </p:spPr>
        <p:txBody>
          <a:bodyPr wrap="square">
            <a:spAutoFit/>
          </a:bodyPr>
          <a:lstStyle/>
          <a:p>
            <a:pPr algn="just"/>
            <a:r>
              <a:rPr lang="fr-BE" sz="1800" kern="0" dirty="0">
                <a:effectLst/>
                <a:latin typeface="Times New Roman" panose="02020603050405020304" pitchFamily="18" charset="0"/>
                <a:ea typeface="Times New Roman" panose="02020603050405020304" pitchFamily="18" charset="0"/>
              </a:rPr>
              <a:t>Barone travaillait en moyenne dix heures par jour, sept jours sur sept, pendant près de quatre ans. </a:t>
            </a:r>
            <a:r>
              <a:rPr lang="fr-BE" sz="1800" b="1" kern="0" dirty="0">
                <a:effectLst/>
                <a:latin typeface="Times New Roman" panose="02020603050405020304" pitchFamily="18" charset="0"/>
                <a:ea typeface="Times New Roman" panose="02020603050405020304" pitchFamily="18" charset="0"/>
              </a:rPr>
              <a:t>Après la sortie du jeu, ce rythme s’est même intensifié</a:t>
            </a:r>
            <a:r>
              <a:rPr lang="fr-BE" sz="1800" kern="0" dirty="0">
                <a:effectLst/>
                <a:latin typeface="Times New Roman" panose="02020603050405020304" pitchFamily="18" charset="0"/>
                <a:ea typeface="Times New Roman" panose="02020603050405020304" pitchFamily="18" charset="0"/>
              </a:rPr>
              <a:t>, atteignant parfois quinze heures quotidiennes. </a:t>
            </a:r>
          </a:p>
          <a:p>
            <a:pPr algn="just"/>
            <a:r>
              <a:rPr lang="fr-BE" sz="1800" kern="0" dirty="0">
                <a:effectLst/>
                <a:latin typeface="Times New Roman" panose="02020603050405020304" pitchFamily="18" charset="0"/>
                <a:ea typeface="Times New Roman" panose="02020603050405020304" pitchFamily="18" charset="0"/>
              </a:rPr>
              <a:t>Les enquêtes sur </a:t>
            </a:r>
            <a:r>
              <a:rPr lang="fr-BE" sz="1800" kern="0" dirty="0" err="1">
                <a:effectLst/>
                <a:latin typeface="Times New Roman" panose="02020603050405020304" pitchFamily="18" charset="0"/>
                <a:ea typeface="Times New Roman" panose="02020603050405020304" pitchFamily="18" charset="0"/>
              </a:rPr>
              <a:t>Stardew</a:t>
            </a:r>
            <a:r>
              <a:rPr lang="fr-BE" sz="1800" kern="0" dirty="0">
                <a:effectLst/>
                <a:latin typeface="Times New Roman" panose="02020603050405020304" pitchFamily="18" charset="0"/>
                <a:ea typeface="Times New Roman" panose="02020603050405020304" pitchFamily="18" charset="0"/>
              </a:rPr>
              <a:t> Valley révèlent en creux la charge mentale et émotionnelle associée à la production en solo. </a:t>
            </a:r>
            <a:r>
              <a:rPr lang="fr-BE" sz="1800" b="1" kern="0" dirty="0">
                <a:effectLst/>
                <a:latin typeface="Times New Roman" panose="02020603050405020304" pitchFamily="18" charset="0"/>
                <a:ea typeface="Times New Roman" panose="02020603050405020304" pitchFamily="18" charset="0"/>
              </a:rPr>
              <a:t>Le succès critique et commercial du jeu </a:t>
            </a:r>
            <a:r>
              <a:rPr lang="fr-BE" sz="1800" kern="0" dirty="0">
                <a:effectLst/>
                <a:latin typeface="Times New Roman" panose="02020603050405020304" pitchFamily="18" charset="0"/>
                <a:ea typeface="Times New Roman" panose="02020603050405020304" pitchFamily="18" charset="0"/>
              </a:rPr>
              <a:t>(plus de 20 millions de copies vendues) </a:t>
            </a:r>
            <a:r>
              <a:rPr lang="fr-BE" sz="1800" b="1" kern="0" dirty="0">
                <a:effectLst/>
                <a:latin typeface="Times New Roman" panose="02020603050405020304" pitchFamily="18" charset="0"/>
                <a:ea typeface="Times New Roman" panose="02020603050405020304" pitchFamily="18" charset="0"/>
              </a:rPr>
              <a:t>a paradoxalement renforcé cette pression.</a:t>
            </a:r>
            <a:r>
              <a:rPr lang="fr-BE" b="1" dirty="0">
                <a:effectLst/>
              </a:rPr>
              <a:t> </a:t>
            </a:r>
            <a:endParaRPr lang="fr-FR" b="1" dirty="0"/>
          </a:p>
        </p:txBody>
      </p:sp>
    </p:spTree>
    <p:extLst>
      <p:ext uri="{BB962C8B-B14F-4D97-AF65-F5344CB8AC3E}">
        <p14:creationId xmlns:p14="http://schemas.microsoft.com/office/powerpoint/2010/main" val="232353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50522-8B2D-4D1D-0C02-98A693F4F015}"/>
              </a:ext>
            </a:extLst>
          </p:cNvPr>
          <p:cNvSpPr>
            <a:spLocks noGrp="1"/>
          </p:cNvSpPr>
          <p:nvPr>
            <p:ph type="title"/>
          </p:nvPr>
        </p:nvSpPr>
        <p:spPr/>
        <p:txBody>
          <a:bodyPr/>
          <a:lstStyle/>
          <a:p>
            <a:r>
              <a:rPr lang="fr-FR" dirty="0"/>
              <a:t>Les enquêtes révèlent des propos politiques non-relevés par les critiques</a:t>
            </a:r>
          </a:p>
        </p:txBody>
      </p:sp>
      <p:sp>
        <p:nvSpPr>
          <p:cNvPr id="3" name="Espace réservé du contenu 2">
            <a:extLst>
              <a:ext uri="{FF2B5EF4-FFF2-40B4-BE49-F238E27FC236}">
                <a16:creationId xmlns:a16="http://schemas.microsoft.com/office/drawing/2014/main" id="{A860A7D9-00F5-9ADF-6D6C-106622AC4D8E}"/>
              </a:ext>
            </a:extLst>
          </p:cNvPr>
          <p:cNvSpPr>
            <a:spLocks noGrp="1"/>
          </p:cNvSpPr>
          <p:nvPr>
            <p:ph idx="1"/>
          </p:nvPr>
        </p:nvSpPr>
        <p:spPr>
          <a:xfrm>
            <a:off x="128587" y="2015732"/>
            <a:ext cx="6362698" cy="3450613"/>
          </a:xfrm>
        </p:spPr>
        <p:txBody>
          <a:bodyPr>
            <a:normAutofit/>
          </a:bodyPr>
          <a:lstStyle/>
          <a:p>
            <a:pPr marL="0" indent="0" algn="just">
              <a:buNone/>
            </a:pPr>
            <a:r>
              <a:rPr lang="fr-BE" sz="1800" kern="0" dirty="0">
                <a:effectLst/>
                <a:latin typeface="Times New Roman" panose="02020603050405020304" pitchFamily="18" charset="0"/>
                <a:ea typeface="Times New Roman" panose="02020603050405020304" pitchFamily="18" charset="0"/>
              </a:rPr>
              <a:t>À travers sa critique implicite du capitalisme industriel incarné par la </a:t>
            </a:r>
            <a:r>
              <a:rPr lang="fr-BE" sz="1800" kern="0" dirty="0" err="1">
                <a:effectLst/>
                <a:latin typeface="Times New Roman" panose="02020603050405020304" pitchFamily="18" charset="0"/>
                <a:ea typeface="Times New Roman" panose="02020603050405020304" pitchFamily="18" charset="0"/>
              </a:rPr>
              <a:t>Joja</a:t>
            </a:r>
            <a:r>
              <a:rPr lang="fr-BE" sz="1800" kern="0" dirty="0">
                <a:effectLst/>
                <a:latin typeface="Times New Roman" panose="02020603050405020304" pitchFamily="18" charset="0"/>
                <a:ea typeface="Times New Roman" panose="02020603050405020304" pitchFamily="18" charset="0"/>
              </a:rPr>
              <a:t> Corporation, son appel à la résilience communautaire, ou encore le refus assumé d’introduire certaines mécaniques (comme l’abattage des animaux, malgré l’insistance des beta testeurs), </a:t>
            </a:r>
            <a:r>
              <a:rPr lang="fr-BE" sz="1800" b="1" kern="0" dirty="0">
                <a:effectLst/>
                <a:latin typeface="Times New Roman" panose="02020603050405020304" pitchFamily="18" charset="0"/>
                <a:ea typeface="Times New Roman" panose="02020603050405020304" pitchFamily="18" charset="0"/>
              </a:rPr>
              <a:t>Barone construit un univers porteur de valeurs éthiques fortes.</a:t>
            </a:r>
            <a:r>
              <a:rPr lang="fr-BE" b="1" dirty="0">
                <a:effectLst/>
              </a:rPr>
              <a:t> </a:t>
            </a:r>
          </a:p>
          <a:p>
            <a:pPr marL="0" indent="0" algn="just">
              <a:buNone/>
            </a:pPr>
            <a:r>
              <a:rPr lang="fr-BE" sz="1800" kern="0" dirty="0">
                <a:effectLst/>
                <a:latin typeface="Times New Roman" panose="02020603050405020304" pitchFamily="18" charset="0"/>
                <a:ea typeface="Times New Roman" panose="02020603050405020304" pitchFamily="18" charset="0"/>
              </a:rPr>
              <a:t>Malgré ces éléments, </a:t>
            </a:r>
            <a:r>
              <a:rPr lang="fr-BE" sz="1800" b="1" kern="0" dirty="0">
                <a:effectLst/>
                <a:latin typeface="Times New Roman" panose="02020603050405020304" pitchFamily="18" charset="0"/>
                <a:ea typeface="Times New Roman" panose="02020603050405020304" pitchFamily="18" charset="0"/>
              </a:rPr>
              <a:t>les critiques de </a:t>
            </a:r>
            <a:r>
              <a:rPr lang="fr-BE" sz="1800" b="1" kern="0" dirty="0" err="1">
                <a:effectLst/>
                <a:latin typeface="Times New Roman" panose="02020603050405020304" pitchFamily="18" charset="0"/>
                <a:ea typeface="Times New Roman" panose="02020603050405020304" pitchFamily="18" charset="0"/>
              </a:rPr>
              <a:t>Stardew</a:t>
            </a:r>
            <a:r>
              <a:rPr lang="fr-BE" sz="1800" b="1" kern="0" dirty="0">
                <a:effectLst/>
                <a:latin typeface="Times New Roman" panose="02020603050405020304" pitchFamily="18" charset="0"/>
                <a:ea typeface="Times New Roman" panose="02020603050405020304" pitchFamily="18" charset="0"/>
              </a:rPr>
              <a:t> Valley du corpus n’adoptent aucun cadrage politique dans leur traitement du jeu</a:t>
            </a:r>
            <a:r>
              <a:rPr lang="fr-BE" sz="1800" kern="0" dirty="0">
                <a:effectLst/>
                <a:latin typeface="Times New Roman" panose="02020603050405020304" pitchFamily="18" charset="0"/>
                <a:ea typeface="Times New Roman" panose="02020603050405020304" pitchFamily="18" charset="0"/>
              </a:rPr>
              <a:t>, contrairement à celles de Disco </a:t>
            </a:r>
            <a:r>
              <a:rPr lang="fr-BE" sz="1800" kern="0" dirty="0" err="1">
                <a:effectLst/>
                <a:latin typeface="Times New Roman" panose="02020603050405020304" pitchFamily="18" charset="0"/>
                <a:ea typeface="Times New Roman" panose="02020603050405020304" pitchFamily="18" charset="0"/>
              </a:rPr>
              <a:t>Elysium</a:t>
            </a:r>
            <a:r>
              <a:rPr lang="fr-BE" sz="1800" kern="0" dirty="0">
                <a:effectLst/>
                <a:latin typeface="Times New Roman" panose="02020603050405020304" pitchFamily="18" charset="0"/>
                <a:ea typeface="Times New Roman" panose="02020603050405020304" pitchFamily="18" charset="0"/>
              </a:rPr>
              <a:t>, plus explicitement idéologique. </a:t>
            </a:r>
            <a:endParaRPr lang="fr-FR" dirty="0"/>
          </a:p>
        </p:txBody>
      </p:sp>
      <p:pic>
        <p:nvPicPr>
          <p:cNvPr id="4" name="Image 3">
            <a:extLst>
              <a:ext uri="{FF2B5EF4-FFF2-40B4-BE49-F238E27FC236}">
                <a16:creationId xmlns:a16="http://schemas.microsoft.com/office/drawing/2014/main" id="{EF5C8136-2C5F-01A3-C11A-E5B4130668E5}"/>
              </a:ext>
            </a:extLst>
          </p:cNvPr>
          <p:cNvPicPr>
            <a:picLocks noChangeAspect="1"/>
          </p:cNvPicPr>
          <p:nvPr/>
        </p:nvPicPr>
        <p:blipFill>
          <a:blip r:embed="rId2"/>
          <a:stretch>
            <a:fillRect/>
          </a:stretch>
        </p:blipFill>
        <p:spPr>
          <a:xfrm>
            <a:off x="6591299" y="2015732"/>
            <a:ext cx="6100391" cy="4956568"/>
          </a:xfrm>
          <a:prstGeom prst="rect">
            <a:avLst/>
          </a:prstGeom>
        </p:spPr>
      </p:pic>
    </p:spTree>
    <p:extLst>
      <p:ext uri="{BB962C8B-B14F-4D97-AF65-F5344CB8AC3E}">
        <p14:creationId xmlns:p14="http://schemas.microsoft.com/office/powerpoint/2010/main" val="228888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726A43-FC2B-3122-2F24-219CB7C051FF}"/>
              </a:ext>
            </a:extLst>
          </p:cNvPr>
          <p:cNvSpPr>
            <a:spLocks noGrp="1"/>
          </p:cNvSpPr>
          <p:nvPr>
            <p:ph type="title"/>
          </p:nvPr>
        </p:nvSpPr>
        <p:spPr/>
        <p:txBody>
          <a:bodyPr/>
          <a:lstStyle/>
          <a:p>
            <a:r>
              <a:rPr lang="fr-FR" dirty="0"/>
              <a:t>Les enquêtes dépassent la mise en garde pour cadrer les causes des problèmes</a:t>
            </a:r>
          </a:p>
        </p:txBody>
      </p:sp>
      <p:sp>
        <p:nvSpPr>
          <p:cNvPr id="3" name="Espace réservé du contenu 2">
            <a:extLst>
              <a:ext uri="{FF2B5EF4-FFF2-40B4-BE49-F238E27FC236}">
                <a16:creationId xmlns:a16="http://schemas.microsoft.com/office/drawing/2014/main" id="{FFDDDE2F-68B2-FA56-F851-15B13AB562CA}"/>
              </a:ext>
            </a:extLst>
          </p:cNvPr>
          <p:cNvSpPr>
            <a:spLocks noGrp="1"/>
          </p:cNvSpPr>
          <p:nvPr>
            <p:ph idx="1"/>
          </p:nvPr>
        </p:nvSpPr>
        <p:spPr>
          <a:xfrm>
            <a:off x="3920814" y="2015732"/>
            <a:ext cx="8271185" cy="4037749"/>
          </a:xfrm>
        </p:spPr>
        <p:txBody>
          <a:bodyPr/>
          <a:lstStyle/>
          <a:p>
            <a:pPr marL="0" indent="0" algn="just">
              <a:buNone/>
            </a:pPr>
            <a:r>
              <a:rPr lang="fr-BE" sz="1800" kern="0" dirty="0">
                <a:effectLst/>
                <a:latin typeface="Times New Roman" panose="02020603050405020304" pitchFamily="18" charset="0"/>
                <a:ea typeface="Times New Roman" panose="02020603050405020304" pitchFamily="18" charset="0"/>
              </a:rPr>
              <a:t>Les enquêtes sur Star Citizen pointent précisément la responsabilité du management de Chris Roberts. Elles documentent son perfectionnisme, son </a:t>
            </a:r>
            <a:r>
              <a:rPr lang="fr-BE" sz="1800" kern="0" dirty="0" err="1">
                <a:effectLst/>
                <a:latin typeface="Times New Roman" panose="02020603050405020304" pitchFamily="18" charset="0"/>
                <a:ea typeface="Times New Roman" panose="02020603050405020304" pitchFamily="18" charset="0"/>
              </a:rPr>
              <a:t>micromanagement</a:t>
            </a:r>
            <a:r>
              <a:rPr lang="fr-BE" sz="1800" kern="0" dirty="0">
                <a:effectLst/>
                <a:latin typeface="Times New Roman" panose="02020603050405020304" pitchFamily="18" charset="0"/>
                <a:ea typeface="Times New Roman" panose="02020603050405020304" pitchFamily="18" charset="0"/>
              </a:rPr>
              <a:t> et ses changements incessants, qui </a:t>
            </a:r>
            <a:r>
              <a:rPr lang="fr-BE" sz="1800" b="1" kern="0" dirty="0">
                <a:effectLst/>
                <a:latin typeface="Times New Roman" panose="02020603050405020304" pitchFamily="18" charset="0"/>
                <a:ea typeface="Times New Roman" panose="02020603050405020304" pitchFamily="18" charset="0"/>
              </a:rPr>
              <a:t>ralentissent le projet et gaspillent des ressources. </a:t>
            </a:r>
            <a:r>
              <a:rPr lang="fr-BE" sz="1800" kern="0" dirty="0">
                <a:effectLst/>
                <a:latin typeface="Times New Roman" panose="02020603050405020304" pitchFamily="18" charset="0"/>
                <a:ea typeface="Times New Roman" panose="02020603050405020304" pitchFamily="18" charset="0"/>
              </a:rPr>
              <a:t>Elles dévoilent une réalité du travail marquée par des tensions inter-studios, des blocages technologiques (le moteur </a:t>
            </a:r>
            <a:r>
              <a:rPr lang="fr-BE" sz="1800" kern="0" dirty="0" err="1">
                <a:effectLst/>
                <a:latin typeface="Times New Roman" panose="02020603050405020304" pitchFamily="18" charset="0"/>
                <a:ea typeface="Times New Roman" panose="02020603050405020304" pitchFamily="18" charset="0"/>
              </a:rPr>
              <a:t>CryEngine</a:t>
            </a:r>
            <a:r>
              <a:rPr lang="fr-BE" sz="1800" kern="0" dirty="0">
                <a:effectLst/>
                <a:latin typeface="Times New Roman" panose="02020603050405020304" pitchFamily="18" charset="0"/>
                <a:ea typeface="Times New Roman" panose="02020603050405020304" pitchFamily="18" charset="0"/>
              </a:rPr>
              <a:t> transformé en « Frankenstein »), un manque de personnel qualifié et des erreurs stratégiques, notamment le recours excessif à des prestataires. Elles font émerger une hypothèse : </a:t>
            </a:r>
            <a:r>
              <a:rPr lang="fr-BE" sz="1800" b="1" kern="0" dirty="0">
                <a:effectLst/>
                <a:latin typeface="Times New Roman" panose="02020603050405020304" pitchFamily="18" charset="0"/>
                <a:ea typeface="Times New Roman" panose="02020603050405020304" pitchFamily="18" charset="0"/>
              </a:rPr>
              <a:t>le jeu pourrait ne jamais sortir</a:t>
            </a:r>
            <a:r>
              <a:rPr lang="fr-BE" sz="1800" kern="0" dirty="0">
                <a:effectLst/>
                <a:latin typeface="Times New Roman" panose="02020603050405020304" pitchFamily="18" charset="0"/>
                <a:ea typeface="Times New Roman" panose="02020603050405020304" pitchFamily="18" charset="0"/>
              </a:rPr>
              <a:t>, non par incompétence technique seule, mais parce que sa logique de financement et sa gouvernance le rendent perpétuellement instable.</a:t>
            </a:r>
            <a:r>
              <a:rPr lang="fr-BE" dirty="0">
                <a:effectLst/>
              </a:rPr>
              <a:t> </a:t>
            </a:r>
            <a:endParaRPr lang="fr-FR" dirty="0"/>
          </a:p>
        </p:txBody>
      </p:sp>
      <p:pic>
        <p:nvPicPr>
          <p:cNvPr id="4" name="Image 3">
            <a:extLst>
              <a:ext uri="{FF2B5EF4-FFF2-40B4-BE49-F238E27FC236}">
                <a16:creationId xmlns:a16="http://schemas.microsoft.com/office/drawing/2014/main" id="{09A8597C-A3E7-15BE-E2AD-7E2CA7E6174B}"/>
              </a:ext>
            </a:extLst>
          </p:cNvPr>
          <p:cNvPicPr>
            <a:picLocks noChangeAspect="1"/>
          </p:cNvPicPr>
          <p:nvPr/>
        </p:nvPicPr>
        <p:blipFill>
          <a:blip r:embed="rId2"/>
          <a:stretch>
            <a:fillRect/>
          </a:stretch>
        </p:blipFill>
        <p:spPr>
          <a:xfrm>
            <a:off x="0" y="2015732"/>
            <a:ext cx="3920815" cy="4842268"/>
          </a:xfrm>
          <a:prstGeom prst="rect">
            <a:avLst/>
          </a:prstGeom>
        </p:spPr>
      </p:pic>
    </p:spTree>
    <p:extLst>
      <p:ext uri="{BB962C8B-B14F-4D97-AF65-F5344CB8AC3E}">
        <p14:creationId xmlns:p14="http://schemas.microsoft.com/office/powerpoint/2010/main" val="1475033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1" name="Straight Connector 308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re 1">
            <a:extLst>
              <a:ext uri="{FF2B5EF4-FFF2-40B4-BE49-F238E27FC236}">
                <a16:creationId xmlns:a16="http://schemas.microsoft.com/office/drawing/2014/main" id="{AAC3F0C7-6E53-A571-270A-B94A45C82565}"/>
              </a:ext>
            </a:extLst>
          </p:cNvPr>
          <p:cNvSpPr>
            <a:spLocks noGrp="1"/>
          </p:cNvSpPr>
          <p:nvPr>
            <p:ph type="title"/>
          </p:nvPr>
        </p:nvSpPr>
        <p:spPr>
          <a:xfrm>
            <a:off x="214314" y="214398"/>
            <a:ext cx="5413778" cy="1639358"/>
          </a:xfrm>
        </p:spPr>
        <p:txBody>
          <a:bodyPr>
            <a:normAutofit/>
          </a:bodyPr>
          <a:lstStyle/>
          <a:p>
            <a:r>
              <a:rPr lang="fr-FR" sz="2400" dirty="0"/>
              <a:t>Les enquêtes dépeignent les controverses post-sortie, les batailles juridiques pour prolonger l’œuvre </a:t>
            </a:r>
          </a:p>
        </p:txBody>
      </p:sp>
      <p:sp>
        <p:nvSpPr>
          <p:cNvPr id="3083" name="Rectangle 308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Espace réservé du contenu 2">
            <a:extLst>
              <a:ext uri="{FF2B5EF4-FFF2-40B4-BE49-F238E27FC236}">
                <a16:creationId xmlns:a16="http://schemas.microsoft.com/office/drawing/2014/main" id="{934A7A33-8E27-CE69-0F39-78AC95946716}"/>
              </a:ext>
            </a:extLst>
          </p:cNvPr>
          <p:cNvSpPr>
            <a:spLocks noGrp="1"/>
          </p:cNvSpPr>
          <p:nvPr>
            <p:ph idx="1"/>
          </p:nvPr>
        </p:nvSpPr>
        <p:spPr>
          <a:xfrm>
            <a:off x="214313" y="2008046"/>
            <a:ext cx="4743253" cy="4105940"/>
          </a:xfrm>
        </p:spPr>
        <p:txBody>
          <a:bodyPr>
            <a:normAutofit fontScale="92500" lnSpcReduction="10000"/>
          </a:bodyPr>
          <a:lstStyle/>
          <a:p>
            <a:pPr>
              <a:lnSpc>
                <a:spcPct val="110000"/>
              </a:lnSpc>
              <a:buNone/>
            </a:pPr>
            <a:r>
              <a:rPr lang="fr-BE" sz="1800" dirty="0">
                <a:latin typeface="Times New Roman" panose="02020603050405020304" pitchFamily="18" charset="0"/>
                <a:cs typeface="Times New Roman" panose="02020603050405020304" pitchFamily="18" charset="0"/>
              </a:rPr>
              <a:t>Concernant Disco </a:t>
            </a:r>
            <a:r>
              <a:rPr lang="fr-BE" sz="1800" dirty="0" err="1">
                <a:latin typeface="Times New Roman" panose="02020603050405020304" pitchFamily="18" charset="0"/>
                <a:cs typeface="Times New Roman" panose="02020603050405020304" pitchFamily="18" charset="0"/>
              </a:rPr>
              <a:t>Elysium</a:t>
            </a:r>
            <a:r>
              <a:rPr lang="fr-BE" sz="1800" dirty="0">
                <a:latin typeface="Times New Roman" panose="02020603050405020304" pitchFamily="18" charset="0"/>
                <a:cs typeface="Times New Roman" panose="02020603050405020304" pitchFamily="18" charset="0"/>
              </a:rPr>
              <a:t> :</a:t>
            </a:r>
          </a:p>
          <a:p>
            <a:pPr>
              <a:lnSpc>
                <a:spcPct val="110000"/>
              </a:lnSpc>
              <a:buNone/>
            </a:pPr>
            <a:r>
              <a:rPr lang="fr-BE" sz="1800" dirty="0">
                <a:latin typeface="Times New Roman" panose="02020603050405020304" pitchFamily="18" charset="0"/>
                <a:cs typeface="Times New Roman" panose="02020603050405020304" pitchFamily="18" charset="0"/>
              </a:rPr>
              <a:t>Des accusations de </a:t>
            </a:r>
            <a:r>
              <a:rPr lang="fr-BE" sz="1800" b="1" dirty="0">
                <a:latin typeface="Times New Roman" panose="02020603050405020304" pitchFamily="18" charset="0"/>
                <a:cs typeface="Times New Roman" panose="02020603050405020304" pitchFamily="18" charset="0"/>
              </a:rPr>
              <a:t>prise de contrôle illégale</a:t>
            </a:r>
            <a:r>
              <a:rPr lang="fr-BE" sz="1800" dirty="0">
                <a:latin typeface="Times New Roman" panose="02020603050405020304" pitchFamily="18" charset="0"/>
                <a:cs typeface="Times New Roman" panose="02020603050405020304" pitchFamily="18" charset="0"/>
              </a:rPr>
              <a:t> du studio via des montages financiers douteux (ex : société écran </a:t>
            </a:r>
            <a:r>
              <a:rPr lang="fr-BE" sz="1800" i="1" dirty="0" err="1">
                <a:latin typeface="Times New Roman" panose="02020603050405020304" pitchFamily="18" charset="0"/>
                <a:cs typeface="Times New Roman" panose="02020603050405020304" pitchFamily="18" charset="0"/>
              </a:rPr>
              <a:t>Telomer</a:t>
            </a:r>
            <a:r>
              <a:rPr lang="fr-BE" sz="1800" dirty="0">
                <a:latin typeface="Times New Roman" panose="02020603050405020304" pitchFamily="18" charset="0"/>
                <a:cs typeface="Times New Roman" panose="02020603050405020304" pitchFamily="18" charset="0"/>
              </a:rPr>
              <a:t>).</a:t>
            </a:r>
          </a:p>
          <a:p>
            <a:pPr>
              <a:lnSpc>
                <a:spcPct val="110000"/>
              </a:lnSpc>
              <a:buNone/>
            </a:pPr>
            <a:r>
              <a:rPr lang="fr-BE" sz="1800" dirty="0">
                <a:latin typeface="Times New Roman" panose="02020603050405020304" pitchFamily="18" charset="0"/>
                <a:cs typeface="Times New Roman" panose="02020603050405020304" pitchFamily="18" charset="0"/>
              </a:rPr>
              <a:t>Des soupçons de </a:t>
            </a:r>
            <a:r>
              <a:rPr lang="fr-BE" sz="1800" b="1" dirty="0">
                <a:latin typeface="Times New Roman" panose="02020603050405020304" pitchFamily="18" charset="0"/>
                <a:cs typeface="Times New Roman" panose="02020603050405020304" pitchFamily="18" charset="0"/>
              </a:rPr>
              <a:t>blanchiment d’argent</a:t>
            </a:r>
            <a:r>
              <a:rPr lang="fr-BE" sz="1800" dirty="0">
                <a:latin typeface="Times New Roman" panose="02020603050405020304" pitchFamily="18" charset="0"/>
                <a:cs typeface="Times New Roman" panose="02020603050405020304" pitchFamily="18" charset="0"/>
              </a:rPr>
              <a:t>, de </a:t>
            </a:r>
            <a:r>
              <a:rPr lang="fr-BE" sz="1800" b="1" dirty="0">
                <a:latin typeface="Times New Roman" panose="02020603050405020304" pitchFamily="18" charset="0"/>
                <a:cs typeface="Times New Roman" panose="02020603050405020304" pitchFamily="18" charset="0"/>
              </a:rPr>
              <a:t>détournement d’actifs</a:t>
            </a:r>
            <a:r>
              <a:rPr lang="fr-BE" sz="1800" dirty="0">
                <a:latin typeface="Times New Roman" panose="02020603050405020304" pitchFamily="18" charset="0"/>
                <a:cs typeface="Times New Roman" panose="02020603050405020304" pitchFamily="18" charset="0"/>
              </a:rPr>
              <a:t>, et de manipulation juridique.</a:t>
            </a:r>
          </a:p>
          <a:p>
            <a:pPr marL="0" indent="0">
              <a:lnSpc>
                <a:spcPct val="110000"/>
              </a:lnSpc>
              <a:buNone/>
            </a:pPr>
            <a:r>
              <a:rPr lang="fr-BE" sz="1800" dirty="0">
                <a:latin typeface="Times New Roman" panose="02020603050405020304" pitchFamily="18" charset="0"/>
                <a:cs typeface="Times New Roman" panose="02020603050405020304" pitchFamily="18" charset="0"/>
              </a:rPr>
              <a:t>En retour, des accusations de </a:t>
            </a:r>
            <a:r>
              <a:rPr lang="fr-BE" sz="1800" b="1" dirty="0">
                <a:latin typeface="Times New Roman" panose="02020603050405020304" pitchFamily="18" charset="0"/>
                <a:cs typeface="Times New Roman" panose="02020603050405020304" pitchFamily="18" charset="0"/>
              </a:rPr>
              <a:t>toxicité</a:t>
            </a:r>
            <a:r>
              <a:rPr lang="fr-BE" sz="1800" dirty="0">
                <a:latin typeface="Times New Roman" panose="02020603050405020304" pitchFamily="18" charset="0"/>
                <a:cs typeface="Times New Roman" panose="02020603050405020304" pitchFamily="18" charset="0"/>
              </a:rPr>
              <a:t>, de </a:t>
            </a:r>
            <a:r>
              <a:rPr lang="fr-BE" sz="1800" b="1" dirty="0">
                <a:latin typeface="Times New Roman" panose="02020603050405020304" pitchFamily="18" charset="0"/>
                <a:cs typeface="Times New Roman" panose="02020603050405020304" pitchFamily="18" charset="0"/>
              </a:rPr>
              <a:t>désengagement</a:t>
            </a:r>
            <a:r>
              <a:rPr lang="fr-BE" sz="1800" dirty="0">
                <a:latin typeface="Times New Roman" panose="02020603050405020304" pitchFamily="18" charset="0"/>
                <a:cs typeface="Times New Roman" panose="02020603050405020304" pitchFamily="18" charset="0"/>
              </a:rPr>
              <a:t>, et de </a:t>
            </a:r>
            <a:r>
              <a:rPr lang="fr-BE" sz="1800" b="1" dirty="0" err="1">
                <a:latin typeface="Times New Roman" panose="02020603050405020304" pitchFamily="18" charset="0"/>
                <a:cs typeface="Times New Roman" panose="02020603050405020304" pitchFamily="18" charset="0"/>
              </a:rPr>
              <a:t>crunch</a:t>
            </a:r>
            <a:r>
              <a:rPr lang="fr-BE" sz="1800" dirty="0">
                <a:latin typeface="Times New Roman" panose="02020603050405020304" pitchFamily="18" charset="0"/>
                <a:cs typeface="Times New Roman" panose="02020603050405020304" pitchFamily="18" charset="0"/>
              </a:rPr>
              <a:t> au sein de l’équipe fondatrice.</a:t>
            </a:r>
          </a:p>
          <a:p>
            <a:pPr marL="0" indent="0">
              <a:lnSpc>
                <a:spcPct val="110000"/>
              </a:lnSpc>
              <a:buNone/>
            </a:pPr>
            <a:r>
              <a:rPr lang="fr-BE" sz="1800" dirty="0">
                <a:latin typeface="Times New Roman" panose="02020603050405020304" pitchFamily="18" charset="0"/>
                <a:cs typeface="Times New Roman" panose="02020603050405020304" pitchFamily="18" charset="0"/>
              </a:rPr>
              <a:t>Le conflit a donné lieu à licenciements, procédures judiciaires en Estonie et au Royaume-Uni, et une fracture de la communauté de fans.</a:t>
            </a:r>
          </a:p>
        </p:txBody>
      </p:sp>
      <p:pic>
        <p:nvPicPr>
          <p:cNvPr id="3074" name="Picture 2" descr="Choisissez votre faction successeur de Disco Elysium : r/TwoBestFriendsPlay">
            <a:extLst>
              <a:ext uri="{FF2B5EF4-FFF2-40B4-BE49-F238E27FC236}">
                <a16:creationId xmlns:a16="http://schemas.microsoft.com/office/drawing/2014/main" id="{4ED7E9EB-6F67-E15C-272B-38D8681884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14889" y="1228351"/>
            <a:ext cx="7377112" cy="490577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308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87" name="Straight Connector 308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70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864F-3082-3F04-7661-3C5B1F1191FB}"/>
              </a:ext>
            </a:extLst>
          </p:cNvPr>
          <p:cNvSpPr>
            <a:spLocks noGrp="1"/>
          </p:cNvSpPr>
          <p:nvPr>
            <p:ph type="title"/>
          </p:nvPr>
        </p:nvSpPr>
        <p:spPr>
          <a:xfrm>
            <a:off x="1451524" y="343002"/>
            <a:ext cx="9603275" cy="1049235"/>
          </a:xfrm>
        </p:spPr>
        <p:txBody>
          <a:bodyPr/>
          <a:lstStyle/>
          <a:p>
            <a:r>
              <a:rPr lang="fr-FR" dirty="0"/>
              <a:t>Synthèse de l’analyse des enquêtes</a:t>
            </a:r>
          </a:p>
        </p:txBody>
      </p:sp>
      <p:pic>
        <p:nvPicPr>
          <p:cNvPr id="7" name="Espace réservé du contenu 6" descr="Une image contenant texte, capture d’écran, Police, document&#10;&#10;Le contenu généré par l’IA peut être incorrect.">
            <a:extLst>
              <a:ext uri="{FF2B5EF4-FFF2-40B4-BE49-F238E27FC236}">
                <a16:creationId xmlns:a16="http://schemas.microsoft.com/office/drawing/2014/main" id="{E91D9FA4-3F58-1620-D2FA-7F5401318CCF}"/>
              </a:ext>
            </a:extLst>
          </p:cNvPr>
          <p:cNvPicPr>
            <a:picLocks noGrp="1" noChangeAspect="1"/>
          </p:cNvPicPr>
          <p:nvPr>
            <p:ph idx="1"/>
          </p:nvPr>
        </p:nvPicPr>
        <p:blipFill>
          <a:blip r:embed="rId2"/>
          <a:stretch>
            <a:fillRect/>
          </a:stretch>
        </p:blipFill>
        <p:spPr>
          <a:xfrm>
            <a:off x="1451524" y="851679"/>
            <a:ext cx="9603275" cy="6006321"/>
          </a:xfrm>
        </p:spPr>
      </p:pic>
    </p:spTree>
    <p:extLst>
      <p:ext uri="{BB962C8B-B14F-4D97-AF65-F5344CB8AC3E}">
        <p14:creationId xmlns:p14="http://schemas.microsoft.com/office/powerpoint/2010/main" val="1589907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C4D121-44E2-64DF-BF38-D1DD019D800F}"/>
              </a:ext>
            </a:extLst>
          </p:cNvPr>
          <p:cNvSpPr>
            <a:spLocks noGrp="1"/>
          </p:cNvSpPr>
          <p:nvPr>
            <p:ph type="title"/>
          </p:nvPr>
        </p:nvSpPr>
        <p:spPr/>
        <p:txBody>
          <a:bodyPr>
            <a:normAutofit fontScale="90000"/>
          </a:bodyPr>
          <a:lstStyle/>
          <a:p>
            <a:r>
              <a:rPr lang="fr-FR" dirty="0"/>
              <a:t>Conclusions – fonctions de la presse vidéoludique dans le processus d’artification</a:t>
            </a:r>
          </a:p>
        </p:txBody>
      </p:sp>
      <p:sp>
        <p:nvSpPr>
          <p:cNvPr id="3" name="Espace réservé du contenu 2">
            <a:extLst>
              <a:ext uri="{FF2B5EF4-FFF2-40B4-BE49-F238E27FC236}">
                <a16:creationId xmlns:a16="http://schemas.microsoft.com/office/drawing/2014/main" id="{9F2B1D35-8313-E41C-AB2C-06C6E852AFA6}"/>
              </a:ext>
            </a:extLst>
          </p:cNvPr>
          <p:cNvSpPr>
            <a:spLocks noGrp="1"/>
          </p:cNvSpPr>
          <p:nvPr>
            <p:ph idx="1"/>
          </p:nvPr>
        </p:nvSpPr>
        <p:spPr>
          <a:xfrm>
            <a:off x="1451579" y="2015732"/>
            <a:ext cx="9603275" cy="3927868"/>
          </a:xfrm>
        </p:spPr>
        <p:txBody>
          <a:bodyPr>
            <a:normAutofit fontScale="92500" lnSpcReduction="10000"/>
          </a:bodyPr>
          <a:lstStyle/>
          <a:p>
            <a:r>
              <a:rPr lang="fr-BE" b="1" dirty="0">
                <a:latin typeface="Times New Roman" panose="02020603050405020304" pitchFamily="18" charset="0"/>
                <a:cs typeface="Times New Roman" panose="02020603050405020304" pitchFamily="18" charset="0"/>
              </a:rPr>
              <a:t>Articule critique artistique et enquête de terrain</a:t>
            </a:r>
          </a:p>
          <a:p>
            <a:r>
              <a:rPr lang="fr-BE" b="1" dirty="0">
                <a:latin typeface="Times New Roman" panose="02020603050405020304" pitchFamily="18" charset="0"/>
                <a:cs typeface="Times New Roman" panose="02020603050405020304" pitchFamily="18" charset="0"/>
              </a:rPr>
              <a:t>Légitime les jeux « indépendants » comme objets culturels</a:t>
            </a:r>
          </a:p>
          <a:p>
            <a:r>
              <a:rPr lang="fr-BE" b="1" dirty="0">
                <a:latin typeface="Times New Roman" panose="02020603050405020304" pitchFamily="18" charset="0"/>
                <a:cs typeface="Times New Roman" panose="02020603050405020304" pitchFamily="18" charset="0"/>
              </a:rPr>
              <a:t>Mobilise des références artistiques reconnues</a:t>
            </a:r>
          </a:p>
          <a:p>
            <a:r>
              <a:rPr lang="fr-BE" b="1" dirty="0">
                <a:latin typeface="Times New Roman" panose="02020603050405020304" pitchFamily="18" charset="0"/>
                <a:cs typeface="Times New Roman" panose="02020603050405020304" pitchFamily="18" charset="0"/>
              </a:rPr>
              <a:t>Donne à voir les conditions de production, en amont ou aval de la </a:t>
            </a:r>
            <a:r>
              <a:rPr lang="fr-BE" b="1">
                <a:latin typeface="Times New Roman" panose="02020603050405020304" pitchFamily="18" charset="0"/>
                <a:cs typeface="Times New Roman" panose="02020603050405020304" pitchFamily="18" charset="0"/>
              </a:rPr>
              <a:t>« sortie » </a:t>
            </a:r>
          </a:p>
          <a:p>
            <a:r>
              <a:rPr lang="fr-BE" b="1" dirty="0">
                <a:latin typeface="Times New Roman" panose="02020603050405020304" pitchFamily="18" charset="0"/>
                <a:cs typeface="Times New Roman" panose="02020603050405020304" pitchFamily="18" charset="0"/>
              </a:rPr>
              <a:t>Limite : l’indépendance vidéoludique demeure un objet construit dont les contours fluctuent selon les contextes d’énonciation, les récits médiatiques et les intérêts symboliques en jeu </a:t>
            </a:r>
            <a:r>
              <a:rPr lang="fr-BE" dirty="0">
                <a:latin typeface="Times New Roman" panose="02020603050405020304" pitchFamily="18" charset="0"/>
                <a:cs typeface="Times New Roman" panose="02020603050405020304" pitchFamily="18" charset="0"/>
              </a:rPr>
              <a:t>(voir </a:t>
            </a:r>
            <a:r>
              <a:rPr lang="fr-BE" dirty="0" err="1">
                <a:latin typeface="Times New Roman" panose="02020603050405020304" pitchFamily="18" charset="0"/>
                <a:cs typeface="Times New Roman" panose="02020603050405020304" pitchFamily="18" charset="0"/>
              </a:rPr>
              <a:t>Ruffino</a:t>
            </a:r>
            <a:r>
              <a:rPr lang="fr-BE" dirty="0">
                <a:latin typeface="Times New Roman" panose="02020603050405020304" pitchFamily="18" charset="0"/>
                <a:cs typeface="Times New Roman" panose="02020603050405020304" pitchFamily="18" charset="0"/>
              </a:rPr>
              <a:t>, 2012 ; </a:t>
            </a:r>
            <a:r>
              <a:rPr lang="fr-BE" dirty="0" err="1">
                <a:latin typeface="Times New Roman" panose="02020603050405020304" pitchFamily="18" charset="0"/>
                <a:cs typeface="Times New Roman" panose="02020603050405020304" pitchFamily="18" charset="0"/>
              </a:rPr>
              <a:t>Politowski</a:t>
            </a:r>
            <a:r>
              <a:rPr lang="fr-BE" dirty="0">
                <a:latin typeface="Times New Roman" panose="02020603050405020304" pitchFamily="18" charset="0"/>
                <a:cs typeface="Times New Roman" panose="02020603050405020304" pitchFamily="18" charset="0"/>
              </a:rPr>
              <a:t> et al., 2021)</a:t>
            </a:r>
          </a:p>
          <a:p>
            <a:r>
              <a:rPr lang="fr-BE" b="1" dirty="0">
                <a:latin typeface="Times New Roman" panose="02020603050405020304" pitchFamily="18" charset="0"/>
                <a:cs typeface="Times New Roman" panose="02020603050405020304" pitchFamily="18" charset="0"/>
              </a:rPr>
              <a:t>=&gt; L’appareillage critique occulte les conditions de production, là où les enquêtes permettent de mettre à l’épreuve l’usage du qualificatif « indépendant », dans la continuité des conclusions de </a:t>
            </a:r>
            <a:r>
              <a:rPr lang="fr-BE" b="1" dirty="0" err="1">
                <a:latin typeface="Times New Roman" panose="02020603050405020304" pitchFamily="18" charset="0"/>
                <a:cs typeface="Times New Roman" panose="02020603050405020304" pitchFamily="18" charset="0"/>
              </a:rPr>
              <a:t>Juul</a:t>
            </a:r>
            <a:r>
              <a:rPr lang="fr-BE" b="1" dirty="0">
                <a:latin typeface="Times New Roman" panose="02020603050405020304" pitchFamily="18" charset="0"/>
                <a:cs typeface="Times New Roman" panose="02020603050405020304" pitchFamily="18" charset="0"/>
              </a:rPr>
              <a:t> </a:t>
            </a:r>
            <a:r>
              <a:rPr lang="fr-BE" dirty="0">
                <a:latin typeface="Times New Roman" panose="02020603050405020304" pitchFamily="18" charset="0"/>
                <a:cs typeface="Times New Roman" panose="02020603050405020304" pitchFamily="18" charset="0"/>
              </a:rPr>
              <a:t>(</a:t>
            </a:r>
            <a:r>
              <a:rPr lang="fr-BE" i="1" dirty="0" err="1">
                <a:latin typeface="Times New Roman" panose="02020603050405020304" pitchFamily="18" charset="0"/>
                <a:cs typeface="Times New Roman" panose="02020603050405020304" pitchFamily="18" charset="0"/>
              </a:rPr>
              <a:t>Handmade</a:t>
            </a:r>
            <a:r>
              <a:rPr lang="fr-BE" i="1" dirty="0">
                <a:latin typeface="Times New Roman" panose="02020603050405020304" pitchFamily="18" charset="0"/>
                <a:cs typeface="Times New Roman" panose="02020603050405020304" pitchFamily="18" charset="0"/>
              </a:rPr>
              <a:t> pixels</a:t>
            </a:r>
            <a:r>
              <a:rPr lang="fr-BE" dirty="0">
                <a:latin typeface="Times New Roman" panose="02020603050405020304" pitchFamily="18" charset="0"/>
                <a:cs typeface="Times New Roman" panose="02020603050405020304" pitchFamily="18" charset="0"/>
              </a:rPr>
              <a:t>, 2019)</a:t>
            </a:r>
            <a:endParaRPr lang="fr-BE" b="1"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320398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5B0563-287E-995D-CBA6-9D7E424915BA}"/>
              </a:ext>
            </a:extLst>
          </p:cNvPr>
          <p:cNvSpPr>
            <a:spLocks noGrp="1"/>
          </p:cNvSpPr>
          <p:nvPr>
            <p:ph type="title"/>
          </p:nvPr>
        </p:nvSpPr>
        <p:spPr/>
        <p:txBody>
          <a:bodyPr/>
          <a:lstStyle/>
          <a:p>
            <a:r>
              <a:rPr lang="fr-FR" dirty="0"/>
              <a:t>Tests, critiques et légitimité</a:t>
            </a:r>
          </a:p>
        </p:txBody>
      </p:sp>
      <p:sp>
        <p:nvSpPr>
          <p:cNvPr id="3" name="Espace réservé du contenu 2">
            <a:extLst>
              <a:ext uri="{FF2B5EF4-FFF2-40B4-BE49-F238E27FC236}">
                <a16:creationId xmlns:a16="http://schemas.microsoft.com/office/drawing/2014/main" id="{F6DC0200-C21A-B8CC-9745-389F2333A589}"/>
              </a:ext>
            </a:extLst>
          </p:cNvPr>
          <p:cNvSpPr>
            <a:spLocks noGrp="1"/>
          </p:cNvSpPr>
          <p:nvPr>
            <p:ph idx="1"/>
          </p:nvPr>
        </p:nvSpPr>
        <p:spPr>
          <a:xfrm>
            <a:off x="2446157" y="2028985"/>
            <a:ext cx="9603275" cy="3450613"/>
          </a:xfrm>
        </p:spPr>
        <p:txBody>
          <a:bodyPr/>
          <a:lstStyle/>
          <a:p>
            <a:pPr marL="0" indent="0" algn="just">
              <a:buNone/>
            </a:pPr>
            <a:r>
              <a:rPr lang="fr-BE" sz="1800" kern="0" dirty="0">
                <a:effectLst/>
                <a:latin typeface="Times New Roman" panose="02020603050405020304" pitchFamily="18" charset="0"/>
                <a:ea typeface="Times New Roman" panose="02020603050405020304" pitchFamily="18" charset="0"/>
              </a:rPr>
              <a:t>La critique de jeux vidéo, communément appelée « test » constitue un matériau idéal pour observer la transition de son objet du divertissement vers l’art. D’une part, parce que cette frange de la presse spécialisée s’est évidemment développée en parallèle du secteur qu’elle couvre (</a:t>
            </a:r>
            <a:r>
              <a:rPr lang="fr-BE" sz="1800" kern="0" dirty="0" err="1">
                <a:effectLst/>
                <a:latin typeface="Times New Roman" panose="02020603050405020304" pitchFamily="18" charset="0"/>
                <a:ea typeface="Times New Roman" panose="02020603050405020304" pitchFamily="18" charset="0"/>
              </a:rPr>
              <a:t>Dozo</a:t>
            </a:r>
            <a:r>
              <a:rPr lang="fr-BE" sz="1800" kern="0" dirty="0">
                <a:effectLst/>
                <a:latin typeface="Times New Roman" panose="02020603050405020304" pitchFamily="18" charset="0"/>
                <a:ea typeface="Times New Roman" panose="02020603050405020304" pitchFamily="18" charset="0"/>
              </a:rPr>
              <a:t> et Krywicki, 2018), réinventant son système d’évaluation et son rapport à la notation à mesure que les jeux vidéo se complexifient et que le savoir-faire des studios s’amplifie (</a:t>
            </a:r>
            <a:r>
              <a:rPr lang="fr-BE" sz="1800" kern="0" dirty="0" err="1">
                <a:effectLst/>
                <a:latin typeface="Times New Roman" panose="02020603050405020304" pitchFamily="18" charset="0"/>
                <a:ea typeface="Times New Roman" panose="02020603050405020304" pitchFamily="18" charset="0"/>
              </a:rPr>
              <a:t>Trajkov</a:t>
            </a:r>
            <a:r>
              <a:rPr lang="fr-BE" sz="1800" kern="0" dirty="0">
                <a:effectLst/>
                <a:latin typeface="Times New Roman" panose="02020603050405020304" pitchFamily="18" charset="0"/>
                <a:ea typeface="Times New Roman" panose="02020603050405020304" pitchFamily="18" charset="0"/>
              </a:rPr>
              <a:t>, 2022 ; </a:t>
            </a:r>
            <a:r>
              <a:rPr lang="fr-BE" sz="1800" kern="0" dirty="0" err="1">
                <a:effectLst/>
                <a:latin typeface="Times New Roman" panose="02020603050405020304" pitchFamily="18" charset="0"/>
                <a:ea typeface="Times New Roman" panose="02020603050405020304" pitchFamily="18" charset="0"/>
              </a:rPr>
              <a:t>Ammouche</a:t>
            </a:r>
            <a:r>
              <a:rPr lang="fr-BE" sz="1800" kern="0" dirty="0">
                <a:effectLst/>
                <a:latin typeface="Times New Roman" panose="02020603050405020304" pitchFamily="18" charset="0"/>
                <a:ea typeface="Times New Roman" panose="02020603050405020304" pitchFamily="18" charset="0"/>
              </a:rPr>
              <a:t>, 2022 ; Audureau, 2022). D’autre part, car la légitimation du jeu vidéo en tant qu’art revêt des enjeux transverses à celle du journalisme de jeu vidéo, dont certains acteurs cherchent à prouver que leur pratique n’a rien à envier à celle de leurs collègues des médias traditionnels (Krywicki 2022 ; 2024a).</a:t>
            </a:r>
            <a:endParaRPr lang="fr-FR" dirty="0"/>
          </a:p>
        </p:txBody>
      </p:sp>
      <p:pic>
        <p:nvPicPr>
          <p:cNvPr id="2050" name="Picture 2" descr="Lire les magazines de jeux vidéo">
            <a:extLst>
              <a:ext uri="{FF2B5EF4-FFF2-40B4-BE49-F238E27FC236}">
                <a16:creationId xmlns:a16="http://schemas.microsoft.com/office/drawing/2014/main" id="{7090DED7-5921-932C-85D0-72CEDAB04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7" y="3407387"/>
            <a:ext cx="2379485" cy="3450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Plume dans la play – Presses Universitaires de Liège">
            <a:extLst>
              <a:ext uri="{FF2B5EF4-FFF2-40B4-BE49-F238E27FC236}">
                <a16:creationId xmlns:a16="http://schemas.microsoft.com/office/drawing/2014/main" id="{8E192819-34A0-4DA9-70A2-7748BDFF6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82" y="4773085"/>
            <a:ext cx="1437723" cy="20849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nuel d'analyse de la presse magazine - Livre et ebook Sciences de  l'information et de la communication de Claire Blandin - Dunod">
            <a:extLst>
              <a:ext uri="{FF2B5EF4-FFF2-40B4-BE49-F238E27FC236}">
                <a16:creationId xmlns:a16="http://schemas.microsoft.com/office/drawing/2014/main" id="{584CC358-3188-1074-DE3C-FD134C152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3199" y="4773084"/>
            <a:ext cx="1389943" cy="208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616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B9EF6A-53E7-6933-E65E-0B662461A557}"/>
              </a:ext>
            </a:extLst>
          </p:cNvPr>
          <p:cNvSpPr>
            <a:spLocks noGrp="1"/>
          </p:cNvSpPr>
          <p:nvPr>
            <p:ph type="title"/>
          </p:nvPr>
        </p:nvSpPr>
        <p:spPr>
          <a:xfrm>
            <a:off x="1303021" y="804520"/>
            <a:ext cx="10289044" cy="1049235"/>
          </a:xfrm>
        </p:spPr>
        <p:txBody>
          <a:bodyPr/>
          <a:lstStyle/>
          <a:p>
            <a:r>
              <a:rPr lang="fr-FR" dirty="0"/>
              <a:t>Prolongements – Ambivalences journalistiques et enjeux Épistémologiques</a:t>
            </a:r>
          </a:p>
        </p:txBody>
      </p:sp>
      <p:sp>
        <p:nvSpPr>
          <p:cNvPr id="3" name="Espace réservé du contenu 2">
            <a:extLst>
              <a:ext uri="{FF2B5EF4-FFF2-40B4-BE49-F238E27FC236}">
                <a16:creationId xmlns:a16="http://schemas.microsoft.com/office/drawing/2014/main" id="{2944CE07-BB5E-5036-5AAC-FEFEA85FB341}"/>
              </a:ext>
            </a:extLst>
          </p:cNvPr>
          <p:cNvSpPr>
            <a:spLocks noGrp="1"/>
          </p:cNvSpPr>
          <p:nvPr>
            <p:ph idx="1"/>
          </p:nvPr>
        </p:nvSpPr>
        <p:spPr>
          <a:xfrm>
            <a:off x="1451579" y="2015731"/>
            <a:ext cx="9603275" cy="4037749"/>
          </a:xfrm>
        </p:spPr>
        <p:txBody>
          <a:bodyPr>
            <a:normAutofit fontScale="85000" lnSpcReduction="10000"/>
          </a:bodyPr>
          <a:lstStyle/>
          <a:p>
            <a:r>
              <a:rPr lang="fr-BE" b="1" dirty="0">
                <a:latin typeface="Times New Roman" panose="02020603050405020304" pitchFamily="18" charset="0"/>
                <a:cs typeface="Times New Roman" panose="02020603050405020304" pitchFamily="18" charset="0"/>
              </a:rPr>
              <a:t>La volonté de légitimation artistique peut invisibiliser des pratiques problématiques</a:t>
            </a:r>
          </a:p>
          <a:p>
            <a:r>
              <a:rPr lang="fr-BE" b="1" dirty="0">
                <a:latin typeface="Times New Roman" panose="02020603050405020304" pitchFamily="18" charset="0"/>
                <a:cs typeface="Times New Roman" panose="02020603050405020304" pitchFamily="18" charset="0"/>
              </a:rPr>
              <a:t>Critiques idéalisent certaines figures (auteur, authenticité), que les enquêtes concrétisent</a:t>
            </a:r>
          </a:p>
          <a:p>
            <a:r>
              <a:rPr lang="fr-BE" b="1" dirty="0">
                <a:latin typeface="Times New Roman" panose="02020603050405020304" pitchFamily="18" charset="0"/>
                <a:cs typeface="Times New Roman" panose="02020603050405020304" pitchFamily="18" charset="0"/>
              </a:rPr>
              <a:t>Invisibilisation de créateurs marginalisés et de réappropriations (</a:t>
            </a:r>
            <a:r>
              <a:rPr lang="fr-BE" b="1" dirty="0" err="1">
                <a:latin typeface="Times New Roman" panose="02020603050405020304" pitchFamily="18" charset="0"/>
                <a:cs typeface="Times New Roman" panose="02020603050405020304" pitchFamily="18" charset="0"/>
              </a:rPr>
              <a:t>Ruberg</a:t>
            </a:r>
            <a:r>
              <a:rPr lang="fr-BE" b="1" dirty="0">
                <a:latin typeface="Times New Roman" panose="02020603050405020304" pitchFamily="18" charset="0"/>
                <a:cs typeface="Times New Roman" panose="02020603050405020304" pitchFamily="18" charset="0"/>
              </a:rPr>
              <a:t>, 2021) : </a:t>
            </a:r>
            <a:r>
              <a:rPr lang="fr-BE" b="1" dirty="0" err="1">
                <a:latin typeface="Times New Roman" panose="02020603050405020304" pitchFamily="18" charset="0"/>
                <a:cs typeface="Times New Roman" panose="02020603050405020304" pitchFamily="18" charset="0"/>
              </a:rPr>
              <a:t>Stardew</a:t>
            </a:r>
            <a:r>
              <a:rPr lang="fr-BE" b="1" dirty="0">
                <a:latin typeface="Times New Roman" panose="02020603050405020304" pitchFamily="18" charset="0"/>
                <a:cs typeface="Times New Roman" panose="02020603050405020304" pitchFamily="18" charset="0"/>
              </a:rPr>
              <a:t> Valley en tant que </a:t>
            </a:r>
            <a:r>
              <a:rPr lang="fr-BE" b="1" i="1" dirty="0" err="1">
                <a:latin typeface="Times New Roman" panose="02020603050405020304" pitchFamily="18" charset="0"/>
                <a:cs typeface="Times New Roman" panose="02020603050405020304" pitchFamily="18" charset="0"/>
              </a:rPr>
              <a:t>safe</a:t>
            </a:r>
            <a:r>
              <a:rPr lang="fr-BE" b="1" i="1" dirty="0">
                <a:latin typeface="Times New Roman" panose="02020603050405020304" pitchFamily="18" charset="0"/>
                <a:cs typeface="Times New Roman" panose="02020603050405020304" pitchFamily="18" charset="0"/>
              </a:rPr>
              <a:t> </a:t>
            </a:r>
            <a:r>
              <a:rPr lang="fr-BE" b="1" i="1" dirty="0" err="1">
                <a:latin typeface="Times New Roman" panose="02020603050405020304" pitchFamily="18" charset="0"/>
                <a:cs typeface="Times New Roman" panose="02020603050405020304" pitchFamily="18" charset="0"/>
              </a:rPr>
              <a:t>space</a:t>
            </a:r>
            <a:r>
              <a:rPr lang="fr-BE" b="1" i="1" dirty="0">
                <a:latin typeface="Times New Roman" panose="02020603050405020304" pitchFamily="18" charset="0"/>
                <a:cs typeface="Times New Roman" panose="02020603050405020304" pitchFamily="18" charset="0"/>
              </a:rPr>
              <a:t> </a:t>
            </a:r>
            <a:r>
              <a:rPr lang="fr-BE" b="1" dirty="0">
                <a:latin typeface="Times New Roman" panose="02020603050405020304" pitchFamily="18" charset="0"/>
                <a:cs typeface="Times New Roman" panose="02020603050405020304" pitchFamily="18" charset="0"/>
              </a:rPr>
              <a:t>pour explorer et exprimer son identité</a:t>
            </a:r>
          </a:p>
          <a:p>
            <a:r>
              <a:rPr lang="fr-BE" b="1" dirty="0">
                <a:latin typeface="Times New Roman" panose="02020603050405020304" pitchFamily="18" charset="0"/>
                <a:cs typeface="Times New Roman" panose="02020603050405020304" pitchFamily="18" charset="0"/>
              </a:rPr>
              <a:t>Reconnaissance liée à des codes critiques établis : Disco Elysium comme pont entre tradition gothique et lecture post-humaniste (</a:t>
            </a:r>
            <a:r>
              <a:rPr lang="fr-BE" b="1" dirty="0" err="1">
                <a:latin typeface="Times New Roman" panose="02020603050405020304" pitchFamily="18" charset="0"/>
                <a:cs typeface="Times New Roman" panose="02020603050405020304" pitchFamily="18" charset="0"/>
              </a:rPr>
              <a:t>McKeown</a:t>
            </a:r>
            <a:r>
              <a:rPr lang="fr-BE" b="1" dirty="0">
                <a:latin typeface="Times New Roman" panose="02020603050405020304" pitchFamily="18" charset="0"/>
                <a:cs typeface="Times New Roman" panose="02020603050405020304" pitchFamily="18" charset="0"/>
              </a:rPr>
              <a:t>, 2021 ; </a:t>
            </a:r>
            <a:r>
              <a:rPr lang="fr-BE" b="1" dirty="0" err="1">
                <a:latin typeface="Times New Roman" panose="02020603050405020304" pitchFamily="18" charset="0"/>
                <a:cs typeface="Times New Roman" panose="02020603050405020304" pitchFamily="18" charset="0"/>
              </a:rPr>
              <a:t>Novitz</a:t>
            </a:r>
            <a:r>
              <a:rPr lang="fr-BE" b="1" dirty="0">
                <a:latin typeface="Times New Roman" panose="02020603050405020304" pitchFamily="18" charset="0"/>
                <a:cs typeface="Times New Roman" panose="02020603050405020304" pitchFamily="18" charset="0"/>
              </a:rPr>
              <a:t>, 2021 ; Ozimek, 2021)</a:t>
            </a:r>
          </a:p>
          <a:p>
            <a:r>
              <a:rPr lang="fr-BE" b="1" dirty="0">
                <a:latin typeface="Times New Roman" panose="02020603050405020304" pitchFamily="18" charset="0"/>
                <a:cs typeface="Times New Roman" panose="02020603050405020304" pitchFamily="18" charset="0"/>
              </a:rPr>
              <a:t>Acceptation de l’état inachevé d’un jeu vidéo : Star Citizen envisagé comme « œuvre ouverte » (Eco, 1965) ou « texte scriptible » (Barthes, 1973).</a:t>
            </a:r>
          </a:p>
          <a:p>
            <a:r>
              <a:rPr lang="fr-BE" b="1" dirty="0">
                <a:latin typeface="Times New Roman" panose="02020603050405020304" pitchFamily="18" charset="0"/>
                <a:cs typeface="Times New Roman" panose="02020603050405020304" pitchFamily="18" charset="0"/>
              </a:rPr>
              <a:t>=&gt; Besoin d’une critique située et investiguée, au-delà de l’évaluation. Interroger les jeux non seulement pour ce qu’ils proposent ou représentent esthétiquement, mais aussi pour ce qu’ils révèlent du monde qui les rend possibles. </a:t>
            </a:r>
          </a:p>
          <a:p>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287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F17E5B1-6D9D-CDD4-EE5C-062DFD23AD86}"/>
              </a:ext>
            </a:extLst>
          </p:cNvPr>
          <p:cNvSpPr>
            <a:spLocks noGrp="1"/>
          </p:cNvSpPr>
          <p:nvPr>
            <p:ph type="title"/>
          </p:nvPr>
        </p:nvSpPr>
        <p:spPr>
          <a:xfrm>
            <a:off x="849683" y="1240076"/>
            <a:ext cx="2727813" cy="4584527"/>
          </a:xfrm>
        </p:spPr>
        <p:txBody>
          <a:bodyPr>
            <a:normAutofit/>
          </a:bodyPr>
          <a:lstStyle/>
          <a:p>
            <a:r>
              <a:rPr lang="fr-FR" sz="2700">
                <a:solidFill>
                  <a:srgbClr val="FFFFFF"/>
                </a:solidFill>
              </a:rPr>
              <a:t>Bibliographie sélective</a:t>
            </a:r>
          </a:p>
        </p:txBody>
      </p:sp>
      <p:sp>
        <p:nvSpPr>
          <p:cNvPr id="3" name="Espace réservé du contenu 2">
            <a:extLst>
              <a:ext uri="{FF2B5EF4-FFF2-40B4-BE49-F238E27FC236}">
                <a16:creationId xmlns:a16="http://schemas.microsoft.com/office/drawing/2014/main" id="{DBC26E06-D6EF-CBFF-E411-4831E1885BE0}"/>
              </a:ext>
            </a:extLst>
          </p:cNvPr>
          <p:cNvSpPr>
            <a:spLocks noGrp="1"/>
          </p:cNvSpPr>
          <p:nvPr>
            <p:ph idx="1"/>
          </p:nvPr>
        </p:nvSpPr>
        <p:spPr>
          <a:xfrm>
            <a:off x="4186238" y="114299"/>
            <a:ext cx="7858125" cy="6543675"/>
          </a:xfrm>
        </p:spPr>
        <p:txBody>
          <a:bodyPr anchor="t">
            <a:noAutofit/>
          </a:bodyPr>
          <a:lstStyle/>
          <a:p>
            <a:pPr>
              <a:lnSpc>
                <a:spcPct val="110000"/>
              </a:lnSpc>
              <a:buNone/>
            </a:pPr>
            <a:r>
              <a:rPr lang="fr-BE" sz="1200" dirty="0">
                <a:effectLst/>
                <a:latin typeface="Times New Roman" panose="02020603050405020304" pitchFamily="18" charset="0"/>
                <a:ea typeface="Cambria" panose="02040503050406030204" pitchFamily="18" charset="0"/>
              </a:rPr>
              <a:t> </a:t>
            </a:r>
            <a:r>
              <a:rPr lang="fr-BE" sz="1200" dirty="0" err="1">
                <a:effectLst/>
                <a:latin typeface="Times New Roman" panose="02020603050405020304" pitchFamily="18" charset="0"/>
                <a:ea typeface="Times New Roman" panose="02020603050405020304" pitchFamily="18" charset="0"/>
              </a:rPr>
              <a:t>Ammouche</a:t>
            </a:r>
            <a:r>
              <a:rPr lang="fr-BE" sz="1200" dirty="0">
                <a:effectLst/>
                <a:latin typeface="Times New Roman" panose="02020603050405020304" pitchFamily="18" charset="0"/>
                <a:ea typeface="Times New Roman" panose="02020603050405020304" pitchFamily="18" charset="0"/>
              </a:rPr>
              <a:t> S., « L’élaboration critique : naissance et évolution des tests de jeux vidéo du monde anglophone à la France (1974-2020) », dans </a:t>
            </a:r>
            <a:r>
              <a:rPr lang="fr-BE" sz="1200" dirty="0" err="1">
                <a:effectLst/>
                <a:latin typeface="Times New Roman" panose="02020603050405020304" pitchFamily="18" charset="0"/>
                <a:ea typeface="Times New Roman" panose="02020603050405020304" pitchFamily="18" charset="0"/>
              </a:rPr>
              <a:t>Ammouche</a:t>
            </a:r>
            <a:r>
              <a:rPr lang="fr-BE" sz="1200" dirty="0">
                <a:effectLst/>
                <a:latin typeface="Times New Roman" panose="02020603050405020304" pitchFamily="18" charset="0"/>
                <a:ea typeface="Times New Roman" panose="02020603050405020304" pitchFamily="18" charset="0"/>
              </a:rPr>
              <a:t> S., </a:t>
            </a:r>
            <a:r>
              <a:rPr lang="fr-BE" sz="1200" dirty="0" err="1">
                <a:effectLst/>
                <a:latin typeface="Times New Roman" panose="02020603050405020304" pitchFamily="18" charset="0"/>
                <a:ea typeface="Times New Roman" panose="02020603050405020304" pitchFamily="18" charset="0"/>
              </a:rPr>
              <a:t>Dozo</a:t>
            </a:r>
            <a:r>
              <a:rPr lang="fr-BE" sz="1200" dirty="0">
                <a:effectLst/>
                <a:latin typeface="Times New Roman" panose="02020603050405020304" pitchFamily="18" charset="0"/>
                <a:ea typeface="Times New Roman" panose="02020603050405020304" pitchFamily="18" charset="0"/>
              </a:rPr>
              <a:t> B.-O., Blanchet A., </a:t>
            </a:r>
            <a:r>
              <a:rPr lang="fr-BE" sz="1200" dirty="0" err="1">
                <a:effectLst/>
                <a:latin typeface="Times New Roman" panose="02020603050405020304" pitchFamily="18" charset="0"/>
                <a:ea typeface="Times New Roman" panose="02020603050405020304" pitchFamily="18" charset="0"/>
              </a:rPr>
              <a:t>Triclot</a:t>
            </a:r>
            <a:r>
              <a:rPr lang="fr-BE" sz="1200" dirty="0">
                <a:effectLst/>
                <a:latin typeface="Times New Roman" panose="02020603050405020304" pitchFamily="18" charset="0"/>
                <a:ea typeface="Times New Roman" panose="02020603050405020304" pitchFamily="18" charset="0"/>
              </a:rPr>
              <a:t> M., </a:t>
            </a:r>
            <a:r>
              <a:rPr lang="fr-BE" sz="1200" i="1" dirty="0">
                <a:effectLst/>
                <a:latin typeface="Times New Roman" panose="02020603050405020304" pitchFamily="18" charset="0"/>
                <a:ea typeface="Times New Roman" panose="02020603050405020304" pitchFamily="18" charset="0"/>
              </a:rPr>
              <a:t>Lire les magazines de jeux vidéo</a:t>
            </a:r>
            <a:r>
              <a:rPr lang="fr-BE" sz="1200" dirty="0">
                <a:effectLst/>
                <a:latin typeface="Times New Roman" panose="02020603050405020304" pitchFamily="18" charset="0"/>
                <a:ea typeface="Times New Roman" panose="02020603050405020304" pitchFamily="18" charset="0"/>
              </a:rPr>
              <a:t>, Liège, Presses Universitaires de Liège, p. 65–78, 2022.</a:t>
            </a:r>
          </a:p>
          <a:p>
            <a:pPr>
              <a:lnSpc>
                <a:spcPct val="110000"/>
              </a:lnSpc>
              <a:buNone/>
            </a:pPr>
            <a:r>
              <a:rPr lang="fr-BE" sz="1200" dirty="0" err="1">
                <a:effectLst/>
                <a:latin typeface="Times New Roman" panose="02020603050405020304" pitchFamily="18" charset="0"/>
                <a:ea typeface="Times New Roman" panose="02020603050405020304" pitchFamily="18" charset="0"/>
              </a:rPr>
              <a:t>Juul</a:t>
            </a:r>
            <a:r>
              <a:rPr lang="fr-BE" sz="1200" dirty="0">
                <a:effectLst/>
                <a:latin typeface="Times New Roman" panose="02020603050405020304" pitchFamily="18" charset="0"/>
                <a:ea typeface="Times New Roman" panose="02020603050405020304" pitchFamily="18" charset="0"/>
              </a:rPr>
              <a:t>, J. (2019). </a:t>
            </a:r>
            <a:r>
              <a:rPr lang="fr-BE" sz="1200" i="1" dirty="0" err="1">
                <a:effectLst/>
                <a:latin typeface="Times New Roman" panose="02020603050405020304" pitchFamily="18" charset="0"/>
                <a:ea typeface="Times New Roman" panose="02020603050405020304" pitchFamily="18" charset="0"/>
              </a:rPr>
              <a:t>Handmade</a:t>
            </a:r>
            <a:r>
              <a:rPr lang="fr-BE" sz="1200" i="1" dirty="0">
                <a:effectLst/>
                <a:latin typeface="Times New Roman" panose="02020603050405020304" pitchFamily="18" charset="0"/>
                <a:ea typeface="Times New Roman" panose="02020603050405020304" pitchFamily="18" charset="0"/>
              </a:rPr>
              <a:t> pixels: Independent </a:t>
            </a:r>
            <a:r>
              <a:rPr lang="fr-BE" sz="1200" i="1" dirty="0" err="1">
                <a:effectLst/>
                <a:latin typeface="Times New Roman" panose="02020603050405020304" pitchFamily="18" charset="0"/>
                <a:ea typeface="Times New Roman" panose="02020603050405020304" pitchFamily="18" charset="0"/>
              </a:rPr>
              <a:t>video</a:t>
            </a:r>
            <a:r>
              <a:rPr lang="fr-BE" sz="1200" i="1" dirty="0">
                <a:effectLst/>
                <a:latin typeface="Times New Roman" panose="02020603050405020304" pitchFamily="18" charset="0"/>
                <a:ea typeface="Times New Roman" panose="02020603050405020304" pitchFamily="18" charset="0"/>
              </a:rPr>
              <a:t> </a:t>
            </a:r>
            <a:r>
              <a:rPr lang="fr-BE" sz="1200" i="1" dirty="0" err="1">
                <a:effectLst/>
                <a:latin typeface="Times New Roman" panose="02020603050405020304" pitchFamily="18" charset="0"/>
                <a:ea typeface="Times New Roman" panose="02020603050405020304" pitchFamily="18" charset="0"/>
              </a:rPr>
              <a:t>games</a:t>
            </a:r>
            <a:r>
              <a:rPr lang="fr-BE" sz="1200" i="1" dirty="0">
                <a:effectLst/>
                <a:latin typeface="Times New Roman" panose="02020603050405020304" pitchFamily="18" charset="0"/>
                <a:ea typeface="Times New Roman" panose="02020603050405020304" pitchFamily="18" charset="0"/>
              </a:rPr>
              <a:t> and the </a:t>
            </a:r>
            <a:r>
              <a:rPr lang="fr-BE" sz="1200" i="1" dirty="0" err="1">
                <a:effectLst/>
                <a:latin typeface="Times New Roman" panose="02020603050405020304" pitchFamily="18" charset="0"/>
                <a:ea typeface="Times New Roman" panose="02020603050405020304" pitchFamily="18" charset="0"/>
              </a:rPr>
              <a:t>quest</a:t>
            </a:r>
            <a:r>
              <a:rPr lang="fr-BE" sz="1200" i="1" dirty="0">
                <a:effectLst/>
                <a:latin typeface="Times New Roman" panose="02020603050405020304" pitchFamily="18" charset="0"/>
                <a:ea typeface="Times New Roman" panose="02020603050405020304" pitchFamily="18" charset="0"/>
              </a:rPr>
              <a:t> for </a:t>
            </a:r>
            <a:r>
              <a:rPr lang="fr-BE" sz="1200" i="1" dirty="0" err="1">
                <a:effectLst/>
                <a:latin typeface="Times New Roman" panose="02020603050405020304" pitchFamily="18" charset="0"/>
                <a:ea typeface="Times New Roman" panose="02020603050405020304" pitchFamily="18" charset="0"/>
              </a:rPr>
              <a:t>authenticity</a:t>
            </a:r>
            <a:r>
              <a:rPr lang="fr-BE" sz="1200" dirty="0">
                <a:effectLst/>
                <a:latin typeface="Times New Roman" panose="02020603050405020304" pitchFamily="18" charset="0"/>
                <a:ea typeface="Times New Roman" panose="02020603050405020304" pitchFamily="18" charset="0"/>
              </a:rPr>
              <a:t>. MIT </a:t>
            </a:r>
            <a:r>
              <a:rPr lang="fr-BE" sz="1200" dirty="0" err="1">
                <a:effectLst/>
                <a:latin typeface="Times New Roman" panose="02020603050405020304" pitchFamily="18" charset="0"/>
                <a:ea typeface="Times New Roman" panose="02020603050405020304" pitchFamily="18" charset="0"/>
              </a:rPr>
              <a:t>Press</a:t>
            </a:r>
            <a:r>
              <a:rPr lang="fr-BE" sz="1200" dirty="0">
                <a:effectLst/>
                <a:latin typeface="Times New Roman" panose="02020603050405020304" pitchFamily="18" charset="0"/>
                <a:ea typeface="Times New Roman" panose="02020603050405020304" pitchFamily="18" charset="0"/>
              </a:rPr>
              <a:t>.</a:t>
            </a:r>
          </a:p>
          <a:p>
            <a:pPr>
              <a:lnSpc>
                <a:spcPct val="110000"/>
              </a:lnSpc>
              <a:buNone/>
            </a:pPr>
            <a:r>
              <a:rPr lang="fr-BE" sz="1200" dirty="0" err="1">
                <a:effectLst/>
                <a:latin typeface="Times New Roman" panose="02020603050405020304" pitchFamily="18" charset="0"/>
                <a:ea typeface="Times New Roman" panose="02020603050405020304" pitchFamily="18" charset="0"/>
              </a:rPr>
              <a:t>McKeown</a:t>
            </a:r>
            <a:r>
              <a:rPr lang="fr-BE" sz="1200" dirty="0">
                <a:effectLst/>
                <a:latin typeface="Times New Roman" panose="02020603050405020304" pitchFamily="18" charset="0"/>
                <a:ea typeface="Times New Roman" panose="02020603050405020304" pitchFamily="18" charset="0"/>
              </a:rPr>
              <a:t>, A. (2021). The </a:t>
            </a:r>
            <a:r>
              <a:rPr lang="fr-BE" sz="1200" dirty="0" err="1">
                <a:effectLst/>
                <a:latin typeface="Times New Roman" panose="02020603050405020304" pitchFamily="18" charset="0"/>
                <a:ea typeface="Times New Roman" panose="02020603050405020304" pitchFamily="18" charset="0"/>
              </a:rPr>
              <a:t>player-character's</a:t>
            </a:r>
            <a:r>
              <a:rPr lang="fr-BE" sz="1200" dirty="0">
                <a:effectLst/>
                <a:latin typeface="Times New Roman" panose="02020603050405020304" pitchFamily="18" charset="0"/>
                <a:ea typeface="Times New Roman" panose="02020603050405020304" pitchFamily="18" charset="0"/>
              </a:rPr>
              <a:t> </a:t>
            </a:r>
            <a:r>
              <a:rPr lang="fr-BE" sz="1200" dirty="0" err="1">
                <a:effectLst/>
                <a:latin typeface="Times New Roman" panose="02020603050405020304" pitchFamily="18" charset="0"/>
                <a:ea typeface="Times New Roman" panose="02020603050405020304" pitchFamily="18" charset="0"/>
              </a:rPr>
              <a:t>fractured</a:t>
            </a:r>
            <a:r>
              <a:rPr lang="fr-BE" sz="1200" dirty="0">
                <a:effectLst/>
                <a:latin typeface="Times New Roman" panose="02020603050405020304" pitchFamily="18" charset="0"/>
                <a:ea typeface="Times New Roman" panose="02020603050405020304" pitchFamily="18" charset="0"/>
              </a:rPr>
              <a:t> self in </a:t>
            </a:r>
            <a:r>
              <a:rPr lang="fr-BE" sz="1200" i="1" dirty="0">
                <a:effectLst/>
                <a:latin typeface="Times New Roman" panose="02020603050405020304" pitchFamily="18" charset="0"/>
                <a:ea typeface="Times New Roman" panose="02020603050405020304" pitchFamily="18" charset="0"/>
              </a:rPr>
              <a:t>Disco </a:t>
            </a:r>
            <a:r>
              <a:rPr lang="fr-BE" sz="1200" i="1" dirty="0" err="1">
                <a:effectLst/>
                <a:latin typeface="Times New Roman" panose="02020603050405020304" pitchFamily="18" charset="0"/>
                <a:ea typeface="Times New Roman" panose="02020603050405020304" pitchFamily="18" charset="0"/>
              </a:rPr>
              <a:t>Elysium</a:t>
            </a:r>
            <a:r>
              <a:rPr lang="fr-BE" sz="1200" dirty="0">
                <a:effectLst/>
                <a:latin typeface="Times New Roman" panose="02020603050405020304" pitchFamily="18" charset="0"/>
                <a:ea typeface="Times New Roman" panose="02020603050405020304" pitchFamily="18" charset="0"/>
              </a:rPr>
              <a:t>: A </a:t>
            </a:r>
            <a:r>
              <a:rPr lang="fr-BE" sz="1200" dirty="0" err="1">
                <a:effectLst/>
                <a:latin typeface="Times New Roman" panose="02020603050405020304" pitchFamily="18" charset="0"/>
                <a:ea typeface="Times New Roman" panose="02020603050405020304" pitchFamily="18" charset="0"/>
              </a:rPr>
              <a:t>posthumanist</a:t>
            </a:r>
            <a:r>
              <a:rPr lang="fr-BE" sz="1200" dirty="0">
                <a:effectLst/>
                <a:latin typeface="Times New Roman" panose="02020603050405020304" pitchFamily="18" charset="0"/>
                <a:ea typeface="Times New Roman" panose="02020603050405020304" pitchFamily="18" charset="0"/>
              </a:rPr>
              <a:t> </a:t>
            </a:r>
            <a:r>
              <a:rPr lang="fr-BE" sz="1200" dirty="0" err="1">
                <a:effectLst/>
                <a:latin typeface="Times New Roman" panose="02020603050405020304" pitchFamily="18" charset="0"/>
                <a:ea typeface="Times New Roman" panose="02020603050405020304" pitchFamily="18" charset="0"/>
              </a:rPr>
              <a:t>reading</a:t>
            </a:r>
            <a:r>
              <a:rPr lang="fr-BE" sz="1200" dirty="0">
                <a:effectLst/>
                <a:latin typeface="Times New Roman" panose="02020603050405020304" pitchFamily="18" charset="0"/>
                <a:ea typeface="Times New Roman" panose="02020603050405020304" pitchFamily="18" charset="0"/>
              </a:rPr>
              <a:t>. </a:t>
            </a:r>
            <a:r>
              <a:rPr lang="nl-BE" sz="1200" i="1" dirty="0">
                <a:effectLst/>
                <a:latin typeface="Times New Roman" panose="02020603050405020304" pitchFamily="18" charset="0"/>
                <a:ea typeface="Times New Roman" panose="02020603050405020304" pitchFamily="18" charset="0"/>
              </a:rPr>
              <a:t>British and Slovene Media Research</a:t>
            </a:r>
            <a:r>
              <a:rPr lang="nl-BE" sz="1200" dirty="0">
                <a:effectLst/>
                <a:latin typeface="Times New Roman" panose="02020603050405020304" pitchFamily="18" charset="0"/>
                <a:ea typeface="Times New Roman" panose="02020603050405020304" pitchFamily="18" charset="0"/>
              </a:rPr>
              <a:t>, </a:t>
            </a:r>
            <a:r>
              <a:rPr lang="nl-BE" sz="1200" i="1" dirty="0">
                <a:effectLst/>
                <a:latin typeface="Times New Roman" panose="02020603050405020304" pitchFamily="18" charset="0"/>
                <a:ea typeface="Times New Roman" panose="02020603050405020304" pitchFamily="18" charset="0"/>
              </a:rPr>
              <a:t>11</a:t>
            </a:r>
            <a:r>
              <a:rPr lang="nl-BE" sz="1200" dirty="0">
                <a:effectLst/>
                <a:latin typeface="Times New Roman" panose="02020603050405020304" pitchFamily="18" charset="0"/>
                <a:ea typeface="Times New Roman" panose="02020603050405020304" pitchFamily="18" charset="0"/>
              </a:rPr>
              <a:t>(1), 12–25. </a:t>
            </a:r>
            <a:r>
              <a:rPr lang="nl-BE" sz="1200" dirty="0">
                <a:effectLst/>
                <a:latin typeface="Times New Roman" panose="02020603050405020304" pitchFamily="18" charset="0"/>
                <a:ea typeface="Times New Roman" panose="02020603050405020304" pitchFamily="18" charset="0"/>
                <a:hlinkClick r:id="rId2"/>
              </a:rPr>
              <a:t>https://doi.org/10.2478/bsmr-2021-0001</a:t>
            </a:r>
            <a:endParaRPr lang="fr-BE" sz="1200" dirty="0">
              <a:latin typeface="Times New Roman" panose="02020603050405020304" pitchFamily="18" charset="0"/>
              <a:ea typeface="Times New Roman" panose="02020603050405020304" pitchFamily="18" charset="0"/>
            </a:endParaRPr>
          </a:p>
          <a:p>
            <a:pPr>
              <a:lnSpc>
                <a:spcPct val="110000"/>
              </a:lnSpc>
              <a:buNone/>
            </a:pPr>
            <a:r>
              <a:rPr lang="fr-BE" sz="1200" dirty="0" err="1">
                <a:effectLst/>
                <a:latin typeface="Times New Roman" panose="02020603050405020304" pitchFamily="18" charset="0"/>
                <a:ea typeface="Times New Roman" panose="02020603050405020304" pitchFamily="18" charset="0"/>
              </a:rPr>
              <a:t>Novitz</a:t>
            </a:r>
            <a:r>
              <a:rPr lang="fr-BE" sz="1200" dirty="0">
                <a:effectLst/>
                <a:latin typeface="Times New Roman" panose="02020603050405020304" pitchFamily="18" charset="0"/>
                <a:ea typeface="Times New Roman" panose="02020603050405020304" pitchFamily="18" charset="0"/>
              </a:rPr>
              <a:t>, J. (2021). </a:t>
            </a:r>
            <a:r>
              <a:rPr lang="fr-BE" sz="1200" i="1" dirty="0">
                <a:effectLst/>
                <a:latin typeface="Times New Roman" panose="02020603050405020304" pitchFamily="18" charset="0"/>
                <a:ea typeface="Times New Roman" panose="02020603050405020304" pitchFamily="18" charset="0"/>
              </a:rPr>
              <a:t>Disco </a:t>
            </a:r>
            <a:r>
              <a:rPr lang="fr-BE" sz="1200" i="1" dirty="0" err="1">
                <a:effectLst/>
                <a:latin typeface="Times New Roman" panose="02020603050405020304" pitchFamily="18" charset="0"/>
                <a:ea typeface="Times New Roman" panose="02020603050405020304" pitchFamily="18" charset="0"/>
              </a:rPr>
              <a:t>Elysium</a:t>
            </a:r>
            <a:r>
              <a:rPr lang="fr-BE" sz="1200" i="1" dirty="0">
                <a:effectLst/>
                <a:latin typeface="Times New Roman" panose="02020603050405020304" pitchFamily="18" charset="0"/>
                <a:ea typeface="Times New Roman" panose="02020603050405020304" pitchFamily="18" charset="0"/>
              </a:rPr>
              <a:t> as Gothic fiction</a:t>
            </a:r>
            <a:r>
              <a:rPr lang="fr-BE" sz="1200" dirty="0">
                <a:effectLst/>
                <a:latin typeface="Times New Roman" panose="02020603050405020304" pitchFamily="18" charset="0"/>
                <a:ea typeface="Times New Roman" panose="02020603050405020304" pitchFamily="18" charset="0"/>
              </a:rPr>
              <a:t>. </a:t>
            </a:r>
            <a:r>
              <a:rPr lang="nl-BE" sz="1200" i="1" dirty="0">
                <a:effectLst/>
                <a:latin typeface="Times New Roman" panose="02020603050405020304" pitchFamily="18" charset="0"/>
                <a:ea typeface="Times New Roman" panose="02020603050405020304" pitchFamily="18" charset="0"/>
              </a:rPr>
              <a:t>Baltic Screen Media Review</a:t>
            </a:r>
            <a:r>
              <a:rPr lang="nl-BE" sz="1200" dirty="0">
                <a:effectLst/>
                <a:latin typeface="Times New Roman" panose="02020603050405020304" pitchFamily="18" charset="0"/>
                <a:ea typeface="Times New Roman" panose="02020603050405020304" pitchFamily="18" charset="0"/>
              </a:rPr>
              <a:t>, 9(1), 32–42. </a:t>
            </a:r>
            <a:r>
              <a:rPr lang="nl-BE" sz="1200" u="sng" dirty="0">
                <a:effectLst/>
                <a:latin typeface="Times New Roman" panose="02020603050405020304" pitchFamily="18" charset="0"/>
                <a:ea typeface="Times New Roman" panose="02020603050405020304" pitchFamily="18" charset="0"/>
                <a:hlinkClick r:id="rId3"/>
              </a:rPr>
              <a:t>https://doi.org/10.2478/bsmr-2021-0004</a:t>
            </a:r>
            <a:endParaRPr lang="fr-BE" sz="1200" u="sng" dirty="0">
              <a:latin typeface="Times New Roman" panose="02020603050405020304" pitchFamily="18" charset="0"/>
              <a:ea typeface="Times New Roman" panose="02020603050405020304" pitchFamily="18" charset="0"/>
            </a:endParaRPr>
          </a:p>
          <a:p>
            <a:pPr>
              <a:lnSpc>
                <a:spcPct val="110000"/>
              </a:lnSpc>
              <a:buNone/>
            </a:pPr>
            <a:r>
              <a:rPr lang="nl-BE" sz="1200" dirty="0">
                <a:effectLst/>
                <a:latin typeface="Times New Roman" panose="02020603050405020304" pitchFamily="18" charset="0"/>
                <a:ea typeface="Times New Roman" panose="02020603050405020304" pitchFamily="18" charset="0"/>
              </a:rPr>
              <a:t>Ozimek, A. (2021). Between East and West: Estonian game development and transnational production in </a:t>
            </a:r>
            <a:r>
              <a:rPr lang="nl-BE" sz="1200" i="1" dirty="0">
                <a:effectLst/>
                <a:latin typeface="Times New Roman" panose="02020603050405020304" pitchFamily="18" charset="0"/>
                <a:ea typeface="Times New Roman" panose="02020603050405020304" pitchFamily="18" charset="0"/>
              </a:rPr>
              <a:t>Disco Elysium</a:t>
            </a:r>
            <a:r>
              <a:rPr lang="nl-BE" sz="1200" dirty="0">
                <a:effectLst/>
                <a:latin typeface="Times New Roman" panose="02020603050405020304" pitchFamily="18" charset="0"/>
                <a:ea typeface="Times New Roman" panose="02020603050405020304" pitchFamily="18" charset="0"/>
              </a:rPr>
              <a:t> and </a:t>
            </a:r>
            <a:r>
              <a:rPr lang="nl-BE" sz="1200" i="1" dirty="0">
                <a:effectLst/>
                <a:latin typeface="Times New Roman" panose="02020603050405020304" pitchFamily="18" charset="0"/>
                <a:ea typeface="Times New Roman" panose="02020603050405020304" pitchFamily="18" charset="0"/>
              </a:rPr>
              <a:t>Star Citizen</a:t>
            </a:r>
            <a:r>
              <a:rPr lang="nl-BE" sz="1200" dirty="0">
                <a:effectLst/>
                <a:latin typeface="Times New Roman" panose="02020603050405020304" pitchFamily="18" charset="0"/>
                <a:ea typeface="Times New Roman" panose="02020603050405020304" pitchFamily="18" charset="0"/>
              </a:rPr>
              <a:t>. </a:t>
            </a:r>
            <a:r>
              <a:rPr lang="nl-BE" sz="1200" i="1" dirty="0">
                <a:effectLst/>
                <a:latin typeface="Times New Roman" panose="02020603050405020304" pitchFamily="18" charset="0"/>
                <a:ea typeface="Times New Roman" panose="02020603050405020304" pitchFamily="18" charset="0"/>
              </a:rPr>
              <a:t>British and Slovene Media Research</a:t>
            </a:r>
            <a:r>
              <a:rPr lang="nl-BE" sz="1200" dirty="0">
                <a:effectLst/>
                <a:latin typeface="Times New Roman" panose="02020603050405020304" pitchFamily="18" charset="0"/>
                <a:ea typeface="Times New Roman" panose="02020603050405020304" pitchFamily="18" charset="0"/>
              </a:rPr>
              <a:t>, </a:t>
            </a:r>
            <a:r>
              <a:rPr lang="nl-BE" sz="1200" i="1" dirty="0">
                <a:effectLst/>
                <a:latin typeface="Times New Roman" panose="02020603050405020304" pitchFamily="18" charset="0"/>
                <a:ea typeface="Times New Roman" panose="02020603050405020304" pitchFamily="18" charset="0"/>
              </a:rPr>
              <a:t>11</a:t>
            </a:r>
            <a:r>
              <a:rPr lang="nl-BE" sz="1200" dirty="0">
                <a:effectLst/>
                <a:latin typeface="Times New Roman" panose="02020603050405020304" pitchFamily="18" charset="0"/>
                <a:ea typeface="Times New Roman" panose="02020603050405020304" pitchFamily="18" charset="0"/>
              </a:rPr>
              <a:t>(1), 26–36</a:t>
            </a:r>
          </a:p>
          <a:p>
            <a:pPr>
              <a:lnSpc>
                <a:spcPct val="110000"/>
              </a:lnSpc>
              <a:buNone/>
            </a:pPr>
            <a:r>
              <a:rPr lang="en-US" sz="1200" dirty="0">
                <a:effectLst/>
                <a:latin typeface="Times New Roman" panose="02020603050405020304" pitchFamily="18" charset="0"/>
                <a:ea typeface="Times New Roman" panose="02020603050405020304" pitchFamily="18" charset="0"/>
              </a:rPr>
              <a:t>Politowski C., Petrillo F., Ullmann G. C., </a:t>
            </a:r>
            <a:r>
              <a:rPr lang="en-US" sz="1200" dirty="0" err="1">
                <a:effectLst/>
                <a:latin typeface="Times New Roman" panose="02020603050405020304" pitchFamily="18" charset="0"/>
                <a:ea typeface="Times New Roman" panose="02020603050405020304" pitchFamily="18" charset="0"/>
              </a:rPr>
              <a:t>Guéhéneuc</a:t>
            </a:r>
            <a:r>
              <a:rPr lang="en-US" sz="1200" dirty="0">
                <a:effectLst/>
                <a:latin typeface="Times New Roman" panose="02020603050405020304" pitchFamily="18" charset="0"/>
                <a:ea typeface="Times New Roman" panose="02020603050405020304" pitchFamily="18" charset="0"/>
              </a:rPr>
              <a:t> Y.-G., </a:t>
            </a:r>
            <a:r>
              <a:rPr lang="en-US" sz="1200" i="1" dirty="0">
                <a:effectLst/>
                <a:latin typeface="Times New Roman" panose="02020603050405020304" pitchFamily="18" charset="0"/>
                <a:ea typeface="Times New Roman" panose="02020603050405020304" pitchFamily="18" charset="0"/>
              </a:rPr>
              <a:t>Game Industry Problems: An Extensive Analysis of the Gray Literature</a:t>
            </a:r>
            <a:r>
              <a:rPr lang="en-US" sz="1200" dirty="0">
                <a:effectLst/>
                <a:latin typeface="Times New Roman" panose="02020603050405020304" pitchFamily="18" charset="0"/>
                <a:ea typeface="Times New Roman" panose="02020603050405020304" pitchFamily="18" charset="0"/>
              </a:rPr>
              <a:t>, 2021.</a:t>
            </a:r>
            <a:endParaRPr lang="fr-BE" sz="1200" dirty="0">
              <a:latin typeface="Times New Roman" panose="02020603050405020304" pitchFamily="18" charset="0"/>
              <a:ea typeface="Times New Roman" panose="02020603050405020304" pitchFamily="18" charset="0"/>
            </a:endParaRPr>
          </a:p>
          <a:p>
            <a:pPr>
              <a:lnSpc>
                <a:spcPct val="110000"/>
              </a:lnSpc>
              <a:buNone/>
            </a:pPr>
            <a:r>
              <a:rPr lang="fr-BE" sz="1200" dirty="0" err="1">
                <a:effectLst/>
                <a:latin typeface="Times New Roman" panose="02020603050405020304" pitchFamily="18" charset="0"/>
                <a:ea typeface="Times New Roman" panose="02020603050405020304" pitchFamily="18" charset="0"/>
              </a:rPr>
              <a:t>Ringoot</a:t>
            </a:r>
            <a:r>
              <a:rPr lang="fr-BE" sz="1200" dirty="0">
                <a:effectLst/>
                <a:latin typeface="Times New Roman" panose="02020603050405020304" pitchFamily="18" charset="0"/>
                <a:ea typeface="Times New Roman" panose="02020603050405020304" pitchFamily="18" charset="0"/>
              </a:rPr>
              <a:t> R., </a:t>
            </a:r>
            <a:r>
              <a:rPr lang="fr-BE" sz="1200" i="1" dirty="0">
                <a:effectLst/>
                <a:latin typeface="Times New Roman" panose="02020603050405020304" pitchFamily="18" charset="0"/>
                <a:ea typeface="Times New Roman" panose="02020603050405020304" pitchFamily="18" charset="0"/>
              </a:rPr>
              <a:t>Analyser le discours de presse</a:t>
            </a:r>
            <a:r>
              <a:rPr lang="fr-BE" sz="1200" dirty="0">
                <a:effectLst/>
                <a:latin typeface="Times New Roman" panose="02020603050405020304" pitchFamily="18" charset="0"/>
                <a:ea typeface="Times New Roman" panose="02020603050405020304" pitchFamily="18" charset="0"/>
              </a:rPr>
              <a:t>, Paris, A. Colin, 2014.</a:t>
            </a:r>
          </a:p>
          <a:p>
            <a:pPr>
              <a:lnSpc>
                <a:spcPct val="110000"/>
              </a:lnSpc>
              <a:buNone/>
            </a:pPr>
            <a:r>
              <a:rPr lang="fr-BE" sz="1200" dirty="0" err="1">
                <a:effectLst/>
                <a:latin typeface="Times New Roman" panose="02020603050405020304" pitchFamily="18" charset="0"/>
                <a:ea typeface="Times New Roman" panose="02020603050405020304" pitchFamily="18" charset="0"/>
              </a:rPr>
              <a:t>Ringoot</a:t>
            </a:r>
            <a:r>
              <a:rPr lang="fr-BE" sz="1200" dirty="0">
                <a:effectLst/>
                <a:latin typeface="Times New Roman" panose="02020603050405020304" pitchFamily="18" charset="0"/>
                <a:ea typeface="Times New Roman" panose="02020603050405020304" pitchFamily="18" charset="0"/>
              </a:rPr>
              <a:t> R., </a:t>
            </a:r>
            <a:r>
              <a:rPr lang="fr-BE" sz="1200" dirty="0" err="1">
                <a:effectLst/>
                <a:latin typeface="Times New Roman" panose="02020603050405020304" pitchFamily="18" charset="0"/>
                <a:ea typeface="Times New Roman" panose="02020603050405020304" pitchFamily="18" charset="0"/>
              </a:rPr>
              <a:t>Rochard</a:t>
            </a:r>
            <a:r>
              <a:rPr lang="fr-BE" sz="1200" dirty="0">
                <a:effectLst/>
                <a:latin typeface="Times New Roman" panose="02020603050405020304" pitchFamily="18" charset="0"/>
                <a:ea typeface="Times New Roman" panose="02020603050405020304" pitchFamily="18" charset="0"/>
              </a:rPr>
              <a:t> Y., « Proximité éditoriale : normes et usages des genres journalistiques », dans </a:t>
            </a:r>
            <a:r>
              <a:rPr lang="fr-BE" sz="1200" i="1" dirty="0">
                <a:effectLst/>
                <a:latin typeface="Times New Roman" panose="02020603050405020304" pitchFamily="18" charset="0"/>
                <a:ea typeface="Times New Roman" panose="02020603050405020304" pitchFamily="18" charset="0"/>
              </a:rPr>
              <a:t>Mots. Les langages du politique</a:t>
            </a:r>
            <a:r>
              <a:rPr lang="fr-BE" sz="1200" dirty="0">
                <a:effectLst/>
                <a:latin typeface="Times New Roman" panose="02020603050405020304" pitchFamily="18" charset="0"/>
                <a:ea typeface="Times New Roman" panose="02020603050405020304" pitchFamily="18" charset="0"/>
              </a:rPr>
              <a:t>, vol. 77, p. 73–90, 2005.</a:t>
            </a:r>
          </a:p>
          <a:p>
            <a:pPr>
              <a:lnSpc>
                <a:spcPct val="110000"/>
              </a:lnSpc>
              <a:buNone/>
            </a:pPr>
            <a:r>
              <a:rPr lang="fr-BE" sz="1200" dirty="0" err="1">
                <a:effectLst/>
                <a:latin typeface="Times New Roman" panose="02020603050405020304" pitchFamily="18" charset="0"/>
                <a:ea typeface="Times New Roman" panose="02020603050405020304" pitchFamily="18" charset="0"/>
              </a:rPr>
              <a:t>Ruberg</a:t>
            </a:r>
            <a:r>
              <a:rPr lang="fr-BE" sz="1200" dirty="0">
                <a:effectLst/>
                <a:latin typeface="Times New Roman" panose="02020603050405020304" pitchFamily="18" charset="0"/>
                <a:ea typeface="Times New Roman" panose="02020603050405020304" pitchFamily="18" charset="0"/>
              </a:rPr>
              <a:t>, B. (2021). </a:t>
            </a:r>
            <a:r>
              <a:rPr lang="fr-BE" sz="1200" i="1" dirty="0">
                <a:effectLst/>
                <a:latin typeface="Times New Roman" panose="02020603050405020304" pitchFamily="18" charset="0"/>
                <a:ea typeface="Times New Roman" panose="02020603050405020304" pitchFamily="18" charset="0"/>
              </a:rPr>
              <a:t>The queer </a:t>
            </a:r>
            <a:r>
              <a:rPr lang="fr-BE" sz="1200" i="1" dirty="0" err="1">
                <a:effectLst/>
                <a:latin typeface="Times New Roman" panose="02020603050405020304" pitchFamily="18" charset="0"/>
                <a:ea typeface="Times New Roman" panose="02020603050405020304" pitchFamily="18" charset="0"/>
              </a:rPr>
              <a:t>games</a:t>
            </a:r>
            <a:r>
              <a:rPr lang="fr-BE" sz="1200" i="1" dirty="0">
                <a:effectLst/>
                <a:latin typeface="Times New Roman" panose="02020603050405020304" pitchFamily="18" charset="0"/>
                <a:ea typeface="Times New Roman" panose="02020603050405020304" pitchFamily="18" charset="0"/>
              </a:rPr>
              <a:t> avant-garde: How LGBTQ </a:t>
            </a:r>
            <a:r>
              <a:rPr lang="fr-BE" sz="1200" i="1" dirty="0" err="1">
                <a:effectLst/>
                <a:latin typeface="Times New Roman" panose="02020603050405020304" pitchFamily="18" charset="0"/>
                <a:ea typeface="Times New Roman" panose="02020603050405020304" pitchFamily="18" charset="0"/>
              </a:rPr>
              <a:t>game</a:t>
            </a:r>
            <a:r>
              <a:rPr lang="fr-BE" sz="1200" i="1" dirty="0">
                <a:effectLst/>
                <a:latin typeface="Times New Roman" panose="02020603050405020304" pitchFamily="18" charset="0"/>
                <a:ea typeface="Times New Roman" panose="02020603050405020304" pitchFamily="18" charset="0"/>
              </a:rPr>
              <a:t> </a:t>
            </a:r>
            <a:r>
              <a:rPr lang="fr-BE" sz="1200" i="1" dirty="0" err="1">
                <a:effectLst/>
                <a:latin typeface="Times New Roman" panose="02020603050405020304" pitchFamily="18" charset="0"/>
                <a:ea typeface="Times New Roman" panose="02020603050405020304" pitchFamily="18" charset="0"/>
              </a:rPr>
              <a:t>makers</a:t>
            </a:r>
            <a:r>
              <a:rPr lang="fr-BE" sz="1200" i="1" dirty="0">
                <a:effectLst/>
                <a:latin typeface="Times New Roman" panose="02020603050405020304" pitchFamily="18" charset="0"/>
                <a:ea typeface="Times New Roman" panose="02020603050405020304" pitchFamily="18" charset="0"/>
              </a:rPr>
              <a:t> are rewriting </a:t>
            </a:r>
            <a:r>
              <a:rPr lang="fr-BE" sz="1200" i="1" dirty="0" err="1">
                <a:effectLst/>
                <a:latin typeface="Times New Roman" panose="02020603050405020304" pitchFamily="18" charset="0"/>
                <a:ea typeface="Times New Roman" panose="02020603050405020304" pitchFamily="18" charset="0"/>
              </a:rPr>
              <a:t>video</a:t>
            </a:r>
            <a:r>
              <a:rPr lang="fr-BE" sz="1200" i="1" dirty="0">
                <a:effectLst/>
                <a:latin typeface="Times New Roman" panose="02020603050405020304" pitchFamily="18" charset="0"/>
                <a:ea typeface="Times New Roman" panose="02020603050405020304" pitchFamily="18" charset="0"/>
              </a:rPr>
              <a:t> </a:t>
            </a:r>
            <a:r>
              <a:rPr lang="fr-BE" sz="1200" i="1" dirty="0" err="1">
                <a:effectLst/>
                <a:latin typeface="Times New Roman" panose="02020603050405020304" pitchFamily="18" charset="0"/>
                <a:ea typeface="Times New Roman" panose="02020603050405020304" pitchFamily="18" charset="0"/>
              </a:rPr>
              <a:t>game</a:t>
            </a:r>
            <a:r>
              <a:rPr lang="fr-BE" sz="1200" i="1" dirty="0">
                <a:effectLst/>
                <a:latin typeface="Times New Roman" panose="02020603050405020304" pitchFamily="18" charset="0"/>
                <a:ea typeface="Times New Roman" panose="02020603050405020304" pitchFamily="18" charset="0"/>
              </a:rPr>
              <a:t> culture</a:t>
            </a:r>
            <a:r>
              <a:rPr lang="fr-BE" sz="1200" dirty="0">
                <a:effectLst/>
                <a:latin typeface="Times New Roman" panose="02020603050405020304" pitchFamily="18" charset="0"/>
                <a:ea typeface="Times New Roman" panose="02020603050405020304" pitchFamily="18" charset="0"/>
              </a:rPr>
              <a:t>. Duke </a:t>
            </a:r>
            <a:r>
              <a:rPr lang="fr-BE" sz="1200" dirty="0" err="1">
                <a:effectLst/>
                <a:latin typeface="Times New Roman" panose="02020603050405020304" pitchFamily="18" charset="0"/>
                <a:ea typeface="Times New Roman" panose="02020603050405020304" pitchFamily="18" charset="0"/>
              </a:rPr>
              <a:t>University</a:t>
            </a:r>
            <a:r>
              <a:rPr lang="fr-BE" sz="1200" dirty="0">
                <a:effectLst/>
                <a:latin typeface="Times New Roman" panose="02020603050405020304" pitchFamily="18" charset="0"/>
                <a:ea typeface="Times New Roman" panose="02020603050405020304" pitchFamily="18" charset="0"/>
              </a:rPr>
              <a:t> </a:t>
            </a:r>
            <a:r>
              <a:rPr lang="fr-BE" sz="1200" dirty="0" err="1">
                <a:effectLst/>
                <a:latin typeface="Times New Roman" panose="02020603050405020304" pitchFamily="18" charset="0"/>
                <a:ea typeface="Times New Roman" panose="02020603050405020304" pitchFamily="18" charset="0"/>
              </a:rPr>
              <a:t>Press</a:t>
            </a:r>
            <a:r>
              <a:rPr lang="fr-BE" sz="1200" dirty="0">
                <a:effectLst/>
                <a:latin typeface="Times New Roman" panose="02020603050405020304" pitchFamily="18" charset="0"/>
                <a:ea typeface="Times New Roman" panose="02020603050405020304" pitchFamily="18" charset="0"/>
              </a:rPr>
              <a:t>.</a:t>
            </a:r>
          </a:p>
          <a:p>
            <a:pPr>
              <a:lnSpc>
                <a:spcPct val="110000"/>
              </a:lnSpc>
              <a:buNone/>
            </a:pPr>
            <a:r>
              <a:rPr lang="en-US" sz="1200" dirty="0">
                <a:effectLst/>
                <a:latin typeface="Times New Roman" panose="02020603050405020304" pitchFamily="18" charset="0"/>
                <a:ea typeface="Times New Roman" panose="02020603050405020304" pitchFamily="18" charset="0"/>
              </a:rPr>
              <a:t>Ruffino P., « Narratives of independent production in video game culture », dans </a:t>
            </a:r>
            <a:r>
              <a:rPr lang="en-US" sz="1200" i="1" dirty="0">
                <a:effectLst/>
                <a:latin typeface="Times New Roman" panose="02020603050405020304" pitchFamily="18" charset="0"/>
                <a:ea typeface="Times New Roman" panose="02020603050405020304" pitchFamily="18" charset="0"/>
              </a:rPr>
              <a:t>Loading... The Journal of the Canadian Game Studies Association</a:t>
            </a:r>
            <a:r>
              <a:rPr lang="en-US" sz="1200" dirty="0">
                <a:effectLst/>
                <a:latin typeface="Times New Roman" panose="02020603050405020304" pitchFamily="18" charset="0"/>
                <a:ea typeface="Times New Roman" panose="02020603050405020304" pitchFamily="18" charset="0"/>
              </a:rPr>
              <a:t>, vol. 7(11), p. 106–121, </a:t>
            </a:r>
            <a:r>
              <a:rPr lang="en-US" sz="1200" u="sng" dirty="0">
                <a:effectLst/>
                <a:latin typeface="Times New Roman" panose="02020603050405020304" pitchFamily="18" charset="0"/>
                <a:ea typeface="Times New Roman" panose="02020603050405020304" pitchFamily="18" charset="0"/>
                <a:hlinkClick r:id="rId4"/>
              </a:rPr>
              <a:t>http://loading.gamestudies.ca</a:t>
            </a:r>
            <a:r>
              <a:rPr lang="en-US" sz="1200" dirty="0">
                <a:effectLst/>
                <a:latin typeface="Times New Roman" panose="02020603050405020304" pitchFamily="18" charset="0"/>
                <a:ea typeface="Times New Roman" panose="02020603050405020304" pitchFamily="18" charset="0"/>
              </a:rPr>
              <a:t>, 2012.</a:t>
            </a:r>
            <a:endParaRPr lang="fr-BE" sz="1200" dirty="0">
              <a:latin typeface="Times New Roman" panose="02020603050405020304" pitchFamily="18" charset="0"/>
              <a:ea typeface="Times New Roman" panose="02020603050405020304" pitchFamily="18" charset="0"/>
            </a:endParaRPr>
          </a:p>
          <a:p>
            <a:pPr>
              <a:lnSpc>
                <a:spcPct val="110000"/>
              </a:lnSpc>
              <a:buNone/>
            </a:pPr>
            <a:r>
              <a:rPr lang="fr-BE" sz="1200" dirty="0" err="1">
                <a:effectLst/>
                <a:latin typeface="Times New Roman" panose="02020603050405020304" pitchFamily="18" charset="0"/>
                <a:ea typeface="Times New Roman" panose="02020603050405020304" pitchFamily="18" charset="0"/>
              </a:rPr>
              <a:t>Schreier</a:t>
            </a:r>
            <a:r>
              <a:rPr lang="fr-BE" sz="1200" dirty="0">
                <a:effectLst/>
                <a:latin typeface="Times New Roman" panose="02020603050405020304" pitchFamily="18" charset="0"/>
                <a:ea typeface="Times New Roman" panose="02020603050405020304" pitchFamily="18" charset="0"/>
              </a:rPr>
              <a:t> J., </a:t>
            </a:r>
            <a:r>
              <a:rPr lang="fr-BE" sz="1200" i="1" dirty="0">
                <a:effectLst/>
                <a:latin typeface="Times New Roman" panose="02020603050405020304" pitchFamily="18" charset="0"/>
                <a:ea typeface="Times New Roman" panose="02020603050405020304" pitchFamily="18" charset="0"/>
              </a:rPr>
              <a:t>Du sang, des larmes et des pixels</a:t>
            </a:r>
            <a:r>
              <a:rPr lang="fr-BE" sz="1200" dirty="0">
                <a:effectLst/>
                <a:latin typeface="Times New Roman" panose="02020603050405020304" pitchFamily="18" charset="0"/>
                <a:ea typeface="Times New Roman" panose="02020603050405020304" pitchFamily="18" charset="0"/>
              </a:rPr>
              <a:t>, Mana Books, 2018.</a:t>
            </a:r>
          </a:p>
          <a:p>
            <a:pPr>
              <a:lnSpc>
                <a:spcPct val="110000"/>
              </a:lnSpc>
              <a:buNone/>
            </a:pPr>
            <a:r>
              <a:rPr lang="en-US" sz="1200" dirty="0" err="1">
                <a:effectLst/>
                <a:latin typeface="Times New Roman" panose="02020603050405020304" pitchFamily="18" charset="0"/>
                <a:ea typeface="Times New Roman" panose="02020603050405020304" pitchFamily="18" charset="0"/>
              </a:rPr>
              <a:t>Tailby</a:t>
            </a:r>
            <a:r>
              <a:rPr lang="en-US" sz="1200" dirty="0">
                <a:effectLst/>
                <a:latin typeface="Times New Roman" panose="02020603050405020304" pitchFamily="18" charset="0"/>
                <a:ea typeface="Times New Roman" panose="02020603050405020304" pitchFamily="18" charset="0"/>
              </a:rPr>
              <a:t>, S. (2024). </a:t>
            </a:r>
            <a:r>
              <a:rPr lang="en-US" sz="1200" i="1" dirty="0">
                <a:effectLst/>
                <a:latin typeface="Times New Roman" panose="02020603050405020304" pitchFamily="18" charset="0"/>
                <a:ea typeface="Times New Roman" panose="02020603050405020304" pitchFamily="18" charset="0"/>
              </a:rPr>
              <a:t>The wild story behind Disco Elysium's spiritual successors: Allegations, legal threats, and a USB stick</a:t>
            </a:r>
            <a:r>
              <a:rPr lang="en-US" sz="1200" dirty="0">
                <a:effectLst/>
                <a:latin typeface="Times New Roman" panose="02020603050405020304" pitchFamily="18" charset="0"/>
                <a:ea typeface="Times New Roman" panose="02020603050405020304" pitchFamily="18" charset="0"/>
              </a:rPr>
              <a:t>. IGN. </a:t>
            </a:r>
            <a:r>
              <a:rPr lang="en-US" sz="1200" u="sng" dirty="0">
                <a:effectLst/>
                <a:latin typeface="Times New Roman" panose="02020603050405020304" pitchFamily="18" charset="0"/>
                <a:ea typeface="Times New Roman" panose="02020603050405020304" pitchFamily="18" charset="0"/>
                <a:hlinkClick r:id="rId5"/>
              </a:rPr>
              <a:t>https://www.ign.com/articles/the-wild-story-behind-disco-elysiums-spiritual-successors-allegations-legal-threats-and-a-usb-stick</a:t>
            </a:r>
            <a:endParaRPr lang="fr-BE" sz="1200" u="sng" dirty="0">
              <a:latin typeface="Times New Roman" panose="02020603050405020304" pitchFamily="18" charset="0"/>
              <a:ea typeface="Times New Roman" panose="02020603050405020304" pitchFamily="18" charset="0"/>
            </a:endParaRPr>
          </a:p>
          <a:p>
            <a:pPr>
              <a:lnSpc>
                <a:spcPct val="110000"/>
              </a:lnSpc>
              <a:buNone/>
            </a:pPr>
            <a:r>
              <a:rPr lang="fr-BE" sz="1200" dirty="0" err="1">
                <a:effectLst/>
                <a:latin typeface="Times New Roman" panose="02020603050405020304" pitchFamily="18" charset="0"/>
                <a:ea typeface="Cambria" panose="02040503050406030204" pitchFamily="18" charset="0"/>
              </a:rPr>
              <a:t>Turcev</a:t>
            </a:r>
            <a:r>
              <a:rPr lang="fr-BE" sz="1200" dirty="0">
                <a:effectLst/>
                <a:latin typeface="Times New Roman" panose="02020603050405020304" pitchFamily="18" charset="0"/>
                <a:ea typeface="Cambria" panose="02040503050406030204" pitchFamily="18" charset="0"/>
              </a:rPr>
              <a:t> N. (2018), « Peut-on copyrighter le gameplay ? », </a:t>
            </a:r>
            <a:r>
              <a:rPr lang="fr-BE" sz="1200" i="1" dirty="0" err="1">
                <a:effectLst/>
                <a:latin typeface="Times New Roman" panose="02020603050405020304" pitchFamily="18" charset="0"/>
                <a:ea typeface="Cambria" panose="02040503050406030204" pitchFamily="18" charset="0"/>
              </a:rPr>
              <a:t>Gamekult.com</a:t>
            </a:r>
            <a:r>
              <a:rPr lang="fr-BE" sz="1200" dirty="0">
                <a:effectLst/>
                <a:latin typeface="Times New Roman" panose="02020603050405020304" pitchFamily="18" charset="0"/>
                <a:ea typeface="Cambria" panose="02040503050406030204" pitchFamily="18" charset="0"/>
              </a:rPr>
              <a:t>, [en ligne] </a:t>
            </a:r>
            <a:r>
              <a:rPr lang="fr-BE" sz="1200" u="sng" dirty="0">
                <a:effectLst/>
                <a:latin typeface="Times New Roman" panose="02020603050405020304" pitchFamily="18" charset="0"/>
                <a:ea typeface="Cambria" panose="02040503050406030204" pitchFamily="18" charset="0"/>
                <a:hlinkClick r:id="rId6"/>
              </a:rPr>
              <a:t>https://www.gamekult.com/actualite/peut-on-copyrighter-le-gameplay-3050807451.html</a:t>
            </a:r>
            <a:r>
              <a:rPr lang="fr-BE" sz="1200" dirty="0">
                <a:effectLst/>
                <a:latin typeface="Times New Roman" panose="02020603050405020304" pitchFamily="18" charset="0"/>
                <a:ea typeface="Cambria" panose="02040503050406030204" pitchFamily="18" charset="0"/>
              </a:rPr>
              <a:t>.</a:t>
            </a:r>
            <a:endParaRPr lang="fr-BE" sz="1200" dirty="0">
              <a:effectLst/>
              <a:latin typeface="Times New Roman" panose="02020603050405020304" pitchFamily="18" charset="0"/>
              <a:ea typeface="Times New Roman" panose="02020603050405020304" pitchFamily="18" charset="0"/>
            </a:endParaRPr>
          </a:p>
          <a:p>
            <a:pPr>
              <a:lnSpc>
                <a:spcPct val="110000"/>
              </a:lnSpc>
            </a:pPr>
            <a:endParaRPr lang="fr-FR" sz="1200" dirty="0"/>
          </a:p>
        </p:txBody>
      </p:sp>
    </p:spTree>
    <p:extLst>
      <p:ext uri="{BB962C8B-B14F-4D97-AF65-F5344CB8AC3E}">
        <p14:creationId xmlns:p14="http://schemas.microsoft.com/office/powerpoint/2010/main" val="233080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506F5A72-C01D-EC13-C404-1D681AF2073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re 1">
            <a:extLst>
              <a:ext uri="{FF2B5EF4-FFF2-40B4-BE49-F238E27FC236}">
                <a16:creationId xmlns:a16="http://schemas.microsoft.com/office/drawing/2014/main" id="{B3095B25-DBB2-647E-F37F-E07EA772357C}"/>
              </a:ext>
            </a:extLst>
          </p:cNvPr>
          <p:cNvSpPr>
            <a:spLocks noGrp="1"/>
          </p:cNvSpPr>
          <p:nvPr>
            <p:ph type="title"/>
          </p:nvPr>
        </p:nvSpPr>
        <p:spPr>
          <a:xfrm>
            <a:off x="1451580" y="804520"/>
            <a:ext cx="4176511" cy="1049235"/>
          </a:xfrm>
        </p:spPr>
        <p:txBody>
          <a:bodyPr>
            <a:normAutofit/>
          </a:bodyPr>
          <a:lstStyle/>
          <a:p>
            <a:r>
              <a:rPr lang="fr-FR" dirty="0"/>
              <a:t>Tests, critiques et légitimité</a:t>
            </a:r>
          </a:p>
        </p:txBody>
      </p:sp>
      <p:sp>
        <p:nvSpPr>
          <p:cNvPr id="13" name="Rectangle 1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Espace réservé du contenu 2">
            <a:extLst>
              <a:ext uri="{FF2B5EF4-FFF2-40B4-BE49-F238E27FC236}">
                <a16:creationId xmlns:a16="http://schemas.microsoft.com/office/drawing/2014/main" id="{E617AEEA-6E12-C16C-E240-A1CA9AB0D3E6}"/>
              </a:ext>
            </a:extLst>
          </p:cNvPr>
          <p:cNvSpPr>
            <a:spLocks noGrp="1"/>
          </p:cNvSpPr>
          <p:nvPr>
            <p:ph idx="1"/>
          </p:nvPr>
        </p:nvSpPr>
        <p:spPr>
          <a:xfrm>
            <a:off x="1451581" y="2015732"/>
            <a:ext cx="5015480" cy="3450613"/>
          </a:xfrm>
        </p:spPr>
        <p:txBody>
          <a:bodyPr>
            <a:normAutofit/>
          </a:bodyPr>
          <a:lstStyle/>
          <a:p>
            <a:pPr marL="0" indent="0" algn="just">
              <a:lnSpc>
                <a:spcPct val="110000"/>
              </a:lnSpc>
              <a:buNone/>
            </a:pPr>
            <a:r>
              <a:rPr lang="fr-BE" sz="1700" kern="0" dirty="0">
                <a:effectLst/>
                <a:latin typeface="Times New Roman" panose="02020603050405020304" pitchFamily="18" charset="0"/>
                <a:ea typeface="Times New Roman" panose="02020603050405020304" pitchFamily="18" charset="0"/>
              </a:rPr>
              <a:t>La transition de l’appellation « test » vers celle de « critique » constitue d’ailleurs une clé de voûte de ce processus (Krywicki, 2024b), en ce que les textes embrassant cette définition valorisent les jeux vidéo chroniqués selon des critères esthétiques et narratifs (c’est par exemple le cas dans la revue </a:t>
            </a:r>
            <a:r>
              <a:rPr lang="fr-BE" sz="1700" i="1" kern="0" dirty="0">
                <a:effectLst/>
                <a:latin typeface="Times New Roman" panose="02020603050405020304" pitchFamily="18" charset="0"/>
                <a:ea typeface="Times New Roman" panose="02020603050405020304" pitchFamily="18" charset="0"/>
              </a:rPr>
              <a:t>JV</a:t>
            </a:r>
            <a:r>
              <a:rPr lang="fr-BE" sz="1700" kern="0" dirty="0">
                <a:effectLst/>
                <a:latin typeface="Times New Roman" panose="02020603050405020304" pitchFamily="18" charset="0"/>
                <a:ea typeface="Times New Roman" panose="02020603050405020304" pitchFamily="18" charset="0"/>
              </a:rPr>
              <a:t>, sous-titrée « culture jeu vidéo »). Ces journalistes s’inspirent alors des modèles critiques employés pour d’autres arts, comme le cinéma ou la littérature. </a:t>
            </a:r>
            <a:endParaRPr lang="fr-FR" sz="1700" dirty="0"/>
          </a:p>
        </p:txBody>
      </p:sp>
      <p:pic>
        <p:nvPicPr>
          <p:cNvPr id="15" name="Picture 1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074" name="Picture 2" descr="JV#93 - juillet 2022 | JV - Le Magazine">
            <a:extLst>
              <a:ext uri="{FF2B5EF4-FFF2-40B4-BE49-F238E27FC236}">
                <a16:creationId xmlns:a16="http://schemas.microsoft.com/office/drawing/2014/main" id="{C649D0A3-B956-D589-6CBF-DE31F85AB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629" y="1143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130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05" name="Straight Connector 4104">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re 1">
            <a:extLst>
              <a:ext uri="{FF2B5EF4-FFF2-40B4-BE49-F238E27FC236}">
                <a16:creationId xmlns:a16="http://schemas.microsoft.com/office/drawing/2014/main" id="{C31A2564-9851-D841-DF49-8A159F5733AE}"/>
              </a:ext>
            </a:extLst>
          </p:cNvPr>
          <p:cNvSpPr>
            <a:spLocks noGrp="1"/>
          </p:cNvSpPr>
          <p:nvPr>
            <p:ph type="title"/>
          </p:nvPr>
        </p:nvSpPr>
        <p:spPr>
          <a:xfrm>
            <a:off x="1451580" y="804520"/>
            <a:ext cx="5550355" cy="1049235"/>
          </a:xfrm>
        </p:spPr>
        <p:txBody>
          <a:bodyPr>
            <a:normAutofit/>
          </a:bodyPr>
          <a:lstStyle/>
          <a:p>
            <a:r>
              <a:rPr lang="fr-FR" sz="2200"/>
              <a:t>Victor Moisan, critique cinéma devenu « testeur » (?) de jeux vidéo </a:t>
            </a:r>
          </a:p>
        </p:txBody>
      </p:sp>
      <p:sp>
        <p:nvSpPr>
          <p:cNvPr id="4107" name="Rectangle 4106">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Espace réservé du contenu 2">
            <a:extLst>
              <a:ext uri="{FF2B5EF4-FFF2-40B4-BE49-F238E27FC236}">
                <a16:creationId xmlns:a16="http://schemas.microsoft.com/office/drawing/2014/main" id="{E880ECAE-4B7E-BCF7-7498-FCA9CC7382F7}"/>
              </a:ext>
            </a:extLst>
          </p:cNvPr>
          <p:cNvSpPr>
            <a:spLocks noGrp="1"/>
          </p:cNvSpPr>
          <p:nvPr>
            <p:ph idx="1"/>
          </p:nvPr>
        </p:nvSpPr>
        <p:spPr>
          <a:xfrm>
            <a:off x="1451580" y="2015732"/>
            <a:ext cx="5550355" cy="3841729"/>
          </a:xfrm>
        </p:spPr>
        <p:txBody>
          <a:bodyPr>
            <a:normAutofit/>
          </a:bodyPr>
          <a:lstStyle/>
          <a:p>
            <a:pPr marL="0" indent="0" algn="just">
              <a:lnSpc>
                <a:spcPct val="110000"/>
              </a:lnSpc>
              <a:buNone/>
            </a:pPr>
            <a:r>
              <a:rPr lang="fr-BE" sz="1600" dirty="0">
                <a:effectLst/>
                <a:latin typeface="Times New Roman" panose="02020603050405020304" pitchFamily="18" charset="0"/>
                <a:ea typeface="Times New Roman" panose="02020603050405020304" pitchFamily="18" charset="0"/>
              </a:rPr>
              <a:t>« L’esthétique, la morale, la politique… […] C’est là où intervient la vraie critique, et la critique cinéma, c’est ça. Ce n’est pas : “est-ce que l’histoire est bien racontée” ou “est-ce que la lumière est [belle ?]” La vraie question, c’est : “qu’est-ce que te dit le jeu vidéo ?” […] la presse spécialisée en cinéma, elle existe depuis beaucoup plus longtemps. Elle a formé ses armes, elle a formé ses outils, elle découle de décennies et décennies de théories, de dogmes… Il y a une histoire que le jeu vidéo n’a pas derrière, mais c’est intéressant, parce que c’est à nous [les journalistes] d’inventer les outils qui permettent d’analyser le jeu vidéo » (entretien réalisé avec Victor Moisan, journaliste et auteur de livres sur le jeu vidéo, Kyoto, 5 juil. 2018).</a:t>
            </a:r>
          </a:p>
          <a:p>
            <a:pPr>
              <a:lnSpc>
                <a:spcPct val="110000"/>
              </a:lnSpc>
            </a:pPr>
            <a:endParaRPr lang="fr-FR" sz="1600" dirty="0"/>
          </a:p>
        </p:txBody>
      </p:sp>
      <p:grpSp>
        <p:nvGrpSpPr>
          <p:cNvPr id="4109" name="Group 4108">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4110" name="Rectangle 4109">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98" name="Picture 2" descr="Photos de Victor Moisan - Babelio.com">
            <a:extLst>
              <a:ext uri="{FF2B5EF4-FFF2-40B4-BE49-F238E27FC236}">
                <a16:creationId xmlns:a16="http://schemas.microsoft.com/office/drawing/2014/main" id="{A52A2295-756E-7165-0833-4A3CB626A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92" r="12602" b="3"/>
          <a:stretch/>
        </p:blipFill>
        <p:spPr bwMode="auto">
          <a:xfrm>
            <a:off x="8116373" y="1116345"/>
            <a:ext cx="2799103" cy="3866172"/>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4112">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15" name="Straight Connector 4114">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01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AF38CBB2-04B5-4ED2-92CA-ABA779049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31" name="Straight Connector 5130">
            <a:extLst>
              <a:ext uri="{FF2B5EF4-FFF2-40B4-BE49-F238E27FC236}">
                <a16:creationId xmlns:a16="http://schemas.microsoft.com/office/drawing/2014/main" id="{99ECE436-E5C5-4600-9DAE-6A66A788E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re 1">
            <a:extLst>
              <a:ext uri="{FF2B5EF4-FFF2-40B4-BE49-F238E27FC236}">
                <a16:creationId xmlns:a16="http://schemas.microsoft.com/office/drawing/2014/main" id="{FA8960CC-5047-E709-D649-E5E93AF7F9F7}"/>
              </a:ext>
            </a:extLst>
          </p:cNvPr>
          <p:cNvSpPr>
            <a:spLocks noGrp="1"/>
          </p:cNvSpPr>
          <p:nvPr>
            <p:ph type="title"/>
          </p:nvPr>
        </p:nvSpPr>
        <p:spPr>
          <a:xfrm>
            <a:off x="1451579" y="804519"/>
            <a:ext cx="5550357" cy="1049235"/>
          </a:xfrm>
        </p:spPr>
        <p:txBody>
          <a:bodyPr>
            <a:normAutofit/>
          </a:bodyPr>
          <a:lstStyle/>
          <a:p>
            <a:r>
              <a:rPr lang="fr-FR" sz="2200"/>
              <a:t>L’enquête comme visibilisation des conditions de travail et du processus de fabrication</a:t>
            </a:r>
          </a:p>
        </p:txBody>
      </p:sp>
      <p:sp>
        <p:nvSpPr>
          <p:cNvPr id="5133" name="Rectangle 5132">
            <a:extLst>
              <a:ext uri="{FF2B5EF4-FFF2-40B4-BE49-F238E27FC236}">
                <a16:creationId xmlns:a16="http://schemas.microsoft.com/office/drawing/2014/main" id="{A81BF76C-52E4-494B-86F2-4CBAC20E3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Espace réservé du contenu 2">
            <a:extLst>
              <a:ext uri="{FF2B5EF4-FFF2-40B4-BE49-F238E27FC236}">
                <a16:creationId xmlns:a16="http://schemas.microsoft.com/office/drawing/2014/main" id="{19DD14F3-5D3D-4267-44E5-BDE0A0768B7B}"/>
              </a:ext>
            </a:extLst>
          </p:cNvPr>
          <p:cNvSpPr>
            <a:spLocks noGrp="1"/>
          </p:cNvSpPr>
          <p:nvPr>
            <p:ph idx="1"/>
          </p:nvPr>
        </p:nvSpPr>
        <p:spPr>
          <a:xfrm>
            <a:off x="265043" y="2015732"/>
            <a:ext cx="6736893" cy="3450613"/>
          </a:xfrm>
        </p:spPr>
        <p:txBody>
          <a:bodyPr>
            <a:normAutofit/>
          </a:bodyPr>
          <a:lstStyle/>
          <a:p>
            <a:pPr marL="0" indent="0" algn="just">
              <a:lnSpc>
                <a:spcPct val="110000"/>
              </a:lnSpc>
              <a:buNone/>
            </a:pPr>
            <a:r>
              <a:rPr lang="fr-BE" sz="1600" dirty="0">
                <a:effectLst/>
                <a:latin typeface="Times New Roman" panose="02020603050405020304" pitchFamily="18" charset="0"/>
                <a:ea typeface="Times New Roman" panose="02020603050405020304" pitchFamily="18" charset="0"/>
              </a:rPr>
              <a:t>Cette réinvention éditoriale du genre critique se double d’une pratique relevant davantage de l’enquête, visant à documenter la création et la production des œuvres vidéoludiques. À travers des formats longs, voire des ouvrages (</a:t>
            </a:r>
            <a:r>
              <a:rPr lang="fr-BE" sz="1600" dirty="0" err="1">
                <a:effectLst/>
                <a:latin typeface="Times New Roman" panose="02020603050405020304" pitchFamily="18" charset="0"/>
                <a:ea typeface="Times New Roman" panose="02020603050405020304" pitchFamily="18" charset="0"/>
              </a:rPr>
              <a:t>Schreier</a:t>
            </a:r>
            <a:r>
              <a:rPr lang="fr-BE" sz="1600" dirty="0">
                <a:effectLst/>
                <a:latin typeface="Times New Roman" panose="02020603050405020304" pitchFamily="18" charset="0"/>
                <a:ea typeface="Times New Roman" panose="02020603050405020304" pitchFamily="18" charset="0"/>
              </a:rPr>
              <a:t>, 2018 ; 2022), les journalistes visibilisent les processus de fabrication, tout en révélant des enjeux éthiques et économiques souvent absents des discours critiques. </a:t>
            </a:r>
            <a:r>
              <a:rPr lang="fr-BE" sz="1600" b="1" dirty="0">
                <a:effectLst/>
                <a:latin typeface="Times New Roman" panose="02020603050405020304" pitchFamily="18" charset="0"/>
                <a:ea typeface="Times New Roman" panose="02020603050405020304" pitchFamily="18" charset="0"/>
              </a:rPr>
              <a:t>Nous posons ainsi l’hypothèse que ces deux « genres journalistiques »</a:t>
            </a:r>
            <a:r>
              <a:rPr lang="fr-BE" sz="1600" dirty="0">
                <a:effectLst/>
                <a:latin typeface="Times New Roman" panose="02020603050405020304" pitchFamily="18" charset="0"/>
                <a:ea typeface="Times New Roman" panose="02020603050405020304" pitchFamily="18" charset="0"/>
              </a:rPr>
              <a:t> (au sens de </a:t>
            </a:r>
            <a:r>
              <a:rPr lang="fr-BE" sz="1600" dirty="0" err="1">
                <a:effectLst/>
                <a:latin typeface="Times New Roman" panose="02020603050405020304" pitchFamily="18" charset="0"/>
                <a:ea typeface="Times New Roman" panose="02020603050405020304" pitchFamily="18" charset="0"/>
              </a:rPr>
              <a:t>Ringoot</a:t>
            </a:r>
            <a:r>
              <a:rPr lang="fr-BE" sz="1600" dirty="0">
                <a:effectLst/>
                <a:latin typeface="Times New Roman" panose="02020603050405020304" pitchFamily="18" charset="0"/>
                <a:ea typeface="Times New Roman" panose="02020603050405020304" pitchFamily="18" charset="0"/>
              </a:rPr>
              <a:t> et </a:t>
            </a:r>
            <a:r>
              <a:rPr lang="fr-BE" sz="1600" dirty="0" err="1">
                <a:effectLst/>
                <a:latin typeface="Times New Roman" panose="02020603050405020304" pitchFamily="18" charset="0"/>
                <a:ea typeface="Times New Roman" panose="02020603050405020304" pitchFamily="18" charset="0"/>
              </a:rPr>
              <a:t>Rochard</a:t>
            </a:r>
            <a:r>
              <a:rPr lang="fr-BE" sz="1600" dirty="0">
                <a:effectLst/>
                <a:latin typeface="Times New Roman" panose="02020603050405020304" pitchFamily="18" charset="0"/>
                <a:ea typeface="Times New Roman" panose="02020603050405020304" pitchFamily="18" charset="0"/>
              </a:rPr>
              <a:t>, 2005), </a:t>
            </a:r>
            <a:r>
              <a:rPr lang="fr-BE" sz="1600" b="1" dirty="0">
                <a:effectLst/>
                <a:latin typeface="Times New Roman" panose="02020603050405020304" pitchFamily="18" charset="0"/>
                <a:ea typeface="Times New Roman" panose="02020603050405020304" pitchFamily="18" charset="0"/>
              </a:rPr>
              <a:t>la critique et l’enquête, offrent de points de vue complémentaires pour rendre compte du processus d’artification des jeux vidéo</a:t>
            </a:r>
            <a:r>
              <a:rPr lang="fr-BE" sz="1600" dirty="0">
                <a:effectLst/>
                <a:latin typeface="Times New Roman" panose="02020603050405020304" pitchFamily="18" charset="0"/>
                <a:ea typeface="Times New Roman" panose="02020603050405020304" pitchFamily="18" charset="0"/>
              </a:rPr>
              <a:t>, </a:t>
            </a:r>
            <a:r>
              <a:rPr lang="fr-BE" sz="1600" i="1" dirty="0">
                <a:effectLst/>
                <a:latin typeface="Times New Roman" panose="02020603050405020304" pitchFamily="18" charset="0"/>
                <a:ea typeface="Times New Roman" panose="02020603050405020304" pitchFamily="18" charset="0"/>
              </a:rPr>
              <a:t>a fortiori </a:t>
            </a:r>
            <a:r>
              <a:rPr lang="fr-BE" sz="1600" dirty="0">
                <a:effectLst/>
                <a:latin typeface="Times New Roman" panose="02020603050405020304" pitchFamily="18" charset="0"/>
                <a:ea typeface="Times New Roman" panose="02020603050405020304" pitchFamily="18" charset="0"/>
              </a:rPr>
              <a:t>lorsque ceux-ci s’inscrivent dans le circuit indépendant, lequel nécessite plus le soutien des médias que celui des « triple A », qui bénéficient souvent de leurs propres canaux de communication.</a:t>
            </a:r>
          </a:p>
          <a:p>
            <a:pPr marL="0" indent="0" algn="just">
              <a:lnSpc>
                <a:spcPct val="110000"/>
              </a:lnSpc>
              <a:buNone/>
            </a:pPr>
            <a:endParaRPr lang="fr-FR" sz="1600" dirty="0"/>
          </a:p>
        </p:txBody>
      </p:sp>
      <p:grpSp>
        <p:nvGrpSpPr>
          <p:cNvPr id="5135" name="Group 5134">
            <a:extLst>
              <a:ext uri="{FF2B5EF4-FFF2-40B4-BE49-F238E27FC236}">
                <a16:creationId xmlns:a16="http://schemas.microsoft.com/office/drawing/2014/main" id="{CD0703AE-95DE-4C43-8272-BB33A5AD4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5136" name="Rectangle 5135">
              <a:extLst>
                <a:ext uri="{FF2B5EF4-FFF2-40B4-BE49-F238E27FC236}">
                  <a16:creationId xmlns:a16="http://schemas.microsoft.com/office/drawing/2014/main" id="{2FF4B413-F360-4A9A-8F55-79C3961709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7" name="Rectangle 5136">
              <a:extLst>
                <a:ext uri="{FF2B5EF4-FFF2-40B4-BE49-F238E27FC236}">
                  <a16:creationId xmlns:a16="http://schemas.microsoft.com/office/drawing/2014/main" id="{D129C2B7-6BA1-4DC0-8ED1-044AFBE47E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122" name="Picture 2" descr="Jason Schreier : « L'industrie du jeu vidéo a besoin d'être réinitialisée »">
            <a:extLst>
              <a:ext uri="{FF2B5EF4-FFF2-40B4-BE49-F238E27FC236}">
                <a16:creationId xmlns:a16="http://schemas.microsoft.com/office/drawing/2014/main" id="{00697840-E1CA-0990-CEC4-5D06885EF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314" r="3" b="21567"/>
          <a:stretch/>
        </p:blipFill>
        <p:spPr bwMode="auto">
          <a:xfrm>
            <a:off x="8116373" y="1116344"/>
            <a:ext cx="2799103" cy="18507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 sang, des larmes et des pixels">
            <a:extLst>
              <a:ext uri="{FF2B5EF4-FFF2-40B4-BE49-F238E27FC236}">
                <a16:creationId xmlns:a16="http://schemas.microsoft.com/office/drawing/2014/main" id="{2DD5AF91-CD0F-85FA-A094-B9B1E57C5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400" r="3" b="27606"/>
          <a:stretch/>
        </p:blipFill>
        <p:spPr bwMode="auto">
          <a:xfrm>
            <a:off x="8116373" y="3131726"/>
            <a:ext cx="2799103" cy="1850790"/>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5138">
            <a:extLst>
              <a:ext uri="{FF2B5EF4-FFF2-40B4-BE49-F238E27FC236}">
                <a16:creationId xmlns:a16="http://schemas.microsoft.com/office/drawing/2014/main" id="{0C24E7C2-F39B-4280-9B81-F15BBD93C3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141" name="Straight Connector 5140">
            <a:extLst>
              <a:ext uri="{FF2B5EF4-FFF2-40B4-BE49-F238E27FC236}">
                <a16:creationId xmlns:a16="http://schemas.microsoft.com/office/drawing/2014/main" id="{F381DAA9-C4BA-4BB3-8F4B-3BC4B43EB3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81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F33ED7-0DE2-125A-E187-77DFFB6D2B2E}"/>
              </a:ext>
            </a:extLst>
          </p:cNvPr>
          <p:cNvSpPr>
            <a:spLocks noGrp="1"/>
          </p:cNvSpPr>
          <p:nvPr>
            <p:ph type="title"/>
          </p:nvPr>
        </p:nvSpPr>
        <p:spPr>
          <a:xfrm>
            <a:off x="1451579" y="804519"/>
            <a:ext cx="9603275" cy="1049235"/>
          </a:xfrm>
        </p:spPr>
        <p:txBody>
          <a:bodyPr>
            <a:normAutofit/>
          </a:bodyPr>
          <a:lstStyle/>
          <a:p>
            <a:r>
              <a:rPr lang="fr-FR" dirty="0"/>
              <a:t>État de l’art</a:t>
            </a:r>
          </a:p>
        </p:txBody>
      </p:sp>
      <p:sp>
        <p:nvSpPr>
          <p:cNvPr id="3" name="Espace réservé du contenu 2">
            <a:extLst>
              <a:ext uri="{FF2B5EF4-FFF2-40B4-BE49-F238E27FC236}">
                <a16:creationId xmlns:a16="http://schemas.microsoft.com/office/drawing/2014/main" id="{F37ACA2D-00C8-12EE-D9AD-D8BA0C9D2D35}"/>
              </a:ext>
            </a:extLst>
          </p:cNvPr>
          <p:cNvSpPr>
            <a:spLocks noGrp="1"/>
          </p:cNvSpPr>
          <p:nvPr>
            <p:ph idx="1"/>
          </p:nvPr>
        </p:nvSpPr>
        <p:spPr>
          <a:xfrm>
            <a:off x="251791" y="2015734"/>
            <a:ext cx="5369126" cy="3921240"/>
          </a:xfrm>
        </p:spPr>
        <p:txBody>
          <a:bodyPr>
            <a:noAutofit/>
          </a:bodyPr>
          <a:lstStyle/>
          <a:p>
            <a:pPr marL="0" indent="0" algn="just">
              <a:lnSpc>
                <a:spcPct val="110000"/>
              </a:lnSpc>
              <a:buNone/>
            </a:pPr>
            <a:r>
              <a:rPr lang="fr-BE" sz="1400" dirty="0">
                <a:latin typeface="Times New Roman" panose="02020603050405020304" pitchFamily="18" charset="0"/>
                <a:cs typeface="Times New Roman" panose="02020603050405020304" pitchFamily="18" charset="0"/>
              </a:rPr>
              <a:t>La presse spécialisée en jeu vidéo joue un rôle déterminant dans la valorisation des jeux indépendants en agissant à la fois comme prescriptrice culturelle et médiatrice critique. Elle contribue à construire des figures d’éditeurs emblématiques, tel Annapurna Interactive, présenté comme un gage d’authenticité et d’excellence créative, notamment à travers des articles élogieux qui établissent une véritable identité de marque (Wen, 2018 ; Takahashi, 2019). En France, des publications comme </a:t>
            </a:r>
            <a:r>
              <a:rPr lang="fr-BE" sz="1400" i="1" dirty="0">
                <a:latin typeface="Times New Roman" panose="02020603050405020304" pitchFamily="18" charset="0"/>
                <a:cs typeface="Times New Roman" panose="02020603050405020304" pitchFamily="18" charset="0"/>
              </a:rPr>
              <a:t>Games</a:t>
            </a:r>
            <a:r>
              <a:rPr lang="fr-BE" sz="1400" dirty="0">
                <a:latin typeface="Times New Roman" panose="02020603050405020304" pitchFamily="18" charset="0"/>
                <a:cs typeface="Times New Roman" panose="02020603050405020304" pitchFamily="18" charset="0"/>
              </a:rPr>
              <a:t> se sont employées à « mettre des voix derrière les pixels » pour visibiliser les créateurs et créatrices de jeux vidéo, tandis que </a:t>
            </a:r>
            <a:r>
              <a:rPr lang="fr-BE" sz="1400" i="1" dirty="0">
                <a:latin typeface="Times New Roman" panose="02020603050405020304" pitchFamily="18" charset="0"/>
                <a:cs typeface="Times New Roman" panose="02020603050405020304" pitchFamily="18" charset="0"/>
              </a:rPr>
              <a:t>JV</a:t>
            </a:r>
            <a:r>
              <a:rPr lang="fr-BE" sz="1400" dirty="0">
                <a:latin typeface="Times New Roman" panose="02020603050405020304" pitchFamily="18" charset="0"/>
                <a:cs typeface="Times New Roman" panose="02020603050405020304" pitchFamily="18" charset="0"/>
              </a:rPr>
              <a:t> consacre des dossiers au pixel art — esthétique prisée des indépendants pour affirmer leur différence face aux productions industrielles — en valorisant le travail d’artistes comme </a:t>
            </a:r>
            <a:r>
              <a:rPr lang="fr-BE" sz="1400" dirty="0" err="1">
                <a:latin typeface="Times New Roman" panose="02020603050405020304" pitchFamily="18" charset="0"/>
                <a:cs typeface="Times New Roman" panose="02020603050405020304" pitchFamily="18" charset="0"/>
              </a:rPr>
              <a:t>Téophile</a:t>
            </a:r>
            <a:r>
              <a:rPr lang="fr-BE" sz="1400" dirty="0">
                <a:latin typeface="Times New Roman" panose="02020603050405020304" pitchFamily="18" charset="0"/>
                <a:cs typeface="Times New Roman" panose="02020603050405020304" pitchFamily="18" charset="0"/>
              </a:rPr>
              <a:t> </a:t>
            </a:r>
            <a:r>
              <a:rPr lang="fr-BE" sz="1400" dirty="0" err="1">
                <a:latin typeface="Times New Roman" panose="02020603050405020304" pitchFamily="18" charset="0"/>
                <a:cs typeface="Times New Roman" panose="02020603050405020304" pitchFamily="18" charset="0"/>
              </a:rPr>
              <a:t>Loaec</a:t>
            </a:r>
            <a:r>
              <a:rPr lang="fr-BE" sz="1400" dirty="0">
                <a:latin typeface="Times New Roman" panose="02020603050405020304" pitchFamily="18" charset="0"/>
                <a:cs typeface="Times New Roman" panose="02020603050405020304" pitchFamily="18" charset="0"/>
              </a:rPr>
              <a:t> ou Karl Lagadec. En parallèle, les journalistes assurent une fonction de curation, en sélectionnant et promouvant des jeux dignes d’intérêt via des événements (Steam Next </a:t>
            </a:r>
            <a:r>
              <a:rPr lang="fr-BE" sz="1400" dirty="0" err="1">
                <a:latin typeface="Times New Roman" panose="02020603050405020304" pitchFamily="18" charset="0"/>
                <a:cs typeface="Times New Roman" panose="02020603050405020304" pitchFamily="18" charset="0"/>
              </a:rPr>
              <a:t>Fest</a:t>
            </a:r>
            <a:r>
              <a:rPr lang="fr-BE" sz="1400" dirty="0">
                <a:latin typeface="Times New Roman" panose="02020603050405020304" pitchFamily="18" charset="0"/>
                <a:cs typeface="Times New Roman" panose="02020603050405020304" pitchFamily="18" charset="0"/>
              </a:rPr>
              <a:t>, </a:t>
            </a:r>
            <a:r>
              <a:rPr lang="fr-BE" sz="1400" dirty="0" err="1">
                <a:latin typeface="Times New Roman" panose="02020603050405020304" pitchFamily="18" charset="0"/>
                <a:cs typeface="Times New Roman" panose="02020603050405020304" pitchFamily="18" charset="0"/>
              </a:rPr>
              <a:t>Indie</a:t>
            </a:r>
            <a:r>
              <a:rPr lang="fr-BE" sz="1400" dirty="0">
                <a:latin typeface="Times New Roman" panose="02020603050405020304" pitchFamily="18" charset="0"/>
                <a:cs typeface="Times New Roman" panose="02020603050405020304" pitchFamily="18" charset="0"/>
              </a:rPr>
              <a:t> </a:t>
            </a:r>
            <a:r>
              <a:rPr lang="fr-BE" sz="1400" dirty="0" err="1">
                <a:latin typeface="Times New Roman" panose="02020603050405020304" pitchFamily="18" charset="0"/>
                <a:cs typeface="Times New Roman" panose="02020603050405020304" pitchFamily="18" charset="0"/>
              </a:rPr>
              <a:t>Megabooth</a:t>
            </a:r>
            <a:r>
              <a:rPr lang="fr-BE" sz="1400" dirty="0">
                <a:latin typeface="Times New Roman" panose="02020603050405020304" pitchFamily="18" charset="0"/>
                <a:cs typeface="Times New Roman" panose="02020603050405020304" pitchFamily="18" charset="0"/>
              </a:rPr>
              <a:t>), des formats éditoriaux (newsletters, émissions comme </a:t>
            </a:r>
            <a:r>
              <a:rPr lang="fr-BE" sz="1400" i="1" dirty="0" err="1">
                <a:latin typeface="Times New Roman" panose="02020603050405020304" pitchFamily="18" charset="0"/>
                <a:cs typeface="Times New Roman" panose="02020603050405020304" pitchFamily="18" charset="0"/>
              </a:rPr>
              <a:t>Wishlist</a:t>
            </a:r>
            <a:r>
              <a:rPr lang="fr-BE" sz="1400" dirty="0">
                <a:latin typeface="Times New Roman" panose="02020603050405020304" pitchFamily="18" charset="0"/>
                <a:cs typeface="Times New Roman" panose="02020603050405020304" pitchFamily="18" charset="0"/>
              </a:rPr>
              <a:t>) et des critiques. </a:t>
            </a:r>
            <a:endParaRPr lang="fr-FR" sz="1400" dirty="0">
              <a:latin typeface="Times New Roman" panose="02020603050405020304" pitchFamily="18" charset="0"/>
              <a:cs typeface="Times New Roman" panose="02020603050405020304" pitchFamily="18" charset="0"/>
            </a:endParaRPr>
          </a:p>
        </p:txBody>
      </p:sp>
      <p:pic>
        <p:nvPicPr>
          <p:cNvPr id="6150" name="Picture 6" descr="Games Magazine">
            <a:extLst>
              <a:ext uri="{FF2B5EF4-FFF2-40B4-BE49-F238E27FC236}">
                <a16:creationId xmlns:a16="http://schemas.microsoft.com/office/drawing/2014/main" id="{1365D94B-8FE4-51B8-7506-9662DFE1DC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55612" y="2088384"/>
            <a:ext cx="2744173" cy="379299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JV#57 - 11/18 version numérique | JV - Le Magazine">
            <a:extLst>
              <a:ext uri="{FF2B5EF4-FFF2-40B4-BE49-F238E27FC236}">
                <a16:creationId xmlns:a16="http://schemas.microsoft.com/office/drawing/2014/main" id="{87783FA4-EFAB-BC06-A902-F66212FABF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64143" y="24382"/>
            <a:ext cx="2744056" cy="36587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ishlist - La passion du jeu vidéo indépendant - YouTube">
            <a:extLst>
              <a:ext uri="{FF2B5EF4-FFF2-40B4-BE49-F238E27FC236}">
                <a16:creationId xmlns:a16="http://schemas.microsoft.com/office/drawing/2014/main" id="{DCB01455-A53D-7977-B41A-46997FC5D4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64143" y="3823334"/>
            <a:ext cx="2744056" cy="205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41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3FAA85-0B88-999D-0AE6-F5B830BB7393}"/>
              </a:ext>
            </a:extLst>
          </p:cNvPr>
          <p:cNvSpPr>
            <a:spLocks noGrp="1"/>
          </p:cNvSpPr>
          <p:nvPr>
            <p:ph type="title"/>
          </p:nvPr>
        </p:nvSpPr>
        <p:spPr>
          <a:xfrm>
            <a:off x="1451579" y="804519"/>
            <a:ext cx="9603275" cy="1049235"/>
          </a:xfrm>
        </p:spPr>
        <p:txBody>
          <a:bodyPr>
            <a:normAutofit/>
          </a:bodyPr>
          <a:lstStyle/>
          <a:p>
            <a:r>
              <a:rPr lang="fr-FR" dirty="0"/>
              <a:t>État de l’art</a:t>
            </a:r>
          </a:p>
        </p:txBody>
      </p:sp>
      <p:sp>
        <p:nvSpPr>
          <p:cNvPr id="3" name="Espace réservé du contenu 2">
            <a:extLst>
              <a:ext uri="{FF2B5EF4-FFF2-40B4-BE49-F238E27FC236}">
                <a16:creationId xmlns:a16="http://schemas.microsoft.com/office/drawing/2014/main" id="{E691AB44-E0B7-D68D-3776-9CFBE1A52B79}"/>
              </a:ext>
            </a:extLst>
          </p:cNvPr>
          <p:cNvSpPr>
            <a:spLocks noGrp="1"/>
          </p:cNvSpPr>
          <p:nvPr>
            <p:ph idx="1"/>
          </p:nvPr>
        </p:nvSpPr>
        <p:spPr>
          <a:xfrm>
            <a:off x="145774" y="2015734"/>
            <a:ext cx="5475143" cy="4037747"/>
          </a:xfrm>
        </p:spPr>
        <p:txBody>
          <a:bodyPr>
            <a:normAutofit/>
          </a:bodyPr>
          <a:lstStyle/>
          <a:p>
            <a:pPr marL="0" indent="0" algn="just">
              <a:lnSpc>
                <a:spcPct val="110000"/>
              </a:lnSpc>
              <a:buNone/>
            </a:pPr>
            <a:r>
              <a:rPr lang="fr-BE" sz="1400" kern="0" dirty="0">
                <a:effectLst/>
                <a:latin typeface="Times New Roman" panose="02020603050405020304" pitchFamily="18" charset="0"/>
                <a:ea typeface="Times New Roman" panose="02020603050405020304" pitchFamily="18" charset="0"/>
              </a:rPr>
              <a:t>Ces discours s’inscrivent dans le champ des paratextes (Genette, 1997), participant à la construction d’un lexique critique spécifique aux jeux indépendants, et plus largement à leur artification. Enfin, la presse vidéoludique remplit une fonction d’enquête, documentant les coulisses du développement — souvent marqué par des phases de « </a:t>
            </a:r>
            <a:r>
              <a:rPr lang="fr-BE" sz="1400" kern="0" dirty="0" err="1">
                <a:effectLst/>
                <a:latin typeface="Times New Roman" panose="02020603050405020304" pitchFamily="18" charset="0"/>
                <a:ea typeface="Times New Roman" panose="02020603050405020304" pitchFamily="18" charset="0"/>
              </a:rPr>
              <a:t>crunch</a:t>
            </a:r>
            <a:r>
              <a:rPr lang="fr-BE" sz="1400" kern="0" dirty="0">
                <a:effectLst/>
                <a:latin typeface="Times New Roman" panose="02020603050405020304" pitchFamily="18" charset="0"/>
                <a:ea typeface="Times New Roman" panose="02020603050405020304" pitchFamily="18" charset="0"/>
              </a:rPr>
              <a:t> » éprouvantes — comme en témoigne Jason </a:t>
            </a:r>
            <a:r>
              <a:rPr lang="fr-BE" sz="1400" kern="0" dirty="0" err="1">
                <a:effectLst/>
                <a:latin typeface="Times New Roman" panose="02020603050405020304" pitchFamily="18" charset="0"/>
                <a:ea typeface="Times New Roman" panose="02020603050405020304" pitchFamily="18" charset="0"/>
              </a:rPr>
              <a:t>Schreier</a:t>
            </a:r>
            <a:r>
              <a:rPr lang="fr-BE" sz="1400" kern="0" dirty="0">
                <a:effectLst/>
                <a:latin typeface="Times New Roman" panose="02020603050405020304" pitchFamily="18" charset="0"/>
                <a:ea typeface="Times New Roman" panose="02020603050405020304" pitchFamily="18" charset="0"/>
              </a:rPr>
              <a:t> (2018), ou en contextualisant les choix esthétiques et économiques de certaines œuvres. J’ai ainsi pu inventorier 19 types de « valeur ajoutée stratégique » (« Retracer », « Analyser », « Contextualiser », « Dépeindre »… voir Krywicki, 2022 : 533-555) caractérisant les différentes façons dont les techniques d’enquête des journalistes spécialisés permettent de mieux comprendre les jeux vidéo, en ce compris la façon dont s’opère leur artification, par exemple en documentant de </a:t>
            </a:r>
            <a:r>
              <a:rPr lang="fr-BE" sz="1400" i="1" kern="0" dirty="0">
                <a:effectLst/>
                <a:latin typeface="Times New Roman" panose="02020603050405020304" pitchFamily="18" charset="0"/>
                <a:ea typeface="Times New Roman" panose="02020603050405020304" pitchFamily="18" charset="0"/>
              </a:rPr>
              <a:t>11-11 </a:t>
            </a:r>
            <a:r>
              <a:rPr lang="fr-BE" sz="1400" i="1" kern="0" dirty="0" err="1">
                <a:effectLst/>
                <a:latin typeface="Times New Roman" panose="02020603050405020304" pitchFamily="18" charset="0"/>
                <a:ea typeface="Times New Roman" panose="02020603050405020304" pitchFamily="18" charset="0"/>
              </a:rPr>
              <a:t>Memories</a:t>
            </a:r>
            <a:r>
              <a:rPr lang="fr-BE" sz="1400" i="1" kern="0" dirty="0">
                <a:effectLst/>
                <a:latin typeface="Times New Roman" panose="02020603050405020304" pitchFamily="18" charset="0"/>
                <a:ea typeface="Times New Roman" panose="02020603050405020304" pitchFamily="18" charset="0"/>
              </a:rPr>
              <a:t> </a:t>
            </a:r>
            <a:r>
              <a:rPr lang="fr-BE" sz="1400" i="1" kern="0" dirty="0" err="1">
                <a:effectLst/>
                <a:latin typeface="Times New Roman" panose="02020603050405020304" pitchFamily="18" charset="0"/>
                <a:ea typeface="Times New Roman" panose="02020603050405020304" pitchFamily="18" charset="0"/>
              </a:rPr>
              <a:t>Retold</a:t>
            </a:r>
            <a:r>
              <a:rPr lang="fr-BE" sz="1400" kern="0" dirty="0">
                <a:effectLst/>
                <a:latin typeface="Times New Roman" panose="02020603050405020304" pitchFamily="18" charset="0"/>
                <a:ea typeface="Times New Roman" panose="02020603050405020304" pitchFamily="18" charset="0"/>
              </a:rPr>
              <a:t>, qui manie l’impressionnisme pour construire un point de vue sur la Grande Guerre (Lamy, 2018) ; ou encore en éclairant la manière dont fonctionne la propriété intellectuelle en matière d’expérience de jeu (</a:t>
            </a:r>
            <a:r>
              <a:rPr lang="fr-BE" sz="1400" kern="0" dirty="0" err="1">
                <a:effectLst/>
                <a:latin typeface="Times New Roman" panose="02020603050405020304" pitchFamily="18" charset="0"/>
                <a:ea typeface="Times New Roman" panose="02020603050405020304" pitchFamily="18" charset="0"/>
              </a:rPr>
              <a:t>Turcev</a:t>
            </a:r>
            <a:r>
              <a:rPr lang="fr-BE" sz="1400" kern="0" dirty="0">
                <a:effectLst/>
                <a:latin typeface="Times New Roman" panose="02020603050405020304" pitchFamily="18" charset="0"/>
                <a:ea typeface="Times New Roman" panose="02020603050405020304" pitchFamily="18" charset="0"/>
              </a:rPr>
              <a:t>, 2018).</a:t>
            </a:r>
            <a:endParaRPr lang="fr-FR" sz="1400" dirty="0"/>
          </a:p>
        </p:txBody>
      </p:sp>
      <p:pic>
        <p:nvPicPr>
          <p:cNvPr id="11" name="Image 10" descr="Une image contenant texte, capture d’écran, Police, nombre&#10;&#10;Le contenu généré par l’IA peut être incorrect.">
            <a:extLst>
              <a:ext uri="{FF2B5EF4-FFF2-40B4-BE49-F238E27FC236}">
                <a16:creationId xmlns:a16="http://schemas.microsoft.com/office/drawing/2014/main" id="{8C431E06-EDDC-BA50-B598-04EBBBF5E2EA}"/>
              </a:ext>
            </a:extLst>
          </p:cNvPr>
          <p:cNvPicPr>
            <a:picLocks noChangeAspect="1"/>
          </p:cNvPicPr>
          <p:nvPr/>
        </p:nvPicPr>
        <p:blipFill>
          <a:blip r:embed="rId2"/>
          <a:stretch>
            <a:fillRect/>
          </a:stretch>
        </p:blipFill>
        <p:spPr>
          <a:xfrm>
            <a:off x="5806448" y="3581790"/>
            <a:ext cx="5493687" cy="3543427"/>
          </a:xfrm>
          <a:prstGeom prst="rect">
            <a:avLst/>
          </a:prstGeom>
        </p:spPr>
      </p:pic>
      <p:pic>
        <p:nvPicPr>
          <p:cNvPr id="7170" name="Picture 2" descr="11-11: Memories Retold review – a first world war game in which no shots  are fired | Adventure games | The Guardian">
            <a:extLst>
              <a:ext uri="{FF2B5EF4-FFF2-40B4-BE49-F238E27FC236}">
                <a16:creationId xmlns:a16="http://schemas.microsoft.com/office/drawing/2014/main" id="{451C6963-3BD7-3CC6-C88E-56BE124922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06448" y="132788"/>
            <a:ext cx="5493687" cy="329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750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2F973-061C-293E-B194-0E43D10CE502}"/>
              </a:ext>
            </a:extLst>
          </p:cNvPr>
          <p:cNvSpPr>
            <a:spLocks noGrp="1"/>
          </p:cNvSpPr>
          <p:nvPr>
            <p:ph type="title"/>
          </p:nvPr>
        </p:nvSpPr>
        <p:spPr>
          <a:xfrm>
            <a:off x="1451579" y="804519"/>
            <a:ext cx="9603275" cy="1049235"/>
          </a:xfrm>
        </p:spPr>
        <p:txBody>
          <a:bodyPr>
            <a:normAutofit/>
          </a:bodyPr>
          <a:lstStyle/>
          <a:p>
            <a:r>
              <a:rPr lang="fr-FR" dirty="0" err="1"/>
              <a:t>MÉthodologie</a:t>
            </a:r>
            <a:endParaRPr lang="fr-FR" dirty="0"/>
          </a:p>
        </p:txBody>
      </p:sp>
      <p:sp>
        <p:nvSpPr>
          <p:cNvPr id="3" name="Espace réservé du contenu 2">
            <a:extLst>
              <a:ext uri="{FF2B5EF4-FFF2-40B4-BE49-F238E27FC236}">
                <a16:creationId xmlns:a16="http://schemas.microsoft.com/office/drawing/2014/main" id="{0F8AEB3B-A872-A729-39CE-FA2F4A99D145}"/>
              </a:ext>
            </a:extLst>
          </p:cNvPr>
          <p:cNvSpPr>
            <a:spLocks noGrp="1"/>
          </p:cNvSpPr>
          <p:nvPr>
            <p:ph idx="1"/>
          </p:nvPr>
        </p:nvSpPr>
        <p:spPr>
          <a:xfrm>
            <a:off x="238538" y="2015734"/>
            <a:ext cx="6308035" cy="3788718"/>
          </a:xfrm>
        </p:spPr>
        <p:txBody>
          <a:bodyPr>
            <a:noAutofit/>
          </a:bodyPr>
          <a:lstStyle/>
          <a:p>
            <a:pPr marL="0" indent="0" algn="just">
              <a:lnSpc>
                <a:spcPct val="110000"/>
              </a:lnSpc>
              <a:buNone/>
            </a:pPr>
            <a:r>
              <a:rPr lang="fr-BE" sz="1400" dirty="0">
                <a:latin typeface="Times New Roman" panose="02020603050405020304" pitchFamily="18" charset="0"/>
                <a:cs typeface="Times New Roman" panose="02020603050405020304" pitchFamily="18" charset="0"/>
              </a:rPr>
              <a:t>Analyse qualitative comparée de deux genres journalistiques dans la presse vidéoludique — la critique (ou test) et l’enquête — appliquée à un corpus d’articles issus de sites spécialisés (et chaînes </a:t>
            </a:r>
            <a:r>
              <a:rPr lang="fr-BE" sz="1400" dirty="0" err="1">
                <a:latin typeface="Times New Roman" panose="02020603050405020304" pitchFamily="18" charset="0"/>
                <a:cs typeface="Times New Roman" panose="02020603050405020304" pitchFamily="18" charset="0"/>
              </a:rPr>
              <a:t>Youtube</a:t>
            </a:r>
            <a:r>
              <a:rPr lang="fr-BE" sz="1400" dirty="0">
                <a:latin typeface="Times New Roman" panose="02020603050405020304" pitchFamily="18" charset="0"/>
                <a:cs typeface="Times New Roman" panose="02020603050405020304" pitchFamily="18" charset="0"/>
              </a:rPr>
              <a:t> </a:t>
            </a:r>
            <a:r>
              <a:rPr lang="fr-BE" sz="1400" dirty="0" err="1">
                <a:latin typeface="Times New Roman" panose="02020603050405020304" pitchFamily="18" charset="0"/>
                <a:cs typeface="Times New Roman" panose="02020603050405020304" pitchFamily="18" charset="0"/>
              </a:rPr>
              <a:t>investigatives</a:t>
            </a:r>
            <a:r>
              <a:rPr lang="fr-BE" sz="1400" dirty="0">
                <a:latin typeface="Times New Roman" panose="02020603050405020304" pitchFamily="18" charset="0"/>
                <a:cs typeface="Times New Roman" panose="02020603050405020304" pitchFamily="18" charset="0"/>
              </a:rPr>
              <a:t>) francophones et anglophones (</a:t>
            </a:r>
            <a:r>
              <a:rPr lang="fr-BE" sz="1400" dirty="0" err="1">
                <a:latin typeface="Times New Roman" panose="02020603050405020304" pitchFamily="18" charset="0"/>
                <a:cs typeface="Times New Roman" panose="02020603050405020304" pitchFamily="18" charset="0"/>
              </a:rPr>
              <a:t>Jeuxvideo.com</a:t>
            </a:r>
            <a:r>
              <a:rPr lang="fr-BE" sz="1400" dirty="0">
                <a:latin typeface="Times New Roman" panose="02020603050405020304" pitchFamily="18" charset="0"/>
                <a:cs typeface="Times New Roman" panose="02020603050405020304" pitchFamily="18" charset="0"/>
              </a:rPr>
              <a:t>, </a:t>
            </a:r>
            <a:r>
              <a:rPr lang="fr-BE" sz="1400" dirty="0" err="1">
                <a:latin typeface="Times New Roman" panose="02020603050405020304" pitchFamily="18" charset="0"/>
                <a:cs typeface="Times New Roman" panose="02020603050405020304" pitchFamily="18" charset="0"/>
              </a:rPr>
              <a:t>Gamekult</a:t>
            </a:r>
            <a:r>
              <a:rPr lang="fr-BE" sz="1400" dirty="0">
                <a:latin typeface="Times New Roman" panose="02020603050405020304" pitchFamily="18" charset="0"/>
                <a:cs typeface="Times New Roman" panose="02020603050405020304" pitchFamily="18" charset="0"/>
              </a:rPr>
              <a:t>, IGN, </a:t>
            </a:r>
            <a:r>
              <a:rPr lang="fr-BE" sz="1400" dirty="0" err="1">
                <a:latin typeface="Times New Roman" panose="02020603050405020304" pitchFamily="18" charset="0"/>
                <a:cs typeface="Times New Roman" panose="02020603050405020304" pitchFamily="18" charset="0"/>
              </a:rPr>
              <a:t>Kotaku</a:t>
            </a:r>
            <a:r>
              <a:rPr lang="fr-BE" sz="1400" dirty="0">
                <a:latin typeface="Times New Roman" panose="02020603050405020304" pitchFamily="18" charset="0"/>
                <a:cs typeface="Times New Roman" panose="02020603050405020304" pitchFamily="18" charset="0"/>
              </a:rPr>
              <a:t>, </a:t>
            </a:r>
            <a:r>
              <a:rPr lang="fr-BE" sz="1400" dirty="0" err="1">
                <a:latin typeface="Times New Roman" panose="02020603050405020304" pitchFamily="18" charset="0"/>
                <a:cs typeface="Times New Roman" panose="02020603050405020304" pitchFamily="18" charset="0"/>
              </a:rPr>
              <a:t>TheGamer</a:t>
            </a:r>
            <a:r>
              <a:rPr lang="fr-BE" sz="1400" dirty="0">
                <a:latin typeface="Times New Roman" panose="02020603050405020304" pitchFamily="18" charset="0"/>
                <a:cs typeface="Times New Roman" panose="02020603050405020304" pitchFamily="18" charset="0"/>
              </a:rPr>
              <a:t>) portant sur trois jeux aux modèles de production contrastés : </a:t>
            </a:r>
            <a:r>
              <a:rPr lang="fr-BE" sz="1400" i="1" dirty="0" err="1">
                <a:latin typeface="Times New Roman" panose="02020603050405020304" pitchFamily="18" charset="0"/>
                <a:cs typeface="Times New Roman" panose="02020603050405020304" pitchFamily="18" charset="0"/>
              </a:rPr>
              <a:t>Stardew</a:t>
            </a:r>
            <a:r>
              <a:rPr lang="fr-BE" sz="1400" i="1" dirty="0">
                <a:latin typeface="Times New Roman" panose="02020603050405020304" pitchFamily="18" charset="0"/>
                <a:cs typeface="Times New Roman" panose="02020603050405020304" pitchFamily="18" charset="0"/>
              </a:rPr>
              <a:t> Valley</a:t>
            </a:r>
            <a:r>
              <a:rPr lang="fr-BE" sz="1400" dirty="0">
                <a:latin typeface="Times New Roman" panose="02020603050405020304" pitchFamily="18" charset="0"/>
                <a:cs typeface="Times New Roman" panose="02020603050405020304" pitchFamily="18" charset="0"/>
              </a:rPr>
              <a:t> (développé en solo), </a:t>
            </a:r>
            <a:r>
              <a:rPr lang="fr-BE" sz="1400" i="1" dirty="0">
                <a:latin typeface="Times New Roman" panose="02020603050405020304" pitchFamily="18" charset="0"/>
                <a:cs typeface="Times New Roman" panose="02020603050405020304" pitchFamily="18" charset="0"/>
              </a:rPr>
              <a:t>Disco Elysium</a:t>
            </a:r>
            <a:r>
              <a:rPr lang="fr-BE" sz="1400" dirty="0">
                <a:latin typeface="Times New Roman" panose="02020603050405020304" pitchFamily="18" charset="0"/>
                <a:cs typeface="Times New Roman" panose="02020603050405020304" pitchFamily="18" charset="0"/>
              </a:rPr>
              <a:t> (créé par une équipe moyenne autoéditée) et </a:t>
            </a:r>
            <a:r>
              <a:rPr lang="fr-BE" sz="1400" i="1" dirty="0">
                <a:latin typeface="Times New Roman" panose="02020603050405020304" pitchFamily="18" charset="0"/>
                <a:cs typeface="Times New Roman" panose="02020603050405020304" pitchFamily="18" charset="0"/>
              </a:rPr>
              <a:t>Star Citizen</a:t>
            </a:r>
            <a:r>
              <a:rPr lang="fr-BE" sz="1400" dirty="0">
                <a:latin typeface="Times New Roman" panose="02020603050405020304" pitchFamily="18" charset="0"/>
                <a:cs typeface="Times New Roman" panose="02020603050405020304" pitchFamily="18" charset="0"/>
              </a:rPr>
              <a:t> (projet participatif aux moyens colossaux mais également autoédité). Cette sélection hétérogène permet d’interroger les usages et la cohérence de la notion d’indépendance dans le champ vidéoludique. L’analyse des critiques s’appuie sur la grille de </a:t>
            </a:r>
            <a:r>
              <a:rPr lang="fr-BE" sz="1400" dirty="0" err="1">
                <a:latin typeface="Times New Roman" panose="02020603050405020304" pitchFamily="18" charset="0"/>
                <a:cs typeface="Times New Roman" panose="02020603050405020304" pitchFamily="18" charset="0"/>
              </a:rPr>
              <a:t>Ringoot</a:t>
            </a:r>
            <a:r>
              <a:rPr lang="fr-BE" sz="1400" dirty="0">
                <a:latin typeface="Times New Roman" panose="02020603050405020304" pitchFamily="18" charset="0"/>
                <a:cs typeface="Times New Roman" panose="02020603050405020304" pitchFamily="18" charset="0"/>
              </a:rPr>
              <a:t> (2014) pour identifier les critères esthétiques, narratifs et ludiques mobilisés, en intégrant des outils issus du « close </a:t>
            </a:r>
            <a:r>
              <a:rPr lang="fr-BE" sz="1400" dirty="0" err="1">
                <a:latin typeface="Times New Roman" panose="02020603050405020304" pitchFamily="18" charset="0"/>
                <a:cs typeface="Times New Roman" panose="02020603050405020304" pitchFamily="18" charset="0"/>
              </a:rPr>
              <a:t>reading</a:t>
            </a:r>
            <a:r>
              <a:rPr lang="fr-BE" sz="1400" dirty="0">
                <a:latin typeface="Times New Roman" panose="02020603050405020304" pitchFamily="18" charset="0"/>
                <a:cs typeface="Times New Roman" panose="02020603050405020304" pitchFamily="18" charset="0"/>
              </a:rPr>
              <a:t> » pour observer la construction d’un lecteur modèle, les éléments </a:t>
            </a:r>
            <a:r>
              <a:rPr lang="fr-BE" sz="1400" dirty="0" err="1">
                <a:latin typeface="Times New Roman" panose="02020603050405020304" pitchFamily="18" charset="0"/>
                <a:cs typeface="Times New Roman" panose="02020603050405020304" pitchFamily="18" charset="0"/>
              </a:rPr>
              <a:t>paratextuels</a:t>
            </a:r>
            <a:r>
              <a:rPr lang="fr-BE" sz="1400" dirty="0">
                <a:latin typeface="Times New Roman" panose="02020603050405020304" pitchFamily="18" charset="0"/>
                <a:cs typeface="Times New Roman" panose="02020603050405020304" pitchFamily="18" charset="0"/>
              </a:rPr>
              <a:t> et les ruptures avec la routine éditoriale. Cette première étape met en lumière les stratégies d’évaluation et les tensions entre jeux indépendants et productions AAA, participant à leur processus d’artification. Dans un second temps, l’étude des enquêtes journalistiques révèle les dynamiques internes des studios, les tensions entre idéaux d’autonomie et contraintes matérielles, et offre un éclairage critique sur les réalités de la création vidéoludique contemporaine.</a:t>
            </a:r>
            <a:endParaRPr lang="fr-FR" sz="1400" dirty="0">
              <a:latin typeface="Times New Roman" panose="02020603050405020304" pitchFamily="18" charset="0"/>
              <a:cs typeface="Times New Roman" panose="02020603050405020304" pitchFamily="18" charset="0"/>
            </a:endParaRPr>
          </a:p>
        </p:txBody>
      </p:sp>
      <p:pic>
        <p:nvPicPr>
          <p:cNvPr id="8194" name="Picture 2" descr="Gamekult, zombification d'un site JV historique">
            <a:extLst>
              <a:ext uri="{FF2B5EF4-FFF2-40B4-BE49-F238E27FC236}">
                <a16:creationId xmlns:a16="http://schemas.microsoft.com/office/drawing/2014/main" id="{BA45B982-8378-4D57-57F3-1C3E6451EE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98827" y="2178195"/>
            <a:ext cx="2322275" cy="164301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GameR">
            <a:extLst>
              <a:ext uri="{FF2B5EF4-FFF2-40B4-BE49-F238E27FC236}">
                <a16:creationId xmlns:a16="http://schemas.microsoft.com/office/drawing/2014/main" id="{00DB214C-1E45-AA5D-688E-49A64A0C03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7580" y="2269472"/>
            <a:ext cx="1722519" cy="17225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GN Entertainment">
            <a:extLst>
              <a:ext uri="{FF2B5EF4-FFF2-40B4-BE49-F238E27FC236}">
                <a16:creationId xmlns:a16="http://schemas.microsoft.com/office/drawing/2014/main" id="{6E46D6C2-2C76-57F2-D63A-02E10504FD8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29760" y="4505054"/>
            <a:ext cx="2391342" cy="99838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Jeuxvideo.com — Wikipédia">
            <a:extLst>
              <a:ext uri="{FF2B5EF4-FFF2-40B4-BE49-F238E27FC236}">
                <a16:creationId xmlns:a16="http://schemas.microsoft.com/office/drawing/2014/main" id="{B79FFBD5-1E45-B61A-CB94-9632B300CC4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73356" y="4322526"/>
            <a:ext cx="2270968" cy="164301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Kotaku's new editor-in-chief Patricia Hernandez has a vision">
            <a:extLst>
              <a:ext uri="{FF2B5EF4-FFF2-40B4-BE49-F238E27FC236}">
                <a16:creationId xmlns:a16="http://schemas.microsoft.com/office/drawing/2014/main" id="{BBF7664D-21AE-AD7D-4644-6D1F92A3A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5023" y="410817"/>
            <a:ext cx="2705483" cy="152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67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85F1D78-FD9F-4432-B90E-00D863D4F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24" name="Picture 23">
            <a:extLst>
              <a:ext uri="{FF2B5EF4-FFF2-40B4-BE49-F238E27FC236}">
                <a16:creationId xmlns:a16="http://schemas.microsoft.com/office/drawing/2014/main" id="{0F47C422-E141-4484-A58E-A1A3B656C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36A0C8A2-5797-403D-A628-7C98BC65B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AB1130-8367-405F-A4A7-3CBD2F2E1D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Picture 2" descr="Star Citizen Releases New Alpha 3.24: Cargo Empires Update">
            <a:extLst>
              <a:ext uri="{FF2B5EF4-FFF2-40B4-BE49-F238E27FC236}">
                <a16:creationId xmlns:a16="http://schemas.microsoft.com/office/drawing/2014/main" id="{6184A442-2CB2-4A59-4F31-CCE8997B3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691" r="31979"/>
          <a:stretch/>
        </p:blipFill>
        <p:spPr bwMode="auto">
          <a:xfrm>
            <a:off x="2" y="10"/>
            <a:ext cx="4063593"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isco Elysium – Complete Skills and Character Building Guide">
            <a:extLst>
              <a:ext uri="{FF2B5EF4-FFF2-40B4-BE49-F238E27FC236}">
                <a16:creationId xmlns:a16="http://schemas.microsoft.com/office/drawing/2014/main" id="{F47462E0-F8A2-2AA1-4280-8C7F17318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835" r="36835"/>
          <a:stretch/>
        </p:blipFill>
        <p:spPr bwMode="auto">
          <a:xfrm>
            <a:off x="4064204" y="10"/>
            <a:ext cx="4063593"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tardew Valley Nsw : Amazon.com.be: Jeux vidéo">
            <a:extLst>
              <a:ext uri="{FF2B5EF4-FFF2-40B4-BE49-F238E27FC236}">
                <a16:creationId xmlns:a16="http://schemas.microsoft.com/office/drawing/2014/main" id="{5D74FE31-D432-CFDD-0ED7-B66FCDC68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131" r="31539"/>
          <a:stretch/>
        </p:blipFill>
        <p:spPr bwMode="auto">
          <a:xfrm>
            <a:off x="8128407" y="10"/>
            <a:ext cx="4063593" cy="685799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30FB4E9-4A39-4A2F-B431-463D1E7C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7759" y="4411985"/>
            <a:ext cx="9616484" cy="1728068"/>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38AAA1-AFED-0545-39A4-BC8E59D79157}"/>
              </a:ext>
            </a:extLst>
          </p:cNvPr>
          <p:cNvSpPr>
            <a:spLocks noGrp="1"/>
          </p:cNvSpPr>
          <p:nvPr>
            <p:ph type="title"/>
          </p:nvPr>
        </p:nvSpPr>
        <p:spPr>
          <a:xfrm>
            <a:off x="1448864" y="4571369"/>
            <a:ext cx="9288885" cy="763516"/>
          </a:xfrm>
        </p:spPr>
        <p:txBody>
          <a:bodyPr vert="horz" lIns="91440" tIns="45720" rIns="91440" bIns="0" rtlCol="0" anchor="b">
            <a:normAutofit/>
          </a:bodyPr>
          <a:lstStyle/>
          <a:p>
            <a:pPr algn="ctr"/>
            <a:r>
              <a:rPr lang="en-US" sz="2400" dirty="0">
                <a:solidFill>
                  <a:srgbClr val="FFFFFE"/>
                </a:solidFill>
              </a:rPr>
              <a:t>Un corpus </a:t>
            </a:r>
            <a:r>
              <a:rPr lang="en-US" sz="2400" dirty="0" err="1">
                <a:solidFill>
                  <a:srgbClr val="FFFFFE"/>
                </a:solidFill>
              </a:rPr>
              <a:t>centré</a:t>
            </a:r>
            <a:r>
              <a:rPr lang="en-US" sz="2400" dirty="0">
                <a:solidFill>
                  <a:srgbClr val="FFFFFE"/>
                </a:solidFill>
              </a:rPr>
              <a:t> </a:t>
            </a:r>
            <a:r>
              <a:rPr lang="en-US" sz="2400" dirty="0" err="1">
                <a:solidFill>
                  <a:srgbClr val="FFFFFE"/>
                </a:solidFill>
              </a:rPr>
              <a:t>autour</a:t>
            </a:r>
            <a:r>
              <a:rPr lang="en-US" sz="2400" dirty="0">
                <a:solidFill>
                  <a:srgbClr val="FFFFFE"/>
                </a:solidFill>
              </a:rPr>
              <a:t> de trois jeux </a:t>
            </a:r>
            <a:r>
              <a:rPr lang="en-US" sz="2400" dirty="0" err="1">
                <a:solidFill>
                  <a:srgbClr val="FFFFFE"/>
                </a:solidFill>
              </a:rPr>
              <a:t>indépendants</a:t>
            </a:r>
            <a:r>
              <a:rPr lang="en-US" sz="2400" dirty="0">
                <a:solidFill>
                  <a:srgbClr val="FFFFFE"/>
                </a:solidFill>
              </a:rPr>
              <a:t> aux </a:t>
            </a:r>
            <a:r>
              <a:rPr lang="en-US" sz="2400" dirty="0" err="1">
                <a:solidFill>
                  <a:srgbClr val="FFFFFE"/>
                </a:solidFill>
              </a:rPr>
              <a:t>modèles</a:t>
            </a:r>
            <a:r>
              <a:rPr lang="en-US" sz="2400" dirty="0">
                <a:solidFill>
                  <a:srgbClr val="FFFFFE"/>
                </a:solidFill>
              </a:rPr>
              <a:t> </a:t>
            </a:r>
            <a:r>
              <a:rPr lang="en-US" sz="2400" dirty="0" err="1">
                <a:solidFill>
                  <a:srgbClr val="FFFFFE"/>
                </a:solidFill>
              </a:rPr>
              <a:t>distincts</a:t>
            </a:r>
            <a:endParaRPr lang="en-US" sz="2400" dirty="0">
              <a:solidFill>
                <a:srgbClr val="FFFFFE"/>
              </a:solidFill>
            </a:endParaRPr>
          </a:p>
        </p:txBody>
      </p:sp>
      <p:cxnSp>
        <p:nvCxnSpPr>
          <p:cNvPr id="32" name="Straight Connector 31">
            <a:extLst>
              <a:ext uri="{FF2B5EF4-FFF2-40B4-BE49-F238E27FC236}">
                <a16:creationId xmlns:a16="http://schemas.microsoft.com/office/drawing/2014/main" id="{3BFA02F7-35F6-420F-AE3E-2A575D6C6F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865" y="5439466"/>
            <a:ext cx="9288885" cy="0"/>
          </a:xfrm>
          <a:prstGeom prst="line">
            <a:avLst/>
          </a:prstGeom>
          <a:ln w="31750">
            <a:solidFill>
              <a:srgbClr val="B98C4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285196"/>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Galerie</Template>
  <TotalTime>1625</TotalTime>
  <Words>2387</Words>
  <Application>Microsoft Macintosh PowerPoint</Application>
  <PresentationFormat>Grand écran</PresentationFormat>
  <Paragraphs>73</Paragraphs>
  <Slides>21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Gill Sans MT</vt:lpstr>
      <vt:lpstr>Times New Roman</vt:lpstr>
      <vt:lpstr>Galerie</vt:lpstr>
      <vt:lpstr>Critique et contexte </vt:lpstr>
      <vt:lpstr>Tests, critiques et légitimité</vt:lpstr>
      <vt:lpstr>Tests, critiques et légitimité</vt:lpstr>
      <vt:lpstr>Victor Moisan, critique cinéma devenu « testeur » (?) de jeux vidéo </vt:lpstr>
      <vt:lpstr>L’enquête comme visibilisation des conditions de travail et du processus de fabrication</vt:lpstr>
      <vt:lpstr>État de l’art</vt:lpstr>
      <vt:lpstr>État de l’art</vt:lpstr>
      <vt:lpstr>MÉthodologie</vt:lpstr>
      <vt:lpstr>Un corpus centré autour de trois jeux indépendants aux modèles distincts</vt:lpstr>
      <vt:lpstr>Disco Elysium – entre renouveau mécanique et héritage artistique</vt:lpstr>
      <vt:lpstr>Stardew valley – une « success story » indépendante empreinte de nostalgie</vt:lpstr>
      <vt:lpstr>Star Citizen – Fascination technologique et scepticisme économique</vt:lpstr>
      <vt:lpstr>Synthèse de l’analyse des tests</vt:lpstr>
      <vt:lpstr>Les enquêtes nuancent les vertus de l’indépendance</vt:lpstr>
      <vt:lpstr>Les enquêtes révèlent des propos politiques non-relevés par les critiques</vt:lpstr>
      <vt:lpstr>Les enquêtes dépassent la mise en garde pour cadrer les causes des problèmes</vt:lpstr>
      <vt:lpstr>Les enquêtes dépeignent les controverses post-sortie, les batailles juridiques pour prolonger l’œuvre </vt:lpstr>
      <vt:lpstr>Synthèse de l’analyse des enquêtes</vt:lpstr>
      <vt:lpstr>Conclusions – fonctions de la presse vidéoludique dans le processus d’artification</vt:lpstr>
      <vt:lpstr>Prolongements – Ambivalences journalistiques et enjeux Épistémologiques</vt:lpstr>
      <vt:lpstr>Bibliographie sélective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Krywicki Boris</dc:creator>
  <cp:lastModifiedBy>Krywicki Boris</cp:lastModifiedBy>
  <cp:revision>22</cp:revision>
  <dcterms:created xsi:type="dcterms:W3CDTF">2025-05-11T08:09:09Z</dcterms:created>
  <dcterms:modified xsi:type="dcterms:W3CDTF">2025-05-13T09:06:13Z</dcterms:modified>
</cp:coreProperties>
</file>