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58" r:id="rId4"/>
    <p:sldId id="259" r:id="rId5"/>
    <p:sldId id="260" r:id="rId6"/>
    <p:sldId id="261" r:id="rId7"/>
    <p:sldId id="262" r:id="rId8"/>
    <p:sldId id="270" r:id="rId9"/>
    <p:sldId id="269" r:id="rId10"/>
    <p:sldId id="263" r:id="rId11"/>
    <p:sldId id="264" r:id="rId12"/>
    <p:sldId id="265" r:id="rId13"/>
    <p:sldId id="266" r:id="rId14"/>
    <p:sldId id="268" r:id="rId15"/>
    <p:sldId id="26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çoise Adam" initials="F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0BB"/>
    <a:srgbClr val="EFB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15" autoAdjust="0"/>
  </p:normalViewPr>
  <p:slideViewPr>
    <p:cSldViewPr snapToGrid="0">
      <p:cViewPr>
        <p:scale>
          <a:sx n="50" d="100"/>
          <a:sy n="50" d="100"/>
        </p:scale>
        <p:origin x="126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3-21T09:18:04.498" idx="1">
    <p:pos x="10" y="10"/>
    <p:text>je changerais la police jaune dans tout le ppt car c'est une couleur qui ne se voit généralement pas quand on projète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82408-49D2-4EAF-89E2-D4BF40B863A8}" type="datetimeFigureOut">
              <a:rPr lang="fr-BE" smtClean="0"/>
              <a:t>28-03-25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E5805-BA0E-4E1F-B56E-64FE056C2E27}" type="slidenum">
              <a:rPr lang="fr-BE" smtClean="0"/>
              <a:t>‹N°›</a:t>
            </a:fld>
            <a:endParaRPr lang="fr-BE"/>
          </a:p>
        </p:txBody>
      </p:sp>
    </p:spTree>
    <p:extLst>
      <p:ext uri="{BB962C8B-B14F-4D97-AF65-F5344CB8AC3E}">
        <p14:creationId xmlns:p14="http://schemas.microsoft.com/office/powerpoint/2010/main" val="226130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BE" baseline="0" dirty="0"/>
              <a:t>Incidence du cancer en majoration : vieillissement de la population, exposition facteur de risque (tabac, alcool, alimentation/obésité, pollution)</a:t>
            </a:r>
          </a:p>
          <a:p>
            <a:pPr marL="171450" indent="-171450">
              <a:buFontTx/>
              <a:buChar char="-"/>
            </a:pPr>
            <a:r>
              <a:rPr lang="fr-BE" baseline="0" dirty="0"/>
              <a:t>Survie en amélioration : détection précoce, amélioration des traitements</a:t>
            </a:r>
          </a:p>
          <a:p>
            <a:pPr marL="171450" indent="-171450">
              <a:buFont typeface="Symbol" panose="05050102010706020507" pitchFamily="18" charset="2"/>
              <a:buChar char="Þ"/>
            </a:pPr>
            <a:r>
              <a:rPr lang="fr-BE" baseline="0" dirty="0"/>
              <a:t>Augmentation de la proportion d’individu vivant avec un diagnostic de cancer + effets maladies/traitements,</a:t>
            </a:r>
          </a:p>
          <a:p>
            <a:pPr marL="171450" indent="-171450">
              <a:buFont typeface="Symbol" panose="05050102010706020507" pitchFamily="18" charset="2"/>
              <a:buChar char="Þ"/>
            </a:pPr>
            <a:r>
              <a:rPr lang="fr-BE" baseline="0" dirty="0"/>
              <a:t>Importance de la qualité de vie =&gt; de la prise en charge de la santé sexuelle.</a:t>
            </a:r>
            <a:endParaRPr lang="fr-BE" dirty="0"/>
          </a:p>
          <a:p>
            <a:endParaRPr lang="fr-BE"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3</a:t>
            </a:fld>
            <a:endParaRPr lang="fr-BE"/>
          </a:p>
        </p:txBody>
      </p:sp>
    </p:spTree>
    <p:extLst>
      <p:ext uri="{BB962C8B-B14F-4D97-AF65-F5344CB8AC3E}">
        <p14:creationId xmlns:p14="http://schemas.microsoft.com/office/powerpoint/2010/main" val="275598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pPr marL="171450" indent="-171450">
              <a:buFontTx/>
              <a:buChar char="-"/>
            </a:pPr>
            <a:r>
              <a:rPr lang="fr-BE" dirty="0"/>
              <a:t>Perte d’autonomie (pas de conduite automobile,</a:t>
            </a:r>
            <a:r>
              <a:rPr lang="fr-BE" baseline="0" dirty="0"/>
              <a:t> difficultés pour les soins personnels)</a:t>
            </a:r>
          </a:p>
          <a:p>
            <a:pPr marL="171450" indent="-171450">
              <a:buFontTx/>
              <a:buChar char="-"/>
            </a:pPr>
            <a:r>
              <a:rPr lang="fr-BE" baseline="0" dirty="0"/>
              <a:t>Relation avec l’absence (conjoint-aidant/soignant)</a:t>
            </a:r>
          </a:p>
          <a:p>
            <a:pPr marL="0" indent="0">
              <a:buFontTx/>
              <a:buNone/>
            </a:pPr>
            <a:r>
              <a:rPr lang="fr-BE" baseline="0" dirty="0"/>
              <a:t>=&gt; Besoin </a:t>
            </a:r>
            <a:r>
              <a:rPr lang="fr-BE" baseline="0"/>
              <a:t>d’une multidisciplinarité = soins de supports</a:t>
            </a:r>
            <a:endParaRPr lang="fr-BE" baseline="0"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13</a:t>
            </a:fld>
            <a:endParaRPr lang="fr-BE"/>
          </a:p>
        </p:txBody>
      </p:sp>
    </p:spTree>
    <p:extLst>
      <p:ext uri="{BB962C8B-B14F-4D97-AF65-F5344CB8AC3E}">
        <p14:creationId xmlns:p14="http://schemas.microsoft.com/office/powerpoint/2010/main" val="14523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Cela passe par une bonne </a:t>
            </a:r>
            <a:r>
              <a:rPr lang="fr-FR" b="1" dirty="0"/>
              <a:t>communication</a:t>
            </a:r>
            <a:r>
              <a:rPr lang="fr-FR" dirty="0"/>
              <a:t> patient-soignant et une </a:t>
            </a:r>
            <a:r>
              <a:rPr lang="fr-FR" b="1" dirty="0"/>
              <a:t>formation</a:t>
            </a:r>
            <a:r>
              <a:rPr lang="fr-FR" dirty="0"/>
              <a:t> adéquate du personnel médical</a:t>
            </a:r>
          </a:p>
          <a:p>
            <a:r>
              <a:rPr lang="fr-FR" dirty="0"/>
              <a:t>Idéalement présence d’un </a:t>
            </a:r>
            <a:r>
              <a:rPr lang="fr-FR" b="1" dirty="0"/>
              <a:t>centre </a:t>
            </a:r>
            <a:r>
              <a:rPr lang="fr-FR" dirty="0"/>
              <a:t>ou d’une </a:t>
            </a:r>
            <a:r>
              <a:rPr lang="fr-FR" b="1" dirty="0"/>
              <a:t>équipe </a:t>
            </a:r>
            <a:r>
              <a:rPr lang="fr-FR" dirty="0"/>
              <a:t>dédiée à la </a:t>
            </a:r>
            <a:r>
              <a:rPr lang="fr-FR" b="1" dirty="0"/>
              <a:t>santé/médecine sexuelle</a:t>
            </a:r>
            <a:endParaRPr lang="fr-FR" dirty="0">
              <a:solidFill>
                <a:srgbClr val="EFB608"/>
              </a:solidFill>
            </a:endParaRPr>
          </a:p>
          <a:p>
            <a:endParaRPr lang="fr-BE"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14</a:t>
            </a:fld>
            <a:endParaRPr lang="fr-BE"/>
          </a:p>
        </p:txBody>
      </p:sp>
    </p:spTree>
    <p:extLst>
      <p:ext uri="{BB962C8B-B14F-4D97-AF65-F5344CB8AC3E}">
        <p14:creationId xmlns:p14="http://schemas.microsoft.com/office/powerpoint/2010/main" val="9844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15</a:t>
            </a:fld>
            <a:endParaRPr lang="fr-BE"/>
          </a:p>
        </p:txBody>
      </p:sp>
    </p:spTree>
    <p:extLst>
      <p:ext uri="{BB962C8B-B14F-4D97-AF65-F5344CB8AC3E}">
        <p14:creationId xmlns:p14="http://schemas.microsoft.com/office/powerpoint/2010/main" val="13478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5</a:t>
            </a:fld>
            <a:endParaRPr lang="fr-BE"/>
          </a:p>
        </p:txBody>
      </p:sp>
    </p:spTree>
    <p:extLst>
      <p:ext uri="{BB962C8B-B14F-4D97-AF65-F5344CB8AC3E}">
        <p14:creationId xmlns:p14="http://schemas.microsoft.com/office/powerpoint/2010/main" val="39617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pPr marL="0" indent="0">
              <a:buFontTx/>
              <a:buNone/>
            </a:pPr>
            <a:r>
              <a:rPr lang="fr-BE" dirty="0"/>
              <a:t>On note une différence</a:t>
            </a:r>
            <a:r>
              <a:rPr lang="fr-BE" baseline="0" dirty="0"/>
              <a:t> significative </a:t>
            </a:r>
          </a:p>
          <a:p>
            <a:pPr marL="171450" indent="-171450">
              <a:buFontTx/>
              <a:buChar char="-"/>
            </a:pPr>
            <a:r>
              <a:rPr lang="fr-BE" baseline="0" dirty="0"/>
              <a:t>En fonction du sexe : H &gt; F</a:t>
            </a:r>
          </a:p>
          <a:p>
            <a:pPr marL="171450" indent="-171450">
              <a:buFontTx/>
              <a:buChar char="-"/>
            </a:pPr>
            <a:r>
              <a:rPr lang="fr-BE" baseline="0" dirty="0"/>
              <a:t>De l’âge 70 &gt; au reste</a:t>
            </a:r>
          </a:p>
          <a:p>
            <a:pPr marL="171450" indent="-171450">
              <a:buFontTx/>
              <a:buChar char="-"/>
            </a:pPr>
            <a:r>
              <a:rPr lang="fr-BE" baseline="0" dirty="0"/>
              <a:t>Délais depuis le diagnostic</a:t>
            </a:r>
          </a:p>
          <a:p>
            <a:pPr marL="171450" indent="-171450">
              <a:buFontTx/>
              <a:buChar char="-"/>
            </a:pPr>
            <a:endParaRPr lang="fr-BE" baseline="0" dirty="0"/>
          </a:p>
          <a:p>
            <a:pPr marL="0" indent="0">
              <a:buFontTx/>
              <a:buNone/>
            </a:pPr>
            <a:r>
              <a:rPr lang="fr-BE" baseline="0" dirty="0"/>
              <a:t>Problématique :</a:t>
            </a:r>
          </a:p>
          <a:p>
            <a:pPr marL="171450" indent="-171450">
              <a:buFontTx/>
              <a:buChar char="-"/>
            </a:pPr>
            <a:r>
              <a:rPr lang="fr-BE" baseline="0" dirty="0"/>
              <a:t>Information nécessaire au consentement éclairé</a:t>
            </a:r>
          </a:p>
          <a:p>
            <a:pPr marL="171450" indent="-171450">
              <a:buFontTx/>
              <a:buChar char="-"/>
            </a:pPr>
            <a:r>
              <a:rPr lang="fr-BE" baseline="0" dirty="0"/>
              <a:t>Responsabilité/devoir du médecin + droit du patient</a:t>
            </a:r>
          </a:p>
          <a:p>
            <a:pPr marL="171450" indent="-171450">
              <a:buFontTx/>
              <a:buChar char="-"/>
            </a:pPr>
            <a:endParaRPr lang="fr-BE"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6</a:t>
            </a:fld>
            <a:endParaRPr lang="fr-BE"/>
          </a:p>
        </p:txBody>
      </p:sp>
    </p:spTree>
    <p:extLst>
      <p:ext uri="{BB962C8B-B14F-4D97-AF65-F5344CB8AC3E}">
        <p14:creationId xmlns:p14="http://schemas.microsoft.com/office/powerpoint/2010/main" val="153994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7</a:t>
            </a:fld>
            <a:endParaRPr lang="fr-BE"/>
          </a:p>
        </p:txBody>
      </p:sp>
    </p:spTree>
    <p:extLst>
      <p:ext uri="{BB962C8B-B14F-4D97-AF65-F5344CB8AC3E}">
        <p14:creationId xmlns:p14="http://schemas.microsoft.com/office/powerpoint/2010/main" val="232825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E4795-803C-7771-093E-928DCBAFD2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988958-803A-5DDB-E00B-5C226C2892F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9A7CD3-2994-888C-116B-35982A023383}"/>
              </a:ext>
            </a:extLst>
          </p:cNvPr>
          <p:cNvSpPr>
            <a:spLocks noGrp="1"/>
          </p:cNvSpPr>
          <p:nvPr>
            <p:ph type="body" idx="1"/>
          </p:nvPr>
        </p:nvSpPr>
        <p:spPr/>
        <p:txBody>
          <a:bodyPr/>
          <a:lstStyle/>
          <a:p>
            <a:endParaRPr lang="fr-BE" dirty="0"/>
          </a:p>
          <a:p>
            <a:endParaRPr lang="fr-BE" dirty="0"/>
          </a:p>
        </p:txBody>
      </p:sp>
      <p:sp>
        <p:nvSpPr>
          <p:cNvPr id="4" name="Espace réservé du numéro de diapositive 3">
            <a:extLst>
              <a:ext uri="{FF2B5EF4-FFF2-40B4-BE49-F238E27FC236}">
                <a16:creationId xmlns:a16="http://schemas.microsoft.com/office/drawing/2014/main" id="{D555891A-824A-72D1-98C8-9D9313136DA3}"/>
              </a:ext>
            </a:extLst>
          </p:cNvPr>
          <p:cNvSpPr>
            <a:spLocks noGrp="1"/>
          </p:cNvSpPr>
          <p:nvPr>
            <p:ph type="sldNum" sz="quarter" idx="10"/>
          </p:nvPr>
        </p:nvSpPr>
        <p:spPr/>
        <p:txBody>
          <a:bodyPr/>
          <a:lstStyle/>
          <a:p>
            <a:fld id="{E2EE5805-BA0E-4E1F-B56E-64FE056C2E27}" type="slidenum">
              <a:rPr lang="fr-BE" smtClean="0"/>
              <a:t>8</a:t>
            </a:fld>
            <a:endParaRPr lang="fr-BE"/>
          </a:p>
        </p:txBody>
      </p:sp>
    </p:spTree>
    <p:extLst>
      <p:ext uri="{BB962C8B-B14F-4D97-AF65-F5344CB8AC3E}">
        <p14:creationId xmlns:p14="http://schemas.microsoft.com/office/powerpoint/2010/main" val="389598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l">
              <a:buFont typeface="Arial" panose="020B0604020202020204" pitchFamily="34" charset="0"/>
              <a:buChar char="•"/>
            </a:pPr>
            <a:r>
              <a:rPr lang="fr-FR" dirty="0">
                <a:solidFill>
                  <a:srgbClr val="EFB608"/>
                </a:solidFill>
              </a:rPr>
              <a:t>Etude monocentrique : image très localisée</a:t>
            </a:r>
            <a:r>
              <a:rPr lang="fr-FR" baseline="0" dirty="0">
                <a:solidFill>
                  <a:srgbClr val="EFB608"/>
                </a:solidFill>
              </a:rPr>
              <a:t> de la problématique, quoi qu’on puisse tout de même se dire que les pratiques ne soient pas forcément meilleures ailleurs,</a:t>
            </a:r>
            <a:endParaRPr lang="fr-FR" dirty="0">
              <a:solidFill>
                <a:srgbClr val="EFB608"/>
              </a:solidFill>
            </a:endParaRPr>
          </a:p>
          <a:p>
            <a:pPr marL="342900" indent="-342900" algn="l">
              <a:buFont typeface="Arial" panose="020B0604020202020204" pitchFamily="34" charset="0"/>
              <a:buChar char="•"/>
            </a:pPr>
            <a:r>
              <a:rPr lang="fr-FR" dirty="0">
                <a:solidFill>
                  <a:srgbClr val="EFB608"/>
                </a:solidFill>
              </a:rPr>
              <a:t>Représentation limitée de certains types de cancer : liée la</a:t>
            </a:r>
            <a:r>
              <a:rPr lang="fr-FR" baseline="0" dirty="0">
                <a:solidFill>
                  <a:srgbClr val="EFB608"/>
                </a:solidFill>
              </a:rPr>
              <a:t> fréquence de certaines pathologies</a:t>
            </a:r>
            <a:endParaRPr lang="fr-FR" dirty="0">
              <a:solidFill>
                <a:srgbClr val="EFB608"/>
              </a:solidFill>
            </a:endParaRPr>
          </a:p>
          <a:p>
            <a:pPr marL="342900" indent="-342900" algn="l">
              <a:buFont typeface="Arial" panose="020B0604020202020204" pitchFamily="34" charset="0"/>
              <a:buChar char="•"/>
            </a:pPr>
            <a:r>
              <a:rPr lang="fr-FR" dirty="0"/>
              <a:t>Exploration sexologique limitée</a:t>
            </a:r>
          </a:p>
          <a:p>
            <a:pPr marL="342900" indent="-342900" algn="l">
              <a:buFont typeface="Arial" panose="020B0604020202020204" pitchFamily="34" charset="0"/>
              <a:buChar char="•"/>
            </a:pPr>
            <a:r>
              <a:rPr lang="fr-FR" dirty="0">
                <a:solidFill>
                  <a:srgbClr val="EFB608"/>
                </a:solidFill>
              </a:rPr>
              <a:t>Pas de prise en compte du/de la partenaire</a:t>
            </a:r>
          </a:p>
          <a:p>
            <a:endParaRPr lang="fr-BE" dirty="0"/>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9</a:t>
            </a:fld>
            <a:endParaRPr lang="fr-BE"/>
          </a:p>
        </p:txBody>
      </p:sp>
    </p:spTree>
    <p:extLst>
      <p:ext uri="{BB962C8B-B14F-4D97-AF65-F5344CB8AC3E}">
        <p14:creationId xmlns:p14="http://schemas.microsoft.com/office/powerpoint/2010/main" val="42412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pPr marL="171450" indent="-171450">
              <a:buFontTx/>
              <a:buChar char="-"/>
            </a:pPr>
            <a:r>
              <a:rPr lang="fr-BE" dirty="0"/>
              <a:t>Relation</a:t>
            </a:r>
            <a:r>
              <a:rPr lang="fr-BE" baseline="0" dirty="0"/>
              <a:t> de couple</a:t>
            </a:r>
          </a:p>
          <a:p>
            <a:pPr marL="171450" indent="-171450">
              <a:buFontTx/>
              <a:buChar char="-"/>
            </a:pPr>
            <a:r>
              <a:rPr lang="fr-BE" baseline="0" dirty="0"/>
              <a:t>Dysfonction(s) sexuelle(s) </a:t>
            </a:r>
            <a:r>
              <a:rPr lang="fr-BE" baseline="0" dirty="0" err="1"/>
              <a:t>pré-existante</a:t>
            </a:r>
            <a:r>
              <a:rPr lang="fr-BE" baseline="0" dirty="0"/>
              <a:t>(s) traitées ou non</a:t>
            </a:r>
          </a:p>
          <a:p>
            <a:pPr marL="0" indent="0">
              <a:buFontTx/>
              <a:buNone/>
            </a:pPr>
            <a:r>
              <a:rPr lang="fr-BE" baseline="0" dirty="0"/>
              <a:t>=&gt; Les patients arrivent chez nous avec déjà des « bagages » émotionnels et fonctionnels,</a:t>
            </a:r>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10</a:t>
            </a:fld>
            <a:endParaRPr lang="fr-BE"/>
          </a:p>
        </p:txBody>
      </p:sp>
    </p:spTree>
    <p:extLst>
      <p:ext uri="{BB962C8B-B14F-4D97-AF65-F5344CB8AC3E}">
        <p14:creationId xmlns:p14="http://schemas.microsoft.com/office/powerpoint/2010/main" val="427924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pPr marL="171450" indent="-171450">
              <a:buFontTx/>
              <a:buChar char="-"/>
            </a:pPr>
            <a:r>
              <a:rPr lang="fr-BE" dirty="0"/>
              <a:t>Epée de Damoclès</a:t>
            </a:r>
          </a:p>
          <a:p>
            <a:pPr marL="171450" indent="-171450">
              <a:buFontTx/>
              <a:buChar char="-"/>
            </a:pPr>
            <a:r>
              <a:rPr lang="fr-BE" dirty="0"/>
              <a:t>Image corporelle</a:t>
            </a:r>
          </a:p>
          <a:p>
            <a:pPr marL="171450" indent="-171450">
              <a:buFontTx/>
              <a:buChar char="-"/>
            </a:pPr>
            <a:r>
              <a:rPr lang="fr-BE" dirty="0" err="1"/>
              <a:t>Anxio</a:t>
            </a:r>
            <a:r>
              <a:rPr lang="fr-BE" dirty="0"/>
              <a:t>-dépression</a:t>
            </a:r>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11</a:t>
            </a:fld>
            <a:endParaRPr lang="fr-BE"/>
          </a:p>
        </p:txBody>
      </p:sp>
    </p:spTree>
    <p:extLst>
      <p:ext uri="{BB962C8B-B14F-4D97-AF65-F5344CB8AC3E}">
        <p14:creationId xmlns:p14="http://schemas.microsoft.com/office/powerpoint/2010/main" val="124468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a:p>
            <a:pPr marL="171450" indent="-171450">
              <a:buFontTx/>
              <a:buChar char="-"/>
            </a:pPr>
            <a:r>
              <a:rPr lang="fr-BE" dirty="0"/>
              <a:t>Symptôme</a:t>
            </a:r>
            <a:r>
              <a:rPr lang="fr-BE" baseline="0" dirty="0"/>
              <a:t>s de la maladie</a:t>
            </a:r>
          </a:p>
          <a:p>
            <a:pPr marL="171450" indent="-171450">
              <a:buFontTx/>
              <a:buChar char="-"/>
            </a:pPr>
            <a:r>
              <a:rPr lang="fr-BE" baseline="0" dirty="0"/>
              <a:t>Effets secondaires des traitements,</a:t>
            </a:r>
          </a:p>
          <a:p>
            <a:pPr marL="0" indent="0">
              <a:buFontTx/>
              <a:buNone/>
            </a:pPr>
            <a:r>
              <a:rPr lang="fr-BE" baseline="0" dirty="0"/>
              <a:t>Parfois transitoires, parfois permanents avec un impact psychologique certain</a:t>
            </a:r>
          </a:p>
        </p:txBody>
      </p:sp>
      <p:sp>
        <p:nvSpPr>
          <p:cNvPr id="4" name="Espace réservé du numéro de diapositive 3"/>
          <p:cNvSpPr>
            <a:spLocks noGrp="1"/>
          </p:cNvSpPr>
          <p:nvPr>
            <p:ph type="sldNum" sz="quarter" idx="10"/>
          </p:nvPr>
        </p:nvSpPr>
        <p:spPr/>
        <p:txBody>
          <a:bodyPr/>
          <a:lstStyle/>
          <a:p>
            <a:fld id="{E2EE5805-BA0E-4E1F-B56E-64FE056C2E27}" type="slidenum">
              <a:rPr lang="fr-BE" smtClean="0"/>
              <a:t>12</a:t>
            </a:fld>
            <a:endParaRPr lang="fr-BE"/>
          </a:p>
        </p:txBody>
      </p:sp>
    </p:spTree>
    <p:extLst>
      <p:ext uri="{BB962C8B-B14F-4D97-AF65-F5344CB8AC3E}">
        <p14:creationId xmlns:p14="http://schemas.microsoft.com/office/powerpoint/2010/main" val="3860842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3A7C0AA-CC2E-1439-E78E-6F17487220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Titre 1">
            <a:extLst>
              <a:ext uri="{FF2B5EF4-FFF2-40B4-BE49-F238E27FC236}">
                <a16:creationId xmlns:a16="http://schemas.microsoft.com/office/drawing/2014/main" id="{BF79FFCD-783D-F57E-D566-B1CFEDD52865}"/>
              </a:ext>
            </a:extLst>
          </p:cNvPr>
          <p:cNvSpPr>
            <a:spLocks noGrp="1"/>
          </p:cNvSpPr>
          <p:nvPr>
            <p:ph type="ctrTitle"/>
          </p:nvPr>
        </p:nvSpPr>
        <p:spPr>
          <a:xfrm>
            <a:off x="1524000" y="1966426"/>
            <a:ext cx="9144000" cy="2387600"/>
          </a:xfrm>
        </p:spPr>
        <p:txBody>
          <a:bodyPr anchor="b"/>
          <a:lstStyle>
            <a:lvl1pPr algn="ctr">
              <a:defRPr sz="6000" b="1">
                <a:solidFill>
                  <a:srgbClr val="2490BB"/>
                </a:solidFill>
              </a:defRPr>
            </a:lvl1pPr>
          </a:lstStyle>
          <a:p>
            <a:r>
              <a:rPr lang="fr-FR" dirty="0"/>
              <a:t>Modifiez le style du titre</a:t>
            </a:r>
          </a:p>
        </p:txBody>
      </p:sp>
      <p:sp>
        <p:nvSpPr>
          <p:cNvPr id="3" name="Sous-titre 2">
            <a:extLst>
              <a:ext uri="{FF2B5EF4-FFF2-40B4-BE49-F238E27FC236}">
                <a16:creationId xmlns:a16="http://schemas.microsoft.com/office/drawing/2014/main" id="{50E42727-E614-1948-1DEB-F5A974758D20}"/>
              </a:ext>
            </a:extLst>
          </p:cNvPr>
          <p:cNvSpPr>
            <a:spLocks noGrp="1"/>
          </p:cNvSpPr>
          <p:nvPr>
            <p:ph type="subTitle" idx="1"/>
          </p:nvPr>
        </p:nvSpPr>
        <p:spPr>
          <a:xfrm>
            <a:off x="1524000" y="4446101"/>
            <a:ext cx="9144000" cy="1655762"/>
          </a:xfrm>
        </p:spPr>
        <p:txBody>
          <a:bodyPr/>
          <a:lstStyle>
            <a:lvl1pPr marL="0" indent="0" algn="ctr">
              <a:buNone/>
              <a:defRPr sz="2400">
                <a:solidFill>
                  <a:srgbClr val="EFB60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42878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FD4C0-A40B-17DD-7DF8-1ED05714F0A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00E5345-6725-21C2-D97F-225749704EA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F1B2013B-67FF-FB92-19F6-BE89F960E8FC}"/>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Tree>
    <p:extLst>
      <p:ext uri="{BB962C8B-B14F-4D97-AF65-F5344CB8AC3E}">
        <p14:creationId xmlns:p14="http://schemas.microsoft.com/office/powerpoint/2010/main" val="329548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B23E19-0B17-50BB-5E84-6800DCD609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5FFAA03-E7C7-AB48-CE11-652ED722BBD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8492A7C8-CCBF-7B88-21D5-6A0EFE81DBF2}"/>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Tree>
    <p:extLst>
      <p:ext uri="{BB962C8B-B14F-4D97-AF65-F5344CB8AC3E}">
        <p14:creationId xmlns:p14="http://schemas.microsoft.com/office/powerpoint/2010/main" val="213316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D339D96-55BD-0999-F83A-619DB64D5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742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05BB84E-BE31-CAF9-F65D-30C7A15E9D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Titre 1">
            <a:extLst>
              <a:ext uri="{FF2B5EF4-FFF2-40B4-BE49-F238E27FC236}">
                <a16:creationId xmlns:a16="http://schemas.microsoft.com/office/drawing/2014/main" id="{3F47275F-00C5-EF56-A914-6B9779EC2646}"/>
              </a:ext>
            </a:extLst>
          </p:cNvPr>
          <p:cNvSpPr>
            <a:spLocks noGrp="1"/>
          </p:cNvSpPr>
          <p:nvPr>
            <p:ph type="title"/>
          </p:nvPr>
        </p:nvSpPr>
        <p:spPr>
          <a:xfrm>
            <a:off x="838200" y="1682262"/>
            <a:ext cx="10515600" cy="1040061"/>
          </a:xfrm>
        </p:spPr>
        <p:txBody>
          <a:bodyPr>
            <a:normAutofit/>
          </a:bodyPr>
          <a:lstStyle>
            <a:lvl1pPr>
              <a:defRPr sz="3600" b="1">
                <a:solidFill>
                  <a:srgbClr val="2490B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6F100264-CA64-607B-F56F-FE8385AA692D}"/>
              </a:ext>
            </a:extLst>
          </p:cNvPr>
          <p:cNvSpPr>
            <a:spLocks noGrp="1"/>
          </p:cNvSpPr>
          <p:nvPr>
            <p:ph idx="1"/>
          </p:nvPr>
        </p:nvSpPr>
        <p:spPr>
          <a:xfrm>
            <a:off x="838200" y="2819399"/>
            <a:ext cx="10515600" cy="335756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2168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2CBC45A-A68F-0A05-E8BB-026BEA359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Titre 1">
            <a:extLst>
              <a:ext uri="{FF2B5EF4-FFF2-40B4-BE49-F238E27FC236}">
                <a16:creationId xmlns:a16="http://schemas.microsoft.com/office/drawing/2014/main" id="{D644511B-8795-E531-DAD0-3A9B99B6B17D}"/>
              </a:ext>
            </a:extLst>
          </p:cNvPr>
          <p:cNvSpPr>
            <a:spLocks noGrp="1"/>
          </p:cNvSpPr>
          <p:nvPr>
            <p:ph type="title"/>
          </p:nvPr>
        </p:nvSpPr>
        <p:spPr>
          <a:xfrm>
            <a:off x="831850" y="1709738"/>
            <a:ext cx="10515600" cy="2852737"/>
          </a:xfrm>
        </p:spPr>
        <p:txBody>
          <a:bodyPr anchor="b"/>
          <a:lstStyle>
            <a:lvl1pPr>
              <a:defRPr sz="6000" b="1">
                <a:solidFill>
                  <a:srgbClr val="2490BB"/>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2ACF7959-244E-F5E1-D279-9DC0F49CB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333817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BEEDE72-1F58-1CA7-0553-D9FB33F98A04}"/>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
        <p:nvSpPr>
          <p:cNvPr id="2" name="Titre 1">
            <a:extLst>
              <a:ext uri="{FF2B5EF4-FFF2-40B4-BE49-F238E27FC236}">
                <a16:creationId xmlns:a16="http://schemas.microsoft.com/office/drawing/2014/main" id="{7640F0DB-B9E7-D5FB-CEF7-C5981B62F96C}"/>
              </a:ext>
            </a:extLst>
          </p:cNvPr>
          <p:cNvSpPr>
            <a:spLocks noGrp="1"/>
          </p:cNvSpPr>
          <p:nvPr>
            <p:ph type="title"/>
          </p:nvPr>
        </p:nvSpPr>
        <p:spPr/>
        <p:txBody>
          <a:bodyPr/>
          <a:lstStyle>
            <a:lvl1pPr>
              <a:defRPr b="1">
                <a:solidFill>
                  <a:srgbClr val="2490B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782AC629-3D21-595F-BE80-4B236EBDE73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286064-E579-F611-25EF-DD81E8EE01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3769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FFBAC-F672-5C4C-1131-16278FAD93E8}"/>
              </a:ext>
            </a:extLst>
          </p:cNvPr>
          <p:cNvSpPr>
            <a:spLocks noGrp="1"/>
          </p:cNvSpPr>
          <p:nvPr>
            <p:ph type="title"/>
          </p:nvPr>
        </p:nvSpPr>
        <p:spPr>
          <a:xfrm>
            <a:off x="839788" y="365125"/>
            <a:ext cx="10515600" cy="1325563"/>
          </a:xfrm>
        </p:spPr>
        <p:txBody>
          <a:bodyPr/>
          <a:lstStyle>
            <a:lvl1pPr>
              <a:defRPr b="1">
                <a:solidFill>
                  <a:srgbClr val="2490BB"/>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A45A1C6C-7C59-4D8F-B0F7-CC280EA61CE0}"/>
              </a:ext>
            </a:extLst>
          </p:cNvPr>
          <p:cNvSpPr>
            <a:spLocks noGrp="1"/>
          </p:cNvSpPr>
          <p:nvPr>
            <p:ph type="body" idx="1"/>
          </p:nvPr>
        </p:nvSpPr>
        <p:spPr>
          <a:xfrm>
            <a:off x="839788" y="1681163"/>
            <a:ext cx="5157787" cy="823912"/>
          </a:xfrm>
        </p:spPr>
        <p:txBody>
          <a:bodyPr anchor="b"/>
          <a:lstStyle>
            <a:lvl1pPr marL="0" indent="0">
              <a:buNone/>
              <a:defRPr sz="2400" b="1">
                <a:solidFill>
                  <a:srgbClr val="EFB60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03385DCB-6DD1-5071-E146-BD7BD48A071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311398-CACF-0EA1-528B-BA380CFBC7B8}"/>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EFB60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34F5DD2B-A940-E4A9-F20C-0052496B761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0B979A8D-5B37-448E-8AF9-90AA69871185}"/>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Tree>
    <p:extLst>
      <p:ext uri="{BB962C8B-B14F-4D97-AF65-F5344CB8AC3E}">
        <p14:creationId xmlns:p14="http://schemas.microsoft.com/office/powerpoint/2010/main" val="137368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3FB7A6-220B-9183-5C2A-314F7F314BBF}"/>
              </a:ext>
            </a:extLst>
          </p:cNvPr>
          <p:cNvSpPr>
            <a:spLocks noGrp="1"/>
          </p:cNvSpPr>
          <p:nvPr>
            <p:ph type="title"/>
          </p:nvPr>
        </p:nvSpPr>
        <p:spPr/>
        <p:txBody>
          <a:bodyPr/>
          <a:lstStyle>
            <a:lvl1pPr>
              <a:defRPr b="1">
                <a:solidFill>
                  <a:srgbClr val="2490BB"/>
                </a:solidFill>
              </a:defRPr>
            </a:lvl1pPr>
          </a:lstStyle>
          <a:p>
            <a:r>
              <a:rPr lang="fr-FR" dirty="0"/>
              <a:t>Modifiez le style du titre</a:t>
            </a:r>
          </a:p>
        </p:txBody>
      </p:sp>
      <p:pic>
        <p:nvPicPr>
          <p:cNvPr id="6" name="Image 5">
            <a:extLst>
              <a:ext uri="{FF2B5EF4-FFF2-40B4-BE49-F238E27FC236}">
                <a16:creationId xmlns:a16="http://schemas.microsoft.com/office/drawing/2014/main" id="{F4E59DF8-3883-CF40-94C6-D8DC4028BB5E}"/>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Tree>
    <p:extLst>
      <p:ext uri="{BB962C8B-B14F-4D97-AF65-F5344CB8AC3E}">
        <p14:creationId xmlns:p14="http://schemas.microsoft.com/office/powerpoint/2010/main" val="382290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FB3EF99-331F-6568-067E-425FF1EA0378}"/>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Tree>
    <p:extLst>
      <p:ext uri="{BB962C8B-B14F-4D97-AF65-F5344CB8AC3E}">
        <p14:creationId xmlns:p14="http://schemas.microsoft.com/office/powerpoint/2010/main" val="7823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3EB9E-9721-12C0-3480-98778F1BB0C9}"/>
              </a:ext>
            </a:extLst>
          </p:cNvPr>
          <p:cNvSpPr>
            <a:spLocks noGrp="1"/>
          </p:cNvSpPr>
          <p:nvPr>
            <p:ph type="title"/>
          </p:nvPr>
        </p:nvSpPr>
        <p:spPr>
          <a:xfrm>
            <a:off x="839788" y="457200"/>
            <a:ext cx="3932237" cy="1600200"/>
          </a:xfrm>
        </p:spPr>
        <p:txBody>
          <a:bodyPr anchor="b"/>
          <a:lstStyle>
            <a:lvl1pPr>
              <a:defRPr sz="3200" b="1">
                <a:solidFill>
                  <a:srgbClr val="2490B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9DDC06CF-1E4B-DC56-FF2A-4D2449A9B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699C98-2571-9337-8803-5A8E9FE06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8" name="Image 7">
            <a:extLst>
              <a:ext uri="{FF2B5EF4-FFF2-40B4-BE49-F238E27FC236}">
                <a16:creationId xmlns:a16="http://schemas.microsoft.com/office/drawing/2014/main" id="{E3073D38-2CEF-E9AF-F12C-AD817F3B0F16}"/>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Tree>
    <p:extLst>
      <p:ext uri="{BB962C8B-B14F-4D97-AF65-F5344CB8AC3E}">
        <p14:creationId xmlns:p14="http://schemas.microsoft.com/office/powerpoint/2010/main" val="415358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F1B93-1AC4-56BB-5539-BF1A1824E7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A4DCDD9-016C-7890-C054-7F7841FE3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F052D4-7209-2365-AD90-0D2EE2C67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8" name="Image 7">
            <a:extLst>
              <a:ext uri="{FF2B5EF4-FFF2-40B4-BE49-F238E27FC236}">
                <a16:creationId xmlns:a16="http://schemas.microsoft.com/office/drawing/2014/main" id="{14DC6460-B671-CBB4-5527-92B51DC27ADF}"/>
              </a:ext>
            </a:extLst>
          </p:cNvPr>
          <p:cNvPicPr>
            <a:picLocks noChangeAspect="1"/>
          </p:cNvPicPr>
          <p:nvPr userDrawn="1"/>
        </p:nvPicPr>
        <p:blipFill>
          <a:blip r:embed="rId2">
            <a:extLst>
              <a:ext uri="{28A0092B-C50C-407E-A947-70E740481C1C}">
                <a14:useLocalDpi xmlns:a14="http://schemas.microsoft.com/office/drawing/2010/main" val="0"/>
              </a:ext>
            </a:extLst>
          </a:blip>
          <a:srcRect t="92037"/>
          <a:stretch/>
        </p:blipFill>
        <p:spPr>
          <a:xfrm>
            <a:off x="0" y="6311900"/>
            <a:ext cx="12193434" cy="546100"/>
          </a:xfrm>
          <a:prstGeom prst="rect">
            <a:avLst/>
          </a:prstGeom>
        </p:spPr>
      </p:pic>
    </p:spTree>
    <p:extLst>
      <p:ext uri="{BB962C8B-B14F-4D97-AF65-F5344CB8AC3E}">
        <p14:creationId xmlns:p14="http://schemas.microsoft.com/office/powerpoint/2010/main" val="295231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A338FE-3BFD-EA46-97CB-BB54AC729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38F98D4-3C2C-393A-ED64-D1E5698AD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17846F-AB4B-ADDE-48F1-E0E0FB8A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B2373-D518-4A5F-999F-7820BE159E02}" type="datetimeFigureOut">
              <a:rPr lang="fr-FR" smtClean="0"/>
              <a:t>28/03/2025</a:t>
            </a:fld>
            <a:endParaRPr lang="fr-FR"/>
          </a:p>
        </p:txBody>
      </p:sp>
      <p:sp>
        <p:nvSpPr>
          <p:cNvPr id="5" name="Espace réservé du pied de page 4">
            <a:extLst>
              <a:ext uri="{FF2B5EF4-FFF2-40B4-BE49-F238E27FC236}">
                <a16:creationId xmlns:a16="http://schemas.microsoft.com/office/drawing/2014/main" id="{8E62407C-00E2-8DF7-6AD6-DA1E22FF1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2FD4CE9-E3F2-DCD5-6632-A2D3464E2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34D81-85A9-4162-B141-9F8ED49D2DD2}" type="slidenum">
              <a:rPr lang="fr-FR" smtClean="0"/>
              <a:t>‹N°›</a:t>
            </a:fld>
            <a:endParaRPr lang="fr-FR"/>
          </a:p>
        </p:txBody>
      </p:sp>
    </p:spTree>
    <p:extLst>
      <p:ext uri="{BB962C8B-B14F-4D97-AF65-F5344CB8AC3E}">
        <p14:creationId xmlns:p14="http://schemas.microsoft.com/office/powerpoint/2010/main" val="235809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56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797911"/>
            <a:ext cx="9144000" cy="958361"/>
          </a:xfrm>
        </p:spPr>
        <p:txBody>
          <a:bodyPr>
            <a:normAutofit fontScale="90000"/>
          </a:bodyPr>
          <a:lstStyle/>
          <a:p>
            <a:r>
              <a:rPr lang="fr-BE" dirty="0"/>
              <a:t>La santé sexuelle en oncologie</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012368" y="2773346"/>
            <a:ext cx="9144000" cy="3613640"/>
          </a:xfrm>
        </p:spPr>
        <p:txBody>
          <a:bodyPr>
            <a:normAutofit/>
          </a:bodyPr>
          <a:lstStyle/>
          <a:p>
            <a:pPr marL="342900" indent="-342900" algn="l">
              <a:buFont typeface="Arial" panose="020B0604020202020204" pitchFamily="34" charset="0"/>
              <a:buChar char="•"/>
            </a:pPr>
            <a:r>
              <a:rPr lang="fr-FR" sz="3000" dirty="0"/>
              <a:t>Profil sexologique antérieur</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8847" t="9195" r="12094" b="12800"/>
          <a:stretch/>
        </p:blipFill>
        <p:spPr>
          <a:xfrm>
            <a:off x="1066156" y="3791255"/>
            <a:ext cx="4518212" cy="2786231"/>
          </a:xfrm>
          <a:prstGeom prst="rect">
            <a:avLst/>
          </a:prstGeom>
        </p:spPr>
      </p:pic>
    </p:spTree>
    <p:extLst>
      <p:ext uri="{BB962C8B-B14F-4D97-AF65-F5344CB8AC3E}">
        <p14:creationId xmlns:p14="http://schemas.microsoft.com/office/powerpoint/2010/main" val="1846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529862"/>
            <a:ext cx="9144000" cy="958361"/>
          </a:xfrm>
        </p:spPr>
        <p:txBody>
          <a:bodyPr>
            <a:normAutofit fontScale="90000"/>
          </a:bodyPr>
          <a:lstStyle/>
          <a:p>
            <a:r>
              <a:rPr lang="fr-BE" dirty="0"/>
              <a:t>La santé sexuelle en oncologie</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012369" y="2773347"/>
            <a:ext cx="9144000" cy="3613640"/>
          </a:xfrm>
        </p:spPr>
        <p:txBody>
          <a:bodyPr>
            <a:normAutofit/>
          </a:bodyPr>
          <a:lstStyle/>
          <a:p>
            <a:pPr marL="342900" indent="-342900" algn="l">
              <a:buFont typeface="Arial" panose="020B0604020202020204" pitchFamily="34" charset="0"/>
              <a:buChar char="•"/>
            </a:pPr>
            <a:r>
              <a:rPr lang="fr-FR" sz="3000" dirty="0"/>
              <a:t>Atteinte psychologique</a:t>
            </a:r>
          </a:p>
        </p:txBody>
      </p:sp>
      <p:pic>
        <p:nvPicPr>
          <p:cNvPr id="3" name="Image 2"/>
          <p:cNvPicPr>
            <a:picLocks noChangeAspect="1"/>
          </p:cNvPicPr>
          <p:nvPr/>
        </p:nvPicPr>
        <p:blipFill rotWithShape="1">
          <a:blip r:embed="rId3" cstate="hqprint">
            <a:extLst>
              <a:ext uri="{28A0092B-C50C-407E-A947-70E740481C1C}">
                <a14:useLocalDpi xmlns:a14="http://schemas.microsoft.com/office/drawing/2010/main" val="0"/>
              </a:ext>
            </a:extLst>
          </a:blip>
          <a:srcRect t="1797"/>
          <a:stretch/>
        </p:blipFill>
        <p:spPr>
          <a:xfrm>
            <a:off x="3705112" y="3212396"/>
            <a:ext cx="4476976" cy="299548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667" y="3036717"/>
            <a:ext cx="3809524" cy="3504762"/>
          </a:xfrm>
          <a:prstGeom prst="rect">
            <a:avLst/>
          </a:prstGeom>
        </p:spPr>
      </p:pic>
      <p:sp>
        <p:nvSpPr>
          <p:cNvPr id="2" name="AutoShape 2" descr="A cartoon-style human figure standing still with dim, fading energy lines around it, symbolizing the loss of vital impulse due to cancer. The figure looks weak and sad, with drooping posture and a somber, dark-toned background. A small flicker of light remains inside, representing resilience and hope. The overall style is simple and expressive, with exaggerated features for emotional impact.">
            <a:extLst>
              <a:ext uri="{FF2B5EF4-FFF2-40B4-BE49-F238E27FC236}">
                <a16:creationId xmlns:a16="http://schemas.microsoft.com/office/drawing/2014/main" id="{63A06688-949D-29C5-4788-9D428112EE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6" name="Image 5" descr="Une image contenant art, dessin humoristique, animation japonaise, dessin&#10;&#10;Le contenu généré par l’IA peut être incorrect.">
            <a:extLst>
              <a:ext uri="{FF2B5EF4-FFF2-40B4-BE49-F238E27FC236}">
                <a16:creationId xmlns:a16="http://schemas.microsoft.com/office/drawing/2014/main" id="{4C1011E2-9038-E1BA-AA1E-26CC12958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285" y="3276139"/>
            <a:ext cx="3060700" cy="3060700"/>
          </a:xfrm>
          <a:prstGeom prst="rect">
            <a:avLst/>
          </a:prstGeom>
        </p:spPr>
      </p:pic>
    </p:spTree>
    <p:extLst>
      <p:ext uri="{BB962C8B-B14F-4D97-AF65-F5344CB8AC3E}">
        <p14:creationId xmlns:p14="http://schemas.microsoft.com/office/powerpoint/2010/main" val="25641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529862"/>
            <a:ext cx="9144000" cy="958361"/>
          </a:xfrm>
        </p:spPr>
        <p:txBody>
          <a:bodyPr>
            <a:normAutofit fontScale="90000"/>
          </a:bodyPr>
          <a:lstStyle/>
          <a:p>
            <a:r>
              <a:rPr lang="fr-BE" dirty="0"/>
              <a:t>La santé sexuelle en oncologie</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012371" y="2803911"/>
            <a:ext cx="9144000" cy="3613640"/>
          </a:xfrm>
        </p:spPr>
        <p:txBody>
          <a:bodyPr>
            <a:normAutofit/>
          </a:bodyPr>
          <a:lstStyle/>
          <a:p>
            <a:pPr marL="342900" indent="-342900" algn="l">
              <a:buFont typeface="Arial" panose="020B0604020202020204" pitchFamily="34" charset="0"/>
              <a:buChar char="•"/>
            </a:pPr>
            <a:r>
              <a:rPr lang="fr-FR" sz="3000" dirty="0"/>
              <a:t>Atteinte physique</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386" y="1764117"/>
            <a:ext cx="5693228" cy="5693228"/>
          </a:xfrm>
          <a:prstGeom prst="rect">
            <a:avLst/>
          </a:prstGeom>
        </p:spPr>
      </p:pic>
    </p:spTree>
    <p:extLst>
      <p:ext uri="{BB962C8B-B14F-4D97-AF65-F5344CB8AC3E}">
        <p14:creationId xmlns:p14="http://schemas.microsoft.com/office/powerpoint/2010/main" val="264144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529862"/>
            <a:ext cx="9144000" cy="958361"/>
          </a:xfrm>
        </p:spPr>
        <p:txBody>
          <a:bodyPr>
            <a:normAutofit fontScale="90000"/>
          </a:bodyPr>
          <a:lstStyle/>
          <a:p>
            <a:r>
              <a:rPr lang="fr-BE" dirty="0"/>
              <a:t>La santé sexuelle en oncologie</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012369" y="2773347"/>
            <a:ext cx="9144000" cy="3613640"/>
          </a:xfrm>
        </p:spPr>
        <p:txBody>
          <a:bodyPr>
            <a:normAutofit/>
          </a:bodyPr>
          <a:lstStyle/>
          <a:p>
            <a:pPr marL="342900" indent="-342900" algn="l">
              <a:buFont typeface="Arial" panose="020B0604020202020204" pitchFamily="34" charset="0"/>
              <a:buChar char="•"/>
            </a:pPr>
            <a:r>
              <a:rPr lang="fr-FR" sz="3000" dirty="0"/>
              <a:t>Atteinte socio-professionnelle</a:t>
            </a:r>
          </a:p>
          <a:p>
            <a:pPr marL="342900" indent="-342900" algn="l">
              <a:buFont typeface="Arial" panose="020B0604020202020204" pitchFamily="34" charset="0"/>
              <a:buChar char="•"/>
            </a:pPr>
            <a:endParaRPr lang="fr-FR" sz="3000" dirty="0"/>
          </a:p>
          <a:p>
            <a:pPr marL="800100" lvl="1" indent="-342900" algn="l">
              <a:buFont typeface="Arial" panose="020B0604020202020204" pitchFamily="34" charset="0"/>
              <a:buChar char="•"/>
            </a:pPr>
            <a:r>
              <a:rPr lang="fr-FR" sz="3000" dirty="0">
                <a:solidFill>
                  <a:srgbClr val="002060"/>
                </a:solidFill>
              </a:rPr>
              <a:t>Perte d’autonomie</a:t>
            </a:r>
          </a:p>
          <a:p>
            <a:pPr marL="800100" lvl="1" indent="-342900" algn="l">
              <a:buFont typeface="Arial" panose="020B0604020202020204" pitchFamily="34" charset="0"/>
              <a:buChar char="•"/>
            </a:pPr>
            <a:r>
              <a:rPr lang="fr-FR" sz="3000" dirty="0">
                <a:solidFill>
                  <a:srgbClr val="002060"/>
                </a:solidFill>
              </a:rPr>
              <a:t>Incapacité de travail</a:t>
            </a:r>
          </a:p>
          <a:p>
            <a:pPr marL="800100" lvl="1" indent="-342900" algn="l">
              <a:buFont typeface="Arial" panose="020B0604020202020204" pitchFamily="34" charset="0"/>
              <a:buChar char="•"/>
            </a:pPr>
            <a:r>
              <a:rPr lang="fr-FR" sz="3000" dirty="0">
                <a:solidFill>
                  <a:srgbClr val="002060"/>
                </a:solidFill>
              </a:rPr>
              <a:t>Diminution des revenus</a:t>
            </a:r>
          </a:p>
          <a:p>
            <a:pPr marL="800100" lvl="1" indent="-342900" algn="l">
              <a:buFont typeface="Arial" panose="020B0604020202020204" pitchFamily="34" charset="0"/>
              <a:buChar char="•"/>
            </a:pPr>
            <a:r>
              <a:rPr lang="fr-FR" sz="3000" dirty="0">
                <a:solidFill>
                  <a:srgbClr val="002060"/>
                </a:solidFill>
              </a:rPr>
              <a:t>Altération du bien-être social (rapport à la famille, aux amis, aux collègues)</a:t>
            </a:r>
          </a:p>
        </p:txBody>
      </p:sp>
    </p:spTree>
    <p:extLst>
      <p:ext uri="{BB962C8B-B14F-4D97-AF65-F5344CB8AC3E}">
        <p14:creationId xmlns:p14="http://schemas.microsoft.com/office/powerpoint/2010/main" val="345411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529862"/>
            <a:ext cx="9144000" cy="958361"/>
          </a:xfrm>
        </p:spPr>
        <p:txBody>
          <a:bodyPr>
            <a:normAutofit/>
          </a:bodyPr>
          <a:lstStyle/>
          <a:p>
            <a:r>
              <a:rPr lang="fr-BE" dirty="0"/>
              <a:t>Conclusion</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925284" y="2925606"/>
            <a:ext cx="10796816" cy="3613640"/>
          </a:xfrm>
        </p:spPr>
        <p:txBody>
          <a:bodyPr>
            <a:normAutofit fontScale="62500" lnSpcReduction="20000"/>
          </a:bodyPr>
          <a:lstStyle/>
          <a:p>
            <a:pPr algn="l"/>
            <a:r>
              <a:rPr lang="fr-FR" sz="3900" dirty="0">
                <a:solidFill>
                  <a:srgbClr val="002060"/>
                </a:solidFill>
              </a:rPr>
              <a:t>La santé sexuelle des patients oncologiques :</a:t>
            </a:r>
          </a:p>
          <a:p>
            <a:pPr algn="l"/>
            <a:endParaRPr lang="fr-FR" sz="3900" dirty="0">
              <a:solidFill>
                <a:srgbClr val="002060"/>
              </a:solidFill>
            </a:endParaRPr>
          </a:p>
          <a:p>
            <a:pPr marL="342900" indent="-342900" algn="l">
              <a:buFont typeface="Arial" panose="020B0604020202020204" pitchFamily="34" charset="0"/>
              <a:buChar char="•"/>
            </a:pPr>
            <a:r>
              <a:rPr lang="fr-FR" sz="3900" dirty="0">
                <a:solidFill>
                  <a:srgbClr val="002060"/>
                </a:solidFill>
              </a:rPr>
              <a:t>Ne doit pas être le « </a:t>
            </a:r>
            <a:r>
              <a:rPr lang="fr-FR" sz="3900" b="1" dirty="0">
                <a:solidFill>
                  <a:srgbClr val="002060"/>
                </a:solidFill>
              </a:rPr>
              <a:t>prix à payer</a:t>
            </a:r>
            <a:r>
              <a:rPr lang="fr-FR" sz="3900" dirty="0">
                <a:solidFill>
                  <a:srgbClr val="002060"/>
                </a:solidFill>
              </a:rPr>
              <a:t> » pour la guérison/rémission</a:t>
            </a:r>
          </a:p>
          <a:p>
            <a:pPr marL="342900" indent="-342900" algn="l">
              <a:buFont typeface="Arial" panose="020B0604020202020204" pitchFamily="34" charset="0"/>
              <a:buChar char="•"/>
            </a:pPr>
            <a:r>
              <a:rPr lang="fr-FR" sz="3900" dirty="0">
                <a:solidFill>
                  <a:srgbClr val="002060"/>
                </a:solidFill>
              </a:rPr>
              <a:t>Doit faire </a:t>
            </a:r>
            <a:r>
              <a:rPr lang="fr-FR" sz="3900" b="1" dirty="0">
                <a:solidFill>
                  <a:srgbClr val="002060"/>
                </a:solidFill>
              </a:rPr>
              <a:t>partie intégrante </a:t>
            </a:r>
            <a:r>
              <a:rPr lang="fr-FR" sz="3900" dirty="0">
                <a:solidFill>
                  <a:srgbClr val="002060"/>
                </a:solidFill>
              </a:rPr>
              <a:t>de la prise en charge oncologique</a:t>
            </a:r>
          </a:p>
          <a:p>
            <a:pPr marL="342900" indent="-342900">
              <a:buFont typeface="Arial" panose="020B0604020202020204" pitchFamily="34" charset="0"/>
              <a:buChar char="•"/>
            </a:pPr>
            <a:endParaRPr lang="fr-FR" sz="3900" dirty="0">
              <a:solidFill>
                <a:srgbClr val="002060"/>
              </a:solidFill>
            </a:endParaRPr>
          </a:p>
          <a:p>
            <a:r>
              <a:rPr lang="fr-FR" sz="4200" b="1" dirty="0">
                <a:solidFill>
                  <a:srgbClr val="002060"/>
                </a:solidFill>
              </a:rPr>
              <a:t>Le diagnostic de cancer ne doit pas être synonyme de fin du/des plaisir(s)</a:t>
            </a:r>
          </a:p>
          <a:p>
            <a:pPr marL="342900" indent="-342900" algn="l">
              <a:buFont typeface="Arial" panose="020B0604020202020204" pitchFamily="34" charset="0"/>
              <a:buChar char="•"/>
            </a:pPr>
            <a:endParaRPr lang="fr-FR" dirty="0">
              <a:solidFill>
                <a:srgbClr val="EFB608"/>
              </a:solidFill>
            </a:endParaRPr>
          </a:p>
          <a:p>
            <a:pPr marL="342900" indent="-342900" algn="l">
              <a:buFont typeface="Arial" panose="020B0604020202020204" pitchFamily="34" charset="0"/>
              <a:buChar char="•"/>
            </a:pPr>
            <a:endParaRPr lang="fr-FR" dirty="0"/>
          </a:p>
          <a:p>
            <a:r>
              <a:rPr lang="fr-FR" sz="1400" dirty="0">
                <a:solidFill>
                  <a:srgbClr val="002060"/>
                </a:solidFill>
              </a:rPr>
              <a:t>Pierre </a:t>
            </a:r>
            <a:r>
              <a:rPr lang="fr-FR" sz="1400" dirty="0" err="1">
                <a:solidFill>
                  <a:srgbClr val="002060"/>
                </a:solidFill>
              </a:rPr>
              <a:t>Bondil</a:t>
            </a:r>
            <a:r>
              <a:rPr lang="fr-FR" sz="1400" dirty="0">
                <a:solidFill>
                  <a:srgbClr val="002060"/>
                </a:solidFill>
              </a:rPr>
              <a:t>, Daniel </a:t>
            </a:r>
            <a:r>
              <a:rPr lang="fr-FR" sz="1400" dirty="0" err="1">
                <a:solidFill>
                  <a:srgbClr val="002060"/>
                </a:solidFill>
              </a:rPr>
              <a:t>Habold</a:t>
            </a:r>
            <a:r>
              <a:rPr lang="fr-FR" sz="1400" dirty="0">
                <a:solidFill>
                  <a:srgbClr val="002060"/>
                </a:solidFill>
              </a:rPr>
              <a:t>, Tony Damiano, Paul </a:t>
            </a:r>
            <a:r>
              <a:rPr lang="fr-FR" sz="1400" dirty="0" err="1">
                <a:solidFill>
                  <a:srgbClr val="002060"/>
                </a:solidFill>
              </a:rPr>
              <a:t>Champsavoir</a:t>
            </a:r>
            <a:r>
              <a:rPr lang="fr-FR" sz="1400" dirty="0">
                <a:solidFill>
                  <a:srgbClr val="002060"/>
                </a:solidFill>
              </a:rPr>
              <a:t>, Le parcours personnalisé de soins en </a:t>
            </a:r>
            <a:r>
              <a:rPr lang="fr-FR" sz="1400" dirty="0" err="1">
                <a:solidFill>
                  <a:srgbClr val="002060"/>
                </a:solidFill>
              </a:rPr>
              <a:t>oncosexologie</a:t>
            </a:r>
            <a:r>
              <a:rPr lang="fr-FR" sz="1400" dirty="0">
                <a:solidFill>
                  <a:srgbClr val="002060"/>
                </a:solidFill>
              </a:rPr>
              <a:t> : une nouvelle offre de soins au service des soignés et des soignants, Bulletin du Cancer, Volume 99, Issue 4, 2012, Pages 499-507.</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739" y="1361006"/>
            <a:ext cx="2759994" cy="2575994"/>
          </a:xfrm>
          <a:prstGeom prst="rect">
            <a:avLst/>
          </a:prstGeom>
        </p:spPr>
      </p:pic>
    </p:spTree>
    <p:extLst>
      <p:ext uri="{BB962C8B-B14F-4D97-AF65-F5344CB8AC3E}">
        <p14:creationId xmlns:p14="http://schemas.microsoft.com/office/powerpoint/2010/main" val="135912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524000" y="2708031"/>
            <a:ext cx="9144000" cy="3613640"/>
          </a:xfrm>
        </p:spPr>
        <p:txBody>
          <a:bodyPr/>
          <a:lstStyle/>
          <a:p>
            <a:pPr algn="l"/>
            <a:endParaRPr lang="fr-FR" dirty="0"/>
          </a:p>
          <a:p>
            <a:pPr algn="l"/>
            <a:endParaRPr lang="fr-FR" dirty="0"/>
          </a:p>
          <a:p>
            <a:endParaRPr lang="fr-FR" dirty="0"/>
          </a:p>
          <a:p>
            <a:r>
              <a:rPr lang="fr-FR" dirty="0"/>
              <a:t>  l.grandjean@chuliege.be</a:t>
            </a:r>
          </a:p>
        </p:txBody>
      </p:sp>
    </p:spTree>
    <p:extLst>
      <p:ext uri="{BB962C8B-B14F-4D97-AF65-F5344CB8AC3E}">
        <p14:creationId xmlns:p14="http://schemas.microsoft.com/office/powerpoint/2010/main" val="139566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p:txBody>
          <a:bodyPr>
            <a:normAutofit fontScale="90000"/>
          </a:bodyPr>
          <a:lstStyle/>
          <a:p>
            <a:r>
              <a:rPr lang="fr-BE" dirty="0"/>
              <a:t>Cancer et plaisir : Quand les traitements oncologiques bousculent l’intimité</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2717800" y="4611201"/>
            <a:ext cx="9144000" cy="1655762"/>
          </a:xfrm>
        </p:spPr>
        <p:txBody>
          <a:bodyPr/>
          <a:lstStyle/>
          <a:p>
            <a:pPr algn="r"/>
            <a:r>
              <a:rPr lang="fr-FR" dirty="0"/>
              <a:t>Dr Grandjean Lisa</a:t>
            </a:r>
          </a:p>
          <a:p>
            <a:pPr algn="r"/>
            <a:r>
              <a:rPr lang="fr-FR" dirty="0"/>
              <a:t>Service de radiothérapie-oncologie</a:t>
            </a:r>
          </a:p>
          <a:p>
            <a:pPr algn="r"/>
            <a:r>
              <a:rPr lang="fr-FR" dirty="0"/>
              <a:t>CHU de Liège, Belgique</a:t>
            </a:r>
          </a:p>
        </p:txBody>
      </p:sp>
    </p:spTree>
    <p:extLst>
      <p:ext uri="{BB962C8B-B14F-4D97-AF65-F5344CB8AC3E}">
        <p14:creationId xmlns:p14="http://schemas.microsoft.com/office/powerpoint/2010/main" val="222508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529862"/>
            <a:ext cx="9144000" cy="958361"/>
          </a:xfrm>
        </p:spPr>
        <p:txBody>
          <a:bodyPr>
            <a:normAutofit/>
          </a:bodyPr>
          <a:lstStyle/>
          <a:p>
            <a:r>
              <a:rPr lang="fr-BE" dirty="0"/>
              <a:t>L’</a:t>
            </a:r>
            <a:r>
              <a:rPr lang="fr-BE" dirty="0" err="1"/>
              <a:t>onco</a:t>
            </a:r>
            <a:r>
              <a:rPr lang="fr-BE" dirty="0"/>
              <a:t>-sexologie</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295400" y="2703146"/>
            <a:ext cx="10528299" cy="4065954"/>
          </a:xfrm>
        </p:spPr>
        <p:txBody>
          <a:bodyPr>
            <a:normAutofit/>
          </a:bodyPr>
          <a:lstStyle/>
          <a:p>
            <a:pPr marL="342900" indent="-342900" algn="l">
              <a:buFont typeface="Arial" panose="020B0604020202020204" pitchFamily="34" charset="0"/>
              <a:buChar char="•"/>
            </a:pPr>
            <a:r>
              <a:rPr lang="fr-FR" dirty="0">
                <a:solidFill>
                  <a:srgbClr val="002060"/>
                </a:solidFill>
              </a:rPr>
              <a:t>Augmentation de l’incidence et de la survie de la majorité des cancers</a:t>
            </a:r>
          </a:p>
          <a:p>
            <a:pPr marL="342900" indent="-342900" algn="l">
              <a:buFont typeface="Arial" panose="020B0604020202020204" pitchFamily="34" charset="0"/>
              <a:buChar char="•"/>
            </a:pPr>
            <a:r>
              <a:rPr lang="fr-FR" dirty="0">
                <a:solidFill>
                  <a:srgbClr val="002060"/>
                </a:solidFill>
              </a:rPr>
              <a:t>Augmentation du nombre d’individus vivant avec un diagnostic de cancer</a:t>
            </a:r>
          </a:p>
          <a:p>
            <a:pPr marL="342900" indent="-342900" algn="l">
              <a:buFont typeface="Arial" panose="020B0604020202020204" pitchFamily="34" charset="0"/>
              <a:buChar char="•"/>
            </a:pPr>
            <a:r>
              <a:rPr lang="fr-FR" dirty="0">
                <a:solidFill>
                  <a:srgbClr val="002060"/>
                </a:solidFill>
              </a:rPr>
              <a:t>Importance de la </a:t>
            </a:r>
            <a:r>
              <a:rPr lang="fr-FR" b="1" dirty="0">
                <a:solidFill>
                  <a:srgbClr val="002060"/>
                </a:solidFill>
              </a:rPr>
              <a:t>qualité de vie</a:t>
            </a:r>
            <a:r>
              <a:rPr lang="fr-FR" dirty="0">
                <a:solidFill>
                  <a:srgbClr val="002060"/>
                </a:solidFill>
              </a:rPr>
              <a:t>, tout autant que la longévité</a:t>
            </a:r>
          </a:p>
          <a:p>
            <a:endParaRPr lang="fr-FR" dirty="0">
              <a:solidFill>
                <a:srgbClr val="002060"/>
              </a:solidFill>
            </a:endParaRPr>
          </a:p>
          <a:p>
            <a:r>
              <a:rPr lang="fr-BE" dirty="0">
                <a:solidFill>
                  <a:srgbClr val="002060"/>
                </a:solidFill>
              </a:rPr>
              <a:t>« La </a:t>
            </a:r>
            <a:r>
              <a:rPr lang="fr-BE" b="1" dirty="0">
                <a:solidFill>
                  <a:srgbClr val="002060"/>
                </a:solidFill>
              </a:rPr>
              <a:t>santé sexuelle </a:t>
            </a:r>
            <a:r>
              <a:rPr lang="fr-BE" dirty="0">
                <a:solidFill>
                  <a:srgbClr val="002060"/>
                </a:solidFill>
              </a:rPr>
              <a:t>fait partie intégrante de la santé et du </a:t>
            </a:r>
            <a:r>
              <a:rPr lang="fr-BE" b="1" dirty="0">
                <a:solidFill>
                  <a:srgbClr val="002060"/>
                </a:solidFill>
              </a:rPr>
              <a:t>bien-être</a:t>
            </a:r>
            <a:r>
              <a:rPr lang="fr-BE" dirty="0">
                <a:solidFill>
                  <a:srgbClr val="002060"/>
                </a:solidFill>
              </a:rPr>
              <a:t>, </a:t>
            </a:r>
          </a:p>
          <a:p>
            <a:r>
              <a:rPr lang="fr-BE" dirty="0">
                <a:solidFill>
                  <a:srgbClr val="002060"/>
                </a:solidFill>
              </a:rPr>
              <a:t>mais aussi de la </a:t>
            </a:r>
            <a:r>
              <a:rPr lang="fr-BE" b="1" dirty="0">
                <a:solidFill>
                  <a:srgbClr val="002060"/>
                </a:solidFill>
              </a:rPr>
              <a:t>qualité de vie </a:t>
            </a:r>
            <a:r>
              <a:rPr lang="fr-BE" dirty="0">
                <a:solidFill>
                  <a:srgbClr val="002060"/>
                </a:solidFill>
              </a:rPr>
              <a:t>dans son ensemble. »</a:t>
            </a:r>
          </a:p>
          <a:p>
            <a:endParaRPr lang="fr-BE" dirty="0">
              <a:solidFill>
                <a:srgbClr val="002060"/>
              </a:solidFill>
            </a:endParaRPr>
          </a:p>
          <a:p>
            <a:endParaRPr lang="fr-BE" dirty="0">
              <a:solidFill>
                <a:srgbClr val="002060"/>
              </a:solidFill>
            </a:endParaRPr>
          </a:p>
          <a:p>
            <a:r>
              <a:rPr lang="fr-FR" sz="1200" dirty="0">
                <a:solidFill>
                  <a:srgbClr val="002060"/>
                </a:solidFill>
              </a:rPr>
              <a:t>Stratégie nationale de santé sexuelle 2017-2030</a:t>
            </a: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4918"/>
          <a:stretch/>
        </p:blipFill>
        <p:spPr>
          <a:xfrm>
            <a:off x="0" y="5257799"/>
            <a:ext cx="3560316" cy="1600201"/>
          </a:xfrm>
          <a:prstGeom prst="rect">
            <a:avLst/>
          </a:prstGeom>
        </p:spPr>
      </p:pic>
      <p:sp>
        <p:nvSpPr>
          <p:cNvPr id="2" name="Flèche : courbe vers la droite 1">
            <a:extLst>
              <a:ext uri="{FF2B5EF4-FFF2-40B4-BE49-F238E27FC236}">
                <a16:creationId xmlns:a16="http://schemas.microsoft.com/office/drawing/2014/main" id="{93799D0B-11C9-CDC3-1A7D-8DE0E3817177}"/>
              </a:ext>
            </a:extLst>
          </p:cNvPr>
          <p:cNvSpPr/>
          <p:nvPr/>
        </p:nvSpPr>
        <p:spPr>
          <a:xfrm>
            <a:off x="698499" y="2802421"/>
            <a:ext cx="596901" cy="65197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406753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529862"/>
            <a:ext cx="9144000" cy="958361"/>
          </a:xfrm>
        </p:spPr>
        <p:txBody>
          <a:bodyPr>
            <a:normAutofit/>
          </a:bodyPr>
          <a:lstStyle/>
          <a:p>
            <a:r>
              <a:rPr lang="fr-BE" dirty="0"/>
              <a:t>Méthodologie</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524000" y="2681654"/>
            <a:ext cx="9144000" cy="3613640"/>
          </a:xfrm>
        </p:spPr>
        <p:txBody>
          <a:bodyPr>
            <a:normAutofit/>
          </a:bodyPr>
          <a:lstStyle/>
          <a:p>
            <a:pPr marL="342900" indent="-342900" algn="l">
              <a:buFont typeface="Arial" panose="020B0604020202020204" pitchFamily="34" charset="0"/>
              <a:buChar char="•"/>
            </a:pPr>
            <a:r>
              <a:rPr lang="fr-BE" b="1" dirty="0">
                <a:solidFill>
                  <a:srgbClr val="002060"/>
                </a:solidFill>
              </a:rPr>
              <a:t>Quand ?</a:t>
            </a:r>
            <a:r>
              <a:rPr lang="fr-BE" dirty="0">
                <a:solidFill>
                  <a:srgbClr val="002060"/>
                </a:solidFill>
              </a:rPr>
              <a:t> Transversale, du 01/05/2021 au 30/04/2022</a:t>
            </a:r>
          </a:p>
          <a:p>
            <a:pPr marL="342900" indent="-342900" algn="l">
              <a:buFont typeface="Arial" panose="020B0604020202020204" pitchFamily="34" charset="0"/>
              <a:buChar char="•"/>
            </a:pPr>
            <a:r>
              <a:rPr lang="fr-BE" b="1" dirty="0">
                <a:solidFill>
                  <a:srgbClr val="002060"/>
                </a:solidFill>
              </a:rPr>
              <a:t>Où ? </a:t>
            </a:r>
            <a:r>
              <a:rPr lang="fr-BE" dirty="0">
                <a:solidFill>
                  <a:srgbClr val="002060"/>
                </a:solidFill>
              </a:rPr>
              <a:t>Monocentrique, CHU de Liège</a:t>
            </a:r>
          </a:p>
          <a:p>
            <a:pPr marL="342900" indent="-342900" algn="l">
              <a:buFont typeface="Arial" panose="020B0604020202020204" pitchFamily="34" charset="0"/>
              <a:buChar char="•"/>
            </a:pPr>
            <a:r>
              <a:rPr lang="fr-BE" b="1" dirty="0">
                <a:solidFill>
                  <a:srgbClr val="002060"/>
                </a:solidFill>
              </a:rPr>
              <a:t>Qui ? </a:t>
            </a:r>
            <a:r>
              <a:rPr lang="fr-BE" dirty="0">
                <a:solidFill>
                  <a:srgbClr val="002060"/>
                </a:solidFill>
              </a:rPr>
              <a:t>Patients majeurs pris en charge dans le service de radiothérapie</a:t>
            </a:r>
          </a:p>
          <a:p>
            <a:pPr marL="342900" indent="-342900" algn="l">
              <a:buFont typeface="Arial" panose="020B0604020202020204" pitchFamily="34" charset="0"/>
              <a:buChar char="•"/>
            </a:pPr>
            <a:r>
              <a:rPr lang="fr-BE" b="1" dirty="0">
                <a:solidFill>
                  <a:srgbClr val="002060"/>
                </a:solidFill>
              </a:rPr>
              <a:t>Comment ? </a:t>
            </a:r>
            <a:r>
              <a:rPr lang="fr-BE" dirty="0">
                <a:solidFill>
                  <a:srgbClr val="002060"/>
                </a:solidFill>
              </a:rPr>
              <a:t>Questionnaire anonyme, transmis à la fin du traitement ou lors d’une consultation de suivi</a:t>
            </a:r>
          </a:p>
          <a:p>
            <a:pPr algn="l"/>
            <a:endParaRPr lang="fr-BE" dirty="0">
              <a:solidFill>
                <a:srgbClr val="002060"/>
              </a:solidFill>
            </a:endParaRPr>
          </a:p>
          <a:p>
            <a:pPr algn="l"/>
            <a:r>
              <a:rPr lang="fr-BE" b="1" u="sng" dirty="0">
                <a:solidFill>
                  <a:srgbClr val="002060"/>
                </a:solidFill>
              </a:rPr>
              <a:t>Objectif :</a:t>
            </a:r>
            <a:r>
              <a:rPr lang="fr-BE" b="1" dirty="0">
                <a:solidFill>
                  <a:srgbClr val="002060"/>
                </a:solidFill>
              </a:rPr>
              <a:t> </a:t>
            </a:r>
            <a:r>
              <a:rPr lang="fr-BE" dirty="0">
                <a:solidFill>
                  <a:srgbClr val="002060"/>
                </a:solidFill>
              </a:rPr>
              <a:t>évaluation de l’information patient concernant la santé sexuelle et de l’impact des traitements oncologiques</a:t>
            </a:r>
            <a:endParaRPr lang="fr-FR" dirty="0">
              <a:solidFill>
                <a:srgbClr val="002060"/>
              </a:solidFill>
            </a:endParaRPr>
          </a:p>
        </p:txBody>
      </p:sp>
    </p:spTree>
    <p:extLst>
      <p:ext uri="{BB962C8B-B14F-4D97-AF65-F5344CB8AC3E}">
        <p14:creationId xmlns:p14="http://schemas.microsoft.com/office/powerpoint/2010/main" val="396295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295397" y="1749670"/>
            <a:ext cx="9144000" cy="958361"/>
          </a:xfrm>
        </p:spPr>
        <p:txBody>
          <a:bodyPr>
            <a:normAutofit/>
          </a:bodyPr>
          <a:lstStyle/>
          <a:p>
            <a:r>
              <a:rPr lang="fr-BE" dirty="0"/>
              <a:t>Résultats</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524000" y="2708031"/>
            <a:ext cx="9144000" cy="3613640"/>
          </a:xfrm>
        </p:spPr>
        <p:txBody>
          <a:bodyPr/>
          <a:lstStyle/>
          <a:p>
            <a:pPr algn="l"/>
            <a:r>
              <a:rPr lang="fr-FR" dirty="0">
                <a:solidFill>
                  <a:srgbClr val="2490BB"/>
                </a:solidFill>
              </a:rPr>
              <a:t>PROFIL DES PATIENTS</a:t>
            </a:r>
          </a:p>
          <a:p>
            <a:pPr marL="342900" indent="-342900" algn="l">
              <a:buFont typeface="Arial" panose="020B0604020202020204" pitchFamily="34" charset="0"/>
              <a:buChar char="•"/>
            </a:pPr>
            <a:r>
              <a:rPr lang="fr-FR" dirty="0">
                <a:solidFill>
                  <a:srgbClr val="002060"/>
                </a:solidFill>
              </a:rPr>
              <a:t>317 patients, 63 ans, 60,4% de femmes, 75% en couple</a:t>
            </a:r>
          </a:p>
          <a:p>
            <a:pPr marL="342900" indent="-342900" algn="l">
              <a:buFont typeface="Arial" panose="020B0604020202020204" pitchFamily="34" charset="0"/>
              <a:buChar char="•"/>
            </a:pPr>
            <a:r>
              <a:rPr lang="fr-FR" b="1" dirty="0">
                <a:solidFill>
                  <a:srgbClr val="002060"/>
                </a:solidFill>
              </a:rPr>
              <a:t>74,3 % </a:t>
            </a:r>
            <a:r>
              <a:rPr lang="fr-FR" dirty="0">
                <a:solidFill>
                  <a:srgbClr val="002060"/>
                </a:solidFill>
              </a:rPr>
              <a:t>accordent de l’importance au sujet de la santé sexuelle</a:t>
            </a:r>
          </a:p>
        </p:txBody>
      </p:sp>
      <p:pic>
        <p:nvPicPr>
          <p:cNvPr id="2" name="Image 1"/>
          <p:cNvPicPr>
            <a:picLocks noChangeAspect="1"/>
          </p:cNvPicPr>
          <p:nvPr/>
        </p:nvPicPr>
        <p:blipFill rotWithShape="1">
          <a:blip r:embed="rId3"/>
          <a:srcRect l="69866" t="47355" r="20376" b="35613"/>
          <a:stretch/>
        </p:blipFill>
        <p:spPr>
          <a:xfrm>
            <a:off x="2123407" y="4154801"/>
            <a:ext cx="3972593" cy="2166869"/>
          </a:xfrm>
          <a:prstGeom prst="rect">
            <a:avLst/>
          </a:prstGeom>
        </p:spPr>
      </p:pic>
      <p:pic>
        <p:nvPicPr>
          <p:cNvPr id="3" name="Image 2"/>
          <p:cNvPicPr>
            <a:picLocks noChangeAspect="1"/>
          </p:cNvPicPr>
          <p:nvPr/>
        </p:nvPicPr>
        <p:blipFill rotWithShape="1">
          <a:blip r:embed="rId3"/>
          <a:srcRect l="67850" t="71871" r="25457" b="14710"/>
          <a:stretch/>
        </p:blipFill>
        <p:spPr>
          <a:xfrm>
            <a:off x="6695407" y="4258039"/>
            <a:ext cx="3129087" cy="1960391"/>
          </a:xfrm>
          <a:prstGeom prst="rect">
            <a:avLst/>
          </a:prstGeom>
        </p:spPr>
      </p:pic>
    </p:spTree>
    <p:extLst>
      <p:ext uri="{BB962C8B-B14F-4D97-AF65-F5344CB8AC3E}">
        <p14:creationId xmlns:p14="http://schemas.microsoft.com/office/powerpoint/2010/main" val="299991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749670"/>
            <a:ext cx="9144000" cy="958361"/>
          </a:xfrm>
        </p:spPr>
        <p:txBody>
          <a:bodyPr>
            <a:normAutofit/>
          </a:bodyPr>
          <a:lstStyle/>
          <a:p>
            <a:r>
              <a:rPr lang="fr-BE" dirty="0"/>
              <a:t>Résultats</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491342" y="2708031"/>
            <a:ext cx="9144000" cy="3176402"/>
          </a:xfrm>
        </p:spPr>
        <p:txBody>
          <a:bodyPr>
            <a:noAutofit/>
          </a:bodyPr>
          <a:lstStyle/>
          <a:p>
            <a:pPr algn="l"/>
            <a:r>
              <a:rPr lang="fr-FR" sz="2800" dirty="0">
                <a:solidFill>
                  <a:srgbClr val="2490BB"/>
                </a:solidFill>
              </a:rPr>
              <a:t>L’INFORMATION</a:t>
            </a:r>
          </a:p>
          <a:p>
            <a:pPr marL="342900" indent="-342900" algn="l">
              <a:buFont typeface="Arial" panose="020B0604020202020204" pitchFamily="34" charset="0"/>
              <a:buChar char="•"/>
            </a:pPr>
            <a:r>
              <a:rPr lang="fr-FR" sz="2800" dirty="0">
                <a:solidFill>
                  <a:srgbClr val="002060"/>
                </a:solidFill>
              </a:rPr>
              <a:t>Moins de 50 % des patients s’estiment bien informés quant aux répercussions des traitements sur leur santé sexuelle et sur les mesures préventives.</a:t>
            </a:r>
          </a:p>
          <a:p>
            <a:pPr algn="l"/>
            <a:endParaRPr lang="fr-FR" sz="2800" dirty="0">
              <a:solidFill>
                <a:srgbClr val="002060"/>
              </a:solidFill>
            </a:endParaRPr>
          </a:p>
          <a:p>
            <a:pPr marL="342900" indent="-342900" algn="l">
              <a:buFont typeface="Arial" panose="020B0604020202020204" pitchFamily="34" charset="0"/>
              <a:buChar char="•"/>
            </a:pPr>
            <a:r>
              <a:rPr lang="fr-FR" sz="2800" dirty="0">
                <a:solidFill>
                  <a:srgbClr val="002060"/>
                </a:solidFill>
              </a:rPr>
              <a:t>Respectivement </a:t>
            </a:r>
            <a:r>
              <a:rPr lang="fr-FR" sz="2800" b="1" dirty="0">
                <a:solidFill>
                  <a:srgbClr val="002060"/>
                </a:solidFill>
              </a:rPr>
              <a:t>35,7% et 28,1% </a:t>
            </a:r>
            <a:r>
              <a:rPr lang="fr-FR" sz="2800" dirty="0">
                <a:solidFill>
                  <a:srgbClr val="002060"/>
                </a:solidFill>
              </a:rPr>
              <a:t>des patients se disent satisfaits de la qualité et de la quantité des informations fournies par les professionnels de santé concernant leur santé sexuelle.</a:t>
            </a:r>
          </a:p>
        </p:txBody>
      </p:sp>
    </p:spTree>
    <p:extLst>
      <p:ext uri="{BB962C8B-B14F-4D97-AF65-F5344CB8AC3E}">
        <p14:creationId xmlns:p14="http://schemas.microsoft.com/office/powerpoint/2010/main" val="383222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827314" y="2708031"/>
            <a:ext cx="10896600" cy="3613640"/>
          </a:xfrm>
        </p:spPr>
        <p:txBody>
          <a:bodyPr>
            <a:noAutofit/>
          </a:bodyPr>
          <a:lstStyle/>
          <a:p>
            <a:pPr algn="l"/>
            <a:r>
              <a:rPr lang="fr-FR" sz="2800" dirty="0">
                <a:solidFill>
                  <a:srgbClr val="2490BB"/>
                </a:solidFill>
              </a:rPr>
              <a:t>SANTE SEXUELLE APRES LES TRAITEMENTS</a:t>
            </a:r>
          </a:p>
          <a:p>
            <a:pPr algn="l"/>
            <a:endParaRPr lang="fr-FR" sz="2800" dirty="0"/>
          </a:p>
          <a:p>
            <a:pPr marL="342900" indent="-342900" algn="l">
              <a:buFont typeface="Arial" panose="020B0604020202020204" pitchFamily="34" charset="0"/>
              <a:buChar char="•"/>
            </a:pPr>
            <a:r>
              <a:rPr lang="fr-FR" sz="2800" dirty="0">
                <a:solidFill>
                  <a:srgbClr val="002060"/>
                </a:solidFill>
              </a:rPr>
              <a:t>Diminution de l’importance de la santé sexuelle aux yeux des patients</a:t>
            </a:r>
          </a:p>
          <a:p>
            <a:pPr marL="342900" indent="-342900" algn="l">
              <a:buFont typeface="Arial" panose="020B0604020202020204" pitchFamily="34" charset="0"/>
              <a:buChar char="•"/>
            </a:pPr>
            <a:r>
              <a:rPr lang="fr-FR" sz="2800" dirty="0">
                <a:solidFill>
                  <a:srgbClr val="002060"/>
                </a:solidFill>
              </a:rPr>
              <a:t>Diminution de la fréquence des rapports sexuels</a:t>
            </a:r>
          </a:p>
          <a:p>
            <a:pPr marL="342900" indent="-342900" algn="l">
              <a:buFont typeface="Arial" panose="020B0604020202020204" pitchFamily="34" charset="0"/>
              <a:buChar char="•"/>
            </a:pPr>
            <a:r>
              <a:rPr lang="fr-FR" sz="2800" dirty="0">
                <a:solidFill>
                  <a:srgbClr val="002060"/>
                </a:solidFill>
              </a:rPr>
              <a:t>Augmentation des dysfonctions sexuelles, avec une moindre chance de prise en charge chez les femmes</a:t>
            </a:r>
          </a:p>
          <a:p>
            <a:pPr marL="342900" indent="-342900" algn="l">
              <a:buFont typeface="Arial" panose="020B0604020202020204" pitchFamily="34" charset="0"/>
              <a:buChar char="•"/>
            </a:pPr>
            <a:r>
              <a:rPr lang="fr-FR" sz="2800" dirty="0">
                <a:solidFill>
                  <a:srgbClr val="002060"/>
                </a:solidFill>
              </a:rPr>
              <a:t>Les femmes estiment que la situation est plus supportable pour elles-mêmes que pour leur partenaire</a:t>
            </a:r>
          </a:p>
        </p:txBody>
      </p:sp>
      <p:sp>
        <p:nvSpPr>
          <p:cNvPr id="5" name="Titre 15">
            <a:extLst>
              <a:ext uri="{FF2B5EF4-FFF2-40B4-BE49-F238E27FC236}">
                <a16:creationId xmlns:a16="http://schemas.microsoft.com/office/drawing/2014/main" id="{BFF83973-E3D2-FCE6-37F9-1509BFD547C3}"/>
              </a:ext>
            </a:extLst>
          </p:cNvPr>
          <p:cNvSpPr>
            <a:spLocks noGrp="1"/>
          </p:cNvSpPr>
          <p:nvPr>
            <p:ph type="ctrTitle"/>
          </p:nvPr>
        </p:nvSpPr>
        <p:spPr>
          <a:xfrm>
            <a:off x="930728" y="1749670"/>
            <a:ext cx="10689772" cy="958361"/>
          </a:xfrm>
        </p:spPr>
        <p:txBody>
          <a:bodyPr>
            <a:normAutofit/>
          </a:bodyPr>
          <a:lstStyle/>
          <a:p>
            <a:r>
              <a:rPr lang="fr-BE" dirty="0"/>
              <a:t>Résultats</a:t>
            </a:r>
            <a:endParaRPr lang="fr-FR" dirty="0"/>
          </a:p>
        </p:txBody>
      </p:sp>
    </p:spTree>
    <p:extLst>
      <p:ext uri="{BB962C8B-B14F-4D97-AF65-F5344CB8AC3E}">
        <p14:creationId xmlns:p14="http://schemas.microsoft.com/office/powerpoint/2010/main" val="308893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8CF8-F44F-82B8-5EDD-9728FCC2C5C5}"/>
            </a:ext>
          </a:extLst>
        </p:cNvPr>
        <p:cNvGrpSpPr/>
        <p:nvPr/>
      </p:nvGrpSpPr>
      <p:grpSpPr>
        <a:xfrm>
          <a:off x="0" y="0"/>
          <a:ext cx="0" cy="0"/>
          <a:chOff x="0" y="0"/>
          <a:chExt cx="0" cy="0"/>
        </a:xfrm>
      </p:grpSpPr>
      <p:sp>
        <p:nvSpPr>
          <p:cNvPr id="17" name="Sous-titre 16">
            <a:extLst>
              <a:ext uri="{FF2B5EF4-FFF2-40B4-BE49-F238E27FC236}">
                <a16:creationId xmlns:a16="http://schemas.microsoft.com/office/drawing/2014/main" id="{FF514D40-B322-D678-7754-53CF7BE60665}"/>
              </a:ext>
            </a:extLst>
          </p:cNvPr>
          <p:cNvSpPr>
            <a:spLocks noGrp="1"/>
          </p:cNvSpPr>
          <p:nvPr>
            <p:ph type="subTitle" idx="1"/>
          </p:nvPr>
        </p:nvSpPr>
        <p:spPr>
          <a:xfrm>
            <a:off x="827314" y="2708031"/>
            <a:ext cx="10896600" cy="3613640"/>
          </a:xfrm>
        </p:spPr>
        <p:txBody>
          <a:bodyPr>
            <a:noAutofit/>
          </a:bodyPr>
          <a:lstStyle/>
          <a:p>
            <a:pPr algn="l"/>
            <a:r>
              <a:rPr lang="fr-FR" sz="2800" dirty="0">
                <a:solidFill>
                  <a:srgbClr val="2490BB"/>
                </a:solidFill>
              </a:rPr>
              <a:t>SANTE SEXUELLE APRES LES TRAITEMENTS</a:t>
            </a:r>
          </a:p>
          <a:p>
            <a:pPr algn="l"/>
            <a:endParaRPr lang="fr-FR" sz="2800" dirty="0"/>
          </a:p>
        </p:txBody>
      </p:sp>
      <p:sp>
        <p:nvSpPr>
          <p:cNvPr id="5" name="Titre 15">
            <a:extLst>
              <a:ext uri="{FF2B5EF4-FFF2-40B4-BE49-F238E27FC236}">
                <a16:creationId xmlns:a16="http://schemas.microsoft.com/office/drawing/2014/main" id="{DE8FBBA5-CB58-519F-2528-606569BD840E}"/>
              </a:ext>
            </a:extLst>
          </p:cNvPr>
          <p:cNvSpPr>
            <a:spLocks noGrp="1"/>
          </p:cNvSpPr>
          <p:nvPr>
            <p:ph type="ctrTitle"/>
          </p:nvPr>
        </p:nvSpPr>
        <p:spPr>
          <a:xfrm>
            <a:off x="930728" y="1749670"/>
            <a:ext cx="10689772" cy="958361"/>
          </a:xfrm>
        </p:spPr>
        <p:txBody>
          <a:bodyPr>
            <a:normAutofit/>
          </a:bodyPr>
          <a:lstStyle/>
          <a:p>
            <a:r>
              <a:rPr lang="fr-BE" dirty="0"/>
              <a:t>Résultats</a:t>
            </a:r>
            <a:endParaRPr lang="fr-FR" dirty="0"/>
          </a:p>
        </p:txBody>
      </p:sp>
      <p:pic>
        <p:nvPicPr>
          <p:cNvPr id="3" name="Image 2">
            <a:extLst>
              <a:ext uri="{FF2B5EF4-FFF2-40B4-BE49-F238E27FC236}">
                <a16:creationId xmlns:a16="http://schemas.microsoft.com/office/drawing/2014/main" id="{EDD87D3E-DF07-7508-6E7D-721739B61892}"/>
              </a:ext>
            </a:extLst>
          </p:cNvPr>
          <p:cNvPicPr>
            <a:picLocks noChangeAspect="1"/>
          </p:cNvPicPr>
          <p:nvPr/>
        </p:nvPicPr>
        <p:blipFill>
          <a:blip r:embed="rId3"/>
          <a:stretch>
            <a:fillRect/>
          </a:stretch>
        </p:blipFill>
        <p:spPr>
          <a:xfrm>
            <a:off x="236746" y="3225800"/>
            <a:ext cx="5720278" cy="3123020"/>
          </a:xfrm>
          <a:prstGeom prst="rect">
            <a:avLst/>
          </a:prstGeom>
        </p:spPr>
      </p:pic>
      <p:pic>
        <p:nvPicPr>
          <p:cNvPr id="6" name="Image 5">
            <a:extLst>
              <a:ext uri="{FF2B5EF4-FFF2-40B4-BE49-F238E27FC236}">
                <a16:creationId xmlns:a16="http://schemas.microsoft.com/office/drawing/2014/main" id="{B6848D23-8082-076A-1F19-F6549F8A70D9}"/>
              </a:ext>
            </a:extLst>
          </p:cNvPr>
          <p:cNvPicPr>
            <a:picLocks noChangeAspect="1"/>
          </p:cNvPicPr>
          <p:nvPr/>
        </p:nvPicPr>
        <p:blipFill>
          <a:blip r:embed="rId4"/>
          <a:stretch>
            <a:fillRect/>
          </a:stretch>
        </p:blipFill>
        <p:spPr>
          <a:xfrm>
            <a:off x="6438177" y="3200400"/>
            <a:ext cx="5376338" cy="3123020"/>
          </a:xfrm>
          <a:prstGeom prst="rect">
            <a:avLst/>
          </a:prstGeom>
        </p:spPr>
      </p:pic>
    </p:spTree>
    <p:extLst>
      <p:ext uri="{BB962C8B-B14F-4D97-AF65-F5344CB8AC3E}">
        <p14:creationId xmlns:p14="http://schemas.microsoft.com/office/powerpoint/2010/main" val="60463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BFF83973-E3D2-FCE6-37F9-1509BFD547C3}"/>
              </a:ext>
            </a:extLst>
          </p:cNvPr>
          <p:cNvSpPr>
            <a:spLocks noGrp="1"/>
          </p:cNvSpPr>
          <p:nvPr>
            <p:ph type="ctrTitle"/>
          </p:nvPr>
        </p:nvSpPr>
        <p:spPr>
          <a:xfrm>
            <a:off x="1524000" y="1821962"/>
            <a:ext cx="9144000" cy="958361"/>
          </a:xfrm>
        </p:spPr>
        <p:txBody>
          <a:bodyPr>
            <a:normAutofit/>
          </a:bodyPr>
          <a:lstStyle/>
          <a:p>
            <a:r>
              <a:rPr lang="fr-BE" dirty="0"/>
              <a:t>Limites et discussion</a:t>
            </a:r>
            <a:endParaRPr lang="fr-FR" dirty="0"/>
          </a:p>
        </p:txBody>
      </p:sp>
      <p:sp>
        <p:nvSpPr>
          <p:cNvPr id="17" name="Sous-titre 16">
            <a:extLst>
              <a:ext uri="{FF2B5EF4-FFF2-40B4-BE49-F238E27FC236}">
                <a16:creationId xmlns:a16="http://schemas.microsoft.com/office/drawing/2014/main" id="{9453BFF2-4A84-B72E-C9E8-2D8051AEAE13}"/>
              </a:ext>
            </a:extLst>
          </p:cNvPr>
          <p:cNvSpPr>
            <a:spLocks noGrp="1"/>
          </p:cNvSpPr>
          <p:nvPr>
            <p:ph type="subTitle" idx="1"/>
          </p:nvPr>
        </p:nvSpPr>
        <p:spPr>
          <a:xfrm>
            <a:off x="1524000" y="3103547"/>
            <a:ext cx="9144000" cy="3613640"/>
          </a:xfrm>
        </p:spPr>
        <p:txBody>
          <a:bodyPr>
            <a:normAutofit/>
          </a:bodyPr>
          <a:lstStyle/>
          <a:p>
            <a:pPr marL="342900" indent="-342900" algn="l">
              <a:buFont typeface="Arial" panose="020B0604020202020204" pitchFamily="34" charset="0"/>
              <a:buChar char="•"/>
            </a:pPr>
            <a:r>
              <a:rPr lang="fr-FR" sz="3000" dirty="0">
                <a:solidFill>
                  <a:srgbClr val="002060"/>
                </a:solidFill>
              </a:rPr>
              <a:t>Etude monocentrique</a:t>
            </a:r>
          </a:p>
          <a:p>
            <a:pPr marL="342900" indent="-342900" algn="l">
              <a:buFont typeface="Arial" panose="020B0604020202020204" pitchFamily="34" charset="0"/>
              <a:buChar char="•"/>
            </a:pPr>
            <a:r>
              <a:rPr lang="fr-FR" sz="3000" dirty="0">
                <a:solidFill>
                  <a:srgbClr val="002060"/>
                </a:solidFill>
              </a:rPr>
              <a:t>Représentation limitée de certains types de cancer</a:t>
            </a:r>
          </a:p>
          <a:p>
            <a:pPr marL="342900" indent="-342900" algn="l">
              <a:buFont typeface="Arial" panose="020B0604020202020204" pitchFamily="34" charset="0"/>
              <a:buChar char="•"/>
            </a:pPr>
            <a:r>
              <a:rPr lang="fr-FR" sz="3000" dirty="0">
                <a:solidFill>
                  <a:srgbClr val="002060"/>
                </a:solidFill>
              </a:rPr>
              <a:t>Exploration sexologique limitée</a:t>
            </a:r>
          </a:p>
          <a:p>
            <a:pPr marL="342900" indent="-342900" algn="l">
              <a:buFont typeface="Arial" panose="020B0604020202020204" pitchFamily="34" charset="0"/>
              <a:buChar char="•"/>
            </a:pPr>
            <a:r>
              <a:rPr lang="fr-FR" sz="3000" dirty="0">
                <a:solidFill>
                  <a:srgbClr val="002060"/>
                </a:solidFill>
              </a:rPr>
              <a:t>Pas de prise en compte du/de la partenaire</a:t>
            </a:r>
          </a:p>
        </p:txBody>
      </p:sp>
    </p:spTree>
    <p:extLst>
      <p:ext uri="{BB962C8B-B14F-4D97-AF65-F5344CB8AC3E}">
        <p14:creationId xmlns:p14="http://schemas.microsoft.com/office/powerpoint/2010/main" val="13251607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Grand écran</PresentationFormat>
  <Paragraphs>118</Paragraphs>
  <Slides>15</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Symbol</vt:lpstr>
      <vt:lpstr>Thème Office</vt:lpstr>
      <vt:lpstr>Présentation PowerPoint</vt:lpstr>
      <vt:lpstr>Cancer et plaisir : Quand les traitements oncologiques bousculent l’intimité</vt:lpstr>
      <vt:lpstr>L’onco-sexologie</vt:lpstr>
      <vt:lpstr>Méthodologie</vt:lpstr>
      <vt:lpstr>Résultats</vt:lpstr>
      <vt:lpstr>Résultats</vt:lpstr>
      <vt:lpstr>Résultats</vt:lpstr>
      <vt:lpstr>Résultats</vt:lpstr>
      <vt:lpstr>Limites et discussion</vt:lpstr>
      <vt:lpstr>La santé sexuelle en oncologie</vt:lpstr>
      <vt:lpstr>La santé sexuelle en oncologie</vt:lpstr>
      <vt:lpstr>La santé sexuelle en oncologie</vt:lpstr>
      <vt:lpstr>La santé sexuelle en oncologie</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MEMAIN</dc:creator>
  <cp:lastModifiedBy>GRANDJEAN Lisa</cp:lastModifiedBy>
  <cp:revision>28</cp:revision>
  <dcterms:created xsi:type="dcterms:W3CDTF">2024-09-10T08:24:03Z</dcterms:created>
  <dcterms:modified xsi:type="dcterms:W3CDTF">2025-03-28T19:27:55Z</dcterms:modified>
</cp:coreProperties>
</file>