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14"/>
  </p:notesMasterIdLst>
  <p:sldIdLst>
    <p:sldId id="288" r:id="rId3"/>
    <p:sldId id="290" r:id="rId4"/>
    <p:sldId id="291" r:id="rId5"/>
    <p:sldId id="468" r:id="rId6"/>
    <p:sldId id="453" r:id="rId7"/>
    <p:sldId id="312" r:id="rId8"/>
    <p:sldId id="292" r:id="rId9"/>
    <p:sldId id="472" r:id="rId10"/>
    <p:sldId id="481" r:id="rId11"/>
    <p:sldId id="482" r:id="rId12"/>
    <p:sldId id="455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325C"/>
    <a:srgbClr val="9CB7D4"/>
    <a:srgbClr val="5DB1E6"/>
    <a:srgbClr val="1B2848"/>
    <a:srgbClr val="156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F93F1B-5060-424B-9608-53ACD13BC81C}" v="347" dt="2025-05-05T14:20:02.874"/>
    <p1510:client id="{87496CA5-AD9A-219B-66A2-4F2884C0109B}" v="1987" dt="2025-05-05T12:09:07.827"/>
    <p1510:client id="{9EE2A535-CCFF-4723-479C-02C419BC96E7}" v="1397" dt="2025-05-05T12:53:21.7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75D329-03B8-4FEE-9CC0-11AD2A29853D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8105477E-DF4F-4079-8F5C-FAA2EAD3AA43}">
      <dgm:prSet phldrT="[Texte]" custT="1"/>
      <dgm:spPr>
        <a:solidFill>
          <a:srgbClr val="9BB6D4"/>
        </a:solidFill>
      </dgm:spPr>
      <dgm:t>
        <a:bodyPr/>
        <a:lstStyle/>
        <a:p>
          <a:r>
            <a:rPr lang="fr-FR" sz="1600" dirty="0"/>
            <a:t>3.Génération augmentée</a:t>
          </a:r>
          <a:endParaRPr lang="fr-BE" sz="1600" dirty="0"/>
        </a:p>
      </dgm:t>
    </dgm:pt>
    <dgm:pt modelId="{178D87AD-9BD7-4B2A-A1FB-A2408257AF9A}" type="parTrans" cxnId="{A0A092F6-F4A3-47F5-8DD2-DCB3E7365794}">
      <dgm:prSet/>
      <dgm:spPr/>
      <dgm:t>
        <a:bodyPr/>
        <a:lstStyle/>
        <a:p>
          <a:endParaRPr lang="fr-BE"/>
        </a:p>
      </dgm:t>
    </dgm:pt>
    <dgm:pt modelId="{40B656B1-7D70-40D7-BE5F-7718E10489EE}" type="sibTrans" cxnId="{A0A092F6-F4A3-47F5-8DD2-DCB3E7365794}">
      <dgm:prSet/>
      <dgm:spPr/>
      <dgm:t>
        <a:bodyPr/>
        <a:lstStyle/>
        <a:p>
          <a:endParaRPr lang="fr-BE"/>
        </a:p>
      </dgm:t>
    </dgm:pt>
    <dgm:pt modelId="{3E141B95-E326-48E3-B331-AB01A93525E0}">
      <dgm:prSet phldrT="[Texte]" custT="1"/>
      <dgm:spPr>
        <a:solidFill>
          <a:srgbClr val="5DB3E6"/>
        </a:solidFill>
      </dgm:spPr>
      <dgm:t>
        <a:bodyPr/>
        <a:lstStyle/>
        <a:p>
          <a:r>
            <a:rPr lang="fr-FR" sz="1600" dirty="0"/>
            <a:t>2.Recherche sémantique multimodale</a:t>
          </a:r>
          <a:endParaRPr lang="fr-BE" sz="1600" dirty="0"/>
        </a:p>
      </dgm:t>
    </dgm:pt>
    <dgm:pt modelId="{178A5709-7CB1-4CC8-B3B6-971A8B20854B}" type="parTrans" cxnId="{2203BC2C-C1F5-42F0-8D7A-113A01F88823}">
      <dgm:prSet/>
      <dgm:spPr/>
      <dgm:t>
        <a:bodyPr/>
        <a:lstStyle/>
        <a:p>
          <a:endParaRPr lang="fr-BE"/>
        </a:p>
      </dgm:t>
    </dgm:pt>
    <dgm:pt modelId="{EA34BDA0-8DFA-4938-8CE2-99155EF1DC68}" type="sibTrans" cxnId="{2203BC2C-C1F5-42F0-8D7A-113A01F88823}">
      <dgm:prSet/>
      <dgm:spPr/>
      <dgm:t>
        <a:bodyPr/>
        <a:lstStyle/>
        <a:p>
          <a:endParaRPr lang="fr-BE"/>
        </a:p>
      </dgm:t>
    </dgm:pt>
    <dgm:pt modelId="{F0001D40-5CCD-4186-9C03-B40E7B33CF00}">
      <dgm:prSet phldrT="[Texte]" custT="1"/>
      <dgm:spPr>
        <a:solidFill>
          <a:srgbClr val="00214E"/>
        </a:solidFill>
      </dgm:spPr>
      <dgm:t>
        <a:bodyPr/>
        <a:lstStyle/>
        <a:p>
          <a:r>
            <a:rPr lang="fr-FR" sz="1600" dirty="0"/>
            <a:t>1.Exploitabilité</a:t>
          </a:r>
          <a:endParaRPr lang="fr-BE" sz="1600" dirty="0"/>
        </a:p>
      </dgm:t>
    </dgm:pt>
    <dgm:pt modelId="{814ABFD1-BD85-43DF-BF2A-0B79C46BC62B}" type="parTrans" cxnId="{21B06CBA-2EF7-49D9-893D-702361079791}">
      <dgm:prSet/>
      <dgm:spPr/>
      <dgm:t>
        <a:bodyPr/>
        <a:lstStyle/>
        <a:p>
          <a:endParaRPr lang="fr-BE"/>
        </a:p>
      </dgm:t>
    </dgm:pt>
    <dgm:pt modelId="{50E34D83-EA8C-45D7-8D0B-740AA3CE7526}" type="sibTrans" cxnId="{21B06CBA-2EF7-49D9-893D-702361079791}">
      <dgm:prSet/>
      <dgm:spPr/>
      <dgm:t>
        <a:bodyPr/>
        <a:lstStyle/>
        <a:p>
          <a:endParaRPr lang="fr-BE"/>
        </a:p>
      </dgm:t>
    </dgm:pt>
    <dgm:pt modelId="{4FE491A0-5570-4566-8061-F386BCAF5D1B}">
      <dgm:prSet phldrT="[Texte]"/>
      <dgm:spPr>
        <a:solidFill>
          <a:schemeClr val="bg1"/>
        </a:solidFill>
      </dgm:spPr>
      <dgm:t>
        <a:bodyPr/>
        <a:lstStyle/>
        <a:p>
          <a:r>
            <a:rPr lang="fr-FR" dirty="0">
              <a:solidFill>
                <a:schemeClr val="bg1"/>
              </a:solidFill>
            </a:rPr>
            <a:t> </a:t>
          </a:r>
          <a:endParaRPr lang="fr-BE" dirty="0">
            <a:solidFill>
              <a:schemeClr val="bg1"/>
            </a:solidFill>
          </a:endParaRPr>
        </a:p>
      </dgm:t>
    </dgm:pt>
    <dgm:pt modelId="{CDC0F4E1-0131-43D7-9DF7-8EB21A10756A}" type="sibTrans" cxnId="{E4ED852A-B65E-4E73-87C7-FAD27835D6A4}">
      <dgm:prSet/>
      <dgm:spPr/>
      <dgm:t>
        <a:bodyPr/>
        <a:lstStyle/>
        <a:p>
          <a:endParaRPr lang="fr-BE"/>
        </a:p>
      </dgm:t>
    </dgm:pt>
    <dgm:pt modelId="{DC33984C-939B-4F30-B85E-E6593BA9633A}" type="parTrans" cxnId="{E4ED852A-B65E-4E73-87C7-FAD27835D6A4}">
      <dgm:prSet/>
      <dgm:spPr/>
      <dgm:t>
        <a:bodyPr/>
        <a:lstStyle/>
        <a:p>
          <a:endParaRPr lang="fr-BE"/>
        </a:p>
      </dgm:t>
    </dgm:pt>
    <dgm:pt modelId="{BA6DAF68-9099-4581-88FD-2DF4196CFF8A}">
      <dgm:prSet phldrT="[Texte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fr-FR" dirty="0"/>
            <a:t>4. Veille automatisée</a:t>
          </a:r>
          <a:endParaRPr lang="fr-BE" dirty="0"/>
        </a:p>
      </dgm:t>
    </dgm:pt>
    <dgm:pt modelId="{CD9DAA75-A586-44AF-89C4-C04A6AD794DE}" type="parTrans" cxnId="{C3C7A8FE-C64A-449B-9A6D-0CFC6E447EE7}">
      <dgm:prSet/>
      <dgm:spPr/>
      <dgm:t>
        <a:bodyPr/>
        <a:lstStyle/>
        <a:p>
          <a:endParaRPr lang="fr-BE"/>
        </a:p>
      </dgm:t>
    </dgm:pt>
    <dgm:pt modelId="{63B23878-BBDE-4EAF-8C1F-879800AEBE2F}" type="sibTrans" cxnId="{C3C7A8FE-C64A-449B-9A6D-0CFC6E447EE7}">
      <dgm:prSet/>
      <dgm:spPr/>
      <dgm:t>
        <a:bodyPr/>
        <a:lstStyle/>
        <a:p>
          <a:endParaRPr lang="fr-BE"/>
        </a:p>
      </dgm:t>
    </dgm:pt>
    <dgm:pt modelId="{57159D33-B01E-4562-A217-D7E248BA36A4}" type="pres">
      <dgm:prSet presAssocID="{9075D329-03B8-4FEE-9CC0-11AD2A29853D}" presName="Name0" presStyleCnt="0">
        <dgm:presLayoutVars>
          <dgm:chMax val="7"/>
          <dgm:resizeHandles val="exact"/>
        </dgm:presLayoutVars>
      </dgm:prSet>
      <dgm:spPr/>
    </dgm:pt>
    <dgm:pt modelId="{AECBE589-82FE-4533-BE67-EF2F8513B867}" type="pres">
      <dgm:prSet presAssocID="{9075D329-03B8-4FEE-9CC0-11AD2A29853D}" presName="comp1" presStyleCnt="0"/>
      <dgm:spPr/>
    </dgm:pt>
    <dgm:pt modelId="{A8F1B9E4-FC4C-4144-8B7C-EEFBDCE516DD}" type="pres">
      <dgm:prSet presAssocID="{9075D329-03B8-4FEE-9CC0-11AD2A29853D}" presName="circle1" presStyleLbl="node1" presStyleIdx="0" presStyleCnt="5"/>
      <dgm:spPr/>
    </dgm:pt>
    <dgm:pt modelId="{1FC3B1CC-E77D-4DEB-8BF6-567343175788}" type="pres">
      <dgm:prSet presAssocID="{9075D329-03B8-4FEE-9CC0-11AD2A29853D}" presName="c1text" presStyleLbl="node1" presStyleIdx="0" presStyleCnt="5">
        <dgm:presLayoutVars>
          <dgm:bulletEnabled val="1"/>
        </dgm:presLayoutVars>
      </dgm:prSet>
      <dgm:spPr/>
    </dgm:pt>
    <dgm:pt modelId="{650BDF81-83BE-4DEA-BF03-BFA57F2C595B}" type="pres">
      <dgm:prSet presAssocID="{9075D329-03B8-4FEE-9CC0-11AD2A29853D}" presName="comp2" presStyleCnt="0"/>
      <dgm:spPr/>
    </dgm:pt>
    <dgm:pt modelId="{98542B05-5A4E-4BC0-BA17-918FA88D717E}" type="pres">
      <dgm:prSet presAssocID="{9075D329-03B8-4FEE-9CC0-11AD2A29853D}" presName="circle2" presStyleLbl="node1" presStyleIdx="1" presStyleCnt="5"/>
      <dgm:spPr/>
    </dgm:pt>
    <dgm:pt modelId="{BE3A6E13-BDCC-4814-A096-C733DE819217}" type="pres">
      <dgm:prSet presAssocID="{9075D329-03B8-4FEE-9CC0-11AD2A29853D}" presName="c2text" presStyleLbl="node1" presStyleIdx="1" presStyleCnt="5">
        <dgm:presLayoutVars>
          <dgm:bulletEnabled val="1"/>
        </dgm:presLayoutVars>
      </dgm:prSet>
      <dgm:spPr/>
    </dgm:pt>
    <dgm:pt modelId="{C424CB92-4E81-4226-AD06-3B69B2D174A3}" type="pres">
      <dgm:prSet presAssocID="{9075D329-03B8-4FEE-9CC0-11AD2A29853D}" presName="comp3" presStyleCnt="0"/>
      <dgm:spPr/>
    </dgm:pt>
    <dgm:pt modelId="{EABD8514-D0AC-437D-B6F9-327CBA3AD1B1}" type="pres">
      <dgm:prSet presAssocID="{9075D329-03B8-4FEE-9CC0-11AD2A29853D}" presName="circle3" presStyleLbl="node1" presStyleIdx="2" presStyleCnt="5"/>
      <dgm:spPr/>
    </dgm:pt>
    <dgm:pt modelId="{2145E57A-C42D-4D0C-8068-D46B0F9112A7}" type="pres">
      <dgm:prSet presAssocID="{9075D329-03B8-4FEE-9CC0-11AD2A29853D}" presName="c3text" presStyleLbl="node1" presStyleIdx="2" presStyleCnt="5">
        <dgm:presLayoutVars>
          <dgm:bulletEnabled val="1"/>
        </dgm:presLayoutVars>
      </dgm:prSet>
      <dgm:spPr/>
    </dgm:pt>
    <dgm:pt modelId="{CD524527-88AF-4CB2-81D0-0B4D298EBA65}" type="pres">
      <dgm:prSet presAssocID="{9075D329-03B8-4FEE-9CC0-11AD2A29853D}" presName="comp4" presStyleCnt="0"/>
      <dgm:spPr/>
    </dgm:pt>
    <dgm:pt modelId="{994C9088-2B0E-438E-98DF-A08E35D50F80}" type="pres">
      <dgm:prSet presAssocID="{9075D329-03B8-4FEE-9CC0-11AD2A29853D}" presName="circle4" presStyleLbl="node1" presStyleIdx="3" presStyleCnt="5"/>
      <dgm:spPr/>
    </dgm:pt>
    <dgm:pt modelId="{3E63F5EE-C99B-4780-A214-A643077BA1DE}" type="pres">
      <dgm:prSet presAssocID="{9075D329-03B8-4FEE-9CC0-11AD2A29853D}" presName="c4text" presStyleLbl="node1" presStyleIdx="3" presStyleCnt="5">
        <dgm:presLayoutVars>
          <dgm:bulletEnabled val="1"/>
        </dgm:presLayoutVars>
      </dgm:prSet>
      <dgm:spPr/>
    </dgm:pt>
    <dgm:pt modelId="{9BEDDAFA-4F44-4DDB-B40D-79C42FE3AC36}" type="pres">
      <dgm:prSet presAssocID="{9075D329-03B8-4FEE-9CC0-11AD2A29853D}" presName="comp5" presStyleCnt="0"/>
      <dgm:spPr/>
    </dgm:pt>
    <dgm:pt modelId="{60BE880D-E905-47D2-B9D8-07277462CD02}" type="pres">
      <dgm:prSet presAssocID="{9075D329-03B8-4FEE-9CC0-11AD2A29853D}" presName="circle5" presStyleLbl="node1" presStyleIdx="4" presStyleCnt="5"/>
      <dgm:spPr/>
    </dgm:pt>
    <dgm:pt modelId="{2AF412BF-27FC-49EA-89AE-0B5ACDD87174}" type="pres">
      <dgm:prSet presAssocID="{9075D329-03B8-4FEE-9CC0-11AD2A29853D}" presName="c5text" presStyleLbl="node1" presStyleIdx="4" presStyleCnt="5">
        <dgm:presLayoutVars>
          <dgm:bulletEnabled val="1"/>
        </dgm:presLayoutVars>
      </dgm:prSet>
      <dgm:spPr/>
    </dgm:pt>
  </dgm:ptLst>
  <dgm:cxnLst>
    <dgm:cxn modelId="{7D31C400-4157-462E-8B0D-7B5069F0897A}" type="presOf" srcId="{F0001D40-5CCD-4186-9C03-B40E7B33CF00}" destId="{994C9088-2B0E-438E-98DF-A08E35D50F80}" srcOrd="0" destOrd="0" presId="urn:microsoft.com/office/officeart/2005/8/layout/venn2"/>
    <dgm:cxn modelId="{2F84EE10-57BE-4AA8-84DF-0CB7DB5C3A19}" type="presOf" srcId="{3E141B95-E326-48E3-B331-AB01A93525E0}" destId="{2145E57A-C42D-4D0C-8068-D46B0F9112A7}" srcOrd="1" destOrd="0" presId="urn:microsoft.com/office/officeart/2005/8/layout/venn2"/>
    <dgm:cxn modelId="{56D7F321-5393-4924-89AF-1053C414AD31}" type="presOf" srcId="{BA6DAF68-9099-4581-88FD-2DF4196CFF8A}" destId="{1FC3B1CC-E77D-4DEB-8BF6-567343175788}" srcOrd="1" destOrd="0" presId="urn:microsoft.com/office/officeart/2005/8/layout/venn2"/>
    <dgm:cxn modelId="{E4ED852A-B65E-4E73-87C7-FAD27835D6A4}" srcId="{9075D329-03B8-4FEE-9CC0-11AD2A29853D}" destId="{4FE491A0-5570-4566-8061-F386BCAF5D1B}" srcOrd="4" destOrd="0" parTransId="{DC33984C-939B-4F30-B85E-E6593BA9633A}" sibTransId="{CDC0F4E1-0131-43D7-9DF7-8EB21A10756A}"/>
    <dgm:cxn modelId="{2203BC2C-C1F5-42F0-8D7A-113A01F88823}" srcId="{9075D329-03B8-4FEE-9CC0-11AD2A29853D}" destId="{3E141B95-E326-48E3-B331-AB01A93525E0}" srcOrd="2" destOrd="0" parTransId="{178A5709-7CB1-4CC8-B3B6-971A8B20854B}" sibTransId="{EA34BDA0-8DFA-4938-8CE2-99155EF1DC68}"/>
    <dgm:cxn modelId="{F04C647E-AF91-4AC2-ABFA-6EB1623ED815}" type="presOf" srcId="{9075D329-03B8-4FEE-9CC0-11AD2A29853D}" destId="{57159D33-B01E-4562-A217-D7E248BA36A4}" srcOrd="0" destOrd="0" presId="urn:microsoft.com/office/officeart/2005/8/layout/venn2"/>
    <dgm:cxn modelId="{5D2CDB98-2BD9-47C1-87F2-BE5CB8C9FCA3}" type="presOf" srcId="{F0001D40-5CCD-4186-9C03-B40E7B33CF00}" destId="{3E63F5EE-C99B-4780-A214-A643077BA1DE}" srcOrd="1" destOrd="0" presId="urn:microsoft.com/office/officeart/2005/8/layout/venn2"/>
    <dgm:cxn modelId="{21B06CBA-2EF7-49D9-893D-702361079791}" srcId="{9075D329-03B8-4FEE-9CC0-11AD2A29853D}" destId="{F0001D40-5CCD-4186-9C03-B40E7B33CF00}" srcOrd="3" destOrd="0" parTransId="{814ABFD1-BD85-43DF-BF2A-0B79C46BC62B}" sibTransId="{50E34D83-EA8C-45D7-8D0B-740AA3CE7526}"/>
    <dgm:cxn modelId="{FF22DFC2-7019-4B15-BF9C-7A7F1DEB199C}" type="presOf" srcId="{BA6DAF68-9099-4581-88FD-2DF4196CFF8A}" destId="{A8F1B9E4-FC4C-4144-8B7C-EEFBDCE516DD}" srcOrd="0" destOrd="0" presId="urn:microsoft.com/office/officeart/2005/8/layout/venn2"/>
    <dgm:cxn modelId="{7C6DE4D0-6F41-458A-8211-101B2F53D5BD}" type="presOf" srcId="{8105477E-DF4F-4079-8F5C-FAA2EAD3AA43}" destId="{98542B05-5A4E-4BC0-BA17-918FA88D717E}" srcOrd="0" destOrd="0" presId="urn:microsoft.com/office/officeart/2005/8/layout/venn2"/>
    <dgm:cxn modelId="{E18AF7D5-661C-474A-AFDF-6E26C3D58C53}" type="presOf" srcId="{8105477E-DF4F-4079-8F5C-FAA2EAD3AA43}" destId="{BE3A6E13-BDCC-4814-A096-C733DE819217}" srcOrd="1" destOrd="0" presId="urn:microsoft.com/office/officeart/2005/8/layout/venn2"/>
    <dgm:cxn modelId="{FB7521E0-DCB8-4384-B358-F45640802DA7}" type="presOf" srcId="{4FE491A0-5570-4566-8061-F386BCAF5D1B}" destId="{2AF412BF-27FC-49EA-89AE-0B5ACDD87174}" srcOrd="1" destOrd="0" presId="urn:microsoft.com/office/officeart/2005/8/layout/venn2"/>
    <dgm:cxn modelId="{42F0AAF5-7DD2-4AA1-966F-859098D4D403}" type="presOf" srcId="{4FE491A0-5570-4566-8061-F386BCAF5D1B}" destId="{60BE880D-E905-47D2-B9D8-07277462CD02}" srcOrd="0" destOrd="0" presId="urn:microsoft.com/office/officeart/2005/8/layout/venn2"/>
    <dgm:cxn modelId="{357F54F6-BBE8-47C3-86A4-BB2DD9293019}" type="presOf" srcId="{3E141B95-E326-48E3-B331-AB01A93525E0}" destId="{EABD8514-D0AC-437D-B6F9-327CBA3AD1B1}" srcOrd="0" destOrd="0" presId="urn:microsoft.com/office/officeart/2005/8/layout/venn2"/>
    <dgm:cxn modelId="{A0A092F6-F4A3-47F5-8DD2-DCB3E7365794}" srcId="{9075D329-03B8-4FEE-9CC0-11AD2A29853D}" destId="{8105477E-DF4F-4079-8F5C-FAA2EAD3AA43}" srcOrd="1" destOrd="0" parTransId="{178D87AD-9BD7-4B2A-A1FB-A2408257AF9A}" sibTransId="{40B656B1-7D70-40D7-BE5F-7718E10489EE}"/>
    <dgm:cxn modelId="{C3C7A8FE-C64A-449B-9A6D-0CFC6E447EE7}" srcId="{9075D329-03B8-4FEE-9CC0-11AD2A29853D}" destId="{BA6DAF68-9099-4581-88FD-2DF4196CFF8A}" srcOrd="0" destOrd="0" parTransId="{CD9DAA75-A586-44AF-89C4-C04A6AD794DE}" sibTransId="{63B23878-BBDE-4EAF-8C1F-879800AEBE2F}"/>
    <dgm:cxn modelId="{26405642-2EA8-4D3F-B7A9-8C4C142B7682}" type="presParOf" srcId="{57159D33-B01E-4562-A217-D7E248BA36A4}" destId="{AECBE589-82FE-4533-BE67-EF2F8513B867}" srcOrd="0" destOrd="0" presId="urn:microsoft.com/office/officeart/2005/8/layout/venn2"/>
    <dgm:cxn modelId="{87FE2121-ECA3-4EFA-B5E9-5DC9C5D715CC}" type="presParOf" srcId="{AECBE589-82FE-4533-BE67-EF2F8513B867}" destId="{A8F1B9E4-FC4C-4144-8B7C-EEFBDCE516DD}" srcOrd="0" destOrd="0" presId="urn:microsoft.com/office/officeart/2005/8/layout/venn2"/>
    <dgm:cxn modelId="{AA24EBA1-41BD-4325-A8B8-882802A715B6}" type="presParOf" srcId="{AECBE589-82FE-4533-BE67-EF2F8513B867}" destId="{1FC3B1CC-E77D-4DEB-8BF6-567343175788}" srcOrd="1" destOrd="0" presId="urn:microsoft.com/office/officeart/2005/8/layout/venn2"/>
    <dgm:cxn modelId="{0CDE47EC-2CF2-41CD-9040-E69AE495FDD6}" type="presParOf" srcId="{57159D33-B01E-4562-A217-D7E248BA36A4}" destId="{650BDF81-83BE-4DEA-BF03-BFA57F2C595B}" srcOrd="1" destOrd="0" presId="urn:microsoft.com/office/officeart/2005/8/layout/venn2"/>
    <dgm:cxn modelId="{14CE54FA-9A0C-4CEA-9242-B86E7167E8AE}" type="presParOf" srcId="{650BDF81-83BE-4DEA-BF03-BFA57F2C595B}" destId="{98542B05-5A4E-4BC0-BA17-918FA88D717E}" srcOrd="0" destOrd="0" presId="urn:microsoft.com/office/officeart/2005/8/layout/venn2"/>
    <dgm:cxn modelId="{1F696F4F-EDBB-4031-9BEA-B621D55BF8E5}" type="presParOf" srcId="{650BDF81-83BE-4DEA-BF03-BFA57F2C595B}" destId="{BE3A6E13-BDCC-4814-A096-C733DE819217}" srcOrd="1" destOrd="0" presId="urn:microsoft.com/office/officeart/2005/8/layout/venn2"/>
    <dgm:cxn modelId="{21F670C8-C766-4DF2-9C29-B4BF64A26058}" type="presParOf" srcId="{57159D33-B01E-4562-A217-D7E248BA36A4}" destId="{C424CB92-4E81-4226-AD06-3B69B2D174A3}" srcOrd="2" destOrd="0" presId="urn:microsoft.com/office/officeart/2005/8/layout/venn2"/>
    <dgm:cxn modelId="{374A7F3B-64F7-4F95-8289-C645817E449A}" type="presParOf" srcId="{C424CB92-4E81-4226-AD06-3B69B2D174A3}" destId="{EABD8514-D0AC-437D-B6F9-327CBA3AD1B1}" srcOrd="0" destOrd="0" presId="urn:microsoft.com/office/officeart/2005/8/layout/venn2"/>
    <dgm:cxn modelId="{C2A2AED7-BD4E-47D1-95EF-A0EA428AE1FE}" type="presParOf" srcId="{C424CB92-4E81-4226-AD06-3B69B2D174A3}" destId="{2145E57A-C42D-4D0C-8068-D46B0F9112A7}" srcOrd="1" destOrd="0" presId="urn:microsoft.com/office/officeart/2005/8/layout/venn2"/>
    <dgm:cxn modelId="{A79AC43D-7010-4034-9FB8-E3CED39342B1}" type="presParOf" srcId="{57159D33-B01E-4562-A217-D7E248BA36A4}" destId="{CD524527-88AF-4CB2-81D0-0B4D298EBA65}" srcOrd="3" destOrd="0" presId="urn:microsoft.com/office/officeart/2005/8/layout/venn2"/>
    <dgm:cxn modelId="{24E01B7D-65D7-4954-887C-6353CBC1590F}" type="presParOf" srcId="{CD524527-88AF-4CB2-81D0-0B4D298EBA65}" destId="{994C9088-2B0E-438E-98DF-A08E35D50F80}" srcOrd="0" destOrd="0" presId="urn:microsoft.com/office/officeart/2005/8/layout/venn2"/>
    <dgm:cxn modelId="{5C039E34-E858-480E-A5D2-37800A551B6A}" type="presParOf" srcId="{CD524527-88AF-4CB2-81D0-0B4D298EBA65}" destId="{3E63F5EE-C99B-4780-A214-A643077BA1DE}" srcOrd="1" destOrd="0" presId="urn:microsoft.com/office/officeart/2005/8/layout/venn2"/>
    <dgm:cxn modelId="{E994342B-9E8C-43C5-8F2F-65AD18E16F36}" type="presParOf" srcId="{57159D33-B01E-4562-A217-D7E248BA36A4}" destId="{9BEDDAFA-4F44-4DDB-B40D-79C42FE3AC36}" srcOrd="4" destOrd="0" presId="urn:microsoft.com/office/officeart/2005/8/layout/venn2"/>
    <dgm:cxn modelId="{BEC19177-5CFC-48C7-8A26-62F2943D5C4C}" type="presParOf" srcId="{9BEDDAFA-4F44-4DDB-B40D-79C42FE3AC36}" destId="{60BE880D-E905-47D2-B9D8-07277462CD02}" srcOrd="0" destOrd="0" presId="urn:microsoft.com/office/officeart/2005/8/layout/venn2"/>
    <dgm:cxn modelId="{0DD40AAE-62B8-4AD4-9641-B4B90FAAC366}" type="presParOf" srcId="{9BEDDAFA-4F44-4DDB-B40D-79C42FE3AC36}" destId="{2AF412BF-27FC-49EA-89AE-0B5ACDD87174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85BECE-3AA1-43D1-9477-546C567A4954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</dgm:pt>
    <dgm:pt modelId="{543868FC-5CC2-4236-8422-C4528637A69D}">
      <dgm:prSet phldrT="[Texte]"/>
      <dgm:spPr>
        <a:solidFill>
          <a:srgbClr val="00214E"/>
        </a:solidFill>
      </dgm:spPr>
      <dgm:t>
        <a:bodyPr/>
        <a:lstStyle/>
        <a:p>
          <a:r>
            <a:rPr lang="fr-FR" dirty="0"/>
            <a:t>Texte</a:t>
          </a:r>
          <a:endParaRPr lang="fr-BE" dirty="0"/>
        </a:p>
      </dgm:t>
    </dgm:pt>
    <dgm:pt modelId="{4DA51E55-E377-4C63-97DA-9E49A0D804A9}" type="parTrans" cxnId="{29D13A51-F950-421B-9406-8065E9EFA521}">
      <dgm:prSet/>
      <dgm:spPr/>
      <dgm:t>
        <a:bodyPr/>
        <a:lstStyle/>
        <a:p>
          <a:endParaRPr lang="fr-BE"/>
        </a:p>
      </dgm:t>
    </dgm:pt>
    <dgm:pt modelId="{33E39248-E803-4141-985E-82137427BBC3}" type="sibTrans" cxnId="{29D13A51-F950-421B-9406-8065E9EFA521}">
      <dgm:prSet/>
      <dgm:spPr/>
      <dgm:t>
        <a:bodyPr/>
        <a:lstStyle/>
        <a:p>
          <a:endParaRPr lang="fr-BE"/>
        </a:p>
      </dgm:t>
    </dgm:pt>
    <dgm:pt modelId="{1DF9EB8D-63B4-4C58-A26A-BDD8EFAD728C}">
      <dgm:prSet phldrT="[Texte]"/>
      <dgm:spPr>
        <a:solidFill>
          <a:srgbClr val="00214E"/>
        </a:solidFill>
      </dgm:spPr>
      <dgm:t>
        <a:bodyPr/>
        <a:lstStyle/>
        <a:p>
          <a:r>
            <a:rPr lang="fr-FR" dirty="0"/>
            <a:t>Enquêtes</a:t>
          </a:r>
          <a:endParaRPr lang="fr-BE" dirty="0"/>
        </a:p>
      </dgm:t>
    </dgm:pt>
    <dgm:pt modelId="{9BEFAA6C-5B12-4E67-B922-5EB9D8DEC7CB}" type="parTrans" cxnId="{226AE601-E5CA-44E6-9A7D-F25F12068BAF}">
      <dgm:prSet/>
      <dgm:spPr/>
      <dgm:t>
        <a:bodyPr/>
        <a:lstStyle/>
        <a:p>
          <a:endParaRPr lang="fr-BE"/>
        </a:p>
      </dgm:t>
    </dgm:pt>
    <dgm:pt modelId="{0657FD50-4E87-48FC-AEA7-D670AF870731}" type="sibTrans" cxnId="{226AE601-E5CA-44E6-9A7D-F25F12068BAF}">
      <dgm:prSet/>
      <dgm:spPr/>
      <dgm:t>
        <a:bodyPr/>
        <a:lstStyle/>
        <a:p>
          <a:endParaRPr lang="fr-BE"/>
        </a:p>
      </dgm:t>
    </dgm:pt>
    <dgm:pt modelId="{324D6F05-8E68-4986-B766-00B271A3D325}">
      <dgm:prSet phldrT="[Texte]"/>
      <dgm:spPr>
        <a:solidFill>
          <a:srgbClr val="00214E"/>
        </a:solidFill>
      </dgm:spPr>
      <dgm:t>
        <a:bodyPr/>
        <a:lstStyle/>
        <a:p>
          <a:r>
            <a:rPr lang="fr-FR" dirty="0"/>
            <a:t>Open data</a:t>
          </a:r>
          <a:endParaRPr lang="fr-BE" dirty="0"/>
        </a:p>
      </dgm:t>
    </dgm:pt>
    <dgm:pt modelId="{4E9BBC7A-BF7D-4052-9CB3-7D25FA79447F}" type="parTrans" cxnId="{ACE30DEA-F74D-426D-BDBA-92211C0161AF}">
      <dgm:prSet/>
      <dgm:spPr/>
      <dgm:t>
        <a:bodyPr/>
        <a:lstStyle/>
        <a:p>
          <a:endParaRPr lang="fr-BE"/>
        </a:p>
      </dgm:t>
    </dgm:pt>
    <dgm:pt modelId="{7CC43F0C-1EE6-4550-833F-8929EDFBF720}" type="sibTrans" cxnId="{ACE30DEA-F74D-426D-BDBA-92211C0161AF}">
      <dgm:prSet/>
      <dgm:spPr/>
      <dgm:t>
        <a:bodyPr/>
        <a:lstStyle/>
        <a:p>
          <a:endParaRPr lang="fr-BE"/>
        </a:p>
      </dgm:t>
    </dgm:pt>
    <dgm:pt modelId="{66C4EDC0-289F-4580-AA68-F57F6DA829EA}" type="pres">
      <dgm:prSet presAssocID="{0085BECE-3AA1-43D1-9477-546C567A4954}" presName="compositeShape" presStyleCnt="0">
        <dgm:presLayoutVars>
          <dgm:chMax val="7"/>
          <dgm:dir/>
          <dgm:resizeHandles val="exact"/>
        </dgm:presLayoutVars>
      </dgm:prSet>
      <dgm:spPr/>
    </dgm:pt>
    <dgm:pt modelId="{1BEA3712-F3D0-41C0-8E7E-8D9BA9C30221}" type="pres">
      <dgm:prSet presAssocID="{0085BECE-3AA1-43D1-9477-546C567A4954}" presName="wedge1" presStyleLbl="node1" presStyleIdx="0" presStyleCnt="3" custLinFactNeighborX="-4306" custLinFactNeighborY="3996"/>
      <dgm:spPr/>
    </dgm:pt>
    <dgm:pt modelId="{A4B2BEBD-1441-42E7-85A8-A66C38657B08}" type="pres">
      <dgm:prSet presAssocID="{0085BECE-3AA1-43D1-9477-546C567A495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F660E505-BE85-4719-8A84-94A90635669E}" type="pres">
      <dgm:prSet presAssocID="{0085BECE-3AA1-43D1-9477-546C567A4954}" presName="wedge2" presStyleLbl="node1" presStyleIdx="1" presStyleCnt="3" custLinFactNeighborX="-1518" custLinFactNeighborY="3723"/>
      <dgm:spPr/>
    </dgm:pt>
    <dgm:pt modelId="{8775F7F5-FCB4-4ACE-B7F1-155008983EB9}" type="pres">
      <dgm:prSet presAssocID="{0085BECE-3AA1-43D1-9477-546C567A495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B053E4E-1833-474B-9691-C14E79041D62}" type="pres">
      <dgm:prSet presAssocID="{0085BECE-3AA1-43D1-9477-546C567A4954}" presName="wedge3" presStyleLbl="node1" presStyleIdx="2" presStyleCnt="3" custLinFactNeighborX="-3322" custLinFactNeighborY="1019"/>
      <dgm:spPr/>
    </dgm:pt>
    <dgm:pt modelId="{C7BFF034-F1C9-44A8-A191-0797A6D77793}" type="pres">
      <dgm:prSet presAssocID="{0085BECE-3AA1-43D1-9477-546C567A495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226AE601-E5CA-44E6-9A7D-F25F12068BAF}" srcId="{0085BECE-3AA1-43D1-9477-546C567A4954}" destId="{1DF9EB8D-63B4-4C58-A26A-BDD8EFAD728C}" srcOrd="1" destOrd="0" parTransId="{9BEFAA6C-5B12-4E67-B922-5EB9D8DEC7CB}" sibTransId="{0657FD50-4E87-48FC-AEA7-D670AF870731}"/>
    <dgm:cxn modelId="{781F4A03-73A8-461B-8427-1F1549396229}" type="presOf" srcId="{324D6F05-8E68-4986-B766-00B271A3D325}" destId="{C7BFF034-F1C9-44A8-A191-0797A6D77793}" srcOrd="1" destOrd="0" presId="urn:microsoft.com/office/officeart/2005/8/layout/chart3"/>
    <dgm:cxn modelId="{AE83D937-D42C-4EEB-AA94-A377A1B8E559}" type="presOf" srcId="{324D6F05-8E68-4986-B766-00B271A3D325}" destId="{0B053E4E-1833-474B-9691-C14E79041D62}" srcOrd="0" destOrd="0" presId="urn:microsoft.com/office/officeart/2005/8/layout/chart3"/>
    <dgm:cxn modelId="{D4082350-4CE7-4BE7-BAE2-5D7204613BA2}" type="presOf" srcId="{543868FC-5CC2-4236-8422-C4528637A69D}" destId="{A4B2BEBD-1441-42E7-85A8-A66C38657B08}" srcOrd="1" destOrd="0" presId="urn:microsoft.com/office/officeart/2005/8/layout/chart3"/>
    <dgm:cxn modelId="{29D13A51-F950-421B-9406-8065E9EFA521}" srcId="{0085BECE-3AA1-43D1-9477-546C567A4954}" destId="{543868FC-5CC2-4236-8422-C4528637A69D}" srcOrd="0" destOrd="0" parTransId="{4DA51E55-E377-4C63-97DA-9E49A0D804A9}" sibTransId="{33E39248-E803-4141-985E-82137427BBC3}"/>
    <dgm:cxn modelId="{88D68F61-C404-4180-B9D5-73A57052CD57}" type="presOf" srcId="{1DF9EB8D-63B4-4C58-A26A-BDD8EFAD728C}" destId="{F660E505-BE85-4719-8A84-94A90635669E}" srcOrd="0" destOrd="0" presId="urn:microsoft.com/office/officeart/2005/8/layout/chart3"/>
    <dgm:cxn modelId="{20B9B373-7F61-44E7-80FF-F10DDA4615EA}" type="presOf" srcId="{1DF9EB8D-63B4-4C58-A26A-BDD8EFAD728C}" destId="{8775F7F5-FCB4-4ACE-B7F1-155008983EB9}" srcOrd="1" destOrd="0" presId="urn:microsoft.com/office/officeart/2005/8/layout/chart3"/>
    <dgm:cxn modelId="{D234B494-8E3C-446B-BDDC-69DFCB520849}" type="presOf" srcId="{543868FC-5CC2-4236-8422-C4528637A69D}" destId="{1BEA3712-F3D0-41C0-8E7E-8D9BA9C30221}" srcOrd="0" destOrd="0" presId="urn:microsoft.com/office/officeart/2005/8/layout/chart3"/>
    <dgm:cxn modelId="{39BD3BE3-27E2-440A-A40D-DD70CA4C8B52}" type="presOf" srcId="{0085BECE-3AA1-43D1-9477-546C567A4954}" destId="{66C4EDC0-289F-4580-AA68-F57F6DA829EA}" srcOrd="0" destOrd="0" presId="urn:microsoft.com/office/officeart/2005/8/layout/chart3"/>
    <dgm:cxn modelId="{ACE30DEA-F74D-426D-BDBA-92211C0161AF}" srcId="{0085BECE-3AA1-43D1-9477-546C567A4954}" destId="{324D6F05-8E68-4986-B766-00B271A3D325}" srcOrd="2" destOrd="0" parTransId="{4E9BBC7A-BF7D-4052-9CB3-7D25FA79447F}" sibTransId="{7CC43F0C-1EE6-4550-833F-8929EDFBF720}"/>
    <dgm:cxn modelId="{58EDCDF6-50E1-4550-9641-5B92AEBF19B5}" type="presParOf" srcId="{66C4EDC0-289F-4580-AA68-F57F6DA829EA}" destId="{1BEA3712-F3D0-41C0-8E7E-8D9BA9C30221}" srcOrd="0" destOrd="0" presId="urn:microsoft.com/office/officeart/2005/8/layout/chart3"/>
    <dgm:cxn modelId="{B317FD93-2A31-4E92-B8EC-281ACFCF8AD3}" type="presParOf" srcId="{66C4EDC0-289F-4580-AA68-F57F6DA829EA}" destId="{A4B2BEBD-1441-42E7-85A8-A66C38657B08}" srcOrd="1" destOrd="0" presId="urn:microsoft.com/office/officeart/2005/8/layout/chart3"/>
    <dgm:cxn modelId="{DD882911-7996-4C7A-8C7C-52D2A8B86A13}" type="presParOf" srcId="{66C4EDC0-289F-4580-AA68-F57F6DA829EA}" destId="{F660E505-BE85-4719-8A84-94A90635669E}" srcOrd="2" destOrd="0" presId="urn:microsoft.com/office/officeart/2005/8/layout/chart3"/>
    <dgm:cxn modelId="{1927CD52-4266-4AF7-A32F-09ABC2DF28E6}" type="presParOf" srcId="{66C4EDC0-289F-4580-AA68-F57F6DA829EA}" destId="{8775F7F5-FCB4-4ACE-B7F1-155008983EB9}" srcOrd="3" destOrd="0" presId="urn:microsoft.com/office/officeart/2005/8/layout/chart3"/>
    <dgm:cxn modelId="{02E63328-31DA-4E53-B49A-7BF1CE7FC5AF}" type="presParOf" srcId="{66C4EDC0-289F-4580-AA68-F57F6DA829EA}" destId="{0B053E4E-1833-474B-9691-C14E79041D62}" srcOrd="4" destOrd="0" presId="urn:microsoft.com/office/officeart/2005/8/layout/chart3"/>
    <dgm:cxn modelId="{D681D4C7-C10C-4F9E-985B-D54A74F46156}" type="presParOf" srcId="{66C4EDC0-289F-4580-AA68-F57F6DA829EA}" destId="{C7BFF034-F1C9-44A8-A191-0797A6D77793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F1B9E4-FC4C-4144-8B7C-EEFBDCE516DD}">
      <dsp:nvSpPr>
        <dsp:cNvPr id="0" name=""/>
        <dsp:cNvSpPr/>
      </dsp:nvSpPr>
      <dsp:spPr>
        <a:xfrm>
          <a:off x="1354666" y="0"/>
          <a:ext cx="5418667" cy="5418667"/>
        </a:xfrm>
        <a:prstGeom prst="ellipse">
          <a:avLst/>
        </a:prstGeom>
        <a:solidFill>
          <a:schemeClr val="bg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4. Veille automatisée</a:t>
          </a:r>
          <a:endParaRPr lang="fr-BE" sz="1500" kern="1200" dirty="0"/>
        </a:p>
      </dsp:txBody>
      <dsp:txXfrm>
        <a:off x="3047999" y="270933"/>
        <a:ext cx="2032000" cy="541866"/>
      </dsp:txXfrm>
    </dsp:sp>
    <dsp:sp modelId="{98542B05-5A4E-4BC0-BA17-918FA88D717E}">
      <dsp:nvSpPr>
        <dsp:cNvPr id="0" name=""/>
        <dsp:cNvSpPr/>
      </dsp:nvSpPr>
      <dsp:spPr>
        <a:xfrm>
          <a:off x="1761066" y="812800"/>
          <a:ext cx="4605866" cy="4605866"/>
        </a:xfrm>
        <a:prstGeom prst="ellipse">
          <a:avLst/>
        </a:prstGeom>
        <a:solidFill>
          <a:srgbClr val="9BB6D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3.Génération augmentée</a:t>
          </a:r>
          <a:endParaRPr lang="fr-BE" sz="1600" kern="1200" dirty="0"/>
        </a:p>
      </dsp:txBody>
      <dsp:txXfrm>
        <a:off x="3070859" y="1077637"/>
        <a:ext cx="1986280" cy="529674"/>
      </dsp:txXfrm>
    </dsp:sp>
    <dsp:sp modelId="{EABD8514-D0AC-437D-B6F9-327CBA3AD1B1}">
      <dsp:nvSpPr>
        <dsp:cNvPr id="0" name=""/>
        <dsp:cNvSpPr/>
      </dsp:nvSpPr>
      <dsp:spPr>
        <a:xfrm>
          <a:off x="2167466" y="1625600"/>
          <a:ext cx="3793066" cy="3793066"/>
        </a:xfrm>
        <a:prstGeom prst="ellipse">
          <a:avLst/>
        </a:prstGeom>
        <a:solidFill>
          <a:srgbClr val="5DB3E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2.Recherche sémantique multimodale</a:t>
          </a:r>
          <a:endParaRPr lang="fr-BE" sz="1600" kern="1200" dirty="0"/>
        </a:p>
      </dsp:txBody>
      <dsp:txXfrm>
        <a:off x="3082543" y="1887321"/>
        <a:ext cx="1962912" cy="523443"/>
      </dsp:txXfrm>
    </dsp:sp>
    <dsp:sp modelId="{994C9088-2B0E-438E-98DF-A08E35D50F80}">
      <dsp:nvSpPr>
        <dsp:cNvPr id="0" name=""/>
        <dsp:cNvSpPr/>
      </dsp:nvSpPr>
      <dsp:spPr>
        <a:xfrm>
          <a:off x="2573866" y="2438400"/>
          <a:ext cx="2980266" cy="2980266"/>
        </a:xfrm>
        <a:prstGeom prst="ellipse">
          <a:avLst/>
        </a:prstGeom>
        <a:solidFill>
          <a:srgbClr val="00214E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1.Exploitabilité</a:t>
          </a:r>
          <a:endParaRPr lang="fr-BE" sz="1600" kern="1200" dirty="0"/>
        </a:p>
      </dsp:txBody>
      <dsp:txXfrm>
        <a:off x="3259327" y="2706624"/>
        <a:ext cx="1609344" cy="536448"/>
      </dsp:txXfrm>
    </dsp:sp>
    <dsp:sp modelId="{60BE880D-E905-47D2-B9D8-07277462CD02}">
      <dsp:nvSpPr>
        <dsp:cNvPr id="0" name=""/>
        <dsp:cNvSpPr/>
      </dsp:nvSpPr>
      <dsp:spPr>
        <a:xfrm>
          <a:off x="2980266" y="3251200"/>
          <a:ext cx="2167466" cy="2167466"/>
        </a:xfrm>
        <a:prstGeom prst="ellipse">
          <a:avLst/>
        </a:prstGeom>
        <a:solidFill>
          <a:schemeClr val="bg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>
              <a:solidFill>
                <a:schemeClr val="bg1"/>
              </a:solidFill>
            </a:rPr>
            <a:t> </a:t>
          </a:r>
          <a:endParaRPr lang="fr-BE" sz="1500" kern="1200" dirty="0">
            <a:solidFill>
              <a:schemeClr val="bg1"/>
            </a:solidFill>
          </a:endParaRPr>
        </a:p>
      </dsp:txBody>
      <dsp:txXfrm>
        <a:off x="3297684" y="3793066"/>
        <a:ext cx="1532630" cy="10837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EA3712-F3D0-41C0-8E7E-8D9BA9C30221}">
      <dsp:nvSpPr>
        <dsp:cNvPr id="0" name=""/>
        <dsp:cNvSpPr/>
      </dsp:nvSpPr>
      <dsp:spPr>
        <a:xfrm>
          <a:off x="539064" y="228753"/>
          <a:ext cx="1901252" cy="1901252"/>
        </a:xfrm>
        <a:prstGeom prst="pie">
          <a:avLst>
            <a:gd name="adj1" fmla="val 16200000"/>
            <a:gd name="adj2" fmla="val 1800000"/>
          </a:avLst>
        </a:prstGeom>
        <a:solidFill>
          <a:srgbClr val="00214E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Texte</a:t>
          </a:r>
          <a:endParaRPr lang="fr-BE" sz="1500" kern="1200" dirty="0"/>
        </a:p>
      </dsp:txBody>
      <dsp:txXfrm>
        <a:off x="1572757" y="579579"/>
        <a:ext cx="645067" cy="633750"/>
      </dsp:txXfrm>
    </dsp:sp>
    <dsp:sp modelId="{F660E505-BE85-4719-8A84-94A90635669E}">
      <dsp:nvSpPr>
        <dsp:cNvPr id="0" name=""/>
        <dsp:cNvSpPr/>
      </dsp:nvSpPr>
      <dsp:spPr>
        <a:xfrm>
          <a:off x="494066" y="280147"/>
          <a:ext cx="1901252" cy="1901252"/>
        </a:xfrm>
        <a:prstGeom prst="pie">
          <a:avLst>
            <a:gd name="adj1" fmla="val 1800000"/>
            <a:gd name="adj2" fmla="val 9000000"/>
          </a:avLst>
        </a:prstGeom>
        <a:solidFill>
          <a:srgbClr val="00214E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Enquêtes</a:t>
          </a:r>
          <a:endParaRPr lang="fr-BE" sz="1500" kern="1200" dirty="0"/>
        </a:p>
      </dsp:txBody>
      <dsp:txXfrm>
        <a:off x="1014647" y="1479747"/>
        <a:ext cx="860090" cy="588482"/>
      </dsp:txXfrm>
    </dsp:sp>
    <dsp:sp modelId="{0B053E4E-1833-474B-9691-C14E79041D62}">
      <dsp:nvSpPr>
        <dsp:cNvPr id="0" name=""/>
        <dsp:cNvSpPr/>
      </dsp:nvSpPr>
      <dsp:spPr>
        <a:xfrm>
          <a:off x="459767" y="228737"/>
          <a:ext cx="1901252" cy="1901252"/>
        </a:xfrm>
        <a:prstGeom prst="pie">
          <a:avLst>
            <a:gd name="adj1" fmla="val 9000000"/>
            <a:gd name="adj2" fmla="val 16200000"/>
          </a:avLst>
        </a:prstGeom>
        <a:solidFill>
          <a:srgbClr val="00214E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Open data</a:t>
          </a:r>
          <a:endParaRPr lang="fr-BE" sz="1500" kern="1200" dirty="0"/>
        </a:p>
      </dsp:txBody>
      <dsp:txXfrm>
        <a:off x="663473" y="602198"/>
        <a:ext cx="645067" cy="6337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50354-E363-4733-8DF0-BED45F94D435}" type="datetimeFigureOut">
              <a:rPr lang="fr-BE" smtClean="0"/>
              <a:t>5/05/25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3CE30-F454-4800-901A-533E5E09E820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14051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6CEF3B-EEE7-F808-2DDE-91E3957330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9165CB6-1C80-B05E-9CEB-E002B12827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3446E1A-DDB0-6EE5-0F2D-41103A7A3B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FA32F45-F35B-5F50-1E4A-1725622314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8A1156-54A9-994A-82BB-BC5A9BC7BA0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8491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C3E2B3-199D-D2F0-115B-8F0189EE67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4C31C92-856D-3DFB-11EB-A1B18ED256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0BCA1B7-00DD-850B-3253-0962CE3543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Voir slide 10/49 présentation défense publique Hugues pour plus de descriptions.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9828A41-C356-C8C6-7BA8-7C6A1C6963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8A1156-54A9-994A-82BB-BC5A9BC7BA0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1610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13BA0A-8A16-70BB-05B3-B2E08E53B1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7920FDF-A973-F7A5-0124-11223E8606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04F6DD0-F5B8-0303-9703-DE918614BE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8911A6C-B2C1-05D0-4E47-16C158F99D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8A1156-54A9-994A-82BB-BC5A9BC7BA0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8959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53E691-F77B-20F8-56A3-E1B2B411F1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6CD45F7-FF49-95C8-F9C9-F0B567011D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D04B00A-3B25-2163-9671-83771F5D9E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35D9CCD-FD4C-B325-9853-1FF72CDB54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8A1156-54A9-994A-82BB-BC5A9BC7BA0A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0714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E66FAA-D9C7-B0EB-4E63-6A63BA96C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438BA76-604A-AB27-25F3-C3976DF96B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BAE1BB5-D85A-D345-AC37-E1C80A2AD1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1A3FFD5-BBE8-B010-9713-1D50E5CB8B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8A1156-54A9-994A-82BB-BC5A9BC7BA0A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7118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858F52-1FFD-87DD-0B3B-EE631B5093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BBE0F05-5B82-0F70-0F9A-24C1FC33D2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293BA7-A70F-426F-C9C0-7F1F74B08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2C91-5E6B-4003-A5D4-2E2A93B64AAB}" type="datetimeFigureOut">
              <a:rPr lang="fr-BE" smtClean="0"/>
              <a:t>5/05/25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FF9CC4D-9846-26DD-F35A-05FAF3064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6911D4E-B47A-EC61-F75A-B679D6647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C14B-FFE7-4DFF-92C9-1D90316133CD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35986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A830A5-2D2A-C30D-DDA1-81AB6DD6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F758BD2-97B7-55F9-5A2A-F160FC52EE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D020229-5873-4E80-214F-CF9B2EDCF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2C91-5E6B-4003-A5D4-2E2A93B64AAB}" type="datetimeFigureOut">
              <a:rPr lang="fr-BE" smtClean="0"/>
              <a:t>5/05/25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C61969A-D03F-3F94-1498-8BE46BF55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FAC31B4-F829-ACAD-8F37-D1BBCECBE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C14B-FFE7-4DFF-92C9-1D90316133CD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2009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E44E81E-4209-24B6-9EBA-338FAAF7FB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DBEE2A4-8EB1-BD46-4086-50C8C89CA2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B8F02D9-A63A-BC7A-63FC-046FE6959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2C91-5E6B-4003-A5D4-2E2A93B64AAB}" type="datetimeFigureOut">
              <a:rPr lang="fr-BE" smtClean="0"/>
              <a:t>5/05/25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5BFAD17-1DED-3278-0028-2DD092569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CFF9D2B-9563-3710-AD36-B31EE9F30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C14B-FFE7-4DFF-92C9-1D90316133CD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61687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8"/>
          <p:cNvSpPr>
            <a:spLocks noGrp="1"/>
          </p:cNvSpPr>
          <p:nvPr>
            <p:ph type="pic" sz="quarter" idx="10"/>
          </p:nvPr>
        </p:nvSpPr>
        <p:spPr>
          <a:xfrm>
            <a:off x="1344083" y="2068082"/>
            <a:ext cx="10847916" cy="4789918"/>
          </a:xfrm>
          <a:prstGeom prst="rect">
            <a:avLst/>
          </a:prstGeom>
        </p:spPr>
        <p:txBody>
          <a:bodyPr/>
          <a:lstStyle/>
          <a:p>
            <a:endParaRPr lang="fr-BE" dirty="0"/>
          </a:p>
        </p:txBody>
      </p:sp>
      <p:sp>
        <p:nvSpPr>
          <p:cNvPr id="6" name="Espace réservé du texte 19"/>
          <p:cNvSpPr>
            <a:spLocks noGrp="1"/>
          </p:cNvSpPr>
          <p:nvPr>
            <p:ph type="body" sz="quarter" idx="13"/>
          </p:nvPr>
        </p:nvSpPr>
        <p:spPr>
          <a:xfrm>
            <a:off x="2159563" y="4869160"/>
            <a:ext cx="6576731" cy="1548172"/>
          </a:xfrm>
          <a:prstGeom prst="rect">
            <a:avLst/>
          </a:prstGeom>
          <a:solidFill>
            <a:srgbClr val="5DB3E6">
              <a:alpha val="78824"/>
            </a:srgbClr>
          </a:solidFill>
        </p:spPr>
        <p:txBody>
          <a:bodyPr/>
          <a:lstStyle>
            <a:lvl1pPr marL="0" indent="0" algn="l">
              <a:buNone/>
              <a:tabLst>
                <a:tab pos="179388" algn="l"/>
              </a:tabLst>
              <a:defRPr sz="2800" b="1" baseline="0">
                <a:ln>
                  <a:noFill/>
                </a:ln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fr-BE" dirty="0"/>
          </a:p>
        </p:txBody>
      </p:sp>
      <p:sp>
        <p:nvSpPr>
          <p:cNvPr id="9" name="Espace réservé du texte 19"/>
          <p:cNvSpPr>
            <a:spLocks noGrp="1"/>
          </p:cNvSpPr>
          <p:nvPr>
            <p:ph type="body" sz="quarter" idx="11" hasCustomPrompt="1"/>
          </p:nvPr>
        </p:nvSpPr>
        <p:spPr>
          <a:xfrm>
            <a:off x="2256003" y="5096487"/>
            <a:ext cx="6255608" cy="431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tabLst>
                <a:tab pos="179388" algn="l"/>
              </a:tabLst>
              <a:defRPr sz="28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/>
              <a:t>	Titre de la présentation</a:t>
            </a:r>
          </a:p>
        </p:txBody>
      </p:sp>
      <p:sp>
        <p:nvSpPr>
          <p:cNvPr id="11" name="Espace réservé du texte 19"/>
          <p:cNvSpPr>
            <a:spLocks noGrp="1"/>
          </p:cNvSpPr>
          <p:nvPr>
            <p:ph type="body" sz="quarter" idx="12" hasCustomPrompt="1"/>
          </p:nvPr>
        </p:nvSpPr>
        <p:spPr>
          <a:xfrm>
            <a:off x="2256003" y="5539714"/>
            <a:ext cx="6255608" cy="431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tabLst>
                <a:tab pos="179388" algn="l"/>
              </a:tabLst>
              <a:defRPr sz="20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/>
              <a:t>	DATE 2018</a:t>
            </a:r>
          </a:p>
        </p:txBody>
      </p:sp>
    </p:spTree>
    <p:extLst>
      <p:ext uri="{BB962C8B-B14F-4D97-AF65-F5344CB8AC3E}">
        <p14:creationId xmlns:p14="http://schemas.microsoft.com/office/powerpoint/2010/main" val="4133997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528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9094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19"/>
          <p:cNvSpPr>
            <a:spLocks noGrp="1"/>
          </p:cNvSpPr>
          <p:nvPr>
            <p:ph type="body" sz="quarter" idx="11" hasCustomPrompt="1"/>
          </p:nvPr>
        </p:nvSpPr>
        <p:spPr>
          <a:xfrm>
            <a:off x="1365048" y="2988654"/>
            <a:ext cx="9776477" cy="9338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tabLst>
                <a:tab pos="179388" algn="l"/>
              </a:tabLst>
              <a:defRPr sz="66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/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1228165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5175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1055878" y="1753024"/>
            <a:ext cx="10170960" cy="4335659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>
                <a:solidFill>
                  <a:srgbClr val="0021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Arial Regular corps 24 pts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BE" dirty="0" err="1"/>
              <a:t>Aperum</a:t>
            </a:r>
            <a:r>
              <a:rPr lang="fr-BE" dirty="0"/>
              <a:t> </a:t>
            </a:r>
            <a:r>
              <a:rPr lang="fr-BE" dirty="0" err="1"/>
              <a:t>rero</a:t>
            </a:r>
            <a:r>
              <a:rPr lang="fr-BE" dirty="0"/>
              <a:t> con </a:t>
            </a:r>
            <a:r>
              <a:rPr lang="fr-BE" dirty="0" err="1"/>
              <a:t>pedi</a:t>
            </a:r>
            <a:r>
              <a:rPr lang="fr-BE" dirty="0"/>
              <a:t> </a:t>
            </a:r>
            <a:r>
              <a:rPr lang="fr-BE" dirty="0" err="1"/>
              <a:t>temporerita</a:t>
            </a:r>
            <a:r>
              <a:rPr lang="fr-BE" dirty="0"/>
              <a:t> </a:t>
            </a:r>
            <a:r>
              <a:rPr lang="fr-BE" dirty="0" err="1"/>
              <a:t>venimpore</a:t>
            </a:r>
            <a:r>
              <a:rPr lang="fr-BE" dirty="0"/>
              <a:t> </a:t>
            </a:r>
            <a:r>
              <a:rPr lang="fr-BE" dirty="0" err="1"/>
              <a:t>sandandit</a:t>
            </a:r>
            <a:r>
              <a:rPr lang="fr-BE" dirty="0"/>
              <a:t> </a:t>
            </a:r>
            <a:r>
              <a:rPr lang="fr-BE" dirty="0" err="1"/>
              <a:t>abo</a:t>
            </a:r>
            <a:r>
              <a:rPr lang="fr-BE" dirty="0"/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BE" dirty="0"/>
              <a:t>Ut que </a:t>
            </a:r>
            <a:r>
              <a:rPr lang="fr-BE" dirty="0" err="1"/>
              <a:t>verrovi</a:t>
            </a:r>
            <a:r>
              <a:rPr lang="fr-BE" dirty="0"/>
              <a:t> </a:t>
            </a:r>
            <a:r>
              <a:rPr lang="fr-BE" dirty="0" err="1"/>
              <a:t>debist</a:t>
            </a:r>
            <a:r>
              <a:rPr lang="fr-BE" dirty="0"/>
              <a:t> </a:t>
            </a:r>
            <a:r>
              <a:rPr lang="fr-BE" dirty="0" err="1"/>
              <a:t>hiliquae</a:t>
            </a:r>
            <a:r>
              <a:rPr lang="fr-BE" dirty="0"/>
              <a:t> </a:t>
            </a:r>
            <a:r>
              <a:rPr lang="fr-BE" dirty="0" err="1"/>
              <a:t>conet</a:t>
            </a:r>
            <a:r>
              <a:rPr lang="fr-BE" dirty="0"/>
              <a:t> </a:t>
            </a:r>
            <a:r>
              <a:rPr lang="fr-BE" dirty="0" err="1"/>
              <a:t>essequi</a:t>
            </a:r>
            <a:r>
              <a:rPr lang="fr-BE" dirty="0"/>
              <a:t> </a:t>
            </a:r>
            <a:r>
              <a:rPr lang="fr-BE" dirty="0" err="1"/>
              <a:t>illo</a:t>
            </a:r>
            <a:r>
              <a:rPr lang="fr-BE" dirty="0"/>
              <a:t> </a:t>
            </a:r>
            <a:r>
              <a:rPr lang="fr-BE" dirty="0" err="1"/>
              <a:t>dolestem</a:t>
            </a:r>
            <a:r>
              <a:rPr lang="fr-BE" dirty="0"/>
              <a:t> </a:t>
            </a:r>
            <a:r>
              <a:rPr lang="fr-BE" dirty="0" err="1"/>
              <a:t>voloren</a:t>
            </a:r>
            <a:r>
              <a:rPr lang="fr-BE" dirty="0"/>
              <a:t> </a:t>
            </a:r>
            <a:r>
              <a:rPr lang="fr-BE" dirty="0" err="1"/>
              <a:t>imaionsequi</a:t>
            </a:r>
            <a:r>
              <a:rPr lang="fr-BE" dirty="0"/>
              <a:t> </a:t>
            </a:r>
            <a:r>
              <a:rPr lang="fr-BE" dirty="0" err="1"/>
              <a:t>aceptae</a:t>
            </a:r>
            <a:r>
              <a:rPr lang="fr-BE" dirty="0"/>
              <a:t> nus </a:t>
            </a:r>
            <a:r>
              <a:rPr lang="fr-BE" dirty="0" err="1"/>
              <a:t>autatincti</a:t>
            </a:r>
            <a:r>
              <a:rPr lang="fr-BE" dirty="0"/>
              <a:t> to </a:t>
            </a:r>
            <a:r>
              <a:rPr lang="fr-BE" dirty="0" err="1"/>
              <a:t>velestiurit</a:t>
            </a:r>
            <a:r>
              <a:rPr lang="fr-BE" dirty="0"/>
              <a:t> que </a:t>
            </a:r>
            <a:r>
              <a:rPr lang="fr-BE" dirty="0" err="1"/>
              <a:t>eiunt</a:t>
            </a:r>
            <a:r>
              <a:rPr lang="fr-BE" dirty="0"/>
              <a:t> </a:t>
            </a:r>
            <a:r>
              <a:rPr lang="fr-BE" dirty="0" err="1"/>
              <a:t>vellabo</a:t>
            </a:r>
            <a:r>
              <a:rPr lang="fr-BE" dirty="0"/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BE" dirty="0" err="1"/>
              <a:t>Untoria</a:t>
            </a:r>
            <a:r>
              <a:rPr lang="fr-BE" dirty="0"/>
              <a:t> </a:t>
            </a:r>
            <a:r>
              <a:rPr lang="fr-BE" dirty="0" err="1"/>
              <a:t>eremquo</a:t>
            </a:r>
            <a:r>
              <a:rPr lang="fr-BE" dirty="0"/>
              <a:t> </a:t>
            </a:r>
            <a:r>
              <a:rPr lang="fr-BE" dirty="0" err="1"/>
              <a:t>ssimi</a:t>
            </a:r>
            <a:r>
              <a:rPr lang="fr-BE" dirty="0"/>
              <a:t>, </a:t>
            </a:r>
            <a:r>
              <a:rPr lang="fr-BE" dirty="0" err="1"/>
              <a:t>consequ</a:t>
            </a:r>
            <a:r>
              <a:rPr lang="fr-BE" dirty="0"/>
              <a:t> </a:t>
            </a:r>
            <a:r>
              <a:rPr lang="fr-BE" dirty="0" err="1"/>
              <a:t>aspiderum</a:t>
            </a:r>
            <a:r>
              <a:rPr lang="fr-BE" dirty="0"/>
              <a:t> </a:t>
            </a:r>
            <a:r>
              <a:rPr lang="fr-BE" dirty="0" err="1"/>
              <a:t>facipsunt</a:t>
            </a:r>
            <a:r>
              <a:rPr lang="fr-BE" dirty="0"/>
              <a:t> </a:t>
            </a:r>
            <a:r>
              <a:rPr lang="fr-BE" dirty="0" err="1"/>
              <a:t>fuga</a:t>
            </a:r>
            <a:r>
              <a:rPr lang="fr-BE" dirty="0"/>
              <a:t>. </a:t>
            </a:r>
            <a:r>
              <a:rPr lang="fr-BE" dirty="0" err="1"/>
              <a:t>Bero</a:t>
            </a:r>
            <a:r>
              <a:rPr lang="fr-BE" dirty="0"/>
              <a:t> ide </a:t>
            </a:r>
            <a:r>
              <a:rPr lang="fr-BE" dirty="0" err="1"/>
              <a:t>porepera</a:t>
            </a:r>
            <a:r>
              <a:rPr lang="fr-BE" dirty="0"/>
              <a:t> </a:t>
            </a:r>
            <a:r>
              <a:rPr lang="fr-BE" dirty="0" err="1"/>
              <a:t>quam</a:t>
            </a:r>
            <a:r>
              <a:rPr lang="fr-BE" dirty="0"/>
              <a:t> </a:t>
            </a:r>
            <a:r>
              <a:rPr lang="fr-BE" dirty="0" err="1"/>
              <a:t>doluptur</a:t>
            </a:r>
            <a:r>
              <a:rPr lang="fr-BE" dirty="0"/>
              <a:t>?</a:t>
            </a:r>
          </a:p>
          <a:p>
            <a:pPr lvl="0"/>
            <a:endParaRPr lang="fr-BE" dirty="0"/>
          </a:p>
        </p:txBody>
      </p:sp>
      <p:sp>
        <p:nvSpPr>
          <p:cNvPr id="10" name="Espace réservé du texte 19"/>
          <p:cNvSpPr>
            <a:spLocks noGrp="1"/>
          </p:cNvSpPr>
          <p:nvPr>
            <p:ph type="body" sz="quarter" idx="10" hasCustomPrompt="1"/>
          </p:nvPr>
        </p:nvSpPr>
        <p:spPr>
          <a:xfrm>
            <a:off x="6978688" y="6088174"/>
            <a:ext cx="4248150" cy="431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500" baseline="0">
                <a:solidFill>
                  <a:srgbClr val="0021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/>
              <a:t>Titre de la présentation</a:t>
            </a:r>
          </a:p>
        </p:txBody>
      </p:sp>
      <p:sp>
        <p:nvSpPr>
          <p:cNvPr id="11" name="Espace réservé du texte 21"/>
          <p:cNvSpPr>
            <a:spLocks noGrp="1"/>
          </p:cNvSpPr>
          <p:nvPr>
            <p:ph type="body" sz="quarter" idx="11" hasCustomPrompt="1"/>
          </p:nvPr>
        </p:nvSpPr>
        <p:spPr>
          <a:xfrm>
            <a:off x="11119148" y="6088683"/>
            <a:ext cx="540345" cy="4312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rgbClr val="0021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/>
              <a:t>n°</a:t>
            </a:r>
          </a:p>
        </p:txBody>
      </p:sp>
    </p:spTree>
    <p:extLst>
      <p:ext uri="{BB962C8B-B14F-4D97-AF65-F5344CB8AC3E}">
        <p14:creationId xmlns:p14="http://schemas.microsoft.com/office/powerpoint/2010/main" val="4328443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19"/>
          <p:cNvSpPr>
            <a:spLocks noGrp="1"/>
          </p:cNvSpPr>
          <p:nvPr>
            <p:ph type="body" sz="quarter" idx="10" hasCustomPrompt="1"/>
          </p:nvPr>
        </p:nvSpPr>
        <p:spPr>
          <a:xfrm>
            <a:off x="6841032" y="6088174"/>
            <a:ext cx="4248150" cy="431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500" baseline="0">
                <a:solidFill>
                  <a:srgbClr val="0021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/>
              <a:t>Titre de la présentation</a:t>
            </a:r>
          </a:p>
        </p:txBody>
      </p:sp>
      <p:sp>
        <p:nvSpPr>
          <p:cNvPr id="7" name="Espace réservé du texte 21"/>
          <p:cNvSpPr>
            <a:spLocks noGrp="1"/>
          </p:cNvSpPr>
          <p:nvPr>
            <p:ph type="body" sz="quarter" idx="11" hasCustomPrompt="1"/>
          </p:nvPr>
        </p:nvSpPr>
        <p:spPr>
          <a:xfrm>
            <a:off x="11099476" y="6088683"/>
            <a:ext cx="540345" cy="4312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rgbClr val="0021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/>
              <a:t>n°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 hasCustomPrompt="1"/>
          </p:nvPr>
        </p:nvSpPr>
        <p:spPr>
          <a:xfrm>
            <a:off x="2123744" y="1902033"/>
            <a:ext cx="3600000" cy="4186142"/>
          </a:xfrm>
          <a:prstGeom prst="rect">
            <a:avLst/>
          </a:prstGeom>
        </p:spPr>
        <p:txBody>
          <a:bodyPr/>
          <a:lstStyle>
            <a:lvl1pPr marL="342900" indent="-342900">
              <a:buFont typeface="+mj-lt"/>
              <a:buAutoNum type="arabicPeriod"/>
              <a:defRPr sz="2000">
                <a:solidFill>
                  <a:srgbClr val="0021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 err="1"/>
              <a:t>Temporerita</a:t>
            </a:r>
            <a:r>
              <a:rPr lang="fr-BE" dirty="0"/>
              <a:t> </a:t>
            </a:r>
            <a:r>
              <a:rPr lang="fr-BE" dirty="0" err="1"/>
              <a:t>venimpore</a:t>
            </a:r>
            <a:r>
              <a:rPr lang="fr-BE" dirty="0"/>
              <a:t> </a:t>
            </a:r>
            <a:r>
              <a:rPr lang="fr-BE" dirty="0" err="1"/>
              <a:t>sandandit</a:t>
            </a:r>
            <a:r>
              <a:rPr lang="fr-BE" dirty="0"/>
              <a:t> </a:t>
            </a:r>
            <a:r>
              <a:rPr lang="fr-BE" dirty="0" err="1"/>
              <a:t>abo</a:t>
            </a:r>
            <a:r>
              <a:rPr lang="fr-BE" dirty="0"/>
              <a:t>. </a:t>
            </a:r>
            <a:br>
              <a:rPr lang="fr-BE" dirty="0"/>
            </a:br>
            <a:r>
              <a:rPr lang="fr-BE" dirty="0" err="1"/>
              <a:t>Tiatusandunt</a:t>
            </a:r>
            <a:r>
              <a:rPr lang="fr-BE" dirty="0"/>
              <a:t> </a:t>
            </a:r>
            <a:r>
              <a:rPr lang="fr-BE" dirty="0" err="1"/>
              <a:t>illecta</a:t>
            </a:r>
            <a:br>
              <a:rPr lang="fr-BE" dirty="0"/>
            </a:br>
            <a:endParaRPr lang="fr-BE" dirty="0"/>
          </a:p>
          <a:p>
            <a:pPr lvl="0"/>
            <a:r>
              <a:rPr lang="fr-BE" dirty="0"/>
              <a:t>Ut que </a:t>
            </a:r>
            <a:r>
              <a:rPr lang="fr-BE" dirty="0" err="1"/>
              <a:t>verrovi</a:t>
            </a:r>
            <a:r>
              <a:rPr lang="fr-BE" dirty="0"/>
              <a:t> </a:t>
            </a:r>
            <a:r>
              <a:rPr lang="fr-BE" dirty="0" err="1"/>
              <a:t>debist</a:t>
            </a:r>
            <a:r>
              <a:rPr lang="fr-BE" dirty="0"/>
              <a:t> </a:t>
            </a:r>
            <a:r>
              <a:rPr lang="fr-BE" dirty="0" err="1"/>
              <a:t>hiliquae</a:t>
            </a:r>
            <a:r>
              <a:rPr lang="fr-BE" dirty="0"/>
              <a:t> </a:t>
            </a:r>
            <a:r>
              <a:rPr lang="fr-BE" dirty="0" err="1"/>
              <a:t>conet</a:t>
            </a:r>
            <a:r>
              <a:rPr lang="fr-BE" dirty="0"/>
              <a:t> </a:t>
            </a:r>
            <a:r>
              <a:rPr lang="fr-BE" dirty="0" err="1"/>
              <a:t>essequi</a:t>
            </a:r>
            <a:r>
              <a:rPr lang="fr-BE" dirty="0"/>
              <a:t> </a:t>
            </a:r>
            <a:r>
              <a:rPr lang="fr-BE" dirty="0" err="1"/>
              <a:t>illo</a:t>
            </a:r>
            <a:r>
              <a:rPr lang="fr-BE" dirty="0"/>
              <a:t> </a:t>
            </a:r>
            <a:r>
              <a:rPr lang="fr-BE" dirty="0" err="1"/>
              <a:t>dolestem</a:t>
            </a:r>
            <a:r>
              <a:rPr lang="fr-BE" dirty="0"/>
              <a:t> </a:t>
            </a:r>
            <a:r>
              <a:rPr lang="fr-BE" dirty="0" err="1"/>
              <a:t>Quos</a:t>
            </a:r>
            <a:r>
              <a:rPr lang="fr-BE" dirty="0"/>
              <a:t> </a:t>
            </a:r>
            <a:r>
              <a:rPr lang="fr-BE" dirty="0" err="1"/>
              <a:t>sam</a:t>
            </a:r>
            <a:r>
              <a:rPr lang="fr-BE" dirty="0"/>
              <a:t> </a:t>
            </a:r>
            <a:r>
              <a:rPr lang="fr-BE" dirty="0" err="1"/>
              <a:t>aut</a:t>
            </a:r>
            <a:r>
              <a:rPr lang="fr-BE" dirty="0"/>
              <a:t> </a:t>
            </a:r>
            <a:r>
              <a:rPr lang="fr-BE" dirty="0" err="1"/>
              <a:t>quidusam</a:t>
            </a:r>
            <a:r>
              <a:rPr lang="fr-BE" dirty="0"/>
              <a:t> </a:t>
            </a:r>
            <a:br>
              <a:rPr lang="fr-BE" dirty="0"/>
            </a:br>
            <a:endParaRPr lang="fr-BE" dirty="0"/>
          </a:p>
          <a:p>
            <a:pPr lvl="0"/>
            <a:r>
              <a:rPr lang="fr-BE" dirty="0" err="1"/>
              <a:t>Maionsequi</a:t>
            </a:r>
            <a:r>
              <a:rPr lang="fr-BE" dirty="0"/>
              <a:t> </a:t>
            </a:r>
            <a:r>
              <a:rPr lang="fr-BE" dirty="0" err="1"/>
              <a:t>aceptae</a:t>
            </a:r>
            <a:r>
              <a:rPr lang="fr-BE" dirty="0"/>
              <a:t> nus </a:t>
            </a:r>
            <a:r>
              <a:rPr lang="fr-BE" dirty="0" err="1"/>
              <a:t>autatincti</a:t>
            </a:r>
            <a:r>
              <a:rPr lang="fr-BE" dirty="0"/>
              <a:t> to </a:t>
            </a:r>
            <a:r>
              <a:rPr lang="fr-BE" dirty="0" err="1"/>
              <a:t>velestiurit</a:t>
            </a:r>
            <a:r>
              <a:rPr lang="fr-BE" dirty="0"/>
              <a:t> que </a:t>
            </a:r>
            <a:r>
              <a:rPr lang="fr-BE" dirty="0" err="1"/>
              <a:t>eiunt</a:t>
            </a:r>
            <a:r>
              <a:rPr lang="fr-BE" dirty="0"/>
              <a:t> </a:t>
            </a:r>
            <a:r>
              <a:rPr lang="fr-BE" dirty="0" err="1"/>
              <a:t>vellabo</a:t>
            </a:r>
            <a:r>
              <a:rPr lang="fr-BE" dirty="0"/>
              <a:t>. </a:t>
            </a:r>
            <a:br>
              <a:rPr lang="fr-BE" dirty="0"/>
            </a:br>
            <a:r>
              <a:rPr lang="fr-BE" dirty="0" err="1"/>
              <a:t>Tiatusandunt</a:t>
            </a:r>
            <a:r>
              <a:rPr lang="fr-BE" dirty="0"/>
              <a:t> </a:t>
            </a:r>
            <a:r>
              <a:rPr lang="fr-BE" dirty="0" err="1"/>
              <a:t>illecta</a:t>
            </a:r>
            <a:endParaRPr lang="fr-BE" dirty="0"/>
          </a:p>
          <a:p>
            <a:pPr lvl="0"/>
            <a:endParaRPr lang="fr-BE" dirty="0"/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6192144" y="1902033"/>
            <a:ext cx="3600000" cy="4186142"/>
          </a:xfrm>
          <a:prstGeom prst="rect">
            <a:avLst/>
          </a:prstGeom>
        </p:spPr>
        <p:txBody>
          <a:bodyPr/>
          <a:lstStyle>
            <a:lvl1pPr marL="342900" indent="-342900">
              <a:buFont typeface="+mj-lt"/>
              <a:buAutoNum type="arabicPeriod" startAt="4"/>
              <a:defRPr sz="2000">
                <a:solidFill>
                  <a:srgbClr val="0021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 err="1"/>
              <a:t>Temporerita</a:t>
            </a:r>
            <a:r>
              <a:rPr lang="fr-BE" dirty="0"/>
              <a:t> </a:t>
            </a:r>
            <a:r>
              <a:rPr lang="fr-BE" dirty="0" err="1"/>
              <a:t>venimpore</a:t>
            </a:r>
            <a:r>
              <a:rPr lang="fr-BE" dirty="0"/>
              <a:t> </a:t>
            </a:r>
            <a:r>
              <a:rPr lang="fr-BE" dirty="0" err="1"/>
              <a:t>sandandit</a:t>
            </a:r>
            <a:r>
              <a:rPr lang="fr-BE" dirty="0"/>
              <a:t> </a:t>
            </a:r>
            <a:r>
              <a:rPr lang="fr-BE" dirty="0" err="1"/>
              <a:t>abo</a:t>
            </a:r>
            <a:r>
              <a:rPr lang="fr-BE" dirty="0"/>
              <a:t>. </a:t>
            </a:r>
            <a:br>
              <a:rPr lang="fr-BE" dirty="0"/>
            </a:br>
            <a:endParaRPr lang="fr-BE" dirty="0"/>
          </a:p>
          <a:p>
            <a:pPr lvl="0"/>
            <a:r>
              <a:rPr lang="fr-BE" dirty="0"/>
              <a:t>Ut que </a:t>
            </a:r>
            <a:r>
              <a:rPr lang="fr-BE" dirty="0" err="1"/>
              <a:t>verrovi</a:t>
            </a:r>
            <a:r>
              <a:rPr lang="fr-BE" dirty="0"/>
              <a:t> </a:t>
            </a:r>
            <a:r>
              <a:rPr lang="fr-BE" dirty="0" err="1"/>
              <a:t>debist</a:t>
            </a:r>
            <a:r>
              <a:rPr lang="fr-BE" dirty="0"/>
              <a:t> </a:t>
            </a:r>
            <a:r>
              <a:rPr lang="fr-BE" dirty="0" err="1"/>
              <a:t>hiliquae</a:t>
            </a:r>
            <a:r>
              <a:rPr lang="fr-BE" dirty="0"/>
              <a:t> </a:t>
            </a:r>
            <a:r>
              <a:rPr lang="fr-BE" dirty="0" err="1"/>
              <a:t>conet</a:t>
            </a:r>
            <a:r>
              <a:rPr lang="fr-BE" dirty="0"/>
              <a:t> </a:t>
            </a:r>
            <a:r>
              <a:rPr lang="fr-BE" dirty="0" err="1"/>
              <a:t>essequi</a:t>
            </a:r>
            <a:r>
              <a:rPr lang="fr-BE" dirty="0"/>
              <a:t> </a:t>
            </a:r>
            <a:r>
              <a:rPr lang="fr-BE" dirty="0" err="1"/>
              <a:t>illo</a:t>
            </a:r>
            <a:r>
              <a:rPr lang="fr-BE" dirty="0"/>
              <a:t> </a:t>
            </a:r>
            <a:r>
              <a:rPr lang="fr-BE" dirty="0" err="1"/>
              <a:t>dolestem</a:t>
            </a:r>
            <a:br>
              <a:rPr lang="fr-BE" dirty="0"/>
            </a:br>
            <a:endParaRPr lang="fr-BE" dirty="0"/>
          </a:p>
          <a:p>
            <a:pPr lvl="0"/>
            <a:r>
              <a:rPr lang="fr-BE" dirty="0" err="1"/>
              <a:t>Maionsequi</a:t>
            </a:r>
            <a:r>
              <a:rPr lang="fr-BE" dirty="0"/>
              <a:t> </a:t>
            </a:r>
            <a:r>
              <a:rPr lang="fr-BE" dirty="0" err="1"/>
              <a:t>aceptae</a:t>
            </a:r>
            <a:r>
              <a:rPr lang="fr-BE" dirty="0"/>
              <a:t> nus </a:t>
            </a:r>
            <a:r>
              <a:rPr lang="fr-BE" dirty="0" err="1"/>
              <a:t>autatincti</a:t>
            </a:r>
            <a:r>
              <a:rPr lang="fr-BE" dirty="0"/>
              <a:t> to </a:t>
            </a:r>
            <a:r>
              <a:rPr lang="fr-BE" dirty="0" err="1"/>
              <a:t>velestiurit</a:t>
            </a:r>
            <a:r>
              <a:rPr lang="fr-BE" dirty="0"/>
              <a:t> que </a:t>
            </a:r>
            <a:r>
              <a:rPr lang="fr-BE" dirty="0" err="1"/>
              <a:t>eiunt</a:t>
            </a:r>
            <a:r>
              <a:rPr lang="fr-BE" dirty="0"/>
              <a:t> </a:t>
            </a:r>
            <a:r>
              <a:rPr lang="fr-BE" dirty="0" err="1"/>
              <a:t>vellabo</a:t>
            </a:r>
            <a:r>
              <a:rPr lang="fr-B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42310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55C394-C6C8-B41F-999E-67D988BFC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0F65C2-09FA-74CD-B5B5-0D93F98A4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063D03-5E25-FF6A-3200-5E871D98E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2C91-5E6B-4003-A5D4-2E2A93B64AAB}" type="datetimeFigureOut">
              <a:rPr lang="fr-BE" smtClean="0"/>
              <a:t>5/05/25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DFEB3DF-3688-1D5E-1A25-2B58B3B11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929A56-2BF1-06C7-F088-E4A8C7162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C14B-FFE7-4DFF-92C9-1D90316133CD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66258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DE7BC3-0B26-0266-08CB-E9A0936D8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41ED3E6-C271-6B44-D218-B0BBCB0EB8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410CA1-B91B-4330-A46E-BD0AF92C3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2C91-5E6B-4003-A5D4-2E2A93B64AAB}" type="datetimeFigureOut">
              <a:rPr lang="fr-BE" smtClean="0"/>
              <a:t>5/05/25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91F1F6-F14B-837D-7846-E531AEFE6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33CB14-DEAF-1100-88E8-6E42F634C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C14B-FFE7-4DFF-92C9-1D90316133CD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25147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6720F7-996B-74B0-6A32-894B56533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CF9076-C78E-0BE7-1418-8726C47533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0A00FB6-8FC3-9ACA-22D1-D4EB8FEAE1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C542A96-BA97-15EF-8B78-1A4C8CE89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2C91-5E6B-4003-A5D4-2E2A93B64AAB}" type="datetimeFigureOut">
              <a:rPr lang="fr-BE" smtClean="0"/>
              <a:t>5/05/25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58AC1F0-BCFB-18EF-4295-1966C4F89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6FBD7C1-421E-D45C-D4E2-21640AEEC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C14B-FFE7-4DFF-92C9-1D90316133CD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34727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93B883-CF8D-E7B8-F4EF-0AD4308BB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2E0F383-958F-ECEA-5680-D4CCFD88D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CEB7E45-83EB-3E99-4D89-CB949CFC5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5164407-334D-C2AE-B376-048BEE2D1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9CBCEBE-2CFE-5F96-DF70-0CBD3475D7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7E4E0A3-C44D-FC0A-0090-B8BF07098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2C91-5E6B-4003-A5D4-2E2A93B64AAB}" type="datetimeFigureOut">
              <a:rPr lang="fr-BE" smtClean="0"/>
              <a:t>5/05/25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C3046F2-E1B3-9B71-8622-49642BF1E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603D053-9C05-1F1B-161B-289CF85FB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C14B-FFE7-4DFF-92C9-1D90316133CD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7375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BE1F4E-E011-98E1-4BB3-F39F10774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C43434E-EFC2-7E79-F9EA-0E3E1620D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2C91-5E6B-4003-A5D4-2E2A93B64AAB}" type="datetimeFigureOut">
              <a:rPr lang="fr-BE" smtClean="0"/>
              <a:t>5/05/25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B1E3809-D64E-D86F-F4D0-2567D59A5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307DE9A-D020-A50F-D428-FD3A44B96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C14B-FFE7-4DFF-92C9-1D90316133CD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1487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E84E269-DE9D-B4A9-71F9-0930D1675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2C91-5E6B-4003-A5D4-2E2A93B64AAB}" type="datetimeFigureOut">
              <a:rPr lang="fr-BE" smtClean="0"/>
              <a:t>5/05/25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4E83E41-B59B-B276-9BA1-011460FC6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DF91CA7-82EC-0A32-959A-57B58B49B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C14B-FFE7-4DFF-92C9-1D90316133CD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14070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1B11AB-160E-F58B-2A15-598847E33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4A18965-C86B-FC9E-A4B9-D2EDE8273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9CDDF38-3928-AA49-694F-455DD680DB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E84F551-9BAA-839E-6C49-8CFFB603B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2C91-5E6B-4003-A5D4-2E2A93B64AAB}" type="datetimeFigureOut">
              <a:rPr lang="fr-BE" smtClean="0"/>
              <a:t>5/05/25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AFF414B-2B9C-7862-6146-7D4E9FF30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642EA23-C5B3-D1A5-0D1E-19780235C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C14B-FFE7-4DFF-92C9-1D90316133CD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52933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56B659-3E0B-A7B2-B59A-96D873000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8F8EF8D-BD72-87A7-5FFD-98DB2E557A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583B9BC-758D-99A4-CAE7-3392A52F94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6904236-DA47-9AF0-CAA1-D3804A004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2C91-5E6B-4003-A5D4-2E2A93B64AAB}" type="datetimeFigureOut">
              <a:rPr lang="fr-BE" smtClean="0"/>
              <a:t>5/05/25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19941BD-9B43-D9A8-E783-42D8F05C5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F10D6AB-C561-4A6B-365C-00C377653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C14B-FFE7-4DFF-92C9-1D90316133CD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07440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.jp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ACA3037-3541-4267-174E-AB8152C50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72BE968-CBDC-B68D-BBD0-EEB7803A50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CC5091-5489-ACC8-65F3-70B41BECAB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022C91-5E6B-4003-A5D4-2E2A93B64AAB}" type="datetimeFigureOut">
              <a:rPr lang="fr-BE" smtClean="0"/>
              <a:t>5/05/25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7AC66AF-C914-E794-BE12-C235A4943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BE3402-DAAB-B07C-2814-B4181521A0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06C14B-FFE7-4DFF-92C9-1D90316133CD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360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4451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4.wdp"/><Relationship Id="rId5" Type="http://schemas.openxmlformats.org/officeDocument/2006/relationships/image" Target="../media/image21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A98267-371B-146E-7C20-E8B90DA454E0}"/>
              </a:ext>
            </a:extLst>
          </p:cNvPr>
          <p:cNvSpPr/>
          <p:nvPr/>
        </p:nvSpPr>
        <p:spPr>
          <a:xfrm>
            <a:off x="222647" y="3937299"/>
            <a:ext cx="1519654" cy="3272001"/>
          </a:xfrm>
          <a:prstGeom prst="rect">
            <a:avLst/>
          </a:prstGeom>
          <a:solidFill>
            <a:srgbClr val="9CB7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6C4BD3-35C1-C59E-A2A3-DC650689B826}"/>
              </a:ext>
            </a:extLst>
          </p:cNvPr>
          <p:cNvSpPr/>
          <p:nvPr/>
        </p:nvSpPr>
        <p:spPr>
          <a:xfrm>
            <a:off x="3148912" y="1754660"/>
            <a:ext cx="9043087" cy="2659216"/>
          </a:xfrm>
          <a:prstGeom prst="rect">
            <a:avLst/>
          </a:prstGeom>
          <a:solidFill>
            <a:srgbClr val="1F32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1519881" y="1754659"/>
            <a:ext cx="10672119" cy="5103341"/>
          </a:xfrm>
        </p:spPr>
        <p:txBody>
          <a:bodyPr/>
          <a:lstStyle/>
          <a:p>
            <a:r>
              <a:rPr lang="fr-FR" noProof="0" dirty="0"/>
              <a:t>l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3293806" y="2361775"/>
            <a:ext cx="8686116" cy="1067226"/>
          </a:xfrm>
        </p:spPr>
        <p:txBody>
          <a:bodyPr>
            <a:normAutofit/>
          </a:bodyPr>
          <a:lstStyle/>
          <a:p>
            <a:r>
              <a:rPr lang="fr-FR" sz="3200" dirty="0"/>
              <a:t>Automatiser le journalisme d'investigation local - Quels enjeux médiatiques? 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1742301" y="4644849"/>
            <a:ext cx="8929817" cy="2213151"/>
          </a:xfrm>
        </p:spPr>
        <p:txBody>
          <a:bodyPr>
            <a:normAutofit/>
          </a:bodyPr>
          <a:lstStyle/>
          <a:p>
            <a:r>
              <a:rPr lang="fr-FR" sz="2400" noProof="0" dirty="0"/>
              <a:t>Arnaud Claes – arnaud.claes@uclouvain.be</a:t>
            </a:r>
          </a:p>
          <a:p>
            <a:r>
              <a:rPr lang="fr-FR" sz="2400" noProof="0" dirty="0"/>
              <a:t>Antoine </a:t>
            </a:r>
            <a:r>
              <a:rPr lang="fr-FR" sz="2400" noProof="0" dirty="0" err="1"/>
              <a:t>Soetewey</a:t>
            </a:r>
            <a:r>
              <a:rPr lang="fr-FR" sz="2400" noProof="0" dirty="0"/>
              <a:t> – antoine.soetewey@uliege.be</a:t>
            </a:r>
          </a:p>
          <a:p>
            <a:r>
              <a:rPr lang="fr-FR" sz="2400" noProof="0" dirty="0"/>
              <a:t>Antonin Descampe – antonin.descampe@uclouvain.be</a:t>
            </a:r>
          </a:p>
          <a:p>
            <a:r>
              <a:rPr lang="fr-FR" sz="2400" noProof="0" dirty="0"/>
              <a:t>Cédric </a:t>
            </a:r>
            <a:r>
              <a:rPr lang="fr-FR" sz="2400" noProof="0" dirty="0" err="1"/>
              <a:t>Heuchenne</a:t>
            </a:r>
            <a:r>
              <a:rPr lang="fr-FR" sz="2400" noProof="0" dirty="0"/>
              <a:t> – c.heuchenne@uliege.be</a:t>
            </a:r>
          </a:p>
          <a:p>
            <a:endParaRPr lang="fr-FR" sz="2400" noProof="0" dirty="0"/>
          </a:p>
          <a:p>
            <a:endParaRPr lang="fr-FR" sz="2400" noProof="0" dirty="0"/>
          </a:p>
          <a:p>
            <a:endParaRPr lang="fr-FR" sz="2400" noProof="0" dirty="0"/>
          </a:p>
        </p:txBody>
      </p:sp>
      <p:pic>
        <p:nvPicPr>
          <p:cNvPr id="2" name="Google Shape;135;p25" descr="University of Liège - ONdrugDelivery">
            <a:extLst>
              <a:ext uri="{FF2B5EF4-FFF2-40B4-BE49-F238E27FC236}">
                <a16:creationId xmlns:a16="http://schemas.microsoft.com/office/drawing/2014/main" id="{E116D0FE-EFD4-94DC-6DD6-E39A3198FDF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68567" y="0"/>
            <a:ext cx="1755037" cy="1276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32;p25" descr="Sudinfo Boutique">
            <a:extLst>
              <a:ext uri="{FF2B5EF4-FFF2-40B4-BE49-F238E27FC236}">
                <a16:creationId xmlns:a16="http://schemas.microsoft.com/office/drawing/2014/main" id="{5AAD9C15-EAA5-6DC2-C0A8-31593E656E9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3434" y="221966"/>
            <a:ext cx="1585636" cy="832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6A7254C-C0A1-C4FD-DF56-1CCB11970F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706" y="107406"/>
            <a:ext cx="1970216" cy="1061578"/>
          </a:xfrm>
          <a:prstGeom prst="rect">
            <a:avLst/>
          </a:prstGeom>
        </p:spPr>
      </p:pic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903403AF-801E-3A25-D209-5677AE54BCD6}"/>
              </a:ext>
            </a:extLst>
          </p:cNvPr>
          <p:cNvSpPr txBox="1">
            <a:spLocks/>
          </p:cNvSpPr>
          <p:nvPr/>
        </p:nvSpPr>
        <p:spPr>
          <a:xfrm>
            <a:off x="9415105" y="6177325"/>
            <a:ext cx="2776895" cy="44970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>
                <a:tab pos="179388" algn="l"/>
              </a:tabLst>
              <a:defRPr sz="2000" b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800" dirty="0">
                <a:latin typeface="Arial"/>
                <a:cs typeface="Arial"/>
              </a:rPr>
              <a:t>6 Mai</a:t>
            </a:r>
            <a:r>
              <a:rPr lang="fr-FR" sz="2800" noProof="0" dirty="0">
                <a:latin typeface="Arial"/>
                <a:cs typeface="Arial"/>
              </a:rPr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136410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E2DD2A7-DA88-A56E-7BDE-848D00D71EE6}"/>
              </a:ext>
            </a:extLst>
          </p:cNvPr>
          <p:cNvSpPr/>
          <p:nvPr/>
        </p:nvSpPr>
        <p:spPr>
          <a:xfrm>
            <a:off x="2654873" y="992692"/>
            <a:ext cx="7211634" cy="255639"/>
          </a:xfrm>
          <a:prstGeom prst="rect">
            <a:avLst/>
          </a:prstGeom>
          <a:gradFill flip="none" rotWithShape="1">
            <a:gsLst>
              <a:gs pos="0">
                <a:srgbClr val="1F325C"/>
              </a:gs>
              <a:gs pos="72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rgbClr val="1560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9BB2EE6-9FD7-9D4F-108E-0C7578A0BF40}"/>
              </a:ext>
            </a:extLst>
          </p:cNvPr>
          <p:cNvSpPr txBox="1"/>
          <p:nvPr/>
        </p:nvSpPr>
        <p:spPr>
          <a:xfrm>
            <a:off x="362517" y="889677"/>
            <a:ext cx="2222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Hiérarchisation</a:t>
            </a:r>
            <a:endParaRPr lang="fr-BE" sz="2400" dirty="0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440A3570-9D5C-2A4D-1D15-C439A8AEC12F}"/>
              </a:ext>
            </a:extLst>
          </p:cNvPr>
          <p:cNvCxnSpPr>
            <a:cxnSpLocks/>
          </p:cNvCxnSpPr>
          <p:nvPr/>
        </p:nvCxnSpPr>
        <p:spPr>
          <a:xfrm>
            <a:off x="2645043" y="660383"/>
            <a:ext cx="7865" cy="979386"/>
          </a:xfrm>
          <a:prstGeom prst="line">
            <a:avLst/>
          </a:prstGeom>
          <a:ln w="28575">
            <a:solidFill>
              <a:srgbClr val="1F325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C8C22C5-06C0-EC6E-A438-9C2839386C1E}"/>
              </a:ext>
            </a:extLst>
          </p:cNvPr>
          <p:cNvCxnSpPr>
            <a:cxnSpLocks/>
          </p:cNvCxnSpPr>
          <p:nvPr/>
        </p:nvCxnSpPr>
        <p:spPr>
          <a:xfrm>
            <a:off x="9858642" y="660383"/>
            <a:ext cx="7865" cy="979386"/>
          </a:xfrm>
          <a:prstGeom prst="line">
            <a:avLst/>
          </a:prstGeom>
          <a:ln w="28575">
            <a:solidFill>
              <a:srgbClr val="1F325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BDC8A7CB-B131-083A-BBA6-7F91D4EA701A}"/>
              </a:ext>
            </a:extLst>
          </p:cNvPr>
          <p:cNvSpPr txBox="1"/>
          <p:nvPr/>
        </p:nvSpPr>
        <p:spPr>
          <a:xfrm>
            <a:off x="2679943" y="441047"/>
            <a:ext cx="3154271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/>
            <a:r>
              <a:rPr lang="fr-FR" sz="2400" dirty="0"/>
              <a:t>Liste d’extrait</a:t>
            </a:r>
            <a:endParaRPr lang="fr-BE" sz="2400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8D49320-99AF-6048-2011-44D54A4932D8}"/>
              </a:ext>
            </a:extLst>
          </p:cNvPr>
          <p:cNvSpPr txBox="1"/>
          <p:nvPr/>
        </p:nvSpPr>
        <p:spPr>
          <a:xfrm>
            <a:off x="2718771" y="1254120"/>
            <a:ext cx="4704205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/>
            <a:r>
              <a:rPr lang="fr-FR" sz="2400" dirty="0"/>
              <a:t>Liste de variables</a:t>
            </a:r>
            <a:endParaRPr lang="fr-BE" sz="240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74B36F9-12C8-9FF6-F224-BAAA83B6A4BB}"/>
              </a:ext>
            </a:extLst>
          </p:cNvPr>
          <p:cNvSpPr txBox="1"/>
          <p:nvPr/>
        </p:nvSpPr>
        <p:spPr>
          <a:xfrm>
            <a:off x="9995466" y="889676"/>
            <a:ext cx="1664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Génération</a:t>
            </a:r>
            <a:endParaRPr lang="fr-BE" sz="24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82692E0-E57D-A21C-20D6-F44A0DEEDF11}"/>
              </a:ext>
            </a:extLst>
          </p:cNvPr>
          <p:cNvSpPr txBox="1"/>
          <p:nvPr/>
        </p:nvSpPr>
        <p:spPr>
          <a:xfrm>
            <a:off x="786253" y="1972078"/>
            <a:ext cx="10619493" cy="54476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Symbol" panose="05050102010706020507" pitchFamily="18" charset="2"/>
              <a:buChar char="-"/>
            </a:pPr>
            <a:r>
              <a:rPr lang="fr-FR" sz="2400" dirty="0"/>
              <a:t>La génération impose une interprétation qu’il peut être difficile d’ignorer (une analyse synthétique du texte ou une visualisation de données) tout en réduisant </a:t>
            </a:r>
            <a:r>
              <a:rPr lang="fr-FR" sz="2400" b="1" dirty="0">
                <a:solidFill>
                  <a:srgbClr val="5DB1E6"/>
                </a:solidFill>
              </a:rPr>
              <a:t>la « friction » de l’activité de recherche</a:t>
            </a:r>
            <a:r>
              <a:rPr lang="fr-FR" sz="2400" dirty="0"/>
              <a:t>. L’interface d’opération de ce dispositif est la variable d’ajustement de ce degré de friction. 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fr-FR" sz="2400" dirty="0"/>
              <a:t>Au-delà des craintes d’une « atrophie cognitive » (Bainbridge, 1983), </a:t>
            </a:r>
            <a:r>
              <a:rPr lang="fr-FR" sz="2400" b="1" dirty="0">
                <a:solidFill>
                  <a:srgbClr val="5DB1E6"/>
                </a:solidFill>
              </a:rPr>
              <a:t>quels effets sur les pratiques informationnelles?</a:t>
            </a:r>
            <a:r>
              <a:rPr lang="fr-FR" sz="2400" dirty="0"/>
              <a:t> Des travaux empiriques encore très limités sur l’étude des compétences cognitives mobilisées (e.g. Lee et al., 2025)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fr-FR" sz="2400" dirty="0"/>
              <a:t>Plutôt que de voir la recherche d’information comme un problème à résoudre, ne faut-il pas le concevoir comme </a:t>
            </a:r>
            <a:r>
              <a:rPr lang="fr-FR" sz="2400" b="1" dirty="0">
                <a:solidFill>
                  <a:srgbClr val="5DB1E6"/>
                </a:solidFill>
              </a:rPr>
              <a:t>un processus créatif et itératif</a:t>
            </a:r>
            <a:r>
              <a:rPr lang="fr-FR" sz="2400" dirty="0"/>
              <a:t>? A cet égard, est-ce qu’un certain niveau de friction n’est pas souhaitable? </a:t>
            </a:r>
          </a:p>
          <a:p>
            <a:endParaRPr lang="fr-FR" sz="2000" dirty="0"/>
          </a:p>
          <a:p>
            <a:endParaRPr lang="fr-FR" sz="2000" dirty="0"/>
          </a:p>
          <a:p>
            <a:endParaRPr lang="fr-BE" sz="20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2001B82-DFC4-181E-648A-30363C3C1EA6}"/>
              </a:ext>
            </a:extLst>
          </p:cNvPr>
          <p:cNvSpPr txBox="1"/>
          <p:nvPr/>
        </p:nvSpPr>
        <p:spPr>
          <a:xfrm>
            <a:off x="5582510" y="935842"/>
            <a:ext cx="1842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Friction</a:t>
            </a:r>
            <a:endParaRPr lang="fr-BE" sz="2000" b="1" dirty="0">
              <a:solidFill>
                <a:schemeClr val="bg1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25A8FD5-5991-27F9-4E75-E4E1FF5A4C27}"/>
              </a:ext>
            </a:extLst>
          </p:cNvPr>
          <p:cNvSpPr txBox="1"/>
          <p:nvPr/>
        </p:nvSpPr>
        <p:spPr>
          <a:xfrm>
            <a:off x="6993424" y="439080"/>
            <a:ext cx="3609354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/>
            <a:r>
              <a:rPr lang="fr-FR" sz="2400" dirty="0"/>
              <a:t>Analyse synthétique</a:t>
            </a:r>
            <a:endParaRPr lang="fr-BE" sz="240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EDD865B-EB4E-DCF3-3FE5-492F7A4B7BF2}"/>
              </a:ext>
            </a:extLst>
          </p:cNvPr>
          <p:cNvSpPr txBox="1"/>
          <p:nvPr/>
        </p:nvSpPr>
        <p:spPr>
          <a:xfrm>
            <a:off x="7967564" y="1252806"/>
            <a:ext cx="2172053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/>
            <a:r>
              <a:rPr lang="fr-FR" sz="2400" dirty="0"/>
              <a:t>Visualisation</a:t>
            </a:r>
            <a:endParaRPr lang="fr-BE" sz="2400"/>
          </a:p>
        </p:txBody>
      </p:sp>
    </p:spTree>
    <p:extLst>
      <p:ext uri="{BB962C8B-B14F-4D97-AF65-F5344CB8AC3E}">
        <p14:creationId xmlns:p14="http://schemas.microsoft.com/office/powerpoint/2010/main" val="428513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6" grpId="0"/>
      <p:bldP spid="17" grpId="0"/>
      <p:bldP spid="4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FD971F-E289-4716-A1B9-FCF35A7376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65048" y="2414905"/>
            <a:ext cx="9776477" cy="2028189"/>
          </a:xfrm>
        </p:spPr>
        <p:txBody>
          <a:bodyPr>
            <a:normAutofit lnSpcReduction="10000"/>
          </a:bodyPr>
          <a:lstStyle/>
          <a:p>
            <a:r>
              <a:rPr lang="fr-FR" dirty="0"/>
              <a:t>Merci !</a:t>
            </a:r>
          </a:p>
          <a:p>
            <a:r>
              <a:rPr lang="fr-FR" dirty="0"/>
              <a:t>Questions ?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CDBBFC5-266F-6D35-B0ED-B51B50F8FB04}"/>
              </a:ext>
            </a:extLst>
          </p:cNvPr>
          <p:cNvSpPr txBox="1"/>
          <p:nvPr/>
        </p:nvSpPr>
        <p:spPr>
          <a:xfrm>
            <a:off x="157286" y="5481658"/>
            <a:ext cx="6096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noProof="0" dirty="0">
                <a:solidFill>
                  <a:schemeClr val="bg1"/>
                </a:solidFill>
              </a:rPr>
              <a:t>Arnaud Claes – arnaud.claes@uclouvain.be</a:t>
            </a:r>
          </a:p>
          <a:p>
            <a:r>
              <a:rPr lang="fr-FR" sz="1800" noProof="0" dirty="0">
                <a:solidFill>
                  <a:schemeClr val="bg1"/>
                </a:solidFill>
              </a:rPr>
              <a:t>Antoine </a:t>
            </a:r>
            <a:r>
              <a:rPr lang="fr-FR" sz="1800" noProof="0" dirty="0" err="1">
                <a:solidFill>
                  <a:schemeClr val="bg1"/>
                </a:solidFill>
              </a:rPr>
              <a:t>Soetewey</a:t>
            </a:r>
            <a:r>
              <a:rPr lang="fr-FR" sz="1800" noProof="0" dirty="0">
                <a:solidFill>
                  <a:schemeClr val="bg1"/>
                </a:solidFill>
              </a:rPr>
              <a:t> – antoine.soetewey@uliege.be</a:t>
            </a:r>
          </a:p>
          <a:p>
            <a:r>
              <a:rPr lang="fr-FR" sz="1800" noProof="0" dirty="0">
                <a:solidFill>
                  <a:schemeClr val="bg1"/>
                </a:solidFill>
              </a:rPr>
              <a:t>Antonin Descampe – antonin.descampe@uclouvain.be</a:t>
            </a:r>
          </a:p>
          <a:p>
            <a:r>
              <a:rPr lang="fr-FR" sz="1800" noProof="0" dirty="0">
                <a:solidFill>
                  <a:schemeClr val="bg1"/>
                </a:solidFill>
              </a:rPr>
              <a:t>Cédric </a:t>
            </a:r>
            <a:r>
              <a:rPr lang="fr-FR" sz="1800" noProof="0" dirty="0" err="1">
                <a:solidFill>
                  <a:schemeClr val="bg1"/>
                </a:solidFill>
              </a:rPr>
              <a:t>Heuchenne</a:t>
            </a:r>
            <a:r>
              <a:rPr lang="fr-FR" sz="1800" noProof="0" dirty="0">
                <a:solidFill>
                  <a:schemeClr val="bg1"/>
                </a:solidFill>
              </a:rPr>
              <a:t> – c.heuchenne@uliege.be</a:t>
            </a:r>
          </a:p>
          <a:p>
            <a:endParaRPr lang="fr-FR" sz="1800" noProof="0" dirty="0">
              <a:solidFill>
                <a:schemeClr val="bg1"/>
              </a:solidFill>
            </a:endParaRPr>
          </a:p>
          <a:p>
            <a:endParaRPr lang="fr-FR" sz="1800" noProof="0" dirty="0">
              <a:solidFill>
                <a:schemeClr val="bg1"/>
              </a:solidFill>
            </a:endParaRPr>
          </a:p>
          <a:p>
            <a:endParaRPr lang="fr-FR" sz="18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602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1A76B4-BDC4-AAD7-ED01-9F72BAD842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4259E7FB-9759-683D-AC0D-6D96CD203CAF}"/>
              </a:ext>
            </a:extLst>
          </p:cNvPr>
          <p:cNvSpPr txBox="1"/>
          <p:nvPr/>
        </p:nvSpPr>
        <p:spPr>
          <a:xfrm>
            <a:off x="283374" y="206180"/>
            <a:ext cx="17367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00214E"/>
                </a:solidFill>
                <a:latin typeface="Gill Sans"/>
                <a:ea typeface="Gill Sans"/>
                <a:cs typeface="Gill Sans"/>
                <a:sym typeface="Gill Sans"/>
              </a:rPr>
              <a:t>Objectif:</a:t>
            </a:r>
            <a:endParaRPr lang="fr-FR" sz="2800" dirty="0">
              <a:solidFill>
                <a:srgbClr val="00214E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574C480-5A65-508E-9E0E-7F26A7909F38}"/>
              </a:ext>
            </a:extLst>
          </p:cNvPr>
          <p:cNvSpPr txBox="1"/>
          <p:nvPr/>
        </p:nvSpPr>
        <p:spPr>
          <a:xfrm>
            <a:off x="6143792" y="1427945"/>
            <a:ext cx="5534299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0000"/>
                </a:solidFill>
              </a:rPr>
              <a:t>4. Automatiser la détection de signaux faibles</a:t>
            </a:r>
          </a:p>
          <a:p>
            <a:endParaRPr lang="fr-FR" sz="2000" dirty="0">
              <a:solidFill>
                <a:srgbClr val="000000"/>
              </a:solidFill>
            </a:endParaRPr>
          </a:p>
          <a:p>
            <a:r>
              <a:rPr lang="fr-FR" sz="2000" dirty="0">
                <a:solidFill>
                  <a:srgbClr val="000000"/>
                </a:solidFill>
              </a:rPr>
              <a:t>3. Evaluer les apports de la génération de texte pour le travail d’investigation</a:t>
            </a:r>
          </a:p>
          <a:p>
            <a:endParaRPr lang="fr-FR" sz="2000" dirty="0">
              <a:solidFill>
                <a:srgbClr val="000000"/>
              </a:solidFill>
            </a:endParaRPr>
          </a:p>
          <a:p>
            <a:r>
              <a:rPr lang="fr-FR" sz="2000" dirty="0">
                <a:solidFill>
                  <a:srgbClr val="000000"/>
                </a:solidFill>
              </a:rPr>
              <a:t>2. Permettre une recherche croisée dans les deux modalités</a:t>
            </a:r>
          </a:p>
          <a:p>
            <a:endParaRPr lang="fr-FR" sz="2000" b="0" i="0" u="none" strike="noStrike" dirty="0">
              <a:solidFill>
                <a:srgbClr val="000000"/>
              </a:solidFill>
              <a:effectLst/>
            </a:endParaRPr>
          </a:p>
          <a:p>
            <a:r>
              <a:rPr lang="fr-FR" sz="2000" dirty="0">
                <a:solidFill>
                  <a:srgbClr val="000000"/>
                </a:solidFill>
              </a:rPr>
              <a:t>1. Identifier et résoudre les problématiques d’exploitation de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0000"/>
                </a:solidFill>
              </a:rPr>
              <a:t>données textuelles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0000"/>
                </a:solidFill>
              </a:rPr>
              <a:t>données chiffrées publiques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0000"/>
                </a:solidFill>
              </a:rPr>
              <a:t>données chiffrées d’enquêtes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r-FR" b="0" i="0" u="none" strike="noStrike" dirty="0">
              <a:solidFill>
                <a:srgbClr val="000000"/>
              </a:solidFill>
              <a:effectLst/>
            </a:endParaRPr>
          </a:p>
          <a:p>
            <a:endParaRPr lang="fr-FR" dirty="0"/>
          </a:p>
          <a:p>
            <a:endParaRPr lang="fr-FR" dirty="0"/>
          </a:p>
        </p:txBody>
      </p: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1FC3882B-D9CD-8A05-6754-29FA15E6AC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5851851"/>
              </p:ext>
            </p:extLst>
          </p:nvPr>
        </p:nvGraphicFramePr>
        <p:xfrm>
          <a:off x="-979204" y="106357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BE69171E-1627-70F5-4365-8A0DF21532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8390659"/>
              </p:ext>
            </p:extLst>
          </p:nvPr>
        </p:nvGraphicFramePr>
        <p:xfrm>
          <a:off x="1651818" y="4225272"/>
          <a:ext cx="3045112" cy="2263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47197862-80CB-C1C3-3C7F-F557B823A461}"/>
              </a:ext>
            </a:extLst>
          </p:cNvPr>
          <p:cNvSpPr txBox="1"/>
          <p:nvPr/>
        </p:nvSpPr>
        <p:spPr>
          <a:xfrm>
            <a:off x="2033727" y="116657"/>
            <a:ext cx="100306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000000"/>
                </a:solidFill>
              </a:rPr>
              <a:t>Comment automatiser une partie du processus de traitement de l’information d’un journaliste d’investigation dans une rédaction locale?</a:t>
            </a:r>
          </a:p>
        </p:txBody>
      </p:sp>
    </p:spTree>
    <p:extLst>
      <p:ext uri="{BB962C8B-B14F-4D97-AF65-F5344CB8AC3E}">
        <p14:creationId xmlns:p14="http://schemas.microsoft.com/office/powerpoint/2010/main" val="2497702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>
            <a:extLst>
              <a:ext uri="{FF2B5EF4-FFF2-40B4-BE49-F238E27FC236}">
                <a16:creationId xmlns:a16="http://schemas.microsoft.com/office/drawing/2014/main" id="{33DD38FF-09EC-6058-50C1-97DED1FAAB7D}"/>
              </a:ext>
            </a:extLst>
          </p:cNvPr>
          <p:cNvGrpSpPr/>
          <p:nvPr/>
        </p:nvGrpSpPr>
        <p:grpSpPr>
          <a:xfrm>
            <a:off x="197554" y="214699"/>
            <a:ext cx="6916115" cy="5547049"/>
            <a:chOff x="763238" y="414497"/>
            <a:chExt cx="6916115" cy="5547049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6193604F-8C4B-0002-3994-CE177D750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3238" y="760170"/>
              <a:ext cx="6916115" cy="5201376"/>
            </a:xfrm>
            <a:prstGeom prst="rect">
              <a:avLst/>
            </a:prstGeom>
            <a:ln w="12700">
              <a:solidFill>
                <a:srgbClr val="00214E"/>
              </a:solidFill>
            </a:ln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E5DE98E-AEBE-8F93-8FDA-5ED346DE8A8A}"/>
                </a:ext>
              </a:extLst>
            </p:cNvPr>
            <p:cNvSpPr/>
            <p:nvPr/>
          </p:nvSpPr>
          <p:spPr>
            <a:xfrm>
              <a:off x="1011202" y="452441"/>
              <a:ext cx="2561330" cy="307729"/>
            </a:xfrm>
            <a:prstGeom prst="rect">
              <a:avLst/>
            </a:prstGeom>
            <a:solidFill>
              <a:srgbClr val="00214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C35A2A87-2058-35C6-9151-0990386F9BD6}"/>
                </a:ext>
              </a:extLst>
            </p:cNvPr>
            <p:cNvSpPr txBox="1"/>
            <p:nvPr/>
          </p:nvSpPr>
          <p:spPr>
            <a:xfrm>
              <a:off x="1110377" y="414497"/>
              <a:ext cx="2710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chemeClr val="bg1"/>
                  </a:solidFill>
                </a:rPr>
                <a:t>Rapport parlementaire</a:t>
              </a:r>
              <a:endParaRPr lang="fr-BE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C3985890-474E-EABD-55E4-1EF70CB0798B}"/>
              </a:ext>
            </a:extLst>
          </p:cNvPr>
          <p:cNvGrpSpPr/>
          <p:nvPr/>
        </p:nvGrpSpPr>
        <p:grpSpPr>
          <a:xfrm>
            <a:off x="2117470" y="793448"/>
            <a:ext cx="6834181" cy="5271103"/>
            <a:chOff x="4207626" y="559903"/>
            <a:chExt cx="6834181" cy="5271103"/>
          </a:xfrm>
        </p:grpSpPr>
        <p:grpSp>
          <p:nvGrpSpPr>
            <p:cNvPr id="18" name="Groupe 17">
              <a:extLst>
                <a:ext uri="{FF2B5EF4-FFF2-40B4-BE49-F238E27FC236}">
                  <a16:creationId xmlns:a16="http://schemas.microsoft.com/office/drawing/2014/main" id="{349C72B3-E246-A71C-E1E6-9F873C439EF8}"/>
                </a:ext>
              </a:extLst>
            </p:cNvPr>
            <p:cNvGrpSpPr/>
            <p:nvPr/>
          </p:nvGrpSpPr>
          <p:grpSpPr>
            <a:xfrm>
              <a:off x="4442129" y="559903"/>
              <a:ext cx="3750058" cy="369332"/>
              <a:chOff x="10482546" y="2056630"/>
              <a:chExt cx="3750058" cy="369332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C1AA227-EA0B-9F87-3B0C-7C272B9D3057}"/>
                  </a:ext>
                </a:extLst>
              </p:cNvPr>
              <p:cNvSpPr/>
              <p:nvPr/>
            </p:nvSpPr>
            <p:spPr>
              <a:xfrm>
                <a:off x="10482546" y="2095587"/>
                <a:ext cx="3750058" cy="292306"/>
              </a:xfrm>
              <a:prstGeom prst="rect">
                <a:avLst/>
              </a:prstGeom>
              <a:solidFill>
                <a:srgbClr val="00214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 dirty="0"/>
              </a:p>
            </p:txBody>
          </p:sp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140F0286-10DA-8E92-2422-93E35C6299EE}"/>
                  </a:ext>
                </a:extLst>
              </p:cNvPr>
              <p:cNvSpPr txBox="1"/>
              <p:nvPr/>
            </p:nvSpPr>
            <p:spPr>
              <a:xfrm>
                <a:off x="10541982" y="2056630"/>
                <a:ext cx="34467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>
                    <a:solidFill>
                      <a:schemeClr val="bg1"/>
                    </a:solidFill>
                  </a:rPr>
                  <a:t>Données statistiques publiques</a:t>
                </a:r>
                <a:endParaRPr lang="fr-BE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DABC475A-5BB5-E488-89AF-01A663C9DF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07626" y="890709"/>
              <a:ext cx="6834181" cy="4940297"/>
            </a:xfrm>
            <a:prstGeom prst="rect">
              <a:avLst/>
            </a:prstGeom>
            <a:ln w="12700">
              <a:solidFill>
                <a:srgbClr val="00214E"/>
              </a:solidFill>
            </a:ln>
          </p:spPr>
        </p:pic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11CC21E-03A8-6AA0-78AF-BB8F3879843E}"/>
              </a:ext>
            </a:extLst>
          </p:cNvPr>
          <p:cNvGrpSpPr/>
          <p:nvPr/>
        </p:nvGrpSpPr>
        <p:grpSpPr>
          <a:xfrm>
            <a:off x="4967090" y="1386676"/>
            <a:ext cx="6834181" cy="5271103"/>
            <a:chOff x="4207626" y="559903"/>
            <a:chExt cx="6834181" cy="5271103"/>
          </a:xfrm>
        </p:grpSpPr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E5F5DF92-A75A-D899-5575-72EA15CBC543}"/>
                </a:ext>
              </a:extLst>
            </p:cNvPr>
            <p:cNvGrpSpPr/>
            <p:nvPr/>
          </p:nvGrpSpPr>
          <p:grpSpPr>
            <a:xfrm>
              <a:off x="4442129" y="559903"/>
              <a:ext cx="3750058" cy="369332"/>
              <a:chOff x="10482546" y="2056630"/>
              <a:chExt cx="3750058" cy="369332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0263134-6365-4184-CBAE-88A863455279}"/>
                  </a:ext>
                </a:extLst>
              </p:cNvPr>
              <p:cNvSpPr/>
              <p:nvPr/>
            </p:nvSpPr>
            <p:spPr>
              <a:xfrm>
                <a:off x="10482546" y="2095587"/>
                <a:ext cx="3750058" cy="292306"/>
              </a:xfrm>
              <a:prstGeom prst="rect">
                <a:avLst/>
              </a:prstGeom>
              <a:solidFill>
                <a:srgbClr val="00214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 dirty="0"/>
              </a:p>
            </p:txBody>
          </p:sp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494DCDFF-425D-EC40-ED75-2B20D5E81F93}"/>
                  </a:ext>
                </a:extLst>
              </p:cNvPr>
              <p:cNvSpPr txBox="1"/>
              <p:nvPr/>
            </p:nvSpPr>
            <p:spPr>
              <a:xfrm>
                <a:off x="10541982" y="2056630"/>
                <a:ext cx="34467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>
                    <a:solidFill>
                      <a:schemeClr val="bg1"/>
                    </a:solidFill>
                  </a:rPr>
                  <a:t>Données d’enquêtes</a:t>
                </a:r>
                <a:endParaRPr lang="fr-BE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37FA5E8B-359D-FA3E-E2E8-4C4BE832CF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07626" y="890709"/>
              <a:ext cx="6834181" cy="4940297"/>
            </a:xfrm>
            <a:prstGeom prst="rect">
              <a:avLst/>
            </a:prstGeom>
            <a:ln w="12700">
              <a:solidFill>
                <a:srgbClr val="00214E"/>
              </a:solidFill>
            </a:ln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ECDD62BD-6208-2B26-DC56-288FDFF4D8AD}"/>
              </a:ext>
            </a:extLst>
          </p:cNvPr>
          <p:cNvSpPr/>
          <p:nvPr/>
        </p:nvSpPr>
        <p:spPr>
          <a:xfrm>
            <a:off x="4971430" y="1717482"/>
            <a:ext cx="6829841" cy="4939437"/>
          </a:xfrm>
          <a:prstGeom prst="rect">
            <a:avLst/>
          </a:prstGeom>
          <a:solidFill>
            <a:srgbClr val="1B284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6" name="Graphique 5" descr="Badge d'employé avec un remplissage uni">
            <a:extLst>
              <a:ext uri="{FF2B5EF4-FFF2-40B4-BE49-F238E27FC236}">
                <a16:creationId xmlns:a16="http://schemas.microsoft.com/office/drawing/2014/main" id="{4A4DF0B3-2823-E707-A66A-7CA935AFD0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71160" y="2009788"/>
            <a:ext cx="3986438" cy="398643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B2198CF-0B39-CA61-C355-B69F061243B8}"/>
              </a:ext>
            </a:extLst>
          </p:cNvPr>
          <p:cNvSpPr/>
          <p:nvPr/>
        </p:nvSpPr>
        <p:spPr>
          <a:xfrm>
            <a:off x="6875894" y="4409563"/>
            <a:ext cx="1474839" cy="924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0" name="Graphique 9" descr="Homme détective avec un remplissage uni">
            <a:extLst>
              <a:ext uri="{FF2B5EF4-FFF2-40B4-BE49-F238E27FC236}">
                <a16:creationId xmlns:a16="http://schemas.microsoft.com/office/drawing/2014/main" id="{6392BF7F-F2C8-18EF-57AF-4955EB3A75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91540" y="3383683"/>
            <a:ext cx="1843549" cy="184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79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1C9A8B-EEC2-4981-478F-BFE77BE731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585DC1BB-7D21-5ACF-51B8-22815CF99F2A}"/>
              </a:ext>
            </a:extLst>
          </p:cNvPr>
          <p:cNvSpPr txBox="1"/>
          <p:nvPr/>
        </p:nvSpPr>
        <p:spPr>
          <a:xfrm>
            <a:off x="155554" y="369901"/>
            <a:ext cx="71298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rgbClr val="00214E"/>
                </a:solidFill>
                <a:latin typeface="Gill Sans"/>
                <a:ea typeface="Gill Sans"/>
                <a:cs typeface="Gill Sans"/>
                <a:sym typeface="Gill Sans"/>
              </a:rPr>
              <a:t>Qu’est-ce que le </a:t>
            </a:r>
            <a:r>
              <a:rPr lang="fr-FR" sz="2800" b="1" i="1" dirty="0" err="1">
                <a:solidFill>
                  <a:srgbClr val="00214E"/>
                </a:solidFill>
                <a:latin typeface="Gill Sans"/>
                <a:ea typeface="Gill Sans"/>
                <a:cs typeface="Gill Sans"/>
                <a:sym typeface="Gill Sans"/>
              </a:rPr>
              <a:t>statistical</a:t>
            </a:r>
            <a:r>
              <a:rPr lang="fr-FR" sz="2800" b="1" i="1" dirty="0">
                <a:solidFill>
                  <a:srgbClr val="00214E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fr-FR" sz="2800" b="1" i="1" dirty="0" err="1">
                <a:solidFill>
                  <a:srgbClr val="00214E"/>
                </a:solidFill>
                <a:latin typeface="Gill Sans"/>
                <a:ea typeface="Gill Sans"/>
                <a:cs typeface="Gill Sans"/>
                <a:sym typeface="Gill Sans"/>
              </a:rPr>
              <a:t>matching</a:t>
            </a:r>
            <a:r>
              <a:rPr lang="fr-FR" sz="2800" b="1" i="1" dirty="0">
                <a:solidFill>
                  <a:srgbClr val="00214E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fr-FR" sz="2800" b="1" dirty="0">
                <a:solidFill>
                  <a:srgbClr val="00214E"/>
                </a:solidFill>
                <a:latin typeface="Gill Sans"/>
                <a:ea typeface="Gill Sans"/>
                <a:cs typeface="Gill Sans"/>
                <a:sym typeface="Gill Sans"/>
              </a:rPr>
              <a:t>?</a:t>
            </a:r>
            <a:endParaRPr lang="fr-FR" sz="2800" dirty="0">
              <a:solidFill>
                <a:srgbClr val="00214E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4FCD9ED-2E53-9B7C-C56F-CFD44030E07B}"/>
              </a:ext>
            </a:extLst>
          </p:cNvPr>
          <p:cNvSpPr txBox="1"/>
          <p:nvPr/>
        </p:nvSpPr>
        <p:spPr>
          <a:xfrm>
            <a:off x="155237" y="3554730"/>
            <a:ext cx="5311828" cy="36933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dirty="0">
                <a:solidFill>
                  <a:srgbClr val="000000"/>
                </a:solidFill>
              </a:rPr>
              <a:t>En associant des individus de manière statistiquement pertinente, on peut reconstituer une base de données enrichie et plus complète</a:t>
            </a:r>
            <a:endParaRPr lang="fr-FR" dirty="0"/>
          </a:p>
          <a:p>
            <a:pPr marL="285750" indent="-285750">
              <a:buFont typeface="Arial"/>
              <a:buChar char="•"/>
            </a:pPr>
            <a:endParaRPr lang="fr-FR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endParaRPr lang="fr-FR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fr-FR" dirty="0">
                <a:solidFill>
                  <a:srgbClr val="000000"/>
                </a:solidFill>
              </a:rPr>
              <a:t>Permet</a:t>
            </a:r>
            <a:r>
              <a:rPr lang="fr-FR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fr-FR" dirty="0">
                <a:solidFill>
                  <a:srgbClr val="000000"/>
                </a:solidFill>
              </a:rPr>
              <a:t>donc</a:t>
            </a:r>
            <a:r>
              <a:rPr lang="fr-FR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fr-FR" dirty="0">
                <a:solidFill>
                  <a:srgbClr val="000000"/>
                </a:solidFill>
              </a:rPr>
              <a:t>de </a:t>
            </a:r>
            <a:r>
              <a:rPr lang="fr-FR" b="1" i="0" u="none" strike="noStrike" dirty="0">
                <a:solidFill>
                  <a:srgbClr val="000000"/>
                </a:solidFill>
                <a:effectLst/>
              </a:rPr>
              <a:t>combiner/fusionner des données </a:t>
            </a:r>
            <a:r>
              <a:rPr lang="fr-FR" b="0" i="0" u="none" strike="noStrike" dirty="0">
                <a:solidFill>
                  <a:srgbClr val="000000"/>
                </a:solidFill>
                <a:effectLst/>
              </a:rPr>
              <a:t>provenant de différentes sources </a:t>
            </a:r>
            <a:r>
              <a:rPr lang="fr-FR" dirty="0">
                <a:solidFill>
                  <a:srgbClr val="000000"/>
                </a:solidFill>
              </a:rPr>
              <a:t>(enquêtes, bases de données, etc.), </a:t>
            </a:r>
            <a:r>
              <a:rPr lang="fr-FR" b="0" i="0" u="none" strike="noStrike" dirty="0">
                <a:solidFill>
                  <a:srgbClr val="000000"/>
                </a:solidFill>
                <a:effectLst/>
              </a:rPr>
              <a:t>à propos de la m</a:t>
            </a:r>
            <a:r>
              <a:rPr lang="fr-FR" dirty="0">
                <a:solidFill>
                  <a:srgbClr val="000000"/>
                </a:solidFill>
              </a:rPr>
              <a:t>ême population</a:t>
            </a:r>
            <a:endParaRPr lang="fr-FR" dirty="0"/>
          </a:p>
          <a:p>
            <a:endParaRPr lang="fr-FR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i="0" u="none" strike="noStrike" dirty="0">
              <a:solidFill>
                <a:srgbClr val="000000"/>
              </a:solidFill>
              <a:effectLst/>
            </a:endParaRPr>
          </a:p>
          <a:p>
            <a:pPr algn="l"/>
            <a:endParaRPr lang="fr-FR" b="0" i="0" u="none" strike="noStrike" dirty="0">
              <a:solidFill>
                <a:srgbClr val="000000"/>
              </a:solidFill>
              <a:effectLst/>
            </a:endParaRPr>
          </a:p>
          <a:p>
            <a:endParaRPr lang="fr-FR" dirty="0"/>
          </a:p>
        </p:txBody>
      </p:sp>
      <p:pic>
        <p:nvPicPr>
          <p:cNvPr id="3" name="Picture 2" descr="A close-up of a graph&#10;&#10;AI-generated content may be incorrect.">
            <a:extLst>
              <a:ext uri="{FF2B5EF4-FFF2-40B4-BE49-F238E27FC236}">
                <a16:creationId xmlns:a16="http://schemas.microsoft.com/office/drawing/2014/main" id="{EDD80AC4-6F38-7B7D-C99D-D54B1AD23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0138" y="3429967"/>
            <a:ext cx="6342529" cy="2890267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F2BFD67D-E7C8-E066-1988-8A366A31CFE4}"/>
              </a:ext>
            </a:extLst>
          </p:cNvPr>
          <p:cNvSpPr txBox="1"/>
          <p:nvPr/>
        </p:nvSpPr>
        <p:spPr>
          <a:xfrm>
            <a:off x="154683" y="1142692"/>
            <a:ext cx="11734569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fr-FR" b="1" dirty="0">
              <a:solidFill>
                <a:srgbClr val="5DB3E6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fr-FR" dirty="0"/>
              <a:t>Dans le cas d’enquêtes indépendantes menées sur une grande population :</a:t>
            </a:r>
            <a:endParaRPr lang="fr-FR" b="1" dirty="0">
              <a:solidFill>
                <a:srgbClr val="5DB3E6"/>
              </a:solidFill>
            </a:endParaRPr>
          </a:p>
          <a:p>
            <a:pPr marL="285750" indent="-285750">
              <a:buFont typeface="Arial"/>
              <a:buChar char="•"/>
            </a:pPr>
            <a:endParaRPr lang="fr-FR" dirty="0"/>
          </a:p>
          <a:p>
            <a:pPr marL="742950" lvl="1" indent="-285750">
              <a:buFont typeface="Arial,Sans-Serif" panose="020B0604020202020204" pitchFamily="34" charset="0"/>
              <a:buChar char="•"/>
            </a:pPr>
            <a:r>
              <a:rPr lang="fr-FR" dirty="0"/>
              <a:t>Certaines variables sont communes, d’autres ne sont </a:t>
            </a:r>
            <a:r>
              <a:rPr lang="fr-FR" b="1" dirty="0"/>
              <a:t>pas observées conjointement</a:t>
            </a:r>
            <a:endParaRPr lang="fr-FR" dirty="0"/>
          </a:p>
          <a:p>
            <a:pPr marL="742950" lvl="1" indent="-285750">
              <a:buFont typeface="Arial"/>
              <a:buChar char="•"/>
            </a:pPr>
            <a:r>
              <a:rPr lang="fr-FR" dirty="0"/>
              <a:t>La probabilité d’observer le </a:t>
            </a:r>
            <a:r>
              <a:rPr lang="fr-FR" b="1" dirty="0"/>
              <a:t>même individu</a:t>
            </a:r>
            <a:r>
              <a:rPr lang="fr-FR" dirty="0"/>
              <a:t> dans les différentes bases de données est proche de 0 </a:t>
            </a:r>
            <a:r>
              <a:rPr lang="fr-FR" b="1" dirty="0">
                <a:sym typeface="Wingdings" pitchFamily="2" charset="2"/>
              </a:rPr>
              <a:t> </a:t>
            </a:r>
            <a:r>
              <a:rPr lang="fr-FR" dirty="0"/>
              <a:t>l'</a:t>
            </a:r>
            <a:r>
              <a:rPr lang="fr-FR" i="1" dirty="0"/>
              <a:t>appariement exact</a:t>
            </a:r>
            <a:r>
              <a:rPr lang="fr-FR" dirty="0"/>
              <a:t> est impossible</a:t>
            </a:r>
            <a:endParaRPr lang="fr-FR" b="1" i="1" dirty="0"/>
          </a:p>
        </p:txBody>
      </p:sp>
    </p:spTree>
    <p:extLst>
      <p:ext uri="{BB962C8B-B14F-4D97-AF65-F5344CB8AC3E}">
        <p14:creationId xmlns:p14="http://schemas.microsoft.com/office/powerpoint/2010/main" val="42189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CA5C53-9C46-B02B-611A-A834F9C098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BAD15C88-BD46-07FC-0856-2A4B4BE47CEF}"/>
              </a:ext>
            </a:extLst>
          </p:cNvPr>
          <p:cNvSpPr txBox="1"/>
          <p:nvPr/>
        </p:nvSpPr>
        <p:spPr>
          <a:xfrm>
            <a:off x="155555" y="382257"/>
            <a:ext cx="91077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rgbClr val="00214E"/>
                </a:solidFill>
                <a:latin typeface="Gill Sans"/>
                <a:ea typeface="Gill Sans"/>
                <a:cs typeface="Gill Sans"/>
                <a:sym typeface="Gill Sans"/>
              </a:rPr>
              <a:t>Génération de données synthétiques via un GAN</a:t>
            </a:r>
            <a:endParaRPr lang="fr-FR" sz="2800" dirty="0">
              <a:solidFill>
                <a:srgbClr val="00214E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8274B47-E716-F777-263C-DB3EA9FF234E}"/>
              </a:ext>
            </a:extLst>
          </p:cNvPr>
          <p:cNvSpPr txBox="1"/>
          <p:nvPr/>
        </p:nvSpPr>
        <p:spPr>
          <a:xfrm>
            <a:off x="155554" y="1078180"/>
            <a:ext cx="7141653" cy="64633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0000"/>
                </a:solidFill>
              </a:rPr>
              <a:t>Les </a:t>
            </a:r>
            <a:r>
              <a:rPr lang="fr-FR" dirty="0" err="1">
                <a:solidFill>
                  <a:srgbClr val="000000"/>
                </a:solidFill>
              </a:rPr>
              <a:t>GANs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/>
              <a:t>(</a:t>
            </a:r>
            <a:r>
              <a:rPr lang="fr-FR" i="1" dirty="0" err="1"/>
              <a:t>Generative</a:t>
            </a:r>
            <a:r>
              <a:rPr lang="fr-FR" i="1" dirty="0"/>
              <a:t> </a:t>
            </a:r>
            <a:r>
              <a:rPr lang="fr-FR" i="1" dirty="0" err="1"/>
              <a:t>Adversarial</a:t>
            </a:r>
            <a:r>
              <a:rPr lang="fr-FR" i="1" dirty="0"/>
              <a:t> Networks</a:t>
            </a:r>
            <a:r>
              <a:rPr lang="fr-FR" dirty="0"/>
              <a:t>) sont un type de réseau de neurones dont le premier objectif était de </a:t>
            </a:r>
            <a:r>
              <a:rPr lang="fr-FR" b="1" dirty="0"/>
              <a:t>créer de fausses images</a:t>
            </a:r>
            <a:r>
              <a:rPr lang="fr-FR" dirty="0"/>
              <a:t> avec un haut degré de réalisme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Au-delà de la création d’images synthétiques, un GAN permet de </a:t>
            </a:r>
            <a:r>
              <a:rPr lang="fr-FR" b="1" dirty="0"/>
              <a:t>générer de nouvelles données </a:t>
            </a:r>
            <a:r>
              <a:rPr lang="fr-FR" dirty="0"/>
              <a:t>en apprenant à imiter les vraies données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Ils font partie d’une classe de techniques d’apprentissage automatique composée de 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r-FR" dirty="0"/>
          </a:p>
          <a:p>
            <a:pPr marL="800100" lvl="1" indent="-342900">
              <a:buFont typeface="+mj-lt"/>
              <a:buAutoNum type="arabicPeriod"/>
            </a:pPr>
            <a:r>
              <a:rPr lang="fr-FR" b="1" dirty="0"/>
              <a:t>Générateur (G)</a:t>
            </a:r>
            <a:r>
              <a:rPr lang="fr-FR" dirty="0"/>
              <a:t> : génère des nouvelles données à partir d’un bruit aléatoire en essayant de reproduire les caractéristiques des données réelles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b="1" dirty="0"/>
              <a:t>Discriminateur (D)</a:t>
            </a:r>
            <a:r>
              <a:rPr lang="fr-FR" dirty="0"/>
              <a:t> : évalue l'authenticité des données, en essayant de distinguer les données réelles des données générées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b="1" dirty="0"/>
              <a:t>Fonction de perte </a:t>
            </a:r>
            <a:r>
              <a:rPr lang="fr-FR" dirty="0"/>
              <a:t>:</a:t>
            </a:r>
            <a:r>
              <a:rPr lang="fr-FR" b="1" dirty="0"/>
              <a:t> </a:t>
            </a:r>
            <a:r>
              <a:rPr lang="fr-FR" dirty="0"/>
              <a:t>guide le générateur pour améliorer sa performance</a:t>
            </a:r>
          </a:p>
          <a:p>
            <a:pPr marL="342900" indent="-342900">
              <a:buFont typeface="Arial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Picture 3" descr="A diagram of a computer network&#10;&#10;AI-generated content may be incorrect.">
            <a:extLst>
              <a:ext uri="{FF2B5EF4-FFF2-40B4-BE49-F238E27FC236}">
                <a16:creationId xmlns:a16="http://schemas.microsoft.com/office/drawing/2014/main" id="{0ACFBD06-316C-4F35-E48E-CADC01582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7790" y="4170694"/>
            <a:ext cx="4739239" cy="1983170"/>
          </a:xfrm>
          <a:prstGeom prst="rect">
            <a:avLst/>
          </a:prstGeom>
        </p:spPr>
      </p:pic>
      <p:pic>
        <p:nvPicPr>
          <p:cNvPr id="22" name="Image 7" descr="Une image contenant mammifère, chat, Moustaches, Chats petite et moyenne taille&#10;&#10;Description générée automatiquement">
            <a:extLst>
              <a:ext uri="{FF2B5EF4-FFF2-40B4-BE49-F238E27FC236}">
                <a16:creationId xmlns:a16="http://schemas.microsoft.com/office/drawing/2014/main" id="{A32A2069-2207-6D23-0C8B-78899ACECF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483" y="1273782"/>
            <a:ext cx="1962726" cy="1946851"/>
          </a:xfrm>
          <a:prstGeom prst="rect">
            <a:avLst/>
          </a:prstGeom>
        </p:spPr>
      </p:pic>
      <p:pic>
        <p:nvPicPr>
          <p:cNvPr id="24" name="Espace réservé du contenu 5">
            <a:extLst>
              <a:ext uri="{FF2B5EF4-FFF2-40B4-BE49-F238E27FC236}">
                <a16:creationId xmlns:a16="http://schemas.microsoft.com/office/drawing/2014/main" id="{03D54DE9-300D-D3C2-903F-3CED64EF8F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1539" y="1275931"/>
            <a:ext cx="1965828" cy="194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294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22DC10-CC74-E400-3098-19EA51B64E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9806DD6-0F97-D3CD-66D5-AAF5A2212F0B}"/>
              </a:ext>
            </a:extLst>
          </p:cNvPr>
          <p:cNvSpPr txBox="1"/>
          <p:nvPr/>
        </p:nvSpPr>
        <p:spPr>
          <a:xfrm>
            <a:off x="1077438" y="516330"/>
            <a:ext cx="10037124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200" b="1" dirty="0">
                <a:solidFill>
                  <a:srgbClr val="00214E"/>
                </a:solidFill>
                <a:latin typeface="Gill Sans"/>
              </a:rPr>
              <a:t>Architecture RAG* pour le </a:t>
            </a:r>
            <a:r>
              <a:rPr lang="nl-NL" sz="3200" b="1" dirty="0" err="1">
                <a:solidFill>
                  <a:srgbClr val="00214E"/>
                </a:solidFill>
                <a:latin typeface="Gill Sans"/>
              </a:rPr>
              <a:t>journalisme</a:t>
            </a:r>
            <a:r>
              <a:rPr lang="nl-NL" sz="3200" b="1" dirty="0">
                <a:solidFill>
                  <a:srgbClr val="00214E"/>
                </a:solidFill>
                <a:latin typeface="Gill Sans"/>
              </a:rPr>
              <a:t> </a:t>
            </a:r>
            <a:r>
              <a:rPr lang="nl-NL" sz="3200" b="1" dirty="0" err="1">
                <a:solidFill>
                  <a:srgbClr val="00214E"/>
                </a:solidFill>
                <a:latin typeface="Gill Sans"/>
              </a:rPr>
              <a:t>d’investigation</a:t>
            </a:r>
            <a:endParaRPr lang="nl-NL" sz="3200" b="1" dirty="0">
              <a:solidFill>
                <a:srgbClr val="00214E"/>
              </a:solidFill>
              <a:latin typeface="Gill Sans"/>
            </a:endParaRP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87E41E12-B5BF-6D64-F155-1C90E8C29BB2}"/>
              </a:ext>
            </a:extLst>
          </p:cNvPr>
          <p:cNvSpPr txBox="1"/>
          <p:nvPr/>
        </p:nvSpPr>
        <p:spPr>
          <a:xfrm>
            <a:off x="71816" y="6341670"/>
            <a:ext cx="5159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Retrieval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Augmented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Generation</a:t>
            </a:r>
            <a:endParaRPr kumimoji="0" lang="fr-B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ED40AB-8105-F238-879F-F9931068A7A3}"/>
              </a:ext>
            </a:extLst>
          </p:cNvPr>
          <p:cNvSpPr/>
          <p:nvPr/>
        </p:nvSpPr>
        <p:spPr>
          <a:xfrm>
            <a:off x="873447" y="2065134"/>
            <a:ext cx="6208259" cy="2618954"/>
          </a:xfrm>
          <a:prstGeom prst="rect">
            <a:avLst/>
          </a:prstGeom>
          <a:solidFill>
            <a:schemeClr val="bg1"/>
          </a:solidFill>
          <a:ln w="38100">
            <a:solidFill>
              <a:srgbClr val="5DB3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 4" descr="Une image contenant texte, capture d’écran, Police, diagramme&#10;&#10;Le contenu généré par l’IA peut être incorrect.">
            <a:extLst>
              <a:ext uri="{FF2B5EF4-FFF2-40B4-BE49-F238E27FC236}">
                <a16:creationId xmlns:a16="http://schemas.microsoft.com/office/drawing/2014/main" id="{F8C4A4F7-D7B6-FA6A-5A30-780C6436304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22353" r="23255" b="11818"/>
          <a:stretch/>
        </p:blipFill>
        <p:spPr>
          <a:xfrm>
            <a:off x="1015999" y="1970561"/>
            <a:ext cx="5841690" cy="2370414"/>
          </a:xfrm>
          <a:prstGeom prst="rect">
            <a:avLst/>
          </a:prstGeom>
          <a:ln>
            <a:noFill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E7172F9-184F-AD88-DBF3-76643DCEF218}"/>
              </a:ext>
            </a:extLst>
          </p:cNvPr>
          <p:cNvSpPr txBox="1"/>
          <p:nvPr/>
        </p:nvSpPr>
        <p:spPr>
          <a:xfrm>
            <a:off x="1015998" y="2783278"/>
            <a:ext cx="163545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214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Données structurées</a:t>
            </a:r>
            <a:endParaRPr kumimoji="0" lang="fr-BE" sz="1600" b="0" i="0" u="none" strike="noStrike" kern="1200" cap="none" spc="0" normalizeH="0" baseline="0" noProof="0" dirty="0">
              <a:ln>
                <a:noFill/>
              </a:ln>
              <a:solidFill>
                <a:srgbClr val="00214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9ACBAD5-BBF7-330A-D5BF-0FFD6BD8CE42}"/>
              </a:ext>
            </a:extLst>
          </p:cNvPr>
          <p:cNvSpPr txBox="1"/>
          <p:nvPr/>
        </p:nvSpPr>
        <p:spPr>
          <a:xfrm>
            <a:off x="3730699" y="3999876"/>
            <a:ext cx="2525400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Modèle de vectorisation</a:t>
            </a:r>
            <a:endParaRPr kumimoji="0" lang="fr-B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3617C96-7538-35D2-4A74-41B35D7CE66F}"/>
              </a:ext>
            </a:extLst>
          </p:cNvPr>
          <p:cNvSpPr txBox="1"/>
          <p:nvPr/>
        </p:nvSpPr>
        <p:spPr>
          <a:xfrm>
            <a:off x="1027821" y="4008039"/>
            <a:ext cx="162362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214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Données non-structurées</a:t>
            </a:r>
            <a:endParaRPr kumimoji="0" lang="fr-BE" sz="1600" b="0" i="0" u="none" strike="noStrike" kern="1200" cap="none" spc="0" normalizeH="0" baseline="0" noProof="0" dirty="0">
              <a:ln>
                <a:noFill/>
              </a:ln>
              <a:solidFill>
                <a:srgbClr val="00214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9C7AC2B-6CE7-8956-C305-3617873A643C}"/>
              </a:ext>
            </a:extLst>
          </p:cNvPr>
          <p:cNvSpPr txBox="1"/>
          <p:nvPr/>
        </p:nvSpPr>
        <p:spPr>
          <a:xfrm>
            <a:off x="2995174" y="3038392"/>
            <a:ext cx="110899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214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Partitions</a:t>
            </a:r>
            <a:endParaRPr kumimoji="0" lang="fr-BE" sz="1600" b="0" i="0" u="none" strike="noStrike" kern="1200" cap="none" spc="0" normalizeH="0" baseline="0" noProof="0" dirty="0">
              <a:ln>
                <a:noFill/>
              </a:ln>
              <a:solidFill>
                <a:srgbClr val="00214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C5BBE9D-2F8F-E389-E97A-28D338ACDB05}"/>
              </a:ext>
            </a:extLst>
          </p:cNvPr>
          <p:cNvSpPr txBox="1"/>
          <p:nvPr/>
        </p:nvSpPr>
        <p:spPr>
          <a:xfrm>
            <a:off x="4281164" y="3100604"/>
            <a:ext cx="147109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214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Base de données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214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vectorielle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1342E34-254A-0333-A45A-6298798390F6}"/>
              </a:ext>
            </a:extLst>
          </p:cNvPr>
          <p:cNvSpPr txBox="1"/>
          <p:nvPr/>
        </p:nvSpPr>
        <p:spPr>
          <a:xfrm>
            <a:off x="5806127" y="3062668"/>
            <a:ext cx="122855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214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Partitions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214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pertinentes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4837552-398F-26B3-3490-A728672814A1}"/>
              </a:ext>
            </a:extLst>
          </p:cNvPr>
          <p:cNvSpPr txBox="1"/>
          <p:nvPr/>
        </p:nvSpPr>
        <p:spPr>
          <a:xfrm>
            <a:off x="2543192" y="4700547"/>
            <a:ext cx="2890209" cy="338554"/>
          </a:xfrm>
          <a:prstGeom prst="rect">
            <a:avLst/>
          </a:prstGeom>
          <a:solidFill>
            <a:srgbClr val="5DB3E6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Recherche sémantique</a:t>
            </a:r>
            <a:endParaRPr kumimoji="0" lang="fr-B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0ABC14BD-A6B9-A30B-202D-D2EF6845F084}"/>
              </a:ext>
            </a:extLst>
          </p:cNvPr>
          <p:cNvGrpSpPr/>
          <p:nvPr/>
        </p:nvGrpSpPr>
        <p:grpSpPr>
          <a:xfrm>
            <a:off x="6857689" y="1959320"/>
            <a:ext cx="3779519" cy="2966405"/>
            <a:chOff x="7000241" y="2368694"/>
            <a:chExt cx="3779519" cy="2966405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724265A6-9D35-8E80-FBE4-D86363A2B5F5}"/>
                </a:ext>
              </a:extLst>
            </p:cNvPr>
            <p:cNvGrpSpPr/>
            <p:nvPr/>
          </p:nvGrpSpPr>
          <p:grpSpPr>
            <a:xfrm>
              <a:off x="7000241" y="2368694"/>
              <a:ext cx="3779519" cy="2615524"/>
              <a:chOff x="7000241" y="2368694"/>
              <a:chExt cx="3779519" cy="261552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6BB5B91-5A89-EA23-3F09-4341A0CFDDD1}"/>
                  </a:ext>
                </a:extLst>
              </p:cNvPr>
              <p:cNvSpPr/>
              <p:nvPr/>
            </p:nvSpPr>
            <p:spPr>
              <a:xfrm>
                <a:off x="7427140" y="2468125"/>
                <a:ext cx="3352620" cy="2516093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5DB3E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600" b="0" i="0" u="none" strike="noStrike" kern="1200" cap="none" spc="0" normalizeH="0" baseline="0" noProof="0">
                  <a:ln>
                    <a:noFill/>
                  </a:ln>
                  <a:solidFill>
                    <a:srgbClr val="00214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8" name="Connecteur droit 17">
                <a:extLst>
                  <a:ext uri="{FF2B5EF4-FFF2-40B4-BE49-F238E27FC236}">
                    <a16:creationId xmlns:a16="http://schemas.microsoft.com/office/drawing/2014/main" id="{9D075388-36A9-4D86-5F7A-FE868F627540}"/>
                  </a:ext>
                </a:extLst>
              </p:cNvPr>
              <p:cNvCxnSpPr/>
              <p:nvPr/>
            </p:nvCxnSpPr>
            <p:spPr>
              <a:xfrm>
                <a:off x="8314024" y="3192652"/>
                <a:ext cx="0" cy="1233534"/>
              </a:xfrm>
              <a:prstGeom prst="line">
                <a:avLst/>
              </a:prstGeom>
              <a:ln w="28575">
                <a:solidFill>
                  <a:srgbClr val="5DB3E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648199B1-969E-9069-20C4-CAD5D63EC26E}"/>
                  </a:ext>
                </a:extLst>
              </p:cNvPr>
              <p:cNvSpPr txBox="1"/>
              <p:nvPr/>
            </p:nvSpPr>
            <p:spPr>
              <a:xfrm>
                <a:off x="7649431" y="4374113"/>
                <a:ext cx="2446540" cy="33855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Modèle de langage</a:t>
                </a:r>
                <a:endParaRPr kumimoji="0" lang="fr-B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0" name="Groupe 19">
                <a:extLst>
                  <a:ext uri="{FF2B5EF4-FFF2-40B4-BE49-F238E27FC236}">
                    <a16:creationId xmlns:a16="http://schemas.microsoft.com/office/drawing/2014/main" id="{0A8B362D-FE5D-DFD8-FE63-D9A08C72220C}"/>
                  </a:ext>
                </a:extLst>
              </p:cNvPr>
              <p:cNvGrpSpPr/>
              <p:nvPr/>
            </p:nvGrpSpPr>
            <p:grpSpPr>
              <a:xfrm>
                <a:off x="8911872" y="2368694"/>
                <a:ext cx="1335904" cy="1827804"/>
                <a:chOff x="8463184" y="2250737"/>
                <a:chExt cx="1335904" cy="1827804"/>
              </a:xfrm>
            </p:grpSpPr>
            <p:pic>
              <p:nvPicPr>
                <p:cNvPr id="22" name="Image 21" descr="Une image contenant texte, capture d’écran, Police, diagramme&#10;&#10;Le contenu généré par l’IA peut être incorrect.">
                  <a:extLst>
                    <a:ext uri="{FF2B5EF4-FFF2-40B4-BE49-F238E27FC236}">
                      <a16:creationId xmlns:a16="http://schemas.microsoft.com/office/drawing/2014/main" id="{4C306A87-15A6-A96C-173A-49D5BC2A55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</a:blip>
                <a:srcRect l="85967" t="22353" r="1906" b="30158"/>
                <a:stretch/>
              </p:blipFill>
              <p:spPr>
                <a:xfrm>
                  <a:off x="8724164" y="2250737"/>
                  <a:ext cx="923119" cy="1710013"/>
                </a:xfrm>
                <a:prstGeom prst="rect">
                  <a:avLst/>
                </a:prstGeom>
                <a:ln>
                  <a:noFill/>
                </a:ln>
              </p:spPr>
            </p:pic>
            <p:sp>
              <p:nvSpPr>
                <p:cNvPr id="23" name="ZoneTexte 22">
                  <a:extLst>
                    <a:ext uri="{FF2B5EF4-FFF2-40B4-BE49-F238E27FC236}">
                      <a16:creationId xmlns:a16="http://schemas.microsoft.com/office/drawing/2014/main" id="{DF6ECBF2-1EC4-29FF-DF0B-1692F56811D3}"/>
                    </a:ext>
                  </a:extLst>
                </p:cNvPr>
                <p:cNvSpPr txBox="1"/>
                <p:nvPr/>
              </p:nvSpPr>
              <p:spPr>
                <a:xfrm>
                  <a:off x="8463184" y="3247544"/>
                  <a:ext cx="1335904" cy="83099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14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Génération d’une réponse</a:t>
                  </a:r>
                  <a:endParaRPr kumimoji="0" lang="fr-BE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14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21" name="Connecteur droit avec flèche 20">
                <a:extLst>
                  <a:ext uri="{FF2B5EF4-FFF2-40B4-BE49-F238E27FC236}">
                    <a16:creationId xmlns:a16="http://schemas.microsoft.com/office/drawing/2014/main" id="{4F5BBEEC-433F-71C0-CD34-14FCCB41E8E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00241" y="3175716"/>
                <a:ext cx="2172611" cy="3560"/>
              </a:xfrm>
              <a:prstGeom prst="straightConnector1">
                <a:avLst/>
              </a:prstGeom>
              <a:ln w="28575">
                <a:solidFill>
                  <a:srgbClr val="5DB3E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81C4CB26-51D2-57F4-C6D3-614307400A35}"/>
                </a:ext>
              </a:extLst>
            </p:cNvPr>
            <p:cNvSpPr txBox="1"/>
            <p:nvPr/>
          </p:nvSpPr>
          <p:spPr>
            <a:xfrm>
              <a:off x="8163650" y="4996545"/>
              <a:ext cx="1879600" cy="338554"/>
            </a:xfrm>
            <a:prstGeom prst="rect">
              <a:avLst/>
            </a:prstGeom>
            <a:solidFill>
              <a:srgbClr val="5DB3E6"/>
            </a:solidFill>
            <a:ln>
              <a:solidFill>
                <a:srgbClr val="5DB3E6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Génération</a:t>
              </a:r>
              <a:endParaRPr kumimoji="0" lang="fr-B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8938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05846F-6BC3-8150-7558-E2623658F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 sz="160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37BD240-E1D0-6248-55F9-3BB98F175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sz="16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255015-6CFA-319D-118E-0AE90C53D41E}"/>
              </a:ext>
            </a:extLst>
          </p:cNvPr>
          <p:cNvSpPr/>
          <p:nvPr/>
        </p:nvSpPr>
        <p:spPr>
          <a:xfrm>
            <a:off x="115748" y="115747"/>
            <a:ext cx="6817488" cy="629662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1F32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6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8BA9CC1-91F6-1939-DF11-FB9E504D714C}"/>
              </a:ext>
            </a:extLst>
          </p:cNvPr>
          <p:cNvSpPr txBox="1"/>
          <p:nvPr/>
        </p:nvSpPr>
        <p:spPr>
          <a:xfrm>
            <a:off x="7056453" y="115747"/>
            <a:ext cx="5008226" cy="5509200"/>
          </a:xfrm>
          <a:prstGeom prst="rect">
            <a:avLst/>
          </a:prstGeom>
          <a:solidFill>
            <a:schemeClr val="bg1"/>
          </a:solidFill>
          <a:ln w="38100">
            <a:solidFill>
              <a:srgbClr val="5DB1E6"/>
            </a:solidFill>
          </a:ln>
        </p:spPr>
        <p:txBody>
          <a:bodyPr wrap="square">
            <a:spAutoFit/>
          </a:bodyPr>
          <a:lstStyle/>
          <a:p>
            <a:r>
              <a:rPr lang="fr-FR" sz="1600" b="1" dirty="0"/>
              <a:t>Prompt : </a:t>
            </a:r>
            <a:r>
              <a:rPr lang="fr-FR" sz="1600" dirty="0"/>
              <a:t>Rédige un rapport résumant les extraits suivants d'un débat parlementaire.</a:t>
            </a:r>
          </a:p>
          <a:p>
            <a:r>
              <a:rPr lang="fr-FR" sz="1600" b="1" dirty="0"/>
              <a:t>Contexte : </a:t>
            </a:r>
            <a:r>
              <a:rPr lang="fr-FR" sz="1600" dirty="0"/>
              <a:t>MM. Wahl et Hardy interrogent M. Henry sur l'état des discussions interrégionales concernant le projet </a:t>
            </a:r>
            <a:r>
              <a:rPr lang="fr-FR" sz="1600" dirty="0" err="1"/>
              <a:t>SmartMove</a:t>
            </a:r>
            <a:r>
              <a:rPr lang="fr-FR" sz="1600" dirty="0"/>
              <a:t>, notamment après une réunion du Comité de concertation.</a:t>
            </a:r>
          </a:p>
          <a:p>
            <a:r>
              <a:rPr lang="fr-FR" sz="1600" b="1" dirty="0"/>
              <a:t>Points clés : </a:t>
            </a:r>
            <a:r>
              <a:rPr lang="fr-FR" sz="1600" dirty="0"/>
              <a:t>M. Wahl : souligne le manque d'accord entre les régions et l'importance de la communauté métropolitaine dans la gestion de la mobilité.    M. Hardy : Souligne la nécessité de trouver des solutions alternatives pour éviter les impacts négatifs sur les navetteurs wallons.    M. Henry : Indique que les discussions sont en cours et que des solutions alternatives de mobilité sont explorées. Il mentionne que la Région bruxelloise est ouverte à des discussions plus larges.</a:t>
            </a:r>
          </a:p>
          <a:p>
            <a:r>
              <a:rPr lang="fr-FR" sz="1600" b="1" dirty="0"/>
              <a:t>Conclusion : </a:t>
            </a:r>
            <a:r>
              <a:rPr lang="fr-FR" sz="1600" dirty="0"/>
              <a:t>les discussions interrégionales sur le projet </a:t>
            </a:r>
            <a:r>
              <a:rPr lang="fr-FR" sz="1600" dirty="0" err="1"/>
              <a:t>SmartMove</a:t>
            </a:r>
            <a:r>
              <a:rPr lang="fr-FR" sz="1600" dirty="0"/>
              <a:t> sont au point mort, mais des efforts sont en cours pour trouver des solutions alternatives. La communauté métropolitaine reste un sujet important mais pas central dans les discussions actuelles.</a:t>
            </a:r>
            <a:endParaRPr lang="fr-BE" sz="16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A4B1801-0B51-F548-BFDF-8D8D5656D910}"/>
              </a:ext>
            </a:extLst>
          </p:cNvPr>
          <p:cNvSpPr txBox="1"/>
          <p:nvPr/>
        </p:nvSpPr>
        <p:spPr>
          <a:xfrm>
            <a:off x="272005" y="703679"/>
            <a:ext cx="6504972" cy="107721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fr-FR" sz="1600" dirty="0"/>
              <a:t>QUESTION D'ACTUALITÉ DE M. WAHL À M. HENRY, MINISTRE DU CLIMAT, DE L’ÉNERGIE ET DE LA MOBILITÉ, SUR « L’IMPLICATION DE LA POLITIQUE DE MOBILITÉ BRUXELLOISE POUR LES NAVETTEURS WALLONS »</a:t>
            </a:r>
            <a:endParaRPr lang="fr-BE" sz="16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4CE6B43-4801-CBC7-5632-93A41A9AB738}"/>
              </a:ext>
            </a:extLst>
          </p:cNvPr>
          <p:cNvSpPr txBox="1"/>
          <p:nvPr/>
        </p:nvSpPr>
        <p:spPr>
          <a:xfrm>
            <a:off x="272006" y="1898654"/>
            <a:ext cx="6504971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fr-FR" sz="1600" dirty="0"/>
              <a:t>QUESTION URGENTE DE M. WAHL À M. HENRY, MINISTRE DU CLIMAT, DE L’ÉNERGIE, DE LA MOBILITÉ ET DES INFRASTRUCTURES, SUR « L'IMPASSE DU DIALOGUE INTERRÉGIONAL DU PROJET SMARTMOVE »</a:t>
            </a:r>
            <a:endParaRPr lang="fr-BE" sz="16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F439A35-6DD0-BE48-D21E-10F448212699}"/>
              </a:ext>
            </a:extLst>
          </p:cNvPr>
          <p:cNvSpPr txBox="1"/>
          <p:nvPr/>
        </p:nvSpPr>
        <p:spPr>
          <a:xfrm>
            <a:off x="250538" y="3856002"/>
            <a:ext cx="6504970" cy="107721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fr-FR" sz="1600" dirty="0"/>
              <a:t>QUESTION D'ACTUALITÉ DE M. WAHL À M. HENRY, MINISTRE DU CLIMAT, DE L’ÉNERGIE, DE LA MOBILITÉ ET DES INFRASTRUCTURES, SUR « LE RÉAMÉNAGEMENT DE LA PARTIE EST DU RING DE BRUXELLES PAR LA RÉGION FLAMANDE »</a:t>
            </a:r>
            <a:endParaRPr lang="fr-BE" sz="16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E9C1DA2-23D0-52B1-0937-C9BCD6468E5E}"/>
              </a:ext>
            </a:extLst>
          </p:cNvPr>
          <p:cNvSpPr txBox="1"/>
          <p:nvPr/>
        </p:nvSpPr>
        <p:spPr>
          <a:xfrm>
            <a:off x="250538" y="5082288"/>
            <a:ext cx="6504970" cy="107721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fr-FR" sz="1600" dirty="0"/>
              <a:t>QUESTION URGENTE DE M. WAHL À M. HENRY, MINISTRE DU CLIMAT, DE L’ÉNERGIE ET DE LA MOBILITÉ, SUR « LA VOLONTÉ  DE LA FLANDRE DE FERMER DEUX BANDES DE CIRCULATION AUX QUATRE BRAS DE TERVUEREN »</a:t>
            </a:r>
            <a:endParaRPr lang="fr-BE" sz="16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B9BE1AE-9CC9-363A-23B5-5544081490E1}"/>
              </a:ext>
            </a:extLst>
          </p:cNvPr>
          <p:cNvSpPr txBox="1"/>
          <p:nvPr/>
        </p:nvSpPr>
        <p:spPr>
          <a:xfrm>
            <a:off x="250538" y="2877328"/>
            <a:ext cx="6504971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fr-FR" sz="1600" dirty="0"/>
              <a:t>QUESTION D'ACTUALITÉ DE M. MATAGNE À M. HENRY, MINISTRE DU CLIMAT, DE L’ÉNERGIE ET DE LA MOBILITÉ, SUR « LE PROJET DE TAXE AU KILOMÈTRE POURSUIVI PAR LA RÉGION DE BRUXELLES-CAPITALE »</a:t>
            </a:r>
            <a:endParaRPr lang="fr-BE" sz="1600" dirty="0"/>
          </a:p>
        </p:txBody>
      </p:sp>
      <p:pic>
        <p:nvPicPr>
          <p:cNvPr id="48" name="Image 47">
            <a:extLst>
              <a:ext uri="{FF2B5EF4-FFF2-40B4-BE49-F238E27FC236}">
                <a16:creationId xmlns:a16="http://schemas.microsoft.com/office/drawing/2014/main" id="{03131255-FDD0-EADF-491B-3FF8DEF86E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0538" y="2857020"/>
            <a:ext cx="6504970" cy="3350828"/>
          </a:xfrm>
          <a:prstGeom prst="rect">
            <a:avLst/>
          </a:prstGeom>
          <a:ln w="38100">
            <a:solidFill>
              <a:srgbClr val="5DB1E6"/>
            </a:solidFill>
          </a:ln>
        </p:spPr>
      </p:pic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86C068B2-A2CF-6C99-CAE1-FDA07EC33DDA}"/>
              </a:ext>
            </a:extLst>
          </p:cNvPr>
          <p:cNvSpPr/>
          <p:nvPr/>
        </p:nvSpPr>
        <p:spPr>
          <a:xfrm>
            <a:off x="6588047" y="1976771"/>
            <a:ext cx="690376" cy="6843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60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CE26A0F-69CF-63FE-D4E9-ACD7118264A9}"/>
              </a:ext>
            </a:extLst>
          </p:cNvPr>
          <p:cNvSpPr txBox="1"/>
          <p:nvPr/>
        </p:nvSpPr>
        <p:spPr>
          <a:xfrm>
            <a:off x="250538" y="146308"/>
            <a:ext cx="6671123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BE" sz="1600" b="1" dirty="0">
                <a:latin typeface="Aptos"/>
                <a:cs typeface="Times New Roman"/>
              </a:rPr>
              <a:t>Requête: </a:t>
            </a:r>
            <a:r>
              <a:rPr lang="fr-FR" sz="1600" dirty="0"/>
              <a:t>Retrouve-moi toutes les discussions qui concernent des difficultés de mobilité autour de Bruxelles</a:t>
            </a:r>
          </a:p>
          <a:p>
            <a:endParaRPr lang="fr-BE" sz="1600" b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6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6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0561C7-77BD-CD3D-9A0C-C5875E06AC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iagram of a network&#10;&#10;AI-generated content may be incorrect.">
            <a:extLst>
              <a:ext uri="{FF2B5EF4-FFF2-40B4-BE49-F238E27FC236}">
                <a16:creationId xmlns:a16="http://schemas.microsoft.com/office/drawing/2014/main" id="{3DB13495-0DC1-F747-1480-962FA6CAB4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62137" y="1712869"/>
            <a:ext cx="7720912" cy="5725322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893AF3B0-63AC-1843-E63A-E079704CF2CE}"/>
              </a:ext>
            </a:extLst>
          </p:cNvPr>
          <p:cNvSpPr txBox="1"/>
          <p:nvPr/>
        </p:nvSpPr>
        <p:spPr>
          <a:xfrm>
            <a:off x="100470" y="202143"/>
            <a:ext cx="6819741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fr-FR" sz="2800" b="1" dirty="0">
                <a:solidFill>
                  <a:srgbClr val="00214E"/>
                </a:solidFill>
                <a:latin typeface="Gill Sans"/>
                <a:cs typeface="Gill Sans"/>
                <a:sym typeface="Gill Sans"/>
              </a:rPr>
              <a:t>Hiérarchisation : quelques exemples</a:t>
            </a:r>
            <a:endParaRPr lang="fr-FR" sz="2800" dirty="0">
              <a:solidFill>
                <a:srgbClr val="00214E"/>
              </a:solidFill>
            </a:endParaRPr>
          </a:p>
        </p:txBody>
      </p:sp>
      <p:pic>
        <p:nvPicPr>
          <p:cNvPr id="12" name="Picture 11" descr="A graph with blue and red squares&#10;&#10;AI-generated content may be incorrect.">
            <a:extLst>
              <a:ext uri="{FF2B5EF4-FFF2-40B4-BE49-F238E27FC236}">
                <a16:creationId xmlns:a16="http://schemas.microsoft.com/office/drawing/2014/main" id="{4B9CE41C-213D-D040-3BC0-EC9F3B595A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68" y="2194476"/>
            <a:ext cx="6088972" cy="4552066"/>
          </a:xfrm>
          <a:prstGeom prst="rect">
            <a:avLst/>
          </a:prstGeom>
        </p:spPr>
      </p:pic>
      <p:sp>
        <p:nvSpPr>
          <p:cNvPr id="14" name="TextBox 2">
            <a:extLst>
              <a:ext uri="{FF2B5EF4-FFF2-40B4-BE49-F238E27FC236}">
                <a16:creationId xmlns:a16="http://schemas.microsoft.com/office/drawing/2014/main" id="{9B4A79DB-C9FA-08C4-2CA0-9D483EBB19AC}"/>
              </a:ext>
            </a:extLst>
          </p:cNvPr>
          <p:cNvSpPr txBox="1"/>
          <p:nvPr/>
        </p:nvSpPr>
        <p:spPr>
          <a:xfrm>
            <a:off x="327174" y="1179958"/>
            <a:ext cx="11611692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sz="2000" dirty="0"/>
              <a:t>Objectif :</a:t>
            </a:r>
            <a:r>
              <a:rPr lang="fr-FR" sz="2000" b="1" dirty="0"/>
              <a:t> visualiser les corrélations </a:t>
            </a:r>
            <a:r>
              <a:rPr lang="fr-FR" sz="2000" dirty="0"/>
              <a:t>entre variables pour mettre en évidence les variables les plus fortement liées, et donc potentiellement les liens les plus intéressants pour le journaliste</a:t>
            </a:r>
            <a:endParaRPr lang="fr-FR" sz="2000" b="1" dirty="0">
              <a:solidFill>
                <a:srgbClr val="5DB3E6"/>
              </a:solidFill>
            </a:endParaRPr>
          </a:p>
          <a:p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771838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D34B32-131A-E8EC-5C8C-8BE9A594BC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7A143145-43A6-B6E2-C3FA-92688DE95355}"/>
              </a:ext>
            </a:extLst>
          </p:cNvPr>
          <p:cNvSpPr txBox="1"/>
          <p:nvPr/>
        </p:nvSpPr>
        <p:spPr>
          <a:xfrm>
            <a:off x="100470" y="202143"/>
            <a:ext cx="6528700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fr-FR" sz="2800" b="1" dirty="0">
                <a:solidFill>
                  <a:srgbClr val="00214E"/>
                </a:solidFill>
                <a:latin typeface="Gill Sans"/>
                <a:cs typeface="Gill Sans"/>
                <a:sym typeface="Gill Sans"/>
              </a:rPr>
              <a:t>Génération : quelques exemples</a:t>
            </a:r>
            <a:endParaRPr lang="fr-FR" sz="2800" dirty="0">
              <a:solidFill>
                <a:srgbClr val="00214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BE644E-44F7-1CC0-0937-3BE228A49E37}"/>
              </a:ext>
            </a:extLst>
          </p:cNvPr>
          <p:cNvSpPr txBox="1"/>
          <p:nvPr/>
        </p:nvSpPr>
        <p:spPr>
          <a:xfrm>
            <a:off x="255142" y="640307"/>
            <a:ext cx="11681716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fr-FR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fr-FR" sz="2000" dirty="0">
                <a:solidFill>
                  <a:srgbClr val="0E0E0E"/>
                </a:solidFill>
                <a:latin typeface="Aptos"/>
              </a:rPr>
              <a:t>Sur base des variables les plus corrélées entre elles, </a:t>
            </a:r>
            <a:r>
              <a:rPr lang="fr-FR" sz="2000" b="1" dirty="0">
                <a:solidFill>
                  <a:srgbClr val="0E0E0E"/>
                </a:solidFill>
                <a:latin typeface="Aptos"/>
              </a:rPr>
              <a:t>automatisation </a:t>
            </a:r>
            <a:r>
              <a:rPr lang="fr-FR" sz="2000" dirty="0">
                <a:solidFill>
                  <a:srgbClr val="0E0E0E"/>
                </a:solidFill>
                <a:latin typeface="Aptos"/>
              </a:rPr>
              <a:t>des sorties graphiques, avec pour avantages un gain d’</a:t>
            </a:r>
            <a:r>
              <a:rPr lang="fr-FR" sz="2000" b="1" dirty="0">
                <a:solidFill>
                  <a:srgbClr val="0E0E0E"/>
                </a:solidFill>
                <a:latin typeface="Aptos"/>
              </a:rPr>
              <a:t>autonomie</a:t>
            </a:r>
            <a:r>
              <a:rPr lang="fr-FR" sz="2000" dirty="0">
                <a:solidFill>
                  <a:srgbClr val="0E0E0E"/>
                </a:solidFill>
                <a:latin typeface="Aptos"/>
              </a:rPr>
              <a:t> et une meilleure </a:t>
            </a:r>
            <a:r>
              <a:rPr lang="fr-FR" sz="2000" b="1" dirty="0">
                <a:solidFill>
                  <a:srgbClr val="0E0E0E"/>
                </a:solidFill>
                <a:latin typeface="Aptos"/>
              </a:rPr>
              <a:t>accessibilité </a:t>
            </a:r>
            <a:r>
              <a:rPr lang="fr-FR" sz="2000" dirty="0">
                <a:solidFill>
                  <a:srgbClr val="0E0E0E"/>
                </a:solidFill>
                <a:latin typeface="Aptos"/>
              </a:rPr>
              <a:t>pour un plus grand nombre de journalistes</a:t>
            </a:r>
          </a:p>
          <a:p>
            <a:pPr marL="285750" indent="-285750">
              <a:buFont typeface="Arial"/>
              <a:buChar char="•"/>
            </a:pPr>
            <a:endParaRPr lang="fr-FR" dirty="0"/>
          </a:p>
          <a:p>
            <a:pPr marL="742950" lvl="1" indent="-285750">
              <a:buFont typeface="Arial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rgbClr val="000000"/>
              </a:solidFill>
            </a:endParaRPr>
          </a:p>
        </p:txBody>
      </p:sp>
      <p:pic>
        <p:nvPicPr>
          <p:cNvPr id="9" name="Image 8" descr="Une image contenant capture d’écran, ligne, espace&#10;&#10;Le contenu généré par l’IA peut être incorrect.">
            <a:extLst>
              <a:ext uri="{FF2B5EF4-FFF2-40B4-BE49-F238E27FC236}">
                <a16:creationId xmlns:a16="http://schemas.microsoft.com/office/drawing/2014/main" id="{A082CD35-DECD-D870-E3DA-EFB3598BB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92" y="2522771"/>
            <a:ext cx="5665943" cy="4208228"/>
          </a:xfrm>
          <a:prstGeom prst="rect">
            <a:avLst/>
          </a:prstGeom>
        </p:spPr>
      </p:pic>
      <p:pic>
        <p:nvPicPr>
          <p:cNvPr id="5" name="Image 4" descr="Une image contenant texte, capture d’écran, nombre, Police&#10;&#10;Le contenu généré par l’IA peut être incorrect.">
            <a:extLst>
              <a:ext uri="{FF2B5EF4-FFF2-40B4-BE49-F238E27FC236}">
                <a16:creationId xmlns:a16="http://schemas.microsoft.com/office/drawing/2014/main" id="{CA969D54-BA98-F7BE-0EB8-A67808860D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0418" y="1704876"/>
            <a:ext cx="8011583" cy="1928067"/>
          </a:xfrm>
          <a:prstGeom prst="rect">
            <a:avLst/>
          </a:prstGeom>
        </p:spPr>
      </p:pic>
      <p:pic>
        <p:nvPicPr>
          <p:cNvPr id="2" name="Image 1" descr="Une image contenant texte, capture d’écran, diagramme, Rectangle&#10;&#10;Le contenu généré par l’IA peut être incorrect.">
            <a:extLst>
              <a:ext uri="{FF2B5EF4-FFF2-40B4-BE49-F238E27FC236}">
                <a16:creationId xmlns:a16="http://schemas.microsoft.com/office/drawing/2014/main" id="{903A3352-CAB4-DFD4-9BAD-FB4A586BAB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2869" y="3726910"/>
            <a:ext cx="6757457" cy="300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57827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3_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1052</Words>
  <Application>Microsoft Macintosh PowerPoint</Application>
  <PresentationFormat>Widescreen</PresentationFormat>
  <Paragraphs>114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Aptos</vt:lpstr>
      <vt:lpstr>Aptos Display</vt:lpstr>
      <vt:lpstr>Arial</vt:lpstr>
      <vt:lpstr>Arial,Sans-Serif</vt:lpstr>
      <vt:lpstr>Calibri</vt:lpstr>
      <vt:lpstr>Gill Sans</vt:lpstr>
      <vt:lpstr>Symbol</vt:lpstr>
      <vt:lpstr>Wingdings</vt:lpstr>
      <vt:lpstr>Thème Office</vt:lpstr>
      <vt:lpstr>3_Thème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UCLouvain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Arnaud Claes</dc:creator>
  <cp:lastModifiedBy>Antoine Soetewey</cp:lastModifiedBy>
  <cp:revision>566</cp:revision>
  <dcterms:created xsi:type="dcterms:W3CDTF">2025-04-23T14:58:53Z</dcterms:created>
  <dcterms:modified xsi:type="dcterms:W3CDTF">2025-05-06T01:07:52Z</dcterms:modified>
</cp:coreProperties>
</file>