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88" r:id="rId6"/>
    <p:sldId id="261" r:id="rId7"/>
    <p:sldId id="259" r:id="rId8"/>
    <p:sldId id="263" r:id="rId9"/>
    <p:sldId id="267" r:id="rId10"/>
    <p:sldId id="268" r:id="rId11"/>
    <p:sldId id="266" r:id="rId12"/>
    <p:sldId id="269" r:id="rId13"/>
    <p:sldId id="264" r:id="rId14"/>
    <p:sldId id="270" r:id="rId15"/>
    <p:sldId id="271" r:id="rId16"/>
    <p:sldId id="272" r:id="rId17"/>
    <p:sldId id="273" r:id="rId18"/>
    <p:sldId id="274" r:id="rId19"/>
    <p:sldId id="277" r:id="rId20"/>
    <p:sldId id="276" r:id="rId21"/>
    <p:sldId id="275" r:id="rId22"/>
    <p:sldId id="278" r:id="rId23"/>
    <p:sldId id="279" r:id="rId24"/>
    <p:sldId id="289" r:id="rId25"/>
    <p:sldId id="290" r:id="rId26"/>
    <p:sldId id="26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20A45-767D-114A-AD81-4E5F811106B1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D19B1B2C-1EF3-A442-BB2B-C6A85521A66D}">
      <dgm:prSet/>
      <dgm:spPr/>
      <dgm:t>
        <a:bodyPr/>
        <a:lstStyle/>
        <a:p>
          <a:r>
            <a:rPr lang="en-US"/>
            <a:t>Immediate  (48 cases)</a:t>
          </a:r>
          <a:endParaRPr lang="fr-FR"/>
        </a:p>
      </dgm:t>
    </dgm:pt>
    <dgm:pt modelId="{7179535E-E40F-BF42-86D7-49EF0F03A9D1}" type="parTrans" cxnId="{B767C3D2-41CF-9E45-9E6E-5D205034A005}">
      <dgm:prSet/>
      <dgm:spPr/>
      <dgm:t>
        <a:bodyPr/>
        <a:lstStyle/>
        <a:p>
          <a:endParaRPr lang="fr-FR"/>
        </a:p>
      </dgm:t>
    </dgm:pt>
    <dgm:pt modelId="{4E51EA56-5149-BE4D-B046-082CC52A0E5A}" type="sibTrans" cxnId="{B767C3D2-41CF-9E45-9E6E-5D205034A005}">
      <dgm:prSet/>
      <dgm:spPr/>
      <dgm:t>
        <a:bodyPr/>
        <a:lstStyle/>
        <a:p>
          <a:endParaRPr lang="fr-FR"/>
        </a:p>
      </dgm:t>
    </dgm:pt>
    <dgm:pt modelId="{A58B2AE3-487D-6441-8526-2465138F9A7B}">
      <dgm:prSet/>
      <dgm:spPr/>
      <dgm:t>
        <a:bodyPr/>
        <a:lstStyle/>
        <a:p>
          <a:r>
            <a:rPr lang="en-US" dirty="0"/>
            <a:t>81% had no complication </a:t>
          </a:r>
          <a:endParaRPr lang="fr-FR" dirty="0"/>
        </a:p>
      </dgm:t>
    </dgm:pt>
    <dgm:pt modelId="{06B49A45-B4FC-5A47-8DD6-F20CFF99B0F4}" type="parTrans" cxnId="{8B605A9C-F39F-3149-A007-B03174306744}">
      <dgm:prSet/>
      <dgm:spPr/>
      <dgm:t>
        <a:bodyPr/>
        <a:lstStyle/>
        <a:p>
          <a:endParaRPr lang="fr-FR"/>
        </a:p>
      </dgm:t>
    </dgm:pt>
    <dgm:pt modelId="{F16A4108-1C59-7E46-B0BE-20083DF3C9CC}" type="sibTrans" cxnId="{8B605A9C-F39F-3149-A007-B03174306744}">
      <dgm:prSet/>
      <dgm:spPr/>
      <dgm:t>
        <a:bodyPr/>
        <a:lstStyle/>
        <a:p>
          <a:endParaRPr lang="fr-FR"/>
        </a:p>
      </dgm:t>
    </dgm:pt>
    <dgm:pt modelId="{1AFFEA09-7810-174A-94CC-88E9CFC43725}">
      <dgm:prSet/>
      <dgm:spPr/>
      <dgm:t>
        <a:bodyPr/>
        <a:lstStyle/>
        <a:p>
          <a:r>
            <a:rPr lang="en-US" dirty="0"/>
            <a:t>1 dog with pain and paraparesis with a thrombus </a:t>
          </a:r>
          <a:endParaRPr lang="fr-FR" dirty="0"/>
        </a:p>
      </dgm:t>
    </dgm:pt>
    <dgm:pt modelId="{3D2340F6-BB4B-CB49-80BC-A193F2C2EA31}" type="parTrans" cxnId="{5635B3BF-5141-CB42-AE12-A9991ECE7B6E}">
      <dgm:prSet/>
      <dgm:spPr/>
      <dgm:t>
        <a:bodyPr/>
        <a:lstStyle/>
        <a:p>
          <a:endParaRPr lang="fr-FR"/>
        </a:p>
      </dgm:t>
    </dgm:pt>
    <dgm:pt modelId="{939B4AC2-116B-4142-B586-1AD457425C84}" type="sibTrans" cxnId="{5635B3BF-5141-CB42-AE12-A9991ECE7B6E}">
      <dgm:prSet/>
      <dgm:spPr/>
      <dgm:t>
        <a:bodyPr/>
        <a:lstStyle/>
        <a:p>
          <a:endParaRPr lang="fr-FR"/>
        </a:p>
      </dgm:t>
    </dgm:pt>
    <dgm:pt modelId="{1CD9AA4C-360A-3149-98F0-CB164313343E}">
      <dgm:prSet/>
      <dgm:spPr/>
      <dgm:t>
        <a:bodyPr/>
        <a:lstStyle/>
        <a:p>
          <a:r>
            <a:rPr lang="en-US" dirty="0"/>
            <a:t>Short-term (35 cases) </a:t>
          </a:r>
          <a:endParaRPr lang="fr-FR" dirty="0"/>
        </a:p>
      </dgm:t>
    </dgm:pt>
    <dgm:pt modelId="{ABC95295-DB7A-1445-8CCC-C71F4E4EA26D}" type="parTrans" cxnId="{D7F55375-0E40-4E44-9E47-263E52F1944A}">
      <dgm:prSet/>
      <dgm:spPr/>
      <dgm:t>
        <a:bodyPr/>
        <a:lstStyle/>
        <a:p>
          <a:endParaRPr lang="fr-FR"/>
        </a:p>
      </dgm:t>
    </dgm:pt>
    <dgm:pt modelId="{00B5BD62-BA20-D34E-B062-2915398F16F6}" type="sibTrans" cxnId="{D7F55375-0E40-4E44-9E47-263E52F1944A}">
      <dgm:prSet/>
      <dgm:spPr/>
      <dgm:t>
        <a:bodyPr/>
        <a:lstStyle/>
        <a:p>
          <a:endParaRPr lang="fr-FR"/>
        </a:p>
      </dgm:t>
    </dgm:pt>
    <dgm:pt modelId="{FE5A71A3-B80C-0C4A-BAA2-B831F4991BC2}">
      <dgm:prSet/>
      <dgm:spPr/>
      <dgm:t>
        <a:bodyPr/>
        <a:lstStyle/>
        <a:p>
          <a:r>
            <a:rPr lang="en-US" dirty="0"/>
            <a:t>Median time to follow-up 1 month</a:t>
          </a:r>
          <a:endParaRPr lang="fr-FR" dirty="0"/>
        </a:p>
      </dgm:t>
    </dgm:pt>
    <dgm:pt modelId="{D1256EC8-D4AF-8040-B47A-5FA2964F304C}" type="parTrans" cxnId="{93FBF1A8-75A0-FD40-9E8C-54F0E103293A}">
      <dgm:prSet/>
      <dgm:spPr/>
      <dgm:t>
        <a:bodyPr/>
        <a:lstStyle/>
        <a:p>
          <a:endParaRPr lang="fr-FR"/>
        </a:p>
      </dgm:t>
    </dgm:pt>
    <dgm:pt modelId="{C7CEC900-F2AF-974C-9C03-DF0B04C52828}" type="sibTrans" cxnId="{93FBF1A8-75A0-FD40-9E8C-54F0E103293A}">
      <dgm:prSet/>
      <dgm:spPr/>
      <dgm:t>
        <a:bodyPr/>
        <a:lstStyle/>
        <a:p>
          <a:endParaRPr lang="fr-FR"/>
        </a:p>
      </dgm:t>
    </dgm:pt>
    <dgm:pt modelId="{6FBF57AB-C854-7C4C-86B5-510A4434E994}">
      <dgm:prSet/>
      <dgm:spPr/>
      <dgm:t>
        <a:bodyPr/>
        <a:lstStyle/>
        <a:p>
          <a:r>
            <a:rPr lang="en-US" b="1" dirty="0"/>
            <a:t>Complication rate 31%</a:t>
          </a:r>
          <a:endParaRPr lang="fr-FR" dirty="0"/>
        </a:p>
      </dgm:t>
    </dgm:pt>
    <dgm:pt modelId="{76548534-FF00-8C49-B317-F808F1305D51}" type="parTrans" cxnId="{F5E30DFF-5B1F-E54C-A35E-B98CC8FA05AE}">
      <dgm:prSet/>
      <dgm:spPr/>
      <dgm:t>
        <a:bodyPr/>
        <a:lstStyle/>
        <a:p>
          <a:endParaRPr lang="fr-FR"/>
        </a:p>
      </dgm:t>
    </dgm:pt>
    <dgm:pt modelId="{2BF8C4F7-ED9E-8D44-94E5-D7D1244B4232}" type="sibTrans" cxnId="{F5E30DFF-5B1F-E54C-A35E-B98CC8FA05AE}">
      <dgm:prSet/>
      <dgm:spPr/>
      <dgm:t>
        <a:bodyPr/>
        <a:lstStyle/>
        <a:p>
          <a:endParaRPr lang="fr-FR"/>
        </a:p>
      </dgm:t>
    </dgm:pt>
    <dgm:pt modelId="{7B464DC4-0D97-7F49-BF0E-BD3B7D3E208A}">
      <dgm:prSet/>
      <dgm:spPr/>
      <dgm:t>
        <a:bodyPr/>
        <a:lstStyle/>
        <a:p>
          <a:r>
            <a:rPr lang="en-US" b="1" dirty="0"/>
            <a:t>9%</a:t>
          </a:r>
          <a:r>
            <a:rPr lang="en-US" dirty="0"/>
            <a:t> had tenesmus, 9% had dysuria</a:t>
          </a:r>
          <a:endParaRPr lang="fr-FR" dirty="0"/>
        </a:p>
      </dgm:t>
    </dgm:pt>
    <dgm:pt modelId="{A405541F-85AB-0544-AEFA-6DCAFC729E63}" type="parTrans" cxnId="{647DFB3F-0724-7547-85A3-BF55EB716B3D}">
      <dgm:prSet/>
      <dgm:spPr/>
      <dgm:t>
        <a:bodyPr/>
        <a:lstStyle/>
        <a:p>
          <a:endParaRPr lang="fr-FR"/>
        </a:p>
      </dgm:t>
    </dgm:pt>
    <dgm:pt modelId="{9A0B6B92-284F-654D-B517-3B7F23075DA7}" type="sibTrans" cxnId="{647DFB3F-0724-7547-85A3-BF55EB716B3D}">
      <dgm:prSet/>
      <dgm:spPr/>
      <dgm:t>
        <a:bodyPr/>
        <a:lstStyle/>
        <a:p>
          <a:endParaRPr lang="fr-FR"/>
        </a:p>
      </dgm:t>
    </dgm:pt>
    <dgm:pt modelId="{CE091A27-8799-B943-B0EF-BE4F92D0DFA4}">
      <dgm:prSet/>
      <dgm:spPr/>
      <dgm:t>
        <a:bodyPr/>
        <a:lstStyle/>
        <a:p>
          <a:r>
            <a:rPr lang="en-US" dirty="0"/>
            <a:t>Long-term (20 cases)</a:t>
          </a:r>
          <a:endParaRPr lang="fr-FR" dirty="0"/>
        </a:p>
      </dgm:t>
    </dgm:pt>
    <dgm:pt modelId="{15328D86-DE88-9442-BBDD-881453D819EC}" type="parTrans" cxnId="{29438986-57B4-FA46-9C90-D20119F89556}">
      <dgm:prSet/>
      <dgm:spPr/>
      <dgm:t>
        <a:bodyPr/>
        <a:lstStyle/>
        <a:p>
          <a:endParaRPr lang="fr-FR"/>
        </a:p>
      </dgm:t>
    </dgm:pt>
    <dgm:pt modelId="{CE1359B1-312D-A949-A0E4-91037E5B0FDD}" type="sibTrans" cxnId="{29438986-57B4-FA46-9C90-D20119F89556}">
      <dgm:prSet/>
      <dgm:spPr/>
      <dgm:t>
        <a:bodyPr/>
        <a:lstStyle/>
        <a:p>
          <a:endParaRPr lang="fr-FR"/>
        </a:p>
      </dgm:t>
    </dgm:pt>
    <dgm:pt modelId="{B1E31357-7916-0D47-A10A-8E082F4730C2}">
      <dgm:prSet/>
      <dgm:spPr/>
      <dgm:t>
        <a:bodyPr/>
        <a:lstStyle/>
        <a:p>
          <a:r>
            <a:rPr lang="en-US" b="1" dirty="0"/>
            <a:t>35% had tenesmus for a median of 318 days</a:t>
          </a:r>
          <a:endParaRPr lang="fr-FR" dirty="0"/>
        </a:p>
      </dgm:t>
    </dgm:pt>
    <dgm:pt modelId="{B8206D5B-B827-3E47-8D2B-49E100FE5137}" type="parTrans" cxnId="{E3522D88-CD81-F641-B1E9-1B1DB9E81E25}">
      <dgm:prSet/>
      <dgm:spPr/>
      <dgm:t>
        <a:bodyPr/>
        <a:lstStyle/>
        <a:p>
          <a:endParaRPr lang="fr-FR"/>
        </a:p>
      </dgm:t>
    </dgm:pt>
    <dgm:pt modelId="{18DB0F72-241D-A54C-A94A-AC8F75D11EAE}" type="sibTrans" cxnId="{E3522D88-CD81-F641-B1E9-1B1DB9E81E25}">
      <dgm:prSet/>
      <dgm:spPr/>
      <dgm:t>
        <a:bodyPr/>
        <a:lstStyle/>
        <a:p>
          <a:endParaRPr lang="fr-FR"/>
        </a:p>
      </dgm:t>
    </dgm:pt>
    <dgm:pt modelId="{28D09B71-86B4-8A49-A3D6-42B899F66E27}">
      <dgm:prSet/>
      <dgm:spPr/>
      <dgm:t>
        <a:bodyPr/>
        <a:lstStyle/>
        <a:p>
          <a:r>
            <a:rPr lang="fr-FR" dirty="0" err="1"/>
            <a:t>Tenesmus</a:t>
          </a:r>
          <a:r>
            <a:rPr lang="fr-FR" dirty="0"/>
            <a:t> 4%, rectal </a:t>
          </a:r>
          <a:r>
            <a:rPr lang="fr-FR" dirty="0" err="1"/>
            <a:t>prolapse</a:t>
          </a:r>
          <a:r>
            <a:rPr lang="fr-FR" dirty="0"/>
            <a:t> 8%, </a:t>
          </a:r>
          <a:r>
            <a:rPr lang="fr-FR" dirty="0" err="1"/>
            <a:t>dysuria</a:t>
          </a:r>
          <a:r>
            <a:rPr lang="fr-FR" dirty="0"/>
            <a:t> 2%</a:t>
          </a:r>
        </a:p>
      </dgm:t>
    </dgm:pt>
    <dgm:pt modelId="{88BF4E32-4A92-6B4B-8D0B-80902AC28840}" type="parTrans" cxnId="{4315B814-3889-E247-9B70-A4F90CB3508A}">
      <dgm:prSet/>
      <dgm:spPr/>
      <dgm:t>
        <a:bodyPr/>
        <a:lstStyle/>
        <a:p>
          <a:endParaRPr lang="fr-FR"/>
        </a:p>
      </dgm:t>
    </dgm:pt>
    <dgm:pt modelId="{110C5663-7507-0C45-89CD-7A4B26F6596B}" type="sibTrans" cxnId="{4315B814-3889-E247-9B70-A4F90CB3508A}">
      <dgm:prSet/>
      <dgm:spPr/>
      <dgm:t>
        <a:bodyPr/>
        <a:lstStyle/>
        <a:p>
          <a:endParaRPr lang="fr-FR"/>
        </a:p>
      </dgm:t>
    </dgm:pt>
    <dgm:pt modelId="{C5CC457F-81EC-ED4D-9FEF-4327BFA180D1}">
      <dgm:prSet/>
      <dgm:spPr/>
      <dgm:t>
        <a:bodyPr/>
        <a:lstStyle/>
        <a:p>
          <a:r>
            <a:rPr lang="en-US" b="0" dirty="0"/>
            <a:t>10% had </a:t>
          </a:r>
          <a:r>
            <a:rPr lang="en-US" b="0" dirty="0" err="1"/>
            <a:t>dysorexia</a:t>
          </a:r>
          <a:r>
            <a:rPr lang="en-US" b="0" dirty="0"/>
            <a:t>  </a:t>
          </a:r>
          <a:endParaRPr lang="fr-FR" b="0" dirty="0"/>
        </a:p>
      </dgm:t>
    </dgm:pt>
    <dgm:pt modelId="{BE11A64C-1EAD-4A46-ABFD-D4C6C7FCBF69}" type="parTrans" cxnId="{D8F48A89-5D4E-7045-BD81-5D7B5340A107}">
      <dgm:prSet/>
      <dgm:spPr/>
    </dgm:pt>
    <dgm:pt modelId="{FCCF044E-8793-DF4B-924D-9A29211C0836}" type="sibTrans" cxnId="{D8F48A89-5D4E-7045-BD81-5D7B5340A107}">
      <dgm:prSet/>
      <dgm:spPr/>
    </dgm:pt>
    <dgm:pt modelId="{BA4B6A53-A4A4-1341-A7C6-A226EECD3396}" type="pres">
      <dgm:prSet presAssocID="{D1520A45-767D-114A-AD81-4E5F811106B1}" presName="linear" presStyleCnt="0">
        <dgm:presLayoutVars>
          <dgm:animLvl val="lvl"/>
          <dgm:resizeHandles val="exact"/>
        </dgm:presLayoutVars>
      </dgm:prSet>
      <dgm:spPr/>
    </dgm:pt>
    <dgm:pt modelId="{1897EC90-3A47-7F4C-997B-CA361ED94FF7}" type="pres">
      <dgm:prSet presAssocID="{D19B1B2C-1EF3-A442-BB2B-C6A85521A66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6A6E0D4-5E83-A243-B8D9-D71EA6BBB6D6}" type="pres">
      <dgm:prSet presAssocID="{D19B1B2C-1EF3-A442-BB2B-C6A85521A66D}" presName="childText" presStyleLbl="revTx" presStyleIdx="0" presStyleCnt="3">
        <dgm:presLayoutVars>
          <dgm:bulletEnabled val="1"/>
        </dgm:presLayoutVars>
      </dgm:prSet>
      <dgm:spPr/>
    </dgm:pt>
    <dgm:pt modelId="{3AA9F2DC-CC3E-CD41-8C6A-3E7720A69AE0}" type="pres">
      <dgm:prSet presAssocID="{1CD9AA4C-360A-3149-98F0-CB164313343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0F76508-CF7E-FA48-8DF8-7008B3593ED1}" type="pres">
      <dgm:prSet presAssocID="{1CD9AA4C-360A-3149-98F0-CB164313343E}" presName="childText" presStyleLbl="revTx" presStyleIdx="1" presStyleCnt="3">
        <dgm:presLayoutVars>
          <dgm:bulletEnabled val="1"/>
        </dgm:presLayoutVars>
      </dgm:prSet>
      <dgm:spPr/>
    </dgm:pt>
    <dgm:pt modelId="{D51B1A58-EB5F-D24E-9ABA-AD64E33EEBE9}" type="pres">
      <dgm:prSet presAssocID="{CE091A27-8799-B943-B0EF-BE4F92D0DFA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F48D4F6-472F-A442-978B-4DAFF0AC7391}" type="pres">
      <dgm:prSet presAssocID="{CE091A27-8799-B943-B0EF-BE4F92D0DFA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315B814-3889-E247-9B70-A4F90CB3508A}" srcId="{D19B1B2C-1EF3-A442-BB2B-C6A85521A66D}" destId="{28D09B71-86B4-8A49-A3D6-42B899F66E27}" srcOrd="1" destOrd="0" parTransId="{88BF4E32-4A92-6B4B-8D0B-80902AC28840}" sibTransId="{110C5663-7507-0C45-89CD-7A4B26F6596B}"/>
    <dgm:cxn modelId="{37D4372A-D006-3B48-9272-7CC0E38314D9}" type="presOf" srcId="{B1E31357-7916-0D47-A10A-8E082F4730C2}" destId="{3F48D4F6-472F-A442-978B-4DAFF0AC7391}" srcOrd="0" destOrd="0" presId="urn:microsoft.com/office/officeart/2005/8/layout/vList2"/>
    <dgm:cxn modelId="{647DFB3F-0724-7547-85A3-BF55EB716B3D}" srcId="{1CD9AA4C-360A-3149-98F0-CB164313343E}" destId="{7B464DC4-0D97-7F49-BF0E-BD3B7D3E208A}" srcOrd="2" destOrd="0" parTransId="{A405541F-85AB-0544-AEFA-6DCAFC729E63}" sibTransId="{9A0B6B92-284F-654D-B517-3B7F23075DA7}"/>
    <dgm:cxn modelId="{4FD4E04A-41C2-6A42-BC8E-47B30BC67448}" type="presOf" srcId="{FE5A71A3-B80C-0C4A-BAA2-B831F4991BC2}" destId="{90F76508-CF7E-FA48-8DF8-7008B3593ED1}" srcOrd="0" destOrd="0" presId="urn:microsoft.com/office/officeart/2005/8/layout/vList2"/>
    <dgm:cxn modelId="{6EEEED50-5B4A-E44B-9080-E06AEE39C5B3}" type="presOf" srcId="{D1520A45-767D-114A-AD81-4E5F811106B1}" destId="{BA4B6A53-A4A4-1341-A7C6-A226EECD3396}" srcOrd="0" destOrd="0" presId="urn:microsoft.com/office/officeart/2005/8/layout/vList2"/>
    <dgm:cxn modelId="{3CEF4E53-E026-BD46-91B8-AE0557733FC8}" type="presOf" srcId="{28D09B71-86B4-8A49-A3D6-42B899F66E27}" destId="{26A6E0D4-5E83-A243-B8D9-D71EA6BBB6D6}" srcOrd="0" destOrd="1" presId="urn:microsoft.com/office/officeart/2005/8/layout/vList2"/>
    <dgm:cxn modelId="{61C3D861-9D3F-314F-ADCD-E6C5F0A416ED}" type="presOf" srcId="{1CD9AA4C-360A-3149-98F0-CB164313343E}" destId="{3AA9F2DC-CC3E-CD41-8C6A-3E7720A69AE0}" srcOrd="0" destOrd="0" presId="urn:microsoft.com/office/officeart/2005/8/layout/vList2"/>
    <dgm:cxn modelId="{BF3D1174-DF63-9642-9A7A-652A5F609EB8}" type="presOf" srcId="{CE091A27-8799-B943-B0EF-BE4F92D0DFA4}" destId="{D51B1A58-EB5F-D24E-9ABA-AD64E33EEBE9}" srcOrd="0" destOrd="0" presId="urn:microsoft.com/office/officeart/2005/8/layout/vList2"/>
    <dgm:cxn modelId="{D7F55375-0E40-4E44-9E47-263E52F1944A}" srcId="{D1520A45-767D-114A-AD81-4E5F811106B1}" destId="{1CD9AA4C-360A-3149-98F0-CB164313343E}" srcOrd="1" destOrd="0" parTransId="{ABC95295-DB7A-1445-8CCC-C71F4E4EA26D}" sibTransId="{00B5BD62-BA20-D34E-B062-2915398F16F6}"/>
    <dgm:cxn modelId="{5DDA5880-FE7C-E04C-B42E-F8C7DE7EC60F}" type="presOf" srcId="{A58B2AE3-487D-6441-8526-2465138F9A7B}" destId="{26A6E0D4-5E83-A243-B8D9-D71EA6BBB6D6}" srcOrd="0" destOrd="0" presId="urn:microsoft.com/office/officeart/2005/8/layout/vList2"/>
    <dgm:cxn modelId="{29438986-57B4-FA46-9C90-D20119F89556}" srcId="{D1520A45-767D-114A-AD81-4E5F811106B1}" destId="{CE091A27-8799-B943-B0EF-BE4F92D0DFA4}" srcOrd="2" destOrd="0" parTransId="{15328D86-DE88-9442-BBDD-881453D819EC}" sibTransId="{CE1359B1-312D-A949-A0E4-91037E5B0FDD}"/>
    <dgm:cxn modelId="{E3522D88-CD81-F641-B1E9-1B1DB9E81E25}" srcId="{CE091A27-8799-B943-B0EF-BE4F92D0DFA4}" destId="{B1E31357-7916-0D47-A10A-8E082F4730C2}" srcOrd="0" destOrd="0" parTransId="{B8206D5B-B827-3E47-8D2B-49E100FE5137}" sibTransId="{18DB0F72-241D-A54C-A94A-AC8F75D11EAE}"/>
    <dgm:cxn modelId="{D8F48A89-5D4E-7045-BD81-5D7B5340A107}" srcId="{CE091A27-8799-B943-B0EF-BE4F92D0DFA4}" destId="{C5CC457F-81EC-ED4D-9FEF-4327BFA180D1}" srcOrd="1" destOrd="0" parTransId="{BE11A64C-1EAD-4A46-ABFD-D4C6C7FCBF69}" sibTransId="{FCCF044E-8793-DF4B-924D-9A29211C0836}"/>
    <dgm:cxn modelId="{73EB6790-CC97-C94F-98CF-D93433DBD85C}" type="presOf" srcId="{C5CC457F-81EC-ED4D-9FEF-4327BFA180D1}" destId="{3F48D4F6-472F-A442-978B-4DAFF0AC7391}" srcOrd="0" destOrd="1" presId="urn:microsoft.com/office/officeart/2005/8/layout/vList2"/>
    <dgm:cxn modelId="{B520B297-EF60-1847-87F5-07C8363436AC}" type="presOf" srcId="{6FBF57AB-C854-7C4C-86B5-510A4434E994}" destId="{90F76508-CF7E-FA48-8DF8-7008B3593ED1}" srcOrd="0" destOrd="1" presId="urn:microsoft.com/office/officeart/2005/8/layout/vList2"/>
    <dgm:cxn modelId="{8B605A9C-F39F-3149-A007-B03174306744}" srcId="{D19B1B2C-1EF3-A442-BB2B-C6A85521A66D}" destId="{A58B2AE3-487D-6441-8526-2465138F9A7B}" srcOrd="0" destOrd="0" parTransId="{06B49A45-B4FC-5A47-8DD6-F20CFF99B0F4}" sibTransId="{F16A4108-1C59-7E46-B0BE-20083DF3C9CC}"/>
    <dgm:cxn modelId="{461183A0-0B73-1641-A748-0CBF0214A08F}" type="presOf" srcId="{1AFFEA09-7810-174A-94CC-88E9CFC43725}" destId="{26A6E0D4-5E83-A243-B8D9-D71EA6BBB6D6}" srcOrd="0" destOrd="2" presId="urn:microsoft.com/office/officeart/2005/8/layout/vList2"/>
    <dgm:cxn modelId="{93FBF1A8-75A0-FD40-9E8C-54F0E103293A}" srcId="{1CD9AA4C-360A-3149-98F0-CB164313343E}" destId="{FE5A71A3-B80C-0C4A-BAA2-B831F4991BC2}" srcOrd="0" destOrd="0" parTransId="{D1256EC8-D4AF-8040-B47A-5FA2964F304C}" sibTransId="{C7CEC900-F2AF-974C-9C03-DF0B04C52828}"/>
    <dgm:cxn modelId="{97FAE5B2-7FA7-2647-A2E6-C76C3AFA9AA8}" type="presOf" srcId="{7B464DC4-0D97-7F49-BF0E-BD3B7D3E208A}" destId="{90F76508-CF7E-FA48-8DF8-7008B3593ED1}" srcOrd="0" destOrd="2" presId="urn:microsoft.com/office/officeart/2005/8/layout/vList2"/>
    <dgm:cxn modelId="{5635B3BF-5141-CB42-AE12-A9991ECE7B6E}" srcId="{D19B1B2C-1EF3-A442-BB2B-C6A85521A66D}" destId="{1AFFEA09-7810-174A-94CC-88E9CFC43725}" srcOrd="2" destOrd="0" parTransId="{3D2340F6-BB4B-CB49-80BC-A193F2C2EA31}" sibTransId="{939B4AC2-116B-4142-B586-1AD457425C84}"/>
    <dgm:cxn modelId="{E242BEC7-DB56-E746-8412-80046ACFD411}" type="presOf" srcId="{D19B1B2C-1EF3-A442-BB2B-C6A85521A66D}" destId="{1897EC90-3A47-7F4C-997B-CA361ED94FF7}" srcOrd="0" destOrd="0" presId="urn:microsoft.com/office/officeart/2005/8/layout/vList2"/>
    <dgm:cxn modelId="{B767C3D2-41CF-9E45-9E6E-5D205034A005}" srcId="{D1520A45-767D-114A-AD81-4E5F811106B1}" destId="{D19B1B2C-1EF3-A442-BB2B-C6A85521A66D}" srcOrd="0" destOrd="0" parTransId="{7179535E-E40F-BF42-86D7-49EF0F03A9D1}" sibTransId="{4E51EA56-5149-BE4D-B046-082CC52A0E5A}"/>
    <dgm:cxn modelId="{F5E30DFF-5B1F-E54C-A35E-B98CC8FA05AE}" srcId="{1CD9AA4C-360A-3149-98F0-CB164313343E}" destId="{6FBF57AB-C854-7C4C-86B5-510A4434E994}" srcOrd="1" destOrd="0" parTransId="{76548534-FF00-8C49-B317-F808F1305D51}" sibTransId="{2BF8C4F7-ED9E-8D44-94E5-D7D1244B4232}"/>
    <dgm:cxn modelId="{401F0160-98E7-B342-9BF4-49D55AA52CFF}" type="presParOf" srcId="{BA4B6A53-A4A4-1341-A7C6-A226EECD3396}" destId="{1897EC90-3A47-7F4C-997B-CA361ED94FF7}" srcOrd="0" destOrd="0" presId="urn:microsoft.com/office/officeart/2005/8/layout/vList2"/>
    <dgm:cxn modelId="{2748E8E1-AB8A-2544-BD2E-3EB1C3CE646B}" type="presParOf" srcId="{BA4B6A53-A4A4-1341-A7C6-A226EECD3396}" destId="{26A6E0D4-5E83-A243-B8D9-D71EA6BBB6D6}" srcOrd="1" destOrd="0" presId="urn:microsoft.com/office/officeart/2005/8/layout/vList2"/>
    <dgm:cxn modelId="{3960E89D-ABE4-B64E-99B9-BCE9BAFC8B2D}" type="presParOf" srcId="{BA4B6A53-A4A4-1341-A7C6-A226EECD3396}" destId="{3AA9F2DC-CC3E-CD41-8C6A-3E7720A69AE0}" srcOrd="2" destOrd="0" presId="urn:microsoft.com/office/officeart/2005/8/layout/vList2"/>
    <dgm:cxn modelId="{52D5575E-AFB4-2D4B-8620-183D6342B8F8}" type="presParOf" srcId="{BA4B6A53-A4A4-1341-A7C6-A226EECD3396}" destId="{90F76508-CF7E-FA48-8DF8-7008B3593ED1}" srcOrd="3" destOrd="0" presId="urn:microsoft.com/office/officeart/2005/8/layout/vList2"/>
    <dgm:cxn modelId="{8DECD0EF-1355-C240-8C8E-AFCC9B7C3A12}" type="presParOf" srcId="{BA4B6A53-A4A4-1341-A7C6-A226EECD3396}" destId="{D51B1A58-EB5F-D24E-9ABA-AD64E33EEBE9}" srcOrd="4" destOrd="0" presId="urn:microsoft.com/office/officeart/2005/8/layout/vList2"/>
    <dgm:cxn modelId="{F548D9B7-40F2-B447-93B5-A2484B4D9D93}" type="presParOf" srcId="{BA4B6A53-A4A4-1341-A7C6-A226EECD3396}" destId="{3F48D4F6-472F-A442-978B-4DAFF0AC739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5DBE6C-CD84-C748-8FEC-2AA47702E2AD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148E851B-F2C9-9343-9591-DD74174954D4}">
      <dgm:prSet/>
      <dgm:spPr/>
      <dgm:t>
        <a:bodyPr/>
        <a:lstStyle/>
        <a:p>
          <a:r>
            <a:rPr lang="en-US" b="1"/>
            <a:t>Retrospective nature of the study </a:t>
          </a:r>
          <a:endParaRPr lang="fr-FR"/>
        </a:p>
      </dgm:t>
    </dgm:pt>
    <dgm:pt modelId="{86DF2211-1DD8-EC4F-AA95-7A1A9998E87F}" type="parTrans" cxnId="{D921E635-9978-2943-8355-D922680CCD73}">
      <dgm:prSet/>
      <dgm:spPr/>
      <dgm:t>
        <a:bodyPr/>
        <a:lstStyle/>
        <a:p>
          <a:endParaRPr lang="fr-FR"/>
        </a:p>
      </dgm:t>
    </dgm:pt>
    <dgm:pt modelId="{B7983B14-D0D3-3D4A-89CD-B3E84211163D}" type="sibTrans" cxnId="{D921E635-9978-2943-8355-D922680CCD73}">
      <dgm:prSet/>
      <dgm:spPr/>
      <dgm:t>
        <a:bodyPr/>
        <a:lstStyle/>
        <a:p>
          <a:endParaRPr lang="fr-FR"/>
        </a:p>
      </dgm:t>
    </dgm:pt>
    <dgm:pt modelId="{D482F707-0D39-884A-B614-A58F1B52F815}">
      <dgm:prSet/>
      <dgm:spPr/>
      <dgm:t>
        <a:bodyPr/>
        <a:lstStyle/>
        <a:p>
          <a:r>
            <a:rPr lang="en-US" b="1"/>
            <a:t>Small sample of cases </a:t>
          </a:r>
          <a:endParaRPr lang="fr-FR"/>
        </a:p>
      </dgm:t>
    </dgm:pt>
    <dgm:pt modelId="{8C5A77E3-6CE9-C144-9EB2-7F2B2968A1BA}" type="parTrans" cxnId="{26708C57-CACF-F24B-8034-0331404AA232}">
      <dgm:prSet/>
      <dgm:spPr/>
      <dgm:t>
        <a:bodyPr/>
        <a:lstStyle/>
        <a:p>
          <a:endParaRPr lang="fr-FR"/>
        </a:p>
      </dgm:t>
    </dgm:pt>
    <dgm:pt modelId="{44F6865C-D5B1-C84B-9E51-CE11B1DC8F21}" type="sibTrans" cxnId="{26708C57-CACF-F24B-8034-0331404AA232}">
      <dgm:prSet/>
      <dgm:spPr/>
      <dgm:t>
        <a:bodyPr/>
        <a:lstStyle/>
        <a:p>
          <a:endParaRPr lang="fr-FR"/>
        </a:p>
      </dgm:t>
    </dgm:pt>
    <dgm:pt modelId="{CDAF21F5-1702-DA4B-B39D-648E6327D14C}">
      <dgm:prSet/>
      <dgm:spPr/>
      <dgm:t>
        <a:bodyPr/>
        <a:lstStyle/>
        <a:p>
          <a:r>
            <a:rPr lang="en-US" b="1"/>
            <a:t>Questionnaire follow-up (lack of global follow-up)</a:t>
          </a:r>
          <a:endParaRPr lang="fr-FR"/>
        </a:p>
      </dgm:t>
    </dgm:pt>
    <dgm:pt modelId="{DA8B03D7-3772-ED4C-858A-8C92066C18F0}" type="parTrans" cxnId="{92736D80-8BA0-7242-AD83-A05EDF578864}">
      <dgm:prSet/>
      <dgm:spPr/>
      <dgm:t>
        <a:bodyPr/>
        <a:lstStyle/>
        <a:p>
          <a:endParaRPr lang="fr-FR"/>
        </a:p>
      </dgm:t>
    </dgm:pt>
    <dgm:pt modelId="{10F2792B-3498-3E48-A915-AA3D904BB961}" type="sibTrans" cxnId="{92736D80-8BA0-7242-AD83-A05EDF578864}">
      <dgm:prSet/>
      <dgm:spPr/>
      <dgm:t>
        <a:bodyPr/>
        <a:lstStyle/>
        <a:p>
          <a:endParaRPr lang="fr-FR"/>
        </a:p>
      </dgm:t>
    </dgm:pt>
    <dgm:pt modelId="{D14E6292-7628-8548-BE4B-980673FE01F5}" type="pres">
      <dgm:prSet presAssocID="{2C5DBE6C-CD84-C748-8FEC-2AA47702E2AD}" presName="linear" presStyleCnt="0">
        <dgm:presLayoutVars>
          <dgm:animLvl val="lvl"/>
          <dgm:resizeHandles val="exact"/>
        </dgm:presLayoutVars>
      </dgm:prSet>
      <dgm:spPr/>
    </dgm:pt>
    <dgm:pt modelId="{44290941-1A34-FE4E-9F87-BC141F8F5C1E}" type="pres">
      <dgm:prSet presAssocID="{148E851B-F2C9-9343-9591-DD74174954D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35FAE3C-FA72-7043-B606-AEE563F6D754}" type="pres">
      <dgm:prSet presAssocID="{B7983B14-D0D3-3D4A-89CD-B3E84211163D}" presName="spacer" presStyleCnt="0"/>
      <dgm:spPr/>
    </dgm:pt>
    <dgm:pt modelId="{BBCE5038-293A-5F41-88C9-6203F8C27C48}" type="pres">
      <dgm:prSet presAssocID="{D482F707-0D39-884A-B614-A58F1B52F81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3D27390-6873-FF43-A019-98A4058A02BD}" type="pres">
      <dgm:prSet presAssocID="{44F6865C-D5B1-C84B-9E51-CE11B1DC8F21}" presName="spacer" presStyleCnt="0"/>
      <dgm:spPr/>
    </dgm:pt>
    <dgm:pt modelId="{F1DDE2E3-5DA1-6543-B2CF-E5B3368CD9E5}" type="pres">
      <dgm:prSet presAssocID="{CDAF21F5-1702-DA4B-B39D-648E6327D14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447E81C-CBD1-944D-AB2C-CD9810F2EE71}" type="presOf" srcId="{2C5DBE6C-CD84-C748-8FEC-2AA47702E2AD}" destId="{D14E6292-7628-8548-BE4B-980673FE01F5}" srcOrd="0" destOrd="0" presId="urn:microsoft.com/office/officeart/2005/8/layout/vList2"/>
    <dgm:cxn modelId="{D921E635-9978-2943-8355-D922680CCD73}" srcId="{2C5DBE6C-CD84-C748-8FEC-2AA47702E2AD}" destId="{148E851B-F2C9-9343-9591-DD74174954D4}" srcOrd="0" destOrd="0" parTransId="{86DF2211-1DD8-EC4F-AA95-7A1A9998E87F}" sibTransId="{B7983B14-D0D3-3D4A-89CD-B3E84211163D}"/>
    <dgm:cxn modelId="{26708C57-CACF-F24B-8034-0331404AA232}" srcId="{2C5DBE6C-CD84-C748-8FEC-2AA47702E2AD}" destId="{D482F707-0D39-884A-B614-A58F1B52F815}" srcOrd="1" destOrd="0" parTransId="{8C5A77E3-6CE9-C144-9EB2-7F2B2968A1BA}" sibTransId="{44F6865C-D5B1-C84B-9E51-CE11B1DC8F21}"/>
    <dgm:cxn modelId="{92736D80-8BA0-7242-AD83-A05EDF578864}" srcId="{2C5DBE6C-CD84-C748-8FEC-2AA47702E2AD}" destId="{CDAF21F5-1702-DA4B-B39D-648E6327D14C}" srcOrd="2" destOrd="0" parTransId="{DA8B03D7-3772-ED4C-858A-8C92066C18F0}" sibTransId="{10F2792B-3498-3E48-A915-AA3D904BB961}"/>
    <dgm:cxn modelId="{44827C90-03BF-9240-B309-6EB0714DFA88}" type="presOf" srcId="{D482F707-0D39-884A-B614-A58F1B52F815}" destId="{BBCE5038-293A-5F41-88C9-6203F8C27C48}" srcOrd="0" destOrd="0" presId="urn:microsoft.com/office/officeart/2005/8/layout/vList2"/>
    <dgm:cxn modelId="{6BD8FDB6-E7C9-DC40-A1C4-EF1206866B51}" type="presOf" srcId="{148E851B-F2C9-9343-9591-DD74174954D4}" destId="{44290941-1A34-FE4E-9F87-BC141F8F5C1E}" srcOrd="0" destOrd="0" presId="urn:microsoft.com/office/officeart/2005/8/layout/vList2"/>
    <dgm:cxn modelId="{2CC391D2-5FFB-D345-8898-337E2293D98B}" type="presOf" srcId="{CDAF21F5-1702-DA4B-B39D-648E6327D14C}" destId="{F1DDE2E3-5DA1-6543-B2CF-E5B3368CD9E5}" srcOrd="0" destOrd="0" presId="urn:microsoft.com/office/officeart/2005/8/layout/vList2"/>
    <dgm:cxn modelId="{7D09D7E0-275C-FA48-8C0E-F7BC7E8BA697}" type="presParOf" srcId="{D14E6292-7628-8548-BE4B-980673FE01F5}" destId="{44290941-1A34-FE4E-9F87-BC141F8F5C1E}" srcOrd="0" destOrd="0" presId="urn:microsoft.com/office/officeart/2005/8/layout/vList2"/>
    <dgm:cxn modelId="{24BB6AE8-0295-BF4A-B51E-E76DF15EA5DD}" type="presParOf" srcId="{D14E6292-7628-8548-BE4B-980673FE01F5}" destId="{535FAE3C-FA72-7043-B606-AEE563F6D754}" srcOrd="1" destOrd="0" presId="urn:microsoft.com/office/officeart/2005/8/layout/vList2"/>
    <dgm:cxn modelId="{FEB280AC-54CF-8A45-AD47-F4610B360BA7}" type="presParOf" srcId="{D14E6292-7628-8548-BE4B-980673FE01F5}" destId="{BBCE5038-293A-5F41-88C9-6203F8C27C48}" srcOrd="2" destOrd="0" presId="urn:microsoft.com/office/officeart/2005/8/layout/vList2"/>
    <dgm:cxn modelId="{AF3957CC-9E17-CA49-8DC9-FD2FD3842FD7}" type="presParOf" srcId="{D14E6292-7628-8548-BE4B-980673FE01F5}" destId="{D3D27390-6873-FF43-A019-98A4058A02BD}" srcOrd="3" destOrd="0" presId="urn:microsoft.com/office/officeart/2005/8/layout/vList2"/>
    <dgm:cxn modelId="{F8F57506-7155-084A-9C64-5BBB20FE63B8}" type="presParOf" srcId="{D14E6292-7628-8548-BE4B-980673FE01F5}" destId="{F1DDE2E3-5DA1-6543-B2CF-E5B3368CD9E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B25951-43BF-F94A-8581-469071247029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A9BB85DB-D2C7-264D-83F6-B3E96DABF17D}">
      <dgm:prSet custT="1"/>
      <dgm:spPr/>
      <dgm:t>
        <a:bodyPr/>
        <a:lstStyle/>
        <a:p>
          <a:r>
            <a:rPr lang="fr-FR" sz="2000" b="0" i="0" dirty="0" err="1"/>
            <a:t>Internal</a:t>
          </a:r>
          <a:r>
            <a:rPr lang="fr-FR" sz="2000" b="0" i="0" dirty="0"/>
            <a:t> </a:t>
          </a:r>
          <a:r>
            <a:rPr lang="fr-FR" sz="2000" b="0" i="0" dirty="0" err="1"/>
            <a:t>obturator</a:t>
          </a:r>
          <a:r>
            <a:rPr lang="fr-FR" sz="2000" b="0" i="0" dirty="0"/>
            <a:t> muscle transposition for </a:t>
          </a:r>
          <a:r>
            <a:rPr lang="fr-FR" sz="2000" b="0" i="0" dirty="0" err="1"/>
            <a:t>perineal</a:t>
          </a:r>
          <a:r>
            <a:rPr lang="fr-FR" sz="2000" b="0" i="0" dirty="0"/>
            <a:t> </a:t>
          </a:r>
          <a:r>
            <a:rPr lang="fr-FR" sz="2000" b="0" i="0" dirty="0" err="1"/>
            <a:t>hernia</a:t>
          </a:r>
          <a:r>
            <a:rPr lang="fr-FR" sz="2000" b="0" i="0" dirty="0"/>
            <a:t> </a:t>
          </a:r>
          <a:r>
            <a:rPr lang="fr-FR" sz="2000" b="0" i="0" dirty="0" err="1"/>
            <a:t>repair</a:t>
          </a:r>
          <a:r>
            <a:rPr lang="fr-FR" sz="2000" b="0" i="0" dirty="0"/>
            <a:t> </a:t>
          </a:r>
          <a:r>
            <a:rPr lang="fr-FR" sz="2000" b="0" i="0" dirty="0" err="1"/>
            <a:t>is</a:t>
          </a:r>
          <a:r>
            <a:rPr lang="fr-FR" sz="2000" b="0" i="0" dirty="0"/>
            <a:t> </a:t>
          </a:r>
          <a:r>
            <a:rPr lang="fr-FR" sz="2000" b="0" i="0" dirty="0" err="1"/>
            <a:t>associated</a:t>
          </a:r>
          <a:r>
            <a:rPr lang="fr-FR" sz="2000" b="0" i="0" dirty="0"/>
            <a:t> </a:t>
          </a:r>
          <a:r>
            <a:rPr lang="fr-FR" sz="2000" b="0" i="0" dirty="0" err="1"/>
            <a:t>with</a:t>
          </a:r>
          <a:r>
            <a:rPr lang="fr-FR" sz="2000" b="0" i="0" dirty="0"/>
            <a:t> a </a:t>
          </a:r>
          <a:r>
            <a:rPr lang="fr-FR" sz="2000" b="0" i="0" dirty="0" err="1"/>
            <a:t>moderate</a:t>
          </a:r>
          <a:r>
            <a:rPr lang="fr-FR" sz="2000" b="0" i="0" dirty="0"/>
            <a:t> rate of complications and </a:t>
          </a:r>
          <a:r>
            <a:rPr lang="fr-FR" sz="2000" b="0" i="0" dirty="0" err="1"/>
            <a:t>recurrence</a:t>
          </a:r>
          <a:r>
            <a:rPr lang="fr-FR" sz="2000" b="0" i="0" dirty="0"/>
            <a:t>. </a:t>
          </a:r>
          <a:endParaRPr lang="fr-FR" sz="2000" dirty="0"/>
        </a:p>
      </dgm:t>
    </dgm:pt>
    <dgm:pt modelId="{36761842-0F1D-2A4B-9101-FE9CBB78FF89}" type="parTrans" cxnId="{691F172A-6030-5840-9A61-4D0123DBA179}">
      <dgm:prSet/>
      <dgm:spPr/>
      <dgm:t>
        <a:bodyPr/>
        <a:lstStyle/>
        <a:p>
          <a:endParaRPr lang="fr-FR" sz="2000"/>
        </a:p>
      </dgm:t>
    </dgm:pt>
    <dgm:pt modelId="{6C49D660-C359-C642-89CE-95DEC9AB84C3}" type="sibTrans" cxnId="{691F172A-6030-5840-9A61-4D0123DBA179}">
      <dgm:prSet/>
      <dgm:spPr/>
      <dgm:t>
        <a:bodyPr/>
        <a:lstStyle/>
        <a:p>
          <a:endParaRPr lang="fr-FR" sz="2000"/>
        </a:p>
      </dgm:t>
    </dgm:pt>
    <dgm:pt modelId="{970572E7-137F-5F43-A637-4DA76962D0C6}">
      <dgm:prSet custT="1"/>
      <dgm:spPr/>
      <dgm:t>
        <a:bodyPr/>
        <a:lstStyle/>
        <a:p>
          <a:r>
            <a:rPr lang="fr-FR" sz="2000" b="0" i="0" dirty="0" err="1"/>
            <a:t>Testicular</a:t>
          </a:r>
          <a:r>
            <a:rPr lang="fr-FR" sz="2000" b="0" i="0" dirty="0"/>
            <a:t> </a:t>
          </a:r>
          <a:r>
            <a:rPr lang="fr-FR" sz="2000" b="0" i="0" dirty="0" err="1"/>
            <a:t>pathology</a:t>
          </a:r>
          <a:r>
            <a:rPr lang="fr-FR" sz="2000" b="0" i="0" dirty="0"/>
            <a:t> </a:t>
          </a:r>
          <a:r>
            <a:rPr lang="fr-FR" sz="2000" b="0" i="0" dirty="0" err="1"/>
            <a:t>may</a:t>
          </a:r>
          <a:r>
            <a:rPr lang="fr-FR" sz="2000" b="0" i="0" dirty="0"/>
            <a:t> </a:t>
          </a:r>
          <a:r>
            <a:rPr lang="fr-FR" sz="2000" b="0" i="0" dirty="0" err="1"/>
            <a:t>increase</a:t>
          </a:r>
          <a:r>
            <a:rPr lang="fr-FR" sz="2000" b="0" i="0" dirty="0"/>
            <a:t> the </a:t>
          </a:r>
          <a:r>
            <a:rPr lang="fr-FR" sz="2000" b="0" i="0" dirty="0" err="1"/>
            <a:t>risk</a:t>
          </a:r>
          <a:r>
            <a:rPr lang="fr-FR" sz="2000" b="0" i="0" dirty="0"/>
            <a:t> of </a:t>
          </a:r>
          <a:r>
            <a:rPr lang="fr-FR" sz="2000" b="0" i="0" dirty="0" err="1"/>
            <a:t>recurrence</a:t>
          </a:r>
          <a:r>
            <a:rPr lang="fr-FR" sz="2000" b="0" i="0" dirty="0"/>
            <a:t>, </a:t>
          </a:r>
          <a:r>
            <a:rPr lang="fr-FR" sz="2000" b="0" i="0" dirty="0" err="1"/>
            <a:t>possibly</a:t>
          </a:r>
          <a:r>
            <a:rPr lang="fr-FR" sz="2000" b="0" i="0" dirty="0"/>
            <a:t> due to hormonal </a:t>
          </a:r>
          <a:r>
            <a:rPr lang="fr-FR" sz="2000" b="0" i="0" dirty="0" err="1"/>
            <a:t>factors</a:t>
          </a:r>
          <a:r>
            <a:rPr lang="fr-FR" sz="2000" b="0" i="0" dirty="0"/>
            <a:t>. </a:t>
          </a:r>
          <a:endParaRPr lang="fr-FR" sz="2000" dirty="0"/>
        </a:p>
      </dgm:t>
    </dgm:pt>
    <dgm:pt modelId="{788FE28E-A71E-4442-9156-8B0663CEF783}" type="parTrans" cxnId="{03AF62FC-8672-AB49-8EA8-6BD072149FA7}">
      <dgm:prSet/>
      <dgm:spPr/>
      <dgm:t>
        <a:bodyPr/>
        <a:lstStyle/>
        <a:p>
          <a:endParaRPr lang="fr-FR" sz="2000"/>
        </a:p>
      </dgm:t>
    </dgm:pt>
    <dgm:pt modelId="{A8EC7AFB-ADE6-FD48-A949-B2E74495D612}" type="sibTrans" cxnId="{03AF62FC-8672-AB49-8EA8-6BD072149FA7}">
      <dgm:prSet/>
      <dgm:spPr/>
      <dgm:t>
        <a:bodyPr/>
        <a:lstStyle/>
        <a:p>
          <a:endParaRPr lang="fr-FR" sz="2000"/>
        </a:p>
      </dgm:t>
    </dgm:pt>
    <dgm:pt modelId="{7C3A659A-CBBA-0B44-AAB0-4BBD59CB52FF}">
      <dgm:prSet custT="1"/>
      <dgm:spPr/>
      <dgm:t>
        <a:bodyPr/>
        <a:lstStyle/>
        <a:p>
          <a:r>
            <a:rPr lang="fr-FR" sz="2000" b="0" i="0"/>
            <a:t>Further studies are needed to confirm these findings and identify strategies to improve outcomes</a:t>
          </a:r>
          <a:endParaRPr lang="fr-FR" sz="2000"/>
        </a:p>
      </dgm:t>
    </dgm:pt>
    <dgm:pt modelId="{93F6ADA2-1A3C-4141-907B-4E5F51E3A8D7}" type="parTrans" cxnId="{9F32D9D9-78C0-C344-891E-DEA4B5D584EF}">
      <dgm:prSet/>
      <dgm:spPr/>
      <dgm:t>
        <a:bodyPr/>
        <a:lstStyle/>
        <a:p>
          <a:endParaRPr lang="fr-FR" sz="2000"/>
        </a:p>
      </dgm:t>
    </dgm:pt>
    <dgm:pt modelId="{A48565FD-6E78-7849-BD5D-4EFF3608E711}" type="sibTrans" cxnId="{9F32D9D9-78C0-C344-891E-DEA4B5D584EF}">
      <dgm:prSet/>
      <dgm:spPr/>
      <dgm:t>
        <a:bodyPr/>
        <a:lstStyle/>
        <a:p>
          <a:endParaRPr lang="fr-FR" sz="2000"/>
        </a:p>
      </dgm:t>
    </dgm:pt>
    <dgm:pt modelId="{E44EF154-282F-4E44-A0F2-CECD197D9414}" type="pres">
      <dgm:prSet presAssocID="{B6B25951-43BF-F94A-8581-469071247029}" presName="Name0" presStyleCnt="0">
        <dgm:presLayoutVars>
          <dgm:chMax val="7"/>
          <dgm:chPref val="7"/>
          <dgm:dir/>
        </dgm:presLayoutVars>
      </dgm:prSet>
      <dgm:spPr/>
    </dgm:pt>
    <dgm:pt modelId="{B506460E-F4EE-B246-A5EF-0FF1BEA30A2C}" type="pres">
      <dgm:prSet presAssocID="{B6B25951-43BF-F94A-8581-469071247029}" presName="Name1" presStyleCnt="0"/>
      <dgm:spPr/>
    </dgm:pt>
    <dgm:pt modelId="{6D0FA15E-C5EF-B74E-A48D-C0A74A263180}" type="pres">
      <dgm:prSet presAssocID="{B6B25951-43BF-F94A-8581-469071247029}" presName="cycle" presStyleCnt="0"/>
      <dgm:spPr/>
    </dgm:pt>
    <dgm:pt modelId="{E6E67D53-9F9D-5441-AC0E-D55D22FDB4DD}" type="pres">
      <dgm:prSet presAssocID="{B6B25951-43BF-F94A-8581-469071247029}" presName="srcNode" presStyleLbl="node1" presStyleIdx="0" presStyleCnt="3"/>
      <dgm:spPr/>
    </dgm:pt>
    <dgm:pt modelId="{924E661E-DD68-1943-B157-A645CA92CC98}" type="pres">
      <dgm:prSet presAssocID="{B6B25951-43BF-F94A-8581-469071247029}" presName="conn" presStyleLbl="parChTrans1D2" presStyleIdx="0" presStyleCnt="1"/>
      <dgm:spPr/>
    </dgm:pt>
    <dgm:pt modelId="{9D86E6A9-C340-DA41-9C56-0B6CE57759EC}" type="pres">
      <dgm:prSet presAssocID="{B6B25951-43BF-F94A-8581-469071247029}" presName="extraNode" presStyleLbl="node1" presStyleIdx="0" presStyleCnt="3"/>
      <dgm:spPr/>
    </dgm:pt>
    <dgm:pt modelId="{56C5A8DE-B917-064D-979C-FCFFA76F88CC}" type="pres">
      <dgm:prSet presAssocID="{B6B25951-43BF-F94A-8581-469071247029}" presName="dstNode" presStyleLbl="node1" presStyleIdx="0" presStyleCnt="3"/>
      <dgm:spPr/>
    </dgm:pt>
    <dgm:pt modelId="{D92F05E4-7EFA-5A4D-BA03-9C035C9546A7}" type="pres">
      <dgm:prSet presAssocID="{A9BB85DB-D2C7-264D-83F6-B3E96DABF17D}" presName="text_1" presStyleLbl="node1" presStyleIdx="0" presStyleCnt="3" custScaleY="141419">
        <dgm:presLayoutVars>
          <dgm:bulletEnabled val="1"/>
        </dgm:presLayoutVars>
      </dgm:prSet>
      <dgm:spPr/>
    </dgm:pt>
    <dgm:pt modelId="{4D088F03-2EBF-9444-B9A5-41BC4AAECB09}" type="pres">
      <dgm:prSet presAssocID="{A9BB85DB-D2C7-264D-83F6-B3E96DABF17D}" presName="accent_1" presStyleCnt="0"/>
      <dgm:spPr/>
    </dgm:pt>
    <dgm:pt modelId="{BA3DAF34-8508-4444-8C7C-83DC486F76D2}" type="pres">
      <dgm:prSet presAssocID="{A9BB85DB-D2C7-264D-83F6-B3E96DABF17D}" presName="accentRepeatNode" presStyleLbl="solidFgAcc1" presStyleIdx="0" presStyleCnt="3"/>
      <dgm:spPr/>
    </dgm:pt>
    <dgm:pt modelId="{86DFACE9-E6D6-464A-8857-84B8F7311E0E}" type="pres">
      <dgm:prSet presAssocID="{970572E7-137F-5F43-A637-4DA76962D0C6}" presName="text_2" presStyleLbl="node1" presStyleIdx="1" presStyleCnt="3" custScaleY="141419">
        <dgm:presLayoutVars>
          <dgm:bulletEnabled val="1"/>
        </dgm:presLayoutVars>
      </dgm:prSet>
      <dgm:spPr/>
    </dgm:pt>
    <dgm:pt modelId="{EE769B17-7C70-1148-B347-C64B0E01DD02}" type="pres">
      <dgm:prSet presAssocID="{970572E7-137F-5F43-A637-4DA76962D0C6}" presName="accent_2" presStyleCnt="0"/>
      <dgm:spPr/>
    </dgm:pt>
    <dgm:pt modelId="{5CC1E854-A37E-B44F-A8BA-BDC18D765CA6}" type="pres">
      <dgm:prSet presAssocID="{970572E7-137F-5F43-A637-4DA76962D0C6}" presName="accentRepeatNode" presStyleLbl="solidFgAcc1" presStyleIdx="1" presStyleCnt="3"/>
      <dgm:spPr/>
    </dgm:pt>
    <dgm:pt modelId="{9A40E9FB-9283-BE4D-93DE-0ADF9EE9DE72}" type="pres">
      <dgm:prSet presAssocID="{7C3A659A-CBBA-0B44-AAB0-4BBD59CB52FF}" presName="text_3" presStyleLbl="node1" presStyleIdx="2" presStyleCnt="3" custScaleY="141419">
        <dgm:presLayoutVars>
          <dgm:bulletEnabled val="1"/>
        </dgm:presLayoutVars>
      </dgm:prSet>
      <dgm:spPr/>
    </dgm:pt>
    <dgm:pt modelId="{578DFC13-6120-2647-B944-CF24A54A0620}" type="pres">
      <dgm:prSet presAssocID="{7C3A659A-CBBA-0B44-AAB0-4BBD59CB52FF}" presName="accent_3" presStyleCnt="0"/>
      <dgm:spPr/>
    </dgm:pt>
    <dgm:pt modelId="{058F5555-CA51-6344-A5D8-4E924855D6B2}" type="pres">
      <dgm:prSet presAssocID="{7C3A659A-CBBA-0B44-AAB0-4BBD59CB52FF}" presName="accentRepeatNode" presStyleLbl="solidFgAcc1" presStyleIdx="2" presStyleCnt="3"/>
      <dgm:spPr/>
    </dgm:pt>
  </dgm:ptLst>
  <dgm:cxnLst>
    <dgm:cxn modelId="{8F3C4010-B184-3042-A48F-2D8458F5D4D3}" type="presOf" srcId="{B6B25951-43BF-F94A-8581-469071247029}" destId="{E44EF154-282F-4E44-A0F2-CECD197D9414}" srcOrd="0" destOrd="0" presId="urn:microsoft.com/office/officeart/2008/layout/VerticalCurvedList"/>
    <dgm:cxn modelId="{691F172A-6030-5840-9A61-4D0123DBA179}" srcId="{B6B25951-43BF-F94A-8581-469071247029}" destId="{A9BB85DB-D2C7-264D-83F6-B3E96DABF17D}" srcOrd="0" destOrd="0" parTransId="{36761842-0F1D-2A4B-9101-FE9CBB78FF89}" sibTransId="{6C49D660-C359-C642-89CE-95DEC9AB84C3}"/>
    <dgm:cxn modelId="{6C1C4A66-FA98-8449-BA6A-1573CA0B9508}" type="presOf" srcId="{970572E7-137F-5F43-A637-4DA76962D0C6}" destId="{86DFACE9-E6D6-464A-8857-84B8F7311E0E}" srcOrd="0" destOrd="0" presId="urn:microsoft.com/office/officeart/2008/layout/VerticalCurvedList"/>
    <dgm:cxn modelId="{59C1D287-0DF0-3F43-AC1A-FCEA86D65A90}" type="presOf" srcId="{6C49D660-C359-C642-89CE-95DEC9AB84C3}" destId="{924E661E-DD68-1943-B157-A645CA92CC98}" srcOrd="0" destOrd="0" presId="urn:microsoft.com/office/officeart/2008/layout/VerticalCurvedList"/>
    <dgm:cxn modelId="{9F32D9D9-78C0-C344-891E-DEA4B5D584EF}" srcId="{B6B25951-43BF-F94A-8581-469071247029}" destId="{7C3A659A-CBBA-0B44-AAB0-4BBD59CB52FF}" srcOrd="2" destOrd="0" parTransId="{93F6ADA2-1A3C-4141-907B-4E5F51E3A8D7}" sibTransId="{A48565FD-6E78-7849-BD5D-4EFF3608E711}"/>
    <dgm:cxn modelId="{217D66DB-341D-1948-8387-1469A6CD3513}" type="presOf" srcId="{A9BB85DB-D2C7-264D-83F6-B3E96DABF17D}" destId="{D92F05E4-7EFA-5A4D-BA03-9C035C9546A7}" srcOrd="0" destOrd="0" presId="urn:microsoft.com/office/officeart/2008/layout/VerticalCurvedList"/>
    <dgm:cxn modelId="{3E4985EA-ABE8-DE41-BD3E-0AE4941DF8AC}" type="presOf" srcId="{7C3A659A-CBBA-0B44-AAB0-4BBD59CB52FF}" destId="{9A40E9FB-9283-BE4D-93DE-0ADF9EE9DE72}" srcOrd="0" destOrd="0" presId="urn:microsoft.com/office/officeart/2008/layout/VerticalCurvedList"/>
    <dgm:cxn modelId="{03AF62FC-8672-AB49-8EA8-6BD072149FA7}" srcId="{B6B25951-43BF-F94A-8581-469071247029}" destId="{970572E7-137F-5F43-A637-4DA76962D0C6}" srcOrd="1" destOrd="0" parTransId="{788FE28E-A71E-4442-9156-8B0663CEF783}" sibTransId="{A8EC7AFB-ADE6-FD48-A949-B2E74495D612}"/>
    <dgm:cxn modelId="{B8197F4A-566F-4741-92D3-A97425DC237E}" type="presParOf" srcId="{E44EF154-282F-4E44-A0F2-CECD197D9414}" destId="{B506460E-F4EE-B246-A5EF-0FF1BEA30A2C}" srcOrd="0" destOrd="0" presId="urn:microsoft.com/office/officeart/2008/layout/VerticalCurvedList"/>
    <dgm:cxn modelId="{F8C03F5E-EC96-7B42-AEE4-39DCAEFAAA67}" type="presParOf" srcId="{B506460E-F4EE-B246-A5EF-0FF1BEA30A2C}" destId="{6D0FA15E-C5EF-B74E-A48D-C0A74A263180}" srcOrd="0" destOrd="0" presId="urn:microsoft.com/office/officeart/2008/layout/VerticalCurvedList"/>
    <dgm:cxn modelId="{823AFF5E-0715-A04C-902D-7C8B9DED45A7}" type="presParOf" srcId="{6D0FA15E-C5EF-B74E-A48D-C0A74A263180}" destId="{E6E67D53-9F9D-5441-AC0E-D55D22FDB4DD}" srcOrd="0" destOrd="0" presId="urn:microsoft.com/office/officeart/2008/layout/VerticalCurvedList"/>
    <dgm:cxn modelId="{C0C6A9E2-4D35-D449-BABD-81EDE2941897}" type="presParOf" srcId="{6D0FA15E-C5EF-B74E-A48D-C0A74A263180}" destId="{924E661E-DD68-1943-B157-A645CA92CC98}" srcOrd="1" destOrd="0" presId="urn:microsoft.com/office/officeart/2008/layout/VerticalCurvedList"/>
    <dgm:cxn modelId="{82BDB5A4-2470-2F44-B5B0-29D58420887F}" type="presParOf" srcId="{6D0FA15E-C5EF-B74E-A48D-C0A74A263180}" destId="{9D86E6A9-C340-DA41-9C56-0B6CE57759EC}" srcOrd="2" destOrd="0" presId="urn:microsoft.com/office/officeart/2008/layout/VerticalCurvedList"/>
    <dgm:cxn modelId="{B62F8828-9D9B-7A45-A9B0-E3B4B1105014}" type="presParOf" srcId="{6D0FA15E-C5EF-B74E-A48D-C0A74A263180}" destId="{56C5A8DE-B917-064D-979C-FCFFA76F88CC}" srcOrd="3" destOrd="0" presId="urn:microsoft.com/office/officeart/2008/layout/VerticalCurvedList"/>
    <dgm:cxn modelId="{72E3C131-969E-DF4D-81F0-D8A522757E2C}" type="presParOf" srcId="{B506460E-F4EE-B246-A5EF-0FF1BEA30A2C}" destId="{D92F05E4-7EFA-5A4D-BA03-9C035C9546A7}" srcOrd="1" destOrd="0" presId="urn:microsoft.com/office/officeart/2008/layout/VerticalCurvedList"/>
    <dgm:cxn modelId="{A9A5C634-A713-094C-83D9-0E174E51E47C}" type="presParOf" srcId="{B506460E-F4EE-B246-A5EF-0FF1BEA30A2C}" destId="{4D088F03-2EBF-9444-B9A5-41BC4AAECB09}" srcOrd="2" destOrd="0" presId="urn:microsoft.com/office/officeart/2008/layout/VerticalCurvedList"/>
    <dgm:cxn modelId="{7F0A16E0-B3A2-4049-8D97-7AEC3FC9F5A9}" type="presParOf" srcId="{4D088F03-2EBF-9444-B9A5-41BC4AAECB09}" destId="{BA3DAF34-8508-4444-8C7C-83DC486F76D2}" srcOrd="0" destOrd="0" presId="urn:microsoft.com/office/officeart/2008/layout/VerticalCurvedList"/>
    <dgm:cxn modelId="{C6FF475B-450D-784E-B5B8-B4AB3F0891CA}" type="presParOf" srcId="{B506460E-F4EE-B246-A5EF-0FF1BEA30A2C}" destId="{86DFACE9-E6D6-464A-8857-84B8F7311E0E}" srcOrd="3" destOrd="0" presId="urn:microsoft.com/office/officeart/2008/layout/VerticalCurvedList"/>
    <dgm:cxn modelId="{6265A91D-93C1-3549-B109-AFFB103B08ED}" type="presParOf" srcId="{B506460E-F4EE-B246-A5EF-0FF1BEA30A2C}" destId="{EE769B17-7C70-1148-B347-C64B0E01DD02}" srcOrd="4" destOrd="0" presId="urn:microsoft.com/office/officeart/2008/layout/VerticalCurvedList"/>
    <dgm:cxn modelId="{2C88125B-F51E-5F45-9F10-977D2E23BDE5}" type="presParOf" srcId="{EE769B17-7C70-1148-B347-C64B0E01DD02}" destId="{5CC1E854-A37E-B44F-A8BA-BDC18D765CA6}" srcOrd="0" destOrd="0" presId="urn:microsoft.com/office/officeart/2008/layout/VerticalCurvedList"/>
    <dgm:cxn modelId="{13A2F2E1-6B78-7145-85C7-361973C4891E}" type="presParOf" srcId="{B506460E-F4EE-B246-A5EF-0FF1BEA30A2C}" destId="{9A40E9FB-9283-BE4D-93DE-0ADF9EE9DE72}" srcOrd="5" destOrd="0" presId="urn:microsoft.com/office/officeart/2008/layout/VerticalCurvedList"/>
    <dgm:cxn modelId="{7B0A4BD8-7267-9848-B252-169A6A3CC2E3}" type="presParOf" srcId="{B506460E-F4EE-B246-A5EF-0FF1BEA30A2C}" destId="{578DFC13-6120-2647-B944-CF24A54A0620}" srcOrd="6" destOrd="0" presId="urn:microsoft.com/office/officeart/2008/layout/VerticalCurvedList"/>
    <dgm:cxn modelId="{4205C4B7-066D-7B4F-B7C4-C246F5AA7B05}" type="presParOf" srcId="{578DFC13-6120-2647-B944-CF24A54A0620}" destId="{058F5555-CA51-6344-A5D8-4E924855D6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7EC90-3A47-7F4C-997B-CA361ED94FF7}">
      <dsp:nvSpPr>
        <dsp:cNvPr id="0" name=""/>
        <dsp:cNvSpPr/>
      </dsp:nvSpPr>
      <dsp:spPr>
        <a:xfrm>
          <a:off x="0" y="45282"/>
          <a:ext cx="10092350" cy="51597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Immediate  (48 cases)</a:t>
          </a:r>
          <a:endParaRPr lang="fr-FR" sz="2100" kern="1200"/>
        </a:p>
      </dsp:txBody>
      <dsp:txXfrm>
        <a:off x="25188" y="70470"/>
        <a:ext cx="10041974" cy="465594"/>
      </dsp:txXfrm>
    </dsp:sp>
    <dsp:sp modelId="{26A6E0D4-5E83-A243-B8D9-D71EA6BBB6D6}">
      <dsp:nvSpPr>
        <dsp:cNvPr id="0" name=""/>
        <dsp:cNvSpPr/>
      </dsp:nvSpPr>
      <dsp:spPr>
        <a:xfrm>
          <a:off x="0" y="561252"/>
          <a:ext cx="10092350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43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81% had no complication 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 dirty="0" err="1"/>
            <a:t>Tenesmus</a:t>
          </a:r>
          <a:r>
            <a:rPr lang="fr-FR" sz="1600" kern="1200" dirty="0"/>
            <a:t> 4%, rectal </a:t>
          </a:r>
          <a:r>
            <a:rPr lang="fr-FR" sz="1600" kern="1200" dirty="0" err="1"/>
            <a:t>prolapse</a:t>
          </a:r>
          <a:r>
            <a:rPr lang="fr-FR" sz="1600" kern="1200" dirty="0"/>
            <a:t> 8%, </a:t>
          </a:r>
          <a:r>
            <a:rPr lang="fr-FR" sz="1600" kern="1200" dirty="0" err="1"/>
            <a:t>dysuria</a:t>
          </a:r>
          <a:r>
            <a:rPr lang="fr-FR" sz="1600" kern="1200" dirty="0"/>
            <a:t> 2%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1 dog with pain and paraparesis with a thrombus </a:t>
          </a:r>
          <a:endParaRPr lang="fr-FR" sz="1600" kern="1200" dirty="0"/>
        </a:p>
      </dsp:txBody>
      <dsp:txXfrm>
        <a:off x="0" y="561252"/>
        <a:ext cx="10092350" cy="825930"/>
      </dsp:txXfrm>
    </dsp:sp>
    <dsp:sp modelId="{3AA9F2DC-CC3E-CD41-8C6A-3E7720A69AE0}">
      <dsp:nvSpPr>
        <dsp:cNvPr id="0" name=""/>
        <dsp:cNvSpPr/>
      </dsp:nvSpPr>
      <dsp:spPr>
        <a:xfrm>
          <a:off x="0" y="1387182"/>
          <a:ext cx="10092350" cy="515970"/>
        </a:xfrm>
        <a:prstGeom prst="roundRect">
          <a:avLst/>
        </a:prstGeom>
        <a:solidFill>
          <a:schemeClr val="accent2">
            <a:shade val="80000"/>
            <a:hueOff val="-227502"/>
            <a:satOff val="4255"/>
            <a:lumOff val="135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Short-term (35 cases) </a:t>
          </a:r>
          <a:endParaRPr lang="fr-FR" sz="2100" kern="1200" dirty="0"/>
        </a:p>
      </dsp:txBody>
      <dsp:txXfrm>
        <a:off x="25188" y="1412370"/>
        <a:ext cx="10041974" cy="465594"/>
      </dsp:txXfrm>
    </dsp:sp>
    <dsp:sp modelId="{90F76508-CF7E-FA48-8DF8-7008B3593ED1}">
      <dsp:nvSpPr>
        <dsp:cNvPr id="0" name=""/>
        <dsp:cNvSpPr/>
      </dsp:nvSpPr>
      <dsp:spPr>
        <a:xfrm>
          <a:off x="0" y="1903152"/>
          <a:ext cx="10092350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43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Median time to follow-up 1 month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Complication rate 31%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9%</a:t>
          </a:r>
          <a:r>
            <a:rPr lang="en-US" sz="1600" kern="1200" dirty="0"/>
            <a:t> had tenesmus, 9% had dysuria</a:t>
          </a:r>
          <a:endParaRPr lang="fr-FR" sz="1600" kern="1200" dirty="0"/>
        </a:p>
      </dsp:txBody>
      <dsp:txXfrm>
        <a:off x="0" y="1903152"/>
        <a:ext cx="10092350" cy="825930"/>
      </dsp:txXfrm>
    </dsp:sp>
    <dsp:sp modelId="{D51B1A58-EB5F-D24E-9ABA-AD64E33EEBE9}">
      <dsp:nvSpPr>
        <dsp:cNvPr id="0" name=""/>
        <dsp:cNvSpPr/>
      </dsp:nvSpPr>
      <dsp:spPr>
        <a:xfrm>
          <a:off x="0" y="2729082"/>
          <a:ext cx="10092350" cy="515970"/>
        </a:xfrm>
        <a:prstGeom prst="roundRect">
          <a:avLst/>
        </a:prstGeom>
        <a:solidFill>
          <a:schemeClr val="accent2">
            <a:shade val="80000"/>
            <a:hueOff val="-455004"/>
            <a:satOff val="8510"/>
            <a:lumOff val="271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Long-term (20 cases)</a:t>
          </a:r>
          <a:endParaRPr lang="fr-FR" sz="2100" kern="1200" dirty="0"/>
        </a:p>
      </dsp:txBody>
      <dsp:txXfrm>
        <a:off x="25188" y="2754270"/>
        <a:ext cx="10041974" cy="465594"/>
      </dsp:txXfrm>
    </dsp:sp>
    <dsp:sp modelId="{3F48D4F6-472F-A442-978B-4DAFF0AC7391}">
      <dsp:nvSpPr>
        <dsp:cNvPr id="0" name=""/>
        <dsp:cNvSpPr/>
      </dsp:nvSpPr>
      <dsp:spPr>
        <a:xfrm>
          <a:off x="0" y="3245052"/>
          <a:ext cx="1009235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432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35% had tenesmus for a median of 318 days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 dirty="0"/>
            <a:t>10% had </a:t>
          </a:r>
          <a:r>
            <a:rPr lang="en-US" sz="1600" b="0" kern="1200" dirty="0" err="1"/>
            <a:t>dysorexia</a:t>
          </a:r>
          <a:r>
            <a:rPr lang="en-US" sz="1600" b="0" kern="1200" dirty="0"/>
            <a:t>  </a:t>
          </a:r>
          <a:endParaRPr lang="fr-FR" sz="1600" b="0" kern="1200" dirty="0"/>
        </a:p>
      </dsp:txBody>
      <dsp:txXfrm>
        <a:off x="0" y="3245052"/>
        <a:ext cx="10092350" cy="554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90941-1A34-FE4E-9F87-BC141F8F5C1E}">
      <dsp:nvSpPr>
        <dsp:cNvPr id="0" name=""/>
        <dsp:cNvSpPr/>
      </dsp:nvSpPr>
      <dsp:spPr>
        <a:xfrm>
          <a:off x="0" y="357756"/>
          <a:ext cx="10334846" cy="859949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Retrospective nature of the study </a:t>
          </a:r>
          <a:endParaRPr lang="fr-FR" sz="3500" kern="1200"/>
        </a:p>
      </dsp:txBody>
      <dsp:txXfrm>
        <a:off x="41979" y="399735"/>
        <a:ext cx="10250888" cy="775991"/>
      </dsp:txXfrm>
    </dsp:sp>
    <dsp:sp modelId="{BBCE5038-293A-5F41-88C9-6203F8C27C48}">
      <dsp:nvSpPr>
        <dsp:cNvPr id="0" name=""/>
        <dsp:cNvSpPr/>
      </dsp:nvSpPr>
      <dsp:spPr>
        <a:xfrm>
          <a:off x="0" y="1318506"/>
          <a:ext cx="10334846" cy="859949"/>
        </a:xfrm>
        <a:prstGeom prst="roundRect">
          <a:avLst/>
        </a:prstGeom>
        <a:solidFill>
          <a:schemeClr val="accent2">
            <a:shade val="80000"/>
            <a:hueOff val="-227502"/>
            <a:satOff val="4255"/>
            <a:lumOff val="135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Small sample of cases </a:t>
          </a:r>
          <a:endParaRPr lang="fr-FR" sz="3500" kern="1200"/>
        </a:p>
      </dsp:txBody>
      <dsp:txXfrm>
        <a:off x="41979" y="1360485"/>
        <a:ext cx="10250888" cy="775991"/>
      </dsp:txXfrm>
    </dsp:sp>
    <dsp:sp modelId="{F1DDE2E3-5DA1-6543-B2CF-E5B3368CD9E5}">
      <dsp:nvSpPr>
        <dsp:cNvPr id="0" name=""/>
        <dsp:cNvSpPr/>
      </dsp:nvSpPr>
      <dsp:spPr>
        <a:xfrm>
          <a:off x="0" y="2279255"/>
          <a:ext cx="10334846" cy="859949"/>
        </a:xfrm>
        <a:prstGeom prst="roundRect">
          <a:avLst/>
        </a:prstGeom>
        <a:solidFill>
          <a:schemeClr val="accent2">
            <a:shade val="80000"/>
            <a:hueOff val="-455004"/>
            <a:satOff val="8510"/>
            <a:lumOff val="271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Questionnaire follow-up (lack of global follow-up)</a:t>
          </a:r>
          <a:endParaRPr lang="fr-FR" sz="3500" kern="1200"/>
        </a:p>
      </dsp:txBody>
      <dsp:txXfrm>
        <a:off x="41979" y="2321234"/>
        <a:ext cx="10250888" cy="7759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E661E-DD68-1943-B157-A645CA92CC98}">
      <dsp:nvSpPr>
        <dsp:cNvPr id="0" name=""/>
        <dsp:cNvSpPr/>
      </dsp:nvSpPr>
      <dsp:spPr>
        <a:xfrm>
          <a:off x="-4292003" y="-658445"/>
          <a:ext cx="5113666" cy="5113666"/>
        </a:xfrm>
        <a:prstGeom prst="blockArc">
          <a:avLst>
            <a:gd name="adj1" fmla="val 18900000"/>
            <a:gd name="adj2" fmla="val 2700000"/>
            <a:gd name="adj3" fmla="val 422"/>
          </a:avLst>
        </a:prstGeom>
        <a:noFill/>
        <a:ln w="1905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F05E4-7EFA-5A4D-BA03-9C035C9546A7}">
      <dsp:nvSpPr>
        <dsp:cNvPr id="0" name=""/>
        <dsp:cNvSpPr/>
      </dsp:nvSpPr>
      <dsp:spPr>
        <a:xfrm>
          <a:off x="528421" y="222418"/>
          <a:ext cx="6431011" cy="1073872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73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i="0" kern="1200" dirty="0" err="1"/>
            <a:t>Internal</a:t>
          </a:r>
          <a:r>
            <a:rPr lang="fr-FR" sz="2000" b="0" i="0" kern="1200" dirty="0"/>
            <a:t> </a:t>
          </a:r>
          <a:r>
            <a:rPr lang="fr-FR" sz="2000" b="0" i="0" kern="1200" dirty="0" err="1"/>
            <a:t>obturator</a:t>
          </a:r>
          <a:r>
            <a:rPr lang="fr-FR" sz="2000" b="0" i="0" kern="1200" dirty="0"/>
            <a:t> muscle transposition for </a:t>
          </a:r>
          <a:r>
            <a:rPr lang="fr-FR" sz="2000" b="0" i="0" kern="1200" dirty="0" err="1"/>
            <a:t>perineal</a:t>
          </a:r>
          <a:r>
            <a:rPr lang="fr-FR" sz="2000" b="0" i="0" kern="1200" dirty="0"/>
            <a:t> </a:t>
          </a:r>
          <a:r>
            <a:rPr lang="fr-FR" sz="2000" b="0" i="0" kern="1200" dirty="0" err="1"/>
            <a:t>hernia</a:t>
          </a:r>
          <a:r>
            <a:rPr lang="fr-FR" sz="2000" b="0" i="0" kern="1200" dirty="0"/>
            <a:t> </a:t>
          </a:r>
          <a:r>
            <a:rPr lang="fr-FR" sz="2000" b="0" i="0" kern="1200" dirty="0" err="1"/>
            <a:t>repair</a:t>
          </a:r>
          <a:r>
            <a:rPr lang="fr-FR" sz="2000" b="0" i="0" kern="1200" dirty="0"/>
            <a:t> </a:t>
          </a:r>
          <a:r>
            <a:rPr lang="fr-FR" sz="2000" b="0" i="0" kern="1200" dirty="0" err="1"/>
            <a:t>is</a:t>
          </a:r>
          <a:r>
            <a:rPr lang="fr-FR" sz="2000" b="0" i="0" kern="1200" dirty="0"/>
            <a:t> </a:t>
          </a:r>
          <a:r>
            <a:rPr lang="fr-FR" sz="2000" b="0" i="0" kern="1200" dirty="0" err="1"/>
            <a:t>associated</a:t>
          </a:r>
          <a:r>
            <a:rPr lang="fr-FR" sz="2000" b="0" i="0" kern="1200" dirty="0"/>
            <a:t> </a:t>
          </a:r>
          <a:r>
            <a:rPr lang="fr-FR" sz="2000" b="0" i="0" kern="1200" dirty="0" err="1"/>
            <a:t>with</a:t>
          </a:r>
          <a:r>
            <a:rPr lang="fr-FR" sz="2000" b="0" i="0" kern="1200" dirty="0"/>
            <a:t> a </a:t>
          </a:r>
          <a:r>
            <a:rPr lang="fr-FR" sz="2000" b="0" i="0" kern="1200" dirty="0" err="1"/>
            <a:t>moderate</a:t>
          </a:r>
          <a:r>
            <a:rPr lang="fr-FR" sz="2000" b="0" i="0" kern="1200" dirty="0"/>
            <a:t> rate of complications and </a:t>
          </a:r>
          <a:r>
            <a:rPr lang="fr-FR" sz="2000" b="0" i="0" kern="1200" dirty="0" err="1"/>
            <a:t>recurrence</a:t>
          </a:r>
          <a:r>
            <a:rPr lang="fr-FR" sz="2000" b="0" i="0" kern="1200" dirty="0"/>
            <a:t>. </a:t>
          </a:r>
          <a:endParaRPr lang="fr-FR" sz="2000" kern="1200" dirty="0"/>
        </a:p>
      </dsp:txBody>
      <dsp:txXfrm>
        <a:off x="528421" y="222418"/>
        <a:ext cx="6431011" cy="1073872"/>
      </dsp:txXfrm>
    </dsp:sp>
    <dsp:sp modelId="{BA3DAF34-8508-4444-8C7C-83DC486F76D2}">
      <dsp:nvSpPr>
        <dsp:cNvPr id="0" name=""/>
        <dsp:cNvSpPr/>
      </dsp:nvSpPr>
      <dsp:spPr>
        <a:xfrm>
          <a:off x="53824" y="284758"/>
          <a:ext cx="949194" cy="9491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FACE9-E6D6-464A-8857-84B8F7311E0E}">
      <dsp:nvSpPr>
        <dsp:cNvPr id="0" name=""/>
        <dsp:cNvSpPr/>
      </dsp:nvSpPr>
      <dsp:spPr>
        <a:xfrm>
          <a:off x="804447" y="1361451"/>
          <a:ext cx="6154986" cy="1073872"/>
        </a:xfrm>
        <a:prstGeom prst="rect">
          <a:avLst/>
        </a:prstGeom>
        <a:solidFill>
          <a:schemeClr val="accent2">
            <a:shade val="80000"/>
            <a:hueOff val="-227502"/>
            <a:satOff val="4255"/>
            <a:lumOff val="135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73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i="0" kern="1200" dirty="0" err="1"/>
            <a:t>Testicular</a:t>
          </a:r>
          <a:r>
            <a:rPr lang="fr-FR" sz="2000" b="0" i="0" kern="1200" dirty="0"/>
            <a:t> </a:t>
          </a:r>
          <a:r>
            <a:rPr lang="fr-FR" sz="2000" b="0" i="0" kern="1200" dirty="0" err="1"/>
            <a:t>pathology</a:t>
          </a:r>
          <a:r>
            <a:rPr lang="fr-FR" sz="2000" b="0" i="0" kern="1200" dirty="0"/>
            <a:t> </a:t>
          </a:r>
          <a:r>
            <a:rPr lang="fr-FR" sz="2000" b="0" i="0" kern="1200" dirty="0" err="1"/>
            <a:t>may</a:t>
          </a:r>
          <a:r>
            <a:rPr lang="fr-FR" sz="2000" b="0" i="0" kern="1200" dirty="0"/>
            <a:t> </a:t>
          </a:r>
          <a:r>
            <a:rPr lang="fr-FR" sz="2000" b="0" i="0" kern="1200" dirty="0" err="1"/>
            <a:t>increase</a:t>
          </a:r>
          <a:r>
            <a:rPr lang="fr-FR" sz="2000" b="0" i="0" kern="1200" dirty="0"/>
            <a:t> the </a:t>
          </a:r>
          <a:r>
            <a:rPr lang="fr-FR" sz="2000" b="0" i="0" kern="1200" dirty="0" err="1"/>
            <a:t>risk</a:t>
          </a:r>
          <a:r>
            <a:rPr lang="fr-FR" sz="2000" b="0" i="0" kern="1200" dirty="0"/>
            <a:t> of </a:t>
          </a:r>
          <a:r>
            <a:rPr lang="fr-FR" sz="2000" b="0" i="0" kern="1200" dirty="0" err="1"/>
            <a:t>recurrence</a:t>
          </a:r>
          <a:r>
            <a:rPr lang="fr-FR" sz="2000" b="0" i="0" kern="1200" dirty="0"/>
            <a:t>, </a:t>
          </a:r>
          <a:r>
            <a:rPr lang="fr-FR" sz="2000" b="0" i="0" kern="1200" dirty="0" err="1"/>
            <a:t>possibly</a:t>
          </a:r>
          <a:r>
            <a:rPr lang="fr-FR" sz="2000" b="0" i="0" kern="1200" dirty="0"/>
            <a:t> due to hormonal </a:t>
          </a:r>
          <a:r>
            <a:rPr lang="fr-FR" sz="2000" b="0" i="0" kern="1200" dirty="0" err="1"/>
            <a:t>factors</a:t>
          </a:r>
          <a:r>
            <a:rPr lang="fr-FR" sz="2000" b="0" i="0" kern="1200" dirty="0"/>
            <a:t>. </a:t>
          </a:r>
          <a:endParaRPr lang="fr-FR" sz="2000" kern="1200" dirty="0"/>
        </a:p>
      </dsp:txBody>
      <dsp:txXfrm>
        <a:off x="804447" y="1361451"/>
        <a:ext cx="6154986" cy="1073872"/>
      </dsp:txXfrm>
    </dsp:sp>
    <dsp:sp modelId="{5CC1E854-A37E-B44F-A8BA-BDC18D765CA6}">
      <dsp:nvSpPr>
        <dsp:cNvPr id="0" name=""/>
        <dsp:cNvSpPr/>
      </dsp:nvSpPr>
      <dsp:spPr>
        <a:xfrm>
          <a:off x="329850" y="1423790"/>
          <a:ext cx="949194" cy="9491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-227502"/>
              <a:satOff val="4255"/>
              <a:lumOff val="13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0E9FB-9283-BE4D-93DE-0ADF9EE9DE72}">
      <dsp:nvSpPr>
        <dsp:cNvPr id="0" name=""/>
        <dsp:cNvSpPr/>
      </dsp:nvSpPr>
      <dsp:spPr>
        <a:xfrm>
          <a:off x="528421" y="2500484"/>
          <a:ext cx="6431011" cy="1073872"/>
        </a:xfrm>
        <a:prstGeom prst="rect">
          <a:avLst/>
        </a:prstGeom>
        <a:solidFill>
          <a:schemeClr val="accent2">
            <a:shade val="80000"/>
            <a:hueOff val="-455004"/>
            <a:satOff val="8510"/>
            <a:lumOff val="271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73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i="0" kern="1200"/>
            <a:t>Further studies are needed to confirm these findings and identify strategies to improve outcomes</a:t>
          </a:r>
          <a:endParaRPr lang="fr-FR" sz="2000" kern="1200"/>
        </a:p>
      </dsp:txBody>
      <dsp:txXfrm>
        <a:off x="528421" y="2500484"/>
        <a:ext cx="6431011" cy="1073872"/>
      </dsp:txXfrm>
    </dsp:sp>
    <dsp:sp modelId="{058F5555-CA51-6344-A5D8-4E924855D6B2}">
      <dsp:nvSpPr>
        <dsp:cNvPr id="0" name=""/>
        <dsp:cNvSpPr/>
      </dsp:nvSpPr>
      <dsp:spPr>
        <a:xfrm>
          <a:off x="53824" y="2562823"/>
          <a:ext cx="949194" cy="9491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-455004"/>
              <a:satOff val="8510"/>
              <a:lumOff val="27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F39A7-5278-7E4C-BFA9-99B9C6CC320A}" type="datetimeFigureOut">
              <a:rPr lang="en-US" smtClean="0"/>
              <a:t>3/22/25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1FEC3-1D1F-8545-82EB-DCCFFFC0EA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4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Rajouter résident chirurgie nom du </a:t>
            </a:r>
            <a:r>
              <a:rPr lang="fr-FR" dirty="0" err="1"/>
              <a:t>departement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88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spc="-100" dirty="0"/>
              <a:t>6% (3/48) dogs were neutered less than a month before surgery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spc="-100" dirty="0"/>
              <a:t>The  remaining dogs were neutered at a previous date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70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diarrhea </a:t>
            </a:r>
            <a:r>
              <a:rPr lang="en-US" dirty="0" err="1"/>
              <a:t>faute</a:t>
            </a:r>
            <a:r>
              <a:rPr lang="en-US" dirty="0"/>
              <a:t> </a:t>
            </a:r>
            <a:r>
              <a:rPr lang="en-US" dirty="0" err="1"/>
              <a:t>d'orthographe</a:t>
            </a:r>
            <a:endParaRPr lang="en-US" dirty="0"/>
          </a:p>
          <a:p>
            <a:r>
              <a:rPr lang="en-US" dirty="0"/>
              <a:t>definition </a:t>
            </a:r>
            <a:r>
              <a:rPr lang="en-US" dirty="0" err="1"/>
              <a:t>tenesme</a:t>
            </a:r>
            <a:r>
              <a:rPr lang="en-US" dirty="0"/>
              <a:t> et constipation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79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prostatic </a:t>
            </a:r>
            <a:r>
              <a:rPr lang="en-US" dirty="0" err="1"/>
              <a:t>finidings</a:t>
            </a:r>
            <a:r>
              <a:rPr lang="en-US" dirty="0"/>
              <a:t> 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50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03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detailler</a:t>
            </a:r>
            <a:r>
              <a:rPr lang="en-US" dirty="0"/>
              <a:t> les </a:t>
            </a:r>
            <a:r>
              <a:rPr lang="en-US" dirty="0" err="1"/>
              <a:t>principales</a:t>
            </a:r>
            <a:r>
              <a:rPr lang="en-US" dirty="0"/>
              <a:t> complications </a:t>
            </a:r>
            <a:r>
              <a:rPr lang="en-US" dirty="0" err="1"/>
              <a:t>immediates</a:t>
            </a:r>
            <a:r>
              <a:rPr lang="en-US" dirty="0"/>
              <a:t> </a:t>
            </a:r>
          </a:p>
          <a:p>
            <a:r>
              <a:rPr lang="en-US" dirty="0"/>
              <a:t>et </a:t>
            </a:r>
            <a:r>
              <a:rPr lang="en-US" dirty="0" err="1"/>
              <a:t>detailler</a:t>
            </a:r>
            <a:r>
              <a:rPr lang="en-US" dirty="0"/>
              <a:t> les complications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98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5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study less recurrence and less with </a:t>
            </a:r>
            <a:r>
              <a:rPr lang="en-US" dirty="0" err="1"/>
              <a:t>organopexy</a:t>
            </a:r>
            <a:r>
              <a:rPr lang="en-US" dirty="0"/>
              <a:t> BUT not only IOMT </a:t>
            </a:r>
          </a:p>
          <a:p>
            <a:r>
              <a:rPr lang="en-US" dirty="0"/>
              <a:t>Second one no difference </a:t>
            </a:r>
          </a:p>
          <a:p>
            <a:endParaRPr lang="en-US" dirty="0"/>
          </a:p>
          <a:p>
            <a:r>
              <a:rPr lang="en-US" dirty="0"/>
              <a:t>Moderate </a:t>
            </a:r>
            <a:r>
              <a:rPr lang="en-US" dirty="0" err="1"/>
              <a:t>plutot</a:t>
            </a:r>
            <a:r>
              <a:rPr lang="en-US" dirty="0"/>
              <a:t> que high </a:t>
            </a:r>
          </a:p>
          <a:p>
            <a:endParaRPr lang="en-US" dirty="0"/>
          </a:p>
          <a:p>
            <a:r>
              <a:rPr lang="en-US" dirty="0"/>
              <a:t>dire que </a:t>
            </a:r>
            <a:r>
              <a:rPr lang="en-US" dirty="0" err="1"/>
              <a:t>ça</a:t>
            </a:r>
            <a:r>
              <a:rPr lang="en-US" dirty="0"/>
              <a:t> nous fait changer </a:t>
            </a:r>
            <a:r>
              <a:rPr lang="en-US" dirty="0" err="1"/>
              <a:t>approche</a:t>
            </a:r>
            <a:r>
              <a:rPr lang="en-US" dirty="0"/>
              <a:t> pour </a:t>
            </a:r>
            <a:r>
              <a:rPr lang="en-US" dirty="0" err="1"/>
              <a:t>améliorer</a:t>
            </a:r>
            <a:r>
              <a:rPr lang="en-US" dirty="0"/>
              <a:t> les choses </a:t>
            </a:r>
          </a:p>
          <a:p>
            <a:endParaRPr lang="en-US" dirty="0"/>
          </a:p>
          <a:p>
            <a:r>
              <a:rPr lang="en-US" dirty="0" err="1"/>
              <a:t>laisser</a:t>
            </a:r>
            <a:r>
              <a:rPr lang="en-US" dirty="0"/>
              <a:t> sous alimentation </a:t>
            </a:r>
            <a:r>
              <a:rPr lang="en-US" dirty="0" err="1"/>
              <a:t>hyperdigestible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vie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81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9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Retrospective study : dogs neutered prior surgery + fecal incontinence higher risk of recurrence </a:t>
            </a:r>
            <a:r>
              <a:rPr lang="en-US" dirty="0">
                <a:sym typeface="Wingdings" pitchFamily="2" charset="2"/>
              </a:rPr>
              <a:t> does not support the hypothesis of our study </a:t>
            </a:r>
          </a:p>
          <a:p>
            <a:r>
              <a:rPr lang="en-US" dirty="0">
                <a:sym typeface="Wingdings" pitchFamily="2" charset="2"/>
              </a:rPr>
              <a:t>Also more tenesmus for dogs neutered prior in this study. Counterintuitive </a:t>
            </a:r>
          </a:p>
          <a:p>
            <a:endParaRPr lang="en-US" dirty="0"/>
          </a:p>
          <a:p>
            <a:r>
              <a:rPr lang="en-US" dirty="0"/>
              <a:t>point </a:t>
            </a:r>
            <a:r>
              <a:rPr lang="en-US" dirty="0" err="1"/>
              <a:t>d'interrogation</a:t>
            </a:r>
            <a:r>
              <a:rPr lang="en-US" dirty="0"/>
              <a:t> ? </a:t>
            </a:r>
          </a:p>
          <a:p>
            <a:r>
              <a:rPr lang="en-US" dirty="0"/>
              <a:t>On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avait</a:t>
            </a:r>
            <a:r>
              <a:rPr lang="en-US" dirty="0"/>
              <a:t> pas beaucoup --&gt; </a:t>
            </a:r>
            <a:r>
              <a:rPr lang="en-US" dirty="0" err="1"/>
              <a:t>meriterait</a:t>
            </a:r>
            <a:r>
              <a:rPr lang="en-US" dirty="0"/>
              <a:t> </a:t>
            </a:r>
            <a:r>
              <a:rPr lang="en-US" dirty="0" err="1"/>
              <a:t>d,être</a:t>
            </a:r>
            <a:r>
              <a:rPr lang="en-US" dirty="0"/>
              <a:t> </a:t>
            </a:r>
            <a:r>
              <a:rPr lang="en-US" dirty="0" err="1"/>
              <a:t>etudié</a:t>
            </a:r>
            <a:r>
              <a:rPr lang="en-US" dirty="0"/>
              <a:t> sur plus </a:t>
            </a:r>
            <a:r>
              <a:rPr lang="en-US" dirty="0" err="1"/>
              <a:t>grosse</a:t>
            </a:r>
            <a:r>
              <a:rPr lang="en-US" dirty="0"/>
              <a:t> </a:t>
            </a:r>
            <a:r>
              <a:rPr lang="en-US" dirty="0" err="1"/>
              <a:t>cohorte</a:t>
            </a:r>
            <a:r>
              <a:rPr lang="en-US" dirty="0"/>
              <a:t> de </a:t>
            </a:r>
            <a:r>
              <a:rPr lang="en-US" dirty="0" err="1"/>
              <a:t>cas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60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auteurs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46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76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6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63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12B0-7ED0-EC6C-A332-D961F502F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C5FBC-F73D-8771-CECA-AC469AAF89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4CF927-3D56-2D13-148B-59A6A1713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ED55A-E8B7-86F5-3B0C-3006D31E4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0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0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4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pc="-100" dirty="0"/>
              <a:t>All dogs stayed in hospital for 24-48 hours with intravenous fluids, methadone (0.2 mg/kg q4h), cefazolin (20 mg/kg IV TID) and lactulose (0,3 mL/kg PO TID)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9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6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D5A9-2648-A334-1046-DFB71B47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A1BFF-78F9-F6B8-47C9-B7197EDB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9EE50-83DF-1EAF-32F5-10EB037AF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2C2D-B8AA-7C5D-58FA-048A843D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1FEC3-1D1F-8545-82EB-DCCFFFC0EA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6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9CD8-D172-D30D-71B4-4C26AD6CC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B67CB-2665-DFFD-08B3-F5CDE851C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3923-788C-BAD8-509A-5F6C8F5B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A4E95-C977-D434-9DE3-9AB44140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47DE3-D38E-B66E-C12A-A16BD7F6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5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1B658-02C7-5A83-4E82-3F7A20E5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EC8FF-CC90-72E5-F479-90D28A5B3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92052-7538-DB77-CCA9-841585BE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42CA-45F2-2490-9282-EE7B36941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587CA-EE2C-A3E2-3AC7-E0267527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1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2D54BE-ED44-A3CF-D8C8-7BD726C9D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B226F-CE70-C254-A1B6-A2B84147B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E9ADE-AB55-4829-4623-14BB21B4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4C775-CED5-683E-9F11-7763A497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AE3D7-879D-6E42-8711-B0C90F4E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0A2D3-5D08-D216-7BB9-83CA1A91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2F4FA-30FC-EED5-1C8E-B16D9A5F0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437B3-A5E8-D941-157A-CEF8B4CC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8610E-4391-FE91-6A35-0C1067F8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4FBFB-4679-4771-71D6-3A581F27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5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0FE88-AAF3-1021-522E-EDD46B31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B315C-F840-25B8-E41D-8B7C16FC8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1D748-FBED-63CD-5D1B-741D3FA35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B3DFB-A4C3-D4D6-ADDD-6E8984B9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8D9C3-3BD3-33FC-7E2D-9DAF2EDB3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69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6FE1-C54D-AE90-0F4E-3840DC1C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5EEC0-0032-CFEC-7798-BFBABA2B4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27C5B-7BCF-6E6D-D7EB-ED58C9B1C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10316-AD29-E234-E50D-F6609952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2D9A1-25FC-E51F-A3E7-C35AD974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03ED3-F470-E909-9AA4-7D8EC5FB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6EA7-70B0-585C-44A6-277D944E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66674-75A9-63FC-263C-7FDC73221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E356D-2C56-6ECC-3A88-052A78A2B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3E996-9DBE-2297-21F9-8C45B55B4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E6B3FF-6474-68BC-E9CB-8F0C39DE5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EEE177-1060-FD22-1264-8D4AE3EA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1C122D-B4D5-9A5F-E923-7D2268BE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C32CB3-5273-4E3D-3662-97CF5481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4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43B0-09E2-79EC-58DC-DE8FE87E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337AB5-A0F8-6234-CD3E-6DEAB5B2A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D44D1-7088-A4CC-DD69-66691B8E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7C63D-7A4E-C99C-FBB6-4566EBDC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9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74052B-3EDB-3321-0908-80E6F762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D9F2A-EA82-6B31-616F-B6285648A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CA389-48B5-4F1D-B508-08DE8696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9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D9BDE-A31F-890F-5605-D4DF55A6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FBE5-F454-E7B9-F774-945227DE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223D0-80AB-FFD1-0FEF-DEB1C8E57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48FBA-D85E-9CDF-F5A4-A38C5E9F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33141-A091-5326-0043-0B187EA69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5D7D2-D2EB-EE56-46A9-EAD722BC0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4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23AD-F141-8B22-93DA-3FA092B0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B4D4F-CD00-83B0-18B5-50706BD0C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93847-C1AD-E7E6-E4D0-181940229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CBFB2-3999-72F3-21FE-63F9BE91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F7276-04F0-4CE1-1648-BD16C2BE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734DC-E15F-63D7-24F7-EBA0483B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A32C7C-4803-4A34-DE03-B45BAA00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FA62E-F6FE-CAEC-1F4D-43EA4A69E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C479-843A-F7FF-A715-29B451952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63D8FC-CF84-A44E-8BE5-DB15006983F6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29E10-C5D9-E942-FF4A-E398DB9D4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502AF-855D-9FA8-10B7-CC2DD46B4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04B74-5A73-7440-8E41-98FEA6CD45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2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g looking over a corner&#10;&#10;Description automatically generated">
            <a:extLst>
              <a:ext uri="{FF2B5EF4-FFF2-40B4-BE49-F238E27FC236}">
                <a16:creationId xmlns:a16="http://schemas.microsoft.com/office/drawing/2014/main" id="{044DCF0E-E379-3E4C-B7D1-EEA4B46F94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01CF05-DDFB-F4DF-3A46-61617D5C4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7" y="739591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fr-FR" sz="4400" b="0" i="0" u="none" strike="noStrike" dirty="0">
                <a:solidFill>
                  <a:srgbClr val="000000"/>
                </a:solidFill>
                <a:effectLst/>
              </a:rPr>
              <a:t>Complications and </a:t>
            </a:r>
            <a:r>
              <a:rPr lang="fr-FR" sz="4400" b="0" i="0" u="none" strike="noStrike" dirty="0" err="1">
                <a:solidFill>
                  <a:srgbClr val="000000"/>
                </a:solidFill>
                <a:effectLst/>
              </a:rPr>
              <a:t>Recurrence</a:t>
            </a:r>
            <a:r>
              <a:rPr lang="fr-FR" sz="4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FR" sz="4400" b="0" i="0" u="none" strike="noStrike" dirty="0" err="1">
                <a:solidFill>
                  <a:srgbClr val="000000"/>
                </a:solidFill>
                <a:effectLst/>
              </a:rPr>
              <a:t>After</a:t>
            </a:r>
            <a:r>
              <a:rPr lang="fr-FR" sz="4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FR" sz="4400" b="0" i="0" u="none" strike="noStrike" dirty="0" err="1">
                <a:solidFill>
                  <a:srgbClr val="000000"/>
                </a:solidFill>
                <a:effectLst/>
              </a:rPr>
              <a:t>Perineal</a:t>
            </a:r>
            <a:r>
              <a:rPr lang="fr-FR" sz="4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FR" sz="4400" b="0" i="0" u="none" strike="noStrike" dirty="0" err="1">
                <a:solidFill>
                  <a:srgbClr val="000000"/>
                </a:solidFill>
                <a:effectLst/>
              </a:rPr>
              <a:t>Hernia</a:t>
            </a:r>
            <a:r>
              <a:rPr lang="fr-FR" sz="4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FR" sz="4400" b="0" i="0" u="none" strike="noStrike" dirty="0" err="1">
                <a:solidFill>
                  <a:srgbClr val="000000"/>
                </a:solidFill>
                <a:effectLst/>
              </a:rPr>
              <a:t>Repair</a:t>
            </a:r>
            <a:r>
              <a:rPr lang="fr-FR" sz="4400" b="0" i="0" u="none" strike="noStrike" dirty="0">
                <a:solidFill>
                  <a:srgbClr val="000000"/>
                </a:solidFill>
                <a:effectLst/>
              </a:rPr>
              <a:t> by </a:t>
            </a:r>
            <a:r>
              <a:rPr lang="fr-FR" sz="4400" b="0" i="0" u="none" strike="noStrike" dirty="0" err="1">
                <a:solidFill>
                  <a:srgbClr val="000000"/>
                </a:solidFill>
                <a:effectLst/>
              </a:rPr>
              <a:t>Internal</a:t>
            </a:r>
            <a:r>
              <a:rPr lang="fr-FR" sz="4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FR" sz="4400" b="0" i="0" u="none" strike="noStrike" dirty="0" err="1">
                <a:solidFill>
                  <a:srgbClr val="000000"/>
                </a:solidFill>
                <a:effectLst/>
              </a:rPr>
              <a:t>Obturator</a:t>
            </a:r>
            <a:r>
              <a:rPr lang="fr-FR" sz="4400" b="0" i="0" u="none" strike="noStrike" dirty="0">
                <a:solidFill>
                  <a:srgbClr val="000000"/>
                </a:solidFill>
                <a:effectLst/>
              </a:rPr>
              <a:t> Muscle Transposition in 48 </a:t>
            </a:r>
            <a:r>
              <a:rPr lang="fr-FR" sz="4400" b="0" i="0" u="none" strike="noStrike" dirty="0" err="1">
                <a:solidFill>
                  <a:srgbClr val="000000"/>
                </a:solidFill>
                <a:effectLst/>
              </a:rPr>
              <a:t>Dogs</a:t>
            </a:r>
            <a:endParaRPr lang="en-US" sz="4400" b="1" spc="-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50C1D-9104-BCC2-D58A-DB81F2516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7" y="3219266"/>
            <a:ext cx="6654847" cy="201110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3000" b="1" spc="-100" dirty="0"/>
              <a:t>Samuel </a:t>
            </a:r>
            <a:r>
              <a:rPr lang="en-US" sz="3000" b="1" spc="-100" dirty="0" err="1"/>
              <a:t>Larcheveque</a:t>
            </a:r>
            <a:r>
              <a:rPr lang="en-US" sz="3000" b="1" spc="-100" dirty="0"/>
              <a:t>, DMV</a:t>
            </a:r>
          </a:p>
          <a:p>
            <a:pPr algn="l"/>
            <a:r>
              <a:rPr lang="en-US" sz="3000" b="1" spc="-100" dirty="0"/>
              <a:t>Small Animal Surgery Resident</a:t>
            </a:r>
          </a:p>
          <a:p>
            <a:pPr algn="l"/>
            <a:r>
              <a:rPr lang="en-US" sz="3000" b="1" spc="-100" dirty="0"/>
              <a:t>Department of Companion Animal Clinical Sciences, Faculty of Veterinary Medicine, University of Liège, Liège, Belgium </a:t>
            </a:r>
          </a:p>
        </p:txBody>
      </p:sp>
    </p:spTree>
    <p:extLst>
      <p:ext uri="{BB962C8B-B14F-4D97-AF65-F5344CB8AC3E}">
        <p14:creationId xmlns:p14="http://schemas.microsoft.com/office/powerpoint/2010/main" val="83085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Results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5" y="1596407"/>
            <a:ext cx="5167423" cy="3496962"/>
          </a:xfrm>
        </p:spPr>
        <p:txBody>
          <a:bodyPr>
            <a:noAutofit/>
          </a:bodyPr>
          <a:lstStyle/>
          <a:p>
            <a:pPr algn="l"/>
            <a:r>
              <a:rPr lang="en-US" sz="2000" b="1" spc="-100" dirty="0"/>
              <a:t>Cohort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spc="-100" dirty="0">
                <a:solidFill>
                  <a:schemeClr val="accent2"/>
                </a:solidFill>
              </a:rPr>
              <a:t>48 cases </a:t>
            </a:r>
            <a:r>
              <a:rPr lang="en-US" sz="2000" spc="-100" dirty="0"/>
              <a:t>included in our cohort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All dogs were </a:t>
            </a:r>
            <a:r>
              <a:rPr lang="en-US" sz="2000" b="1" spc="-100" dirty="0">
                <a:solidFill>
                  <a:schemeClr val="accent2"/>
                </a:solidFill>
              </a:rPr>
              <a:t>male dogs </a:t>
            </a:r>
            <a:r>
              <a:rPr lang="en-US" sz="2000" spc="-100" dirty="0"/>
              <a:t>with a median age of </a:t>
            </a:r>
            <a:r>
              <a:rPr lang="en-US" sz="2000" b="1" spc="-100" dirty="0">
                <a:solidFill>
                  <a:schemeClr val="accent2"/>
                </a:solidFill>
              </a:rPr>
              <a:t>8.7 years </a:t>
            </a:r>
            <a:r>
              <a:rPr lang="en-US" sz="2000" spc="-100" dirty="0"/>
              <a:t>[6 – 13]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spc="-100" dirty="0">
                <a:solidFill>
                  <a:schemeClr val="accent2"/>
                </a:solidFill>
              </a:rPr>
              <a:t>79%</a:t>
            </a:r>
            <a:r>
              <a:rPr lang="en-US" sz="2000" spc="-100" dirty="0"/>
              <a:t> (38/48) dogs were intact male dogs,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spc="-100" dirty="0"/>
              <a:t>Various breeds</a:t>
            </a:r>
            <a:r>
              <a:rPr lang="en-US" sz="2000" spc="-100" dirty="0"/>
              <a:t>: Maltese 19%, cross-breed dogs 19%, Chihuahua 8%, Yorkshire terrier 8%, </a:t>
            </a:r>
            <a:r>
              <a:rPr lang="en-US" sz="2000" spc="-100" dirty="0" err="1"/>
              <a:t>Boder</a:t>
            </a:r>
            <a:r>
              <a:rPr lang="en-US" sz="2000" spc="-100" dirty="0"/>
              <a:t> Collie 6%, … </a:t>
            </a:r>
          </a:p>
        </p:txBody>
      </p:sp>
      <p:pic>
        <p:nvPicPr>
          <p:cNvPr id="3074" name="Picture 2" descr="Maltese Breed Information Guide: Photos, Traits, &amp; Care | BARK Post">
            <a:extLst>
              <a:ext uri="{FF2B5EF4-FFF2-40B4-BE49-F238E27FC236}">
                <a16:creationId xmlns:a16="http://schemas.microsoft.com/office/drawing/2014/main" id="{DE79F183-0CE2-5059-720B-A45AFA87D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7" y="1902941"/>
            <a:ext cx="4909534" cy="327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56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Results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7" y="1791730"/>
            <a:ext cx="4654076" cy="3496962"/>
          </a:xfrm>
        </p:spPr>
        <p:txBody>
          <a:bodyPr>
            <a:normAutofit/>
          </a:bodyPr>
          <a:lstStyle/>
          <a:p>
            <a:pPr algn="l"/>
            <a:r>
              <a:rPr lang="en-US" sz="2000" b="1" spc="-100" dirty="0"/>
              <a:t>Clinical signs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100% dogs had a perineal mass effect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Most common sign: </a:t>
            </a:r>
            <a:r>
              <a:rPr lang="en-US" sz="2000" b="1" spc="-100" dirty="0">
                <a:solidFill>
                  <a:schemeClr val="accent2"/>
                </a:solidFill>
              </a:rPr>
              <a:t>tenesmus in 69%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Bilateral in 63% cases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When unilateral, right hernia in 89% cases </a:t>
            </a:r>
          </a:p>
          <a:p>
            <a:pPr algn="l"/>
            <a:endParaRPr lang="en-US" sz="2000" spc="-100" dirty="0"/>
          </a:p>
          <a:p>
            <a:pPr algn="l"/>
            <a:endParaRPr lang="en-US" sz="2000" spc="-100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87FE40A-4F6D-FBB5-9A50-EDD215F5A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976615"/>
              </p:ext>
            </p:extLst>
          </p:nvPr>
        </p:nvGraphicFramePr>
        <p:xfrm>
          <a:off x="5710989" y="426770"/>
          <a:ext cx="5552433" cy="536448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50811">
                  <a:extLst>
                    <a:ext uri="{9D8B030D-6E8A-4147-A177-3AD203B41FA5}">
                      <a16:colId xmlns:a16="http://schemas.microsoft.com/office/drawing/2014/main" val="2302322685"/>
                    </a:ext>
                  </a:extLst>
                </a:gridCol>
                <a:gridCol w="1850811">
                  <a:extLst>
                    <a:ext uri="{9D8B030D-6E8A-4147-A177-3AD203B41FA5}">
                      <a16:colId xmlns:a16="http://schemas.microsoft.com/office/drawing/2014/main" val="2836659972"/>
                    </a:ext>
                  </a:extLst>
                </a:gridCol>
                <a:gridCol w="1850811">
                  <a:extLst>
                    <a:ext uri="{9D8B030D-6E8A-4147-A177-3AD203B41FA5}">
                      <a16:colId xmlns:a16="http://schemas.microsoft.com/office/drawing/2014/main" val="3321208969"/>
                    </a:ext>
                  </a:extLst>
                </a:gridCol>
              </a:tblGrid>
              <a:tr h="220227"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Number</a:t>
                      </a:r>
                      <a:r>
                        <a:rPr lang="fr-FR" sz="1600" dirty="0"/>
                        <a:t> of cases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Percentage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2682133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Fecal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tenesmus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529387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Constipation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679661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Lethargy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4942791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9858162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Diarrhea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0426912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Stranguria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83629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Anorexia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3391209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Hematochezia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1422474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Pollakiuria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4991295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Vomiting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908800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Hematuria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0327813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Dysorexia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714304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Hypothermia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1650503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Rectal </a:t>
                      </a:r>
                      <a:r>
                        <a:rPr lang="fr-FR" sz="1600" dirty="0" err="1"/>
                        <a:t>Prolapse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0465059"/>
                  </a:ext>
                </a:extLst>
              </a:tr>
              <a:tr h="1258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3686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404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Results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7" y="1791730"/>
            <a:ext cx="4702202" cy="3496962"/>
          </a:xfrm>
        </p:spPr>
        <p:txBody>
          <a:bodyPr>
            <a:normAutofit/>
          </a:bodyPr>
          <a:lstStyle/>
          <a:p>
            <a:pPr algn="l"/>
            <a:r>
              <a:rPr lang="en-US" sz="2000" b="1" spc="-100" dirty="0"/>
              <a:t>Abdominal ultrasound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spc="-100" dirty="0">
                <a:solidFill>
                  <a:schemeClr val="accent2"/>
                </a:solidFill>
              </a:rPr>
              <a:t>Prostatic finding in 83% cases </a:t>
            </a:r>
            <a:r>
              <a:rPr lang="en-US" sz="2000" spc="-100" dirty="0"/>
              <a:t>((para)-prostatic cysts mainly)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spc="-100" dirty="0">
                <a:solidFill>
                  <a:schemeClr val="accent2"/>
                </a:solidFill>
              </a:rPr>
              <a:t>Testicular nodules in 13% cases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spc="-100" dirty="0">
                <a:solidFill>
                  <a:schemeClr val="accent2"/>
                </a:solidFill>
              </a:rPr>
              <a:t>Hernia content</a:t>
            </a:r>
            <a:r>
              <a:rPr lang="en-US" sz="2000" spc="-100" dirty="0"/>
              <a:t>: small bowels (58% cases), prostate (42%), urinary bladder (33%)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spc="-100" dirty="0"/>
          </a:p>
          <a:p>
            <a:pPr algn="l"/>
            <a:endParaRPr lang="en-US" sz="2000" spc="-1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5FD2C6-D508-0028-F7C7-A4A0068F1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602" y="1484468"/>
            <a:ext cx="6088881" cy="33593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4BA5D4F-DEBB-9625-18DC-558D49498527}"/>
              </a:ext>
            </a:extLst>
          </p:cNvPr>
          <p:cNvSpPr txBox="1"/>
          <p:nvPr/>
        </p:nvSpPr>
        <p:spPr>
          <a:xfrm>
            <a:off x="7773387" y="5004200"/>
            <a:ext cx="206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Paraprostatic</a:t>
            </a:r>
            <a:r>
              <a:rPr lang="fr-FR" dirty="0"/>
              <a:t> </a:t>
            </a:r>
            <a:r>
              <a:rPr lang="fr-FR" dirty="0" err="1"/>
              <a:t>cyst</a:t>
            </a:r>
            <a:r>
              <a:rPr lang="fr-FR" dirty="0"/>
              <a:t>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3BA56E-ACE1-ECD5-4BD3-F15E2DEFD632}"/>
              </a:ext>
            </a:extLst>
          </p:cNvPr>
          <p:cNvSpPr txBox="1"/>
          <p:nvPr/>
        </p:nvSpPr>
        <p:spPr>
          <a:xfrm>
            <a:off x="10128334" y="4382185"/>
            <a:ext cx="2129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</a:rPr>
              <a:t>Courtesy</a:t>
            </a:r>
            <a:r>
              <a:rPr lang="fr-FR" sz="1200" dirty="0">
                <a:solidFill>
                  <a:schemeClr val="bg1"/>
                </a:solidFill>
              </a:rPr>
              <a:t> of The Imaging </a:t>
            </a:r>
            <a:r>
              <a:rPr lang="fr-FR" sz="1200" dirty="0" err="1">
                <a:solidFill>
                  <a:schemeClr val="bg1"/>
                </a:solidFill>
              </a:rPr>
              <a:t>Department</a:t>
            </a:r>
            <a:r>
              <a:rPr lang="fr-FR" sz="1200" dirty="0">
                <a:solidFill>
                  <a:schemeClr val="bg1"/>
                </a:solidFill>
              </a:rPr>
              <a:t> of the CVU</a:t>
            </a:r>
          </a:p>
        </p:txBody>
      </p:sp>
    </p:spTree>
    <p:extLst>
      <p:ext uri="{BB962C8B-B14F-4D97-AF65-F5344CB8AC3E}">
        <p14:creationId xmlns:p14="http://schemas.microsoft.com/office/powerpoint/2010/main" val="3599645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Results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059" y="1430348"/>
            <a:ext cx="5744941" cy="4296683"/>
          </a:xfrm>
        </p:spPr>
        <p:txBody>
          <a:bodyPr>
            <a:noAutofit/>
          </a:bodyPr>
          <a:lstStyle/>
          <a:p>
            <a:pPr algn="l"/>
            <a:r>
              <a:rPr lang="en-US" sz="2000" b="1" spc="-100" dirty="0"/>
              <a:t>Treatment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u="sng" spc="-100" dirty="0"/>
              <a:t>Medical treatment :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1" spc="-100" dirty="0">
                <a:solidFill>
                  <a:schemeClr val="accent2"/>
                </a:solidFill>
              </a:rPr>
              <a:t>67% of dogs </a:t>
            </a:r>
            <a:r>
              <a:rPr lang="en-US" sz="1800" spc="-100" dirty="0"/>
              <a:t>received lactulose preoperatively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spc="-100" dirty="0"/>
              <a:t>Others were presented in an emergency setting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u="sng" spc="-100" dirty="0"/>
              <a:t>Surgical treatment: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1" spc="-100" dirty="0">
                <a:solidFill>
                  <a:schemeClr val="accent2"/>
                </a:solidFill>
              </a:rPr>
              <a:t>89% had a neutering </a:t>
            </a:r>
            <a:r>
              <a:rPr lang="en-US" sz="1800" spc="-100" dirty="0"/>
              <a:t>procedure at the time of the Internal obturator muscle transposition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1" spc="-100" dirty="0">
                <a:solidFill>
                  <a:schemeClr val="accent2"/>
                </a:solidFill>
              </a:rPr>
              <a:t>92% cases had no </a:t>
            </a:r>
            <a:r>
              <a:rPr lang="en-US" sz="1800" b="1" spc="-100" dirty="0" err="1">
                <a:solidFill>
                  <a:schemeClr val="accent2"/>
                </a:solidFill>
              </a:rPr>
              <a:t>organopexy</a:t>
            </a:r>
            <a:r>
              <a:rPr lang="en-US" sz="1800" b="1" spc="-100" dirty="0">
                <a:solidFill>
                  <a:schemeClr val="accent2"/>
                </a:solidFill>
              </a:rPr>
              <a:t> </a:t>
            </a:r>
            <a:r>
              <a:rPr lang="en-US" sz="1800" spc="-100" dirty="0"/>
              <a:t>(</a:t>
            </a:r>
            <a:r>
              <a:rPr lang="en-US" sz="1800" spc="-100" dirty="0" err="1"/>
              <a:t>colopexy</a:t>
            </a:r>
            <a:r>
              <a:rPr lang="en-US" sz="1800" spc="-100" dirty="0"/>
              <a:t> nor </a:t>
            </a:r>
            <a:r>
              <a:rPr lang="en-US" sz="1800" spc="-100" dirty="0" err="1"/>
              <a:t>cystopexy</a:t>
            </a:r>
            <a:r>
              <a:rPr lang="en-US" sz="1800" spc="-100" dirty="0"/>
              <a:t>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spc="-100" dirty="0"/>
              <a:t>1 dogs had a </a:t>
            </a:r>
            <a:r>
              <a:rPr lang="en-US" sz="1800" b="1" spc="-100" dirty="0">
                <a:solidFill>
                  <a:schemeClr val="accent2"/>
                </a:solidFill>
              </a:rPr>
              <a:t>polypropylene mesh </a:t>
            </a:r>
            <a:r>
              <a:rPr lang="en-US" sz="1800" spc="-100" dirty="0"/>
              <a:t>added to the transposition of the internal obturator muscle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spc="-100" dirty="0"/>
              <a:t>All dogs had NSAIDs, lactulose and </a:t>
            </a:r>
            <a:r>
              <a:rPr lang="en-US" sz="1800" spc="-100" dirty="0" err="1"/>
              <a:t>hyperdigestible</a:t>
            </a:r>
            <a:r>
              <a:rPr lang="en-US" sz="1800" spc="-100" dirty="0"/>
              <a:t> diet  postoperatively </a:t>
            </a:r>
          </a:p>
          <a:p>
            <a:pPr algn="l"/>
            <a:endParaRPr lang="en-US" sz="1800" spc="-1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001614-03F6-A420-715A-F501A6912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50"/>
          <a:stretch/>
        </p:blipFill>
        <p:spPr>
          <a:xfrm>
            <a:off x="6054476" y="1791730"/>
            <a:ext cx="6137521" cy="21706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CFBCA4-A4CF-CD83-2B27-06442C35BEE6}"/>
              </a:ext>
            </a:extLst>
          </p:cNvPr>
          <p:cNvSpPr txBox="1"/>
          <p:nvPr/>
        </p:nvSpPr>
        <p:spPr>
          <a:xfrm>
            <a:off x="7543088" y="4184821"/>
            <a:ext cx="316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/>
              <a:t>From</a:t>
            </a:r>
            <a:r>
              <a:rPr lang="fr-FR" sz="1400" i="1" dirty="0"/>
              <a:t> Tobias and Johnston, </a:t>
            </a:r>
            <a:r>
              <a:rPr lang="fr-FR" sz="1400" i="1" dirty="0" err="1"/>
              <a:t>Veterinary</a:t>
            </a:r>
            <a:r>
              <a:rPr lang="fr-FR" sz="1400" i="1" dirty="0"/>
              <a:t> </a:t>
            </a:r>
            <a:r>
              <a:rPr lang="fr-FR" sz="1400" i="1" dirty="0" err="1"/>
              <a:t>Surgery</a:t>
            </a:r>
            <a:r>
              <a:rPr lang="fr-FR" sz="1400" i="1" dirty="0"/>
              <a:t> in Small </a:t>
            </a:r>
            <a:r>
              <a:rPr lang="fr-FR" sz="1400" i="1" dirty="0" err="1"/>
              <a:t>animals</a:t>
            </a:r>
            <a:r>
              <a:rPr lang="fr-FR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272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Results 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A4064C77-E56A-880D-7A33-011ABDE57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0417425"/>
              </p:ext>
            </p:extLst>
          </p:nvPr>
        </p:nvGraphicFramePr>
        <p:xfrm>
          <a:off x="928576" y="1930581"/>
          <a:ext cx="10092350" cy="3844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0A3D3991-186C-985E-2B0B-CBCFB07A67EE}"/>
              </a:ext>
            </a:extLst>
          </p:cNvPr>
          <p:cNvSpPr txBox="1"/>
          <p:nvPr/>
        </p:nvSpPr>
        <p:spPr>
          <a:xfrm>
            <a:off x="928576" y="1530471"/>
            <a:ext cx="19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Complications</a:t>
            </a:r>
          </a:p>
        </p:txBody>
      </p:sp>
    </p:spTree>
    <p:extLst>
      <p:ext uri="{BB962C8B-B14F-4D97-AF65-F5344CB8AC3E}">
        <p14:creationId xmlns:p14="http://schemas.microsoft.com/office/powerpoint/2010/main" val="513503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Results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060" y="1569309"/>
            <a:ext cx="11279465" cy="3997302"/>
          </a:xfrm>
        </p:spPr>
        <p:txBody>
          <a:bodyPr>
            <a:normAutofit/>
          </a:bodyPr>
          <a:lstStyle/>
          <a:p>
            <a:pPr algn="l"/>
            <a:r>
              <a:rPr lang="en-US" sz="2000" b="1" spc="-100" dirty="0">
                <a:latin typeface="Aptos Display" panose="020B0004020202020204" pitchFamily="34" charset="0"/>
              </a:rPr>
              <a:t>Recurrence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spc="-100" dirty="0">
                <a:solidFill>
                  <a:schemeClr val="accent2"/>
                </a:solidFill>
                <a:latin typeface="Aptos Display" panose="020B0004020202020204" pitchFamily="34" charset="0"/>
              </a:rPr>
              <a:t>26% dogs </a:t>
            </a:r>
            <a:r>
              <a:rPr lang="en-US" sz="2000" spc="-100" dirty="0">
                <a:latin typeface="Aptos Display" panose="020B0004020202020204" pitchFamily="34" charset="0"/>
              </a:rPr>
              <a:t>had a recurrence in medium to long term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>
                <a:latin typeface="Aptos Display" panose="020B0004020202020204" pitchFamily="34" charset="0"/>
              </a:rPr>
              <a:t>In 50% cases, recurrence occurred between </a:t>
            </a:r>
            <a:r>
              <a:rPr lang="en-US" sz="2000" b="1" spc="-100" dirty="0">
                <a:solidFill>
                  <a:schemeClr val="accent2"/>
                </a:solidFill>
                <a:latin typeface="Aptos Display" panose="020B0004020202020204" pitchFamily="34" charset="0"/>
              </a:rPr>
              <a:t>3 to 4 months </a:t>
            </a:r>
            <a:r>
              <a:rPr lang="en-US" sz="2000" spc="-100" dirty="0">
                <a:latin typeface="Aptos Display" panose="020B0004020202020204" pitchFamily="34" charset="0"/>
              </a:rPr>
              <a:t>postoperatively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None of the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tested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risk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factors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(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prostatic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pathology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,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organopexy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,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tenesmus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,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surgery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performed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by a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resident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,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bilateral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pathology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)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were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significantly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associated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with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recurrence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chemeClr val="accent2"/>
                </a:solidFill>
                <a:latin typeface="Aptos Display" panose="020B0004020202020204" pitchFamily="34" charset="0"/>
              </a:rPr>
              <a:t>Dogs</a:t>
            </a:r>
            <a:r>
              <a:rPr lang="fr-FR" sz="2000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 </a:t>
            </a:r>
            <a:r>
              <a:rPr lang="fr-FR" sz="2000" b="1" i="0" u="none" strike="noStrike" dirty="0" err="1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with</a:t>
            </a:r>
            <a:r>
              <a:rPr lang="fr-FR" sz="2000" b="1" i="0" u="none" strike="noStrike" dirty="0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1" i="0" u="none" strike="noStrike" dirty="0" err="1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testicular</a:t>
            </a:r>
            <a:r>
              <a:rPr lang="fr-FR" sz="2000" b="1" i="0" u="none" strike="noStrike" dirty="0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1" i="0" u="none" strike="noStrike" dirty="0" err="1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pathology</a:t>
            </a:r>
            <a:r>
              <a:rPr lang="fr-FR" sz="2000" b="1" i="0" u="none" strike="noStrike" dirty="0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1" i="0" u="none" strike="noStrike" dirty="0" err="1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had</a:t>
            </a:r>
            <a:r>
              <a:rPr lang="fr-FR" sz="2000" b="1" i="0" u="none" strike="noStrike" dirty="0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 a </a:t>
            </a:r>
            <a:r>
              <a:rPr lang="fr-FR" sz="2000" b="1" i="0" u="none" strike="noStrike" dirty="0" err="1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higher</a:t>
            </a:r>
            <a:r>
              <a:rPr lang="fr-FR" sz="2000" b="1" i="0" u="none" strike="noStrike" dirty="0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sz="2000" b="1" i="0" u="none" strike="noStrike" dirty="0" err="1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recurrence</a:t>
            </a:r>
            <a:r>
              <a:rPr lang="fr-FR" sz="2000" b="1" i="0" u="none" strike="noStrike" dirty="0">
                <a:solidFill>
                  <a:schemeClr val="accent2"/>
                </a:solidFill>
                <a:effectLst/>
                <a:latin typeface="Aptos Display" panose="020B0004020202020204" pitchFamily="34" charset="0"/>
              </a:rPr>
              <a:t> rate (OR 3.33)</a:t>
            </a:r>
            <a:endParaRPr lang="en-US" sz="2000" b="1" spc="-100" dirty="0">
              <a:solidFill>
                <a:schemeClr val="accent2"/>
              </a:solidFill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73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7" y="1791730"/>
            <a:ext cx="10334846" cy="3496962"/>
          </a:xfrm>
        </p:spPr>
        <p:txBody>
          <a:bodyPr>
            <a:normAutofit/>
          </a:bodyPr>
          <a:lstStyle/>
          <a:p>
            <a:pPr algn="l"/>
            <a:r>
              <a:rPr lang="en-US" sz="2000" b="1" spc="-100"/>
              <a:t>Moderate </a:t>
            </a:r>
            <a:r>
              <a:rPr lang="en-US" sz="2000" b="1" spc="-100" dirty="0"/>
              <a:t>recurrence rate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Transposition of internal obturator muscle is a successful technique for perineal hernia repair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Recurrence rate in literature  between 8-33%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No systematic </a:t>
            </a:r>
            <a:r>
              <a:rPr lang="en-US" sz="2000" spc="-100" dirty="0" err="1"/>
              <a:t>organopexy</a:t>
            </a:r>
            <a:r>
              <a:rPr lang="en-US" sz="2000" spc="-100" dirty="0"/>
              <a:t>: debatable outcomes in literature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1" spc="-10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1" spc="-10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1" spc="-10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1" spc="-10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1" spc="-1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b="1" spc="-1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6B4F343-5348-0756-4FC8-DD2B5657A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76" y="3989922"/>
            <a:ext cx="5185613" cy="9574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965381-6785-20CC-84F9-464E7B6E9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766" y="3825539"/>
            <a:ext cx="3886200" cy="112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7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7" y="1791730"/>
            <a:ext cx="10334846" cy="3496962"/>
          </a:xfrm>
        </p:spPr>
        <p:txBody>
          <a:bodyPr/>
          <a:lstStyle/>
          <a:p>
            <a:pPr algn="l"/>
            <a:r>
              <a:rPr lang="en-US" b="1" spc="-100" dirty="0"/>
              <a:t>Surgical technique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pc="-100" dirty="0"/>
              <a:t>Just one technique studied here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spc="-100" dirty="0">
                <a:solidFill>
                  <a:schemeClr val="accent2"/>
                </a:solidFill>
              </a:rPr>
              <a:t>Traditional </a:t>
            </a:r>
            <a:r>
              <a:rPr lang="en-US" b="1" spc="-100" dirty="0" err="1">
                <a:solidFill>
                  <a:schemeClr val="accent2"/>
                </a:solidFill>
              </a:rPr>
              <a:t>herniorraphy</a:t>
            </a:r>
            <a:r>
              <a:rPr lang="en-US" b="1" spc="-100" dirty="0">
                <a:solidFill>
                  <a:schemeClr val="accent2"/>
                </a:solidFill>
              </a:rPr>
              <a:t> </a:t>
            </a:r>
            <a:r>
              <a:rPr lang="en-US" spc="-100" dirty="0"/>
              <a:t>had a higher recurrence rate than internal obturator muscle transposition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spc="-100" dirty="0">
                <a:solidFill>
                  <a:schemeClr val="accent2"/>
                </a:solidFill>
              </a:rPr>
              <a:t>Fascia </a:t>
            </a:r>
            <a:r>
              <a:rPr lang="en-US" b="1" spc="-100" dirty="0" err="1">
                <a:solidFill>
                  <a:schemeClr val="accent2"/>
                </a:solidFill>
              </a:rPr>
              <a:t>lata</a:t>
            </a:r>
            <a:r>
              <a:rPr lang="en-US" b="1" spc="-100" dirty="0">
                <a:solidFill>
                  <a:schemeClr val="accent2"/>
                </a:solidFill>
              </a:rPr>
              <a:t> graft </a:t>
            </a:r>
            <a:r>
              <a:rPr lang="en-US" spc="-100" dirty="0"/>
              <a:t>non inferior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pc="-100" dirty="0"/>
              <a:t>Ideally, prospective cohorts comparing surgeries </a:t>
            </a:r>
          </a:p>
          <a:p>
            <a:pPr algn="l"/>
            <a:endParaRPr lang="en-US" sz="1800" b="1" spc="-100" dirty="0"/>
          </a:p>
        </p:txBody>
      </p:sp>
    </p:spTree>
    <p:extLst>
      <p:ext uri="{BB962C8B-B14F-4D97-AF65-F5344CB8AC3E}">
        <p14:creationId xmlns:p14="http://schemas.microsoft.com/office/powerpoint/2010/main" val="198175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7" y="1791730"/>
            <a:ext cx="10334846" cy="3496962"/>
          </a:xfrm>
        </p:spPr>
        <p:txBody>
          <a:bodyPr/>
          <a:lstStyle/>
          <a:p>
            <a:pPr algn="l"/>
            <a:r>
              <a:rPr lang="en-US" b="1" spc="-100" dirty="0"/>
              <a:t>Factors for recurrence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spc="-100" dirty="0">
                <a:solidFill>
                  <a:schemeClr val="accent2"/>
                </a:solidFill>
              </a:rPr>
              <a:t>Surgeon experience </a:t>
            </a:r>
            <a:r>
              <a:rPr lang="en-US" spc="-100" dirty="0"/>
              <a:t>here not a factor for recurrence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pc="-100" dirty="0"/>
              <a:t>Bladder retroflexion : here no influence on recurrence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pc="-100" dirty="0"/>
              <a:t>Here </a:t>
            </a:r>
            <a:r>
              <a:rPr lang="en-US" b="1" spc="-100" dirty="0">
                <a:solidFill>
                  <a:schemeClr val="accent2"/>
                </a:solidFill>
              </a:rPr>
              <a:t>testicular pathology </a:t>
            </a:r>
            <a:r>
              <a:rPr lang="en-US" spc="-100" dirty="0"/>
              <a:t>seems to have influence on recurrence </a:t>
            </a:r>
            <a:r>
              <a:rPr lang="en-US" spc="-100" dirty="0">
                <a:sym typeface="Wingdings" pitchFamily="2" charset="2"/>
              </a:rPr>
              <a:t> Hormonal influence on healing 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pc="-100" dirty="0">
                <a:sym typeface="Wingdings" pitchFamily="2" charset="2"/>
              </a:rPr>
              <a:t>BUT recent study </a:t>
            </a:r>
            <a:endParaRPr lang="en-US" spc="-1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96BE2C-E580-F3F3-5F6E-3A476328A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79" y="3949002"/>
            <a:ext cx="5650832" cy="17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73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Discussion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7413A9D7-2838-4763-C9C3-FE7B488A2F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0732683"/>
              </p:ext>
            </p:extLst>
          </p:nvPr>
        </p:nvGraphicFramePr>
        <p:xfrm>
          <a:off x="928577" y="1791730"/>
          <a:ext cx="10334846" cy="3496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2A0A3098-7480-88B7-9020-0B5427B7BFC0}"/>
              </a:ext>
            </a:extLst>
          </p:cNvPr>
          <p:cNvSpPr txBox="1"/>
          <p:nvPr/>
        </p:nvSpPr>
        <p:spPr>
          <a:xfrm>
            <a:off x="928574" y="1514731"/>
            <a:ext cx="1022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/>
              <a:t>Other</a:t>
            </a:r>
            <a:r>
              <a:rPr lang="fr-FR" sz="3000" b="1" dirty="0"/>
              <a:t> limitations</a:t>
            </a:r>
          </a:p>
        </p:txBody>
      </p:sp>
    </p:spTree>
    <p:extLst>
      <p:ext uri="{BB962C8B-B14F-4D97-AF65-F5344CB8AC3E}">
        <p14:creationId xmlns:p14="http://schemas.microsoft.com/office/powerpoint/2010/main" val="118566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873AE-6482-6AFD-5080-36E08DA21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DBB6361-6CF2-702D-9DCC-1863C2966C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44D9D1-7E78-D04D-D077-D3C84DEC1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r>
              <a:rPr lang="en-US" sz="4800" b="1" spc="-100" dirty="0"/>
              <a:t>Affiliation</a:t>
            </a:r>
          </a:p>
        </p:txBody>
      </p:sp>
      <p:pic>
        <p:nvPicPr>
          <p:cNvPr id="1026" name="Picture 2" descr="Accueil">
            <a:extLst>
              <a:ext uri="{FF2B5EF4-FFF2-40B4-BE49-F238E27FC236}">
                <a16:creationId xmlns:a16="http://schemas.microsoft.com/office/drawing/2014/main" id="{2B9595EC-5ACF-0570-8046-A19EEAF1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3" y="1265660"/>
            <a:ext cx="4152277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seils CVU ULiège – Conseils pour propriétaires de chevaux">
            <a:extLst>
              <a:ext uri="{FF2B5EF4-FFF2-40B4-BE49-F238E27FC236}">
                <a16:creationId xmlns:a16="http://schemas.microsoft.com/office/drawing/2014/main" id="{BD5B5F54-197F-4E53-25B4-7EF69846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231" y="739591"/>
            <a:ext cx="32512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820369D-9082-5352-0721-DF757C429309}"/>
              </a:ext>
            </a:extLst>
          </p:cNvPr>
          <p:cNvSpPr txBox="1"/>
          <p:nvPr/>
        </p:nvSpPr>
        <p:spPr>
          <a:xfrm>
            <a:off x="928576" y="3689483"/>
            <a:ext cx="110661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Authors</a:t>
            </a:r>
            <a:r>
              <a:rPr lang="fr-FR" b="1" dirty="0"/>
              <a:t>: </a:t>
            </a:r>
            <a:r>
              <a:rPr lang="fr-FR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S. </a:t>
            </a:r>
            <a:r>
              <a:rPr lang="fr-FR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Larcheveque</a:t>
            </a:r>
            <a:r>
              <a:rPr lang="fr-FR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 R. Lotfi, S. Claeys, A. </a:t>
            </a:r>
            <a:r>
              <a:rPr lang="fr-FR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Hamaide</a:t>
            </a:r>
            <a:r>
              <a:rPr lang="fr-FR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 S. Noël</a:t>
            </a:r>
          </a:p>
          <a:p>
            <a:endParaRPr lang="fr-FR" b="1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r>
              <a:rPr lang="en-US" sz="1800" b="1" spc="-100" dirty="0"/>
              <a:t>Department of Companion Animal Clinical Sciences, Faculty of Veterinary Medicine, University of Liège, Liège, Belgium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85548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Conclusion</a:t>
            </a: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43770C97-4795-6239-FA0B-F5B252D85B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832166"/>
              </p:ext>
            </p:extLst>
          </p:nvPr>
        </p:nvGraphicFramePr>
        <p:xfrm>
          <a:off x="320843" y="1491916"/>
          <a:ext cx="7010400" cy="379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236F6677-1589-486F-716C-ED52D518DD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015"/>
          <a:stretch/>
        </p:blipFill>
        <p:spPr>
          <a:xfrm>
            <a:off x="7635186" y="1358103"/>
            <a:ext cx="4039076" cy="393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09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References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B40FCE-4EE4-EA51-6549-9375ECE0DE31}"/>
              </a:ext>
            </a:extLst>
          </p:cNvPr>
          <p:cNvSpPr txBox="1"/>
          <p:nvPr/>
        </p:nvSpPr>
        <p:spPr>
          <a:xfrm>
            <a:off x="928576" y="1594094"/>
            <a:ext cx="10458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Åhlberg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T.M., Salla, K.,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Laitinen-Vapaavuori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O.M.,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Mölsä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S.H., 2024.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canine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fascia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graft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noninferior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elevation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obturator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muscle: a prospective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randomized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trial of 66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J. Am.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Med. Assoc. 262, 1–9.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/10.2460/javma.23.11.0650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Bernardé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Rochereau, P.,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Matres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-Lorenzo, L., Brissot, H., 2018.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Surgical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findings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bilateral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repair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apparently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unilateral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J. Small Anim.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59, 734–741.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/10.1111/jsap.12920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Bilbrey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S.A.,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Smeak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D.D.,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Dehoff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W., 1990. Fixation of the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Deferent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Retrodisplacement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Urinary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Bladder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Prostate in Canine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19, 24–27.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/10.1111/j.1532-950X.1990.tb01138.x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Brissot, H.N., Dupré, G.P.,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Bouvy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B.M., 2004. Use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Laparotomy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Staged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Bilateral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Complicated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41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33, 412–421.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/10.1111/j.1532-950X.2004.04060.x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Carbonell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Rosselló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G., Turner, A.,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Macias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Ramírez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J.M., 2023.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Combined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transposition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obturator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superficial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gluteal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muscles for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17 cases (2017-2020). J. Small Anim.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64, 96–102. 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https://doi.org/10.1111/jsap.13563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Gill, S.S.,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Barstad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R.D., 2018. A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Surgical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Management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J. Am. Anim.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Assoc. 54, 179–187.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/10.5326/JAAHA-MS-6490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Grand, J.-G., Bureau, S., Monnet, E., 2013.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urinary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bladder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retroflexion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surgical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technique on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postoperative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complication rates and long-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41 cases (2002-2009). J. Am.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Med. Assoc. 243, 1442–1447.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/10.2460/javma.243.10.1442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273170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References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B40FCE-4EE4-EA51-6549-9375ECE0DE31}"/>
              </a:ext>
            </a:extLst>
          </p:cNvPr>
          <p:cNvSpPr txBox="1"/>
          <p:nvPr/>
        </p:nvSpPr>
        <p:spPr>
          <a:xfrm>
            <a:off x="928576" y="1594094"/>
            <a:ext cx="104587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Hashimoto, Y., Nakagawa,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Nishimura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R., 2023. Evaluation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semitendinosus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muscle transposition for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33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small-breed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Can. J.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Can. Rech.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Veterinaire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87, 282–289.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Hatch, A.L., Wallace, M.L., Carroll, K.A., Grimes, J.A., Sutherland, B.J.,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Schmiedt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C.W., 2025.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neutered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herniorrhaphy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postoperative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incontinence are at an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recurrence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J. Am.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Med. Assoc. 1, 1–6.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/10.2460/javma.24.07.0487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Heishima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Asano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Ishigaki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K., Yoshida, O., Sakurai, N., Terai, K.,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Seki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Teshima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K., Tanaka, S., 2022.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herniorrhaphy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pedunculated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tunica vaginalis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Description of the technique and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case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series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Front.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9, 931088.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/10.3389/fvets.2022.931088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Orsher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R.J., 1986.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Surgical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Obturator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Transposition.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15, 253–258.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/10.1111/j.1532-950X.1986.tb00218.x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Shaughnessy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Monnet, E., 2015.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obturator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muscle transposition for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34 cases (1998-2012). J. Am.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Med. Assoc. 246, 321–326.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/10.2460/javma.246.3.321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Tobias, K.M.,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Crombie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K., 2022.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Perineal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hernia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repair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dorsal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recumbency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23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Description of technique, complications, and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VS 51, 772–780. https://</a:t>
            </a:r>
            <a:r>
              <a:rPr lang="fr-F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/10.1111/vsu.13812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28737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873AE-6482-6AFD-5080-36E08DA21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DBB6361-6CF2-702D-9DCC-1863C2966C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44D9D1-7E78-D04D-D077-D3C84DEC1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r>
              <a:rPr lang="en-US" sz="4800" b="1" spc="-100" dirty="0"/>
              <a:t>Affiliation</a:t>
            </a:r>
          </a:p>
        </p:txBody>
      </p:sp>
      <p:pic>
        <p:nvPicPr>
          <p:cNvPr id="1026" name="Picture 2" descr="Accueil">
            <a:extLst>
              <a:ext uri="{FF2B5EF4-FFF2-40B4-BE49-F238E27FC236}">
                <a16:creationId xmlns:a16="http://schemas.microsoft.com/office/drawing/2014/main" id="{2B9595EC-5ACF-0570-8046-A19EEAF1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76" y="2308739"/>
            <a:ext cx="4152277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seils CVU ULiège – Conseils pour propriétaires de chevaux">
            <a:extLst>
              <a:ext uri="{FF2B5EF4-FFF2-40B4-BE49-F238E27FC236}">
                <a16:creationId xmlns:a16="http://schemas.microsoft.com/office/drawing/2014/main" id="{BD5B5F54-197F-4E53-25B4-7EF69846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221" y="1840471"/>
            <a:ext cx="32512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52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9C206-E069-BDB3-6E65-4D7E6C4C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BF6DD9B9-14DE-FC04-5B0F-ABE54C700E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DE6EF-2BC1-A709-BF56-394CCE8D166F}"/>
              </a:ext>
            </a:extLst>
          </p:cNvPr>
          <p:cNvSpPr txBox="1">
            <a:spLocks/>
          </p:cNvSpPr>
          <p:nvPr/>
        </p:nvSpPr>
        <p:spPr bwMode="auto">
          <a:xfrm>
            <a:off x="304800" y="1493838"/>
            <a:ext cx="1157189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914400" eaLnBrk="1" hangingPunct="1"/>
            <a:r>
              <a:rPr lang="en-US" altLang="en-US" sz="2400" b="1" dirty="0">
                <a:latin typeface="Trebuchet MS" panose="020B0703020202090204" pitchFamily="34" charset="0"/>
                <a:ea typeface="Century Gothic" charset="0"/>
                <a:cs typeface="Century Gothic" charset="0"/>
              </a:rPr>
              <a:t>I have no financial interest to declare</a:t>
            </a:r>
            <a:endParaRPr lang="en-US" altLang="en-US" sz="2400" dirty="0">
              <a:latin typeface="Trebuchet MS" panose="020B0703020202090204" pitchFamily="34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0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7814A-71B5-E721-BC01-31B69F32D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54E155AC-218C-B5EE-919A-DAD0209B3F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D603D-6F29-87E4-B834-9F5B367E8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16304-A236-8AA4-9689-D7C4CB2E8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8" y="1791730"/>
            <a:ext cx="6595170" cy="349696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spc="-100" dirty="0">
                <a:solidFill>
                  <a:schemeClr val="accent2"/>
                </a:solidFill>
              </a:rPr>
              <a:t>Perineal hernias </a:t>
            </a:r>
            <a:r>
              <a:rPr lang="en-US" sz="2200" spc="-100" dirty="0"/>
              <a:t>occur  when the pelvic diaphragm muscles fail to support the rectal wall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spc="-100" dirty="0"/>
              <a:t>Occurs mostly in </a:t>
            </a:r>
            <a:r>
              <a:rPr lang="en-US" sz="2200" b="1" spc="-100" dirty="0">
                <a:solidFill>
                  <a:schemeClr val="accent2"/>
                </a:solidFill>
              </a:rPr>
              <a:t>intact male dogs over 5 years old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spc="-100" dirty="0"/>
              <a:t>Etiology not completely understood, probably multifactorial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spc="-100" dirty="0">
                <a:solidFill>
                  <a:schemeClr val="accent2"/>
                </a:solidFill>
              </a:rPr>
              <a:t>Hormonal influence </a:t>
            </a:r>
            <a:r>
              <a:rPr lang="en-US" sz="2200" spc="-100" dirty="0"/>
              <a:t>seems to be associated with perineal hernia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spc="-100" dirty="0"/>
              <a:t>Multiple surgical techniques have been described, </a:t>
            </a:r>
            <a:r>
              <a:rPr lang="en-US" sz="2200" b="1" spc="-100" dirty="0">
                <a:solidFill>
                  <a:schemeClr val="accent2"/>
                </a:solidFill>
              </a:rPr>
              <a:t>internal obturator muscle transposition being one of the most prominent </a:t>
            </a:r>
            <a:r>
              <a:rPr lang="en-US" sz="2200" spc="-100" dirty="0"/>
              <a:t>in the veterinary literature </a:t>
            </a:r>
          </a:p>
          <a:p>
            <a:pPr algn="l"/>
            <a:endParaRPr lang="en-US" sz="2200" spc="-100" dirty="0"/>
          </a:p>
        </p:txBody>
      </p:sp>
      <p:pic>
        <p:nvPicPr>
          <p:cNvPr id="4098" name="Picture 2" descr="Perineal Hernia - Wellness Veterinary Hospital">
            <a:extLst>
              <a:ext uri="{FF2B5EF4-FFF2-40B4-BE49-F238E27FC236}">
                <a16:creationId xmlns:a16="http://schemas.microsoft.com/office/drawing/2014/main" id="{B86BFBC0-0A0F-4A01-7583-919285E0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09" y="1195137"/>
            <a:ext cx="4032330" cy="44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747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7814A-71B5-E721-BC01-31B69F32D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54E155AC-218C-B5EE-919A-DAD0209B3F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D603D-6F29-87E4-B834-9F5B367E8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16304-A236-8AA4-9689-D7C4CB2E8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7" y="1791730"/>
            <a:ext cx="10334846" cy="3496962"/>
          </a:xfrm>
        </p:spPr>
        <p:txBody>
          <a:bodyPr>
            <a:normAutofit/>
          </a:bodyPr>
          <a:lstStyle/>
          <a:p>
            <a:pPr algn="l"/>
            <a:r>
              <a:rPr lang="en-US" sz="2200" b="1" spc="-100" dirty="0"/>
              <a:t>Objective of the study: </a:t>
            </a:r>
          </a:p>
          <a:p>
            <a:pPr algn="l"/>
            <a:r>
              <a:rPr lang="en-US" sz="2200" spc="-100" dirty="0"/>
              <a:t>To describe complications associated with internal obturator muscle transposition for perineal hernia repair and identify risk factors for recurrence</a:t>
            </a:r>
          </a:p>
        </p:txBody>
      </p:sp>
      <p:pic>
        <p:nvPicPr>
          <p:cNvPr id="2050" name="Picture 2" descr="Boxer: caractère, santé, etc. - Tout sur la race de chien | Purina">
            <a:extLst>
              <a:ext uri="{FF2B5EF4-FFF2-40B4-BE49-F238E27FC236}">
                <a16:creationId xmlns:a16="http://schemas.microsoft.com/office/drawing/2014/main" id="{ABCD0F76-649E-7795-B6D3-633CF517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38" y="2563178"/>
            <a:ext cx="3384883" cy="320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6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7" y="1791730"/>
            <a:ext cx="10334846" cy="3496962"/>
          </a:xfrm>
        </p:spPr>
        <p:txBody>
          <a:bodyPr/>
          <a:lstStyle/>
          <a:p>
            <a:pPr algn="l"/>
            <a:r>
              <a:rPr lang="en-US" b="1" spc="-100" dirty="0"/>
              <a:t>Retrospective study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u="sng" spc="-100" dirty="0"/>
              <a:t>Inclusion criteria: </a:t>
            </a:r>
            <a:r>
              <a:rPr lang="en-US" sz="2000" spc="-100" dirty="0"/>
              <a:t>dogs that underwent a perineal repair by transposition of the internal obturator muscle in our teaching hospital between 2016 and 2023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Diagnosis performed by </a:t>
            </a:r>
            <a:r>
              <a:rPr lang="en-US" sz="2000" b="1" spc="-100" dirty="0">
                <a:solidFill>
                  <a:schemeClr val="accent2"/>
                </a:solidFill>
              </a:rPr>
              <a:t>rectal palpation </a:t>
            </a:r>
            <a:r>
              <a:rPr lang="en-US" sz="2000" spc="-100" dirty="0"/>
              <a:t>and all dogs had an </a:t>
            </a:r>
            <a:r>
              <a:rPr lang="en-US" sz="2000" b="1" spc="-100" dirty="0">
                <a:solidFill>
                  <a:schemeClr val="accent2"/>
                </a:solidFill>
              </a:rPr>
              <a:t>abdominal and hernia ultrasound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Exclusion: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spc="-100" dirty="0"/>
              <a:t>Dogs with recurrence from a surgery performed elsewhere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spc="-100" dirty="0"/>
              <a:t>Dogs where the internal  obturator muscle transposition could not be performed </a:t>
            </a:r>
          </a:p>
        </p:txBody>
      </p:sp>
    </p:spTree>
    <p:extLst>
      <p:ext uri="{BB962C8B-B14F-4D97-AF65-F5344CB8AC3E}">
        <p14:creationId xmlns:p14="http://schemas.microsoft.com/office/powerpoint/2010/main" val="220153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7" y="1791729"/>
            <a:ext cx="10334846" cy="3777797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spc="-100" dirty="0"/>
              <a:t>Procedure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pc="-100" dirty="0"/>
              <a:t>Before surgery: </a:t>
            </a:r>
            <a:r>
              <a:rPr lang="en-US" b="1" spc="-100" dirty="0">
                <a:solidFill>
                  <a:schemeClr val="accent2"/>
                </a:solidFill>
              </a:rPr>
              <a:t>all dogs had lactulose and received a gastrointestinal diet between appointment and surgery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pc="-100" dirty="0"/>
              <a:t>Surgery performed in sternal recumbency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spc="-100" dirty="0" err="1">
                <a:solidFill>
                  <a:schemeClr val="accent2"/>
                </a:solidFill>
              </a:rPr>
              <a:t>Prescrotal</a:t>
            </a:r>
            <a:r>
              <a:rPr lang="en-US" b="1" spc="-100" dirty="0">
                <a:solidFill>
                  <a:schemeClr val="accent2"/>
                </a:solidFill>
              </a:rPr>
              <a:t> castration </a:t>
            </a:r>
            <a:r>
              <a:rPr lang="en-US" spc="-100" dirty="0"/>
              <a:t>performed in all intact males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spc="-100" dirty="0" err="1">
                <a:solidFill>
                  <a:schemeClr val="accent2"/>
                </a:solidFill>
              </a:rPr>
              <a:t>Organopexy</a:t>
            </a:r>
            <a:r>
              <a:rPr lang="en-US" spc="-100" dirty="0"/>
              <a:t> performed at the same time of the surgery if needed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pc="-100" dirty="0"/>
              <a:t>Surgery performed by an </a:t>
            </a:r>
            <a:r>
              <a:rPr lang="en-US" b="1" spc="-100" dirty="0">
                <a:solidFill>
                  <a:schemeClr val="accent2"/>
                </a:solidFill>
              </a:rPr>
              <a:t>ECVS diplomate or a resident</a:t>
            </a:r>
            <a:r>
              <a:rPr lang="en-US" spc="-100" dirty="0"/>
              <a:t> in small animal surgery under direct ECVS Diplomate supervision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pc="-100" dirty="0"/>
              <a:t>Postoperative treatment: cefazolin for 2 weeks, lactulose and </a:t>
            </a:r>
            <a:r>
              <a:rPr lang="en-US" spc="-100" dirty="0" err="1"/>
              <a:t>hyperdigestible</a:t>
            </a:r>
            <a:r>
              <a:rPr lang="en-US" spc="-100" dirty="0"/>
              <a:t> diet until recheck. Elizabethan collar for two weeks until stitches removal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pc="-100" dirty="0"/>
          </a:p>
        </p:txBody>
      </p:sp>
    </p:spTree>
    <p:extLst>
      <p:ext uri="{BB962C8B-B14F-4D97-AF65-F5344CB8AC3E}">
        <p14:creationId xmlns:p14="http://schemas.microsoft.com/office/powerpoint/2010/main" val="388636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7" y="1791730"/>
            <a:ext cx="10334846" cy="3496962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spc="-100" dirty="0"/>
              <a:t>Data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pc="-100" dirty="0"/>
              <a:t>Signalment (age, breed, neutering status)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pc="-100" dirty="0"/>
              <a:t>Clinical signs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pc="-100" dirty="0"/>
              <a:t>Complications (immediate, short-term, long-term)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pc="-100" dirty="0"/>
              <a:t>Follow-up: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Clinical follow-up at 4-6 weeks postoperatively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2000" spc="-100" dirty="0"/>
              <a:t>Owner questionnaire  for long-term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1600" spc="-100" dirty="0"/>
          </a:p>
        </p:txBody>
      </p:sp>
    </p:spTree>
    <p:extLst>
      <p:ext uri="{BB962C8B-B14F-4D97-AF65-F5344CB8AC3E}">
        <p14:creationId xmlns:p14="http://schemas.microsoft.com/office/powerpoint/2010/main" val="1262421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2409-5102-B5E1-FB48-5420C445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4847BA0-4B76-9163-7F4F-7FBF574234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8CFC6-8FA2-B6C4-AB3D-B4ECA5FB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76" y="739591"/>
            <a:ext cx="10334845" cy="1052139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spc="-100" dirty="0"/>
              <a:t>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74F68-D8EF-68A6-7D56-3ECF1AAEB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75" y="2090262"/>
            <a:ext cx="8728771" cy="349696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spc="-100" dirty="0"/>
              <a:t>Statistical analysis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pc="-100" dirty="0">
                <a:latin typeface="Aptos Display" panose="020B0004020202020204" pitchFamily="34" charset="0"/>
              </a:rPr>
              <a:t>Chi-Square test performed  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to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identify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risk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factors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for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recurrence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,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including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testicular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and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prostatic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pathologies,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organopexy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, surgeon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experience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,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postoperative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tenesmus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and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unilateral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versus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bilateral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hernias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.</a:t>
            </a:r>
            <a:endParaRPr lang="en-US" b="1" spc="-100" dirty="0">
              <a:latin typeface="Aptos Display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3D6480-A36D-FD73-0E3E-CEC2AEC237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66"/>
          <a:stretch/>
        </p:blipFill>
        <p:spPr>
          <a:xfrm>
            <a:off x="8966712" y="2848640"/>
            <a:ext cx="3238418" cy="28120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E4783C-3EAE-EF06-0257-4EB0F38247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151"/>
          <a:stretch/>
        </p:blipFill>
        <p:spPr>
          <a:xfrm>
            <a:off x="0" y="3838743"/>
            <a:ext cx="2214742" cy="18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555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e5564914-cd1c-4631-9a0f-21fbdc9b6f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F75ECA067DB419AB8ECC9AD13FBB7" ma:contentTypeVersion="18" ma:contentTypeDescription="Create a new document." ma:contentTypeScope="" ma:versionID="7bb45aa908be3d3ee38f0ce0351c9fd0">
  <xsd:schema xmlns:xsd="http://www.w3.org/2001/XMLSchema" xmlns:xs="http://www.w3.org/2001/XMLSchema" xmlns:p="http://schemas.microsoft.com/office/2006/metadata/properties" xmlns:ns2="6c95dea2-3b80-48bb-9a79-c44ab5d5145c" xmlns:ns3="a33205d8-e7ca-459e-9ff7-f34f20bf61e6" targetNamespace="http://schemas.microsoft.com/office/2006/metadata/properties" ma:root="true" ma:fieldsID="4fdcc104592b6f24935f90b381932bb6" ns2:_="" ns3:_="">
    <xsd:import namespace="6c95dea2-3b80-48bb-9a79-c44ab5d5145c"/>
    <xsd:import namespace="a33205d8-e7ca-459e-9ff7-f34f20bf61e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95dea2-3b80-48bb-9a79-c44ab5d514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6bfd803-3308-4166-b3b0-f885dc9022fe}" ma:internalName="TaxCatchAll" ma:showField="CatchAllData" ma:web="6c95dea2-3b80-48bb-9a79-c44ab5d514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205d8-e7ca-459e-9ff7-f34f20bf61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e92dd18-72d8-49eb-81b6-26294f2521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95dea2-3b80-48bb-9a79-c44ab5d5145c" xsi:nil="true"/>
    <lcf76f155ced4ddcb4097134ff3c332f xmlns="a33205d8-e7ca-459e-9ff7-f34f20bf61e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798081-9E74-42A4-8652-BF590FE847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95dea2-3b80-48bb-9a79-c44ab5d5145c"/>
    <ds:schemaRef ds:uri="a33205d8-e7ca-459e-9ff7-f34f20bf61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77E6B3-C012-46F8-B5BE-81C1EDFA1FC1}">
  <ds:schemaRefs>
    <ds:schemaRef ds:uri="http://schemas.microsoft.com/office/2006/metadata/properties"/>
    <ds:schemaRef ds:uri="http://schemas.microsoft.com/office/infopath/2007/PartnerControls"/>
    <ds:schemaRef ds:uri="6c95dea2-3b80-48bb-9a79-c44ab5d5145c"/>
    <ds:schemaRef ds:uri="a33205d8-e7ca-459e-9ff7-f34f20bf61e6"/>
  </ds:schemaRefs>
</ds:datastoreItem>
</file>

<file path=customXml/itemProps3.xml><?xml version="1.0" encoding="utf-8"?>
<ds:datastoreItem xmlns:ds="http://schemas.openxmlformats.org/officeDocument/2006/customXml" ds:itemID="{FD5D7500-88B1-45E2-B3E2-487AE817B6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20912</TotalTime>
  <Words>1981</Words>
  <Application>Microsoft Macintosh PowerPoint</Application>
  <PresentationFormat>Grand écran</PresentationFormat>
  <Paragraphs>231</Paragraphs>
  <Slides>23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Roboto</vt:lpstr>
      <vt:lpstr>Trebuchet MS</vt:lpstr>
      <vt:lpstr>Office Theme</vt:lpstr>
      <vt:lpstr>Complications and Recurrence After Perineal Hernia Repair by Internal Obturator Muscle Transposition in 48 Dogs</vt:lpstr>
      <vt:lpstr>Affiliation</vt:lpstr>
      <vt:lpstr>Présentation PowerPoint</vt:lpstr>
      <vt:lpstr>Introduction</vt:lpstr>
      <vt:lpstr>Introduction</vt:lpstr>
      <vt:lpstr>Methods</vt:lpstr>
      <vt:lpstr>Methods</vt:lpstr>
      <vt:lpstr>Methods</vt:lpstr>
      <vt:lpstr>Methods</vt:lpstr>
      <vt:lpstr>Results </vt:lpstr>
      <vt:lpstr>Results </vt:lpstr>
      <vt:lpstr>Results </vt:lpstr>
      <vt:lpstr>Results </vt:lpstr>
      <vt:lpstr>Results </vt:lpstr>
      <vt:lpstr>Results </vt:lpstr>
      <vt:lpstr>Discussion</vt:lpstr>
      <vt:lpstr>Discussion</vt:lpstr>
      <vt:lpstr>Discussion</vt:lpstr>
      <vt:lpstr>Discussion</vt:lpstr>
      <vt:lpstr>Conclusion</vt:lpstr>
      <vt:lpstr>References</vt:lpstr>
      <vt:lpstr>References</vt:lpstr>
      <vt:lpstr>Affiliation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Complications and Recurrence After Perineal Hernia Repair by Internal Obturator Muscle Transposition in 48 Dogs</dc:title>
  <dc:creator>Graeme Kowalewicz</dc:creator>
  <cp:lastModifiedBy>Larcheveque Samuel</cp:lastModifiedBy>
  <cp:revision>75</cp:revision>
  <dcterms:created xsi:type="dcterms:W3CDTF">2024-11-22T15:43:11Z</dcterms:created>
  <dcterms:modified xsi:type="dcterms:W3CDTF">2025-03-22T10:28:59Z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0x01010067FF75ECA067DB419AB8ECC9AD13FBB7</vt:lpwstr>
  </property>
  <property fmtid="{D5CDD505-2E9C-101B-9397-08002B2CF9AE}" pid="3" name="MediaServiceImageTags">
    <vt:lpwstr/>
  </property>
</Properties>
</file>