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7"/>
  </p:notesMasterIdLst>
  <p:sldIdLst>
    <p:sldId id="257" r:id="rId5"/>
    <p:sldId id="288" r:id="rId6"/>
    <p:sldId id="261" r:id="rId7"/>
    <p:sldId id="259" r:id="rId8"/>
    <p:sldId id="280" r:id="rId9"/>
    <p:sldId id="263" r:id="rId10"/>
    <p:sldId id="267" r:id="rId11"/>
    <p:sldId id="268" r:id="rId12"/>
    <p:sldId id="287" r:id="rId13"/>
    <p:sldId id="264" r:id="rId14"/>
    <p:sldId id="270" r:id="rId15"/>
    <p:sldId id="271" r:id="rId16"/>
    <p:sldId id="272" r:id="rId17"/>
    <p:sldId id="273" r:id="rId18"/>
    <p:sldId id="274" r:id="rId19"/>
    <p:sldId id="282" r:id="rId20"/>
    <p:sldId id="283" r:id="rId21"/>
    <p:sldId id="285" r:id="rId22"/>
    <p:sldId id="277" r:id="rId23"/>
    <p:sldId id="275" r:id="rId24"/>
    <p:sldId id="286" r:id="rId25"/>
    <p:sldId id="284" r:id="rId26"/>
    <p:sldId id="279" r:id="rId27"/>
    <p:sldId id="289" r:id="rId28"/>
    <p:sldId id="290" r:id="rId29"/>
    <p:sldId id="291" r:id="rId30"/>
    <p:sldId id="292" r:id="rId31"/>
    <p:sldId id="293" r:id="rId32"/>
    <p:sldId id="294" r:id="rId33"/>
    <p:sldId id="260" r:id="rId34"/>
    <p:sldId id="276" r:id="rId35"/>
    <p:sldId id="281" r:id="rId36"/>
  </p:sldIdLst>
  <p:sldSz cx="12192000" cy="6858000"/>
  <p:notesSz cx="6858000" cy="91440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Style foncé 2 - Accentuation 3/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580"/>
  </p:normalViewPr>
  <p:slideViewPr>
    <p:cSldViewPr snapToGrid="0">
      <p:cViewPr varScale="1">
        <p:scale>
          <a:sx n="107" d="100"/>
          <a:sy n="107" d="100"/>
        </p:scale>
        <p:origin x="73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Preoperative treatment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Fluid therapy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956-D74F-855F-E4B271AA55C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Fluid therapy</c:v>
                </c:pt>
              </c:strCache>
            </c:strRef>
          </c:cat>
          <c:val>
            <c:numRef>
              <c:f>Feuil1!$B$2</c:f>
              <c:numCache>
                <c:formatCode>General</c:formatCode>
                <c:ptCount val="1"/>
                <c:pt idx="0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56-D74F-855F-E4B271AA55C3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Alpha-blockers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Fluid therapy</c:v>
                </c:pt>
              </c:strCache>
            </c:strRef>
          </c:cat>
          <c:val>
            <c:numRef>
              <c:f>Feuil1!$C$2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56-D74F-855F-E4B271AA55C3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Analgesia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Fluid therapy</c:v>
                </c:pt>
              </c:strCache>
            </c:strRef>
          </c:cat>
          <c:val>
            <c:numRef>
              <c:f>Feuil1!$D$2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956-D74F-855F-E4B271AA55C3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Maropitant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Fluid therapy</c:v>
                </c:pt>
              </c:strCache>
            </c:strRef>
          </c:cat>
          <c:val>
            <c:numRef>
              <c:f>Feuil1!$E$2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956-D74F-855F-E4B271AA55C3}"/>
            </c:ext>
          </c:extLst>
        </c:ser>
        <c:ser>
          <c:idx val="5"/>
          <c:order val="4"/>
          <c:tx>
            <c:strRef>
              <c:f>Feuil1!$G$1</c:f>
              <c:strCache>
                <c:ptCount val="1"/>
                <c:pt idx="0">
                  <c:v>Antibiotics</c:v>
                </c:pt>
              </c:strCache>
            </c:strRef>
          </c:tx>
          <c:spPr>
            <a:solidFill>
              <a:schemeClr val="accent6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Fluid therapy</c:v>
                </c:pt>
              </c:strCache>
            </c:strRef>
          </c:cat>
          <c:val>
            <c:numRef>
              <c:f>Feuil1!$G$2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956-D74F-855F-E4B271AA55C3}"/>
            </c:ext>
          </c:extLst>
        </c:ser>
        <c:ser>
          <c:idx val="4"/>
          <c:order val="5"/>
          <c:tx>
            <c:strRef>
              <c:f>Feuil1!$F$1</c:f>
              <c:strCache>
                <c:ptCount val="1"/>
                <c:pt idx="0">
                  <c:v>Diuretics</c:v>
                </c:pt>
              </c:strCache>
            </c:strRef>
          </c:tx>
          <c:spPr>
            <a:solidFill>
              <a:schemeClr val="accent5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Fluid therapy</c:v>
                </c:pt>
              </c:strCache>
            </c:strRef>
          </c:cat>
          <c:val>
            <c:numRef>
              <c:f>Feuil1!$F$2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956-D74F-855F-E4B271AA55C3}"/>
            </c:ext>
          </c:extLst>
        </c:ser>
        <c:ser>
          <c:idx val="6"/>
          <c:order val="6"/>
          <c:tx>
            <c:strRef>
              <c:f>Feuil1!$H$1</c:f>
              <c:strCache>
                <c:ptCount val="1"/>
                <c:pt idx="0">
                  <c:v>Transfusion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7.595910050929587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956-D74F-855F-E4B271AA55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Fluid therapy</c:v>
                </c:pt>
              </c:strCache>
            </c:strRef>
          </c:cat>
          <c:val>
            <c:numRef>
              <c:f>Feuil1!$H$2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956-D74F-855F-E4B271AA55C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903009327"/>
        <c:axId val="1047248879"/>
      </c:barChart>
      <c:catAx>
        <c:axId val="190300932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47248879"/>
        <c:crosses val="autoZero"/>
        <c:auto val="1"/>
        <c:lblAlgn val="ctr"/>
        <c:lblOffset val="100"/>
        <c:noMultiLvlLbl val="0"/>
      </c:catAx>
      <c:valAx>
        <c:axId val="10472488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030093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2200" dirty="0" err="1"/>
              <a:t>Postoperative</a:t>
            </a:r>
            <a:r>
              <a:rPr lang="fr-FR" sz="2200" dirty="0"/>
              <a:t> </a:t>
            </a:r>
            <a:r>
              <a:rPr lang="fr-FR" sz="2200" dirty="0" err="1"/>
              <a:t>treatment</a:t>
            </a:r>
            <a:endParaRPr lang="fr-FR" sz="2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Fluid Therapy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FEB-C24C-A782-9BBC70DB4A5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Fluid Therapy</c:v>
                </c:pt>
              </c:strCache>
            </c:strRef>
          </c:cat>
          <c:val>
            <c:numRef>
              <c:f>Feuil1!$B$2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EB-C24C-A782-9BBC70DB4A58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Analgesia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Fluid Therapy</c:v>
                </c:pt>
              </c:strCache>
            </c:strRef>
          </c:cat>
          <c:val>
            <c:numRef>
              <c:f>Feuil1!$C$2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EB-C24C-A782-9BBC70DB4A58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Antibiotics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Fluid Therapy</c:v>
                </c:pt>
              </c:strCache>
            </c:strRef>
          </c:cat>
          <c:val>
            <c:numRef>
              <c:f>Feuil1!$D$2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EB-C24C-A782-9BBC70DB4A58}"/>
            </c:ext>
          </c:extLst>
        </c:ser>
        <c:ser>
          <c:idx val="4"/>
          <c:order val="3"/>
          <c:tx>
            <c:strRef>
              <c:f>Feuil1!$F$1</c:f>
              <c:strCache>
                <c:ptCount val="1"/>
                <c:pt idx="0">
                  <c:v>Maropitant</c:v>
                </c:pt>
              </c:strCache>
            </c:strRef>
          </c:tx>
          <c:spPr>
            <a:solidFill>
              <a:schemeClr val="accent5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Fluid Therapy</c:v>
                </c:pt>
              </c:strCache>
            </c:strRef>
          </c:cat>
          <c:val>
            <c:numRef>
              <c:f>Feuil1!$F$2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FEB-C24C-A782-9BBC70DB4A58}"/>
            </c:ext>
          </c:extLst>
        </c:ser>
        <c:ser>
          <c:idx val="5"/>
          <c:order val="4"/>
          <c:tx>
            <c:strRef>
              <c:f>Feuil1!$G$1</c:f>
              <c:strCache>
                <c:ptCount val="1"/>
                <c:pt idx="0">
                  <c:v>Mirtazapine</c:v>
                </c:pt>
              </c:strCache>
            </c:strRef>
          </c:tx>
          <c:spPr>
            <a:solidFill>
              <a:schemeClr val="accent6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Fluid Therapy</c:v>
                </c:pt>
              </c:strCache>
            </c:strRef>
          </c:cat>
          <c:val>
            <c:numRef>
              <c:f>Feuil1!$G$2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FEB-C24C-A782-9BBC70DB4A58}"/>
            </c:ext>
          </c:extLst>
        </c:ser>
        <c:ser>
          <c:idx val="3"/>
          <c:order val="5"/>
          <c:tx>
            <c:strRef>
              <c:f>Feuil1!$E$1</c:f>
              <c:strCache>
                <c:ptCount val="1"/>
                <c:pt idx="0">
                  <c:v>Omeprazole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Fluid Therapy</c:v>
                </c:pt>
              </c:strCache>
            </c:strRef>
          </c:cat>
          <c:val>
            <c:numRef>
              <c:f>Feuil1!$E$2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FEB-C24C-A782-9BBC70DB4A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98579903"/>
        <c:axId val="897989135"/>
      </c:barChart>
      <c:catAx>
        <c:axId val="89857990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7989135"/>
        <c:crosses val="autoZero"/>
        <c:auto val="1"/>
        <c:lblAlgn val="ctr"/>
        <c:lblOffset val="100"/>
        <c:noMultiLvlLbl val="0"/>
      </c:catAx>
      <c:valAx>
        <c:axId val="897989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985799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E7A66E-6C43-4617-BE0C-AA4ACB0BAB23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2FEC3E3-B2A9-4C50-8ED9-1ACD6BDA2709}">
      <dgm:prSet/>
      <dgm:spPr/>
      <dgm:t>
        <a:bodyPr/>
        <a:lstStyle/>
        <a:p>
          <a:r>
            <a:rPr lang="fr-FR" dirty="0" err="1"/>
            <a:t>Benign</a:t>
          </a:r>
          <a:r>
            <a:rPr lang="fr-FR" dirty="0"/>
            <a:t> </a:t>
          </a:r>
          <a:r>
            <a:rPr lang="fr-FR" dirty="0" err="1"/>
            <a:t>ureteral</a:t>
          </a:r>
          <a:r>
            <a:rPr lang="fr-FR" dirty="0"/>
            <a:t> </a:t>
          </a:r>
          <a:r>
            <a:rPr lang="en-US" noProof="0" dirty="0"/>
            <a:t>obstruction</a:t>
          </a:r>
          <a:r>
            <a:rPr lang="fr-FR" dirty="0"/>
            <a:t> </a:t>
          </a:r>
          <a:r>
            <a:rPr lang="fr-FR" dirty="0" err="1"/>
            <a:t>is</a:t>
          </a:r>
          <a:r>
            <a:rPr lang="fr-FR" dirty="0"/>
            <a:t> a </a:t>
          </a:r>
          <a:r>
            <a:rPr lang="fr-FR" dirty="0" err="1"/>
            <a:t>well-known</a:t>
          </a:r>
          <a:r>
            <a:rPr lang="fr-FR" dirty="0"/>
            <a:t> </a:t>
          </a:r>
          <a:r>
            <a:rPr lang="fr-FR" dirty="0" err="1"/>
            <a:t>pathology</a:t>
          </a:r>
          <a:r>
            <a:rPr lang="fr-FR" dirty="0"/>
            <a:t> in cats </a:t>
          </a:r>
          <a:endParaRPr lang="en-US" dirty="0"/>
        </a:p>
      </dgm:t>
    </dgm:pt>
    <dgm:pt modelId="{A2D941B4-F7DE-49D7-9902-4854BB8F81AE}" type="parTrans" cxnId="{1C6C75B0-2BA3-41CD-BF07-DDF6E7F13A25}">
      <dgm:prSet/>
      <dgm:spPr/>
      <dgm:t>
        <a:bodyPr/>
        <a:lstStyle/>
        <a:p>
          <a:endParaRPr lang="en-US"/>
        </a:p>
      </dgm:t>
    </dgm:pt>
    <dgm:pt modelId="{0B2AE9DC-62D4-48E6-93AD-72A6EA9791DA}" type="sibTrans" cxnId="{1C6C75B0-2BA3-41CD-BF07-DDF6E7F13A25}">
      <dgm:prSet/>
      <dgm:spPr/>
      <dgm:t>
        <a:bodyPr/>
        <a:lstStyle/>
        <a:p>
          <a:endParaRPr lang="en-US"/>
        </a:p>
      </dgm:t>
    </dgm:pt>
    <dgm:pt modelId="{2D1986F3-8049-6D48-9418-531546EFF709}">
      <dgm:prSet/>
      <dgm:spPr/>
      <dgm:t>
        <a:bodyPr/>
        <a:lstStyle/>
        <a:p>
          <a:r>
            <a:rPr lang="fr-FR" dirty="0" err="1"/>
            <a:t>Potentially</a:t>
          </a:r>
          <a:r>
            <a:rPr lang="fr-FR" dirty="0"/>
            <a:t> life-</a:t>
          </a:r>
          <a:r>
            <a:rPr lang="fr-FR" dirty="0" err="1"/>
            <a:t>threatening</a:t>
          </a:r>
          <a:endParaRPr lang="fr-FR" dirty="0"/>
        </a:p>
      </dgm:t>
    </dgm:pt>
    <dgm:pt modelId="{ADA430BA-8FA4-4344-A5B7-03D2AF20604F}" type="parTrans" cxnId="{CAE09F68-2F73-F546-8D7C-2E6E65AC858C}">
      <dgm:prSet/>
      <dgm:spPr/>
      <dgm:t>
        <a:bodyPr/>
        <a:lstStyle/>
        <a:p>
          <a:endParaRPr lang="fr-FR"/>
        </a:p>
      </dgm:t>
    </dgm:pt>
    <dgm:pt modelId="{B43FCD4C-1E84-C441-992E-F60A247257F9}" type="sibTrans" cxnId="{CAE09F68-2F73-F546-8D7C-2E6E65AC858C}">
      <dgm:prSet/>
      <dgm:spPr/>
      <dgm:t>
        <a:bodyPr/>
        <a:lstStyle/>
        <a:p>
          <a:endParaRPr lang="en-US"/>
        </a:p>
      </dgm:t>
    </dgm:pt>
    <dgm:pt modelId="{4AD2C9ED-A497-3B42-AE95-97337CB08F59}">
      <dgm:prSet/>
      <dgm:spPr/>
      <dgm:t>
        <a:bodyPr/>
        <a:lstStyle/>
        <a:p>
          <a:r>
            <a:rPr lang="fr-FR" dirty="0"/>
            <a:t>Acute </a:t>
          </a:r>
          <a:r>
            <a:rPr lang="fr-FR" dirty="0" err="1"/>
            <a:t>Kidney</a:t>
          </a:r>
          <a:r>
            <a:rPr lang="fr-FR" dirty="0"/>
            <a:t> </a:t>
          </a:r>
          <a:r>
            <a:rPr lang="fr-FR" dirty="0" err="1"/>
            <a:t>Injury</a:t>
          </a:r>
          <a:r>
            <a:rPr lang="fr-FR" dirty="0"/>
            <a:t> (AKI) </a:t>
          </a:r>
          <a:r>
            <a:rPr lang="fr-FR" dirty="0" err="1"/>
            <a:t>with</a:t>
          </a:r>
          <a:r>
            <a:rPr lang="fr-FR" dirty="0"/>
            <a:t> </a:t>
          </a:r>
          <a:r>
            <a:rPr lang="fr-FR" dirty="0" err="1"/>
            <a:t>azotemia</a:t>
          </a:r>
          <a:r>
            <a:rPr lang="fr-FR" dirty="0"/>
            <a:t> </a:t>
          </a:r>
        </a:p>
      </dgm:t>
    </dgm:pt>
    <dgm:pt modelId="{8E8EB984-514A-BE43-9E14-9CC2CD231E01}" type="parTrans" cxnId="{D4523FCB-7D1B-0B46-9B3F-2DF99E872738}">
      <dgm:prSet/>
      <dgm:spPr/>
      <dgm:t>
        <a:bodyPr/>
        <a:lstStyle/>
        <a:p>
          <a:endParaRPr lang="fr-FR"/>
        </a:p>
      </dgm:t>
    </dgm:pt>
    <dgm:pt modelId="{5AAE3503-4DD9-1248-933F-A1ABCCA81744}" type="sibTrans" cxnId="{D4523FCB-7D1B-0B46-9B3F-2DF99E872738}">
      <dgm:prSet/>
      <dgm:spPr/>
      <dgm:t>
        <a:bodyPr/>
        <a:lstStyle/>
        <a:p>
          <a:endParaRPr lang="en-US"/>
        </a:p>
      </dgm:t>
    </dgm:pt>
    <dgm:pt modelId="{683D37BE-4AB0-DF4E-8F43-10B87CA64AA1}">
      <dgm:prSet/>
      <dgm:spPr/>
      <dgm:t>
        <a:bodyPr/>
        <a:lstStyle/>
        <a:p>
          <a:r>
            <a:rPr lang="fr-FR" dirty="0" err="1"/>
            <a:t>Chronic</a:t>
          </a:r>
          <a:r>
            <a:rPr lang="fr-FR" dirty="0"/>
            <a:t> </a:t>
          </a:r>
          <a:r>
            <a:rPr lang="fr-FR" dirty="0" err="1"/>
            <a:t>Kidney</a:t>
          </a:r>
          <a:r>
            <a:rPr lang="fr-FR" dirty="0"/>
            <a:t> </a:t>
          </a:r>
          <a:r>
            <a:rPr lang="fr-FR" dirty="0" err="1"/>
            <a:t>Disease</a:t>
          </a:r>
          <a:r>
            <a:rPr lang="fr-FR" dirty="0"/>
            <a:t> (CKD) </a:t>
          </a:r>
          <a:r>
            <a:rPr lang="fr-FR" dirty="0" err="1"/>
            <a:t>often</a:t>
          </a:r>
          <a:r>
            <a:rPr lang="fr-FR" dirty="0"/>
            <a:t> </a:t>
          </a:r>
          <a:r>
            <a:rPr lang="fr-FR" dirty="0" err="1"/>
            <a:t>associated</a:t>
          </a:r>
          <a:r>
            <a:rPr lang="fr-FR" dirty="0"/>
            <a:t> </a:t>
          </a:r>
        </a:p>
      </dgm:t>
    </dgm:pt>
    <dgm:pt modelId="{9FDB59FC-E1CE-6945-84B3-FB97E17E3D42}" type="parTrans" cxnId="{A7400D9B-8ED2-F545-8FE4-370903D492DE}">
      <dgm:prSet/>
      <dgm:spPr/>
      <dgm:t>
        <a:bodyPr/>
        <a:lstStyle/>
        <a:p>
          <a:endParaRPr lang="fr-FR"/>
        </a:p>
      </dgm:t>
    </dgm:pt>
    <dgm:pt modelId="{8DC7A9FA-49C0-7646-B8E7-14F2E3FF2C2E}" type="sibTrans" cxnId="{A7400D9B-8ED2-F545-8FE4-370903D492DE}">
      <dgm:prSet/>
      <dgm:spPr/>
      <dgm:t>
        <a:bodyPr/>
        <a:lstStyle/>
        <a:p>
          <a:endParaRPr lang="en-US"/>
        </a:p>
      </dgm:t>
    </dgm:pt>
    <dgm:pt modelId="{75680ECA-4030-324E-BB27-4F7C15358421}">
      <dgm:prSet/>
      <dgm:spPr/>
      <dgm:t>
        <a:bodyPr/>
        <a:lstStyle/>
        <a:p>
          <a:r>
            <a:rPr lang="fr-FR"/>
            <a:t>Usually secondary to uroliths (mainly calcium oxalate &gt; 98%)</a:t>
          </a:r>
        </a:p>
      </dgm:t>
    </dgm:pt>
    <dgm:pt modelId="{9721635C-78DC-2041-AA88-50F87B102860}" type="parTrans" cxnId="{DA77E8E8-42EB-C846-8731-7F6E095539CD}">
      <dgm:prSet/>
      <dgm:spPr/>
      <dgm:t>
        <a:bodyPr/>
        <a:lstStyle/>
        <a:p>
          <a:endParaRPr lang="fr-FR"/>
        </a:p>
      </dgm:t>
    </dgm:pt>
    <dgm:pt modelId="{69E0C952-6C23-C14A-BC5C-8F884709041A}" type="sibTrans" cxnId="{DA77E8E8-42EB-C846-8731-7F6E095539CD}">
      <dgm:prSet/>
      <dgm:spPr/>
      <dgm:t>
        <a:bodyPr/>
        <a:lstStyle/>
        <a:p>
          <a:endParaRPr lang="fr-FR"/>
        </a:p>
      </dgm:t>
    </dgm:pt>
    <dgm:pt modelId="{7ED80D87-A878-0448-91C2-2B830CAB4D7D}">
      <dgm:prSet/>
      <dgm:spPr/>
      <dgm:t>
        <a:bodyPr/>
        <a:lstStyle/>
        <a:p>
          <a:r>
            <a:rPr lang="fr-FR" dirty="0" err="1"/>
            <a:t>Prolonged</a:t>
          </a:r>
          <a:r>
            <a:rPr lang="fr-FR" dirty="0"/>
            <a:t> obstruction can lead to </a:t>
          </a:r>
          <a:r>
            <a:rPr lang="fr-FR" dirty="0" err="1"/>
            <a:t>irreversible</a:t>
          </a:r>
          <a:r>
            <a:rPr lang="fr-FR" dirty="0"/>
            <a:t> damage</a:t>
          </a:r>
        </a:p>
      </dgm:t>
    </dgm:pt>
    <dgm:pt modelId="{F6E5E9A3-D0D9-E741-9E9C-2BE097D3FBC9}" type="parTrans" cxnId="{40A060CF-A4F5-A04D-90A5-6BF9A0A6949A}">
      <dgm:prSet/>
      <dgm:spPr/>
      <dgm:t>
        <a:bodyPr/>
        <a:lstStyle/>
        <a:p>
          <a:endParaRPr lang="fr-FR"/>
        </a:p>
      </dgm:t>
    </dgm:pt>
    <dgm:pt modelId="{F064EBEE-6923-2D42-B5FC-24E365DAD310}" type="sibTrans" cxnId="{40A060CF-A4F5-A04D-90A5-6BF9A0A6949A}">
      <dgm:prSet/>
      <dgm:spPr/>
      <dgm:t>
        <a:bodyPr/>
        <a:lstStyle/>
        <a:p>
          <a:endParaRPr lang="fr-FR"/>
        </a:p>
      </dgm:t>
    </dgm:pt>
    <dgm:pt modelId="{C797C24D-0FEB-9F45-AA12-14B8E44A2F7F}" type="pres">
      <dgm:prSet presAssocID="{81E7A66E-6C43-4617-BE0C-AA4ACB0BAB23}" presName="linear" presStyleCnt="0">
        <dgm:presLayoutVars>
          <dgm:animLvl val="lvl"/>
          <dgm:resizeHandles val="exact"/>
        </dgm:presLayoutVars>
      </dgm:prSet>
      <dgm:spPr/>
    </dgm:pt>
    <dgm:pt modelId="{FFC04B49-D5B6-5146-B8CC-71D249AFCD92}" type="pres">
      <dgm:prSet presAssocID="{22FEC3E3-B2A9-4C50-8ED9-1ACD6BDA2709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CABE5AA-7140-6F4D-B14D-BDD53BFF6504}" type="pres">
      <dgm:prSet presAssocID="{0B2AE9DC-62D4-48E6-93AD-72A6EA9791DA}" presName="spacer" presStyleCnt="0"/>
      <dgm:spPr/>
    </dgm:pt>
    <dgm:pt modelId="{5571255F-B0FE-EA48-BF74-F8B723926187}" type="pres">
      <dgm:prSet presAssocID="{2D1986F3-8049-6D48-9418-531546EFF709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A52F46FE-1E38-BA45-8025-8B91258B1C4E}" type="pres">
      <dgm:prSet presAssocID="{B43FCD4C-1E84-C441-992E-F60A247257F9}" presName="spacer" presStyleCnt="0"/>
      <dgm:spPr/>
    </dgm:pt>
    <dgm:pt modelId="{4A694224-0F97-F54E-A5E3-E1F8EA1C19DE}" type="pres">
      <dgm:prSet presAssocID="{4AD2C9ED-A497-3B42-AE95-97337CB08F59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5C635888-84E1-5247-B984-F2A5EB2198A6}" type="pres">
      <dgm:prSet presAssocID="{5AAE3503-4DD9-1248-933F-A1ABCCA81744}" presName="spacer" presStyleCnt="0"/>
      <dgm:spPr/>
    </dgm:pt>
    <dgm:pt modelId="{C78B5B2C-CD26-5849-9AFA-8FB7DA726C7E}" type="pres">
      <dgm:prSet presAssocID="{683D37BE-4AB0-DF4E-8F43-10B87CA64AA1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A5967459-B2F3-3C4D-9367-249F0F44E765}" type="pres">
      <dgm:prSet presAssocID="{8DC7A9FA-49C0-7646-B8E7-14F2E3FF2C2E}" presName="spacer" presStyleCnt="0"/>
      <dgm:spPr/>
    </dgm:pt>
    <dgm:pt modelId="{CAB66697-5823-C84A-92F3-34A58094D6EC}" type="pres">
      <dgm:prSet presAssocID="{75680ECA-4030-324E-BB27-4F7C15358421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3FBA24B-CAB9-5D42-89CE-CEF0163C556C}" type="pres">
      <dgm:prSet presAssocID="{69E0C952-6C23-C14A-BC5C-8F884709041A}" presName="spacer" presStyleCnt="0"/>
      <dgm:spPr/>
    </dgm:pt>
    <dgm:pt modelId="{56AB34A9-A0D6-9543-9BBE-4A7BFBB40980}" type="pres">
      <dgm:prSet presAssocID="{7ED80D87-A878-0448-91C2-2B830CAB4D7D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478CC207-09C8-124F-A069-A0E3C4C3E637}" type="presOf" srcId="{683D37BE-4AB0-DF4E-8F43-10B87CA64AA1}" destId="{C78B5B2C-CD26-5849-9AFA-8FB7DA726C7E}" srcOrd="0" destOrd="0" presId="urn:microsoft.com/office/officeart/2005/8/layout/vList2"/>
    <dgm:cxn modelId="{E1B39A15-2702-624A-9777-7A2D5F9A934F}" type="presOf" srcId="{7ED80D87-A878-0448-91C2-2B830CAB4D7D}" destId="{56AB34A9-A0D6-9543-9BBE-4A7BFBB40980}" srcOrd="0" destOrd="0" presId="urn:microsoft.com/office/officeart/2005/8/layout/vList2"/>
    <dgm:cxn modelId="{09611416-2950-E24B-9D3D-4A1430BC1EFE}" type="presOf" srcId="{81E7A66E-6C43-4617-BE0C-AA4ACB0BAB23}" destId="{C797C24D-0FEB-9F45-AA12-14B8E44A2F7F}" srcOrd="0" destOrd="0" presId="urn:microsoft.com/office/officeart/2005/8/layout/vList2"/>
    <dgm:cxn modelId="{90C77C39-BA74-C342-8E8F-6822FCBA9509}" type="presOf" srcId="{75680ECA-4030-324E-BB27-4F7C15358421}" destId="{CAB66697-5823-C84A-92F3-34A58094D6EC}" srcOrd="0" destOrd="0" presId="urn:microsoft.com/office/officeart/2005/8/layout/vList2"/>
    <dgm:cxn modelId="{A7624752-3676-C144-986C-5DA8AB0D5351}" type="presOf" srcId="{2D1986F3-8049-6D48-9418-531546EFF709}" destId="{5571255F-B0FE-EA48-BF74-F8B723926187}" srcOrd="0" destOrd="0" presId="urn:microsoft.com/office/officeart/2005/8/layout/vList2"/>
    <dgm:cxn modelId="{07491857-00B7-C649-8C25-BEBBDD63AC80}" type="presOf" srcId="{22FEC3E3-B2A9-4C50-8ED9-1ACD6BDA2709}" destId="{FFC04B49-D5B6-5146-B8CC-71D249AFCD92}" srcOrd="0" destOrd="0" presId="urn:microsoft.com/office/officeart/2005/8/layout/vList2"/>
    <dgm:cxn modelId="{CAE09F68-2F73-F546-8D7C-2E6E65AC858C}" srcId="{81E7A66E-6C43-4617-BE0C-AA4ACB0BAB23}" destId="{2D1986F3-8049-6D48-9418-531546EFF709}" srcOrd="1" destOrd="0" parTransId="{ADA430BA-8FA4-4344-A5B7-03D2AF20604F}" sibTransId="{B43FCD4C-1E84-C441-992E-F60A247257F9}"/>
    <dgm:cxn modelId="{A7400D9B-8ED2-F545-8FE4-370903D492DE}" srcId="{81E7A66E-6C43-4617-BE0C-AA4ACB0BAB23}" destId="{683D37BE-4AB0-DF4E-8F43-10B87CA64AA1}" srcOrd="3" destOrd="0" parTransId="{9FDB59FC-E1CE-6945-84B3-FB97E17E3D42}" sibTransId="{8DC7A9FA-49C0-7646-B8E7-14F2E3FF2C2E}"/>
    <dgm:cxn modelId="{1C6C75B0-2BA3-41CD-BF07-DDF6E7F13A25}" srcId="{81E7A66E-6C43-4617-BE0C-AA4ACB0BAB23}" destId="{22FEC3E3-B2A9-4C50-8ED9-1ACD6BDA2709}" srcOrd="0" destOrd="0" parTransId="{A2D941B4-F7DE-49D7-9902-4854BB8F81AE}" sibTransId="{0B2AE9DC-62D4-48E6-93AD-72A6EA9791DA}"/>
    <dgm:cxn modelId="{D4523FCB-7D1B-0B46-9B3F-2DF99E872738}" srcId="{81E7A66E-6C43-4617-BE0C-AA4ACB0BAB23}" destId="{4AD2C9ED-A497-3B42-AE95-97337CB08F59}" srcOrd="2" destOrd="0" parTransId="{8E8EB984-514A-BE43-9E14-9CC2CD231E01}" sibTransId="{5AAE3503-4DD9-1248-933F-A1ABCCA81744}"/>
    <dgm:cxn modelId="{40A060CF-A4F5-A04D-90A5-6BF9A0A6949A}" srcId="{81E7A66E-6C43-4617-BE0C-AA4ACB0BAB23}" destId="{7ED80D87-A878-0448-91C2-2B830CAB4D7D}" srcOrd="5" destOrd="0" parTransId="{F6E5E9A3-D0D9-E741-9E9C-2BE097D3FBC9}" sibTransId="{F064EBEE-6923-2D42-B5FC-24E365DAD310}"/>
    <dgm:cxn modelId="{04F5A6DE-99F7-7649-B476-71E2C16B733C}" type="presOf" srcId="{4AD2C9ED-A497-3B42-AE95-97337CB08F59}" destId="{4A694224-0F97-F54E-A5E3-E1F8EA1C19DE}" srcOrd="0" destOrd="0" presId="urn:microsoft.com/office/officeart/2005/8/layout/vList2"/>
    <dgm:cxn modelId="{DA77E8E8-42EB-C846-8731-7F6E095539CD}" srcId="{81E7A66E-6C43-4617-BE0C-AA4ACB0BAB23}" destId="{75680ECA-4030-324E-BB27-4F7C15358421}" srcOrd="4" destOrd="0" parTransId="{9721635C-78DC-2041-AA88-50F87B102860}" sibTransId="{69E0C952-6C23-C14A-BC5C-8F884709041A}"/>
    <dgm:cxn modelId="{D9638E18-A4CA-AF4B-B400-F90DBE575EC0}" type="presParOf" srcId="{C797C24D-0FEB-9F45-AA12-14B8E44A2F7F}" destId="{FFC04B49-D5B6-5146-B8CC-71D249AFCD92}" srcOrd="0" destOrd="0" presId="urn:microsoft.com/office/officeart/2005/8/layout/vList2"/>
    <dgm:cxn modelId="{3EC9D3F3-47BB-2440-BCCF-CDFAB5C60F01}" type="presParOf" srcId="{C797C24D-0FEB-9F45-AA12-14B8E44A2F7F}" destId="{FCABE5AA-7140-6F4D-B14D-BDD53BFF6504}" srcOrd="1" destOrd="0" presId="urn:microsoft.com/office/officeart/2005/8/layout/vList2"/>
    <dgm:cxn modelId="{ADD1BC90-8343-B44A-9FA2-B79D11851DFB}" type="presParOf" srcId="{C797C24D-0FEB-9F45-AA12-14B8E44A2F7F}" destId="{5571255F-B0FE-EA48-BF74-F8B723926187}" srcOrd="2" destOrd="0" presId="urn:microsoft.com/office/officeart/2005/8/layout/vList2"/>
    <dgm:cxn modelId="{73B6FBDC-6549-9B47-AA5E-6D6FAB279982}" type="presParOf" srcId="{C797C24D-0FEB-9F45-AA12-14B8E44A2F7F}" destId="{A52F46FE-1E38-BA45-8025-8B91258B1C4E}" srcOrd="3" destOrd="0" presId="urn:microsoft.com/office/officeart/2005/8/layout/vList2"/>
    <dgm:cxn modelId="{24A4E23A-130A-834D-AC1A-87E87C941FC4}" type="presParOf" srcId="{C797C24D-0FEB-9F45-AA12-14B8E44A2F7F}" destId="{4A694224-0F97-F54E-A5E3-E1F8EA1C19DE}" srcOrd="4" destOrd="0" presId="urn:microsoft.com/office/officeart/2005/8/layout/vList2"/>
    <dgm:cxn modelId="{0DFB0BD9-8A83-0544-ADB0-96F15BD89FE2}" type="presParOf" srcId="{C797C24D-0FEB-9F45-AA12-14B8E44A2F7F}" destId="{5C635888-84E1-5247-B984-F2A5EB2198A6}" srcOrd="5" destOrd="0" presId="urn:microsoft.com/office/officeart/2005/8/layout/vList2"/>
    <dgm:cxn modelId="{61D7FCE2-7158-7D40-A1E0-BFE907B27FA9}" type="presParOf" srcId="{C797C24D-0FEB-9F45-AA12-14B8E44A2F7F}" destId="{C78B5B2C-CD26-5849-9AFA-8FB7DA726C7E}" srcOrd="6" destOrd="0" presId="urn:microsoft.com/office/officeart/2005/8/layout/vList2"/>
    <dgm:cxn modelId="{EF873B93-A929-1044-9C4C-A331FBF29ED8}" type="presParOf" srcId="{C797C24D-0FEB-9F45-AA12-14B8E44A2F7F}" destId="{A5967459-B2F3-3C4D-9367-249F0F44E765}" srcOrd="7" destOrd="0" presId="urn:microsoft.com/office/officeart/2005/8/layout/vList2"/>
    <dgm:cxn modelId="{C24BEC99-39DF-A04D-919B-504CD7BAA21B}" type="presParOf" srcId="{C797C24D-0FEB-9F45-AA12-14B8E44A2F7F}" destId="{CAB66697-5823-C84A-92F3-34A58094D6EC}" srcOrd="8" destOrd="0" presId="urn:microsoft.com/office/officeart/2005/8/layout/vList2"/>
    <dgm:cxn modelId="{18FE32CB-6D07-3D4D-B58D-01A1C114BC80}" type="presParOf" srcId="{C797C24D-0FEB-9F45-AA12-14B8E44A2F7F}" destId="{53FBA24B-CAB9-5D42-89CE-CEF0163C556C}" srcOrd="9" destOrd="0" presId="urn:microsoft.com/office/officeart/2005/8/layout/vList2"/>
    <dgm:cxn modelId="{6E9D266D-29A0-0240-9A44-D14B3C49B19C}" type="presParOf" srcId="{C797C24D-0FEB-9F45-AA12-14B8E44A2F7F}" destId="{56AB34A9-A0D6-9543-9BBE-4A7BFBB4098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BDC2B3-CF27-334C-AFEF-FE8890058D97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2135D764-8788-FF4B-AF75-EEF8628C4567}">
      <dgm:prSet/>
      <dgm:spPr/>
      <dgm:t>
        <a:bodyPr/>
        <a:lstStyle/>
        <a:p>
          <a:r>
            <a:rPr lang="en-US"/>
            <a:t>Conventional Surgeries</a:t>
          </a:r>
          <a:endParaRPr lang="fr-FR"/>
        </a:p>
      </dgm:t>
    </dgm:pt>
    <dgm:pt modelId="{19739C5F-037E-F746-95DD-10C77D9CE17E}" type="parTrans" cxnId="{9664FBE8-958A-FC49-AE22-B1E1F748D48B}">
      <dgm:prSet/>
      <dgm:spPr/>
      <dgm:t>
        <a:bodyPr/>
        <a:lstStyle/>
        <a:p>
          <a:endParaRPr lang="fr-FR"/>
        </a:p>
      </dgm:t>
    </dgm:pt>
    <dgm:pt modelId="{50CC1E0A-D880-DD4C-8203-9A961E873E3D}" type="sibTrans" cxnId="{9664FBE8-958A-FC49-AE22-B1E1F748D48B}">
      <dgm:prSet/>
      <dgm:spPr/>
      <dgm:t>
        <a:bodyPr/>
        <a:lstStyle/>
        <a:p>
          <a:endParaRPr lang="fr-FR"/>
        </a:p>
      </dgm:t>
    </dgm:pt>
    <dgm:pt modelId="{89128E62-62ED-D84A-ACF2-D15CB482B5B3}">
      <dgm:prSet/>
      <dgm:spPr/>
      <dgm:t>
        <a:bodyPr/>
        <a:lstStyle/>
        <a:p>
          <a:r>
            <a:rPr lang="en-US" dirty="0"/>
            <a:t>Complication rate : </a:t>
          </a:r>
          <a:r>
            <a:rPr lang="en-US" b="1" dirty="0">
              <a:solidFill>
                <a:schemeClr val="accent2"/>
              </a:solidFill>
            </a:rPr>
            <a:t>54% (6/11)</a:t>
          </a:r>
          <a:endParaRPr lang="fr-FR" b="1" dirty="0">
            <a:solidFill>
              <a:schemeClr val="accent2"/>
            </a:solidFill>
          </a:endParaRPr>
        </a:p>
      </dgm:t>
    </dgm:pt>
    <dgm:pt modelId="{8559FD5B-18BE-1C49-AE57-597E461B3B1F}" type="parTrans" cxnId="{A5FE0E39-EEDA-F440-8E89-56181D8C912F}">
      <dgm:prSet/>
      <dgm:spPr/>
      <dgm:t>
        <a:bodyPr/>
        <a:lstStyle/>
        <a:p>
          <a:endParaRPr lang="fr-FR"/>
        </a:p>
      </dgm:t>
    </dgm:pt>
    <dgm:pt modelId="{AC3DF000-188B-AD4F-8800-D8B58D69BC60}" type="sibTrans" cxnId="{A5FE0E39-EEDA-F440-8E89-56181D8C912F}">
      <dgm:prSet/>
      <dgm:spPr/>
      <dgm:t>
        <a:bodyPr/>
        <a:lstStyle/>
        <a:p>
          <a:endParaRPr lang="fr-FR"/>
        </a:p>
      </dgm:t>
    </dgm:pt>
    <dgm:pt modelId="{862D5D5B-01E9-9844-ABC0-3330933CACA8}">
      <dgm:prSet/>
      <dgm:spPr/>
      <dgm:t>
        <a:bodyPr/>
        <a:lstStyle/>
        <a:p>
          <a:r>
            <a:rPr lang="en-US" b="1" dirty="0"/>
            <a:t>Stenosis</a:t>
          </a:r>
          <a:r>
            <a:rPr lang="en-US" dirty="0"/>
            <a:t> of the surgical site  (4/6)</a:t>
          </a:r>
          <a:endParaRPr lang="fr-FR" dirty="0"/>
        </a:p>
      </dgm:t>
    </dgm:pt>
    <dgm:pt modelId="{202EEBF6-FE63-CF40-AF17-BAB4DE3A7688}" type="parTrans" cxnId="{3C09422F-5E8F-C743-996C-C7F076CEC7E2}">
      <dgm:prSet/>
      <dgm:spPr/>
      <dgm:t>
        <a:bodyPr/>
        <a:lstStyle/>
        <a:p>
          <a:endParaRPr lang="fr-FR"/>
        </a:p>
      </dgm:t>
    </dgm:pt>
    <dgm:pt modelId="{F19E7450-3E0C-ED4F-839A-4DBEB780D456}" type="sibTrans" cxnId="{3C09422F-5E8F-C743-996C-C7F076CEC7E2}">
      <dgm:prSet/>
      <dgm:spPr/>
      <dgm:t>
        <a:bodyPr/>
        <a:lstStyle/>
        <a:p>
          <a:endParaRPr lang="fr-FR"/>
        </a:p>
      </dgm:t>
    </dgm:pt>
    <dgm:pt modelId="{BEDB319B-19D1-844A-8961-33B4CE0B6965}">
      <dgm:prSet/>
      <dgm:spPr/>
      <dgm:t>
        <a:bodyPr/>
        <a:lstStyle/>
        <a:p>
          <a:r>
            <a:rPr lang="en-US" b="1" dirty="0"/>
            <a:t>Recurrent</a:t>
          </a:r>
          <a:r>
            <a:rPr lang="en-US" dirty="0"/>
            <a:t> </a:t>
          </a:r>
          <a:r>
            <a:rPr lang="en-US" b="1" dirty="0"/>
            <a:t>urolithiasis</a:t>
          </a:r>
          <a:r>
            <a:rPr lang="en-US" dirty="0"/>
            <a:t> (1/6)</a:t>
          </a:r>
          <a:endParaRPr lang="fr-FR" dirty="0"/>
        </a:p>
      </dgm:t>
    </dgm:pt>
    <dgm:pt modelId="{7276650E-D709-AB4B-B2B5-DEB7E0C79645}" type="parTrans" cxnId="{7B504DA1-B94A-3B4A-BD44-6DF8936A28B0}">
      <dgm:prSet/>
      <dgm:spPr/>
      <dgm:t>
        <a:bodyPr/>
        <a:lstStyle/>
        <a:p>
          <a:endParaRPr lang="fr-FR"/>
        </a:p>
      </dgm:t>
    </dgm:pt>
    <dgm:pt modelId="{2BBD704B-A603-9947-9F3F-57D1D9D0A7B8}" type="sibTrans" cxnId="{7B504DA1-B94A-3B4A-BD44-6DF8936A28B0}">
      <dgm:prSet/>
      <dgm:spPr/>
      <dgm:t>
        <a:bodyPr/>
        <a:lstStyle/>
        <a:p>
          <a:endParaRPr lang="fr-FR"/>
        </a:p>
      </dgm:t>
    </dgm:pt>
    <dgm:pt modelId="{942F3DB5-2CDF-1A4D-AF91-89F88850DAB6}">
      <dgm:prSet/>
      <dgm:spPr/>
      <dgm:t>
        <a:bodyPr/>
        <a:lstStyle/>
        <a:p>
          <a:r>
            <a:rPr lang="en-US" b="1" dirty="0"/>
            <a:t>Bacterial infection </a:t>
          </a:r>
          <a:r>
            <a:rPr lang="en-US" dirty="0"/>
            <a:t>(1/6)</a:t>
          </a:r>
          <a:endParaRPr lang="fr-FR" dirty="0"/>
        </a:p>
      </dgm:t>
    </dgm:pt>
    <dgm:pt modelId="{BD8B3224-5821-BA4C-B651-DE2918E74FDA}" type="parTrans" cxnId="{842DFF7B-758B-D64E-AB9D-2588ADB3AA03}">
      <dgm:prSet/>
      <dgm:spPr/>
      <dgm:t>
        <a:bodyPr/>
        <a:lstStyle/>
        <a:p>
          <a:endParaRPr lang="fr-FR"/>
        </a:p>
      </dgm:t>
    </dgm:pt>
    <dgm:pt modelId="{62FF7CDE-A129-AE4C-8066-EAC9D011B7BA}" type="sibTrans" cxnId="{842DFF7B-758B-D64E-AB9D-2588ADB3AA03}">
      <dgm:prSet/>
      <dgm:spPr/>
      <dgm:t>
        <a:bodyPr/>
        <a:lstStyle/>
        <a:p>
          <a:endParaRPr lang="fr-FR"/>
        </a:p>
      </dgm:t>
    </dgm:pt>
    <dgm:pt modelId="{8DD6244D-CDFB-4C4E-BE36-3F6B10CEA413}">
      <dgm:prSet/>
      <dgm:spPr/>
      <dgm:t>
        <a:bodyPr/>
        <a:lstStyle/>
        <a:p>
          <a:r>
            <a:rPr lang="en-US"/>
            <a:t>SUB </a:t>
          </a:r>
          <a:endParaRPr lang="fr-FR"/>
        </a:p>
      </dgm:t>
    </dgm:pt>
    <dgm:pt modelId="{543A7DE4-4BCD-A048-8357-0BDCF32ADDB8}" type="parTrans" cxnId="{4A54E9E1-E399-4F4E-8914-2330D0DB8DF7}">
      <dgm:prSet/>
      <dgm:spPr/>
      <dgm:t>
        <a:bodyPr/>
        <a:lstStyle/>
        <a:p>
          <a:endParaRPr lang="fr-FR"/>
        </a:p>
      </dgm:t>
    </dgm:pt>
    <dgm:pt modelId="{5DB75751-40B7-D64A-A279-E0A74D3F36C0}" type="sibTrans" cxnId="{4A54E9E1-E399-4F4E-8914-2330D0DB8DF7}">
      <dgm:prSet/>
      <dgm:spPr/>
      <dgm:t>
        <a:bodyPr/>
        <a:lstStyle/>
        <a:p>
          <a:endParaRPr lang="fr-FR"/>
        </a:p>
      </dgm:t>
    </dgm:pt>
    <dgm:pt modelId="{99087D9E-FB41-DF4D-93D6-65E0C6B09EBA}">
      <dgm:prSet/>
      <dgm:spPr/>
      <dgm:t>
        <a:bodyPr/>
        <a:lstStyle/>
        <a:p>
          <a:r>
            <a:rPr lang="en-US" dirty="0"/>
            <a:t>Complication rate: </a:t>
          </a:r>
          <a:r>
            <a:rPr lang="en-US" b="1" dirty="0">
              <a:solidFill>
                <a:schemeClr val="accent2"/>
              </a:solidFill>
            </a:rPr>
            <a:t>58% (18/31)</a:t>
          </a:r>
          <a:endParaRPr lang="fr-FR" b="1" dirty="0">
            <a:solidFill>
              <a:schemeClr val="accent2"/>
            </a:solidFill>
          </a:endParaRPr>
        </a:p>
      </dgm:t>
    </dgm:pt>
    <dgm:pt modelId="{44602E1F-38EB-924A-98FD-609675A5545D}" type="parTrans" cxnId="{B7892870-860E-F04E-BE4C-2C127A706C2A}">
      <dgm:prSet/>
      <dgm:spPr/>
      <dgm:t>
        <a:bodyPr/>
        <a:lstStyle/>
        <a:p>
          <a:endParaRPr lang="fr-FR"/>
        </a:p>
      </dgm:t>
    </dgm:pt>
    <dgm:pt modelId="{1DF5CB14-3DA6-2D41-80EB-5485D1050173}" type="sibTrans" cxnId="{B7892870-860E-F04E-BE4C-2C127A706C2A}">
      <dgm:prSet/>
      <dgm:spPr/>
      <dgm:t>
        <a:bodyPr/>
        <a:lstStyle/>
        <a:p>
          <a:endParaRPr lang="fr-FR"/>
        </a:p>
      </dgm:t>
    </dgm:pt>
    <dgm:pt modelId="{1800630B-36DD-E44D-9D87-F3E5DEB97DF1}">
      <dgm:prSet/>
      <dgm:spPr/>
      <dgm:t>
        <a:bodyPr/>
        <a:lstStyle/>
        <a:p>
          <a:r>
            <a:rPr lang="en-US" dirty="0"/>
            <a:t>8  cats had </a:t>
          </a:r>
          <a:r>
            <a:rPr lang="en-US" b="1" dirty="0"/>
            <a:t>bacterial infection  </a:t>
          </a:r>
          <a:r>
            <a:rPr lang="en-US" dirty="0"/>
            <a:t>(26%)</a:t>
          </a:r>
          <a:endParaRPr lang="fr-FR" dirty="0"/>
        </a:p>
      </dgm:t>
    </dgm:pt>
    <dgm:pt modelId="{A9E16C9C-BFC0-2A4E-A202-8E0830B97F89}" type="parTrans" cxnId="{92549555-8D2E-B34E-8AFD-E30F6AC1E892}">
      <dgm:prSet/>
      <dgm:spPr/>
      <dgm:t>
        <a:bodyPr/>
        <a:lstStyle/>
        <a:p>
          <a:endParaRPr lang="fr-FR"/>
        </a:p>
      </dgm:t>
    </dgm:pt>
    <dgm:pt modelId="{0C9B3C76-C424-6B46-8EB5-F3586A665966}" type="sibTrans" cxnId="{92549555-8D2E-B34E-8AFD-E30F6AC1E892}">
      <dgm:prSet/>
      <dgm:spPr/>
      <dgm:t>
        <a:bodyPr/>
        <a:lstStyle/>
        <a:p>
          <a:endParaRPr lang="fr-FR"/>
        </a:p>
      </dgm:t>
    </dgm:pt>
    <dgm:pt modelId="{497A8FE7-17D6-6D4B-B74B-AC8058C32613}">
      <dgm:prSet/>
      <dgm:spPr/>
      <dgm:t>
        <a:bodyPr/>
        <a:lstStyle/>
        <a:p>
          <a:r>
            <a:rPr lang="en-US" dirty="0"/>
            <a:t>7 cats had </a:t>
          </a:r>
          <a:r>
            <a:rPr lang="en-US" b="1" dirty="0"/>
            <a:t>mineralization –related obstruction </a:t>
          </a:r>
          <a:r>
            <a:rPr lang="en-US" dirty="0"/>
            <a:t>(22%) </a:t>
          </a:r>
          <a:r>
            <a:rPr lang="en-US" dirty="0">
              <a:sym typeface="Wingdings" pitchFamily="2" charset="2"/>
            </a:rPr>
            <a:t></a:t>
          </a:r>
          <a:r>
            <a:rPr lang="en-US" dirty="0"/>
            <a:t> treated with Tetra EDTA</a:t>
          </a:r>
          <a:endParaRPr lang="fr-FR" dirty="0"/>
        </a:p>
      </dgm:t>
    </dgm:pt>
    <dgm:pt modelId="{52CC737D-853A-2B40-9EBD-EF7085529FAA}" type="parTrans" cxnId="{67EE2765-66CD-2045-9324-E8EC84531A2C}">
      <dgm:prSet/>
      <dgm:spPr/>
      <dgm:t>
        <a:bodyPr/>
        <a:lstStyle/>
        <a:p>
          <a:endParaRPr lang="fr-FR"/>
        </a:p>
      </dgm:t>
    </dgm:pt>
    <dgm:pt modelId="{48B6C05F-B433-7345-93A2-3F782AF418C5}" type="sibTrans" cxnId="{67EE2765-66CD-2045-9324-E8EC84531A2C}">
      <dgm:prSet/>
      <dgm:spPr/>
      <dgm:t>
        <a:bodyPr/>
        <a:lstStyle/>
        <a:p>
          <a:endParaRPr lang="fr-FR"/>
        </a:p>
      </dgm:t>
    </dgm:pt>
    <dgm:pt modelId="{44A6F51B-2BA9-A141-A47C-8DF53F58A176}">
      <dgm:prSet/>
      <dgm:spPr/>
      <dgm:t>
        <a:bodyPr/>
        <a:lstStyle/>
        <a:p>
          <a:r>
            <a:rPr lang="en-US" dirty="0"/>
            <a:t>1 cat had a </a:t>
          </a:r>
          <a:r>
            <a:rPr lang="en-US" b="1" dirty="0"/>
            <a:t>migration of the cystotomy tube </a:t>
          </a:r>
          <a:endParaRPr lang="fr-FR" b="1" dirty="0"/>
        </a:p>
      </dgm:t>
    </dgm:pt>
    <dgm:pt modelId="{EA27F483-6C44-9E46-BA01-EA1F0B4F9061}" type="parTrans" cxnId="{6BFB7EA3-6526-EC4E-89E0-14002CACF73C}">
      <dgm:prSet/>
      <dgm:spPr/>
      <dgm:t>
        <a:bodyPr/>
        <a:lstStyle/>
        <a:p>
          <a:endParaRPr lang="fr-FR"/>
        </a:p>
      </dgm:t>
    </dgm:pt>
    <dgm:pt modelId="{82346C61-2A2B-9C4A-BBAA-533EF5B2710A}" type="sibTrans" cxnId="{6BFB7EA3-6526-EC4E-89E0-14002CACF73C}">
      <dgm:prSet/>
      <dgm:spPr/>
      <dgm:t>
        <a:bodyPr/>
        <a:lstStyle/>
        <a:p>
          <a:endParaRPr lang="fr-FR"/>
        </a:p>
      </dgm:t>
    </dgm:pt>
    <dgm:pt modelId="{C23A7709-D309-A040-8384-F6F53328AEEE}">
      <dgm:prSet/>
      <dgm:spPr/>
      <dgm:t>
        <a:bodyPr/>
        <a:lstStyle/>
        <a:p>
          <a:r>
            <a:rPr lang="en-US" dirty="0"/>
            <a:t>1 cat had dysuria secondary to </a:t>
          </a:r>
          <a:r>
            <a:rPr lang="en-US" b="1" dirty="0"/>
            <a:t>urinary bladder irritation with the pigtail catheter</a:t>
          </a:r>
          <a:endParaRPr lang="fr-FR" b="1" dirty="0"/>
        </a:p>
      </dgm:t>
    </dgm:pt>
    <dgm:pt modelId="{9D24FEEB-E9C5-BB43-8AD5-A9D51F0025F6}" type="parTrans" cxnId="{6C41880B-C841-EA4F-ACD7-336406623229}">
      <dgm:prSet/>
      <dgm:spPr/>
      <dgm:t>
        <a:bodyPr/>
        <a:lstStyle/>
        <a:p>
          <a:endParaRPr lang="fr-FR"/>
        </a:p>
      </dgm:t>
    </dgm:pt>
    <dgm:pt modelId="{C8C26AF5-72D0-2D44-8C71-624C2B15899A}" type="sibTrans" cxnId="{6C41880B-C841-EA4F-ACD7-336406623229}">
      <dgm:prSet/>
      <dgm:spPr/>
      <dgm:t>
        <a:bodyPr/>
        <a:lstStyle/>
        <a:p>
          <a:endParaRPr lang="fr-FR"/>
        </a:p>
      </dgm:t>
    </dgm:pt>
    <dgm:pt modelId="{B9B738EF-EAC7-F540-9851-3F052215B78B}" type="pres">
      <dgm:prSet presAssocID="{15BDC2B3-CF27-334C-AFEF-FE8890058D97}" presName="linear" presStyleCnt="0">
        <dgm:presLayoutVars>
          <dgm:animLvl val="lvl"/>
          <dgm:resizeHandles val="exact"/>
        </dgm:presLayoutVars>
      </dgm:prSet>
      <dgm:spPr/>
    </dgm:pt>
    <dgm:pt modelId="{97BED4C0-5F77-B841-A625-4047DCA1996A}" type="pres">
      <dgm:prSet presAssocID="{2135D764-8788-FF4B-AF75-EEF8628C456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C1BE76E-4CB1-DB49-AE7C-9F1D93E3B4B4}" type="pres">
      <dgm:prSet presAssocID="{2135D764-8788-FF4B-AF75-EEF8628C4567}" presName="childText" presStyleLbl="revTx" presStyleIdx="0" presStyleCnt="2">
        <dgm:presLayoutVars>
          <dgm:bulletEnabled val="1"/>
        </dgm:presLayoutVars>
      </dgm:prSet>
      <dgm:spPr/>
    </dgm:pt>
    <dgm:pt modelId="{E6ACA1E3-F2EA-D54F-96B9-EB59C7AD0CAD}" type="pres">
      <dgm:prSet presAssocID="{8DD6244D-CDFB-4C4E-BE36-3F6B10CEA41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C2DA75D-60F0-5743-96AC-CD1E0A980E69}" type="pres">
      <dgm:prSet presAssocID="{8DD6244D-CDFB-4C4E-BE36-3F6B10CEA413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6C41880B-C841-EA4F-ACD7-336406623229}" srcId="{99087D9E-FB41-DF4D-93D6-65E0C6B09EBA}" destId="{C23A7709-D309-A040-8384-F6F53328AEEE}" srcOrd="3" destOrd="0" parTransId="{9D24FEEB-E9C5-BB43-8AD5-A9D51F0025F6}" sibTransId="{C8C26AF5-72D0-2D44-8C71-624C2B15899A}"/>
    <dgm:cxn modelId="{0D11430D-DA01-F146-B4C7-A84988DEB82E}" type="presOf" srcId="{8DD6244D-CDFB-4C4E-BE36-3F6B10CEA413}" destId="{E6ACA1E3-F2EA-D54F-96B9-EB59C7AD0CAD}" srcOrd="0" destOrd="0" presId="urn:microsoft.com/office/officeart/2005/8/layout/vList2"/>
    <dgm:cxn modelId="{F46E3118-1CDC-F342-8B35-C9B2C6A19F2F}" type="presOf" srcId="{862D5D5B-01E9-9844-ABC0-3330933CACA8}" destId="{FC1BE76E-4CB1-DB49-AE7C-9F1D93E3B4B4}" srcOrd="0" destOrd="1" presId="urn:microsoft.com/office/officeart/2005/8/layout/vList2"/>
    <dgm:cxn modelId="{3C09422F-5E8F-C743-996C-C7F076CEC7E2}" srcId="{89128E62-62ED-D84A-ACF2-D15CB482B5B3}" destId="{862D5D5B-01E9-9844-ABC0-3330933CACA8}" srcOrd="0" destOrd="0" parTransId="{202EEBF6-FE63-CF40-AF17-BAB4DE3A7688}" sibTransId="{F19E7450-3E0C-ED4F-839A-4DBEB780D456}"/>
    <dgm:cxn modelId="{A5FE0E39-EEDA-F440-8E89-56181D8C912F}" srcId="{2135D764-8788-FF4B-AF75-EEF8628C4567}" destId="{89128E62-62ED-D84A-ACF2-D15CB482B5B3}" srcOrd="0" destOrd="0" parTransId="{8559FD5B-18BE-1C49-AE57-597E461B3B1F}" sibTransId="{AC3DF000-188B-AD4F-8800-D8B58D69BC60}"/>
    <dgm:cxn modelId="{D1159E45-536E-E84E-BF0B-D4753FD80CF2}" type="presOf" srcId="{89128E62-62ED-D84A-ACF2-D15CB482B5B3}" destId="{FC1BE76E-4CB1-DB49-AE7C-9F1D93E3B4B4}" srcOrd="0" destOrd="0" presId="urn:microsoft.com/office/officeart/2005/8/layout/vList2"/>
    <dgm:cxn modelId="{EEFC7D4D-563F-6D40-9710-EC185909F91A}" type="presOf" srcId="{497A8FE7-17D6-6D4B-B74B-AC8058C32613}" destId="{EC2DA75D-60F0-5743-96AC-CD1E0A980E69}" srcOrd="0" destOrd="2" presId="urn:microsoft.com/office/officeart/2005/8/layout/vList2"/>
    <dgm:cxn modelId="{92549555-8D2E-B34E-8AFD-E30F6AC1E892}" srcId="{99087D9E-FB41-DF4D-93D6-65E0C6B09EBA}" destId="{1800630B-36DD-E44D-9D87-F3E5DEB97DF1}" srcOrd="0" destOrd="0" parTransId="{A9E16C9C-BFC0-2A4E-A202-8E0830B97F89}" sibTransId="{0C9B3C76-C424-6B46-8EB5-F3586A665966}"/>
    <dgm:cxn modelId="{67EE2765-66CD-2045-9324-E8EC84531A2C}" srcId="{99087D9E-FB41-DF4D-93D6-65E0C6B09EBA}" destId="{497A8FE7-17D6-6D4B-B74B-AC8058C32613}" srcOrd="1" destOrd="0" parTransId="{52CC737D-853A-2B40-9EBD-EF7085529FAA}" sibTransId="{48B6C05F-B433-7345-93A2-3F782AF418C5}"/>
    <dgm:cxn modelId="{B7892870-860E-F04E-BE4C-2C127A706C2A}" srcId="{8DD6244D-CDFB-4C4E-BE36-3F6B10CEA413}" destId="{99087D9E-FB41-DF4D-93D6-65E0C6B09EBA}" srcOrd="0" destOrd="0" parTransId="{44602E1F-38EB-924A-98FD-609675A5545D}" sibTransId="{1DF5CB14-3DA6-2D41-80EB-5485D1050173}"/>
    <dgm:cxn modelId="{70229870-4FD7-EE4F-A967-8141B51D8189}" type="presOf" srcId="{99087D9E-FB41-DF4D-93D6-65E0C6B09EBA}" destId="{EC2DA75D-60F0-5743-96AC-CD1E0A980E69}" srcOrd="0" destOrd="0" presId="urn:microsoft.com/office/officeart/2005/8/layout/vList2"/>
    <dgm:cxn modelId="{DAE55571-BD9C-4745-BA4C-69D2C23DDE5D}" type="presOf" srcId="{C23A7709-D309-A040-8384-F6F53328AEEE}" destId="{EC2DA75D-60F0-5743-96AC-CD1E0A980E69}" srcOrd="0" destOrd="4" presId="urn:microsoft.com/office/officeart/2005/8/layout/vList2"/>
    <dgm:cxn modelId="{842DFF7B-758B-D64E-AB9D-2588ADB3AA03}" srcId="{89128E62-62ED-D84A-ACF2-D15CB482B5B3}" destId="{942F3DB5-2CDF-1A4D-AF91-89F88850DAB6}" srcOrd="2" destOrd="0" parTransId="{BD8B3224-5821-BA4C-B651-DE2918E74FDA}" sibTransId="{62FF7CDE-A129-AE4C-8066-EAC9D011B7BA}"/>
    <dgm:cxn modelId="{B4E2C287-BAB6-8243-92FF-EB317BF262BB}" type="presOf" srcId="{2135D764-8788-FF4B-AF75-EEF8628C4567}" destId="{97BED4C0-5F77-B841-A625-4047DCA1996A}" srcOrd="0" destOrd="0" presId="urn:microsoft.com/office/officeart/2005/8/layout/vList2"/>
    <dgm:cxn modelId="{9FD2E78C-4658-7846-A833-EB91FEDBE018}" type="presOf" srcId="{1800630B-36DD-E44D-9D87-F3E5DEB97DF1}" destId="{EC2DA75D-60F0-5743-96AC-CD1E0A980E69}" srcOrd="0" destOrd="1" presId="urn:microsoft.com/office/officeart/2005/8/layout/vList2"/>
    <dgm:cxn modelId="{219E829B-C032-4949-898D-4A2BC37EE811}" type="presOf" srcId="{44A6F51B-2BA9-A141-A47C-8DF53F58A176}" destId="{EC2DA75D-60F0-5743-96AC-CD1E0A980E69}" srcOrd="0" destOrd="3" presId="urn:microsoft.com/office/officeart/2005/8/layout/vList2"/>
    <dgm:cxn modelId="{7B504DA1-B94A-3B4A-BD44-6DF8936A28B0}" srcId="{89128E62-62ED-D84A-ACF2-D15CB482B5B3}" destId="{BEDB319B-19D1-844A-8961-33B4CE0B6965}" srcOrd="1" destOrd="0" parTransId="{7276650E-D709-AB4B-B2B5-DEB7E0C79645}" sibTransId="{2BBD704B-A603-9947-9F3F-57D1D9D0A7B8}"/>
    <dgm:cxn modelId="{6BFB7EA3-6526-EC4E-89E0-14002CACF73C}" srcId="{99087D9E-FB41-DF4D-93D6-65E0C6B09EBA}" destId="{44A6F51B-2BA9-A141-A47C-8DF53F58A176}" srcOrd="2" destOrd="0" parTransId="{EA27F483-6C44-9E46-BA01-EA1F0B4F9061}" sibTransId="{82346C61-2A2B-9C4A-BBAA-533EF5B2710A}"/>
    <dgm:cxn modelId="{46A54FAE-F9D3-7B41-9F1F-E6E1B5591792}" type="presOf" srcId="{15BDC2B3-CF27-334C-AFEF-FE8890058D97}" destId="{B9B738EF-EAC7-F540-9851-3F052215B78B}" srcOrd="0" destOrd="0" presId="urn:microsoft.com/office/officeart/2005/8/layout/vList2"/>
    <dgm:cxn modelId="{0BBB89B1-BD54-FE4E-B7A9-7664361E583A}" type="presOf" srcId="{942F3DB5-2CDF-1A4D-AF91-89F88850DAB6}" destId="{FC1BE76E-4CB1-DB49-AE7C-9F1D93E3B4B4}" srcOrd="0" destOrd="3" presId="urn:microsoft.com/office/officeart/2005/8/layout/vList2"/>
    <dgm:cxn modelId="{4A54E9E1-E399-4F4E-8914-2330D0DB8DF7}" srcId="{15BDC2B3-CF27-334C-AFEF-FE8890058D97}" destId="{8DD6244D-CDFB-4C4E-BE36-3F6B10CEA413}" srcOrd="1" destOrd="0" parTransId="{543A7DE4-4BCD-A048-8357-0BDCF32ADDB8}" sibTransId="{5DB75751-40B7-D64A-A279-E0A74D3F36C0}"/>
    <dgm:cxn modelId="{690553E8-EAF8-8C45-9517-BDEA24B2255D}" type="presOf" srcId="{BEDB319B-19D1-844A-8961-33B4CE0B6965}" destId="{FC1BE76E-4CB1-DB49-AE7C-9F1D93E3B4B4}" srcOrd="0" destOrd="2" presId="urn:microsoft.com/office/officeart/2005/8/layout/vList2"/>
    <dgm:cxn modelId="{9664FBE8-958A-FC49-AE22-B1E1F748D48B}" srcId="{15BDC2B3-CF27-334C-AFEF-FE8890058D97}" destId="{2135D764-8788-FF4B-AF75-EEF8628C4567}" srcOrd="0" destOrd="0" parTransId="{19739C5F-037E-F746-95DD-10C77D9CE17E}" sibTransId="{50CC1E0A-D880-DD4C-8203-9A961E873E3D}"/>
    <dgm:cxn modelId="{D7680D84-8B75-3843-9D35-B22C702B0ECF}" type="presParOf" srcId="{B9B738EF-EAC7-F540-9851-3F052215B78B}" destId="{97BED4C0-5F77-B841-A625-4047DCA1996A}" srcOrd="0" destOrd="0" presId="urn:microsoft.com/office/officeart/2005/8/layout/vList2"/>
    <dgm:cxn modelId="{B9AC70FE-12EC-A744-9BB1-B1BFC81AAB06}" type="presParOf" srcId="{B9B738EF-EAC7-F540-9851-3F052215B78B}" destId="{FC1BE76E-4CB1-DB49-AE7C-9F1D93E3B4B4}" srcOrd="1" destOrd="0" presId="urn:microsoft.com/office/officeart/2005/8/layout/vList2"/>
    <dgm:cxn modelId="{E771C392-9A93-A143-8630-654B5335C84A}" type="presParOf" srcId="{B9B738EF-EAC7-F540-9851-3F052215B78B}" destId="{E6ACA1E3-F2EA-D54F-96B9-EB59C7AD0CAD}" srcOrd="2" destOrd="0" presId="urn:microsoft.com/office/officeart/2005/8/layout/vList2"/>
    <dgm:cxn modelId="{0FBB1C37-E599-FB42-B051-FA3E9ABCADBE}" type="presParOf" srcId="{B9B738EF-EAC7-F540-9851-3F052215B78B}" destId="{EC2DA75D-60F0-5743-96AC-CD1E0A980E6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9636E4-1355-48DE-9985-35B08BD16A4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DB9CB2-777B-497E-8AD9-761D0EA04980}">
      <dgm:prSet custT="1"/>
      <dgm:spPr/>
      <dgm:t>
        <a:bodyPr/>
        <a:lstStyle/>
        <a:p>
          <a:r>
            <a:rPr lang="fr-FR" sz="2000" dirty="0"/>
            <a:t>Complications </a:t>
          </a:r>
          <a:r>
            <a:rPr lang="fr-FR" sz="1400" i="1" dirty="0"/>
            <a:t>Kyles et al., 2005 ; Roberts et al., 2011 ; </a:t>
          </a:r>
          <a:r>
            <a:rPr lang="fr-FR" sz="1400" i="1" dirty="0" err="1"/>
            <a:t>Culp</a:t>
          </a:r>
          <a:r>
            <a:rPr lang="fr-FR" sz="1400" i="1" dirty="0"/>
            <a:t> et al., 2016 </a:t>
          </a:r>
          <a:endParaRPr lang="en-US" sz="1400" i="1" dirty="0"/>
        </a:p>
      </dgm:t>
    </dgm:pt>
    <dgm:pt modelId="{A032C271-44E8-4761-8428-589E73B69C72}" type="parTrans" cxnId="{6371CA2B-3A5E-43E2-BB9E-5908E98929FF}">
      <dgm:prSet/>
      <dgm:spPr/>
      <dgm:t>
        <a:bodyPr/>
        <a:lstStyle/>
        <a:p>
          <a:endParaRPr lang="en-US"/>
        </a:p>
      </dgm:t>
    </dgm:pt>
    <dgm:pt modelId="{1E762458-52C4-4A3B-80F1-D3AFBC11D9B1}" type="sibTrans" cxnId="{6371CA2B-3A5E-43E2-BB9E-5908E98929FF}">
      <dgm:prSet/>
      <dgm:spPr/>
      <dgm:t>
        <a:bodyPr/>
        <a:lstStyle/>
        <a:p>
          <a:endParaRPr lang="en-US"/>
        </a:p>
      </dgm:t>
    </dgm:pt>
    <dgm:pt modelId="{A1AFC876-5E31-4726-8974-740B401D751E}">
      <dgm:prSet/>
      <dgm:spPr/>
      <dgm:t>
        <a:bodyPr/>
        <a:lstStyle/>
        <a:p>
          <a:r>
            <a:rPr lang="fr-FR" dirty="0" err="1">
              <a:solidFill>
                <a:schemeClr val="tx1"/>
              </a:solidFill>
            </a:rPr>
            <a:t>Intraoperative</a:t>
          </a:r>
          <a:r>
            <a:rPr lang="fr-FR" dirty="0">
              <a:solidFill>
                <a:schemeClr val="tx1"/>
              </a:solidFill>
            </a:rPr>
            <a:t> : </a:t>
          </a:r>
          <a:r>
            <a:rPr lang="fr-FR" b="1" dirty="0" err="1">
              <a:solidFill>
                <a:schemeClr val="tx1"/>
              </a:solidFill>
            </a:rPr>
            <a:t>inability</a:t>
          </a:r>
          <a:r>
            <a:rPr lang="fr-FR" b="1" dirty="0">
              <a:solidFill>
                <a:schemeClr val="tx1"/>
              </a:solidFill>
            </a:rPr>
            <a:t> to </a:t>
          </a:r>
          <a:r>
            <a:rPr lang="fr-FR" b="1" dirty="0" err="1">
              <a:solidFill>
                <a:schemeClr val="tx1"/>
              </a:solidFill>
            </a:rPr>
            <a:t>remove</a:t>
          </a:r>
          <a:r>
            <a:rPr lang="fr-FR" b="1" dirty="0">
              <a:solidFill>
                <a:schemeClr val="tx1"/>
              </a:solidFill>
            </a:rPr>
            <a:t> all the </a:t>
          </a:r>
          <a:r>
            <a:rPr lang="fr-FR" b="1" dirty="0" err="1">
              <a:solidFill>
                <a:schemeClr val="tx1"/>
              </a:solidFill>
            </a:rPr>
            <a:t>uroliths</a:t>
          </a:r>
          <a:r>
            <a:rPr lang="fr-FR" b="1" dirty="0">
              <a:solidFill>
                <a:schemeClr val="tx1"/>
              </a:solidFill>
            </a:rPr>
            <a:t> </a:t>
          </a:r>
          <a:r>
            <a:rPr lang="fr-FR" dirty="0">
              <a:solidFill>
                <a:schemeClr val="tx1"/>
              </a:solidFill>
            </a:rPr>
            <a:t>(rare), </a:t>
          </a:r>
          <a:r>
            <a:rPr lang="fr-FR" b="1" dirty="0" err="1">
              <a:solidFill>
                <a:schemeClr val="tx1"/>
              </a:solidFill>
            </a:rPr>
            <a:t>blood</a:t>
          </a:r>
          <a:r>
            <a:rPr lang="fr-FR" b="1" dirty="0">
              <a:solidFill>
                <a:schemeClr val="tx1"/>
              </a:solidFill>
            </a:rPr>
            <a:t> </a:t>
          </a:r>
          <a:r>
            <a:rPr lang="fr-FR" b="1" dirty="0" err="1">
              <a:solidFill>
                <a:schemeClr val="tx1"/>
              </a:solidFill>
            </a:rPr>
            <a:t>loss</a:t>
          </a:r>
          <a:r>
            <a:rPr lang="fr-FR" b="1" dirty="0">
              <a:solidFill>
                <a:schemeClr val="tx1"/>
              </a:solidFill>
            </a:rPr>
            <a:t> </a:t>
          </a:r>
          <a:r>
            <a:rPr lang="fr-FR" dirty="0" err="1">
              <a:solidFill>
                <a:schemeClr val="tx1"/>
              </a:solidFill>
            </a:rPr>
            <a:t>requiring</a:t>
          </a:r>
          <a:r>
            <a:rPr lang="fr-FR" dirty="0">
              <a:solidFill>
                <a:schemeClr val="tx1"/>
              </a:solidFill>
            </a:rPr>
            <a:t> </a:t>
          </a:r>
          <a:r>
            <a:rPr lang="fr-FR" dirty="0" err="1">
              <a:solidFill>
                <a:schemeClr val="tx1"/>
              </a:solidFill>
            </a:rPr>
            <a:t>blood</a:t>
          </a:r>
          <a:r>
            <a:rPr lang="fr-FR" dirty="0">
              <a:solidFill>
                <a:schemeClr val="tx1"/>
              </a:solidFill>
            </a:rPr>
            <a:t> transfusion</a:t>
          </a:r>
          <a:endParaRPr lang="en-US" dirty="0">
            <a:solidFill>
              <a:schemeClr val="tx1"/>
            </a:solidFill>
          </a:endParaRPr>
        </a:p>
      </dgm:t>
    </dgm:pt>
    <dgm:pt modelId="{811FA083-1E06-468E-8B00-9D3DAA5F255C}" type="parTrans" cxnId="{1552306E-C871-4EC2-8EC4-30C3B47B665C}">
      <dgm:prSet/>
      <dgm:spPr/>
      <dgm:t>
        <a:bodyPr/>
        <a:lstStyle/>
        <a:p>
          <a:endParaRPr lang="en-US"/>
        </a:p>
      </dgm:t>
    </dgm:pt>
    <dgm:pt modelId="{32B5AE6D-566A-4052-8CAA-03FA9D369C75}" type="sibTrans" cxnId="{1552306E-C871-4EC2-8EC4-30C3B47B665C}">
      <dgm:prSet/>
      <dgm:spPr/>
      <dgm:t>
        <a:bodyPr/>
        <a:lstStyle/>
        <a:p>
          <a:endParaRPr lang="en-US"/>
        </a:p>
      </dgm:t>
    </dgm:pt>
    <dgm:pt modelId="{DA60FCC3-6CBE-4C3E-B757-A8B01AE766B1}">
      <dgm:prSet/>
      <dgm:spPr/>
      <dgm:t>
        <a:bodyPr/>
        <a:lstStyle/>
        <a:p>
          <a:r>
            <a:rPr lang="fr-FR" dirty="0" err="1">
              <a:solidFill>
                <a:schemeClr val="tx1"/>
              </a:solidFill>
            </a:rPr>
            <a:t>Postoperative</a:t>
          </a:r>
          <a:r>
            <a:rPr lang="fr-FR" dirty="0">
              <a:solidFill>
                <a:schemeClr val="tx1"/>
              </a:solidFill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F36A6F64-EED6-4137-9CEE-D8C1A4AF2EA2}" type="parTrans" cxnId="{62AB70E4-BDCD-4337-B867-6FF94F7DF98B}">
      <dgm:prSet/>
      <dgm:spPr/>
      <dgm:t>
        <a:bodyPr/>
        <a:lstStyle/>
        <a:p>
          <a:endParaRPr lang="en-US"/>
        </a:p>
      </dgm:t>
    </dgm:pt>
    <dgm:pt modelId="{8B300BDA-1763-4D44-969B-CB623BFFA880}" type="sibTrans" cxnId="{62AB70E4-BDCD-4337-B867-6FF94F7DF98B}">
      <dgm:prSet/>
      <dgm:spPr/>
      <dgm:t>
        <a:bodyPr/>
        <a:lstStyle/>
        <a:p>
          <a:endParaRPr lang="en-US"/>
        </a:p>
      </dgm:t>
    </dgm:pt>
    <dgm:pt modelId="{45065532-A78B-473A-9C43-A0F3D715EF26}">
      <dgm:prSet/>
      <dgm:spPr/>
      <dgm:t>
        <a:bodyPr/>
        <a:lstStyle/>
        <a:p>
          <a:r>
            <a:rPr lang="fr-FR" b="1" dirty="0" err="1">
              <a:solidFill>
                <a:schemeClr val="tx1"/>
              </a:solidFill>
            </a:rPr>
            <a:t>Immediate</a:t>
          </a:r>
          <a:r>
            <a:rPr lang="fr-FR" b="1" dirty="0">
              <a:solidFill>
                <a:schemeClr val="tx1"/>
              </a:solidFill>
            </a:rPr>
            <a:t>: 3 to 31% of cats </a:t>
          </a:r>
          <a:r>
            <a:rPr lang="fr-FR" dirty="0" err="1">
              <a:solidFill>
                <a:schemeClr val="tx1"/>
              </a:solidFill>
            </a:rPr>
            <a:t>resulting</a:t>
          </a:r>
          <a:r>
            <a:rPr lang="fr-FR" dirty="0">
              <a:solidFill>
                <a:schemeClr val="tx1"/>
              </a:solidFill>
            </a:rPr>
            <a:t> in </a:t>
          </a:r>
          <a:r>
            <a:rPr lang="fr-FR" dirty="0" err="1">
              <a:solidFill>
                <a:schemeClr val="tx1"/>
              </a:solidFill>
            </a:rPr>
            <a:t>death</a:t>
          </a:r>
          <a:r>
            <a:rPr lang="fr-FR" dirty="0">
              <a:solidFill>
                <a:schemeClr val="tx1"/>
              </a:solidFill>
            </a:rPr>
            <a:t> in </a:t>
          </a:r>
          <a:r>
            <a:rPr lang="fr-FR" b="1" dirty="0">
              <a:solidFill>
                <a:schemeClr val="tx1"/>
              </a:solidFill>
            </a:rPr>
            <a:t>8 to 18% of cats</a:t>
          </a:r>
          <a:endParaRPr lang="en-US" dirty="0">
            <a:solidFill>
              <a:schemeClr val="tx1"/>
            </a:solidFill>
          </a:endParaRPr>
        </a:p>
      </dgm:t>
    </dgm:pt>
    <dgm:pt modelId="{8139E777-F7D2-4EB6-A9AD-69E9526C82F5}" type="parTrans" cxnId="{6F5848DA-5855-495E-9CF5-552B85E092F9}">
      <dgm:prSet/>
      <dgm:spPr/>
      <dgm:t>
        <a:bodyPr/>
        <a:lstStyle/>
        <a:p>
          <a:endParaRPr lang="en-US"/>
        </a:p>
      </dgm:t>
    </dgm:pt>
    <dgm:pt modelId="{8FDD1E99-661A-43A0-94F4-8E589B206C4F}" type="sibTrans" cxnId="{6F5848DA-5855-495E-9CF5-552B85E092F9}">
      <dgm:prSet/>
      <dgm:spPr/>
      <dgm:t>
        <a:bodyPr/>
        <a:lstStyle/>
        <a:p>
          <a:endParaRPr lang="en-US"/>
        </a:p>
      </dgm:t>
    </dgm:pt>
    <dgm:pt modelId="{2183F3E6-D724-47FF-8614-A3A7A12D3427}">
      <dgm:prSet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Most </a:t>
          </a:r>
          <a:r>
            <a:rPr lang="fr-FR" dirty="0" err="1">
              <a:solidFill>
                <a:schemeClr val="tx1"/>
              </a:solidFill>
            </a:rPr>
            <a:t>common</a:t>
          </a:r>
          <a:r>
            <a:rPr lang="fr-FR" dirty="0">
              <a:solidFill>
                <a:schemeClr val="tx1"/>
              </a:solidFill>
            </a:rPr>
            <a:t> complication : </a:t>
          </a:r>
          <a:r>
            <a:rPr lang="fr-FR" b="1" dirty="0" err="1">
              <a:solidFill>
                <a:schemeClr val="tx1"/>
              </a:solidFill>
            </a:rPr>
            <a:t>uroabdomen</a:t>
          </a:r>
          <a:r>
            <a:rPr lang="fr-FR" b="1" dirty="0">
              <a:solidFill>
                <a:schemeClr val="tx1"/>
              </a:solidFill>
            </a:rPr>
            <a:t> in 16% of cats (</a:t>
          </a:r>
          <a:r>
            <a:rPr lang="fr-FR" b="1" dirty="0" err="1">
              <a:solidFill>
                <a:schemeClr val="tx1"/>
              </a:solidFill>
            </a:rPr>
            <a:t>just</a:t>
          </a:r>
          <a:r>
            <a:rPr lang="fr-FR" b="1" dirty="0">
              <a:solidFill>
                <a:schemeClr val="tx1"/>
              </a:solidFill>
            </a:rPr>
            <a:t> 1 cat in </a:t>
          </a:r>
          <a:r>
            <a:rPr lang="fr-FR" b="1" dirty="0" err="1">
              <a:solidFill>
                <a:schemeClr val="tx1"/>
              </a:solidFill>
            </a:rPr>
            <a:t>our</a:t>
          </a:r>
          <a:r>
            <a:rPr lang="fr-FR" b="1" dirty="0">
              <a:solidFill>
                <a:schemeClr val="tx1"/>
              </a:solidFill>
            </a:rPr>
            <a:t> </a:t>
          </a:r>
          <a:r>
            <a:rPr lang="fr-FR" b="1" dirty="0" err="1">
              <a:solidFill>
                <a:schemeClr val="tx1"/>
              </a:solidFill>
            </a:rPr>
            <a:t>study</a:t>
          </a:r>
          <a:r>
            <a:rPr lang="fr-FR" b="1" dirty="0">
              <a:solidFill>
                <a:schemeClr val="tx1"/>
              </a:solidFill>
            </a:rPr>
            <a:t>)</a:t>
          </a:r>
          <a:endParaRPr lang="en-US" dirty="0">
            <a:solidFill>
              <a:schemeClr val="tx1"/>
            </a:solidFill>
          </a:endParaRPr>
        </a:p>
      </dgm:t>
    </dgm:pt>
    <dgm:pt modelId="{D09737C8-3987-48DC-B9BF-A1C35345CC30}" type="parTrans" cxnId="{6AA88A1D-CCF5-4FE4-832B-CE4F33CE9FD4}">
      <dgm:prSet/>
      <dgm:spPr/>
      <dgm:t>
        <a:bodyPr/>
        <a:lstStyle/>
        <a:p>
          <a:endParaRPr lang="en-US"/>
        </a:p>
      </dgm:t>
    </dgm:pt>
    <dgm:pt modelId="{E796498F-7828-4C1B-9AC4-C0B4D22387A4}" type="sibTrans" cxnId="{6AA88A1D-CCF5-4FE4-832B-CE4F33CE9FD4}">
      <dgm:prSet/>
      <dgm:spPr/>
      <dgm:t>
        <a:bodyPr/>
        <a:lstStyle/>
        <a:p>
          <a:endParaRPr lang="en-US"/>
        </a:p>
      </dgm:t>
    </dgm:pt>
    <dgm:pt modelId="{8E25D570-DC59-8547-BDF2-CC9C398B1151}">
      <dgm:prSet/>
      <dgm:spPr/>
      <dgm:t>
        <a:bodyPr/>
        <a:lstStyle/>
        <a:p>
          <a:r>
            <a:rPr lang="fr-FR" b="1" dirty="0">
              <a:solidFill>
                <a:schemeClr val="tx1"/>
              </a:solidFill>
            </a:rPr>
            <a:t>Long-</a:t>
          </a:r>
          <a:r>
            <a:rPr lang="fr-FR" b="1" dirty="0" err="1">
              <a:solidFill>
                <a:schemeClr val="tx1"/>
              </a:solidFill>
            </a:rPr>
            <a:t>term</a:t>
          </a:r>
          <a:r>
            <a:rPr lang="fr-FR" dirty="0">
              <a:solidFill>
                <a:schemeClr val="tx1"/>
              </a:solidFill>
            </a:rPr>
            <a:t>: persistent </a:t>
          </a:r>
          <a:r>
            <a:rPr lang="fr-FR" dirty="0" err="1">
              <a:solidFill>
                <a:schemeClr val="tx1"/>
              </a:solidFill>
            </a:rPr>
            <a:t>azotemia</a:t>
          </a:r>
          <a:r>
            <a:rPr lang="fr-FR" dirty="0">
              <a:solidFill>
                <a:schemeClr val="tx1"/>
              </a:solidFill>
            </a:rPr>
            <a:t>, persistent obstruction (2.9%), …</a:t>
          </a:r>
          <a:endParaRPr lang="en-US" dirty="0">
            <a:solidFill>
              <a:schemeClr val="tx1"/>
            </a:solidFill>
          </a:endParaRPr>
        </a:p>
      </dgm:t>
    </dgm:pt>
    <dgm:pt modelId="{652F3771-DF7C-B24A-AA40-494D794FDF97}" type="parTrans" cxnId="{ABFB8323-2812-124F-82F6-8B57AF7E6380}">
      <dgm:prSet/>
      <dgm:spPr/>
      <dgm:t>
        <a:bodyPr/>
        <a:lstStyle/>
        <a:p>
          <a:endParaRPr lang="fr-FR"/>
        </a:p>
      </dgm:t>
    </dgm:pt>
    <dgm:pt modelId="{E45DD6AF-CD40-D947-8B92-B47DC3EF0870}" type="sibTrans" cxnId="{ABFB8323-2812-124F-82F6-8B57AF7E6380}">
      <dgm:prSet/>
      <dgm:spPr/>
      <dgm:t>
        <a:bodyPr/>
        <a:lstStyle/>
        <a:p>
          <a:endParaRPr lang="fr-FR"/>
        </a:p>
      </dgm:t>
    </dgm:pt>
    <dgm:pt modelId="{1694B925-4860-9847-8165-8DF3FF038F28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Less likely to have resolution of azotemia to discharge when compared to ureteral stenting in one study  </a:t>
          </a:r>
          <a:r>
            <a:rPr lang="fr-FR" dirty="0">
              <a:solidFill>
                <a:schemeClr val="tx1"/>
              </a:solidFill>
            </a:rPr>
            <a:t>(</a:t>
          </a:r>
          <a:r>
            <a:rPr lang="fr-FR" dirty="0" err="1">
              <a:solidFill>
                <a:schemeClr val="tx1"/>
              </a:solidFill>
            </a:rPr>
            <a:t>Culp</a:t>
          </a:r>
          <a:r>
            <a:rPr lang="fr-FR" dirty="0">
              <a:solidFill>
                <a:schemeClr val="tx1"/>
              </a:solidFill>
            </a:rPr>
            <a:t> et al., 2016) </a:t>
          </a:r>
          <a:r>
            <a:rPr lang="fr-FR" dirty="0">
              <a:solidFill>
                <a:schemeClr val="tx1"/>
              </a:solidFill>
              <a:sym typeface="Wingdings" pitchFamily="2" charset="2"/>
            </a:rPr>
            <a:t> in </a:t>
          </a:r>
          <a:r>
            <a:rPr lang="fr-FR" dirty="0" err="1">
              <a:solidFill>
                <a:schemeClr val="tx1"/>
              </a:solidFill>
              <a:sym typeface="Wingdings" pitchFamily="2" charset="2"/>
            </a:rPr>
            <a:t>our</a:t>
          </a:r>
          <a:r>
            <a:rPr lang="fr-FR" dirty="0">
              <a:solidFill>
                <a:schemeClr val="tx1"/>
              </a:solidFill>
              <a:sym typeface="Wingdings" pitchFamily="2" charset="2"/>
            </a:rPr>
            <a:t> </a:t>
          </a:r>
          <a:r>
            <a:rPr lang="fr-FR" dirty="0" err="1">
              <a:solidFill>
                <a:schemeClr val="tx1"/>
              </a:solidFill>
              <a:sym typeface="Wingdings" pitchFamily="2" charset="2"/>
            </a:rPr>
            <a:t>study</a:t>
          </a:r>
          <a:r>
            <a:rPr lang="fr-FR" dirty="0">
              <a:solidFill>
                <a:schemeClr val="tx1"/>
              </a:solidFill>
              <a:sym typeface="Wingdings" pitchFamily="2" charset="2"/>
            </a:rPr>
            <a:t> </a:t>
          </a:r>
          <a:r>
            <a:rPr lang="fr-FR" b="1" dirty="0">
              <a:solidFill>
                <a:schemeClr val="tx1"/>
              </a:solidFill>
              <a:sym typeface="Wingdings" pitchFamily="2" charset="2"/>
            </a:rPr>
            <a:t>no </a:t>
          </a:r>
          <a:r>
            <a:rPr lang="fr-FR" b="1" dirty="0" err="1">
              <a:solidFill>
                <a:schemeClr val="tx1"/>
              </a:solidFill>
              <a:sym typeface="Wingdings" pitchFamily="2" charset="2"/>
            </a:rPr>
            <a:t>difference</a:t>
          </a:r>
          <a:r>
            <a:rPr lang="fr-FR" b="1" dirty="0">
              <a:solidFill>
                <a:schemeClr val="tx1"/>
              </a:solidFill>
              <a:sym typeface="Wingdings" pitchFamily="2" charset="2"/>
            </a:rPr>
            <a:t> </a:t>
          </a:r>
          <a:r>
            <a:rPr lang="fr-FR" b="1" dirty="0" err="1">
              <a:solidFill>
                <a:schemeClr val="tx1"/>
              </a:solidFill>
              <a:sym typeface="Wingdings" pitchFamily="2" charset="2"/>
            </a:rPr>
            <a:t>with</a:t>
          </a:r>
          <a:r>
            <a:rPr lang="fr-FR" b="1" dirty="0">
              <a:solidFill>
                <a:schemeClr val="tx1"/>
              </a:solidFill>
              <a:sym typeface="Wingdings" pitchFamily="2" charset="2"/>
            </a:rPr>
            <a:t> SUB. </a:t>
          </a:r>
          <a:endParaRPr lang="en-US" b="1" dirty="0">
            <a:solidFill>
              <a:schemeClr val="tx1"/>
            </a:solidFill>
          </a:endParaRPr>
        </a:p>
      </dgm:t>
    </dgm:pt>
    <dgm:pt modelId="{9B72014D-AE67-6F4B-AA55-CB07B748AA94}" type="parTrans" cxnId="{4C0124C4-FFB7-EC43-94B5-D9AEDE332E12}">
      <dgm:prSet/>
      <dgm:spPr/>
      <dgm:t>
        <a:bodyPr/>
        <a:lstStyle/>
        <a:p>
          <a:endParaRPr lang="fr-FR"/>
        </a:p>
      </dgm:t>
    </dgm:pt>
    <dgm:pt modelId="{4A509004-3CD5-5741-83DC-2BFC7F1A9BDD}" type="sibTrans" cxnId="{4C0124C4-FFB7-EC43-94B5-D9AEDE332E12}">
      <dgm:prSet/>
      <dgm:spPr/>
      <dgm:t>
        <a:bodyPr/>
        <a:lstStyle/>
        <a:p>
          <a:endParaRPr lang="fr-FR"/>
        </a:p>
      </dgm:t>
    </dgm:pt>
    <dgm:pt modelId="{753E104E-E90E-1649-BE41-CADC31EA5E15}" type="pres">
      <dgm:prSet presAssocID="{2B9636E4-1355-48DE-9985-35B08BD16A46}" presName="linear" presStyleCnt="0">
        <dgm:presLayoutVars>
          <dgm:animLvl val="lvl"/>
          <dgm:resizeHandles val="exact"/>
        </dgm:presLayoutVars>
      </dgm:prSet>
      <dgm:spPr/>
    </dgm:pt>
    <dgm:pt modelId="{4A6846CE-51AB-2D44-987A-4616E426B374}" type="pres">
      <dgm:prSet presAssocID="{B2DB9CB2-777B-497E-8AD9-761D0EA04980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F2A7B579-5194-1740-97BC-099627CF92F3}" type="pres">
      <dgm:prSet presAssocID="{B2DB9CB2-777B-497E-8AD9-761D0EA0498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B6D1B10-96D4-7348-86C9-D33E2BBE8187}" type="presOf" srcId="{8E25D570-DC59-8547-BDF2-CC9C398B1151}" destId="{F2A7B579-5194-1740-97BC-099627CF92F3}" srcOrd="0" destOrd="4" presId="urn:microsoft.com/office/officeart/2005/8/layout/vList2"/>
    <dgm:cxn modelId="{6AA88A1D-CCF5-4FE4-832B-CE4F33CE9FD4}" srcId="{45065532-A78B-473A-9C43-A0F3D715EF26}" destId="{2183F3E6-D724-47FF-8614-A3A7A12D3427}" srcOrd="0" destOrd="0" parTransId="{D09737C8-3987-48DC-B9BF-A1C35345CC30}" sibTransId="{E796498F-7828-4C1B-9AC4-C0B4D22387A4}"/>
    <dgm:cxn modelId="{ABFB8323-2812-124F-82F6-8B57AF7E6380}" srcId="{DA60FCC3-6CBE-4C3E-B757-A8B01AE766B1}" destId="{8E25D570-DC59-8547-BDF2-CC9C398B1151}" srcOrd="1" destOrd="0" parTransId="{652F3771-DF7C-B24A-AA40-494D794FDF97}" sibTransId="{E45DD6AF-CD40-D947-8B92-B47DC3EF0870}"/>
    <dgm:cxn modelId="{6371CA2B-3A5E-43E2-BB9E-5908E98929FF}" srcId="{2B9636E4-1355-48DE-9985-35B08BD16A46}" destId="{B2DB9CB2-777B-497E-8AD9-761D0EA04980}" srcOrd="0" destOrd="0" parTransId="{A032C271-44E8-4761-8428-589E73B69C72}" sibTransId="{1E762458-52C4-4A3B-80F1-D3AFBC11D9B1}"/>
    <dgm:cxn modelId="{C866C33A-0744-CA48-92BE-5DD514F50CD5}" type="presOf" srcId="{2B9636E4-1355-48DE-9985-35B08BD16A46}" destId="{753E104E-E90E-1649-BE41-CADC31EA5E15}" srcOrd="0" destOrd="0" presId="urn:microsoft.com/office/officeart/2005/8/layout/vList2"/>
    <dgm:cxn modelId="{1D85C944-38B4-6C42-B140-A440493F41F2}" type="presOf" srcId="{2183F3E6-D724-47FF-8614-A3A7A12D3427}" destId="{F2A7B579-5194-1740-97BC-099627CF92F3}" srcOrd="0" destOrd="3" presId="urn:microsoft.com/office/officeart/2005/8/layout/vList2"/>
    <dgm:cxn modelId="{B9077B63-F200-4748-93C7-A518ADE6393B}" type="presOf" srcId="{B2DB9CB2-777B-497E-8AD9-761D0EA04980}" destId="{4A6846CE-51AB-2D44-987A-4616E426B374}" srcOrd="0" destOrd="0" presId="urn:microsoft.com/office/officeart/2005/8/layout/vList2"/>
    <dgm:cxn modelId="{1552306E-C871-4EC2-8EC4-30C3B47B665C}" srcId="{B2DB9CB2-777B-497E-8AD9-761D0EA04980}" destId="{A1AFC876-5E31-4726-8974-740B401D751E}" srcOrd="0" destOrd="0" parTransId="{811FA083-1E06-468E-8B00-9D3DAA5F255C}" sibTransId="{32B5AE6D-566A-4052-8CAA-03FA9D369C75}"/>
    <dgm:cxn modelId="{3C3AEE92-C67D-494D-A8E5-43E51B20167D}" type="presOf" srcId="{DA60FCC3-6CBE-4C3E-B757-A8B01AE766B1}" destId="{F2A7B579-5194-1740-97BC-099627CF92F3}" srcOrd="0" destOrd="1" presId="urn:microsoft.com/office/officeart/2005/8/layout/vList2"/>
    <dgm:cxn modelId="{9609E29E-7EBD-EA40-BE92-3F487838F510}" type="presOf" srcId="{A1AFC876-5E31-4726-8974-740B401D751E}" destId="{F2A7B579-5194-1740-97BC-099627CF92F3}" srcOrd="0" destOrd="0" presId="urn:microsoft.com/office/officeart/2005/8/layout/vList2"/>
    <dgm:cxn modelId="{4C0124C4-FFB7-EC43-94B5-D9AEDE332E12}" srcId="{DA60FCC3-6CBE-4C3E-B757-A8B01AE766B1}" destId="{1694B925-4860-9847-8165-8DF3FF038F28}" srcOrd="2" destOrd="0" parTransId="{9B72014D-AE67-6F4B-AA55-CB07B748AA94}" sibTransId="{4A509004-3CD5-5741-83DC-2BFC7F1A9BDD}"/>
    <dgm:cxn modelId="{6F5848DA-5855-495E-9CF5-552B85E092F9}" srcId="{DA60FCC3-6CBE-4C3E-B757-A8B01AE766B1}" destId="{45065532-A78B-473A-9C43-A0F3D715EF26}" srcOrd="0" destOrd="0" parTransId="{8139E777-F7D2-4EB6-A9AD-69E9526C82F5}" sibTransId="{8FDD1E99-661A-43A0-94F4-8E589B206C4F}"/>
    <dgm:cxn modelId="{46A213DD-F191-0844-B0CB-5975B31E29B2}" type="presOf" srcId="{45065532-A78B-473A-9C43-A0F3D715EF26}" destId="{F2A7B579-5194-1740-97BC-099627CF92F3}" srcOrd="0" destOrd="2" presId="urn:microsoft.com/office/officeart/2005/8/layout/vList2"/>
    <dgm:cxn modelId="{62AB70E4-BDCD-4337-B867-6FF94F7DF98B}" srcId="{B2DB9CB2-777B-497E-8AD9-761D0EA04980}" destId="{DA60FCC3-6CBE-4C3E-B757-A8B01AE766B1}" srcOrd="1" destOrd="0" parTransId="{F36A6F64-EED6-4137-9CEE-D8C1A4AF2EA2}" sibTransId="{8B300BDA-1763-4D44-969B-CB623BFFA880}"/>
    <dgm:cxn modelId="{296FD3EF-D70A-8441-8A6A-73DA80F1A25B}" type="presOf" srcId="{1694B925-4860-9847-8165-8DF3FF038F28}" destId="{F2A7B579-5194-1740-97BC-099627CF92F3}" srcOrd="0" destOrd="5" presId="urn:microsoft.com/office/officeart/2005/8/layout/vList2"/>
    <dgm:cxn modelId="{7EAA0038-1130-B043-A87B-16E4C8A0685A}" type="presParOf" srcId="{753E104E-E90E-1649-BE41-CADC31EA5E15}" destId="{4A6846CE-51AB-2D44-987A-4616E426B374}" srcOrd="0" destOrd="0" presId="urn:microsoft.com/office/officeart/2005/8/layout/vList2"/>
    <dgm:cxn modelId="{DEA08AA3-72D9-F54E-A276-2A0F3EB4D35D}" type="presParOf" srcId="{753E104E-E90E-1649-BE41-CADC31EA5E15}" destId="{F2A7B579-5194-1740-97BC-099627CF92F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5C2B29-32FC-2D48-961D-095E5E75CD4F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C5029480-797D-464B-B7B2-DE9D773847AB}">
      <dgm:prSet/>
      <dgm:spPr/>
      <dgm:t>
        <a:bodyPr/>
        <a:lstStyle/>
        <a:p>
          <a:r>
            <a:rPr lang="en-US" dirty="0"/>
            <a:t>Low postoperative complication rate </a:t>
          </a:r>
          <a:endParaRPr lang="fr-FR" dirty="0"/>
        </a:p>
      </dgm:t>
    </dgm:pt>
    <dgm:pt modelId="{CE4415AC-384D-1047-AC98-5604542CC2B3}" type="parTrans" cxnId="{341D4012-42B3-4D4E-B503-7D95574E0854}">
      <dgm:prSet/>
      <dgm:spPr/>
      <dgm:t>
        <a:bodyPr/>
        <a:lstStyle/>
        <a:p>
          <a:endParaRPr lang="fr-FR"/>
        </a:p>
      </dgm:t>
    </dgm:pt>
    <dgm:pt modelId="{4E6848D0-21FB-4E4D-86B0-06894135AD7E}" type="sibTrans" cxnId="{341D4012-42B3-4D4E-B503-7D95574E0854}">
      <dgm:prSet/>
      <dgm:spPr/>
      <dgm:t>
        <a:bodyPr/>
        <a:lstStyle/>
        <a:p>
          <a:endParaRPr lang="fr-FR"/>
        </a:p>
      </dgm:t>
    </dgm:pt>
    <dgm:pt modelId="{EAD0F44B-ED3F-E844-9DBC-9080CD20E233}">
      <dgm:prSet/>
      <dgm:spPr/>
      <dgm:t>
        <a:bodyPr/>
        <a:lstStyle/>
        <a:p>
          <a:r>
            <a:rPr lang="en-US" dirty="0"/>
            <a:t>2 urines leakage in a study of 12 cats with revision surgery </a:t>
          </a:r>
          <a:r>
            <a:rPr lang="fr-FR" i="1" dirty="0"/>
            <a:t>(Lorange and Monnet, 2020)</a:t>
          </a:r>
        </a:p>
      </dgm:t>
    </dgm:pt>
    <dgm:pt modelId="{16713864-232F-7649-B7F0-95FDFFC11627}" type="parTrans" cxnId="{A4847F98-F037-3745-B1C2-BB3874B235DC}">
      <dgm:prSet/>
      <dgm:spPr/>
      <dgm:t>
        <a:bodyPr/>
        <a:lstStyle/>
        <a:p>
          <a:endParaRPr lang="fr-FR"/>
        </a:p>
      </dgm:t>
    </dgm:pt>
    <dgm:pt modelId="{10F10BAF-5A8F-6E40-81AC-E2C5AD046674}" type="sibTrans" cxnId="{A4847F98-F037-3745-B1C2-BB3874B235DC}">
      <dgm:prSet/>
      <dgm:spPr/>
      <dgm:t>
        <a:bodyPr/>
        <a:lstStyle/>
        <a:p>
          <a:endParaRPr lang="fr-FR"/>
        </a:p>
      </dgm:t>
    </dgm:pt>
    <dgm:pt modelId="{554DFEB0-1B6E-D14A-8E16-C99019545786}">
      <dgm:prSet/>
      <dgm:spPr/>
      <dgm:t>
        <a:bodyPr/>
        <a:lstStyle/>
        <a:p>
          <a:r>
            <a:rPr lang="en-US" dirty="0"/>
            <a:t>Few long-term complications : hematuria </a:t>
          </a:r>
          <a:endParaRPr lang="fr-FR" dirty="0"/>
        </a:p>
      </dgm:t>
    </dgm:pt>
    <dgm:pt modelId="{7D17EB5B-9226-7045-99C8-30BFF984DDCB}" type="parTrans" cxnId="{BC9D3693-87FA-8243-B15F-0A97408F8B02}">
      <dgm:prSet/>
      <dgm:spPr/>
      <dgm:t>
        <a:bodyPr/>
        <a:lstStyle/>
        <a:p>
          <a:endParaRPr lang="fr-FR"/>
        </a:p>
      </dgm:t>
    </dgm:pt>
    <dgm:pt modelId="{9E54E9DC-03BF-2640-BA40-CA103CB1B813}" type="sibTrans" cxnId="{BC9D3693-87FA-8243-B15F-0A97408F8B02}">
      <dgm:prSet/>
      <dgm:spPr/>
      <dgm:t>
        <a:bodyPr/>
        <a:lstStyle/>
        <a:p>
          <a:endParaRPr lang="fr-FR"/>
        </a:p>
      </dgm:t>
    </dgm:pt>
    <dgm:pt modelId="{3DFA873B-A488-D348-A17D-445DBB0C395F}">
      <dgm:prSet/>
      <dgm:spPr/>
      <dgm:t>
        <a:bodyPr/>
        <a:lstStyle/>
        <a:p>
          <a:r>
            <a:rPr lang="fr-FR" dirty="0"/>
            <a:t>In </a:t>
          </a:r>
          <a:r>
            <a:rPr lang="fr-FR" dirty="0" err="1"/>
            <a:t>our</a:t>
          </a:r>
          <a:r>
            <a:rPr lang="fr-FR" dirty="0"/>
            <a:t> </a:t>
          </a:r>
          <a:r>
            <a:rPr lang="fr-FR" dirty="0" err="1"/>
            <a:t>study</a:t>
          </a:r>
          <a:r>
            <a:rPr lang="fr-FR" dirty="0"/>
            <a:t> 1 cat </a:t>
          </a:r>
          <a:r>
            <a:rPr lang="fr-FR" dirty="0" err="1"/>
            <a:t>had</a:t>
          </a:r>
          <a:r>
            <a:rPr lang="fr-FR" dirty="0"/>
            <a:t> a </a:t>
          </a:r>
          <a:r>
            <a:rPr lang="fr-FR" dirty="0" err="1"/>
            <a:t>stenosis</a:t>
          </a:r>
          <a:r>
            <a:rPr lang="fr-FR" dirty="0"/>
            <a:t> and 1 cat </a:t>
          </a:r>
          <a:r>
            <a:rPr lang="fr-FR" dirty="0" err="1"/>
            <a:t>had</a:t>
          </a:r>
          <a:r>
            <a:rPr lang="fr-FR" dirty="0"/>
            <a:t> a </a:t>
          </a:r>
          <a:r>
            <a:rPr lang="fr-FR" dirty="0" err="1"/>
            <a:t>recurrence</a:t>
          </a:r>
          <a:r>
            <a:rPr lang="fr-FR" dirty="0"/>
            <a:t> of </a:t>
          </a:r>
          <a:r>
            <a:rPr lang="fr-FR" dirty="0" err="1"/>
            <a:t>urolithiasis</a:t>
          </a:r>
          <a:endParaRPr lang="fr-FR" dirty="0"/>
        </a:p>
      </dgm:t>
    </dgm:pt>
    <dgm:pt modelId="{81B73D18-7B02-F747-9FCD-A8BFB9090A27}" type="parTrans" cxnId="{D2593704-674C-0B4E-B324-13AC6BE4F81B}">
      <dgm:prSet/>
      <dgm:spPr/>
      <dgm:t>
        <a:bodyPr/>
        <a:lstStyle/>
        <a:p>
          <a:endParaRPr lang="fr-FR"/>
        </a:p>
      </dgm:t>
    </dgm:pt>
    <dgm:pt modelId="{A8BCC4AC-FF09-104A-8AC0-2B155BF93A1A}" type="sibTrans" cxnId="{D2593704-674C-0B4E-B324-13AC6BE4F81B}">
      <dgm:prSet/>
      <dgm:spPr/>
      <dgm:t>
        <a:bodyPr/>
        <a:lstStyle/>
        <a:p>
          <a:endParaRPr lang="fr-FR"/>
        </a:p>
      </dgm:t>
    </dgm:pt>
    <dgm:pt modelId="{9342FB0B-765C-4340-A7B7-DB30633C290B}" type="pres">
      <dgm:prSet presAssocID="{C75C2B29-32FC-2D48-961D-095E5E75CD4F}" presName="linear" presStyleCnt="0">
        <dgm:presLayoutVars>
          <dgm:animLvl val="lvl"/>
          <dgm:resizeHandles val="exact"/>
        </dgm:presLayoutVars>
      </dgm:prSet>
      <dgm:spPr/>
    </dgm:pt>
    <dgm:pt modelId="{D615DBA2-F910-3343-9B65-034FEBCE5128}" type="pres">
      <dgm:prSet presAssocID="{C5029480-797D-464B-B7B2-DE9D773847A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B960876-7075-7E4D-8AE1-C0103CF9EB89}" type="pres">
      <dgm:prSet presAssocID="{C5029480-797D-464B-B7B2-DE9D773847AB}" presName="childText" presStyleLbl="revTx" presStyleIdx="0" presStyleCnt="1" custScaleY="182931">
        <dgm:presLayoutVars>
          <dgm:bulletEnabled val="1"/>
        </dgm:presLayoutVars>
      </dgm:prSet>
      <dgm:spPr/>
    </dgm:pt>
  </dgm:ptLst>
  <dgm:cxnLst>
    <dgm:cxn modelId="{D2593704-674C-0B4E-B324-13AC6BE4F81B}" srcId="{C5029480-797D-464B-B7B2-DE9D773847AB}" destId="{3DFA873B-A488-D348-A17D-445DBB0C395F}" srcOrd="2" destOrd="0" parTransId="{81B73D18-7B02-F747-9FCD-A8BFB9090A27}" sibTransId="{A8BCC4AC-FF09-104A-8AC0-2B155BF93A1A}"/>
    <dgm:cxn modelId="{260B5E0D-A893-434F-99E2-8C99DB4C3C4B}" type="presOf" srcId="{3DFA873B-A488-D348-A17D-445DBB0C395F}" destId="{4B960876-7075-7E4D-8AE1-C0103CF9EB89}" srcOrd="0" destOrd="2" presId="urn:microsoft.com/office/officeart/2005/8/layout/vList2"/>
    <dgm:cxn modelId="{341D4012-42B3-4D4E-B503-7D95574E0854}" srcId="{C75C2B29-32FC-2D48-961D-095E5E75CD4F}" destId="{C5029480-797D-464B-B7B2-DE9D773847AB}" srcOrd="0" destOrd="0" parTransId="{CE4415AC-384D-1047-AC98-5604542CC2B3}" sibTransId="{4E6848D0-21FB-4E4D-86B0-06894135AD7E}"/>
    <dgm:cxn modelId="{D15EF85F-3329-E648-8DB6-AE8E856C7D9D}" type="presOf" srcId="{554DFEB0-1B6E-D14A-8E16-C99019545786}" destId="{4B960876-7075-7E4D-8AE1-C0103CF9EB89}" srcOrd="0" destOrd="1" presId="urn:microsoft.com/office/officeart/2005/8/layout/vList2"/>
    <dgm:cxn modelId="{BC9D3693-87FA-8243-B15F-0A97408F8B02}" srcId="{C5029480-797D-464B-B7B2-DE9D773847AB}" destId="{554DFEB0-1B6E-D14A-8E16-C99019545786}" srcOrd="1" destOrd="0" parTransId="{7D17EB5B-9226-7045-99C8-30BFF984DDCB}" sibTransId="{9E54E9DC-03BF-2640-BA40-CA103CB1B813}"/>
    <dgm:cxn modelId="{A4847F98-F037-3745-B1C2-BB3874B235DC}" srcId="{C5029480-797D-464B-B7B2-DE9D773847AB}" destId="{EAD0F44B-ED3F-E844-9DBC-9080CD20E233}" srcOrd="0" destOrd="0" parTransId="{16713864-232F-7649-B7F0-95FDFFC11627}" sibTransId="{10F10BAF-5A8F-6E40-81AC-E2C5AD046674}"/>
    <dgm:cxn modelId="{3CD3949D-2686-D341-9A34-6F5D2857EE21}" type="presOf" srcId="{C75C2B29-32FC-2D48-961D-095E5E75CD4F}" destId="{9342FB0B-765C-4340-A7B7-DB30633C290B}" srcOrd="0" destOrd="0" presId="urn:microsoft.com/office/officeart/2005/8/layout/vList2"/>
    <dgm:cxn modelId="{CB5F7BA9-D395-5346-8996-6D326133D05C}" type="presOf" srcId="{EAD0F44B-ED3F-E844-9DBC-9080CD20E233}" destId="{4B960876-7075-7E4D-8AE1-C0103CF9EB89}" srcOrd="0" destOrd="0" presId="urn:microsoft.com/office/officeart/2005/8/layout/vList2"/>
    <dgm:cxn modelId="{5603ABC6-B1F6-D548-B39A-6F00453065AF}" type="presOf" srcId="{C5029480-797D-464B-B7B2-DE9D773847AB}" destId="{D615DBA2-F910-3343-9B65-034FEBCE5128}" srcOrd="0" destOrd="0" presId="urn:microsoft.com/office/officeart/2005/8/layout/vList2"/>
    <dgm:cxn modelId="{A31EFCCC-71D7-D743-AE0D-FBCA76A6DE46}" type="presParOf" srcId="{9342FB0B-765C-4340-A7B7-DB30633C290B}" destId="{D615DBA2-F910-3343-9B65-034FEBCE5128}" srcOrd="0" destOrd="0" presId="urn:microsoft.com/office/officeart/2005/8/layout/vList2"/>
    <dgm:cxn modelId="{D74C16E1-9CE2-924B-A170-DFAF5A0A67DD}" type="presParOf" srcId="{9342FB0B-765C-4340-A7B7-DB30633C290B}" destId="{4B960876-7075-7E4D-8AE1-C0103CF9EB8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B52282-F222-EB48-B125-CB37C8A997F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132DB606-40DC-EA44-A541-E60B3FCA9CDA}">
      <dgm:prSet/>
      <dgm:spPr/>
      <dgm:t>
        <a:bodyPr/>
        <a:lstStyle/>
        <a:p>
          <a:r>
            <a:rPr lang="fr-FR" dirty="0"/>
            <a:t>In the </a:t>
          </a:r>
          <a:r>
            <a:rPr lang="fr-FR" dirty="0" err="1"/>
            <a:t>literature</a:t>
          </a:r>
          <a:r>
            <a:rPr lang="fr-FR" dirty="0"/>
            <a:t>, Gold Standard for </a:t>
          </a:r>
          <a:r>
            <a:rPr lang="fr-FR" dirty="0" err="1"/>
            <a:t>ureteral</a:t>
          </a:r>
          <a:r>
            <a:rPr lang="fr-FR" dirty="0"/>
            <a:t> obstruction management in cats </a:t>
          </a:r>
        </a:p>
      </dgm:t>
    </dgm:pt>
    <dgm:pt modelId="{76DF9C0D-0B3B-6A4A-9AC0-AA42EE7E0348}" type="parTrans" cxnId="{889C0CB5-0F51-4A40-80F8-1FA198E5A812}">
      <dgm:prSet/>
      <dgm:spPr/>
      <dgm:t>
        <a:bodyPr/>
        <a:lstStyle/>
        <a:p>
          <a:endParaRPr lang="fr-FR"/>
        </a:p>
      </dgm:t>
    </dgm:pt>
    <dgm:pt modelId="{68391275-37E7-9E45-B310-465B31593374}" type="sibTrans" cxnId="{889C0CB5-0F51-4A40-80F8-1FA198E5A812}">
      <dgm:prSet/>
      <dgm:spPr/>
      <dgm:t>
        <a:bodyPr/>
        <a:lstStyle/>
        <a:p>
          <a:endParaRPr lang="fr-FR"/>
        </a:p>
      </dgm:t>
    </dgm:pt>
    <dgm:pt modelId="{14945255-1318-3142-AB62-92BB744AF169}">
      <dgm:prSet/>
      <dgm:spPr/>
      <dgm:t>
        <a:bodyPr/>
        <a:lstStyle/>
        <a:p>
          <a:r>
            <a:rPr lang="fr-FR" dirty="0"/>
            <a:t>High complication rate BUT </a:t>
          </a:r>
          <a:r>
            <a:rPr lang="fr-FR" dirty="0" err="1"/>
            <a:t>improved</a:t>
          </a:r>
          <a:r>
            <a:rPr lang="fr-FR" dirty="0"/>
            <a:t> </a:t>
          </a:r>
          <a:r>
            <a:rPr lang="fr-FR" dirty="0" err="1"/>
            <a:t>with</a:t>
          </a:r>
          <a:r>
            <a:rPr lang="fr-FR" dirty="0"/>
            <a:t> time and new </a:t>
          </a:r>
          <a:r>
            <a:rPr lang="fr-FR" dirty="0" err="1"/>
            <a:t>devices</a:t>
          </a:r>
          <a:r>
            <a:rPr lang="fr-FR" dirty="0"/>
            <a:t> </a:t>
          </a:r>
        </a:p>
      </dgm:t>
    </dgm:pt>
    <dgm:pt modelId="{A5E6D3B3-9FD6-D34F-9E7F-E4B2BBE3E0B1}" type="parTrans" cxnId="{8D4B030E-DAA5-6E4A-A8C0-35EC11A3A120}">
      <dgm:prSet/>
      <dgm:spPr/>
      <dgm:t>
        <a:bodyPr/>
        <a:lstStyle/>
        <a:p>
          <a:endParaRPr lang="fr-FR"/>
        </a:p>
      </dgm:t>
    </dgm:pt>
    <dgm:pt modelId="{2FF3467C-8DD6-394B-B3BA-FE05613E8701}" type="sibTrans" cxnId="{8D4B030E-DAA5-6E4A-A8C0-35EC11A3A120}">
      <dgm:prSet/>
      <dgm:spPr/>
      <dgm:t>
        <a:bodyPr/>
        <a:lstStyle/>
        <a:p>
          <a:endParaRPr lang="fr-FR"/>
        </a:p>
      </dgm:t>
    </dgm:pt>
    <dgm:pt modelId="{54C3DCA3-C6FA-0A4E-9B3C-787F4DC3A2AD}">
      <dgm:prSet/>
      <dgm:spPr/>
      <dgm:t>
        <a:bodyPr/>
        <a:lstStyle/>
        <a:p>
          <a:r>
            <a:rPr lang="fr-FR" dirty="0" err="1"/>
            <a:t>Several</a:t>
          </a:r>
          <a:r>
            <a:rPr lang="fr-FR" dirty="0"/>
            <a:t> </a:t>
          </a:r>
          <a:r>
            <a:rPr lang="fr-FR" dirty="0" err="1"/>
            <a:t>retrospective</a:t>
          </a:r>
          <a:r>
            <a:rPr lang="fr-FR" dirty="0"/>
            <a:t> </a:t>
          </a:r>
          <a:r>
            <a:rPr lang="fr-FR" dirty="0" err="1"/>
            <a:t>studies</a:t>
          </a:r>
          <a:r>
            <a:rPr lang="fr-FR" dirty="0"/>
            <a:t> </a:t>
          </a:r>
          <a:r>
            <a:rPr lang="fr-FR" dirty="0" err="1"/>
            <a:t>that</a:t>
          </a:r>
          <a:r>
            <a:rPr lang="fr-FR" dirty="0"/>
            <a:t> show the </a:t>
          </a:r>
          <a:r>
            <a:rPr lang="fr-FR" dirty="0" err="1"/>
            <a:t>success</a:t>
          </a:r>
          <a:r>
            <a:rPr lang="fr-FR" dirty="0"/>
            <a:t> of </a:t>
          </a:r>
          <a:r>
            <a:rPr lang="fr-FR" dirty="0" err="1"/>
            <a:t>this</a:t>
          </a:r>
          <a:r>
            <a:rPr lang="fr-FR" dirty="0"/>
            <a:t> technique </a:t>
          </a:r>
        </a:p>
      </dgm:t>
    </dgm:pt>
    <dgm:pt modelId="{357A4AF2-17E7-7B4D-96EC-501681CB6E75}" type="parTrans" cxnId="{C78BEB77-E75F-F447-9C6F-9AE520DE0061}">
      <dgm:prSet/>
      <dgm:spPr/>
      <dgm:t>
        <a:bodyPr/>
        <a:lstStyle/>
        <a:p>
          <a:endParaRPr lang="fr-FR"/>
        </a:p>
      </dgm:t>
    </dgm:pt>
    <dgm:pt modelId="{83EA1AFD-DC19-3941-AF7D-681CE3320270}" type="sibTrans" cxnId="{C78BEB77-E75F-F447-9C6F-9AE520DE0061}">
      <dgm:prSet/>
      <dgm:spPr/>
      <dgm:t>
        <a:bodyPr/>
        <a:lstStyle/>
        <a:p>
          <a:endParaRPr lang="fr-FR"/>
        </a:p>
      </dgm:t>
    </dgm:pt>
    <dgm:pt modelId="{EF790CFF-7B0E-BF49-A693-46FF18299B01}">
      <dgm:prSet/>
      <dgm:spPr/>
      <dgm:t>
        <a:bodyPr/>
        <a:lstStyle/>
        <a:p>
          <a:r>
            <a:rPr lang="fr-FR" dirty="0"/>
            <a:t>Low </a:t>
          </a:r>
          <a:r>
            <a:rPr lang="fr-FR" dirty="0" err="1"/>
            <a:t>Mortality</a:t>
          </a:r>
          <a:r>
            <a:rPr lang="fr-FR" dirty="0"/>
            <a:t> rate </a:t>
          </a:r>
          <a:r>
            <a:rPr lang="fr-FR" dirty="0" err="1"/>
            <a:t>compared</a:t>
          </a:r>
          <a:r>
            <a:rPr lang="fr-FR" dirty="0"/>
            <a:t> to </a:t>
          </a:r>
          <a:r>
            <a:rPr lang="fr-FR" dirty="0" err="1"/>
            <a:t>other</a:t>
          </a:r>
          <a:r>
            <a:rPr lang="fr-FR" dirty="0"/>
            <a:t> techniques : 4-21%</a:t>
          </a:r>
        </a:p>
      </dgm:t>
    </dgm:pt>
    <dgm:pt modelId="{37071C85-C99E-1F46-8624-6C18653D445F}" type="parTrans" cxnId="{B7525223-9A81-EC40-B42F-44CDC7B37FE0}">
      <dgm:prSet/>
      <dgm:spPr/>
      <dgm:t>
        <a:bodyPr/>
        <a:lstStyle/>
        <a:p>
          <a:endParaRPr lang="fr-FR"/>
        </a:p>
      </dgm:t>
    </dgm:pt>
    <dgm:pt modelId="{2668D9FE-905A-CF4C-B086-0FBD358DBCBB}" type="sibTrans" cxnId="{B7525223-9A81-EC40-B42F-44CDC7B37FE0}">
      <dgm:prSet/>
      <dgm:spPr/>
      <dgm:t>
        <a:bodyPr/>
        <a:lstStyle/>
        <a:p>
          <a:endParaRPr lang="fr-FR"/>
        </a:p>
      </dgm:t>
    </dgm:pt>
    <dgm:pt modelId="{E0808F56-E2EF-D046-867F-28264BE17134}" type="pres">
      <dgm:prSet presAssocID="{EAB52282-F222-EB48-B125-CB37C8A997FF}" presName="Name0" presStyleCnt="0">
        <dgm:presLayoutVars>
          <dgm:chMax val="7"/>
          <dgm:chPref val="7"/>
          <dgm:dir/>
        </dgm:presLayoutVars>
      </dgm:prSet>
      <dgm:spPr/>
    </dgm:pt>
    <dgm:pt modelId="{7878D351-92FF-CA4E-80D9-12EE5AB8D103}" type="pres">
      <dgm:prSet presAssocID="{EAB52282-F222-EB48-B125-CB37C8A997FF}" presName="Name1" presStyleCnt="0"/>
      <dgm:spPr/>
    </dgm:pt>
    <dgm:pt modelId="{9B2496FE-7604-4242-8C82-B41213282C54}" type="pres">
      <dgm:prSet presAssocID="{EAB52282-F222-EB48-B125-CB37C8A997FF}" presName="cycle" presStyleCnt="0"/>
      <dgm:spPr/>
    </dgm:pt>
    <dgm:pt modelId="{62183F39-B85E-E942-B604-EF18D76DFA69}" type="pres">
      <dgm:prSet presAssocID="{EAB52282-F222-EB48-B125-CB37C8A997FF}" presName="srcNode" presStyleLbl="node1" presStyleIdx="0" presStyleCnt="4"/>
      <dgm:spPr/>
    </dgm:pt>
    <dgm:pt modelId="{8591E66E-7849-A943-885A-548DF75F9D91}" type="pres">
      <dgm:prSet presAssocID="{EAB52282-F222-EB48-B125-CB37C8A997FF}" presName="conn" presStyleLbl="parChTrans1D2" presStyleIdx="0" presStyleCnt="1"/>
      <dgm:spPr/>
    </dgm:pt>
    <dgm:pt modelId="{15157B1F-823F-5E49-B774-D50D85F4AFF3}" type="pres">
      <dgm:prSet presAssocID="{EAB52282-F222-EB48-B125-CB37C8A997FF}" presName="extraNode" presStyleLbl="node1" presStyleIdx="0" presStyleCnt="4"/>
      <dgm:spPr/>
    </dgm:pt>
    <dgm:pt modelId="{4C0B97A0-0E5F-1A4C-AFC6-3397E3EF3890}" type="pres">
      <dgm:prSet presAssocID="{EAB52282-F222-EB48-B125-CB37C8A997FF}" presName="dstNode" presStyleLbl="node1" presStyleIdx="0" presStyleCnt="4"/>
      <dgm:spPr/>
    </dgm:pt>
    <dgm:pt modelId="{D7C055BF-EDDD-4947-A047-65C9B6AA7796}" type="pres">
      <dgm:prSet presAssocID="{132DB606-40DC-EA44-A541-E60B3FCA9CDA}" presName="text_1" presStyleLbl="node1" presStyleIdx="0" presStyleCnt="4">
        <dgm:presLayoutVars>
          <dgm:bulletEnabled val="1"/>
        </dgm:presLayoutVars>
      </dgm:prSet>
      <dgm:spPr/>
    </dgm:pt>
    <dgm:pt modelId="{629522F8-6E44-EB40-8B1A-243836C86881}" type="pres">
      <dgm:prSet presAssocID="{132DB606-40DC-EA44-A541-E60B3FCA9CDA}" presName="accent_1" presStyleCnt="0"/>
      <dgm:spPr/>
    </dgm:pt>
    <dgm:pt modelId="{0C389E1E-C2D8-1C43-ABED-9DC69E841018}" type="pres">
      <dgm:prSet presAssocID="{132DB606-40DC-EA44-A541-E60B3FCA9CDA}" presName="accentRepeatNode" presStyleLbl="solidFgAcc1" presStyleIdx="0" presStyleCnt="4"/>
      <dgm:spPr/>
    </dgm:pt>
    <dgm:pt modelId="{C86096F2-FE8D-4E4C-AF0F-5D6A38CC7D32}" type="pres">
      <dgm:prSet presAssocID="{14945255-1318-3142-AB62-92BB744AF169}" presName="text_2" presStyleLbl="node1" presStyleIdx="1" presStyleCnt="4">
        <dgm:presLayoutVars>
          <dgm:bulletEnabled val="1"/>
        </dgm:presLayoutVars>
      </dgm:prSet>
      <dgm:spPr/>
    </dgm:pt>
    <dgm:pt modelId="{06B5CF04-A91F-4D48-984F-520BA1B07548}" type="pres">
      <dgm:prSet presAssocID="{14945255-1318-3142-AB62-92BB744AF169}" presName="accent_2" presStyleCnt="0"/>
      <dgm:spPr/>
    </dgm:pt>
    <dgm:pt modelId="{FD67AFEC-9A1F-D742-84BC-1231E2CB13F2}" type="pres">
      <dgm:prSet presAssocID="{14945255-1318-3142-AB62-92BB744AF169}" presName="accentRepeatNode" presStyleLbl="solidFgAcc1" presStyleIdx="1" presStyleCnt="4"/>
      <dgm:spPr/>
    </dgm:pt>
    <dgm:pt modelId="{83101F6C-BB45-3146-8866-EBDEA3B775E3}" type="pres">
      <dgm:prSet presAssocID="{54C3DCA3-C6FA-0A4E-9B3C-787F4DC3A2AD}" presName="text_3" presStyleLbl="node1" presStyleIdx="2" presStyleCnt="4">
        <dgm:presLayoutVars>
          <dgm:bulletEnabled val="1"/>
        </dgm:presLayoutVars>
      </dgm:prSet>
      <dgm:spPr/>
    </dgm:pt>
    <dgm:pt modelId="{44D20C3A-A47E-6B4D-BD5C-37A8A1E0CF17}" type="pres">
      <dgm:prSet presAssocID="{54C3DCA3-C6FA-0A4E-9B3C-787F4DC3A2AD}" presName="accent_3" presStyleCnt="0"/>
      <dgm:spPr/>
    </dgm:pt>
    <dgm:pt modelId="{9B7DA404-19D2-BB49-B3DB-C6025EC4C209}" type="pres">
      <dgm:prSet presAssocID="{54C3DCA3-C6FA-0A4E-9B3C-787F4DC3A2AD}" presName="accentRepeatNode" presStyleLbl="solidFgAcc1" presStyleIdx="2" presStyleCnt="4"/>
      <dgm:spPr/>
    </dgm:pt>
    <dgm:pt modelId="{F3C0B766-4557-0342-8822-F37E38088924}" type="pres">
      <dgm:prSet presAssocID="{EF790CFF-7B0E-BF49-A693-46FF18299B01}" presName="text_4" presStyleLbl="node1" presStyleIdx="3" presStyleCnt="4">
        <dgm:presLayoutVars>
          <dgm:bulletEnabled val="1"/>
        </dgm:presLayoutVars>
      </dgm:prSet>
      <dgm:spPr/>
    </dgm:pt>
    <dgm:pt modelId="{89A1FA3A-3E65-D642-A841-0BC39B67B8AD}" type="pres">
      <dgm:prSet presAssocID="{EF790CFF-7B0E-BF49-A693-46FF18299B01}" presName="accent_4" presStyleCnt="0"/>
      <dgm:spPr/>
    </dgm:pt>
    <dgm:pt modelId="{59C70077-4B41-2645-902E-21F13913D044}" type="pres">
      <dgm:prSet presAssocID="{EF790CFF-7B0E-BF49-A693-46FF18299B01}" presName="accentRepeatNode" presStyleLbl="solidFgAcc1" presStyleIdx="3" presStyleCnt="4"/>
      <dgm:spPr/>
    </dgm:pt>
  </dgm:ptLst>
  <dgm:cxnLst>
    <dgm:cxn modelId="{8A6AC806-5D92-6541-883C-05F0584AD372}" type="presOf" srcId="{68391275-37E7-9E45-B310-465B31593374}" destId="{8591E66E-7849-A943-885A-548DF75F9D91}" srcOrd="0" destOrd="0" presId="urn:microsoft.com/office/officeart/2008/layout/VerticalCurvedList"/>
    <dgm:cxn modelId="{8D4B030E-DAA5-6E4A-A8C0-35EC11A3A120}" srcId="{EAB52282-F222-EB48-B125-CB37C8A997FF}" destId="{14945255-1318-3142-AB62-92BB744AF169}" srcOrd="1" destOrd="0" parTransId="{A5E6D3B3-9FD6-D34F-9E7F-E4B2BBE3E0B1}" sibTransId="{2FF3467C-8DD6-394B-B3BA-FE05613E8701}"/>
    <dgm:cxn modelId="{B7525223-9A81-EC40-B42F-44CDC7B37FE0}" srcId="{EAB52282-F222-EB48-B125-CB37C8A997FF}" destId="{EF790CFF-7B0E-BF49-A693-46FF18299B01}" srcOrd="3" destOrd="0" parTransId="{37071C85-C99E-1F46-8624-6C18653D445F}" sibTransId="{2668D9FE-905A-CF4C-B086-0FBD358DBCBB}"/>
    <dgm:cxn modelId="{C78BEB77-E75F-F447-9C6F-9AE520DE0061}" srcId="{EAB52282-F222-EB48-B125-CB37C8A997FF}" destId="{54C3DCA3-C6FA-0A4E-9B3C-787F4DC3A2AD}" srcOrd="2" destOrd="0" parTransId="{357A4AF2-17E7-7B4D-96EC-501681CB6E75}" sibTransId="{83EA1AFD-DC19-3941-AF7D-681CE3320270}"/>
    <dgm:cxn modelId="{131D467C-1099-7E4A-A180-79F7ADDB63FB}" type="presOf" srcId="{54C3DCA3-C6FA-0A4E-9B3C-787F4DC3A2AD}" destId="{83101F6C-BB45-3146-8866-EBDEA3B775E3}" srcOrd="0" destOrd="0" presId="urn:microsoft.com/office/officeart/2008/layout/VerticalCurvedList"/>
    <dgm:cxn modelId="{4CCB3B9C-9DF0-184A-9803-BE44E683D7A2}" type="presOf" srcId="{132DB606-40DC-EA44-A541-E60B3FCA9CDA}" destId="{D7C055BF-EDDD-4947-A047-65C9B6AA7796}" srcOrd="0" destOrd="0" presId="urn:microsoft.com/office/officeart/2008/layout/VerticalCurvedList"/>
    <dgm:cxn modelId="{889C0CB5-0F51-4A40-80F8-1FA198E5A812}" srcId="{EAB52282-F222-EB48-B125-CB37C8A997FF}" destId="{132DB606-40DC-EA44-A541-E60B3FCA9CDA}" srcOrd="0" destOrd="0" parTransId="{76DF9C0D-0B3B-6A4A-9AC0-AA42EE7E0348}" sibTransId="{68391275-37E7-9E45-B310-465B31593374}"/>
    <dgm:cxn modelId="{42786CB9-36B3-7140-BB8C-B94C54B32287}" type="presOf" srcId="{14945255-1318-3142-AB62-92BB744AF169}" destId="{C86096F2-FE8D-4E4C-AF0F-5D6A38CC7D32}" srcOrd="0" destOrd="0" presId="urn:microsoft.com/office/officeart/2008/layout/VerticalCurvedList"/>
    <dgm:cxn modelId="{8EFAD5D5-D9C8-BD40-80C2-C726F06E290C}" type="presOf" srcId="{EAB52282-F222-EB48-B125-CB37C8A997FF}" destId="{E0808F56-E2EF-D046-867F-28264BE17134}" srcOrd="0" destOrd="0" presId="urn:microsoft.com/office/officeart/2008/layout/VerticalCurvedList"/>
    <dgm:cxn modelId="{EB435CF6-1105-8A48-89CC-167C1ED27DC4}" type="presOf" srcId="{EF790CFF-7B0E-BF49-A693-46FF18299B01}" destId="{F3C0B766-4557-0342-8822-F37E38088924}" srcOrd="0" destOrd="0" presId="urn:microsoft.com/office/officeart/2008/layout/VerticalCurvedList"/>
    <dgm:cxn modelId="{52B03758-155A-E549-ABE5-15F34EB809F3}" type="presParOf" srcId="{E0808F56-E2EF-D046-867F-28264BE17134}" destId="{7878D351-92FF-CA4E-80D9-12EE5AB8D103}" srcOrd="0" destOrd="0" presId="urn:microsoft.com/office/officeart/2008/layout/VerticalCurvedList"/>
    <dgm:cxn modelId="{705948CC-B4E5-ED4F-984C-832B3E021714}" type="presParOf" srcId="{7878D351-92FF-CA4E-80D9-12EE5AB8D103}" destId="{9B2496FE-7604-4242-8C82-B41213282C54}" srcOrd="0" destOrd="0" presId="urn:microsoft.com/office/officeart/2008/layout/VerticalCurvedList"/>
    <dgm:cxn modelId="{28450645-EF30-8746-BC8C-314CB5B596BC}" type="presParOf" srcId="{9B2496FE-7604-4242-8C82-B41213282C54}" destId="{62183F39-B85E-E942-B604-EF18D76DFA69}" srcOrd="0" destOrd="0" presId="urn:microsoft.com/office/officeart/2008/layout/VerticalCurvedList"/>
    <dgm:cxn modelId="{E48B7BA8-70E7-5741-A758-548CEE05453E}" type="presParOf" srcId="{9B2496FE-7604-4242-8C82-B41213282C54}" destId="{8591E66E-7849-A943-885A-548DF75F9D91}" srcOrd="1" destOrd="0" presId="urn:microsoft.com/office/officeart/2008/layout/VerticalCurvedList"/>
    <dgm:cxn modelId="{760130F6-3108-1946-AE2A-B0D3F6E9D1DB}" type="presParOf" srcId="{9B2496FE-7604-4242-8C82-B41213282C54}" destId="{15157B1F-823F-5E49-B774-D50D85F4AFF3}" srcOrd="2" destOrd="0" presId="urn:microsoft.com/office/officeart/2008/layout/VerticalCurvedList"/>
    <dgm:cxn modelId="{815B4FCE-A9AE-BE4A-B1DA-4921684AFE18}" type="presParOf" srcId="{9B2496FE-7604-4242-8C82-B41213282C54}" destId="{4C0B97A0-0E5F-1A4C-AFC6-3397E3EF3890}" srcOrd="3" destOrd="0" presId="urn:microsoft.com/office/officeart/2008/layout/VerticalCurvedList"/>
    <dgm:cxn modelId="{F3976DE7-F93E-0D42-924B-90E158C8432B}" type="presParOf" srcId="{7878D351-92FF-CA4E-80D9-12EE5AB8D103}" destId="{D7C055BF-EDDD-4947-A047-65C9B6AA7796}" srcOrd="1" destOrd="0" presId="urn:microsoft.com/office/officeart/2008/layout/VerticalCurvedList"/>
    <dgm:cxn modelId="{F08AC2DA-96A3-FF40-947B-1C555815ADD1}" type="presParOf" srcId="{7878D351-92FF-CA4E-80D9-12EE5AB8D103}" destId="{629522F8-6E44-EB40-8B1A-243836C86881}" srcOrd="2" destOrd="0" presId="urn:microsoft.com/office/officeart/2008/layout/VerticalCurvedList"/>
    <dgm:cxn modelId="{62E84340-05A6-4240-8219-BB954E3482E4}" type="presParOf" srcId="{629522F8-6E44-EB40-8B1A-243836C86881}" destId="{0C389E1E-C2D8-1C43-ABED-9DC69E841018}" srcOrd="0" destOrd="0" presId="urn:microsoft.com/office/officeart/2008/layout/VerticalCurvedList"/>
    <dgm:cxn modelId="{3075516D-2154-DF4D-B4DB-5EE54C9840B2}" type="presParOf" srcId="{7878D351-92FF-CA4E-80D9-12EE5AB8D103}" destId="{C86096F2-FE8D-4E4C-AF0F-5D6A38CC7D32}" srcOrd="3" destOrd="0" presId="urn:microsoft.com/office/officeart/2008/layout/VerticalCurvedList"/>
    <dgm:cxn modelId="{FBE889F8-518A-8942-9C0F-ECD95001237E}" type="presParOf" srcId="{7878D351-92FF-CA4E-80D9-12EE5AB8D103}" destId="{06B5CF04-A91F-4D48-984F-520BA1B07548}" srcOrd="4" destOrd="0" presId="urn:microsoft.com/office/officeart/2008/layout/VerticalCurvedList"/>
    <dgm:cxn modelId="{43034910-1C91-AF4C-A8EB-17EEFE8B0BFA}" type="presParOf" srcId="{06B5CF04-A91F-4D48-984F-520BA1B07548}" destId="{FD67AFEC-9A1F-D742-84BC-1231E2CB13F2}" srcOrd="0" destOrd="0" presId="urn:microsoft.com/office/officeart/2008/layout/VerticalCurvedList"/>
    <dgm:cxn modelId="{65C398BA-11AC-5647-8CE3-09A56CEBBFB8}" type="presParOf" srcId="{7878D351-92FF-CA4E-80D9-12EE5AB8D103}" destId="{83101F6C-BB45-3146-8866-EBDEA3B775E3}" srcOrd="5" destOrd="0" presId="urn:microsoft.com/office/officeart/2008/layout/VerticalCurvedList"/>
    <dgm:cxn modelId="{53C86EED-2ECA-A849-8812-B89C530991E5}" type="presParOf" srcId="{7878D351-92FF-CA4E-80D9-12EE5AB8D103}" destId="{44D20C3A-A47E-6B4D-BD5C-37A8A1E0CF17}" srcOrd="6" destOrd="0" presId="urn:microsoft.com/office/officeart/2008/layout/VerticalCurvedList"/>
    <dgm:cxn modelId="{8A0BC29C-C04F-2549-94EE-62525592730D}" type="presParOf" srcId="{44D20C3A-A47E-6B4D-BD5C-37A8A1E0CF17}" destId="{9B7DA404-19D2-BB49-B3DB-C6025EC4C209}" srcOrd="0" destOrd="0" presId="urn:microsoft.com/office/officeart/2008/layout/VerticalCurvedList"/>
    <dgm:cxn modelId="{2977E1C1-02CC-D94C-BA0A-B79071DC93E7}" type="presParOf" srcId="{7878D351-92FF-CA4E-80D9-12EE5AB8D103}" destId="{F3C0B766-4557-0342-8822-F37E38088924}" srcOrd="7" destOrd="0" presId="urn:microsoft.com/office/officeart/2008/layout/VerticalCurvedList"/>
    <dgm:cxn modelId="{8EA33F2C-0B6D-A947-B0AF-24D726BE1A96}" type="presParOf" srcId="{7878D351-92FF-CA4E-80D9-12EE5AB8D103}" destId="{89A1FA3A-3E65-D642-A841-0BC39B67B8AD}" srcOrd="8" destOrd="0" presId="urn:microsoft.com/office/officeart/2008/layout/VerticalCurvedList"/>
    <dgm:cxn modelId="{B4AC20DA-E9D3-AA47-A44B-07F20E0FEBCD}" type="presParOf" srcId="{89A1FA3A-3E65-D642-A841-0BC39B67B8AD}" destId="{59C70077-4B41-2645-902E-21F13913D04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196573-DBD3-874F-8AA1-43C37B09D9C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fr-FR"/>
        </a:p>
      </dgm:t>
    </dgm:pt>
    <dgm:pt modelId="{B84A3DC9-971B-6141-A7E8-101AD132C424}">
      <dgm:prSet/>
      <dgm:spPr/>
      <dgm:t>
        <a:bodyPr/>
        <a:lstStyle/>
        <a:p>
          <a:r>
            <a:rPr lang="fr-FR"/>
            <a:t>Retrospective study </a:t>
          </a:r>
        </a:p>
      </dgm:t>
    </dgm:pt>
    <dgm:pt modelId="{3CB60DB7-82C2-5B4B-A7E2-BFEE1D53254D}" type="parTrans" cxnId="{39A8E0C4-8CB2-2844-B50F-FF858DDBE27A}">
      <dgm:prSet/>
      <dgm:spPr/>
      <dgm:t>
        <a:bodyPr/>
        <a:lstStyle/>
        <a:p>
          <a:endParaRPr lang="fr-FR"/>
        </a:p>
      </dgm:t>
    </dgm:pt>
    <dgm:pt modelId="{BCE8349A-C651-F441-B1E4-8D8A0FE69442}" type="sibTrans" cxnId="{39A8E0C4-8CB2-2844-B50F-FF858DDBE27A}">
      <dgm:prSet/>
      <dgm:spPr/>
      <dgm:t>
        <a:bodyPr/>
        <a:lstStyle/>
        <a:p>
          <a:endParaRPr lang="fr-FR"/>
        </a:p>
      </dgm:t>
    </dgm:pt>
    <dgm:pt modelId="{5BFA0E0D-7B89-8040-BEC0-06A22C6433B1}">
      <dgm:prSet/>
      <dgm:spPr/>
      <dgm:t>
        <a:bodyPr/>
        <a:lstStyle/>
        <a:p>
          <a:r>
            <a:rPr lang="fr-FR"/>
            <a:t>Small Cohort </a:t>
          </a:r>
        </a:p>
      </dgm:t>
    </dgm:pt>
    <dgm:pt modelId="{2700AEE8-F02C-4C41-8EBB-7E0D4AB8C8D6}" type="parTrans" cxnId="{69331981-E7E1-8743-822A-9D16247C6C80}">
      <dgm:prSet/>
      <dgm:spPr/>
      <dgm:t>
        <a:bodyPr/>
        <a:lstStyle/>
        <a:p>
          <a:endParaRPr lang="fr-FR"/>
        </a:p>
      </dgm:t>
    </dgm:pt>
    <dgm:pt modelId="{2312580B-FA73-9A46-A2CE-B2AED2F7155B}" type="sibTrans" cxnId="{69331981-E7E1-8743-822A-9D16247C6C80}">
      <dgm:prSet/>
      <dgm:spPr/>
      <dgm:t>
        <a:bodyPr/>
        <a:lstStyle/>
        <a:p>
          <a:endParaRPr lang="fr-FR"/>
        </a:p>
      </dgm:t>
    </dgm:pt>
    <dgm:pt modelId="{9866B8AD-8C1F-314A-A610-EFBC487D77CD}">
      <dgm:prSet/>
      <dgm:spPr/>
      <dgm:t>
        <a:bodyPr/>
        <a:lstStyle/>
        <a:p>
          <a:r>
            <a:rPr lang="fr-FR"/>
            <a:t>Lack of standardization of management </a:t>
          </a:r>
        </a:p>
      </dgm:t>
    </dgm:pt>
    <dgm:pt modelId="{24240C1B-F0AF-AA4C-A719-5578576C386E}" type="parTrans" cxnId="{2DFA3E3D-04F1-E448-BA98-CBBA276F9E29}">
      <dgm:prSet/>
      <dgm:spPr/>
      <dgm:t>
        <a:bodyPr/>
        <a:lstStyle/>
        <a:p>
          <a:endParaRPr lang="fr-FR"/>
        </a:p>
      </dgm:t>
    </dgm:pt>
    <dgm:pt modelId="{5F2668A4-EF0D-8843-918F-22300A36F90D}" type="sibTrans" cxnId="{2DFA3E3D-04F1-E448-BA98-CBBA276F9E29}">
      <dgm:prSet/>
      <dgm:spPr/>
      <dgm:t>
        <a:bodyPr/>
        <a:lstStyle/>
        <a:p>
          <a:endParaRPr lang="fr-FR"/>
        </a:p>
      </dgm:t>
    </dgm:pt>
    <dgm:pt modelId="{FF35A253-2E36-DB48-909F-D32806A91A33}">
      <dgm:prSet/>
      <dgm:spPr/>
      <dgm:t>
        <a:bodyPr/>
        <a:lstStyle/>
        <a:p>
          <a:r>
            <a:rPr lang="fr-FR"/>
            <a:t>Non constant follow-up </a:t>
          </a:r>
        </a:p>
      </dgm:t>
    </dgm:pt>
    <dgm:pt modelId="{300E2AD3-5456-B640-B4F0-E40E06597528}" type="parTrans" cxnId="{B726BB78-FC04-624D-8F93-C601D9FC79A2}">
      <dgm:prSet/>
      <dgm:spPr/>
      <dgm:t>
        <a:bodyPr/>
        <a:lstStyle/>
        <a:p>
          <a:endParaRPr lang="fr-FR"/>
        </a:p>
      </dgm:t>
    </dgm:pt>
    <dgm:pt modelId="{F871E415-8E3F-9C42-9217-07EC3B0A5F6B}" type="sibTrans" cxnId="{B726BB78-FC04-624D-8F93-C601D9FC79A2}">
      <dgm:prSet/>
      <dgm:spPr/>
      <dgm:t>
        <a:bodyPr/>
        <a:lstStyle/>
        <a:p>
          <a:endParaRPr lang="fr-FR"/>
        </a:p>
      </dgm:t>
    </dgm:pt>
    <dgm:pt modelId="{5C4C5667-DD01-C847-9DA1-3B2A833BA558}" type="pres">
      <dgm:prSet presAssocID="{32196573-DBD3-874F-8AA1-43C37B09D9C8}" presName="Name0" presStyleCnt="0">
        <dgm:presLayoutVars>
          <dgm:chMax val="7"/>
          <dgm:chPref val="7"/>
          <dgm:dir/>
        </dgm:presLayoutVars>
      </dgm:prSet>
      <dgm:spPr/>
    </dgm:pt>
    <dgm:pt modelId="{4EA38C98-323B-1E4A-BC50-C5A0AEE2A8FF}" type="pres">
      <dgm:prSet presAssocID="{32196573-DBD3-874F-8AA1-43C37B09D9C8}" presName="Name1" presStyleCnt="0"/>
      <dgm:spPr/>
    </dgm:pt>
    <dgm:pt modelId="{ED63E3C7-EAA2-FC4C-AD01-1C463EDB00B9}" type="pres">
      <dgm:prSet presAssocID="{32196573-DBD3-874F-8AA1-43C37B09D9C8}" presName="cycle" presStyleCnt="0"/>
      <dgm:spPr/>
    </dgm:pt>
    <dgm:pt modelId="{EB76A95B-808A-B143-A6F9-FA83BE312F89}" type="pres">
      <dgm:prSet presAssocID="{32196573-DBD3-874F-8AA1-43C37B09D9C8}" presName="srcNode" presStyleLbl="node1" presStyleIdx="0" presStyleCnt="4"/>
      <dgm:spPr/>
    </dgm:pt>
    <dgm:pt modelId="{055600E3-87EC-4F45-8F19-5FCE6F768B0E}" type="pres">
      <dgm:prSet presAssocID="{32196573-DBD3-874F-8AA1-43C37B09D9C8}" presName="conn" presStyleLbl="parChTrans1D2" presStyleIdx="0" presStyleCnt="1"/>
      <dgm:spPr/>
    </dgm:pt>
    <dgm:pt modelId="{40674AB2-29B2-5842-BDA2-1C224F780023}" type="pres">
      <dgm:prSet presAssocID="{32196573-DBD3-874F-8AA1-43C37B09D9C8}" presName="extraNode" presStyleLbl="node1" presStyleIdx="0" presStyleCnt="4"/>
      <dgm:spPr/>
    </dgm:pt>
    <dgm:pt modelId="{C5C4B98B-3AB9-444E-A979-12F5DB791CC9}" type="pres">
      <dgm:prSet presAssocID="{32196573-DBD3-874F-8AA1-43C37B09D9C8}" presName="dstNode" presStyleLbl="node1" presStyleIdx="0" presStyleCnt="4"/>
      <dgm:spPr/>
    </dgm:pt>
    <dgm:pt modelId="{8FE51229-1F01-3348-85D2-96B678B3DA33}" type="pres">
      <dgm:prSet presAssocID="{B84A3DC9-971B-6141-A7E8-101AD132C424}" presName="text_1" presStyleLbl="node1" presStyleIdx="0" presStyleCnt="4">
        <dgm:presLayoutVars>
          <dgm:bulletEnabled val="1"/>
        </dgm:presLayoutVars>
      </dgm:prSet>
      <dgm:spPr/>
    </dgm:pt>
    <dgm:pt modelId="{FEE439A8-7D45-9940-8B75-3BC223492FAA}" type="pres">
      <dgm:prSet presAssocID="{B84A3DC9-971B-6141-A7E8-101AD132C424}" presName="accent_1" presStyleCnt="0"/>
      <dgm:spPr/>
    </dgm:pt>
    <dgm:pt modelId="{50202C92-B9A7-7E45-A935-A93C4F34EA36}" type="pres">
      <dgm:prSet presAssocID="{B84A3DC9-971B-6141-A7E8-101AD132C424}" presName="accentRepeatNode" presStyleLbl="solidFgAcc1" presStyleIdx="0" presStyleCnt="4"/>
      <dgm:spPr/>
    </dgm:pt>
    <dgm:pt modelId="{FBF0421B-8C91-8642-BC15-6EEEBAEDEF9E}" type="pres">
      <dgm:prSet presAssocID="{5BFA0E0D-7B89-8040-BEC0-06A22C6433B1}" presName="text_2" presStyleLbl="node1" presStyleIdx="1" presStyleCnt="4">
        <dgm:presLayoutVars>
          <dgm:bulletEnabled val="1"/>
        </dgm:presLayoutVars>
      </dgm:prSet>
      <dgm:spPr/>
    </dgm:pt>
    <dgm:pt modelId="{573D3832-88F1-F843-B79E-7105F5092687}" type="pres">
      <dgm:prSet presAssocID="{5BFA0E0D-7B89-8040-BEC0-06A22C6433B1}" presName="accent_2" presStyleCnt="0"/>
      <dgm:spPr/>
    </dgm:pt>
    <dgm:pt modelId="{89173B5E-C8BB-CF42-B2E0-4F63EC277740}" type="pres">
      <dgm:prSet presAssocID="{5BFA0E0D-7B89-8040-BEC0-06A22C6433B1}" presName="accentRepeatNode" presStyleLbl="solidFgAcc1" presStyleIdx="1" presStyleCnt="4"/>
      <dgm:spPr/>
    </dgm:pt>
    <dgm:pt modelId="{70A54713-C099-8847-A4AF-914171D38FF2}" type="pres">
      <dgm:prSet presAssocID="{9866B8AD-8C1F-314A-A610-EFBC487D77CD}" presName="text_3" presStyleLbl="node1" presStyleIdx="2" presStyleCnt="4">
        <dgm:presLayoutVars>
          <dgm:bulletEnabled val="1"/>
        </dgm:presLayoutVars>
      </dgm:prSet>
      <dgm:spPr/>
    </dgm:pt>
    <dgm:pt modelId="{08FDE6F2-C78B-4B4E-A7BB-37F2D3AE608B}" type="pres">
      <dgm:prSet presAssocID="{9866B8AD-8C1F-314A-A610-EFBC487D77CD}" presName="accent_3" presStyleCnt="0"/>
      <dgm:spPr/>
    </dgm:pt>
    <dgm:pt modelId="{06E9ABBA-364F-DA4C-A559-BF692CAFE208}" type="pres">
      <dgm:prSet presAssocID="{9866B8AD-8C1F-314A-A610-EFBC487D77CD}" presName="accentRepeatNode" presStyleLbl="solidFgAcc1" presStyleIdx="2" presStyleCnt="4"/>
      <dgm:spPr/>
    </dgm:pt>
    <dgm:pt modelId="{18A2A7D5-3FF5-1947-A375-7CE51F530A28}" type="pres">
      <dgm:prSet presAssocID="{FF35A253-2E36-DB48-909F-D32806A91A33}" presName="text_4" presStyleLbl="node1" presStyleIdx="3" presStyleCnt="4">
        <dgm:presLayoutVars>
          <dgm:bulletEnabled val="1"/>
        </dgm:presLayoutVars>
      </dgm:prSet>
      <dgm:spPr/>
    </dgm:pt>
    <dgm:pt modelId="{778969B3-0603-9942-AA7C-519190DAEF2B}" type="pres">
      <dgm:prSet presAssocID="{FF35A253-2E36-DB48-909F-D32806A91A33}" presName="accent_4" presStyleCnt="0"/>
      <dgm:spPr/>
    </dgm:pt>
    <dgm:pt modelId="{509877A0-147E-F84C-B322-F29CF5AA51C3}" type="pres">
      <dgm:prSet presAssocID="{FF35A253-2E36-DB48-909F-D32806A91A33}" presName="accentRepeatNode" presStyleLbl="solidFgAcc1" presStyleIdx="3" presStyleCnt="4"/>
      <dgm:spPr/>
    </dgm:pt>
  </dgm:ptLst>
  <dgm:cxnLst>
    <dgm:cxn modelId="{DFF36A1B-A68E-A547-BEDD-5187E9B94508}" type="presOf" srcId="{B84A3DC9-971B-6141-A7E8-101AD132C424}" destId="{8FE51229-1F01-3348-85D2-96B678B3DA33}" srcOrd="0" destOrd="0" presId="urn:microsoft.com/office/officeart/2008/layout/VerticalCurvedList"/>
    <dgm:cxn modelId="{2DFA3E3D-04F1-E448-BA98-CBBA276F9E29}" srcId="{32196573-DBD3-874F-8AA1-43C37B09D9C8}" destId="{9866B8AD-8C1F-314A-A610-EFBC487D77CD}" srcOrd="2" destOrd="0" parTransId="{24240C1B-F0AF-AA4C-A719-5578576C386E}" sibTransId="{5F2668A4-EF0D-8843-918F-22300A36F90D}"/>
    <dgm:cxn modelId="{B726BB78-FC04-624D-8F93-C601D9FC79A2}" srcId="{32196573-DBD3-874F-8AA1-43C37B09D9C8}" destId="{FF35A253-2E36-DB48-909F-D32806A91A33}" srcOrd="3" destOrd="0" parTransId="{300E2AD3-5456-B640-B4F0-E40E06597528}" sibTransId="{F871E415-8E3F-9C42-9217-07EC3B0A5F6B}"/>
    <dgm:cxn modelId="{69331981-E7E1-8743-822A-9D16247C6C80}" srcId="{32196573-DBD3-874F-8AA1-43C37B09D9C8}" destId="{5BFA0E0D-7B89-8040-BEC0-06A22C6433B1}" srcOrd="1" destOrd="0" parTransId="{2700AEE8-F02C-4C41-8EBB-7E0D4AB8C8D6}" sibTransId="{2312580B-FA73-9A46-A2CE-B2AED2F7155B}"/>
    <dgm:cxn modelId="{EF1BDFA5-8B29-6E41-9F28-1B466B376305}" type="presOf" srcId="{BCE8349A-C651-F441-B1E4-8D8A0FE69442}" destId="{055600E3-87EC-4F45-8F19-5FCE6F768B0E}" srcOrd="0" destOrd="0" presId="urn:microsoft.com/office/officeart/2008/layout/VerticalCurvedList"/>
    <dgm:cxn modelId="{0DBEB1C3-AC0B-4D45-9854-D74EB1B82275}" type="presOf" srcId="{5BFA0E0D-7B89-8040-BEC0-06A22C6433B1}" destId="{FBF0421B-8C91-8642-BC15-6EEEBAEDEF9E}" srcOrd="0" destOrd="0" presId="urn:microsoft.com/office/officeart/2008/layout/VerticalCurvedList"/>
    <dgm:cxn modelId="{39A8E0C4-8CB2-2844-B50F-FF858DDBE27A}" srcId="{32196573-DBD3-874F-8AA1-43C37B09D9C8}" destId="{B84A3DC9-971B-6141-A7E8-101AD132C424}" srcOrd="0" destOrd="0" parTransId="{3CB60DB7-82C2-5B4B-A7E2-BFEE1D53254D}" sibTransId="{BCE8349A-C651-F441-B1E4-8D8A0FE69442}"/>
    <dgm:cxn modelId="{171BE5CD-8238-2F49-9E25-4B616DF69820}" type="presOf" srcId="{FF35A253-2E36-DB48-909F-D32806A91A33}" destId="{18A2A7D5-3FF5-1947-A375-7CE51F530A28}" srcOrd="0" destOrd="0" presId="urn:microsoft.com/office/officeart/2008/layout/VerticalCurvedList"/>
    <dgm:cxn modelId="{89BE15DD-112B-3449-8FCA-4CEA80DBAD03}" type="presOf" srcId="{9866B8AD-8C1F-314A-A610-EFBC487D77CD}" destId="{70A54713-C099-8847-A4AF-914171D38FF2}" srcOrd="0" destOrd="0" presId="urn:microsoft.com/office/officeart/2008/layout/VerticalCurvedList"/>
    <dgm:cxn modelId="{FAA506F2-7126-EB48-B746-E91FFD19F451}" type="presOf" srcId="{32196573-DBD3-874F-8AA1-43C37B09D9C8}" destId="{5C4C5667-DD01-C847-9DA1-3B2A833BA558}" srcOrd="0" destOrd="0" presId="urn:microsoft.com/office/officeart/2008/layout/VerticalCurvedList"/>
    <dgm:cxn modelId="{DEA18B1E-FDB3-EA47-A031-E17E4E2661A5}" type="presParOf" srcId="{5C4C5667-DD01-C847-9DA1-3B2A833BA558}" destId="{4EA38C98-323B-1E4A-BC50-C5A0AEE2A8FF}" srcOrd="0" destOrd="0" presId="urn:microsoft.com/office/officeart/2008/layout/VerticalCurvedList"/>
    <dgm:cxn modelId="{39A9B481-E14E-764B-952C-CDEFB9C830D8}" type="presParOf" srcId="{4EA38C98-323B-1E4A-BC50-C5A0AEE2A8FF}" destId="{ED63E3C7-EAA2-FC4C-AD01-1C463EDB00B9}" srcOrd="0" destOrd="0" presId="urn:microsoft.com/office/officeart/2008/layout/VerticalCurvedList"/>
    <dgm:cxn modelId="{5AED8B2C-8F70-EB4D-A742-E95295D572D3}" type="presParOf" srcId="{ED63E3C7-EAA2-FC4C-AD01-1C463EDB00B9}" destId="{EB76A95B-808A-B143-A6F9-FA83BE312F89}" srcOrd="0" destOrd="0" presId="urn:microsoft.com/office/officeart/2008/layout/VerticalCurvedList"/>
    <dgm:cxn modelId="{705EB07E-F7E4-AC43-8361-FB1D87015FD3}" type="presParOf" srcId="{ED63E3C7-EAA2-FC4C-AD01-1C463EDB00B9}" destId="{055600E3-87EC-4F45-8F19-5FCE6F768B0E}" srcOrd="1" destOrd="0" presId="urn:microsoft.com/office/officeart/2008/layout/VerticalCurvedList"/>
    <dgm:cxn modelId="{F0140695-0CE0-F143-BCEE-18B92E6EFC85}" type="presParOf" srcId="{ED63E3C7-EAA2-FC4C-AD01-1C463EDB00B9}" destId="{40674AB2-29B2-5842-BDA2-1C224F780023}" srcOrd="2" destOrd="0" presId="urn:microsoft.com/office/officeart/2008/layout/VerticalCurvedList"/>
    <dgm:cxn modelId="{210A582E-866A-3345-8FB5-288E7FE27C81}" type="presParOf" srcId="{ED63E3C7-EAA2-FC4C-AD01-1C463EDB00B9}" destId="{C5C4B98B-3AB9-444E-A979-12F5DB791CC9}" srcOrd="3" destOrd="0" presId="urn:microsoft.com/office/officeart/2008/layout/VerticalCurvedList"/>
    <dgm:cxn modelId="{8AE69A4A-032C-2F47-B6D6-95F84B3DDE46}" type="presParOf" srcId="{4EA38C98-323B-1E4A-BC50-C5A0AEE2A8FF}" destId="{8FE51229-1F01-3348-85D2-96B678B3DA33}" srcOrd="1" destOrd="0" presId="urn:microsoft.com/office/officeart/2008/layout/VerticalCurvedList"/>
    <dgm:cxn modelId="{57B4B12E-D2B9-F342-9694-055252832780}" type="presParOf" srcId="{4EA38C98-323B-1E4A-BC50-C5A0AEE2A8FF}" destId="{FEE439A8-7D45-9940-8B75-3BC223492FAA}" srcOrd="2" destOrd="0" presId="urn:microsoft.com/office/officeart/2008/layout/VerticalCurvedList"/>
    <dgm:cxn modelId="{5E02A883-3E52-5840-857A-5A57A48C34ED}" type="presParOf" srcId="{FEE439A8-7D45-9940-8B75-3BC223492FAA}" destId="{50202C92-B9A7-7E45-A935-A93C4F34EA36}" srcOrd="0" destOrd="0" presId="urn:microsoft.com/office/officeart/2008/layout/VerticalCurvedList"/>
    <dgm:cxn modelId="{0B6C48BF-15A3-4D45-B895-61A82848DBB4}" type="presParOf" srcId="{4EA38C98-323B-1E4A-BC50-C5A0AEE2A8FF}" destId="{FBF0421B-8C91-8642-BC15-6EEEBAEDEF9E}" srcOrd="3" destOrd="0" presId="urn:microsoft.com/office/officeart/2008/layout/VerticalCurvedList"/>
    <dgm:cxn modelId="{8CB292BE-EC02-A94E-ABC1-E8619FF92A69}" type="presParOf" srcId="{4EA38C98-323B-1E4A-BC50-C5A0AEE2A8FF}" destId="{573D3832-88F1-F843-B79E-7105F5092687}" srcOrd="4" destOrd="0" presId="urn:microsoft.com/office/officeart/2008/layout/VerticalCurvedList"/>
    <dgm:cxn modelId="{3184B43A-D06A-9C4A-95FA-BA9FB843CBAC}" type="presParOf" srcId="{573D3832-88F1-F843-B79E-7105F5092687}" destId="{89173B5E-C8BB-CF42-B2E0-4F63EC277740}" srcOrd="0" destOrd="0" presId="urn:microsoft.com/office/officeart/2008/layout/VerticalCurvedList"/>
    <dgm:cxn modelId="{E2ABD710-B31F-FA4E-A667-6CA70EBABE3F}" type="presParOf" srcId="{4EA38C98-323B-1E4A-BC50-C5A0AEE2A8FF}" destId="{70A54713-C099-8847-A4AF-914171D38FF2}" srcOrd="5" destOrd="0" presId="urn:microsoft.com/office/officeart/2008/layout/VerticalCurvedList"/>
    <dgm:cxn modelId="{BD003771-4C19-CA46-90E8-A3701E67F6FC}" type="presParOf" srcId="{4EA38C98-323B-1E4A-BC50-C5A0AEE2A8FF}" destId="{08FDE6F2-C78B-4B4E-A7BB-37F2D3AE608B}" srcOrd="6" destOrd="0" presId="urn:microsoft.com/office/officeart/2008/layout/VerticalCurvedList"/>
    <dgm:cxn modelId="{111EE7DF-4D04-9E45-A81C-48D0CA2D9ADB}" type="presParOf" srcId="{08FDE6F2-C78B-4B4E-A7BB-37F2D3AE608B}" destId="{06E9ABBA-364F-DA4C-A559-BF692CAFE208}" srcOrd="0" destOrd="0" presId="urn:microsoft.com/office/officeart/2008/layout/VerticalCurvedList"/>
    <dgm:cxn modelId="{FC3C22F4-E8CD-904F-B3D2-089841942C1C}" type="presParOf" srcId="{4EA38C98-323B-1E4A-BC50-C5A0AEE2A8FF}" destId="{18A2A7D5-3FF5-1947-A375-7CE51F530A28}" srcOrd="7" destOrd="0" presId="urn:microsoft.com/office/officeart/2008/layout/VerticalCurvedList"/>
    <dgm:cxn modelId="{56C04C01-5CFC-674B-A84B-D80664067C5A}" type="presParOf" srcId="{4EA38C98-323B-1E4A-BC50-C5A0AEE2A8FF}" destId="{778969B3-0603-9942-AA7C-519190DAEF2B}" srcOrd="8" destOrd="0" presId="urn:microsoft.com/office/officeart/2008/layout/VerticalCurvedList"/>
    <dgm:cxn modelId="{2D114C2E-871B-8D4F-B009-296CDA05E964}" type="presParOf" srcId="{778969B3-0603-9942-AA7C-519190DAEF2B}" destId="{509877A0-147E-F84C-B322-F29CF5AA51C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65E2298-654C-4643-82C8-D8D357877BBD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CBF7C2AC-889F-B84A-8435-5166C47F24E0}">
      <dgm:prSet/>
      <dgm:spPr/>
      <dgm:t>
        <a:bodyPr/>
        <a:lstStyle/>
        <a:p>
          <a:r>
            <a:rPr lang="fr-FR" dirty="0"/>
            <a:t>F</a:t>
          </a:r>
          <a:r>
            <a:rPr lang="fr-FR" b="0" i="0" dirty="0"/>
            <a:t>irst </a:t>
          </a:r>
          <a:r>
            <a:rPr lang="fr-FR" b="0" i="0" dirty="0" err="1"/>
            <a:t>retrospective</a:t>
          </a:r>
          <a:r>
            <a:rPr lang="fr-FR" b="0" i="0" dirty="0"/>
            <a:t> </a:t>
          </a:r>
          <a:r>
            <a:rPr lang="fr-FR" b="0" i="0" dirty="0" err="1"/>
            <a:t>study</a:t>
          </a:r>
          <a:r>
            <a:rPr lang="fr-FR" b="0" i="0" dirty="0"/>
            <a:t> </a:t>
          </a:r>
          <a:r>
            <a:rPr lang="fr-FR" b="0" i="0" dirty="0" err="1"/>
            <a:t>comparing</a:t>
          </a:r>
          <a:r>
            <a:rPr lang="fr-FR" b="0" i="0" dirty="0"/>
            <a:t> </a:t>
          </a:r>
          <a:r>
            <a:rPr lang="fr-FR" b="0" i="0" dirty="0" err="1"/>
            <a:t>conventional</a:t>
          </a:r>
          <a:r>
            <a:rPr lang="fr-FR" b="0" i="0" dirty="0"/>
            <a:t> </a:t>
          </a:r>
          <a:r>
            <a:rPr lang="fr-FR" b="0" i="0" dirty="0" err="1"/>
            <a:t>surgery</a:t>
          </a:r>
          <a:r>
            <a:rPr lang="fr-FR" b="0" i="0" dirty="0"/>
            <a:t> and SUB placement for the </a:t>
          </a:r>
          <a:r>
            <a:rPr lang="fr-FR" b="0" i="0" dirty="0" err="1"/>
            <a:t>treatment</a:t>
          </a:r>
          <a:r>
            <a:rPr lang="fr-FR" b="0" i="0" dirty="0"/>
            <a:t> of </a:t>
          </a:r>
          <a:r>
            <a:rPr lang="fr-FR" b="0" i="0" dirty="0" err="1"/>
            <a:t>ureteral</a:t>
          </a:r>
          <a:r>
            <a:rPr lang="fr-FR" b="0" i="0" dirty="0"/>
            <a:t> obstruction in cats </a:t>
          </a:r>
          <a:r>
            <a:rPr lang="fr-FR" b="0" i="0" dirty="0" err="1"/>
            <a:t>secondary</a:t>
          </a:r>
          <a:r>
            <a:rPr lang="fr-FR" b="0" i="0" dirty="0"/>
            <a:t> to </a:t>
          </a:r>
          <a:r>
            <a:rPr lang="fr-FR" b="0" i="0" dirty="0" err="1"/>
            <a:t>urolithiasis</a:t>
          </a:r>
          <a:endParaRPr lang="fr-FR" dirty="0"/>
        </a:p>
      </dgm:t>
    </dgm:pt>
    <dgm:pt modelId="{5A53B758-2B05-A143-8B89-FA939B2AFF15}" type="parTrans" cxnId="{14DFF622-F2B6-3B45-8F57-0DD4A611B79C}">
      <dgm:prSet/>
      <dgm:spPr/>
      <dgm:t>
        <a:bodyPr/>
        <a:lstStyle/>
        <a:p>
          <a:endParaRPr lang="fr-FR"/>
        </a:p>
      </dgm:t>
    </dgm:pt>
    <dgm:pt modelId="{7383A552-7604-4C40-8FF1-7D4E888E4F1C}" type="sibTrans" cxnId="{14DFF622-F2B6-3B45-8F57-0DD4A611B79C}">
      <dgm:prSet/>
      <dgm:spPr/>
      <dgm:t>
        <a:bodyPr/>
        <a:lstStyle/>
        <a:p>
          <a:endParaRPr lang="fr-FR"/>
        </a:p>
      </dgm:t>
    </dgm:pt>
    <dgm:pt modelId="{EDE63537-4739-7D4B-8623-AF4FA8C2D035}">
      <dgm:prSet/>
      <dgm:spPr/>
      <dgm:t>
        <a:bodyPr/>
        <a:lstStyle/>
        <a:p>
          <a:r>
            <a:rPr lang="fr-FR"/>
            <a:t>B</a:t>
          </a:r>
          <a:r>
            <a:rPr lang="fr-FR" b="0" i="0"/>
            <a:t>oth techniques yielded long-term positive outcomes. </a:t>
          </a:r>
          <a:endParaRPr lang="fr-FR"/>
        </a:p>
      </dgm:t>
    </dgm:pt>
    <dgm:pt modelId="{7F7728BF-B130-2B49-9F15-75A66FC1D55F}" type="parTrans" cxnId="{2B0A8DC0-8AD5-4740-AFCC-AF42DE5D6213}">
      <dgm:prSet/>
      <dgm:spPr/>
      <dgm:t>
        <a:bodyPr/>
        <a:lstStyle/>
        <a:p>
          <a:endParaRPr lang="fr-FR"/>
        </a:p>
      </dgm:t>
    </dgm:pt>
    <dgm:pt modelId="{7493DD68-EEE1-DF43-BE8E-9174798F4335}" type="sibTrans" cxnId="{2B0A8DC0-8AD5-4740-AFCC-AF42DE5D6213}">
      <dgm:prSet/>
      <dgm:spPr/>
      <dgm:t>
        <a:bodyPr/>
        <a:lstStyle/>
        <a:p>
          <a:endParaRPr lang="fr-FR"/>
        </a:p>
      </dgm:t>
    </dgm:pt>
    <dgm:pt modelId="{8382CFCA-13C8-3647-801D-AEFBE8172A51}">
      <dgm:prSet/>
      <dgm:spPr/>
      <dgm:t>
        <a:bodyPr/>
        <a:lstStyle/>
        <a:p>
          <a:r>
            <a:rPr lang="fr-FR" b="0" i="0"/>
            <a:t>Conventional surgery had a high long-term complication rate, particularly stenosis requiring further surgery</a:t>
          </a:r>
          <a:r>
            <a:rPr lang="fr-FR" b="0" i="0" u="sng"/>
            <a:t>,</a:t>
          </a:r>
          <a:r>
            <a:rPr lang="fr-FR" b="0" i="0"/>
            <a:t> but remain</a:t>
          </a:r>
          <a:r>
            <a:rPr lang="fr-FR" b="0" i="0" u="sng"/>
            <a:t>s</a:t>
          </a:r>
          <a:r>
            <a:rPr lang="fr-FR" b="0" i="0"/>
            <a:t> suitable for selected cases (single urolith). </a:t>
          </a:r>
          <a:endParaRPr lang="fr-FR"/>
        </a:p>
      </dgm:t>
    </dgm:pt>
    <dgm:pt modelId="{B324CE6C-EEA2-A045-8DA7-1186A22F7DCB}" type="parTrans" cxnId="{8F5AD451-7ED9-764A-BCD0-58FBBBD5E6D1}">
      <dgm:prSet/>
      <dgm:spPr/>
      <dgm:t>
        <a:bodyPr/>
        <a:lstStyle/>
        <a:p>
          <a:endParaRPr lang="fr-FR"/>
        </a:p>
      </dgm:t>
    </dgm:pt>
    <dgm:pt modelId="{AC82A72F-D81C-734B-9050-2279AE584D26}" type="sibTrans" cxnId="{8F5AD451-7ED9-764A-BCD0-58FBBBD5E6D1}">
      <dgm:prSet/>
      <dgm:spPr/>
      <dgm:t>
        <a:bodyPr/>
        <a:lstStyle/>
        <a:p>
          <a:endParaRPr lang="fr-FR"/>
        </a:p>
      </dgm:t>
    </dgm:pt>
    <dgm:pt modelId="{D46D7955-B58E-5A4A-82A4-8512B7BDEE13}">
      <dgm:prSet/>
      <dgm:spPr/>
      <dgm:t>
        <a:bodyPr/>
        <a:lstStyle/>
        <a:p>
          <a:r>
            <a:rPr lang="fr-FR" b="0" i="0"/>
            <a:t>The SUB remains the preferred treatment in most cases. </a:t>
          </a:r>
          <a:endParaRPr lang="fr-FR"/>
        </a:p>
      </dgm:t>
    </dgm:pt>
    <dgm:pt modelId="{AC5EC138-0D9A-374B-911F-817B183C761B}" type="parTrans" cxnId="{DF15FF74-C066-E04A-B7A9-3D847322ED93}">
      <dgm:prSet/>
      <dgm:spPr/>
      <dgm:t>
        <a:bodyPr/>
        <a:lstStyle/>
        <a:p>
          <a:endParaRPr lang="fr-FR"/>
        </a:p>
      </dgm:t>
    </dgm:pt>
    <dgm:pt modelId="{DB4CF3A8-402C-5E4D-B712-0A2E4E95AA0F}" type="sibTrans" cxnId="{DF15FF74-C066-E04A-B7A9-3D847322ED93}">
      <dgm:prSet/>
      <dgm:spPr/>
      <dgm:t>
        <a:bodyPr/>
        <a:lstStyle/>
        <a:p>
          <a:endParaRPr lang="fr-FR"/>
        </a:p>
      </dgm:t>
    </dgm:pt>
    <dgm:pt modelId="{FC589A45-F323-4240-AD4D-2A8351B1B3AE}" type="pres">
      <dgm:prSet presAssocID="{E65E2298-654C-4643-82C8-D8D357877BBD}" presName="linear" presStyleCnt="0">
        <dgm:presLayoutVars>
          <dgm:animLvl val="lvl"/>
          <dgm:resizeHandles val="exact"/>
        </dgm:presLayoutVars>
      </dgm:prSet>
      <dgm:spPr/>
    </dgm:pt>
    <dgm:pt modelId="{65AE1C30-DB2A-4041-8D49-3364057A7D31}" type="pres">
      <dgm:prSet presAssocID="{CBF7C2AC-889F-B84A-8435-5166C47F24E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BC7EB53-762C-B444-8866-F22EDF748818}" type="pres">
      <dgm:prSet presAssocID="{7383A552-7604-4C40-8FF1-7D4E888E4F1C}" presName="spacer" presStyleCnt="0"/>
      <dgm:spPr/>
    </dgm:pt>
    <dgm:pt modelId="{9DDDFE8A-71F8-0746-8E53-5138438BE3ED}" type="pres">
      <dgm:prSet presAssocID="{EDE63537-4739-7D4B-8623-AF4FA8C2D03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7AD4FB3-BF2C-D842-BCDA-E16FE6545173}" type="pres">
      <dgm:prSet presAssocID="{7493DD68-EEE1-DF43-BE8E-9174798F4335}" presName="spacer" presStyleCnt="0"/>
      <dgm:spPr/>
    </dgm:pt>
    <dgm:pt modelId="{4748AC5B-321F-F648-BE20-5F1E11DDEA27}" type="pres">
      <dgm:prSet presAssocID="{8382CFCA-13C8-3647-801D-AEFBE8172A5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95B2E82-5AC8-E749-BEC0-4642EBBB6514}" type="pres">
      <dgm:prSet presAssocID="{AC82A72F-D81C-734B-9050-2279AE584D26}" presName="spacer" presStyleCnt="0"/>
      <dgm:spPr/>
    </dgm:pt>
    <dgm:pt modelId="{0798EE22-485B-4641-A4B7-37A801136F69}" type="pres">
      <dgm:prSet presAssocID="{D46D7955-B58E-5A4A-82A4-8512B7BDEE1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4DFF622-F2B6-3B45-8F57-0DD4A611B79C}" srcId="{E65E2298-654C-4643-82C8-D8D357877BBD}" destId="{CBF7C2AC-889F-B84A-8435-5166C47F24E0}" srcOrd="0" destOrd="0" parTransId="{5A53B758-2B05-A143-8B89-FA939B2AFF15}" sibTransId="{7383A552-7604-4C40-8FF1-7D4E888E4F1C}"/>
    <dgm:cxn modelId="{8F5AD451-7ED9-764A-BCD0-58FBBBD5E6D1}" srcId="{E65E2298-654C-4643-82C8-D8D357877BBD}" destId="{8382CFCA-13C8-3647-801D-AEFBE8172A51}" srcOrd="2" destOrd="0" parTransId="{B324CE6C-EEA2-A045-8DA7-1186A22F7DCB}" sibTransId="{AC82A72F-D81C-734B-9050-2279AE584D26}"/>
    <dgm:cxn modelId="{1DEA056F-D020-CB44-B8FC-5762FC3F6213}" type="presOf" srcId="{E65E2298-654C-4643-82C8-D8D357877BBD}" destId="{FC589A45-F323-4240-AD4D-2A8351B1B3AE}" srcOrd="0" destOrd="0" presId="urn:microsoft.com/office/officeart/2005/8/layout/vList2"/>
    <dgm:cxn modelId="{2231DA73-3648-9245-81A5-E822131CB548}" type="presOf" srcId="{D46D7955-B58E-5A4A-82A4-8512B7BDEE13}" destId="{0798EE22-485B-4641-A4B7-37A801136F69}" srcOrd="0" destOrd="0" presId="urn:microsoft.com/office/officeart/2005/8/layout/vList2"/>
    <dgm:cxn modelId="{DF15FF74-C066-E04A-B7A9-3D847322ED93}" srcId="{E65E2298-654C-4643-82C8-D8D357877BBD}" destId="{D46D7955-B58E-5A4A-82A4-8512B7BDEE13}" srcOrd="3" destOrd="0" parTransId="{AC5EC138-0D9A-374B-911F-817B183C761B}" sibTransId="{DB4CF3A8-402C-5E4D-B712-0A2E4E95AA0F}"/>
    <dgm:cxn modelId="{E8B9358E-0EA2-644D-A016-0AD681310742}" type="presOf" srcId="{CBF7C2AC-889F-B84A-8435-5166C47F24E0}" destId="{65AE1C30-DB2A-4041-8D49-3364057A7D31}" srcOrd="0" destOrd="0" presId="urn:microsoft.com/office/officeart/2005/8/layout/vList2"/>
    <dgm:cxn modelId="{2B0A8DC0-8AD5-4740-AFCC-AF42DE5D6213}" srcId="{E65E2298-654C-4643-82C8-D8D357877BBD}" destId="{EDE63537-4739-7D4B-8623-AF4FA8C2D035}" srcOrd="1" destOrd="0" parTransId="{7F7728BF-B130-2B49-9F15-75A66FC1D55F}" sibTransId="{7493DD68-EEE1-DF43-BE8E-9174798F4335}"/>
    <dgm:cxn modelId="{94812BDB-8F53-114C-AE5A-3D9681C325F2}" type="presOf" srcId="{EDE63537-4739-7D4B-8623-AF4FA8C2D035}" destId="{9DDDFE8A-71F8-0746-8E53-5138438BE3ED}" srcOrd="0" destOrd="0" presId="urn:microsoft.com/office/officeart/2005/8/layout/vList2"/>
    <dgm:cxn modelId="{0BFD38DD-5749-BC41-9682-6B9BBB3AA1EB}" type="presOf" srcId="{8382CFCA-13C8-3647-801D-AEFBE8172A51}" destId="{4748AC5B-321F-F648-BE20-5F1E11DDEA27}" srcOrd="0" destOrd="0" presId="urn:microsoft.com/office/officeart/2005/8/layout/vList2"/>
    <dgm:cxn modelId="{E70C9CD3-442F-9D43-A9C1-AB71A478E8B6}" type="presParOf" srcId="{FC589A45-F323-4240-AD4D-2A8351B1B3AE}" destId="{65AE1C30-DB2A-4041-8D49-3364057A7D31}" srcOrd="0" destOrd="0" presId="urn:microsoft.com/office/officeart/2005/8/layout/vList2"/>
    <dgm:cxn modelId="{28C74EEF-0AFE-9C46-B310-7AF006B5E351}" type="presParOf" srcId="{FC589A45-F323-4240-AD4D-2A8351B1B3AE}" destId="{3BC7EB53-762C-B444-8866-F22EDF748818}" srcOrd="1" destOrd="0" presId="urn:microsoft.com/office/officeart/2005/8/layout/vList2"/>
    <dgm:cxn modelId="{B026AAC8-E833-324F-B869-36208D87E6DA}" type="presParOf" srcId="{FC589A45-F323-4240-AD4D-2A8351B1B3AE}" destId="{9DDDFE8A-71F8-0746-8E53-5138438BE3ED}" srcOrd="2" destOrd="0" presId="urn:microsoft.com/office/officeart/2005/8/layout/vList2"/>
    <dgm:cxn modelId="{D795E500-77CC-3247-9350-FD74A8793957}" type="presParOf" srcId="{FC589A45-F323-4240-AD4D-2A8351B1B3AE}" destId="{77AD4FB3-BF2C-D842-BCDA-E16FE6545173}" srcOrd="3" destOrd="0" presId="urn:microsoft.com/office/officeart/2005/8/layout/vList2"/>
    <dgm:cxn modelId="{B355F897-D402-6549-A12D-4ACDC6D8717B}" type="presParOf" srcId="{FC589A45-F323-4240-AD4D-2A8351B1B3AE}" destId="{4748AC5B-321F-F648-BE20-5F1E11DDEA27}" srcOrd="4" destOrd="0" presId="urn:microsoft.com/office/officeart/2005/8/layout/vList2"/>
    <dgm:cxn modelId="{47956160-1211-6045-B7F7-F3397A8F3C5A}" type="presParOf" srcId="{FC589A45-F323-4240-AD4D-2A8351B1B3AE}" destId="{E95B2E82-5AC8-E749-BEC0-4642EBBB6514}" srcOrd="5" destOrd="0" presId="urn:microsoft.com/office/officeart/2005/8/layout/vList2"/>
    <dgm:cxn modelId="{91965870-F61C-8947-BA01-1B688DD0FD66}" type="presParOf" srcId="{FC589A45-F323-4240-AD4D-2A8351B1B3AE}" destId="{0798EE22-485B-4641-A4B7-37A801136F6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B9636E4-1355-48DE-9985-35B08BD16A4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DB9CB2-777B-497E-8AD9-761D0EA04980}">
      <dgm:prSet/>
      <dgm:spPr/>
      <dgm:t>
        <a:bodyPr/>
        <a:lstStyle/>
        <a:p>
          <a:r>
            <a:rPr lang="fr-FR" dirty="0" err="1"/>
            <a:t>Advantages</a:t>
          </a:r>
          <a:endParaRPr lang="en-US" i="1" dirty="0"/>
        </a:p>
      </dgm:t>
    </dgm:pt>
    <dgm:pt modelId="{A032C271-44E8-4761-8428-589E73B69C72}" type="parTrans" cxnId="{6371CA2B-3A5E-43E2-BB9E-5908E98929FF}">
      <dgm:prSet/>
      <dgm:spPr/>
      <dgm:t>
        <a:bodyPr/>
        <a:lstStyle/>
        <a:p>
          <a:endParaRPr lang="en-US"/>
        </a:p>
      </dgm:t>
    </dgm:pt>
    <dgm:pt modelId="{1E762458-52C4-4A3B-80F1-D3AFBC11D9B1}" type="sibTrans" cxnId="{6371CA2B-3A5E-43E2-BB9E-5908E98929FF}">
      <dgm:prSet/>
      <dgm:spPr/>
      <dgm:t>
        <a:bodyPr/>
        <a:lstStyle/>
        <a:p>
          <a:endParaRPr lang="en-US"/>
        </a:p>
      </dgm:t>
    </dgm:pt>
    <dgm:pt modelId="{BF74E5AA-F6A2-8845-8A36-ED8BD58B40DB}">
      <dgm:prSet/>
      <dgm:spPr/>
      <dgm:t>
        <a:bodyPr/>
        <a:lstStyle/>
        <a:p>
          <a:r>
            <a:rPr lang="en-US" dirty="0"/>
            <a:t>Less lower urinary tract infection in the long term </a:t>
          </a:r>
          <a:r>
            <a:rPr lang="fr-FR" i="1" dirty="0"/>
            <a:t>(Wormser et al., 2016)</a:t>
          </a:r>
          <a:endParaRPr lang="en-US" i="1" dirty="0"/>
        </a:p>
      </dgm:t>
    </dgm:pt>
    <dgm:pt modelId="{583DEADE-DB3C-8F42-A615-095B97EC5BC9}" type="parTrans" cxnId="{A560F48D-131C-4B4E-84B8-B4487139AC63}">
      <dgm:prSet/>
      <dgm:spPr/>
      <dgm:t>
        <a:bodyPr/>
        <a:lstStyle/>
        <a:p>
          <a:endParaRPr lang="fr-FR"/>
        </a:p>
      </dgm:t>
    </dgm:pt>
    <dgm:pt modelId="{C7A79291-DF94-FE48-AC7C-5B5FB5B5D2ED}" type="sibTrans" cxnId="{A560F48D-131C-4B4E-84B8-B4487139AC63}">
      <dgm:prSet/>
      <dgm:spPr/>
      <dgm:t>
        <a:bodyPr/>
        <a:lstStyle/>
        <a:p>
          <a:endParaRPr lang="fr-FR"/>
        </a:p>
      </dgm:t>
    </dgm:pt>
    <dgm:pt modelId="{9C9B6076-5021-7E41-B04C-7C7A54AE184A}">
      <dgm:prSet/>
      <dgm:spPr/>
      <dgm:t>
        <a:bodyPr/>
        <a:lstStyle/>
        <a:p>
          <a:r>
            <a:rPr lang="en-US" dirty="0"/>
            <a:t>Depending on the study, no clear higher </a:t>
          </a:r>
          <a:r>
            <a:rPr lang="en-US" dirty="0" err="1"/>
            <a:t>reobstruction</a:t>
          </a:r>
          <a:r>
            <a:rPr lang="en-US" dirty="0"/>
            <a:t> rate </a:t>
          </a:r>
        </a:p>
      </dgm:t>
    </dgm:pt>
    <dgm:pt modelId="{3C2A6D52-68CD-7445-9E6A-9364DA0F6F20}" type="parTrans" cxnId="{A8AC4777-F1EE-0A4A-9D72-08D58CEE690B}">
      <dgm:prSet/>
      <dgm:spPr/>
      <dgm:t>
        <a:bodyPr/>
        <a:lstStyle/>
        <a:p>
          <a:endParaRPr lang="fr-FR"/>
        </a:p>
      </dgm:t>
    </dgm:pt>
    <dgm:pt modelId="{BD313935-4482-0C42-9090-A138220EE185}" type="sibTrans" cxnId="{A8AC4777-F1EE-0A4A-9D72-08D58CEE690B}">
      <dgm:prSet/>
      <dgm:spPr/>
      <dgm:t>
        <a:bodyPr/>
        <a:lstStyle/>
        <a:p>
          <a:endParaRPr lang="fr-FR"/>
        </a:p>
      </dgm:t>
    </dgm:pt>
    <dgm:pt modelId="{8291B42E-13A1-0149-84F3-4889191C7590}">
      <dgm:prSet/>
      <dgm:spPr/>
      <dgm:t>
        <a:bodyPr/>
        <a:lstStyle/>
        <a:p>
          <a:r>
            <a:rPr lang="en-US" dirty="0"/>
            <a:t>Disadvantage</a:t>
          </a:r>
        </a:p>
      </dgm:t>
    </dgm:pt>
    <dgm:pt modelId="{EAD03A60-5B69-DD44-9DC1-D27603789156}" type="parTrans" cxnId="{337F7E42-70EC-3848-AA7E-575BCDAE173B}">
      <dgm:prSet/>
      <dgm:spPr/>
      <dgm:t>
        <a:bodyPr/>
        <a:lstStyle/>
        <a:p>
          <a:endParaRPr lang="fr-FR"/>
        </a:p>
      </dgm:t>
    </dgm:pt>
    <dgm:pt modelId="{0B5EC868-F6CF-2740-98B2-6F466676985C}" type="sibTrans" cxnId="{337F7E42-70EC-3848-AA7E-575BCDAE173B}">
      <dgm:prSet/>
      <dgm:spPr/>
      <dgm:t>
        <a:bodyPr/>
        <a:lstStyle/>
        <a:p>
          <a:endParaRPr lang="fr-FR"/>
        </a:p>
      </dgm:t>
    </dgm:pt>
    <dgm:pt modelId="{BCB46CAF-6862-F142-BCC4-853CCF64F2E4}">
      <dgm:prSet/>
      <dgm:spPr/>
      <dgm:t>
        <a:bodyPr/>
        <a:lstStyle/>
        <a:p>
          <a:r>
            <a:rPr lang="fr-FR" dirty="0" err="1"/>
            <a:t>Requires</a:t>
          </a:r>
          <a:r>
            <a:rPr lang="fr-FR" dirty="0"/>
            <a:t> </a:t>
          </a:r>
          <a:r>
            <a:rPr lang="fr-FR" dirty="0" err="1"/>
            <a:t>experience</a:t>
          </a:r>
          <a:r>
            <a:rPr lang="fr-FR" dirty="0"/>
            <a:t> of the surgeon</a:t>
          </a:r>
        </a:p>
      </dgm:t>
    </dgm:pt>
    <dgm:pt modelId="{386E8BFB-775E-074C-A160-C39EB361A9FD}" type="parTrans" cxnId="{F4C68535-AF7F-1542-86ED-845A225CC5E5}">
      <dgm:prSet/>
      <dgm:spPr/>
      <dgm:t>
        <a:bodyPr/>
        <a:lstStyle/>
        <a:p>
          <a:endParaRPr lang="fr-FR"/>
        </a:p>
      </dgm:t>
    </dgm:pt>
    <dgm:pt modelId="{D133C7FA-65F9-DD45-8EBC-F367AE07C6A7}" type="sibTrans" cxnId="{F4C68535-AF7F-1542-86ED-845A225CC5E5}">
      <dgm:prSet/>
      <dgm:spPr/>
      <dgm:t>
        <a:bodyPr/>
        <a:lstStyle/>
        <a:p>
          <a:endParaRPr lang="fr-FR"/>
        </a:p>
      </dgm:t>
    </dgm:pt>
    <dgm:pt modelId="{DF94EA65-9E8E-4F4B-A2DB-992EB60ED098}">
      <dgm:prSet/>
      <dgm:spPr/>
      <dgm:t>
        <a:bodyPr/>
        <a:lstStyle/>
        <a:p>
          <a:r>
            <a:rPr lang="en-US" dirty="0"/>
            <a:t>Cost</a:t>
          </a:r>
        </a:p>
      </dgm:t>
    </dgm:pt>
    <dgm:pt modelId="{229F43F9-65C0-BB4B-8955-E50EFFCB87D3}" type="parTrans" cxnId="{8331B0C3-CA02-7640-89D2-14B4EA2CC91F}">
      <dgm:prSet/>
      <dgm:spPr/>
      <dgm:t>
        <a:bodyPr/>
        <a:lstStyle/>
        <a:p>
          <a:endParaRPr lang="fr-FR"/>
        </a:p>
      </dgm:t>
    </dgm:pt>
    <dgm:pt modelId="{BFD3AAF9-CAD9-9941-9DEE-AFA1C13B1628}" type="sibTrans" cxnId="{8331B0C3-CA02-7640-89D2-14B4EA2CC91F}">
      <dgm:prSet/>
      <dgm:spPr/>
      <dgm:t>
        <a:bodyPr/>
        <a:lstStyle/>
        <a:p>
          <a:endParaRPr lang="fr-FR"/>
        </a:p>
      </dgm:t>
    </dgm:pt>
    <dgm:pt modelId="{FE482048-D7DE-904C-90C9-27639D1BEE1D}">
      <dgm:prSet/>
      <dgm:spPr/>
      <dgm:t>
        <a:bodyPr/>
        <a:lstStyle/>
        <a:p>
          <a:r>
            <a:rPr lang="en-US" dirty="0"/>
            <a:t>For ureteroneocystostomy: </a:t>
          </a:r>
          <a:r>
            <a:rPr lang="fr-FR" dirty="0" err="1"/>
            <a:t>wider</a:t>
          </a:r>
          <a:r>
            <a:rPr lang="fr-FR" dirty="0"/>
            <a:t> lumen and shorter </a:t>
          </a:r>
          <a:r>
            <a:rPr lang="fr-FR" dirty="0" err="1"/>
            <a:t>length</a:t>
          </a:r>
          <a:r>
            <a:rPr lang="fr-FR" dirty="0"/>
            <a:t> of the </a:t>
          </a:r>
          <a:r>
            <a:rPr lang="fr-FR" dirty="0" err="1"/>
            <a:t>ureters</a:t>
          </a:r>
          <a:r>
            <a:rPr lang="fr-FR" dirty="0"/>
            <a:t> </a:t>
          </a:r>
          <a:r>
            <a:rPr lang="fr-FR" dirty="0">
              <a:sym typeface="Wingdings" pitchFamily="2" charset="2"/>
            </a:rPr>
            <a:t> </a:t>
          </a:r>
          <a:r>
            <a:rPr lang="fr-FR" dirty="0" err="1">
              <a:sym typeface="Wingdings" pitchFamily="2" charset="2"/>
            </a:rPr>
            <a:t>Fewer</a:t>
          </a:r>
          <a:r>
            <a:rPr lang="fr-FR" dirty="0">
              <a:sym typeface="Wingdings" pitchFamily="2" charset="2"/>
            </a:rPr>
            <a:t> </a:t>
          </a:r>
          <a:r>
            <a:rPr lang="fr-FR" dirty="0" err="1">
              <a:sym typeface="Wingdings" pitchFamily="2" charset="2"/>
            </a:rPr>
            <a:t>reobstructions</a:t>
          </a:r>
          <a:r>
            <a:rPr lang="fr-FR" dirty="0"/>
            <a:t> </a:t>
          </a:r>
          <a:r>
            <a:rPr lang="fr-FR" dirty="0" err="1"/>
            <a:t>than</a:t>
          </a:r>
          <a:r>
            <a:rPr lang="fr-FR" dirty="0"/>
            <a:t> </a:t>
          </a:r>
          <a:r>
            <a:rPr lang="fr-FR" dirty="0" err="1"/>
            <a:t>ureterotomy</a:t>
          </a:r>
          <a:endParaRPr lang="en-US" dirty="0"/>
        </a:p>
      </dgm:t>
    </dgm:pt>
    <dgm:pt modelId="{0068A30B-B9C4-924D-B6B9-C129138E5753}" type="parTrans" cxnId="{BCB5AAA8-535E-F241-804F-8200F8DE0D99}">
      <dgm:prSet/>
      <dgm:spPr/>
    </dgm:pt>
    <dgm:pt modelId="{CF71C0D5-D3B4-8A4D-8FD3-3E99D5BED0D1}" type="sibTrans" cxnId="{BCB5AAA8-535E-F241-804F-8200F8DE0D99}">
      <dgm:prSet/>
      <dgm:spPr/>
    </dgm:pt>
    <dgm:pt modelId="{753E104E-E90E-1649-BE41-CADC31EA5E15}" type="pres">
      <dgm:prSet presAssocID="{2B9636E4-1355-48DE-9985-35B08BD16A46}" presName="linear" presStyleCnt="0">
        <dgm:presLayoutVars>
          <dgm:animLvl val="lvl"/>
          <dgm:resizeHandles val="exact"/>
        </dgm:presLayoutVars>
      </dgm:prSet>
      <dgm:spPr/>
    </dgm:pt>
    <dgm:pt modelId="{4A6846CE-51AB-2D44-987A-4616E426B374}" type="pres">
      <dgm:prSet presAssocID="{B2DB9CB2-777B-497E-8AD9-761D0EA0498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2A7B579-5194-1740-97BC-099627CF92F3}" type="pres">
      <dgm:prSet presAssocID="{B2DB9CB2-777B-497E-8AD9-761D0EA04980}" presName="childText" presStyleLbl="revTx" presStyleIdx="0" presStyleCnt="2">
        <dgm:presLayoutVars>
          <dgm:bulletEnabled val="1"/>
        </dgm:presLayoutVars>
      </dgm:prSet>
      <dgm:spPr/>
    </dgm:pt>
    <dgm:pt modelId="{432DC2B4-19FA-0D40-A7BF-EFE84CC2582D}" type="pres">
      <dgm:prSet presAssocID="{8291B42E-13A1-0149-84F3-4889191C759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69E50D8-9FF3-434B-9973-8D70D7E92F22}" type="pres">
      <dgm:prSet presAssocID="{8291B42E-13A1-0149-84F3-4889191C7590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6B15311C-4110-2D4C-8D0C-FB24C24125CF}" type="presOf" srcId="{DF94EA65-9E8E-4F4B-A2DB-992EB60ED098}" destId="{F2A7B579-5194-1740-97BC-099627CF92F3}" srcOrd="0" destOrd="2" presId="urn:microsoft.com/office/officeart/2005/8/layout/vList2"/>
    <dgm:cxn modelId="{6371CA2B-3A5E-43E2-BB9E-5908E98929FF}" srcId="{2B9636E4-1355-48DE-9985-35B08BD16A46}" destId="{B2DB9CB2-777B-497E-8AD9-761D0EA04980}" srcOrd="0" destOrd="0" parTransId="{A032C271-44E8-4761-8428-589E73B69C72}" sibTransId="{1E762458-52C4-4A3B-80F1-D3AFBC11D9B1}"/>
    <dgm:cxn modelId="{E993412D-EE67-5345-B27E-9D5E0761F59F}" type="presOf" srcId="{BF74E5AA-F6A2-8845-8A36-ED8BD58B40DB}" destId="{F2A7B579-5194-1740-97BC-099627CF92F3}" srcOrd="0" destOrd="0" presId="urn:microsoft.com/office/officeart/2005/8/layout/vList2"/>
    <dgm:cxn modelId="{F4C68535-AF7F-1542-86ED-845A225CC5E5}" srcId="{8291B42E-13A1-0149-84F3-4889191C7590}" destId="{BCB46CAF-6862-F142-BCC4-853CCF64F2E4}" srcOrd="0" destOrd="0" parTransId="{386E8BFB-775E-074C-A160-C39EB361A9FD}" sibTransId="{D133C7FA-65F9-DD45-8EBC-F367AE07C6A7}"/>
    <dgm:cxn modelId="{C866C33A-0744-CA48-92BE-5DD514F50CD5}" type="presOf" srcId="{2B9636E4-1355-48DE-9985-35B08BD16A46}" destId="{753E104E-E90E-1649-BE41-CADC31EA5E15}" srcOrd="0" destOrd="0" presId="urn:microsoft.com/office/officeart/2005/8/layout/vList2"/>
    <dgm:cxn modelId="{748FDE3A-9F1E-FE4C-900C-BC5BEE23CB04}" type="presOf" srcId="{FE482048-D7DE-904C-90C9-27639D1BEE1D}" destId="{F2A7B579-5194-1740-97BC-099627CF92F3}" srcOrd="0" destOrd="3" presId="urn:microsoft.com/office/officeart/2005/8/layout/vList2"/>
    <dgm:cxn modelId="{337F7E42-70EC-3848-AA7E-575BCDAE173B}" srcId="{2B9636E4-1355-48DE-9985-35B08BD16A46}" destId="{8291B42E-13A1-0149-84F3-4889191C7590}" srcOrd="1" destOrd="0" parTransId="{EAD03A60-5B69-DD44-9DC1-D27603789156}" sibTransId="{0B5EC868-F6CF-2740-98B2-6F466676985C}"/>
    <dgm:cxn modelId="{D861B953-2DB9-7C4C-889F-1F86D3BE07F3}" type="presOf" srcId="{8291B42E-13A1-0149-84F3-4889191C7590}" destId="{432DC2B4-19FA-0D40-A7BF-EFE84CC2582D}" srcOrd="0" destOrd="0" presId="urn:microsoft.com/office/officeart/2005/8/layout/vList2"/>
    <dgm:cxn modelId="{B9077B63-F200-4748-93C7-A518ADE6393B}" type="presOf" srcId="{B2DB9CB2-777B-497E-8AD9-761D0EA04980}" destId="{4A6846CE-51AB-2D44-987A-4616E426B374}" srcOrd="0" destOrd="0" presId="urn:microsoft.com/office/officeart/2005/8/layout/vList2"/>
    <dgm:cxn modelId="{3AA96072-8943-6A4E-8D4E-D6C66EFE42FA}" type="presOf" srcId="{BCB46CAF-6862-F142-BCC4-853CCF64F2E4}" destId="{C69E50D8-9FF3-434B-9973-8D70D7E92F22}" srcOrd="0" destOrd="0" presId="urn:microsoft.com/office/officeart/2005/8/layout/vList2"/>
    <dgm:cxn modelId="{A8AC4777-F1EE-0A4A-9D72-08D58CEE690B}" srcId="{B2DB9CB2-777B-497E-8AD9-761D0EA04980}" destId="{9C9B6076-5021-7E41-B04C-7C7A54AE184A}" srcOrd="1" destOrd="0" parTransId="{3C2A6D52-68CD-7445-9E6A-9364DA0F6F20}" sibTransId="{BD313935-4482-0C42-9090-A138220EE185}"/>
    <dgm:cxn modelId="{A560F48D-131C-4B4E-84B8-B4487139AC63}" srcId="{B2DB9CB2-777B-497E-8AD9-761D0EA04980}" destId="{BF74E5AA-F6A2-8845-8A36-ED8BD58B40DB}" srcOrd="0" destOrd="0" parTransId="{583DEADE-DB3C-8F42-A615-095B97EC5BC9}" sibTransId="{C7A79291-DF94-FE48-AC7C-5B5FB5B5D2ED}"/>
    <dgm:cxn modelId="{4646769D-7592-024C-9FF3-AE58CCF329EF}" type="presOf" srcId="{9C9B6076-5021-7E41-B04C-7C7A54AE184A}" destId="{F2A7B579-5194-1740-97BC-099627CF92F3}" srcOrd="0" destOrd="1" presId="urn:microsoft.com/office/officeart/2005/8/layout/vList2"/>
    <dgm:cxn modelId="{BCB5AAA8-535E-F241-804F-8200F8DE0D99}" srcId="{B2DB9CB2-777B-497E-8AD9-761D0EA04980}" destId="{FE482048-D7DE-904C-90C9-27639D1BEE1D}" srcOrd="3" destOrd="0" parTransId="{0068A30B-B9C4-924D-B6B9-C129138E5753}" sibTransId="{CF71C0D5-D3B4-8A4D-8FD3-3E99D5BED0D1}"/>
    <dgm:cxn modelId="{8331B0C3-CA02-7640-89D2-14B4EA2CC91F}" srcId="{B2DB9CB2-777B-497E-8AD9-761D0EA04980}" destId="{DF94EA65-9E8E-4F4B-A2DB-992EB60ED098}" srcOrd="2" destOrd="0" parTransId="{229F43F9-65C0-BB4B-8955-E50EFFCB87D3}" sibTransId="{BFD3AAF9-CAD9-9941-9DEE-AFA1C13B1628}"/>
    <dgm:cxn modelId="{7EAA0038-1130-B043-A87B-16E4C8A0685A}" type="presParOf" srcId="{753E104E-E90E-1649-BE41-CADC31EA5E15}" destId="{4A6846CE-51AB-2D44-987A-4616E426B374}" srcOrd="0" destOrd="0" presId="urn:microsoft.com/office/officeart/2005/8/layout/vList2"/>
    <dgm:cxn modelId="{DEA08AA3-72D9-F54E-A276-2A0F3EB4D35D}" type="presParOf" srcId="{753E104E-E90E-1649-BE41-CADC31EA5E15}" destId="{F2A7B579-5194-1740-97BC-099627CF92F3}" srcOrd="1" destOrd="0" presId="urn:microsoft.com/office/officeart/2005/8/layout/vList2"/>
    <dgm:cxn modelId="{71024621-020C-1141-8466-FB86B49EE9E8}" type="presParOf" srcId="{753E104E-E90E-1649-BE41-CADC31EA5E15}" destId="{432DC2B4-19FA-0D40-A7BF-EFE84CC2582D}" srcOrd="2" destOrd="0" presId="urn:microsoft.com/office/officeart/2005/8/layout/vList2"/>
    <dgm:cxn modelId="{8BC913BE-DB1B-814B-B039-1B4A342D85D2}" type="presParOf" srcId="{753E104E-E90E-1649-BE41-CADC31EA5E15}" destId="{C69E50D8-9FF3-434B-9973-8D70D7E92F2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04B49-D5B6-5146-B8CC-71D249AFCD92}">
      <dsp:nvSpPr>
        <dsp:cNvPr id="0" name=""/>
        <dsp:cNvSpPr/>
      </dsp:nvSpPr>
      <dsp:spPr>
        <a:xfrm>
          <a:off x="0" y="206528"/>
          <a:ext cx="8787987" cy="6142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 err="1"/>
            <a:t>Benign</a:t>
          </a:r>
          <a:r>
            <a:rPr lang="fr-FR" sz="2500" kern="1200" dirty="0"/>
            <a:t> </a:t>
          </a:r>
          <a:r>
            <a:rPr lang="fr-FR" sz="2500" kern="1200" dirty="0" err="1"/>
            <a:t>ureteral</a:t>
          </a:r>
          <a:r>
            <a:rPr lang="fr-FR" sz="2500" kern="1200" dirty="0"/>
            <a:t> </a:t>
          </a:r>
          <a:r>
            <a:rPr lang="en-US" sz="2500" kern="1200" noProof="0" dirty="0"/>
            <a:t>obstruction</a:t>
          </a:r>
          <a:r>
            <a:rPr lang="fr-FR" sz="2500" kern="1200" dirty="0"/>
            <a:t> </a:t>
          </a:r>
          <a:r>
            <a:rPr lang="fr-FR" sz="2500" kern="1200" dirty="0" err="1"/>
            <a:t>is</a:t>
          </a:r>
          <a:r>
            <a:rPr lang="fr-FR" sz="2500" kern="1200" dirty="0"/>
            <a:t> a </a:t>
          </a:r>
          <a:r>
            <a:rPr lang="fr-FR" sz="2500" kern="1200" dirty="0" err="1"/>
            <a:t>well-known</a:t>
          </a:r>
          <a:r>
            <a:rPr lang="fr-FR" sz="2500" kern="1200" dirty="0"/>
            <a:t> </a:t>
          </a:r>
          <a:r>
            <a:rPr lang="fr-FR" sz="2500" kern="1200" dirty="0" err="1"/>
            <a:t>pathology</a:t>
          </a:r>
          <a:r>
            <a:rPr lang="fr-FR" sz="2500" kern="1200" dirty="0"/>
            <a:t> in cats </a:t>
          </a:r>
          <a:endParaRPr lang="en-US" sz="2500" kern="1200" dirty="0"/>
        </a:p>
      </dsp:txBody>
      <dsp:txXfrm>
        <a:off x="29985" y="236513"/>
        <a:ext cx="8728017" cy="554280"/>
      </dsp:txXfrm>
    </dsp:sp>
    <dsp:sp modelId="{5571255F-B0FE-EA48-BF74-F8B723926187}">
      <dsp:nvSpPr>
        <dsp:cNvPr id="0" name=""/>
        <dsp:cNvSpPr/>
      </dsp:nvSpPr>
      <dsp:spPr>
        <a:xfrm>
          <a:off x="0" y="892779"/>
          <a:ext cx="8787987" cy="6142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 err="1"/>
            <a:t>Potentially</a:t>
          </a:r>
          <a:r>
            <a:rPr lang="fr-FR" sz="2500" kern="1200" dirty="0"/>
            <a:t> life-</a:t>
          </a:r>
          <a:r>
            <a:rPr lang="fr-FR" sz="2500" kern="1200" dirty="0" err="1"/>
            <a:t>threatening</a:t>
          </a:r>
          <a:endParaRPr lang="fr-FR" sz="2500" kern="1200" dirty="0"/>
        </a:p>
      </dsp:txBody>
      <dsp:txXfrm>
        <a:off x="29985" y="922764"/>
        <a:ext cx="8728017" cy="554280"/>
      </dsp:txXfrm>
    </dsp:sp>
    <dsp:sp modelId="{4A694224-0F97-F54E-A5E3-E1F8EA1C19DE}">
      <dsp:nvSpPr>
        <dsp:cNvPr id="0" name=""/>
        <dsp:cNvSpPr/>
      </dsp:nvSpPr>
      <dsp:spPr>
        <a:xfrm>
          <a:off x="0" y="1579029"/>
          <a:ext cx="8787987" cy="6142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Acute </a:t>
          </a:r>
          <a:r>
            <a:rPr lang="fr-FR" sz="2500" kern="1200" dirty="0" err="1"/>
            <a:t>Kidney</a:t>
          </a:r>
          <a:r>
            <a:rPr lang="fr-FR" sz="2500" kern="1200" dirty="0"/>
            <a:t> </a:t>
          </a:r>
          <a:r>
            <a:rPr lang="fr-FR" sz="2500" kern="1200" dirty="0" err="1"/>
            <a:t>Injury</a:t>
          </a:r>
          <a:r>
            <a:rPr lang="fr-FR" sz="2500" kern="1200" dirty="0"/>
            <a:t> (AKI) </a:t>
          </a:r>
          <a:r>
            <a:rPr lang="fr-FR" sz="2500" kern="1200" dirty="0" err="1"/>
            <a:t>with</a:t>
          </a:r>
          <a:r>
            <a:rPr lang="fr-FR" sz="2500" kern="1200" dirty="0"/>
            <a:t> </a:t>
          </a:r>
          <a:r>
            <a:rPr lang="fr-FR" sz="2500" kern="1200" dirty="0" err="1"/>
            <a:t>azotemia</a:t>
          </a:r>
          <a:r>
            <a:rPr lang="fr-FR" sz="2500" kern="1200" dirty="0"/>
            <a:t> </a:t>
          </a:r>
        </a:p>
      </dsp:txBody>
      <dsp:txXfrm>
        <a:off x="29985" y="1609014"/>
        <a:ext cx="8728017" cy="554280"/>
      </dsp:txXfrm>
    </dsp:sp>
    <dsp:sp modelId="{C78B5B2C-CD26-5849-9AFA-8FB7DA726C7E}">
      <dsp:nvSpPr>
        <dsp:cNvPr id="0" name=""/>
        <dsp:cNvSpPr/>
      </dsp:nvSpPr>
      <dsp:spPr>
        <a:xfrm>
          <a:off x="0" y="2265279"/>
          <a:ext cx="8787987" cy="6142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 err="1"/>
            <a:t>Chronic</a:t>
          </a:r>
          <a:r>
            <a:rPr lang="fr-FR" sz="2500" kern="1200" dirty="0"/>
            <a:t> </a:t>
          </a:r>
          <a:r>
            <a:rPr lang="fr-FR" sz="2500" kern="1200" dirty="0" err="1"/>
            <a:t>Kidney</a:t>
          </a:r>
          <a:r>
            <a:rPr lang="fr-FR" sz="2500" kern="1200" dirty="0"/>
            <a:t> </a:t>
          </a:r>
          <a:r>
            <a:rPr lang="fr-FR" sz="2500" kern="1200" dirty="0" err="1"/>
            <a:t>Disease</a:t>
          </a:r>
          <a:r>
            <a:rPr lang="fr-FR" sz="2500" kern="1200" dirty="0"/>
            <a:t> (CKD) </a:t>
          </a:r>
          <a:r>
            <a:rPr lang="fr-FR" sz="2500" kern="1200" dirty="0" err="1"/>
            <a:t>often</a:t>
          </a:r>
          <a:r>
            <a:rPr lang="fr-FR" sz="2500" kern="1200" dirty="0"/>
            <a:t> </a:t>
          </a:r>
          <a:r>
            <a:rPr lang="fr-FR" sz="2500" kern="1200" dirty="0" err="1"/>
            <a:t>associated</a:t>
          </a:r>
          <a:r>
            <a:rPr lang="fr-FR" sz="2500" kern="1200" dirty="0"/>
            <a:t> </a:t>
          </a:r>
        </a:p>
      </dsp:txBody>
      <dsp:txXfrm>
        <a:off x="29985" y="2295264"/>
        <a:ext cx="8728017" cy="554280"/>
      </dsp:txXfrm>
    </dsp:sp>
    <dsp:sp modelId="{CAB66697-5823-C84A-92F3-34A58094D6EC}">
      <dsp:nvSpPr>
        <dsp:cNvPr id="0" name=""/>
        <dsp:cNvSpPr/>
      </dsp:nvSpPr>
      <dsp:spPr>
        <a:xfrm>
          <a:off x="0" y="2951529"/>
          <a:ext cx="8787987" cy="61425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/>
            <a:t>Usually secondary to uroliths (mainly calcium oxalate &gt; 98%)</a:t>
          </a:r>
        </a:p>
      </dsp:txBody>
      <dsp:txXfrm>
        <a:off x="29985" y="2981514"/>
        <a:ext cx="8728017" cy="554280"/>
      </dsp:txXfrm>
    </dsp:sp>
    <dsp:sp modelId="{56AB34A9-A0D6-9543-9BBE-4A7BFBB40980}">
      <dsp:nvSpPr>
        <dsp:cNvPr id="0" name=""/>
        <dsp:cNvSpPr/>
      </dsp:nvSpPr>
      <dsp:spPr>
        <a:xfrm>
          <a:off x="0" y="3637779"/>
          <a:ext cx="8787987" cy="6142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 err="1"/>
            <a:t>Prolonged</a:t>
          </a:r>
          <a:r>
            <a:rPr lang="fr-FR" sz="2500" kern="1200" dirty="0"/>
            <a:t> obstruction can lead to </a:t>
          </a:r>
          <a:r>
            <a:rPr lang="fr-FR" sz="2500" kern="1200" dirty="0" err="1"/>
            <a:t>irreversible</a:t>
          </a:r>
          <a:r>
            <a:rPr lang="fr-FR" sz="2500" kern="1200" dirty="0"/>
            <a:t> damage</a:t>
          </a:r>
        </a:p>
      </dsp:txBody>
      <dsp:txXfrm>
        <a:off x="29985" y="3667764"/>
        <a:ext cx="8728017" cy="5542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BED4C0-5F77-B841-A625-4047DCA1996A}">
      <dsp:nvSpPr>
        <dsp:cNvPr id="0" name=""/>
        <dsp:cNvSpPr/>
      </dsp:nvSpPr>
      <dsp:spPr>
        <a:xfrm>
          <a:off x="0" y="27876"/>
          <a:ext cx="6434533" cy="5896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Conventional Surgeries</a:t>
          </a:r>
          <a:endParaRPr lang="fr-FR" sz="2400" kern="1200"/>
        </a:p>
      </dsp:txBody>
      <dsp:txXfrm>
        <a:off x="28786" y="56662"/>
        <a:ext cx="6376961" cy="532107"/>
      </dsp:txXfrm>
    </dsp:sp>
    <dsp:sp modelId="{FC1BE76E-4CB1-DB49-AE7C-9F1D93E3B4B4}">
      <dsp:nvSpPr>
        <dsp:cNvPr id="0" name=""/>
        <dsp:cNvSpPr/>
      </dsp:nvSpPr>
      <dsp:spPr>
        <a:xfrm>
          <a:off x="0" y="617556"/>
          <a:ext cx="6434533" cy="1316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4296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Complication rate : </a:t>
          </a:r>
          <a:r>
            <a:rPr lang="en-US" sz="1900" b="1" kern="1200" dirty="0">
              <a:solidFill>
                <a:schemeClr val="accent2"/>
              </a:solidFill>
            </a:rPr>
            <a:t>54% (6/11)</a:t>
          </a:r>
          <a:endParaRPr lang="fr-FR" sz="1900" b="1" kern="1200" dirty="0">
            <a:solidFill>
              <a:schemeClr val="accent2"/>
            </a:solidFill>
          </a:endParaRP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b="1" kern="1200" dirty="0"/>
            <a:t>Stenosis</a:t>
          </a:r>
          <a:r>
            <a:rPr lang="en-US" sz="1900" kern="1200" dirty="0"/>
            <a:t> of the surgical site  (4/6)</a:t>
          </a:r>
          <a:endParaRPr lang="fr-FR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b="1" kern="1200" dirty="0"/>
            <a:t>Recurrent</a:t>
          </a:r>
          <a:r>
            <a:rPr lang="en-US" sz="1900" kern="1200" dirty="0"/>
            <a:t> </a:t>
          </a:r>
          <a:r>
            <a:rPr lang="en-US" sz="1900" b="1" kern="1200" dirty="0"/>
            <a:t>urolithiasis</a:t>
          </a:r>
          <a:r>
            <a:rPr lang="en-US" sz="1900" kern="1200" dirty="0"/>
            <a:t> (1/6)</a:t>
          </a:r>
          <a:endParaRPr lang="fr-FR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b="1" kern="1200" dirty="0"/>
            <a:t>Bacterial infection </a:t>
          </a:r>
          <a:r>
            <a:rPr lang="en-US" sz="1900" kern="1200" dirty="0"/>
            <a:t>(1/6)</a:t>
          </a:r>
          <a:endParaRPr lang="fr-FR" sz="1900" kern="1200" dirty="0"/>
        </a:p>
      </dsp:txBody>
      <dsp:txXfrm>
        <a:off x="0" y="617556"/>
        <a:ext cx="6434533" cy="1316520"/>
      </dsp:txXfrm>
    </dsp:sp>
    <dsp:sp modelId="{E6ACA1E3-F2EA-D54F-96B9-EB59C7AD0CAD}">
      <dsp:nvSpPr>
        <dsp:cNvPr id="0" name=""/>
        <dsp:cNvSpPr/>
      </dsp:nvSpPr>
      <dsp:spPr>
        <a:xfrm>
          <a:off x="0" y="1934077"/>
          <a:ext cx="6434533" cy="589679"/>
        </a:xfrm>
        <a:prstGeom prst="roundRect">
          <a:avLst/>
        </a:prstGeom>
        <a:solidFill>
          <a:schemeClr val="accent3">
            <a:hueOff val="-1617565"/>
            <a:satOff val="41387"/>
            <a:lumOff val="156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SUB </a:t>
          </a:r>
          <a:endParaRPr lang="fr-FR" sz="2400" kern="1200"/>
        </a:p>
      </dsp:txBody>
      <dsp:txXfrm>
        <a:off x="28786" y="1962863"/>
        <a:ext cx="6376961" cy="532107"/>
      </dsp:txXfrm>
    </dsp:sp>
    <dsp:sp modelId="{EC2DA75D-60F0-5743-96AC-CD1E0A980E69}">
      <dsp:nvSpPr>
        <dsp:cNvPr id="0" name=""/>
        <dsp:cNvSpPr/>
      </dsp:nvSpPr>
      <dsp:spPr>
        <a:xfrm>
          <a:off x="0" y="2523757"/>
          <a:ext cx="6434533" cy="218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4296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Complication rate: </a:t>
          </a:r>
          <a:r>
            <a:rPr lang="en-US" sz="1900" b="1" kern="1200" dirty="0">
              <a:solidFill>
                <a:schemeClr val="accent2"/>
              </a:solidFill>
            </a:rPr>
            <a:t>58% (18/31)</a:t>
          </a:r>
          <a:endParaRPr lang="fr-FR" sz="1900" b="1" kern="1200" dirty="0">
            <a:solidFill>
              <a:schemeClr val="accent2"/>
            </a:solidFill>
          </a:endParaRP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8  cats had </a:t>
          </a:r>
          <a:r>
            <a:rPr lang="en-US" sz="1900" b="1" kern="1200" dirty="0"/>
            <a:t>bacterial infection  </a:t>
          </a:r>
          <a:r>
            <a:rPr lang="en-US" sz="1900" kern="1200" dirty="0"/>
            <a:t>(26%)</a:t>
          </a:r>
          <a:endParaRPr lang="fr-FR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7 cats had </a:t>
          </a:r>
          <a:r>
            <a:rPr lang="en-US" sz="1900" b="1" kern="1200" dirty="0"/>
            <a:t>mineralization –related obstruction </a:t>
          </a:r>
          <a:r>
            <a:rPr lang="en-US" sz="1900" kern="1200" dirty="0"/>
            <a:t>(22%) </a:t>
          </a:r>
          <a:r>
            <a:rPr lang="en-US" sz="1900" kern="1200" dirty="0">
              <a:sym typeface="Wingdings" pitchFamily="2" charset="2"/>
            </a:rPr>
            <a:t></a:t>
          </a:r>
          <a:r>
            <a:rPr lang="en-US" sz="1900" kern="1200" dirty="0"/>
            <a:t> treated with Tetra EDTA</a:t>
          </a:r>
          <a:endParaRPr lang="fr-FR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1 cat had a </a:t>
          </a:r>
          <a:r>
            <a:rPr lang="en-US" sz="1900" b="1" kern="1200" dirty="0"/>
            <a:t>migration of the cystotomy tube </a:t>
          </a:r>
          <a:endParaRPr lang="fr-FR" sz="1900" b="1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1 cat had dysuria secondary to </a:t>
          </a:r>
          <a:r>
            <a:rPr lang="en-US" sz="1900" b="1" kern="1200" dirty="0"/>
            <a:t>urinary bladder irritation with the pigtail catheter</a:t>
          </a:r>
          <a:endParaRPr lang="fr-FR" sz="1900" b="1" kern="1200" dirty="0"/>
        </a:p>
      </dsp:txBody>
      <dsp:txXfrm>
        <a:off x="0" y="2523757"/>
        <a:ext cx="6434533" cy="21859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6846CE-51AB-2D44-987A-4616E426B374}">
      <dsp:nvSpPr>
        <dsp:cNvPr id="0" name=""/>
        <dsp:cNvSpPr/>
      </dsp:nvSpPr>
      <dsp:spPr>
        <a:xfrm>
          <a:off x="0" y="49263"/>
          <a:ext cx="10848812" cy="561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Complications </a:t>
          </a:r>
          <a:r>
            <a:rPr lang="fr-FR" sz="1400" i="1" kern="1200" dirty="0"/>
            <a:t>Kyles et al., 2005 ; Roberts et al., 2011 ; </a:t>
          </a:r>
          <a:r>
            <a:rPr lang="fr-FR" sz="1400" i="1" kern="1200" dirty="0" err="1"/>
            <a:t>Culp</a:t>
          </a:r>
          <a:r>
            <a:rPr lang="fr-FR" sz="1400" i="1" kern="1200" dirty="0"/>
            <a:t> et al., 2016 </a:t>
          </a:r>
          <a:endParaRPr lang="en-US" sz="1400" i="1" kern="1200" dirty="0"/>
        </a:p>
      </dsp:txBody>
      <dsp:txXfrm>
        <a:off x="27415" y="76678"/>
        <a:ext cx="10793982" cy="506770"/>
      </dsp:txXfrm>
    </dsp:sp>
    <dsp:sp modelId="{F2A7B579-5194-1740-97BC-099627CF92F3}">
      <dsp:nvSpPr>
        <dsp:cNvPr id="0" name=""/>
        <dsp:cNvSpPr/>
      </dsp:nvSpPr>
      <dsp:spPr>
        <a:xfrm>
          <a:off x="0" y="610863"/>
          <a:ext cx="10848812" cy="3663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4450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2300" kern="1200" dirty="0" err="1">
              <a:solidFill>
                <a:schemeClr val="tx1"/>
              </a:solidFill>
            </a:rPr>
            <a:t>Intraoperative</a:t>
          </a:r>
          <a:r>
            <a:rPr lang="fr-FR" sz="2300" kern="1200" dirty="0">
              <a:solidFill>
                <a:schemeClr val="tx1"/>
              </a:solidFill>
            </a:rPr>
            <a:t> : </a:t>
          </a:r>
          <a:r>
            <a:rPr lang="fr-FR" sz="2300" b="1" kern="1200" dirty="0" err="1">
              <a:solidFill>
                <a:schemeClr val="tx1"/>
              </a:solidFill>
            </a:rPr>
            <a:t>inability</a:t>
          </a:r>
          <a:r>
            <a:rPr lang="fr-FR" sz="2300" b="1" kern="1200" dirty="0">
              <a:solidFill>
                <a:schemeClr val="tx1"/>
              </a:solidFill>
            </a:rPr>
            <a:t> to </a:t>
          </a:r>
          <a:r>
            <a:rPr lang="fr-FR" sz="2300" b="1" kern="1200" dirty="0" err="1">
              <a:solidFill>
                <a:schemeClr val="tx1"/>
              </a:solidFill>
            </a:rPr>
            <a:t>remove</a:t>
          </a:r>
          <a:r>
            <a:rPr lang="fr-FR" sz="2300" b="1" kern="1200" dirty="0">
              <a:solidFill>
                <a:schemeClr val="tx1"/>
              </a:solidFill>
            </a:rPr>
            <a:t> all the </a:t>
          </a:r>
          <a:r>
            <a:rPr lang="fr-FR" sz="2300" b="1" kern="1200" dirty="0" err="1">
              <a:solidFill>
                <a:schemeClr val="tx1"/>
              </a:solidFill>
            </a:rPr>
            <a:t>uroliths</a:t>
          </a:r>
          <a:r>
            <a:rPr lang="fr-FR" sz="2300" b="1" kern="1200" dirty="0">
              <a:solidFill>
                <a:schemeClr val="tx1"/>
              </a:solidFill>
            </a:rPr>
            <a:t> </a:t>
          </a:r>
          <a:r>
            <a:rPr lang="fr-FR" sz="2300" kern="1200" dirty="0">
              <a:solidFill>
                <a:schemeClr val="tx1"/>
              </a:solidFill>
            </a:rPr>
            <a:t>(rare), </a:t>
          </a:r>
          <a:r>
            <a:rPr lang="fr-FR" sz="2300" b="1" kern="1200" dirty="0" err="1">
              <a:solidFill>
                <a:schemeClr val="tx1"/>
              </a:solidFill>
            </a:rPr>
            <a:t>blood</a:t>
          </a:r>
          <a:r>
            <a:rPr lang="fr-FR" sz="2300" b="1" kern="1200" dirty="0">
              <a:solidFill>
                <a:schemeClr val="tx1"/>
              </a:solidFill>
            </a:rPr>
            <a:t> </a:t>
          </a:r>
          <a:r>
            <a:rPr lang="fr-FR" sz="2300" b="1" kern="1200" dirty="0" err="1">
              <a:solidFill>
                <a:schemeClr val="tx1"/>
              </a:solidFill>
            </a:rPr>
            <a:t>loss</a:t>
          </a:r>
          <a:r>
            <a:rPr lang="fr-FR" sz="2300" b="1" kern="1200" dirty="0">
              <a:solidFill>
                <a:schemeClr val="tx1"/>
              </a:solidFill>
            </a:rPr>
            <a:t> </a:t>
          </a:r>
          <a:r>
            <a:rPr lang="fr-FR" sz="2300" kern="1200" dirty="0" err="1">
              <a:solidFill>
                <a:schemeClr val="tx1"/>
              </a:solidFill>
            </a:rPr>
            <a:t>requiring</a:t>
          </a:r>
          <a:r>
            <a:rPr lang="fr-FR" sz="2300" kern="1200" dirty="0">
              <a:solidFill>
                <a:schemeClr val="tx1"/>
              </a:solidFill>
            </a:rPr>
            <a:t> </a:t>
          </a:r>
          <a:r>
            <a:rPr lang="fr-FR" sz="2300" kern="1200" dirty="0" err="1">
              <a:solidFill>
                <a:schemeClr val="tx1"/>
              </a:solidFill>
            </a:rPr>
            <a:t>blood</a:t>
          </a:r>
          <a:r>
            <a:rPr lang="fr-FR" sz="2300" kern="1200" dirty="0">
              <a:solidFill>
                <a:schemeClr val="tx1"/>
              </a:solidFill>
            </a:rPr>
            <a:t> transfusion</a:t>
          </a:r>
          <a:endParaRPr lang="en-US" sz="2300" kern="1200" dirty="0">
            <a:solidFill>
              <a:schemeClr val="tx1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2300" kern="1200" dirty="0" err="1">
              <a:solidFill>
                <a:schemeClr val="tx1"/>
              </a:solidFill>
            </a:rPr>
            <a:t>Postoperative</a:t>
          </a:r>
          <a:r>
            <a:rPr lang="fr-FR" sz="2300" kern="1200" dirty="0">
              <a:solidFill>
                <a:schemeClr val="tx1"/>
              </a:solidFill>
            </a:rPr>
            <a:t> </a:t>
          </a:r>
          <a:endParaRPr lang="en-US" sz="2300" kern="1200" dirty="0">
            <a:solidFill>
              <a:schemeClr val="tx1"/>
            </a:solidFill>
          </a:endParaRP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2300" b="1" kern="1200" dirty="0" err="1">
              <a:solidFill>
                <a:schemeClr val="tx1"/>
              </a:solidFill>
            </a:rPr>
            <a:t>Immediate</a:t>
          </a:r>
          <a:r>
            <a:rPr lang="fr-FR" sz="2300" b="1" kern="1200" dirty="0">
              <a:solidFill>
                <a:schemeClr val="tx1"/>
              </a:solidFill>
            </a:rPr>
            <a:t>: 3 to 31% of cats </a:t>
          </a:r>
          <a:r>
            <a:rPr lang="fr-FR" sz="2300" kern="1200" dirty="0" err="1">
              <a:solidFill>
                <a:schemeClr val="tx1"/>
              </a:solidFill>
            </a:rPr>
            <a:t>resulting</a:t>
          </a:r>
          <a:r>
            <a:rPr lang="fr-FR" sz="2300" kern="1200" dirty="0">
              <a:solidFill>
                <a:schemeClr val="tx1"/>
              </a:solidFill>
            </a:rPr>
            <a:t> in </a:t>
          </a:r>
          <a:r>
            <a:rPr lang="fr-FR" sz="2300" kern="1200" dirty="0" err="1">
              <a:solidFill>
                <a:schemeClr val="tx1"/>
              </a:solidFill>
            </a:rPr>
            <a:t>death</a:t>
          </a:r>
          <a:r>
            <a:rPr lang="fr-FR" sz="2300" kern="1200" dirty="0">
              <a:solidFill>
                <a:schemeClr val="tx1"/>
              </a:solidFill>
            </a:rPr>
            <a:t> in </a:t>
          </a:r>
          <a:r>
            <a:rPr lang="fr-FR" sz="2300" b="1" kern="1200" dirty="0">
              <a:solidFill>
                <a:schemeClr val="tx1"/>
              </a:solidFill>
            </a:rPr>
            <a:t>8 to 18% of cats</a:t>
          </a:r>
          <a:endParaRPr lang="en-US" sz="2300" kern="1200" dirty="0">
            <a:solidFill>
              <a:schemeClr val="tx1"/>
            </a:solidFill>
          </a:endParaRPr>
        </a:p>
        <a:p>
          <a:pPr marL="685800" lvl="3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2300" kern="1200" dirty="0">
              <a:solidFill>
                <a:schemeClr val="tx1"/>
              </a:solidFill>
            </a:rPr>
            <a:t>Most </a:t>
          </a:r>
          <a:r>
            <a:rPr lang="fr-FR" sz="2300" kern="1200" dirty="0" err="1">
              <a:solidFill>
                <a:schemeClr val="tx1"/>
              </a:solidFill>
            </a:rPr>
            <a:t>common</a:t>
          </a:r>
          <a:r>
            <a:rPr lang="fr-FR" sz="2300" kern="1200" dirty="0">
              <a:solidFill>
                <a:schemeClr val="tx1"/>
              </a:solidFill>
            </a:rPr>
            <a:t> complication : </a:t>
          </a:r>
          <a:r>
            <a:rPr lang="fr-FR" sz="2300" b="1" kern="1200" dirty="0" err="1">
              <a:solidFill>
                <a:schemeClr val="tx1"/>
              </a:solidFill>
            </a:rPr>
            <a:t>uroabdomen</a:t>
          </a:r>
          <a:r>
            <a:rPr lang="fr-FR" sz="2300" b="1" kern="1200" dirty="0">
              <a:solidFill>
                <a:schemeClr val="tx1"/>
              </a:solidFill>
            </a:rPr>
            <a:t> in 16% of cats (</a:t>
          </a:r>
          <a:r>
            <a:rPr lang="fr-FR" sz="2300" b="1" kern="1200" dirty="0" err="1">
              <a:solidFill>
                <a:schemeClr val="tx1"/>
              </a:solidFill>
            </a:rPr>
            <a:t>just</a:t>
          </a:r>
          <a:r>
            <a:rPr lang="fr-FR" sz="2300" b="1" kern="1200" dirty="0">
              <a:solidFill>
                <a:schemeClr val="tx1"/>
              </a:solidFill>
            </a:rPr>
            <a:t> 1 cat in </a:t>
          </a:r>
          <a:r>
            <a:rPr lang="fr-FR" sz="2300" b="1" kern="1200" dirty="0" err="1">
              <a:solidFill>
                <a:schemeClr val="tx1"/>
              </a:solidFill>
            </a:rPr>
            <a:t>our</a:t>
          </a:r>
          <a:r>
            <a:rPr lang="fr-FR" sz="2300" b="1" kern="1200" dirty="0">
              <a:solidFill>
                <a:schemeClr val="tx1"/>
              </a:solidFill>
            </a:rPr>
            <a:t> </a:t>
          </a:r>
          <a:r>
            <a:rPr lang="fr-FR" sz="2300" b="1" kern="1200" dirty="0" err="1">
              <a:solidFill>
                <a:schemeClr val="tx1"/>
              </a:solidFill>
            </a:rPr>
            <a:t>study</a:t>
          </a:r>
          <a:r>
            <a:rPr lang="fr-FR" sz="2300" b="1" kern="1200" dirty="0">
              <a:solidFill>
                <a:schemeClr val="tx1"/>
              </a:solidFill>
            </a:rPr>
            <a:t>)</a:t>
          </a:r>
          <a:endParaRPr lang="en-US" sz="2300" kern="1200" dirty="0">
            <a:solidFill>
              <a:schemeClr val="tx1"/>
            </a:solidFill>
          </a:endParaRP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2300" b="1" kern="1200" dirty="0">
              <a:solidFill>
                <a:schemeClr val="tx1"/>
              </a:solidFill>
            </a:rPr>
            <a:t>Long-</a:t>
          </a:r>
          <a:r>
            <a:rPr lang="fr-FR" sz="2300" b="1" kern="1200" dirty="0" err="1">
              <a:solidFill>
                <a:schemeClr val="tx1"/>
              </a:solidFill>
            </a:rPr>
            <a:t>term</a:t>
          </a:r>
          <a:r>
            <a:rPr lang="fr-FR" sz="2300" kern="1200" dirty="0">
              <a:solidFill>
                <a:schemeClr val="tx1"/>
              </a:solidFill>
            </a:rPr>
            <a:t>: persistent </a:t>
          </a:r>
          <a:r>
            <a:rPr lang="fr-FR" sz="2300" kern="1200" dirty="0" err="1">
              <a:solidFill>
                <a:schemeClr val="tx1"/>
              </a:solidFill>
            </a:rPr>
            <a:t>azotemia</a:t>
          </a:r>
          <a:r>
            <a:rPr lang="fr-FR" sz="2300" kern="1200" dirty="0">
              <a:solidFill>
                <a:schemeClr val="tx1"/>
              </a:solidFill>
            </a:rPr>
            <a:t>, persistent obstruction (2.9%), …</a:t>
          </a:r>
          <a:endParaRPr lang="en-US" sz="2300" kern="1200" dirty="0">
            <a:solidFill>
              <a:schemeClr val="tx1"/>
            </a:solidFill>
          </a:endParaRP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b="1" kern="1200" dirty="0">
              <a:solidFill>
                <a:schemeClr val="tx1"/>
              </a:solidFill>
            </a:rPr>
            <a:t>Less likely to have resolution of azotemia to discharge when compared to ureteral stenting in one study  </a:t>
          </a:r>
          <a:r>
            <a:rPr lang="fr-FR" sz="2300" kern="1200" dirty="0">
              <a:solidFill>
                <a:schemeClr val="tx1"/>
              </a:solidFill>
            </a:rPr>
            <a:t>(</a:t>
          </a:r>
          <a:r>
            <a:rPr lang="fr-FR" sz="2300" kern="1200" dirty="0" err="1">
              <a:solidFill>
                <a:schemeClr val="tx1"/>
              </a:solidFill>
            </a:rPr>
            <a:t>Culp</a:t>
          </a:r>
          <a:r>
            <a:rPr lang="fr-FR" sz="2300" kern="1200" dirty="0">
              <a:solidFill>
                <a:schemeClr val="tx1"/>
              </a:solidFill>
            </a:rPr>
            <a:t> et al., 2016) </a:t>
          </a:r>
          <a:r>
            <a:rPr lang="fr-FR" sz="2300" kern="1200" dirty="0">
              <a:solidFill>
                <a:schemeClr val="tx1"/>
              </a:solidFill>
              <a:sym typeface="Wingdings" pitchFamily="2" charset="2"/>
            </a:rPr>
            <a:t> in </a:t>
          </a:r>
          <a:r>
            <a:rPr lang="fr-FR" sz="2300" kern="1200" dirty="0" err="1">
              <a:solidFill>
                <a:schemeClr val="tx1"/>
              </a:solidFill>
              <a:sym typeface="Wingdings" pitchFamily="2" charset="2"/>
            </a:rPr>
            <a:t>our</a:t>
          </a:r>
          <a:r>
            <a:rPr lang="fr-FR" sz="2300" kern="1200" dirty="0">
              <a:solidFill>
                <a:schemeClr val="tx1"/>
              </a:solidFill>
              <a:sym typeface="Wingdings" pitchFamily="2" charset="2"/>
            </a:rPr>
            <a:t> </a:t>
          </a:r>
          <a:r>
            <a:rPr lang="fr-FR" sz="2300" kern="1200" dirty="0" err="1">
              <a:solidFill>
                <a:schemeClr val="tx1"/>
              </a:solidFill>
              <a:sym typeface="Wingdings" pitchFamily="2" charset="2"/>
            </a:rPr>
            <a:t>study</a:t>
          </a:r>
          <a:r>
            <a:rPr lang="fr-FR" sz="2300" kern="1200" dirty="0">
              <a:solidFill>
                <a:schemeClr val="tx1"/>
              </a:solidFill>
              <a:sym typeface="Wingdings" pitchFamily="2" charset="2"/>
            </a:rPr>
            <a:t> </a:t>
          </a:r>
          <a:r>
            <a:rPr lang="fr-FR" sz="2300" b="1" kern="1200" dirty="0">
              <a:solidFill>
                <a:schemeClr val="tx1"/>
              </a:solidFill>
              <a:sym typeface="Wingdings" pitchFamily="2" charset="2"/>
            </a:rPr>
            <a:t>no </a:t>
          </a:r>
          <a:r>
            <a:rPr lang="fr-FR" sz="2300" b="1" kern="1200" dirty="0" err="1">
              <a:solidFill>
                <a:schemeClr val="tx1"/>
              </a:solidFill>
              <a:sym typeface="Wingdings" pitchFamily="2" charset="2"/>
            </a:rPr>
            <a:t>difference</a:t>
          </a:r>
          <a:r>
            <a:rPr lang="fr-FR" sz="2300" b="1" kern="1200" dirty="0">
              <a:solidFill>
                <a:schemeClr val="tx1"/>
              </a:solidFill>
              <a:sym typeface="Wingdings" pitchFamily="2" charset="2"/>
            </a:rPr>
            <a:t> </a:t>
          </a:r>
          <a:r>
            <a:rPr lang="fr-FR" sz="2300" b="1" kern="1200" dirty="0" err="1">
              <a:solidFill>
                <a:schemeClr val="tx1"/>
              </a:solidFill>
              <a:sym typeface="Wingdings" pitchFamily="2" charset="2"/>
            </a:rPr>
            <a:t>with</a:t>
          </a:r>
          <a:r>
            <a:rPr lang="fr-FR" sz="2300" b="1" kern="1200" dirty="0">
              <a:solidFill>
                <a:schemeClr val="tx1"/>
              </a:solidFill>
              <a:sym typeface="Wingdings" pitchFamily="2" charset="2"/>
            </a:rPr>
            <a:t> SUB. </a:t>
          </a:r>
          <a:endParaRPr lang="en-US" sz="2300" b="1" kern="1200" dirty="0">
            <a:solidFill>
              <a:schemeClr val="tx1"/>
            </a:solidFill>
          </a:endParaRPr>
        </a:p>
      </dsp:txBody>
      <dsp:txXfrm>
        <a:off x="0" y="610863"/>
        <a:ext cx="10848812" cy="36639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15DBA2-F910-3343-9B65-034FEBCE5128}">
      <dsp:nvSpPr>
        <dsp:cNvPr id="0" name=""/>
        <dsp:cNvSpPr/>
      </dsp:nvSpPr>
      <dsp:spPr>
        <a:xfrm>
          <a:off x="0" y="374590"/>
          <a:ext cx="10334844" cy="7370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Low postoperative complication rate </a:t>
          </a:r>
          <a:endParaRPr lang="fr-FR" sz="3000" kern="1200" dirty="0"/>
        </a:p>
      </dsp:txBody>
      <dsp:txXfrm>
        <a:off x="35982" y="410572"/>
        <a:ext cx="10262880" cy="665135"/>
      </dsp:txXfrm>
    </dsp:sp>
    <dsp:sp modelId="{4B960876-7075-7E4D-8AE1-C0103CF9EB89}">
      <dsp:nvSpPr>
        <dsp:cNvPr id="0" name=""/>
        <dsp:cNvSpPr/>
      </dsp:nvSpPr>
      <dsp:spPr>
        <a:xfrm>
          <a:off x="0" y="1111690"/>
          <a:ext cx="10334844" cy="2783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8131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2 urines leakage in a study of 12 cats with revision surgery </a:t>
          </a:r>
          <a:r>
            <a:rPr lang="fr-FR" sz="2300" i="1" kern="1200" dirty="0"/>
            <a:t>(Lorange and Monnet, 2020)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Few long-term complications : hematuria </a:t>
          </a:r>
          <a:endParaRPr lang="fr-F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2300" kern="1200" dirty="0"/>
            <a:t>In </a:t>
          </a:r>
          <a:r>
            <a:rPr lang="fr-FR" sz="2300" kern="1200" dirty="0" err="1"/>
            <a:t>our</a:t>
          </a:r>
          <a:r>
            <a:rPr lang="fr-FR" sz="2300" kern="1200" dirty="0"/>
            <a:t> </a:t>
          </a:r>
          <a:r>
            <a:rPr lang="fr-FR" sz="2300" kern="1200" dirty="0" err="1"/>
            <a:t>study</a:t>
          </a:r>
          <a:r>
            <a:rPr lang="fr-FR" sz="2300" kern="1200" dirty="0"/>
            <a:t> 1 cat </a:t>
          </a:r>
          <a:r>
            <a:rPr lang="fr-FR" sz="2300" kern="1200" dirty="0" err="1"/>
            <a:t>had</a:t>
          </a:r>
          <a:r>
            <a:rPr lang="fr-FR" sz="2300" kern="1200" dirty="0"/>
            <a:t> a </a:t>
          </a:r>
          <a:r>
            <a:rPr lang="fr-FR" sz="2300" kern="1200" dirty="0" err="1"/>
            <a:t>stenosis</a:t>
          </a:r>
          <a:r>
            <a:rPr lang="fr-FR" sz="2300" kern="1200" dirty="0"/>
            <a:t> and 1 cat </a:t>
          </a:r>
          <a:r>
            <a:rPr lang="fr-FR" sz="2300" kern="1200" dirty="0" err="1"/>
            <a:t>had</a:t>
          </a:r>
          <a:r>
            <a:rPr lang="fr-FR" sz="2300" kern="1200" dirty="0"/>
            <a:t> a </a:t>
          </a:r>
          <a:r>
            <a:rPr lang="fr-FR" sz="2300" kern="1200" dirty="0" err="1"/>
            <a:t>recurrence</a:t>
          </a:r>
          <a:r>
            <a:rPr lang="fr-FR" sz="2300" kern="1200" dirty="0"/>
            <a:t> of </a:t>
          </a:r>
          <a:r>
            <a:rPr lang="fr-FR" sz="2300" kern="1200" dirty="0" err="1"/>
            <a:t>urolithiasis</a:t>
          </a:r>
          <a:endParaRPr lang="fr-FR" sz="2300" kern="1200" dirty="0"/>
        </a:p>
      </dsp:txBody>
      <dsp:txXfrm>
        <a:off x="0" y="1111690"/>
        <a:ext cx="10334844" cy="27832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91E66E-7849-A943-885A-548DF75F9D91}">
      <dsp:nvSpPr>
        <dsp:cNvPr id="0" name=""/>
        <dsp:cNvSpPr/>
      </dsp:nvSpPr>
      <dsp:spPr>
        <a:xfrm>
          <a:off x="-4677138" y="-716996"/>
          <a:ext cx="5571179" cy="5571179"/>
        </a:xfrm>
        <a:prstGeom prst="blockArc">
          <a:avLst>
            <a:gd name="adj1" fmla="val 18900000"/>
            <a:gd name="adj2" fmla="val 2700000"/>
            <a:gd name="adj3" fmla="val 388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055BF-EDDD-4947-A047-65C9B6AA7796}">
      <dsp:nvSpPr>
        <dsp:cNvPr id="0" name=""/>
        <dsp:cNvSpPr/>
      </dsp:nvSpPr>
      <dsp:spPr>
        <a:xfrm>
          <a:off x="468252" y="318066"/>
          <a:ext cx="9922584" cy="6364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194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In the </a:t>
          </a:r>
          <a:r>
            <a:rPr lang="fr-FR" sz="2200" kern="1200" dirty="0" err="1"/>
            <a:t>literature</a:t>
          </a:r>
          <a:r>
            <a:rPr lang="fr-FR" sz="2200" kern="1200" dirty="0"/>
            <a:t>, Gold Standard for </a:t>
          </a:r>
          <a:r>
            <a:rPr lang="fr-FR" sz="2200" kern="1200" dirty="0" err="1"/>
            <a:t>ureteral</a:t>
          </a:r>
          <a:r>
            <a:rPr lang="fr-FR" sz="2200" kern="1200" dirty="0"/>
            <a:t> obstruction management in cats </a:t>
          </a:r>
        </a:p>
      </dsp:txBody>
      <dsp:txXfrm>
        <a:off x="468252" y="318066"/>
        <a:ext cx="9922584" cy="636464"/>
      </dsp:txXfrm>
    </dsp:sp>
    <dsp:sp modelId="{0C389E1E-C2D8-1C43-ABED-9DC69E841018}">
      <dsp:nvSpPr>
        <dsp:cNvPr id="0" name=""/>
        <dsp:cNvSpPr/>
      </dsp:nvSpPr>
      <dsp:spPr>
        <a:xfrm>
          <a:off x="70462" y="238508"/>
          <a:ext cx="795581" cy="7955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6096F2-FE8D-4E4C-AF0F-5D6A38CC7D32}">
      <dsp:nvSpPr>
        <dsp:cNvPr id="0" name=""/>
        <dsp:cNvSpPr/>
      </dsp:nvSpPr>
      <dsp:spPr>
        <a:xfrm>
          <a:off x="833152" y="1272929"/>
          <a:ext cx="9557684" cy="6364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194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High complication rate BUT </a:t>
          </a:r>
          <a:r>
            <a:rPr lang="fr-FR" sz="2200" kern="1200" dirty="0" err="1"/>
            <a:t>improved</a:t>
          </a:r>
          <a:r>
            <a:rPr lang="fr-FR" sz="2200" kern="1200" dirty="0"/>
            <a:t> </a:t>
          </a:r>
          <a:r>
            <a:rPr lang="fr-FR" sz="2200" kern="1200" dirty="0" err="1"/>
            <a:t>with</a:t>
          </a:r>
          <a:r>
            <a:rPr lang="fr-FR" sz="2200" kern="1200" dirty="0"/>
            <a:t> time and new </a:t>
          </a:r>
          <a:r>
            <a:rPr lang="fr-FR" sz="2200" kern="1200" dirty="0" err="1"/>
            <a:t>devices</a:t>
          </a:r>
          <a:r>
            <a:rPr lang="fr-FR" sz="2200" kern="1200" dirty="0"/>
            <a:t> </a:t>
          </a:r>
        </a:p>
      </dsp:txBody>
      <dsp:txXfrm>
        <a:off x="833152" y="1272929"/>
        <a:ext cx="9557684" cy="636464"/>
      </dsp:txXfrm>
    </dsp:sp>
    <dsp:sp modelId="{FD67AFEC-9A1F-D742-84BC-1231E2CB13F2}">
      <dsp:nvSpPr>
        <dsp:cNvPr id="0" name=""/>
        <dsp:cNvSpPr/>
      </dsp:nvSpPr>
      <dsp:spPr>
        <a:xfrm>
          <a:off x="435362" y="1193371"/>
          <a:ext cx="795581" cy="7955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101F6C-BB45-3146-8866-EBDEA3B775E3}">
      <dsp:nvSpPr>
        <dsp:cNvPr id="0" name=""/>
        <dsp:cNvSpPr/>
      </dsp:nvSpPr>
      <dsp:spPr>
        <a:xfrm>
          <a:off x="833152" y="2227792"/>
          <a:ext cx="9557684" cy="63646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194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 err="1"/>
            <a:t>Several</a:t>
          </a:r>
          <a:r>
            <a:rPr lang="fr-FR" sz="2200" kern="1200" dirty="0"/>
            <a:t> </a:t>
          </a:r>
          <a:r>
            <a:rPr lang="fr-FR" sz="2200" kern="1200" dirty="0" err="1"/>
            <a:t>retrospective</a:t>
          </a:r>
          <a:r>
            <a:rPr lang="fr-FR" sz="2200" kern="1200" dirty="0"/>
            <a:t> </a:t>
          </a:r>
          <a:r>
            <a:rPr lang="fr-FR" sz="2200" kern="1200" dirty="0" err="1"/>
            <a:t>studies</a:t>
          </a:r>
          <a:r>
            <a:rPr lang="fr-FR" sz="2200" kern="1200" dirty="0"/>
            <a:t> </a:t>
          </a:r>
          <a:r>
            <a:rPr lang="fr-FR" sz="2200" kern="1200" dirty="0" err="1"/>
            <a:t>that</a:t>
          </a:r>
          <a:r>
            <a:rPr lang="fr-FR" sz="2200" kern="1200" dirty="0"/>
            <a:t> show the </a:t>
          </a:r>
          <a:r>
            <a:rPr lang="fr-FR" sz="2200" kern="1200" dirty="0" err="1"/>
            <a:t>success</a:t>
          </a:r>
          <a:r>
            <a:rPr lang="fr-FR" sz="2200" kern="1200" dirty="0"/>
            <a:t> of </a:t>
          </a:r>
          <a:r>
            <a:rPr lang="fr-FR" sz="2200" kern="1200" dirty="0" err="1"/>
            <a:t>this</a:t>
          </a:r>
          <a:r>
            <a:rPr lang="fr-FR" sz="2200" kern="1200" dirty="0"/>
            <a:t> technique </a:t>
          </a:r>
        </a:p>
      </dsp:txBody>
      <dsp:txXfrm>
        <a:off x="833152" y="2227792"/>
        <a:ext cx="9557684" cy="636464"/>
      </dsp:txXfrm>
    </dsp:sp>
    <dsp:sp modelId="{9B7DA404-19D2-BB49-B3DB-C6025EC4C209}">
      <dsp:nvSpPr>
        <dsp:cNvPr id="0" name=""/>
        <dsp:cNvSpPr/>
      </dsp:nvSpPr>
      <dsp:spPr>
        <a:xfrm>
          <a:off x="435362" y="2148234"/>
          <a:ext cx="795581" cy="7955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C0B766-4557-0342-8822-F37E38088924}">
      <dsp:nvSpPr>
        <dsp:cNvPr id="0" name=""/>
        <dsp:cNvSpPr/>
      </dsp:nvSpPr>
      <dsp:spPr>
        <a:xfrm>
          <a:off x="468252" y="3182655"/>
          <a:ext cx="9922584" cy="63646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194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Low </a:t>
          </a:r>
          <a:r>
            <a:rPr lang="fr-FR" sz="2200" kern="1200" dirty="0" err="1"/>
            <a:t>Mortality</a:t>
          </a:r>
          <a:r>
            <a:rPr lang="fr-FR" sz="2200" kern="1200" dirty="0"/>
            <a:t> rate </a:t>
          </a:r>
          <a:r>
            <a:rPr lang="fr-FR" sz="2200" kern="1200" dirty="0" err="1"/>
            <a:t>compared</a:t>
          </a:r>
          <a:r>
            <a:rPr lang="fr-FR" sz="2200" kern="1200" dirty="0"/>
            <a:t> to </a:t>
          </a:r>
          <a:r>
            <a:rPr lang="fr-FR" sz="2200" kern="1200" dirty="0" err="1"/>
            <a:t>other</a:t>
          </a:r>
          <a:r>
            <a:rPr lang="fr-FR" sz="2200" kern="1200" dirty="0"/>
            <a:t> techniques : 4-21%</a:t>
          </a:r>
        </a:p>
      </dsp:txBody>
      <dsp:txXfrm>
        <a:off x="468252" y="3182655"/>
        <a:ext cx="9922584" cy="636464"/>
      </dsp:txXfrm>
    </dsp:sp>
    <dsp:sp modelId="{59C70077-4B41-2645-902E-21F13913D044}">
      <dsp:nvSpPr>
        <dsp:cNvPr id="0" name=""/>
        <dsp:cNvSpPr/>
      </dsp:nvSpPr>
      <dsp:spPr>
        <a:xfrm>
          <a:off x="70462" y="3103097"/>
          <a:ext cx="795581" cy="7955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600E3-87EC-4F45-8F19-5FCE6F768B0E}">
      <dsp:nvSpPr>
        <dsp:cNvPr id="0" name=""/>
        <dsp:cNvSpPr/>
      </dsp:nvSpPr>
      <dsp:spPr>
        <a:xfrm>
          <a:off x="-4432629" y="-679824"/>
          <a:ext cx="5280720" cy="5280720"/>
        </a:xfrm>
        <a:prstGeom prst="blockArc">
          <a:avLst>
            <a:gd name="adj1" fmla="val 18900000"/>
            <a:gd name="adj2" fmla="val 2700000"/>
            <a:gd name="adj3" fmla="val 409"/>
          </a:avLst>
        </a:pr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E51229-1F01-3348-85D2-96B678B3DA33}">
      <dsp:nvSpPr>
        <dsp:cNvPr id="0" name=""/>
        <dsp:cNvSpPr/>
      </dsp:nvSpPr>
      <dsp:spPr>
        <a:xfrm>
          <a:off x="444262" y="301452"/>
          <a:ext cx="9500537" cy="60321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804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/>
            <a:t>Retrospective study </a:t>
          </a:r>
        </a:p>
      </dsp:txBody>
      <dsp:txXfrm>
        <a:off x="444262" y="301452"/>
        <a:ext cx="9500537" cy="603217"/>
      </dsp:txXfrm>
    </dsp:sp>
    <dsp:sp modelId="{50202C92-B9A7-7E45-A935-A93C4F34EA36}">
      <dsp:nvSpPr>
        <dsp:cNvPr id="0" name=""/>
        <dsp:cNvSpPr/>
      </dsp:nvSpPr>
      <dsp:spPr>
        <a:xfrm>
          <a:off x="67251" y="226049"/>
          <a:ext cx="754022" cy="7540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F0421B-8C91-8642-BC15-6EEEBAEDEF9E}">
      <dsp:nvSpPr>
        <dsp:cNvPr id="0" name=""/>
        <dsp:cNvSpPr/>
      </dsp:nvSpPr>
      <dsp:spPr>
        <a:xfrm>
          <a:off x="790101" y="1206435"/>
          <a:ext cx="9154698" cy="603217"/>
        </a:xfrm>
        <a:prstGeom prst="rect">
          <a:avLst/>
        </a:prstGeom>
        <a:solidFill>
          <a:schemeClr val="accent2">
            <a:hueOff val="915447"/>
            <a:satOff val="-16269"/>
            <a:lumOff val="52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804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/>
            <a:t>Small Cohort </a:t>
          </a:r>
        </a:p>
      </dsp:txBody>
      <dsp:txXfrm>
        <a:off x="790101" y="1206435"/>
        <a:ext cx="9154698" cy="603217"/>
      </dsp:txXfrm>
    </dsp:sp>
    <dsp:sp modelId="{89173B5E-C8BB-CF42-B2E0-4F63EC277740}">
      <dsp:nvSpPr>
        <dsp:cNvPr id="0" name=""/>
        <dsp:cNvSpPr/>
      </dsp:nvSpPr>
      <dsp:spPr>
        <a:xfrm>
          <a:off x="413090" y="1131033"/>
          <a:ext cx="754022" cy="7540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915447"/>
              <a:satOff val="-16269"/>
              <a:lumOff val="5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A54713-C099-8847-A4AF-914171D38FF2}">
      <dsp:nvSpPr>
        <dsp:cNvPr id="0" name=""/>
        <dsp:cNvSpPr/>
      </dsp:nvSpPr>
      <dsp:spPr>
        <a:xfrm>
          <a:off x="790101" y="2111418"/>
          <a:ext cx="9154698" cy="603217"/>
        </a:xfrm>
        <a:prstGeom prst="rect">
          <a:avLst/>
        </a:prstGeom>
        <a:solidFill>
          <a:schemeClr val="accent2">
            <a:hueOff val="1830893"/>
            <a:satOff val="-32539"/>
            <a:lumOff val="104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804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/>
            <a:t>Lack of standardization of management </a:t>
          </a:r>
        </a:p>
      </dsp:txBody>
      <dsp:txXfrm>
        <a:off x="790101" y="2111418"/>
        <a:ext cx="9154698" cy="603217"/>
      </dsp:txXfrm>
    </dsp:sp>
    <dsp:sp modelId="{06E9ABBA-364F-DA4C-A559-BF692CAFE208}">
      <dsp:nvSpPr>
        <dsp:cNvPr id="0" name=""/>
        <dsp:cNvSpPr/>
      </dsp:nvSpPr>
      <dsp:spPr>
        <a:xfrm>
          <a:off x="413090" y="2036016"/>
          <a:ext cx="754022" cy="7540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1830893"/>
              <a:satOff val="-32539"/>
              <a:lumOff val="104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A2A7D5-3FF5-1947-A375-7CE51F530A28}">
      <dsp:nvSpPr>
        <dsp:cNvPr id="0" name=""/>
        <dsp:cNvSpPr/>
      </dsp:nvSpPr>
      <dsp:spPr>
        <a:xfrm>
          <a:off x="444262" y="3016402"/>
          <a:ext cx="9500537" cy="603217"/>
        </a:xfrm>
        <a:prstGeom prst="rect">
          <a:avLst/>
        </a:prstGeom>
        <a:solidFill>
          <a:schemeClr val="accent2">
            <a:hueOff val="2746340"/>
            <a:satOff val="-48808"/>
            <a:lumOff val="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804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/>
            <a:t>Non constant follow-up </a:t>
          </a:r>
        </a:p>
      </dsp:txBody>
      <dsp:txXfrm>
        <a:off x="444262" y="3016402"/>
        <a:ext cx="9500537" cy="603217"/>
      </dsp:txXfrm>
    </dsp:sp>
    <dsp:sp modelId="{509877A0-147E-F84C-B322-F29CF5AA51C3}">
      <dsp:nvSpPr>
        <dsp:cNvPr id="0" name=""/>
        <dsp:cNvSpPr/>
      </dsp:nvSpPr>
      <dsp:spPr>
        <a:xfrm>
          <a:off x="67251" y="2941000"/>
          <a:ext cx="754022" cy="7540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2746340"/>
              <a:satOff val="-48808"/>
              <a:lumOff val="15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E1C30-DB2A-4041-8D49-3364057A7D31}">
      <dsp:nvSpPr>
        <dsp:cNvPr id="0" name=""/>
        <dsp:cNvSpPr/>
      </dsp:nvSpPr>
      <dsp:spPr>
        <a:xfrm>
          <a:off x="0" y="144509"/>
          <a:ext cx="9856518" cy="8353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F</a:t>
          </a:r>
          <a:r>
            <a:rPr lang="fr-FR" sz="2100" b="0" i="0" kern="1200" dirty="0"/>
            <a:t>irst </a:t>
          </a:r>
          <a:r>
            <a:rPr lang="fr-FR" sz="2100" b="0" i="0" kern="1200" dirty="0" err="1"/>
            <a:t>retrospective</a:t>
          </a:r>
          <a:r>
            <a:rPr lang="fr-FR" sz="2100" b="0" i="0" kern="1200" dirty="0"/>
            <a:t> </a:t>
          </a:r>
          <a:r>
            <a:rPr lang="fr-FR" sz="2100" b="0" i="0" kern="1200" dirty="0" err="1"/>
            <a:t>study</a:t>
          </a:r>
          <a:r>
            <a:rPr lang="fr-FR" sz="2100" b="0" i="0" kern="1200" dirty="0"/>
            <a:t> </a:t>
          </a:r>
          <a:r>
            <a:rPr lang="fr-FR" sz="2100" b="0" i="0" kern="1200" dirty="0" err="1"/>
            <a:t>comparing</a:t>
          </a:r>
          <a:r>
            <a:rPr lang="fr-FR" sz="2100" b="0" i="0" kern="1200" dirty="0"/>
            <a:t> </a:t>
          </a:r>
          <a:r>
            <a:rPr lang="fr-FR" sz="2100" b="0" i="0" kern="1200" dirty="0" err="1"/>
            <a:t>conventional</a:t>
          </a:r>
          <a:r>
            <a:rPr lang="fr-FR" sz="2100" b="0" i="0" kern="1200" dirty="0"/>
            <a:t> </a:t>
          </a:r>
          <a:r>
            <a:rPr lang="fr-FR" sz="2100" b="0" i="0" kern="1200" dirty="0" err="1"/>
            <a:t>surgery</a:t>
          </a:r>
          <a:r>
            <a:rPr lang="fr-FR" sz="2100" b="0" i="0" kern="1200" dirty="0"/>
            <a:t> and SUB placement for the </a:t>
          </a:r>
          <a:r>
            <a:rPr lang="fr-FR" sz="2100" b="0" i="0" kern="1200" dirty="0" err="1"/>
            <a:t>treatment</a:t>
          </a:r>
          <a:r>
            <a:rPr lang="fr-FR" sz="2100" b="0" i="0" kern="1200" dirty="0"/>
            <a:t> of </a:t>
          </a:r>
          <a:r>
            <a:rPr lang="fr-FR" sz="2100" b="0" i="0" kern="1200" dirty="0" err="1"/>
            <a:t>ureteral</a:t>
          </a:r>
          <a:r>
            <a:rPr lang="fr-FR" sz="2100" b="0" i="0" kern="1200" dirty="0"/>
            <a:t> obstruction in cats </a:t>
          </a:r>
          <a:r>
            <a:rPr lang="fr-FR" sz="2100" b="0" i="0" kern="1200" dirty="0" err="1"/>
            <a:t>secondary</a:t>
          </a:r>
          <a:r>
            <a:rPr lang="fr-FR" sz="2100" b="0" i="0" kern="1200" dirty="0"/>
            <a:t> to </a:t>
          </a:r>
          <a:r>
            <a:rPr lang="fr-FR" sz="2100" b="0" i="0" kern="1200" dirty="0" err="1"/>
            <a:t>urolithiasis</a:t>
          </a:r>
          <a:endParaRPr lang="fr-FR" sz="2100" kern="1200" dirty="0"/>
        </a:p>
      </dsp:txBody>
      <dsp:txXfrm>
        <a:off x="40780" y="185289"/>
        <a:ext cx="9774958" cy="753819"/>
      </dsp:txXfrm>
    </dsp:sp>
    <dsp:sp modelId="{9DDDFE8A-71F8-0746-8E53-5138438BE3ED}">
      <dsp:nvSpPr>
        <dsp:cNvPr id="0" name=""/>
        <dsp:cNvSpPr/>
      </dsp:nvSpPr>
      <dsp:spPr>
        <a:xfrm>
          <a:off x="0" y="1040369"/>
          <a:ext cx="9856518" cy="835379"/>
        </a:xfrm>
        <a:prstGeom prst="roundRect">
          <a:avLst/>
        </a:prstGeom>
        <a:solidFill>
          <a:schemeClr val="accent3">
            <a:hueOff val="-539188"/>
            <a:satOff val="13796"/>
            <a:lumOff val="52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/>
            <a:t>B</a:t>
          </a:r>
          <a:r>
            <a:rPr lang="fr-FR" sz="2100" b="0" i="0" kern="1200"/>
            <a:t>oth techniques yielded long-term positive outcomes. </a:t>
          </a:r>
          <a:endParaRPr lang="fr-FR" sz="2100" kern="1200"/>
        </a:p>
      </dsp:txBody>
      <dsp:txXfrm>
        <a:off x="40780" y="1081149"/>
        <a:ext cx="9774958" cy="753819"/>
      </dsp:txXfrm>
    </dsp:sp>
    <dsp:sp modelId="{4748AC5B-321F-F648-BE20-5F1E11DDEA27}">
      <dsp:nvSpPr>
        <dsp:cNvPr id="0" name=""/>
        <dsp:cNvSpPr/>
      </dsp:nvSpPr>
      <dsp:spPr>
        <a:xfrm>
          <a:off x="0" y="1936229"/>
          <a:ext cx="9856518" cy="835379"/>
        </a:xfrm>
        <a:prstGeom prst="roundRect">
          <a:avLst/>
        </a:prstGeom>
        <a:solidFill>
          <a:schemeClr val="accent3">
            <a:hueOff val="-1078377"/>
            <a:satOff val="27591"/>
            <a:lumOff val="104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b="0" i="0" kern="1200"/>
            <a:t>Conventional surgery had a high long-term complication rate, particularly stenosis requiring further surgery</a:t>
          </a:r>
          <a:r>
            <a:rPr lang="fr-FR" sz="2100" b="0" i="0" u="sng" kern="1200"/>
            <a:t>,</a:t>
          </a:r>
          <a:r>
            <a:rPr lang="fr-FR" sz="2100" b="0" i="0" kern="1200"/>
            <a:t> but remain</a:t>
          </a:r>
          <a:r>
            <a:rPr lang="fr-FR" sz="2100" b="0" i="0" u="sng" kern="1200"/>
            <a:t>s</a:t>
          </a:r>
          <a:r>
            <a:rPr lang="fr-FR" sz="2100" b="0" i="0" kern="1200"/>
            <a:t> suitable for selected cases (single urolith). </a:t>
          </a:r>
          <a:endParaRPr lang="fr-FR" sz="2100" kern="1200"/>
        </a:p>
      </dsp:txBody>
      <dsp:txXfrm>
        <a:off x="40780" y="1977009"/>
        <a:ext cx="9774958" cy="753819"/>
      </dsp:txXfrm>
    </dsp:sp>
    <dsp:sp modelId="{0798EE22-485B-4641-A4B7-37A801136F69}">
      <dsp:nvSpPr>
        <dsp:cNvPr id="0" name=""/>
        <dsp:cNvSpPr/>
      </dsp:nvSpPr>
      <dsp:spPr>
        <a:xfrm>
          <a:off x="0" y="2832089"/>
          <a:ext cx="9856518" cy="835379"/>
        </a:xfrm>
        <a:prstGeom prst="roundRect">
          <a:avLst/>
        </a:prstGeom>
        <a:solidFill>
          <a:schemeClr val="accent3">
            <a:hueOff val="-1617565"/>
            <a:satOff val="41387"/>
            <a:lumOff val="156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b="0" i="0" kern="1200"/>
            <a:t>The SUB remains the preferred treatment in most cases. </a:t>
          </a:r>
          <a:endParaRPr lang="fr-FR" sz="2100" kern="1200"/>
        </a:p>
      </dsp:txBody>
      <dsp:txXfrm>
        <a:off x="40780" y="2872869"/>
        <a:ext cx="9774958" cy="75381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6846CE-51AB-2D44-987A-4616E426B374}">
      <dsp:nvSpPr>
        <dsp:cNvPr id="0" name=""/>
        <dsp:cNvSpPr/>
      </dsp:nvSpPr>
      <dsp:spPr>
        <a:xfrm>
          <a:off x="0" y="12101"/>
          <a:ext cx="10067974" cy="7370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dirty="0" err="1"/>
            <a:t>Advantages</a:t>
          </a:r>
          <a:endParaRPr lang="en-US" sz="3000" i="1" kern="1200" dirty="0"/>
        </a:p>
      </dsp:txBody>
      <dsp:txXfrm>
        <a:off x="35982" y="48083"/>
        <a:ext cx="9996010" cy="665135"/>
      </dsp:txXfrm>
    </dsp:sp>
    <dsp:sp modelId="{F2A7B579-5194-1740-97BC-099627CF92F3}">
      <dsp:nvSpPr>
        <dsp:cNvPr id="0" name=""/>
        <dsp:cNvSpPr/>
      </dsp:nvSpPr>
      <dsp:spPr>
        <a:xfrm>
          <a:off x="0" y="749200"/>
          <a:ext cx="10067974" cy="1925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658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Less lower urinary tract infection in the long term </a:t>
          </a:r>
          <a:r>
            <a:rPr lang="fr-FR" sz="2300" i="1" kern="1200" dirty="0"/>
            <a:t>(Wormser et al., 2016)</a:t>
          </a:r>
          <a:endParaRPr lang="en-US" sz="2300" i="1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Depending on the study, no clear higher </a:t>
          </a:r>
          <a:r>
            <a:rPr lang="en-US" sz="2300" kern="1200" dirty="0" err="1"/>
            <a:t>reobstruction</a:t>
          </a:r>
          <a:r>
            <a:rPr lang="en-US" sz="2300" kern="1200" dirty="0"/>
            <a:t> rate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Cost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For ureteroneocystostomy: </a:t>
          </a:r>
          <a:r>
            <a:rPr lang="fr-FR" sz="2300" kern="1200" dirty="0" err="1"/>
            <a:t>wider</a:t>
          </a:r>
          <a:r>
            <a:rPr lang="fr-FR" sz="2300" kern="1200" dirty="0"/>
            <a:t> lumen and shorter </a:t>
          </a:r>
          <a:r>
            <a:rPr lang="fr-FR" sz="2300" kern="1200" dirty="0" err="1"/>
            <a:t>length</a:t>
          </a:r>
          <a:r>
            <a:rPr lang="fr-FR" sz="2300" kern="1200" dirty="0"/>
            <a:t> of the </a:t>
          </a:r>
          <a:r>
            <a:rPr lang="fr-FR" sz="2300" kern="1200" dirty="0" err="1"/>
            <a:t>ureters</a:t>
          </a:r>
          <a:r>
            <a:rPr lang="fr-FR" sz="2300" kern="1200" dirty="0"/>
            <a:t> </a:t>
          </a:r>
          <a:r>
            <a:rPr lang="fr-FR" sz="2300" kern="1200" dirty="0">
              <a:sym typeface="Wingdings" pitchFamily="2" charset="2"/>
            </a:rPr>
            <a:t> </a:t>
          </a:r>
          <a:r>
            <a:rPr lang="fr-FR" sz="2300" kern="1200" dirty="0" err="1">
              <a:sym typeface="Wingdings" pitchFamily="2" charset="2"/>
            </a:rPr>
            <a:t>Fewer</a:t>
          </a:r>
          <a:r>
            <a:rPr lang="fr-FR" sz="2300" kern="1200" dirty="0">
              <a:sym typeface="Wingdings" pitchFamily="2" charset="2"/>
            </a:rPr>
            <a:t> </a:t>
          </a:r>
          <a:r>
            <a:rPr lang="fr-FR" sz="2300" kern="1200" dirty="0" err="1">
              <a:sym typeface="Wingdings" pitchFamily="2" charset="2"/>
            </a:rPr>
            <a:t>reobstructions</a:t>
          </a:r>
          <a:r>
            <a:rPr lang="fr-FR" sz="2300" kern="1200" dirty="0"/>
            <a:t> </a:t>
          </a:r>
          <a:r>
            <a:rPr lang="fr-FR" sz="2300" kern="1200" dirty="0" err="1"/>
            <a:t>than</a:t>
          </a:r>
          <a:r>
            <a:rPr lang="fr-FR" sz="2300" kern="1200" dirty="0"/>
            <a:t> </a:t>
          </a:r>
          <a:r>
            <a:rPr lang="fr-FR" sz="2300" kern="1200" dirty="0" err="1"/>
            <a:t>ureterotomy</a:t>
          </a:r>
          <a:endParaRPr lang="en-US" sz="2300" kern="1200" dirty="0"/>
        </a:p>
      </dsp:txBody>
      <dsp:txXfrm>
        <a:off x="0" y="749200"/>
        <a:ext cx="10067974" cy="1925100"/>
      </dsp:txXfrm>
    </dsp:sp>
    <dsp:sp modelId="{432DC2B4-19FA-0D40-A7BF-EFE84CC2582D}">
      <dsp:nvSpPr>
        <dsp:cNvPr id="0" name=""/>
        <dsp:cNvSpPr/>
      </dsp:nvSpPr>
      <dsp:spPr>
        <a:xfrm>
          <a:off x="0" y="2674301"/>
          <a:ext cx="10067974" cy="737099"/>
        </a:xfrm>
        <a:prstGeom prst="roundRect">
          <a:avLst/>
        </a:prstGeom>
        <a:solidFill>
          <a:schemeClr val="accent2">
            <a:hueOff val="2746340"/>
            <a:satOff val="-48808"/>
            <a:lumOff val="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Disadvantage</a:t>
          </a:r>
        </a:p>
      </dsp:txBody>
      <dsp:txXfrm>
        <a:off x="35982" y="2710283"/>
        <a:ext cx="9996010" cy="665135"/>
      </dsp:txXfrm>
    </dsp:sp>
    <dsp:sp modelId="{C69E50D8-9FF3-434B-9973-8D70D7E92F22}">
      <dsp:nvSpPr>
        <dsp:cNvPr id="0" name=""/>
        <dsp:cNvSpPr/>
      </dsp:nvSpPr>
      <dsp:spPr>
        <a:xfrm>
          <a:off x="0" y="3411401"/>
          <a:ext cx="10067974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658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2300" kern="1200" dirty="0" err="1"/>
            <a:t>Requires</a:t>
          </a:r>
          <a:r>
            <a:rPr lang="fr-FR" sz="2300" kern="1200" dirty="0"/>
            <a:t> </a:t>
          </a:r>
          <a:r>
            <a:rPr lang="fr-FR" sz="2300" kern="1200" dirty="0" err="1"/>
            <a:t>experience</a:t>
          </a:r>
          <a:r>
            <a:rPr lang="fr-FR" sz="2300" kern="1200" dirty="0"/>
            <a:t> of the surgeon</a:t>
          </a:r>
        </a:p>
      </dsp:txBody>
      <dsp:txXfrm>
        <a:off x="0" y="3411401"/>
        <a:ext cx="10067974" cy="496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F39A7-5278-7E4C-BFA9-99B9C6CC320A}" type="datetimeFigureOut">
              <a:rPr lang="en-US" smtClean="0"/>
              <a:t>3/22/25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1FEC3-1D1F-8545-82EB-DCCFFFC0EA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44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Ajouter auteurs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1FEC3-1D1F-8545-82EB-DCCFFFC0EA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467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6D5A9-2648-A334-1046-DFB71B47D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BA1BFF-78F9-F6B8-47C9-B7197EDBAD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29EE50-83DF-1EAF-32F5-10EB037AFE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82C2D-B8AA-7C5D-58FA-048A843DA3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1FEC3-1D1F-8545-82EB-DCCFFFC0EA1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79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6D5A9-2648-A334-1046-DFB71B47D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BA1BFF-78F9-F6B8-47C9-B7197EDBAD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29EE50-83DF-1EAF-32F5-10EB037AFE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82C2D-B8AA-7C5D-58FA-048A843DA3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1FEC3-1D1F-8545-82EB-DCCFFFC0EA1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50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6D5A9-2648-A334-1046-DFB71B47D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BA1BFF-78F9-F6B8-47C9-B7197EDBAD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29EE50-83DF-1EAF-32F5-10EB037AFE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82C2D-B8AA-7C5D-58FA-048A843DA3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1FEC3-1D1F-8545-82EB-DCCFFFC0EA1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037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6D5A9-2648-A334-1046-DFB71B47D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BA1BFF-78F9-F6B8-47C9-B7197EDBAD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29EE50-83DF-1EAF-32F5-10EB037AFE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82C2D-B8AA-7C5D-58FA-048A843DA3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1FEC3-1D1F-8545-82EB-DCCFFFC0EA1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982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6D5A9-2648-A334-1046-DFB71B47D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BA1BFF-78F9-F6B8-47C9-B7197EDBAD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29EE50-83DF-1EAF-32F5-10EB037AFE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82C2D-B8AA-7C5D-58FA-048A843DA3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1FEC3-1D1F-8545-82EB-DCCFFFC0EA1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5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6D5A9-2648-A334-1046-DFB71B47D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BA1BFF-78F9-F6B8-47C9-B7197EDBAD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29EE50-83DF-1EAF-32F5-10EB037AFE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82C2D-B8AA-7C5D-58FA-048A843DA3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1FEC3-1D1F-8545-82EB-DCCFFFC0EA1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500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6D5A9-2648-A334-1046-DFB71B47D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BA1BFF-78F9-F6B8-47C9-B7197EDBAD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29EE50-83DF-1EAF-32F5-10EB037AFE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Biais</a:t>
            </a:r>
            <a:r>
              <a:rPr lang="en-US" dirty="0"/>
              <a:t> car </a:t>
            </a:r>
            <a:r>
              <a:rPr lang="en-US" dirty="0" err="1"/>
              <a:t>moins</a:t>
            </a:r>
            <a:r>
              <a:rPr lang="en-US" dirty="0"/>
              <a:t> de </a:t>
            </a:r>
            <a:r>
              <a:rPr lang="en-US" dirty="0" err="1"/>
              <a:t>suivi</a:t>
            </a:r>
            <a:r>
              <a:rPr lang="en-US" dirty="0"/>
              <a:t> des conventional surgeries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82C2D-B8AA-7C5D-58FA-048A843DA3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1FEC3-1D1F-8545-82EB-DCCFFFC0EA1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354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6D5A9-2648-A334-1046-DFB71B47D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BA1BFF-78F9-F6B8-47C9-B7197EDBAD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29EE50-83DF-1EAF-32F5-10EB037AFE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BIAS pour le mortality rate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82C2D-B8AA-7C5D-58FA-048A843DA3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1FEC3-1D1F-8545-82EB-DCCFFFC0EA1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236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6D5A9-2648-A334-1046-DFB71B47D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BA1BFF-78F9-F6B8-47C9-B7197EDBAD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29EE50-83DF-1EAF-32F5-10EB037AFE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specific complications when we compare to literature </a:t>
            </a:r>
          </a:p>
          <a:p>
            <a:r>
              <a:rPr lang="en-US" dirty="0"/>
              <a:t>Scarce literature on </a:t>
            </a:r>
            <a:r>
              <a:rPr lang="en-US" dirty="0" err="1"/>
              <a:t>ureterotomies</a:t>
            </a:r>
            <a:r>
              <a:rPr lang="en-US" dirty="0"/>
              <a:t> in cats </a:t>
            </a:r>
          </a:p>
          <a:p>
            <a:r>
              <a:rPr lang="en-US" dirty="0"/>
              <a:t>1 study that compared with ureteral stents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82C2D-B8AA-7C5D-58FA-048A843DA3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1FEC3-1D1F-8545-82EB-DCCFFFC0EA1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9813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6D5A9-2648-A334-1046-DFB71B47D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BA1BFF-78F9-F6B8-47C9-B7197EDBAD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29EE50-83DF-1EAF-32F5-10EB037AFE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our cohort we only have 2 cats with this procedure </a:t>
            </a:r>
          </a:p>
          <a:p>
            <a:r>
              <a:rPr lang="en-US" dirty="0"/>
              <a:t>But few complications reported in literature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82C2D-B8AA-7C5D-58FA-048A843DA3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1FEC3-1D1F-8545-82EB-DCCFFFC0EA1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60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612B0-7ED0-EC6C-A332-D961F502F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1C5FBC-F73D-8771-CECA-AC469AAF89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4CF927-3D56-2D13-148B-59A6A17135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8ED55A-E8B7-86F5-3B0C-3006D31E4C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1FEC3-1D1F-8545-82EB-DCCFFFC0EA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028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6D5A9-2648-A334-1046-DFB71B47D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BA1BFF-78F9-F6B8-47C9-B7197EDBAD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29EE50-83DF-1EAF-32F5-10EB037AFE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82C2D-B8AA-7C5D-58FA-048A843DA3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1FEC3-1D1F-8545-82EB-DCCFFFC0EA1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862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6D5A9-2648-A334-1046-DFB71B47D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BA1BFF-78F9-F6B8-47C9-B7197EDBAD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29EE50-83DF-1EAF-32F5-10EB037AFE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82C2D-B8AA-7C5D-58FA-048A843DA3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1FEC3-1D1F-8545-82EB-DCCFFFC0EA1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347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6D5A9-2648-A334-1046-DFB71B47D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BA1BFF-78F9-F6B8-47C9-B7197EDBAD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29EE50-83DF-1EAF-32F5-10EB037AFE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82C2D-B8AA-7C5D-58FA-048A843DA3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1FEC3-1D1F-8545-82EB-DCCFFFC0EA1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767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6D5A9-2648-A334-1046-DFB71B47D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BA1BFF-78F9-F6B8-47C9-B7197EDBAD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29EE50-83DF-1EAF-32F5-10EB037AFE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82C2D-B8AA-7C5D-58FA-048A843DA3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1FEC3-1D1F-8545-82EB-DCCFFFC0EA1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5115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6D5A9-2648-A334-1046-DFB71B47D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BA1BFF-78F9-F6B8-47C9-B7197EDBAD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29EE50-83DF-1EAF-32F5-10EB037AFE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82C2D-B8AA-7C5D-58FA-048A843DA3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1FEC3-1D1F-8545-82EB-DCCFFFC0EA1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25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6D5A9-2648-A334-1046-DFB71B47D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BA1BFF-78F9-F6B8-47C9-B7197EDBAD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29EE50-83DF-1EAF-32F5-10EB037AFE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82C2D-B8AA-7C5D-58FA-048A843DA3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1FEC3-1D1F-8545-82EB-DCCFFFC0EA1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3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6D5A9-2648-A334-1046-DFB71B47D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BA1BFF-78F9-F6B8-47C9-B7197EDBAD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29EE50-83DF-1EAF-32F5-10EB037AFE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82C2D-B8AA-7C5D-58FA-048A843DA3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1FEC3-1D1F-8545-82EB-DCCFFFC0EA1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113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6D5A9-2648-A334-1046-DFB71B47D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BA1BFF-78F9-F6B8-47C9-B7197EDBAD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29EE50-83DF-1EAF-32F5-10EB037AFE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82C2D-B8AA-7C5D-58FA-048A843DA3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1FEC3-1D1F-8545-82EB-DCCFFFC0EA1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111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6D5A9-2648-A334-1046-DFB71B47D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BA1BFF-78F9-F6B8-47C9-B7197EDBAD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29EE50-83DF-1EAF-32F5-10EB037AFE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82C2D-B8AA-7C5D-58FA-048A843DA3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1FEC3-1D1F-8545-82EB-DCCFFFC0EA1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053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Ajouter auteurs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1FEC3-1D1F-8545-82EB-DCCFFFC0EA1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80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1FEC3-1D1F-8545-82EB-DCCFFFC0EA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071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6D5A9-2648-A334-1046-DFB71B47D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BA1BFF-78F9-F6B8-47C9-B7197EDBAD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29EE50-83DF-1EAF-32F5-10EB037AFE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82C2D-B8AA-7C5D-58FA-048A843DA3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1FEC3-1D1F-8545-82EB-DCCFFFC0EA1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797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6D5A9-2648-A334-1046-DFB71B47D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BA1BFF-78F9-F6B8-47C9-B7197EDBAD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29EE50-83DF-1EAF-32F5-10EB037AFE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Rate of our complication in the range of what was described in the literature. Less reports of kinks in our cohort </a:t>
            </a:r>
            <a:r>
              <a:rPr lang="en-US" dirty="0">
                <a:sym typeface="Wingdings" pitchFamily="2" charset="2"/>
              </a:rPr>
              <a:t> might be due to the lack of follow-up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82C2D-B8AA-7C5D-58FA-048A843DA3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1FEC3-1D1F-8545-82EB-DCCFFFC0EA1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6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1FEC3-1D1F-8545-82EB-DCCFFFC0EA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23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1FEC3-1D1F-8545-82EB-DCCFFFC0EA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98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6D5A9-2648-A334-1046-DFB71B47D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BA1BFF-78F9-F6B8-47C9-B7197EDBAD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29EE50-83DF-1EAF-32F5-10EB037AFE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82C2D-B8AA-7C5D-58FA-048A843DA3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1FEC3-1D1F-8545-82EB-DCCFFFC0EA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49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6D5A9-2648-A334-1046-DFB71B47D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BA1BFF-78F9-F6B8-47C9-B7197EDBAD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29EE50-83DF-1EAF-32F5-10EB037AFE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82C2D-B8AA-7C5D-58FA-048A843DA3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1FEC3-1D1F-8545-82EB-DCCFFFC0EA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9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6D5A9-2648-A334-1046-DFB71B47D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BA1BFF-78F9-F6B8-47C9-B7197EDBAD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29EE50-83DF-1EAF-32F5-10EB037AFE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82C2D-B8AA-7C5D-58FA-048A843DA3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1FEC3-1D1F-8545-82EB-DCCFFFC0EA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55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6D5A9-2648-A334-1046-DFB71B47D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BA1BFF-78F9-F6B8-47C9-B7197EDBAD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29EE50-83DF-1EAF-32F5-10EB037AFE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82C2D-B8AA-7C5D-58FA-048A843DA3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1FEC3-1D1F-8545-82EB-DCCFFFC0EA1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70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69CD8-D172-D30D-71B4-4C26AD6CC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9B67CB-2665-DFFD-08B3-F5CDE851CC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D3923-788C-BAD8-509A-5F6C8F5B9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3D8FC-CF84-A44E-8BE5-DB15006983F6}" type="datetimeFigureOut">
              <a:rPr lang="en-US" smtClean="0"/>
              <a:t>3/22/25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A4E95-C977-D434-9DE3-9AB44140A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47DE3-D38E-B66E-C12A-A16BD7F63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4B74-5A73-7440-8E41-98FEA6CD45E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52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1B658-02C7-5A83-4E82-3F7A20E5D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6EC8FF-CC90-72E5-F479-90D28A5B39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F92052-7538-DB77-CCA9-841585BE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3D8FC-CF84-A44E-8BE5-DB15006983F6}" type="datetimeFigureOut">
              <a:rPr lang="en-US" smtClean="0"/>
              <a:t>3/22/25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A42CA-45F2-2490-9282-EE7B36941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587CA-EE2C-A3E2-3AC7-E02675277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4B74-5A73-7440-8E41-98FEA6CD45E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915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2D54BE-ED44-A3CF-D8C8-7BD726C9D2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2B226F-CE70-C254-A1B6-A2B84147B7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E9ADE-AB55-4829-4623-14BB21B42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3D8FC-CF84-A44E-8BE5-DB15006983F6}" type="datetimeFigureOut">
              <a:rPr lang="en-US" smtClean="0"/>
              <a:t>3/22/25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4C775-CED5-683E-9F11-7763A4975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AE3D7-879D-6E42-8711-B0C90F4E3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4B74-5A73-7440-8E41-98FEA6CD45E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6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0A2D3-5D08-D216-7BB9-83CA1A918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2F4FA-30FC-EED5-1C8E-B16D9A5F0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437B3-A5E8-D941-157A-CEF8B4CC6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3D8FC-CF84-A44E-8BE5-DB15006983F6}" type="datetimeFigureOut">
              <a:rPr lang="en-US" smtClean="0"/>
              <a:t>3/22/25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8610E-4391-FE91-6A35-0C1067F85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4FBFB-4679-4771-71D6-3A581F279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4B74-5A73-7440-8E41-98FEA6CD45E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753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0FE88-AAF3-1021-522E-EDD46B318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4B315C-F840-25B8-E41D-8B7C16FC8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1D748-FBED-63CD-5D1B-741D3FA35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3D8FC-CF84-A44E-8BE5-DB15006983F6}" type="datetimeFigureOut">
              <a:rPr lang="en-US" smtClean="0"/>
              <a:t>3/22/25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B3DFB-A4C3-D4D6-ADDD-6E8984B99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8D9C3-3BD3-33FC-7E2D-9DAF2EDB3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4B74-5A73-7440-8E41-98FEA6CD45E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69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96FE1-C54D-AE90-0F4E-3840DC1CF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5EEC0-0032-CFEC-7798-BFBABA2B4C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B27C5B-7BCF-6E6D-D7EB-ED58C9B1C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810316-AD29-E234-E50D-F6609952A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3D8FC-CF84-A44E-8BE5-DB15006983F6}" type="datetimeFigureOut">
              <a:rPr lang="en-US" smtClean="0"/>
              <a:t>3/22/25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C2D9A1-25FC-E51F-A3E7-C35AD9743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403ED3-F470-E909-9AA4-7D8EC5FB2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4B74-5A73-7440-8E41-98FEA6CD45E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15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B6EA7-70B0-585C-44A6-277D944EC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066674-75A9-63FC-263C-7FDC73221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E356D-2C56-6ECC-3A88-052A78A2B7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F3E996-9DBE-2297-21F9-8C45B55B47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E6B3FF-6474-68BC-E9CB-8F0C39DE5F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EEE177-1060-FD22-1264-8D4AE3EAE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3D8FC-CF84-A44E-8BE5-DB15006983F6}" type="datetimeFigureOut">
              <a:rPr lang="en-US" smtClean="0"/>
              <a:t>3/22/25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1C122D-B4D5-9A5F-E923-7D2268BEC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C32CB3-5273-4E3D-3662-97CF54814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4B74-5A73-7440-8E41-98FEA6CD45E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40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843B0-09E2-79EC-58DC-DE8FE87E2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337AB5-A0F8-6234-CD3E-6DEAB5B2A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3D8FC-CF84-A44E-8BE5-DB15006983F6}" type="datetimeFigureOut">
              <a:rPr lang="en-US" smtClean="0"/>
              <a:t>3/22/25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FD44D1-7088-A4CC-DD69-66691B8E6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47C63D-7A4E-C99C-FBB6-4566EBDC9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4B74-5A73-7440-8E41-98FEA6CD45E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796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74052B-3EDB-3321-0908-80E6F762D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3D8FC-CF84-A44E-8BE5-DB15006983F6}" type="datetimeFigureOut">
              <a:rPr lang="en-US" smtClean="0"/>
              <a:t>3/22/25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1D9F2A-EA82-6B31-616F-B6285648A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5CA389-48B5-4F1D-B508-08DE86960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4B74-5A73-7440-8E41-98FEA6CD45E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390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D9BDE-A31F-890F-5605-D4DF55A60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CFBE5-F454-E7B9-F774-945227DE0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9223D0-80AB-FFD1-0FEF-DEB1C8E57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A48FBA-D85E-9CDF-F5A4-A38C5E9F9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3D8FC-CF84-A44E-8BE5-DB15006983F6}" type="datetimeFigureOut">
              <a:rPr lang="en-US" smtClean="0"/>
              <a:t>3/22/25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D33141-A091-5326-0043-0B187EA69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55D7D2-D2EB-EE56-46A9-EAD722BC0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4B74-5A73-7440-8E41-98FEA6CD45E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42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923AD-F141-8B22-93DA-3FA092B0A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B4D4F-CD00-83B0-18B5-50706BD0C1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93847-C1AD-E7E6-E4D0-1819402298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CBFB2-3999-72F3-21FE-63F9BE919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3D8FC-CF84-A44E-8BE5-DB15006983F6}" type="datetimeFigureOut">
              <a:rPr lang="en-US" smtClean="0"/>
              <a:t>3/22/25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2F7276-04F0-4CE1-1648-BD16C2BEB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6734DC-E15F-63D7-24F7-EBA0483B5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4B74-5A73-7440-8E41-98FEA6CD45E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16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A32C7C-4803-4A34-DE03-B45BAA00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CFA62E-F6FE-CAEC-1F4D-43EA4A69E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9C479-843A-F7FF-A715-29B4519529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63D8FC-CF84-A44E-8BE5-DB15006983F6}" type="datetimeFigureOut">
              <a:rPr lang="en-US" smtClean="0"/>
              <a:t>3/22/25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29E10-C5D9-E942-FF4A-E398DB9D41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502AF-855D-9FA8-10B7-CC2DD46B4F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904B74-5A73-7440-8E41-98FEA6CD45E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26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5.jp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14.png"/><Relationship Id="rId9" Type="http://schemas.microsoft.com/office/2007/relationships/diagramDrawing" Target="../diagrams/drawing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i.org/10.1111/jvim.16709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D16A3-C709-5770-97B5-84924BA03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at looking at the camera&#10;&#10;Description automatically generated">
            <a:extLst>
              <a:ext uri="{FF2B5EF4-FFF2-40B4-BE49-F238E27FC236}">
                <a16:creationId xmlns:a16="http://schemas.microsoft.com/office/drawing/2014/main" id="{2AFFAF0E-1F7A-60BF-0B39-2D6C03761E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93D1A0-FBE9-E039-5325-C139B53EE2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577" y="739591"/>
            <a:ext cx="9144000" cy="2387600"/>
          </a:xfrm>
        </p:spPr>
        <p:txBody>
          <a:bodyPr>
            <a:noAutofit/>
          </a:bodyPr>
          <a:lstStyle/>
          <a:p>
            <a:pPr algn="l"/>
            <a:r>
              <a:rPr lang="fr-FR" sz="4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Complications and </a:t>
            </a:r>
            <a:r>
              <a:rPr lang="fr-FR" sz="40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Clinical</a:t>
            </a:r>
            <a:r>
              <a:rPr lang="fr-FR" sz="4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FR" sz="40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Outcomes</a:t>
            </a:r>
            <a:r>
              <a:rPr lang="fr-FR" sz="4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of </a:t>
            </a:r>
            <a:r>
              <a:rPr lang="fr-FR" sz="40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Conventional</a:t>
            </a:r>
            <a:r>
              <a:rPr lang="fr-FR" sz="4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FR" sz="40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Surgery</a:t>
            </a:r>
            <a:r>
              <a:rPr lang="fr-FR" sz="4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Versus </a:t>
            </a:r>
            <a:r>
              <a:rPr lang="fr-FR" sz="40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Subcutaneous</a:t>
            </a:r>
            <a:r>
              <a:rPr lang="fr-FR" sz="4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FR" sz="40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Ureteral</a:t>
            </a:r>
            <a:r>
              <a:rPr lang="fr-FR" sz="4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Bypass (SUB) in the Management of </a:t>
            </a:r>
            <a:r>
              <a:rPr lang="fr-FR" sz="40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Feline</a:t>
            </a:r>
            <a:r>
              <a:rPr lang="fr-FR" sz="4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FR" sz="40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Ureteral</a:t>
            </a:r>
            <a:r>
              <a:rPr lang="fr-FR" sz="4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FR" sz="40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Urolithiasis</a:t>
            </a:r>
            <a:endParaRPr lang="fr-FR" sz="40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70423D-063F-10D6-A6DC-BCB18CBBE2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8577" y="3219265"/>
            <a:ext cx="7053050" cy="273208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3000" b="1" spc="-100" dirty="0"/>
              <a:t>Samuel </a:t>
            </a:r>
            <a:r>
              <a:rPr lang="en-US" sz="3000" b="1" spc="-100" dirty="0" err="1"/>
              <a:t>Larcheveque</a:t>
            </a:r>
            <a:r>
              <a:rPr lang="en-US" sz="3000" b="1" spc="-100" dirty="0"/>
              <a:t>, DMV</a:t>
            </a:r>
          </a:p>
          <a:p>
            <a:pPr algn="l"/>
            <a:r>
              <a:rPr lang="en-US" sz="3000" b="1" spc="-100" dirty="0"/>
              <a:t>Small Animal Surgery Resident</a:t>
            </a:r>
          </a:p>
          <a:p>
            <a:pPr algn="l"/>
            <a:r>
              <a:rPr lang="en-US" sz="3000" b="1" spc="-100" dirty="0"/>
              <a:t>Department of Companion Animal Clinical Sciences, Faculty of Veterinary Medicine, University of Liège, Liège, Belgium </a:t>
            </a:r>
          </a:p>
          <a:p>
            <a:pPr algn="l"/>
            <a:r>
              <a:rPr lang="en-US" sz="3000" b="1" spc="-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4433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32409-5102-B5E1-FB48-5420C4451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D4847BA0-4B76-9163-7F4F-7FBF574234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 descr="Birman: Cat Breed Profile, Characteristics &amp; Care">
            <a:extLst>
              <a:ext uri="{FF2B5EF4-FFF2-40B4-BE49-F238E27FC236}">
                <a16:creationId xmlns:a16="http://schemas.microsoft.com/office/drawing/2014/main" id="{DCF76BC8-56B2-F6D8-5C43-5FF5D21D9E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4" b="8937"/>
          <a:stretch/>
        </p:blipFill>
        <p:spPr bwMode="auto">
          <a:xfrm>
            <a:off x="-128588" y="-142011"/>
            <a:ext cx="12447085" cy="692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28CFC6-8FA2-B6C4-AB3D-B4ECA5FB5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576" y="739591"/>
            <a:ext cx="10334845" cy="1052139"/>
          </a:xfrm>
        </p:spPr>
        <p:txBody>
          <a:bodyPr anchor="t">
            <a:normAutofit/>
          </a:bodyPr>
          <a:lstStyle/>
          <a:p>
            <a:pPr algn="l"/>
            <a:r>
              <a:rPr lang="en-US" sz="4800" b="1" spc="-100" dirty="0"/>
              <a:t>Results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474F68-D8EF-68A6-7D56-3ECF1AAEB5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8575" y="1596407"/>
            <a:ext cx="9866095" cy="3496962"/>
          </a:xfrm>
        </p:spPr>
        <p:txBody>
          <a:bodyPr>
            <a:noAutofit/>
          </a:bodyPr>
          <a:lstStyle/>
          <a:p>
            <a:pPr algn="l"/>
            <a:r>
              <a:rPr lang="en-US" sz="2000" b="1" spc="-100" dirty="0"/>
              <a:t>Cohort</a:t>
            </a:r>
            <a:r>
              <a:rPr lang="en-US" sz="2000" spc="-100" dirty="0"/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spc="-100" dirty="0">
                <a:solidFill>
                  <a:schemeClr val="accent2"/>
                </a:solidFill>
              </a:rPr>
              <a:t>42 cats</a:t>
            </a:r>
            <a:r>
              <a:rPr lang="en-US" sz="2000" spc="-100" dirty="0"/>
              <a:t>, 18 male neutered and 24 female neutered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spc="-100" dirty="0"/>
              <a:t>Median age: </a:t>
            </a:r>
            <a:r>
              <a:rPr lang="en-US" sz="2000" b="1" spc="-100" dirty="0">
                <a:solidFill>
                  <a:schemeClr val="accent2"/>
                </a:solidFill>
              </a:rPr>
              <a:t>6 years old </a:t>
            </a:r>
            <a:r>
              <a:rPr lang="en-US" sz="2000" spc="-100" dirty="0"/>
              <a:t>(0.6-13)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spc="-100" dirty="0"/>
              <a:t>Median Body Weight : </a:t>
            </a:r>
            <a:r>
              <a:rPr lang="en-US" sz="2000" b="1" spc="-100" dirty="0">
                <a:solidFill>
                  <a:schemeClr val="accent2"/>
                </a:solidFill>
              </a:rPr>
              <a:t>3.55 kg </a:t>
            </a:r>
            <a:r>
              <a:rPr lang="en-US" sz="2000" spc="-100" dirty="0"/>
              <a:t>(1.6-5.9)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spc="-100" dirty="0"/>
              <a:t>Breeds</a:t>
            </a:r>
            <a:r>
              <a:rPr lang="en-US" sz="2000" spc="-100" dirty="0"/>
              <a:t>: Domestique shorthair cats (22/42), Birman (5/42), European shorthair (5/42), British Shorthair (3/42), Ragdoll (2/42), Maine Coon (2/42)</a:t>
            </a:r>
          </a:p>
        </p:txBody>
      </p:sp>
    </p:spTree>
    <p:extLst>
      <p:ext uri="{BB962C8B-B14F-4D97-AF65-F5344CB8AC3E}">
        <p14:creationId xmlns:p14="http://schemas.microsoft.com/office/powerpoint/2010/main" val="2628562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32409-5102-B5E1-FB48-5420C4451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D4847BA0-4B76-9163-7F4F-7FBF574234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28CFC6-8FA2-B6C4-AB3D-B4ECA5FB5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576" y="739591"/>
            <a:ext cx="10334845" cy="1052139"/>
          </a:xfrm>
        </p:spPr>
        <p:txBody>
          <a:bodyPr anchor="t">
            <a:normAutofit/>
          </a:bodyPr>
          <a:lstStyle/>
          <a:p>
            <a:pPr algn="l"/>
            <a:r>
              <a:rPr lang="en-US" sz="4800" b="1" spc="-100" dirty="0"/>
              <a:t>Results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CB6277D-0824-5363-7473-5D204FF6D11D}"/>
              </a:ext>
            </a:extLst>
          </p:cNvPr>
          <p:cNvSpPr txBox="1">
            <a:spLocks/>
          </p:cNvSpPr>
          <p:nvPr/>
        </p:nvSpPr>
        <p:spPr>
          <a:xfrm>
            <a:off x="928575" y="1596407"/>
            <a:ext cx="9866095" cy="3496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000" spc="-100" dirty="0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29255CED-3B39-3939-2D32-5F43473562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137299"/>
              </p:ext>
            </p:extLst>
          </p:nvPr>
        </p:nvGraphicFramePr>
        <p:xfrm>
          <a:off x="2316952" y="1606901"/>
          <a:ext cx="7558089" cy="2448443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2042251">
                  <a:extLst>
                    <a:ext uri="{9D8B030D-6E8A-4147-A177-3AD203B41FA5}">
                      <a16:colId xmlns:a16="http://schemas.microsoft.com/office/drawing/2014/main" val="1820768199"/>
                    </a:ext>
                  </a:extLst>
                </a:gridCol>
                <a:gridCol w="668128">
                  <a:extLst>
                    <a:ext uri="{9D8B030D-6E8A-4147-A177-3AD203B41FA5}">
                      <a16:colId xmlns:a16="http://schemas.microsoft.com/office/drawing/2014/main" val="1475997188"/>
                    </a:ext>
                  </a:extLst>
                </a:gridCol>
                <a:gridCol w="1861527">
                  <a:extLst>
                    <a:ext uri="{9D8B030D-6E8A-4147-A177-3AD203B41FA5}">
                      <a16:colId xmlns:a16="http://schemas.microsoft.com/office/drawing/2014/main" val="2962900679"/>
                    </a:ext>
                  </a:extLst>
                </a:gridCol>
                <a:gridCol w="771413">
                  <a:extLst>
                    <a:ext uri="{9D8B030D-6E8A-4147-A177-3AD203B41FA5}">
                      <a16:colId xmlns:a16="http://schemas.microsoft.com/office/drawing/2014/main" val="1737929794"/>
                    </a:ext>
                  </a:extLst>
                </a:gridCol>
                <a:gridCol w="1595253">
                  <a:extLst>
                    <a:ext uri="{9D8B030D-6E8A-4147-A177-3AD203B41FA5}">
                      <a16:colId xmlns:a16="http://schemas.microsoft.com/office/drawing/2014/main" val="1498208762"/>
                    </a:ext>
                  </a:extLst>
                </a:gridCol>
                <a:gridCol w="619517">
                  <a:extLst>
                    <a:ext uri="{9D8B030D-6E8A-4147-A177-3AD203B41FA5}">
                      <a16:colId xmlns:a16="http://schemas.microsoft.com/office/drawing/2014/main" val="1554237564"/>
                    </a:ext>
                  </a:extLst>
                </a:gridCol>
              </a:tblGrid>
              <a:tr h="5299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0" kern="100" dirty="0" err="1">
                          <a:effectLst/>
                          <a:latin typeface="Aptos Display" panose="020B0004020202020204" pitchFamily="34" charset="0"/>
                        </a:rPr>
                        <a:t>Anorexia</a:t>
                      </a:r>
                      <a:endParaRPr lang="fr-FR" sz="1800" b="0" kern="100" dirty="0">
                        <a:effectLst/>
                        <a:latin typeface="Aptos Display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800" b="0" kern="100">
                          <a:effectLst/>
                          <a:latin typeface="Aptos Display" panose="020B0004020202020204" pitchFamily="34" charset="0"/>
                        </a:rPr>
                        <a:t>81%</a:t>
                      </a:r>
                      <a:endParaRPr lang="fr-FR" sz="1800" b="0" kern="100">
                        <a:effectLst/>
                        <a:latin typeface="Aptos Display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0" kern="100" dirty="0">
                          <a:effectLst/>
                          <a:latin typeface="Aptos Display" panose="020B0004020202020204" pitchFamily="34" charset="0"/>
                        </a:rPr>
                        <a:t>Abdominal pain</a:t>
                      </a:r>
                      <a:endParaRPr lang="fr-FR" sz="1800" b="0" kern="100" dirty="0">
                        <a:effectLst/>
                        <a:latin typeface="Aptos Display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800" b="0" kern="100">
                          <a:effectLst/>
                          <a:latin typeface="Aptos Display" panose="020B0004020202020204" pitchFamily="34" charset="0"/>
                        </a:rPr>
                        <a:t>31%</a:t>
                      </a:r>
                      <a:endParaRPr lang="fr-FR" sz="1800" b="0" kern="100">
                        <a:effectLst/>
                        <a:latin typeface="Aptos Display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0" kern="100" dirty="0" err="1">
                          <a:effectLst/>
                          <a:latin typeface="Aptos Display" panose="020B0004020202020204" pitchFamily="34" charset="0"/>
                        </a:rPr>
                        <a:t>Dysuria</a:t>
                      </a:r>
                      <a:endParaRPr lang="fr-FR" sz="1800" b="0" kern="100" dirty="0">
                        <a:effectLst/>
                        <a:latin typeface="Aptos Display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800" b="0" kern="100" dirty="0">
                          <a:effectLst/>
                          <a:latin typeface="Aptos Display" panose="020B0004020202020204" pitchFamily="34" charset="0"/>
                        </a:rPr>
                        <a:t>7%</a:t>
                      </a:r>
                      <a:endParaRPr lang="fr-FR" sz="1800" b="0" kern="100" dirty="0">
                        <a:effectLst/>
                        <a:latin typeface="Aptos Display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6659812"/>
                  </a:ext>
                </a:extLst>
              </a:tr>
              <a:tr h="5299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0" kern="100" dirty="0" err="1">
                          <a:effectLst/>
                          <a:latin typeface="Aptos Display" panose="020B0004020202020204" pitchFamily="34" charset="0"/>
                        </a:rPr>
                        <a:t>Lethargy</a:t>
                      </a:r>
                      <a:endParaRPr lang="fr-FR" sz="1800" b="0" kern="100" dirty="0">
                        <a:effectLst/>
                        <a:latin typeface="Aptos Display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800" b="0" kern="100">
                          <a:effectLst/>
                          <a:latin typeface="Aptos Display" panose="020B0004020202020204" pitchFamily="34" charset="0"/>
                        </a:rPr>
                        <a:t>69%</a:t>
                      </a:r>
                      <a:endParaRPr lang="fr-FR" sz="1800" b="0" kern="100">
                        <a:effectLst/>
                        <a:latin typeface="Aptos Display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0" kern="100" dirty="0" err="1">
                          <a:effectLst/>
                          <a:latin typeface="Aptos Display" panose="020B0004020202020204" pitchFamily="34" charset="0"/>
                        </a:rPr>
                        <a:t>Dehydration</a:t>
                      </a:r>
                      <a:endParaRPr lang="fr-FR" sz="1800" b="0" kern="100" dirty="0">
                        <a:effectLst/>
                        <a:latin typeface="Aptos Display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800" b="0" kern="100">
                          <a:effectLst/>
                          <a:latin typeface="Aptos Display" panose="020B0004020202020204" pitchFamily="34" charset="0"/>
                        </a:rPr>
                        <a:t>21%</a:t>
                      </a:r>
                      <a:endParaRPr lang="fr-FR" sz="1800" b="0" kern="100">
                        <a:effectLst/>
                        <a:latin typeface="Aptos Display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0" kern="100" dirty="0" err="1">
                          <a:effectLst/>
                          <a:latin typeface="Aptos Display" panose="020B0004020202020204" pitchFamily="34" charset="0"/>
                        </a:rPr>
                        <a:t>Pollakiuria</a:t>
                      </a:r>
                      <a:endParaRPr lang="fr-FR" sz="1800" b="0" kern="100" dirty="0">
                        <a:effectLst/>
                        <a:latin typeface="Aptos Display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800" b="0" kern="100" dirty="0">
                          <a:effectLst/>
                          <a:latin typeface="Aptos Display" panose="020B0004020202020204" pitchFamily="34" charset="0"/>
                        </a:rPr>
                        <a:t>5%</a:t>
                      </a:r>
                      <a:endParaRPr lang="fr-FR" sz="1800" b="0" kern="100" dirty="0">
                        <a:effectLst/>
                        <a:latin typeface="Aptos Display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7077913"/>
                  </a:ext>
                </a:extLst>
              </a:tr>
              <a:tr h="8586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0" kern="100" dirty="0" err="1">
                          <a:effectLst/>
                          <a:latin typeface="Aptos Display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Weight</a:t>
                      </a:r>
                      <a:r>
                        <a:rPr lang="fr-FR" sz="1800" b="0" kern="100" dirty="0">
                          <a:effectLst/>
                          <a:latin typeface="Aptos Display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800" b="0" kern="100" dirty="0" err="1">
                          <a:effectLst/>
                          <a:latin typeface="Aptos Display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loss</a:t>
                      </a:r>
                      <a:endParaRPr lang="fr-FR" sz="1800" b="0" kern="100" dirty="0">
                        <a:effectLst/>
                        <a:latin typeface="Aptos Display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800" b="0" kern="100">
                          <a:effectLst/>
                          <a:latin typeface="Aptos Display" panose="020B0004020202020204" pitchFamily="34" charset="0"/>
                        </a:rPr>
                        <a:t>52%</a:t>
                      </a:r>
                      <a:endParaRPr lang="fr-FR" sz="1800" b="0" kern="100">
                        <a:effectLst/>
                        <a:latin typeface="Aptos Display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0" kern="100" dirty="0" err="1">
                          <a:effectLst/>
                          <a:latin typeface="Aptos Display" panose="020B0004020202020204" pitchFamily="34" charset="0"/>
                        </a:rPr>
                        <a:t>Polyuria-polydipsia</a:t>
                      </a:r>
                      <a:endParaRPr lang="fr-FR" sz="1800" b="0" kern="100" dirty="0">
                        <a:effectLst/>
                        <a:latin typeface="Aptos Display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800" b="0" kern="100">
                          <a:effectLst/>
                          <a:latin typeface="Aptos Display" panose="020B0004020202020204" pitchFamily="34" charset="0"/>
                        </a:rPr>
                        <a:t>17%</a:t>
                      </a:r>
                      <a:endParaRPr lang="fr-FR" sz="1800" b="0" kern="100">
                        <a:effectLst/>
                        <a:latin typeface="Aptos Display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0" kern="100" dirty="0" err="1">
                          <a:effectLst/>
                          <a:latin typeface="Aptos Display" panose="020B0004020202020204" pitchFamily="34" charset="0"/>
                        </a:rPr>
                        <a:t>Haematuria</a:t>
                      </a:r>
                      <a:endParaRPr lang="fr-FR" sz="1800" b="0" kern="100" dirty="0">
                        <a:effectLst/>
                        <a:latin typeface="Aptos Display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800" b="0" kern="100" dirty="0">
                          <a:effectLst/>
                          <a:latin typeface="Aptos Display" panose="020B0004020202020204" pitchFamily="34" charset="0"/>
                        </a:rPr>
                        <a:t>5%</a:t>
                      </a:r>
                      <a:endParaRPr lang="fr-FR" sz="1800" b="0" kern="100" dirty="0">
                        <a:effectLst/>
                        <a:latin typeface="Aptos Display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9182325"/>
                  </a:ext>
                </a:extLst>
              </a:tr>
              <a:tr h="5299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0" kern="100" dirty="0" err="1">
                          <a:effectLst/>
                          <a:latin typeface="Aptos Display" panose="020B0004020202020204" pitchFamily="34" charset="0"/>
                        </a:rPr>
                        <a:t>Vomiting</a:t>
                      </a:r>
                      <a:endParaRPr lang="fr-FR" sz="1800" b="0" kern="100" dirty="0">
                        <a:effectLst/>
                        <a:latin typeface="Aptos Display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800" b="0" kern="100">
                          <a:effectLst/>
                          <a:latin typeface="Aptos Display" panose="020B0004020202020204" pitchFamily="34" charset="0"/>
                        </a:rPr>
                        <a:t>43%</a:t>
                      </a:r>
                      <a:endParaRPr lang="fr-FR" sz="1800" b="0" kern="100">
                        <a:effectLst/>
                        <a:latin typeface="Aptos Display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0" kern="100" dirty="0" err="1">
                          <a:effectLst/>
                          <a:latin typeface="Aptos Display" panose="020B0004020202020204" pitchFamily="34" charset="0"/>
                        </a:rPr>
                        <a:t>Stranguria</a:t>
                      </a:r>
                      <a:endParaRPr lang="fr-FR" sz="1800" b="0" kern="100" dirty="0">
                        <a:effectLst/>
                        <a:latin typeface="Aptos Display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800" b="0" kern="100" dirty="0">
                          <a:effectLst/>
                          <a:latin typeface="Aptos Display" panose="020B0004020202020204" pitchFamily="34" charset="0"/>
                        </a:rPr>
                        <a:t>7%</a:t>
                      </a:r>
                      <a:endParaRPr lang="fr-FR" sz="1800" b="0" kern="100" dirty="0">
                        <a:effectLst/>
                        <a:latin typeface="Aptos Display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0" kern="100" dirty="0" err="1">
                          <a:effectLst/>
                          <a:latin typeface="Aptos Display" panose="020B0004020202020204" pitchFamily="34" charset="0"/>
                        </a:rPr>
                        <a:t>Halitosis</a:t>
                      </a:r>
                      <a:r>
                        <a:rPr lang="fr-FR" sz="1800" b="0" kern="100" dirty="0">
                          <a:effectLst/>
                          <a:latin typeface="Aptos Display" panose="020B0004020202020204" pitchFamily="34" charset="0"/>
                        </a:rPr>
                        <a:t> </a:t>
                      </a:r>
                      <a:endParaRPr lang="fr-FR" sz="1800" b="0" kern="100" dirty="0">
                        <a:effectLst/>
                        <a:latin typeface="Aptos Display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800" b="0" kern="100" dirty="0">
                          <a:effectLst/>
                          <a:latin typeface="Aptos Display" panose="020B0004020202020204" pitchFamily="34" charset="0"/>
                        </a:rPr>
                        <a:t>5%</a:t>
                      </a:r>
                      <a:endParaRPr lang="fr-FR" sz="1800" b="0" kern="100" dirty="0">
                        <a:effectLst/>
                        <a:latin typeface="Aptos Display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7824443"/>
                  </a:ext>
                </a:extLst>
              </a:tr>
            </a:tbl>
          </a:graphicData>
        </a:graphic>
      </p:graphicFrame>
      <p:sp>
        <p:nvSpPr>
          <p:cNvPr id="10" name="Sous-titre 9">
            <a:extLst>
              <a:ext uri="{FF2B5EF4-FFF2-40B4-BE49-F238E27FC236}">
                <a16:creationId xmlns:a16="http://schemas.microsoft.com/office/drawing/2014/main" id="{0BFFA01A-5114-9B0B-4E9F-B2E347B22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6" y="4238390"/>
            <a:ext cx="9144000" cy="1655762"/>
          </a:xfrm>
        </p:spPr>
        <p:txBody>
          <a:bodyPr/>
          <a:lstStyle/>
          <a:p>
            <a:r>
              <a:rPr lang="fr-FR" b="1" dirty="0" err="1"/>
              <a:t>Clinical</a:t>
            </a:r>
            <a:r>
              <a:rPr lang="fr-FR" b="1" dirty="0"/>
              <a:t> </a:t>
            </a:r>
            <a:r>
              <a:rPr lang="fr-FR" b="1" dirty="0" err="1"/>
              <a:t>signs</a:t>
            </a:r>
            <a:r>
              <a:rPr lang="fr-FR" b="1" dirty="0"/>
              <a:t> in the </a:t>
            </a:r>
            <a:r>
              <a:rPr lang="fr-FR" b="1" dirty="0" err="1"/>
              <a:t>cohort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842404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32409-5102-B5E1-FB48-5420C4451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D4847BA0-4B76-9163-7F4F-7FBF574234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28CFC6-8FA2-B6C4-AB3D-B4ECA5FB5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576" y="739591"/>
            <a:ext cx="10334845" cy="1052139"/>
          </a:xfrm>
        </p:spPr>
        <p:txBody>
          <a:bodyPr anchor="t">
            <a:normAutofit/>
          </a:bodyPr>
          <a:lstStyle/>
          <a:p>
            <a:pPr algn="l"/>
            <a:r>
              <a:rPr lang="en-US" sz="4800" b="1" spc="-100" dirty="0"/>
              <a:t>Results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474F68-D8EF-68A6-7D56-3ECF1AAEB5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8577" y="1791730"/>
            <a:ext cx="4702202" cy="3496962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spc="-100" dirty="0"/>
          </a:p>
          <a:p>
            <a:pPr algn="l"/>
            <a:endParaRPr lang="en-US" sz="2000" spc="-1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D31579A-1ED4-6184-C241-BA6C895A6806}"/>
              </a:ext>
            </a:extLst>
          </p:cNvPr>
          <p:cNvSpPr txBox="1"/>
          <p:nvPr/>
        </p:nvSpPr>
        <p:spPr>
          <a:xfrm>
            <a:off x="1085850" y="1791730"/>
            <a:ext cx="94583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/>
              <a:t>Laboratory</a:t>
            </a:r>
            <a:r>
              <a:rPr lang="fr-FR" sz="2000" b="1" dirty="0"/>
              <a:t> </a:t>
            </a:r>
            <a:r>
              <a:rPr lang="fr-FR" sz="2000" b="1" dirty="0" err="1"/>
              <a:t>works</a:t>
            </a:r>
            <a:endParaRPr lang="fr-F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err="1">
                <a:solidFill>
                  <a:schemeClr val="accent2"/>
                </a:solidFill>
              </a:rPr>
              <a:t>Azotemia</a:t>
            </a:r>
            <a:r>
              <a:rPr lang="fr-FR" b="1" dirty="0">
                <a:solidFill>
                  <a:schemeClr val="accent2"/>
                </a:solidFill>
              </a:rPr>
              <a:t> (80%)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/>
              <a:t>Median</a:t>
            </a:r>
            <a:r>
              <a:rPr lang="fr-FR" dirty="0"/>
              <a:t> </a:t>
            </a:r>
            <a:r>
              <a:rPr lang="fr-FR" dirty="0" err="1"/>
              <a:t>Creatinine</a:t>
            </a:r>
            <a:r>
              <a:rPr lang="fr-FR" dirty="0"/>
              <a:t> : </a:t>
            </a:r>
            <a:r>
              <a:rPr lang="fr-FR" b="1" dirty="0"/>
              <a:t>424.5 µmol/L </a:t>
            </a:r>
            <a:r>
              <a:rPr lang="fr-FR" dirty="0"/>
              <a:t>(96-2303)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/>
              <a:t>Median</a:t>
            </a:r>
            <a:r>
              <a:rPr lang="fr-FR" dirty="0"/>
              <a:t> </a:t>
            </a:r>
            <a:r>
              <a:rPr lang="fr-FR" dirty="0" err="1"/>
              <a:t>Urea</a:t>
            </a:r>
            <a:r>
              <a:rPr lang="fr-FR" dirty="0"/>
              <a:t> : </a:t>
            </a:r>
            <a:r>
              <a:rPr lang="fr-FR" b="1" dirty="0"/>
              <a:t>1.28 g/L  </a:t>
            </a:r>
            <a:r>
              <a:rPr lang="fr-FR" dirty="0"/>
              <a:t>(0.25-7.34)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err="1">
                <a:solidFill>
                  <a:schemeClr val="accent2"/>
                </a:solidFill>
              </a:rPr>
              <a:t>Anaemia</a:t>
            </a:r>
            <a:r>
              <a:rPr lang="fr-FR" b="1" dirty="0">
                <a:solidFill>
                  <a:schemeClr val="accent2"/>
                </a:solidFill>
              </a:rPr>
              <a:t> (19%)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Urinalysis</a:t>
            </a:r>
            <a:r>
              <a:rPr lang="fr-FR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/>
              <a:t>Median</a:t>
            </a:r>
            <a:r>
              <a:rPr lang="fr-FR" dirty="0"/>
              <a:t> USG : </a:t>
            </a:r>
            <a:r>
              <a:rPr lang="fr-FR" b="1" dirty="0">
                <a:solidFill>
                  <a:schemeClr val="accent2"/>
                </a:solidFill>
              </a:rPr>
              <a:t>1,018 </a:t>
            </a:r>
            <a:r>
              <a:rPr lang="fr-FR" dirty="0"/>
              <a:t>(1,008-1,036)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accent2"/>
                </a:solidFill>
              </a:rPr>
              <a:t>Positive </a:t>
            </a:r>
            <a:r>
              <a:rPr lang="fr-FR" b="1" dirty="0" err="1">
                <a:solidFill>
                  <a:schemeClr val="accent2"/>
                </a:solidFill>
              </a:rPr>
              <a:t>bacterial</a:t>
            </a:r>
            <a:r>
              <a:rPr lang="fr-FR" b="1" dirty="0">
                <a:solidFill>
                  <a:schemeClr val="accent2"/>
                </a:solidFill>
              </a:rPr>
              <a:t> culture in 8 cats </a:t>
            </a:r>
            <a:r>
              <a:rPr lang="fr-FR" dirty="0" err="1"/>
              <a:t>preoperatively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i="1" dirty="0"/>
              <a:t>E. Coli, </a:t>
            </a:r>
            <a:r>
              <a:rPr lang="fr-FR" i="1" dirty="0" err="1"/>
              <a:t>Enteroccocus</a:t>
            </a:r>
            <a:r>
              <a:rPr lang="fr-FR" i="1" dirty="0"/>
              <a:t> faecalis, </a:t>
            </a:r>
            <a:r>
              <a:rPr lang="fr-FR" i="1" dirty="0" err="1"/>
              <a:t>Pateurella</a:t>
            </a:r>
            <a:r>
              <a:rPr lang="fr-FR" i="1" dirty="0"/>
              <a:t> </a:t>
            </a:r>
            <a:r>
              <a:rPr lang="fr-FR" i="1" dirty="0" err="1"/>
              <a:t>Multocida</a:t>
            </a:r>
            <a:r>
              <a:rPr lang="fr-FR" i="1" dirty="0"/>
              <a:t>, Proteus Mirabilis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2 cats </a:t>
            </a:r>
            <a:r>
              <a:rPr lang="fr-FR" dirty="0" err="1"/>
              <a:t>had</a:t>
            </a:r>
            <a:r>
              <a:rPr lang="fr-FR" dirty="0"/>
              <a:t> </a:t>
            </a:r>
            <a:r>
              <a:rPr lang="fr-FR" b="1" dirty="0">
                <a:solidFill>
                  <a:schemeClr val="accent2"/>
                </a:solidFill>
              </a:rPr>
              <a:t>calcium oxalate </a:t>
            </a:r>
            <a:r>
              <a:rPr lang="fr-FR" b="1" dirty="0" err="1">
                <a:solidFill>
                  <a:schemeClr val="accent2"/>
                </a:solidFill>
              </a:rPr>
              <a:t>cristalluria</a:t>
            </a:r>
            <a:endParaRPr lang="fr-FR" b="1" dirty="0">
              <a:solidFill>
                <a:schemeClr val="accent2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9645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32409-5102-B5E1-FB48-5420C4451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D4847BA0-4B76-9163-7F4F-7FBF574234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28CFC6-8FA2-B6C4-AB3D-B4ECA5FB5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576" y="739591"/>
            <a:ext cx="10334845" cy="1052139"/>
          </a:xfrm>
        </p:spPr>
        <p:txBody>
          <a:bodyPr anchor="t">
            <a:normAutofit/>
          </a:bodyPr>
          <a:lstStyle/>
          <a:p>
            <a:pPr algn="l"/>
            <a:r>
              <a:rPr lang="en-US" sz="4800" b="1" spc="-100" dirty="0"/>
              <a:t>Results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474F68-D8EF-68A6-7D56-3ECF1AAEB5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5395" y="1658948"/>
            <a:ext cx="5681899" cy="3319622"/>
          </a:xfrm>
        </p:spPr>
        <p:txBody>
          <a:bodyPr>
            <a:noAutofit/>
          </a:bodyPr>
          <a:lstStyle/>
          <a:p>
            <a:pPr algn="l"/>
            <a:r>
              <a:rPr lang="en-US" sz="2200" b="1" spc="-100" dirty="0"/>
              <a:t>Diagnostic imaging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spc="-100" dirty="0"/>
              <a:t>Ultrasound and radiographs in 32 cats VS ultrasound only in 10 cats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spc="-100" dirty="0"/>
              <a:t>Signs of hydronephrosis in all cases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1" spc="-100" dirty="0">
                <a:solidFill>
                  <a:schemeClr val="accent2"/>
                </a:solidFill>
              </a:rPr>
              <a:t>Bilateral obstruction noted in 40% cases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1" spc="-100" dirty="0"/>
              <a:t>69% had multiple urolithiasis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spc="-1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spc="-100" dirty="0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853E10B2-DF55-CB3A-D163-21C7A5E858BA}"/>
              </a:ext>
            </a:extLst>
          </p:cNvPr>
          <p:cNvGrpSpPr/>
          <p:nvPr/>
        </p:nvGrpSpPr>
        <p:grpSpPr>
          <a:xfrm>
            <a:off x="7248526" y="100013"/>
            <a:ext cx="4324349" cy="5386387"/>
            <a:chOff x="6348414" y="128588"/>
            <a:chExt cx="4414839" cy="5665710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61076687-9086-5CF7-7662-0A858DE96B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2620"/>
            <a:stretch/>
          </p:blipFill>
          <p:spPr>
            <a:xfrm>
              <a:off x="6348414" y="128588"/>
              <a:ext cx="4414839" cy="2832855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5AC4F457-1E51-8152-7D7A-4718564FC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48414" y="2961443"/>
              <a:ext cx="4414839" cy="2832855"/>
            </a:xfrm>
            <a:prstGeom prst="rect">
              <a:avLst/>
            </a:prstGeom>
          </p:spPr>
        </p:pic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E298D536-7B9A-98A8-46C9-31B74B10AB3D}"/>
              </a:ext>
            </a:extLst>
          </p:cNvPr>
          <p:cNvSpPr txBox="1"/>
          <p:nvPr/>
        </p:nvSpPr>
        <p:spPr>
          <a:xfrm>
            <a:off x="7741236" y="5486401"/>
            <a:ext cx="3338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Hydronephrosis</a:t>
            </a:r>
            <a:r>
              <a:rPr lang="fr-FR" dirty="0"/>
              <a:t> and </a:t>
            </a:r>
            <a:r>
              <a:rPr lang="fr-FR" dirty="0" err="1"/>
              <a:t>urolithiasis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838360F-7F03-5891-E54F-E1FF29539F59}"/>
              </a:ext>
            </a:extLst>
          </p:cNvPr>
          <p:cNvSpPr txBox="1"/>
          <p:nvPr/>
        </p:nvSpPr>
        <p:spPr>
          <a:xfrm>
            <a:off x="9375187" y="4978570"/>
            <a:ext cx="2314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>
                <a:solidFill>
                  <a:schemeClr val="bg1"/>
                </a:solidFill>
              </a:rPr>
              <a:t>Courtesy</a:t>
            </a:r>
            <a:r>
              <a:rPr lang="fr-FR" sz="1200" dirty="0">
                <a:solidFill>
                  <a:schemeClr val="bg1"/>
                </a:solidFill>
              </a:rPr>
              <a:t> of the Diagnostic Imaging </a:t>
            </a:r>
            <a:r>
              <a:rPr lang="fr-FR" sz="1200" dirty="0" err="1">
                <a:solidFill>
                  <a:schemeClr val="bg1"/>
                </a:solidFill>
              </a:rPr>
              <a:t>Department</a:t>
            </a:r>
            <a:r>
              <a:rPr lang="fr-FR" sz="1200" dirty="0">
                <a:solidFill>
                  <a:schemeClr val="bg1"/>
                </a:solidFill>
              </a:rPr>
              <a:t> of The CVU</a:t>
            </a:r>
          </a:p>
        </p:txBody>
      </p:sp>
    </p:spTree>
    <p:extLst>
      <p:ext uri="{BB962C8B-B14F-4D97-AF65-F5344CB8AC3E}">
        <p14:creationId xmlns:p14="http://schemas.microsoft.com/office/powerpoint/2010/main" val="1878272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32409-5102-B5E1-FB48-5420C4451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D4847BA0-4B76-9163-7F4F-7FBF574234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28CFC6-8FA2-B6C4-AB3D-B4ECA5FB5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576" y="739591"/>
            <a:ext cx="10334845" cy="1052139"/>
          </a:xfrm>
        </p:spPr>
        <p:txBody>
          <a:bodyPr anchor="t">
            <a:normAutofit/>
          </a:bodyPr>
          <a:lstStyle/>
          <a:p>
            <a:pPr algn="l"/>
            <a:r>
              <a:rPr lang="en-US" sz="4800" b="1" spc="-100" dirty="0"/>
              <a:t>Results 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B059218F-D4DC-6D92-E9DB-92E9B0CEA7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4661588"/>
              </p:ext>
            </p:extLst>
          </p:nvPr>
        </p:nvGraphicFramePr>
        <p:xfrm>
          <a:off x="5229224" y="739592"/>
          <a:ext cx="6673473" cy="4661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6358FC70-0BB8-3EF8-DA4C-7F8662BD725B}"/>
              </a:ext>
            </a:extLst>
          </p:cNvPr>
          <p:cNvSpPr txBox="1"/>
          <p:nvPr/>
        </p:nvSpPr>
        <p:spPr>
          <a:xfrm>
            <a:off x="464949" y="1791730"/>
            <a:ext cx="460299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err="1"/>
              <a:t>Preoperative</a:t>
            </a:r>
            <a:r>
              <a:rPr lang="fr-FR" sz="2000" dirty="0"/>
              <a:t> </a:t>
            </a:r>
            <a:r>
              <a:rPr lang="fr-FR" sz="2000" dirty="0" err="1"/>
              <a:t>medical</a:t>
            </a:r>
            <a:r>
              <a:rPr lang="fr-FR" sz="2000" dirty="0"/>
              <a:t> </a:t>
            </a:r>
            <a:r>
              <a:rPr lang="fr-FR" sz="2000" dirty="0" err="1"/>
              <a:t>treatment</a:t>
            </a:r>
            <a:r>
              <a:rPr lang="fr-FR" sz="2000" dirty="0"/>
              <a:t> (39 cats) </a:t>
            </a:r>
            <a:r>
              <a:rPr lang="fr-FR" sz="2000" dirty="0">
                <a:sym typeface="Wingdings" pitchFamily="2" charset="2"/>
              </a:rPr>
              <a:t> «</a:t>
            </a:r>
            <a:r>
              <a:rPr lang="fr-FR" sz="2000" dirty="0" err="1">
                <a:sym typeface="Wingdings" pitchFamily="2" charset="2"/>
              </a:rPr>
              <a:t>forced</a:t>
            </a:r>
            <a:r>
              <a:rPr lang="fr-FR" sz="2000" dirty="0">
                <a:sym typeface="Wingdings" pitchFamily="2" charset="2"/>
              </a:rPr>
              <a:t>» </a:t>
            </a:r>
            <a:r>
              <a:rPr lang="fr-FR" sz="2000" dirty="0" err="1">
                <a:sym typeface="Wingdings" pitchFamily="2" charset="2"/>
              </a:rPr>
              <a:t>diuresis</a:t>
            </a:r>
            <a:endParaRPr lang="fr-FR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 err="1"/>
              <a:t>Fluid</a:t>
            </a:r>
            <a:r>
              <a:rPr lang="fr-FR" sz="2000" dirty="0"/>
              <a:t> </a:t>
            </a:r>
            <a:r>
              <a:rPr lang="fr-FR" sz="2000" dirty="0" err="1"/>
              <a:t>therapy</a:t>
            </a:r>
            <a:r>
              <a:rPr lang="fr-FR" sz="2000" dirty="0"/>
              <a:t>: </a:t>
            </a:r>
            <a:r>
              <a:rPr lang="fr-FR" sz="2000" dirty="0" err="1"/>
              <a:t>isotonic</a:t>
            </a:r>
            <a:r>
              <a:rPr lang="fr-FR" sz="2000" dirty="0"/>
              <a:t> </a:t>
            </a:r>
            <a:r>
              <a:rPr lang="fr-FR" sz="2000" dirty="0" err="1"/>
              <a:t>cristalloids</a:t>
            </a:r>
            <a:r>
              <a:rPr lang="fr-FR" sz="2000" dirty="0"/>
              <a:t> at a rate of 2-5 </a:t>
            </a:r>
            <a:r>
              <a:rPr lang="fr-FR" sz="2000" dirty="0" err="1"/>
              <a:t>mL</a:t>
            </a:r>
            <a:r>
              <a:rPr lang="fr-FR" sz="2000" dirty="0"/>
              <a:t>/kg/h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/>
              <a:t>Alpha-</a:t>
            </a:r>
            <a:r>
              <a:rPr lang="fr-FR" sz="2000" dirty="0" err="1"/>
              <a:t>blockers</a:t>
            </a:r>
            <a:r>
              <a:rPr lang="fr-FR" sz="2000" dirty="0"/>
              <a:t> : </a:t>
            </a:r>
            <a:r>
              <a:rPr lang="fr-FR" sz="2000" b="1" dirty="0" err="1">
                <a:solidFill>
                  <a:schemeClr val="accent2"/>
                </a:solidFill>
              </a:rPr>
              <a:t>Tamsulosine</a:t>
            </a:r>
            <a:endParaRPr lang="fr-FR" sz="2000" b="1" dirty="0">
              <a:solidFill>
                <a:schemeClr val="accent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 err="1"/>
              <a:t>Analgesia</a:t>
            </a:r>
            <a:r>
              <a:rPr lang="fr-FR" sz="2000" dirty="0"/>
              <a:t>: </a:t>
            </a:r>
            <a:r>
              <a:rPr lang="fr-FR" sz="2000" b="1" dirty="0" err="1">
                <a:solidFill>
                  <a:schemeClr val="accent2"/>
                </a:solidFill>
              </a:rPr>
              <a:t>opioids</a:t>
            </a:r>
            <a:r>
              <a:rPr lang="fr-FR" sz="2000" dirty="0"/>
              <a:t> (</a:t>
            </a:r>
            <a:r>
              <a:rPr lang="fr-FR" sz="2000" dirty="0" err="1"/>
              <a:t>methadone</a:t>
            </a:r>
            <a:r>
              <a:rPr lang="fr-FR" sz="2000" dirty="0"/>
              <a:t> or </a:t>
            </a:r>
            <a:r>
              <a:rPr lang="fr-FR" sz="2000" dirty="0" err="1"/>
              <a:t>buprenorphine</a:t>
            </a:r>
            <a:r>
              <a:rPr lang="fr-FR" sz="20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 err="1"/>
              <a:t>Diuretics</a:t>
            </a:r>
            <a:r>
              <a:rPr lang="fr-FR" sz="2000" dirty="0"/>
              <a:t>: </a:t>
            </a:r>
            <a:r>
              <a:rPr lang="fr-FR" sz="2000" b="1" dirty="0">
                <a:solidFill>
                  <a:schemeClr val="accent2"/>
                </a:solidFill>
              </a:rPr>
              <a:t>Mannitol</a:t>
            </a:r>
            <a:r>
              <a:rPr lang="fr-FR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513503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32409-5102-B5E1-FB48-5420C4451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D4847BA0-4B76-9163-7F4F-7FBF574234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28CFC6-8FA2-B6C4-AB3D-B4ECA5FB5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576" y="739591"/>
            <a:ext cx="10334845" cy="1052139"/>
          </a:xfrm>
        </p:spPr>
        <p:txBody>
          <a:bodyPr anchor="t">
            <a:normAutofit/>
          </a:bodyPr>
          <a:lstStyle/>
          <a:p>
            <a:pPr algn="l"/>
            <a:r>
              <a:rPr lang="en-US" sz="4800" b="1" spc="-100" dirty="0"/>
              <a:t>Results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474F68-D8EF-68A6-7D56-3ECF1AAEB5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060" y="1430349"/>
            <a:ext cx="11279465" cy="3997302"/>
          </a:xfrm>
        </p:spPr>
        <p:txBody>
          <a:bodyPr>
            <a:noAutofit/>
          </a:bodyPr>
          <a:lstStyle/>
          <a:p>
            <a:pPr algn="l"/>
            <a:r>
              <a:rPr lang="en-US" sz="2000" b="1" spc="-100" dirty="0">
                <a:latin typeface="Aptos Display" panose="020B0004020202020204" pitchFamily="34" charset="0"/>
              </a:rPr>
              <a:t>Surgery</a:t>
            </a:r>
            <a:r>
              <a:rPr lang="en-US" sz="1800" spc="-100" dirty="0">
                <a:latin typeface="Aptos Display" panose="020B0004020202020204" pitchFamily="34" charset="0"/>
              </a:rPr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spc="-100" dirty="0">
                <a:solidFill>
                  <a:schemeClr val="accent2"/>
                </a:solidFill>
                <a:latin typeface="Aptos Display" panose="020B0004020202020204" pitchFamily="34" charset="0"/>
              </a:rPr>
              <a:t>Conventional surgery: 11 cats </a:t>
            </a:r>
            <a:r>
              <a:rPr lang="en-US" sz="1800" spc="-100" dirty="0">
                <a:latin typeface="Aptos Display" panose="020B0004020202020204" pitchFamily="34" charset="0"/>
              </a:rPr>
              <a:t>( 9 </a:t>
            </a:r>
            <a:r>
              <a:rPr lang="en-US" sz="1800" spc="-100" dirty="0" err="1">
                <a:latin typeface="Aptos Display" panose="020B0004020202020204" pitchFamily="34" charset="0"/>
              </a:rPr>
              <a:t>ureterotomies</a:t>
            </a:r>
            <a:r>
              <a:rPr lang="en-US" sz="1800" spc="-100" dirty="0">
                <a:latin typeface="Aptos Display" panose="020B0004020202020204" pitchFamily="34" charset="0"/>
              </a:rPr>
              <a:t> and 2 ureteroneocystostomies)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spc="-100" dirty="0" err="1">
                <a:latin typeface="Aptos Display" panose="020B0004020202020204" pitchFamily="34" charset="0"/>
              </a:rPr>
              <a:t>Ureterotomy</a:t>
            </a:r>
            <a:r>
              <a:rPr lang="en-US" sz="1800" spc="-100" dirty="0">
                <a:latin typeface="Aptos Display" panose="020B0004020202020204" pitchFamily="34" charset="0"/>
              </a:rPr>
              <a:t> performed when the urolithiasis was proximal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spc="-100" dirty="0">
                <a:latin typeface="Aptos Display" panose="020B0004020202020204" pitchFamily="34" charset="0"/>
              </a:rPr>
              <a:t>Distal obstruction for the 2 ureteroneocystostomies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spc="-100" dirty="0">
                <a:solidFill>
                  <a:schemeClr val="accent2"/>
                </a:solidFill>
                <a:latin typeface="Aptos Display" panose="020B0004020202020204" pitchFamily="34" charset="0"/>
              </a:rPr>
              <a:t>SUB placement : 31 cats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spc="-100" dirty="0">
                <a:solidFill>
                  <a:schemeClr val="accent2"/>
                </a:solidFill>
                <a:latin typeface="Aptos Display" panose="020B0004020202020204" pitchFamily="34" charset="0"/>
              </a:rPr>
              <a:t>No intraoperative complication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spc="-100" dirty="0">
                <a:latin typeface="Aptos Display" panose="020B0004020202020204" pitchFamily="34" charset="0"/>
              </a:rPr>
              <a:t>Median surgical time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spc="-100" dirty="0">
                <a:latin typeface="Aptos Display" panose="020B0004020202020204" pitchFamily="34" charset="0"/>
              </a:rPr>
              <a:t>Overall: 120 minutes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spc="-100" dirty="0">
                <a:latin typeface="Aptos Display" panose="020B0004020202020204" pitchFamily="34" charset="0"/>
              </a:rPr>
              <a:t>Conventional surgery: 115 minutes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spc="-100" dirty="0">
                <a:latin typeface="Aptos Display" panose="020B0004020202020204" pitchFamily="34" charset="0"/>
              </a:rPr>
              <a:t>SUB placement: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spc="-100" dirty="0">
                <a:latin typeface="Aptos Display" panose="020B0004020202020204" pitchFamily="34" charset="0"/>
              </a:rPr>
              <a:t>Unilateral:  115 minutes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spc="-100" dirty="0">
                <a:latin typeface="Aptos Display" panose="020B0004020202020204" pitchFamily="34" charset="0"/>
              </a:rPr>
              <a:t>Bilateral :  125 minutes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spc="-100" dirty="0">
                <a:latin typeface="Aptos Display" panose="020B0004020202020204" pitchFamily="34" charset="0"/>
              </a:rPr>
              <a:t>Unilateral with other procedure:  140 minutes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spc="-100" dirty="0">
              <a:latin typeface="Aptos Display" panose="020B0004020202020204" pitchFamily="34" charset="0"/>
            </a:endParaRPr>
          </a:p>
        </p:txBody>
      </p:sp>
      <p:pic>
        <p:nvPicPr>
          <p:cNvPr id="2050" name="Picture 2" descr="Sub™3.0">
            <a:extLst>
              <a:ext uri="{FF2B5EF4-FFF2-40B4-BE49-F238E27FC236}">
                <a16:creationId xmlns:a16="http://schemas.microsoft.com/office/drawing/2014/main" id="{9A73D3C8-DB02-51A1-AE7D-B2DE17BC6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720" y="1791730"/>
            <a:ext cx="4570938" cy="238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3A4F648-22AF-6A68-DE9E-795C8AF63852}"/>
              </a:ext>
            </a:extLst>
          </p:cNvPr>
          <p:cNvSpPr txBox="1"/>
          <p:nvPr/>
        </p:nvSpPr>
        <p:spPr>
          <a:xfrm>
            <a:off x="7200374" y="4206980"/>
            <a:ext cx="4797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Postoperative</a:t>
            </a:r>
            <a:r>
              <a:rPr lang="fr-FR" dirty="0"/>
              <a:t> </a:t>
            </a:r>
            <a:r>
              <a:rPr lang="fr-FR" dirty="0" err="1"/>
              <a:t>radiographs</a:t>
            </a:r>
            <a:r>
              <a:rPr lang="fr-FR" dirty="0"/>
              <a:t> of a </a:t>
            </a:r>
            <a:r>
              <a:rPr lang="fr-FR" dirty="0" err="1"/>
              <a:t>subcutaneous</a:t>
            </a:r>
            <a:r>
              <a:rPr lang="fr-FR" dirty="0"/>
              <a:t> </a:t>
            </a:r>
            <a:r>
              <a:rPr lang="fr-FR" dirty="0" err="1"/>
              <a:t>ureteral</a:t>
            </a:r>
            <a:r>
              <a:rPr lang="fr-FR" dirty="0"/>
              <a:t> bypass 3.0 </a:t>
            </a:r>
            <a:r>
              <a:rPr lang="fr-FR" i="1" dirty="0"/>
              <a:t>(Norfolk </a:t>
            </a:r>
            <a:r>
              <a:rPr lang="fr-FR" i="1" dirty="0" err="1"/>
              <a:t>Vet</a:t>
            </a:r>
            <a:r>
              <a:rPr lang="fr-FR" i="1" dirty="0"/>
              <a:t> Product)</a:t>
            </a:r>
          </a:p>
        </p:txBody>
      </p:sp>
    </p:spTree>
    <p:extLst>
      <p:ext uri="{BB962C8B-B14F-4D97-AF65-F5344CB8AC3E}">
        <p14:creationId xmlns:p14="http://schemas.microsoft.com/office/powerpoint/2010/main" val="2497973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32409-5102-B5E1-FB48-5420C4451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D4847BA0-4B76-9163-7F4F-7FBF574234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28CFC6-8FA2-B6C4-AB3D-B4ECA5FB5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576" y="739591"/>
            <a:ext cx="10334845" cy="1052139"/>
          </a:xfrm>
        </p:spPr>
        <p:txBody>
          <a:bodyPr anchor="t">
            <a:normAutofit/>
          </a:bodyPr>
          <a:lstStyle/>
          <a:p>
            <a:pPr algn="l"/>
            <a:r>
              <a:rPr lang="en-US" sz="4800" b="1" spc="-100" dirty="0"/>
              <a:t>Results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474F68-D8EF-68A6-7D56-3ECF1AAEB5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061" y="1627322"/>
            <a:ext cx="5562852" cy="4161710"/>
          </a:xfrm>
        </p:spPr>
        <p:txBody>
          <a:bodyPr>
            <a:normAutofit/>
          </a:bodyPr>
          <a:lstStyle/>
          <a:p>
            <a:pPr algn="l"/>
            <a:r>
              <a:rPr lang="en-US" sz="2200" b="1" spc="-100" dirty="0">
                <a:latin typeface="Aptos Display" panose="020B0004020202020204" pitchFamily="34" charset="0"/>
              </a:rPr>
              <a:t>Postoperative period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spc="-100" dirty="0">
                <a:latin typeface="Aptos Display" panose="020B0004020202020204" pitchFamily="34" charset="0"/>
              </a:rPr>
              <a:t>Median duration of hospitalization: </a:t>
            </a:r>
            <a:r>
              <a:rPr lang="en-US" sz="2000" b="1" spc="-100" dirty="0">
                <a:solidFill>
                  <a:schemeClr val="accent2"/>
                </a:solidFill>
                <a:latin typeface="Aptos Display" panose="020B0004020202020204" pitchFamily="34" charset="0"/>
              </a:rPr>
              <a:t>7 days (3-11)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spc="-100" dirty="0">
                <a:latin typeface="Aptos Display" panose="020B0004020202020204" pitchFamily="34" charset="0"/>
              </a:rPr>
              <a:t>Decrease of creatinine before discharge in </a:t>
            </a:r>
            <a:r>
              <a:rPr lang="en-US" sz="2000" b="1" spc="-100" dirty="0">
                <a:solidFill>
                  <a:schemeClr val="accent2"/>
                </a:solidFill>
                <a:latin typeface="Aptos Display" panose="020B0004020202020204" pitchFamily="34" charset="0"/>
              </a:rPr>
              <a:t>37 cases (88%)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spc="-100" dirty="0">
                <a:latin typeface="Aptos Display" panose="020B0004020202020204" pitchFamily="34" charset="0"/>
              </a:rPr>
              <a:t>Median creatinine at discharge : </a:t>
            </a:r>
            <a:r>
              <a:rPr lang="en-US" sz="2000" b="1" spc="-100" dirty="0">
                <a:solidFill>
                  <a:schemeClr val="accent2"/>
                </a:solidFill>
                <a:latin typeface="Aptos Display" panose="020B0004020202020204" pitchFamily="34" charset="0"/>
              </a:rPr>
              <a:t>219.3 µmol/L </a:t>
            </a:r>
            <a:r>
              <a:rPr lang="en-US" sz="2000" spc="-100" dirty="0">
                <a:latin typeface="Aptos Display" panose="020B0004020202020204" pitchFamily="34" charset="0"/>
              </a:rPr>
              <a:t>(88-595)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pc="-100" dirty="0">
                <a:latin typeface="Aptos Display" panose="020B0004020202020204" pitchFamily="34" charset="0"/>
              </a:rPr>
              <a:t>Median decrease of  </a:t>
            </a:r>
            <a:r>
              <a:rPr lang="en-US" b="1" spc="-100" dirty="0">
                <a:solidFill>
                  <a:schemeClr val="accent2"/>
                </a:solidFill>
                <a:latin typeface="Aptos Display" panose="020B0004020202020204" pitchFamily="34" charset="0"/>
              </a:rPr>
              <a:t>248 µmol/L</a:t>
            </a:r>
            <a:r>
              <a:rPr lang="en-US" b="1" spc="-100" dirty="0">
                <a:solidFill>
                  <a:schemeClr val="accent2"/>
                </a:solidFill>
                <a:latin typeface="Aptos Display" panose="020B0004020202020204" pitchFamily="34" charset="0"/>
                <a:sym typeface="Wingdings" pitchFamily="2" charset="2"/>
              </a:rPr>
              <a:t> Significant difference from preoperatively</a:t>
            </a:r>
            <a:r>
              <a:rPr lang="en-US" b="1" spc="-100" dirty="0">
                <a:solidFill>
                  <a:schemeClr val="accent2"/>
                </a:solidFill>
                <a:latin typeface="Aptos Display" panose="020B0004020202020204" pitchFamily="34" charset="0"/>
              </a:rPr>
              <a:t> (p&lt;0.05)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1" spc="-100" dirty="0">
                <a:solidFill>
                  <a:schemeClr val="accent2"/>
                </a:solidFill>
                <a:latin typeface="Aptos Display" panose="020B0004020202020204" pitchFamily="34" charset="0"/>
              </a:rPr>
              <a:t>Positive bacterial culture by </a:t>
            </a:r>
            <a:r>
              <a:rPr lang="en-US" sz="2000" b="1" spc="-100" dirty="0" err="1">
                <a:solidFill>
                  <a:schemeClr val="accent2"/>
                </a:solidFill>
                <a:latin typeface="Aptos Display" panose="020B0004020202020204" pitchFamily="34" charset="0"/>
              </a:rPr>
              <a:t>pyelocenthesis</a:t>
            </a:r>
            <a:r>
              <a:rPr lang="en-US" sz="2000" b="1" spc="-100" dirty="0">
                <a:solidFill>
                  <a:schemeClr val="accent2"/>
                </a:solidFill>
                <a:latin typeface="Aptos Display" panose="020B0004020202020204" pitchFamily="34" charset="0"/>
              </a:rPr>
              <a:t> in 8 cats  </a:t>
            </a:r>
            <a:r>
              <a:rPr lang="en-US" sz="2000" spc="-100" dirty="0">
                <a:latin typeface="Aptos Display" panose="020B0004020202020204" pitchFamily="34" charset="0"/>
                <a:sym typeface="Wingdings" pitchFamily="2" charset="2"/>
              </a:rPr>
              <a:t> Those cats received </a:t>
            </a:r>
            <a:r>
              <a:rPr lang="en-US" sz="2000" spc="-100" dirty="0" err="1">
                <a:latin typeface="Aptos Display" panose="020B0004020202020204" pitchFamily="34" charset="0"/>
                <a:sym typeface="Wingdings" pitchFamily="2" charset="2"/>
              </a:rPr>
              <a:t>TetraEDTA</a:t>
            </a:r>
            <a:endParaRPr lang="en-US" sz="2000" spc="-100" dirty="0">
              <a:latin typeface="Aptos Display" panose="020B0004020202020204" pitchFamily="34" charset="0"/>
              <a:sym typeface="Wingdings" pitchFamily="2" charset="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1" spc="-100" dirty="0">
                <a:solidFill>
                  <a:schemeClr val="accent2"/>
                </a:solidFill>
                <a:latin typeface="Aptos Display" panose="020B0004020202020204" pitchFamily="34" charset="0"/>
                <a:sym typeface="Wingdings" pitchFamily="2" charset="2"/>
              </a:rPr>
              <a:t>1 major immediate postoperative complication</a:t>
            </a:r>
            <a:r>
              <a:rPr lang="en-US" sz="2000" spc="-100" dirty="0">
                <a:latin typeface="Aptos Display" panose="020B0004020202020204" pitchFamily="34" charset="0"/>
                <a:sym typeface="Wingdings" pitchFamily="2" charset="2"/>
              </a:rPr>
              <a:t>: </a:t>
            </a:r>
            <a:r>
              <a:rPr lang="en-US" sz="2000" b="1" spc="-100" dirty="0" err="1">
                <a:solidFill>
                  <a:schemeClr val="accent2"/>
                </a:solidFill>
                <a:latin typeface="Aptos Display" panose="020B0004020202020204" pitchFamily="34" charset="0"/>
                <a:sym typeface="Wingdings" pitchFamily="2" charset="2"/>
              </a:rPr>
              <a:t>uroabdomen</a:t>
            </a:r>
            <a:r>
              <a:rPr lang="en-US" sz="2000" spc="-100" dirty="0">
                <a:latin typeface="Aptos Display" panose="020B0004020202020204" pitchFamily="34" charset="0"/>
                <a:sym typeface="Wingdings" pitchFamily="2" charset="2"/>
              </a:rPr>
              <a:t> following </a:t>
            </a:r>
            <a:r>
              <a:rPr lang="en-US" sz="2000" spc="-100" dirty="0" err="1">
                <a:latin typeface="Aptos Display" panose="020B0004020202020204" pitchFamily="34" charset="0"/>
                <a:sym typeface="Wingdings" pitchFamily="2" charset="2"/>
              </a:rPr>
              <a:t>ureterotomy</a:t>
            </a:r>
            <a:endParaRPr lang="en-US" sz="2000" spc="-100" dirty="0">
              <a:latin typeface="Aptos Display" panose="020B0004020202020204" pitchFamily="34" charset="0"/>
              <a:sym typeface="Wingdings" pitchFamily="2" charset="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spc="-100" dirty="0">
              <a:latin typeface="Aptos Display" panose="020B00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spc="-100" dirty="0">
              <a:latin typeface="Aptos Display" panose="020B00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spc="-100" dirty="0">
              <a:latin typeface="Aptos Display" panose="020B0004020202020204" pitchFamily="34" charset="0"/>
            </a:endParaRP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55B5AF4B-8561-3B83-0C6E-D2526559D1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0653658"/>
              </p:ext>
            </p:extLst>
          </p:nvPr>
        </p:nvGraphicFramePr>
        <p:xfrm>
          <a:off x="6095998" y="1132415"/>
          <a:ext cx="5744938" cy="4161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03959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32409-5102-B5E1-FB48-5420C4451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D4847BA0-4B76-9163-7F4F-7FBF574234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28CFC6-8FA2-B6C4-AB3D-B4ECA5FB5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576" y="739591"/>
            <a:ext cx="10334845" cy="1052139"/>
          </a:xfrm>
        </p:spPr>
        <p:txBody>
          <a:bodyPr anchor="t">
            <a:normAutofit/>
          </a:bodyPr>
          <a:lstStyle/>
          <a:p>
            <a:pPr algn="l"/>
            <a:r>
              <a:rPr lang="en-US" sz="4800" b="1" spc="-100" dirty="0"/>
              <a:t>Results </a:t>
            </a:r>
          </a:p>
        </p:txBody>
      </p:sp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3A0A80DD-D0A6-CBDD-7C3D-8B57C19E27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4973104"/>
              </p:ext>
            </p:extLst>
          </p:nvPr>
        </p:nvGraphicFramePr>
        <p:xfrm>
          <a:off x="5313181" y="981321"/>
          <a:ext cx="6434534" cy="4737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A7E1B8C6-6996-4289-CBCC-682E02A0A3EA}"/>
              </a:ext>
            </a:extLst>
          </p:cNvPr>
          <p:cNvSpPr txBox="1"/>
          <p:nvPr/>
        </p:nvSpPr>
        <p:spPr>
          <a:xfrm>
            <a:off x="619932" y="2030278"/>
            <a:ext cx="398306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latin typeface="Aptos Display" panose="020B0004020202020204" pitchFamily="34" charset="0"/>
              </a:rPr>
              <a:t>Follow-up and long-</a:t>
            </a:r>
            <a:r>
              <a:rPr lang="fr-FR" sz="2200" b="1" dirty="0" err="1">
                <a:latin typeface="Aptos Display" panose="020B0004020202020204" pitchFamily="34" charset="0"/>
              </a:rPr>
              <a:t>term</a:t>
            </a:r>
            <a:r>
              <a:rPr lang="fr-FR" sz="2200" b="1" dirty="0">
                <a:latin typeface="Aptos Display" panose="020B0004020202020204" pitchFamily="34" charset="0"/>
              </a:rPr>
              <a:t> complications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200" b="1" spc="-100" dirty="0">
                <a:solidFill>
                  <a:schemeClr val="accent2"/>
                </a:solidFill>
                <a:latin typeface="Aptos Display" panose="020B0004020202020204" pitchFamily="34" charset="0"/>
              </a:rPr>
              <a:t>Type of surgery not associated with presence of complications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200" spc="-100" dirty="0">
                <a:latin typeface="Aptos Display" panose="020B0004020202020204" pitchFamily="34" charset="0"/>
              </a:rPr>
              <a:t>Overall mortality rate </a:t>
            </a:r>
            <a:r>
              <a:rPr lang="en-US" sz="2200" b="1" spc="-100" dirty="0">
                <a:solidFill>
                  <a:schemeClr val="accent2"/>
                </a:solidFill>
                <a:latin typeface="Aptos Display" panose="020B0004020202020204" pitchFamily="34" charset="0"/>
              </a:rPr>
              <a:t>21% </a:t>
            </a:r>
            <a:r>
              <a:rPr lang="en-US" sz="2200" spc="-100" dirty="0">
                <a:latin typeface="Aptos Display" panose="020B0004020202020204" pitchFamily="34" charset="0"/>
              </a:rPr>
              <a:t>but no median survival time because not reached in our cohort</a:t>
            </a:r>
            <a:endParaRPr lang="fr-FR" sz="2200" dirty="0">
              <a:latin typeface="Aptos Display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200" dirty="0"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85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32409-5102-B5E1-FB48-5420C4451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D4847BA0-4B76-9163-7F4F-7FBF574234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28CFC6-8FA2-B6C4-AB3D-B4ECA5FB5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576" y="739591"/>
            <a:ext cx="10334845" cy="1052139"/>
          </a:xfrm>
        </p:spPr>
        <p:txBody>
          <a:bodyPr anchor="t">
            <a:normAutofit/>
          </a:bodyPr>
          <a:lstStyle/>
          <a:p>
            <a:pPr algn="l"/>
            <a:r>
              <a:rPr lang="en-US" sz="4800" b="1" spc="-100" dirty="0"/>
              <a:t>Discussion 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474F68-D8EF-68A6-7D56-3ECF1AAEB5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8577" y="1791730"/>
            <a:ext cx="10334846" cy="3496962"/>
          </a:xfrm>
        </p:spPr>
        <p:txBody>
          <a:bodyPr>
            <a:normAutofit/>
          </a:bodyPr>
          <a:lstStyle/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pc="-100" dirty="0"/>
              <a:t>Overall both are </a:t>
            </a:r>
            <a:r>
              <a:rPr lang="en-US" b="1" spc="-100" dirty="0">
                <a:solidFill>
                  <a:schemeClr val="accent2"/>
                </a:solidFill>
              </a:rPr>
              <a:t>successful</a:t>
            </a:r>
            <a:r>
              <a:rPr lang="en-US" spc="-100" dirty="0"/>
              <a:t> procedures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pc="-100" dirty="0"/>
              <a:t>Similar outcomes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000" spc="-100" dirty="0"/>
              <a:t>Procedures successful in </a:t>
            </a:r>
            <a:r>
              <a:rPr lang="en-US" sz="2000" b="1" spc="-100" dirty="0">
                <a:solidFill>
                  <a:schemeClr val="accent2"/>
                </a:solidFill>
              </a:rPr>
              <a:t>decreasing the creatinine rate  in a large majority of cats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pc="-100" dirty="0"/>
              <a:t>Similar complication rates for both types of procedures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000" b="1" spc="-100" dirty="0">
                <a:solidFill>
                  <a:schemeClr val="accent2"/>
                </a:solidFill>
              </a:rPr>
              <a:t>High complication rate </a:t>
            </a:r>
            <a:r>
              <a:rPr lang="en-US" sz="2000" spc="-100" dirty="0"/>
              <a:t>: more than 50%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000" spc="-100" dirty="0"/>
              <a:t>BUT for SUBs </a:t>
            </a:r>
            <a:r>
              <a:rPr lang="en-US" sz="2000" b="1" spc="-100" dirty="0">
                <a:solidFill>
                  <a:schemeClr val="accent2"/>
                </a:solidFill>
              </a:rPr>
              <a:t>complications easier to manage </a:t>
            </a:r>
            <a:r>
              <a:rPr lang="en-US" sz="2000" spc="-100" dirty="0"/>
              <a:t>(infection, mineralization) </a:t>
            </a:r>
            <a:r>
              <a:rPr lang="en-US" sz="2000" spc="-100" dirty="0">
                <a:sym typeface="Wingdings" pitchFamily="2" charset="2"/>
              </a:rPr>
              <a:t> </a:t>
            </a:r>
            <a:r>
              <a:rPr lang="en-US" sz="2000" spc="-100" dirty="0" err="1">
                <a:sym typeface="Wingdings" pitchFamily="2" charset="2"/>
              </a:rPr>
              <a:t>tetraEDTA</a:t>
            </a:r>
            <a:r>
              <a:rPr lang="en-US" sz="2000" spc="-100" dirty="0">
                <a:sym typeface="Wingdings" pitchFamily="2" charset="2"/>
              </a:rPr>
              <a:t>  infusions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000" b="1" spc="-100" dirty="0">
                <a:solidFill>
                  <a:schemeClr val="accent2"/>
                </a:solidFill>
              </a:rPr>
              <a:t>Major complications </a:t>
            </a:r>
            <a:r>
              <a:rPr lang="en-US" sz="2000" spc="-100" dirty="0"/>
              <a:t>for conventional surgeries requiring additional procedure (stenosis and recurrence of urolithiasis)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b="1" spc="-1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b="1" spc="-1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b="1" spc="-1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b="1" spc="-100" dirty="0"/>
          </a:p>
        </p:txBody>
      </p:sp>
    </p:spTree>
    <p:extLst>
      <p:ext uri="{BB962C8B-B14F-4D97-AF65-F5344CB8AC3E}">
        <p14:creationId xmlns:p14="http://schemas.microsoft.com/office/powerpoint/2010/main" val="2405059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32409-5102-B5E1-FB48-5420C4451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D4847BA0-4B76-9163-7F4F-7FBF574234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28CFC6-8FA2-B6C4-AB3D-B4ECA5FB5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576" y="739591"/>
            <a:ext cx="10334845" cy="1052139"/>
          </a:xfrm>
        </p:spPr>
        <p:txBody>
          <a:bodyPr anchor="t">
            <a:normAutofit/>
          </a:bodyPr>
          <a:lstStyle/>
          <a:p>
            <a:pPr algn="l"/>
            <a:r>
              <a:rPr lang="en-US" sz="4800" b="1" spc="-100" dirty="0"/>
              <a:t>Discussion : </a:t>
            </a:r>
            <a:r>
              <a:rPr lang="en-US" sz="4800" b="1" spc="-100" dirty="0" err="1"/>
              <a:t>Ureterotomy</a:t>
            </a:r>
            <a:endParaRPr lang="en-US" sz="4800" b="1" spc="-1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474F68-D8EF-68A6-7D56-3ECF1AAEB5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8577" y="1791730"/>
            <a:ext cx="10334846" cy="3496962"/>
          </a:xfrm>
        </p:spPr>
        <p:txBody>
          <a:bodyPr>
            <a:normAutofit/>
          </a:bodyPr>
          <a:lstStyle/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b="1" spc="-1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b="1" spc="-1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b="1" spc="-1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b="1" spc="-1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b="1" spc="-1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b="1" spc="-100" dirty="0"/>
          </a:p>
        </p:txBody>
      </p:sp>
      <p:graphicFrame>
        <p:nvGraphicFramePr>
          <p:cNvPr id="8" name="ZoneTexte 2">
            <a:extLst>
              <a:ext uri="{FF2B5EF4-FFF2-40B4-BE49-F238E27FC236}">
                <a16:creationId xmlns:a16="http://schemas.microsoft.com/office/drawing/2014/main" id="{DBDC056D-77FE-0AF0-8F30-9DDFBC9E87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3074213"/>
              </p:ext>
            </p:extLst>
          </p:nvPr>
        </p:nvGraphicFramePr>
        <p:xfrm>
          <a:off x="774915" y="1456841"/>
          <a:ext cx="10848813" cy="4324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24475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873AE-6482-6AFD-5080-36E08DA21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DDBB6361-6CF2-702D-9DCC-1863C2966C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744D9D1-7E78-D04D-D077-D3C84DEC13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576" y="739591"/>
            <a:ext cx="10334845" cy="1052139"/>
          </a:xfrm>
        </p:spPr>
        <p:txBody>
          <a:bodyPr anchor="t">
            <a:normAutofit/>
          </a:bodyPr>
          <a:lstStyle/>
          <a:p>
            <a:r>
              <a:rPr lang="en-US" sz="4800" b="1" spc="-100" dirty="0"/>
              <a:t>Affiliation</a:t>
            </a:r>
          </a:p>
        </p:txBody>
      </p:sp>
      <p:pic>
        <p:nvPicPr>
          <p:cNvPr id="1026" name="Picture 2" descr="Accueil">
            <a:extLst>
              <a:ext uri="{FF2B5EF4-FFF2-40B4-BE49-F238E27FC236}">
                <a16:creationId xmlns:a16="http://schemas.microsoft.com/office/drawing/2014/main" id="{2B9595EC-5ACF-0570-8046-A19EEAF18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43" y="1265660"/>
            <a:ext cx="4152277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nseils CVU ULiège – Conseils pour propriétaires de chevaux">
            <a:extLst>
              <a:ext uri="{FF2B5EF4-FFF2-40B4-BE49-F238E27FC236}">
                <a16:creationId xmlns:a16="http://schemas.microsoft.com/office/drawing/2014/main" id="{BD5B5F54-197F-4E53-25B4-7EF698464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231" y="739591"/>
            <a:ext cx="3251200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820369D-9082-5352-0721-DF757C429309}"/>
              </a:ext>
            </a:extLst>
          </p:cNvPr>
          <p:cNvSpPr txBox="1"/>
          <p:nvPr/>
        </p:nvSpPr>
        <p:spPr>
          <a:xfrm>
            <a:off x="928576" y="3689483"/>
            <a:ext cx="110661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/>
              <a:t>Authors</a:t>
            </a:r>
            <a:r>
              <a:rPr lang="fr-FR" b="1" dirty="0"/>
              <a:t>: </a:t>
            </a:r>
            <a:r>
              <a:rPr lang="fr-FR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S. </a:t>
            </a:r>
            <a:r>
              <a:rPr lang="fr-FR" b="1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Larcheveque</a:t>
            </a:r>
            <a:r>
              <a:rPr lang="fr-FR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 C. Orban, S. Claeys, A. </a:t>
            </a:r>
            <a:r>
              <a:rPr lang="fr-FR" b="1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Hamaide</a:t>
            </a:r>
            <a:r>
              <a:rPr lang="fr-FR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 S. Noël</a:t>
            </a:r>
          </a:p>
          <a:p>
            <a:endParaRPr lang="fr-FR" b="1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r>
              <a:rPr lang="en-US" sz="1800" b="1" spc="-100" dirty="0"/>
              <a:t>Department of Companion Animal Clinical Sciences, Faculty of Veterinary Medicine, University of Liège, Liège, Belgium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785548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32409-5102-B5E1-FB48-5420C4451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D4847BA0-4B76-9163-7F4F-7FBF574234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28CFC6-8FA2-B6C4-AB3D-B4ECA5FB5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576" y="739591"/>
            <a:ext cx="10334845" cy="1052139"/>
          </a:xfrm>
        </p:spPr>
        <p:txBody>
          <a:bodyPr anchor="t">
            <a:normAutofit/>
          </a:bodyPr>
          <a:lstStyle/>
          <a:p>
            <a:pPr algn="l"/>
            <a:r>
              <a:rPr lang="en-US" sz="4800" b="1" spc="-100" dirty="0"/>
              <a:t>Discussion : ureteroneocystostomy</a:t>
            </a:r>
          </a:p>
        </p:txBody>
      </p:sp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ECC4FBAC-B5E5-BAE0-4A09-FE4AAC0C5C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0839890"/>
              </p:ext>
            </p:extLst>
          </p:nvPr>
        </p:nvGraphicFramePr>
        <p:xfrm>
          <a:off x="928576" y="1681864"/>
          <a:ext cx="10334844" cy="4269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90173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32409-5102-B5E1-FB48-5420C4451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D4847BA0-4B76-9163-7F4F-7FBF574234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28CFC6-8FA2-B6C4-AB3D-B4ECA5FB5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576" y="739591"/>
            <a:ext cx="10334845" cy="1052139"/>
          </a:xfrm>
        </p:spPr>
        <p:txBody>
          <a:bodyPr anchor="t">
            <a:normAutofit/>
          </a:bodyPr>
          <a:lstStyle/>
          <a:p>
            <a:pPr algn="l"/>
            <a:r>
              <a:rPr lang="en-US" sz="4800" b="1" spc="-100" dirty="0"/>
              <a:t>Discussion: SUB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1E731924-2C94-A7A4-BFFA-601D6DFB3E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7663636"/>
              </p:ext>
            </p:extLst>
          </p:nvPr>
        </p:nvGraphicFramePr>
        <p:xfrm>
          <a:off x="928576" y="1473199"/>
          <a:ext cx="10447180" cy="4137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984820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32409-5102-B5E1-FB48-5420C4451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D4847BA0-4B76-9163-7F4F-7FBF574234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28CFC6-8FA2-B6C4-AB3D-B4ECA5FB5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576" y="739591"/>
            <a:ext cx="10334845" cy="1052139"/>
          </a:xfrm>
        </p:spPr>
        <p:txBody>
          <a:bodyPr anchor="t">
            <a:normAutofit/>
          </a:bodyPr>
          <a:lstStyle/>
          <a:p>
            <a:pPr algn="l"/>
            <a:r>
              <a:rPr lang="en-US" sz="4800" b="1" spc="-100" dirty="0"/>
              <a:t>Discussion : Limitations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483EA86B-4D1E-BB99-D121-9AEA926DC2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9809456"/>
              </p:ext>
            </p:extLst>
          </p:nvPr>
        </p:nvGraphicFramePr>
        <p:xfrm>
          <a:off x="928576" y="1596325"/>
          <a:ext cx="9997729" cy="3921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06399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32409-5102-B5E1-FB48-5420C4451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D4847BA0-4B76-9163-7F4F-7FBF574234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098" name="Picture 2" descr="Ragdoll : origines, caractéristiques, santé, alimentation &amp; entretien -  Blog Ultra Premium Direct">
            <a:extLst>
              <a:ext uri="{FF2B5EF4-FFF2-40B4-BE49-F238E27FC236}">
                <a16:creationId xmlns:a16="http://schemas.microsoft.com/office/drawing/2014/main" id="{F29BEB22-B877-3FDC-7923-786ED0FC4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2936" y="-1026367"/>
            <a:ext cx="15058262" cy="1113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28CFC6-8FA2-B6C4-AB3D-B4ECA5FB5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576" y="739591"/>
            <a:ext cx="10334845" cy="1052139"/>
          </a:xfrm>
        </p:spPr>
        <p:txBody>
          <a:bodyPr anchor="t">
            <a:normAutofit/>
          </a:bodyPr>
          <a:lstStyle/>
          <a:p>
            <a:pPr algn="l"/>
            <a:r>
              <a:rPr lang="en-US" sz="4800" b="1" spc="-100" dirty="0"/>
              <a:t>Conclusion</a:t>
            </a:r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A7B1D98D-C221-0C7B-2983-CB5DCEF494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0552637"/>
              </p:ext>
            </p:extLst>
          </p:nvPr>
        </p:nvGraphicFramePr>
        <p:xfrm>
          <a:off x="1306285" y="1603169"/>
          <a:ext cx="9856519" cy="3811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7684097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32409-5102-B5E1-FB48-5420C4451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D4847BA0-4B76-9163-7F4F-7FBF574234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28CFC6-8FA2-B6C4-AB3D-B4ECA5FB5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576" y="739591"/>
            <a:ext cx="10334845" cy="1052139"/>
          </a:xfrm>
        </p:spPr>
        <p:txBody>
          <a:bodyPr anchor="t">
            <a:normAutofit/>
          </a:bodyPr>
          <a:lstStyle/>
          <a:p>
            <a:pPr algn="l"/>
            <a:r>
              <a:rPr lang="en-US" sz="4800" b="1" spc="-100" dirty="0"/>
              <a:t>References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2190CE6-E1A5-510A-305F-CF9D9015F863}"/>
              </a:ext>
            </a:extLst>
          </p:cNvPr>
          <p:cNvSpPr txBox="1"/>
          <p:nvPr/>
        </p:nvSpPr>
        <p:spPr>
          <a:xfrm>
            <a:off x="1072736" y="1720840"/>
            <a:ext cx="100465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Balsa, I.M., </a:t>
            </a:r>
            <a:r>
              <a:rPr lang="fr-F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Culp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W.T.N., Palm, C.A., Hopper, K., Hardy, B.T., Ben-</a:t>
            </a:r>
            <a:r>
              <a:rPr lang="fr-F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Aderet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D.G., </a:t>
            </a:r>
            <a:r>
              <a:rPr lang="fr-F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Mayhew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P.D., </a:t>
            </a:r>
            <a:r>
              <a:rPr lang="fr-F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Drobatz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K.J., 2019.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Factors associated with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postobstructive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diuresis following decompressive surgery with placement of ureteral stents or subcutaneous ureteral bypass systems for treatment of ureteral obstruction in cats: 37 cases (2010-2014). J. Am. Vet. Med. Assoc. 254, 944–952. https://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doi.org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/10.2460/javma.254.8.944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Berent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A.C.,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Weisse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C.W., Bagley, D.H., Lamb, K., 2018. Use of a subcutaneous ureteral bypass device for treatment of benign ureteral obstruction in cats: 174 ureters in 134 cats (2009–2015). J. Am. Vet. Med. Assoc. 253, 1309–1327. https://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doi.org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/10.2460/javma.253.10.1309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Boullenger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J.,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Lafuma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F.,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Baudin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Trehiou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C., Blond, L.,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Gibert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S.,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Kulendra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N., 2022. Transmural migration of a subcutaneous ureteral bypass into the intestine in three cats. J. Small Anim.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63, 792–796. https://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doi.org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/10.1111/jsap.13502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27000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32409-5102-B5E1-FB48-5420C4451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D4847BA0-4B76-9163-7F4F-7FBF574234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28CFC6-8FA2-B6C4-AB3D-B4ECA5FB5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576" y="739591"/>
            <a:ext cx="10334845" cy="1052139"/>
          </a:xfrm>
        </p:spPr>
        <p:txBody>
          <a:bodyPr anchor="t">
            <a:normAutofit/>
          </a:bodyPr>
          <a:lstStyle/>
          <a:p>
            <a:pPr algn="l"/>
            <a:r>
              <a:rPr lang="en-US" sz="4800" b="1" spc="-100" dirty="0"/>
              <a:t>References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2190CE6-E1A5-510A-305F-CF9D9015F863}"/>
              </a:ext>
            </a:extLst>
          </p:cNvPr>
          <p:cNvSpPr txBox="1"/>
          <p:nvPr/>
        </p:nvSpPr>
        <p:spPr>
          <a:xfrm>
            <a:off x="1072736" y="1425040"/>
            <a:ext cx="100465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Butty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E.M.,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Labato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M.A., 2021. Subcutaneous ureteral bypass device placement with intraoperative ultrasound guidance, with or without microsurgical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ureterotomy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in 24 cats. J. Feline Med. Surg. 23, 1183–1191. https://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doi.org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/10.1177/1098612X211002014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Chik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C.,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Berent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A.C.,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Weisse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C.W., Ryder, M., 2019. Therapeutic use of tetrasodium ethylenediaminetetraacetic acid solution for treatment of subcutaneous ureteral bypass device mineralization in cats. J. Vet. Intern. Med. 33, 2124–2132. https://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doi.org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/10.1111/jvim.15582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Culp, W.T.N., Palm, C.A., Hsueh, C., Mayhew, P.D., Hunt, G.B., Johnson, E.G.,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Drobatz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K.J., 2016. Outcome in cats with benign ureteral obstructions treated by means of ureteral stenting versus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ureterotomy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J. Am. Vet. Med. Assoc. 249, 1292–1300. https://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doi.org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/10.2460/javma.249.11.1292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Deprey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J.,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Baldinger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A., Livet, V., Blondel, M.,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Taroni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M., Lefebvre, C., Goy-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Thollot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I.,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Moissonnier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P.,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Viguier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Pouzot-Nevoret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C.,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Carozzo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C.,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Cachon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T., 2021. Risk factors and clinical relevance of positive urine cultures in cats with subcutaneous ureteral bypass. BMC Vet. Res. 17, 199. https://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doi.org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/10.1186/s12917-021-02898-7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Deroy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C., Rossetti, D.,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Ragetly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G., Hernandez, J.,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Poncet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C., 2017. Comparison between double-pigtail ureteral stents and ureteral bypass devices for treatment of ureterolithiasis in cats. J. Am. Vet. Med. Assoc. 251, 429–437. https://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doi.org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/10.2460/javma.251.4.429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48381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32409-5102-B5E1-FB48-5420C4451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D4847BA0-4B76-9163-7F4F-7FBF574234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28CFC6-8FA2-B6C4-AB3D-B4ECA5FB5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576" y="739591"/>
            <a:ext cx="10334845" cy="1052139"/>
          </a:xfrm>
        </p:spPr>
        <p:txBody>
          <a:bodyPr anchor="t">
            <a:normAutofit/>
          </a:bodyPr>
          <a:lstStyle/>
          <a:p>
            <a:pPr algn="l"/>
            <a:r>
              <a:rPr lang="en-US" sz="4800" b="1" spc="-100" dirty="0"/>
              <a:t>References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2190CE6-E1A5-510A-305F-CF9D9015F863}"/>
              </a:ext>
            </a:extLst>
          </p:cNvPr>
          <p:cNvSpPr txBox="1"/>
          <p:nvPr/>
        </p:nvSpPr>
        <p:spPr>
          <a:xfrm>
            <a:off x="1072736" y="1536174"/>
            <a:ext cx="100465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Duval, V., Dunn, M., Vachon, C., 2022. Use of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tetrasodium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EDTA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acid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the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treatment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intraluminal obstruction of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subcutaneous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ureteral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bypass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devices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J.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Feline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Med.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Surg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24, e330–e337. </a:t>
            </a:r>
            <a:r>
              <a:rPr lang="fr-FR" kern="1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fr-FR" kern="100" dirty="0" err="1">
                <a:latin typeface="Calibri" panose="020F0502020204030204" pitchFamily="34" charset="0"/>
                <a:cs typeface="Calibri" panose="020F0502020204030204" pitchFamily="34" charset="0"/>
              </a:rPr>
              <a:t>doi.org</a:t>
            </a:r>
            <a:r>
              <a:rPr lang="fr-FR" kern="100" dirty="0">
                <a:latin typeface="Calibri" panose="020F0502020204030204" pitchFamily="34" charset="0"/>
                <a:cs typeface="Calibri" panose="020F0502020204030204" pitchFamily="34" charset="0"/>
              </a:rPr>
              <a:t>/10.1177/1098612X221107795</a:t>
            </a:r>
          </a:p>
          <a:p>
            <a:pPr marL="457200" indent="-457200"/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Johnston, S.A., Tobias, K.M., 2017.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Veterinary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Surgery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Small Animal Expert Consult - E-BOOK. Elsevier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Health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Sciences.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Johnston, S.K., Bennett,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., Miller, A.J., 2021. Intestinal perforation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involving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Dacron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cuff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nephrostomy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tubes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following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subcutaneous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ureteral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bypass system implantation for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ureteral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obstructions in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cats. JFMS Open Rep. 7, 20551169211013296. https://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doi.org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/10.1177/20551169211013295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Kulendra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N.J.,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Borgeat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K.,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Syme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H.,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Dirrig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H.,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Halfacree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Z., 2021. Survival and complications in cats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treated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subcutaneous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ureteral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bypass. J. Small Anim.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62, 4–11. https://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doi.org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/10.1111/jsap.13226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55954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32409-5102-B5E1-FB48-5420C4451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D4847BA0-4B76-9163-7F4F-7FBF574234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28CFC6-8FA2-B6C4-AB3D-B4ECA5FB5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576" y="739591"/>
            <a:ext cx="10334845" cy="1052139"/>
          </a:xfrm>
        </p:spPr>
        <p:txBody>
          <a:bodyPr anchor="t">
            <a:normAutofit/>
          </a:bodyPr>
          <a:lstStyle/>
          <a:p>
            <a:pPr algn="l"/>
            <a:r>
              <a:rPr lang="en-US" sz="4800" b="1" spc="-100" dirty="0"/>
              <a:t>References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2190CE6-E1A5-510A-305F-CF9D9015F863}"/>
              </a:ext>
            </a:extLst>
          </p:cNvPr>
          <p:cNvSpPr txBox="1"/>
          <p:nvPr/>
        </p:nvSpPr>
        <p:spPr>
          <a:xfrm>
            <a:off x="1072736" y="1773062"/>
            <a:ext cx="100465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Kyles, A.E., Hardie, E.M.,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Wooden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B.G.,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Adin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C.A., Stone, E.A., Gregory, C.R., Mathews, K.G.,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Cowgill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L.D.,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Vaden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S.,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Nyland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T.G., Ling, G.V., 2005. Management and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outcome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cats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ureteral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calculi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153 cases (1984–2002). J. Am.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Vet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Med. Assoc. 226, 937–944. https://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doi.org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/10.2460/javma.2005.226.937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Livet, V., Pillard, P., Goy-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Thollot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I.,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Maleca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D.,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Cabon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Q., Remy, D., Fau, D., Viguier,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.,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Pouzot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C.,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Carozzo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C.,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Cachon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., 2017. Placement of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subcutaneous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ureteral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bypasses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without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fluoroscopic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guidance in cats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ureteral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obstruction: 19 cases (2014-2016). J.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Feline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Med.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Surg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19, 1030–1039. https://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doi.org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/10.1177/1098612X16670572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Lorange, M., Monnet, E., 2020.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Postoperative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outcomes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12 cats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ureteral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obstruction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treated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ureteroneocystostomy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Vet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Surg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49, 1418–1427. https://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doi.org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/10.1111/vsu.13488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7185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32409-5102-B5E1-FB48-5420C4451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D4847BA0-4B76-9163-7F4F-7FBF574234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28CFC6-8FA2-B6C4-AB3D-B4ECA5FB5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576" y="739591"/>
            <a:ext cx="10334845" cy="1052139"/>
          </a:xfrm>
        </p:spPr>
        <p:txBody>
          <a:bodyPr anchor="t">
            <a:normAutofit/>
          </a:bodyPr>
          <a:lstStyle/>
          <a:p>
            <a:pPr algn="l"/>
            <a:r>
              <a:rPr lang="en-US" sz="4800" b="1" spc="-100" dirty="0"/>
              <a:t>References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2190CE6-E1A5-510A-305F-CF9D9015F863}"/>
              </a:ext>
            </a:extLst>
          </p:cNvPr>
          <p:cNvSpPr txBox="1"/>
          <p:nvPr/>
        </p:nvSpPr>
        <p:spPr>
          <a:xfrm>
            <a:off x="1072736" y="1526841"/>
            <a:ext cx="100465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McEntee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E.P.,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Berent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A.C.,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Weisse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C., Le Roux, A., Lamb, K., 2022. Evaluation of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preoperative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ultrasonographic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parameters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predict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renal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recovery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long-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survivors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after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treatment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feline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ureteral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obstructions: 2012-2019. J.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Feline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Med.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Surg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24, 328–336. https://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doi.org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/10.1177/1098612X211023645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Merindol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I., Vachon, C.,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Juette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., Dunn, M.,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n.d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Benign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ureteral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obstruction in cats: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Outcome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medical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management. J.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Vet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Med. n/a. 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https://doi.org/10.1111/jvim.16709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/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Pennington, C.E., </a:t>
            </a:r>
            <a:r>
              <a:rPr lang="en-US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Halfacree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Z., Colville-Hyde, C., Geddes, R.F., 2021. Factors associated with positive urine cultures in cats with subcutaneous ureteral bypass system implantation. 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J.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Feline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Med.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Surg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23, 331–336. https://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doi.org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/10.1177/1098612X20950312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Roberts, S.F., Aronson, L.R., Brown, D.C., 2011. Postoperative Mortality in Cats After </a:t>
            </a:r>
            <a:r>
              <a:rPr lang="en-US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Ureterolithotomy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Vet. Surg. 40, 438–443. https://</a:t>
            </a:r>
            <a:r>
              <a:rPr lang="en-US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doi.org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/10.1111/j.1532-950X.2011.00836.x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5036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32409-5102-B5E1-FB48-5420C4451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D4847BA0-4B76-9163-7F4F-7FBF574234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28CFC6-8FA2-B6C4-AB3D-B4ECA5FB5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576" y="739591"/>
            <a:ext cx="10334845" cy="1052139"/>
          </a:xfrm>
        </p:spPr>
        <p:txBody>
          <a:bodyPr anchor="t">
            <a:normAutofit/>
          </a:bodyPr>
          <a:lstStyle/>
          <a:p>
            <a:pPr algn="l"/>
            <a:r>
              <a:rPr lang="en-US" sz="4800" b="1" spc="-100" dirty="0"/>
              <a:t>References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2190CE6-E1A5-510A-305F-CF9D9015F863}"/>
              </a:ext>
            </a:extLst>
          </p:cNvPr>
          <p:cNvSpPr txBox="1"/>
          <p:nvPr/>
        </p:nvSpPr>
        <p:spPr>
          <a:xfrm>
            <a:off x="1072736" y="1719034"/>
            <a:ext cx="100465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Véran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E., Vachon, C., Byron, J., Howard, J., </a:t>
            </a:r>
            <a:r>
              <a:rPr lang="en-US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Berent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A., </a:t>
            </a:r>
            <a:r>
              <a:rPr lang="en-US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Weisse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C., </a:t>
            </a:r>
            <a:r>
              <a:rPr lang="en-US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Javard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R., Spencer, A., </a:t>
            </a:r>
            <a:r>
              <a:rPr lang="en-US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Gradilla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S., Palm, C., Culp, W., </a:t>
            </a:r>
            <a:r>
              <a:rPr lang="en-US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Cléroux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A., Dunn, M., 2022. Multicenter retrospective evaluation of transmural migration of subcutaneous ureteral bypass devices within the digestive tract in cats. J. Vet. Intern. Med. 36, 1677–1685. https://</a:t>
            </a:r>
            <a:r>
              <a:rPr lang="en-US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doi.org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/10.1111/jvim.16511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en-US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Vrijsen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E., </a:t>
            </a:r>
            <a:r>
              <a:rPr lang="en-US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Devriendt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N., Mortier, F., Stock, E., Van </a:t>
            </a:r>
            <a:r>
              <a:rPr lang="en-US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Goethem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B., de Rooster, H., 2021. Complications and survival after subcutaneous ureteral bypass device placement in 24 cats: a retrospective study (2016-2019). J. Feline Med. Surg. 23, 759–769. https://</a:t>
            </a:r>
            <a:r>
              <a:rPr lang="en-US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doi.org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/10.1177/1098612X20975374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en-US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Wormser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C., Clarke, D.L., Aronson, L.R., 2016. Outcomes of ureteral surgery and ureteral stenting in cats: 117 cases (2006–2014). J. Am. Vet. Med. Assoc. 248, 518–525. https://</a:t>
            </a:r>
            <a:r>
              <a:rPr lang="en-US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doi.org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/10.2460/javma.248.5.518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en-US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Wuillemin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F., Vachon, C., Beauchamp, G., Dunn, M., 2021. Subcutaneous ureteral bypass device placement in 81 cats with benign ureteral obstruction (2013-2018). 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J.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Vet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Med. 35, 2778–2786. https://</a:t>
            </a:r>
            <a:r>
              <a:rPr lang="fr-F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doi.org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/10.1111/jvim.16280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817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9C206-E069-BDB3-6E65-4D7E6C4C0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BF6DD9B9-14DE-FC04-5B0F-ABE54C700E1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4DE6EF-2BC1-A709-BF56-394CCE8D166F}"/>
              </a:ext>
            </a:extLst>
          </p:cNvPr>
          <p:cNvSpPr txBox="1">
            <a:spLocks/>
          </p:cNvSpPr>
          <p:nvPr/>
        </p:nvSpPr>
        <p:spPr bwMode="auto">
          <a:xfrm>
            <a:off x="304800" y="1493838"/>
            <a:ext cx="11571890" cy="284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914400" eaLnBrk="1" hangingPunct="1"/>
            <a:r>
              <a:rPr lang="en-US" altLang="en-US" sz="2400" b="1" dirty="0">
                <a:latin typeface="Trebuchet MS" panose="020B0703020202090204" pitchFamily="34" charset="0"/>
                <a:ea typeface="Century Gothic" charset="0"/>
                <a:cs typeface="Century Gothic" charset="0"/>
              </a:rPr>
              <a:t>I have no financial interest to declare</a:t>
            </a:r>
            <a:endParaRPr lang="en-US" altLang="en-US" sz="2400" dirty="0">
              <a:latin typeface="Trebuchet MS" panose="020B0703020202090204" pitchFamily="34" charset="0"/>
              <a:ea typeface="Century Gothic" charset="0"/>
              <a:cs typeface="Century Gothic" charset="0"/>
            </a:endParaRPr>
          </a:p>
        </p:txBody>
      </p:sp>
      <p:pic>
        <p:nvPicPr>
          <p:cNvPr id="2" name="Picture 2" descr="How To Prepare Your Cat For Surgery">
            <a:extLst>
              <a:ext uri="{FF2B5EF4-FFF2-40B4-BE49-F238E27FC236}">
                <a16:creationId xmlns:a16="http://schemas.microsoft.com/office/drawing/2014/main" id="{6DEA96C7-ECC2-AA1D-3976-137949BBF5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8" b="739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9061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873AE-6482-6AFD-5080-36E08DA21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DDBB6361-6CF2-702D-9DCC-1863C2966C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744D9D1-7E78-D04D-D077-D3C84DEC13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576" y="739591"/>
            <a:ext cx="10334845" cy="1052139"/>
          </a:xfrm>
        </p:spPr>
        <p:txBody>
          <a:bodyPr anchor="t">
            <a:normAutofit/>
          </a:bodyPr>
          <a:lstStyle/>
          <a:p>
            <a:r>
              <a:rPr lang="en-US" sz="4800" b="1" spc="-100" dirty="0"/>
              <a:t>Affiliation</a:t>
            </a:r>
          </a:p>
        </p:txBody>
      </p:sp>
      <p:pic>
        <p:nvPicPr>
          <p:cNvPr id="1026" name="Picture 2" descr="Accueil">
            <a:extLst>
              <a:ext uri="{FF2B5EF4-FFF2-40B4-BE49-F238E27FC236}">
                <a16:creationId xmlns:a16="http://schemas.microsoft.com/office/drawing/2014/main" id="{2B9595EC-5ACF-0570-8046-A19EEAF18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76" y="2308739"/>
            <a:ext cx="4152277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nseils CVU ULiège – Conseils pour propriétaires de chevaux">
            <a:extLst>
              <a:ext uri="{FF2B5EF4-FFF2-40B4-BE49-F238E27FC236}">
                <a16:creationId xmlns:a16="http://schemas.microsoft.com/office/drawing/2014/main" id="{BD5B5F54-197F-4E53-25B4-7EF698464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221" y="1840471"/>
            <a:ext cx="3251200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5224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32409-5102-B5E1-FB48-5420C4451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D4847BA0-4B76-9163-7F4F-7FBF574234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28CFC6-8FA2-B6C4-AB3D-B4ECA5FB5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576" y="739591"/>
            <a:ext cx="10334845" cy="1052139"/>
          </a:xfrm>
        </p:spPr>
        <p:txBody>
          <a:bodyPr anchor="t">
            <a:normAutofit/>
          </a:bodyPr>
          <a:lstStyle/>
          <a:p>
            <a:pPr algn="l"/>
            <a:r>
              <a:rPr lang="en-US" sz="4800" b="1" spc="-100" dirty="0"/>
              <a:t>Discussion: Conventional Surgeries</a:t>
            </a:r>
          </a:p>
        </p:txBody>
      </p:sp>
      <p:graphicFrame>
        <p:nvGraphicFramePr>
          <p:cNvPr id="4" name="ZoneTexte 2">
            <a:extLst>
              <a:ext uri="{FF2B5EF4-FFF2-40B4-BE49-F238E27FC236}">
                <a16:creationId xmlns:a16="http://schemas.microsoft.com/office/drawing/2014/main" id="{41292475-5381-581E-AA12-A3F50DD581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1888233"/>
              </p:ext>
            </p:extLst>
          </p:nvPr>
        </p:nvGraphicFramePr>
        <p:xfrm>
          <a:off x="928577" y="1791730"/>
          <a:ext cx="10067974" cy="3920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817599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32409-5102-B5E1-FB48-5420C4451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8CFC6-8FA2-B6C4-AB3D-B4ECA5FB5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576" y="739591"/>
            <a:ext cx="10334845" cy="1052139"/>
          </a:xfrm>
        </p:spPr>
        <p:txBody>
          <a:bodyPr anchor="t">
            <a:normAutofit/>
          </a:bodyPr>
          <a:lstStyle/>
          <a:p>
            <a:pPr algn="l"/>
            <a:r>
              <a:rPr lang="en-US" sz="4800" b="1" spc="-100" dirty="0"/>
              <a:t>Discussion : SUB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F06DF417-3B93-2C48-1AF3-079F64F3A3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833541"/>
              </p:ext>
            </p:extLst>
          </p:nvPr>
        </p:nvGraphicFramePr>
        <p:xfrm>
          <a:off x="0" y="1465794"/>
          <a:ext cx="12192001" cy="501198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901188">
                  <a:extLst>
                    <a:ext uri="{9D8B030D-6E8A-4147-A177-3AD203B41FA5}">
                      <a16:colId xmlns:a16="http://schemas.microsoft.com/office/drawing/2014/main" val="2598715573"/>
                    </a:ext>
                  </a:extLst>
                </a:gridCol>
                <a:gridCol w="1143066">
                  <a:extLst>
                    <a:ext uri="{9D8B030D-6E8A-4147-A177-3AD203B41FA5}">
                      <a16:colId xmlns:a16="http://schemas.microsoft.com/office/drawing/2014/main" val="3386817990"/>
                    </a:ext>
                  </a:extLst>
                </a:gridCol>
                <a:gridCol w="894643">
                  <a:extLst>
                    <a:ext uri="{9D8B030D-6E8A-4147-A177-3AD203B41FA5}">
                      <a16:colId xmlns:a16="http://schemas.microsoft.com/office/drawing/2014/main" val="829934650"/>
                    </a:ext>
                  </a:extLst>
                </a:gridCol>
                <a:gridCol w="1011612">
                  <a:extLst>
                    <a:ext uri="{9D8B030D-6E8A-4147-A177-3AD203B41FA5}">
                      <a16:colId xmlns:a16="http://schemas.microsoft.com/office/drawing/2014/main" val="1831468421"/>
                    </a:ext>
                  </a:extLst>
                </a:gridCol>
                <a:gridCol w="3482049">
                  <a:extLst>
                    <a:ext uri="{9D8B030D-6E8A-4147-A177-3AD203B41FA5}">
                      <a16:colId xmlns:a16="http://schemas.microsoft.com/office/drawing/2014/main" val="3861397500"/>
                    </a:ext>
                  </a:extLst>
                </a:gridCol>
                <a:gridCol w="897414">
                  <a:extLst>
                    <a:ext uri="{9D8B030D-6E8A-4147-A177-3AD203B41FA5}">
                      <a16:colId xmlns:a16="http://schemas.microsoft.com/office/drawing/2014/main" val="2283126442"/>
                    </a:ext>
                  </a:extLst>
                </a:gridCol>
                <a:gridCol w="2722403">
                  <a:extLst>
                    <a:ext uri="{9D8B030D-6E8A-4147-A177-3AD203B41FA5}">
                      <a16:colId xmlns:a16="http://schemas.microsoft.com/office/drawing/2014/main" val="1851582041"/>
                    </a:ext>
                  </a:extLst>
                </a:gridCol>
                <a:gridCol w="1139626">
                  <a:extLst>
                    <a:ext uri="{9D8B030D-6E8A-4147-A177-3AD203B41FA5}">
                      <a16:colId xmlns:a16="http://schemas.microsoft.com/office/drawing/2014/main" val="2353036743"/>
                    </a:ext>
                  </a:extLst>
                </a:gridCol>
              </a:tblGrid>
              <a:tr h="820690">
                <a:tc>
                  <a:txBody>
                    <a:bodyPr/>
                    <a:lstStyle/>
                    <a:p>
                      <a:r>
                        <a:rPr lang="fr-FR" sz="1400" b="1" cap="all" spc="60" dirty="0" err="1">
                          <a:solidFill>
                            <a:schemeClr val="tx1"/>
                          </a:solidFill>
                          <a:effectLst/>
                        </a:rPr>
                        <a:t>Authors</a:t>
                      </a:r>
                      <a:r>
                        <a:rPr lang="fr-FR" sz="1400" b="1" cap="all" spc="60" dirty="0">
                          <a:solidFill>
                            <a:schemeClr val="tx1"/>
                          </a:solidFill>
                          <a:effectLst/>
                        </a:rPr>
                        <a:t>, Date</a:t>
                      </a:r>
                    </a:p>
                  </a:txBody>
                  <a:tcPr marL="46499" marR="46499" marT="46499" marB="46499"/>
                </a:tc>
                <a:tc>
                  <a:txBody>
                    <a:bodyPr/>
                    <a:lstStyle/>
                    <a:p>
                      <a:r>
                        <a:rPr lang="fr-FR" sz="1400" b="1" cap="all" spc="60" dirty="0">
                          <a:solidFill>
                            <a:schemeClr val="tx1"/>
                          </a:solidFill>
                          <a:effectLst/>
                        </a:rPr>
                        <a:t>Technique SUB placement</a:t>
                      </a:r>
                    </a:p>
                  </a:txBody>
                  <a:tcPr marL="46499" marR="46499" marT="46499" marB="46499"/>
                </a:tc>
                <a:tc>
                  <a:txBody>
                    <a:bodyPr/>
                    <a:lstStyle/>
                    <a:p>
                      <a:r>
                        <a:rPr lang="fr-FR" sz="1400" b="1" cap="all" spc="60" dirty="0" err="1">
                          <a:solidFill>
                            <a:schemeClr val="tx1"/>
                          </a:solidFill>
                          <a:effectLst/>
                        </a:rPr>
                        <a:t>Number</a:t>
                      </a:r>
                      <a:r>
                        <a:rPr lang="fr-FR" sz="1400" b="1" cap="all" spc="60" dirty="0">
                          <a:solidFill>
                            <a:schemeClr val="tx1"/>
                          </a:solidFill>
                          <a:effectLst/>
                        </a:rPr>
                        <a:t> of patients (n=)</a:t>
                      </a:r>
                    </a:p>
                  </a:txBody>
                  <a:tcPr marL="46499" marR="46499" marT="46499" marB="46499"/>
                </a:tc>
                <a:tc>
                  <a:txBody>
                    <a:bodyPr/>
                    <a:lstStyle/>
                    <a:p>
                      <a:r>
                        <a:rPr lang="fr-FR" sz="1400" b="1" cap="all" spc="6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r>
                        <a:rPr lang="fr-FR" sz="1400" b="1" cap="all" spc="60" dirty="0" err="1">
                          <a:solidFill>
                            <a:schemeClr val="tx1"/>
                          </a:solidFill>
                          <a:effectLst/>
                        </a:rPr>
                        <a:t>Discharge</a:t>
                      </a:r>
                      <a:r>
                        <a:rPr lang="fr-FR" sz="1400" b="1" cap="all" spc="6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fr-FR" sz="1400" b="1" cap="all" spc="60" dirty="0" err="1">
                          <a:solidFill>
                            <a:schemeClr val="tx1"/>
                          </a:solidFill>
                          <a:effectLst/>
                        </a:rPr>
                        <a:t>survival</a:t>
                      </a:r>
                      <a:endParaRPr lang="fr-FR" sz="1400" b="1" cap="all" spc="6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6499" marR="46499" marT="46499" marB="46499"/>
                </a:tc>
                <a:tc>
                  <a:txBody>
                    <a:bodyPr/>
                    <a:lstStyle/>
                    <a:p>
                      <a:r>
                        <a:rPr lang="fr-FR" sz="1400" b="1" cap="all" spc="6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r>
                        <a:rPr lang="fr-FR" sz="1400" b="1" cap="all" spc="60" dirty="0" err="1">
                          <a:solidFill>
                            <a:schemeClr val="tx1"/>
                          </a:solidFill>
                          <a:effectLst/>
                        </a:rPr>
                        <a:t>Postoperative</a:t>
                      </a:r>
                      <a:r>
                        <a:rPr lang="fr-FR" sz="1400" b="1" cap="all" spc="60" dirty="0">
                          <a:solidFill>
                            <a:schemeClr val="tx1"/>
                          </a:solidFill>
                          <a:effectLst/>
                        </a:rPr>
                        <a:t> complication  </a:t>
                      </a:r>
                    </a:p>
                  </a:txBody>
                  <a:tcPr marL="46499" marR="46499" marT="46499" marB="46499"/>
                </a:tc>
                <a:tc>
                  <a:txBody>
                    <a:bodyPr/>
                    <a:lstStyle/>
                    <a:p>
                      <a:r>
                        <a:rPr lang="fr-FR" sz="1400" b="1" cap="all" spc="60" dirty="0">
                          <a:solidFill>
                            <a:schemeClr val="tx1"/>
                          </a:solidFill>
                          <a:effectLst/>
                        </a:rPr>
                        <a:t>MST</a:t>
                      </a:r>
                    </a:p>
                  </a:txBody>
                  <a:tcPr marL="46499" marR="46499" marT="46499" marB="46499"/>
                </a:tc>
                <a:tc>
                  <a:txBody>
                    <a:bodyPr/>
                    <a:lstStyle/>
                    <a:p>
                      <a:r>
                        <a:rPr lang="fr-FR" sz="1400" b="1" cap="all" spc="60">
                          <a:solidFill>
                            <a:schemeClr val="tx1"/>
                          </a:solidFill>
                          <a:effectLst/>
                        </a:rPr>
                        <a:t>Obstruction post operative</a:t>
                      </a:r>
                    </a:p>
                  </a:txBody>
                  <a:tcPr marL="46499" marR="46499" marT="46499" marB="46499"/>
                </a:tc>
                <a:tc>
                  <a:txBody>
                    <a:bodyPr/>
                    <a:lstStyle/>
                    <a:p>
                      <a:r>
                        <a:rPr lang="fr-FR" sz="1400" b="1" cap="all" spc="60" dirty="0" err="1">
                          <a:solidFill>
                            <a:schemeClr val="tx1"/>
                          </a:solidFill>
                          <a:effectLst/>
                        </a:rPr>
                        <a:t>Reccurent</a:t>
                      </a:r>
                      <a:r>
                        <a:rPr lang="fr-FR" sz="1400" b="1" cap="all" spc="6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400" b="1" cap="all" spc="60" dirty="0" err="1">
                          <a:solidFill>
                            <a:schemeClr val="tx1"/>
                          </a:solidFill>
                          <a:effectLst/>
                        </a:rPr>
                        <a:t>Urinary</a:t>
                      </a:r>
                      <a:r>
                        <a:rPr lang="fr-FR" sz="1400" b="1" cap="all" spc="60" dirty="0">
                          <a:solidFill>
                            <a:schemeClr val="tx1"/>
                          </a:solidFill>
                          <a:effectLst/>
                        </a:rPr>
                        <a:t> tract infection</a:t>
                      </a:r>
                    </a:p>
                  </a:txBody>
                  <a:tcPr marL="46499" marR="46499" marT="46499" marB="46499"/>
                </a:tc>
                <a:extLst>
                  <a:ext uri="{0D108BD9-81ED-4DB2-BD59-A6C34878D82A}">
                    <a16:rowId xmlns:a16="http://schemas.microsoft.com/office/drawing/2014/main" val="2714200074"/>
                  </a:ext>
                </a:extLst>
              </a:tr>
              <a:tr h="397904">
                <a:tc>
                  <a:txBody>
                    <a:bodyPr/>
                    <a:lstStyle/>
                    <a:p>
                      <a:r>
                        <a:rPr lang="fr-FR" sz="1400" cap="none" spc="0">
                          <a:solidFill>
                            <a:schemeClr val="tx1"/>
                          </a:solidFill>
                          <a:effectLst/>
                        </a:rPr>
                        <a:t>Vrijsen et al. 2021</a:t>
                      </a:r>
                    </a:p>
                  </a:txBody>
                  <a:tcPr marL="1153" marR="1153" marT="1153" marB="30999"/>
                </a:tc>
                <a:tc>
                  <a:txBody>
                    <a:bodyPr/>
                    <a:lstStyle/>
                    <a:p>
                      <a:r>
                        <a:rPr lang="fr-FR" sz="1400" cap="none" spc="0" dirty="0" err="1">
                          <a:solidFill>
                            <a:schemeClr val="tx1"/>
                          </a:solidFill>
                          <a:effectLst/>
                        </a:rPr>
                        <a:t>Ultrasound</a:t>
                      </a:r>
                      <a:endParaRPr lang="fr-FR" sz="14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153" marR="1153" marT="1153" marB="30999"/>
                </a:tc>
                <a:tc>
                  <a:txBody>
                    <a:bodyPr/>
                    <a:lstStyle/>
                    <a:p>
                      <a:r>
                        <a:rPr lang="fr-FR" sz="1400" cap="none" spc="0">
                          <a:solidFill>
                            <a:schemeClr val="tx1"/>
                          </a:solidFill>
                          <a:effectLst/>
                        </a:rPr>
                        <a:t>24 cats, 36 ureters</a:t>
                      </a:r>
                    </a:p>
                  </a:txBody>
                  <a:tcPr marL="1153" marR="1153" marT="1153" marB="30999"/>
                </a:tc>
                <a:tc>
                  <a:txBody>
                    <a:bodyPr/>
                    <a:lstStyle/>
                    <a:p>
                      <a:r>
                        <a:rPr lang="fr-FR" sz="1400" cap="none" spc="0">
                          <a:solidFill>
                            <a:schemeClr val="tx1"/>
                          </a:solidFill>
                          <a:effectLst/>
                        </a:rPr>
                        <a:t>19/24, 80%</a:t>
                      </a:r>
                    </a:p>
                  </a:txBody>
                  <a:tcPr marL="1153" marR="1153" marT="1153" marB="30999"/>
                </a:tc>
                <a:tc>
                  <a:txBody>
                    <a:bodyPr/>
                    <a:lstStyle/>
                    <a:p>
                      <a:r>
                        <a:rPr lang="fr-F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43.5% </a:t>
                      </a:r>
                      <a:r>
                        <a:rPr lang="fr-FR" sz="1400" cap="none" spc="0" dirty="0" err="1">
                          <a:solidFill>
                            <a:schemeClr val="tx1"/>
                          </a:solidFill>
                          <a:effectLst/>
                        </a:rPr>
                        <a:t>device</a:t>
                      </a:r>
                      <a:r>
                        <a:rPr lang="fr-F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 obstruction </a:t>
                      </a:r>
                      <a:r>
                        <a:rPr lang="fr-FR" sz="1400" cap="none" spc="0" dirty="0" err="1">
                          <a:solidFill>
                            <a:schemeClr val="tx1"/>
                          </a:solidFill>
                          <a:effectLst/>
                        </a:rPr>
                        <a:t>including</a:t>
                      </a:r>
                      <a:r>
                        <a:rPr lang="fr-F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400" cap="none" spc="0" dirty="0" err="1">
                          <a:solidFill>
                            <a:schemeClr val="tx1"/>
                          </a:solidFill>
                          <a:effectLst/>
                        </a:rPr>
                        <a:t>kink</a:t>
                      </a:r>
                      <a:endParaRPr lang="fr-FR" sz="14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153" marR="1153" marT="1153" marB="30999"/>
                </a:tc>
                <a:tc>
                  <a:txBody>
                    <a:bodyPr/>
                    <a:lstStyle/>
                    <a:p>
                      <a:r>
                        <a:rPr lang="fr-F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274 </a:t>
                      </a:r>
                      <a:r>
                        <a:rPr lang="fr-FR" sz="1400" cap="none" spc="0" dirty="0" err="1">
                          <a:solidFill>
                            <a:schemeClr val="tx1"/>
                          </a:solidFill>
                          <a:effectLst/>
                        </a:rPr>
                        <a:t>days</a:t>
                      </a:r>
                      <a:endParaRPr lang="fr-FR" sz="14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153" marR="1153" marT="1153" marB="30999"/>
                </a:tc>
                <a:tc>
                  <a:txBody>
                    <a:bodyPr/>
                    <a:lstStyle/>
                    <a:p>
                      <a:r>
                        <a:rPr lang="fr-FR" sz="1400" cap="none" spc="0">
                          <a:solidFill>
                            <a:schemeClr val="tx1"/>
                          </a:solidFill>
                          <a:effectLst/>
                        </a:rPr>
                        <a:t>8/24 [33.3%]</a:t>
                      </a:r>
                    </a:p>
                  </a:txBody>
                  <a:tcPr marL="1153" marR="1153" marT="1153" marB="30999"/>
                </a:tc>
                <a:tc>
                  <a:txBody>
                    <a:bodyPr/>
                    <a:lstStyle/>
                    <a:p>
                      <a:r>
                        <a:rPr lang="fr-FR" sz="1400" cap="none" spc="0">
                          <a:solidFill>
                            <a:schemeClr val="tx1"/>
                          </a:solidFill>
                          <a:effectLst/>
                        </a:rPr>
                        <a:t>5/24 [20.8%] each)</a:t>
                      </a:r>
                    </a:p>
                  </a:txBody>
                  <a:tcPr marL="1153" marR="1153" marT="1153" marB="30999"/>
                </a:tc>
                <a:extLst>
                  <a:ext uri="{0D108BD9-81ED-4DB2-BD59-A6C34878D82A}">
                    <a16:rowId xmlns:a16="http://schemas.microsoft.com/office/drawing/2014/main" val="1595959088"/>
                  </a:ext>
                </a:extLst>
              </a:tr>
              <a:tr h="582917">
                <a:tc>
                  <a:txBody>
                    <a:bodyPr/>
                    <a:lstStyle/>
                    <a:p>
                      <a:r>
                        <a:rPr lang="fr-FR" sz="1400" cap="none" spc="0">
                          <a:solidFill>
                            <a:schemeClr val="tx1"/>
                          </a:solidFill>
                          <a:effectLst/>
                        </a:rPr>
                        <a:t>Livet et. al, 2017</a:t>
                      </a:r>
                    </a:p>
                  </a:txBody>
                  <a:tcPr marL="1153" marR="1153" marT="1153" marB="30999"/>
                </a:tc>
                <a:tc>
                  <a:txBody>
                    <a:bodyPr/>
                    <a:lstStyle/>
                    <a:p>
                      <a:r>
                        <a:rPr lang="fr-FR" sz="1400" cap="none" spc="0">
                          <a:solidFill>
                            <a:schemeClr val="tx1"/>
                          </a:solidFill>
                          <a:effectLst/>
                        </a:rPr>
                        <a:t>Blindly</a:t>
                      </a:r>
                    </a:p>
                  </a:txBody>
                  <a:tcPr marL="1153" marR="1153" marT="1153" marB="30999"/>
                </a:tc>
                <a:tc>
                  <a:txBody>
                    <a:bodyPr/>
                    <a:lstStyle/>
                    <a:p>
                      <a:r>
                        <a:rPr lang="fr-FR" sz="1400" cap="none" spc="0">
                          <a:solidFill>
                            <a:schemeClr val="tx1"/>
                          </a:solidFill>
                          <a:effectLst/>
                        </a:rPr>
                        <a:t>19 cats</a:t>
                      </a:r>
                    </a:p>
                  </a:txBody>
                  <a:tcPr marL="1153" marR="1153" marT="1153" marB="30999"/>
                </a:tc>
                <a:tc>
                  <a:txBody>
                    <a:bodyPr/>
                    <a:lstStyle/>
                    <a:p>
                      <a:r>
                        <a:rPr lang="fr-F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11/19, 57%</a:t>
                      </a:r>
                    </a:p>
                  </a:txBody>
                  <a:tcPr marL="1153" marR="1153" marT="1153" marB="30999"/>
                </a:tc>
                <a:tc>
                  <a:txBody>
                    <a:bodyPr/>
                    <a:lstStyle/>
                    <a:p>
                      <a:r>
                        <a:rPr lang="fr-F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5% </a:t>
                      </a:r>
                      <a:r>
                        <a:rPr lang="fr-FR" sz="1400" cap="none" spc="0" dirty="0" err="1">
                          <a:solidFill>
                            <a:schemeClr val="tx1"/>
                          </a:solidFill>
                          <a:effectLst/>
                        </a:rPr>
                        <a:t>kink</a:t>
                      </a:r>
                      <a:r>
                        <a:rPr lang="fr-F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1153" marR="1153" marT="1153" marB="30999"/>
                </a:tc>
                <a:tc>
                  <a:txBody>
                    <a:bodyPr/>
                    <a:lstStyle/>
                    <a:p>
                      <a:r>
                        <a:rPr lang="fr-FR" sz="1400" cap="none" spc="0">
                          <a:solidFill>
                            <a:schemeClr val="tx1"/>
                          </a:solidFill>
                          <a:effectLst/>
                        </a:rPr>
                        <a:t>77% still alive at 225 days</a:t>
                      </a:r>
                    </a:p>
                  </a:txBody>
                  <a:tcPr marL="1153" marR="1153" marT="1153" marB="30999"/>
                </a:tc>
                <a:tc>
                  <a:txBody>
                    <a:bodyPr/>
                    <a:lstStyle/>
                    <a:p>
                      <a:r>
                        <a:rPr lang="fr-FR" sz="1400" cap="none" spc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</a:p>
                  </a:txBody>
                  <a:tcPr marL="1153" marR="1153" marT="1153" marB="30999"/>
                </a:tc>
                <a:tc>
                  <a:txBody>
                    <a:bodyPr/>
                    <a:lstStyle/>
                    <a:p>
                      <a:r>
                        <a:rPr lang="fr-F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21%</a:t>
                      </a:r>
                    </a:p>
                  </a:txBody>
                  <a:tcPr marL="1153" marR="1153" marT="1153" marB="30999"/>
                </a:tc>
                <a:extLst>
                  <a:ext uri="{0D108BD9-81ED-4DB2-BD59-A6C34878D82A}">
                    <a16:rowId xmlns:a16="http://schemas.microsoft.com/office/drawing/2014/main" val="2355904148"/>
                  </a:ext>
                </a:extLst>
              </a:tr>
              <a:tr h="582917">
                <a:tc>
                  <a:txBody>
                    <a:bodyPr/>
                    <a:lstStyle/>
                    <a:p>
                      <a:r>
                        <a:rPr lang="fr-FR" sz="1400" cap="none" spc="0">
                          <a:solidFill>
                            <a:schemeClr val="tx1"/>
                          </a:solidFill>
                          <a:effectLst/>
                        </a:rPr>
                        <a:t>Berent et al 2018</a:t>
                      </a:r>
                    </a:p>
                  </a:txBody>
                  <a:tcPr marL="1153" marR="1153" marT="1153" marB="30999"/>
                </a:tc>
                <a:tc>
                  <a:txBody>
                    <a:bodyPr/>
                    <a:lstStyle/>
                    <a:p>
                      <a:r>
                        <a:rPr lang="fr-FR" sz="1400" cap="none" spc="0">
                          <a:solidFill>
                            <a:schemeClr val="tx1"/>
                          </a:solidFill>
                          <a:effectLst/>
                        </a:rPr>
                        <a:t>Fluoroscopically</a:t>
                      </a:r>
                    </a:p>
                  </a:txBody>
                  <a:tcPr marL="1153" marR="1153" marT="1153" marB="30999"/>
                </a:tc>
                <a:tc>
                  <a:txBody>
                    <a:bodyPr/>
                    <a:lstStyle/>
                    <a:p>
                      <a:r>
                        <a:rPr lang="fr-FR" sz="1400" cap="none" spc="0">
                          <a:solidFill>
                            <a:schemeClr val="tx1"/>
                          </a:solidFill>
                          <a:effectLst/>
                        </a:rPr>
                        <a:t>134 cats,  147 ureters</a:t>
                      </a:r>
                    </a:p>
                  </a:txBody>
                  <a:tcPr marL="1153" marR="1153" marT="1153" marB="30999"/>
                </a:tc>
                <a:tc>
                  <a:txBody>
                    <a:bodyPr/>
                    <a:lstStyle/>
                    <a:p>
                      <a:r>
                        <a:rPr lang="fr-F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94 %, </a:t>
                      </a:r>
                    </a:p>
                  </a:txBody>
                  <a:tcPr marL="1153" marR="1153" marT="1153" marB="30999"/>
                </a:tc>
                <a:tc>
                  <a:txBody>
                    <a:bodyPr/>
                    <a:lstStyle/>
                    <a:p>
                      <a:r>
                        <a:rPr lang="fr-F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7% </a:t>
                      </a:r>
                      <a:r>
                        <a:rPr lang="fr-FR" sz="1400" cap="none" spc="0" dirty="0" err="1">
                          <a:solidFill>
                            <a:schemeClr val="tx1"/>
                          </a:solidFill>
                          <a:effectLst/>
                        </a:rPr>
                        <a:t>leakage</a:t>
                      </a:r>
                      <a:r>
                        <a:rPr lang="fr-F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fr-FR" sz="1400" cap="none" spc="0" dirty="0" err="1">
                          <a:solidFill>
                            <a:schemeClr val="tx1"/>
                          </a:solidFill>
                          <a:effectLst/>
                        </a:rPr>
                        <a:t>blood</a:t>
                      </a:r>
                      <a:r>
                        <a:rPr lang="fr-F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400" cap="none" spc="0" dirty="0" err="1">
                          <a:solidFill>
                            <a:schemeClr val="tx1"/>
                          </a:solidFill>
                          <a:effectLst/>
                        </a:rPr>
                        <a:t>clot</a:t>
                      </a:r>
                      <a:r>
                        <a:rPr lang="fr-F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 occlusion 2.7%,, </a:t>
                      </a:r>
                      <a:r>
                        <a:rPr lang="fr-FR" sz="1400" cap="none" spc="0" dirty="0" err="1">
                          <a:solidFill>
                            <a:schemeClr val="tx1"/>
                          </a:solidFill>
                          <a:effectLst/>
                        </a:rPr>
                        <a:t>urethral</a:t>
                      </a:r>
                      <a:r>
                        <a:rPr lang="fr-F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 obstruction </a:t>
                      </a:r>
                      <a:r>
                        <a:rPr lang="fr-FR" sz="1400" cap="none" spc="0" dirty="0" err="1">
                          <a:solidFill>
                            <a:schemeClr val="tx1"/>
                          </a:solidFill>
                          <a:effectLst/>
                        </a:rPr>
                        <a:t>with</a:t>
                      </a:r>
                      <a:r>
                        <a:rPr lang="fr-F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400" cap="none" spc="0" dirty="0" err="1">
                          <a:solidFill>
                            <a:schemeClr val="tx1"/>
                          </a:solidFill>
                          <a:effectLst/>
                        </a:rPr>
                        <a:t>cystotomy</a:t>
                      </a:r>
                      <a:r>
                        <a:rPr lang="fr-F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 or PU 2.7%</a:t>
                      </a:r>
                    </a:p>
                  </a:txBody>
                  <a:tcPr marL="1153" marR="1153" marT="1153" marB="30999"/>
                </a:tc>
                <a:tc>
                  <a:txBody>
                    <a:bodyPr/>
                    <a:lstStyle/>
                    <a:p>
                      <a:r>
                        <a:rPr lang="fr-FR" sz="1400" cap="none" spc="0">
                          <a:solidFill>
                            <a:schemeClr val="tx1"/>
                          </a:solidFill>
                          <a:effectLst/>
                        </a:rPr>
                        <a:t>827</a:t>
                      </a:r>
                    </a:p>
                  </a:txBody>
                  <a:tcPr marL="1153" marR="1153" marT="1153" marB="30999"/>
                </a:tc>
                <a:tc>
                  <a:txBody>
                    <a:bodyPr/>
                    <a:lstStyle/>
                    <a:p>
                      <a:r>
                        <a:rPr lang="fr-FR" sz="1400" cap="none" spc="0" dirty="0" err="1">
                          <a:solidFill>
                            <a:schemeClr val="tx1"/>
                          </a:solidFill>
                          <a:effectLst/>
                        </a:rPr>
                        <a:t>mineralization</a:t>
                      </a:r>
                      <a:r>
                        <a:rPr lang="fr-F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 25% (13% </a:t>
                      </a:r>
                      <a:r>
                        <a:rPr lang="fr-FR" sz="1400" cap="none" spc="0" dirty="0" err="1">
                          <a:solidFill>
                            <a:schemeClr val="tx1"/>
                          </a:solidFill>
                          <a:effectLst/>
                        </a:rPr>
                        <a:t>surgical</a:t>
                      </a:r>
                      <a:r>
                        <a:rPr lang="fr-F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), </a:t>
                      </a:r>
                      <a:r>
                        <a:rPr lang="fr-FR" sz="1400" cap="none" spc="0" dirty="0" err="1">
                          <a:solidFill>
                            <a:schemeClr val="tx1"/>
                          </a:solidFill>
                          <a:effectLst/>
                        </a:rPr>
                        <a:t>kinking</a:t>
                      </a:r>
                      <a:r>
                        <a:rPr lang="fr-F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 3%, </a:t>
                      </a:r>
                      <a:r>
                        <a:rPr lang="fr-FR" sz="1400" cap="none" spc="0" dirty="0" err="1">
                          <a:solidFill>
                            <a:schemeClr val="tx1"/>
                          </a:solidFill>
                          <a:effectLst/>
                        </a:rPr>
                        <a:t>blood</a:t>
                      </a:r>
                      <a:r>
                        <a:rPr lang="fr-F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400" cap="none" spc="0" dirty="0" err="1">
                          <a:solidFill>
                            <a:schemeClr val="tx1"/>
                          </a:solidFill>
                          <a:effectLst/>
                        </a:rPr>
                        <a:t>clot</a:t>
                      </a:r>
                      <a:r>
                        <a:rPr lang="fr-F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 1%,</a:t>
                      </a:r>
                    </a:p>
                  </a:txBody>
                  <a:tcPr marL="1153" marR="1153" marT="1153" marB="30999"/>
                </a:tc>
                <a:tc>
                  <a:txBody>
                    <a:bodyPr/>
                    <a:lstStyle/>
                    <a:p>
                      <a:r>
                        <a:rPr lang="fr-F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33%</a:t>
                      </a:r>
                    </a:p>
                  </a:txBody>
                  <a:tcPr marL="1153" marR="1153" marT="1153" marB="30999"/>
                </a:tc>
                <a:extLst>
                  <a:ext uri="{0D108BD9-81ED-4DB2-BD59-A6C34878D82A}">
                    <a16:rowId xmlns:a16="http://schemas.microsoft.com/office/drawing/2014/main" val="1150406363"/>
                  </a:ext>
                </a:extLst>
              </a:tr>
              <a:tr h="397904">
                <a:tc>
                  <a:txBody>
                    <a:bodyPr/>
                    <a:lstStyle/>
                    <a:p>
                      <a:r>
                        <a:rPr lang="fr-FR" sz="1400" cap="none" spc="0">
                          <a:solidFill>
                            <a:schemeClr val="tx1"/>
                          </a:solidFill>
                          <a:effectLst/>
                        </a:rPr>
                        <a:t>Butty et al, 2021</a:t>
                      </a:r>
                    </a:p>
                  </a:txBody>
                  <a:tcPr marL="1153" marR="1153" marT="1153" marB="30999"/>
                </a:tc>
                <a:tc>
                  <a:txBody>
                    <a:bodyPr/>
                    <a:lstStyle/>
                    <a:p>
                      <a:r>
                        <a:rPr lang="fr-FR" sz="1400" cap="none" spc="0">
                          <a:solidFill>
                            <a:schemeClr val="tx1"/>
                          </a:solidFill>
                          <a:effectLst/>
                        </a:rPr>
                        <a:t>Ultrasound guided </a:t>
                      </a:r>
                    </a:p>
                  </a:txBody>
                  <a:tcPr marL="1153" marR="1153" marT="1153" marB="30999"/>
                </a:tc>
                <a:tc>
                  <a:txBody>
                    <a:bodyPr/>
                    <a:lstStyle/>
                    <a:p>
                      <a:r>
                        <a:rPr lang="fr-FR" sz="1400" cap="none" spc="0">
                          <a:solidFill>
                            <a:schemeClr val="tx1"/>
                          </a:solidFill>
                          <a:effectLst/>
                        </a:rPr>
                        <a:t>24 cats , 30 ureters</a:t>
                      </a:r>
                    </a:p>
                  </a:txBody>
                  <a:tcPr marL="1153" marR="1153" marT="1153" marB="30999"/>
                </a:tc>
                <a:tc>
                  <a:txBody>
                    <a:bodyPr/>
                    <a:lstStyle/>
                    <a:p>
                      <a:r>
                        <a:rPr lang="fr-FR" sz="1400" cap="none" spc="0">
                          <a:solidFill>
                            <a:schemeClr val="tx1"/>
                          </a:solidFill>
                          <a:effectLst/>
                        </a:rPr>
                        <a:t>96 %</a:t>
                      </a:r>
                    </a:p>
                  </a:txBody>
                  <a:tcPr marL="1153" marR="1153" marT="1153" marB="30999"/>
                </a:tc>
                <a:tc>
                  <a:txBody>
                    <a:bodyPr/>
                    <a:lstStyle/>
                    <a:p>
                      <a:r>
                        <a:rPr lang="fr-F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7% </a:t>
                      </a:r>
                      <a:r>
                        <a:rPr lang="fr-FR" sz="1400" cap="none" spc="0" dirty="0" err="1">
                          <a:solidFill>
                            <a:schemeClr val="tx1"/>
                          </a:solidFill>
                          <a:effectLst/>
                        </a:rPr>
                        <a:t>kink</a:t>
                      </a:r>
                      <a:r>
                        <a:rPr lang="fr-F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400" cap="none" spc="0" dirty="0" err="1">
                          <a:solidFill>
                            <a:schemeClr val="tx1"/>
                          </a:solidFill>
                          <a:effectLst/>
                        </a:rPr>
                        <a:t>nephrostomy</a:t>
                      </a:r>
                      <a:r>
                        <a:rPr lang="fr-F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 tube</a:t>
                      </a:r>
                    </a:p>
                  </a:txBody>
                  <a:tcPr marL="1153" marR="1153" marT="1153" marB="30999"/>
                </a:tc>
                <a:tc>
                  <a:txBody>
                    <a:bodyPr/>
                    <a:lstStyle/>
                    <a:p>
                      <a:r>
                        <a:rPr lang="fr-FR" sz="1400" cap="none" spc="0">
                          <a:solidFill>
                            <a:schemeClr val="tx1"/>
                          </a:solidFill>
                          <a:effectLst/>
                        </a:rPr>
                        <a:t>1555</a:t>
                      </a:r>
                    </a:p>
                  </a:txBody>
                  <a:tcPr marL="1153" marR="1153" marT="1153" marB="30999"/>
                </a:tc>
                <a:tc>
                  <a:txBody>
                    <a:bodyPr/>
                    <a:lstStyle/>
                    <a:p>
                      <a:r>
                        <a:rPr lang="fr-F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7.6% </a:t>
                      </a:r>
                      <a:r>
                        <a:rPr lang="fr-FR" sz="1400" cap="none" spc="0" dirty="0" err="1">
                          <a:solidFill>
                            <a:schemeClr val="tx1"/>
                          </a:solidFill>
                          <a:effectLst/>
                        </a:rPr>
                        <a:t>kink</a:t>
                      </a:r>
                      <a:r>
                        <a:rPr lang="fr-F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, 7.6% </a:t>
                      </a:r>
                      <a:r>
                        <a:rPr lang="fr-FR" sz="1400" cap="none" spc="0" dirty="0" err="1">
                          <a:solidFill>
                            <a:schemeClr val="tx1"/>
                          </a:solidFill>
                          <a:effectLst/>
                        </a:rPr>
                        <a:t>mineralization</a:t>
                      </a:r>
                      <a:endParaRPr lang="fr-FR" sz="14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153" marR="1153" marT="1153" marB="30999"/>
                </a:tc>
                <a:tc>
                  <a:txBody>
                    <a:bodyPr/>
                    <a:lstStyle/>
                    <a:p>
                      <a:r>
                        <a:rPr lang="fr-F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19%</a:t>
                      </a:r>
                    </a:p>
                  </a:txBody>
                  <a:tcPr marL="1153" marR="1153" marT="1153" marB="30999"/>
                </a:tc>
                <a:extLst>
                  <a:ext uri="{0D108BD9-81ED-4DB2-BD59-A6C34878D82A}">
                    <a16:rowId xmlns:a16="http://schemas.microsoft.com/office/drawing/2014/main" val="101369762"/>
                  </a:ext>
                </a:extLst>
              </a:tr>
              <a:tr h="582917">
                <a:tc>
                  <a:txBody>
                    <a:bodyPr/>
                    <a:lstStyle/>
                    <a:p>
                      <a:r>
                        <a:rPr lang="fr-FR" sz="1400" cap="none" spc="0">
                          <a:solidFill>
                            <a:schemeClr val="tx1"/>
                          </a:solidFill>
                          <a:effectLst/>
                        </a:rPr>
                        <a:t>Deroy et al 2017</a:t>
                      </a:r>
                    </a:p>
                  </a:txBody>
                  <a:tcPr marL="1153" marR="1153" marT="1153" marB="30999"/>
                </a:tc>
                <a:tc>
                  <a:txBody>
                    <a:bodyPr/>
                    <a:lstStyle/>
                    <a:p>
                      <a:r>
                        <a:rPr lang="fr-FR" sz="1400" cap="none" spc="0">
                          <a:solidFill>
                            <a:schemeClr val="tx1"/>
                          </a:solidFill>
                          <a:effectLst/>
                        </a:rPr>
                        <a:t>Ultrasound / Blindly</a:t>
                      </a:r>
                    </a:p>
                  </a:txBody>
                  <a:tcPr marL="1153" marR="1153" marT="1153" marB="30999"/>
                </a:tc>
                <a:tc>
                  <a:txBody>
                    <a:bodyPr/>
                    <a:lstStyle/>
                    <a:p>
                      <a:r>
                        <a:rPr lang="fr-F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23 cats, 30 </a:t>
                      </a:r>
                      <a:r>
                        <a:rPr lang="fr-FR" sz="1400" cap="none" spc="0" dirty="0" err="1">
                          <a:solidFill>
                            <a:schemeClr val="tx1"/>
                          </a:solidFill>
                          <a:effectLst/>
                        </a:rPr>
                        <a:t>ureters</a:t>
                      </a:r>
                      <a:endParaRPr lang="fr-FR" sz="14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153" marR="1153" marT="1153" marB="30999"/>
                </a:tc>
                <a:tc>
                  <a:txBody>
                    <a:bodyPr/>
                    <a:lstStyle/>
                    <a:p>
                      <a:r>
                        <a:rPr lang="fr-FR" sz="1400" cap="none" spc="0">
                          <a:solidFill>
                            <a:schemeClr val="tx1"/>
                          </a:solidFill>
                          <a:effectLst/>
                        </a:rPr>
                        <a:t>87 %</a:t>
                      </a:r>
                    </a:p>
                  </a:txBody>
                  <a:tcPr marL="1153" marR="1153" marT="1153" marB="30999"/>
                </a:tc>
                <a:tc>
                  <a:txBody>
                    <a:bodyPr/>
                    <a:lstStyle/>
                    <a:p>
                      <a:r>
                        <a:rPr lang="fr-F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NR</a:t>
                      </a:r>
                    </a:p>
                  </a:txBody>
                  <a:tcPr marL="1153" marR="1153" marT="1153" marB="30999"/>
                </a:tc>
                <a:tc>
                  <a:txBody>
                    <a:bodyPr/>
                    <a:lstStyle/>
                    <a:p>
                      <a:r>
                        <a:rPr lang="fr-F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70% </a:t>
                      </a:r>
                      <a:r>
                        <a:rPr lang="fr-FR" sz="1400" cap="none" spc="0" dirty="0" err="1">
                          <a:solidFill>
                            <a:schemeClr val="tx1"/>
                          </a:solidFill>
                          <a:effectLst/>
                        </a:rPr>
                        <a:t>still</a:t>
                      </a:r>
                      <a:r>
                        <a:rPr lang="fr-F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 alive at 14 </a:t>
                      </a:r>
                      <a:r>
                        <a:rPr lang="fr-FR" sz="1400" cap="none" spc="0" dirty="0" err="1">
                          <a:solidFill>
                            <a:schemeClr val="tx1"/>
                          </a:solidFill>
                          <a:effectLst/>
                        </a:rPr>
                        <a:t>months</a:t>
                      </a:r>
                      <a:endParaRPr lang="fr-FR" sz="14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153" marR="1153" marT="1153" marB="30999"/>
                </a:tc>
                <a:tc>
                  <a:txBody>
                    <a:bodyPr/>
                    <a:lstStyle/>
                    <a:p>
                      <a:r>
                        <a:rPr lang="fr-FR" sz="1400" cap="none" spc="0">
                          <a:solidFill>
                            <a:schemeClr val="tx1"/>
                          </a:solidFill>
                          <a:effectLst/>
                        </a:rPr>
                        <a:t>NR</a:t>
                      </a:r>
                    </a:p>
                  </a:txBody>
                  <a:tcPr marL="1153" marR="1153" marT="1153" marB="30999"/>
                </a:tc>
                <a:tc>
                  <a:txBody>
                    <a:bodyPr/>
                    <a:lstStyle/>
                    <a:p>
                      <a:r>
                        <a:rPr lang="fr-FR" sz="1400" cap="none" spc="0">
                          <a:solidFill>
                            <a:schemeClr val="tx1"/>
                          </a:solidFill>
                          <a:effectLst/>
                        </a:rPr>
                        <a:t>NR</a:t>
                      </a:r>
                    </a:p>
                  </a:txBody>
                  <a:tcPr marL="1153" marR="1153" marT="1153" marB="30999"/>
                </a:tc>
                <a:extLst>
                  <a:ext uri="{0D108BD9-81ED-4DB2-BD59-A6C34878D82A}">
                    <a16:rowId xmlns:a16="http://schemas.microsoft.com/office/drawing/2014/main" val="1419119162"/>
                  </a:ext>
                </a:extLst>
              </a:tr>
              <a:tr h="397904">
                <a:tc>
                  <a:txBody>
                    <a:bodyPr/>
                    <a:lstStyle/>
                    <a:p>
                      <a:r>
                        <a:rPr lang="fr-FR" sz="1400" cap="none" spc="0">
                          <a:solidFill>
                            <a:schemeClr val="tx1"/>
                          </a:solidFill>
                          <a:effectLst/>
                        </a:rPr>
                        <a:t>Wuillemin et al 2021</a:t>
                      </a:r>
                    </a:p>
                  </a:txBody>
                  <a:tcPr marL="1153" marR="1153" marT="1153" marB="30999"/>
                </a:tc>
                <a:tc>
                  <a:txBody>
                    <a:bodyPr/>
                    <a:lstStyle/>
                    <a:p>
                      <a:r>
                        <a:rPr lang="fr-FR" sz="1400" cap="none" spc="0">
                          <a:solidFill>
                            <a:schemeClr val="tx1"/>
                          </a:solidFill>
                          <a:effectLst/>
                        </a:rPr>
                        <a:t>Fluoroscopically</a:t>
                      </a:r>
                    </a:p>
                  </a:txBody>
                  <a:tcPr marL="1153" marR="1153" marT="1153" marB="30999"/>
                </a:tc>
                <a:tc>
                  <a:txBody>
                    <a:bodyPr/>
                    <a:lstStyle/>
                    <a:p>
                      <a:r>
                        <a:rPr lang="fr-FR" sz="1400" cap="none" spc="0">
                          <a:solidFill>
                            <a:schemeClr val="tx1"/>
                          </a:solidFill>
                          <a:effectLst/>
                        </a:rPr>
                        <a:t>81 cats, 117 ureters</a:t>
                      </a:r>
                    </a:p>
                  </a:txBody>
                  <a:tcPr marL="1153" marR="1153" marT="1153" marB="30999"/>
                </a:tc>
                <a:tc>
                  <a:txBody>
                    <a:bodyPr/>
                    <a:lstStyle/>
                    <a:p>
                      <a:r>
                        <a:rPr lang="fr-FR" sz="1400" cap="none" spc="0">
                          <a:solidFill>
                            <a:schemeClr val="tx1"/>
                          </a:solidFill>
                          <a:effectLst/>
                        </a:rPr>
                        <a:t>94 %</a:t>
                      </a:r>
                    </a:p>
                  </a:txBody>
                  <a:tcPr marL="1153" marR="1153" marT="1153" marB="30999"/>
                </a:tc>
                <a:tc>
                  <a:txBody>
                    <a:bodyPr/>
                    <a:lstStyle/>
                    <a:p>
                      <a:r>
                        <a:rPr lang="fr-F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31% </a:t>
                      </a:r>
                      <a:r>
                        <a:rPr lang="fr-FR" sz="1400" cap="none" spc="0" dirty="0" err="1">
                          <a:solidFill>
                            <a:schemeClr val="tx1"/>
                          </a:solidFill>
                          <a:effectLst/>
                        </a:rPr>
                        <a:t>overall</a:t>
                      </a:r>
                      <a:r>
                        <a:rPr lang="fr-F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 - </a:t>
                      </a:r>
                      <a:r>
                        <a:rPr lang="fr-FR" sz="1400" cap="none" spc="0" dirty="0" err="1">
                          <a:solidFill>
                            <a:schemeClr val="tx1"/>
                          </a:solidFill>
                          <a:effectLst/>
                        </a:rPr>
                        <a:t>blood</a:t>
                      </a:r>
                      <a:r>
                        <a:rPr lang="fr-F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400" cap="none" spc="0" dirty="0" err="1">
                          <a:solidFill>
                            <a:schemeClr val="tx1"/>
                          </a:solidFill>
                          <a:effectLst/>
                        </a:rPr>
                        <a:t>clot</a:t>
                      </a:r>
                      <a:r>
                        <a:rPr lang="fr-F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 6%, </a:t>
                      </a:r>
                      <a:r>
                        <a:rPr lang="fr-FR" sz="1400" cap="none" spc="0" dirty="0" err="1">
                          <a:solidFill>
                            <a:schemeClr val="tx1"/>
                          </a:solidFill>
                          <a:effectLst/>
                        </a:rPr>
                        <a:t>kink</a:t>
                      </a:r>
                      <a:r>
                        <a:rPr lang="fr-F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 3.4%, </a:t>
                      </a:r>
                      <a:r>
                        <a:rPr lang="fr-FR" sz="1400" cap="none" spc="0" dirty="0" err="1">
                          <a:solidFill>
                            <a:schemeClr val="tx1"/>
                          </a:solidFill>
                          <a:effectLst/>
                        </a:rPr>
                        <a:t>Uroabdomen</a:t>
                      </a:r>
                      <a:r>
                        <a:rPr lang="fr-F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 1%</a:t>
                      </a:r>
                    </a:p>
                  </a:txBody>
                  <a:tcPr marL="1153" marR="1153" marT="1153" marB="30999"/>
                </a:tc>
                <a:tc>
                  <a:txBody>
                    <a:bodyPr/>
                    <a:lstStyle/>
                    <a:p>
                      <a:r>
                        <a:rPr lang="fr-F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821</a:t>
                      </a:r>
                    </a:p>
                  </a:txBody>
                  <a:tcPr marL="1153" marR="1153" marT="1153" marB="30999"/>
                </a:tc>
                <a:tc>
                  <a:txBody>
                    <a:bodyPr/>
                    <a:lstStyle/>
                    <a:p>
                      <a:r>
                        <a:rPr lang="fr-F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Luminal obstructions  17%, </a:t>
                      </a:r>
                      <a:r>
                        <a:rPr lang="fr-FR" sz="1400" cap="none" spc="0" dirty="0" err="1">
                          <a:solidFill>
                            <a:schemeClr val="tx1"/>
                          </a:solidFill>
                          <a:effectLst/>
                        </a:rPr>
                        <a:t>Kink</a:t>
                      </a:r>
                      <a:r>
                        <a:rPr lang="fr-F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 in 10% (12/117)</a:t>
                      </a:r>
                    </a:p>
                  </a:txBody>
                  <a:tcPr marL="1153" marR="1153" marT="1153" marB="30999"/>
                </a:tc>
                <a:tc>
                  <a:txBody>
                    <a:bodyPr/>
                    <a:lstStyle/>
                    <a:p>
                      <a:r>
                        <a:rPr lang="fr-F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26%  </a:t>
                      </a:r>
                    </a:p>
                  </a:txBody>
                  <a:tcPr marL="1153" marR="1153" marT="1153" marB="30999"/>
                </a:tc>
                <a:extLst>
                  <a:ext uri="{0D108BD9-81ED-4DB2-BD59-A6C34878D82A}">
                    <a16:rowId xmlns:a16="http://schemas.microsoft.com/office/drawing/2014/main" val="2300502024"/>
                  </a:ext>
                </a:extLst>
              </a:tr>
              <a:tr h="582917">
                <a:tc>
                  <a:txBody>
                    <a:bodyPr/>
                    <a:lstStyle/>
                    <a:p>
                      <a:r>
                        <a:rPr lang="fr-FR" sz="1400" cap="none" spc="0">
                          <a:solidFill>
                            <a:schemeClr val="tx1"/>
                          </a:solidFill>
                          <a:effectLst/>
                        </a:rPr>
                        <a:t>Kulendra, 2021</a:t>
                      </a:r>
                    </a:p>
                  </a:txBody>
                  <a:tcPr marL="1153" marR="1153" marT="1153" marB="30999"/>
                </a:tc>
                <a:tc>
                  <a:txBody>
                    <a:bodyPr/>
                    <a:lstStyle/>
                    <a:p>
                      <a:r>
                        <a:rPr lang="fr-FR" sz="1400" cap="none" spc="0">
                          <a:solidFill>
                            <a:schemeClr val="tx1"/>
                          </a:solidFill>
                          <a:effectLst/>
                        </a:rPr>
                        <a:t>Fluoroscopically</a:t>
                      </a:r>
                    </a:p>
                  </a:txBody>
                  <a:tcPr marL="1153" marR="1153" marT="1153" marB="30999"/>
                </a:tc>
                <a:tc>
                  <a:txBody>
                    <a:bodyPr/>
                    <a:lstStyle/>
                    <a:p>
                      <a:r>
                        <a:rPr lang="fr-FR" sz="1400" cap="none" spc="0">
                          <a:solidFill>
                            <a:schemeClr val="tx1"/>
                          </a:solidFill>
                          <a:effectLst/>
                        </a:rPr>
                        <a:t>95 cats, 130 ureter</a:t>
                      </a:r>
                    </a:p>
                  </a:txBody>
                  <a:tcPr marL="1153" marR="1153" marT="1153" marB="30999"/>
                </a:tc>
                <a:tc>
                  <a:txBody>
                    <a:bodyPr/>
                    <a:lstStyle/>
                    <a:p>
                      <a:r>
                        <a:rPr lang="fr-FR" sz="1400" cap="none" spc="0">
                          <a:solidFill>
                            <a:schemeClr val="tx1"/>
                          </a:solidFill>
                          <a:effectLst/>
                        </a:rPr>
                        <a:t>89.5%</a:t>
                      </a:r>
                    </a:p>
                  </a:txBody>
                  <a:tcPr marL="1153" marR="1153" marT="1153" marB="30999"/>
                </a:tc>
                <a:tc>
                  <a:txBody>
                    <a:bodyPr/>
                    <a:lstStyle/>
                    <a:p>
                      <a:r>
                        <a:rPr lang="fr-F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2% obstruction by </a:t>
                      </a:r>
                      <a:r>
                        <a:rPr lang="fr-FR" sz="1400" cap="none" spc="0" dirty="0" err="1">
                          <a:solidFill>
                            <a:schemeClr val="tx1"/>
                          </a:solidFill>
                          <a:effectLst/>
                        </a:rPr>
                        <a:t>blood</a:t>
                      </a:r>
                      <a:r>
                        <a:rPr lang="fr-F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400" cap="none" spc="0" dirty="0" err="1">
                          <a:solidFill>
                            <a:schemeClr val="tx1"/>
                          </a:solidFill>
                          <a:effectLst/>
                        </a:rPr>
                        <a:t>clot</a:t>
                      </a:r>
                      <a:r>
                        <a:rPr lang="fr-F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, 3% </a:t>
                      </a:r>
                      <a:r>
                        <a:rPr lang="fr-FR" sz="1400" cap="none" spc="0" dirty="0" err="1">
                          <a:solidFill>
                            <a:schemeClr val="tx1"/>
                          </a:solidFill>
                          <a:effectLst/>
                        </a:rPr>
                        <a:t>malpositioned</a:t>
                      </a:r>
                      <a:r>
                        <a:rPr lang="fr-F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400" cap="none" spc="0" dirty="0" err="1">
                          <a:solidFill>
                            <a:schemeClr val="tx1"/>
                          </a:solidFill>
                          <a:effectLst/>
                        </a:rPr>
                        <a:t>nephrostomy</a:t>
                      </a:r>
                      <a:r>
                        <a:rPr lang="fr-F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400" cap="none" spc="0" dirty="0" err="1">
                          <a:solidFill>
                            <a:schemeClr val="tx1"/>
                          </a:solidFill>
                          <a:effectLst/>
                        </a:rPr>
                        <a:t>catheter</a:t>
                      </a:r>
                      <a:endParaRPr lang="fr-FR" sz="14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153" marR="1153" marT="1153" marB="30999"/>
                </a:tc>
                <a:tc>
                  <a:txBody>
                    <a:bodyPr/>
                    <a:lstStyle/>
                    <a:p>
                      <a:r>
                        <a:rPr lang="fr-FR" sz="1400" cap="none" spc="0">
                          <a:solidFill>
                            <a:schemeClr val="tx1"/>
                          </a:solidFill>
                          <a:effectLst/>
                        </a:rPr>
                        <a:t>820</a:t>
                      </a:r>
                    </a:p>
                  </a:txBody>
                  <a:tcPr marL="1153" marR="1153" marT="1153" marB="30999"/>
                </a:tc>
                <a:tc>
                  <a:txBody>
                    <a:bodyPr/>
                    <a:lstStyle/>
                    <a:p>
                      <a:r>
                        <a:rPr lang="fr-FR" sz="1400" cap="none" spc="0" dirty="0" err="1">
                          <a:solidFill>
                            <a:schemeClr val="tx1"/>
                          </a:solidFill>
                          <a:effectLst/>
                        </a:rPr>
                        <a:t>unclear</a:t>
                      </a:r>
                      <a:r>
                        <a:rPr lang="fr-F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; 8% </a:t>
                      </a:r>
                      <a:r>
                        <a:rPr lang="fr-FR" sz="1400" cap="none" spc="0" dirty="0" err="1">
                          <a:solidFill>
                            <a:schemeClr val="tx1"/>
                          </a:solidFill>
                          <a:effectLst/>
                        </a:rPr>
                        <a:t>backed</a:t>
                      </a:r>
                      <a:r>
                        <a:rPr lang="fr-F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400" cap="none" spc="0" dirty="0" err="1">
                          <a:solidFill>
                            <a:schemeClr val="tx1"/>
                          </a:solidFill>
                          <a:effectLst/>
                        </a:rPr>
                        <a:t>into</a:t>
                      </a:r>
                      <a:r>
                        <a:rPr lang="fr-F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400" cap="none" spc="0" dirty="0" err="1">
                          <a:solidFill>
                            <a:schemeClr val="tx1"/>
                          </a:solidFill>
                          <a:effectLst/>
                        </a:rPr>
                        <a:t>surgery</a:t>
                      </a:r>
                      <a:r>
                        <a:rPr lang="fr-F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 for </a:t>
                      </a:r>
                      <a:r>
                        <a:rPr lang="fr-FR" sz="1400" cap="none" spc="0" dirty="0" err="1">
                          <a:solidFill>
                            <a:schemeClr val="tx1"/>
                          </a:solidFill>
                          <a:effectLst/>
                        </a:rPr>
                        <a:t>blocked</a:t>
                      </a:r>
                      <a:r>
                        <a:rPr lang="fr-F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400" cap="none" spc="0" dirty="0" err="1">
                          <a:solidFill>
                            <a:schemeClr val="tx1"/>
                          </a:solidFill>
                          <a:effectLst/>
                        </a:rPr>
                        <a:t>catheter</a:t>
                      </a:r>
                      <a:r>
                        <a:rPr lang="fr-F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 (5 </a:t>
                      </a:r>
                      <a:r>
                        <a:rPr lang="fr-FR" sz="1400" cap="none" spc="0" dirty="0" err="1">
                          <a:solidFill>
                            <a:schemeClr val="tx1"/>
                          </a:solidFill>
                          <a:effectLst/>
                        </a:rPr>
                        <a:t>kink</a:t>
                      </a:r>
                      <a:r>
                        <a:rPr lang="fr-F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, 2 </a:t>
                      </a:r>
                      <a:r>
                        <a:rPr lang="fr-FR" sz="1400" cap="none" spc="0" dirty="0" err="1">
                          <a:solidFill>
                            <a:schemeClr val="tx1"/>
                          </a:solidFill>
                          <a:effectLst/>
                        </a:rPr>
                        <a:t>blood</a:t>
                      </a:r>
                      <a:r>
                        <a:rPr lang="fr-F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400" cap="none" spc="0" dirty="0" err="1">
                          <a:solidFill>
                            <a:schemeClr val="tx1"/>
                          </a:solidFill>
                          <a:effectLst/>
                        </a:rPr>
                        <a:t>clot</a:t>
                      </a:r>
                      <a:r>
                        <a:rPr lang="fr-F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, 4 </a:t>
                      </a:r>
                      <a:r>
                        <a:rPr lang="fr-FR" sz="1400" cap="none" spc="0" dirty="0" err="1">
                          <a:solidFill>
                            <a:schemeClr val="tx1"/>
                          </a:solidFill>
                          <a:effectLst/>
                        </a:rPr>
                        <a:t>blocked</a:t>
                      </a:r>
                      <a:r>
                        <a:rPr lang="fr-F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</a:txBody>
                  <a:tcPr marL="1153" marR="1153" marT="1153" marB="30999"/>
                </a:tc>
                <a:tc>
                  <a:txBody>
                    <a:bodyPr/>
                    <a:lstStyle/>
                    <a:p>
                      <a:r>
                        <a:rPr lang="fr-F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31%</a:t>
                      </a:r>
                    </a:p>
                  </a:txBody>
                  <a:tcPr marL="1153" marR="1153" marT="1153" marB="30999"/>
                </a:tc>
                <a:extLst>
                  <a:ext uri="{0D108BD9-81ED-4DB2-BD59-A6C34878D82A}">
                    <a16:rowId xmlns:a16="http://schemas.microsoft.com/office/drawing/2014/main" val="1399855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6992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7814A-71B5-E721-BC01-31B69F32D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54E155AC-218C-B5EE-919A-DAD0209B3F5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CD603D-6F29-87E4-B834-9F5B367E8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576" y="739591"/>
            <a:ext cx="10334845" cy="1052139"/>
          </a:xfrm>
        </p:spPr>
        <p:txBody>
          <a:bodyPr anchor="t">
            <a:normAutofit/>
          </a:bodyPr>
          <a:lstStyle/>
          <a:p>
            <a:pPr algn="l"/>
            <a:r>
              <a:rPr lang="en-US" sz="4800" b="1" spc="-100" dirty="0"/>
              <a:t>Introduction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DE8F429-C4BF-6AA4-33F6-B0AB6FF63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6514" y="187716"/>
            <a:ext cx="1941630" cy="1941630"/>
          </a:xfrm>
          <a:prstGeom prst="rect">
            <a:avLst/>
          </a:prstGeom>
        </p:spPr>
      </p:pic>
      <p:graphicFrame>
        <p:nvGraphicFramePr>
          <p:cNvPr id="5" name="ZoneTexte 2">
            <a:extLst>
              <a:ext uri="{FF2B5EF4-FFF2-40B4-BE49-F238E27FC236}">
                <a16:creationId xmlns:a16="http://schemas.microsoft.com/office/drawing/2014/main" id="{0FFD04C3-498B-6D2C-75E4-C2E1BA4CF1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1068853"/>
              </p:ext>
            </p:extLst>
          </p:nvPr>
        </p:nvGraphicFramePr>
        <p:xfrm>
          <a:off x="1134670" y="1365662"/>
          <a:ext cx="8787987" cy="4458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861747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7814A-71B5-E721-BC01-31B69F32D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54E155AC-218C-B5EE-919A-DAD0209B3F5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CD603D-6F29-87E4-B834-9F5B367E8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576" y="739591"/>
            <a:ext cx="10334845" cy="1052139"/>
          </a:xfrm>
        </p:spPr>
        <p:txBody>
          <a:bodyPr anchor="t">
            <a:normAutofit/>
          </a:bodyPr>
          <a:lstStyle/>
          <a:p>
            <a:pPr algn="l"/>
            <a:r>
              <a:rPr lang="en-US" sz="4800" b="1" spc="-100" dirty="0"/>
              <a:t>Introduction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684144C-1B14-E345-62F3-1A7F6E43D3E9}"/>
              </a:ext>
            </a:extLst>
          </p:cNvPr>
          <p:cNvSpPr txBox="1"/>
          <p:nvPr/>
        </p:nvSpPr>
        <p:spPr>
          <a:xfrm>
            <a:off x="928577" y="1626919"/>
            <a:ext cx="554366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000" b="1" dirty="0"/>
              <a:t>Management</a:t>
            </a:r>
            <a:r>
              <a:rPr lang="fr-FR" sz="2000" dirty="0"/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2000" b="1" dirty="0" err="1">
                <a:solidFill>
                  <a:schemeClr val="accent2"/>
                </a:solidFill>
              </a:rPr>
              <a:t>Medical</a:t>
            </a:r>
            <a:r>
              <a:rPr lang="fr-FR" sz="2000" b="1" dirty="0">
                <a:solidFill>
                  <a:schemeClr val="accent2"/>
                </a:solidFill>
              </a:rPr>
              <a:t> management </a:t>
            </a:r>
            <a:r>
              <a:rPr lang="fr-FR" sz="2000" b="1" dirty="0" err="1">
                <a:solidFill>
                  <a:schemeClr val="accent2"/>
                </a:solidFill>
              </a:rPr>
              <a:t>with</a:t>
            </a:r>
            <a:r>
              <a:rPr lang="fr-FR" sz="2000" b="1" dirty="0">
                <a:solidFill>
                  <a:schemeClr val="accent2"/>
                </a:solidFill>
              </a:rPr>
              <a:t> </a:t>
            </a:r>
            <a:r>
              <a:rPr lang="fr-FR" sz="2000" b="1" dirty="0" err="1">
                <a:solidFill>
                  <a:schemeClr val="accent2"/>
                </a:solidFill>
              </a:rPr>
              <a:t>poor</a:t>
            </a:r>
            <a:r>
              <a:rPr lang="fr-FR" sz="2000" b="1" dirty="0">
                <a:solidFill>
                  <a:schemeClr val="accent2"/>
                </a:solidFill>
              </a:rPr>
              <a:t> to </a:t>
            </a:r>
            <a:r>
              <a:rPr lang="fr-FR" sz="2000" b="1" dirty="0" err="1">
                <a:solidFill>
                  <a:schemeClr val="accent2"/>
                </a:solidFill>
              </a:rPr>
              <a:t>moderate</a:t>
            </a:r>
            <a:r>
              <a:rPr lang="fr-FR" sz="2000" b="1" dirty="0">
                <a:solidFill>
                  <a:schemeClr val="accent2"/>
                </a:solidFill>
              </a:rPr>
              <a:t> </a:t>
            </a:r>
            <a:r>
              <a:rPr lang="fr-FR" sz="2000" b="1" dirty="0" err="1">
                <a:solidFill>
                  <a:schemeClr val="accent2"/>
                </a:solidFill>
              </a:rPr>
              <a:t>success</a:t>
            </a:r>
            <a:r>
              <a:rPr lang="fr-FR" sz="2000" dirty="0"/>
              <a:t> (13-30% good long-</a:t>
            </a:r>
            <a:r>
              <a:rPr lang="fr-FR" sz="2000" dirty="0" err="1"/>
              <a:t>term</a:t>
            </a:r>
            <a:r>
              <a:rPr lang="fr-FR" sz="2000" dirty="0"/>
              <a:t> </a:t>
            </a:r>
            <a:r>
              <a:rPr lang="fr-FR" sz="2000" dirty="0" err="1"/>
              <a:t>outcomes</a:t>
            </a:r>
            <a:r>
              <a:rPr lang="fr-FR" sz="2000" dirty="0"/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2000" b="1" dirty="0" err="1">
                <a:solidFill>
                  <a:schemeClr val="accent2"/>
                </a:solidFill>
              </a:rPr>
              <a:t>Surgical</a:t>
            </a:r>
            <a:r>
              <a:rPr lang="fr-FR" sz="2000" b="1" dirty="0">
                <a:solidFill>
                  <a:schemeClr val="accent2"/>
                </a:solidFill>
              </a:rPr>
              <a:t> management </a:t>
            </a:r>
            <a:r>
              <a:rPr lang="fr-FR" sz="2000" b="1" dirty="0" err="1">
                <a:solidFill>
                  <a:schemeClr val="accent2"/>
                </a:solidFill>
              </a:rPr>
              <a:t>associated</a:t>
            </a:r>
            <a:r>
              <a:rPr lang="fr-FR" sz="2000" b="1" dirty="0">
                <a:solidFill>
                  <a:schemeClr val="accent2"/>
                </a:solidFill>
              </a:rPr>
              <a:t> </a:t>
            </a:r>
            <a:r>
              <a:rPr lang="fr-FR" sz="2000" b="1" dirty="0" err="1">
                <a:solidFill>
                  <a:schemeClr val="accent2"/>
                </a:solidFill>
              </a:rPr>
              <a:t>with</a:t>
            </a:r>
            <a:r>
              <a:rPr lang="fr-FR" sz="2000" b="1" dirty="0">
                <a:solidFill>
                  <a:schemeClr val="accent2"/>
                </a:solidFill>
              </a:rPr>
              <a:t> </a:t>
            </a:r>
            <a:r>
              <a:rPr lang="fr-FR" sz="2000" b="1" dirty="0" err="1">
                <a:solidFill>
                  <a:schemeClr val="accent2"/>
                </a:solidFill>
              </a:rPr>
              <a:t>better</a:t>
            </a:r>
            <a:r>
              <a:rPr lang="fr-FR" sz="2000" b="1" dirty="0">
                <a:solidFill>
                  <a:schemeClr val="accent2"/>
                </a:solidFill>
              </a:rPr>
              <a:t> </a:t>
            </a:r>
            <a:r>
              <a:rPr lang="fr-FR" sz="2000" b="1" dirty="0" err="1">
                <a:solidFill>
                  <a:schemeClr val="accent2"/>
                </a:solidFill>
              </a:rPr>
              <a:t>outcomes</a:t>
            </a:r>
            <a:r>
              <a:rPr lang="fr-FR" sz="2000" b="1" dirty="0">
                <a:solidFill>
                  <a:schemeClr val="accent2"/>
                </a:solidFill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 err="1"/>
              <a:t>Conventional</a:t>
            </a:r>
            <a:r>
              <a:rPr lang="fr-FR" sz="2000" dirty="0"/>
              <a:t> </a:t>
            </a:r>
            <a:r>
              <a:rPr lang="fr-FR" sz="2000" dirty="0" err="1"/>
              <a:t>surgery</a:t>
            </a:r>
            <a:r>
              <a:rPr lang="fr-FR" sz="2000" dirty="0"/>
              <a:t> (</a:t>
            </a:r>
            <a:r>
              <a:rPr lang="fr-FR" sz="2000" dirty="0" err="1"/>
              <a:t>ureterotomy</a:t>
            </a:r>
            <a:r>
              <a:rPr lang="fr-FR" sz="2000" dirty="0"/>
              <a:t> or </a:t>
            </a:r>
            <a:r>
              <a:rPr lang="fr-FR" sz="2000" dirty="0" err="1"/>
              <a:t>ureteroneocystostomy</a:t>
            </a:r>
            <a:r>
              <a:rPr lang="fr-FR" sz="2000" dirty="0"/>
              <a:t>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 err="1"/>
              <a:t>Subcutaneous</a:t>
            </a:r>
            <a:r>
              <a:rPr lang="fr-FR" sz="2000" dirty="0"/>
              <a:t> </a:t>
            </a:r>
            <a:r>
              <a:rPr lang="fr-FR" sz="2000" dirty="0" err="1"/>
              <a:t>Ureteral</a:t>
            </a:r>
            <a:r>
              <a:rPr lang="fr-FR" sz="2000" dirty="0"/>
              <a:t> Bypass (SUB)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/>
              <a:t>…</a:t>
            </a:r>
          </a:p>
          <a:p>
            <a:endParaRPr lang="fr-FR" sz="2000" dirty="0"/>
          </a:p>
        </p:txBody>
      </p:sp>
      <p:pic>
        <p:nvPicPr>
          <p:cNvPr id="3074" name="Picture 2" descr="Sacré de Birmanie : origine, taille et caractère">
            <a:extLst>
              <a:ext uri="{FF2B5EF4-FFF2-40B4-BE49-F238E27FC236}">
                <a16:creationId xmlns:a16="http://schemas.microsoft.com/office/drawing/2014/main" id="{3AFF05B8-AFCF-60C3-9C23-96C850F32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207" y="1626919"/>
            <a:ext cx="4662063" cy="310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631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7814A-71B5-E721-BC01-31B69F32D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54E155AC-218C-B5EE-919A-DAD0209B3F5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148" name="Picture 4" descr="Le chat Sacré de Birmanie : guide complet du Burma – Stan.bio">
            <a:extLst>
              <a:ext uri="{FF2B5EF4-FFF2-40B4-BE49-F238E27FC236}">
                <a16:creationId xmlns:a16="http://schemas.microsoft.com/office/drawing/2014/main" id="{AF33D5D5-E40F-4418-92AE-823B6FE71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CD603D-6F29-87E4-B834-9F5B367E8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576" y="739591"/>
            <a:ext cx="10334845" cy="1052139"/>
          </a:xfrm>
        </p:spPr>
        <p:txBody>
          <a:bodyPr anchor="t">
            <a:normAutofit/>
          </a:bodyPr>
          <a:lstStyle/>
          <a:p>
            <a:pPr algn="l"/>
            <a:r>
              <a:rPr lang="en-US" sz="4800" b="1" spc="-100" dirty="0"/>
              <a:t>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016304-A236-8AA4-9689-D7C4CB2E87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8577" y="1791730"/>
            <a:ext cx="10334846" cy="3496962"/>
          </a:xfrm>
        </p:spPr>
        <p:txBody>
          <a:bodyPr>
            <a:normAutofit/>
          </a:bodyPr>
          <a:lstStyle/>
          <a:p>
            <a:pPr algn="l"/>
            <a:r>
              <a:rPr lang="en-US" sz="3000" spc="-100" dirty="0">
                <a:latin typeface="Aptos Display" panose="020B0004020202020204" pitchFamily="34" charset="0"/>
              </a:rPr>
              <a:t>Objective</a:t>
            </a:r>
            <a:r>
              <a:rPr lang="en-US" sz="2600" spc="-100" dirty="0">
                <a:latin typeface="Aptos Display" panose="020B0004020202020204" pitchFamily="34" charset="0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600" b="0" i="0" u="none" strike="noStrike" dirty="0">
                <a:effectLst/>
                <a:latin typeface="Aptos Display" panose="020B0004020202020204" pitchFamily="34" charset="0"/>
              </a:rPr>
              <a:t>To compare complications and </a:t>
            </a:r>
            <a:r>
              <a:rPr lang="fr-FR" sz="2600" b="0" i="0" u="none" strike="noStrike" dirty="0" err="1">
                <a:effectLst/>
                <a:latin typeface="Aptos Display" panose="020B0004020202020204" pitchFamily="34" charset="0"/>
              </a:rPr>
              <a:t>outcomes</a:t>
            </a:r>
            <a:r>
              <a:rPr lang="fr-FR" sz="2600" b="0" i="0" u="none" strike="noStrike" dirty="0">
                <a:effectLst/>
                <a:latin typeface="Aptos Display" panose="020B0004020202020204" pitchFamily="34" charset="0"/>
              </a:rPr>
              <a:t> </a:t>
            </a:r>
            <a:r>
              <a:rPr lang="fr-FR" sz="2600" b="0" i="0" u="none" strike="noStrike" dirty="0" err="1">
                <a:effectLst/>
                <a:latin typeface="Aptos Display" panose="020B0004020202020204" pitchFamily="34" charset="0"/>
              </a:rPr>
              <a:t>between</a:t>
            </a:r>
            <a:r>
              <a:rPr lang="fr-FR" sz="2600" b="0" i="0" u="none" strike="noStrike" dirty="0">
                <a:effectLst/>
                <a:latin typeface="Aptos Display" panose="020B0004020202020204" pitchFamily="34" charset="0"/>
              </a:rPr>
              <a:t> </a:t>
            </a:r>
            <a:r>
              <a:rPr lang="fr-FR" sz="2600" b="0" i="0" u="none" strike="noStrike" dirty="0" err="1">
                <a:effectLst/>
                <a:latin typeface="Aptos Display" panose="020B0004020202020204" pitchFamily="34" charset="0"/>
              </a:rPr>
              <a:t>conventional</a:t>
            </a:r>
            <a:r>
              <a:rPr lang="fr-FR" sz="2600" b="0" i="0" u="none" strike="noStrike" dirty="0">
                <a:effectLst/>
                <a:latin typeface="Aptos Display" panose="020B0004020202020204" pitchFamily="34" charset="0"/>
              </a:rPr>
              <a:t> </a:t>
            </a:r>
            <a:r>
              <a:rPr lang="fr-FR" sz="2600" b="0" i="0" u="none" strike="noStrike" dirty="0" err="1">
                <a:effectLst/>
                <a:latin typeface="Aptos Display" panose="020B0004020202020204" pitchFamily="34" charset="0"/>
              </a:rPr>
              <a:t>surgery</a:t>
            </a:r>
            <a:r>
              <a:rPr lang="fr-FR" sz="2600" b="0" i="0" u="none" strike="noStrike" dirty="0">
                <a:effectLst/>
                <a:latin typeface="Aptos Display" panose="020B0004020202020204" pitchFamily="34" charset="0"/>
              </a:rPr>
              <a:t> (</a:t>
            </a:r>
            <a:r>
              <a:rPr lang="fr-FR" sz="2600" b="0" i="0" u="none" strike="noStrike" dirty="0" err="1">
                <a:effectLst/>
                <a:latin typeface="Aptos Display" panose="020B0004020202020204" pitchFamily="34" charset="0"/>
              </a:rPr>
              <a:t>ureterotomy</a:t>
            </a:r>
            <a:r>
              <a:rPr lang="fr-FR" sz="2600" b="0" i="0" u="none" strike="noStrike" dirty="0">
                <a:effectLst/>
                <a:latin typeface="Aptos Display" panose="020B0004020202020204" pitchFamily="34" charset="0"/>
              </a:rPr>
              <a:t> or </a:t>
            </a:r>
            <a:r>
              <a:rPr lang="fr-FR" sz="2600" b="0" i="0" u="none" strike="noStrike" dirty="0" err="1">
                <a:effectLst/>
                <a:latin typeface="Aptos Display" panose="020B0004020202020204" pitchFamily="34" charset="0"/>
              </a:rPr>
              <a:t>ureteroneocystostomy</a:t>
            </a:r>
            <a:r>
              <a:rPr lang="fr-FR" sz="2600" b="0" i="0" u="none" strike="noStrike" dirty="0">
                <a:effectLst/>
                <a:latin typeface="Aptos Display" panose="020B0004020202020204" pitchFamily="34" charset="0"/>
              </a:rPr>
              <a:t>) and </a:t>
            </a:r>
            <a:r>
              <a:rPr lang="fr-FR" sz="2600" b="0" i="0" u="none" strike="noStrike" dirty="0" err="1">
                <a:effectLst/>
                <a:latin typeface="Aptos Display" panose="020B0004020202020204" pitchFamily="34" charset="0"/>
              </a:rPr>
              <a:t>Subcutaneous</a:t>
            </a:r>
            <a:r>
              <a:rPr lang="fr-FR" sz="2600" b="0" i="0" u="none" strike="noStrike" dirty="0">
                <a:effectLst/>
                <a:latin typeface="Aptos Display" panose="020B0004020202020204" pitchFamily="34" charset="0"/>
              </a:rPr>
              <a:t> </a:t>
            </a:r>
            <a:r>
              <a:rPr lang="fr-FR" sz="2600" b="0" i="0" u="none" strike="noStrike" dirty="0" err="1">
                <a:effectLst/>
                <a:latin typeface="Aptos Display" panose="020B0004020202020204" pitchFamily="34" charset="0"/>
              </a:rPr>
              <a:t>Ureteral</a:t>
            </a:r>
            <a:r>
              <a:rPr lang="fr-FR" sz="2600" b="0" i="0" u="none" strike="noStrike" dirty="0">
                <a:effectLst/>
                <a:latin typeface="Aptos Display" panose="020B0004020202020204" pitchFamily="34" charset="0"/>
              </a:rPr>
              <a:t> Bypass (SUB) in cats </a:t>
            </a:r>
            <a:r>
              <a:rPr lang="fr-FR" sz="2600" b="0" i="0" u="none" strike="noStrike" dirty="0" err="1">
                <a:effectLst/>
                <a:latin typeface="Aptos Display" panose="020B0004020202020204" pitchFamily="34" charset="0"/>
              </a:rPr>
              <a:t>with</a:t>
            </a:r>
            <a:r>
              <a:rPr lang="fr-FR" sz="2600" b="0" i="0" u="none" strike="noStrike" dirty="0">
                <a:effectLst/>
                <a:latin typeface="Aptos Display" panose="020B0004020202020204" pitchFamily="34" charset="0"/>
              </a:rPr>
              <a:t> </a:t>
            </a:r>
            <a:r>
              <a:rPr lang="fr-FR" sz="2600" b="0" i="0" u="none" strike="noStrike" dirty="0" err="1">
                <a:effectLst/>
                <a:latin typeface="Aptos Display" panose="020B0004020202020204" pitchFamily="34" charset="0"/>
              </a:rPr>
              <a:t>ureteral</a:t>
            </a:r>
            <a:r>
              <a:rPr lang="fr-FR" sz="2600" b="0" i="0" u="none" strike="noStrike" dirty="0">
                <a:effectLst/>
                <a:latin typeface="Aptos Display" panose="020B0004020202020204" pitchFamily="34" charset="0"/>
              </a:rPr>
              <a:t> obstruction due to </a:t>
            </a:r>
            <a:r>
              <a:rPr lang="fr-FR" sz="2600" b="0" i="0" u="none" strike="noStrike" dirty="0" err="1">
                <a:effectLst/>
                <a:latin typeface="Aptos Display" panose="020B0004020202020204" pitchFamily="34" charset="0"/>
              </a:rPr>
              <a:t>urolithiasis</a:t>
            </a:r>
            <a:endParaRPr lang="en-US" sz="2600" spc="-100" dirty="0"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669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32409-5102-B5E1-FB48-5420C4451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D4847BA0-4B76-9163-7F4F-7FBF574234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28CFC6-8FA2-B6C4-AB3D-B4ECA5FB5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576" y="739591"/>
            <a:ext cx="10334845" cy="1052139"/>
          </a:xfrm>
        </p:spPr>
        <p:txBody>
          <a:bodyPr anchor="t">
            <a:normAutofit/>
          </a:bodyPr>
          <a:lstStyle/>
          <a:p>
            <a:pPr algn="l"/>
            <a:r>
              <a:rPr lang="en-US" sz="4800" b="1" spc="-100" dirty="0"/>
              <a:t>Methods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474F68-D8EF-68A6-7D56-3ECF1AAEB5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8577" y="1791730"/>
            <a:ext cx="10334846" cy="3496962"/>
          </a:xfrm>
        </p:spPr>
        <p:txBody>
          <a:bodyPr/>
          <a:lstStyle/>
          <a:p>
            <a:pPr algn="l"/>
            <a:r>
              <a:rPr lang="en-US" b="1" spc="-100" dirty="0"/>
              <a:t>Retrospective study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u="sng" spc="-100" dirty="0"/>
              <a:t>Inclusion criteria</a:t>
            </a:r>
            <a:r>
              <a:rPr lang="en-US" sz="2000" spc="-100" dirty="0"/>
              <a:t>: cats with a diagnosis of ureterolithiasis treated surgically by a conventional technique (</a:t>
            </a:r>
            <a:r>
              <a:rPr lang="en-US" sz="2000" spc="-100" dirty="0" err="1"/>
              <a:t>ureterotomy</a:t>
            </a:r>
            <a:r>
              <a:rPr lang="en-US" sz="2000" spc="-100" dirty="0"/>
              <a:t> or ureteroneocystostomy) or SUB placement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spc="-100" dirty="0"/>
              <a:t>Diagnosis performed by </a:t>
            </a:r>
            <a:r>
              <a:rPr lang="en-US" sz="2000" b="1" spc="-100" dirty="0">
                <a:solidFill>
                  <a:schemeClr val="accent2"/>
                </a:solidFill>
              </a:rPr>
              <a:t>abdominal ultrasound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u="sng" spc="-100" dirty="0"/>
              <a:t>Exclusion</a:t>
            </a:r>
            <a:r>
              <a:rPr lang="en-US" sz="2000" spc="-100" dirty="0"/>
              <a:t>: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pc="-100" dirty="0"/>
              <a:t>Cats with ureterolithiasis without surgical treatment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pc="-100" dirty="0"/>
              <a:t>Ureteral obstruction without urolithiasis (malignant obstruction)</a:t>
            </a:r>
          </a:p>
          <a:p>
            <a:pPr algn="l"/>
            <a:endParaRPr lang="en-US" sz="1800" spc="-100" dirty="0"/>
          </a:p>
        </p:txBody>
      </p:sp>
    </p:spTree>
    <p:extLst>
      <p:ext uri="{BB962C8B-B14F-4D97-AF65-F5344CB8AC3E}">
        <p14:creationId xmlns:p14="http://schemas.microsoft.com/office/powerpoint/2010/main" val="220153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32409-5102-B5E1-FB48-5420C4451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D4847BA0-4B76-9163-7F4F-7FBF574234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28CFC6-8FA2-B6C4-AB3D-B4ECA5FB5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576" y="739591"/>
            <a:ext cx="10334845" cy="1052139"/>
          </a:xfrm>
        </p:spPr>
        <p:txBody>
          <a:bodyPr anchor="t">
            <a:normAutofit/>
          </a:bodyPr>
          <a:lstStyle/>
          <a:p>
            <a:pPr algn="l"/>
            <a:r>
              <a:rPr lang="en-US" sz="4800" b="1" spc="-100" dirty="0"/>
              <a:t>Methods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95F82FE-BBF8-440C-9E7C-C9EA711F8D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8577" y="1791730"/>
            <a:ext cx="10334846" cy="3496962"/>
          </a:xfrm>
        </p:spPr>
        <p:txBody>
          <a:bodyPr/>
          <a:lstStyle/>
          <a:p>
            <a:pPr algn="l"/>
            <a:r>
              <a:rPr lang="en-US" b="1" spc="-100" dirty="0"/>
              <a:t>Data collected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spc="-100" dirty="0"/>
              <a:t>Signalment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spc="-100" dirty="0"/>
              <a:t>History and clinical signs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spc="-100" dirty="0"/>
              <a:t>Laboratory work  and urinalysis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spc="-100" dirty="0"/>
              <a:t>Medical treatment before surgery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spc="-100" dirty="0"/>
              <a:t>Surgical technique  : cats divided in two groups (1 conventional surgery, 2 SUB)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spc="-100" dirty="0"/>
              <a:t>Surgical duration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spc="-100" dirty="0"/>
              <a:t>Complications (immediate, long-term)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spc="-100" dirty="0"/>
              <a:t>Follow-up</a:t>
            </a:r>
          </a:p>
        </p:txBody>
      </p:sp>
    </p:spTree>
    <p:extLst>
      <p:ext uri="{BB962C8B-B14F-4D97-AF65-F5344CB8AC3E}">
        <p14:creationId xmlns:p14="http://schemas.microsoft.com/office/powerpoint/2010/main" val="388636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32409-5102-B5E1-FB48-5420C4451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D4847BA0-4B76-9163-7F4F-7FBF574234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28CFC6-8FA2-B6C4-AB3D-B4ECA5FB5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576" y="739591"/>
            <a:ext cx="10334845" cy="1052139"/>
          </a:xfrm>
        </p:spPr>
        <p:txBody>
          <a:bodyPr anchor="t">
            <a:normAutofit/>
          </a:bodyPr>
          <a:lstStyle/>
          <a:p>
            <a:pPr algn="l"/>
            <a:r>
              <a:rPr lang="en-US" sz="4800" b="1" spc="-100" dirty="0"/>
              <a:t>Methods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95F82FE-BBF8-440C-9E7C-C9EA711F8D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8577" y="1791730"/>
            <a:ext cx="10334846" cy="3496962"/>
          </a:xfrm>
        </p:spPr>
        <p:txBody>
          <a:bodyPr/>
          <a:lstStyle/>
          <a:p>
            <a:pPr algn="l"/>
            <a:r>
              <a:rPr lang="en-US" b="1" spc="-100" dirty="0"/>
              <a:t>Statistical analysis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spc="-100" dirty="0"/>
              <a:t>Wilcoxon test was performed to compare pre- and post-operative values of creatinine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spc="-100" dirty="0">
                <a:latin typeface="Aptos Display" panose="020B0004020202020204" pitchFamily="34" charset="0"/>
              </a:rPr>
              <a:t>Chi-Square test performed  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to </a:t>
            </a:r>
            <a:r>
              <a:rPr lang="fr-FR" sz="2000" b="0" i="0" u="none" strike="noStrike" dirty="0" err="1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identify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 if the </a:t>
            </a:r>
            <a:r>
              <a:rPr lang="fr-FR" sz="2000" b="0" i="0" u="none" strike="noStrike" dirty="0" err="1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surgical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 </a:t>
            </a:r>
            <a:r>
              <a:rPr lang="fr-FR" sz="2000" b="0" i="0" u="none" strike="noStrike" dirty="0" err="1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procedure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 </a:t>
            </a:r>
            <a:r>
              <a:rPr lang="fr-FR" sz="2000" b="0" i="0" u="none" strike="noStrike" dirty="0" err="1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is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 </a:t>
            </a:r>
            <a:r>
              <a:rPr lang="fr-FR" sz="2000" b="0" i="0" u="none" strike="noStrike" dirty="0" err="1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associated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 </a:t>
            </a:r>
            <a:r>
              <a:rPr lang="fr-FR" sz="2000" b="0" i="0" u="none" strike="noStrike" dirty="0" err="1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with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 the </a:t>
            </a:r>
            <a:r>
              <a:rPr lang="fr-FR" sz="2000" b="0" i="0" u="none" strike="noStrike" dirty="0" err="1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presence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 of long-</a:t>
            </a:r>
            <a:r>
              <a:rPr lang="fr-FR" sz="2000" b="0" i="0" u="none" strike="noStrike" dirty="0" err="1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term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 complications</a:t>
            </a:r>
            <a:endParaRPr lang="en-US" sz="2000" b="1" spc="-100" dirty="0"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5309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e5564914-cd1c-4631-9a0f-21fbdc9b6f24"/>
</p:tagLst>
</file>

<file path=ppt/theme/theme1.xml><?xml version="1.0" encoding="utf-8"?>
<a:theme xmlns:a="http://schemas.openxmlformats.org/drawingml/2006/main" name="Office Theme">
  <a:themeElements>
    <a:clrScheme name="Mé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c95dea2-3b80-48bb-9a79-c44ab5d5145c" xsi:nil="true"/>
    <lcf76f155ced4ddcb4097134ff3c332f xmlns="a33205d8-e7ca-459e-9ff7-f34f20bf61e6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FF75ECA067DB419AB8ECC9AD13FBB7" ma:contentTypeVersion="18" ma:contentTypeDescription="Create a new document." ma:contentTypeScope="" ma:versionID="7bb45aa908be3d3ee38f0ce0351c9fd0">
  <xsd:schema xmlns:xsd="http://www.w3.org/2001/XMLSchema" xmlns:xs="http://www.w3.org/2001/XMLSchema" xmlns:p="http://schemas.microsoft.com/office/2006/metadata/properties" xmlns:ns2="6c95dea2-3b80-48bb-9a79-c44ab5d5145c" xmlns:ns3="a33205d8-e7ca-459e-9ff7-f34f20bf61e6" targetNamespace="http://schemas.microsoft.com/office/2006/metadata/properties" ma:root="true" ma:fieldsID="4fdcc104592b6f24935f90b381932bb6" ns2:_="" ns3:_="">
    <xsd:import namespace="6c95dea2-3b80-48bb-9a79-c44ab5d5145c"/>
    <xsd:import namespace="a33205d8-e7ca-459e-9ff7-f34f20bf61e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95dea2-3b80-48bb-9a79-c44ab5d5145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6bfd803-3308-4166-b3b0-f885dc9022fe}" ma:internalName="TaxCatchAll" ma:showField="CatchAllData" ma:web="6c95dea2-3b80-48bb-9a79-c44ab5d514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3205d8-e7ca-459e-9ff7-f34f20bf61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e92dd18-72d8-49eb-81b6-26294f2521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5D7500-88B1-45E2-B3E2-487AE817B6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77E6B3-C012-46F8-B5BE-81C1EDFA1FC1}">
  <ds:schemaRefs>
    <ds:schemaRef ds:uri="http://schemas.microsoft.com/office/2006/metadata/properties"/>
    <ds:schemaRef ds:uri="http://schemas.microsoft.com/office/infopath/2007/PartnerControls"/>
    <ds:schemaRef ds:uri="6c95dea2-3b80-48bb-9a79-c44ab5d5145c"/>
    <ds:schemaRef ds:uri="a33205d8-e7ca-459e-9ff7-f34f20bf61e6"/>
  </ds:schemaRefs>
</ds:datastoreItem>
</file>

<file path=customXml/itemProps3.xml><?xml version="1.0" encoding="utf-8"?>
<ds:datastoreItem xmlns:ds="http://schemas.openxmlformats.org/officeDocument/2006/customXml" ds:itemID="{50798081-9E74-42A4-8652-BF590FE847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95dea2-3b80-48bb-9a79-c44ab5d5145c"/>
    <ds:schemaRef ds:uri="a33205d8-e7ca-459e-9ff7-f34f20bf61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21727</TotalTime>
  <Words>3178</Words>
  <Application>Microsoft Macintosh PowerPoint</Application>
  <PresentationFormat>Grand écran</PresentationFormat>
  <Paragraphs>336</Paragraphs>
  <Slides>32</Slides>
  <Notes>31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40" baseType="lpstr">
      <vt:lpstr>Aptos</vt:lpstr>
      <vt:lpstr>Aptos Display</vt:lpstr>
      <vt:lpstr>Arial</vt:lpstr>
      <vt:lpstr>Calibri</vt:lpstr>
      <vt:lpstr>Roboto</vt:lpstr>
      <vt:lpstr>Trebuchet MS</vt:lpstr>
      <vt:lpstr>Wingdings</vt:lpstr>
      <vt:lpstr>Office Theme</vt:lpstr>
      <vt:lpstr>Complications and Clinical Outcomes of Conventional Surgery Versus Subcutaneous Ureteral Bypass (SUB) in the Management of Feline Ureteral Urolithiasis</vt:lpstr>
      <vt:lpstr>Affiliation</vt:lpstr>
      <vt:lpstr>Présentation PowerPoint</vt:lpstr>
      <vt:lpstr>Introduction</vt:lpstr>
      <vt:lpstr>Introduction</vt:lpstr>
      <vt:lpstr>Introduction</vt:lpstr>
      <vt:lpstr>Methods</vt:lpstr>
      <vt:lpstr>Methods</vt:lpstr>
      <vt:lpstr>Methods</vt:lpstr>
      <vt:lpstr>Results </vt:lpstr>
      <vt:lpstr>Results </vt:lpstr>
      <vt:lpstr>Results </vt:lpstr>
      <vt:lpstr>Results </vt:lpstr>
      <vt:lpstr>Results </vt:lpstr>
      <vt:lpstr>Results </vt:lpstr>
      <vt:lpstr>Results </vt:lpstr>
      <vt:lpstr>Results </vt:lpstr>
      <vt:lpstr>Discussion :</vt:lpstr>
      <vt:lpstr>Discussion : Ureterotomy</vt:lpstr>
      <vt:lpstr>Discussion : ureteroneocystostomy</vt:lpstr>
      <vt:lpstr>Discussion: SUB</vt:lpstr>
      <vt:lpstr>Discussion : Limitations</vt:lpstr>
      <vt:lpstr>Conclusion</vt:lpstr>
      <vt:lpstr>References</vt:lpstr>
      <vt:lpstr>References</vt:lpstr>
      <vt:lpstr>References</vt:lpstr>
      <vt:lpstr>References</vt:lpstr>
      <vt:lpstr>References</vt:lpstr>
      <vt:lpstr>References</vt:lpstr>
      <vt:lpstr>Affiliation</vt:lpstr>
      <vt:lpstr>Discussion: Conventional Surgeries</vt:lpstr>
      <vt:lpstr>Discussion : SUB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Complications and Recurrence After Perineal Hernia Repair by Internal Obturator Muscle Transposition in 48 Dogs</dc:title>
  <dc:creator>Graeme Kowalewicz</dc:creator>
  <cp:lastModifiedBy>Larcheveque Samuel</cp:lastModifiedBy>
  <cp:revision>208</cp:revision>
  <dcterms:created xsi:type="dcterms:W3CDTF">2024-11-22T15:43:11Z</dcterms:created>
  <dcterms:modified xsi:type="dcterms:W3CDTF">2025-03-22T10:28:14Z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0x01010067FF75ECA067DB419AB8ECC9AD13FBB7</vt:lpwstr>
  </property>
  <property fmtid="{D5CDD505-2E9C-101B-9397-08002B2CF9AE}" pid="3" name="MediaServiceImageTags">
    <vt:lpwstr/>
  </property>
</Properties>
</file>