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12" r:id="rId3"/>
    <p:sldId id="595" r:id="rId4"/>
    <p:sldId id="273" r:id="rId5"/>
    <p:sldId id="318" r:id="rId6"/>
    <p:sldId id="313" r:id="rId7"/>
    <p:sldId id="603" r:id="rId8"/>
    <p:sldId id="604" r:id="rId9"/>
    <p:sldId id="594" r:id="rId10"/>
    <p:sldId id="600" r:id="rId11"/>
    <p:sldId id="323" r:id="rId12"/>
    <p:sldId id="321" r:id="rId13"/>
    <p:sldId id="601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554A"/>
    <a:srgbClr val="156082"/>
    <a:srgbClr val="EDEDED"/>
    <a:srgbClr val="FEFEFE"/>
    <a:srgbClr val="715B2E"/>
    <a:srgbClr val="0B559E"/>
    <a:srgbClr val="FFCC99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01" autoAdjust="0"/>
    <p:restoredTop sz="82353" autoAdjust="0"/>
  </p:normalViewPr>
  <p:slideViewPr>
    <p:cSldViewPr snapToGrid="0">
      <p:cViewPr varScale="1">
        <p:scale>
          <a:sx n="68" d="100"/>
          <a:sy n="68" d="100"/>
        </p:scale>
        <p:origin x="83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EB4E9-1956-45A1-9C8E-96916450A550}" type="datetimeFigureOut">
              <a:rPr lang="fr-BE" smtClean="0"/>
              <a:t>30-04-25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2E93E-B571-4C90-AC17-EE5C4A1661F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45196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2E93E-B571-4C90-AC17-EE5C4A1661FF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1692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2096D-0C21-E4F8-BBD1-25C781E30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861ED3B-2112-B20C-6DE4-25253C60FE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D3DC259-A8D3-3FFC-C5F2-10E922E05D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C3166D-D080-785C-99FB-5D7A8B5B0E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DD3C1-B398-4433-AA90-FB9EF7BE796D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0376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4FE72-EC1E-4C5D-A6FC-D5BF9A280CCF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0393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4FE72-EC1E-4C5D-A6FC-D5BF9A280CCF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4051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4463F-D64D-0523-9816-82214B05D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804792F-0CD0-F891-959D-B47FE214EB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B99600C-D262-87F9-E238-88F25469A1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06834E-12D5-8F6B-34AA-2AF3A2A83D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2E93E-B571-4C90-AC17-EE5C4A1661FF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9519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4FE72-EC1E-4C5D-A6FC-D5BF9A280CCF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464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4FE72-EC1E-4C5D-A6FC-D5BF9A280CCF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1345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1CD11-3AFB-46F9-A218-8EA0C4FBE03E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60005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1DC75-0E2D-4580-AA9F-6C90C69C82DF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2822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4FE72-EC1E-4C5D-A6FC-D5BF9A280CCF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15033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627F8-1F3F-AB5F-A1CE-F9F0C6B06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1786BAE-EDFA-AC8E-D3AB-B4F5E5BA85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B0040A3-D749-A5FE-5EF7-31F5F31F9E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2AA08A-51EC-2698-66EC-B41D667274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4FE72-EC1E-4C5D-A6FC-D5BF9A280CCF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5788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E09ED-E75C-0E57-5BE4-6FDA70BC8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9FDA103-F208-9665-14D6-CA99B5D6AF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97A9C76-EE5E-41D3-2027-803F4E09B8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7972B4-3DC2-5996-4F2C-C72D3B735A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4FE72-EC1E-4C5D-A6FC-D5BF9A280CCF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48085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DD3C1-B398-4433-AA90-FB9EF7BE796D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096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F4FE34-1147-FDB0-EECA-889D0CD26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9C88761-7763-2447-8C6E-FC649F158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70D70F-49E6-A263-F06B-E95756494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2D1F-04BE-449F-AD15-DFBEC07CE6E3}" type="datetimeFigureOut">
              <a:rPr lang="fr-BE" smtClean="0"/>
              <a:t>30-04-25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A943ED-865E-C2FE-9B96-5277AFA3E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25CD0E-6268-CB83-F4CD-2C727D4D3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CDA-3D92-44B9-8067-6A01E05BF09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21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3CFC1-94C5-E939-6D2A-AD1910234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A47BB5C-493F-DECD-D653-117D42E62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7066FA-A0B8-780E-3ED9-94D94673C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2D1F-04BE-449F-AD15-DFBEC07CE6E3}" type="datetimeFigureOut">
              <a:rPr lang="fr-BE" smtClean="0"/>
              <a:t>30-04-25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9412CA-7FAD-5BB8-119F-24BF11B66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89FF07-5B37-5EE8-D4B9-59283A25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CDA-3D92-44B9-8067-6A01E05BF09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5928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1AF91C5-6D31-EFAF-F307-647A0549D9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EFA7044-B1A4-4CA2-4A2D-C79EE8778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4D2F1F-168C-8DA9-AFF0-68AF899D1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2D1F-04BE-449F-AD15-DFBEC07CE6E3}" type="datetimeFigureOut">
              <a:rPr lang="fr-BE" smtClean="0"/>
              <a:t>30-04-25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BF131F-EB1B-7180-AF68-B3BEA676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AA747-CACA-E50F-50B6-1DF59F6E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CDA-3D92-44B9-8067-6A01E05BF09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82630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99D4-210D-20A9-44B4-E494F6EDD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C97DF5-4797-DEAE-6835-AC089A4DD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03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781772-D12B-5EF3-8D94-378EA6982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00F692-36E2-E4C0-56AC-6E394C5CE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65D2CD-C2F6-9645-8133-5DEC09AA4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2D1F-04BE-449F-AD15-DFBEC07CE6E3}" type="datetimeFigureOut">
              <a:rPr lang="fr-BE" smtClean="0"/>
              <a:t>30-04-25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737467-7510-27F7-34A6-2C5289470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9FAC7D-FD0D-DB46-0D17-D9E975F3D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CDA-3D92-44B9-8067-6A01E05BF09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9143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3AD729-79FD-3060-EE1D-FECEB7D27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9C91DE-E9DC-6502-E539-99BDEC6E9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F2BAEB-151F-EEDE-E219-E6FA1014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2D1F-04BE-449F-AD15-DFBEC07CE6E3}" type="datetimeFigureOut">
              <a:rPr lang="fr-BE" smtClean="0"/>
              <a:t>30-04-25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4BAB55-E74D-C804-0C15-B6C66826B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BC83A4-E255-139B-98FA-BA09CB12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CDA-3D92-44B9-8067-6A01E05BF09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832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D40B9B-EEE9-B1B4-F68F-CC86D4F3E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8B15D7-49F4-F96F-7547-8C196A5F5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B61D746-0468-F139-5133-2E06E37C0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4CDC42-1637-C9EC-319B-AC58ADE2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2D1F-04BE-449F-AD15-DFBEC07CE6E3}" type="datetimeFigureOut">
              <a:rPr lang="fr-BE" smtClean="0"/>
              <a:t>30-04-25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AEF451C-B11D-0475-A26F-89B4DB8C1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5EAA72-2EBB-F0F5-F082-4C3B20CF9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CDA-3D92-44B9-8067-6A01E05BF09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9012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AB3F4-8BF4-4B3A-9FA1-0ADC11F40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941B3B-DA25-019E-802F-BF9785E53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87D448-A855-6D5E-9B06-7FA07F20D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4687206-60FA-9053-00BE-5835F48F46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FDFD5B9-332E-C227-3714-E5022D931D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955A8C8-73E6-5586-46B6-B46F4D67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2D1F-04BE-449F-AD15-DFBEC07CE6E3}" type="datetimeFigureOut">
              <a:rPr lang="fr-BE" smtClean="0"/>
              <a:t>30-04-25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EF8A3C9-35A3-E7B1-A863-04360B4FA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34EE2A2-C9FB-9D98-9965-814BD9CC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CDA-3D92-44B9-8067-6A01E05BF09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7159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E647F6-FCAD-9869-11E8-EB02A51D5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6925CC7-4140-BEB3-7E72-F58285216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2D1F-04BE-449F-AD15-DFBEC07CE6E3}" type="datetimeFigureOut">
              <a:rPr lang="fr-BE" smtClean="0"/>
              <a:t>30-04-25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731388E-E2D4-3BD6-6205-5E41BEE5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805640D-7708-DD47-C886-644650EE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CDA-3D92-44B9-8067-6A01E05BF09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9988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8C06304-2196-4EE0-0B2E-893FEAEB7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2D1F-04BE-449F-AD15-DFBEC07CE6E3}" type="datetimeFigureOut">
              <a:rPr lang="fr-BE" smtClean="0"/>
              <a:t>30-04-25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CC9908F-6F05-662C-222F-E53B7A75A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2451A7-05C1-CF35-7318-C9A8548D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CDA-3D92-44B9-8067-6A01E05BF09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7977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090024-3F82-2A35-6EE5-E3726457C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C5D230-A7C4-1A26-5E37-42C699601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D93C706-6BA6-D991-1E72-EEB5AE77F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8141C7-8B93-88DF-254B-72A82055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2D1F-04BE-449F-AD15-DFBEC07CE6E3}" type="datetimeFigureOut">
              <a:rPr lang="fr-BE" smtClean="0"/>
              <a:t>30-04-25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6318F5-F817-0BB9-35DB-F27EFF190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CE4EBE-F57F-04EB-6752-705DF0ED8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CDA-3D92-44B9-8067-6A01E05BF09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8204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D19F51-B727-E45D-B34A-0355A57B9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B1FF324-6671-9FA7-4507-EED46D02D2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426026-FCEE-4760-BA37-BDDE29734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699C06-BF87-D989-FD95-6F1BB15E9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2D1F-04BE-449F-AD15-DFBEC07CE6E3}" type="datetimeFigureOut">
              <a:rPr lang="fr-BE" smtClean="0"/>
              <a:t>30-04-25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39258D-B3C3-B478-74CE-3C0645BD1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875653-B96B-5C2D-A0CE-14B29A5C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CDA-3D92-44B9-8067-6A01E05BF09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669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742267E-67DE-4945-810C-BAC65F44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BE4995-B0FA-445D-4E5D-A4827DC1B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5920E2-2B29-2E7C-6FDB-7A979C02DB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4D2D1F-04BE-449F-AD15-DFBEC07CE6E3}" type="datetimeFigureOut">
              <a:rPr lang="fr-BE" smtClean="0"/>
              <a:t>30-04-25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62E830-CDDE-24D6-BB76-98EB45C72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C4FAC7-327D-5626-80CF-B3541A5B6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5CFCDA-3D92-44B9-8067-6A01E05BF09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596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severine.chevalier@uliege.be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24.png"/><Relationship Id="rId5" Type="http://schemas.openxmlformats.org/officeDocument/2006/relationships/image" Target="../media/image27.png"/><Relationship Id="rId10" Type="http://schemas.openxmlformats.org/officeDocument/2006/relationships/image" Target="../media/image22.jpg"/><Relationship Id="rId4" Type="http://schemas.openxmlformats.org/officeDocument/2006/relationships/image" Target="../media/image26.png"/><Relationship Id="rId9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7.png"/><Relationship Id="rId18" Type="http://schemas.openxmlformats.org/officeDocument/2006/relationships/image" Target="../media/image41.svg"/><Relationship Id="rId3" Type="http://schemas.openxmlformats.org/officeDocument/2006/relationships/hyperlink" Target="https://www.mast.uliege.be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3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5" Type="http://schemas.openxmlformats.org/officeDocument/2006/relationships/hyperlink" Target="mailto:severine.chevalier@uliege.be" TargetMode="External"/><Relationship Id="rId10" Type="http://schemas.openxmlformats.org/officeDocument/2006/relationships/image" Target="../media/image35.png"/><Relationship Id="rId4" Type="http://schemas.openxmlformats.org/officeDocument/2006/relationships/image" Target="../media/image1.jpeg"/><Relationship Id="rId9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lein air, ciel, nature, eau&#10;&#10;Description générée automatiquement">
            <a:extLst>
              <a:ext uri="{FF2B5EF4-FFF2-40B4-BE49-F238E27FC236}">
                <a16:creationId xmlns:a16="http://schemas.microsoft.com/office/drawing/2014/main" id="{00B11A40-9D20-9613-E715-45F13BBDF2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64" y="0"/>
            <a:ext cx="12203563" cy="6858000"/>
          </a:xfrm>
          <a:prstGeom prst="rect">
            <a:avLst/>
          </a:prstGeom>
        </p:spPr>
      </p:pic>
      <p:pic>
        <p:nvPicPr>
          <p:cNvPr id="6" name="Image 5" descr="Une image contenant texte, Police, logo, cercle&#10;&#10;Le contenu généré par l’IA peut être incorrect.">
            <a:extLst>
              <a:ext uri="{FF2B5EF4-FFF2-40B4-BE49-F238E27FC236}">
                <a16:creationId xmlns:a16="http://schemas.microsoft.com/office/drawing/2014/main" id="{4F26155E-8CF9-2624-BBEA-1306D2BB0B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585" y="256459"/>
            <a:ext cx="1582038" cy="221485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0196DDA-A7DF-7F38-C833-E2CCC5E51638}"/>
              </a:ext>
            </a:extLst>
          </p:cNvPr>
          <p:cNvSpPr txBox="1"/>
          <p:nvPr/>
        </p:nvSpPr>
        <p:spPr>
          <a:xfrm>
            <a:off x="1982912" y="2222545"/>
            <a:ext cx="82146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Montserrat" panose="00000500000000000000" pitchFamily="2" charset="0"/>
              </a:rPr>
              <a:t>From benthic functional biodiversity </a:t>
            </a:r>
          </a:p>
          <a:p>
            <a:pPr algn="ctr"/>
            <a:r>
              <a:rPr lang="en-US" sz="28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Montserrat" panose="00000500000000000000" pitchFamily="2" charset="0"/>
              </a:rPr>
              <a:t>to the mapping of ecosystem functions</a:t>
            </a:r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:</a:t>
            </a:r>
            <a:endParaRPr lang="en-US" sz="2800" b="1" i="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Montserrat" panose="00000500000000000000" pitchFamily="2" charset="0"/>
            </a:endParaRPr>
          </a:p>
          <a:p>
            <a:pPr algn="ctr"/>
            <a:r>
              <a:rPr lang="en-US" sz="28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Montserrat" panose="00000500000000000000" pitchFamily="2" charset="0"/>
              </a:rPr>
              <a:t>a case study over the Black Sea northwestern shelf</a:t>
            </a:r>
            <a:endParaRPr lang="fr-BE" sz="2800" b="1" dirty="0">
              <a:solidFill>
                <a:schemeClr val="tx2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4294E63-015A-E420-C475-7973FE299EF1}"/>
              </a:ext>
            </a:extLst>
          </p:cNvPr>
          <p:cNvSpPr txBox="1"/>
          <p:nvPr/>
        </p:nvSpPr>
        <p:spPr>
          <a:xfrm>
            <a:off x="1587501" y="4038428"/>
            <a:ext cx="901699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i="0" u="sng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Séverine Chevalier*</a:t>
            </a:r>
            <a:r>
              <a:rPr lang="fr-BE" sz="2000" b="0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, Olivier </a:t>
            </a:r>
            <a:r>
              <a:rPr lang="fr-BE" sz="2000" b="0" i="0" dirty="0" err="1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Beauchard</a:t>
            </a:r>
            <a:r>
              <a:rPr lang="fr-BE" sz="2000" b="0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, Adrian </a:t>
            </a:r>
            <a:r>
              <a:rPr lang="fr-BE" sz="2000" b="0" i="0" dirty="0" err="1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Teaca</a:t>
            </a:r>
            <a:r>
              <a:rPr lang="fr-BE" sz="2000" b="0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, Tatiana </a:t>
            </a:r>
            <a:r>
              <a:rPr lang="fr-BE" sz="2000" b="0" i="0" dirty="0" err="1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Begun</a:t>
            </a:r>
            <a:r>
              <a:rPr lang="fr-BE" sz="2000" b="0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, </a:t>
            </a:r>
          </a:p>
          <a:p>
            <a:r>
              <a:rPr lang="fr-BE" sz="2000" b="0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Luc </a:t>
            </a:r>
            <a:r>
              <a:rPr lang="fr-BE" sz="2000" b="0" i="0" dirty="0" err="1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Vandenbulcke</a:t>
            </a:r>
            <a:r>
              <a:rPr lang="fr-BE" sz="2000" b="0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fr-BE" sz="2000" b="0" i="0" dirty="0" err="1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Karline</a:t>
            </a:r>
            <a:r>
              <a:rPr lang="fr-BE" sz="2000" b="0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fr-BE" sz="2000" b="0" i="0" dirty="0" err="1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Soetaert</a:t>
            </a:r>
            <a:r>
              <a:rPr lang="fr-BE" sz="2000" b="0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, and </a:t>
            </a:r>
            <a:r>
              <a:rPr lang="fr-BE" sz="2000" b="0" i="0" dirty="0" err="1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Marilaure</a:t>
            </a:r>
            <a:r>
              <a:rPr lang="fr-BE" sz="2000" b="0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 Grégoire</a:t>
            </a:r>
          </a:p>
          <a:p>
            <a:pPr algn="ctr"/>
            <a:r>
              <a:rPr lang="fr-BE" sz="2000" b="1" dirty="0">
                <a:solidFill>
                  <a:srgbClr val="212529"/>
                </a:solidFill>
                <a:latin typeface="Montserrat" panose="00000500000000000000" pitchFamily="2" charset="0"/>
              </a:rPr>
              <a:t>1st May 2025 </a:t>
            </a:r>
          </a:p>
          <a:p>
            <a:pPr algn="ctr"/>
            <a:r>
              <a:rPr lang="en-US" sz="2000" b="1" i="0" dirty="0">
                <a:solidFill>
                  <a:srgbClr val="715B2E"/>
                </a:solidFill>
                <a:effectLst/>
                <a:latin typeface="Montserrat" panose="00000500000000000000" pitchFamily="2" charset="0"/>
              </a:rPr>
              <a:t>EGU Session: Global change impacts biodiversity, </a:t>
            </a:r>
          </a:p>
          <a:p>
            <a:pPr algn="ctr"/>
            <a:r>
              <a:rPr lang="en-US" sz="2000" b="1" i="0" dirty="0">
                <a:solidFill>
                  <a:srgbClr val="715B2E"/>
                </a:solidFill>
                <a:effectLst/>
                <a:latin typeface="Montserrat" panose="00000500000000000000" pitchFamily="2" charset="0"/>
              </a:rPr>
              <a:t>from observations, and experiments to modeling </a:t>
            </a:r>
          </a:p>
          <a:p>
            <a:pPr algn="ctr"/>
            <a:endParaRPr lang="en-US" sz="2000" b="1" dirty="0">
              <a:solidFill>
                <a:srgbClr val="0072BC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sz="2000" b="1" dirty="0">
                <a:latin typeface="Montserrat" panose="00000500000000000000" pitchFamily="2" charset="0"/>
              </a:rPr>
              <a:t>Corresponding author *: </a:t>
            </a:r>
            <a:r>
              <a:rPr lang="fr-BE" sz="2000" dirty="0">
                <a:latin typeface="Montserrat" panose="000005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severine.chevalier@uliege.be</a:t>
            </a:r>
            <a:endParaRPr lang="fr-BE" sz="2000" dirty="0">
              <a:latin typeface="Montserrat" panose="00000500000000000000" pitchFamily="2" charset="0"/>
            </a:endParaRPr>
          </a:p>
          <a:p>
            <a:pPr algn="ctr"/>
            <a:endParaRPr lang="fr-BE" b="1" dirty="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Picture 2" descr="Logo-liege">
            <a:extLst>
              <a:ext uri="{FF2B5EF4-FFF2-40B4-BE49-F238E27FC236}">
                <a16:creationId xmlns:a16="http://schemas.microsoft.com/office/drawing/2014/main" id="{29F4017A-DBDC-77B7-C3E1-F021F9FFC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8" y="167189"/>
            <a:ext cx="2678838" cy="94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DBB434F9-DD79-E5F6-9061-7AB194EF65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73" y="256459"/>
            <a:ext cx="3654565" cy="613568"/>
          </a:xfrm>
          <a:prstGeom prst="rect">
            <a:avLst/>
          </a:prstGeom>
          <a:ln>
            <a:noFill/>
          </a:ln>
        </p:spPr>
      </p:pic>
      <p:pic>
        <p:nvPicPr>
          <p:cNvPr id="2" name="Picture 4" descr="Shape&#10;&#10;Description automatically generated">
            <a:extLst>
              <a:ext uri="{FF2B5EF4-FFF2-40B4-BE49-F238E27FC236}">
                <a16:creationId xmlns:a16="http://schemas.microsoft.com/office/drawing/2014/main" id="{341A8EE2-56FF-74F5-DD3E-CD7B4B6614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766" y="84983"/>
            <a:ext cx="3630184" cy="181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08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A482F-F6EA-64E1-92E9-AE2B345D6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196A2CB6-744F-251B-1B0C-32E7A3151014}"/>
              </a:ext>
            </a:extLst>
          </p:cNvPr>
          <p:cNvSpPr txBox="1"/>
          <p:nvPr/>
        </p:nvSpPr>
        <p:spPr>
          <a:xfrm>
            <a:off x="1937319" y="3686930"/>
            <a:ext cx="4011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Montserrat" panose="00000500000000000000" pitchFamily="2" charset="0"/>
              </a:rPr>
              <a:t>Maps of abiotic data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2927D48-D529-D917-03B0-635290E66D51}"/>
              </a:ext>
            </a:extLst>
          </p:cNvPr>
          <p:cNvSpPr txBox="1"/>
          <p:nvPr/>
        </p:nvSpPr>
        <p:spPr>
          <a:xfrm>
            <a:off x="343119" y="730611"/>
            <a:ext cx="778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>
                <a:latin typeface="Montserrat" panose="00000500000000000000" pitchFamily="2" charset="0"/>
              </a:rPr>
              <a:t>T</a:t>
            </a:r>
            <a:r>
              <a:rPr lang="fr-BE" sz="2800" dirty="0">
                <a:latin typeface="Montserrat" panose="00000500000000000000" pitchFamily="2" charset="0"/>
              </a:rPr>
              <a:t>rait </a:t>
            </a:r>
            <a:r>
              <a:rPr lang="fr-BE" sz="2800" b="1" dirty="0">
                <a:latin typeface="Montserrat" panose="00000500000000000000" pitchFamily="2" charset="0"/>
              </a:rPr>
              <a:t>D</a:t>
            </a:r>
            <a:r>
              <a:rPr lang="fr-BE" sz="2800" dirty="0">
                <a:latin typeface="Montserrat" panose="00000500000000000000" pitchFamily="2" charset="0"/>
              </a:rPr>
              <a:t>istribution </a:t>
            </a:r>
            <a:r>
              <a:rPr lang="fr-BE" sz="2800" b="1" dirty="0">
                <a:latin typeface="Montserrat" panose="00000500000000000000" pitchFamily="2" charset="0"/>
              </a:rPr>
              <a:t>M</a:t>
            </a:r>
            <a:r>
              <a:rPr lang="fr-BE" sz="2800" dirty="0">
                <a:latin typeface="Montserrat" panose="00000500000000000000" pitchFamily="2" charset="0"/>
              </a:rPr>
              <a:t>odel (TDM)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67FE1A78-D1F8-E16A-F6FE-B5F165F83FEB}"/>
              </a:ext>
            </a:extLst>
          </p:cNvPr>
          <p:cNvCxnSpPr>
            <a:cxnSpLocks/>
          </p:cNvCxnSpPr>
          <p:nvPr/>
        </p:nvCxnSpPr>
        <p:spPr>
          <a:xfrm>
            <a:off x="6804793" y="3920299"/>
            <a:ext cx="145688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3A9ADAB0-6B0D-B1BA-BD78-6A684773FAE3}"/>
              </a:ext>
            </a:extLst>
          </p:cNvPr>
          <p:cNvSpPr txBox="1"/>
          <p:nvPr/>
        </p:nvSpPr>
        <p:spPr>
          <a:xfrm>
            <a:off x="7946779" y="818690"/>
            <a:ext cx="3995646" cy="523220"/>
          </a:xfrm>
          <a:prstGeom prst="rect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latin typeface="Montserrat" panose="00000500000000000000" pitchFamily="2" charset="0"/>
              </a:rPr>
              <a:t>2) Spatial predictions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1CA14888-D5E4-3C96-7539-EAE0BD2A35A6}"/>
              </a:ext>
            </a:extLst>
          </p:cNvPr>
          <p:cNvSpPr txBox="1"/>
          <p:nvPr/>
        </p:nvSpPr>
        <p:spPr>
          <a:xfrm>
            <a:off x="8196354" y="6260313"/>
            <a:ext cx="3995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Montserrat" panose="00000500000000000000" pitchFamily="2" charset="0"/>
              </a:rPr>
              <a:t>Predicted bioturbation</a:t>
            </a:r>
          </a:p>
        </p:txBody>
      </p:sp>
      <p:pic>
        <p:nvPicPr>
          <p:cNvPr id="26" name="Image 25" descr="Une image contenant carte, texte, atlas&#10;&#10;Le contenu généré par l’IA peut être incorrect.">
            <a:extLst>
              <a:ext uri="{FF2B5EF4-FFF2-40B4-BE49-F238E27FC236}">
                <a16:creationId xmlns:a16="http://schemas.microsoft.com/office/drawing/2014/main" id="{553E554F-618B-F258-C14B-B84FF5650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"/>
          <a:stretch/>
        </p:blipFill>
        <p:spPr>
          <a:xfrm>
            <a:off x="8399136" y="1557206"/>
            <a:ext cx="3347406" cy="4652793"/>
          </a:xfrm>
          <a:prstGeom prst="rect">
            <a:avLst/>
          </a:prstGeom>
        </p:spPr>
      </p:pic>
      <p:pic>
        <p:nvPicPr>
          <p:cNvPr id="33" name="Image 32" descr="Une image contenant carte, texte&#10;&#10;Le contenu généré par l’IA peut être incorrect.">
            <a:extLst>
              <a:ext uri="{FF2B5EF4-FFF2-40B4-BE49-F238E27FC236}">
                <a16:creationId xmlns:a16="http://schemas.microsoft.com/office/drawing/2014/main" id="{D8DC4398-CF21-0E97-3141-89C589540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23" y="1522498"/>
            <a:ext cx="1818717" cy="2138426"/>
          </a:xfrm>
          <a:prstGeom prst="rect">
            <a:avLst/>
          </a:prstGeom>
        </p:spPr>
      </p:pic>
      <p:pic>
        <p:nvPicPr>
          <p:cNvPr id="40" name="Image 39" descr="Une image contenant carte, texte&#10;&#10;Le contenu généré par l’IA peut être incorrect.">
            <a:extLst>
              <a:ext uri="{FF2B5EF4-FFF2-40B4-BE49-F238E27FC236}">
                <a16:creationId xmlns:a16="http://schemas.microsoft.com/office/drawing/2014/main" id="{BC62575A-54C9-2066-0085-BA0316B2B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400" y="1510670"/>
            <a:ext cx="1707503" cy="2150254"/>
          </a:xfrm>
          <a:prstGeom prst="rect">
            <a:avLst/>
          </a:prstGeom>
        </p:spPr>
      </p:pic>
      <p:pic>
        <p:nvPicPr>
          <p:cNvPr id="43" name="Image 42" descr="Une image contenant texte, carte&#10;&#10;Le contenu généré par l’IA peut être incorrect.">
            <a:extLst>
              <a:ext uri="{FF2B5EF4-FFF2-40B4-BE49-F238E27FC236}">
                <a16:creationId xmlns:a16="http://schemas.microsoft.com/office/drawing/2014/main" id="{E89A1204-3E62-9F05-9E5B-F1E1645E1A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77" y="1522498"/>
            <a:ext cx="1707503" cy="2138426"/>
          </a:xfrm>
          <a:prstGeom prst="rect">
            <a:avLst/>
          </a:prstGeom>
        </p:spPr>
      </p:pic>
      <p:pic>
        <p:nvPicPr>
          <p:cNvPr id="49" name="Image 48" descr="Une image contenant carte, texte&#10;&#10;Le contenu généré par l’IA peut être incorrect.">
            <a:extLst>
              <a:ext uri="{FF2B5EF4-FFF2-40B4-BE49-F238E27FC236}">
                <a16:creationId xmlns:a16="http://schemas.microsoft.com/office/drawing/2014/main" id="{353397CF-D1C7-6313-9F26-A331EAA1D5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281" y="1522498"/>
            <a:ext cx="1707502" cy="2138426"/>
          </a:xfrm>
          <a:prstGeom prst="rect">
            <a:avLst/>
          </a:prstGeom>
        </p:spPr>
      </p:pic>
      <p:pic>
        <p:nvPicPr>
          <p:cNvPr id="50" name="Image 49" descr="Une image contenant texte, diagramme, ligne, Tracé&#10;&#10;Le contenu généré par l’IA peut être incorrect.">
            <a:extLst>
              <a:ext uri="{FF2B5EF4-FFF2-40B4-BE49-F238E27FC236}">
                <a16:creationId xmlns:a16="http://schemas.microsoft.com/office/drawing/2014/main" id="{D9E9880C-F7F1-0338-50D6-76CD88052E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9" y="4100126"/>
            <a:ext cx="2255809" cy="2255809"/>
          </a:xfrm>
          <a:prstGeom prst="rect">
            <a:avLst/>
          </a:prstGeom>
        </p:spPr>
      </p:pic>
      <p:pic>
        <p:nvPicPr>
          <p:cNvPr id="52" name="Image 51" descr="Une image contenant diagramme, ligne, Tracé, texte&#10;&#10;Le contenu généré par l’IA peut être incorrect.">
            <a:extLst>
              <a:ext uri="{FF2B5EF4-FFF2-40B4-BE49-F238E27FC236}">
                <a16:creationId xmlns:a16="http://schemas.microsoft.com/office/drawing/2014/main" id="{934558FA-5123-F829-ADF7-632748725D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405" y="4174601"/>
            <a:ext cx="1978943" cy="2138425"/>
          </a:xfrm>
          <a:prstGeom prst="rect">
            <a:avLst/>
          </a:prstGeom>
        </p:spPr>
      </p:pic>
      <p:pic>
        <p:nvPicPr>
          <p:cNvPr id="54" name="Image 53" descr="Une image contenant texte, diagramme, ligne, Tracé&#10;&#10;Le contenu généré par l’IA peut être incorrect.">
            <a:extLst>
              <a:ext uri="{FF2B5EF4-FFF2-40B4-BE49-F238E27FC236}">
                <a16:creationId xmlns:a16="http://schemas.microsoft.com/office/drawing/2014/main" id="{9753997D-A332-F585-631F-E7089EA9EE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633" y="4130792"/>
            <a:ext cx="2242947" cy="224294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F50A74F-BB26-B54A-2266-7161E2BBE805}"/>
              </a:ext>
            </a:extLst>
          </p:cNvPr>
          <p:cNvSpPr txBox="1"/>
          <p:nvPr/>
        </p:nvSpPr>
        <p:spPr>
          <a:xfrm>
            <a:off x="2168086" y="6260313"/>
            <a:ext cx="2784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ontserrat" panose="00000500000000000000" pitchFamily="2" charset="0"/>
              </a:rPr>
              <a:t>Response curves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B6650A3-DCBC-3587-6FE9-04791934DF89}"/>
              </a:ext>
            </a:extLst>
          </p:cNvPr>
          <p:cNvSpPr txBox="1"/>
          <p:nvPr/>
        </p:nvSpPr>
        <p:spPr>
          <a:xfrm>
            <a:off x="11823364" y="6457890"/>
            <a:ext cx="51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latin typeface="Montserrat" panose="00000500000000000000" pitchFamily="2" charset="0"/>
              </a:rPr>
              <a:t>9</a:t>
            </a:r>
          </a:p>
        </p:txBody>
      </p:sp>
      <p:pic>
        <p:nvPicPr>
          <p:cNvPr id="8" name="Graphique 7" descr="Badge point d’interrogation contour">
            <a:extLst>
              <a:ext uri="{FF2B5EF4-FFF2-40B4-BE49-F238E27FC236}">
                <a16:creationId xmlns:a16="http://schemas.microsoft.com/office/drawing/2014/main" id="{E52C17B4-8F4B-9EAB-AD17-405AE9CDF0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09017" y="2413534"/>
            <a:ext cx="2583784" cy="2583784"/>
          </a:xfrm>
          <a:prstGeom prst="rect">
            <a:avLst/>
          </a:prstGeom>
        </p:spPr>
      </p:pic>
      <p:pic>
        <p:nvPicPr>
          <p:cNvPr id="9" name="Graphique 8" descr="Badge point d’interrogation contour">
            <a:extLst>
              <a:ext uri="{FF2B5EF4-FFF2-40B4-BE49-F238E27FC236}">
                <a16:creationId xmlns:a16="http://schemas.microsoft.com/office/drawing/2014/main" id="{AA489764-658F-BA49-330F-1453525008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45942" y="1265873"/>
            <a:ext cx="2583784" cy="258378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57BA7A8-05BF-11F1-D07E-1D0C4054BABC}"/>
              </a:ext>
            </a:extLst>
          </p:cNvPr>
          <p:cNvSpPr txBox="1"/>
          <p:nvPr/>
        </p:nvSpPr>
        <p:spPr>
          <a:xfrm>
            <a:off x="1079351" y="2318659"/>
            <a:ext cx="3180567" cy="461665"/>
          </a:xfrm>
          <a:prstGeom prst="rect">
            <a:avLst/>
          </a:prstGeom>
          <a:solidFill>
            <a:srgbClr val="EDEDED"/>
          </a:solidFill>
        </p:spPr>
        <p:txBody>
          <a:bodyPr wrap="square" rtlCol="0">
            <a:spAutoFit/>
          </a:bodyPr>
          <a:lstStyle/>
          <a:p>
            <a:r>
              <a:rPr lang="fr-BE" sz="2400" b="1" dirty="0" err="1">
                <a:latin typeface="Montserrat" panose="00000500000000000000" pitchFamily="2" charset="0"/>
              </a:rPr>
              <a:t>Climate</a:t>
            </a:r>
            <a:r>
              <a:rPr lang="fr-BE" sz="2400" b="1" dirty="0">
                <a:latin typeface="Montserrat" panose="00000500000000000000" pitchFamily="2" charset="0"/>
              </a:rPr>
              <a:t> Change ?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B1AECD9-C801-4772-E962-755664471802}"/>
              </a:ext>
            </a:extLst>
          </p:cNvPr>
          <p:cNvGrpSpPr/>
          <p:nvPr/>
        </p:nvGrpSpPr>
        <p:grpSpPr>
          <a:xfrm>
            <a:off x="0" y="-1816"/>
            <a:ext cx="12080804" cy="543741"/>
            <a:chOff x="3166" y="13695"/>
            <a:chExt cx="12185665" cy="54374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0523BC87-C9A8-985A-32F4-6AC84A06A484}"/>
                </a:ext>
              </a:extLst>
            </p:cNvPr>
            <p:cNvSpPr/>
            <p:nvPr/>
          </p:nvSpPr>
          <p:spPr>
            <a:xfrm>
              <a:off x="3166" y="13695"/>
              <a:ext cx="5724534" cy="543739"/>
            </a:xfrm>
            <a:custGeom>
              <a:avLst/>
              <a:gdLst>
                <a:gd name="connsiteX0" fmla="*/ 0 w 4889514"/>
                <a:gd name="connsiteY0" fmla="*/ 0 h 543739"/>
                <a:gd name="connsiteX1" fmla="*/ 4617645 w 4889514"/>
                <a:gd name="connsiteY1" fmla="*/ 0 h 543739"/>
                <a:gd name="connsiteX2" fmla="*/ 4889514 w 4889514"/>
                <a:gd name="connsiteY2" fmla="*/ 271870 h 543739"/>
                <a:gd name="connsiteX3" fmla="*/ 4617645 w 4889514"/>
                <a:gd name="connsiteY3" fmla="*/ 543739 h 543739"/>
                <a:gd name="connsiteX4" fmla="*/ 0 w 4889514"/>
                <a:gd name="connsiteY4" fmla="*/ 543739 h 543739"/>
                <a:gd name="connsiteX5" fmla="*/ 0 w 4889514"/>
                <a:gd name="connsiteY5" fmla="*/ 0 h 54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9514" h="543739">
                  <a:moveTo>
                    <a:pt x="0" y="0"/>
                  </a:moveTo>
                  <a:lnTo>
                    <a:pt x="4617645" y="0"/>
                  </a:lnTo>
                  <a:lnTo>
                    <a:pt x="4889514" y="271870"/>
                  </a:lnTo>
                  <a:lnTo>
                    <a:pt x="4617645" y="543739"/>
                  </a:lnTo>
                  <a:lnTo>
                    <a:pt x="0" y="543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3350" tIns="66675" rIns="169273" bIns="66675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500" kern="1200" dirty="0">
                  <a:latin typeface="Montserrat" panose="00000500000000000000" pitchFamily="2" charset="0"/>
                </a:rPr>
                <a:t>Question &amp; </a:t>
              </a:r>
              <a:r>
                <a:rPr lang="fr-BE" sz="2500" kern="1200" dirty="0" err="1">
                  <a:latin typeface="Montserrat" panose="00000500000000000000" pitchFamily="2" charset="0"/>
                </a:rPr>
                <a:t>Approach</a:t>
              </a:r>
              <a:endParaRPr lang="fr-BE" sz="2500" kern="1200" dirty="0">
                <a:latin typeface="Montserrat" panose="00000500000000000000" pitchFamily="2" charset="0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8FA4A6AA-498B-1200-5818-C42ACBA14422}"/>
                </a:ext>
              </a:extLst>
            </p:cNvPr>
            <p:cNvSpPr/>
            <p:nvPr/>
          </p:nvSpPr>
          <p:spPr>
            <a:xfrm>
              <a:off x="4275397" y="13695"/>
              <a:ext cx="3237924" cy="543740"/>
            </a:xfrm>
            <a:custGeom>
              <a:avLst/>
              <a:gdLst>
                <a:gd name="connsiteX0" fmla="*/ 0 w 4560093"/>
                <a:gd name="connsiteY0" fmla="*/ 0 h 543739"/>
                <a:gd name="connsiteX1" fmla="*/ 4288224 w 4560093"/>
                <a:gd name="connsiteY1" fmla="*/ 0 h 543739"/>
                <a:gd name="connsiteX2" fmla="*/ 4560093 w 4560093"/>
                <a:gd name="connsiteY2" fmla="*/ 271870 h 543739"/>
                <a:gd name="connsiteX3" fmla="*/ 4288224 w 4560093"/>
                <a:gd name="connsiteY3" fmla="*/ 543739 h 543739"/>
                <a:gd name="connsiteX4" fmla="*/ 0 w 4560093"/>
                <a:gd name="connsiteY4" fmla="*/ 543739 h 543739"/>
                <a:gd name="connsiteX5" fmla="*/ 271870 w 4560093"/>
                <a:gd name="connsiteY5" fmla="*/ 271870 h 543739"/>
                <a:gd name="connsiteX6" fmla="*/ 0 w 4560093"/>
                <a:gd name="connsiteY6" fmla="*/ 0 h 54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60093" h="543739">
                  <a:moveTo>
                    <a:pt x="0" y="0"/>
                  </a:moveTo>
                  <a:lnTo>
                    <a:pt x="4288224" y="0"/>
                  </a:lnTo>
                  <a:lnTo>
                    <a:pt x="4560093" y="271870"/>
                  </a:lnTo>
                  <a:lnTo>
                    <a:pt x="4288224" y="543739"/>
                  </a:lnTo>
                  <a:lnTo>
                    <a:pt x="0" y="543739"/>
                  </a:lnTo>
                  <a:lnTo>
                    <a:pt x="271870" y="271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71883" tIns="66675" rIns="305207" bIns="66675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500" kern="1200" dirty="0" err="1">
                  <a:latin typeface="Montserrat" panose="00000500000000000000" pitchFamily="2" charset="0"/>
                </a:rPr>
                <a:t>Results</a:t>
              </a:r>
              <a:endParaRPr lang="fr-BE" sz="2500" kern="1200" dirty="0">
                <a:latin typeface="Montserrat" panose="00000500000000000000" pitchFamily="2" charset="0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A947A5A4-B0AF-3891-0AA5-239E335D3C90}"/>
                </a:ext>
              </a:extLst>
            </p:cNvPr>
            <p:cNvSpPr/>
            <p:nvPr/>
          </p:nvSpPr>
          <p:spPr>
            <a:xfrm>
              <a:off x="6985367" y="13695"/>
              <a:ext cx="5203464" cy="543740"/>
            </a:xfrm>
            <a:custGeom>
              <a:avLst/>
              <a:gdLst>
                <a:gd name="connsiteX0" fmla="*/ 0 w 4560093"/>
                <a:gd name="connsiteY0" fmla="*/ 0 h 543739"/>
                <a:gd name="connsiteX1" fmla="*/ 4288224 w 4560093"/>
                <a:gd name="connsiteY1" fmla="*/ 0 h 543739"/>
                <a:gd name="connsiteX2" fmla="*/ 4560093 w 4560093"/>
                <a:gd name="connsiteY2" fmla="*/ 271870 h 543739"/>
                <a:gd name="connsiteX3" fmla="*/ 4288224 w 4560093"/>
                <a:gd name="connsiteY3" fmla="*/ 543739 h 543739"/>
                <a:gd name="connsiteX4" fmla="*/ 0 w 4560093"/>
                <a:gd name="connsiteY4" fmla="*/ 543739 h 543739"/>
                <a:gd name="connsiteX5" fmla="*/ 271870 w 4560093"/>
                <a:gd name="connsiteY5" fmla="*/ 271870 h 543739"/>
                <a:gd name="connsiteX6" fmla="*/ 0 w 4560093"/>
                <a:gd name="connsiteY6" fmla="*/ 0 h 54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60093" h="543739">
                  <a:moveTo>
                    <a:pt x="0" y="0"/>
                  </a:moveTo>
                  <a:lnTo>
                    <a:pt x="4288224" y="0"/>
                  </a:lnTo>
                  <a:lnTo>
                    <a:pt x="4560093" y="271870"/>
                  </a:lnTo>
                  <a:lnTo>
                    <a:pt x="4288224" y="543739"/>
                  </a:lnTo>
                  <a:lnTo>
                    <a:pt x="0" y="543739"/>
                  </a:lnTo>
                  <a:lnTo>
                    <a:pt x="271870" y="2718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71883" tIns="66675" rIns="305207" bIns="66675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500" kern="1200" dirty="0">
                  <a:latin typeface="Montserrat" panose="00000500000000000000" pitchFamily="2" charset="0"/>
                </a:rPr>
                <a:t>Conclusions &amp; perspectives</a:t>
              </a: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007A4A78-CB13-7242-7A14-4F368C7879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942" y="4522081"/>
            <a:ext cx="876422" cy="175284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986B13B-4AC0-F3B8-77FF-CDB979878178}"/>
              </a:ext>
            </a:extLst>
          </p:cNvPr>
          <p:cNvSpPr txBox="1"/>
          <p:nvPr/>
        </p:nvSpPr>
        <p:spPr>
          <a:xfrm>
            <a:off x="1414216" y="3327524"/>
            <a:ext cx="1162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>
                <a:latin typeface="Montserrat" panose="00000500000000000000" pitchFamily="2" charset="0"/>
              </a:rPr>
              <a:t>[O2]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84311C5-D167-2558-ED3D-621AC1AAD063}"/>
              </a:ext>
            </a:extLst>
          </p:cNvPr>
          <p:cNvSpPr txBox="1"/>
          <p:nvPr/>
        </p:nvSpPr>
        <p:spPr>
          <a:xfrm>
            <a:off x="6029369" y="3322370"/>
            <a:ext cx="1162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>
                <a:latin typeface="Montserrat" panose="00000500000000000000" pitchFamily="2" charset="0"/>
              </a:rPr>
              <a:t>POC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7E5133C-77F0-22DC-C125-782C5C59210E}"/>
              </a:ext>
            </a:extLst>
          </p:cNvPr>
          <p:cNvSpPr txBox="1"/>
          <p:nvPr/>
        </p:nvSpPr>
        <p:spPr>
          <a:xfrm>
            <a:off x="3943214" y="3332437"/>
            <a:ext cx="1162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 err="1">
                <a:latin typeface="Montserrat" panose="00000500000000000000" pitchFamily="2" charset="0"/>
              </a:rPr>
              <a:t>Salinity</a:t>
            </a:r>
            <a:endParaRPr lang="fr-BE" sz="1600" b="1" dirty="0">
              <a:latin typeface="Montserrat" panose="00000500000000000000" pitchFamily="2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BF7588A-C432-7809-A183-E20EFA8C06D7}"/>
              </a:ext>
            </a:extLst>
          </p:cNvPr>
          <p:cNvSpPr txBox="1"/>
          <p:nvPr/>
        </p:nvSpPr>
        <p:spPr>
          <a:xfrm>
            <a:off x="2157547" y="3149308"/>
            <a:ext cx="195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>
                <a:latin typeface="Montserrat" panose="00000500000000000000" pitchFamily="2" charset="0"/>
              </a:rPr>
              <a:t>Slow-</a:t>
            </a:r>
            <a:r>
              <a:rPr lang="fr-BE" sz="1600" b="1" dirty="0" err="1">
                <a:latin typeface="Montserrat" panose="00000500000000000000" pitchFamily="2" charset="0"/>
              </a:rPr>
              <a:t>degraded</a:t>
            </a:r>
            <a:r>
              <a:rPr lang="fr-BE" sz="1600" b="1" dirty="0">
                <a:latin typeface="Montserrat" panose="00000500000000000000" pitchFamily="2" charset="0"/>
              </a:rPr>
              <a:t> OM stock</a:t>
            </a:r>
          </a:p>
        </p:txBody>
      </p:sp>
    </p:spTree>
    <p:extLst>
      <p:ext uri="{BB962C8B-B14F-4D97-AF65-F5344CB8AC3E}">
        <p14:creationId xmlns:p14="http://schemas.microsoft.com/office/powerpoint/2010/main" val="154257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941196F-E451-1F07-20F3-88A3782996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657"/>
          <a:stretch/>
        </p:blipFill>
        <p:spPr>
          <a:xfrm>
            <a:off x="195357" y="2846195"/>
            <a:ext cx="4934179" cy="31549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8EC5EB-A269-1C5F-ADDC-708D00463D06}"/>
              </a:ext>
            </a:extLst>
          </p:cNvPr>
          <p:cNvSpPr/>
          <p:nvPr/>
        </p:nvSpPr>
        <p:spPr>
          <a:xfrm>
            <a:off x="1041400" y="6098173"/>
            <a:ext cx="1422400" cy="546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13B7761-2B7D-4F98-DE72-9455A1762C4A}"/>
              </a:ext>
            </a:extLst>
          </p:cNvPr>
          <p:cNvSpPr txBox="1"/>
          <p:nvPr/>
        </p:nvSpPr>
        <p:spPr>
          <a:xfrm>
            <a:off x="229922" y="1531894"/>
            <a:ext cx="117321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Montserrat" panose="00000500000000000000" pitchFamily="2" charset="0"/>
              </a:rPr>
              <a:t>Integration of </a:t>
            </a:r>
            <a:r>
              <a:rPr lang="en-US" sz="2400" b="1" dirty="0">
                <a:latin typeface="Montserrat" panose="00000500000000000000" pitchFamily="2" charset="0"/>
              </a:rPr>
              <a:t>the variability of macrofauna traits </a:t>
            </a:r>
            <a:r>
              <a:rPr lang="en-US" sz="2400" dirty="0">
                <a:latin typeface="Montserrat" panose="00000500000000000000" pitchFamily="2" charset="0"/>
              </a:rPr>
              <a:t>in 3D ocean model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12F6E6-B332-2043-D544-0745E5A56285}"/>
              </a:ext>
            </a:extLst>
          </p:cNvPr>
          <p:cNvSpPr/>
          <p:nvPr/>
        </p:nvSpPr>
        <p:spPr>
          <a:xfrm>
            <a:off x="2405731" y="2566374"/>
            <a:ext cx="2040079" cy="292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AD9D58-A6A5-C1A7-4020-AA290AC6628D}"/>
              </a:ext>
            </a:extLst>
          </p:cNvPr>
          <p:cNvSpPr/>
          <p:nvPr/>
        </p:nvSpPr>
        <p:spPr>
          <a:xfrm>
            <a:off x="2060981" y="2325998"/>
            <a:ext cx="2040079" cy="292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3BD0AE-8A2C-43B4-C90D-F2F58F5ACF8E}"/>
              </a:ext>
            </a:extLst>
          </p:cNvPr>
          <p:cNvSpPr/>
          <p:nvPr/>
        </p:nvSpPr>
        <p:spPr>
          <a:xfrm>
            <a:off x="8283635" y="2376662"/>
            <a:ext cx="2040079" cy="292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1350FE2-5AC8-D94F-76BB-108D7692D220}"/>
              </a:ext>
            </a:extLst>
          </p:cNvPr>
          <p:cNvSpPr txBox="1"/>
          <p:nvPr/>
        </p:nvSpPr>
        <p:spPr>
          <a:xfrm>
            <a:off x="229922" y="2043020"/>
            <a:ext cx="12895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ontserrat" panose="00000500000000000000" pitchFamily="2" charset="0"/>
              </a:rPr>
              <a:t>How ?</a:t>
            </a:r>
            <a:r>
              <a:rPr lang="en-US" sz="2400" dirty="0">
                <a:latin typeface="Montserrat" panose="00000500000000000000" pitchFamily="2" charset="0"/>
              </a:rPr>
              <a:t> From mapping of functions and changes in </a:t>
            </a:r>
            <a:r>
              <a:rPr lang="en-US" sz="2400" b="1" dirty="0">
                <a:latin typeface="Montserrat" panose="00000500000000000000" pitchFamily="2" charset="0"/>
              </a:rPr>
              <a:t>model parametrization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58FAFA0-7FBF-DF7F-07D3-2D131D448ED9}"/>
              </a:ext>
            </a:extLst>
          </p:cNvPr>
          <p:cNvSpPr txBox="1"/>
          <p:nvPr/>
        </p:nvSpPr>
        <p:spPr>
          <a:xfrm>
            <a:off x="90109" y="5679451"/>
            <a:ext cx="577629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Montserrat" panose="00000500000000000000" pitchFamily="2" charset="0"/>
              </a:rPr>
              <a:t>Current ocean model </a:t>
            </a:r>
          </a:p>
          <a:p>
            <a:pPr algn="ctr"/>
            <a:r>
              <a:rPr lang="en-GB" sz="2400" dirty="0">
                <a:latin typeface="Montserrat" panose="00000500000000000000" pitchFamily="2" charset="0"/>
              </a:rPr>
              <a:t>No sea life variability on the bottom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B61606C-2CAD-46F2-2197-C4BBA09D939C}"/>
              </a:ext>
            </a:extLst>
          </p:cNvPr>
          <p:cNvSpPr txBox="1"/>
          <p:nvPr/>
        </p:nvSpPr>
        <p:spPr>
          <a:xfrm>
            <a:off x="991399" y="856885"/>
            <a:ext cx="3673086" cy="5107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err="1">
                <a:latin typeface="Montserrat" panose="00000500000000000000" pitchFamily="2" charset="0"/>
              </a:rPr>
              <a:t>Ecological</a:t>
            </a:r>
            <a:r>
              <a:rPr lang="fr-BE" sz="2400" b="1" dirty="0">
                <a:latin typeface="Montserrat" panose="00000500000000000000" pitchFamily="2" charset="0"/>
              </a:rPr>
              <a:t> </a:t>
            </a:r>
            <a:r>
              <a:rPr lang="fr-BE" sz="2400" b="1" dirty="0" err="1">
                <a:latin typeface="Montserrat" panose="00000500000000000000" pitchFamily="2" charset="0"/>
              </a:rPr>
              <a:t>processes</a:t>
            </a:r>
            <a:endParaRPr lang="fr-BE" sz="2400" b="1" dirty="0">
              <a:latin typeface="Montserrat" panose="00000500000000000000" pitchFamily="2" charset="0"/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3C00C663-452F-9158-7728-698A7DC6FCAD}"/>
              </a:ext>
            </a:extLst>
          </p:cNvPr>
          <p:cNvCxnSpPr>
            <a:cxnSpLocks/>
          </p:cNvCxnSpPr>
          <p:nvPr/>
        </p:nvCxnSpPr>
        <p:spPr>
          <a:xfrm>
            <a:off x="4917946" y="1112274"/>
            <a:ext cx="198931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60C0A4C6-DB7E-37B1-C8D3-E65916485439}"/>
              </a:ext>
            </a:extLst>
          </p:cNvPr>
          <p:cNvSpPr txBox="1"/>
          <p:nvPr/>
        </p:nvSpPr>
        <p:spPr>
          <a:xfrm>
            <a:off x="7300688" y="856885"/>
            <a:ext cx="3783316" cy="510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pPr algn="ctr"/>
            <a:r>
              <a:rPr lang="fr-BE" sz="2400" b="1" dirty="0" err="1">
                <a:latin typeface="Montserrat" panose="00000500000000000000" pitchFamily="2" charset="0"/>
              </a:rPr>
              <a:t>Ecosystem</a:t>
            </a:r>
            <a:r>
              <a:rPr lang="fr-BE" sz="2400" b="1" dirty="0">
                <a:latin typeface="Montserrat" panose="00000500000000000000" pitchFamily="2" charset="0"/>
              </a:rPr>
              <a:t> </a:t>
            </a:r>
            <a:r>
              <a:rPr lang="fr-BE" sz="2400" b="1" dirty="0" err="1">
                <a:latin typeface="Montserrat" panose="00000500000000000000" pitchFamily="2" charset="0"/>
              </a:rPr>
              <a:t>functions</a:t>
            </a:r>
            <a:endParaRPr lang="fr-BE" sz="2400" b="1" dirty="0">
              <a:latin typeface="Montserrat" panose="00000500000000000000" pitchFamily="2" charset="0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E0F164A3-2F99-6AAB-256E-EFB797F624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657"/>
          <a:stretch/>
        </p:blipFill>
        <p:spPr>
          <a:xfrm>
            <a:off x="6938115" y="2862723"/>
            <a:ext cx="4934179" cy="315492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45753F7-354E-7549-4A26-3FA6C926D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653" y="4227256"/>
            <a:ext cx="1791975" cy="142365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43EF738-6360-6B7B-F9BF-9EEF89DB8619}"/>
              </a:ext>
            </a:extLst>
          </p:cNvPr>
          <p:cNvSpPr/>
          <p:nvPr/>
        </p:nvSpPr>
        <p:spPr>
          <a:xfrm>
            <a:off x="3331980" y="4253954"/>
            <a:ext cx="1797556" cy="1407309"/>
          </a:xfrm>
          <a:prstGeom prst="rect">
            <a:avLst/>
          </a:prstGeom>
          <a:solidFill>
            <a:srgbClr val="5D554A"/>
          </a:solidFill>
          <a:ln>
            <a:solidFill>
              <a:srgbClr val="715B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7456309-5E54-9E8D-DDFB-2956E08C7FBB}"/>
              </a:ext>
            </a:extLst>
          </p:cNvPr>
          <p:cNvSpPr txBox="1"/>
          <p:nvPr/>
        </p:nvSpPr>
        <p:spPr>
          <a:xfrm>
            <a:off x="10460906" y="4801925"/>
            <a:ext cx="19028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BE" sz="16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fr-BE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G. Carter via NOAA/GLERL</a:t>
            </a:r>
            <a:endParaRPr lang="fr-BE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85405AB-F4E2-54CD-9F54-0D994C8E0E13}"/>
              </a:ext>
            </a:extLst>
          </p:cNvPr>
          <p:cNvSpPr txBox="1"/>
          <p:nvPr/>
        </p:nvSpPr>
        <p:spPr>
          <a:xfrm>
            <a:off x="649416" y="4215492"/>
            <a:ext cx="2431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chemeClr val="bg1"/>
                </a:solidFill>
                <a:latin typeface="Montserrat" panose="00000500000000000000" pitchFamily="2" charset="0"/>
              </a:rPr>
              <a:t>the </a:t>
            </a:r>
            <a:r>
              <a:rPr lang="fr-BE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comet</a:t>
            </a:r>
            <a:r>
              <a:rPr lang="fr-BE" sz="1600" dirty="0">
                <a:solidFill>
                  <a:schemeClr val="bg1"/>
                </a:solidFill>
                <a:latin typeface="Montserrat" panose="00000500000000000000" pitchFamily="2" charset="0"/>
              </a:rPr>
              <a:t> program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4F61A0BB-C51C-F331-C1B4-BEB0089701E3}"/>
              </a:ext>
            </a:extLst>
          </p:cNvPr>
          <p:cNvCxnSpPr>
            <a:cxnSpLocks/>
          </p:cNvCxnSpPr>
          <p:nvPr/>
        </p:nvCxnSpPr>
        <p:spPr>
          <a:xfrm>
            <a:off x="4917946" y="4002761"/>
            <a:ext cx="222213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E1183796-05FF-8B35-3353-31CCB251040B}"/>
              </a:ext>
            </a:extLst>
          </p:cNvPr>
          <p:cNvSpPr txBox="1"/>
          <p:nvPr/>
        </p:nvSpPr>
        <p:spPr>
          <a:xfrm>
            <a:off x="6704150" y="5642897"/>
            <a:ext cx="551294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Montserrat" panose="00000500000000000000" pitchFamily="2" charset="0"/>
              </a:rPr>
              <a:t>Ocean model upgraded</a:t>
            </a:r>
          </a:p>
          <a:p>
            <a:pPr algn="ctr"/>
            <a:r>
              <a:rPr lang="en-GB" sz="2400" dirty="0">
                <a:latin typeface="Montserrat" panose="00000500000000000000" pitchFamily="2" charset="0"/>
              </a:rPr>
              <a:t>Macrobenthos variability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EF0EA4D-BAFF-CA16-97CE-939E0B9F32E2}"/>
              </a:ext>
            </a:extLst>
          </p:cNvPr>
          <p:cNvSpPr txBox="1"/>
          <p:nvPr/>
        </p:nvSpPr>
        <p:spPr>
          <a:xfrm>
            <a:off x="4259775" y="2927910"/>
            <a:ext cx="3548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latin typeface="Montserrat" panose="00000500000000000000" pitchFamily="2" charset="0"/>
                <a:ea typeface="Cambria Math" panose="02040503050406030204" pitchFamily="18" charset="0"/>
              </a:rPr>
              <a:t>Sediment</a:t>
            </a:r>
            <a:r>
              <a:rPr lang="fr-FR" sz="2000" dirty="0">
                <a:latin typeface="Montserrat" panose="00000500000000000000" pitchFamily="2" charset="0"/>
                <a:ea typeface="Cambria Math" panose="02040503050406030204" pitchFamily="18" charset="0"/>
              </a:rPr>
              <a:t> </a:t>
            </a:r>
            <a:r>
              <a:rPr lang="fr-FR" sz="2000" dirty="0" err="1">
                <a:latin typeface="Montserrat" panose="00000500000000000000" pitchFamily="2" charset="0"/>
                <a:ea typeface="Cambria Math" panose="02040503050406030204" pitchFamily="18" charset="0"/>
              </a:rPr>
              <a:t>mixing</a:t>
            </a:r>
            <a:r>
              <a:rPr lang="fr-FR" sz="2000" dirty="0">
                <a:latin typeface="Montserrat" panose="00000500000000000000" pitchFamily="2" charset="0"/>
                <a:ea typeface="Cambria Math" panose="02040503050406030204" pitchFamily="18" charset="0"/>
              </a:rPr>
              <a:t> </a:t>
            </a:r>
            <a:r>
              <a:rPr lang="fr-FR" sz="2000" dirty="0" err="1">
                <a:latin typeface="Montserrat" panose="00000500000000000000" pitchFamily="2" charset="0"/>
                <a:ea typeface="Cambria Math" panose="02040503050406030204" pitchFamily="18" charset="0"/>
              </a:rPr>
              <a:t>length</a:t>
            </a:r>
            <a:endParaRPr lang="fr-FR" sz="2000" dirty="0">
              <a:latin typeface="Montserrat" panose="00000500000000000000" pitchFamily="2" charset="0"/>
              <a:ea typeface="Cambria Math" panose="02040503050406030204" pitchFamily="18" charset="0"/>
            </a:endParaRPr>
          </a:p>
          <a:p>
            <a:pPr algn="ctr"/>
            <a:r>
              <a:rPr lang="fr-FR" sz="2000" dirty="0">
                <a:latin typeface="Montserrat" panose="00000500000000000000" pitchFamily="2" charset="0"/>
                <a:ea typeface="Cambria Math" panose="02040503050406030204" pitchFamily="18" charset="0"/>
              </a:rPr>
              <a:t>Diffusion coefficient </a:t>
            </a:r>
          </a:p>
        </p:txBody>
      </p:sp>
      <p:pic>
        <p:nvPicPr>
          <p:cNvPr id="12" name="Graphique 11" descr="Badge point d’interrogation contour">
            <a:extLst>
              <a:ext uri="{FF2B5EF4-FFF2-40B4-BE49-F238E27FC236}">
                <a16:creationId xmlns:a16="http://schemas.microsoft.com/office/drawing/2014/main" id="{6BFDA51D-E266-883E-FF94-58B3DDAB5E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7477" y="4072868"/>
            <a:ext cx="1606583" cy="160658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F39C448-9080-70A0-52AC-961919A4D63F}"/>
              </a:ext>
            </a:extLst>
          </p:cNvPr>
          <p:cNvSpPr txBox="1"/>
          <p:nvPr/>
        </p:nvSpPr>
        <p:spPr>
          <a:xfrm>
            <a:off x="11677120" y="6400804"/>
            <a:ext cx="51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latin typeface="Montserrat" panose="00000500000000000000" pitchFamily="2" charset="0"/>
              </a:rPr>
              <a:t>10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F899DD10-88AC-B878-C079-CA642B8ADA3D}"/>
              </a:ext>
            </a:extLst>
          </p:cNvPr>
          <p:cNvGrpSpPr/>
          <p:nvPr/>
        </p:nvGrpSpPr>
        <p:grpSpPr>
          <a:xfrm>
            <a:off x="0" y="-1816"/>
            <a:ext cx="12080804" cy="543741"/>
            <a:chOff x="3166" y="13695"/>
            <a:chExt cx="12185665" cy="543740"/>
          </a:xfrm>
        </p:grpSpPr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36BF39A4-4778-DBF3-5507-F7D12FE2DD26}"/>
                </a:ext>
              </a:extLst>
            </p:cNvPr>
            <p:cNvSpPr/>
            <p:nvPr/>
          </p:nvSpPr>
          <p:spPr>
            <a:xfrm>
              <a:off x="3166" y="13695"/>
              <a:ext cx="5724534" cy="543739"/>
            </a:xfrm>
            <a:custGeom>
              <a:avLst/>
              <a:gdLst>
                <a:gd name="connsiteX0" fmla="*/ 0 w 4889514"/>
                <a:gd name="connsiteY0" fmla="*/ 0 h 543739"/>
                <a:gd name="connsiteX1" fmla="*/ 4617645 w 4889514"/>
                <a:gd name="connsiteY1" fmla="*/ 0 h 543739"/>
                <a:gd name="connsiteX2" fmla="*/ 4889514 w 4889514"/>
                <a:gd name="connsiteY2" fmla="*/ 271870 h 543739"/>
                <a:gd name="connsiteX3" fmla="*/ 4617645 w 4889514"/>
                <a:gd name="connsiteY3" fmla="*/ 543739 h 543739"/>
                <a:gd name="connsiteX4" fmla="*/ 0 w 4889514"/>
                <a:gd name="connsiteY4" fmla="*/ 543739 h 543739"/>
                <a:gd name="connsiteX5" fmla="*/ 0 w 4889514"/>
                <a:gd name="connsiteY5" fmla="*/ 0 h 54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9514" h="543739">
                  <a:moveTo>
                    <a:pt x="0" y="0"/>
                  </a:moveTo>
                  <a:lnTo>
                    <a:pt x="4617645" y="0"/>
                  </a:lnTo>
                  <a:lnTo>
                    <a:pt x="4889514" y="271870"/>
                  </a:lnTo>
                  <a:lnTo>
                    <a:pt x="4617645" y="543739"/>
                  </a:lnTo>
                  <a:lnTo>
                    <a:pt x="0" y="543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3350" tIns="66675" rIns="169273" bIns="66675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500" kern="1200" dirty="0">
                  <a:latin typeface="Montserrat" panose="00000500000000000000" pitchFamily="2" charset="0"/>
                </a:rPr>
                <a:t>Question &amp; </a:t>
              </a:r>
              <a:r>
                <a:rPr lang="fr-BE" sz="2500" kern="1200" dirty="0" err="1">
                  <a:latin typeface="Montserrat" panose="00000500000000000000" pitchFamily="2" charset="0"/>
                </a:rPr>
                <a:t>Approach</a:t>
              </a:r>
              <a:endParaRPr lang="fr-BE" sz="2500" kern="1200" dirty="0">
                <a:latin typeface="Montserrat" panose="00000500000000000000" pitchFamily="2" charset="0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824D93BC-E684-D0BB-FFC3-9198E7A99702}"/>
                </a:ext>
              </a:extLst>
            </p:cNvPr>
            <p:cNvSpPr/>
            <p:nvPr/>
          </p:nvSpPr>
          <p:spPr>
            <a:xfrm>
              <a:off x="4275397" y="13695"/>
              <a:ext cx="3237924" cy="543740"/>
            </a:xfrm>
            <a:custGeom>
              <a:avLst/>
              <a:gdLst>
                <a:gd name="connsiteX0" fmla="*/ 0 w 4560093"/>
                <a:gd name="connsiteY0" fmla="*/ 0 h 543739"/>
                <a:gd name="connsiteX1" fmla="*/ 4288224 w 4560093"/>
                <a:gd name="connsiteY1" fmla="*/ 0 h 543739"/>
                <a:gd name="connsiteX2" fmla="*/ 4560093 w 4560093"/>
                <a:gd name="connsiteY2" fmla="*/ 271870 h 543739"/>
                <a:gd name="connsiteX3" fmla="*/ 4288224 w 4560093"/>
                <a:gd name="connsiteY3" fmla="*/ 543739 h 543739"/>
                <a:gd name="connsiteX4" fmla="*/ 0 w 4560093"/>
                <a:gd name="connsiteY4" fmla="*/ 543739 h 543739"/>
                <a:gd name="connsiteX5" fmla="*/ 271870 w 4560093"/>
                <a:gd name="connsiteY5" fmla="*/ 271870 h 543739"/>
                <a:gd name="connsiteX6" fmla="*/ 0 w 4560093"/>
                <a:gd name="connsiteY6" fmla="*/ 0 h 54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60093" h="543739">
                  <a:moveTo>
                    <a:pt x="0" y="0"/>
                  </a:moveTo>
                  <a:lnTo>
                    <a:pt x="4288224" y="0"/>
                  </a:lnTo>
                  <a:lnTo>
                    <a:pt x="4560093" y="271870"/>
                  </a:lnTo>
                  <a:lnTo>
                    <a:pt x="4288224" y="543739"/>
                  </a:lnTo>
                  <a:lnTo>
                    <a:pt x="0" y="543739"/>
                  </a:lnTo>
                  <a:lnTo>
                    <a:pt x="271870" y="271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71883" tIns="66675" rIns="305207" bIns="66675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500" kern="1200" dirty="0" err="1">
                  <a:latin typeface="Montserrat" panose="00000500000000000000" pitchFamily="2" charset="0"/>
                </a:rPr>
                <a:t>Results</a:t>
              </a:r>
              <a:endParaRPr lang="fr-BE" sz="2500" kern="1200" dirty="0">
                <a:latin typeface="Montserrat" panose="00000500000000000000" pitchFamily="2" charset="0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E86C328A-FEC6-5A6F-88EB-A0544B0DC8EA}"/>
                </a:ext>
              </a:extLst>
            </p:cNvPr>
            <p:cNvSpPr/>
            <p:nvPr/>
          </p:nvSpPr>
          <p:spPr>
            <a:xfrm>
              <a:off x="6985367" y="13695"/>
              <a:ext cx="5203464" cy="543740"/>
            </a:xfrm>
            <a:custGeom>
              <a:avLst/>
              <a:gdLst>
                <a:gd name="connsiteX0" fmla="*/ 0 w 4560093"/>
                <a:gd name="connsiteY0" fmla="*/ 0 h 543739"/>
                <a:gd name="connsiteX1" fmla="*/ 4288224 w 4560093"/>
                <a:gd name="connsiteY1" fmla="*/ 0 h 543739"/>
                <a:gd name="connsiteX2" fmla="*/ 4560093 w 4560093"/>
                <a:gd name="connsiteY2" fmla="*/ 271870 h 543739"/>
                <a:gd name="connsiteX3" fmla="*/ 4288224 w 4560093"/>
                <a:gd name="connsiteY3" fmla="*/ 543739 h 543739"/>
                <a:gd name="connsiteX4" fmla="*/ 0 w 4560093"/>
                <a:gd name="connsiteY4" fmla="*/ 543739 h 543739"/>
                <a:gd name="connsiteX5" fmla="*/ 271870 w 4560093"/>
                <a:gd name="connsiteY5" fmla="*/ 271870 h 543739"/>
                <a:gd name="connsiteX6" fmla="*/ 0 w 4560093"/>
                <a:gd name="connsiteY6" fmla="*/ 0 h 54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60093" h="543739">
                  <a:moveTo>
                    <a:pt x="0" y="0"/>
                  </a:moveTo>
                  <a:lnTo>
                    <a:pt x="4288224" y="0"/>
                  </a:lnTo>
                  <a:lnTo>
                    <a:pt x="4560093" y="271870"/>
                  </a:lnTo>
                  <a:lnTo>
                    <a:pt x="4288224" y="543739"/>
                  </a:lnTo>
                  <a:lnTo>
                    <a:pt x="0" y="543739"/>
                  </a:lnTo>
                  <a:lnTo>
                    <a:pt x="271870" y="271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71883" tIns="66675" rIns="305207" bIns="66675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500" kern="1200" dirty="0">
                  <a:latin typeface="Montserrat" panose="00000500000000000000" pitchFamily="2" charset="0"/>
                </a:rPr>
                <a:t>Conclusions &amp; perspectives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031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9" grpId="0"/>
      <p:bldP spid="24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9D058459-8B3A-4735-1C26-2A6B9FCA98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7" t="15266" r="3067" b="6161"/>
          <a:stretch/>
        </p:blipFill>
        <p:spPr>
          <a:xfrm>
            <a:off x="8406228" y="1250174"/>
            <a:ext cx="3503987" cy="440949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9DD127F-D208-A3DD-1DBB-FB6B13D5D353}"/>
              </a:ext>
            </a:extLst>
          </p:cNvPr>
          <p:cNvSpPr txBox="1"/>
          <p:nvPr/>
        </p:nvSpPr>
        <p:spPr>
          <a:xfrm>
            <a:off x="8098453" y="5634665"/>
            <a:ext cx="41195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ontserrat" panose="00000500000000000000" pitchFamily="2" charset="0"/>
              </a:rPr>
              <a:t>Updated ocean model </a:t>
            </a:r>
          </a:p>
          <a:p>
            <a:pPr algn="ctr"/>
            <a:r>
              <a:rPr lang="en-GB" sz="2400" b="1" dirty="0">
                <a:latin typeface="Montserrat" panose="00000500000000000000" pitchFamily="2" charset="0"/>
              </a:rPr>
              <a:t>Ecosystem level + 10 km</a:t>
            </a:r>
          </a:p>
          <a:p>
            <a:pPr algn="ctr"/>
            <a:r>
              <a:rPr lang="en-GB" sz="2000" b="1" dirty="0">
                <a:latin typeface="Montserrat" panose="00000500000000000000" pitchFamily="2" charset="0"/>
              </a:rPr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A3C958B-DC89-8A16-102B-5DD59EA87409}"/>
              </a:ext>
            </a:extLst>
          </p:cNvPr>
          <p:cNvSpPr txBox="1"/>
          <p:nvPr/>
        </p:nvSpPr>
        <p:spPr>
          <a:xfrm>
            <a:off x="8237129" y="741330"/>
            <a:ext cx="3673086" cy="510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pPr algn="ctr"/>
            <a:r>
              <a:rPr lang="fr-BE" sz="2400" b="1" dirty="0" err="1">
                <a:latin typeface="Montserrat" panose="00000500000000000000" pitchFamily="2" charset="0"/>
              </a:rPr>
              <a:t>Ecosystem</a:t>
            </a:r>
            <a:r>
              <a:rPr lang="fr-BE" sz="2400" b="1" dirty="0">
                <a:latin typeface="Montserrat" panose="00000500000000000000" pitchFamily="2" charset="0"/>
              </a:rPr>
              <a:t> </a:t>
            </a:r>
            <a:r>
              <a:rPr lang="fr-BE" sz="2400" b="1" dirty="0" err="1">
                <a:latin typeface="Montserrat" panose="00000500000000000000" pitchFamily="2" charset="0"/>
              </a:rPr>
              <a:t>functions</a:t>
            </a:r>
            <a:endParaRPr lang="fr-BE" sz="2400" b="1" dirty="0">
              <a:latin typeface="Montserrat" panose="00000500000000000000" pitchFamily="2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1BEE82D-5E12-0692-36AE-9FABC12B0BDD}"/>
              </a:ext>
            </a:extLst>
          </p:cNvPr>
          <p:cNvSpPr txBox="1"/>
          <p:nvPr/>
        </p:nvSpPr>
        <p:spPr>
          <a:xfrm>
            <a:off x="534387" y="741330"/>
            <a:ext cx="2072640" cy="5107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latin typeface="Montserrat" panose="00000500000000000000" pitchFamily="2" charset="0"/>
              </a:rPr>
              <a:t>Traits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1A7D207-9761-4836-C84E-6CE30574B52D}"/>
              </a:ext>
            </a:extLst>
          </p:cNvPr>
          <p:cNvSpPr txBox="1"/>
          <p:nvPr/>
        </p:nvSpPr>
        <p:spPr>
          <a:xfrm>
            <a:off x="-90909" y="5635682"/>
            <a:ext cx="3933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ontserrat" panose="00000500000000000000" pitchFamily="2" charset="0"/>
              </a:rPr>
              <a:t> Traits compilation </a:t>
            </a:r>
          </a:p>
          <a:p>
            <a:pPr algn="ctr"/>
            <a:r>
              <a:rPr lang="en-GB" sz="2400" b="1" dirty="0">
                <a:latin typeface="Montserrat" panose="00000500000000000000" pitchFamily="2" charset="0"/>
              </a:rPr>
              <a:t>Species level mm-cm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606529A-E02B-FC65-A0E5-152423B42227}"/>
              </a:ext>
            </a:extLst>
          </p:cNvPr>
          <p:cNvSpPr txBox="1"/>
          <p:nvPr/>
        </p:nvSpPr>
        <p:spPr>
          <a:xfrm>
            <a:off x="3555029" y="741330"/>
            <a:ext cx="3673086" cy="5107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err="1">
                <a:latin typeface="Montserrat" panose="00000500000000000000" pitchFamily="2" charset="0"/>
              </a:rPr>
              <a:t>Ecological</a:t>
            </a:r>
            <a:r>
              <a:rPr lang="fr-BE" sz="2400" b="1" dirty="0">
                <a:latin typeface="Montserrat" panose="00000500000000000000" pitchFamily="2" charset="0"/>
              </a:rPr>
              <a:t> </a:t>
            </a:r>
            <a:r>
              <a:rPr lang="fr-BE" sz="2400" b="1" dirty="0" err="1">
                <a:latin typeface="Montserrat" panose="00000500000000000000" pitchFamily="2" charset="0"/>
              </a:rPr>
              <a:t>processes</a:t>
            </a:r>
            <a:endParaRPr lang="fr-BE" sz="2400" b="1" dirty="0">
              <a:latin typeface="Montserrat" panose="00000500000000000000" pitchFamily="2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4CC10C2-946A-8EBB-D6F2-4FC4B7D7BE18}"/>
              </a:ext>
            </a:extLst>
          </p:cNvPr>
          <p:cNvSpPr txBox="1"/>
          <p:nvPr/>
        </p:nvSpPr>
        <p:spPr>
          <a:xfrm>
            <a:off x="2560597" y="3489353"/>
            <a:ext cx="1824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Montserrat" panose="00000500000000000000" pitchFamily="2" charset="0"/>
              </a:rPr>
              <a:t>Mapping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1DDD0BC5-04EA-7CBD-4C30-801D5978E359}"/>
              </a:ext>
            </a:extLst>
          </p:cNvPr>
          <p:cNvSpPr txBox="1"/>
          <p:nvPr/>
        </p:nvSpPr>
        <p:spPr>
          <a:xfrm>
            <a:off x="6830941" y="3573837"/>
            <a:ext cx="1824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Montserrat" panose="00000500000000000000" pitchFamily="2" charset="0"/>
              </a:rPr>
              <a:t>Modelling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4717D6C-2E55-66F5-9D49-CEFF95BA7D53}"/>
              </a:ext>
            </a:extLst>
          </p:cNvPr>
          <p:cNvSpPr txBox="1"/>
          <p:nvPr/>
        </p:nvSpPr>
        <p:spPr>
          <a:xfrm>
            <a:off x="3774351" y="5659673"/>
            <a:ext cx="41746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ontserrat" panose="00000500000000000000" pitchFamily="2" charset="0"/>
              </a:rPr>
              <a:t>Mapping of ecological processes</a:t>
            </a:r>
          </a:p>
          <a:p>
            <a:pPr algn="ctr"/>
            <a:r>
              <a:rPr lang="en-GB" sz="2400" b="1" dirty="0">
                <a:latin typeface="Montserrat" panose="00000500000000000000" pitchFamily="2" charset="0"/>
              </a:rPr>
              <a:t>Community level m - km</a:t>
            </a:r>
          </a:p>
        </p:txBody>
      </p: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3D740EA5-FF94-FF9E-F3DC-89738BFE7B87}"/>
              </a:ext>
            </a:extLst>
          </p:cNvPr>
          <p:cNvCxnSpPr>
            <a:cxnSpLocks/>
          </p:cNvCxnSpPr>
          <p:nvPr/>
        </p:nvCxnSpPr>
        <p:spPr>
          <a:xfrm>
            <a:off x="7336869" y="1044698"/>
            <a:ext cx="75205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937D26D7-1E13-EA27-9786-6A7CF9F70467}"/>
              </a:ext>
            </a:extLst>
          </p:cNvPr>
          <p:cNvCxnSpPr>
            <a:cxnSpLocks/>
          </p:cNvCxnSpPr>
          <p:nvPr/>
        </p:nvCxnSpPr>
        <p:spPr>
          <a:xfrm>
            <a:off x="2741604" y="1044698"/>
            <a:ext cx="70467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Graphique 5" descr="Crabe contour">
            <a:extLst>
              <a:ext uri="{FF2B5EF4-FFF2-40B4-BE49-F238E27FC236}">
                <a16:creationId xmlns:a16="http://schemas.microsoft.com/office/drawing/2014/main" id="{C67EF885-4065-D20D-3390-0C199C6619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5911" y="1541576"/>
            <a:ext cx="1051029" cy="1051029"/>
          </a:xfrm>
          <a:prstGeom prst="rect">
            <a:avLst/>
          </a:prstGeom>
        </p:spPr>
      </p:pic>
      <p:pic>
        <p:nvPicPr>
          <p:cNvPr id="8" name="Graphique 7" descr="Coquillage contour">
            <a:extLst>
              <a:ext uri="{FF2B5EF4-FFF2-40B4-BE49-F238E27FC236}">
                <a16:creationId xmlns:a16="http://schemas.microsoft.com/office/drawing/2014/main" id="{EACBC79B-8A69-2D18-E8A9-C45F9076BD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368" y="2888622"/>
            <a:ext cx="910432" cy="910432"/>
          </a:xfrm>
          <a:prstGeom prst="rect">
            <a:avLst/>
          </a:prstGeom>
        </p:spPr>
      </p:pic>
      <p:sp>
        <p:nvSpPr>
          <p:cNvPr id="10" name="Oval 14">
            <a:extLst>
              <a:ext uri="{FF2B5EF4-FFF2-40B4-BE49-F238E27FC236}">
                <a16:creationId xmlns:a16="http://schemas.microsoft.com/office/drawing/2014/main" id="{E481AA6E-F373-60DA-0C14-47065C96EE93}"/>
              </a:ext>
            </a:extLst>
          </p:cNvPr>
          <p:cNvSpPr/>
          <p:nvPr/>
        </p:nvSpPr>
        <p:spPr>
          <a:xfrm>
            <a:off x="1280945" y="1726203"/>
            <a:ext cx="682027" cy="689962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2000" kern="0" dirty="0">
              <a:solidFill>
                <a:prstClr val="white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B57C4-2150-D7E3-ADD0-61E401FF5EDC}"/>
              </a:ext>
            </a:extLst>
          </p:cNvPr>
          <p:cNvSpPr/>
          <p:nvPr/>
        </p:nvSpPr>
        <p:spPr>
          <a:xfrm>
            <a:off x="2042324" y="1790590"/>
            <a:ext cx="584653" cy="59937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12" name="Oval 14">
            <a:extLst>
              <a:ext uri="{FF2B5EF4-FFF2-40B4-BE49-F238E27FC236}">
                <a16:creationId xmlns:a16="http://schemas.microsoft.com/office/drawing/2014/main" id="{37FF5FA9-C2B9-14D9-49AB-084F2CC31EED}"/>
              </a:ext>
            </a:extLst>
          </p:cNvPr>
          <p:cNvSpPr/>
          <p:nvPr/>
        </p:nvSpPr>
        <p:spPr>
          <a:xfrm>
            <a:off x="1280945" y="3023207"/>
            <a:ext cx="682027" cy="6899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D6611D-E961-1497-0C77-08DC49F040B7}"/>
              </a:ext>
            </a:extLst>
          </p:cNvPr>
          <p:cNvSpPr/>
          <p:nvPr/>
        </p:nvSpPr>
        <p:spPr>
          <a:xfrm>
            <a:off x="2043460" y="3085387"/>
            <a:ext cx="584653" cy="5993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id="{99FADBC6-BFB7-5C39-5474-3A0BF6DFE52E}"/>
              </a:ext>
            </a:extLst>
          </p:cNvPr>
          <p:cNvSpPr/>
          <p:nvPr/>
        </p:nvSpPr>
        <p:spPr>
          <a:xfrm rot="16200000">
            <a:off x="1037202" y="852980"/>
            <a:ext cx="1062252" cy="2409669"/>
          </a:xfrm>
          <a:prstGeom prst="round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DC901664-4BA0-E138-BC9A-E2EB189F64BA}"/>
              </a:ext>
            </a:extLst>
          </p:cNvPr>
          <p:cNvCxnSpPr>
            <a:cxnSpLocks/>
          </p:cNvCxnSpPr>
          <p:nvPr/>
        </p:nvCxnSpPr>
        <p:spPr>
          <a:xfrm>
            <a:off x="2766959" y="3450666"/>
            <a:ext cx="157958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6">
            <a:extLst>
              <a:ext uri="{FF2B5EF4-FFF2-40B4-BE49-F238E27FC236}">
                <a16:creationId xmlns:a16="http://schemas.microsoft.com/office/drawing/2014/main" id="{CA329C7A-129B-8822-19A1-D8662545DE22}"/>
              </a:ext>
            </a:extLst>
          </p:cNvPr>
          <p:cNvSpPr/>
          <p:nvPr/>
        </p:nvSpPr>
        <p:spPr>
          <a:xfrm rot="16200000">
            <a:off x="1030998" y="2139004"/>
            <a:ext cx="1062252" cy="2409669"/>
          </a:xfrm>
          <a:prstGeom prst="round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Image 23" descr="Une image contenant carte, texte, atlas&#10;&#10;Le contenu généré par l’IA peut être incorrect.">
            <a:extLst>
              <a:ext uri="{FF2B5EF4-FFF2-40B4-BE49-F238E27FC236}">
                <a16:creationId xmlns:a16="http://schemas.microsoft.com/office/drawing/2014/main" id="{DD51BD34-4B2D-6393-DB70-784BBB9C0A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45" y="1352829"/>
            <a:ext cx="2733455" cy="428183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7E61739-14AA-B49D-85E2-1EDF535629F5}"/>
              </a:ext>
            </a:extLst>
          </p:cNvPr>
          <p:cNvSpPr txBox="1"/>
          <p:nvPr/>
        </p:nvSpPr>
        <p:spPr>
          <a:xfrm>
            <a:off x="11677120" y="6371223"/>
            <a:ext cx="51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latin typeface="Montserrat" panose="00000500000000000000" pitchFamily="2" charset="0"/>
              </a:rPr>
              <a:t>11</a:t>
            </a: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122C2D4D-3CEF-CDC2-2EE8-CF77046DC4F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2545"/>
          <a:stretch/>
        </p:blipFill>
        <p:spPr>
          <a:xfrm>
            <a:off x="737378" y="3903960"/>
            <a:ext cx="1763385" cy="1755713"/>
          </a:xfrm>
          <a:prstGeom prst="rect">
            <a:avLst/>
          </a:prstGeom>
        </p:spPr>
      </p:pic>
      <p:grpSp>
        <p:nvGrpSpPr>
          <p:cNvPr id="31" name="Groupe 30">
            <a:extLst>
              <a:ext uri="{FF2B5EF4-FFF2-40B4-BE49-F238E27FC236}">
                <a16:creationId xmlns:a16="http://schemas.microsoft.com/office/drawing/2014/main" id="{8E14A9D7-8420-EF18-BAE7-D59AA11441E8}"/>
              </a:ext>
            </a:extLst>
          </p:cNvPr>
          <p:cNvGrpSpPr/>
          <p:nvPr/>
        </p:nvGrpSpPr>
        <p:grpSpPr>
          <a:xfrm>
            <a:off x="0" y="-1816"/>
            <a:ext cx="12080804" cy="543741"/>
            <a:chOff x="3166" y="13695"/>
            <a:chExt cx="12185665" cy="54374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28F42D9B-F202-15D5-B527-92466082F2C4}"/>
                </a:ext>
              </a:extLst>
            </p:cNvPr>
            <p:cNvSpPr/>
            <p:nvPr/>
          </p:nvSpPr>
          <p:spPr>
            <a:xfrm>
              <a:off x="3166" y="13695"/>
              <a:ext cx="5724534" cy="543739"/>
            </a:xfrm>
            <a:custGeom>
              <a:avLst/>
              <a:gdLst>
                <a:gd name="connsiteX0" fmla="*/ 0 w 4889514"/>
                <a:gd name="connsiteY0" fmla="*/ 0 h 543739"/>
                <a:gd name="connsiteX1" fmla="*/ 4617645 w 4889514"/>
                <a:gd name="connsiteY1" fmla="*/ 0 h 543739"/>
                <a:gd name="connsiteX2" fmla="*/ 4889514 w 4889514"/>
                <a:gd name="connsiteY2" fmla="*/ 271870 h 543739"/>
                <a:gd name="connsiteX3" fmla="*/ 4617645 w 4889514"/>
                <a:gd name="connsiteY3" fmla="*/ 543739 h 543739"/>
                <a:gd name="connsiteX4" fmla="*/ 0 w 4889514"/>
                <a:gd name="connsiteY4" fmla="*/ 543739 h 543739"/>
                <a:gd name="connsiteX5" fmla="*/ 0 w 4889514"/>
                <a:gd name="connsiteY5" fmla="*/ 0 h 54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9514" h="543739">
                  <a:moveTo>
                    <a:pt x="0" y="0"/>
                  </a:moveTo>
                  <a:lnTo>
                    <a:pt x="4617645" y="0"/>
                  </a:lnTo>
                  <a:lnTo>
                    <a:pt x="4889514" y="271870"/>
                  </a:lnTo>
                  <a:lnTo>
                    <a:pt x="4617645" y="543739"/>
                  </a:lnTo>
                  <a:lnTo>
                    <a:pt x="0" y="543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3350" tIns="66675" rIns="169273" bIns="66675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500" kern="1200" dirty="0">
                  <a:latin typeface="Montserrat" panose="00000500000000000000" pitchFamily="2" charset="0"/>
                </a:rPr>
                <a:t>Question &amp; </a:t>
              </a:r>
              <a:r>
                <a:rPr lang="fr-BE" sz="2500" kern="1200" dirty="0" err="1">
                  <a:latin typeface="Montserrat" panose="00000500000000000000" pitchFamily="2" charset="0"/>
                </a:rPr>
                <a:t>Approach</a:t>
              </a:r>
              <a:endParaRPr lang="fr-BE" sz="2500" kern="1200" dirty="0">
                <a:latin typeface="Montserrat" panose="00000500000000000000" pitchFamily="2" charset="0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DB692442-966F-6F01-E642-FEE170FC498C}"/>
                </a:ext>
              </a:extLst>
            </p:cNvPr>
            <p:cNvSpPr/>
            <p:nvPr/>
          </p:nvSpPr>
          <p:spPr>
            <a:xfrm>
              <a:off x="4275397" y="13695"/>
              <a:ext cx="3237924" cy="543740"/>
            </a:xfrm>
            <a:custGeom>
              <a:avLst/>
              <a:gdLst>
                <a:gd name="connsiteX0" fmla="*/ 0 w 4560093"/>
                <a:gd name="connsiteY0" fmla="*/ 0 h 543739"/>
                <a:gd name="connsiteX1" fmla="*/ 4288224 w 4560093"/>
                <a:gd name="connsiteY1" fmla="*/ 0 h 543739"/>
                <a:gd name="connsiteX2" fmla="*/ 4560093 w 4560093"/>
                <a:gd name="connsiteY2" fmla="*/ 271870 h 543739"/>
                <a:gd name="connsiteX3" fmla="*/ 4288224 w 4560093"/>
                <a:gd name="connsiteY3" fmla="*/ 543739 h 543739"/>
                <a:gd name="connsiteX4" fmla="*/ 0 w 4560093"/>
                <a:gd name="connsiteY4" fmla="*/ 543739 h 543739"/>
                <a:gd name="connsiteX5" fmla="*/ 271870 w 4560093"/>
                <a:gd name="connsiteY5" fmla="*/ 271870 h 543739"/>
                <a:gd name="connsiteX6" fmla="*/ 0 w 4560093"/>
                <a:gd name="connsiteY6" fmla="*/ 0 h 54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60093" h="543739">
                  <a:moveTo>
                    <a:pt x="0" y="0"/>
                  </a:moveTo>
                  <a:lnTo>
                    <a:pt x="4288224" y="0"/>
                  </a:lnTo>
                  <a:lnTo>
                    <a:pt x="4560093" y="271870"/>
                  </a:lnTo>
                  <a:lnTo>
                    <a:pt x="4288224" y="543739"/>
                  </a:lnTo>
                  <a:lnTo>
                    <a:pt x="0" y="543739"/>
                  </a:lnTo>
                  <a:lnTo>
                    <a:pt x="271870" y="271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71883" tIns="66675" rIns="305207" bIns="66675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500" kern="1200" dirty="0" err="1">
                  <a:latin typeface="Montserrat" panose="00000500000000000000" pitchFamily="2" charset="0"/>
                </a:rPr>
                <a:t>Results</a:t>
              </a:r>
              <a:endParaRPr lang="fr-BE" sz="2500" kern="1200" dirty="0">
                <a:latin typeface="Montserrat" panose="00000500000000000000" pitchFamily="2" charset="0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89483206-CDFC-5F8C-AB39-C71482476FEB}"/>
                </a:ext>
              </a:extLst>
            </p:cNvPr>
            <p:cNvSpPr/>
            <p:nvPr/>
          </p:nvSpPr>
          <p:spPr>
            <a:xfrm>
              <a:off x="6985367" y="13695"/>
              <a:ext cx="5203464" cy="543740"/>
            </a:xfrm>
            <a:custGeom>
              <a:avLst/>
              <a:gdLst>
                <a:gd name="connsiteX0" fmla="*/ 0 w 4560093"/>
                <a:gd name="connsiteY0" fmla="*/ 0 h 543739"/>
                <a:gd name="connsiteX1" fmla="*/ 4288224 w 4560093"/>
                <a:gd name="connsiteY1" fmla="*/ 0 h 543739"/>
                <a:gd name="connsiteX2" fmla="*/ 4560093 w 4560093"/>
                <a:gd name="connsiteY2" fmla="*/ 271870 h 543739"/>
                <a:gd name="connsiteX3" fmla="*/ 4288224 w 4560093"/>
                <a:gd name="connsiteY3" fmla="*/ 543739 h 543739"/>
                <a:gd name="connsiteX4" fmla="*/ 0 w 4560093"/>
                <a:gd name="connsiteY4" fmla="*/ 543739 h 543739"/>
                <a:gd name="connsiteX5" fmla="*/ 271870 w 4560093"/>
                <a:gd name="connsiteY5" fmla="*/ 271870 h 543739"/>
                <a:gd name="connsiteX6" fmla="*/ 0 w 4560093"/>
                <a:gd name="connsiteY6" fmla="*/ 0 h 54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60093" h="543739">
                  <a:moveTo>
                    <a:pt x="0" y="0"/>
                  </a:moveTo>
                  <a:lnTo>
                    <a:pt x="4288224" y="0"/>
                  </a:lnTo>
                  <a:lnTo>
                    <a:pt x="4560093" y="271870"/>
                  </a:lnTo>
                  <a:lnTo>
                    <a:pt x="4288224" y="543739"/>
                  </a:lnTo>
                  <a:lnTo>
                    <a:pt x="0" y="543739"/>
                  </a:lnTo>
                  <a:lnTo>
                    <a:pt x="271870" y="271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71883" tIns="66675" rIns="305207" bIns="66675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500" kern="1200" dirty="0">
                  <a:latin typeface="Montserrat" panose="00000500000000000000" pitchFamily="2" charset="0"/>
                </a:rPr>
                <a:t>Conclusions &amp; perspectives</a:t>
              </a:r>
            </a:p>
          </p:txBody>
        </p:sp>
      </p:grp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A6A763B4-E560-5698-018D-A4BDE284582A}"/>
              </a:ext>
            </a:extLst>
          </p:cNvPr>
          <p:cNvCxnSpPr>
            <a:cxnSpLocks/>
          </p:cNvCxnSpPr>
          <p:nvPr/>
        </p:nvCxnSpPr>
        <p:spPr>
          <a:xfrm>
            <a:off x="6816536" y="3450666"/>
            <a:ext cx="157958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34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9" grpId="0" animBg="1"/>
      <p:bldP spid="37" grpId="0"/>
      <p:bldP spid="38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577C6-D9FF-71B3-3B2C-9C343E2B1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lein air, ciel, nature, eau&#10;&#10;Description générée automatiquement">
            <a:hlinkClick r:id="rId3"/>
            <a:extLst>
              <a:ext uri="{FF2B5EF4-FFF2-40B4-BE49-F238E27FC236}">
                <a16:creationId xmlns:a16="http://schemas.microsoft.com/office/drawing/2014/main" id="{F0B7AB6D-032F-16AF-905C-C8C666748F9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64" y="0"/>
            <a:ext cx="12203563" cy="6858000"/>
          </a:xfrm>
          <a:prstGeom prst="rect">
            <a:avLst/>
          </a:prstGeom>
        </p:spPr>
      </p:pic>
      <p:pic>
        <p:nvPicPr>
          <p:cNvPr id="13" name="Image 12" descr="Une image contenant Police, Graphique, graphisme, logo&#10;&#10;Description générée automatiquement">
            <a:extLst>
              <a:ext uri="{FF2B5EF4-FFF2-40B4-BE49-F238E27FC236}">
                <a16:creationId xmlns:a16="http://schemas.microsoft.com/office/drawing/2014/main" id="{28AA8CF2-B903-DCFE-EA4A-F6720B44BF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06" y="4784103"/>
            <a:ext cx="1341740" cy="845741"/>
          </a:xfrm>
          <a:prstGeom prst="rect">
            <a:avLst/>
          </a:prstGeom>
        </p:spPr>
      </p:pic>
      <p:pic>
        <p:nvPicPr>
          <p:cNvPr id="14" name="Picture 4" descr="Shape&#10;&#10;Description automatically generated">
            <a:extLst>
              <a:ext uri="{FF2B5EF4-FFF2-40B4-BE49-F238E27FC236}">
                <a16:creationId xmlns:a16="http://schemas.microsoft.com/office/drawing/2014/main" id="{1E13F0E4-7DC9-1468-583F-8D6FDAECB7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33" y="4937342"/>
            <a:ext cx="3630184" cy="1815092"/>
          </a:xfrm>
          <a:prstGeom prst="rect">
            <a:avLst/>
          </a:prstGeom>
        </p:spPr>
      </p:pic>
      <p:pic>
        <p:nvPicPr>
          <p:cNvPr id="15" name="Image 14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300E06B7-7D25-3FF8-CD8C-1673897B54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19" y="1981589"/>
            <a:ext cx="5332435" cy="895267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11ED34D-64AB-0D2C-E62A-AE5724994D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960" y="5433745"/>
            <a:ext cx="1411480" cy="1411480"/>
          </a:xfrm>
          <a:prstGeom prst="rect">
            <a:avLst/>
          </a:prstGeom>
        </p:spPr>
      </p:pic>
      <p:pic>
        <p:nvPicPr>
          <p:cNvPr id="17" name="Image 16" descr="Une image contenant Graphique, Police, logo, graphisme&#10;&#10;Description générée automatiquement">
            <a:extLst>
              <a:ext uri="{FF2B5EF4-FFF2-40B4-BE49-F238E27FC236}">
                <a16:creationId xmlns:a16="http://schemas.microsoft.com/office/drawing/2014/main" id="{74D236F6-FC78-37AD-9577-866DC3A3D0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383" y="5244108"/>
            <a:ext cx="839700" cy="1394674"/>
          </a:xfrm>
          <a:prstGeom prst="rect">
            <a:avLst/>
          </a:prstGeom>
        </p:spPr>
      </p:pic>
      <p:pic>
        <p:nvPicPr>
          <p:cNvPr id="18" name="Image 17" descr="Une image contenant Graphique, graphisme, Police, logo&#10;&#10;Description générée automatiquement">
            <a:extLst>
              <a:ext uri="{FF2B5EF4-FFF2-40B4-BE49-F238E27FC236}">
                <a16:creationId xmlns:a16="http://schemas.microsoft.com/office/drawing/2014/main" id="{063C3177-6555-365B-EB69-C46F79B019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034" y="5685240"/>
            <a:ext cx="1613093" cy="895267"/>
          </a:xfrm>
          <a:prstGeom prst="rect">
            <a:avLst/>
          </a:prstGeom>
        </p:spPr>
      </p:pic>
      <p:pic>
        <p:nvPicPr>
          <p:cNvPr id="19" name="Picture 2" descr="Logo-liege">
            <a:extLst>
              <a:ext uri="{FF2B5EF4-FFF2-40B4-BE49-F238E27FC236}">
                <a16:creationId xmlns:a16="http://schemas.microsoft.com/office/drawing/2014/main" id="{A7B1B3CD-EE18-0E54-149F-AA32667CB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2" y="5806218"/>
            <a:ext cx="2483969" cy="87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 descr="Une image contenant motif, pixel, mots croisés, point&#10;&#10;Le contenu généré par l’IA peut être incorrect.">
            <a:extLst>
              <a:ext uri="{FF2B5EF4-FFF2-40B4-BE49-F238E27FC236}">
                <a16:creationId xmlns:a16="http://schemas.microsoft.com/office/drawing/2014/main" id="{5560A4D6-F668-C7D0-845C-3EF467EC4B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693" y="1493838"/>
            <a:ext cx="3472646" cy="347264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1064404-646B-649D-1E7E-4A6548E96B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40" y="5190388"/>
            <a:ext cx="1805060" cy="156137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79AE779-8753-1F46-4F9F-BE6A4661F40B}"/>
              </a:ext>
            </a:extLst>
          </p:cNvPr>
          <p:cNvSpPr txBox="1"/>
          <p:nvPr/>
        </p:nvSpPr>
        <p:spPr>
          <a:xfrm>
            <a:off x="6985921" y="896288"/>
            <a:ext cx="5772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Abstract</a:t>
            </a:r>
            <a:endParaRPr lang="en-US" sz="3200" b="1" i="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95AFAC-C950-951D-40C2-80E61007D7E0}"/>
              </a:ext>
            </a:extLst>
          </p:cNvPr>
          <p:cNvSpPr/>
          <p:nvPr/>
        </p:nvSpPr>
        <p:spPr>
          <a:xfrm>
            <a:off x="8237977" y="1524112"/>
            <a:ext cx="3485221" cy="3461824"/>
          </a:xfrm>
          <a:prstGeom prst="rect">
            <a:avLst/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C874BCA-056E-048B-5105-01FC95404853}"/>
              </a:ext>
            </a:extLst>
          </p:cNvPr>
          <p:cNvSpPr txBox="1"/>
          <p:nvPr/>
        </p:nvSpPr>
        <p:spPr>
          <a:xfrm>
            <a:off x="3288288" y="3866525"/>
            <a:ext cx="48322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dirty="0">
                <a:latin typeface="Montserrat" panose="00000500000000000000" pitchFamily="2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severine.chevalier@uliege.be</a:t>
            </a:r>
            <a:endParaRPr lang="fr-BE" sz="2400" dirty="0"/>
          </a:p>
        </p:txBody>
      </p:sp>
      <p:pic>
        <p:nvPicPr>
          <p:cNvPr id="6" name="Image 5" descr="Une image contenant personne, Visage humain, plein air, habits&#10;&#10;Le contenu généré par l’IA peut être incorrect.">
            <a:extLst>
              <a:ext uri="{FF2B5EF4-FFF2-40B4-BE49-F238E27FC236}">
                <a16:creationId xmlns:a16="http://schemas.microsoft.com/office/drawing/2014/main" id="{4F536404-D8D7-A15C-00C2-3F61FB1A4D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28" y="1813411"/>
            <a:ext cx="1745409" cy="258233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B030762-6874-CDA1-D005-EF92AC918C65}"/>
              </a:ext>
            </a:extLst>
          </p:cNvPr>
          <p:cNvSpPr txBox="1"/>
          <p:nvPr/>
        </p:nvSpPr>
        <p:spPr>
          <a:xfrm>
            <a:off x="416886" y="862670"/>
            <a:ext cx="6569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Montserrat" panose="00000500000000000000" pitchFamily="2" charset="0"/>
              </a:rPr>
              <a:t>Thank you for your attention !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C81DC98-963E-73BA-58FE-394B87F56BF2}"/>
              </a:ext>
            </a:extLst>
          </p:cNvPr>
          <p:cNvSpPr txBox="1"/>
          <p:nvPr/>
        </p:nvSpPr>
        <p:spPr>
          <a:xfrm>
            <a:off x="2434219" y="3003024"/>
            <a:ext cx="6286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800" dirty="0">
                <a:solidFill>
                  <a:srgbClr val="156082"/>
                </a:solidFill>
                <a:latin typeface="Montserrat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https://www.mast.uliege.be</a:t>
            </a:r>
            <a:endParaRPr lang="fr-BE" sz="2800" dirty="0">
              <a:solidFill>
                <a:srgbClr val="156082"/>
              </a:solidFill>
              <a:latin typeface="Montserrat" panose="00000500000000000000" pitchFamily="2" charset="0"/>
            </a:endParaRPr>
          </a:p>
        </p:txBody>
      </p:sp>
      <p:pic>
        <p:nvPicPr>
          <p:cNvPr id="12" name="Graphique 11" descr="Adresse de courrier avec un remplissage uni">
            <a:extLst>
              <a:ext uri="{FF2B5EF4-FFF2-40B4-BE49-F238E27FC236}">
                <a16:creationId xmlns:a16="http://schemas.microsoft.com/office/drawing/2014/main" id="{628642C9-1295-5C8E-BEE3-74D6814356B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389229" y="35598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23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E4A0CB9-288C-5D42-C8E2-7FEB6B2C4BEB}"/>
              </a:ext>
            </a:extLst>
          </p:cNvPr>
          <p:cNvSpPr txBox="1">
            <a:spLocks/>
          </p:cNvSpPr>
          <p:nvPr/>
        </p:nvSpPr>
        <p:spPr>
          <a:xfrm>
            <a:off x="946150" y="621513"/>
            <a:ext cx="10299700" cy="543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aseline="-25000" dirty="0">
                <a:solidFill>
                  <a:schemeClr val="tx2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rPr>
              <a:t>Objective : from biodiversity to ecosystem functions ?</a:t>
            </a:r>
            <a:endParaRPr lang="fr-FR" sz="4000" baseline="-25000" dirty="0">
              <a:solidFill>
                <a:schemeClr val="tx2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BE3D6E5B-7C02-A4D9-787B-45103C2905F4}"/>
              </a:ext>
            </a:extLst>
          </p:cNvPr>
          <p:cNvSpPr/>
          <p:nvPr/>
        </p:nvSpPr>
        <p:spPr>
          <a:xfrm>
            <a:off x="7586204" y="5438497"/>
            <a:ext cx="4237160" cy="11713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Montserrat" panose="00000500000000000000" pitchFamily="2" charset="0"/>
              </a:rPr>
              <a:t>To </a:t>
            </a:r>
            <a:r>
              <a:rPr kumimoji="0" lang="fr-B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Montserrat" panose="00000500000000000000" pitchFamily="2" charset="0"/>
              </a:rPr>
              <a:t>ecosystem</a:t>
            </a: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fr-B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Montserrat" panose="00000500000000000000" pitchFamily="2" charset="0"/>
              </a:rPr>
              <a:t>functions</a:t>
            </a:r>
            <a:endParaRPr kumimoji="0" lang="fr-BE" sz="24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10000"/>
                </a:srgbClr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2400" b="1" dirty="0">
                <a:solidFill>
                  <a:srgbClr val="FFFFFF">
                    <a:lumMod val="10000"/>
                  </a:srgbClr>
                </a:solidFill>
                <a:latin typeface="Montserrat" panose="00000500000000000000" pitchFamily="2" charset="0"/>
              </a:rPr>
              <a:t>mapping</a:t>
            </a: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448045CB-EC84-90FA-20FC-BCACC48FCEB3}"/>
              </a:ext>
            </a:extLst>
          </p:cNvPr>
          <p:cNvSpPr/>
          <p:nvPr/>
        </p:nvSpPr>
        <p:spPr>
          <a:xfrm>
            <a:off x="4640782" y="2985966"/>
            <a:ext cx="3655159" cy="1033710"/>
          </a:xfrm>
          <a:prstGeom prst="rightArrow">
            <a:avLst/>
          </a:prstGeom>
          <a:solidFill>
            <a:schemeClr val="bg2"/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</a:rPr>
              <a:t>UPSCALING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8E248138-3B0D-9FDC-8507-2C86A51047DA}"/>
              </a:ext>
            </a:extLst>
          </p:cNvPr>
          <p:cNvSpPr/>
          <p:nvPr/>
        </p:nvSpPr>
        <p:spPr>
          <a:xfrm>
            <a:off x="101729" y="5438497"/>
            <a:ext cx="4765408" cy="7537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2400" dirty="0" err="1">
                <a:solidFill>
                  <a:srgbClr val="FFFFFF">
                    <a:lumMod val="10000"/>
                  </a:srgbClr>
                </a:solidFill>
                <a:latin typeface="Montserrat" panose="00000500000000000000" pitchFamily="2" charset="0"/>
              </a:rPr>
              <a:t>From</a:t>
            </a:r>
            <a:r>
              <a:rPr lang="fr-BE" sz="2400" dirty="0">
                <a:solidFill>
                  <a:srgbClr val="FFFFFF">
                    <a:lumMod val="10000"/>
                  </a:srgbClr>
                </a:solidFill>
                <a:latin typeface="Montserrat" panose="00000500000000000000" pitchFamily="2" charset="0"/>
              </a:rPr>
              <a:t> </a:t>
            </a:r>
            <a:r>
              <a:rPr lang="fr-BE" sz="2400" b="1" dirty="0" err="1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</a:rPr>
              <a:t>macrozoo</a:t>
            </a:r>
            <a:r>
              <a:rPr lang="fr-BE" sz="2400" b="1" dirty="0" err="1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</a:rPr>
              <a:t>benthos</a:t>
            </a:r>
            <a:endParaRPr lang="fr-BE" sz="2400" b="1" dirty="0">
              <a:solidFill>
                <a:schemeClr val="accent6">
                  <a:lumMod val="75000"/>
                </a:schemeClr>
              </a:solidFill>
              <a:latin typeface="Montserrat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240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</a:rPr>
              <a:t>Animals </a:t>
            </a:r>
            <a:r>
              <a:rPr lang="fr-BE" sz="2400" dirty="0" err="1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</a:rPr>
              <a:t>bigger</a:t>
            </a:r>
            <a:r>
              <a:rPr lang="fr-BE" sz="240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BE" sz="2400" dirty="0" err="1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</a:rPr>
              <a:t>than</a:t>
            </a:r>
            <a:r>
              <a:rPr lang="fr-BE" sz="240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</a:rPr>
              <a:t> 0.5 mm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2400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</a:rPr>
              <a:t>Living </a:t>
            </a:r>
            <a:r>
              <a:rPr lang="fr-BE" sz="2400" dirty="0" err="1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</a:rPr>
              <a:t>near</a:t>
            </a:r>
            <a:r>
              <a:rPr lang="fr-BE" sz="2400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</a:rPr>
              <a:t>/in/</a:t>
            </a:r>
            <a:r>
              <a:rPr lang="fr-BE" sz="2400" dirty="0" err="1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</a:rPr>
              <a:t>closed</a:t>
            </a:r>
            <a:r>
              <a:rPr lang="fr-BE" sz="2400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</a:rPr>
              <a:t> to the </a:t>
            </a:r>
            <a:r>
              <a:rPr lang="fr-BE" sz="2400" dirty="0" err="1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</a:rPr>
              <a:t>seabed</a:t>
            </a:r>
            <a:endParaRPr lang="fr-BE" sz="2400" dirty="0">
              <a:solidFill>
                <a:schemeClr val="accent6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6B187C2-1808-4578-9770-38A00DBCD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78" y="1888812"/>
            <a:ext cx="4042510" cy="317474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E26C52E-63FC-91D8-599E-1026629FBA1D}"/>
              </a:ext>
            </a:extLst>
          </p:cNvPr>
          <p:cNvSpPr txBox="1"/>
          <p:nvPr/>
        </p:nvSpPr>
        <p:spPr>
          <a:xfrm>
            <a:off x="1836446" y="4394618"/>
            <a:ext cx="320842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BE" sz="16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fr-BE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G. Carter via NOAA/GLERL</a:t>
            </a:r>
            <a:endParaRPr lang="fr-BE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01669FB-8289-9E3B-AEE3-6B402BE706EF}"/>
              </a:ext>
            </a:extLst>
          </p:cNvPr>
          <p:cNvSpPr txBox="1"/>
          <p:nvPr/>
        </p:nvSpPr>
        <p:spPr>
          <a:xfrm>
            <a:off x="854297" y="1308361"/>
            <a:ext cx="3105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dirty="0">
                <a:latin typeface="Montserrat" panose="00000500000000000000" pitchFamily="2" charset="0"/>
              </a:rPr>
              <a:t>Field </a:t>
            </a:r>
            <a:r>
              <a:rPr lang="fr-BE" sz="2400" dirty="0" err="1">
                <a:latin typeface="Montserrat" panose="00000500000000000000" pitchFamily="2" charset="0"/>
              </a:rPr>
              <a:t>experiments</a:t>
            </a:r>
            <a:r>
              <a:rPr lang="fr-BE" sz="2400" dirty="0">
                <a:latin typeface="Montserrat" panose="00000500000000000000" pitchFamily="2" charset="0"/>
              </a:rPr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CE030CF-CD9E-82BC-E22C-74D3D361F700}"/>
              </a:ext>
            </a:extLst>
          </p:cNvPr>
          <p:cNvSpPr txBox="1"/>
          <p:nvPr/>
        </p:nvSpPr>
        <p:spPr>
          <a:xfrm>
            <a:off x="7830146" y="1296200"/>
            <a:ext cx="39932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dirty="0" err="1">
                <a:latin typeface="Montserrat" panose="00000500000000000000" pitchFamily="2" charset="0"/>
              </a:rPr>
              <a:t>Scales</a:t>
            </a:r>
            <a:r>
              <a:rPr lang="fr-BE" sz="2400" dirty="0">
                <a:latin typeface="Montserrat" panose="00000500000000000000" pitchFamily="2" charset="0"/>
              </a:rPr>
              <a:t> of management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A45F1B3-CEC4-6038-D7C2-9F0F60EE24C2}"/>
              </a:ext>
            </a:extLst>
          </p:cNvPr>
          <p:cNvGrpSpPr/>
          <p:nvPr/>
        </p:nvGrpSpPr>
        <p:grpSpPr>
          <a:xfrm>
            <a:off x="0" y="-1816"/>
            <a:ext cx="12080804" cy="543741"/>
            <a:chOff x="3166" y="13695"/>
            <a:chExt cx="12185665" cy="543740"/>
          </a:xfrm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E3013E3D-E8E9-1E9E-2E17-CC7A45BE8F29}"/>
                </a:ext>
              </a:extLst>
            </p:cNvPr>
            <p:cNvSpPr/>
            <p:nvPr/>
          </p:nvSpPr>
          <p:spPr>
            <a:xfrm>
              <a:off x="3166" y="13695"/>
              <a:ext cx="5724534" cy="543739"/>
            </a:xfrm>
            <a:custGeom>
              <a:avLst/>
              <a:gdLst>
                <a:gd name="connsiteX0" fmla="*/ 0 w 4889514"/>
                <a:gd name="connsiteY0" fmla="*/ 0 h 543739"/>
                <a:gd name="connsiteX1" fmla="*/ 4617645 w 4889514"/>
                <a:gd name="connsiteY1" fmla="*/ 0 h 543739"/>
                <a:gd name="connsiteX2" fmla="*/ 4889514 w 4889514"/>
                <a:gd name="connsiteY2" fmla="*/ 271870 h 543739"/>
                <a:gd name="connsiteX3" fmla="*/ 4617645 w 4889514"/>
                <a:gd name="connsiteY3" fmla="*/ 543739 h 543739"/>
                <a:gd name="connsiteX4" fmla="*/ 0 w 4889514"/>
                <a:gd name="connsiteY4" fmla="*/ 543739 h 543739"/>
                <a:gd name="connsiteX5" fmla="*/ 0 w 4889514"/>
                <a:gd name="connsiteY5" fmla="*/ 0 h 54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9514" h="543739">
                  <a:moveTo>
                    <a:pt x="0" y="0"/>
                  </a:moveTo>
                  <a:lnTo>
                    <a:pt x="4617645" y="0"/>
                  </a:lnTo>
                  <a:lnTo>
                    <a:pt x="4889514" y="271870"/>
                  </a:lnTo>
                  <a:lnTo>
                    <a:pt x="4617645" y="543739"/>
                  </a:lnTo>
                  <a:lnTo>
                    <a:pt x="0" y="543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3350" tIns="66675" rIns="169273" bIns="66675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500" kern="1200" dirty="0">
                  <a:latin typeface="Montserrat" panose="00000500000000000000" pitchFamily="2" charset="0"/>
                </a:rPr>
                <a:t>Question &amp; </a:t>
              </a:r>
              <a:r>
                <a:rPr lang="fr-BE" sz="2500" kern="1200" dirty="0" err="1">
                  <a:latin typeface="Montserrat" panose="00000500000000000000" pitchFamily="2" charset="0"/>
                </a:rPr>
                <a:t>Approach</a:t>
              </a:r>
              <a:endParaRPr lang="fr-BE" sz="2500" kern="1200" dirty="0">
                <a:latin typeface="Montserrat" panose="00000500000000000000" pitchFamily="2" charset="0"/>
              </a:endParaRPr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B9596D09-0129-088A-1834-665BA5FBFF86}"/>
                </a:ext>
              </a:extLst>
            </p:cNvPr>
            <p:cNvSpPr/>
            <p:nvPr/>
          </p:nvSpPr>
          <p:spPr>
            <a:xfrm>
              <a:off x="4275397" y="13695"/>
              <a:ext cx="3237924" cy="543740"/>
            </a:xfrm>
            <a:custGeom>
              <a:avLst/>
              <a:gdLst>
                <a:gd name="connsiteX0" fmla="*/ 0 w 4560093"/>
                <a:gd name="connsiteY0" fmla="*/ 0 h 543739"/>
                <a:gd name="connsiteX1" fmla="*/ 4288224 w 4560093"/>
                <a:gd name="connsiteY1" fmla="*/ 0 h 543739"/>
                <a:gd name="connsiteX2" fmla="*/ 4560093 w 4560093"/>
                <a:gd name="connsiteY2" fmla="*/ 271870 h 543739"/>
                <a:gd name="connsiteX3" fmla="*/ 4288224 w 4560093"/>
                <a:gd name="connsiteY3" fmla="*/ 543739 h 543739"/>
                <a:gd name="connsiteX4" fmla="*/ 0 w 4560093"/>
                <a:gd name="connsiteY4" fmla="*/ 543739 h 543739"/>
                <a:gd name="connsiteX5" fmla="*/ 271870 w 4560093"/>
                <a:gd name="connsiteY5" fmla="*/ 271870 h 543739"/>
                <a:gd name="connsiteX6" fmla="*/ 0 w 4560093"/>
                <a:gd name="connsiteY6" fmla="*/ 0 h 54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60093" h="543739">
                  <a:moveTo>
                    <a:pt x="0" y="0"/>
                  </a:moveTo>
                  <a:lnTo>
                    <a:pt x="4288224" y="0"/>
                  </a:lnTo>
                  <a:lnTo>
                    <a:pt x="4560093" y="271870"/>
                  </a:lnTo>
                  <a:lnTo>
                    <a:pt x="4288224" y="543739"/>
                  </a:lnTo>
                  <a:lnTo>
                    <a:pt x="0" y="543739"/>
                  </a:lnTo>
                  <a:lnTo>
                    <a:pt x="271870" y="2718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71883" tIns="66675" rIns="305207" bIns="66675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500" kern="1200" dirty="0" err="1">
                  <a:latin typeface="Montserrat" panose="00000500000000000000" pitchFamily="2" charset="0"/>
                </a:rPr>
                <a:t>Results</a:t>
              </a:r>
              <a:endParaRPr lang="fr-BE" sz="2500" kern="1200" dirty="0">
                <a:latin typeface="Montserrat" panose="00000500000000000000" pitchFamily="2" charset="0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E70601F-3A86-FBEA-704B-68E8A162472C}"/>
                </a:ext>
              </a:extLst>
            </p:cNvPr>
            <p:cNvSpPr/>
            <p:nvPr/>
          </p:nvSpPr>
          <p:spPr>
            <a:xfrm>
              <a:off x="6985367" y="13695"/>
              <a:ext cx="5203464" cy="543740"/>
            </a:xfrm>
            <a:custGeom>
              <a:avLst/>
              <a:gdLst>
                <a:gd name="connsiteX0" fmla="*/ 0 w 4560093"/>
                <a:gd name="connsiteY0" fmla="*/ 0 h 543739"/>
                <a:gd name="connsiteX1" fmla="*/ 4288224 w 4560093"/>
                <a:gd name="connsiteY1" fmla="*/ 0 h 543739"/>
                <a:gd name="connsiteX2" fmla="*/ 4560093 w 4560093"/>
                <a:gd name="connsiteY2" fmla="*/ 271870 h 543739"/>
                <a:gd name="connsiteX3" fmla="*/ 4288224 w 4560093"/>
                <a:gd name="connsiteY3" fmla="*/ 543739 h 543739"/>
                <a:gd name="connsiteX4" fmla="*/ 0 w 4560093"/>
                <a:gd name="connsiteY4" fmla="*/ 543739 h 543739"/>
                <a:gd name="connsiteX5" fmla="*/ 271870 w 4560093"/>
                <a:gd name="connsiteY5" fmla="*/ 271870 h 543739"/>
                <a:gd name="connsiteX6" fmla="*/ 0 w 4560093"/>
                <a:gd name="connsiteY6" fmla="*/ 0 h 54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60093" h="543739">
                  <a:moveTo>
                    <a:pt x="0" y="0"/>
                  </a:moveTo>
                  <a:lnTo>
                    <a:pt x="4288224" y="0"/>
                  </a:lnTo>
                  <a:lnTo>
                    <a:pt x="4560093" y="271870"/>
                  </a:lnTo>
                  <a:lnTo>
                    <a:pt x="4288224" y="543739"/>
                  </a:lnTo>
                  <a:lnTo>
                    <a:pt x="0" y="543739"/>
                  </a:lnTo>
                  <a:lnTo>
                    <a:pt x="271870" y="2718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71883" tIns="66675" rIns="305207" bIns="66675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500" kern="1200" dirty="0">
                  <a:latin typeface="Montserrat" panose="00000500000000000000" pitchFamily="2" charset="0"/>
                </a:rPr>
                <a:t>Conclusions &amp; perspectives</a:t>
              </a:r>
            </a:p>
          </p:txBody>
        </p:sp>
      </p:grpSp>
      <p:pic>
        <p:nvPicPr>
          <p:cNvPr id="3" name="Image 2" descr="Une image contenant carte, texte, atlas&#10;&#10;Le contenu généré par l’IA peut être incorrect.">
            <a:extLst>
              <a:ext uri="{FF2B5EF4-FFF2-40B4-BE49-F238E27FC236}">
                <a16:creationId xmlns:a16="http://schemas.microsoft.com/office/drawing/2014/main" id="{9AD80A96-462F-635B-B040-077E4ABB3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"/>
          <a:stretch/>
        </p:blipFill>
        <p:spPr>
          <a:xfrm>
            <a:off x="8431035" y="1888811"/>
            <a:ext cx="2709307" cy="376585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7ABDE2F-AC6C-1AE5-032C-C1A67EF32D1D}"/>
              </a:ext>
            </a:extLst>
          </p:cNvPr>
          <p:cNvSpPr txBox="1"/>
          <p:nvPr/>
        </p:nvSpPr>
        <p:spPr>
          <a:xfrm>
            <a:off x="11565924" y="6376086"/>
            <a:ext cx="51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latin typeface="Montserrat" panose="00000500000000000000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1476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8EC5EB-A269-1C5F-ADDC-708D00463D06}"/>
              </a:ext>
            </a:extLst>
          </p:cNvPr>
          <p:cNvSpPr/>
          <p:nvPr/>
        </p:nvSpPr>
        <p:spPr>
          <a:xfrm>
            <a:off x="1041400" y="6098173"/>
            <a:ext cx="1422400" cy="546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749288-7BC3-189F-5B5C-5533E642BA7F}"/>
              </a:ext>
            </a:extLst>
          </p:cNvPr>
          <p:cNvSpPr txBox="1">
            <a:spLocks/>
          </p:cNvSpPr>
          <p:nvPr/>
        </p:nvSpPr>
        <p:spPr>
          <a:xfrm>
            <a:off x="138914" y="869833"/>
            <a:ext cx="10299700" cy="543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aseline="-25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rPr>
              <a:t>Why</a:t>
            </a:r>
            <a:r>
              <a:rPr lang="fr-FR" sz="4000" baseline="-25000" dirty="0">
                <a:solidFill>
                  <a:schemeClr val="tx2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rPr>
              <a:t> mapping </a:t>
            </a:r>
            <a:r>
              <a:rPr lang="fr-FR" sz="4000" baseline="-25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rPr>
              <a:t>matters</a:t>
            </a:r>
            <a:r>
              <a:rPr lang="fr-FR" sz="4000" baseline="-25000" dirty="0">
                <a:solidFill>
                  <a:schemeClr val="tx2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rPr>
              <a:t> ?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5703D22-3A7E-28F5-2453-526586513AE7}"/>
              </a:ext>
            </a:extLst>
          </p:cNvPr>
          <p:cNvSpPr txBox="1"/>
          <p:nvPr/>
        </p:nvSpPr>
        <p:spPr>
          <a:xfrm>
            <a:off x="138914" y="2644971"/>
            <a:ext cx="6575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>
                <a:latin typeface="Montserrat" panose="00000500000000000000" pitchFamily="2" charset="0"/>
              </a:rPr>
              <a:t>Need </a:t>
            </a:r>
            <a:r>
              <a:rPr lang="fr-FR" sz="2400" dirty="0" err="1">
                <a:latin typeface="Montserrat" panose="00000500000000000000" pitchFamily="2" charset="0"/>
              </a:rPr>
              <a:t>maps</a:t>
            </a:r>
            <a:r>
              <a:rPr lang="fr-FR" sz="2400" dirty="0">
                <a:latin typeface="Montserrat" panose="00000500000000000000" pitchFamily="2" charset="0"/>
              </a:rPr>
              <a:t> of </a:t>
            </a:r>
            <a:r>
              <a:rPr lang="fr-FR" sz="2400" dirty="0" err="1">
                <a:latin typeface="Montserrat" panose="00000500000000000000" pitchFamily="2" charset="0"/>
              </a:rPr>
              <a:t>ecosystem</a:t>
            </a:r>
            <a:r>
              <a:rPr lang="fr-FR" sz="2400" dirty="0">
                <a:latin typeface="Montserrat" panose="00000500000000000000" pitchFamily="2" charset="0"/>
              </a:rPr>
              <a:t> </a:t>
            </a:r>
            <a:r>
              <a:rPr lang="fr-FR" sz="2400" dirty="0" err="1">
                <a:latin typeface="Montserrat" panose="00000500000000000000" pitchFamily="2" charset="0"/>
              </a:rPr>
              <a:t>functions</a:t>
            </a:r>
            <a:r>
              <a:rPr lang="fr-FR" sz="2400" dirty="0">
                <a:latin typeface="Montserrat" panose="00000500000000000000" pitchFamily="2" charset="0"/>
              </a:rPr>
              <a:t> for </a:t>
            </a:r>
            <a:r>
              <a:rPr lang="fr-FR" sz="2400" dirty="0" err="1">
                <a:latin typeface="Montserrat" panose="00000500000000000000" pitchFamily="2" charset="0"/>
              </a:rPr>
              <a:t>sustainability</a:t>
            </a:r>
            <a:r>
              <a:rPr lang="fr-FR" sz="2400" dirty="0">
                <a:latin typeface="Montserrat" panose="00000500000000000000" pitchFamily="2" charset="0"/>
              </a:rPr>
              <a:t> </a:t>
            </a:r>
            <a:r>
              <a:rPr lang="fr-FR" sz="2400" dirty="0" err="1">
                <a:latin typeface="Montserrat" panose="00000500000000000000" pitchFamily="2" charset="0"/>
              </a:rPr>
              <a:t>developement</a:t>
            </a:r>
            <a:r>
              <a:rPr lang="fr-FR" sz="2400" dirty="0">
                <a:latin typeface="Montserrat" panose="00000500000000000000" pitchFamily="2" charset="0"/>
              </a:rPr>
              <a:t>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C069B07-B922-0CE6-5128-029257E3C0B3}"/>
              </a:ext>
            </a:extLst>
          </p:cNvPr>
          <p:cNvSpPr txBox="1"/>
          <p:nvPr/>
        </p:nvSpPr>
        <p:spPr>
          <a:xfrm>
            <a:off x="154408" y="3741987"/>
            <a:ext cx="69603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2400">
                <a:latin typeface="Montserrat" panose="00000500000000000000" pitchFamily="2" charset="0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 err="1"/>
              <a:t>Add</a:t>
            </a:r>
            <a:r>
              <a:rPr lang="fr-FR" dirty="0"/>
              <a:t> the </a:t>
            </a:r>
            <a:r>
              <a:rPr lang="fr-FR" dirty="0" err="1"/>
              <a:t>role</a:t>
            </a:r>
            <a:r>
              <a:rPr lang="fr-FR" dirty="0"/>
              <a:t> of </a:t>
            </a:r>
            <a:r>
              <a:rPr lang="fr-FR" dirty="0" err="1"/>
              <a:t>macrobenthos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ocean</a:t>
            </a:r>
            <a:r>
              <a:rPr lang="fr-FR" dirty="0"/>
              <a:t> </a:t>
            </a:r>
            <a:r>
              <a:rPr lang="fr-FR" dirty="0" err="1"/>
              <a:t>models</a:t>
            </a:r>
            <a:r>
              <a:rPr lang="fr-FR" dirty="0"/>
              <a:t> for </a:t>
            </a:r>
            <a:r>
              <a:rPr lang="fr-FR" dirty="0" err="1"/>
              <a:t>predictions</a:t>
            </a:r>
            <a:r>
              <a:rPr lang="fr-FR" dirty="0"/>
              <a:t> (global </a:t>
            </a:r>
            <a:r>
              <a:rPr lang="fr-FR" dirty="0" err="1"/>
              <a:t>warming</a:t>
            </a:r>
            <a:r>
              <a:rPr lang="fr-FR" dirty="0"/>
              <a:t>)</a:t>
            </a:r>
          </a:p>
        </p:txBody>
      </p:sp>
      <p:pic>
        <p:nvPicPr>
          <p:cNvPr id="39" name="Image 38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6864B303-682F-1C10-CC73-5EBE70119C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7" t="15266" r="3067" b="6161"/>
          <a:stretch/>
        </p:blipFill>
        <p:spPr>
          <a:xfrm>
            <a:off x="7323607" y="582784"/>
            <a:ext cx="4447807" cy="5531411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3F8050F2-AC1B-810A-DA3C-7D6BE23CA892}"/>
              </a:ext>
            </a:extLst>
          </p:cNvPr>
          <p:cNvSpPr txBox="1"/>
          <p:nvPr/>
        </p:nvSpPr>
        <p:spPr>
          <a:xfrm>
            <a:off x="7445528" y="6155054"/>
            <a:ext cx="44478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*</a:t>
            </a:r>
            <a:r>
              <a:rPr lang="en-US" sz="1600" dirty="0">
                <a:latin typeface="Montserrat" panose="00000500000000000000" pitchFamily="2" charset="0"/>
              </a:rPr>
              <a:t>Inspired by Bianchi et al.,  2021, Elem Sci Anth, made with </a:t>
            </a:r>
            <a:r>
              <a:rPr lang="en-US" sz="1600" dirty="0" err="1">
                <a:latin typeface="Montserrat" panose="00000500000000000000" pitchFamily="2" charset="0"/>
              </a:rPr>
              <a:t>BioRender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en-US" sz="1600" dirty="0" err="1">
                <a:latin typeface="Montserrat" panose="00000500000000000000" pitchFamily="2" charset="0"/>
              </a:rPr>
              <a:t>logiciel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A549CCE3-B816-2544-5860-AEDA001643EB}"/>
              </a:ext>
            </a:extLst>
          </p:cNvPr>
          <p:cNvSpPr txBox="1"/>
          <p:nvPr/>
        </p:nvSpPr>
        <p:spPr>
          <a:xfrm>
            <a:off x="154408" y="1603572"/>
            <a:ext cx="74550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err="1">
                <a:latin typeface="Montserrat" panose="00000500000000000000" pitchFamily="2" charset="0"/>
              </a:rPr>
              <a:t>Macrobenthos</a:t>
            </a:r>
            <a:r>
              <a:rPr lang="fr-FR" sz="2400" dirty="0">
                <a:latin typeface="Montserrat" panose="00000500000000000000" pitchFamily="2" charset="0"/>
              </a:rPr>
              <a:t> </a:t>
            </a:r>
            <a:r>
              <a:rPr lang="fr-FR" sz="2400" dirty="0" err="1">
                <a:latin typeface="Montserrat" panose="00000500000000000000" pitchFamily="2" charset="0"/>
              </a:rPr>
              <a:t>play</a:t>
            </a:r>
            <a:r>
              <a:rPr lang="fr-FR" sz="2400" dirty="0">
                <a:latin typeface="Montserrat" panose="00000500000000000000" pitchFamily="2" charset="0"/>
              </a:rPr>
              <a:t> a key </a:t>
            </a:r>
            <a:r>
              <a:rPr lang="fr-FR" sz="2400" dirty="0" err="1">
                <a:latin typeface="Montserrat" panose="00000500000000000000" pitchFamily="2" charset="0"/>
              </a:rPr>
              <a:t>role</a:t>
            </a:r>
            <a:r>
              <a:rPr lang="fr-FR" sz="2400" dirty="0">
                <a:latin typeface="Montserrat" panose="00000500000000000000" pitchFamily="2" charset="0"/>
              </a:rPr>
              <a:t> in </a:t>
            </a:r>
          </a:p>
          <a:p>
            <a:r>
              <a:rPr lang="fr-FR" sz="2400" b="1" dirty="0" err="1">
                <a:solidFill>
                  <a:schemeClr val="accent2"/>
                </a:solidFill>
                <a:latin typeface="Montserrat" panose="00000500000000000000" pitchFamily="2" charset="0"/>
              </a:rPr>
              <a:t>benthic</a:t>
            </a:r>
            <a:r>
              <a:rPr lang="fr-FR" sz="2400" dirty="0">
                <a:latin typeface="Montserrat" panose="00000500000000000000" pitchFamily="2" charset="0"/>
              </a:rPr>
              <a:t>- </a:t>
            </a:r>
            <a:r>
              <a:rPr lang="fr-FR" sz="24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pelagic</a:t>
            </a:r>
            <a:r>
              <a:rPr lang="fr-FR" sz="2400" dirty="0">
                <a:latin typeface="Montserrat" panose="00000500000000000000" pitchFamily="2" charset="0"/>
              </a:rPr>
              <a:t> fluxes (C, N, </a:t>
            </a:r>
            <a:r>
              <a:rPr lang="fr-FR" sz="2400" dirty="0" err="1">
                <a:latin typeface="Montserrat" panose="00000500000000000000" pitchFamily="2" charset="0"/>
              </a:rPr>
              <a:t>organic</a:t>
            </a:r>
            <a:r>
              <a:rPr lang="fr-FR" sz="2400" dirty="0">
                <a:latin typeface="Montserrat" panose="00000500000000000000" pitchFamily="2" charset="0"/>
              </a:rPr>
              <a:t> </a:t>
            </a:r>
            <a:r>
              <a:rPr lang="fr-FR" sz="2400" dirty="0" err="1">
                <a:latin typeface="Montserrat" panose="00000500000000000000" pitchFamily="2" charset="0"/>
              </a:rPr>
              <a:t>matter</a:t>
            </a:r>
            <a:r>
              <a:rPr lang="fr-FR" sz="2400" dirty="0">
                <a:latin typeface="Montserrat" panose="00000500000000000000" pitchFamily="2" charset="0"/>
              </a:rPr>
              <a:t>)</a:t>
            </a:r>
          </a:p>
        </p:txBody>
      </p:sp>
      <p:pic>
        <p:nvPicPr>
          <p:cNvPr id="43" name="Image 42" descr="Une image contenant texte, logo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195ACDF6-00CD-209D-67E1-FD8A41D693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5"/>
          <a:stretch/>
        </p:blipFill>
        <p:spPr>
          <a:xfrm>
            <a:off x="610825" y="4707365"/>
            <a:ext cx="2895893" cy="1897512"/>
          </a:xfrm>
          <a:prstGeom prst="rect">
            <a:avLst/>
          </a:prstGeom>
        </p:spPr>
      </p:pic>
      <p:pic>
        <p:nvPicPr>
          <p:cNvPr id="22" name="Picture 2" descr="Goal 14 | Department of Economic and Social Affairs">
            <a:extLst>
              <a:ext uri="{FF2B5EF4-FFF2-40B4-BE49-F238E27FC236}">
                <a16:creationId xmlns:a16="http://schemas.microsoft.com/office/drawing/2014/main" id="{57BD2AB4-1A11-0AF9-645F-80300BC9B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618" y="4966218"/>
            <a:ext cx="1534712" cy="153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F96AE3A-1D89-5ECA-FBB3-6E9E9C34675E}"/>
              </a:ext>
            </a:extLst>
          </p:cNvPr>
          <p:cNvSpPr txBox="1"/>
          <p:nvPr/>
        </p:nvSpPr>
        <p:spPr>
          <a:xfrm>
            <a:off x="11565924" y="6376086"/>
            <a:ext cx="51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latin typeface="Montserrat" panose="00000500000000000000" pitchFamily="2" charset="0"/>
              </a:rPr>
              <a:t>2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CABFCE93-391A-BDB9-4EAA-824795950B43}"/>
              </a:ext>
            </a:extLst>
          </p:cNvPr>
          <p:cNvGrpSpPr/>
          <p:nvPr/>
        </p:nvGrpSpPr>
        <p:grpSpPr>
          <a:xfrm>
            <a:off x="0" y="-1816"/>
            <a:ext cx="12080804" cy="543741"/>
            <a:chOff x="3166" y="13695"/>
            <a:chExt cx="12185665" cy="543740"/>
          </a:xfrm>
        </p:grpSpPr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7C383396-8132-AB7C-01FA-3B6B23DAECFD}"/>
                </a:ext>
              </a:extLst>
            </p:cNvPr>
            <p:cNvSpPr/>
            <p:nvPr/>
          </p:nvSpPr>
          <p:spPr>
            <a:xfrm>
              <a:off x="3166" y="13695"/>
              <a:ext cx="5724534" cy="543739"/>
            </a:xfrm>
            <a:custGeom>
              <a:avLst/>
              <a:gdLst>
                <a:gd name="connsiteX0" fmla="*/ 0 w 4889514"/>
                <a:gd name="connsiteY0" fmla="*/ 0 h 543739"/>
                <a:gd name="connsiteX1" fmla="*/ 4617645 w 4889514"/>
                <a:gd name="connsiteY1" fmla="*/ 0 h 543739"/>
                <a:gd name="connsiteX2" fmla="*/ 4889514 w 4889514"/>
                <a:gd name="connsiteY2" fmla="*/ 271870 h 543739"/>
                <a:gd name="connsiteX3" fmla="*/ 4617645 w 4889514"/>
                <a:gd name="connsiteY3" fmla="*/ 543739 h 543739"/>
                <a:gd name="connsiteX4" fmla="*/ 0 w 4889514"/>
                <a:gd name="connsiteY4" fmla="*/ 543739 h 543739"/>
                <a:gd name="connsiteX5" fmla="*/ 0 w 4889514"/>
                <a:gd name="connsiteY5" fmla="*/ 0 h 54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9514" h="543739">
                  <a:moveTo>
                    <a:pt x="0" y="0"/>
                  </a:moveTo>
                  <a:lnTo>
                    <a:pt x="4617645" y="0"/>
                  </a:lnTo>
                  <a:lnTo>
                    <a:pt x="4889514" y="271870"/>
                  </a:lnTo>
                  <a:lnTo>
                    <a:pt x="4617645" y="543739"/>
                  </a:lnTo>
                  <a:lnTo>
                    <a:pt x="0" y="543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3350" tIns="66675" rIns="169273" bIns="66675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500" kern="1200" dirty="0">
                  <a:latin typeface="Montserrat" panose="00000500000000000000" pitchFamily="2" charset="0"/>
                </a:rPr>
                <a:t>Question &amp; </a:t>
              </a:r>
              <a:r>
                <a:rPr lang="fr-BE" sz="2500" kern="1200" dirty="0" err="1">
                  <a:latin typeface="Montserrat" panose="00000500000000000000" pitchFamily="2" charset="0"/>
                </a:rPr>
                <a:t>Approach</a:t>
              </a:r>
              <a:endParaRPr lang="fr-BE" sz="2500" kern="1200" dirty="0">
                <a:latin typeface="Montserrat" panose="00000500000000000000" pitchFamily="2" charset="0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64EB05E8-0411-328D-C30F-43617C2FC884}"/>
                </a:ext>
              </a:extLst>
            </p:cNvPr>
            <p:cNvSpPr/>
            <p:nvPr/>
          </p:nvSpPr>
          <p:spPr>
            <a:xfrm>
              <a:off x="4275397" y="13695"/>
              <a:ext cx="3237924" cy="543740"/>
            </a:xfrm>
            <a:custGeom>
              <a:avLst/>
              <a:gdLst>
                <a:gd name="connsiteX0" fmla="*/ 0 w 4560093"/>
                <a:gd name="connsiteY0" fmla="*/ 0 h 543739"/>
                <a:gd name="connsiteX1" fmla="*/ 4288224 w 4560093"/>
                <a:gd name="connsiteY1" fmla="*/ 0 h 543739"/>
                <a:gd name="connsiteX2" fmla="*/ 4560093 w 4560093"/>
                <a:gd name="connsiteY2" fmla="*/ 271870 h 543739"/>
                <a:gd name="connsiteX3" fmla="*/ 4288224 w 4560093"/>
                <a:gd name="connsiteY3" fmla="*/ 543739 h 543739"/>
                <a:gd name="connsiteX4" fmla="*/ 0 w 4560093"/>
                <a:gd name="connsiteY4" fmla="*/ 543739 h 543739"/>
                <a:gd name="connsiteX5" fmla="*/ 271870 w 4560093"/>
                <a:gd name="connsiteY5" fmla="*/ 271870 h 543739"/>
                <a:gd name="connsiteX6" fmla="*/ 0 w 4560093"/>
                <a:gd name="connsiteY6" fmla="*/ 0 h 54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60093" h="543739">
                  <a:moveTo>
                    <a:pt x="0" y="0"/>
                  </a:moveTo>
                  <a:lnTo>
                    <a:pt x="4288224" y="0"/>
                  </a:lnTo>
                  <a:lnTo>
                    <a:pt x="4560093" y="271870"/>
                  </a:lnTo>
                  <a:lnTo>
                    <a:pt x="4288224" y="543739"/>
                  </a:lnTo>
                  <a:lnTo>
                    <a:pt x="0" y="543739"/>
                  </a:lnTo>
                  <a:lnTo>
                    <a:pt x="271870" y="2718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71883" tIns="66675" rIns="305207" bIns="66675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500" kern="1200" dirty="0" err="1">
                  <a:latin typeface="Montserrat" panose="00000500000000000000" pitchFamily="2" charset="0"/>
                </a:rPr>
                <a:t>Results</a:t>
              </a:r>
              <a:endParaRPr lang="fr-BE" sz="2500" kern="1200" dirty="0">
                <a:latin typeface="Montserrat" panose="00000500000000000000" pitchFamily="2" charset="0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E1931C18-E3FF-8D67-B0EE-CB11FCD04D88}"/>
                </a:ext>
              </a:extLst>
            </p:cNvPr>
            <p:cNvSpPr/>
            <p:nvPr/>
          </p:nvSpPr>
          <p:spPr>
            <a:xfrm>
              <a:off x="6985367" y="13695"/>
              <a:ext cx="5203464" cy="543740"/>
            </a:xfrm>
            <a:custGeom>
              <a:avLst/>
              <a:gdLst>
                <a:gd name="connsiteX0" fmla="*/ 0 w 4560093"/>
                <a:gd name="connsiteY0" fmla="*/ 0 h 543739"/>
                <a:gd name="connsiteX1" fmla="*/ 4288224 w 4560093"/>
                <a:gd name="connsiteY1" fmla="*/ 0 h 543739"/>
                <a:gd name="connsiteX2" fmla="*/ 4560093 w 4560093"/>
                <a:gd name="connsiteY2" fmla="*/ 271870 h 543739"/>
                <a:gd name="connsiteX3" fmla="*/ 4288224 w 4560093"/>
                <a:gd name="connsiteY3" fmla="*/ 543739 h 543739"/>
                <a:gd name="connsiteX4" fmla="*/ 0 w 4560093"/>
                <a:gd name="connsiteY4" fmla="*/ 543739 h 543739"/>
                <a:gd name="connsiteX5" fmla="*/ 271870 w 4560093"/>
                <a:gd name="connsiteY5" fmla="*/ 271870 h 543739"/>
                <a:gd name="connsiteX6" fmla="*/ 0 w 4560093"/>
                <a:gd name="connsiteY6" fmla="*/ 0 h 54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60093" h="543739">
                  <a:moveTo>
                    <a:pt x="0" y="0"/>
                  </a:moveTo>
                  <a:lnTo>
                    <a:pt x="4288224" y="0"/>
                  </a:lnTo>
                  <a:lnTo>
                    <a:pt x="4560093" y="271870"/>
                  </a:lnTo>
                  <a:lnTo>
                    <a:pt x="4288224" y="543739"/>
                  </a:lnTo>
                  <a:lnTo>
                    <a:pt x="0" y="543739"/>
                  </a:lnTo>
                  <a:lnTo>
                    <a:pt x="271870" y="2718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71883" tIns="66675" rIns="305207" bIns="66675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500" kern="1200" dirty="0">
                  <a:latin typeface="Montserrat" panose="00000500000000000000" pitchFamily="2" charset="0"/>
                </a:rPr>
                <a:t>Conclusions &amp; perspectives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EC892C2E-5B2A-3AC4-CC05-46E540E3D032}"/>
              </a:ext>
            </a:extLst>
          </p:cNvPr>
          <p:cNvSpPr txBox="1"/>
          <p:nvPr/>
        </p:nvSpPr>
        <p:spPr>
          <a:xfrm>
            <a:off x="7445528" y="989556"/>
            <a:ext cx="1435425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 sz="24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Pelagic</a:t>
            </a:r>
            <a:endParaRPr lang="fr-BE" sz="2400" b="1" dirty="0">
              <a:solidFill>
                <a:schemeClr val="tx2">
                  <a:lumMod val="50000"/>
                  <a:lumOff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C099B7F-8F2B-4A3C-C894-8D6301B5B1D9}"/>
              </a:ext>
            </a:extLst>
          </p:cNvPr>
          <p:cNvSpPr txBox="1"/>
          <p:nvPr/>
        </p:nvSpPr>
        <p:spPr>
          <a:xfrm>
            <a:off x="7445528" y="4317853"/>
            <a:ext cx="1435425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BE" sz="2400" b="1" dirty="0" err="1">
                <a:solidFill>
                  <a:schemeClr val="accent2"/>
                </a:solidFill>
                <a:latin typeface="Montserrat" panose="00000500000000000000" pitchFamily="2" charset="0"/>
              </a:rPr>
              <a:t>Benthic</a:t>
            </a:r>
            <a:endParaRPr lang="fr-BE" sz="2400" b="1" dirty="0">
              <a:solidFill>
                <a:schemeClr val="accent2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2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490CFF3-2D76-8174-DDF7-268AA9032142}"/>
              </a:ext>
            </a:extLst>
          </p:cNvPr>
          <p:cNvSpPr txBox="1"/>
          <p:nvPr/>
        </p:nvSpPr>
        <p:spPr>
          <a:xfrm>
            <a:off x="528056" y="1197811"/>
            <a:ext cx="2138756" cy="5107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latin typeface="Montserrat" panose="00000500000000000000" pitchFamily="2" charset="0"/>
              </a:rPr>
              <a:t>Traits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049DF42-6EA6-51B8-E5EA-1E637C4F75AF}"/>
              </a:ext>
            </a:extLst>
          </p:cNvPr>
          <p:cNvSpPr txBox="1"/>
          <p:nvPr/>
        </p:nvSpPr>
        <p:spPr>
          <a:xfrm>
            <a:off x="4671025" y="1187175"/>
            <a:ext cx="2409283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err="1">
                <a:latin typeface="Montserrat" panose="00000500000000000000" pitchFamily="2" charset="0"/>
              </a:rPr>
              <a:t>Ecological</a:t>
            </a:r>
            <a:r>
              <a:rPr lang="fr-BE" sz="2400" b="1" dirty="0">
                <a:latin typeface="Montserrat" panose="00000500000000000000" pitchFamily="2" charset="0"/>
              </a:rPr>
              <a:t> </a:t>
            </a:r>
            <a:r>
              <a:rPr lang="fr-BE" sz="2400" b="1" dirty="0" err="1">
                <a:latin typeface="Montserrat" panose="00000500000000000000" pitchFamily="2" charset="0"/>
              </a:rPr>
              <a:t>processes</a:t>
            </a:r>
            <a:endParaRPr lang="fr-BE" sz="2400" b="1" dirty="0">
              <a:latin typeface="Montserrat" panose="00000500000000000000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D4840D7-9B68-A2F2-A9A7-66D236CA6C95}"/>
              </a:ext>
            </a:extLst>
          </p:cNvPr>
          <p:cNvSpPr txBox="1"/>
          <p:nvPr/>
        </p:nvSpPr>
        <p:spPr>
          <a:xfrm>
            <a:off x="8987150" y="1183065"/>
            <a:ext cx="2643924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pPr algn="ctr"/>
            <a:r>
              <a:rPr lang="fr-BE" sz="2400" b="1" dirty="0" err="1">
                <a:latin typeface="Montserrat" panose="00000500000000000000" pitchFamily="2" charset="0"/>
              </a:rPr>
              <a:t>Ecosystem</a:t>
            </a:r>
            <a:r>
              <a:rPr lang="fr-BE" sz="2400" b="1" dirty="0">
                <a:latin typeface="Montserrat" panose="00000500000000000000" pitchFamily="2" charset="0"/>
              </a:rPr>
              <a:t> </a:t>
            </a:r>
            <a:r>
              <a:rPr lang="fr-BE" sz="2400" b="1" dirty="0" err="1">
                <a:latin typeface="Montserrat" panose="00000500000000000000" pitchFamily="2" charset="0"/>
              </a:rPr>
              <a:t>functions</a:t>
            </a:r>
            <a:endParaRPr lang="fr-BE" sz="2400" b="1" dirty="0">
              <a:latin typeface="Montserrat" panose="00000500000000000000" pitchFamily="2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99535EF-A9D2-1262-3E61-372F6E179BBF}"/>
              </a:ext>
            </a:extLst>
          </p:cNvPr>
          <p:cNvSpPr txBox="1"/>
          <p:nvPr/>
        </p:nvSpPr>
        <p:spPr>
          <a:xfrm>
            <a:off x="45308" y="6519446"/>
            <a:ext cx="12577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latin typeface="Montserrat" panose="00000500000000000000" pitchFamily="2" charset="0"/>
              </a:rPr>
              <a:t>*</a:t>
            </a:r>
            <a:r>
              <a:rPr lang="fr-BE" sz="1600" dirty="0" err="1">
                <a:latin typeface="Montserrat" panose="00000500000000000000" pitchFamily="2" charset="0"/>
              </a:rPr>
              <a:t>Adapated</a:t>
            </a:r>
            <a:r>
              <a:rPr lang="fr-BE" sz="1600" dirty="0">
                <a:latin typeface="Montserrat" panose="00000500000000000000" pitchFamily="2" charset="0"/>
              </a:rPr>
              <a:t> </a:t>
            </a:r>
            <a:r>
              <a:rPr lang="fr-BE" sz="1600" dirty="0" err="1">
                <a:latin typeface="Montserrat" panose="00000500000000000000" pitchFamily="2" charset="0"/>
              </a:rPr>
              <a:t>from</a:t>
            </a:r>
            <a:r>
              <a:rPr lang="fr-BE" sz="1600" dirty="0">
                <a:latin typeface="Montserrat" panose="00000500000000000000" pitchFamily="2" charset="0"/>
              </a:rPr>
              <a:t> </a:t>
            </a:r>
            <a:r>
              <a:rPr lang="fr-BE" sz="1600" dirty="0" err="1">
                <a:latin typeface="Montserrat" panose="00000500000000000000" pitchFamily="2" charset="0"/>
              </a:rPr>
              <a:t>Lam-Gordillo</a:t>
            </a:r>
            <a:r>
              <a:rPr lang="fr-BE" sz="1600" dirty="0">
                <a:latin typeface="Montserrat" panose="00000500000000000000" pitchFamily="2" charset="0"/>
              </a:rPr>
              <a:t> et al., 2020, </a:t>
            </a:r>
            <a:r>
              <a:rPr lang="fr-BE" sz="1600" dirty="0" err="1">
                <a:latin typeface="Montserrat" panose="00000500000000000000" pitchFamily="2" charset="0"/>
              </a:rPr>
              <a:t>Ecological</a:t>
            </a:r>
            <a:r>
              <a:rPr lang="fr-BE" sz="1600" dirty="0">
                <a:latin typeface="Montserrat" panose="00000500000000000000" pitchFamily="2" charset="0"/>
              </a:rPr>
              <a:t> </a:t>
            </a:r>
            <a:r>
              <a:rPr lang="fr-BE" sz="1600" dirty="0" err="1">
                <a:latin typeface="Montserrat" panose="00000500000000000000" pitchFamily="2" charset="0"/>
              </a:rPr>
              <a:t>Indicators</a:t>
            </a:r>
            <a:r>
              <a:rPr lang="fr-BE" sz="1600" dirty="0">
                <a:latin typeface="Montserrat" panose="00000500000000000000" pitchFamily="2" charset="0"/>
              </a:rPr>
              <a:t> </a:t>
            </a:r>
            <a:r>
              <a:rPr lang="fr-FR" sz="1600" dirty="0">
                <a:latin typeface="Montserrat" panose="00000500000000000000" pitchFamily="2" charset="0"/>
              </a:rPr>
              <a:t>&amp; </a:t>
            </a:r>
            <a:r>
              <a:rPr lang="fr-FR" sz="1600" dirty="0" err="1">
                <a:latin typeface="Montserrat" panose="00000500000000000000" pitchFamily="2" charset="0"/>
              </a:rPr>
              <a:t>Snelgrove</a:t>
            </a:r>
            <a:r>
              <a:rPr lang="fr-FR" sz="1600" dirty="0">
                <a:latin typeface="Montserrat" panose="00000500000000000000" pitchFamily="2" charset="0"/>
              </a:rPr>
              <a:t> et  al., 2014, Trends in </a:t>
            </a:r>
            <a:r>
              <a:rPr lang="fr-FR" sz="1600" dirty="0" err="1">
                <a:latin typeface="Montserrat" panose="00000500000000000000" pitchFamily="2" charset="0"/>
              </a:rPr>
              <a:t>ecology</a:t>
            </a:r>
            <a:r>
              <a:rPr lang="fr-FR" sz="1600" dirty="0">
                <a:latin typeface="Montserrat" panose="00000500000000000000" pitchFamily="2" charset="0"/>
              </a:rPr>
              <a:t> &amp; Evolution</a:t>
            </a:r>
            <a:endParaRPr lang="fr-BE" sz="1600" dirty="0">
              <a:latin typeface="Montserrat" panose="00000500000000000000" pitchFamily="2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8069734D-36AF-C3B9-0A83-FD127D590A1F}"/>
              </a:ext>
            </a:extLst>
          </p:cNvPr>
          <p:cNvSpPr txBox="1"/>
          <p:nvPr/>
        </p:nvSpPr>
        <p:spPr>
          <a:xfrm>
            <a:off x="560924" y="4003547"/>
            <a:ext cx="2128163" cy="461665"/>
          </a:xfrm>
          <a:prstGeom prst="rect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000">
                <a:latin typeface="Garamond" panose="02020404030301010803" pitchFamily="18" charset="0"/>
              </a:defRPr>
            </a:lvl1pPr>
          </a:lstStyle>
          <a:p>
            <a:r>
              <a:rPr lang="fr-BE" sz="2400" dirty="0">
                <a:latin typeface="Montserrat" panose="00000500000000000000" pitchFamily="2" charset="0"/>
              </a:rPr>
              <a:t>Body mass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258F1A9B-398A-2E4B-BC83-7A754644CF5E}"/>
              </a:ext>
            </a:extLst>
          </p:cNvPr>
          <p:cNvSpPr txBox="1"/>
          <p:nvPr/>
        </p:nvSpPr>
        <p:spPr>
          <a:xfrm>
            <a:off x="576151" y="1846239"/>
            <a:ext cx="2089235" cy="830997"/>
          </a:xfrm>
          <a:prstGeom prst="rect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000">
                <a:latin typeface="Garamond" panose="02020404030301010803" pitchFamily="18" charset="0"/>
              </a:defRPr>
            </a:lvl1pPr>
          </a:lstStyle>
          <a:p>
            <a:r>
              <a:rPr lang="fr-BE" sz="2400" dirty="0">
                <a:latin typeface="Montserrat" panose="00000500000000000000" pitchFamily="2" charset="0"/>
              </a:rPr>
              <a:t>Burrow </a:t>
            </a:r>
            <a:r>
              <a:rPr lang="fr-BE" sz="2400" dirty="0" err="1">
                <a:latin typeface="Montserrat" panose="00000500000000000000" pitchFamily="2" charset="0"/>
              </a:rPr>
              <a:t>depth</a:t>
            </a:r>
            <a:endParaRPr lang="fr-BE" sz="2400" dirty="0">
              <a:latin typeface="Montserrat" panose="00000500000000000000" pitchFamily="2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0D2EA5CF-D516-4C2C-681F-C4841FDB2C82}"/>
              </a:ext>
            </a:extLst>
          </p:cNvPr>
          <p:cNvSpPr txBox="1"/>
          <p:nvPr/>
        </p:nvSpPr>
        <p:spPr>
          <a:xfrm>
            <a:off x="4671025" y="2395558"/>
            <a:ext cx="2409282" cy="461665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latin typeface="Montserrat" panose="00000500000000000000" pitchFamily="2" charset="0"/>
              </a:rPr>
              <a:t>Bioturbation</a:t>
            </a: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187A4EBD-99BB-EF15-AB33-FA1B6FC01871}"/>
              </a:ext>
            </a:extLst>
          </p:cNvPr>
          <p:cNvCxnSpPr>
            <a:cxnSpLocks/>
            <a:stCxn id="41" idx="3"/>
            <a:endCxn id="47" idx="1"/>
          </p:cNvCxnSpPr>
          <p:nvPr/>
        </p:nvCxnSpPr>
        <p:spPr>
          <a:xfrm flipV="1">
            <a:off x="2689087" y="2626391"/>
            <a:ext cx="1981938" cy="16079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3E6FF4CA-47E2-567C-1D4B-FFD8A40CF85B}"/>
              </a:ext>
            </a:extLst>
          </p:cNvPr>
          <p:cNvCxnSpPr>
            <a:cxnSpLocks/>
            <a:stCxn id="42" idx="3"/>
            <a:endCxn id="47" idx="1"/>
          </p:cNvCxnSpPr>
          <p:nvPr/>
        </p:nvCxnSpPr>
        <p:spPr>
          <a:xfrm>
            <a:off x="2665386" y="2261738"/>
            <a:ext cx="2005639" cy="3646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ZoneTexte 81">
            <a:extLst>
              <a:ext uri="{FF2B5EF4-FFF2-40B4-BE49-F238E27FC236}">
                <a16:creationId xmlns:a16="http://schemas.microsoft.com/office/drawing/2014/main" id="{C9A7C76B-3906-6F63-46FB-47D2F0B7297C}"/>
              </a:ext>
            </a:extLst>
          </p:cNvPr>
          <p:cNvSpPr txBox="1"/>
          <p:nvPr/>
        </p:nvSpPr>
        <p:spPr>
          <a:xfrm>
            <a:off x="8993432" y="2353721"/>
            <a:ext cx="2648781" cy="830997"/>
          </a:xfrm>
          <a:prstGeom prst="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latin typeface="Montserrat" panose="00000500000000000000" pitchFamily="2" charset="0"/>
              </a:rPr>
              <a:t>Carbon </a:t>
            </a:r>
            <a:r>
              <a:rPr lang="fr-BE" sz="2400" dirty="0" err="1">
                <a:latin typeface="Montserrat" panose="00000500000000000000" pitchFamily="2" charset="0"/>
              </a:rPr>
              <a:t>sequestration</a:t>
            </a:r>
            <a:endParaRPr lang="fr-BE" sz="2400" dirty="0">
              <a:latin typeface="Montserrat" panose="00000500000000000000" pitchFamily="2" charset="0"/>
            </a:endParaRP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FFF29898-FBE5-CB08-A958-2B617C512224}"/>
              </a:ext>
            </a:extLst>
          </p:cNvPr>
          <p:cNvSpPr txBox="1"/>
          <p:nvPr/>
        </p:nvSpPr>
        <p:spPr>
          <a:xfrm>
            <a:off x="9014611" y="3438275"/>
            <a:ext cx="2616463" cy="830997"/>
          </a:xfrm>
          <a:prstGeom prst="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400" dirty="0" err="1">
                <a:latin typeface="Montserrat" panose="00000500000000000000" pitchFamily="2" charset="0"/>
              </a:rPr>
              <a:t>Nutrient</a:t>
            </a:r>
            <a:r>
              <a:rPr lang="fr-BE" sz="2400" dirty="0">
                <a:latin typeface="Montserrat" panose="00000500000000000000" pitchFamily="2" charset="0"/>
              </a:rPr>
              <a:t> </a:t>
            </a:r>
            <a:r>
              <a:rPr lang="fr-BE" sz="2400" dirty="0" err="1">
                <a:latin typeface="Montserrat" panose="00000500000000000000" pitchFamily="2" charset="0"/>
              </a:rPr>
              <a:t>cycling</a:t>
            </a:r>
            <a:endParaRPr lang="fr-BE" sz="2400" dirty="0">
              <a:latin typeface="Montserrat" panose="00000500000000000000" pitchFamily="2" charset="0"/>
            </a:endParaRP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99E2EAFC-72D1-AE27-F4CA-63F8CEC8108A}"/>
              </a:ext>
            </a:extLst>
          </p:cNvPr>
          <p:cNvSpPr txBox="1"/>
          <p:nvPr/>
        </p:nvSpPr>
        <p:spPr>
          <a:xfrm>
            <a:off x="8969731" y="4490518"/>
            <a:ext cx="2672482" cy="830997"/>
          </a:xfrm>
          <a:prstGeom prst="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400" dirty="0" err="1">
                <a:latin typeface="Montserrat" panose="00000500000000000000" pitchFamily="2" charset="0"/>
              </a:rPr>
              <a:t>Benthic-pelagic</a:t>
            </a:r>
            <a:r>
              <a:rPr lang="fr-BE" sz="2400" dirty="0">
                <a:latin typeface="Montserrat" panose="00000500000000000000" pitchFamily="2" charset="0"/>
              </a:rPr>
              <a:t> </a:t>
            </a:r>
            <a:r>
              <a:rPr lang="fr-BE" sz="2400" dirty="0" err="1">
                <a:latin typeface="Montserrat" panose="00000500000000000000" pitchFamily="2" charset="0"/>
              </a:rPr>
              <a:t>coupling</a:t>
            </a:r>
            <a:endParaRPr lang="fr-BE" sz="2400" dirty="0">
              <a:latin typeface="Montserrat" panose="00000500000000000000" pitchFamily="2" charset="0"/>
            </a:endParaRPr>
          </a:p>
        </p:txBody>
      </p:sp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id="{7A2BC8B3-F909-A6FA-DBED-0772BAA66695}"/>
              </a:ext>
            </a:extLst>
          </p:cNvPr>
          <p:cNvCxnSpPr>
            <a:cxnSpLocks/>
            <a:stCxn id="47" idx="3"/>
            <a:endCxn id="83" idx="1"/>
          </p:cNvCxnSpPr>
          <p:nvPr/>
        </p:nvCxnSpPr>
        <p:spPr>
          <a:xfrm>
            <a:off x="7080307" y="2626391"/>
            <a:ext cx="1934304" cy="12273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Connecteur droit avec flèche 90">
            <a:extLst>
              <a:ext uri="{FF2B5EF4-FFF2-40B4-BE49-F238E27FC236}">
                <a16:creationId xmlns:a16="http://schemas.microsoft.com/office/drawing/2014/main" id="{1B4D5A96-DA0B-9ECE-A8FA-8E598BB49BFA}"/>
              </a:ext>
            </a:extLst>
          </p:cNvPr>
          <p:cNvCxnSpPr>
            <a:cxnSpLocks/>
            <a:stCxn id="47" idx="3"/>
            <a:endCxn id="82" idx="1"/>
          </p:cNvCxnSpPr>
          <p:nvPr/>
        </p:nvCxnSpPr>
        <p:spPr>
          <a:xfrm>
            <a:off x="7080307" y="2626391"/>
            <a:ext cx="1913125" cy="1428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Connecteur droit avec flèche 99">
            <a:extLst>
              <a:ext uri="{FF2B5EF4-FFF2-40B4-BE49-F238E27FC236}">
                <a16:creationId xmlns:a16="http://schemas.microsoft.com/office/drawing/2014/main" id="{3427D6A5-7D6D-EB5A-409A-55053FA8686C}"/>
              </a:ext>
            </a:extLst>
          </p:cNvPr>
          <p:cNvCxnSpPr>
            <a:cxnSpLocks/>
            <a:stCxn id="47" idx="3"/>
            <a:endCxn id="84" idx="1"/>
          </p:cNvCxnSpPr>
          <p:nvPr/>
        </p:nvCxnSpPr>
        <p:spPr>
          <a:xfrm>
            <a:off x="7080307" y="2626391"/>
            <a:ext cx="1889424" cy="22796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20D5C383-6C44-4E87-AB62-5D8342E1633B}"/>
              </a:ext>
            </a:extLst>
          </p:cNvPr>
          <p:cNvCxnSpPr>
            <a:cxnSpLocks/>
          </p:cNvCxnSpPr>
          <p:nvPr/>
        </p:nvCxnSpPr>
        <p:spPr>
          <a:xfrm>
            <a:off x="7182137" y="1667354"/>
            <a:ext cx="1673350" cy="166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Connecteur droit avec flèche 110">
            <a:extLst>
              <a:ext uri="{FF2B5EF4-FFF2-40B4-BE49-F238E27FC236}">
                <a16:creationId xmlns:a16="http://schemas.microsoft.com/office/drawing/2014/main" id="{32375612-D453-E7BF-41B3-D9239F07D59D}"/>
              </a:ext>
            </a:extLst>
          </p:cNvPr>
          <p:cNvCxnSpPr>
            <a:cxnSpLocks/>
          </p:cNvCxnSpPr>
          <p:nvPr/>
        </p:nvCxnSpPr>
        <p:spPr>
          <a:xfrm>
            <a:off x="2819181" y="1642765"/>
            <a:ext cx="1716182" cy="120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ZoneTexte 118">
            <a:extLst>
              <a:ext uri="{FF2B5EF4-FFF2-40B4-BE49-F238E27FC236}">
                <a16:creationId xmlns:a16="http://schemas.microsoft.com/office/drawing/2014/main" id="{9E88BD9D-B3F3-1DEC-3255-87784A6F4E66}"/>
              </a:ext>
            </a:extLst>
          </p:cNvPr>
          <p:cNvSpPr txBox="1"/>
          <p:nvPr/>
        </p:nvSpPr>
        <p:spPr>
          <a:xfrm>
            <a:off x="560926" y="2803724"/>
            <a:ext cx="2128164" cy="461665"/>
          </a:xfrm>
          <a:prstGeom prst="rect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000">
                <a:latin typeface="Garamond" panose="02020404030301010803" pitchFamily="18" charset="0"/>
              </a:defRPr>
            </a:lvl1pPr>
          </a:lstStyle>
          <a:p>
            <a:r>
              <a:rPr lang="fr-BE" sz="2400" dirty="0">
                <a:latin typeface="Montserrat" panose="00000500000000000000" pitchFamily="2" charset="0"/>
              </a:rPr>
              <a:t>Burrow type</a:t>
            </a:r>
          </a:p>
        </p:txBody>
      </p:sp>
      <p:cxnSp>
        <p:nvCxnSpPr>
          <p:cNvPr id="121" name="Connecteur droit avec flèche 120">
            <a:extLst>
              <a:ext uri="{FF2B5EF4-FFF2-40B4-BE49-F238E27FC236}">
                <a16:creationId xmlns:a16="http://schemas.microsoft.com/office/drawing/2014/main" id="{496180EB-827A-9F33-0178-A5203E2E4C81}"/>
              </a:ext>
            </a:extLst>
          </p:cNvPr>
          <p:cNvCxnSpPr>
            <a:cxnSpLocks/>
            <a:stCxn id="119" idx="3"/>
            <a:endCxn id="4" idx="1"/>
          </p:cNvCxnSpPr>
          <p:nvPr/>
        </p:nvCxnSpPr>
        <p:spPr>
          <a:xfrm>
            <a:off x="2689090" y="3034557"/>
            <a:ext cx="1981933" cy="4406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Graphique 11" descr="Crabe contour">
            <a:extLst>
              <a:ext uri="{FF2B5EF4-FFF2-40B4-BE49-F238E27FC236}">
                <a16:creationId xmlns:a16="http://schemas.microsoft.com/office/drawing/2014/main" id="{C152B375-AC6A-CE4E-DE4C-18966549D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4907" y="5603108"/>
            <a:ext cx="1051029" cy="1051029"/>
          </a:xfrm>
          <a:prstGeom prst="rect">
            <a:avLst/>
          </a:prstGeom>
        </p:spPr>
      </p:pic>
      <p:pic>
        <p:nvPicPr>
          <p:cNvPr id="14" name="Graphique 13" descr="Coquillage contour">
            <a:extLst>
              <a:ext uri="{FF2B5EF4-FFF2-40B4-BE49-F238E27FC236}">
                <a16:creationId xmlns:a16="http://schemas.microsoft.com/office/drawing/2014/main" id="{A9B95132-A745-3A59-CB47-29DF161A03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39117" y="5593180"/>
            <a:ext cx="1070886" cy="1070886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6751A491-865E-F1A2-C17B-4286B461BB62}"/>
              </a:ext>
            </a:extLst>
          </p:cNvPr>
          <p:cNvSpPr txBox="1"/>
          <p:nvPr/>
        </p:nvSpPr>
        <p:spPr>
          <a:xfrm>
            <a:off x="560925" y="3404658"/>
            <a:ext cx="2128163" cy="461665"/>
          </a:xfrm>
          <a:prstGeom prst="rect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000">
                <a:latin typeface="Garamond" panose="02020404030301010803" pitchFamily="18" charset="0"/>
              </a:defRPr>
            </a:lvl1pPr>
          </a:lstStyle>
          <a:p>
            <a:r>
              <a:rPr lang="fr-BE" sz="2400" dirty="0" err="1">
                <a:latin typeface="Montserrat" panose="00000500000000000000" pitchFamily="2" charset="0"/>
              </a:rPr>
              <a:t>Mobility</a:t>
            </a:r>
            <a:endParaRPr lang="fr-BE" sz="2400" dirty="0">
              <a:latin typeface="Montserrat" panose="00000500000000000000" pitchFamily="2" charset="0"/>
            </a:endParaRP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D2811DAE-A41D-14CF-587C-4A818977834B}"/>
              </a:ext>
            </a:extLst>
          </p:cNvPr>
          <p:cNvCxnSpPr>
            <a:cxnSpLocks/>
            <a:stCxn id="39" idx="3"/>
            <a:endCxn id="47" idx="1"/>
          </p:cNvCxnSpPr>
          <p:nvPr/>
        </p:nvCxnSpPr>
        <p:spPr>
          <a:xfrm flipV="1">
            <a:off x="2689088" y="2626391"/>
            <a:ext cx="1981937" cy="10091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163009A3-F4E3-B26C-5481-9296598F10F4}"/>
              </a:ext>
            </a:extLst>
          </p:cNvPr>
          <p:cNvSpPr txBox="1">
            <a:spLocks/>
          </p:cNvSpPr>
          <p:nvPr/>
        </p:nvSpPr>
        <p:spPr>
          <a:xfrm>
            <a:off x="206624" y="579210"/>
            <a:ext cx="9388178" cy="543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4000" baseline="-25000" dirty="0">
                <a:solidFill>
                  <a:schemeClr val="tx2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rPr>
              <a:t>How ? </a:t>
            </a:r>
            <a:r>
              <a:rPr lang="en-GB" sz="4000" b="1" baseline="-25000" dirty="0">
                <a:solidFill>
                  <a:schemeClr val="tx2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A functional approach of biodiversity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4000" baseline="-25000" dirty="0">
              <a:solidFill>
                <a:schemeClr val="accent1"/>
              </a:solidFill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49C5F7D-9AE1-C427-C402-BCC2E89B19E5}"/>
              </a:ext>
            </a:extLst>
          </p:cNvPr>
          <p:cNvSpPr txBox="1"/>
          <p:nvPr/>
        </p:nvSpPr>
        <p:spPr>
          <a:xfrm>
            <a:off x="11631812" y="6159780"/>
            <a:ext cx="51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0CC4737-0763-6FEB-6B0C-896F3D31350B}"/>
              </a:ext>
            </a:extLst>
          </p:cNvPr>
          <p:cNvSpPr txBox="1"/>
          <p:nvPr/>
        </p:nvSpPr>
        <p:spPr>
          <a:xfrm>
            <a:off x="4671023" y="3244335"/>
            <a:ext cx="2409282" cy="461665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latin typeface="Montserrat" panose="00000500000000000000" pitchFamily="2" charset="0"/>
              </a:rPr>
              <a:t>Bioirrigation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28CA039-6D4A-C863-C958-574704B38E7A}"/>
              </a:ext>
            </a:extLst>
          </p:cNvPr>
          <p:cNvSpPr txBox="1"/>
          <p:nvPr/>
        </p:nvSpPr>
        <p:spPr>
          <a:xfrm>
            <a:off x="4671023" y="4096575"/>
            <a:ext cx="2409283" cy="461665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400" dirty="0" err="1">
                <a:latin typeface="Montserrat" panose="00000500000000000000" pitchFamily="2" charset="0"/>
              </a:rPr>
              <a:t>Biodeposition</a:t>
            </a:r>
            <a:endParaRPr lang="fr-BE" sz="2400" dirty="0">
              <a:latin typeface="Montserrat" panose="00000500000000000000" pitchFamily="2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F29E81F-C644-FA3C-52A3-A9D048F4C4F5}"/>
              </a:ext>
            </a:extLst>
          </p:cNvPr>
          <p:cNvSpPr txBox="1"/>
          <p:nvPr/>
        </p:nvSpPr>
        <p:spPr>
          <a:xfrm>
            <a:off x="4671023" y="4909454"/>
            <a:ext cx="2409283" cy="461665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400" dirty="0" err="1">
                <a:latin typeface="Montserrat" panose="00000500000000000000" pitchFamily="2" charset="0"/>
              </a:rPr>
              <a:t>Scavenging</a:t>
            </a:r>
            <a:endParaRPr lang="fr-BE" sz="2400" dirty="0">
              <a:latin typeface="Montserrat" panose="00000500000000000000" pitchFamily="2" charset="0"/>
            </a:endParaRP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F6E2A052-3E25-F414-F8CB-CDC3A8710D3C}"/>
              </a:ext>
            </a:extLst>
          </p:cNvPr>
          <p:cNvSpPr txBox="1"/>
          <p:nvPr/>
        </p:nvSpPr>
        <p:spPr>
          <a:xfrm>
            <a:off x="560923" y="4580791"/>
            <a:ext cx="2138756" cy="461665"/>
          </a:xfrm>
          <a:prstGeom prst="rect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000">
                <a:latin typeface="Garamond" panose="02020404030301010803" pitchFamily="18" charset="0"/>
              </a:defRPr>
            </a:lvl1pPr>
          </a:lstStyle>
          <a:p>
            <a:r>
              <a:rPr lang="fr-BE" sz="2400" dirty="0" err="1">
                <a:latin typeface="Montserrat" panose="00000500000000000000" pitchFamily="2" charset="0"/>
              </a:rPr>
              <a:t>Filtering</a:t>
            </a:r>
            <a:endParaRPr lang="fr-BE" sz="2400" dirty="0">
              <a:latin typeface="Montserrat" panose="00000500000000000000" pitchFamily="2" charset="0"/>
            </a:endParaRP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DD9BC9BE-5DCE-DA2C-D03A-F3813AA4D152}"/>
              </a:ext>
            </a:extLst>
          </p:cNvPr>
          <p:cNvSpPr txBox="1"/>
          <p:nvPr/>
        </p:nvSpPr>
        <p:spPr>
          <a:xfrm>
            <a:off x="576151" y="5158034"/>
            <a:ext cx="2133852" cy="461665"/>
          </a:xfrm>
          <a:prstGeom prst="rect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000">
                <a:latin typeface="Garamond" panose="02020404030301010803" pitchFamily="18" charset="0"/>
              </a:defRPr>
            </a:lvl1pPr>
          </a:lstStyle>
          <a:p>
            <a:r>
              <a:rPr lang="fr-BE" sz="2400" dirty="0" err="1">
                <a:latin typeface="Montserrat" panose="00000500000000000000" pitchFamily="2" charset="0"/>
              </a:rPr>
              <a:t>Scavenger</a:t>
            </a:r>
            <a:endParaRPr lang="fr-BE" sz="2400" dirty="0">
              <a:latin typeface="Montserrat" panose="00000500000000000000" pitchFamily="2" charset="0"/>
            </a:endParaRPr>
          </a:p>
        </p:txBody>
      </p:sp>
      <p:cxnSp>
        <p:nvCxnSpPr>
          <p:cNvPr id="102" name="Connecteur droit avec flèche 101">
            <a:extLst>
              <a:ext uri="{FF2B5EF4-FFF2-40B4-BE49-F238E27FC236}">
                <a16:creationId xmlns:a16="http://schemas.microsoft.com/office/drawing/2014/main" id="{004B903A-E102-7FE6-56EE-63754AAECA6D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2689085" y="3475168"/>
            <a:ext cx="1981938" cy="7684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Connecteur droit avec flèche 103">
            <a:extLst>
              <a:ext uri="{FF2B5EF4-FFF2-40B4-BE49-F238E27FC236}">
                <a16:creationId xmlns:a16="http://schemas.microsoft.com/office/drawing/2014/main" id="{6F7E0AE4-D498-1E09-0B54-26758C5CDD6A}"/>
              </a:ext>
            </a:extLst>
          </p:cNvPr>
          <p:cNvCxnSpPr>
            <a:cxnSpLocks/>
            <a:stCxn id="41" idx="3"/>
            <a:endCxn id="20" idx="1"/>
          </p:cNvCxnSpPr>
          <p:nvPr/>
        </p:nvCxnSpPr>
        <p:spPr>
          <a:xfrm>
            <a:off x="2689087" y="4234380"/>
            <a:ext cx="1981936" cy="930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Connecteur droit avec flèche 106">
            <a:extLst>
              <a:ext uri="{FF2B5EF4-FFF2-40B4-BE49-F238E27FC236}">
                <a16:creationId xmlns:a16="http://schemas.microsoft.com/office/drawing/2014/main" id="{EA803261-7CA6-3C83-239F-AA3EC795A3C8}"/>
              </a:ext>
            </a:extLst>
          </p:cNvPr>
          <p:cNvCxnSpPr>
            <a:cxnSpLocks/>
            <a:stCxn id="41" idx="3"/>
            <a:endCxn id="31" idx="1"/>
          </p:cNvCxnSpPr>
          <p:nvPr/>
        </p:nvCxnSpPr>
        <p:spPr>
          <a:xfrm>
            <a:off x="2689087" y="4234380"/>
            <a:ext cx="1981936" cy="9059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Connecteur droit avec flèche 109">
            <a:extLst>
              <a:ext uri="{FF2B5EF4-FFF2-40B4-BE49-F238E27FC236}">
                <a16:creationId xmlns:a16="http://schemas.microsoft.com/office/drawing/2014/main" id="{7622B48E-5F7A-29E8-601B-94C0AD197D2A}"/>
              </a:ext>
            </a:extLst>
          </p:cNvPr>
          <p:cNvCxnSpPr>
            <a:cxnSpLocks/>
            <a:stCxn id="42" idx="3"/>
            <a:endCxn id="4" idx="1"/>
          </p:cNvCxnSpPr>
          <p:nvPr/>
        </p:nvCxnSpPr>
        <p:spPr>
          <a:xfrm>
            <a:off x="2665386" y="2261738"/>
            <a:ext cx="2005637" cy="12134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Connecteur droit avec flèche 113">
            <a:extLst>
              <a:ext uri="{FF2B5EF4-FFF2-40B4-BE49-F238E27FC236}">
                <a16:creationId xmlns:a16="http://schemas.microsoft.com/office/drawing/2014/main" id="{A2155907-9B4D-E567-B16A-3D661D9F1D6C}"/>
              </a:ext>
            </a:extLst>
          </p:cNvPr>
          <p:cNvCxnSpPr>
            <a:cxnSpLocks/>
            <a:stCxn id="79" idx="3"/>
            <a:endCxn id="20" idx="1"/>
          </p:cNvCxnSpPr>
          <p:nvPr/>
        </p:nvCxnSpPr>
        <p:spPr>
          <a:xfrm flipV="1">
            <a:off x="2699679" y="4327408"/>
            <a:ext cx="1971344" cy="4842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Connecteur droit avec flèche 115">
            <a:extLst>
              <a:ext uri="{FF2B5EF4-FFF2-40B4-BE49-F238E27FC236}">
                <a16:creationId xmlns:a16="http://schemas.microsoft.com/office/drawing/2014/main" id="{FFB213A8-72D6-A168-03AD-2DF040FD3BFB}"/>
              </a:ext>
            </a:extLst>
          </p:cNvPr>
          <p:cNvCxnSpPr>
            <a:cxnSpLocks/>
            <a:stCxn id="79" idx="3"/>
            <a:endCxn id="4" idx="1"/>
          </p:cNvCxnSpPr>
          <p:nvPr/>
        </p:nvCxnSpPr>
        <p:spPr>
          <a:xfrm flipV="1">
            <a:off x="2699679" y="3475168"/>
            <a:ext cx="1971344" cy="13364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Connecteur droit avec flèche 119">
            <a:extLst>
              <a:ext uri="{FF2B5EF4-FFF2-40B4-BE49-F238E27FC236}">
                <a16:creationId xmlns:a16="http://schemas.microsoft.com/office/drawing/2014/main" id="{3B1A02CF-69D3-BB91-73FE-AB42A8C7B043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2711365" y="5140287"/>
            <a:ext cx="1959658" cy="2589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ZoneTexte 128">
            <a:extLst>
              <a:ext uri="{FF2B5EF4-FFF2-40B4-BE49-F238E27FC236}">
                <a16:creationId xmlns:a16="http://schemas.microsoft.com/office/drawing/2014/main" id="{9EF3C6C4-E49B-91E8-4380-80A21E3AC0BF}"/>
              </a:ext>
            </a:extLst>
          </p:cNvPr>
          <p:cNvSpPr txBox="1"/>
          <p:nvPr/>
        </p:nvSpPr>
        <p:spPr>
          <a:xfrm>
            <a:off x="8969731" y="5509815"/>
            <a:ext cx="2672482" cy="461665"/>
          </a:xfrm>
          <a:prstGeom prst="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400" dirty="0" err="1">
                <a:latin typeface="Montserrat" panose="00000500000000000000" pitchFamily="2" charset="0"/>
              </a:rPr>
              <a:t>Productivity</a:t>
            </a:r>
            <a:endParaRPr lang="fr-BE" sz="2400" dirty="0">
              <a:latin typeface="Montserrat" panose="00000500000000000000" pitchFamily="2" charset="0"/>
            </a:endParaRPr>
          </a:p>
        </p:txBody>
      </p:sp>
      <p:cxnSp>
        <p:nvCxnSpPr>
          <p:cNvPr id="130" name="Connecteur droit avec flèche 129">
            <a:extLst>
              <a:ext uri="{FF2B5EF4-FFF2-40B4-BE49-F238E27FC236}">
                <a16:creationId xmlns:a16="http://schemas.microsoft.com/office/drawing/2014/main" id="{8A1F9998-2A90-D038-BE6E-A9347918878D}"/>
              </a:ext>
            </a:extLst>
          </p:cNvPr>
          <p:cNvCxnSpPr>
            <a:cxnSpLocks/>
            <a:endCxn id="129" idx="1"/>
          </p:cNvCxnSpPr>
          <p:nvPr/>
        </p:nvCxnSpPr>
        <p:spPr>
          <a:xfrm>
            <a:off x="7090896" y="5161518"/>
            <a:ext cx="1878835" cy="5791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Connecteur droit avec flèche 131">
            <a:extLst>
              <a:ext uri="{FF2B5EF4-FFF2-40B4-BE49-F238E27FC236}">
                <a16:creationId xmlns:a16="http://schemas.microsoft.com/office/drawing/2014/main" id="{45F55CC6-F4C4-665D-190B-2E2873D8FE6D}"/>
              </a:ext>
            </a:extLst>
          </p:cNvPr>
          <p:cNvCxnSpPr>
            <a:cxnSpLocks/>
            <a:stCxn id="20" idx="3"/>
            <a:endCxn id="129" idx="1"/>
          </p:cNvCxnSpPr>
          <p:nvPr/>
        </p:nvCxnSpPr>
        <p:spPr>
          <a:xfrm>
            <a:off x="7080306" y="4327408"/>
            <a:ext cx="1889425" cy="14132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Connecteur droit avec flèche 133">
            <a:extLst>
              <a:ext uri="{FF2B5EF4-FFF2-40B4-BE49-F238E27FC236}">
                <a16:creationId xmlns:a16="http://schemas.microsoft.com/office/drawing/2014/main" id="{D73C8CEA-D967-ED95-D2E0-8D0BDCD660A8}"/>
              </a:ext>
            </a:extLst>
          </p:cNvPr>
          <p:cNvCxnSpPr>
            <a:cxnSpLocks/>
            <a:stCxn id="20" idx="3"/>
            <a:endCxn id="84" idx="1"/>
          </p:cNvCxnSpPr>
          <p:nvPr/>
        </p:nvCxnSpPr>
        <p:spPr>
          <a:xfrm>
            <a:off x="7080306" y="4327408"/>
            <a:ext cx="1889425" cy="5786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Connecteur droit avec flèche 136">
            <a:extLst>
              <a:ext uri="{FF2B5EF4-FFF2-40B4-BE49-F238E27FC236}">
                <a16:creationId xmlns:a16="http://schemas.microsoft.com/office/drawing/2014/main" id="{3FA27310-BCCB-2ACD-AD04-302918CD7A1C}"/>
              </a:ext>
            </a:extLst>
          </p:cNvPr>
          <p:cNvCxnSpPr>
            <a:cxnSpLocks/>
            <a:stCxn id="4" idx="3"/>
            <a:endCxn id="83" idx="1"/>
          </p:cNvCxnSpPr>
          <p:nvPr/>
        </p:nvCxnSpPr>
        <p:spPr>
          <a:xfrm>
            <a:off x="7080305" y="3475168"/>
            <a:ext cx="1934306" cy="3786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Connecteur droit avec flèche 138">
            <a:extLst>
              <a:ext uri="{FF2B5EF4-FFF2-40B4-BE49-F238E27FC236}">
                <a16:creationId xmlns:a16="http://schemas.microsoft.com/office/drawing/2014/main" id="{F9D5A8DC-7326-3ACC-73E3-D8DCF1034318}"/>
              </a:ext>
            </a:extLst>
          </p:cNvPr>
          <p:cNvCxnSpPr>
            <a:cxnSpLocks/>
            <a:stCxn id="47" idx="3"/>
            <a:endCxn id="129" idx="1"/>
          </p:cNvCxnSpPr>
          <p:nvPr/>
        </p:nvCxnSpPr>
        <p:spPr>
          <a:xfrm>
            <a:off x="7080307" y="2626391"/>
            <a:ext cx="1889424" cy="31142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Connecteur droit avec flèche 140">
            <a:extLst>
              <a:ext uri="{FF2B5EF4-FFF2-40B4-BE49-F238E27FC236}">
                <a16:creationId xmlns:a16="http://schemas.microsoft.com/office/drawing/2014/main" id="{9B8A06C0-6628-11D9-34BB-BCFDE6406092}"/>
              </a:ext>
            </a:extLst>
          </p:cNvPr>
          <p:cNvCxnSpPr>
            <a:cxnSpLocks/>
            <a:stCxn id="4" idx="3"/>
            <a:endCxn id="82" idx="1"/>
          </p:cNvCxnSpPr>
          <p:nvPr/>
        </p:nvCxnSpPr>
        <p:spPr>
          <a:xfrm flipV="1">
            <a:off x="7080305" y="2769220"/>
            <a:ext cx="1913127" cy="7059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0" name="Groupe 149">
            <a:extLst>
              <a:ext uri="{FF2B5EF4-FFF2-40B4-BE49-F238E27FC236}">
                <a16:creationId xmlns:a16="http://schemas.microsoft.com/office/drawing/2014/main" id="{30EF90CD-03B5-AEBA-E17D-5FC8262D31E9}"/>
              </a:ext>
            </a:extLst>
          </p:cNvPr>
          <p:cNvGrpSpPr/>
          <p:nvPr/>
        </p:nvGrpSpPr>
        <p:grpSpPr>
          <a:xfrm>
            <a:off x="0" y="-1816"/>
            <a:ext cx="12080804" cy="543741"/>
            <a:chOff x="3166" y="13695"/>
            <a:chExt cx="12185665" cy="543740"/>
          </a:xfrm>
        </p:grpSpPr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id="{FB4B065F-4CA4-A237-2408-CA77488DE174}"/>
                </a:ext>
              </a:extLst>
            </p:cNvPr>
            <p:cNvSpPr/>
            <p:nvPr/>
          </p:nvSpPr>
          <p:spPr>
            <a:xfrm>
              <a:off x="3166" y="13695"/>
              <a:ext cx="5724534" cy="543739"/>
            </a:xfrm>
            <a:custGeom>
              <a:avLst/>
              <a:gdLst>
                <a:gd name="connsiteX0" fmla="*/ 0 w 4889514"/>
                <a:gd name="connsiteY0" fmla="*/ 0 h 543739"/>
                <a:gd name="connsiteX1" fmla="*/ 4617645 w 4889514"/>
                <a:gd name="connsiteY1" fmla="*/ 0 h 543739"/>
                <a:gd name="connsiteX2" fmla="*/ 4889514 w 4889514"/>
                <a:gd name="connsiteY2" fmla="*/ 271870 h 543739"/>
                <a:gd name="connsiteX3" fmla="*/ 4617645 w 4889514"/>
                <a:gd name="connsiteY3" fmla="*/ 543739 h 543739"/>
                <a:gd name="connsiteX4" fmla="*/ 0 w 4889514"/>
                <a:gd name="connsiteY4" fmla="*/ 543739 h 543739"/>
                <a:gd name="connsiteX5" fmla="*/ 0 w 4889514"/>
                <a:gd name="connsiteY5" fmla="*/ 0 h 54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9514" h="543739">
                  <a:moveTo>
                    <a:pt x="0" y="0"/>
                  </a:moveTo>
                  <a:lnTo>
                    <a:pt x="4617645" y="0"/>
                  </a:lnTo>
                  <a:lnTo>
                    <a:pt x="4889514" y="271870"/>
                  </a:lnTo>
                  <a:lnTo>
                    <a:pt x="4617645" y="543739"/>
                  </a:lnTo>
                  <a:lnTo>
                    <a:pt x="0" y="543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3350" tIns="66675" rIns="169273" bIns="66675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500" kern="1200" dirty="0">
                  <a:latin typeface="Montserrat" panose="00000500000000000000" pitchFamily="2" charset="0"/>
                </a:rPr>
                <a:t>Question &amp; </a:t>
              </a:r>
              <a:r>
                <a:rPr lang="fr-BE" sz="2500" kern="1200" dirty="0" err="1">
                  <a:latin typeface="Montserrat" panose="00000500000000000000" pitchFamily="2" charset="0"/>
                </a:rPr>
                <a:t>Approach</a:t>
              </a:r>
              <a:endParaRPr lang="fr-BE" sz="2500" kern="1200" dirty="0">
                <a:latin typeface="Montserrat" panose="00000500000000000000" pitchFamily="2" charset="0"/>
              </a:endParaRPr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A4F3A8CE-C5D0-DC06-28CC-551792F31F4E}"/>
                </a:ext>
              </a:extLst>
            </p:cNvPr>
            <p:cNvSpPr/>
            <p:nvPr/>
          </p:nvSpPr>
          <p:spPr>
            <a:xfrm>
              <a:off x="4275397" y="13695"/>
              <a:ext cx="3237924" cy="543740"/>
            </a:xfrm>
            <a:custGeom>
              <a:avLst/>
              <a:gdLst>
                <a:gd name="connsiteX0" fmla="*/ 0 w 4560093"/>
                <a:gd name="connsiteY0" fmla="*/ 0 h 543739"/>
                <a:gd name="connsiteX1" fmla="*/ 4288224 w 4560093"/>
                <a:gd name="connsiteY1" fmla="*/ 0 h 543739"/>
                <a:gd name="connsiteX2" fmla="*/ 4560093 w 4560093"/>
                <a:gd name="connsiteY2" fmla="*/ 271870 h 543739"/>
                <a:gd name="connsiteX3" fmla="*/ 4288224 w 4560093"/>
                <a:gd name="connsiteY3" fmla="*/ 543739 h 543739"/>
                <a:gd name="connsiteX4" fmla="*/ 0 w 4560093"/>
                <a:gd name="connsiteY4" fmla="*/ 543739 h 543739"/>
                <a:gd name="connsiteX5" fmla="*/ 271870 w 4560093"/>
                <a:gd name="connsiteY5" fmla="*/ 271870 h 543739"/>
                <a:gd name="connsiteX6" fmla="*/ 0 w 4560093"/>
                <a:gd name="connsiteY6" fmla="*/ 0 h 54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60093" h="543739">
                  <a:moveTo>
                    <a:pt x="0" y="0"/>
                  </a:moveTo>
                  <a:lnTo>
                    <a:pt x="4288224" y="0"/>
                  </a:lnTo>
                  <a:lnTo>
                    <a:pt x="4560093" y="271870"/>
                  </a:lnTo>
                  <a:lnTo>
                    <a:pt x="4288224" y="543739"/>
                  </a:lnTo>
                  <a:lnTo>
                    <a:pt x="0" y="543739"/>
                  </a:lnTo>
                  <a:lnTo>
                    <a:pt x="271870" y="2718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71883" tIns="66675" rIns="305207" bIns="66675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500" kern="1200" dirty="0" err="1">
                  <a:latin typeface="Montserrat" panose="00000500000000000000" pitchFamily="2" charset="0"/>
                </a:rPr>
                <a:t>Results</a:t>
              </a:r>
              <a:endParaRPr lang="fr-BE" sz="2500" kern="1200" dirty="0">
                <a:latin typeface="Montserrat" panose="00000500000000000000" pitchFamily="2" charset="0"/>
              </a:endParaRPr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id="{DA610F93-C8A0-FDBC-5CBF-15E567D9EC02}"/>
                </a:ext>
              </a:extLst>
            </p:cNvPr>
            <p:cNvSpPr/>
            <p:nvPr/>
          </p:nvSpPr>
          <p:spPr>
            <a:xfrm>
              <a:off x="6985367" y="13695"/>
              <a:ext cx="5203464" cy="543740"/>
            </a:xfrm>
            <a:custGeom>
              <a:avLst/>
              <a:gdLst>
                <a:gd name="connsiteX0" fmla="*/ 0 w 4560093"/>
                <a:gd name="connsiteY0" fmla="*/ 0 h 543739"/>
                <a:gd name="connsiteX1" fmla="*/ 4288224 w 4560093"/>
                <a:gd name="connsiteY1" fmla="*/ 0 h 543739"/>
                <a:gd name="connsiteX2" fmla="*/ 4560093 w 4560093"/>
                <a:gd name="connsiteY2" fmla="*/ 271870 h 543739"/>
                <a:gd name="connsiteX3" fmla="*/ 4288224 w 4560093"/>
                <a:gd name="connsiteY3" fmla="*/ 543739 h 543739"/>
                <a:gd name="connsiteX4" fmla="*/ 0 w 4560093"/>
                <a:gd name="connsiteY4" fmla="*/ 543739 h 543739"/>
                <a:gd name="connsiteX5" fmla="*/ 271870 w 4560093"/>
                <a:gd name="connsiteY5" fmla="*/ 271870 h 543739"/>
                <a:gd name="connsiteX6" fmla="*/ 0 w 4560093"/>
                <a:gd name="connsiteY6" fmla="*/ 0 h 54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60093" h="543739">
                  <a:moveTo>
                    <a:pt x="0" y="0"/>
                  </a:moveTo>
                  <a:lnTo>
                    <a:pt x="4288224" y="0"/>
                  </a:lnTo>
                  <a:lnTo>
                    <a:pt x="4560093" y="271870"/>
                  </a:lnTo>
                  <a:lnTo>
                    <a:pt x="4288224" y="543739"/>
                  </a:lnTo>
                  <a:lnTo>
                    <a:pt x="0" y="543739"/>
                  </a:lnTo>
                  <a:lnTo>
                    <a:pt x="271870" y="2718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71883" tIns="66675" rIns="305207" bIns="66675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500" kern="1200" dirty="0">
                  <a:latin typeface="Montserrat" panose="00000500000000000000" pitchFamily="2" charset="0"/>
                </a:rPr>
                <a:t>Conclusions &amp; perspectives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14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7" grpId="0" animBg="1"/>
      <p:bldP spid="82" grpId="0" animBg="1"/>
      <p:bldP spid="83" grpId="0" animBg="1"/>
      <p:bldP spid="84" grpId="0" animBg="1"/>
      <p:bldP spid="4" grpId="0" animBg="1"/>
      <p:bldP spid="20" grpId="0" animBg="1"/>
      <p:bldP spid="31" grpId="0" animBg="1"/>
      <p:bldP spid="1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rte, diagramme, atlas&#10;&#10;Le contenu généré par l’IA peut être incorrect.">
            <a:extLst>
              <a:ext uri="{FF2B5EF4-FFF2-40B4-BE49-F238E27FC236}">
                <a16:creationId xmlns:a16="http://schemas.microsoft.com/office/drawing/2014/main" id="{6783E980-518B-60F6-EE08-3287C6DA6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621" y="1238973"/>
            <a:ext cx="7400866" cy="470964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2A34193-3955-26D4-C331-C9DDC3BD214D}"/>
              </a:ext>
            </a:extLst>
          </p:cNvPr>
          <p:cNvSpPr txBox="1"/>
          <p:nvPr/>
        </p:nvSpPr>
        <p:spPr>
          <a:xfrm>
            <a:off x="122544" y="632197"/>
            <a:ext cx="65056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4000" b="1" baseline="-25000" dirty="0">
                <a:solidFill>
                  <a:schemeClr val="tx2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Black Sea: A unique small ocean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9405D31-3D5A-79D7-055E-9E0BBE7A1BBF}"/>
              </a:ext>
            </a:extLst>
          </p:cNvPr>
          <p:cNvSpPr txBox="1"/>
          <p:nvPr/>
        </p:nvSpPr>
        <p:spPr>
          <a:xfrm>
            <a:off x="122544" y="2414179"/>
            <a:ext cx="46732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 err="1">
                <a:latin typeface="Montserrat" panose="00000500000000000000" pitchFamily="2" charset="0"/>
              </a:rPr>
              <a:t>Grab</a:t>
            </a:r>
            <a:r>
              <a:rPr lang="fr-FR" sz="2400" dirty="0">
                <a:latin typeface="Montserrat" panose="00000500000000000000" pitchFamily="2" charset="0"/>
              </a:rPr>
              <a:t> </a:t>
            </a:r>
            <a:r>
              <a:rPr lang="fr-FR" sz="2400" dirty="0" err="1">
                <a:latin typeface="Montserrat" panose="00000500000000000000" pitchFamily="2" charset="0"/>
              </a:rPr>
              <a:t>samples</a:t>
            </a:r>
            <a:r>
              <a:rPr lang="fr-FR" sz="2400" dirty="0">
                <a:latin typeface="Montserrat" panose="00000500000000000000" pitchFamily="2" charset="0"/>
              </a:rPr>
              <a:t>: </a:t>
            </a:r>
            <a:r>
              <a:rPr lang="fr-FR" sz="2400" dirty="0" err="1">
                <a:latin typeface="Montserrat" panose="00000500000000000000" pitchFamily="2" charset="0"/>
              </a:rPr>
              <a:t>abundance</a:t>
            </a:r>
            <a:r>
              <a:rPr lang="fr-FR" sz="2400" dirty="0">
                <a:latin typeface="Montserrat" panose="00000500000000000000" pitchFamily="2" charset="0"/>
              </a:rPr>
              <a:t> and </a:t>
            </a:r>
            <a:r>
              <a:rPr lang="fr-FR" sz="2400" dirty="0" err="1">
                <a:latin typeface="Montserrat" panose="00000500000000000000" pitchFamily="2" charset="0"/>
              </a:rPr>
              <a:t>biomass</a:t>
            </a:r>
            <a:r>
              <a:rPr lang="fr-FR" sz="2400" dirty="0">
                <a:latin typeface="Montserrat" panose="00000500000000000000" pitchFamily="2" charset="0"/>
              </a:rPr>
              <a:t> per m2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52DCC07-B5DB-6433-3178-2879D66184F5}"/>
              </a:ext>
            </a:extLst>
          </p:cNvPr>
          <p:cNvSpPr txBox="1"/>
          <p:nvPr/>
        </p:nvSpPr>
        <p:spPr>
          <a:xfrm>
            <a:off x="122544" y="1438071"/>
            <a:ext cx="45402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400" b="1" dirty="0">
                <a:latin typeface="Montserrat" panose="00000500000000000000" pitchFamily="2" charset="0"/>
              </a:rPr>
              <a:t>210 </a:t>
            </a:r>
            <a:r>
              <a:rPr lang="fr-BE" sz="2400" dirty="0">
                <a:latin typeface="Montserrat" panose="00000500000000000000" pitchFamily="2" charset="0"/>
              </a:rPr>
              <a:t>sampling sites on the </a:t>
            </a:r>
            <a:r>
              <a:rPr lang="fr-BE" sz="2400" dirty="0" err="1">
                <a:latin typeface="Montserrat" panose="00000500000000000000" pitchFamily="2" charset="0"/>
              </a:rPr>
              <a:t>north-west</a:t>
            </a:r>
            <a:r>
              <a:rPr lang="fr-BE" sz="2400" dirty="0">
                <a:latin typeface="Montserrat" panose="00000500000000000000" pitchFamily="2" charset="0"/>
              </a:rPr>
              <a:t> shelf (2008-2017)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FFA300B-9363-93BB-0CDD-ADD4B838920A}"/>
              </a:ext>
            </a:extLst>
          </p:cNvPr>
          <p:cNvSpPr txBox="1"/>
          <p:nvPr/>
        </p:nvSpPr>
        <p:spPr>
          <a:xfrm>
            <a:off x="4527599" y="5927225"/>
            <a:ext cx="84833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>
                <a:latin typeface="Montserrat" panose="00000500000000000000" pitchFamily="2" charset="0"/>
              </a:rPr>
              <a:t>Romanian</a:t>
            </a:r>
            <a:r>
              <a:rPr lang="fr-BE" dirty="0">
                <a:latin typeface="Montserrat" panose="00000500000000000000" pitchFamily="2" charset="0"/>
              </a:rPr>
              <a:t> </a:t>
            </a:r>
            <a:r>
              <a:rPr lang="fr-BE" dirty="0" err="1">
                <a:latin typeface="Montserrat" panose="00000500000000000000" pitchFamily="2" charset="0"/>
              </a:rPr>
              <a:t>dataset</a:t>
            </a:r>
            <a:r>
              <a:rPr lang="fr-BE" dirty="0">
                <a:latin typeface="Montserrat" panose="00000500000000000000" pitchFamily="2" charset="0"/>
              </a:rPr>
              <a:t>: Adrian </a:t>
            </a:r>
            <a:r>
              <a:rPr lang="fr-BE" dirty="0" err="1">
                <a:latin typeface="Montserrat" panose="00000500000000000000" pitchFamily="2" charset="0"/>
              </a:rPr>
              <a:t>Teaca</a:t>
            </a:r>
            <a:r>
              <a:rPr lang="fr-BE" dirty="0">
                <a:latin typeface="Montserrat" panose="00000500000000000000" pitchFamily="2" charset="0"/>
              </a:rPr>
              <a:t> and Tatiana </a:t>
            </a:r>
            <a:r>
              <a:rPr lang="fr-BE" dirty="0" err="1">
                <a:latin typeface="Montserrat" panose="00000500000000000000" pitchFamily="2" charset="0"/>
              </a:rPr>
              <a:t>Begun</a:t>
            </a:r>
            <a:r>
              <a:rPr lang="fr-BE" dirty="0">
                <a:latin typeface="Montserrat" panose="00000500000000000000" pitchFamily="2" charset="0"/>
              </a:rPr>
              <a:t> (</a:t>
            </a:r>
            <a:r>
              <a:rPr lang="fr-BE" dirty="0" err="1">
                <a:latin typeface="Montserrat" panose="00000500000000000000" pitchFamily="2" charset="0"/>
              </a:rPr>
              <a:t>GeoEcomar</a:t>
            </a:r>
            <a:r>
              <a:rPr lang="fr-BE" dirty="0">
                <a:latin typeface="Montserrat" panose="00000500000000000000" pitchFamily="2" charset="0"/>
              </a:rPr>
              <a:t>)</a:t>
            </a:r>
          </a:p>
          <a:p>
            <a:r>
              <a:rPr lang="fr-BE" dirty="0" err="1">
                <a:latin typeface="Montserrat" panose="00000500000000000000" pitchFamily="2" charset="0"/>
              </a:rPr>
              <a:t>Bulgarian</a:t>
            </a:r>
            <a:r>
              <a:rPr lang="fr-BE" dirty="0">
                <a:latin typeface="Montserrat" panose="00000500000000000000" pitchFamily="2" charset="0"/>
              </a:rPr>
              <a:t> </a:t>
            </a:r>
            <a:r>
              <a:rPr lang="fr-BE" dirty="0" err="1">
                <a:latin typeface="Montserrat" panose="00000500000000000000" pitchFamily="2" charset="0"/>
              </a:rPr>
              <a:t>dataset</a:t>
            </a:r>
            <a:r>
              <a:rPr lang="fr-BE" dirty="0">
                <a:latin typeface="Montserrat" panose="00000500000000000000" pitchFamily="2" charset="0"/>
              </a:rPr>
              <a:t>: Valentina </a:t>
            </a:r>
            <a:r>
              <a:rPr lang="fr-BE" dirty="0" err="1">
                <a:latin typeface="Montserrat" panose="00000500000000000000" pitchFamily="2" charset="0"/>
              </a:rPr>
              <a:t>Todorova</a:t>
            </a:r>
            <a:r>
              <a:rPr lang="fr-BE" dirty="0">
                <a:latin typeface="Montserrat" panose="00000500000000000000" pitchFamily="2" charset="0"/>
              </a:rPr>
              <a:t> (IO-BAS)</a:t>
            </a:r>
          </a:p>
          <a:p>
            <a:endParaRPr lang="fr-BE" sz="1600" dirty="0">
              <a:latin typeface="Montserrat" panose="00000500000000000000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5B6357A-2CDE-45EC-78ED-85CCC7676624}"/>
              </a:ext>
            </a:extLst>
          </p:cNvPr>
          <p:cNvSpPr txBox="1"/>
          <p:nvPr/>
        </p:nvSpPr>
        <p:spPr>
          <a:xfrm>
            <a:off x="8181536" y="3666517"/>
            <a:ext cx="2473868" cy="369332"/>
          </a:xfrm>
          <a:prstGeom prst="rect">
            <a:avLst/>
          </a:prstGeom>
          <a:solidFill>
            <a:srgbClr val="0B559E"/>
          </a:solidFill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chemeClr val="bg1"/>
                </a:solidFill>
                <a:latin typeface="Montserrat" panose="00000500000000000000" pitchFamily="2" charset="0"/>
              </a:rPr>
              <a:t>No </a:t>
            </a:r>
            <a:r>
              <a:rPr lang="fr-BE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bottom</a:t>
            </a:r>
            <a:r>
              <a:rPr lang="fr-BE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BE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oxygen</a:t>
            </a:r>
            <a:endParaRPr lang="fr-BE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Graphique 10" descr="Crabe avec un remplissage uni">
            <a:extLst>
              <a:ext uri="{FF2B5EF4-FFF2-40B4-BE49-F238E27FC236}">
                <a16:creationId xmlns:a16="http://schemas.microsoft.com/office/drawing/2014/main" id="{FB2BD3B5-86B3-F063-2ABB-E757DDF0EE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45231" y="2720267"/>
            <a:ext cx="807468" cy="807468"/>
          </a:xfrm>
          <a:prstGeom prst="rect">
            <a:avLst/>
          </a:prstGeom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01B3A8E9-B1B6-2416-4D7F-AA9DCE392469}"/>
              </a:ext>
            </a:extLst>
          </p:cNvPr>
          <p:cNvCxnSpPr>
            <a:cxnSpLocks/>
          </p:cNvCxnSpPr>
          <p:nvPr/>
        </p:nvCxnSpPr>
        <p:spPr>
          <a:xfrm flipV="1">
            <a:off x="6858000" y="4002567"/>
            <a:ext cx="0" cy="62551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070889E-F251-601F-A48B-0D2BCFD5F184}"/>
              </a:ext>
            </a:extLst>
          </p:cNvPr>
          <p:cNvCxnSpPr>
            <a:cxnSpLocks/>
          </p:cNvCxnSpPr>
          <p:nvPr/>
        </p:nvCxnSpPr>
        <p:spPr>
          <a:xfrm flipV="1">
            <a:off x="6858000" y="3266003"/>
            <a:ext cx="1434124" cy="73656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267815D7-DB1D-AB0E-0A0B-70F3FB6F659A}"/>
              </a:ext>
            </a:extLst>
          </p:cNvPr>
          <p:cNvCxnSpPr>
            <a:cxnSpLocks/>
          </p:cNvCxnSpPr>
          <p:nvPr/>
        </p:nvCxnSpPr>
        <p:spPr>
          <a:xfrm>
            <a:off x="8292124" y="3278589"/>
            <a:ext cx="290767" cy="6021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Graphique 29" descr="Crabe avec un remplissage uni">
            <a:extLst>
              <a:ext uri="{FF2B5EF4-FFF2-40B4-BE49-F238E27FC236}">
                <a16:creationId xmlns:a16="http://schemas.microsoft.com/office/drawing/2014/main" id="{8D4A1336-3CF5-832D-2142-F5F3E27C6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1479" y="3580831"/>
            <a:ext cx="807468" cy="807468"/>
          </a:xfrm>
          <a:prstGeom prst="rect">
            <a:avLst/>
          </a:prstGeom>
        </p:spPr>
      </p:pic>
      <p:sp>
        <p:nvSpPr>
          <p:cNvPr id="15" name="Interdiction 14">
            <a:extLst>
              <a:ext uri="{FF2B5EF4-FFF2-40B4-BE49-F238E27FC236}">
                <a16:creationId xmlns:a16="http://schemas.microsoft.com/office/drawing/2014/main" id="{136D1568-4C39-298F-A167-1A7EFD4B3896}"/>
              </a:ext>
            </a:extLst>
          </p:cNvPr>
          <p:cNvSpPr/>
          <p:nvPr/>
        </p:nvSpPr>
        <p:spPr>
          <a:xfrm>
            <a:off x="7554768" y="3851183"/>
            <a:ext cx="537963" cy="486048"/>
          </a:xfrm>
          <a:prstGeom prst="noSmoking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chemeClr val="tx1"/>
              </a:solidFill>
            </a:endParaRPr>
          </a:p>
        </p:txBody>
      </p:sp>
      <p:pic>
        <p:nvPicPr>
          <p:cNvPr id="64" name="Picture 6">
            <a:extLst>
              <a:ext uri="{FF2B5EF4-FFF2-40B4-BE49-F238E27FC236}">
                <a16:creationId xmlns:a16="http://schemas.microsoft.com/office/drawing/2014/main" id="{3BDE41FF-FC8E-A895-C0DC-391918ACAFD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18" y="3348903"/>
            <a:ext cx="4226798" cy="3170099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19FCE22E-89BB-D9DE-DB8B-7D834D0C63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54" y="6075096"/>
            <a:ext cx="3028362" cy="54763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B04D267-B804-65E1-3BC4-9FF56F51008D}"/>
              </a:ext>
            </a:extLst>
          </p:cNvPr>
          <p:cNvSpPr txBox="1"/>
          <p:nvPr/>
        </p:nvSpPr>
        <p:spPr>
          <a:xfrm>
            <a:off x="11653045" y="6373501"/>
            <a:ext cx="51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latin typeface="Montserrat" panose="00000500000000000000" pitchFamily="2" charset="0"/>
              </a:rPr>
              <a:t>4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9F8DF017-0F42-273E-09FF-51DEA89C59FE}"/>
              </a:ext>
            </a:extLst>
          </p:cNvPr>
          <p:cNvGrpSpPr/>
          <p:nvPr/>
        </p:nvGrpSpPr>
        <p:grpSpPr>
          <a:xfrm>
            <a:off x="0" y="-1816"/>
            <a:ext cx="12080804" cy="543741"/>
            <a:chOff x="3166" y="13695"/>
            <a:chExt cx="12185665" cy="543740"/>
          </a:xfrm>
        </p:grpSpPr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DDF34F8C-92C2-0495-ACF9-7A62843FEEDE}"/>
                </a:ext>
              </a:extLst>
            </p:cNvPr>
            <p:cNvSpPr/>
            <p:nvPr/>
          </p:nvSpPr>
          <p:spPr>
            <a:xfrm>
              <a:off x="3166" y="13695"/>
              <a:ext cx="5724534" cy="543739"/>
            </a:xfrm>
            <a:custGeom>
              <a:avLst/>
              <a:gdLst>
                <a:gd name="connsiteX0" fmla="*/ 0 w 4889514"/>
                <a:gd name="connsiteY0" fmla="*/ 0 h 543739"/>
                <a:gd name="connsiteX1" fmla="*/ 4617645 w 4889514"/>
                <a:gd name="connsiteY1" fmla="*/ 0 h 543739"/>
                <a:gd name="connsiteX2" fmla="*/ 4889514 w 4889514"/>
                <a:gd name="connsiteY2" fmla="*/ 271870 h 543739"/>
                <a:gd name="connsiteX3" fmla="*/ 4617645 w 4889514"/>
                <a:gd name="connsiteY3" fmla="*/ 543739 h 543739"/>
                <a:gd name="connsiteX4" fmla="*/ 0 w 4889514"/>
                <a:gd name="connsiteY4" fmla="*/ 543739 h 543739"/>
                <a:gd name="connsiteX5" fmla="*/ 0 w 4889514"/>
                <a:gd name="connsiteY5" fmla="*/ 0 h 54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9514" h="543739">
                  <a:moveTo>
                    <a:pt x="0" y="0"/>
                  </a:moveTo>
                  <a:lnTo>
                    <a:pt x="4617645" y="0"/>
                  </a:lnTo>
                  <a:lnTo>
                    <a:pt x="4889514" y="271870"/>
                  </a:lnTo>
                  <a:lnTo>
                    <a:pt x="4617645" y="543739"/>
                  </a:lnTo>
                  <a:lnTo>
                    <a:pt x="0" y="543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3350" tIns="66675" rIns="169273" bIns="66675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500" kern="1200" dirty="0">
                  <a:latin typeface="Montserrat" panose="00000500000000000000" pitchFamily="2" charset="0"/>
                </a:rPr>
                <a:t>Question &amp; </a:t>
              </a:r>
              <a:r>
                <a:rPr lang="fr-BE" sz="2500" kern="1200" dirty="0" err="1">
                  <a:latin typeface="Montserrat" panose="00000500000000000000" pitchFamily="2" charset="0"/>
                </a:rPr>
                <a:t>Approach</a:t>
              </a:r>
              <a:endParaRPr lang="fr-BE" sz="2500" kern="1200" dirty="0">
                <a:latin typeface="Montserrat" panose="00000500000000000000" pitchFamily="2" charset="0"/>
              </a:endParaRPr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370B03FC-EE04-7BB8-5793-8187F78258AC}"/>
                </a:ext>
              </a:extLst>
            </p:cNvPr>
            <p:cNvSpPr/>
            <p:nvPr/>
          </p:nvSpPr>
          <p:spPr>
            <a:xfrm>
              <a:off x="4275397" y="13695"/>
              <a:ext cx="3237924" cy="543740"/>
            </a:xfrm>
            <a:custGeom>
              <a:avLst/>
              <a:gdLst>
                <a:gd name="connsiteX0" fmla="*/ 0 w 4560093"/>
                <a:gd name="connsiteY0" fmla="*/ 0 h 543739"/>
                <a:gd name="connsiteX1" fmla="*/ 4288224 w 4560093"/>
                <a:gd name="connsiteY1" fmla="*/ 0 h 543739"/>
                <a:gd name="connsiteX2" fmla="*/ 4560093 w 4560093"/>
                <a:gd name="connsiteY2" fmla="*/ 271870 h 543739"/>
                <a:gd name="connsiteX3" fmla="*/ 4288224 w 4560093"/>
                <a:gd name="connsiteY3" fmla="*/ 543739 h 543739"/>
                <a:gd name="connsiteX4" fmla="*/ 0 w 4560093"/>
                <a:gd name="connsiteY4" fmla="*/ 543739 h 543739"/>
                <a:gd name="connsiteX5" fmla="*/ 271870 w 4560093"/>
                <a:gd name="connsiteY5" fmla="*/ 271870 h 543739"/>
                <a:gd name="connsiteX6" fmla="*/ 0 w 4560093"/>
                <a:gd name="connsiteY6" fmla="*/ 0 h 54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60093" h="543739">
                  <a:moveTo>
                    <a:pt x="0" y="0"/>
                  </a:moveTo>
                  <a:lnTo>
                    <a:pt x="4288224" y="0"/>
                  </a:lnTo>
                  <a:lnTo>
                    <a:pt x="4560093" y="271870"/>
                  </a:lnTo>
                  <a:lnTo>
                    <a:pt x="4288224" y="543739"/>
                  </a:lnTo>
                  <a:lnTo>
                    <a:pt x="0" y="543739"/>
                  </a:lnTo>
                  <a:lnTo>
                    <a:pt x="271870" y="2718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71883" tIns="66675" rIns="305207" bIns="66675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500" kern="1200" dirty="0" err="1">
                  <a:latin typeface="Montserrat" panose="00000500000000000000" pitchFamily="2" charset="0"/>
                </a:rPr>
                <a:t>Results</a:t>
              </a:r>
              <a:endParaRPr lang="fr-BE" sz="2500" kern="1200" dirty="0">
                <a:latin typeface="Montserrat" panose="00000500000000000000" pitchFamily="2" charset="0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6A44F596-56A7-3925-E9DC-A2D7C3FA6A2F}"/>
                </a:ext>
              </a:extLst>
            </p:cNvPr>
            <p:cNvSpPr/>
            <p:nvPr/>
          </p:nvSpPr>
          <p:spPr>
            <a:xfrm>
              <a:off x="6985367" y="13695"/>
              <a:ext cx="5203464" cy="543740"/>
            </a:xfrm>
            <a:custGeom>
              <a:avLst/>
              <a:gdLst>
                <a:gd name="connsiteX0" fmla="*/ 0 w 4560093"/>
                <a:gd name="connsiteY0" fmla="*/ 0 h 543739"/>
                <a:gd name="connsiteX1" fmla="*/ 4288224 w 4560093"/>
                <a:gd name="connsiteY1" fmla="*/ 0 h 543739"/>
                <a:gd name="connsiteX2" fmla="*/ 4560093 w 4560093"/>
                <a:gd name="connsiteY2" fmla="*/ 271870 h 543739"/>
                <a:gd name="connsiteX3" fmla="*/ 4288224 w 4560093"/>
                <a:gd name="connsiteY3" fmla="*/ 543739 h 543739"/>
                <a:gd name="connsiteX4" fmla="*/ 0 w 4560093"/>
                <a:gd name="connsiteY4" fmla="*/ 543739 h 543739"/>
                <a:gd name="connsiteX5" fmla="*/ 271870 w 4560093"/>
                <a:gd name="connsiteY5" fmla="*/ 271870 h 543739"/>
                <a:gd name="connsiteX6" fmla="*/ 0 w 4560093"/>
                <a:gd name="connsiteY6" fmla="*/ 0 h 54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60093" h="543739">
                  <a:moveTo>
                    <a:pt x="0" y="0"/>
                  </a:moveTo>
                  <a:lnTo>
                    <a:pt x="4288224" y="0"/>
                  </a:lnTo>
                  <a:lnTo>
                    <a:pt x="4560093" y="271870"/>
                  </a:lnTo>
                  <a:lnTo>
                    <a:pt x="4288224" y="543739"/>
                  </a:lnTo>
                  <a:lnTo>
                    <a:pt x="0" y="543739"/>
                  </a:lnTo>
                  <a:lnTo>
                    <a:pt x="271870" y="2718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71883" tIns="66675" rIns="305207" bIns="66675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500" kern="1200" dirty="0">
                  <a:latin typeface="Montserrat" panose="00000500000000000000" pitchFamily="2" charset="0"/>
                </a:rPr>
                <a:t>Conclusions &amp; perspectives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074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6">
            <a:extLst>
              <a:ext uri="{FF2B5EF4-FFF2-40B4-BE49-F238E27FC236}">
                <a16:creationId xmlns:a16="http://schemas.microsoft.com/office/drawing/2014/main" id="{EF90FF8A-78AA-68E0-C7E9-3AE4A236B9DE}"/>
              </a:ext>
            </a:extLst>
          </p:cNvPr>
          <p:cNvSpPr/>
          <p:nvPr/>
        </p:nvSpPr>
        <p:spPr>
          <a:xfrm rot="16200000">
            <a:off x="4604159" y="3119679"/>
            <a:ext cx="1211937" cy="3745452"/>
          </a:xfrm>
          <a:prstGeom prst="round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8EC5EB-A269-1C5F-ADDC-708D00463D06}"/>
              </a:ext>
            </a:extLst>
          </p:cNvPr>
          <p:cNvSpPr/>
          <p:nvPr/>
        </p:nvSpPr>
        <p:spPr>
          <a:xfrm>
            <a:off x="1041400" y="6098173"/>
            <a:ext cx="1422400" cy="546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7CDC5D3-5BDE-0A2F-9EA3-9909AFFFFD2B}"/>
              </a:ext>
            </a:extLst>
          </p:cNvPr>
          <p:cNvSpPr txBox="1"/>
          <p:nvPr/>
        </p:nvSpPr>
        <p:spPr>
          <a:xfrm>
            <a:off x="187242" y="968638"/>
            <a:ext cx="120985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latin typeface="Montserrat" panose="00000500000000000000" pitchFamily="2" charset="0"/>
              </a:rPr>
              <a:t>Trait </a:t>
            </a:r>
            <a:r>
              <a:rPr lang="fr-FR" sz="2400" dirty="0">
                <a:latin typeface="Montserrat" panose="00000500000000000000" pitchFamily="2" charset="0"/>
              </a:rPr>
              <a:t>: </a:t>
            </a:r>
            <a:r>
              <a:rPr lang="fr-FR" sz="2400" dirty="0" err="1">
                <a:latin typeface="Montserrat" panose="00000500000000000000" pitchFamily="2" charset="0"/>
              </a:rPr>
              <a:t>Any</a:t>
            </a:r>
            <a:r>
              <a:rPr lang="fr-FR" sz="2400" dirty="0">
                <a:latin typeface="Montserrat" panose="00000500000000000000" pitchFamily="2" charset="0"/>
              </a:rPr>
              <a:t> </a:t>
            </a:r>
            <a:r>
              <a:rPr lang="fr-FR" sz="2400" dirty="0" err="1">
                <a:latin typeface="Montserrat" panose="00000500000000000000" pitchFamily="2" charset="0"/>
              </a:rPr>
              <a:t>features</a:t>
            </a:r>
            <a:r>
              <a:rPr lang="fr-FR" sz="2400" dirty="0">
                <a:latin typeface="Montserrat" panose="00000500000000000000" pitchFamily="2" charset="0"/>
              </a:rPr>
              <a:t> </a:t>
            </a:r>
            <a:r>
              <a:rPr lang="fr-FR" sz="2400" dirty="0" err="1">
                <a:latin typeface="Montserrat" panose="00000500000000000000" pitchFamily="2" charset="0"/>
              </a:rPr>
              <a:t>defined</a:t>
            </a:r>
            <a:r>
              <a:rPr lang="fr-FR" sz="2400" dirty="0">
                <a:latin typeface="Montserrat" panose="00000500000000000000" pitchFamily="2" charset="0"/>
              </a:rPr>
              <a:t> at the </a:t>
            </a:r>
            <a:r>
              <a:rPr lang="fr-FR" sz="2400" dirty="0" err="1">
                <a:latin typeface="Montserrat" panose="00000500000000000000" pitchFamily="2" charset="0"/>
              </a:rPr>
              <a:t>species</a:t>
            </a:r>
            <a:r>
              <a:rPr lang="fr-FR" sz="2400" dirty="0">
                <a:latin typeface="Montserrat" panose="00000500000000000000" pitchFamily="2" charset="0"/>
              </a:rPr>
              <a:t> </a:t>
            </a:r>
            <a:r>
              <a:rPr lang="fr-FR" sz="2400" dirty="0" err="1">
                <a:latin typeface="Montserrat" panose="00000500000000000000" pitchFamily="2" charset="0"/>
              </a:rPr>
              <a:t>level</a:t>
            </a:r>
            <a:r>
              <a:rPr lang="fr-FR" sz="2400" dirty="0">
                <a:latin typeface="Montserrat" panose="00000500000000000000" pitchFamily="2" charset="0"/>
              </a:rPr>
              <a:t> (Violle et al., 2017)</a:t>
            </a:r>
          </a:p>
          <a:p>
            <a:r>
              <a:rPr lang="fr-FR" sz="2400" dirty="0" err="1">
                <a:latin typeface="Montserrat" panose="00000500000000000000" pitchFamily="2" charset="0"/>
              </a:rPr>
              <a:t>Selected</a:t>
            </a:r>
            <a:r>
              <a:rPr lang="fr-FR" sz="2400" dirty="0">
                <a:latin typeface="Montserrat" panose="00000500000000000000" pitchFamily="2" charset="0"/>
              </a:rPr>
              <a:t> traits </a:t>
            </a:r>
            <a:r>
              <a:rPr lang="fr-FR" sz="2400" dirty="0" err="1">
                <a:latin typeface="Montserrat" panose="00000500000000000000" pitchFamily="2" charset="0"/>
              </a:rPr>
              <a:t>with</a:t>
            </a:r>
            <a:r>
              <a:rPr lang="fr-FR" sz="2400" dirty="0">
                <a:latin typeface="Montserrat" panose="00000500000000000000" pitchFamily="2" charset="0"/>
              </a:rPr>
              <a:t> an impact on </a:t>
            </a:r>
            <a:r>
              <a:rPr lang="fr-FR" sz="2400" dirty="0" err="1">
                <a:latin typeface="Montserrat" panose="00000500000000000000" pitchFamily="2" charset="0"/>
              </a:rPr>
              <a:t>ecosystem</a:t>
            </a:r>
            <a:r>
              <a:rPr lang="fr-FR" sz="2400" dirty="0">
                <a:latin typeface="Montserrat" panose="00000500000000000000" pitchFamily="2" charset="0"/>
              </a:rPr>
              <a:t> </a:t>
            </a:r>
            <a:r>
              <a:rPr lang="fr-FR" sz="2400" dirty="0" err="1">
                <a:latin typeface="Montserrat" panose="00000500000000000000" pitchFamily="2" charset="0"/>
              </a:rPr>
              <a:t>functioning</a:t>
            </a:r>
            <a:endParaRPr lang="fr-FR" sz="2400" dirty="0">
              <a:latin typeface="Montserrat" panose="00000500000000000000" pitchFamily="2" charset="0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2A3FC50C-2898-0F09-5254-A9340E4F3BDF}"/>
              </a:ext>
            </a:extLst>
          </p:cNvPr>
          <p:cNvSpPr/>
          <p:nvPr/>
        </p:nvSpPr>
        <p:spPr>
          <a:xfrm rot="16200000">
            <a:off x="4604159" y="1553897"/>
            <a:ext cx="1211937" cy="3745453"/>
          </a:xfrm>
          <a:prstGeom prst="round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15B2A4B-E751-7746-CA63-01C0931A5C6A}"/>
              </a:ext>
            </a:extLst>
          </p:cNvPr>
          <p:cNvSpPr txBox="1"/>
          <p:nvPr/>
        </p:nvSpPr>
        <p:spPr>
          <a:xfrm>
            <a:off x="1488786" y="3251497"/>
            <a:ext cx="1645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latin typeface="Montserrat" panose="00000500000000000000" pitchFamily="2" charset="0"/>
              </a:rPr>
              <a:t>Species 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0836B6E-439B-A948-3608-C17D4830AEA7}"/>
              </a:ext>
            </a:extLst>
          </p:cNvPr>
          <p:cNvSpPr txBox="1"/>
          <p:nvPr/>
        </p:nvSpPr>
        <p:spPr>
          <a:xfrm>
            <a:off x="5407767" y="2265241"/>
            <a:ext cx="149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latin typeface="Montserrat" panose="00000500000000000000" pitchFamily="2" charset="0"/>
              </a:rPr>
              <a:t>Trait 2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8597E07-DFA7-8C91-D2B4-6FB6A7BC6CAB}"/>
              </a:ext>
            </a:extLst>
          </p:cNvPr>
          <p:cNvSpPr txBox="1"/>
          <p:nvPr/>
        </p:nvSpPr>
        <p:spPr>
          <a:xfrm>
            <a:off x="1533951" y="4851115"/>
            <a:ext cx="216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latin typeface="Montserrat" panose="00000500000000000000" pitchFamily="2" charset="0"/>
              </a:rPr>
              <a:t>Species 2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B3B8369-E7C7-937A-046C-09FF0CADECA4}"/>
              </a:ext>
            </a:extLst>
          </p:cNvPr>
          <p:cNvSpPr txBox="1"/>
          <p:nvPr/>
        </p:nvSpPr>
        <p:spPr>
          <a:xfrm>
            <a:off x="3705292" y="2294187"/>
            <a:ext cx="1354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latin typeface="Montserrat" panose="00000500000000000000" pitchFamily="2" charset="0"/>
              </a:rPr>
              <a:t>Trait 1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B2D75277-F050-B622-25E0-0A710445A444}"/>
              </a:ext>
            </a:extLst>
          </p:cNvPr>
          <p:cNvSpPr txBox="1"/>
          <p:nvPr/>
        </p:nvSpPr>
        <p:spPr>
          <a:xfrm>
            <a:off x="6810282" y="2122197"/>
            <a:ext cx="2514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>
                <a:latin typeface="Montserrat" panose="00000500000000000000" pitchFamily="2" charset="0"/>
              </a:rPr>
              <a:t>Burrowing</a:t>
            </a:r>
            <a:r>
              <a:rPr lang="fr-BE" sz="2000" dirty="0">
                <a:latin typeface="Montserrat" panose="00000500000000000000" pitchFamily="2" charset="0"/>
              </a:rPr>
              <a:t> </a:t>
            </a:r>
            <a:r>
              <a:rPr lang="fr-BE" sz="2000" dirty="0" err="1">
                <a:latin typeface="Montserrat" panose="00000500000000000000" pitchFamily="2" charset="0"/>
              </a:rPr>
              <a:t>depth</a:t>
            </a:r>
            <a:endParaRPr lang="fr-BE" sz="2000" dirty="0">
              <a:latin typeface="Montserrat" panose="00000500000000000000" pitchFamily="2" charset="0"/>
            </a:endParaRPr>
          </a:p>
          <a:p>
            <a:pPr algn="ctr"/>
            <a:r>
              <a:rPr lang="fr-BE" sz="2000" dirty="0">
                <a:latin typeface="Montserrat" panose="00000500000000000000" pitchFamily="2" charset="0"/>
              </a:rPr>
              <a:t>[cm]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662B240-3E0F-C8BA-3740-85C8EBB470A5}"/>
              </a:ext>
            </a:extLst>
          </p:cNvPr>
          <p:cNvSpPr txBox="1"/>
          <p:nvPr/>
        </p:nvSpPr>
        <p:spPr>
          <a:xfrm>
            <a:off x="8728996" y="2125738"/>
            <a:ext cx="2514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>
                <a:latin typeface="Montserrat" panose="00000500000000000000" pitchFamily="2" charset="0"/>
              </a:rPr>
              <a:t>Mobility</a:t>
            </a:r>
            <a:endParaRPr lang="fr-BE" sz="2000" dirty="0">
              <a:latin typeface="Montserrat" panose="00000500000000000000" pitchFamily="2" charset="0"/>
            </a:endParaRPr>
          </a:p>
          <a:p>
            <a:pPr algn="ctr"/>
            <a:r>
              <a:rPr lang="fr-BE" sz="2000" dirty="0">
                <a:latin typeface="Montserrat" panose="00000500000000000000" pitchFamily="2" charset="0"/>
              </a:rPr>
              <a:t>[/]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063E416-EB96-19E6-6406-74F3F0579E40}"/>
              </a:ext>
            </a:extLst>
          </p:cNvPr>
          <p:cNvSpPr/>
          <p:nvPr/>
        </p:nvSpPr>
        <p:spPr>
          <a:xfrm>
            <a:off x="5509246" y="2931489"/>
            <a:ext cx="971517" cy="92920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2AE1EFAB-8C4D-4B60-8DD8-8BE4B8AADA18}"/>
              </a:ext>
            </a:extLst>
          </p:cNvPr>
          <p:cNvSpPr txBox="1"/>
          <p:nvPr/>
        </p:nvSpPr>
        <p:spPr>
          <a:xfrm>
            <a:off x="6907297" y="6284733"/>
            <a:ext cx="464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latin typeface="Montserrat" panose="00000500000000000000" pitchFamily="2" charset="0"/>
                <a:sym typeface="Wingdings" panose="05000000000000000000" pitchFamily="2" charset="2"/>
              </a:rPr>
              <a:t>≠ </a:t>
            </a:r>
            <a:r>
              <a:rPr lang="fr-BE" sz="2400" dirty="0" err="1">
                <a:latin typeface="Montserrat" panose="00000500000000000000" pitchFamily="2" charset="0"/>
                <a:sym typeface="Wingdings" panose="05000000000000000000" pitchFamily="2" charset="2"/>
              </a:rPr>
              <a:t>Modalities</a:t>
            </a:r>
            <a:endParaRPr lang="fr-BE" sz="2400" dirty="0">
              <a:latin typeface="Montserrat" panose="000005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8C13AAA-6E83-46BA-6CED-DFE9486F6A93}"/>
              </a:ext>
            </a:extLst>
          </p:cNvPr>
          <p:cNvSpPr/>
          <p:nvPr/>
        </p:nvSpPr>
        <p:spPr>
          <a:xfrm>
            <a:off x="9587099" y="5551244"/>
            <a:ext cx="816424" cy="68996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rPr>
              <a:t>high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5CE4EFA-BE5C-6A49-9C18-5A975CC0F9EE}"/>
              </a:ext>
            </a:extLst>
          </p:cNvPr>
          <p:cNvSpPr/>
          <p:nvPr/>
        </p:nvSpPr>
        <p:spPr>
          <a:xfrm>
            <a:off x="9601396" y="4647423"/>
            <a:ext cx="816424" cy="689963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kern="0" dirty="0">
                <a:solidFill>
                  <a:prstClr val="white"/>
                </a:solidFill>
                <a:latin typeface="Montserrat" panose="00000500000000000000" pitchFamily="2" charset="0"/>
              </a:rPr>
              <a:t>mod</a:t>
            </a: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14FB9D7-8F01-C83B-F2A8-2CA7986AD971}"/>
              </a:ext>
            </a:extLst>
          </p:cNvPr>
          <p:cNvSpPr/>
          <p:nvPr/>
        </p:nvSpPr>
        <p:spPr>
          <a:xfrm>
            <a:off x="9596826" y="2838932"/>
            <a:ext cx="816424" cy="6899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no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816026-59FC-3686-2FD9-474F374B71E4}"/>
              </a:ext>
            </a:extLst>
          </p:cNvPr>
          <p:cNvSpPr/>
          <p:nvPr/>
        </p:nvSpPr>
        <p:spPr>
          <a:xfrm>
            <a:off x="9587099" y="3713162"/>
            <a:ext cx="816424" cy="6899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r-FR" sz="2000" kern="0">
                <a:solidFill>
                  <a:prstClr val="white"/>
                </a:solidFill>
                <a:latin typeface="Montserrat" panose="00000500000000000000" pitchFamily="2" charset="0"/>
              </a:rPr>
              <a:t>low</a:t>
            </a:r>
            <a:endParaRPr lang="fr-FR" sz="2000" kern="0" dirty="0">
              <a:solidFill>
                <a:prstClr val="white"/>
              </a:solidFill>
              <a:latin typeface="Montserrat" panose="00000500000000000000" pitchFamily="2" charset="0"/>
            </a:endParaRPr>
          </a:p>
        </p:txBody>
      </p:sp>
      <p:sp>
        <p:nvSpPr>
          <p:cNvPr id="56" name="Oval 14">
            <a:extLst>
              <a:ext uri="{FF2B5EF4-FFF2-40B4-BE49-F238E27FC236}">
                <a16:creationId xmlns:a16="http://schemas.microsoft.com/office/drawing/2014/main" id="{68C5C01A-7DE8-E064-D69B-2FBBEF20D3F4}"/>
              </a:ext>
            </a:extLst>
          </p:cNvPr>
          <p:cNvSpPr/>
          <p:nvPr/>
        </p:nvSpPr>
        <p:spPr>
          <a:xfrm>
            <a:off x="7801649" y="5566329"/>
            <a:ext cx="682027" cy="68996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Montserrat" panose="00000500000000000000" pitchFamily="2" charset="0"/>
              </a:rPr>
              <a:t>&gt; 15</a:t>
            </a:r>
          </a:p>
        </p:txBody>
      </p:sp>
      <p:sp>
        <p:nvSpPr>
          <p:cNvPr id="57" name="Oval 14">
            <a:extLst>
              <a:ext uri="{FF2B5EF4-FFF2-40B4-BE49-F238E27FC236}">
                <a16:creationId xmlns:a16="http://schemas.microsoft.com/office/drawing/2014/main" id="{DF03EF2F-5F07-2A4E-C4CB-2B90211E7353}"/>
              </a:ext>
            </a:extLst>
          </p:cNvPr>
          <p:cNvSpPr/>
          <p:nvPr/>
        </p:nvSpPr>
        <p:spPr>
          <a:xfrm>
            <a:off x="7801649" y="2837165"/>
            <a:ext cx="682027" cy="6899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58" name="Oval 14">
            <a:extLst>
              <a:ext uri="{FF2B5EF4-FFF2-40B4-BE49-F238E27FC236}">
                <a16:creationId xmlns:a16="http://schemas.microsoft.com/office/drawing/2014/main" id="{414464DC-919D-FF25-E260-0884BA4CFAC3}"/>
              </a:ext>
            </a:extLst>
          </p:cNvPr>
          <p:cNvSpPr/>
          <p:nvPr/>
        </p:nvSpPr>
        <p:spPr>
          <a:xfrm>
            <a:off x="7796481" y="3768403"/>
            <a:ext cx="682027" cy="68996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prstClr val="white"/>
                </a:solidFill>
                <a:latin typeface="Montserrat" panose="00000500000000000000" pitchFamily="2" charset="0"/>
              </a:rPr>
              <a:t>0-5</a:t>
            </a:r>
          </a:p>
        </p:txBody>
      </p:sp>
      <p:sp>
        <p:nvSpPr>
          <p:cNvPr id="59" name="Oval 14">
            <a:extLst>
              <a:ext uri="{FF2B5EF4-FFF2-40B4-BE49-F238E27FC236}">
                <a16:creationId xmlns:a16="http://schemas.microsoft.com/office/drawing/2014/main" id="{7173A8B6-5C2F-5CF4-DD2D-0BC1AFA64517}"/>
              </a:ext>
            </a:extLst>
          </p:cNvPr>
          <p:cNvSpPr/>
          <p:nvPr/>
        </p:nvSpPr>
        <p:spPr>
          <a:xfrm>
            <a:off x="7792336" y="4667366"/>
            <a:ext cx="682027" cy="689962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2000" kern="0" dirty="0">
                <a:solidFill>
                  <a:prstClr val="white"/>
                </a:solidFill>
                <a:latin typeface="Montserrat" panose="00000500000000000000" pitchFamily="2" charset="0"/>
              </a:rPr>
              <a:t>5-15</a:t>
            </a:r>
          </a:p>
        </p:txBody>
      </p: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B92C91E5-A44D-B6CB-EE9A-A63210E60525}"/>
              </a:ext>
            </a:extLst>
          </p:cNvPr>
          <p:cNvCxnSpPr>
            <a:cxnSpLocks/>
          </p:cNvCxnSpPr>
          <p:nvPr/>
        </p:nvCxnSpPr>
        <p:spPr>
          <a:xfrm>
            <a:off x="10647710" y="2789132"/>
            <a:ext cx="0" cy="351722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3FEFFAE9-7451-B329-1365-B6E7478D6167}"/>
              </a:ext>
            </a:extLst>
          </p:cNvPr>
          <p:cNvSpPr txBox="1"/>
          <p:nvPr/>
        </p:nvSpPr>
        <p:spPr>
          <a:xfrm>
            <a:off x="10647710" y="3805371"/>
            <a:ext cx="1862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err="1">
                <a:latin typeface="Montserrat" panose="00000500000000000000" pitchFamily="2" charset="0"/>
              </a:rPr>
              <a:t>Increasing</a:t>
            </a:r>
            <a:r>
              <a:rPr lang="fr-BE" sz="2000" dirty="0">
                <a:latin typeface="Montserrat" panose="00000500000000000000" pitchFamily="2" charset="0"/>
              </a:rPr>
              <a:t> impact</a:t>
            </a:r>
          </a:p>
        </p:txBody>
      </p:sp>
      <p:pic>
        <p:nvPicPr>
          <p:cNvPr id="13" name="Graphique 12" descr="Coquillage contour">
            <a:extLst>
              <a:ext uri="{FF2B5EF4-FFF2-40B4-BE49-F238E27FC236}">
                <a16:creationId xmlns:a16="http://schemas.microsoft.com/office/drawing/2014/main" id="{3B3DA84A-D342-043C-C2B7-1D4A5C4C2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648" y="4316493"/>
            <a:ext cx="1376552" cy="1376552"/>
          </a:xfrm>
          <a:prstGeom prst="rect">
            <a:avLst/>
          </a:prstGeom>
        </p:spPr>
      </p:pic>
      <p:pic>
        <p:nvPicPr>
          <p:cNvPr id="18" name="Graphique 17" descr="Crabe contour">
            <a:extLst>
              <a:ext uri="{FF2B5EF4-FFF2-40B4-BE49-F238E27FC236}">
                <a16:creationId xmlns:a16="http://schemas.microsoft.com/office/drawing/2014/main" id="{CCD2E1A5-5070-1EB2-1C66-253B22730D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7242" y="2680454"/>
            <a:ext cx="1354016" cy="1354016"/>
          </a:xfrm>
          <a:prstGeom prst="rect">
            <a:avLst/>
          </a:prstGeom>
        </p:spPr>
      </p:pic>
      <p:sp>
        <p:nvSpPr>
          <p:cNvPr id="20" name="Oval 14">
            <a:extLst>
              <a:ext uri="{FF2B5EF4-FFF2-40B4-BE49-F238E27FC236}">
                <a16:creationId xmlns:a16="http://schemas.microsoft.com/office/drawing/2014/main" id="{E4FC9481-B270-689C-D6FC-8291C6E7272B}"/>
              </a:ext>
            </a:extLst>
          </p:cNvPr>
          <p:cNvSpPr/>
          <p:nvPr/>
        </p:nvSpPr>
        <p:spPr>
          <a:xfrm>
            <a:off x="3851729" y="2931489"/>
            <a:ext cx="909447" cy="971175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2000" kern="0" dirty="0">
              <a:solidFill>
                <a:prstClr val="white"/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AAB9F6-1C00-C862-F3F8-7F02DE47AF54}"/>
              </a:ext>
            </a:extLst>
          </p:cNvPr>
          <p:cNvSpPr/>
          <p:nvPr/>
        </p:nvSpPr>
        <p:spPr>
          <a:xfrm>
            <a:off x="5509246" y="4547746"/>
            <a:ext cx="971517" cy="929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3" name="Oval 14">
            <a:extLst>
              <a:ext uri="{FF2B5EF4-FFF2-40B4-BE49-F238E27FC236}">
                <a16:creationId xmlns:a16="http://schemas.microsoft.com/office/drawing/2014/main" id="{012913CA-90C7-FF7B-4A74-EB2B7585FD2B}"/>
              </a:ext>
            </a:extLst>
          </p:cNvPr>
          <p:cNvSpPr/>
          <p:nvPr/>
        </p:nvSpPr>
        <p:spPr>
          <a:xfrm>
            <a:off x="3851729" y="4526760"/>
            <a:ext cx="909447" cy="9711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A32A74B-61D5-CD96-A810-0573EBF67434}"/>
              </a:ext>
            </a:extLst>
          </p:cNvPr>
          <p:cNvSpPr txBox="1"/>
          <p:nvPr/>
        </p:nvSpPr>
        <p:spPr>
          <a:xfrm>
            <a:off x="11677120" y="6346288"/>
            <a:ext cx="51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latin typeface="Montserrat" panose="00000500000000000000" pitchFamily="2" charset="0"/>
              </a:rPr>
              <a:t>5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42AD388C-E5DA-D044-505B-DCCD083C27CB}"/>
              </a:ext>
            </a:extLst>
          </p:cNvPr>
          <p:cNvGrpSpPr/>
          <p:nvPr/>
        </p:nvGrpSpPr>
        <p:grpSpPr>
          <a:xfrm>
            <a:off x="0" y="-1816"/>
            <a:ext cx="12080804" cy="543741"/>
            <a:chOff x="3166" y="13695"/>
            <a:chExt cx="12185665" cy="543740"/>
          </a:xfrm>
        </p:grpSpPr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81B7A17E-2C04-11AA-8C6A-512B4869D935}"/>
                </a:ext>
              </a:extLst>
            </p:cNvPr>
            <p:cNvSpPr/>
            <p:nvPr/>
          </p:nvSpPr>
          <p:spPr>
            <a:xfrm>
              <a:off x="3166" y="13695"/>
              <a:ext cx="5724534" cy="543739"/>
            </a:xfrm>
            <a:custGeom>
              <a:avLst/>
              <a:gdLst>
                <a:gd name="connsiteX0" fmla="*/ 0 w 4889514"/>
                <a:gd name="connsiteY0" fmla="*/ 0 h 543739"/>
                <a:gd name="connsiteX1" fmla="*/ 4617645 w 4889514"/>
                <a:gd name="connsiteY1" fmla="*/ 0 h 543739"/>
                <a:gd name="connsiteX2" fmla="*/ 4889514 w 4889514"/>
                <a:gd name="connsiteY2" fmla="*/ 271870 h 543739"/>
                <a:gd name="connsiteX3" fmla="*/ 4617645 w 4889514"/>
                <a:gd name="connsiteY3" fmla="*/ 543739 h 543739"/>
                <a:gd name="connsiteX4" fmla="*/ 0 w 4889514"/>
                <a:gd name="connsiteY4" fmla="*/ 543739 h 543739"/>
                <a:gd name="connsiteX5" fmla="*/ 0 w 4889514"/>
                <a:gd name="connsiteY5" fmla="*/ 0 h 54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9514" h="543739">
                  <a:moveTo>
                    <a:pt x="0" y="0"/>
                  </a:moveTo>
                  <a:lnTo>
                    <a:pt x="4617645" y="0"/>
                  </a:lnTo>
                  <a:lnTo>
                    <a:pt x="4889514" y="271870"/>
                  </a:lnTo>
                  <a:lnTo>
                    <a:pt x="4617645" y="543739"/>
                  </a:lnTo>
                  <a:lnTo>
                    <a:pt x="0" y="543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3350" tIns="66675" rIns="169273" bIns="66675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500" kern="1200" dirty="0">
                  <a:latin typeface="Montserrat" panose="00000500000000000000" pitchFamily="2" charset="0"/>
                </a:rPr>
                <a:t>Question &amp; </a:t>
              </a:r>
              <a:r>
                <a:rPr lang="fr-BE" sz="2500" kern="1200" dirty="0" err="1">
                  <a:latin typeface="Montserrat" panose="00000500000000000000" pitchFamily="2" charset="0"/>
                </a:rPr>
                <a:t>Approach</a:t>
              </a:r>
              <a:endParaRPr lang="fr-BE" sz="2500" kern="1200" dirty="0">
                <a:latin typeface="Montserrat" panose="00000500000000000000" pitchFamily="2" charset="0"/>
              </a:endParaRPr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849116FB-5D2E-DDCD-2432-225814E89E0F}"/>
                </a:ext>
              </a:extLst>
            </p:cNvPr>
            <p:cNvSpPr/>
            <p:nvPr/>
          </p:nvSpPr>
          <p:spPr>
            <a:xfrm>
              <a:off x="4275397" y="13695"/>
              <a:ext cx="3237924" cy="543740"/>
            </a:xfrm>
            <a:custGeom>
              <a:avLst/>
              <a:gdLst>
                <a:gd name="connsiteX0" fmla="*/ 0 w 4560093"/>
                <a:gd name="connsiteY0" fmla="*/ 0 h 543739"/>
                <a:gd name="connsiteX1" fmla="*/ 4288224 w 4560093"/>
                <a:gd name="connsiteY1" fmla="*/ 0 h 543739"/>
                <a:gd name="connsiteX2" fmla="*/ 4560093 w 4560093"/>
                <a:gd name="connsiteY2" fmla="*/ 271870 h 543739"/>
                <a:gd name="connsiteX3" fmla="*/ 4288224 w 4560093"/>
                <a:gd name="connsiteY3" fmla="*/ 543739 h 543739"/>
                <a:gd name="connsiteX4" fmla="*/ 0 w 4560093"/>
                <a:gd name="connsiteY4" fmla="*/ 543739 h 543739"/>
                <a:gd name="connsiteX5" fmla="*/ 271870 w 4560093"/>
                <a:gd name="connsiteY5" fmla="*/ 271870 h 543739"/>
                <a:gd name="connsiteX6" fmla="*/ 0 w 4560093"/>
                <a:gd name="connsiteY6" fmla="*/ 0 h 54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60093" h="543739">
                  <a:moveTo>
                    <a:pt x="0" y="0"/>
                  </a:moveTo>
                  <a:lnTo>
                    <a:pt x="4288224" y="0"/>
                  </a:lnTo>
                  <a:lnTo>
                    <a:pt x="4560093" y="271870"/>
                  </a:lnTo>
                  <a:lnTo>
                    <a:pt x="4288224" y="543739"/>
                  </a:lnTo>
                  <a:lnTo>
                    <a:pt x="0" y="543739"/>
                  </a:lnTo>
                  <a:lnTo>
                    <a:pt x="271870" y="2718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71883" tIns="66675" rIns="305207" bIns="66675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500" kern="1200" dirty="0" err="1">
                  <a:latin typeface="Montserrat" panose="00000500000000000000" pitchFamily="2" charset="0"/>
                </a:rPr>
                <a:t>Results</a:t>
              </a:r>
              <a:endParaRPr lang="fr-BE" sz="2500" kern="1200" dirty="0">
                <a:latin typeface="Montserrat" panose="00000500000000000000" pitchFamily="2" charset="0"/>
              </a:endParaRPr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7603680D-4B82-6B96-78E5-E433C30649F9}"/>
                </a:ext>
              </a:extLst>
            </p:cNvPr>
            <p:cNvSpPr/>
            <p:nvPr/>
          </p:nvSpPr>
          <p:spPr>
            <a:xfrm>
              <a:off x="6985367" y="13695"/>
              <a:ext cx="5203464" cy="543740"/>
            </a:xfrm>
            <a:custGeom>
              <a:avLst/>
              <a:gdLst>
                <a:gd name="connsiteX0" fmla="*/ 0 w 4560093"/>
                <a:gd name="connsiteY0" fmla="*/ 0 h 543739"/>
                <a:gd name="connsiteX1" fmla="*/ 4288224 w 4560093"/>
                <a:gd name="connsiteY1" fmla="*/ 0 h 543739"/>
                <a:gd name="connsiteX2" fmla="*/ 4560093 w 4560093"/>
                <a:gd name="connsiteY2" fmla="*/ 271870 h 543739"/>
                <a:gd name="connsiteX3" fmla="*/ 4288224 w 4560093"/>
                <a:gd name="connsiteY3" fmla="*/ 543739 h 543739"/>
                <a:gd name="connsiteX4" fmla="*/ 0 w 4560093"/>
                <a:gd name="connsiteY4" fmla="*/ 543739 h 543739"/>
                <a:gd name="connsiteX5" fmla="*/ 271870 w 4560093"/>
                <a:gd name="connsiteY5" fmla="*/ 271870 h 543739"/>
                <a:gd name="connsiteX6" fmla="*/ 0 w 4560093"/>
                <a:gd name="connsiteY6" fmla="*/ 0 h 54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60093" h="543739">
                  <a:moveTo>
                    <a:pt x="0" y="0"/>
                  </a:moveTo>
                  <a:lnTo>
                    <a:pt x="4288224" y="0"/>
                  </a:lnTo>
                  <a:lnTo>
                    <a:pt x="4560093" y="271870"/>
                  </a:lnTo>
                  <a:lnTo>
                    <a:pt x="4288224" y="543739"/>
                  </a:lnTo>
                  <a:lnTo>
                    <a:pt x="0" y="543739"/>
                  </a:lnTo>
                  <a:lnTo>
                    <a:pt x="271870" y="2718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71883" tIns="66675" rIns="305207" bIns="66675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500" kern="1200" dirty="0">
                  <a:latin typeface="Montserrat" panose="00000500000000000000" pitchFamily="2" charset="0"/>
                </a:rPr>
                <a:t>Conclusions &amp; perspectives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488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01B02-649F-2FE6-3FF7-BEA17115B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4088020-2C7F-35C4-4E35-DBB6FBD5164B}"/>
              </a:ext>
            </a:extLst>
          </p:cNvPr>
          <p:cNvSpPr/>
          <p:nvPr/>
        </p:nvSpPr>
        <p:spPr>
          <a:xfrm>
            <a:off x="320149" y="660794"/>
            <a:ext cx="4555406" cy="7233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ontserrat" panose="00000500000000000000" pitchFamily="2" charset="0"/>
                <a:cs typeface="Times New Roman" panose="02020603050405020304" pitchFamily="18" charset="0"/>
              </a:rPr>
              <a:t>Species level (mm-cm)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E16183-4B05-74DC-874B-9043FE183E4E}"/>
              </a:ext>
            </a:extLst>
          </p:cNvPr>
          <p:cNvSpPr/>
          <p:nvPr/>
        </p:nvSpPr>
        <p:spPr>
          <a:xfrm rot="16200000">
            <a:off x="1068450" y="5303418"/>
            <a:ext cx="1890688" cy="5486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Species</a:t>
            </a:r>
          </a:p>
        </p:txBody>
      </p:sp>
      <p:pic>
        <p:nvPicPr>
          <p:cNvPr id="60" name="Graphique 59" descr="Crabe contour">
            <a:extLst>
              <a:ext uri="{FF2B5EF4-FFF2-40B4-BE49-F238E27FC236}">
                <a16:creationId xmlns:a16="http://schemas.microsoft.com/office/drawing/2014/main" id="{74A42BF3-1D79-52AA-75CE-CF9FAA733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600" y="4477324"/>
            <a:ext cx="1051029" cy="1051029"/>
          </a:xfrm>
          <a:prstGeom prst="rect">
            <a:avLst/>
          </a:prstGeom>
        </p:spPr>
      </p:pic>
      <p:pic>
        <p:nvPicPr>
          <p:cNvPr id="61" name="Graphique 60" descr="Coquillage contour">
            <a:extLst>
              <a:ext uri="{FF2B5EF4-FFF2-40B4-BE49-F238E27FC236}">
                <a16:creationId xmlns:a16="http://schemas.microsoft.com/office/drawing/2014/main" id="{8387D5E2-1FE7-68F5-A2E3-26FE7341F8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1178" y="5498274"/>
            <a:ext cx="1070886" cy="1070886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FF979A5E-6F8B-3096-B715-5FE060993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183246"/>
              </p:ext>
            </p:extLst>
          </p:nvPr>
        </p:nvGraphicFramePr>
        <p:xfrm>
          <a:off x="2297407" y="1885214"/>
          <a:ext cx="2077613" cy="19001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7613">
                  <a:extLst>
                    <a:ext uri="{9D8B030D-6E8A-4147-A177-3AD203B41FA5}">
                      <a16:colId xmlns:a16="http://schemas.microsoft.com/office/drawing/2014/main" val="4155874645"/>
                    </a:ext>
                  </a:extLst>
                </a:gridCol>
              </a:tblGrid>
              <a:tr h="950093">
                <a:tc>
                  <a:txBody>
                    <a:bodyPr/>
                    <a:lstStyle/>
                    <a:p>
                      <a:pPr algn="ctr"/>
                      <a:endParaRPr lang="fr-BE" sz="24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7800627"/>
                  </a:ext>
                </a:extLst>
              </a:tr>
              <a:tr h="950093">
                <a:tc>
                  <a:txBody>
                    <a:bodyPr/>
                    <a:lstStyle/>
                    <a:p>
                      <a:pPr algn="ctr"/>
                      <a:endParaRPr lang="fr-BE" sz="24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1830346"/>
                  </a:ext>
                </a:extLst>
              </a:tr>
            </a:tbl>
          </a:graphicData>
        </a:graphic>
      </p:graphicFrame>
      <p:pic>
        <p:nvPicPr>
          <p:cNvPr id="4" name="Graphique 3" descr="Crabe contour">
            <a:extLst>
              <a:ext uri="{FF2B5EF4-FFF2-40B4-BE49-F238E27FC236}">
                <a16:creationId xmlns:a16="http://schemas.microsoft.com/office/drawing/2014/main" id="{8E888DCB-8D6B-06FC-2293-426CCB166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600" y="1734430"/>
            <a:ext cx="1051029" cy="1051029"/>
          </a:xfrm>
          <a:prstGeom prst="rect">
            <a:avLst/>
          </a:prstGeom>
        </p:spPr>
      </p:pic>
      <p:pic>
        <p:nvPicPr>
          <p:cNvPr id="5" name="Graphique 4" descr="Coquillage contour">
            <a:extLst>
              <a:ext uri="{FF2B5EF4-FFF2-40B4-BE49-F238E27FC236}">
                <a16:creationId xmlns:a16="http://schemas.microsoft.com/office/drawing/2014/main" id="{1D6E3F41-0F77-7ACB-9649-4826D75CB8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1178" y="2649616"/>
            <a:ext cx="1070886" cy="10708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4DADBC-B9F3-CA32-B320-AF7D3C235A47}"/>
              </a:ext>
            </a:extLst>
          </p:cNvPr>
          <p:cNvSpPr/>
          <p:nvPr/>
        </p:nvSpPr>
        <p:spPr>
          <a:xfrm rot="16200000">
            <a:off x="1069495" y="2565926"/>
            <a:ext cx="1890688" cy="5387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Species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836F01-68A0-D77E-F196-461A2BFBCEB0}"/>
              </a:ext>
            </a:extLst>
          </p:cNvPr>
          <p:cNvSpPr/>
          <p:nvPr/>
        </p:nvSpPr>
        <p:spPr>
          <a:xfrm>
            <a:off x="2293162" y="1481707"/>
            <a:ext cx="2077162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Montserrat" panose="00000500000000000000" pitchFamily="2" charset="0"/>
              </a:rPr>
              <a:t>Traits</a:t>
            </a:r>
            <a:endParaRPr lang="en-GB" sz="20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Oval 14">
            <a:extLst>
              <a:ext uri="{FF2B5EF4-FFF2-40B4-BE49-F238E27FC236}">
                <a16:creationId xmlns:a16="http://schemas.microsoft.com/office/drawing/2014/main" id="{ED1F9F97-5AD4-E82E-AC7F-BAEAAD94A2A8}"/>
              </a:ext>
            </a:extLst>
          </p:cNvPr>
          <p:cNvSpPr/>
          <p:nvPr/>
        </p:nvSpPr>
        <p:spPr>
          <a:xfrm>
            <a:off x="2400067" y="2018933"/>
            <a:ext cx="769833" cy="72777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2000" kern="0" dirty="0">
              <a:solidFill>
                <a:prstClr val="white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1AB3CD-D246-D832-5935-2B631BD39971}"/>
              </a:ext>
            </a:extLst>
          </p:cNvPr>
          <p:cNvSpPr/>
          <p:nvPr/>
        </p:nvSpPr>
        <p:spPr>
          <a:xfrm>
            <a:off x="3405400" y="2018324"/>
            <a:ext cx="734121" cy="72777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05B189-FAEE-DA47-CCB1-3B068E708622}"/>
              </a:ext>
            </a:extLst>
          </p:cNvPr>
          <p:cNvSpPr/>
          <p:nvPr/>
        </p:nvSpPr>
        <p:spPr>
          <a:xfrm>
            <a:off x="3405400" y="2965719"/>
            <a:ext cx="734121" cy="7277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610F0B27-6EC5-CA2E-38EE-DCB95E56B518}"/>
              </a:ext>
            </a:extLst>
          </p:cNvPr>
          <p:cNvSpPr/>
          <p:nvPr/>
        </p:nvSpPr>
        <p:spPr>
          <a:xfrm>
            <a:off x="2452719" y="2965719"/>
            <a:ext cx="769833" cy="72777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7FD16EE-FC00-AC3B-7147-82F349A28D74}"/>
              </a:ext>
            </a:extLst>
          </p:cNvPr>
          <p:cNvSpPr txBox="1"/>
          <p:nvPr/>
        </p:nvSpPr>
        <p:spPr>
          <a:xfrm>
            <a:off x="5023932" y="3571678"/>
            <a:ext cx="484319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000"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fr-FR" dirty="0"/>
              <a:t>Combination of multiple traits </a:t>
            </a:r>
            <a:r>
              <a:rPr lang="fr-FR" dirty="0" err="1"/>
              <a:t>weighted</a:t>
            </a:r>
            <a:r>
              <a:rPr lang="fr-FR" dirty="0"/>
              <a:t> by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intensity</a:t>
            </a:r>
            <a:endParaRPr lang="fr-FR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85EE322-32B3-2A28-A00A-8FAAB6E1A3DF}"/>
              </a:ext>
            </a:extLst>
          </p:cNvPr>
          <p:cNvSpPr/>
          <p:nvPr/>
        </p:nvSpPr>
        <p:spPr>
          <a:xfrm>
            <a:off x="2284220" y="3918345"/>
            <a:ext cx="208610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Montserrat" panose="00000500000000000000" pitchFamily="2" charset="0"/>
              </a:rPr>
              <a:t>Ecological process</a:t>
            </a:r>
          </a:p>
        </p:txBody>
      </p:sp>
      <p:cxnSp>
        <p:nvCxnSpPr>
          <p:cNvPr id="94" name="Connecteur : en arc 93">
            <a:extLst>
              <a:ext uri="{FF2B5EF4-FFF2-40B4-BE49-F238E27FC236}">
                <a16:creationId xmlns:a16="http://schemas.microsoft.com/office/drawing/2014/main" id="{67E49415-7057-4141-A12D-F466903CC0A8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4374607" y="2835307"/>
            <a:ext cx="3070921" cy="736371"/>
          </a:xfrm>
          <a:prstGeom prst="curvedConnector2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Connecteur : en arc 97">
            <a:extLst>
              <a:ext uri="{FF2B5EF4-FFF2-40B4-BE49-F238E27FC236}">
                <a16:creationId xmlns:a16="http://schemas.microsoft.com/office/drawing/2014/main" id="{B10D29C6-7E59-B085-BAED-095C97CCC5CB}"/>
              </a:ext>
            </a:extLst>
          </p:cNvPr>
          <p:cNvCxnSpPr>
            <a:cxnSpLocks/>
            <a:stCxn id="37" idx="2"/>
          </p:cNvCxnSpPr>
          <p:nvPr/>
        </p:nvCxnSpPr>
        <p:spPr>
          <a:xfrm rot="5400000">
            <a:off x="5322745" y="3454956"/>
            <a:ext cx="1175064" cy="3070502"/>
          </a:xfrm>
          <a:prstGeom prst="curvedConnector2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EC84AE8-9F6F-69B5-35F0-29DB41A94C79}"/>
              </a:ext>
            </a:extLst>
          </p:cNvPr>
          <p:cNvSpPr/>
          <p:nvPr/>
        </p:nvSpPr>
        <p:spPr>
          <a:xfrm>
            <a:off x="2284220" y="4630596"/>
            <a:ext cx="2086103" cy="18924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8211B705-7DF6-6003-60A5-8CC9175F4A79}"/>
              </a:ext>
            </a:extLst>
          </p:cNvPr>
          <p:cNvSpPr txBox="1"/>
          <p:nvPr/>
        </p:nvSpPr>
        <p:spPr>
          <a:xfrm>
            <a:off x="2384802" y="4928189"/>
            <a:ext cx="1917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Montserrat" panose="00000500000000000000" pitchFamily="2" charset="0"/>
              </a:rPr>
              <a:t>Bioturbation</a:t>
            </a:r>
          </a:p>
          <a:p>
            <a:r>
              <a:rPr lang="fr-BE" dirty="0" err="1">
                <a:latin typeface="Montserrat" panose="00000500000000000000" pitchFamily="2" charset="0"/>
              </a:rPr>
              <a:t>Bioirrigation</a:t>
            </a:r>
            <a:endParaRPr lang="fr-BE" dirty="0">
              <a:latin typeface="Montserrat" panose="00000500000000000000" pitchFamily="2" charset="0"/>
            </a:endParaRPr>
          </a:p>
          <a:p>
            <a:r>
              <a:rPr lang="fr-BE" dirty="0" err="1">
                <a:latin typeface="Montserrat" panose="00000500000000000000" pitchFamily="2" charset="0"/>
              </a:rPr>
              <a:t>Biodeposition</a:t>
            </a:r>
            <a:endParaRPr lang="fr-BE" dirty="0">
              <a:latin typeface="Montserrat" panose="00000500000000000000" pitchFamily="2" charset="0"/>
            </a:endParaRPr>
          </a:p>
          <a:p>
            <a:r>
              <a:rPr lang="fr-BE" dirty="0" err="1">
                <a:latin typeface="Montserrat" panose="00000500000000000000" pitchFamily="2" charset="0"/>
              </a:rPr>
              <a:t>Scavenging</a:t>
            </a:r>
            <a:r>
              <a:rPr lang="fr-BE" dirty="0">
                <a:latin typeface="Montserrat" panose="00000500000000000000" pitchFamily="2" charset="0"/>
              </a:rPr>
              <a:t>,…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59BDE5DF-8BD4-4573-23E3-646B19D1C18B}"/>
                  </a:ext>
                </a:extLst>
              </p:cNvPr>
              <p:cNvSpPr txBox="1"/>
              <p:nvPr/>
            </p:nvSpPr>
            <p:spPr>
              <a:xfrm>
                <a:off x="4610107" y="1580362"/>
                <a:ext cx="5895683" cy="11695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r-B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BE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Bioturbation </a:t>
                </a:r>
                <a14:m>
                  <m:oMath xmlns:m="http://schemas.openxmlformats.org/officeDocument/2006/math">
                    <m:r>
                      <a:rPr lang="fr-BE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B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𝐵𝑢𝑟𝑟𝑜𝑤𝑖𝑛𝑔</m:t>
                    </m:r>
                    <m:r>
                      <a:rPr lang="fr-B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B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𝐷𝑒𝑝𝑡h</m:t>
                    </m:r>
                    <m:r>
                      <a:rPr lang="fr-B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∗</m:t>
                    </m:r>
                    <m:r>
                      <a:rPr lang="fr-B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𝐵𝑜𝑑𝑦</m:t>
                    </m:r>
                    <m:r>
                      <a:rPr lang="fr-B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B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𝑀𝑎𝑠𝑠</m:t>
                    </m:r>
                    <m:r>
                      <a:rPr lang="fr-B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∗</m:t>
                    </m:r>
                    <m:r>
                      <a:rPr lang="fr-B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𝑀𝑜𝑏𝑖𝑙𝑖𝑡𝑦</m:t>
                    </m:r>
                  </m:oMath>
                </a14:m>
                <a:r>
                  <a:rPr lang="fr-BE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algn="ctr"/>
                <a:r>
                  <a:rPr lang="fr-FR" sz="2000" dirty="0">
                    <a:latin typeface="Montserrat" panose="00000500000000000000" pitchFamily="2" charset="0"/>
                  </a:rPr>
                  <a:t>(</a:t>
                </a:r>
                <a:r>
                  <a:rPr lang="fr-FR" sz="2000" dirty="0" err="1">
                    <a:latin typeface="Montserrat" panose="00000500000000000000" pitchFamily="2" charset="0"/>
                  </a:rPr>
                  <a:t>Beauchard</a:t>
                </a:r>
                <a:r>
                  <a:rPr lang="fr-FR" sz="2000" dirty="0">
                    <a:latin typeface="Montserrat" panose="00000500000000000000" pitchFamily="2" charset="0"/>
                  </a:rPr>
                  <a:t> et al., 2023)</a:t>
                </a:r>
                <a:endParaRPr lang="fr-BE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59BDE5DF-8BD4-4573-23E3-646B19D1C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107" y="1580362"/>
                <a:ext cx="5895683" cy="1169551"/>
              </a:xfrm>
              <a:prstGeom prst="rect">
                <a:avLst/>
              </a:prstGeom>
              <a:blipFill>
                <a:blip r:embed="rId7"/>
                <a:stretch>
                  <a:fillRect t="-9375" b="-130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4" name="Picture 3">
            <a:extLst>
              <a:ext uri="{FF2B5EF4-FFF2-40B4-BE49-F238E27FC236}">
                <a16:creationId xmlns:a16="http://schemas.microsoft.com/office/drawing/2014/main" id="{91D3D861-6332-3686-AEFF-3303CBA4874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2545"/>
          <a:stretch/>
        </p:blipFill>
        <p:spPr>
          <a:xfrm>
            <a:off x="4816574" y="2741447"/>
            <a:ext cx="3210061" cy="3196094"/>
          </a:xfrm>
          <a:prstGeom prst="rect">
            <a:avLst/>
          </a:prstGeom>
        </p:spPr>
      </p:pic>
      <p:sp>
        <p:nvSpPr>
          <p:cNvPr id="105" name="ZoneTexte 104">
            <a:extLst>
              <a:ext uri="{FF2B5EF4-FFF2-40B4-BE49-F238E27FC236}">
                <a16:creationId xmlns:a16="http://schemas.microsoft.com/office/drawing/2014/main" id="{97160B1E-1917-2CC2-6C2A-00A8B00BDE41}"/>
              </a:ext>
            </a:extLst>
          </p:cNvPr>
          <p:cNvSpPr txBox="1"/>
          <p:nvPr/>
        </p:nvSpPr>
        <p:spPr>
          <a:xfrm>
            <a:off x="4906603" y="5959241"/>
            <a:ext cx="6431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latin typeface="Montserrat" panose="00000500000000000000" pitchFamily="2" charset="0"/>
              </a:rPr>
              <a:t>*</a:t>
            </a:r>
            <a:r>
              <a:rPr lang="fr-BE" sz="2000" dirty="0" err="1">
                <a:latin typeface="Montserrat" panose="00000500000000000000" pitchFamily="2" charset="0"/>
              </a:rPr>
              <a:t>From</a:t>
            </a:r>
            <a:r>
              <a:rPr lang="fr-BE" sz="2000" dirty="0">
                <a:latin typeface="Montserrat" panose="00000500000000000000" pitchFamily="2" charset="0"/>
              </a:rPr>
              <a:t> </a:t>
            </a:r>
            <a:r>
              <a:rPr lang="fr-BE" sz="2000" dirty="0" err="1">
                <a:latin typeface="Montserrat" panose="00000500000000000000" pitchFamily="2" charset="0"/>
              </a:rPr>
              <a:t>Kristensen</a:t>
            </a:r>
            <a:r>
              <a:rPr lang="fr-BE" sz="2000" dirty="0">
                <a:latin typeface="Montserrat" panose="00000500000000000000" pitchFamily="2" charset="0"/>
              </a:rPr>
              <a:t> et al., 2012, </a:t>
            </a:r>
            <a:r>
              <a:rPr lang="fr-BE" sz="2000" dirty="0" err="1">
                <a:latin typeface="Montserrat" panose="00000500000000000000" pitchFamily="2" charset="0"/>
              </a:rPr>
              <a:t>Mar.Ecol</a:t>
            </a:r>
            <a:r>
              <a:rPr lang="fr-BE" sz="2000" dirty="0">
                <a:latin typeface="Montserrat" panose="00000500000000000000" pitchFamily="2" charset="0"/>
              </a:rPr>
              <a:t> Prog </a:t>
            </a:r>
            <a:r>
              <a:rPr lang="fr-BE" sz="2000" dirty="0" err="1">
                <a:latin typeface="Montserrat" panose="00000500000000000000" pitchFamily="2" charset="0"/>
              </a:rPr>
              <a:t>Ser</a:t>
            </a:r>
            <a:r>
              <a:rPr lang="fr-BE" sz="2000" dirty="0">
                <a:latin typeface="Montserrat" panose="00000500000000000000" pitchFamily="2" charset="0"/>
              </a:rPr>
              <a:t> </a:t>
            </a: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7FF1A667-1BA0-385B-460B-85189ECCD7A5}"/>
              </a:ext>
            </a:extLst>
          </p:cNvPr>
          <p:cNvSpPr txBox="1"/>
          <p:nvPr/>
        </p:nvSpPr>
        <p:spPr>
          <a:xfrm>
            <a:off x="11677120" y="6277512"/>
            <a:ext cx="51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latin typeface="Montserrat" panose="00000500000000000000" pitchFamily="2" charset="0"/>
              </a:rPr>
              <a:t>6</a:t>
            </a:r>
          </a:p>
        </p:txBody>
      </p:sp>
      <p:grpSp>
        <p:nvGrpSpPr>
          <p:cNvPr id="108" name="Groupe 107">
            <a:extLst>
              <a:ext uri="{FF2B5EF4-FFF2-40B4-BE49-F238E27FC236}">
                <a16:creationId xmlns:a16="http://schemas.microsoft.com/office/drawing/2014/main" id="{08F0A90F-2C61-CD1E-EA28-1EBF29B084E4}"/>
              </a:ext>
            </a:extLst>
          </p:cNvPr>
          <p:cNvGrpSpPr/>
          <p:nvPr/>
        </p:nvGrpSpPr>
        <p:grpSpPr>
          <a:xfrm>
            <a:off x="0" y="-1816"/>
            <a:ext cx="12080804" cy="543741"/>
            <a:chOff x="3166" y="13695"/>
            <a:chExt cx="12185665" cy="543740"/>
          </a:xfrm>
        </p:grpSpPr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9151C22A-745C-D6FC-A958-A4388B602FAB}"/>
                </a:ext>
              </a:extLst>
            </p:cNvPr>
            <p:cNvSpPr/>
            <p:nvPr/>
          </p:nvSpPr>
          <p:spPr>
            <a:xfrm>
              <a:off x="3166" y="13695"/>
              <a:ext cx="5724534" cy="543739"/>
            </a:xfrm>
            <a:custGeom>
              <a:avLst/>
              <a:gdLst>
                <a:gd name="connsiteX0" fmla="*/ 0 w 4889514"/>
                <a:gd name="connsiteY0" fmla="*/ 0 h 543739"/>
                <a:gd name="connsiteX1" fmla="*/ 4617645 w 4889514"/>
                <a:gd name="connsiteY1" fmla="*/ 0 h 543739"/>
                <a:gd name="connsiteX2" fmla="*/ 4889514 w 4889514"/>
                <a:gd name="connsiteY2" fmla="*/ 271870 h 543739"/>
                <a:gd name="connsiteX3" fmla="*/ 4617645 w 4889514"/>
                <a:gd name="connsiteY3" fmla="*/ 543739 h 543739"/>
                <a:gd name="connsiteX4" fmla="*/ 0 w 4889514"/>
                <a:gd name="connsiteY4" fmla="*/ 543739 h 543739"/>
                <a:gd name="connsiteX5" fmla="*/ 0 w 4889514"/>
                <a:gd name="connsiteY5" fmla="*/ 0 h 54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9514" h="543739">
                  <a:moveTo>
                    <a:pt x="0" y="0"/>
                  </a:moveTo>
                  <a:lnTo>
                    <a:pt x="4617645" y="0"/>
                  </a:lnTo>
                  <a:lnTo>
                    <a:pt x="4889514" y="271870"/>
                  </a:lnTo>
                  <a:lnTo>
                    <a:pt x="4617645" y="543739"/>
                  </a:lnTo>
                  <a:lnTo>
                    <a:pt x="0" y="543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3350" tIns="66675" rIns="169273" bIns="66675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500" kern="1200" dirty="0">
                  <a:latin typeface="Montserrat" panose="00000500000000000000" pitchFamily="2" charset="0"/>
                </a:rPr>
                <a:t>Question &amp; </a:t>
              </a:r>
              <a:r>
                <a:rPr lang="fr-BE" sz="2500" kern="1200" dirty="0" err="1">
                  <a:latin typeface="Montserrat" panose="00000500000000000000" pitchFamily="2" charset="0"/>
                </a:rPr>
                <a:t>Approach</a:t>
              </a:r>
              <a:endParaRPr lang="fr-BE" sz="2500" kern="1200" dirty="0">
                <a:latin typeface="Montserrat" panose="00000500000000000000" pitchFamily="2" charset="0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7DEAA5CD-8557-32CB-714E-DB1D653E662E}"/>
                </a:ext>
              </a:extLst>
            </p:cNvPr>
            <p:cNvSpPr/>
            <p:nvPr/>
          </p:nvSpPr>
          <p:spPr>
            <a:xfrm>
              <a:off x="4275397" y="13695"/>
              <a:ext cx="3237924" cy="543740"/>
            </a:xfrm>
            <a:custGeom>
              <a:avLst/>
              <a:gdLst>
                <a:gd name="connsiteX0" fmla="*/ 0 w 4560093"/>
                <a:gd name="connsiteY0" fmla="*/ 0 h 543739"/>
                <a:gd name="connsiteX1" fmla="*/ 4288224 w 4560093"/>
                <a:gd name="connsiteY1" fmla="*/ 0 h 543739"/>
                <a:gd name="connsiteX2" fmla="*/ 4560093 w 4560093"/>
                <a:gd name="connsiteY2" fmla="*/ 271870 h 543739"/>
                <a:gd name="connsiteX3" fmla="*/ 4288224 w 4560093"/>
                <a:gd name="connsiteY3" fmla="*/ 543739 h 543739"/>
                <a:gd name="connsiteX4" fmla="*/ 0 w 4560093"/>
                <a:gd name="connsiteY4" fmla="*/ 543739 h 543739"/>
                <a:gd name="connsiteX5" fmla="*/ 271870 w 4560093"/>
                <a:gd name="connsiteY5" fmla="*/ 271870 h 543739"/>
                <a:gd name="connsiteX6" fmla="*/ 0 w 4560093"/>
                <a:gd name="connsiteY6" fmla="*/ 0 h 54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60093" h="543739">
                  <a:moveTo>
                    <a:pt x="0" y="0"/>
                  </a:moveTo>
                  <a:lnTo>
                    <a:pt x="4288224" y="0"/>
                  </a:lnTo>
                  <a:lnTo>
                    <a:pt x="4560093" y="271870"/>
                  </a:lnTo>
                  <a:lnTo>
                    <a:pt x="4288224" y="543739"/>
                  </a:lnTo>
                  <a:lnTo>
                    <a:pt x="0" y="543739"/>
                  </a:lnTo>
                  <a:lnTo>
                    <a:pt x="271870" y="271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71883" tIns="66675" rIns="305207" bIns="66675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500" kern="1200" dirty="0" err="1">
                  <a:latin typeface="Montserrat" panose="00000500000000000000" pitchFamily="2" charset="0"/>
                </a:rPr>
                <a:t>Results</a:t>
              </a:r>
              <a:endParaRPr lang="fr-BE" sz="2500" kern="1200" dirty="0">
                <a:latin typeface="Montserrat" panose="00000500000000000000" pitchFamily="2" charset="0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B1E2BBAA-2285-BD96-42B6-5EABABADB354}"/>
                </a:ext>
              </a:extLst>
            </p:cNvPr>
            <p:cNvSpPr/>
            <p:nvPr/>
          </p:nvSpPr>
          <p:spPr>
            <a:xfrm>
              <a:off x="6985367" y="13695"/>
              <a:ext cx="5203464" cy="543740"/>
            </a:xfrm>
            <a:custGeom>
              <a:avLst/>
              <a:gdLst>
                <a:gd name="connsiteX0" fmla="*/ 0 w 4560093"/>
                <a:gd name="connsiteY0" fmla="*/ 0 h 543739"/>
                <a:gd name="connsiteX1" fmla="*/ 4288224 w 4560093"/>
                <a:gd name="connsiteY1" fmla="*/ 0 h 543739"/>
                <a:gd name="connsiteX2" fmla="*/ 4560093 w 4560093"/>
                <a:gd name="connsiteY2" fmla="*/ 271870 h 543739"/>
                <a:gd name="connsiteX3" fmla="*/ 4288224 w 4560093"/>
                <a:gd name="connsiteY3" fmla="*/ 543739 h 543739"/>
                <a:gd name="connsiteX4" fmla="*/ 0 w 4560093"/>
                <a:gd name="connsiteY4" fmla="*/ 543739 h 543739"/>
                <a:gd name="connsiteX5" fmla="*/ 271870 w 4560093"/>
                <a:gd name="connsiteY5" fmla="*/ 271870 h 543739"/>
                <a:gd name="connsiteX6" fmla="*/ 0 w 4560093"/>
                <a:gd name="connsiteY6" fmla="*/ 0 h 54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60093" h="543739">
                  <a:moveTo>
                    <a:pt x="0" y="0"/>
                  </a:moveTo>
                  <a:lnTo>
                    <a:pt x="4288224" y="0"/>
                  </a:lnTo>
                  <a:lnTo>
                    <a:pt x="4560093" y="271870"/>
                  </a:lnTo>
                  <a:lnTo>
                    <a:pt x="4288224" y="543739"/>
                  </a:lnTo>
                  <a:lnTo>
                    <a:pt x="0" y="543739"/>
                  </a:lnTo>
                  <a:lnTo>
                    <a:pt x="271870" y="2718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71883" tIns="66675" rIns="305207" bIns="66675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500" kern="1200" dirty="0">
                  <a:latin typeface="Montserrat" panose="00000500000000000000" pitchFamily="2" charset="0"/>
                </a:rPr>
                <a:t>Conclusions &amp; perspectives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3E85A698-37C3-F6C4-4232-284B56788BEF}"/>
              </a:ext>
            </a:extLst>
          </p:cNvPr>
          <p:cNvSpPr txBox="1"/>
          <p:nvPr/>
        </p:nvSpPr>
        <p:spPr>
          <a:xfrm>
            <a:off x="8122581" y="3554209"/>
            <a:ext cx="3671584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ontserrat" panose="00000500000000000000" pitchFamily="2" charset="0"/>
              </a:rPr>
              <a:t>“All transport processes carried out by animals </a:t>
            </a:r>
          </a:p>
          <a:p>
            <a:r>
              <a:rPr lang="en-US" sz="2000" dirty="0">
                <a:latin typeface="Montserrat" panose="00000500000000000000" pitchFamily="2" charset="0"/>
              </a:rPr>
              <a:t>(e.g. feeding, burrowing) that directly or indirectly affect sediment matrices”*</a:t>
            </a:r>
            <a:endParaRPr lang="fr-BE" sz="20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52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42" grpId="0" animBg="1"/>
      <p:bldP spid="105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5EB2F-AEDD-2F41-F747-6FF82B626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B68CFE-F363-F634-05DA-B3C3E2B57F7C}"/>
              </a:ext>
            </a:extLst>
          </p:cNvPr>
          <p:cNvSpPr/>
          <p:nvPr/>
        </p:nvSpPr>
        <p:spPr>
          <a:xfrm>
            <a:off x="320149" y="660794"/>
            <a:ext cx="4555406" cy="7233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ontserrat" panose="00000500000000000000" pitchFamily="2" charset="0"/>
                <a:cs typeface="Times New Roman" panose="02020603050405020304" pitchFamily="18" charset="0"/>
              </a:rPr>
              <a:t>Species level (mm-cm)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00D392-F2E0-6BBE-8A11-0226B44C1041}"/>
              </a:ext>
            </a:extLst>
          </p:cNvPr>
          <p:cNvSpPr/>
          <p:nvPr/>
        </p:nvSpPr>
        <p:spPr>
          <a:xfrm rot="16200000">
            <a:off x="1076917" y="5303418"/>
            <a:ext cx="1890688" cy="5486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Species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78BAD39-F852-9244-0EEB-324372187F10}"/>
              </a:ext>
            </a:extLst>
          </p:cNvPr>
          <p:cNvSpPr/>
          <p:nvPr/>
        </p:nvSpPr>
        <p:spPr>
          <a:xfrm>
            <a:off x="5927108" y="1579554"/>
            <a:ext cx="2107384" cy="387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Species</a:t>
            </a:r>
          </a:p>
        </p:txBody>
      </p:sp>
      <p:pic>
        <p:nvPicPr>
          <p:cNvPr id="60" name="Graphique 59" descr="Crabe contour">
            <a:extLst>
              <a:ext uri="{FF2B5EF4-FFF2-40B4-BE49-F238E27FC236}">
                <a16:creationId xmlns:a16="http://schemas.microsoft.com/office/drawing/2014/main" id="{375FB4E9-2E57-CEC5-477D-6F02860C1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2724" y="4402675"/>
            <a:ext cx="1051029" cy="1051029"/>
          </a:xfrm>
          <a:prstGeom prst="rect">
            <a:avLst/>
          </a:prstGeom>
        </p:spPr>
      </p:pic>
      <p:pic>
        <p:nvPicPr>
          <p:cNvPr id="61" name="Graphique 60" descr="Coquillage contour">
            <a:extLst>
              <a:ext uri="{FF2B5EF4-FFF2-40B4-BE49-F238E27FC236}">
                <a16:creationId xmlns:a16="http://schemas.microsoft.com/office/drawing/2014/main" id="{F2C8271D-14E3-03A5-B6E6-E8F0903907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4672" y="5332921"/>
            <a:ext cx="1070886" cy="10708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7C3C38B-A30E-FA20-B2A5-AAD79F4E081B}"/>
              </a:ext>
            </a:extLst>
          </p:cNvPr>
          <p:cNvSpPr/>
          <p:nvPr/>
        </p:nvSpPr>
        <p:spPr>
          <a:xfrm>
            <a:off x="5399760" y="679545"/>
            <a:ext cx="6379516" cy="72337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ontserrat" panose="00000500000000000000" pitchFamily="2" charset="0"/>
                <a:cs typeface="Times New Roman" panose="02020603050405020304" pitchFamily="18" charset="0"/>
              </a:rPr>
              <a:t>Community level (m- km)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ECD6E5-3BE2-DE44-D69E-7557EA05C93C}"/>
              </a:ext>
            </a:extLst>
          </p:cNvPr>
          <p:cNvSpPr/>
          <p:nvPr/>
        </p:nvSpPr>
        <p:spPr>
          <a:xfrm rot="16200000">
            <a:off x="4683776" y="2652392"/>
            <a:ext cx="1912826" cy="5279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Community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8597E2FB-1D77-5A7E-C637-1996BF4D87A5}"/>
              </a:ext>
            </a:extLst>
          </p:cNvPr>
          <p:cNvCxnSpPr>
            <a:cxnSpLocks/>
          </p:cNvCxnSpPr>
          <p:nvPr/>
        </p:nvCxnSpPr>
        <p:spPr>
          <a:xfrm>
            <a:off x="4417110" y="1022481"/>
            <a:ext cx="1655845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D6DD175F-32A5-47B6-AE33-E51EBD087849}"/>
              </a:ext>
            </a:extLst>
          </p:cNvPr>
          <p:cNvSpPr/>
          <p:nvPr/>
        </p:nvSpPr>
        <p:spPr>
          <a:xfrm>
            <a:off x="5909464" y="4193052"/>
            <a:ext cx="2119715" cy="4147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Montserrat" panose="00000500000000000000" pitchFamily="2" charset="0"/>
              </a:rPr>
              <a:t>Bi</a:t>
            </a:r>
            <a:r>
              <a:rPr lang="en-GB" sz="2000" dirty="0">
                <a:latin typeface="Montserrat" panose="00000500000000000000" pitchFamily="2" charset="0"/>
              </a:rPr>
              <a:t>oturbation</a:t>
            </a:r>
            <a:endParaRPr lang="en-GB" sz="20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A5B4A59-911E-1932-0953-BE09DD9CAFF2}"/>
              </a:ext>
            </a:extLst>
          </p:cNvPr>
          <p:cNvSpPr/>
          <p:nvPr/>
        </p:nvSpPr>
        <p:spPr>
          <a:xfrm>
            <a:off x="2297409" y="4211855"/>
            <a:ext cx="2076785" cy="409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Montserrat" panose="00000500000000000000" pitchFamily="2" charset="0"/>
              </a:rPr>
              <a:t>Bioturbation</a:t>
            </a:r>
          </a:p>
        </p:txBody>
      </p:sp>
      <p:graphicFrame>
        <p:nvGraphicFramePr>
          <p:cNvPr id="36" name="Tableau 35">
            <a:extLst>
              <a:ext uri="{FF2B5EF4-FFF2-40B4-BE49-F238E27FC236}">
                <a16:creationId xmlns:a16="http://schemas.microsoft.com/office/drawing/2014/main" id="{95AE507B-61FC-6420-F865-608B343E4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473727"/>
              </p:ext>
            </p:extLst>
          </p:nvPr>
        </p:nvGraphicFramePr>
        <p:xfrm>
          <a:off x="5927108" y="1976771"/>
          <a:ext cx="2107384" cy="19128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3692">
                  <a:extLst>
                    <a:ext uri="{9D8B030D-6E8A-4147-A177-3AD203B41FA5}">
                      <a16:colId xmlns:a16="http://schemas.microsoft.com/office/drawing/2014/main" val="4155874645"/>
                    </a:ext>
                  </a:extLst>
                </a:gridCol>
                <a:gridCol w="1053692">
                  <a:extLst>
                    <a:ext uri="{9D8B030D-6E8A-4147-A177-3AD203B41FA5}">
                      <a16:colId xmlns:a16="http://schemas.microsoft.com/office/drawing/2014/main" val="3134188935"/>
                    </a:ext>
                  </a:extLst>
                </a:gridCol>
              </a:tblGrid>
              <a:tr h="637609">
                <a:tc>
                  <a:txBody>
                    <a:bodyPr/>
                    <a:lstStyle/>
                    <a:p>
                      <a:pPr algn="ctr"/>
                      <a:r>
                        <a:rPr lang="fr-BE" sz="2400" dirty="0">
                          <a:latin typeface="Montserrat" panose="00000500000000000000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>
                          <a:latin typeface="Montserrat" panose="000005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800627"/>
                  </a:ext>
                </a:extLst>
              </a:tr>
              <a:tr h="637609">
                <a:tc>
                  <a:txBody>
                    <a:bodyPr/>
                    <a:lstStyle/>
                    <a:p>
                      <a:pPr algn="ctr"/>
                      <a:r>
                        <a:rPr lang="fr-BE" sz="2400" dirty="0">
                          <a:latin typeface="Montserrat" panose="000005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30346"/>
                  </a:ext>
                </a:extLst>
              </a:tr>
              <a:tr h="637609">
                <a:tc>
                  <a:txBody>
                    <a:bodyPr/>
                    <a:lstStyle/>
                    <a:p>
                      <a:pPr algn="ctr"/>
                      <a:r>
                        <a:rPr lang="fr-BE" sz="2400" dirty="0">
                          <a:latin typeface="Montserrat" panose="000005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>
                          <a:latin typeface="Montserrat" panose="000005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159774"/>
                  </a:ext>
                </a:extLst>
              </a:tr>
            </a:tbl>
          </a:graphicData>
        </a:graphic>
      </p:graphicFrame>
      <p:graphicFrame>
        <p:nvGraphicFramePr>
          <p:cNvPr id="38" name="Tableau 37">
            <a:extLst>
              <a:ext uri="{FF2B5EF4-FFF2-40B4-BE49-F238E27FC236}">
                <a16:creationId xmlns:a16="http://schemas.microsoft.com/office/drawing/2014/main" id="{6180C7C7-B21D-B3B3-667C-5DA941D6F079}"/>
              </a:ext>
            </a:extLst>
          </p:cNvPr>
          <p:cNvGraphicFramePr>
            <a:graphicFrameLocks noGrp="1"/>
          </p:cNvGraphicFramePr>
          <p:nvPr/>
        </p:nvGraphicFramePr>
        <p:xfrm>
          <a:off x="2297408" y="4627645"/>
          <a:ext cx="2077613" cy="19001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7613">
                  <a:extLst>
                    <a:ext uri="{9D8B030D-6E8A-4147-A177-3AD203B41FA5}">
                      <a16:colId xmlns:a16="http://schemas.microsoft.com/office/drawing/2014/main" val="4155874645"/>
                    </a:ext>
                  </a:extLst>
                </a:gridCol>
              </a:tblGrid>
              <a:tr h="950093">
                <a:tc>
                  <a:txBody>
                    <a:bodyPr/>
                    <a:lstStyle/>
                    <a:p>
                      <a:pPr algn="ctr"/>
                      <a:r>
                        <a:rPr lang="fr-BE" sz="2400" dirty="0">
                          <a:latin typeface="Montserrat" panose="00000500000000000000" pitchFamily="2" charset="0"/>
                        </a:rPr>
                        <a:t>0.8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7800627"/>
                  </a:ext>
                </a:extLst>
              </a:tr>
              <a:tr h="950093">
                <a:tc>
                  <a:txBody>
                    <a:bodyPr/>
                    <a:lstStyle/>
                    <a:p>
                      <a:pPr algn="ctr"/>
                      <a:r>
                        <a:rPr lang="fr-BE" sz="2400" dirty="0">
                          <a:latin typeface="Montserrat" panose="00000500000000000000" pitchFamily="2" charset="0"/>
                        </a:rPr>
                        <a:t>0.2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1830346"/>
                  </a:ext>
                </a:extLst>
              </a:tr>
            </a:tbl>
          </a:graphicData>
        </a:graphic>
      </p:graphicFrame>
      <p:graphicFrame>
        <p:nvGraphicFramePr>
          <p:cNvPr id="39" name="Tableau 38">
            <a:extLst>
              <a:ext uri="{FF2B5EF4-FFF2-40B4-BE49-F238E27FC236}">
                <a16:creationId xmlns:a16="http://schemas.microsoft.com/office/drawing/2014/main" id="{165FDDEC-1297-6420-4634-F5A28DA9C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888265"/>
              </p:ext>
            </p:extLst>
          </p:nvPr>
        </p:nvGraphicFramePr>
        <p:xfrm>
          <a:off x="5914777" y="4622896"/>
          <a:ext cx="2119715" cy="1890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9715">
                  <a:extLst>
                    <a:ext uri="{9D8B030D-6E8A-4147-A177-3AD203B41FA5}">
                      <a16:colId xmlns:a16="http://schemas.microsoft.com/office/drawing/2014/main" val="4155874645"/>
                    </a:ext>
                  </a:extLst>
                </a:gridCol>
              </a:tblGrid>
              <a:tr h="630230">
                <a:tc>
                  <a:txBody>
                    <a:bodyPr/>
                    <a:lstStyle/>
                    <a:p>
                      <a:pPr algn="ctr"/>
                      <a:r>
                        <a:rPr lang="fr-BE" sz="2400" dirty="0">
                          <a:latin typeface="Montserrat" panose="00000500000000000000" pitchFamily="2" charset="0"/>
                        </a:rPr>
                        <a:t>0 + 2 =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800627"/>
                  </a:ext>
                </a:extLst>
              </a:tr>
              <a:tr h="630230">
                <a:tc>
                  <a:txBody>
                    <a:bodyPr/>
                    <a:lstStyle/>
                    <a:p>
                      <a:pPr algn="ctr"/>
                      <a:r>
                        <a:rPr lang="fr-BE" sz="2400" dirty="0">
                          <a:latin typeface="Montserrat" panose="00000500000000000000" pitchFamily="2" charset="0"/>
                        </a:rPr>
                        <a:t>8 + 1 = 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30346"/>
                  </a:ext>
                </a:extLst>
              </a:tr>
              <a:tr h="630230">
                <a:tc>
                  <a:txBody>
                    <a:bodyPr/>
                    <a:lstStyle/>
                    <a:p>
                      <a:pPr algn="ctr"/>
                      <a:r>
                        <a:rPr lang="fr-BE" sz="2400" dirty="0">
                          <a:latin typeface="Montserrat" panose="00000500000000000000" pitchFamily="2" charset="0"/>
                        </a:rPr>
                        <a:t>8 + 5 = 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15977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A1701A05-EF16-5A55-CF88-61D09A952A2A}"/>
              </a:ext>
            </a:extLst>
          </p:cNvPr>
          <p:cNvSpPr/>
          <p:nvPr/>
        </p:nvSpPr>
        <p:spPr>
          <a:xfrm rot="16200000">
            <a:off x="8243291" y="3709622"/>
            <a:ext cx="1825925" cy="5541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Community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4B136C-B370-19EE-9D56-08CD344EEDA0}"/>
              </a:ext>
            </a:extLst>
          </p:cNvPr>
          <p:cNvSpPr/>
          <p:nvPr/>
        </p:nvSpPr>
        <p:spPr>
          <a:xfrm>
            <a:off x="9434134" y="2549807"/>
            <a:ext cx="2086103" cy="5286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Abiotic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ECA9D7-96BA-E977-6DBB-6C4458A1A903}"/>
              </a:ext>
            </a:extLst>
          </p:cNvPr>
          <p:cNvSpPr/>
          <p:nvPr/>
        </p:nvSpPr>
        <p:spPr>
          <a:xfrm>
            <a:off x="9434134" y="3073712"/>
            <a:ext cx="2086103" cy="182592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74A76E6-A479-5E5F-D581-88F042AE448D}"/>
              </a:ext>
            </a:extLst>
          </p:cNvPr>
          <p:cNvSpPr txBox="1"/>
          <p:nvPr/>
        </p:nvSpPr>
        <p:spPr>
          <a:xfrm>
            <a:off x="9298871" y="3478844"/>
            <a:ext cx="2356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>
                <a:latin typeface="Montserrat" panose="00000500000000000000" pitchFamily="2" charset="0"/>
              </a:rPr>
              <a:t>[</a:t>
            </a:r>
            <a:r>
              <a:rPr lang="en-GB" sz="2000" noProof="0" dirty="0">
                <a:latin typeface="Montserrat" panose="00000500000000000000" pitchFamily="2" charset="0"/>
              </a:rPr>
              <a:t>O2], organic matter content, temperature, …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B3C202-CE50-85B6-FBC8-3DAFFA094CD9}"/>
              </a:ext>
            </a:extLst>
          </p:cNvPr>
          <p:cNvSpPr/>
          <p:nvPr/>
        </p:nvSpPr>
        <p:spPr>
          <a:xfrm rot="16200000">
            <a:off x="4688140" y="5304276"/>
            <a:ext cx="1890689" cy="5279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Community</a:t>
            </a:r>
          </a:p>
        </p:txBody>
      </p:sp>
      <p:pic>
        <p:nvPicPr>
          <p:cNvPr id="23" name="Image 22" descr="Une image contenant logo, Graphique, Police, clipart&#10;&#10;Description générée automatiquement">
            <a:extLst>
              <a:ext uri="{FF2B5EF4-FFF2-40B4-BE49-F238E27FC236}">
                <a16:creationId xmlns:a16="http://schemas.microsoft.com/office/drawing/2014/main" id="{96B0FCEF-00AC-72AA-A195-5774B9CAE2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306" y="4912773"/>
            <a:ext cx="1925231" cy="1925231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62779085-9582-ABFF-E7DF-00324F7F9377}"/>
              </a:ext>
            </a:extLst>
          </p:cNvPr>
          <p:cNvSpPr txBox="1"/>
          <p:nvPr/>
        </p:nvSpPr>
        <p:spPr>
          <a:xfrm>
            <a:off x="8816584" y="1501571"/>
            <a:ext cx="3264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dirty="0">
                <a:latin typeface="Montserrat" panose="00000500000000000000" pitchFamily="2" charset="0"/>
              </a:rPr>
              <a:t>Abiotic data </a:t>
            </a:r>
            <a:r>
              <a:rPr lang="en-GB" sz="2000" dirty="0">
                <a:latin typeface="Montserrat" panose="00000500000000000000" pitchFamily="2" charset="0"/>
              </a:rPr>
              <a:t>from a model reanalysis delivered by CMEMS</a:t>
            </a:r>
          </a:p>
        </p:txBody>
      </p:sp>
      <p:cxnSp>
        <p:nvCxnSpPr>
          <p:cNvPr id="31" name="Connecteur : en arc 30">
            <a:extLst>
              <a:ext uri="{FF2B5EF4-FFF2-40B4-BE49-F238E27FC236}">
                <a16:creationId xmlns:a16="http://schemas.microsoft.com/office/drawing/2014/main" id="{D0472190-4A43-4EE0-D534-1B4F8368B462}"/>
              </a:ext>
            </a:extLst>
          </p:cNvPr>
          <p:cNvCxnSpPr>
            <a:cxnSpLocks/>
            <a:stCxn id="15" idx="0"/>
            <a:endCxn id="36" idx="3"/>
          </p:cNvCxnSpPr>
          <p:nvPr/>
        </p:nvCxnSpPr>
        <p:spPr>
          <a:xfrm rot="10800000">
            <a:off x="8034492" y="2933184"/>
            <a:ext cx="844710" cy="1053490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onnecteur : en arc 44">
            <a:extLst>
              <a:ext uri="{FF2B5EF4-FFF2-40B4-BE49-F238E27FC236}">
                <a16:creationId xmlns:a16="http://schemas.microsoft.com/office/drawing/2014/main" id="{112B4FA2-427B-E0DC-3400-FC7111E1BEFA}"/>
              </a:ext>
            </a:extLst>
          </p:cNvPr>
          <p:cNvCxnSpPr>
            <a:cxnSpLocks/>
            <a:stCxn id="15" idx="0"/>
            <a:endCxn id="39" idx="3"/>
          </p:cNvCxnSpPr>
          <p:nvPr/>
        </p:nvCxnSpPr>
        <p:spPr>
          <a:xfrm rot="10800000" flipV="1">
            <a:off x="8034492" y="3986673"/>
            <a:ext cx="844710" cy="1581567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926A5DE-FEF9-6851-604D-7A1AB1D7740F}"/>
              </a:ext>
            </a:extLst>
          </p:cNvPr>
          <p:cNvGraphicFramePr>
            <a:graphicFrameLocks noGrp="1"/>
          </p:cNvGraphicFramePr>
          <p:nvPr/>
        </p:nvGraphicFramePr>
        <p:xfrm>
          <a:off x="2297408" y="1972585"/>
          <a:ext cx="2077613" cy="19001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7613">
                  <a:extLst>
                    <a:ext uri="{9D8B030D-6E8A-4147-A177-3AD203B41FA5}">
                      <a16:colId xmlns:a16="http://schemas.microsoft.com/office/drawing/2014/main" val="4155874645"/>
                    </a:ext>
                  </a:extLst>
                </a:gridCol>
              </a:tblGrid>
              <a:tr h="950093">
                <a:tc>
                  <a:txBody>
                    <a:bodyPr/>
                    <a:lstStyle/>
                    <a:p>
                      <a:pPr algn="ctr"/>
                      <a:endParaRPr lang="fr-BE" sz="24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7800627"/>
                  </a:ext>
                </a:extLst>
              </a:tr>
              <a:tr h="950093">
                <a:tc>
                  <a:txBody>
                    <a:bodyPr/>
                    <a:lstStyle/>
                    <a:p>
                      <a:pPr algn="ctr"/>
                      <a:endParaRPr lang="fr-BE" sz="24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1830346"/>
                  </a:ext>
                </a:extLst>
              </a:tr>
            </a:tbl>
          </a:graphicData>
        </a:graphic>
      </p:graphicFrame>
      <p:pic>
        <p:nvPicPr>
          <p:cNvPr id="4" name="Graphique 3" descr="Crabe contour">
            <a:extLst>
              <a:ext uri="{FF2B5EF4-FFF2-40B4-BE49-F238E27FC236}">
                <a16:creationId xmlns:a16="http://schemas.microsoft.com/office/drawing/2014/main" id="{ED726621-A134-BEFF-736A-68DEEFBCD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600" y="1734430"/>
            <a:ext cx="1051029" cy="1051029"/>
          </a:xfrm>
          <a:prstGeom prst="rect">
            <a:avLst/>
          </a:prstGeom>
        </p:spPr>
      </p:pic>
      <p:pic>
        <p:nvPicPr>
          <p:cNvPr id="5" name="Graphique 4" descr="Coquillage contour">
            <a:extLst>
              <a:ext uri="{FF2B5EF4-FFF2-40B4-BE49-F238E27FC236}">
                <a16:creationId xmlns:a16="http://schemas.microsoft.com/office/drawing/2014/main" id="{74D7A4F4-CEE3-5029-9CD2-43F7DDA72B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1178" y="2649616"/>
            <a:ext cx="1070886" cy="10708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58A859-88F0-8601-A06B-04204EB44647}"/>
              </a:ext>
            </a:extLst>
          </p:cNvPr>
          <p:cNvSpPr/>
          <p:nvPr/>
        </p:nvSpPr>
        <p:spPr>
          <a:xfrm rot="16200000">
            <a:off x="1073501" y="2647795"/>
            <a:ext cx="1890688" cy="5486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Species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9C933F-8430-7490-B936-D756F5BAA111}"/>
              </a:ext>
            </a:extLst>
          </p:cNvPr>
          <p:cNvSpPr/>
          <p:nvPr/>
        </p:nvSpPr>
        <p:spPr>
          <a:xfrm>
            <a:off x="2293165" y="1562786"/>
            <a:ext cx="2077613" cy="3971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Montserrat" panose="00000500000000000000" pitchFamily="2" charset="0"/>
              </a:rPr>
              <a:t>Traits</a:t>
            </a:r>
            <a:endParaRPr lang="en-GB" sz="20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Oval 14">
            <a:extLst>
              <a:ext uri="{FF2B5EF4-FFF2-40B4-BE49-F238E27FC236}">
                <a16:creationId xmlns:a16="http://schemas.microsoft.com/office/drawing/2014/main" id="{4A625F80-9844-8DA2-DD60-BF3FD86DDA82}"/>
              </a:ext>
            </a:extLst>
          </p:cNvPr>
          <p:cNvSpPr/>
          <p:nvPr/>
        </p:nvSpPr>
        <p:spPr>
          <a:xfrm>
            <a:off x="2355541" y="2057689"/>
            <a:ext cx="769833" cy="727770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2000" kern="0" dirty="0">
              <a:solidFill>
                <a:prstClr val="white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28C084-B86E-4106-85DE-42EBEB97028D}"/>
              </a:ext>
            </a:extLst>
          </p:cNvPr>
          <p:cNvSpPr/>
          <p:nvPr/>
        </p:nvSpPr>
        <p:spPr>
          <a:xfrm>
            <a:off x="3405400" y="2084875"/>
            <a:ext cx="734121" cy="72777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F781D2-B66A-0DE5-E875-03A62F17E97B}"/>
              </a:ext>
            </a:extLst>
          </p:cNvPr>
          <p:cNvSpPr/>
          <p:nvPr/>
        </p:nvSpPr>
        <p:spPr>
          <a:xfrm>
            <a:off x="3405400" y="3020070"/>
            <a:ext cx="734121" cy="7277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E667A39D-1812-CE04-9096-D824732FDF7A}"/>
              </a:ext>
            </a:extLst>
          </p:cNvPr>
          <p:cNvSpPr/>
          <p:nvPr/>
        </p:nvSpPr>
        <p:spPr>
          <a:xfrm>
            <a:off x="2400067" y="3040786"/>
            <a:ext cx="769833" cy="72777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</a:endParaRP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10AC42BA-9EDD-8A77-2217-5C7C8D32D01D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4375021" y="5577738"/>
            <a:ext cx="995625" cy="10262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C451B287-4D65-CA7F-4AAB-65AF19276347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6969322" y="3747840"/>
            <a:ext cx="0" cy="445212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B4CE20BC-5AD1-185B-5808-DFBCB226D08A}"/>
              </a:ext>
            </a:extLst>
          </p:cNvPr>
          <p:cNvSpPr txBox="1"/>
          <p:nvPr/>
        </p:nvSpPr>
        <p:spPr>
          <a:xfrm>
            <a:off x="11677120" y="6277512"/>
            <a:ext cx="51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latin typeface="Montserrat" panose="00000500000000000000" pitchFamily="2" charset="0"/>
              </a:rPr>
              <a:t>7</a:t>
            </a:r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559B46E5-657E-13F0-CED8-AE620E77EAD3}"/>
              </a:ext>
            </a:extLst>
          </p:cNvPr>
          <p:cNvGrpSpPr/>
          <p:nvPr/>
        </p:nvGrpSpPr>
        <p:grpSpPr>
          <a:xfrm>
            <a:off x="0" y="-1816"/>
            <a:ext cx="12080804" cy="543741"/>
            <a:chOff x="3166" y="13695"/>
            <a:chExt cx="12185665" cy="543740"/>
          </a:xfrm>
        </p:grpSpPr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9C7F5A78-9100-CD62-1932-6BDDC1325E61}"/>
                </a:ext>
              </a:extLst>
            </p:cNvPr>
            <p:cNvSpPr/>
            <p:nvPr/>
          </p:nvSpPr>
          <p:spPr>
            <a:xfrm>
              <a:off x="3166" y="13695"/>
              <a:ext cx="5724534" cy="543739"/>
            </a:xfrm>
            <a:custGeom>
              <a:avLst/>
              <a:gdLst>
                <a:gd name="connsiteX0" fmla="*/ 0 w 4889514"/>
                <a:gd name="connsiteY0" fmla="*/ 0 h 543739"/>
                <a:gd name="connsiteX1" fmla="*/ 4617645 w 4889514"/>
                <a:gd name="connsiteY1" fmla="*/ 0 h 543739"/>
                <a:gd name="connsiteX2" fmla="*/ 4889514 w 4889514"/>
                <a:gd name="connsiteY2" fmla="*/ 271870 h 543739"/>
                <a:gd name="connsiteX3" fmla="*/ 4617645 w 4889514"/>
                <a:gd name="connsiteY3" fmla="*/ 543739 h 543739"/>
                <a:gd name="connsiteX4" fmla="*/ 0 w 4889514"/>
                <a:gd name="connsiteY4" fmla="*/ 543739 h 543739"/>
                <a:gd name="connsiteX5" fmla="*/ 0 w 4889514"/>
                <a:gd name="connsiteY5" fmla="*/ 0 h 54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9514" h="543739">
                  <a:moveTo>
                    <a:pt x="0" y="0"/>
                  </a:moveTo>
                  <a:lnTo>
                    <a:pt x="4617645" y="0"/>
                  </a:lnTo>
                  <a:lnTo>
                    <a:pt x="4889514" y="271870"/>
                  </a:lnTo>
                  <a:lnTo>
                    <a:pt x="4617645" y="543739"/>
                  </a:lnTo>
                  <a:lnTo>
                    <a:pt x="0" y="543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3350" tIns="66675" rIns="169273" bIns="66675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500" kern="1200" dirty="0">
                  <a:latin typeface="Montserrat" panose="00000500000000000000" pitchFamily="2" charset="0"/>
                </a:rPr>
                <a:t>Question &amp; </a:t>
              </a:r>
              <a:r>
                <a:rPr lang="fr-BE" sz="2500" kern="1200" dirty="0" err="1">
                  <a:latin typeface="Montserrat" panose="00000500000000000000" pitchFamily="2" charset="0"/>
                </a:rPr>
                <a:t>Approach</a:t>
              </a:r>
              <a:endParaRPr lang="fr-BE" sz="2500" kern="1200" dirty="0">
                <a:latin typeface="Montserrat" panose="00000500000000000000" pitchFamily="2" charset="0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C45E3054-575E-7627-86B3-EED757148F50}"/>
                </a:ext>
              </a:extLst>
            </p:cNvPr>
            <p:cNvSpPr/>
            <p:nvPr/>
          </p:nvSpPr>
          <p:spPr>
            <a:xfrm>
              <a:off x="4275397" y="13695"/>
              <a:ext cx="3237924" cy="543740"/>
            </a:xfrm>
            <a:custGeom>
              <a:avLst/>
              <a:gdLst>
                <a:gd name="connsiteX0" fmla="*/ 0 w 4560093"/>
                <a:gd name="connsiteY0" fmla="*/ 0 h 543739"/>
                <a:gd name="connsiteX1" fmla="*/ 4288224 w 4560093"/>
                <a:gd name="connsiteY1" fmla="*/ 0 h 543739"/>
                <a:gd name="connsiteX2" fmla="*/ 4560093 w 4560093"/>
                <a:gd name="connsiteY2" fmla="*/ 271870 h 543739"/>
                <a:gd name="connsiteX3" fmla="*/ 4288224 w 4560093"/>
                <a:gd name="connsiteY3" fmla="*/ 543739 h 543739"/>
                <a:gd name="connsiteX4" fmla="*/ 0 w 4560093"/>
                <a:gd name="connsiteY4" fmla="*/ 543739 h 543739"/>
                <a:gd name="connsiteX5" fmla="*/ 271870 w 4560093"/>
                <a:gd name="connsiteY5" fmla="*/ 271870 h 543739"/>
                <a:gd name="connsiteX6" fmla="*/ 0 w 4560093"/>
                <a:gd name="connsiteY6" fmla="*/ 0 h 54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60093" h="543739">
                  <a:moveTo>
                    <a:pt x="0" y="0"/>
                  </a:moveTo>
                  <a:lnTo>
                    <a:pt x="4288224" y="0"/>
                  </a:lnTo>
                  <a:lnTo>
                    <a:pt x="4560093" y="271870"/>
                  </a:lnTo>
                  <a:lnTo>
                    <a:pt x="4288224" y="543739"/>
                  </a:lnTo>
                  <a:lnTo>
                    <a:pt x="0" y="543739"/>
                  </a:lnTo>
                  <a:lnTo>
                    <a:pt x="271870" y="271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71883" tIns="66675" rIns="305207" bIns="66675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500" kern="1200" dirty="0" err="1">
                  <a:latin typeface="Montserrat" panose="00000500000000000000" pitchFamily="2" charset="0"/>
                </a:rPr>
                <a:t>Results</a:t>
              </a:r>
              <a:endParaRPr lang="fr-BE" sz="2500" kern="1200" dirty="0">
                <a:latin typeface="Montserrat" panose="00000500000000000000" pitchFamily="2" charset="0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C682E065-B5EF-C2E2-0F43-C102E95C421A}"/>
                </a:ext>
              </a:extLst>
            </p:cNvPr>
            <p:cNvSpPr/>
            <p:nvPr/>
          </p:nvSpPr>
          <p:spPr>
            <a:xfrm>
              <a:off x="6985367" y="13695"/>
              <a:ext cx="5203464" cy="543740"/>
            </a:xfrm>
            <a:custGeom>
              <a:avLst/>
              <a:gdLst>
                <a:gd name="connsiteX0" fmla="*/ 0 w 4560093"/>
                <a:gd name="connsiteY0" fmla="*/ 0 h 543739"/>
                <a:gd name="connsiteX1" fmla="*/ 4288224 w 4560093"/>
                <a:gd name="connsiteY1" fmla="*/ 0 h 543739"/>
                <a:gd name="connsiteX2" fmla="*/ 4560093 w 4560093"/>
                <a:gd name="connsiteY2" fmla="*/ 271870 h 543739"/>
                <a:gd name="connsiteX3" fmla="*/ 4288224 w 4560093"/>
                <a:gd name="connsiteY3" fmla="*/ 543739 h 543739"/>
                <a:gd name="connsiteX4" fmla="*/ 0 w 4560093"/>
                <a:gd name="connsiteY4" fmla="*/ 543739 h 543739"/>
                <a:gd name="connsiteX5" fmla="*/ 271870 w 4560093"/>
                <a:gd name="connsiteY5" fmla="*/ 271870 h 543739"/>
                <a:gd name="connsiteX6" fmla="*/ 0 w 4560093"/>
                <a:gd name="connsiteY6" fmla="*/ 0 h 54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60093" h="543739">
                  <a:moveTo>
                    <a:pt x="0" y="0"/>
                  </a:moveTo>
                  <a:lnTo>
                    <a:pt x="4288224" y="0"/>
                  </a:lnTo>
                  <a:lnTo>
                    <a:pt x="4560093" y="271870"/>
                  </a:lnTo>
                  <a:lnTo>
                    <a:pt x="4288224" y="543739"/>
                  </a:lnTo>
                  <a:lnTo>
                    <a:pt x="0" y="543739"/>
                  </a:lnTo>
                  <a:lnTo>
                    <a:pt x="271870" y="2718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71883" tIns="66675" rIns="305207" bIns="66675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500" kern="1200" dirty="0">
                  <a:latin typeface="Montserrat" panose="00000500000000000000" pitchFamily="2" charset="0"/>
                </a:rPr>
                <a:t>Conclusions &amp; perspectives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731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12" grpId="0" animBg="1"/>
      <p:bldP spid="13" grpId="0" animBg="1"/>
      <p:bldP spid="34" grpId="0" animBg="1"/>
      <p:bldP spid="15" grpId="0" animBg="1"/>
      <p:bldP spid="19" grpId="0" animBg="1"/>
      <p:bldP spid="21" grpId="0" animBg="1"/>
      <p:bldP spid="22" grpId="0"/>
      <p:bldP spid="10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 53" descr="Une image contenant texte, diagramme, ligne, Tracé&#10;&#10;Le contenu généré par l’IA peut être incorrect.">
            <a:extLst>
              <a:ext uri="{FF2B5EF4-FFF2-40B4-BE49-F238E27FC236}">
                <a16:creationId xmlns:a16="http://schemas.microsoft.com/office/drawing/2014/main" id="{745EF2CA-2003-6831-4162-86144D5BD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542" y="1932495"/>
            <a:ext cx="3341787" cy="31740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4D03A37-E9FC-E783-0F04-1722B4A68108}"/>
              </a:ext>
            </a:extLst>
          </p:cNvPr>
          <p:cNvSpPr/>
          <p:nvPr/>
        </p:nvSpPr>
        <p:spPr>
          <a:xfrm>
            <a:off x="944841" y="4764315"/>
            <a:ext cx="2249630" cy="186414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4E3650-71B1-A17D-75B3-0362C6E90C7F}"/>
              </a:ext>
            </a:extLst>
          </p:cNvPr>
          <p:cNvSpPr/>
          <p:nvPr/>
        </p:nvSpPr>
        <p:spPr>
          <a:xfrm>
            <a:off x="944840" y="1366532"/>
            <a:ext cx="224962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Montserrat" panose="00000500000000000000" pitchFamily="2" charset="0"/>
              </a:rPr>
              <a:t>Bioturbation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4EF2D0-6C28-F97A-3F3E-BF823ACC5BAF}"/>
              </a:ext>
            </a:extLst>
          </p:cNvPr>
          <p:cNvSpPr/>
          <p:nvPr/>
        </p:nvSpPr>
        <p:spPr>
          <a:xfrm>
            <a:off x="950593" y="4374488"/>
            <a:ext cx="2243876" cy="384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Abiotic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EB96987-CCAB-D15E-F491-E8BEF2A2161D}"/>
              </a:ext>
            </a:extLst>
          </p:cNvPr>
          <p:cNvSpPr txBox="1"/>
          <p:nvPr/>
        </p:nvSpPr>
        <p:spPr>
          <a:xfrm>
            <a:off x="1148686" y="2200567"/>
            <a:ext cx="1787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>
                <a:latin typeface="Montserrat" panose="00000500000000000000" pitchFamily="2" charset="0"/>
              </a:rPr>
              <a:t>Response</a:t>
            </a:r>
            <a:r>
              <a:rPr lang="fr-BE" sz="2000" dirty="0">
                <a:latin typeface="Montserrat" panose="00000500000000000000" pitchFamily="2" charset="0"/>
              </a:rPr>
              <a:t> variable</a:t>
            </a:r>
          </a:p>
          <a:p>
            <a:pPr algn="ctr"/>
            <a:r>
              <a:rPr lang="fr-BE" sz="2000" dirty="0" err="1">
                <a:latin typeface="Montserrat" panose="00000500000000000000" pitchFamily="2" charset="0"/>
              </a:rPr>
              <a:t>from</a:t>
            </a:r>
            <a:r>
              <a:rPr lang="fr-BE" sz="2000" dirty="0">
                <a:latin typeface="Montserrat" panose="00000500000000000000" pitchFamily="2" charset="0"/>
              </a:rPr>
              <a:t> 0 to 1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2B29B9D6-4E90-ED67-3662-27C8557EFA36}"/>
              </a:ext>
            </a:extLst>
          </p:cNvPr>
          <p:cNvCxnSpPr>
            <a:cxnSpLocks/>
          </p:cNvCxnSpPr>
          <p:nvPr/>
        </p:nvCxnSpPr>
        <p:spPr>
          <a:xfrm>
            <a:off x="3220968" y="3896264"/>
            <a:ext cx="136339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E980173D-B98D-B07D-388A-8A9BD7FC36D9}"/>
              </a:ext>
            </a:extLst>
          </p:cNvPr>
          <p:cNvSpPr txBox="1"/>
          <p:nvPr/>
        </p:nvSpPr>
        <p:spPr>
          <a:xfrm>
            <a:off x="343119" y="730611"/>
            <a:ext cx="778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>
                <a:latin typeface="Montserrat" panose="00000500000000000000" pitchFamily="2" charset="0"/>
              </a:rPr>
              <a:t>T</a:t>
            </a:r>
            <a:r>
              <a:rPr lang="fr-BE" sz="2800" dirty="0">
                <a:latin typeface="Montserrat" panose="00000500000000000000" pitchFamily="2" charset="0"/>
              </a:rPr>
              <a:t>rait </a:t>
            </a:r>
            <a:r>
              <a:rPr lang="fr-BE" sz="2800" b="1" dirty="0">
                <a:latin typeface="Montserrat" panose="00000500000000000000" pitchFamily="2" charset="0"/>
              </a:rPr>
              <a:t>D</a:t>
            </a:r>
            <a:r>
              <a:rPr lang="fr-BE" sz="2800" dirty="0">
                <a:latin typeface="Montserrat" panose="00000500000000000000" pitchFamily="2" charset="0"/>
              </a:rPr>
              <a:t>istribution </a:t>
            </a:r>
            <a:r>
              <a:rPr lang="fr-BE" sz="2800" b="1" dirty="0">
                <a:latin typeface="Montserrat" panose="00000500000000000000" pitchFamily="2" charset="0"/>
              </a:rPr>
              <a:t>M</a:t>
            </a:r>
            <a:r>
              <a:rPr lang="fr-BE" sz="2800" dirty="0">
                <a:latin typeface="Montserrat" panose="00000500000000000000" pitchFamily="2" charset="0"/>
              </a:rPr>
              <a:t>odel (TDM): 2 </a:t>
            </a:r>
            <a:r>
              <a:rPr lang="fr-BE" sz="2800" dirty="0" err="1">
                <a:latin typeface="Montserrat" panose="00000500000000000000" pitchFamily="2" charset="0"/>
              </a:rPr>
              <a:t>steps</a:t>
            </a:r>
            <a:endParaRPr lang="fr-BE" sz="2800" dirty="0">
              <a:latin typeface="Montserrat" panose="000005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6FF6BD-92B3-7A22-F33C-A61BDC6C5F75}"/>
              </a:ext>
            </a:extLst>
          </p:cNvPr>
          <p:cNvSpPr/>
          <p:nvPr/>
        </p:nvSpPr>
        <p:spPr>
          <a:xfrm rot="16200000">
            <a:off x="-309565" y="2386066"/>
            <a:ext cx="1864144" cy="6446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Community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8BB129-6D89-986B-B77B-7856C3AB841E}"/>
              </a:ext>
            </a:extLst>
          </p:cNvPr>
          <p:cNvSpPr/>
          <p:nvPr/>
        </p:nvSpPr>
        <p:spPr>
          <a:xfrm>
            <a:off x="950593" y="1778675"/>
            <a:ext cx="2243875" cy="186414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C88098-0496-EEDB-A3AC-57E4D80A433A}"/>
              </a:ext>
            </a:extLst>
          </p:cNvPr>
          <p:cNvSpPr/>
          <p:nvPr/>
        </p:nvSpPr>
        <p:spPr>
          <a:xfrm rot="16200000">
            <a:off x="-321840" y="5380611"/>
            <a:ext cx="1875577" cy="6315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Community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CF193586-478F-4949-549B-3AF95F4B857B}"/>
              </a:ext>
            </a:extLst>
          </p:cNvPr>
          <p:cNvSpPr txBox="1"/>
          <p:nvPr/>
        </p:nvSpPr>
        <p:spPr>
          <a:xfrm>
            <a:off x="6297831" y="5593422"/>
            <a:ext cx="2819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Montserrat" panose="00000500000000000000" pitchFamily="2" charset="0"/>
              </a:rPr>
              <a:t>Response curves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41339B5-28BD-243E-D6F8-B86A97D81F10}"/>
              </a:ext>
            </a:extLst>
          </p:cNvPr>
          <p:cNvSpPr txBox="1"/>
          <p:nvPr/>
        </p:nvSpPr>
        <p:spPr>
          <a:xfrm>
            <a:off x="7756784" y="803864"/>
            <a:ext cx="4177776" cy="523220"/>
          </a:xfrm>
          <a:prstGeom prst="rect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latin typeface="Montserrat" panose="00000500000000000000" pitchFamily="2" charset="0"/>
              </a:rPr>
              <a:t>1) Statistical modelling 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CFAFA37-68E7-D119-AC58-F7825203F80F}"/>
              </a:ext>
            </a:extLst>
          </p:cNvPr>
          <p:cNvSpPr txBox="1"/>
          <p:nvPr/>
        </p:nvSpPr>
        <p:spPr>
          <a:xfrm>
            <a:off x="864340" y="4911935"/>
            <a:ext cx="23566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</a:rPr>
              <a:t>List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</a:rPr>
              <a:t> of best predictors from multivariate analysis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</a:rPr>
              <a:t>(e.g. PCA, RLQ)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0"/>
            </a:endParaRPr>
          </a:p>
        </p:txBody>
      </p:sp>
      <p:pic>
        <p:nvPicPr>
          <p:cNvPr id="50" name="Image 49" descr="Une image contenant texte, diagramme, ligne, Tracé&#10;&#10;Le contenu généré par l’IA peut être incorrect.">
            <a:extLst>
              <a:ext uri="{FF2B5EF4-FFF2-40B4-BE49-F238E27FC236}">
                <a16:creationId xmlns:a16="http://schemas.microsoft.com/office/drawing/2014/main" id="{44D11D9C-4A10-2469-9CE3-240B13BEA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597" y="1908391"/>
            <a:ext cx="3174065" cy="317406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16730FA-ED38-8344-8A52-1937B007848B}"/>
              </a:ext>
            </a:extLst>
          </p:cNvPr>
          <p:cNvSpPr txBox="1"/>
          <p:nvPr/>
        </p:nvSpPr>
        <p:spPr>
          <a:xfrm>
            <a:off x="3908220" y="5780408"/>
            <a:ext cx="9003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2000" dirty="0">
              <a:latin typeface="Montserrat" panose="00000500000000000000" pitchFamily="2" charset="0"/>
            </a:endParaRPr>
          </a:p>
          <a:p>
            <a:r>
              <a:rPr lang="fr-BE" sz="2000" dirty="0" err="1">
                <a:latin typeface="Montserrat" panose="00000500000000000000" pitchFamily="2" charset="0"/>
              </a:rPr>
              <a:t>Here</a:t>
            </a:r>
            <a:r>
              <a:rPr lang="fr-BE" sz="2000" dirty="0">
                <a:latin typeface="Montserrat" panose="00000500000000000000" pitchFamily="2" charset="0"/>
              </a:rPr>
              <a:t>: </a:t>
            </a:r>
            <a:r>
              <a:rPr lang="fr-BE" sz="2000" dirty="0" err="1">
                <a:latin typeface="Montserrat" panose="00000500000000000000" pitchFamily="2" charset="0"/>
              </a:rPr>
              <a:t>Random</a:t>
            </a:r>
            <a:r>
              <a:rPr lang="fr-BE" sz="2000" dirty="0">
                <a:latin typeface="Montserrat" panose="00000500000000000000" pitchFamily="2" charset="0"/>
              </a:rPr>
              <a:t> Forest (machine </a:t>
            </a:r>
            <a:r>
              <a:rPr lang="fr-BE" sz="2000" dirty="0" err="1">
                <a:latin typeface="Montserrat" panose="00000500000000000000" pitchFamily="2" charset="0"/>
              </a:rPr>
              <a:t>learning</a:t>
            </a:r>
            <a:r>
              <a:rPr lang="fr-BE" sz="2000" dirty="0">
                <a:latin typeface="Montserrat" panose="00000500000000000000" pitchFamily="2" charset="0"/>
              </a:rPr>
              <a:t> </a:t>
            </a:r>
            <a:r>
              <a:rPr lang="fr-BE" sz="2000" dirty="0" err="1">
                <a:latin typeface="Montserrat" panose="00000500000000000000" pitchFamily="2" charset="0"/>
              </a:rPr>
              <a:t>based</a:t>
            </a:r>
            <a:r>
              <a:rPr lang="fr-BE" sz="2000" dirty="0">
                <a:latin typeface="Montserrat" panose="00000500000000000000" pitchFamily="2" charset="0"/>
              </a:rPr>
              <a:t> </a:t>
            </a:r>
            <a:r>
              <a:rPr lang="fr-BE" sz="2000" dirty="0" err="1">
                <a:latin typeface="Montserrat" panose="00000500000000000000" pitchFamily="2" charset="0"/>
              </a:rPr>
              <a:t>approach</a:t>
            </a:r>
            <a:r>
              <a:rPr lang="fr-BE" sz="2000" dirty="0">
                <a:latin typeface="Montserrat" panose="00000500000000000000" pitchFamily="2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C64945-2342-D927-EB81-8284245EBDEE}"/>
              </a:ext>
            </a:extLst>
          </p:cNvPr>
          <p:cNvSpPr/>
          <p:nvPr/>
        </p:nvSpPr>
        <p:spPr>
          <a:xfrm rot="16200000">
            <a:off x="3700663" y="3295369"/>
            <a:ext cx="251096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Montserrat" panose="00000500000000000000" pitchFamily="2" charset="0"/>
              </a:rPr>
              <a:t>Bioturbation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670F42-4955-6DA4-1153-1CBE02F2D631}"/>
              </a:ext>
            </a:extLst>
          </p:cNvPr>
          <p:cNvSpPr/>
          <p:nvPr/>
        </p:nvSpPr>
        <p:spPr>
          <a:xfrm rot="16200000">
            <a:off x="7071390" y="3295369"/>
            <a:ext cx="251096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Montserrat" panose="00000500000000000000" pitchFamily="2" charset="0"/>
              </a:rPr>
              <a:t>Bioturbation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70E5B69-EF82-2864-53CD-BC53EF4B316D}"/>
              </a:ext>
            </a:extLst>
          </p:cNvPr>
          <p:cNvSpPr txBox="1"/>
          <p:nvPr/>
        </p:nvSpPr>
        <p:spPr>
          <a:xfrm>
            <a:off x="4823325" y="4953262"/>
            <a:ext cx="3332891" cy="4595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BE" sz="1800" dirty="0"/>
              <a:t>Bottom O2 [µmol*m^-3]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F52A14A-6E21-5514-9B7E-B64A1DB590C0}"/>
              </a:ext>
            </a:extLst>
          </p:cNvPr>
          <p:cNvSpPr txBox="1"/>
          <p:nvPr/>
        </p:nvSpPr>
        <p:spPr>
          <a:xfrm>
            <a:off x="8409834" y="4951158"/>
            <a:ext cx="333289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BE" dirty="0"/>
              <a:t>Bottom </a:t>
            </a:r>
            <a:r>
              <a:rPr lang="fr-BE" dirty="0" err="1"/>
              <a:t>salinity</a:t>
            </a:r>
            <a:r>
              <a:rPr lang="fr-BE" dirty="0"/>
              <a:t> [</a:t>
            </a:r>
            <a:r>
              <a:rPr lang="fr-BE" dirty="0" err="1"/>
              <a:t>psu</a:t>
            </a:r>
            <a:r>
              <a:rPr lang="fr-BE" dirty="0"/>
              <a:t>]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98B33D8-0520-B192-E9D5-1039EB95A83B}"/>
              </a:ext>
            </a:extLst>
          </p:cNvPr>
          <p:cNvSpPr txBox="1"/>
          <p:nvPr/>
        </p:nvSpPr>
        <p:spPr>
          <a:xfrm>
            <a:off x="4995936" y="1760291"/>
            <a:ext cx="542351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2000" dirty="0">
                <a:latin typeface="Montserrat" panose="00000500000000000000" pitchFamily="2" charset="0"/>
              </a:rPr>
              <a:t>Partial </a:t>
            </a:r>
            <a:r>
              <a:rPr lang="fr-BE" sz="2000" dirty="0" err="1">
                <a:latin typeface="Montserrat" panose="00000500000000000000" pitchFamily="2" charset="0"/>
              </a:rPr>
              <a:t>dependence</a:t>
            </a:r>
            <a:r>
              <a:rPr lang="fr-BE" sz="2000" dirty="0">
                <a:latin typeface="Montserrat" panose="00000500000000000000" pitchFamily="2" charset="0"/>
              </a:rPr>
              <a:t> plots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570A157-9B8B-9992-7DC2-B322858AC023}"/>
              </a:ext>
            </a:extLst>
          </p:cNvPr>
          <p:cNvSpPr txBox="1"/>
          <p:nvPr/>
        </p:nvSpPr>
        <p:spPr>
          <a:xfrm>
            <a:off x="11677120" y="6277512"/>
            <a:ext cx="51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2094AC-C146-A740-7A14-D95F55CF4F0F}"/>
              </a:ext>
            </a:extLst>
          </p:cNvPr>
          <p:cNvSpPr/>
          <p:nvPr/>
        </p:nvSpPr>
        <p:spPr>
          <a:xfrm>
            <a:off x="5371992" y="3112472"/>
            <a:ext cx="2249630" cy="186414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3C18AC-9E3A-9561-815F-965AE6A932F8}"/>
              </a:ext>
            </a:extLst>
          </p:cNvPr>
          <p:cNvSpPr/>
          <p:nvPr/>
        </p:nvSpPr>
        <p:spPr>
          <a:xfrm>
            <a:off x="5379029" y="2728975"/>
            <a:ext cx="2242593" cy="383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Abiotic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CE69D3-B244-159E-2A9C-AA1BF2FEC878}"/>
              </a:ext>
            </a:extLst>
          </p:cNvPr>
          <p:cNvSpPr/>
          <p:nvPr/>
        </p:nvSpPr>
        <p:spPr>
          <a:xfrm rot="16200000">
            <a:off x="4233379" y="3844488"/>
            <a:ext cx="186495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Montserrat" panose="00000500000000000000" pitchFamily="2" charset="0"/>
              </a:rPr>
              <a:t>Bioturbation</a:t>
            </a:r>
          </a:p>
        </p:txBody>
      </p:sp>
      <p:pic>
        <p:nvPicPr>
          <p:cNvPr id="23" name="Graphique 22" descr="Badge point d’interrogation contour">
            <a:extLst>
              <a:ext uri="{FF2B5EF4-FFF2-40B4-BE49-F238E27FC236}">
                <a16:creationId xmlns:a16="http://schemas.microsoft.com/office/drawing/2014/main" id="{E009559A-BB4B-D9AC-2747-DAD1E97AB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25985" y="3062663"/>
            <a:ext cx="1899400" cy="1899400"/>
          </a:xfrm>
          <a:prstGeom prst="rect">
            <a:avLst/>
          </a:prstGeom>
        </p:spPr>
      </p:pic>
      <p:grpSp>
        <p:nvGrpSpPr>
          <p:cNvPr id="25" name="Groupe 24">
            <a:extLst>
              <a:ext uri="{FF2B5EF4-FFF2-40B4-BE49-F238E27FC236}">
                <a16:creationId xmlns:a16="http://schemas.microsoft.com/office/drawing/2014/main" id="{3586EA01-0B49-4C85-2986-828C52059809}"/>
              </a:ext>
            </a:extLst>
          </p:cNvPr>
          <p:cNvGrpSpPr/>
          <p:nvPr/>
        </p:nvGrpSpPr>
        <p:grpSpPr>
          <a:xfrm>
            <a:off x="0" y="-1816"/>
            <a:ext cx="12080804" cy="543741"/>
            <a:chOff x="3166" y="13695"/>
            <a:chExt cx="12185665" cy="543740"/>
          </a:xfrm>
        </p:grpSpPr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12F1A31C-CF95-5B1A-8A4D-F0FBF7491F50}"/>
                </a:ext>
              </a:extLst>
            </p:cNvPr>
            <p:cNvSpPr/>
            <p:nvPr/>
          </p:nvSpPr>
          <p:spPr>
            <a:xfrm>
              <a:off x="3166" y="13695"/>
              <a:ext cx="5724534" cy="543739"/>
            </a:xfrm>
            <a:custGeom>
              <a:avLst/>
              <a:gdLst>
                <a:gd name="connsiteX0" fmla="*/ 0 w 4889514"/>
                <a:gd name="connsiteY0" fmla="*/ 0 h 543739"/>
                <a:gd name="connsiteX1" fmla="*/ 4617645 w 4889514"/>
                <a:gd name="connsiteY1" fmla="*/ 0 h 543739"/>
                <a:gd name="connsiteX2" fmla="*/ 4889514 w 4889514"/>
                <a:gd name="connsiteY2" fmla="*/ 271870 h 543739"/>
                <a:gd name="connsiteX3" fmla="*/ 4617645 w 4889514"/>
                <a:gd name="connsiteY3" fmla="*/ 543739 h 543739"/>
                <a:gd name="connsiteX4" fmla="*/ 0 w 4889514"/>
                <a:gd name="connsiteY4" fmla="*/ 543739 h 543739"/>
                <a:gd name="connsiteX5" fmla="*/ 0 w 4889514"/>
                <a:gd name="connsiteY5" fmla="*/ 0 h 54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9514" h="543739">
                  <a:moveTo>
                    <a:pt x="0" y="0"/>
                  </a:moveTo>
                  <a:lnTo>
                    <a:pt x="4617645" y="0"/>
                  </a:lnTo>
                  <a:lnTo>
                    <a:pt x="4889514" y="271870"/>
                  </a:lnTo>
                  <a:lnTo>
                    <a:pt x="4617645" y="543739"/>
                  </a:lnTo>
                  <a:lnTo>
                    <a:pt x="0" y="543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3350" tIns="66675" rIns="169273" bIns="66675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500" kern="1200" dirty="0">
                  <a:latin typeface="Montserrat" panose="00000500000000000000" pitchFamily="2" charset="0"/>
                </a:rPr>
                <a:t>Question &amp; </a:t>
              </a:r>
              <a:r>
                <a:rPr lang="fr-BE" sz="2500" kern="1200" dirty="0" err="1">
                  <a:latin typeface="Montserrat" panose="00000500000000000000" pitchFamily="2" charset="0"/>
                </a:rPr>
                <a:t>Approach</a:t>
              </a:r>
              <a:endParaRPr lang="fr-BE" sz="2500" kern="1200" dirty="0">
                <a:latin typeface="Montserrat" panose="00000500000000000000" pitchFamily="2" charset="0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9EEB5B8C-D4D6-63C1-E21B-3AC90BD2AD17}"/>
                </a:ext>
              </a:extLst>
            </p:cNvPr>
            <p:cNvSpPr/>
            <p:nvPr/>
          </p:nvSpPr>
          <p:spPr>
            <a:xfrm>
              <a:off x="4275397" y="13695"/>
              <a:ext cx="3237924" cy="543740"/>
            </a:xfrm>
            <a:custGeom>
              <a:avLst/>
              <a:gdLst>
                <a:gd name="connsiteX0" fmla="*/ 0 w 4560093"/>
                <a:gd name="connsiteY0" fmla="*/ 0 h 543739"/>
                <a:gd name="connsiteX1" fmla="*/ 4288224 w 4560093"/>
                <a:gd name="connsiteY1" fmla="*/ 0 h 543739"/>
                <a:gd name="connsiteX2" fmla="*/ 4560093 w 4560093"/>
                <a:gd name="connsiteY2" fmla="*/ 271870 h 543739"/>
                <a:gd name="connsiteX3" fmla="*/ 4288224 w 4560093"/>
                <a:gd name="connsiteY3" fmla="*/ 543739 h 543739"/>
                <a:gd name="connsiteX4" fmla="*/ 0 w 4560093"/>
                <a:gd name="connsiteY4" fmla="*/ 543739 h 543739"/>
                <a:gd name="connsiteX5" fmla="*/ 271870 w 4560093"/>
                <a:gd name="connsiteY5" fmla="*/ 271870 h 543739"/>
                <a:gd name="connsiteX6" fmla="*/ 0 w 4560093"/>
                <a:gd name="connsiteY6" fmla="*/ 0 h 54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60093" h="543739">
                  <a:moveTo>
                    <a:pt x="0" y="0"/>
                  </a:moveTo>
                  <a:lnTo>
                    <a:pt x="4288224" y="0"/>
                  </a:lnTo>
                  <a:lnTo>
                    <a:pt x="4560093" y="271870"/>
                  </a:lnTo>
                  <a:lnTo>
                    <a:pt x="4288224" y="543739"/>
                  </a:lnTo>
                  <a:lnTo>
                    <a:pt x="0" y="543739"/>
                  </a:lnTo>
                  <a:lnTo>
                    <a:pt x="271870" y="271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71883" tIns="66675" rIns="305207" bIns="66675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500" kern="1200" dirty="0" err="1">
                  <a:latin typeface="Montserrat" panose="00000500000000000000" pitchFamily="2" charset="0"/>
                </a:rPr>
                <a:t>Results</a:t>
              </a:r>
              <a:endParaRPr lang="fr-BE" sz="2500" kern="1200" dirty="0">
                <a:latin typeface="Montserrat" panose="00000500000000000000" pitchFamily="2" charset="0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4D033FB7-84AC-86EF-E6E6-93B59E7A5F0D}"/>
                </a:ext>
              </a:extLst>
            </p:cNvPr>
            <p:cNvSpPr/>
            <p:nvPr/>
          </p:nvSpPr>
          <p:spPr>
            <a:xfrm>
              <a:off x="6985367" y="13695"/>
              <a:ext cx="5203464" cy="543740"/>
            </a:xfrm>
            <a:custGeom>
              <a:avLst/>
              <a:gdLst>
                <a:gd name="connsiteX0" fmla="*/ 0 w 4560093"/>
                <a:gd name="connsiteY0" fmla="*/ 0 h 543739"/>
                <a:gd name="connsiteX1" fmla="*/ 4288224 w 4560093"/>
                <a:gd name="connsiteY1" fmla="*/ 0 h 543739"/>
                <a:gd name="connsiteX2" fmla="*/ 4560093 w 4560093"/>
                <a:gd name="connsiteY2" fmla="*/ 271870 h 543739"/>
                <a:gd name="connsiteX3" fmla="*/ 4288224 w 4560093"/>
                <a:gd name="connsiteY3" fmla="*/ 543739 h 543739"/>
                <a:gd name="connsiteX4" fmla="*/ 0 w 4560093"/>
                <a:gd name="connsiteY4" fmla="*/ 543739 h 543739"/>
                <a:gd name="connsiteX5" fmla="*/ 271870 w 4560093"/>
                <a:gd name="connsiteY5" fmla="*/ 271870 h 543739"/>
                <a:gd name="connsiteX6" fmla="*/ 0 w 4560093"/>
                <a:gd name="connsiteY6" fmla="*/ 0 h 54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60093" h="543739">
                  <a:moveTo>
                    <a:pt x="0" y="0"/>
                  </a:moveTo>
                  <a:lnTo>
                    <a:pt x="4288224" y="0"/>
                  </a:lnTo>
                  <a:lnTo>
                    <a:pt x="4560093" y="271870"/>
                  </a:lnTo>
                  <a:lnTo>
                    <a:pt x="4288224" y="543739"/>
                  </a:lnTo>
                  <a:lnTo>
                    <a:pt x="0" y="543739"/>
                  </a:lnTo>
                  <a:lnTo>
                    <a:pt x="271870" y="2718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71883" tIns="66675" rIns="305207" bIns="66675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BE" sz="2500" kern="1200" dirty="0">
                  <a:latin typeface="Montserrat" panose="00000500000000000000" pitchFamily="2" charset="0"/>
                </a:rPr>
                <a:t>Conclusions &amp; perspectives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456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780</Words>
  <Application>Microsoft Office PowerPoint</Application>
  <PresentationFormat>Grand écran</PresentationFormat>
  <Paragraphs>231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Aptos</vt:lpstr>
      <vt:lpstr>Aptos Display</vt:lpstr>
      <vt:lpstr>Arial</vt:lpstr>
      <vt:lpstr>Cambria Math</vt:lpstr>
      <vt:lpstr>Montserrat</vt:lpstr>
      <vt:lpstr>Open Sans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Severine CHEVALIER</dc:creator>
  <cp:lastModifiedBy>Severine CHEVALIER</cp:lastModifiedBy>
  <cp:revision>14</cp:revision>
  <dcterms:created xsi:type="dcterms:W3CDTF">2025-04-21T10:04:52Z</dcterms:created>
  <dcterms:modified xsi:type="dcterms:W3CDTF">2025-04-30T20:18:21Z</dcterms:modified>
</cp:coreProperties>
</file>