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1"/>
  </p:notesMasterIdLst>
  <p:sldIdLst>
    <p:sldId id="256" r:id="rId2"/>
    <p:sldId id="320" r:id="rId3"/>
    <p:sldId id="353" r:id="rId4"/>
    <p:sldId id="354" r:id="rId5"/>
    <p:sldId id="350" r:id="rId6"/>
    <p:sldId id="356" r:id="rId7"/>
    <p:sldId id="357" r:id="rId8"/>
    <p:sldId id="358" r:id="rId9"/>
    <p:sldId id="360"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8A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97" autoAdjust="0"/>
  </p:normalViewPr>
  <p:slideViewPr>
    <p:cSldViewPr snapToGrid="0">
      <p:cViewPr varScale="1">
        <p:scale>
          <a:sx n="69" d="100"/>
          <a:sy n="69" d="100"/>
        </p:scale>
        <p:origin x="1205" y="62"/>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81BB75-58A4-4B5D-8312-1FAE86177FCD}" type="datetimeFigureOut">
              <a:rPr lang="en-GB" smtClean="0"/>
              <a:t>05/02/2025</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6ACEBE-FD33-461F-AE96-61D4BCE19769}" type="slidenum">
              <a:rPr lang="en-GB" smtClean="0"/>
              <a:t>‹N°›</a:t>
            </a:fld>
            <a:endParaRPr lang="en-GB"/>
          </a:p>
        </p:txBody>
      </p:sp>
    </p:spTree>
    <p:extLst>
      <p:ext uri="{BB962C8B-B14F-4D97-AF65-F5344CB8AC3E}">
        <p14:creationId xmlns:p14="http://schemas.microsoft.com/office/powerpoint/2010/main" val="1520204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noProof="0" dirty="0" smtClean="0"/>
              <a:t>Bonjour</a:t>
            </a:r>
            <a:r>
              <a:rPr lang="fr-BE" baseline="0" noProof="0" dirty="0" smtClean="0"/>
              <a:t> à </a:t>
            </a:r>
            <a:r>
              <a:rPr lang="fr-BE" baseline="0" noProof="0" dirty="0" err="1" smtClean="0"/>
              <a:t>toustes</a:t>
            </a:r>
            <a:r>
              <a:rPr lang="fr-BE" baseline="0" noProof="0" dirty="0" smtClean="0"/>
              <a:t>, je suis ravi d’être ici aujourd’hui. Merci beaucoup d’être ici pour écouter ma présentation faisant parti du symposium « </a:t>
            </a:r>
            <a:r>
              <a:rPr lang="fr-FR" baseline="0" noProof="0" dirty="0" smtClean="0"/>
              <a:t>Décentrer le discours médical pour mieux soigner: leçon des prises en soin queer » .</a:t>
            </a:r>
            <a:r>
              <a:rPr lang="fr-BE" baseline="0" noProof="0" dirty="0" smtClean="0"/>
              <a:t> </a:t>
            </a:r>
          </a:p>
        </p:txBody>
      </p:sp>
      <p:sp>
        <p:nvSpPr>
          <p:cNvPr id="4" name="Espace réservé du numéro de diapositive 3"/>
          <p:cNvSpPr>
            <a:spLocks noGrp="1"/>
          </p:cNvSpPr>
          <p:nvPr>
            <p:ph type="sldNum" sz="quarter" idx="10"/>
          </p:nvPr>
        </p:nvSpPr>
        <p:spPr/>
        <p:txBody>
          <a:bodyPr/>
          <a:lstStyle/>
          <a:p>
            <a:fld id="{CE63CEAB-D751-438C-9090-7BB362374BB3}" type="slidenum">
              <a:rPr lang="fr-BE" smtClean="0"/>
              <a:t>1</a:t>
            </a:fld>
            <a:endParaRPr lang="fr-BE"/>
          </a:p>
        </p:txBody>
      </p:sp>
    </p:spTree>
    <p:extLst>
      <p:ext uri="{BB962C8B-B14F-4D97-AF65-F5344CB8AC3E}">
        <p14:creationId xmlns:p14="http://schemas.microsoft.com/office/powerpoint/2010/main" val="3990425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r>
              <a:rPr lang="en-US" smtClean="0"/>
              <a:t>05-02-2025 : FIERCE (VAPG)</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EA1493-C732-432E-A201-6482AB958655}" type="slidenum">
              <a:rPr lang="en-GB" smtClean="0"/>
              <a:t>‹N°›</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6316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r>
              <a:rPr lang="en-US" smtClean="0"/>
              <a:t>05-02-2025 : FIERCE (VAPG)</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EA1493-C732-432E-A201-6482AB958655}" type="slidenum">
              <a:rPr lang="en-GB" smtClean="0"/>
              <a:t>‹N°›</a:t>
            </a:fld>
            <a:endParaRPr lang="en-GB"/>
          </a:p>
        </p:txBody>
      </p:sp>
    </p:spTree>
    <p:extLst>
      <p:ext uri="{BB962C8B-B14F-4D97-AF65-F5344CB8AC3E}">
        <p14:creationId xmlns:p14="http://schemas.microsoft.com/office/powerpoint/2010/main" val="4115705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r>
              <a:rPr lang="en-US" smtClean="0"/>
              <a:t>05-02-2025 : FIERCE (VAPG)</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EA1493-C732-432E-A201-6482AB958655}" type="slidenum">
              <a:rPr lang="en-GB" smtClean="0"/>
              <a:t>‹N°›</a:t>
            </a:fld>
            <a:endParaRPr lang="en-GB"/>
          </a:p>
        </p:txBody>
      </p:sp>
    </p:spTree>
    <p:extLst>
      <p:ext uri="{BB962C8B-B14F-4D97-AF65-F5344CB8AC3E}">
        <p14:creationId xmlns:p14="http://schemas.microsoft.com/office/powerpoint/2010/main" val="331604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r>
              <a:rPr lang="en-US" smtClean="0"/>
              <a:t>05-02-2025 : FIERCE (VAPG)</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EA1493-C732-432E-A201-6482AB958655}" type="slidenum">
              <a:rPr lang="en-GB" smtClean="0"/>
              <a:t>‹N°›</a:t>
            </a:fld>
            <a:endParaRPr lang="en-GB"/>
          </a:p>
        </p:txBody>
      </p:sp>
    </p:spTree>
    <p:extLst>
      <p:ext uri="{BB962C8B-B14F-4D97-AF65-F5344CB8AC3E}">
        <p14:creationId xmlns:p14="http://schemas.microsoft.com/office/powerpoint/2010/main" val="390491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r>
              <a:rPr lang="en-US" smtClean="0"/>
              <a:t>05-02-2025 : FIERCE (VAPG)</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EA1493-C732-432E-A201-6482AB958655}" type="slidenum">
              <a:rPr lang="en-GB" smtClean="0"/>
              <a:t>‹N°›</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27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r>
              <a:rPr lang="en-US" smtClean="0"/>
              <a:t>05-02-2025 : FIERCE (VAPG)</a:t>
            </a:r>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EA1493-C732-432E-A201-6482AB958655}" type="slidenum">
              <a:rPr lang="en-GB" smtClean="0"/>
              <a:t>‹N°›</a:t>
            </a:fld>
            <a:endParaRPr lang="en-GB"/>
          </a:p>
        </p:txBody>
      </p:sp>
    </p:spTree>
    <p:extLst>
      <p:ext uri="{BB962C8B-B14F-4D97-AF65-F5344CB8AC3E}">
        <p14:creationId xmlns:p14="http://schemas.microsoft.com/office/powerpoint/2010/main" val="257447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r>
              <a:rPr lang="en-US" smtClean="0"/>
              <a:t>05-02-2025 : FIERCE (VAPG)</a:t>
            </a:r>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EA1493-C732-432E-A201-6482AB958655}" type="slidenum">
              <a:rPr lang="en-GB" smtClean="0"/>
              <a:t>‹N°›</a:t>
            </a:fld>
            <a:endParaRPr lang="en-GB"/>
          </a:p>
        </p:txBody>
      </p:sp>
    </p:spTree>
    <p:extLst>
      <p:ext uri="{BB962C8B-B14F-4D97-AF65-F5344CB8AC3E}">
        <p14:creationId xmlns:p14="http://schemas.microsoft.com/office/powerpoint/2010/main" val="1538029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r>
              <a:rPr lang="en-US" smtClean="0"/>
              <a:t>05-02-2025 : FIERCE (VAPG)</a:t>
            </a:r>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EA1493-C732-432E-A201-6482AB958655}" type="slidenum">
              <a:rPr lang="en-GB" smtClean="0"/>
              <a:t>‹N°›</a:t>
            </a:fld>
            <a:endParaRPr lang="en-GB"/>
          </a:p>
        </p:txBody>
      </p:sp>
    </p:spTree>
    <p:extLst>
      <p:ext uri="{BB962C8B-B14F-4D97-AF65-F5344CB8AC3E}">
        <p14:creationId xmlns:p14="http://schemas.microsoft.com/office/powerpoint/2010/main" val="330855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smtClean="0"/>
              <a:t>05-02-2025 : FIERCE (VAPG)</a:t>
            </a:r>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50EA1493-C732-432E-A201-6482AB958655}" type="slidenum">
              <a:rPr lang="en-GB" smtClean="0"/>
              <a:t>‹N°›</a:t>
            </a:fld>
            <a:endParaRPr lang="en-GB"/>
          </a:p>
        </p:txBody>
      </p:sp>
    </p:spTree>
    <p:extLst>
      <p:ext uri="{BB962C8B-B14F-4D97-AF65-F5344CB8AC3E}">
        <p14:creationId xmlns:p14="http://schemas.microsoft.com/office/powerpoint/2010/main" val="2680900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r>
              <a:rPr lang="en-US" smtClean="0"/>
              <a:t>05-02-2025 : FIERCE (VAPG)</a:t>
            </a:r>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0EA1493-C732-432E-A201-6482AB958655}" type="slidenum">
              <a:rPr lang="en-GB" smtClean="0"/>
              <a:t>‹N°›</a:t>
            </a:fld>
            <a:endParaRPr lang="en-GB"/>
          </a:p>
        </p:txBody>
      </p:sp>
    </p:spTree>
    <p:extLst>
      <p:ext uri="{BB962C8B-B14F-4D97-AF65-F5344CB8AC3E}">
        <p14:creationId xmlns:p14="http://schemas.microsoft.com/office/powerpoint/2010/main" val="444083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r>
              <a:rPr lang="en-US" smtClean="0"/>
              <a:t>05-02-2025 : FIERCE (VAPG)</a:t>
            </a:r>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EA1493-C732-432E-A201-6482AB958655}" type="slidenum">
              <a:rPr lang="en-GB" smtClean="0"/>
              <a:t>‹N°›</a:t>
            </a:fld>
            <a:endParaRPr lang="en-GB"/>
          </a:p>
        </p:txBody>
      </p:sp>
    </p:spTree>
    <p:extLst>
      <p:ext uri="{BB962C8B-B14F-4D97-AF65-F5344CB8AC3E}">
        <p14:creationId xmlns:p14="http://schemas.microsoft.com/office/powerpoint/2010/main" val="2697532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r>
              <a:rPr lang="en-US" smtClean="0"/>
              <a:t>05-02-2025 : FIERCE (VAPG)</a:t>
            </a:r>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0EA1493-C732-432E-A201-6482AB958655}" type="slidenum">
              <a:rPr lang="en-GB" smtClean="0"/>
              <a:t>‹N°›</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921658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63880" y="1255892"/>
            <a:ext cx="11152707" cy="3069220"/>
          </a:xfrm>
        </p:spPr>
        <p:txBody>
          <a:bodyPr>
            <a:noAutofit/>
          </a:bodyPr>
          <a:lstStyle/>
          <a:p>
            <a:pPr algn="ctr"/>
            <a:r>
              <a:rPr lang="fr-FR" sz="5400" b="1" dirty="0" smtClean="0"/>
              <a:t>F</a:t>
            </a:r>
            <a:r>
              <a:rPr lang="fr-FR" sz="5400" dirty="0" smtClean="0"/>
              <a:t>orum </a:t>
            </a:r>
            <a:r>
              <a:rPr lang="fr-FR" sz="5400" b="1" dirty="0" smtClean="0"/>
              <a:t>I</a:t>
            </a:r>
            <a:r>
              <a:rPr lang="fr-FR" sz="5400" dirty="0" smtClean="0"/>
              <a:t>nterdisciplinaire </a:t>
            </a:r>
            <a:r>
              <a:rPr lang="fr-FR" sz="5400" b="1" dirty="0"/>
              <a:t>E</a:t>
            </a:r>
            <a:r>
              <a:rPr lang="fr-FR" sz="5400" dirty="0" smtClean="0"/>
              <a:t>n </a:t>
            </a:r>
            <a:r>
              <a:rPr lang="fr-FR" sz="5400" b="1" dirty="0" smtClean="0"/>
              <a:t>R</a:t>
            </a:r>
            <a:r>
              <a:rPr lang="fr-FR" sz="5400" dirty="0" smtClean="0"/>
              <a:t>echerche, </a:t>
            </a:r>
            <a:r>
              <a:rPr lang="fr-FR" sz="5400" b="1" dirty="0" smtClean="0"/>
              <a:t>C</a:t>
            </a:r>
            <a:r>
              <a:rPr lang="fr-FR" sz="5400" dirty="0" smtClean="0"/>
              <a:t>are et </a:t>
            </a:r>
            <a:r>
              <a:rPr lang="fr-FR" sz="5400" b="1" dirty="0" smtClean="0"/>
              <a:t>É</a:t>
            </a:r>
            <a:r>
              <a:rPr lang="fr-FR" sz="5400" dirty="0" smtClean="0"/>
              <a:t>thique (</a:t>
            </a:r>
            <a:r>
              <a:rPr lang="fr-FR" sz="5400" b="1" dirty="0" smtClean="0"/>
              <a:t>FIERCE</a:t>
            </a:r>
            <a:r>
              <a:rPr lang="fr-FR" sz="5400" dirty="0" smtClean="0"/>
              <a:t>)</a:t>
            </a:r>
            <a:endParaRPr lang="fr-BE" sz="5400" dirty="0"/>
          </a:p>
        </p:txBody>
      </p:sp>
      <p:sp>
        <p:nvSpPr>
          <p:cNvPr id="3" name="Sous-titre 2"/>
          <p:cNvSpPr>
            <a:spLocks noGrp="1"/>
          </p:cNvSpPr>
          <p:nvPr>
            <p:ph type="subTitle" idx="1"/>
          </p:nvPr>
        </p:nvSpPr>
        <p:spPr>
          <a:xfrm>
            <a:off x="1100050" y="4455619"/>
            <a:ext cx="10616537" cy="1816843"/>
          </a:xfrm>
        </p:spPr>
        <p:txBody>
          <a:bodyPr>
            <a:noAutofit/>
          </a:bodyPr>
          <a:lstStyle/>
          <a:p>
            <a:r>
              <a:rPr lang="fr-BE" sz="1800" dirty="0" smtClean="0"/>
              <a:t>Fournier Alix (il), sociologue</a:t>
            </a:r>
          </a:p>
          <a:p>
            <a:r>
              <a:rPr lang="fr-BE" sz="1800" dirty="0"/>
              <a:t>Henrotin Antoine </a:t>
            </a:r>
            <a:r>
              <a:rPr lang="fr-BE" sz="1800" dirty="0" smtClean="0"/>
              <a:t>(Il/iel), logopède</a:t>
            </a:r>
          </a:p>
          <a:p>
            <a:r>
              <a:rPr lang="fr-BE" sz="1800" dirty="0" err="1" smtClean="0"/>
              <a:t>Ouafik</a:t>
            </a:r>
            <a:r>
              <a:rPr lang="fr-BE" sz="1800" dirty="0" smtClean="0"/>
              <a:t> Maxence(il), médecin généraliste</a:t>
            </a:r>
            <a:endParaRPr lang="fr-BE" sz="1800" dirty="0"/>
          </a:p>
          <a:p>
            <a:r>
              <a:rPr lang="fr-BE" sz="1800" dirty="0" err="1" smtClean="0"/>
              <a:t>Warnier</a:t>
            </a:r>
            <a:r>
              <a:rPr lang="fr-BE" sz="1800" dirty="0" smtClean="0"/>
              <a:t> </a:t>
            </a:r>
            <a:r>
              <a:rPr lang="fr-BE" sz="1800" dirty="0" err="1" smtClean="0"/>
              <a:t>camille</a:t>
            </a:r>
            <a:r>
              <a:rPr lang="fr-BE" sz="1800" dirty="0" smtClean="0"/>
              <a:t> (elle), Psychologue</a:t>
            </a:r>
            <a:endParaRPr lang="fr-BE" sz="1800" dirty="0"/>
          </a:p>
        </p:txBody>
      </p:sp>
      <p:sp>
        <p:nvSpPr>
          <p:cNvPr id="7" name="Espace réservé du numéro de diapositive 6"/>
          <p:cNvSpPr>
            <a:spLocks noGrp="1"/>
          </p:cNvSpPr>
          <p:nvPr>
            <p:ph type="sldNum" sz="quarter" idx="12"/>
          </p:nvPr>
        </p:nvSpPr>
        <p:spPr/>
        <p:txBody>
          <a:bodyPr/>
          <a:lstStyle/>
          <a:p>
            <a:fld id="{91C31795-F3AE-428D-B2D2-38FDDFE7F410}" type="slidenum">
              <a:rPr lang="fr-BE" smtClean="0"/>
              <a:t>1</a:t>
            </a:fld>
            <a:endParaRPr lang="fr-BE"/>
          </a:p>
        </p:txBody>
      </p:sp>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0004" y="239710"/>
            <a:ext cx="2312931" cy="993878"/>
          </a:xfrm>
          <a:prstGeom prst="rect">
            <a:avLst/>
          </a:prstGeom>
        </p:spPr>
      </p:pic>
      <p:sp>
        <p:nvSpPr>
          <p:cNvPr id="8" name="ZoneTexte 7"/>
          <p:cNvSpPr txBox="1"/>
          <p:nvPr/>
        </p:nvSpPr>
        <p:spPr>
          <a:xfrm>
            <a:off x="1170085" y="758952"/>
            <a:ext cx="8091902" cy="1200329"/>
          </a:xfrm>
          <a:prstGeom prst="rect">
            <a:avLst/>
          </a:prstGeom>
          <a:noFill/>
        </p:spPr>
        <p:txBody>
          <a:bodyPr wrap="square" rtlCol="0">
            <a:spAutoFit/>
          </a:bodyPr>
          <a:lstStyle/>
          <a:p>
            <a:pPr algn="ctr"/>
            <a:r>
              <a:rPr lang="fr-BE" sz="2400" b="1" dirty="0" smtClean="0">
                <a:solidFill>
                  <a:schemeClr val="accent1">
                    <a:lumMod val="75000"/>
                  </a:schemeClr>
                </a:solidFill>
              </a:rPr>
              <a:t>Voir et agir au prisme du genre (05-02-2025) : </a:t>
            </a:r>
          </a:p>
          <a:p>
            <a:pPr algn="ctr"/>
            <a:r>
              <a:rPr lang="fr-FR" sz="2400" dirty="0" smtClean="0">
                <a:solidFill>
                  <a:schemeClr val="accent1">
                    <a:lumMod val="75000"/>
                  </a:schemeClr>
                </a:solidFill>
              </a:rPr>
              <a:t>Corps </a:t>
            </a:r>
            <a:r>
              <a:rPr lang="fr-FR" sz="2400" dirty="0">
                <a:solidFill>
                  <a:schemeClr val="accent1">
                    <a:lumMod val="75000"/>
                  </a:schemeClr>
                </a:solidFill>
              </a:rPr>
              <a:t>et savoirs hors normes : résistances et </a:t>
            </a:r>
            <a:r>
              <a:rPr lang="fr-FR" sz="2400" dirty="0" smtClean="0">
                <a:solidFill>
                  <a:schemeClr val="accent1">
                    <a:lumMod val="75000"/>
                  </a:schemeClr>
                </a:solidFill>
              </a:rPr>
              <a:t>arts </a:t>
            </a:r>
            <a:r>
              <a:rPr lang="fr-FR" sz="2400" dirty="0">
                <a:solidFill>
                  <a:schemeClr val="accent1">
                    <a:lumMod val="75000"/>
                  </a:schemeClr>
                </a:solidFill>
              </a:rPr>
              <a:t>des frontières</a:t>
            </a:r>
          </a:p>
          <a:p>
            <a:pPr algn="ctr"/>
            <a:endParaRPr lang="fr-BE" sz="2400" b="1" dirty="0">
              <a:solidFill>
                <a:schemeClr val="accent1">
                  <a:lumMod val="75000"/>
                </a:schemeClr>
              </a:solidFill>
            </a:endParaRPr>
          </a:p>
        </p:txBody>
      </p:sp>
      <p:sp>
        <p:nvSpPr>
          <p:cNvPr id="10" name="Espace réservé de la date 9"/>
          <p:cNvSpPr>
            <a:spLocks noGrp="1"/>
          </p:cNvSpPr>
          <p:nvPr>
            <p:ph type="dt" sz="half" idx="10"/>
          </p:nvPr>
        </p:nvSpPr>
        <p:spPr/>
        <p:txBody>
          <a:bodyPr/>
          <a:lstStyle/>
          <a:p>
            <a:r>
              <a:rPr lang="en-US" dirty="0" smtClean="0"/>
              <a:t>05-02-2025 : FIERCE (VAPG)</a:t>
            </a:r>
            <a:endParaRPr lang="en-GB" dirty="0"/>
          </a:p>
        </p:txBody>
      </p:sp>
    </p:spTree>
    <p:extLst>
      <p:ext uri="{BB962C8B-B14F-4D97-AF65-F5344CB8AC3E}">
        <p14:creationId xmlns:p14="http://schemas.microsoft.com/office/powerpoint/2010/main" val="3523287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BE" dirty="0" smtClean="0"/>
              <a:t>C’est quoi FIERCE ?</a:t>
            </a:r>
            <a:endParaRPr lang="fr-BE" dirty="0"/>
          </a:p>
        </p:txBody>
      </p:sp>
      <p:sp>
        <p:nvSpPr>
          <p:cNvPr id="3" name="Sous-titre 2"/>
          <p:cNvSpPr>
            <a:spLocks noGrp="1"/>
          </p:cNvSpPr>
          <p:nvPr>
            <p:ph type="subTitle" idx="1"/>
          </p:nvPr>
        </p:nvSpPr>
        <p:spPr/>
        <p:txBody>
          <a:bodyPr/>
          <a:lstStyle/>
          <a:p>
            <a:pPr algn="just"/>
            <a:r>
              <a:rPr lang="fr-FR" dirty="0" smtClean="0"/>
              <a:t>"</a:t>
            </a:r>
            <a:r>
              <a:rPr lang="fr-FR" dirty="0"/>
              <a:t>Notre tape, c'est de créer et partager du savoir et prodiguer du soin. On n'est ni un milieu militant, ni un milieu institutionnel" (Camille </a:t>
            </a:r>
            <a:r>
              <a:rPr lang="fr-FR" dirty="0" err="1"/>
              <a:t>Warnier</a:t>
            </a:r>
            <a:r>
              <a:rPr lang="fr-FR" dirty="0"/>
              <a:t>, 18 juin 2024).</a:t>
            </a:r>
            <a:endParaRPr lang="fr-BE" dirty="0" smtClean="0"/>
          </a:p>
        </p:txBody>
      </p:sp>
      <p:sp>
        <p:nvSpPr>
          <p:cNvPr id="4" name="Espace réservé du numéro de diapositive 3"/>
          <p:cNvSpPr>
            <a:spLocks noGrp="1"/>
          </p:cNvSpPr>
          <p:nvPr>
            <p:ph type="sldNum" sz="quarter" idx="12"/>
          </p:nvPr>
        </p:nvSpPr>
        <p:spPr/>
        <p:txBody>
          <a:bodyPr/>
          <a:lstStyle/>
          <a:p>
            <a:fld id="{50EA1493-C732-432E-A201-6482AB958655}" type="slidenum">
              <a:rPr lang="en-GB" smtClean="0"/>
              <a:t>2</a:t>
            </a:fld>
            <a:endParaRPr lang="en-GB"/>
          </a:p>
        </p:txBody>
      </p:sp>
      <p:sp>
        <p:nvSpPr>
          <p:cNvPr id="6" name="Espace réservé de la date 5"/>
          <p:cNvSpPr>
            <a:spLocks noGrp="1"/>
          </p:cNvSpPr>
          <p:nvPr>
            <p:ph type="dt" sz="half" idx="10"/>
          </p:nvPr>
        </p:nvSpPr>
        <p:spPr/>
        <p:txBody>
          <a:bodyPr/>
          <a:lstStyle/>
          <a:p>
            <a:r>
              <a:rPr lang="en-US" smtClean="0"/>
              <a:t>05-02-2025 : FIERCE (VAPG)</a:t>
            </a:r>
            <a:endParaRPr lang="en-GB"/>
          </a:p>
        </p:txBody>
      </p:sp>
    </p:spTree>
    <p:extLst>
      <p:ext uri="{BB962C8B-B14F-4D97-AF65-F5344CB8AC3E}">
        <p14:creationId xmlns:p14="http://schemas.microsoft.com/office/powerpoint/2010/main" val="34576134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Objectifs</a:t>
            </a:r>
            <a:endParaRPr lang="fr-BE" dirty="0"/>
          </a:p>
        </p:txBody>
      </p:sp>
      <p:sp>
        <p:nvSpPr>
          <p:cNvPr id="3" name="Espace réservé du contenu 2"/>
          <p:cNvSpPr>
            <a:spLocks noGrp="1"/>
          </p:cNvSpPr>
          <p:nvPr>
            <p:ph idx="1"/>
          </p:nvPr>
        </p:nvSpPr>
        <p:spPr/>
        <p:txBody>
          <a:bodyPr/>
          <a:lstStyle/>
          <a:p>
            <a:pPr algn="just">
              <a:buFont typeface="Arial" panose="020B0604020202020204" pitchFamily="34" charset="0"/>
              <a:buChar char="•"/>
            </a:pPr>
            <a:r>
              <a:rPr lang="fr-FR" dirty="0" smtClean="0"/>
              <a:t> </a:t>
            </a:r>
            <a:r>
              <a:rPr lang="fr-FR" dirty="0"/>
              <a:t>Promouvoir la santé des personnes issues de minorités sexuelles, sexuées et de genre à travers une approche globale prenant en </a:t>
            </a:r>
            <a:r>
              <a:rPr lang="fr-FR" dirty="0" smtClean="0"/>
              <a:t>compte</a:t>
            </a:r>
          </a:p>
          <a:p>
            <a:pPr lvl="1" algn="just">
              <a:buFont typeface="Arial" panose="020B0604020202020204" pitchFamily="34" charset="0"/>
              <a:buChar char="•"/>
            </a:pPr>
            <a:r>
              <a:rPr lang="fr-FR" dirty="0" smtClean="0"/>
              <a:t>les </a:t>
            </a:r>
            <a:r>
              <a:rPr lang="fr-FR" dirty="0"/>
              <a:t>déterminants sociaux, </a:t>
            </a:r>
            <a:endParaRPr lang="fr-FR" dirty="0" smtClean="0"/>
          </a:p>
          <a:p>
            <a:pPr lvl="1" algn="just">
              <a:buFont typeface="Arial" panose="020B0604020202020204" pitchFamily="34" charset="0"/>
              <a:buChar char="•"/>
            </a:pPr>
            <a:r>
              <a:rPr lang="fr-FR" dirty="0" smtClean="0"/>
              <a:t>les </a:t>
            </a:r>
            <a:r>
              <a:rPr lang="fr-FR" dirty="0"/>
              <a:t>interactions entre l’individu et son milieu, </a:t>
            </a:r>
            <a:endParaRPr lang="fr-FR" dirty="0" smtClean="0"/>
          </a:p>
          <a:p>
            <a:pPr lvl="1" algn="just">
              <a:buFont typeface="Arial" panose="020B0604020202020204" pitchFamily="34" charset="0"/>
              <a:buChar char="•"/>
            </a:pPr>
            <a:r>
              <a:rPr lang="fr-FR" dirty="0" smtClean="0"/>
              <a:t>la </a:t>
            </a:r>
            <a:r>
              <a:rPr lang="fr-FR" dirty="0"/>
              <a:t>santé mentale </a:t>
            </a:r>
            <a:endParaRPr lang="fr-FR" dirty="0" smtClean="0"/>
          </a:p>
          <a:p>
            <a:pPr lvl="1" algn="just">
              <a:buFont typeface="Arial" panose="020B0604020202020204" pitchFamily="34" charset="0"/>
              <a:buChar char="•"/>
            </a:pPr>
            <a:r>
              <a:rPr lang="fr-FR" dirty="0" smtClean="0"/>
              <a:t>ainsi </a:t>
            </a:r>
            <a:r>
              <a:rPr lang="fr-FR" dirty="0"/>
              <a:t>que la santé physique ; </a:t>
            </a:r>
          </a:p>
          <a:p>
            <a:pPr algn="just">
              <a:buFont typeface="Arial" panose="020B0604020202020204" pitchFamily="34" charset="0"/>
              <a:buChar char="•"/>
            </a:pPr>
            <a:r>
              <a:rPr lang="fr-FR" dirty="0" smtClean="0"/>
              <a:t>Encourager </a:t>
            </a:r>
            <a:r>
              <a:rPr lang="fr-FR" dirty="0"/>
              <a:t>la recherche en sciences sociales, psychologiques, logopédiques et médicales sur les minorités sexuelles, sexuées et de genre ; </a:t>
            </a:r>
            <a:endParaRPr lang="fr-FR" dirty="0" smtClean="0"/>
          </a:p>
          <a:p>
            <a:pPr algn="just">
              <a:buFont typeface="Arial" panose="020B0604020202020204" pitchFamily="34" charset="0"/>
              <a:buChar char="•"/>
            </a:pPr>
            <a:r>
              <a:rPr lang="fr-FR" dirty="0" smtClean="0"/>
              <a:t>Proposer </a:t>
            </a:r>
            <a:r>
              <a:rPr lang="fr-FR" dirty="0"/>
              <a:t>des formations à destination du secteur </a:t>
            </a:r>
            <a:r>
              <a:rPr lang="fr-FR" dirty="0" err="1"/>
              <a:t>psycho-médico-social</a:t>
            </a:r>
            <a:r>
              <a:rPr lang="fr-FR" dirty="0"/>
              <a:t> et tout autre secteur pertinent en vue de favoriser la prise en charge adéquate des personnes issues de minorités sexuelles, sexuées et de genre.</a:t>
            </a:r>
            <a:endParaRPr lang="fr-BE" dirty="0"/>
          </a:p>
        </p:txBody>
      </p:sp>
      <p:sp>
        <p:nvSpPr>
          <p:cNvPr id="4" name="Espace réservé de la date 3"/>
          <p:cNvSpPr>
            <a:spLocks noGrp="1"/>
          </p:cNvSpPr>
          <p:nvPr>
            <p:ph type="dt" sz="half" idx="10"/>
          </p:nvPr>
        </p:nvSpPr>
        <p:spPr/>
        <p:txBody>
          <a:bodyPr/>
          <a:lstStyle/>
          <a:p>
            <a:r>
              <a:rPr lang="en-US" smtClean="0"/>
              <a:t>05-02-2025 : FIERCE (VAPG)</a:t>
            </a:r>
            <a:endParaRPr lang="en-GB"/>
          </a:p>
        </p:txBody>
      </p:sp>
      <p:sp>
        <p:nvSpPr>
          <p:cNvPr id="5" name="Espace réservé du numéro de diapositive 4"/>
          <p:cNvSpPr>
            <a:spLocks noGrp="1"/>
          </p:cNvSpPr>
          <p:nvPr>
            <p:ph type="sldNum" sz="quarter" idx="12"/>
          </p:nvPr>
        </p:nvSpPr>
        <p:spPr/>
        <p:txBody>
          <a:bodyPr/>
          <a:lstStyle/>
          <a:p>
            <a:fld id="{50EA1493-C732-432E-A201-6482AB958655}" type="slidenum">
              <a:rPr lang="en-GB" smtClean="0"/>
              <a:t>3</a:t>
            </a:fld>
            <a:endParaRPr lang="en-GB"/>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00458" y="175260"/>
            <a:ext cx="1604010" cy="1562100"/>
          </a:xfrm>
          <a:prstGeom prst="rect">
            <a:avLst/>
          </a:prstGeom>
        </p:spPr>
      </p:pic>
    </p:spTree>
    <p:extLst>
      <p:ext uri="{BB962C8B-B14F-4D97-AF65-F5344CB8AC3E}">
        <p14:creationId xmlns:p14="http://schemas.microsoft.com/office/powerpoint/2010/main" val="6445159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Moyens</a:t>
            </a:r>
            <a:endParaRPr lang="fr-BE" dirty="0"/>
          </a:p>
        </p:txBody>
      </p:sp>
      <p:sp>
        <p:nvSpPr>
          <p:cNvPr id="3" name="Espace réservé du contenu 2"/>
          <p:cNvSpPr>
            <a:spLocks noGrp="1"/>
          </p:cNvSpPr>
          <p:nvPr>
            <p:ph idx="1"/>
          </p:nvPr>
        </p:nvSpPr>
        <p:spPr>
          <a:xfrm>
            <a:off x="1097280" y="1845734"/>
            <a:ext cx="10058400" cy="4490898"/>
          </a:xfrm>
        </p:spPr>
        <p:txBody>
          <a:bodyPr>
            <a:normAutofit/>
          </a:bodyPr>
          <a:lstStyle/>
          <a:p>
            <a:pPr algn="just">
              <a:buFont typeface="Arial" panose="020B0604020202020204" pitchFamily="34" charset="0"/>
              <a:buChar char="•"/>
            </a:pPr>
            <a:r>
              <a:rPr lang="fr-FR" dirty="0" smtClean="0"/>
              <a:t> La </a:t>
            </a:r>
            <a:r>
              <a:rPr lang="fr-FR" dirty="0"/>
              <a:t>réalisation de consultations médicales, psychologiques et logopédiques au sein de son siège social (tel que mentionné dans l’Article 1.2.) ; </a:t>
            </a:r>
            <a:endParaRPr lang="fr-FR" dirty="0" smtClean="0"/>
          </a:p>
          <a:p>
            <a:pPr algn="just">
              <a:buFont typeface="Arial" panose="020B0604020202020204" pitchFamily="34" charset="0"/>
              <a:buChar char="•"/>
            </a:pPr>
            <a:r>
              <a:rPr lang="fr-FR" dirty="0" smtClean="0"/>
              <a:t> La </a:t>
            </a:r>
            <a:r>
              <a:rPr lang="fr-FR" dirty="0"/>
              <a:t>mise au point de formations, conférences, congrès ou tout autre moyen permettant de toucher les professionnels de l’accompagnement, de l’enseignement, de la recherche et du soin ainsi que le public concerné ; </a:t>
            </a:r>
            <a:r>
              <a:rPr lang="fr-FR" dirty="0" smtClean="0"/>
              <a:t>-</a:t>
            </a:r>
          </a:p>
          <a:p>
            <a:pPr algn="just">
              <a:buFont typeface="Arial" panose="020B0604020202020204" pitchFamily="34" charset="0"/>
              <a:buChar char="•"/>
            </a:pPr>
            <a:r>
              <a:rPr lang="fr-FR" dirty="0" smtClean="0"/>
              <a:t> L’exécution </a:t>
            </a:r>
            <a:r>
              <a:rPr lang="fr-FR" dirty="0"/>
              <a:t>d’actions de santé communautaire à destination des minorités sexuelles, sexuées et de genre ou, si elle le juge nécessaire, du grand public ; </a:t>
            </a:r>
          </a:p>
          <a:p>
            <a:pPr algn="just">
              <a:buFont typeface="Arial" panose="020B0604020202020204" pitchFamily="34" charset="0"/>
              <a:buChar char="•"/>
            </a:pPr>
            <a:r>
              <a:rPr lang="fr-FR" dirty="0" smtClean="0"/>
              <a:t> La </a:t>
            </a:r>
            <a:r>
              <a:rPr lang="fr-FR" dirty="0"/>
              <a:t>réalisation et l’élaboration d’études scientifiques et de travaux de recherche, sous quelque forme que ce soit ; </a:t>
            </a:r>
            <a:endParaRPr lang="fr-FR" dirty="0" smtClean="0"/>
          </a:p>
          <a:p>
            <a:pPr algn="just">
              <a:buFont typeface="Arial" panose="020B0604020202020204" pitchFamily="34" charset="0"/>
              <a:buChar char="•"/>
            </a:pPr>
            <a:r>
              <a:rPr lang="fr-FR" dirty="0" smtClean="0"/>
              <a:t> L’encadrement </a:t>
            </a:r>
            <a:r>
              <a:rPr lang="fr-FR" dirty="0"/>
              <a:t>et le soutien de stages, travaux de fin d’études, mémoires et thèses en lien avec les buts de l’association ; </a:t>
            </a:r>
          </a:p>
          <a:p>
            <a:pPr algn="just">
              <a:buFont typeface="Arial" panose="020B0604020202020204" pitchFamily="34" charset="0"/>
              <a:buChar char="•"/>
            </a:pPr>
            <a:r>
              <a:rPr lang="fr-FR" dirty="0" smtClean="0"/>
              <a:t> La </a:t>
            </a:r>
            <a:r>
              <a:rPr lang="fr-FR" dirty="0"/>
              <a:t>mise à jour régulière des connaissances et compétences de ses membres.</a:t>
            </a:r>
            <a:endParaRPr lang="fr-BE" dirty="0"/>
          </a:p>
        </p:txBody>
      </p:sp>
      <p:sp>
        <p:nvSpPr>
          <p:cNvPr id="4" name="Espace réservé de la date 3"/>
          <p:cNvSpPr>
            <a:spLocks noGrp="1"/>
          </p:cNvSpPr>
          <p:nvPr>
            <p:ph type="dt" sz="half" idx="10"/>
          </p:nvPr>
        </p:nvSpPr>
        <p:spPr/>
        <p:txBody>
          <a:bodyPr/>
          <a:lstStyle/>
          <a:p>
            <a:r>
              <a:rPr lang="en-US" smtClean="0"/>
              <a:t>05-02-2025 : FIERCE (VAPG)</a:t>
            </a:r>
            <a:endParaRPr lang="en-GB"/>
          </a:p>
        </p:txBody>
      </p:sp>
      <p:sp>
        <p:nvSpPr>
          <p:cNvPr id="5" name="Espace réservé du numéro de diapositive 4"/>
          <p:cNvSpPr>
            <a:spLocks noGrp="1"/>
          </p:cNvSpPr>
          <p:nvPr>
            <p:ph type="sldNum" sz="quarter" idx="12"/>
          </p:nvPr>
        </p:nvSpPr>
        <p:spPr/>
        <p:txBody>
          <a:bodyPr/>
          <a:lstStyle/>
          <a:p>
            <a:fld id="{50EA1493-C732-432E-A201-6482AB958655}" type="slidenum">
              <a:rPr lang="en-GB" smtClean="0"/>
              <a:t>4</a:t>
            </a:fld>
            <a:endParaRPr lang="en-GB"/>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5976" y="347493"/>
            <a:ext cx="1429704" cy="1389867"/>
          </a:xfrm>
          <a:prstGeom prst="rect">
            <a:avLst/>
          </a:prstGeom>
        </p:spPr>
      </p:pic>
    </p:spTree>
    <p:extLst>
      <p:ext uri="{BB962C8B-B14F-4D97-AF65-F5344CB8AC3E}">
        <p14:creationId xmlns:p14="http://schemas.microsoft.com/office/powerpoint/2010/main" val="3593617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Nos valeurs et pratiques</a:t>
            </a:r>
            <a:endParaRPr lang="fr-BE" dirty="0"/>
          </a:p>
        </p:txBody>
      </p:sp>
      <p:sp>
        <p:nvSpPr>
          <p:cNvPr id="3" name="Espace réservé du texte 2"/>
          <p:cNvSpPr>
            <a:spLocks noGrp="1"/>
          </p:cNvSpPr>
          <p:nvPr>
            <p:ph type="body" idx="1"/>
          </p:nvPr>
        </p:nvSpPr>
        <p:spPr/>
        <p:txBody>
          <a:bodyPr/>
          <a:lstStyle/>
          <a:p>
            <a:r>
              <a:rPr lang="fr-BE" dirty="0" smtClean="0"/>
              <a:t>Individuellement et collectivement,</a:t>
            </a:r>
          </a:p>
          <a:p>
            <a:r>
              <a:rPr lang="fr-BE" dirty="0" smtClean="0"/>
              <a:t>Maintenant et dans le futur</a:t>
            </a:r>
            <a:endParaRPr lang="fr-BE" dirty="0"/>
          </a:p>
        </p:txBody>
      </p:sp>
      <p:sp>
        <p:nvSpPr>
          <p:cNvPr id="4" name="Espace réservé de la date 3"/>
          <p:cNvSpPr>
            <a:spLocks noGrp="1"/>
          </p:cNvSpPr>
          <p:nvPr>
            <p:ph type="dt" sz="half" idx="10"/>
          </p:nvPr>
        </p:nvSpPr>
        <p:spPr/>
        <p:txBody>
          <a:bodyPr/>
          <a:lstStyle/>
          <a:p>
            <a:r>
              <a:rPr lang="en-US" smtClean="0"/>
              <a:t>05-02-2025 : FIERCE (VAPG)</a:t>
            </a:r>
            <a:endParaRPr lang="en-GB"/>
          </a:p>
        </p:txBody>
      </p:sp>
      <p:sp>
        <p:nvSpPr>
          <p:cNvPr id="5" name="Espace réservé du numéro de diapositive 4"/>
          <p:cNvSpPr>
            <a:spLocks noGrp="1"/>
          </p:cNvSpPr>
          <p:nvPr>
            <p:ph type="sldNum" sz="quarter" idx="12"/>
          </p:nvPr>
        </p:nvSpPr>
        <p:spPr/>
        <p:txBody>
          <a:bodyPr/>
          <a:lstStyle/>
          <a:p>
            <a:fld id="{50EA1493-C732-432E-A201-6482AB958655}" type="slidenum">
              <a:rPr lang="en-GB" smtClean="0"/>
              <a:t>5</a:t>
            </a:fld>
            <a:endParaRPr lang="en-GB"/>
          </a:p>
        </p:txBody>
      </p:sp>
    </p:spTree>
    <p:extLst>
      <p:ext uri="{BB962C8B-B14F-4D97-AF65-F5344CB8AC3E}">
        <p14:creationId xmlns:p14="http://schemas.microsoft.com/office/powerpoint/2010/main" val="3442730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Individuellement</a:t>
            </a:r>
            <a:endParaRPr lang="fr-BE" dirty="0"/>
          </a:p>
        </p:txBody>
      </p:sp>
      <p:pic>
        <p:nvPicPr>
          <p:cNvPr id="7" name="Espace réservé du contenu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685771" y="4079816"/>
            <a:ext cx="3096929" cy="2064619"/>
          </a:xfrm>
        </p:spPr>
      </p:pic>
      <p:sp>
        <p:nvSpPr>
          <p:cNvPr id="4" name="Espace réservé de la date 3"/>
          <p:cNvSpPr>
            <a:spLocks noGrp="1"/>
          </p:cNvSpPr>
          <p:nvPr>
            <p:ph type="dt" sz="half" idx="10"/>
          </p:nvPr>
        </p:nvSpPr>
        <p:spPr/>
        <p:txBody>
          <a:bodyPr/>
          <a:lstStyle/>
          <a:p>
            <a:r>
              <a:rPr lang="en-US" smtClean="0"/>
              <a:t>05-02-2025 : FIERCE (VAPG)</a:t>
            </a:r>
            <a:endParaRPr lang="en-GB"/>
          </a:p>
        </p:txBody>
      </p:sp>
      <p:sp>
        <p:nvSpPr>
          <p:cNvPr id="5" name="Espace réservé du numéro de diapositive 4"/>
          <p:cNvSpPr>
            <a:spLocks noGrp="1"/>
          </p:cNvSpPr>
          <p:nvPr>
            <p:ph type="sldNum" sz="quarter" idx="12"/>
          </p:nvPr>
        </p:nvSpPr>
        <p:spPr/>
        <p:txBody>
          <a:bodyPr/>
          <a:lstStyle/>
          <a:p>
            <a:fld id="{50EA1493-C732-432E-A201-6482AB958655}" type="slidenum">
              <a:rPr lang="en-GB" smtClean="0"/>
              <a:t>6</a:t>
            </a:fld>
            <a:endParaRPr lang="en-GB"/>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5620" y="1911260"/>
            <a:ext cx="3307080" cy="1853206"/>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9688" y="1932115"/>
            <a:ext cx="3438327" cy="1832351"/>
          </a:xfrm>
          <a:prstGeom prst="rect">
            <a:avLst/>
          </a:prstGeom>
        </p:spPr>
      </p:pic>
      <p:pic>
        <p:nvPicPr>
          <p:cNvPr id="3" name="Imag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19455" y="4079816"/>
            <a:ext cx="2152185" cy="2040214"/>
          </a:xfrm>
          <a:prstGeom prst="rect">
            <a:avLst/>
          </a:prstGeom>
        </p:spPr>
      </p:pic>
    </p:spTree>
    <p:extLst>
      <p:ext uri="{BB962C8B-B14F-4D97-AF65-F5344CB8AC3E}">
        <p14:creationId xmlns:p14="http://schemas.microsoft.com/office/powerpoint/2010/main" val="42941568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Collectivement</a:t>
            </a:r>
            <a:endParaRPr lang="fr-BE" dirty="0"/>
          </a:p>
        </p:txBody>
      </p:sp>
      <p:sp>
        <p:nvSpPr>
          <p:cNvPr id="4" name="Espace réservé de la date 3"/>
          <p:cNvSpPr>
            <a:spLocks noGrp="1"/>
          </p:cNvSpPr>
          <p:nvPr>
            <p:ph type="dt" sz="half" idx="10"/>
          </p:nvPr>
        </p:nvSpPr>
        <p:spPr/>
        <p:txBody>
          <a:bodyPr/>
          <a:lstStyle/>
          <a:p>
            <a:r>
              <a:rPr lang="en-US" smtClean="0"/>
              <a:t>05-02-2025 : FIERCE (VAPG)</a:t>
            </a:r>
            <a:endParaRPr lang="en-GB"/>
          </a:p>
        </p:txBody>
      </p:sp>
      <p:sp>
        <p:nvSpPr>
          <p:cNvPr id="5" name="Espace réservé du numéro de diapositive 4"/>
          <p:cNvSpPr>
            <a:spLocks noGrp="1"/>
          </p:cNvSpPr>
          <p:nvPr>
            <p:ph type="sldNum" sz="quarter" idx="12"/>
          </p:nvPr>
        </p:nvSpPr>
        <p:spPr/>
        <p:txBody>
          <a:bodyPr/>
          <a:lstStyle/>
          <a:p>
            <a:fld id="{50EA1493-C732-432E-A201-6482AB958655}" type="slidenum">
              <a:rPr lang="en-GB" smtClean="0"/>
              <a:t>7</a:t>
            </a:fld>
            <a:endParaRPr lang="en-GB"/>
          </a:p>
        </p:txBody>
      </p:sp>
      <p:sp>
        <p:nvSpPr>
          <p:cNvPr id="15" name="Forme libre 14"/>
          <p:cNvSpPr/>
          <p:nvPr/>
        </p:nvSpPr>
        <p:spPr>
          <a:xfrm>
            <a:off x="529435" y="2455075"/>
            <a:ext cx="10417493" cy="3847171"/>
          </a:xfrm>
          <a:custGeom>
            <a:avLst/>
            <a:gdLst>
              <a:gd name="connsiteX0" fmla="*/ 9937982 w 10417493"/>
              <a:gd name="connsiteY0" fmla="*/ 0 h 3847171"/>
              <a:gd name="connsiteX1" fmla="*/ 448294 w 10417493"/>
              <a:gd name="connsiteY1" fmla="*/ 914400 h 3847171"/>
              <a:gd name="connsiteX2" fmla="*/ 10417484 w 10417493"/>
              <a:gd name="connsiteY2" fmla="*/ 2118732 h 3847171"/>
              <a:gd name="connsiteX3" fmla="*/ 381387 w 10417493"/>
              <a:gd name="connsiteY3" fmla="*/ 3445727 h 3847171"/>
              <a:gd name="connsiteX4" fmla="*/ 2087523 w 10417493"/>
              <a:gd name="connsiteY4" fmla="*/ 3847171 h 38471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17493" h="3847171">
                <a:moveTo>
                  <a:pt x="9937982" y="0"/>
                </a:moveTo>
                <a:cubicBezTo>
                  <a:pt x="5153179" y="280639"/>
                  <a:pt x="368377" y="561278"/>
                  <a:pt x="448294" y="914400"/>
                </a:cubicBezTo>
                <a:cubicBezTo>
                  <a:pt x="528211" y="1267522"/>
                  <a:pt x="10428635" y="1696844"/>
                  <a:pt x="10417484" y="2118732"/>
                </a:cubicBezTo>
                <a:cubicBezTo>
                  <a:pt x="10406333" y="2540620"/>
                  <a:pt x="1769714" y="3157654"/>
                  <a:pt x="381387" y="3445727"/>
                </a:cubicBezTo>
                <a:cubicBezTo>
                  <a:pt x="-1006940" y="3733800"/>
                  <a:pt x="1821752" y="3782122"/>
                  <a:pt x="2087523" y="3847171"/>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Espace réservé du contenu 2"/>
          <p:cNvSpPr txBox="1">
            <a:spLocks/>
          </p:cNvSpPr>
          <p:nvPr/>
        </p:nvSpPr>
        <p:spPr>
          <a:xfrm>
            <a:off x="8361811" y="3286546"/>
            <a:ext cx="2585117" cy="404508"/>
          </a:xfrm>
          <a:prstGeom prst="rect">
            <a:avLst/>
          </a:prstGeom>
          <a:solidFill>
            <a:schemeClr val="bg1"/>
          </a:solidFill>
          <a:ln w="28575">
            <a:solidFill>
              <a:schemeClr val="accent1"/>
            </a:solidFill>
          </a:ln>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fr-BE" dirty="0" smtClean="0"/>
              <a:t>Combiner &gt; additionner</a:t>
            </a:r>
            <a:endParaRPr lang="fr-BE" dirty="0"/>
          </a:p>
        </p:txBody>
      </p:sp>
      <p:sp>
        <p:nvSpPr>
          <p:cNvPr id="7" name="Espace réservé du contenu 2"/>
          <p:cNvSpPr txBox="1">
            <a:spLocks/>
          </p:cNvSpPr>
          <p:nvPr/>
        </p:nvSpPr>
        <p:spPr>
          <a:xfrm>
            <a:off x="5816240" y="5525291"/>
            <a:ext cx="6070960" cy="451763"/>
          </a:xfrm>
          <a:prstGeom prst="rect">
            <a:avLst/>
          </a:prstGeom>
          <a:solidFill>
            <a:schemeClr val="bg1"/>
          </a:solidFill>
          <a:ln w="28575">
            <a:solidFill>
              <a:schemeClr val="accent1"/>
            </a:solidFill>
          </a:ln>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fr-BE" dirty="0" smtClean="0"/>
              <a:t>Rencontre au même horizon &gt; partenariat pragmatique </a:t>
            </a:r>
            <a:endParaRPr lang="fr-BE" b="1" dirty="0"/>
          </a:p>
        </p:txBody>
      </p:sp>
      <p:sp>
        <p:nvSpPr>
          <p:cNvPr id="8" name="Espace réservé du contenu 2"/>
          <p:cNvSpPr txBox="1">
            <a:spLocks/>
          </p:cNvSpPr>
          <p:nvPr/>
        </p:nvSpPr>
        <p:spPr>
          <a:xfrm>
            <a:off x="92104" y="4088396"/>
            <a:ext cx="4524501" cy="818142"/>
          </a:xfrm>
          <a:prstGeom prst="rect">
            <a:avLst/>
          </a:prstGeom>
          <a:solidFill>
            <a:schemeClr val="bg1"/>
          </a:solidFill>
          <a:ln w="28575">
            <a:solidFill>
              <a:schemeClr val="accent1"/>
            </a:solidFill>
          </a:ln>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fr-BE" dirty="0" smtClean="0"/>
              <a:t>Orbiter autour de &gt; reproduire ou détruire</a:t>
            </a:r>
          </a:p>
          <a:p>
            <a:pPr algn="ctr"/>
            <a:r>
              <a:rPr lang="fr-BE" b="1" dirty="0"/>
              <a:t>l</a:t>
            </a:r>
            <a:r>
              <a:rPr lang="fr-BE" b="1" dirty="0" smtClean="0"/>
              <a:t>’institution</a:t>
            </a:r>
            <a:endParaRPr lang="fr-BE" b="1" dirty="0"/>
          </a:p>
        </p:txBody>
      </p:sp>
      <p:sp>
        <p:nvSpPr>
          <p:cNvPr id="9" name="Espace réservé du contenu 2"/>
          <p:cNvSpPr txBox="1">
            <a:spLocks/>
          </p:cNvSpPr>
          <p:nvPr/>
        </p:nvSpPr>
        <p:spPr>
          <a:xfrm>
            <a:off x="339381" y="2254353"/>
            <a:ext cx="3988067" cy="433091"/>
          </a:xfrm>
          <a:prstGeom prst="rect">
            <a:avLst/>
          </a:prstGeom>
          <a:solidFill>
            <a:schemeClr val="bg1"/>
          </a:solidFill>
          <a:ln w="28575">
            <a:solidFill>
              <a:schemeClr val="accent1"/>
            </a:solidFill>
          </a:ln>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fr-BE" dirty="0" smtClean="0"/>
              <a:t>Transdisciplinaire &gt; pluridisciplinaire</a:t>
            </a:r>
            <a:endParaRPr lang="fr-BE" dirty="0"/>
          </a:p>
        </p:txBody>
      </p:sp>
      <p:pic>
        <p:nvPicPr>
          <p:cNvPr id="12" name="Imag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50224" y="2415493"/>
            <a:ext cx="3189444" cy="2392083"/>
          </a:xfrm>
          <a:prstGeom prst="rect">
            <a:avLst/>
          </a:prstGeom>
        </p:spPr>
      </p:pic>
    </p:spTree>
    <p:extLst>
      <p:ext uri="{BB962C8B-B14F-4D97-AF65-F5344CB8AC3E}">
        <p14:creationId xmlns:p14="http://schemas.microsoft.com/office/powerpoint/2010/main" val="3667063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Nos projets</a:t>
            </a:r>
            <a:endParaRPr lang="fr-BE" dirty="0"/>
          </a:p>
        </p:txBody>
      </p:sp>
      <p:sp>
        <p:nvSpPr>
          <p:cNvPr id="3" name="Espace réservé du contenu 2"/>
          <p:cNvSpPr>
            <a:spLocks noGrp="1"/>
          </p:cNvSpPr>
          <p:nvPr>
            <p:ph idx="1"/>
          </p:nvPr>
        </p:nvSpPr>
        <p:spPr>
          <a:xfrm>
            <a:off x="1097279" y="2760134"/>
            <a:ext cx="2472271" cy="833297"/>
          </a:xfrm>
          <a:solidFill>
            <a:schemeClr val="bg1"/>
          </a:solidFill>
          <a:ln w="57150">
            <a:solidFill>
              <a:schemeClr val="accent1"/>
            </a:solidFill>
          </a:ln>
        </p:spPr>
        <p:txBody>
          <a:bodyPr>
            <a:noAutofit/>
          </a:bodyPr>
          <a:lstStyle/>
          <a:p>
            <a:pPr marL="0" indent="0" algn="ctr">
              <a:buNone/>
            </a:pPr>
            <a:r>
              <a:rPr lang="fr-BE" sz="2800" dirty="0" smtClean="0"/>
              <a:t>Soins communautaires</a:t>
            </a:r>
          </a:p>
        </p:txBody>
      </p:sp>
      <p:sp>
        <p:nvSpPr>
          <p:cNvPr id="4" name="Espace réservé de la date 3"/>
          <p:cNvSpPr>
            <a:spLocks noGrp="1"/>
          </p:cNvSpPr>
          <p:nvPr>
            <p:ph type="dt" sz="half" idx="10"/>
          </p:nvPr>
        </p:nvSpPr>
        <p:spPr/>
        <p:txBody>
          <a:bodyPr/>
          <a:lstStyle/>
          <a:p>
            <a:r>
              <a:rPr lang="en-US" smtClean="0"/>
              <a:t>05-02-2025 : FIERCE (VAPG)</a:t>
            </a:r>
            <a:endParaRPr lang="en-GB"/>
          </a:p>
        </p:txBody>
      </p:sp>
      <p:sp>
        <p:nvSpPr>
          <p:cNvPr id="5" name="Espace réservé du numéro de diapositive 4"/>
          <p:cNvSpPr>
            <a:spLocks noGrp="1"/>
          </p:cNvSpPr>
          <p:nvPr>
            <p:ph type="sldNum" sz="quarter" idx="12"/>
          </p:nvPr>
        </p:nvSpPr>
        <p:spPr/>
        <p:txBody>
          <a:bodyPr/>
          <a:lstStyle/>
          <a:p>
            <a:fld id="{50EA1493-C732-432E-A201-6482AB958655}" type="slidenum">
              <a:rPr lang="en-GB" smtClean="0"/>
              <a:t>8</a:t>
            </a:fld>
            <a:endParaRPr lang="en-GB"/>
          </a:p>
        </p:txBody>
      </p:sp>
      <p:sp>
        <p:nvSpPr>
          <p:cNvPr id="6" name="Espace réservé du contenu 2"/>
          <p:cNvSpPr txBox="1">
            <a:spLocks/>
          </p:cNvSpPr>
          <p:nvPr/>
        </p:nvSpPr>
        <p:spPr>
          <a:xfrm>
            <a:off x="7821401" y="5590587"/>
            <a:ext cx="2079057" cy="456306"/>
          </a:xfrm>
          <a:prstGeom prst="rect">
            <a:avLst/>
          </a:prstGeom>
          <a:solidFill>
            <a:schemeClr val="bg1"/>
          </a:solidFill>
          <a:ln w="57150">
            <a:solidFill>
              <a:schemeClr val="accent1"/>
            </a:solidFill>
          </a:ln>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Font typeface="Calibri" panose="020F0502020204030204" pitchFamily="34" charset="0"/>
              <a:buNone/>
            </a:pPr>
            <a:r>
              <a:rPr lang="fr-BE" sz="2800" dirty="0" smtClean="0"/>
              <a:t>Intervision</a:t>
            </a:r>
          </a:p>
        </p:txBody>
      </p:sp>
      <p:sp>
        <p:nvSpPr>
          <p:cNvPr id="7" name="Espace réservé du contenu 2"/>
          <p:cNvSpPr txBox="1">
            <a:spLocks/>
          </p:cNvSpPr>
          <p:nvPr/>
        </p:nvSpPr>
        <p:spPr>
          <a:xfrm>
            <a:off x="1731708" y="5148535"/>
            <a:ext cx="2567576" cy="918150"/>
          </a:xfrm>
          <a:prstGeom prst="rect">
            <a:avLst/>
          </a:prstGeom>
          <a:solidFill>
            <a:schemeClr val="bg1"/>
          </a:solidFill>
          <a:ln w="57150">
            <a:solidFill>
              <a:schemeClr val="accent1"/>
            </a:solidFill>
          </a:ln>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Font typeface="Calibri" panose="020F0502020204030204" pitchFamily="34" charset="0"/>
              <a:buNone/>
            </a:pPr>
            <a:r>
              <a:rPr lang="fr-BE" sz="2800" dirty="0" smtClean="0"/>
              <a:t>Recherche communautaire</a:t>
            </a:r>
          </a:p>
        </p:txBody>
      </p:sp>
      <p:sp>
        <p:nvSpPr>
          <p:cNvPr id="8" name="Espace réservé du contenu 2"/>
          <p:cNvSpPr txBox="1">
            <a:spLocks/>
          </p:cNvSpPr>
          <p:nvPr/>
        </p:nvSpPr>
        <p:spPr>
          <a:xfrm>
            <a:off x="6126480" y="2152941"/>
            <a:ext cx="2567576" cy="918150"/>
          </a:xfrm>
          <a:prstGeom prst="rect">
            <a:avLst/>
          </a:prstGeom>
          <a:solidFill>
            <a:schemeClr val="bg1"/>
          </a:solidFill>
          <a:ln w="57150">
            <a:solidFill>
              <a:schemeClr val="accent1"/>
            </a:solidFill>
          </a:ln>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Font typeface="Calibri" panose="020F0502020204030204" pitchFamily="34" charset="0"/>
              <a:buNone/>
            </a:pPr>
            <a:r>
              <a:rPr lang="fr-BE" sz="2800" dirty="0" smtClean="0"/>
              <a:t>Recherches en commun</a:t>
            </a:r>
          </a:p>
        </p:txBody>
      </p:sp>
      <p:sp>
        <p:nvSpPr>
          <p:cNvPr id="9" name="Espace réservé du contenu 2"/>
          <p:cNvSpPr txBox="1">
            <a:spLocks/>
          </p:cNvSpPr>
          <p:nvPr/>
        </p:nvSpPr>
        <p:spPr>
          <a:xfrm>
            <a:off x="3719324" y="4003027"/>
            <a:ext cx="3367657" cy="918150"/>
          </a:xfrm>
          <a:prstGeom prst="rect">
            <a:avLst/>
          </a:prstGeom>
          <a:solidFill>
            <a:schemeClr val="bg1"/>
          </a:solidFill>
          <a:ln w="57150">
            <a:solidFill>
              <a:schemeClr val="accent1"/>
            </a:solidFill>
          </a:ln>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Font typeface="Calibri" panose="020F0502020204030204" pitchFamily="34" charset="0"/>
              <a:buNone/>
            </a:pPr>
            <a:r>
              <a:rPr lang="fr-BE" sz="2800" dirty="0" smtClean="0"/>
              <a:t>Centraliser des ressources pertinentes</a:t>
            </a:r>
          </a:p>
        </p:txBody>
      </p:sp>
      <p:sp>
        <p:nvSpPr>
          <p:cNvPr id="10" name="Espace réservé du contenu 2"/>
          <p:cNvSpPr txBox="1">
            <a:spLocks/>
          </p:cNvSpPr>
          <p:nvPr/>
        </p:nvSpPr>
        <p:spPr>
          <a:xfrm>
            <a:off x="8454189" y="3486671"/>
            <a:ext cx="3313115" cy="1181581"/>
          </a:xfrm>
          <a:prstGeom prst="rect">
            <a:avLst/>
          </a:prstGeom>
          <a:solidFill>
            <a:schemeClr val="bg1"/>
          </a:solidFill>
          <a:ln w="57150">
            <a:solidFill>
              <a:schemeClr val="accent1"/>
            </a:solidFill>
          </a:ln>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Font typeface="Calibri" panose="020F0502020204030204" pitchFamily="34" charset="0"/>
              <a:buNone/>
            </a:pPr>
            <a:r>
              <a:rPr lang="fr-BE" sz="2800" dirty="0" smtClean="0"/>
              <a:t>Former les professionnels de santé</a:t>
            </a:r>
          </a:p>
        </p:txBody>
      </p:sp>
      <p:sp>
        <p:nvSpPr>
          <p:cNvPr id="11" name="Titre 1"/>
          <p:cNvSpPr txBox="1">
            <a:spLocks/>
          </p:cNvSpPr>
          <p:nvPr/>
        </p:nvSpPr>
        <p:spPr>
          <a:xfrm>
            <a:off x="4175339" y="286602"/>
            <a:ext cx="6980341" cy="145075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fr-BE" dirty="0" smtClean="0"/>
              <a:t>(et beaucoup d’autres)</a:t>
            </a:r>
            <a:endParaRPr lang="fr-BE" dirty="0"/>
          </a:p>
        </p:txBody>
      </p:sp>
    </p:spTree>
    <p:extLst>
      <p:ext uri="{BB962C8B-B14F-4D97-AF65-F5344CB8AC3E}">
        <p14:creationId xmlns:p14="http://schemas.microsoft.com/office/powerpoint/2010/main" val="3460529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BE" dirty="0" smtClean="0"/>
              <a:t>Merci pour votre attention</a:t>
            </a:r>
            <a:endParaRPr lang="fr-BE" dirty="0"/>
          </a:p>
        </p:txBody>
      </p:sp>
      <p:sp>
        <p:nvSpPr>
          <p:cNvPr id="3" name="Sous-titre 2"/>
          <p:cNvSpPr>
            <a:spLocks noGrp="1"/>
          </p:cNvSpPr>
          <p:nvPr>
            <p:ph type="subTitle" idx="1"/>
          </p:nvPr>
        </p:nvSpPr>
        <p:spPr/>
        <p:txBody>
          <a:bodyPr/>
          <a:lstStyle/>
          <a:p>
            <a:r>
              <a:rPr lang="fr-BE" dirty="0" smtClean="0"/>
              <a:t>Des questions ?</a:t>
            </a:r>
          </a:p>
          <a:p>
            <a:r>
              <a:rPr lang="fr-BE" dirty="0" smtClean="0"/>
              <a:t>Des discussions !</a:t>
            </a:r>
          </a:p>
        </p:txBody>
      </p:sp>
      <p:sp>
        <p:nvSpPr>
          <p:cNvPr id="4" name="Espace réservé de la date 3"/>
          <p:cNvSpPr>
            <a:spLocks noGrp="1"/>
          </p:cNvSpPr>
          <p:nvPr>
            <p:ph type="dt" sz="half" idx="10"/>
          </p:nvPr>
        </p:nvSpPr>
        <p:spPr/>
        <p:txBody>
          <a:bodyPr/>
          <a:lstStyle/>
          <a:p>
            <a:r>
              <a:rPr lang="en-US" smtClean="0"/>
              <a:t>05-02-2025 : FIERCE (VAPG)</a:t>
            </a:r>
            <a:endParaRPr lang="en-GB"/>
          </a:p>
        </p:txBody>
      </p:sp>
      <p:sp>
        <p:nvSpPr>
          <p:cNvPr id="5" name="Espace réservé du numéro de diapositive 4"/>
          <p:cNvSpPr>
            <a:spLocks noGrp="1"/>
          </p:cNvSpPr>
          <p:nvPr>
            <p:ph type="sldNum" sz="quarter" idx="12"/>
          </p:nvPr>
        </p:nvSpPr>
        <p:spPr/>
        <p:txBody>
          <a:bodyPr/>
          <a:lstStyle/>
          <a:p>
            <a:fld id="{50EA1493-C732-432E-A201-6482AB958655}" type="slidenum">
              <a:rPr lang="en-GB" smtClean="0"/>
              <a:t>9</a:t>
            </a:fld>
            <a:endParaRPr lang="en-GB"/>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00004" y="239710"/>
            <a:ext cx="2312931" cy="993878"/>
          </a:xfrm>
          <a:prstGeom prst="rect">
            <a:avLst/>
          </a:prstGeom>
        </p:spPr>
      </p:pic>
    </p:spTree>
    <p:extLst>
      <p:ext uri="{BB962C8B-B14F-4D97-AF65-F5344CB8AC3E}">
        <p14:creationId xmlns:p14="http://schemas.microsoft.com/office/powerpoint/2010/main" val="3323155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Rétrospective">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20476</TotalTime>
  <Words>506</Words>
  <Application>Microsoft Office PowerPoint</Application>
  <PresentationFormat>Grand écran</PresentationFormat>
  <Paragraphs>65</Paragraphs>
  <Slides>9</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Calibri Light</vt:lpstr>
      <vt:lpstr>Rétrospective</vt:lpstr>
      <vt:lpstr>Forum Interdisciplinaire En Recherche, Care et Éthique (FIERCE)</vt:lpstr>
      <vt:lpstr>C’est quoi FIERCE ?</vt:lpstr>
      <vt:lpstr>Objectifs</vt:lpstr>
      <vt:lpstr>Moyens</vt:lpstr>
      <vt:lpstr>Nos valeurs et pratiques</vt:lpstr>
      <vt:lpstr>Individuellement</vt:lpstr>
      <vt:lpstr>Collectivement</vt:lpstr>
      <vt:lpstr>Nos projets</vt:lpstr>
      <vt:lpstr>Merci pour votre attention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Pathologies ou préférences vocales chez les personnes trans*</dc:title>
  <dc:creator>Compte Microsoft</dc:creator>
  <cp:lastModifiedBy>Compte Microsoft</cp:lastModifiedBy>
  <cp:revision>286</cp:revision>
  <dcterms:created xsi:type="dcterms:W3CDTF">2023-05-03T07:41:11Z</dcterms:created>
  <dcterms:modified xsi:type="dcterms:W3CDTF">2025-02-05T13:38:57Z</dcterms:modified>
</cp:coreProperties>
</file>