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8" r:id="rId3"/>
    <p:sldId id="264" r:id="rId4"/>
    <p:sldId id="262" r:id="rId5"/>
    <p:sldId id="263" r:id="rId6"/>
    <p:sldId id="266" r:id="rId7"/>
    <p:sldId id="269" r:id="rId8"/>
    <p:sldId id="274" r:id="rId9"/>
    <p:sldId id="273" r:id="rId10"/>
    <p:sldId id="275" r:id="rId11"/>
    <p:sldId id="268" r:id="rId12"/>
    <p:sldId id="265" r:id="rId13"/>
    <p:sldId id="272" r:id="rId14"/>
    <p:sldId id="271" r:id="rId15"/>
    <p:sldId id="279" r:id="rId16"/>
    <p:sldId id="278" r:id="rId17"/>
    <p:sldId id="261" r:id="rId18"/>
    <p:sldId id="276" r:id="rId19"/>
    <p:sldId id="277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2A18"/>
    <a:srgbClr val="E73F2D"/>
    <a:srgbClr val="D32918"/>
    <a:srgbClr val="F9F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6" autoAdjust="0"/>
    <p:restoredTop sz="85835" autoAdjust="0"/>
  </p:normalViewPr>
  <p:slideViewPr>
    <p:cSldViewPr snapToGrid="0">
      <p:cViewPr varScale="1">
        <p:scale>
          <a:sx n="101" d="100"/>
          <a:sy n="101" d="100"/>
        </p:scale>
        <p:origin x="374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B074A-2558-43AE-A1B2-626860EE788F}" type="datetimeFigureOut">
              <a:rPr lang="fr-BE" smtClean="0"/>
              <a:t>18-12-24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0D2BB-33A6-4A27-AEEF-EF6431E320E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04125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DAF-8B62-48ED-AA32-A64232F79808}" type="datetimeFigureOut">
              <a:rPr lang="fr-BE" smtClean="0"/>
              <a:t>18-12-24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66950-F570-4D35-961B-54DC9F1ECA0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1006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Hello </a:t>
            </a:r>
            <a:r>
              <a:rPr lang="fr-BE" dirty="0" err="1" smtClean="0"/>
              <a:t>everybody</a:t>
            </a:r>
            <a:r>
              <a:rPr lang="fr-BE" dirty="0" smtClean="0"/>
              <a:t>.</a:t>
            </a:r>
          </a:p>
          <a:p>
            <a:r>
              <a:rPr lang="fr-BE" dirty="0" smtClean="0"/>
              <a:t>In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project</a:t>
            </a:r>
            <a:r>
              <a:rPr lang="fr-BE" baseline="0" dirty="0" smtClean="0"/>
              <a:t>, I </a:t>
            </a:r>
            <a:r>
              <a:rPr lang="fr-BE" baseline="0" dirty="0" err="1" smtClean="0"/>
              <a:t>am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studying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lymphoproliferation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induced</a:t>
            </a:r>
            <a:r>
              <a:rPr lang="fr-BE" baseline="0" dirty="0" smtClean="0"/>
              <a:t> by a </a:t>
            </a:r>
            <a:r>
              <a:rPr lang="fr-BE" baseline="0" dirty="0" err="1" smtClean="0"/>
              <a:t>gammaherpesvirus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through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sequencing</a:t>
            </a:r>
            <a:r>
              <a:rPr lang="fr-BE" baseline="0" dirty="0" smtClean="0"/>
              <a:t> of the B </a:t>
            </a:r>
            <a:r>
              <a:rPr lang="fr-BE" baseline="0" dirty="0" err="1" smtClean="0"/>
              <a:t>cell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receptors</a:t>
            </a:r>
            <a:r>
              <a:rPr lang="fr-BE" baseline="0" dirty="0" smtClean="0"/>
              <a:t>.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66950-F570-4D35-961B-54DC9F1ECA04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70478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The MuHV-4</a:t>
            </a:r>
            <a:r>
              <a:rPr lang="fr-BE" baseline="0" dirty="0" smtClean="0"/>
              <a:t> infection </a:t>
            </a:r>
            <a:r>
              <a:rPr lang="fr-BE" baseline="0" dirty="0" err="1" smtClean="0"/>
              <a:t>also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biased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isotype</a:t>
            </a:r>
            <a:r>
              <a:rPr lang="fr-BE" baseline="0" dirty="0" smtClean="0"/>
              <a:t> use of B </a:t>
            </a:r>
            <a:r>
              <a:rPr lang="fr-BE" baseline="0" dirty="0" err="1" smtClean="0"/>
              <a:t>cells</a:t>
            </a:r>
            <a:r>
              <a:rPr lang="fr-BE" baseline="0" dirty="0" smtClean="0"/>
              <a:t>, as </a:t>
            </a:r>
            <a:r>
              <a:rPr lang="fr-BE" baseline="0" dirty="0" err="1" smtClean="0"/>
              <a:t>infected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mice</a:t>
            </a:r>
            <a:r>
              <a:rPr lang="fr-BE" baseline="0" dirty="0" smtClean="0"/>
              <a:t> and </a:t>
            </a:r>
            <a:r>
              <a:rPr lang="fr-BE" baseline="0" dirty="0" err="1" smtClean="0"/>
              <a:t>infected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cells</a:t>
            </a:r>
            <a:r>
              <a:rPr lang="fr-BE" baseline="0" dirty="0" smtClean="0"/>
              <a:t> show </a:t>
            </a:r>
            <a:r>
              <a:rPr lang="fr-BE" baseline="0" dirty="0" err="1" smtClean="0"/>
              <a:t>differences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with</a:t>
            </a:r>
            <a:r>
              <a:rPr lang="fr-BE" baseline="0" dirty="0" smtClean="0"/>
              <a:t> non-</a:t>
            </a:r>
            <a:r>
              <a:rPr lang="fr-BE" baseline="0" dirty="0" err="1" smtClean="0"/>
              <a:t>infected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counterparts</a:t>
            </a:r>
            <a:r>
              <a:rPr lang="fr-BE" baseline="0" dirty="0" smtClean="0"/>
              <a:t>.</a:t>
            </a:r>
          </a:p>
          <a:p>
            <a:r>
              <a:rPr lang="fr-BE" baseline="0" dirty="0" smtClean="0"/>
              <a:t>It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explained</a:t>
            </a:r>
            <a:r>
              <a:rPr lang="fr-BE" baseline="0" dirty="0" smtClean="0"/>
              <a:t> by </a:t>
            </a:r>
            <a:r>
              <a:rPr lang="fr-BE" baseline="0" dirty="0" err="1" smtClean="0"/>
              <a:t>differences</a:t>
            </a:r>
            <a:r>
              <a:rPr lang="fr-BE" baseline="0" dirty="0" smtClean="0"/>
              <a:t> in the </a:t>
            </a:r>
            <a:r>
              <a:rPr lang="fr-BE" baseline="0" dirty="0" err="1" smtClean="0"/>
              <a:t>isotype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switching</a:t>
            </a:r>
            <a:r>
              <a:rPr lang="fr-BE" baseline="0" dirty="0" smtClean="0"/>
              <a:t> </a:t>
            </a:r>
            <a:r>
              <a:rPr lang="fr-BE" baseline="0" dirty="0" smtClean="0"/>
              <a:t>as </a:t>
            </a:r>
            <a:r>
              <a:rPr lang="fr-BE" baseline="0" dirty="0" err="1" smtClean="0"/>
              <a:t>we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can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see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here</a:t>
            </a:r>
            <a:r>
              <a:rPr lang="fr-BE" baseline="0" dirty="0" smtClean="0"/>
              <a:t>.</a:t>
            </a:r>
          </a:p>
          <a:p>
            <a:r>
              <a:rPr lang="fr-BE" baseline="0" dirty="0" err="1" smtClean="0"/>
              <a:t>We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also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could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highlight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differences</a:t>
            </a:r>
            <a:r>
              <a:rPr lang="fr-BE" baseline="0" dirty="0" smtClean="0"/>
              <a:t> in the expansion of the clones </a:t>
            </a:r>
            <a:r>
              <a:rPr lang="fr-BE" baseline="0" dirty="0" err="1" smtClean="0"/>
              <a:t>between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infected</a:t>
            </a:r>
            <a:r>
              <a:rPr lang="fr-BE" baseline="0" dirty="0" smtClean="0"/>
              <a:t> an non-</a:t>
            </a:r>
            <a:r>
              <a:rPr lang="fr-BE" baseline="0" dirty="0" err="1" smtClean="0"/>
              <a:t>infected</a:t>
            </a:r>
            <a:r>
              <a:rPr lang="fr-BE" baseline="0" dirty="0" smtClean="0"/>
              <a:t> conditions.</a:t>
            </a:r>
          </a:p>
          <a:p>
            <a:r>
              <a:rPr lang="fr-BE" baseline="0" dirty="0" err="1" smtClean="0"/>
              <a:t>Finally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we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studied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somatic</a:t>
            </a:r>
            <a:r>
              <a:rPr lang="fr-BE" baseline="0" dirty="0" smtClean="0"/>
              <a:t> </a:t>
            </a:r>
            <a:r>
              <a:rPr lang="fr-BE" baseline="0" dirty="0" err="1" smtClean="0"/>
              <a:t>hypermutations</a:t>
            </a:r>
            <a:r>
              <a:rPr lang="fr-BE" baseline="0" dirty="0" smtClean="0"/>
              <a:t> and </a:t>
            </a:r>
            <a:r>
              <a:rPr lang="fr-BE" baseline="0" dirty="0" err="1" smtClean="0"/>
              <a:t>find</a:t>
            </a:r>
            <a:r>
              <a:rPr lang="fr-BE" baseline="0" dirty="0" smtClean="0"/>
              <a:t> out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we</a:t>
            </a:r>
            <a:r>
              <a:rPr lang="fr-BE" baseline="0" dirty="0" smtClean="0"/>
              <a:t> have </a:t>
            </a:r>
            <a:r>
              <a:rPr lang="fr-BE" baseline="0" dirty="0" err="1" smtClean="0"/>
              <a:t>differences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between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infected</a:t>
            </a:r>
            <a:r>
              <a:rPr lang="fr-BE" baseline="0" dirty="0" smtClean="0"/>
              <a:t> and non-</a:t>
            </a:r>
            <a:r>
              <a:rPr lang="fr-BE" baseline="0" dirty="0" err="1" smtClean="0"/>
              <a:t>infected</a:t>
            </a:r>
            <a:r>
              <a:rPr lang="fr-BE" baseline="0" dirty="0" smtClean="0"/>
              <a:t> B </a:t>
            </a:r>
            <a:r>
              <a:rPr lang="fr-BE" baseline="0" dirty="0" err="1" smtClean="0"/>
              <a:t>cells</a:t>
            </a:r>
            <a:r>
              <a:rPr lang="fr-BE" baseline="0" dirty="0" smtClean="0"/>
              <a:t> in </a:t>
            </a:r>
            <a:r>
              <a:rPr lang="fr-BE" baseline="0" dirty="0" err="1" smtClean="0"/>
              <a:t>infected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mice</a:t>
            </a:r>
            <a:r>
              <a:rPr lang="fr-BE" baseline="0" dirty="0" smtClean="0"/>
              <a:t>, but </a:t>
            </a:r>
            <a:r>
              <a:rPr lang="fr-BE" baseline="0" dirty="0" err="1" smtClean="0"/>
              <a:t>we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could</a:t>
            </a:r>
            <a:r>
              <a:rPr lang="fr-BE" baseline="0" dirty="0" smtClean="0"/>
              <a:t> not </a:t>
            </a:r>
            <a:r>
              <a:rPr lang="fr-BE" baseline="0" dirty="0" err="1" smtClean="0"/>
              <a:t>see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such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differences</a:t>
            </a:r>
            <a:r>
              <a:rPr lang="fr-BE" baseline="0" dirty="0" smtClean="0"/>
              <a:t> in </a:t>
            </a:r>
            <a:r>
              <a:rPr lang="fr-BE" baseline="0" dirty="0" err="1" smtClean="0"/>
              <a:t>our</a:t>
            </a:r>
            <a:r>
              <a:rPr lang="fr-BE" baseline="0" dirty="0" smtClean="0"/>
              <a:t> design for </a:t>
            </a:r>
            <a:r>
              <a:rPr lang="fr-BE" baseline="0" dirty="0" err="1" smtClean="0"/>
              <a:t>infected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mice</a:t>
            </a:r>
            <a:r>
              <a:rPr lang="fr-BE" baseline="0" dirty="0" smtClean="0"/>
              <a:t> vs non-</a:t>
            </a:r>
            <a:r>
              <a:rPr lang="fr-BE" baseline="0" dirty="0" err="1" smtClean="0"/>
              <a:t>infected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mice</a:t>
            </a:r>
            <a:r>
              <a:rPr lang="fr-BE" baseline="0" dirty="0" smtClean="0"/>
              <a:t>.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66950-F570-4D35-961B-54DC9F1ECA04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4704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Earlier</a:t>
            </a:r>
            <a:r>
              <a:rPr lang="fr-BE" dirty="0" smtClean="0"/>
              <a:t>, I </a:t>
            </a:r>
            <a:r>
              <a:rPr lang="fr-BE" dirty="0" err="1" smtClean="0"/>
              <a:t>said</a:t>
            </a:r>
            <a:r>
              <a:rPr lang="fr-BE" dirty="0" smtClean="0"/>
              <a:t> </a:t>
            </a:r>
            <a:r>
              <a:rPr lang="fr-BE" dirty="0" err="1" smtClean="0"/>
              <a:t>that</a:t>
            </a:r>
            <a:r>
              <a:rPr lang="fr-BE" dirty="0" smtClean="0"/>
              <a:t> </a:t>
            </a:r>
            <a:r>
              <a:rPr lang="fr-BE" dirty="0" err="1" smtClean="0"/>
              <a:t>immunodeficient</a:t>
            </a:r>
            <a:r>
              <a:rPr lang="fr-BE" dirty="0" smtClean="0"/>
              <a:t> </a:t>
            </a:r>
            <a:r>
              <a:rPr lang="fr-BE" dirty="0" err="1" smtClean="0"/>
              <a:t>individuals</a:t>
            </a:r>
            <a:r>
              <a:rPr lang="fr-BE" dirty="0" smtClean="0"/>
              <a:t> have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higher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risk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developping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lymphoproliferative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disorders</a:t>
            </a:r>
            <a:r>
              <a:rPr lang="fr-BE" baseline="0" dirty="0" smtClean="0"/>
              <a:t>.</a:t>
            </a:r>
          </a:p>
          <a:p>
            <a:r>
              <a:rPr lang="fr-BE" baseline="0" dirty="0" smtClean="0"/>
              <a:t>It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even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worse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when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person</a:t>
            </a:r>
            <a:r>
              <a:rPr lang="fr-BE" baseline="0" dirty="0" smtClean="0"/>
              <a:t> has </a:t>
            </a:r>
            <a:r>
              <a:rPr lang="fr-BE" baseline="0" dirty="0" err="1" smtClean="0"/>
              <a:t>never</a:t>
            </a:r>
            <a:r>
              <a:rPr lang="fr-BE" baseline="0" dirty="0" smtClean="0"/>
              <a:t> been </a:t>
            </a:r>
            <a:r>
              <a:rPr lang="fr-BE" baseline="0" dirty="0" err="1" smtClean="0"/>
              <a:t>infected</a:t>
            </a:r>
            <a:r>
              <a:rPr lang="fr-BE" baseline="0" dirty="0" smtClean="0"/>
              <a:t> by the EBV, </a:t>
            </a:r>
            <a:r>
              <a:rPr lang="fr-BE" baseline="0" dirty="0" err="1" smtClean="0"/>
              <a:t>needs</a:t>
            </a:r>
            <a:r>
              <a:rPr lang="fr-BE" baseline="0" dirty="0" smtClean="0"/>
              <a:t> a transplant, and the </a:t>
            </a:r>
            <a:r>
              <a:rPr lang="fr-BE" baseline="0" dirty="0" err="1" smtClean="0"/>
              <a:t>donor</a:t>
            </a:r>
            <a:r>
              <a:rPr lang="fr-BE" baseline="0" dirty="0" smtClean="0"/>
              <a:t> has been </a:t>
            </a:r>
            <a:r>
              <a:rPr lang="fr-BE" baseline="0" dirty="0" err="1" smtClean="0"/>
              <a:t>infected</a:t>
            </a:r>
            <a:r>
              <a:rPr lang="fr-BE" baseline="0" dirty="0" smtClean="0"/>
              <a:t> by the EBV. </a:t>
            </a:r>
            <a:r>
              <a:rPr lang="fr-BE" baseline="0" dirty="0" err="1" smtClean="0"/>
              <a:t>Here</a:t>
            </a:r>
            <a:r>
              <a:rPr lang="fr-BE" baseline="0" dirty="0" smtClean="0"/>
              <a:t>, the </a:t>
            </a:r>
            <a:r>
              <a:rPr lang="fr-BE" baseline="0" dirty="0" err="1" smtClean="0"/>
              <a:t>recipient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needs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take</a:t>
            </a:r>
            <a:r>
              <a:rPr lang="fr-BE" baseline="0" dirty="0" smtClean="0"/>
              <a:t> an immunosuppressive </a:t>
            </a:r>
            <a:r>
              <a:rPr lang="fr-BE" baseline="0" dirty="0" err="1" smtClean="0"/>
              <a:t>treatment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avoid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engraftment</a:t>
            </a:r>
            <a:r>
              <a:rPr lang="fr-BE" baseline="0" dirty="0" smtClean="0"/>
              <a:t> rejection. It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one of the </a:t>
            </a:r>
            <a:r>
              <a:rPr lang="fr-BE" baseline="0" dirty="0" err="1" smtClean="0"/>
              <a:t>reason</a:t>
            </a:r>
            <a:r>
              <a:rPr lang="fr-BE" baseline="0" dirty="0" smtClean="0"/>
              <a:t> of the </a:t>
            </a:r>
            <a:r>
              <a:rPr lang="fr-BE" baseline="0" dirty="0" err="1" smtClean="0"/>
              <a:t>immunodefiency</a:t>
            </a:r>
            <a:r>
              <a:rPr lang="fr-BE" baseline="0" dirty="0" smtClean="0"/>
              <a:t>.</a:t>
            </a:r>
          </a:p>
          <a:p>
            <a:r>
              <a:rPr lang="fr-BE" dirty="0" smtClean="0"/>
              <a:t>But </a:t>
            </a:r>
            <a:r>
              <a:rPr lang="fr-BE" dirty="0" err="1" smtClean="0"/>
              <a:t>we</a:t>
            </a:r>
            <a:r>
              <a:rPr lang="fr-BE" dirty="0" smtClean="0"/>
              <a:t> </a:t>
            </a:r>
            <a:r>
              <a:rPr lang="fr-BE" dirty="0" err="1" smtClean="0"/>
              <a:t>lack</a:t>
            </a:r>
            <a:r>
              <a:rPr lang="fr-BE" dirty="0" smtClean="0"/>
              <a:t> </a:t>
            </a:r>
            <a:r>
              <a:rPr lang="fr-BE" dirty="0" err="1" smtClean="0"/>
              <a:t>models</a:t>
            </a:r>
            <a:r>
              <a:rPr lang="fr-BE" dirty="0" smtClean="0"/>
              <a:t> </a:t>
            </a:r>
            <a:r>
              <a:rPr lang="fr-BE" dirty="0" err="1" smtClean="0"/>
              <a:t>that</a:t>
            </a:r>
            <a:r>
              <a:rPr lang="fr-BE" dirty="0" smtClean="0"/>
              <a:t> </a:t>
            </a:r>
            <a:r>
              <a:rPr lang="fr-BE" dirty="0" err="1" smtClean="0"/>
              <a:t>study</a:t>
            </a:r>
            <a:r>
              <a:rPr lang="fr-BE" dirty="0" smtClean="0"/>
              <a:t> </a:t>
            </a:r>
            <a:r>
              <a:rPr lang="fr-BE" dirty="0" err="1" smtClean="0"/>
              <a:t>such</a:t>
            </a:r>
            <a:r>
              <a:rPr lang="fr-BE" dirty="0" smtClean="0"/>
              <a:t> cases, and people are </a:t>
            </a:r>
            <a:r>
              <a:rPr lang="fr-BE" dirty="0" err="1" smtClean="0"/>
              <a:t>dyin</a:t>
            </a:r>
            <a:r>
              <a:rPr lang="fr-BE" baseline="0" dirty="0" err="1" smtClean="0"/>
              <a:t>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every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year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lack</a:t>
            </a:r>
            <a:r>
              <a:rPr lang="fr-BE" baseline="0" dirty="0" smtClean="0"/>
              <a:t> of data.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66950-F570-4D35-961B-54DC9F1ECA04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32602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dirty="0" smtClean="0"/>
              <a:t>So, </a:t>
            </a:r>
            <a:r>
              <a:rPr lang="fr-BE" dirty="0" err="1" smtClean="0"/>
              <a:t>now</a:t>
            </a:r>
            <a:r>
              <a:rPr lang="fr-BE" dirty="0" smtClean="0"/>
              <a:t>, in </a:t>
            </a:r>
            <a:r>
              <a:rPr lang="fr-BE" dirty="0" err="1" smtClean="0"/>
              <a:t>my</a:t>
            </a:r>
            <a:r>
              <a:rPr lang="fr-BE" dirty="0" smtClean="0"/>
              <a:t> </a:t>
            </a:r>
            <a:r>
              <a:rPr lang="fr-BE" dirty="0" err="1" smtClean="0"/>
              <a:t>project</a:t>
            </a:r>
            <a:r>
              <a:rPr lang="fr-BE" dirty="0" smtClean="0"/>
              <a:t>, I </a:t>
            </a:r>
            <a:r>
              <a:rPr lang="fr-BE" dirty="0" err="1" smtClean="0"/>
              <a:t>study</a:t>
            </a:r>
            <a:r>
              <a:rPr lang="fr-BE" dirty="0" smtClean="0"/>
              <a:t> the impact of the </a:t>
            </a:r>
            <a:r>
              <a:rPr lang="fr-BE" dirty="0" err="1" smtClean="0"/>
              <a:t>Murid</a:t>
            </a:r>
            <a:r>
              <a:rPr lang="fr-BE" dirty="0" smtClean="0"/>
              <a:t> </a:t>
            </a:r>
            <a:r>
              <a:rPr lang="fr-BE" dirty="0" err="1" smtClean="0"/>
              <a:t>HerpesVirus</a:t>
            </a:r>
            <a:r>
              <a:rPr lang="fr-BE" baseline="0" dirty="0" smtClean="0"/>
              <a:t> 4 on B </a:t>
            </a:r>
            <a:r>
              <a:rPr lang="fr-BE" baseline="0" dirty="0" err="1" smtClean="0"/>
              <a:t>cells</a:t>
            </a:r>
            <a:r>
              <a:rPr lang="fr-BE" baseline="0" dirty="0" smtClean="0"/>
              <a:t> in </a:t>
            </a:r>
            <a:r>
              <a:rPr lang="fr-BE" baseline="0" dirty="0" err="1" smtClean="0"/>
              <a:t>immunodeficient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mice</a:t>
            </a:r>
            <a:r>
              <a:rPr lang="fr-BE" baseline="0" dirty="0" smtClean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baseline="0" dirty="0" smtClean="0"/>
              <a:t>The </a:t>
            </a:r>
            <a:r>
              <a:rPr lang="fr-BE" baseline="0" dirty="0" err="1" smtClean="0"/>
              <a:t>mice</a:t>
            </a:r>
            <a:r>
              <a:rPr lang="fr-BE" baseline="0" dirty="0" smtClean="0"/>
              <a:t> I use are </a:t>
            </a:r>
            <a:r>
              <a:rPr lang="fr-BE" baseline="0" dirty="0" err="1" smtClean="0"/>
              <a:t>knock</a:t>
            </a:r>
            <a:r>
              <a:rPr lang="fr-BE" baseline="0" dirty="0" smtClean="0"/>
              <a:t> out for the beta 2 </a:t>
            </a:r>
            <a:r>
              <a:rPr lang="fr-BE" baseline="0" dirty="0" err="1" smtClean="0"/>
              <a:t>microglobulin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gene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they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thus</a:t>
            </a:r>
            <a:r>
              <a:rPr lang="fr-BE" baseline="0" dirty="0" smtClean="0"/>
              <a:t> do not have </a:t>
            </a:r>
            <a:r>
              <a:rPr lang="fr-BE" baseline="0" dirty="0" err="1" smtClean="0"/>
              <a:t>any</a:t>
            </a:r>
            <a:r>
              <a:rPr lang="fr-BE" baseline="0" dirty="0" smtClean="0"/>
              <a:t> </a:t>
            </a:r>
            <a:r>
              <a:rPr lang="fr-BE" baseline="0" dirty="0" smtClean="0"/>
              <a:t>MHCI </a:t>
            </a:r>
            <a:r>
              <a:rPr lang="fr-BE" baseline="0" dirty="0" smtClean="0"/>
              <a:t>on the surface of </a:t>
            </a:r>
            <a:r>
              <a:rPr lang="fr-BE" baseline="0" dirty="0" err="1" smtClean="0"/>
              <a:t>their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cells</a:t>
            </a:r>
            <a:r>
              <a:rPr lang="fr-BE" baseline="0" dirty="0" smtClean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baseline="0" dirty="0" smtClean="0"/>
              <a:t>This </a:t>
            </a:r>
            <a:r>
              <a:rPr lang="fr-BE" baseline="0" dirty="0" err="1" smtClean="0"/>
              <a:t>means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, in the thymus, the T </a:t>
            </a:r>
            <a:r>
              <a:rPr lang="fr-BE" baseline="0" dirty="0" err="1" smtClean="0"/>
              <a:t>cells</a:t>
            </a:r>
            <a:r>
              <a:rPr lang="fr-BE" baseline="0" dirty="0" smtClean="0"/>
              <a:t> in </a:t>
            </a:r>
            <a:r>
              <a:rPr lang="fr-BE" baseline="0" dirty="0" err="1" smtClean="0"/>
              <a:t>development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cannot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differentiate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into</a:t>
            </a:r>
            <a:r>
              <a:rPr lang="fr-BE" baseline="0" dirty="0" smtClean="0"/>
              <a:t> CD8 T </a:t>
            </a:r>
            <a:r>
              <a:rPr lang="fr-BE" baseline="0" dirty="0" err="1" smtClean="0"/>
              <a:t>cell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because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their</a:t>
            </a:r>
            <a:r>
              <a:rPr lang="fr-BE" baseline="0" dirty="0" smtClean="0"/>
              <a:t> TCR </a:t>
            </a:r>
            <a:r>
              <a:rPr lang="fr-BE" baseline="0" dirty="0" err="1" smtClean="0"/>
              <a:t>cannot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bind</a:t>
            </a:r>
            <a:r>
              <a:rPr lang="fr-BE" baseline="0" dirty="0" smtClean="0"/>
              <a:t> to the MHCI.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baseline="0" dirty="0" smtClean="0"/>
              <a:t>And </a:t>
            </a:r>
            <a:r>
              <a:rPr lang="fr-BE" baseline="0" dirty="0" err="1" smtClean="0"/>
              <a:t>without</a:t>
            </a:r>
            <a:r>
              <a:rPr lang="fr-BE" baseline="0" dirty="0" smtClean="0"/>
              <a:t> CD8 T </a:t>
            </a:r>
            <a:r>
              <a:rPr lang="fr-BE" baseline="0" dirty="0" err="1" smtClean="0"/>
              <a:t>cells</a:t>
            </a:r>
            <a:r>
              <a:rPr lang="fr-BE" baseline="0" dirty="0" smtClean="0"/>
              <a:t>, the infection by a </a:t>
            </a:r>
            <a:r>
              <a:rPr lang="fr-BE" baseline="0" dirty="0" err="1" smtClean="0"/>
              <a:t>gammaherpesvirus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cannot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controled</a:t>
            </a:r>
            <a:r>
              <a:rPr lang="fr-BE" baseline="0" dirty="0" smtClean="0"/>
              <a:t> as </a:t>
            </a:r>
            <a:r>
              <a:rPr lang="fr-BE" baseline="0" dirty="0" err="1" smtClean="0"/>
              <a:t>it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should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thus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risk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developping</a:t>
            </a:r>
            <a:r>
              <a:rPr lang="fr-BE" baseline="0" dirty="0" smtClean="0"/>
              <a:t> a </a:t>
            </a:r>
            <a:r>
              <a:rPr lang="fr-BE" baseline="0" dirty="0" err="1" smtClean="0"/>
              <a:t>lymphoproliferative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disease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higher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than</a:t>
            </a:r>
            <a:r>
              <a:rPr lang="fr-BE" baseline="0" dirty="0" smtClean="0"/>
              <a:t> in WT </a:t>
            </a:r>
            <a:r>
              <a:rPr lang="fr-BE" baseline="0" dirty="0" err="1" smtClean="0"/>
              <a:t>mice</a:t>
            </a:r>
            <a:r>
              <a:rPr lang="fr-BE" baseline="0" dirty="0" smtClean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66950-F570-4D35-961B-54DC9F1ECA04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04920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baseline="0" dirty="0" smtClean="0"/>
              <a:t>In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experiment</a:t>
            </a:r>
            <a:r>
              <a:rPr lang="fr-BE" baseline="0" dirty="0" smtClean="0"/>
              <a:t>, I </a:t>
            </a:r>
            <a:r>
              <a:rPr lang="fr-BE" baseline="0" dirty="0" err="1" smtClean="0"/>
              <a:t>then</a:t>
            </a:r>
            <a:r>
              <a:rPr lang="fr-BE" baseline="0" dirty="0" smtClean="0"/>
              <a:t> infect </a:t>
            </a:r>
            <a:r>
              <a:rPr lang="fr-BE" baseline="0" dirty="0" err="1" smtClean="0"/>
              <a:t>those</a:t>
            </a:r>
            <a:r>
              <a:rPr lang="fr-BE" baseline="0" dirty="0" smtClean="0"/>
              <a:t> B2m KO </a:t>
            </a:r>
            <a:r>
              <a:rPr lang="fr-BE" baseline="0" dirty="0" err="1" smtClean="0"/>
              <a:t>mice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with</a:t>
            </a:r>
            <a:r>
              <a:rPr lang="fr-BE" baseline="0" dirty="0" smtClean="0"/>
              <a:t> the MuHV-4 and </a:t>
            </a:r>
            <a:r>
              <a:rPr lang="fr-BE" baseline="0" dirty="0" err="1" smtClean="0"/>
              <a:t>wait</a:t>
            </a:r>
            <a:r>
              <a:rPr lang="fr-BE" baseline="0" dirty="0" smtClean="0"/>
              <a:t> for a </a:t>
            </a:r>
            <a:r>
              <a:rPr lang="fr-BE" baseline="0" dirty="0" err="1" smtClean="0"/>
              <a:t>lymphoproliferation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happen</a:t>
            </a:r>
            <a:r>
              <a:rPr lang="fr-BE" baseline="0" dirty="0" smtClean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baseline="0" dirty="0" smtClean="0"/>
              <a:t>I </a:t>
            </a:r>
            <a:r>
              <a:rPr lang="fr-BE" baseline="0" dirty="0" err="1" smtClean="0"/>
              <a:t>will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take</a:t>
            </a:r>
            <a:r>
              <a:rPr lang="fr-BE" baseline="0" dirty="0" smtClean="0"/>
              <a:t> a </a:t>
            </a:r>
            <a:r>
              <a:rPr lang="fr-BE" baseline="0" dirty="0" err="1" smtClean="0"/>
              <a:t>picture</a:t>
            </a:r>
            <a:r>
              <a:rPr lang="fr-BE" baseline="0" dirty="0" smtClean="0"/>
              <a:t> of the BCR </a:t>
            </a:r>
            <a:r>
              <a:rPr lang="fr-BE" baseline="0" dirty="0" err="1" smtClean="0"/>
              <a:t>repertoire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mice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several</a:t>
            </a:r>
            <a:r>
              <a:rPr lang="fr-BE" baseline="0" dirty="0" smtClean="0"/>
              <a:t> times </a:t>
            </a:r>
            <a:r>
              <a:rPr lang="fr-BE" baseline="0" dirty="0" err="1" smtClean="0"/>
              <a:t>during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experiment</a:t>
            </a:r>
            <a:r>
              <a:rPr lang="fr-BE" baseline="0" dirty="0" smtClean="0"/>
              <a:t>  by </a:t>
            </a:r>
            <a:r>
              <a:rPr lang="fr-BE" baseline="0" dirty="0" err="1" smtClean="0"/>
              <a:t>taking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blood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samples</a:t>
            </a:r>
            <a:r>
              <a:rPr lang="fr-BE" baseline="0" dirty="0" smtClean="0"/>
              <a:t>. And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important, as in </a:t>
            </a:r>
            <a:r>
              <a:rPr lang="fr-BE" baseline="0" dirty="0" err="1" smtClean="0"/>
              <a:t>humans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we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only</a:t>
            </a:r>
            <a:r>
              <a:rPr lang="fr-BE" baseline="0" dirty="0" smtClean="0"/>
              <a:t> have a look at the </a:t>
            </a:r>
            <a:r>
              <a:rPr lang="fr-BE" baseline="0" dirty="0" err="1" smtClean="0"/>
              <a:t>lymphoproliferative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disease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when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disease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already</a:t>
            </a:r>
            <a:r>
              <a:rPr lang="fr-BE" baseline="0" dirty="0" smtClean="0"/>
              <a:t> happening. </a:t>
            </a:r>
            <a:r>
              <a:rPr lang="fr-BE" baseline="0" dirty="0" err="1" smtClean="0"/>
              <a:t>Here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we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able to have a </a:t>
            </a:r>
            <a:r>
              <a:rPr lang="fr-BE" baseline="0" dirty="0" err="1" smtClean="0"/>
              <a:t>follow</a:t>
            </a:r>
            <a:r>
              <a:rPr lang="fr-BE" baseline="0" dirty="0" smtClean="0"/>
              <a:t> up of the clones </a:t>
            </a:r>
            <a:r>
              <a:rPr lang="fr-BE" baseline="0" dirty="0" err="1" smtClean="0"/>
              <a:t>with</a:t>
            </a:r>
            <a:r>
              <a:rPr lang="fr-BE" baseline="0" dirty="0" smtClean="0"/>
              <a:t> time.</a:t>
            </a:r>
            <a:endParaRPr lang="fr-BE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baseline="0" dirty="0" smtClean="0"/>
              <a:t>I </a:t>
            </a:r>
            <a:r>
              <a:rPr lang="fr-BE" baseline="0" dirty="0" err="1" smtClean="0"/>
              <a:t>will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then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try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highlight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which</a:t>
            </a:r>
            <a:r>
              <a:rPr lang="fr-BE" baseline="0" dirty="0" smtClean="0"/>
              <a:t> B </a:t>
            </a:r>
            <a:r>
              <a:rPr lang="fr-BE" baseline="0" dirty="0" err="1" smtClean="0"/>
              <a:t>cells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were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proliferating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too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much</a:t>
            </a:r>
            <a:r>
              <a:rPr lang="fr-BE" baseline="0" dirty="0" smtClean="0"/>
              <a:t>, and </a:t>
            </a:r>
            <a:r>
              <a:rPr lang="fr-BE" baseline="0" dirty="0" err="1" smtClean="0"/>
              <a:t>what</a:t>
            </a:r>
            <a:r>
              <a:rPr lang="fr-BE" baseline="0" dirty="0" smtClean="0"/>
              <a:t> BCR </a:t>
            </a:r>
            <a:r>
              <a:rPr lang="fr-BE" baseline="0" dirty="0" err="1" smtClean="0"/>
              <a:t>they</a:t>
            </a:r>
            <a:r>
              <a:rPr lang="fr-BE" baseline="0" dirty="0" smtClean="0"/>
              <a:t> have and </a:t>
            </a:r>
            <a:r>
              <a:rPr lang="fr-BE" baseline="0" dirty="0" err="1" smtClean="0"/>
              <a:t>characterize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them</a:t>
            </a:r>
            <a:r>
              <a:rPr lang="fr-BE" baseline="0" dirty="0" smtClean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baseline="0" dirty="0" smtClean="0"/>
              <a:t>I </a:t>
            </a:r>
            <a:r>
              <a:rPr lang="fr-BE" baseline="0" dirty="0" err="1" smtClean="0"/>
              <a:t>hope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give</a:t>
            </a:r>
            <a:r>
              <a:rPr lang="fr-BE" baseline="0" dirty="0" smtClean="0"/>
              <a:t> us more information on the B </a:t>
            </a:r>
            <a:r>
              <a:rPr lang="fr-BE" baseline="0" dirty="0" err="1" smtClean="0"/>
              <a:t>cells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are more </a:t>
            </a:r>
            <a:r>
              <a:rPr lang="fr-BE" baseline="0" dirty="0" err="1" smtClean="0"/>
              <a:t>prone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an issue in </a:t>
            </a:r>
            <a:r>
              <a:rPr lang="fr-BE" baseline="0" dirty="0" err="1" smtClean="0"/>
              <a:t>such</a:t>
            </a:r>
            <a:r>
              <a:rPr lang="fr-BE" baseline="0" dirty="0" smtClean="0"/>
              <a:t> cases, </a:t>
            </a:r>
            <a:r>
              <a:rPr lang="fr-BE" baseline="0" dirty="0" err="1" smtClean="0"/>
              <a:t>like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their</a:t>
            </a:r>
            <a:r>
              <a:rPr lang="fr-BE" baseline="0" dirty="0" smtClean="0"/>
              <a:t> infection </a:t>
            </a:r>
            <a:r>
              <a:rPr lang="fr-BE" baseline="0" dirty="0" err="1" smtClean="0"/>
              <a:t>status</a:t>
            </a:r>
            <a:r>
              <a:rPr lang="fr-BE" baseline="0" dirty="0" smtClean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66950-F570-4D35-961B-54DC9F1ECA04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821156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To </a:t>
            </a:r>
            <a:r>
              <a:rPr lang="fr-BE" dirty="0" err="1" smtClean="0"/>
              <a:t>discriminate</a:t>
            </a:r>
            <a:r>
              <a:rPr lang="fr-BE" dirty="0" smtClean="0"/>
              <a:t> </a:t>
            </a:r>
            <a:r>
              <a:rPr lang="fr-BE" dirty="0" err="1" smtClean="0"/>
              <a:t>infected</a:t>
            </a:r>
            <a:r>
              <a:rPr lang="fr-BE" dirty="0" smtClean="0"/>
              <a:t> </a:t>
            </a:r>
            <a:r>
              <a:rPr lang="fr-BE" dirty="0" err="1" smtClean="0"/>
              <a:t>from</a:t>
            </a:r>
            <a:r>
              <a:rPr lang="fr-BE" dirty="0" smtClean="0"/>
              <a:t> non-</a:t>
            </a:r>
            <a:r>
              <a:rPr lang="fr-BE" dirty="0" err="1" smtClean="0"/>
              <a:t>infected</a:t>
            </a:r>
            <a:r>
              <a:rPr lang="fr-BE" dirty="0" smtClean="0"/>
              <a:t> </a:t>
            </a:r>
            <a:r>
              <a:rPr lang="fr-BE" dirty="0" err="1" smtClean="0"/>
              <a:t>cells</a:t>
            </a:r>
            <a:r>
              <a:rPr lang="fr-BE" dirty="0" smtClean="0"/>
              <a:t>, I use the </a:t>
            </a:r>
            <a:r>
              <a:rPr lang="fr-BE" dirty="0" err="1" smtClean="0"/>
              <a:t>PrimeFlow</a:t>
            </a:r>
            <a:r>
              <a:rPr lang="fr-BE" dirty="0" smtClean="0"/>
              <a:t> kit </a:t>
            </a:r>
            <a:r>
              <a:rPr lang="fr-BE" dirty="0" err="1" smtClean="0"/>
              <a:t>that</a:t>
            </a:r>
            <a:r>
              <a:rPr lang="fr-BE" dirty="0" smtClean="0"/>
              <a:t> </a:t>
            </a:r>
            <a:r>
              <a:rPr lang="fr-BE" dirty="0" err="1" smtClean="0"/>
              <a:t>allows</a:t>
            </a:r>
            <a:r>
              <a:rPr lang="fr-BE" dirty="0" smtClean="0"/>
              <a:t> me to </a:t>
            </a:r>
            <a:r>
              <a:rPr lang="fr-BE" dirty="0" err="1" smtClean="0"/>
              <a:t>target</a:t>
            </a:r>
            <a:r>
              <a:rPr lang="fr-BE" dirty="0" smtClean="0"/>
              <a:t> </a:t>
            </a:r>
            <a:r>
              <a:rPr lang="fr-BE" dirty="0" err="1" smtClean="0"/>
              <a:t>small</a:t>
            </a:r>
            <a:r>
              <a:rPr lang="fr-BE" dirty="0" smtClean="0"/>
              <a:t> </a:t>
            </a:r>
            <a:r>
              <a:rPr lang="fr-BE" dirty="0" err="1" smtClean="0"/>
              <a:t>RNAs</a:t>
            </a:r>
            <a:r>
              <a:rPr lang="fr-BE" dirty="0" smtClean="0"/>
              <a:t> </a:t>
            </a:r>
            <a:r>
              <a:rPr lang="fr-BE" dirty="0" err="1" smtClean="0"/>
              <a:t>produced</a:t>
            </a:r>
            <a:r>
              <a:rPr lang="fr-BE" dirty="0" smtClean="0"/>
              <a:t> by the</a:t>
            </a:r>
            <a:r>
              <a:rPr lang="fr-BE" baseline="0" dirty="0" smtClean="0"/>
              <a:t> virus and </a:t>
            </a:r>
            <a:r>
              <a:rPr lang="fr-BE" baseline="0" dirty="0" err="1" smtClean="0"/>
              <a:t>amplify</a:t>
            </a:r>
            <a:r>
              <a:rPr lang="fr-BE" baseline="0" dirty="0" smtClean="0"/>
              <a:t> the signal </a:t>
            </a:r>
            <a:r>
              <a:rPr lang="fr-BE" baseline="0" dirty="0" err="1" smtClean="0"/>
              <a:t>before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being</a:t>
            </a:r>
            <a:r>
              <a:rPr lang="fr-BE" baseline="0" dirty="0" smtClean="0"/>
              <a:t> able to </a:t>
            </a:r>
            <a:r>
              <a:rPr lang="fr-BE" baseline="0" dirty="0" err="1" smtClean="0"/>
              <a:t>detect</a:t>
            </a:r>
            <a:r>
              <a:rPr lang="fr-BE" baseline="0" dirty="0" smtClean="0"/>
              <a:t> fluorescence.</a:t>
            </a:r>
          </a:p>
          <a:p>
            <a:r>
              <a:rPr lang="fr-BE" baseline="0" dirty="0" smtClean="0"/>
              <a:t>I </a:t>
            </a:r>
            <a:r>
              <a:rPr lang="fr-BE" baseline="0" dirty="0" err="1" smtClean="0"/>
              <a:t>then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can</a:t>
            </a:r>
            <a:r>
              <a:rPr lang="fr-BE" baseline="0" dirty="0" smtClean="0"/>
              <a:t> sort </a:t>
            </a:r>
            <a:r>
              <a:rPr lang="fr-BE" baseline="0" dirty="0" err="1" smtClean="0"/>
              <a:t>infected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cells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with</a:t>
            </a:r>
            <a:r>
              <a:rPr lang="fr-BE" baseline="0" dirty="0" smtClean="0"/>
              <a:t> flow </a:t>
            </a:r>
            <a:r>
              <a:rPr lang="fr-BE" baseline="0" dirty="0" err="1" smtClean="0"/>
              <a:t>cytometry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before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processing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cells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sequence</a:t>
            </a:r>
            <a:r>
              <a:rPr lang="fr-BE" baseline="0" dirty="0" smtClean="0"/>
              <a:t> the BCR </a:t>
            </a:r>
            <a:r>
              <a:rPr lang="fr-BE" baseline="0" dirty="0" err="1" smtClean="0"/>
              <a:t>repertoire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those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cells</a:t>
            </a:r>
            <a:r>
              <a:rPr lang="fr-BE" baseline="0" dirty="0" smtClean="0"/>
              <a:t>.</a:t>
            </a:r>
          </a:p>
          <a:p>
            <a:r>
              <a:rPr lang="fr-BE" baseline="0" dirty="0" smtClean="0"/>
              <a:t>I </a:t>
            </a:r>
            <a:r>
              <a:rPr lang="fr-BE" baseline="0" dirty="0" err="1" smtClean="0"/>
              <a:t>changed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from</a:t>
            </a:r>
            <a:r>
              <a:rPr lang="fr-BE" baseline="0" dirty="0" smtClean="0"/>
              <a:t> the YFP MuHV-4 </a:t>
            </a:r>
            <a:r>
              <a:rPr lang="fr-BE" baseline="0" dirty="0" err="1" smtClean="0"/>
              <a:t>because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technique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more sensitive, and </a:t>
            </a:r>
            <a:r>
              <a:rPr lang="fr-BE" baseline="0" dirty="0" err="1" smtClean="0"/>
              <a:t>can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easily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used</a:t>
            </a:r>
            <a:r>
              <a:rPr lang="fr-BE" baseline="0" dirty="0" smtClean="0"/>
              <a:t> in </a:t>
            </a:r>
            <a:r>
              <a:rPr lang="fr-BE" baseline="0" dirty="0" err="1" smtClean="0"/>
              <a:t>humans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too</a:t>
            </a:r>
            <a:r>
              <a:rPr lang="fr-BE" baseline="0" dirty="0" smtClean="0"/>
              <a:t>.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66950-F570-4D35-961B-54DC9F1ECA04}" type="slidenum">
              <a:rPr lang="fr-BE" smtClean="0"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299640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The main perspective of </a:t>
            </a:r>
            <a:r>
              <a:rPr lang="fr-BE" dirty="0" err="1" smtClean="0"/>
              <a:t>this</a:t>
            </a:r>
            <a:r>
              <a:rPr lang="fr-BE" dirty="0" smtClean="0"/>
              <a:t> </a:t>
            </a:r>
            <a:r>
              <a:rPr lang="fr-BE" dirty="0" err="1" smtClean="0"/>
              <a:t>project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,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after</a:t>
            </a:r>
            <a:r>
              <a:rPr lang="fr-BE" baseline="0" dirty="0" smtClean="0"/>
              <a:t> setting </a:t>
            </a:r>
            <a:r>
              <a:rPr lang="fr-BE" baseline="0" dirty="0" err="1" smtClean="0"/>
              <a:t>everything</a:t>
            </a:r>
            <a:r>
              <a:rPr lang="fr-BE" baseline="0" dirty="0" smtClean="0"/>
              <a:t> up in </a:t>
            </a:r>
            <a:r>
              <a:rPr lang="fr-BE" baseline="0" dirty="0" err="1" smtClean="0"/>
              <a:t>mice</a:t>
            </a:r>
            <a:r>
              <a:rPr lang="fr-BE" baseline="0" dirty="0" smtClean="0"/>
              <a:t>, to transpose the technique in </a:t>
            </a:r>
            <a:r>
              <a:rPr lang="fr-BE" baseline="0" dirty="0" err="1" smtClean="0"/>
              <a:t>humans</a:t>
            </a:r>
            <a:r>
              <a:rPr lang="fr-BE" baseline="0" dirty="0" smtClean="0"/>
              <a:t>.</a:t>
            </a:r>
          </a:p>
          <a:p>
            <a:r>
              <a:rPr lang="fr-BE" dirty="0" err="1" smtClean="0"/>
              <a:t>Notably</a:t>
            </a:r>
            <a:r>
              <a:rPr lang="fr-BE" dirty="0" smtClean="0"/>
              <a:t> in </a:t>
            </a:r>
            <a:r>
              <a:rPr lang="fr-BE" dirty="0" err="1" smtClean="0"/>
              <a:t>this</a:t>
            </a:r>
            <a:r>
              <a:rPr lang="fr-BE" dirty="0" smtClean="0"/>
              <a:t> transplantation model.</a:t>
            </a:r>
          </a:p>
          <a:p>
            <a:r>
              <a:rPr lang="fr-BE" dirty="0" err="1" smtClean="0"/>
              <a:t>We</a:t>
            </a:r>
            <a:r>
              <a:rPr lang="fr-BE" dirty="0" smtClean="0"/>
              <a:t> </a:t>
            </a:r>
            <a:r>
              <a:rPr lang="fr-BE" dirty="0" err="1" smtClean="0"/>
              <a:t>will</a:t>
            </a:r>
            <a:r>
              <a:rPr lang="fr-BE" dirty="0" smtClean="0"/>
              <a:t> </a:t>
            </a:r>
            <a:r>
              <a:rPr lang="fr-BE" dirty="0" err="1" smtClean="0"/>
              <a:t>work</a:t>
            </a:r>
            <a:r>
              <a:rPr lang="fr-BE" dirty="0" smtClean="0"/>
              <a:t> in collaboration </a:t>
            </a:r>
            <a:r>
              <a:rPr lang="fr-BE" dirty="0" err="1" smtClean="0"/>
              <a:t>with</a:t>
            </a:r>
            <a:r>
              <a:rPr lang="fr-BE" dirty="0" smtClean="0"/>
              <a:t> the CHU de Liège to </a:t>
            </a:r>
            <a:r>
              <a:rPr lang="fr-BE" dirty="0" err="1" smtClean="0"/>
              <a:t>get</a:t>
            </a:r>
            <a:r>
              <a:rPr lang="fr-BE" dirty="0" smtClean="0"/>
              <a:t> </a:t>
            </a:r>
            <a:r>
              <a:rPr lang="fr-BE" dirty="0" err="1" smtClean="0"/>
              <a:t>blood</a:t>
            </a:r>
            <a:r>
              <a:rPr lang="fr-BE" dirty="0" smtClean="0"/>
              <a:t> </a:t>
            </a:r>
            <a:r>
              <a:rPr lang="fr-BE" dirty="0" err="1" smtClean="0"/>
              <a:t>sample</a:t>
            </a:r>
            <a:r>
              <a:rPr lang="fr-BE" dirty="0" smtClean="0"/>
              <a:t> </a:t>
            </a:r>
            <a:r>
              <a:rPr lang="fr-BE" dirty="0" err="1" smtClean="0"/>
              <a:t>from</a:t>
            </a:r>
            <a:r>
              <a:rPr lang="fr-BE" dirty="0" smtClean="0"/>
              <a:t> </a:t>
            </a:r>
            <a:r>
              <a:rPr lang="fr-BE" dirty="0" err="1" smtClean="0"/>
              <a:t>transplanted</a:t>
            </a:r>
            <a:r>
              <a:rPr lang="fr-BE" dirty="0" smtClean="0"/>
              <a:t> people, </a:t>
            </a:r>
            <a:r>
              <a:rPr lang="fr-BE" dirty="0" err="1" smtClean="0"/>
              <a:t>some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them</a:t>
            </a:r>
            <a:r>
              <a:rPr lang="fr-BE" baseline="0" dirty="0" smtClean="0"/>
              <a:t> </a:t>
            </a:r>
            <a:r>
              <a:rPr lang="fr-BE" baseline="0" dirty="0" err="1" smtClean="0"/>
              <a:t>having</a:t>
            </a:r>
            <a:r>
              <a:rPr lang="fr-BE" baseline="0" dirty="0" smtClean="0"/>
              <a:t> a PTLD.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66950-F570-4D35-961B-54DC9F1ECA04}" type="slidenum">
              <a:rPr lang="fr-BE" smtClean="0"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72460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So, if </a:t>
            </a:r>
            <a:r>
              <a:rPr lang="fr-BE" dirty="0" err="1" smtClean="0"/>
              <a:t>you</a:t>
            </a:r>
            <a:r>
              <a:rPr lang="fr-BE" dirty="0" smtClean="0"/>
              <a:t> </a:t>
            </a:r>
            <a:r>
              <a:rPr lang="fr-BE" dirty="0" err="1" smtClean="0"/>
              <a:t>had</a:t>
            </a:r>
            <a:r>
              <a:rPr lang="fr-BE" dirty="0" smtClean="0"/>
              <a:t> to </a:t>
            </a:r>
            <a:r>
              <a:rPr lang="fr-BE" dirty="0" err="1" smtClean="0"/>
              <a:t>remember</a:t>
            </a:r>
            <a:r>
              <a:rPr lang="fr-BE" dirty="0" smtClean="0"/>
              <a:t> 5 </a:t>
            </a:r>
            <a:r>
              <a:rPr lang="fr-BE" dirty="0" err="1" smtClean="0"/>
              <a:t>things</a:t>
            </a:r>
            <a:r>
              <a:rPr lang="fr-BE" dirty="0" smtClean="0"/>
              <a:t> </a:t>
            </a:r>
            <a:r>
              <a:rPr lang="fr-BE" dirty="0" err="1" smtClean="0"/>
              <a:t>from</a:t>
            </a:r>
            <a:r>
              <a:rPr lang="fr-BE" dirty="0" smtClean="0"/>
              <a:t> all of </a:t>
            </a:r>
            <a:r>
              <a:rPr lang="fr-BE" dirty="0" err="1" smtClean="0"/>
              <a:t>this</a:t>
            </a:r>
            <a:r>
              <a:rPr lang="fr-BE" dirty="0" smtClean="0"/>
              <a:t>, </a:t>
            </a:r>
            <a:r>
              <a:rPr lang="fr-BE" dirty="0" err="1" smtClean="0"/>
              <a:t>this</a:t>
            </a:r>
            <a:r>
              <a:rPr lang="fr-BE" dirty="0" smtClean="0"/>
              <a:t> </a:t>
            </a:r>
            <a:r>
              <a:rPr lang="fr-BE" dirty="0" err="1" smtClean="0"/>
              <a:t>should</a:t>
            </a:r>
            <a:r>
              <a:rPr lang="fr-BE" dirty="0" smtClean="0"/>
              <a:t> </a:t>
            </a:r>
            <a:r>
              <a:rPr lang="fr-BE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: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66950-F570-4D35-961B-54DC9F1ECA04}" type="slidenum">
              <a:rPr lang="fr-BE" smtClean="0"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023925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This </a:t>
            </a:r>
            <a:r>
              <a:rPr lang="fr-BE" dirty="0" err="1" smtClean="0"/>
              <a:t>concludes</a:t>
            </a:r>
            <a:r>
              <a:rPr lang="fr-BE" dirty="0" smtClean="0"/>
              <a:t> </a:t>
            </a:r>
            <a:r>
              <a:rPr lang="fr-BE" dirty="0" err="1" smtClean="0"/>
              <a:t>my</a:t>
            </a:r>
            <a:r>
              <a:rPr lang="fr-BE" dirty="0" smtClean="0"/>
              <a:t> </a:t>
            </a:r>
            <a:r>
              <a:rPr lang="fr-BE" dirty="0" err="1" smtClean="0"/>
              <a:t>presentation</a:t>
            </a:r>
            <a:r>
              <a:rPr lang="fr-BE" dirty="0" smtClean="0"/>
              <a:t>,</a:t>
            </a:r>
            <a:r>
              <a:rPr lang="fr-BE" baseline="0" dirty="0" smtClean="0"/>
              <a:t> I </a:t>
            </a:r>
            <a:r>
              <a:rPr lang="fr-BE" baseline="0" dirty="0" err="1" smtClean="0"/>
              <a:t>am</a:t>
            </a:r>
            <a:r>
              <a:rPr lang="fr-BE" baseline="0" dirty="0" smtClean="0"/>
              <a:t> open to </a:t>
            </a:r>
            <a:r>
              <a:rPr lang="fr-BE" baseline="0" dirty="0" err="1" smtClean="0"/>
              <a:t>answer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any</a:t>
            </a:r>
            <a:r>
              <a:rPr lang="fr-BE" baseline="0" dirty="0" smtClean="0"/>
              <a:t> question, </a:t>
            </a:r>
            <a:r>
              <a:rPr lang="fr-BE" baseline="0" dirty="0" err="1" smtClean="0"/>
              <a:t>thank</a:t>
            </a:r>
            <a:r>
              <a:rPr lang="fr-BE" baseline="0" dirty="0" smtClean="0"/>
              <a:t>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.</a:t>
            </a:r>
            <a:endParaRPr lang="fr-BE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66950-F570-4D35-961B-54DC9F1ECA04}" type="slidenum">
              <a:rPr lang="fr-BE" smtClean="0"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929410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Backup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66950-F570-4D35-961B-54DC9F1ECA04}" type="slidenum">
              <a:rPr lang="fr-BE" smtClean="0"/>
              <a:t>18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070567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Backup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66950-F570-4D35-961B-54DC9F1ECA04}" type="slidenum">
              <a:rPr lang="fr-BE" smtClean="0"/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41054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More </a:t>
            </a:r>
            <a:r>
              <a:rPr lang="fr-BE" dirty="0" err="1" smtClean="0"/>
              <a:t>specifically</a:t>
            </a:r>
            <a:r>
              <a:rPr lang="fr-BE" dirty="0" smtClean="0"/>
              <a:t>, I </a:t>
            </a:r>
            <a:r>
              <a:rPr lang="fr-BE" dirty="0" err="1" smtClean="0"/>
              <a:t>study</a:t>
            </a:r>
            <a:r>
              <a:rPr lang="fr-BE" dirty="0" smtClean="0"/>
              <a:t> the impact of a</a:t>
            </a:r>
            <a:r>
              <a:rPr lang="fr-BE" baseline="0" dirty="0" smtClean="0"/>
              <a:t> </a:t>
            </a:r>
            <a:r>
              <a:rPr lang="fr-BE" baseline="0" dirty="0" err="1" smtClean="0"/>
              <a:t>gammaherpesvirus</a:t>
            </a:r>
            <a:r>
              <a:rPr lang="fr-BE" baseline="0" dirty="0" smtClean="0"/>
              <a:t> on B </a:t>
            </a:r>
            <a:r>
              <a:rPr lang="fr-BE" baseline="0" dirty="0" err="1" smtClean="0"/>
              <a:t>cells</a:t>
            </a:r>
            <a:r>
              <a:rPr lang="fr-BE" baseline="0" dirty="0" smtClean="0"/>
              <a:t> in the </a:t>
            </a:r>
            <a:r>
              <a:rPr lang="fr-BE" baseline="0" dirty="0" err="1" smtClean="0"/>
              <a:t>context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immunodeficiency</a:t>
            </a:r>
            <a:r>
              <a:rPr lang="fr-BE" baseline="0" dirty="0" smtClean="0"/>
              <a:t>, in a mouse model.</a:t>
            </a:r>
          </a:p>
          <a:p>
            <a:r>
              <a:rPr lang="fr-BE" baseline="0" dirty="0" smtClean="0"/>
              <a:t>Let me </a:t>
            </a:r>
            <a:r>
              <a:rPr lang="fr-BE" baseline="0" dirty="0" err="1" smtClean="0"/>
              <a:t>explain</a:t>
            </a:r>
            <a:r>
              <a:rPr lang="fr-BE" baseline="0" dirty="0" smtClean="0"/>
              <a:t>.</a:t>
            </a:r>
            <a:endParaRPr lang="fr-BE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66950-F570-4D35-961B-54DC9F1ECA04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792969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Backup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66950-F570-4D35-961B-54DC9F1ECA04}" type="slidenum">
              <a:rPr lang="fr-BE" smtClean="0"/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167694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Backup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66950-F570-4D35-961B-54DC9F1ECA04}" type="slidenum">
              <a:rPr lang="fr-BE" smtClean="0"/>
              <a:t>21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667265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Backup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66950-F570-4D35-961B-54DC9F1ECA04}" type="slidenum">
              <a:rPr lang="fr-BE" smtClean="0"/>
              <a:t>22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833036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Backup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66950-F570-4D35-961B-54DC9F1ECA04}" type="slidenum">
              <a:rPr lang="fr-BE" smtClean="0"/>
              <a:t>23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7891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Backup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66950-F570-4D35-961B-54DC9F1ECA04}" type="slidenum">
              <a:rPr lang="fr-BE" smtClean="0"/>
              <a:t>24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91802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Backup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66950-F570-4D35-961B-54DC9F1ECA04}" type="slidenum">
              <a:rPr lang="fr-BE" smtClean="0"/>
              <a:t>25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130207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Backup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66950-F570-4D35-961B-54DC9F1ECA04}" type="slidenum">
              <a:rPr lang="fr-BE" smtClean="0"/>
              <a:t>26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585022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Backup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66950-F570-4D35-961B-54DC9F1ECA04}" type="slidenum">
              <a:rPr lang="fr-BE" smtClean="0"/>
              <a:t>27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444636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Backup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66950-F570-4D35-961B-54DC9F1ECA04}" type="slidenum">
              <a:rPr lang="fr-BE" smtClean="0"/>
              <a:t>28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65508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u="none" dirty="0" err="1" smtClean="0"/>
              <a:t>Gammaherpesviruses</a:t>
            </a:r>
            <a:r>
              <a:rPr lang="fr-BE" u="none" baseline="0" dirty="0" smtClean="0"/>
              <a:t> are </a:t>
            </a:r>
            <a:r>
              <a:rPr lang="fr-BE" u="none" baseline="0" dirty="0" err="1" smtClean="0"/>
              <a:t>very</a:t>
            </a:r>
            <a:r>
              <a:rPr lang="fr-BE" u="none" baseline="0" dirty="0" smtClean="0"/>
              <a:t> </a:t>
            </a:r>
            <a:r>
              <a:rPr lang="fr-BE" u="none" baseline="0" dirty="0" err="1" smtClean="0"/>
              <a:t>prevalent</a:t>
            </a:r>
            <a:r>
              <a:rPr lang="fr-BE" u="none" baseline="0" dirty="0" smtClean="0"/>
              <a:t> </a:t>
            </a:r>
            <a:r>
              <a:rPr lang="fr-BE" u="none" baseline="0" dirty="0" err="1" smtClean="0"/>
              <a:t>viruses</a:t>
            </a:r>
            <a:r>
              <a:rPr lang="fr-BE" u="none" baseline="0" dirty="0" smtClean="0"/>
              <a:t>. In </a:t>
            </a:r>
            <a:r>
              <a:rPr lang="fr-BE" u="none" baseline="0" dirty="0" err="1" smtClean="0"/>
              <a:t>humans</a:t>
            </a:r>
            <a:r>
              <a:rPr lang="fr-BE" u="none" baseline="0" dirty="0" smtClean="0"/>
              <a:t>, more </a:t>
            </a:r>
            <a:r>
              <a:rPr lang="fr-BE" u="none" baseline="0" dirty="0" err="1" smtClean="0"/>
              <a:t>than</a:t>
            </a:r>
            <a:r>
              <a:rPr lang="fr-BE" u="none" baseline="0" dirty="0" smtClean="0"/>
              <a:t> 90% of the </a:t>
            </a:r>
            <a:r>
              <a:rPr lang="fr-BE" u="none" baseline="0" dirty="0" err="1" smtClean="0"/>
              <a:t>adult</a:t>
            </a:r>
            <a:r>
              <a:rPr lang="fr-BE" u="none" baseline="0" dirty="0" smtClean="0"/>
              <a:t> population </a:t>
            </a:r>
            <a:r>
              <a:rPr lang="fr-BE" u="none" baseline="0" dirty="0" err="1" smtClean="0"/>
              <a:t>is</a:t>
            </a:r>
            <a:r>
              <a:rPr lang="fr-BE" u="none" baseline="0" dirty="0" smtClean="0"/>
              <a:t> </a:t>
            </a:r>
            <a:r>
              <a:rPr lang="fr-BE" u="none" baseline="0" dirty="0" err="1" smtClean="0"/>
              <a:t>infected</a:t>
            </a:r>
            <a:r>
              <a:rPr lang="fr-BE" u="none" baseline="0" dirty="0" smtClean="0"/>
              <a:t> by the Epstein-Barr virus.</a:t>
            </a:r>
          </a:p>
          <a:p>
            <a:r>
              <a:rPr lang="fr-BE" u="none" baseline="0" dirty="0" smtClean="0"/>
              <a:t>Once </a:t>
            </a:r>
            <a:r>
              <a:rPr lang="fr-BE" u="none" baseline="0" dirty="0" err="1" smtClean="0"/>
              <a:t>you</a:t>
            </a:r>
            <a:r>
              <a:rPr lang="fr-BE" u="none" baseline="0" dirty="0" smtClean="0"/>
              <a:t> are </a:t>
            </a:r>
            <a:r>
              <a:rPr lang="fr-BE" u="none" baseline="0" dirty="0" err="1" smtClean="0"/>
              <a:t>infected</a:t>
            </a:r>
            <a:r>
              <a:rPr lang="fr-BE" u="none" baseline="0" dirty="0" smtClean="0"/>
              <a:t>, </a:t>
            </a:r>
            <a:r>
              <a:rPr lang="fr-BE" u="none" baseline="0" dirty="0" err="1" smtClean="0"/>
              <a:t>you</a:t>
            </a:r>
            <a:r>
              <a:rPr lang="fr-BE" u="none" baseline="0" dirty="0" smtClean="0"/>
              <a:t> </a:t>
            </a:r>
            <a:r>
              <a:rPr lang="fr-BE" u="none" baseline="0" dirty="0" err="1" smtClean="0"/>
              <a:t>never</a:t>
            </a:r>
            <a:r>
              <a:rPr lang="fr-BE" u="none" baseline="0" dirty="0" smtClean="0"/>
              <a:t> </a:t>
            </a:r>
            <a:r>
              <a:rPr lang="fr-BE" u="none" baseline="0" dirty="0" err="1" smtClean="0"/>
              <a:t>get</a:t>
            </a:r>
            <a:r>
              <a:rPr lang="fr-BE" u="none" baseline="0" dirty="0" smtClean="0"/>
              <a:t> </a:t>
            </a:r>
            <a:r>
              <a:rPr lang="fr-BE" u="none" baseline="0" dirty="0" err="1" smtClean="0"/>
              <a:t>rid</a:t>
            </a:r>
            <a:r>
              <a:rPr lang="fr-BE" u="none" baseline="0" dirty="0" smtClean="0"/>
              <a:t> of </a:t>
            </a:r>
            <a:r>
              <a:rPr lang="fr-BE" u="none" baseline="0" dirty="0" err="1" smtClean="0"/>
              <a:t>this</a:t>
            </a:r>
            <a:r>
              <a:rPr lang="fr-BE" u="none" baseline="0" dirty="0" smtClean="0"/>
              <a:t> virus, </a:t>
            </a:r>
            <a:r>
              <a:rPr lang="fr-BE" u="none" baseline="0" dirty="0" err="1" smtClean="0"/>
              <a:t>you</a:t>
            </a:r>
            <a:r>
              <a:rPr lang="fr-BE" u="none" baseline="0" dirty="0" smtClean="0"/>
              <a:t> are </a:t>
            </a:r>
            <a:r>
              <a:rPr lang="fr-BE" u="none" baseline="0" dirty="0" err="1" smtClean="0"/>
              <a:t>infected</a:t>
            </a:r>
            <a:r>
              <a:rPr lang="fr-BE" u="none" baseline="0" dirty="0" smtClean="0"/>
              <a:t> for life. In </a:t>
            </a:r>
            <a:r>
              <a:rPr lang="fr-BE" u="none" baseline="0" dirty="0" err="1" smtClean="0"/>
              <a:t>your</a:t>
            </a:r>
            <a:r>
              <a:rPr lang="fr-BE" u="none" baseline="0" dirty="0" smtClean="0"/>
              <a:t> body, the main </a:t>
            </a:r>
            <a:r>
              <a:rPr lang="fr-BE" u="none" baseline="0" dirty="0" err="1" smtClean="0"/>
              <a:t>cell</a:t>
            </a:r>
            <a:r>
              <a:rPr lang="fr-BE" u="none" baseline="0" dirty="0" smtClean="0"/>
              <a:t> type </a:t>
            </a:r>
            <a:r>
              <a:rPr lang="fr-BE" u="none" baseline="0" dirty="0" err="1" smtClean="0"/>
              <a:t>reservoir</a:t>
            </a:r>
            <a:r>
              <a:rPr lang="fr-BE" u="none" baseline="0" dirty="0" smtClean="0"/>
              <a:t> </a:t>
            </a:r>
            <a:r>
              <a:rPr lang="fr-BE" u="none" baseline="0" dirty="0" err="1" smtClean="0"/>
              <a:t>is</a:t>
            </a:r>
            <a:r>
              <a:rPr lang="fr-BE" u="none" baseline="0" dirty="0" smtClean="0"/>
              <a:t> the B </a:t>
            </a:r>
            <a:r>
              <a:rPr lang="fr-BE" u="none" baseline="0" dirty="0" err="1" smtClean="0"/>
              <a:t>cells</a:t>
            </a:r>
            <a:r>
              <a:rPr lang="fr-BE" u="none" baseline="0" dirty="0" smtClean="0"/>
              <a:t>.</a:t>
            </a:r>
          </a:p>
          <a:p>
            <a:r>
              <a:rPr lang="fr-BE" u="none" baseline="0" dirty="0" smtClean="0"/>
              <a:t>For the </a:t>
            </a:r>
            <a:r>
              <a:rPr lang="fr-BE" u="none" baseline="0" dirty="0" err="1" smtClean="0"/>
              <a:t>majority</a:t>
            </a:r>
            <a:r>
              <a:rPr lang="fr-BE" u="none" baseline="0" dirty="0" smtClean="0"/>
              <a:t> of the population, the infection </a:t>
            </a:r>
            <a:r>
              <a:rPr lang="fr-BE" u="none" baseline="0" dirty="0" err="1" smtClean="0"/>
              <a:t>is</a:t>
            </a:r>
            <a:r>
              <a:rPr lang="fr-BE" u="none" baseline="0" dirty="0" smtClean="0"/>
              <a:t> not an issue as </a:t>
            </a:r>
            <a:r>
              <a:rPr lang="fr-BE" u="none" baseline="0" dirty="0" err="1" smtClean="0"/>
              <a:t>this</a:t>
            </a:r>
            <a:r>
              <a:rPr lang="fr-BE" u="none" baseline="0" dirty="0" smtClean="0"/>
              <a:t> </a:t>
            </a:r>
            <a:r>
              <a:rPr lang="fr-BE" u="none" baseline="0" dirty="0" err="1" smtClean="0"/>
              <a:t>will</a:t>
            </a:r>
            <a:r>
              <a:rPr lang="fr-BE" u="none" baseline="0" dirty="0" smtClean="0"/>
              <a:t> not cause </a:t>
            </a:r>
            <a:r>
              <a:rPr lang="fr-BE" u="none" baseline="0" dirty="0" err="1" smtClean="0"/>
              <a:t>any</a:t>
            </a:r>
            <a:r>
              <a:rPr lang="fr-BE" u="none" baseline="0" dirty="0" smtClean="0"/>
              <a:t> </a:t>
            </a:r>
            <a:r>
              <a:rPr lang="fr-BE" u="none" baseline="0" dirty="0" err="1" smtClean="0"/>
              <a:t>symptom</a:t>
            </a:r>
            <a:r>
              <a:rPr lang="fr-BE" u="none" baseline="0" dirty="0" smtClean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66950-F570-4D35-961B-54DC9F1ECA04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14197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However</a:t>
            </a:r>
            <a:r>
              <a:rPr lang="fr-BE" dirty="0" smtClean="0"/>
              <a:t>, in </a:t>
            </a:r>
            <a:r>
              <a:rPr lang="fr-BE" dirty="0" err="1" smtClean="0"/>
              <a:t>immunodeficient</a:t>
            </a:r>
            <a:r>
              <a:rPr lang="fr-BE" dirty="0" smtClean="0"/>
              <a:t> people, the EBV infection </a:t>
            </a:r>
            <a:r>
              <a:rPr lang="fr-BE" dirty="0" err="1" smtClean="0"/>
              <a:t>is</a:t>
            </a:r>
            <a:r>
              <a:rPr lang="fr-BE" dirty="0" smtClean="0"/>
              <a:t> a major </a:t>
            </a:r>
            <a:r>
              <a:rPr lang="fr-BE" dirty="0" err="1" smtClean="0"/>
              <a:t>risk</a:t>
            </a:r>
            <a:r>
              <a:rPr lang="fr-BE" baseline="0" dirty="0" smtClean="0"/>
              <a:t> factor to </a:t>
            </a:r>
            <a:r>
              <a:rPr lang="fr-BE" baseline="0" dirty="0" err="1" smtClean="0"/>
              <a:t>develop</a:t>
            </a:r>
            <a:r>
              <a:rPr lang="fr-BE" baseline="0" dirty="0" smtClean="0"/>
              <a:t> a </a:t>
            </a:r>
            <a:r>
              <a:rPr lang="fr-BE" baseline="0" dirty="0" err="1" smtClean="0"/>
              <a:t>lymphoproliferative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disorder</a:t>
            </a:r>
            <a:r>
              <a:rPr lang="fr-BE" baseline="0" dirty="0" smtClean="0"/>
              <a:t>.</a:t>
            </a:r>
          </a:p>
          <a:p>
            <a:r>
              <a:rPr lang="fr-BE" baseline="0" dirty="0" err="1" smtClean="0"/>
              <a:t>Indeed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gammaherpesviruses</a:t>
            </a:r>
            <a:r>
              <a:rPr lang="fr-BE" baseline="0" dirty="0" smtClean="0"/>
              <a:t> are </a:t>
            </a:r>
            <a:r>
              <a:rPr lang="fr-BE" baseline="0" dirty="0" err="1" smtClean="0"/>
              <a:t>known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manipulate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cell</a:t>
            </a:r>
            <a:r>
              <a:rPr lang="fr-BE" baseline="0" dirty="0" smtClean="0"/>
              <a:t> cycle.</a:t>
            </a:r>
          </a:p>
          <a:p>
            <a:r>
              <a:rPr lang="fr-BE" baseline="0" dirty="0" smtClean="0"/>
              <a:t>So people </a:t>
            </a:r>
            <a:r>
              <a:rPr lang="fr-BE" baseline="0" dirty="0" err="1" smtClean="0"/>
              <a:t>having</a:t>
            </a:r>
            <a:r>
              <a:rPr lang="fr-BE" baseline="0" dirty="0" smtClean="0"/>
              <a:t> an immune system </a:t>
            </a:r>
            <a:r>
              <a:rPr lang="fr-BE" baseline="0" dirty="0" err="1" smtClean="0"/>
              <a:t>struggling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kill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cells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behave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aberrantly</a:t>
            </a:r>
            <a:r>
              <a:rPr lang="fr-BE" baseline="0" dirty="0" smtClean="0"/>
              <a:t> are </a:t>
            </a:r>
            <a:r>
              <a:rPr lang="fr-BE" baseline="0" dirty="0" err="1" smtClean="0"/>
              <a:t>prone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develop</a:t>
            </a:r>
            <a:r>
              <a:rPr lang="fr-BE" baseline="0" dirty="0" smtClean="0"/>
              <a:t> a </a:t>
            </a:r>
            <a:r>
              <a:rPr lang="fr-BE" baseline="0" dirty="0" err="1" smtClean="0"/>
              <a:t>lymphoproliferative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disorder</a:t>
            </a:r>
            <a:r>
              <a:rPr lang="fr-BE" baseline="0" dirty="0" smtClean="0"/>
              <a:t>.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66950-F570-4D35-961B-54DC9F1ECA04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24006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The main </a:t>
            </a:r>
            <a:r>
              <a:rPr lang="fr-BE" dirty="0" err="1" smtClean="0"/>
              <a:t>reservoir</a:t>
            </a:r>
            <a:r>
              <a:rPr lang="fr-BE" dirty="0" smtClean="0"/>
              <a:t> of </a:t>
            </a:r>
            <a:r>
              <a:rPr lang="fr-BE" dirty="0" err="1" smtClean="0"/>
              <a:t>gammaherpesviruses</a:t>
            </a:r>
            <a:r>
              <a:rPr lang="fr-BE" dirty="0" smtClean="0"/>
              <a:t> are B </a:t>
            </a:r>
            <a:r>
              <a:rPr lang="fr-BE" dirty="0" err="1" smtClean="0"/>
              <a:t>cells</a:t>
            </a:r>
            <a:r>
              <a:rPr lang="fr-BE" dirty="0" smtClean="0"/>
              <a:t>.</a:t>
            </a:r>
          </a:p>
          <a:p>
            <a:r>
              <a:rPr lang="fr-BE" dirty="0" smtClean="0"/>
              <a:t>And the infection </a:t>
            </a:r>
            <a:r>
              <a:rPr lang="fr-BE" dirty="0" err="1" smtClean="0"/>
              <a:t>is</a:t>
            </a:r>
            <a:r>
              <a:rPr lang="fr-BE" dirty="0" smtClean="0"/>
              <a:t> not </a:t>
            </a:r>
            <a:r>
              <a:rPr lang="fr-BE" dirty="0" err="1" smtClean="0"/>
              <a:t>random</a:t>
            </a:r>
            <a:r>
              <a:rPr lang="fr-BE" dirty="0" smtClean="0"/>
              <a:t>. The </a:t>
            </a:r>
            <a:r>
              <a:rPr lang="fr-BE" dirty="0" err="1" smtClean="0"/>
              <a:t>gammaherpesviruses</a:t>
            </a:r>
            <a:r>
              <a:rPr lang="fr-BE" dirty="0" smtClean="0"/>
              <a:t> </a:t>
            </a:r>
            <a:r>
              <a:rPr lang="fr-BE" dirty="0" err="1" smtClean="0"/>
              <a:t>seem</a:t>
            </a:r>
            <a:r>
              <a:rPr lang="fr-BE" dirty="0" smtClean="0"/>
              <a:t> to </a:t>
            </a:r>
            <a:r>
              <a:rPr lang="fr-BE" dirty="0" err="1" smtClean="0"/>
              <a:t>preferentially</a:t>
            </a:r>
            <a:r>
              <a:rPr lang="fr-BE" dirty="0" smtClean="0"/>
              <a:t> </a:t>
            </a:r>
            <a:r>
              <a:rPr lang="fr-BE" dirty="0" smtClean="0"/>
              <a:t>infect and </a:t>
            </a:r>
            <a:r>
              <a:rPr lang="fr-BE" dirty="0" err="1" smtClean="0"/>
              <a:t>persist</a:t>
            </a:r>
            <a:r>
              <a:rPr lang="fr-BE" dirty="0" smtClean="0"/>
              <a:t> in </a:t>
            </a:r>
            <a:r>
              <a:rPr lang="fr-BE" dirty="0" err="1" smtClean="0"/>
              <a:t>some</a:t>
            </a:r>
            <a:r>
              <a:rPr lang="fr-BE" dirty="0" smtClean="0"/>
              <a:t> B </a:t>
            </a:r>
            <a:r>
              <a:rPr lang="fr-BE" dirty="0" err="1" smtClean="0"/>
              <a:t>cells</a:t>
            </a:r>
            <a:r>
              <a:rPr lang="fr-BE" dirty="0" smtClean="0"/>
              <a:t>, </a:t>
            </a:r>
            <a:r>
              <a:rPr lang="fr-BE" dirty="0" smtClean="0"/>
              <a:t>as </a:t>
            </a:r>
            <a:r>
              <a:rPr lang="fr-BE" dirty="0" err="1" smtClean="0"/>
              <a:t>there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a </a:t>
            </a:r>
            <a:r>
              <a:rPr lang="fr-BE" dirty="0" err="1" smtClean="0"/>
              <a:t>bias</a:t>
            </a:r>
            <a:r>
              <a:rPr lang="fr-BE" dirty="0" smtClean="0"/>
              <a:t> in the BCR of </a:t>
            </a:r>
            <a:r>
              <a:rPr lang="fr-BE" dirty="0" err="1" smtClean="0"/>
              <a:t>infected</a:t>
            </a:r>
            <a:r>
              <a:rPr lang="fr-BE" dirty="0" smtClean="0"/>
              <a:t> </a:t>
            </a:r>
            <a:r>
              <a:rPr lang="fr-BE" dirty="0" err="1" smtClean="0"/>
              <a:t>cells</a:t>
            </a:r>
            <a:r>
              <a:rPr lang="fr-BE" dirty="0" smtClean="0"/>
              <a:t>.</a:t>
            </a:r>
            <a:endParaRPr lang="fr-BE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66950-F570-4D35-961B-54DC9F1ECA04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96706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Long story short, the B </a:t>
            </a:r>
            <a:r>
              <a:rPr lang="fr-BE" dirty="0" err="1" smtClean="0"/>
              <a:t>cell</a:t>
            </a:r>
            <a:r>
              <a:rPr lang="fr-BE" dirty="0" smtClean="0"/>
              <a:t> </a:t>
            </a:r>
            <a:r>
              <a:rPr lang="fr-BE" dirty="0" err="1" smtClean="0"/>
              <a:t>receptors</a:t>
            </a:r>
            <a:r>
              <a:rPr lang="fr-BE" baseline="0" dirty="0" smtClean="0"/>
              <a:t> are </a:t>
            </a:r>
            <a:r>
              <a:rPr lang="fr-BE" baseline="0" dirty="0" err="1" smtClean="0"/>
              <a:t>antibodies</a:t>
            </a:r>
            <a:r>
              <a:rPr lang="fr-BE" baseline="0" dirty="0" smtClean="0"/>
              <a:t> at the surface of B </a:t>
            </a:r>
            <a:r>
              <a:rPr lang="fr-BE" baseline="0" dirty="0" err="1" smtClean="0"/>
              <a:t>cells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act</a:t>
            </a:r>
            <a:r>
              <a:rPr lang="fr-BE" baseline="0" dirty="0" smtClean="0"/>
              <a:t> as a </a:t>
            </a:r>
            <a:r>
              <a:rPr lang="fr-BE" baseline="0" dirty="0" err="1" smtClean="0"/>
              <a:t>receptor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activate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them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when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they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encounter</a:t>
            </a:r>
            <a:r>
              <a:rPr lang="fr-BE" baseline="0" dirty="0" smtClean="0"/>
              <a:t> a </a:t>
            </a:r>
            <a:r>
              <a:rPr lang="fr-BE" baseline="0" dirty="0" err="1" smtClean="0"/>
              <a:t>complementary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antigen</a:t>
            </a:r>
            <a:r>
              <a:rPr lang="fr-BE" baseline="0" dirty="0" smtClean="0"/>
              <a:t>.</a:t>
            </a:r>
          </a:p>
          <a:p>
            <a:r>
              <a:rPr lang="fr-BE" baseline="0" dirty="0" err="1" smtClean="0"/>
              <a:t>They</a:t>
            </a:r>
            <a:r>
              <a:rPr lang="fr-BE" baseline="0" dirty="0" smtClean="0"/>
              <a:t> are </a:t>
            </a:r>
            <a:r>
              <a:rPr lang="fr-BE" baseline="0" dirty="0" err="1" smtClean="0"/>
              <a:t>generated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dynamically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during</a:t>
            </a:r>
            <a:r>
              <a:rPr lang="fr-BE" baseline="0" dirty="0" smtClean="0"/>
              <a:t> the B </a:t>
            </a:r>
            <a:r>
              <a:rPr lang="fr-BE" baseline="0" dirty="0" err="1" smtClean="0"/>
              <a:t>cell</a:t>
            </a:r>
            <a:r>
              <a:rPr lang="fr-BE" baseline="0" dirty="0" smtClean="0"/>
              <a:t> maturation. All the BCR of an </a:t>
            </a:r>
            <a:r>
              <a:rPr lang="fr-BE" baseline="0" dirty="0" err="1" smtClean="0"/>
              <a:t>individual</a:t>
            </a:r>
            <a:r>
              <a:rPr lang="fr-BE" baseline="0" dirty="0" smtClean="0"/>
              <a:t> are </a:t>
            </a:r>
            <a:r>
              <a:rPr lang="fr-BE" baseline="0" dirty="0" err="1" smtClean="0"/>
              <a:t>called</a:t>
            </a:r>
            <a:r>
              <a:rPr lang="fr-BE" baseline="0" dirty="0" smtClean="0"/>
              <a:t> the BCR </a:t>
            </a:r>
            <a:r>
              <a:rPr lang="fr-BE" baseline="0" dirty="0" err="1" smtClean="0"/>
              <a:t>repertoire</a:t>
            </a:r>
            <a:r>
              <a:rPr lang="fr-BE" baseline="0" dirty="0" smtClean="0"/>
              <a:t>.</a:t>
            </a:r>
            <a:endParaRPr lang="fr-BE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66950-F570-4D35-961B-54DC9F1ECA04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82150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So the infection </a:t>
            </a:r>
            <a:r>
              <a:rPr lang="fr-BE" dirty="0" err="1" smtClean="0"/>
              <a:t>is</a:t>
            </a:r>
            <a:r>
              <a:rPr lang="fr-BE" dirty="0" smtClean="0"/>
              <a:t> not </a:t>
            </a:r>
            <a:r>
              <a:rPr lang="fr-BE" dirty="0" err="1" smtClean="0"/>
              <a:t>random</a:t>
            </a:r>
            <a:r>
              <a:rPr lang="fr-BE" dirty="0" smtClean="0"/>
              <a:t>, but the </a:t>
            </a:r>
            <a:r>
              <a:rPr lang="fr-BE" dirty="0" err="1" smtClean="0"/>
              <a:t>mecanism</a:t>
            </a:r>
            <a:r>
              <a:rPr lang="fr-BE" dirty="0" smtClean="0"/>
              <a:t> </a:t>
            </a:r>
            <a:r>
              <a:rPr lang="fr-BE" dirty="0" err="1" smtClean="0"/>
              <a:t>behind</a:t>
            </a:r>
            <a:r>
              <a:rPr lang="fr-BE" dirty="0" smtClean="0"/>
              <a:t> the </a:t>
            </a:r>
            <a:r>
              <a:rPr lang="fr-BE" dirty="0" err="1" smtClean="0"/>
              <a:t>preference</a:t>
            </a:r>
            <a:r>
              <a:rPr lang="fr-BE" dirty="0" smtClean="0"/>
              <a:t> of infection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however</a:t>
            </a:r>
            <a:r>
              <a:rPr lang="fr-BE" dirty="0" smtClean="0"/>
              <a:t> </a:t>
            </a:r>
            <a:r>
              <a:rPr lang="fr-BE" dirty="0" err="1" smtClean="0"/>
              <a:t>poorly</a:t>
            </a:r>
            <a:r>
              <a:rPr lang="fr-BE" dirty="0" smtClean="0"/>
              <a:t> </a:t>
            </a:r>
            <a:r>
              <a:rPr lang="fr-BE" dirty="0" err="1" smtClean="0"/>
              <a:t>understood</a:t>
            </a:r>
            <a:r>
              <a:rPr lang="fr-BE" dirty="0" smtClean="0"/>
              <a:t>.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66950-F570-4D35-961B-54DC9F1ECA04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90829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During</a:t>
            </a:r>
            <a:r>
              <a:rPr lang="fr-BE" dirty="0" smtClean="0"/>
              <a:t> </a:t>
            </a:r>
            <a:r>
              <a:rPr lang="fr-BE" dirty="0" err="1" smtClean="0"/>
              <a:t>my</a:t>
            </a:r>
            <a:r>
              <a:rPr lang="fr-BE" dirty="0" smtClean="0"/>
              <a:t> </a:t>
            </a:r>
            <a:r>
              <a:rPr lang="fr-BE" dirty="0" err="1" smtClean="0"/>
              <a:t>project</a:t>
            </a:r>
            <a:r>
              <a:rPr lang="fr-BE" dirty="0" smtClean="0"/>
              <a:t>, </a:t>
            </a:r>
            <a:r>
              <a:rPr lang="fr-BE" dirty="0" err="1" smtClean="0"/>
              <a:t>we</a:t>
            </a:r>
            <a:r>
              <a:rPr lang="fr-BE" dirty="0" smtClean="0"/>
              <a:t> </a:t>
            </a:r>
            <a:r>
              <a:rPr lang="fr-BE" dirty="0" err="1" smtClean="0"/>
              <a:t>compared</a:t>
            </a:r>
            <a:r>
              <a:rPr lang="fr-BE" dirty="0" smtClean="0"/>
              <a:t> the BCR </a:t>
            </a:r>
            <a:r>
              <a:rPr lang="fr-BE" dirty="0" err="1" smtClean="0"/>
              <a:t>repertoire</a:t>
            </a:r>
            <a:r>
              <a:rPr lang="fr-BE" dirty="0" smtClean="0"/>
              <a:t> of </a:t>
            </a:r>
            <a:r>
              <a:rPr lang="fr-BE" dirty="0" err="1" smtClean="0"/>
              <a:t>infected</a:t>
            </a:r>
            <a:r>
              <a:rPr lang="fr-BE" dirty="0" smtClean="0"/>
              <a:t> </a:t>
            </a:r>
            <a:r>
              <a:rPr lang="fr-BE" dirty="0" err="1" smtClean="0"/>
              <a:t>mice</a:t>
            </a:r>
            <a:r>
              <a:rPr lang="fr-BE" dirty="0" smtClean="0"/>
              <a:t> versus non-</a:t>
            </a:r>
            <a:r>
              <a:rPr lang="fr-BE" dirty="0" err="1" smtClean="0"/>
              <a:t>infected</a:t>
            </a:r>
            <a:r>
              <a:rPr lang="fr-BE" dirty="0" smtClean="0"/>
              <a:t> </a:t>
            </a:r>
            <a:r>
              <a:rPr lang="fr-BE" dirty="0" err="1" smtClean="0"/>
              <a:t>mice</a:t>
            </a:r>
            <a:r>
              <a:rPr lang="fr-BE" dirty="0" smtClean="0"/>
              <a:t>, and the BCR </a:t>
            </a:r>
            <a:r>
              <a:rPr lang="fr-BE" dirty="0" err="1" smtClean="0"/>
              <a:t>repertoire</a:t>
            </a:r>
            <a:r>
              <a:rPr lang="fr-BE" dirty="0" smtClean="0"/>
              <a:t> of </a:t>
            </a:r>
            <a:r>
              <a:rPr lang="fr-BE" dirty="0" err="1" smtClean="0"/>
              <a:t>infected</a:t>
            </a:r>
            <a:r>
              <a:rPr lang="fr-BE" dirty="0" smtClean="0"/>
              <a:t> B </a:t>
            </a:r>
            <a:r>
              <a:rPr lang="fr-BE" dirty="0" err="1" smtClean="0"/>
              <a:t>cells</a:t>
            </a:r>
            <a:r>
              <a:rPr lang="fr-BE" dirty="0" smtClean="0"/>
              <a:t> versus non-</a:t>
            </a:r>
            <a:r>
              <a:rPr lang="fr-BE" dirty="0" err="1" smtClean="0"/>
              <a:t>infected</a:t>
            </a:r>
            <a:r>
              <a:rPr lang="fr-BE" dirty="0" smtClean="0"/>
              <a:t> B </a:t>
            </a:r>
            <a:r>
              <a:rPr lang="fr-BE" dirty="0" err="1" smtClean="0"/>
              <a:t>cells</a:t>
            </a:r>
            <a:r>
              <a:rPr lang="fr-BE" dirty="0" smtClean="0"/>
              <a:t> in </a:t>
            </a:r>
            <a:r>
              <a:rPr lang="fr-BE" dirty="0" err="1" smtClean="0"/>
              <a:t>infected</a:t>
            </a:r>
            <a:r>
              <a:rPr lang="fr-BE" dirty="0" smtClean="0"/>
              <a:t> </a:t>
            </a:r>
            <a:r>
              <a:rPr lang="fr-BE" dirty="0" err="1" smtClean="0"/>
              <a:t>mice</a:t>
            </a:r>
            <a:r>
              <a:rPr lang="fr-BE" dirty="0" smtClean="0"/>
              <a:t>.</a:t>
            </a:r>
          </a:p>
          <a:p>
            <a:r>
              <a:rPr lang="fr-BE" dirty="0" err="1" smtClean="0"/>
              <a:t>We</a:t>
            </a:r>
            <a:r>
              <a:rPr lang="fr-BE" dirty="0" smtClean="0"/>
              <a:t> </a:t>
            </a:r>
            <a:r>
              <a:rPr lang="fr-BE" dirty="0" err="1" smtClean="0"/>
              <a:t>could</a:t>
            </a:r>
            <a:r>
              <a:rPr lang="fr-BE" dirty="0" smtClean="0"/>
              <a:t> </a:t>
            </a:r>
            <a:r>
              <a:rPr lang="fr-BE" dirty="0" err="1" smtClean="0"/>
              <a:t>differenciate</a:t>
            </a:r>
            <a:r>
              <a:rPr lang="fr-BE" dirty="0" smtClean="0"/>
              <a:t> </a:t>
            </a:r>
            <a:r>
              <a:rPr lang="fr-BE" dirty="0" err="1" smtClean="0"/>
              <a:t>infected</a:t>
            </a:r>
            <a:r>
              <a:rPr lang="fr-BE" dirty="0" smtClean="0"/>
              <a:t> </a:t>
            </a:r>
            <a:r>
              <a:rPr lang="fr-BE" dirty="0" err="1" smtClean="0"/>
              <a:t>cells</a:t>
            </a:r>
            <a:r>
              <a:rPr lang="fr-BE" dirty="0" smtClean="0"/>
              <a:t> by </a:t>
            </a:r>
            <a:r>
              <a:rPr lang="fr-BE" dirty="0" err="1" smtClean="0"/>
              <a:t>using</a:t>
            </a:r>
            <a:r>
              <a:rPr lang="fr-BE" dirty="0" smtClean="0"/>
              <a:t> a virus </a:t>
            </a:r>
            <a:r>
              <a:rPr lang="fr-BE" dirty="0" err="1" smtClean="0"/>
              <a:t>making</a:t>
            </a:r>
            <a:r>
              <a:rPr lang="fr-BE" dirty="0" smtClean="0"/>
              <a:t> </a:t>
            </a:r>
            <a:r>
              <a:rPr lang="fr-BE" dirty="0" err="1" smtClean="0"/>
              <a:t>infected</a:t>
            </a:r>
            <a:r>
              <a:rPr lang="fr-BE" dirty="0" smtClean="0"/>
              <a:t> </a:t>
            </a:r>
            <a:r>
              <a:rPr lang="fr-BE" dirty="0" err="1" smtClean="0"/>
              <a:t>cells</a:t>
            </a:r>
            <a:r>
              <a:rPr lang="fr-BE" dirty="0" smtClean="0"/>
              <a:t> </a:t>
            </a:r>
            <a:r>
              <a:rPr lang="fr-BE" dirty="0" err="1" smtClean="0"/>
              <a:t>produce</a:t>
            </a:r>
            <a:r>
              <a:rPr lang="fr-BE" dirty="0" smtClean="0"/>
              <a:t> a fluorescent </a:t>
            </a:r>
            <a:r>
              <a:rPr lang="fr-BE" dirty="0" err="1" smtClean="0"/>
              <a:t>protein</a:t>
            </a:r>
            <a:r>
              <a:rPr lang="fr-BE" dirty="0" smtClean="0"/>
              <a:t>.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66950-F570-4D35-961B-54DC9F1ECA04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77499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In </a:t>
            </a:r>
            <a:r>
              <a:rPr lang="fr-BE" dirty="0" err="1" smtClean="0"/>
              <a:t>those</a:t>
            </a:r>
            <a:r>
              <a:rPr lang="fr-BE" dirty="0" smtClean="0"/>
              <a:t> designs, </a:t>
            </a:r>
            <a:r>
              <a:rPr lang="fr-BE" dirty="0" err="1" smtClean="0"/>
              <a:t>we</a:t>
            </a:r>
            <a:r>
              <a:rPr lang="fr-BE" dirty="0" smtClean="0"/>
              <a:t> </a:t>
            </a:r>
            <a:r>
              <a:rPr lang="fr-BE" dirty="0" err="1" smtClean="0"/>
              <a:t>figured</a:t>
            </a:r>
            <a:r>
              <a:rPr lang="fr-BE" dirty="0" smtClean="0"/>
              <a:t> out </a:t>
            </a:r>
            <a:r>
              <a:rPr lang="fr-BE" dirty="0" err="1" smtClean="0"/>
              <a:t>that</a:t>
            </a:r>
            <a:r>
              <a:rPr lang="fr-BE" dirty="0" smtClean="0"/>
              <a:t> the infection </a:t>
            </a:r>
            <a:r>
              <a:rPr lang="fr-BE" dirty="0" err="1" smtClean="0"/>
              <a:t>induce</a:t>
            </a:r>
            <a:r>
              <a:rPr lang="fr-BE" dirty="0" smtClean="0"/>
              <a:t> a </a:t>
            </a:r>
            <a:r>
              <a:rPr lang="fr-BE" dirty="0" err="1" smtClean="0"/>
              <a:t>bias</a:t>
            </a:r>
            <a:r>
              <a:rPr lang="fr-BE" dirty="0" smtClean="0"/>
              <a:t> in the VDJ </a:t>
            </a:r>
            <a:r>
              <a:rPr lang="fr-BE" dirty="0" err="1" smtClean="0"/>
              <a:t>recombination</a:t>
            </a:r>
            <a:r>
              <a:rPr lang="fr-BE" dirty="0" smtClean="0"/>
              <a:t> proportions </a:t>
            </a:r>
            <a:r>
              <a:rPr lang="fr-BE" dirty="0" err="1" smtClean="0"/>
              <a:t>that</a:t>
            </a:r>
            <a:r>
              <a:rPr lang="fr-BE" dirty="0" smtClean="0"/>
              <a:t> the </a:t>
            </a:r>
            <a:r>
              <a:rPr lang="fr-BE" dirty="0" smtClean="0"/>
              <a:t>B </a:t>
            </a:r>
            <a:r>
              <a:rPr lang="fr-BE" dirty="0" err="1" smtClean="0"/>
              <a:t>cells</a:t>
            </a:r>
            <a:r>
              <a:rPr lang="fr-BE" dirty="0" smtClean="0"/>
              <a:t> </a:t>
            </a:r>
            <a:r>
              <a:rPr lang="fr-BE" dirty="0" err="1" smtClean="0"/>
              <a:t>harbour</a:t>
            </a:r>
            <a:r>
              <a:rPr lang="fr-BE" dirty="0" smtClean="0"/>
              <a:t>.</a:t>
            </a:r>
          </a:p>
          <a:p>
            <a:r>
              <a:rPr lang="fr-BE" dirty="0" err="1" smtClean="0"/>
              <a:t>We</a:t>
            </a:r>
            <a:r>
              <a:rPr lang="fr-BE" dirty="0" smtClean="0"/>
              <a:t> </a:t>
            </a:r>
            <a:r>
              <a:rPr lang="fr-BE" dirty="0" err="1" smtClean="0"/>
              <a:t>can</a:t>
            </a:r>
            <a:r>
              <a:rPr lang="fr-BE" dirty="0" smtClean="0"/>
              <a:t> </a:t>
            </a:r>
            <a:r>
              <a:rPr lang="fr-BE" dirty="0" err="1" smtClean="0"/>
              <a:t>see</a:t>
            </a:r>
            <a:r>
              <a:rPr lang="fr-BE" dirty="0" smtClean="0"/>
              <a:t> </a:t>
            </a:r>
            <a:r>
              <a:rPr lang="fr-BE" dirty="0" err="1" smtClean="0"/>
              <a:t>here</a:t>
            </a:r>
            <a:r>
              <a:rPr lang="fr-BE" dirty="0" smtClean="0"/>
              <a:t> in </a:t>
            </a:r>
            <a:r>
              <a:rPr lang="fr-BE" dirty="0" err="1" smtClean="0"/>
              <a:t>blue</a:t>
            </a:r>
            <a:r>
              <a:rPr lang="fr-BE" dirty="0" smtClean="0"/>
              <a:t> the </a:t>
            </a:r>
            <a:r>
              <a:rPr lang="fr-BE" dirty="0" err="1" smtClean="0"/>
              <a:t>combinations</a:t>
            </a:r>
            <a:r>
              <a:rPr lang="fr-BE" dirty="0" smtClean="0"/>
              <a:t> more </a:t>
            </a:r>
            <a:r>
              <a:rPr lang="fr-BE" dirty="0" err="1" smtClean="0"/>
              <a:t>often</a:t>
            </a:r>
            <a:r>
              <a:rPr lang="fr-BE" dirty="0" smtClean="0"/>
              <a:t> </a:t>
            </a:r>
            <a:r>
              <a:rPr lang="fr-BE" dirty="0" err="1" smtClean="0"/>
              <a:t>found</a:t>
            </a:r>
            <a:r>
              <a:rPr lang="fr-BE" dirty="0" smtClean="0"/>
              <a:t> in </a:t>
            </a:r>
            <a:r>
              <a:rPr lang="fr-BE" dirty="0" err="1" smtClean="0"/>
              <a:t>mock</a:t>
            </a:r>
            <a:r>
              <a:rPr lang="fr-BE" dirty="0" smtClean="0"/>
              <a:t> </a:t>
            </a:r>
            <a:r>
              <a:rPr lang="fr-BE" dirty="0" err="1" smtClean="0"/>
              <a:t>mice</a:t>
            </a:r>
            <a:r>
              <a:rPr lang="fr-BE" dirty="0" smtClean="0"/>
              <a:t>, and in </a:t>
            </a:r>
            <a:r>
              <a:rPr lang="fr-BE" dirty="0" err="1" smtClean="0"/>
              <a:t>red</a:t>
            </a:r>
            <a:r>
              <a:rPr lang="fr-BE" dirty="0" smtClean="0"/>
              <a:t> the </a:t>
            </a:r>
            <a:r>
              <a:rPr lang="fr-BE" dirty="0" err="1" smtClean="0"/>
              <a:t>combinations</a:t>
            </a:r>
            <a:r>
              <a:rPr lang="fr-BE" dirty="0" smtClean="0"/>
              <a:t> more </a:t>
            </a:r>
            <a:r>
              <a:rPr lang="fr-BE" dirty="0" err="1" smtClean="0"/>
              <a:t>often</a:t>
            </a:r>
            <a:r>
              <a:rPr lang="fr-BE" dirty="0" smtClean="0"/>
              <a:t> </a:t>
            </a:r>
            <a:r>
              <a:rPr lang="fr-BE" dirty="0" err="1" smtClean="0"/>
              <a:t>found</a:t>
            </a:r>
            <a:r>
              <a:rPr lang="fr-BE" dirty="0" smtClean="0"/>
              <a:t> in </a:t>
            </a:r>
            <a:r>
              <a:rPr lang="fr-BE" dirty="0" err="1" smtClean="0"/>
              <a:t>infected</a:t>
            </a:r>
            <a:r>
              <a:rPr lang="fr-BE" dirty="0" smtClean="0"/>
              <a:t> </a:t>
            </a:r>
            <a:r>
              <a:rPr lang="fr-BE" dirty="0" err="1" smtClean="0"/>
              <a:t>mice</a:t>
            </a:r>
            <a:r>
              <a:rPr lang="fr-BE" dirty="0" smtClean="0"/>
              <a:t>.</a:t>
            </a:r>
          </a:p>
          <a:p>
            <a:r>
              <a:rPr lang="fr-BE" dirty="0" err="1" smtClean="0"/>
              <a:t>Each</a:t>
            </a:r>
            <a:r>
              <a:rPr lang="fr-BE" dirty="0" smtClean="0"/>
              <a:t> </a:t>
            </a:r>
            <a:r>
              <a:rPr lang="fr-BE" dirty="0" err="1" smtClean="0"/>
              <a:t>sphere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an VDJ </a:t>
            </a:r>
            <a:r>
              <a:rPr lang="fr-BE" baseline="0" dirty="0" err="1" smtClean="0"/>
              <a:t>combination</a:t>
            </a:r>
            <a:r>
              <a:rPr lang="fr-BE" baseline="0" dirty="0" smtClean="0"/>
              <a:t>, for </a:t>
            </a:r>
            <a:r>
              <a:rPr lang="fr-BE" baseline="0" dirty="0" err="1" smtClean="0"/>
              <a:t>example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one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the V1-5 D2-4 J3 </a:t>
            </a:r>
            <a:r>
              <a:rPr lang="fr-BE" baseline="0" dirty="0" err="1" smtClean="0"/>
              <a:t>combination</a:t>
            </a:r>
            <a:r>
              <a:rPr lang="fr-BE" baseline="0" dirty="0" smtClean="0"/>
              <a:t>.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66950-F570-4D35-961B-54DC9F1ECA04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92565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192000" cy="2801938"/>
          </a:xfrm>
          <a:prstGeom prst="rect">
            <a:avLst/>
          </a:prstGeom>
          <a:solidFill>
            <a:srgbClr val="D329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67300" y="1752600"/>
            <a:ext cx="2057400" cy="20574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04775" y="142875"/>
            <a:ext cx="11982450" cy="1743075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noProof="0" dirty="0" smtClean="0"/>
              <a:t>Title MMMMMMMM MMMMMMM MMMMMMMM MMMMMM MMMMMMMM</a:t>
            </a:r>
            <a:endParaRPr lang="en-GB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810000"/>
            <a:ext cx="9144000" cy="2165470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 smtClean="0"/>
              <a:t>Speaker MMMMMM </a:t>
            </a:r>
            <a:r>
              <a:rPr lang="en-GB" noProof="0" dirty="0" err="1" smtClean="0"/>
              <a:t>MMMMMM</a:t>
            </a:r>
            <a:r>
              <a:rPr lang="en-GB" noProof="0" dirty="0" smtClean="0"/>
              <a:t> MMMMMMM</a:t>
            </a:r>
          </a:p>
          <a:p>
            <a:r>
              <a:rPr lang="en-GB" noProof="0" dirty="0" smtClean="0"/>
              <a:t>Other people MMMMM </a:t>
            </a:r>
            <a:r>
              <a:rPr lang="en-GB" noProof="0" dirty="0" err="1" smtClean="0"/>
              <a:t>MMMMM</a:t>
            </a:r>
            <a:r>
              <a:rPr lang="en-GB" noProof="0" dirty="0" smtClean="0"/>
              <a:t> MMMMMMMM</a:t>
            </a:r>
          </a:p>
          <a:p>
            <a:r>
              <a:rPr lang="en-GB" noProof="0" dirty="0" smtClean="0"/>
              <a:t>Promoter(s) MMMMM </a:t>
            </a:r>
            <a:r>
              <a:rPr lang="en-GB" noProof="0" dirty="0" err="1" smtClean="0"/>
              <a:t>MMMMM</a:t>
            </a:r>
            <a:r>
              <a:rPr lang="en-GB" noProof="0" dirty="0" smtClean="0"/>
              <a:t> </a:t>
            </a:r>
            <a:r>
              <a:rPr lang="en-GB" noProof="0" dirty="0" err="1" smtClean="0"/>
              <a:t>MMMMM</a:t>
            </a:r>
            <a:r>
              <a:rPr lang="en-GB" noProof="0" dirty="0" smtClean="0"/>
              <a:t> MMMM MMMMM </a:t>
            </a:r>
            <a:r>
              <a:rPr lang="en-GB" noProof="0" dirty="0" err="1" smtClean="0"/>
              <a:t>MMMMM</a:t>
            </a:r>
            <a:r>
              <a:rPr lang="en-GB" noProof="0" dirty="0" smtClean="0"/>
              <a:t> </a:t>
            </a:r>
            <a:r>
              <a:rPr lang="en-GB" noProof="0" dirty="0" err="1" smtClean="0"/>
              <a:t>MMMMM</a:t>
            </a:r>
            <a:r>
              <a:rPr lang="en-GB" noProof="0" dirty="0" smtClean="0"/>
              <a:t> </a:t>
            </a:r>
            <a:r>
              <a:rPr lang="en-GB" noProof="0" dirty="0" err="1" smtClean="0"/>
              <a:t>MMMMM</a:t>
            </a:r>
            <a:r>
              <a:rPr lang="en-GB" noProof="0" dirty="0" smtClean="0"/>
              <a:t> MMMM</a:t>
            </a:r>
            <a:endParaRPr lang="en-GB" noProof="0" dirty="0"/>
          </a:p>
        </p:txBody>
      </p:sp>
      <p:pic>
        <p:nvPicPr>
          <p:cNvPr id="11" name="Image 10" descr="uLIEGE_Faculte_MedecineVeterinaire_Logo_RVB_pos@2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154" y="5975470"/>
            <a:ext cx="3401693" cy="87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88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F498-19F2-48D4-A322-25A41752247A}" type="datetimeFigureOut">
              <a:rPr lang="fr-BE" smtClean="0"/>
              <a:t>18-12-24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A3A5-7138-4A39-93A1-DE3DAA6250A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51048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F498-19F2-48D4-A322-25A41752247A}" type="datetimeFigureOut">
              <a:rPr lang="fr-BE" smtClean="0"/>
              <a:t>18-12-24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A3A5-7138-4A39-93A1-DE3DAA6250A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92713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F498-19F2-48D4-A322-25A41752247A}" type="datetimeFigureOut">
              <a:rPr lang="fr-BE" smtClean="0"/>
              <a:t>18-12-24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A3A5-7138-4A39-93A1-DE3DAA6250A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14161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704850"/>
          </a:xfrm>
          <a:prstGeom prst="rect">
            <a:avLst/>
          </a:prstGeom>
          <a:solidFill>
            <a:srgbClr val="D329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5412"/>
            <a:ext cx="1133475" cy="113347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704850"/>
            <a:ext cx="10515600" cy="98583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noProof="0" dirty="0" smtClean="0"/>
              <a:t>Title of the slide MMMMM </a:t>
            </a:r>
            <a:r>
              <a:rPr lang="en-GB" noProof="0" dirty="0" err="1" smtClean="0"/>
              <a:t>MMMMM</a:t>
            </a:r>
            <a:r>
              <a:rPr lang="en-GB" noProof="0" dirty="0" smtClean="0"/>
              <a:t> MM</a:t>
            </a:r>
            <a:endParaRPr lang="en-GB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dirty="0" smtClean="0"/>
              <a:t>Modifier les styles du </a:t>
            </a:r>
            <a:r>
              <a:rPr lang="en-GB" noProof="0" dirty="0" err="1" smtClean="0"/>
              <a:t>texte</a:t>
            </a:r>
            <a:r>
              <a:rPr lang="en-GB" noProof="0" dirty="0" smtClean="0"/>
              <a:t> du masque</a:t>
            </a:r>
          </a:p>
          <a:p>
            <a:pPr lvl="1"/>
            <a:r>
              <a:rPr lang="en-GB" noProof="0" dirty="0" err="1" smtClean="0"/>
              <a:t>Deuxième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Troisième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Quatrième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Cinquième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704850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Title of the project MMMMM </a:t>
            </a:r>
            <a:r>
              <a:rPr lang="en-GB" noProof="0" dirty="0" err="1" smtClean="0"/>
              <a:t>MMMMM</a:t>
            </a:r>
            <a:r>
              <a:rPr lang="en-GB" noProof="0" dirty="0" smtClean="0"/>
              <a:t> </a:t>
            </a:r>
            <a:r>
              <a:rPr lang="en-GB" noProof="0" dirty="0" err="1" smtClean="0"/>
              <a:t>MMMMM</a:t>
            </a:r>
            <a:r>
              <a:rPr lang="en-GB" noProof="0" dirty="0" smtClean="0"/>
              <a:t> </a:t>
            </a:r>
            <a:r>
              <a:rPr lang="en-GB" noProof="0" dirty="0" err="1" smtClean="0"/>
              <a:t>MMMMM</a:t>
            </a:r>
            <a:r>
              <a:rPr lang="en-GB" noProof="0" dirty="0" smtClean="0"/>
              <a:t> </a:t>
            </a:r>
            <a:r>
              <a:rPr lang="en-GB" noProof="0" dirty="0" err="1" smtClean="0"/>
              <a:t>MMMMM</a:t>
            </a:r>
            <a:r>
              <a:rPr lang="en-GB" noProof="0" dirty="0" smtClean="0"/>
              <a:t> </a:t>
            </a:r>
            <a:r>
              <a:rPr lang="en-GB" noProof="0" dirty="0" err="1" smtClean="0"/>
              <a:t>MMMMM</a:t>
            </a:r>
            <a:r>
              <a:rPr lang="en-GB" noProof="0" dirty="0" smtClean="0"/>
              <a:t> M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1007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LIEGE_Faculte_MedecineVeterinaire_Logo_RVB_pos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154" y="5975470"/>
            <a:ext cx="3401693" cy="874647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-1"/>
            <a:ext cx="12192000" cy="4524375"/>
          </a:xfrm>
          <a:prstGeom prst="rect">
            <a:avLst/>
          </a:prstGeom>
          <a:solidFill>
            <a:srgbClr val="D329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67300" y="3476624"/>
            <a:ext cx="2057400" cy="20574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412748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noProof="0" dirty="0" smtClean="0"/>
              <a:t>Thank you</a:t>
            </a:r>
            <a:endParaRPr lang="en-GB" noProof="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 hasCustomPrompt="1"/>
          </p:nvPr>
        </p:nvSpPr>
        <p:spPr>
          <a:xfrm>
            <a:off x="161925" y="1738312"/>
            <a:ext cx="4905375" cy="27860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Contributors</a:t>
            </a:r>
          </a:p>
          <a:p>
            <a:pPr lvl="0"/>
            <a:r>
              <a:rPr lang="en-GB" noProof="0" dirty="0" smtClean="0"/>
              <a:t>MMMMM </a:t>
            </a:r>
            <a:r>
              <a:rPr lang="en-GB" noProof="0" dirty="0" err="1" smtClean="0"/>
              <a:t>MMMMM</a:t>
            </a:r>
            <a:r>
              <a:rPr lang="en-GB" noProof="0" dirty="0" smtClean="0"/>
              <a:t> </a:t>
            </a:r>
            <a:r>
              <a:rPr lang="en-GB" noProof="0" dirty="0" err="1" smtClean="0"/>
              <a:t>MMMMM</a:t>
            </a:r>
            <a:endParaRPr lang="en-GB" noProof="0" dirty="0" smtClean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 smtClean="0"/>
              <a:t>MMMMM </a:t>
            </a:r>
            <a:r>
              <a:rPr lang="en-GB" noProof="0" dirty="0" err="1" smtClean="0"/>
              <a:t>MMMMM</a:t>
            </a:r>
            <a:r>
              <a:rPr lang="en-GB" noProof="0" dirty="0" smtClean="0"/>
              <a:t> </a:t>
            </a:r>
            <a:r>
              <a:rPr lang="en-GB" noProof="0" dirty="0" err="1" smtClean="0"/>
              <a:t>MMMMM</a:t>
            </a:r>
            <a:endParaRPr lang="en-GB" noProof="0" dirty="0" smtClean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 smtClean="0"/>
              <a:t>MMMMM </a:t>
            </a:r>
            <a:r>
              <a:rPr lang="en-GB" noProof="0" dirty="0" err="1" smtClean="0"/>
              <a:t>MMMMM</a:t>
            </a:r>
            <a:r>
              <a:rPr lang="en-GB" noProof="0" dirty="0" smtClean="0"/>
              <a:t> </a:t>
            </a:r>
            <a:r>
              <a:rPr lang="en-GB" noProof="0" dirty="0" err="1" smtClean="0"/>
              <a:t>MMMMM</a:t>
            </a:r>
            <a:endParaRPr lang="en-GB" noProof="0" dirty="0" smtClean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 smtClean="0"/>
              <a:t>MMMMM </a:t>
            </a:r>
            <a:r>
              <a:rPr lang="en-GB" noProof="0" dirty="0" err="1" smtClean="0"/>
              <a:t>MMMMM</a:t>
            </a:r>
            <a:r>
              <a:rPr lang="en-GB" noProof="0" dirty="0" smtClean="0"/>
              <a:t> </a:t>
            </a:r>
            <a:r>
              <a:rPr lang="en-GB" noProof="0" dirty="0" err="1" smtClean="0"/>
              <a:t>MMMMM</a:t>
            </a:r>
            <a:endParaRPr lang="en-GB" noProof="0" dirty="0" smtClean="0"/>
          </a:p>
          <a:p>
            <a:pPr lvl="0"/>
            <a:r>
              <a:rPr lang="en-GB" noProof="0" dirty="0" smtClean="0"/>
              <a:t>MMMMM </a:t>
            </a:r>
            <a:r>
              <a:rPr lang="en-GB" noProof="0" dirty="0" err="1" smtClean="0"/>
              <a:t>MMMMM</a:t>
            </a:r>
            <a:r>
              <a:rPr lang="en-GB" noProof="0" dirty="0" smtClean="0"/>
              <a:t> </a:t>
            </a:r>
            <a:r>
              <a:rPr lang="en-GB" noProof="0" dirty="0" err="1" smtClean="0"/>
              <a:t>MMMMM</a:t>
            </a:r>
            <a:endParaRPr lang="en-GB" noProof="0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1" hasCustomPrompt="1"/>
          </p:nvPr>
        </p:nvSpPr>
        <p:spPr>
          <a:xfrm>
            <a:off x="7124699" y="1738312"/>
            <a:ext cx="4905375" cy="278606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Contributors</a:t>
            </a:r>
          </a:p>
          <a:p>
            <a:pPr lvl="0"/>
            <a:r>
              <a:rPr lang="en-GB" noProof="0" dirty="0" smtClean="0"/>
              <a:t>MMMMM </a:t>
            </a:r>
            <a:r>
              <a:rPr lang="en-GB" noProof="0" dirty="0" err="1" smtClean="0"/>
              <a:t>MMMMM</a:t>
            </a:r>
            <a:r>
              <a:rPr lang="en-GB" noProof="0" dirty="0" smtClean="0"/>
              <a:t> </a:t>
            </a:r>
            <a:r>
              <a:rPr lang="en-GB" noProof="0" dirty="0" err="1" smtClean="0"/>
              <a:t>MMMMM</a:t>
            </a:r>
            <a:endParaRPr lang="en-GB" noProof="0" dirty="0" smtClean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 smtClean="0"/>
              <a:t>MMMMM </a:t>
            </a:r>
            <a:r>
              <a:rPr lang="en-GB" noProof="0" dirty="0" err="1" smtClean="0"/>
              <a:t>MMMMM</a:t>
            </a:r>
            <a:r>
              <a:rPr lang="en-GB" noProof="0" dirty="0" smtClean="0"/>
              <a:t> </a:t>
            </a:r>
            <a:r>
              <a:rPr lang="en-GB" noProof="0" dirty="0" err="1" smtClean="0"/>
              <a:t>MMMMM</a:t>
            </a:r>
            <a:endParaRPr lang="en-GB" noProof="0" dirty="0" smtClean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 smtClean="0"/>
              <a:t>MMMMM </a:t>
            </a:r>
            <a:r>
              <a:rPr lang="en-GB" noProof="0" dirty="0" err="1" smtClean="0"/>
              <a:t>MMMMM</a:t>
            </a:r>
            <a:r>
              <a:rPr lang="en-GB" noProof="0" dirty="0" smtClean="0"/>
              <a:t> </a:t>
            </a:r>
            <a:r>
              <a:rPr lang="en-GB" noProof="0" dirty="0" err="1" smtClean="0"/>
              <a:t>MMMMM</a:t>
            </a:r>
            <a:endParaRPr lang="en-GB" noProof="0" dirty="0" smtClean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 smtClean="0"/>
              <a:t>MMMMM </a:t>
            </a:r>
            <a:r>
              <a:rPr lang="en-GB" noProof="0" dirty="0" err="1" smtClean="0"/>
              <a:t>MMMMM</a:t>
            </a:r>
            <a:r>
              <a:rPr lang="en-GB" noProof="0" dirty="0" smtClean="0"/>
              <a:t> </a:t>
            </a:r>
            <a:r>
              <a:rPr lang="en-GB" noProof="0" dirty="0" err="1" smtClean="0"/>
              <a:t>MMMMM</a:t>
            </a:r>
            <a:endParaRPr lang="en-GB" noProof="0" dirty="0" smtClean="0"/>
          </a:p>
          <a:p>
            <a:pPr lvl="0"/>
            <a:r>
              <a:rPr lang="en-GB" noProof="0" dirty="0" smtClean="0"/>
              <a:t>MMMMM </a:t>
            </a:r>
            <a:r>
              <a:rPr lang="en-GB" noProof="0" dirty="0" err="1" smtClean="0"/>
              <a:t>MMMMM</a:t>
            </a:r>
            <a:r>
              <a:rPr lang="en-GB" noProof="0" dirty="0" smtClean="0"/>
              <a:t> </a:t>
            </a:r>
            <a:r>
              <a:rPr lang="en-GB" noProof="0" dirty="0" err="1" smtClean="0"/>
              <a:t>MMMMM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13965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F498-19F2-48D4-A322-25A41752247A}" type="datetimeFigureOut">
              <a:rPr lang="fr-BE" smtClean="0"/>
              <a:t>18-12-24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A3A5-7138-4A39-93A1-DE3DAA6250A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30770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F498-19F2-48D4-A322-25A41752247A}" type="datetimeFigureOut">
              <a:rPr lang="fr-BE" smtClean="0"/>
              <a:t>18-12-24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A3A5-7138-4A39-93A1-DE3DAA6250A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4842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F498-19F2-48D4-A322-25A41752247A}" type="datetimeFigureOut">
              <a:rPr lang="fr-BE" smtClean="0"/>
              <a:t>18-12-24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A3A5-7138-4A39-93A1-DE3DAA6250A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08317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F498-19F2-48D4-A322-25A41752247A}" type="datetimeFigureOut">
              <a:rPr lang="fr-BE" smtClean="0"/>
              <a:t>18-12-24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A3A5-7138-4A39-93A1-DE3DAA6250A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30011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F498-19F2-48D4-A322-25A41752247A}" type="datetimeFigureOut">
              <a:rPr lang="fr-BE" smtClean="0"/>
              <a:t>18-12-24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A3A5-7138-4A39-93A1-DE3DAA6250A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0320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F498-19F2-48D4-A322-25A41752247A}" type="datetimeFigureOut">
              <a:rPr lang="fr-BE" smtClean="0"/>
              <a:t>18-12-24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A3A5-7138-4A39-93A1-DE3DAA6250A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40353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FF498-19F2-48D4-A322-25A41752247A}" type="datetimeFigureOut">
              <a:rPr lang="fr-BE" smtClean="0"/>
              <a:t>18-12-24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DA3A5-7138-4A39-93A1-DE3DAA6250A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98037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Investigation of </a:t>
            </a:r>
            <a:r>
              <a:rPr lang="en-US" sz="3200" dirty="0" err="1" smtClean="0"/>
              <a:t>gammaherpesvirus</a:t>
            </a:r>
            <a:r>
              <a:rPr lang="en-US" sz="3200" dirty="0" smtClean="0"/>
              <a:t>-induced lymphoproliferative disorders through sequencing of the B cell receptor repertoire</a:t>
            </a:r>
            <a:endParaRPr lang="fr-BE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095906"/>
            <a:ext cx="9144000" cy="1879563"/>
          </a:xfrm>
        </p:spPr>
        <p:txBody>
          <a:bodyPr/>
          <a:lstStyle/>
          <a:p>
            <a:r>
              <a:rPr lang="fr-BE" dirty="0" smtClean="0"/>
              <a:t>Jérôme BAIWIR, </a:t>
            </a:r>
            <a:r>
              <a:rPr lang="fr-BE" dirty="0" err="1" smtClean="0"/>
              <a:t>Ph.D</a:t>
            </a:r>
            <a:r>
              <a:rPr lang="fr-BE" dirty="0" smtClean="0"/>
              <a:t> </a:t>
            </a:r>
            <a:r>
              <a:rPr lang="fr-BE" dirty="0" err="1" smtClean="0"/>
              <a:t>student</a:t>
            </a:r>
            <a:endParaRPr lang="fr-BE" dirty="0" smtClean="0"/>
          </a:p>
          <a:p>
            <a:endParaRPr lang="fr-BE" dirty="0"/>
          </a:p>
          <a:p>
            <a:r>
              <a:rPr lang="fr-BE" sz="2800" dirty="0" err="1" smtClean="0"/>
              <a:t>Promoters</a:t>
            </a:r>
            <a:r>
              <a:rPr lang="fr-BE" sz="2800" dirty="0" smtClean="0"/>
              <a:t>: Laurent GILLET &amp; Bénédicte MACHIELS</a:t>
            </a:r>
            <a:endParaRPr lang="fr-BE" sz="2800" dirty="0"/>
          </a:p>
        </p:txBody>
      </p:sp>
    </p:spTree>
    <p:extLst>
      <p:ext uri="{BB962C8B-B14F-4D97-AF65-F5344CB8AC3E}">
        <p14:creationId xmlns:p14="http://schemas.microsoft.com/office/powerpoint/2010/main" val="339672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Previous</a:t>
            </a:r>
            <a:r>
              <a:rPr lang="fr-BE" dirty="0" smtClean="0"/>
              <a:t> </a:t>
            </a:r>
            <a:r>
              <a:rPr lang="fr-BE" dirty="0" err="1" smtClean="0"/>
              <a:t>results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dirty="0"/>
              <a:t>Investigation of </a:t>
            </a:r>
            <a:r>
              <a:rPr lang="en-US" sz="1800" dirty="0" err="1"/>
              <a:t>gammaherpesvirus</a:t>
            </a:r>
            <a:r>
              <a:rPr lang="en-US" sz="1800" dirty="0"/>
              <a:t>-induced lymphoproliferative disorders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dirty="0"/>
              <a:t>through sequencing of the B cell receptor repertoire</a:t>
            </a:r>
            <a:endParaRPr lang="fr-BE" sz="1800" dirty="0"/>
          </a:p>
        </p:txBody>
      </p:sp>
      <p:pic>
        <p:nvPicPr>
          <p:cNvPr id="5" name="Espace réservé du contenu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498" y="1543864"/>
            <a:ext cx="3526647" cy="1957387"/>
          </a:xfrm>
          <a:prstGeom prst="rect">
            <a:avLst/>
          </a:prstGeom>
        </p:spPr>
      </p:pic>
      <p:pic>
        <p:nvPicPr>
          <p:cNvPr id="6" name="Espace réservé du contenu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9290" y="1409700"/>
            <a:ext cx="3254828" cy="2246162"/>
          </a:xfrm>
          <a:prstGeom prst="rect">
            <a:avLst/>
          </a:prstGeom>
        </p:spPr>
      </p:pic>
      <p:pic>
        <p:nvPicPr>
          <p:cNvPr id="7" name="Espace réservé du contenu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2145" y="1543864"/>
            <a:ext cx="3605326" cy="195693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498" y="4056419"/>
            <a:ext cx="5610069" cy="235903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2808" y="4317676"/>
            <a:ext cx="2715898" cy="152948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71302" y="4317676"/>
            <a:ext cx="2715898" cy="152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0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Immunodeficiency</a:t>
            </a:r>
            <a:r>
              <a:rPr lang="fr-BE" dirty="0" smtClean="0"/>
              <a:t>, EBV, and transplantation</a:t>
            </a:r>
            <a:endParaRPr lang="fr-BE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04247" y="2395538"/>
            <a:ext cx="1190625" cy="2019300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dirty="0"/>
              <a:t>Investigation of </a:t>
            </a:r>
            <a:r>
              <a:rPr lang="en-US" sz="1800" dirty="0" err="1"/>
              <a:t>gammaherpesvirus</a:t>
            </a:r>
            <a:r>
              <a:rPr lang="en-US" sz="1800" dirty="0"/>
              <a:t>-induced lymphoproliferative disorders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dirty="0"/>
              <a:t>through sequencing of the B cell receptor repertoire</a:t>
            </a:r>
            <a:endParaRPr lang="fr-BE" sz="1800" dirty="0"/>
          </a:p>
        </p:txBody>
      </p:sp>
      <p:sp>
        <p:nvSpPr>
          <p:cNvPr id="6" name="ZoneTexte 5"/>
          <p:cNvSpPr txBox="1"/>
          <p:nvPr/>
        </p:nvSpPr>
        <p:spPr>
          <a:xfrm>
            <a:off x="2484118" y="4625340"/>
            <a:ext cx="32308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err="1" smtClean="0"/>
              <a:t>Immunodeficiency</a:t>
            </a:r>
            <a:endParaRPr lang="fr-BE" dirty="0" smtClean="0"/>
          </a:p>
          <a:p>
            <a:pPr algn="ctr"/>
            <a:r>
              <a:rPr lang="fr-BE" dirty="0" smtClean="0"/>
              <a:t>EBV-</a:t>
            </a:r>
          </a:p>
          <a:p>
            <a:pPr algn="ctr"/>
            <a:r>
              <a:rPr lang="fr-BE" dirty="0" smtClean="0"/>
              <a:t>Immunosuppressive </a:t>
            </a:r>
            <a:r>
              <a:rPr lang="fr-BE" dirty="0" err="1" smtClean="0"/>
              <a:t>treatment</a:t>
            </a:r>
            <a:endParaRPr lang="fr-BE" dirty="0"/>
          </a:p>
        </p:txBody>
      </p:sp>
      <p:sp>
        <p:nvSpPr>
          <p:cNvPr id="7" name="ZoneTexte 6"/>
          <p:cNvSpPr txBox="1"/>
          <p:nvPr/>
        </p:nvSpPr>
        <p:spPr>
          <a:xfrm>
            <a:off x="3002279" y="5243988"/>
            <a:ext cx="219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err="1" smtClean="0"/>
              <a:t>Risk</a:t>
            </a:r>
            <a:r>
              <a:rPr lang="fr-BE" dirty="0" smtClean="0"/>
              <a:t> of LPD ↗</a:t>
            </a:r>
            <a:endParaRPr lang="fr-BE" dirty="0"/>
          </a:p>
        </p:txBody>
      </p:sp>
      <p:pic>
        <p:nvPicPr>
          <p:cNvPr id="8" name="Espace réservé du contenu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7127" y="2395538"/>
            <a:ext cx="1190625" cy="20193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995159" y="4625340"/>
            <a:ext cx="219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EBV+</a:t>
            </a:r>
          </a:p>
        </p:txBody>
      </p:sp>
      <p:sp>
        <p:nvSpPr>
          <p:cNvPr id="11" name="Arc 10"/>
          <p:cNvSpPr/>
          <p:nvPr/>
        </p:nvSpPr>
        <p:spPr>
          <a:xfrm>
            <a:off x="4933949" y="2395538"/>
            <a:ext cx="2324101" cy="858202"/>
          </a:xfrm>
          <a:prstGeom prst="arc">
            <a:avLst>
              <a:gd name="adj1" fmla="val 11449887"/>
              <a:gd name="adj2" fmla="val 2102685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3" name="Connecteur droit avec flèche 12"/>
          <p:cNvCxnSpPr>
            <a:stCxn id="11" idx="0"/>
          </p:cNvCxnSpPr>
          <p:nvPr/>
        </p:nvCxnSpPr>
        <p:spPr>
          <a:xfrm flipH="1">
            <a:off x="5000625" y="2627230"/>
            <a:ext cx="63599" cy="512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4998719" y="2636638"/>
            <a:ext cx="219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Transplantation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268668" y="5755956"/>
            <a:ext cx="3785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 err="1" smtClean="0">
                <a:solidFill>
                  <a:srgbClr val="FF0000"/>
                </a:solidFill>
              </a:rPr>
              <a:t>Risk</a:t>
            </a:r>
            <a:r>
              <a:rPr lang="fr-BE" sz="2400" b="1" dirty="0" smtClean="0">
                <a:solidFill>
                  <a:srgbClr val="FF0000"/>
                </a:solidFill>
              </a:rPr>
              <a:t> of LPD ↗↗↗</a:t>
            </a:r>
          </a:p>
        </p:txBody>
      </p:sp>
      <p:sp>
        <p:nvSpPr>
          <p:cNvPr id="3" name="Rectangle 2"/>
          <p:cNvSpPr/>
          <p:nvPr/>
        </p:nvSpPr>
        <p:spPr>
          <a:xfrm>
            <a:off x="3185327" y="4394742"/>
            <a:ext cx="5576836" cy="210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1875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 animBg="1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31" y="1832446"/>
            <a:ext cx="10116338" cy="364870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Immunodeficient</a:t>
            </a:r>
            <a:r>
              <a:rPr lang="fr-BE" dirty="0" smtClean="0"/>
              <a:t> </a:t>
            </a:r>
            <a:r>
              <a:rPr lang="fr-BE" dirty="0" err="1" smtClean="0"/>
              <a:t>mice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dirty="0" smtClean="0"/>
              <a:t>Investigation of </a:t>
            </a:r>
            <a:r>
              <a:rPr lang="en-US" sz="1800" dirty="0" err="1" smtClean="0"/>
              <a:t>gammaherpesvirus</a:t>
            </a:r>
            <a:r>
              <a:rPr lang="en-US" sz="1800" dirty="0" smtClean="0"/>
              <a:t>-induced lymphoproliferative disorders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dirty="0" smtClean="0"/>
              <a:t>through sequencing of the B cell receptor repertoire</a:t>
            </a:r>
            <a:endParaRPr lang="fr-BE" sz="1800" dirty="0"/>
          </a:p>
        </p:txBody>
      </p:sp>
      <p:sp>
        <p:nvSpPr>
          <p:cNvPr id="40" name="ZoneTexte 39"/>
          <p:cNvSpPr txBox="1"/>
          <p:nvPr/>
        </p:nvSpPr>
        <p:spPr>
          <a:xfrm>
            <a:off x="5090915" y="5481152"/>
            <a:ext cx="2010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No β2m</a:t>
            </a:r>
          </a:p>
          <a:p>
            <a:r>
              <a:rPr lang="fr-BE" dirty="0" smtClean="0"/>
              <a:t>→ No MHCI</a:t>
            </a:r>
          </a:p>
          <a:p>
            <a:r>
              <a:rPr lang="fr-BE" dirty="0" smtClean="0"/>
              <a:t>→ No CD8 T </a:t>
            </a:r>
            <a:r>
              <a:rPr lang="fr-BE" dirty="0" err="1" smtClean="0"/>
              <a:t>cells</a:t>
            </a:r>
            <a:endParaRPr lang="fr-BE" dirty="0" smtClean="0"/>
          </a:p>
          <a:p>
            <a:r>
              <a:rPr lang="fr-BE" dirty="0" smtClean="0"/>
              <a:t>↗ </a:t>
            </a:r>
            <a:r>
              <a:rPr lang="fr-BE" dirty="0" err="1" smtClean="0"/>
              <a:t>Risk</a:t>
            </a:r>
            <a:r>
              <a:rPr lang="fr-BE" dirty="0" smtClean="0"/>
              <a:t> of </a:t>
            </a:r>
            <a:r>
              <a:rPr lang="fr-BE" dirty="0" err="1" smtClean="0"/>
              <a:t>tumors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06975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12" y="1896012"/>
            <a:ext cx="7079405" cy="822398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Follow</a:t>
            </a:r>
            <a:r>
              <a:rPr lang="fr-BE" dirty="0" smtClean="0"/>
              <a:t>-up of the </a:t>
            </a:r>
            <a:r>
              <a:rPr lang="fr-BE" dirty="0" err="1" smtClean="0"/>
              <a:t>lymphoproliferation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dirty="0" smtClean="0"/>
              <a:t>Investigation of </a:t>
            </a:r>
            <a:r>
              <a:rPr lang="en-US" sz="1800" dirty="0" err="1" smtClean="0"/>
              <a:t>gammaherpesvirus</a:t>
            </a:r>
            <a:r>
              <a:rPr lang="en-US" sz="1800" dirty="0" smtClean="0"/>
              <a:t>-induced lymphoproliferative disorders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dirty="0" smtClean="0"/>
              <a:t>through sequencing of the B cell receptor repertoire</a:t>
            </a:r>
            <a:endParaRPr lang="fr-BE" sz="1800" dirty="0"/>
          </a:p>
        </p:txBody>
      </p:sp>
      <p:sp>
        <p:nvSpPr>
          <p:cNvPr id="6" name="Ellipse 5"/>
          <p:cNvSpPr/>
          <p:nvPr/>
        </p:nvSpPr>
        <p:spPr>
          <a:xfrm>
            <a:off x="5829843" y="2301287"/>
            <a:ext cx="1322428" cy="4473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843" y="4395556"/>
            <a:ext cx="1014986" cy="917450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7939" y="2816024"/>
            <a:ext cx="1057702" cy="2699920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2012" y="5656456"/>
            <a:ext cx="810086" cy="1084086"/>
          </a:xfrm>
          <a:prstGeom prst="rect">
            <a:avLst/>
          </a:prstGeom>
        </p:spPr>
      </p:pic>
      <p:cxnSp>
        <p:nvCxnSpPr>
          <p:cNvPr id="27" name="Connecteur droit avec flèche 26"/>
          <p:cNvCxnSpPr/>
          <p:nvPr/>
        </p:nvCxnSpPr>
        <p:spPr>
          <a:xfrm flipV="1">
            <a:off x="6844829" y="4476335"/>
            <a:ext cx="787173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6550696" y="5341751"/>
            <a:ext cx="70867" cy="258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3" name="Espace réservé du contenu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714" y="3123597"/>
            <a:ext cx="1075946" cy="819914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714" y="4037656"/>
            <a:ext cx="1075946" cy="819914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714" y="4951715"/>
            <a:ext cx="1075946" cy="819914"/>
          </a:xfrm>
          <a:prstGeom prst="rect">
            <a:avLst/>
          </a:prstGeom>
        </p:spPr>
      </p:pic>
      <p:sp>
        <p:nvSpPr>
          <p:cNvPr id="36" name="ZoneTexte 35"/>
          <p:cNvSpPr txBox="1"/>
          <p:nvPr/>
        </p:nvSpPr>
        <p:spPr>
          <a:xfrm>
            <a:off x="10386594" y="3348888"/>
            <a:ext cx="54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?</a:t>
            </a:r>
            <a:endParaRPr lang="fr-BE" dirty="0"/>
          </a:p>
        </p:txBody>
      </p:sp>
      <p:sp>
        <p:nvSpPr>
          <p:cNvPr id="37" name="ZoneTexte 36"/>
          <p:cNvSpPr txBox="1"/>
          <p:nvPr/>
        </p:nvSpPr>
        <p:spPr>
          <a:xfrm>
            <a:off x="10386594" y="4259403"/>
            <a:ext cx="54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?</a:t>
            </a:r>
            <a:endParaRPr lang="fr-BE" dirty="0"/>
          </a:p>
        </p:txBody>
      </p:sp>
      <p:sp>
        <p:nvSpPr>
          <p:cNvPr id="38" name="ZoneTexte 37"/>
          <p:cNvSpPr txBox="1"/>
          <p:nvPr/>
        </p:nvSpPr>
        <p:spPr>
          <a:xfrm>
            <a:off x="10386594" y="5177006"/>
            <a:ext cx="54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?</a:t>
            </a:r>
            <a:endParaRPr lang="fr-BE" dirty="0"/>
          </a:p>
        </p:txBody>
      </p:sp>
      <p:cxnSp>
        <p:nvCxnSpPr>
          <p:cNvPr id="39" name="Connecteur droit avec flèche 38"/>
          <p:cNvCxnSpPr/>
          <p:nvPr/>
        </p:nvCxnSpPr>
        <p:spPr>
          <a:xfrm flipV="1">
            <a:off x="8486940" y="4380811"/>
            <a:ext cx="342518" cy="147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10627418" y="3835678"/>
            <a:ext cx="14527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err="1" smtClean="0"/>
              <a:t>What</a:t>
            </a:r>
            <a:r>
              <a:rPr lang="fr-BE" dirty="0" smtClean="0"/>
              <a:t> type of B </a:t>
            </a:r>
            <a:r>
              <a:rPr lang="fr-BE" dirty="0" err="1" smtClean="0"/>
              <a:t>cell</a:t>
            </a:r>
            <a:r>
              <a:rPr lang="fr-BE" dirty="0" smtClean="0"/>
              <a:t>?</a:t>
            </a:r>
          </a:p>
          <a:p>
            <a:pPr algn="ctr"/>
            <a:endParaRPr lang="fr-BE" dirty="0"/>
          </a:p>
          <a:p>
            <a:pPr algn="ctr"/>
            <a:r>
              <a:rPr lang="fr-BE" dirty="0" err="1" smtClean="0"/>
              <a:t>Infected</a:t>
            </a:r>
            <a:r>
              <a:rPr lang="fr-BE" dirty="0" smtClean="0"/>
              <a:t> or not?</a:t>
            </a:r>
            <a:endParaRPr lang="fr-BE" dirty="0"/>
          </a:p>
        </p:txBody>
      </p:sp>
      <p:sp>
        <p:nvSpPr>
          <p:cNvPr id="9" name="Rectangle 8"/>
          <p:cNvSpPr/>
          <p:nvPr/>
        </p:nvSpPr>
        <p:spPr>
          <a:xfrm>
            <a:off x="6282012" y="4318516"/>
            <a:ext cx="339551" cy="211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28" name="Connecteur droit avec flèche 27"/>
          <p:cNvCxnSpPr/>
          <p:nvPr/>
        </p:nvCxnSpPr>
        <p:spPr>
          <a:xfrm>
            <a:off x="6491057" y="2985025"/>
            <a:ext cx="0" cy="1162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81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6" grpId="0"/>
      <p:bldP spid="37" grpId="0"/>
      <p:bldP spid="38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FACS </a:t>
            </a:r>
            <a:r>
              <a:rPr lang="fr-BE" dirty="0" err="1" smtClean="0"/>
              <a:t>sorting</a:t>
            </a:r>
            <a:r>
              <a:rPr lang="fr-BE" dirty="0" smtClean="0"/>
              <a:t> of </a:t>
            </a:r>
            <a:r>
              <a:rPr lang="fr-BE" dirty="0" err="1" smtClean="0"/>
              <a:t>infected</a:t>
            </a:r>
            <a:r>
              <a:rPr lang="fr-BE" dirty="0" smtClean="0"/>
              <a:t> </a:t>
            </a:r>
            <a:r>
              <a:rPr lang="fr-BE" dirty="0" err="1" smtClean="0"/>
              <a:t>cells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dirty="0"/>
              <a:t>Investigation of </a:t>
            </a:r>
            <a:r>
              <a:rPr lang="en-US" sz="1800" dirty="0" err="1"/>
              <a:t>gammaherpesvirus</a:t>
            </a:r>
            <a:r>
              <a:rPr lang="en-US" sz="1800" dirty="0"/>
              <a:t>-induced lymphoproliferative disorders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dirty="0"/>
              <a:t>through sequencing of the B cell receptor repertoire</a:t>
            </a:r>
            <a:endParaRPr lang="fr-BE" sz="18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3467" y="1690688"/>
            <a:ext cx="7373975" cy="418112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499" y="1690688"/>
            <a:ext cx="2773402" cy="440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27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Perspectives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dirty="0"/>
              <a:t>Investigation of </a:t>
            </a:r>
            <a:r>
              <a:rPr lang="en-US" sz="1800" dirty="0" err="1"/>
              <a:t>gammaherpesvirus</a:t>
            </a:r>
            <a:r>
              <a:rPr lang="en-US" sz="1800" dirty="0"/>
              <a:t>-induced lymphoproliferative disorders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dirty="0"/>
              <a:t>through sequencing of the B cell receptor repertoire</a:t>
            </a:r>
            <a:endParaRPr lang="fr-BE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7" name="Espace réservé du contenu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4247" y="1690688"/>
            <a:ext cx="1190625" cy="20193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484118" y="3920490"/>
            <a:ext cx="32308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err="1" smtClean="0"/>
              <a:t>Immunodeficiency</a:t>
            </a:r>
            <a:endParaRPr lang="fr-BE" dirty="0" smtClean="0"/>
          </a:p>
          <a:p>
            <a:pPr algn="ctr"/>
            <a:r>
              <a:rPr lang="fr-BE" dirty="0" smtClean="0"/>
              <a:t>EBV-</a:t>
            </a:r>
          </a:p>
          <a:p>
            <a:pPr algn="ctr"/>
            <a:r>
              <a:rPr lang="fr-BE" dirty="0" smtClean="0"/>
              <a:t>Immunosuppressive </a:t>
            </a:r>
            <a:r>
              <a:rPr lang="fr-BE" dirty="0" err="1" smtClean="0"/>
              <a:t>treatment</a:t>
            </a:r>
            <a:endParaRPr lang="fr-BE" dirty="0"/>
          </a:p>
        </p:txBody>
      </p:sp>
      <p:pic>
        <p:nvPicPr>
          <p:cNvPr id="9" name="Espace réservé du contenu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7127" y="1690688"/>
            <a:ext cx="1190625" cy="20193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6995159" y="3920490"/>
            <a:ext cx="219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EBV+</a:t>
            </a:r>
          </a:p>
        </p:txBody>
      </p:sp>
      <p:sp>
        <p:nvSpPr>
          <p:cNvPr id="11" name="Arc 10"/>
          <p:cNvSpPr/>
          <p:nvPr/>
        </p:nvSpPr>
        <p:spPr>
          <a:xfrm>
            <a:off x="4933949" y="1690688"/>
            <a:ext cx="2324101" cy="858202"/>
          </a:xfrm>
          <a:prstGeom prst="arc">
            <a:avLst>
              <a:gd name="adj1" fmla="val 11449887"/>
              <a:gd name="adj2" fmla="val 2102685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2" name="Connecteur droit avec flèche 11"/>
          <p:cNvCxnSpPr>
            <a:stCxn id="11" idx="0"/>
          </p:cNvCxnSpPr>
          <p:nvPr/>
        </p:nvCxnSpPr>
        <p:spPr>
          <a:xfrm flipH="1">
            <a:off x="5000625" y="1922380"/>
            <a:ext cx="63599" cy="512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4998719" y="1931788"/>
            <a:ext cx="219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Transplantation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185327" y="3689892"/>
            <a:ext cx="5576836" cy="210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ZoneTexte 14"/>
          <p:cNvSpPr txBox="1"/>
          <p:nvPr/>
        </p:nvSpPr>
        <p:spPr>
          <a:xfrm>
            <a:off x="4218547" y="5100835"/>
            <a:ext cx="4237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/>
              <a:t>Transplanted</a:t>
            </a:r>
            <a:r>
              <a:rPr lang="fr-BE" dirty="0" smtClean="0"/>
              <a:t> people</a:t>
            </a:r>
          </a:p>
          <a:p>
            <a:r>
              <a:rPr lang="fr-BE" dirty="0" smtClean="0"/>
              <a:t>→ </a:t>
            </a:r>
            <a:r>
              <a:rPr lang="fr-BE" dirty="0" err="1" smtClean="0"/>
              <a:t>PrimeFlow</a:t>
            </a:r>
            <a:endParaRPr lang="fr-BE" dirty="0" smtClean="0"/>
          </a:p>
          <a:p>
            <a:r>
              <a:rPr lang="fr-BE" dirty="0"/>
              <a:t>→ </a:t>
            </a:r>
            <a:r>
              <a:rPr lang="fr-BE" dirty="0" smtClean="0"/>
              <a:t>FACS </a:t>
            </a:r>
            <a:r>
              <a:rPr lang="fr-BE" dirty="0" err="1" smtClean="0"/>
              <a:t>sorting</a:t>
            </a:r>
            <a:endParaRPr lang="fr-BE" dirty="0" smtClean="0"/>
          </a:p>
          <a:p>
            <a:r>
              <a:rPr lang="fr-BE" dirty="0"/>
              <a:t>→ </a:t>
            </a:r>
            <a:r>
              <a:rPr lang="fr-BE" dirty="0" err="1"/>
              <a:t>Characterization</a:t>
            </a:r>
            <a:r>
              <a:rPr lang="fr-BE" dirty="0"/>
              <a:t> </a:t>
            </a:r>
            <a:r>
              <a:rPr lang="fr-BE" dirty="0" smtClean="0"/>
              <a:t>of the BCR </a:t>
            </a:r>
            <a:r>
              <a:rPr lang="fr-BE" dirty="0" err="1" smtClean="0"/>
              <a:t>repertoire</a:t>
            </a:r>
            <a:endParaRPr lang="fr-BE" dirty="0" smtClean="0"/>
          </a:p>
        </p:txBody>
      </p:sp>
    </p:spTree>
    <p:extLst>
      <p:ext uri="{BB962C8B-B14F-4D97-AF65-F5344CB8AC3E}">
        <p14:creationId xmlns:p14="http://schemas.microsoft.com/office/powerpoint/2010/main" val="248368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Take</a:t>
            </a:r>
            <a:r>
              <a:rPr lang="fr-BE" dirty="0" smtClean="0"/>
              <a:t> home messages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dirty="0"/>
              <a:t>Investigation of </a:t>
            </a:r>
            <a:r>
              <a:rPr lang="en-US" sz="1800" dirty="0" err="1"/>
              <a:t>gammaherpesvirus</a:t>
            </a:r>
            <a:r>
              <a:rPr lang="en-US" sz="1800" dirty="0"/>
              <a:t>-induced lymphoproliferative disorders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dirty="0"/>
              <a:t>through sequencing of the B cell receptor repertoire</a:t>
            </a:r>
            <a:endParaRPr lang="fr-BE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 smtClean="0"/>
              <a:t>Humans</a:t>
            </a:r>
            <a:r>
              <a:rPr lang="fr-BE" dirty="0" smtClean="0"/>
              <a:t> are </a:t>
            </a:r>
            <a:r>
              <a:rPr lang="fr-BE" dirty="0" err="1" smtClean="0"/>
              <a:t>widely</a:t>
            </a:r>
            <a:r>
              <a:rPr lang="fr-BE" dirty="0" smtClean="0"/>
              <a:t> </a:t>
            </a:r>
            <a:r>
              <a:rPr lang="fr-BE" dirty="0" err="1" smtClean="0"/>
              <a:t>infected</a:t>
            </a:r>
            <a:r>
              <a:rPr lang="fr-BE" dirty="0" smtClean="0"/>
              <a:t> by </a:t>
            </a:r>
            <a:r>
              <a:rPr lang="fr-BE" dirty="0" err="1" smtClean="0"/>
              <a:t>gammaherpesviruses</a:t>
            </a:r>
            <a:endParaRPr lang="fr-BE" dirty="0" smtClean="0"/>
          </a:p>
          <a:p>
            <a:r>
              <a:rPr lang="fr-BE" dirty="0" err="1" smtClean="0"/>
              <a:t>Immunodeficient</a:t>
            </a:r>
            <a:r>
              <a:rPr lang="fr-BE" dirty="0" smtClean="0"/>
              <a:t> people have </a:t>
            </a:r>
            <a:r>
              <a:rPr lang="fr-BE" dirty="0" err="1" smtClean="0"/>
              <a:t>higher</a:t>
            </a:r>
            <a:r>
              <a:rPr lang="fr-BE" dirty="0" smtClean="0"/>
              <a:t> </a:t>
            </a:r>
            <a:r>
              <a:rPr lang="fr-BE" dirty="0" err="1" smtClean="0"/>
              <a:t>risk</a:t>
            </a:r>
            <a:r>
              <a:rPr lang="fr-BE" dirty="0" smtClean="0"/>
              <a:t> of </a:t>
            </a:r>
            <a:r>
              <a:rPr lang="fr-BE" dirty="0" err="1" smtClean="0"/>
              <a:t>gammaherpesvirus-induced</a:t>
            </a:r>
            <a:r>
              <a:rPr lang="fr-BE" dirty="0" smtClean="0"/>
              <a:t> </a:t>
            </a:r>
            <a:r>
              <a:rPr lang="fr-BE" dirty="0" err="1" smtClean="0"/>
              <a:t>lymphoproliferative</a:t>
            </a:r>
            <a:r>
              <a:rPr lang="fr-BE" dirty="0" smtClean="0"/>
              <a:t> </a:t>
            </a:r>
            <a:r>
              <a:rPr lang="fr-BE" dirty="0" err="1" smtClean="0"/>
              <a:t>disorders</a:t>
            </a:r>
            <a:endParaRPr lang="fr-BE" dirty="0" smtClean="0"/>
          </a:p>
          <a:p>
            <a:r>
              <a:rPr lang="fr-BE" dirty="0" smtClean="0"/>
              <a:t>A </a:t>
            </a:r>
            <a:r>
              <a:rPr lang="fr-BE" dirty="0" err="1" smtClean="0"/>
              <a:t>gammeherpesvirus</a:t>
            </a:r>
            <a:r>
              <a:rPr lang="fr-BE" dirty="0" smtClean="0"/>
              <a:t> infection have a </a:t>
            </a:r>
            <a:r>
              <a:rPr lang="fr-BE" dirty="0" err="1" smtClean="0"/>
              <a:t>profound</a:t>
            </a:r>
            <a:r>
              <a:rPr lang="fr-BE" dirty="0" smtClean="0"/>
              <a:t> impact on the B </a:t>
            </a:r>
            <a:r>
              <a:rPr lang="fr-BE" dirty="0" err="1" smtClean="0"/>
              <a:t>cell</a:t>
            </a:r>
            <a:r>
              <a:rPr lang="fr-BE" dirty="0" smtClean="0"/>
              <a:t> population</a:t>
            </a:r>
          </a:p>
          <a:p>
            <a:r>
              <a:rPr lang="fr-BE" dirty="0" smtClean="0"/>
              <a:t>The </a:t>
            </a:r>
            <a:r>
              <a:rPr lang="fr-BE" dirty="0" err="1" smtClean="0"/>
              <a:t>mechanisms</a:t>
            </a:r>
            <a:r>
              <a:rPr lang="fr-BE" dirty="0" smtClean="0"/>
              <a:t> </a:t>
            </a:r>
            <a:r>
              <a:rPr lang="fr-BE" dirty="0" err="1" smtClean="0"/>
              <a:t>behind</a:t>
            </a:r>
            <a:r>
              <a:rPr lang="fr-BE" dirty="0" smtClean="0"/>
              <a:t> </a:t>
            </a:r>
            <a:r>
              <a:rPr lang="fr-BE" dirty="0" err="1" smtClean="0"/>
              <a:t>those</a:t>
            </a:r>
            <a:r>
              <a:rPr lang="fr-BE" dirty="0" smtClean="0"/>
              <a:t> </a:t>
            </a:r>
            <a:r>
              <a:rPr lang="fr-BE" dirty="0" err="1" smtClean="0"/>
              <a:t>gammaherpesvirus-induced</a:t>
            </a:r>
            <a:r>
              <a:rPr lang="fr-BE" dirty="0" smtClean="0"/>
              <a:t> </a:t>
            </a:r>
            <a:r>
              <a:rPr lang="fr-BE" dirty="0" err="1" smtClean="0"/>
              <a:t>lymphoproliferative</a:t>
            </a:r>
            <a:r>
              <a:rPr lang="fr-BE" dirty="0" smtClean="0"/>
              <a:t> </a:t>
            </a:r>
            <a:r>
              <a:rPr lang="fr-BE" dirty="0" err="1" smtClean="0"/>
              <a:t>disorders</a:t>
            </a:r>
            <a:r>
              <a:rPr lang="fr-BE" dirty="0" smtClean="0"/>
              <a:t> are </a:t>
            </a:r>
            <a:r>
              <a:rPr lang="fr-BE" dirty="0" err="1" smtClean="0"/>
              <a:t>poorly</a:t>
            </a:r>
            <a:r>
              <a:rPr lang="fr-BE" dirty="0" smtClean="0"/>
              <a:t> </a:t>
            </a:r>
            <a:r>
              <a:rPr lang="fr-BE" dirty="0" err="1" smtClean="0"/>
              <a:t>understood</a:t>
            </a:r>
            <a:endParaRPr lang="fr-BE" dirty="0" smtClean="0"/>
          </a:p>
          <a:p>
            <a:r>
              <a:rPr lang="fr-BE" dirty="0" smtClean="0"/>
              <a:t>The B </a:t>
            </a:r>
            <a:r>
              <a:rPr lang="fr-BE" dirty="0" err="1" smtClean="0"/>
              <a:t>cells</a:t>
            </a:r>
            <a:r>
              <a:rPr lang="fr-BE" dirty="0" smtClean="0"/>
              <a:t> at the source of the </a:t>
            </a:r>
            <a:r>
              <a:rPr lang="fr-BE" dirty="0" err="1" smtClean="0"/>
              <a:t>lymphoproliferative</a:t>
            </a:r>
            <a:r>
              <a:rPr lang="fr-BE" dirty="0" smtClean="0"/>
              <a:t> </a:t>
            </a:r>
            <a:r>
              <a:rPr lang="fr-BE" dirty="0" err="1" smtClean="0"/>
              <a:t>disorders</a:t>
            </a:r>
            <a:r>
              <a:rPr lang="fr-BE" dirty="0" smtClean="0"/>
              <a:t> are </a:t>
            </a:r>
            <a:r>
              <a:rPr lang="fr-BE" dirty="0" err="1" smtClean="0"/>
              <a:t>yet</a:t>
            </a:r>
            <a:r>
              <a:rPr lang="fr-BE" dirty="0" smtClean="0"/>
              <a:t> to </a:t>
            </a:r>
            <a:r>
              <a:rPr lang="fr-BE" dirty="0" err="1" smtClean="0"/>
              <a:t>be</a:t>
            </a:r>
            <a:r>
              <a:rPr lang="fr-BE" dirty="0" smtClean="0"/>
              <a:t> </a:t>
            </a:r>
            <a:r>
              <a:rPr lang="fr-BE" dirty="0" err="1" smtClean="0"/>
              <a:t>characterized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1110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Thank</a:t>
            </a:r>
            <a:r>
              <a:rPr lang="fr-BE" dirty="0" smtClean="0"/>
              <a:t> </a:t>
            </a:r>
            <a:r>
              <a:rPr lang="fr-BE" dirty="0" err="1" smtClean="0"/>
              <a:t>you</a:t>
            </a:r>
            <a:r>
              <a:rPr lang="fr-BE" dirty="0" smtClean="0"/>
              <a:t>!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BE" dirty="0" err="1" smtClean="0"/>
              <a:t>Many</a:t>
            </a:r>
            <a:r>
              <a:rPr lang="fr-BE" dirty="0" smtClean="0"/>
              <a:t> </a:t>
            </a:r>
            <a:r>
              <a:rPr lang="fr-BE" dirty="0" err="1" smtClean="0"/>
              <a:t>thanks</a:t>
            </a:r>
            <a:r>
              <a:rPr lang="fr-BE" dirty="0" smtClean="0"/>
              <a:t> to </a:t>
            </a:r>
            <a:r>
              <a:rPr lang="fr-BE" dirty="0" err="1" smtClean="0"/>
              <a:t>my</a:t>
            </a:r>
            <a:r>
              <a:rPr lang="fr-BE" dirty="0" smtClean="0"/>
              <a:t> </a:t>
            </a:r>
            <a:r>
              <a:rPr lang="fr-BE" dirty="0" err="1" smtClean="0"/>
              <a:t>promoters</a:t>
            </a:r>
            <a:r>
              <a:rPr lang="fr-BE" dirty="0" smtClean="0"/>
              <a:t>:</a:t>
            </a:r>
          </a:p>
          <a:p>
            <a:r>
              <a:rPr lang="fr-BE" b="1" dirty="0" smtClean="0"/>
              <a:t>Laurent GILLET</a:t>
            </a:r>
          </a:p>
          <a:p>
            <a:r>
              <a:rPr lang="fr-BE" b="1" dirty="0" smtClean="0"/>
              <a:t>Bénédicte MACHIELS</a:t>
            </a:r>
            <a:endParaRPr lang="fr-BE" b="1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BE" dirty="0" err="1" smtClean="0"/>
              <a:t>Special</a:t>
            </a:r>
            <a:r>
              <a:rPr lang="fr-BE" dirty="0" smtClean="0"/>
              <a:t> </a:t>
            </a:r>
            <a:r>
              <a:rPr lang="fr-BE" dirty="0" err="1" smtClean="0"/>
              <a:t>thanks</a:t>
            </a:r>
            <a:r>
              <a:rPr lang="fr-BE" dirty="0" smtClean="0"/>
              <a:t> to:</a:t>
            </a:r>
          </a:p>
          <a:p>
            <a:r>
              <a:rPr lang="fr-BE" dirty="0" smtClean="0"/>
              <a:t>Rémy SANDOR</a:t>
            </a:r>
          </a:p>
          <a:p>
            <a:r>
              <a:rPr lang="fr-BE" dirty="0" smtClean="0"/>
              <a:t>Justine JAVAUX</a:t>
            </a:r>
          </a:p>
          <a:p>
            <a:r>
              <a:rPr lang="fr-BE" dirty="0" err="1" smtClean="0"/>
              <a:t>Malyvanh</a:t>
            </a:r>
            <a:r>
              <a:rPr lang="fr-BE" dirty="0" smtClean="0"/>
              <a:t> PATHAMMAVONG</a:t>
            </a:r>
          </a:p>
          <a:p>
            <a:r>
              <a:rPr lang="fr-BE" dirty="0" smtClean="0"/>
              <a:t>Sylvain LEEMANS</a:t>
            </a:r>
          </a:p>
          <a:p>
            <a:r>
              <a:rPr lang="fr-BE" dirty="0" smtClean="0"/>
              <a:t>Lucie GILLARD </a:t>
            </a:r>
            <a:r>
              <a:rPr lang="fr-BE" dirty="0" smtClean="0">
                <a:solidFill>
                  <a:srgbClr val="D32918"/>
                </a:solidFill>
              </a:rPr>
              <a:t>(#</a:t>
            </a:r>
            <a:r>
              <a:rPr lang="fr-BE" dirty="0" err="1" smtClean="0">
                <a:solidFill>
                  <a:srgbClr val="DA2A18"/>
                </a:solidFill>
              </a:rPr>
              <a:t>duckmom</a:t>
            </a:r>
            <a:r>
              <a:rPr lang="fr-BE" dirty="0" smtClean="0">
                <a:solidFill>
                  <a:srgbClr val="D32918"/>
                </a:solidFill>
              </a:rPr>
              <a:t>)</a:t>
            </a:r>
          </a:p>
          <a:p>
            <a:r>
              <a:rPr lang="fr-BE" dirty="0" smtClean="0"/>
              <a:t>&amp; </a:t>
            </a:r>
            <a:r>
              <a:rPr lang="fr-BE" dirty="0" err="1" smtClean="0"/>
              <a:t>everyone</a:t>
            </a:r>
            <a:r>
              <a:rPr lang="fr-BE" dirty="0" smtClean="0"/>
              <a:t> in the team!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535" y="4952242"/>
            <a:ext cx="1468854" cy="141815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985" y="4952242"/>
            <a:ext cx="2059592" cy="141815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507" y="4952242"/>
            <a:ext cx="1647430" cy="103842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89448" y="6110761"/>
            <a:ext cx="3385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dirty="0" err="1" smtClean="0"/>
              <a:t>Audacious</a:t>
            </a:r>
            <a:r>
              <a:rPr lang="fr-BE" sz="1400" dirty="0" smtClean="0"/>
              <a:t> </a:t>
            </a:r>
            <a:r>
              <a:rPr lang="fr-BE" sz="1400" dirty="0" err="1" smtClean="0"/>
              <a:t>Medical</a:t>
            </a:r>
            <a:r>
              <a:rPr lang="fr-BE" sz="1400" dirty="0" smtClean="0"/>
              <a:t> Grant 2022</a:t>
            </a:r>
            <a:endParaRPr lang="fr-BE" sz="1400" dirty="0"/>
          </a:p>
        </p:txBody>
      </p:sp>
    </p:spTree>
    <p:extLst>
      <p:ext uri="{BB962C8B-B14F-4D97-AF65-F5344CB8AC3E}">
        <p14:creationId xmlns:p14="http://schemas.microsoft.com/office/powerpoint/2010/main" val="43039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dirty="0"/>
              <a:t>Investigation of </a:t>
            </a:r>
            <a:r>
              <a:rPr lang="en-US" sz="1800" dirty="0" err="1"/>
              <a:t>gammaherpesvirus</a:t>
            </a:r>
            <a:r>
              <a:rPr lang="en-US" sz="1800" dirty="0"/>
              <a:t>-induced lymphoproliferative disorders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dirty="0"/>
              <a:t>through sequencing of the B cell receptor repertoire</a:t>
            </a:r>
            <a:endParaRPr lang="fr-BE" sz="18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962" y="861501"/>
            <a:ext cx="5270076" cy="573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9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dirty="0"/>
              <a:t>Investigation of </a:t>
            </a:r>
            <a:r>
              <a:rPr lang="en-US" sz="1800" dirty="0" err="1"/>
              <a:t>gammaherpesvirus</a:t>
            </a:r>
            <a:r>
              <a:rPr lang="en-US" sz="1800" dirty="0"/>
              <a:t>-induced lymphoproliferative disorders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dirty="0"/>
              <a:t>through sequencing of the B cell receptor repertoire</a:t>
            </a:r>
            <a:endParaRPr lang="fr-BE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ZoneTexte 4"/>
          <p:cNvSpPr txBox="1"/>
          <p:nvPr/>
        </p:nvSpPr>
        <p:spPr>
          <a:xfrm>
            <a:off x="4415367" y="912689"/>
            <a:ext cx="3361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Germinal DNA of B </a:t>
            </a:r>
            <a:r>
              <a:rPr lang="fr-BE" dirty="0" err="1" smtClean="0"/>
              <a:t>cells</a:t>
            </a:r>
            <a:endParaRPr lang="fr-BE" dirty="0"/>
          </a:p>
        </p:txBody>
      </p:sp>
      <p:sp>
        <p:nvSpPr>
          <p:cNvPr id="6" name="ZoneTexte 5"/>
          <p:cNvSpPr txBox="1"/>
          <p:nvPr/>
        </p:nvSpPr>
        <p:spPr>
          <a:xfrm>
            <a:off x="4415367" y="912689"/>
            <a:ext cx="3361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VDJ </a:t>
            </a:r>
            <a:r>
              <a:rPr lang="fr-BE" dirty="0" err="1" smtClean="0"/>
              <a:t>recombination</a:t>
            </a:r>
            <a:endParaRPr lang="fr-BE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626534" y="2766895"/>
            <a:ext cx="109389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075268" y="2504428"/>
            <a:ext cx="728134" cy="52493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 8"/>
          <p:cNvSpPr/>
          <p:nvPr/>
        </p:nvSpPr>
        <p:spPr>
          <a:xfrm>
            <a:off x="1930401" y="2504427"/>
            <a:ext cx="728134" cy="52493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Rectangle 9"/>
          <p:cNvSpPr/>
          <p:nvPr/>
        </p:nvSpPr>
        <p:spPr>
          <a:xfrm>
            <a:off x="2785534" y="2504427"/>
            <a:ext cx="728134" cy="52493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Rectangle 10"/>
          <p:cNvSpPr/>
          <p:nvPr/>
        </p:nvSpPr>
        <p:spPr>
          <a:xfrm>
            <a:off x="3640667" y="2504427"/>
            <a:ext cx="728134" cy="52493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Rectangle 11"/>
          <p:cNvSpPr/>
          <p:nvPr/>
        </p:nvSpPr>
        <p:spPr>
          <a:xfrm>
            <a:off x="4495800" y="2504427"/>
            <a:ext cx="728134" cy="52493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Rectangle 12"/>
          <p:cNvSpPr/>
          <p:nvPr/>
        </p:nvSpPr>
        <p:spPr>
          <a:xfrm>
            <a:off x="5350934" y="2504427"/>
            <a:ext cx="728134" cy="52493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Rectangle 13"/>
          <p:cNvSpPr/>
          <p:nvPr/>
        </p:nvSpPr>
        <p:spPr>
          <a:xfrm>
            <a:off x="6206068" y="2504427"/>
            <a:ext cx="728134" cy="52493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Rectangle 14"/>
          <p:cNvSpPr/>
          <p:nvPr/>
        </p:nvSpPr>
        <p:spPr>
          <a:xfrm>
            <a:off x="7061202" y="2504427"/>
            <a:ext cx="728134" cy="52493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Rectangle 15"/>
          <p:cNvSpPr/>
          <p:nvPr/>
        </p:nvSpPr>
        <p:spPr>
          <a:xfrm>
            <a:off x="7916336" y="2504427"/>
            <a:ext cx="728134" cy="52493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Rectangle 16"/>
          <p:cNvSpPr/>
          <p:nvPr/>
        </p:nvSpPr>
        <p:spPr>
          <a:xfrm>
            <a:off x="8771470" y="2504427"/>
            <a:ext cx="728134" cy="524933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Rectangle 17"/>
          <p:cNvSpPr/>
          <p:nvPr/>
        </p:nvSpPr>
        <p:spPr>
          <a:xfrm>
            <a:off x="9626604" y="2504427"/>
            <a:ext cx="728134" cy="524933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9" name="Rectangle 18"/>
          <p:cNvSpPr/>
          <p:nvPr/>
        </p:nvSpPr>
        <p:spPr>
          <a:xfrm>
            <a:off x="10481733" y="2504427"/>
            <a:ext cx="728134" cy="524933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" name="Accolade ouvrante 19"/>
          <p:cNvSpPr/>
          <p:nvPr/>
        </p:nvSpPr>
        <p:spPr>
          <a:xfrm rot="5400000">
            <a:off x="2130280" y="1044844"/>
            <a:ext cx="328376" cy="2438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1" name="Accolade ouvrante 20"/>
          <p:cNvSpPr/>
          <p:nvPr/>
        </p:nvSpPr>
        <p:spPr>
          <a:xfrm rot="5400000">
            <a:off x="4695679" y="1044844"/>
            <a:ext cx="328376" cy="2438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2" name="Accolade ouvrante 21"/>
          <p:cNvSpPr/>
          <p:nvPr/>
        </p:nvSpPr>
        <p:spPr>
          <a:xfrm rot="5400000">
            <a:off x="7261078" y="1044844"/>
            <a:ext cx="328376" cy="2438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3" name="Accolade ouvrante 22"/>
          <p:cNvSpPr/>
          <p:nvPr/>
        </p:nvSpPr>
        <p:spPr>
          <a:xfrm rot="5400000">
            <a:off x="9826483" y="1044844"/>
            <a:ext cx="328376" cy="2438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4" name="ZoneTexte 23"/>
          <p:cNvSpPr txBox="1"/>
          <p:nvPr/>
        </p:nvSpPr>
        <p:spPr>
          <a:xfrm>
            <a:off x="1930401" y="1652725"/>
            <a:ext cx="728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solidFill>
                  <a:srgbClr val="FF0000"/>
                </a:solidFill>
              </a:rPr>
              <a:t>V</a:t>
            </a:r>
            <a:endParaRPr lang="fr-BE" dirty="0">
              <a:solidFill>
                <a:srgbClr val="FF000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495800" y="1652725"/>
            <a:ext cx="728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solidFill>
                  <a:srgbClr val="00B050"/>
                </a:solidFill>
              </a:rPr>
              <a:t>D</a:t>
            </a:r>
            <a:endParaRPr lang="fr-BE" dirty="0">
              <a:solidFill>
                <a:srgbClr val="00B05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7061202" y="1652725"/>
            <a:ext cx="728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solidFill>
                  <a:srgbClr val="FFC000"/>
                </a:solidFill>
              </a:rPr>
              <a:t>J</a:t>
            </a:r>
            <a:endParaRPr lang="fr-BE" dirty="0">
              <a:solidFill>
                <a:srgbClr val="FFC000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9626604" y="1652725"/>
            <a:ext cx="728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solidFill>
                  <a:srgbClr val="808080"/>
                </a:solidFill>
              </a:rPr>
              <a:t>C</a:t>
            </a:r>
            <a:endParaRPr lang="fr-BE" dirty="0">
              <a:solidFill>
                <a:srgbClr val="808080"/>
              </a:solidFill>
            </a:endParaRPr>
          </a:p>
        </p:txBody>
      </p:sp>
      <p:cxnSp>
        <p:nvCxnSpPr>
          <p:cNvPr id="28" name="Connecteur droit 27"/>
          <p:cNvCxnSpPr/>
          <p:nvPr/>
        </p:nvCxnSpPr>
        <p:spPr>
          <a:xfrm>
            <a:off x="3382434" y="4665368"/>
            <a:ext cx="54271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894665" y="4402900"/>
            <a:ext cx="728134" cy="52493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0" name="Rectangle 29"/>
          <p:cNvSpPr/>
          <p:nvPr/>
        </p:nvSpPr>
        <p:spPr>
          <a:xfrm>
            <a:off x="4622799" y="4402900"/>
            <a:ext cx="728134" cy="52493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1" name="Rectangle 30"/>
          <p:cNvSpPr/>
          <p:nvPr/>
        </p:nvSpPr>
        <p:spPr>
          <a:xfrm>
            <a:off x="5350933" y="4402900"/>
            <a:ext cx="728134" cy="52493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2" name="Rectangle 31"/>
          <p:cNvSpPr/>
          <p:nvPr/>
        </p:nvSpPr>
        <p:spPr>
          <a:xfrm>
            <a:off x="6079067" y="4402900"/>
            <a:ext cx="728134" cy="524933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3" name="Rectangle 32"/>
          <p:cNvSpPr/>
          <p:nvPr/>
        </p:nvSpPr>
        <p:spPr>
          <a:xfrm>
            <a:off x="6807201" y="4402900"/>
            <a:ext cx="728134" cy="524933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4" name="Rectangle 33"/>
          <p:cNvSpPr/>
          <p:nvPr/>
        </p:nvSpPr>
        <p:spPr>
          <a:xfrm>
            <a:off x="7535335" y="4402900"/>
            <a:ext cx="728134" cy="524933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5" name="ZoneTexte 34"/>
          <p:cNvSpPr txBox="1"/>
          <p:nvPr/>
        </p:nvSpPr>
        <p:spPr>
          <a:xfrm>
            <a:off x="8864597" y="448070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AAA</a:t>
            </a:r>
            <a:endParaRPr lang="fr-BE" dirty="0"/>
          </a:p>
        </p:txBody>
      </p:sp>
      <p:sp>
        <p:nvSpPr>
          <p:cNvPr id="36" name="Flèche vers le bas 35"/>
          <p:cNvSpPr/>
          <p:nvPr/>
        </p:nvSpPr>
        <p:spPr>
          <a:xfrm>
            <a:off x="5956299" y="3339363"/>
            <a:ext cx="499533" cy="7535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7" name="ZoneTexte 36"/>
          <p:cNvSpPr txBox="1"/>
          <p:nvPr/>
        </p:nvSpPr>
        <p:spPr>
          <a:xfrm>
            <a:off x="4415367" y="5257803"/>
            <a:ext cx="3361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err="1" smtClean="0"/>
              <a:t>mRNA</a:t>
            </a:r>
            <a:endParaRPr lang="fr-BE" dirty="0"/>
          </a:p>
        </p:txBody>
      </p:sp>
      <p:sp>
        <p:nvSpPr>
          <p:cNvPr id="38" name="Accolade ouvrante 37"/>
          <p:cNvSpPr/>
          <p:nvPr/>
        </p:nvSpPr>
        <p:spPr>
          <a:xfrm rot="16200000">
            <a:off x="4901059" y="4481224"/>
            <a:ext cx="332315" cy="138853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9" name="ZoneTexte 38"/>
          <p:cNvSpPr txBox="1"/>
          <p:nvPr/>
        </p:nvSpPr>
        <p:spPr>
          <a:xfrm>
            <a:off x="4250182" y="5341648"/>
            <a:ext cx="1634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CDR3</a:t>
            </a:r>
            <a:endParaRPr lang="fr-BE" dirty="0"/>
          </a:p>
        </p:txBody>
      </p:sp>
      <p:pic>
        <p:nvPicPr>
          <p:cNvPr id="40" name="Imag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63" y="4796578"/>
            <a:ext cx="1807468" cy="182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"/>
                            </p:stCondLst>
                            <p:childTnLst>
                              <p:par>
                                <p:cTn id="5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"/>
                            </p:stCondLst>
                            <p:childTnLst>
                              <p:par>
                                <p:cTn id="5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"/>
                            </p:stCondLst>
                            <p:childTnLst>
                              <p:par>
                                <p:cTn id="6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"/>
                            </p:stCondLst>
                            <p:childTnLst>
                              <p:par>
                                <p:cTn id="6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50"/>
                            </p:stCondLst>
                            <p:childTnLst>
                              <p:par>
                                <p:cTn id="7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50"/>
                            </p:stCondLst>
                            <p:childTnLst>
                              <p:par>
                                <p:cTn id="7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50"/>
                            </p:stCondLst>
                            <p:childTnLst>
                              <p:par>
                                <p:cTn id="8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50"/>
                            </p:stCondLst>
                            <p:childTnLst>
                              <p:par>
                                <p:cTn id="15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2.22222E-6 L 0.15065 -2.22222E-6 " pathEditMode="relative" rAng="0" ptsTypes="AA">
                                      <p:cBhvr>
                                        <p:cTn id="15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0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0.07018 -2.22222E-6 " pathEditMode="relative" rAng="0" ptsTypes="AA">
                                      <p:cBhvr>
                                        <p:cTn id="16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" y="0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22149 -2.22222E-6 " pathEditMode="relative" rAng="0" ptsTypes="AA">
                                      <p:cBhvr>
                                        <p:cTn id="16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81" y="0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-2.22222E-6 L -0.2207 -2.22222E-6 " pathEditMode="relative" rAng="0" ptsTypes="AA">
                                      <p:cBhvr>
                                        <p:cTn id="16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77" y="0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22222E-6 L -0.22083 -2.22222E-6 " pathEditMode="relative" rAng="0" ptsTypes="AA">
                                      <p:cBhvr>
                                        <p:cTn id="16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42" y="0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22174 -2.22222E-6 " pathEditMode="relative" rAng="0" ptsTypes="AA">
                                      <p:cBhvr>
                                        <p:cTn id="16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50"/>
                            </p:stCondLst>
                            <p:childTnLst>
                              <p:par>
                                <p:cTn id="1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 animBg="1"/>
      <p:bldP spid="37" grpId="0"/>
      <p:bldP spid="38" grpId="0" animBg="1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Mouse model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dirty="0"/>
              <a:t>Investigation of </a:t>
            </a:r>
            <a:r>
              <a:rPr lang="en-US" sz="1800" dirty="0" err="1"/>
              <a:t>gammaherpesvirus</a:t>
            </a:r>
            <a:r>
              <a:rPr lang="en-US" sz="1800" dirty="0"/>
              <a:t>-induced lymphoproliferative disorders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dirty="0"/>
              <a:t>through sequencing of the B cell receptor repertoire</a:t>
            </a:r>
            <a:endParaRPr lang="fr-BE" sz="1800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00" y="2909153"/>
            <a:ext cx="10866400" cy="1262326"/>
          </a:xfrm>
        </p:spPr>
      </p:pic>
    </p:spTree>
    <p:extLst>
      <p:ext uri="{BB962C8B-B14F-4D97-AF65-F5344CB8AC3E}">
        <p14:creationId xmlns:p14="http://schemas.microsoft.com/office/powerpoint/2010/main" val="292210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dirty="0"/>
              <a:t>Investigation of </a:t>
            </a:r>
            <a:r>
              <a:rPr lang="en-US" sz="1800" dirty="0" err="1"/>
              <a:t>gammaherpesvirus</a:t>
            </a:r>
            <a:r>
              <a:rPr lang="en-US" sz="1800" dirty="0"/>
              <a:t>-induced lymphoproliferative disorders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dirty="0"/>
              <a:t>through sequencing of the B cell receptor repertoire</a:t>
            </a:r>
            <a:endParaRPr lang="fr-BE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cxnSp>
        <p:nvCxnSpPr>
          <p:cNvPr id="5" name="Connecteur droit 4"/>
          <p:cNvCxnSpPr/>
          <p:nvPr/>
        </p:nvCxnSpPr>
        <p:spPr>
          <a:xfrm>
            <a:off x="3382434" y="4661323"/>
            <a:ext cx="54271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894665" y="4398855"/>
            <a:ext cx="728134" cy="52493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4622799" y="4398855"/>
            <a:ext cx="728134" cy="52493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5350933" y="4398855"/>
            <a:ext cx="728134" cy="52493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 8"/>
          <p:cNvSpPr/>
          <p:nvPr/>
        </p:nvSpPr>
        <p:spPr>
          <a:xfrm>
            <a:off x="6079067" y="4398855"/>
            <a:ext cx="728134" cy="524933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Rectangle 9"/>
          <p:cNvSpPr/>
          <p:nvPr/>
        </p:nvSpPr>
        <p:spPr>
          <a:xfrm>
            <a:off x="6807201" y="4398855"/>
            <a:ext cx="728134" cy="524933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Rectangle 10"/>
          <p:cNvSpPr/>
          <p:nvPr/>
        </p:nvSpPr>
        <p:spPr>
          <a:xfrm>
            <a:off x="7535335" y="4398855"/>
            <a:ext cx="728134" cy="524933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ZoneTexte 11"/>
          <p:cNvSpPr txBox="1"/>
          <p:nvPr/>
        </p:nvSpPr>
        <p:spPr>
          <a:xfrm>
            <a:off x="8864597" y="447665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AAA</a:t>
            </a:r>
            <a:endParaRPr lang="fr-BE" dirty="0"/>
          </a:p>
        </p:txBody>
      </p:sp>
      <p:sp>
        <p:nvSpPr>
          <p:cNvPr id="13" name="ZoneTexte 12"/>
          <p:cNvSpPr txBox="1"/>
          <p:nvPr/>
        </p:nvSpPr>
        <p:spPr>
          <a:xfrm>
            <a:off x="4415367" y="5253758"/>
            <a:ext cx="3361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err="1" smtClean="0"/>
              <a:t>mRNA</a:t>
            </a:r>
            <a:endParaRPr lang="fr-BE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63" y="4796578"/>
            <a:ext cx="1807468" cy="182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44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 -0.34884 " pathEditMode="relative" rAng="0" ptsTypes="AA">
                                      <p:cBhvr>
                                        <p:cTn id="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4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7 L 1.25E-6 -0.34884 " pathEditMode="relative" rAng="0" ptsTypes="AA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45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4.375E-6 -0.34884 " pathEditMode="relative" rAng="0" ptsTypes="AA">
                                      <p:cBhvr>
                                        <p:cTn id="1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45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 -0.34884 " pathEditMode="relative" rAng="0" ptsTypes="AA">
                                      <p:cBhvr>
                                        <p:cTn id="1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45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4.58333E-6 -0.34884 " pathEditMode="relative" rAng="0" ptsTypes="AA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45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7 L -1.04167E-6 -0.34884 " pathEditMode="relative" rAng="0" ptsTypes="AA">
                                      <p:cBhvr>
                                        <p:cTn id="1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45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3.33333E-6 -0.34884 " pathEditMode="relative" rAng="0" ptsTypes="AA">
                                      <p:cBhvr>
                                        <p:cTn id="1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45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3.33333E-6 -0.34884 " pathEditMode="relative" rAng="0" ptsTypes="AA">
                                      <p:cBhvr>
                                        <p:cTn id="2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45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 -0.63263 " pathEditMode="relative" rAng="0" ptsTypes="AA">
                                      <p:cBhvr>
                                        <p:cTn id="2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dirty="0"/>
              <a:t>Investigation of </a:t>
            </a:r>
            <a:r>
              <a:rPr lang="en-US" sz="1800" dirty="0" err="1"/>
              <a:t>gammaherpesvirus</a:t>
            </a:r>
            <a:r>
              <a:rPr lang="en-US" sz="1800" dirty="0"/>
              <a:t>-induced lymphoproliferative disorders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dirty="0"/>
              <a:t>through sequencing of the B cell receptor repertoire</a:t>
            </a:r>
            <a:endParaRPr lang="fr-BE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cxnSp>
        <p:nvCxnSpPr>
          <p:cNvPr id="5" name="Connecteur droit 4"/>
          <p:cNvCxnSpPr/>
          <p:nvPr/>
        </p:nvCxnSpPr>
        <p:spPr>
          <a:xfrm>
            <a:off x="3382434" y="2266094"/>
            <a:ext cx="54271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894665" y="2003626"/>
            <a:ext cx="728134" cy="52493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4622799" y="2003626"/>
            <a:ext cx="728134" cy="52493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5350933" y="2003626"/>
            <a:ext cx="728134" cy="52493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 8"/>
          <p:cNvSpPr/>
          <p:nvPr/>
        </p:nvSpPr>
        <p:spPr>
          <a:xfrm>
            <a:off x="6079067" y="2003626"/>
            <a:ext cx="728134" cy="524933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Rectangle 9"/>
          <p:cNvSpPr/>
          <p:nvPr/>
        </p:nvSpPr>
        <p:spPr>
          <a:xfrm>
            <a:off x="6807201" y="2003626"/>
            <a:ext cx="728134" cy="524933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Rectangle 10"/>
          <p:cNvSpPr/>
          <p:nvPr/>
        </p:nvSpPr>
        <p:spPr>
          <a:xfrm>
            <a:off x="7535335" y="2003626"/>
            <a:ext cx="728134" cy="524933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ZoneTexte 11"/>
          <p:cNvSpPr txBox="1"/>
          <p:nvPr/>
        </p:nvSpPr>
        <p:spPr>
          <a:xfrm>
            <a:off x="8864597" y="208142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AAA</a:t>
            </a:r>
            <a:endParaRPr lang="fr-BE" dirty="0"/>
          </a:p>
        </p:txBody>
      </p:sp>
      <p:sp>
        <p:nvSpPr>
          <p:cNvPr id="13" name="ZoneTexte 12"/>
          <p:cNvSpPr txBox="1"/>
          <p:nvPr/>
        </p:nvSpPr>
        <p:spPr>
          <a:xfrm>
            <a:off x="4415367" y="912690"/>
            <a:ext cx="3361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err="1" smtClean="0"/>
              <a:t>mRNA</a:t>
            </a:r>
            <a:endParaRPr lang="fr-BE" dirty="0"/>
          </a:p>
        </p:txBody>
      </p:sp>
      <p:sp>
        <p:nvSpPr>
          <p:cNvPr id="14" name="Rectangle 13"/>
          <p:cNvSpPr/>
          <p:nvPr/>
        </p:nvSpPr>
        <p:spPr>
          <a:xfrm>
            <a:off x="3894665" y="2987696"/>
            <a:ext cx="728134" cy="52493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Rectangle 14"/>
          <p:cNvSpPr/>
          <p:nvPr/>
        </p:nvSpPr>
        <p:spPr>
          <a:xfrm>
            <a:off x="4622799" y="2987696"/>
            <a:ext cx="728134" cy="52493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Rectangle 15"/>
          <p:cNvSpPr/>
          <p:nvPr/>
        </p:nvSpPr>
        <p:spPr>
          <a:xfrm>
            <a:off x="5350933" y="2987696"/>
            <a:ext cx="728134" cy="52493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Rectangle 16"/>
          <p:cNvSpPr/>
          <p:nvPr/>
        </p:nvSpPr>
        <p:spPr>
          <a:xfrm>
            <a:off x="6079067" y="2987696"/>
            <a:ext cx="728134" cy="524933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Rectangle 17"/>
          <p:cNvSpPr/>
          <p:nvPr/>
        </p:nvSpPr>
        <p:spPr>
          <a:xfrm>
            <a:off x="6807201" y="2987696"/>
            <a:ext cx="728134" cy="524933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9" name="Rectangle 18"/>
          <p:cNvSpPr/>
          <p:nvPr/>
        </p:nvSpPr>
        <p:spPr>
          <a:xfrm>
            <a:off x="2937933" y="2881862"/>
            <a:ext cx="4097866" cy="73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" name="ZoneTexte 19"/>
          <p:cNvSpPr txBox="1"/>
          <p:nvPr/>
        </p:nvSpPr>
        <p:spPr>
          <a:xfrm>
            <a:off x="6777566" y="3527549"/>
            <a:ext cx="999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Primer</a:t>
            </a:r>
            <a:endParaRPr lang="fr-BE" dirty="0"/>
          </a:p>
        </p:txBody>
      </p:sp>
      <p:sp>
        <p:nvSpPr>
          <p:cNvPr id="21" name="ZoneTexte 20"/>
          <p:cNvSpPr txBox="1"/>
          <p:nvPr/>
        </p:nvSpPr>
        <p:spPr>
          <a:xfrm>
            <a:off x="5253567" y="4027267"/>
            <a:ext cx="1684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err="1" smtClean="0"/>
              <a:t>cDNA</a:t>
            </a:r>
            <a:endParaRPr lang="fr-BE" dirty="0"/>
          </a:p>
        </p:txBody>
      </p:sp>
      <p:sp>
        <p:nvSpPr>
          <p:cNvPr id="22" name="Flèche gauche 21"/>
          <p:cNvSpPr/>
          <p:nvPr/>
        </p:nvSpPr>
        <p:spPr>
          <a:xfrm>
            <a:off x="6472771" y="3139063"/>
            <a:ext cx="389466" cy="2201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3" name="ZoneTexte 22"/>
          <p:cNvSpPr txBox="1"/>
          <p:nvPr/>
        </p:nvSpPr>
        <p:spPr>
          <a:xfrm>
            <a:off x="7590371" y="3064463"/>
            <a:ext cx="2434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NNNNNNNNNNNNNNN</a:t>
            </a:r>
            <a:endParaRPr lang="fr-BE" dirty="0"/>
          </a:p>
        </p:txBody>
      </p:sp>
      <p:sp>
        <p:nvSpPr>
          <p:cNvPr id="24" name="Rectangle 23"/>
          <p:cNvSpPr/>
          <p:nvPr/>
        </p:nvSpPr>
        <p:spPr>
          <a:xfrm>
            <a:off x="10016074" y="2987696"/>
            <a:ext cx="728134" cy="5249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5" name="Accolade ouvrante 24"/>
          <p:cNvSpPr/>
          <p:nvPr/>
        </p:nvSpPr>
        <p:spPr>
          <a:xfrm rot="16200000">
            <a:off x="8707952" y="2929065"/>
            <a:ext cx="228205" cy="224409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6" name="ZoneTexte 25"/>
          <p:cNvSpPr txBox="1"/>
          <p:nvPr/>
        </p:nvSpPr>
        <p:spPr>
          <a:xfrm>
            <a:off x="8022164" y="4299093"/>
            <a:ext cx="1684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Identifier</a:t>
            </a:r>
            <a:endParaRPr lang="fr-BE" dirty="0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63" y="4796578"/>
            <a:ext cx="1807468" cy="182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75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59259E-6 L -0.35416 -2.59259E-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2" grpId="0" animBg="1"/>
      <p:bldP spid="25" grpId="0" animBg="1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dirty="0"/>
              <a:t>Investigation of </a:t>
            </a:r>
            <a:r>
              <a:rPr lang="en-US" sz="1800" dirty="0" err="1"/>
              <a:t>gammaherpesvirus</a:t>
            </a:r>
            <a:r>
              <a:rPr lang="en-US" sz="1800" dirty="0"/>
              <a:t>-induced lymphoproliferative disorders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dirty="0"/>
              <a:t>through sequencing of the B cell receptor repertoire</a:t>
            </a:r>
            <a:endParaRPr lang="fr-BE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ZoneTexte 4"/>
          <p:cNvSpPr txBox="1"/>
          <p:nvPr/>
        </p:nvSpPr>
        <p:spPr>
          <a:xfrm>
            <a:off x="5253567" y="4024340"/>
            <a:ext cx="1684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err="1" smtClean="0"/>
              <a:t>cDNA</a:t>
            </a:r>
            <a:endParaRPr lang="fr-BE" dirty="0"/>
          </a:p>
        </p:txBody>
      </p:sp>
      <p:grpSp>
        <p:nvGrpSpPr>
          <p:cNvPr id="6" name="Groupe 5"/>
          <p:cNvGrpSpPr/>
          <p:nvPr/>
        </p:nvGrpSpPr>
        <p:grpSpPr>
          <a:xfrm>
            <a:off x="3894665" y="2984769"/>
            <a:ext cx="6849543" cy="524933"/>
            <a:chOff x="3894665" y="2984769"/>
            <a:chExt cx="6849543" cy="524933"/>
          </a:xfrm>
        </p:grpSpPr>
        <p:sp>
          <p:nvSpPr>
            <p:cNvPr id="7" name="Rectangle 6"/>
            <p:cNvSpPr/>
            <p:nvPr/>
          </p:nvSpPr>
          <p:spPr>
            <a:xfrm>
              <a:off x="3894665" y="2984769"/>
              <a:ext cx="728134" cy="52493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2799" y="2984769"/>
              <a:ext cx="728134" cy="52493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50933" y="2984769"/>
              <a:ext cx="728134" cy="52493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79067" y="2984769"/>
              <a:ext cx="728134" cy="524933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807201" y="2984769"/>
              <a:ext cx="728134" cy="524933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7590371" y="3061536"/>
              <a:ext cx="24341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dirty="0" smtClean="0"/>
                <a:t>NNNNNNNNNNNNNNN</a:t>
              </a:r>
              <a:endParaRPr lang="fr-BE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016074" y="2984769"/>
              <a:ext cx="728134" cy="52493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63" y="4796578"/>
            <a:ext cx="1807468" cy="182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0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0 -0.48056 " pathEditMode="relative" rAng="0" ptsTypes="AA">
                                      <p:cBhvr>
                                        <p:cTn id="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0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822E-16 4.07407E-6 L -0.08724 -0.21111 " pathEditMode="relative" rAng="0" ptsTypes="AA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9" y="-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dirty="0"/>
              <a:t>Investigation of </a:t>
            </a:r>
            <a:r>
              <a:rPr lang="en-US" sz="1800" dirty="0" err="1"/>
              <a:t>gammaherpesvirus</a:t>
            </a:r>
            <a:r>
              <a:rPr lang="en-US" sz="1800" dirty="0"/>
              <a:t>-induced lymphoproliferative disorders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dirty="0"/>
              <a:t>through sequencing of the B cell receptor repertoire</a:t>
            </a:r>
            <a:endParaRPr lang="fr-BE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Rectangle 4"/>
          <p:cNvSpPr/>
          <p:nvPr/>
        </p:nvSpPr>
        <p:spPr>
          <a:xfrm>
            <a:off x="2829982" y="1537278"/>
            <a:ext cx="728134" cy="52493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Rectangle 5"/>
          <p:cNvSpPr/>
          <p:nvPr/>
        </p:nvSpPr>
        <p:spPr>
          <a:xfrm>
            <a:off x="3558116" y="1537278"/>
            <a:ext cx="728134" cy="52493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4286250" y="1537278"/>
            <a:ext cx="728134" cy="52493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5014384" y="1537278"/>
            <a:ext cx="728134" cy="524933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 8"/>
          <p:cNvSpPr/>
          <p:nvPr/>
        </p:nvSpPr>
        <p:spPr>
          <a:xfrm>
            <a:off x="5742518" y="1537278"/>
            <a:ext cx="728134" cy="524933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ZoneTexte 9"/>
          <p:cNvSpPr txBox="1"/>
          <p:nvPr/>
        </p:nvSpPr>
        <p:spPr>
          <a:xfrm>
            <a:off x="5253567" y="733975"/>
            <a:ext cx="1684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err="1" smtClean="0"/>
              <a:t>cDNA</a:t>
            </a:r>
            <a:endParaRPr lang="fr-BE" dirty="0"/>
          </a:p>
        </p:txBody>
      </p:sp>
      <p:sp>
        <p:nvSpPr>
          <p:cNvPr id="11" name="ZoneTexte 10"/>
          <p:cNvSpPr txBox="1"/>
          <p:nvPr/>
        </p:nvSpPr>
        <p:spPr>
          <a:xfrm>
            <a:off x="6525688" y="1614045"/>
            <a:ext cx="2434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NNNNNNNNNNNNNNN</a:t>
            </a:r>
            <a:endParaRPr lang="fr-BE" dirty="0"/>
          </a:p>
        </p:txBody>
      </p:sp>
      <p:sp>
        <p:nvSpPr>
          <p:cNvPr id="12" name="Rectangle 11"/>
          <p:cNvSpPr/>
          <p:nvPr/>
        </p:nvSpPr>
        <p:spPr>
          <a:xfrm>
            <a:off x="8951391" y="1537278"/>
            <a:ext cx="728134" cy="5249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Rectangle 12"/>
          <p:cNvSpPr/>
          <p:nvPr/>
        </p:nvSpPr>
        <p:spPr>
          <a:xfrm>
            <a:off x="3115732" y="2685851"/>
            <a:ext cx="442383" cy="52493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Rectangle 13"/>
          <p:cNvSpPr/>
          <p:nvPr/>
        </p:nvSpPr>
        <p:spPr>
          <a:xfrm>
            <a:off x="3558116" y="2685851"/>
            <a:ext cx="728134" cy="52493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Rectangle 14"/>
          <p:cNvSpPr/>
          <p:nvPr/>
        </p:nvSpPr>
        <p:spPr>
          <a:xfrm>
            <a:off x="4286250" y="2685851"/>
            <a:ext cx="728134" cy="52493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Rectangle 15"/>
          <p:cNvSpPr/>
          <p:nvPr/>
        </p:nvSpPr>
        <p:spPr>
          <a:xfrm>
            <a:off x="5014384" y="2685851"/>
            <a:ext cx="728134" cy="524933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Rectangle 16"/>
          <p:cNvSpPr/>
          <p:nvPr/>
        </p:nvSpPr>
        <p:spPr>
          <a:xfrm>
            <a:off x="5742518" y="2685851"/>
            <a:ext cx="728134" cy="524933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ZoneTexte 17"/>
          <p:cNvSpPr txBox="1"/>
          <p:nvPr/>
        </p:nvSpPr>
        <p:spPr>
          <a:xfrm>
            <a:off x="6525688" y="2762618"/>
            <a:ext cx="2434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NNNNNNNNNNNNNNN</a:t>
            </a:r>
            <a:endParaRPr lang="fr-BE" dirty="0"/>
          </a:p>
        </p:txBody>
      </p:sp>
      <p:sp>
        <p:nvSpPr>
          <p:cNvPr id="19" name="Rectangle 18"/>
          <p:cNvSpPr/>
          <p:nvPr/>
        </p:nvSpPr>
        <p:spPr>
          <a:xfrm>
            <a:off x="8951391" y="2685851"/>
            <a:ext cx="728134" cy="5249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" name="Rectangle 19"/>
          <p:cNvSpPr/>
          <p:nvPr/>
        </p:nvSpPr>
        <p:spPr>
          <a:xfrm>
            <a:off x="3395133" y="2517945"/>
            <a:ext cx="5935133" cy="880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1" name="ZoneTexte 20"/>
          <p:cNvSpPr txBox="1"/>
          <p:nvPr/>
        </p:nvSpPr>
        <p:spPr>
          <a:xfrm>
            <a:off x="8687862" y="3398015"/>
            <a:ext cx="1634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Adapter primer</a:t>
            </a:r>
            <a:endParaRPr lang="fr-BE" dirty="0"/>
          </a:p>
        </p:txBody>
      </p:sp>
      <p:sp>
        <p:nvSpPr>
          <p:cNvPr id="22" name="ZoneTexte 21"/>
          <p:cNvSpPr txBox="1"/>
          <p:nvPr/>
        </p:nvSpPr>
        <p:spPr>
          <a:xfrm>
            <a:off x="2436284" y="3398015"/>
            <a:ext cx="1634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FR3 primer</a:t>
            </a:r>
            <a:endParaRPr lang="fr-BE" dirty="0"/>
          </a:p>
        </p:txBody>
      </p:sp>
      <p:sp>
        <p:nvSpPr>
          <p:cNvPr id="23" name="Accolade ouvrante 22"/>
          <p:cNvSpPr/>
          <p:nvPr/>
        </p:nvSpPr>
        <p:spPr>
          <a:xfrm rot="16200000">
            <a:off x="3756025" y="2948740"/>
            <a:ext cx="332315" cy="138853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4" name="ZoneTexte 23"/>
          <p:cNvSpPr txBox="1"/>
          <p:nvPr/>
        </p:nvSpPr>
        <p:spPr>
          <a:xfrm>
            <a:off x="3105148" y="3809164"/>
            <a:ext cx="1634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CDR3</a:t>
            </a:r>
            <a:endParaRPr lang="fr-BE" dirty="0"/>
          </a:p>
        </p:txBody>
      </p:sp>
      <p:sp>
        <p:nvSpPr>
          <p:cNvPr id="25" name="Flèche vers le bas 24"/>
          <p:cNvSpPr/>
          <p:nvPr/>
        </p:nvSpPr>
        <p:spPr>
          <a:xfrm>
            <a:off x="5858934" y="4044346"/>
            <a:ext cx="474133" cy="768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6" name="ZoneTexte 25"/>
          <p:cNvSpPr txBox="1"/>
          <p:nvPr/>
        </p:nvSpPr>
        <p:spPr>
          <a:xfrm>
            <a:off x="3637706" y="4989749"/>
            <a:ext cx="4937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dirty="0" err="1" smtClean="0"/>
              <a:t>Next</a:t>
            </a:r>
            <a:r>
              <a:rPr lang="fr-BE" sz="2800" dirty="0" smtClean="0"/>
              <a:t> </a:t>
            </a:r>
            <a:r>
              <a:rPr lang="fr-BE" sz="2800" dirty="0" err="1" smtClean="0"/>
              <a:t>generation</a:t>
            </a:r>
            <a:r>
              <a:rPr lang="fr-BE" sz="2800" dirty="0" smtClean="0"/>
              <a:t> </a:t>
            </a:r>
            <a:r>
              <a:rPr lang="fr-BE" sz="2800" dirty="0" err="1" smtClean="0"/>
              <a:t>sequencing</a:t>
            </a:r>
            <a:endParaRPr lang="fr-BE" sz="2800" dirty="0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916" y="4296148"/>
            <a:ext cx="1388324" cy="56490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3624876" y="4790362"/>
            <a:ext cx="731520" cy="325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63" y="4796578"/>
            <a:ext cx="1807468" cy="182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86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3" grpId="0" animBg="1"/>
      <p:bldP spid="24" grpId="0"/>
      <p:bldP spid="25" grpId="0" animBg="1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dirty="0"/>
              <a:t>Investigation of </a:t>
            </a:r>
            <a:r>
              <a:rPr lang="en-US" sz="1800" dirty="0" err="1"/>
              <a:t>gammaherpesvirus</a:t>
            </a:r>
            <a:r>
              <a:rPr lang="en-US" sz="1800" dirty="0"/>
              <a:t>-induced lymphoproliferative disorders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dirty="0"/>
              <a:t>through sequencing of the B cell receptor repertoire</a:t>
            </a:r>
            <a:endParaRPr lang="fr-BE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Rectangle 4"/>
          <p:cNvSpPr/>
          <p:nvPr/>
        </p:nvSpPr>
        <p:spPr>
          <a:xfrm>
            <a:off x="768096" y="2972957"/>
            <a:ext cx="2304288" cy="49472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>
                <a:solidFill>
                  <a:schemeClr val="bg1"/>
                </a:solidFill>
              </a:rPr>
              <a:t>Primer V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72384" y="2972957"/>
            <a:ext cx="4654296" cy="494728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 smtClean="0">
                <a:solidFill>
                  <a:schemeClr val="bg1"/>
                </a:solidFill>
              </a:rPr>
              <a:t>Sequence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26680" y="2972957"/>
            <a:ext cx="2304288" cy="494728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>
                <a:solidFill>
                  <a:schemeClr val="bg1"/>
                </a:solidFill>
              </a:rPr>
              <a:t>Primer C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30968" y="2972957"/>
            <a:ext cx="1392936" cy="4947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>
                <a:solidFill>
                  <a:schemeClr val="bg1"/>
                </a:solidFill>
              </a:rPr>
              <a:t>Identifier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68096" y="1340730"/>
            <a:ext cx="482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/>
              <a:t>Sequences</a:t>
            </a:r>
            <a:r>
              <a:rPr lang="fr-BE" dirty="0"/>
              <a:t> </a:t>
            </a:r>
            <a:r>
              <a:rPr lang="fr-BE" dirty="0" err="1"/>
              <a:t>arriving</a:t>
            </a:r>
            <a:r>
              <a:rPr lang="fr-BE" dirty="0"/>
              <a:t> at </a:t>
            </a:r>
            <a:r>
              <a:rPr lang="fr-BE" dirty="0" err="1"/>
              <a:t>sequencing</a:t>
            </a:r>
            <a:r>
              <a:rPr lang="fr-BE" dirty="0"/>
              <a:t>: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38200" y="3727777"/>
            <a:ext cx="482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/>
              <a:t>Reads</a:t>
            </a:r>
            <a:r>
              <a:rPr lang="fr-BE" dirty="0" smtClean="0"/>
              <a:t> </a:t>
            </a:r>
            <a:r>
              <a:rPr lang="fr-BE" dirty="0" err="1" smtClean="0"/>
              <a:t>after</a:t>
            </a:r>
            <a:r>
              <a:rPr lang="fr-BE" dirty="0" smtClean="0"/>
              <a:t> </a:t>
            </a:r>
            <a:r>
              <a:rPr lang="fr-BE" dirty="0" err="1" smtClean="0"/>
              <a:t>sequencing</a:t>
            </a:r>
            <a:r>
              <a:rPr lang="fr-BE" dirty="0" smtClean="0"/>
              <a:t>:</a:t>
            </a:r>
            <a:endParaRPr lang="fr-BE" dirty="0"/>
          </a:p>
        </p:txBody>
      </p:sp>
      <p:sp>
        <p:nvSpPr>
          <p:cNvPr id="11" name="Rectangle 10"/>
          <p:cNvSpPr/>
          <p:nvPr/>
        </p:nvSpPr>
        <p:spPr>
          <a:xfrm>
            <a:off x="768096" y="4882064"/>
            <a:ext cx="2304288" cy="49472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>
                <a:solidFill>
                  <a:schemeClr val="bg1"/>
                </a:solidFill>
              </a:rPr>
              <a:t>Primer V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72384" y="4882064"/>
            <a:ext cx="3648456" cy="494728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 smtClean="0">
                <a:solidFill>
                  <a:schemeClr val="bg1"/>
                </a:solidFill>
              </a:rPr>
              <a:t>Sequence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79264" y="5777699"/>
            <a:ext cx="2947416" cy="494728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 smtClean="0">
                <a:solidFill>
                  <a:schemeClr val="bg1"/>
                </a:solidFill>
              </a:rPr>
              <a:t>Sequence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26680" y="5777699"/>
            <a:ext cx="2304288" cy="494728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>
                <a:solidFill>
                  <a:schemeClr val="bg1"/>
                </a:solidFill>
              </a:rPr>
              <a:t>Primer C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030968" y="5777699"/>
            <a:ext cx="1392936" cy="4947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>
                <a:solidFill>
                  <a:schemeClr val="bg1"/>
                </a:solidFill>
              </a:rPr>
              <a:t>Identifier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838200" y="4304920"/>
            <a:ext cx="482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Read 2 -----&gt;</a:t>
            </a:r>
            <a:endParaRPr lang="fr-BE" dirty="0"/>
          </a:p>
        </p:txBody>
      </p:sp>
      <p:sp>
        <p:nvSpPr>
          <p:cNvPr id="17" name="ZoneTexte 16"/>
          <p:cNvSpPr txBox="1"/>
          <p:nvPr/>
        </p:nvSpPr>
        <p:spPr>
          <a:xfrm>
            <a:off x="6269736" y="6488668"/>
            <a:ext cx="482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dirty="0" smtClean="0">
                <a:sym typeface="Wingdings" panose="05000000000000000000" pitchFamily="2" charset="2"/>
              </a:rPr>
              <a:t>&lt;----- Read 1</a:t>
            </a:r>
            <a:endParaRPr lang="fr-BE" dirty="0"/>
          </a:p>
        </p:txBody>
      </p:sp>
      <p:sp>
        <p:nvSpPr>
          <p:cNvPr id="18" name="Rectangle 17"/>
          <p:cNvSpPr/>
          <p:nvPr/>
        </p:nvSpPr>
        <p:spPr>
          <a:xfrm>
            <a:off x="320040" y="2972957"/>
            <a:ext cx="448056" cy="4947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423904" y="2972957"/>
            <a:ext cx="448056" cy="4947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15732" y="1774820"/>
            <a:ext cx="442383" cy="52493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1" name="Rectangle 20"/>
          <p:cNvSpPr/>
          <p:nvPr/>
        </p:nvSpPr>
        <p:spPr>
          <a:xfrm>
            <a:off x="3558116" y="1774820"/>
            <a:ext cx="728134" cy="52493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2" name="Rectangle 21"/>
          <p:cNvSpPr/>
          <p:nvPr/>
        </p:nvSpPr>
        <p:spPr>
          <a:xfrm>
            <a:off x="4286250" y="1774820"/>
            <a:ext cx="728134" cy="52493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3" name="Rectangle 22"/>
          <p:cNvSpPr/>
          <p:nvPr/>
        </p:nvSpPr>
        <p:spPr>
          <a:xfrm>
            <a:off x="5014384" y="1774820"/>
            <a:ext cx="728134" cy="524933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4" name="Rectangle 23"/>
          <p:cNvSpPr/>
          <p:nvPr/>
        </p:nvSpPr>
        <p:spPr>
          <a:xfrm>
            <a:off x="5742518" y="1774820"/>
            <a:ext cx="728134" cy="524933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5" name="ZoneTexte 24"/>
          <p:cNvSpPr txBox="1"/>
          <p:nvPr/>
        </p:nvSpPr>
        <p:spPr>
          <a:xfrm>
            <a:off x="6525688" y="1851587"/>
            <a:ext cx="2434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NNNNNNNNNNNNNNN</a:t>
            </a:r>
            <a:endParaRPr lang="fr-BE" dirty="0"/>
          </a:p>
        </p:txBody>
      </p:sp>
      <p:sp>
        <p:nvSpPr>
          <p:cNvPr id="26" name="Rectangle 25"/>
          <p:cNvSpPr/>
          <p:nvPr/>
        </p:nvSpPr>
        <p:spPr>
          <a:xfrm>
            <a:off x="8951391" y="1774820"/>
            <a:ext cx="728134" cy="5249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27" name="Connecteur droit 26"/>
          <p:cNvCxnSpPr/>
          <p:nvPr/>
        </p:nvCxnSpPr>
        <p:spPr>
          <a:xfrm flipV="1">
            <a:off x="768096" y="2299753"/>
            <a:ext cx="2347636" cy="673204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V="1">
            <a:off x="325712" y="2297684"/>
            <a:ext cx="2560174" cy="675273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Connecteur droit 28"/>
          <p:cNvCxnSpPr>
            <a:endCxn id="20" idx="2"/>
          </p:cNvCxnSpPr>
          <p:nvPr/>
        </p:nvCxnSpPr>
        <p:spPr>
          <a:xfrm flipV="1">
            <a:off x="3072384" y="2299753"/>
            <a:ext cx="264540" cy="673204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H="1" flipV="1">
            <a:off x="6249460" y="2297686"/>
            <a:ext cx="1473506" cy="675271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H="1" flipV="1">
            <a:off x="6470652" y="2297687"/>
            <a:ext cx="3556602" cy="67527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H="1" flipV="1">
            <a:off x="8947278" y="2297685"/>
            <a:ext cx="2472912" cy="664405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H="1" flipV="1">
            <a:off x="9679526" y="2286819"/>
            <a:ext cx="2192434" cy="686138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2889600" y="1775854"/>
            <a:ext cx="231339" cy="5228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48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dirty="0"/>
              <a:t>Investigation of </a:t>
            </a:r>
            <a:r>
              <a:rPr lang="en-US" sz="1800" dirty="0" err="1"/>
              <a:t>gammaherpesvirus</a:t>
            </a:r>
            <a:r>
              <a:rPr lang="en-US" sz="1800" dirty="0"/>
              <a:t>-induced lymphoproliferative disorders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dirty="0"/>
              <a:t>through sequencing of the B cell receptor repertoire</a:t>
            </a:r>
            <a:endParaRPr lang="fr-BE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511" y="2061499"/>
            <a:ext cx="7800975" cy="219075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963929" y="4541520"/>
            <a:ext cx="10264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200" dirty="0" err="1" smtClean="0"/>
              <a:t>Tannishtha</a:t>
            </a:r>
            <a:r>
              <a:rPr lang="fr-BE" sz="1200" dirty="0" smtClean="0"/>
              <a:t> et al., </a:t>
            </a:r>
            <a:r>
              <a:rPr lang="en-US" sz="1200" dirty="0"/>
              <a:t>Charting a DNA Repair Roadmap </a:t>
            </a:r>
            <a:r>
              <a:rPr lang="en-US" sz="1200" dirty="0" smtClean="0"/>
              <a:t>for </a:t>
            </a:r>
            <a:r>
              <a:rPr lang="fr-BE" sz="1200" dirty="0" err="1" smtClean="0"/>
              <a:t>Immunoglobulin</a:t>
            </a:r>
            <a:r>
              <a:rPr lang="fr-BE" sz="1200" dirty="0" smtClean="0"/>
              <a:t> </a:t>
            </a:r>
            <a:r>
              <a:rPr lang="fr-BE" sz="1200" dirty="0"/>
              <a:t>Class Switch </a:t>
            </a:r>
            <a:r>
              <a:rPr lang="fr-BE" sz="1200" dirty="0" err="1" smtClean="0"/>
              <a:t>Recombination</a:t>
            </a:r>
            <a:r>
              <a:rPr lang="fr-BE" sz="1200" dirty="0" smtClean="0"/>
              <a:t> (2021)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74782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dirty="0"/>
              <a:t>Investigation of </a:t>
            </a:r>
            <a:r>
              <a:rPr lang="en-US" sz="1800" dirty="0" err="1"/>
              <a:t>gammaherpesvirus</a:t>
            </a:r>
            <a:r>
              <a:rPr lang="en-US" sz="1800" dirty="0"/>
              <a:t>-induced lymphoproliferative disorders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dirty="0"/>
              <a:t>through sequencing of the B cell receptor repertoire</a:t>
            </a:r>
            <a:endParaRPr lang="fr-BE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053" y="1345219"/>
            <a:ext cx="6071894" cy="504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09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dirty="0"/>
              <a:t>Investigation of </a:t>
            </a:r>
            <a:r>
              <a:rPr lang="en-US" sz="1800" dirty="0" err="1"/>
              <a:t>gammaherpesvirus</a:t>
            </a:r>
            <a:r>
              <a:rPr lang="en-US" sz="1800" dirty="0"/>
              <a:t>-induced lymphoproliferative disorders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dirty="0"/>
              <a:t>through sequencing of the B cell receptor repertoire</a:t>
            </a:r>
            <a:endParaRPr lang="fr-BE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44" y="756864"/>
            <a:ext cx="12088912" cy="534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36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dirty="0"/>
              <a:t>Investigation of </a:t>
            </a:r>
            <a:r>
              <a:rPr lang="en-US" sz="1800" dirty="0" err="1"/>
              <a:t>gammaherpesvirus</a:t>
            </a:r>
            <a:r>
              <a:rPr lang="en-US" sz="1800" dirty="0"/>
              <a:t>-induced lymphoproliferative disorders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dirty="0"/>
              <a:t>through sequencing of the B cell receptor repertoire</a:t>
            </a:r>
            <a:endParaRPr lang="fr-BE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74" y="1755409"/>
            <a:ext cx="2048161" cy="2048161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3112315" y="1558579"/>
            <a:ext cx="1140904" cy="1140904"/>
          </a:xfrm>
          <a:prstGeom prst="ellipse">
            <a:avLst/>
          </a:prstGeom>
          <a:solidFill>
            <a:srgbClr val="1D8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Ellipse 6"/>
          <p:cNvSpPr/>
          <p:nvPr/>
        </p:nvSpPr>
        <p:spPr>
          <a:xfrm flipH="1">
            <a:off x="4640977" y="1770412"/>
            <a:ext cx="717238" cy="717238"/>
          </a:xfrm>
          <a:prstGeom prst="ellipse">
            <a:avLst/>
          </a:prstGeom>
          <a:solidFill>
            <a:srgbClr val="1D8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Ellipse 7"/>
          <p:cNvSpPr/>
          <p:nvPr/>
        </p:nvSpPr>
        <p:spPr>
          <a:xfrm>
            <a:off x="6097826" y="1910432"/>
            <a:ext cx="437198" cy="437198"/>
          </a:xfrm>
          <a:prstGeom prst="ellipse">
            <a:avLst/>
          </a:prstGeom>
          <a:solidFill>
            <a:srgbClr val="1D8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Ellipse 8"/>
          <p:cNvSpPr/>
          <p:nvPr/>
        </p:nvSpPr>
        <p:spPr>
          <a:xfrm>
            <a:off x="7506691" y="2002468"/>
            <a:ext cx="253126" cy="253126"/>
          </a:xfrm>
          <a:prstGeom prst="ellipse">
            <a:avLst/>
          </a:prstGeom>
          <a:solidFill>
            <a:srgbClr val="1D8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Ellipse 9"/>
          <p:cNvSpPr/>
          <p:nvPr/>
        </p:nvSpPr>
        <p:spPr>
          <a:xfrm flipV="1">
            <a:off x="8855929" y="2034877"/>
            <a:ext cx="188308" cy="188308"/>
          </a:xfrm>
          <a:prstGeom prst="ellipse">
            <a:avLst/>
          </a:prstGeom>
          <a:solidFill>
            <a:srgbClr val="1D8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Ellipse 10"/>
          <p:cNvSpPr/>
          <p:nvPr/>
        </p:nvSpPr>
        <p:spPr>
          <a:xfrm>
            <a:off x="10172758" y="2034877"/>
            <a:ext cx="188308" cy="188308"/>
          </a:xfrm>
          <a:prstGeom prst="ellipse">
            <a:avLst/>
          </a:prstGeom>
          <a:solidFill>
            <a:srgbClr val="1D8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Ellipse 11"/>
          <p:cNvSpPr/>
          <p:nvPr/>
        </p:nvSpPr>
        <p:spPr>
          <a:xfrm>
            <a:off x="3179428" y="2787883"/>
            <a:ext cx="1006678" cy="1006678"/>
          </a:xfrm>
          <a:prstGeom prst="ellipse">
            <a:avLst/>
          </a:prstGeom>
          <a:solidFill>
            <a:srgbClr val="FF6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Ellipse 12"/>
          <p:cNvSpPr/>
          <p:nvPr/>
        </p:nvSpPr>
        <p:spPr>
          <a:xfrm>
            <a:off x="4581918" y="2852257"/>
            <a:ext cx="835356" cy="835356"/>
          </a:xfrm>
          <a:prstGeom prst="ellipse">
            <a:avLst/>
          </a:prstGeom>
          <a:solidFill>
            <a:srgbClr val="FF6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Ellipse 13"/>
          <p:cNvSpPr/>
          <p:nvPr/>
        </p:nvSpPr>
        <p:spPr>
          <a:xfrm>
            <a:off x="5971991" y="2904214"/>
            <a:ext cx="688868" cy="688868"/>
          </a:xfrm>
          <a:prstGeom prst="ellipse">
            <a:avLst/>
          </a:prstGeom>
          <a:solidFill>
            <a:srgbClr val="FF6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Ellipse 14"/>
          <p:cNvSpPr/>
          <p:nvPr/>
        </p:nvSpPr>
        <p:spPr>
          <a:xfrm>
            <a:off x="7310107" y="2904214"/>
            <a:ext cx="646294" cy="646294"/>
          </a:xfrm>
          <a:prstGeom prst="ellipse">
            <a:avLst/>
          </a:prstGeom>
          <a:solidFill>
            <a:srgbClr val="FF6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Ellipse 15"/>
          <p:cNvSpPr/>
          <p:nvPr/>
        </p:nvSpPr>
        <p:spPr>
          <a:xfrm>
            <a:off x="8705832" y="2961823"/>
            <a:ext cx="488502" cy="488502"/>
          </a:xfrm>
          <a:prstGeom prst="ellipse">
            <a:avLst/>
          </a:prstGeom>
          <a:solidFill>
            <a:srgbClr val="FF6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Ellipse 16"/>
          <p:cNvSpPr/>
          <p:nvPr/>
        </p:nvSpPr>
        <p:spPr>
          <a:xfrm>
            <a:off x="10072752" y="2990627"/>
            <a:ext cx="388320" cy="388320"/>
          </a:xfrm>
          <a:prstGeom prst="ellipse">
            <a:avLst/>
          </a:prstGeom>
          <a:solidFill>
            <a:srgbClr val="FF6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974" y="4409887"/>
            <a:ext cx="2048161" cy="2048161"/>
          </a:xfrm>
          <a:prstGeom prst="rect">
            <a:avLst/>
          </a:prstGeom>
        </p:spPr>
      </p:pic>
      <p:grpSp>
        <p:nvGrpSpPr>
          <p:cNvPr id="19" name="Groupe 18"/>
          <p:cNvGrpSpPr/>
          <p:nvPr/>
        </p:nvGrpSpPr>
        <p:grpSpPr>
          <a:xfrm>
            <a:off x="3297808" y="4571064"/>
            <a:ext cx="6986034" cy="730150"/>
            <a:chOff x="3297808" y="4571064"/>
            <a:chExt cx="6986034" cy="730150"/>
          </a:xfrm>
        </p:grpSpPr>
        <p:sp>
          <p:nvSpPr>
            <p:cNvPr id="20" name="Ellipse 19"/>
            <p:cNvSpPr/>
            <p:nvPr/>
          </p:nvSpPr>
          <p:spPr>
            <a:xfrm>
              <a:off x="3424104" y="4683292"/>
              <a:ext cx="112228" cy="112228"/>
            </a:xfrm>
            <a:prstGeom prst="ellipse">
              <a:avLst/>
            </a:prstGeom>
            <a:solidFill>
              <a:srgbClr val="1D89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b="1"/>
            </a:p>
          </p:txBody>
        </p:sp>
        <p:sp>
          <p:nvSpPr>
            <p:cNvPr id="21" name="Ellipse 20"/>
            <p:cNvSpPr/>
            <p:nvPr/>
          </p:nvSpPr>
          <p:spPr>
            <a:xfrm>
              <a:off x="3841132" y="4571064"/>
              <a:ext cx="112228" cy="112228"/>
            </a:xfrm>
            <a:prstGeom prst="ellipse">
              <a:avLst/>
            </a:prstGeom>
            <a:solidFill>
              <a:srgbClr val="1D89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b="1"/>
            </a:p>
          </p:txBody>
        </p:sp>
        <p:sp>
          <p:nvSpPr>
            <p:cNvPr id="22" name="Ellipse 21"/>
            <p:cNvSpPr/>
            <p:nvPr/>
          </p:nvSpPr>
          <p:spPr>
            <a:xfrm>
              <a:off x="3682767" y="4767797"/>
              <a:ext cx="112228" cy="112228"/>
            </a:xfrm>
            <a:prstGeom prst="ellipse">
              <a:avLst/>
            </a:prstGeom>
            <a:solidFill>
              <a:srgbClr val="1D89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b="1"/>
            </a:p>
          </p:txBody>
        </p:sp>
        <p:sp>
          <p:nvSpPr>
            <p:cNvPr id="23" name="Ellipse 22"/>
            <p:cNvSpPr/>
            <p:nvPr/>
          </p:nvSpPr>
          <p:spPr>
            <a:xfrm>
              <a:off x="3593776" y="5038658"/>
              <a:ext cx="112228" cy="112228"/>
            </a:xfrm>
            <a:prstGeom prst="ellipse">
              <a:avLst/>
            </a:prstGeom>
            <a:solidFill>
              <a:srgbClr val="1D89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b="1"/>
            </a:p>
          </p:txBody>
        </p:sp>
        <p:sp>
          <p:nvSpPr>
            <p:cNvPr id="24" name="Ellipse 23"/>
            <p:cNvSpPr/>
            <p:nvPr/>
          </p:nvSpPr>
          <p:spPr>
            <a:xfrm>
              <a:off x="3626653" y="4571064"/>
              <a:ext cx="112228" cy="112228"/>
            </a:xfrm>
            <a:prstGeom prst="ellipse">
              <a:avLst/>
            </a:prstGeom>
            <a:solidFill>
              <a:srgbClr val="1D89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b="1"/>
            </a:p>
          </p:txBody>
        </p:sp>
        <p:sp>
          <p:nvSpPr>
            <p:cNvPr id="25" name="Ellipse 24"/>
            <p:cNvSpPr/>
            <p:nvPr/>
          </p:nvSpPr>
          <p:spPr>
            <a:xfrm>
              <a:off x="3993532" y="4795520"/>
              <a:ext cx="112228" cy="112228"/>
            </a:xfrm>
            <a:prstGeom prst="ellipse">
              <a:avLst/>
            </a:prstGeom>
            <a:solidFill>
              <a:srgbClr val="1D89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b="1"/>
            </a:p>
          </p:txBody>
        </p:sp>
        <p:sp>
          <p:nvSpPr>
            <p:cNvPr id="26" name="Ellipse 25"/>
            <p:cNvSpPr/>
            <p:nvPr/>
          </p:nvSpPr>
          <p:spPr>
            <a:xfrm>
              <a:off x="3513875" y="4870316"/>
              <a:ext cx="112228" cy="112228"/>
            </a:xfrm>
            <a:prstGeom prst="ellipse">
              <a:avLst/>
            </a:prstGeom>
            <a:solidFill>
              <a:srgbClr val="1D89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b="1"/>
            </a:p>
          </p:txBody>
        </p:sp>
        <p:sp>
          <p:nvSpPr>
            <p:cNvPr id="27" name="Ellipse 26"/>
            <p:cNvSpPr/>
            <p:nvPr/>
          </p:nvSpPr>
          <p:spPr>
            <a:xfrm>
              <a:off x="3785904" y="4982544"/>
              <a:ext cx="112228" cy="112228"/>
            </a:xfrm>
            <a:prstGeom prst="ellipse">
              <a:avLst/>
            </a:prstGeom>
            <a:solidFill>
              <a:srgbClr val="1D89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b="1"/>
            </a:p>
          </p:txBody>
        </p:sp>
        <p:sp>
          <p:nvSpPr>
            <p:cNvPr id="28" name="Ellipse 27"/>
            <p:cNvSpPr/>
            <p:nvPr/>
          </p:nvSpPr>
          <p:spPr>
            <a:xfrm>
              <a:off x="4053072" y="5038658"/>
              <a:ext cx="112228" cy="112228"/>
            </a:xfrm>
            <a:prstGeom prst="ellipse">
              <a:avLst/>
            </a:prstGeom>
            <a:solidFill>
              <a:srgbClr val="1D89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b="1"/>
            </a:p>
          </p:txBody>
        </p:sp>
        <p:sp>
          <p:nvSpPr>
            <p:cNvPr id="29" name="Ellipse 28"/>
            <p:cNvSpPr/>
            <p:nvPr/>
          </p:nvSpPr>
          <p:spPr>
            <a:xfrm>
              <a:off x="3797824" y="5188986"/>
              <a:ext cx="112228" cy="112228"/>
            </a:xfrm>
            <a:prstGeom prst="ellipse">
              <a:avLst/>
            </a:prstGeom>
            <a:solidFill>
              <a:srgbClr val="1D89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b="1"/>
            </a:p>
          </p:txBody>
        </p:sp>
        <p:sp>
          <p:nvSpPr>
            <p:cNvPr id="30" name="Ellipse 29"/>
            <p:cNvSpPr/>
            <p:nvPr/>
          </p:nvSpPr>
          <p:spPr>
            <a:xfrm>
              <a:off x="3411288" y="5150886"/>
              <a:ext cx="112228" cy="112228"/>
            </a:xfrm>
            <a:prstGeom prst="ellipse">
              <a:avLst/>
            </a:prstGeom>
            <a:solidFill>
              <a:srgbClr val="1D89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b="1"/>
            </a:p>
          </p:txBody>
        </p:sp>
        <p:sp>
          <p:nvSpPr>
            <p:cNvPr id="31" name="Ellipse 30"/>
            <p:cNvSpPr/>
            <p:nvPr/>
          </p:nvSpPr>
          <p:spPr>
            <a:xfrm>
              <a:off x="3297808" y="4877351"/>
              <a:ext cx="112228" cy="112228"/>
            </a:xfrm>
            <a:prstGeom prst="ellipse">
              <a:avLst/>
            </a:prstGeom>
            <a:solidFill>
              <a:srgbClr val="1D89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b="1"/>
            </a:p>
          </p:txBody>
        </p:sp>
        <p:cxnSp>
          <p:nvCxnSpPr>
            <p:cNvPr id="32" name="Connecteur droit 31"/>
            <p:cNvCxnSpPr>
              <a:stCxn id="25" idx="2"/>
              <a:endCxn id="22" idx="6"/>
            </p:cNvCxnSpPr>
            <p:nvPr/>
          </p:nvCxnSpPr>
          <p:spPr>
            <a:xfrm flipH="1" flipV="1">
              <a:off x="3794995" y="4823911"/>
              <a:ext cx="198537" cy="27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>
              <a:stCxn id="21" idx="3"/>
              <a:endCxn id="22" idx="7"/>
            </p:cNvCxnSpPr>
            <p:nvPr/>
          </p:nvCxnSpPr>
          <p:spPr>
            <a:xfrm flipH="1">
              <a:off x="3778560" y="4666857"/>
              <a:ext cx="79007" cy="117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>
              <a:stCxn id="28" idx="0"/>
              <a:endCxn id="25" idx="4"/>
            </p:cNvCxnSpPr>
            <p:nvPr/>
          </p:nvCxnSpPr>
          <p:spPr>
            <a:xfrm flipH="1" flipV="1">
              <a:off x="4049646" y="4907748"/>
              <a:ext cx="59540" cy="1309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>
              <a:stCxn id="27" idx="0"/>
              <a:endCxn id="22" idx="5"/>
            </p:cNvCxnSpPr>
            <p:nvPr/>
          </p:nvCxnSpPr>
          <p:spPr>
            <a:xfrm flipH="1" flipV="1">
              <a:off x="3778560" y="4863590"/>
              <a:ext cx="63458" cy="1189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/>
            <p:cNvCxnSpPr>
              <a:stCxn id="24" idx="2"/>
              <a:endCxn id="20" idx="7"/>
            </p:cNvCxnSpPr>
            <p:nvPr/>
          </p:nvCxnSpPr>
          <p:spPr>
            <a:xfrm flipH="1">
              <a:off x="3519897" y="4627178"/>
              <a:ext cx="106756" cy="725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>
              <a:stCxn id="20" idx="4"/>
              <a:endCxn id="26" idx="1"/>
            </p:cNvCxnSpPr>
            <p:nvPr/>
          </p:nvCxnSpPr>
          <p:spPr>
            <a:xfrm>
              <a:off x="3480218" y="4795520"/>
              <a:ext cx="50092" cy="912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>
              <a:stCxn id="26" idx="7"/>
              <a:endCxn id="22" idx="3"/>
            </p:cNvCxnSpPr>
            <p:nvPr/>
          </p:nvCxnSpPr>
          <p:spPr>
            <a:xfrm flipV="1">
              <a:off x="3609668" y="4863590"/>
              <a:ext cx="89534" cy="231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>
              <a:stCxn id="31" idx="6"/>
              <a:endCxn id="26" idx="2"/>
            </p:cNvCxnSpPr>
            <p:nvPr/>
          </p:nvCxnSpPr>
          <p:spPr>
            <a:xfrm flipV="1">
              <a:off x="3410036" y="4926430"/>
              <a:ext cx="103839" cy="70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>
              <a:stCxn id="26" idx="5"/>
              <a:endCxn id="23" idx="0"/>
            </p:cNvCxnSpPr>
            <p:nvPr/>
          </p:nvCxnSpPr>
          <p:spPr>
            <a:xfrm>
              <a:off x="3609668" y="4966109"/>
              <a:ext cx="40222" cy="725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>
              <a:stCxn id="23" idx="2"/>
              <a:endCxn id="30" idx="7"/>
            </p:cNvCxnSpPr>
            <p:nvPr/>
          </p:nvCxnSpPr>
          <p:spPr>
            <a:xfrm flipH="1">
              <a:off x="3507081" y="5094772"/>
              <a:ext cx="86695" cy="725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/>
            <p:cNvCxnSpPr>
              <a:stCxn id="23" idx="5"/>
              <a:endCxn id="29" idx="1"/>
            </p:cNvCxnSpPr>
            <p:nvPr/>
          </p:nvCxnSpPr>
          <p:spPr>
            <a:xfrm>
              <a:off x="3689569" y="5134451"/>
              <a:ext cx="124690" cy="709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Ellipse 42"/>
            <p:cNvSpPr/>
            <p:nvPr/>
          </p:nvSpPr>
          <p:spPr>
            <a:xfrm>
              <a:off x="4701246" y="4683292"/>
              <a:ext cx="112228" cy="112228"/>
            </a:xfrm>
            <a:prstGeom prst="ellipse">
              <a:avLst/>
            </a:prstGeom>
            <a:solidFill>
              <a:srgbClr val="1D89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b="1"/>
            </a:p>
          </p:txBody>
        </p:sp>
        <p:sp>
          <p:nvSpPr>
            <p:cNvPr id="44" name="Ellipse 43"/>
            <p:cNvSpPr/>
            <p:nvPr/>
          </p:nvSpPr>
          <p:spPr>
            <a:xfrm>
              <a:off x="5118274" y="4571064"/>
              <a:ext cx="112228" cy="112228"/>
            </a:xfrm>
            <a:prstGeom prst="ellipse">
              <a:avLst/>
            </a:prstGeom>
            <a:solidFill>
              <a:srgbClr val="1D89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b="1"/>
            </a:p>
          </p:txBody>
        </p:sp>
        <p:sp>
          <p:nvSpPr>
            <p:cNvPr id="45" name="Ellipse 44"/>
            <p:cNvSpPr/>
            <p:nvPr/>
          </p:nvSpPr>
          <p:spPr>
            <a:xfrm>
              <a:off x="4959909" y="4767797"/>
              <a:ext cx="112228" cy="112228"/>
            </a:xfrm>
            <a:prstGeom prst="ellipse">
              <a:avLst/>
            </a:prstGeom>
            <a:solidFill>
              <a:srgbClr val="1D89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b="1"/>
            </a:p>
          </p:txBody>
        </p:sp>
        <p:sp>
          <p:nvSpPr>
            <p:cNvPr id="46" name="Ellipse 45"/>
            <p:cNvSpPr/>
            <p:nvPr/>
          </p:nvSpPr>
          <p:spPr>
            <a:xfrm>
              <a:off x="4870918" y="5038658"/>
              <a:ext cx="112228" cy="112228"/>
            </a:xfrm>
            <a:prstGeom prst="ellipse">
              <a:avLst/>
            </a:prstGeom>
            <a:solidFill>
              <a:srgbClr val="1D89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b="1"/>
            </a:p>
          </p:txBody>
        </p:sp>
        <p:sp>
          <p:nvSpPr>
            <p:cNvPr id="47" name="Ellipse 46"/>
            <p:cNvSpPr/>
            <p:nvPr/>
          </p:nvSpPr>
          <p:spPr>
            <a:xfrm>
              <a:off x="5270674" y="4795520"/>
              <a:ext cx="112228" cy="112228"/>
            </a:xfrm>
            <a:prstGeom prst="ellipse">
              <a:avLst/>
            </a:prstGeom>
            <a:solidFill>
              <a:srgbClr val="1D89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b="1"/>
            </a:p>
          </p:txBody>
        </p:sp>
        <p:sp>
          <p:nvSpPr>
            <p:cNvPr id="48" name="Ellipse 47"/>
            <p:cNvSpPr/>
            <p:nvPr/>
          </p:nvSpPr>
          <p:spPr>
            <a:xfrm>
              <a:off x="4791017" y="4870316"/>
              <a:ext cx="112228" cy="112228"/>
            </a:xfrm>
            <a:prstGeom prst="ellipse">
              <a:avLst/>
            </a:prstGeom>
            <a:solidFill>
              <a:srgbClr val="1D89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b="1"/>
            </a:p>
          </p:txBody>
        </p:sp>
        <p:sp>
          <p:nvSpPr>
            <p:cNvPr id="49" name="Ellipse 48"/>
            <p:cNvSpPr/>
            <p:nvPr/>
          </p:nvSpPr>
          <p:spPr>
            <a:xfrm>
              <a:off x="5063046" y="4982544"/>
              <a:ext cx="112228" cy="112228"/>
            </a:xfrm>
            <a:prstGeom prst="ellipse">
              <a:avLst/>
            </a:prstGeom>
            <a:solidFill>
              <a:srgbClr val="1D89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b="1"/>
            </a:p>
          </p:txBody>
        </p:sp>
        <p:sp>
          <p:nvSpPr>
            <p:cNvPr id="50" name="Ellipse 49"/>
            <p:cNvSpPr/>
            <p:nvPr/>
          </p:nvSpPr>
          <p:spPr>
            <a:xfrm>
              <a:off x="5074966" y="5188986"/>
              <a:ext cx="112228" cy="112228"/>
            </a:xfrm>
            <a:prstGeom prst="ellipse">
              <a:avLst/>
            </a:prstGeom>
            <a:solidFill>
              <a:srgbClr val="1D89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b="1"/>
            </a:p>
          </p:txBody>
        </p:sp>
        <p:sp>
          <p:nvSpPr>
            <p:cNvPr id="51" name="Ellipse 50"/>
            <p:cNvSpPr/>
            <p:nvPr/>
          </p:nvSpPr>
          <p:spPr>
            <a:xfrm>
              <a:off x="4688430" y="5150886"/>
              <a:ext cx="112228" cy="112228"/>
            </a:xfrm>
            <a:prstGeom prst="ellipse">
              <a:avLst/>
            </a:prstGeom>
            <a:solidFill>
              <a:srgbClr val="1D89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b="1"/>
            </a:p>
          </p:txBody>
        </p:sp>
        <p:sp>
          <p:nvSpPr>
            <p:cNvPr id="52" name="Ellipse 51"/>
            <p:cNvSpPr/>
            <p:nvPr/>
          </p:nvSpPr>
          <p:spPr>
            <a:xfrm>
              <a:off x="4574950" y="4877351"/>
              <a:ext cx="112228" cy="112228"/>
            </a:xfrm>
            <a:prstGeom prst="ellipse">
              <a:avLst/>
            </a:prstGeom>
            <a:solidFill>
              <a:srgbClr val="1D89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b="1"/>
            </a:p>
          </p:txBody>
        </p:sp>
        <p:cxnSp>
          <p:nvCxnSpPr>
            <p:cNvPr id="53" name="Connecteur droit 52"/>
            <p:cNvCxnSpPr>
              <a:stCxn id="47" idx="2"/>
              <a:endCxn id="45" idx="6"/>
            </p:cNvCxnSpPr>
            <p:nvPr/>
          </p:nvCxnSpPr>
          <p:spPr>
            <a:xfrm flipH="1" flipV="1">
              <a:off x="5072137" y="4823911"/>
              <a:ext cx="198537" cy="27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>
              <a:stCxn id="44" idx="3"/>
              <a:endCxn id="45" idx="7"/>
            </p:cNvCxnSpPr>
            <p:nvPr/>
          </p:nvCxnSpPr>
          <p:spPr>
            <a:xfrm flipH="1">
              <a:off x="5055702" y="4666857"/>
              <a:ext cx="79007" cy="117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/>
            <p:cNvCxnSpPr>
              <a:stCxn id="49" idx="0"/>
              <a:endCxn id="45" idx="5"/>
            </p:cNvCxnSpPr>
            <p:nvPr/>
          </p:nvCxnSpPr>
          <p:spPr>
            <a:xfrm flipH="1" flipV="1">
              <a:off x="5055702" y="4863590"/>
              <a:ext cx="63458" cy="1189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/>
            <p:cNvCxnSpPr>
              <a:stCxn id="43" idx="4"/>
              <a:endCxn id="48" idx="1"/>
            </p:cNvCxnSpPr>
            <p:nvPr/>
          </p:nvCxnSpPr>
          <p:spPr>
            <a:xfrm>
              <a:off x="4757360" y="4795520"/>
              <a:ext cx="50092" cy="912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>
              <a:stCxn id="48" idx="7"/>
              <a:endCxn id="45" idx="3"/>
            </p:cNvCxnSpPr>
            <p:nvPr/>
          </p:nvCxnSpPr>
          <p:spPr>
            <a:xfrm flipV="1">
              <a:off x="4886810" y="4863590"/>
              <a:ext cx="89534" cy="231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/>
            <p:cNvCxnSpPr>
              <a:stCxn id="52" idx="6"/>
              <a:endCxn id="48" idx="2"/>
            </p:cNvCxnSpPr>
            <p:nvPr/>
          </p:nvCxnSpPr>
          <p:spPr>
            <a:xfrm flipV="1">
              <a:off x="4687178" y="4926430"/>
              <a:ext cx="103839" cy="70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>
              <a:stCxn id="48" idx="5"/>
              <a:endCxn id="46" idx="0"/>
            </p:cNvCxnSpPr>
            <p:nvPr/>
          </p:nvCxnSpPr>
          <p:spPr>
            <a:xfrm>
              <a:off x="4886810" y="4966109"/>
              <a:ext cx="40222" cy="725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/>
            <p:cNvCxnSpPr>
              <a:stCxn id="46" idx="2"/>
              <a:endCxn id="51" idx="7"/>
            </p:cNvCxnSpPr>
            <p:nvPr/>
          </p:nvCxnSpPr>
          <p:spPr>
            <a:xfrm flipH="1">
              <a:off x="4784223" y="5094772"/>
              <a:ext cx="86695" cy="725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>
              <a:stCxn id="46" idx="5"/>
              <a:endCxn id="50" idx="1"/>
            </p:cNvCxnSpPr>
            <p:nvPr/>
          </p:nvCxnSpPr>
          <p:spPr>
            <a:xfrm>
              <a:off x="4966711" y="5134451"/>
              <a:ext cx="124690" cy="709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Ellipse 61"/>
            <p:cNvSpPr/>
            <p:nvPr/>
          </p:nvSpPr>
          <p:spPr>
            <a:xfrm>
              <a:off x="5978388" y="4683292"/>
              <a:ext cx="112228" cy="112228"/>
            </a:xfrm>
            <a:prstGeom prst="ellipse">
              <a:avLst/>
            </a:prstGeom>
            <a:solidFill>
              <a:srgbClr val="1D89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b="1"/>
            </a:p>
          </p:txBody>
        </p:sp>
        <p:sp>
          <p:nvSpPr>
            <p:cNvPr id="63" name="Ellipse 62"/>
            <p:cNvSpPr/>
            <p:nvPr/>
          </p:nvSpPr>
          <p:spPr>
            <a:xfrm>
              <a:off x="6237051" y="4767797"/>
              <a:ext cx="112228" cy="112228"/>
            </a:xfrm>
            <a:prstGeom prst="ellipse">
              <a:avLst/>
            </a:prstGeom>
            <a:solidFill>
              <a:srgbClr val="1D89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b="1"/>
            </a:p>
          </p:txBody>
        </p:sp>
        <p:sp>
          <p:nvSpPr>
            <p:cNvPr id="64" name="Ellipse 63"/>
            <p:cNvSpPr/>
            <p:nvPr/>
          </p:nvSpPr>
          <p:spPr>
            <a:xfrm>
              <a:off x="6148060" y="5038658"/>
              <a:ext cx="112228" cy="112228"/>
            </a:xfrm>
            <a:prstGeom prst="ellipse">
              <a:avLst/>
            </a:prstGeom>
            <a:solidFill>
              <a:srgbClr val="1D89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b="1"/>
            </a:p>
          </p:txBody>
        </p:sp>
        <p:sp>
          <p:nvSpPr>
            <p:cNvPr id="65" name="Ellipse 64"/>
            <p:cNvSpPr/>
            <p:nvPr/>
          </p:nvSpPr>
          <p:spPr>
            <a:xfrm>
              <a:off x="6180937" y="4571064"/>
              <a:ext cx="112228" cy="112228"/>
            </a:xfrm>
            <a:prstGeom prst="ellipse">
              <a:avLst/>
            </a:prstGeom>
            <a:solidFill>
              <a:srgbClr val="1D89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b="1"/>
            </a:p>
          </p:txBody>
        </p:sp>
        <p:sp>
          <p:nvSpPr>
            <p:cNvPr id="66" name="Ellipse 65"/>
            <p:cNvSpPr/>
            <p:nvPr/>
          </p:nvSpPr>
          <p:spPr>
            <a:xfrm>
              <a:off x="6547816" y="4795520"/>
              <a:ext cx="112228" cy="112228"/>
            </a:xfrm>
            <a:prstGeom prst="ellipse">
              <a:avLst/>
            </a:prstGeom>
            <a:solidFill>
              <a:srgbClr val="1D89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b="1"/>
            </a:p>
          </p:txBody>
        </p:sp>
        <p:sp>
          <p:nvSpPr>
            <p:cNvPr id="67" name="Ellipse 66"/>
            <p:cNvSpPr/>
            <p:nvPr/>
          </p:nvSpPr>
          <p:spPr>
            <a:xfrm>
              <a:off x="6068159" y="4870316"/>
              <a:ext cx="112228" cy="112228"/>
            </a:xfrm>
            <a:prstGeom prst="ellipse">
              <a:avLst/>
            </a:prstGeom>
            <a:solidFill>
              <a:srgbClr val="1D89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b="1"/>
            </a:p>
          </p:txBody>
        </p:sp>
        <p:sp>
          <p:nvSpPr>
            <p:cNvPr id="68" name="Ellipse 67"/>
            <p:cNvSpPr/>
            <p:nvPr/>
          </p:nvSpPr>
          <p:spPr>
            <a:xfrm>
              <a:off x="6340188" y="4982544"/>
              <a:ext cx="112228" cy="112228"/>
            </a:xfrm>
            <a:prstGeom prst="ellipse">
              <a:avLst/>
            </a:prstGeom>
            <a:solidFill>
              <a:srgbClr val="1D89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b="1"/>
            </a:p>
          </p:txBody>
        </p:sp>
        <p:sp>
          <p:nvSpPr>
            <p:cNvPr id="69" name="Ellipse 68"/>
            <p:cNvSpPr/>
            <p:nvPr/>
          </p:nvSpPr>
          <p:spPr>
            <a:xfrm>
              <a:off x="6607356" y="5038658"/>
              <a:ext cx="112228" cy="112228"/>
            </a:xfrm>
            <a:prstGeom prst="ellipse">
              <a:avLst/>
            </a:prstGeom>
            <a:solidFill>
              <a:srgbClr val="1D89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b="1"/>
            </a:p>
          </p:txBody>
        </p:sp>
        <p:sp>
          <p:nvSpPr>
            <p:cNvPr id="70" name="Ellipse 69"/>
            <p:cNvSpPr/>
            <p:nvPr/>
          </p:nvSpPr>
          <p:spPr>
            <a:xfrm>
              <a:off x="5852092" y="4877351"/>
              <a:ext cx="112228" cy="112228"/>
            </a:xfrm>
            <a:prstGeom prst="ellipse">
              <a:avLst/>
            </a:prstGeom>
            <a:solidFill>
              <a:srgbClr val="1D89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b="1"/>
            </a:p>
          </p:txBody>
        </p:sp>
        <p:cxnSp>
          <p:nvCxnSpPr>
            <p:cNvPr id="71" name="Connecteur droit 70"/>
            <p:cNvCxnSpPr>
              <a:stCxn id="66" idx="2"/>
              <a:endCxn id="63" idx="6"/>
            </p:cNvCxnSpPr>
            <p:nvPr/>
          </p:nvCxnSpPr>
          <p:spPr>
            <a:xfrm flipH="1" flipV="1">
              <a:off x="6349279" y="4823911"/>
              <a:ext cx="198537" cy="27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>
              <a:stCxn id="69" idx="0"/>
              <a:endCxn id="66" idx="4"/>
            </p:cNvCxnSpPr>
            <p:nvPr/>
          </p:nvCxnSpPr>
          <p:spPr>
            <a:xfrm flipH="1" flipV="1">
              <a:off x="6603930" y="4907748"/>
              <a:ext cx="59540" cy="1309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>
              <a:stCxn id="68" idx="0"/>
              <a:endCxn id="63" idx="5"/>
            </p:cNvCxnSpPr>
            <p:nvPr/>
          </p:nvCxnSpPr>
          <p:spPr>
            <a:xfrm flipH="1" flipV="1">
              <a:off x="6332844" y="4863590"/>
              <a:ext cx="63458" cy="1189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/>
            <p:cNvCxnSpPr>
              <a:stCxn id="65" idx="2"/>
              <a:endCxn id="62" idx="7"/>
            </p:cNvCxnSpPr>
            <p:nvPr/>
          </p:nvCxnSpPr>
          <p:spPr>
            <a:xfrm flipH="1">
              <a:off x="6074181" y="4627178"/>
              <a:ext cx="106756" cy="725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/>
            <p:cNvCxnSpPr>
              <a:stCxn id="62" idx="4"/>
              <a:endCxn id="67" idx="1"/>
            </p:cNvCxnSpPr>
            <p:nvPr/>
          </p:nvCxnSpPr>
          <p:spPr>
            <a:xfrm>
              <a:off x="6034502" y="4795520"/>
              <a:ext cx="50092" cy="912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/>
            <p:cNvCxnSpPr>
              <a:stCxn id="67" idx="7"/>
              <a:endCxn id="63" idx="3"/>
            </p:cNvCxnSpPr>
            <p:nvPr/>
          </p:nvCxnSpPr>
          <p:spPr>
            <a:xfrm flipV="1">
              <a:off x="6163952" y="4863590"/>
              <a:ext cx="89534" cy="231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/>
            <p:cNvCxnSpPr>
              <a:stCxn id="70" idx="6"/>
              <a:endCxn id="67" idx="2"/>
            </p:cNvCxnSpPr>
            <p:nvPr/>
          </p:nvCxnSpPr>
          <p:spPr>
            <a:xfrm flipV="1">
              <a:off x="5964320" y="4926430"/>
              <a:ext cx="103839" cy="70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/>
            <p:cNvCxnSpPr>
              <a:stCxn id="67" idx="5"/>
              <a:endCxn id="64" idx="0"/>
            </p:cNvCxnSpPr>
            <p:nvPr/>
          </p:nvCxnSpPr>
          <p:spPr>
            <a:xfrm>
              <a:off x="6163952" y="4966109"/>
              <a:ext cx="40222" cy="725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Ellipse 78"/>
            <p:cNvSpPr/>
            <p:nvPr/>
          </p:nvSpPr>
          <p:spPr>
            <a:xfrm>
              <a:off x="7255530" y="4683292"/>
              <a:ext cx="112228" cy="112228"/>
            </a:xfrm>
            <a:prstGeom prst="ellipse">
              <a:avLst/>
            </a:prstGeom>
            <a:solidFill>
              <a:srgbClr val="1D89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b="1"/>
            </a:p>
          </p:txBody>
        </p:sp>
        <p:sp>
          <p:nvSpPr>
            <p:cNvPr id="80" name="Ellipse 79"/>
            <p:cNvSpPr/>
            <p:nvPr/>
          </p:nvSpPr>
          <p:spPr>
            <a:xfrm>
              <a:off x="7672558" y="4571064"/>
              <a:ext cx="112228" cy="112228"/>
            </a:xfrm>
            <a:prstGeom prst="ellipse">
              <a:avLst/>
            </a:prstGeom>
            <a:solidFill>
              <a:srgbClr val="1D89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b="1"/>
            </a:p>
          </p:txBody>
        </p:sp>
        <p:sp>
          <p:nvSpPr>
            <p:cNvPr id="81" name="Ellipse 80"/>
            <p:cNvSpPr/>
            <p:nvPr/>
          </p:nvSpPr>
          <p:spPr>
            <a:xfrm>
              <a:off x="7514193" y="4767797"/>
              <a:ext cx="112228" cy="112228"/>
            </a:xfrm>
            <a:prstGeom prst="ellipse">
              <a:avLst/>
            </a:prstGeom>
            <a:solidFill>
              <a:srgbClr val="1D89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b="1"/>
            </a:p>
          </p:txBody>
        </p:sp>
        <p:sp>
          <p:nvSpPr>
            <p:cNvPr id="82" name="Ellipse 81"/>
            <p:cNvSpPr/>
            <p:nvPr/>
          </p:nvSpPr>
          <p:spPr>
            <a:xfrm>
              <a:off x="7425202" y="5038658"/>
              <a:ext cx="112228" cy="112228"/>
            </a:xfrm>
            <a:prstGeom prst="ellipse">
              <a:avLst/>
            </a:prstGeom>
            <a:solidFill>
              <a:srgbClr val="1D89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b="1"/>
            </a:p>
          </p:txBody>
        </p:sp>
        <p:sp>
          <p:nvSpPr>
            <p:cNvPr id="83" name="Ellipse 82"/>
            <p:cNvSpPr/>
            <p:nvPr/>
          </p:nvSpPr>
          <p:spPr>
            <a:xfrm>
              <a:off x="7345301" y="4870316"/>
              <a:ext cx="112228" cy="112228"/>
            </a:xfrm>
            <a:prstGeom prst="ellipse">
              <a:avLst/>
            </a:prstGeom>
            <a:solidFill>
              <a:srgbClr val="1D89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b="1"/>
            </a:p>
          </p:txBody>
        </p:sp>
        <p:sp>
          <p:nvSpPr>
            <p:cNvPr id="84" name="Ellipse 83"/>
            <p:cNvSpPr/>
            <p:nvPr/>
          </p:nvSpPr>
          <p:spPr>
            <a:xfrm>
              <a:off x="7617330" y="4982544"/>
              <a:ext cx="112228" cy="112228"/>
            </a:xfrm>
            <a:prstGeom prst="ellipse">
              <a:avLst/>
            </a:prstGeom>
            <a:solidFill>
              <a:srgbClr val="1D89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b="1"/>
            </a:p>
          </p:txBody>
        </p:sp>
        <p:sp>
          <p:nvSpPr>
            <p:cNvPr id="85" name="Ellipse 84"/>
            <p:cNvSpPr/>
            <p:nvPr/>
          </p:nvSpPr>
          <p:spPr>
            <a:xfrm>
              <a:off x="7242714" y="5150886"/>
              <a:ext cx="112228" cy="112228"/>
            </a:xfrm>
            <a:prstGeom prst="ellipse">
              <a:avLst/>
            </a:prstGeom>
            <a:solidFill>
              <a:srgbClr val="1D89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b="1"/>
            </a:p>
          </p:txBody>
        </p:sp>
        <p:sp>
          <p:nvSpPr>
            <p:cNvPr id="86" name="Ellipse 85"/>
            <p:cNvSpPr/>
            <p:nvPr/>
          </p:nvSpPr>
          <p:spPr>
            <a:xfrm>
              <a:off x="7129234" y="4877351"/>
              <a:ext cx="112228" cy="112228"/>
            </a:xfrm>
            <a:prstGeom prst="ellipse">
              <a:avLst/>
            </a:prstGeom>
            <a:solidFill>
              <a:srgbClr val="1D89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b="1"/>
            </a:p>
          </p:txBody>
        </p:sp>
        <p:cxnSp>
          <p:nvCxnSpPr>
            <p:cNvPr id="87" name="Connecteur droit 86"/>
            <p:cNvCxnSpPr>
              <a:stCxn id="80" idx="3"/>
              <a:endCxn id="81" idx="7"/>
            </p:cNvCxnSpPr>
            <p:nvPr/>
          </p:nvCxnSpPr>
          <p:spPr>
            <a:xfrm flipH="1">
              <a:off x="7609986" y="4666857"/>
              <a:ext cx="79007" cy="117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/>
            <p:cNvCxnSpPr>
              <a:stCxn id="84" idx="0"/>
              <a:endCxn id="81" idx="5"/>
            </p:cNvCxnSpPr>
            <p:nvPr/>
          </p:nvCxnSpPr>
          <p:spPr>
            <a:xfrm flipH="1" flipV="1">
              <a:off x="7609986" y="4863590"/>
              <a:ext cx="63458" cy="1189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/>
            <p:cNvCxnSpPr>
              <a:stCxn id="79" idx="4"/>
              <a:endCxn id="83" idx="1"/>
            </p:cNvCxnSpPr>
            <p:nvPr/>
          </p:nvCxnSpPr>
          <p:spPr>
            <a:xfrm>
              <a:off x="7311644" y="4795520"/>
              <a:ext cx="50092" cy="912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89"/>
            <p:cNvCxnSpPr>
              <a:stCxn id="83" idx="7"/>
              <a:endCxn id="81" idx="3"/>
            </p:cNvCxnSpPr>
            <p:nvPr/>
          </p:nvCxnSpPr>
          <p:spPr>
            <a:xfrm flipV="1">
              <a:off x="7441094" y="4863590"/>
              <a:ext cx="89534" cy="231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90"/>
            <p:cNvCxnSpPr>
              <a:stCxn id="86" idx="6"/>
              <a:endCxn id="83" idx="2"/>
            </p:cNvCxnSpPr>
            <p:nvPr/>
          </p:nvCxnSpPr>
          <p:spPr>
            <a:xfrm flipV="1">
              <a:off x="7241462" y="4926430"/>
              <a:ext cx="103839" cy="70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91"/>
            <p:cNvCxnSpPr>
              <a:stCxn id="83" idx="5"/>
              <a:endCxn id="82" idx="0"/>
            </p:cNvCxnSpPr>
            <p:nvPr/>
          </p:nvCxnSpPr>
          <p:spPr>
            <a:xfrm>
              <a:off x="7441094" y="4966109"/>
              <a:ext cx="40222" cy="725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92"/>
            <p:cNvCxnSpPr>
              <a:stCxn id="82" idx="2"/>
              <a:endCxn id="85" idx="7"/>
            </p:cNvCxnSpPr>
            <p:nvPr/>
          </p:nvCxnSpPr>
          <p:spPr>
            <a:xfrm flipH="1">
              <a:off x="7338507" y="5094772"/>
              <a:ext cx="86695" cy="725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Ellipse 93"/>
            <p:cNvSpPr/>
            <p:nvPr/>
          </p:nvSpPr>
          <p:spPr>
            <a:xfrm>
              <a:off x="8532672" y="4683292"/>
              <a:ext cx="112228" cy="112228"/>
            </a:xfrm>
            <a:prstGeom prst="ellipse">
              <a:avLst/>
            </a:prstGeom>
            <a:solidFill>
              <a:srgbClr val="1D89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b="1"/>
            </a:p>
          </p:txBody>
        </p:sp>
        <p:sp>
          <p:nvSpPr>
            <p:cNvPr id="95" name="Ellipse 94"/>
            <p:cNvSpPr/>
            <p:nvPr/>
          </p:nvSpPr>
          <p:spPr>
            <a:xfrm>
              <a:off x="8791335" y="4767797"/>
              <a:ext cx="112228" cy="112228"/>
            </a:xfrm>
            <a:prstGeom prst="ellipse">
              <a:avLst/>
            </a:prstGeom>
            <a:solidFill>
              <a:srgbClr val="1D89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b="1"/>
            </a:p>
          </p:txBody>
        </p:sp>
        <p:sp>
          <p:nvSpPr>
            <p:cNvPr id="96" name="Ellipse 95"/>
            <p:cNvSpPr/>
            <p:nvPr/>
          </p:nvSpPr>
          <p:spPr>
            <a:xfrm>
              <a:off x="8702344" y="5038658"/>
              <a:ext cx="112228" cy="112228"/>
            </a:xfrm>
            <a:prstGeom prst="ellipse">
              <a:avLst/>
            </a:prstGeom>
            <a:solidFill>
              <a:srgbClr val="1D89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b="1"/>
            </a:p>
          </p:txBody>
        </p:sp>
        <p:sp>
          <p:nvSpPr>
            <p:cNvPr id="97" name="Ellipse 96"/>
            <p:cNvSpPr/>
            <p:nvPr/>
          </p:nvSpPr>
          <p:spPr>
            <a:xfrm>
              <a:off x="8735221" y="4571064"/>
              <a:ext cx="112228" cy="112228"/>
            </a:xfrm>
            <a:prstGeom prst="ellipse">
              <a:avLst/>
            </a:prstGeom>
            <a:solidFill>
              <a:srgbClr val="1D89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b="1"/>
            </a:p>
          </p:txBody>
        </p:sp>
        <p:sp>
          <p:nvSpPr>
            <p:cNvPr id="98" name="Ellipse 97"/>
            <p:cNvSpPr/>
            <p:nvPr/>
          </p:nvSpPr>
          <p:spPr>
            <a:xfrm>
              <a:off x="9102100" y="4795520"/>
              <a:ext cx="112228" cy="112228"/>
            </a:xfrm>
            <a:prstGeom prst="ellipse">
              <a:avLst/>
            </a:prstGeom>
            <a:solidFill>
              <a:srgbClr val="1D89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b="1"/>
            </a:p>
          </p:txBody>
        </p:sp>
        <p:sp>
          <p:nvSpPr>
            <p:cNvPr id="99" name="Ellipse 98"/>
            <p:cNvSpPr/>
            <p:nvPr/>
          </p:nvSpPr>
          <p:spPr>
            <a:xfrm>
              <a:off x="8622443" y="4870316"/>
              <a:ext cx="112228" cy="112228"/>
            </a:xfrm>
            <a:prstGeom prst="ellipse">
              <a:avLst/>
            </a:prstGeom>
            <a:solidFill>
              <a:srgbClr val="1D89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b="1"/>
            </a:p>
          </p:txBody>
        </p:sp>
        <p:sp>
          <p:nvSpPr>
            <p:cNvPr id="100" name="Ellipse 99"/>
            <p:cNvSpPr/>
            <p:nvPr/>
          </p:nvSpPr>
          <p:spPr>
            <a:xfrm>
              <a:off x="9161640" y="5038658"/>
              <a:ext cx="112228" cy="112228"/>
            </a:xfrm>
            <a:prstGeom prst="ellipse">
              <a:avLst/>
            </a:prstGeom>
            <a:solidFill>
              <a:srgbClr val="1D89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b="1"/>
            </a:p>
          </p:txBody>
        </p:sp>
        <p:cxnSp>
          <p:nvCxnSpPr>
            <p:cNvPr id="101" name="Connecteur droit 100"/>
            <p:cNvCxnSpPr>
              <a:stCxn id="98" idx="2"/>
              <a:endCxn id="95" idx="6"/>
            </p:cNvCxnSpPr>
            <p:nvPr/>
          </p:nvCxnSpPr>
          <p:spPr>
            <a:xfrm flipH="1" flipV="1">
              <a:off x="8903563" y="4823911"/>
              <a:ext cx="198537" cy="27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cteur droit 101"/>
            <p:cNvCxnSpPr>
              <a:stCxn id="100" idx="0"/>
              <a:endCxn id="98" idx="4"/>
            </p:cNvCxnSpPr>
            <p:nvPr/>
          </p:nvCxnSpPr>
          <p:spPr>
            <a:xfrm flipH="1" flipV="1">
              <a:off x="9158214" y="4907748"/>
              <a:ext cx="59540" cy="1309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cteur droit 102"/>
            <p:cNvCxnSpPr>
              <a:stCxn id="97" idx="2"/>
              <a:endCxn id="94" idx="7"/>
            </p:cNvCxnSpPr>
            <p:nvPr/>
          </p:nvCxnSpPr>
          <p:spPr>
            <a:xfrm flipH="1">
              <a:off x="8628465" y="4627178"/>
              <a:ext cx="106756" cy="725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cteur droit 103"/>
            <p:cNvCxnSpPr>
              <a:stCxn id="94" idx="4"/>
              <a:endCxn id="99" idx="1"/>
            </p:cNvCxnSpPr>
            <p:nvPr/>
          </p:nvCxnSpPr>
          <p:spPr>
            <a:xfrm>
              <a:off x="8588786" y="4795520"/>
              <a:ext cx="50092" cy="912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cteur droit 104"/>
            <p:cNvCxnSpPr>
              <a:stCxn id="99" idx="7"/>
              <a:endCxn id="95" idx="3"/>
            </p:cNvCxnSpPr>
            <p:nvPr/>
          </p:nvCxnSpPr>
          <p:spPr>
            <a:xfrm flipV="1">
              <a:off x="8718236" y="4863590"/>
              <a:ext cx="89534" cy="231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cteur droit 105"/>
            <p:cNvCxnSpPr>
              <a:stCxn id="99" idx="5"/>
              <a:endCxn id="96" idx="0"/>
            </p:cNvCxnSpPr>
            <p:nvPr/>
          </p:nvCxnSpPr>
          <p:spPr>
            <a:xfrm>
              <a:off x="8718236" y="4966109"/>
              <a:ext cx="40222" cy="725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Ellipse 106"/>
            <p:cNvSpPr/>
            <p:nvPr/>
          </p:nvSpPr>
          <p:spPr>
            <a:xfrm>
              <a:off x="10068477" y="4767797"/>
              <a:ext cx="112228" cy="112228"/>
            </a:xfrm>
            <a:prstGeom prst="ellipse">
              <a:avLst/>
            </a:prstGeom>
            <a:solidFill>
              <a:srgbClr val="1D89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b="1"/>
            </a:p>
          </p:txBody>
        </p:sp>
        <p:sp>
          <p:nvSpPr>
            <p:cNvPr id="108" name="Ellipse 107"/>
            <p:cNvSpPr/>
            <p:nvPr/>
          </p:nvSpPr>
          <p:spPr>
            <a:xfrm>
              <a:off x="9979486" y="5038658"/>
              <a:ext cx="112228" cy="112228"/>
            </a:xfrm>
            <a:prstGeom prst="ellipse">
              <a:avLst/>
            </a:prstGeom>
            <a:solidFill>
              <a:srgbClr val="1D89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b="1"/>
            </a:p>
          </p:txBody>
        </p:sp>
        <p:sp>
          <p:nvSpPr>
            <p:cNvPr id="109" name="Ellipse 108"/>
            <p:cNvSpPr/>
            <p:nvPr/>
          </p:nvSpPr>
          <p:spPr>
            <a:xfrm>
              <a:off x="9899585" y="4870316"/>
              <a:ext cx="112228" cy="112228"/>
            </a:xfrm>
            <a:prstGeom prst="ellipse">
              <a:avLst/>
            </a:prstGeom>
            <a:solidFill>
              <a:srgbClr val="1D89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b="1"/>
            </a:p>
          </p:txBody>
        </p:sp>
        <p:sp>
          <p:nvSpPr>
            <p:cNvPr id="110" name="Ellipse 109"/>
            <p:cNvSpPr/>
            <p:nvPr/>
          </p:nvSpPr>
          <p:spPr>
            <a:xfrm>
              <a:off x="10171614" y="4982544"/>
              <a:ext cx="112228" cy="112228"/>
            </a:xfrm>
            <a:prstGeom prst="ellipse">
              <a:avLst/>
            </a:prstGeom>
            <a:solidFill>
              <a:srgbClr val="1D89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b="1"/>
            </a:p>
          </p:txBody>
        </p:sp>
        <p:sp>
          <p:nvSpPr>
            <p:cNvPr id="111" name="Ellipse 110"/>
            <p:cNvSpPr/>
            <p:nvPr/>
          </p:nvSpPr>
          <p:spPr>
            <a:xfrm>
              <a:off x="9796998" y="5150886"/>
              <a:ext cx="112228" cy="112228"/>
            </a:xfrm>
            <a:prstGeom prst="ellipse">
              <a:avLst/>
            </a:prstGeom>
            <a:solidFill>
              <a:srgbClr val="1D89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b="1"/>
            </a:p>
          </p:txBody>
        </p:sp>
        <p:sp>
          <p:nvSpPr>
            <p:cNvPr id="112" name="Ellipse 111"/>
            <p:cNvSpPr/>
            <p:nvPr/>
          </p:nvSpPr>
          <p:spPr>
            <a:xfrm>
              <a:off x="9683518" y="4877351"/>
              <a:ext cx="112228" cy="112228"/>
            </a:xfrm>
            <a:prstGeom prst="ellipse">
              <a:avLst/>
            </a:prstGeom>
            <a:solidFill>
              <a:srgbClr val="1D89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b="1"/>
            </a:p>
          </p:txBody>
        </p:sp>
        <p:cxnSp>
          <p:nvCxnSpPr>
            <p:cNvPr id="113" name="Connecteur droit 112"/>
            <p:cNvCxnSpPr>
              <a:stCxn id="110" idx="0"/>
              <a:endCxn id="107" idx="5"/>
            </p:cNvCxnSpPr>
            <p:nvPr/>
          </p:nvCxnSpPr>
          <p:spPr>
            <a:xfrm flipH="1" flipV="1">
              <a:off x="10164270" y="4863590"/>
              <a:ext cx="63458" cy="1189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cteur droit 113"/>
            <p:cNvCxnSpPr>
              <a:stCxn id="109" idx="7"/>
              <a:endCxn id="107" idx="3"/>
            </p:cNvCxnSpPr>
            <p:nvPr/>
          </p:nvCxnSpPr>
          <p:spPr>
            <a:xfrm flipV="1">
              <a:off x="9995378" y="4863590"/>
              <a:ext cx="89534" cy="231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cteur droit 114"/>
            <p:cNvCxnSpPr>
              <a:stCxn id="112" idx="6"/>
              <a:endCxn id="109" idx="2"/>
            </p:cNvCxnSpPr>
            <p:nvPr/>
          </p:nvCxnSpPr>
          <p:spPr>
            <a:xfrm flipV="1">
              <a:off x="9795746" y="4926430"/>
              <a:ext cx="103839" cy="70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cteur droit 115"/>
            <p:cNvCxnSpPr>
              <a:stCxn id="109" idx="5"/>
              <a:endCxn id="108" idx="0"/>
            </p:cNvCxnSpPr>
            <p:nvPr/>
          </p:nvCxnSpPr>
          <p:spPr>
            <a:xfrm>
              <a:off x="9995378" y="4966109"/>
              <a:ext cx="40222" cy="725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cteur droit 116"/>
            <p:cNvCxnSpPr>
              <a:stCxn id="108" idx="2"/>
              <a:endCxn id="111" idx="7"/>
            </p:cNvCxnSpPr>
            <p:nvPr/>
          </p:nvCxnSpPr>
          <p:spPr>
            <a:xfrm flipH="1">
              <a:off x="9892791" y="5094772"/>
              <a:ext cx="86695" cy="725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e 117"/>
          <p:cNvGrpSpPr/>
          <p:nvPr/>
        </p:nvGrpSpPr>
        <p:grpSpPr>
          <a:xfrm>
            <a:off x="3160836" y="5471008"/>
            <a:ext cx="7038946" cy="915875"/>
            <a:chOff x="3160836" y="5471008"/>
            <a:chExt cx="7038946" cy="915875"/>
          </a:xfrm>
        </p:grpSpPr>
        <p:sp>
          <p:nvSpPr>
            <p:cNvPr id="119" name="Ellipse 118"/>
            <p:cNvSpPr/>
            <p:nvPr/>
          </p:nvSpPr>
          <p:spPr>
            <a:xfrm>
              <a:off x="3440230" y="5597072"/>
              <a:ext cx="112228" cy="112228"/>
            </a:xfrm>
            <a:prstGeom prst="ellipse">
              <a:avLst/>
            </a:prstGeom>
            <a:solidFill>
              <a:srgbClr val="FF6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20" name="Ellipse 119"/>
            <p:cNvSpPr/>
            <p:nvPr/>
          </p:nvSpPr>
          <p:spPr>
            <a:xfrm>
              <a:off x="3857258" y="5484844"/>
              <a:ext cx="112228" cy="112228"/>
            </a:xfrm>
            <a:prstGeom prst="ellipse">
              <a:avLst/>
            </a:prstGeom>
            <a:solidFill>
              <a:srgbClr val="FF6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21" name="Ellipse 120"/>
            <p:cNvSpPr/>
            <p:nvPr/>
          </p:nvSpPr>
          <p:spPr>
            <a:xfrm>
              <a:off x="3698893" y="5681577"/>
              <a:ext cx="112228" cy="112228"/>
            </a:xfrm>
            <a:prstGeom prst="ellipse">
              <a:avLst/>
            </a:prstGeom>
            <a:solidFill>
              <a:srgbClr val="FF6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22" name="Ellipse 121"/>
            <p:cNvSpPr/>
            <p:nvPr/>
          </p:nvSpPr>
          <p:spPr>
            <a:xfrm>
              <a:off x="3609902" y="5952438"/>
              <a:ext cx="112228" cy="112228"/>
            </a:xfrm>
            <a:prstGeom prst="ellipse">
              <a:avLst/>
            </a:prstGeom>
            <a:solidFill>
              <a:srgbClr val="FF6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23" name="Ellipse 122"/>
            <p:cNvSpPr/>
            <p:nvPr/>
          </p:nvSpPr>
          <p:spPr>
            <a:xfrm>
              <a:off x="3642779" y="5484844"/>
              <a:ext cx="112228" cy="112228"/>
            </a:xfrm>
            <a:prstGeom prst="ellipse">
              <a:avLst/>
            </a:prstGeom>
            <a:solidFill>
              <a:srgbClr val="FF6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24" name="Ellipse 123"/>
            <p:cNvSpPr/>
            <p:nvPr/>
          </p:nvSpPr>
          <p:spPr>
            <a:xfrm>
              <a:off x="4009658" y="5709300"/>
              <a:ext cx="112228" cy="112228"/>
            </a:xfrm>
            <a:prstGeom prst="ellipse">
              <a:avLst/>
            </a:prstGeom>
            <a:solidFill>
              <a:srgbClr val="FF6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25" name="Ellipse 124"/>
            <p:cNvSpPr/>
            <p:nvPr/>
          </p:nvSpPr>
          <p:spPr>
            <a:xfrm>
              <a:off x="3530001" y="5784096"/>
              <a:ext cx="112228" cy="112228"/>
            </a:xfrm>
            <a:prstGeom prst="ellipse">
              <a:avLst/>
            </a:prstGeom>
            <a:solidFill>
              <a:srgbClr val="FF6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26" name="Ellipse 125"/>
            <p:cNvSpPr/>
            <p:nvPr/>
          </p:nvSpPr>
          <p:spPr>
            <a:xfrm>
              <a:off x="3802030" y="5896324"/>
              <a:ext cx="112228" cy="112228"/>
            </a:xfrm>
            <a:prstGeom prst="ellipse">
              <a:avLst/>
            </a:prstGeom>
            <a:solidFill>
              <a:srgbClr val="FF6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27" name="Ellipse 126"/>
            <p:cNvSpPr/>
            <p:nvPr/>
          </p:nvSpPr>
          <p:spPr>
            <a:xfrm>
              <a:off x="4069198" y="5952438"/>
              <a:ext cx="112228" cy="112228"/>
            </a:xfrm>
            <a:prstGeom prst="ellipse">
              <a:avLst/>
            </a:prstGeom>
            <a:solidFill>
              <a:srgbClr val="FF6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28" name="Ellipse 127"/>
            <p:cNvSpPr/>
            <p:nvPr/>
          </p:nvSpPr>
          <p:spPr>
            <a:xfrm>
              <a:off x="3813950" y="6102766"/>
              <a:ext cx="112228" cy="112228"/>
            </a:xfrm>
            <a:prstGeom prst="ellipse">
              <a:avLst/>
            </a:prstGeom>
            <a:solidFill>
              <a:srgbClr val="FF6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29" name="Ellipse 128"/>
            <p:cNvSpPr/>
            <p:nvPr/>
          </p:nvSpPr>
          <p:spPr>
            <a:xfrm>
              <a:off x="3427414" y="6064666"/>
              <a:ext cx="112228" cy="112228"/>
            </a:xfrm>
            <a:prstGeom prst="ellipse">
              <a:avLst/>
            </a:prstGeom>
            <a:solidFill>
              <a:srgbClr val="FF6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30" name="Ellipse 129"/>
            <p:cNvSpPr/>
            <p:nvPr/>
          </p:nvSpPr>
          <p:spPr>
            <a:xfrm>
              <a:off x="3313934" y="5791131"/>
              <a:ext cx="112228" cy="112228"/>
            </a:xfrm>
            <a:prstGeom prst="ellipse">
              <a:avLst/>
            </a:prstGeom>
            <a:solidFill>
              <a:srgbClr val="FF6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cxnSp>
          <p:nvCxnSpPr>
            <p:cNvPr id="131" name="Connecteur droit 130"/>
            <p:cNvCxnSpPr>
              <a:stCxn id="124" idx="2"/>
              <a:endCxn id="121" idx="6"/>
            </p:cNvCxnSpPr>
            <p:nvPr/>
          </p:nvCxnSpPr>
          <p:spPr>
            <a:xfrm flipH="1" flipV="1">
              <a:off x="3811121" y="5737691"/>
              <a:ext cx="198537" cy="27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cteur droit 131"/>
            <p:cNvCxnSpPr>
              <a:stCxn id="120" idx="3"/>
              <a:endCxn id="121" idx="7"/>
            </p:cNvCxnSpPr>
            <p:nvPr/>
          </p:nvCxnSpPr>
          <p:spPr>
            <a:xfrm flipH="1">
              <a:off x="3794686" y="5580637"/>
              <a:ext cx="79007" cy="117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necteur droit 132"/>
            <p:cNvCxnSpPr>
              <a:stCxn id="127" idx="0"/>
              <a:endCxn id="124" idx="4"/>
            </p:cNvCxnSpPr>
            <p:nvPr/>
          </p:nvCxnSpPr>
          <p:spPr>
            <a:xfrm flipH="1" flipV="1">
              <a:off x="4065772" y="5821528"/>
              <a:ext cx="59540" cy="1309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cteur droit 133"/>
            <p:cNvCxnSpPr>
              <a:stCxn id="126" idx="0"/>
              <a:endCxn id="121" idx="5"/>
            </p:cNvCxnSpPr>
            <p:nvPr/>
          </p:nvCxnSpPr>
          <p:spPr>
            <a:xfrm flipH="1" flipV="1">
              <a:off x="3794686" y="5777370"/>
              <a:ext cx="63458" cy="1189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cteur droit 134"/>
            <p:cNvCxnSpPr>
              <a:stCxn id="123" idx="2"/>
              <a:endCxn id="119" idx="7"/>
            </p:cNvCxnSpPr>
            <p:nvPr/>
          </p:nvCxnSpPr>
          <p:spPr>
            <a:xfrm flipH="1">
              <a:off x="3536023" y="5540958"/>
              <a:ext cx="106756" cy="725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cteur droit 135"/>
            <p:cNvCxnSpPr>
              <a:stCxn id="119" idx="4"/>
              <a:endCxn id="125" idx="1"/>
            </p:cNvCxnSpPr>
            <p:nvPr/>
          </p:nvCxnSpPr>
          <p:spPr>
            <a:xfrm>
              <a:off x="3496344" y="5709300"/>
              <a:ext cx="50092" cy="912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cteur droit 136"/>
            <p:cNvCxnSpPr>
              <a:stCxn id="125" idx="7"/>
              <a:endCxn id="121" idx="3"/>
            </p:cNvCxnSpPr>
            <p:nvPr/>
          </p:nvCxnSpPr>
          <p:spPr>
            <a:xfrm flipV="1">
              <a:off x="3625794" y="5777370"/>
              <a:ext cx="89534" cy="231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cteur droit 137"/>
            <p:cNvCxnSpPr>
              <a:stCxn id="130" idx="6"/>
              <a:endCxn id="125" idx="2"/>
            </p:cNvCxnSpPr>
            <p:nvPr/>
          </p:nvCxnSpPr>
          <p:spPr>
            <a:xfrm flipV="1">
              <a:off x="3426162" y="5840210"/>
              <a:ext cx="103839" cy="70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cteur droit 138"/>
            <p:cNvCxnSpPr>
              <a:stCxn id="125" idx="5"/>
              <a:endCxn id="122" idx="0"/>
            </p:cNvCxnSpPr>
            <p:nvPr/>
          </p:nvCxnSpPr>
          <p:spPr>
            <a:xfrm>
              <a:off x="3625794" y="5879889"/>
              <a:ext cx="40222" cy="725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cteur droit 139"/>
            <p:cNvCxnSpPr>
              <a:stCxn id="122" idx="2"/>
              <a:endCxn id="129" idx="7"/>
            </p:cNvCxnSpPr>
            <p:nvPr/>
          </p:nvCxnSpPr>
          <p:spPr>
            <a:xfrm flipH="1">
              <a:off x="3523207" y="6008552"/>
              <a:ext cx="86695" cy="725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cteur droit 140"/>
            <p:cNvCxnSpPr>
              <a:stCxn id="122" idx="5"/>
              <a:endCxn id="128" idx="1"/>
            </p:cNvCxnSpPr>
            <p:nvPr/>
          </p:nvCxnSpPr>
          <p:spPr>
            <a:xfrm>
              <a:off x="3705695" y="6048231"/>
              <a:ext cx="124690" cy="709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Ellipse 141"/>
            <p:cNvSpPr/>
            <p:nvPr/>
          </p:nvSpPr>
          <p:spPr>
            <a:xfrm>
              <a:off x="3160836" y="6002796"/>
              <a:ext cx="112228" cy="112228"/>
            </a:xfrm>
            <a:prstGeom prst="ellipse">
              <a:avLst/>
            </a:prstGeom>
            <a:solidFill>
              <a:srgbClr val="FF6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43" name="Ellipse 142"/>
            <p:cNvSpPr/>
            <p:nvPr/>
          </p:nvSpPr>
          <p:spPr>
            <a:xfrm>
              <a:off x="3626653" y="6274655"/>
              <a:ext cx="112228" cy="112228"/>
            </a:xfrm>
            <a:prstGeom prst="ellipse">
              <a:avLst/>
            </a:prstGeom>
            <a:solidFill>
              <a:srgbClr val="FF6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44" name="Ellipse 143"/>
            <p:cNvSpPr/>
            <p:nvPr/>
          </p:nvSpPr>
          <p:spPr>
            <a:xfrm>
              <a:off x="4125312" y="5486127"/>
              <a:ext cx="112228" cy="112228"/>
            </a:xfrm>
            <a:prstGeom prst="ellipse">
              <a:avLst/>
            </a:prstGeom>
            <a:solidFill>
              <a:srgbClr val="FF6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45" name="Ellipse 144"/>
            <p:cNvSpPr/>
            <p:nvPr/>
          </p:nvSpPr>
          <p:spPr>
            <a:xfrm>
              <a:off x="4181426" y="6176894"/>
              <a:ext cx="112228" cy="112228"/>
            </a:xfrm>
            <a:prstGeom prst="ellipse">
              <a:avLst/>
            </a:prstGeom>
            <a:solidFill>
              <a:srgbClr val="FF6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46" name="Ellipse 145"/>
            <p:cNvSpPr/>
            <p:nvPr/>
          </p:nvSpPr>
          <p:spPr>
            <a:xfrm>
              <a:off x="3185580" y="5501206"/>
              <a:ext cx="112228" cy="112228"/>
            </a:xfrm>
            <a:prstGeom prst="ellipse">
              <a:avLst/>
            </a:prstGeom>
            <a:solidFill>
              <a:srgbClr val="FF6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cxnSp>
          <p:nvCxnSpPr>
            <p:cNvPr id="147" name="Connecteur droit 146"/>
            <p:cNvCxnSpPr>
              <a:stCxn id="144" idx="3"/>
              <a:endCxn id="124" idx="7"/>
            </p:cNvCxnSpPr>
            <p:nvPr/>
          </p:nvCxnSpPr>
          <p:spPr>
            <a:xfrm flipH="1">
              <a:off x="4105451" y="5581920"/>
              <a:ext cx="36296" cy="1438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necteur droit 147"/>
            <p:cNvCxnSpPr>
              <a:stCxn id="145" idx="1"/>
              <a:endCxn id="127" idx="5"/>
            </p:cNvCxnSpPr>
            <p:nvPr/>
          </p:nvCxnSpPr>
          <p:spPr>
            <a:xfrm flipH="1" flipV="1">
              <a:off x="4164991" y="6048231"/>
              <a:ext cx="32870" cy="1450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necteur droit 148"/>
            <p:cNvCxnSpPr>
              <a:stCxn id="143" idx="7"/>
              <a:endCxn id="128" idx="3"/>
            </p:cNvCxnSpPr>
            <p:nvPr/>
          </p:nvCxnSpPr>
          <p:spPr>
            <a:xfrm flipV="1">
              <a:off x="3722446" y="6198559"/>
              <a:ext cx="107939" cy="925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necteur droit 149"/>
            <p:cNvCxnSpPr>
              <a:stCxn id="142" idx="7"/>
              <a:endCxn id="130" idx="4"/>
            </p:cNvCxnSpPr>
            <p:nvPr/>
          </p:nvCxnSpPr>
          <p:spPr>
            <a:xfrm flipV="1">
              <a:off x="3256629" y="5903359"/>
              <a:ext cx="113419" cy="1158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necteur droit 150"/>
            <p:cNvCxnSpPr>
              <a:stCxn id="146" idx="5"/>
              <a:endCxn id="130" idx="0"/>
            </p:cNvCxnSpPr>
            <p:nvPr/>
          </p:nvCxnSpPr>
          <p:spPr>
            <a:xfrm>
              <a:off x="3281373" y="5596999"/>
              <a:ext cx="88675" cy="1941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Ellipse 151"/>
            <p:cNvSpPr/>
            <p:nvPr/>
          </p:nvSpPr>
          <p:spPr>
            <a:xfrm>
              <a:off x="4713846" y="5592460"/>
              <a:ext cx="112228" cy="112228"/>
            </a:xfrm>
            <a:prstGeom prst="ellipse">
              <a:avLst/>
            </a:prstGeom>
            <a:solidFill>
              <a:srgbClr val="FF6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53" name="Ellipse 152"/>
            <p:cNvSpPr/>
            <p:nvPr/>
          </p:nvSpPr>
          <p:spPr>
            <a:xfrm>
              <a:off x="5130874" y="5480232"/>
              <a:ext cx="112228" cy="112228"/>
            </a:xfrm>
            <a:prstGeom prst="ellipse">
              <a:avLst/>
            </a:prstGeom>
            <a:solidFill>
              <a:srgbClr val="FF6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54" name="Ellipse 153"/>
            <p:cNvSpPr/>
            <p:nvPr/>
          </p:nvSpPr>
          <p:spPr>
            <a:xfrm>
              <a:off x="4972509" y="5676965"/>
              <a:ext cx="112228" cy="112228"/>
            </a:xfrm>
            <a:prstGeom prst="ellipse">
              <a:avLst/>
            </a:prstGeom>
            <a:solidFill>
              <a:srgbClr val="FF6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55" name="Ellipse 154"/>
            <p:cNvSpPr/>
            <p:nvPr/>
          </p:nvSpPr>
          <p:spPr>
            <a:xfrm>
              <a:off x="4883518" y="5947826"/>
              <a:ext cx="112228" cy="112228"/>
            </a:xfrm>
            <a:prstGeom prst="ellipse">
              <a:avLst/>
            </a:prstGeom>
            <a:solidFill>
              <a:srgbClr val="FF6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56" name="Ellipse 155"/>
            <p:cNvSpPr/>
            <p:nvPr/>
          </p:nvSpPr>
          <p:spPr>
            <a:xfrm>
              <a:off x="5283274" y="5704688"/>
              <a:ext cx="112228" cy="112228"/>
            </a:xfrm>
            <a:prstGeom prst="ellipse">
              <a:avLst/>
            </a:prstGeom>
            <a:solidFill>
              <a:srgbClr val="FF6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57" name="Ellipse 156"/>
            <p:cNvSpPr/>
            <p:nvPr/>
          </p:nvSpPr>
          <p:spPr>
            <a:xfrm>
              <a:off x="4803617" y="5779484"/>
              <a:ext cx="112228" cy="112228"/>
            </a:xfrm>
            <a:prstGeom prst="ellipse">
              <a:avLst/>
            </a:prstGeom>
            <a:solidFill>
              <a:srgbClr val="FF6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58" name="Ellipse 157"/>
            <p:cNvSpPr/>
            <p:nvPr/>
          </p:nvSpPr>
          <p:spPr>
            <a:xfrm>
              <a:off x="5075646" y="5891712"/>
              <a:ext cx="112228" cy="112228"/>
            </a:xfrm>
            <a:prstGeom prst="ellipse">
              <a:avLst/>
            </a:prstGeom>
            <a:solidFill>
              <a:srgbClr val="FF6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59" name="Ellipse 158"/>
            <p:cNvSpPr/>
            <p:nvPr/>
          </p:nvSpPr>
          <p:spPr>
            <a:xfrm>
              <a:off x="5342814" y="5947826"/>
              <a:ext cx="112228" cy="112228"/>
            </a:xfrm>
            <a:prstGeom prst="ellipse">
              <a:avLst/>
            </a:prstGeom>
            <a:solidFill>
              <a:srgbClr val="FF6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60" name="Ellipse 159"/>
            <p:cNvSpPr/>
            <p:nvPr/>
          </p:nvSpPr>
          <p:spPr>
            <a:xfrm>
              <a:off x="4701030" y="6060054"/>
              <a:ext cx="112228" cy="112228"/>
            </a:xfrm>
            <a:prstGeom prst="ellipse">
              <a:avLst/>
            </a:prstGeom>
            <a:solidFill>
              <a:srgbClr val="FF6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61" name="Ellipse 160"/>
            <p:cNvSpPr/>
            <p:nvPr/>
          </p:nvSpPr>
          <p:spPr>
            <a:xfrm>
              <a:off x="4587550" y="5786519"/>
              <a:ext cx="112228" cy="112228"/>
            </a:xfrm>
            <a:prstGeom prst="ellipse">
              <a:avLst/>
            </a:prstGeom>
            <a:solidFill>
              <a:srgbClr val="FF6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cxnSp>
          <p:nvCxnSpPr>
            <p:cNvPr id="162" name="Connecteur droit 161"/>
            <p:cNvCxnSpPr>
              <a:stCxn id="156" idx="2"/>
              <a:endCxn id="154" idx="6"/>
            </p:cNvCxnSpPr>
            <p:nvPr/>
          </p:nvCxnSpPr>
          <p:spPr>
            <a:xfrm flipH="1" flipV="1">
              <a:off x="5084737" y="5733079"/>
              <a:ext cx="198537" cy="27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cteur droit 162"/>
            <p:cNvCxnSpPr>
              <a:stCxn id="153" idx="3"/>
              <a:endCxn id="154" idx="7"/>
            </p:cNvCxnSpPr>
            <p:nvPr/>
          </p:nvCxnSpPr>
          <p:spPr>
            <a:xfrm flipH="1">
              <a:off x="5068302" y="5576025"/>
              <a:ext cx="79007" cy="117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necteur droit 163"/>
            <p:cNvCxnSpPr>
              <a:stCxn id="159" idx="0"/>
              <a:endCxn id="156" idx="4"/>
            </p:cNvCxnSpPr>
            <p:nvPr/>
          </p:nvCxnSpPr>
          <p:spPr>
            <a:xfrm flipH="1" flipV="1">
              <a:off x="5339388" y="5816916"/>
              <a:ext cx="59540" cy="1309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cteur droit 164"/>
            <p:cNvCxnSpPr>
              <a:stCxn id="158" idx="0"/>
              <a:endCxn id="154" idx="5"/>
            </p:cNvCxnSpPr>
            <p:nvPr/>
          </p:nvCxnSpPr>
          <p:spPr>
            <a:xfrm flipH="1" flipV="1">
              <a:off x="5068302" y="5772758"/>
              <a:ext cx="63458" cy="1189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necteur droit 165"/>
            <p:cNvCxnSpPr>
              <a:stCxn id="152" idx="4"/>
              <a:endCxn id="157" idx="1"/>
            </p:cNvCxnSpPr>
            <p:nvPr/>
          </p:nvCxnSpPr>
          <p:spPr>
            <a:xfrm>
              <a:off x="4769960" y="5704688"/>
              <a:ext cx="50092" cy="912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necteur droit 166"/>
            <p:cNvCxnSpPr>
              <a:stCxn id="157" idx="7"/>
              <a:endCxn id="154" idx="3"/>
            </p:cNvCxnSpPr>
            <p:nvPr/>
          </p:nvCxnSpPr>
          <p:spPr>
            <a:xfrm flipV="1">
              <a:off x="4899410" y="5772758"/>
              <a:ext cx="89534" cy="231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necteur droit 167"/>
            <p:cNvCxnSpPr>
              <a:stCxn id="161" idx="6"/>
              <a:endCxn id="157" idx="2"/>
            </p:cNvCxnSpPr>
            <p:nvPr/>
          </p:nvCxnSpPr>
          <p:spPr>
            <a:xfrm flipV="1">
              <a:off x="4699778" y="5835598"/>
              <a:ext cx="103839" cy="70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necteur droit 168"/>
            <p:cNvCxnSpPr>
              <a:stCxn id="157" idx="5"/>
              <a:endCxn id="155" idx="0"/>
            </p:cNvCxnSpPr>
            <p:nvPr/>
          </p:nvCxnSpPr>
          <p:spPr>
            <a:xfrm>
              <a:off x="4899410" y="5875277"/>
              <a:ext cx="40222" cy="725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necteur droit 169"/>
            <p:cNvCxnSpPr>
              <a:stCxn id="155" idx="2"/>
              <a:endCxn id="160" idx="7"/>
            </p:cNvCxnSpPr>
            <p:nvPr/>
          </p:nvCxnSpPr>
          <p:spPr>
            <a:xfrm flipH="1">
              <a:off x="4796823" y="6003940"/>
              <a:ext cx="86695" cy="725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Ellipse 170"/>
            <p:cNvSpPr/>
            <p:nvPr/>
          </p:nvSpPr>
          <p:spPr>
            <a:xfrm>
              <a:off x="4434452" y="5998184"/>
              <a:ext cx="112228" cy="112228"/>
            </a:xfrm>
            <a:prstGeom prst="ellipse">
              <a:avLst/>
            </a:prstGeom>
            <a:solidFill>
              <a:srgbClr val="FF6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cxnSp>
          <p:nvCxnSpPr>
            <p:cNvPr id="172" name="Connecteur droit 171"/>
            <p:cNvCxnSpPr>
              <a:stCxn id="171" idx="7"/>
              <a:endCxn id="161" idx="4"/>
            </p:cNvCxnSpPr>
            <p:nvPr/>
          </p:nvCxnSpPr>
          <p:spPr>
            <a:xfrm flipV="1">
              <a:off x="4530245" y="5898747"/>
              <a:ext cx="113419" cy="1158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Ellipse 172"/>
            <p:cNvSpPr/>
            <p:nvPr/>
          </p:nvSpPr>
          <p:spPr>
            <a:xfrm>
              <a:off x="5987462" y="5587848"/>
              <a:ext cx="112228" cy="112228"/>
            </a:xfrm>
            <a:prstGeom prst="ellipse">
              <a:avLst/>
            </a:prstGeom>
            <a:solidFill>
              <a:srgbClr val="FF6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74" name="Ellipse 173"/>
            <p:cNvSpPr/>
            <p:nvPr/>
          </p:nvSpPr>
          <p:spPr>
            <a:xfrm>
              <a:off x="6246125" y="5672353"/>
              <a:ext cx="112228" cy="112228"/>
            </a:xfrm>
            <a:prstGeom prst="ellipse">
              <a:avLst/>
            </a:prstGeom>
            <a:solidFill>
              <a:srgbClr val="FF6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75" name="Ellipse 174"/>
            <p:cNvSpPr/>
            <p:nvPr/>
          </p:nvSpPr>
          <p:spPr>
            <a:xfrm>
              <a:off x="6157134" y="5943214"/>
              <a:ext cx="112228" cy="112228"/>
            </a:xfrm>
            <a:prstGeom prst="ellipse">
              <a:avLst/>
            </a:prstGeom>
            <a:solidFill>
              <a:srgbClr val="FF6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76" name="Ellipse 175"/>
            <p:cNvSpPr/>
            <p:nvPr/>
          </p:nvSpPr>
          <p:spPr>
            <a:xfrm>
              <a:off x="6190011" y="5475620"/>
              <a:ext cx="112228" cy="112228"/>
            </a:xfrm>
            <a:prstGeom prst="ellipse">
              <a:avLst/>
            </a:prstGeom>
            <a:solidFill>
              <a:srgbClr val="FF6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77" name="Ellipse 176"/>
            <p:cNvSpPr/>
            <p:nvPr/>
          </p:nvSpPr>
          <p:spPr>
            <a:xfrm>
              <a:off x="6556890" y="5700076"/>
              <a:ext cx="112228" cy="112228"/>
            </a:xfrm>
            <a:prstGeom prst="ellipse">
              <a:avLst/>
            </a:prstGeom>
            <a:solidFill>
              <a:srgbClr val="FF6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78" name="Ellipse 177"/>
            <p:cNvSpPr/>
            <p:nvPr/>
          </p:nvSpPr>
          <p:spPr>
            <a:xfrm>
              <a:off x="6077233" y="5774872"/>
              <a:ext cx="112228" cy="112228"/>
            </a:xfrm>
            <a:prstGeom prst="ellipse">
              <a:avLst/>
            </a:prstGeom>
            <a:solidFill>
              <a:srgbClr val="FF6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79" name="Ellipse 178"/>
            <p:cNvSpPr/>
            <p:nvPr/>
          </p:nvSpPr>
          <p:spPr>
            <a:xfrm>
              <a:off x="6349262" y="5887100"/>
              <a:ext cx="112228" cy="112228"/>
            </a:xfrm>
            <a:prstGeom prst="ellipse">
              <a:avLst/>
            </a:prstGeom>
            <a:solidFill>
              <a:srgbClr val="FF6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80" name="Ellipse 179"/>
            <p:cNvSpPr/>
            <p:nvPr/>
          </p:nvSpPr>
          <p:spPr>
            <a:xfrm>
              <a:off x="5861166" y="5781907"/>
              <a:ext cx="112228" cy="112228"/>
            </a:xfrm>
            <a:prstGeom prst="ellipse">
              <a:avLst/>
            </a:prstGeom>
            <a:solidFill>
              <a:srgbClr val="FF6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cxnSp>
          <p:nvCxnSpPr>
            <p:cNvPr id="181" name="Connecteur droit 180"/>
            <p:cNvCxnSpPr>
              <a:stCxn id="177" idx="2"/>
              <a:endCxn id="174" idx="6"/>
            </p:cNvCxnSpPr>
            <p:nvPr/>
          </p:nvCxnSpPr>
          <p:spPr>
            <a:xfrm flipH="1" flipV="1">
              <a:off x="6358353" y="5728467"/>
              <a:ext cx="198537" cy="27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Connecteur droit 181"/>
            <p:cNvCxnSpPr>
              <a:stCxn id="179" idx="0"/>
              <a:endCxn id="174" idx="5"/>
            </p:cNvCxnSpPr>
            <p:nvPr/>
          </p:nvCxnSpPr>
          <p:spPr>
            <a:xfrm flipH="1" flipV="1">
              <a:off x="6341918" y="5768146"/>
              <a:ext cx="63458" cy="1189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Connecteur droit 182"/>
            <p:cNvCxnSpPr>
              <a:stCxn id="176" idx="2"/>
              <a:endCxn id="173" idx="7"/>
            </p:cNvCxnSpPr>
            <p:nvPr/>
          </p:nvCxnSpPr>
          <p:spPr>
            <a:xfrm flipH="1">
              <a:off x="6083255" y="5531734"/>
              <a:ext cx="106756" cy="725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Connecteur droit 183"/>
            <p:cNvCxnSpPr>
              <a:stCxn id="173" idx="4"/>
              <a:endCxn id="178" idx="1"/>
            </p:cNvCxnSpPr>
            <p:nvPr/>
          </p:nvCxnSpPr>
          <p:spPr>
            <a:xfrm>
              <a:off x="6043576" y="5700076"/>
              <a:ext cx="50092" cy="912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Connecteur droit 184"/>
            <p:cNvCxnSpPr>
              <a:stCxn id="178" idx="7"/>
              <a:endCxn id="174" idx="3"/>
            </p:cNvCxnSpPr>
            <p:nvPr/>
          </p:nvCxnSpPr>
          <p:spPr>
            <a:xfrm flipV="1">
              <a:off x="6173026" y="5768146"/>
              <a:ext cx="89534" cy="231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Connecteur droit 185"/>
            <p:cNvCxnSpPr>
              <a:stCxn id="180" idx="6"/>
              <a:endCxn id="178" idx="2"/>
            </p:cNvCxnSpPr>
            <p:nvPr/>
          </p:nvCxnSpPr>
          <p:spPr>
            <a:xfrm flipV="1">
              <a:off x="5973394" y="5830986"/>
              <a:ext cx="103839" cy="70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Connecteur droit 186"/>
            <p:cNvCxnSpPr>
              <a:stCxn id="178" idx="5"/>
              <a:endCxn id="175" idx="0"/>
            </p:cNvCxnSpPr>
            <p:nvPr/>
          </p:nvCxnSpPr>
          <p:spPr>
            <a:xfrm>
              <a:off x="6173026" y="5870665"/>
              <a:ext cx="40222" cy="725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Ellipse 187"/>
            <p:cNvSpPr/>
            <p:nvPr/>
          </p:nvSpPr>
          <p:spPr>
            <a:xfrm>
              <a:off x="7261078" y="5583236"/>
              <a:ext cx="112228" cy="112228"/>
            </a:xfrm>
            <a:prstGeom prst="ellipse">
              <a:avLst/>
            </a:prstGeom>
            <a:solidFill>
              <a:srgbClr val="FF6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89" name="Ellipse 188"/>
            <p:cNvSpPr/>
            <p:nvPr/>
          </p:nvSpPr>
          <p:spPr>
            <a:xfrm>
              <a:off x="7430750" y="5938602"/>
              <a:ext cx="112228" cy="112228"/>
            </a:xfrm>
            <a:prstGeom prst="ellipse">
              <a:avLst/>
            </a:prstGeom>
            <a:solidFill>
              <a:srgbClr val="FF6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90" name="Ellipse 189"/>
            <p:cNvSpPr/>
            <p:nvPr/>
          </p:nvSpPr>
          <p:spPr>
            <a:xfrm>
              <a:off x="7463627" y="5471008"/>
              <a:ext cx="112228" cy="112228"/>
            </a:xfrm>
            <a:prstGeom prst="ellipse">
              <a:avLst/>
            </a:prstGeom>
            <a:solidFill>
              <a:srgbClr val="FF6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91" name="Ellipse 190"/>
            <p:cNvSpPr/>
            <p:nvPr/>
          </p:nvSpPr>
          <p:spPr>
            <a:xfrm>
              <a:off x="7350849" y="5770260"/>
              <a:ext cx="112228" cy="112228"/>
            </a:xfrm>
            <a:prstGeom prst="ellipse">
              <a:avLst/>
            </a:prstGeom>
            <a:solidFill>
              <a:srgbClr val="FF6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92" name="Ellipse 191"/>
            <p:cNvSpPr/>
            <p:nvPr/>
          </p:nvSpPr>
          <p:spPr>
            <a:xfrm>
              <a:off x="7248262" y="6050830"/>
              <a:ext cx="112228" cy="112228"/>
            </a:xfrm>
            <a:prstGeom prst="ellipse">
              <a:avLst/>
            </a:prstGeom>
            <a:solidFill>
              <a:srgbClr val="FF6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cxnSp>
          <p:nvCxnSpPr>
            <p:cNvPr id="193" name="Connecteur droit 192"/>
            <p:cNvCxnSpPr>
              <a:stCxn id="190" idx="2"/>
              <a:endCxn id="188" idx="7"/>
            </p:cNvCxnSpPr>
            <p:nvPr/>
          </p:nvCxnSpPr>
          <p:spPr>
            <a:xfrm flipH="1">
              <a:off x="7356871" y="5527122"/>
              <a:ext cx="106756" cy="725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necteur droit 193"/>
            <p:cNvCxnSpPr>
              <a:stCxn id="188" idx="4"/>
              <a:endCxn id="191" idx="1"/>
            </p:cNvCxnSpPr>
            <p:nvPr/>
          </p:nvCxnSpPr>
          <p:spPr>
            <a:xfrm>
              <a:off x="7317192" y="5695464"/>
              <a:ext cx="50092" cy="912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Connecteur droit 194"/>
            <p:cNvCxnSpPr>
              <a:stCxn id="191" idx="5"/>
              <a:endCxn id="189" idx="0"/>
            </p:cNvCxnSpPr>
            <p:nvPr/>
          </p:nvCxnSpPr>
          <p:spPr>
            <a:xfrm>
              <a:off x="7446642" y="5866053"/>
              <a:ext cx="40222" cy="725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Connecteur droit 195"/>
            <p:cNvCxnSpPr>
              <a:stCxn id="189" idx="2"/>
              <a:endCxn id="192" idx="7"/>
            </p:cNvCxnSpPr>
            <p:nvPr/>
          </p:nvCxnSpPr>
          <p:spPr>
            <a:xfrm flipH="1">
              <a:off x="7344055" y="5994716"/>
              <a:ext cx="86695" cy="725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Ellipse 196"/>
            <p:cNvSpPr/>
            <p:nvPr/>
          </p:nvSpPr>
          <p:spPr>
            <a:xfrm>
              <a:off x="8793357" y="5663129"/>
              <a:ext cx="112228" cy="112228"/>
            </a:xfrm>
            <a:prstGeom prst="ellipse">
              <a:avLst/>
            </a:prstGeom>
            <a:solidFill>
              <a:srgbClr val="FF6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98" name="Ellipse 197"/>
            <p:cNvSpPr/>
            <p:nvPr/>
          </p:nvSpPr>
          <p:spPr>
            <a:xfrm>
              <a:off x="9104122" y="5690852"/>
              <a:ext cx="112228" cy="112228"/>
            </a:xfrm>
            <a:prstGeom prst="ellipse">
              <a:avLst/>
            </a:prstGeom>
            <a:solidFill>
              <a:srgbClr val="FF6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99" name="Ellipse 198"/>
            <p:cNvSpPr/>
            <p:nvPr/>
          </p:nvSpPr>
          <p:spPr>
            <a:xfrm>
              <a:off x="8624465" y="5765648"/>
              <a:ext cx="112228" cy="112228"/>
            </a:xfrm>
            <a:prstGeom prst="ellipse">
              <a:avLst/>
            </a:prstGeom>
            <a:solidFill>
              <a:srgbClr val="FF6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cxnSp>
          <p:nvCxnSpPr>
            <p:cNvPr id="200" name="Connecteur droit 199"/>
            <p:cNvCxnSpPr>
              <a:stCxn id="198" idx="2"/>
              <a:endCxn id="197" idx="6"/>
            </p:cNvCxnSpPr>
            <p:nvPr/>
          </p:nvCxnSpPr>
          <p:spPr>
            <a:xfrm flipH="1" flipV="1">
              <a:off x="8905585" y="5719243"/>
              <a:ext cx="198537" cy="27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necteur droit 200"/>
            <p:cNvCxnSpPr>
              <a:stCxn id="199" idx="7"/>
              <a:endCxn id="197" idx="3"/>
            </p:cNvCxnSpPr>
            <p:nvPr/>
          </p:nvCxnSpPr>
          <p:spPr>
            <a:xfrm flipV="1">
              <a:off x="8720258" y="5758922"/>
              <a:ext cx="89534" cy="231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Ellipse 201"/>
            <p:cNvSpPr/>
            <p:nvPr/>
          </p:nvSpPr>
          <p:spPr>
            <a:xfrm>
              <a:off x="9885005" y="5772758"/>
              <a:ext cx="112228" cy="112228"/>
            </a:xfrm>
            <a:prstGeom prst="ellipse">
              <a:avLst/>
            </a:prstGeom>
            <a:solidFill>
              <a:srgbClr val="FF6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03" name="Ellipse 202"/>
            <p:cNvSpPr/>
            <p:nvPr/>
          </p:nvSpPr>
          <p:spPr>
            <a:xfrm>
              <a:off x="10087554" y="5660530"/>
              <a:ext cx="112228" cy="112228"/>
            </a:xfrm>
            <a:prstGeom prst="ellipse">
              <a:avLst/>
            </a:prstGeom>
            <a:solidFill>
              <a:srgbClr val="FF6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cxnSp>
          <p:nvCxnSpPr>
            <p:cNvPr id="204" name="Connecteur droit 203"/>
            <p:cNvCxnSpPr>
              <a:stCxn id="203" idx="2"/>
              <a:endCxn id="202" idx="7"/>
            </p:cNvCxnSpPr>
            <p:nvPr/>
          </p:nvCxnSpPr>
          <p:spPr>
            <a:xfrm flipH="1">
              <a:off x="9980798" y="5716644"/>
              <a:ext cx="106756" cy="725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4717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The Epstein-Barr virus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 smtClean="0"/>
              <a:t>Very</a:t>
            </a:r>
            <a:r>
              <a:rPr lang="fr-BE" dirty="0" smtClean="0"/>
              <a:t> </a:t>
            </a:r>
            <a:r>
              <a:rPr lang="fr-BE" dirty="0" err="1" smtClean="0"/>
              <a:t>prevalent</a:t>
            </a:r>
            <a:endParaRPr lang="fr-BE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BE" dirty="0" smtClean="0"/>
              <a:t>&gt;90% of the </a:t>
            </a:r>
            <a:r>
              <a:rPr lang="fr-BE" dirty="0" err="1" smtClean="0"/>
              <a:t>adult</a:t>
            </a:r>
            <a:r>
              <a:rPr lang="fr-BE" dirty="0" smtClean="0"/>
              <a:t> population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infected</a:t>
            </a:r>
            <a:r>
              <a:rPr lang="fr-BE" dirty="0" smtClean="0"/>
              <a:t> </a:t>
            </a:r>
            <a:r>
              <a:rPr lang="fr-BE" dirty="0" err="1" smtClean="0"/>
              <a:t>worldwide</a:t>
            </a:r>
            <a:endParaRPr lang="fr-BE" dirty="0" smtClean="0"/>
          </a:p>
          <a:p>
            <a:endParaRPr lang="fr-BE" dirty="0" smtClean="0"/>
          </a:p>
          <a:p>
            <a:r>
              <a:rPr lang="fr-BE" dirty="0" err="1" smtClean="0"/>
              <a:t>Latency</a:t>
            </a:r>
            <a:r>
              <a:rPr lang="fr-BE" dirty="0" smtClean="0"/>
              <a:t>: </a:t>
            </a:r>
            <a:r>
              <a:rPr lang="fr-BE" dirty="0" err="1" smtClean="0"/>
              <a:t>lifelong</a:t>
            </a:r>
            <a:r>
              <a:rPr lang="fr-BE" dirty="0" smtClean="0"/>
              <a:t> infection</a:t>
            </a:r>
          </a:p>
          <a:p>
            <a:endParaRPr lang="fr-BE" dirty="0" smtClean="0"/>
          </a:p>
          <a:p>
            <a:r>
              <a:rPr lang="fr-BE" dirty="0" smtClean="0"/>
              <a:t>Major </a:t>
            </a:r>
            <a:r>
              <a:rPr lang="fr-BE" dirty="0" err="1" smtClean="0"/>
              <a:t>reservoir</a:t>
            </a:r>
            <a:r>
              <a:rPr lang="fr-BE" dirty="0" smtClean="0"/>
              <a:t>: B lymphocytes</a:t>
            </a:r>
          </a:p>
          <a:p>
            <a:endParaRPr lang="fr-BE" dirty="0"/>
          </a:p>
          <a:p>
            <a:r>
              <a:rPr lang="fr-BE" dirty="0" err="1" smtClean="0"/>
              <a:t>Generally</a:t>
            </a:r>
            <a:r>
              <a:rPr lang="fr-BE" dirty="0" smtClean="0"/>
              <a:t> </a:t>
            </a:r>
            <a:r>
              <a:rPr lang="fr-BE" dirty="0" err="1" smtClean="0"/>
              <a:t>asymptomatic</a:t>
            </a:r>
            <a:r>
              <a:rPr lang="fr-BE" dirty="0" smtClean="0"/>
              <a:t> infection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dirty="0"/>
              <a:t>Investigation of </a:t>
            </a:r>
            <a:r>
              <a:rPr lang="en-US" sz="1800" dirty="0" err="1"/>
              <a:t>gammaherpesvirus</a:t>
            </a:r>
            <a:r>
              <a:rPr lang="en-US" sz="1800" dirty="0"/>
              <a:t>-induced lymphoproliferative disorders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dirty="0"/>
              <a:t>through sequencing of the B cell receptor repertoire</a:t>
            </a:r>
            <a:endParaRPr lang="fr-BE" sz="1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59" y="2230817"/>
            <a:ext cx="3145741" cy="328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4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Cell</a:t>
            </a:r>
            <a:r>
              <a:rPr lang="fr-BE" dirty="0" smtClean="0"/>
              <a:t> cycle manipulation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 err="1" smtClean="0"/>
              <a:t>Immunodeficient</a:t>
            </a:r>
            <a:r>
              <a:rPr lang="fr-BE" dirty="0" smtClean="0"/>
              <a:t> people:</a:t>
            </a:r>
            <a:br>
              <a:rPr lang="fr-BE" dirty="0" smtClean="0"/>
            </a:br>
            <a:r>
              <a:rPr lang="fr-BE" dirty="0" err="1" smtClean="0"/>
              <a:t>γHV</a:t>
            </a:r>
            <a:r>
              <a:rPr lang="fr-BE" dirty="0" smtClean="0"/>
              <a:t> infection = </a:t>
            </a:r>
            <a:r>
              <a:rPr lang="fr-BE" dirty="0" err="1" smtClean="0"/>
              <a:t>higher</a:t>
            </a:r>
            <a:r>
              <a:rPr lang="fr-BE" dirty="0" smtClean="0"/>
              <a:t> </a:t>
            </a:r>
            <a:r>
              <a:rPr lang="fr-BE" dirty="0" err="1" smtClean="0"/>
              <a:t>risk</a:t>
            </a:r>
            <a:r>
              <a:rPr lang="fr-BE" dirty="0" smtClean="0"/>
              <a:t> of </a:t>
            </a:r>
            <a:r>
              <a:rPr lang="fr-BE" dirty="0" err="1" smtClean="0"/>
              <a:t>lymphoproliferative</a:t>
            </a:r>
            <a:r>
              <a:rPr lang="fr-BE" dirty="0" smtClean="0"/>
              <a:t> </a:t>
            </a:r>
            <a:r>
              <a:rPr lang="fr-BE" dirty="0" err="1" smtClean="0"/>
              <a:t>disorder</a:t>
            </a:r>
            <a:r>
              <a:rPr lang="fr-BE" dirty="0" smtClean="0"/>
              <a:t> (LPD)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dirty="0"/>
              <a:t>Investigation of </a:t>
            </a:r>
            <a:r>
              <a:rPr lang="en-US" sz="1800" dirty="0" err="1"/>
              <a:t>gammaherpesvirus</a:t>
            </a:r>
            <a:r>
              <a:rPr lang="en-US" sz="1800" dirty="0"/>
              <a:t>-induced lymphoproliferative disorders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dirty="0"/>
              <a:t>through sequencing of the B cell receptor repertoire</a:t>
            </a:r>
            <a:endParaRPr lang="fr-BE" sz="18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842" y="2938952"/>
            <a:ext cx="4702316" cy="364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11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781" y="4736496"/>
            <a:ext cx="1075946" cy="819914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698" y="2867903"/>
            <a:ext cx="1075946" cy="819914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087" y="2049681"/>
            <a:ext cx="1075946" cy="81991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Biases</a:t>
            </a:r>
            <a:r>
              <a:rPr lang="fr-BE" dirty="0" smtClean="0"/>
              <a:t> of infection</a:t>
            </a:r>
            <a:endParaRPr lang="fr-BE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26" y="2803635"/>
            <a:ext cx="1075946" cy="819914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dirty="0"/>
              <a:t>Investigation of </a:t>
            </a:r>
            <a:r>
              <a:rPr lang="en-US" sz="1800" dirty="0" err="1"/>
              <a:t>gammaherpesvirus</a:t>
            </a:r>
            <a:r>
              <a:rPr lang="en-US" sz="1800" dirty="0"/>
              <a:t>-induced lymphoproliferative disorders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dirty="0"/>
              <a:t>through sequencing of the B cell receptor repertoire</a:t>
            </a:r>
            <a:endParaRPr lang="fr-BE" sz="18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437" y="2047989"/>
            <a:ext cx="1075946" cy="81991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76" y="1843828"/>
            <a:ext cx="1075946" cy="81991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76" y="3827408"/>
            <a:ext cx="1075946" cy="81991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48" y="2867903"/>
            <a:ext cx="1075946" cy="81991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197" y="3062548"/>
            <a:ext cx="361607" cy="377846"/>
          </a:xfrm>
          <a:prstGeom prst="rect">
            <a:avLst/>
          </a:prstGeom>
        </p:spPr>
      </p:pic>
      <p:cxnSp>
        <p:nvCxnSpPr>
          <p:cNvPr id="13" name="Connecteur droit avec flèche 12"/>
          <p:cNvCxnSpPr/>
          <p:nvPr/>
        </p:nvCxnSpPr>
        <p:spPr>
          <a:xfrm>
            <a:off x="5536780" y="3647852"/>
            <a:ext cx="111844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5563230" y="3777295"/>
            <a:ext cx="1065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Infection</a:t>
            </a:r>
            <a:endParaRPr lang="fr-BE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204" y="3313547"/>
            <a:ext cx="1075946" cy="819914"/>
          </a:xfrm>
          <a:prstGeom prst="rect">
            <a:avLst/>
          </a:prstGeom>
        </p:spPr>
      </p:pic>
      <p:pic>
        <p:nvPicPr>
          <p:cNvPr id="16" name="Espace réservé du contenu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678" y="4114360"/>
            <a:ext cx="1075946" cy="819914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131" y="4736496"/>
            <a:ext cx="1075946" cy="819914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27" y="4736496"/>
            <a:ext cx="1075946" cy="819914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1967131" y="6143903"/>
            <a:ext cx="1065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B </a:t>
            </a:r>
            <a:r>
              <a:rPr lang="fr-BE" dirty="0" err="1" smtClean="0"/>
              <a:t>cells</a:t>
            </a:r>
            <a:endParaRPr lang="fr-BE" dirty="0"/>
          </a:p>
        </p:txBody>
      </p:sp>
      <p:pic>
        <p:nvPicPr>
          <p:cNvPr id="20" name="Espace réservé du contenu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776" y="2803635"/>
            <a:ext cx="1075946" cy="819914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526" y="1843828"/>
            <a:ext cx="1075946" cy="819914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854" y="3311554"/>
            <a:ext cx="1075946" cy="819914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526" y="3827408"/>
            <a:ext cx="1075946" cy="819914"/>
          </a:xfrm>
          <a:prstGeom prst="rect">
            <a:avLst/>
          </a:prstGeom>
        </p:spPr>
      </p:pic>
      <p:pic>
        <p:nvPicPr>
          <p:cNvPr id="26" name="Espace réservé du contenu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328" y="4114360"/>
            <a:ext cx="1075946" cy="819914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877" y="4736496"/>
            <a:ext cx="1075946" cy="819914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7534505" y="6142988"/>
            <a:ext cx="3620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err="1" smtClean="0"/>
              <a:t>γHV</a:t>
            </a:r>
            <a:r>
              <a:rPr lang="fr-BE" dirty="0" smtClean="0"/>
              <a:t> </a:t>
            </a:r>
            <a:r>
              <a:rPr lang="fr-BE" dirty="0" err="1" smtClean="0"/>
              <a:t>persists</a:t>
            </a:r>
            <a:r>
              <a:rPr lang="fr-BE" dirty="0" smtClean="0"/>
              <a:t> in </a:t>
            </a:r>
            <a:r>
              <a:rPr lang="fr-BE" dirty="0" err="1" smtClean="0"/>
              <a:t>some</a:t>
            </a:r>
            <a:r>
              <a:rPr lang="fr-BE" dirty="0" smtClean="0"/>
              <a:t> B </a:t>
            </a:r>
            <a:r>
              <a:rPr lang="fr-BE" dirty="0" err="1" smtClean="0"/>
              <a:t>cells</a:t>
            </a:r>
            <a:endParaRPr lang="fr-BE" dirty="0"/>
          </a:p>
        </p:txBody>
      </p:sp>
      <p:sp>
        <p:nvSpPr>
          <p:cNvPr id="34" name="Ellipse 33"/>
          <p:cNvSpPr/>
          <p:nvPr/>
        </p:nvSpPr>
        <p:spPr>
          <a:xfrm>
            <a:off x="7873671" y="3277860"/>
            <a:ext cx="78855" cy="457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5" name="Ellipse 34"/>
          <p:cNvSpPr/>
          <p:nvPr/>
        </p:nvSpPr>
        <p:spPr>
          <a:xfrm>
            <a:off x="10450446" y="2540862"/>
            <a:ext cx="78855" cy="457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6" name="Ellipse 35"/>
          <p:cNvSpPr/>
          <p:nvPr/>
        </p:nvSpPr>
        <p:spPr>
          <a:xfrm>
            <a:off x="10839991" y="3626682"/>
            <a:ext cx="78855" cy="457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7" name="Ellipse 36"/>
          <p:cNvSpPr/>
          <p:nvPr/>
        </p:nvSpPr>
        <p:spPr>
          <a:xfrm>
            <a:off x="9219761" y="5108287"/>
            <a:ext cx="78855" cy="457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39" name="Connecteur droit avec flèche 38"/>
          <p:cNvCxnSpPr/>
          <p:nvPr/>
        </p:nvCxnSpPr>
        <p:spPr>
          <a:xfrm flipH="1">
            <a:off x="10918846" y="1843828"/>
            <a:ext cx="236147" cy="28215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 flipH="1">
            <a:off x="11309645" y="3110395"/>
            <a:ext cx="236147" cy="28215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>
            <a:off x="7206442" y="2789924"/>
            <a:ext cx="206262" cy="3098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9608820" y="4351354"/>
            <a:ext cx="44343" cy="3405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68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9" grpId="0"/>
      <p:bldP spid="34" grpId="0" animBg="1"/>
      <p:bldP spid="35" grpId="0" animBg="1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5699760" cy="4343447"/>
          </a:xfrm>
          <a:prstGeom prst="rect">
            <a:avLst/>
          </a:prstGeom>
        </p:spPr>
      </p:pic>
      <p:sp>
        <p:nvSpPr>
          <p:cNvPr id="9" name="Forme libre 8"/>
          <p:cNvSpPr/>
          <p:nvPr/>
        </p:nvSpPr>
        <p:spPr>
          <a:xfrm>
            <a:off x="2181860" y="1478280"/>
            <a:ext cx="4950460" cy="5059680"/>
          </a:xfrm>
          <a:custGeom>
            <a:avLst/>
            <a:gdLst>
              <a:gd name="connsiteX0" fmla="*/ 22860 w 4930140"/>
              <a:gd name="connsiteY0" fmla="*/ 1836420 h 5059680"/>
              <a:gd name="connsiteX1" fmla="*/ 182880 w 4930140"/>
              <a:gd name="connsiteY1" fmla="*/ 2240280 h 5059680"/>
              <a:gd name="connsiteX2" fmla="*/ 160020 w 4930140"/>
              <a:gd name="connsiteY2" fmla="*/ 2598420 h 5059680"/>
              <a:gd name="connsiteX3" fmla="*/ 15240 w 4930140"/>
              <a:gd name="connsiteY3" fmla="*/ 2987040 h 5059680"/>
              <a:gd name="connsiteX4" fmla="*/ 1051560 w 4930140"/>
              <a:gd name="connsiteY4" fmla="*/ 4671060 h 5059680"/>
              <a:gd name="connsiteX5" fmla="*/ 4297680 w 4930140"/>
              <a:gd name="connsiteY5" fmla="*/ 5059680 h 5059680"/>
              <a:gd name="connsiteX6" fmla="*/ 4930140 w 4930140"/>
              <a:gd name="connsiteY6" fmla="*/ 2628900 h 5059680"/>
              <a:gd name="connsiteX7" fmla="*/ 4686300 w 4930140"/>
              <a:gd name="connsiteY7" fmla="*/ 403860 h 5059680"/>
              <a:gd name="connsiteX8" fmla="*/ 3406140 w 4930140"/>
              <a:gd name="connsiteY8" fmla="*/ 0 h 5059680"/>
              <a:gd name="connsiteX9" fmla="*/ 609600 w 4930140"/>
              <a:gd name="connsiteY9" fmla="*/ 815340 h 5059680"/>
              <a:gd name="connsiteX10" fmla="*/ 0 w 4930140"/>
              <a:gd name="connsiteY10" fmla="*/ 1760220 h 5059680"/>
              <a:gd name="connsiteX11" fmla="*/ 152400 w 4930140"/>
              <a:gd name="connsiteY11" fmla="*/ 2125980 h 5059680"/>
              <a:gd name="connsiteX12" fmla="*/ 182880 w 4930140"/>
              <a:gd name="connsiteY12" fmla="*/ 2240280 h 5059680"/>
              <a:gd name="connsiteX13" fmla="*/ 1196340 w 4930140"/>
              <a:gd name="connsiteY13" fmla="*/ 2255520 h 5059680"/>
              <a:gd name="connsiteX14" fmla="*/ 274320 w 4930140"/>
              <a:gd name="connsiteY14" fmla="*/ 3223260 h 5059680"/>
              <a:gd name="connsiteX0" fmla="*/ 22860 w 4930140"/>
              <a:gd name="connsiteY0" fmla="*/ 1836420 h 5059680"/>
              <a:gd name="connsiteX1" fmla="*/ 182880 w 4930140"/>
              <a:gd name="connsiteY1" fmla="*/ 2240280 h 5059680"/>
              <a:gd name="connsiteX2" fmla="*/ 160020 w 4930140"/>
              <a:gd name="connsiteY2" fmla="*/ 2598420 h 5059680"/>
              <a:gd name="connsiteX3" fmla="*/ 15240 w 4930140"/>
              <a:gd name="connsiteY3" fmla="*/ 2987040 h 5059680"/>
              <a:gd name="connsiteX4" fmla="*/ 1051560 w 4930140"/>
              <a:gd name="connsiteY4" fmla="*/ 4671060 h 5059680"/>
              <a:gd name="connsiteX5" fmla="*/ 4297680 w 4930140"/>
              <a:gd name="connsiteY5" fmla="*/ 5059680 h 5059680"/>
              <a:gd name="connsiteX6" fmla="*/ 4930140 w 4930140"/>
              <a:gd name="connsiteY6" fmla="*/ 2628900 h 5059680"/>
              <a:gd name="connsiteX7" fmla="*/ 4686300 w 4930140"/>
              <a:gd name="connsiteY7" fmla="*/ 403860 h 5059680"/>
              <a:gd name="connsiteX8" fmla="*/ 3406140 w 4930140"/>
              <a:gd name="connsiteY8" fmla="*/ 0 h 5059680"/>
              <a:gd name="connsiteX9" fmla="*/ 609600 w 4930140"/>
              <a:gd name="connsiteY9" fmla="*/ 815340 h 5059680"/>
              <a:gd name="connsiteX10" fmla="*/ 0 w 4930140"/>
              <a:gd name="connsiteY10" fmla="*/ 1760220 h 5059680"/>
              <a:gd name="connsiteX11" fmla="*/ 152400 w 4930140"/>
              <a:gd name="connsiteY11" fmla="*/ 2125980 h 5059680"/>
              <a:gd name="connsiteX12" fmla="*/ 182880 w 4930140"/>
              <a:gd name="connsiteY12" fmla="*/ 2240280 h 5059680"/>
              <a:gd name="connsiteX13" fmla="*/ 1196340 w 4930140"/>
              <a:gd name="connsiteY13" fmla="*/ 2255520 h 5059680"/>
              <a:gd name="connsiteX14" fmla="*/ 694944 w 4930140"/>
              <a:gd name="connsiteY14" fmla="*/ 2473452 h 5059680"/>
              <a:gd name="connsiteX0" fmla="*/ 22860 w 4930140"/>
              <a:gd name="connsiteY0" fmla="*/ 1836420 h 5059680"/>
              <a:gd name="connsiteX1" fmla="*/ 182880 w 4930140"/>
              <a:gd name="connsiteY1" fmla="*/ 2240280 h 5059680"/>
              <a:gd name="connsiteX2" fmla="*/ 160020 w 4930140"/>
              <a:gd name="connsiteY2" fmla="*/ 2598420 h 5059680"/>
              <a:gd name="connsiteX3" fmla="*/ 15240 w 4930140"/>
              <a:gd name="connsiteY3" fmla="*/ 2987040 h 5059680"/>
              <a:gd name="connsiteX4" fmla="*/ 1051560 w 4930140"/>
              <a:gd name="connsiteY4" fmla="*/ 4671060 h 5059680"/>
              <a:gd name="connsiteX5" fmla="*/ 4297680 w 4930140"/>
              <a:gd name="connsiteY5" fmla="*/ 5059680 h 5059680"/>
              <a:gd name="connsiteX6" fmla="*/ 4930140 w 4930140"/>
              <a:gd name="connsiteY6" fmla="*/ 2628900 h 5059680"/>
              <a:gd name="connsiteX7" fmla="*/ 4686300 w 4930140"/>
              <a:gd name="connsiteY7" fmla="*/ 403860 h 5059680"/>
              <a:gd name="connsiteX8" fmla="*/ 3406140 w 4930140"/>
              <a:gd name="connsiteY8" fmla="*/ 0 h 5059680"/>
              <a:gd name="connsiteX9" fmla="*/ 609600 w 4930140"/>
              <a:gd name="connsiteY9" fmla="*/ 815340 h 5059680"/>
              <a:gd name="connsiteX10" fmla="*/ 0 w 4930140"/>
              <a:gd name="connsiteY10" fmla="*/ 1760220 h 5059680"/>
              <a:gd name="connsiteX11" fmla="*/ 152400 w 4930140"/>
              <a:gd name="connsiteY11" fmla="*/ 2125980 h 5059680"/>
              <a:gd name="connsiteX12" fmla="*/ 182880 w 4930140"/>
              <a:gd name="connsiteY12" fmla="*/ 2240280 h 5059680"/>
              <a:gd name="connsiteX13" fmla="*/ 281940 w 4930140"/>
              <a:gd name="connsiteY13" fmla="*/ 2123440 h 5059680"/>
              <a:gd name="connsiteX14" fmla="*/ 694944 w 4930140"/>
              <a:gd name="connsiteY14" fmla="*/ 2473452 h 5059680"/>
              <a:gd name="connsiteX0" fmla="*/ 22860 w 4930140"/>
              <a:gd name="connsiteY0" fmla="*/ 1836420 h 5059680"/>
              <a:gd name="connsiteX1" fmla="*/ 182880 w 4930140"/>
              <a:gd name="connsiteY1" fmla="*/ 2240280 h 5059680"/>
              <a:gd name="connsiteX2" fmla="*/ 160020 w 4930140"/>
              <a:gd name="connsiteY2" fmla="*/ 2598420 h 5059680"/>
              <a:gd name="connsiteX3" fmla="*/ 15240 w 4930140"/>
              <a:gd name="connsiteY3" fmla="*/ 2987040 h 5059680"/>
              <a:gd name="connsiteX4" fmla="*/ 1051560 w 4930140"/>
              <a:gd name="connsiteY4" fmla="*/ 4671060 h 5059680"/>
              <a:gd name="connsiteX5" fmla="*/ 4297680 w 4930140"/>
              <a:gd name="connsiteY5" fmla="*/ 5059680 h 5059680"/>
              <a:gd name="connsiteX6" fmla="*/ 4930140 w 4930140"/>
              <a:gd name="connsiteY6" fmla="*/ 2628900 h 5059680"/>
              <a:gd name="connsiteX7" fmla="*/ 4686300 w 4930140"/>
              <a:gd name="connsiteY7" fmla="*/ 403860 h 5059680"/>
              <a:gd name="connsiteX8" fmla="*/ 3406140 w 4930140"/>
              <a:gd name="connsiteY8" fmla="*/ 0 h 5059680"/>
              <a:gd name="connsiteX9" fmla="*/ 609600 w 4930140"/>
              <a:gd name="connsiteY9" fmla="*/ 815340 h 5059680"/>
              <a:gd name="connsiteX10" fmla="*/ 0 w 4930140"/>
              <a:gd name="connsiteY10" fmla="*/ 1760220 h 5059680"/>
              <a:gd name="connsiteX11" fmla="*/ 152400 w 4930140"/>
              <a:gd name="connsiteY11" fmla="*/ 2125980 h 5059680"/>
              <a:gd name="connsiteX12" fmla="*/ 182880 w 4930140"/>
              <a:gd name="connsiteY12" fmla="*/ 2240280 h 5059680"/>
              <a:gd name="connsiteX13" fmla="*/ 281940 w 4930140"/>
              <a:gd name="connsiteY13" fmla="*/ 2123440 h 5059680"/>
              <a:gd name="connsiteX14" fmla="*/ 232664 w 4930140"/>
              <a:gd name="connsiteY14" fmla="*/ 1985772 h 5059680"/>
              <a:gd name="connsiteX0" fmla="*/ 22860 w 4930140"/>
              <a:gd name="connsiteY0" fmla="*/ 1836420 h 5059680"/>
              <a:gd name="connsiteX1" fmla="*/ 182880 w 4930140"/>
              <a:gd name="connsiteY1" fmla="*/ 2240280 h 5059680"/>
              <a:gd name="connsiteX2" fmla="*/ 160020 w 4930140"/>
              <a:gd name="connsiteY2" fmla="*/ 2598420 h 5059680"/>
              <a:gd name="connsiteX3" fmla="*/ 15240 w 4930140"/>
              <a:gd name="connsiteY3" fmla="*/ 2987040 h 5059680"/>
              <a:gd name="connsiteX4" fmla="*/ 1051560 w 4930140"/>
              <a:gd name="connsiteY4" fmla="*/ 4671060 h 5059680"/>
              <a:gd name="connsiteX5" fmla="*/ 4297680 w 4930140"/>
              <a:gd name="connsiteY5" fmla="*/ 5059680 h 5059680"/>
              <a:gd name="connsiteX6" fmla="*/ 4930140 w 4930140"/>
              <a:gd name="connsiteY6" fmla="*/ 2628900 h 5059680"/>
              <a:gd name="connsiteX7" fmla="*/ 4686300 w 4930140"/>
              <a:gd name="connsiteY7" fmla="*/ 403860 h 5059680"/>
              <a:gd name="connsiteX8" fmla="*/ 3406140 w 4930140"/>
              <a:gd name="connsiteY8" fmla="*/ 0 h 5059680"/>
              <a:gd name="connsiteX9" fmla="*/ 609600 w 4930140"/>
              <a:gd name="connsiteY9" fmla="*/ 815340 h 5059680"/>
              <a:gd name="connsiteX10" fmla="*/ 0 w 4930140"/>
              <a:gd name="connsiteY10" fmla="*/ 1760220 h 5059680"/>
              <a:gd name="connsiteX11" fmla="*/ 152400 w 4930140"/>
              <a:gd name="connsiteY11" fmla="*/ 2125980 h 5059680"/>
              <a:gd name="connsiteX12" fmla="*/ 370840 w 4930140"/>
              <a:gd name="connsiteY12" fmla="*/ 2235200 h 5059680"/>
              <a:gd name="connsiteX13" fmla="*/ 281940 w 4930140"/>
              <a:gd name="connsiteY13" fmla="*/ 2123440 h 5059680"/>
              <a:gd name="connsiteX14" fmla="*/ 232664 w 4930140"/>
              <a:gd name="connsiteY14" fmla="*/ 1985772 h 5059680"/>
              <a:gd name="connsiteX0" fmla="*/ 22860 w 4930140"/>
              <a:gd name="connsiteY0" fmla="*/ 1836420 h 5059680"/>
              <a:gd name="connsiteX1" fmla="*/ 182880 w 4930140"/>
              <a:gd name="connsiteY1" fmla="*/ 2240280 h 5059680"/>
              <a:gd name="connsiteX2" fmla="*/ 160020 w 4930140"/>
              <a:gd name="connsiteY2" fmla="*/ 2598420 h 5059680"/>
              <a:gd name="connsiteX3" fmla="*/ 15240 w 4930140"/>
              <a:gd name="connsiteY3" fmla="*/ 2987040 h 5059680"/>
              <a:gd name="connsiteX4" fmla="*/ 1051560 w 4930140"/>
              <a:gd name="connsiteY4" fmla="*/ 4671060 h 5059680"/>
              <a:gd name="connsiteX5" fmla="*/ 4297680 w 4930140"/>
              <a:gd name="connsiteY5" fmla="*/ 5059680 h 5059680"/>
              <a:gd name="connsiteX6" fmla="*/ 4930140 w 4930140"/>
              <a:gd name="connsiteY6" fmla="*/ 2628900 h 5059680"/>
              <a:gd name="connsiteX7" fmla="*/ 4686300 w 4930140"/>
              <a:gd name="connsiteY7" fmla="*/ 403860 h 5059680"/>
              <a:gd name="connsiteX8" fmla="*/ 3406140 w 4930140"/>
              <a:gd name="connsiteY8" fmla="*/ 0 h 5059680"/>
              <a:gd name="connsiteX9" fmla="*/ 609600 w 4930140"/>
              <a:gd name="connsiteY9" fmla="*/ 815340 h 5059680"/>
              <a:gd name="connsiteX10" fmla="*/ 0 w 4930140"/>
              <a:gd name="connsiteY10" fmla="*/ 1760220 h 5059680"/>
              <a:gd name="connsiteX11" fmla="*/ 170180 w 4930140"/>
              <a:gd name="connsiteY11" fmla="*/ 1983740 h 5059680"/>
              <a:gd name="connsiteX12" fmla="*/ 370840 w 4930140"/>
              <a:gd name="connsiteY12" fmla="*/ 2235200 h 5059680"/>
              <a:gd name="connsiteX13" fmla="*/ 281940 w 4930140"/>
              <a:gd name="connsiteY13" fmla="*/ 2123440 h 5059680"/>
              <a:gd name="connsiteX14" fmla="*/ 232664 w 4930140"/>
              <a:gd name="connsiteY14" fmla="*/ 1985772 h 5059680"/>
              <a:gd name="connsiteX0" fmla="*/ 185420 w 4930140"/>
              <a:gd name="connsiteY0" fmla="*/ 2118360 h 5059680"/>
              <a:gd name="connsiteX1" fmla="*/ 182880 w 4930140"/>
              <a:gd name="connsiteY1" fmla="*/ 2240280 h 5059680"/>
              <a:gd name="connsiteX2" fmla="*/ 160020 w 4930140"/>
              <a:gd name="connsiteY2" fmla="*/ 2598420 h 5059680"/>
              <a:gd name="connsiteX3" fmla="*/ 15240 w 4930140"/>
              <a:gd name="connsiteY3" fmla="*/ 2987040 h 5059680"/>
              <a:gd name="connsiteX4" fmla="*/ 1051560 w 4930140"/>
              <a:gd name="connsiteY4" fmla="*/ 4671060 h 5059680"/>
              <a:gd name="connsiteX5" fmla="*/ 4297680 w 4930140"/>
              <a:gd name="connsiteY5" fmla="*/ 5059680 h 5059680"/>
              <a:gd name="connsiteX6" fmla="*/ 4930140 w 4930140"/>
              <a:gd name="connsiteY6" fmla="*/ 2628900 h 5059680"/>
              <a:gd name="connsiteX7" fmla="*/ 4686300 w 4930140"/>
              <a:gd name="connsiteY7" fmla="*/ 403860 h 5059680"/>
              <a:gd name="connsiteX8" fmla="*/ 3406140 w 4930140"/>
              <a:gd name="connsiteY8" fmla="*/ 0 h 5059680"/>
              <a:gd name="connsiteX9" fmla="*/ 609600 w 4930140"/>
              <a:gd name="connsiteY9" fmla="*/ 815340 h 5059680"/>
              <a:gd name="connsiteX10" fmla="*/ 0 w 4930140"/>
              <a:gd name="connsiteY10" fmla="*/ 1760220 h 5059680"/>
              <a:gd name="connsiteX11" fmla="*/ 170180 w 4930140"/>
              <a:gd name="connsiteY11" fmla="*/ 1983740 h 5059680"/>
              <a:gd name="connsiteX12" fmla="*/ 370840 w 4930140"/>
              <a:gd name="connsiteY12" fmla="*/ 2235200 h 5059680"/>
              <a:gd name="connsiteX13" fmla="*/ 281940 w 4930140"/>
              <a:gd name="connsiteY13" fmla="*/ 2123440 h 5059680"/>
              <a:gd name="connsiteX14" fmla="*/ 232664 w 4930140"/>
              <a:gd name="connsiteY14" fmla="*/ 1985772 h 5059680"/>
              <a:gd name="connsiteX0" fmla="*/ 185420 w 4930140"/>
              <a:gd name="connsiteY0" fmla="*/ 2118360 h 5059680"/>
              <a:gd name="connsiteX1" fmla="*/ 182880 w 4930140"/>
              <a:gd name="connsiteY1" fmla="*/ 2240280 h 5059680"/>
              <a:gd name="connsiteX2" fmla="*/ 71120 w 4930140"/>
              <a:gd name="connsiteY2" fmla="*/ 2862580 h 5059680"/>
              <a:gd name="connsiteX3" fmla="*/ 15240 w 4930140"/>
              <a:gd name="connsiteY3" fmla="*/ 2987040 h 5059680"/>
              <a:gd name="connsiteX4" fmla="*/ 1051560 w 4930140"/>
              <a:gd name="connsiteY4" fmla="*/ 4671060 h 5059680"/>
              <a:gd name="connsiteX5" fmla="*/ 4297680 w 4930140"/>
              <a:gd name="connsiteY5" fmla="*/ 5059680 h 5059680"/>
              <a:gd name="connsiteX6" fmla="*/ 4930140 w 4930140"/>
              <a:gd name="connsiteY6" fmla="*/ 2628900 h 5059680"/>
              <a:gd name="connsiteX7" fmla="*/ 4686300 w 4930140"/>
              <a:gd name="connsiteY7" fmla="*/ 403860 h 5059680"/>
              <a:gd name="connsiteX8" fmla="*/ 3406140 w 4930140"/>
              <a:gd name="connsiteY8" fmla="*/ 0 h 5059680"/>
              <a:gd name="connsiteX9" fmla="*/ 609600 w 4930140"/>
              <a:gd name="connsiteY9" fmla="*/ 815340 h 5059680"/>
              <a:gd name="connsiteX10" fmla="*/ 0 w 4930140"/>
              <a:gd name="connsiteY10" fmla="*/ 1760220 h 5059680"/>
              <a:gd name="connsiteX11" fmla="*/ 170180 w 4930140"/>
              <a:gd name="connsiteY11" fmla="*/ 1983740 h 5059680"/>
              <a:gd name="connsiteX12" fmla="*/ 370840 w 4930140"/>
              <a:gd name="connsiteY12" fmla="*/ 2235200 h 5059680"/>
              <a:gd name="connsiteX13" fmla="*/ 281940 w 4930140"/>
              <a:gd name="connsiteY13" fmla="*/ 2123440 h 5059680"/>
              <a:gd name="connsiteX14" fmla="*/ 232664 w 4930140"/>
              <a:gd name="connsiteY14" fmla="*/ 1985772 h 5059680"/>
              <a:gd name="connsiteX0" fmla="*/ 185420 w 4930140"/>
              <a:gd name="connsiteY0" fmla="*/ 2118360 h 5059680"/>
              <a:gd name="connsiteX1" fmla="*/ 182880 w 4930140"/>
              <a:gd name="connsiteY1" fmla="*/ 2240280 h 5059680"/>
              <a:gd name="connsiteX2" fmla="*/ 71120 w 4930140"/>
              <a:gd name="connsiteY2" fmla="*/ 2862580 h 5059680"/>
              <a:gd name="connsiteX3" fmla="*/ 15240 w 4930140"/>
              <a:gd name="connsiteY3" fmla="*/ 2987040 h 5059680"/>
              <a:gd name="connsiteX4" fmla="*/ 1051560 w 4930140"/>
              <a:gd name="connsiteY4" fmla="*/ 4671060 h 5059680"/>
              <a:gd name="connsiteX5" fmla="*/ 4297680 w 4930140"/>
              <a:gd name="connsiteY5" fmla="*/ 5059680 h 5059680"/>
              <a:gd name="connsiteX6" fmla="*/ 4930140 w 4930140"/>
              <a:gd name="connsiteY6" fmla="*/ 2628900 h 5059680"/>
              <a:gd name="connsiteX7" fmla="*/ 4686300 w 4930140"/>
              <a:gd name="connsiteY7" fmla="*/ 403860 h 5059680"/>
              <a:gd name="connsiteX8" fmla="*/ 3406140 w 4930140"/>
              <a:gd name="connsiteY8" fmla="*/ 0 h 5059680"/>
              <a:gd name="connsiteX9" fmla="*/ 609600 w 4930140"/>
              <a:gd name="connsiteY9" fmla="*/ 815340 h 5059680"/>
              <a:gd name="connsiteX10" fmla="*/ 0 w 4930140"/>
              <a:gd name="connsiteY10" fmla="*/ 1760220 h 5059680"/>
              <a:gd name="connsiteX11" fmla="*/ 170180 w 4930140"/>
              <a:gd name="connsiteY11" fmla="*/ 1983740 h 5059680"/>
              <a:gd name="connsiteX12" fmla="*/ 370840 w 4930140"/>
              <a:gd name="connsiteY12" fmla="*/ 2235200 h 5059680"/>
              <a:gd name="connsiteX13" fmla="*/ 281940 w 4930140"/>
              <a:gd name="connsiteY13" fmla="*/ 2123440 h 5059680"/>
              <a:gd name="connsiteX14" fmla="*/ 232664 w 4930140"/>
              <a:gd name="connsiteY14" fmla="*/ 1985772 h 5059680"/>
              <a:gd name="connsiteX0" fmla="*/ 185420 w 4930140"/>
              <a:gd name="connsiteY0" fmla="*/ 2118360 h 5059680"/>
              <a:gd name="connsiteX1" fmla="*/ 182880 w 4930140"/>
              <a:gd name="connsiteY1" fmla="*/ 2240280 h 5059680"/>
              <a:gd name="connsiteX2" fmla="*/ 71120 w 4930140"/>
              <a:gd name="connsiteY2" fmla="*/ 2862580 h 5059680"/>
              <a:gd name="connsiteX3" fmla="*/ 5080 w 4930140"/>
              <a:gd name="connsiteY3" fmla="*/ 2981960 h 5059680"/>
              <a:gd name="connsiteX4" fmla="*/ 1051560 w 4930140"/>
              <a:gd name="connsiteY4" fmla="*/ 4671060 h 5059680"/>
              <a:gd name="connsiteX5" fmla="*/ 4297680 w 4930140"/>
              <a:gd name="connsiteY5" fmla="*/ 5059680 h 5059680"/>
              <a:gd name="connsiteX6" fmla="*/ 4930140 w 4930140"/>
              <a:gd name="connsiteY6" fmla="*/ 2628900 h 5059680"/>
              <a:gd name="connsiteX7" fmla="*/ 4686300 w 4930140"/>
              <a:gd name="connsiteY7" fmla="*/ 403860 h 5059680"/>
              <a:gd name="connsiteX8" fmla="*/ 3406140 w 4930140"/>
              <a:gd name="connsiteY8" fmla="*/ 0 h 5059680"/>
              <a:gd name="connsiteX9" fmla="*/ 609600 w 4930140"/>
              <a:gd name="connsiteY9" fmla="*/ 815340 h 5059680"/>
              <a:gd name="connsiteX10" fmla="*/ 0 w 4930140"/>
              <a:gd name="connsiteY10" fmla="*/ 1760220 h 5059680"/>
              <a:gd name="connsiteX11" fmla="*/ 170180 w 4930140"/>
              <a:gd name="connsiteY11" fmla="*/ 1983740 h 5059680"/>
              <a:gd name="connsiteX12" fmla="*/ 370840 w 4930140"/>
              <a:gd name="connsiteY12" fmla="*/ 2235200 h 5059680"/>
              <a:gd name="connsiteX13" fmla="*/ 281940 w 4930140"/>
              <a:gd name="connsiteY13" fmla="*/ 2123440 h 5059680"/>
              <a:gd name="connsiteX14" fmla="*/ 232664 w 4930140"/>
              <a:gd name="connsiteY14" fmla="*/ 1985772 h 5059680"/>
              <a:gd name="connsiteX0" fmla="*/ 185420 w 4930140"/>
              <a:gd name="connsiteY0" fmla="*/ 2118360 h 5059680"/>
              <a:gd name="connsiteX1" fmla="*/ 182880 w 4930140"/>
              <a:gd name="connsiteY1" fmla="*/ 2240280 h 5059680"/>
              <a:gd name="connsiteX2" fmla="*/ 71120 w 4930140"/>
              <a:gd name="connsiteY2" fmla="*/ 2862580 h 5059680"/>
              <a:gd name="connsiteX3" fmla="*/ 5080 w 4930140"/>
              <a:gd name="connsiteY3" fmla="*/ 2981960 h 5059680"/>
              <a:gd name="connsiteX4" fmla="*/ 1051560 w 4930140"/>
              <a:gd name="connsiteY4" fmla="*/ 4671060 h 5059680"/>
              <a:gd name="connsiteX5" fmla="*/ 4297680 w 4930140"/>
              <a:gd name="connsiteY5" fmla="*/ 5059680 h 5059680"/>
              <a:gd name="connsiteX6" fmla="*/ 4930140 w 4930140"/>
              <a:gd name="connsiteY6" fmla="*/ 2628900 h 5059680"/>
              <a:gd name="connsiteX7" fmla="*/ 4686300 w 4930140"/>
              <a:gd name="connsiteY7" fmla="*/ 403860 h 5059680"/>
              <a:gd name="connsiteX8" fmla="*/ 3406140 w 4930140"/>
              <a:gd name="connsiteY8" fmla="*/ 0 h 5059680"/>
              <a:gd name="connsiteX9" fmla="*/ 609600 w 4930140"/>
              <a:gd name="connsiteY9" fmla="*/ 815340 h 5059680"/>
              <a:gd name="connsiteX10" fmla="*/ 0 w 4930140"/>
              <a:gd name="connsiteY10" fmla="*/ 1760220 h 5059680"/>
              <a:gd name="connsiteX11" fmla="*/ 170180 w 4930140"/>
              <a:gd name="connsiteY11" fmla="*/ 1983740 h 5059680"/>
              <a:gd name="connsiteX12" fmla="*/ 370840 w 4930140"/>
              <a:gd name="connsiteY12" fmla="*/ 2235200 h 5059680"/>
              <a:gd name="connsiteX13" fmla="*/ 281940 w 4930140"/>
              <a:gd name="connsiteY13" fmla="*/ 2123440 h 5059680"/>
              <a:gd name="connsiteX14" fmla="*/ 232664 w 4930140"/>
              <a:gd name="connsiteY14" fmla="*/ 1985772 h 5059680"/>
              <a:gd name="connsiteX0" fmla="*/ 185420 w 4930140"/>
              <a:gd name="connsiteY0" fmla="*/ 2118360 h 5059680"/>
              <a:gd name="connsiteX1" fmla="*/ 142240 w 4930140"/>
              <a:gd name="connsiteY1" fmla="*/ 2722880 h 5059680"/>
              <a:gd name="connsiteX2" fmla="*/ 71120 w 4930140"/>
              <a:gd name="connsiteY2" fmla="*/ 2862580 h 5059680"/>
              <a:gd name="connsiteX3" fmla="*/ 5080 w 4930140"/>
              <a:gd name="connsiteY3" fmla="*/ 2981960 h 5059680"/>
              <a:gd name="connsiteX4" fmla="*/ 1051560 w 4930140"/>
              <a:gd name="connsiteY4" fmla="*/ 4671060 h 5059680"/>
              <a:gd name="connsiteX5" fmla="*/ 4297680 w 4930140"/>
              <a:gd name="connsiteY5" fmla="*/ 5059680 h 5059680"/>
              <a:gd name="connsiteX6" fmla="*/ 4930140 w 4930140"/>
              <a:gd name="connsiteY6" fmla="*/ 2628900 h 5059680"/>
              <a:gd name="connsiteX7" fmla="*/ 4686300 w 4930140"/>
              <a:gd name="connsiteY7" fmla="*/ 403860 h 5059680"/>
              <a:gd name="connsiteX8" fmla="*/ 3406140 w 4930140"/>
              <a:gd name="connsiteY8" fmla="*/ 0 h 5059680"/>
              <a:gd name="connsiteX9" fmla="*/ 609600 w 4930140"/>
              <a:gd name="connsiteY9" fmla="*/ 815340 h 5059680"/>
              <a:gd name="connsiteX10" fmla="*/ 0 w 4930140"/>
              <a:gd name="connsiteY10" fmla="*/ 1760220 h 5059680"/>
              <a:gd name="connsiteX11" fmla="*/ 170180 w 4930140"/>
              <a:gd name="connsiteY11" fmla="*/ 1983740 h 5059680"/>
              <a:gd name="connsiteX12" fmla="*/ 370840 w 4930140"/>
              <a:gd name="connsiteY12" fmla="*/ 2235200 h 5059680"/>
              <a:gd name="connsiteX13" fmla="*/ 281940 w 4930140"/>
              <a:gd name="connsiteY13" fmla="*/ 2123440 h 5059680"/>
              <a:gd name="connsiteX14" fmla="*/ 232664 w 4930140"/>
              <a:gd name="connsiteY14" fmla="*/ 1985772 h 5059680"/>
              <a:gd name="connsiteX0" fmla="*/ 175260 w 4930140"/>
              <a:gd name="connsiteY0" fmla="*/ 2529840 h 5059680"/>
              <a:gd name="connsiteX1" fmla="*/ 142240 w 4930140"/>
              <a:gd name="connsiteY1" fmla="*/ 2722880 h 5059680"/>
              <a:gd name="connsiteX2" fmla="*/ 71120 w 4930140"/>
              <a:gd name="connsiteY2" fmla="*/ 2862580 h 5059680"/>
              <a:gd name="connsiteX3" fmla="*/ 5080 w 4930140"/>
              <a:gd name="connsiteY3" fmla="*/ 2981960 h 5059680"/>
              <a:gd name="connsiteX4" fmla="*/ 1051560 w 4930140"/>
              <a:gd name="connsiteY4" fmla="*/ 4671060 h 5059680"/>
              <a:gd name="connsiteX5" fmla="*/ 4297680 w 4930140"/>
              <a:gd name="connsiteY5" fmla="*/ 5059680 h 5059680"/>
              <a:gd name="connsiteX6" fmla="*/ 4930140 w 4930140"/>
              <a:gd name="connsiteY6" fmla="*/ 2628900 h 5059680"/>
              <a:gd name="connsiteX7" fmla="*/ 4686300 w 4930140"/>
              <a:gd name="connsiteY7" fmla="*/ 403860 h 5059680"/>
              <a:gd name="connsiteX8" fmla="*/ 3406140 w 4930140"/>
              <a:gd name="connsiteY8" fmla="*/ 0 h 5059680"/>
              <a:gd name="connsiteX9" fmla="*/ 609600 w 4930140"/>
              <a:gd name="connsiteY9" fmla="*/ 815340 h 5059680"/>
              <a:gd name="connsiteX10" fmla="*/ 0 w 4930140"/>
              <a:gd name="connsiteY10" fmla="*/ 1760220 h 5059680"/>
              <a:gd name="connsiteX11" fmla="*/ 170180 w 4930140"/>
              <a:gd name="connsiteY11" fmla="*/ 1983740 h 5059680"/>
              <a:gd name="connsiteX12" fmla="*/ 370840 w 4930140"/>
              <a:gd name="connsiteY12" fmla="*/ 2235200 h 5059680"/>
              <a:gd name="connsiteX13" fmla="*/ 281940 w 4930140"/>
              <a:gd name="connsiteY13" fmla="*/ 2123440 h 5059680"/>
              <a:gd name="connsiteX14" fmla="*/ 232664 w 4930140"/>
              <a:gd name="connsiteY14" fmla="*/ 1985772 h 5059680"/>
              <a:gd name="connsiteX0" fmla="*/ 175260 w 4930140"/>
              <a:gd name="connsiteY0" fmla="*/ 2529840 h 5059680"/>
              <a:gd name="connsiteX1" fmla="*/ 142240 w 4930140"/>
              <a:gd name="connsiteY1" fmla="*/ 2722880 h 5059680"/>
              <a:gd name="connsiteX2" fmla="*/ 71120 w 4930140"/>
              <a:gd name="connsiteY2" fmla="*/ 2862580 h 5059680"/>
              <a:gd name="connsiteX3" fmla="*/ 5080 w 4930140"/>
              <a:gd name="connsiteY3" fmla="*/ 2981960 h 5059680"/>
              <a:gd name="connsiteX4" fmla="*/ 1051560 w 4930140"/>
              <a:gd name="connsiteY4" fmla="*/ 4671060 h 5059680"/>
              <a:gd name="connsiteX5" fmla="*/ 4297680 w 4930140"/>
              <a:gd name="connsiteY5" fmla="*/ 5059680 h 5059680"/>
              <a:gd name="connsiteX6" fmla="*/ 4930140 w 4930140"/>
              <a:gd name="connsiteY6" fmla="*/ 2628900 h 5059680"/>
              <a:gd name="connsiteX7" fmla="*/ 4686300 w 4930140"/>
              <a:gd name="connsiteY7" fmla="*/ 403860 h 5059680"/>
              <a:gd name="connsiteX8" fmla="*/ 3406140 w 4930140"/>
              <a:gd name="connsiteY8" fmla="*/ 0 h 5059680"/>
              <a:gd name="connsiteX9" fmla="*/ 609600 w 4930140"/>
              <a:gd name="connsiteY9" fmla="*/ 815340 h 5059680"/>
              <a:gd name="connsiteX10" fmla="*/ 0 w 4930140"/>
              <a:gd name="connsiteY10" fmla="*/ 1760220 h 5059680"/>
              <a:gd name="connsiteX11" fmla="*/ 170180 w 4930140"/>
              <a:gd name="connsiteY11" fmla="*/ 1983740 h 5059680"/>
              <a:gd name="connsiteX12" fmla="*/ 370840 w 4930140"/>
              <a:gd name="connsiteY12" fmla="*/ 2235200 h 5059680"/>
              <a:gd name="connsiteX13" fmla="*/ 281940 w 4930140"/>
              <a:gd name="connsiteY13" fmla="*/ 2123440 h 5059680"/>
              <a:gd name="connsiteX14" fmla="*/ 214884 w 4930140"/>
              <a:gd name="connsiteY14" fmla="*/ 2336292 h 5059680"/>
              <a:gd name="connsiteX0" fmla="*/ 175260 w 4930140"/>
              <a:gd name="connsiteY0" fmla="*/ 2529840 h 5059680"/>
              <a:gd name="connsiteX1" fmla="*/ 142240 w 4930140"/>
              <a:gd name="connsiteY1" fmla="*/ 2722880 h 5059680"/>
              <a:gd name="connsiteX2" fmla="*/ 71120 w 4930140"/>
              <a:gd name="connsiteY2" fmla="*/ 2862580 h 5059680"/>
              <a:gd name="connsiteX3" fmla="*/ 5080 w 4930140"/>
              <a:gd name="connsiteY3" fmla="*/ 2981960 h 5059680"/>
              <a:gd name="connsiteX4" fmla="*/ 1051560 w 4930140"/>
              <a:gd name="connsiteY4" fmla="*/ 4671060 h 5059680"/>
              <a:gd name="connsiteX5" fmla="*/ 4297680 w 4930140"/>
              <a:gd name="connsiteY5" fmla="*/ 5059680 h 5059680"/>
              <a:gd name="connsiteX6" fmla="*/ 4930140 w 4930140"/>
              <a:gd name="connsiteY6" fmla="*/ 2628900 h 5059680"/>
              <a:gd name="connsiteX7" fmla="*/ 4686300 w 4930140"/>
              <a:gd name="connsiteY7" fmla="*/ 403860 h 5059680"/>
              <a:gd name="connsiteX8" fmla="*/ 3406140 w 4930140"/>
              <a:gd name="connsiteY8" fmla="*/ 0 h 5059680"/>
              <a:gd name="connsiteX9" fmla="*/ 609600 w 4930140"/>
              <a:gd name="connsiteY9" fmla="*/ 815340 h 5059680"/>
              <a:gd name="connsiteX10" fmla="*/ 0 w 4930140"/>
              <a:gd name="connsiteY10" fmla="*/ 1760220 h 5059680"/>
              <a:gd name="connsiteX11" fmla="*/ 170180 w 4930140"/>
              <a:gd name="connsiteY11" fmla="*/ 1983740 h 5059680"/>
              <a:gd name="connsiteX12" fmla="*/ 370840 w 4930140"/>
              <a:gd name="connsiteY12" fmla="*/ 2235200 h 5059680"/>
              <a:gd name="connsiteX13" fmla="*/ 147320 w 4930140"/>
              <a:gd name="connsiteY13" fmla="*/ 2207260 h 5059680"/>
              <a:gd name="connsiteX14" fmla="*/ 214884 w 4930140"/>
              <a:gd name="connsiteY14" fmla="*/ 2336292 h 5059680"/>
              <a:gd name="connsiteX0" fmla="*/ 175260 w 4930140"/>
              <a:gd name="connsiteY0" fmla="*/ 2529840 h 5059680"/>
              <a:gd name="connsiteX1" fmla="*/ 142240 w 4930140"/>
              <a:gd name="connsiteY1" fmla="*/ 2722880 h 5059680"/>
              <a:gd name="connsiteX2" fmla="*/ 71120 w 4930140"/>
              <a:gd name="connsiteY2" fmla="*/ 2862580 h 5059680"/>
              <a:gd name="connsiteX3" fmla="*/ 5080 w 4930140"/>
              <a:gd name="connsiteY3" fmla="*/ 2981960 h 5059680"/>
              <a:gd name="connsiteX4" fmla="*/ 1051560 w 4930140"/>
              <a:gd name="connsiteY4" fmla="*/ 4671060 h 5059680"/>
              <a:gd name="connsiteX5" fmla="*/ 4297680 w 4930140"/>
              <a:gd name="connsiteY5" fmla="*/ 5059680 h 5059680"/>
              <a:gd name="connsiteX6" fmla="*/ 4930140 w 4930140"/>
              <a:gd name="connsiteY6" fmla="*/ 2628900 h 5059680"/>
              <a:gd name="connsiteX7" fmla="*/ 4686300 w 4930140"/>
              <a:gd name="connsiteY7" fmla="*/ 403860 h 5059680"/>
              <a:gd name="connsiteX8" fmla="*/ 3406140 w 4930140"/>
              <a:gd name="connsiteY8" fmla="*/ 0 h 5059680"/>
              <a:gd name="connsiteX9" fmla="*/ 609600 w 4930140"/>
              <a:gd name="connsiteY9" fmla="*/ 815340 h 5059680"/>
              <a:gd name="connsiteX10" fmla="*/ 0 w 4930140"/>
              <a:gd name="connsiteY10" fmla="*/ 1760220 h 5059680"/>
              <a:gd name="connsiteX11" fmla="*/ 170180 w 4930140"/>
              <a:gd name="connsiteY11" fmla="*/ 1983740 h 5059680"/>
              <a:gd name="connsiteX12" fmla="*/ 190500 w 4930140"/>
              <a:gd name="connsiteY12" fmla="*/ 2044700 h 5059680"/>
              <a:gd name="connsiteX13" fmla="*/ 147320 w 4930140"/>
              <a:gd name="connsiteY13" fmla="*/ 2207260 h 5059680"/>
              <a:gd name="connsiteX14" fmla="*/ 214884 w 4930140"/>
              <a:gd name="connsiteY14" fmla="*/ 2336292 h 5059680"/>
              <a:gd name="connsiteX0" fmla="*/ 175260 w 4930140"/>
              <a:gd name="connsiteY0" fmla="*/ 2529840 h 5059680"/>
              <a:gd name="connsiteX1" fmla="*/ 142240 w 4930140"/>
              <a:gd name="connsiteY1" fmla="*/ 2722880 h 5059680"/>
              <a:gd name="connsiteX2" fmla="*/ 71120 w 4930140"/>
              <a:gd name="connsiteY2" fmla="*/ 2862580 h 5059680"/>
              <a:gd name="connsiteX3" fmla="*/ 5080 w 4930140"/>
              <a:gd name="connsiteY3" fmla="*/ 2981960 h 5059680"/>
              <a:gd name="connsiteX4" fmla="*/ 1051560 w 4930140"/>
              <a:gd name="connsiteY4" fmla="*/ 4671060 h 5059680"/>
              <a:gd name="connsiteX5" fmla="*/ 4297680 w 4930140"/>
              <a:gd name="connsiteY5" fmla="*/ 5059680 h 5059680"/>
              <a:gd name="connsiteX6" fmla="*/ 4930140 w 4930140"/>
              <a:gd name="connsiteY6" fmla="*/ 2628900 h 5059680"/>
              <a:gd name="connsiteX7" fmla="*/ 4686300 w 4930140"/>
              <a:gd name="connsiteY7" fmla="*/ 403860 h 5059680"/>
              <a:gd name="connsiteX8" fmla="*/ 3406140 w 4930140"/>
              <a:gd name="connsiteY8" fmla="*/ 0 h 5059680"/>
              <a:gd name="connsiteX9" fmla="*/ 609600 w 4930140"/>
              <a:gd name="connsiteY9" fmla="*/ 815340 h 5059680"/>
              <a:gd name="connsiteX10" fmla="*/ 0 w 4930140"/>
              <a:gd name="connsiteY10" fmla="*/ 1760220 h 5059680"/>
              <a:gd name="connsiteX11" fmla="*/ 53340 w 4930140"/>
              <a:gd name="connsiteY11" fmla="*/ 1851660 h 5059680"/>
              <a:gd name="connsiteX12" fmla="*/ 190500 w 4930140"/>
              <a:gd name="connsiteY12" fmla="*/ 2044700 h 5059680"/>
              <a:gd name="connsiteX13" fmla="*/ 147320 w 4930140"/>
              <a:gd name="connsiteY13" fmla="*/ 2207260 h 5059680"/>
              <a:gd name="connsiteX14" fmla="*/ 214884 w 4930140"/>
              <a:gd name="connsiteY14" fmla="*/ 2336292 h 5059680"/>
              <a:gd name="connsiteX0" fmla="*/ 195580 w 4950460"/>
              <a:gd name="connsiteY0" fmla="*/ 2529840 h 5059680"/>
              <a:gd name="connsiteX1" fmla="*/ 162560 w 4950460"/>
              <a:gd name="connsiteY1" fmla="*/ 2722880 h 5059680"/>
              <a:gd name="connsiteX2" fmla="*/ 91440 w 4950460"/>
              <a:gd name="connsiteY2" fmla="*/ 2862580 h 5059680"/>
              <a:gd name="connsiteX3" fmla="*/ 25400 w 4950460"/>
              <a:gd name="connsiteY3" fmla="*/ 2981960 h 5059680"/>
              <a:gd name="connsiteX4" fmla="*/ 1071880 w 4950460"/>
              <a:gd name="connsiteY4" fmla="*/ 4671060 h 5059680"/>
              <a:gd name="connsiteX5" fmla="*/ 4318000 w 4950460"/>
              <a:gd name="connsiteY5" fmla="*/ 5059680 h 5059680"/>
              <a:gd name="connsiteX6" fmla="*/ 4950460 w 4950460"/>
              <a:gd name="connsiteY6" fmla="*/ 2628900 h 5059680"/>
              <a:gd name="connsiteX7" fmla="*/ 4706620 w 4950460"/>
              <a:gd name="connsiteY7" fmla="*/ 403860 h 5059680"/>
              <a:gd name="connsiteX8" fmla="*/ 3426460 w 4950460"/>
              <a:gd name="connsiteY8" fmla="*/ 0 h 5059680"/>
              <a:gd name="connsiteX9" fmla="*/ 629920 w 4950460"/>
              <a:gd name="connsiteY9" fmla="*/ 815340 h 5059680"/>
              <a:gd name="connsiteX10" fmla="*/ 0 w 4950460"/>
              <a:gd name="connsiteY10" fmla="*/ 1755140 h 5059680"/>
              <a:gd name="connsiteX11" fmla="*/ 73660 w 4950460"/>
              <a:gd name="connsiteY11" fmla="*/ 1851660 h 5059680"/>
              <a:gd name="connsiteX12" fmla="*/ 210820 w 4950460"/>
              <a:gd name="connsiteY12" fmla="*/ 2044700 h 5059680"/>
              <a:gd name="connsiteX13" fmla="*/ 167640 w 4950460"/>
              <a:gd name="connsiteY13" fmla="*/ 2207260 h 5059680"/>
              <a:gd name="connsiteX14" fmla="*/ 235204 w 4950460"/>
              <a:gd name="connsiteY14" fmla="*/ 2336292 h 5059680"/>
              <a:gd name="connsiteX0" fmla="*/ 195580 w 4950460"/>
              <a:gd name="connsiteY0" fmla="*/ 2529840 h 5059680"/>
              <a:gd name="connsiteX1" fmla="*/ 162560 w 4950460"/>
              <a:gd name="connsiteY1" fmla="*/ 2722880 h 5059680"/>
              <a:gd name="connsiteX2" fmla="*/ 91440 w 4950460"/>
              <a:gd name="connsiteY2" fmla="*/ 2862580 h 5059680"/>
              <a:gd name="connsiteX3" fmla="*/ 25400 w 4950460"/>
              <a:gd name="connsiteY3" fmla="*/ 2981960 h 5059680"/>
              <a:gd name="connsiteX4" fmla="*/ 1071880 w 4950460"/>
              <a:gd name="connsiteY4" fmla="*/ 4671060 h 5059680"/>
              <a:gd name="connsiteX5" fmla="*/ 4318000 w 4950460"/>
              <a:gd name="connsiteY5" fmla="*/ 5059680 h 5059680"/>
              <a:gd name="connsiteX6" fmla="*/ 4950460 w 4950460"/>
              <a:gd name="connsiteY6" fmla="*/ 2628900 h 5059680"/>
              <a:gd name="connsiteX7" fmla="*/ 4706620 w 4950460"/>
              <a:gd name="connsiteY7" fmla="*/ 403860 h 5059680"/>
              <a:gd name="connsiteX8" fmla="*/ 3426460 w 4950460"/>
              <a:gd name="connsiteY8" fmla="*/ 0 h 5059680"/>
              <a:gd name="connsiteX9" fmla="*/ 629920 w 4950460"/>
              <a:gd name="connsiteY9" fmla="*/ 815340 h 5059680"/>
              <a:gd name="connsiteX10" fmla="*/ 0 w 4950460"/>
              <a:gd name="connsiteY10" fmla="*/ 1755140 h 5059680"/>
              <a:gd name="connsiteX11" fmla="*/ 48260 w 4950460"/>
              <a:gd name="connsiteY11" fmla="*/ 1851660 h 5059680"/>
              <a:gd name="connsiteX12" fmla="*/ 210820 w 4950460"/>
              <a:gd name="connsiteY12" fmla="*/ 2044700 h 5059680"/>
              <a:gd name="connsiteX13" fmla="*/ 167640 w 4950460"/>
              <a:gd name="connsiteY13" fmla="*/ 2207260 h 5059680"/>
              <a:gd name="connsiteX14" fmla="*/ 235204 w 4950460"/>
              <a:gd name="connsiteY14" fmla="*/ 2336292 h 5059680"/>
              <a:gd name="connsiteX0" fmla="*/ 195580 w 4950460"/>
              <a:gd name="connsiteY0" fmla="*/ 2529840 h 5059680"/>
              <a:gd name="connsiteX1" fmla="*/ 162560 w 4950460"/>
              <a:gd name="connsiteY1" fmla="*/ 2722880 h 5059680"/>
              <a:gd name="connsiteX2" fmla="*/ 91440 w 4950460"/>
              <a:gd name="connsiteY2" fmla="*/ 2862580 h 5059680"/>
              <a:gd name="connsiteX3" fmla="*/ 25400 w 4950460"/>
              <a:gd name="connsiteY3" fmla="*/ 2981960 h 5059680"/>
              <a:gd name="connsiteX4" fmla="*/ 1071880 w 4950460"/>
              <a:gd name="connsiteY4" fmla="*/ 4671060 h 5059680"/>
              <a:gd name="connsiteX5" fmla="*/ 4318000 w 4950460"/>
              <a:gd name="connsiteY5" fmla="*/ 5059680 h 5059680"/>
              <a:gd name="connsiteX6" fmla="*/ 4950460 w 4950460"/>
              <a:gd name="connsiteY6" fmla="*/ 2628900 h 5059680"/>
              <a:gd name="connsiteX7" fmla="*/ 4706620 w 4950460"/>
              <a:gd name="connsiteY7" fmla="*/ 403860 h 5059680"/>
              <a:gd name="connsiteX8" fmla="*/ 3426460 w 4950460"/>
              <a:gd name="connsiteY8" fmla="*/ 0 h 5059680"/>
              <a:gd name="connsiteX9" fmla="*/ 629920 w 4950460"/>
              <a:gd name="connsiteY9" fmla="*/ 815340 h 5059680"/>
              <a:gd name="connsiteX10" fmla="*/ 0 w 4950460"/>
              <a:gd name="connsiteY10" fmla="*/ 1755140 h 5059680"/>
              <a:gd name="connsiteX11" fmla="*/ 48260 w 4950460"/>
              <a:gd name="connsiteY11" fmla="*/ 1851660 h 5059680"/>
              <a:gd name="connsiteX12" fmla="*/ 124460 w 4950460"/>
              <a:gd name="connsiteY12" fmla="*/ 2004060 h 5059680"/>
              <a:gd name="connsiteX13" fmla="*/ 167640 w 4950460"/>
              <a:gd name="connsiteY13" fmla="*/ 2207260 h 5059680"/>
              <a:gd name="connsiteX14" fmla="*/ 235204 w 4950460"/>
              <a:gd name="connsiteY14" fmla="*/ 2336292 h 5059680"/>
              <a:gd name="connsiteX0" fmla="*/ 195580 w 4950460"/>
              <a:gd name="connsiteY0" fmla="*/ 2529840 h 5059680"/>
              <a:gd name="connsiteX1" fmla="*/ 162560 w 4950460"/>
              <a:gd name="connsiteY1" fmla="*/ 2722880 h 5059680"/>
              <a:gd name="connsiteX2" fmla="*/ 91440 w 4950460"/>
              <a:gd name="connsiteY2" fmla="*/ 2862580 h 5059680"/>
              <a:gd name="connsiteX3" fmla="*/ 25400 w 4950460"/>
              <a:gd name="connsiteY3" fmla="*/ 2981960 h 5059680"/>
              <a:gd name="connsiteX4" fmla="*/ 1071880 w 4950460"/>
              <a:gd name="connsiteY4" fmla="*/ 4671060 h 5059680"/>
              <a:gd name="connsiteX5" fmla="*/ 4318000 w 4950460"/>
              <a:gd name="connsiteY5" fmla="*/ 5059680 h 5059680"/>
              <a:gd name="connsiteX6" fmla="*/ 4950460 w 4950460"/>
              <a:gd name="connsiteY6" fmla="*/ 2628900 h 5059680"/>
              <a:gd name="connsiteX7" fmla="*/ 4706620 w 4950460"/>
              <a:gd name="connsiteY7" fmla="*/ 403860 h 5059680"/>
              <a:gd name="connsiteX8" fmla="*/ 3426460 w 4950460"/>
              <a:gd name="connsiteY8" fmla="*/ 0 h 5059680"/>
              <a:gd name="connsiteX9" fmla="*/ 629920 w 4950460"/>
              <a:gd name="connsiteY9" fmla="*/ 815340 h 5059680"/>
              <a:gd name="connsiteX10" fmla="*/ 0 w 4950460"/>
              <a:gd name="connsiteY10" fmla="*/ 1755140 h 5059680"/>
              <a:gd name="connsiteX11" fmla="*/ 48260 w 4950460"/>
              <a:gd name="connsiteY11" fmla="*/ 1851660 h 5059680"/>
              <a:gd name="connsiteX12" fmla="*/ 124460 w 4950460"/>
              <a:gd name="connsiteY12" fmla="*/ 2004060 h 5059680"/>
              <a:gd name="connsiteX13" fmla="*/ 180340 w 4950460"/>
              <a:gd name="connsiteY13" fmla="*/ 2202180 h 5059680"/>
              <a:gd name="connsiteX14" fmla="*/ 235204 w 4950460"/>
              <a:gd name="connsiteY14" fmla="*/ 2336292 h 5059680"/>
              <a:gd name="connsiteX0" fmla="*/ 195580 w 4950460"/>
              <a:gd name="connsiteY0" fmla="*/ 2529840 h 5059680"/>
              <a:gd name="connsiteX1" fmla="*/ 162560 w 4950460"/>
              <a:gd name="connsiteY1" fmla="*/ 2722880 h 5059680"/>
              <a:gd name="connsiteX2" fmla="*/ 91440 w 4950460"/>
              <a:gd name="connsiteY2" fmla="*/ 2862580 h 5059680"/>
              <a:gd name="connsiteX3" fmla="*/ 25400 w 4950460"/>
              <a:gd name="connsiteY3" fmla="*/ 2981960 h 5059680"/>
              <a:gd name="connsiteX4" fmla="*/ 1071880 w 4950460"/>
              <a:gd name="connsiteY4" fmla="*/ 4671060 h 5059680"/>
              <a:gd name="connsiteX5" fmla="*/ 4318000 w 4950460"/>
              <a:gd name="connsiteY5" fmla="*/ 5059680 h 5059680"/>
              <a:gd name="connsiteX6" fmla="*/ 4950460 w 4950460"/>
              <a:gd name="connsiteY6" fmla="*/ 2628900 h 5059680"/>
              <a:gd name="connsiteX7" fmla="*/ 4706620 w 4950460"/>
              <a:gd name="connsiteY7" fmla="*/ 403860 h 5059680"/>
              <a:gd name="connsiteX8" fmla="*/ 3426460 w 4950460"/>
              <a:gd name="connsiteY8" fmla="*/ 0 h 5059680"/>
              <a:gd name="connsiteX9" fmla="*/ 629920 w 4950460"/>
              <a:gd name="connsiteY9" fmla="*/ 815340 h 5059680"/>
              <a:gd name="connsiteX10" fmla="*/ 0 w 4950460"/>
              <a:gd name="connsiteY10" fmla="*/ 1755140 h 5059680"/>
              <a:gd name="connsiteX11" fmla="*/ 48260 w 4950460"/>
              <a:gd name="connsiteY11" fmla="*/ 1851660 h 5059680"/>
              <a:gd name="connsiteX12" fmla="*/ 124460 w 4950460"/>
              <a:gd name="connsiteY12" fmla="*/ 2004060 h 5059680"/>
              <a:gd name="connsiteX13" fmla="*/ 180340 w 4950460"/>
              <a:gd name="connsiteY13" fmla="*/ 2202180 h 5059680"/>
              <a:gd name="connsiteX14" fmla="*/ 194564 w 4950460"/>
              <a:gd name="connsiteY14" fmla="*/ 2407412 h 5059680"/>
              <a:gd name="connsiteX0" fmla="*/ 182880 w 4950460"/>
              <a:gd name="connsiteY0" fmla="*/ 2557780 h 5059680"/>
              <a:gd name="connsiteX1" fmla="*/ 162560 w 4950460"/>
              <a:gd name="connsiteY1" fmla="*/ 2722880 h 5059680"/>
              <a:gd name="connsiteX2" fmla="*/ 91440 w 4950460"/>
              <a:gd name="connsiteY2" fmla="*/ 2862580 h 5059680"/>
              <a:gd name="connsiteX3" fmla="*/ 25400 w 4950460"/>
              <a:gd name="connsiteY3" fmla="*/ 2981960 h 5059680"/>
              <a:gd name="connsiteX4" fmla="*/ 1071880 w 4950460"/>
              <a:gd name="connsiteY4" fmla="*/ 4671060 h 5059680"/>
              <a:gd name="connsiteX5" fmla="*/ 4318000 w 4950460"/>
              <a:gd name="connsiteY5" fmla="*/ 5059680 h 5059680"/>
              <a:gd name="connsiteX6" fmla="*/ 4950460 w 4950460"/>
              <a:gd name="connsiteY6" fmla="*/ 2628900 h 5059680"/>
              <a:gd name="connsiteX7" fmla="*/ 4706620 w 4950460"/>
              <a:gd name="connsiteY7" fmla="*/ 403860 h 5059680"/>
              <a:gd name="connsiteX8" fmla="*/ 3426460 w 4950460"/>
              <a:gd name="connsiteY8" fmla="*/ 0 h 5059680"/>
              <a:gd name="connsiteX9" fmla="*/ 629920 w 4950460"/>
              <a:gd name="connsiteY9" fmla="*/ 815340 h 5059680"/>
              <a:gd name="connsiteX10" fmla="*/ 0 w 4950460"/>
              <a:gd name="connsiteY10" fmla="*/ 1755140 h 5059680"/>
              <a:gd name="connsiteX11" fmla="*/ 48260 w 4950460"/>
              <a:gd name="connsiteY11" fmla="*/ 1851660 h 5059680"/>
              <a:gd name="connsiteX12" fmla="*/ 124460 w 4950460"/>
              <a:gd name="connsiteY12" fmla="*/ 2004060 h 5059680"/>
              <a:gd name="connsiteX13" fmla="*/ 180340 w 4950460"/>
              <a:gd name="connsiteY13" fmla="*/ 2202180 h 5059680"/>
              <a:gd name="connsiteX14" fmla="*/ 194564 w 4950460"/>
              <a:gd name="connsiteY14" fmla="*/ 2407412 h 5059680"/>
              <a:gd name="connsiteX0" fmla="*/ 182880 w 4950460"/>
              <a:gd name="connsiteY0" fmla="*/ 2557780 h 5059680"/>
              <a:gd name="connsiteX1" fmla="*/ 157480 w 4950460"/>
              <a:gd name="connsiteY1" fmla="*/ 2717800 h 5059680"/>
              <a:gd name="connsiteX2" fmla="*/ 91440 w 4950460"/>
              <a:gd name="connsiteY2" fmla="*/ 2862580 h 5059680"/>
              <a:gd name="connsiteX3" fmla="*/ 25400 w 4950460"/>
              <a:gd name="connsiteY3" fmla="*/ 2981960 h 5059680"/>
              <a:gd name="connsiteX4" fmla="*/ 1071880 w 4950460"/>
              <a:gd name="connsiteY4" fmla="*/ 4671060 h 5059680"/>
              <a:gd name="connsiteX5" fmla="*/ 4318000 w 4950460"/>
              <a:gd name="connsiteY5" fmla="*/ 5059680 h 5059680"/>
              <a:gd name="connsiteX6" fmla="*/ 4950460 w 4950460"/>
              <a:gd name="connsiteY6" fmla="*/ 2628900 h 5059680"/>
              <a:gd name="connsiteX7" fmla="*/ 4706620 w 4950460"/>
              <a:gd name="connsiteY7" fmla="*/ 403860 h 5059680"/>
              <a:gd name="connsiteX8" fmla="*/ 3426460 w 4950460"/>
              <a:gd name="connsiteY8" fmla="*/ 0 h 5059680"/>
              <a:gd name="connsiteX9" fmla="*/ 629920 w 4950460"/>
              <a:gd name="connsiteY9" fmla="*/ 815340 h 5059680"/>
              <a:gd name="connsiteX10" fmla="*/ 0 w 4950460"/>
              <a:gd name="connsiteY10" fmla="*/ 1755140 h 5059680"/>
              <a:gd name="connsiteX11" fmla="*/ 48260 w 4950460"/>
              <a:gd name="connsiteY11" fmla="*/ 1851660 h 5059680"/>
              <a:gd name="connsiteX12" fmla="*/ 124460 w 4950460"/>
              <a:gd name="connsiteY12" fmla="*/ 2004060 h 5059680"/>
              <a:gd name="connsiteX13" fmla="*/ 180340 w 4950460"/>
              <a:gd name="connsiteY13" fmla="*/ 2202180 h 5059680"/>
              <a:gd name="connsiteX14" fmla="*/ 194564 w 4950460"/>
              <a:gd name="connsiteY14" fmla="*/ 2407412 h 5059680"/>
              <a:gd name="connsiteX0" fmla="*/ 182880 w 4950460"/>
              <a:gd name="connsiteY0" fmla="*/ 2557780 h 5059680"/>
              <a:gd name="connsiteX1" fmla="*/ 157480 w 4950460"/>
              <a:gd name="connsiteY1" fmla="*/ 2717800 h 5059680"/>
              <a:gd name="connsiteX2" fmla="*/ 91440 w 4950460"/>
              <a:gd name="connsiteY2" fmla="*/ 2862580 h 5059680"/>
              <a:gd name="connsiteX3" fmla="*/ 25400 w 4950460"/>
              <a:gd name="connsiteY3" fmla="*/ 2981960 h 5059680"/>
              <a:gd name="connsiteX4" fmla="*/ 1071880 w 4950460"/>
              <a:gd name="connsiteY4" fmla="*/ 4671060 h 5059680"/>
              <a:gd name="connsiteX5" fmla="*/ 4318000 w 4950460"/>
              <a:gd name="connsiteY5" fmla="*/ 5059680 h 5059680"/>
              <a:gd name="connsiteX6" fmla="*/ 4950460 w 4950460"/>
              <a:gd name="connsiteY6" fmla="*/ 2628900 h 5059680"/>
              <a:gd name="connsiteX7" fmla="*/ 4706620 w 4950460"/>
              <a:gd name="connsiteY7" fmla="*/ 403860 h 5059680"/>
              <a:gd name="connsiteX8" fmla="*/ 3426460 w 4950460"/>
              <a:gd name="connsiteY8" fmla="*/ 0 h 5059680"/>
              <a:gd name="connsiteX9" fmla="*/ 629920 w 4950460"/>
              <a:gd name="connsiteY9" fmla="*/ 815340 h 5059680"/>
              <a:gd name="connsiteX10" fmla="*/ 0 w 4950460"/>
              <a:gd name="connsiteY10" fmla="*/ 1755140 h 5059680"/>
              <a:gd name="connsiteX11" fmla="*/ 48260 w 4950460"/>
              <a:gd name="connsiteY11" fmla="*/ 1851660 h 5059680"/>
              <a:gd name="connsiteX12" fmla="*/ 124460 w 4950460"/>
              <a:gd name="connsiteY12" fmla="*/ 2004060 h 5059680"/>
              <a:gd name="connsiteX13" fmla="*/ 180340 w 4950460"/>
              <a:gd name="connsiteY13" fmla="*/ 2202180 h 5059680"/>
              <a:gd name="connsiteX14" fmla="*/ 194564 w 4950460"/>
              <a:gd name="connsiteY14" fmla="*/ 2407412 h 5059680"/>
              <a:gd name="connsiteX0" fmla="*/ 182880 w 4950460"/>
              <a:gd name="connsiteY0" fmla="*/ 2557780 h 5059680"/>
              <a:gd name="connsiteX1" fmla="*/ 142240 w 4950460"/>
              <a:gd name="connsiteY1" fmla="*/ 2722880 h 5059680"/>
              <a:gd name="connsiteX2" fmla="*/ 91440 w 4950460"/>
              <a:gd name="connsiteY2" fmla="*/ 2862580 h 5059680"/>
              <a:gd name="connsiteX3" fmla="*/ 25400 w 4950460"/>
              <a:gd name="connsiteY3" fmla="*/ 2981960 h 5059680"/>
              <a:gd name="connsiteX4" fmla="*/ 1071880 w 4950460"/>
              <a:gd name="connsiteY4" fmla="*/ 4671060 h 5059680"/>
              <a:gd name="connsiteX5" fmla="*/ 4318000 w 4950460"/>
              <a:gd name="connsiteY5" fmla="*/ 5059680 h 5059680"/>
              <a:gd name="connsiteX6" fmla="*/ 4950460 w 4950460"/>
              <a:gd name="connsiteY6" fmla="*/ 2628900 h 5059680"/>
              <a:gd name="connsiteX7" fmla="*/ 4706620 w 4950460"/>
              <a:gd name="connsiteY7" fmla="*/ 403860 h 5059680"/>
              <a:gd name="connsiteX8" fmla="*/ 3426460 w 4950460"/>
              <a:gd name="connsiteY8" fmla="*/ 0 h 5059680"/>
              <a:gd name="connsiteX9" fmla="*/ 629920 w 4950460"/>
              <a:gd name="connsiteY9" fmla="*/ 815340 h 5059680"/>
              <a:gd name="connsiteX10" fmla="*/ 0 w 4950460"/>
              <a:gd name="connsiteY10" fmla="*/ 1755140 h 5059680"/>
              <a:gd name="connsiteX11" fmla="*/ 48260 w 4950460"/>
              <a:gd name="connsiteY11" fmla="*/ 1851660 h 5059680"/>
              <a:gd name="connsiteX12" fmla="*/ 124460 w 4950460"/>
              <a:gd name="connsiteY12" fmla="*/ 2004060 h 5059680"/>
              <a:gd name="connsiteX13" fmla="*/ 180340 w 4950460"/>
              <a:gd name="connsiteY13" fmla="*/ 2202180 h 5059680"/>
              <a:gd name="connsiteX14" fmla="*/ 194564 w 4950460"/>
              <a:gd name="connsiteY14" fmla="*/ 2407412 h 5059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50460" h="5059680">
                <a:moveTo>
                  <a:pt x="182880" y="2557780"/>
                </a:moveTo>
                <a:cubicBezTo>
                  <a:pt x="182033" y="2598420"/>
                  <a:pt x="143087" y="2682240"/>
                  <a:pt x="142240" y="2722880"/>
                </a:cubicBezTo>
                <a:lnTo>
                  <a:pt x="91440" y="2862580"/>
                </a:lnTo>
                <a:cubicBezTo>
                  <a:pt x="77893" y="2929467"/>
                  <a:pt x="69427" y="2917613"/>
                  <a:pt x="25400" y="2981960"/>
                </a:cubicBezTo>
                <a:lnTo>
                  <a:pt x="1071880" y="4671060"/>
                </a:lnTo>
                <a:lnTo>
                  <a:pt x="4318000" y="5059680"/>
                </a:lnTo>
                <a:lnTo>
                  <a:pt x="4950460" y="2628900"/>
                </a:lnTo>
                <a:lnTo>
                  <a:pt x="4706620" y="403860"/>
                </a:lnTo>
                <a:lnTo>
                  <a:pt x="3426460" y="0"/>
                </a:lnTo>
                <a:lnTo>
                  <a:pt x="629920" y="815340"/>
                </a:lnTo>
                <a:lnTo>
                  <a:pt x="0" y="1755140"/>
                </a:lnTo>
                <a:lnTo>
                  <a:pt x="48260" y="1851660"/>
                </a:lnTo>
                <a:lnTo>
                  <a:pt x="124460" y="2004060"/>
                </a:lnTo>
                <a:lnTo>
                  <a:pt x="180340" y="2202180"/>
                </a:lnTo>
                <a:lnTo>
                  <a:pt x="194564" y="2407412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The B </a:t>
            </a:r>
            <a:r>
              <a:rPr lang="fr-BE" dirty="0" err="1" smtClean="0"/>
              <a:t>cell</a:t>
            </a:r>
            <a:r>
              <a:rPr lang="fr-BE" dirty="0" smtClean="0"/>
              <a:t> </a:t>
            </a:r>
            <a:r>
              <a:rPr lang="fr-BE" dirty="0" err="1" smtClean="0"/>
              <a:t>receptor</a:t>
            </a:r>
            <a:r>
              <a:rPr lang="fr-BE" dirty="0" smtClean="0"/>
              <a:t> (BCR)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dirty="0"/>
              <a:t>Investigation of </a:t>
            </a:r>
            <a:r>
              <a:rPr lang="en-US" sz="1800" dirty="0" err="1"/>
              <a:t>gammaherpesvirus</a:t>
            </a:r>
            <a:r>
              <a:rPr lang="en-US" sz="1800" dirty="0"/>
              <a:t>-induced lymphoproliferative disorders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dirty="0"/>
              <a:t>through sequencing of the B cell receptor repertoire</a:t>
            </a:r>
            <a:endParaRPr lang="fr-BE" sz="1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76" y="1843828"/>
            <a:ext cx="1075946" cy="819914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1005840" y="2004060"/>
            <a:ext cx="480060" cy="4800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Ellipse 6"/>
          <p:cNvSpPr/>
          <p:nvPr/>
        </p:nvSpPr>
        <p:spPr>
          <a:xfrm>
            <a:off x="121920" y="2743200"/>
            <a:ext cx="2247900" cy="2247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1" name="Connecteur droit 10"/>
          <p:cNvCxnSpPr>
            <a:stCxn id="6" idx="4"/>
          </p:cNvCxnSpPr>
          <p:nvPr/>
        </p:nvCxnSpPr>
        <p:spPr>
          <a:xfrm flipH="1">
            <a:off x="1242060" y="2484120"/>
            <a:ext cx="3810" cy="25908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7033260" y="3021307"/>
            <a:ext cx="26441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7101840" y="2835169"/>
            <a:ext cx="213360" cy="36901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0" name="Rectangle 39"/>
          <p:cNvSpPr/>
          <p:nvPr/>
        </p:nvSpPr>
        <p:spPr>
          <a:xfrm>
            <a:off x="7370646" y="2835169"/>
            <a:ext cx="213360" cy="36901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1" name="Rectangle 40"/>
          <p:cNvSpPr/>
          <p:nvPr/>
        </p:nvSpPr>
        <p:spPr>
          <a:xfrm>
            <a:off x="7639452" y="2835169"/>
            <a:ext cx="213360" cy="36901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2" name="Rectangle 41"/>
          <p:cNvSpPr/>
          <p:nvPr/>
        </p:nvSpPr>
        <p:spPr>
          <a:xfrm>
            <a:off x="7949364" y="2835169"/>
            <a:ext cx="213360" cy="3690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3" name="Rectangle 42"/>
          <p:cNvSpPr/>
          <p:nvPr/>
        </p:nvSpPr>
        <p:spPr>
          <a:xfrm>
            <a:off x="8216626" y="2835169"/>
            <a:ext cx="213360" cy="3690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4" name="Rectangle 43"/>
          <p:cNvSpPr/>
          <p:nvPr/>
        </p:nvSpPr>
        <p:spPr>
          <a:xfrm>
            <a:off x="8483888" y="2835169"/>
            <a:ext cx="213360" cy="3690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5" name="Rectangle 44"/>
          <p:cNvSpPr/>
          <p:nvPr/>
        </p:nvSpPr>
        <p:spPr>
          <a:xfrm>
            <a:off x="8788802" y="2835169"/>
            <a:ext cx="213360" cy="3690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6" name="Rectangle 45"/>
          <p:cNvSpPr/>
          <p:nvPr/>
        </p:nvSpPr>
        <p:spPr>
          <a:xfrm>
            <a:off x="9055445" y="2835169"/>
            <a:ext cx="213360" cy="3690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7" name="Rectangle 46"/>
          <p:cNvSpPr/>
          <p:nvPr/>
        </p:nvSpPr>
        <p:spPr>
          <a:xfrm>
            <a:off x="9322088" y="2835169"/>
            <a:ext cx="213360" cy="3690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8" name="ZoneTexte 47"/>
          <p:cNvSpPr txBox="1"/>
          <p:nvPr/>
        </p:nvSpPr>
        <p:spPr>
          <a:xfrm>
            <a:off x="6705600" y="1913453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Variable </a:t>
            </a:r>
            <a:r>
              <a:rPr lang="fr-BE" dirty="0" err="1" smtClean="0"/>
              <a:t>genes</a:t>
            </a:r>
            <a:r>
              <a:rPr lang="fr-BE" dirty="0" smtClean="0"/>
              <a:t> of the </a:t>
            </a:r>
            <a:r>
              <a:rPr lang="fr-BE" dirty="0" err="1" smtClean="0"/>
              <a:t>heavy</a:t>
            </a:r>
            <a:r>
              <a:rPr lang="fr-BE" dirty="0" smtClean="0"/>
              <a:t> </a:t>
            </a:r>
            <a:r>
              <a:rPr lang="fr-BE" dirty="0" err="1" smtClean="0"/>
              <a:t>chain</a:t>
            </a:r>
            <a:endParaRPr lang="fr-BE" dirty="0"/>
          </a:p>
        </p:txBody>
      </p:sp>
      <p:sp>
        <p:nvSpPr>
          <p:cNvPr id="49" name="Accolade fermante 48"/>
          <p:cNvSpPr/>
          <p:nvPr/>
        </p:nvSpPr>
        <p:spPr>
          <a:xfrm rot="16200000">
            <a:off x="7377790" y="2279585"/>
            <a:ext cx="199072" cy="75097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0" name="Accolade fermante 49"/>
          <p:cNvSpPr/>
          <p:nvPr/>
        </p:nvSpPr>
        <p:spPr>
          <a:xfrm rot="16200000">
            <a:off x="8223770" y="2279585"/>
            <a:ext cx="199072" cy="75097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1" name="Accolade fermante 50"/>
          <p:cNvSpPr/>
          <p:nvPr/>
        </p:nvSpPr>
        <p:spPr>
          <a:xfrm rot="16200000">
            <a:off x="9062244" y="2279585"/>
            <a:ext cx="199072" cy="75097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2" name="ZoneTexte 51"/>
          <p:cNvSpPr txBox="1"/>
          <p:nvPr/>
        </p:nvSpPr>
        <p:spPr>
          <a:xfrm>
            <a:off x="7305643" y="2174967"/>
            <a:ext cx="343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solidFill>
                  <a:srgbClr val="FF0000"/>
                </a:solidFill>
              </a:rPr>
              <a:t>V</a:t>
            </a:r>
            <a:endParaRPr lang="fr-BE" dirty="0">
              <a:solidFill>
                <a:srgbClr val="FF0000"/>
              </a:solidFill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8151623" y="2174967"/>
            <a:ext cx="343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solidFill>
                  <a:schemeClr val="accent6"/>
                </a:solidFill>
              </a:rPr>
              <a:t>D</a:t>
            </a:r>
            <a:endParaRPr lang="fr-BE" dirty="0">
              <a:solidFill>
                <a:schemeClr val="accent6"/>
              </a:solidFill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8990097" y="2174967"/>
            <a:ext cx="343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solidFill>
                  <a:schemeClr val="accent4"/>
                </a:solidFill>
              </a:rPr>
              <a:t>J</a:t>
            </a:r>
            <a:endParaRPr lang="fr-BE" dirty="0">
              <a:solidFill>
                <a:schemeClr val="accent4"/>
              </a:solidFill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7036837" y="2818043"/>
            <a:ext cx="343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1</a:t>
            </a:r>
            <a:endParaRPr lang="fr-BE" dirty="0"/>
          </a:p>
        </p:txBody>
      </p:sp>
      <p:sp>
        <p:nvSpPr>
          <p:cNvPr id="58" name="ZoneTexte 57"/>
          <p:cNvSpPr txBox="1"/>
          <p:nvPr/>
        </p:nvSpPr>
        <p:spPr>
          <a:xfrm>
            <a:off x="7302121" y="2818043"/>
            <a:ext cx="343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2</a:t>
            </a:r>
            <a:endParaRPr lang="fr-BE" dirty="0"/>
          </a:p>
        </p:txBody>
      </p:sp>
      <p:sp>
        <p:nvSpPr>
          <p:cNvPr id="59" name="ZoneTexte 58"/>
          <p:cNvSpPr txBox="1"/>
          <p:nvPr/>
        </p:nvSpPr>
        <p:spPr>
          <a:xfrm>
            <a:off x="7576948" y="2818043"/>
            <a:ext cx="343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3</a:t>
            </a:r>
            <a:endParaRPr lang="fr-BE" dirty="0"/>
          </a:p>
        </p:txBody>
      </p:sp>
      <p:sp>
        <p:nvSpPr>
          <p:cNvPr id="60" name="ZoneTexte 59"/>
          <p:cNvSpPr txBox="1"/>
          <p:nvPr/>
        </p:nvSpPr>
        <p:spPr>
          <a:xfrm>
            <a:off x="7865288" y="2818043"/>
            <a:ext cx="343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1</a:t>
            </a:r>
            <a:endParaRPr lang="fr-BE" dirty="0"/>
          </a:p>
        </p:txBody>
      </p:sp>
      <p:sp>
        <p:nvSpPr>
          <p:cNvPr id="61" name="ZoneTexte 60"/>
          <p:cNvSpPr txBox="1"/>
          <p:nvPr/>
        </p:nvSpPr>
        <p:spPr>
          <a:xfrm>
            <a:off x="8130572" y="2818043"/>
            <a:ext cx="343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2</a:t>
            </a:r>
            <a:endParaRPr lang="fr-BE" dirty="0"/>
          </a:p>
        </p:txBody>
      </p:sp>
      <p:sp>
        <p:nvSpPr>
          <p:cNvPr id="62" name="ZoneTexte 61"/>
          <p:cNvSpPr txBox="1"/>
          <p:nvPr/>
        </p:nvSpPr>
        <p:spPr>
          <a:xfrm>
            <a:off x="8405399" y="2818043"/>
            <a:ext cx="343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3</a:t>
            </a:r>
            <a:endParaRPr lang="fr-BE" dirty="0"/>
          </a:p>
        </p:txBody>
      </p:sp>
      <p:sp>
        <p:nvSpPr>
          <p:cNvPr id="63" name="ZoneTexte 62"/>
          <p:cNvSpPr txBox="1"/>
          <p:nvPr/>
        </p:nvSpPr>
        <p:spPr>
          <a:xfrm>
            <a:off x="8708646" y="2818043"/>
            <a:ext cx="343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1</a:t>
            </a:r>
            <a:endParaRPr lang="fr-BE" dirty="0"/>
          </a:p>
        </p:txBody>
      </p:sp>
      <p:sp>
        <p:nvSpPr>
          <p:cNvPr id="64" name="ZoneTexte 63"/>
          <p:cNvSpPr txBox="1"/>
          <p:nvPr/>
        </p:nvSpPr>
        <p:spPr>
          <a:xfrm>
            <a:off x="8973930" y="2818043"/>
            <a:ext cx="343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2</a:t>
            </a:r>
            <a:endParaRPr lang="fr-BE" dirty="0"/>
          </a:p>
        </p:txBody>
      </p:sp>
      <p:sp>
        <p:nvSpPr>
          <p:cNvPr id="65" name="ZoneTexte 64"/>
          <p:cNvSpPr txBox="1"/>
          <p:nvPr/>
        </p:nvSpPr>
        <p:spPr>
          <a:xfrm>
            <a:off x="9248757" y="2818043"/>
            <a:ext cx="343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3</a:t>
            </a:r>
            <a:endParaRPr lang="fr-BE" dirty="0"/>
          </a:p>
        </p:txBody>
      </p:sp>
      <p:sp>
        <p:nvSpPr>
          <p:cNvPr id="66" name="Flèche vers le bas 65"/>
          <p:cNvSpPr/>
          <p:nvPr/>
        </p:nvSpPr>
        <p:spPr>
          <a:xfrm>
            <a:off x="4404360" y="2004060"/>
            <a:ext cx="449580" cy="4366260"/>
          </a:xfrm>
          <a:prstGeom prst="downArrow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9FBFD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7" name="ZoneTexte 66"/>
          <p:cNvSpPr txBox="1"/>
          <p:nvPr/>
        </p:nvSpPr>
        <p:spPr>
          <a:xfrm>
            <a:off x="3069791" y="3684954"/>
            <a:ext cx="1733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B </a:t>
            </a:r>
            <a:r>
              <a:rPr lang="fr-BE" dirty="0" err="1" smtClean="0"/>
              <a:t>cell</a:t>
            </a:r>
            <a:r>
              <a:rPr lang="fr-BE" dirty="0" smtClean="0"/>
              <a:t> maturation</a:t>
            </a:r>
            <a:endParaRPr lang="fr-BE" dirty="0"/>
          </a:p>
        </p:txBody>
      </p:sp>
      <p:pic>
        <p:nvPicPr>
          <p:cNvPr id="68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938" y="4940036"/>
            <a:ext cx="1075946" cy="819914"/>
          </a:xfrm>
        </p:spPr>
      </p:pic>
      <p:pic>
        <p:nvPicPr>
          <p:cNvPr id="69" name="Image 6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877" y="4940036"/>
            <a:ext cx="1075946" cy="819914"/>
          </a:xfrm>
          <a:prstGeom prst="rect">
            <a:avLst/>
          </a:prstGeom>
        </p:spPr>
      </p:pic>
      <p:pic>
        <p:nvPicPr>
          <p:cNvPr id="70" name="Image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998" y="4940036"/>
            <a:ext cx="1075946" cy="819914"/>
          </a:xfrm>
          <a:prstGeom prst="rect">
            <a:avLst/>
          </a:prstGeom>
        </p:spPr>
      </p:pic>
      <p:cxnSp>
        <p:nvCxnSpPr>
          <p:cNvPr id="72" name="Connecteur droit avec flèche 71"/>
          <p:cNvCxnSpPr/>
          <p:nvPr/>
        </p:nvCxnSpPr>
        <p:spPr>
          <a:xfrm>
            <a:off x="8452691" y="3337773"/>
            <a:ext cx="0" cy="601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>
            <a:off x="6159154" y="3596853"/>
            <a:ext cx="45876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Connecteur droit avec flèche 75"/>
          <p:cNvCxnSpPr/>
          <p:nvPr/>
        </p:nvCxnSpPr>
        <p:spPr>
          <a:xfrm>
            <a:off x="6159154" y="3596853"/>
            <a:ext cx="0" cy="34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Connecteur droit avec flèche 77"/>
          <p:cNvCxnSpPr/>
          <p:nvPr/>
        </p:nvCxnSpPr>
        <p:spPr>
          <a:xfrm>
            <a:off x="10746850" y="3596853"/>
            <a:ext cx="0" cy="34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Connecteur droit 79"/>
          <p:cNvCxnSpPr>
            <a:stCxn id="90" idx="1"/>
            <a:endCxn id="97" idx="3"/>
          </p:cNvCxnSpPr>
          <p:nvPr/>
        </p:nvCxnSpPr>
        <p:spPr>
          <a:xfrm>
            <a:off x="8043226" y="4128435"/>
            <a:ext cx="834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8108229" y="3960895"/>
            <a:ext cx="213360" cy="36901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6" name="Rectangle 85"/>
          <p:cNvSpPr/>
          <p:nvPr/>
        </p:nvSpPr>
        <p:spPr>
          <a:xfrm>
            <a:off x="8356778" y="3960895"/>
            <a:ext cx="213360" cy="3690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8" name="Rectangle 87"/>
          <p:cNvSpPr/>
          <p:nvPr/>
        </p:nvSpPr>
        <p:spPr>
          <a:xfrm>
            <a:off x="8615915" y="3960895"/>
            <a:ext cx="213360" cy="3690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0" name="ZoneTexte 89"/>
          <p:cNvSpPr txBox="1"/>
          <p:nvPr/>
        </p:nvSpPr>
        <p:spPr>
          <a:xfrm>
            <a:off x="8043226" y="3943769"/>
            <a:ext cx="343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1</a:t>
            </a:r>
            <a:endParaRPr lang="fr-BE" dirty="0"/>
          </a:p>
        </p:txBody>
      </p:sp>
      <p:sp>
        <p:nvSpPr>
          <p:cNvPr id="95" name="ZoneTexte 94"/>
          <p:cNvSpPr txBox="1"/>
          <p:nvPr/>
        </p:nvSpPr>
        <p:spPr>
          <a:xfrm>
            <a:off x="8278289" y="3943769"/>
            <a:ext cx="343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3</a:t>
            </a:r>
            <a:endParaRPr lang="fr-BE" dirty="0"/>
          </a:p>
        </p:txBody>
      </p:sp>
      <p:sp>
        <p:nvSpPr>
          <p:cNvPr id="97" name="ZoneTexte 96"/>
          <p:cNvSpPr txBox="1"/>
          <p:nvPr/>
        </p:nvSpPr>
        <p:spPr>
          <a:xfrm>
            <a:off x="8534400" y="3943769"/>
            <a:ext cx="343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2</a:t>
            </a:r>
            <a:endParaRPr lang="fr-BE" dirty="0"/>
          </a:p>
        </p:txBody>
      </p:sp>
      <p:cxnSp>
        <p:nvCxnSpPr>
          <p:cNvPr id="101" name="Connecteur droit avec flèche 100"/>
          <p:cNvCxnSpPr/>
          <p:nvPr/>
        </p:nvCxnSpPr>
        <p:spPr>
          <a:xfrm>
            <a:off x="8452691" y="4377218"/>
            <a:ext cx="0" cy="34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Connecteur droit avec flèche 101"/>
          <p:cNvCxnSpPr/>
          <p:nvPr/>
        </p:nvCxnSpPr>
        <p:spPr>
          <a:xfrm>
            <a:off x="6159154" y="4377218"/>
            <a:ext cx="0" cy="34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Connecteur droit avec flèche 102"/>
          <p:cNvCxnSpPr/>
          <p:nvPr/>
        </p:nvCxnSpPr>
        <p:spPr>
          <a:xfrm>
            <a:off x="10746850" y="4377218"/>
            <a:ext cx="0" cy="34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Connecteur droit 104"/>
          <p:cNvCxnSpPr/>
          <p:nvPr/>
        </p:nvCxnSpPr>
        <p:spPr>
          <a:xfrm flipV="1">
            <a:off x="5656483" y="4138363"/>
            <a:ext cx="1024627" cy="222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>
            <a:off x="5795376" y="3974500"/>
            <a:ext cx="213360" cy="36901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0" name="Rectangle 109"/>
          <p:cNvSpPr/>
          <p:nvPr/>
        </p:nvSpPr>
        <p:spPr>
          <a:xfrm>
            <a:off x="6061659" y="3974500"/>
            <a:ext cx="213360" cy="3690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2" name="Rectangle 111"/>
          <p:cNvSpPr/>
          <p:nvPr/>
        </p:nvSpPr>
        <p:spPr>
          <a:xfrm>
            <a:off x="6319420" y="3974500"/>
            <a:ext cx="213360" cy="3690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6" name="ZoneTexte 115"/>
          <p:cNvSpPr txBox="1"/>
          <p:nvPr/>
        </p:nvSpPr>
        <p:spPr>
          <a:xfrm>
            <a:off x="5726851" y="3957374"/>
            <a:ext cx="343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2</a:t>
            </a:r>
            <a:endParaRPr lang="fr-BE" dirty="0"/>
          </a:p>
        </p:txBody>
      </p:sp>
      <p:sp>
        <p:nvSpPr>
          <p:cNvPr id="119" name="ZoneTexte 118"/>
          <p:cNvSpPr txBox="1"/>
          <p:nvPr/>
        </p:nvSpPr>
        <p:spPr>
          <a:xfrm>
            <a:off x="5975605" y="3957374"/>
            <a:ext cx="343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2</a:t>
            </a:r>
            <a:endParaRPr lang="fr-BE" dirty="0"/>
          </a:p>
        </p:txBody>
      </p:sp>
      <p:sp>
        <p:nvSpPr>
          <p:cNvPr id="121" name="ZoneTexte 120"/>
          <p:cNvSpPr txBox="1"/>
          <p:nvPr/>
        </p:nvSpPr>
        <p:spPr>
          <a:xfrm>
            <a:off x="6246884" y="3957374"/>
            <a:ext cx="343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1</a:t>
            </a:r>
            <a:endParaRPr lang="fr-BE" dirty="0"/>
          </a:p>
        </p:txBody>
      </p:sp>
      <p:cxnSp>
        <p:nvCxnSpPr>
          <p:cNvPr id="129" name="Connecteur droit 128"/>
          <p:cNvCxnSpPr>
            <a:stCxn id="133" idx="1"/>
            <a:endCxn id="135" idx="3"/>
          </p:cNvCxnSpPr>
          <p:nvPr/>
        </p:nvCxnSpPr>
        <p:spPr>
          <a:xfrm>
            <a:off x="10352086" y="4128435"/>
            <a:ext cx="834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0" name="Rectangle 129"/>
          <p:cNvSpPr/>
          <p:nvPr/>
        </p:nvSpPr>
        <p:spPr>
          <a:xfrm>
            <a:off x="10417089" y="3960895"/>
            <a:ext cx="213360" cy="36901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1" name="Rectangle 130"/>
          <p:cNvSpPr/>
          <p:nvPr/>
        </p:nvSpPr>
        <p:spPr>
          <a:xfrm>
            <a:off x="10665638" y="3960895"/>
            <a:ext cx="213360" cy="3690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2" name="Rectangle 131"/>
          <p:cNvSpPr/>
          <p:nvPr/>
        </p:nvSpPr>
        <p:spPr>
          <a:xfrm>
            <a:off x="10924775" y="3960895"/>
            <a:ext cx="213360" cy="3690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3" name="ZoneTexte 132"/>
          <p:cNvSpPr txBox="1"/>
          <p:nvPr/>
        </p:nvSpPr>
        <p:spPr>
          <a:xfrm>
            <a:off x="10352086" y="3943769"/>
            <a:ext cx="343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/>
              <a:t>3</a:t>
            </a:r>
          </a:p>
        </p:txBody>
      </p:sp>
      <p:sp>
        <p:nvSpPr>
          <p:cNvPr id="134" name="ZoneTexte 133"/>
          <p:cNvSpPr txBox="1"/>
          <p:nvPr/>
        </p:nvSpPr>
        <p:spPr>
          <a:xfrm>
            <a:off x="10587149" y="3943769"/>
            <a:ext cx="343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/>
              <a:t>1</a:t>
            </a:r>
          </a:p>
        </p:txBody>
      </p:sp>
      <p:sp>
        <p:nvSpPr>
          <p:cNvPr id="135" name="ZoneTexte 134"/>
          <p:cNvSpPr txBox="1"/>
          <p:nvPr/>
        </p:nvSpPr>
        <p:spPr>
          <a:xfrm>
            <a:off x="10843260" y="3943769"/>
            <a:ext cx="343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/>
              <a:t>3</a:t>
            </a:r>
          </a:p>
        </p:txBody>
      </p:sp>
      <p:sp>
        <p:nvSpPr>
          <p:cNvPr id="136" name="Accolade fermante 135"/>
          <p:cNvSpPr/>
          <p:nvPr/>
        </p:nvSpPr>
        <p:spPr>
          <a:xfrm rot="5400000" flipV="1">
            <a:off x="8354299" y="3179439"/>
            <a:ext cx="258200" cy="574080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7" name="ZoneTexte 136"/>
          <p:cNvSpPr txBox="1"/>
          <p:nvPr/>
        </p:nvSpPr>
        <p:spPr>
          <a:xfrm>
            <a:off x="6826049" y="6278587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BCR </a:t>
            </a:r>
            <a:r>
              <a:rPr lang="fr-BE" dirty="0" err="1" smtClean="0"/>
              <a:t>repertoire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546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/>
      <p:bldP spid="49" grpId="0" animBg="1"/>
      <p:bldP spid="50" grpId="0" animBg="1"/>
      <p:bldP spid="51" grpId="0" animBg="1"/>
      <p:bldP spid="52" grpId="0"/>
      <p:bldP spid="54" grpId="0"/>
      <p:bldP spid="55" grpId="0"/>
      <p:bldP spid="56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 animBg="1"/>
      <p:bldP spid="67" grpId="0"/>
      <p:bldP spid="81" grpId="0" animBg="1"/>
      <p:bldP spid="86" grpId="0" animBg="1"/>
      <p:bldP spid="88" grpId="0" animBg="1"/>
      <p:bldP spid="90" grpId="0"/>
      <p:bldP spid="95" grpId="0"/>
      <p:bldP spid="97" grpId="0"/>
      <p:bldP spid="107" grpId="0" animBg="1"/>
      <p:bldP spid="110" grpId="0" animBg="1"/>
      <p:bldP spid="112" grpId="0" animBg="1"/>
      <p:bldP spid="116" grpId="0"/>
      <p:bldP spid="119" grpId="0"/>
      <p:bldP spid="121" grpId="0"/>
      <p:bldP spid="130" grpId="0" animBg="1"/>
      <p:bldP spid="131" grpId="0" animBg="1"/>
      <p:bldP spid="132" grpId="0" animBg="1"/>
      <p:bldP spid="133" grpId="0"/>
      <p:bldP spid="134" grpId="0"/>
      <p:bldP spid="135" grpId="0"/>
      <p:bldP spid="136" grpId="0" animBg="1"/>
      <p:bldP spid="1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781" y="4736496"/>
            <a:ext cx="1075946" cy="819914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698" y="2867903"/>
            <a:ext cx="1075946" cy="819914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087" y="2049681"/>
            <a:ext cx="1075946" cy="81991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Biases</a:t>
            </a:r>
            <a:r>
              <a:rPr lang="fr-BE" dirty="0" smtClean="0"/>
              <a:t> of infection</a:t>
            </a:r>
            <a:endParaRPr lang="fr-BE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26" y="2803635"/>
            <a:ext cx="1075946" cy="819914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dirty="0"/>
              <a:t>Investigation of </a:t>
            </a:r>
            <a:r>
              <a:rPr lang="en-US" sz="1800" dirty="0" err="1"/>
              <a:t>gammaherpesvirus</a:t>
            </a:r>
            <a:r>
              <a:rPr lang="en-US" sz="1800" dirty="0"/>
              <a:t>-induced lymphoproliferative disorders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dirty="0"/>
              <a:t>through sequencing of the B cell receptor repertoire</a:t>
            </a:r>
            <a:endParaRPr lang="fr-BE" sz="18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437" y="2047989"/>
            <a:ext cx="1075946" cy="81991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76" y="1843828"/>
            <a:ext cx="1075946" cy="81991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76" y="3827408"/>
            <a:ext cx="1075946" cy="81991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48" y="2867903"/>
            <a:ext cx="1075946" cy="81991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197" y="3062548"/>
            <a:ext cx="361607" cy="377846"/>
          </a:xfrm>
          <a:prstGeom prst="rect">
            <a:avLst/>
          </a:prstGeom>
        </p:spPr>
      </p:pic>
      <p:cxnSp>
        <p:nvCxnSpPr>
          <p:cNvPr id="13" name="Connecteur droit avec flèche 12"/>
          <p:cNvCxnSpPr/>
          <p:nvPr/>
        </p:nvCxnSpPr>
        <p:spPr>
          <a:xfrm>
            <a:off x="5536780" y="3647852"/>
            <a:ext cx="111844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5563230" y="3777295"/>
            <a:ext cx="1065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Infection</a:t>
            </a:r>
            <a:endParaRPr lang="fr-BE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204" y="3313547"/>
            <a:ext cx="1075946" cy="819914"/>
          </a:xfrm>
          <a:prstGeom prst="rect">
            <a:avLst/>
          </a:prstGeom>
        </p:spPr>
      </p:pic>
      <p:pic>
        <p:nvPicPr>
          <p:cNvPr id="16" name="Espace réservé du contenu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678" y="4114360"/>
            <a:ext cx="1075946" cy="819914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131" y="4736496"/>
            <a:ext cx="1075946" cy="819914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27" y="4736496"/>
            <a:ext cx="1075946" cy="819914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1967131" y="6143903"/>
            <a:ext cx="1065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B </a:t>
            </a:r>
            <a:r>
              <a:rPr lang="fr-BE" dirty="0" err="1" smtClean="0"/>
              <a:t>cells</a:t>
            </a:r>
            <a:endParaRPr lang="fr-BE" dirty="0"/>
          </a:p>
        </p:txBody>
      </p:sp>
      <p:pic>
        <p:nvPicPr>
          <p:cNvPr id="20" name="Espace réservé du contenu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776" y="2803635"/>
            <a:ext cx="1075946" cy="819914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526" y="1843828"/>
            <a:ext cx="1075946" cy="819914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854" y="3311554"/>
            <a:ext cx="1075946" cy="819914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526" y="3827408"/>
            <a:ext cx="1075946" cy="819914"/>
          </a:xfrm>
          <a:prstGeom prst="rect">
            <a:avLst/>
          </a:prstGeom>
        </p:spPr>
      </p:pic>
      <p:pic>
        <p:nvPicPr>
          <p:cNvPr id="26" name="Espace réservé du contenu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328" y="4114360"/>
            <a:ext cx="1075946" cy="819914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877" y="4736496"/>
            <a:ext cx="1075946" cy="819914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7534505" y="6142988"/>
            <a:ext cx="3620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err="1" smtClean="0"/>
              <a:t>γHV</a:t>
            </a:r>
            <a:r>
              <a:rPr lang="fr-BE" dirty="0" smtClean="0"/>
              <a:t> </a:t>
            </a:r>
            <a:r>
              <a:rPr lang="fr-BE" dirty="0" err="1" smtClean="0"/>
              <a:t>persists</a:t>
            </a:r>
            <a:r>
              <a:rPr lang="fr-BE" dirty="0" smtClean="0"/>
              <a:t> in </a:t>
            </a:r>
            <a:r>
              <a:rPr lang="fr-BE" dirty="0" err="1" smtClean="0"/>
              <a:t>some</a:t>
            </a:r>
            <a:r>
              <a:rPr lang="fr-BE" dirty="0" smtClean="0"/>
              <a:t> B </a:t>
            </a:r>
            <a:r>
              <a:rPr lang="fr-BE" dirty="0" err="1" smtClean="0"/>
              <a:t>cells</a:t>
            </a:r>
            <a:endParaRPr lang="fr-BE" dirty="0"/>
          </a:p>
        </p:txBody>
      </p:sp>
      <p:sp>
        <p:nvSpPr>
          <p:cNvPr id="34" name="Ellipse 33"/>
          <p:cNvSpPr/>
          <p:nvPr/>
        </p:nvSpPr>
        <p:spPr>
          <a:xfrm>
            <a:off x="7873671" y="3277860"/>
            <a:ext cx="78855" cy="457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5" name="Ellipse 34"/>
          <p:cNvSpPr/>
          <p:nvPr/>
        </p:nvSpPr>
        <p:spPr>
          <a:xfrm>
            <a:off x="10450446" y="2540862"/>
            <a:ext cx="78855" cy="457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6" name="Ellipse 35"/>
          <p:cNvSpPr/>
          <p:nvPr/>
        </p:nvSpPr>
        <p:spPr>
          <a:xfrm>
            <a:off x="10839991" y="3626682"/>
            <a:ext cx="78855" cy="457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7" name="Ellipse 36"/>
          <p:cNvSpPr/>
          <p:nvPr/>
        </p:nvSpPr>
        <p:spPr>
          <a:xfrm>
            <a:off x="9219761" y="5108287"/>
            <a:ext cx="78855" cy="457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39" name="Connecteur droit avec flèche 38"/>
          <p:cNvCxnSpPr/>
          <p:nvPr/>
        </p:nvCxnSpPr>
        <p:spPr>
          <a:xfrm flipH="1">
            <a:off x="10918846" y="1843828"/>
            <a:ext cx="236147" cy="28215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 flipH="1">
            <a:off x="11309645" y="3110395"/>
            <a:ext cx="236147" cy="28215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>
            <a:off x="7206442" y="2789924"/>
            <a:ext cx="206262" cy="3098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9608820" y="4351354"/>
            <a:ext cx="44343" cy="3405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4543150" y="6142988"/>
            <a:ext cx="3620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 smtClean="0">
                <a:solidFill>
                  <a:srgbClr val="FF0000"/>
                </a:solidFill>
              </a:rPr>
              <a:t>MECHANISM?</a:t>
            </a:r>
            <a:endParaRPr lang="fr-BE" b="1" dirty="0">
              <a:solidFill>
                <a:srgbClr val="FF0000"/>
              </a:solidFill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7206442" y="6327654"/>
            <a:ext cx="70665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9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Previous</a:t>
            </a:r>
            <a:r>
              <a:rPr lang="fr-BE" dirty="0" smtClean="0"/>
              <a:t> </a:t>
            </a:r>
            <a:r>
              <a:rPr lang="fr-BE" dirty="0" err="1" smtClean="0"/>
              <a:t>results</a:t>
            </a:r>
            <a:r>
              <a:rPr lang="fr-BE" dirty="0" smtClean="0"/>
              <a:t>: designs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dirty="0"/>
              <a:t>Investigation of </a:t>
            </a:r>
            <a:r>
              <a:rPr lang="en-US" sz="1800" dirty="0" err="1"/>
              <a:t>gammaherpesvirus</a:t>
            </a:r>
            <a:r>
              <a:rPr lang="en-US" sz="1800" dirty="0"/>
              <a:t>-induced lymphoproliferative disorders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dirty="0"/>
              <a:t>through sequencing of the B cell receptor repertoire</a:t>
            </a:r>
            <a:endParaRPr lang="fr-BE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fr-BE" dirty="0" err="1" smtClean="0"/>
              <a:t>Infected</a:t>
            </a:r>
            <a:r>
              <a:rPr lang="fr-BE" dirty="0" smtClean="0"/>
              <a:t> vs non-</a:t>
            </a:r>
            <a:r>
              <a:rPr lang="fr-BE" dirty="0" err="1" smtClean="0"/>
              <a:t>infected</a:t>
            </a:r>
            <a:r>
              <a:rPr lang="fr-BE" dirty="0" smtClean="0"/>
              <a:t> </a:t>
            </a:r>
            <a:r>
              <a:rPr lang="fr-BE" dirty="0" err="1" smtClean="0"/>
              <a:t>mice</a:t>
            </a:r>
            <a:r>
              <a:rPr lang="fr-BE" dirty="0" smtClean="0"/>
              <a:t> design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 smtClean="0"/>
          </a:p>
          <a:p>
            <a:pPr marL="0" indent="0" algn="ctr">
              <a:buNone/>
            </a:pPr>
            <a:r>
              <a:rPr lang="fr-BE" dirty="0" err="1" smtClean="0"/>
              <a:t>Infected</a:t>
            </a:r>
            <a:r>
              <a:rPr lang="fr-BE" dirty="0" smtClean="0"/>
              <a:t> vs non-</a:t>
            </a:r>
            <a:r>
              <a:rPr lang="fr-BE" dirty="0" err="1" smtClean="0"/>
              <a:t>infected</a:t>
            </a:r>
            <a:r>
              <a:rPr lang="fr-BE" dirty="0" smtClean="0"/>
              <a:t> B </a:t>
            </a:r>
            <a:r>
              <a:rPr lang="fr-BE" dirty="0" err="1" smtClean="0"/>
              <a:t>cells</a:t>
            </a:r>
            <a:r>
              <a:rPr lang="fr-BE" dirty="0" smtClean="0"/>
              <a:t> design</a:t>
            </a:r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693" y="2300854"/>
            <a:ext cx="7247534" cy="115933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693" y="4775426"/>
            <a:ext cx="7247534" cy="115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1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Previous</a:t>
            </a:r>
            <a:r>
              <a:rPr lang="fr-BE" dirty="0" smtClean="0"/>
              <a:t> </a:t>
            </a:r>
            <a:r>
              <a:rPr lang="fr-BE" dirty="0" err="1" smtClean="0"/>
              <a:t>results</a:t>
            </a:r>
            <a:r>
              <a:rPr lang="fr-BE" dirty="0" smtClean="0"/>
              <a:t>: VDJ </a:t>
            </a:r>
            <a:r>
              <a:rPr lang="fr-BE" dirty="0" err="1" smtClean="0"/>
              <a:t>recombination</a:t>
            </a:r>
            <a:r>
              <a:rPr lang="fr-BE" dirty="0" smtClean="0"/>
              <a:t> </a:t>
            </a:r>
            <a:r>
              <a:rPr lang="fr-BE" dirty="0" err="1" smtClean="0"/>
              <a:t>bias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dirty="0"/>
              <a:t>Investigation of </a:t>
            </a:r>
            <a:r>
              <a:rPr lang="en-US" sz="1800" dirty="0" err="1"/>
              <a:t>gammaherpesvirus</a:t>
            </a:r>
            <a:r>
              <a:rPr lang="en-US" sz="1800" dirty="0"/>
              <a:t>-induced lymphoproliferative disorders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dirty="0"/>
              <a:t>through sequencing of the B cell receptor repertoire</a:t>
            </a:r>
            <a:endParaRPr lang="fr-BE" sz="1800" dirty="0"/>
          </a:p>
        </p:txBody>
      </p:sp>
      <p:pic>
        <p:nvPicPr>
          <p:cNvPr id="7" name="Espace réservé du contenu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643" y="1494626"/>
            <a:ext cx="6845986" cy="536337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983634" y="3924865"/>
            <a:ext cx="1018218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Mock</a:t>
            </a:r>
            <a:endParaRPr lang="fr-BE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B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</a:p>
          <a:p>
            <a:pPr algn="ctr"/>
            <a:r>
              <a:rPr lang="fr-B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MuHV-4</a:t>
            </a:r>
            <a:endParaRPr lang="fr-BE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145" y="3052802"/>
            <a:ext cx="5468738" cy="288746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491694" y="2587608"/>
            <a:ext cx="564048" cy="2676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Rectangle 10"/>
          <p:cNvSpPr/>
          <p:nvPr/>
        </p:nvSpPr>
        <p:spPr>
          <a:xfrm>
            <a:off x="2017138" y="3054261"/>
            <a:ext cx="5463460" cy="28845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2" name="Connecteur droit 11"/>
          <p:cNvCxnSpPr/>
          <p:nvPr/>
        </p:nvCxnSpPr>
        <p:spPr>
          <a:xfrm flipH="1">
            <a:off x="2017139" y="2587608"/>
            <a:ext cx="6474555" cy="4651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>
            <a:off x="7480598" y="2855226"/>
            <a:ext cx="1575144" cy="308358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V="1">
            <a:off x="4761357" y="3577566"/>
            <a:ext cx="331838" cy="6346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14"/>
          <p:cNvCxnSpPr>
            <a:endCxn id="16" idx="1"/>
          </p:cNvCxnSpPr>
          <p:nvPr/>
        </p:nvCxnSpPr>
        <p:spPr>
          <a:xfrm>
            <a:off x="5070021" y="3577566"/>
            <a:ext cx="12516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6321672" y="3254400"/>
            <a:ext cx="1200018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V1-5 D2-4 J3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99529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18191</TotalTime>
  <Words>1821</Words>
  <Application>Microsoft Office PowerPoint</Application>
  <PresentationFormat>Grand écran</PresentationFormat>
  <Paragraphs>287</Paragraphs>
  <Slides>28</Slides>
  <Notes>28</Notes>
  <HiddenSlides>11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Wingdings</vt:lpstr>
      <vt:lpstr>Thème Office</vt:lpstr>
      <vt:lpstr>Investigation of gammaherpesvirus-induced lymphoproliferative disorders through sequencing of the B cell receptor repertoire</vt:lpstr>
      <vt:lpstr>Mouse model</vt:lpstr>
      <vt:lpstr>The Epstein-Barr virus</vt:lpstr>
      <vt:lpstr>Cell cycle manipulation</vt:lpstr>
      <vt:lpstr>Biases of infection</vt:lpstr>
      <vt:lpstr>The B cell receptor (BCR)</vt:lpstr>
      <vt:lpstr>Biases of infection</vt:lpstr>
      <vt:lpstr>Previous results: designs</vt:lpstr>
      <vt:lpstr>Previous results: VDJ recombination bias</vt:lpstr>
      <vt:lpstr>Previous results</vt:lpstr>
      <vt:lpstr>Immunodeficiency, EBV, and transplantation</vt:lpstr>
      <vt:lpstr>Immunodeficient mice</vt:lpstr>
      <vt:lpstr>Follow-up of the lymphoproliferation</vt:lpstr>
      <vt:lpstr>FACS sorting of infected cells</vt:lpstr>
      <vt:lpstr>Perspectives</vt:lpstr>
      <vt:lpstr>Take home messages</vt:lpstr>
      <vt:lpstr>Thank you!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Baiwir Jérôme</dc:creator>
  <cp:lastModifiedBy>Baiwir Jérôme</cp:lastModifiedBy>
  <cp:revision>129</cp:revision>
  <dcterms:created xsi:type="dcterms:W3CDTF">2023-12-14T08:20:27Z</dcterms:created>
  <dcterms:modified xsi:type="dcterms:W3CDTF">2024-12-18T13:43:18Z</dcterms:modified>
</cp:coreProperties>
</file>