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35" autoAdjust="0"/>
    <p:restoredTop sz="94660"/>
  </p:normalViewPr>
  <p:slideViewPr>
    <p:cSldViewPr snapToGrid="0">
      <p:cViewPr varScale="1">
        <p:scale>
          <a:sx n="52" d="100"/>
          <a:sy n="52" d="100"/>
        </p:scale>
        <p:origin x="1248"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CD7986-1205-0A6E-B0CE-53B9C17512F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it-IT"/>
          </a:p>
        </p:txBody>
      </p:sp>
      <p:sp>
        <p:nvSpPr>
          <p:cNvPr id="3" name="Sous-titre 2">
            <a:extLst>
              <a:ext uri="{FF2B5EF4-FFF2-40B4-BE49-F238E27FC236}">
                <a16:creationId xmlns:a16="http://schemas.microsoft.com/office/drawing/2014/main" id="{B208E3C6-2963-FD3C-D79F-B0B4EC336E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it-IT"/>
          </a:p>
        </p:txBody>
      </p:sp>
      <p:sp>
        <p:nvSpPr>
          <p:cNvPr id="4" name="Espace réservé de la date 3">
            <a:extLst>
              <a:ext uri="{FF2B5EF4-FFF2-40B4-BE49-F238E27FC236}">
                <a16:creationId xmlns:a16="http://schemas.microsoft.com/office/drawing/2014/main" id="{53874BB2-77B6-D145-D4B9-D86D6230A8BA}"/>
              </a:ext>
            </a:extLst>
          </p:cNvPr>
          <p:cNvSpPr>
            <a:spLocks noGrp="1"/>
          </p:cNvSpPr>
          <p:nvPr>
            <p:ph type="dt" sz="half" idx="10"/>
          </p:nvPr>
        </p:nvSpPr>
        <p:spPr/>
        <p:txBody>
          <a:bodyPr/>
          <a:lstStyle/>
          <a:p>
            <a:fld id="{C1985681-928C-4DB4-BEFB-F1B0841AEEFB}" type="datetimeFigureOut">
              <a:rPr lang="it-IT" smtClean="0"/>
              <a:t>23/04/2025</a:t>
            </a:fld>
            <a:endParaRPr lang="it-IT"/>
          </a:p>
        </p:txBody>
      </p:sp>
      <p:sp>
        <p:nvSpPr>
          <p:cNvPr id="5" name="Espace réservé du pied de page 4">
            <a:extLst>
              <a:ext uri="{FF2B5EF4-FFF2-40B4-BE49-F238E27FC236}">
                <a16:creationId xmlns:a16="http://schemas.microsoft.com/office/drawing/2014/main" id="{F5EB65FB-D44D-150A-976A-EEAC97663671}"/>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53DCE23F-4255-4272-904B-CEDF857DE283}"/>
              </a:ext>
            </a:extLst>
          </p:cNvPr>
          <p:cNvSpPr>
            <a:spLocks noGrp="1"/>
          </p:cNvSpPr>
          <p:nvPr>
            <p:ph type="sldNum" sz="quarter" idx="12"/>
          </p:nvPr>
        </p:nvSpPr>
        <p:spPr/>
        <p:txBody>
          <a:bodyPr/>
          <a:lstStyle/>
          <a:p>
            <a:fld id="{2C7F0F53-70B8-4140-9343-92EC09EB0EDA}" type="slidenum">
              <a:rPr lang="it-IT" smtClean="0"/>
              <a:t>‹N°›</a:t>
            </a:fld>
            <a:endParaRPr lang="it-IT"/>
          </a:p>
        </p:txBody>
      </p:sp>
    </p:spTree>
    <p:extLst>
      <p:ext uri="{BB962C8B-B14F-4D97-AF65-F5344CB8AC3E}">
        <p14:creationId xmlns:p14="http://schemas.microsoft.com/office/powerpoint/2010/main" val="3339108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E6496-88EE-26F9-27CB-8BE6F58B542B}"/>
              </a:ext>
            </a:extLst>
          </p:cNvPr>
          <p:cNvSpPr>
            <a:spLocks noGrp="1"/>
          </p:cNvSpPr>
          <p:nvPr>
            <p:ph type="title"/>
          </p:nvPr>
        </p:nvSpPr>
        <p:spPr/>
        <p:txBody>
          <a:bodyPr/>
          <a:lstStyle/>
          <a:p>
            <a:r>
              <a:rPr lang="fr-FR"/>
              <a:t>Modifiez le style du titre</a:t>
            </a:r>
            <a:endParaRPr lang="it-IT"/>
          </a:p>
        </p:txBody>
      </p:sp>
      <p:sp>
        <p:nvSpPr>
          <p:cNvPr id="3" name="Espace réservé du texte vertical 2">
            <a:extLst>
              <a:ext uri="{FF2B5EF4-FFF2-40B4-BE49-F238E27FC236}">
                <a16:creationId xmlns:a16="http://schemas.microsoft.com/office/drawing/2014/main" id="{8DD095FB-038B-5720-BEA5-F3B271ADAB3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e la date 3">
            <a:extLst>
              <a:ext uri="{FF2B5EF4-FFF2-40B4-BE49-F238E27FC236}">
                <a16:creationId xmlns:a16="http://schemas.microsoft.com/office/drawing/2014/main" id="{CB82875A-4230-C94F-F188-60D7CC907F13}"/>
              </a:ext>
            </a:extLst>
          </p:cNvPr>
          <p:cNvSpPr>
            <a:spLocks noGrp="1"/>
          </p:cNvSpPr>
          <p:nvPr>
            <p:ph type="dt" sz="half" idx="10"/>
          </p:nvPr>
        </p:nvSpPr>
        <p:spPr/>
        <p:txBody>
          <a:bodyPr/>
          <a:lstStyle/>
          <a:p>
            <a:fld id="{C1985681-928C-4DB4-BEFB-F1B0841AEEFB}" type="datetimeFigureOut">
              <a:rPr lang="it-IT" smtClean="0"/>
              <a:t>23/04/2025</a:t>
            </a:fld>
            <a:endParaRPr lang="it-IT"/>
          </a:p>
        </p:txBody>
      </p:sp>
      <p:sp>
        <p:nvSpPr>
          <p:cNvPr id="5" name="Espace réservé du pied de page 4">
            <a:extLst>
              <a:ext uri="{FF2B5EF4-FFF2-40B4-BE49-F238E27FC236}">
                <a16:creationId xmlns:a16="http://schemas.microsoft.com/office/drawing/2014/main" id="{EC83C5C2-7BD1-7472-096F-60151AF472E2}"/>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6FB7E3B6-63DA-B969-A63E-F938A4B1C454}"/>
              </a:ext>
            </a:extLst>
          </p:cNvPr>
          <p:cNvSpPr>
            <a:spLocks noGrp="1"/>
          </p:cNvSpPr>
          <p:nvPr>
            <p:ph type="sldNum" sz="quarter" idx="12"/>
          </p:nvPr>
        </p:nvSpPr>
        <p:spPr/>
        <p:txBody>
          <a:bodyPr/>
          <a:lstStyle/>
          <a:p>
            <a:fld id="{2C7F0F53-70B8-4140-9343-92EC09EB0EDA}" type="slidenum">
              <a:rPr lang="it-IT" smtClean="0"/>
              <a:t>‹N°›</a:t>
            </a:fld>
            <a:endParaRPr lang="it-IT"/>
          </a:p>
        </p:txBody>
      </p:sp>
    </p:spTree>
    <p:extLst>
      <p:ext uri="{BB962C8B-B14F-4D97-AF65-F5344CB8AC3E}">
        <p14:creationId xmlns:p14="http://schemas.microsoft.com/office/powerpoint/2010/main" val="1056874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2570AD1-BE6C-2143-1A34-9083C375CC83}"/>
              </a:ext>
            </a:extLst>
          </p:cNvPr>
          <p:cNvSpPr>
            <a:spLocks noGrp="1"/>
          </p:cNvSpPr>
          <p:nvPr>
            <p:ph type="title" orient="vert"/>
          </p:nvPr>
        </p:nvSpPr>
        <p:spPr>
          <a:xfrm>
            <a:off x="8724900" y="365125"/>
            <a:ext cx="2628900" cy="5811838"/>
          </a:xfrm>
        </p:spPr>
        <p:txBody>
          <a:bodyPr vert="eaVert"/>
          <a:lstStyle/>
          <a:p>
            <a:r>
              <a:rPr lang="fr-FR"/>
              <a:t>Modifiez le style du titre</a:t>
            </a:r>
            <a:endParaRPr lang="it-IT"/>
          </a:p>
        </p:txBody>
      </p:sp>
      <p:sp>
        <p:nvSpPr>
          <p:cNvPr id="3" name="Espace réservé du texte vertical 2">
            <a:extLst>
              <a:ext uri="{FF2B5EF4-FFF2-40B4-BE49-F238E27FC236}">
                <a16:creationId xmlns:a16="http://schemas.microsoft.com/office/drawing/2014/main" id="{E7BAB350-86FD-C1C5-90C7-199FE6634DE1}"/>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e la date 3">
            <a:extLst>
              <a:ext uri="{FF2B5EF4-FFF2-40B4-BE49-F238E27FC236}">
                <a16:creationId xmlns:a16="http://schemas.microsoft.com/office/drawing/2014/main" id="{73A8405E-6EE3-A938-0A99-A242C9D5D58B}"/>
              </a:ext>
            </a:extLst>
          </p:cNvPr>
          <p:cNvSpPr>
            <a:spLocks noGrp="1"/>
          </p:cNvSpPr>
          <p:nvPr>
            <p:ph type="dt" sz="half" idx="10"/>
          </p:nvPr>
        </p:nvSpPr>
        <p:spPr/>
        <p:txBody>
          <a:bodyPr/>
          <a:lstStyle/>
          <a:p>
            <a:fld id="{C1985681-928C-4DB4-BEFB-F1B0841AEEFB}" type="datetimeFigureOut">
              <a:rPr lang="it-IT" smtClean="0"/>
              <a:t>23/04/2025</a:t>
            </a:fld>
            <a:endParaRPr lang="it-IT"/>
          </a:p>
        </p:txBody>
      </p:sp>
      <p:sp>
        <p:nvSpPr>
          <p:cNvPr id="5" name="Espace réservé du pied de page 4">
            <a:extLst>
              <a:ext uri="{FF2B5EF4-FFF2-40B4-BE49-F238E27FC236}">
                <a16:creationId xmlns:a16="http://schemas.microsoft.com/office/drawing/2014/main" id="{103EE7C5-F7A4-CCFF-43CC-747E7AF87BDD}"/>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9E07C0AA-DE41-3659-BC1B-5FD0A3AEE20F}"/>
              </a:ext>
            </a:extLst>
          </p:cNvPr>
          <p:cNvSpPr>
            <a:spLocks noGrp="1"/>
          </p:cNvSpPr>
          <p:nvPr>
            <p:ph type="sldNum" sz="quarter" idx="12"/>
          </p:nvPr>
        </p:nvSpPr>
        <p:spPr/>
        <p:txBody>
          <a:bodyPr/>
          <a:lstStyle/>
          <a:p>
            <a:fld id="{2C7F0F53-70B8-4140-9343-92EC09EB0EDA}" type="slidenum">
              <a:rPr lang="it-IT" smtClean="0"/>
              <a:t>‹N°›</a:t>
            </a:fld>
            <a:endParaRPr lang="it-IT"/>
          </a:p>
        </p:txBody>
      </p:sp>
    </p:spTree>
    <p:extLst>
      <p:ext uri="{BB962C8B-B14F-4D97-AF65-F5344CB8AC3E}">
        <p14:creationId xmlns:p14="http://schemas.microsoft.com/office/powerpoint/2010/main" val="3275942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036D73-C0F0-7B80-6A26-58FEA3746ADA}"/>
              </a:ext>
            </a:extLst>
          </p:cNvPr>
          <p:cNvSpPr>
            <a:spLocks noGrp="1"/>
          </p:cNvSpPr>
          <p:nvPr>
            <p:ph type="title"/>
          </p:nvPr>
        </p:nvSpPr>
        <p:spPr/>
        <p:txBody>
          <a:bodyPr/>
          <a:lstStyle/>
          <a:p>
            <a:r>
              <a:rPr lang="fr-FR"/>
              <a:t>Modifiez le style du titre</a:t>
            </a:r>
            <a:endParaRPr lang="it-IT"/>
          </a:p>
        </p:txBody>
      </p:sp>
      <p:sp>
        <p:nvSpPr>
          <p:cNvPr id="3" name="Espace réservé du contenu 2">
            <a:extLst>
              <a:ext uri="{FF2B5EF4-FFF2-40B4-BE49-F238E27FC236}">
                <a16:creationId xmlns:a16="http://schemas.microsoft.com/office/drawing/2014/main" id="{AF3AC987-AFA1-D198-EBAD-91D85C287F1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e la date 3">
            <a:extLst>
              <a:ext uri="{FF2B5EF4-FFF2-40B4-BE49-F238E27FC236}">
                <a16:creationId xmlns:a16="http://schemas.microsoft.com/office/drawing/2014/main" id="{ADE0317B-A741-BDD9-2DBF-ADD9B05A8C13}"/>
              </a:ext>
            </a:extLst>
          </p:cNvPr>
          <p:cNvSpPr>
            <a:spLocks noGrp="1"/>
          </p:cNvSpPr>
          <p:nvPr>
            <p:ph type="dt" sz="half" idx="10"/>
          </p:nvPr>
        </p:nvSpPr>
        <p:spPr/>
        <p:txBody>
          <a:bodyPr/>
          <a:lstStyle/>
          <a:p>
            <a:fld id="{C1985681-928C-4DB4-BEFB-F1B0841AEEFB}" type="datetimeFigureOut">
              <a:rPr lang="it-IT" smtClean="0"/>
              <a:t>23/04/2025</a:t>
            </a:fld>
            <a:endParaRPr lang="it-IT"/>
          </a:p>
        </p:txBody>
      </p:sp>
      <p:sp>
        <p:nvSpPr>
          <p:cNvPr id="5" name="Espace réservé du pied de page 4">
            <a:extLst>
              <a:ext uri="{FF2B5EF4-FFF2-40B4-BE49-F238E27FC236}">
                <a16:creationId xmlns:a16="http://schemas.microsoft.com/office/drawing/2014/main" id="{1E55F77A-861B-CA52-4D50-432A9978B278}"/>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4BFD74C1-80AD-5F1E-1258-57C5E7F45020}"/>
              </a:ext>
            </a:extLst>
          </p:cNvPr>
          <p:cNvSpPr>
            <a:spLocks noGrp="1"/>
          </p:cNvSpPr>
          <p:nvPr>
            <p:ph type="sldNum" sz="quarter" idx="12"/>
          </p:nvPr>
        </p:nvSpPr>
        <p:spPr/>
        <p:txBody>
          <a:bodyPr/>
          <a:lstStyle/>
          <a:p>
            <a:fld id="{2C7F0F53-70B8-4140-9343-92EC09EB0EDA}" type="slidenum">
              <a:rPr lang="it-IT" smtClean="0"/>
              <a:t>‹N°›</a:t>
            </a:fld>
            <a:endParaRPr lang="it-IT"/>
          </a:p>
        </p:txBody>
      </p:sp>
    </p:spTree>
    <p:extLst>
      <p:ext uri="{BB962C8B-B14F-4D97-AF65-F5344CB8AC3E}">
        <p14:creationId xmlns:p14="http://schemas.microsoft.com/office/powerpoint/2010/main" val="2160613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5CDE26-EE6B-9014-F5E1-5A463D16321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it-IT"/>
          </a:p>
        </p:txBody>
      </p:sp>
      <p:sp>
        <p:nvSpPr>
          <p:cNvPr id="3" name="Espace réservé du texte 2">
            <a:extLst>
              <a:ext uri="{FF2B5EF4-FFF2-40B4-BE49-F238E27FC236}">
                <a16:creationId xmlns:a16="http://schemas.microsoft.com/office/drawing/2014/main" id="{7E4C7B0E-EB39-71F8-A5C4-5331BD4D052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97FEBCF5-7E39-7C0B-F1AC-6D6C0D3D7BFC}"/>
              </a:ext>
            </a:extLst>
          </p:cNvPr>
          <p:cNvSpPr>
            <a:spLocks noGrp="1"/>
          </p:cNvSpPr>
          <p:nvPr>
            <p:ph type="dt" sz="half" idx="10"/>
          </p:nvPr>
        </p:nvSpPr>
        <p:spPr/>
        <p:txBody>
          <a:bodyPr/>
          <a:lstStyle/>
          <a:p>
            <a:fld id="{C1985681-928C-4DB4-BEFB-F1B0841AEEFB}" type="datetimeFigureOut">
              <a:rPr lang="it-IT" smtClean="0"/>
              <a:t>23/04/2025</a:t>
            </a:fld>
            <a:endParaRPr lang="it-IT"/>
          </a:p>
        </p:txBody>
      </p:sp>
      <p:sp>
        <p:nvSpPr>
          <p:cNvPr id="5" name="Espace réservé du pied de page 4">
            <a:extLst>
              <a:ext uri="{FF2B5EF4-FFF2-40B4-BE49-F238E27FC236}">
                <a16:creationId xmlns:a16="http://schemas.microsoft.com/office/drawing/2014/main" id="{89ABE1F8-7CDD-B70F-C4E0-4C3961811D61}"/>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1D920A37-7B9D-651C-BA09-68278FA7BEAB}"/>
              </a:ext>
            </a:extLst>
          </p:cNvPr>
          <p:cNvSpPr>
            <a:spLocks noGrp="1"/>
          </p:cNvSpPr>
          <p:nvPr>
            <p:ph type="sldNum" sz="quarter" idx="12"/>
          </p:nvPr>
        </p:nvSpPr>
        <p:spPr/>
        <p:txBody>
          <a:bodyPr/>
          <a:lstStyle/>
          <a:p>
            <a:fld id="{2C7F0F53-70B8-4140-9343-92EC09EB0EDA}" type="slidenum">
              <a:rPr lang="it-IT" smtClean="0"/>
              <a:t>‹N°›</a:t>
            </a:fld>
            <a:endParaRPr lang="it-IT"/>
          </a:p>
        </p:txBody>
      </p:sp>
    </p:spTree>
    <p:extLst>
      <p:ext uri="{BB962C8B-B14F-4D97-AF65-F5344CB8AC3E}">
        <p14:creationId xmlns:p14="http://schemas.microsoft.com/office/powerpoint/2010/main" val="2148583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11005A-204A-B2BF-3ADC-48766DEE67BA}"/>
              </a:ext>
            </a:extLst>
          </p:cNvPr>
          <p:cNvSpPr>
            <a:spLocks noGrp="1"/>
          </p:cNvSpPr>
          <p:nvPr>
            <p:ph type="title"/>
          </p:nvPr>
        </p:nvSpPr>
        <p:spPr/>
        <p:txBody>
          <a:bodyPr/>
          <a:lstStyle/>
          <a:p>
            <a:r>
              <a:rPr lang="fr-FR"/>
              <a:t>Modifiez le style du titre</a:t>
            </a:r>
            <a:endParaRPr lang="it-IT"/>
          </a:p>
        </p:txBody>
      </p:sp>
      <p:sp>
        <p:nvSpPr>
          <p:cNvPr id="3" name="Espace réservé du contenu 2">
            <a:extLst>
              <a:ext uri="{FF2B5EF4-FFF2-40B4-BE49-F238E27FC236}">
                <a16:creationId xmlns:a16="http://schemas.microsoft.com/office/drawing/2014/main" id="{8224BFE7-DC35-B6E3-937F-F283ED4A1C6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u contenu 3">
            <a:extLst>
              <a:ext uri="{FF2B5EF4-FFF2-40B4-BE49-F238E27FC236}">
                <a16:creationId xmlns:a16="http://schemas.microsoft.com/office/drawing/2014/main" id="{4E2CBF44-8EA0-8165-DEDE-24BF14526CA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5" name="Espace réservé de la date 4">
            <a:extLst>
              <a:ext uri="{FF2B5EF4-FFF2-40B4-BE49-F238E27FC236}">
                <a16:creationId xmlns:a16="http://schemas.microsoft.com/office/drawing/2014/main" id="{B6B8CD48-B2E9-D957-6B67-CA53BC81CD92}"/>
              </a:ext>
            </a:extLst>
          </p:cNvPr>
          <p:cNvSpPr>
            <a:spLocks noGrp="1"/>
          </p:cNvSpPr>
          <p:nvPr>
            <p:ph type="dt" sz="half" idx="10"/>
          </p:nvPr>
        </p:nvSpPr>
        <p:spPr/>
        <p:txBody>
          <a:bodyPr/>
          <a:lstStyle/>
          <a:p>
            <a:fld id="{C1985681-928C-4DB4-BEFB-F1B0841AEEFB}" type="datetimeFigureOut">
              <a:rPr lang="it-IT" smtClean="0"/>
              <a:t>23/04/2025</a:t>
            </a:fld>
            <a:endParaRPr lang="it-IT"/>
          </a:p>
        </p:txBody>
      </p:sp>
      <p:sp>
        <p:nvSpPr>
          <p:cNvPr id="6" name="Espace réservé du pied de page 5">
            <a:extLst>
              <a:ext uri="{FF2B5EF4-FFF2-40B4-BE49-F238E27FC236}">
                <a16:creationId xmlns:a16="http://schemas.microsoft.com/office/drawing/2014/main" id="{0015C447-4730-E981-F71A-B070129711D0}"/>
              </a:ext>
            </a:extLst>
          </p:cNvPr>
          <p:cNvSpPr>
            <a:spLocks noGrp="1"/>
          </p:cNvSpPr>
          <p:nvPr>
            <p:ph type="ftr" sz="quarter" idx="11"/>
          </p:nvPr>
        </p:nvSpPr>
        <p:spPr/>
        <p:txBody>
          <a:bodyPr/>
          <a:lstStyle/>
          <a:p>
            <a:endParaRPr lang="it-IT"/>
          </a:p>
        </p:txBody>
      </p:sp>
      <p:sp>
        <p:nvSpPr>
          <p:cNvPr id="7" name="Espace réservé du numéro de diapositive 6">
            <a:extLst>
              <a:ext uri="{FF2B5EF4-FFF2-40B4-BE49-F238E27FC236}">
                <a16:creationId xmlns:a16="http://schemas.microsoft.com/office/drawing/2014/main" id="{CDA567F9-43E9-AED9-F3D2-9DE01F48A89A}"/>
              </a:ext>
            </a:extLst>
          </p:cNvPr>
          <p:cNvSpPr>
            <a:spLocks noGrp="1"/>
          </p:cNvSpPr>
          <p:nvPr>
            <p:ph type="sldNum" sz="quarter" idx="12"/>
          </p:nvPr>
        </p:nvSpPr>
        <p:spPr/>
        <p:txBody>
          <a:bodyPr/>
          <a:lstStyle/>
          <a:p>
            <a:fld id="{2C7F0F53-70B8-4140-9343-92EC09EB0EDA}" type="slidenum">
              <a:rPr lang="it-IT" smtClean="0"/>
              <a:t>‹N°›</a:t>
            </a:fld>
            <a:endParaRPr lang="it-IT"/>
          </a:p>
        </p:txBody>
      </p:sp>
    </p:spTree>
    <p:extLst>
      <p:ext uri="{BB962C8B-B14F-4D97-AF65-F5344CB8AC3E}">
        <p14:creationId xmlns:p14="http://schemas.microsoft.com/office/powerpoint/2010/main" val="1942851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D6B0CA-F91D-9700-A9F0-DA4ED149F440}"/>
              </a:ext>
            </a:extLst>
          </p:cNvPr>
          <p:cNvSpPr>
            <a:spLocks noGrp="1"/>
          </p:cNvSpPr>
          <p:nvPr>
            <p:ph type="title"/>
          </p:nvPr>
        </p:nvSpPr>
        <p:spPr>
          <a:xfrm>
            <a:off x="839788" y="365125"/>
            <a:ext cx="10515600" cy="1325563"/>
          </a:xfrm>
        </p:spPr>
        <p:txBody>
          <a:bodyPr/>
          <a:lstStyle/>
          <a:p>
            <a:r>
              <a:rPr lang="fr-FR"/>
              <a:t>Modifiez le style du titre</a:t>
            </a:r>
            <a:endParaRPr lang="it-IT"/>
          </a:p>
        </p:txBody>
      </p:sp>
      <p:sp>
        <p:nvSpPr>
          <p:cNvPr id="3" name="Espace réservé du texte 2">
            <a:extLst>
              <a:ext uri="{FF2B5EF4-FFF2-40B4-BE49-F238E27FC236}">
                <a16:creationId xmlns:a16="http://schemas.microsoft.com/office/drawing/2014/main" id="{AA9AB249-7587-C8FA-A2D7-C108BF05E8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65C491C8-85F6-4C08-0A35-554F2814834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5" name="Espace réservé du texte 4">
            <a:extLst>
              <a:ext uri="{FF2B5EF4-FFF2-40B4-BE49-F238E27FC236}">
                <a16:creationId xmlns:a16="http://schemas.microsoft.com/office/drawing/2014/main" id="{D455E9CD-2D46-FA89-930E-52C9923294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A890EDC-B4BC-9E44-EEEE-AADBDE75FE5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7" name="Espace réservé de la date 6">
            <a:extLst>
              <a:ext uri="{FF2B5EF4-FFF2-40B4-BE49-F238E27FC236}">
                <a16:creationId xmlns:a16="http://schemas.microsoft.com/office/drawing/2014/main" id="{852C7934-4D80-B67E-D38F-97C032516BA6}"/>
              </a:ext>
            </a:extLst>
          </p:cNvPr>
          <p:cNvSpPr>
            <a:spLocks noGrp="1"/>
          </p:cNvSpPr>
          <p:nvPr>
            <p:ph type="dt" sz="half" idx="10"/>
          </p:nvPr>
        </p:nvSpPr>
        <p:spPr/>
        <p:txBody>
          <a:bodyPr/>
          <a:lstStyle/>
          <a:p>
            <a:fld id="{C1985681-928C-4DB4-BEFB-F1B0841AEEFB}" type="datetimeFigureOut">
              <a:rPr lang="it-IT" smtClean="0"/>
              <a:t>23/04/2025</a:t>
            </a:fld>
            <a:endParaRPr lang="it-IT"/>
          </a:p>
        </p:txBody>
      </p:sp>
      <p:sp>
        <p:nvSpPr>
          <p:cNvPr id="8" name="Espace réservé du pied de page 7">
            <a:extLst>
              <a:ext uri="{FF2B5EF4-FFF2-40B4-BE49-F238E27FC236}">
                <a16:creationId xmlns:a16="http://schemas.microsoft.com/office/drawing/2014/main" id="{6EBEEFE4-BCC4-AABF-47AC-1F917917F14A}"/>
              </a:ext>
            </a:extLst>
          </p:cNvPr>
          <p:cNvSpPr>
            <a:spLocks noGrp="1"/>
          </p:cNvSpPr>
          <p:nvPr>
            <p:ph type="ftr" sz="quarter" idx="11"/>
          </p:nvPr>
        </p:nvSpPr>
        <p:spPr/>
        <p:txBody>
          <a:bodyPr/>
          <a:lstStyle/>
          <a:p>
            <a:endParaRPr lang="it-IT"/>
          </a:p>
        </p:txBody>
      </p:sp>
      <p:sp>
        <p:nvSpPr>
          <p:cNvPr id="9" name="Espace réservé du numéro de diapositive 8">
            <a:extLst>
              <a:ext uri="{FF2B5EF4-FFF2-40B4-BE49-F238E27FC236}">
                <a16:creationId xmlns:a16="http://schemas.microsoft.com/office/drawing/2014/main" id="{428D87AE-8CB2-3DBA-686B-704E245FEDAE}"/>
              </a:ext>
            </a:extLst>
          </p:cNvPr>
          <p:cNvSpPr>
            <a:spLocks noGrp="1"/>
          </p:cNvSpPr>
          <p:nvPr>
            <p:ph type="sldNum" sz="quarter" idx="12"/>
          </p:nvPr>
        </p:nvSpPr>
        <p:spPr/>
        <p:txBody>
          <a:bodyPr/>
          <a:lstStyle/>
          <a:p>
            <a:fld id="{2C7F0F53-70B8-4140-9343-92EC09EB0EDA}" type="slidenum">
              <a:rPr lang="it-IT" smtClean="0"/>
              <a:t>‹N°›</a:t>
            </a:fld>
            <a:endParaRPr lang="it-IT"/>
          </a:p>
        </p:txBody>
      </p:sp>
    </p:spTree>
    <p:extLst>
      <p:ext uri="{BB962C8B-B14F-4D97-AF65-F5344CB8AC3E}">
        <p14:creationId xmlns:p14="http://schemas.microsoft.com/office/powerpoint/2010/main" val="2164775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15E66D-EA9D-4059-F4CC-B27E3316F406}"/>
              </a:ext>
            </a:extLst>
          </p:cNvPr>
          <p:cNvSpPr>
            <a:spLocks noGrp="1"/>
          </p:cNvSpPr>
          <p:nvPr>
            <p:ph type="title"/>
          </p:nvPr>
        </p:nvSpPr>
        <p:spPr/>
        <p:txBody>
          <a:bodyPr/>
          <a:lstStyle/>
          <a:p>
            <a:r>
              <a:rPr lang="fr-FR"/>
              <a:t>Modifiez le style du titre</a:t>
            </a:r>
            <a:endParaRPr lang="it-IT"/>
          </a:p>
        </p:txBody>
      </p:sp>
      <p:sp>
        <p:nvSpPr>
          <p:cNvPr id="3" name="Espace réservé de la date 2">
            <a:extLst>
              <a:ext uri="{FF2B5EF4-FFF2-40B4-BE49-F238E27FC236}">
                <a16:creationId xmlns:a16="http://schemas.microsoft.com/office/drawing/2014/main" id="{D414ADFE-94CD-15EA-BBD6-22D6641FCF89}"/>
              </a:ext>
            </a:extLst>
          </p:cNvPr>
          <p:cNvSpPr>
            <a:spLocks noGrp="1"/>
          </p:cNvSpPr>
          <p:nvPr>
            <p:ph type="dt" sz="half" idx="10"/>
          </p:nvPr>
        </p:nvSpPr>
        <p:spPr/>
        <p:txBody>
          <a:bodyPr/>
          <a:lstStyle/>
          <a:p>
            <a:fld id="{C1985681-928C-4DB4-BEFB-F1B0841AEEFB}" type="datetimeFigureOut">
              <a:rPr lang="it-IT" smtClean="0"/>
              <a:t>23/04/2025</a:t>
            </a:fld>
            <a:endParaRPr lang="it-IT"/>
          </a:p>
        </p:txBody>
      </p:sp>
      <p:sp>
        <p:nvSpPr>
          <p:cNvPr id="4" name="Espace réservé du pied de page 3">
            <a:extLst>
              <a:ext uri="{FF2B5EF4-FFF2-40B4-BE49-F238E27FC236}">
                <a16:creationId xmlns:a16="http://schemas.microsoft.com/office/drawing/2014/main" id="{86399E31-1334-2BAA-C7B0-DED8E2E98369}"/>
              </a:ext>
            </a:extLst>
          </p:cNvPr>
          <p:cNvSpPr>
            <a:spLocks noGrp="1"/>
          </p:cNvSpPr>
          <p:nvPr>
            <p:ph type="ftr" sz="quarter" idx="11"/>
          </p:nvPr>
        </p:nvSpPr>
        <p:spPr/>
        <p:txBody>
          <a:bodyPr/>
          <a:lstStyle/>
          <a:p>
            <a:endParaRPr lang="it-IT"/>
          </a:p>
        </p:txBody>
      </p:sp>
      <p:sp>
        <p:nvSpPr>
          <p:cNvPr id="5" name="Espace réservé du numéro de diapositive 4">
            <a:extLst>
              <a:ext uri="{FF2B5EF4-FFF2-40B4-BE49-F238E27FC236}">
                <a16:creationId xmlns:a16="http://schemas.microsoft.com/office/drawing/2014/main" id="{2E68A5E9-9780-F872-4495-900B2B3891C9}"/>
              </a:ext>
            </a:extLst>
          </p:cNvPr>
          <p:cNvSpPr>
            <a:spLocks noGrp="1"/>
          </p:cNvSpPr>
          <p:nvPr>
            <p:ph type="sldNum" sz="quarter" idx="12"/>
          </p:nvPr>
        </p:nvSpPr>
        <p:spPr/>
        <p:txBody>
          <a:bodyPr/>
          <a:lstStyle/>
          <a:p>
            <a:fld id="{2C7F0F53-70B8-4140-9343-92EC09EB0EDA}" type="slidenum">
              <a:rPr lang="it-IT" smtClean="0"/>
              <a:t>‹N°›</a:t>
            </a:fld>
            <a:endParaRPr lang="it-IT"/>
          </a:p>
        </p:txBody>
      </p:sp>
    </p:spTree>
    <p:extLst>
      <p:ext uri="{BB962C8B-B14F-4D97-AF65-F5344CB8AC3E}">
        <p14:creationId xmlns:p14="http://schemas.microsoft.com/office/powerpoint/2010/main" val="737270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A8EC83C-A523-3BF5-3E2F-AACEA02501FA}"/>
              </a:ext>
            </a:extLst>
          </p:cNvPr>
          <p:cNvSpPr>
            <a:spLocks noGrp="1"/>
          </p:cNvSpPr>
          <p:nvPr>
            <p:ph type="dt" sz="half" idx="10"/>
          </p:nvPr>
        </p:nvSpPr>
        <p:spPr/>
        <p:txBody>
          <a:bodyPr/>
          <a:lstStyle/>
          <a:p>
            <a:fld id="{C1985681-928C-4DB4-BEFB-F1B0841AEEFB}" type="datetimeFigureOut">
              <a:rPr lang="it-IT" smtClean="0"/>
              <a:t>23/04/2025</a:t>
            </a:fld>
            <a:endParaRPr lang="it-IT"/>
          </a:p>
        </p:txBody>
      </p:sp>
      <p:sp>
        <p:nvSpPr>
          <p:cNvPr id="3" name="Espace réservé du pied de page 2">
            <a:extLst>
              <a:ext uri="{FF2B5EF4-FFF2-40B4-BE49-F238E27FC236}">
                <a16:creationId xmlns:a16="http://schemas.microsoft.com/office/drawing/2014/main" id="{85C4749F-AFB4-FF09-77EE-8E4CD38D276D}"/>
              </a:ext>
            </a:extLst>
          </p:cNvPr>
          <p:cNvSpPr>
            <a:spLocks noGrp="1"/>
          </p:cNvSpPr>
          <p:nvPr>
            <p:ph type="ftr" sz="quarter" idx="11"/>
          </p:nvPr>
        </p:nvSpPr>
        <p:spPr/>
        <p:txBody>
          <a:bodyPr/>
          <a:lstStyle/>
          <a:p>
            <a:endParaRPr lang="it-IT"/>
          </a:p>
        </p:txBody>
      </p:sp>
      <p:sp>
        <p:nvSpPr>
          <p:cNvPr id="4" name="Espace réservé du numéro de diapositive 3">
            <a:extLst>
              <a:ext uri="{FF2B5EF4-FFF2-40B4-BE49-F238E27FC236}">
                <a16:creationId xmlns:a16="http://schemas.microsoft.com/office/drawing/2014/main" id="{0443A572-E135-A5CF-99C0-EFDAFF311FA9}"/>
              </a:ext>
            </a:extLst>
          </p:cNvPr>
          <p:cNvSpPr>
            <a:spLocks noGrp="1"/>
          </p:cNvSpPr>
          <p:nvPr>
            <p:ph type="sldNum" sz="quarter" idx="12"/>
          </p:nvPr>
        </p:nvSpPr>
        <p:spPr/>
        <p:txBody>
          <a:bodyPr/>
          <a:lstStyle/>
          <a:p>
            <a:fld id="{2C7F0F53-70B8-4140-9343-92EC09EB0EDA}" type="slidenum">
              <a:rPr lang="it-IT" smtClean="0"/>
              <a:t>‹N°›</a:t>
            </a:fld>
            <a:endParaRPr lang="it-IT"/>
          </a:p>
        </p:txBody>
      </p:sp>
    </p:spTree>
    <p:extLst>
      <p:ext uri="{BB962C8B-B14F-4D97-AF65-F5344CB8AC3E}">
        <p14:creationId xmlns:p14="http://schemas.microsoft.com/office/powerpoint/2010/main" val="3080955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73475D-C968-B3B8-44CC-0A25C7E01D3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it-IT"/>
          </a:p>
        </p:txBody>
      </p:sp>
      <p:sp>
        <p:nvSpPr>
          <p:cNvPr id="3" name="Espace réservé du contenu 2">
            <a:extLst>
              <a:ext uri="{FF2B5EF4-FFF2-40B4-BE49-F238E27FC236}">
                <a16:creationId xmlns:a16="http://schemas.microsoft.com/office/drawing/2014/main" id="{4B8B4FBF-E3C4-92F0-C757-EA888939DE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u texte 3">
            <a:extLst>
              <a:ext uri="{FF2B5EF4-FFF2-40B4-BE49-F238E27FC236}">
                <a16:creationId xmlns:a16="http://schemas.microsoft.com/office/drawing/2014/main" id="{BF48B860-B7C4-81C0-7939-7C234079E1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5DB1A46-E2C7-E68A-9DBA-C891BC4DBCC9}"/>
              </a:ext>
            </a:extLst>
          </p:cNvPr>
          <p:cNvSpPr>
            <a:spLocks noGrp="1"/>
          </p:cNvSpPr>
          <p:nvPr>
            <p:ph type="dt" sz="half" idx="10"/>
          </p:nvPr>
        </p:nvSpPr>
        <p:spPr/>
        <p:txBody>
          <a:bodyPr/>
          <a:lstStyle/>
          <a:p>
            <a:fld id="{C1985681-928C-4DB4-BEFB-F1B0841AEEFB}" type="datetimeFigureOut">
              <a:rPr lang="it-IT" smtClean="0"/>
              <a:t>23/04/2025</a:t>
            </a:fld>
            <a:endParaRPr lang="it-IT"/>
          </a:p>
        </p:txBody>
      </p:sp>
      <p:sp>
        <p:nvSpPr>
          <p:cNvPr id="6" name="Espace réservé du pied de page 5">
            <a:extLst>
              <a:ext uri="{FF2B5EF4-FFF2-40B4-BE49-F238E27FC236}">
                <a16:creationId xmlns:a16="http://schemas.microsoft.com/office/drawing/2014/main" id="{0799E187-FBE7-6715-C101-D70D05979C18}"/>
              </a:ext>
            </a:extLst>
          </p:cNvPr>
          <p:cNvSpPr>
            <a:spLocks noGrp="1"/>
          </p:cNvSpPr>
          <p:nvPr>
            <p:ph type="ftr" sz="quarter" idx="11"/>
          </p:nvPr>
        </p:nvSpPr>
        <p:spPr/>
        <p:txBody>
          <a:bodyPr/>
          <a:lstStyle/>
          <a:p>
            <a:endParaRPr lang="it-IT"/>
          </a:p>
        </p:txBody>
      </p:sp>
      <p:sp>
        <p:nvSpPr>
          <p:cNvPr id="7" name="Espace réservé du numéro de diapositive 6">
            <a:extLst>
              <a:ext uri="{FF2B5EF4-FFF2-40B4-BE49-F238E27FC236}">
                <a16:creationId xmlns:a16="http://schemas.microsoft.com/office/drawing/2014/main" id="{ED4223CA-A7E1-E1CC-80C6-EFB3C197FE59}"/>
              </a:ext>
            </a:extLst>
          </p:cNvPr>
          <p:cNvSpPr>
            <a:spLocks noGrp="1"/>
          </p:cNvSpPr>
          <p:nvPr>
            <p:ph type="sldNum" sz="quarter" idx="12"/>
          </p:nvPr>
        </p:nvSpPr>
        <p:spPr/>
        <p:txBody>
          <a:bodyPr/>
          <a:lstStyle/>
          <a:p>
            <a:fld id="{2C7F0F53-70B8-4140-9343-92EC09EB0EDA}" type="slidenum">
              <a:rPr lang="it-IT" smtClean="0"/>
              <a:t>‹N°›</a:t>
            </a:fld>
            <a:endParaRPr lang="it-IT"/>
          </a:p>
        </p:txBody>
      </p:sp>
    </p:spTree>
    <p:extLst>
      <p:ext uri="{BB962C8B-B14F-4D97-AF65-F5344CB8AC3E}">
        <p14:creationId xmlns:p14="http://schemas.microsoft.com/office/powerpoint/2010/main" val="608703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11F61B-A102-FB4B-E46E-F6A5A75E4D1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it-IT"/>
          </a:p>
        </p:txBody>
      </p:sp>
      <p:sp>
        <p:nvSpPr>
          <p:cNvPr id="3" name="Espace réservé pour une image  2">
            <a:extLst>
              <a:ext uri="{FF2B5EF4-FFF2-40B4-BE49-F238E27FC236}">
                <a16:creationId xmlns:a16="http://schemas.microsoft.com/office/drawing/2014/main" id="{434A6E61-EDE2-400E-2A3D-3C5DF8B68A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Espace réservé du texte 3">
            <a:extLst>
              <a:ext uri="{FF2B5EF4-FFF2-40B4-BE49-F238E27FC236}">
                <a16:creationId xmlns:a16="http://schemas.microsoft.com/office/drawing/2014/main" id="{F98B1362-9215-9E5B-C349-F8F7E54931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B446F49-D478-D46C-C9B5-22D96674E99D}"/>
              </a:ext>
            </a:extLst>
          </p:cNvPr>
          <p:cNvSpPr>
            <a:spLocks noGrp="1"/>
          </p:cNvSpPr>
          <p:nvPr>
            <p:ph type="dt" sz="half" idx="10"/>
          </p:nvPr>
        </p:nvSpPr>
        <p:spPr/>
        <p:txBody>
          <a:bodyPr/>
          <a:lstStyle/>
          <a:p>
            <a:fld id="{C1985681-928C-4DB4-BEFB-F1B0841AEEFB}" type="datetimeFigureOut">
              <a:rPr lang="it-IT" smtClean="0"/>
              <a:t>23/04/2025</a:t>
            </a:fld>
            <a:endParaRPr lang="it-IT"/>
          </a:p>
        </p:txBody>
      </p:sp>
      <p:sp>
        <p:nvSpPr>
          <p:cNvPr id="6" name="Espace réservé du pied de page 5">
            <a:extLst>
              <a:ext uri="{FF2B5EF4-FFF2-40B4-BE49-F238E27FC236}">
                <a16:creationId xmlns:a16="http://schemas.microsoft.com/office/drawing/2014/main" id="{BA48196A-4D08-6888-F828-B0D5D2691590}"/>
              </a:ext>
            </a:extLst>
          </p:cNvPr>
          <p:cNvSpPr>
            <a:spLocks noGrp="1"/>
          </p:cNvSpPr>
          <p:nvPr>
            <p:ph type="ftr" sz="quarter" idx="11"/>
          </p:nvPr>
        </p:nvSpPr>
        <p:spPr/>
        <p:txBody>
          <a:bodyPr/>
          <a:lstStyle/>
          <a:p>
            <a:endParaRPr lang="it-IT"/>
          </a:p>
        </p:txBody>
      </p:sp>
      <p:sp>
        <p:nvSpPr>
          <p:cNvPr id="7" name="Espace réservé du numéro de diapositive 6">
            <a:extLst>
              <a:ext uri="{FF2B5EF4-FFF2-40B4-BE49-F238E27FC236}">
                <a16:creationId xmlns:a16="http://schemas.microsoft.com/office/drawing/2014/main" id="{5D364F91-BC8D-27A1-928F-4053E1CA235E}"/>
              </a:ext>
            </a:extLst>
          </p:cNvPr>
          <p:cNvSpPr>
            <a:spLocks noGrp="1"/>
          </p:cNvSpPr>
          <p:nvPr>
            <p:ph type="sldNum" sz="quarter" idx="12"/>
          </p:nvPr>
        </p:nvSpPr>
        <p:spPr/>
        <p:txBody>
          <a:bodyPr/>
          <a:lstStyle/>
          <a:p>
            <a:fld id="{2C7F0F53-70B8-4140-9343-92EC09EB0EDA}" type="slidenum">
              <a:rPr lang="it-IT" smtClean="0"/>
              <a:t>‹N°›</a:t>
            </a:fld>
            <a:endParaRPr lang="it-IT"/>
          </a:p>
        </p:txBody>
      </p:sp>
    </p:spTree>
    <p:extLst>
      <p:ext uri="{BB962C8B-B14F-4D97-AF65-F5344CB8AC3E}">
        <p14:creationId xmlns:p14="http://schemas.microsoft.com/office/powerpoint/2010/main" val="448156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BEE8BD-31C4-4630-3154-3A312D371B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it-IT"/>
          </a:p>
        </p:txBody>
      </p:sp>
      <p:sp>
        <p:nvSpPr>
          <p:cNvPr id="3" name="Espace réservé du texte 2">
            <a:extLst>
              <a:ext uri="{FF2B5EF4-FFF2-40B4-BE49-F238E27FC236}">
                <a16:creationId xmlns:a16="http://schemas.microsoft.com/office/drawing/2014/main" id="{BE0EC1E8-73AD-EE0B-A27F-8880F6670C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e la date 3">
            <a:extLst>
              <a:ext uri="{FF2B5EF4-FFF2-40B4-BE49-F238E27FC236}">
                <a16:creationId xmlns:a16="http://schemas.microsoft.com/office/drawing/2014/main" id="{92F0EF4C-F487-E9CC-2EE2-6CA5CDB0CE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1985681-928C-4DB4-BEFB-F1B0841AEEFB}" type="datetimeFigureOut">
              <a:rPr lang="it-IT" smtClean="0"/>
              <a:t>23/04/2025</a:t>
            </a:fld>
            <a:endParaRPr lang="it-IT"/>
          </a:p>
        </p:txBody>
      </p:sp>
      <p:sp>
        <p:nvSpPr>
          <p:cNvPr id="5" name="Espace réservé du pied de page 4">
            <a:extLst>
              <a:ext uri="{FF2B5EF4-FFF2-40B4-BE49-F238E27FC236}">
                <a16:creationId xmlns:a16="http://schemas.microsoft.com/office/drawing/2014/main" id="{C5F83918-AEDC-E9FB-AA5F-3CD58F9CE0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Espace réservé du numéro de diapositive 5">
            <a:extLst>
              <a:ext uri="{FF2B5EF4-FFF2-40B4-BE49-F238E27FC236}">
                <a16:creationId xmlns:a16="http://schemas.microsoft.com/office/drawing/2014/main" id="{BD9D6ECE-5894-72FA-5FA1-6BC3499B36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C7F0F53-70B8-4140-9343-92EC09EB0EDA}" type="slidenum">
              <a:rPr lang="it-IT" smtClean="0"/>
              <a:t>‹N°›</a:t>
            </a:fld>
            <a:endParaRPr lang="it-IT"/>
          </a:p>
        </p:txBody>
      </p:sp>
    </p:spTree>
    <p:extLst>
      <p:ext uri="{BB962C8B-B14F-4D97-AF65-F5344CB8AC3E}">
        <p14:creationId xmlns:p14="http://schemas.microsoft.com/office/powerpoint/2010/main" val="37811776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unicef.org/drcongo/recits/jeunesse-premiere-ligne-changement"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F0D4C7-09B4-142E-355A-0C44EAA2114F}"/>
              </a:ext>
            </a:extLst>
          </p:cNvPr>
          <p:cNvSpPr>
            <a:spLocks noGrp="1"/>
          </p:cNvSpPr>
          <p:nvPr>
            <p:ph type="ctrTitle"/>
          </p:nvPr>
        </p:nvSpPr>
        <p:spPr>
          <a:xfrm>
            <a:off x="160421" y="1106905"/>
            <a:ext cx="11919283" cy="1989221"/>
          </a:xfrm>
        </p:spPr>
        <p:txBody>
          <a:bodyPr>
            <a:normAutofit/>
          </a:bodyPr>
          <a:lstStyle/>
          <a:p>
            <a:r>
              <a:rPr lang="fr-FR" sz="4000" b="1" dirty="0"/>
              <a:t>Maltraitance des enfants dans le système éducatif congolais : conséquences et séquelles</a:t>
            </a:r>
            <a:endParaRPr lang="it-IT" sz="4000" b="1" dirty="0"/>
          </a:p>
        </p:txBody>
      </p:sp>
      <p:sp>
        <p:nvSpPr>
          <p:cNvPr id="3" name="Sous-titre 2">
            <a:extLst>
              <a:ext uri="{FF2B5EF4-FFF2-40B4-BE49-F238E27FC236}">
                <a16:creationId xmlns:a16="http://schemas.microsoft.com/office/drawing/2014/main" id="{8F01EC37-22A9-D295-AE01-96269B790985}"/>
              </a:ext>
            </a:extLst>
          </p:cNvPr>
          <p:cNvSpPr>
            <a:spLocks noGrp="1"/>
          </p:cNvSpPr>
          <p:nvPr>
            <p:ph type="subTitle" idx="1"/>
          </p:nvPr>
        </p:nvSpPr>
        <p:spPr>
          <a:xfrm>
            <a:off x="160421" y="3602038"/>
            <a:ext cx="11919283" cy="1435183"/>
          </a:xfrm>
        </p:spPr>
        <p:txBody>
          <a:bodyPr/>
          <a:lstStyle/>
          <a:p>
            <a:pPr marL="457200" indent="-228600" algn="ctr">
              <a:lnSpc>
                <a:spcPct val="107000"/>
              </a:lnSpc>
              <a:spcAft>
                <a:spcPts val="800"/>
              </a:spcAft>
            </a:pPr>
            <a:r>
              <a:rPr lang="fr-FR" sz="2800" kern="100" dirty="0">
                <a:effectLst/>
                <a:latin typeface="Aptos Display" panose="020B0004020202020204" pitchFamily="34" charset="0"/>
                <a:ea typeface="Aptos" panose="020B0004020202020204" pitchFamily="34" charset="0"/>
                <a:cs typeface="Times New Roman" panose="02020603050405020304" pitchFamily="18" charset="0"/>
              </a:rPr>
              <a:t>Théodore Mulenga </a:t>
            </a:r>
            <a:r>
              <a:rPr lang="fr-FR" sz="2800" kern="100" dirty="0" err="1">
                <a:effectLst/>
                <a:latin typeface="Aptos Display" panose="020B0004020202020204" pitchFamily="34" charset="0"/>
                <a:ea typeface="Aptos" panose="020B0004020202020204" pitchFamily="34" charset="0"/>
                <a:cs typeface="Times New Roman" panose="02020603050405020304" pitchFamily="18" charset="0"/>
              </a:rPr>
              <a:t>Mulenga</a:t>
            </a:r>
            <a:r>
              <a:rPr lang="fr-FR" sz="2800" kern="100" dirty="0">
                <a:effectLst/>
                <a:latin typeface="Aptos Display" panose="020B0004020202020204" pitchFamily="34" charset="0"/>
                <a:ea typeface="Aptos" panose="020B0004020202020204" pitchFamily="34" charset="0"/>
                <a:cs typeface="Times New Roman" panose="02020603050405020304" pitchFamily="18" charset="0"/>
              </a:rPr>
              <a:t>, Doctorant en Sciences psychologiques et de l’éducation à l’Université de Liège</a:t>
            </a:r>
            <a:endParaRPr lang="it-IT" sz="2800" kern="100" dirty="0">
              <a:effectLst/>
              <a:latin typeface="Aptos Display" panose="020B0004020202020204" pitchFamily="34" charset="0"/>
              <a:ea typeface="Aptos" panose="020B000402020202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2437750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44A21F-799F-44E3-3EE8-0E040E753738}"/>
              </a:ext>
            </a:extLst>
          </p:cNvPr>
          <p:cNvSpPr>
            <a:spLocks noGrp="1"/>
          </p:cNvSpPr>
          <p:nvPr>
            <p:ph type="title"/>
          </p:nvPr>
        </p:nvSpPr>
        <p:spPr/>
        <p:txBody>
          <a:bodyPr/>
          <a:lstStyle/>
          <a:p>
            <a:pPr algn="ctr"/>
            <a:r>
              <a:rPr lang="fr-FR" dirty="0"/>
              <a:t>Conclusion: Quelques réflexions</a:t>
            </a:r>
            <a:endParaRPr lang="it-IT" dirty="0"/>
          </a:p>
        </p:txBody>
      </p:sp>
      <p:sp>
        <p:nvSpPr>
          <p:cNvPr id="3" name="Espace réservé du contenu 2">
            <a:extLst>
              <a:ext uri="{FF2B5EF4-FFF2-40B4-BE49-F238E27FC236}">
                <a16:creationId xmlns:a16="http://schemas.microsoft.com/office/drawing/2014/main" id="{460524FB-1F92-5CA2-4218-0D08B787D59E}"/>
              </a:ext>
            </a:extLst>
          </p:cNvPr>
          <p:cNvSpPr>
            <a:spLocks noGrp="1"/>
          </p:cNvSpPr>
          <p:nvPr>
            <p:ph idx="1"/>
          </p:nvPr>
        </p:nvSpPr>
        <p:spPr>
          <a:xfrm>
            <a:off x="112295" y="1825625"/>
            <a:ext cx="12079705" cy="4351338"/>
          </a:xfrm>
        </p:spPr>
        <p:txBody>
          <a:bodyPr>
            <a:normAutofit fontScale="92500" lnSpcReduction="10000"/>
          </a:bodyPr>
          <a:lstStyle/>
          <a:p>
            <a:pPr marL="342900" lvl="0" indent="-342900">
              <a:lnSpc>
                <a:spcPct val="107000"/>
              </a:lnSpc>
              <a:spcAft>
                <a:spcPts val="800"/>
              </a:spcAft>
              <a:buFont typeface="+mj-lt"/>
              <a:buAutoNum type="arabicPeriod"/>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La mise en place, dans les établissements scolaires, de structures de signalement de cas de maltraitance en collaboration avec les comités des parents d’élèves, de services de soutien psychologique pour les élèves victimes de maltraitance, et de certaines initiatives visant à promouvoir l’éducation non-violente ;</a:t>
            </a:r>
            <a:endParaRPr lang="it-IT"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L’intégration dans les </a:t>
            </a:r>
            <a:r>
              <a:rPr lang="fr-FR" sz="2800" i="1" kern="100" dirty="0">
                <a:effectLst/>
                <a:latin typeface="Aptos" panose="020B0004020202020204" pitchFamily="34" charset="0"/>
                <a:ea typeface="Aptos" panose="020B0004020202020204" pitchFamily="34" charset="0"/>
                <a:cs typeface="Times New Roman" panose="02020603050405020304" pitchFamily="18" charset="0"/>
              </a:rPr>
              <a:t>curricula</a:t>
            </a:r>
            <a:r>
              <a:rPr lang="fr-FR" sz="2800" kern="100" dirty="0">
                <a:effectLst/>
                <a:latin typeface="Aptos" panose="020B0004020202020204" pitchFamily="34" charset="0"/>
                <a:ea typeface="Aptos" panose="020B0004020202020204" pitchFamily="34" charset="0"/>
                <a:cs typeface="Times New Roman" panose="02020603050405020304" pitchFamily="18" charset="0"/>
              </a:rPr>
              <a:t> actuels du cycle secondaire de pédagogie générale, des instituts supérieurs de pédagogie, de la faculté de psychologie et des sciences de l’éducation dans des universités, où sont formés ceux qui exercent le métier d’enseignant à l’école primaire, et la formation continue des enseignants, les notions de neurosciences cognitives, affectives et sociales ;</a:t>
            </a:r>
            <a:endParaRPr lang="it-IT"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37188757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99AE8C-59F6-2DE9-89A7-FD5A931EAF42}"/>
              </a:ext>
            </a:extLst>
          </p:cNvPr>
          <p:cNvSpPr>
            <a:spLocks noGrp="1"/>
          </p:cNvSpPr>
          <p:nvPr>
            <p:ph type="title"/>
          </p:nvPr>
        </p:nvSpPr>
        <p:spPr/>
        <p:txBody>
          <a:bodyPr/>
          <a:lstStyle/>
          <a:p>
            <a:pPr algn="ctr"/>
            <a:r>
              <a:rPr kumimoji="0" lang="fr-FR" sz="4400" b="0" i="0" u="none" strike="noStrike" kern="1200" cap="none" spc="0" normalizeH="0" baseline="0" noProof="0" dirty="0">
                <a:ln>
                  <a:noFill/>
                </a:ln>
                <a:solidFill>
                  <a:prstClr val="black"/>
                </a:solidFill>
                <a:effectLst/>
                <a:uLnTx/>
                <a:uFillTx/>
                <a:latin typeface="Aptos Display" panose="02110004020202020204"/>
                <a:ea typeface="+mj-ea"/>
                <a:cs typeface="+mj-cs"/>
              </a:rPr>
              <a:t>Conclusion: Quelques réflexions</a:t>
            </a:r>
            <a:endParaRPr lang="it-IT" dirty="0"/>
          </a:p>
        </p:txBody>
      </p:sp>
      <p:sp>
        <p:nvSpPr>
          <p:cNvPr id="3" name="Espace réservé du contenu 2">
            <a:extLst>
              <a:ext uri="{FF2B5EF4-FFF2-40B4-BE49-F238E27FC236}">
                <a16:creationId xmlns:a16="http://schemas.microsoft.com/office/drawing/2014/main" id="{A557C6CB-3ACA-CAF0-5D3E-9E8345747A8C}"/>
              </a:ext>
            </a:extLst>
          </p:cNvPr>
          <p:cNvSpPr>
            <a:spLocks noGrp="1"/>
          </p:cNvSpPr>
          <p:nvPr>
            <p:ph idx="1"/>
          </p:nvPr>
        </p:nvSpPr>
        <p:spPr>
          <a:xfrm>
            <a:off x="112295" y="1841666"/>
            <a:ext cx="12079705" cy="4651209"/>
          </a:xfrm>
        </p:spPr>
        <p:txBody>
          <a:bodyPr/>
          <a:lstStyle/>
          <a:p>
            <a:pPr marL="0" lvl="0" indent="0">
              <a:lnSpc>
                <a:spcPct val="107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3. L’intégration dans les programmes de formation continue des enseignants des modules sur la gestion non-violente des élèves, le respect des droits de l’enfant et le rôle social de l’école ;</a:t>
            </a:r>
            <a:endParaRPr lang="it-IT"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lvl="0" indent="0">
              <a:lnSpc>
                <a:spcPct val="107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4. La promotion de l’éducation civique et citoyenne visant à réveiller la sensibilité des enfants sur les actes de maltraitance et le courage de les dénoncer ;</a:t>
            </a:r>
            <a:endParaRPr lang="it-IT" sz="2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5609115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8B41CE-8BAD-95E4-5571-82580D3B945E}"/>
              </a:ext>
            </a:extLst>
          </p:cNvPr>
          <p:cNvSpPr>
            <a:spLocks noGrp="1"/>
          </p:cNvSpPr>
          <p:nvPr>
            <p:ph type="title"/>
          </p:nvPr>
        </p:nvSpPr>
        <p:spPr/>
        <p:txBody>
          <a:bodyPr/>
          <a:lstStyle/>
          <a:p>
            <a:pPr algn="ctr"/>
            <a:r>
              <a:rPr kumimoji="0" lang="fr-FR" sz="4400" b="0" i="0" u="none" strike="noStrike" kern="1200" cap="none" spc="0" normalizeH="0" baseline="0" noProof="0" dirty="0">
                <a:ln>
                  <a:noFill/>
                </a:ln>
                <a:solidFill>
                  <a:prstClr val="black"/>
                </a:solidFill>
                <a:effectLst/>
                <a:uLnTx/>
                <a:uFillTx/>
                <a:latin typeface="Aptos Display" panose="02110004020202020204"/>
                <a:ea typeface="+mj-ea"/>
                <a:cs typeface="+mj-cs"/>
              </a:rPr>
              <a:t>Conclusion: Quelques réflexions</a:t>
            </a:r>
            <a:endParaRPr lang="it-IT" dirty="0"/>
          </a:p>
        </p:txBody>
      </p:sp>
      <p:sp>
        <p:nvSpPr>
          <p:cNvPr id="3" name="Espace réservé du contenu 2">
            <a:extLst>
              <a:ext uri="{FF2B5EF4-FFF2-40B4-BE49-F238E27FC236}">
                <a16:creationId xmlns:a16="http://schemas.microsoft.com/office/drawing/2014/main" id="{17758300-C365-8F85-DC75-B71F64C3EFB7}"/>
              </a:ext>
            </a:extLst>
          </p:cNvPr>
          <p:cNvSpPr>
            <a:spLocks noGrp="1"/>
          </p:cNvSpPr>
          <p:nvPr>
            <p:ph idx="1"/>
          </p:nvPr>
        </p:nvSpPr>
        <p:spPr/>
        <p:txBody>
          <a:bodyPr/>
          <a:lstStyle/>
          <a:p>
            <a:pPr marL="0" lvl="0" indent="0">
              <a:lnSpc>
                <a:spcPct val="107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5. Le renforcement des cadres législatifs et juridiques, ainsi que l’application des sanctions exemplaires sur les auteurs de la maltraitance infantile;</a:t>
            </a:r>
            <a:endParaRPr lang="it-IT" sz="2800" kern="100" dirty="0">
              <a:effectLst/>
              <a:latin typeface="Aptos" panose="020B0004020202020204" pitchFamily="34" charset="0"/>
              <a:ea typeface="Aptos" panose="020B0004020202020204" pitchFamily="34" charset="0"/>
              <a:cs typeface="Times New Roman" panose="02020603050405020304" pitchFamily="18" charset="0"/>
            </a:endParaRPr>
          </a:p>
          <a:p>
            <a:pPr>
              <a:buNone/>
            </a:pPr>
            <a:r>
              <a:rPr lang="fr-FR" sz="2800" dirty="0">
                <a:effectLst/>
                <a:latin typeface="Aptos" panose="020B0004020202020204" pitchFamily="34" charset="0"/>
                <a:ea typeface="Aptos" panose="020B0004020202020204" pitchFamily="34" charset="0"/>
                <a:cs typeface="Times New Roman" panose="02020603050405020304" pitchFamily="18" charset="0"/>
              </a:rPr>
              <a:t>6. La sensibilisation des professionnels de la santé à aller au-delà du physique et du visible lors des consultations cliniques des enfants à l’à l’âge de scolarité.</a:t>
            </a:r>
            <a:endParaRPr lang="it-IT" dirty="0"/>
          </a:p>
        </p:txBody>
      </p:sp>
    </p:spTree>
    <p:extLst>
      <p:ext uri="{BB962C8B-B14F-4D97-AF65-F5344CB8AC3E}">
        <p14:creationId xmlns:p14="http://schemas.microsoft.com/office/powerpoint/2010/main" val="18631087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43640D-EAAA-1C7A-41D4-F0CDDA8DDA18}"/>
              </a:ext>
            </a:extLst>
          </p:cNvPr>
          <p:cNvSpPr>
            <a:spLocks noGrp="1"/>
          </p:cNvSpPr>
          <p:nvPr>
            <p:ph type="title"/>
          </p:nvPr>
        </p:nvSpPr>
        <p:spPr/>
        <p:txBody>
          <a:bodyPr/>
          <a:lstStyle/>
          <a:p>
            <a:r>
              <a:rPr lang="fr-FR" dirty="0"/>
              <a:t>Références bibliographiques</a:t>
            </a:r>
            <a:endParaRPr lang="it-IT" dirty="0"/>
          </a:p>
        </p:txBody>
      </p:sp>
      <p:sp>
        <p:nvSpPr>
          <p:cNvPr id="3" name="Espace réservé du contenu 2">
            <a:extLst>
              <a:ext uri="{FF2B5EF4-FFF2-40B4-BE49-F238E27FC236}">
                <a16:creationId xmlns:a16="http://schemas.microsoft.com/office/drawing/2014/main" id="{466C26B1-8E22-27E8-7CEB-617AA43D6D16}"/>
              </a:ext>
            </a:extLst>
          </p:cNvPr>
          <p:cNvSpPr>
            <a:spLocks noGrp="1"/>
          </p:cNvSpPr>
          <p:nvPr>
            <p:ph idx="1"/>
          </p:nvPr>
        </p:nvSpPr>
        <p:spPr>
          <a:xfrm>
            <a:off x="36094" y="1809582"/>
            <a:ext cx="12155905" cy="5048417"/>
          </a:xfrm>
        </p:spPr>
        <p:txBody>
          <a:bodyPr>
            <a:normAutofit/>
          </a:bodyPr>
          <a:lstStyle/>
          <a:p>
            <a:pPr>
              <a:lnSpc>
                <a:spcPct val="107000"/>
              </a:lnSpc>
              <a:spcAft>
                <a:spcPts val="800"/>
              </a:spcAft>
              <a:buNone/>
            </a:pPr>
            <a:r>
              <a:rPr lang="fr-FR" sz="2600" kern="100" dirty="0" err="1">
                <a:effectLst/>
                <a:latin typeface="Aptos" panose="020B0004020202020204" pitchFamily="34" charset="0"/>
                <a:ea typeface="Aptos" panose="020B0004020202020204" pitchFamily="34" charset="0"/>
                <a:cs typeface="Times New Roman" panose="02020603050405020304" pitchFamily="18" charset="0"/>
              </a:rPr>
              <a:t>Burczycka</a:t>
            </a:r>
            <a:r>
              <a:rPr lang="fr-FR" sz="2600" kern="100" dirty="0">
                <a:effectLst/>
                <a:latin typeface="Aptos" panose="020B0004020202020204" pitchFamily="34" charset="0"/>
                <a:ea typeface="Aptos" panose="020B0004020202020204" pitchFamily="34" charset="0"/>
                <a:cs typeface="Times New Roman" panose="02020603050405020304" pitchFamily="18" charset="0"/>
              </a:rPr>
              <a:t>, M. (2024, décembre 20). </a:t>
            </a:r>
            <a:r>
              <a:rPr lang="fr-FR" sz="2600" i="1" kern="100" dirty="0">
                <a:effectLst/>
                <a:latin typeface="Aptos" panose="020B0004020202020204" pitchFamily="34" charset="0"/>
                <a:ea typeface="Aptos" panose="020B0004020202020204" pitchFamily="34" charset="0"/>
                <a:cs typeface="Times New Roman" panose="02020603050405020304" pitchFamily="18" charset="0"/>
              </a:rPr>
              <a:t>Profil des adultes canadiens ayant subi des mauvais traitements durant l’enfance</a:t>
            </a:r>
            <a:r>
              <a:rPr lang="fr-FR" sz="2600" kern="100" dirty="0">
                <a:effectLst/>
                <a:latin typeface="Aptos" panose="020B0004020202020204" pitchFamily="34" charset="0"/>
                <a:ea typeface="Aptos" panose="020B0004020202020204" pitchFamily="34" charset="0"/>
                <a:cs typeface="Times New Roman" panose="02020603050405020304" pitchFamily="18" charset="0"/>
              </a:rPr>
              <a:t>. Récupéré sur Statistique Canada : https://www150.statcan.gc.ca/n1/pub/85-002-x/2017001/article/14698/01-fra.htm?utm</a:t>
            </a:r>
            <a:endParaRPr lang="it-IT" sz="2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it-IT" sz="2600" kern="100" dirty="0">
                <a:effectLst/>
                <a:latin typeface="Aptos" panose="020B0004020202020204" pitchFamily="34" charset="0"/>
                <a:ea typeface="Aptos" panose="020B0004020202020204" pitchFamily="34" charset="0"/>
                <a:cs typeface="Times New Roman" panose="02020603050405020304" pitchFamily="18" charset="0"/>
              </a:rPr>
              <a:t>Felitti, V., Anda, R., Nordenberg, D., &amp; al., &amp;. </a:t>
            </a:r>
            <a:r>
              <a:rPr lang="fr-FR" sz="2600" kern="100" dirty="0">
                <a:effectLst/>
                <a:latin typeface="Aptos" panose="020B0004020202020204" pitchFamily="34" charset="0"/>
                <a:ea typeface="Aptos" panose="020B0004020202020204" pitchFamily="34" charset="0"/>
                <a:cs typeface="Times New Roman" panose="02020603050405020304" pitchFamily="18" charset="0"/>
              </a:rPr>
              <a:t>(2019). Relation entre maltraitance infantile et dysfonctionnement familial avec de nombreuses causes principales de décès chez les adultes : l'étude sur les expériences négatives de l'enfance (ACE). </a:t>
            </a:r>
            <a:r>
              <a:rPr lang="fr-FR" sz="2600" i="1" kern="100" dirty="0">
                <a:effectLst/>
                <a:latin typeface="Aptos" panose="020B0004020202020204" pitchFamily="34" charset="0"/>
                <a:ea typeface="Aptos" panose="020B0004020202020204" pitchFamily="34" charset="0"/>
                <a:cs typeface="Times New Roman" panose="02020603050405020304" pitchFamily="18" charset="0"/>
              </a:rPr>
              <a:t>Journal américain de médecine préventive</a:t>
            </a:r>
            <a:r>
              <a:rPr lang="fr-FR" sz="2600" kern="100" dirty="0">
                <a:effectLst/>
                <a:latin typeface="Aptos" panose="020B0004020202020204" pitchFamily="34" charset="0"/>
                <a:ea typeface="Aptos" panose="020B0004020202020204" pitchFamily="34" charset="0"/>
                <a:cs typeface="Times New Roman" panose="02020603050405020304" pitchFamily="18" charset="0"/>
              </a:rPr>
              <a:t>, 774-786.</a:t>
            </a:r>
            <a:endParaRPr lang="it-IT" sz="2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r-FR" sz="2600" kern="100" dirty="0">
                <a:effectLst/>
                <a:latin typeface="Aptos" panose="020B0004020202020204" pitchFamily="34" charset="0"/>
                <a:ea typeface="Aptos" panose="020B0004020202020204" pitchFamily="34" charset="0"/>
                <a:cs typeface="Times New Roman" panose="02020603050405020304" pitchFamily="18" charset="0"/>
              </a:rPr>
              <a:t>Fonds des Nations Unies pour l’enfance. (2023). </a:t>
            </a:r>
            <a:r>
              <a:rPr lang="fr-FR" sz="2600" i="1" kern="100" dirty="0">
                <a:effectLst/>
                <a:latin typeface="Aptos" panose="020B0004020202020204" pitchFamily="34" charset="0"/>
                <a:ea typeface="Aptos" panose="020B0004020202020204" pitchFamily="34" charset="0"/>
                <a:cs typeface="Times New Roman" panose="02020603050405020304" pitchFamily="18" charset="0"/>
              </a:rPr>
              <a:t>La violence à l’égard des filles, des garçons et des femmes en Afrique australe: Aperçu statistique.</a:t>
            </a:r>
            <a:r>
              <a:rPr lang="fr-FR" sz="2600" kern="100" dirty="0">
                <a:effectLst/>
                <a:latin typeface="Aptos" panose="020B0004020202020204" pitchFamily="34" charset="0"/>
                <a:ea typeface="Aptos" panose="020B0004020202020204" pitchFamily="34" charset="0"/>
                <a:cs typeface="Times New Roman" panose="02020603050405020304" pitchFamily="18" charset="0"/>
              </a:rPr>
              <a:t> France : UNICEF.</a:t>
            </a:r>
            <a:endParaRPr lang="it-IT" sz="26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5294143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001F86E1-D869-D780-B951-2BBD060A8C78}"/>
              </a:ext>
            </a:extLst>
          </p:cNvPr>
          <p:cNvSpPr txBox="1"/>
          <p:nvPr/>
        </p:nvSpPr>
        <p:spPr>
          <a:xfrm>
            <a:off x="0" y="192505"/>
            <a:ext cx="12192000" cy="5618846"/>
          </a:xfrm>
          <a:prstGeom prst="rect">
            <a:avLst/>
          </a:prstGeom>
          <a:noFill/>
        </p:spPr>
        <p:txBody>
          <a:bodyPr wrap="square">
            <a:spAutoFit/>
          </a:bodyPr>
          <a:lstStyle/>
          <a:p>
            <a:pPr>
              <a:buNone/>
            </a:pPr>
            <a:r>
              <a:rPr lang="fr-FR" sz="2800" dirty="0">
                <a:effectLst/>
                <a:latin typeface="Aptos" panose="020B0004020202020204" pitchFamily="34" charset="0"/>
                <a:ea typeface="Aptos" panose="020B0004020202020204" pitchFamily="34" charset="0"/>
                <a:cs typeface="Times New Roman" panose="02020603050405020304" pitchFamily="18" charset="0"/>
              </a:rPr>
              <a:t>Fonds des nations unies pour l'enfance. (2025, Février 21). </a:t>
            </a:r>
            <a:r>
              <a:rPr lang="fr-FR" sz="2800" i="1" dirty="0">
                <a:effectLst/>
                <a:latin typeface="Aptos" panose="020B0004020202020204" pitchFamily="34" charset="0"/>
                <a:ea typeface="Aptos" panose="020B0004020202020204" pitchFamily="34" charset="0"/>
                <a:cs typeface="Times New Roman" panose="02020603050405020304" pitchFamily="18" charset="0"/>
              </a:rPr>
              <a:t>La jeunesse en première ligne pour le changement. Les Jeunes Champions sont des moteurs de changement dans leurs communautés, contribuant à la mission de l'UNICEF pour un avenir durable en RDC</a:t>
            </a:r>
            <a:r>
              <a:rPr lang="fr-FR" sz="2800" dirty="0">
                <a:effectLst/>
                <a:latin typeface="Aptos" panose="020B0004020202020204" pitchFamily="34" charset="0"/>
                <a:ea typeface="Aptos" panose="020B0004020202020204" pitchFamily="34" charset="0"/>
                <a:cs typeface="Times New Roman" panose="02020603050405020304" pitchFamily="18" charset="0"/>
              </a:rPr>
              <a:t>. Récupéré sur UNICEF: </a:t>
            </a:r>
            <a:r>
              <a:rPr lang="fr-FR" sz="2800" dirty="0">
                <a:effectLst/>
                <a:latin typeface="Aptos" panose="020B0004020202020204" pitchFamily="34" charset="0"/>
                <a:ea typeface="Aptos" panose="020B0004020202020204" pitchFamily="34" charset="0"/>
                <a:cs typeface="Times New Roman" panose="02020603050405020304" pitchFamily="18" charset="0"/>
                <a:hlinkClick r:id="rId2"/>
              </a:rPr>
              <a:t>https://www.unicef.org/drcongo/recits/jeunesse-premiere-ligne-changement</a:t>
            </a:r>
            <a:endParaRPr lang="fr-FR" sz="28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fr-FR" sz="2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Fonds des nations unies pour l'enfance RDC. (2021). </a:t>
            </a:r>
            <a:r>
              <a:rPr kumimoji="0" lang="fr-FR" sz="2800" b="0" i="1"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Protection de l’enfant. Lutte contre les violences en RDC.</a:t>
            </a:r>
            <a:r>
              <a:rPr kumimoji="0" lang="fr-FR" sz="2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Kinshasa: UNICEF.</a:t>
            </a:r>
            <a:endParaRPr kumimoji="0" lang="it-IT" sz="2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fr-FR" sz="2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Fonds des nations unies pour l'enfance RDC. (2024). </a:t>
            </a:r>
            <a:r>
              <a:rPr kumimoji="0" lang="fr-FR" sz="2800" b="0" i="1"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La lutte contre les violences sexuelles sur les enfants</a:t>
            </a:r>
            <a:r>
              <a:rPr kumimoji="0" lang="fr-FR" sz="2800" b="0" i="1"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 </a:t>
            </a:r>
            <a:r>
              <a:rPr kumimoji="0" lang="fr-FR" sz="2800" b="0" i="1"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une priorit</a:t>
            </a:r>
            <a:r>
              <a:rPr kumimoji="0" lang="fr-FR" sz="2800" b="0" i="1"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ptos" panose="020B0004020202020204" pitchFamily="34" charset="0"/>
              </a:rPr>
              <a:t>é</a:t>
            </a:r>
            <a:r>
              <a:rPr kumimoji="0" lang="fr-FR" sz="2800" b="0" i="1"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pour le pays.</a:t>
            </a:r>
            <a:r>
              <a:rPr kumimoji="0" lang="fr-FR" sz="2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Kinshasa: UNICEF.</a:t>
            </a:r>
            <a:endParaRPr kumimoji="0" lang="it-IT" sz="2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a:p>
            <a:pPr>
              <a:buNone/>
            </a:pPr>
            <a:endParaRPr lang="fr-FR" sz="2800" dirty="0">
              <a:effectLst/>
              <a:latin typeface="Aptos" panose="020B0004020202020204" pitchFamily="34" charset="0"/>
              <a:ea typeface="Aptos" panose="020B0004020202020204" pitchFamily="34" charset="0"/>
              <a:cs typeface="Times New Roman" panose="02020603050405020304" pitchFamily="18" charset="0"/>
            </a:endParaRPr>
          </a:p>
          <a:p>
            <a:pPr>
              <a:buNone/>
            </a:pPr>
            <a:endParaRPr lang="it-IT" sz="2800" dirty="0"/>
          </a:p>
        </p:txBody>
      </p:sp>
    </p:spTree>
    <p:extLst>
      <p:ext uri="{BB962C8B-B14F-4D97-AF65-F5344CB8AC3E}">
        <p14:creationId xmlns:p14="http://schemas.microsoft.com/office/powerpoint/2010/main" val="780059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B842E045-46C9-B2EE-F8C2-094FF2AB6AB8}"/>
              </a:ext>
            </a:extLst>
          </p:cNvPr>
          <p:cNvSpPr txBox="1"/>
          <p:nvPr/>
        </p:nvSpPr>
        <p:spPr>
          <a:xfrm>
            <a:off x="1" y="192506"/>
            <a:ext cx="12192000" cy="6275051"/>
          </a:xfrm>
          <a:prstGeom prst="rect">
            <a:avLst/>
          </a:prstGeom>
          <a:noFill/>
        </p:spPr>
        <p:txBody>
          <a:bodyPr wrap="square">
            <a:spAutoFit/>
          </a:bodyPr>
          <a:lstStyle/>
          <a:p>
            <a:pPr>
              <a:lnSpc>
                <a:spcPct val="107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Gueguen, C. (2017). </a:t>
            </a:r>
            <a:r>
              <a:rPr lang="fr-FR" sz="2800" i="1" kern="100" dirty="0">
                <a:effectLst/>
                <a:latin typeface="Aptos" panose="020B0004020202020204" pitchFamily="34" charset="0"/>
                <a:ea typeface="Aptos" panose="020B0004020202020204" pitchFamily="34" charset="0"/>
                <a:cs typeface="Times New Roman" panose="02020603050405020304" pitchFamily="18" charset="0"/>
              </a:rPr>
              <a:t>Heureux d'apprendre à l'école. Comment les neurosciences affectives et sociales peuvent changer l'éducation.</a:t>
            </a:r>
            <a:r>
              <a:rPr lang="fr-FR" sz="2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Paris: Les </a:t>
            </a:r>
            <a:r>
              <a:rPr lang="en-US" sz="2800" kern="100" dirty="0" err="1">
                <a:effectLst/>
                <a:latin typeface="Aptos" panose="020B0004020202020204" pitchFamily="34" charset="0"/>
                <a:ea typeface="Aptos" panose="020B0004020202020204" pitchFamily="34" charset="0"/>
                <a:cs typeface="Times New Roman" panose="02020603050405020304" pitchFamily="18" charset="0"/>
              </a:rPr>
              <a:t>arènes</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a:t>
            </a:r>
            <a:endParaRPr lang="it-IT" sz="2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en-US" sz="2800" kern="100" dirty="0" err="1">
                <a:effectLst/>
                <a:latin typeface="Aptos" panose="020B0004020202020204" pitchFamily="34" charset="0"/>
                <a:ea typeface="Aptos" panose="020B0004020202020204" pitchFamily="34" charset="0"/>
                <a:cs typeface="Times New Roman" panose="02020603050405020304" pitchFamily="18" charset="0"/>
              </a:rPr>
              <a:t>Herrenkohl</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T., </a:t>
            </a:r>
            <a:r>
              <a:rPr lang="en-US" sz="2800" kern="100" dirty="0" err="1">
                <a:effectLst/>
                <a:latin typeface="Aptos" panose="020B0004020202020204" pitchFamily="34" charset="0"/>
                <a:ea typeface="Aptos" panose="020B0004020202020204" pitchFamily="34" charset="0"/>
                <a:cs typeface="Times New Roman" panose="02020603050405020304" pitchFamily="18" charset="0"/>
              </a:rPr>
              <a:t>Fedina</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L., &amp; Mason, A. (2020). Child Maltreatment, Youth Violence, Intimate Partner Violence, and Elder Mistreatment: A Review and Theoretical Analysis of Research on Violence Across the Life Course. </a:t>
            </a:r>
            <a:r>
              <a:rPr lang="fr-FR" sz="2800" i="1" kern="100" dirty="0">
                <a:effectLst/>
                <a:latin typeface="Aptos" panose="020B0004020202020204" pitchFamily="34" charset="0"/>
                <a:ea typeface="Aptos" panose="020B0004020202020204" pitchFamily="34" charset="0"/>
                <a:cs typeface="Times New Roman" panose="02020603050405020304" pitchFamily="18" charset="0"/>
              </a:rPr>
              <a:t>Trauma, Violence, &amp; Abuse</a:t>
            </a:r>
            <a:r>
              <a:rPr lang="fr-FR" sz="2800" kern="100" dirty="0">
                <a:effectLst/>
                <a:latin typeface="Aptos" panose="020B0004020202020204" pitchFamily="34" charset="0"/>
                <a:ea typeface="Aptos" panose="020B0004020202020204" pitchFamily="34" charset="0"/>
                <a:cs typeface="Times New Roman" panose="02020603050405020304" pitchFamily="18" charset="0"/>
              </a:rPr>
              <a:t>, 314-328.</a:t>
            </a:r>
            <a:endParaRPr lang="it-IT" sz="2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Institut national de santé publique du Québec. (2024, décembre 20). </a:t>
            </a:r>
            <a:r>
              <a:rPr lang="fr-FR" sz="2800" i="1" kern="100" dirty="0">
                <a:effectLst/>
                <a:latin typeface="Aptos" panose="020B0004020202020204" pitchFamily="34" charset="0"/>
                <a:ea typeface="Aptos" panose="020B0004020202020204" pitchFamily="34" charset="0"/>
                <a:cs typeface="Times New Roman" panose="02020603050405020304" pitchFamily="18" charset="0"/>
              </a:rPr>
              <a:t>Conséquences à court terme et à long terme de la maltraitance</a:t>
            </a:r>
            <a:r>
              <a:rPr lang="fr-FR" sz="2800" kern="100" dirty="0">
                <a:effectLst/>
                <a:latin typeface="Aptos" panose="020B0004020202020204" pitchFamily="34" charset="0"/>
                <a:ea typeface="Aptos" panose="020B0004020202020204" pitchFamily="34" charset="0"/>
                <a:cs typeface="Times New Roman" panose="02020603050405020304" pitchFamily="18" charset="0"/>
              </a:rPr>
              <a:t>. Récupéré sur Institut national de santé publique du Québec: https://www.inspq.qc.ca/rapport-quebecois-sur-la-violence-et-la-sante/la-violence-et-la-maltraitance-envers-les-enfants/consequences-court-et-long-terme-de-la-maltraitance?utm</a:t>
            </a:r>
            <a:endParaRPr lang="it-IT"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738504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A44981-7F05-AA5B-0C87-921ACE3C8202}"/>
              </a:ext>
            </a:extLst>
          </p:cNvPr>
          <p:cNvSpPr>
            <a:spLocks noGrp="1"/>
          </p:cNvSpPr>
          <p:nvPr>
            <p:ph type="title"/>
          </p:nvPr>
        </p:nvSpPr>
        <p:spPr/>
        <p:txBody>
          <a:bodyPr/>
          <a:lstStyle/>
          <a:p>
            <a:pPr algn="ctr"/>
            <a:r>
              <a:rPr lang="fr-FR" dirty="0"/>
              <a:t>Introduction</a:t>
            </a:r>
            <a:endParaRPr lang="it-IT" dirty="0"/>
          </a:p>
        </p:txBody>
      </p:sp>
      <p:sp>
        <p:nvSpPr>
          <p:cNvPr id="3" name="Espace réservé du contenu 2">
            <a:extLst>
              <a:ext uri="{FF2B5EF4-FFF2-40B4-BE49-F238E27FC236}">
                <a16:creationId xmlns:a16="http://schemas.microsoft.com/office/drawing/2014/main" id="{AD8ECB53-077A-24A4-EE83-E0D8DFA54A77}"/>
              </a:ext>
            </a:extLst>
          </p:cNvPr>
          <p:cNvSpPr>
            <a:spLocks noGrp="1"/>
          </p:cNvSpPr>
          <p:nvPr>
            <p:ph idx="1"/>
          </p:nvPr>
        </p:nvSpPr>
        <p:spPr/>
        <p:txBody>
          <a:bodyPr/>
          <a:lstStyle/>
          <a:p>
            <a:pPr marL="0" indent="0">
              <a:buNone/>
            </a:pPr>
            <a:r>
              <a:rPr lang="fr-FR" dirty="0"/>
              <a:t>La maltraitance des en milieu scolaire congolais est :</a:t>
            </a:r>
          </a:p>
          <a:p>
            <a:pPr>
              <a:buFont typeface="Wingdings" panose="05000000000000000000" pitchFamily="2" charset="2"/>
              <a:buChar char="v"/>
            </a:pPr>
            <a:r>
              <a:rPr lang="fr-FR" dirty="0"/>
              <a:t> Un phénomène préoccupant qui touche plusieurs enfants;</a:t>
            </a:r>
          </a:p>
          <a:p>
            <a:pPr>
              <a:buFont typeface="Wingdings" panose="05000000000000000000" pitchFamily="2" charset="2"/>
              <a:buChar char="v"/>
            </a:pPr>
            <a:r>
              <a:rPr lang="fr-FR" dirty="0"/>
              <a:t> Un phénomène dévoilé grâce à la technologie de l’information et de la communication</a:t>
            </a:r>
            <a:endParaRPr lang="it-IT" dirty="0"/>
          </a:p>
        </p:txBody>
      </p:sp>
    </p:spTree>
    <p:extLst>
      <p:ext uri="{BB962C8B-B14F-4D97-AF65-F5344CB8AC3E}">
        <p14:creationId xmlns:p14="http://schemas.microsoft.com/office/powerpoint/2010/main" val="3764056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16B030-88E2-353E-8219-7349469316CE}"/>
              </a:ext>
            </a:extLst>
          </p:cNvPr>
          <p:cNvSpPr>
            <a:spLocks noGrp="1"/>
          </p:cNvSpPr>
          <p:nvPr>
            <p:ph type="title"/>
          </p:nvPr>
        </p:nvSpPr>
        <p:spPr/>
        <p:txBody>
          <a:bodyPr/>
          <a:lstStyle/>
          <a:p>
            <a:pPr algn="ctr"/>
            <a:r>
              <a:rPr kumimoji="0" lang="fr-FR" sz="4400" b="0" i="0" u="none" strike="noStrike" kern="1200" cap="none" spc="0" normalizeH="0" baseline="0" noProof="0" dirty="0">
                <a:ln>
                  <a:noFill/>
                </a:ln>
                <a:solidFill>
                  <a:prstClr val="black"/>
                </a:solidFill>
                <a:effectLst/>
                <a:uLnTx/>
                <a:uFillTx/>
                <a:latin typeface="Aptos Display" panose="02110004020202020204"/>
                <a:ea typeface="+mj-ea"/>
                <a:cs typeface="+mj-cs"/>
              </a:rPr>
              <a:t>Introduction</a:t>
            </a:r>
            <a:endParaRPr lang="it-IT" dirty="0"/>
          </a:p>
        </p:txBody>
      </p:sp>
      <p:sp>
        <p:nvSpPr>
          <p:cNvPr id="3" name="Espace réservé du contenu 2">
            <a:extLst>
              <a:ext uri="{FF2B5EF4-FFF2-40B4-BE49-F238E27FC236}">
                <a16:creationId xmlns:a16="http://schemas.microsoft.com/office/drawing/2014/main" id="{A513EDE0-F243-043D-4DBE-4BE7F327E427}"/>
              </a:ext>
            </a:extLst>
          </p:cNvPr>
          <p:cNvSpPr>
            <a:spLocks noGrp="1"/>
          </p:cNvSpPr>
          <p:nvPr>
            <p:ph idx="1"/>
          </p:nvPr>
        </p:nvSpPr>
        <p:spPr/>
        <p:txBody>
          <a:bodyPr/>
          <a:lstStyle/>
          <a:p>
            <a:pPr marL="0" indent="0">
              <a:buNone/>
            </a:pPr>
            <a:r>
              <a:rPr lang="fr-FR" b="1" dirty="0"/>
              <a:t>Un cadre juridique </a:t>
            </a:r>
            <a:r>
              <a:rPr lang="fr-FR" dirty="0"/>
              <a:t>: Conventions, Chartes, Lois, Décrets….garantissent la protection de l’enfant.</a:t>
            </a:r>
          </a:p>
          <a:p>
            <a:pPr marL="0" indent="0">
              <a:buNone/>
            </a:pPr>
            <a:r>
              <a:rPr lang="fr-FR" b="1" dirty="0"/>
              <a:t>Cadre de réflexion</a:t>
            </a:r>
            <a:r>
              <a:rPr lang="fr-FR" dirty="0"/>
              <a:t>: </a:t>
            </a:r>
            <a:r>
              <a:rPr lang="fr-FR" dirty="0">
                <a:latin typeface="Aptos" panose="020B0004020202020204" pitchFamily="34" charset="0"/>
                <a:cs typeface="Times New Roman" panose="02020603050405020304" pitchFamily="18" charset="0"/>
              </a:rPr>
              <a:t>R</a:t>
            </a:r>
            <a:r>
              <a:rPr lang="fr-FR" sz="2800" dirty="0">
                <a:effectLst/>
                <a:latin typeface="Aptos" panose="020B0004020202020204" pitchFamily="34" charset="0"/>
                <a:ea typeface="Aptos" panose="020B0004020202020204" pitchFamily="34" charset="0"/>
                <a:cs typeface="Times New Roman" panose="02020603050405020304" pitchFamily="18" charset="0"/>
              </a:rPr>
              <a:t>éflexions ouvertes organisées par le Forum des Intellectuels Congolais de l’Étranger (FICE), basé aux États-Unis d’Amériques.</a:t>
            </a:r>
          </a:p>
          <a:p>
            <a:pPr marL="0" indent="0">
              <a:buNone/>
            </a:pPr>
            <a:r>
              <a:rPr lang="fr-FR" b="1" dirty="0">
                <a:latin typeface="Aptos" panose="020B0004020202020204" pitchFamily="34" charset="0"/>
                <a:cs typeface="Times New Roman" panose="02020603050405020304" pitchFamily="18" charset="0"/>
              </a:rPr>
              <a:t>Thème général de réflexion</a:t>
            </a:r>
            <a:r>
              <a:rPr lang="fr-FR" dirty="0">
                <a:latin typeface="Aptos" panose="020B0004020202020204" pitchFamily="34" charset="0"/>
                <a:cs typeface="Times New Roman" panose="02020603050405020304" pitchFamily="18" charset="0"/>
              </a:rPr>
              <a:t>:</a:t>
            </a:r>
            <a:r>
              <a:rPr lang="fr-FR" sz="2800" dirty="0">
                <a:effectLst/>
                <a:latin typeface="Aptos" panose="020B0004020202020204" pitchFamily="34" charset="0"/>
                <a:ea typeface="Aptos" panose="020B0004020202020204" pitchFamily="34" charset="0"/>
                <a:cs typeface="Times New Roman" panose="02020603050405020304" pitchFamily="18" charset="0"/>
              </a:rPr>
              <a:t>« Éducation inclusive et respectueuse des droits des enfants. La chicotte : maltraitance ou correction dans le système éducatif congolais »</a:t>
            </a:r>
            <a:endParaRPr lang="it-IT" dirty="0"/>
          </a:p>
        </p:txBody>
      </p:sp>
    </p:spTree>
    <p:extLst>
      <p:ext uri="{BB962C8B-B14F-4D97-AF65-F5344CB8AC3E}">
        <p14:creationId xmlns:p14="http://schemas.microsoft.com/office/powerpoint/2010/main" val="978563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F9C033-8AC1-32D2-28E4-ED18B556D2DE}"/>
              </a:ext>
            </a:extLst>
          </p:cNvPr>
          <p:cNvSpPr>
            <a:spLocks noGrp="1"/>
          </p:cNvSpPr>
          <p:nvPr>
            <p:ph type="title"/>
          </p:nvPr>
        </p:nvSpPr>
        <p:spPr/>
        <p:txBody>
          <a:bodyPr>
            <a:normAutofit fontScale="90000"/>
          </a:bodyPr>
          <a:lstStyle/>
          <a:p>
            <a:pPr marL="342900" lvl="0" indent="-342900" algn="ctr">
              <a:lnSpc>
                <a:spcPct val="107000"/>
              </a:lnSpc>
              <a:spcAft>
                <a:spcPts val="800"/>
              </a:spcAft>
            </a:pPr>
            <a:r>
              <a:rPr lang="fr-FR" sz="4400" b="1" kern="100" dirty="0">
                <a:effectLst/>
                <a:latin typeface="Aptos" panose="020B0004020202020204" pitchFamily="34" charset="0"/>
                <a:ea typeface="Aptos" panose="020B0004020202020204" pitchFamily="34" charset="0"/>
                <a:cs typeface="Times New Roman" panose="02020603050405020304" pitchFamily="18" charset="0"/>
              </a:rPr>
              <a:t>Quelques préalables</a:t>
            </a:r>
            <a:br>
              <a:rPr lang="it-IT" sz="4400" kern="100" dirty="0">
                <a:effectLst/>
                <a:latin typeface="Aptos" panose="020B0004020202020204" pitchFamily="34" charset="0"/>
                <a:ea typeface="Aptos" panose="020B0004020202020204" pitchFamily="34" charset="0"/>
                <a:cs typeface="Times New Roman" panose="02020603050405020304" pitchFamily="18" charset="0"/>
              </a:rPr>
            </a:br>
            <a:endParaRPr lang="it-IT" dirty="0"/>
          </a:p>
        </p:txBody>
      </p:sp>
      <p:sp>
        <p:nvSpPr>
          <p:cNvPr id="3" name="Espace réservé du contenu 2">
            <a:extLst>
              <a:ext uri="{FF2B5EF4-FFF2-40B4-BE49-F238E27FC236}">
                <a16:creationId xmlns:a16="http://schemas.microsoft.com/office/drawing/2014/main" id="{1DCAB66C-0964-4944-55E9-E8C506D37457}"/>
              </a:ext>
            </a:extLst>
          </p:cNvPr>
          <p:cNvSpPr>
            <a:spLocks noGrp="1"/>
          </p:cNvSpPr>
          <p:nvPr>
            <p:ph idx="1"/>
          </p:nvPr>
        </p:nvSpPr>
        <p:spPr/>
        <p:txBody>
          <a:bodyPr/>
          <a:lstStyle/>
          <a:p>
            <a:pPr marL="742950" lvl="1" indent="-285750">
              <a:lnSpc>
                <a:spcPct val="107000"/>
              </a:lnSpc>
              <a:spcAft>
                <a:spcPts val="800"/>
              </a:spcAft>
              <a:buFont typeface="+mj-lt"/>
              <a:buAutoNum type="arabicPeriod"/>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 La maltraitance infantile est un problème majeur et complexe de santé publique</a:t>
            </a:r>
            <a:endParaRPr lang="it-IT" sz="28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07000"/>
              </a:lnSpc>
              <a:spcAft>
                <a:spcPts val="800"/>
              </a:spcAft>
              <a:buFont typeface="+mj-lt"/>
              <a:buAutoNum type="arabicPeriod"/>
            </a:pPr>
            <a:r>
              <a:rPr lang="fr-FR" sz="2800" dirty="0">
                <a:effectLst/>
                <a:latin typeface="Aptos" panose="020B0004020202020204" pitchFamily="34" charset="0"/>
                <a:ea typeface="Aptos" panose="020B0004020202020204" pitchFamily="34" charset="0"/>
                <a:cs typeface="Times New Roman" panose="02020603050405020304" pitchFamily="18" charset="0"/>
              </a:rPr>
              <a:t> La maltraitance génère une spirale infernale de violences</a:t>
            </a:r>
          </a:p>
          <a:p>
            <a:pPr marL="742950" lvl="1" indent="-285750">
              <a:lnSpc>
                <a:spcPct val="107000"/>
              </a:lnSpc>
              <a:spcAft>
                <a:spcPts val="800"/>
              </a:spcAft>
              <a:buFont typeface="+mj-lt"/>
              <a:buAutoNum type="arabicPeriod" startAt="3"/>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La maltraitance infantile est un facteur de sous-développement national et personnel</a:t>
            </a:r>
            <a:endParaRPr lang="it-IT" sz="28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07000"/>
              </a:lnSpc>
              <a:spcAft>
                <a:spcPts val="800"/>
              </a:spcAft>
              <a:buFont typeface="+mj-lt"/>
              <a:buAutoNum type="arabicPeriod"/>
            </a:pPr>
            <a:endParaRPr lang="it-IT"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084067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5A4EBD-C69B-C818-8F26-7EF3776D86BC}"/>
              </a:ext>
            </a:extLst>
          </p:cNvPr>
          <p:cNvSpPr>
            <a:spLocks noGrp="1"/>
          </p:cNvSpPr>
          <p:nvPr>
            <p:ph type="title"/>
          </p:nvPr>
        </p:nvSpPr>
        <p:spPr>
          <a:xfrm>
            <a:off x="112295" y="1"/>
            <a:ext cx="12079705" cy="1620252"/>
          </a:xfrm>
        </p:spPr>
        <p:txBody>
          <a:bodyPr>
            <a:normAutofit/>
          </a:bodyPr>
          <a:lstStyle/>
          <a:p>
            <a:pPr marL="342900" lvl="0" indent="-342900" algn="ctr">
              <a:lnSpc>
                <a:spcPct val="107000"/>
              </a:lnSpc>
              <a:spcAft>
                <a:spcPts val="800"/>
              </a:spcAft>
            </a:pPr>
            <a:r>
              <a:rPr lang="fr-FR" sz="4400" b="1" kern="100" dirty="0">
                <a:effectLst/>
                <a:latin typeface="Times New Roman" panose="02020603050405020304" pitchFamily="18" charset="0"/>
                <a:ea typeface="Aptos" panose="020B0004020202020204" pitchFamily="34" charset="0"/>
                <a:cs typeface="Times New Roman" panose="02020603050405020304" pitchFamily="18" charset="0"/>
              </a:rPr>
              <a:t>Approche notionnelle de la maltraitance infantile</a:t>
            </a:r>
            <a:br>
              <a:rPr lang="it-IT" sz="3600" kern="100" dirty="0">
                <a:effectLst/>
                <a:latin typeface="Aptos" panose="020B0004020202020204" pitchFamily="34" charset="0"/>
                <a:ea typeface="Aptos" panose="020B0004020202020204" pitchFamily="34" charset="0"/>
                <a:cs typeface="Times New Roman" panose="02020603050405020304" pitchFamily="18" charset="0"/>
              </a:rPr>
            </a:br>
            <a:endParaRPr lang="it-IT" dirty="0"/>
          </a:p>
        </p:txBody>
      </p:sp>
      <p:sp>
        <p:nvSpPr>
          <p:cNvPr id="3" name="Espace réservé du contenu 2">
            <a:extLst>
              <a:ext uri="{FF2B5EF4-FFF2-40B4-BE49-F238E27FC236}">
                <a16:creationId xmlns:a16="http://schemas.microsoft.com/office/drawing/2014/main" id="{CAAF9D43-E671-6F34-372D-A932156C6C1A}"/>
              </a:ext>
            </a:extLst>
          </p:cNvPr>
          <p:cNvSpPr>
            <a:spLocks noGrp="1"/>
          </p:cNvSpPr>
          <p:nvPr>
            <p:ph idx="1"/>
          </p:nvPr>
        </p:nvSpPr>
        <p:spPr>
          <a:xfrm>
            <a:off x="132348" y="1748590"/>
            <a:ext cx="12059652" cy="4973052"/>
          </a:xfrm>
        </p:spPr>
        <p:txBody>
          <a:bodyPr>
            <a:normAutofit fontScale="92500" lnSpcReduction="10000"/>
          </a:bodyPr>
          <a:lstStyle/>
          <a:p>
            <a:pPr marL="0" indent="0">
              <a:buNone/>
            </a:pPr>
            <a:r>
              <a:rPr lang="fr-FR" dirty="0"/>
              <a:t>La maltraitance infantile désigne:</a:t>
            </a:r>
          </a:p>
          <a:p>
            <a:pPr>
              <a:buFont typeface="Wingdings" panose="05000000000000000000" pitchFamily="2" charset="2"/>
              <a:buChar char="ü"/>
            </a:pPr>
            <a:r>
              <a:rPr lang="fr-FR" dirty="0"/>
              <a:t> </a:t>
            </a:r>
            <a:r>
              <a:rPr lang="fr-FR" dirty="0">
                <a:effectLst/>
                <a:latin typeface="Aptos" panose="020B0004020202020204" pitchFamily="34" charset="0"/>
                <a:ea typeface="Aptos" panose="020B0004020202020204" pitchFamily="34" charset="0"/>
                <a:cs typeface="Times New Roman" panose="02020603050405020304" pitchFamily="18" charset="0"/>
              </a:rPr>
              <a:t>« tout acte commis directement ou par omission par un parent ou un autre gardien, qui a pour conséquence un dommage ou la potentialité d'un dommage ou la menace d'un dommage pour un enfant, ce dommage n'ayant pas besoin d'être intentionnel » (</a:t>
            </a:r>
            <a:r>
              <a:rPr lang="fr-FR" dirty="0" err="1">
                <a:effectLst/>
                <a:latin typeface="Aptos" panose="020B0004020202020204" pitchFamily="34" charset="0"/>
                <a:ea typeface="Aptos" panose="020B0004020202020204" pitchFamily="34" charset="0"/>
                <a:cs typeface="Times New Roman" panose="02020603050405020304" pitchFamily="18" charset="0"/>
              </a:rPr>
              <a:t>Tursz</a:t>
            </a:r>
            <a:r>
              <a:rPr lang="fr-FR" dirty="0">
                <a:effectLst/>
                <a:latin typeface="Aptos" panose="020B0004020202020204" pitchFamily="34" charset="0"/>
                <a:ea typeface="Aptos" panose="020B0004020202020204" pitchFamily="34" charset="0"/>
                <a:cs typeface="Times New Roman" panose="02020603050405020304" pitchFamily="18" charset="0"/>
              </a:rPr>
              <a:t>, 2018)</a:t>
            </a:r>
          </a:p>
          <a:p>
            <a:pPr>
              <a:buFont typeface="Wingdings" panose="05000000000000000000" pitchFamily="2" charset="2"/>
              <a:buChar char="ü"/>
            </a:pPr>
            <a:r>
              <a:rPr lang="fr-FR" dirty="0">
                <a:effectLst/>
                <a:latin typeface="Aptos" panose="020B0004020202020204" pitchFamily="34" charset="0"/>
                <a:ea typeface="Aptos" panose="020B0004020202020204" pitchFamily="34" charset="0"/>
                <a:cs typeface="Times New Roman" panose="02020603050405020304" pitchFamily="18" charset="0"/>
              </a:rPr>
              <a:t>toutes formes de violences, d'atteintes ou de brutalités physiques et mentales, d'abandon ou de négligences, de mauvais traitements ou d'exploitation, y compris la violence sexuelle« (ONU, 1989)</a:t>
            </a:r>
          </a:p>
          <a:p>
            <a:pPr>
              <a:buFont typeface="Wingdings" panose="05000000000000000000" pitchFamily="2" charset="2"/>
              <a:buChar char="ü"/>
            </a:pPr>
            <a:r>
              <a:rPr lang="fr-FR" dirty="0">
                <a:effectLst/>
                <a:latin typeface="Aptos" panose="020B0004020202020204" pitchFamily="34" charset="0"/>
                <a:ea typeface="Aptos" panose="020B0004020202020204" pitchFamily="34" charset="0"/>
                <a:cs typeface="Times New Roman" panose="02020603050405020304" pitchFamily="18" charset="0"/>
              </a:rPr>
              <a:t>toutes les formes de mauvais traitements physiques et/ou affectifs, d’abus sexuels, de négligence ou de traitement négligents, ou d’exploitation commerciale ou autre, entraînant un préjudice réel ou potentiel pour la santé de l’enfant, sa survie, son développement ou sa dignité, dans le contexte d’une relation de responsabilité, de confiance ou de pouvoir (OMS, 2024)</a:t>
            </a:r>
          </a:p>
          <a:p>
            <a:pPr>
              <a:buFont typeface="Wingdings" panose="05000000000000000000" pitchFamily="2" charset="2"/>
              <a:buChar char="ü"/>
            </a:pPr>
            <a:endParaRPr lang="fr-FR" sz="2800" dirty="0">
              <a:effectLst/>
              <a:latin typeface="Aptos" panose="020B0004020202020204" pitchFamily="34" charset="0"/>
              <a:ea typeface="Aptos" panose="020B0004020202020204" pitchFamily="34" charset="0"/>
              <a:cs typeface="Times New Roman" panose="02020603050405020304" pitchFamily="18" charset="0"/>
            </a:endParaRPr>
          </a:p>
          <a:p>
            <a:pPr>
              <a:buFont typeface="Wingdings" panose="05000000000000000000" pitchFamily="2" charset="2"/>
              <a:buChar char="ü"/>
            </a:pPr>
            <a:endParaRPr lang="it-IT" dirty="0"/>
          </a:p>
        </p:txBody>
      </p:sp>
    </p:spTree>
    <p:extLst>
      <p:ext uri="{BB962C8B-B14F-4D97-AF65-F5344CB8AC3E}">
        <p14:creationId xmlns:p14="http://schemas.microsoft.com/office/powerpoint/2010/main" val="2348128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7D1B8E-B1BC-1819-0288-232625F8DA2E}"/>
              </a:ext>
            </a:extLst>
          </p:cNvPr>
          <p:cNvSpPr>
            <a:spLocks noGrp="1"/>
          </p:cNvSpPr>
          <p:nvPr>
            <p:ph type="title"/>
          </p:nvPr>
        </p:nvSpPr>
        <p:spPr>
          <a:xfrm>
            <a:off x="144379" y="365125"/>
            <a:ext cx="12047621" cy="1325563"/>
          </a:xfrm>
        </p:spPr>
        <p:txBody>
          <a:bodyPr/>
          <a:lstStyle/>
          <a:p>
            <a:pPr algn="ctr"/>
            <a:r>
              <a:rPr kumimoji="0" lang="fr-FR" sz="4400" b="1"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rPr>
              <a:t>Approche notionnelle de la maltraitance infantile</a:t>
            </a:r>
            <a:endParaRPr lang="it-IT" dirty="0"/>
          </a:p>
        </p:txBody>
      </p:sp>
      <p:sp>
        <p:nvSpPr>
          <p:cNvPr id="3" name="Espace réservé du contenu 2">
            <a:extLst>
              <a:ext uri="{FF2B5EF4-FFF2-40B4-BE49-F238E27FC236}">
                <a16:creationId xmlns:a16="http://schemas.microsoft.com/office/drawing/2014/main" id="{F33BFA6E-B024-1F9B-9540-AE079D44366D}"/>
              </a:ext>
            </a:extLst>
          </p:cNvPr>
          <p:cNvSpPr>
            <a:spLocks noGrp="1"/>
          </p:cNvSpPr>
          <p:nvPr>
            <p:ph idx="1"/>
          </p:nvPr>
        </p:nvSpPr>
        <p:spPr>
          <a:xfrm>
            <a:off x="0" y="1825624"/>
            <a:ext cx="12192000" cy="4815807"/>
          </a:xfrm>
        </p:spPr>
        <p:txBody>
          <a:bodyPr>
            <a:normAutofit fontScale="92500" lnSpcReduction="10000"/>
          </a:bodyPr>
          <a:lstStyle/>
          <a:p>
            <a:pPr>
              <a:lnSpc>
                <a:spcPct val="107000"/>
              </a:lnSpc>
              <a:spcAft>
                <a:spcPts val="800"/>
              </a:spcAf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En milieu scolaire, la maltraitance désigne tout comportement ou acte, intentionnel ou non, qui cause du tort physique, émotionnel ou psychologique à un élève. </a:t>
            </a:r>
          </a:p>
          <a:p>
            <a:pPr>
              <a:lnSpc>
                <a:spcPct val="107000"/>
              </a:lnSpc>
              <a:spcAft>
                <a:spcPts val="800"/>
              </a:spcAft>
            </a:pPr>
            <a:r>
              <a:rPr lang="fr-FR" kern="100" dirty="0">
                <a:latin typeface="Aptos" panose="020B0004020202020204" pitchFamily="34" charset="0"/>
                <a:ea typeface="Aptos" panose="020B0004020202020204" pitchFamily="34" charset="0"/>
                <a:cs typeface="Times New Roman" panose="02020603050405020304" pitchFamily="18" charset="0"/>
              </a:rPr>
              <a:t>E</a:t>
            </a:r>
            <a:r>
              <a:rPr lang="fr-FR" sz="2800" kern="100" dirty="0">
                <a:effectLst/>
                <a:latin typeface="Aptos" panose="020B0004020202020204" pitchFamily="34" charset="0"/>
                <a:ea typeface="Aptos" panose="020B0004020202020204" pitchFamily="34" charset="0"/>
                <a:cs typeface="Times New Roman" panose="02020603050405020304" pitchFamily="18" charset="0"/>
              </a:rPr>
              <a:t>lle peut se manifester par des violences physiques, psychologiques ou verbales, ainsi que par des négligences. </a:t>
            </a:r>
          </a:p>
          <a:p>
            <a:pPr>
              <a:lnSpc>
                <a:spcPct val="107000"/>
              </a:lnSpc>
              <a:spcAft>
                <a:spcPts val="800"/>
              </a:spcAf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Les violences éducatives ordinaires (VEO) incluent des actes tels que les châtiments corporels (fessées, gifles), les cris, les humiliations, les moqueries, les menaces ou les privations. Ces actes peuvent provenir de divers acteurs, tels que des directeurs, des enseignants, des camarades de classe, les agents commis à la sécurité de l’école ou d'autres membres du personnel éducatif.</a:t>
            </a:r>
            <a:endParaRPr lang="it-IT"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651256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65496C-AC02-FA85-4D01-4A1CB8395F0D}"/>
              </a:ext>
            </a:extLst>
          </p:cNvPr>
          <p:cNvSpPr>
            <a:spLocks noGrp="1"/>
          </p:cNvSpPr>
          <p:nvPr>
            <p:ph type="title"/>
          </p:nvPr>
        </p:nvSpPr>
        <p:spPr/>
        <p:txBody>
          <a:bodyPr/>
          <a:lstStyle/>
          <a:p>
            <a:pPr algn="ctr"/>
            <a:r>
              <a:rPr lang="fr-FR" sz="4400" b="1" dirty="0">
                <a:effectLst/>
                <a:latin typeface="Times New Roman" panose="02020603050405020304" pitchFamily="18" charset="0"/>
                <a:ea typeface="Aptos" panose="020B0004020202020204" pitchFamily="34" charset="0"/>
              </a:rPr>
              <a:t>Typologies de maltraitances</a:t>
            </a:r>
            <a:endParaRPr lang="it-IT" dirty="0"/>
          </a:p>
        </p:txBody>
      </p:sp>
      <p:sp>
        <p:nvSpPr>
          <p:cNvPr id="3" name="Espace réservé du contenu 2">
            <a:extLst>
              <a:ext uri="{FF2B5EF4-FFF2-40B4-BE49-F238E27FC236}">
                <a16:creationId xmlns:a16="http://schemas.microsoft.com/office/drawing/2014/main" id="{D2EDF184-4A50-47E8-D1CC-FF74A870F455}"/>
              </a:ext>
            </a:extLst>
          </p:cNvPr>
          <p:cNvSpPr>
            <a:spLocks noGrp="1"/>
          </p:cNvSpPr>
          <p:nvPr>
            <p:ph idx="1"/>
          </p:nvPr>
        </p:nvSpPr>
        <p:spPr>
          <a:xfrm>
            <a:off x="0" y="1825624"/>
            <a:ext cx="12192000" cy="4896017"/>
          </a:xfrm>
        </p:spPr>
        <p:txBody>
          <a:bodyPr/>
          <a:lstStyle/>
          <a:p>
            <a:pPr marL="0" indent="0">
              <a:buNone/>
            </a:pPr>
            <a:r>
              <a:rPr lang="fr-FR" sz="2800" b="1" dirty="0">
                <a:effectLst/>
                <a:latin typeface="Aptos" panose="020B0004020202020204" pitchFamily="34" charset="0"/>
                <a:ea typeface="Aptos" panose="020B0004020202020204" pitchFamily="34" charset="0"/>
                <a:cs typeface="Times New Roman" panose="02020603050405020304" pitchFamily="18" charset="0"/>
              </a:rPr>
              <a:t>1. les maltraitances physiques</a:t>
            </a:r>
            <a:r>
              <a:rPr lang="fr-FR" sz="2800" dirty="0">
                <a:effectLst/>
                <a:latin typeface="Aptos" panose="020B0004020202020204" pitchFamily="34" charset="0"/>
                <a:ea typeface="Aptos" panose="020B0004020202020204" pitchFamily="34" charset="0"/>
                <a:cs typeface="Times New Roman" panose="02020603050405020304" pitchFamily="18" charset="0"/>
              </a:rPr>
              <a:t> : un ensemble des pratiques incluant les châtiments corporels (encore répandus comme méthode disciplinaire), notamment les</a:t>
            </a:r>
            <a:r>
              <a:rPr lang="fr-FR" sz="2800" b="1" dirty="0">
                <a:effectLst/>
                <a:latin typeface="Aptos" panose="020B0004020202020204" pitchFamily="34" charset="0"/>
                <a:ea typeface="Aptos" panose="020B0004020202020204" pitchFamily="34" charset="0"/>
                <a:cs typeface="Times New Roman" panose="02020603050405020304" pitchFamily="18" charset="0"/>
              </a:rPr>
              <a:t> </a:t>
            </a:r>
            <a:r>
              <a:rPr lang="fr-FR" sz="2800" dirty="0">
                <a:effectLst/>
                <a:latin typeface="Aptos" panose="020B0004020202020204" pitchFamily="34" charset="0"/>
                <a:ea typeface="Aptos" panose="020B0004020202020204" pitchFamily="34" charset="0"/>
                <a:cs typeface="Times New Roman" panose="02020603050405020304" pitchFamily="18" charset="0"/>
              </a:rPr>
              <a:t>coups, les gifles, les pincements des joues, la tirade d’oreilles, les fouets, tout travail manuel et tout exercice physique à caractère punitif ou toute forme d'agression physique infligée à un élève;</a:t>
            </a:r>
          </a:p>
          <a:p>
            <a:pPr marL="0" indent="0">
              <a:buNone/>
            </a:pPr>
            <a:r>
              <a:rPr lang="fr-FR" b="1" dirty="0">
                <a:latin typeface="Aptos" panose="020B0004020202020204" pitchFamily="34" charset="0"/>
                <a:cs typeface="Times New Roman" panose="02020603050405020304" pitchFamily="18" charset="0"/>
              </a:rPr>
              <a:t>2</a:t>
            </a:r>
            <a:r>
              <a:rPr lang="fr-FR" dirty="0">
                <a:latin typeface="Aptos" panose="020B0004020202020204" pitchFamily="34" charset="0"/>
                <a:cs typeface="Times New Roman" panose="02020603050405020304" pitchFamily="18" charset="0"/>
              </a:rPr>
              <a:t>.</a:t>
            </a:r>
            <a:r>
              <a:rPr lang="fr-FR" sz="2800" b="1" dirty="0">
                <a:effectLst/>
                <a:latin typeface="Aptos" panose="020B0004020202020204" pitchFamily="34" charset="0"/>
                <a:ea typeface="Aptos" panose="020B0004020202020204" pitchFamily="34" charset="0"/>
                <a:cs typeface="Times New Roman" panose="02020603050405020304" pitchFamily="18" charset="0"/>
              </a:rPr>
              <a:t> Maltraitances psychologiques et verbales </a:t>
            </a:r>
            <a:r>
              <a:rPr lang="fr-FR" sz="2800" dirty="0">
                <a:effectLst/>
                <a:latin typeface="Aptos" panose="020B0004020202020204" pitchFamily="34" charset="0"/>
                <a:ea typeface="Aptos" panose="020B0004020202020204" pitchFamily="34" charset="0"/>
                <a:cs typeface="Times New Roman" panose="02020603050405020304" pitchFamily="18" charset="0"/>
              </a:rPr>
              <a:t>: ces abus affectent profondément la santé mentale des élèves, compromettant leur estime de soi et leur motivation à apprendre;</a:t>
            </a:r>
          </a:p>
          <a:p>
            <a:pPr marL="0" indent="0">
              <a:buNone/>
            </a:pPr>
            <a:r>
              <a:rPr lang="fr-FR" b="1" dirty="0">
                <a:latin typeface="Aptos" panose="020B0004020202020204" pitchFamily="34" charset="0"/>
                <a:ea typeface="Aptos" panose="020B0004020202020204" pitchFamily="34" charset="0"/>
                <a:cs typeface="Times New Roman" panose="02020603050405020304" pitchFamily="18" charset="0"/>
              </a:rPr>
              <a:t>3. A</a:t>
            </a:r>
            <a:r>
              <a:rPr lang="fr-FR" sz="2800" b="1" dirty="0">
                <a:effectLst/>
                <a:latin typeface="Aptos" panose="020B0004020202020204" pitchFamily="34" charset="0"/>
                <a:ea typeface="Aptos" panose="020B0004020202020204" pitchFamily="34" charset="0"/>
                <a:cs typeface="Times New Roman" panose="02020603050405020304" pitchFamily="18" charset="0"/>
              </a:rPr>
              <a:t>bus sexuels</a:t>
            </a:r>
            <a:r>
              <a:rPr lang="fr-FR" sz="2800" dirty="0">
                <a:effectLst/>
                <a:latin typeface="Aptos" panose="020B0004020202020204" pitchFamily="34" charset="0"/>
                <a:ea typeface="Aptos" panose="020B0004020202020204" pitchFamily="34" charset="0"/>
                <a:cs typeface="Times New Roman" panose="02020603050405020304" pitchFamily="18" charset="0"/>
              </a:rPr>
              <a:t>, souvent perpétrés par des enseignants ou des élèves plus âgés. </a:t>
            </a:r>
            <a:endParaRPr lang="it-IT" dirty="0"/>
          </a:p>
        </p:txBody>
      </p:sp>
    </p:spTree>
    <p:extLst>
      <p:ext uri="{BB962C8B-B14F-4D97-AF65-F5344CB8AC3E}">
        <p14:creationId xmlns:p14="http://schemas.microsoft.com/office/powerpoint/2010/main" val="2387418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12F1BF-5C56-7BA2-A168-7A0364A81826}"/>
              </a:ext>
            </a:extLst>
          </p:cNvPr>
          <p:cNvSpPr>
            <a:spLocks noGrp="1"/>
          </p:cNvSpPr>
          <p:nvPr>
            <p:ph type="title"/>
          </p:nvPr>
        </p:nvSpPr>
        <p:spPr/>
        <p:txBody>
          <a:bodyPr/>
          <a:lstStyle/>
          <a:p>
            <a:pPr algn="ctr"/>
            <a:r>
              <a:rPr lang="fr-FR" dirty="0"/>
              <a:t>Typologies de maltraitances</a:t>
            </a:r>
            <a:endParaRPr lang="it-IT" dirty="0"/>
          </a:p>
        </p:txBody>
      </p:sp>
      <p:sp>
        <p:nvSpPr>
          <p:cNvPr id="3" name="Espace réservé du contenu 2">
            <a:extLst>
              <a:ext uri="{FF2B5EF4-FFF2-40B4-BE49-F238E27FC236}">
                <a16:creationId xmlns:a16="http://schemas.microsoft.com/office/drawing/2014/main" id="{03B55019-BADA-AA11-5AB0-7EFCF6384A64}"/>
              </a:ext>
            </a:extLst>
          </p:cNvPr>
          <p:cNvSpPr>
            <a:spLocks noGrp="1"/>
          </p:cNvSpPr>
          <p:nvPr>
            <p:ph idx="1"/>
          </p:nvPr>
        </p:nvSpPr>
        <p:spPr/>
        <p:txBody>
          <a:bodyPr/>
          <a:lstStyle/>
          <a:p>
            <a:pPr marL="0" indent="0">
              <a:lnSpc>
                <a:spcPct val="107000"/>
              </a:lnSpc>
              <a:spcAft>
                <a:spcPts val="800"/>
              </a:spcAft>
              <a:buNone/>
            </a:pPr>
            <a:r>
              <a:rPr lang="fr-FR" sz="2800" b="1" kern="100" dirty="0">
                <a:effectLst/>
                <a:latin typeface="Aptos" panose="020B0004020202020204" pitchFamily="34" charset="0"/>
                <a:ea typeface="Aptos" panose="020B0004020202020204" pitchFamily="34" charset="0"/>
                <a:cs typeface="Times New Roman" panose="02020603050405020304" pitchFamily="18" charset="0"/>
              </a:rPr>
              <a:t>4. </a:t>
            </a:r>
            <a:r>
              <a:rPr lang="fr-FR" b="1" kern="100" dirty="0">
                <a:latin typeface="Aptos" panose="020B0004020202020204" pitchFamily="34" charset="0"/>
                <a:ea typeface="Aptos" panose="020B0004020202020204" pitchFamily="34" charset="0"/>
                <a:cs typeface="Times New Roman" panose="02020603050405020304" pitchFamily="18" charset="0"/>
              </a:rPr>
              <a:t>N</a:t>
            </a:r>
            <a:r>
              <a:rPr lang="fr-FR" sz="2800" b="1" kern="100" dirty="0">
                <a:effectLst/>
                <a:latin typeface="Aptos" panose="020B0004020202020204" pitchFamily="34" charset="0"/>
                <a:ea typeface="Aptos" panose="020B0004020202020204" pitchFamily="34" charset="0"/>
                <a:cs typeface="Times New Roman" panose="02020603050405020304" pitchFamily="18" charset="0"/>
              </a:rPr>
              <a:t>égligence : </a:t>
            </a:r>
            <a:r>
              <a:rPr lang="fr-FR" sz="2800" kern="100" dirty="0">
                <a:effectLst/>
                <a:latin typeface="Aptos" panose="020B0004020202020204" pitchFamily="34" charset="0"/>
                <a:ea typeface="Aptos" panose="020B0004020202020204" pitchFamily="34" charset="0"/>
                <a:cs typeface="Times New Roman" panose="02020603050405020304" pitchFamily="18" charset="0"/>
              </a:rPr>
              <a:t>manque de soin ou de supervision, abstention vis-à-vis de ses responsabilités envers les enfants. Il s’agit par exemple, de ne pas s’acquitter de ses devoirs, ne pas intervenir lorsqu’un élève est victime d’intimidation ou laisser un environnement scolaire dangereux persister ;</a:t>
            </a:r>
          </a:p>
          <a:p>
            <a:pPr marL="0" indent="0">
              <a:lnSpc>
                <a:spcPct val="107000"/>
              </a:lnSpc>
              <a:spcAft>
                <a:spcPts val="800"/>
              </a:spcAft>
              <a:buNone/>
            </a:pPr>
            <a:r>
              <a:rPr lang="fr-FR" b="1" kern="100" dirty="0">
                <a:latin typeface="Aptos" panose="020B0004020202020204" pitchFamily="34" charset="0"/>
                <a:ea typeface="Aptos" panose="020B0004020202020204" pitchFamily="34" charset="0"/>
                <a:cs typeface="Times New Roman" panose="02020603050405020304" pitchFamily="18" charset="0"/>
              </a:rPr>
              <a:t>5. V</a:t>
            </a:r>
            <a:r>
              <a:rPr lang="fr-FR" sz="2800" b="1" kern="100" dirty="0">
                <a:effectLst/>
                <a:latin typeface="Aptos" panose="020B0004020202020204" pitchFamily="34" charset="0"/>
                <a:ea typeface="Aptos" panose="020B0004020202020204" pitchFamily="34" charset="0"/>
                <a:cs typeface="Times New Roman" panose="02020603050405020304" pitchFamily="18" charset="0"/>
              </a:rPr>
              <a:t>iolences en ligne</a:t>
            </a:r>
            <a:r>
              <a:rPr lang="fr-FR" sz="2800" kern="100" dirty="0">
                <a:effectLst/>
                <a:latin typeface="Aptos" panose="020B0004020202020204" pitchFamily="34" charset="0"/>
                <a:ea typeface="Aptos" panose="020B0004020202020204" pitchFamily="34" charset="0"/>
                <a:cs typeface="Times New Roman" panose="02020603050405020304" pitchFamily="18" charset="0"/>
              </a:rPr>
              <a:t> (surtout en milieu urbain) : avec la montée de l'accès à Internet dans les écoles, des abus tels que le harcèlement ou la diffusion non consentie d'images intimes sont signalés.</a:t>
            </a:r>
            <a:endParaRPr lang="it-IT"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1061579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F72CDA-B612-CF8D-9E96-CD8363A2C15B}"/>
              </a:ext>
            </a:extLst>
          </p:cNvPr>
          <p:cNvSpPr>
            <a:spLocks noGrp="1"/>
          </p:cNvSpPr>
          <p:nvPr>
            <p:ph type="title"/>
          </p:nvPr>
        </p:nvSpPr>
        <p:spPr>
          <a:xfrm>
            <a:off x="0" y="365125"/>
            <a:ext cx="12192000" cy="1325563"/>
          </a:xfrm>
        </p:spPr>
        <p:txBody>
          <a:bodyPr>
            <a:normAutofit fontScale="90000"/>
          </a:bodyPr>
          <a:lstStyle/>
          <a:p>
            <a:pPr marL="342900" lvl="0" indent="-342900" algn="ctr">
              <a:lnSpc>
                <a:spcPct val="107000"/>
              </a:lnSpc>
              <a:spcAft>
                <a:spcPts val="800"/>
              </a:spcAft>
            </a:pPr>
            <a:r>
              <a:rPr lang="fr-FR" sz="4400" b="1" kern="100" dirty="0">
                <a:effectLst/>
                <a:latin typeface="Times New Roman" panose="02020603050405020304" pitchFamily="18" charset="0"/>
                <a:ea typeface="Aptos" panose="020B0004020202020204" pitchFamily="34" charset="0"/>
                <a:cs typeface="Times New Roman" panose="02020603050405020304" pitchFamily="18" charset="0"/>
              </a:rPr>
              <a:t>Facteurs de risque et réflexions</a:t>
            </a:r>
            <a:br>
              <a:rPr lang="it-IT" sz="3600" kern="100" dirty="0">
                <a:effectLst/>
                <a:latin typeface="Aptos" panose="020B0004020202020204" pitchFamily="34" charset="0"/>
                <a:ea typeface="Aptos" panose="020B0004020202020204" pitchFamily="34" charset="0"/>
                <a:cs typeface="Times New Roman" panose="02020603050405020304" pitchFamily="18" charset="0"/>
              </a:rPr>
            </a:br>
            <a:endParaRPr lang="it-IT" dirty="0"/>
          </a:p>
        </p:txBody>
      </p:sp>
      <p:sp>
        <p:nvSpPr>
          <p:cNvPr id="3" name="Espace réservé du contenu 2">
            <a:extLst>
              <a:ext uri="{FF2B5EF4-FFF2-40B4-BE49-F238E27FC236}">
                <a16:creationId xmlns:a16="http://schemas.microsoft.com/office/drawing/2014/main" id="{B588374E-EE16-694D-5A8F-80DF6C28C96F}"/>
              </a:ext>
            </a:extLst>
          </p:cNvPr>
          <p:cNvSpPr>
            <a:spLocks noGrp="1"/>
          </p:cNvSpPr>
          <p:nvPr>
            <p:ph idx="1"/>
          </p:nvPr>
        </p:nvSpPr>
        <p:spPr>
          <a:xfrm>
            <a:off x="0" y="1809582"/>
            <a:ext cx="12192000" cy="4351338"/>
          </a:xfrm>
        </p:spPr>
        <p:txBody>
          <a:bodyPr/>
          <a:lstStyle/>
          <a:p>
            <a:pPr marL="514350" indent="-514350">
              <a:buFont typeface="+mj-lt"/>
              <a:buAutoNum type="arabicParenR"/>
            </a:pPr>
            <a:r>
              <a:rPr lang="fr-FR" sz="2800" dirty="0">
                <a:effectLst/>
                <a:latin typeface="Aptos" panose="020B0004020202020204" pitchFamily="34" charset="0"/>
                <a:ea typeface="Aptos" panose="020B0004020202020204" pitchFamily="34" charset="0"/>
                <a:cs typeface="Times New Roman" panose="02020603050405020304" pitchFamily="18" charset="0"/>
              </a:rPr>
              <a:t>La première réalité est celle de figure paternaliste et autoritariste de l’adulte qui mine le tissu social africain et congolais et la présence </a:t>
            </a:r>
            <a:r>
              <a:rPr kumimoji="0" lang="fr-FR" sz="28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en classe ou à l’école </a:t>
            </a:r>
            <a:r>
              <a:rPr lang="fr-FR" sz="2800" dirty="0">
                <a:effectLst/>
                <a:latin typeface="Aptos" panose="020B0004020202020204" pitchFamily="34" charset="0"/>
                <a:ea typeface="Aptos" panose="020B0004020202020204" pitchFamily="34" charset="0"/>
                <a:cs typeface="Times New Roman" panose="02020603050405020304" pitchFamily="18" charset="0"/>
              </a:rPr>
              <a:t>des élèves les plus âgés par rapport au niveau d’étude;</a:t>
            </a:r>
          </a:p>
          <a:p>
            <a:pPr marL="514350" indent="-514350">
              <a:buFont typeface="+mj-lt"/>
              <a:buAutoNum type="arabicParenR"/>
            </a:pPr>
            <a:r>
              <a:rPr lang="fr-FR" dirty="0">
                <a:latin typeface="Aptos" panose="020B0004020202020204" pitchFamily="34" charset="0"/>
                <a:ea typeface="Aptos" panose="020B0004020202020204" pitchFamily="34" charset="0"/>
                <a:cs typeface="Times New Roman" panose="02020603050405020304" pitchFamily="18" charset="0"/>
              </a:rPr>
              <a:t>L</a:t>
            </a:r>
            <a:r>
              <a:rPr lang="fr-FR" sz="2800" dirty="0">
                <a:effectLst/>
                <a:latin typeface="Aptos" panose="020B0004020202020204" pitchFamily="34" charset="0"/>
                <a:ea typeface="Aptos" panose="020B0004020202020204" pitchFamily="34" charset="0"/>
                <a:cs typeface="Times New Roman" panose="02020603050405020304" pitchFamily="18" charset="0"/>
              </a:rPr>
              <a:t>’environnement scolaire ou pédagogique. Cas des classes pléthoriques (lire notre article: https//doi.org/10.58610/RPJ.032.0824) et l’insuffisance infrastructurelle;</a:t>
            </a:r>
          </a:p>
          <a:p>
            <a:pPr marL="514350" indent="-514350">
              <a:buFont typeface="+mj-lt"/>
              <a:buAutoNum type="arabicParenR"/>
            </a:pPr>
            <a:r>
              <a:rPr lang="fr-FR" dirty="0">
                <a:latin typeface="Aptos" panose="020B0004020202020204" pitchFamily="34" charset="0"/>
                <a:ea typeface="Aptos" panose="020B0004020202020204" pitchFamily="34" charset="0"/>
                <a:cs typeface="Times New Roman" panose="02020603050405020304" pitchFamily="18" charset="0"/>
              </a:rPr>
              <a:t>L’absence d’une éducation inclusive à l’école ou l’incapacité de savoir gérer la diversité et l’hétérogénéité…</a:t>
            </a:r>
            <a:endParaRPr lang="fr-FR" sz="2800" dirty="0">
              <a:effectLst/>
              <a:latin typeface="Aptos" panose="020B0004020202020204" pitchFamily="34" charset="0"/>
              <a:ea typeface="Aptos" panose="020B0004020202020204" pitchFamily="34" charset="0"/>
              <a:cs typeface="Times New Roman" panose="02020603050405020304" pitchFamily="18" charset="0"/>
            </a:endParaRPr>
          </a:p>
          <a:p>
            <a:pPr marL="514350" indent="-514350">
              <a:buFont typeface="+mj-lt"/>
              <a:buAutoNum type="arabicParenR"/>
            </a:pPr>
            <a:endParaRPr lang="fr-FR" sz="2800" dirty="0">
              <a:effectLst/>
              <a:latin typeface="Aptos" panose="020B0004020202020204" pitchFamily="34" charset="0"/>
              <a:ea typeface="Aptos" panose="020B0004020202020204" pitchFamily="34" charset="0"/>
              <a:cs typeface="Times New Roman" panose="02020603050405020304" pitchFamily="18" charset="0"/>
            </a:endParaRPr>
          </a:p>
          <a:p>
            <a:pPr marL="514350" indent="-514350">
              <a:buFont typeface="+mj-lt"/>
              <a:buAutoNum type="arabicParenR"/>
            </a:pPr>
            <a:endParaRPr lang="it-IT" dirty="0"/>
          </a:p>
        </p:txBody>
      </p:sp>
    </p:spTree>
    <p:extLst>
      <p:ext uri="{BB962C8B-B14F-4D97-AF65-F5344CB8AC3E}">
        <p14:creationId xmlns:p14="http://schemas.microsoft.com/office/powerpoint/2010/main" val="402461065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1375</Words>
  <Application>Microsoft Office PowerPoint</Application>
  <PresentationFormat>Grand écran</PresentationFormat>
  <Paragraphs>53</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15</vt:i4>
      </vt:variant>
    </vt:vector>
  </HeadingPairs>
  <TitlesOfParts>
    <vt:vector size="21" baseType="lpstr">
      <vt:lpstr>Aptos</vt:lpstr>
      <vt:lpstr>Aptos Display</vt:lpstr>
      <vt:lpstr>Arial</vt:lpstr>
      <vt:lpstr>Times New Roman</vt:lpstr>
      <vt:lpstr>Wingdings</vt:lpstr>
      <vt:lpstr>Thème Office</vt:lpstr>
      <vt:lpstr>Maltraitance des enfants dans le système éducatif congolais : conséquences et séquelles</vt:lpstr>
      <vt:lpstr>Introduction</vt:lpstr>
      <vt:lpstr>Introduction</vt:lpstr>
      <vt:lpstr>Quelques préalables </vt:lpstr>
      <vt:lpstr>Approche notionnelle de la maltraitance infantile </vt:lpstr>
      <vt:lpstr>Approche notionnelle de la maltraitance infantile</vt:lpstr>
      <vt:lpstr>Typologies de maltraitances</vt:lpstr>
      <vt:lpstr>Typologies de maltraitances</vt:lpstr>
      <vt:lpstr>Facteurs de risque et réflexions </vt:lpstr>
      <vt:lpstr>Conclusion: Quelques réflexions</vt:lpstr>
      <vt:lpstr>Conclusion: Quelques réflexions</vt:lpstr>
      <vt:lpstr>Conclusion: Quelques réflexions</vt:lpstr>
      <vt:lpstr>Références bibliographiques</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Théodore Mulenga Mulenga</dc:creator>
  <cp:lastModifiedBy>Théodore Mulenga Mulenga</cp:lastModifiedBy>
  <cp:revision>5</cp:revision>
  <dcterms:created xsi:type="dcterms:W3CDTF">2025-04-23T08:25:30Z</dcterms:created>
  <dcterms:modified xsi:type="dcterms:W3CDTF">2025-04-23T10:26:35Z</dcterms:modified>
</cp:coreProperties>
</file>