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1"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7" autoAdjust="0"/>
    <p:restoredTop sz="92665" autoAdjust="0"/>
  </p:normalViewPr>
  <p:slideViewPr>
    <p:cSldViewPr snapToGrid="0">
      <p:cViewPr varScale="1">
        <p:scale>
          <a:sx n="70" d="100"/>
          <a:sy n="70" d="100"/>
        </p:scale>
        <p:origin x="933"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8DD129-A8C2-419E-B641-6CC90F50732D}"/>
              </a:ext>
            </a:extLst>
          </p:cNvPr>
          <p:cNvSpPr>
            <a:spLocks noGrp="1"/>
          </p:cNvSpPr>
          <p:nvPr>
            <p:ph type="ctrTitle"/>
          </p:nvPr>
        </p:nvSpPr>
        <p:spPr>
          <a:xfrm>
            <a:off x="762000" y="1524000"/>
            <a:ext cx="10668000" cy="22860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D1B33C04-8A23-4499-A6EF-1D190F0FB38E}"/>
              </a:ext>
            </a:extLst>
          </p:cNvPr>
          <p:cNvSpPr>
            <a:spLocks noGrp="1"/>
          </p:cNvSpPr>
          <p:nvPr>
            <p:ph type="subTitle" idx="1"/>
          </p:nvPr>
        </p:nvSpPr>
        <p:spPr>
          <a:xfrm>
            <a:off x="762000" y="4571999"/>
            <a:ext cx="10668000" cy="1524000"/>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BEFA99FB-5674-4BC5-949F-8D45EC167511}"/>
              </a:ext>
            </a:extLst>
          </p:cNvPr>
          <p:cNvSpPr>
            <a:spLocks noGrp="1"/>
          </p:cNvSpPr>
          <p:nvPr>
            <p:ph type="dt" sz="half" idx="10"/>
          </p:nvPr>
        </p:nvSpPr>
        <p:spPr/>
        <p:txBody>
          <a:bodyPr/>
          <a:lstStyle/>
          <a:p>
            <a:fld id="{76969C88-B244-455D-A017-012B25B1ACDD}" type="datetimeFigureOut">
              <a:rPr lang="en-US" smtClean="0"/>
              <a:t>12/27/2024</a:t>
            </a:fld>
            <a:endParaRPr lang="en-US"/>
          </a:p>
        </p:txBody>
      </p:sp>
      <p:sp>
        <p:nvSpPr>
          <p:cNvPr id="5" name="Footer Placeholder 4">
            <a:extLst>
              <a:ext uri="{FF2B5EF4-FFF2-40B4-BE49-F238E27FC236}">
                <a16:creationId xmlns:a16="http://schemas.microsoft.com/office/drawing/2014/main" id="{0763CF93-DD67-4FE2-8083-864693FE8E7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F05E934-32B6-44B1-9622-67F30BDA3F3A}"/>
              </a:ext>
            </a:extLst>
          </p:cNvPr>
          <p:cNvSpPr>
            <a:spLocks noGrp="1"/>
          </p:cNvSpPr>
          <p:nvPr>
            <p:ph type="sldNum" sz="quarter" idx="12"/>
          </p:nvPr>
        </p:nvSpPr>
        <p:spPr/>
        <p:txBody>
          <a:bodyPr/>
          <a:lstStyle/>
          <a:p>
            <a:fld id="{07CE569E-9B7C-4CB9-AB80-C0841F922CFF}" type="slidenum">
              <a:rPr lang="en-US" smtClean="0"/>
              <a:t>‹N°›</a:t>
            </a:fld>
            <a:endParaRPr lang="en-US"/>
          </a:p>
        </p:txBody>
      </p:sp>
    </p:spTree>
    <p:extLst>
      <p:ext uri="{BB962C8B-B14F-4D97-AF65-F5344CB8AC3E}">
        <p14:creationId xmlns:p14="http://schemas.microsoft.com/office/powerpoint/2010/main" val="24235540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BA5B09-FC60-445F-8A12-79869BEC60B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0A219F7-87F2-409F-BB0B-8FE9270C982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CAC2BB8-59E0-4EB2-B3BE-59D8641EE133}"/>
              </a:ext>
            </a:extLst>
          </p:cNvPr>
          <p:cNvSpPr>
            <a:spLocks noGrp="1"/>
          </p:cNvSpPr>
          <p:nvPr>
            <p:ph type="dt" sz="half" idx="10"/>
          </p:nvPr>
        </p:nvSpPr>
        <p:spPr/>
        <p:txBody>
          <a:bodyPr/>
          <a:lstStyle/>
          <a:p>
            <a:fld id="{76969C88-B244-455D-A017-012B25B1ACDD}" type="datetimeFigureOut">
              <a:rPr lang="en-US" smtClean="0"/>
              <a:t>12/27/2024</a:t>
            </a:fld>
            <a:endParaRPr lang="en-US"/>
          </a:p>
        </p:txBody>
      </p:sp>
      <p:sp>
        <p:nvSpPr>
          <p:cNvPr id="5" name="Footer Placeholder 4">
            <a:extLst>
              <a:ext uri="{FF2B5EF4-FFF2-40B4-BE49-F238E27FC236}">
                <a16:creationId xmlns:a16="http://schemas.microsoft.com/office/drawing/2014/main" id="{2D56984E-C0DE-461B-8011-8FC31B0EE94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7FE7C03-68D3-445E-A5A2-8A935CFC977E}"/>
              </a:ext>
            </a:extLst>
          </p:cNvPr>
          <p:cNvSpPr>
            <a:spLocks noGrp="1"/>
          </p:cNvSpPr>
          <p:nvPr>
            <p:ph type="sldNum" sz="quarter" idx="12"/>
          </p:nvPr>
        </p:nvSpPr>
        <p:spPr/>
        <p:txBody>
          <a:bodyPr/>
          <a:lstStyle/>
          <a:p>
            <a:fld id="{07CE569E-9B7C-4CB9-AB80-C0841F922CFF}" type="slidenum">
              <a:rPr lang="en-US" smtClean="0"/>
              <a:t>‹N°›</a:t>
            </a:fld>
            <a:endParaRPr lang="en-US"/>
          </a:p>
        </p:txBody>
      </p:sp>
    </p:spTree>
    <p:extLst>
      <p:ext uri="{BB962C8B-B14F-4D97-AF65-F5344CB8AC3E}">
        <p14:creationId xmlns:p14="http://schemas.microsoft.com/office/powerpoint/2010/main" val="24068329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B21F0D7-112D-48B1-B32B-170B1AA2B51E}"/>
              </a:ext>
            </a:extLst>
          </p:cNvPr>
          <p:cNvSpPr>
            <a:spLocks noGrp="1"/>
          </p:cNvSpPr>
          <p:nvPr>
            <p:ph type="title" orient="vert"/>
          </p:nvPr>
        </p:nvSpPr>
        <p:spPr>
          <a:xfrm>
            <a:off x="9143998" y="761999"/>
            <a:ext cx="2286000" cy="5334001"/>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B27A7C1-8E5B-41DA-9802-F242D382B66B}"/>
              </a:ext>
            </a:extLst>
          </p:cNvPr>
          <p:cNvSpPr>
            <a:spLocks noGrp="1"/>
          </p:cNvSpPr>
          <p:nvPr>
            <p:ph type="body" orient="vert" idx="1"/>
          </p:nvPr>
        </p:nvSpPr>
        <p:spPr>
          <a:xfrm>
            <a:off x="762001" y="761999"/>
            <a:ext cx="7619999" cy="533400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A961CC7-F5B1-464A-8127-60645FB21081}"/>
              </a:ext>
            </a:extLst>
          </p:cNvPr>
          <p:cNvSpPr>
            <a:spLocks noGrp="1"/>
          </p:cNvSpPr>
          <p:nvPr>
            <p:ph type="dt" sz="half" idx="10"/>
          </p:nvPr>
        </p:nvSpPr>
        <p:spPr/>
        <p:txBody>
          <a:bodyPr/>
          <a:lstStyle/>
          <a:p>
            <a:fld id="{76969C88-B244-455D-A017-012B25B1ACDD}" type="datetimeFigureOut">
              <a:rPr lang="en-US" smtClean="0"/>
              <a:t>12/27/2024</a:t>
            </a:fld>
            <a:endParaRPr lang="en-US"/>
          </a:p>
        </p:txBody>
      </p:sp>
      <p:sp>
        <p:nvSpPr>
          <p:cNvPr id="5" name="Footer Placeholder 4">
            <a:extLst>
              <a:ext uri="{FF2B5EF4-FFF2-40B4-BE49-F238E27FC236}">
                <a16:creationId xmlns:a16="http://schemas.microsoft.com/office/drawing/2014/main" id="{53B94302-B381-4F37-A9FF-5CC5519175A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E707151-541F-4104-B989-83A9DCA6E616}"/>
              </a:ext>
            </a:extLst>
          </p:cNvPr>
          <p:cNvSpPr>
            <a:spLocks noGrp="1"/>
          </p:cNvSpPr>
          <p:nvPr>
            <p:ph type="sldNum" sz="quarter" idx="12"/>
          </p:nvPr>
        </p:nvSpPr>
        <p:spPr/>
        <p:txBody>
          <a:bodyPr/>
          <a:lstStyle/>
          <a:p>
            <a:fld id="{07CE569E-9B7C-4CB9-AB80-C0841F922CFF}" type="slidenum">
              <a:rPr lang="en-US" smtClean="0"/>
              <a:t>‹N°›</a:t>
            </a:fld>
            <a:endParaRPr lang="en-US"/>
          </a:p>
        </p:txBody>
      </p:sp>
    </p:spTree>
    <p:extLst>
      <p:ext uri="{BB962C8B-B14F-4D97-AF65-F5344CB8AC3E}">
        <p14:creationId xmlns:p14="http://schemas.microsoft.com/office/powerpoint/2010/main" val="36333710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6AF011-A499-4054-89BF-A4800A68F60B}"/>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066FB6E8-D956-45B5-9B4A-9D31DF466BE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ECDB9DB-9E62-4292-915C-1DD4134740DB}"/>
              </a:ext>
            </a:extLst>
          </p:cNvPr>
          <p:cNvSpPr>
            <a:spLocks noGrp="1"/>
          </p:cNvSpPr>
          <p:nvPr>
            <p:ph type="dt" sz="half" idx="10"/>
          </p:nvPr>
        </p:nvSpPr>
        <p:spPr/>
        <p:txBody>
          <a:bodyPr/>
          <a:lstStyle/>
          <a:p>
            <a:fld id="{76969C88-B244-455D-A017-012B25B1ACDD}" type="datetimeFigureOut">
              <a:rPr lang="en-US" smtClean="0"/>
              <a:t>12/27/2024</a:t>
            </a:fld>
            <a:endParaRPr lang="en-US"/>
          </a:p>
        </p:txBody>
      </p:sp>
      <p:sp>
        <p:nvSpPr>
          <p:cNvPr id="5" name="Footer Placeholder 4">
            <a:extLst>
              <a:ext uri="{FF2B5EF4-FFF2-40B4-BE49-F238E27FC236}">
                <a16:creationId xmlns:a16="http://schemas.microsoft.com/office/drawing/2014/main" id="{2BD462F1-BC30-4172-8353-363123A1DB4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C92EE8A-96DF-4D7D-B434-778324756D04}"/>
              </a:ext>
            </a:extLst>
          </p:cNvPr>
          <p:cNvSpPr>
            <a:spLocks noGrp="1"/>
          </p:cNvSpPr>
          <p:nvPr>
            <p:ph type="sldNum" sz="quarter" idx="12"/>
          </p:nvPr>
        </p:nvSpPr>
        <p:spPr/>
        <p:txBody>
          <a:bodyPr/>
          <a:lstStyle/>
          <a:p>
            <a:fld id="{07CE569E-9B7C-4CB9-AB80-C0841F922CFF}" type="slidenum">
              <a:rPr lang="en-US" smtClean="0"/>
              <a:t>‹N°›</a:t>
            </a:fld>
            <a:endParaRPr lang="en-US"/>
          </a:p>
        </p:txBody>
      </p:sp>
    </p:spTree>
    <p:extLst>
      <p:ext uri="{BB962C8B-B14F-4D97-AF65-F5344CB8AC3E}">
        <p14:creationId xmlns:p14="http://schemas.microsoft.com/office/powerpoint/2010/main" val="26729556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28453A-F2B4-4EDB-B8FA-150267BC1A9A}"/>
              </a:ext>
            </a:extLst>
          </p:cNvPr>
          <p:cNvSpPr>
            <a:spLocks noGrp="1"/>
          </p:cNvSpPr>
          <p:nvPr>
            <p:ph type="title"/>
          </p:nvPr>
        </p:nvSpPr>
        <p:spPr>
          <a:xfrm>
            <a:off x="762000" y="1524000"/>
            <a:ext cx="10668000" cy="3038475"/>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4C46C51-ADF1-48FC-A4D9-38C369E78304}"/>
              </a:ext>
            </a:extLst>
          </p:cNvPr>
          <p:cNvSpPr>
            <a:spLocks noGrp="1"/>
          </p:cNvSpPr>
          <p:nvPr>
            <p:ph type="body" idx="1"/>
          </p:nvPr>
        </p:nvSpPr>
        <p:spPr>
          <a:xfrm>
            <a:off x="762000" y="4589463"/>
            <a:ext cx="10668000" cy="150653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EC43B56-4DC7-490B-AEFD-55ED1ECFF82E}"/>
              </a:ext>
            </a:extLst>
          </p:cNvPr>
          <p:cNvSpPr>
            <a:spLocks noGrp="1"/>
          </p:cNvSpPr>
          <p:nvPr>
            <p:ph type="dt" sz="half" idx="10"/>
          </p:nvPr>
        </p:nvSpPr>
        <p:spPr/>
        <p:txBody>
          <a:bodyPr/>
          <a:lstStyle/>
          <a:p>
            <a:fld id="{76969C88-B244-455D-A017-012B25B1ACDD}" type="datetimeFigureOut">
              <a:rPr lang="en-US" smtClean="0"/>
              <a:t>12/27/2024</a:t>
            </a:fld>
            <a:endParaRPr lang="en-US"/>
          </a:p>
        </p:txBody>
      </p:sp>
      <p:sp>
        <p:nvSpPr>
          <p:cNvPr id="5" name="Footer Placeholder 4">
            <a:extLst>
              <a:ext uri="{FF2B5EF4-FFF2-40B4-BE49-F238E27FC236}">
                <a16:creationId xmlns:a16="http://schemas.microsoft.com/office/drawing/2014/main" id="{454738F8-C4B2-41D8-B627-A6DDB24B2D5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4F43D49-23F8-4C4B-9C30-EDC030EE6F7E}"/>
              </a:ext>
            </a:extLst>
          </p:cNvPr>
          <p:cNvSpPr>
            <a:spLocks noGrp="1"/>
          </p:cNvSpPr>
          <p:nvPr>
            <p:ph type="sldNum" sz="quarter" idx="12"/>
          </p:nvPr>
        </p:nvSpPr>
        <p:spPr/>
        <p:txBody>
          <a:bodyPr/>
          <a:lstStyle/>
          <a:p>
            <a:fld id="{07CE569E-9B7C-4CB9-AB80-C0841F922CFF}" type="slidenum">
              <a:rPr lang="en-US" smtClean="0"/>
              <a:t>‹N°›</a:t>
            </a:fld>
            <a:endParaRPr lang="en-US"/>
          </a:p>
        </p:txBody>
      </p:sp>
    </p:spTree>
    <p:extLst>
      <p:ext uri="{BB962C8B-B14F-4D97-AF65-F5344CB8AC3E}">
        <p14:creationId xmlns:p14="http://schemas.microsoft.com/office/powerpoint/2010/main" val="8611425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E5556D-6916-42E6-8820-8A0D328A502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62747A5-C962-477F-89AA-A32385D57996}"/>
              </a:ext>
            </a:extLst>
          </p:cNvPr>
          <p:cNvSpPr>
            <a:spLocks noGrp="1"/>
          </p:cNvSpPr>
          <p:nvPr>
            <p:ph sz="half" idx="1"/>
          </p:nvPr>
        </p:nvSpPr>
        <p:spPr>
          <a:xfrm>
            <a:off x="762000" y="2285999"/>
            <a:ext cx="5151119" cy="381000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CD08312-30FC-44D8-B2A9-B5CAAD9F066F}"/>
              </a:ext>
            </a:extLst>
          </p:cNvPr>
          <p:cNvSpPr>
            <a:spLocks noGrp="1"/>
          </p:cNvSpPr>
          <p:nvPr>
            <p:ph sz="half" idx="2"/>
          </p:nvPr>
        </p:nvSpPr>
        <p:spPr>
          <a:xfrm>
            <a:off x="6278879" y="2285999"/>
            <a:ext cx="5151121" cy="381000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BED84EB-AF90-4F19-A376-0FE5E50F9EA5}"/>
              </a:ext>
            </a:extLst>
          </p:cNvPr>
          <p:cNvSpPr>
            <a:spLocks noGrp="1"/>
          </p:cNvSpPr>
          <p:nvPr>
            <p:ph type="dt" sz="half" idx="10"/>
          </p:nvPr>
        </p:nvSpPr>
        <p:spPr/>
        <p:txBody>
          <a:bodyPr/>
          <a:lstStyle/>
          <a:p>
            <a:fld id="{76969C88-B244-455D-A017-012B25B1ACDD}" type="datetimeFigureOut">
              <a:rPr lang="en-US" smtClean="0"/>
              <a:t>12/27/2024</a:t>
            </a:fld>
            <a:endParaRPr lang="en-US"/>
          </a:p>
        </p:txBody>
      </p:sp>
      <p:sp>
        <p:nvSpPr>
          <p:cNvPr id="6" name="Footer Placeholder 5">
            <a:extLst>
              <a:ext uri="{FF2B5EF4-FFF2-40B4-BE49-F238E27FC236}">
                <a16:creationId xmlns:a16="http://schemas.microsoft.com/office/drawing/2014/main" id="{7B838ED0-2789-41E4-A36E-83F92CA2E84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7221A83-6D60-45F0-9173-5F6D2438BC36}"/>
              </a:ext>
            </a:extLst>
          </p:cNvPr>
          <p:cNvSpPr>
            <a:spLocks noGrp="1"/>
          </p:cNvSpPr>
          <p:nvPr>
            <p:ph type="sldNum" sz="quarter" idx="12"/>
          </p:nvPr>
        </p:nvSpPr>
        <p:spPr/>
        <p:txBody>
          <a:bodyPr/>
          <a:lstStyle/>
          <a:p>
            <a:fld id="{07CE569E-9B7C-4CB9-AB80-C0841F922CFF}" type="slidenum">
              <a:rPr lang="en-US" smtClean="0"/>
              <a:t>‹N°›</a:t>
            </a:fld>
            <a:endParaRPr lang="en-US"/>
          </a:p>
        </p:txBody>
      </p:sp>
    </p:spTree>
    <p:extLst>
      <p:ext uri="{BB962C8B-B14F-4D97-AF65-F5344CB8AC3E}">
        <p14:creationId xmlns:p14="http://schemas.microsoft.com/office/powerpoint/2010/main" val="12586443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4FFAE2-03F4-4A94-86C4-9305B237CA89}"/>
              </a:ext>
            </a:extLst>
          </p:cNvPr>
          <p:cNvSpPr>
            <a:spLocks noGrp="1"/>
          </p:cNvSpPr>
          <p:nvPr>
            <p:ph type="title"/>
          </p:nvPr>
        </p:nvSpPr>
        <p:spPr>
          <a:xfrm>
            <a:off x="762000" y="762000"/>
            <a:ext cx="10668000" cy="1524000"/>
          </a:xfrm>
        </p:spPr>
        <p:txBody>
          <a:bodyPr/>
          <a:lstStyle/>
          <a:p>
            <a:r>
              <a:rPr lang="en-US"/>
              <a:t>Click to edit Master title style</a:t>
            </a:r>
          </a:p>
        </p:txBody>
      </p:sp>
      <p:sp>
        <p:nvSpPr>
          <p:cNvPr id="3" name="Text Placeholder 2">
            <a:extLst>
              <a:ext uri="{FF2B5EF4-FFF2-40B4-BE49-F238E27FC236}">
                <a16:creationId xmlns:a16="http://schemas.microsoft.com/office/drawing/2014/main" id="{75BAC5A5-E184-46B6-8AB5-C8E132D3624B}"/>
              </a:ext>
            </a:extLst>
          </p:cNvPr>
          <p:cNvSpPr>
            <a:spLocks noGrp="1"/>
          </p:cNvSpPr>
          <p:nvPr>
            <p:ph type="body" idx="1"/>
          </p:nvPr>
        </p:nvSpPr>
        <p:spPr>
          <a:xfrm>
            <a:off x="762000" y="2285999"/>
            <a:ext cx="5151119" cy="761999"/>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FDCFE87-5D80-45CB-9D13-DFC9AFCEC7F9}"/>
              </a:ext>
            </a:extLst>
          </p:cNvPr>
          <p:cNvSpPr>
            <a:spLocks noGrp="1"/>
          </p:cNvSpPr>
          <p:nvPr>
            <p:ph sz="half" idx="2"/>
          </p:nvPr>
        </p:nvSpPr>
        <p:spPr>
          <a:xfrm>
            <a:off x="762000" y="3048000"/>
            <a:ext cx="5151119" cy="3048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AAC1E5A-8423-4749-8EDA-E13425F69658}"/>
              </a:ext>
            </a:extLst>
          </p:cNvPr>
          <p:cNvSpPr>
            <a:spLocks noGrp="1"/>
          </p:cNvSpPr>
          <p:nvPr>
            <p:ph type="body" sz="quarter" idx="3"/>
          </p:nvPr>
        </p:nvSpPr>
        <p:spPr>
          <a:xfrm>
            <a:off x="6278878" y="2286000"/>
            <a:ext cx="5151122" cy="761999"/>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A832AAA-4BB8-4A3D-9C79-516F82F8001D}"/>
              </a:ext>
            </a:extLst>
          </p:cNvPr>
          <p:cNvSpPr>
            <a:spLocks noGrp="1"/>
          </p:cNvSpPr>
          <p:nvPr>
            <p:ph sz="quarter" idx="4"/>
          </p:nvPr>
        </p:nvSpPr>
        <p:spPr>
          <a:xfrm>
            <a:off x="6278878" y="3048000"/>
            <a:ext cx="5151122" cy="3048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E80BEC63-51D3-4C70-B804-BE9EF765AD21}"/>
              </a:ext>
            </a:extLst>
          </p:cNvPr>
          <p:cNvSpPr>
            <a:spLocks noGrp="1"/>
          </p:cNvSpPr>
          <p:nvPr>
            <p:ph type="dt" sz="half" idx="10"/>
          </p:nvPr>
        </p:nvSpPr>
        <p:spPr/>
        <p:txBody>
          <a:bodyPr/>
          <a:lstStyle/>
          <a:p>
            <a:fld id="{76969C88-B244-455D-A017-012B25B1ACDD}" type="datetimeFigureOut">
              <a:rPr lang="en-US" smtClean="0"/>
              <a:t>12/27/2024</a:t>
            </a:fld>
            <a:endParaRPr lang="en-US"/>
          </a:p>
        </p:txBody>
      </p:sp>
      <p:sp>
        <p:nvSpPr>
          <p:cNvPr id="8" name="Footer Placeholder 7">
            <a:extLst>
              <a:ext uri="{FF2B5EF4-FFF2-40B4-BE49-F238E27FC236}">
                <a16:creationId xmlns:a16="http://schemas.microsoft.com/office/drawing/2014/main" id="{735CA295-8563-402F-92C3-1F20C977C17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5EFA5918-109D-4342-84C0-9774A52C9E78}"/>
              </a:ext>
            </a:extLst>
          </p:cNvPr>
          <p:cNvSpPr>
            <a:spLocks noGrp="1"/>
          </p:cNvSpPr>
          <p:nvPr>
            <p:ph type="sldNum" sz="quarter" idx="12"/>
          </p:nvPr>
        </p:nvSpPr>
        <p:spPr/>
        <p:txBody>
          <a:bodyPr/>
          <a:lstStyle/>
          <a:p>
            <a:fld id="{07CE569E-9B7C-4CB9-AB80-C0841F922CFF}" type="slidenum">
              <a:rPr lang="en-US" smtClean="0"/>
              <a:t>‹N°›</a:t>
            </a:fld>
            <a:endParaRPr lang="en-US"/>
          </a:p>
        </p:txBody>
      </p:sp>
    </p:spTree>
    <p:extLst>
      <p:ext uri="{BB962C8B-B14F-4D97-AF65-F5344CB8AC3E}">
        <p14:creationId xmlns:p14="http://schemas.microsoft.com/office/powerpoint/2010/main" val="11583693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EF2662-CBD1-4498-9B6E-2961F5EF1BFB}"/>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9FF739AE-8101-4C18-8CF3-911BDF3978A8}"/>
              </a:ext>
            </a:extLst>
          </p:cNvPr>
          <p:cNvSpPr>
            <a:spLocks noGrp="1"/>
          </p:cNvSpPr>
          <p:nvPr>
            <p:ph type="dt" sz="half" idx="10"/>
          </p:nvPr>
        </p:nvSpPr>
        <p:spPr/>
        <p:txBody>
          <a:bodyPr/>
          <a:lstStyle/>
          <a:p>
            <a:fld id="{76969C88-B244-455D-A017-012B25B1ACDD}" type="datetimeFigureOut">
              <a:rPr lang="en-US" smtClean="0"/>
              <a:t>12/27/2024</a:t>
            </a:fld>
            <a:endParaRPr lang="en-US"/>
          </a:p>
        </p:txBody>
      </p:sp>
      <p:sp>
        <p:nvSpPr>
          <p:cNvPr id="4" name="Footer Placeholder 3">
            <a:extLst>
              <a:ext uri="{FF2B5EF4-FFF2-40B4-BE49-F238E27FC236}">
                <a16:creationId xmlns:a16="http://schemas.microsoft.com/office/drawing/2014/main" id="{66EB1C88-D181-449C-9BE1-E85068C1883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EB38A2C9-E93B-4F0A-A021-9E3AEBC3FA88}"/>
              </a:ext>
            </a:extLst>
          </p:cNvPr>
          <p:cNvSpPr>
            <a:spLocks noGrp="1"/>
          </p:cNvSpPr>
          <p:nvPr>
            <p:ph type="sldNum" sz="quarter" idx="12"/>
          </p:nvPr>
        </p:nvSpPr>
        <p:spPr/>
        <p:txBody>
          <a:bodyPr/>
          <a:lstStyle/>
          <a:p>
            <a:fld id="{07CE569E-9B7C-4CB9-AB80-C0841F922CFF}" type="slidenum">
              <a:rPr lang="en-US" smtClean="0"/>
              <a:t>‹N°›</a:t>
            </a:fld>
            <a:endParaRPr lang="en-US"/>
          </a:p>
        </p:txBody>
      </p:sp>
    </p:spTree>
    <p:extLst>
      <p:ext uri="{BB962C8B-B14F-4D97-AF65-F5344CB8AC3E}">
        <p14:creationId xmlns:p14="http://schemas.microsoft.com/office/powerpoint/2010/main" val="9666100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00AE8D9-9B42-438E-ADA6-CCFE45788460}"/>
              </a:ext>
            </a:extLst>
          </p:cNvPr>
          <p:cNvSpPr>
            <a:spLocks noGrp="1"/>
          </p:cNvSpPr>
          <p:nvPr>
            <p:ph type="dt" sz="half" idx="10"/>
          </p:nvPr>
        </p:nvSpPr>
        <p:spPr/>
        <p:txBody>
          <a:bodyPr/>
          <a:lstStyle/>
          <a:p>
            <a:fld id="{76969C88-B244-455D-A017-012B25B1ACDD}" type="datetimeFigureOut">
              <a:rPr lang="en-US" smtClean="0"/>
              <a:t>12/27/2024</a:t>
            </a:fld>
            <a:endParaRPr lang="en-US"/>
          </a:p>
        </p:txBody>
      </p:sp>
      <p:sp>
        <p:nvSpPr>
          <p:cNvPr id="3" name="Footer Placeholder 2">
            <a:extLst>
              <a:ext uri="{FF2B5EF4-FFF2-40B4-BE49-F238E27FC236}">
                <a16:creationId xmlns:a16="http://schemas.microsoft.com/office/drawing/2014/main" id="{C4F792B9-A8AF-4E13-8A25-741E89691EFA}"/>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533A2CF6-DBC5-4491-B213-B3CD09D3130C}"/>
              </a:ext>
            </a:extLst>
          </p:cNvPr>
          <p:cNvSpPr>
            <a:spLocks noGrp="1"/>
          </p:cNvSpPr>
          <p:nvPr>
            <p:ph type="sldNum" sz="quarter" idx="12"/>
          </p:nvPr>
        </p:nvSpPr>
        <p:spPr/>
        <p:txBody>
          <a:bodyPr/>
          <a:lstStyle/>
          <a:p>
            <a:fld id="{07CE569E-9B7C-4CB9-AB80-C0841F922CFF}" type="slidenum">
              <a:rPr lang="en-US" smtClean="0"/>
              <a:t>‹N°›</a:t>
            </a:fld>
            <a:endParaRPr lang="en-US"/>
          </a:p>
        </p:txBody>
      </p:sp>
    </p:spTree>
    <p:extLst>
      <p:ext uri="{BB962C8B-B14F-4D97-AF65-F5344CB8AC3E}">
        <p14:creationId xmlns:p14="http://schemas.microsoft.com/office/powerpoint/2010/main" val="40912456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727076-58C8-494C-B6B1-DC86F62DDC24}"/>
              </a:ext>
            </a:extLst>
          </p:cNvPr>
          <p:cNvSpPr>
            <a:spLocks noGrp="1"/>
          </p:cNvSpPr>
          <p:nvPr>
            <p:ph type="title"/>
          </p:nvPr>
        </p:nvSpPr>
        <p:spPr>
          <a:xfrm>
            <a:off x="762000" y="761998"/>
            <a:ext cx="3810000" cy="1524002"/>
          </a:xfrm>
        </p:spPr>
        <p:txBody>
          <a:bodyPr anchor="t" anchorCtr="0"/>
          <a:lstStyle>
            <a:lvl1pPr>
              <a:defRPr sz="32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49F29E36-0340-452F-8D0A-1BC3F3A388CF}"/>
              </a:ext>
            </a:extLst>
          </p:cNvPr>
          <p:cNvSpPr>
            <a:spLocks noGrp="1"/>
          </p:cNvSpPr>
          <p:nvPr>
            <p:ph idx="1"/>
          </p:nvPr>
        </p:nvSpPr>
        <p:spPr>
          <a:xfrm>
            <a:off x="5334000" y="762001"/>
            <a:ext cx="6096000" cy="53340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A051C2E-E587-45E8-BDB1-DFF2F2791BF6}"/>
              </a:ext>
            </a:extLst>
          </p:cNvPr>
          <p:cNvSpPr>
            <a:spLocks noGrp="1"/>
          </p:cNvSpPr>
          <p:nvPr>
            <p:ph type="body" sz="half" idx="2"/>
          </p:nvPr>
        </p:nvSpPr>
        <p:spPr>
          <a:xfrm>
            <a:off x="762000" y="2286000"/>
            <a:ext cx="3810000" cy="381000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821D993-DEDD-470E-B48B-CB053A55A119}"/>
              </a:ext>
            </a:extLst>
          </p:cNvPr>
          <p:cNvSpPr>
            <a:spLocks noGrp="1"/>
          </p:cNvSpPr>
          <p:nvPr>
            <p:ph type="dt" sz="half" idx="10"/>
          </p:nvPr>
        </p:nvSpPr>
        <p:spPr/>
        <p:txBody>
          <a:bodyPr/>
          <a:lstStyle/>
          <a:p>
            <a:fld id="{76969C88-B244-455D-A017-012B25B1ACDD}" type="datetimeFigureOut">
              <a:rPr lang="en-US" smtClean="0"/>
              <a:t>12/27/2024</a:t>
            </a:fld>
            <a:endParaRPr lang="en-US"/>
          </a:p>
        </p:txBody>
      </p:sp>
      <p:sp>
        <p:nvSpPr>
          <p:cNvPr id="6" name="Footer Placeholder 5">
            <a:extLst>
              <a:ext uri="{FF2B5EF4-FFF2-40B4-BE49-F238E27FC236}">
                <a16:creationId xmlns:a16="http://schemas.microsoft.com/office/drawing/2014/main" id="{67926C64-7401-4CA4-859F-74472AF869C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0108F41-F1F6-431C-9B45-8A447F188CB8}"/>
              </a:ext>
            </a:extLst>
          </p:cNvPr>
          <p:cNvSpPr>
            <a:spLocks noGrp="1"/>
          </p:cNvSpPr>
          <p:nvPr>
            <p:ph type="sldNum" sz="quarter" idx="12"/>
          </p:nvPr>
        </p:nvSpPr>
        <p:spPr/>
        <p:txBody>
          <a:bodyPr/>
          <a:lstStyle/>
          <a:p>
            <a:fld id="{07CE569E-9B7C-4CB9-AB80-C0841F922CFF}" type="slidenum">
              <a:rPr lang="en-US" smtClean="0"/>
              <a:t>‹N°›</a:t>
            </a:fld>
            <a:endParaRPr lang="en-US"/>
          </a:p>
        </p:txBody>
      </p:sp>
    </p:spTree>
    <p:extLst>
      <p:ext uri="{BB962C8B-B14F-4D97-AF65-F5344CB8AC3E}">
        <p14:creationId xmlns:p14="http://schemas.microsoft.com/office/powerpoint/2010/main" val="22898574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E104FB-422C-4023-9381-EB12F1582D44}"/>
              </a:ext>
            </a:extLst>
          </p:cNvPr>
          <p:cNvSpPr>
            <a:spLocks noGrp="1"/>
          </p:cNvSpPr>
          <p:nvPr>
            <p:ph type="title"/>
          </p:nvPr>
        </p:nvSpPr>
        <p:spPr>
          <a:xfrm>
            <a:off x="762001" y="762000"/>
            <a:ext cx="3809999" cy="1524000"/>
          </a:xfrm>
        </p:spPr>
        <p:txBody>
          <a:bodyPr anchor="t" anchorCtr="0"/>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14DBA3AA-DE44-4B1F-91D1-09F67B89B941}"/>
              </a:ext>
            </a:extLst>
          </p:cNvPr>
          <p:cNvSpPr>
            <a:spLocks noGrp="1"/>
          </p:cNvSpPr>
          <p:nvPr>
            <p:ph type="pic" idx="1"/>
          </p:nvPr>
        </p:nvSpPr>
        <p:spPr>
          <a:xfrm>
            <a:off x="5334000" y="762001"/>
            <a:ext cx="6021388" cy="53340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4A27B131-5117-4106-80DB-2AB208C4C953}"/>
              </a:ext>
            </a:extLst>
          </p:cNvPr>
          <p:cNvSpPr>
            <a:spLocks noGrp="1"/>
          </p:cNvSpPr>
          <p:nvPr>
            <p:ph type="body" sz="half" idx="2"/>
          </p:nvPr>
        </p:nvSpPr>
        <p:spPr>
          <a:xfrm>
            <a:off x="762001" y="2286000"/>
            <a:ext cx="3809999" cy="3810000"/>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C13918A-7F23-4C72-8E80-591324A3046C}"/>
              </a:ext>
            </a:extLst>
          </p:cNvPr>
          <p:cNvSpPr>
            <a:spLocks noGrp="1"/>
          </p:cNvSpPr>
          <p:nvPr>
            <p:ph type="dt" sz="half" idx="10"/>
          </p:nvPr>
        </p:nvSpPr>
        <p:spPr/>
        <p:txBody>
          <a:bodyPr/>
          <a:lstStyle/>
          <a:p>
            <a:fld id="{76969C88-B244-455D-A017-012B25B1ACDD}" type="datetimeFigureOut">
              <a:rPr lang="en-US" smtClean="0"/>
              <a:t>12/27/2024</a:t>
            </a:fld>
            <a:endParaRPr lang="en-US"/>
          </a:p>
        </p:txBody>
      </p:sp>
      <p:sp>
        <p:nvSpPr>
          <p:cNvPr id="6" name="Footer Placeholder 5">
            <a:extLst>
              <a:ext uri="{FF2B5EF4-FFF2-40B4-BE49-F238E27FC236}">
                <a16:creationId xmlns:a16="http://schemas.microsoft.com/office/drawing/2014/main" id="{181071C8-76FE-4B83-8317-BD53C7C844C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623681A-6F29-48FC-9409-319ED3E96635}"/>
              </a:ext>
            </a:extLst>
          </p:cNvPr>
          <p:cNvSpPr>
            <a:spLocks noGrp="1"/>
          </p:cNvSpPr>
          <p:nvPr>
            <p:ph type="sldNum" sz="quarter" idx="12"/>
          </p:nvPr>
        </p:nvSpPr>
        <p:spPr/>
        <p:txBody>
          <a:bodyPr/>
          <a:lstStyle/>
          <a:p>
            <a:fld id="{07CE569E-9B7C-4CB9-AB80-C0841F922CFF}" type="slidenum">
              <a:rPr lang="en-US" smtClean="0"/>
              <a:t>‹N°›</a:t>
            </a:fld>
            <a:endParaRPr lang="en-US"/>
          </a:p>
        </p:txBody>
      </p:sp>
    </p:spTree>
    <p:extLst>
      <p:ext uri="{BB962C8B-B14F-4D97-AF65-F5344CB8AC3E}">
        <p14:creationId xmlns:p14="http://schemas.microsoft.com/office/powerpoint/2010/main" val="22475759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8" name="Freeform: Shape 7">
            <a:extLst>
              <a:ext uri="{FF2B5EF4-FFF2-40B4-BE49-F238E27FC236}">
                <a16:creationId xmlns:a16="http://schemas.microsoft.com/office/drawing/2014/main" id="{A6EF5A53-0A64-4CA5-B9C7-1CB97CB5CF1C}"/>
              </a:ext>
            </a:extLst>
          </p:cNvPr>
          <p:cNvSpPr/>
          <p:nvPr/>
        </p:nvSpPr>
        <p:spPr>
          <a:xfrm>
            <a:off x="8157843" y="6244836"/>
            <a:ext cx="4034156" cy="613164"/>
          </a:xfrm>
          <a:custGeom>
            <a:avLst/>
            <a:gdLst>
              <a:gd name="connsiteX0" fmla="*/ 1479137 w 4034156"/>
              <a:gd name="connsiteY0" fmla="*/ 230 h 613164"/>
              <a:gd name="connsiteX1" fmla="*/ 3482844 w 4034156"/>
              <a:gd name="connsiteY1" fmla="*/ 298555 h 613164"/>
              <a:gd name="connsiteX2" fmla="*/ 3831590 w 4034156"/>
              <a:gd name="connsiteY2" fmla="*/ 425010 h 613164"/>
              <a:gd name="connsiteX3" fmla="*/ 4034156 w 4034156"/>
              <a:gd name="connsiteY3" fmla="*/ 494088 h 613164"/>
              <a:gd name="connsiteX4" fmla="*/ 4034156 w 4034156"/>
              <a:gd name="connsiteY4" fmla="*/ 613164 h 613164"/>
              <a:gd name="connsiteX5" fmla="*/ 0 w 4034156"/>
              <a:gd name="connsiteY5" fmla="*/ 613164 h 613164"/>
              <a:gd name="connsiteX6" fmla="*/ 54792 w 4034156"/>
              <a:gd name="connsiteY6" fmla="*/ 512415 h 613164"/>
              <a:gd name="connsiteX7" fmla="*/ 168327 w 4034156"/>
              <a:gd name="connsiteY7" fmla="*/ 366637 h 613164"/>
              <a:gd name="connsiteX8" fmla="*/ 1192562 w 4034156"/>
              <a:gd name="connsiteY8" fmla="*/ 1522 h 613164"/>
              <a:gd name="connsiteX9" fmla="*/ 1479137 w 4034156"/>
              <a:gd name="connsiteY9" fmla="*/ 230 h 6131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034156" h="613164">
                <a:moveTo>
                  <a:pt x="1479137" y="230"/>
                </a:moveTo>
                <a:cubicBezTo>
                  <a:pt x="2152575" y="4287"/>
                  <a:pt x="2854487" y="63583"/>
                  <a:pt x="3482844" y="298555"/>
                </a:cubicBezTo>
                <a:cubicBezTo>
                  <a:pt x="3599338" y="342114"/>
                  <a:pt x="3715540" y="384216"/>
                  <a:pt x="3831590" y="425010"/>
                </a:cubicBezTo>
                <a:lnTo>
                  <a:pt x="4034156" y="494088"/>
                </a:lnTo>
                <a:lnTo>
                  <a:pt x="4034156" y="613164"/>
                </a:lnTo>
                <a:lnTo>
                  <a:pt x="0" y="613164"/>
                </a:lnTo>
                <a:lnTo>
                  <a:pt x="54792" y="512415"/>
                </a:lnTo>
                <a:cubicBezTo>
                  <a:pt x="88888" y="459433"/>
                  <a:pt x="126502" y="410480"/>
                  <a:pt x="168327" y="366637"/>
                </a:cubicBezTo>
                <a:cubicBezTo>
                  <a:pt x="428292" y="94062"/>
                  <a:pt x="821899" y="6565"/>
                  <a:pt x="1192562" y="1522"/>
                </a:cubicBezTo>
                <a:cubicBezTo>
                  <a:pt x="1287308" y="198"/>
                  <a:pt x="1382932" y="-349"/>
                  <a:pt x="1479137" y="230"/>
                </a:cubicBezTo>
                <a:close/>
              </a:path>
            </a:pathLst>
          </a:cu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500" b="0" i="0" u="none" strike="noStrike" kern="1200" cap="none" spc="0" normalizeH="0" baseline="0" noProof="0">
              <a:ln>
                <a:noFill/>
              </a:ln>
              <a:solidFill>
                <a:prstClr val="white"/>
              </a:solidFill>
              <a:effectLst/>
              <a:uLnTx/>
              <a:uFillTx/>
              <a:latin typeface="Avenir Next LT Pro" panose="020B0504020202020204" pitchFamily="34" charset="0"/>
              <a:ea typeface="+mn-ea"/>
              <a:cs typeface="+mn-cs"/>
            </a:endParaRPr>
          </a:p>
        </p:txBody>
      </p:sp>
      <p:sp>
        <p:nvSpPr>
          <p:cNvPr id="11" name="Freeform: Shape 10">
            <a:extLst>
              <a:ext uri="{FF2B5EF4-FFF2-40B4-BE49-F238E27FC236}">
                <a16:creationId xmlns:a16="http://schemas.microsoft.com/office/drawing/2014/main" id="{34ABFBEA-4EB0-4D02-A2C0-1733CD3D6F12}"/>
              </a:ext>
            </a:extLst>
          </p:cNvPr>
          <p:cNvSpPr/>
          <p:nvPr/>
        </p:nvSpPr>
        <p:spPr>
          <a:xfrm>
            <a:off x="1" y="688126"/>
            <a:ext cx="448491" cy="1634252"/>
          </a:xfrm>
          <a:custGeom>
            <a:avLst/>
            <a:gdLst>
              <a:gd name="connsiteX0" fmla="*/ 0 w 448491"/>
              <a:gd name="connsiteY0" fmla="*/ 0 h 1634252"/>
              <a:gd name="connsiteX1" fmla="*/ 12983 w 448491"/>
              <a:gd name="connsiteY1" fmla="*/ 10508 h 1634252"/>
              <a:gd name="connsiteX2" fmla="*/ 441611 w 448491"/>
              <a:gd name="connsiteY2" fmla="*/ 863751 h 1634252"/>
              <a:gd name="connsiteX3" fmla="*/ 251011 w 448491"/>
              <a:gd name="connsiteY3" fmla="*/ 1302895 h 1634252"/>
              <a:gd name="connsiteX4" fmla="*/ 74605 w 448491"/>
              <a:gd name="connsiteY4" fmla="*/ 1543249 h 1634252"/>
              <a:gd name="connsiteX5" fmla="*/ 0 w 448491"/>
              <a:gd name="connsiteY5" fmla="*/ 1634252 h 16342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48491" h="1634252">
                <a:moveTo>
                  <a:pt x="0" y="0"/>
                </a:moveTo>
                <a:lnTo>
                  <a:pt x="12983" y="10508"/>
                </a:lnTo>
                <a:cubicBezTo>
                  <a:pt x="278410" y="241022"/>
                  <a:pt x="489787" y="530267"/>
                  <a:pt x="441611" y="863751"/>
                </a:cubicBezTo>
                <a:cubicBezTo>
                  <a:pt x="418542" y="1022632"/>
                  <a:pt x="337007" y="1166302"/>
                  <a:pt x="251011" y="1302895"/>
                </a:cubicBezTo>
                <a:cubicBezTo>
                  <a:pt x="215138" y="1359902"/>
                  <a:pt x="154723" y="1442480"/>
                  <a:pt x="74605" y="1543249"/>
                </a:cubicBezTo>
                <a:lnTo>
                  <a:pt x="0" y="1634252"/>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900">
              <a:solidFill>
                <a:prstClr val="white"/>
              </a:solidFill>
              <a:latin typeface="Avenir Next LT Pro" panose="020B0504020202020204" pitchFamily="34" charset="0"/>
            </a:endParaRPr>
          </a:p>
        </p:txBody>
      </p:sp>
      <p:sp>
        <p:nvSpPr>
          <p:cNvPr id="12" name="Freeform: Shape 11">
            <a:extLst>
              <a:ext uri="{FF2B5EF4-FFF2-40B4-BE49-F238E27FC236}">
                <a16:creationId xmlns:a16="http://schemas.microsoft.com/office/drawing/2014/main" id="{19E083F6-57F4-487B-A766-EA0462B1EED8}"/>
              </a:ext>
            </a:extLst>
          </p:cNvPr>
          <p:cNvSpPr/>
          <p:nvPr/>
        </p:nvSpPr>
        <p:spPr>
          <a:xfrm>
            <a:off x="7309459" y="6144069"/>
            <a:ext cx="4418271" cy="718159"/>
          </a:xfrm>
          <a:custGeom>
            <a:avLst/>
            <a:gdLst>
              <a:gd name="connsiteX0" fmla="*/ 1421452 w 4590626"/>
              <a:gd name="connsiteY0" fmla="*/ 0 h 713930"/>
              <a:gd name="connsiteX1" fmla="*/ 3247781 w 4590626"/>
              <a:gd name="connsiteY1" fmla="*/ 271915 h 713930"/>
              <a:gd name="connsiteX2" fmla="*/ 4517331 w 4590626"/>
              <a:gd name="connsiteY2" fmla="*/ 693394 h 713930"/>
              <a:gd name="connsiteX3" fmla="*/ 4590626 w 4590626"/>
              <a:gd name="connsiteY3" fmla="*/ 713930 h 713930"/>
              <a:gd name="connsiteX4" fmla="*/ 0 w 4590626"/>
              <a:gd name="connsiteY4" fmla="*/ 713930 h 713930"/>
              <a:gd name="connsiteX5" fmla="*/ 2854 w 4590626"/>
              <a:gd name="connsiteY5" fmla="*/ 705624 h 713930"/>
              <a:gd name="connsiteX6" fmla="*/ 226680 w 4590626"/>
              <a:gd name="connsiteY6" fmla="*/ 333970 h 713930"/>
              <a:gd name="connsiteX7" fmla="*/ 1160245 w 4590626"/>
              <a:gd name="connsiteY7" fmla="*/ 1178 h 713930"/>
              <a:gd name="connsiteX8" fmla="*/ 1421452 w 4590626"/>
              <a:gd name="connsiteY8" fmla="*/ 0 h 713930"/>
              <a:gd name="connsiteX0" fmla="*/ 1421452 w 4517331"/>
              <a:gd name="connsiteY0" fmla="*/ 0 h 713930"/>
              <a:gd name="connsiteX1" fmla="*/ 3247781 w 4517331"/>
              <a:gd name="connsiteY1" fmla="*/ 271915 h 713930"/>
              <a:gd name="connsiteX2" fmla="*/ 4517331 w 4517331"/>
              <a:gd name="connsiteY2" fmla="*/ 693394 h 713930"/>
              <a:gd name="connsiteX3" fmla="*/ 0 w 4517331"/>
              <a:gd name="connsiteY3" fmla="*/ 713930 h 713930"/>
              <a:gd name="connsiteX4" fmla="*/ 2854 w 4517331"/>
              <a:gd name="connsiteY4" fmla="*/ 705624 h 713930"/>
              <a:gd name="connsiteX5" fmla="*/ 226680 w 4517331"/>
              <a:gd name="connsiteY5" fmla="*/ 333970 h 713930"/>
              <a:gd name="connsiteX6" fmla="*/ 1160245 w 4517331"/>
              <a:gd name="connsiteY6" fmla="*/ 1178 h 713930"/>
              <a:gd name="connsiteX7" fmla="*/ 1421452 w 4517331"/>
              <a:gd name="connsiteY7" fmla="*/ 0 h 713930"/>
              <a:gd name="connsiteX0" fmla="*/ 0 w 4608771"/>
              <a:gd name="connsiteY0" fmla="*/ 713930 h 784834"/>
              <a:gd name="connsiteX1" fmla="*/ 2854 w 4608771"/>
              <a:gd name="connsiteY1" fmla="*/ 705624 h 784834"/>
              <a:gd name="connsiteX2" fmla="*/ 226680 w 4608771"/>
              <a:gd name="connsiteY2" fmla="*/ 333970 h 784834"/>
              <a:gd name="connsiteX3" fmla="*/ 1160245 w 4608771"/>
              <a:gd name="connsiteY3" fmla="*/ 1178 h 784834"/>
              <a:gd name="connsiteX4" fmla="*/ 1421452 w 4608771"/>
              <a:gd name="connsiteY4" fmla="*/ 0 h 784834"/>
              <a:gd name="connsiteX5" fmla="*/ 3247781 w 4608771"/>
              <a:gd name="connsiteY5" fmla="*/ 271915 h 784834"/>
              <a:gd name="connsiteX6" fmla="*/ 4608771 w 4608771"/>
              <a:gd name="connsiteY6" fmla="*/ 784834 h 784834"/>
              <a:gd name="connsiteX0" fmla="*/ 0 w 4418271"/>
              <a:gd name="connsiteY0" fmla="*/ 713930 h 718159"/>
              <a:gd name="connsiteX1" fmla="*/ 2854 w 4418271"/>
              <a:gd name="connsiteY1" fmla="*/ 705624 h 718159"/>
              <a:gd name="connsiteX2" fmla="*/ 226680 w 4418271"/>
              <a:gd name="connsiteY2" fmla="*/ 333970 h 718159"/>
              <a:gd name="connsiteX3" fmla="*/ 1160245 w 4418271"/>
              <a:gd name="connsiteY3" fmla="*/ 1178 h 718159"/>
              <a:gd name="connsiteX4" fmla="*/ 1421452 w 4418271"/>
              <a:gd name="connsiteY4" fmla="*/ 0 h 718159"/>
              <a:gd name="connsiteX5" fmla="*/ 3247781 w 4418271"/>
              <a:gd name="connsiteY5" fmla="*/ 271915 h 718159"/>
              <a:gd name="connsiteX6" fmla="*/ 4418271 w 4418271"/>
              <a:gd name="connsiteY6" fmla="*/ 718159 h 7181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418271" h="718159">
                <a:moveTo>
                  <a:pt x="0" y="713930"/>
                </a:moveTo>
                <a:lnTo>
                  <a:pt x="2854" y="705624"/>
                </a:lnTo>
                <a:cubicBezTo>
                  <a:pt x="60059" y="562888"/>
                  <a:pt x="131373" y="433874"/>
                  <a:pt x="226680" y="333970"/>
                </a:cubicBezTo>
                <a:cubicBezTo>
                  <a:pt x="463632" y="85526"/>
                  <a:pt x="822395" y="5774"/>
                  <a:pt x="1160245" y="1178"/>
                </a:cubicBezTo>
                <a:lnTo>
                  <a:pt x="1421452" y="0"/>
                </a:lnTo>
                <a:cubicBezTo>
                  <a:pt x="2035274" y="3698"/>
                  <a:pt x="2748311" y="152222"/>
                  <a:pt x="3247781" y="271915"/>
                </a:cubicBezTo>
                <a:cubicBezTo>
                  <a:pt x="3747251" y="391608"/>
                  <a:pt x="3902480" y="501606"/>
                  <a:pt x="4418271" y="718159"/>
                </a:cubicBezTo>
              </a:path>
            </a:pathLst>
          </a:custGeom>
          <a:no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venir Next LT Pro Light"/>
              <a:ea typeface="+mn-ea"/>
              <a:cs typeface="+mn-cs"/>
            </a:endParaRPr>
          </a:p>
        </p:txBody>
      </p:sp>
      <p:sp>
        <p:nvSpPr>
          <p:cNvPr id="2" name="Title Placeholder 1">
            <a:extLst>
              <a:ext uri="{FF2B5EF4-FFF2-40B4-BE49-F238E27FC236}">
                <a16:creationId xmlns:a16="http://schemas.microsoft.com/office/drawing/2014/main" id="{A3A2F988-7148-4375-83D8-12EE5EBC7BE0}"/>
              </a:ext>
            </a:extLst>
          </p:cNvPr>
          <p:cNvSpPr>
            <a:spLocks noGrp="1"/>
          </p:cNvSpPr>
          <p:nvPr>
            <p:ph type="title"/>
          </p:nvPr>
        </p:nvSpPr>
        <p:spPr>
          <a:xfrm>
            <a:off x="762000" y="762000"/>
            <a:ext cx="10668000" cy="15240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F6896238-C5B3-4F3C-97FA-890E1A51A203}"/>
              </a:ext>
            </a:extLst>
          </p:cNvPr>
          <p:cNvSpPr>
            <a:spLocks noGrp="1"/>
          </p:cNvSpPr>
          <p:nvPr>
            <p:ph type="body" idx="1"/>
          </p:nvPr>
        </p:nvSpPr>
        <p:spPr>
          <a:xfrm>
            <a:off x="762000" y="2286000"/>
            <a:ext cx="10668000" cy="381808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1D6E4474-0442-4E4B-9E5B-CA7B3951C1DA}"/>
              </a:ext>
            </a:extLst>
          </p:cNvPr>
          <p:cNvSpPr>
            <a:spLocks noGrp="1"/>
          </p:cNvSpPr>
          <p:nvPr>
            <p:ph type="dt" sz="half" idx="2"/>
          </p:nvPr>
        </p:nvSpPr>
        <p:spPr>
          <a:xfrm>
            <a:off x="9389165" y="194320"/>
            <a:ext cx="2040835" cy="365125"/>
          </a:xfrm>
          <a:prstGeom prst="rect">
            <a:avLst/>
          </a:prstGeom>
        </p:spPr>
        <p:txBody>
          <a:bodyPr vert="horz" lIns="91440" tIns="45720" rIns="91440" bIns="45720" rtlCol="0" anchor="ctr"/>
          <a:lstStyle>
            <a:lvl1pPr algn="r">
              <a:defRPr sz="1200">
                <a:solidFill>
                  <a:schemeClr val="tx1">
                    <a:tint val="75000"/>
                    <a:alpha val="70000"/>
                  </a:schemeClr>
                </a:solidFill>
              </a:defRPr>
            </a:lvl1pPr>
          </a:lstStyle>
          <a:p>
            <a:fld id="{76969C88-B244-455D-A017-012B25B1ACDD}" type="datetimeFigureOut">
              <a:rPr lang="en-US" smtClean="0"/>
              <a:pPr/>
              <a:t>12/27/2024</a:t>
            </a:fld>
            <a:endParaRPr lang="en-US"/>
          </a:p>
        </p:txBody>
      </p:sp>
      <p:sp>
        <p:nvSpPr>
          <p:cNvPr id="5" name="Footer Placeholder 4">
            <a:extLst>
              <a:ext uri="{FF2B5EF4-FFF2-40B4-BE49-F238E27FC236}">
                <a16:creationId xmlns:a16="http://schemas.microsoft.com/office/drawing/2014/main" id="{E0626A98-F887-40E1-B9BA-9D93DE90E022}"/>
              </a:ext>
            </a:extLst>
          </p:cNvPr>
          <p:cNvSpPr>
            <a:spLocks noGrp="1"/>
          </p:cNvSpPr>
          <p:nvPr>
            <p:ph type="ftr" sz="quarter" idx="3"/>
          </p:nvPr>
        </p:nvSpPr>
        <p:spPr>
          <a:xfrm>
            <a:off x="761999" y="6356350"/>
            <a:ext cx="6612835" cy="365125"/>
          </a:xfrm>
          <a:prstGeom prst="rect">
            <a:avLst/>
          </a:prstGeom>
        </p:spPr>
        <p:txBody>
          <a:bodyPr vert="horz" lIns="91440" tIns="45720" rIns="91440" bIns="45720" rtlCol="0" anchor="ctr"/>
          <a:lstStyle>
            <a:lvl1pPr algn="l">
              <a:defRPr sz="1200">
                <a:solidFill>
                  <a:schemeClr val="tx1">
                    <a:tint val="75000"/>
                    <a:alpha val="70000"/>
                  </a:schemeClr>
                </a:solidFill>
              </a:defRPr>
            </a:lvl1pPr>
          </a:lstStyle>
          <a:p>
            <a:endParaRPr lang="en-US" dirty="0"/>
          </a:p>
        </p:txBody>
      </p:sp>
      <p:sp>
        <p:nvSpPr>
          <p:cNvPr id="6" name="Slide Number Placeholder 5">
            <a:extLst>
              <a:ext uri="{FF2B5EF4-FFF2-40B4-BE49-F238E27FC236}">
                <a16:creationId xmlns:a16="http://schemas.microsoft.com/office/drawing/2014/main" id="{482C8119-73F6-4713-9AD3-3628DCDFB8F2}"/>
              </a:ext>
            </a:extLst>
          </p:cNvPr>
          <p:cNvSpPr>
            <a:spLocks noGrp="1"/>
          </p:cNvSpPr>
          <p:nvPr>
            <p:ph type="sldNum" sz="quarter" idx="4"/>
          </p:nvPr>
        </p:nvSpPr>
        <p:spPr>
          <a:xfrm>
            <a:off x="9906000" y="6356350"/>
            <a:ext cx="1524000" cy="365125"/>
          </a:xfrm>
          <a:prstGeom prst="rect">
            <a:avLst/>
          </a:prstGeom>
        </p:spPr>
        <p:txBody>
          <a:bodyPr vert="horz" lIns="91440" tIns="45720" rIns="91440" bIns="45720" rtlCol="0" anchor="ctr"/>
          <a:lstStyle>
            <a:lvl1pPr algn="r">
              <a:defRPr sz="1200">
                <a:solidFill>
                  <a:schemeClr val="tx1">
                    <a:tint val="75000"/>
                    <a:alpha val="70000"/>
                  </a:schemeClr>
                </a:solidFill>
              </a:defRPr>
            </a:lvl1pPr>
          </a:lstStyle>
          <a:p>
            <a:fld id="{07CE569E-9B7C-4CB9-AB80-C0841F922CFF}" type="slidenum">
              <a:rPr lang="en-US" smtClean="0"/>
              <a:pPr/>
              <a:t>‹N°›</a:t>
            </a:fld>
            <a:endParaRPr lang="en-US"/>
          </a:p>
        </p:txBody>
      </p:sp>
    </p:spTree>
    <p:extLst>
      <p:ext uri="{BB962C8B-B14F-4D97-AF65-F5344CB8AC3E}">
        <p14:creationId xmlns:p14="http://schemas.microsoft.com/office/powerpoint/2010/main" val="3374980166"/>
      </p:ext>
    </p:extLst>
  </p:cSld>
  <p:clrMap bg1="dk1" tx1="lt1" bg2="dk2" tx2="lt2" accent1="accent1" accent2="accent2" accent3="accent3" accent4="accent4" accent5="accent5" accent6="accent6" hlink="hlink" folHlink="folHlink"/>
  <p:sldLayoutIdLst>
    <p:sldLayoutId id="2147483716" r:id="rId1"/>
    <p:sldLayoutId id="2147483717" r:id="rId2"/>
    <p:sldLayoutId id="2147483718" r:id="rId3"/>
    <p:sldLayoutId id="2147483719" r:id="rId4"/>
    <p:sldLayoutId id="2147483720" r:id="rId5"/>
    <p:sldLayoutId id="2147483714" r:id="rId6"/>
    <p:sldLayoutId id="2147483710" r:id="rId7"/>
    <p:sldLayoutId id="2147483711" r:id="rId8"/>
    <p:sldLayoutId id="2147483712" r:id="rId9"/>
    <p:sldLayoutId id="2147483713" r:id="rId10"/>
    <p:sldLayoutId id="214748371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125000"/>
        </a:lnSpc>
        <a:spcBef>
          <a:spcPts val="1000"/>
        </a:spcBef>
        <a:buFont typeface="Arial" panose="020B0604020202020204" pitchFamily="34" charset="0"/>
        <a:buChar char="•"/>
        <a:defRPr sz="2800" kern="1200">
          <a:solidFill>
            <a:schemeClr val="tx1">
              <a:alpha val="70000"/>
            </a:schemeClr>
          </a:solidFill>
          <a:latin typeface="+mn-lt"/>
          <a:ea typeface="+mn-ea"/>
          <a:cs typeface="+mn-cs"/>
        </a:defRPr>
      </a:lvl1pPr>
      <a:lvl2pPr marL="685800" indent="-228600" algn="l" defTabSz="914400" rtl="0" eaLnBrk="1" latinLnBrk="0" hangingPunct="1">
        <a:lnSpc>
          <a:spcPct val="125000"/>
        </a:lnSpc>
        <a:spcBef>
          <a:spcPts val="500"/>
        </a:spcBef>
        <a:buFont typeface="Arial" panose="020B0604020202020204" pitchFamily="34" charset="0"/>
        <a:buChar char="•"/>
        <a:defRPr sz="2400" kern="1200">
          <a:solidFill>
            <a:schemeClr val="tx1">
              <a:alpha val="70000"/>
            </a:schemeClr>
          </a:solidFill>
          <a:latin typeface="+mn-lt"/>
          <a:ea typeface="+mn-ea"/>
          <a:cs typeface="+mn-cs"/>
        </a:defRPr>
      </a:lvl2pPr>
      <a:lvl3pPr marL="1143000" indent="-228600" algn="l" defTabSz="914400" rtl="0" eaLnBrk="1" latinLnBrk="0" hangingPunct="1">
        <a:lnSpc>
          <a:spcPct val="125000"/>
        </a:lnSpc>
        <a:spcBef>
          <a:spcPts val="500"/>
        </a:spcBef>
        <a:buFont typeface="Arial" panose="020B0604020202020204" pitchFamily="34" charset="0"/>
        <a:buChar char="•"/>
        <a:defRPr sz="2000" kern="1200">
          <a:solidFill>
            <a:schemeClr val="tx1">
              <a:alpha val="70000"/>
            </a:schemeClr>
          </a:solidFill>
          <a:latin typeface="+mn-lt"/>
          <a:ea typeface="+mn-ea"/>
          <a:cs typeface="+mn-cs"/>
        </a:defRPr>
      </a:lvl3pPr>
      <a:lvl4pPr marL="1600200" indent="-228600" algn="l" defTabSz="914400" rtl="0" eaLnBrk="1" latinLnBrk="0" hangingPunct="1">
        <a:lnSpc>
          <a:spcPct val="125000"/>
        </a:lnSpc>
        <a:spcBef>
          <a:spcPts val="500"/>
        </a:spcBef>
        <a:buFont typeface="Arial" panose="020B0604020202020204" pitchFamily="34" charset="0"/>
        <a:buChar char="•"/>
        <a:defRPr sz="1800" kern="1200">
          <a:solidFill>
            <a:schemeClr val="tx1">
              <a:alpha val="70000"/>
            </a:schemeClr>
          </a:solidFill>
          <a:latin typeface="+mn-lt"/>
          <a:ea typeface="+mn-ea"/>
          <a:cs typeface="+mn-cs"/>
        </a:defRPr>
      </a:lvl4pPr>
      <a:lvl5pPr marL="2057400" indent="-228600" algn="l" defTabSz="914400" rtl="0" eaLnBrk="1" latinLnBrk="0" hangingPunct="1">
        <a:lnSpc>
          <a:spcPct val="125000"/>
        </a:lnSpc>
        <a:spcBef>
          <a:spcPts val="500"/>
        </a:spcBef>
        <a:buFont typeface="Arial" panose="020B0604020202020204" pitchFamily="34" charset="0"/>
        <a:buChar char="•"/>
        <a:defRPr sz="1800" kern="1200">
          <a:solidFill>
            <a:schemeClr val="tx1">
              <a:alpha val="70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1055" name="Rectangle 1054">
            <a:extLst>
              <a:ext uri="{FF2B5EF4-FFF2-40B4-BE49-F238E27FC236}">
                <a16:creationId xmlns:a16="http://schemas.microsoft.com/office/drawing/2014/main" id="{7A18C9FB-EC4C-4DAE-8F7D-C6E5AF60795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sp>
        <p:nvSpPr>
          <p:cNvPr id="2" name="Titre 1">
            <a:extLst>
              <a:ext uri="{FF2B5EF4-FFF2-40B4-BE49-F238E27FC236}">
                <a16:creationId xmlns:a16="http://schemas.microsoft.com/office/drawing/2014/main" id="{9A132D54-6B2C-B727-F18E-CCBF8BBA181F}"/>
              </a:ext>
            </a:extLst>
          </p:cNvPr>
          <p:cNvSpPr>
            <a:spLocks noGrp="1"/>
          </p:cNvSpPr>
          <p:nvPr>
            <p:ph type="ctrTitle"/>
          </p:nvPr>
        </p:nvSpPr>
        <p:spPr>
          <a:xfrm>
            <a:off x="6858000" y="753765"/>
            <a:ext cx="4572000" cy="3056235"/>
          </a:xfrm>
        </p:spPr>
        <p:txBody>
          <a:bodyPr>
            <a:normAutofit/>
          </a:bodyPr>
          <a:lstStyle/>
          <a:p>
            <a:pPr algn="l"/>
            <a:r>
              <a:rPr lang="fr-BE" sz="3400" dirty="0"/>
              <a:t>Par-delà </a:t>
            </a:r>
            <a:r>
              <a:rPr lang="fr-BE" sz="3400" i="1" dirty="0"/>
              <a:t>monstres</a:t>
            </a:r>
            <a:r>
              <a:rPr lang="fr-BE" sz="3400" dirty="0"/>
              <a:t> et </a:t>
            </a:r>
            <a:r>
              <a:rPr lang="fr-BE" sz="3400" i="1" dirty="0"/>
              <a:t>couillons</a:t>
            </a:r>
            <a:r>
              <a:rPr lang="fr-BE" sz="3400" dirty="0"/>
              <a:t> ? </a:t>
            </a:r>
            <a:br>
              <a:rPr lang="fr-BE" sz="3400" dirty="0"/>
            </a:br>
            <a:r>
              <a:rPr lang="fr-BE" sz="3400" dirty="0"/>
              <a:t>Une approche sociocritique du discours métapoétique de Jude Stéfan</a:t>
            </a:r>
          </a:p>
        </p:txBody>
      </p:sp>
      <p:sp>
        <p:nvSpPr>
          <p:cNvPr id="3" name="Sous-titre 2">
            <a:extLst>
              <a:ext uri="{FF2B5EF4-FFF2-40B4-BE49-F238E27FC236}">
                <a16:creationId xmlns:a16="http://schemas.microsoft.com/office/drawing/2014/main" id="{0D9A7D54-3D99-5847-0D93-26805D1CD15E}"/>
              </a:ext>
            </a:extLst>
          </p:cNvPr>
          <p:cNvSpPr>
            <a:spLocks noGrp="1"/>
          </p:cNvSpPr>
          <p:nvPr>
            <p:ph type="subTitle" idx="1"/>
          </p:nvPr>
        </p:nvSpPr>
        <p:spPr>
          <a:xfrm>
            <a:off x="6857999" y="4571999"/>
            <a:ext cx="4571999" cy="1524000"/>
          </a:xfrm>
        </p:spPr>
        <p:txBody>
          <a:bodyPr>
            <a:normAutofit/>
          </a:bodyPr>
          <a:lstStyle/>
          <a:p>
            <a:pPr algn="l">
              <a:lnSpc>
                <a:spcPct val="115000"/>
              </a:lnSpc>
            </a:pPr>
            <a:r>
              <a:rPr lang="fr-BE"/>
              <a:t>Félix Katikakis (Université de Liège, Aspirant FNRS)</a:t>
            </a:r>
          </a:p>
          <a:p>
            <a:pPr algn="l">
              <a:lnSpc>
                <a:spcPct val="115000"/>
              </a:lnSpc>
            </a:pPr>
            <a:r>
              <a:rPr lang="fr-BE"/>
              <a:t>IMEC Caen, 19 février 2025</a:t>
            </a:r>
          </a:p>
        </p:txBody>
      </p:sp>
      <p:pic>
        <p:nvPicPr>
          <p:cNvPr id="1028" name="Picture 4" descr="LITANIES DU SCRIBE Jude Stéfan | catalogue">
            <a:extLst>
              <a:ext uri="{FF2B5EF4-FFF2-40B4-BE49-F238E27FC236}">
                <a16:creationId xmlns:a16="http://schemas.microsoft.com/office/drawing/2014/main" id="{25B3618F-C00C-E213-B70F-741034CD67E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l="15433" r="13077" b="1"/>
          <a:stretch/>
        </p:blipFill>
        <p:spPr bwMode="auto">
          <a:xfrm>
            <a:off x="2" y="10"/>
            <a:ext cx="5578823" cy="6028246"/>
          </a:xfrm>
          <a:custGeom>
            <a:avLst/>
            <a:gdLst/>
            <a:ahLst/>
            <a:cxnLst/>
            <a:rect l="l" t="t" r="r" b="b"/>
            <a:pathLst>
              <a:path w="5578823" h="6028256">
                <a:moveTo>
                  <a:pt x="0" y="0"/>
                </a:moveTo>
                <a:lnTo>
                  <a:pt x="3897606" y="0"/>
                </a:lnTo>
                <a:lnTo>
                  <a:pt x="4274232" y="360545"/>
                </a:lnTo>
                <a:cubicBezTo>
                  <a:pt x="4408856" y="488910"/>
                  <a:pt x="4542134" y="615181"/>
                  <a:pt x="4673934" y="738354"/>
                </a:cubicBezTo>
                <a:cubicBezTo>
                  <a:pt x="5042663" y="1082881"/>
                  <a:pt x="5282330" y="1428108"/>
                  <a:pt x="5421862" y="1773839"/>
                </a:cubicBezTo>
                <a:cubicBezTo>
                  <a:pt x="5631101" y="2292214"/>
                  <a:pt x="5614731" y="2811325"/>
                  <a:pt x="5469198" y="3329255"/>
                </a:cubicBezTo>
                <a:cubicBezTo>
                  <a:pt x="5323662" y="3847185"/>
                  <a:pt x="5048962" y="4363935"/>
                  <a:pt x="4741546" y="4877588"/>
                </a:cubicBezTo>
                <a:cubicBezTo>
                  <a:pt x="4027238" y="6071494"/>
                  <a:pt x="2764972" y="6102970"/>
                  <a:pt x="1325600" y="5980388"/>
                </a:cubicBezTo>
                <a:cubicBezTo>
                  <a:pt x="903947" y="5944442"/>
                  <a:pt x="499735" y="5907589"/>
                  <a:pt x="137593" y="5804042"/>
                </a:cubicBezTo>
                <a:lnTo>
                  <a:pt x="0" y="5760161"/>
                </a:lnTo>
                <a:close/>
              </a:path>
            </a:pathLst>
          </a:custGeom>
          <a:noFill/>
          <a:extLst>
            <a:ext uri="{909E8E84-426E-40DD-AFC4-6F175D3DCCD1}">
              <a14:hiddenFill xmlns:a14="http://schemas.microsoft.com/office/drawing/2010/main">
                <a:solidFill>
                  <a:srgbClr val="FFFFFF"/>
                </a:solidFill>
              </a14:hiddenFill>
            </a:ext>
          </a:extLst>
        </p:spPr>
      </p:pic>
      <p:sp>
        <p:nvSpPr>
          <p:cNvPr id="1056" name="Freeform: Shape 1052">
            <a:extLst>
              <a:ext uri="{FF2B5EF4-FFF2-40B4-BE49-F238E27FC236}">
                <a16:creationId xmlns:a16="http://schemas.microsoft.com/office/drawing/2014/main" id="{B47A9921-6509-49C2-BEBF-924F2806609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5704117" cy="6096000"/>
          </a:xfrm>
          <a:custGeom>
            <a:avLst/>
            <a:gdLst>
              <a:gd name="connsiteX0" fmla="*/ 0 w 5704117"/>
              <a:gd name="connsiteY0" fmla="*/ 0 h 6096000"/>
              <a:gd name="connsiteX1" fmla="*/ 4562795 w 5704117"/>
              <a:gd name="connsiteY1" fmla="*/ 0 h 6096000"/>
              <a:gd name="connsiteX2" fmla="*/ 4721192 w 5704117"/>
              <a:gd name="connsiteY2" fmla="*/ 133595 h 6096000"/>
              <a:gd name="connsiteX3" fmla="*/ 5467522 w 5704117"/>
              <a:gd name="connsiteY3" fmla="*/ 1054328 h 6096000"/>
              <a:gd name="connsiteX4" fmla="*/ 5538873 w 5704117"/>
              <a:gd name="connsiteY4" fmla="*/ 2897564 h 6096000"/>
              <a:gd name="connsiteX5" fmla="*/ 4442050 w 5704117"/>
              <a:gd name="connsiteY5" fmla="*/ 4732407 h 6096000"/>
              <a:gd name="connsiteX6" fmla="*/ 93046 w 5704117"/>
              <a:gd name="connsiteY6" fmla="*/ 6082857 h 6096000"/>
              <a:gd name="connsiteX7" fmla="*/ 0 w 5704117"/>
              <a:gd name="connsiteY7" fmla="*/ 6078450 h 6096000"/>
              <a:gd name="connsiteX0" fmla="*/ 4562795 w 5704117"/>
              <a:gd name="connsiteY0" fmla="*/ 0 h 6096000"/>
              <a:gd name="connsiteX1" fmla="*/ 4721192 w 5704117"/>
              <a:gd name="connsiteY1" fmla="*/ 133595 h 6096000"/>
              <a:gd name="connsiteX2" fmla="*/ 5467522 w 5704117"/>
              <a:gd name="connsiteY2" fmla="*/ 1054328 h 6096000"/>
              <a:gd name="connsiteX3" fmla="*/ 5538873 w 5704117"/>
              <a:gd name="connsiteY3" fmla="*/ 2897564 h 6096000"/>
              <a:gd name="connsiteX4" fmla="*/ 4442050 w 5704117"/>
              <a:gd name="connsiteY4" fmla="*/ 4732407 h 6096000"/>
              <a:gd name="connsiteX5" fmla="*/ 93046 w 5704117"/>
              <a:gd name="connsiteY5" fmla="*/ 6082857 h 6096000"/>
              <a:gd name="connsiteX6" fmla="*/ 0 w 5704117"/>
              <a:gd name="connsiteY6" fmla="*/ 6078450 h 6096000"/>
              <a:gd name="connsiteX7" fmla="*/ 91440 w 5704117"/>
              <a:gd name="connsiteY7" fmla="*/ 91440 h 6096000"/>
              <a:gd name="connsiteX0" fmla="*/ 4562795 w 5704117"/>
              <a:gd name="connsiteY0" fmla="*/ 0 h 6096000"/>
              <a:gd name="connsiteX1" fmla="*/ 4721192 w 5704117"/>
              <a:gd name="connsiteY1" fmla="*/ 133595 h 6096000"/>
              <a:gd name="connsiteX2" fmla="*/ 5467522 w 5704117"/>
              <a:gd name="connsiteY2" fmla="*/ 1054328 h 6096000"/>
              <a:gd name="connsiteX3" fmla="*/ 5538873 w 5704117"/>
              <a:gd name="connsiteY3" fmla="*/ 2897564 h 6096000"/>
              <a:gd name="connsiteX4" fmla="*/ 4442050 w 5704117"/>
              <a:gd name="connsiteY4" fmla="*/ 4732407 h 6096000"/>
              <a:gd name="connsiteX5" fmla="*/ 93046 w 5704117"/>
              <a:gd name="connsiteY5" fmla="*/ 6082857 h 6096000"/>
              <a:gd name="connsiteX6" fmla="*/ 0 w 5704117"/>
              <a:gd name="connsiteY6" fmla="*/ 6078450 h 6096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704117" h="6096000">
                <a:moveTo>
                  <a:pt x="4562795" y="0"/>
                </a:moveTo>
                <a:lnTo>
                  <a:pt x="4721192" y="133595"/>
                </a:lnTo>
                <a:cubicBezTo>
                  <a:pt x="5067135" y="440105"/>
                  <a:pt x="5309779" y="747048"/>
                  <a:pt x="5467522" y="1054328"/>
                </a:cubicBezTo>
                <a:cubicBezTo>
                  <a:pt x="5782917" y="1668625"/>
                  <a:pt x="5758242" y="2283795"/>
                  <a:pt x="5538873" y="2897564"/>
                </a:cubicBezTo>
                <a:cubicBezTo>
                  <a:pt x="5319500" y="3511334"/>
                  <a:pt x="4905433" y="4123706"/>
                  <a:pt x="4442050" y="4732407"/>
                </a:cubicBezTo>
                <a:cubicBezTo>
                  <a:pt x="3499930" y="5970384"/>
                  <a:pt x="1925433" y="6153690"/>
                  <a:pt x="93046" y="6082857"/>
                </a:cubicBezTo>
                <a:lnTo>
                  <a:pt x="0" y="6078450"/>
                </a:lnTo>
              </a:path>
            </a:pathLst>
          </a:custGeom>
          <a:noFill/>
          <a:ln w="19050">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prstClr val="white"/>
              </a:solidFill>
              <a:latin typeface="Avenir Next LT Pro Light"/>
            </a:endParaRPr>
          </a:p>
        </p:txBody>
      </p:sp>
    </p:spTree>
    <p:extLst>
      <p:ext uri="{BB962C8B-B14F-4D97-AF65-F5344CB8AC3E}">
        <p14:creationId xmlns:p14="http://schemas.microsoft.com/office/powerpoint/2010/main" val="345455577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0102D2D-DE59-1EA0-824E-6CA8E2E05972}"/>
              </a:ext>
            </a:extLst>
          </p:cNvPr>
          <p:cNvSpPr>
            <a:spLocks noGrp="1"/>
          </p:cNvSpPr>
          <p:nvPr>
            <p:ph type="title"/>
          </p:nvPr>
        </p:nvSpPr>
        <p:spPr>
          <a:xfrm>
            <a:off x="172277" y="384313"/>
            <a:ext cx="11781184" cy="1378225"/>
          </a:xfrm>
        </p:spPr>
        <p:txBody>
          <a:bodyPr/>
          <a:lstStyle/>
          <a:p>
            <a:pPr algn="just"/>
            <a:r>
              <a:rPr lang="fr-FR" dirty="0"/>
              <a:t>3. La polémique du « nouveau lyrisme » : problèmes épistémologiques </a:t>
            </a:r>
            <a:endParaRPr lang="fr-BE" dirty="0"/>
          </a:p>
        </p:txBody>
      </p:sp>
      <p:sp>
        <p:nvSpPr>
          <p:cNvPr id="3" name="Espace réservé du contenu 2">
            <a:extLst>
              <a:ext uri="{FF2B5EF4-FFF2-40B4-BE49-F238E27FC236}">
                <a16:creationId xmlns:a16="http://schemas.microsoft.com/office/drawing/2014/main" id="{E47C3AD0-F0F4-94A4-E51F-6F2DE34302A3}"/>
              </a:ext>
            </a:extLst>
          </p:cNvPr>
          <p:cNvSpPr>
            <a:spLocks noGrp="1"/>
          </p:cNvSpPr>
          <p:nvPr>
            <p:ph idx="1"/>
          </p:nvPr>
        </p:nvSpPr>
        <p:spPr>
          <a:xfrm>
            <a:off x="265043" y="1828800"/>
            <a:ext cx="11642035" cy="4870174"/>
          </a:xfrm>
        </p:spPr>
        <p:txBody>
          <a:bodyPr>
            <a:normAutofit fontScale="92500" lnSpcReduction="20000"/>
          </a:bodyPr>
          <a:lstStyle/>
          <a:p>
            <a:pPr marL="0" indent="0">
              <a:buNone/>
            </a:pPr>
            <a:r>
              <a:rPr lang="fr-FR" dirty="0"/>
              <a:t>Deux problèmes : </a:t>
            </a:r>
          </a:p>
          <a:p>
            <a:pPr lvl="1" algn="just">
              <a:buFont typeface="Wingdings" panose="05000000000000000000" pitchFamily="2" charset="2"/>
              <a:buChar char="Ø"/>
            </a:pPr>
            <a:r>
              <a:rPr lang="fr-FR" dirty="0"/>
              <a:t> Dès les années 1990, l’existence d’une distinction nette entre poésie « littérale » (ou « formaliste ») et poésie « lyrique » a été contestée, tant par les poètes que par les chercheurs : </a:t>
            </a:r>
          </a:p>
          <a:p>
            <a:pPr lvl="2" algn="just">
              <a:buFont typeface="Wingdings" panose="05000000000000000000" pitchFamily="2" charset="2"/>
              <a:buChar char="§"/>
            </a:pPr>
            <a:r>
              <a:rPr lang="fr-FR" dirty="0"/>
              <a:t>Cf Michel Collot : concept de « matière-émotion » (Collot 1997) et définition anti-hégélienne du lyrisme comme « chant du monde » et sortie de soi (Collot 1996 et 2019) </a:t>
            </a:r>
          </a:p>
          <a:p>
            <a:pPr lvl="2" algn="just">
              <a:buFont typeface="Wingdings" panose="05000000000000000000" pitchFamily="2" charset="2"/>
              <a:buChar char="§"/>
            </a:pPr>
            <a:r>
              <a:rPr lang="fr-FR" dirty="0"/>
              <a:t>Récurrence d’une rhétorique oxymorique pour décrire la poétique de nombreux auteurs contemporains (« objectivisme lyrique » de Venaille, « chant objectif » de Beck, « lyrisme froid » de Laugier, « rossignol mécanique » d’Alféri, Sacré « lyrique grammairien », etc.)</a:t>
            </a:r>
          </a:p>
          <a:p>
            <a:pPr lvl="1" algn="just">
              <a:buFont typeface="Wingdings" panose="05000000000000000000" pitchFamily="2" charset="2"/>
              <a:buChar char="Ø"/>
            </a:pPr>
            <a:r>
              <a:rPr lang="fr-FR" dirty="0"/>
              <a:t> La polémique tend de plus en plus à être perçue comme dépassée par les poètes, y compris par ceux qui ont le plus contribué à l’alimenter (cf. Quintane 2012, Cadiot 2013, Reuzeau 2024) : est-elle toujours structurante? si non, comment la circonscrire historiquement? </a:t>
            </a:r>
          </a:p>
          <a:p>
            <a:pPr marL="457200" lvl="1" indent="0" algn="just">
              <a:buNone/>
            </a:pPr>
            <a:endParaRPr lang="fr-FR" dirty="0"/>
          </a:p>
          <a:p>
            <a:pPr marL="457200" lvl="1" indent="0" algn="just">
              <a:buNone/>
            </a:pPr>
            <a:endParaRPr lang="fr-FR" dirty="0"/>
          </a:p>
          <a:p>
            <a:pPr marL="971550" lvl="1" indent="-514350" algn="just">
              <a:buFont typeface="+mj-lt"/>
              <a:buAutoNum type="arabicParenR"/>
            </a:pPr>
            <a:endParaRPr lang="fr-BE" dirty="0"/>
          </a:p>
        </p:txBody>
      </p:sp>
    </p:spTree>
    <p:extLst>
      <p:ext uri="{BB962C8B-B14F-4D97-AF65-F5344CB8AC3E}">
        <p14:creationId xmlns:p14="http://schemas.microsoft.com/office/powerpoint/2010/main" val="369583199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03E4AFB-7D86-D7CA-14D3-54F309C52AB1}"/>
              </a:ext>
            </a:extLst>
          </p:cNvPr>
          <p:cNvSpPr>
            <a:spLocks noGrp="1"/>
          </p:cNvSpPr>
          <p:nvPr>
            <p:ph type="title"/>
          </p:nvPr>
        </p:nvSpPr>
        <p:spPr>
          <a:xfrm>
            <a:off x="106017" y="298174"/>
            <a:ext cx="11920331" cy="1338469"/>
          </a:xfrm>
        </p:spPr>
        <p:txBody>
          <a:bodyPr/>
          <a:lstStyle/>
          <a:p>
            <a:pPr algn="just"/>
            <a:r>
              <a:rPr lang="fr-FR" dirty="0"/>
              <a:t>3. La polémique du « nouveau lyrisme » : problèmes épistémologiques </a:t>
            </a:r>
            <a:endParaRPr lang="fr-BE" dirty="0"/>
          </a:p>
        </p:txBody>
      </p:sp>
      <p:sp>
        <p:nvSpPr>
          <p:cNvPr id="3" name="Espace réservé du contenu 2">
            <a:extLst>
              <a:ext uri="{FF2B5EF4-FFF2-40B4-BE49-F238E27FC236}">
                <a16:creationId xmlns:a16="http://schemas.microsoft.com/office/drawing/2014/main" id="{AB7ACCB1-72EB-F505-840E-D343A4AE4A86}"/>
              </a:ext>
            </a:extLst>
          </p:cNvPr>
          <p:cNvSpPr>
            <a:spLocks noGrp="1"/>
          </p:cNvSpPr>
          <p:nvPr>
            <p:ph idx="1"/>
          </p:nvPr>
        </p:nvSpPr>
        <p:spPr>
          <a:xfrm>
            <a:off x="198783" y="1736036"/>
            <a:ext cx="11827565" cy="4956312"/>
          </a:xfrm>
        </p:spPr>
        <p:txBody>
          <a:bodyPr>
            <a:normAutofit fontScale="92500"/>
          </a:bodyPr>
          <a:lstStyle/>
          <a:p>
            <a:pPr marL="0" indent="0">
              <a:buNone/>
            </a:pPr>
            <a:r>
              <a:rPr lang="fr-FR" dirty="0"/>
              <a:t>Un faux clivage?</a:t>
            </a:r>
          </a:p>
          <a:p>
            <a:pPr algn="just"/>
            <a:r>
              <a:rPr lang="fr-FR" dirty="0"/>
              <a:t> L’enjeu, pour la perspective sociodiscursive, n’est pas que deux esthétiques nettement distinctes aient effectivement monopolisé le champ, mais que l’activité poétique ait été </a:t>
            </a:r>
            <a:r>
              <a:rPr lang="fr-FR" i="1" dirty="0"/>
              <a:t>pensée en ces termes-là </a:t>
            </a:r>
            <a:r>
              <a:rPr lang="fr-FR" dirty="0"/>
              <a:t>par les acteurs :</a:t>
            </a:r>
          </a:p>
          <a:p>
            <a:pPr marL="457200" lvl="1" indent="0" algn="just">
              <a:buNone/>
            </a:pPr>
            <a:r>
              <a:rPr lang="fr-FR" sz="1700" kern="0" dirty="0">
                <a:effectLst/>
                <a:latin typeface="Times New Roman" panose="02020603050405020304" pitchFamily="18" charset="0"/>
                <a:ea typeface="Times New Roman" panose="02020603050405020304" pitchFamily="18" charset="0"/>
              </a:rPr>
              <a:t>« justifiées ou pas, [ces distinctions polémiques] furent opérantes dans le champ agonistique de la poésie contemporaine, et si certains ont pu leur opposer un </a:t>
            </a:r>
            <a:r>
              <a:rPr lang="fr-FR" sz="1700" i="1" kern="0" dirty="0">
                <a:effectLst/>
                <a:latin typeface="Times New Roman" panose="02020603050405020304" pitchFamily="18" charset="0"/>
                <a:ea typeface="Times New Roman" panose="02020603050405020304" pitchFamily="18" charset="0"/>
              </a:rPr>
              <a:t>refus de jouer</a:t>
            </a:r>
            <a:r>
              <a:rPr lang="fr-FR" sz="1700" kern="0" dirty="0">
                <a:effectLst/>
                <a:latin typeface="Times New Roman" panose="02020603050405020304" pitchFamily="18" charset="0"/>
                <a:ea typeface="Times New Roman" panose="02020603050405020304" pitchFamily="18" charset="0"/>
              </a:rPr>
              <a:t>, aucun jeune poète dans ces années-là ne pouvait ignorer bien longtemps une telle partition. » (Hummel 2024)</a:t>
            </a:r>
            <a:endParaRPr lang="fr-FR" sz="1700" dirty="0"/>
          </a:p>
          <a:p>
            <a:pPr algn="just"/>
            <a:r>
              <a:rPr lang="fr-FR" dirty="0"/>
              <a:t>Un constat qui s’applique parfaitement au cas de Jude Stéfan: une œuvre qui appelle les qualifications oxymoriques, mais un discours métapoétique imprégné par les </a:t>
            </a:r>
            <a:r>
              <a:rPr lang="fr-FR" i="1" dirty="0"/>
              <a:t>topoi</a:t>
            </a:r>
            <a:r>
              <a:rPr lang="fr-FR" dirty="0"/>
              <a:t> de la querelle.</a:t>
            </a:r>
          </a:p>
          <a:p>
            <a:pPr marL="0" indent="0" algn="just">
              <a:buNone/>
            </a:pPr>
            <a:endParaRPr lang="fr-FR" dirty="0"/>
          </a:p>
          <a:p>
            <a:pPr marL="0" indent="0">
              <a:buNone/>
            </a:pPr>
            <a:endParaRPr lang="fr-BE" dirty="0"/>
          </a:p>
        </p:txBody>
      </p:sp>
    </p:spTree>
    <p:extLst>
      <p:ext uri="{BB962C8B-B14F-4D97-AF65-F5344CB8AC3E}">
        <p14:creationId xmlns:p14="http://schemas.microsoft.com/office/powerpoint/2010/main" val="378394431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322FCD6-ACEA-770E-3F5A-679D6A87F9EF}"/>
              </a:ext>
            </a:extLst>
          </p:cNvPr>
          <p:cNvSpPr>
            <a:spLocks noGrp="1"/>
          </p:cNvSpPr>
          <p:nvPr>
            <p:ph type="title"/>
          </p:nvPr>
        </p:nvSpPr>
        <p:spPr>
          <a:xfrm>
            <a:off x="145774" y="397566"/>
            <a:ext cx="11774556" cy="927652"/>
          </a:xfrm>
        </p:spPr>
        <p:txBody>
          <a:bodyPr/>
          <a:lstStyle/>
          <a:p>
            <a:r>
              <a:rPr lang="fr-BE" dirty="0"/>
              <a:t>4. Le topos du « tournant des années 1980 »</a:t>
            </a:r>
          </a:p>
        </p:txBody>
      </p:sp>
      <p:sp>
        <p:nvSpPr>
          <p:cNvPr id="3" name="Espace réservé du contenu 2">
            <a:extLst>
              <a:ext uri="{FF2B5EF4-FFF2-40B4-BE49-F238E27FC236}">
                <a16:creationId xmlns:a16="http://schemas.microsoft.com/office/drawing/2014/main" id="{E24D4391-3343-3037-BA6A-83B305E29B70}"/>
              </a:ext>
            </a:extLst>
          </p:cNvPr>
          <p:cNvSpPr>
            <a:spLocks noGrp="1"/>
          </p:cNvSpPr>
          <p:nvPr>
            <p:ph idx="1"/>
          </p:nvPr>
        </p:nvSpPr>
        <p:spPr>
          <a:xfrm>
            <a:off x="218660" y="1325218"/>
            <a:ext cx="11774555" cy="5254486"/>
          </a:xfrm>
        </p:spPr>
        <p:txBody>
          <a:bodyPr>
            <a:normAutofit fontScale="92500"/>
          </a:bodyPr>
          <a:lstStyle/>
          <a:p>
            <a:pPr algn="just"/>
            <a:r>
              <a:rPr lang="fr-BE" dirty="0"/>
              <a:t>Sous la polémique, un </a:t>
            </a:r>
            <a:r>
              <a:rPr lang="fr-BE" b="1" dirty="0"/>
              <a:t>accord minimal </a:t>
            </a:r>
            <a:r>
              <a:rPr lang="fr-BE" dirty="0"/>
              <a:t>sur la </a:t>
            </a:r>
            <a:r>
              <a:rPr lang="fr-BE" b="1" dirty="0"/>
              <a:t>situation historique </a:t>
            </a:r>
            <a:r>
              <a:rPr lang="fr-BE" dirty="0"/>
              <a:t>de la poésie française : les années 1980 marqueraient la « fin des avant-gardes » et le « retour du lyrisme »</a:t>
            </a:r>
          </a:p>
          <a:p>
            <a:pPr algn="just"/>
            <a:r>
              <a:rPr lang="fr-BE" dirty="0"/>
              <a:t>Le constat de la « fin des avant-gardes » revêt un </a:t>
            </a:r>
            <a:r>
              <a:rPr lang="fr-BE" b="1" dirty="0"/>
              <a:t>caractère hégémonique </a:t>
            </a:r>
            <a:r>
              <a:rPr lang="fr-BE" dirty="0"/>
              <a:t>en ce sens qu’il impose à chacun de penser </a:t>
            </a:r>
            <a:r>
              <a:rPr lang="fr-BE" i="1" dirty="0"/>
              <a:t>à partir de lui</a:t>
            </a:r>
            <a:r>
              <a:rPr lang="fr-BE" dirty="0"/>
              <a:t>, y compris les héritiers directs des avant-gardes des années 1970 (cf. </a:t>
            </a:r>
            <a:r>
              <a:rPr lang="fr-BE" u="sng" dirty="0"/>
              <a:t>ex. 1</a:t>
            </a:r>
            <a:r>
              <a:rPr lang="fr-BE" dirty="0"/>
              <a:t>)</a:t>
            </a:r>
          </a:p>
          <a:p>
            <a:pPr algn="just"/>
            <a:r>
              <a:rPr lang="fr-BE" dirty="0"/>
              <a:t>Dans les années 1980-1990, il ne s’agit plus de se positionner « pour » ou « contre » les avant-gardes, mais </a:t>
            </a:r>
            <a:r>
              <a:rPr lang="fr-BE" b="1" dirty="0"/>
              <a:t>« pour » ou « contre » ce qui s’impose sur leurs ruines</a:t>
            </a:r>
            <a:r>
              <a:rPr lang="fr-BE" dirty="0"/>
              <a:t>, et qui sera souvent identifié à un « nouveau lyrisme »</a:t>
            </a:r>
          </a:p>
        </p:txBody>
      </p:sp>
    </p:spTree>
    <p:extLst>
      <p:ext uri="{BB962C8B-B14F-4D97-AF65-F5344CB8AC3E}">
        <p14:creationId xmlns:p14="http://schemas.microsoft.com/office/powerpoint/2010/main" val="72955146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6FB4D3F-1F44-A68C-AD4B-4EA018D66479}"/>
              </a:ext>
            </a:extLst>
          </p:cNvPr>
          <p:cNvSpPr>
            <a:spLocks noGrp="1"/>
          </p:cNvSpPr>
          <p:nvPr>
            <p:ph type="title"/>
          </p:nvPr>
        </p:nvSpPr>
        <p:spPr>
          <a:xfrm>
            <a:off x="198783" y="318052"/>
            <a:ext cx="11728174" cy="815009"/>
          </a:xfrm>
        </p:spPr>
        <p:txBody>
          <a:bodyPr/>
          <a:lstStyle/>
          <a:p>
            <a:r>
              <a:rPr lang="fr-BE" dirty="0"/>
              <a:t>4. Le topos du « tournant des années 1980 »</a:t>
            </a:r>
          </a:p>
        </p:txBody>
      </p:sp>
      <p:sp>
        <p:nvSpPr>
          <p:cNvPr id="3" name="Espace réservé du contenu 2">
            <a:extLst>
              <a:ext uri="{FF2B5EF4-FFF2-40B4-BE49-F238E27FC236}">
                <a16:creationId xmlns:a16="http://schemas.microsoft.com/office/drawing/2014/main" id="{08CC12A6-AE0A-0390-5D39-61C31D779AB8}"/>
              </a:ext>
            </a:extLst>
          </p:cNvPr>
          <p:cNvSpPr>
            <a:spLocks noGrp="1"/>
          </p:cNvSpPr>
          <p:nvPr>
            <p:ph idx="1"/>
          </p:nvPr>
        </p:nvSpPr>
        <p:spPr>
          <a:xfrm>
            <a:off x="258417" y="1192696"/>
            <a:ext cx="11668540" cy="5300869"/>
          </a:xfrm>
        </p:spPr>
        <p:txBody>
          <a:bodyPr>
            <a:normAutofit fontScale="85000" lnSpcReduction="10000"/>
          </a:bodyPr>
          <a:lstStyle/>
          <a:p>
            <a:pPr marL="0" indent="0">
              <a:buNone/>
            </a:pPr>
            <a:r>
              <a:rPr lang="fr-BE" dirty="0"/>
              <a:t>Du côté des opposants au nouveau lyrisme :</a:t>
            </a:r>
          </a:p>
          <a:p>
            <a:pPr algn="just">
              <a:buFont typeface="Wingdings" panose="05000000000000000000" pitchFamily="2" charset="2"/>
              <a:buChar char="Ø"/>
            </a:pPr>
            <a:r>
              <a:rPr lang="fr-BE" dirty="0"/>
              <a:t> Condamnation d’une évolution perçue comme réactionnaire, et mobilisation de différents imaginaires: imaginaire politico</a:t>
            </a:r>
            <a:r>
              <a:rPr lang="fr-FR" dirty="0"/>
              <a:t>-religieux</a:t>
            </a:r>
            <a:r>
              <a:rPr lang="fr-BE" dirty="0"/>
              <a:t> de la réaction et de la contre-révolution; imaginaire bio-militaire de la contamination et de l’invasion; imaginaire esthétique du néoclassicisme et de l’art pompier (cf. </a:t>
            </a:r>
            <a:r>
              <a:rPr lang="fr-BE" u="sng" dirty="0"/>
              <a:t>ex. 2</a:t>
            </a:r>
            <a:r>
              <a:rPr lang="fr-BE" dirty="0"/>
              <a:t>)</a:t>
            </a:r>
          </a:p>
          <a:p>
            <a:pPr algn="just">
              <a:buFont typeface="Wingdings" panose="05000000000000000000" pitchFamily="2" charset="2"/>
              <a:buChar char="Ø"/>
            </a:pPr>
            <a:r>
              <a:rPr lang="fr-BE" dirty="0"/>
              <a:t> Distinction rhétorique implicite entre avant-garde et modernité au profit de la seconde: on prend ses distances avec le « terrorisme » avant-gardiste, mais on se revendique toujours de la modernité.</a:t>
            </a:r>
          </a:p>
          <a:p>
            <a:pPr algn="just">
              <a:buFont typeface="Wingdings" panose="05000000000000000000" pitchFamily="2" charset="2"/>
              <a:buChar char="Ø"/>
            </a:pPr>
            <a:r>
              <a:rPr lang="fr-BE" dirty="0"/>
              <a:t> Développement d’une rhétorique du « double académisme », qui permet de maintenir une conflictualité interne au camp des opposants au nouveau lyrisme (cf. </a:t>
            </a:r>
            <a:r>
              <a:rPr lang="fr-BE" u="sng" dirty="0"/>
              <a:t>ex. 3</a:t>
            </a:r>
            <a:r>
              <a:rPr lang="fr-BE" dirty="0"/>
              <a:t>)</a:t>
            </a:r>
          </a:p>
        </p:txBody>
      </p:sp>
    </p:spTree>
    <p:extLst>
      <p:ext uri="{BB962C8B-B14F-4D97-AF65-F5344CB8AC3E}">
        <p14:creationId xmlns:p14="http://schemas.microsoft.com/office/powerpoint/2010/main" val="36410660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E9B9141-78AF-EB68-2F01-EBE1C469333F}"/>
              </a:ext>
            </a:extLst>
          </p:cNvPr>
          <p:cNvSpPr>
            <a:spLocks noGrp="1"/>
          </p:cNvSpPr>
          <p:nvPr>
            <p:ph type="title"/>
          </p:nvPr>
        </p:nvSpPr>
        <p:spPr>
          <a:xfrm>
            <a:off x="132521" y="298174"/>
            <a:ext cx="11814313" cy="828261"/>
          </a:xfrm>
        </p:spPr>
        <p:txBody>
          <a:bodyPr/>
          <a:lstStyle/>
          <a:p>
            <a:r>
              <a:rPr lang="fr-BE" dirty="0"/>
              <a:t>4. Le topos du « tournant des années 1980 »</a:t>
            </a:r>
          </a:p>
        </p:txBody>
      </p:sp>
      <p:sp>
        <p:nvSpPr>
          <p:cNvPr id="3" name="Espace réservé du contenu 2">
            <a:extLst>
              <a:ext uri="{FF2B5EF4-FFF2-40B4-BE49-F238E27FC236}">
                <a16:creationId xmlns:a16="http://schemas.microsoft.com/office/drawing/2014/main" id="{3D7D9A03-5AEA-8457-1C79-19CC9292DDCC}"/>
              </a:ext>
            </a:extLst>
          </p:cNvPr>
          <p:cNvSpPr>
            <a:spLocks noGrp="1"/>
          </p:cNvSpPr>
          <p:nvPr>
            <p:ph idx="1"/>
          </p:nvPr>
        </p:nvSpPr>
        <p:spPr>
          <a:xfrm>
            <a:off x="192157" y="1239078"/>
            <a:ext cx="11754677" cy="5320748"/>
          </a:xfrm>
        </p:spPr>
        <p:txBody>
          <a:bodyPr>
            <a:normAutofit fontScale="92500" lnSpcReduction="20000"/>
          </a:bodyPr>
          <a:lstStyle/>
          <a:p>
            <a:pPr marL="0" indent="0">
              <a:buNone/>
            </a:pPr>
            <a:r>
              <a:rPr lang="fr-FR" dirty="0"/>
              <a:t>Du côté des défenseurs du nouveau lyrisme :</a:t>
            </a:r>
          </a:p>
          <a:p>
            <a:pPr algn="just">
              <a:buFont typeface="Wingdings" panose="05000000000000000000" pitchFamily="2" charset="2"/>
              <a:buChar char="Ø"/>
            </a:pPr>
            <a:r>
              <a:rPr lang="fr-FR" dirty="0"/>
              <a:t> Le </a:t>
            </a:r>
            <a:r>
              <a:rPr lang="fr-FR" i="1" dirty="0"/>
              <a:t>topos</a:t>
            </a:r>
            <a:r>
              <a:rPr lang="fr-FR" dirty="0"/>
              <a:t> du « tournant des années 1980 » comme récit d’un auto-avènement (cf. </a:t>
            </a:r>
            <a:r>
              <a:rPr lang="fr-FR" u="sng" dirty="0"/>
              <a:t>ex. 4 et 5</a:t>
            </a:r>
            <a:r>
              <a:rPr lang="fr-FR" dirty="0"/>
              <a:t>) : rhétorique d’assomption («la poésie qui s’assume à nouveau comme telle»), rhétorique anti-intellectualiste («la vie contre l’école»), imaginaire de l’ouverture («libération», «respiration», «réconciliation», etc.)</a:t>
            </a:r>
          </a:p>
          <a:p>
            <a:pPr algn="just">
              <a:buFont typeface="Wingdings" panose="05000000000000000000" pitchFamily="2" charset="2"/>
              <a:buChar char="Ø"/>
            </a:pPr>
            <a:r>
              <a:rPr lang="fr-FR" dirty="0"/>
              <a:t> Assimilation de la poursuite de la critique métalinguistique en poésie à une nouvelle forme d’académisme voire de «bien-pensance triste et ennuyeuse» (Maxence 2014)</a:t>
            </a:r>
          </a:p>
          <a:p>
            <a:pPr algn="just">
              <a:buFont typeface="Wingdings" panose="05000000000000000000" pitchFamily="2" charset="2"/>
              <a:buChar char="Ø"/>
            </a:pPr>
            <a:r>
              <a:rPr lang="fr-FR" dirty="0"/>
              <a:t> Guerre des canons : contestation ou relecture du canon littéraliste (cf. </a:t>
            </a:r>
            <a:r>
              <a:rPr lang="fr-FR" u="sng" dirty="0"/>
              <a:t>ex. 6</a:t>
            </a:r>
            <a:r>
              <a:rPr lang="fr-FR" dirty="0"/>
              <a:t>) et réhabilitation de l’héritage surréaliste (cf. </a:t>
            </a:r>
            <a:r>
              <a:rPr lang="fr-FR" u="sng" dirty="0"/>
              <a:t>ex. 7</a:t>
            </a:r>
            <a:r>
              <a:rPr lang="fr-FR" dirty="0"/>
              <a:t>)</a:t>
            </a:r>
            <a:endParaRPr lang="fr-BE" dirty="0"/>
          </a:p>
        </p:txBody>
      </p:sp>
    </p:spTree>
    <p:extLst>
      <p:ext uri="{BB962C8B-B14F-4D97-AF65-F5344CB8AC3E}">
        <p14:creationId xmlns:p14="http://schemas.microsoft.com/office/powerpoint/2010/main" val="338815759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4637732-8844-F4D9-3E01-F3A9A1738B43}"/>
              </a:ext>
            </a:extLst>
          </p:cNvPr>
          <p:cNvSpPr>
            <a:spLocks noGrp="1"/>
          </p:cNvSpPr>
          <p:nvPr>
            <p:ph type="title"/>
          </p:nvPr>
        </p:nvSpPr>
        <p:spPr>
          <a:xfrm>
            <a:off x="86139" y="284922"/>
            <a:ext cx="11880574" cy="980661"/>
          </a:xfrm>
        </p:spPr>
        <p:txBody>
          <a:bodyPr/>
          <a:lstStyle/>
          <a:p>
            <a:r>
              <a:rPr lang="fr-FR" dirty="0"/>
              <a:t>5. Le topos de « l’absence de la poésie »</a:t>
            </a:r>
            <a:endParaRPr lang="fr-BE" dirty="0"/>
          </a:p>
        </p:txBody>
      </p:sp>
      <p:sp>
        <p:nvSpPr>
          <p:cNvPr id="3" name="Espace réservé du contenu 2">
            <a:extLst>
              <a:ext uri="{FF2B5EF4-FFF2-40B4-BE49-F238E27FC236}">
                <a16:creationId xmlns:a16="http://schemas.microsoft.com/office/drawing/2014/main" id="{78D2BCF8-7836-1220-E9D5-BCEFEEB59BD9}"/>
              </a:ext>
            </a:extLst>
          </p:cNvPr>
          <p:cNvSpPr>
            <a:spLocks noGrp="1"/>
          </p:cNvSpPr>
          <p:nvPr>
            <p:ph idx="1"/>
          </p:nvPr>
        </p:nvSpPr>
        <p:spPr>
          <a:xfrm>
            <a:off x="225287" y="1265583"/>
            <a:ext cx="11661914" cy="5373756"/>
          </a:xfrm>
        </p:spPr>
        <p:txBody>
          <a:bodyPr>
            <a:normAutofit fontScale="77500" lnSpcReduction="20000"/>
          </a:bodyPr>
          <a:lstStyle/>
          <a:p>
            <a:pPr algn="just"/>
            <a:r>
              <a:rPr lang="fr-FR" dirty="0"/>
              <a:t>Dans les années 1990-2000, un autre topos se diffuse, relatif à la </a:t>
            </a:r>
            <a:r>
              <a:rPr lang="fr-FR" b="1" dirty="0"/>
              <a:t>situation supposément critique </a:t>
            </a:r>
            <a:r>
              <a:rPr lang="fr-FR" dirty="0"/>
              <a:t>de la poésie française, perçue comme « absente » ou « dépeuplée », c’est-à-dire socio-économiquement insignifiante et de plus en plus boudée par les lecteurs (cf. </a:t>
            </a:r>
            <a:r>
              <a:rPr lang="fr-FR" u="sng" dirty="0"/>
              <a:t>ex. 8</a:t>
            </a:r>
            <a:r>
              <a:rPr lang="fr-FR" dirty="0"/>
              <a:t>) </a:t>
            </a:r>
          </a:p>
          <a:p>
            <a:pPr algn="just"/>
            <a:r>
              <a:rPr lang="fr-FR" dirty="0"/>
              <a:t>Ce topos alimente lui aussi la polémique, dans la mesure où il s’accompagne d’une </a:t>
            </a:r>
            <a:r>
              <a:rPr lang="fr-FR" b="1" dirty="0"/>
              <a:t>recherche des responsables </a:t>
            </a:r>
            <a:r>
              <a:rPr lang="fr-FR" dirty="0"/>
              <a:t>de la crise:</a:t>
            </a:r>
          </a:p>
          <a:p>
            <a:pPr marL="0" indent="0" algn="just">
              <a:buNone/>
            </a:pPr>
            <a:endParaRPr lang="fr-FR" dirty="0"/>
          </a:p>
          <a:p>
            <a:pPr lvl="1" algn="just">
              <a:buFont typeface="Wingdings" panose="05000000000000000000" pitchFamily="2" charset="2"/>
              <a:buChar char="Ø"/>
            </a:pPr>
            <a:r>
              <a:rPr lang="fr-FR" dirty="0"/>
              <a:t> Les opposants du nouveau lyrisme tendent à mettre en avant des </a:t>
            </a:r>
            <a:r>
              <a:rPr lang="fr-FR" b="1" dirty="0"/>
              <a:t>causes externes</a:t>
            </a:r>
            <a:r>
              <a:rPr lang="fr-FR" dirty="0"/>
              <a:t>: « trahison des grands éditeurs » et « indifférence des médias » (cf. </a:t>
            </a:r>
            <a:r>
              <a:rPr lang="fr-FR" u="sng" dirty="0"/>
              <a:t>ex. 9</a:t>
            </a:r>
            <a:r>
              <a:rPr lang="fr-FR" dirty="0"/>
              <a:t>)</a:t>
            </a:r>
          </a:p>
          <a:p>
            <a:pPr marL="457200" lvl="1" indent="0" algn="just">
              <a:buNone/>
            </a:pPr>
            <a:endParaRPr lang="fr-FR" dirty="0"/>
          </a:p>
          <a:p>
            <a:pPr lvl="1" algn="just">
              <a:buFont typeface="Wingdings" panose="05000000000000000000" pitchFamily="2" charset="2"/>
              <a:buChar char="Ø"/>
            </a:pPr>
            <a:r>
              <a:rPr lang="fr-FR" dirty="0"/>
              <a:t> Les partisans du nouveau lyrisme tendent à mettre en avant des </a:t>
            </a:r>
            <a:r>
              <a:rPr lang="fr-FR" b="1" dirty="0"/>
              <a:t>causes internes</a:t>
            </a:r>
            <a:r>
              <a:rPr lang="fr-FR" dirty="0"/>
              <a:t>: la poésie des années 60-70 aurait eu un effet « </a:t>
            </a:r>
            <a:r>
              <a:rPr lang="fr-FR" dirty="0" err="1"/>
              <a:t>dépeupleur</a:t>
            </a:r>
            <a:r>
              <a:rPr lang="fr-FR" dirty="0"/>
              <a:t> » (Pinson 1998), à cause de l’influence des théories structuralistes (cf. </a:t>
            </a:r>
            <a:r>
              <a:rPr lang="fr-FR" u="sng" dirty="0"/>
              <a:t>ex. 10</a:t>
            </a:r>
            <a:r>
              <a:rPr lang="fr-FR" dirty="0"/>
              <a:t>) et de son inscription dans une filiation mallarméenne (cf. </a:t>
            </a:r>
            <a:r>
              <a:rPr lang="fr-FR" u="sng" dirty="0"/>
              <a:t>ex. 11</a:t>
            </a:r>
            <a:r>
              <a:rPr lang="fr-FR" dirty="0"/>
              <a:t>)</a:t>
            </a:r>
          </a:p>
          <a:p>
            <a:pPr lvl="1" algn="just">
              <a:buFont typeface="Wingdings" panose="05000000000000000000" pitchFamily="2" charset="2"/>
              <a:buChar char="Ø"/>
            </a:pPr>
            <a:endParaRPr lang="fr-BE" dirty="0"/>
          </a:p>
        </p:txBody>
      </p:sp>
    </p:spTree>
    <p:extLst>
      <p:ext uri="{BB962C8B-B14F-4D97-AF65-F5344CB8AC3E}">
        <p14:creationId xmlns:p14="http://schemas.microsoft.com/office/powerpoint/2010/main" val="264627411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6181AFF-ED7C-9FC6-9C35-0C53FF9C4962}"/>
              </a:ext>
            </a:extLst>
          </p:cNvPr>
          <p:cNvSpPr>
            <a:spLocks noGrp="1"/>
          </p:cNvSpPr>
          <p:nvPr>
            <p:ph type="title"/>
          </p:nvPr>
        </p:nvSpPr>
        <p:spPr>
          <a:xfrm>
            <a:off x="298174" y="298174"/>
            <a:ext cx="11748052" cy="834887"/>
          </a:xfrm>
        </p:spPr>
        <p:txBody>
          <a:bodyPr>
            <a:normAutofit fontScale="90000"/>
          </a:bodyPr>
          <a:lstStyle/>
          <a:p>
            <a:r>
              <a:rPr lang="fr-BE" dirty="0"/>
              <a:t>6. Jude Stéfan et les </a:t>
            </a:r>
            <a:r>
              <a:rPr lang="fr-BE" i="1" dirty="0"/>
              <a:t>topoi </a:t>
            </a:r>
            <a:r>
              <a:rPr lang="fr-BE" dirty="0"/>
              <a:t>relatifs à l’actualité de la poésie française </a:t>
            </a:r>
          </a:p>
        </p:txBody>
      </p:sp>
      <p:sp>
        <p:nvSpPr>
          <p:cNvPr id="3" name="Espace réservé du contenu 2">
            <a:extLst>
              <a:ext uri="{FF2B5EF4-FFF2-40B4-BE49-F238E27FC236}">
                <a16:creationId xmlns:a16="http://schemas.microsoft.com/office/drawing/2014/main" id="{DE380987-CA31-6C65-D13B-029CF5D15CCC}"/>
              </a:ext>
            </a:extLst>
          </p:cNvPr>
          <p:cNvSpPr>
            <a:spLocks noGrp="1"/>
          </p:cNvSpPr>
          <p:nvPr>
            <p:ph idx="1"/>
          </p:nvPr>
        </p:nvSpPr>
        <p:spPr>
          <a:xfrm>
            <a:off x="298174" y="1364974"/>
            <a:ext cx="11589026" cy="5241235"/>
          </a:xfrm>
        </p:spPr>
        <p:txBody>
          <a:bodyPr>
            <a:normAutofit fontScale="77500" lnSpcReduction="20000"/>
          </a:bodyPr>
          <a:lstStyle/>
          <a:p>
            <a:pPr algn="just"/>
            <a:r>
              <a:rPr lang="fr-FR" dirty="0"/>
              <a:t>Jude Stéfan et les topoi du « tournant des années 80 » et de « l’absence de la poésie » : une adhésion tendancielle à la rhétorique des opposants au nouveau lyrisme</a:t>
            </a:r>
          </a:p>
          <a:p>
            <a:pPr algn="just">
              <a:buFont typeface="Wingdings" panose="05000000000000000000" pitchFamily="2" charset="2"/>
              <a:buChar char="Ø"/>
            </a:pPr>
            <a:r>
              <a:rPr lang="fr-FR" dirty="0"/>
              <a:t> Reprise obsessionnelle du thème du « tournant des années 80 » et de ses corollaires, « fin des avant-gardes » et « retour du lyrisme » (cf. </a:t>
            </a:r>
            <a:r>
              <a:rPr lang="fr-FR" u="sng" dirty="0"/>
              <a:t>ex. 12</a:t>
            </a:r>
            <a:r>
              <a:rPr lang="fr-FR" dirty="0"/>
              <a:t>), évoqués au moyen d’un imaginaire de la « réaction ».</a:t>
            </a:r>
          </a:p>
          <a:p>
            <a:pPr algn="just">
              <a:buFont typeface="Wingdings" panose="05000000000000000000" pitchFamily="2" charset="2"/>
              <a:buChar char="Ø"/>
            </a:pPr>
            <a:r>
              <a:rPr lang="fr-FR" dirty="0"/>
              <a:t> Les concepts d’« extrême contemporain » et d’ « inactualité » comme défense de la « vraie modernité » (cf. Servissolle 2024b) contre une « fausse modernité » assimilable aux avant-gardes vouées à se démoder. </a:t>
            </a:r>
          </a:p>
          <a:p>
            <a:pPr algn="just">
              <a:buFont typeface="Wingdings" panose="05000000000000000000" pitchFamily="2" charset="2"/>
              <a:buChar char="Ø"/>
            </a:pPr>
            <a:r>
              <a:rPr lang="fr-FR" dirty="0"/>
              <a:t> Usage massif d’une rhétorique du « double académisme » pour défendre les « vrais modernes » contre le double écueil du néo-lyrisme et de l’</a:t>
            </a:r>
            <a:r>
              <a:rPr lang="fr-FR" dirty="0" err="1"/>
              <a:t>épigonisme</a:t>
            </a:r>
            <a:r>
              <a:rPr lang="fr-FR" dirty="0"/>
              <a:t> « post-</a:t>
            </a:r>
            <a:r>
              <a:rPr lang="fr-FR" dirty="0" err="1"/>
              <a:t>mallarméiste</a:t>
            </a:r>
            <a:r>
              <a:rPr lang="fr-FR" dirty="0"/>
              <a:t> » et « post-</a:t>
            </a:r>
            <a:r>
              <a:rPr lang="fr-FR" dirty="0" err="1"/>
              <a:t>charien</a:t>
            </a:r>
            <a:r>
              <a:rPr lang="fr-FR" dirty="0"/>
              <a:t> » (cf. </a:t>
            </a:r>
            <a:r>
              <a:rPr lang="fr-FR" u="sng" dirty="0"/>
              <a:t>ex. 13</a:t>
            </a:r>
            <a:r>
              <a:rPr lang="fr-FR" dirty="0"/>
              <a:t>).</a:t>
            </a:r>
          </a:p>
          <a:p>
            <a:pPr algn="just">
              <a:buFont typeface="Wingdings" panose="05000000000000000000" pitchFamily="2" charset="2"/>
              <a:buChar char="Ø"/>
            </a:pPr>
            <a:r>
              <a:rPr lang="fr-FR" dirty="0"/>
              <a:t> Une relative indifférence à la question de « l’absence de la poésie », mais un recours occasionnel au thème de la « trahison des grands éditeurs » (cf. </a:t>
            </a:r>
            <a:r>
              <a:rPr lang="fr-FR" u="sng" dirty="0"/>
              <a:t>ex. 14</a:t>
            </a:r>
            <a:r>
              <a:rPr lang="fr-FR" dirty="0"/>
              <a:t>)</a:t>
            </a:r>
            <a:endParaRPr lang="fr-BE" dirty="0"/>
          </a:p>
        </p:txBody>
      </p:sp>
    </p:spTree>
    <p:extLst>
      <p:ext uri="{BB962C8B-B14F-4D97-AF65-F5344CB8AC3E}">
        <p14:creationId xmlns:p14="http://schemas.microsoft.com/office/powerpoint/2010/main" val="333633609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26F6CA7-426C-54FC-1D03-287C72B1FBF0}"/>
              </a:ext>
            </a:extLst>
          </p:cNvPr>
          <p:cNvSpPr>
            <a:spLocks noGrp="1"/>
          </p:cNvSpPr>
          <p:nvPr>
            <p:ph type="title"/>
          </p:nvPr>
        </p:nvSpPr>
        <p:spPr>
          <a:xfrm>
            <a:off x="198783" y="231914"/>
            <a:ext cx="11834191" cy="1245704"/>
          </a:xfrm>
        </p:spPr>
        <p:txBody>
          <a:bodyPr>
            <a:normAutofit fontScale="90000"/>
          </a:bodyPr>
          <a:lstStyle/>
          <a:p>
            <a:r>
              <a:rPr lang="fr-BE" dirty="0"/>
              <a:t>6. Jude Stéfan et les </a:t>
            </a:r>
            <a:r>
              <a:rPr lang="fr-BE" i="1" dirty="0"/>
              <a:t>topoi </a:t>
            </a:r>
            <a:r>
              <a:rPr lang="fr-BE" dirty="0"/>
              <a:t>relatifs à l’actualité de la poésie française </a:t>
            </a:r>
          </a:p>
        </p:txBody>
      </p:sp>
      <p:sp>
        <p:nvSpPr>
          <p:cNvPr id="3" name="Espace réservé du contenu 2">
            <a:extLst>
              <a:ext uri="{FF2B5EF4-FFF2-40B4-BE49-F238E27FC236}">
                <a16:creationId xmlns:a16="http://schemas.microsoft.com/office/drawing/2014/main" id="{32B806D0-AA5B-B423-3C8B-B9DA4AA543C7}"/>
              </a:ext>
            </a:extLst>
          </p:cNvPr>
          <p:cNvSpPr>
            <a:spLocks noGrp="1"/>
          </p:cNvSpPr>
          <p:nvPr>
            <p:ph idx="1"/>
          </p:nvPr>
        </p:nvSpPr>
        <p:spPr>
          <a:xfrm>
            <a:off x="198783" y="1543878"/>
            <a:ext cx="11781182" cy="5082208"/>
          </a:xfrm>
        </p:spPr>
        <p:txBody>
          <a:bodyPr>
            <a:normAutofit fontScale="92500" lnSpcReduction="10000"/>
          </a:bodyPr>
          <a:lstStyle/>
          <a:p>
            <a:pPr algn="just"/>
            <a:r>
              <a:rPr lang="fr-FR" dirty="0"/>
              <a:t>Un canon globalement conforme à celui des autres expérimentaux (une téléologie qui met en valeur l’apport historique des grands «  irréguliers du langage »: Corbière, Lautréamont, Joyce, Stein, Artaud, Michaux, </a:t>
            </a:r>
            <a:r>
              <a:rPr lang="fr-FR" dirty="0" err="1"/>
              <a:t>Guyotat</a:t>
            </a:r>
            <a:r>
              <a:rPr lang="fr-FR" dirty="0"/>
              <a:t>, Roche, </a:t>
            </a:r>
            <a:r>
              <a:rPr lang="fr-FR" dirty="0" err="1"/>
              <a:t>Savitzkaya</a:t>
            </a:r>
            <a:r>
              <a:rPr lang="fr-FR" dirty="0"/>
              <a:t>, etc.), mais qui se singularise à plusieurs niveaux : </a:t>
            </a:r>
          </a:p>
          <a:p>
            <a:pPr lvl="1" algn="just">
              <a:buFont typeface="Wingdings" panose="05000000000000000000" pitchFamily="2" charset="2"/>
              <a:buChar char="Ø"/>
            </a:pPr>
            <a:r>
              <a:rPr lang="fr-FR" dirty="0"/>
              <a:t> Valorisation de nombreuses figures </a:t>
            </a:r>
            <a:r>
              <a:rPr lang="fr-FR" dirty="0" err="1"/>
              <a:t>pré-modernes</a:t>
            </a:r>
            <a:r>
              <a:rPr lang="fr-FR" dirty="0"/>
              <a:t> (poètes lyriques latins, poètes baroques français, moralistes français) </a:t>
            </a:r>
          </a:p>
          <a:p>
            <a:pPr lvl="1" algn="just">
              <a:buFont typeface="Wingdings" panose="05000000000000000000" pitchFamily="2" charset="2"/>
              <a:buChar char="Ø"/>
            </a:pPr>
            <a:r>
              <a:rPr lang="fr-FR" dirty="0"/>
              <a:t> Valorisation de contemporains « marginaux », souvent liés au groupe du </a:t>
            </a:r>
            <a:r>
              <a:rPr lang="fr-FR" i="1" dirty="0"/>
              <a:t>Chemin</a:t>
            </a:r>
            <a:r>
              <a:rPr lang="fr-FR" dirty="0"/>
              <a:t> (</a:t>
            </a:r>
            <a:r>
              <a:rPr lang="fr-FR" dirty="0" err="1"/>
              <a:t>Salabreuil</a:t>
            </a:r>
            <a:r>
              <a:rPr lang="fr-FR" dirty="0"/>
              <a:t>, Perros, Janvier, etc.)</a:t>
            </a:r>
          </a:p>
          <a:p>
            <a:pPr lvl="1" algn="just">
              <a:buFont typeface="Wingdings" panose="05000000000000000000" pitchFamily="2" charset="2"/>
              <a:buChar char="Ø"/>
            </a:pPr>
            <a:r>
              <a:rPr lang="fr-FR" dirty="0"/>
              <a:t> Une propension à comparer et opposer Rimbaud et Mallarmé au profit du premier, en activant régulièrement une vulgate « anti-</a:t>
            </a:r>
            <a:r>
              <a:rPr lang="fr-FR" dirty="0" err="1"/>
              <a:t>mallarmiste</a:t>
            </a:r>
            <a:r>
              <a:rPr lang="fr-FR" dirty="0"/>
              <a:t> » bien plus répandue chez les défenseurs que chez les opposants du nouveau lyrisme.</a:t>
            </a:r>
            <a:endParaRPr lang="fr-BE" dirty="0"/>
          </a:p>
        </p:txBody>
      </p:sp>
    </p:spTree>
    <p:extLst>
      <p:ext uri="{BB962C8B-B14F-4D97-AF65-F5344CB8AC3E}">
        <p14:creationId xmlns:p14="http://schemas.microsoft.com/office/powerpoint/2010/main" val="399774030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95C1BEB-AF99-450F-FA34-D478ADF74774}"/>
              </a:ext>
            </a:extLst>
          </p:cNvPr>
          <p:cNvSpPr>
            <a:spLocks noGrp="1"/>
          </p:cNvSpPr>
          <p:nvPr>
            <p:ph type="title"/>
          </p:nvPr>
        </p:nvSpPr>
        <p:spPr>
          <a:xfrm>
            <a:off x="145774" y="354842"/>
            <a:ext cx="11893826" cy="831228"/>
          </a:xfrm>
        </p:spPr>
        <p:txBody>
          <a:bodyPr>
            <a:normAutofit fontScale="90000"/>
          </a:bodyPr>
          <a:lstStyle/>
          <a:p>
            <a:r>
              <a:rPr lang="fr-BE" dirty="0"/>
              <a:t>6. Jude Stéfan et les </a:t>
            </a:r>
            <a:r>
              <a:rPr lang="fr-BE" i="1" dirty="0"/>
              <a:t>topoi </a:t>
            </a:r>
            <a:r>
              <a:rPr lang="fr-BE" dirty="0"/>
              <a:t>relatifs à l’actualité de la poésie française </a:t>
            </a:r>
          </a:p>
        </p:txBody>
      </p:sp>
      <p:sp>
        <p:nvSpPr>
          <p:cNvPr id="3" name="Espace réservé du contenu 2">
            <a:extLst>
              <a:ext uri="{FF2B5EF4-FFF2-40B4-BE49-F238E27FC236}">
                <a16:creationId xmlns:a16="http://schemas.microsoft.com/office/drawing/2014/main" id="{B8F02DF1-E8BA-D759-DAA6-5566CBA4276C}"/>
              </a:ext>
            </a:extLst>
          </p:cNvPr>
          <p:cNvSpPr>
            <a:spLocks noGrp="1"/>
          </p:cNvSpPr>
          <p:nvPr>
            <p:ph idx="1"/>
          </p:nvPr>
        </p:nvSpPr>
        <p:spPr>
          <a:xfrm>
            <a:off x="198783" y="1338470"/>
            <a:ext cx="11774556" cy="5327373"/>
          </a:xfrm>
        </p:spPr>
        <p:txBody>
          <a:bodyPr>
            <a:normAutofit/>
          </a:bodyPr>
          <a:lstStyle/>
          <a:p>
            <a:pPr algn="just"/>
            <a:r>
              <a:rPr lang="fr-FR" dirty="0"/>
              <a:t>« Rimbaud contre Mallarmé » chez Jude Stéfan: une opposition sous-tendue par le schème de « l’école contre la vie » (cf. </a:t>
            </a:r>
            <a:r>
              <a:rPr lang="fr-FR" u="sng" dirty="0"/>
              <a:t>ex. 15</a:t>
            </a:r>
            <a:r>
              <a:rPr lang="fr-FR" dirty="0"/>
              <a:t>)</a:t>
            </a:r>
            <a:endParaRPr lang="fr-FR" i="1" dirty="0"/>
          </a:p>
          <a:p>
            <a:pPr lvl="1" algn="just">
              <a:buFont typeface="Wingdings" panose="05000000000000000000" pitchFamily="2" charset="2"/>
              <a:buChar char="Ø"/>
            </a:pPr>
            <a:r>
              <a:rPr lang="fr-FR" dirty="0"/>
              <a:t>Une fascination pour le « vivre-Rimbaud » (cf. </a:t>
            </a:r>
            <a:r>
              <a:rPr lang="fr-FR" dirty="0" err="1"/>
              <a:t>Cavallaro</a:t>
            </a:r>
            <a:r>
              <a:rPr lang="fr-FR" dirty="0"/>
              <a:t> 2021) plutôt que pour le Rimbaud styliste (cf. </a:t>
            </a:r>
            <a:r>
              <a:rPr lang="fr-FR" u="sng" dirty="0"/>
              <a:t>ex. 16</a:t>
            </a:r>
            <a:r>
              <a:rPr lang="fr-FR" dirty="0"/>
              <a:t>)</a:t>
            </a:r>
          </a:p>
          <a:p>
            <a:pPr lvl="1" algn="just">
              <a:buFont typeface="Wingdings" panose="05000000000000000000" pitchFamily="2" charset="2"/>
              <a:buChar char="Ø"/>
            </a:pPr>
            <a:r>
              <a:rPr lang="fr-FR" dirty="0"/>
              <a:t> Le duel Rimbaud-Mallarmé comme support d’une critique de l’enseignement scolaire de la poésie et de la théorie structuraliste : Mallarmé « explicable » vs Rimbaud « hors-grille » (cf. </a:t>
            </a:r>
            <a:r>
              <a:rPr lang="fr-FR" u="sng" dirty="0"/>
              <a:t>ex. 17</a:t>
            </a:r>
            <a:r>
              <a:rPr lang="fr-FR" dirty="0"/>
              <a:t>)</a:t>
            </a:r>
          </a:p>
          <a:p>
            <a:pPr lvl="1" algn="just">
              <a:buFont typeface="Wingdings" panose="05000000000000000000" pitchFamily="2" charset="2"/>
              <a:buChar char="Ø"/>
            </a:pPr>
            <a:r>
              <a:rPr lang="fr-FR" dirty="0"/>
              <a:t> Critique de la descendance esthétique de Mallarmé: en sa qualité d’initiateur d’un « </a:t>
            </a:r>
            <a:r>
              <a:rPr lang="fr-FR" dirty="0" err="1"/>
              <a:t>mallarmisme</a:t>
            </a:r>
            <a:r>
              <a:rPr lang="fr-FR" dirty="0"/>
              <a:t> » </a:t>
            </a:r>
            <a:r>
              <a:rPr lang="fr-FR" dirty="0" err="1"/>
              <a:t>épigonique</a:t>
            </a:r>
            <a:r>
              <a:rPr lang="fr-FR" dirty="0"/>
              <a:t>, le poète aurait engagé la poésie française sur la voie de l’asphyxie et du dessèchement (cf. </a:t>
            </a:r>
            <a:r>
              <a:rPr lang="fr-FR" u="sng" dirty="0"/>
              <a:t>ex. 18</a:t>
            </a:r>
            <a:r>
              <a:rPr lang="fr-FR" dirty="0"/>
              <a:t>)</a:t>
            </a:r>
            <a:endParaRPr lang="fr-BE" dirty="0"/>
          </a:p>
        </p:txBody>
      </p:sp>
    </p:spTree>
    <p:extLst>
      <p:ext uri="{BB962C8B-B14F-4D97-AF65-F5344CB8AC3E}">
        <p14:creationId xmlns:p14="http://schemas.microsoft.com/office/powerpoint/2010/main" val="426343666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E67744F-D766-F8E3-144E-1329DB19DECD}"/>
              </a:ext>
            </a:extLst>
          </p:cNvPr>
          <p:cNvSpPr>
            <a:spLocks noGrp="1"/>
          </p:cNvSpPr>
          <p:nvPr>
            <p:ph type="title"/>
          </p:nvPr>
        </p:nvSpPr>
        <p:spPr>
          <a:xfrm>
            <a:off x="139148" y="231913"/>
            <a:ext cx="11887200" cy="1285461"/>
          </a:xfrm>
        </p:spPr>
        <p:txBody>
          <a:bodyPr/>
          <a:lstStyle/>
          <a:p>
            <a:r>
              <a:rPr lang="fr-FR" dirty="0"/>
              <a:t>7. Deux pôles axiologiques en confrontation</a:t>
            </a:r>
            <a:endParaRPr lang="fr-BE" dirty="0"/>
          </a:p>
        </p:txBody>
      </p:sp>
      <p:sp>
        <p:nvSpPr>
          <p:cNvPr id="3" name="Espace réservé du contenu 2">
            <a:extLst>
              <a:ext uri="{FF2B5EF4-FFF2-40B4-BE49-F238E27FC236}">
                <a16:creationId xmlns:a16="http://schemas.microsoft.com/office/drawing/2014/main" id="{1F4BFA15-90E8-BFE3-D0DA-6AA58CCBCEE9}"/>
              </a:ext>
            </a:extLst>
          </p:cNvPr>
          <p:cNvSpPr>
            <a:spLocks noGrp="1"/>
          </p:cNvSpPr>
          <p:nvPr>
            <p:ph idx="1"/>
          </p:nvPr>
        </p:nvSpPr>
        <p:spPr>
          <a:xfrm>
            <a:off x="139148" y="1702904"/>
            <a:ext cx="11887200" cy="4996070"/>
          </a:xfrm>
        </p:spPr>
        <p:txBody>
          <a:bodyPr>
            <a:normAutofit fontScale="92500" lnSpcReduction="20000"/>
          </a:bodyPr>
          <a:lstStyle/>
          <a:p>
            <a:pPr algn="just"/>
            <a:r>
              <a:rPr lang="fr-FR" dirty="0"/>
              <a:t>Les analyses de la querelle qui s’attardent sur les notions de « lyrisme » et de « littéralité » (Collot 2019, Barda 2019, Michel 2024) concluent logiquement à la compatibilité de ces deux partis-pris esthétiques; la polémique n’en a pas moins eu lieu!</a:t>
            </a:r>
          </a:p>
          <a:p>
            <a:pPr algn="just"/>
            <a:r>
              <a:rPr lang="fr-FR" dirty="0"/>
              <a:t>En opposant « littéralistes » (ou « formalistes ») et « lyriques », on passe à côté des véritables lignes de fracture poétologiques, qui tiennent plus profondément à la façon dont les uns et les autres constituent la poésie et ses corollaires (la figure du poète, les origines et la finalité de la démarche poétique) en objets de discours et de représentation.</a:t>
            </a:r>
          </a:p>
          <a:p>
            <a:pPr algn="just"/>
            <a:r>
              <a:rPr lang="fr-FR" dirty="0"/>
              <a:t>Derrière les procès en « lyrisme » et en « formalisme », ce sont deux axiologies concurrentes, symétriquement cohérentes, qui s’affrontent.</a:t>
            </a:r>
          </a:p>
          <a:p>
            <a:pPr algn="just"/>
            <a:endParaRPr lang="fr-BE" dirty="0"/>
          </a:p>
        </p:txBody>
      </p:sp>
    </p:spTree>
    <p:extLst>
      <p:ext uri="{BB962C8B-B14F-4D97-AF65-F5344CB8AC3E}">
        <p14:creationId xmlns:p14="http://schemas.microsoft.com/office/powerpoint/2010/main" val="8228960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2F47B13-FA43-E66C-ABD2-80464E888544}"/>
              </a:ext>
            </a:extLst>
          </p:cNvPr>
          <p:cNvSpPr>
            <a:spLocks noGrp="1"/>
          </p:cNvSpPr>
          <p:nvPr>
            <p:ph type="title"/>
          </p:nvPr>
        </p:nvSpPr>
        <p:spPr>
          <a:xfrm>
            <a:off x="450574" y="258417"/>
            <a:ext cx="10979426" cy="1126435"/>
          </a:xfrm>
        </p:spPr>
        <p:txBody>
          <a:bodyPr>
            <a:normAutofit/>
          </a:bodyPr>
          <a:lstStyle/>
          <a:p>
            <a:r>
              <a:rPr lang="fr-BE" dirty="0"/>
              <a:t>Introduction: Jude Stéfan « méta »</a:t>
            </a:r>
            <a:endParaRPr lang="fr-BE" i="1" dirty="0"/>
          </a:p>
        </p:txBody>
      </p:sp>
      <p:sp>
        <p:nvSpPr>
          <p:cNvPr id="3" name="Espace réservé du contenu 2">
            <a:extLst>
              <a:ext uri="{FF2B5EF4-FFF2-40B4-BE49-F238E27FC236}">
                <a16:creationId xmlns:a16="http://schemas.microsoft.com/office/drawing/2014/main" id="{D04154F8-594E-DC71-7B51-6567FDFB2AF2}"/>
              </a:ext>
            </a:extLst>
          </p:cNvPr>
          <p:cNvSpPr>
            <a:spLocks noGrp="1"/>
          </p:cNvSpPr>
          <p:nvPr>
            <p:ph idx="1"/>
          </p:nvPr>
        </p:nvSpPr>
        <p:spPr>
          <a:xfrm>
            <a:off x="198783" y="1431235"/>
            <a:ext cx="11695043" cy="5168347"/>
          </a:xfrm>
        </p:spPr>
        <p:txBody>
          <a:bodyPr/>
          <a:lstStyle/>
          <a:p>
            <a:pPr algn="just"/>
            <a:r>
              <a:rPr lang="fr-BE" sz="2000" dirty="0"/>
              <a:t>En marge de son œuvre de poète et de nouvelliste, Jude Stéfan a développé une </a:t>
            </a:r>
            <a:r>
              <a:rPr lang="fr-BE" sz="2000" b="1" dirty="0"/>
              <a:t>abondante production « méta »</a:t>
            </a:r>
            <a:r>
              <a:rPr lang="fr-BE" sz="2000" dirty="0"/>
              <a:t>,</a:t>
            </a:r>
            <a:r>
              <a:rPr lang="fr-BE" sz="2000" b="1" dirty="0"/>
              <a:t> </a:t>
            </a:r>
            <a:r>
              <a:rPr lang="fr-BE" sz="2000" dirty="0"/>
              <a:t>où il commente son propre travail et celui des autres : entretiens, monographies critiques (</a:t>
            </a:r>
            <a:r>
              <a:rPr lang="fr-BE" sz="2000" i="1" dirty="0"/>
              <a:t>De Catulle</a:t>
            </a:r>
            <a:r>
              <a:rPr lang="fr-BE" sz="2000" dirty="0"/>
              <a:t>), mélanges (</a:t>
            </a:r>
            <a:r>
              <a:rPr lang="fr-BE" sz="2000" i="1" dirty="0"/>
              <a:t>Xénies</a:t>
            </a:r>
            <a:r>
              <a:rPr lang="fr-BE" sz="2000" dirty="0"/>
              <a:t>, </a:t>
            </a:r>
            <a:r>
              <a:rPr lang="fr-BE" sz="2000" i="1" dirty="0"/>
              <a:t>Variétés VI</a:t>
            </a:r>
            <a:r>
              <a:rPr lang="fr-BE" sz="2000" dirty="0"/>
              <a:t>, </a:t>
            </a:r>
            <a:r>
              <a:rPr lang="fr-BE" sz="2000" i="1" dirty="0"/>
              <a:t>Variétés VII</a:t>
            </a:r>
            <a:r>
              <a:rPr lang="fr-BE" sz="2000" dirty="0"/>
              <a:t>), recueils de textes critiques longs (</a:t>
            </a:r>
            <a:r>
              <a:rPr lang="fr-BE" sz="2000" i="1" dirty="0"/>
              <a:t>Chroniques catoniques</a:t>
            </a:r>
            <a:r>
              <a:rPr lang="fr-BE" sz="2000" dirty="0"/>
              <a:t>) ou de notes brèves (</a:t>
            </a:r>
            <a:r>
              <a:rPr lang="fr-BE" sz="2000" i="1" dirty="0"/>
              <a:t>Scholies</a:t>
            </a:r>
            <a:r>
              <a:rPr lang="fr-BE" sz="2000" dirty="0"/>
              <a:t>, </a:t>
            </a:r>
            <a:r>
              <a:rPr lang="fr-BE" sz="2000" i="1" dirty="0"/>
              <a:t>Epitomè</a:t>
            </a:r>
            <a:r>
              <a:rPr lang="fr-BE" sz="2000" dirty="0"/>
              <a:t>), textes flirtant avec d’autres genres (</a:t>
            </a:r>
            <a:r>
              <a:rPr lang="fr-BE" sz="2000" i="1" dirty="0"/>
              <a:t>Lettres tombales</a:t>
            </a:r>
            <a:r>
              <a:rPr lang="fr-BE" sz="2000" dirty="0"/>
              <a:t>, </a:t>
            </a:r>
            <a:r>
              <a:rPr lang="fr-BE" sz="2000" i="1" dirty="0"/>
              <a:t>Dialogues avec la sœur</a:t>
            </a:r>
            <a:r>
              <a:rPr lang="fr-BE" sz="2000" dirty="0"/>
              <a:t>, </a:t>
            </a:r>
            <a:r>
              <a:rPr lang="fr-BE" sz="2000" i="1" dirty="0"/>
              <a:t>Faux journal</a:t>
            </a:r>
            <a:r>
              <a:rPr lang="fr-BE" sz="2000" dirty="0"/>
              <a:t>).</a:t>
            </a:r>
          </a:p>
          <a:p>
            <a:pPr algn="just"/>
            <a:endParaRPr lang="fr-BE" sz="2000" dirty="0"/>
          </a:p>
          <a:p>
            <a:pPr algn="just"/>
            <a:r>
              <a:rPr lang="fr-BE" sz="2000" dirty="0"/>
              <a:t>Des interventions critiques qui témoignent de </a:t>
            </a:r>
            <a:r>
              <a:rPr lang="fr-BE" sz="2000" b="1" dirty="0"/>
              <a:t>l’attention portée par Jude Stéfan à l’actualité de la poésie française</a:t>
            </a:r>
            <a:r>
              <a:rPr lang="fr-BE" sz="2000" dirty="0"/>
              <a:t>, loin de son image d’éternel « inactuel ».</a:t>
            </a:r>
          </a:p>
          <a:p>
            <a:pPr algn="just"/>
            <a:endParaRPr lang="fr-BE" sz="2000" dirty="0"/>
          </a:p>
          <a:p>
            <a:pPr algn="just"/>
            <a:r>
              <a:rPr lang="fr-BE" sz="2000" dirty="0"/>
              <a:t>Une production qui a peu retenu l’attention des historiens de la littérature et n’a été envisagée que dans une </a:t>
            </a:r>
            <a:r>
              <a:rPr lang="fr-BE" sz="2000" b="1" dirty="0"/>
              <a:t>perspective monographique </a:t>
            </a:r>
            <a:r>
              <a:rPr lang="fr-BE" sz="2000" dirty="0"/>
              <a:t>(di Manno 2014 ; Servissolle 2024).</a:t>
            </a:r>
          </a:p>
          <a:p>
            <a:pPr algn="just"/>
            <a:endParaRPr lang="fr-BE" dirty="0"/>
          </a:p>
          <a:p>
            <a:pPr algn="just"/>
            <a:endParaRPr lang="fr-BE" dirty="0"/>
          </a:p>
          <a:p>
            <a:pPr algn="just"/>
            <a:endParaRPr lang="fr-BE" dirty="0"/>
          </a:p>
        </p:txBody>
      </p:sp>
    </p:spTree>
    <p:extLst>
      <p:ext uri="{BB962C8B-B14F-4D97-AF65-F5344CB8AC3E}">
        <p14:creationId xmlns:p14="http://schemas.microsoft.com/office/powerpoint/2010/main" val="30229493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BCAED0D-740D-27D2-11D7-300155D1F3ED}"/>
              </a:ext>
            </a:extLst>
          </p:cNvPr>
          <p:cNvSpPr>
            <a:spLocks noGrp="1"/>
          </p:cNvSpPr>
          <p:nvPr>
            <p:ph type="title"/>
          </p:nvPr>
        </p:nvSpPr>
        <p:spPr>
          <a:xfrm>
            <a:off x="145774" y="152401"/>
            <a:ext cx="11873948" cy="1053548"/>
          </a:xfrm>
        </p:spPr>
        <p:txBody>
          <a:bodyPr/>
          <a:lstStyle/>
          <a:p>
            <a:r>
              <a:rPr lang="fr-FR" dirty="0"/>
              <a:t>7. Deux pôles axiologiques en confrontation</a:t>
            </a:r>
            <a:endParaRPr lang="fr-BE" dirty="0"/>
          </a:p>
        </p:txBody>
      </p:sp>
      <p:graphicFrame>
        <p:nvGraphicFramePr>
          <p:cNvPr id="4" name="Espace réservé du contenu 3">
            <a:extLst>
              <a:ext uri="{FF2B5EF4-FFF2-40B4-BE49-F238E27FC236}">
                <a16:creationId xmlns:a16="http://schemas.microsoft.com/office/drawing/2014/main" id="{0FCC704B-D018-4892-455D-A18F345E1547}"/>
              </a:ext>
            </a:extLst>
          </p:cNvPr>
          <p:cNvGraphicFramePr>
            <a:graphicFrameLocks noGrp="1"/>
          </p:cNvGraphicFramePr>
          <p:nvPr>
            <p:ph idx="1"/>
            <p:extLst>
              <p:ext uri="{D42A27DB-BD31-4B8C-83A1-F6EECF244321}">
                <p14:modId xmlns:p14="http://schemas.microsoft.com/office/powerpoint/2010/main" val="1452736572"/>
              </p:ext>
            </p:extLst>
          </p:nvPr>
        </p:nvGraphicFramePr>
        <p:xfrm>
          <a:off x="145773" y="1318590"/>
          <a:ext cx="11873948" cy="5293750"/>
        </p:xfrm>
        <a:graphic>
          <a:graphicData uri="http://schemas.openxmlformats.org/drawingml/2006/table">
            <a:tbl>
              <a:tblPr firstRow="1" bandRow="1">
                <a:tableStyleId>{5C22544A-7EE6-4342-B048-85BDC9FD1C3A}</a:tableStyleId>
              </a:tblPr>
              <a:tblGrid>
                <a:gridCol w="5936974">
                  <a:extLst>
                    <a:ext uri="{9D8B030D-6E8A-4147-A177-3AD203B41FA5}">
                      <a16:colId xmlns:a16="http://schemas.microsoft.com/office/drawing/2014/main" val="171418051"/>
                    </a:ext>
                  </a:extLst>
                </a:gridCol>
                <a:gridCol w="5936974">
                  <a:extLst>
                    <a:ext uri="{9D8B030D-6E8A-4147-A177-3AD203B41FA5}">
                      <a16:colId xmlns:a16="http://schemas.microsoft.com/office/drawing/2014/main" val="688542587"/>
                    </a:ext>
                  </a:extLst>
                </a:gridCol>
              </a:tblGrid>
              <a:tr h="455132">
                <a:tc>
                  <a:txBody>
                    <a:bodyPr/>
                    <a:lstStyle/>
                    <a:p>
                      <a:pPr algn="ctr"/>
                      <a:r>
                        <a:rPr lang="fr-FR" dirty="0"/>
                        <a:t>« Couillons »</a:t>
                      </a:r>
                      <a:endParaRPr lang="fr-BE" dirty="0"/>
                    </a:p>
                  </a:txBody>
                  <a:tcPr/>
                </a:tc>
                <a:tc>
                  <a:txBody>
                    <a:bodyPr/>
                    <a:lstStyle/>
                    <a:p>
                      <a:pPr algn="ctr"/>
                      <a:r>
                        <a:rPr lang="fr-FR" dirty="0"/>
                        <a:t>« Monstres »</a:t>
                      </a:r>
                      <a:endParaRPr lang="fr-BE" dirty="0"/>
                    </a:p>
                  </a:txBody>
                  <a:tcPr/>
                </a:tc>
                <a:extLst>
                  <a:ext uri="{0D108BD9-81ED-4DB2-BD59-A6C34878D82A}">
                    <a16:rowId xmlns:a16="http://schemas.microsoft.com/office/drawing/2014/main" val="543148134"/>
                  </a:ext>
                </a:extLst>
              </a:tr>
              <a:tr h="763338">
                <a:tc>
                  <a:txBody>
                    <a:bodyPr/>
                    <a:lstStyle/>
                    <a:p>
                      <a:pPr algn="ctr"/>
                      <a:r>
                        <a:rPr lang="fr-FR" b="1" dirty="0"/>
                        <a:t>Rhétorique idéaliste</a:t>
                      </a:r>
                      <a:r>
                        <a:rPr lang="fr-FR" b="0" dirty="0"/>
                        <a:t> </a:t>
                      </a:r>
                    </a:p>
                    <a:p>
                      <a:pPr algn="ctr"/>
                      <a:r>
                        <a:rPr lang="fr-FR" b="0" dirty="0">
                          <a:solidFill>
                            <a:schemeClr val="bg1"/>
                          </a:solidFill>
                        </a:rPr>
                        <a:t>(cf. </a:t>
                      </a:r>
                      <a:r>
                        <a:rPr lang="fr-FR" b="0" u="sng" dirty="0">
                          <a:solidFill>
                            <a:schemeClr val="bg1"/>
                          </a:solidFill>
                        </a:rPr>
                        <a:t>ex. 19</a:t>
                      </a:r>
                      <a:r>
                        <a:rPr lang="fr-FR" b="0" dirty="0">
                          <a:solidFill>
                            <a:schemeClr val="bg1"/>
                          </a:solidFill>
                        </a:rPr>
                        <a:t>)</a:t>
                      </a:r>
                      <a:endParaRPr lang="fr-BE" b="1" dirty="0">
                        <a:solidFill>
                          <a:schemeClr val="bg1"/>
                        </a:solidFill>
                      </a:endParaRPr>
                    </a:p>
                  </a:txBody>
                  <a:tcPr/>
                </a:tc>
                <a:tc>
                  <a:txBody>
                    <a:bodyPr/>
                    <a:lstStyle/>
                    <a:p>
                      <a:pPr algn="ctr"/>
                      <a:r>
                        <a:rPr lang="fr-FR" b="1" dirty="0"/>
                        <a:t>Rhétorique matérialiste / anti-idéaliste</a:t>
                      </a:r>
                      <a:r>
                        <a:rPr lang="fr-FR" b="0" dirty="0"/>
                        <a:t> </a:t>
                      </a:r>
                    </a:p>
                    <a:p>
                      <a:pPr algn="ctr"/>
                      <a:r>
                        <a:rPr lang="fr-FR" b="0" dirty="0"/>
                        <a:t>(cf. </a:t>
                      </a:r>
                      <a:r>
                        <a:rPr lang="fr-FR" b="0" u="sng" dirty="0"/>
                        <a:t>ex. 20</a:t>
                      </a:r>
                      <a:r>
                        <a:rPr lang="fr-FR" b="0" dirty="0"/>
                        <a:t>)</a:t>
                      </a:r>
                      <a:endParaRPr lang="fr-BE" b="1" dirty="0"/>
                    </a:p>
                  </a:txBody>
                  <a:tcPr/>
                </a:tc>
                <a:extLst>
                  <a:ext uri="{0D108BD9-81ED-4DB2-BD59-A6C34878D82A}">
                    <a16:rowId xmlns:a16="http://schemas.microsoft.com/office/drawing/2014/main" val="1025134492"/>
                  </a:ext>
                </a:extLst>
              </a:tr>
              <a:tr h="777556">
                <a:tc>
                  <a:txBody>
                    <a:bodyPr/>
                    <a:lstStyle/>
                    <a:p>
                      <a:pPr algn="ctr"/>
                      <a:r>
                        <a:rPr lang="fr-FR" b="1" dirty="0"/>
                        <a:t>Fonction métaphysique</a:t>
                      </a:r>
                      <a:endParaRPr lang="fr-FR" b="0" dirty="0"/>
                    </a:p>
                    <a:p>
                      <a:pPr algn="ctr"/>
                      <a:r>
                        <a:rPr lang="fr-FR" b="0" dirty="0"/>
                        <a:t>(cf. </a:t>
                      </a:r>
                      <a:r>
                        <a:rPr lang="fr-FR" b="0" u="sng" dirty="0"/>
                        <a:t>ex. 19)</a:t>
                      </a:r>
                      <a:endParaRPr lang="fr-BE" b="1" u="sng" dirty="0"/>
                    </a:p>
                  </a:txBody>
                  <a:tcPr/>
                </a:tc>
                <a:tc>
                  <a:txBody>
                    <a:bodyPr/>
                    <a:lstStyle/>
                    <a:p>
                      <a:pPr algn="ctr"/>
                      <a:r>
                        <a:rPr lang="fr-FR" b="1" dirty="0"/>
                        <a:t>Fonction politique</a:t>
                      </a:r>
                      <a:endParaRPr lang="fr-FR" b="0" dirty="0"/>
                    </a:p>
                    <a:p>
                      <a:pPr algn="ctr"/>
                      <a:r>
                        <a:rPr lang="fr-FR" b="0" dirty="0"/>
                        <a:t>(cf. </a:t>
                      </a:r>
                      <a:r>
                        <a:rPr lang="fr-FR" b="0" u="sng" dirty="0"/>
                        <a:t>ex. 24</a:t>
                      </a:r>
                      <a:r>
                        <a:rPr lang="fr-FR" b="0" dirty="0"/>
                        <a:t>)</a:t>
                      </a:r>
                      <a:endParaRPr lang="fr-BE" b="1" dirty="0"/>
                    </a:p>
                  </a:txBody>
                  <a:tcPr/>
                </a:tc>
                <a:extLst>
                  <a:ext uri="{0D108BD9-81ED-4DB2-BD59-A6C34878D82A}">
                    <a16:rowId xmlns:a16="http://schemas.microsoft.com/office/drawing/2014/main" val="1585758000"/>
                  </a:ext>
                </a:extLst>
              </a:tr>
              <a:tr h="915922">
                <a:tc>
                  <a:txBody>
                    <a:bodyPr/>
                    <a:lstStyle/>
                    <a:p>
                      <a:pPr algn="ctr"/>
                      <a:r>
                        <a:rPr lang="fr-FR" b="1" dirty="0"/>
                        <a:t>Régime vocationnel</a:t>
                      </a:r>
                      <a:endParaRPr lang="fr-FR" b="0" dirty="0"/>
                    </a:p>
                    <a:p>
                      <a:pPr algn="ctr"/>
                      <a:r>
                        <a:rPr lang="fr-FR" b="0" dirty="0"/>
                        <a:t>(cf. </a:t>
                      </a:r>
                      <a:r>
                        <a:rPr lang="fr-FR" b="0" u="sng" dirty="0"/>
                        <a:t>ex. 19</a:t>
                      </a:r>
                      <a:r>
                        <a:rPr lang="fr-FR" b="0" dirty="0"/>
                        <a:t>)</a:t>
                      </a:r>
                      <a:endParaRPr lang="fr-FR" b="1" dirty="0"/>
                    </a:p>
                  </a:txBody>
                  <a:tcPr/>
                </a:tc>
                <a:tc>
                  <a:txBody>
                    <a:bodyPr/>
                    <a:lstStyle/>
                    <a:p>
                      <a:pPr algn="ctr"/>
                      <a:r>
                        <a:rPr lang="fr-FR" b="1" dirty="0"/>
                        <a:t>Régime artisanal / professionnel</a:t>
                      </a:r>
                      <a:endParaRPr lang="fr-FR" b="0" dirty="0"/>
                    </a:p>
                    <a:p>
                      <a:pPr algn="ctr"/>
                      <a:r>
                        <a:rPr lang="fr-FR" b="0" dirty="0"/>
                        <a:t>(cf. </a:t>
                      </a:r>
                      <a:r>
                        <a:rPr lang="fr-FR" b="0" u="sng" dirty="0"/>
                        <a:t>ex. 22</a:t>
                      </a:r>
                      <a:r>
                        <a:rPr lang="fr-FR" b="0" dirty="0"/>
                        <a:t>)</a:t>
                      </a:r>
                      <a:endParaRPr lang="fr-BE" b="1" dirty="0"/>
                    </a:p>
                  </a:txBody>
                  <a:tcPr/>
                </a:tc>
                <a:extLst>
                  <a:ext uri="{0D108BD9-81ED-4DB2-BD59-A6C34878D82A}">
                    <a16:rowId xmlns:a16="http://schemas.microsoft.com/office/drawing/2014/main" val="1609303004"/>
                  </a:ext>
                </a:extLst>
              </a:tr>
              <a:tr h="802714">
                <a:tc>
                  <a:txBody>
                    <a:bodyPr/>
                    <a:lstStyle/>
                    <a:p>
                      <a:pPr algn="ctr"/>
                      <a:r>
                        <a:rPr lang="fr-FR" b="1" dirty="0"/>
                        <a:t>Irrationnalité et exceptionnalité de l’activité poétique</a:t>
                      </a:r>
                      <a:r>
                        <a:rPr lang="fr-FR" b="0" dirty="0"/>
                        <a:t> (cf. </a:t>
                      </a:r>
                      <a:r>
                        <a:rPr lang="fr-FR" b="0" u="sng" dirty="0"/>
                        <a:t>ex. 19</a:t>
                      </a:r>
                      <a:r>
                        <a:rPr lang="fr-FR" b="0" dirty="0"/>
                        <a:t>)</a:t>
                      </a:r>
                      <a:endParaRPr lang="fr-BE" b="1" dirty="0"/>
                    </a:p>
                  </a:txBody>
                  <a:tcPr/>
                </a:tc>
                <a:tc>
                  <a:txBody>
                    <a:bodyPr/>
                    <a:lstStyle/>
                    <a:p>
                      <a:pPr algn="ctr"/>
                      <a:r>
                        <a:rPr lang="fr-FR" b="1" dirty="0"/>
                        <a:t>Rationalité et non-exceptionnalité de l’activité poétique</a:t>
                      </a:r>
                      <a:r>
                        <a:rPr lang="fr-FR" b="0" dirty="0"/>
                        <a:t> (cf. </a:t>
                      </a:r>
                      <a:r>
                        <a:rPr lang="fr-FR" b="0" u="sng" dirty="0"/>
                        <a:t>ex. 23</a:t>
                      </a:r>
                      <a:r>
                        <a:rPr lang="fr-FR" b="0" dirty="0"/>
                        <a:t>)</a:t>
                      </a:r>
                      <a:endParaRPr lang="fr-BE" b="1" dirty="0"/>
                    </a:p>
                  </a:txBody>
                  <a:tcPr/>
                </a:tc>
                <a:extLst>
                  <a:ext uri="{0D108BD9-81ED-4DB2-BD59-A6C34878D82A}">
                    <a16:rowId xmlns:a16="http://schemas.microsoft.com/office/drawing/2014/main" val="1394378256"/>
                  </a:ext>
                </a:extLst>
              </a:tr>
              <a:tr h="778527">
                <a:tc>
                  <a:txBody>
                    <a:bodyPr/>
                    <a:lstStyle/>
                    <a:p>
                      <a:pPr algn="ctr"/>
                      <a:r>
                        <a:rPr lang="fr-FR" b="1" dirty="0"/>
                        <a:t>Poésie-valeur</a:t>
                      </a:r>
                      <a:endParaRPr lang="fr-FR" b="0" dirty="0"/>
                    </a:p>
                    <a:p>
                      <a:pPr algn="ctr"/>
                      <a:r>
                        <a:rPr lang="fr-FR" b="0" dirty="0"/>
                        <a:t>(cf. </a:t>
                      </a:r>
                      <a:r>
                        <a:rPr lang="fr-FR" b="0" u="sng" dirty="0"/>
                        <a:t>ex. 19</a:t>
                      </a:r>
                      <a:r>
                        <a:rPr lang="fr-FR" b="0" dirty="0"/>
                        <a:t>)</a:t>
                      </a:r>
                      <a:endParaRPr lang="fr-BE" b="1" dirty="0"/>
                    </a:p>
                  </a:txBody>
                  <a:tcPr/>
                </a:tc>
                <a:tc>
                  <a:txBody>
                    <a:bodyPr/>
                    <a:lstStyle/>
                    <a:p>
                      <a:pPr algn="ctr"/>
                      <a:r>
                        <a:rPr lang="fr-FR" b="1" dirty="0"/>
                        <a:t>Poésie-problème</a:t>
                      </a:r>
                      <a:endParaRPr lang="fr-FR" b="0" dirty="0"/>
                    </a:p>
                    <a:p>
                      <a:pPr algn="ctr"/>
                      <a:r>
                        <a:rPr lang="fr-FR" b="0" dirty="0"/>
                        <a:t>(cf. </a:t>
                      </a:r>
                      <a:r>
                        <a:rPr lang="fr-FR" b="0" u="sng" dirty="0"/>
                        <a:t>ex. 21</a:t>
                      </a:r>
                      <a:r>
                        <a:rPr lang="fr-FR" b="0" dirty="0"/>
                        <a:t>)</a:t>
                      </a:r>
                      <a:endParaRPr lang="fr-BE" b="1" dirty="0"/>
                    </a:p>
                  </a:txBody>
                  <a:tcPr/>
                </a:tc>
                <a:extLst>
                  <a:ext uri="{0D108BD9-81ED-4DB2-BD59-A6C34878D82A}">
                    <a16:rowId xmlns:a16="http://schemas.microsoft.com/office/drawing/2014/main" val="2306507998"/>
                  </a:ext>
                </a:extLst>
              </a:tr>
              <a:tr h="800561">
                <a:tc>
                  <a:txBody>
                    <a:bodyPr/>
                    <a:lstStyle/>
                    <a:p>
                      <a:pPr algn="ctr"/>
                      <a:r>
                        <a:rPr lang="fr-FR" b="1" dirty="0"/>
                        <a:t>Relation « ascendante » au réel</a:t>
                      </a:r>
                    </a:p>
                    <a:p>
                      <a:pPr algn="ctr"/>
                      <a:r>
                        <a:rPr lang="fr-FR" b="0" dirty="0"/>
                        <a:t>(cf. </a:t>
                      </a:r>
                      <a:r>
                        <a:rPr lang="fr-FR" b="0" u="sng" dirty="0"/>
                        <a:t>ex. 19</a:t>
                      </a:r>
                      <a:r>
                        <a:rPr lang="fr-FR" b="0" dirty="0"/>
                        <a:t>)</a:t>
                      </a:r>
                      <a:endParaRPr lang="fr-BE" b="0" dirty="0"/>
                    </a:p>
                  </a:txBody>
                  <a:tcPr/>
                </a:tc>
                <a:tc>
                  <a:txBody>
                    <a:bodyPr/>
                    <a:lstStyle/>
                    <a:p>
                      <a:pPr algn="ctr"/>
                      <a:r>
                        <a:rPr lang="fr-FR" b="1" dirty="0"/>
                        <a:t>Relation « descendante » au réel</a:t>
                      </a:r>
                      <a:endParaRPr lang="fr-BE" b="1" dirty="0"/>
                    </a:p>
                  </a:txBody>
                  <a:tcPr/>
                </a:tc>
                <a:extLst>
                  <a:ext uri="{0D108BD9-81ED-4DB2-BD59-A6C34878D82A}">
                    <a16:rowId xmlns:a16="http://schemas.microsoft.com/office/drawing/2014/main" val="4042054579"/>
                  </a:ext>
                </a:extLst>
              </a:tr>
            </a:tbl>
          </a:graphicData>
        </a:graphic>
      </p:graphicFrame>
    </p:spTree>
    <p:extLst>
      <p:ext uri="{BB962C8B-B14F-4D97-AF65-F5344CB8AC3E}">
        <p14:creationId xmlns:p14="http://schemas.microsoft.com/office/powerpoint/2010/main" val="418275317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D705C31-AF46-0450-D339-848DD708D315}"/>
              </a:ext>
            </a:extLst>
          </p:cNvPr>
          <p:cNvSpPr>
            <a:spLocks noGrp="1"/>
          </p:cNvSpPr>
          <p:nvPr>
            <p:ph type="title"/>
          </p:nvPr>
        </p:nvSpPr>
        <p:spPr>
          <a:xfrm>
            <a:off x="170597" y="156950"/>
            <a:ext cx="11846257" cy="900752"/>
          </a:xfrm>
        </p:spPr>
        <p:txBody>
          <a:bodyPr/>
          <a:lstStyle/>
          <a:p>
            <a:r>
              <a:rPr lang="fr-FR" dirty="0"/>
              <a:t>7. Deux pôles axiologiques en confrontation</a:t>
            </a:r>
            <a:endParaRPr lang="fr-BE" dirty="0"/>
          </a:p>
        </p:txBody>
      </p:sp>
      <p:graphicFrame>
        <p:nvGraphicFramePr>
          <p:cNvPr id="6" name="Espace réservé du contenu 5">
            <a:extLst>
              <a:ext uri="{FF2B5EF4-FFF2-40B4-BE49-F238E27FC236}">
                <a16:creationId xmlns:a16="http://schemas.microsoft.com/office/drawing/2014/main" id="{A6CFE1F1-BBF7-C3A2-40BC-8BF3E9103ED8}"/>
              </a:ext>
            </a:extLst>
          </p:cNvPr>
          <p:cNvGraphicFramePr>
            <a:graphicFrameLocks noGrp="1"/>
          </p:cNvGraphicFramePr>
          <p:nvPr>
            <p:ph idx="1"/>
            <p:extLst>
              <p:ext uri="{D42A27DB-BD31-4B8C-83A1-F6EECF244321}">
                <p14:modId xmlns:p14="http://schemas.microsoft.com/office/powerpoint/2010/main" val="2269938343"/>
              </p:ext>
            </p:extLst>
          </p:nvPr>
        </p:nvGraphicFramePr>
        <p:xfrm>
          <a:off x="259306" y="1221475"/>
          <a:ext cx="11655189" cy="5315803"/>
        </p:xfrm>
        <a:graphic>
          <a:graphicData uri="http://schemas.openxmlformats.org/drawingml/2006/table">
            <a:tbl>
              <a:tblPr firstRow="1" bandRow="1">
                <a:tableStyleId>{5C22544A-7EE6-4342-B048-85BDC9FD1C3A}</a:tableStyleId>
              </a:tblPr>
              <a:tblGrid>
                <a:gridCol w="1187357">
                  <a:extLst>
                    <a:ext uri="{9D8B030D-6E8A-4147-A177-3AD203B41FA5}">
                      <a16:colId xmlns:a16="http://schemas.microsoft.com/office/drawing/2014/main" val="893911384"/>
                    </a:ext>
                  </a:extLst>
                </a:gridCol>
                <a:gridCol w="4954137">
                  <a:extLst>
                    <a:ext uri="{9D8B030D-6E8A-4147-A177-3AD203B41FA5}">
                      <a16:colId xmlns:a16="http://schemas.microsoft.com/office/drawing/2014/main" val="2168631681"/>
                    </a:ext>
                  </a:extLst>
                </a:gridCol>
                <a:gridCol w="5513695">
                  <a:extLst>
                    <a:ext uri="{9D8B030D-6E8A-4147-A177-3AD203B41FA5}">
                      <a16:colId xmlns:a16="http://schemas.microsoft.com/office/drawing/2014/main" val="2742688604"/>
                    </a:ext>
                  </a:extLst>
                </a:gridCol>
              </a:tblGrid>
              <a:tr h="674028">
                <a:tc>
                  <a:txBody>
                    <a:bodyPr/>
                    <a:lstStyle/>
                    <a:p>
                      <a:endParaRPr lang="fr-BE" dirty="0"/>
                    </a:p>
                  </a:txBody>
                  <a:tcPr/>
                </a:tc>
                <a:tc>
                  <a:txBody>
                    <a:bodyPr/>
                    <a:lstStyle/>
                    <a:p>
                      <a:pPr algn="ctr"/>
                      <a:r>
                        <a:rPr lang="fr-FR" dirty="0"/>
                        <a:t>« Couillons »</a:t>
                      </a:r>
                      <a:endParaRPr lang="fr-BE" dirty="0"/>
                    </a:p>
                  </a:txBody>
                  <a:tcPr/>
                </a:tc>
                <a:tc>
                  <a:txBody>
                    <a:bodyPr/>
                    <a:lstStyle/>
                    <a:p>
                      <a:pPr algn="ctr"/>
                      <a:r>
                        <a:rPr lang="fr-FR" dirty="0"/>
                        <a:t>« Monstres »</a:t>
                      </a:r>
                      <a:endParaRPr lang="fr-BE" dirty="0"/>
                    </a:p>
                  </a:txBody>
                  <a:tcPr/>
                </a:tc>
                <a:extLst>
                  <a:ext uri="{0D108BD9-81ED-4DB2-BD59-A6C34878D82A}">
                    <a16:rowId xmlns:a16="http://schemas.microsoft.com/office/drawing/2014/main" val="2421807334"/>
                  </a:ext>
                </a:extLst>
              </a:tr>
              <a:tr h="4641775">
                <a:tc>
                  <a:txBody>
                    <a:bodyPr/>
                    <a:lstStyle/>
                    <a:p>
                      <a:pPr algn="ctr"/>
                      <a:endParaRPr lang="fr-FR" dirty="0"/>
                    </a:p>
                    <a:p>
                      <a:pPr algn="ctr"/>
                      <a:endParaRPr lang="fr-FR" dirty="0"/>
                    </a:p>
                    <a:p>
                      <a:pPr algn="ctr"/>
                      <a:endParaRPr lang="fr-FR" dirty="0"/>
                    </a:p>
                    <a:p>
                      <a:pPr algn="ctr"/>
                      <a:endParaRPr lang="fr-FR" dirty="0"/>
                    </a:p>
                    <a:p>
                      <a:pPr algn="ctr"/>
                      <a:endParaRPr lang="fr-FR" dirty="0"/>
                    </a:p>
                    <a:p>
                      <a:pPr algn="ctr"/>
                      <a:endParaRPr lang="fr-FR" dirty="0"/>
                    </a:p>
                    <a:p>
                      <a:pPr algn="ctr"/>
                      <a:endParaRPr lang="fr-FR" dirty="0"/>
                    </a:p>
                    <a:p>
                      <a:pPr algn="ctr"/>
                      <a:r>
                        <a:rPr lang="fr-FR" b="1" dirty="0"/>
                        <a:t>Sujet </a:t>
                      </a:r>
                      <a:endParaRPr lang="fr-BE" b="1" dirty="0"/>
                    </a:p>
                  </a:txBody>
                  <a:tcPr/>
                </a:tc>
                <a:tc>
                  <a:txBody>
                    <a:bodyPr/>
                    <a:lstStyle/>
                    <a:p>
                      <a:pPr marL="285750" indent="-285750" algn="just">
                        <a:buFont typeface="Wingdings" panose="05000000000000000000" pitchFamily="2" charset="2"/>
                        <a:buChar char="Ø"/>
                      </a:pPr>
                      <a:r>
                        <a:rPr lang="fr-FR" dirty="0"/>
                        <a:t>Réaffirmation de la nécessité de « chanter », du lien entre poésie et musique (cf. </a:t>
                      </a:r>
                      <a:r>
                        <a:rPr lang="fr-FR" u="sng" dirty="0"/>
                        <a:t>ex. 28</a:t>
                      </a:r>
                      <a:r>
                        <a:rPr lang="fr-FR" dirty="0"/>
                        <a:t>)</a:t>
                      </a:r>
                    </a:p>
                    <a:p>
                      <a:pPr marL="285750" indent="-285750" algn="just">
                        <a:buFont typeface="Wingdings" panose="05000000000000000000" pitchFamily="2" charset="2"/>
                        <a:buChar char="Ø"/>
                      </a:pPr>
                      <a:r>
                        <a:rPr lang="fr-FR" dirty="0"/>
                        <a:t>L’enracinement du poème dans un vécu, dans l’expérience intime du sujet, est posé comme une condition de son « authenticité », de sa « sincérité » (cf. </a:t>
                      </a:r>
                      <a:r>
                        <a:rPr lang="fr-FR" u="sng" dirty="0"/>
                        <a:t>ex. 28</a:t>
                      </a:r>
                      <a:r>
                        <a:rPr lang="fr-FR" dirty="0"/>
                        <a:t>)</a:t>
                      </a:r>
                    </a:p>
                    <a:p>
                      <a:pPr marL="285750" indent="-285750" algn="just">
                        <a:buFont typeface="Wingdings" panose="05000000000000000000" pitchFamily="2" charset="2"/>
                        <a:buChar char="Ø"/>
                      </a:pPr>
                      <a:r>
                        <a:rPr lang="fr-FR" dirty="0"/>
                        <a:t>Dénonciation de l’anti-lyrisme par le biais d’une série d’oppositions sémantiques qui sont autant de variantes du schème de « la vie contre l’école » : « chaud » vs « froid », « expérience » vs « théorie », « rouge » vs « blanc », « passion » vs « ennui », etc. (cf. </a:t>
                      </a:r>
                      <a:r>
                        <a:rPr lang="fr-FR" u="sng" dirty="0"/>
                        <a:t>ex. 29</a:t>
                      </a:r>
                      <a:r>
                        <a:rPr lang="fr-FR" dirty="0"/>
                        <a:t>) </a:t>
                      </a:r>
                      <a:endParaRPr lang="fr-BE" dirty="0"/>
                    </a:p>
                  </a:txBody>
                  <a:tcPr/>
                </a:tc>
                <a:tc>
                  <a:txBody>
                    <a:bodyPr/>
                    <a:lstStyle/>
                    <a:p>
                      <a:pPr marL="285750" indent="-285750" algn="just">
                        <a:buFont typeface="Wingdings" panose="05000000000000000000" pitchFamily="2" charset="2"/>
                        <a:buChar char="Ø"/>
                      </a:pPr>
                      <a:r>
                        <a:rPr lang="fr-FR" dirty="0"/>
                        <a:t>Condamnation, non du « lyrisme » en lui-même, mais de l’adhésion renouvelée, perçue comme réactionnaire, à une conception pré-moderne de la poésie lyrique comme « chant » et « expression du moi »</a:t>
                      </a:r>
                    </a:p>
                    <a:p>
                      <a:pPr marL="285750" indent="-285750" algn="just">
                        <a:buFont typeface="Wingdings" panose="05000000000000000000" pitchFamily="2" charset="2"/>
                        <a:buChar char="Ø"/>
                      </a:pPr>
                      <a:r>
                        <a:rPr lang="fr-FR" dirty="0"/>
                        <a:t>L’expression du « moi » est rejetée comme narcissisme mesquin (cf. </a:t>
                      </a:r>
                      <a:r>
                        <a:rPr lang="fr-FR" u="sng" dirty="0"/>
                        <a:t>ex. 25</a:t>
                      </a:r>
                      <a:r>
                        <a:rPr lang="fr-FR" dirty="0"/>
                        <a:t>)</a:t>
                      </a:r>
                    </a:p>
                    <a:p>
                      <a:pPr marL="285750" indent="-285750" algn="just">
                        <a:buFont typeface="Wingdings" panose="05000000000000000000" pitchFamily="2" charset="2"/>
                        <a:buChar char="Ø"/>
                      </a:pPr>
                      <a:r>
                        <a:rPr lang="fr-FR" dirty="0"/>
                        <a:t>Le « chant » et le travail sur la « voix » sont rejetés comme pose, envoûtement ayant pour effet de masquer le réel, ce rejet s’exprimant souvent par le biais d’une métaphore théâtrale (cf. </a:t>
                      </a:r>
                      <a:r>
                        <a:rPr lang="fr-FR" u="sng" dirty="0"/>
                        <a:t>ex. 26</a:t>
                      </a:r>
                      <a:r>
                        <a:rPr lang="fr-FR" dirty="0"/>
                        <a:t>) ; le lexique du chant et de la présentation de soi sont associés à une sémantique négative, l’injonction à « déchanter » fonctionnant comme mot d’ordre esthétique (cf. </a:t>
                      </a:r>
                      <a:r>
                        <a:rPr lang="fr-FR" u="sng" dirty="0"/>
                        <a:t>ex. 27</a:t>
                      </a:r>
                      <a:r>
                        <a:rPr lang="fr-FR" dirty="0"/>
                        <a:t>)</a:t>
                      </a:r>
                    </a:p>
                    <a:p>
                      <a:pPr marL="285750" indent="-285750" algn="just">
                        <a:buFont typeface="Wingdings" panose="05000000000000000000" pitchFamily="2" charset="2"/>
                        <a:buChar char="Ø"/>
                      </a:pPr>
                      <a:endParaRPr lang="fr-BE" dirty="0"/>
                    </a:p>
                  </a:txBody>
                  <a:tcPr/>
                </a:tc>
                <a:extLst>
                  <a:ext uri="{0D108BD9-81ED-4DB2-BD59-A6C34878D82A}">
                    <a16:rowId xmlns:a16="http://schemas.microsoft.com/office/drawing/2014/main" val="850417969"/>
                  </a:ext>
                </a:extLst>
              </a:tr>
            </a:tbl>
          </a:graphicData>
        </a:graphic>
      </p:graphicFrame>
    </p:spTree>
    <p:extLst>
      <p:ext uri="{BB962C8B-B14F-4D97-AF65-F5344CB8AC3E}">
        <p14:creationId xmlns:p14="http://schemas.microsoft.com/office/powerpoint/2010/main" val="350147427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FFAFDDB-BF01-3BCC-7C1C-CB713E61E967}"/>
              </a:ext>
            </a:extLst>
          </p:cNvPr>
          <p:cNvSpPr>
            <a:spLocks noGrp="1"/>
          </p:cNvSpPr>
          <p:nvPr>
            <p:ph type="title"/>
          </p:nvPr>
        </p:nvSpPr>
        <p:spPr>
          <a:xfrm>
            <a:off x="143301" y="143302"/>
            <a:ext cx="11887200" cy="941696"/>
          </a:xfrm>
        </p:spPr>
        <p:txBody>
          <a:bodyPr/>
          <a:lstStyle/>
          <a:p>
            <a:r>
              <a:rPr lang="fr-FR" dirty="0"/>
              <a:t>7. Deux pôles axiologiques en confrontation</a:t>
            </a:r>
            <a:endParaRPr lang="fr-BE" dirty="0"/>
          </a:p>
        </p:txBody>
      </p:sp>
      <p:graphicFrame>
        <p:nvGraphicFramePr>
          <p:cNvPr id="4" name="Espace réservé du contenu 3">
            <a:extLst>
              <a:ext uri="{FF2B5EF4-FFF2-40B4-BE49-F238E27FC236}">
                <a16:creationId xmlns:a16="http://schemas.microsoft.com/office/drawing/2014/main" id="{D88A393D-86AA-06AD-BA30-D035AB09BC0D}"/>
              </a:ext>
            </a:extLst>
          </p:cNvPr>
          <p:cNvGraphicFramePr>
            <a:graphicFrameLocks noGrp="1"/>
          </p:cNvGraphicFramePr>
          <p:nvPr>
            <p:ph idx="1"/>
            <p:extLst>
              <p:ext uri="{D42A27DB-BD31-4B8C-83A1-F6EECF244321}">
                <p14:modId xmlns:p14="http://schemas.microsoft.com/office/powerpoint/2010/main" val="476400537"/>
              </p:ext>
            </p:extLst>
          </p:nvPr>
        </p:nvGraphicFramePr>
        <p:xfrm>
          <a:off x="313899" y="1323832"/>
          <a:ext cx="11546005" cy="5179326"/>
        </p:xfrm>
        <a:graphic>
          <a:graphicData uri="http://schemas.openxmlformats.org/drawingml/2006/table">
            <a:tbl>
              <a:tblPr firstRow="1" bandRow="1">
                <a:tableStyleId>{5C22544A-7EE6-4342-B048-85BDC9FD1C3A}</a:tableStyleId>
              </a:tblPr>
              <a:tblGrid>
                <a:gridCol w="1269241">
                  <a:extLst>
                    <a:ext uri="{9D8B030D-6E8A-4147-A177-3AD203B41FA5}">
                      <a16:colId xmlns:a16="http://schemas.microsoft.com/office/drawing/2014/main" val="1342434119"/>
                    </a:ext>
                  </a:extLst>
                </a:gridCol>
                <a:gridCol w="4946307">
                  <a:extLst>
                    <a:ext uri="{9D8B030D-6E8A-4147-A177-3AD203B41FA5}">
                      <a16:colId xmlns:a16="http://schemas.microsoft.com/office/drawing/2014/main" val="1544167608"/>
                    </a:ext>
                  </a:extLst>
                </a:gridCol>
                <a:gridCol w="5330457">
                  <a:extLst>
                    <a:ext uri="{9D8B030D-6E8A-4147-A177-3AD203B41FA5}">
                      <a16:colId xmlns:a16="http://schemas.microsoft.com/office/drawing/2014/main" val="1219253173"/>
                    </a:ext>
                  </a:extLst>
                </a:gridCol>
              </a:tblGrid>
              <a:tr h="555477">
                <a:tc>
                  <a:txBody>
                    <a:bodyPr/>
                    <a:lstStyle/>
                    <a:p>
                      <a:endParaRPr lang="fr-BE" dirty="0"/>
                    </a:p>
                  </a:txBody>
                  <a:tcPr/>
                </a:tc>
                <a:tc>
                  <a:txBody>
                    <a:bodyPr/>
                    <a:lstStyle/>
                    <a:p>
                      <a:pPr algn="ctr"/>
                      <a:r>
                        <a:rPr lang="fr-FR" dirty="0"/>
                        <a:t>« Couillons »</a:t>
                      </a:r>
                      <a:endParaRPr lang="fr-BE" dirty="0"/>
                    </a:p>
                  </a:txBody>
                  <a:tcPr/>
                </a:tc>
                <a:tc>
                  <a:txBody>
                    <a:bodyPr/>
                    <a:lstStyle/>
                    <a:p>
                      <a:pPr algn="ctr"/>
                      <a:r>
                        <a:rPr lang="fr-FR" dirty="0"/>
                        <a:t>« Monstres »</a:t>
                      </a:r>
                      <a:endParaRPr lang="fr-BE" dirty="0"/>
                    </a:p>
                  </a:txBody>
                  <a:tcPr/>
                </a:tc>
                <a:extLst>
                  <a:ext uri="{0D108BD9-81ED-4DB2-BD59-A6C34878D82A}">
                    <a16:rowId xmlns:a16="http://schemas.microsoft.com/office/drawing/2014/main" val="2632203807"/>
                  </a:ext>
                </a:extLst>
              </a:tr>
              <a:tr h="4623849">
                <a:tc>
                  <a:txBody>
                    <a:bodyPr/>
                    <a:lstStyle/>
                    <a:p>
                      <a:pPr algn="ctr"/>
                      <a:endParaRPr lang="fr-FR" b="1" dirty="0"/>
                    </a:p>
                    <a:p>
                      <a:pPr algn="ctr"/>
                      <a:endParaRPr lang="fr-FR" b="1" dirty="0"/>
                    </a:p>
                    <a:p>
                      <a:pPr algn="ctr"/>
                      <a:endParaRPr lang="fr-FR" b="1" dirty="0"/>
                    </a:p>
                    <a:p>
                      <a:pPr algn="ctr"/>
                      <a:endParaRPr lang="fr-FR" b="1" dirty="0"/>
                    </a:p>
                    <a:p>
                      <a:pPr algn="ctr"/>
                      <a:endParaRPr lang="fr-FR" b="1" dirty="0"/>
                    </a:p>
                    <a:p>
                      <a:pPr algn="ctr"/>
                      <a:endParaRPr lang="fr-FR" b="1" dirty="0"/>
                    </a:p>
                    <a:p>
                      <a:pPr algn="ctr"/>
                      <a:endParaRPr lang="fr-FR" b="1" dirty="0"/>
                    </a:p>
                    <a:p>
                      <a:pPr algn="ctr"/>
                      <a:r>
                        <a:rPr lang="fr-FR" b="1" dirty="0"/>
                        <a:t>Sens</a:t>
                      </a:r>
                      <a:endParaRPr lang="fr-BE" b="1" dirty="0"/>
                    </a:p>
                  </a:txBody>
                  <a:tcPr/>
                </a:tc>
                <a:tc>
                  <a:txBody>
                    <a:bodyPr/>
                    <a:lstStyle/>
                    <a:p>
                      <a:pPr marL="285750" indent="-285750" algn="just">
                        <a:buFont typeface="Wingdings" panose="05000000000000000000" pitchFamily="2" charset="2"/>
                        <a:buChar char="Ø"/>
                      </a:pPr>
                      <a:r>
                        <a:rPr lang="fr-FR" dirty="0"/>
                        <a:t>Assimilation du « refus du sens » manifesté par les poètes expérimentaux à un hermétisme mâtiné de prétention intellectuelle: les qualificatifs péjoratifs ne manquent pas pour condamner la supposée « obscurité » de la poésie expérimentale (cf. </a:t>
                      </a:r>
                      <a:r>
                        <a:rPr lang="fr-FR" u="sng" dirty="0"/>
                        <a:t>ex. 32</a:t>
                      </a:r>
                      <a:r>
                        <a:rPr lang="fr-FR" dirty="0"/>
                        <a:t>)</a:t>
                      </a:r>
                    </a:p>
                    <a:p>
                      <a:pPr marL="285750" indent="-285750" algn="just">
                        <a:buFont typeface="Wingdings" panose="05000000000000000000" pitchFamily="2" charset="2"/>
                        <a:buChar char="Ø"/>
                      </a:pPr>
                      <a:r>
                        <a:rPr lang="fr-FR" dirty="0"/>
                        <a:t>Ce dénigrement participe du climat de « chasse aux sorcières » qui imprègne le champ poétique français de l’époque: on impute à la « résistance au sens » de la poésie expérimentale la responsabilité du « dépeuplement » de la poésie française (cf. </a:t>
                      </a:r>
                      <a:r>
                        <a:rPr lang="fr-FR" u="sng" dirty="0"/>
                        <a:t>ex. 33</a:t>
                      </a:r>
                      <a:r>
                        <a:rPr lang="fr-FR" dirty="0"/>
                        <a:t>)</a:t>
                      </a:r>
                    </a:p>
                    <a:p>
                      <a:pPr marL="285750" indent="-285750" algn="just">
                        <a:buFont typeface="Wingdings" panose="05000000000000000000" pitchFamily="2" charset="2"/>
                        <a:buChar char="Ø"/>
                      </a:pPr>
                      <a:r>
                        <a:rPr lang="fr-FR" dirty="0"/>
                        <a:t>Développement d’un imaginaire de la « profondeur » (cf. </a:t>
                      </a:r>
                      <a:r>
                        <a:rPr lang="fr-FR" u="sng" dirty="0"/>
                        <a:t>ex. 34</a:t>
                      </a:r>
                      <a:r>
                        <a:rPr lang="fr-FR" dirty="0"/>
                        <a:t>)</a:t>
                      </a:r>
                      <a:endParaRPr lang="fr-BE" dirty="0"/>
                    </a:p>
                  </a:txBody>
                  <a:tcPr/>
                </a:tc>
                <a:tc>
                  <a:txBody>
                    <a:bodyPr/>
                    <a:lstStyle/>
                    <a:p>
                      <a:pPr marL="285750" indent="-285750" algn="just">
                        <a:buFont typeface="Wingdings" panose="05000000000000000000" pitchFamily="2" charset="2"/>
                        <a:buChar char="Ø"/>
                      </a:pPr>
                      <a:r>
                        <a:rPr lang="fr-FR" dirty="0"/>
                        <a:t>Expression d’une méfiance à l’égard du sens et de la </a:t>
                      </a:r>
                      <a:r>
                        <a:rPr lang="fr-FR" i="1" dirty="0"/>
                        <a:t>mimèsis</a:t>
                      </a:r>
                      <a:r>
                        <a:rPr lang="fr-FR" dirty="0"/>
                        <a:t>, non pour souscrire inconditionnellement à une esthétique de l’illisible, mais parce que la question du sens porte en elle celle du rapport du langage au « réel »: le sens est condamné en tant qu’il est imposé de l’extérieur et oblitère la réalité en la dissimulant sous des découpages prédéfinis (cf. </a:t>
                      </a:r>
                      <a:r>
                        <a:rPr lang="fr-FR" u="sng" dirty="0"/>
                        <a:t>ex. 30</a:t>
                      </a:r>
                      <a:r>
                        <a:rPr lang="fr-FR" dirty="0"/>
                        <a:t>)</a:t>
                      </a:r>
                    </a:p>
                    <a:p>
                      <a:pPr marL="285750" indent="-285750" algn="just">
                        <a:buFont typeface="Wingdings" panose="05000000000000000000" pitchFamily="2" charset="2"/>
                        <a:buChar char="Ø"/>
                      </a:pPr>
                      <a:r>
                        <a:rPr lang="fr-FR" dirty="0"/>
                        <a:t>L’analogie, en particulier, est dénoncée comme « mensonge » générateur de « confusion », comme « annulation » du réel (cf. </a:t>
                      </a:r>
                      <a:r>
                        <a:rPr lang="fr-FR" u="sng" dirty="0"/>
                        <a:t>ex. 31</a:t>
                      </a:r>
                      <a:r>
                        <a:rPr lang="fr-FR" dirty="0"/>
                        <a:t>)</a:t>
                      </a:r>
                    </a:p>
                    <a:p>
                      <a:pPr marL="285750" indent="-285750" algn="just">
                        <a:buFont typeface="Wingdings" panose="05000000000000000000" pitchFamily="2" charset="2"/>
                        <a:buChar char="Ø"/>
                      </a:pPr>
                      <a:r>
                        <a:rPr lang="fr-FR" dirty="0"/>
                        <a:t>Développement d’un imaginaire « surfaciste »</a:t>
                      </a:r>
                      <a:endParaRPr lang="fr-BE" dirty="0"/>
                    </a:p>
                  </a:txBody>
                  <a:tcPr/>
                </a:tc>
                <a:extLst>
                  <a:ext uri="{0D108BD9-81ED-4DB2-BD59-A6C34878D82A}">
                    <a16:rowId xmlns:a16="http://schemas.microsoft.com/office/drawing/2014/main" val="4189294442"/>
                  </a:ext>
                </a:extLst>
              </a:tr>
            </a:tbl>
          </a:graphicData>
        </a:graphic>
      </p:graphicFrame>
    </p:spTree>
    <p:extLst>
      <p:ext uri="{BB962C8B-B14F-4D97-AF65-F5344CB8AC3E}">
        <p14:creationId xmlns:p14="http://schemas.microsoft.com/office/powerpoint/2010/main" val="140745714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FBF9339-CFB0-3275-BEDE-FE9AEE127D84}"/>
              </a:ext>
            </a:extLst>
          </p:cNvPr>
          <p:cNvSpPr>
            <a:spLocks noGrp="1"/>
          </p:cNvSpPr>
          <p:nvPr>
            <p:ph type="title"/>
          </p:nvPr>
        </p:nvSpPr>
        <p:spPr>
          <a:xfrm>
            <a:off x="211540" y="211540"/>
            <a:ext cx="11784842" cy="852985"/>
          </a:xfrm>
        </p:spPr>
        <p:txBody>
          <a:bodyPr/>
          <a:lstStyle/>
          <a:p>
            <a:r>
              <a:rPr lang="fr-BE" dirty="0"/>
              <a:t>8. Jude </a:t>
            </a:r>
            <a:r>
              <a:rPr lang="fr-BE" dirty="0" err="1"/>
              <a:t>Stéfan</a:t>
            </a:r>
            <a:r>
              <a:rPr lang="fr-BE" dirty="0"/>
              <a:t> : monstre ou couillon ?</a:t>
            </a:r>
          </a:p>
        </p:txBody>
      </p:sp>
      <p:sp>
        <p:nvSpPr>
          <p:cNvPr id="3" name="Espace réservé du contenu 2">
            <a:extLst>
              <a:ext uri="{FF2B5EF4-FFF2-40B4-BE49-F238E27FC236}">
                <a16:creationId xmlns:a16="http://schemas.microsoft.com/office/drawing/2014/main" id="{A35884D8-1A61-16F2-7ACB-7F9EE2840FA8}"/>
              </a:ext>
            </a:extLst>
          </p:cNvPr>
          <p:cNvSpPr>
            <a:spLocks noGrp="1"/>
          </p:cNvSpPr>
          <p:nvPr>
            <p:ph idx="1"/>
          </p:nvPr>
        </p:nvSpPr>
        <p:spPr>
          <a:xfrm>
            <a:off x="211539" y="1064525"/>
            <a:ext cx="11784841" cy="5527343"/>
          </a:xfrm>
        </p:spPr>
        <p:txBody>
          <a:bodyPr>
            <a:normAutofit fontScale="85000" lnSpcReduction="20000"/>
          </a:bodyPr>
          <a:lstStyle/>
          <a:p>
            <a:pPr marL="0" indent="0" algn="just">
              <a:buNone/>
            </a:pPr>
            <a:r>
              <a:rPr lang="fr-BE" dirty="0"/>
              <a:t>Un discours marqué par des allers-retours entre les deux pôles axiologiques, au prix de fréquentes contradictions :</a:t>
            </a:r>
          </a:p>
          <a:p>
            <a:pPr algn="just">
              <a:buFont typeface="Wingdings" panose="05000000000000000000" pitchFamily="2" charset="2"/>
              <a:buChar char="§"/>
            </a:pPr>
            <a:r>
              <a:rPr lang="fr-BE" dirty="0"/>
              <a:t>Usage récurrent d’un lexique idéaliste, tendant vers une approche théologique du fait littéraire (cf. </a:t>
            </a:r>
            <a:r>
              <a:rPr lang="fr-BE" u="sng" dirty="0"/>
              <a:t>ex. 35</a:t>
            </a:r>
            <a:r>
              <a:rPr lang="fr-BE" dirty="0"/>
              <a:t>), MAIS critique tout aussi récurrente de ce lexique et développement d’une rhétorique matérialiste fondée sur une mise en avant du « corporel » (cf. </a:t>
            </a:r>
            <a:r>
              <a:rPr lang="fr-BE" u="sng" dirty="0"/>
              <a:t>ex. 36</a:t>
            </a:r>
            <a:r>
              <a:rPr lang="fr-BE" dirty="0"/>
              <a:t>) </a:t>
            </a:r>
          </a:p>
          <a:p>
            <a:pPr algn="just">
              <a:buFont typeface="Wingdings" panose="05000000000000000000" pitchFamily="2" charset="2"/>
              <a:buChar char="§"/>
            </a:pPr>
            <a:r>
              <a:rPr lang="fr-BE" dirty="0"/>
              <a:t>Propension à souscrire au régime vocationnel et à la croyance en l’exceptionnalité de l’activité poétique (cf. </a:t>
            </a:r>
            <a:r>
              <a:rPr lang="fr-BE" u="sng" dirty="0"/>
              <a:t>ex. 37</a:t>
            </a:r>
            <a:r>
              <a:rPr lang="fr-BE" dirty="0"/>
              <a:t>) MAIS récusation occasionnelle de cette croyance (cf. </a:t>
            </a:r>
            <a:r>
              <a:rPr lang="fr-BE" u="sng" dirty="0"/>
              <a:t>ex. 38</a:t>
            </a:r>
            <a:r>
              <a:rPr lang="fr-BE" dirty="0"/>
              <a:t>)</a:t>
            </a:r>
          </a:p>
          <a:p>
            <a:pPr algn="just">
              <a:buFont typeface="Wingdings" panose="05000000000000000000" pitchFamily="2" charset="2"/>
              <a:buChar char="§"/>
            </a:pPr>
            <a:r>
              <a:rPr lang="fr-BE" dirty="0"/>
              <a:t>Assignation d’une fonction métaphysique à la poésie, conçue comme l’engagement intransitif d’un individu placé face à son destin et à l’absurdité du monde (cf. </a:t>
            </a:r>
            <a:r>
              <a:rPr lang="fr-BE" u="sng" dirty="0"/>
              <a:t>ex. 39</a:t>
            </a:r>
            <a:r>
              <a:rPr lang="fr-BE" dirty="0"/>
              <a:t>) MAIS réflexion « politique » sur le sens à travers sa critique de l’enseignement scolaire de la poésie (cf. </a:t>
            </a:r>
            <a:r>
              <a:rPr lang="fr-BE" u="sng" dirty="0"/>
              <a:t>ex. 40</a:t>
            </a:r>
            <a:r>
              <a:rPr lang="fr-BE" dirty="0"/>
              <a:t>)</a:t>
            </a:r>
          </a:p>
          <a:p>
            <a:pPr>
              <a:buFont typeface="Wingdings" panose="05000000000000000000" pitchFamily="2" charset="2"/>
              <a:buChar char="§"/>
            </a:pPr>
            <a:endParaRPr lang="fr-BE" dirty="0"/>
          </a:p>
        </p:txBody>
      </p:sp>
    </p:spTree>
    <p:extLst>
      <p:ext uri="{BB962C8B-B14F-4D97-AF65-F5344CB8AC3E}">
        <p14:creationId xmlns:p14="http://schemas.microsoft.com/office/powerpoint/2010/main" val="67372922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2A798EC-0AC2-0E59-FD16-D70C6D97C79E}"/>
              </a:ext>
            </a:extLst>
          </p:cNvPr>
          <p:cNvSpPr>
            <a:spLocks noGrp="1"/>
          </p:cNvSpPr>
          <p:nvPr>
            <p:ph type="title"/>
          </p:nvPr>
        </p:nvSpPr>
        <p:spPr>
          <a:xfrm>
            <a:off x="170597" y="197894"/>
            <a:ext cx="11846257" cy="934870"/>
          </a:xfrm>
        </p:spPr>
        <p:txBody>
          <a:bodyPr/>
          <a:lstStyle/>
          <a:p>
            <a:r>
              <a:rPr lang="fr-BE" dirty="0"/>
              <a:t>8. Jude </a:t>
            </a:r>
            <a:r>
              <a:rPr lang="fr-BE" dirty="0" err="1"/>
              <a:t>Stéfan</a:t>
            </a:r>
            <a:r>
              <a:rPr lang="fr-BE" dirty="0"/>
              <a:t> : monstre ou couillon ?</a:t>
            </a:r>
          </a:p>
        </p:txBody>
      </p:sp>
      <p:sp>
        <p:nvSpPr>
          <p:cNvPr id="3" name="Espace réservé du contenu 2">
            <a:extLst>
              <a:ext uri="{FF2B5EF4-FFF2-40B4-BE49-F238E27FC236}">
                <a16:creationId xmlns:a16="http://schemas.microsoft.com/office/drawing/2014/main" id="{E6B771A5-08A3-31A0-8909-27726829282D}"/>
              </a:ext>
            </a:extLst>
          </p:cNvPr>
          <p:cNvSpPr>
            <a:spLocks noGrp="1"/>
          </p:cNvSpPr>
          <p:nvPr>
            <p:ph idx="1"/>
          </p:nvPr>
        </p:nvSpPr>
        <p:spPr>
          <a:xfrm>
            <a:off x="170597" y="1132764"/>
            <a:ext cx="11846257" cy="5527342"/>
          </a:xfrm>
        </p:spPr>
        <p:txBody>
          <a:bodyPr>
            <a:normAutofit fontScale="92500" lnSpcReduction="20000"/>
          </a:bodyPr>
          <a:lstStyle/>
          <a:p>
            <a:pPr marL="0" indent="0" algn="just">
              <a:buNone/>
            </a:pPr>
            <a:r>
              <a:rPr lang="fr-BE" dirty="0"/>
              <a:t>Un discours marqué par des allers-retours entre les deux pôles axiologiques, au prix de fréquentes contradictions (suite) :</a:t>
            </a:r>
          </a:p>
          <a:p>
            <a:pPr algn="just">
              <a:buFont typeface="Wingdings" panose="05000000000000000000" pitchFamily="2" charset="2"/>
              <a:buChar char="§"/>
            </a:pPr>
            <a:r>
              <a:rPr lang="fr-BE" dirty="0"/>
              <a:t>Une posture radicale d’« anti-poète » ou de « poète-malgré » (cf. van Rogger Andreucci [</a:t>
            </a:r>
            <a:r>
              <a:rPr lang="fr-BE" dirty="0" err="1"/>
              <a:t>dir</a:t>
            </a:r>
            <a:r>
              <a:rPr lang="fr-BE" dirty="0"/>
              <a:t>.] 2000 et </a:t>
            </a:r>
            <a:r>
              <a:rPr lang="fr-BE" dirty="0" err="1"/>
              <a:t>Servissolle</a:t>
            </a:r>
            <a:r>
              <a:rPr lang="fr-BE" dirty="0"/>
              <a:t> 2024) en phase avec le régime de poésie-problème adopté par les expérimentaux (cf. </a:t>
            </a:r>
            <a:r>
              <a:rPr lang="fr-BE" u="sng" dirty="0"/>
              <a:t>ex. 41</a:t>
            </a:r>
            <a:r>
              <a:rPr lang="fr-BE" dirty="0"/>
              <a:t>) MAIS des prises de position récurrentes qui ressortissent plutôt au régime de poésie-valeur, notamment dans </a:t>
            </a:r>
            <a:r>
              <a:rPr lang="fr-BE" i="1" dirty="0"/>
              <a:t>De Catulle </a:t>
            </a:r>
            <a:r>
              <a:rPr lang="fr-BE" dirty="0"/>
              <a:t>(cf. </a:t>
            </a:r>
            <a:r>
              <a:rPr lang="fr-BE" u="sng" dirty="0"/>
              <a:t>ex. 42</a:t>
            </a:r>
            <a:r>
              <a:rPr lang="fr-BE" dirty="0"/>
              <a:t>) : distinction entre « vrais » et « faux » poètes, légitimation d’une appréciation des œuvres poétiques sur la base d’un critère d’« authenticité », etc.</a:t>
            </a:r>
          </a:p>
          <a:p>
            <a:pPr algn="just">
              <a:buFont typeface="Wingdings" panose="05000000000000000000" pitchFamily="2" charset="2"/>
              <a:buChar char="§"/>
            </a:pPr>
            <a:r>
              <a:rPr lang="fr-BE" dirty="0"/>
              <a:t>Une critique du « sens » qui a pour corollaire le refus du « thématisme », patent dans sa réflexion sur les titres (cf. </a:t>
            </a:r>
            <a:r>
              <a:rPr lang="fr-BE" u="sng" dirty="0"/>
              <a:t>ex. 43</a:t>
            </a:r>
            <a:r>
              <a:rPr lang="fr-BE" dirty="0"/>
              <a:t>), MAIS un recours régulier au « thématisme » pour expliciter la genèse de ses propres ouvrages (cf. </a:t>
            </a:r>
            <a:r>
              <a:rPr lang="fr-BE" u="sng" dirty="0"/>
              <a:t>ex. 44</a:t>
            </a:r>
            <a:r>
              <a:rPr lang="fr-BE" dirty="0"/>
              <a:t>)</a:t>
            </a:r>
          </a:p>
          <a:p>
            <a:pPr algn="just">
              <a:buFont typeface="Wingdings" panose="05000000000000000000" pitchFamily="2" charset="2"/>
              <a:buChar char="§"/>
            </a:pPr>
            <a:endParaRPr lang="fr-BE" dirty="0"/>
          </a:p>
          <a:p>
            <a:pPr algn="just"/>
            <a:endParaRPr lang="fr-BE" dirty="0"/>
          </a:p>
        </p:txBody>
      </p:sp>
    </p:spTree>
    <p:extLst>
      <p:ext uri="{BB962C8B-B14F-4D97-AF65-F5344CB8AC3E}">
        <p14:creationId xmlns:p14="http://schemas.microsoft.com/office/powerpoint/2010/main" val="358215049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AC35F32-3965-8C87-6345-91159AE05365}"/>
              </a:ext>
            </a:extLst>
          </p:cNvPr>
          <p:cNvSpPr>
            <a:spLocks noGrp="1"/>
          </p:cNvSpPr>
          <p:nvPr>
            <p:ph type="title"/>
          </p:nvPr>
        </p:nvSpPr>
        <p:spPr>
          <a:xfrm>
            <a:off x="129653" y="191069"/>
            <a:ext cx="11791665" cy="941695"/>
          </a:xfrm>
        </p:spPr>
        <p:txBody>
          <a:bodyPr/>
          <a:lstStyle/>
          <a:p>
            <a:r>
              <a:rPr lang="fr-BE" dirty="0"/>
              <a:t>8. Jude </a:t>
            </a:r>
            <a:r>
              <a:rPr lang="fr-BE" dirty="0" err="1"/>
              <a:t>Stéfan</a:t>
            </a:r>
            <a:r>
              <a:rPr lang="fr-BE" dirty="0"/>
              <a:t> : monstre ou couillon ?</a:t>
            </a:r>
          </a:p>
        </p:txBody>
      </p:sp>
      <p:sp>
        <p:nvSpPr>
          <p:cNvPr id="3" name="Espace réservé du contenu 2">
            <a:extLst>
              <a:ext uri="{FF2B5EF4-FFF2-40B4-BE49-F238E27FC236}">
                <a16:creationId xmlns:a16="http://schemas.microsoft.com/office/drawing/2014/main" id="{FC489EA9-9247-8EAE-1A4B-46C4A0BF0690}"/>
              </a:ext>
            </a:extLst>
          </p:cNvPr>
          <p:cNvSpPr>
            <a:spLocks noGrp="1"/>
          </p:cNvSpPr>
          <p:nvPr>
            <p:ph idx="1"/>
          </p:nvPr>
        </p:nvSpPr>
        <p:spPr>
          <a:xfrm>
            <a:off x="177421" y="1132763"/>
            <a:ext cx="11791665" cy="5534167"/>
          </a:xfrm>
        </p:spPr>
        <p:txBody>
          <a:bodyPr>
            <a:normAutofit fontScale="92500" lnSpcReduction="20000"/>
          </a:bodyPr>
          <a:lstStyle/>
          <a:p>
            <a:pPr marL="0" indent="0" algn="just">
              <a:buNone/>
            </a:pPr>
            <a:r>
              <a:rPr lang="fr-BE" dirty="0"/>
              <a:t>Un discours marqué par des allers-retours entre les deux pôles axiologiques, au prix de fréquentes contradictions (suite) :</a:t>
            </a:r>
          </a:p>
          <a:p>
            <a:pPr algn="just">
              <a:buFont typeface="Wingdings" panose="05000000000000000000" pitchFamily="2" charset="2"/>
              <a:buChar char="§"/>
            </a:pPr>
            <a:r>
              <a:rPr lang="fr-BE" dirty="0"/>
              <a:t>Un rapport ambigu à la question du « sujet »</a:t>
            </a:r>
          </a:p>
          <a:p>
            <a:pPr lvl="1" algn="just">
              <a:buFont typeface="Wingdings" panose="05000000000000000000" pitchFamily="2" charset="2"/>
              <a:buChar char="Ø"/>
            </a:pPr>
            <a:r>
              <a:rPr lang="fr-BE" dirty="0"/>
              <a:t> Critique de l’expression du « moi » allant de pair avec une critique de l’</a:t>
            </a:r>
            <a:r>
              <a:rPr lang="fr-BE" dirty="0" err="1"/>
              <a:t>auctorialité</a:t>
            </a:r>
            <a:r>
              <a:rPr lang="fr-BE" dirty="0"/>
              <a:t>, du désir d’affirmer un « nom » dans le champ littéraire, qui ne serait qu’une tentative prétentieuse et vaine de « trahir le lot commun d’anonymat et d’inexistence » (cf. </a:t>
            </a:r>
            <a:r>
              <a:rPr lang="fr-BE" u="sng" dirty="0"/>
              <a:t>ex. 45</a:t>
            </a:r>
            <a:r>
              <a:rPr lang="fr-BE" dirty="0"/>
              <a:t>), et est parfois condamné comme imposture, dans le cadre de la métaphore théâtrale répandue chez les expérimentaux (cf. </a:t>
            </a:r>
            <a:r>
              <a:rPr lang="fr-BE" u="sng" dirty="0"/>
              <a:t>ex. 46</a:t>
            </a:r>
            <a:r>
              <a:rPr lang="fr-BE" dirty="0"/>
              <a:t>)</a:t>
            </a:r>
          </a:p>
          <a:p>
            <a:pPr lvl="1" algn="just">
              <a:buFont typeface="Wingdings" panose="05000000000000000000" pitchFamily="2" charset="2"/>
              <a:buChar char="Ø"/>
            </a:pPr>
            <a:r>
              <a:rPr lang="fr-BE" dirty="0"/>
              <a:t> Rejet du « chant » et de la « musique », valorisation de la « prose en prose » et du « chanter faux » (cf. </a:t>
            </a:r>
            <a:r>
              <a:rPr lang="fr-BE" u="sng" dirty="0"/>
              <a:t>ex. 47</a:t>
            </a:r>
            <a:r>
              <a:rPr lang="fr-BE" dirty="0"/>
              <a:t>)</a:t>
            </a:r>
          </a:p>
          <a:p>
            <a:pPr lvl="1" algn="just">
              <a:buFont typeface="Wingdings" panose="05000000000000000000" pitchFamily="2" charset="2"/>
              <a:buChar char="Ø"/>
            </a:pPr>
            <a:r>
              <a:rPr lang="fr-BE" dirty="0"/>
              <a:t> Paradoxalement, insistance très forte sur l’ancrage biographique, sur l’importance du « vécu », allant parfois jusqu’à une valorisation du biographème (cf. </a:t>
            </a:r>
            <a:r>
              <a:rPr lang="fr-BE" i="1" dirty="0"/>
              <a:t>Litanies du scribe</a:t>
            </a:r>
            <a:r>
              <a:rPr lang="fr-BE" dirty="0"/>
              <a:t>), et récurrence d’un emploi mélioratif du terme « voix », opposé au « texte » et à « l’écriture », selon le schème de la « sincérité » contre « l’artificialité » (cf. </a:t>
            </a:r>
            <a:r>
              <a:rPr lang="fr-BE" u="sng" dirty="0"/>
              <a:t>ex. 48</a:t>
            </a:r>
            <a:r>
              <a:rPr lang="fr-BE" dirty="0"/>
              <a:t>)</a:t>
            </a:r>
          </a:p>
          <a:p>
            <a:endParaRPr lang="fr-BE" dirty="0"/>
          </a:p>
        </p:txBody>
      </p:sp>
    </p:spTree>
    <p:extLst>
      <p:ext uri="{BB962C8B-B14F-4D97-AF65-F5344CB8AC3E}">
        <p14:creationId xmlns:p14="http://schemas.microsoft.com/office/powerpoint/2010/main" val="180250861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B56E0EC-4F02-55BF-1F76-6AD01804066D}"/>
              </a:ext>
            </a:extLst>
          </p:cNvPr>
          <p:cNvSpPr>
            <a:spLocks noGrp="1"/>
          </p:cNvSpPr>
          <p:nvPr>
            <p:ph type="title"/>
          </p:nvPr>
        </p:nvSpPr>
        <p:spPr>
          <a:xfrm>
            <a:off x="170597" y="286604"/>
            <a:ext cx="11771194" cy="839336"/>
          </a:xfrm>
        </p:spPr>
        <p:txBody>
          <a:bodyPr/>
          <a:lstStyle/>
          <a:p>
            <a:r>
              <a:rPr lang="fr-BE" dirty="0"/>
              <a:t>Conclusion : </a:t>
            </a:r>
            <a:r>
              <a:rPr lang="fr-BE" dirty="0" err="1"/>
              <a:t>Stéfan</a:t>
            </a:r>
            <a:r>
              <a:rPr lang="fr-BE" dirty="0"/>
              <a:t>, </a:t>
            </a:r>
            <a:r>
              <a:rPr lang="fr-BE" i="1" dirty="0"/>
              <a:t>à part </a:t>
            </a:r>
            <a:r>
              <a:rPr lang="fr-BE" dirty="0"/>
              <a:t>et </a:t>
            </a:r>
            <a:r>
              <a:rPr lang="fr-BE" i="1" dirty="0"/>
              <a:t>de son temps</a:t>
            </a:r>
          </a:p>
        </p:txBody>
      </p:sp>
      <p:sp>
        <p:nvSpPr>
          <p:cNvPr id="3" name="Espace réservé du contenu 2">
            <a:extLst>
              <a:ext uri="{FF2B5EF4-FFF2-40B4-BE49-F238E27FC236}">
                <a16:creationId xmlns:a16="http://schemas.microsoft.com/office/drawing/2014/main" id="{D78C64B4-5D81-087F-8750-B46D5EE9C01B}"/>
              </a:ext>
            </a:extLst>
          </p:cNvPr>
          <p:cNvSpPr>
            <a:spLocks noGrp="1"/>
          </p:cNvSpPr>
          <p:nvPr>
            <p:ph idx="1"/>
          </p:nvPr>
        </p:nvSpPr>
        <p:spPr>
          <a:xfrm>
            <a:off x="245659" y="1180532"/>
            <a:ext cx="11696131" cy="5390864"/>
          </a:xfrm>
        </p:spPr>
        <p:txBody>
          <a:bodyPr>
            <a:normAutofit fontScale="85000" lnSpcReduction="20000"/>
          </a:bodyPr>
          <a:lstStyle/>
          <a:p>
            <a:pPr algn="just"/>
            <a:r>
              <a:rPr lang="fr-BE" dirty="0"/>
              <a:t>Un poète qui « refus[e] l’esprit de système, l’embrigadement dans la moindre « théorie d’ensemble » » (di Manno 2014), mais dont le désir d’être « à part et intempestif », loin d’ouvrir un espace axiologique fondamentalement nouveau, le condamne à produire un discours </a:t>
            </a:r>
            <a:r>
              <a:rPr lang="fr-BE" i="1" dirty="0"/>
              <a:t>de son temps</a:t>
            </a:r>
            <a:r>
              <a:rPr lang="fr-BE" dirty="0"/>
              <a:t>, mais truffé de contradictions.</a:t>
            </a:r>
          </a:p>
          <a:p>
            <a:pPr algn="just"/>
            <a:r>
              <a:rPr lang="fr-BE" dirty="0"/>
              <a:t>Un discours typique des « dissidences » décrites par Marc </a:t>
            </a:r>
            <a:r>
              <a:rPr lang="fr-BE" dirty="0" err="1"/>
              <a:t>Angenot</a:t>
            </a:r>
            <a:r>
              <a:rPr lang="fr-BE" dirty="0"/>
              <a:t>, qui ne font mine de s’écarter de l’hégémonie que pour mieux s’y soumettre :</a:t>
            </a:r>
          </a:p>
          <a:p>
            <a:pPr marL="0" indent="0" algn="just">
              <a:buNone/>
            </a:pPr>
            <a:endParaRPr lang="fr-BE" dirty="0"/>
          </a:p>
          <a:p>
            <a:pPr marL="0" indent="0" algn="just">
              <a:buNone/>
            </a:pPr>
            <a:r>
              <a:rPr lang="fr-FR" sz="2200" dirty="0">
                <a:solidFill>
                  <a:schemeClr val="tx1"/>
                </a:solidFill>
                <a:effectLst/>
                <a:ea typeface="Times New Roman" panose="02020603050405020304" pitchFamily="18" charset="0"/>
              </a:rPr>
              <a:t>« Perméables aux idées dominantes que leur « perversion » audacieuse se flattait de transgresser, ils ne pouvaient opérer un certain effet signifiant et « significatif » que dans leur hégémonie propre. On dira en effet qu’ils étaient « de leur temps ». </a:t>
            </a:r>
            <a:r>
              <a:rPr lang="fr-BE" sz="2200" dirty="0">
                <a:solidFill>
                  <a:schemeClr val="tx1"/>
                </a:solidFill>
                <a:effectLst/>
                <a:ea typeface="Times New Roman" panose="02020603050405020304" pitchFamily="18" charset="0"/>
              </a:rPr>
              <a:t>Ainsi, les doctrines et discours qui affichent leur opposition, leur dissidence […] ne sont pas réellement, de bout en bout, dans leur gnoséologie et leur topique, incompatibles avec les formes et thèmes dominants qui prévalent. La dissidence affichée peut dissimuler une certaine perméabilité aux thèmes dominants dont sa rhétorique cache et dénie la pénétration. » (</a:t>
            </a:r>
            <a:r>
              <a:rPr lang="fr-BE" sz="2200" dirty="0" err="1">
                <a:solidFill>
                  <a:schemeClr val="tx1"/>
                </a:solidFill>
                <a:effectLst/>
                <a:ea typeface="Times New Roman" panose="02020603050405020304" pitchFamily="18" charset="0"/>
              </a:rPr>
              <a:t>Angenot</a:t>
            </a:r>
            <a:r>
              <a:rPr lang="fr-BE" sz="2200" dirty="0">
                <a:solidFill>
                  <a:schemeClr val="tx1"/>
                </a:solidFill>
                <a:effectLst/>
                <a:ea typeface="Times New Roman" panose="02020603050405020304" pitchFamily="18" charset="0"/>
              </a:rPr>
              <a:t> 2006)</a:t>
            </a:r>
            <a:endParaRPr lang="fr-FR" sz="2200" dirty="0">
              <a:solidFill>
                <a:schemeClr val="tx1"/>
              </a:solidFill>
              <a:effectLst/>
              <a:ea typeface="Times New Roman" panose="02020603050405020304" pitchFamily="18" charset="0"/>
            </a:endParaRPr>
          </a:p>
          <a:p>
            <a:pPr algn="just"/>
            <a:endParaRPr lang="fr-BE" dirty="0"/>
          </a:p>
        </p:txBody>
      </p:sp>
    </p:spTree>
    <p:extLst>
      <p:ext uri="{BB962C8B-B14F-4D97-AF65-F5344CB8AC3E}">
        <p14:creationId xmlns:p14="http://schemas.microsoft.com/office/powerpoint/2010/main" val="369303283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422FA83-BBA7-11D0-8261-9AEC35193388}"/>
              </a:ext>
            </a:extLst>
          </p:cNvPr>
          <p:cNvSpPr>
            <a:spLocks noGrp="1"/>
          </p:cNvSpPr>
          <p:nvPr>
            <p:ph type="title"/>
          </p:nvPr>
        </p:nvSpPr>
        <p:spPr>
          <a:xfrm>
            <a:off x="436727" y="245660"/>
            <a:ext cx="11341291" cy="818865"/>
          </a:xfrm>
        </p:spPr>
        <p:txBody>
          <a:bodyPr>
            <a:normAutofit/>
          </a:bodyPr>
          <a:lstStyle/>
          <a:p>
            <a:r>
              <a:rPr lang="fr-BE" dirty="0"/>
              <a:t>Références</a:t>
            </a:r>
          </a:p>
        </p:txBody>
      </p:sp>
      <p:sp>
        <p:nvSpPr>
          <p:cNvPr id="3" name="Espace réservé du contenu 2">
            <a:extLst>
              <a:ext uri="{FF2B5EF4-FFF2-40B4-BE49-F238E27FC236}">
                <a16:creationId xmlns:a16="http://schemas.microsoft.com/office/drawing/2014/main" id="{0C5EEB02-4FAA-B8CD-478C-FE7DF1C00F3B}"/>
              </a:ext>
            </a:extLst>
          </p:cNvPr>
          <p:cNvSpPr>
            <a:spLocks noGrp="1"/>
          </p:cNvSpPr>
          <p:nvPr>
            <p:ph idx="1"/>
          </p:nvPr>
        </p:nvSpPr>
        <p:spPr>
          <a:xfrm>
            <a:off x="361666" y="1009935"/>
            <a:ext cx="11498238" cy="5711588"/>
          </a:xfrm>
        </p:spPr>
        <p:txBody>
          <a:bodyPr>
            <a:normAutofit lnSpcReduction="10000"/>
          </a:bodyPr>
          <a:lstStyle/>
          <a:p>
            <a:r>
              <a:rPr lang="fr-BE" dirty="0"/>
              <a:t>Bibliographie primaire</a:t>
            </a:r>
          </a:p>
          <a:p>
            <a:pPr marL="914400" lvl="1" indent="-457200">
              <a:buAutoNum type="arabicParenR"/>
            </a:pPr>
            <a:r>
              <a:rPr lang="fr-BE" dirty="0"/>
              <a:t>Echantillon du discours métapoétique de Jude </a:t>
            </a:r>
            <a:r>
              <a:rPr lang="fr-BE" dirty="0" err="1"/>
              <a:t>Stéfan</a:t>
            </a:r>
            <a:endParaRPr lang="fr-BE" dirty="0"/>
          </a:p>
          <a:p>
            <a:pPr indent="0" algn="just">
              <a:spcBef>
                <a:spcPts val="600"/>
              </a:spcBef>
              <a:spcAft>
                <a:spcPts val="600"/>
              </a:spcAft>
              <a:buNone/>
            </a:pPr>
            <a:r>
              <a:rPr lang="fr-FR" sz="1800" dirty="0" err="1">
                <a:solidFill>
                  <a:schemeClr val="tx1">
                    <a:lumMod val="95000"/>
                  </a:schemeClr>
                </a:solidFill>
                <a:effectLst/>
                <a:ea typeface="Times New Roman" panose="02020603050405020304" pitchFamily="18" charset="0"/>
                <a:cs typeface="Times New Roman" panose="02020603050405020304" pitchFamily="18" charset="0"/>
              </a:rPr>
              <a:t>Alphant</a:t>
            </a:r>
            <a:r>
              <a:rPr lang="fr-FR" sz="1800" dirty="0">
                <a:solidFill>
                  <a:schemeClr val="tx1">
                    <a:lumMod val="95000"/>
                  </a:schemeClr>
                </a:solidFill>
                <a:effectLst/>
                <a:ea typeface="Times New Roman" panose="02020603050405020304" pitchFamily="18" charset="0"/>
                <a:cs typeface="Times New Roman" panose="02020603050405020304" pitchFamily="18" charset="0"/>
              </a:rPr>
              <a:t> Marianne, Lemonnier-</a:t>
            </a:r>
            <a:r>
              <a:rPr lang="fr-FR" sz="1800" dirty="0" err="1">
                <a:solidFill>
                  <a:schemeClr val="tx1">
                    <a:lumMod val="95000"/>
                  </a:schemeClr>
                </a:solidFill>
                <a:effectLst/>
                <a:ea typeface="Times New Roman" panose="02020603050405020304" pitchFamily="18" charset="0"/>
                <a:cs typeface="Times New Roman" panose="02020603050405020304" pitchFamily="18" charset="0"/>
              </a:rPr>
              <a:t>Delpy</a:t>
            </a:r>
            <a:r>
              <a:rPr lang="fr-FR" sz="1800" dirty="0">
                <a:solidFill>
                  <a:schemeClr val="tx1">
                    <a:lumMod val="95000"/>
                  </a:schemeClr>
                </a:solidFill>
                <a:effectLst/>
                <a:ea typeface="Times New Roman" panose="02020603050405020304" pitchFamily="18" charset="0"/>
                <a:cs typeface="Times New Roman" panose="02020603050405020304" pitchFamily="18" charset="0"/>
              </a:rPr>
              <a:t> Marie-Françoise [</a:t>
            </a:r>
            <a:r>
              <a:rPr lang="fr-FR" sz="1800" dirty="0" err="1">
                <a:solidFill>
                  <a:schemeClr val="tx1">
                    <a:lumMod val="95000"/>
                  </a:schemeClr>
                </a:solidFill>
                <a:effectLst/>
                <a:ea typeface="Times New Roman" panose="02020603050405020304" pitchFamily="18" charset="0"/>
                <a:cs typeface="Times New Roman" panose="02020603050405020304" pitchFamily="18" charset="0"/>
              </a:rPr>
              <a:t>dir</a:t>
            </a:r>
            <a:r>
              <a:rPr lang="fr-FR" sz="1800" dirty="0">
                <a:solidFill>
                  <a:schemeClr val="tx1">
                    <a:lumMod val="95000"/>
                  </a:schemeClr>
                </a:solidFill>
                <a:effectLst/>
                <a:ea typeface="Times New Roman" panose="02020603050405020304" pitchFamily="18" charset="0"/>
                <a:cs typeface="Times New Roman" panose="02020603050405020304" pitchFamily="18" charset="0"/>
              </a:rPr>
              <a:t>.], </a:t>
            </a:r>
            <a:r>
              <a:rPr lang="fr-FR" sz="1800" i="1" dirty="0">
                <a:solidFill>
                  <a:schemeClr val="tx1">
                    <a:lumMod val="95000"/>
                  </a:schemeClr>
                </a:solidFill>
                <a:effectLst/>
                <a:ea typeface="Times New Roman" panose="02020603050405020304" pitchFamily="18" charset="0"/>
                <a:cs typeface="Times New Roman" panose="02020603050405020304" pitchFamily="18" charset="0"/>
              </a:rPr>
              <a:t>Jude </a:t>
            </a:r>
            <a:r>
              <a:rPr lang="fr-FR" sz="1800" i="1" dirty="0" err="1">
                <a:solidFill>
                  <a:schemeClr val="tx1">
                    <a:lumMod val="95000"/>
                  </a:schemeClr>
                </a:solidFill>
                <a:effectLst/>
                <a:ea typeface="Times New Roman" panose="02020603050405020304" pitchFamily="18" charset="0"/>
                <a:cs typeface="Times New Roman" panose="02020603050405020304" pitchFamily="18" charset="0"/>
              </a:rPr>
              <a:t>Stéfan</a:t>
            </a:r>
            <a:r>
              <a:rPr lang="fr-FR" sz="1800" i="1" dirty="0">
                <a:solidFill>
                  <a:schemeClr val="tx1">
                    <a:lumMod val="95000"/>
                  </a:schemeClr>
                </a:solidFill>
                <a:effectLst/>
                <a:ea typeface="Times New Roman" panose="02020603050405020304" pitchFamily="18" charset="0"/>
                <a:cs typeface="Times New Roman" panose="02020603050405020304" pitchFamily="18" charset="0"/>
              </a:rPr>
              <a:t>, une vie d’ombre(s)</a:t>
            </a:r>
            <a:r>
              <a:rPr lang="fr-FR" sz="1800" dirty="0">
                <a:solidFill>
                  <a:schemeClr val="tx1">
                    <a:lumMod val="95000"/>
                  </a:schemeClr>
                </a:solidFill>
                <a:effectLst/>
                <a:ea typeface="Times New Roman" panose="02020603050405020304" pitchFamily="18" charset="0"/>
                <a:cs typeface="Times New Roman" panose="02020603050405020304" pitchFamily="18" charset="0"/>
              </a:rPr>
              <a:t>, Louvain-la-Neuve, Academia – EME, 2012, coll. « Au cœur des textes ».</a:t>
            </a:r>
          </a:p>
          <a:p>
            <a:pPr indent="0" algn="just">
              <a:spcBef>
                <a:spcPts val="600"/>
              </a:spcBef>
              <a:spcAft>
                <a:spcPts val="600"/>
              </a:spcAft>
              <a:buNone/>
            </a:pPr>
            <a:r>
              <a:rPr lang="fr-FR" sz="1800" dirty="0" err="1">
                <a:solidFill>
                  <a:schemeClr val="tx1">
                    <a:lumMod val="95000"/>
                  </a:schemeClr>
                </a:solidFill>
                <a:effectLst/>
                <a:ea typeface="Times New Roman" panose="02020603050405020304" pitchFamily="18" charset="0"/>
                <a:cs typeface="Times New Roman" panose="02020603050405020304" pitchFamily="18" charset="0"/>
              </a:rPr>
              <a:t>Stéfan</a:t>
            </a:r>
            <a:r>
              <a:rPr lang="fr-FR" sz="1800" dirty="0">
                <a:solidFill>
                  <a:schemeClr val="tx1">
                    <a:lumMod val="95000"/>
                  </a:schemeClr>
                </a:solidFill>
                <a:effectLst/>
                <a:ea typeface="Times New Roman" panose="02020603050405020304" pitchFamily="18" charset="0"/>
                <a:cs typeface="Times New Roman" panose="02020603050405020304" pitchFamily="18" charset="0"/>
              </a:rPr>
              <a:t> Jude, </a:t>
            </a:r>
            <a:r>
              <a:rPr lang="fr-FR" sz="1800" i="1" dirty="0">
                <a:solidFill>
                  <a:schemeClr val="tx1">
                    <a:lumMod val="95000"/>
                  </a:schemeClr>
                </a:solidFill>
                <a:effectLst/>
                <a:ea typeface="Times New Roman" panose="02020603050405020304" pitchFamily="18" charset="0"/>
                <a:cs typeface="Times New Roman" panose="02020603050405020304" pitchFamily="18" charset="0"/>
              </a:rPr>
              <a:t>Lettres tombales</a:t>
            </a:r>
            <a:r>
              <a:rPr lang="fr-FR" sz="1800" dirty="0">
                <a:solidFill>
                  <a:schemeClr val="tx1">
                    <a:lumMod val="95000"/>
                  </a:schemeClr>
                </a:solidFill>
                <a:effectLst/>
                <a:ea typeface="Times New Roman" panose="02020603050405020304" pitchFamily="18" charset="0"/>
                <a:cs typeface="Times New Roman" panose="02020603050405020304" pitchFamily="18" charset="0"/>
              </a:rPr>
              <a:t>, Mazères, Le temps qu’il fait, 1987 [1983].</a:t>
            </a:r>
          </a:p>
          <a:p>
            <a:pPr indent="0" algn="just">
              <a:spcBef>
                <a:spcPts val="600"/>
              </a:spcBef>
              <a:spcAft>
                <a:spcPts val="600"/>
              </a:spcAft>
              <a:buNone/>
            </a:pPr>
            <a:r>
              <a:rPr lang="fr-FR" sz="1800" dirty="0" err="1">
                <a:solidFill>
                  <a:schemeClr val="tx1">
                    <a:lumMod val="95000"/>
                  </a:schemeClr>
                </a:solidFill>
                <a:effectLst/>
                <a:ea typeface="Times New Roman" panose="02020603050405020304" pitchFamily="18" charset="0"/>
                <a:cs typeface="Times New Roman" panose="02020603050405020304" pitchFamily="18" charset="0"/>
              </a:rPr>
              <a:t>Stéfan</a:t>
            </a:r>
            <a:r>
              <a:rPr lang="fr-FR" sz="1800" dirty="0">
                <a:solidFill>
                  <a:schemeClr val="tx1">
                    <a:lumMod val="95000"/>
                  </a:schemeClr>
                </a:solidFill>
                <a:effectLst/>
                <a:ea typeface="Times New Roman" panose="02020603050405020304" pitchFamily="18" charset="0"/>
                <a:cs typeface="Times New Roman" panose="02020603050405020304" pitchFamily="18" charset="0"/>
              </a:rPr>
              <a:t> Jude, </a:t>
            </a:r>
            <a:r>
              <a:rPr lang="fr-FR" sz="1800" i="1" dirty="0">
                <a:solidFill>
                  <a:schemeClr val="tx1">
                    <a:lumMod val="95000"/>
                  </a:schemeClr>
                </a:solidFill>
                <a:effectLst/>
                <a:ea typeface="Times New Roman" panose="02020603050405020304" pitchFamily="18" charset="0"/>
                <a:cs typeface="Times New Roman" panose="02020603050405020304" pitchFamily="18" charset="0"/>
              </a:rPr>
              <a:t>De Catulle (et vingt transcriptions)</a:t>
            </a:r>
            <a:r>
              <a:rPr lang="fr-FR" sz="1800" dirty="0">
                <a:solidFill>
                  <a:schemeClr val="tx1">
                    <a:lumMod val="95000"/>
                  </a:schemeClr>
                </a:solidFill>
                <a:effectLst/>
                <a:ea typeface="Times New Roman" panose="02020603050405020304" pitchFamily="18" charset="0"/>
                <a:cs typeface="Times New Roman" panose="02020603050405020304" pitchFamily="18" charset="0"/>
              </a:rPr>
              <a:t>, Mazères, Le temps qu’il fait, 1991.</a:t>
            </a:r>
          </a:p>
          <a:p>
            <a:pPr indent="0" algn="just">
              <a:spcBef>
                <a:spcPts val="600"/>
              </a:spcBef>
              <a:spcAft>
                <a:spcPts val="600"/>
              </a:spcAft>
              <a:buNone/>
            </a:pPr>
            <a:r>
              <a:rPr lang="fr-FR" sz="1800" dirty="0" err="1">
                <a:solidFill>
                  <a:schemeClr val="tx1">
                    <a:lumMod val="95000"/>
                  </a:schemeClr>
                </a:solidFill>
                <a:effectLst/>
                <a:ea typeface="Times New Roman" panose="02020603050405020304" pitchFamily="18" charset="0"/>
                <a:cs typeface="Times New Roman" panose="02020603050405020304" pitchFamily="18" charset="0"/>
              </a:rPr>
              <a:t>Stéfan</a:t>
            </a:r>
            <a:r>
              <a:rPr lang="fr-FR" sz="1800" dirty="0">
                <a:solidFill>
                  <a:schemeClr val="tx1">
                    <a:lumMod val="95000"/>
                  </a:schemeClr>
                </a:solidFill>
                <a:effectLst/>
                <a:ea typeface="Times New Roman" panose="02020603050405020304" pitchFamily="18" charset="0"/>
                <a:cs typeface="Times New Roman" panose="02020603050405020304" pitchFamily="18" charset="0"/>
              </a:rPr>
              <a:t> Jude, </a:t>
            </a:r>
            <a:r>
              <a:rPr lang="fr-FR" sz="1800" i="1" dirty="0">
                <a:solidFill>
                  <a:schemeClr val="tx1">
                    <a:lumMod val="95000"/>
                  </a:schemeClr>
                </a:solidFill>
                <a:effectLst/>
                <a:ea typeface="Times New Roman" panose="02020603050405020304" pitchFamily="18" charset="0"/>
                <a:cs typeface="Times New Roman" panose="02020603050405020304" pitchFamily="18" charset="0"/>
              </a:rPr>
              <a:t>Scholies</a:t>
            </a:r>
            <a:r>
              <a:rPr lang="fr-FR" sz="1800" dirty="0">
                <a:solidFill>
                  <a:schemeClr val="tx1">
                    <a:lumMod val="95000"/>
                  </a:schemeClr>
                </a:solidFill>
                <a:effectLst/>
                <a:ea typeface="Times New Roman" panose="02020603050405020304" pitchFamily="18" charset="0"/>
                <a:cs typeface="Times New Roman" panose="02020603050405020304" pitchFamily="18" charset="0"/>
              </a:rPr>
              <a:t>, Mazères, Le temps qu’il fait, 1992.</a:t>
            </a:r>
          </a:p>
          <a:p>
            <a:pPr indent="0" algn="just">
              <a:spcBef>
                <a:spcPts val="600"/>
              </a:spcBef>
              <a:spcAft>
                <a:spcPts val="600"/>
              </a:spcAft>
              <a:buNone/>
            </a:pPr>
            <a:r>
              <a:rPr lang="fr-FR" sz="1800" dirty="0" err="1">
                <a:solidFill>
                  <a:schemeClr val="tx1">
                    <a:lumMod val="95000"/>
                  </a:schemeClr>
                </a:solidFill>
                <a:effectLst/>
                <a:ea typeface="Times New Roman" panose="02020603050405020304" pitchFamily="18" charset="0"/>
                <a:cs typeface="Times New Roman" panose="02020603050405020304" pitchFamily="18" charset="0"/>
              </a:rPr>
              <a:t>Stéfan</a:t>
            </a:r>
            <a:r>
              <a:rPr lang="fr-FR" sz="1800" dirty="0">
                <a:solidFill>
                  <a:schemeClr val="tx1">
                    <a:lumMod val="95000"/>
                  </a:schemeClr>
                </a:solidFill>
                <a:effectLst/>
                <a:ea typeface="Times New Roman" panose="02020603050405020304" pitchFamily="18" charset="0"/>
                <a:cs typeface="Times New Roman" panose="02020603050405020304" pitchFamily="18" charset="0"/>
              </a:rPr>
              <a:t> Jude, </a:t>
            </a:r>
            <a:r>
              <a:rPr lang="fr-FR" sz="1800" i="1" dirty="0">
                <a:solidFill>
                  <a:schemeClr val="tx1">
                    <a:lumMod val="95000"/>
                  </a:schemeClr>
                </a:solidFill>
                <a:effectLst/>
                <a:ea typeface="Times New Roman" panose="02020603050405020304" pitchFamily="18" charset="0"/>
                <a:cs typeface="Times New Roman" panose="02020603050405020304" pitchFamily="18" charset="0"/>
              </a:rPr>
              <a:t>Xénies</a:t>
            </a:r>
            <a:r>
              <a:rPr lang="fr-FR" sz="1800" dirty="0">
                <a:solidFill>
                  <a:schemeClr val="tx1">
                    <a:lumMod val="95000"/>
                  </a:schemeClr>
                </a:solidFill>
                <a:effectLst/>
                <a:ea typeface="Times New Roman" panose="02020603050405020304" pitchFamily="18" charset="0"/>
                <a:cs typeface="Times New Roman" panose="02020603050405020304" pitchFamily="18" charset="0"/>
              </a:rPr>
              <a:t>, Paris, Gallimard, 1992, coll. « Le Chemin ».</a:t>
            </a:r>
          </a:p>
          <a:p>
            <a:pPr indent="0" algn="just">
              <a:spcBef>
                <a:spcPts val="600"/>
              </a:spcBef>
              <a:spcAft>
                <a:spcPts val="600"/>
              </a:spcAft>
              <a:buNone/>
            </a:pPr>
            <a:r>
              <a:rPr lang="fr-FR" sz="1800" dirty="0" err="1">
                <a:solidFill>
                  <a:schemeClr val="tx1">
                    <a:lumMod val="95000"/>
                  </a:schemeClr>
                </a:solidFill>
                <a:effectLst/>
                <a:ea typeface="Times New Roman" panose="02020603050405020304" pitchFamily="18" charset="0"/>
                <a:cs typeface="Times New Roman" panose="02020603050405020304" pitchFamily="18" charset="0"/>
              </a:rPr>
              <a:t>Stéfan</a:t>
            </a:r>
            <a:r>
              <a:rPr lang="fr-FR" sz="1800" dirty="0">
                <a:solidFill>
                  <a:schemeClr val="tx1">
                    <a:lumMod val="95000"/>
                  </a:schemeClr>
                </a:solidFill>
                <a:effectLst/>
                <a:ea typeface="Times New Roman" panose="02020603050405020304" pitchFamily="18" charset="0"/>
                <a:cs typeface="Times New Roman" panose="02020603050405020304" pitchFamily="18" charset="0"/>
              </a:rPr>
              <a:t> Jude, </a:t>
            </a:r>
            <a:r>
              <a:rPr lang="fr-FR" sz="1800" i="1" dirty="0">
                <a:solidFill>
                  <a:schemeClr val="tx1">
                    <a:lumMod val="95000"/>
                  </a:schemeClr>
                </a:solidFill>
                <a:effectLst/>
                <a:ea typeface="Times New Roman" panose="02020603050405020304" pitchFamily="18" charset="0"/>
                <a:cs typeface="Times New Roman" panose="02020603050405020304" pitchFamily="18" charset="0"/>
              </a:rPr>
              <a:t>Epitomé</a:t>
            </a:r>
            <a:r>
              <a:rPr lang="fr-FR" sz="1800" dirty="0">
                <a:solidFill>
                  <a:schemeClr val="tx1">
                    <a:lumMod val="95000"/>
                  </a:schemeClr>
                </a:solidFill>
                <a:effectLst/>
                <a:ea typeface="Times New Roman" panose="02020603050405020304" pitchFamily="18" charset="0"/>
                <a:cs typeface="Times New Roman" panose="02020603050405020304" pitchFamily="18" charset="0"/>
              </a:rPr>
              <a:t>, Mazères, Le temps qu’il fait, 1993.</a:t>
            </a:r>
          </a:p>
          <a:p>
            <a:pPr indent="0" algn="just">
              <a:spcBef>
                <a:spcPts val="600"/>
              </a:spcBef>
              <a:spcAft>
                <a:spcPts val="600"/>
              </a:spcAft>
              <a:buNone/>
            </a:pPr>
            <a:r>
              <a:rPr lang="fr-FR" sz="1800" dirty="0" err="1">
                <a:solidFill>
                  <a:schemeClr val="tx1">
                    <a:lumMod val="95000"/>
                  </a:schemeClr>
                </a:solidFill>
                <a:effectLst/>
                <a:ea typeface="Times New Roman" panose="02020603050405020304" pitchFamily="18" charset="0"/>
                <a:cs typeface="Times New Roman" panose="02020603050405020304" pitchFamily="18" charset="0"/>
              </a:rPr>
              <a:t>Stéfan</a:t>
            </a:r>
            <a:r>
              <a:rPr lang="fr-FR" sz="1800" dirty="0">
                <a:solidFill>
                  <a:schemeClr val="tx1">
                    <a:lumMod val="95000"/>
                  </a:schemeClr>
                </a:solidFill>
                <a:effectLst/>
                <a:ea typeface="Times New Roman" panose="02020603050405020304" pitchFamily="18" charset="0"/>
                <a:cs typeface="Times New Roman" panose="02020603050405020304" pitchFamily="18" charset="0"/>
              </a:rPr>
              <a:t> Jude, </a:t>
            </a:r>
            <a:r>
              <a:rPr lang="fr-FR" sz="1800" i="1" dirty="0">
                <a:solidFill>
                  <a:schemeClr val="tx1">
                    <a:lumMod val="95000"/>
                  </a:schemeClr>
                </a:solidFill>
                <a:effectLst/>
                <a:ea typeface="Times New Roman" panose="02020603050405020304" pitchFamily="18" charset="0"/>
                <a:cs typeface="Times New Roman" panose="02020603050405020304" pitchFamily="18" charset="0"/>
              </a:rPr>
              <a:t>Chroniques </a:t>
            </a:r>
            <a:r>
              <a:rPr lang="fr-FR" sz="1800" i="1" dirty="0" err="1">
                <a:solidFill>
                  <a:schemeClr val="tx1">
                    <a:lumMod val="95000"/>
                  </a:schemeClr>
                </a:solidFill>
                <a:effectLst/>
                <a:ea typeface="Times New Roman" panose="02020603050405020304" pitchFamily="18" charset="0"/>
                <a:cs typeface="Times New Roman" panose="02020603050405020304" pitchFamily="18" charset="0"/>
              </a:rPr>
              <a:t>catoniques</a:t>
            </a:r>
            <a:r>
              <a:rPr lang="fr-FR" sz="1800" dirty="0">
                <a:solidFill>
                  <a:schemeClr val="tx1">
                    <a:lumMod val="95000"/>
                  </a:schemeClr>
                </a:solidFill>
                <a:effectLst/>
                <a:ea typeface="Times New Roman" panose="02020603050405020304" pitchFamily="18" charset="0"/>
                <a:cs typeface="Times New Roman" panose="02020603050405020304" pitchFamily="18" charset="0"/>
              </a:rPr>
              <a:t>, Paris, La Table ronde, 1994, coll. « La petite vermillon ».</a:t>
            </a:r>
          </a:p>
          <a:p>
            <a:pPr indent="0" algn="just">
              <a:spcBef>
                <a:spcPts val="600"/>
              </a:spcBef>
              <a:spcAft>
                <a:spcPts val="600"/>
              </a:spcAft>
              <a:buNone/>
            </a:pPr>
            <a:r>
              <a:rPr lang="fr-FR" sz="1800" dirty="0" err="1">
                <a:solidFill>
                  <a:schemeClr val="tx1">
                    <a:lumMod val="95000"/>
                  </a:schemeClr>
                </a:solidFill>
                <a:effectLst/>
                <a:ea typeface="Times New Roman" panose="02020603050405020304" pitchFamily="18" charset="0"/>
                <a:cs typeface="Times New Roman" panose="02020603050405020304" pitchFamily="18" charset="0"/>
              </a:rPr>
              <a:t>Stéfan</a:t>
            </a:r>
            <a:r>
              <a:rPr lang="fr-FR" sz="1800" dirty="0">
                <a:solidFill>
                  <a:schemeClr val="tx1">
                    <a:lumMod val="95000"/>
                  </a:schemeClr>
                </a:solidFill>
                <a:effectLst/>
                <a:ea typeface="Times New Roman" panose="02020603050405020304" pitchFamily="18" charset="0"/>
                <a:cs typeface="Times New Roman" panose="02020603050405020304" pitchFamily="18" charset="0"/>
              </a:rPr>
              <a:t> Jude, </a:t>
            </a:r>
            <a:r>
              <a:rPr lang="fr-FR" sz="1800" i="1" dirty="0">
                <a:solidFill>
                  <a:schemeClr val="tx1">
                    <a:lumMod val="95000"/>
                  </a:schemeClr>
                </a:solidFill>
                <a:effectLst/>
                <a:ea typeface="Times New Roman" panose="02020603050405020304" pitchFamily="18" charset="0"/>
                <a:cs typeface="Times New Roman" panose="02020603050405020304" pitchFamily="18" charset="0"/>
              </a:rPr>
              <a:t>Variété VI</a:t>
            </a:r>
            <a:r>
              <a:rPr lang="fr-FR" sz="1800" dirty="0">
                <a:solidFill>
                  <a:schemeClr val="tx1">
                    <a:lumMod val="95000"/>
                  </a:schemeClr>
                </a:solidFill>
                <a:effectLst/>
                <a:ea typeface="Times New Roman" panose="02020603050405020304" pitchFamily="18" charset="0"/>
                <a:cs typeface="Times New Roman" panose="02020603050405020304" pitchFamily="18" charset="0"/>
              </a:rPr>
              <a:t>, Mazères, Le temps qu’il fait, 1995.</a:t>
            </a:r>
          </a:p>
          <a:p>
            <a:pPr indent="0" algn="just">
              <a:spcBef>
                <a:spcPts val="600"/>
              </a:spcBef>
              <a:spcAft>
                <a:spcPts val="600"/>
              </a:spcAft>
              <a:buNone/>
            </a:pPr>
            <a:r>
              <a:rPr lang="fr-FR" sz="1800" dirty="0" err="1">
                <a:solidFill>
                  <a:schemeClr val="tx1">
                    <a:lumMod val="95000"/>
                  </a:schemeClr>
                </a:solidFill>
                <a:effectLst/>
                <a:ea typeface="Times New Roman" panose="02020603050405020304" pitchFamily="18" charset="0"/>
                <a:cs typeface="Times New Roman" panose="02020603050405020304" pitchFamily="18" charset="0"/>
              </a:rPr>
              <a:t>Stéfan</a:t>
            </a:r>
            <a:r>
              <a:rPr lang="fr-FR" sz="1800" dirty="0">
                <a:solidFill>
                  <a:schemeClr val="tx1">
                    <a:lumMod val="95000"/>
                  </a:schemeClr>
                </a:solidFill>
                <a:effectLst/>
                <a:ea typeface="Times New Roman" panose="02020603050405020304" pitchFamily="18" charset="0"/>
                <a:cs typeface="Times New Roman" panose="02020603050405020304" pitchFamily="18" charset="0"/>
              </a:rPr>
              <a:t> Jude, </a:t>
            </a:r>
            <a:r>
              <a:rPr lang="fr-FR" sz="1800" i="1" dirty="0">
                <a:solidFill>
                  <a:schemeClr val="tx1">
                    <a:lumMod val="95000"/>
                  </a:schemeClr>
                </a:solidFill>
                <a:effectLst/>
                <a:ea typeface="Times New Roman" panose="02020603050405020304" pitchFamily="18" charset="0"/>
                <a:cs typeface="Times New Roman" panose="02020603050405020304" pitchFamily="18" charset="0"/>
              </a:rPr>
              <a:t>Variété VII</a:t>
            </a:r>
            <a:r>
              <a:rPr lang="fr-FR" sz="1800" dirty="0">
                <a:solidFill>
                  <a:schemeClr val="tx1">
                    <a:lumMod val="95000"/>
                  </a:schemeClr>
                </a:solidFill>
                <a:effectLst/>
                <a:ea typeface="Times New Roman" panose="02020603050405020304" pitchFamily="18" charset="0"/>
                <a:cs typeface="Times New Roman" panose="02020603050405020304" pitchFamily="18" charset="0"/>
              </a:rPr>
              <a:t>, Mazères, Le temps qu’il fait, 2000.</a:t>
            </a:r>
          </a:p>
          <a:p>
            <a:pPr indent="0" algn="just">
              <a:spcBef>
                <a:spcPts val="600"/>
              </a:spcBef>
              <a:spcAft>
                <a:spcPts val="600"/>
              </a:spcAft>
              <a:buNone/>
            </a:pPr>
            <a:endParaRPr lang="fr-FR" sz="1800" dirty="0">
              <a:solidFill>
                <a:schemeClr val="tx1">
                  <a:lumMod val="95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p>
            <a:pPr marL="457200" lvl="1" indent="0">
              <a:buNone/>
            </a:pPr>
            <a:endParaRPr lang="fr-BE" dirty="0"/>
          </a:p>
        </p:txBody>
      </p:sp>
    </p:spTree>
    <p:extLst>
      <p:ext uri="{BB962C8B-B14F-4D97-AF65-F5344CB8AC3E}">
        <p14:creationId xmlns:p14="http://schemas.microsoft.com/office/powerpoint/2010/main" val="124889771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E621312-B875-167E-3A6B-8AADAF10F9C2}"/>
              </a:ext>
            </a:extLst>
          </p:cNvPr>
          <p:cNvSpPr>
            <a:spLocks noGrp="1"/>
          </p:cNvSpPr>
          <p:nvPr>
            <p:ph type="title"/>
          </p:nvPr>
        </p:nvSpPr>
        <p:spPr>
          <a:xfrm>
            <a:off x="177421" y="232012"/>
            <a:ext cx="11805313" cy="1003110"/>
          </a:xfrm>
        </p:spPr>
        <p:txBody>
          <a:bodyPr/>
          <a:lstStyle/>
          <a:p>
            <a:r>
              <a:rPr lang="fr-BE" dirty="0"/>
              <a:t>Références</a:t>
            </a:r>
          </a:p>
        </p:txBody>
      </p:sp>
      <p:sp>
        <p:nvSpPr>
          <p:cNvPr id="3" name="Espace réservé du contenu 2">
            <a:extLst>
              <a:ext uri="{FF2B5EF4-FFF2-40B4-BE49-F238E27FC236}">
                <a16:creationId xmlns:a16="http://schemas.microsoft.com/office/drawing/2014/main" id="{F6264C38-E978-7CD0-647D-88E665ED9AEF}"/>
              </a:ext>
            </a:extLst>
          </p:cNvPr>
          <p:cNvSpPr>
            <a:spLocks noGrp="1"/>
          </p:cNvSpPr>
          <p:nvPr>
            <p:ph idx="1"/>
          </p:nvPr>
        </p:nvSpPr>
        <p:spPr>
          <a:xfrm>
            <a:off x="209266" y="1160060"/>
            <a:ext cx="11773468" cy="5377218"/>
          </a:xfrm>
        </p:spPr>
        <p:txBody>
          <a:bodyPr>
            <a:normAutofit lnSpcReduction="10000"/>
          </a:bodyPr>
          <a:lstStyle/>
          <a:p>
            <a:r>
              <a:rPr lang="fr-BE" dirty="0"/>
              <a:t>Bibliographie primaire (suite)</a:t>
            </a:r>
          </a:p>
          <a:p>
            <a:pPr marL="457200" lvl="1" indent="0">
              <a:buNone/>
            </a:pPr>
            <a:r>
              <a:rPr lang="fr-BE" dirty="0"/>
              <a:t>2) Echantillon du discours d’opposition au nouveau lyrisme</a:t>
            </a:r>
          </a:p>
          <a:p>
            <a:pPr marL="457200" lvl="1" indent="0">
              <a:buNone/>
            </a:pPr>
            <a:endParaRPr lang="fr-BE" dirty="0"/>
          </a:p>
          <a:p>
            <a:pPr indent="0" algn="just">
              <a:buNone/>
            </a:pPr>
            <a:r>
              <a:rPr lang="fr-FR" sz="1800" dirty="0">
                <a:effectLst/>
                <a:ea typeface="Times New Roman" panose="02020603050405020304" pitchFamily="18" charset="0"/>
                <a:cs typeface="Times New Roman" panose="02020603050405020304" pitchFamily="18" charset="0"/>
              </a:rPr>
              <a:t>Cadiot Olivier, « Réenchanter les formes », entretien réalisé par Marie Gil et Patrice </a:t>
            </a:r>
            <a:r>
              <a:rPr lang="fr-FR" sz="1800" dirty="0" err="1">
                <a:effectLst/>
                <a:ea typeface="Times New Roman" panose="02020603050405020304" pitchFamily="18" charset="0"/>
                <a:cs typeface="Times New Roman" panose="02020603050405020304" pitchFamily="18" charset="0"/>
              </a:rPr>
              <a:t>Maniglier</a:t>
            </a:r>
            <a:r>
              <a:rPr lang="fr-FR" sz="1800" dirty="0">
                <a:effectLst/>
                <a:ea typeface="Times New Roman" panose="02020603050405020304" pitchFamily="18" charset="0"/>
                <a:cs typeface="Times New Roman" panose="02020603050405020304" pitchFamily="18" charset="0"/>
              </a:rPr>
              <a:t>, dans </a:t>
            </a:r>
            <a:r>
              <a:rPr lang="fr-FR" sz="1800" i="1" dirty="0">
                <a:effectLst/>
                <a:ea typeface="Times New Roman" panose="02020603050405020304" pitchFamily="18" charset="0"/>
                <a:cs typeface="Times New Roman" panose="02020603050405020304" pitchFamily="18" charset="0"/>
              </a:rPr>
              <a:t>Les Temps modernes</a:t>
            </a:r>
            <a:r>
              <a:rPr lang="fr-FR" sz="1800" dirty="0">
                <a:effectLst/>
                <a:ea typeface="Times New Roman" panose="02020603050405020304" pitchFamily="18" charset="0"/>
                <a:cs typeface="Times New Roman" panose="02020603050405020304" pitchFamily="18" charset="0"/>
              </a:rPr>
              <a:t>, n° 676, 2013/5, p. 6-34.</a:t>
            </a:r>
          </a:p>
          <a:p>
            <a:pPr indent="0" algn="just">
              <a:buNone/>
            </a:pPr>
            <a:r>
              <a:rPr lang="fr-FR" sz="1800" dirty="0">
                <a:effectLst/>
                <a:ea typeface="Times New Roman" panose="02020603050405020304" pitchFamily="18" charset="0"/>
                <a:cs typeface="Times New Roman" panose="02020603050405020304" pitchFamily="18" charset="0"/>
              </a:rPr>
              <a:t>di Manno Yves, </a:t>
            </a:r>
            <a:r>
              <a:rPr lang="fr-FR" sz="1800" i="1" dirty="0">
                <a:effectLst/>
                <a:ea typeface="Times New Roman" panose="02020603050405020304" pitchFamily="18" charset="0"/>
                <a:cs typeface="Times New Roman" panose="02020603050405020304" pitchFamily="18" charset="0"/>
              </a:rPr>
              <a:t>La Tribu perdue. Pound vs Mallarmé</a:t>
            </a:r>
            <a:r>
              <a:rPr lang="fr-FR" sz="1800" dirty="0">
                <a:effectLst/>
                <a:ea typeface="Times New Roman" panose="02020603050405020304" pitchFamily="18" charset="0"/>
                <a:cs typeface="Times New Roman" panose="02020603050405020304" pitchFamily="18" charset="0"/>
              </a:rPr>
              <a:t>, Paris, Java, 1995.</a:t>
            </a:r>
          </a:p>
          <a:p>
            <a:pPr indent="0" algn="just">
              <a:buNone/>
            </a:pPr>
            <a:r>
              <a:rPr lang="fr-FR" sz="1800" dirty="0">
                <a:effectLst/>
                <a:ea typeface="Times New Roman" panose="02020603050405020304" pitchFamily="18" charset="0"/>
                <a:cs typeface="Times New Roman" panose="02020603050405020304" pitchFamily="18" charset="0"/>
              </a:rPr>
              <a:t>di Manno Yves, </a:t>
            </a:r>
            <a:r>
              <a:rPr lang="fr-FR" sz="1800" dirty="0" err="1">
                <a:effectLst/>
                <a:ea typeface="Times New Roman" panose="02020603050405020304" pitchFamily="18" charset="0"/>
                <a:cs typeface="Times New Roman" panose="02020603050405020304" pitchFamily="18" charset="0"/>
              </a:rPr>
              <a:t>Garron</a:t>
            </a:r>
            <a:r>
              <a:rPr lang="fr-FR" sz="1800" dirty="0">
                <a:effectLst/>
                <a:ea typeface="Times New Roman" panose="02020603050405020304" pitchFamily="18" charset="0"/>
                <a:cs typeface="Times New Roman" panose="02020603050405020304" pitchFamily="18" charset="0"/>
              </a:rPr>
              <a:t> Isabelle, </a:t>
            </a:r>
            <a:r>
              <a:rPr lang="fr-FR" sz="1800" i="1" dirty="0">
                <a:effectLst/>
                <a:ea typeface="Times New Roman" panose="02020603050405020304" pitchFamily="18" charset="0"/>
                <a:cs typeface="Times New Roman" panose="02020603050405020304" pitchFamily="18" charset="0"/>
              </a:rPr>
              <a:t>Un Nouveau monde. Poésies en France 1960-2010</a:t>
            </a:r>
            <a:r>
              <a:rPr lang="fr-FR" sz="1800" dirty="0">
                <a:effectLst/>
                <a:ea typeface="Times New Roman" panose="02020603050405020304" pitchFamily="18" charset="0"/>
                <a:cs typeface="Times New Roman" panose="02020603050405020304" pitchFamily="18" charset="0"/>
              </a:rPr>
              <a:t>, Paris, Flammarion, coll. « Mille et une pages », 2017.</a:t>
            </a:r>
          </a:p>
          <a:p>
            <a:pPr indent="0" algn="just">
              <a:buNone/>
            </a:pPr>
            <a:r>
              <a:rPr lang="fr-BE" sz="1800" dirty="0" err="1">
                <a:effectLst/>
                <a:ea typeface="Times New Roman" panose="02020603050405020304" pitchFamily="18" charset="0"/>
                <a:cs typeface="Times New Roman" panose="02020603050405020304" pitchFamily="18" charset="0"/>
              </a:rPr>
              <a:t>Espitallier</a:t>
            </a:r>
            <a:r>
              <a:rPr lang="fr-BE" sz="1800" dirty="0">
                <a:effectLst/>
                <a:ea typeface="Times New Roman" panose="02020603050405020304" pitchFamily="18" charset="0"/>
                <a:cs typeface="Times New Roman" panose="02020603050405020304" pitchFamily="18" charset="0"/>
              </a:rPr>
              <a:t> Jean-Michel, </a:t>
            </a:r>
            <a:r>
              <a:rPr lang="fr-BE" sz="1800" i="1" dirty="0">
                <a:effectLst/>
                <a:ea typeface="Times New Roman" panose="02020603050405020304" pitchFamily="18" charset="0"/>
                <a:cs typeface="Times New Roman" panose="02020603050405020304" pitchFamily="18" charset="0"/>
              </a:rPr>
              <a:t>Pièces détachées. Une anthologie de la poésie française aujourd’hui</a:t>
            </a:r>
            <a:r>
              <a:rPr lang="fr-BE" sz="1800" dirty="0">
                <a:effectLst/>
                <a:ea typeface="Times New Roman" panose="02020603050405020304" pitchFamily="18" charset="0"/>
                <a:cs typeface="Times New Roman" panose="02020603050405020304" pitchFamily="18" charset="0"/>
              </a:rPr>
              <a:t>, Paris, Pocket, 2011 [2000].</a:t>
            </a:r>
            <a:endParaRPr lang="fr-FR" sz="1800" dirty="0">
              <a:effectLst/>
              <a:ea typeface="Times New Roman" panose="02020603050405020304" pitchFamily="18" charset="0"/>
              <a:cs typeface="Times New Roman" panose="02020603050405020304" pitchFamily="18" charset="0"/>
            </a:endParaRPr>
          </a:p>
          <a:p>
            <a:pPr indent="0" algn="just">
              <a:buNone/>
            </a:pPr>
            <a:r>
              <a:rPr lang="fr-BE" sz="1800" dirty="0" err="1">
                <a:effectLst/>
                <a:ea typeface="Times New Roman" panose="02020603050405020304" pitchFamily="18" charset="0"/>
                <a:cs typeface="Times New Roman" panose="02020603050405020304" pitchFamily="18" charset="0"/>
              </a:rPr>
              <a:t>Gleize</a:t>
            </a:r>
            <a:r>
              <a:rPr lang="fr-BE" sz="1800" dirty="0">
                <a:effectLst/>
                <a:ea typeface="Times New Roman" panose="02020603050405020304" pitchFamily="18" charset="0"/>
                <a:cs typeface="Times New Roman" panose="02020603050405020304" pitchFamily="18" charset="0"/>
              </a:rPr>
              <a:t> Jean-Marie, </a:t>
            </a:r>
            <a:r>
              <a:rPr lang="fr-BE" sz="1800" i="1" dirty="0">
                <a:effectLst/>
                <a:ea typeface="Times New Roman" panose="02020603050405020304" pitchFamily="18" charset="0"/>
                <a:cs typeface="Times New Roman" panose="02020603050405020304" pitchFamily="18" charset="0"/>
              </a:rPr>
              <a:t>A noir. Poésie et littéralité</a:t>
            </a:r>
            <a:r>
              <a:rPr lang="fr-BE" sz="1800" dirty="0">
                <a:effectLst/>
                <a:ea typeface="Times New Roman" panose="02020603050405020304" pitchFamily="18" charset="0"/>
                <a:cs typeface="Times New Roman" panose="02020603050405020304" pitchFamily="18" charset="0"/>
              </a:rPr>
              <a:t>, Paris, Seuil, 1992.</a:t>
            </a:r>
            <a:endParaRPr lang="fr-FR" sz="1800" dirty="0">
              <a:effectLst/>
              <a:ea typeface="Times New Roman" panose="02020603050405020304" pitchFamily="18" charset="0"/>
              <a:cs typeface="Times New Roman" panose="02020603050405020304" pitchFamily="18" charset="0"/>
            </a:endParaRPr>
          </a:p>
          <a:p>
            <a:pPr indent="0" algn="just">
              <a:buNone/>
            </a:pPr>
            <a:r>
              <a:rPr lang="fr-BE" sz="1800" dirty="0" err="1">
                <a:effectLst/>
                <a:ea typeface="Times New Roman" panose="02020603050405020304" pitchFamily="18" charset="0"/>
                <a:cs typeface="Times New Roman" panose="02020603050405020304" pitchFamily="18" charset="0"/>
              </a:rPr>
              <a:t>Gleize</a:t>
            </a:r>
            <a:r>
              <a:rPr lang="fr-BE" sz="1800" dirty="0">
                <a:effectLst/>
                <a:ea typeface="Times New Roman" panose="02020603050405020304" pitchFamily="18" charset="0"/>
                <a:cs typeface="Times New Roman" panose="02020603050405020304" pitchFamily="18" charset="0"/>
              </a:rPr>
              <a:t> Jean-Marie, </a:t>
            </a:r>
            <a:r>
              <a:rPr lang="fr-BE" sz="1800" i="1" dirty="0">
                <a:effectLst/>
                <a:ea typeface="Times New Roman" panose="02020603050405020304" pitchFamily="18" charset="0"/>
                <a:cs typeface="Times New Roman" panose="02020603050405020304" pitchFamily="18" charset="0"/>
              </a:rPr>
              <a:t>Sorties</a:t>
            </a:r>
            <a:r>
              <a:rPr lang="fr-BE" sz="1800" dirty="0">
                <a:effectLst/>
                <a:ea typeface="Times New Roman" panose="02020603050405020304" pitchFamily="18" charset="0"/>
                <a:cs typeface="Times New Roman" panose="02020603050405020304" pitchFamily="18" charset="0"/>
              </a:rPr>
              <a:t>, Paris, Questions théoriques, 2009.</a:t>
            </a:r>
            <a:endParaRPr lang="fr-FR" sz="1800" dirty="0">
              <a:effectLst/>
              <a:ea typeface="Times New Roman" panose="02020603050405020304" pitchFamily="18" charset="0"/>
              <a:cs typeface="Times New Roman" panose="02020603050405020304" pitchFamily="18" charset="0"/>
            </a:endParaRPr>
          </a:p>
          <a:p>
            <a:pPr marL="457200" lvl="1" indent="0">
              <a:buNone/>
            </a:pPr>
            <a:endParaRPr lang="fr-BE" dirty="0"/>
          </a:p>
        </p:txBody>
      </p:sp>
    </p:spTree>
    <p:extLst>
      <p:ext uri="{BB962C8B-B14F-4D97-AF65-F5344CB8AC3E}">
        <p14:creationId xmlns:p14="http://schemas.microsoft.com/office/powerpoint/2010/main" val="68347742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F09AD90-45A2-70AA-5DEA-70F763E8F26B}"/>
              </a:ext>
            </a:extLst>
          </p:cNvPr>
          <p:cNvSpPr>
            <a:spLocks noGrp="1"/>
          </p:cNvSpPr>
          <p:nvPr>
            <p:ph type="title"/>
          </p:nvPr>
        </p:nvSpPr>
        <p:spPr>
          <a:xfrm>
            <a:off x="136477" y="232013"/>
            <a:ext cx="11894023" cy="1009934"/>
          </a:xfrm>
        </p:spPr>
        <p:txBody>
          <a:bodyPr/>
          <a:lstStyle/>
          <a:p>
            <a:r>
              <a:rPr lang="fr-BE" dirty="0"/>
              <a:t>Références</a:t>
            </a:r>
          </a:p>
        </p:txBody>
      </p:sp>
      <p:sp>
        <p:nvSpPr>
          <p:cNvPr id="3" name="Espace réservé du contenu 2">
            <a:extLst>
              <a:ext uri="{FF2B5EF4-FFF2-40B4-BE49-F238E27FC236}">
                <a16:creationId xmlns:a16="http://schemas.microsoft.com/office/drawing/2014/main" id="{163BFE58-C902-7E63-F305-059B13806207}"/>
              </a:ext>
            </a:extLst>
          </p:cNvPr>
          <p:cNvSpPr>
            <a:spLocks noGrp="1"/>
          </p:cNvSpPr>
          <p:nvPr>
            <p:ph idx="1"/>
          </p:nvPr>
        </p:nvSpPr>
        <p:spPr>
          <a:xfrm>
            <a:off x="218364" y="1187355"/>
            <a:ext cx="11716603" cy="5390865"/>
          </a:xfrm>
        </p:spPr>
        <p:txBody>
          <a:bodyPr>
            <a:normAutofit lnSpcReduction="10000"/>
          </a:bodyPr>
          <a:lstStyle/>
          <a:p>
            <a:r>
              <a:rPr lang="fr-BE" dirty="0"/>
              <a:t>Bibliographie primaire (suite)</a:t>
            </a:r>
          </a:p>
          <a:p>
            <a:pPr marL="457200" lvl="1" indent="0">
              <a:buNone/>
            </a:pPr>
            <a:r>
              <a:rPr lang="fr-BE" dirty="0"/>
              <a:t>2) Echantillon du discours d’opposition au nouveau lyrisme (suite)</a:t>
            </a:r>
          </a:p>
          <a:p>
            <a:pPr indent="0" algn="just">
              <a:buNone/>
            </a:pPr>
            <a:r>
              <a:rPr lang="fr-BE" sz="1800" dirty="0">
                <a:effectLst/>
                <a:ea typeface="Times New Roman" panose="02020603050405020304" pitchFamily="18" charset="0"/>
                <a:cs typeface="Times New Roman" panose="02020603050405020304" pitchFamily="18" charset="0"/>
              </a:rPr>
              <a:t>Hanna Christophe, « Préface », dans </a:t>
            </a:r>
            <a:r>
              <a:rPr lang="fr-BE" sz="1800" dirty="0" err="1">
                <a:effectLst/>
                <a:ea typeface="Times New Roman" panose="02020603050405020304" pitchFamily="18" charset="0"/>
                <a:cs typeface="Times New Roman" panose="02020603050405020304" pitchFamily="18" charset="0"/>
              </a:rPr>
              <a:t>Gleize</a:t>
            </a:r>
            <a:r>
              <a:rPr lang="fr-BE" sz="1800" dirty="0">
                <a:effectLst/>
                <a:ea typeface="Times New Roman" panose="02020603050405020304" pitchFamily="18" charset="0"/>
                <a:cs typeface="Times New Roman" panose="02020603050405020304" pitchFamily="18" charset="0"/>
              </a:rPr>
              <a:t> Jean-Marie, </a:t>
            </a:r>
            <a:r>
              <a:rPr lang="fr-BE" sz="1800" i="1" dirty="0">
                <a:effectLst/>
                <a:ea typeface="Times New Roman" panose="02020603050405020304" pitchFamily="18" charset="0"/>
                <a:cs typeface="Times New Roman" panose="02020603050405020304" pitchFamily="18" charset="0"/>
              </a:rPr>
              <a:t>Littéralité</a:t>
            </a:r>
            <a:r>
              <a:rPr lang="fr-BE" sz="1800" dirty="0">
                <a:effectLst/>
                <a:ea typeface="Times New Roman" panose="02020603050405020304" pitchFamily="18" charset="0"/>
                <a:cs typeface="Times New Roman" panose="02020603050405020304" pitchFamily="18" charset="0"/>
              </a:rPr>
              <a:t>, Paris, Questions théoriques, coll. « </a:t>
            </a:r>
            <a:r>
              <a:rPr lang="fr-BE" sz="1800" dirty="0" err="1">
                <a:effectLst/>
                <a:ea typeface="Times New Roman" panose="02020603050405020304" pitchFamily="18" charset="0"/>
                <a:cs typeface="Times New Roman" panose="02020603050405020304" pitchFamily="18" charset="0"/>
              </a:rPr>
              <a:t>Forbidden</a:t>
            </a:r>
            <a:r>
              <a:rPr lang="fr-BE" sz="1800" dirty="0">
                <a:effectLst/>
                <a:ea typeface="Times New Roman" panose="02020603050405020304" pitchFamily="18" charset="0"/>
                <a:cs typeface="Times New Roman" panose="02020603050405020304" pitchFamily="18" charset="0"/>
              </a:rPr>
              <a:t> Beach », 2014.</a:t>
            </a:r>
            <a:endParaRPr lang="fr-FR" sz="1800" dirty="0">
              <a:effectLst/>
              <a:ea typeface="Times New Roman" panose="02020603050405020304" pitchFamily="18" charset="0"/>
              <a:cs typeface="Times New Roman" panose="02020603050405020304" pitchFamily="18" charset="0"/>
            </a:endParaRPr>
          </a:p>
          <a:p>
            <a:pPr indent="0" algn="just">
              <a:buNone/>
            </a:pPr>
            <a:r>
              <a:rPr lang="fr-BE" sz="1800" dirty="0" err="1">
                <a:effectLst/>
                <a:ea typeface="Times New Roman" panose="02020603050405020304" pitchFamily="18" charset="0"/>
                <a:cs typeface="Times New Roman" panose="02020603050405020304" pitchFamily="18" charset="0"/>
              </a:rPr>
              <a:t>Hocquard</a:t>
            </a:r>
            <a:r>
              <a:rPr lang="fr-BE" sz="1800" dirty="0">
                <a:effectLst/>
                <a:ea typeface="Times New Roman" panose="02020603050405020304" pitchFamily="18" charset="0"/>
                <a:cs typeface="Times New Roman" panose="02020603050405020304" pitchFamily="18" charset="0"/>
              </a:rPr>
              <a:t> Emmanuel, </a:t>
            </a:r>
            <a:r>
              <a:rPr lang="fr-BE" sz="1800" i="1" dirty="0">
                <a:effectLst/>
                <a:ea typeface="Times New Roman" panose="02020603050405020304" pitchFamily="18" charset="0"/>
                <a:cs typeface="Times New Roman" panose="02020603050405020304" pitchFamily="18" charset="0"/>
              </a:rPr>
              <a:t>Un privé à Tanger</a:t>
            </a:r>
            <a:r>
              <a:rPr lang="fr-BE" sz="1800" dirty="0">
                <a:effectLst/>
                <a:ea typeface="Times New Roman" panose="02020603050405020304" pitchFamily="18" charset="0"/>
                <a:cs typeface="Times New Roman" panose="02020603050405020304" pitchFamily="18" charset="0"/>
              </a:rPr>
              <a:t>, Paris, Seuil, coll. « Points », 2014 [1987].</a:t>
            </a:r>
            <a:endParaRPr lang="fr-FR" sz="1800" dirty="0">
              <a:effectLst/>
              <a:ea typeface="Times New Roman" panose="02020603050405020304" pitchFamily="18" charset="0"/>
              <a:cs typeface="Times New Roman" panose="02020603050405020304" pitchFamily="18" charset="0"/>
            </a:endParaRPr>
          </a:p>
          <a:p>
            <a:pPr indent="0" algn="just">
              <a:buNone/>
            </a:pPr>
            <a:r>
              <a:rPr lang="fr-BE" sz="1800" dirty="0" err="1">
                <a:effectLst/>
                <a:ea typeface="Times New Roman" panose="02020603050405020304" pitchFamily="18" charset="0"/>
                <a:cs typeface="Times New Roman" panose="02020603050405020304" pitchFamily="18" charset="0"/>
              </a:rPr>
              <a:t>Hocquard</a:t>
            </a:r>
            <a:r>
              <a:rPr lang="fr-BE" sz="1800" dirty="0">
                <a:effectLst/>
                <a:ea typeface="Times New Roman" panose="02020603050405020304" pitchFamily="18" charset="0"/>
                <a:cs typeface="Times New Roman" panose="02020603050405020304" pitchFamily="18" charset="0"/>
              </a:rPr>
              <a:t> Emmanuel, </a:t>
            </a:r>
            <a:r>
              <a:rPr lang="fr-BE" sz="1800" i="1" dirty="0">
                <a:effectLst/>
                <a:ea typeface="Times New Roman" panose="02020603050405020304" pitchFamily="18" charset="0"/>
                <a:cs typeface="Times New Roman" panose="02020603050405020304" pitchFamily="18" charset="0"/>
              </a:rPr>
              <a:t>Ma haie</a:t>
            </a:r>
            <a:r>
              <a:rPr lang="fr-BE" sz="1800" dirty="0">
                <a:effectLst/>
                <a:ea typeface="Times New Roman" panose="02020603050405020304" pitchFamily="18" charset="0"/>
                <a:cs typeface="Times New Roman" panose="02020603050405020304" pitchFamily="18" charset="0"/>
              </a:rPr>
              <a:t>, Paris, POL, 2001.</a:t>
            </a:r>
            <a:endParaRPr lang="fr-FR" sz="1800" dirty="0">
              <a:effectLst/>
              <a:ea typeface="Times New Roman" panose="02020603050405020304" pitchFamily="18" charset="0"/>
              <a:cs typeface="Times New Roman" panose="02020603050405020304" pitchFamily="18" charset="0"/>
            </a:endParaRPr>
          </a:p>
          <a:p>
            <a:pPr indent="0" algn="just">
              <a:buNone/>
            </a:pPr>
            <a:r>
              <a:rPr lang="fr-BE" sz="1800" dirty="0" err="1">
                <a:effectLst/>
                <a:ea typeface="Times New Roman" panose="02020603050405020304" pitchFamily="18" charset="0"/>
                <a:cs typeface="Times New Roman" panose="02020603050405020304" pitchFamily="18" charset="0"/>
              </a:rPr>
              <a:t>Hocquard</a:t>
            </a:r>
            <a:r>
              <a:rPr lang="fr-BE" sz="1800" dirty="0">
                <a:effectLst/>
                <a:ea typeface="Times New Roman" panose="02020603050405020304" pitchFamily="18" charset="0"/>
                <a:cs typeface="Times New Roman" panose="02020603050405020304" pitchFamily="18" charset="0"/>
              </a:rPr>
              <a:t> Emmanuel et Lévy Raquel, « Entretien avec </a:t>
            </a:r>
            <a:r>
              <a:rPr lang="fr-BE" sz="1800" dirty="0" err="1">
                <a:effectLst/>
                <a:ea typeface="Times New Roman" panose="02020603050405020304" pitchFamily="18" charset="0"/>
                <a:cs typeface="Times New Roman" panose="02020603050405020304" pitchFamily="18" charset="0"/>
              </a:rPr>
              <a:t>Bogdana</a:t>
            </a:r>
            <a:r>
              <a:rPr lang="fr-BE" sz="1800" dirty="0">
                <a:effectLst/>
                <a:ea typeface="Times New Roman" panose="02020603050405020304" pitchFamily="18" charset="0"/>
                <a:cs typeface="Times New Roman" panose="02020603050405020304" pitchFamily="18" charset="0"/>
              </a:rPr>
              <a:t> </a:t>
            </a:r>
            <a:r>
              <a:rPr lang="fr-BE" sz="1800" dirty="0" err="1">
                <a:effectLst/>
                <a:ea typeface="Times New Roman" panose="02020603050405020304" pitchFamily="18" charset="0"/>
                <a:cs typeface="Times New Roman" panose="02020603050405020304" pitchFamily="18" charset="0"/>
              </a:rPr>
              <a:t>Savu</a:t>
            </a:r>
            <a:r>
              <a:rPr lang="fr-BE" sz="1800" dirty="0">
                <a:effectLst/>
                <a:ea typeface="Times New Roman" panose="02020603050405020304" pitchFamily="18" charset="0"/>
                <a:cs typeface="Times New Roman" panose="02020603050405020304" pitchFamily="18" charset="0"/>
              </a:rPr>
              <a:t>-Neuville » [en ligne], site de Raquel Lévy. </a:t>
            </a:r>
            <a:endParaRPr lang="fr-FR" sz="1800" dirty="0">
              <a:effectLst/>
              <a:ea typeface="Times New Roman" panose="02020603050405020304" pitchFamily="18" charset="0"/>
              <a:cs typeface="Times New Roman" panose="02020603050405020304" pitchFamily="18" charset="0"/>
            </a:endParaRPr>
          </a:p>
          <a:p>
            <a:pPr indent="0" algn="just">
              <a:buNone/>
            </a:pPr>
            <a:r>
              <a:rPr lang="fr-BE" sz="1800" dirty="0">
                <a:effectLst/>
                <a:ea typeface="Times New Roman" panose="02020603050405020304" pitchFamily="18" charset="0"/>
                <a:cs typeface="Times New Roman" panose="02020603050405020304" pitchFamily="18" charset="0"/>
              </a:rPr>
              <a:t>Prigent Christian, </a:t>
            </a:r>
            <a:r>
              <a:rPr lang="fr-BE" sz="1800" i="1" dirty="0">
                <a:effectLst/>
                <a:ea typeface="Times New Roman" panose="02020603050405020304" pitchFamily="18" charset="0"/>
                <a:cs typeface="Times New Roman" panose="02020603050405020304" pitchFamily="18" charset="0"/>
              </a:rPr>
              <a:t>La Langue et ses monstres</a:t>
            </a:r>
            <a:r>
              <a:rPr lang="fr-BE" sz="1800" dirty="0">
                <a:effectLst/>
                <a:ea typeface="Times New Roman" panose="02020603050405020304" pitchFamily="18" charset="0"/>
                <a:cs typeface="Times New Roman" panose="02020603050405020304" pitchFamily="18" charset="0"/>
              </a:rPr>
              <a:t>, Saussines, </a:t>
            </a:r>
            <a:r>
              <a:rPr lang="fr-BE" sz="1800" dirty="0" err="1">
                <a:effectLst/>
                <a:ea typeface="Times New Roman" panose="02020603050405020304" pitchFamily="18" charset="0"/>
                <a:cs typeface="Times New Roman" panose="02020603050405020304" pitchFamily="18" charset="0"/>
              </a:rPr>
              <a:t>Cadex</a:t>
            </a:r>
            <a:r>
              <a:rPr lang="fr-BE" sz="1800" dirty="0">
                <a:effectLst/>
                <a:ea typeface="Times New Roman" panose="02020603050405020304" pitchFamily="18" charset="0"/>
                <a:cs typeface="Times New Roman" panose="02020603050405020304" pitchFamily="18" charset="0"/>
              </a:rPr>
              <a:t> éditions, 1989.</a:t>
            </a:r>
            <a:endParaRPr lang="fr-FR" sz="1800" dirty="0">
              <a:effectLst/>
              <a:ea typeface="Times New Roman" panose="02020603050405020304" pitchFamily="18" charset="0"/>
              <a:cs typeface="Times New Roman" panose="02020603050405020304" pitchFamily="18" charset="0"/>
            </a:endParaRPr>
          </a:p>
          <a:p>
            <a:pPr indent="0" algn="just">
              <a:buNone/>
            </a:pPr>
            <a:r>
              <a:rPr lang="fr-BE" sz="1800" dirty="0">
                <a:effectLst/>
                <a:ea typeface="Times New Roman" panose="02020603050405020304" pitchFamily="18" charset="0"/>
                <a:cs typeface="Times New Roman" panose="02020603050405020304" pitchFamily="18" charset="0"/>
              </a:rPr>
              <a:t>Prigent Christian, </a:t>
            </a:r>
            <a:r>
              <a:rPr lang="fr-BE" sz="1800" i="1" dirty="0">
                <a:effectLst/>
                <a:ea typeface="Times New Roman" panose="02020603050405020304" pitchFamily="18" charset="0"/>
                <a:cs typeface="Times New Roman" panose="02020603050405020304" pitchFamily="18" charset="0"/>
              </a:rPr>
              <a:t>Ceux qui </a:t>
            </a:r>
            <a:r>
              <a:rPr lang="fr-BE" sz="1800" i="1" dirty="0" err="1">
                <a:effectLst/>
                <a:ea typeface="Times New Roman" panose="02020603050405020304" pitchFamily="18" charset="0"/>
                <a:cs typeface="Times New Roman" panose="02020603050405020304" pitchFamily="18" charset="0"/>
              </a:rPr>
              <a:t>merdRent</a:t>
            </a:r>
            <a:r>
              <a:rPr lang="fr-BE" sz="1800" dirty="0">
                <a:effectLst/>
                <a:ea typeface="Times New Roman" panose="02020603050405020304" pitchFamily="18" charset="0"/>
                <a:cs typeface="Times New Roman" panose="02020603050405020304" pitchFamily="18" charset="0"/>
              </a:rPr>
              <a:t>, Paris, POL, 1991.</a:t>
            </a:r>
            <a:endParaRPr lang="fr-FR" sz="1800" dirty="0">
              <a:effectLst/>
              <a:ea typeface="Times New Roman" panose="02020603050405020304" pitchFamily="18" charset="0"/>
              <a:cs typeface="Times New Roman" panose="02020603050405020304" pitchFamily="18" charset="0"/>
            </a:endParaRPr>
          </a:p>
          <a:p>
            <a:pPr indent="0" algn="just">
              <a:buNone/>
            </a:pPr>
            <a:r>
              <a:rPr lang="fr-FR" sz="1800" dirty="0">
                <a:effectLst/>
                <a:ea typeface="Times New Roman" panose="02020603050405020304" pitchFamily="18" charset="0"/>
                <a:cs typeface="Times New Roman" panose="02020603050405020304" pitchFamily="18" charset="0"/>
              </a:rPr>
              <a:t>Quintane Nathalie, « Monstres et Couillons, la partition du champ poétique contemporain » [en ligne], </a:t>
            </a:r>
            <a:r>
              <a:rPr lang="fr-FR" sz="1800" i="1" dirty="0" err="1">
                <a:effectLst/>
                <a:ea typeface="Times New Roman" panose="02020603050405020304" pitchFamily="18" charset="0"/>
                <a:cs typeface="Times New Roman" panose="02020603050405020304" pitchFamily="18" charset="0"/>
              </a:rPr>
              <a:t>Sitaudis</a:t>
            </a:r>
            <a:r>
              <a:rPr lang="fr-FR" sz="1800" dirty="0">
                <a:effectLst/>
                <a:ea typeface="Times New Roman" panose="02020603050405020304" pitchFamily="18" charset="0"/>
                <a:cs typeface="Times New Roman" panose="02020603050405020304" pitchFamily="18" charset="0"/>
              </a:rPr>
              <a:t>, mis en ligne le 19/10/2004.</a:t>
            </a:r>
          </a:p>
          <a:p>
            <a:pPr marL="457200" lvl="1" indent="0">
              <a:buNone/>
            </a:pPr>
            <a:endParaRPr lang="fr-BE" dirty="0"/>
          </a:p>
        </p:txBody>
      </p:sp>
    </p:spTree>
    <p:extLst>
      <p:ext uri="{BB962C8B-B14F-4D97-AF65-F5344CB8AC3E}">
        <p14:creationId xmlns:p14="http://schemas.microsoft.com/office/powerpoint/2010/main" val="31804798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B47C93E-3189-1050-ABFB-2C18F6E5E436}"/>
              </a:ext>
            </a:extLst>
          </p:cNvPr>
          <p:cNvSpPr>
            <a:spLocks noGrp="1"/>
          </p:cNvSpPr>
          <p:nvPr>
            <p:ph type="title"/>
          </p:nvPr>
        </p:nvSpPr>
        <p:spPr>
          <a:xfrm>
            <a:off x="762000" y="351184"/>
            <a:ext cx="10668000" cy="1073426"/>
          </a:xfrm>
        </p:spPr>
        <p:txBody>
          <a:bodyPr/>
          <a:lstStyle/>
          <a:p>
            <a:r>
              <a:rPr lang="fr-BE" dirty="0"/>
              <a:t>Introduction : Jude Stéfan « méta »</a:t>
            </a:r>
          </a:p>
        </p:txBody>
      </p:sp>
      <p:sp>
        <p:nvSpPr>
          <p:cNvPr id="3" name="Espace réservé du contenu 2">
            <a:extLst>
              <a:ext uri="{FF2B5EF4-FFF2-40B4-BE49-F238E27FC236}">
                <a16:creationId xmlns:a16="http://schemas.microsoft.com/office/drawing/2014/main" id="{88EB0AB0-C19A-DEF1-9483-3C537E1DE7DE}"/>
              </a:ext>
            </a:extLst>
          </p:cNvPr>
          <p:cNvSpPr>
            <a:spLocks noGrp="1"/>
          </p:cNvSpPr>
          <p:nvPr>
            <p:ph idx="1"/>
          </p:nvPr>
        </p:nvSpPr>
        <p:spPr>
          <a:xfrm>
            <a:off x="762000" y="1424610"/>
            <a:ext cx="10668000" cy="5214729"/>
          </a:xfrm>
        </p:spPr>
        <p:txBody>
          <a:bodyPr>
            <a:normAutofit lnSpcReduction="10000"/>
          </a:bodyPr>
          <a:lstStyle/>
          <a:p>
            <a:pPr algn="just"/>
            <a:r>
              <a:rPr lang="fr-BE" dirty="0"/>
              <a:t>Objectif : extraire de la production critique de Jude Stéfan ce qui participe du </a:t>
            </a:r>
            <a:r>
              <a:rPr lang="fr-BE" b="1" dirty="0"/>
              <a:t>discours métapoétique </a:t>
            </a:r>
            <a:r>
              <a:rPr lang="fr-BE" dirty="0"/>
              <a:t>d’une ère post-avant-gardiste marquée par une reconfiguration des antagonismes structurants du champ poétique français</a:t>
            </a:r>
            <a:endParaRPr lang="fr-FR" dirty="0"/>
          </a:p>
          <a:p>
            <a:pPr lvl="1" algn="just">
              <a:buFont typeface="Wingdings" panose="05000000000000000000" pitchFamily="2" charset="2"/>
              <a:buChar char="Ø"/>
            </a:pPr>
            <a:r>
              <a:rPr lang="fr-FR" dirty="0"/>
              <a:t> Rompre avec l’optique monographique dominante dans les études stéfaniennes en développant une </a:t>
            </a:r>
            <a:r>
              <a:rPr lang="fr-FR" b="1" dirty="0"/>
              <a:t>démarche comparative</a:t>
            </a:r>
            <a:r>
              <a:rPr lang="fr-FR" dirty="0"/>
              <a:t> d’inspiration sociocritique</a:t>
            </a:r>
            <a:endParaRPr lang="fr-FR" b="1" dirty="0"/>
          </a:p>
          <a:p>
            <a:pPr lvl="1" algn="just">
              <a:buFont typeface="Wingdings" panose="05000000000000000000" pitchFamily="2" charset="2"/>
              <a:buChar char="Ø"/>
            </a:pPr>
            <a:r>
              <a:rPr lang="fr-FR" b="1" dirty="0"/>
              <a:t> </a:t>
            </a:r>
            <a:r>
              <a:rPr lang="fr-FR" dirty="0"/>
              <a:t>Remettre en question la représentation de poète « à part et intempestif » attachée à Stéfan en montrant que son discours est soluble dans des </a:t>
            </a:r>
            <a:r>
              <a:rPr lang="fr-FR" b="1" dirty="0"/>
              <a:t>schèmes topiques et rhétoriques </a:t>
            </a:r>
            <a:r>
              <a:rPr lang="fr-FR" dirty="0"/>
              <a:t>récurrents de la polémique du « nouveau lyrisme » qui a marqué les années 1990-2000 </a:t>
            </a:r>
            <a:endParaRPr lang="fr-BE" dirty="0"/>
          </a:p>
        </p:txBody>
      </p:sp>
    </p:spTree>
    <p:extLst>
      <p:ext uri="{BB962C8B-B14F-4D97-AF65-F5344CB8AC3E}">
        <p14:creationId xmlns:p14="http://schemas.microsoft.com/office/powerpoint/2010/main" val="30165633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924504B-9B4E-9322-B7FB-B02ABC8262A0}"/>
              </a:ext>
            </a:extLst>
          </p:cNvPr>
          <p:cNvSpPr>
            <a:spLocks noGrp="1"/>
          </p:cNvSpPr>
          <p:nvPr>
            <p:ph type="title"/>
          </p:nvPr>
        </p:nvSpPr>
        <p:spPr>
          <a:xfrm>
            <a:off x="184245" y="225188"/>
            <a:ext cx="11812137" cy="1105469"/>
          </a:xfrm>
        </p:spPr>
        <p:txBody>
          <a:bodyPr/>
          <a:lstStyle/>
          <a:p>
            <a:r>
              <a:rPr lang="fr-BE" dirty="0"/>
              <a:t>Références</a:t>
            </a:r>
          </a:p>
        </p:txBody>
      </p:sp>
      <p:sp>
        <p:nvSpPr>
          <p:cNvPr id="3" name="Espace réservé du contenu 2">
            <a:extLst>
              <a:ext uri="{FF2B5EF4-FFF2-40B4-BE49-F238E27FC236}">
                <a16:creationId xmlns:a16="http://schemas.microsoft.com/office/drawing/2014/main" id="{5CA14460-220E-0CED-5B8D-ABD9DCB11E4F}"/>
              </a:ext>
            </a:extLst>
          </p:cNvPr>
          <p:cNvSpPr>
            <a:spLocks noGrp="1"/>
          </p:cNvSpPr>
          <p:nvPr>
            <p:ph idx="1"/>
          </p:nvPr>
        </p:nvSpPr>
        <p:spPr>
          <a:xfrm>
            <a:off x="195618" y="1173708"/>
            <a:ext cx="11812136" cy="5459104"/>
          </a:xfrm>
        </p:spPr>
        <p:txBody>
          <a:bodyPr/>
          <a:lstStyle/>
          <a:p>
            <a:r>
              <a:rPr lang="fr-BE" dirty="0"/>
              <a:t>Bibliographie primaire (suite)</a:t>
            </a:r>
          </a:p>
          <a:p>
            <a:pPr marL="457200" lvl="1" indent="0">
              <a:buNone/>
            </a:pPr>
            <a:r>
              <a:rPr lang="fr-BE" dirty="0"/>
              <a:t>3) Echantillon du discours d’adhésion au nouveau lyrisme </a:t>
            </a:r>
          </a:p>
          <a:p>
            <a:pPr indent="0" algn="just">
              <a:buNone/>
            </a:pPr>
            <a:endParaRPr lang="fr-FR" sz="18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indent="0" algn="just">
              <a:buNone/>
            </a:pPr>
            <a:r>
              <a:rPr lang="fr-FR" sz="1800" dirty="0">
                <a:effectLst/>
                <a:ea typeface="Times New Roman" panose="02020603050405020304" pitchFamily="18" charset="0"/>
                <a:cs typeface="Times New Roman" panose="02020603050405020304" pitchFamily="18" charset="0"/>
              </a:rPr>
              <a:t>Borer Alain, « Edition 2001 : poésie et chanson » [en ligne], site du Printemps des Poètes, 2001.</a:t>
            </a:r>
          </a:p>
          <a:p>
            <a:pPr indent="0" algn="just">
              <a:buNone/>
            </a:pPr>
            <a:r>
              <a:rPr lang="fr-FR" sz="1800" dirty="0">
                <a:effectLst/>
                <a:ea typeface="Times New Roman" panose="02020603050405020304" pitchFamily="18" charset="0"/>
                <a:cs typeface="Times New Roman" panose="02020603050405020304" pitchFamily="18" charset="0"/>
              </a:rPr>
              <a:t>Darras Jacques, « </a:t>
            </a:r>
            <a:r>
              <a:rPr lang="fr-FR" sz="1800" i="1" dirty="0">
                <a:effectLst/>
                <a:ea typeface="Times New Roman" panose="02020603050405020304" pitchFamily="18" charset="0"/>
                <a:cs typeface="Times New Roman" panose="02020603050405020304" pitchFamily="18" charset="0"/>
              </a:rPr>
              <a:t>Un Nouveau Monde. Poésies en France 1960-2010</a:t>
            </a:r>
            <a:r>
              <a:rPr lang="fr-FR" sz="1800" dirty="0">
                <a:effectLst/>
                <a:ea typeface="Times New Roman" panose="02020603050405020304" pitchFamily="18" charset="0"/>
                <a:cs typeface="Times New Roman" panose="02020603050405020304" pitchFamily="18" charset="0"/>
              </a:rPr>
              <a:t>. Compte-rendu », dans </a:t>
            </a:r>
            <a:r>
              <a:rPr lang="fr-FR" sz="1800" i="1" dirty="0">
                <a:effectLst/>
                <a:ea typeface="Times New Roman" panose="02020603050405020304" pitchFamily="18" charset="0"/>
                <a:cs typeface="Times New Roman" panose="02020603050405020304" pitchFamily="18" charset="0"/>
              </a:rPr>
              <a:t>Esprit</a:t>
            </a:r>
            <a:r>
              <a:rPr lang="fr-FR" sz="1800" dirty="0">
                <a:effectLst/>
                <a:ea typeface="Times New Roman" panose="02020603050405020304" pitchFamily="18" charset="0"/>
                <a:cs typeface="Times New Roman" panose="02020603050405020304" pitchFamily="18" charset="0"/>
              </a:rPr>
              <a:t>, n° 438, 2017, p. 169-174.</a:t>
            </a:r>
          </a:p>
          <a:p>
            <a:pPr indent="0" algn="just">
              <a:buNone/>
            </a:pPr>
            <a:r>
              <a:rPr lang="fr-BE" sz="1800" dirty="0">
                <a:effectLst/>
                <a:ea typeface="Times New Roman" panose="02020603050405020304" pitchFamily="18" charset="0"/>
                <a:cs typeface="Times New Roman" panose="02020603050405020304" pitchFamily="18" charset="0"/>
              </a:rPr>
              <a:t>Delaveau Philippe (</a:t>
            </a:r>
            <a:r>
              <a:rPr lang="fr-BE" sz="1800" dirty="0" err="1">
                <a:effectLst/>
                <a:ea typeface="Times New Roman" panose="02020603050405020304" pitchFamily="18" charset="0"/>
                <a:cs typeface="Times New Roman" panose="02020603050405020304" pitchFamily="18" charset="0"/>
              </a:rPr>
              <a:t>dir</a:t>
            </a:r>
            <a:r>
              <a:rPr lang="fr-BE" sz="1800" dirty="0">
                <a:effectLst/>
                <a:ea typeface="Times New Roman" panose="02020603050405020304" pitchFamily="18" charset="0"/>
                <a:cs typeface="Times New Roman" panose="02020603050405020304" pitchFamily="18" charset="0"/>
              </a:rPr>
              <a:t>.), </a:t>
            </a:r>
            <a:r>
              <a:rPr lang="fr-BE" sz="1800" i="1" dirty="0">
                <a:effectLst/>
                <a:ea typeface="Times New Roman" panose="02020603050405020304" pitchFamily="18" charset="0"/>
                <a:cs typeface="Times New Roman" panose="02020603050405020304" pitchFamily="18" charset="0"/>
              </a:rPr>
              <a:t>La Poésie française au tournant des années 80</a:t>
            </a:r>
            <a:r>
              <a:rPr lang="fr-BE" sz="1800" dirty="0">
                <a:effectLst/>
                <a:ea typeface="Times New Roman" panose="02020603050405020304" pitchFamily="18" charset="0"/>
                <a:cs typeface="Times New Roman" panose="02020603050405020304" pitchFamily="18" charset="0"/>
              </a:rPr>
              <a:t>, Paris, José Corti, 1988.</a:t>
            </a:r>
            <a:endParaRPr lang="fr-FR" sz="1800" dirty="0">
              <a:effectLst/>
              <a:ea typeface="Times New Roman" panose="02020603050405020304" pitchFamily="18" charset="0"/>
              <a:cs typeface="Times New Roman" panose="02020603050405020304" pitchFamily="18" charset="0"/>
            </a:endParaRPr>
          </a:p>
          <a:p>
            <a:pPr indent="0" algn="just">
              <a:buNone/>
            </a:pPr>
            <a:r>
              <a:rPr lang="fr-BE" sz="1800" dirty="0">
                <a:effectLst/>
                <a:ea typeface="Times New Roman" panose="02020603050405020304" pitchFamily="18" charset="0"/>
                <a:cs typeface="Times New Roman" panose="02020603050405020304" pitchFamily="18" charset="0"/>
              </a:rPr>
              <a:t>Delaveau Philippe, « Absence de la poésie ? », dans </a:t>
            </a:r>
            <a:r>
              <a:rPr lang="fr-BE" sz="1800" i="1" dirty="0">
                <a:effectLst/>
                <a:ea typeface="Times New Roman" panose="02020603050405020304" pitchFamily="18" charset="0"/>
                <a:cs typeface="Times New Roman" panose="02020603050405020304" pitchFamily="18" charset="0"/>
              </a:rPr>
              <a:t>Le Débat</a:t>
            </a:r>
            <a:r>
              <a:rPr lang="fr-BE" sz="1800" dirty="0">
                <a:effectLst/>
                <a:ea typeface="Times New Roman" panose="02020603050405020304" pitchFamily="18" charset="0"/>
                <a:cs typeface="Times New Roman" panose="02020603050405020304" pitchFamily="18" charset="0"/>
              </a:rPr>
              <a:t>, n° 54, 1989/2, p. 174-178.</a:t>
            </a:r>
            <a:endParaRPr lang="fr-FR" sz="1800" dirty="0">
              <a:effectLst/>
              <a:ea typeface="Times New Roman" panose="02020603050405020304" pitchFamily="18" charset="0"/>
              <a:cs typeface="Times New Roman" panose="02020603050405020304" pitchFamily="18" charset="0"/>
            </a:endParaRPr>
          </a:p>
          <a:p>
            <a:pPr indent="0" algn="just">
              <a:buNone/>
            </a:pPr>
            <a:r>
              <a:rPr lang="fr-BE" sz="1800" dirty="0">
                <a:effectLst/>
                <a:ea typeface="Times New Roman" panose="02020603050405020304" pitchFamily="18" charset="0"/>
                <a:cs typeface="Times New Roman" panose="02020603050405020304" pitchFamily="18" charset="0"/>
              </a:rPr>
              <a:t>Maulpoix Jean-Michel, </a:t>
            </a:r>
            <a:r>
              <a:rPr lang="fr-BE" sz="1800" i="1" dirty="0">
                <a:effectLst/>
                <a:ea typeface="Times New Roman" panose="02020603050405020304" pitchFamily="18" charset="0"/>
                <a:cs typeface="Times New Roman" panose="02020603050405020304" pitchFamily="18" charset="0"/>
              </a:rPr>
              <a:t>La poésie comme l’amour. Essai sur la relation lyrique</a:t>
            </a:r>
            <a:r>
              <a:rPr lang="fr-BE" sz="1800" dirty="0">
                <a:effectLst/>
                <a:ea typeface="Times New Roman" panose="02020603050405020304" pitchFamily="18" charset="0"/>
                <a:cs typeface="Times New Roman" panose="02020603050405020304" pitchFamily="18" charset="0"/>
              </a:rPr>
              <a:t>, Paris, Mercure de France, 1998.</a:t>
            </a:r>
            <a:endParaRPr lang="fr-FR" sz="1800" dirty="0">
              <a:effectLst/>
              <a:ea typeface="Times New Roman" panose="02020603050405020304" pitchFamily="18" charset="0"/>
              <a:cs typeface="Times New Roman" panose="02020603050405020304" pitchFamily="18" charset="0"/>
            </a:endParaRPr>
          </a:p>
          <a:p>
            <a:pPr indent="0" algn="just">
              <a:buNone/>
            </a:pPr>
            <a:r>
              <a:rPr lang="fr-BE" sz="1800" dirty="0">
                <a:effectLst/>
                <a:ea typeface="Times New Roman" panose="02020603050405020304" pitchFamily="18" charset="0"/>
                <a:cs typeface="Times New Roman" panose="02020603050405020304" pitchFamily="18" charset="0"/>
              </a:rPr>
              <a:t>Maxence Jean-Luc, </a:t>
            </a:r>
            <a:r>
              <a:rPr lang="fr-BE" sz="1800" i="1" dirty="0">
                <a:effectLst/>
                <a:ea typeface="Times New Roman" panose="02020603050405020304" pitchFamily="18" charset="0"/>
                <a:cs typeface="Times New Roman" panose="02020603050405020304" pitchFamily="18" charset="0"/>
              </a:rPr>
              <a:t>Au tournant du siècle. Regard critique sur la poésie française contemporaine</a:t>
            </a:r>
            <a:r>
              <a:rPr lang="fr-BE" sz="1800" dirty="0">
                <a:effectLst/>
                <a:ea typeface="Times New Roman" panose="02020603050405020304" pitchFamily="18" charset="0"/>
                <a:cs typeface="Times New Roman" panose="02020603050405020304" pitchFamily="18" charset="0"/>
              </a:rPr>
              <a:t>, Paris, Seghers, 2014.</a:t>
            </a:r>
            <a:endParaRPr lang="fr-FR" sz="1800" dirty="0">
              <a:effectLst/>
              <a:ea typeface="Times New Roman" panose="02020603050405020304" pitchFamily="18" charset="0"/>
              <a:cs typeface="Times New Roman" panose="02020603050405020304" pitchFamily="18" charset="0"/>
            </a:endParaRPr>
          </a:p>
          <a:p>
            <a:pPr marL="457200" lvl="1" indent="0">
              <a:buNone/>
            </a:pPr>
            <a:endParaRPr lang="fr-BE" dirty="0"/>
          </a:p>
        </p:txBody>
      </p:sp>
    </p:spTree>
    <p:extLst>
      <p:ext uri="{BB962C8B-B14F-4D97-AF65-F5344CB8AC3E}">
        <p14:creationId xmlns:p14="http://schemas.microsoft.com/office/powerpoint/2010/main" val="2265818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3C62D4A-F955-05BE-2C3A-1FA029619BC3}"/>
              </a:ext>
            </a:extLst>
          </p:cNvPr>
          <p:cNvSpPr>
            <a:spLocks noGrp="1"/>
          </p:cNvSpPr>
          <p:nvPr>
            <p:ph type="title"/>
          </p:nvPr>
        </p:nvSpPr>
        <p:spPr>
          <a:xfrm>
            <a:off x="184245" y="177422"/>
            <a:ext cx="11818961" cy="1098644"/>
          </a:xfrm>
        </p:spPr>
        <p:txBody>
          <a:bodyPr/>
          <a:lstStyle/>
          <a:p>
            <a:r>
              <a:rPr lang="fr-BE" dirty="0"/>
              <a:t>Références</a:t>
            </a:r>
          </a:p>
        </p:txBody>
      </p:sp>
      <p:sp>
        <p:nvSpPr>
          <p:cNvPr id="3" name="Espace réservé du contenu 2">
            <a:extLst>
              <a:ext uri="{FF2B5EF4-FFF2-40B4-BE49-F238E27FC236}">
                <a16:creationId xmlns:a16="http://schemas.microsoft.com/office/drawing/2014/main" id="{5F823882-34E3-34FC-8917-9C41D00A10DF}"/>
              </a:ext>
            </a:extLst>
          </p:cNvPr>
          <p:cNvSpPr>
            <a:spLocks noGrp="1"/>
          </p:cNvSpPr>
          <p:nvPr>
            <p:ph idx="1"/>
          </p:nvPr>
        </p:nvSpPr>
        <p:spPr>
          <a:xfrm>
            <a:off x="184245" y="1214651"/>
            <a:ext cx="11818961" cy="5465927"/>
          </a:xfrm>
        </p:spPr>
        <p:txBody>
          <a:bodyPr>
            <a:normAutofit lnSpcReduction="10000"/>
          </a:bodyPr>
          <a:lstStyle/>
          <a:p>
            <a:r>
              <a:rPr lang="fr-BE" dirty="0"/>
              <a:t>Bibliographie primaire (suite)</a:t>
            </a:r>
          </a:p>
          <a:p>
            <a:pPr marL="457200" lvl="1" indent="0">
              <a:buNone/>
            </a:pPr>
            <a:r>
              <a:rPr lang="fr-BE" dirty="0"/>
              <a:t>3) Echantillon du discours d’adhésion au nouveau lyrisme (suite)</a:t>
            </a:r>
          </a:p>
          <a:p>
            <a:pPr marL="457200" lvl="1" indent="0">
              <a:buNone/>
            </a:pPr>
            <a:endParaRPr lang="fr-BE" dirty="0"/>
          </a:p>
          <a:p>
            <a:pPr indent="0" algn="just">
              <a:buNone/>
            </a:pPr>
            <a:r>
              <a:rPr lang="fr-BE" sz="1800" dirty="0" err="1">
                <a:effectLst/>
                <a:ea typeface="Times New Roman" panose="02020603050405020304" pitchFamily="18" charset="0"/>
                <a:cs typeface="Times New Roman" panose="02020603050405020304" pitchFamily="18" charset="0"/>
              </a:rPr>
              <a:t>Nauleau</a:t>
            </a:r>
            <a:r>
              <a:rPr lang="fr-BE" sz="1800" dirty="0">
                <a:effectLst/>
                <a:ea typeface="Times New Roman" panose="02020603050405020304" pitchFamily="18" charset="0"/>
                <a:cs typeface="Times New Roman" panose="02020603050405020304" pitchFamily="18" charset="0"/>
              </a:rPr>
              <a:t> Sophie, « Edition 2024 : la Grâce » [en ligne</a:t>
            </a:r>
            <a:r>
              <a:rPr lang="fr-FR" sz="1800" dirty="0">
                <a:effectLst/>
                <a:ea typeface="Times New Roman" panose="02020603050405020304" pitchFamily="18" charset="0"/>
                <a:cs typeface="Times New Roman" panose="02020603050405020304" pitchFamily="18" charset="0"/>
              </a:rPr>
              <a:t>]</a:t>
            </a:r>
            <a:r>
              <a:rPr lang="fr-BE" sz="1800" dirty="0">
                <a:effectLst/>
                <a:ea typeface="Times New Roman" panose="02020603050405020304" pitchFamily="18" charset="0"/>
                <a:cs typeface="Times New Roman" panose="02020603050405020304" pitchFamily="18" charset="0"/>
              </a:rPr>
              <a:t>, site du Printemps des Poètes, 2024.</a:t>
            </a:r>
            <a:endParaRPr lang="fr-FR" sz="1800" dirty="0">
              <a:effectLst/>
              <a:ea typeface="Times New Roman" panose="02020603050405020304" pitchFamily="18" charset="0"/>
              <a:cs typeface="Times New Roman" panose="02020603050405020304" pitchFamily="18" charset="0"/>
            </a:endParaRPr>
          </a:p>
          <a:p>
            <a:pPr indent="0" algn="just">
              <a:buNone/>
            </a:pPr>
            <a:r>
              <a:rPr lang="fr-BE" sz="1800" dirty="0">
                <a:effectLst/>
                <a:ea typeface="Times New Roman" panose="02020603050405020304" pitchFamily="18" charset="0"/>
                <a:cs typeface="Times New Roman" panose="02020603050405020304" pitchFamily="18" charset="0"/>
              </a:rPr>
              <a:t>Pinson Jean-Claude, </a:t>
            </a:r>
            <a:r>
              <a:rPr lang="fr-BE" sz="1800" i="1" dirty="0">
                <a:effectLst/>
                <a:ea typeface="Times New Roman" panose="02020603050405020304" pitchFamily="18" charset="0"/>
                <a:cs typeface="Times New Roman" panose="02020603050405020304" pitchFamily="18" charset="0"/>
              </a:rPr>
              <a:t>Habiter en poète</a:t>
            </a:r>
            <a:r>
              <a:rPr lang="fr-BE" sz="1800" dirty="0">
                <a:effectLst/>
                <a:ea typeface="Times New Roman" panose="02020603050405020304" pitchFamily="18" charset="0"/>
                <a:cs typeface="Times New Roman" panose="02020603050405020304" pitchFamily="18" charset="0"/>
              </a:rPr>
              <a:t>, Seyssel, Champ Vallon, 1995.</a:t>
            </a:r>
            <a:endParaRPr lang="fr-FR" sz="1800" dirty="0">
              <a:effectLst/>
              <a:ea typeface="Times New Roman" panose="02020603050405020304" pitchFamily="18" charset="0"/>
              <a:cs typeface="Times New Roman" panose="02020603050405020304" pitchFamily="18" charset="0"/>
            </a:endParaRPr>
          </a:p>
          <a:p>
            <a:pPr indent="0" algn="just">
              <a:buNone/>
            </a:pPr>
            <a:r>
              <a:rPr lang="fr-FR" sz="1800" dirty="0">
                <a:effectLst/>
                <a:ea typeface="Times New Roman" panose="02020603050405020304" pitchFamily="18" charset="0"/>
                <a:cs typeface="Times New Roman" panose="02020603050405020304" pitchFamily="18" charset="0"/>
              </a:rPr>
              <a:t>Pinson </a:t>
            </a:r>
            <a:r>
              <a:rPr lang="fr-BE" sz="1800" dirty="0">
                <a:effectLst/>
                <a:ea typeface="Times New Roman" panose="02020603050405020304" pitchFamily="18" charset="0"/>
                <a:cs typeface="Times New Roman" panose="02020603050405020304" pitchFamily="18" charset="0"/>
              </a:rPr>
              <a:t>Jean</a:t>
            </a:r>
            <a:r>
              <a:rPr lang="fr-FR" sz="1800" dirty="0">
                <a:effectLst/>
                <a:ea typeface="Times New Roman" panose="02020603050405020304" pitchFamily="18" charset="0"/>
                <a:cs typeface="Times New Roman" panose="02020603050405020304" pitchFamily="18" charset="0"/>
              </a:rPr>
              <a:t>-Claude, « Poésie pour « un peuple qui manque » », dans </a:t>
            </a:r>
            <a:r>
              <a:rPr lang="fr-FR" sz="1800" i="1" dirty="0">
                <a:effectLst/>
                <a:ea typeface="Times New Roman" panose="02020603050405020304" pitchFamily="18" charset="0"/>
                <a:cs typeface="Times New Roman" panose="02020603050405020304" pitchFamily="18" charset="0"/>
              </a:rPr>
              <a:t>Littérature</a:t>
            </a:r>
            <a:r>
              <a:rPr lang="fr-FR" sz="1800" dirty="0">
                <a:effectLst/>
                <a:ea typeface="Times New Roman" panose="02020603050405020304" pitchFamily="18" charset="0"/>
                <a:cs typeface="Times New Roman" panose="02020603050405020304" pitchFamily="18" charset="0"/>
              </a:rPr>
              <a:t>, n° 110, 1998, « De la poésie aujourd’hui », p. 70-80. </a:t>
            </a:r>
          </a:p>
          <a:p>
            <a:pPr indent="0" algn="just">
              <a:buNone/>
            </a:pPr>
            <a:r>
              <a:rPr lang="fr-BE" sz="1800" dirty="0">
                <a:effectLst/>
                <a:ea typeface="Times New Roman" panose="02020603050405020304" pitchFamily="18" charset="0"/>
                <a:cs typeface="Times New Roman" panose="02020603050405020304" pitchFamily="18" charset="0"/>
              </a:rPr>
              <a:t>Réda Jacques, « Absence de la poésie ? », dans </a:t>
            </a:r>
            <a:r>
              <a:rPr lang="fr-BE" sz="1800" i="1" dirty="0">
                <a:effectLst/>
                <a:ea typeface="Times New Roman" panose="02020603050405020304" pitchFamily="18" charset="0"/>
                <a:cs typeface="Times New Roman" panose="02020603050405020304" pitchFamily="18" charset="0"/>
              </a:rPr>
              <a:t>Le Débat</a:t>
            </a:r>
            <a:r>
              <a:rPr lang="fr-BE" sz="1800" dirty="0">
                <a:effectLst/>
                <a:ea typeface="Times New Roman" panose="02020603050405020304" pitchFamily="18" charset="0"/>
                <a:cs typeface="Times New Roman" panose="02020603050405020304" pitchFamily="18" charset="0"/>
              </a:rPr>
              <a:t>, n° 54, 1989/2, p. 185-187.</a:t>
            </a:r>
            <a:endParaRPr lang="fr-FR" sz="1800" dirty="0">
              <a:effectLst/>
              <a:ea typeface="Times New Roman" panose="02020603050405020304" pitchFamily="18" charset="0"/>
              <a:cs typeface="Times New Roman" panose="02020603050405020304" pitchFamily="18" charset="0"/>
            </a:endParaRPr>
          </a:p>
          <a:p>
            <a:pPr indent="0" algn="just">
              <a:buNone/>
            </a:pPr>
            <a:r>
              <a:rPr lang="fr-BE" sz="1800" dirty="0" err="1">
                <a:effectLst/>
                <a:ea typeface="Times New Roman" panose="02020603050405020304" pitchFamily="18" charset="0"/>
                <a:cs typeface="Times New Roman" panose="02020603050405020304" pitchFamily="18" charset="0"/>
              </a:rPr>
              <a:t>Reuzeau</a:t>
            </a:r>
            <a:r>
              <a:rPr lang="fr-BE" sz="1800" dirty="0">
                <a:effectLst/>
                <a:ea typeface="Times New Roman" panose="02020603050405020304" pitchFamily="18" charset="0"/>
                <a:cs typeface="Times New Roman" panose="02020603050405020304" pitchFamily="18" charset="0"/>
              </a:rPr>
              <a:t> Jean-Yves, « Préface », dans Collectif, </a:t>
            </a:r>
            <a:r>
              <a:rPr lang="fr-BE" sz="1800" i="1" dirty="0">
                <a:effectLst/>
                <a:ea typeface="Times New Roman" panose="02020603050405020304" pitchFamily="18" charset="0"/>
                <a:cs typeface="Times New Roman" panose="02020603050405020304" pitchFamily="18" charset="0"/>
              </a:rPr>
              <a:t>Ces Instants de grâce dans l’éternité</a:t>
            </a:r>
            <a:r>
              <a:rPr lang="fr-BE" sz="1800" dirty="0">
                <a:effectLst/>
                <a:ea typeface="Times New Roman" panose="02020603050405020304" pitchFamily="18" charset="0"/>
                <a:cs typeface="Times New Roman" panose="02020603050405020304" pitchFamily="18" charset="0"/>
              </a:rPr>
              <a:t>, Montreuil, Castor Astral, 2024.</a:t>
            </a:r>
            <a:endParaRPr lang="fr-FR" sz="1800" dirty="0">
              <a:effectLst/>
              <a:ea typeface="Times New Roman" panose="02020603050405020304" pitchFamily="18" charset="0"/>
              <a:cs typeface="Times New Roman" panose="02020603050405020304" pitchFamily="18" charset="0"/>
            </a:endParaRPr>
          </a:p>
          <a:p>
            <a:pPr indent="0" algn="just">
              <a:buNone/>
            </a:pPr>
            <a:r>
              <a:rPr lang="fr-BE" sz="1800" dirty="0">
                <a:effectLst/>
                <a:ea typeface="Times New Roman" panose="02020603050405020304" pitchFamily="18" charset="0"/>
                <a:cs typeface="Times New Roman" panose="02020603050405020304" pitchFamily="18" charset="0"/>
              </a:rPr>
              <a:t>Steinmetz Jean-Luc, « Les temps sont venus », </a:t>
            </a:r>
            <a:r>
              <a:rPr lang="fr-FR" sz="1800" dirty="0">
                <a:effectLst/>
                <a:ea typeface="Times New Roman" panose="02020603050405020304" pitchFamily="18" charset="0"/>
                <a:cs typeface="Times New Roman" panose="02020603050405020304" pitchFamily="18" charset="0"/>
              </a:rPr>
              <a:t>dans </a:t>
            </a:r>
            <a:r>
              <a:rPr lang="fr-FR" sz="1800" i="1" dirty="0">
                <a:effectLst/>
                <a:ea typeface="Times New Roman" panose="02020603050405020304" pitchFamily="18" charset="0"/>
                <a:cs typeface="Times New Roman" panose="02020603050405020304" pitchFamily="18" charset="0"/>
              </a:rPr>
              <a:t>Littérature</a:t>
            </a:r>
            <a:r>
              <a:rPr lang="fr-FR" sz="1800" dirty="0">
                <a:effectLst/>
                <a:ea typeface="Times New Roman" panose="02020603050405020304" pitchFamily="18" charset="0"/>
                <a:cs typeface="Times New Roman" panose="02020603050405020304" pitchFamily="18" charset="0"/>
              </a:rPr>
              <a:t>, n° 110, 1998, « De la poésie aujourd’hui », p. 61-69.</a:t>
            </a:r>
          </a:p>
          <a:p>
            <a:pPr marL="457200" lvl="1" indent="0">
              <a:buNone/>
            </a:pPr>
            <a:endParaRPr lang="fr-BE" dirty="0"/>
          </a:p>
          <a:p>
            <a:pPr marL="0" indent="0">
              <a:buNone/>
            </a:pPr>
            <a:endParaRPr lang="fr-BE" dirty="0"/>
          </a:p>
        </p:txBody>
      </p:sp>
    </p:spTree>
    <p:extLst>
      <p:ext uri="{BB962C8B-B14F-4D97-AF65-F5344CB8AC3E}">
        <p14:creationId xmlns:p14="http://schemas.microsoft.com/office/powerpoint/2010/main" val="109163426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BC6D8D4-7AE5-8B00-B3F7-BB349E05091C}"/>
              </a:ext>
            </a:extLst>
          </p:cNvPr>
          <p:cNvSpPr>
            <a:spLocks noGrp="1"/>
          </p:cNvSpPr>
          <p:nvPr>
            <p:ph type="title"/>
          </p:nvPr>
        </p:nvSpPr>
        <p:spPr>
          <a:xfrm>
            <a:off x="163773" y="191069"/>
            <a:ext cx="11825785" cy="975815"/>
          </a:xfrm>
        </p:spPr>
        <p:txBody>
          <a:bodyPr/>
          <a:lstStyle/>
          <a:p>
            <a:r>
              <a:rPr lang="fr-BE" dirty="0"/>
              <a:t>Références</a:t>
            </a:r>
          </a:p>
        </p:txBody>
      </p:sp>
      <p:sp>
        <p:nvSpPr>
          <p:cNvPr id="3" name="Espace réservé du contenu 2">
            <a:extLst>
              <a:ext uri="{FF2B5EF4-FFF2-40B4-BE49-F238E27FC236}">
                <a16:creationId xmlns:a16="http://schemas.microsoft.com/office/drawing/2014/main" id="{FB193B25-B4FE-E507-D696-7A2397A9022A}"/>
              </a:ext>
            </a:extLst>
          </p:cNvPr>
          <p:cNvSpPr>
            <a:spLocks noGrp="1"/>
          </p:cNvSpPr>
          <p:nvPr>
            <p:ph idx="1"/>
          </p:nvPr>
        </p:nvSpPr>
        <p:spPr>
          <a:xfrm>
            <a:off x="163772" y="1166884"/>
            <a:ext cx="11825785" cy="5431809"/>
          </a:xfrm>
        </p:spPr>
        <p:txBody>
          <a:bodyPr>
            <a:normAutofit fontScale="92500" lnSpcReduction="10000"/>
          </a:bodyPr>
          <a:lstStyle/>
          <a:p>
            <a:r>
              <a:rPr lang="fr-BE" dirty="0"/>
              <a:t>Bibliographie secondaire sélective (références citées)</a:t>
            </a:r>
          </a:p>
          <a:p>
            <a:pPr indent="0" algn="just">
              <a:spcBef>
                <a:spcPts val="600"/>
              </a:spcBef>
              <a:spcAft>
                <a:spcPts val="600"/>
              </a:spcAft>
              <a:buNone/>
            </a:pPr>
            <a:r>
              <a:rPr lang="fr-FR" sz="1800" dirty="0" err="1">
                <a:effectLst/>
                <a:ea typeface="Times New Roman" panose="02020603050405020304" pitchFamily="18" charset="0"/>
                <a:cs typeface="Times New Roman" panose="02020603050405020304" pitchFamily="18" charset="0"/>
              </a:rPr>
              <a:t>Angenot</a:t>
            </a:r>
            <a:r>
              <a:rPr lang="fr-FR" sz="1800" dirty="0">
                <a:effectLst/>
                <a:ea typeface="Times New Roman" panose="02020603050405020304" pitchFamily="18" charset="0"/>
                <a:cs typeface="Times New Roman" panose="02020603050405020304" pitchFamily="18" charset="0"/>
              </a:rPr>
              <a:t> Marc, « Théorie du discours social. Notions de topographie des discours et de coupures cognitives » [en ligne], dans </a:t>
            </a:r>
            <a:r>
              <a:rPr lang="fr-FR" sz="1800" i="1" dirty="0" err="1">
                <a:effectLst/>
                <a:ea typeface="Times New Roman" panose="02020603050405020304" pitchFamily="18" charset="0"/>
                <a:cs typeface="Times New Roman" panose="02020603050405020304" pitchFamily="18" charset="0"/>
              </a:rPr>
              <a:t>COnTEXTES</a:t>
            </a:r>
            <a:r>
              <a:rPr lang="fr-FR" sz="1800" dirty="0">
                <a:effectLst/>
                <a:ea typeface="Times New Roman" panose="02020603050405020304" pitchFamily="18" charset="0"/>
                <a:cs typeface="Times New Roman" panose="02020603050405020304" pitchFamily="18" charset="0"/>
              </a:rPr>
              <a:t>, n° 1, 2006.</a:t>
            </a:r>
          </a:p>
          <a:p>
            <a:pPr indent="0" algn="just">
              <a:spcBef>
                <a:spcPts val="600"/>
              </a:spcBef>
              <a:spcAft>
                <a:spcPts val="600"/>
              </a:spcAft>
              <a:buNone/>
            </a:pPr>
            <a:r>
              <a:rPr lang="fr-FR" sz="1800" dirty="0">
                <a:effectLst/>
                <a:ea typeface="Times New Roman" panose="02020603050405020304" pitchFamily="18" charset="0"/>
                <a:cs typeface="Times New Roman" panose="02020603050405020304" pitchFamily="18" charset="0"/>
              </a:rPr>
              <a:t>Barda Jeff, </a:t>
            </a:r>
            <a:r>
              <a:rPr lang="fr-FR" sz="1800" i="1" dirty="0" err="1">
                <a:effectLst/>
                <a:ea typeface="Times New Roman" panose="02020603050405020304" pitchFamily="18" charset="0"/>
                <a:cs typeface="Times New Roman" panose="02020603050405020304" pitchFamily="18" charset="0"/>
              </a:rPr>
              <a:t>Experimentation</a:t>
            </a:r>
            <a:r>
              <a:rPr lang="fr-FR" sz="1800" i="1" dirty="0">
                <a:effectLst/>
                <a:ea typeface="Times New Roman" panose="02020603050405020304" pitchFamily="18" charset="0"/>
                <a:cs typeface="Times New Roman" panose="02020603050405020304" pitchFamily="18" charset="0"/>
              </a:rPr>
              <a:t> and the lyric in </a:t>
            </a:r>
            <a:r>
              <a:rPr lang="fr-FR" sz="1800" i="1" dirty="0" err="1">
                <a:effectLst/>
                <a:ea typeface="Times New Roman" panose="02020603050405020304" pitchFamily="18" charset="0"/>
                <a:cs typeface="Times New Roman" panose="02020603050405020304" pitchFamily="18" charset="0"/>
              </a:rPr>
              <a:t>contemporary</a:t>
            </a:r>
            <a:r>
              <a:rPr lang="fr-FR" sz="1800" i="1" dirty="0">
                <a:effectLst/>
                <a:ea typeface="Times New Roman" panose="02020603050405020304" pitchFamily="18" charset="0"/>
                <a:cs typeface="Times New Roman" panose="02020603050405020304" pitchFamily="18" charset="0"/>
              </a:rPr>
              <a:t> french </a:t>
            </a:r>
            <a:r>
              <a:rPr lang="fr-FR" sz="1800" i="1" dirty="0" err="1">
                <a:effectLst/>
                <a:ea typeface="Times New Roman" panose="02020603050405020304" pitchFamily="18" charset="0"/>
                <a:cs typeface="Times New Roman" panose="02020603050405020304" pitchFamily="18" charset="0"/>
              </a:rPr>
              <a:t>poetry</a:t>
            </a:r>
            <a:r>
              <a:rPr lang="fr-FR" sz="1800" dirty="0">
                <a:effectLst/>
                <a:ea typeface="Times New Roman" panose="02020603050405020304" pitchFamily="18" charset="0"/>
                <a:cs typeface="Times New Roman" panose="02020603050405020304" pitchFamily="18" charset="0"/>
              </a:rPr>
              <a:t>, Basingstoke, </a:t>
            </a:r>
            <a:r>
              <a:rPr lang="fr-FR" sz="1800" dirty="0" err="1">
                <a:effectLst/>
                <a:ea typeface="Times New Roman" panose="02020603050405020304" pitchFamily="18" charset="0"/>
                <a:cs typeface="Times New Roman" panose="02020603050405020304" pitchFamily="18" charset="0"/>
              </a:rPr>
              <a:t>Palgrave</a:t>
            </a:r>
            <a:r>
              <a:rPr lang="fr-FR" sz="1800" dirty="0">
                <a:effectLst/>
                <a:ea typeface="Times New Roman" panose="02020603050405020304" pitchFamily="18" charset="0"/>
                <a:cs typeface="Times New Roman" panose="02020603050405020304" pitchFamily="18" charset="0"/>
              </a:rPr>
              <a:t>, 2019.</a:t>
            </a:r>
          </a:p>
          <a:p>
            <a:pPr indent="0" algn="just">
              <a:spcBef>
                <a:spcPts val="600"/>
              </a:spcBef>
              <a:spcAft>
                <a:spcPts val="600"/>
              </a:spcAft>
              <a:buNone/>
            </a:pPr>
            <a:r>
              <a:rPr lang="fr-FR" sz="1800" dirty="0" err="1">
                <a:effectLst/>
                <a:ea typeface="Times New Roman" panose="02020603050405020304" pitchFamily="18" charset="0"/>
                <a:cs typeface="Times New Roman" panose="02020603050405020304" pitchFamily="18" charset="0"/>
              </a:rPr>
              <a:t>Cavallaro</a:t>
            </a:r>
            <a:r>
              <a:rPr lang="fr-FR" sz="1800" dirty="0">
                <a:effectLst/>
                <a:ea typeface="Times New Roman" panose="02020603050405020304" pitchFamily="18" charset="0"/>
                <a:cs typeface="Times New Roman" panose="02020603050405020304" pitchFamily="18" charset="0"/>
              </a:rPr>
              <a:t> Adrien, cité dans Roger Thierry, « Mallarmé à l’épreuve du temps. Positions et oppositions », dans Roger Thierry [</a:t>
            </a:r>
            <a:r>
              <a:rPr lang="fr-FR" sz="1800" dirty="0" err="1">
                <a:effectLst/>
                <a:ea typeface="Times New Roman" panose="02020603050405020304" pitchFamily="18" charset="0"/>
                <a:cs typeface="Times New Roman" panose="02020603050405020304" pitchFamily="18" charset="0"/>
              </a:rPr>
              <a:t>dir</a:t>
            </a:r>
            <a:r>
              <a:rPr lang="fr-FR" sz="1800" dirty="0">
                <a:effectLst/>
                <a:ea typeface="Times New Roman" panose="02020603050405020304" pitchFamily="18" charset="0"/>
                <a:cs typeface="Times New Roman" panose="02020603050405020304" pitchFamily="18" charset="0"/>
              </a:rPr>
              <a:t>.], </a:t>
            </a:r>
            <a:r>
              <a:rPr lang="fr-FR" sz="1800" i="1" dirty="0">
                <a:effectLst/>
                <a:ea typeface="Times New Roman" panose="02020603050405020304" pitchFamily="18" charset="0"/>
                <a:cs typeface="Times New Roman" panose="02020603050405020304" pitchFamily="18" charset="0"/>
              </a:rPr>
              <a:t>Revue des sciences humaines</a:t>
            </a:r>
            <a:r>
              <a:rPr lang="fr-FR" sz="1800" dirty="0">
                <a:effectLst/>
                <a:ea typeface="Times New Roman" panose="02020603050405020304" pitchFamily="18" charset="0"/>
                <a:cs typeface="Times New Roman" panose="02020603050405020304" pitchFamily="18" charset="0"/>
              </a:rPr>
              <a:t>, n° 340, « Contre Mallarmé. Contre-attaque, contrepoint, contretemps », p. 7-16.</a:t>
            </a:r>
          </a:p>
          <a:p>
            <a:pPr indent="0" algn="just">
              <a:spcBef>
                <a:spcPts val="600"/>
              </a:spcBef>
              <a:spcAft>
                <a:spcPts val="600"/>
              </a:spcAft>
              <a:buNone/>
            </a:pPr>
            <a:r>
              <a:rPr lang="fr-FR" sz="1800" dirty="0">
                <a:effectLst/>
                <a:ea typeface="Times New Roman" panose="02020603050405020304" pitchFamily="18" charset="0"/>
                <a:cs typeface="Times New Roman" panose="02020603050405020304" pitchFamily="18" charset="0"/>
              </a:rPr>
              <a:t>Collot Michel, « Le sujet lyrique hors de soi », dans </a:t>
            </a:r>
            <a:r>
              <a:rPr lang="fr-FR" sz="1800" dirty="0" err="1">
                <a:effectLst/>
                <a:ea typeface="Times New Roman" panose="02020603050405020304" pitchFamily="18" charset="0"/>
                <a:cs typeface="Times New Roman" panose="02020603050405020304" pitchFamily="18" charset="0"/>
              </a:rPr>
              <a:t>Rabaté</a:t>
            </a:r>
            <a:r>
              <a:rPr lang="fr-FR" sz="1800" dirty="0">
                <a:effectLst/>
                <a:ea typeface="Times New Roman" panose="02020603050405020304" pitchFamily="18" charset="0"/>
                <a:cs typeface="Times New Roman" panose="02020603050405020304" pitchFamily="18" charset="0"/>
              </a:rPr>
              <a:t> Dominique (</a:t>
            </a:r>
            <a:r>
              <a:rPr lang="fr-FR" sz="1800" dirty="0" err="1">
                <a:effectLst/>
                <a:ea typeface="Times New Roman" panose="02020603050405020304" pitchFamily="18" charset="0"/>
                <a:cs typeface="Times New Roman" panose="02020603050405020304" pitchFamily="18" charset="0"/>
              </a:rPr>
              <a:t>dir</a:t>
            </a:r>
            <a:r>
              <a:rPr lang="fr-FR" sz="1800" dirty="0">
                <a:effectLst/>
                <a:ea typeface="Times New Roman" panose="02020603050405020304" pitchFamily="18" charset="0"/>
                <a:cs typeface="Times New Roman" panose="02020603050405020304" pitchFamily="18" charset="0"/>
              </a:rPr>
              <a:t>.), </a:t>
            </a:r>
            <a:r>
              <a:rPr lang="fr-FR" sz="1800" i="1" dirty="0">
                <a:effectLst/>
                <a:ea typeface="Times New Roman" panose="02020603050405020304" pitchFamily="18" charset="0"/>
                <a:cs typeface="Times New Roman" panose="02020603050405020304" pitchFamily="18" charset="0"/>
              </a:rPr>
              <a:t>Figures du sujet lyrique</a:t>
            </a:r>
            <a:r>
              <a:rPr lang="fr-FR" sz="1800" dirty="0">
                <a:effectLst/>
                <a:ea typeface="Times New Roman" panose="02020603050405020304" pitchFamily="18" charset="0"/>
                <a:cs typeface="Times New Roman" panose="02020603050405020304" pitchFamily="18" charset="0"/>
              </a:rPr>
              <a:t>, Paris, PUF, 1996.</a:t>
            </a:r>
          </a:p>
          <a:p>
            <a:pPr indent="0" algn="just">
              <a:buNone/>
            </a:pPr>
            <a:r>
              <a:rPr lang="fr-FR" sz="1800" dirty="0">
                <a:effectLst/>
                <a:ea typeface="Times New Roman" panose="02020603050405020304" pitchFamily="18" charset="0"/>
                <a:cs typeface="Times New Roman" panose="02020603050405020304" pitchFamily="18" charset="0"/>
              </a:rPr>
              <a:t>Collot Michel, </a:t>
            </a:r>
            <a:r>
              <a:rPr lang="fr-FR" sz="1800" i="1" dirty="0">
                <a:effectLst/>
                <a:ea typeface="Times New Roman" panose="02020603050405020304" pitchFamily="18" charset="0"/>
                <a:cs typeface="Times New Roman" panose="02020603050405020304" pitchFamily="18" charset="0"/>
              </a:rPr>
              <a:t>La Matière-émotion</a:t>
            </a:r>
            <a:r>
              <a:rPr lang="fr-FR" sz="1800" dirty="0">
                <a:effectLst/>
                <a:ea typeface="Times New Roman" panose="02020603050405020304" pitchFamily="18" charset="0"/>
                <a:cs typeface="Times New Roman" panose="02020603050405020304" pitchFamily="18" charset="0"/>
              </a:rPr>
              <a:t>, Paris, PUF, 1997.</a:t>
            </a:r>
          </a:p>
          <a:p>
            <a:pPr indent="0" algn="just">
              <a:spcBef>
                <a:spcPts val="600"/>
              </a:spcBef>
              <a:spcAft>
                <a:spcPts val="600"/>
              </a:spcAft>
              <a:buNone/>
            </a:pPr>
            <a:r>
              <a:rPr lang="fr-FR" sz="1800" dirty="0">
                <a:effectLst/>
                <a:ea typeface="Times New Roman" panose="02020603050405020304" pitchFamily="18" charset="0"/>
                <a:cs typeface="Times New Roman" panose="02020603050405020304" pitchFamily="18" charset="0"/>
              </a:rPr>
              <a:t>Collot Michel, </a:t>
            </a:r>
            <a:r>
              <a:rPr lang="fr-FR" sz="1800" i="1" dirty="0">
                <a:effectLst/>
                <a:ea typeface="Times New Roman" panose="02020603050405020304" pitchFamily="18" charset="0"/>
                <a:cs typeface="Times New Roman" panose="02020603050405020304" pitchFamily="18" charset="0"/>
              </a:rPr>
              <a:t>Anthologie de la poésie française</a:t>
            </a:r>
            <a:r>
              <a:rPr lang="fr-FR" sz="1800" dirty="0">
                <a:effectLst/>
                <a:ea typeface="Times New Roman" panose="02020603050405020304" pitchFamily="18" charset="0"/>
                <a:cs typeface="Times New Roman" panose="02020603050405020304" pitchFamily="18" charset="0"/>
              </a:rPr>
              <a:t>, tome II, Paris, Gallimard, coll. « La Pléiade », 2000, p. 158.</a:t>
            </a:r>
          </a:p>
          <a:p>
            <a:pPr indent="0" algn="just">
              <a:buNone/>
            </a:pPr>
            <a:r>
              <a:rPr lang="fr-FR" sz="1800" dirty="0">
                <a:effectLst/>
                <a:ea typeface="Times New Roman" panose="02020603050405020304" pitchFamily="18" charset="0"/>
                <a:cs typeface="Times New Roman" panose="02020603050405020304" pitchFamily="18" charset="0"/>
              </a:rPr>
              <a:t>Collot Michel, </a:t>
            </a:r>
            <a:r>
              <a:rPr lang="fr-FR" sz="1800" i="1" dirty="0">
                <a:effectLst/>
                <a:ea typeface="Times New Roman" panose="02020603050405020304" pitchFamily="18" charset="0"/>
                <a:cs typeface="Times New Roman" panose="02020603050405020304" pitchFamily="18" charset="0"/>
              </a:rPr>
              <a:t>Le Chant du monde dans la poésie française contemporaine</a:t>
            </a:r>
            <a:r>
              <a:rPr lang="fr-FR" sz="1800" dirty="0">
                <a:effectLst/>
                <a:ea typeface="Times New Roman" panose="02020603050405020304" pitchFamily="18" charset="0"/>
                <a:cs typeface="Times New Roman" panose="02020603050405020304" pitchFamily="18" charset="0"/>
              </a:rPr>
              <a:t>, Paris, José Corti, 2019.</a:t>
            </a:r>
          </a:p>
          <a:p>
            <a:pPr indent="0" algn="just">
              <a:spcBef>
                <a:spcPts val="600"/>
              </a:spcBef>
              <a:spcAft>
                <a:spcPts val="600"/>
              </a:spcAft>
              <a:buNone/>
            </a:pPr>
            <a:r>
              <a:rPr lang="fr-FR" sz="1800" dirty="0">
                <a:ea typeface="Times New Roman" panose="02020603050405020304" pitchFamily="18" charset="0"/>
                <a:cs typeface="Times New Roman" panose="02020603050405020304" pitchFamily="18" charset="0"/>
              </a:rPr>
              <a:t>d</a:t>
            </a:r>
            <a:r>
              <a:rPr lang="fr-FR" sz="1800" dirty="0">
                <a:effectLst/>
                <a:ea typeface="Times New Roman" panose="02020603050405020304" pitchFamily="18" charset="0"/>
                <a:cs typeface="Times New Roman" panose="02020603050405020304" pitchFamily="18" charset="0"/>
              </a:rPr>
              <a:t>i Manno Yves, « Un Lecteur contemporain », dans Bonhomme Béatrice, </a:t>
            </a:r>
            <a:r>
              <a:rPr lang="fr-FR" sz="1800" dirty="0" err="1">
                <a:effectLst/>
                <a:ea typeface="Times New Roman" panose="02020603050405020304" pitchFamily="18" charset="0"/>
                <a:cs typeface="Times New Roman" panose="02020603050405020304" pitchFamily="18" charset="0"/>
              </a:rPr>
              <a:t>Hordé</a:t>
            </a:r>
            <a:r>
              <a:rPr lang="fr-FR" sz="1800" dirty="0">
                <a:effectLst/>
                <a:ea typeface="Times New Roman" panose="02020603050405020304" pitchFamily="18" charset="0"/>
                <a:cs typeface="Times New Roman" panose="02020603050405020304" pitchFamily="18" charset="0"/>
              </a:rPr>
              <a:t> Tristan (</a:t>
            </a:r>
            <a:r>
              <a:rPr lang="fr-FR" sz="1800" dirty="0" err="1">
                <a:effectLst/>
                <a:ea typeface="Times New Roman" panose="02020603050405020304" pitchFamily="18" charset="0"/>
                <a:cs typeface="Times New Roman" panose="02020603050405020304" pitchFamily="18" charset="0"/>
              </a:rPr>
              <a:t>dir</a:t>
            </a:r>
            <a:r>
              <a:rPr lang="fr-FR" sz="1800" dirty="0">
                <a:effectLst/>
                <a:ea typeface="Times New Roman" panose="02020603050405020304" pitchFamily="18" charset="0"/>
                <a:cs typeface="Times New Roman" panose="02020603050405020304" pitchFamily="18" charset="0"/>
              </a:rPr>
              <a:t>.), </a:t>
            </a:r>
            <a:r>
              <a:rPr lang="fr-FR" sz="1800" i="1" dirty="0">
                <a:effectLst/>
                <a:ea typeface="Times New Roman" panose="02020603050405020304" pitchFamily="18" charset="0"/>
                <a:cs typeface="Times New Roman" panose="02020603050405020304" pitchFamily="18" charset="0"/>
              </a:rPr>
              <a:t>Jude </a:t>
            </a:r>
            <a:r>
              <a:rPr lang="fr-FR" sz="1800" i="1" dirty="0" err="1">
                <a:effectLst/>
                <a:ea typeface="Times New Roman" panose="02020603050405020304" pitchFamily="18" charset="0"/>
                <a:cs typeface="Times New Roman" panose="02020603050405020304" pitchFamily="18" charset="0"/>
              </a:rPr>
              <a:t>Stéfan</a:t>
            </a:r>
            <a:r>
              <a:rPr lang="fr-FR" sz="1800" i="1" dirty="0">
                <a:effectLst/>
                <a:ea typeface="Times New Roman" panose="02020603050405020304" pitchFamily="18" charset="0"/>
                <a:cs typeface="Times New Roman" panose="02020603050405020304" pitchFamily="18" charset="0"/>
              </a:rPr>
              <a:t>, le festoyant français</a:t>
            </a:r>
            <a:r>
              <a:rPr lang="fr-FR" sz="1800" dirty="0">
                <a:effectLst/>
                <a:ea typeface="Times New Roman" panose="02020603050405020304" pitchFamily="18" charset="0"/>
                <a:cs typeface="Times New Roman" panose="02020603050405020304" pitchFamily="18" charset="0"/>
              </a:rPr>
              <a:t>, Paris, Honoré Champion, 2014, coll. « Poétiques et esthétiques XX</a:t>
            </a:r>
            <a:r>
              <a:rPr lang="fr-FR" sz="1800" baseline="30000" dirty="0">
                <a:effectLst/>
                <a:ea typeface="Times New Roman" panose="02020603050405020304" pitchFamily="18" charset="0"/>
                <a:cs typeface="Times New Roman" panose="02020603050405020304" pitchFamily="18" charset="0"/>
              </a:rPr>
              <a:t>e</a:t>
            </a:r>
            <a:r>
              <a:rPr lang="fr-FR" sz="1800" dirty="0">
                <a:effectLst/>
                <a:ea typeface="Times New Roman" panose="02020603050405020304" pitchFamily="18" charset="0"/>
                <a:cs typeface="Times New Roman" panose="02020603050405020304" pitchFamily="18" charset="0"/>
              </a:rPr>
              <a:t> – XXI</a:t>
            </a:r>
            <a:r>
              <a:rPr lang="fr-FR" sz="1800" baseline="30000" dirty="0">
                <a:effectLst/>
                <a:ea typeface="Times New Roman" panose="02020603050405020304" pitchFamily="18" charset="0"/>
                <a:cs typeface="Times New Roman" panose="02020603050405020304" pitchFamily="18" charset="0"/>
              </a:rPr>
              <a:t>e</a:t>
            </a:r>
            <a:r>
              <a:rPr lang="fr-FR" sz="1800" dirty="0">
                <a:effectLst/>
                <a:ea typeface="Times New Roman" panose="02020603050405020304" pitchFamily="18" charset="0"/>
                <a:cs typeface="Times New Roman" panose="02020603050405020304" pitchFamily="18" charset="0"/>
              </a:rPr>
              <a:t> siècles », p. 155-160.</a:t>
            </a:r>
          </a:p>
          <a:p>
            <a:endParaRPr lang="fr-BE" dirty="0"/>
          </a:p>
        </p:txBody>
      </p:sp>
    </p:spTree>
    <p:extLst>
      <p:ext uri="{BB962C8B-B14F-4D97-AF65-F5344CB8AC3E}">
        <p14:creationId xmlns:p14="http://schemas.microsoft.com/office/powerpoint/2010/main" val="133126860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7048466-6CA4-39AC-BC0E-C4030205D444}"/>
              </a:ext>
            </a:extLst>
          </p:cNvPr>
          <p:cNvSpPr>
            <a:spLocks noGrp="1"/>
          </p:cNvSpPr>
          <p:nvPr>
            <p:ph type="title"/>
          </p:nvPr>
        </p:nvSpPr>
        <p:spPr>
          <a:xfrm>
            <a:off x="184245" y="218364"/>
            <a:ext cx="11832609" cy="852985"/>
          </a:xfrm>
        </p:spPr>
        <p:txBody>
          <a:bodyPr/>
          <a:lstStyle/>
          <a:p>
            <a:r>
              <a:rPr lang="fr-BE" dirty="0"/>
              <a:t>Références</a:t>
            </a:r>
          </a:p>
        </p:txBody>
      </p:sp>
      <p:sp>
        <p:nvSpPr>
          <p:cNvPr id="3" name="Espace réservé du contenu 2">
            <a:extLst>
              <a:ext uri="{FF2B5EF4-FFF2-40B4-BE49-F238E27FC236}">
                <a16:creationId xmlns:a16="http://schemas.microsoft.com/office/drawing/2014/main" id="{F5ECD6C4-1AB0-FF9C-FAFA-889E9C5DDFA8}"/>
              </a:ext>
            </a:extLst>
          </p:cNvPr>
          <p:cNvSpPr>
            <a:spLocks noGrp="1"/>
          </p:cNvSpPr>
          <p:nvPr>
            <p:ph idx="1"/>
          </p:nvPr>
        </p:nvSpPr>
        <p:spPr>
          <a:xfrm>
            <a:off x="184245" y="1071350"/>
            <a:ext cx="11778018" cy="5568286"/>
          </a:xfrm>
        </p:spPr>
        <p:txBody>
          <a:bodyPr>
            <a:normAutofit lnSpcReduction="10000"/>
          </a:bodyPr>
          <a:lstStyle/>
          <a:p>
            <a:r>
              <a:rPr lang="fr-BE" dirty="0"/>
              <a:t>Bibliographie secondaire sélective (références citées)</a:t>
            </a:r>
          </a:p>
          <a:p>
            <a:pPr indent="0" algn="just">
              <a:spcBef>
                <a:spcPts val="600"/>
              </a:spcBef>
              <a:spcAft>
                <a:spcPts val="600"/>
              </a:spcAft>
              <a:buNone/>
            </a:pPr>
            <a:r>
              <a:rPr lang="fr-FR" sz="1800" dirty="0">
                <a:effectLst/>
                <a:ea typeface="Times New Roman" panose="02020603050405020304" pitchFamily="18" charset="0"/>
                <a:cs typeface="Times New Roman" panose="02020603050405020304" pitchFamily="18" charset="0"/>
              </a:rPr>
              <a:t>Hummel Antoine, « La question-de-la-poésie, site épistémique de la modernité poétique », dans </a:t>
            </a:r>
            <a:r>
              <a:rPr lang="fr-FR" sz="1800" dirty="0" err="1">
                <a:effectLst/>
                <a:ea typeface="Times New Roman" panose="02020603050405020304" pitchFamily="18" charset="0"/>
                <a:cs typeface="Times New Roman" panose="02020603050405020304" pitchFamily="18" charset="0"/>
              </a:rPr>
              <a:t>Cariou</a:t>
            </a:r>
            <a:r>
              <a:rPr lang="fr-FR" sz="1800" dirty="0">
                <a:effectLst/>
                <a:ea typeface="Times New Roman" panose="02020603050405020304" pitchFamily="18" charset="0"/>
                <a:cs typeface="Times New Roman" panose="02020603050405020304" pitchFamily="18" charset="0"/>
              </a:rPr>
              <a:t> </a:t>
            </a:r>
            <a:r>
              <a:rPr lang="fr-FR" sz="1800" dirty="0" err="1">
                <a:effectLst/>
                <a:ea typeface="Times New Roman" panose="02020603050405020304" pitchFamily="18" charset="0"/>
                <a:cs typeface="Times New Roman" panose="02020603050405020304" pitchFamily="18" charset="0"/>
              </a:rPr>
              <a:t>Lénaïg</a:t>
            </a:r>
            <a:r>
              <a:rPr lang="fr-FR" sz="1800" dirty="0">
                <a:effectLst/>
                <a:ea typeface="Times New Roman" panose="02020603050405020304" pitchFamily="18" charset="0"/>
                <a:cs typeface="Times New Roman" panose="02020603050405020304" pitchFamily="18" charset="0"/>
              </a:rPr>
              <a:t> et </a:t>
            </a:r>
            <a:r>
              <a:rPr lang="fr-FR" sz="1800" dirty="0" err="1">
                <a:effectLst/>
                <a:ea typeface="Times New Roman" panose="02020603050405020304" pitchFamily="18" charset="0"/>
                <a:cs typeface="Times New Roman" panose="02020603050405020304" pitchFamily="18" charset="0"/>
              </a:rPr>
              <a:t>Cunescu</a:t>
            </a:r>
            <a:r>
              <a:rPr lang="fr-FR" sz="1800" dirty="0">
                <a:effectLst/>
                <a:ea typeface="Times New Roman" panose="02020603050405020304" pitchFamily="18" charset="0"/>
                <a:cs typeface="Times New Roman" panose="02020603050405020304" pitchFamily="18" charset="0"/>
              </a:rPr>
              <a:t> Stéphane (</a:t>
            </a:r>
            <a:r>
              <a:rPr lang="fr-FR" sz="1800" dirty="0" err="1">
                <a:effectLst/>
                <a:ea typeface="Times New Roman" panose="02020603050405020304" pitchFamily="18" charset="0"/>
                <a:cs typeface="Times New Roman" panose="02020603050405020304" pitchFamily="18" charset="0"/>
              </a:rPr>
              <a:t>dir</a:t>
            </a:r>
            <a:r>
              <a:rPr lang="fr-FR" sz="1800" dirty="0">
                <a:effectLst/>
                <a:ea typeface="Times New Roman" panose="02020603050405020304" pitchFamily="18" charset="0"/>
                <a:cs typeface="Times New Roman" panose="02020603050405020304" pitchFamily="18" charset="0"/>
              </a:rPr>
              <a:t>.), </a:t>
            </a:r>
            <a:r>
              <a:rPr lang="fr-FR" sz="1800" i="1" dirty="0">
                <a:effectLst/>
                <a:ea typeface="Times New Roman" panose="02020603050405020304" pitchFamily="18" charset="0"/>
                <a:cs typeface="Times New Roman" panose="02020603050405020304" pitchFamily="18" charset="0"/>
              </a:rPr>
              <a:t>Contre la poésie, la poésie. Du dissensus en poésie moderne et contemporaine</a:t>
            </a:r>
            <a:r>
              <a:rPr lang="fr-FR" sz="1800" dirty="0">
                <a:effectLst/>
                <a:ea typeface="Times New Roman" panose="02020603050405020304" pitchFamily="18" charset="0"/>
                <a:cs typeface="Times New Roman" panose="02020603050405020304" pitchFamily="18" charset="0"/>
              </a:rPr>
              <a:t>, Liège, Presses universitaires de Liège, 2024, coll. « Littératures », p. 99-108.</a:t>
            </a:r>
          </a:p>
          <a:p>
            <a:pPr indent="0" algn="just">
              <a:spcBef>
                <a:spcPts val="600"/>
              </a:spcBef>
              <a:spcAft>
                <a:spcPts val="600"/>
              </a:spcAft>
              <a:buNone/>
            </a:pPr>
            <a:r>
              <a:rPr lang="fr-FR" sz="1800" dirty="0">
                <a:effectLst/>
                <a:ea typeface="Times New Roman" panose="02020603050405020304" pitchFamily="18" charset="0"/>
                <a:cs typeface="Times New Roman" panose="02020603050405020304" pitchFamily="18" charset="0"/>
              </a:rPr>
              <a:t>Michel Laure, « Poésies littérales : formes et expériences » [en ligne], dans </a:t>
            </a:r>
            <a:r>
              <a:rPr lang="fr-FR" sz="1800" i="1" dirty="0" err="1">
                <a:effectLst/>
                <a:ea typeface="Times New Roman" panose="02020603050405020304" pitchFamily="18" charset="0"/>
                <a:cs typeface="Times New Roman" panose="02020603050405020304" pitchFamily="18" charset="0"/>
              </a:rPr>
              <a:t>ELFe</a:t>
            </a:r>
            <a:r>
              <a:rPr lang="fr-FR" sz="1800" i="1" dirty="0">
                <a:effectLst/>
                <a:ea typeface="Times New Roman" panose="02020603050405020304" pitchFamily="18" charset="0"/>
                <a:cs typeface="Times New Roman" panose="02020603050405020304" pitchFamily="18" charset="0"/>
              </a:rPr>
              <a:t> XX</a:t>
            </a:r>
            <a:r>
              <a:rPr lang="fr-FR" sz="1800" i="1" baseline="30000" dirty="0">
                <a:effectLst/>
                <a:ea typeface="Times New Roman" panose="02020603050405020304" pitchFamily="18" charset="0"/>
                <a:cs typeface="Times New Roman" panose="02020603050405020304" pitchFamily="18" charset="0"/>
              </a:rPr>
              <a:t>e</a:t>
            </a:r>
            <a:r>
              <a:rPr lang="fr-FR" sz="1800" i="1" dirty="0">
                <a:effectLst/>
                <a:ea typeface="Times New Roman" panose="02020603050405020304" pitchFamily="18" charset="0"/>
                <a:cs typeface="Times New Roman" panose="02020603050405020304" pitchFamily="18" charset="0"/>
              </a:rPr>
              <a:t> – XXI</a:t>
            </a:r>
            <a:r>
              <a:rPr lang="fr-FR" sz="1800" i="1" baseline="30000" dirty="0">
                <a:effectLst/>
                <a:ea typeface="Times New Roman" panose="02020603050405020304" pitchFamily="18" charset="0"/>
                <a:cs typeface="Times New Roman" panose="02020603050405020304" pitchFamily="18" charset="0"/>
              </a:rPr>
              <a:t>e</a:t>
            </a:r>
            <a:r>
              <a:rPr lang="fr-FR" sz="1800" dirty="0">
                <a:effectLst/>
                <a:ea typeface="Times New Roman" panose="02020603050405020304" pitchFamily="18" charset="0"/>
                <a:cs typeface="Times New Roman" panose="02020603050405020304" pitchFamily="18" charset="0"/>
              </a:rPr>
              <a:t>, n° 13, « Expériences ».</a:t>
            </a:r>
          </a:p>
          <a:p>
            <a:pPr indent="0" algn="just">
              <a:spcBef>
                <a:spcPts val="600"/>
              </a:spcBef>
              <a:spcAft>
                <a:spcPts val="600"/>
              </a:spcAft>
              <a:buNone/>
            </a:pPr>
            <a:r>
              <a:rPr lang="fr-FR" sz="1800" dirty="0" err="1">
                <a:effectLst/>
                <a:ea typeface="Times New Roman" panose="02020603050405020304" pitchFamily="18" charset="0"/>
                <a:cs typeface="Times New Roman" panose="02020603050405020304" pitchFamily="18" charset="0"/>
              </a:rPr>
              <a:t>Servissolle</a:t>
            </a:r>
            <a:r>
              <a:rPr lang="fr-FR" sz="1800" dirty="0">
                <a:effectLst/>
                <a:ea typeface="Times New Roman" panose="02020603050405020304" pitchFamily="18" charset="0"/>
                <a:cs typeface="Times New Roman" panose="02020603050405020304" pitchFamily="18" charset="0"/>
              </a:rPr>
              <a:t> Nicolas, « Jude </a:t>
            </a:r>
            <a:r>
              <a:rPr lang="fr-FR" sz="1800" dirty="0" err="1">
                <a:effectLst/>
                <a:ea typeface="Times New Roman" panose="02020603050405020304" pitchFamily="18" charset="0"/>
                <a:cs typeface="Times New Roman" panose="02020603050405020304" pitchFamily="18" charset="0"/>
              </a:rPr>
              <a:t>Stéfan</a:t>
            </a:r>
            <a:r>
              <a:rPr lang="fr-FR" sz="1800" dirty="0">
                <a:effectLst/>
                <a:ea typeface="Times New Roman" panose="02020603050405020304" pitchFamily="18" charset="0"/>
                <a:cs typeface="Times New Roman" panose="02020603050405020304" pitchFamily="18" charset="0"/>
              </a:rPr>
              <a:t> tragique mais Poète-contre : poète-malgré », dans </a:t>
            </a:r>
            <a:r>
              <a:rPr lang="fr-FR" sz="1800" dirty="0" err="1">
                <a:effectLst/>
                <a:ea typeface="Times New Roman" panose="02020603050405020304" pitchFamily="18" charset="0"/>
                <a:cs typeface="Times New Roman" panose="02020603050405020304" pitchFamily="18" charset="0"/>
              </a:rPr>
              <a:t>Cariou</a:t>
            </a:r>
            <a:r>
              <a:rPr lang="fr-FR" sz="1800" dirty="0">
                <a:effectLst/>
                <a:ea typeface="Times New Roman" panose="02020603050405020304" pitchFamily="18" charset="0"/>
                <a:cs typeface="Times New Roman" panose="02020603050405020304" pitchFamily="18" charset="0"/>
              </a:rPr>
              <a:t> </a:t>
            </a:r>
            <a:r>
              <a:rPr lang="fr-FR" sz="1800" dirty="0" err="1">
                <a:effectLst/>
                <a:ea typeface="Times New Roman" panose="02020603050405020304" pitchFamily="18" charset="0"/>
                <a:cs typeface="Times New Roman" panose="02020603050405020304" pitchFamily="18" charset="0"/>
              </a:rPr>
              <a:t>Lénaïg</a:t>
            </a:r>
            <a:r>
              <a:rPr lang="fr-FR" sz="1800" dirty="0">
                <a:effectLst/>
                <a:ea typeface="Times New Roman" panose="02020603050405020304" pitchFamily="18" charset="0"/>
                <a:cs typeface="Times New Roman" panose="02020603050405020304" pitchFamily="18" charset="0"/>
              </a:rPr>
              <a:t> et </a:t>
            </a:r>
            <a:r>
              <a:rPr lang="fr-FR" sz="1800" dirty="0" err="1">
                <a:effectLst/>
                <a:ea typeface="Times New Roman" panose="02020603050405020304" pitchFamily="18" charset="0"/>
                <a:cs typeface="Times New Roman" panose="02020603050405020304" pitchFamily="18" charset="0"/>
              </a:rPr>
              <a:t>Cunescu</a:t>
            </a:r>
            <a:r>
              <a:rPr lang="fr-FR" sz="1800" dirty="0">
                <a:effectLst/>
                <a:ea typeface="Times New Roman" panose="02020603050405020304" pitchFamily="18" charset="0"/>
                <a:cs typeface="Times New Roman" panose="02020603050405020304" pitchFamily="18" charset="0"/>
              </a:rPr>
              <a:t> Stéphane (</a:t>
            </a:r>
            <a:r>
              <a:rPr lang="fr-FR" sz="1800" dirty="0" err="1">
                <a:effectLst/>
                <a:ea typeface="Times New Roman" panose="02020603050405020304" pitchFamily="18" charset="0"/>
                <a:cs typeface="Times New Roman" panose="02020603050405020304" pitchFamily="18" charset="0"/>
              </a:rPr>
              <a:t>dir</a:t>
            </a:r>
            <a:r>
              <a:rPr lang="fr-FR" sz="1800" dirty="0">
                <a:effectLst/>
                <a:ea typeface="Times New Roman" panose="02020603050405020304" pitchFamily="18" charset="0"/>
                <a:cs typeface="Times New Roman" panose="02020603050405020304" pitchFamily="18" charset="0"/>
              </a:rPr>
              <a:t>.), </a:t>
            </a:r>
            <a:r>
              <a:rPr lang="fr-FR" sz="1800" i="1" dirty="0">
                <a:effectLst/>
                <a:ea typeface="Times New Roman" panose="02020603050405020304" pitchFamily="18" charset="0"/>
                <a:cs typeface="Times New Roman" panose="02020603050405020304" pitchFamily="18" charset="0"/>
              </a:rPr>
              <a:t>Contre la poésie, la poésie. Du dissensus en poésie moderne et contemporaine</a:t>
            </a:r>
            <a:r>
              <a:rPr lang="fr-FR" sz="1800" dirty="0">
                <a:effectLst/>
                <a:ea typeface="Times New Roman" panose="02020603050405020304" pitchFamily="18" charset="0"/>
                <a:cs typeface="Times New Roman" panose="02020603050405020304" pitchFamily="18" charset="0"/>
              </a:rPr>
              <a:t>, Liège, Presses universitaires de Liège, 2024a, coll. « Littératures », p. 29-46.</a:t>
            </a:r>
          </a:p>
          <a:p>
            <a:pPr indent="0" algn="just">
              <a:spcBef>
                <a:spcPts val="600"/>
              </a:spcBef>
              <a:spcAft>
                <a:spcPts val="600"/>
              </a:spcAft>
              <a:buNone/>
            </a:pPr>
            <a:r>
              <a:rPr lang="fr-FR" sz="1800" dirty="0" err="1">
                <a:effectLst/>
                <a:ea typeface="Times New Roman" panose="02020603050405020304" pitchFamily="18" charset="0"/>
                <a:cs typeface="Times New Roman" panose="02020603050405020304" pitchFamily="18" charset="0"/>
              </a:rPr>
              <a:t>Servissolle</a:t>
            </a:r>
            <a:r>
              <a:rPr lang="fr-FR" sz="1800" dirty="0">
                <a:effectLst/>
                <a:ea typeface="Times New Roman" panose="02020603050405020304" pitchFamily="18" charset="0"/>
                <a:cs typeface="Times New Roman" panose="02020603050405020304" pitchFamily="18" charset="0"/>
              </a:rPr>
              <a:t> Nicolas, « Jude </a:t>
            </a:r>
            <a:r>
              <a:rPr lang="fr-FR" sz="1800" dirty="0" err="1">
                <a:effectLst/>
                <a:ea typeface="Times New Roman" panose="02020603050405020304" pitchFamily="18" charset="0"/>
                <a:cs typeface="Times New Roman" panose="02020603050405020304" pitchFamily="18" charset="0"/>
              </a:rPr>
              <a:t>Stéfan</a:t>
            </a:r>
            <a:r>
              <a:rPr lang="fr-FR" sz="1800" dirty="0">
                <a:effectLst/>
                <a:ea typeface="Times New Roman" panose="02020603050405020304" pitchFamily="18" charset="0"/>
                <a:cs typeface="Times New Roman" panose="02020603050405020304" pitchFamily="18" charset="0"/>
              </a:rPr>
              <a:t> &amp; Emmanuel </a:t>
            </a:r>
            <a:r>
              <a:rPr lang="fr-FR" sz="1800" dirty="0" err="1">
                <a:effectLst/>
                <a:ea typeface="Times New Roman" panose="02020603050405020304" pitchFamily="18" charset="0"/>
                <a:cs typeface="Times New Roman" panose="02020603050405020304" pitchFamily="18" charset="0"/>
              </a:rPr>
              <a:t>Hocquard</a:t>
            </a:r>
            <a:r>
              <a:rPr lang="fr-FR" sz="1800" dirty="0">
                <a:effectLst/>
                <a:ea typeface="Times New Roman" panose="02020603050405020304" pitchFamily="18" charset="0"/>
                <a:cs typeface="Times New Roman" panose="02020603050405020304" pitchFamily="18" charset="0"/>
              </a:rPr>
              <a:t>, extrêmes-contemporains de Catulle &amp; Lucrèce » (en ligne), dans </a:t>
            </a:r>
            <a:r>
              <a:rPr lang="fr-FR" sz="1800" i="1" dirty="0" err="1">
                <a:effectLst/>
                <a:ea typeface="Times New Roman" panose="02020603050405020304" pitchFamily="18" charset="0"/>
                <a:cs typeface="Times New Roman" panose="02020603050405020304" pitchFamily="18" charset="0"/>
              </a:rPr>
              <a:t>ELFe</a:t>
            </a:r>
            <a:r>
              <a:rPr lang="fr-FR" sz="1800" i="1" dirty="0">
                <a:effectLst/>
                <a:ea typeface="Times New Roman" panose="02020603050405020304" pitchFamily="18" charset="0"/>
                <a:cs typeface="Times New Roman" panose="02020603050405020304" pitchFamily="18" charset="0"/>
              </a:rPr>
              <a:t> XX-XXI</a:t>
            </a:r>
            <a:r>
              <a:rPr lang="fr-FR" sz="1800" i="1" baseline="30000" dirty="0">
                <a:effectLst/>
                <a:ea typeface="Times New Roman" panose="02020603050405020304" pitchFamily="18" charset="0"/>
                <a:cs typeface="Times New Roman" panose="02020603050405020304" pitchFamily="18" charset="0"/>
              </a:rPr>
              <a:t>e</a:t>
            </a:r>
            <a:r>
              <a:rPr lang="fr-FR" sz="1800" i="1" dirty="0">
                <a:effectLst/>
                <a:ea typeface="Times New Roman" panose="02020603050405020304" pitchFamily="18" charset="0"/>
                <a:cs typeface="Times New Roman" panose="02020603050405020304" pitchFamily="18" charset="0"/>
              </a:rPr>
              <a:t> siècles</a:t>
            </a:r>
            <a:r>
              <a:rPr lang="fr-FR" sz="1800" dirty="0">
                <a:effectLst/>
                <a:ea typeface="Times New Roman" panose="02020603050405020304" pitchFamily="18" charset="0"/>
                <a:cs typeface="Times New Roman" panose="02020603050405020304" pitchFamily="18" charset="0"/>
              </a:rPr>
              <a:t>, n° 14, 2024b, « Poésie antique / poésie contemporaine : face à face, affleurement, empreinte ». URL : https://journals.openedition.org/elfe/7600.</a:t>
            </a:r>
          </a:p>
          <a:p>
            <a:pPr indent="0" algn="just">
              <a:spcBef>
                <a:spcPts val="600"/>
              </a:spcBef>
              <a:spcAft>
                <a:spcPts val="600"/>
              </a:spcAft>
              <a:buNone/>
            </a:pPr>
            <a:r>
              <a:rPr lang="fr-FR" sz="1800" dirty="0">
                <a:effectLst/>
                <a:ea typeface="Times New Roman" panose="02020603050405020304" pitchFamily="18" charset="0"/>
                <a:cs typeface="Times New Roman" panose="02020603050405020304" pitchFamily="18" charset="0"/>
              </a:rPr>
              <a:t>van </a:t>
            </a:r>
            <a:r>
              <a:rPr lang="fr-FR" sz="1800" dirty="0" err="1">
                <a:effectLst/>
                <a:ea typeface="Times New Roman" panose="02020603050405020304" pitchFamily="18" charset="0"/>
                <a:cs typeface="Times New Roman" panose="02020603050405020304" pitchFamily="18" charset="0"/>
              </a:rPr>
              <a:t>Rogger</a:t>
            </a:r>
            <a:r>
              <a:rPr lang="fr-FR" sz="1800" dirty="0">
                <a:effectLst/>
                <a:ea typeface="Times New Roman" panose="02020603050405020304" pitchFamily="18" charset="0"/>
                <a:cs typeface="Times New Roman" panose="02020603050405020304" pitchFamily="18" charset="0"/>
              </a:rPr>
              <a:t> </a:t>
            </a:r>
            <a:r>
              <a:rPr lang="fr-FR" sz="1800" dirty="0" err="1">
                <a:effectLst/>
                <a:ea typeface="Times New Roman" panose="02020603050405020304" pitchFamily="18" charset="0"/>
                <a:cs typeface="Times New Roman" panose="02020603050405020304" pitchFamily="18" charset="0"/>
              </a:rPr>
              <a:t>Andreucci</a:t>
            </a:r>
            <a:r>
              <a:rPr lang="fr-FR" sz="1800" dirty="0">
                <a:effectLst/>
                <a:ea typeface="Times New Roman" panose="02020603050405020304" pitchFamily="18" charset="0"/>
                <a:cs typeface="Times New Roman" panose="02020603050405020304" pitchFamily="18" charset="0"/>
              </a:rPr>
              <a:t> Christine (</a:t>
            </a:r>
            <a:r>
              <a:rPr lang="fr-FR" sz="1800" dirty="0" err="1">
                <a:effectLst/>
                <a:ea typeface="Times New Roman" panose="02020603050405020304" pitchFamily="18" charset="0"/>
                <a:cs typeface="Times New Roman" panose="02020603050405020304" pitchFamily="18" charset="0"/>
              </a:rPr>
              <a:t>dir</a:t>
            </a:r>
            <a:r>
              <a:rPr lang="fr-FR" sz="1800" dirty="0">
                <a:effectLst/>
                <a:ea typeface="Times New Roman" panose="02020603050405020304" pitchFamily="18" charset="0"/>
                <a:cs typeface="Times New Roman" panose="02020603050405020304" pitchFamily="18" charset="0"/>
              </a:rPr>
              <a:t>.), </a:t>
            </a:r>
            <a:r>
              <a:rPr lang="fr-FR" sz="1800" i="1" dirty="0">
                <a:effectLst/>
                <a:ea typeface="Times New Roman" panose="02020603050405020304" pitchFamily="18" charset="0"/>
                <a:cs typeface="Times New Roman" panose="02020603050405020304" pitchFamily="18" charset="0"/>
              </a:rPr>
              <a:t>Jude </a:t>
            </a:r>
            <a:r>
              <a:rPr lang="fr-FR" sz="1800" i="1" dirty="0" err="1">
                <a:effectLst/>
                <a:ea typeface="Times New Roman" panose="02020603050405020304" pitchFamily="18" charset="0"/>
                <a:cs typeface="Times New Roman" panose="02020603050405020304" pitchFamily="18" charset="0"/>
              </a:rPr>
              <a:t>Stéfan</a:t>
            </a:r>
            <a:r>
              <a:rPr lang="fr-FR" sz="1800" i="1" dirty="0">
                <a:effectLst/>
                <a:ea typeface="Times New Roman" panose="02020603050405020304" pitchFamily="18" charset="0"/>
                <a:cs typeface="Times New Roman" panose="02020603050405020304" pitchFamily="18" charset="0"/>
              </a:rPr>
              <a:t>, poète malgré</a:t>
            </a:r>
            <a:r>
              <a:rPr lang="fr-FR" sz="1800" dirty="0">
                <a:effectLst/>
                <a:ea typeface="Times New Roman" panose="02020603050405020304" pitchFamily="18" charset="0"/>
                <a:cs typeface="Times New Roman" panose="02020603050405020304" pitchFamily="18" charset="0"/>
              </a:rPr>
              <a:t>, Actes du colloque de l’université de Pau, mai 1999, Pau, Presses universitaires de l’Université de Pau, 2000.</a:t>
            </a:r>
          </a:p>
          <a:p>
            <a:endParaRPr lang="fr-BE" dirty="0"/>
          </a:p>
        </p:txBody>
      </p:sp>
    </p:spTree>
    <p:extLst>
      <p:ext uri="{BB962C8B-B14F-4D97-AF65-F5344CB8AC3E}">
        <p14:creationId xmlns:p14="http://schemas.microsoft.com/office/powerpoint/2010/main" val="37361180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706BF71-C810-DDBC-E7EF-6B38E26FFEE6}"/>
              </a:ext>
            </a:extLst>
          </p:cNvPr>
          <p:cNvSpPr>
            <a:spLocks noGrp="1"/>
          </p:cNvSpPr>
          <p:nvPr>
            <p:ph type="title"/>
          </p:nvPr>
        </p:nvSpPr>
        <p:spPr>
          <a:xfrm>
            <a:off x="265043" y="337930"/>
            <a:ext cx="11595653" cy="1948070"/>
          </a:xfrm>
        </p:spPr>
        <p:txBody>
          <a:bodyPr/>
          <a:lstStyle/>
          <a:p>
            <a:r>
              <a:rPr lang="fr-FR" dirty="0"/>
              <a:t>1. Cadre méthodologique: théorie du discours social et analyse topographique </a:t>
            </a:r>
            <a:endParaRPr lang="fr-BE" dirty="0"/>
          </a:p>
        </p:txBody>
      </p:sp>
      <p:sp>
        <p:nvSpPr>
          <p:cNvPr id="3" name="Espace réservé du contenu 2">
            <a:extLst>
              <a:ext uri="{FF2B5EF4-FFF2-40B4-BE49-F238E27FC236}">
                <a16:creationId xmlns:a16="http://schemas.microsoft.com/office/drawing/2014/main" id="{068F2FB8-4D80-984A-804C-1FC6E486CD32}"/>
              </a:ext>
            </a:extLst>
          </p:cNvPr>
          <p:cNvSpPr>
            <a:spLocks noGrp="1"/>
          </p:cNvSpPr>
          <p:nvPr>
            <p:ph idx="1"/>
          </p:nvPr>
        </p:nvSpPr>
        <p:spPr>
          <a:xfrm>
            <a:off x="265043" y="2286000"/>
            <a:ext cx="11595653" cy="3818083"/>
          </a:xfrm>
        </p:spPr>
        <p:txBody>
          <a:bodyPr/>
          <a:lstStyle/>
          <a:p>
            <a:pPr algn="just"/>
            <a:r>
              <a:rPr lang="fr-FR" dirty="0"/>
              <a:t>La théorie du discours social de Marc Angenot, une approche très ambitieuse dans sa formulation la plus générale :</a:t>
            </a:r>
          </a:p>
          <a:p>
            <a:pPr marL="0" indent="0" algn="just">
              <a:buNone/>
            </a:pPr>
            <a:r>
              <a:rPr lang="fr-FR" sz="1800" kern="0" dirty="0">
                <a:effectLst/>
                <a:latin typeface="Times New Roman" panose="02020603050405020304" pitchFamily="18" charset="0"/>
                <a:ea typeface="Times New Roman" panose="02020603050405020304" pitchFamily="18" charset="0"/>
              </a:rPr>
              <a:t>« donner une consistance théorique à un objet sociologique et historique intuitif, la culture, le </a:t>
            </a:r>
            <a:r>
              <a:rPr lang="fr-FR" sz="1800" i="1" kern="0" dirty="0">
                <a:effectLst/>
                <a:latin typeface="Times New Roman" panose="02020603050405020304" pitchFamily="18" charset="0"/>
                <a:ea typeface="Times New Roman" panose="02020603050405020304" pitchFamily="18" charset="0"/>
              </a:rPr>
              <a:t>Zeitgeist </a:t>
            </a:r>
            <a:r>
              <a:rPr lang="fr-FR" sz="1800" kern="0" dirty="0">
                <a:effectLst/>
                <a:latin typeface="Times New Roman" panose="02020603050405020304" pitchFamily="18" charset="0"/>
                <a:ea typeface="Times New Roman" panose="02020603050405020304" pitchFamily="18" charset="0"/>
              </a:rPr>
              <a:t>» (Angenot 2006)</a:t>
            </a:r>
          </a:p>
          <a:p>
            <a:pPr marL="0" indent="0" algn="just">
              <a:buNone/>
            </a:pPr>
            <a:r>
              <a:rPr lang="fr-FR" sz="1800" kern="0" dirty="0">
                <a:effectLst/>
                <a:latin typeface="Times New Roman" panose="02020603050405020304" pitchFamily="18" charset="0"/>
                <a:ea typeface="Times New Roman" panose="02020603050405020304" pitchFamily="18" charset="0"/>
              </a:rPr>
              <a:t>« de façon plus dissimulée, au-delà des thématiques apparentes et en les intégrant, le chercheur pourra reconstituer des règles et limites générales du dicible et du scriptible, une dialectique et une topique au sens aristotélicien, une gnoséologie déterminant avec ensemble l’acceptable discursif d’une époque</a:t>
            </a:r>
            <a:r>
              <a:rPr lang="fr-FR" sz="1800" kern="0" dirty="0">
                <a:latin typeface="Times New Roman" panose="02020603050405020304" pitchFamily="18" charset="0"/>
                <a:ea typeface="Times New Roman" panose="02020603050405020304" pitchFamily="18" charset="0"/>
              </a:rPr>
              <a:t> » (</a:t>
            </a:r>
            <a:r>
              <a:rPr lang="fr-FR" sz="1800" i="1" kern="0" dirty="0">
                <a:latin typeface="Times New Roman" panose="02020603050405020304" pitchFamily="18" charset="0"/>
                <a:ea typeface="Times New Roman" panose="02020603050405020304" pitchFamily="18" charset="0"/>
              </a:rPr>
              <a:t>Ibid.</a:t>
            </a:r>
            <a:r>
              <a:rPr lang="fr-FR" sz="1800" kern="0" dirty="0">
                <a:latin typeface="Times New Roman" panose="02020603050405020304" pitchFamily="18" charset="0"/>
                <a:ea typeface="Times New Roman" panose="02020603050405020304" pitchFamily="18" charset="0"/>
              </a:rPr>
              <a:t>)</a:t>
            </a:r>
          </a:p>
          <a:p>
            <a:pPr algn="just"/>
            <a:r>
              <a:rPr lang="fr-FR" dirty="0"/>
              <a:t>Que retenir pour l’étude de la polémique du « nouveau lyrisme » ?</a:t>
            </a:r>
            <a:endParaRPr lang="fr-FR" dirty="0">
              <a:effectLst/>
            </a:endParaRPr>
          </a:p>
          <a:p>
            <a:pPr marL="0" indent="0" algn="ctr">
              <a:buNone/>
            </a:pPr>
            <a:endParaRPr lang="fr-FR" sz="1800" dirty="0">
              <a:effectLst/>
              <a:latin typeface="Arial" panose="020B0604020202020204" pitchFamily="34" charset="0"/>
              <a:ea typeface="Times New Roman" panose="02020603050405020304" pitchFamily="18" charset="0"/>
              <a:cs typeface="Times New Roman" panose="02020603050405020304" pitchFamily="18" charset="0"/>
            </a:endParaRPr>
          </a:p>
          <a:p>
            <a:pPr marL="0" indent="0" algn="just">
              <a:buNone/>
            </a:pPr>
            <a:endParaRPr lang="fr-BE" dirty="0"/>
          </a:p>
        </p:txBody>
      </p:sp>
    </p:spTree>
    <p:extLst>
      <p:ext uri="{BB962C8B-B14F-4D97-AF65-F5344CB8AC3E}">
        <p14:creationId xmlns:p14="http://schemas.microsoft.com/office/powerpoint/2010/main" val="17461582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7468498-06BA-B96B-91C7-AA0951743587}"/>
              </a:ext>
            </a:extLst>
          </p:cNvPr>
          <p:cNvSpPr>
            <a:spLocks noGrp="1"/>
          </p:cNvSpPr>
          <p:nvPr>
            <p:ph type="title"/>
          </p:nvPr>
        </p:nvSpPr>
        <p:spPr>
          <a:xfrm>
            <a:off x="271670" y="318052"/>
            <a:ext cx="11589026" cy="1524000"/>
          </a:xfrm>
        </p:spPr>
        <p:txBody>
          <a:bodyPr/>
          <a:lstStyle/>
          <a:p>
            <a:r>
              <a:rPr lang="fr-FR" dirty="0"/>
              <a:t>1. Cadre méthodologique: théorie du discours social et analyse topographique </a:t>
            </a:r>
            <a:endParaRPr lang="fr-BE" dirty="0"/>
          </a:p>
        </p:txBody>
      </p:sp>
      <p:sp>
        <p:nvSpPr>
          <p:cNvPr id="3" name="Espace réservé du contenu 2">
            <a:extLst>
              <a:ext uri="{FF2B5EF4-FFF2-40B4-BE49-F238E27FC236}">
                <a16:creationId xmlns:a16="http://schemas.microsoft.com/office/drawing/2014/main" id="{2DC64F40-C82F-9B36-0EB1-4C5DE7B971EA}"/>
              </a:ext>
            </a:extLst>
          </p:cNvPr>
          <p:cNvSpPr>
            <a:spLocks noGrp="1"/>
          </p:cNvSpPr>
          <p:nvPr>
            <p:ph idx="1"/>
          </p:nvPr>
        </p:nvSpPr>
        <p:spPr>
          <a:xfrm>
            <a:off x="271670" y="1981200"/>
            <a:ext cx="11642034" cy="4359965"/>
          </a:xfrm>
        </p:spPr>
        <p:txBody>
          <a:bodyPr>
            <a:normAutofit/>
          </a:bodyPr>
          <a:lstStyle/>
          <a:p>
            <a:r>
              <a:rPr lang="fr-FR" dirty="0"/>
              <a:t>Le concept d’« hégémonie » et l’analyse des polémiques :</a:t>
            </a:r>
          </a:p>
          <a:p>
            <a:pPr marL="449580" indent="0" algn="just">
              <a:lnSpc>
                <a:spcPct val="115000"/>
              </a:lnSpc>
              <a:spcBef>
                <a:spcPts val="600"/>
              </a:spcBef>
              <a:spcAft>
                <a:spcPts val="600"/>
              </a:spcAft>
              <a:buNone/>
            </a:pPr>
            <a:r>
              <a:rPr lang="fr-FR" sz="1800" dirty="0">
                <a:effectLst/>
                <a:latin typeface="Times New Roman" panose="02020603050405020304" pitchFamily="18" charset="0"/>
                <a:ea typeface="Times New Roman" panose="02020603050405020304" pitchFamily="18" charset="0"/>
                <a:cs typeface="Times New Roman" panose="02020603050405020304" pitchFamily="18" charset="0"/>
              </a:rPr>
              <a:t>« Tout débat en un secteur donné, si âpres que soient les désaccords, suppose un accord préalable sur le fait que le sujet « existe », qu’il « mérite » d’être débattu – et qu’un commun dénominateur sert d’assise aux polémiques. […] L’hégémonie se présente ici comme une thématique, avec des savoirs d’apparat, des « problèmes » partiellement préconstruits, des intérêts attachés à des objets dont l’existence et la consistance ne semblent pas faire de doute puisque « tout le monde en parle » » (</a:t>
            </a:r>
            <a:r>
              <a:rPr lang="fr-FR" sz="1800" i="1" dirty="0">
                <a:effectLst/>
                <a:latin typeface="Times New Roman" panose="02020603050405020304" pitchFamily="18" charset="0"/>
                <a:ea typeface="Times New Roman" panose="02020603050405020304" pitchFamily="18" charset="0"/>
                <a:cs typeface="Times New Roman" panose="02020603050405020304" pitchFamily="18" charset="0"/>
              </a:rPr>
              <a:t>Ibid</a:t>
            </a:r>
            <a:r>
              <a:rPr lang="fr-FR" sz="1800"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fr-FR" dirty="0"/>
          </a:p>
          <a:p>
            <a:r>
              <a:rPr lang="fr-FR" dirty="0"/>
              <a:t>Le lien indissoluble entre « fond » et « forme » :</a:t>
            </a:r>
          </a:p>
          <a:p>
            <a:pPr marL="449580" indent="0" algn="just">
              <a:lnSpc>
                <a:spcPct val="115000"/>
              </a:lnSpc>
              <a:spcBef>
                <a:spcPts val="600"/>
              </a:spcBef>
              <a:spcAft>
                <a:spcPts val="600"/>
              </a:spcAft>
              <a:buNone/>
            </a:pPr>
            <a:r>
              <a:rPr lang="fr-FR" sz="1800" dirty="0">
                <a:effectLst/>
                <a:latin typeface="Times New Roman" panose="02020603050405020304" pitchFamily="18" charset="0"/>
                <a:ea typeface="Times New Roman" panose="02020603050405020304" pitchFamily="18" charset="0"/>
                <a:cs typeface="Times New Roman" panose="02020603050405020304" pitchFamily="18" charset="0"/>
              </a:rPr>
              <a:t>« il suffit souvent de s’abandonner à une phraséologie pour se laisser absorber par l’idéologie qui lui est immanente. […] avec le recul du temps, le sentiment de perte d’efficace et de ringardise face aux discours de jadis englobe tout d’un tenant les idées et les manières autrefois adéquates de dire, les arguments persuasifs de jadis et leurs jargons. » (</a:t>
            </a:r>
            <a:r>
              <a:rPr lang="fr-FR" sz="1800" i="1" dirty="0">
                <a:effectLst/>
                <a:latin typeface="Times New Roman" panose="02020603050405020304" pitchFamily="18" charset="0"/>
                <a:ea typeface="Times New Roman" panose="02020603050405020304" pitchFamily="18" charset="0"/>
                <a:cs typeface="Times New Roman" panose="02020603050405020304" pitchFamily="18" charset="0"/>
              </a:rPr>
              <a:t>Ibid</a:t>
            </a:r>
            <a:r>
              <a:rPr lang="fr-FR" sz="1800" dirty="0">
                <a:latin typeface="Times New Roman" panose="02020603050405020304" pitchFamily="18" charset="0"/>
                <a:ea typeface="Times New Roman" panose="02020603050405020304" pitchFamily="18" charset="0"/>
                <a:cs typeface="Times New Roman" panose="02020603050405020304" pitchFamily="18" charset="0"/>
              </a:rPr>
              <a:t>.)</a:t>
            </a:r>
            <a:endParaRPr lang="fr-FR" sz="1800" dirty="0">
              <a:effectLst/>
              <a:latin typeface="Arial" panose="020B0604020202020204" pitchFamily="34" charset="0"/>
              <a:ea typeface="Times New Roman" panose="02020603050405020304" pitchFamily="18" charset="0"/>
              <a:cs typeface="Times New Roman" panose="02020603050405020304" pitchFamily="18" charset="0"/>
            </a:endParaRPr>
          </a:p>
          <a:p>
            <a:pPr indent="180340" algn="just"/>
            <a:endParaRPr lang="fr-FR" sz="1800" dirty="0">
              <a:effectLst/>
              <a:latin typeface="Arial" panose="020B0604020202020204" pitchFamily="34" charset="0"/>
              <a:ea typeface="Times New Roman" panose="02020603050405020304" pitchFamily="18" charset="0"/>
              <a:cs typeface="Times New Roman" panose="02020603050405020304" pitchFamily="18" charset="0"/>
            </a:endParaRPr>
          </a:p>
          <a:p>
            <a:pPr marL="0" indent="0">
              <a:buNone/>
            </a:pPr>
            <a:endParaRPr lang="fr-BE" dirty="0"/>
          </a:p>
        </p:txBody>
      </p:sp>
    </p:spTree>
    <p:extLst>
      <p:ext uri="{BB962C8B-B14F-4D97-AF65-F5344CB8AC3E}">
        <p14:creationId xmlns:p14="http://schemas.microsoft.com/office/powerpoint/2010/main" val="5038667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4D0C129-A622-D07B-1978-983B3AFE358F}"/>
              </a:ext>
            </a:extLst>
          </p:cNvPr>
          <p:cNvSpPr>
            <a:spLocks noGrp="1"/>
          </p:cNvSpPr>
          <p:nvPr>
            <p:ph type="title"/>
          </p:nvPr>
        </p:nvSpPr>
        <p:spPr>
          <a:xfrm>
            <a:off x="278295" y="278297"/>
            <a:ext cx="11555895" cy="1411356"/>
          </a:xfrm>
        </p:spPr>
        <p:txBody>
          <a:bodyPr/>
          <a:lstStyle/>
          <a:p>
            <a:r>
              <a:rPr lang="fr-FR" dirty="0"/>
              <a:t>1. Cadre méthodologique: théorie du discours social et analyse topographique </a:t>
            </a:r>
            <a:endParaRPr lang="fr-BE" dirty="0"/>
          </a:p>
        </p:txBody>
      </p:sp>
      <p:sp>
        <p:nvSpPr>
          <p:cNvPr id="3" name="Espace réservé du contenu 2">
            <a:extLst>
              <a:ext uri="{FF2B5EF4-FFF2-40B4-BE49-F238E27FC236}">
                <a16:creationId xmlns:a16="http://schemas.microsoft.com/office/drawing/2014/main" id="{71132849-5113-45C1-C907-A7F8F9DF9F38}"/>
              </a:ext>
            </a:extLst>
          </p:cNvPr>
          <p:cNvSpPr>
            <a:spLocks noGrp="1"/>
          </p:cNvSpPr>
          <p:nvPr>
            <p:ph idx="1"/>
          </p:nvPr>
        </p:nvSpPr>
        <p:spPr>
          <a:xfrm>
            <a:off x="351183" y="1782417"/>
            <a:ext cx="11483007" cy="4711147"/>
          </a:xfrm>
        </p:spPr>
        <p:txBody>
          <a:bodyPr>
            <a:normAutofit/>
          </a:bodyPr>
          <a:lstStyle/>
          <a:p>
            <a:pPr algn="just"/>
            <a:r>
              <a:rPr lang="fr-FR" dirty="0"/>
              <a:t>La légitimité d’analyses « topographiques », limitées à un champ discursif déterminé :</a:t>
            </a:r>
          </a:p>
          <a:p>
            <a:pPr marL="457200" lvl="1" indent="0" algn="just">
              <a:buNone/>
            </a:pPr>
            <a:r>
              <a:rPr lang="fr-FR" sz="1600" kern="0" dirty="0">
                <a:effectLst/>
                <a:latin typeface="Times New Roman" panose="02020603050405020304" pitchFamily="18" charset="0"/>
                <a:ea typeface="Times New Roman" panose="02020603050405020304" pitchFamily="18" charset="0"/>
              </a:rPr>
              <a:t>« Un état du discours social s’appréhende […] comme une division des tâches discursives, c’est-à-dire un ensemble coexistant, balisé et arbitré de discours spécifiques, de « genres », sous-genres, doctrines et idéologies […] regroupés en « régions » ou en champs, entre lesquels les dispositifs </a:t>
            </a:r>
            <a:r>
              <a:rPr lang="fr-FR" sz="1600" kern="0" dirty="0" err="1">
                <a:effectLst/>
                <a:latin typeface="Times New Roman" panose="02020603050405020304" pitchFamily="18" charset="0"/>
                <a:ea typeface="Times New Roman" panose="02020603050405020304" pitchFamily="18" charset="0"/>
              </a:rPr>
              <a:t>interdiscursifs</a:t>
            </a:r>
            <a:r>
              <a:rPr lang="fr-FR" sz="1600" kern="0" dirty="0">
                <a:effectLst/>
                <a:latin typeface="Times New Roman" panose="02020603050405020304" pitchFamily="18" charset="0"/>
                <a:ea typeface="Times New Roman" panose="02020603050405020304" pitchFamily="18" charset="0"/>
              </a:rPr>
              <a:t> […] assurent la migration d’idéologèmes et les adaptations </a:t>
            </a:r>
            <a:r>
              <a:rPr lang="fr-FR" sz="1600" i="1" kern="0" dirty="0">
                <a:effectLst/>
                <a:latin typeface="Times New Roman" panose="02020603050405020304" pitchFamily="18" charset="0"/>
                <a:ea typeface="Times New Roman" panose="02020603050405020304" pitchFamily="18" charset="0"/>
              </a:rPr>
              <a:t>ad hoc</a:t>
            </a:r>
            <a:r>
              <a:rPr lang="fr-FR" sz="1600" kern="0" dirty="0">
                <a:effectLst/>
                <a:latin typeface="Times New Roman" panose="02020603050405020304" pitchFamily="18" charset="0"/>
                <a:ea typeface="Times New Roman" panose="02020603050405020304" pitchFamily="18" charset="0"/>
              </a:rPr>
              <a:t> des formes langagières et schèmes topiques communs. » (Angenot 2006)</a:t>
            </a:r>
            <a:endParaRPr lang="fr-FR" sz="1600" dirty="0"/>
          </a:p>
          <a:p>
            <a:pPr algn="just"/>
            <a:r>
              <a:rPr lang="fr-FR" dirty="0"/>
              <a:t> La « question-de-la-poésie » (Hummel 2024) comme champ discursif autonome : « le vaste champ théorique des </a:t>
            </a:r>
            <a:r>
              <a:rPr lang="fr-FR" i="1" dirty="0"/>
              <a:t>propos de poètes sur la poésie </a:t>
            </a:r>
            <a:r>
              <a:rPr lang="fr-FR" dirty="0"/>
              <a:t>» (</a:t>
            </a:r>
            <a:r>
              <a:rPr lang="fr-FR" i="1" dirty="0"/>
              <a:t>Ibid</a:t>
            </a:r>
            <a:r>
              <a:rPr lang="fr-FR" dirty="0"/>
              <a:t>.), en tant qu’il est uni par une même </a:t>
            </a:r>
            <a:r>
              <a:rPr lang="fr-FR" i="1" dirty="0"/>
              <a:t>épistèmè</a:t>
            </a:r>
            <a:r>
              <a:rPr lang="fr-FR" dirty="0"/>
              <a:t>, se prête à une analyse topographique.</a:t>
            </a:r>
            <a:endParaRPr lang="fr-BE" dirty="0"/>
          </a:p>
        </p:txBody>
      </p:sp>
    </p:spTree>
    <p:extLst>
      <p:ext uri="{BB962C8B-B14F-4D97-AF65-F5344CB8AC3E}">
        <p14:creationId xmlns:p14="http://schemas.microsoft.com/office/powerpoint/2010/main" val="5606629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56135D8-1183-EACF-6D8C-9FED0BF18FE7}"/>
              </a:ext>
            </a:extLst>
          </p:cNvPr>
          <p:cNvSpPr>
            <a:spLocks noGrp="1"/>
          </p:cNvSpPr>
          <p:nvPr>
            <p:ph type="title"/>
          </p:nvPr>
        </p:nvSpPr>
        <p:spPr>
          <a:xfrm>
            <a:off x="119269" y="311426"/>
            <a:ext cx="11867321" cy="901148"/>
          </a:xfrm>
        </p:spPr>
        <p:txBody>
          <a:bodyPr/>
          <a:lstStyle/>
          <a:p>
            <a:r>
              <a:rPr lang="fr-FR" dirty="0"/>
              <a:t>2. Corpus</a:t>
            </a:r>
            <a:endParaRPr lang="fr-BE" dirty="0"/>
          </a:p>
        </p:txBody>
      </p:sp>
      <p:sp>
        <p:nvSpPr>
          <p:cNvPr id="3" name="Espace réservé du contenu 2">
            <a:extLst>
              <a:ext uri="{FF2B5EF4-FFF2-40B4-BE49-F238E27FC236}">
                <a16:creationId xmlns:a16="http://schemas.microsoft.com/office/drawing/2014/main" id="{58FB6E84-34E8-CC37-57F4-261195727843}"/>
              </a:ext>
            </a:extLst>
          </p:cNvPr>
          <p:cNvSpPr>
            <a:spLocks noGrp="1"/>
          </p:cNvSpPr>
          <p:nvPr>
            <p:ph idx="1"/>
          </p:nvPr>
        </p:nvSpPr>
        <p:spPr>
          <a:xfrm>
            <a:off x="178904" y="1212573"/>
            <a:ext cx="11807686" cy="5453269"/>
          </a:xfrm>
        </p:spPr>
        <p:txBody>
          <a:bodyPr/>
          <a:lstStyle/>
          <a:p>
            <a:pPr algn="just"/>
            <a:r>
              <a:rPr lang="fr-FR" sz="2300" dirty="0"/>
              <a:t>Un large échantillon de la production critique de Jude Stéfan, représentée dans sa diversité : </a:t>
            </a:r>
            <a:r>
              <a:rPr lang="fr-FR" sz="2300" i="1" dirty="0"/>
              <a:t>Lettres tombales</a:t>
            </a:r>
            <a:r>
              <a:rPr lang="fr-FR" sz="2300" dirty="0"/>
              <a:t>; </a:t>
            </a:r>
            <a:r>
              <a:rPr lang="fr-FR" sz="2300" i="1" dirty="0"/>
              <a:t>De Catulle</a:t>
            </a:r>
            <a:r>
              <a:rPr lang="fr-FR" sz="2300" dirty="0"/>
              <a:t>; </a:t>
            </a:r>
            <a:r>
              <a:rPr lang="fr-FR" sz="2300" i="1" dirty="0"/>
              <a:t>Xénies</a:t>
            </a:r>
            <a:r>
              <a:rPr lang="fr-FR" sz="2300" dirty="0"/>
              <a:t>; </a:t>
            </a:r>
            <a:r>
              <a:rPr lang="fr-FR" sz="2300" i="1" dirty="0"/>
              <a:t>Scholies</a:t>
            </a:r>
            <a:r>
              <a:rPr lang="fr-FR" sz="2300" dirty="0"/>
              <a:t>; </a:t>
            </a:r>
            <a:r>
              <a:rPr lang="fr-FR" sz="2300" i="1" dirty="0"/>
              <a:t>Epitomè</a:t>
            </a:r>
            <a:r>
              <a:rPr lang="fr-FR" sz="2300" dirty="0"/>
              <a:t>; </a:t>
            </a:r>
            <a:r>
              <a:rPr lang="fr-FR" sz="2300" i="1" dirty="0"/>
              <a:t>Chroniques catoniques</a:t>
            </a:r>
            <a:r>
              <a:rPr lang="fr-FR" sz="2300" dirty="0"/>
              <a:t>; </a:t>
            </a:r>
            <a:r>
              <a:rPr lang="fr-FR" sz="2300" i="1" dirty="0"/>
              <a:t>Variétés VI</a:t>
            </a:r>
            <a:r>
              <a:rPr lang="fr-FR" sz="2300" dirty="0"/>
              <a:t>; </a:t>
            </a:r>
            <a:r>
              <a:rPr lang="fr-FR" sz="2300" i="1" dirty="0"/>
              <a:t>Variétés VII</a:t>
            </a:r>
            <a:r>
              <a:rPr lang="fr-FR" sz="2300" dirty="0"/>
              <a:t>; </a:t>
            </a:r>
            <a:r>
              <a:rPr lang="fr-FR" sz="2300" i="1" dirty="0"/>
              <a:t>Une vie d’ombres</a:t>
            </a:r>
            <a:r>
              <a:rPr lang="fr-FR" sz="2300" dirty="0"/>
              <a:t>.</a:t>
            </a:r>
          </a:p>
          <a:p>
            <a:pPr algn="just"/>
            <a:r>
              <a:rPr lang="fr-FR" sz="2300" dirty="0"/>
              <a:t>Un échantillon exploratoire (et supposément représentatif) de la polémique du nouveau lyrisme :</a:t>
            </a:r>
          </a:p>
          <a:p>
            <a:pPr marL="0" indent="0" algn="just">
              <a:buNone/>
            </a:pPr>
            <a:endParaRPr lang="fr-BE" dirty="0"/>
          </a:p>
        </p:txBody>
      </p:sp>
      <p:graphicFrame>
        <p:nvGraphicFramePr>
          <p:cNvPr id="4" name="Tableau 3">
            <a:extLst>
              <a:ext uri="{FF2B5EF4-FFF2-40B4-BE49-F238E27FC236}">
                <a16:creationId xmlns:a16="http://schemas.microsoft.com/office/drawing/2014/main" id="{22E32876-AA6B-BAD8-329E-DDBF8C46C7B9}"/>
              </a:ext>
            </a:extLst>
          </p:cNvPr>
          <p:cNvGraphicFramePr>
            <a:graphicFrameLocks noGrp="1"/>
          </p:cNvGraphicFramePr>
          <p:nvPr>
            <p:extLst>
              <p:ext uri="{D42A27DB-BD31-4B8C-83A1-F6EECF244321}">
                <p14:modId xmlns:p14="http://schemas.microsoft.com/office/powerpoint/2010/main" val="4194141270"/>
              </p:ext>
            </p:extLst>
          </p:nvPr>
        </p:nvGraphicFramePr>
        <p:xfrm>
          <a:off x="390939" y="3810000"/>
          <a:ext cx="11396870" cy="2971137"/>
        </p:xfrm>
        <a:graphic>
          <a:graphicData uri="http://schemas.openxmlformats.org/drawingml/2006/table">
            <a:tbl>
              <a:tblPr firstRow="1" bandRow="1">
                <a:tableStyleId>{5C22544A-7EE6-4342-B048-85BDC9FD1C3A}</a:tableStyleId>
              </a:tblPr>
              <a:tblGrid>
                <a:gridCol w="5698435">
                  <a:extLst>
                    <a:ext uri="{9D8B030D-6E8A-4147-A177-3AD203B41FA5}">
                      <a16:colId xmlns:a16="http://schemas.microsoft.com/office/drawing/2014/main" val="1869510609"/>
                    </a:ext>
                  </a:extLst>
                </a:gridCol>
                <a:gridCol w="5698435">
                  <a:extLst>
                    <a:ext uri="{9D8B030D-6E8A-4147-A177-3AD203B41FA5}">
                      <a16:colId xmlns:a16="http://schemas.microsoft.com/office/drawing/2014/main" val="1807613603"/>
                    </a:ext>
                  </a:extLst>
                </a:gridCol>
              </a:tblGrid>
              <a:tr h="410817">
                <a:tc>
                  <a:txBody>
                    <a:bodyPr/>
                    <a:lstStyle/>
                    <a:p>
                      <a:pPr algn="ctr"/>
                      <a:r>
                        <a:rPr lang="fr-FR" dirty="0"/>
                        <a:t>Discours d’opposition au (nouveau) lyrisme</a:t>
                      </a:r>
                      <a:endParaRPr lang="fr-BE" dirty="0"/>
                    </a:p>
                  </a:txBody>
                  <a:tcPr/>
                </a:tc>
                <a:tc>
                  <a:txBody>
                    <a:bodyPr/>
                    <a:lstStyle/>
                    <a:p>
                      <a:pPr algn="ctr"/>
                      <a:r>
                        <a:rPr lang="fr-FR" dirty="0"/>
                        <a:t>Discours de défense du (nouveau) lyrisme</a:t>
                      </a:r>
                      <a:endParaRPr lang="fr-BE" dirty="0"/>
                    </a:p>
                  </a:txBody>
                  <a:tcPr/>
                </a:tc>
                <a:extLst>
                  <a:ext uri="{0D108BD9-81ED-4DB2-BD59-A6C34878D82A}">
                    <a16:rowId xmlns:a16="http://schemas.microsoft.com/office/drawing/2014/main" val="157407811"/>
                  </a:ext>
                </a:extLst>
              </a:tr>
              <a:tr h="2285200">
                <a:tc>
                  <a:txBody>
                    <a:bodyPr/>
                    <a:lstStyle/>
                    <a:p>
                      <a:r>
                        <a:rPr lang="fr-FR" dirty="0"/>
                        <a:t>Prigent (1989 ; 1991)</a:t>
                      </a:r>
                    </a:p>
                    <a:p>
                      <a:r>
                        <a:rPr lang="fr-FR" dirty="0"/>
                        <a:t>Hocquard (1987 ; 1992 ; 2001)</a:t>
                      </a:r>
                    </a:p>
                    <a:p>
                      <a:r>
                        <a:rPr lang="fr-FR" dirty="0"/>
                        <a:t>Gleize (1992 ; 2009)</a:t>
                      </a:r>
                    </a:p>
                    <a:p>
                      <a:r>
                        <a:rPr lang="fr-FR" dirty="0"/>
                        <a:t>Di Manno (1995) ; Di Manno &amp; Garron (2017)</a:t>
                      </a:r>
                    </a:p>
                    <a:p>
                      <a:r>
                        <a:rPr lang="fr-FR" dirty="0"/>
                        <a:t>Espitallier (2000)</a:t>
                      </a:r>
                    </a:p>
                    <a:p>
                      <a:r>
                        <a:rPr lang="fr-FR" dirty="0"/>
                        <a:t>Quintane (2004)</a:t>
                      </a:r>
                    </a:p>
                    <a:p>
                      <a:r>
                        <a:rPr lang="fr-FR" dirty="0"/>
                        <a:t>Cadiot (2013)</a:t>
                      </a:r>
                    </a:p>
                    <a:p>
                      <a:r>
                        <a:rPr lang="fr-BE" dirty="0"/>
                        <a:t>Hanna (2014)</a:t>
                      </a:r>
                    </a:p>
                  </a:txBody>
                  <a:tcPr/>
                </a:tc>
                <a:tc>
                  <a:txBody>
                    <a:bodyPr/>
                    <a:lstStyle/>
                    <a:p>
                      <a:r>
                        <a:rPr lang="fr-FR" dirty="0"/>
                        <a:t>Delaveau (1988 ; 1989)</a:t>
                      </a:r>
                    </a:p>
                    <a:p>
                      <a:r>
                        <a:rPr lang="fr-FR" dirty="0"/>
                        <a:t>Réda (1989)</a:t>
                      </a:r>
                    </a:p>
                    <a:p>
                      <a:r>
                        <a:rPr lang="fr-FR" dirty="0"/>
                        <a:t>Pinson (1995 ; 1998)</a:t>
                      </a:r>
                    </a:p>
                    <a:p>
                      <a:r>
                        <a:rPr lang="fr-FR" dirty="0"/>
                        <a:t>Maulpoix (1998)</a:t>
                      </a:r>
                    </a:p>
                    <a:p>
                      <a:r>
                        <a:rPr lang="fr-FR" dirty="0"/>
                        <a:t>Steinmetz (1998)</a:t>
                      </a:r>
                    </a:p>
                    <a:p>
                      <a:r>
                        <a:rPr lang="fr-FR" dirty="0"/>
                        <a:t>Maxence (2014)</a:t>
                      </a:r>
                    </a:p>
                    <a:p>
                      <a:r>
                        <a:rPr lang="fr-BE" dirty="0"/>
                        <a:t>Darras (2017)</a:t>
                      </a:r>
                    </a:p>
                    <a:p>
                      <a:r>
                        <a:rPr lang="fr-BE" dirty="0"/>
                        <a:t>+ discours produits dans le cadre du </a:t>
                      </a:r>
                      <a:r>
                        <a:rPr lang="fr-BE" i="1" dirty="0"/>
                        <a:t>Printemps des poètes</a:t>
                      </a:r>
                      <a:r>
                        <a:rPr lang="fr-BE" i="0" dirty="0"/>
                        <a:t> (Borer 2001 ; Naulleau 2022 ; Reuzeau 2024)</a:t>
                      </a:r>
                      <a:endParaRPr lang="fr-BE" i="1" dirty="0"/>
                    </a:p>
                  </a:txBody>
                  <a:tcPr/>
                </a:tc>
                <a:extLst>
                  <a:ext uri="{0D108BD9-81ED-4DB2-BD59-A6C34878D82A}">
                    <a16:rowId xmlns:a16="http://schemas.microsoft.com/office/drawing/2014/main" val="1954022811"/>
                  </a:ext>
                </a:extLst>
              </a:tr>
            </a:tbl>
          </a:graphicData>
        </a:graphic>
      </p:graphicFrame>
    </p:spTree>
    <p:extLst>
      <p:ext uri="{BB962C8B-B14F-4D97-AF65-F5344CB8AC3E}">
        <p14:creationId xmlns:p14="http://schemas.microsoft.com/office/powerpoint/2010/main" val="7348673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82432B5-7723-1E74-401A-A8FCF6259FA5}"/>
              </a:ext>
            </a:extLst>
          </p:cNvPr>
          <p:cNvSpPr>
            <a:spLocks noGrp="1"/>
          </p:cNvSpPr>
          <p:nvPr>
            <p:ph type="title"/>
          </p:nvPr>
        </p:nvSpPr>
        <p:spPr>
          <a:xfrm>
            <a:off x="145774" y="324677"/>
            <a:ext cx="11734800" cy="1431235"/>
          </a:xfrm>
        </p:spPr>
        <p:txBody>
          <a:bodyPr>
            <a:normAutofit/>
          </a:bodyPr>
          <a:lstStyle/>
          <a:p>
            <a:pPr algn="just"/>
            <a:r>
              <a:rPr lang="fr-FR" dirty="0"/>
              <a:t>3. La polémique du « nouveau lyrisme » : problèmes épistémologiques  </a:t>
            </a:r>
            <a:endParaRPr lang="fr-BE" dirty="0"/>
          </a:p>
        </p:txBody>
      </p:sp>
      <p:sp>
        <p:nvSpPr>
          <p:cNvPr id="3" name="Espace réservé du contenu 2">
            <a:extLst>
              <a:ext uri="{FF2B5EF4-FFF2-40B4-BE49-F238E27FC236}">
                <a16:creationId xmlns:a16="http://schemas.microsoft.com/office/drawing/2014/main" id="{989477E3-7AEC-36A7-D7B9-957B0BEC5F2F}"/>
              </a:ext>
            </a:extLst>
          </p:cNvPr>
          <p:cNvSpPr>
            <a:spLocks noGrp="1"/>
          </p:cNvSpPr>
          <p:nvPr>
            <p:ph idx="1"/>
          </p:nvPr>
        </p:nvSpPr>
        <p:spPr>
          <a:xfrm>
            <a:off x="284922" y="1808922"/>
            <a:ext cx="11595652" cy="4724401"/>
          </a:xfrm>
        </p:spPr>
        <p:txBody>
          <a:bodyPr>
            <a:normAutofit fontScale="92500"/>
          </a:bodyPr>
          <a:lstStyle/>
          <a:p>
            <a:pPr algn="just"/>
            <a:r>
              <a:rPr lang="fr-FR" dirty="0"/>
              <a:t>Une polémique autour du « nouveau lyrisme » souvent considérée comme structurante dans le champ poétique français contemporain, tant par les poètes que par les chercheurs (cf. par exemple Collot 2000 et 2019, Barda 2019, Michel 2024) </a:t>
            </a:r>
          </a:p>
          <a:p>
            <a:pPr algn="just"/>
            <a:r>
              <a:rPr lang="fr-FR" dirty="0"/>
              <a:t>Une opposition exprimée à coups d’antithèses choc parfois non dénuées de parti-pris: « littéralité » vs « lyrisme » (Collot, Pinson), « postpoésie » vs « </a:t>
            </a:r>
            <a:r>
              <a:rPr lang="fr-FR" dirty="0" err="1"/>
              <a:t>repoésie</a:t>
            </a:r>
            <a:r>
              <a:rPr lang="fr-FR" dirty="0"/>
              <a:t> » (Gleize), « cercles de résistance » vs « retour au calme » (di Manno et Garron), « robots </a:t>
            </a:r>
            <a:r>
              <a:rPr lang="fr-FR" dirty="0" err="1"/>
              <a:t>grammatico</a:t>
            </a:r>
            <a:r>
              <a:rPr lang="fr-FR" dirty="0"/>
              <a:t>-communistes » vs « vrais humains » (Cadiot), « monstres » vs « couillons » (Quintane)</a:t>
            </a:r>
          </a:p>
          <a:p>
            <a:pPr algn="just"/>
            <a:endParaRPr lang="fr-BE" dirty="0"/>
          </a:p>
        </p:txBody>
      </p:sp>
    </p:spTree>
    <p:extLst>
      <p:ext uri="{BB962C8B-B14F-4D97-AF65-F5344CB8AC3E}">
        <p14:creationId xmlns:p14="http://schemas.microsoft.com/office/powerpoint/2010/main" val="45374516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516834E-954A-6DD7-4F12-328B1689F8B6}"/>
              </a:ext>
            </a:extLst>
          </p:cNvPr>
          <p:cNvSpPr>
            <a:spLocks noGrp="1"/>
          </p:cNvSpPr>
          <p:nvPr>
            <p:ph type="title"/>
          </p:nvPr>
        </p:nvSpPr>
        <p:spPr>
          <a:xfrm>
            <a:off x="132522" y="357809"/>
            <a:ext cx="11873948" cy="1338469"/>
          </a:xfrm>
        </p:spPr>
        <p:txBody>
          <a:bodyPr/>
          <a:lstStyle/>
          <a:p>
            <a:r>
              <a:rPr lang="fr-FR" dirty="0"/>
              <a:t>3. La polémique du « nouveau lyrisme » : problèmes épistémologiques </a:t>
            </a:r>
            <a:endParaRPr lang="fr-BE" dirty="0"/>
          </a:p>
        </p:txBody>
      </p:sp>
      <p:sp>
        <p:nvSpPr>
          <p:cNvPr id="3" name="Espace réservé du contenu 2">
            <a:extLst>
              <a:ext uri="{FF2B5EF4-FFF2-40B4-BE49-F238E27FC236}">
                <a16:creationId xmlns:a16="http://schemas.microsoft.com/office/drawing/2014/main" id="{6C3807BC-57E3-8A05-6BC3-A6E69EEA999B}"/>
              </a:ext>
            </a:extLst>
          </p:cNvPr>
          <p:cNvSpPr>
            <a:spLocks noGrp="1"/>
          </p:cNvSpPr>
          <p:nvPr>
            <p:ph idx="1"/>
          </p:nvPr>
        </p:nvSpPr>
        <p:spPr>
          <a:xfrm>
            <a:off x="298174" y="1762540"/>
            <a:ext cx="11569148" cy="4810538"/>
          </a:xfrm>
        </p:spPr>
        <p:txBody>
          <a:bodyPr/>
          <a:lstStyle/>
          <a:p>
            <a:pPr algn="just"/>
            <a:r>
              <a:rPr lang="fr-FR" dirty="0"/>
              <a:t>Nathalie Quintane, en 2004, non seulement prend acte de la polarisation, mais la présente comme nécessaire et inéluctable :</a:t>
            </a:r>
          </a:p>
          <a:p>
            <a:pPr marL="0" indent="0" algn="just">
              <a:buNone/>
            </a:pPr>
            <a:endParaRPr lang="fr-FR" dirty="0"/>
          </a:p>
          <a:p>
            <a:pPr marL="449580" indent="0" algn="just">
              <a:lnSpc>
                <a:spcPct val="115000"/>
              </a:lnSpc>
              <a:spcBef>
                <a:spcPts val="600"/>
              </a:spcBef>
              <a:spcAft>
                <a:spcPts val="600"/>
              </a:spcAft>
              <a:buNone/>
            </a:pPr>
            <a:r>
              <a:rPr lang="fr-FR" sz="1800" dirty="0">
                <a:effectLst/>
                <a:latin typeface="Times New Roman" panose="02020603050405020304" pitchFamily="18" charset="0"/>
                <a:ea typeface="Times New Roman" panose="02020603050405020304" pitchFamily="18" charset="0"/>
                <a:cs typeface="Times New Roman" panose="02020603050405020304" pitchFamily="18" charset="0"/>
              </a:rPr>
              <a:t>« Comme Couillons et Monstres sont tous des professionnels du langage, ils tentent parfois la synonymie : le Couillon appelle le Monstre </a:t>
            </a:r>
            <a:r>
              <a:rPr lang="fr-FR" sz="1800" i="1" dirty="0">
                <a:effectLst/>
                <a:latin typeface="Times New Roman" panose="02020603050405020304" pitchFamily="18" charset="0"/>
                <a:ea typeface="Times New Roman" panose="02020603050405020304" pitchFamily="18" charset="0"/>
                <a:cs typeface="Times New Roman" panose="02020603050405020304" pitchFamily="18" charset="0"/>
              </a:rPr>
              <a:t>Formaliste</a:t>
            </a:r>
            <a:r>
              <a:rPr lang="fr-FR" sz="1800" dirty="0">
                <a:effectLst/>
                <a:latin typeface="Times New Roman" panose="02020603050405020304" pitchFamily="18" charset="0"/>
                <a:ea typeface="Times New Roman" panose="02020603050405020304" pitchFamily="18" charset="0"/>
                <a:cs typeface="Times New Roman" panose="02020603050405020304" pitchFamily="18" charset="0"/>
              </a:rPr>
              <a:t> ; le Monstre appelle le Couillon </a:t>
            </a:r>
            <a:r>
              <a:rPr lang="fr-FR" sz="1800" i="1" dirty="0">
                <a:effectLst/>
                <a:latin typeface="Times New Roman" panose="02020603050405020304" pitchFamily="18" charset="0"/>
                <a:ea typeface="Times New Roman" panose="02020603050405020304" pitchFamily="18" charset="0"/>
                <a:cs typeface="Times New Roman" panose="02020603050405020304" pitchFamily="18" charset="0"/>
              </a:rPr>
              <a:t>Lyrique</a:t>
            </a:r>
            <a:r>
              <a:rPr lang="fr-FR" sz="1800" dirty="0">
                <a:effectLst/>
                <a:latin typeface="Times New Roman" panose="02020603050405020304" pitchFamily="18" charset="0"/>
                <a:ea typeface="Times New Roman" panose="02020603050405020304" pitchFamily="18" charset="0"/>
                <a:cs typeface="Times New Roman" panose="02020603050405020304" pitchFamily="18" charset="0"/>
              </a:rPr>
              <a:t>. Cette fable n’est pas un délire exagératif ; elle essaie de rendre compte d’une division si ancrée depuis trente ans qu’elle tend à fossiliser les imaginaires […] Cela dit, entendons-nous bien : je ne viens pas ici prêcher la réconciliation. Je sais qu’elle est esthétiquement, éthiquement, philosophiquement, poétiquement impossible. Parce qu’elle est esthétiquement, éthiquement, philosophiquement, poétiquement motivée. » (Quintane 2004)</a:t>
            </a:r>
            <a:endParaRPr lang="fr-FR" sz="1800" dirty="0">
              <a:effectLst/>
              <a:latin typeface="Arial" panose="020B0604020202020204" pitchFamily="34" charset="0"/>
              <a:ea typeface="Times New Roman" panose="02020603050405020304" pitchFamily="18" charset="0"/>
              <a:cs typeface="Times New Roman" panose="02020603050405020304" pitchFamily="18" charset="0"/>
            </a:endParaRPr>
          </a:p>
          <a:p>
            <a:pPr marL="0" indent="0" algn="just">
              <a:buNone/>
            </a:pPr>
            <a:endParaRPr lang="fr-BE" dirty="0"/>
          </a:p>
        </p:txBody>
      </p:sp>
    </p:spTree>
    <p:extLst>
      <p:ext uri="{BB962C8B-B14F-4D97-AF65-F5344CB8AC3E}">
        <p14:creationId xmlns:p14="http://schemas.microsoft.com/office/powerpoint/2010/main" val="721505629"/>
      </p:ext>
    </p:extLst>
  </p:cSld>
  <p:clrMapOvr>
    <a:masterClrMapping/>
  </p:clrMapOvr>
</p:sld>
</file>

<file path=ppt/theme/theme1.xml><?xml version="1.0" encoding="utf-8"?>
<a:theme xmlns:a="http://schemas.openxmlformats.org/drawingml/2006/main" name="PebbleVTI">
  <a:themeElements>
    <a:clrScheme name="Blush 3">
      <a:dk1>
        <a:sysClr val="windowText" lastClr="000000"/>
      </a:dk1>
      <a:lt1>
        <a:sysClr val="window" lastClr="FFFFFF"/>
      </a:lt1>
      <a:dk2>
        <a:srgbClr val="B15E4E"/>
      </a:dk2>
      <a:lt2>
        <a:srgbClr val="FFFFFF"/>
      </a:lt2>
      <a:accent1>
        <a:srgbClr val="C5B096"/>
      </a:accent1>
      <a:accent2>
        <a:srgbClr val="ECA855"/>
      </a:accent2>
      <a:accent3>
        <a:srgbClr val="9BBFB0"/>
      </a:accent3>
      <a:accent4>
        <a:srgbClr val="A9AEA7"/>
      </a:accent4>
      <a:accent5>
        <a:srgbClr val="6A787C"/>
      </a:accent5>
      <a:accent6>
        <a:srgbClr val="3B4345"/>
      </a:accent6>
      <a:hlink>
        <a:srgbClr val="ECA855"/>
      </a:hlink>
      <a:folHlink>
        <a:srgbClr val="6A392F"/>
      </a:folHlink>
    </a:clrScheme>
    <a:fontScheme name="Custom 4">
      <a:majorFont>
        <a:latin typeface="Sitka Subheading"/>
        <a:ea typeface=""/>
        <a:cs typeface=""/>
      </a:majorFont>
      <a:minorFont>
        <a:latin typeface="Avenir Next LT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ebbleVTI" id="{8B4DB91D-6BB4-4BA3-973A-733D3AF2680E}" vid="{9A19CF0D-2077-4BF4-BAA5-86934C336D59}"/>
    </a:ext>
  </a:extLst>
</a:theme>
</file>

<file path=docProps/app.xml><?xml version="1.0" encoding="utf-8"?>
<Properties xmlns="http://schemas.openxmlformats.org/officeDocument/2006/extended-properties" xmlns:vt="http://schemas.openxmlformats.org/officeDocument/2006/docPropsVTypes">
  <TotalTime>3511</TotalTime>
  <Words>5403</Words>
  <Application>Microsoft Office PowerPoint</Application>
  <PresentationFormat>Grand écran</PresentationFormat>
  <Paragraphs>256</Paragraphs>
  <Slides>33</Slides>
  <Notes>0</Notes>
  <HiddenSlides>0</HiddenSlides>
  <MMClips>0</MMClips>
  <ScaleCrop>false</ScaleCrop>
  <HeadingPairs>
    <vt:vector size="6" baseType="variant">
      <vt:variant>
        <vt:lpstr>Polices utilisées</vt:lpstr>
      </vt:variant>
      <vt:variant>
        <vt:i4>6</vt:i4>
      </vt:variant>
      <vt:variant>
        <vt:lpstr>Thème</vt:lpstr>
      </vt:variant>
      <vt:variant>
        <vt:i4>1</vt:i4>
      </vt:variant>
      <vt:variant>
        <vt:lpstr>Titres des diapositives</vt:lpstr>
      </vt:variant>
      <vt:variant>
        <vt:i4>33</vt:i4>
      </vt:variant>
    </vt:vector>
  </HeadingPairs>
  <TitlesOfParts>
    <vt:vector size="40" baseType="lpstr">
      <vt:lpstr>Arial</vt:lpstr>
      <vt:lpstr>Avenir Next LT Pro</vt:lpstr>
      <vt:lpstr>Avenir Next LT Pro Light</vt:lpstr>
      <vt:lpstr>Sitka Subheading</vt:lpstr>
      <vt:lpstr>Times New Roman</vt:lpstr>
      <vt:lpstr>Wingdings</vt:lpstr>
      <vt:lpstr>PebbleVTI</vt:lpstr>
      <vt:lpstr>Par-delà monstres et couillons ?  Une approche sociocritique du discours métapoétique de Jude Stéfan</vt:lpstr>
      <vt:lpstr>Introduction: Jude Stéfan « méta »</vt:lpstr>
      <vt:lpstr>Introduction : Jude Stéfan « méta »</vt:lpstr>
      <vt:lpstr>1. Cadre méthodologique: théorie du discours social et analyse topographique </vt:lpstr>
      <vt:lpstr>1. Cadre méthodologique: théorie du discours social et analyse topographique </vt:lpstr>
      <vt:lpstr>1. Cadre méthodologique: théorie du discours social et analyse topographique </vt:lpstr>
      <vt:lpstr>2. Corpus</vt:lpstr>
      <vt:lpstr>3. La polémique du « nouveau lyrisme » : problèmes épistémologiques  </vt:lpstr>
      <vt:lpstr>3. La polémique du « nouveau lyrisme » : problèmes épistémologiques </vt:lpstr>
      <vt:lpstr>3. La polémique du « nouveau lyrisme » : problèmes épistémologiques </vt:lpstr>
      <vt:lpstr>3. La polémique du « nouveau lyrisme » : problèmes épistémologiques </vt:lpstr>
      <vt:lpstr>4. Le topos du « tournant des années 1980 »</vt:lpstr>
      <vt:lpstr>4. Le topos du « tournant des années 1980 »</vt:lpstr>
      <vt:lpstr>4. Le topos du « tournant des années 1980 »</vt:lpstr>
      <vt:lpstr>5. Le topos de « l’absence de la poésie »</vt:lpstr>
      <vt:lpstr>6. Jude Stéfan et les topoi relatifs à l’actualité de la poésie française </vt:lpstr>
      <vt:lpstr>6. Jude Stéfan et les topoi relatifs à l’actualité de la poésie française </vt:lpstr>
      <vt:lpstr>6. Jude Stéfan et les topoi relatifs à l’actualité de la poésie française </vt:lpstr>
      <vt:lpstr>7. Deux pôles axiologiques en confrontation</vt:lpstr>
      <vt:lpstr>7. Deux pôles axiologiques en confrontation</vt:lpstr>
      <vt:lpstr>7. Deux pôles axiologiques en confrontation</vt:lpstr>
      <vt:lpstr>7. Deux pôles axiologiques en confrontation</vt:lpstr>
      <vt:lpstr>8. Jude Stéfan : monstre ou couillon ?</vt:lpstr>
      <vt:lpstr>8. Jude Stéfan : monstre ou couillon ?</vt:lpstr>
      <vt:lpstr>8. Jude Stéfan : monstre ou couillon ?</vt:lpstr>
      <vt:lpstr>Conclusion : Stéfan, à part et de son temps</vt:lpstr>
      <vt:lpstr>Références</vt:lpstr>
      <vt:lpstr>Références</vt:lpstr>
      <vt:lpstr>Références</vt:lpstr>
      <vt:lpstr>Références</vt:lpstr>
      <vt:lpstr>Références</vt:lpstr>
      <vt:lpstr>Références</vt:lpstr>
      <vt:lpstr>Références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Félix Katikakis</dc:creator>
  <cp:lastModifiedBy>Félix Katikakis</cp:lastModifiedBy>
  <cp:revision>250</cp:revision>
  <dcterms:created xsi:type="dcterms:W3CDTF">2024-12-22T14:27:48Z</dcterms:created>
  <dcterms:modified xsi:type="dcterms:W3CDTF">2024-12-27T21:54:55Z</dcterms:modified>
</cp:coreProperties>
</file>