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38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209808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PULCHRE Edith" initials="SE" lastIdx="3" clrIdx="0">
    <p:extLst>
      <p:ext uri="{19B8F6BF-5375-455C-9EA6-DF929625EA0E}">
        <p15:presenceInfo xmlns:p15="http://schemas.microsoft.com/office/powerpoint/2012/main" userId="S-1-5-21-3605718111-1108898207-2804256865-44073" providerId="AD"/>
      </p:ext>
    </p:extLst>
  </p:cmAuthor>
  <p:cmAuthor id="2" name="SEPULCHRE Edith" initials="SE [2]" lastIdx="3" clrIdx="1">
    <p:extLst>
      <p:ext uri="{19B8F6BF-5375-455C-9EA6-DF929625EA0E}">
        <p15:presenceInfo xmlns:p15="http://schemas.microsoft.com/office/powerpoint/2012/main" userId="SEPULCHRE Edith" providerId="None"/>
      </p:ext>
    </p:extLst>
  </p:cmAuthor>
  <p:cmAuthor id="3" name="LEROI Natacha" initials="LN" lastIdx="2" clrIdx="2">
    <p:extLst>
      <p:ext uri="{19B8F6BF-5375-455C-9EA6-DF929625EA0E}">
        <p15:presenceInfo xmlns:p15="http://schemas.microsoft.com/office/powerpoint/2012/main" userId="LEROI Nata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9" d="100"/>
          <a:sy n="19" d="100"/>
        </p:scale>
        <p:origin x="366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4T16:09:25.190" idx="2">
    <p:pos x="11429" y="8489"/>
    <p:text>biorender figure?</p:text>
    <p:extLst>
      <p:ext uri="{C676402C-5697-4E1C-873F-D02D1690AC5C}">
        <p15:threadingInfo xmlns:p15="http://schemas.microsoft.com/office/powerpoint/2012/main" timeZoneBias="-60"/>
      </p:ext>
    </p:extLst>
  </p:cm>
  <p:cm authorId="1" dt="2025-02-24T16:48:01.301" idx="3">
    <p:pos x="1995" y="23945"/>
    <p:text>Nécessaire de mettre des ref si données générales de Genereview?</p:text>
    <p:extLst>
      <p:ext uri="{C676402C-5697-4E1C-873F-D02D1690AC5C}">
        <p15:threadingInfo xmlns:p15="http://schemas.microsoft.com/office/powerpoint/2012/main" timeZoneBias="-60"/>
      </p:ext>
    </p:extLst>
  </p:cm>
  <p:cm authorId="2" dt="2025-03-05T06:41:33.322" idx="3">
    <p:pos x="1995" y="24081"/>
    <p:text>si nécesaire, mettre dans le texte</p:text>
    <p:extLst>
      <p:ext uri="{C676402C-5697-4E1C-873F-D02D1690AC5C}">
        <p15:threadingInfo xmlns:p15="http://schemas.microsoft.com/office/powerpoint/2012/main" timeZoneBias="-60">
          <p15:parentCm authorId="1" idx="3"/>
        </p15:threadingInfo>
      </p:ext>
    </p:extLst>
  </p:cm>
  <p:cm authorId="2" dt="2025-03-05T06:36:26.975" idx="2">
    <p:pos x="10" y="10"/>
    <p:text>Figure: moyen d'ajouter précisions suivantes? Que représentent les 3 flèches? Peut-être ajouer en haut à gauche dans le retangle dans la même couleur en plus foncé "deletion of E1 to E10? (pouruqoi il n'y a pas de point pour l'E10?)</p:text>
    <p:extLst>
      <p:ext uri="{C676402C-5697-4E1C-873F-D02D1690AC5C}">
        <p15:threadingInfo xmlns:p15="http://schemas.microsoft.com/office/powerpoint/2012/main" timeZoneBias="-60"/>
      </p:ext>
    </p:extLst>
  </p:cm>
  <p:cm authorId="3" dt="2025-03-05T09:12:54.316" idx="1">
    <p:pos x="10" y="146"/>
    <p:text>L'exon 10 n'est pas codant, donc pas dans panel twist, donc pas de point rouge</p:text>
    <p:extLst>
      <p:ext uri="{C676402C-5697-4E1C-873F-D02D1690AC5C}">
        <p15:threadingInfo xmlns:p15="http://schemas.microsoft.com/office/powerpoint/2012/main" timeZoneBias="-60">
          <p15:parentCm authorId="2" idx="2"/>
        </p15:threadingInfo>
      </p:ext>
    </p:extLst>
  </p:cm>
  <p:cm authorId="3" dt="2025-03-05T09:15:18.135" idx="2">
    <p:pos x="10" y="282"/>
    <p:text>les flèches c'étaient pour pointer les sondes, peut être pas nécessaire</p:text>
    <p:extLst>
      <p:ext uri="{C676402C-5697-4E1C-873F-D02D1690AC5C}">
        <p15:threadingInfo xmlns:p15="http://schemas.microsoft.com/office/powerpoint/2012/main" timeZoneBias="-60">
          <p15:parentCm authorId="2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098088" latinLnBrk="0">
      <a:defRPr sz="1200">
        <a:latin typeface="+mn-lt"/>
        <a:ea typeface="+mn-ea"/>
        <a:cs typeface="+mn-cs"/>
        <a:sym typeface="Calibri"/>
      </a:defRPr>
    </a:lvl1pPr>
    <a:lvl2pPr indent="228600" defTabSz="2098088" latinLnBrk="0">
      <a:defRPr sz="1200">
        <a:latin typeface="+mn-lt"/>
        <a:ea typeface="+mn-ea"/>
        <a:cs typeface="+mn-cs"/>
        <a:sym typeface="Calibri"/>
      </a:defRPr>
    </a:lvl2pPr>
    <a:lvl3pPr indent="457200" defTabSz="2098088" latinLnBrk="0">
      <a:defRPr sz="1200">
        <a:latin typeface="+mn-lt"/>
        <a:ea typeface="+mn-ea"/>
        <a:cs typeface="+mn-cs"/>
        <a:sym typeface="Calibri"/>
      </a:defRPr>
    </a:lvl3pPr>
    <a:lvl4pPr indent="685800" defTabSz="2098088" latinLnBrk="0">
      <a:defRPr sz="1200">
        <a:latin typeface="+mn-lt"/>
        <a:ea typeface="+mn-ea"/>
        <a:cs typeface="+mn-cs"/>
        <a:sym typeface="Calibri"/>
      </a:defRPr>
    </a:lvl4pPr>
    <a:lvl5pPr indent="914400" defTabSz="2098088" latinLnBrk="0">
      <a:defRPr sz="1200">
        <a:latin typeface="+mn-lt"/>
        <a:ea typeface="+mn-ea"/>
        <a:cs typeface="+mn-cs"/>
        <a:sym typeface="Calibri"/>
      </a:defRPr>
    </a:lvl5pPr>
    <a:lvl6pPr indent="1143000" defTabSz="2098088" latinLnBrk="0">
      <a:defRPr sz="1200">
        <a:latin typeface="+mn-lt"/>
        <a:ea typeface="+mn-ea"/>
        <a:cs typeface="+mn-cs"/>
        <a:sym typeface="Calibri"/>
      </a:defRPr>
    </a:lvl6pPr>
    <a:lvl7pPr indent="1371600" defTabSz="2098088" latinLnBrk="0">
      <a:defRPr sz="1200">
        <a:latin typeface="+mn-lt"/>
        <a:ea typeface="+mn-ea"/>
        <a:cs typeface="+mn-cs"/>
        <a:sym typeface="Calibri"/>
      </a:defRPr>
    </a:lvl7pPr>
    <a:lvl8pPr indent="1600200" defTabSz="2098088" latinLnBrk="0">
      <a:defRPr sz="1200">
        <a:latin typeface="+mn-lt"/>
        <a:ea typeface="+mn-ea"/>
        <a:cs typeface="+mn-cs"/>
        <a:sym typeface="Calibri"/>
      </a:defRPr>
    </a:lvl8pPr>
    <a:lvl9pPr indent="1828800" defTabSz="2098088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28850" y="685800"/>
            <a:ext cx="24003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746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2267903" y="13418722"/>
            <a:ext cx="25702895" cy="9259118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35804" y="24477662"/>
            <a:ext cx="21167093" cy="110389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72499382" y="10898957"/>
            <a:ext cx="22500539" cy="232137844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4997787" y="10898957"/>
            <a:ext cx="66997623" cy="232137844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2388647" y="27757350"/>
            <a:ext cx="25702898" cy="8579185"/>
          </a:xfrm>
          <a:prstGeom prst="rect">
            <a:avLst/>
          </a:prstGeo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388647" y="18308257"/>
            <a:ext cx="25702898" cy="94491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2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2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2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2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2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idx="1"/>
          </p:nvPr>
        </p:nvSpPr>
        <p:spPr>
          <a:xfrm>
            <a:off x="4997784" y="63483945"/>
            <a:ext cx="44749080" cy="179552849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12800"/>
            </a:lvl1pPr>
            <a:lvl2pPr marL="3623974" indent="-1525883">
              <a:spcBef>
                <a:spcPts val="3000"/>
              </a:spcBef>
              <a:defRPr sz="12800"/>
            </a:lvl2pPr>
            <a:lvl3pPr marL="5655721" indent="-1459539">
              <a:spcBef>
                <a:spcPts val="3000"/>
              </a:spcBef>
              <a:defRPr sz="12800"/>
            </a:lvl3pPr>
            <a:lvl4pPr marL="7912075" indent="-1617802">
              <a:spcBef>
                <a:spcPts val="3000"/>
              </a:spcBef>
              <a:defRPr sz="12800"/>
            </a:lvl4pPr>
            <a:lvl5pPr marL="10010168" indent="-1617805">
              <a:spcBef>
                <a:spcPts val="3000"/>
              </a:spcBef>
              <a:defRPr sz="1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11935" y="9669080"/>
            <a:ext cx="13360678" cy="40296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600"/>
              </a:spcBef>
              <a:buSzTx/>
              <a:buFontTx/>
              <a:buNone/>
              <a:defRPr sz="11000" b="1"/>
            </a:lvl1pPr>
            <a:lvl2pPr marL="0" indent="0">
              <a:spcBef>
                <a:spcPts val="2600"/>
              </a:spcBef>
              <a:buSzTx/>
              <a:buFontTx/>
              <a:buNone/>
              <a:defRPr sz="11000" b="1"/>
            </a:lvl2pPr>
            <a:lvl3pPr marL="0" indent="0">
              <a:spcBef>
                <a:spcPts val="2600"/>
              </a:spcBef>
              <a:buSzTx/>
              <a:buFontTx/>
              <a:buNone/>
              <a:defRPr sz="11000" b="1"/>
            </a:lvl3pPr>
            <a:lvl4pPr marL="0" indent="0">
              <a:spcBef>
                <a:spcPts val="2600"/>
              </a:spcBef>
              <a:buSzTx/>
              <a:buFontTx/>
              <a:buNone/>
              <a:defRPr sz="11000" b="1"/>
            </a:lvl4pPr>
            <a:lvl5pPr marL="0" indent="0">
              <a:spcBef>
                <a:spcPts val="2600"/>
              </a:spcBef>
              <a:buSzTx/>
              <a:buFontTx/>
              <a:buNone/>
              <a:defRPr sz="110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5360840" y="9669080"/>
            <a:ext cx="13365926" cy="402961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1511936" y="1719833"/>
            <a:ext cx="9948327" cy="7319306"/>
          </a:xfrm>
          <a:prstGeom prst="rect">
            <a:avLst/>
          </a:prstGeom>
        </p:spPr>
        <p:txBody>
          <a:bodyPr anchor="b"/>
          <a:lstStyle>
            <a:lvl1pPr algn="l">
              <a:defRPr sz="92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11822492" y="1719839"/>
            <a:ext cx="16904274" cy="36866482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511937" y="9039137"/>
            <a:ext cx="9948324" cy="295471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5926997" y="30237112"/>
            <a:ext cx="18143220" cy="3569666"/>
          </a:xfrm>
          <a:prstGeom prst="rect">
            <a:avLst/>
          </a:prstGeom>
        </p:spPr>
        <p:txBody>
          <a:bodyPr anchor="b"/>
          <a:lstStyle>
            <a:lvl1pPr algn="l">
              <a:defRPr sz="9200" b="1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  2"/>
          <p:cNvSpPr>
            <a:spLocks noGrp="1"/>
          </p:cNvSpPr>
          <p:nvPr>
            <p:ph type="pic" sz="half" idx="13"/>
          </p:nvPr>
        </p:nvSpPr>
        <p:spPr>
          <a:xfrm>
            <a:off x="5926997" y="3859631"/>
            <a:ext cx="18143220" cy="259175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926997" y="33806773"/>
            <a:ext cx="18143220" cy="50695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400"/>
            </a:lvl1pPr>
            <a:lvl2pPr marL="0" indent="0">
              <a:spcBef>
                <a:spcPts val="1500"/>
              </a:spcBef>
              <a:buSzTx/>
              <a:buFontTx/>
              <a:buNone/>
              <a:defRPr sz="6400"/>
            </a:lvl2pPr>
            <a:lvl3pPr marL="0" indent="0">
              <a:spcBef>
                <a:spcPts val="1500"/>
              </a:spcBef>
              <a:buSzTx/>
              <a:buFontTx/>
              <a:buNone/>
              <a:defRPr sz="6400"/>
            </a:lvl3pPr>
            <a:lvl4pPr marL="0" indent="0">
              <a:spcBef>
                <a:spcPts val="1500"/>
              </a:spcBef>
              <a:buSzTx/>
              <a:buFontTx/>
              <a:buNone/>
              <a:defRPr sz="6400"/>
            </a:lvl4pPr>
            <a:lvl5pPr marL="0" indent="0">
              <a:spcBef>
                <a:spcPts val="1500"/>
              </a:spcBef>
              <a:buSzTx/>
              <a:buFontTx/>
              <a:buNone/>
              <a:defRPr sz="6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1511935" y="1729838"/>
            <a:ext cx="27214829" cy="719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09808" tIns="209808" rIns="209808" bIns="20980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511935" y="10079041"/>
            <a:ext cx="27214829" cy="2850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09808" tIns="209808" rIns="209808" bIns="20980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7561846" y="40569859"/>
            <a:ext cx="1164924" cy="1232417"/>
          </a:xfrm>
          <a:prstGeom prst="rect">
            <a:avLst/>
          </a:prstGeom>
          <a:ln w="12700">
            <a:miter lim="400000"/>
          </a:ln>
        </p:spPr>
        <p:txBody>
          <a:bodyPr wrap="none" lIns="209808" tIns="209808" rIns="209808" bIns="209808" anchor="ctr">
            <a:spAutoFit/>
          </a:bodyPr>
          <a:lstStyle>
            <a:lvl1pPr algn="r">
              <a:defRPr sz="55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573568" marR="0" indent="-1573568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604045" marR="0" indent="-1505954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–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598085" marR="0" indent="-1401905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7970463" marR="0" indent="-1676189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–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0068555" marR="0" indent="-1676192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»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2166644" marR="0" indent="-1676189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4264735" marR="0" indent="-1676189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6362827" marR="0" indent="-1676189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8460918" marR="0" indent="-1676190" algn="l" defTabSz="2098088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09808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55094"/>
            <a:ext cx="32388858" cy="144873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ZoneTexte 1"/>
          <p:cNvSpPr txBox="1"/>
          <p:nvPr/>
        </p:nvSpPr>
        <p:spPr>
          <a:xfrm>
            <a:off x="717548" y="5905877"/>
            <a:ext cx="28829002" cy="26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6700" b="1">
                <a:solidFill>
                  <a:srgbClr val="4774A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US" dirty="0"/>
              <a:t>Unexpected STK11 Gene Deletion in a Breast Cancer Patient: Implications for Cancer Predisposition Panels</a:t>
            </a:r>
          </a:p>
          <a:p>
            <a:pPr algn="ctr">
              <a:defRPr sz="3500"/>
            </a:pPr>
            <a:endParaRPr lang="fr-BE" dirty="0"/>
          </a:p>
        </p:txBody>
      </p:sp>
      <p:sp>
        <p:nvSpPr>
          <p:cNvPr id="114" name="Titre 01 - bleu chu"/>
          <p:cNvSpPr txBox="1"/>
          <p:nvPr/>
        </p:nvSpPr>
        <p:spPr>
          <a:xfrm>
            <a:off x="717548" y="9817527"/>
            <a:ext cx="6711129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800" b="1">
                <a:solidFill>
                  <a:srgbClr val="4773A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BE" dirty="0"/>
              <a:t>Background and </a:t>
            </a:r>
            <a:r>
              <a:rPr lang="fr-BE" dirty="0" err="1"/>
              <a:t>aims</a:t>
            </a:r>
            <a:endParaRPr lang="fr-BE" dirty="0"/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1" y="-121475"/>
            <a:ext cx="30238701" cy="60341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977887" y="8081622"/>
            <a:ext cx="28892513" cy="1877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fr-BE" sz="2400" dirty="0">
                <a:latin typeface="+mn-lt"/>
              </a:rPr>
              <a:t> </a:t>
            </a:r>
            <a:r>
              <a:rPr lang="fr-BE" sz="2800" dirty="0" err="1">
                <a:latin typeface="+mn-lt"/>
              </a:rPr>
              <a:t>Sepulchre</a:t>
            </a:r>
            <a:r>
              <a:rPr lang="fr-BE" sz="2800" dirty="0">
                <a:latin typeface="+mn-lt"/>
              </a:rPr>
              <a:t> Edith*, </a:t>
            </a:r>
            <a:r>
              <a:rPr lang="fr-BE" sz="2800" dirty="0" err="1">
                <a:latin typeface="+mn-lt"/>
              </a:rPr>
              <a:t>Leroi</a:t>
            </a:r>
            <a:r>
              <a:rPr lang="fr-BE" sz="2800" dirty="0">
                <a:latin typeface="+mn-lt"/>
              </a:rPr>
              <a:t> Natacha*, </a:t>
            </a:r>
            <a:r>
              <a:rPr lang="fr-BE" sz="2800" dirty="0" err="1">
                <a:latin typeface="+mn-lt"/>
              </a:rPr>
              <a:t>Coupier</a:t>
            </a:r>
            <a:r>
              <a:rPr lang="fr-BE" sz="2800" dirty="0">
                <a:latin typeface="+mn-lt"/>
              </a:rPr>
              <a:t> Jérôme, Martin Marie, Bours Vincent</a:t>
            </a:r>
            <a:endParaRPr lang="fr-BE" sz="2800" baseline="30000" dirty="0">
              <a:latin typeface="+mn-lt"/>
            </a:endParaRPr>
          </a:p>
          <a:p>
            <a:pPr algn="ctr">
              <a:defRPr sz="3500"/>
            </a:pPr>
            <a:r>
              <a:rPr lang="en-US" sz="2800" dirty="0">
                <a:latin typeface="+mn-lt"/>
              </a:rPr>
              <a:t>*These authors contributed equally to the work. </a:t>
            </a:r>
          </a:p>
          <a:p>
            <a:pPr algn="ctr">
              <a:defRPr sz="3500"/>
            </a:pPr>
            <a:r>
              <a:rPr lang="fr-BE" sz="2800" dirty="0">
                <a:latin typeface="+mn-lt"/>
              </a:rPr>
              <a:t>Centre de Génétique Humaine, CHU de Liège, </a:t>
            </a:r>
            <a:r>
              <a:rPr lang="fr-BE" sz="2800" dirty="0" err="1">
                <a:latin typeface="+mn-lt"/>
              </a:rPr>
              <a:t>University</a:t>
            </a:r>
            <a:r>
              <a:rPr lang="fr-BE" sz="2800" dirty="0">
                <a:latin typeface="+mn-lt"/>
              </a:rPr>
              <a:t> of Liège, Liège, </a:t>
            </a:r>
            <a:r>
              <a:rPr lang="fr-BE" sz="2800" dirty="0" err="1">
                <a:latin typeface="+mn-lt"/>
              </a:rPr>
              <a:t>Belgium</a:t>
            </a:r>
            <a:endParaRPr lang="fr-BE" sz="2800" dirty="0">
              <a:latin typeface="+mn-lt"/>
            </a:endParaRPr>
          </a:p>
          <a:p>
            <a:pPr algn="ctr">
              <a:defRPr sz="3500"/>
            </a:pPr>
            <a:r>
              <a:rPr lang="en-US" sz="2800" dirty="0">
                <a:latin typeface="+mn-lt"/>
              </a:rPr>
              <a:t>Corresponding author: Edith </a:t>
            </a:r>
            <a:r>
              <a:rPr lang="en-US" sz="2800" dirty="0" err="1">
                <a:latin typeface="+mn-lt"/>
              </a:rPr>
              <a:t>Sepulchre</a:t>
            </a:r>
            <a:r>
              <a:rPr lang="en-US" sz="2800" dirty="0">
                <a:latin typeface="+mn-lt"/>
              </a:rPr>
              <a:t>, MD, PhD student, e.sepulchre@chuliege.be</a:t>
            </a:r>
            <a:r>
              <a:rPr lang="fr-BE" sz="3200" dirty="0">
                <a:latin typeface="+mn-lt"/>
              </a:rPr>
              <a:t> </a:t>
            </a:r>
          </a:p>
        </p:txBody>
      </p:sp>
      <p:sp>
        <p:nvSpPr>
          <p:cNvPr id="8" name="Titre 01 - bleu chu"/>
          <p:cNvSpPr txBox="1"/>
          <p:nvPr/>
        </p:nvSpPr>
        <p:spPr>
          <a:xfrm>
            <a:off x="717548" y="15894565"/>
            <a:ext cx="3654201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800" b="1">
                <a:solidFill>
                  <a:srgbClr val="4773A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BE" dirty="0"/>
              <a:t>Case report</a:t>
            </a:r>
            <a:endParaRPr dirty="0"/>
          </a:p>
        </p:txBody>
      </p:sp>
      <p:sp>
        <p:nvSpPr>
          <p:cNvPr id="10" name="Titre 01 - bleu chu"/>
          <p:cNvSpPr txBox="1"/>
          <p:nvPr/>
        </p:nvSpPr>
        <p:spPr>
          <a:xfrm>
            <a:off x="555623" y="35998285"/>
            <a:ext cx="4359523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800" b="1">
                <a:solidFill>
                  <a:srgbClr val="4773A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BE" dirty="0"/>
              <a:t>Key messages</a:t>
            </a:r>
            <a:endParaRPr dirty="0"/>
          </a:p>
        </p:txBody>
      </p:sp>
      <p:sp>
        <p:nvSpPr>
          <p:cNvPr id="12" name="Titre 01 - bleu chu"/>
          <p:cNvSpPr txBox="1"/>
          <p:nvPr/>
        </p:nvSpPr>
        <p:spPr>
          <a:xfrm>
            <a:off x="717548" y="39959989"/>
            <a:ext cx="5510479" cy="98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800" b="1">
                <a:solidFill>
                  <a:srgbClr val="4773AD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r-BE" dirty="0" err="1"/>
              <a:t>Acknowledgment</a:t>
            </a:r>
            <a:endParaRPr dirty="0"/>
          </a:p>
        </p:txBody>
      </p:sp>
      <p:sp>
        <p:nvSpPr>
          <p:cNvPr id="13" name="ZoneTexte 12"/>
          <p:cNvSpPr txBox="1"/>
          <p:nvPr/>
        </p:nvSpPr>
        <p:spPr>
          <a:xfrm>
            <a:off x="555623" y="10784602"/>
            <a:ext cx="17955463" cy="440120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latin typeface="+mn-lt"/>
              </a:rPr>
              <a:t>STK11 </a:t>
            </a:r>
            <a:r>
              <a:rPr lang="en-US" sz="4000" dirty="0">
                <a:latin typeface="+mn-lt"/>
              </a:rPr>
              <a:t>encodes a serine/threonine kinase that acts as a multifunctional tumor suppressor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Heterozygous pathogenic STK11 variants cause </a:t>
            </a:r>
            <a:r>
              <a:rPr lang="en-US" sz="4000" b="1" dirty="0" err="1">
                <a:latin typeface="+mn-lt"/>
              </a:rPr>
              <a:t>Peutz-Jeghers</a:t>
            </a:r>
            <a:r>
              <a:rPr lang="en-US" sz="4000" b="1" dirty="0">
                <a:latin typeface="+mn-lt"/>
              </a:rPr>
              <a:t> syndrome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Estimated prevalence ~1-9/10</a:t>
            </a:r>
            <a:r>
              <a:rPr lang="en-US" sz="4000" baseline="30000" dirty="0">
                <a:latin typeface="+mn-lt"/>
              </a:rPr>
              <a:t>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latin typeface="+mn-lt"/>
              </a:rPr>
              <a:t>STK11</a:t>
            </a:r>
            <a:r>
              <a:rPr lang="en-US" sz="4000" dirty="0">
                <a:latin typeface="+mn-lt"/>
              </a:rPr>
              <a:t>, </a:t>
            </a:r>
            <a:r>
              <a:rPr lang="en-US" sz="4000" i="1" dirty="0">
                <a:latin typeface="+mn-lt"/>
              </a:rPr>
              <a:t>CDH1</a:t>
            </a:r>
            <a:r>
              <a:rPr lang="en-US" sz="4000" dirty="0">
                <a:latin typeface="+mn-lt"/>
              </a:rPr>
              <a:t> and </a:t>
            </a:r>
            <a:r>
              <a:rPr lang="en-US" sz="4000" i="1" dirty="0">
                <a:latin typeface="+mn-lt"/>
              </a:rPr>
              <a:t>PTEN</a:t>
            </a:r>
            <a:r>
              <a:rPr lang="en-US" sz="4000" dirty="0">
                <a:latin typeface="+mn-lt"/>
              </a:rPr>
              <a:t> were recently added to </a:t>
            </a:r>
            <a:r>
              <a:rPr lang="en-US" sz="4000" b="1" dirty="0">
                <a:latin typeface="+mn-lt"/>
              </a:rPr>
              <a:t>standard gene panels </a:t>
            </a:r>
            <a:r>
              <a:rPr lang="en-US" sz="4000" dirty="0">
                <a:latin typeface="+mn-lt"/>
              </a:rPr>
              <a:t>for </a:t>
            </a:r>
            <a:r>
              <a:rPr lang="en-US" sz="4000" b="1" dirty="0">
                <a:latin typeface="+mn-lt"/>
              </a:rPr>
              <a:t>breast and/or ovarian cancer predisposition </a:t>
            </a:r>
            <a:r>
              <a:rPr lang="en-US" sz="4000" dirty="0">
                <a:latin typeface="+mn-lt"/>
              </a:rPr>
              <a:t>(HBOC) screening in Belgium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This was debated due to their association with broader syndromic features</a:t>
            </a:r>
            <a:endParaRPr lang="fr-BE" sz="4000" dirty="0"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5623" y="36790833"/>
            <a:ext cx="28829003" cy="317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Importance of including the </a:t>
            </a:r>
            <a:r>
              <a:rPr lang="en-US" sz="4000" i="1" dirty="0">
                <a:latin typeface="+mn-lt"/>
              </a:rPr>
              <a:t>STK11</a:t>
            </a:r>
            <a:r>
              <a:rPr lang="en-US" sz="4000" dirty="0">
                <a:latin typeface="+mn-lt"/>
              </a:rPr>
              <a:t> in gene panels for HBOC screening, even in the absence of distinctive clinical features.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Emphasizes the need for CNV analysis, not just SNV screening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Comprehensive genetic evaluation can identify significant variants, uncovering diagnoses that cannot be suspected based on clinical presentation alone.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Such diagnoses enable personalized clinical care, thereby optimizing the management of at-risk patients.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11498" y="40753476"/>
            <a:ext cx="27218030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dirty="0">
                <a:latin typeface="+mn-lt"/>
              </a:rPr>
              <a:t>Thanks to all our colleagues from the </a:t>
            </a:r>
            <a:r>
              <a:rPr lang="en-US" sz="4000" dirty="0" err="1">
                <a:latin typeface="+mn-lt"/>
              </a:rPr>
              <a:t>Oncogenetic</a:t>
            </a:r>
            <a:r>
              <a:rPr lang="en-US" sz="4000" dirty="0">
                <a:latin typeface="+mn-lt"/>
              </a:rPr>
              <a:t>, </a:t>
            </a:r>
            <a:r>
              <a:rPr lang="en-US" sz="4000" dirty="0" err="1">
                <a:latin typeface="+mn-lt"/>
              </a:rPr>
              <a:t>Bioinformatic</a:t>
            </a:r>
            <a:r>
              <a:rPr lang="en-US" sz="4000" dirty="0">
                <a:latin typeface="+mn-lt"/>
              </a:rPr>
              <a:t> and Medical Teams, the Human Genetics Department of CHU of Liège, and to the patient and his family for their trust and support.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5623" y="16890116"/>
            <a:ext cx="29152852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b="1" dirty="0">
                <a:latin typeface="+mn-lt"/>
              </a:rPr>
              <a:t>Patient: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Woman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with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breast</a:t>
            </a:r>
            <a:r>
              <a:rPr lang="fr-BE" sz="4000" dirty="0">
                <a:latin typeface="+mn-lt"/>
              </a:rPr>
              <a:t> cancer </a:t>
            </a:r>
            <a:r>
              <a:rPr lang="fr-BE" sz="4000" dirty="0" err="1">
                <a:latin typeface="+mn-lt"/>
              </a:rPr>
              <a:t>diagnosis</a:t>
            </a:r>
            <a:r>
              <a:rPr lang="fr-BE" sz="4000" dirty="0">
                <a:latin typeface="+mn-lt"/>
              </a:rPr>
              <a:t> at 66 </a:t>
            </a:r>
            <a:r>
              <a:rPr lang="fr-BE" sz="4000" dirty="0" err="1">
                <a:latin typeface="+mn-lt"/>
              </a:rPr>
              <a:t>years-old</a:t>
            </a:r>
            <a:r>
              <a:rPr lang="fr-BE" sz="4000" dirty="0">
                <a:latin typeface="+mn-lt"/>
              </a:rPr>
              <a:t>. </a:t>
            </a:r>
            <a:r>
              <a:rPr lang="fr-BE" sz="4000" dirty="0" err="1">
                <a:latin typeface="+mn-lt"/>
              </a:rPr>
              <a:t>Medical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history</a:t>
            </a:r>
            <a:r>
              <a:rPr lang="fr-BE" sz="4000" dirty="0">
                <a:latin typeface="+mn-lt"/>
              </a:rPr>
              <a:t> and </a:t>
            </a:r>
            <a:r>
              <a:rPr lang="fr-BE" sz="4000" dirty="0" err="1">
                <a:latin typeface="+mn-lt"/>
              </a:rPr>
              <a:t>clinical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examination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unremarkable</a:t>
            </a:r>
            <a:r>
              <a:rPr lang="fr-BE" sz="4000" dirty="0">
                <a:latin typeface="+mn-lt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b="1" dirty="0" err="1">
                <a:latin typeface="+mn-lt"/>
              </a:rPr>
              <a:t>Family</a:t>
            </a:r>
            <a:r>
              <a:rPr lang="fr-BE" sz="4000" b="1" dirty="0">
                <a:latin typeface="+mn-lt"/>
              </a:rPr>
              <a:t> </a:t>
            </a:r>
            <a:r>
              <a:rPr lang="fr-BE" sz="4000" b="1" dirty="0" err="1">
                <a:latin typeface="+mn-lt"/>
              </a:rPr>
              <a:t>tree</a:t>
            </a:r>
            <a:r>
              <a:rPr lang="fr-BE" sz="4000" dirty="0">
                <a:latin typeface="+mn-lt"/>
              </a:rPr>
              <a:t>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4" r="2700" b="27393"/>
          <a:stretch/>
        </p:blipFill>
        <p:spPr>
          <a:xfrm>
            <a:off x="2702201" y="18427966"/>
            <a:ext cx="21808056" cy="7152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33570" t="34741" r="58136" b="54650"/>
          <a:stretch/>
        </p:blipFill>
        <p:spPr>
          <a:xfrm>
            <a:off x="5077071" y="18651299"/>
            <a:ext cx="2160280" cy="16665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3486" y="18756097"/>
            <a:ext cx="1828800" cy="1369602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0980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8300" b="0" i="0" u="none" strike="noStrike" cap="none" spc="0" normalizeH="0" baseline="0"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48271" y="18494489"/>
            <a:ext cx="1828800" cy="15388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20980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2800" i="0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Legend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 algn="l" defTabSz="20980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660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2229" y="18801901"/>
            <a:ext cx="2967304" cy="2591796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209808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83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5623" y="25860988"/>
            <a:ext cx="1139689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b="1" dirty="0" err="1">
                <a:latin typeface="+mn-lt"/>
              </a:rPr>
              <a:t>Genetic</a:t>
            </a:r>
            <a:r>
              <a:rPr lang="fr-BE" sz="4000" b="1" dirty="0">
                <a:latin typeface="+mn-lt"/>
              </a:rPr>
              <a:t> </a:t>
            </a:r>
            <a:r>
              <a:rPr lang="fr-BE" sz="4000" b="1" dirty="0" err="1">
                <a:latin typeface="+mn-lt"/>
              </a:rPr>
              <a:t>analysis</a:t>
            </a:r>
            <a:r>
              <a:rPr lang="fr-BE" sz="4000" b="1" dirty="0">
                <a:latin typeface="+mn-lt"/>
              </a:rPr>
              <a:t>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57EF05-8E83-46EA-BE3F-0E7A5B4AD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1046" y="31267092"/>
            <a:ext cx="6834739" cy="49972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393CCD-0D0B-4342-B618-C82ABF720162}"/>
              </a:ext>
            </a:extLst>
          </p:cNvPr>
          <p:cNvSpPr txBox="1"/>
          <p:nvPr/>
        </p:nvSpPr>
        <p:spPr>
          <a:xfrm>
            <a:off x="977887" y="26795094"/>
            <a:ext cx="11779807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lvl="3" indent="-571500">
              <a:buFont typeface="Courier New" panose="02070309020205020404" pitchFamily="49" charset="0"/>
              <a:buChar char="o"/>
            </a:pPr>
            <a:r>
              <a:rPr lang="fr-BE" sz="4000" dirty="0">
                <a:latin typeface="+mn-lt"/>
              </a:rPr>
              <a:t>Standard </a:t>
            </a:r>
            <a:r>
              <a:rPr lang="fr-BE" sz="4000" u="sng" dirty="0">
                <a:latin typeface="+mn-lt"/>
              </a:rPr>
              <a:t>HBOC panel</a:t>
            </a:r>
            <a:r>
              <a:rPr lang="fr-BE" sz="4000" dirty="0">
                <a:latin typeface="+mn-lt"/>
              </a:rPr>
              <a:t>:</a:t>
            </a:r>
          </a:p>
          <a:p>
            <a:pPr lvl="4"/>
            <a:r>
              <a:rPr lang="fr-BE" sz="4000" dirty="0">
                <a:latin typeface="+mn-lt"/>
              </a:rPr>
              <a:t>No SNV </a:t>
            </a:r>
            <a:r>
              <a:rPr lang="fr-BE" sz="4000" dirty="0" err="1">
                <a:latin typeface="+mn-lt"/>
              </a:rPr>
              <a:t>nor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small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indel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detected</a:t>
            </a:r>
            <a:r>
              <a:rPr lang="fr-BE" sz="4000" dirty="0">
                <a:latin typeface="+mn-lt"/>
              </a:rPr>
              <a:t> in </a:t>
            </a:r>
            <a:r>
              <a:rPr lang="fr-BE" sz="4000" i="1" dirty="0">
                <a:latin typeface="+mn-lt"/>
              </a:rPr>
              <a:t>BRCA1/2</a:t>
            </a:r>
            <a:r>
              <a:rPr lang="fr-BE" sz="4000" dirty="0">
                <a:latin typeface="+mn-lt"/>
              </a:rPr>
              <a:t>, </a:t>
            </a:r>
            <a:r>
              <a:rPr lang="fr-BE" sz="4000" i="1" dirty="0">
                <a:latin typeface="+mn-lt"/>
              </a:rPr>
              <a:t>PALB2</a:t>
            </a:r>
            <a:r>
              <a:rPr lang="fr-BE" sz="4000" dirty="0">
                <a:latin typeface="+mn-lt"/>
              </a:rPr>
              <a:t>, </a:t>
            </a:r>
            <a:r>
              <a:rPr lang="fr-BE" sz="4000" i="1" dirty="0">
                <a:latin typeface="+mn-lt"/>
              </a:rPr>
              <a:t>ATM</a:t>
            </a:r>
            <a:r>
              <a:rPr lang="fr-BE" sz="4000" dirty="0">
                <a:latin typeface="+mn-lt"/>
              </a:rPr>
              <a:t>,</a:t>
            </a:r>
            <a:r>
              <a:rPr lang="fr-BE" sz="4000" i="1" dirty="0">
                <a:latin typeface="+mn-lt"/>
              </a:rPr>
              <a:t> CHEK2</a:t>
            </a:r>
            <a:r>
              <a:rPr lang="fr-BE" sz="4000" dirty="0">
                <a:latin typeface="+mn-lt"/>
              </a:rPr>
              <a:t>, </a:t>
            </a:r>
            <a:r>
              <a:rPr lang="fr-BE" sz="4000" i="1" dirty="0">
                <a:latin typeface="+mn-lt"/>
              </a:rPr>
              <a:t>TP53</a:t>
            </a:r>
            <a:r>
              <a:rPr lang="fr-BE" sz="4000" dirty="0">
                <a:latin typeface="+mn-lt"/>
              </a:rPr>
              <a:t>, </a:t>
            </a:r>
            <a:r>
              <a:rPr lang="fr-BE" sz="4000" i="1" dirty="0">
                <a:latin typeface="+mn-lt"/>
              </a:rPr>
              <a:t>BARD1</a:t>
            </a:r>
            <a:r>
              <a:rPr lang="fr-BE" sz="4000" dirty="0">
                <a:latin typeface="+mn-lt"/>
              </a:rPr>
              <a:t>, </a:t>
            </a:r>
            <a:r>
              <a:rPr lang="fr-BE" sz="4000" i="1" dirty="0">
                <a:latin typeface="+mn-lt"/>
              </a:rPr>
              <a:t>BRIP1</a:t>
            </a:r>
            <a:r>
              <a:rPr lang="fr-BE" sz="4000" dirty="0">
                <a:latin typeface="+mn-lt"/>
              </a:rPr>
              <a:t> and MMR </a:t>
            </a:r>
            <a:r>
              <a:rPr lang="fr-BE" sz="4000" dirty="0" err="1">
                <a:latin typeface="+mn-lt"/>
              </a:rPr>
              <a:t>genes</a:t>
            </a:r>
            <a:endParaRPr lang="fr-BE" sz="4000" dirty="0">
              <a:latin typeface="+mn-lt"/>
            </a:endParaRPr>
          </a:p>
          <a:p>
            <a:pPr marL="571500" lvl="7" indent="-571500">
              <a:buFont typeface="Courier New" panose="02070309020205020404" pitchFamily="49" charset="0"/>
              <a:buChar char="o"/>
            </a:pPr>
            <a:r>
              <a:rPr lang="fr-BE" sz="4000" dirty="0">
                <a:latin typeface="+mn-lt"/>
              </a:rPr>
              <a:t>CNV </a:t>
            </a:r>
            <a:r>
              <a:rPr lang="fr-BE" sz="4000" dirty="0" err="1">
                <a:latin typeface="+mn-lt"/>
              </a:rPr>
              <a:t>analysis</a:t>
            </a:r>
            <a:r>
              <a:rPr lang="fr-BE" sz="4000" dirty="0">
                <a:latin typeface="+mn-lt"/>
              </a:rPr>
              <a:t> (</a:t>
            </a:r>
            <a:r>
              <a:rPr lang="fr-BE" sz="4000" dirty="0" err="1">
                <a:latin typeface="+mn-lt"/>
              </a:rPr>
              <a:t>Sequencing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depth-based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method</a:t>
            </a:r>
            <a:r>
              <a:rPr lang="fr-BE" sz="4000" dirty="0">
                <a:latin typeface="+mn-lt"/>
              </a:rPr>
              <a:t>, </a:t>
            </a:r>
            <a:r>
              <a:rPr lang="fr-BE" sz="4000" dirty="0" err="1">
                <a:latin typeface="+mn-lt"/>
              </a:rPr>
              <a:t>research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approach</a:t>
            </a:r>
            <a:r>
              <a:rPr lang="fr-BE" sz="4000" dirty="0">
                <a:latin typeface="+mn-lt"/>
              </a:rPr>
              <a:t>): </a:t>
            </a:r>
          </a:p>
          <a:p>
            <a:pPr lvl="7"/>
            <a:r>
              <a:rPr lang="fr-BE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Complete </a:t>
            </a:r>
            <a:r>
              <a:rPr lang="fr-BE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deletion</a:t>
            </a:r>
            <a:r>
              <a:rPr lang="fr-BE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of </a:t>
            </a:r>
            <a:r>
              <a:rPr lang="fr-BE" sz="4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STK11</a:t>
            </a:r>
            <a:r>
              <a:rPr lang="fr-BE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fr-BE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Peutz-Jeghers</a:t>
            </a:r>
            <a:r>
              <a:rPr lang="fr-BE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Syndrome)</a:t>
            </a:r>
            <a:endParaRPr lang="fr-BE" sz="40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4EE120B-D53F-47C0-A6BB-6863A5ABB80C}"/>
              </a:ext>
            </a:extLst>
          </p:cNvPr>
          <p:cNvSpPr txBox="1"/>
          <p:nvPr/>
        </p:nvSpPr>
        <p:spPr>
          <a:xfrm>
            <a:off x="555623" y="31627118"/>
            <a:ext cx="1139689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b="1" dirty="0">
                <a:latin typeface="+mn-lt"/>
              </a:rPr>
              <a:t>Work-up for :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369CDE-237E-46F7-802E-386A39C32E37}"/>
              </a:ext>
            </a:extLst>
          </p:cNvPr>
          <p:cNvSpPr txBox="1"/>
          <p:nvPr/>
        </p:nvSpPr>
        <p:spPr>
          <a:xfrm>
            <a:off x="977887" y="32193063"/>
            <a:ext cx="11779807" cy="317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71500" lvl="3" indent="-571500">
              <a:buFont typeface="Courier New" panose="02070309020205020404" pitchFamily="49" charset="0"/>
              <a:buChar char="o"/>
            </a:pPr>
            <a:r>
              <a:rPr lang="fr-BE" sz="4000" dirty="0" err="1">
                <a:latin typeface="+mn-lt"/>
              </a:rPr>
              <a:t>Colonoscopy</a:t>
            </a:r>
            <a:endParaRPr lang="fr-BE" sz="4000" dirty="0">
              <a:latin typeface="+mn-lt"/>
            </a:endParaRPr>
          </a:p>
          <a:p>
            <a:pPr marL="571500" lvl="3" indent="-571500">
              <a:buFont typeface="Courier New" panose="02070309020205020404" pitchFamily="49" charset="0"/>
              <a:buChar char="o"/>
            </a:pPr>
            <a:r>
              <a:rPr lang="fr-BE" sz="4000" dirty="0" err="1">
                <a:latin typeface="+mn-lt"/>
              </a:rPr>
              <a:t>Upper</a:t>
            </a:r>
            <a:r>
              <a:rPr lang="fr-BE" sz="4000">
                <a:latin typeface="+mn-lt"/>
              </a:rPr>
              <a:t> digestive tract </a:t>
            </a:r>
            <a:r>
              <a:rPr lang="fr-BE" sz="4000" dirty="0" err="1">
                <a:latin typeface="+mn-lt"/>
              </a:rPr>
              <a:t>endoscopy</a:t>
            </a:r>
            <a:endParaRPr lang="fr-BE" sz="4000" dirty="0">
              <a:latin typeface="+mn-lt"/>
            </a:endParaRPr>
          </a:p>
          <a:p>
            <a:pPr marL="571500" lvl="3" indent="-571500">
              <a:buFont typeface="Courier New" panose="02070309020205020404" pitchFamily="49" charset="0"/>
              <a:buChar char="o"/>
            </a:pPr>
            <a:r>
              <a:rPr lang="fr-BE" sz="4000" dirty="0" err="1">
                <a:latin typeface="+mn-lt"/>
              </a:rPr>
              <a:t>Gynecologic</a:t>
            </a:r>
            <a:r>
              <a:rPr lang="fr-BE" sz="4000" dirty="0">
                <a:latin typeface="+mn-lt"/>
              </a:rPr>
              <a:t> </a:t>
            </a:r>
            <a:r>
              <a:rPr lang="fr-BE" sz="4000" dirty="0" err="1">
                <a:latin typeface="+mn-lt"/>
              </a:rPr>
              <a:t>examination</a:t>
            </a:r>
            <a:endParaRPr lang="fr-BE" sz="4000" dirty="0">
              <a:latin typeface="+mn-lt"/>
            </a:endParaRPr>
          </a:p>
          <a:p>
            <a:pPr marL="571500" lvl="3" indent="-571500">
              <a:buFont typeface="Courier New" panose="02070309020205020404" pitchFamily="49" charset="0"/>
              <a:buChar char="o"/>
            </a:pPr>
            <a:r>
              <a:rPr lang="fr-BE" sz="4000" dirty="0" err="1">
                <a:latin typeface="+mn-lt"/>
              </a:rPr>
              <a:t>Pancreatic</a:t>
            </a:r>
            <a:r>
              <a:rPr lang="fr-BE" sz="4000" dirty="0">
                <a:latin typeface="+mn-lt"/>
              </a:rPr>
              <a:t> MRI</a:t>
            </a:r>
          </a:p>
          <a:p>
            <a:pPr marL="571500" lvl="3" indent="-571500">
              <a:buFont typeface="Courier New" panose="02070309020205020404" pitchFamily="49" charset="0"/>
              <a:buChar char="o"/>
            </a:pPr>
            <a:endParaRPr lang="fr-BE" sz="40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r="13718" b="11839"/>
          <a:stretch/>
        </p:blipFill>
        <p:spPr>
          <a:xfrm>
            <a:off x="12329991" y="26018112"/>
            <a:ext cx="16473609" cy="5081304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3126700" y="8758062"/>
            <a:ext cx="5012274" cy="7971409"/>
            <a:chOff x="23112186" y="8937449"/>
            <a:chExt cx="5012274" cy="79714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FF3937-3A74-4C5F-BA66-8C5CB20B6738}"/>
                </a:ext>
              </a:extLst>
            </p:cNvPr>
            <p:cNvSpPr/>
            <p:nvPr/>
          </p:nvSpPr>
          <p:spPr>
            <a:xfrm>
              <a:off x="23112186" y="8937449"/>
              <a:ext cx="5012274" cy="7971409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BE" sz="2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j-ea"/>
                  <a:cs typeface="+mj-cs"/>
                  <a:sym typeface="Helvetica"/>
                </a:rPr>
                <a:t>Peutz-Jeghers</a:t>
              </a:r>
              <a:r>
                <a:rPr kumimoji="0" lang="fr-BE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j-ea"/>
                  <a:cs typeface="+mj-cs"/>
                  <a:sym typeface="Helvetica"/>
                </a:rPr>
                <a:t> syndrome</a:t>
              </a: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2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BE" sz="1800" dirty="0"/>
            </a:p>
            <a:p>
              <a:pPr marL="0" marR="0" indent="0" algn="l" defTabSz="209808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BE" sz="1800" dirty="0" err="1"/>
                <a:t>From</a:t>
              </a:r>
              <a:r>
                <a:rPr lang="fr-BE" sz="1800" dirty="0"/>
                <a:t> </a:t>
              </a:r>
              <a:r>
                <a:rPr lang="fr-BE" sz="1800" dirty="0" err="1"/>
                <a:t>Klimkowski</a:t>
              </a:r>
              <a:r>
                <a:rPr lang="fr-BE" sz="1800" dirty="0"/>
                <a:t> et al., Cancers (Basel), 2021.</a:t>
              </a:r>
              <a:endParaRPr kumimoji="0" lang="fr-B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280310" y="9643359"/>
              <a:ext cx="4844150" cy="681433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209808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09808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209808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09808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342</Words>
  <Application>Microsoft Macintosh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Helvetica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SEPULCHRE Edith</dc:creator>
  <cp:lastModifiedBy>Edith Sepulchre q</cp:lastModifiedBy>
  <cp:revision>25</cp:revision>
  <dcterms:modified xsi:type="dcterms:W3CDTF">2025-04-15T10:31:55Z</dcterms:modified>
</cp:coreProperties>
</file>