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5143500" cx="9144000"/>
  <p:notesSz cx="6858000" cy="9144000"/>
  <p:embeddedFontLst>
    <p:embeddedFont>
      <p:font typeface="Roboto"/>
      <p:regular r:id="rId51"/>
      <p:bold r:id="rId52"/>
      <p:italic r:id="rId53"/>
      <p:boldItalic r:id="rId54"/>
    </p:embeddedFont>
    <p:embeddedFont>
      <p:font typeface="Arial Narrow"/>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regular.fntdata"/><Relationship Id="rId50" Type="http://schemas.openxmlformats.org/officeDocument/2006/relationships/slide" Target="slides/slide45.xml"/><Relationship Id="rId53" Type="http://schemas.openxmlformats.org/officeDocument/2006/relationships/font" Target="fonts/Roboto-italic.fntdata"/><Relationship Id="rId52" Type="http://schemas.openxmlformats.org/officeDocument/2006/relationships/font" Target="fonts/Roboto-bold.fntdata"/><Relationship Id="rId11" Type="http://schemas.openxmlformats.org/officeDocument/2006/relationships/slide" Target="slides/slide6.xml"/><Relationship Id="rId55" Type="http://schemas.openxmlformats.org/officeDocument/2006/relationships/font" Target="fonts/ArialNarrow-regular.fntdata"/><Relationship Id="rId10" Type="http://schemas.openxmlformats.org/officeDocument/2006/relationships/slide" Target="slides/slide5.xml"/><Relationship Id="rId54" Type="http://schemas.openxmlformats.org/officeDocument/2006/relationships/font" Target="fonts/Roboto-boldItalic.fntdata"/><Relationship Id="rId13" Type="http://schemas.openxmlformats.org/officeDocument/2006/relationships/slide" Target="slides/slide8.xml"/><Relationship Id="rId57" Type="http://schemas.openxmlformats.org/officeDocument/2006/relationships/font" Target="fonts/ArialNarrow-italic.fntdata"/><Relationship Id="rId12" Type="http://schemas.openxmlformats.org/officeDocument/2006/relationships/slide" Target="slides/slide7.xml"/><Relationship Id="rId56" Type="http://schemas.openxmlformats.org/officeDocument/2006/relationships/font" Target="fonts/ArialNarrow-bold.fntdata"/><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font" Target="fonts/ArialNarrow-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 name="Google Shape;40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9" name="Google Shape;43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1" name="Google Shape;46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0" name="Google Shape;48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2" name="Google Shape;50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9" name="Google Shape;509;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0" name="Google Shape;52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8" name="Google Shape;528;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 name="Google Shape;544;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2" name="Google Shape;552;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9" name="Google Shape;56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7" name="Google Shape;57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9" name="Google Shape;589;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2" name="Google Shape;612;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4" name="Google Shape;624;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
        <p:nvSpPr>
          <p:cNvPr id="45" name="Google Shape;4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 name="Shape 12"/>
        <p:cNvGrpSpPr/>
        <p:nvPr/>
      </p:nvGrpSpPr>
      <p:grpSpPr>
        <a:xfrm>
          <a:off x="0" y="0"/>
          <a:ext cx="0" cy="0"/>
          <a:chOff x="0" y="0"/>
          <a:chExt cx="0" cy="0"/>
        </a:xfrm>
      </p:grpSpPr>
      <p:sp>
        <p:nvSpPr>
          <p:cNvPr id="13" name="Google Shape;13;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 name="Google Shape;14;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5" name="Google Shape;15;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9" name="Google Shape;19;p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0" name="Google Shape;20;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4" name="Shape 24"/>
        <p:cNvGrpSpPr/>
        <p:nvPr/>
      </p:nvGrpSpPr>
      <p:grpSpPr>
        <a:xfrm>
          <a:off x="0" y="0"/>
          <a:ext cx="0" cy="0"/>
          <a:chOff x="0" y="0"/>
          <a:chExt cx="0" cy="0"/>
        </a:xfrm>
      </p:grpSpPr>
      <p:sp>
        <p:nvSpPr>
          <p:cNvPr id="25" name="Google Shape;25;p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6" name="Google Shape;26;p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8" name="Shape 28"/>
        <p:cNvGrpSpPr/>
        <p:nvPr/>
      </p:nvGrpSpPr>
      <p:grpSpPr>
        <a:xfrm>
          <a:off x="0" y="0"/>
          <a:ext cx="0" cy="0"/>
          <a:chOff x="0" y="0"/>
          <a:chExt cx="0" cy="0"/>
        </a:xfrm>
      </p:grpSpPr>
      <p:sp>
        <p:nvSpPr>
          <p:cNvPr id="29" name="Google Shape;29;p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0" name="Google Shape;30;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1" name="Shape 31"/>
        <p:cNvGrpSpPr/>
        <p:nvPr/>
      </p:nvGrpSpPr>
      <p:grpSpPr>
        <a:xfrm>
          <a:off x="0" y="0"/>
          <a:ext cx="0" cy="0"/>
          <a:chOff x="0" y="0"/>
          <a:chExt cx="0" cy="0"/>
        </a:xfrm>
      </p:grpSpPr>
      <p:sp>
        <p:nvSpPr>
          <p:cNvPr id="32" name="Google Shape;32;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4" name="Google Shape;34;p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5" name="Google Shape;35;p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6" name="Google Shape;36;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7" name="Shape 37"/>
        <p:cNvGrpSpPr/>
        <p:nvPr/>
      </p:nvGrpSpPr>
      <p:grpSpPr>
        <a:xfrm>
          <a:off x="0" y="0"/>
          <a:ext cx="0" cy="0"/>
          <a:chOff x="0" y="0"/>
          <a:chExt cx="0" cy="0"/>
        </a:xfrm>
      </p:grpSpPr>
      <p:sp>
        <p:nvSpPr>
          <p:cNvPr id="38" name="Google Shape;38;p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39" name="Google Shape;3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0" name="Shape 40"/>
        <p:cNvGrpSpPr/>
        <p:nvPr/>
      </p:nvGrpSpPr>
      <p:grpSpPr>
        <a:xfrm>
          <a:off x="0" y="0"/>
          <a:ext cx="0" cy="0"/>
          <a:chOff x="0" y="0"/>
          <a:chExt cx="0" cy="0"/>
        </a:xfrm>
      </p:grpSpPr>
      <p:sp>
        <p:nvSpPr>
          <p:cNvPr id="41" name="Google Shape;41;p1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2" name="Google Shape;42;p1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2.png"/><Relationship Id="rId7" Type="http://schemas.openxmlformats.org/officeDocument/2006/relationships/hyperlink" Target="https://images.theconversation.com/files/154352/original/image-20170126-23840-1mo1ycx.jpg?auto=format&amp;q=45&amp;w=66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siamcomputing.com/technology/chatbots-vs-apps/" TargetMode="External"/><Relationship Id="rId4" Type="http://schemas.openxmlformats.org/officeDocument/2006/relationships/hyperlink" Target="https://arxiv.org/abs/2501.04227" TargetMode="External"/><Relationship Id="rId5" Type="http://schemas.openxmlformats.org/officeDocument/2006/relationships/hyperlink" Target="https://www.bloomberg.com/news/newsletters/2023-06-16/neuro-sama-an-ai-twitch-influencer-plays-minecraft-sings-karaoke-loves-art" TargetMode="External"/><Relationship Id="rId6" Type="http://schemas.openxmlformats.org/officeDocument/2006/relationships/image" Target="../media/image7.png"/><Relationship Id="rId7" Type="http://schemas.openxmlformats.org/officeDocument/2006/relationships/image" Target="../media/image9.png"/><Relationship Id="rId8"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hyperlink" Target="https://artificialanalysis.ai/leaderboards/provid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artificialanalysis.ai/leaderboards/providers" TargetMode="Externa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amazon.com/PNY-A100-80GB-Graphics-Card/dp/B0CDMFRGWZ" TargetMode="Externa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smartprix.com/bytes/how-to-run-deepseek-ai-locally-on-your-phone-2-methods/" TargetMode="External"/><Relationship Id="rId4" Type="http://schemas.openxmlformats.org/officeDocument/2006/relationships/image" Target="../media/image14.png"/><Relationship Id="rId5"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ccftech.com/amd-lays-the-path-to-zettascale-computing-talks-cpu-gpu-performance-plus-efficiency-trends-next-gen-chiplet-packaging-more/" TargetMode="Externa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lastweekin.ai/p/gpt-3-is-no-longer-the-only-game" TargetMode="Externa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arxiv.org/pdf/2110.14168v1.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gif"/><Relationship Id="rId4" Type="http://schemas.openxmlformats.org/officeDocument/2006/relationships/hyperlink" Target="https://www.picgifs.com/graphics/parrot/graphics-parrot-365147-802609/" TargetMode="External"/><Relationship Id="rId5" Type="http://schemas.openxmlformats.org/officeDocument/2006/relationships/hyperlink" Target="https://dl.acm.org/doi/pdf/10.1145/3442188.3445922"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huggingface.co/blog/how-to-generate" TargetMode="Externa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ww.hopsworks.ai/dictionary/llm-temperature" TargetMode="External"/><Relationship Id="rId4" Type="http://schemas.openxmlformats.org/officeDocument/2006/relationships/hyperlink" Target="https://www.hopsworks.ai/dictionary/llm-temperature" TargetMode="External"/><Relationship Id="rId5"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huggingface.co/blog/how-to-generate" TargetMode="Externa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arxiv.org/abs/2201.11903" TargetMode="Externa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4.png"/><Relationship Id="rId4" Type="http://schemas.openxmlformats.org/officeDocument/2006/relationships/hyperlink" Target="https://arxiv.org/abs/2408.03314"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arxiv.org/abs/2304.08485" TargetMode="Externa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www.youtube.com/watch?v=0VLAoVGf_74" TargetMode="External"/><Relationship Id="rId4" Type="http://schemas.openxmlformats.org/officeDocument/2006/relationships/hyperlink" Target="https://arxiv.org/abs/2405.04434"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www.youtube.com/watch?v=bLHY4Op9Y0U" TargetMode="External"/><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s://link.springer.com/chapter/10.1007/978-1-4842-9807-7_4"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botpenguin.com/glossary/reinforcement-learning" TargetMode="Externa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s://arxiv.org/abs/2501.12948" TargetMode="External"/><Relationship Id="rId4" Type="http://schemas.openxmlformats.org/officeDocument/2006/relationships/image" Target="../media/image35.png"/><Relationship Id="rId5"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s://chatgpt.com/share/67eea174-4584-8013-9440-3cf2c78e9b74" TargetMode="Externa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s://orbi.uliege.be/handle/2268/322654"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s://hdl.handle.net/2268/322654" TargetMode="Externa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poloclub.github.io/transformer-explainer/"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pic>
        <p:nvPicPr>
          <p:cNvPr descr="L'usage de l'IA dans le monde de la protection sociale : pratiques et perspectives" id="50" name="Google Shape;50;p12"/>
          <p:cNvPicPr preferRelativeResize="0"/>
          <p:nvPr/>
        </p:nvPicPr>
        <p:blipFill rotWithShape="1">
          <a:blip r:embed="rId3">
            <a:alphaModFix/>
          </a:blip>
          <a:srcRect b="0" l="0" r="0" t="0"/>
          <a:stretch/>
        </p:blipFill>
        <p:spPr>
          <a:xfrm>
            <a:off x="18415" y="-7620"/>
            <a:ext cx="9140825" cy="5143500"/>
          </a:xfrm>
          <a:prstGeom prst="rect">
            <a:avLst/>
          </a:prstGeom>
          <a:noFill/>
          <a:ln>
            <a:noFill/>
          </a:ln>
        </p:spPr>
      </p:pic>
      <p:sp>
        <p:nvSpPr>
          <p:cNvPr id="51" name="Google Shape;51;p12"/>
          <p:cNvSpPr/>
          <p:nvPr/>
        </p:nvSpPr>
        <p:spPr>
          <a:xfrm>
            <a:off x="0" y="-7621"/>
            <a:ext cx="4572000" cy="5143499"/>
          </a:xfrm>
          <a:custGeom>
            <a:rect b="b" l="l" r="r" t="t"/>
            <a:pathLst>
              <a:path extrusionOk="0" h="5143499" w="4572000">
                <a:moveTo>
                  <a:pt x="3523567" y="2184866"/>
                </a:moveTo>
                <a:lnTo>
                  <a:pt x="3523567" y="2202369"/>
                </a:lnTo>
                <a:cubicBezTo>
                  <a:pt x="3523567" y="2227580"/>
                  <a:pt x="3521645" y="2244978"/>
                  <a:pt x="3517802" y="2254561"/>
                </a:cubicBezTo>
                <a:cubicBezTo>
                  <a:pt x="3513959" y="2264145"/>
                  <a:pt x="3507052" y="2272427"/>
                  <a:pt x="3497080" y="2279407"/>
                </a:cubicBezTo>
                <a:cubicBezTo>
                  <a:pt x="3487109" y="2286388"/>
                  <a:pt x="3477034" y="2289878"/>
                  <a:pt x="3466854" y="2289878"/>
                </a:cubicBezTo>
                <a:cubicBezTo>
                  <a:pt x="3455429" y="2289878"/>
                  <a:pt x="3445924" y="2285554"/>
                  <a:pt x="3438342" y="2276907"/>
                </a:cubicBezTo>
                <a:cubicBezTo>
                  <a:pt x="3430760" y="2268260"/>
                  <a:pt x="3426968" y="2257582"/>
                  <a:pt x="3426968" y="2244875"/>
                </a:cubicBezTo>
                <a:cubicBezTo>
                  <a:pt x="3426968" y="2233621"/>
                  <a:pt x="3430396" y="2224453"/>
                  <a:pt x="3437251" y="2217370"/>
                </a:cubicBezTo>
                <a:cubicBezTo>
                  <a:pt x="3444107" y="2210284"/>
                  <a:pt x="3458649" y="2203825"/>
                  <a:pt x="3480877" y="2197992"/>
                </a:cubicBezTo>
                <a:cubicBezTo>
                  <a:pt x="3500196" y="2192990"/>
                  <a:pt x="3514427" y="2188615"/>
                  <a:pt x="3523567" y="2184866"/>
                </a:cubicBezTo>
                <a:close/>
                <a:moveTo>
                  <a:pt x="1942417" y="2184866"/>
                </a:moveTo>
                <a:lnTo>
                  <a:pt x="1942417" y="2202369"/>
                </a:lnTo>
                <a:cubicBezTo>
                  <a:pt x="1942417" y="2227580"/>
                  <a:pt x="1940496" y="2244978"/>
                  <a:pt x="1936652" y="2254561"/>
                </a:cubicBezTo>
                <a:cubicBezTo>
                  <a:pt x="1932809" y="2264145"/>
                  <a:pt x="1925902" y="2272427"/>
                  <a:pt x="1915930" y="2279407"/>
                </a:cubicBezTo>
                <a:cubicBezTo>
                  <a:pt x="1905959" y="2286388"/>
                  <a:pt x="1895884" y="2289878"/>
                  <a:pt x="1885704" y="2289878"/>
                </a:cubicBezTo>
                <a:cubicBezTo>
                  <a:pt x="1874279" y="2289878"/>
                  <a:pt x="1864775" y="2285554"/>
                  <a:pt x="1857192" y="2276907"/>
                </a:cubicBezTo>
                <a:cubicBezTo>
                  <a:pt x="1849610" y="2268260"/>
                  <a:pt x="1845818" y="2257582"/>
                  <a:pt x="1845818" y="2244875"/>
                </a:cubicBezTo>
                <a:cubicBezTo>
                  <a:pt x="1845818" y="2233621"/>
                  <a:pt x="1849246" y="2224453"/>
                  <a:pt x="1856101" y="2217370"/>
                </a:cubicBezTo>
                <a:cubicBezTo>
                  <a:pt x="1862957" y="2210284"/>
                  <a:pt x="1877499" y="2203825"/>
                  <a:pt x="1899727" y="2197992"/>
                </a:cubicBezTo>
                <a:cubicBezTo>
                  <a:pt x="1919047" y="2192990"/>
                  <a:pt x="1933277" y="2188615"/>
                  <a:pt x="1942417" y="2184866"/>
                </a:cubicBezTo>
                <a:close/>
                <a:moveTo>
                  <a:pt x="3808551" y="2074245"/>
                </a:moveTo>
                <a:cubicBezTo>
                  <a:pt x="3825134" y="2074245"/>
                  <a:pt x="3839178" y="2082631"/>
                  <a:pt x="3850683" y="2099404"/>
                </a:cubicBezTo>
                <a:cubicBezTo>
                  <a:pt x="3862189" y="2116178"/>
                  <a:pt x="3867941" y="2142172"/>
                  <a:pt x="3867941" y="2177387"/>
                </a:cubicBezTo>
                <a:cubicBezTo>
                  <a:pt x="3867941" y="2214475"/>
                  <a:pt x="3862345" y="2241197"/>
                  <a:pt x="3851151" y="2257553"/>
                </a:cubicBezTo>
                <a:cubicBezTo>
                  <a:pt x="3839957" y="2273909"/>
                  <a:pt x="3826171" y="2282088"/>
                  <a:pt x="3809792" y="2282088"/>
                </a:cubicBezTo>
                <a:cubicBezTo>
                  <a:pt x="3792586" y="2282088"/>
                  <a:pt x="3777919" y="2273232"/>
                  <a:pt x="3765792" y="2255520"/>
                </a:cubicBezTo>
                <a:cubicBezTo>
                  <a:pt x="3753665" y="2237809"/>
                  <a:pt x="3747602" y="2210202"/>
                  <a:pt x="3747602" y="2172698"/>
                </a:cubicBezTo>
                <a:cubicBezTo>
                  <a:pt x="3747602" y="2139775"/>
                  <a:pt x="3753406" y="2115135"/>
                  <a:pt x="3765015" y="2098779"/>
                </a:cubicBezTo>
                <a:cubicBezTo>
                  <a:pt x="3776625" y="2082423"/>
                  <a:pt x="3791136" y="2074245"/>
                  <a:pt x="3808551" y="2074245"/>
                </a:cubicBezTo>
                <a:close/>
                <a:moveTo>
                  <a:pt x="4119987" y="2072063"/>
                </a:moveTo>
                <a:cubicBezTo>
                  <a:pt x="4134321" y="2072063"/>
                  <a:pt x="4146681" y="2078581"/>
                  <a:pt x="4157068" y="2091617"/>
                </a:cubicBezTo>
                <a:cubicBezTo>
                  <a:pt x="4167455" y="2104652"/>
                  <a:pt x="4172960" y="2124102"/>
                  <a:pt x="4173583" y="2149965"/>
                </a:cubicBezTo>
                <a:lnTo>
                  <a:pt x="4066078" y="2149965"/>
                </a:lnTo>
                <a:cubicBezTo>
                  <a:pt x="4065870" y="2125355"/>
                  <a:pt x="4071064" y="2106167"/>
                  <a:pt x="4081659" y="2092400"/>
                </a:cubicBezTo>
                <a:cubicBezTo>
                  <a:pt x="4092046" y="2078842"/>
                  <a:pt x="4104822" y="2072063"/>
                  <a:pt x="4119987" y="2072063"/>
                </a:cubicBezTo>
                <a:close/>
                <a:moveTo>
                  <a:pt x="2548039" y="2072063"/>
                </a:moveTo>
                <a:cubicBezTo>
                  <a:pt x="2565447" y="2072063"/>
                  <a:pt x="2579798" y="2080450"/>
                  <a:pt x="2591092" y="2097223"/>
                </a:cubicBezTo>
                <a:cubicBezTo>
                  <a:pt x="2602386" y="2113997"/>
                  <a:pt x="2608033" y="2141447"/>
                  <a:pt x="2608033" y="2179573"/>
                </a:cubicBezTo>
                <a:cubicBezTo>
                  <a:pt x="2608033" y="2213954"/>
                  <a:pt x="2602230" y="2239687"/>
                  <a:pt x="2590625" y="2256772"/>
                </a:cubicBezTo>
                <a:cubicBezTo>
                  <a:pt x="2579019" y="2273857"/>
                  <a:pt x="2565341" y="2282399"/>
                  <a:pt x="2549592" y="2282399"/>
                </a:cubicBezTo>
                <a:cubicBezTo>
                  <a:pt x="2537780" y="2282399"/>
                  <a:pt x="2527159" y="2278700"/>
                  <a:pt x="2517730" y="2271303"/>
                </a:cubicBezTo>
                <a:cubicBezTo>
                  <a:pt x="2508300" y="2263906"/>
                  <a:pt x="2501047" y="2252863"/>
                  <a:pt x="2495971" y="2238175"/>
                </a:cubicBezTo>
                <a:cubicBezTo>
                  <a:pt x="2490894" y="2223487"/>
                  <a:pt x="2488356" y="2201141"/>
                  <a:pt x="2488356" y="2171135"/>
                </a:cubicBezTo>
                <a:cubicBezTo>
                  <a:pt x="2488356" y="2138007"/>
                  <a:pt x="2494159" y="2113214"/>
                  <a:pt x="2505765" y="2096753"/>
                </a:cubicBezTo>
                <a:cubicBezTo>
                  <a:pt x="2517370" y="2080293"/>
                  <a:pt x="2531462" y="2072063"/>
                  <a:pt x="2548039" y="2072063"/>
                </a:cubicBezTo>
                <a:close/>
                <a:moveTo>
                  <a:pt x="4115624" y="2005067"/>
                </a:moveTo>
                <a:cubicBezTo>
                  <a:pt x="4080724" y="2005067"/>
                  <a:pt x="4052264" y="2019116"/>
                  <a:pt x="4030243" y="2047212"/>
                </a:cubicBezTo>
                <a:cubicBezTo>
                  <a:pt x="4004276" y="2080509"/>
                  <a:pt x="3991292" y="2124837"/>
                  <a:pt x="3991292" y="2180196"/>
                </a:cubicBezTo>
                <a:cubicBezTo>
                  <a:pt x="3991292" y="2236387"/>
                  <a:pt x="4004188" y="2280090"/>
                  <a:pt x="4029981" y="2311306"/>
                </a:cubicBezTo>
                <a:cubicBezTo>
                  <a:pt x="4051819" y="2338153"/>
                  <a:pt x="4082811" y="2351576"/>
                  <a:pt x="4122957" y="2351576"/>
                </a:cubicBezTo>
                <a:cubicBezTo>
                  <a:pt x="4151868" y="2351576"/>
                  <a:pt x="4176411" y="2343526"/>
                  <a:pt x="4196586" y="2327427"/>
                </a:cubicBezTo>
                <a:cubicBezTo>
                  <a:pt x="4216762" y="2311327"/>
                  <a:pt x="4231634" y="2286658"/>
                  <a:pt x="4241203" y="2253420"/>
                </a:cubicBezTo>
                <a:lnTo>
                  <a:pt x="4169844" y="2238774"/>
                </a:lnTo>
                <a:cubicBezTo>
                  <a:pt x="4162135" y="2270350"/>
                  <a:pt x="4146717" y="2286139"/>
                  <a:pt x="4123590" y="2286139"/>
                </a:cubicBezTo>
                <a:cubicBezTo>
                  <a:pt x="4107545" y="2286139"/>
                  <a:pt x="4093845" y="2278945"/>
                  <a:pt x="4082489" y="2264557"/>
                </a:cubicBezTo>
                <a:cubicBezTo>
                  <a:pt x="4071133" y="2250170"/>
                  <a:pt x="4065247" y="2229838"/>
                  <a:pt x="4064832" y="2203562"/>
                </a:cubicBezTo>
                <a:lnTo>
                  <a:pt x="4244630" y="2203562"/>
                </a:lnTo>
                <a:lnTo>
                  <a:pt x="4244942" y="2193576"/>
                </a:lnTo>
                <a:cubicBezTo>
                  <a:pt x="4244942" y="2129492"/>
                  <a:pt x="4232270" y="2081012"/>
                  <a:pt x="4206926" y="2048138"/>
                </a:cubicBezTo>
                <a:cubicBezTo>
                  <a:pt x="4184905" y="2019424"/>
                  <a:pt x="4154471" y="2005067"/>
                  <a:pt x="4115624" y="2005067"/>
                </a:cubicBezTo>
                <a:close/>
                <a:moveTo>
                  <a:pt x="3827875" y="2005067"/>
                </a:moveTo>
                <a:cubicBezTo>
                  <a:pt x="3810607" y="2005067"/>
                  <a:pt x="3794482" y="2010105"/>
                  <a:pt x="3779500" y="2020180"/>
                </a:cubicBezTo>
                <a:cubicBezTo>
                  <a:pt x="3764519" y="2030256"/>
                  <a:pt x="3752451" y="2044018"/>
                  <a:pt x="3743298" y="2061469"/>
                </a:cubicBezTo>
                <a:lnTo>
                  <a:pt x="3743298" y="2012857"/>
                </a:lnTo>
                <a:lnTo>
                  <a:pt x="3676614" y="2012857"/>
                </a:lnTo>
                <a:lnTo>
                  <a:pt x="3676614" y="2469676"/>
                </a:lnTo>
                <a:lnTo>
                  <a:pt x="3748595" y="2469676"/>
                </a:lnTo>
                <a:lnTo>
                  <a:pt x="3748595" y="2303277"/>
                </a:lnTo>
                <a:cubicBezTo>
                  <a:pt x="3762306" y="2321558"/>
                  <a:pt x="3775342" y="2334178"/>
                  <a:pt x="3787702" y="2341137"/>
                </a:cubicBezTo>
                <a:cubicBezTo>
                  <a:pt x="3800063" y="2348097"/>
                  <a:pt x="3813410" y="2351576"/>
                  <a:pt x="3827744" y="2351576"/>
                </a:cubicBezTo>
                <a:cubicBezTo>
                  <a:pt x="3858697" y="2351576"/>
                  <a:pt x="3885392" y="2336436"/>
                  <a:pt x="3907828" y="2306154"/>
                </a:cubicBezTo>
                <a:cubicBezTo>
                  <a:pt x="3930263" y="2275873"/>
                  <a:pt x="3941481" y="2232222"/>
                  <a:pt x="3941481" y="2175201"/>
                </a:cubicBezTo>
                <a:cubicBezTo>
                  <a:pt x="3941481" y="2120884"/>
                  <a:pt x="3930297" y="2078949"/>
                  <a:pt x="3907930" y="2049396"/>
                </a:cubicBezTo>
                <a:cubicBezTo>
                  <a:pt x="3885562" y="2019844"/>
                  <a:pt x="3858877" y="2005067"/>
                  <a:pt x="3827875" y="2005067"/>
                </a:cubicBezTo>
                <a:close/>
                <a:moveTo>
                  <a:pt x="3479942" y="2005067"/>
                </a:moveTo>
                <a:cubicBezTo>
                  <a:pt x="3445873" y="2005067"/>
                  <a:pt x="3419749" y="2012390"/>
                  <a:pt x="3401572" y="2027036"/>
                </a:cubicBezTo>
                <a:cubicBezTo>
                  <a:pt x="3383395" y="2041681"/>
                  <a:pt x="3370359" y="2065727"/>
                  <a:pt x="3362465" y="2099173"/>
                </a:cubicBezTo>
                <a:lnTo>
                  <a:pt x="3427592" y="2113507"/>
                </a:lnTo>
                <a:cubicBezTo>
                  <a:pt x="3432162" y="2097511"/>
                  <a:pt x="3438134" y="2086605"/>
                  <a:pt x="3445509" y="2080788"/>
                </a:cubicBezTo>
                <a:cubicBezTo>
                  <a:pt x="3452884" y="2074972"/>
                  <a:pt x="3463011" y="2072063"/>
                  <a:pt x="3475891" y="2072063"/>
                </a:cubicBezTo>
                <a:cubicBezTo>
                  <a:pt x="3488563" y="2072063"/>
                  <a:pt x="3498379" y="2073891"/>
                  <a:pt x="3505338" y="2077548"/>
                </a:cubicBezTo>
                <a:cubicBezTo>
                  <a:pt x="3512297" y="2081204"/>
                  <a:pt x="3517075" y="2085905"/>
                  <a:pt x="3519672" y="2091648"/>
                </a:cubicBezTo>
                <a:cubicBezTo>
                  <a:pt x="3522269" y="2097392"/>
                  <a:pt x="3523567" y="2109456"/>
                  <a:pt x="3523567" y="2127841"/>
                </a:cubicBezTo>
                <a:cubicBezTo>
                  <a:pt x="3510480" y="2134499"/>
                  <a:pt x="3487317" y="2141675"/>
                  <a:pt x="3454078" y="2149371"/>
                </a:cubicBezTo>
                <a:cubicBezTo>
                  <a:pt x="3426657" y="2155821"/>
                  <a:pt x="3406714" y="2163206"/>
                  <a:pt x="3394249" y="2171527"/>
                </a:cubicBezTo>
                <a:cubicBezTo>
                  <a:pt x="3381785" y="2179848"/>
                  <a:pt x="3372125" y="2190978"/>
                  <a:pt x="3365270" y="2204916"/>
                </a:cubicBezTo>
                <a:cubicBezTo>
                  <a:pt x="3358414" y="2218854"/>
                  <a:pt x="3354987" y="2235184"/>
                  <a:pt x="3354987" y="2253906"/>
                </a:cubicBezTo>
                <a:cubicBezTo>
                  <a:pt x="3354987" y="2283448"/>
                  <a:pt x="3363400" y="2307111"/>
                  <a:pt x="3380227" y="2324897"/>
                </a:cubicBezTo>
                <a:cubicBezTo>
                  <a:pt x="3397054" y="2342683"/>
                  <a:pt x="3418659" y="2351576"/>
                  <a:pt x="3445042" y="2351576"/>
                </a:cubicBezTo>
                <a:cubicBezTo>
                  <a:pt x="3460830" y="2351576"/>
                  <a:pt x="3475735" y="2347889"/>
                  <a:pt x="3489758" y="2340514"/>
                </a:cubicBezTo>
                <a:cubicBezTo>
                  <a:pt x="3503780" y="2333139"/>
                  <a:pt x="3516920" y="2322181"/>
                  <a:pt x="3529176" y="2307640"/>
                </a:cubicBezTo>
                <a:lnTo>
                  <a:pt x="3538524" y="2343786"/>
                </a:lnTo>
                <a:lnTo>
                  <a:pt x="3609571" y="2343786"/>
                </a:lnTo>
                <a:cubicBezTo>
                  <a:pt x="3603339" y="2327985"/>
                  <a:pt x="3599080" y="2313067"/>
                  <a:pt x="3596795" y="2299031"/>
                </a:cubicBezTo>
                <a:cubicBezTo>
                  <a:pt x="3594510" y="2284996"/>
                  <a:pt x="3593368" y="2263630"/>
                  <a:pt x="3593368" y="2234932"/>
                </a:cubicBezTo>
                <a:lnTo>
                  <a:pt x="3593991" y="2132632"/>
                </a:lnTo>
                <a:cubicBezTo>
                  <a:pt x="3593991" y="2093957"/>
                  <a:pt x="3590563" y="2067290"/>
                  <a:pt x="3583708" y="2052631"/>
                </a:cubicBezTo>
                <a:cubicBezTo>
                  <a:pt x="3576852" y="2037973"/>
                  <a:pt x="3565426" y="2026381"/>
                  <a:pt x="3549431" y="2017856"/>
                </a:cubicBezTo>
                <a:cubicBezTo>
                  <a:pt x="3533435" y="2009330"/>
                  <a:pt x="3510272" y="2005067"/>
                  <a:pt x="3479942" y="2005067"/>
                </a:cubicBezTo>
                <a:close/>
                <a:moveTo>
                  <a:pt x="3184963" y="2005067"/>
                </a:moveTo>
                <a:cubicBezTo>
                  <a:pt x="3145651" y="2005067"/>
                  <a:pt x="3113880" y="2019895"/>
                  <a:pt x="3089649" y="2049552"/>
                </a:cubicBezTo>
                <a:cubicBezTo>
                  <a:pt x="3065418" y="2079208"/>
                  <a:pt x="3053303" y="2122443"/>
                  <a:pt x="3053303" y="2179257"/>
                </a:cubicBezTo>
                <a:cubicBezTo>
                  <a:pt x="3053303" y="2226709"/>
                  <a:pt x="3064001" y="2267292"/>
                  <a:pt x="3085399" y="2301006"/>
                </a:cubicBezTo>
                <a:cubicBezTo>
                  <a:pt x="3106795" y="2334719"/>
                  <a:pt x="3139618" y="2351576"/>
                  <a:pt x="3183867" y="2351576"/>
                </a:cubicBezTo>
                <a:cubicBezTo>
                  <a:pt x="3253044" y="2351576"/>
                  <a:pt x="3294903" y="2311690"/>
                  <a:pt x="3309445" y="2231919"/>
                </a:cubicBezTo>
                <a:lnTo>
                  <a:pt x="3238710" y="2217273"/>
                </a:lnTo>
                <a:cubicBezTo>
                  <a:pt x="3234961" y="2240747"/>
                  <a:pt x="3228712" y="2257107"/>
                  <a:pt x="3219962" y="2266351"/>
                </a:cubicBezTo>
                <a:cubicBezTo>
                  <a:pt x="3211213" y="2275596"/>
                  <a:pt x="3200067" y="2280218"/>
                  <a:pt x="3186525" y="2280218"/>
                </a:cubicBezTo>
                <a:cubicBezTo>
                  <a:pt x="3168403" y="2280218"/>
                  <a:pt x="3153926" y="2272092"/>
                  <a:pt x="3143092" y="2255839"/>
                </a:cubicBezTo>
                <a:cubicBezTo>
                  <a:pt x="3132259" y="2239587"/>
                  <a:pt x="3126843" y="2211770"/>
                  <a:pt x="3126843" y="2172387"/>
                </a:cubicBezTo>
                <a:cubicBezTo>
                  <a:pt x="3126843" y="2136756"/>
                  <a:pt x="3132274" y="2111440"/>
                  <a:pt x="3143139" y="2096437"/>
                </a:cubicBezTo>
                <a:cubicBezTo>
                  <a:pt x="3154003" y="2081434"/>
                  <a:pt x="3168316" y="2073933"/>
                  <a:pt x="3186077" y="2073933"/>
                </a:cubicBezTo>
                <a:cubicBezTo>
                  <a:pt x="3213658" y="2073933"/>
                  <a:pt x="3230060" y="2091279"/>
                  <a:pt x="3235282" y="2125972"/>
                </a:cubicBezTo>
                <a:lnTo>
                  <a:pt x="3306018" y="2110391"/>
                </a:lnTo>
                <a:cubicBezTo>
                  <a:pt x="3297283" y="2073829"/>
                  <a:pt x="3282879" y="2047134"/>
                  <a:pt x="3262806" y="2030308"/>
                </a:cubicBezTo>
                <a:cubicBezTo>
                  <a:pt x="3242733" y="2013481"/>
                  <a:pt x="3216786" y="2005067"/>
                  <a:pt x="3184963" y="2005067"/>
                </a:cubicBezTo>
                <a:close/>
                <a:moveTo>
                  <a:pt x="2863486" y="2005067"/>
                </a:moveTo>
                <a:cubicBezTo>
                  <a:pt x="2826301" y="2005067"/>
                  <a:pt x="2797945" y="2014333"/>
                  <a:pt x="2778417" y="2032864"/>
                </a:cubicBezTo>
                <a:cubicBezTo>
                  <a:pt x="2758890" y="2051395"/>
                  <a:pt x="2749126" y="2076069"/>
                  <a:pt x="2749126" y="2106886"/>
                </a:cubicBezTo>
                <a:cubicBezTo>
                  <a:pt x="2749126" y="2137702"/>
                  <a:pt x="2759098" y="2161961"/>
                  <a:pt x="2779040" y="2179661"/>
                </a:cubicBezTo>
                <a:cubicBezTo>
                  <a:pt x="2795037" y="2193819"/>
                  <a:pt x="2832507" y="2208739"/>
                  <a:pt x="2891453" y="2224421"/>
                </a:cubicBezTo>
                <a:cubicBezTo>
                  <a:pt x="2903139" y="2227527"/>
                  <a:pt x="2910955" y="2231159"/>
                  <a:pt x="2914902" y="2235317"/>
                </a:cubicBezTo>
                <a:cubicBezTo>
                  <a:pt x="2918641" y="2239472"/>
                  <a:pt x="2920511" y="2245188"/>
                  <a:pt x="2920511" y="2252465"/>
                </a:cubicBezTo>
                <a:cubicBezTo>
                  <a:pt x="2920511" y="2263066"/>
                  <a:pt x="2916252" y="2271692"/>
                  <a:pt x="2907735" y="2278343"/>
                </a:cubicBezTo>
                <a:cubicBezTo>
                  <a:pt x="2899217" y="2284994"/>
                  <a:pt x="2886338" y="2288320"/>
                  <a:pt x="2869095" y="2288320"/>
                </a:cubicBezTo>
                <a:cubicBezTo>
                  <a:pt x="2836688" y="2288320"/>
                  <a:pt x="2817368" y="2270973"/>
                  <a:pt x="2811136" y="2236281"/>
                </a:cubicBezTo>
                <a:lnTo>
                  <a:pt x="2739155" y="2249680"/>
                </a:lnTo>
                <a:cubicBezTo>
                  <a:pt x="2746218" y="2282919"/>
                  <a:pt x="2760863" y="2308211"/>
                  <a:pt x="2783091" y="2325557"/>
                </a:cubicBezTo>
                <a:cubicBezTo>
                  <a:pt x="2805319" y="2342903"/>
                  <a:pt x="2833987" y="2351576"/>
                  <a:pt x="2869095" y="2351576"/>
                </a:cubicBezTo>
                <a:cubicBezTo>
                  <a:pt x="2907735" y="2351576"/>
                  <a:pt x="2938013" y="2341183"/>
                  <a:pt x="2959929" y="2320396"/>
                </a:cubicBezTo>
                <a:cubicBezTo>
                  <a:pt x="2981846" y="2299609"/>
                  <a:pt x="2992804" y="2273212"/>
                  <a:pt x="2992804" y="2241204"/>
                </a:cubicBezTo>
                <a:cubicBezTo>
                  <a:pt x="2992804" y="2214597"/>
                  <a:pt x="2985728" y="2193290"/>
                  <a:pt x="2971576" y="2177285"/>
                </a:cubicBezTo>
                <a:cubicBezTo>
                  <a:pt x="2957216" y="2161279"/>
                  <a:pt x="2930000" y="2147599"/>
                  <a:pt x="2889929" y="2136245"/>
                </a:cubicBezTo>
                <a:cubicBezTo>
                  <a:pt x="2854218" y="2126150"/>
                  <a:pt x="2832937" y="2118605"/>
                  <a:pt x="2826088" y="2113609"/>
                </a:cubicBezTo>
                <a:cubicBezTo>
                  <a:pt x="2819236" y="2108818"/>
                  <a:pt x="2815810" y="2102779"/>
                  <a:pt x="2815810" y="2095492"/>
                </a:cubicBezTo>
                <a:cubicBezTo>
                  <a:pt x="2815810" y="2087374"/>
                  <a:pt x="2819550" y="2080765"/>
                  <a:pt x="2827028" y="2075664"/>
                </a:cubicBezTo>
                <a:cubicBezTo>
                  <a:pt x="2834507" y="2070563"/>
                  <a:pt x="2847075" y="2068012"/>
                  <a:pt x="2864733" y="2068012"/>
                </a:cubicBezTo>
                <a:cubicBezTo>
                  <a:pt x="2892778" y="2068012"/>
                  <a:pt x="2909812" y="2081307"/>
                  <a:pt x="2915837" y="2107898"/>
                </a:cubicBezTo>
                <a:lnTo>
                  <a:pt x="2983456" y="2092629"/>
                </a:lnTo>
                <a:cubicBezTo>
                  <a:pt x="2975977" y="2061884"/>
                  <a:pt x="2962993" y="2039604"/>
                  <a:pt x="2944505" y="2025789"/>
                </a:cubicBezTo>
                <a:cubicBezTo>
                  <a:pt x="2926016" y="2011975"/>
                  <a:pt x="2899010" y="2005067"/>
                  <a:pt x="2863486" y="2005067"/>
                </a:cubicBezTo>
                <a:close/>
                <a:moveTo>
                  <a:pt x="2253138" y="2005067"/>
                </a:moveTo>
                <a:cubicBezTo>
                  <a:pt x="2235064" y="2005067"/>
                  <a:pt x="2218601" y="2009741"/>
                  <a:pt x="2203748" y="2019090"/>
                </a:cubicBezTo>
                <a:cubicBezTo>
                  <a:pt x="2188894" y="2028438"/>
                  <a:pt x="2175547" y="2042460"/>
                  <a:pt x="2163706" y="2061157"/>
                </a:cubicBezTo>
                <a:lnTo>
                  <a:pt x="2163706" y="2012857"/>
                </a:lnTo>
                <a:lnTo>
                  <a:pt x="2097022" y="2012857"/>
                </a:lnTo>
                <a:lnTo>
                  <a:pt x="2097022" y="2343786"/>
                </a:lnTo>
                <a:lnTo>
                  <a:pt x="2169003" y="2343786"/>
                </a:lnTo>
                <a:lnTo>
                  <a:pt x="2169003" y="2193732"/>
                </a:lnTo>
                <a:cubicBezTo>
                  <a:pt x="2169003" y="2155670"/>
                  <a:pt x="2170977" y="2129777"/>
                  <a:pt x="2174924" y="2116051"/>
                </a:cubicBezTo>
                <a:cubicBezTo>
                  <a:pt x="2178871" y="2102326"/>
                  <a:pt x="2185726" y="2091563"/>
                  <a:pt x="2195490" y="2083763"/>
                </a:cubicBezTo>
                <a:cubicBezTo>
                  <a:pt x="2205254" y="2075963"/>
                  <a:pt x="2216160" y="2072063"/>
                  <a:pt x="2228209" y="2072063"/>
                </a:cubicBezTo>
                <a:cubicBezTo>
                  <a:pt x="2237557" y="2072063"/>
                  <a:pt x="2245919" y="2075079"/>
                  <a:pt x="2253293" y="2081110"/>
                </a:cubicBezTo>
                <a:cubicBezTo>
                  <a:pt x="2260668" y="2087140"/>
                  <a:pt x="2265706" y="2095772"/>
                  <a:pt x="2268407" y="2107002"/>
                </a:cubicBezTo>
                <a:cubicBezTo>
                  <a:pt x="2271107" y="2118233"/>
                  <a:pt x="2272457" y="2140799"/>
                  <a:pt x="2272457" y="2174699"/>
                </a:cubicBezTo>
                <a:lnTo>
                  <a:pt x="2272457" y="2343786"/>
                </a:lnTo>
                <a:lnTo>
                  <a:pt x="2344439" y="2343786"/>
                </a:lnTo>
                <a:lnTo>
                  <a:pt x="2344439" y="2137934"/>
                </a:lnTo>
                <a:cubicBezTo>
                  <a:pt x="2344439" y="2105498"/>
                  <a:pt x="2341687" y="2080702"/>
                  <a:pt x="2336181" y="2063548"/>
                </a:cubicBezTo>
                <a:cubicBezTo>
                  <a:pt x="2330676" y="2046393"/>
                  <a:pt x="2320705" y="2032357"/>
                  <a:pt x="2306267" y="2021441"/>
                </a:cubicBezTo>
                <a:cubicBezTo>
                  <a:pt x="2291829" y="2010525"/>
                  <a:pt x="2274119" y="2005067"/>
                  <a:pt x="2253138" y="2005067"/>
                </a:cubicBezTo>
                <a:close/>
                <a:moveTo>
                  <a:pt x="1898792" y="2005067"/>
                </a:moveTo>
                <a:cubicBezTo>
                  <a:pt x="1864723" y="2005067"/>
                  <a:pt x="1838600" y="2012390"/>
                  <a:pt x="1820422" y="2027036"/>
                </a:cubicBezTo>
                <a:cubicBezTo>
                  <a:pt x="1802245" y="2041681"/>
                  <a:pt x="1789209" y="2065727"/>
                  <a:pt x="1781315" y="2099173"/>
                </a:cubicBezTo>
                <a:lnTo>
                  <a:pt x="1846442" y="2113507"/>
                </a:lnTo>
                <a:cubicBezTo>
                  <a:pt x="1851012" y="2097511"/>
                  <a:pt x="1856984" y="2086605"/>
                  <a:pt x="1864359" y="2080788"/>
                </a:cubicBezTo>
                <a:cubicBezTo>
                  <a:pt x="1871734" y="2074972"/>
                  <a:pt x="1881861" y="2072063"/>
                  <a:pt x="1894741" y="2072063"/>
                </a:cubicBezTo>
                <a:cubicBezTo>
                  <a:pt x="1907413" y="2072063"/>
                  <a:pt x="1917229" y="2073891"/>
                  <a:pt x="1924188" y="2077548"/>
                </a:cubicBezTo>
                <a:cubicBezTo>
                  <a:pt x="1931148" y="2081204"/>
                  <a:pt x="1935925" y="2085905"/>
                  <a:pt x="1938522" y="2091648"/>
                </a:cubicBezTo>
                <a:cubicBezTo>
                  <a:pt x="1941119" y="2097392"/>
                  <a:pt x="1942417" y="2109456"/>
                  <a:pt x="1942417" y="2127841"/>
                </a:cubicBezTo>
                <a:cubicBezTo>
                  <a:pt x="1929330" y="2134499"/>
                  <a:pt x="1906167" y="2141675"/>
                  <a:pt x="1872928" y="2149371"/>
                </a:cubicBezTo>
                <a:cubicBezTo>
                  <a:pt x="1845507" y="2155821"/>
                  <a:pt x="1825564" y="2163206"/>
                  <a:pt x="1813099" y="2171527"/>
                </a:cubicBezTo>
                <a:cubicBezTo>
                  <a:pt x="1800635" y="2179848"/>
                  <a:pt x="1790975" y="2190978"/>
                  <a:pt x="1784120" y="2204916"/>
                </a:cubicBezTo>
                <a:cubicBezTo>
                  <a:pt x="1777265" y="2218854"/>
                  <a:pt x="1773837" y="2235184"/>
                  <a:pt x="1773837" y="2253906"/>
                </a:cubicBezTo>
                <a:cubicBezTo>
                  <a:pt x="1773837" y="2283448"/>
                  <a:pt x="1782250" y="2307111"/>
                  <a:pt x="1799077" y="2324897"/>
                </a:cubicBezTo>
                <a:cubicBezTo>
                  <a:pt x="1815904" y="2342683"/>
                  <a:pt x="1837509" y="2351576"/>
                  <a:pt x="1863892" y="2351576"/>
                </a:cubicBezTo>
                <a:cubicBezTo>
                  <a:pt x="1879680" y="2351576"/>
                  <a:pt x="1894585" y="2347889"/>
                  <a:pt x="1908608" y="2340514"/>
                </a:cubicBezTo>
                <a:cubicBezTo>
                  <a:pt x="1922630" y="2333139"/>
                  <a:pt x="1935770" y="2322181"/>
                  <a:pt x="1948026" y="2307640"/>
                </a:cubicBezTo>
                <a:lnTo>
                  <a:pt x="1957374" y="2343786"/>
                </a:lnTo>
                <a:lnTo>
                  <a:pt x="2028421" y="2343786"/>
                </a:lnTo>
                <a:cubicBezTo>
                  <a:pt x="2022189" y="2327985"/>
                  <a:pt x="2017931" y="2313067"/>
                  <a:pt x="2015645" y="2299031"/>
                </a:cubicBezTo>
                <a:cubicBezTo>
                  <a:pt x="2013360" y="2284996"/>
                  <a:pt x="2012218" y="2263630"/>
                  <a:pt x="2012218" y="2234932"/>
                </a:cubicBezTo>
                <a:lnTo>
                  <a:pt x="2012841" y="2132632"/>
                </a:lnTo>
                <a:cubicBezTo>
                  <a:pt x="2012841" y="2093957"/>
                  <a:pt x="2009413" y="2067290"/>
                  <a:pt x="2002558" y="2052631"/>
                </a:cubicBezTo>
                <a:cubicBezTo>
                  <a:pt x="1995702" y="2037973"/>
                  <a:pt x="1984277" y="2026381"/>
                  <a:pt x="1968281" y="2017856"/>
                </a:cubicBezTo>
                <a:cubicBezTo>
                  <a:pt x="1952285" y="2009330"/>
                  <a:pt x="1929122" y="2005067"/>
                  <a:pt x="1898792" y="2005067"/>
                </a:cubicBezTo>
                <a:close/>
                <a:moveTo>
                  <a:pt x="2607702" y="1886968"/>
                </a:moveTo>
                <a:lnTo>
                  <a:pt x="2607702" y="2051185"/>
                </a:lnTo>
                <a:cubicBezTo>
                  <a:pt x="2596708" y="2035813"/>
                  <a:pt x="2584627" y="2024283"/>
                  <a:pt x="2571458" y="2016597"/>
                </a:cubicBezTo>
                <a:cubicBezTo>
                  <a:pt x="2558289" y="2008911"/>
                  <a:pt x="2544134" y="2005067"/>
                  <a:pt x="2528991" y="2005067"/>
                </a:cubicBezTo>
                <a:cubicBezTo>
                  <a:pt x="2496844" y="2005067"/>
                  <a:pt x="2469778" y="2019479"/>
                  <a:pt x="2447793" y="2048303"/>
                </a:cubicBezTo>
                <a:cubicBezTo>
                  <a:pt x="2425809" y="2077127"/>
                  <a:pt x="2414816" y="2119842"/>
                  <a:pt x="2414816" y="2176447"/>
                </a:cubicBezTo>
                <a:cubicBezTo>
                  <a:pt x="2414816" y="2232638"/>
                  <a:pt x="2426086" y="2275873"/>
                  <a:pt x="2448626" y="2306154"/>
                </a:cubicBezTo>
                <a:cubicBezTo>
                  <a:pt x="2471165" y="2336436"/>
                  <a:pt x="2497600" y="2351576"/>
                  <a:pt x="2527930" y="2351576"/>
                </a:cubicBezTo>
                <a:cubicBezTo>
                  <a:pt x="2543719" y="2351576"/>
                  <a:pt x="2559091" y="2346850"/>
                  <a:pt x="2574048" y="2337398"/>
                </a:cubicBezTo>
                <a:cubicBezTo>
                  <a:pt x="2589006" y="2327946"/>
                  <a:pt x="2601989" y="2313872"/>
                  <a:pt x="2612999" y="2295175"/>
                </a:cubicBezTo>
                <a:lnTo>
                  <a:pt x="2612999" y="2343786"/>
                </a:lnTo>
                <a:lnTo>
                  <a:pt x="2679684" y="2343786"/>
                </a:lnTo>
                <a:lnTo>
                  <a:pt x="2679684" y="1886968"/>
                </a:lnTo>
                <a:close/>
                <a:moveTo>
                  <a:pt x="1640445" y="1886968"/>
                </a:moveTo>
                <a:lnTo>
                  <a:pt x="1640445" y="2343786"/>
                </a:lnTo>
                <a:lnTo>
                  <a:pt x="1712427" y="2343786"/>
                </a:lnTo>
                <a:lnTo>
                  <a:pt x="1712427" y="1886968"/>
                </a:lnTo>
                <a:close/>
                <a:moveTo>
                  <a:pt x="2853162" y="1310063"/>
                </a:moveTo>
                <a:cubicBezTo>
                  <a:pt x="2867496" y="1310063"/>
                  <a:pt x="2879856" y="1316581"/>
                  <a:pt x="2890243" y="1329617"/>
                </a:cubicBezTo>
                <a:cubicBezTo>
                  <a:pt x="2900630" y="1342652"/>
                  <a:pt x="2906135" y="1362102"/>
                  <a:pt x="2906758" y="1387965"/>
                </a:cubicBezTo>
                <a:lnTo>
                  <a:pt x="2799253" y="1387965"/>
                </a:lnTo>
                <a:cubicBezTo>
                  <a:pt x="2799045" y="1363355"/>
                  <a:pt x="2804239" y="1344167"/>
                  <a:pt x="2814834" y="1330400"/>
                </a:cubicBezTo>
                <a:cubicBezTo>
                  <a:pt x="2825221" y="1316842"/>
                  <a:pt x="2837996" y="1310063"/>
                  <a:pt x="2853162" y="1310063"/>
                </a:cubicBezTo>
                <a:close/>
                <a:moveTo>
                  <a:pt x="2848799" y="1243067"/>
                </a:moveTo>
                <a:cubicBezTo>
                  <a:pt x="2813899" y="1243067"/>
                  <a:pt x="2785439" y="1257116"/>
                  <a:pt x="2763418" y="1285212"/>
                </a:cubicBezTo>
                <a:cubicBezTo>
                  <a:pt x="2737451" y="1318509"/>
                  <a:pt x="2724467" y="1362837"/>
                  <a:pt x="2724467" y="1418196"/>
                </a:cubicBezTo>
                <a:cubicBezTo>
                  <a:pt x="2724467" y="1474387"/>
                  <a:pt x="2737363" y="1518090"/>
                  <a:pt x="2763155" y="1549306"/>
                </a:cubicBezTo>
                <a:cubicBezTo>
                  <a:pt x="2784994" y="1576153"/>
                  <a:pt x="2815986" y="1589576"/>
                  <a:pt x="2856131" y="1589576"/>
                </a:cubicBezTo>
                <a:cubicBezTo>
                  <a:pt x="2885043" y="1589576"/>
                  <a:pt x="2909586" y="1581526"/>
                  <a:pt x="2929762" y="1565427"/>
                </a:cubicBezTo>
                <a:cubicBezTo>
                  <a:pt x="2949936" y="1549327"/>
                  <a:pt x="2964808" y="1524658"/>
                  <a:pt x="2974377" y="1491420"/>
                </a:cubicBezTo>
                <a:lnTo>
                  <a:pt x="2903019" y="1476774"/>
                </a:lnTo>
                <a:cubicBezTo>
                  <a:pt x="2895310" y="1508350"/>
                  <a:pt x="2879892" y="1524139"/>
                  <a:pt x="2856765" y="1524139"/>
                </a:cubicBezTo>
                <a:cubicBezTo>
                  <a:pt x="2840720" y="1524139"/>
                  <a:pt x="2827020" y="1516945"/>
                  <a:pt x="2815664" y="1502557"/>
                </a:cubicBezTo>
                <a:cubicBezTo>
                  <a:pt x="2804308" y="1488170"/>
                  <a:pt x="2798422" y="1467838"/>
                  <a:pt x="2798007" y="1441562"/>
                </a:cubicBezTo>
                <a:lnTo>
                  <a:pt x="2977805" y="1441562"/>
                </a:lnTo>
                <a:lnTo>
                  <a:pt x="2978117" y="1431576"/>
                </a:lnTo>
                <a:cubicBezTo>
                  <a:pt x="2978117" y="1367492"/>
                  <a:pt x="2965445" y="1319012"/>
                  <a:pt x="2940100" y="1286138"/>
                </a:cubicBezTo>
                <a:cubicBezTo>
                  <a:pt x="2918080" y="1257424"/>
                  <a:pt x="2887646" y="1243067"/>
                  <a:pt x="2848799" y="1243067"/>
                </a:cubicBezTo>
                <a:close/>
                <a:moveTo>
                  <a:pt x="2306093" y="1134004"/>
                </a:moveTo>
                <a:lnTo>
                  <a:pt x="2234111" y="1185108"/>
                </a:lnTo>
                <a:lnTo>
                  <a:pt x="2234111" y="1250858"/>
                </a:lnTo>
                <a:lnTo>
                  <a:pt x="2201080" y="1250858"/>
                </a:lnTo>
                <a:lnTo>
                  <a:pt x="2201080" y="1320658"/>
                </a:lnTo>
                <a:lnTo>
                  <a:pt x="2234111" y="1320658"/>
                </a:lnTo>
                <a:lnTo>
                  <a:pt x="2234111" y="1465098"/>
                </a:lnTo>
                <a:cubicBezTo>
                  <a:pt x="2234111" y="1502121"/>
                  <a:pt x="2235565" y="1526664"/>
                  <a:pt x="2238473" y="1538726"/>
                </a:cubicBezTo>
                <a:cubicBezTo>
                  <a:pt x="2242213" y="1555156"/>
                  <a:pt x="2249588" y="1567739"/>
                  <a:pt x="2260598" y="1576474"/>
                </a:cubicBezTo>
                <a:cubicBezTo>
                  <a:pt x="2271608" y="1585209"/>
                  <a:pt x="2286253" y="1589576"/>
                  <a:pt x="2304535" y="1589576"/>
                </a:cubicBezTo>
                <a:cubicBezTo>
                  <a:pt x="2325516" y="1589576"/>
                  <a:pt x="2344317" y="1585214"/>
                  <a:pt x="2360936" y="1576489"/>
                </a:cubicBezTo>
                <a:lnTo>
                  <a:pt x="2354704" y="1508558"/>
                </a:lnTo>
                <a:cubicBezTo>
                  <a:pt x="2342239" y="1514167"/>
                  <a:pt x="2332683" y="1516971"/>
                  <a:pt x="2326036" y="1516971"/>
                </a:cubicBezTo>
                <a:cubicBezTo>
                  <a:pt x="2317103" y="1516971"/>
                  <a:pt x="2311182" y="1512810"/>
                  <a:pt x="2308274" y="1504488"/>
                </a:cubicBezTo>
                <a:cubicBezTo>
                  <a:pt x="2306820" y="1499911"/>
                  <a:pt x="2306093" y="1483162"/>
                  <a:pt x="2306093" y="1454241"/>
                </a:cubicBezTo>
                <a:lnTo>
                  <a:pt x="2306093" y="1320658"/>
                </a:lnTo>
                <a:lnTo>
                  <a:pt x="2355015" y="1320658"/>
                </a:lnTo>
                <a:lnTo>
                  <a:pt x="2355015" y="1250858"/>
                </a:lnTo>
                <a:lnTo>
                  <a:pt x="2306093" y="1250858"/>
                </a:lnTo>
                <a:close/>
                <a:moveTo>
                  <a:pt x="3538413" y="1128707"/>
                </a:moveTo>
                <a:lnTo>
                  <a:pt x="3538413" y="1581786"/>
                </a:lnTo>
                <a:lnTo>
                  <a:pt x="3802034" y="1581786"/>
                </a:lnTo>
                <a:lnTo>
                  <a:pt x="3802034" y="1504507"/>
                </a:lnTo>
                <a:lnTo>
                  <a:pt x="3613822" y="1504507"/>
                </a:lnTo>
                <a:lnTo>
                  <a:pt x="3613822" y="1128707"/>
                </a:lnTo>
                <a:close/>
                <a:moveTo>
                  <a:pt x="3205038" y="1128707"/>
                </a:moveTo>
                <a:lnTo>
                  <a:pt x="3205038" y="1581786"/>
                </a:lnTo>
                <a:lnTo>
                  <a:pt x="3468659" y="1581786"/>
                </a:lnTo>
                <a:lnTo>
                  <a:pt x="3468659" y="1504507"/>
                </a:lnTo>
                <a:lnTo>
                  <a:pt x="3280447" y="1504507"/>
                </a:lnTo>
                <a:lnTo>
                  <a:pt x="3280447" y="1128707"/>
                </a:lnTo>
                <a:close/>
                <a:moveTo>
                  <a:pt x="3868672" y="1124968"/>
                </a:moveTo>
                <a:lnTo>
                  <a:pt x="3868672" y="1581786"/>
                </a:lnTo>
                <a:lnTo>
                  <a:pt x="3939095" y="1581786"/>
                </a:lnTo>
                <a:lnTo>
                  <a:pt x="3939095" y="1221878"/>
                </a:lnTo>
                <a:lnTo>
                  <a:pt x="4013214" y="1581786"/>
                </a:lnTo>
                <a:lnTo>
                  <a:pt x="4085980" y="1581786"/>
                </a:lnTo>
                <a:lnTo>
                  <a:pt x="4160649" y="1221878"/>
                </a:lnTo>
                <a:lnTo>
                  <a:pt x="4160649" y="1581786"/>
                </a:lnTo>
                <a:lnTo>
                  <a:pt x="4231073" y="1581786"/>
                </a:lnTo>
                <a:lnTo>
                  <a:pt x="4231073" y="1124968"/>
                </a:lnTo>
                <a:lnTo>
                  <a:pt x="4117438" y="1124968"/>
                </a:lnTo>
                <a:lnTo>
                  <a:pt x="4049872" y="1436888"/>
                </a:lnTo>
                <a:lnTo>
                  <a:pt x="3981766" y="1124968"/>
                </a:lnTo>
                <a:close/>
                <a:moveTo>
                  <a:pt x="2411658" y="1124968"/>
                </a:moveTo>
                <a:lnTo>
                  <a:pt x="2411658" y="1581786"/>
                </a:lnTo>
                <a:lnTo>
                  <a:pt x="2483640" y="1581786"/>
                </a:lnTo>
                <a:lnTo>
                  <a:pt x="2483640" y="1415820"/>
                </a:lnTo>
                <a:cubicBezTo>
                  <a:pt x="2483640" y="1375058"/>
                  <a:pt x="2488766" y="1347241"/>
                  <a:pt x="2499018" y="1332370"/>
                </a:cubicBezTo>
                <a:cubicBezTo>
                  <a:pt x="2509271" y="1317499"/>
                  <a:pt x="2523613" y="1310063"/>
                  <a:pt x="2542047" y="1310063"/>
                </a:cubicBezTo>
                <a:cubicBezTo>
                  <a:pt x="2559445" y="1310063"/>
                  <a:pt x="2571769" y="1316927"/>
                  <a:pt x="2579017" y="1330654"/>
                </a:cubicBezTo>
                <a:cubicBezTo>
                  <a:pt x="2584194" y="1340843"/>
                  <a:pt x="2586782" y="1366216"/>
                  <a:pt x="2586782" y="1406774"/>
                </a:cubicBezTo>
                <a:lnTo>
                  <a:pt x="2586782" y="1581786"/>
                </a:lnTo>
                <a:lnTo>
                  <a:pt x="2658764" y="1581786"/>
                </a:lnTo>
                <a:lnTo>
                  <a:pt x="2658764" y="1387474"/>
                </a:lnTo>
                <a:cubicBezTo>
                  <a:pt x="2658764" y="1350464"/>
                  <a:pt x="2656479" y="1324264"/>
                  <a:pt x="2651909" y="1308875"/>
                </a:cubicBezTo>
                <a:cubicBezTo>
                  <a:pt x="2645677" y="1287874"/>
                  <a:pt x="2635290" y="1271656"/>
                  <a:pt x="2620748" y="1260220"/>
                </a:cubicBezTo>
                <a:cubicBezTo>
                  <a:pt x="2606206" y="1248785"/>
                  <a:pt x="2588133" y="1243067"/>
                  <a:pt x="2566528" y="1243067"/>
                </a:cubicBezTo>
                <a:cubicBezTo>
                  <a:pt x="2550324" y="1243067"/>
                  <a:pt x="2535315" y="1247170"/>
                  <a:pt x="2521500" y="1255376"/>
                </a:cubicBezTo>
                <a:cubicBezTo>
                  <a:pt x="2507686" y="1263582"/>
                  <a:pt x="2495066" y="1275994"/>
                  <a:pt x="2483640" y="1292613"/>
                </a:cubicBezTo>
                <a:lnTo>
                  <a:pt x="2483640" y="1124968"/>
                </a:lnTo>
                <a:close/>
                <a:moveTo>
                  <a:pt x="2675842" y="660866"/>
                </a:moveTo>
                <a:lnTo>
                  <a:pt x="2675842" y="678369"/>
                </a:lnTo>
                <a:cubicBezTo>
                  <a:pt x="2675842" y="703580"/>
                  <a:pt x="2673920" y="720978"/>
                  <a:pt x="2670077" y="730561"/>
                </a:cubicBezTo>
                <a:cubicBezTo>
                  <a:pt x="2666234" y="740145"/>
                  <a:pt x="2659327" y="748427"/>
                  <a:pt x="2649355" y="755407"/>
                </a:cubicBezTo>
                <a:cubicBezTo>
                  <a:pt x="2639384" y="762388"/>
                  <a:pt x="2629309" y="765878"/>
                  <a:pt x="2619129" y="765878"/>
                </a:cubicBezTo>
                <a:cubicBezTo>
                  <a:pt x="2607704" y="765878"/>
                  <a:pt x="2598199" y="761554"/>
                  <a:pt x="2590617" y="752907"/>
                </a:cubicBezTo>
                <a:cubicBezTo>
                  <a:pt x="2583035" y="744260"/>
                  <a:pt x="2579243" y="733582"/>
                  <a:pt x="2579243" y="720875"/>
                </a:cubicBezTo>
                <a:cubicBezTo>
                  <a:pt x="2579243" y="709621"/>
                  <a:pt x="2582671" y="700453"/>
                  <a:pt x="2589526" y="693370"/>
                </a:cubicBezTo>
                <a:cubicBezTo>
                  <a:pt x="2596382" y="686284"/>
                  <a:pt x="2610924" y="679825"/>
                  <a:pt x="2633152" y="673992"/>
                </a:cubicBezTo>
                <a:cubicBezTo>
                  <a:pt x="2652471" y="668990"/>
                  <a:pt x="2666702" y="664615"/>
                  <a:pt x="2675842" y="660866"/>
                </a:cubicBezTo>
                <a:close/>
                <a:moveTo>
                  <a:pt x="4100448" y="548063"/>
                </a:moveTo>
                <a:cubicBezTo>
                  <a:pt x="4117691" y="548063"/>
                  <a:pt x="4132181" y="556334"/>
                  <a:pt x="4143918" y="572875"/>
                </a:cubicBezTo>
                <a:cubicBezTo>
                  <a:pt x="4155655" y="589416"/>
                  <a:pt x="4161524" y="614955"/>
                  <a:pt x="4161524" y="649492"/>
                </a:cubicBezTo>
                <a:cubicBezTo>
                  <a:pt x="4161524" y="682990"/>
                  <a:pt x="4155396" y="707958"/>
                  <a:pt x="4143139" y="724395"/>
                </a:cubicBezTo>
                <a:cubicBezTo>
                  <a:pt x="4130882" y="740832"/>
                  <a:pt x="4116133" y="749051"/>
                  <a:pt x="4098890" y="749051"/>
                </a:cubicBezTo>
                <a:cubicBezTo>
                  <a:pt x="4082894" y="749051"/>
                  <a:pt x="4069236" y="740936"/>
                  <a:pt x="4057914" y="724706"/>
                </a:cubicBezTo>
                <a:cubicBezTo>
                  <a:pt x="4046592" y="708477"/>
                  <a:pt x="4040931" y="682678"/>
                  <a:pt x="4040931" y="647311"/>
                </a:cubicBezTo>
                <a:cubicBezTo>
                  <a:pt x="4040931" y="613605"/>
                  <a:pt x="4046592" y="588637"/>
                  <a:pt x="4057914" y="572408"/>
                </a:cubicBezTo>
                <a:cubicBezTo>
                  <a:pt x="4069236" y="556178"/>
                  <a:pt x="4083414" y="548063"/>
                  <a:pt x="4100448" y="548063"/>
                </a:cubicBezTo>
                <a:close/>
                <a:moveTo>
                  <a:pt x="3281464" y="548063"/>
                </a:moveTo>
                <a:cubicBezTo>
                  <a:pt x="3298872" y="548063"/>
                  <a:pt x="3313223" y="556450"/>
                  <a:pt x="3324517" y="573223"/>
                </a:cubicBezTo>
                <a:cubicBezTo>
                  <a:pt x="3335811" y="589996"/>
                  <a:pt x="3341458" y="617446"/>
                  <a:pt x="3341458" y="655573"/>
                </a:cubicBezTo>
                <a:cubicBezTo>
                  <a:pt x="3341458" y="689954"/>
                  <a:pt x="3335655" y="715687"/>
                  <a:pt x="3324050" y="732772"/>
                </a:cubicBezTo>
                <a:cubicBezTo>
                  <a:pt x="3312444" y="749857"/>
                  <a:pt x="3298766" y="758399"/>
                  <a:pt x="3283017" y="758399"/>
                </a:cubicBezTo>
                <a:cubicBezTo>
                  <a:pt x="3271205" y="758399"/>
                  <a:pt x="3260584" y="754701"/>
                  <a:pt x="3251155" y="747303"/>
                </a:cubicBezTo>
                <a:cubicBezTo>
                  <a:pt x="3241726" y="739906"/>
                  <a:pt x="3234472" y="728863"/>
                  <a:pt x="3229396" y="714175"/>
                </a:cubicBezTo>
                <a:cubicBezTo>
                  <a:pt x="3224319" y="699487"/>
                  <a:pt x="3221781" y="677141"/>
                  <a:pt x="3221781" y="647135"/>
                </a:cubicBezTo>
                <a:cubicBezTo>
                  <a:pt x="3221781" y="614008"/>
                  <a:pt x="3227584" y="589213"/>
                  <a:pt x="3239190" y="572753"/>
                </a:cubicBezTo>
                <a:cubicBezTo>
                  <a:pt x="3250795" y="556293"/>
                  <a:pt x="3264887" y="548063"/>
                  <a:pt x="3281464" y="548063"/>
                </a:cubicBezTo>
                <a:close/>
                <a:moveTo>
                  <a:pt x="1633962" y="548063"/>
                </a:moveTo>
                <a:cubicBezTo>
                  <a:pt x="1648295" y="548063"/>
                  <a:pt x="1660656" y="554581"/>
                  <a:pt x="1671043" y="567617"/>
                </a:cubicBezTo>
                <a:cubicBezTo>
                  <a:pt x="1681430" y="580652"/>
                  <a:pt x="1686935" y="600102"/>
                  <a:pt x="1687559" y="625965"/>
                </a:cubicBezTo>
                <a:lnTo>
                  <a:pt x="1580053" y="625965"/>
                </a:lnTo>
                <a:cubicBezTo>
                  <a:pt x="1579846" y="601355"/>
                  <a:pt x="1585039" y="582167"/>
                  <a:pt x="1595634" y="568401"/>
                </a:cubicBezTo>
                <a:cubicBezTo>
                  <a:pt x="1606021" y="554842"/>
                  <a:pt x="1618797" y="548063"/>
                  <a:pt x="1633962" y="548063"/>
                </a:cubicBezTo>
                <a:close/>
                <a:moveTo>
                  <a:pt x="1309789" y="548063"/>
                </a:moveTo>
                <a:cubicBezTo>
                  <a:pt x="1327197" y="548063"/>
                  <a:pt x="1341548" y="556450"/>
                  <a:pt x="1352842" y="573223"/>
                </a:cubicBezTo>
                <a:cubicBezTo>
                  <a:pt x="1364136" y="589996"/>
                  <a:pt x="1369783" y="617446"/>
                  <a:pt x="1369783" y="655573"/>
                </a:cubicBezTo>
                <a:cubicBezTo>
                  <a:pt x="1369783" y="689954"/>
                  <a:pt x="1363981" y="715687"/>
                  <a:pt x="1352375" y="732772"/>
                </a:cubicBezTo>
                <a:cubicBezTo>
                  <a:pt x="1340769" y="749857"/>
                  <a:pt x="1327091" y="758399"/>
                  <a:pt x="1311342" y="758399"/>
                </a:cubicBezTo>
                <a:cubicBezTo>
                  <a:pt x="1299530" y="758399"/>
                  <a:pt x="1288909" y="754701"/>
                  <a:pt x="1279480" y="747303"/>
                </a:cubicBezTo>
                <a:cubicBezTo>
                  <a:pt x="1270051" y="739906"/>
                  <a:pt x="1262797" y="728863"/>
                  <a:pt x="1257721" y="714175"/>
                </a:cubicBezTo>
                <a:cubicBezTo>
                  <a:pt x="1252644" y="699487"/>
                  <a:pt x="1250106" y="677141"/>
                  <a:pt x="1250106" y="647135"/>
                </a:cubicBezTo>
                <a:cubicBezTo>
                  <a:pt x="1250106" y="614008"/>
                  <a:pt x="1255909" y="589213"/>
                  <a:pt x="1267515" y="572753"/>
                </a:cubicBezTo>
                <a:cubicBezTo>
                  <a:pt x="1279121" y="556293"/>
                  <a:pt x="1293212" y="548063"/>
                  <a:pt x="1309789" y="548063"/>
                </a:cubicBezTo>
                <a:close/>
                <a:moveTo>
                  <a:pt x="3497820" y="488857"/>
                </a:moveTo>
                <a:lnTo>
                  <a:pt x="3497820" y="819786"/>
                </a:lnTo>
                <a:lnTo>
                  <a:pt x="3569802" y="819786"/>
                </a:lnTo>
                <a:lnTo>
                  <a:pt x="3569802" y="488857"/>
                </a:lnTo>
                <a:close/>
                <a:moveTo>
                  <a:pt x="4082063" y="481067"/>
                </a:moveTo>
                <a:cubicBezTo>
                  <a:pt x="4050279" y="481067"/>
                  <a:pt x="4023221" y="495466"/>
                  <a:pt x="4000889" y="524264"/>
                </a:cubicBezTo>
                <a:cubicBezTo>
                  <a:pt x="3978558" y="553062"/>
                  <a:pt x="3967391" y="595739"/>
                  <a:pt x="3967391" y="652296"/>
                </a:cubicBezTo>
                <a:cubicBezTo>
                  <a:pt x="3967391" y="705526"/>
                  <a:pt x="3979232" y="747736"/>
                  <a:pt x="4002915" y="778926"/>
                </a:cubicBezTo>
                <a:cubicBezTo>
                  <a:pt x="4023481" y="806166"/>
                  <a:pt x="4048825" y="819786"/>
                  <a:pt x="4078947" y="819786"/>
                </a:cubicBezTo>
                <a:cubicBezTo>
                  <a:pt x="4095359" y="819786"/>
                  <a:pt x="4110316" y="815320"/>
                  <a:pt x="4123819" y="806387"/>
                </a:cubicBezTo>
                <a:cubicBezTo>
                  <a:pt x="4137322" y="797454"/>
                  <a:pt x="4149475" y="784055"/>
                  <a:pt x="4160277" y="766189"/>
                </a:cubicBezTo>
                <a:lnTo>
                  <a:pt x="4160277" y="814489"/>
                </a:lnTo>
                <a:cubicBezTo>
                  <a:pt x="4160277" y="836509"/>
                  <a:pt x="4158408" y="851882"/>
                  <a:pt x="4154668" y="860607"/>
                </a:cubicBezTo>
                <a:cubicBezTo>
                  <a:pt x="4150929" y="869332"/>
                  <a:pt x="4145632" y="875564"/>
                  <a:pt x="4138776" y="879303"/>
                </a:cubicBezTo>
                <a:cubicBezTo>
                  <a:pt x="4129013" y="884497"/>
                  <a:pt x="4116237" y="887094"/>
                  <a:pt x="4100448" y="887094"/>
                </a:cubicBezTo>
                <a:cubicBezTo>
                  <a:pt x="4086738" y="887094"/>
                  <a:pt x="4076714" y="884549"/>
                  <a:pt x="4070378" y="879459"/>
                </a:cubicBezTo>
                <a:cubicBezTo>
                  <a:pt x="4064042" y="874370"/>
                  <a:pt x="4060251" y="865800"/>
                  <a:pt x="4059004" y="853752"/>
                </a:cubicBezTo>
                <a:lnTo>
                  <a:pt x="3976740" y="841599"/>
                </a:lnTo>
                <a:lnTo>
                  <a:pt x="3976740" y="852505"/>
                </a:lnTo>
                <a:cubicBezTo>
                  <a:pt x="3976740" y="873071"/>
                  <a:pt x="3981466" y="891197"/>
                  <a:pt x="3990918" y="906881"/>
                </a:cubicBezTo>
                <a:cubicBezTo>
                  <a:pt x="4000370" y="922565"/>
                  <a:pt x="4014029" y="934354"/>
                  <a:pt x="4031894" y="942248"/>
                </a:cubicBezTo>
                <a:cubicBezTo>
                  <a:pt x="4049760" y="950143"/>
                  <a:pt x="4073546" y="954090"/>
                  <a:pt x="4103253" y="954090"/>
                </a:cubicBezTo>
                <a:cubicBezTo>
                  <a:pt x="4135453" y="954090"/>
                  <a:pt x="4160641" y="948636"/>
                  <a:pt x="4178818" y="937730"/>
                </a:cubicBezTo>
                <a:cubicBezTo>
                  <a:pt x="4196995" y="926824"/>
                  <a:pt x="4210446" y="910672"/>
                  <a:pt x="4219171" y="889275"/>
                </a:cubicBezTo>
                <a:cubicBezTo>
                  <a:pt x="4227896" y="867878"/>
                  <a:pt x="4232259" y="833393"/>
                  <a:pt x="4232259" y="785821"/>
                </a:cubicBezTo>
                <a:lnTo>
                  <a:pt x="4232259" y="488857"/>
                </a:lnTo>
                <a:lnTo>
                  <a:pt x="4164951" y="488857"/>
                </a:lnTo>
                <a:lnTo>
                  <a:pt x="4164951" y="535287"/>
                </a:lnTo>
                <a:cubicBezTo>
                  <a:pt x="4154149" y="517214"/>
                  <a:pt x="4141841" y="503659"/>
                  <a:pt x="4128026" y="494622"/>
                </a:cubicBezTo>
                <a:cubicBezTo>
                  <a:pt x="4114211" y="485586"/>
                  <a:pt x="4098890" y="481067"/>
                  <a:pt x="4082063" y="481067"/>
                </a:cubicBezTo>
                <a:close/>
                <a:moveTo>
                  <a:pt x="3805713" y="481067"/>
                </a:moveTo>
                <a:cubicBezTo>
                  <a:pt x="3787639" y="481067"/>
                  <a:pt x="3771176" y="485741"/>
                  <a:pt x="3756323" y="495090"/>
                </a:cubicBezTo>
                <a:cubicBezTo>
                  <a:pt x="3741470" y="504438"/>
                  <a:pt x="3728122" y="518460"/>
                  <a:pt x="3716281" y="537157"/>
                </a:cubicBezTo>
                <a:lnTo>
                  <a:pt x="3716281" y="488857"/>
                </a:lnTo>
                <a:lnTo>
                  <a:pt x="3649597" y="488857"/>
                </a:lnTo>
                <a:lnTo>
                  <a:pt x="3649597" y="819786"/>
                </a:lnTo>
                <a:lnTo>
                  <a:pt x="3721578" y="819786"/>
                </a:lnTo>
                <a:lnTo>
                  <a:pt x="3721578" y="669732"/>
                </a:lnTo>
                <a:cubicBezTo>
                  <a:pt x="3721578" y="631670"/>
                  <a:pt x="3723552" y="605777"/>
                  <a:pt x="3727499" y="592051"/>
                </a:cubicBezTo>
                <a:cubicBezTo>
                  <a:pt x="3731446" y="578326"/>
                  <a:pt x="3738301" y="567563"/>
                  <a:pt x="3748065" y="559763"/>
                </a:cubicBezTo>
                <a:cubicBezTo>
                  <a:pt x="3757829" y="551963"/>
                  <a:pt x="3768735" y="548063"/>
                  <a:pt x="3780784" y="548063"/>
                </a:cubicBezTo>
                <a:cubicBezTo>
                  <a:pt x="3790132" y="548063"/>
                  <a:pt x="3798494" y="551079"/>
                  <a:pt x="3805868" y="557110"/>
                </a:cubicBezTo>
                <a:cubicBezTo>
                  <a:pt x="3813243" y="563141"/>
                  <a:pt x="3818281" y="571771"/>
                  <a:pt x="3820982" y="583002"/>
                </a:cubicBezTo>
                <a:cubicBezTo>
                  <a:pt x="3823682" y="594233"/>
                  <a:pt x="3825032" y="616799"/>
                  <a:pt x="3825032" y="650699"/>
                </a:cubicBezTo>
                <a:lnTo>
                  <a:pt x="3825032" y="819786"/>
                </a:lnTo>
                <a:lnTo>
                  <a:pt x="3897014" y="819786"/>
                </a:lnTo>
                <a:lnTo>
                  <a:pt x="3897014" y="613934"/>
                </a:lnTo>
                <a:cubicBezTo>
                  <a:pt x="3897014" y="581498"/>
                  <a:pt x="3894262" y="556702"/>
                  <a:pt x="3888756" y="539547"/>
                </a:cubicBezTo>
                <a:cubicBezTo>
                  <a:pt x="3883252" y="522393"/>
                  <a:pt x="3873280" y="508357"/>
                  <a:pt x="3858842" y="497441"/>
                </a:cubicBezTo>
                <a:cubicBezTo>
                  <a:pt x="3844404" y="486525"/>
                  <a:pt x="3826694" y="481067"/>
                  <a:pt x="3805713" y="481067"/>
                </a:cubicBezTo>
                <a:close/>
                <a:moveTo>
                  <a:pt x="2986563" y="481067"/>
                </a:moveTo>
                <a:cubicBezTo>
                  <a:pt x="2968489" y="481067"/>
                  <a:pt x="2952026" y="485741"/>
                  <a:pt x="2937173" y="495090"/>
                </a:cubicBezTo>
                <a:cubicBezTo>
                  <a:pt x="2922320" y="504438"/>
                  <a:pt x="2908972" y="518460"/>
                  <a:pt x="2897131" y="537157"/>
                </a:cubicBezTo>
                <a:lnTo>
                  <a:pt x="2897131" y="488857"/>
                </a:lnTo>
                <a:lnTo>
                  <a:pt x="2830447" y="488857"/>
                </a:lnTo>
                <a:lnTo>
                  <a:pt x="2830447" y="819786"/>
                </a:lnTo>
                <a:lnTo>
                  <a:pt x="2902428" y="819786"/>
                </a:lnTo>
                <a:lnTo>
                  <a:pt x="2902428" y="669732"/>
                </a:lnTo>
                <a:cubicBezTo>
                  <a:pt x="2902428" y="631670"/>
                  <a:pt x="2904402" y="605777"/>
                  <a:pt x="2908349" y="592051"/>
                </a:cubicBezTo>
                <a:cubicBezTo>
                  <a:pt x="2912296" y="578326"/>
                  <a:pt x="2919151" y="567563"/>
                  <a:pt x="2928915" y="559763"/>
                </a:cubicBezTo>
                <a:cubicBezTo>
                  <a:pt x="2938679" y="551963"/>
                  <a:pt x="2949585" y="548063"/>
                  <a:pt x="2961634" y="548063"/>
                </a:cubicBezTo>
                <a:cubicBezTo>
                  <a:pt x="2970982" y="548063"/>
                  <a:pt x="2979344" y="551079"/>
                  <a:pt x="2986718" y="557110"/>
                </a:cubicBezTo>
                <a:cubicBezTo>
                  <a:pt x="2994093" y="563141"/>
                  <a:pt x="2999131" y="571771"/>
                  <a:pt x="3001832" y="583002"/>
                </a:cubicBezTo>
                <a:cubicBezTo>
                  <a:pt x="3004532" y="594233"/>
                  <a:pt x="3005882" y="616799"/>
                  <a:pt x="3005882" y="650699"/>
                </a:cubicBezTo>
                <a:lnTo>
                  <a:pt x="3005882" y="819786"/>
                </a:lnTo>
                <a:lnTo>
                  <a:pt x="3077864" y="819786"/>
                </a:lnTo>
                <a:lnTo>
                  <a:pt x="3077864" y="613934"/>
                </a:lnTo>
                <a:cubicBezTo>
                  <a:pt x="3077864" y="581498"/>
                  <a:pt x="3075112" y="556702"/>
                  <a:pt x="3069606" y="539547"/>
                </a:cubicBezTo>
                <a:cubicBezTo>
                  <a:pt x="3064102" y="522393"/>
                  <a:pt x="3054130" y="508357"/>
                  <a:pt x="3039692" y="497441"/>
                </a:cubicBezTo>
                <a:cubicBezTo>
                  <a:pt x="3025254" y="486525"/>
                  <a:pt x="3007545" y="481067"/>
                  <a:pt x="2986563" y="481067"/>
                </a:cubicBezTo>
                <a:close/>
                <a:moveTo>
                  <a:pt x="2632217" y="481067"/>
                </a:moveTo>
                <a:cubicBezTo>
                  <a:pt x="2598148" y="481067"/>
                  <a:pt x="2572024" y="488390"/>
                  <a:pt x="2553847" y="503036"/>
                </a:cubicBezTo>
                <a:cubicBezTo>
                  <a:pt x="2535670" y="517681"/>
                  <a:pt x="2522634" y="541727"/>
                  <a:pt x="2514740" y="575173"/>
                </a:cubicBezTo>
                <a:lnTo>
                  <a:pt x="2579867" y="589507"/>
                </a:lnTo>
                <a:cubicBezTo>
                  <a:pt x="2584437" y="573511"/>
                  <a:pt x="2590409" y="562605"/>
                  <a:pt x="2597784" y="556788"/>
                </a:cubicBezTo>
                <a:cubicBezTo>
                  <a:pt x="2605159" y="550972"/>
                  <a:pt x="2615286" y="548063"/>
                  <a:pt x="2628166" y="548063"/>
                </a:cubicBezTo>
                <a:cubicBezTo>
                  <a:pt x="2640838" y="548063"/>
                  <a:pt x="2650654" y="549892"/>
                  <a:pt x="2657613" y="553548"/>
                </a:cubicBezTo>
                <a:cubicBezTo>
                  <a:pt x="2664572" y="557205"/>
                  <a:pt x="2669350" y="561905"/>
                  <a:pt x="2671947" y="567648"/>
                </a:cubicBezTo>
                <a:cubicBezTo>
                  <a:pt x="2674544" y="573392"/>
                  <a:pt x="2675842" y="585456"/>
                  <a:pt x="2675842" y="603841"/>
                </a:cubicBezTo>
                <a:cubicBezTo>
                  <a:pt x="2662755" y="610499"/>
                  <a:pt x="2639592" y="617675"/>
                  <a:pt x="2606353" y="625371"/>
                </a:cubicBezTo>
                <a:cubicBezTo>
                  <a:pt x="2578932" y="631821"/>
                  <a:pt x="2558989" y="639206"/>
                  <a:pt x="2546524" y="647527"/>
                </a:cubicBezTo>
                <a:cubicBezTo>
                  <a:pt x="2534060" y="655848"/>
                  <a:pt x="2524400" y="666978"/>
                  <a:pt x="2517545" y="680916"/>
                </a:cubicBezTo>
                <a:cubicBezTo>
                  <a:pt x="2510689" y="694854"/>
                  <a:pt x="2507262" y="711184"/>
                  <a:pt x="2507262" y="729907"/>
                </a:cubicBezTo>
                <a:cubicBezTo>
                  <a:pt x="2507262" y="759448"/>
                  <a:pt x="2515675" y="783111"/>
                  <a:pt x="2532502" y="800897"/>
                </a:cubicBezTo>
                <a:cubicBezTo>
                  <a:pt x="2549329" y="818683"/>
                  <a:pt x="2570934" y="827576"/>
                  <a:pt x="2597317" y="827576"/>
                </a:cubicBezTo>
                <a:cubicBezTo>
                  <a:pt x="2613105" y="827576"/>
                  <a:pt x="2628010" y="823889"/>
                  <a:pt x="2642033" y="816514"/>
                </a:cubicBezTo>
                <a:cubicBezTo>
                  <a:pt x="2656055" y="809140"/>
                  <a:pt x="2669195" y="798181"/>
                  <a:pt x="2681451" y="783640"/>
                </a:cubicBezTo>
                <a:lnTo>
                  <a:pt x="2690799" y="819786"/>
                </a:lnTo>
                <a:lnTo>
                  <a:pt x="2761846" y="819786"/>
                </a:lnTo>
                <a:cubicBezTo>
                  <a:pt x="2755614" y="803985"/>
                  <a:pt x="2751355" y="789067"/>
                  <a:pt x="2749070" y="775031"/>
                </a:cubicBezTo>
                <a:cubicBezTo>
                  <a:pt x="2746785" y="760996"/>
                  <a:pt x="2745643" y="739630"/>
                  <a:pt x="2745643" y="710932"/>
                </a:cubicBezTo>
                <a:lnTo>
                  <a:pt x="2746266" y="608632"/>
                </a:lnTo>
                <a:cubicBezTo>
                  <a:pt x="2746266" y="569957"/>
                  <a:pt x="2742838" y="543290"/>
                  <a:pt x="2735983" y="528631"/>
                </a:cubicBezTo>
                <a:cubicBezTo>
                  <a:pt x="2729127" y="513973"/>
                  <a:pt x="2717701" y="502381"/>
                  <a:pt x="2701706" y="493855"/>
                </a:cubicBezTo>
                <a:cubicBezTo>
                  <a:pt x="2685710" y="485330"/>
                  <a:pt x="2662547" y="481067"/>
                  <a:pt x="2632217" y="481067"/>
                </a:cubicBezTo>
                <a:close/>
                <a:moveTo>
                  <a:pt x="2139586" y="481067"/>
                </a:moveTo>
                <a:cubicBezTo>
                  <a:pt x="2102401" y="481067"/>
                  <a:pt x="2074045" y="490333"/>
                  <a:pt x="2054517" y="508864"/>
                </a:cubicBezTo>
                <a:cubicBezTo>
                  <a:pt x="2034990" y="527395"/>
                  <a:pt x="2025226" y="552069"/>
                  <a:pt x="2025226" y="582885"/>
                </a:cubicBezTo>
                <a:cubicBezTo>
                  <a:pt x="2025226" y="613702"/>
                  <a:pt x="2035198" y="637961"/>
                  <a:pt x="2055141" y="655661"/>
                </a:cubicBezTo>
                <a:cubicBezTo>
                  <a:pt x="2071136" y="669820"/>
                  <a:pt x="2108607" y="684739"/>
                  <a:pt x="2167553" y="700420"/>
                </a:cubicBezTo>
                <a:cubicBezTo>
                  <a:pt x="2179239" y="703527"/>
                  <a:pt x="2187055" y="707159"/>
                  <a:pt x="2191002" y="711317"/>
                </a:cubicBezTo>
                <a:cubicBezTo>
                  <a:pt x="2194741" y="715472"/>
                  <a:pt x="2196611" y="721188"/>
                  <a:pt x="2196611" y="728465"/>
                </a:cubicBezTo>
                <a:cubicBezTo>
                  <a:pt x="2196611" y="739066"/>
                  <a:pt x="2192352" y="747693"/>
                  <a:pt x="2183835" y="754343"/>
                </a:cubicBezTo>
                <a:cubicBezTo>
                  <a:pt x="2175317" y="760994"/>
                  <a:pt x="2162438" y="764320"/>
                  <a:pt x="2145195" y="764320"/>
                </a:cubicBezTo>
                <a:cubicBezTo>
                  <a:pt x="2112788" y="764320"/>
                  <a:pt x="2093469" y="746973"/>
                  <a:pt x="2087236" y="712281"/>
                </a:cubicBezTo>
                <a:lnTo>
                  <a:pt x="2015255" y="725680"/>
                </a:lnTo>
                <a:cubicBezTo>
                  <a:pt x="2022318" y="758919"/>
                  <a:pt x="2036963" y="784211"/>
                  <a:pt x="2059191" y="801557"/>
                </a:cubicBezTo>
                <a:cubicBezTo>
                  <a:pt x="2081420" y="818903"/>
                  <a:pt x="2110088" y="827576"/>
                  <a:pt x="2145195" y="827576"/>
                </a:cubicBezTo>
                <a:cubicBezTo>
                  <a:pt x="2183835" y="827576"/>
                  <a:pt x="2214113" y="817183"/>
                  <a:pt x="2236029" y="796396"/>
                </a:cubicBezTo>
                <a:cubicBezTo>
                  <a:pt x="2257946" y="775609"/>
                  <a:pt x="2268904" y="749212"/>
                  <a:pt x="2268904" y="717204"/>
                </a:cubicBezTo>
                <a:cubicBezTo>
                  <a:pt x="2268904" y="690597"/>
                  <a:pt x="2261828" y="669290"/>
                  <a:pt x="2247676" y="653285"/>
                </a:cubicBezTo>
                <a:cubicBezTo>
                  <a:pt x="2233316" y="637279"/>
                  <a:pt x="2206100" y="623599"/>
                  <a:pt x="2166029" y="612245"/>
                </a:cubicBezTo>
                <a:cubicBezTo>
                  <a:pt x="2130318" y="602150"/>
                  <a:pt x="2109037" y="594605"/>
                  <a:pt x="2102189" y="589609"/>
                </a:cubicBezTo>
                <a:cubicBezTo>
                  <a:pt x="2095337" y="584818"/>
                  <a:pt x="2091910" y="578779"/>
                  <a:pt x="2091910" y="571492"/>
                </a:cubicBezTo>
                <a:cubicBezTo>
                  <a:pt x="2091910" y="563374"/>
                  <a:pt x="2095650" y="556765"/>
                  <a:pt x="2103128" y="551664"/>
                </a:cubicBezTo>
                <a:cubicBezTo>
                  <a:pt x="2110607" y="546563"/>
                  <a:pt x="2123175" y="544012"/>
                  <a:pt x="2140833" y="544012"/>
                </a:cubicBezTo>
                <a:cubicBezTo>
                  <a:pt x="2168878" y="544012"/>
                  <a:pt x="2185912" y="557308"/>
                  <a:pt x="2191937" y="583898"/>
                </a:cubicBezTo>
                <a:lnTo>
                  <a:pt x="2259556" y="568629"/>
                </a:lnTo>
                <a:cubicBezTo>
                  <a:pt x="2252077" y="537884"/>
                  <a:pt x="2239093" y="515604"/>
                  <a:pt x="2220605" y="501789"/>
                </a:cubicBezTo>
                <a:cubicBezTo>
                  <a:pt x="2202116" y="487975"/>
                  <a:pt x="2175110" y="481067"/>
                  <a:pt x="2139586" y="481067"/>
                </a:cubicBezTo>
                <a:close/>
                <a:moveTo>
                  <a:pt x="1956523" y="481067"/>
                </a:moveTo>
                <a:cubicBezTo>
                  <a:pt x="1944682" y="481067"/>
                  <a:pt x="1934243" y="484703"/>
                  <a:pt x="1925207" y="491974"/>
                </a:cubicBezTo>
                <a:cubicBezTo>
                  <a:pt x="1916170" y="499245"/>
                  <a:pt x="1905939" y="513890"/>
                  <a:pt x="1894513" y="535910"/>
                </a:cubicBezTo>
                <a:lnTo>
                  <a:pt x="1894513" y="488857"/>
                </a:lnTo>
                <a:lnTo>
                  <a:pt x="1827829" y="488857"/>
                </a:lnTo>
                <a:lnTo>
                  <a:pt x="1827829" y="819786"/>
                </a:lnTo>
                <a:lnTo>
                  <a:pt x="1899810" y="819786"/>
                </a:lnTo>
                <a:lnTo>
                  <a:pt x="1899810" y="717457"/>
                </a:lnTo>
                <a:cubicBezTo>
                  <a:pt x="1899810" y="665668"/>
                  <a:pt x="1901473" y="630101"/>
                  <a:pt x="1904796" y="610757"/>
                </a:cubicBezTo>
                <a:cubicBezTo>
                  <a:pt x="1908120" y="591413"/>
                  <a:pt x="1913573" y="578050"/>
                  <a:pt x="1921156" y="570667"/>
                </a:cubicBezTo>
                <a:cubicBezTo>
                  <a:pt x="1928738" y="563284"/>
                  <a:pt x="1937515" y="559593"/>
                  <a:pt x="1947487" y="559593"/>
                </a:cubicBezTo>
                <a:cubicBezTo>
                  <a:pt x="1958081" y="559593"/>
                  <a:pt x="1969299" y="564371"/>
                  <a:pt x="1981141" y="573927"/>
                </a:cubicBezTo>
                <a:lnTo>
                  <a:pt x="2003576" y="497583"/>
                </a:lnTo>
                <a:cubicBezTo>
                  <a:pt x="1988619" y="486572"/>
                  <a:pt x="1972935" y="481067"/>
                  <a:pt x="1956523" y="481067"/>
                </a:cubicBezTo>
                <a:close/>
                <a:moveTo>
                  <a:pt x="1629599" y="481067"/>
                </a:moveTo>
                <a:cubicBezTo>
                  <a:pt x="1594699" y="481067"/>
                  <a:pt x="1566239" y="495116"/>
                  <a:pt x="1544218" y="523212"/>
                </a:cubicBezTo>
                <a:cubicBezTo>
                  <a:pt x="1518251" y="556509"/>
                  <a:pt x="1505267" y="600837"/>
                  <a:pt x="1505267" y="656196"/>
                </a:cubicBezTo>
                <a:cubicBezTo>
                  <a:pt x="1505267" y="712387"/>
                  <a:pt x="1518163" y="756090"/>
                  <a:pt x="1543955" y="787306"/>
                </a:cubicBezTo>
                <a:cubicBezTo>
                  <a:pt x="1565794" y="814153"/>
                  <a:pt x="1596786" y="827576"/>
                  <a:pt x="1636932" y="827576"/>
                </a:cubicBezTo>
                <a:cubicBezTo>
                  <a:pt x="1665843" y="827576"/>
                  <a:pt x="1690387" y="819526"/>
                  <a:pt x="1710561" y="803427"/>
                </a:cubicBezTo>
                <a:cubicBezTo>
                  <a:pt x="1730736" y="787327"/>
                  <a:pt x="1745609" y="762658"/>
                  <a:pt x="1755178" y="729420"/>
                </a:cubicBezTo>
                <a:lnTo>
                  <a:pt x="1683819" y="714774"/>
                </a:lnTo>
                <a:cubicBezTo>
                  <a:pt x="1676110" y="746350"/>
                  <a:pt x="1660692" y="762139"/>
                  <a:pt x="1637565" y="762139"/>
                </a:cubicBezTo>
                <a:cubicBezTo>
                  <a:pt x="1621520" y="762139"/>
                  <a:pt x="1607820" y="754945"/>
                  <a:pt x="1596464" y="740557"/>
                </a:cubicBezTo>
                <a:cubicBezTo>
                  <a:pt x="1585108" y="726170"/>
                  <a:pt x="1579222" y="705838"/>
                  <a:pt x="1578807" y="679562"/>
                </a:cubicBezTo>
                <a:lnTo>
                  <a:pt x="1758605" y="679562"/>
                </a:lnTo>
                <a:lnTo>
                  <a:pt x="1758917" y="669576"/>
                </a:lnTo>
                <a:cubicBezTo>
                  <a:pt x="1758917" y="605492"/>
                  <a:pt x="1746245" y="557012"/>
                  <a:pt x="1720900" y="524137"/>
                </a:cubicBezTo>
                <a:cubicBezTo>
                  <a:pt x="1698880" y="495424"/>
                  <a:pt x="1668446" y="481067"/>
                  <a:pt x="1629599" y="481067"/>
                </a:cubicBezTo>
                <a:close/>
                <a:moveTo>
                  <a:pt x="1014888" y="481067"/>
                </a:moveTo>
                <a:cubicBezTo>
                  <a:pt x="996814" y="481067"/>
                  <a:pt x="980351" y="485741"/>
                  <a:pt x="965498" y="495090"/>
                </a:cubicBezTo>
                <a:cubicBezTo>
                  <a:pt x="950644" y="504438"/>
                  <a:pt x="937297" y="518460"/>
                  <a:pt x="925456" y="537157"/>
                </a:cubicBezTo>
                <a:lnTo>
                  <a:pt x="925456" y="488857"/>
                </a:lnTo>
                <a:lnTo>
                  <a:pt x="858772" y="488857"/>
                </a:lnTo>
                <a:lnTo>
                  <a:pt x="858772" y="819786"/>
                </a:lnTo>
                <a:lnTo>
                  <a:pt x="930753" y="819786"/>
                </a:lnTo>
                <a:lnTo>
                  <a:pt x="930753" y="669732"/>
                </a:lnTo>
                <a:cubicBezTo>
                  <a:pt x="930753" y="631670"/>
                  <a:pt x="932727" y="605777"/>
                  <a:pt x="936674" y="592051"/>
                </a:cubicBezTo>
                <a:cubicBezTo>
                  <a:pt x="940621" y="578326"/>
                  <a:pt x="947476" y="567563"/>
                  <a:pt x="957240" y="559763"/>
                </a:cubicBezTo>
                <a:cubicBezTo>
                  <a:pt x="967004" y="551963"/>
                  <a:pt x="977910" y="548063"/>
                  <a:pt x="989959" y="548063"/>
                </a:cubicBezTo>
                <a:cubicBezTo>
                  <a:pt x="999307" y="548063"/>
                  <a:pt x="1007669" y="551079"/>
                  <a:pt x="1015044" y="557110"/>
                </a:cubicBezTo>
                <a:cubicBezTo>
                  <a:pt x="1022418" y="563141"/>
                  <a:pt x="1027456" y="571771"/>
                  <a:pt x="1030157" y="583002"/>
                </a:cubicBezTo>
                <a:cubicBezTo>
                  <a:pt x="1032857" y="594233"/>
                  <a:pt x="1034208" y="616799"/>
                  <a:pt x="1034208" y="650699"/>
                </a:cubicBezTo>
                <a:lnTo>
                  <a:pt x="1034208" y="819786"/>
                </a:lnTo>
                <a:lnTo>
                  <a:pt x="1106189" y="819786"/>
                </a:lnTo>
                <a:lnTo>
                  <a:pt x="1106189" y="613934"/>
                </a:lnTo>
                <a:cubicBezTo>
                  <a:pt x="1106189" y="581498"/>
                  <a:pt x="1103437" y="556702"/>
                  <a:pt x="1097932" y="539547"/>
                </a:cubicBezTo>
                <a:cubicBezTo>
                  <a:pt x="1092427" y="522393"/>
                  <a:pt x="1082455" y="508357"/>
                  <a:pt x="1068017" y="497441"/>
                </a:cubicBezTo>
                <a:cubicBezTo>
                  <a:pt x="1053580" y="486525"/>
                  <a:pt x="1035869" y="481067"/>
                  <a:pt x="1014888" y="481067"/>
                </a:cubicBezTo>
                <a:close/>
                <a:moveTo>
                  <a:pt x="2420393" y="372004"/>
                </a:moveTo>
                <a:lnTo>
                  <a:pt x="2348411" y="423108"/>
                </a:lnTo>
                <a:lnTo>
                  <a:pt x="2348411" y="488857"/>
                </a:lnTo>
                <a:lnTo>
                  <a:pt x="2315380" y="488857"/>
                </a:lnTo>
                <a:lnTo>
                  <a:pt x="2315380" y="558658"/>
                </a:lnTo>
                <a:lnTo>
                  <a:pt x="2348411" y="558658"/>
                </a:lnTo>
                <a:lnTo>
                  <a:pt x="2348411" y="703098"/>
                </a:lnTo>
                <a:cubicBezTo>
                  <a:pt x="2348411" y="740121"/>
                  <a:pt x="2349865" y="764664"/>
                  <a:pt x="2352773" y="776726"/>
                </a:cubicBezTo>
                <a:cubicBezTo>
                  <a:pt x="2356513" y="793156"/>
                  <a:pt x="2363887" y="805740"/>
                  <a:pt x="2374898" y="814474"/>
                </a:cubicBezTo>
                <a:cubicBezTo>
                  <a:pt x="2385908" y="823209"/>
                  <a:pt x="2400553" y="827576"/>
                  <a:pt x="2418835" y="827576"/>
                </a:cubicBezTo>
                <a:cubicBezTo>
                  <a:pt x="2439816" y="827576"/>
                  <a:pt x="2458616" y="823214"/>
                  <a:pt x="2475236" y="814489"/>
                </a:cubicBezTo>
                <a:lnTo>
                  <a:pt x="2469004" y="746558"/>
                </a:lnTo>
                <a:cubicBezTo>
                  <a:pt x="2456539" y="752167"/>
                  <a:pt x="2446983" y="754972"/>
                  <a:pt x="2440336" y="754972"/>
                </a:cubicBezTo>
                <a:cubicBezTo>
                  <a:pt x="2431403" y="754972"/>
                  <a:pt x="2425482" y="750810"/>
                  <a:pt x="2422574" y="742488"/>
                </a:cubicBezTo>
                <a:cubicBezTo>
                  <a:pt x="2421120" y="737911"/>
                  <a:pt x="2420393" y="721162"/>
                  <a:pt x="2420393" y="692241"/>
                </a:cubicBezTo>
                <a:lnTo>
                  <a:pt x="2420393" y="558658"/>
                </a:lnTo>
                <a:lnTo>
                  <a:pt x="2469315" y="558658"/>
                </a:lnTo>
                <a:lnTo>
                  <a:pt x="2469315" y="488857"/>
                </a:lnTo>
                <a:lnTo>
                  <a:pt x="2420393" y="488857"/>
                </a:lnTo>
                <a:close/>
                <a:moveTo>
                  <a:pt x="3497820" y="362968"/>
                </a:moveTo>
                <a:lnTo>
                  <a:pt x="3497820" y="443986"/>
                </a:lnTo>
                <a:lnTo>
                  <a:pt x="3569802" y="443986"/>
                </a:lnTo>
                <a:lnTo>
                  <a:pt x="3569802" y="362968"/>
                </a:lnTo>
                <a:close/>
                <a:moveTo>
                  <a:pt x="3341127" y="362968"/>
                </a:moveTo>
                <a:lnTo>
                  <a:pt x="3341127" y="527185"/>
                </a:lnTo>
                <a:cubicBezTo>
                  <a:pt x="3330133" y="511813"/>
                  <a:pt x="3318052" y="500283"/>
                  <a:pt x="3304883" y="492597"/>
                </a:cubicBezTo>
                <a:cubicBezTo>
                  <a:pt x="3291714" y="484910"/>
                  <a:pt x="3277559" y="481067"/>
                  <a:pt x="3262417" y="481067"/>
                </a:cubicBezTo>
                <a:cubicBezTo>
                  <a:pt x="3230269" y="481067"/>
                  <a:pt x="3203203" y="495479"/>
                  <a:pt x="3181218" y="524303"/>
                </a:cubicBezTo>
                <a:cubicBezTo>
                  <a:pt x="3159234" y="553127"/>
                  <a:pt x="3148241" y="595842"/>
                  <a:pt x="3148241" y="652447"/>
                </a:cubicBezTo>
                <a:cubicBezTo>
                  <a:pt x="3148241" y="708637"/>
                  <a:pt x="3159511" y="751873"/>
                  <a:pt x="3182051" y="782154"/>
                </a:cubicBezTo>
                <a:cubicBezTo>
                  <a:pt x="3204590" y="812436"/>
                  <a:pt x="3231025" y="827576"/>
                  <a:pt x="3261355" y="827576"/>
                </a:cubicBezTo>
                <a:cubicBezTo>
                  <a:pt x="3277143" y="827576"/>
                  <a:pt x="3292516" y="822850"/>
                  <a:pt x="3307473" y="813398"/>
                </a:cubicBezTo>
                <a:cubicBezTo>
                  <a:pt x="3322431" y="803946"/>
                  <a:pt x="3335414" y="789872"/>
                  <a:pt x="3346424" y="771175"/>
                </a:cubicBezTo>
                <a:lnTo>
                  <a:pt x="3346424" y="819786"/>
                </a:lnTo>
                <a:lnTo>
                  <a:pt x="3413109" y="819786"/>
                </a:lnTo>
                <a:lnTo>
                  <a:pt x="3413109" y="362968"/>
                </a:lnTo>
                <a:close/>
                <a:moveTo>
                  <a:pt x="1369452" y="362968"/>
                </a:moveTo>
                <a:lnTo>
                  <a:pt x="1369452" y="527185"/>
                </a:lnTo>
                <a:cubicBezTo>
                  <a:pt x="1358458" y="511813"/>
                  <a:pt x="1346377" y="500283"/>
                  <a:pt x="1333208" y="492597"/>
                </a:cubicBezTo>
                <a:cubicBezTo>
                  <a:pt x="1320039" y="484910"/>
                  <a:pt x="1305884" y="481067"/>
                  <a:pt x="1290742" y="481067"/>
                </a:cubicBezTo>
                <a:cubicBezTo>
                  <a:pt x="1258594" y="481067"/>
                  <a:pt x="1231528" y="495479"/>
                  <a:pt x="1209543" y="524303"/>
                </a:cubicBezTo>
                <a:cubicBezTo>
                  <a:pt x="1187559" y="553127"/>
                  <a:pt x="1176566" y="595842"/>
                  <a:pt x="1176566" y="652447"/>
                </a:cubicBezTo>
                <a:cubicBezTo>
                  <a:pt x="1176566" y="708637"/>
                  <a:pt x="1187836" y="751873"/>
                  <a:pt x="1210376" y="782154"/>
                </a:cubicBezTo>
                <a:cubicBezTo>
                  <a:pt x="1232916" y="812436"/>
                  <a:pt x="1259350" y="827576"/>
                  <a:pt x="1289680" y="827576"/>
                </a:cubicBezTo>
                <a:cubicBezTo>
                  <a:pt x="1305469" y="827576"/>
                  <a:pt x="1320841" y="822850"/>
                  <a:pt x="1335799" y="813398"/>
                </a:cubicBezTo>
                <a:cubicBezTo>
                  <a:pt x="1350756" y="803946"/>
                  <a:pt x="1363739" y="789872"/>
                  <a:pt x="1374749" y="771175"/>
                </a:cubicBezTo>
                <a:lnTo>
                  <a:pt x="1374749" y="819786"/>
                </a:lnTo>
                <a:lnTo>
                  <a:pt x="1441434" y="819786"/>
                </a:lnTo>
                <a:lnTo>
                  <a:pt x="1441434" y="362968"/>
                </a:lnTo>
                <a:close/>
                <a:moveTo>
                  <a:pt x="468558" y="362968"/>
                </a:moveTo>
                <a:lnTo>
                  <a:pt x="468558" y="606646"/>
                </a:lnTo>
                <a:cubicBezTo>
                  <a:pt x="468558" y="674992"/>
                  <a:pt x="473492" y="721889"/>
                  <a:pt x="483360" y="747337"/>
                </a:cubicBezTo>
                <a:cubicBezTo>
                  <a:pt x="493227" y="772785"/>
                  <a:pt x="509119" y="792520"/>
                  <a:pt x="531036" y="806543"/>
                </a:cubicBezTo>
                <a:cubicBezTo>
                  <a:pt x="552952" y="820565"/>
                  <a:pt x="583438" y="827576"/>
                  <a:pt x="622493" y="827576"/>
                </a:cubicBezTo>
                <a:cubicBezTo>
                  <a:pt x="660094" y="827576"/>
                  <a:pt x="690372" y="819111"/>
                  <a:pt x="713327" y="802180"/>
                </a:cubicBezTo>
                <a:cubicBezTo>
                  <a:pt x="736282" y="785249"/>
                  <a:pt x="751032" y="763125"/>
                  <a:pt x="757576" y="735808"/>
                </a:cubicBezTo>
                <a:cubicBezTo>
                  <a:pt x="764119" y="708490"/>
                  <a:pt x="767391" y="664189"/>
                  <a:pt x="767391" y="602906"/>
                </a:cubicBezTo>
                <a:lnTo>
                  <a:pt x="767391" y="362968"/>
                </a:lnTo>
                <a:lnTo>
                  <a:pt x="691982" y="362968"/>
                </a:lnTo>
                <a:lnTo>
                  <a:pt x="691982" y="615682"/>
                </a:lnTo>
                <a:cubicBezTo>
                  <a:pt x="691982" y="661177"/>
                  <a:pt x="689952" y="690832"/>
                  <a:pt x="685893" y="704647"/>
                </a:cubicBezTo>
                <a:cubicBezTo>
                  <a:pt x="681834" y="718461"/>
                  <a:pt x="674288" y="729264"/>
                  <a:pt x="663253" y="737054"/>
                </a:cubicBezTo>
                <a:cubicBezTo>
                  <a:pt x="652218" y="744844"/>
                  <a:pt x="637958" y="748739"/>
                  <a:pt x="620473" y="748739"/>
                </a:cubicBezTo>
                <a:cubicBezTo>
                  <a:pt x="599864" y="748739"/>
                  <a:pt x="583262" y="743234"/>
                  <a:pt x="570666" y="732224"/>
                </a:cubicBezTo>
                <a:cubicBezTo>
                  <a:pt x="558070" y="721214"/>
                  <a:pt x="550107" y="705633"/>
                  <a:pt x="546777" y="685483"/>
                </a:cubicBezTo>
                <a:cubicBezTo>
                  <a:pt x="544904" y="673849"/>
                  <a:pt x="543968" y="648817"/>
                  <a:pt x="543968" y="610385"/>
                </a:cubicBezTo>
                <a:lnTo>
                  <a:pt x="543968" y="362968"/>
                </a:lnTo>
                <a:close/>
                <a:moveTo>
                  <a:pt x="0" y="0"/>
                </a:moveTo>
                <a:lnTo>
                  <a:pt x="4572000" y="0"/>
                </a:lnTo>
                <a:lnTo>
                  <a:pt x="4572000" y="5143499"/>
                </a:lnTo>
                <a:lnTo>
                  <a:pt x="0" y="5143499"/>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52" name="Google Shape;52;p12"/>
          <p:cNvGrpSpPr/>
          <p:nvPr/>
        </p:nvGrpSpPr>
        <p:grpSpPr>
          <a:xfrm>
            <a:off x="-241300" y="2571750"/>
            <a:ext cx="4813300" cy="2246501"/>
            <a:chOff x="-241300" y="2579370"/>
            <a:chExt cx="4813300" cy="2246501"/>
          </a:xfrm>
        </p:grpSpPr>
        <p:sp>
          <p:nvSpPr>
            <p:cNvPr id="53" name="Google Shape;53;p12"/>
            <p:cNvSpPr txBox="1"/>
            <p:nvPr/>
          </p:nvSpPr>
          <p:spPr>
            <a:xfrm>
              <a:off x="-241300" y="2579370"/>
              <a:ext cx="4572000"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Arial"/>
                  <a:ea typeface="Arial"/>
                  <a:cs typeface="Arial"/>
                  <a:sym typeface="Arial"/>
                </a:rPr>
                <a:t>An early 2025 overview</a:t>
              </a:r>
              <a:endParaRPr/>
            </a:p>
          </p:txBody>
        </p:sp>
        <p:sp>
          <p:nvSpPr>
            <p:cNvPr id="54" name="Google Shape;54;p12"/>
            <p:cNvSpPr txBox="1"/>
            <p:nvPr/>
          </p:nvSpPr>
          <p:spPr>
            <a:xfrm>
              <a:off x="0" y="3476983"/>
              <a:ext cx="4572000" cy="393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Arial"/>
                  <a:ea typeface="Arial"/>
                  <a:cs typeface="Arial"/>
                  <a:sym typeface="Arial"/>
                </a:rPr>
                <a:t>Lize Pirenne and Prof. Damien Ernst</a:t>
              </a:r>
              <a:endParaRPr/>
            </a:p>
          </p:txBody>
        </p:sp>
        <p:pic>
          <p:nvPicPr>
            <p:cNvPr id="55" name="Google Shape;55;p12"/>
            <p:cNvPicPr preferRelativeResize="0"/>
            <p:nvPr/>
          </p:nvPicPr>
          <p:blipFill rotWithShape="1">
            <a:blip r:embed="rId4">
              <a:alphaModFix/>
            </a:blip>
            <a:srcRect b="0" l="9988" r="0" t="0"/>
            <a:stretch/>
          </p:blipFill>
          <p:spPr>
            <a:xfrm>
              <a:off x="744903" y="4084071"/>
              <a:ext cx="1426272" cy="558425"/>
            </a:xfrm>
            <a:prstGeom prst="rect">
              <a:avLst/>
            </a:prstGeom>
            <a:noFill/>
            <a:ln>
              <a:noFill/>
            </a:ln>
          </p:spPr>
        </p:pic>
        <p:pic>
          <p:nvPicPr>
            <p:cNvPr id="56" name="Google Shape;56;p12"/>
            <p:cNvPicPr preferRelativeResize="0"/>
            <p:nvPr/>
          </p:nvPicPr>
          <p:blipFill rotWithShape="1">
            <a:blip r:embed="rId5">
              <a:alphaModFix/>
            </a:blip>
            <a:srcRect b="0" l="0" r="0" t="0"/>
            <a:stretch/>
          </p:blipFill>
          <p:spPr>
            <a:xfrm>
              <a:off x="2630000" y="4033271"/>
              <a:ext cx="1031456" cy="792600"/>
            </a:xfrm>
            <a:prstGeom prst="rect">
              <a:avLst/>
            </a:prstGeom>
            <a:noFill/>
            <a:ln>
              <a:noFill/>
            </a:ln>
          </p:spPr>
        </p:pic>
      </p:grpSp>
      <p:pic>
        <p:nvPicPr>
          <p:cNvPr id="57" name="Google Shape;57;p12"/>
          <p:cNvPicPr preferRelativeResize="0"/>
          <p:nvPr/>
        </p:nvPicPr>
        <p:blipFill rotWithShape="1">
          <a:blip r:embed="rId6">
            <a:alphaModFix/>
          </a:blip>
          <a:srcRect b="1933" l="0" r="7094" t="0"/>
          <a:stretch/>
        </p:blipFill>
        <p:spPr>
          <a:xfrm>
            <a:off x="243841" y="107490"/>
            <a:ext cx="4169410" cy="2471878"/>
          </a:xfrm>
          <a:prstGeom prst="rect">
            <a:avLst/>
          </a:prstGeom>
          <a:noFill/>
          <a:ln>
            <a:noFill/>
          </a:ln>
        </p:spPr>
      </p:pic>
      <p:sp>
        <p:nvSpPr>
          <p:cNvPr id="58" name="Google Shape;58;p12"/>
          <p:cNvSpPr txBox="1"/>
          <p:nvPr/>
        </p:nvSpPr>
        <p:spPr>
          <a:xfrm>
            <a:off x="4572000" y="4950300"/>
            <a:ext cx="4428300" cy="1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chemeClr val="dk2"/>
                </a:solidFill>
              </a:rPr>
              <a:t>Image source: </a:t>
            </a:r>
            <a:r>
              <a:rPr lang="en-GB" sz="600" u="sng">
                <a:solidFill>
                  <a:schemeClr val="hlink"/>
                </a:solidFill>
                <a:hlinkClick r:id="rId7"/>
              </a:rPr>
              <a:t>https://images.theconversation.com/files/154352/original/image-20170126-23840-1mo1ycx.jpg</a:t>
            </a:r>
            <a:endParaRPr sz="6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descr="L'usage de l'IA dans le monde de la protection sociale : pratiques et perspectives" id="212" name="Google Shape;212;p21"/>
          <p:cNvPicPr preferRelativeResize="0"/>
          <p:nvPr/>
        </p:nvPicPr>
        <p:blipFill rotWithShape="1">
          <a:blip r:embed="rId3">
            <a:alphaModFix/>
          </a:blip>
          <a:srcRect b="0" l="0" r="49833" t="0"/>
          <a:stretch/>
        </p:blipFill>
        <p:spPr>
          <a:xfrm rot="10800000">
            <a:off x="4571999" y="0"/>
            <a:ext cx="4587240" cy="5143500"/>
          </a:xfrm>
          <a:prstGeom prst="rect">
            <a:avLst/>
          </a:prstGeom>
          <a:noFill/>
          <a:ln>
            <a:noFill/>
          </a:ln>
        </p:spPr>
      </p:pic>
      <p:grpSp>
        <p:nvGrpSpPr>
          <p:cNvPr id="213" name="Google Shape;213;p21"/>
          <p:cNvGrpSpPr/>
          <p:nvPr/>
        </p:nvGrpSpPr>
        <p:grpSpPr>
          <a:xfrm>
            <a:off x="0" y="0"/>
            <a:ext cx="8439149" cy="5143500"/>
            <a:chOff x="-818258" y="-351790"/>
            <a:chExt cx="9590210" cy="5847080"/>
          </a:xfrm>
        </p:grpSpPr>
        <p:pic>
          <p:nvPicPr>
            <p:cNvPr descr="L'usage de l'IA dans le monde de la protection sociale : pratiques et perspectives" id="214" name="Google Shape;214;p21"/>
            <p:cNvPicPr preferRelativeResize="0"/>
            <p:nvPr/>
          </p:nvPicPr>
          <p:blipFill rotWithShape="1">
            <a:blip r:embed="rId3">
              <a:alphaModFix/>
            </a:blip>
            <a:srcRect b="0" l="0" r="49833" t="0"/>
            <a:stretch/>
          </p:blipFill>
          <p:spPr>
            <a:xfrm>
              <a:off x="-818258" y="-351790"/>
              <a:ext cx="5212920" cy="5847080"/>
            </a:xfrm>
            <a:prstGeom prst="rect">
              <a:avLst/>
            </a:prstGeom>
            <a:noFill/>
            <a:ln>
              <a:noFill/>
            </a:ln>
          </p:spPr>
        </p:pic>
        <p:sp>
          <p:nvSpPr>
            <p:cNvPr id="215" name="Google Shape;215;p21"/>
            <p:cNvSpPr/>
            <p:nvPr/>
          </p:nvSpPr>
          <p:spPr>
            <a:xfrm>
              <a:off x="-17271" y="18199"/>
              <a:ext cx="8789223" cy="51070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216" name="Google Shape;216;p21"/>
          <p:cNvSpPr/>
          <p:nvPr/>
        </p:nvSpPr>
        <p:spPr>
          <a:xfrm>
            <a:off x="704849" y="325468"/>
            <a:ext cx="7734300" cy="449255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7" name="Google Shape;217;p21"/>
          <p:cNvSpPr txBox="1"/>
          <p:nvPr/>
        </p:nvSpPr>
        <p:spPr>
          <a:xfrm>
            <a:off x="395715" y="493386"/>
            <a:ext cx="835256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Understanding the LLM landscape </a:t>
            </a:r>
            <a:endParaRPr/>
          </a:p>
        </p:txBody>
      </p:sp>
      <p:sp>
        <p:nvSpPr>
          <p:cNvPr id="218" name="Google Shape;218;p21"/>
          <p:cNvSpPr txBox="1"/>
          <p:nvPr/>
        </p:nvSpPr>
        <p:spPr>
          <a:xfrm>
            <a:off x="1196974" y="1817694"/>
            <a:ext cx="6750050" cy="150810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dk1"/>
                </a:solidFill>
                <a:latin typeface="Arial Narrow"/>
                <a:ea typeface="Arial Narrow"/>
                <a:cs typeface="Arial Narrow"/>
                <a:sym typeface="Arial Narrow"/>
              </a:rPr>
              <a:t>Chapter 2</a:t>
            </a:r>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dk1"/>
                </a:solidFill>
                <a:latin typeface="Arial Narrow"/>
                <a:ea typeface="Arial Narrow"/>
                <a:cs typeface="Arial Narrow"/>
                <a:sym typeface="Arial Narrow"/>
              </a:rPr>
              <a:t>LLM as a business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2"/>
          <p:cNvSpPr txBox="1"/>
          <p:nvPr/>
        </p:nvSpPr>
        <p:spPr>
          <a:xfrm>
            <a:off x="71900" y="4805800"/>
            <a:ext cx="8889300" cy="25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Arial"/>
                <a:ea typeface="Arial"/>
                <a:cs typeface="Arial"/>
                <a:sym typeface="Arial"/>
              </a:rPr>
              <a:t>Images from: </a:t>
            </a:r>
            <a:r>
              <a:rPr b="0" i="0" lang="en-GB" sz="600" u="sng" cap="none" strike="noStrike">
                <a:solidFill>
                  <a:schemeClr val="hlink"/>
                </a:solidFill>
                <a:latin typeface="Arial"/>
                <a:ea typeface="Arial"/>
                <a:cs typeface="Arial"/>
                <a:sym typeface="Arial"/>
                <a:hlinkClick r:id="rId3"/>
              </a:rPr>
              <a:t>https://siamcomputing.com/technology/chatbots-vs-apps/</a:t>
            </a:r>
            <a:r>
              <a:rPr b="0" i="0" lang="en-GB" sz="600" u="none" cap="none" strike="noStrike">
                <a:solidFill>
                  <a:schemeClr val="dk2"/>
                </a:solidFill>
                <a:latin typeface="Arial"/>
                <a:ea typeface="Arial"/>
                <a:cs typeface="Arial"/>
                <a:sym typeface="Arial"/>
              </a:rPr>
              <a:t> , </a:t>
            </a:r>
            <a:r>
              <a:rPr b="0" i="0" lang="en-GB" sz="600" u="sng" cap="none" strike="noStrike">
                <a:solidFill>
                  <a:schemeClr val="hlink"/>
                </a:solidFill>
                <a:latin typeface="Arial"/>
                <a:ea typeface="Arial"/>
                <a:cs typeface="Arial"/>
                <a:sym typeface="Arial"/>
                <a:hlinkClick r:id="rId4"/>
              </a:rPr>
              <a:t>https://arxiv.org/abs/2501.04227</a:t>
            </a:r>
            <a:r>
              <a:rPr b="0" i="0" lang="en-GB" sz="600" u="none" cap="none" strike="noStrike">
                <a:solidFill>
                  <a:schemeClr val="dk2"/>
                </a:solidFill>
                <a:latin typeface="Arial"/>
                <a:ea typeface="Arial"/>
                <a:cs typeface="Arial"/>
                <a:sym typeface="Arial"/>
              </a:rPr>
              <a:t>, </a:t>
            </a:r>
            <a:r>
              <a:rPr b="0" i="0" lang="en-GB" sz="600" u="sng" cap="none" strike="noStrike">
                <a:solidFill>
                  <a:schemeClr val="hlink"/>
                </a:solidFill>
                <a:latin typeface="Arial"/>
                <a:ea typeface="Arial"/>
                <a:cs typeface="Arial"/>
                <a:sym typeface="Arial"/>
                <a:hlinkClick r:id="rId5"/>
              </a:rPr>
              <a:t>https://www.bloomberg.com/news/newsletters/2023-06-16/neuro-sama-an-ai-twitch-influencer-plays-minecraft-sings-karaoke-loves-art</a:t>
            </a:r>
            <a:r>
              <a:rPr b="0" i="0" lang="en-GB" sz="600" u="none" cap="none" strike="noStrike">
                <a:solidFill>
                  <a:schemeClr val="dk2"/>
                </a:solidFill>
                <a:latin typeface="Arial"/>
                <a:ea typeface="Arial"/>
                <a:cs typeface="Arial"/>
                <a:sym typeface="Arial"/>
              </a:rPr>
              <a:t> </a:t>
            </a:r>
            <a:endParaRPr/>
          </a:p>
        </p:txBody>
      </p:sp>
      <p:sp>
        <p:nvSpPr>
          <p:cNvPr id="224" name="Google Shape;224;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225" name="Google Shape;225;p22"/>
          <p:cNvSpPr txBox="1"/>
          <p:nvPr/>
        </p:nvSpPr>
        <p:spPr>
          <a:xfrm>
            <a:off x="586500" y="198564"/>
            <a:ext cx="78486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Uses of LLMs</a:t>
            </a:r>
            <a:endParaRPr b="0" i="0" sz="2800" u="none" cap="none" strike="noStrike">
              <a:solidFill>
                <a:srgbClr val="000000"/>
              </a:solidFill>
              <a:latin typeface="Arial"/>
              <a:ea typeface="Arial"/>
              <a:cs typeface="Arial"/>
              <a:sym typeface="Arial"/>
            </a:endParaRPr>
          </a:p>
        </p:txBody>
      </p:sp>
      <p:sp>
        <p:nvSpPr>
          <p:cNvPr id="226" name="Google Shape;226;p22"/>
          <p:cNvSpPr txBox="1"/>
          <p:nvPr/>
        </p:nvSpPr>
        <p:spPr>
          <a:xfrm>
            <a:off x="338132" y="1289501"/>
            <a:ext cx="7739067" cy="36933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Such a simple process allows for amazing applications, for example:</a:t>
            </a:r>
            <a:endParaRPr/>
          </a:p>
        </p:txBody>
      </p:sp>
      <p:grpSp>
        <p:nvGrpSpPr>
          <p:cNvPr id="227" name="Google Shape;227;p22"/>
          <p:cNvGrpSpPr/>
          <p:nvPr/>
        </p:nvGrpSpPr>
        <p:grpSpPr>
          <a:xfrm>
            <a:off x="460790" y="1942694"/>
            <a:ext cx="8023819" cy="1867842"/>
            <a:chOff x="448639" y="2152860"/>
            <a:chExt cx="8023819" cy="1867842"/>
          </a:xfrm>
        </p:grpSpPr>
        <p:sp>
          <p:nvSpPr>
            <p:cNvPr id="228" name="Google Shape;228;p22"/>
            <p:cNvSpPr txBox="1"/>
            <p:nvPr/>
          </p:nvSpPr>
          <p:spPr>
            <a:xfrm>
              <a:off x="6094957" y="2152860"/>
              <a:ext cx="2377499" cy="455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Arial"/>
                  <a:ea typeface="Arial"/>
                  <a:cs typeface="Arial"/>
                  <a:sym typeface="Arial"/>
                </a:rPr>
                <a:t>Content creation with AI</a:t>
              </a:r>
              <a:endParaRPr/>
            </a:p>
          </p:txBody>
        </p:sp>
        <p:sp>
          <p:nvSpPr>
            <p:cNvPr id="229" name="Google Shape;229;p22"/>
            <p:cNvSpPr txBox="1"/>
            <p:nvPr/>
          </p:nvSpPr>
          <p:spPr>
            <a:xfrm>
              <a:off x="448639" y="2152860"/>
              <a:ext cx="1971900" cy="455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Arial"/>
                  <a:ea typeface="Arial"/>
                  <a:cs typeface="Arial"/>
                  <a:sym typeface="Arial"/>
                </a:rPr>
                <a:t>Chatbots</a:t>
              </a:r>
              <a:endParaRPr/>
            </a:p>
          </p:txBody>
        </p:sp>
        <p:sp>
          <p:nvSpPr>
            <p:cNvPr id="230" name="Google Shape;230;p22"/>
            <p:cNvSpPr txBox="1"/>
            <p:nvPr/>
          </p:nvSpPr>
          <p:spPr>
            <a:xfrm>
              <a:off x="2916093" y="2152860"/>
              <a:ext cx="2479800" cy="455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Arial"/>
                  <a:ea typeface="Arial"/>
                  <a:cs typeface="Arial"/>
                  <a:sym typeface="Arial"/>
                </a:rPr>
                <a:t>AI-assisted research</a:t>
              </a:r>
              <a:endParaRPr/>
            </a:p>
          </p:txBody>
        </p:sp>
        <p:grpSp>
          <p:nvGrpSpPr>
            <p:cNvPr id="231" name="Google Shape;231;p22"/>
            <p:cNvGrpSpPr/>
            <p:nvPr/>
          </p:nvGrpSpPr>
          <p:grpSpPr>
            <a:xfrm>
              <a:off x="658454" y="2568931"/>
              <a:ext cx="7814004" cy="1451771"/>
              <a:chOff x="597709" y="2586901"/>
              <a:chExt cx="7814004" cy="1451771"/>
            </a:xfrm>
          </p:grpSpPr>
          <p:grpSp>
            <p:nvGrpSpPr>
              <p:cNvPr id="232" name="Google Shape;232;p22"/>
              <p:cNvGrpSpPr/>
              <p:nvPr/>
            </p:nvGrpSpPr>
            <p:grpSpPr>
              <a:xfrm>
                <a:off x="597709" y="2586901"/>
                <a:ext cx="1558574" cy="1428840"/>
                <a:chOff x="597709" y="2705495"/>
                <a:chExt cx="1429211" cy="1310245"/>
              </a:xfrm>
            </p:grpSpPr>
            <p:pic>
              <p:nvPicPr>
                <p:cNvPr id="233" name="Google Shape;233;p22"/>
                <p:cNvPicPr preferRelativeResize="0"/>
                <p:nvPr/>
              </p:nvPicPr>
              <p:blipFill rotWithShape="1">
                <a:blip r:embed="rId6">
                  <a:alphaModFix/>
                </a:blip>
                <a:srcRect b="0" l="0" r="0" t="0"/>
                <a:stretch/>
              </p:blipFill>
              <p:spPr>
                <a:xfrm>
                  <a:off x="690987" y="2747881"/>
                  <a:ext cx="1236874" cy="1223504"/>
                </a:xfrm>
                <a:prstGeom prst="rect">
                  <a:avLst/>
                </a:prstGeom>
                <a:noFill/>
                <a:ln>
                  <a:noFill/>
                </a:ln>
              </p:spPr>
            </p:pic>
            <p:sp>
              <p:nvSpPr>
                <p:cNvPr id="234" name="Google Shape;234;p22"/>
                <p:cNvSpPr/>
                <p:nvPr/>
              </p:nvSpPr>
              <p:spPr>
                <a:xfrm>
                  <a:off x="597709" y="2705495"/>
                  <a:ext cx="1429211" cy="1310245"/>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35" name="Google Shape;235;p22"/>
              <p:cNvGrpSpPr/>
              <p:nvPr/>
            </p:nvGrpSpPr>
            <p:grpSpPr>
              <a:xfrm>
                <a:off x="2492287" y="2593284"/>
                <a:ext cx="3205922" cy="1428841"/>
                <a:chOff x="2468880" y="2586711"/>
                <a:chExt cx="3205922" cy="1428841"/>
              </a:xfrm>
            </p:grpSpPr>
            <p:pic>
              <p:nvPicPr>
                <p:cNvPr id="236" name="Google Shape;236;p22"/>
                <p:cNvPicPr preferRelativeResize="0"/>
                <p:nvPr/>
              </p:nvPicPr>
              <p:blipFill rotWithShape="1">
                <a:blip r:embed="rId7">
                  <a:alphaModFix/>
                </a:blip>
                <a:srcRect b="0" l="0" r="0" t="0"/>
                <a:stretch/>
              </p:blipFill>
              <p:spPr>
                <a:xfrm>
                  <a:off x="2576896" y="2639002"/>
                  <a:ext cx="2989890" cy="1350982"/>
                </a:xfrm>
                <a:prstGeom prst="rect">
                  <a:avLst/>
                </a:prstGeom>
                <a:noFill/>
                <a:ln>
                  <a:noFill/>
                </a:ln>
              </p:spPr>
            </p:pic>
            <p:sp>
              <p:nvSpPr>
                <p:cNvPr id="237" name="Google Shape;237;p22"/>
                <p:cNvSpPr/>
                <p:nvPr/>
              </p:nvSpPr>
              <p:spPr>
                <a:xfrm>
                  <a:off x="2468880" y="2586711"/>
                  <a:ext cx="3205922" cy="1428841"/>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38" name="Google Shape;238;p22"/>
              <p:cNvGrpSpPr/>
              <p:nvPr/>
            </p:nvGrpSpPr>
            <p:grpSpPr>
              <a:xfrm>
                <a:off x="6034213" y="2590314"/>
                <a:ext cx="2377500" cy="1448358"/>
                <a:chOff x="6223285" y="2705496"/>
                <a:chExt cx="2188427" cy="1333176"/>
              </a:xfrm>
            </p:grpSpPr>
            <p:pic>
              <p:nvPicPr>
                <p:cNvPr id="239" name="Google Shape;239;p22"/>
                <p:cNvPicPr preferRelativeResize="0"/>
                <p:nvPr/>
              </p:nvPicPr>
              <p:blipFill rotWithShape="1">
                <a:blip r:embed="rId8">
                  <a:alphaModFix/>
                </a:blip>
                <a:srcRect b="0" l="0" r="0" t="0"/>
                <a:stretch/>
              </p:blipFill>
              <p:spPr>
                <a:xfrm>
                  <a:off x="6223285" y="2705497"/>
                  <a:ext cx="2188426" cy="1333175"/>
                </a:xfrm>
                <a:prstGeom prst="rect">
                  <a:avLst/>
                </a:prstGeom>
                <a:noFill/>
                <a:ln>
                  <a:noFill/>
                </a:ln>
              </p:spPr>
            </p:pic>
            <p:sp>
              <p:nvSpPr>
                <p:cNvPr id="240" name="Google Shape;240;p22"/>
                <p:cNvSpPr/>
                <p:nvPr/>
              </p:nvSpPr>
              <p:spPr>
                <a:xfrm>
                  <a:off x="6223286" y="2705496"/>
                  <a:ext cx="2188426" cy="1315211"/>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grpSp>
        <p:nvGrpSpPr>
          <p:cNvPr id="245" name="Google Shape;245;p23"/>
          <p:cNvGrpSpPr/>
          <p:nvPr/>
        </p:nvGrpSpPr>
        <p:grpSpPr>
          <a:xfrm>
            <a:off x="6207508" y="946741"/>
            <a:ext cx="2251614" cy="3785279"/>
            <a:chOff x="5696968" y="966287"/>
            <a:chExt cx="2836450" cy="4768471"/>
          </a:xfrm>
        </p:grpSpPr>
        <p:pic>
          <p:nvPicPr>
            <p:cNvPr id="246" name="Google Shape;246;p23"/>
            <p:cNvPicPr preferRelativeResize="0"/>
            <p:nvPr/>
          </p:nvPicPr>
          <p:blipFill rotWithShape="1">
            <a:blip r:embed="rId3">
              <a:alphaModFix/>
            </a:blip>
            <a:srcRect b="0" l="0" r="0" t="0"/>
            <a:stretch/>
          </p:blipFill>
          <p:spPr>
            <a:xfrm>
              <a:off x="5696968" y="4155114"/>
              <a:ext cx="2836450" cy="1579644"/>
            </a:xfrm>
            <a:prstGeom prst="rect">
              <a:avLst/>
            </a:prstGeom>
            <a:noFill/>
            <a:ln>
              <a:noFill/>
            </a:ln>
          </p:spPr>
        </p:pic>
        <p:pic>
          <p:nvPicPr>
            <p:cNvPr id="247" name="Google Shape;247;p23"/>
            <p:cNvPicPr preferRelativeResize="0"/>
            <p:nvPr/>
          </p:nvPicPr>
          <p:blipFill rotWithShape="1">
            <a:blip r:embed="rId4">
              <a:alphaModFix/>
            </a:blip>
            <a:srcRect b="0" l="0" r="0" t="0"/>
            <a:stretch/>
          </p:blipFill>
          <p:spPr>
            <a:xfrm>
              <a:off x="5696968" y="966287"/>
              <a:ext cx="2836450" cy="3210926"/>
            </a:xfrm>
            <a:prstGeom prst="rect">
              <a:avLst/>
            </a:prstGeom>
            <a:noFill/>
            <a:ln>
              <a:noFill/>
            </a:ln>
          </p:spPr>
        </p:pic>
      </p:grpSp>
      <p:sp>
        <p:nvSpPr>
          <p:cNvPr id="248" name="Google Shape;248;p23"/>
          <p:cNvSpPr txBox="1"/>
          <p:nvPr/>
        </p:nvSpPr>
        <p:spPr>
          <a:xfrm>
            <a:off x="0" y="4867637"/>
            <a:ext cx="4532100" cy="32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Arial"/>
                <a:ea typeface="Arial"/>
                <a:cs typeface="Arial"/>
                <a:sym typeface="Arial"/>
              </a:rPr>
              <a:t>Image from: </a:t>
            </a:r>
            <a:r>
              <a:rPr b="0" i="0" lang="en-GB" sz="600" u="sng" cap="none" strike="noStrike">
                <a:solidFill>
                  <a:schemeClr val="hlink"/>
                </a:solidFill>
                <a:latin typeface="Arial"/>
                <a:ea typeface="Arial"/>
                <a:cs typeface="Arial"/>
                <a:sym typeface="Arial"/>
                <a:hlinkClick r:id="rId5"/>
              </a:rPr>
              <a:t>https://artificialanalysis.ai/leaderboards/providers</a:t>
            </a:r>
            <a:r>
              <a:rPr b="0" i="0" lang="en-GB" sz="600" u="none" cap="none" strike="noStrike">
                <a:solidFill>
                  <a:schemeClr val="dk2"/>
                </a:solidFill>
                <a:latin typeface="Arial"/>
                <a:ea typeface="Arial"/>
                <a:cs typeface="Arial"/>
                <a:sym typeface="Arial"/>
              </a:rPr>
              <a:t> </a:t>
            </a:r>
            <a:endParaRPr/>
          </a:p>
        </p:txBody>
      </p:sp>
      <p:sp>
        <p:nvSpPr>
          <p:cNvPr id="249" name="Google Shape;24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250" name="Google Shape;250;p23"/>
          <p:cNvSpPr txBox="1"/>
          <p:nvPr/>
        </p:nvSpPr>
        <p:spPr>
          <a:xfrm>
            <a:off x="586500" y="198564"/>
            <a:ext cx="78486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LLM provider, a new business</a:t>
            </a:r>
            <a:endParaRPr b="0" i="0" sz="2800" u="none" cap="none" strike="noStrike">
              <a:solidFill>
                <a:srgbClr val="000000"/>
              </a:solidFill>
              <a:latin typeface="Arial"/>
              <a:ea typeface="Arial"/>
              <a:cs typeface="Arial"/>
              <a:sym typeface="Arial"/>
            </a:endParaRPr>
          </a:p>
        </p:txBody>
      </p:sp>
      <p:sp>
        <p:nvSpPr>
          <p:cNvPr id="251" name="Google Shape;251;p23"/>
          <p:cNvSpPr txBox="1"/>
          <p:nvPr/>
        </p:nvSpPr>
        <p:spPr>
          <a:xfrm>
            <a:off x="396240" y="939121"/>
            <a:ext cx="5341500" cy="3724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LLM providers are businesses that host LLMs and centralise the requests of their customers.</a:t>
            </a:r>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They often used proprietary LLMs that they have trained at huge cost but some of them also use open-source LLM models.</a:t>
            </a:r>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Those open-source models can in principle be run by anyone, but the cost of hardware is often prohibitive. Indeed, running your model locally does not allow you to amortise it over a large number of requests, as LLM providers do; they also benefit from economy of scale for building their IT infrastructure. </a:t>
            </a:r>
            <a:endParaRPr/>
          </a:p>
        </p:txBody>
      </p:sp>
      <p:sp>
        <p:nvSpPr>
          <p:cNvPr id="252" name="Google Shape;252;p23"/>
          <p:cNvSpPr/>
          <p:nvPr/>
        </p:nvSpPr>
        <p:spPr>
          <a:xfrm>
            <a:off x="6149384" y="861060"/>
            <a:ext cx="2385015" cy="390906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258" name="Google Shape;258;p24"/>
          <p:cNvSpPr txBox="1"/>
          <p:nvPr/>
        </p:nvSpPr>
        <p:spPr>
          <a:xfrm>
            <a:off x="15240" y="4858667"/>
            <a:ext cx="5095800" cy="32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Arial"/>
                <a:ea typeface="Arial"/>
                <a:cs typeface="Arial"/>
                <a:sym typeface="Arial"/>
              </a:rPr>
              <a:t>Image from: </a:t>
            </a:r>
            <a:r>
              <a:rPr b="0" i="0" lang="en-GB" sz="600" u="sng" cap="none" strike="noStrike">
                <a:solidFill>
                  <a:schemeClr val="hlink"/>
                </a:solidFill>
                <a:latin typeface="Arial"/>
                <a:ea typeface="Arial"/>
                <a:cs typeface="Arial"/>
                <a:sym typeface="Arial"/>
                <a:hlinkClick r:id="rId3"/>
              </a:rPr>
              <a:t>https://artificialanalysis.ai/leaderboards/providers</a:t>
            </a:r>
            <a:r>
              <a:rPr b="0" i="0" lang="en-GB" sz="600" u="none" cap="none" strike="noStrike">
                <a:solidFill>
                  <a:schemeClr val="dk2"/>
                </a:solidFill>
                <a:latin typeface="Arial"/>
                <a:ea typeface="Arial"/>
                <a:cs typeface="Arial"/>
                <a:sym typeface="Arial"/>
              </a:rPr>
              <a:t> </a:t>
            </a:r>
            <a:endParaRPr/>
          </a:p>
        </p:txBody>
      </p:sp>
      <p:sp>
        <p:nvSpPr>
          <p:cNvPr id="259" name="Google Shape;259;p24"/>
          <p:cNvSpPr txBox="1"/>
          <p:nvPr/>
        </p:nvSpPr>
        <p:spPr>
          <a:xfrm>
            <a:off x="586500" y="198564"/>
            <a:ext cx="78486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Provider prices</a:t>
            </a:r>
            <a:endParaRPr b="0" i="0" sz="2800" u="none" cap="none" strike="noStrike">
              <a:solidFill>
                <a:srgbClr val="000000"/>
              </a:solidFill>
              <a:latin typeface="Arial"/>
              <a:ea typeface="Arial"/>
              <a:cs typeface="Arial"/>
              <a:sym typeface="Arial"/>
            </a:endParaRPr>
          </a:p>
        </p:txBody>
      </p:sp>
      <p:grpSp>
        <p:nvGrpSpPr>
          <p:cNvPr id="260" name="Google Shape;260;p24"/>
          <p:cNvGrpSpPr/>
          <p:nvPr/>
        </p:nvGrpSpPr>
        <p:grpSpPr>
          <a:xfrm>
            <a:off x="327660" y="1067401"/>
            <a:ext cx="8389620" cy="3229819"/>
            <a:chOff x="327660" y="1029301"/>
            <a:chExt cx="8389620" cy="3229819"/>
          </a:xfrm>
        </p:grpSpPr>
        <p:sp>
          <p:nvSpPr>
            <p:cNvPr id="261" name="Google Shape;261;p24"/>
            <p:cNvSpPr txBox="1"/>
            <p:nvPr/>
          </p:nvSpPr>
          <p:spPr>
            <a:xfrm>
              <a:off x="327660" y="3520487"/>
              <a:ext cx="8389620" cy="738633"/>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We see that we pay only $0.95 per 1 million tokens. The model produces around 40.1 tokens per second. It needs 0.54 seconds to output the first token.</a:t>
              </a:r>
              <a:endParaRPr/>
            </a:p>
          </p:txBody>
        </p:sp>
        <p:sp>
          <p:nvSpPr>
            <p:cNvPr id="262" name="Google Shape;262;p24"/>
            <p:cNvSpPr txBox="1"/>
            <p:nvPr/>
          </p:nvSpPr>
          <p:spPr>
            <a:xfrm>
              <a:off x="327660" y="1029301"/>
              <a:ext cx="8038860" cy="9233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Prices of providers are given per (million) token.</a:t>
              </a:r>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Typical cost for a provider, here Lambda, hosting a deepseek model:</a:t>
              </a:r>
              <a:endParaRPr/>
            </a:p>
          </p:txBody>
        </p:sp>
        <p:grpSp>
          <p:nvGrpSpPr>
            <p:cNvPr id="263" name="Google Shape;263;p24"/>
            <p:cNvGrpSpPr/>
            <p:nvPr/>
          </p:nvGrpSpPr>
          <p:grpSpPr>
            <a:xfrm>
              <a:off x="693420" y="2269018"/>
              <a:ext cx="7757159" cy="965562"/>
              <a:chOff x="845821" y="2246158"/>
              <a:chExt cx="7757159" cy="965562"/>
            </a:xfrm>
          </p:grpSpPr>
          <p:pic>
            <p:nvPicPr>
              <p:cNvPr id="264" name="Google Shape;264;p24" title="Untitled.png"/>
              <p:cNvPicPr preferRelativeResize="0"/>
              <p:nvPr/>
            </p:nvPicPr>
            <p:blipFill rotWithShape="1">
              <a:blip r:embed="rId4">
                <a:alphaModFix/>
              </a:blip>
              <a:srcRect b="0" l="0" r="0" t="0"/>
              <a:stretch/>
            </p:blipFill>
            <p:spPr>
              <a:xfrm>
                <a:off x="845821" y="2255789"/>
                <a:ext cx="7757159" cy="891348"/>
              </a:xfrm>
              <a:prstGeom prst="rect">
                <a:avLst/>
              </a:prstGeom>
              <a:noFill/>
              <a:ln>
                <a:noFill/>
              </a:ln>
            </p:spPr>
          </p:pic>
          <p:sp>
            <p:nvSpPr>
              <p:cNvPr id="265" name="Google Shape;265;p24"/>
              <p:cNvSpPr/>
              <p:nvPr/>
            </p:nvSpPr>
            <p:spPr>
              <a:xfrm>
                <a:off x="845821" y="2246158"/>
                <a:ext cx="7757158" cy="965562"/>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271" name="Google Shape;271;p25"/>
          <p:cNvSpPr txBox="1"/>
          <p:nvPr/>
        </p:nvSpPr>
        <p:spPr>
          <a:xfrm>
            <a:off x="586500" y="198564"/>
            <a:ext cx="78486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Running DeepSeek R1 locally</a:t>
            </a:r>
            <a:endParaRPr b="0" i="0" sz="2800" u="none" cap="none" strike="noStrike">
              <a:solidFill>
                <a:srgbClr val="000000"/>
              </a:solidFill>
              <a:latin typeface="Arial"/>
              <a:ea typeface="Arial"/>
              <a:cs typeface="Arial"/>
              <a:sym typeface="Arial"/>
            </a:endParaRPr>
          </a:p>
        </p:txBody>
      </p:sp>
      <p:sp>
        <p:nvSpPr>
          <p:cNvPr id="272" name="Google Shape;272;p25"/>
          <p:cNvSpPr txBox="1"/>
          <p:nvPr/>
        </p:nvSpPr>
        <p:spPr>
          <a:xfrm>
            <a:off x="403860" y="1166855"/>
            <a:ext cx="4572000" cy="34932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To run the same DeepSeek R1 model locally and produce the same number of tokens per second with the same latency, you would need 20 </a:t>
            </a:r>
            <a:r>
              <a:rPr b="0" i="0" lang="en-GB" sz="1800" u="none" cap="none" strike="noStrike">
                <a:solidFill>
                  <a:srgbClr val="040C28"/>
                </a:solidFill>
                <a:latin typeface="Arial"/>
                <a:ea typeface="Arial"/>
                <a:cs typeface="Arial"/>
                <a:sym typeface="Arial"/>
              </a:rPr>
              <a:t>× </a:t>
            </a:r>
            <a:r>
              <a:rPr b="0" i="0" lang="en-GB" sz="1800" u="none" cap="none" strike="noStrike">
                <a:solidFill>
                  <a:srgbClr val="000000"/>
                </a:solidFill>
                <a:latin typeface="Arial"/>
                <a:ea typeface="Arial"/>
                <a:cs typeface="Arial"/>
                <a:sym typeface="Arial"/>
              </a:rPr>
              <a:t>A100 80GB. </a:t>
            </a:r>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This would correspond to a cost of:</a:t>
            </a:r>
            <a:endParaRPr/>
          </a:p>
          <a:p>
            <a:pPr indent="0" lvl="0" marL="0" marR="0" rtl="0" algn="just">
              <a:lnSpc>
                <a:spcPct val="100000"/>
              </a:lnSpc>
              <a:spcBef>
                <a:spcPts val="0"/>
              </a:spcBef>
              <a:spcAft>
                <a:spcPts val="0"/>
              </a:spcAft>
              <a:buNone/>
            </a:pPr>
            <a:r>
              <a:t/>
            </a:r>
            <a:endParaRPr b="0" i="0" sz="5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20 </a:t>
            </a:r>
            <a:r>
              <a:rPr b="0" i="0" lang="en-GB" sz="1800" u="none" cap="none" strike="noStrike">
                <a:solidFill>
                  <a:srgbClr val="040C28"/>
                </a:solidFill>
                <a:latin typeface="Arial"/>
                <a:ea typeface="Arial"/>
                <a:cs typeface="Arial"/>
                <a:sym typeface="Arial"/>
              </a:rPr>
              <a:t>× </a:t>
            </a:r>
            <a:r>
              <a:rPr b="0" i="0" lang="en-GB" sz="1800" u="none" cap="none" strike="noStrike">
                <a:solidFill>
                  <a:srgbClr val="000000"/>
                </a:solidFill>
                <a:latin typeface="Arial"/>
                <a:ea typeface="Arial"/>
                <a:cs typeface="Arial"/>
                <a:sym typeface="Arial"/>
              </a:rPr>
              <a:t>$17,549.95 = $333,449.05.</a:t>
            </a:r>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chemeClr val="dk1"/>
                </a:solidFill>
                <a:latin typeface="Arial"/>
                <a:ea typeface="Arial"/>
                <a:cs typeface="Arial"/>
                <a:sym typeface="Arial"/>
              </a:rPr>
              <a:t>The DeepSeek R1 model run by Lambda could generate around 350,000 million tokens for this price.</a:t>
            </a:r>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grpSp>
        <p:nvGrpSpPr>
          <p:cNvPr id="273" name="Google Shape;273;p25"/>
          <p:cNvGrpSpPr/>
          <p:nvPr/>
        </p:nvGrpSpPr>
        <p:grpSpPr>
          <a:xfrm>
            <a:off x="5446185" y="1497272"/>
            <a:ext cx="3027015" cy="2517561"/>
            <a:chOff x="5278785" y="1338539"/>
            <a:chExt cx="3027015" cy="2517561"/>
          </a:xfrm>
        </p:grpSpPr>
        <p:sp>
          <p:nvSpPr>
            <p:cNvPr id="274" name="Google Shape;274;p25"/>
            <p:cNvSpPr txBox="1"/>
            <p:nvPr/>
          </p:nvSpPr>
          <p:spPr>
            <a:xfrm>
              <a:off x="5278785" y="3394465"/>
              <a:ext cx="3027015" cy="461635"/>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The A100 80GB produced by NVIDIA</a:t>
              </a:r>
              <a:endParaRPr/>
            </a:p>
            <a:p>
              <a:pPr indent="0" lvl="0" marL="0" marR="0" rtl="0" algn="ctr">
                <a:lnSpc>
                  <a:spcPct val="100000"/>
                </a:lnSpc>
                <a:spcBef>
                  <a:spcPts val="0"/>
                </a:spcBef>
                <a:spcAft>
                  <a:spcPts val="0"/>
                </a:spcAft>
                <a:buClr>
                  <a:srgbClr val="000000"/>
                </a:buClr>
                <a:buSzPts val="600"/>
                <a:buFont typeface="Arial"/>
                <a:buNone/>
              </a:pPr>
              <a:r>
                <a:rPr b="0" i="0" lang="en-GB" sz="600" u="sng" cap="none" strike="noStrike">
                  <a:solidFill>
                    <a:schemeClr val="hlink"/>
                  </a:solidFill>
                  <a:latin typeface="Arial"/>
                  <a:ea typeface="Arial"/>
                  <a:cs typeface="Arial"/>
                  <a:sym typeface="Arial"/>
                  <a:hlinkClick r:id="rId3"/>
                </a:rPr>
                <a:t>https://www.amazon.com/PNY-A100-80GB-Graphics-Card/dp/B0CDMFRGWZ</a:t>
              </a:r>
              <a:r>
                <a:rPr b="0" i="0" lang="en-GB" sz="600" u="none" cap="none" strike="noStrike">
                  <a:solidFill>
                    <a:srgbClr val="000000"/>
                  </a:solidFill>
                  <a:latin typeface="Arial"/>
                  <a:ea typeface="Arial"/>
                  <a:cs typeface="Arial"/>
                  <a:sym typeface="Arial"/>
                </a:rPr>
                <a:t> </a:t>
              </a:r>
              <a:endParaRPr/>
            </a:p>
          </p:txBody>
        </p:sp>
        <p:pic>
          <p:nvPicPr>
            <p:cNvPr descr="NVIDIA A100 80 GB" id="275" name="Google Shape;275;p25"/>
            <p:cNvPicPr preferRelativeResize="0"/>
            <p:nvPr/>
          </p:nvPicPr>
          <p:blipFill rotWithShape="1">
            <a:blip r:embed="rId4">
              <a:alphaModFix/>
            </a:blip>
            <a:srcRect b="0" l="0" r="0" t="0"/>
            <a:stretch/>
          </p:blipFill>
          <p:spPr>
            <a:xfrm>
              <a:off x="5443986" y="1474353"/>
              <a:ext cx="2703992" cy="1852206"/>
            </a:xfrm>
            <a:prstGeom prst="rect">
              <a:avLst/>
            </a:prstGeom>
            <a:noFill/>
            <a:ln>
              <a:noFill/>
            </a:ln>
          </p:spPr>
        </p:pic>
        <p:sp>
          <p:nvSpPr>
            <p:cNvPr id="276" name="Google Shape;276;p25"/>
            <p:cNvSpPr/>
            <p:nvPr/>
          </p:nvSpPr>
          <p:spPr>
            <a:xfrm>
              <a:off x="5278785" y="1338539"/>
              <a:ext cx="3027015" cy="2517561"/>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282" name="Google Shape;282;p26"/>
          <p:cNvSpPr txBox="1"/>
          <p:nvPr/>
        </p:nvSpPr>
        <p:spPr>
          <a:xfrm>
            <a:off x="39960" y="4874056"/>
            <a:ext cx="8074500" cy="31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600" u="none" cap="none" strike="noStrike">
                <a:solidFill>
                  <a:srgbClr val="000000"/>
                </a:solidFill>
                <a:latin typeface="Arial"/>
                <a:ea typeface="Arial"/>
                <a:cs typeface="Arial"/>
                <a:sym typeface="Arial"/>
              </a:rPr>
              <a:t>More practical info on: </a:t>
            </a:r>
            <a:r>
              <a:rPr b="0" i="0" lang="en-GB" sz="600" u="sng" cap="none" strike="noStrike">
                <a:solidFill>
                  <a:schemeClr val="hlink"/>
                </a:solidFill>
                <a:latin typeface="Arial"/>
                <a:ea typeface="Arial"/>
                <a:cs typeface="Arial"/>
                <a:sym typeface="Arial"/>
                <a:hlinkClick r:id="rId3"/>
              </a:rPr>
              <a:t>https://www.smartprix.com/bytes/how-to-run-deepseek-ai-locally-on-your-phone-2-methods/</a:t>
            </a:r>
            <a:endParaRPr b="0" i="0" sz="1800" u="none" cap="none" strike="noStrike">
              <a:solidFill>
                <a:schemeClr val="dk2"/>
              </a:solidFill>
              <a:latin typeface="Arial"/>
              <a:ea typeface="Arial"/>
              <a:cs typeface="Arial"/>
              <a:sym typeface="Arial"/>
            </a:endParaRPr>
          </a:p>
        </p:txBody>
      </p:sp>
      <p:sp>
        <p:nvSpPr>
          <p:cNvPr id="283" name="Google Shape;283;p26"/>
          <p:cNvSpPr txBox="1"/>
          <p:nvPr/>
        </p:nvSpPr>
        <p:spPr>
          <a:xfrm>
            <a:off x="586500" y="198564"/>
            <a:ext cx="78486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Little models for little budgets</a:t>
            </a:r>
            <a:endParaRPr b="0" i="0" sz="2800" u="none" cap="none" strike="noStrike">
              <a:solidFill>
                <a:srgbClr val="000000"/>
              </a:solidFill>
              <a:latin typeface="Arial"/>
              <a:ea typeface="Arial"/>
              <a:cs typeface="Arial"/>
              <a:sym typeface="Arial"/>
            </a:endParaRPr>
          </a:p>
        </p:txBody>
      </p:sp>
      <p:pic>
        <p:nvPicPr>
          <p:cNvPr id="284" name="Google Shape;284;p26"/>
          <p:cNvPicPr preferRelativeResize="0"/>
          <p:nvPr/>
        </p:nvPicPr>
        <p:blipFill rotWithShape="1">
          <a:blip r:embed="rId4">
            <a:alphaModFix/>
          </a:blip>
          <a:srcRect b="0" l="0" r="0" t="0"/>
          <a:stretch/>
        </p:blipFill>
        <p:spPr>
          <a:xfrm>
            <a:off x="2283631" y="3832808"/>
            <a:ext cx="678661" cy="265030"/>
          </a:xfrm>
          <a:prstGeom prst="rect">
            <a:avLst/>
          </a:prstGeom>
          <a:noFill/>
          <a:ln>
            <a:noFill/>
          </a:ln>
        </p:spPr>
      </p:pic>
      <p:sp>
        <p:nvSpPr>
          <p:cNvPr id="285" name="Google Shape;285;p26"/>
          <p:cNvSpPr txBox="1"/>
          <p:nvPr/>
        </p:nvSpPr>
        <p:spPr>
          <a:xfrm>
            <a:off x="398100" y="1296679"/>
            <a:ext cx="4318680" cy="313932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Some people want to have their own LLM for privacy reasons (for example) without investing in expensive hardware. Smaller models, only slightly poorer performance, are suitable for them.</a:t>
            </a:r>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Some of these models can even run on your smartphone and dedicated apps have been developed for this, such as the PocketPal AI (          ))).           </a:t>
            </a:r>
            <a:endParaRPr/>
          </a:p>
        </p:txBody>
      </p:sp>
      <p:grpSp>
        <p:nvGrpSpPr>
          <p:cNvPr id="286" name="Google Shape;286;p26"/>
          <p:cNvGrpSpPr/>
          <p:nvPr/>
        </p:nvGrpSpPr>
        <p:grpSpPr>
          <a:xfrm>
            <a:off x="5049972" y="1133693"/>
            <a:ext cx="3347028" cy="3297654"/>
            <a:chOff x="5217852" y="929640"/>
            <a:chExt cx="3347028" cy="3297654"/>
          </a:xfrm>
        </p:grpSpPr>
        <p:sp>
          <p:nvSpPr>
            <p:cNvPr id="287" name="Google Shape;287;p26"/>
            <p:cNvSpPr txBox="1"/>
            <p:nvPr/>
          </p:nvSpPr>
          <p:spPr>
            <a:xfrm>
              <a:off x="5217852" y="2145364"/>
              <a:ext cx="1166467" cy="315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One Nvidia 4090</a:t>
              </a:r>
              <a:endParaRPr/>
            </a:p>
          </p:txBody>
        </p:sp>
        <p:grpSp>
          <p:nvGrpSpPr>
            <p:cNvPr id="288" name="Google Shape;288;p26"/>
            <p:cNvGrpSpPr/>
            <p:nvPr/>
          </p:nvGrpSpPr>
          <p:grpSpPr>
            <a:xfrm>
              <a:off x="5347390" y="987493"/>
              <a:ext cx="3145008" cy="3125501"/>
              <a:chOff x="5347390" y="987493"/>
              <a:chExt cx="3145008" cy="3125501"/>
            </a:xfrm>
          </p:grpSpPr>
          <p:pic>
            <p:nvPicPr>
              <p:cNvPr id="289" name="Google Shape;289;p26"/>
              <p:cNvPicPr preferRelativeResize="0"/>
              <p:nvPr/>
            </p:nvPicPr>
            <p:blipFill rotWithShape="1">
              <a:blip r:embed="rId5">
                <a:alphaModFix/>
              </a:blip>
              <a:srcRect b="0" l="0" r="0" t="0"/>
              <a:stretch/>
            </p:blipFill>
            <p:spPr>
              <a:xfrm>
                <a:off x="6434798" y="987493"/>
                <a:ext cx="2057600" cy="3125501"/>
              </a:xfrm>
              <a:prstGeom prst="rect">
                <a:avLst/>
              </a:prstGeom>
              <a:noFill/>
              <a:ln>
                <a:noFill/>
              </a:ln>
            </p:spPr>
          </p:pic>
          <p:sp>
            <p:nvSpPr>
              <p:cNvPr id="290" name="Google Shape;290;p26"/>
              <p:cNvSpPr txBox="1"/>
              <p:nvPr/>
            </p:nvSpPr>
            <p:spPr>
              <a:xfrm>
                <a:off x="5476932" y="1382228"/>
                <a:ext cx="907387" cy="315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One phone*</a:t>
                </a:r>
                <a:endParaRPr/>
              </a:p>
            </p:txBody>
          </p:sp>
          <p:sp>
            <p:nvSpPr>
              <p:cNvPr id="291" name="Google Shape;291;p26"/>
              <p:cNvSpPr txBox="1"/>
              <p:nvPr/>
            </p:nvSpPr>
            <p:spPr>
              <a:xfrm>
                <a:off x="5347390" y="2515502"/>
                <a:ext cx="1036929" cy="315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One A100 40G</a:t>
                </a:r>
                <a:endParaRPr/>
              </a:p>
            </p:txBody>
          </p:sp>
          <p:sp>
            <p:nvSpPr>
              <p:cNvPr id="292" name="Google Shape;292;p26"/>
              <p:cNvSpPr txBox="1"/>
              <p:nvPr/>
            </p:nvSpPr>
            <p:spPr>
              <a:xfrm>
                <a:off x="5448407" y="3763516"/>
                <a:ext cx="935912" cy="315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The one offered by providers</a:t>
                </a:r>
                <a:endParaRPr b="0" i="0" sz="1000" u="none" cap="none" strike="noStrike">
                  <a:solidFill>
                    <a:schemeClr val="dk1"/>
                  </a:solidFill>
                  <a:latin typeface="Arial"/>
                  <a:ea typeface="Arial"/>
                  <a:cs typeface="Arial"/>
                  <a:sym typeface="Arial"/>
                </a:endParaRPr>
              </a:p>
            </p:txBody>
          </p:sp>
        </p:grpSp>
        <p:sp>
          <p:nvSpPr>
            <p:cNvPr id="293" name="Google Shape;293;p26"/>
            <p:cNvSpPr/>
            <p:nvPr/>
          </p:nvSpPr>
          <p:spPr>
            <a:xfrm>
              <a:off x="5446185" y="929640"/>
              <a:ext cx="3118695" cy="3297654"/>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299" name="Google Shape;299;p27"/>
          <p:cNvSpPr txBox="1"/>
          <p:nvPr/>
        </p:nvSpPr>
        <p:spPr>
          <a:xfrm>
            <a:off x="586500" y="198564"/>
            <a:ext cx="78486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Compression techniques for making models simpler</a:t>
            </a:r>
            <a:endParaRPr b="0" i="0" sz="2800" u="none" cap="none" strike="noStrike">
              <a:solidFill>
                <a:srgbClr val="000000"/>
              </a:solidFill>
              <a:latin typeface="Arial"/>
              <a:ea typeface="Arial"/>
              <a:cs typeface="Arial"/>
              <a:sym typeface="Arial"/>
            </a:endParaRPr>
          </a:p>
        </p:txBody>
      </p:sp>
      <p:sp>
        <p:nvSpPr>
          <p:cNvPr id="300" name="Google Shape;300;p27"/>
          <p:cNvSpPr txBox="1"/>
          <p:nvPr/>
        </p:nvSpPr>
        <p:spPr>
          <a:xfrm>
            <a:off x="403925" y="1298926"/>
            <a:ext cx="3710875" cy="286232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Models can be compressed to around a fourth of their original size (almost) without modifying the output using various techniques such as “quantisation”.</a:t>
            </a:r>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This technique represents the numbers corresponding to the parameters of the model with a smaller number of bits.</a:t>
            </a:r>
            <a:endParaRPr/>
          </a:p>
        </p:txBody>
      </p:sp>
      <p:grpSp>
        <p:nvGrpSpPr>
          <p:cNvPr id="301" name="Google Shape;301;p27"/>
          <p:cNvGrpSpPr/>
          <p:nvPr/>
        </p:nvGrpSpPr>
        <p:grpSpPr>
          <a:xfrm>
            <a:off x="4587239" y="1347902"/>
            <a:ext cx="4008056" cy="2775974"/>
            <a:chOff x="4732019" y="1370034"/>
            <a:chExt cx="4008056" cy="2775974"/>
          </a:xfrm>
        </p:grpSpPr>
        <p:pic>
          <p:nvPicPr>
            <p:cNvPr id="302" name="Google Shape;302;p27"/>
            <p:cNvPicPr preferRelativeResize="0"/>
            <p:nvPr/>
          </p:nvPicPr>
          <p:blipFill rotWithShape="1">
            <a:blip r:embed="rId3">
              <a:alphaModFix/>
            </a:blip>
            <a:srcRect b="0" l="0" r="0" t="13389"/>
            <a:stretch/>
          </p:blipFill>
          <p:spPr>
            <a:xfrm>
              <a:off x="4777805" y="1778785"/>
              <a:ext cx="2860725" cy="2252925"/>
            </a:xfrm>
            <a:prstGeom prst="rect">
              <a:avLst/>
            </a:prstGeom>
            <a:noFill/>
            <a:ln>
              <a:noFill/>
            </a:ln>
          </p:spPr>
        </p:pic>
        <p:pic>
          <p:nvPicPr>
            <p:cNvPr id="303" name="Google Shape;303;p27"/>
            <p:cNvPicPr preferRelativeResize="0"/>
            <p:nvPr/>
          </p:nvPicPr>
          <p:blipFill rotWithShape="1">
            <a:blip r:embed="rId4">
              <a:alphaModFix/>
            </a:blip>
            <a:srcRect b="50782" l="73333" r="0" t="0"/>
            <a:stretch/>
          </p:blipFill>
          <p:spPr>
            <a:xfrm>
              <a:off x="7792480" y="1836420"/>
              <a:ext cx="803600" cy="2195288"/>
            </a:xfrm>
            <a:prstGeom prst="rect">
              <a:avLst/>
            </a:prstGeom>
            <a:noFill/>
            <a:ln>
              <a:noFill/>
            </a:ln>
          </p:spPr>
        </p:pic>
        <p:sp>
          <p:nvSpPr>
            <p:cNvPr id="304" name="Google Shape;304;p27"/>
            <p:cNvSpPr txBox="1"/>
            <p:nvPr/>
          </p:nvSpPr>
          <p:spPr>
            <a:xfrm>
              <a:off x="5590979" y="1385275"/>
              <a:ext cx="1234375" cy="251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Quantised:</a:t>
              </a:r>
              <a:endParaRPr/>
            </a:p>
          </p:txBody>
        </p:sp>
        <p:sp>
          <p:nvSpPr>
            <p:cNvPr id="305" name="Google Shape;305;p27"/>
            <p:cNvSpPr txBox="1"/>
            <p:nvPr/>
          </p:nvSpPr>
          <p:spPr>
            <a:xfrm>
              <a:off x="7606375" y="1385275"/>
              <a:ext cx="1133700" cy="251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Original:</a:t>
              </a:r>
              <a:endParaRPr/>
            </a:p>
          </p:txBody>
        </p:sp>
        <p:sp>
          <p:nvSpPr>
            <p:cNvPr id="306" name="Google Shape;306;p27"/>
            <p:cNvSpPr/>
            <p:nvPr/>
          </p:nvSpPr>
          <p:spPr>
            <a:xfrm>
              <a:off x="4732019" y="1370034"/>
              <a:ext cx="3954781" cy="2775974"/>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descr="L'usage de l'IA dans le monde de la protection sociale : pratiques et perspectives" id="311" name="Google Shape;311;p28"/>
          <p:cNvPicPr preferRelativeResize="0"/>
          <p:nvPr/>
        </p:nvPicPr>
        <p:blipFill rotWithShape="1">
          <a:blip r:embed="rId3">
            <a:alphaModFix/>
          </a:blip>
          <a:srcRect b="0" l="0" r="49833" t="0"/>
          <a:stretch/>
        </p:blipFill>
        <p:spPr>
          <a:xfrm rot="10800000">
            <a:off x="4571999" y="0"/>
            <a:ext cx="4587240" cy="5143500"/>
          </a:xfrm>
          <a:prstGeom prst="rect">
            <a:avLst/>
          </a:prstGeom>
          <a:noFill/>
          <a:ln>
            <a:noFill/>
          </a:ln>
        </p:spPr>
      </p:pic>
      <p:grpSp>
        <p:nvGrpSpPr>
          <p:cNvPr id="312" name="Google Shape;312;p28"/>
          <p:cNvGrpSpPr/>
          <p:nvPr/>
        </p:nvGrpSpPr>
        <p:grpSpPr>
          <a:xfrm>
            <a:off x="0" y="0"/>
            <a:ext cx="8439149" cy="5143500"/>
            <a:chOff x="-818258" y="-351790"/>
            <a:chExt cx="9590210" cy="5847080"/>
          </a:xfrm>
        </p:grpSpPr>
        <p:pic>
          <p:nvPicPr>
            <p:cNvPr descr="L'usage de l'IA dans le monde de la protection sociale : pratiques et perspectives" id="313" name="Google Shape;313;p28"/>
            <p:cNvPicPr preferRelativeResize="0"/>
            <p:nvPr/>
          </p:nvPicPr>
          <p:blipFill rotWithShape="1">
            <a:blip r:embed="rId3">
              <a:alphaModFix/>
            </a:blip>
            <a:srcRect b="0" l="0" r="49833" t="0"/>
            <a:stretch/>
          </p:blipFill>
          <p:spPr>
            <a:xfrm>
              <a:off x="-818258" y="-351790"/>
              <a:ext cx="5212920" cy="5847080"/>
            </a:xfrm>
            <a:prstGeom prst="rect">
              <a:avLst/>
            </a:prstGeom>
            <a:noFill/>
            <a:ln>
              <a:noFill/>
            </a:ln>
          </p:spPr>
        </p:pic>
        <p:sp>
          <p:nvSpPr>
            <p:cNvPr id="314" name="Google Shape;314;p28"/>
            <p:cNvSpPr/>
            <p:nvPr/>
          </p:nvSpPr>
          <p:spPr>
            <a:xfrm>
              <a:off x="-17271" y="18199"/>
              <a:ext cx="8789223" cy="51070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315" name="Google Shape;315;p28"/>
          <p:cNvSpPr/>
          <p:nvPr/>
        </p:nvSpPr>
        <p:spPr>
          <a:xfrm>
            <a:off x="704849" y="325468"/>
            <a:ext cx="7734300" cy="449255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6" name="Google Shape;316;p28"/>
          <p:cNvSpPr txBox="1"/>
          <p:nvPr/>
        </p:nvSpPr>
        <p:spPr>
          <a:xfrm>
            <a:off x="395715" y="493386"/>
            <a:ext cx="835256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Understanding the LLM landscape </a:t>
            </a:r>
            <a:endParaRPr/>
          </a:p>
        </p:txBody>
      </p:sp>
      <p:sp>
        <p:nvSpPr>
          <p:cNvPr id="317" name="Google Shape;317;p28"/>
          <p:cNvSpPr txBox="1"/>
          <p:nvPr/>
        </p:nvSpPr>
        <p:spPr>
          <a:xfrm>
            <a:off x="1196974" y="1817694"/>
            <a:ext cx="6750050" cy="150810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dk1"/>
                </a:solidFill>
                <a:latin typeface="Arial Narrow"/>
                <a:ea typeface="Arial Narrow"/>
                <a:cs typeface="Arial Narrow"/>
                <a:sym typeface="Arial Narrow"/>
              </a:rPr>
              <a:t>Chapter 3</a:t>
            </a:r>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dk1"/>
                </a:solidFill>
                <a:latin typeface="Arial Narrow"/>
                <a:ea typeface="Arial Narrow"/>
                <a:cs typeface="Arial Narrow"/>
                <a:sym typeface="Arial Narrow"/>
              </a:rPr>
              <a:t>Growth of LLMs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9"/>
          <p:cNvSpPr txBox="1"/>
          <p:nvPr/>
        </p:nvSpPr>
        <p:spPr>
          <a:xfrm>
            <a:off x="0" y="4867637"/>
            <a:ext cx="5804100" cy="22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Arial"/>
                <a:ea typeface="Arial"/>
                <a:cs typeface="Arial"/>
                <a:sym typeface="Arial"/>
              </a:rPr>
              <a:t>Image from: </a:t>
            </a:r>
            <a:r>
              <a:rPr b="0" i="0" lang="en-GB" sz="600" u="sng" cap="none" strike="noStrike">
                <a:solidFill>
                  <a:schemeClr val="hlink"/>
                </a:solidFill>
                <a:latin typeface="Arial"/>
                <a:ea typeface="Arial"/>
                <a:cs typeface="Arial"/>
                <a:sym typeface="Arial"/>
                <a:hlinkClick r:id="rId3"/>
              </a:rPr>
              <a:t>https://wccftech.com/amd-lays-the-path-to-zettascale-computing-talks-cpu-gpu-performance-plus-efficiency-trends-next-gen-chiplet-packaging-more/</a:t>
            </a:r>
            <a:r>
              <a:rPr b="0" i="0" lang="en-GB" sz="600" u="none" cap="none" strike="noStrike">
                <a:solidFill>
                  <a:schemeClr val="dk2"/>
                </a:solidFill>
                <a:latin typeface="Arial"/>
                <a:ea typeface="Arial"/>
                <a:cs typeface="Arial"/>
                <a:sym typeface="Arial"/>
              </a:rPr>
              <a:t> </a:t>
            </a:r>
            <a:endParaRPr/>
          </a:p>
        </p:txBody>
      </p:sp>
      <p:pic>
        <p:nvPicPr>
          <p:cNvPr id="323" name="Google Shape;323;p29"/>
          <p:cNvPicPr preferRelativeResize="0"/>
          <p:nvPr/>
        </p:nvPicPr>
        <p:blipFill rotWithShape="1">
          <a:blip r:embed="rId4">
            <a:alphaModFix/>
          </a:blip>
          <a:srcRect b="0" l="0" r="0" t="0"/>
          <a:stretch/>
        </p:blipFill>
        <p:spPr>
          <a:xfrm>
            <a:off x="2003624" y="1849532"/>
            <a:ext cx="5136751" cy="2758975"/>
          </a:xfrm>
          <a:prstGeom prst="rect">
            <a:avLst/>
          </a:prstGeom>
          <a:noFill/>
          <a:ln>
            <a:noFill/>
          </a:ln>
        </p:spPr>
      </p:pic>
      <p:sp>
        <p:nvSpPr>
          <p:cNvPr id="324" name="Google Shape;324;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325" name="Google Shape;325;p29"/>
          <p:cNvSpPr txBox="1"/>
          <p:nvPr/>
        </p:nvSpPr>
        <p:spPr>
          <a:xfrm>
            <a:off x="586500" y="198564"/>
            <a:ext cx="78486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How did LLM become so good?</a:t>
            </a:r>
            <a:endParaRPr b="0" i="0" sz="2800" u="none" cap="none" strike="noStrike">
              <a:solidFill>
                <a:srgbClr val="000000"/>
              </a:solidFill>
              <a:latin typeface="Arial"/>
              <a:ea typeface="Arial"/>
              <a:cs typeface="Arial"/>
              <a:sym typeface="Arial"/>
            </a:endParaRPr>
          </a:p>
        </p:txBody>
      </p:sp>
      <p:sp>
        <p:nvSpPr>
          <p:cNvPr id="326" name="Google Shape;326;p29"/>
          <p:cNvSpPr txBox="1"/>
          <p:nvPr/>
        </p:nvSpPr>
        <p:spPr>
          <a:xfrm>
            <a:off x="388224" y="946111"/>
            <a:ext cx="8367155"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The excellent performances of today’s LLMs would not have been possible without the tremendous growth in the computational capabilities of GPUs.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0"/>
          <p:cNvSpPr txBox="1"/>
          <p:nvPr/>
        </p:nvSpPr>
        <p:spPr>
          <a:xfrm>
            <a:off x="140050" y="4843775"/>
            <a:ext cx="3998700" cy="41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Arial"/>
                <a:ea typeface="Arial"/>
                <a:cs typeface="Arial"/>
                <a:sym typeface="Arial"/>
              </a:rPr>
              <a:t>Image from: </a:t>
            </a:r>
            <a:r>
              <a:rPr b="0" i="0" lang="en-GB" sz="600" u="sng" cap="none" strike="noStrike">
                <a:solidFill>
                  <a:schemeClr val="hlink"/>
                </a:solidFill>
                <a:latin typeface="Arial"/>
                <a:ea typeface="Arial"/>
                <a:cs typeface="Arial"/>
                <a:sym typeface="Arial"/>
                <a:hlinkClick r:id="rId3"/>
              </a:rPr>
              <a:t>https://lastweekin.ai/p/gpt-3-is-no-longer-the-only-game</a:t>
            </a:r>
            <a:r>
              <a:rPr b="0" i="0" lang="en-GB" sz="600" u="none" cap="none" strike="noStrike">
                <a:solidFill>
                  <a:schemeClr val="dk2"/>
                </a:solidFill>
                <a:latin typeface="Arial"/>
                <a:ea typeface="Arial"/>
                <a:cs typeface="Arial"/>
                <a:sym typeface="Arial"/>
              </a:rPr>
              <a:t> </a:t>
            </a:r>
            <a:endParaRPr/>
          </a:p>
        </p:txBody>
      </p:sp>
      <p:sp>
        <p:nvSpPr>
          <p:cNvPr id="332" name="Google Shape;332;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333" name="Google Shape;333;p30"/>
          <p:cNvSpPr txBox="1"/>
          <p:nvPr/>
        </p:nvSpPr>
        <p:spPr>
          <a:xfrm>
            <a:off x="586500" y="198564"/>
            <a:ext cx="78486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Scaling for the win</a:t>
            </a:r>
            <a:endParaRPr b="0" i="0" sz="2800" u="none" cap="none" strike="noStrike">
              <a:solidFill>
                <a:srgbClr val="000000"/>
              </a:solidFill>
              <a:latin typeface="Arial"/>
              <a:ea typeface="Arial"/>
              <a:cs typeface="Arial"/>
              <a:sym typeface="Arial"/>
            </a:endParaRPr>
          </a:p>
        </p:txBody>
      </p:sp>
      <p:sp>
        <p:nvSpPr>
          <p:cNvPr id="334" name="Google Shape;334;p30"/>
          <p:cNvSpPr txBox="1"/>
          <p:nvPr/>
        </p:nvSpPr>
        <p:spPr>
          <a:xfrm>
            <a:off x="379656" y="1433709"/>
            <a:ext cx="3519488" cy="258532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chemeClr val="dk1"/>
                </a:solidFill>
                <a:latin typeface="Arial"/>
                <a:ea typeface="Arial"/>
                <a:cs typeface="Arial"/>
                <a:sym typeface="Arial"/>
              </a:rPr>
              <a:t>Language Models demonstrated scaling laws: “bigger is better” with no sign of stopping</a:t>
            </a:r>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chemeClr val="dk1"/>
                </a:solidFill>
                <a:latin typeface="Arial"/>
                <a:ea typeface="Arial"/>
                <a:cs typeface="Arial"/>
                <a:sym typeface="Arial"/>
              </a:rPr>
              <a:t>The switching point in terms of performances happened with GPT-3, which is ten-times bigger and used much more data than previous models. It paid off.</a:t>
            </a:r>
            <a:endParaRPr/>
          </a:p>
        </p:txBody>
      </p:sp>
      <p:grpSp>
        <p:nvGrpSpPr>
          <p:cNvPr id="335" name="Google Shape;335;p30"/>
          <p:cNvGrpSpPr/>
          <p:nvPr/>
        </p:nvGrpSpPr>
        <p:grpSpPr>
          <a:xfrm>
            <a:off x="4203029" y="1266009"/>
            <a:ext cx="4444719" cy="2935965"/>
            <a:chOff x="4332568" y="1096147"/>
            <a:chExt cx="4444719" cy="2935965"/>
          </a:xfrm>
        </p:grpSpPr>
        <p:pic>
          <p:nvPicPr>
            <p:cNvPr id="336" name="Google Shape;336;p30"/>
            <p:cNvPicPr preferRelativeResize="0"/>
            <p:nvPr/>
          </p:nvPicPr>
          <p:blipFill rotWithShape="1">
            <a:blip r:embed="rId4">
              <a:alphaModFix/>
            </a:blip>
            <a:srcRect b="0" l="0" r="0" t="0"/>
            <a:stretch/>
          </p:blipFill>
          <p:spPr>
            <a:xfrm>
              <a:off x="4332568" y="1096147"/>
              <a:ext cx="4414240" cy="2920725"/>
            </a:xfrm>
            <a:prstGeom prst="rect">
              <a:avLst/>
            </a:prstGeom>
            <a:noFill/>
            <a:ln>
              <a:noFill/>
            </a:ln>
          </p:spPr>
        </p:pic>
        <p:sp>
          <p:nvSpPr>
            <p:cNvPr id="337" name="Google Shape;337;p30"/>
            <p:cNvSpPr/>
            <p:nvPr/>
          </p:nvSpPr>
          <p:spPr>
            <a:xfrm>
              <a:off x="4419600" y="1111387"/>
              <a:ext cx="4357687" cy="2920725"/>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descr="L'usage de l'IA dans le monde de la protection sociale : pratiques et perspectives" id="63" name="Google Shape;63;p13"/>
          <p:cNvPicPr preferRelativeResize="0"/>
          <p:nvPr/>
        </p:nvPicPr>
        <p:blipFill rotWithShape="1">
          <a:blip r:embed="rId3">
            <a:alphaModFix/>
          </a:blip>
          <a:srcRect b="0" l="0" r="49833" t="0"/>
          <a:stretch/>
        </p:blipFill>
        <p:spPr>
          <a:xfrm rot="10800000">
            <a:off x="4571999" y="0"/>
            <a:ext cx="4587240" cy="5143500"/>
          </a:xfrm>
          <a:prstGeom prst="rect">
            <a:avLst/>
          </a:prstGeom>
          <a:noFill/>
          <a:ln>
            <a:noFill/>
          </a:ln>
        </p:spPr>
      </p:pic>
      <p:grpSp>
        <p:nvGrpSpPr>
          <p:cNvPr id="64" name="Google Shape;64;p13"/>
          <p:cNvGrpSpPr/>
          <p:nvPr/>
        </p:nvGrpSpPr>
        <p:grpSpPr>
          <a:xfrm>
            <a:off x="0" y="0"/>
            <a:ext cx="8439149" cy="5143500"/>
            <a:chOff x="-818258" y="-351790"/>
            <a:chExt cx="9590210" cy="5847080"/>
          </a:xfrm>
        </p:grpSpPr>
        <p:pic>
          <p:nvPicPr>
            <p:cNvPr descr="L'usage de l'IA dans le monde de la protection sociale : pratiques et perspectives" id="65" name="Google Shape;65;p13"/>
            <p:cNvPicPr preferRelativeResize="0"/>
            <p:nvPr/>
          </p:nvPicPr>
          <p:blipFill rotWithShape="1">
            <a:blip r:embed="rId3">
              <a:alphaModFix/>
            </a:blip>
            <a:srcRect b="0" l="0" r="49833" t="0"/>
            <a:stretch/>
          </p:blipFill>
          <p:spPr>
            <a:xfrm>
              <a:off x="-818258" y="-351790"/>
              <a:ext cx="5212920" cy="5847080"/>
            </a:xfrm>
            <a:prstGeom prst="rect">
              <a:avLst/>
            </a:prstGeom>
            <a:noFill/>
            <a:ln>
              <a:noFill/>
            </a:ln>
          </p:spPr>
        </p:pic>
        <p:sp>
          <p:nvSpPr>
            <p:cNvPr id="66" name="Google Shape;66;p13"/>
            <p:cNvSpPr/>
            <p:nvPr/>
          </p:nvSpPr>
          <p:spPr>
            <a:xfrm>
              <a:off x="-17271" y="18199"/>
              <a:ext cx="8789223" cy="51070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67" name="Google Shape;67;p13"/>
          <p:cNvSpPr txBox="1"/>
          <p:nvPr/>
        </p:nvSpPr>
        <p:spPr>
          <a:xfrm>
            <a:off x="395715" y="493386"/>
            <a:ext cx="835256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Understanding the LLM landscape </a:t>
            </a:r>
            <a:endParaRPr/>
          </a:p>
        </p:txBody>
      </p:sp>
      <p:sp>
        <p:nvSpPr>
          <p:cNvPr id="68" name="Google Shape;68;p13"/>
          <p:cNvSpPr txBox="1"/>
          <p:nvPr/>
        </p:nvSpPr>
        <p:spPr>
          <a:xfrm>
            <a:off x="1196974" y="1817694"/>
            <a:ext cx="6750050" cy="150810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dk1"/>
                </a:solidFill>
                <a:latin typeface="Arial Narrow"/>
                <a:ea typeface="Arial Narrow"/>
                <a:cs typeface="Arial Narrow"/>
                <a:sym typeface="Arial Narrow"/>
              </a:rPr>
              <a:t>Chapter 1</a:t>
            </a:r>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dk1"/>
                </a:solidFill>
                <a:latin typeface="Arial Narrow"/>
                <a:ea typeface="Arial Narrow"/>
                <a:cs typeface="Arial Narrow"/>
                <a:sym typeface="Arial Narrow"/>
              </a:rPr>
              <a:t>What is a Large Language Model?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343" name="Google Shape;343;p31"/>
          <p:cNvSpPr txBox="1"/>
          <p:nvPr/>
        </p:nvSpPr>
        <p:spPr>
          <a:xfrm>
            <a:off x="586500" y="198564"/>
            <a:ext cx="78486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The realm of open-source models</a:t>
            </a:r>
            <a:endParaRPr b="0" i="0" sz="2800" u="none" cap="none" strike="noStrike">
              <a:solidFill>
                <a:srgbClr val="000000"/>
              </a:solidFill>
              <a:latin typeface="Arial"/>
              <a:ea typeface="Arial"/>
              <a:cs typeface="Arial"/>
              <a:sym typeface="Arial"/>
            </a:endParaRPr>
          </a:p>
        </p:txBody>
      </p:sp>
      <p:sp>
        <p:nvSpPr>
          <p:cNvPr id="344" name="Google Shape;344;p31"/>
          <p:cNvSpPr txBox="1"/>
          <p:nvPr/>
        </p:nvSpPr>
        <p:spPr>
          <a:xfrm>
            <a:off x="419100" y="947228"/>
            <a:ext cx="8342948" cy="190821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ChatGPT is a good model, but it was closed source.</a:t>
            </a:r>
            <a:endParaRPr/>
          </a:p>
          <a:p>
            <a:pPr indent="0" lvl="0" marL="0" marR="0" rtl="0" algn="just">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After its release, open-source models quickly caught up. Big software companies, like Meta or Google made their models available for anyone to download and run.</a:t>
            </a:r>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Examples of well-known open-source models: </a:t>
            </a:r>
            <a:endParaRPr/>
          </a:p>
        </p:txBody>
      </p:sp>
      <p:grpSp>
        <p:nvGrpSpPr>
          <p:cNvPr id="345" name="Google Shape;345;p31"/>
          <p:cNvGrpSpPr/>
          <p:nvPr/>
        </p:nvGrpSpPr>
        <p:grpSpPr>
          <a:xfrm>
            <a:off x="1322081" y="3013881"/>
            <a:ext cx="6833403" cy="1368977"/>
            <a:chOff x="941081" y="3073321"/>
            <a:chExt cx="6833403" cy="1368977"/>
          </a:xfrm>
        </p:grpSpPr>
        <p:sp>
          <p:nvSpPr>
            <p:cNvPr id="346" name="Google Shape;346;p31"/>
            <p:cNvSpPr txBox="1"/>
            <p:nvPr/>
          </p:nvSpPr>
          <p:spPr>
            <a:xfrm>
              <a:off x="941081" y="3074201"/>
              <a:ext cx="1786500" cy="393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LlaMa by Meta</a:t>
              </a:r>
              <a:endParaRPr/>
            </a:p>
          </p:txBody>
        </p:sp>
        <p:sp>
          <p:nvSpPr>
            <p:cNvPr id="347" name="Google Shape;347;p31"/>
            <p:cNvSpPr txBox="1"/>
            <p:nvPr/>
          </p:nvSpPr>
          <p:spPr>
            <a:xfrm>
              <a:off x="2853866" y="3074200"/>
              <a:ext cx="2182200" cy="393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PaLM 2 by Google</a:t>
              </a:r>
              <a:endParaRPr/>
            </a:p>
          </p:txBody>
        </p:sp>
        <p:sp>
          <p:nvSpPr>
            <p:cNvPr id="348" name="Google Shape;348;p31"/>
            <p:cNvSpPr txBox="1"/>
            <p:nvPr/>
          </p:nvSpPr>
          <p:spPr>
            <a:xfrm>
              <a:off x="4832084" y="3073321"/>
              <a:ext cx="2942400" cy="464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BLOOM by HuggingFace</a:t>
              </a:r>
              <a:endParaRPr b="0" i="0" sz="1400" u="none" cap="none" strike="noStrike">
                <a:solidFill>
                  <a:schemeClr val="dk1"/>
                </a:solidFill>
                <a:latin typeface="Arial"/>
                <a:ea typeface="Arial"/>
                <a:cs typeface="Arial"/>
                <a:sym typeface="Arial"/>
              </a:endParaRPr>
            </a:p>
          </p:txBody>
        </p:sp>
        <p:grpSp>
          <p:nvGrpSpPr>
            <p:cNvPr id="349" name="Google Shape;349;p31"/>
            <p:cNvGrpSpPr/>
            <p:nvPr/>
          </p:nvGrpSpPr>
          <p:grpSpPr>
            <a:xfrm>
              <a:off x="1106063" y="3470474"/>
              <a:ext cx="1456536" cy="968352"/>
              <a:chOff x="912177" y="3217843"/>
              <a:chExt cx="1456536" cy="971026"/>
            </a:xfrm>
          </p:grpSpPr>
          <p:pic>
            <p:nvPicPr>
              <p:cNvPr id="350" name="Google Shape;350;p31"/>
              <p:cNvPicPr preferRelativeResize="0"/>
              <p:nvPr/>
            </p:nvPicPr>
            <p:blipFill rotWithShape="1">
              <a:blip r:embed="rId3">
                <a:alphaModFix/>
              </a:blip>
              <a:srcRect b="0" l="0" r="0" t="0"/>
              <a:stretch/>
            </p:blipFill>
            <p:spPr>
              <a:xfrm>
                <a:off x="912177" y="3217843"/>
                <a:ext cx="1456536" cy="971026"/>
              </a:xfrm>
              <a:prstGeom prst="rect">
                <a:avLst/>
              </a:prstGeom>
              <a:noFill/>
              <a:ln>
                <a:noFill/>
              </a:ln>
            </p:spPr>
          </p:pic>
          <p:sp>
            <p:nvSpPr>
              <p:cNvPr id="351" name="Google Shape;351;p31"/>
              <p:cNvSpPr/>
              <p:nvPr/>
            </p:nvSpPr>
            <p:spPr>
              <a:xfrm>
                <a:off x="912177" y="3217843"/>
                <a:ext cx="1456536" cy="971026"/>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52" name="Google Shape;352;p31"/>
            <p:cNvGrpSpPr/>
            <p:nvPr/>
          </p:nvGrpSpPr>
          <p:grpSpPr>
            <a:xfrm>
              <a:off x="3069673" y="3467801"/>
              <a:ext cx="1750586" cy="971026"/>
              <a:chOff x="3045660" y="3217843"/>
              <a:chExt cx="1750586" cy="971026"/>
            </a:xfrm>
          </p:grpSpPr>
          <p:pic>
            <p:nvPicPr>
              <p:cNvPr id="353" name="Google Shape;353;p31"/>
              <p:cNvPicPr preferRelativeResize="0"/>
              <p:nvPr/>
            </p:nvPicPr>
            <p:blipFill rotWithShape="1">
              <a:blip r:embed="rId4">
                <a:alphaModFix/>
              </a:blip>
              <a:srcRect b="0" l="0" r="0" t="0"/>
              <a:stretch/>
            </p:blipFill>
            <p:spPr>
              <a:xfrm>
                <a:off x="3045660" y="3217843"/>
                <a:ext cx="1750586" cy="971025"/>
              </a:xfrm>
              <a:prstGeom prst="rect">
                <a:avLst/>
              </a:prstGeom>
              <a:noFill/>
              <a:ln>
                <a:noFill/>
              </a:ln>
            </p:spPr>
          </p:pic>
          <p:sp>
            <p:nvSpPr>
              <p:cNvPr id="354" name="Google Shape;354;p31"/>
              <p:cNvSpPr/>
              <p:nvPr/>
            </p:nvSpPr>
            <p:spPr>
              <a:xfrm>
                <a:off x="3045660" y="3217843"/>
                <a:ext cx="1750586" cy="971026"/>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55" name="Google Shape;355;p31"/>
            <p:cNvGrpSpPr/>
            <p:nvPr/>
          </p:nvGrpSpPr>
          <p:grpSpPr>
            <a:xfrm>
              <a:off x="5378158" y="3464328"/>
              <a:ext cx="1850252" cy="977970"/>
              <a:chOff x="5270700" y="3225652"/>
              <a:chExt cx="1850252" cy="963216"/>
            </a:xfrm>
          </p:grpSpPr>
          <p:pic>
            <p:nvPicPr>
              <p:cNvPr id="356" name="Google Shape;356;p31"/>
              <p:cNvPicPr preferRelativeResize="0"/>
              <p:nvPr/>
            </p:nvPicPr>
            <p:blipFill rotWithShape="1">
              <a:blip r:embed="rId5">
                <a:alphaModFix/>
              </a:blip>
              <a:srcRect b="5330" l="13866" r="11137" t="3498"/>
              <a:stretch/>
            </p:blipFill>
            <p:spPr>
              <a:xfrm>
                <a:off x="5270700" y="3225652"/>
                <a:ext cx="1850252" cy="959797"/>
              </a:xfrm>
              <a:prstGeom prst="rect">
                <a:avLst/>
              </a:prstGeom>
              <a:noFill/>
              <a:ln>
                <a:noFill/>
              </a:ln>
            </p:spPr>
          </p:pic>
          <p:sp>
            <p:nvSpPr>
              <p:cNvPr id="357" name="Google Shape;357;p31"/>
              <p:cNvSpPr/>
              <p:nvPr/>
            </p:nvSpPr>
            <p:spPr>
              <a:xfrm>
                <a:off x="5270700" y="3229071"/>
                <a:ext cx="1850252" cy="959797"/>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363" name="Google Shape;363;p32"/>
          <p:cNvSpPr txBox="1"/>
          <p:nvPr/>
        </p:nvSpPr>
        <p:spPr>
          <a:xfrm>
            <a:off x="586500" y="198564"/>
            <a:ext cx="78486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Benefits of releasing open-source models</a:t>
            </a:r>
            <a:endParaRPr b="0" i="0" sz="2800" u="none" cap="none" strike="noStrike">
              <a:solidFill>
                <a:srgbClr val="000000"/>
              </a:solidFill>
              <a:latin typeface="Arial"/>
              <a:ea typeface="Arial"/>
              <a:cs typeface="Arial"/>
              <a:sym typeface="Arial"/>
            </a:endParaRPr>
          </a:p>
        </p:txBody>
      </p:sp>
      <p:sp>
        <p:nvSpPr>
          <p:cNvPr id="364" name="Google Shape;364;p32"/>
          <p:cNvSpPr txBox="1"/>
          <p:nvPr/>
        </p:nvSpPr>
        <p:spPr>
          <a:xfrm>
            <a:off x="445770" y="1708934"/>
            <a:ext cx="8263890" cy="193899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There were three incentives for big corporations to release their models as open source: </a:t>
            </a:r>
            <a:endParaRPr/>
          </a:p>
          <a:p>
            <a:pPr indent="0" lvl="0" marL="0" marR="0" rtl="0" algn="just">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a:p>
            <a:pPr indent="-400050" lvl="0" marL="400050" marR="0" rtl="0" algn="just">
              <a:lnSpc>
                <a:spcPct val="100000"/>
              </a:lnSpc>
              <a:spcBef>
                <a:spcPts val="0"/>
              </a:spcBef>
              <a:spcAft>
                <a:spcPts val="0"/>
              </a:spcAft>
              <a:buClr>
                <a:srgbClr val="000000"/>
              </a:buClr>
              <a:buSzPts val="1800"/>
              <a:buFont typeface="Arial"/>
              <a:buAutoNum type="romanLcParenBoth"/>
            </a:pPr>
            <a:r>
              <a:rPr b="0" i="0" lang="en-GB" sz="1800" u="none" cap="none" strike="noStrike">
                <a:solidFill>
                  <a:srgbClr val="000000"/>
                </a:solidFill>
                <a:latin typeface="Arial"/>
                <a:ea typeface="Arial"/>
                <a:cs typeface="Arial"/>
                <a:sym typeface="Arial"/>
              </a:rPr>
              <a:t>Their name would be on everyone’s lips;</a:t>
            </a:r>
            <a:endParaRPr/>
          </a:p>
          <a:p>
            <a:pPr indent="-336550" lvl="0" marL="400050" marR="0" rtl="0" algn="just">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400050" lvl="0" marL="400050" marR="0" rtl="0" algn="just">
              <a:lnSpc>
                <a:spcPct val="100000"/>
              </a:lnSpc>
              <a:spcBef>
                <a:spcPts val="0"/>
              </a:spcBef>
              <a:spcAft>
                <a:spcPts val="0"/>
              </a:spcAft>
              <a:buClr>
                <a:srgbClr val="000000"/>
              </a:buClr>
              <a:buSzPts val="1800"/>
              <a:buFont typeface="Arial"/>
              <a:buAutoNum type="romanLcParenBoth"/>
            </a:pPr>
            <a:r>
              <a:rPr b="0" i="0" lang="en-GB" sz="1800" u="none" cap="none" strike="noStrike">
                <a:solidFill>
                  <a:srgbClr val="000000"/>
                </a:solidFill>
                <a:latin typeface="Arial"/>
                <a:ea typeface="Arial"/>
                <a:cs typeface="Arial"/>
                <a:sym typeface="Arial"/>
              </a:rPr>
              <a:t>The ecosystem would revolve around their standards;</a:t>
            </a:r>
            <a:endParaRPr/>
          </a:p>
          <a:p>
            <a:pPr indent="-336550" lvl="0" marL="400050" marR="0" rtl="0" algn="just">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400050" lvl="0" marL="400050" marR="0" rtl="0" algn="just">
              <a:lnSpc>
                <a:spcPct val="100000"/>
              </a:lnSpc>
              <a:spcBef>
                <a:spcPts val="0"/>
              </a:spcBef>
              <a:spcAft>
                <a:spcPts val="0"/>
              </a:spcAft>
              <a:buClr>
                <a:srgbClr val="000000"/>
              </a:buClr>
              <a:buSzPts val="1800"/>
              <a:buFont typeface="Arial"/>
              <a:buAutoNum type="romanLcParenBoth"/>
            </a:pPr>
            <a:r>
              <a:rPr b="0" i="0" lang="en-GB" sz="1800" u="none" cap="none" strike="noStrike">
                <a:solidFill>
                  <a:srgbClr val="000000"/>
                </a:solidFill>
                <a:latin typeface="Arial"/>
                <a:ea typeface="Arial"/>
                <a:cs typeface="Arial"/>
                <a:sym typeface="Arial"/>
              </a:rPr>
              <a:t>Researchers could spot weak points and fix them for free.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370" name="Google Shape;370;p33"/>
          <p:cNvSpPr txBox="1"/>
          <p:nvPr/>
        </p:nvSpPr>
        <p:spPr>
          <a:xfrm>
            <a:off x="586500" y="198564"/>
            <a:ext cx="78486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Evaluating the quality of an LLM: benchmarks</a:t>
            </a:r>
            <a:endParaRPr b="0" i="0" sz="2800" u="none" cap="none" strike="noStrike">
              <a:solidFill>
                <a:srgbClr val="000000"/>
              </a:solidFill>
              <a:latin typeface="Arial"/>
              <a:ea typeface="Arial"/>
              <a:cs typeface="Arial"/>
              <a:sym typeface="Arial"/>
            </a:endParaRPr>
          </a:p>
        </p:txBody>
      </p:sp>
      <p:sp>
        <p:nvSpPr>
          <p:cNvPr id="371" name="Google Shape;371;p33"/>
          <p:cNvSpPr txBox="1"/>
          <p:nvPr/>
        </p:nvSpPr>
        <p:spPr>
          <a:xfrm>
            <a:off x="457200" y="864588"/>
            <a:ext cx="8282940" cy="163121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Datasets made for evaluating the quality of LLMs are called benchmarks. One of the first widely used benchmarks was GMSK8.</a:t>
            </a:r>
            <a:endParaRPr/>
          </a:p>
          <a:p>
            <a:pPr indent="0" lvl="0" marL="0" marR="0" rtl="0" algn="just">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For this benchmark, the prompt defines a Problem to be solved. For every problem, the benchmark gives the Solution scheme and the answer. The LLM is judged on its capacity to provide the Final answer.</a:t>
            </a:r>
            <a:endParaRPr/>
          </a:p>
        </p:txBody>
      </p:sp>
      <p:sp>
        <p:nvSpPr>
          <p:cNvPr id="372" name="Google Shape;372;p33"/>
          <p:cNvSpPr txBox="1"/>
          <p:nvPr/>
        </p:nvSpPr>
        <p:spPr>
          <a:xfrm>
            <a:off x="457200" y="4132860"/>
            <a:ext cx="8282940"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chemeClr val="dk1"/>
                </a:solidFill>
                <a:latin typeface="Arial"/>
                <a:ea typeface="Arial"/>
                <a:cs typeface="Arial"/>
                <a:sym typeface="Arial"/>
              </a:rPr>
              <a:t>The accuracy of the LLM is computed simply by checking that we have a complete match of the answer.</a:t>
            </a:r>
            <a:endParaRPr/>
          </a:p>
        </p:txBody>
      </p:sp>
      <p:grpSp>
        <p:nvGrpSpPr>
          <p:cNvPr id="373" name="Google Shape;373;p33"/>
          <p:cNvGrpSpPr/>
          <p:nvPr/>
        </p:nvGrpSpPr>
        <p:grpSpPr>
          <a:xfrm>
            <a:off x="525778" y="2654828"/>
            <a:ext cx="8313421" cy="1307572"/>
            <a:chOff x="525778" y="2731028"/>
            <a:chExt cx="8313421" cy="1307572"/>
          </a:xfrm>
        </p:grpSpPr>
        <p:sp>
          <p:nvSpPr>
            <p:cNvPr id="374" name="Google Shape;374;p33"/>
            <p:cNvSpPr txBox="1"/>
            <p:nvPr/>
          </p:nvSpPr>
          <p:spPr>
            <a:xfrm>
              <a:off x="586500" y="2772689"/>
              <a:ext cx="7978380" cy="110799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GB" sz="1100" u="none" cap="none" strike="noStrike">
                  <a:solidFill>
                    <a:srgbClr val="000000"/>
                  </a:solidFill>
                  <a:latin typeface="Arial"/>
                  <a:ea typeface="Arial"/>
                  <a:cs typeface="Arial"/>
                  <a:sym typeface="Arial"/>
                </a:rPr>
                <a:t>Problem: </a:t>
              </a:r>
              <a:r>
                <a:rPr b="0" i="0" lang="en-GB" sz="1100" u="none" cap="none" strike="noStrike">
                  <a:solidFill>
                    <a:srgbClr val="000000"/>
                  </a:solidFill>
                  <a:latin typeface="Arial"/>
                  <a:ea typeface="Arial"/>
                  <a:cs typeface="Arial"/>
                  <a:sym typeface="Arial"/>
                </a:rPr>
                <a:t>Beth bakes 4, 2 dozen batches of cookies in a week. If these cookies are shared amongst 16 people equally, how many cookies does each person consume?</a:t>
              </a:r>
              <a:endParaRPr/>
            </a:p>
            <a:p>
              <a:pPr indent="0" lvl="0" marL="0" marR="0" rtl="0" algn="just">
                <a:lnSpc>
                  <a:spcPct val="100000"/>
                </a:lnSpc>
                <a:spcBef>
                  <a:spcPts val="0"/>
                </a:spcBef>
                <a:spcAft>
                  <a:spcPts val="0"/>
                </a:spcAft>
                <a:buNone/>
              </a:pPr>
              <a:r>
                <a:rPr b="1" i="0" lang="en-GB" sz="1100" u="none" cap="none" strike="noStrike">
                  <a:solidFill>
                    <a:srgbClr val="000000"/>
                  </a:solidFill>
                  <a:latin typeface="Arial"/>
                  <a:ea typeface="Arial"/>
                  <a:cs typeface="Arial"/>
                  <a:sym typeface="Arial"/>
                </a:rPr>
                <a:t>Solution scheme: </a:t>
              </a:r>
              <a:r>
                <a:rPr b="0" i="0" lang="en-GB" sz="1100" u="none" cap="none" strike="noStrike">
                  <a:solidFill>
                    <a:srgbClr val="000000"/>
                  </a:solidFill>
                  <a:latin typeface="Arial"/>
                  <a:ea typeface="Arial"/>
                  <a:cs typeface="Arial"/>
                  <a:sym typeface="Arial"/>
                </a:rPr>
                <a:t>Beth bakes 4 2 dozen batches of cookies for a total of 4*2 = &lt;&lt;4*2=8&gt;&gt; 8 dozen cookies. There are                     12 cookies in a dozen and she makes 8 dozen cookies for a total of 12*8 = &lt;&lt;12*8=96&gt;&gt; 96 cookies.</a:t>
              </a:r>
              <a:endParaRPr/>
            </a:p>
            <a:p>
              <a:pPr indent="0" lvl="0" marL="0" marR="0" rtl="0" algn="just">
                <a:lnSpc>
                  <a:spcPct val="100000"/>
                </a:lnSpc>
                <a:spcBef>
                  <a:spcPts val="0"/>
                </a:spcBef>
                <a:spcAft>
                  <a:spcPts val="0"/>
                </a:spcAft>
                <a:buNone/>
              </a:pPr>
              <a:r>
                <a:rPr b="0" i="0" lang="en-GB" sz="1100" u="none" cap="none" strike="noStrike">
                  <a:solidFill>
                    <a:srgbClr val="000000"/>
                  </a:solidFill>
                  <a:latin typeface="Arial"/>
                  <a:ea typeface="Arial"/>
                  <a:cs typeface="Arial"/>
                  <a:sym typeface="Arial"/>
                </a:rPr>
                <a:t>She splits the 96 cookies equally amongst 16 people so they each eat 96/16 = &lt;&lt;96/16=6&gt;&gt; 6 cookies.</a:t>
              </a:r>
              <a:endParaRPr/>
            </a:p>
            <a:p>
              <a:pPr indent="0" lvl="0" marL="0" marR="0" rtl="0" algn="just">
                <a:lnSpc>
                  <a:spcPct val="100000"/>
                </a:lnSpc>
                <a:spcBef>
                  <a:spcPts val="0"/>
                </a:spcBef>
                <a:spcAft>
                  <a:spcPts val="0"/>
                </a:spcAft>
                <a:buNone/>
              </a:pPr>
              <a:r>
                <a:rPr b="1" i="0" lang="en-GB" sz="1100" u="none" cap="none" strike="noStrike">
                  <a:solidFill>
                    <a:srgbClr val="000000"/>
                  </a:solidFill>
                  <a:latin typeface="Arial"/>
                  <a:ea typeface="Arial"/>
                  <a:cs typeface="Arial"/>
                  <a:sym typeface="Arial"/>
                </a:rPr>
                <a:t>Answer: </a:t>
              </a:r>
              <a:r>
                <a:rPr b="0" i="0" lang="en-GB" sz="1100" u="none" cap="none" strike="noStrike">
                  <a:solidFill>
                    <a:srgbClr val="000000"/>
                  </a:solidFill>
                  <a:latin typeface="Arial"/>
                  <a:ea typeface="Arial"/>
                  <a:cs typeface="Arial"/>
                  <a:sym typeface="Arial"/>
                </a:rPr>
                <a:t>6.</a:t>
              </a:r>
              <a:endParaRPr/>
            </a:p>
          </p:txBody>
        </p:sp>
        <p:sp>
          <p:nvSpPr>
            <p:cNvPr id="375" name="Google Shape;375;p33"/>
            <p:cNvSpPr/>
            <p:nvPr/>
          </p:nvSpPr>
          <p:spPr>
            <a:xfrm>
              <a:off x="525778" y="2731028"/>
              <a:ext cx="8107681" cy="1307572"/>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76" name="Google Shape;376;p33"/>
            <p:cNvSpPr txBox="1"/>
            <p:nvPr/>
          </p:nvSpPr>
          <p:spPr>
            <a:xfrm>
              <a:off x="6903719" y="3822318"/>
              <a:ext cx="1935480" cy="2000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0" i="0" lang="en-GB" sz="700" u="sng" cap="none" strike="noStrike">
                  <a:solidFill>
                    <a:schemeClr val="hlink"/>
                  </a:solidFill>
                  <a:latin typeface="Arial"/>
                  <a:ea typeface="Arial"/>
                  <a:cs typeface="Arial"/>
                  <a:sym typeface="Arial"/>
                  <a:hlinkClick r:id="rId3"/>
                </a:rPr>
                <a:t>https://arxiv.org/pdf/2110.14168v1.pdf</a:t>
              </a:r>
              <a:r>
                <a:rPr b="0" i="0" lang="en-GB" sz="700" u="none" cap="none" strike="noStrike">
                  <a:solidFill>
                    <a:schemeClr val="dk2"/>
                  </a:solidFill>
                  <a:latin typeface="Arial"/>
                  <a:ea typeface="Arial"/>
                  <a:cs typeface="Arial"/>
                  <a:sym typeface="Arial"/>
                </a:rPr>
                <a:t> </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34" title="animated-parrot-clipart-17-2073761665.gif"/>
          <p:cNvPicPr preferRelativeResize="0"/>
          <p:nvPr/>
        </p:nvPicPr>
        <p:blipFill rotWithShape="1">
          <a:blip r:embed="rId3">
            <a:alphaModFix/>
          </a:blip>
          <a:srcRect b="0" l="0" r="0" t="0"/>
          <a:stretch/>
        </p:blipFill>
        <p:spPr>
          <a:xfrm flipH="1">
            <a:off x="6421442" y="1085930"/>
            <a:ext cx="2151178" cy="2369881"/>
          </a:xfrm>
          <a:prstGeom prst="rect">
            <a:avLst/>
          </a:prstGeom>
          <a:noFill/>
          <a:ln>
            <a:noFill/>
          </a:ln>
        </p:spPr>
      </p:pic>
      <p:sp>
        <p:nvSpPr>
          <p:cNvPr id="382" name="Google Shape;382;p34"/>
          <p:cNvSpPr txBox="1"/>
          <p:nvPr/>
        </p:nvSpPr>
        <p:spPr>
          <a:xfrm>
            <a:off x="0" y="4873472"/>
            <a:ext cx="2948400" cy="34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t/>
            </a:r>
            <a:endParaRPr/>
          </a:p>
        </p:txBody>
      </p:sp>
      <p:sp>
        <p:nvSpPr>
          <p:cNvPr id="383" name="Google Shape;383;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384" name="Google Shape;384;p34"/>
          <p:cNvSpPr txBox="1"/>
          <p:nvPr/>
        </p:nvSpPr>
        <p:spPr>
          <a:xfrm>
            <a:off x="586500" y="198564"/>
            <a:ext cx="78486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Stochastic parrots</a:t>
            </a:r>
            <a:endParaRPr b="0" i="0" sz="2800" u="none" cap="none" strike="noStrike">
              <a:solidFill>
                <a:srgbClr val="000000"/>
              </a:solidFill>
              <a:latin typeface="Arial"/>
              <a:ea typeface="Arial"/>
              <a:cs typeface="Arial"/>
              <a:sym typeface="Arial"/>
            </a:endParaRPr>
          </a:p>
        </p:txBody>
      </p:sp>
      <p:sp>
        <p:nvSpPr>
          <p:cNvPr id="385" name="Google Shape;385;p34"/>
          <p:cNvSpPr txBox="1"/>
          <p:nvPr/>
        </p:nvSpPr>
        <p:spPr>
          <a:xfrm>
            <a:off x="396240" y="972859"/>
            <a:ext cx="5585908" cy="236988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A well-thought quote about LLMs being stochastic parrots:</a:t>
            </a:r>
            <a:endParaRPr/>
          </a:p>
          <a:p>
            <a:pPr indent="0" lvl="0" marL="0" marR="0" rtl="0" algn="just">
              <a:lnSpc>
                <a:spcPct val="100000"/>
              </a:lnSpc>
              <a:spcBef>
                <a:spcPts val="0"/>
              </a:spcBef>
              <a:spcAft>
                <a:spcPts val="0"/>
              </a:spcAft>
              <a:buNone/>
            </a:pPr>
            <a:r>
              <a:t/>
            </a:r>
            <a:endParaRPr b="0" i="0" sz="5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1" lang="en-GB" sz="1800" u="none" cap="none" strike="noStrike">
                <a:solidFill>
                  <a:srgbClr val="000000"/>
                </a:solidFill>
                <a:latin typeface="Arial"/>
                <a:ea typeface="Arial"/>
                <a:cs typeface="Arial"/>
                <a:sym typeface="Arial"/>
              </a:rPr>
              <a:t>“A system for haphazardly stitching together sequences of linguistic forms it has observed in its vast training data, according to probabilistic information about how they combine, but without any reference to meaning.”</a:t>
            </a:r>
            <a:endParaRPr/>
          </a:p>
          <a:p>
            <a:pPr indent="0" lvl="0" marL="0" marR="0" rtl="0" algn="just">
              <a:lnSpc>
                <a:spcPct val="100000"/>
              </a:lnSpc>
              <a:spcBef>
                <a:spcPts val="0"/>
              </a:spcBef>
              <a:spcAft>
                <a:spcPts val="0"/>
              </a:spcAft>
              <a:buNone/>
            </a:pPr>
            <a:r>
              <a:t/>
            </a:r>
            <a:endParaRPr b="0" i="0" sz="2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Emily M. Bender et al.</a:t>
            </a:r>
            <a:endParaRPr/>
          </a:p>
        </p:txBody>
      </p:sp>
      <p:sp>
        <p:nvSpPr>
          <p:cNvPr id="386" name="Google Shape;386;p34"/>
          <p:cNvSpPr txBox="1"/>
          <p:nvPr/>
        </p:nvSpPr>
        <p:spPr>
          <a:xfrm>
            <a:off x="396240" y="3629457"/>
            <a:ext cx="8268060" cy="9233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In order to be more performant than big stochastic parrots, as GPT-3 is for example, we need something more than textual data and bigger models. On strategy is to make better use of LLM properties. </a:t>
            </a:r>
            <a:endParaRPr/>
          </a:p>
        </p:txBody>
      </p:sp>
      <p:sp>
        <p:nvSpPr>
          <p:cNvPr id="387" name="Google Shape;387;p34"/>
          <p:cNvSpPr txBox="1"/>
          <p:nvPr/>
        </p:nvSpPr>
        <p:spPr>
          <a:xfrm>
            <a:off x="182700" y="4873475"/>
            <a:ext cx="8481600" cy="1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t>Image from: </a:t>
            </a:r>
            <a:r>
              <a:rPr lang="en-GB" sz="600" u="sng">
                <a:solidFill>
                  <a:srgbClr val="0097A7"/>
                </a:solidFill>
                <a:hlinkClick r:id="rId4">
                  <a:extLst>
                    <a:ext uri="{A12FA001-AC4F-418D-AE19-62706E023703}">
                      <ahyp:hlinkClr val="tx"/>
                    </a:ext>
                  </a:extLst>
                </a:hlinkClick>
              </a:rPr>
              <a:t>https://www.picgifs.com/graphics/parrot/graphics-parrot-365147-802609/</a:t>
            </a:r>
            <a:r>
              <a:rPr lang="en-GB" sz="600">
                <a:solidFill>
                  <a:srgbClr val="595959"/>
                </a:solidFill>
              </a:rPr>
              <a:t>, citation from </a:t>
            </a:r>
            <a:r>
              <a:rPr lang="en-GB" sz="600" u="sng">
                <a:solidFill>
                  <a:schemeClr val="accent5"/>
                </a:solidFill>
                <a:hlinkClick r:id="rId5">
                  <a:extLst>
                    <a:ext uri="{A12FA001-AC4F-418D-AE19-62706E023703}">
                      <ahyp:hlinkClr val="tx"/>
                    </a:ext>
                  </a:extLst>
                </a:hlinkClick>
              </a:rPr>
              <a:t>https://dl.acm.org/doi/pdf/10.1145/3442188.3445922</a:t>
            </a:r>
            <a:r>
              <a:rPr lang="en-GB" sz="600">
                <a:solidFill>
                  <a:schemeClr val="dk2"/>
                </a:solidFill>
              </a:rPr>
              <a:t> </a:t>
            </a:r>
            <a:r>
              <a:rPr lang="en-GB" sz="600">
                <a:solidFill>
                  <a:srgbClr val="595959"/>
                </a:solidFill>
              </a:rPr>
              <a:t> </a:t>
            </a:r>
            <a:endParaRPr sz="600">
              <a:solidFill>
                <a:srgbClr val="59595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descr="L'usage de l'IA dans le monde de la protection sociale : pratiques et perspectives" id="392" name="Google Shape;392;p35"/>
          <p:cNvPicPr preferRelativeResize="0"/>
          <p:nvPr/>
        </p:nvPicPr>
        <p:blipFill rotWithShape="1">
          <a:blip r:embed="rId3">
            <a:alphaModFix/>
          </a:blip>
          <a:srcRect b="0" l="0" r="49833" t="0"/>
          <a:stretch/>
        </p:blipFill>
        <p:spPr>
          <a:xfrm rot="10800000">
            <a:off x="4571999" y="0"/>
            <a:ext cx="4587240" cy="5143500"/>
          </a:xfrm>
          <a:prstGeom prst="rect">
            <a:avLst/>
          </a:prstGeom>
          <a:noFill/>
          <a:ln>
            <a:noFill/>
          </a:ln>
        </p:spPr>
      </p:pic>
      <p:grpSp>
        <p:nvGrpSpPr>
          <p:cNvPr id="393" name="Google Shape;393;p35"/>
          <p:cNvGrpSpPr/>
          <p:nvPr/>
        </p:nvGrpSpPr>
        <p:grpSpPr>
          <a:xfrm>
            <a:off x="0" y="0"/>
            <a:ext cx="8439149" cy="5143500"/>
            <a:chOff x="-818258" y="-351790"/>
            <a:chExt cx="9590210" cy="5847080"/>
          </a:xfrm>
        </p:grpSpPr>
        <p:pic>
          <p:nvPicPr>
            <p:cNvPr descr="L'usage de l'IA dans le monde de la protection sociale : pratiques et perspectives" id="394" name="Google Shape;394;p35"/>
            <p:cNvPicPr preferRelativeResize="0"/>
            <p:nvPr/>
          </p:nvPicPr>
          <p:blipFill rotWithShape="1">
            <a:blip r:embed="rId3">
              <a:alphaModFix/>
            </a:blip>
            <a:srcRect b="0" l="0" r="49833" t="0"/>
            <a:stretch/>
          </p:blipFill>
          <p:spPr>
            <a:xfrm>
              <a:off x="-818258" y="-351790"/>
              <a:ext cx="5212920" cy="5847080"/>
            </a:xfrm>
            <a:prstGeom prst="rect">
              <a:avLst/>
            </a:prstGeom>
            <a:noFill/>
            <a:ln>
              <a:noFill/>
            </a:ln>
          </p:spPr>
        </p:pic>
        <p:sp>
          <p:nvSpPr>
            <p:cNvPr id="395" name="Google Shape;395;p35"/>
            <p:cNvSpPr/>
            <p:nvPr/>
          </p:nvSpPr>
          <p:spPr>
            <a:xfrm>
              <a:off x="-17271" y="18199"/>
              <a:ext cx="8789223" cy="51070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396" name="Google Shape;396;p35"/>
          <p:cNvSpPr/>
          <p:nvPr/>
        </p:nvSpPr>
        <p:spPr>
          <a:xfrm>
            <a:off x="704849" y="325468"/>
            <a:ext cx="7734300" cy="449255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7" name="Google Shape;397;p35"/>
          <p:cNvSpPr txBox="1"/>
          <p:nvPr/>
        </p:nvSpPr>
        <p:spPr>
          <a:xfrm>
            <a:off x="395715" y="493386"/>
            <a:ext cx="835256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Understanding the LLM landscape </a:t>
            </a:r>
            <a:endParaRPr/>
          </a:p>
        </p:txBody>
      </p:sp>
      <p:sp>
        <p:nvSpPr>
          <p:cNvPr id="398" name="Google Shape;398;p35"/>
          <p:cNvSpPr txBox="1"/>
          <p:nvPr/>
        </p:nvSpPr>
        <p:spPr>
          <a:xfrm>
            <a:off x="2061209" y="1540695"/>
            <a:ext cx="5021580" cy="206210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dk1"/>
                </a:solidFill>
                <a:latin typeface="Arial Narrow"/>
                <a:ea typeface="Arial Narrow"/>
                <a:cs typeface="Arial Narrow"/>
                <a:sym typeface="Arial Narrow"/>
              </a:rPr>
              <a:t>Chapter 4</a:t>
            </a:r>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dk1"/>
                </a:solidFill>
                <a:latin typeface="Arial Narrow"/>
                <a:ea typeface="Arial Narrow"/>
                <a:cs typeface="Arial Narrow"/>
                <a:sym typeface="Arial Narrow"/>
              </a:rPr>
              <a:t>Making better use of LLMs properties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6"/>
          <p:cNvSpPr txBox="1"/>
          <p:nvPr/>
        </p:nvSpPr>
        <p:spPr>
          <a:xfrm>
            <a:off x="62350" y="4859375"/>
            <a:ext cx="4206000" cy="28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Arial"/>
                <a:ea typeface="Arial"/>
                <a:cs typeface="Arial"/>
                <a:sym typeface="Arial"/>
              </a:rPr>
              <a:t>Image from: </a:t>
            </a:r>
            <a:r>
              <a:rPr b="0" i="0" lang="en-GB" sz="600" u="sng" cap="none" strike="noStrike">
                <a:solidFill>
                  <a:schemeClr val="hlink"/>
                </a:solidFill>
                <a:latin typeface="Arial"/>
                <a:ea typeface="Arial"/>
                <a:cs typeface="Arial"/>
                <a:sym typeface="Arial"/>
                <a:hlinkClick r:id="rId3"/>
              </a:rPr>
              <a:t>https://huggingface.co/blog/how-to-generate</a:t>
            </a:r>
            <a:r>
              <a:rPr b="0" i="0" lang="en-GB" sz="600" u="none" cap="none" strike="noStrike">
                <a:solidFill>
                  <a:schemeClr val="dk2"/>
                </a:solidFill>
                <a:latin typeface="Arial"/>
                <a:ea typeface="Arial"/>
                <a:cs typeface="Arial"/>
                <a:sym typeface="Arial"/>
              </a:rPr>
              <a:t> </a:t>
            </a:r>
            <a:endParaRPr/>
          </a:p>
        </p:txBody>
      </p:sp>
      <p:sp>
        <p:nvSpPr>
          <p:cNvPr id="404" name="Google Shape;404;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405" name="Google Shape;405;p36"/>
          <p:cNvSpPr txBox="1"/>
          <p:nvPr/>
        </p:nvSpPr>
        <p:spPr>
          <a:xfrm>
            <a:off x="586500" y="198564"/>
            <a:ext cx="78486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Better use 1: Searching for the best completion</a:t>
            </a:r>
            <a:endParaRPr b="0" i="0" sz="2800" u="none" cap="none" strike="noStrike">
              <a:solidFill>
                <a:srgbClr val="000000"/>
              </a:solidFill>
              <a:latin typeface="Arial"/>
              <a:ea typeface="Arial"/>
              <a:cs typeface="Arial"/>
              <a:sym typeface="Arial"/>
            </a:endParaRPr>
          </a:p>
        </p:txBody>
      </p:sp>
      <p:sp>
        <p:nvSpPr>
          <p:cNvPr id="406" name="Google Shape;406;p36"/>
          <p:cNvSpPr txBox="1"/>
          <p:nvPr/>
        </p:nvSpPr>
        <p:spPr>
          <a:xfrm>
            <a:off x="469909" y="981533"/>
            <a:ext cx="4206000" cy="369331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The ensemble of all completions can be represented as a tree where each child of a node is possible next token with its probability. The probability of a path in the tree gives the probability of a completion.</a:t>
            </a:r>
            <a:endParaRPr/>
          </a:p>
          <a:p>
            <a:pPr indent="0" lvl="0" marL="0" marR="0" rtl="0" algn="just">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One possible solution for making a better use of existing LLM models would be to output the path with the highest probability and not, as it is the case now, a path generated by sampling the autoregressive model.</a:t>
            </a:r>
            <a:endParaRPr/>
          </a:p>
        </p:txBody>
      </p:sp>
      <p:grpSp>
        <p:nvGrpSpPr>
          <p:cNvPr id="407" name="Google Shape;407;p36"/>
          <p:cNvGrpSpPr/>
          <p:nvPr/>
        </p:nvGrpSpPr>
        <p:grpSpPr>
          <a:xfrm>
            <a:off x="5264019" y="1244662"/>
            <a:ext cx="3169256" cy="3034147"/>
            <a:chOff x="5228360" y="1227419"/>
            <a:chExt cx="3244098" cy="3201545"/>
          </a:xfrm>
        </p:grpSpPr>
        <p:pic>
          <p:nvPicPr>
            <p:cNvPr id="408" name="Google Shape;408;p36"/>
            <p:cNvPicPr preferRelativeResize="0"/>
            <p:nvPr/>
          </p:nvPicPr>
          <p:blipFill rotWithShape="1">
            <a:blip r:embed="rId4">
              <a:alphaModFix/>
            </a:blip>
            <a:srcRect b="0" l="16729" r="0" t="0"/>
            <a:stretch/>
          </p:blipFill>
          <p:spPr>
            <a:xfrm>
              <a:off x="5228360" y="1227419"/>
              <a:ext cx="3244098" cy="3201545"/>
            </a:xfrm>
            <a:prstGeom prst="rect">
              <a:avLst/>
            </a:prstGeom>
            <a:noFill/>
            <a:ln>
              <a:noFill/>
            </a:ln>
          </p:spPr>
        </p:pic>
        <p:pic>
          <p:nvPicPr>
            <p:cNvPr id="409" name="Google Shape;409;p36"/>
            <p:cNvPicPr preferRelativeResize="0"/>
            <p:nvPr/>
          </p:nvPicPr>
          <p:blipFill rotWithShape="1">
            <a:blip r:embed="rId4">
              <a:alphaModFix/>
            </a:blip>
            <a:srcRect b="0" l="8417" r="83167" t="0"/>
            <a:stretch/>
          </p:blipFill>
          <p:spPr>
            <a:xfrm>
              <a:off x="5228360" y="1227419"/>
              <a:ext cx="327890" cy="3201545"/>
            </a:xfrm>
            <a:prstGeom prst="rect">
              <a:avLst/>
            </a:prstGeom>
            <a:noFill/>
            <a:ln>
              <a:noFill/>
            </a:ln>
          </p:spPr>
        </p:pic>
      </p:grpSp>
      <p:sp>
        <p:nvSpPr>
          <p:cNvPr id="410" name="Google Shape;410;p36"/>
          <p:cNvSpPr/>
          <p:nvPr/>
        </p:nvSpPr>
        <p:spPr>
          <a:xfrm>
            <a:off x="5049981" y="1094509"/>
            <a:ext cx="3597332" cy="3334455"/>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416" name="Google Shape;416;p37"/>
          <p:cNvSpPr/>
          <p:nvPr/>
        </p:nvSpPr>
        <p:spPr>
          <a:xfrm>
            <a:off x="5416322" y="1394132"/>
            <a:ext cx="77965" cy="2339340"/>
          </a:xfrm>
          <a:prstGeom prst="upDownArrow">
            <a:avLst>
              <a:gd fmla="val 31179" name="adj1"/>
              <a:gd fmla="val 110231" name="adj2"/>
            </a:avLst>
          </a:prstGeom>
          <a:solidFill>
            <a:srgbClr val="00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37"/>
          <p:cNvSpPr txBox="1"/>
          <p:nvPr/>
        </p:nvSpPr>
        <p:spPr>
          <a:xfrm>
            <a:off x="586500" y="198564"/>
            <a:ext cx="78486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A computational issue</a:t>
            </a:r>
            <a:endParaRPr b="0" i="0" sz="2800" u="none" cap="none" strike="noStrike">
              <a:solidFill>
                <a:srgbClr val="000000"/>
              </a:solidFill>
              <a:latin typeface="Arial"/>
              <a:ea typeface="Arial"/>
              <a:cs typeface="Arial"/>
              <a:sym typeface="Arial"/>
            </a:endParaRPr>
          </a:p>
        </p:txBody>
      </p:sp>
      <p:sp>
        <p:nvSpPr>
          <p:cNvPr id="418" name="Google Shape;418;p37"/>
          <p:cNvSpPr txBox="1"/>
          <p:nvPr/>
        </p:nvSpPr>
        <p:spPr>
          <a:xfrm>
            <a:off x="465222" y="939865"/>
            <a:ext cx="4211917" cy="372409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To find the maximum of the auto-regression tree, we have in principle to explore all possible nodes.</a:t>
            </a:r>
            <a:endParaRPr/>
          </a:p>
          <a:p>
            <a:pPr indent="0" lvl="0" marL="0" marR="0" rtl="0" algn="just">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This is computationally out of reach.</a:t>
            </a:r>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sng" cap="none" strike="noStrike">
                <a:solidFill>
                  <a:srgbClr val="000000"/>
                </a:solidFill>
                <a:latin typeface="Arial"/>
                <a:ea typeface="Arial"/>
                <a:cs typeface="Arial"/>
                <a:sym typeface="Arial"/>
              </a:rPr>
              <a:t>Example:</a:t>
            </a:r>
            <a:endParaRPr/>
          </a:p>
          <a:p>
            <a:pPr indent="0" lvl="0" marL="0" marR="0" rtl="0" algn="just">
              <a:lnSpc>
                <a:spcPct val="100000"/>
              </a:lnSpc>
              <a:spcBef>
                <a:spcPts val="0"/>
              </a:spcBef>
              <a:spcAft>
                <a:spcPts val="0"/>
              </a:spcAft>
              <a:buNone/>
            </a:pPr>
            <a:r>
              <a:t/>
            </a:r>
            <a:endParaRPr b="0" i="0" sz="5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Deepseek-R1 has a vocabulary size V of around 131,072 tokens. The average response length L is around 10,000 tokens.</a:t>
            </a:r>
            <a:endParaRPr/>
          </a:p>
          <a:p>
            <a:pPr indent="0" lvl="0" marL="0" marR="0" rtl="0" algn="just">
              <a:lnSpc>
                <a:spcPct val="100000"/>
              </a:lnSpc>
              <a:spcBef>
                <a:spcPts val="0"/>
              </a:spcBef>
              <a:spcAft>
                <a:spcPts val="0"/>
              </a:spcAft>
              <a:buNone/>
            </a:pPr>
            <a:r>
              <a:t/>
            </a:r>
            <a:endParaRPr b="0" i="0" sz="5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Thus, as first approximation the number of paths in the tree is 131,072</a:t>
            </a:r>
            <a:r>
              <a:rPr b="0" baseline="30000" i="0" lang="en-GB" sz="1800" u="none" cap="none" strike="noStrike">
                <a:solidFill>
                  <a:srgbClr val="000000"/>
                </a:solidFill>
                <a:latin typeface="Arial"/>
                <a:ea typeface="Arial"/>
                <a:cs typeface="Arial"/>
                <a:sym typeface="Arial"/>
              </a:rPr>
              <a:t>10,000</a:t>
            </a:r>
            <a:r>
              <a:rPr b="0" i="0" lang="en-GB" sz="1800" u="none" cap="none" strike="noStrike">
                <a:solidFill>
                  <a:srgbClr val="000000"/>
                </a:solidFill>
                <a:latin typeface="Arial"/>
                <a:ea typeface="Arial"/>
                <a:cs typeface="Arial"/>
                <a:sym typeface="Arial"/>
              </a:rPr>
              <a:t>.</a:t>
            </a:r>
            <a:endParaRPr/>
          </a:p>
        </p:txBody>
      </p:sp>
      <p:grpSp>
        <p:nvGrpSpPr>
          <p:cNvPr id="419" name="Google Shape;419;p37"/>
          <p:cNvGrpSpPr/>
          <p:nvPr/>
        </p:nvGrpSpPr>
        <p:grpSpPr>
          <a:xfrm>
            <a:off x="5611002" y="1256745"/>
            <a:ext cx="2796677" cy="2684912"/>
            <a:chOff x="5228360" y="1227419"/>
            <a:chExt cx="3244098" cy="3201545"/>
          </a:xfrm>
        </p:grpSpPr>
        <p:pic>
          <p:nvPicPr>
            <p:cNvPr id="420" name="Google Shape;420;p37"/>
            <p:cNvPicPr preferRelativeResize="0"/>
            <p:nvPr/>
          </p:nvPicPr>
          <p:blipFill rotWithShape="1">
            <a:blip r:embed="rId3">
              <a:alphaModFix/>
            </a:blip>
            <a:srcRect b="0" l="16729" r="0" t="0"/>
            <a:stretch/>
          </p:blipFill>
          <p:spPr>
            <a:xfrm>
              <a:off x="5228360" y="1227419"/>
              <a:ext cx="3244098" cy="3201545"/>
            </a:xfrm>
            <a:prstGeom prst="rect">
              <a:avLst/>
            </a:prstGeom>
            <a:noFill/>
            <a:ln>
              <a:noFill/>
            </a:ln>
          </p:spPr>
        </p:pic>
        <p:pic>
          <p:nvPicPr>
            <p:cNvPr id="421" name="Google Shape;421;p37"/>
            <p:cNvPicPr preferRelativeResize="0"/>
            <p:nvPr/>
          </p:nvPicPr>
          <p:blipFill rotWithShape="1">
            <a:blip r:embed="rId3">
              <a:alphaModFix/>
            </a:blip>
            <a:srcRect b="0" l="8417" r="83167" t="0"/>
            <a:stretch/>
          </p:blipFill>
          <p:spPr>
            <a:xfrm>
              <a:off x="5228360" y="1227419"/>
              <a:ext cx="327890" cy="3201545"/>
            </a:xfrm>
            <a:prstGeom prst="rect">
              <a:avLst/>
            </a:prstGeom>
            <a:noFill/>
            <a:ln>
              <a:noFill/>
            </a:ln>
          </p:spPr>
        </p:pic>
      </p:grpSp>
      <p:sp>
        <p:nvSpPr>
          <p:cNvPr id="422" name="Google Shape;422;p37"/>
          <p:cNvSpPr/>
          <p:nvPr/>
        </p:nvSpPr>
        <p:spPr>
          <a:xfrm>
            <a:off x="5049981" y="1094509"/>
            <a:ext cx="3597332" cy="3334455"/>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23" name="Google Shape;423;p37"/>
          <p:cNvSpPr/>
          <p:nvPr/>
        </p:nvSpPr>
        <p:spPr>
          <a:xfrm rot="5400000">
            <a:off x="6970357" y="2879099"/>
            <a:ext cx="77965" cy="2339340"/>
          </a:xfrm>
          <a:prstGeom prst="upDownArrow">
            <a:avLst>
              <a:gd fmla="val 31179" name="adj1"/>
              <a:gd fmla="val 110231" name="adj2"/>
            </a:avLst>
          </a:prstGeom>
          <a:solidFill>
            <a:srgbClr val="00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37"/>
          <p:cNvSpPr txBox="1"/>
          <p:nvPr/>
        </p:nvSpPr>
        <p:spPr>
          <a:xfrm>
            <a:off x="5145442" y="2279064"/>
            <a:ext cx="27088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600" u="none" cap="none" strike="noStrike">
                <a:solidFill>
                  <a:srgbClr val="000000"/>
                </a:solidFill>
                <a:latin typeface="Arial"/>
                <a:ea typeface="Arial"/>
                <a:cs typeface="Arial"/>
                <a:sym typeface="Arial"/>
              </a:rPr>
              <a:t>V</a:t>
            </a:r>
            <a:endParaRPr b="1" i="0" sz="1600" u="none" cap="none" strike="noStrike">
              <a:solidFill>
                <a:srgbClr val="000000"/>
              </a:solidFill>
              <a:latin typeface="Arial"/>
              <a:ea typeface="Arial"/>
              <a:cs typeface="Arial"/>
              <a:sym typeface="Arial"/>
            </a:endParaRPr>
          </a:p>
        </p:txBody>
      </p:sp>
      <p:sp>
        <p:nvSpPr>
          <p:cNvPr id="425" name="Google Shape;425;p37"/>
          <p:cNvSpPr txBox="1"/>
          <p:nvPr/>
        </p:nvSpPr>
        <p:spPr>
          <a:xfrm>
            <a:off x="6893306" y="4056389"/>
            <a:ext cx="27088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600" u="none" cap="none" strike="noStrike">
                <a:solidFill>
                  <a:srgbClr val="000000"/>
                </a:solidFill>
                <a:latin typeface="Arial"/>
                <a:ea typeface="Arial"/>
                <a:cs typeface="Arial"/>
                <a:sym typeface="Arial"/>
              </a:rPr>
              <a:t>L</a:t>
            </a:r>
            <a:endParaRPr b="1" i="0" sz="16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431" name="Google Shape;431;p38"/>
          <p:cNvSpPr txBox="1"/>
          <p:nvPr/>
        </p:nvSpPr>
        <p:spPr>
          <a:xfrm>
            <a:off x="586500" y="198564"/>
            <a:ext cx="78486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Exploring the tree efficiently</a:t>
            </a:r>
            <a:endParaRPr b="0" i="0" sz="2800" u="none" cap="none" strike="noStrike">
              <a:solidFill>
                <a:srgbClr val="000000"/>
              </a:solidFill>
              <a:latin typeface="Arial"/>
              <a:ea typeface="Arial"/>
              <a:cs typeface="Arial"/>
              <a:sym typeface="Arial"/>
            </a:endParaRPr>
          </a:p>
        </p:txBody>
      </p:sp>
      <p:sp>
        <p:nvSpPr>
          <p:cNvPr id="432" name="Google Shape;432;p38"/>
          <p:cNvSpPr txBox="1"/>
          <p:nvPr/>
        </p:nvSpPr>
        <p:spPr>
          <a:xfrm>
            <a:off x="451220" y="1056409"/>
            <a:ext cx="4181740" cy="34163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Many scientists have developed algorithms for efficiently exploring this tree in order to rapidly identify a high-probability path.</a:t>
            </a:r>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One of the most common strategies is to grow only a limited number of paths by favouring branches having a high probability.</a:t>
            </a:r>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In this example, only the red-coloured paths are explored. </a:t>
            </a:r>
            <a:endParaRPr/>
          </a:p>
        </p:txBody>
      </p:sp>
      <p:sp>
        <p:nvSpPr>
          <p:cNvPr id="433" name="Google Shape;433;p38"/>
          <p:cNvSpPr/>
          <p:nvPr/>
        </p:nvSpPr>
        <p:spPr>
          <a:xfrm>
            <a:off x="5049981" y="1094509"/>
            <a:ext cx="3597332" cy="3334455"/>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nvGrpSpPr>
          <p:cNvPr id="434" name="Google Shape;434;p38"/>
          <p:cNvGrpSpPr/>
          <p:nvPr/>
        </p:nvGrpSpPr>
        <p:grpSpPr>
          <a:xfrm>
            <a:off x="5221156" y="1196715"/>
            <a:ext cx="3358964" cy="3137250"/>
            <a:chOff x="5509260" y="1244662"/>
            <a:chExt cx="3047018" cy="3034147"/>
          </a:xfrm>
        </p:grpSpPr>
        <p:pic>
          <p:nvPicPr>
            <p:cNvPr id="435" name="Google Shape;435;p38"/>
            <p:cNvPicPr preferRelativeResize="0"/>
            <p:nvPr/>
          </p:nvPicPr>
          <p:blipFill rotWithShape="1">
            <a:blip r:embed="rId3">
              <a:alphaModFix/>
            </a:blip>
            <a:srcRect b="0" l="22114" r="0" t="0"/>
            <a:stretch/>
          </p:blipFill>
          <p:spPr>
            <a:xfrm>
              <a:off x="5684520" y="1244662"/>
              <a:ext cx="2871758" cy="3034147"/>
            </a:xfrm>
            <a:prstGeom prst="rect">
              <a:avLst/>
            </a:prstGeom>
            <a:noFill/>
            <a:ln>
              <a:noFill/>
            </a:ln>
          </p:spPr>
        </p:pic>
        <p:pic>
          <p:nvPicPr>
            <p:cNvPr id="436" name="Google Shape;436;p38"/>
            <p:cNvPicPr preferRelativeResize="0"/>
            <p:nvPr/>
          </p:nvPicPr>
          <p:blipFill rotWithShape="1">
            <a:blip r:embed="rId3">
              <a:alphaModFix/>
            </a:blip>
            <a:srcRect b="0" l="9300" r="80987" t="0"/>
            <a:stretch/>
          </p:blipFill>
          <p:spPr>
            <a:xfrm>
              <a:off x="5509260" y="1244662"/>
              <a:ext cx="358140" cy="3034147"/>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39"/>
          <p:cNvSpPr txBox="1"/>
          <p:nvPr/>
        </p:nvSpPr>
        <p:spPr>
          <a:xfrm>
            <a:off x="7620" y="4893197"/>
            <a:ext cx="4449900" cy="15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Arial"/>
                <a:ea typeface="Arial"/>
                <a:cs typeface="Arial"/>
                <a:sym typeface="Arial"/>
              </a:rPr>
              <a:t>Image from: </a:t>
            </a:r>
            <a:r>
              <a:rPr b="0" i="0" lang="en-GB" sz="100" u="sng" cap="none" strike="noStrike">
                <a:solidFill>
                  <a:schemeClr val="hlink"/>
                </a:solidFill>
                <a:latin typeface="Arial"/>
                <a:ea typeface="Arial"/>
                <a:cs typeface="Arial"/>
                <a:sym typeface="Arial"/>
                <a:hlinkClick r:id="rId3"/>
              </a:rPr>
              <a:t>h</a:t>
            </a:r>
            <a:r>
              <a:rPr b="0" i="0" lang="en-GB" sz="600" u="sng" cap="none" strike="noStrike">
                <a:solidFill>
                  <a:schemeClr val="hlink"/>
                </a:solidFill>
                <a:latin typeface="Arial"/>
                <a:ea typeface="Arial"/>
                <a:cs typeface="Arial"/>
                <a:sym typeface="Arial"/>
                <a:hlinkClick r:id="rId4"/>
              </a:rPr>
              <a:t>ttps://www.hopsworks.ai/dictionary/llm-temperature</a:t>
            </a:r>
            <a:r>
              <a:rPr b="0" i="0" lang="en-GB" sz="600" u="none" cap="none" strike="noStrike">
                <a:solidFill>
                  <a:schemeClr val="dk2"/>
                </a:solidFill>
                <a:latin typeface="Arial"/>
                <a:ea typeface="Arial"/>
                <a:cs typeface="Arial"/>
                <a:sym typeface="Arial"/>
              </a:rPr>
              <a:t> </a:t>
            </a:r>
            <a:endParaRPr/>
          </a:p>
        </p:txBody>
      </p:sp>
      <p:sp>
        <p:nvSpPr>
          <p:cNvPr id="442" name="Google Shape;442;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443" name="Google Shape;443;p39"/>
          <p:cNvSpPr txBox="1"/>
          <p:nvPr/>
        </p:nvSpPr>
        <p:spPr>
          <a:xfrm>
            <a:off x="586500" y="198564"/>
            <a:ext cx="78486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Better use 2: Fostering creativity with temperature</a:t>
            </a:r>
            <a:endParaRPr b="0" i="0" sz="2800" u="none" cap="none" strike="noStrike">
              <a:solidFill>
                <a:srgbClr val="000000"/>
              </a:solidFill>
              <a:latin typeface="Arial"/>
              <a:ea typeface="Arial"/>
              <a:cs typeface="Arial"/>
              <a:sym typeface="Arial"/>
            </a:endParaRPr>
          </a:p>
        </p:txBody>
      </p:sp>
      <p:sp>
        <p:nvSpPr>
          <p:cNvPr id="444" name="Google Shape;444;p39"/>
          <p:cNvSpPr txBox="1"/>
          <p:nvPr/>
        </p:nvSpPr>
        <p:spPr>
          <a:xfrm>
            <a:off x="449580" y="888891"/>
            <a:ext cx="8267700" cy="12003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Some use-cases require creativity, as is the case when writing an original book. In such cases, we may want to diverge from the original data distribution. This can be done by changing the temperature parameter that tweaks the distribution defined by the LLM towards a more uniform one.</a:t>
            </a:r>
            <a:endParaRPr/>
          </a:p>
        </p:txBody>
      </p:sp>
      <p:grpSp>
        <p:nvGrpSpPr>
          <p:cNvPr id="445" name="Google Shape;445;p39"/>
          <p:cNvGrpSpPr/>
          <p:nvPr/>
        </p:nvGrpSpPr>
        <p:grpSpPr>
          <a:xfrm>
            <a:off x="1299210" y="2310516"/>
            <a:ext cx="6545580" cy="2353773"/>
            <a:chOff x="1325881" y="2210607"/>
            <a:chExt cx="6545580" cy="2353773"/>
          </a:xfrm>
        </p:grpSpPr>
        <p:pic>
          <p:nvPicPr>
            <p:cNvPr id="446" name="Google Shape;446;p39"/>
            <p:cNvPicPr preferRelativeResize="0"/>
            <p:nvPr/>
          </p:nvPicPr>
          <p:blipFill rotWithShape="1">
            <a:blip r:embed="rId5">
              <a:alphaModFix/>
            </a:blip>
            <a:srcRect b="0" l="0" r="0" t="0"/>
            <a:stretch/>
          </p:blipFill>
          <p:spPr>
            <a:xfrm>
              <a:off x="1419517" y="2275338"/>
              <a:ext cx="6304965" cy="2187067"/>
            </a:xfrm>
            <a:prstGeom prst="rect">
              <a:avLst/>
            </a:prstGeom>
            <a:noFill/>
            <a:ln>
              <a:noFill/>
            </a:ln>
          </p:spPr>
        </p:pic>
        <p:sp>
          <p:nvSpPr>
            <p:cNvPr id="447" name="Google Shape;447;p39"/>
            <p:cNvSpPr/>
            <p:nvPr/>
          </p:nvSpPr>
          <p:spPr>
            <a:xfrm>
              <a:off x="1325881" y="2210607"/>
              <a:ext cx="6545580" cy="2353773"/>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0"/>
          <p:cNvSpPr txBox="1"/>
          <p:nvPr/>
        </p:nvSpPr>
        <p:spPr>
          <a:xfrm>
            <a:off x="18860" y="4878420"/>
            <a:ext cx="3003300" cy="2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Arial"/>
                <a:ea typeface="Arial"/>
                <a:cs typeface="Arial"/>
                <a:sym typeface="Arial"/>
              </a:rPr>
              <a:t>Image from: </a:t>
            </a:r>
            <a:r>
              <a:rPr b="0" i="0" lang="en-GB" sz="600" u="sng" cap="none" strike="noStrike">
                <a:solidFill>
                  <a:schemeClr val="hlink"/>
                </a:solidFill>
                <a:latin typeface="Arial"/>
                <a:ea typeface="Arial"/>
                <a:cs typeface="Arial"/>
                <a:sym typeface="Arial"/>
                <a:hlinkClick r:id="rId3"/>
              </a:rPr>
              <a:t>https://huggingface.co/blog/how-to-generate</a:t>
            </a:r>
            <a:r>
              <a:rPr b="0" i="0" lang="en-GB" sz="600" u="none" cap="none" strike="noStrike">
                <a:solidFill>
                  <a:schemeClr val="dk2"/>
                </a:solidFill>
                <a:latin typeface="Arial"/>
                <a:ea typeface="Arial"/>
                <a:cs typeface="Arial"/>
                <a:sym typeface="Arial"/>
              </a:rPr>
              <a:t> </a:t>
            </a:r>
            <a:endParaRPr/>
          </a:p>
        </p:txBody>
      </p:sp>
      <p:sp>
        <p:nvSpPr>
          <p:cNvPr id="453" name="Google Shape;453;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454" name="Google Shape;454;p40"/>
          <p:cNvSpPr txBox="1"/>
          <p:nvPr/>
        </p:nvSpPr>
        <p:spPr>
          <a:xfrm>
            <a:off x="1373024" y="170855"/>
            <a:ext cx="6397949"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Better use 3: Limiting unlikely samples with nucleus sampling</a:t>
            </a:r>
            <a:endParaRPr b="0" i="0" sz="2800" u="none" cap="none" strike="noStrike">
              <a:solidFill>
                <a:srgbClr val="000000"/>
              </a:solidFill>
              <a:latin typeface="Arial"/>
              <a:ea typeface="Arial"/>
              <a:cs typeface="Arial"/>
              <a:sym typeface="Arial"/>
            </a:endParaRPr>
          </a:p>
        </p:txBody>
      </p:sp>
      <p:sp>
        <p:nvSpPr>
          <p:cNvPr id="455" name="Google Shape;455;p40"/>
          <p:cNvSpPr txBox="1"/>
          <p:nvPr/>
        </p:nvSpPr>
        <p:spPr>
          <a:xfrm>
            <a:off x="402821" y="1203671"/>
            <a:ext cx="8367900" cy="1139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700" u="none" cap="none" strike="noStrike">
                <a:solidFill>
                  <a:srgbClr val="000000"/>
                </a:solidFill>
                <a:latin typeface="Arial"/>
                <a:ea typeface="Arial"/>
                <a:cs typeface="Arial"/>
                <a:sym typeface="Arial"/>
              </a:rPr>
              <a:t>We may want creativity, but we also want to stay in the realm of possible completions. Many tokens have overestimated probabilities (especially with high temperature). We can choose to only include those who contribute the most (top-k sampling), or up to a certain total percentage. This is called nucleus sampling.</a:t>
            </a:r>
            <a:endParaRPr sz="1300"/>
          </a:p>
        </p:txBody>
      </p:sp>
      <p:grpSp>
        <p:nvGrpSpPr>
          <p:cNvPr id="456" name="Google Shape;456;p40"/>
          <p:cNvGrpSpPr/>
          <p:nvPr/>
        </p:nvGrpSpPr>
        <p:grpSpPr>
          <a:xfrm>
            <a:off x="2075018" y="2556510"/>
            <a:ext cx="4993959" cy="2229094"/>
            <a:chOff x="1299210" y="2455296"/>
            <a:chExt cx="5330190" cy="2353773"/>
          </a:xfrm>
        </p:grpSpPr>
        <p:pic>
          <p:nvPicPr>
            <p:cNvPr id="457" name="Google Shape;457;p40"/>
            <p:cNvPicPr preferRelativeResize="0"/>
            <p:nvPr/>
          </p:nvPicPr>
          <p:blipFill rotWithShape="1">
            <a:blip r:embed="rId4">
              <a:alphaModFix/>
            </a:blip>
            <a:srcRect b="0" l="0" r="0" t="0"/>
            <a:stretch/>
          </p:blipFill>
          <p:spPr>
            <a:xfrm>
              <a:off x="1490030" y="2556511"/>
              <a:ext cx="4986969" cy="2157309"/>
            </a:xfrm>
            <a:prstGeom prst="rect">
              <a:avLst/>
            </a:prstGeom>
            <a:noFill/>
            <a:ln>
              <a:noFill/>
            </a:ln>
          </p:spPr>
        </p:pic>
        <p:sp>
          <p:nvSpPr>
            <p:cNvPr id="458" name="Google Shape;458;p40"/>
            <p:cNvSpPr/>
            <p:nvPr/>
          </p:nvSpPr>
          <p:spPr>
            <a:xfrm>
              <a:off x="1299210" y="2455296"/>
              <a:ext cx="5330190" cy="2353773"/>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nvSpPr>
        <p:spPr>
          <a:xfrm>
            <a:off x="403860" y="3629865"/>
            <a:ext cx="8366760" cy="1076587"/>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The autoregressive model defining the LLM iteratively gives a probability distribution over a random variable </a:t>
            </a:r>
            <a:r>
              <a:rPr b="0" i="0" lang="en-GB" sz="1800" u="none" cap="none" strike="noStrike">
                <a:solidFill>
                  <a:srgbClr val="FF9900"/>
                </a:solidFill>
                <a:latin typeface="Arial"/>
                <a:ea typeface="Arial"/>
                <a:cs typeface="Arial"/>
                <a:sym typeface="Arial"/>
              </a:rPr>
              <a:t>▣</a:t>
            </a:r>
            <a:r>
              <a:rPr b="0" i="0" lang="en-GB" sz="1800" u="none" cap="none" strike="noStrike">
                <a:solidFill>
                  <a:schemeClr val="dk1"/>
                </a:solidFill>
                <a:latin typeface="Arial"/>
                <a:ea typeface="Arial"/>
                <a:cs typeface="Arial"/>
                <a:sym typeface="Arial"/>
              </a:rPr>
              <a:t> (the next token) conditioned on the whole past. Its realisation </a:t>
            </a:r>
            <a:r>
              <a:rPr b="0" i="0" lang="en-GB" sz="1800" u="none" cap="none" strike="noStrike">
                <a:solidFill>
                  <a:srgbClr val="FF9900"/>
                </a:solidFill>
                <a:latin typeface="Arial"/>
                <a:ea typeface="Arial"/>
                <a:cs typeface="Arial"/>
                <a:sym typeface="Arial"/>
              </a:rPr>
              <a:t>▢</a:t>
            </a:r>
            <a:r>
              <a:rPr b="0" i="0" lang="en-GB" sz="1800" u="none" cap="none" strike="noStrike">
                <a:solidFill>
                  <a:schemeClr val="dk1"/>
                </a:solidFill>
                <a:latin typeface="Arial"/>
                <a:ea typeface="Arial"/>
                <a:cs typeface="Arial"/>
                <a:sym typeface="Arial"/>
              </a:rPr>
              <a:t> is then used for the next iteration.</a:t>
            </a:r>
            <a:endParaRPr/>
          </a:p>
        </p:txBody>
      </p:sp>
      <p:sp>
        <p:nvSpPr>
          <p:cNvPr id="74" name="Google Shape;74;p14"/>
          <p:cNvSpPr txBox="1"/>
          <p:nvPr>
            <p:ph idx="12" type="sldNum"/>
          </p:nvPr>
        </p:nvSpPr>
        <p:spPr>
          <a:xfrm>
            <a:off x="8793480" y="4663217"/>
            <a:ext cx="151478"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75" name="Google Shape;75;p14"/>
          <p:cNvSpPr txBox="1"/>
          <p:nvPr/>
        </p:nvSpPr>
        <p:spPr>
          <a:xfrm>
            <a:off x="586500" y="198564"/>
            <a:ext cx="78486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What is an (autoregressive) Large Language Model?</a:t>
            </a:r>
            <a:endParaRPr b="0" i="0" sz="2800" u="none" cap="none" strike="noStrike">
              <a:solidFill>
                <a:srgbClr val="000000"/>
              </a:solidFill>
              <a:latin typeface="Arial"/>
              <a:ea typeface="Arial"/>
              <a:cs typeface="Arial"/>
              <a:sym typeface="Arial"/>
            </a:endParaRPr>
          </a:p>
        </p:txBody>
      </p:sp>
      <p:sp>
        <p:nvSpPr>
          <p:cNvPr id="76" name="Google Shape;76;p14"/>
          <p:cNvSpPr txBox="1"/>
          <p:nvPr/>
        </p:nvSpPr>
        <p:spPr>
          <a:xfrm>
            <a:off x="403860" y="1008297"/>
            <a:ext cx="8366760"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A Large Language Model (LLM) generates a sequence (the response/ completion) that is likely to follow another one (the prompt).</a:t>
            </a:r>
            <a:endParaRPr/>
          </a:p>
        </p:txBody>
      </p:sp>
      <p:sp>
        <p:nvSpPr>
          <p:cNvPr id="77" name="Google Shape;77;p14"/>
          <p:cNvSpPr txBox="1"/>
          <p:nvPr/>
        </p:nvSpPr>
        <p:spPr>
          <a:xfrm>
            <a:off x="4268569" y="2522775"/>
            <a:ext cx="301829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Narrow"/>
                <a:ea typeface="Arial Narrow"/>
                <a:cs typeface="Arial Narrow"/>
                <a:sym typeface="Arial Narrow"/>
              </a:rPr>
              <a:t>Sequence to generate</a:t>
            </a:r>
            <a:endParaRPr/>
          </a:p>
        </p:txBody>
      </p:sp>
      <p:sp>
        <p:nvSpPr>
          <p:cNvPr id="78" name="Google Shape;78;p14"/>
          <p:cNvSpPr txBox="1"/>
          <p:nvPr/>
        </p:nvSpPr>
        <p:spPr>
          <a:xfrm>
            <a:off x="2326167" y="2525983"/>
            <a:ext cx="80323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Narrow"/>
                <a:ea typeface="Arial Narrow"/>
                <a:cs typeface="Arial Narrow"/>
                <a:sym typeface="Arial Narrow"/>
              </a:rPr>
              <a:t>Prompt</a:t>
            </a:r>
            <a:endParaRPr/>
          </a:p>
        </p:txBody>
      </p:sp>
      <p:sp>
        <p:nvSpPr>
          <p:cNvPr id="79" name="Google Shape;79;p14"/>
          <p:cNvSpPr/>
          <p:nvPr/>
        </p:nvSpPr>
        <p:spPr>
          <a:xfrm rot="-5400000">
            <a:off x="2674067" y="1645801"/>
            <a:ext cx="107431" cy="2425025"/>
          </a:xfrm>
          <a:prstGeom prst="rightBrace">
            <a:avLst>
              <a:gd fmla="val 48229" name="adj1"/>
              <a:gd fmla="val 50152"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80" name="Google Shape;80;p14"/>
          <p:cNvSpPr/>
          <p:nvPr/>
        </p:nvSpPr>
        <p:spPr>
          <a:xfrm rot="-5400000">
            <a:off x="5723999" y="1019439"/>
            <a:ext cx="107431" cy="3667111"/>
          </a:xfrm>
          <a:prstGeom prst="rightBrace">
            <a:avLst>
              <a:gd fmla="val 48229" name="adj1"/>
              <a:gd fmla="val 50305"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81" name="Google Shape;81;p14"/>
          <p:cNvSpPr/>
          <p:nvPr/>
        </p:nvSpPr>
        <p:spPr>
          <a:xfrm>
            <a:off x="1515269" y="2975436"/>
            <a:ext cx="2425025" cy="370840"/>
          </a:xfrm>
          <a:prstGeom prst="rect">
            <a:avLst/>
          </a:prstGeom>
          <a:noFill/>
          <a:ln cap="flat" cmpd="sng" w="127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82" name="Google Shape;82;p14"/>
          <p:cNvSpPr txBox="1"/>
          <p:nvPr/>
        </p:nvSpPr>
        <p:spPr>
          <a:xfrm>
            <a:off x="1515267" y="2984254"/>
            <a:ext cx="611346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800" u="none" cap="none" strike="noStrike">
                <a:solidFill>
                  <a:schemeClr val="dk2"/>
                </a:solidFill>
                <a:latin typeface="Arial"/>
                <a:ea typeface="Arial"/>
                <a:cs typeface="Arial"/>
                <a:sym typeface="Arial"/>
              </a:rPr>
              <a:t>This is the text the LLM should be predicting.</a:t>
            </a:r>
            <a:endParaRPr/>
          </a:p>
        </p:txBody>
      </p:sp>
      <p:sp>
        <p:nvSpPr>
          <p:cNvPr id="83" name="Google Shape;83;p14"/>
          <p:cNvSpPr/>
          <p:nvPr/>
        </p:nvSpPr>
        <p:spPr>
          <a:xfrm>
            <a:off x="5169775" y="2975436"/>
            <a:ext cx="1229478" cy="370840"/>
          </a:xfrm>
          <a:prstGeom prst="rect">
            <a:avLst/>
          </a:prstGeom>
          <a:solidFill>
            <a:srgbClr val="6AA84F"/>
          </a:solidFill>
          <a:ln cap="flat" cmpd="sng" w="127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84" name="Google Shape;84;p14"/>
          <p:cNvSpPr/>
          <p:nvPr/>
        </p:nvSpPr>
        <p:spPr>
          <a:xfrm>
            <a:off x="6399254" y="2975436"/>
            <a:ext cx="1229478" cy="371900"/>
          </a:xfrm>
          <a:prstGeom prst="rect">
            <a:avLst/>
          </a:prstGeom>
          <a:solidFill>
            <a:schemeClr val="accent1"/>
          </a:solidFill>
          <a:ln cap="flat" cmpd="sng" w="127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85" name="Google Shape;85;p14"/>
          <p:cNvSpPr/>
          <p:nvPr/>
        </p:nvSpPr>
        <p:spPr>
          <a:xfrm>
            <a:off x="3940296" y="2975436"/>
            <a:ext cx="1229479" cy="370840"/>
          </a:xfrm>
          <a:prstGeom prst="rect">
            <a:avLst/>
          </a:prstGeom>
          <a:solidFill>
            <a:srgbClr val="FF9900"/>
          </a:solidFill>
          <a:ln cap="flat" cmpd="sng" w="127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86" name="Google Shape;86;p14"/>
          <p:cNvSpPr txBox="1"/>
          <p:nvPr/>
        </p:nvSpPr>
        <p:spPr>
          <a:xfrm>
            <a:off x="1515267" y="1993053"/>
            <a:ext cx="611346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800" u="none" cap="none" strike="noStrike">
                <a:solidFill>
                  <a:schemeClr val="dk2"/>
                </a:solidFill>
                <a:latin typeface="Arial"/>
                <a:ea typeface="Arial"/>
                <a:cs typeface="Arial"/>
                <a:sym typeface="Arial"/>
              </a:rPr>
              <a:t>This is the text the LLM should be predicting.</a:t>
            </a:r>
            <a:endParaRPr/>
          </a:p>
        </p:txBody>
      </p:sp>
      <p:sp>
        <p:nvSpPr>
          <p:cNvPr id="87" name="Google Shape;87;p14"/>
          <p:cNvSpPr/>
          <p:nvPr/>
        </p:nvSpPr>
        <p:spPr>
          <a:xfrm>
            <a:off x="1515267" y="1992299"/>
            <a:ext cx="6113465" cy="370840"/>
          </a:xfrm>
          <a:prstGeom prst="rect">
            <a:avLst/>
          </a:prstGeom>
          <a:noFill/>
          <a:ln cap="flat" cmpd="sng" w="127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41"/>
          <p:cNvSpPr txBox="1"/>
          <p:nvPr/>
        </p:nvSpPr>
        <p:spPr>
          <a:xfrm>
            <a:off x="22860" y="4875257"/>
            <a:ext cx="4483500" cy="32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Arial"/>
                <a:ea typeface="Arial"/>
                <a:cs typeface="Arial"/>
                <a:sym typeface="Arial"/>
              </a:rPr>
              <a:t>Image from: </a:t>
            </a:r>
            <a:r>
              <a:rPr b="0" i="0" lang="en-GB" sz="600" u="sng" cap="none" strike="noStrike">
                <a:solidFill>
                  <a:schemeClr val="hlink"/>
                </a:solidFill>
                <a:latin typeface="Arial"/>
                <a:ea typeface="Arial"/>
                <a:cs typeface="Arial"/>
                <a:sym typeface="Arial"/>
                <a:hlinkClick r:id="rId3"/>
              </a:rPr>
              <a:t>https://arxiv.org/abs/2201.11903</a:t>
            </a:r>
            <a:r>
              <a:rPr b="0" i="0" lang="en-GB" sz="600" u="none" cap="none" strike="noStrike">
                <a:solidFill>
                  <a:schemeClr val="dk2"/>
                </a:solidFill>
                <a:latin typeface="Arial"/>
                <a:ea typeface="Arial"/>
                <a:cs typeface="Arial"/>
                <a:sym typeface="Arial"/>
              </a:rPr>
              <a:t> </a:t>
            </a:r>
            <a:endParaRPr/>
          </a:p>
        </p:txBody>
      </p:sp>
      <p:sp>
        <p:nvSpPr>
          <p:cNvPr id="464" name="Google Shape;464;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465" name="Google Shape;465;p41"/>
          <p:cNvSpPr txBox="1"/>
          <p:nvPr/>
        </p:nvSpPr>
        <p:spPr>
          <a:xfrm>
            <a:off x="502941" y="199399"/>
            <a:ext cx="813811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Better use 4: Prompting better with Chain-of-Thoughts</a:t>
            </a:r>
            <a:endParaRPr b="0" i="0" sz="2800" u="none" cap="none" strike="noStrike">
              <a:solidFill>
                <a:srgbClr val="000000"/>
              </a:solidFill>
              <a:latin typeface="Arial"/>
              <a:ea typeface="Arial"/>
              <a:cs typeface="Arial"/>
              <a:sym typeface="Arial"/>
            </a:endParaRPr>
          </a:p>
        </p:txBody>
      </p:sp>
      <p:sp>
        <p:nvSpPr>
          <p:cNvPr id="466" name="Google Shape;466;p41"/>
          <p:cNvSpPr txBox="1"/>
          <p:nvPr/>
        </p:nvSpPr>
        <p:spPr>
          <a:xfrm>
            <a:off x="433968" y="957216"/>
            <a:ext cx="4483500" cy="372409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On the right two outputs of LLM on a question of the GSMK8 benchmark. The first is asked with a straightforward prompt but the question does not give a correct answer.</a:t>
            </a:r>
            <a:endParaRPr/>
          </a:p>
          <a:p>
            <a:pPr indent="0" lvl="0" marL="0" marR="0" rtl="0" algn="just">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Adding a simple line </a:t>
            </a:r>
            <a:r>
              <a:rPr b="0" i="1" lang="en-GB" sz="1800" u="none" cap="none" strike="noStrike">
                <a:solidFill>
                  <a:srgbClr val="000000"/>
                </a:solidFill>
                <a:latin typeface="Arial"/>
                <a:ea typeface="Arial"/>
                <a:cs typeface="Arial"/>
                <a:sym typeface="Arial"/>
              </a:rPr>
              <a:t>“Let us think step by step” </a:t>
            </a:r>
            <a:r>
              <a:rPr b="0" i="0" lang="en-GB" sz="1800" u="none" cap="none" strike="noStrike">
                <a:solidFill>
                  <a:srgbClr val="000000"/>
                </a:solidFill>
                <a:latin typeface="Arial"/>
                <a:ea typeface="Arial"/>
                <a:cs typeface="Arial"/>
                <a:sym typeface="Arial"/>
              </a:rPr>
              <a:t>to the beginning of the LLM’s completion gives the correct answer.</a:t>
            </a:r>
            <a:endParaRPr/>
          </a:p>
          <a:p>
            <a:pPr indent="0" lvl="0" marL="0" marR="0" rtl="0" algn="just">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The LLM can perform better if asked to come with the reasoning steps leading to the answer, that is to develop a Chain-of-Thoughts. </a:t>
            </a:r>
            <a:endParaRPr/>
          </a:p>
        </p:txBody>
      </p:sp>
      <p:grpSp>
        <p:nvGrpSpPr>
          <p:cNvPr id="467" name="Google Shape;467;p41"/>
          <p:cNvGrpSpPr/>
          <p:nvPr/>
        </p:nvGrpSpPr>
        <p:grpSpPr>
          <a:xfrm>
            <a:off x="5356861" y="1085236"/>
            <a:ext cx="3307058" cy="3399276"/>
            <a:chOff x="5273041" y="1069996"/>
            <a:chExt cx="3307058" cy="3399276"/>
          </a:xfrm>
        </p:grpSpPr>
        <p:grpSp>
          <p:nvGrpSpPr>
            <p:cNvPr id="468" name="Google Shape;468;p41"/>
            <p:cNvGrpSpPr/>
            <p:nvPr/>
          </p:nvGrpSpPr>
          <p:grpSpPr>
            <a:xfrm>
              <a:off x="5411047" y="1217681"/>
              <a:ext cx="3169052" cy="3157446"/>
              <a:chOff x="5407583" y="1127681"/>
              <a:chExt cx="3513617" cy="3472770"/>
            </a:xfrm>
          </p:grpSpPr>
          <p:grpSp>
            <p:nvGrpSpPr>
              <p:cNvPr id="469" name="Google Shape;469;p41"/>
              <p:cNvGrpSpPr/>
              <p:nvPr/>
            </p:nvGrpSpPr>
            <p:grpSpPr>
              <a:xfrm>
                <a:off x="5407584" y="1891005"/>
                <a:ext cx="3233475" cy="1000079"/>
                <a:chOff x="5598825" y="1779597"/>
                <a:chExt cx="3233475" cy="1000079"/>
              </a:xfrm>
            </p:grpSpPr>
            <p:pic>
              <p:nvPicPr>
                <p:cNvPr id="470" name="Google Shape;470;p41"/>
                <p:cNvPicPr preferRelativeResize="0"/>
                <p:nvPr/>
              </p:nvPicPr>
              <p:blipFill rotWithShape="1">
                <a:blip r:embed="rId4">
                  <a:alphaModFix/>
                </a:blip>
                <a:srcRect b="0" l="0" r="50116" t="45074"/>
                <a:stretch/>
              </p:blipFill>
              <p:spPr>
                <a:xfrm>
                  <a:off x="5598825" y="1779597"/>
                  <a:ext cx="3233475" cy="1000079"/>
                </a:xfrm>
                <a:prstGeom prst="rect">
                  <a:avLst/>
                </a:prstGeom>
                <a:noFill/>
                <a:ln>
                  <a:noFill/>
                </a:ln>
              </p:spPr>
            </p:pic>
            <p:sp>
              <p:nvSpPr>
                <p:cNvPr id="471" name="Google Shape;471;p41"/>
                <p:cNvSpPr/>
                <p:nvPr/>
              </p:nvSpPr>
              <p:spPr>
                <a:xfrm>
                  <a:off x="5649925" y="2066250"/>
                  <a:ext cx="275400" cy="236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2" name="Google Shape;472;p41"/>
              <p:cNvGrpSpPr/>
              <p:nvPr/>
            </p:nvGrpSpPr>
            <p:grpSpPr>
              <a:xfrm>
                <a:off x="5407584" y="2779676"/>
                <a:ext cx="3513616" cy="1820775"/>
                <a:chOff x="5613487" y="2999748"/>
                <a:chExt cx="3513616" cy="1820775"/>
              </a:xfrm>
            </p:grpSpPr>
            <p:pic>
              <p:nvPicPr>
                <p:cNvPr id="473" name="Google Shape;473;p41"/>
                <p:cNvPicPr preferRelativeResize="0"/>
                <p:nvPr/>
              </p:nvPicPr>
              <p:blipFill rotWithShape="1">
                <a:blip r:embed="rId4">
                  <a:alphaModFix/>
                </a:blip>
                <a:srcRect b="0" l="50118" r="0" t="0"/>
                <a:stretch/>
              </p:blipFill>
              <p:spPr>
                <a:xfrm>
                  <a:off x="5613487" y="2999748"/>
                  <a:ext cx="3233475" cy="1820775"/>
                </a:xfrm>
                <a:prstGeom prst="rect">
                  <a:avLst/>
                </a:prstGeom>
                <a:noFill/>
                <a:ln>
                  <a:noFill/>
                </a:ln>
              </p:spPr>
            </p:pic>
            <p:sp>
              <p:nvSpPr>
                <p:cNvPr id="474" name="Google Shape;474;p41"/>
                <p:cNvSpPr/>
                <p:nvPr/>
              </p:nvSpPr>
              <p:spPr>
                <a:xfrm>
                  <a:off x="5731525" y="4092475"/>
                  <a:ext cx="193800" cy="157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41"/>
                <p:cNvSpPr txBox="1"/>
                <p:nvPr/>
              </p:nvSpPr>
              <p:spPr>
                <a:xfrm>
                  <a:off x="6508703" y="3316088"/>
                  <a:ext cx="2618400" cy="23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chemeClr val="dk1"/>
                      </a:solidFill>
                      <a:highlight>
                        <a:srgbClr val="D9EAD3"/>
                      </a:highlight>
                      <a:latin typeface="Arial"/>
                      <a:ea typeface="Arial"/>
                      <a:cs typeface="Arial"/>
                      <a:sym typeface="Arial"/>
                    </a:rPr>
                    <a:t>Let’s think step by step</a:t>
                  </a:r>
                  <a:r>
                    <a:rPr b="0" i="0" lang="en-GB" sz="1000" u="none" cap="none" strike="noStrike">
                      <a:solidFill>
                        <a:schemeClr val="dk1"/>
                      </a:solidFill>
                      <a:highlight>
                        <a:srgbClr val="D9EAD3"/>
                      </a:highlight>
                      <a:latin typeface="Arial"/>
                      <a:ea typeface="Arial"/>
                      <a:cs typeface="Arial"/>
                      <a:sym typeface="Arial"/>
                    </a:rPr>
                    <a:t>.</a:t>
                  </a:r>
                  <a:endParaRPr/>
                </a:p>
              </p:txBody>
            </p:sp>
          </p:grpSp>
          <p:pic>
            <p:nvPicPr>
              <p:cNvPr id="476" name="Google Shape;476;p41"/>
              <p:cNvPicPr preferRelativeResize="0"/>
              <p:nvPr/>
            </p:nvPicPr>
            <p:blipFill rotWithShape="1">
              <a:blip r:embed="rId4">
                <a:alphaModFix/>
              </a:blip>
              <a:srcRect b="63297" l="0" r="50116" t="0"/>
              <a:stretch/>
            </p:blipFill>
            <p:spPr>
              <a:xfrm>
                <a:off x="5407583" y="1127681"/>
                <a:ext cx="3233475" cy="668284"/>
              </a:xfrm>
              <a:prstGeom prst="rect">
                <a:avLst/>
              </a:prstGeom>
              <a:noFill/>
              <a:ln>
                <a:noFill/>
              </a:ln>
            </p:spPr>
          </p:pic>
        </p:grpSp>
        <p:sp>
          <p:nvSpPr>
            <p:cNvPr id="477" name="Google Shape;477;p41"/>
            <p:cNvSpPr/>
            <p:nvPr/>
          </p:nvSpPr>
          <p:spPr>
            <a:xfrm>
              <a:off x="5273041" y="1069996"/>
              <a:ext cx="3191798" cy="3399276"/>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grpSp>
        <p:nvGrpSpPr>
          <p:cNvPr id="482" name="Google Shape;482;p42"/>
          <p:cNvGrpSpPr/>
          <p:nvPr/>
        </p:nvGrpSpPr>
        <p:grpSpPr>
          <a:xfrm>
            <a:off x="1398237" y="3273516"/>
            <a:ext cx="6347525" cy="1389701"/>
            <a:chOff x="1120075" y="3508900"/>
            <a:chExt cx="6903849" cy="1511500"/>
          </a:xfrm>
        </p:grpSpPr>
        <p:pic>
          <p:nvPicPr>
            <p:cNvPr id="483" name="Google Shape;483;p42"/>
            <p:cNvPicPr preferRelativeResize="0"/>
            <p:nvPr/>
          </p:nvPicPr>
          <p:blipFill rotWithShape="1">
            <a:blip r:embed="rId3">
              <a:alphaModFix/>
            </a:blip>
            <a:srcRect b="0" l="0" r="0" t="0"/>
            <a:stretch/>
          </p:blipFill>
          <p:spPr>
            <a:xfrm>
              <a:off x="1120075" y="3508900"/>
              <a:ext cx="6903849" cy="1511500"/>
            </a:xfrm>
            <a:prstGeom prst="rect">
              <a:avLst/>
            </a:prstGeom>
            <a:noFill/>
            <a:ln>
              <a:noFill/>
            </a:ln>
          </p:spPr>
        </p:pic>
        <p:sp>
          <p:nvSpPr>
            <p:cNvPr id="484" name="Google Shape;484;p42"/>
            <p:cNvSpPr txBox="1"/>
            <p:nvPr/>
          </p:nvSpPr>
          <p:spPr>
            <a:xfrm>
              <a:off x="6009402" y="4601321"/>
              <a:ext cx="1953447" cy="24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Arial"/>
                  <a:ea typeface="Arial"/>
                  <a:cs typeface="Arial"/>
                  <a:sym typeface="Arial"/>
                </a:rPr>
                <a:t>Quote from: </a:t>
              </a:r>
              <a:r>
                <a:rPr b="0" i="0" lang="en-GB" sz="600" u="sng" cap="none" strike="noStrike">
                  <a:solidFill>
                    <a:schemeClr val="hlink"/>
                  </a:solidFill>
                  <a:latin typeface="Arial"/>
                  <a:ea typeface="Arial"/>
                  <a:cs typeface="Arial"/>
                  <a:sym typeface="Arial"/>
                  <a:hlinkClick r:id="rId4"/>
                </a:rPr>
                <a:t>https://arxiv.org/abs/2408.03314</a:t>
              </a:r>
              <a:r>
                <a:rPr b="0" i="0" lang="en-GB" sz="600" u="none" cap="none" strike="noStrike">
                  <a:solidFill>
                    <a:schemeClr val="dk2"/>
                  </a:solidFill>
                  <a:latin typeface="Arial"/>
                  <a:ea typeface="Arial"/>
                  <a:cs typeface="Arial"/>
                  <a:sym typeface="Arial"/>
                </a:rPr>
                <a:t> </a:t>
              </a:r>
              <a:endParaRPr/>
            </a:p>
          </p:txBody>
        </p:sp>
      </p:grpSp>
      <p:sp>
        <p:nvSpPr>
          <p:cNvPr id="485" name="Google Shape;485;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486" name="Google Shape;486;p42"/>
          <p:cNvSpPr txBox="1"/>
          <p:nvPr/>
        </p:nvSpPr>
        <p:spPr>
          <a:xfrm>
            <a:off x="502941" y="199399"/>
            <a:ext cx="813811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Test-time compute</a:t>
            </a:r>
            <a:endParaRPr b="0" i="0" sz="2800" u="none" cap="none" strike="noStrike">
              <a:solidFill>
                <a:srgbClr val="000000"/>
              </a:solidFill>
              <a:latin typeface="Arial"/>
              <a:ea typeface="Arial"/>
              <a:cs typeface="Arial"/>
              <a:sym typeface="Arial"/>
            </a:endParaRPr>
          </a:p>
        </p:txBody>
      </p:sp>
      <p:sp>
        <p:nvSpPr>
          <p:cNvPr id="487" name="Google Shape;487;p42"/>
          <p:cNvSpPr txBox="1"/>
          <p:nvPr/>
        </p:nvSpPr>
        <p:spPr>
          <a:xfrm>
            <a:off x="411481" y="800653"/>
            <a:ext cx="8305800" cy="233910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The methods developed in this chapter are grouped under the name test-time compute since they leverage computation time after the training* is over.</a:t>
            </a:r>
            <a:endParaRPr/>
          </a:p>
          <a:p>
            <a:pPr indent="0" lvl="0" marL="0" marR="0" rtl="0" algn="just">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Test-time computing is favoured with smaller models as it can be seen as an approach to offset the loss of performances associated with model size reduction.</a:t>
            </a:r>
            <a:endParaRPr/>
          </a:p>
          <a:p>
            <a:pPr indent="0" lvl="0" marL="0" marR="0" rtl="0" algn="just">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Choosing the right trade-off between training and test-time compute depends also on the usage. But notice that all compute is not equivalent.</a:t>
            </a:r>
            <a:endParaRPr/>
          </a:p>
        </p:txBody>
      </p:sp>
      <p:sp>
        <p:nvSpPr>
          <p:cNvPr id="488" name="Google Shape;488;p42"/>
          <p:cNvSpPr txBox="1"/>
          <p:nvPr/>
        </p:nvSpPr>
        <p:spPr>
          <a:xfrm>
            <a:off x="38328" y="4805601"/>
            <a:ext cx="809290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*The entire training phase is usually done in three phases: pretraining, fine tuning and reinforcement learning.</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pic>
        <p:nvPicPr>
          <p:cNvPr descr="L'usage de l'IA dans le monde de la protection sociale : pratiques et perspectives" id="493" name="Google Shape;493;p43"/>
          <p:cNvPicPr preferRelativeResize="0"/>
          <p:nvPr/>
        </p:nvPicPr>
        <p:blipFill rotWithShape="1">
          <a:blip r:embed="rId3">
            <a:alphaModFix/>
          </a:blip>
          <a:srcRect b="0" l="0" r="49833" t="0"/>
          <a:stretch/>
        </p:blipFill>
        <p:spPr>
          <a:xfrm rot="10800000">
            <a:off x="4571999" y="0"/>
            <a:ext cx="4587240" cy="5143500"/>
          </a:xfrm>
          <a:prstGeom prst="rect">
            <a:avLst/>
          </a:prstGeom>
          <a:noFill/>
          <a:ln>
            <a:noFill/>
          </a:ln>
        </p:spPr>
      </p:pic>
      <p:grpSp>
        <p:nvGrpSpPr>
          <p:cNvPr id="494" name="Google Shape;494;p43"/>
          <p:cNvGrpSpPr/>
          <p:nvPr/>
        </p:nvGrpSpPr>
        <p:grpSpPr>
          <a:xfrm>
            <a:off x="0" y="0"/>
            <a:ext cx="8439149" cy="5143500"/>
            <a:chOff x="-818258" y="-351790"/>
            <a:chExt cx="9590210" cy="5847080"/>
          </a:xfrm>
        </p:grpSpPr>
        <p:pic>
          <p:nvPicPr>
            <p:cNvPr descr="L'usage de l'IA dans le monde de la protection sociale : pratiques et perspectives" id="495" name="Google Shape;495;p43"/>
            <p:cNvPicPr preferRelativeResize="0"/>
            <p:nvPr/>
          </p:nvPicPr>
          <p:blipFill rotWithShape="1">
            <a:blip r:embed="rId3">
              <a:alphaModFix/>
            </a:blip>
            <a:srcRect b="0" l="0" r="49833" t="0"/>
            <a:stretch/>
          </p:blipFill>
          <p:spPr>
            <a:xfrm>
              <a:off x="-818258" y="-351790"/>
              <a:ext cx="5212920" cy="5847080"/>
            </a:xfrm>
            <a:prstGeom prst="rect">
              <a:avLst/>
            </a:prstGeom>
            <a:noFill/>
            <a:ln>
              <a:noFill/>
            </a:ln>
          </p:spPr>
        </p:pic>
        <p:sp>
          <p:nvSpPr>
            <p:cNvPr id="496" name="Google Shape;496;p43"/>
            <p:cNvSpPr/>
            <p:nvPr/>
          </p:nvSpPr>
          <p:spPr>
            <a:xfrm>
              <a:off x="-17271" y="18199"/>
              <a:ext cx="8789223" cy="51070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497" name="Google Shape;497;p43"/>
          <p:cNvSpPr/>
          <p:nvPr/>
        </p:nvSpPr>
        <p:spPr>
          <a:xfrm>
            <a:off x="704849" y="325468"/>
            <a:ext cx="7734300" cy="449255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98" name="Google Shape;498;p43"/>
          <p:cNvSpPr txBox="1"/>
          <p:nvPr/>
        </p:nvSpPr>
        <p:spPr>
          <a:xfrm>
            <a:off x="395715" y="493386"/>
            <a:ext cx="835256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Understanding the LLM landscape </a:t>
            </a:r>
            <a:endParaRPr/>
          </a:p>
        </p:txBody>
      </p:sp>
      <p:sp>
        <p:nvSpPr>
          <p:cNvPr id="499" name="Google Shape;499;p43"/>
          <p:cNvSpPr txBox="1"/>
          <p:nvPr/>
        </p:nvSpPr>
        <p:spPr>
          <a:xfrm>
            <a:off x="2061209" y="1817694"/>
            <a:ext cx="5021580" cy="150810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dk1"/>
                </a:solidFill>
                <a:latin typeface="Arial Narrow"/>
                <a:ea typeface="Arial Narrow"/>
                <a:cs typeface="Arial Narrow"/>
                <a:sym typeface="Arial Narrow"/>
              </a:rPr>
              <a:t>Chapter 5</a:t>
            </a:r>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dk1"/>
                </a:solidFill>
                <a:latin typeface="Arial Narrow"/>
                <a:ea typeface="Arial Narrow"/>
                <a:cs typeface="Arial Narrow"/>
                <a:sym typeface="Arial Narrow"/>
              </a:rPr>
              <a:t>Emulating intelligence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05" name="Google Shape;505;p44"/>
          <p:cNvSpPr txBox="1"/>
          <p:nvPr/>
        </p:nvSpPr>
        <p:spPr>
          <a:xfrm>
            <a:off x="502941" y="199399"/>
            <a:ext cx="813811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Road to intelligence: diversified inputs</a:t>
            </a:r>
            <a:endParaRPr b="0" i="0" sz="2800" u="none" cap="none" strike="noStrike">
              <a:solidFill>
                <a:srgbClr val="000000"/>
              </a:solidFill>
              <a:latin typeface="Arial"/>
              <a:ea typeface="Arial"/>
              <a:cs typeface="Arial"/>
              <a:sym typeface="Arial"/>
            </a:endParaRPr>
          </a:p>
        </p:txBody>
      </p:sp>
      <p:sp>
        <p:nvSpPr>
          <p:cNvPr id="506" name="Google Shape;506;p44"/>
          <p:cNvSpPr txBox="1"/>
          <p:nvPr/>
        </p:nvSpPr>
        <p:spPr>
          <a:xfrm>
            <a:off x="445434" y="1255437"/>
            <a:ext cx="8253132" cy="313932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To start building intelligence, we want models to have a more accurate view of how concepts relate to each other. Let us take the following example:</a:t>
            </a:r>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1" lang="en-GB" sz="1800" u="none" cap="none" strike="noStrike">
                <a:solidFill>
                  <a:srgbClr val="000000"/>
                </a:solidFill>
                <a:latin typeface="Arial"/>
                <a:ea typeface="Arial"/>
                <a:cs typeface="Arial"/>
                <a:sym typeface="Arial"/>
              </a:rPr>
              <a:t>“An apple falls under the effect of gravity.”</a:t>
            </a:r>
            <a:endParaRPr/>
          </a:p>
          <a:p>
            <a:pPr indent="0" lvl="0" marL="0" marR="0" rtl="0" algn="just">
              <a:lnSpc>
                <a:spcPct val="100000"/>
              </a:lnSpc>
              <a:spcBef>
                <a:spcPts val="0"/>
              </a:spcBef>
              <a:spcAft>
                <a:spcPts val="0"/>
              </a:spcAft>
              <a:buNone/>
            </a:pPr>
            <a:r>
              <a:t/>
            </a:r>
            <a:endParaRPr b="0" i="1"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The object “apple” can be influenced by the force “gravity” creating the result of “falling”. There are clearly a lot of concepts hidden behind this sentence. </a:t>
            </a:r>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Would it not be easier for a machine to understand them if it had access to a video of the apple falling and not only the text? This suggests that as a first step on the road to intelligence to have LLMs that can process multiple modalities.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45"/>
          <p:cNvSpPr txBox="1"/>
          <p:nvPr/>
        </p:nvSpPr>
        <p:spPr>
          <a:xfrm>
            <a:off x="15240" y="4860017"/>
            <a:ext cx="3863100" cy="30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Arial"/>
                <a:ea typeface="Arial"/>
                <a:cs typeface="Arial"/>
                <a:sym typeface="Arial"/>
              </a:rPr>
              <a:t>The image is taken from: </a:t>
            </a:r>
            <a:r>
              <a:rPr b="0" i="0" lang="en-GB" sz="600" u="sng" cap="none" strike="noStrike">
                <a:solidFill>
                  <a:schemeClr val="hlink"/>
                </a:solidFill>
                <a:latin typeface="Arial"/>
                <a:ea typeface="Arial"/>
                <a:cs typeface="Arial"/>
                <a:sym typeface="Arial"/>
                <a:hlinkClick r:id="rId3"/>
              </a:rPr>
              <a:t>https://arxiv.org/abs/2304.08485</a:t>
            </a:r>
            <a:r>
              <a:rPr b="0" i="0" lang="en-GB" sz="600" u="none" cap="none" strike="noStrike">
                <a:solidFill>
                  <a:schemeClr val="dk2"/>
                </a:solidFill>
                <a:latin typeface="Arial"/>
                <a:ea typeface="Arial"/>
                <a:cs typeface="Arial"/>
                <a:sym typeface="Arial"/>
              </a:rPr>
              <a:t> </a:t>
            </a:r>
            <a:endParaRPr/>
          </a:p>
        </p:txBody>
      </p:sp>
      <p:sp>
        <p:nvSpPr>
          <p:cNvPr id="512" name="Google Shape;512;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13" name="Google Shape;513;p45"/>
          <p:cNvSpPr txBox="1"/>
          <p:nvPr/>
        </p:nvSpPr>
        <p:spPr>
          <a:xfrm>
            <a:off x="502941" y="199399"/>
            <a:ext cx="813811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Adding senses to LLMs: multimodality</a:t>
            </a:r>
            <a:endParaRPr b="0" i="0" sz="2800" u="none" cap="none" strike="noStrike">
              <a:solidFill>
                <a:srgbClr val="000000"/>
              </a:solidFill>
              <a:latin typeface="Arial"/>
              <a:ea typeface="Arial"/>
              <a:cs typeface="Arial"/>
              <a:sym typeface="Arial"/>
            </a:endParaRPr>
          </a:p>
        </p:txBody>
      </p:sp>
      <p:sp>
        <p:nvSpPr>
          <p:cNvPr id="514" name="Google Shape;514;p45"/>
          <p:cNvSpPr txBox="1"/>
          <p:nvPr/>
        </p:nvSpPr>
        <p:spPr>
          <a:xfrm>
            <a:off x="441960" y="880768"/>
            <a:ext cx="8286402" cy="163121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We now see LLMs appearing that can understand many modalities.</a:t>
            </a:r>
            <a:endParaRPr/>
          </a:p>
          <a:p>
            <a:pPr indent="0" lvl="0" marL="0" marR="0" rtl="0" algn="just">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The strategy used to achieve this is quite simple: a mapping of all the different inputs into the same space, the one whose elements are further processed by the LLM. This can be done efficiently by training a little module that will translate (project) the different inputs into this space.</a:t>
            </a:r>
            <a:endParaRPr/>
          </a:p>
        </p:txBody>
      </p:sp>
      <p:grpSp>
        <p:nvGrpSpPr>
          <p:cNvPr id="515" name="Google Shape;515;p45"/>
          <p:cNvGrpSpPr/>
          <p:nvPr/>
        </p:nvGrpSpPr>
        <p:grpSpPr>
          <a:xfrm>
            <a:off x="2059431" y="2715129"/>
            <a:ext cx="5025137" cy="1985010"/>
            <a:chOff x="1611884" y="2571750"/>
            <a:chExt cx="5025137" cy="1985010"/>
          </a:xfrm>
        </p:grpSpPr>
        <p:pic>
          <p:nvPicPr>
            <p:cNvPr id="516" name="Google Shape;516;p45"/>
            <p:cNvPicPr preferRelativeResize="0"/>
            <p:nvPr/>
          </p:nvPicPr>
          <p:blipFill rotWithShape="1">
            <a:blip r:embed="rId4">
              <a:alphaModFix/>
            </a:blip>
            <a:srcRect b="0" l="0" r="0" t="0"/>
            <a:stretch/>
          </p:blipFill>
          <p:spPr>
            <a:xfrm>
              <a:off x="1611884" y="2692477"/>
              <a:ext cx="4964176" cy="1734227"/>
            </a:xfrm>
            <a:prstGeom prst="rect">
              <a:avLst/>
            </a:prstGeom>
            <a:noFill/>
            <a:ln>
              <a:noFill/>
            </a:ln>
          </p:spPr>
        </p:pic>
        <p:sp>
          <p:nvSpPr>
            <p:cNvPr id="517" name="Google Shape;517;p45"/>
            <p:cNvSpPr/>
            <p:nvPr/>
          </p:nvSpPr>
          <p:spPr>
            <a:xfrm>
              <a:off x="1611885" y="2571750"/>
              <a:ext cx="5025136" cy="198501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46"/>
          <p:cNvSpPr txBox="1"/>
          <p:nvPr/>
        </p:nvSpPr>
        <p:spPr>
          <a:xfrm>
            <a:off x="30480" y="4777517"/>
            <a:ext cx="8624400" cy="16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Arial"/>
                <a:ea typeface="Arial"/>
                <a:cs typeface="Arial"/>
                <a:sym typeface="Arial"/>
              </a:rPr>
              <a:t>More information on MultiLayer Attention (MLA) in the video: </a:t>
            </a:r>
            <a:r>
              <a:rPr b="0" i="0" lang="en-GB" sz="600" u="sng" cap="none" strike="noStrike">
                <a:solidFill>
                  <a:schemeClr val="hlink"/>
                </a:solidFill>
                <a:latin typeface="Arial"/>
                <a:ea typeface="Arial"/>
                <a:cs typeface="Arial"/>
                <a:sym typeface="Arial"/>
                <a:hlinkClick r:id="rId3"/>
              </a:rPr>
              <a:t>https://www.youtube.com/watch?v=0VLAoVGf_74</a:t>
            </a:r>
            <a:r>
              <a:rPr b="0" i="0" lang="en-GB" sz="600" u="none" cap="none" strike="noStrike">
                <a:solidFill>
                  <a:schemeClr val="dk2"/>
                </a:solidFill>
                <a:latin typeface="Arial"/>
                <a:ea typeface="Arial"/>
                <a:cs typeface="Arial"/>
                <a:sym typeface="Arial"/>
              </a:rPr>
              <a:t> , the numbers are taken from</a:t>
            </a:r>
            <a:r>
              <a:rPr b="0" i="0" lang="en-GB" sz="1400" u="none" cap="none" strike="noStrike">
                <a:solidFill>
                  <a:schemeClr val="dk1"/>
                </a:solidFill>
                <a:latin typeface="Arial"/>
                <a:ea typeface="Arial"/>
                <a:cs typeface="Arial"/>
                <a:sym typeface="Arial"/>
              </a:rPr>
              <a:t> </a:t>
            </a:r>
            <a:r>
              <a:rPr b="0" i="0" lang="en-GB" sz="600" u="sng" cap="none" strike="noStrike">
                <a:solidFill>
                  <a:schemeClr val="hlink"/>
                </a:solidFill>
                <a:latin typeface="Arial"/>
                <a:ea typeface="Arial"/>
                <a:cs typeface="Arial"/>
                <a:sym typeface="Arial"/>
                <a:hlinkClick r:id="rId4"/>
              </a:rPr>
              <a:t>https://arxiv.org/abs/2405.04434</a:t>
            </a:r>
            <a:r>
              <a:rPr b="0" i="0" lang="en-GB" sz="600" u="none" cap="none" strike="noStrike">
                <a:solidFill>
                  <a:schemeClr val="dk2"/>
                </a:solidFill>
                <a:latin typeface="Arial"/>
                <a:ea typeface="Arial"/>
                <a:cs typeface="Arial"/>
                <a:sym typeface="Arial"/>
              </a:rPr>
              <a:t> </a:t>
            </a:r>
            <a:endParaRPr/>
          </a:p>
        </p:txBody>
      </p:sp>
      <p:sp>
        <p:nvSpPr>
          <p:cNvPr id="523" name="Google Shape;523;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24" name="Google Shape;524;p46"/>
          <p:cNvSpPr txBox="1"/>
          <p:nvPr/>
        </p:nvSpPr>
        <p:spPr>
          <a:xfrm>
            <a:off x="502941" y="199399"/>
            <a:ext cx="813811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Computational challenges related to multimodal LLMs</a:t>
            </a:r>
            <a:endParaRPr b="0" i="0" sz="2800" u="none" cap="none" strike="noStrike">
              <a:solidFill>
                <a:srgbClr val="000000"/>
              </a:solidFill>
              <a:latin typeface="Arial"/>
              <a:ea typeface="Arial"/>
              <a:cs typeface="Arial"/>
              <a:sym typeface="Arial"/>
            </a:endParaRPr>
          </a:p>
        </p:txBody>
      </p:sp>
      <p:sp>
        <p:nvSpPr>
          <p:cNvPr id="525" name="Google Shape;525;p46"/>
          <p:cNvSpPr txBox="1"/>
          <p:nvPr/>
        </p:nvSpPr>
        <p:spPr>
          <a:xfrm>
            <a:off x="415500" y="1246368"/>
            <a:ext cx="8313000" cy="2893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Multimodal LLMs (MLLMs) process very large inputs made among others of audio-visual signals, and this requires much more hardware capabilities.</a:t>
            </a:r>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The research community has had to address these computational challenges. It proposed two main improvements:</a:t>
            </a:r>
            <a:endParaRPr/>
          </a:p>
          <a:p>
            <a:pPr indent="0" lvl="0" marL="0" marR="0" rtl="0" algn="just">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a:p>
            <a:pPr indent="-400050" lvl="0" marL="400050" marR="0" rtl="0" algn="just">
              <a:lnSpc>
                <a:spcPct val="100000"/>
              </a:lnSpc>
              <a:spcBef>
                <a:spcPts val="0"/>
              </a:spcBef>
              <a:spcAft>
                <a:spcPts val="0"/>
              </a:spcAft>
              <a:buClr>
                <a:srgbClr val="000000"/>
              </a:buClr>
              <a:buSzPts val="1800"/>
              <a:buFont typeface="Arial"/>
              <a:buAutoNum type="romanLcParenBoth"/>
            </a:pPr>
            <a:r>
              <a:rPr b="0" i="0" lang="en-GB" sz="1800" u="none" cap="none" strike="noStrike">
                <a:solidFill>
                  <a:srgbClr val="000000"/>
                </a:solidFill>
                <a:latin typeface="Arial"/>
                <a:ea typeface="Arial"/>
                <a:cs typeface="Arial"/>
                <a:sym typeface="Arial"/>
              </a:rPr>
              <a:t>Multi Layer Attention: Reusing the same blocks for different layers of the language model f</a:t>
            </a:r>
            <a:r>
              <a:rPr b="0" baseline="-25000" i="1" lang="en-GB" sz="1800" u="none" cap="none" strike="noStrike">
                <a:solidFill>
                  <a:srgbClr val="000000"/>
                </a:solidFill>
                <a:latin typeface="Arial"/>
                <a:ea typeface="Arial"/>
                <a:cs typeface="Arial"/>
                <a:sym typeface="Arial"/>
              </a:rPr>
              <a:t>ɸ</a:t>
            </a:r>
            <a:r>
              <a:rPr b="0" i="0" lang="en-GB" sz="1800" u="none" cap="none" strike="noStrike">
                <a:solidFill>
                  <a:srgbClr val="000000"/>
                </a:solidFill>
                <a:latin typeface="Arial"/>
                <a:ea typeface="Arial"/>
                <a:cs typeface="Arial"/>
                <a:sym typeface="Arial"/>
              </a:rPr>
              <a:t> </a:t>
            </a:r>
            <a:r>
              <a:rPr b="0" i="0" lang="en-GB" sz="1800" u="none" cap="none" strike="noStrike">
                <a:solidFill>
                  <a:srgbClr val="000000"/>
                </a:solidFill>
                <a:latin typeface="Calibri"/>
                <a:ea typeface="Calibri"/>
                <a:cs typeface="Calibri"/>
                <a:sym typeface="Calibri"/>
              </a:rPr>
              <a:t>→</a:t>
            </a:r>
            <a:r>
              <a:rPr b="0" i="0" lang="en-GB" sz="1800" u="none" cap="none" strike="noStrike">
                <a:solidFill>
                  <a:srgbClr val="000000"/>
                </a:solidFill>
                <a:latin typeface="Arial"/>
                <a:ea typeface="Arial"/>
                <a:cs typeface="Arial"/>
                <a:sym typeface="Arial"/>
              </a:rPr>
              <a:t> ~98.2% more efficient (56.9 </a:t>
            </a:r>
            <a:r>
              <a:rPr b="0" i="0" lang="en-GB" sz="1800" u="none" cap="none" strike="noStrike">
                <a:solidFill>
                  <a:srgbClr val="040C28"/>
                </a:solidFill>
                <a:latin typeface="Arial"/>
                <a:ea typeface="Arial"/>
                <a:cs typeface="Arial"/>
                <a:sym typeface="Arial"/>
              </a:rPr>
              <a:t>× </a:t>
            </a:r>
            <a:r>
              <a:rPr b="0" i="0" lang="en-GB" sz="1800" u="none" cap="none" strike="noStrike">
                <a:solidFill>
                  <a:srgbClr val="000000"/>
                </a:solidFill>
                <a:latin typeface="Arial"/>
                <a:ea typeface="Arial"/>
                <a:cs typeface="Arial"/>
                <a:sym typeface="Arial"/>
              </a:rPr>
              <a:t>compression factor);</a:t>
            </a:r>
            <a:endParaRPr/>
          </a:p>
          <a:p>
            <a:pPr indent="-336550" lvl="0" marL="400050" marR="0" rtl="0" algn="just">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400050" lvl="0" marL="400050" marR="0" rtl="0" algn="just">
              <a:lnSpc>
                <a:spcPct val="100000"/>
              </a:lnSpc>
              <a:spcBef>
                <a:spcPts val="0"/>
              </a:spcBef>
              <a:spcAft>
                <a:spcPts val="0"/>
              </a:spcAft>
              <a:buClr>
                <a:srgbClr val="000000"/>
              </a:buClr>
              <a:buSzPts val="1800"/>
              <a:buFont typeface="Arial"/>
              <a:buAutoNum type="romanLcParenBoth"/>
            </a:pPr>
            <a:r>
              <a:rPr b="0" i="0" lang="en-GB" sz="1800" u="none" cap="none" strike="noStrike">
                <a:solidFill>
                  <a:srgbClr val="000000"/>
                </a:solidFill>
                <a:latin typeface="Arial"/>
                <a:ea typeface="Arial"/>
                <a:cs typeface="Arial"/>
                <a:sym typeface="Arial"/>
              </a:rPr>
              <a:t>Flash attention: Reordering the matrix multiplications to take advantage of hardware infrastructure.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pic>
        <p:nvPicPr>
          <p:cNvPr descr="Subscribe to our Channel: https://www.youtube.com/google&#10;Find us on X: https://twitter.com/google&#10;Watch us on TikTok: https://tiktok.com/@google&#10;Follow us on Instagram: https://www.instagram.com/google&#10;Join us on Facebook: https://www.facebook.com/Google" id="530" name="Google Shape;530;p47" title="Gemini Live with Video">
            <a:hlinkClick r:id="rId3"/>
          </p:cNvPr>
          <p:cNvPicPr preferRelativeResize="0"/>
          <p:nvPr/>
        </p:nvPicPr>
        <p:blipFill rotWithShape="1">
          <a:blip r:embed="rId4">
            <a:alphaModFix/>
          </a:blip>
          <a:srcRect b="0" l="0" r="0" t="0"/>
          <a:stretch/>
        </p:blipFill>
        <p:spPr>
          <a:xfrm>
            <a:off x="1555250" y="1156066"/>
            <a:ext cx="6033500" cy="3393850"/>
          </a:xfrm>
          <a:prstGeom prst="rect">
            <a:avLst/>
          </a:prstGeom>
          <a:noFill/>
          <a:ln>
            <a:noFill/>
          </a:ln>
        </p:spPr>
      </p:pic>
      <p:sp>
        <p:nvSpPr>
          <p:cNvPr id="531" name="Google Shape;531;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32" name="Google Shape;532;p47"/>
          <p:cNvSpPr txBox="1"/>
          <p:nvPr/>
        </p:nvSpPr>
        <p:spPr>
          <a:xfrm>
            <a:off x="502941" y="199399"/>
            <a:ext cx="813811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An example of multimodality in action</a:t>
            </a:r>
            <a:endParaRPr b="0" i="0" sz="28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1000"/>
                                        <p:tgtEl>
                                          <p:spTgt spid="5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pic>
        <p:nvPicPr>
          <p:cNvPr id="537" name="Google Shape;537;p48"/>
          <p:cNvPicPr preferRelativeResize="0"/>
          <p:nvPr/>
        </p:nvPicPr>
        <p:blipFill rotWithShape="1">
          <a:blip r:embed="rId3">
            <a:alphaModFix/>
          </a:blip>
          <a:srcRect b="0" l="0" r="0" t="0"/>
          <a:stretch/>
        </p:blipFill>
        <p:spPr>
          <a:xfrm>
            <a:off x="5941308" y="1499072"/>
            <a:ext cx="2531150" cy="2531150"/>
          </a:xfrm>
          <a:prstGeom prst="rect">
            <a:avLst/>
          </a:prstGeom>
          <a:noFill/>
          <a:ln>
            <a:noFill/>
          </a:ln>
        </p:spPr>
      </p:pic>
      <p:sp>
        <p:nvSpPr>
          <p:cNvPr id="538" name="Google Shape;538;p48"/>
          <p:cNvSpPr txBox="1"/>
          <p:nvPr/>
        </p:nvSpPr>
        <p:spPr>
          <a:xfrm>
            <a:off x="0" y="4867637"/>
            <a:ext cx="5823900" cy="21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chemeClr val="dk1"/>
                </a:solidFill>
                <a:latin typeface="Roboto"/>
                <a:ea typeface="Roboto"/>
                <a:cs typeface="Roboto"/>
                <a:sym typeface="Roboto"/>
              </a:rPr>
              <a:t>Image generated by Bing Image Creator using the prompt  "A colorful futuristic parrot who is looking at a computer screen and getting dizzy"</a:t>
            </a:r>
            <a:endParaRPr b="0" i="0" sz="600" u="none" cap="none" strike="noStrike">
              <a:solidFill>
                <a:schemeClr val="dk1"/>
              </a:solidFill>
              <a:latin typeface="Arial"/>
              <a:ea typeface="Arial"/>
              <a:cs typeface="Arial"/>
              <a:sym typeface="Arial"/>
            </a:endParaRPr>
          </a:p>
        </p:txBody>
      </p:sp>
      <p:sp>
        <p:nvSpPr>
          <p:cNvPr id="539" name="Google Shape;539;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40" name="Google Shape;540;p48"/>
          <p:cNvSpPr txBox="1"/>
          <p:nvPr/>
        </p:nvSpPr>
        <p:spPr>
          <a:xfrm>
            <a:off x="502941" y="199399"/>
            <a:ext cx="813811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Are big multimodal models intelligent?</a:t>
            </a:r>
            <a:endParaRPr b="0" i="0" sz="2800" u="none" cap="none" strike="noStrike">
              <a:solidFill>
                <a:srgbClr val="000000"/>
              </a:solidFill>
              <a:latin typeface="Arial"/>
              <a:ea typeface="Arial"/>
              <a:cs typeface="Arial"/>
              <a:sym typeface="Arial"/>
            </a:endParaRPr>
          </a:p>
        </p:txBody>
      </p:sp>
      <p:sp>
        <p:nvSpPr>
          <p:cNvPr id="541" name="Google Shape;541;p48"/>
          <p:cNvSpPr txBox="1"/>
          <p:nvPr/>
        </p:nvSpPr>
        <p:spPr>
          <a:xfrm>
            <a:off x="442212" y="1194987"/>
            <a:ext cx="5447967" cy="313932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The goal of MLLMs is still the same as regular LLMs: Best prediction of what should follow a prompt given all input data in the multimodal prompt and its prior beliefs from its training.</a:t>
            </a:r>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MLLMs are still stochastic parrots, but their generations are a lot easier due to the enormous conditioning provided by the prompt.</a:t>
            </a:r>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1" lang="en-GB" sz="1800" u="none" cap="none" strike="noStrike">
                <a:solidFill>
                  <a:srgbClr val="000000"/>
                </a:solidFill>
                <a:latin typeface="Arial"/>
                <a:ea typeface="Arial"/>
                <a:cs typeface="Arial"/>
                <a:sym typeface="Arial"/>
              </a:rPr>
              <a:t>Multimodality is good, but it is not sufficient to have general intelligence.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49"/>
          <p:cNvSpPr txBox="1"/>
          <p:nvPr/>
        </p:nvSpPr>
        <p:spPr>
          <a:xfrm>
            <a:off x="0" y="4863167"/>
            <a:ext cx="3063300" cy="38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GB" sz="600" u="sng" cap="none" strike="noStrike">
                <a:solidFill>
                  <a:schemeClr val="hlink"/>
                </a:solidFill>
                <a:latin typeface="Arial"/>
                <a:ea typeface="Arial"/>
                <a:cs typeface="Arial"/>
                <a:sym typeface="Arial"/>
                <a:hlinkClick r:id="rId3"/>
              </a:rPr>
              <a:t>https://link.springer.com/chapter/10.1007/978-1-4842-9807-7_4</a:t>
            </a:r>
            <a:r>
              <a:rPr b="0" i="0" lang="en-GB" sz="600" u="none" cap="none" strike="noStrike">
                <a:solidFill>
                  <a:schemeClr val="dk2"/>
                </a:solidFill>
                <a:latin typeface="Arial"/>
                <a:ea typeface="Arial"/>
                <a:cs typeface="Arial"/>
                <a:sym typeface="Arial"/>
              </a:rPr>
              <a:t> </a:t>
            </a:r>
            <a:endParaRPr/>
          </a:p>
        </p:txBody>
      </p:sp>
      <p:sp>
        <p:nvSpPr>
          <p:cNvPr id="547" name="Google Shape;547;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48" name="Google Shape;548;p49"/>
          <p:cNvSpPr txBox="1"/>
          <p:nvPr/>
        </p:nvSpPr>
        <p:spPr>
          <a:xfrm>
            <a:off x="502941" y="199399"/>
            <a:ext cx="813811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Road to intelligence: adaptation</a:t>
            </a:r>
            <a:endParaRPr b="0" i="0" sz="2800" u="none" cap="none" strike="noStrike">
              <a:solidFill>
                <a:srgbClr val="000000"/>
              </a:solidFill>
              <a:latin typeface="Arial"/>
              <a:ea typeface="Arial"/>
              <a:cs typeface="Arial"/>
              <a:sym typeface="Arial"/>
            </a:endParaRPr>
          </a:p>
        </p:txBody>
      </p:sp>
      <p:sp>
        <p:nvSpPr>
          <p:cNvPr id="549" name="Google Shape;549;p49"/>
          <p:cNvSpPr txBox="1"/>
          <p:nvPr/>
        </p:nvSpPr>
        <p:spPr>
          <a:xfrm>
            <a:off x="428125" y="1053960"/>
            <a:ext cx="8312015" cy="34778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Humans are masters of adaptation. We want to give that capacity to LLMs too.</a:t>
            </a:r>
            <a:endParaRPr/>
          </a:p>
          <a:p>
            <a:pPr indent="0" lvl="0" marL="0" marR="0" rtl="0" algn="just">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Let us define a setting in which an LLM would learn from an evaluation of its performances through a numerical score/reward:</a:t>
            </a:r>
            <a:endParaRPr/>
          </a:p>
          <a:p>
            <a:pPr indent="0" lvl="0" marL="0" marR="0" rtl="0" algn="just">
              <a:lnSpc>
                <a:spcPct val="100000"/>
              </a:lnSpc>
              <a:spcBef>
                <a:spcPts val="0"/>
              </a:spcBef>
              <a:spcAft>
                <a:spcPts val="0"/>
              </a:spcAft>
              <a:buNone/>
            </a:pPr>
            <a:r>
              <a:t/>
            </a:r>
            <a:endParaRPr b="0" i="0" sz="5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An LLM gives an answer to a prompt;</a:t>
            </a:r>
            <a:endParaRPr/>
          </a:p>
          <a:p>
            <a:pPr indent="-254000" lvl="0" marL="285750" marR="0" rtl="0" algn="just">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A human or computer software quantifies the quality of this answer by giving a numerical score/reward to it;</a:t>
            </a:r>
            <a:endParaRPr/>
          </a:p>
          <a:p>
            <a:pPr indent="-254000" lvl="0" marL="285750" marR="0" rtl="0" algn="just">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The LLM modifies its behaviour such that it would get better rewards next time.</a:t>
            </a:r>
            <a:endParaRPr/>
          </a:p>
          <a:p>
            <a:pPr indent="0" lvl="0" marL="0" marR="0" rtl="0" algn="just">
              <a:lnSpc>
                <a:spcPct val="100000"/>
              </a:lnSpc>
              <a:spcBef>
                <a:spcPts val="0"/>
              </a:spcBef>
              <a:spcAft>
                <a:spcPts val="0"/>
              </a:spcAft>
              <a:buNone/>
            </a:pPr>
            <a:r>
              <a:t/>
            </a:r>
            <a:endParaRPr b="0" i="0" sz="1000" u="sng"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sng" cap="none" strike="noStrike">
                <a:solidFill>
                  <a:srgbClr val="000000"/>
                </a:solidFill>
                <a:latin typeface="Arial"/>
                <a:ea typeface="Arial"/>
                <a:cs typeface="Arial"/>
                <a:sym typeface="Arial"/>
              </a:rPr>
              <a:t>Question:</a:t>
            </a:r>
            <a:endParaRPr/>
          </a:p>
          <a:p>
            <a:pPr indent="0" lvl="0" marL="0" marR="0" rtl="0" algn="just">
              <a:lnSpc>
                <a:spcPct val="100000"/>
              </a:lnSpc>
              <a:spcBef>
                <a:spcPts val="0"/>
              </a:spcBef>
              <a:spcAft>
                <a:spcPts val="0"/>
              </a:spcAft>
              <a:buNone/>
            </a:pPr>
            <a:r>
              <a:t/>
            </a:r>
            <a:endParaRPr b="0" i="0" sz="500" u="sng"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How can the LLM indeed modify its behaviour in such a setting?</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55" name="Google Shape;555;p50"/>
          <p:cNvSpPr txBox="1"/>
          <p:nvPr/>
        </p:nvSpPr>
        <p:spPr>
          <a:xfrm>
            <a:off x="54262" y="4599609"/>
            <a:ext cx="8332500" cy="26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*When humans are giving the feedback, it is called RLHF (RL from Human Feedback).</a:t>
            </a:r>
            <a:endParaRPr/>
          </a:p>
        </p:txBody>
      </p:sp>
      <p:sp>
        <p:nvSpPr>
          <p:cNvPr id="556" name="Google Shape;556;p50"/>
          <p:cNvSpPr txBox="1"/>
          <p:nvPr/>
        </p:nvSpPr>
        <p:spPr>
          <a:xfrm>
            <a:off x="502941" y="199399"/>
            <a:ext cx="813811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Reinforcement learning algorithms for adaptation</a:t>
            </a:r>
            <a:endParaRPr b="0" i="0" sz="2800" u="none" cap="none" strike="noStrike">
              <a:solidFill>
                <a:srgbClr val="000000"/>
              </a:solidFill>
              <a:latin typeface="Arial"/>
              <a:ea typeface="Arial"/>
              <a:cs typeface="Arial"/>
              <a:sym typeface="Arial"/>
            </a:endParaRPr>
          </a:p>
        </p:txBody>
      </p:sp>
      <p:sp>
        <p:nvSpPr>
          <p:cNvPr id="557" name="Google Shape;557;p50"/>
          <p:cNvSpPr txBox="1"/>
          <p:nvPr/>
        </p:nvSpPr>
        <p:spPr>
          <a:xfrm>
            <a:off x="412036" y="964194"/>
            <a:ext cx="5216305" cy="246221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Reinforcement Learning (RL) is a subfield of Artificial Intelligence focusing on the design of algorithms for making an agent learn from its environment through a numerical reward signals that scores its behaviour. </a:t>
            </a:r>
            <a:endParaRPr/>
          </a:p>
          <a:p>
            <a:pPr indent="0" lvl="0" marL="0" marR="0" rtl="0" algn="just">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In a typical RL setting, an agent applies an action to its environment and in return gets a reward and observations of the environment.</a:t>
            </a:r>
            <a:endParaRPr/>
          </a:p>
        </p:txBody>
      </p:sp>
      <p:sp>
        <p:nvSpPr>
          <p:cNvPr id="558" name="Google Shape;558;p50"/>
          <p:cNvSpPr txBox="1"/>
          <p:nvPr/>
        </p:nvSpPr>
        <p:spPr>
          <a:xfrm>
            <a:off x="373937" y="3476727"/>
            <a:ext cx="8389064" cy="9233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In our case, the LLM is the agent’s policy generating the token. The observation signals are the tokens. The environment can be a conversation*, a coding space… and the rewards score the behaviour of the LLM.</a:t>
            </a:r>
            <a:endParaRPr/>
          </a:p>
        </p:txBody>
      </p:sp>
      <p:sp>
        <p:nvSpPr>
          <p:cNvPr id="559" name="Google Shape;559;p50"/>
          <p:cNvSpPr txBox="1"/>
          <p:nvPr/>
        </p:nvSpPr>
        <p:spPr>
          <a:xfrm>
            <a:off x="0" y="4944101"/>
            <a:ext cx="4572000"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600" u="none" cap="none" strike="noStrike">
                <a:solidFill>
                  <a:schemeClr val="dk1"/>
                </a:solidFill>
                <a:latin typeface="Arial"/>
                <a:ea typeface="Arial"/>
                <a:cs typeface="Arial"/>
                <a:sym typeface="Arial"/>
              </a:rPr>
              <a:t>Figure taken from: </a:t>
            </a:r>
            <a:r>
              <a:rPr b="0" i="0" lang="en-GB" sz="600" u="sng" cap="none" strike="noStrike">
                <a:solidFill>
                  <a:schemeClr val="hlink"/>
                </a:solidFill>
                <a:latin typeface="Arial"/>
                <a:ea typeface="Arial"/>
                <a:cs typeface="Arial"/>
                <a:sym typeface="Arial"/>
                <a:hlinkClick r:id="rId3"/>
              </a:rPr>
              <a:t>https://botpenguin.com/glossary/reinforcement-learning</a:t>
            </a:r>
            <a:r>
              <a:rPr b="0" i="0" lang="en-GB" sz="600" u="none" cap="none" strike="noStrike">
                <a:solidFill>
                  <a:schemeClr val="dk1"/>
                </a:solidFill>
                <a:latin typeface="Arial"/>
                <a:ea typeface="Arial"/>
                <a:cs typeface="Arial"/>
                <a:sym typeface="Arial"/>
              </a:rPr>
              <a:t> </a:t>
            </a:r>
            <a:endParaRPr b="0" i="0" sz="600" u="none" cap="none" strike="noStrike">
              <a:solidFill>
                <a:srgbClr val="000000"/>
              </a:solidFill>
              <a:latin typeface="Arial"/>
              <a:ea typeface="Arial"/>
              <a:cs typeface="Arial"/>
              <a:sym typeface="Arial"/>
            </a:endParaRPr>
          </a:p>
        </p:txBody>
      </p:sp>
      <p:grpSp>
        <p:nvGrpSpPr>
          <p:cNvPr id="560" name="Google Shape;560;p50"/>
          <p:cNvGrpSpPr/>
          <p:nvPr/>
        </p:nvGrpSpPr>
        <p:grpSpPr>
          <a:xfrm>
            <a:off x="5894146" y="1108062"/>
            <a:ext cx="2746913" cy="2174476"/>
            <a:chOff x="5833206" y="1118111"/>
            <a:chExt cx="2746913" cy="2174476"/>
          </a:xfrm>
        </p:grpSpPr>
        <p:grpSp>
          <p:nvGrpSpPr>
            <p:cNvPr id="561" name="Google Shape;561;p50"/>
            <p:cNvGrpSpPr/>
            <p:nvPr/>
          </p:nvGrpSpPr>
          <p:grpSpPr>
            <a:xfrm>
              <a:off x="5907398" y="1140971"/>
              <a:ext cx="2598528" cy="2012940"/>
              <a:chOff x="5833208" y="980849"/>
              <a:chExt cx="2807851" cy="2175091"/>
            </a:xfrm>
          </p:grpSpPr>
          <p:pic>
            <p:nvPicPr>
              <p:cNvPr id="562" name="Google Shape;562;p50"/>
              <p:cNvPicPr preferRelativeResize="0"/>
              <p:nvPr/>
            </p:nvPicPr>
            <p:blipFill rotWithShape="1">
              <a:blip r:embed="rId4">
                <a:alphaModFix/>
              </a:blip>
              <a:srcRect b="68366" l="0" r="0" t="24585"/>
              <a:stretch/>
            </p:blipFill>
            <p:spPr>
              <a:xfrm>
                <a:off x="5833209" y="1546860"/>
                <a:ext cx="2807849" cy="197897"/>
              </a:xfrm>
              <a:prstGeom prst="rect">
                <a:avLst/>
              </a:prstGeom>
              <a:noFill/>
              <a:ln>
                <a:noFill/>
              </a:ln>
            </p:spPr>
          </p:pic>
          <p:pic>
            <p:nvPicPr>
              <p:cNvPr id="563" name="Google Shape;563;p50"/>
              <p:cNvPicPr preferRelativeResize="0"/>
              <p:nvPr/>
            </p:nvPicPr>
            <p:blipFill rotWithShape="1">
              <a:blip r:embed="rId4">
                <a:alphaModFix/>
              </a:blip>
              <a:srcRect b="10383" l="0" r="0" t="82579"/>
              <a:stretch/>
            </p:blipFill>
            <p:spPr>
              <a:xfrm>
                <a:off x="5833210" y="2958339"/>
                <a:ext cx="2807849" cy="197601"/>
              </a:xfrm>
              <a:prstGeom prst="rect">
                <a:avLst/>
              </a:prstGeom>
              <a:noFill/>
              <a:ln>
                <a:noFill/>
              </a:ln>
            </p:spPr>
          </p:pic>
          <p:pic>
            <p:nvPicPr>
              <p:cNvPr id="564" name="Google Shape;564;p50"/>
              <p:cNvPicPr preferRelativeResize="0"/>
              <p:nvPr/>
            </p:nvPicPr>
            <p:blipFill rotWithShape="1">
              <a:blip r:embed="rId4">
                <a:alphaModFix/>
              </a:blip>
              <a:srcRect b="21417" l="0" r="0" t="35362"/>
              <a:stretch/>
            </p:blipFill>
            <p:spPr>
              <a:xfrm>
                <a:off x="5833210" y="1744757"/>
                <a:ext cx="2807849" cy="1213582"/>
              </a:xfrm>
              <a:prstGeom prst="rect">
                <a:avLst/>
              </a:prstGeom>
              <a:noFill/>
              <a:ln>
                <a:noFill/>
              </a:ln>
            </p:spPr>
          </p:pic>
          <p:pic>
            <p:nvPicPr>
              <p:cNvPr id="565" name="Google Shape;565;p50"/>
              <p:cNvPicPr preferRelativeResize="0"/>
              <p:nvPr/>
            </p:nvPicPr>
            <p:blipFill rotWithShape="1">
              <a:blip r:embed="rId4">
                <a:alphaModFix/>
              </a:blip>
              <a:srcRect b="81366" l="0" r="0" t="0"/>
              <a:stretch/>
            </p:blipFill>
            <p:spPr>
              <a:xfrm>
                <a:off x="5833208" y="980849"/>
                <a:ext cx="2807849" cy="523221"/>
              </a:xfrm>
              <a:prstGeom prst="rect">
                <a:avLst/>
              </a:prstGeom>
              <a:noFill/>
              <a:ln>
                <a:noFill/>
              </a:ln>
            </p:spPr>
          </p:pic>
        </p:grpSp>
        <p:sp>
          <p:nvSpPr>
            <p:cNvPr id="566" name="Google Shape;566;p50"/>
            <p:cNvSpPr/>
            <p:nvPr/>
          </p:nvSpPr>
          <p:spPr>
            <a:xfrm>
              <a:off x="5833206" y="1118111"/>
              <a:ext cx="2746913" cy="2174476"/>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93" name="Google Shape;93;p15"/>
          <p:cNvSpPr txBox="1"/>
          <p:nvPr/>
        </p:nvSpPr>
        <p:spPr>
          <a:xfrm>
            <a:off x="586500" y="198564"/>
            <a:ext cx="78486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Learning for autoregressive models</a:t>
            </a:r>
            <a:endParaRPr b="0" i="0" sz="2800" u="none" cap="none" strike="noStrike">
              <a:solidFill>
                <a:srgbClr val="000000"/>
              </a:solidFill>
              <a:latin typeface="Arial"/>
              <a:ea typeface="Arial"/>
              <a:cs typeface="Arial"/>
              <a:sym typeface="Arial"/>
            </a:endParaRPr>
          </a:p>
        </p:txBody>
      </p:sp>
      <p:sp>
        <p:nvSpPr>
          <p:cNvPr id="94" name="Google Shape;94;p15"/>
          <p:cNvSpPr txBox="1"/>
          <p:nvPr/>
        </p:nvSpPr>
        <p:spPr>
          <a:xfrm>
            <a:off x="365760" y="993027"/>
            <a:ext cx="4404174" cy="372409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The data for learning is made of causally masked sequences where the future tokens are hidden. The resulting autoregressive model is the one that best predicts this data on average.</a:t>
            </a:r>
            <a:endParaRPr/>
          </a:p>
          <a:p>
            <a:pPr indent="0" lvl="0" marL="0" marR="0" rtl="0" algn="just">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More formally, the learning process minimises the cross entropy between the output distribution P(</a:t>
            </a:r>
            <a:r>
              <a:rPr b="0" i="0" lang="en-GB" sz="1800" u="none" cap="none" strike="noStrike">
                <a:solidFill>
                  <a:srgbClr val="FF9900"/>
                </a:solidFill>
                <a:latin typeface="Arial"/>
                <a:ea typeface="Arial"/>
                <a:cs typeface="Arial"/>
                <a:sym typeface="Arial"/>
              </a:rPr>
              <a:t>▣</a:t>
            </a:r>
            <a:r>
              <a:rPr b="0" i="0" lang="en-GB" sz="1800" u="none" cap="none" strike="noStrike">
                <a:solidFill>
                  <a:srgbClr val="000000"/>
                </a:solidFill>
                <a:latin typeface="Arial"/>
                <a:ea typeface="Arial"/>
                <a:cs typeface="Arial"/>
                <a:sym typeface="Arial"/>
              </a:rPr>
              <a:t>|▢) and the correct token (a Dirac delta function distribution).</a:t>
            </a:r>
            <a:endParaRPr/>
          </a:p>
          <a:p>
            <a:pPr indent="0" lvl="0" marL="0" marR="0" rtl="0" algn="just">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High-probability   completions are seen as more desirable because they represent the data accurately.</a:t>
            </a:r>
            <a:endParaRPr/>
          </a:p>
        </p:txBody>
      </p:sp>
      <p:grpSp>
        <p:nvGrpSpPr>
          <p:cNvPr id="95" name="Google Shape;95;p15"/>
          <p:cNvGrpSpPr/>
          <p:nvPr/>
        </p:nvGrpSpPr>
        <p:grpSpPr>
          <a:xfrm>
            <a:off x="5137113" y="1031127"/>
            <a:ext cx="3409920" cy="3541908"/>
            <a:chOff x="5129493" y="800796"/>
            <a:chExt cx="3409920" cy="3541908"/>
          </a:xfrm>
        </p:grpSpPr>
        <p:sp>
          <p:nvSpPr>
            <p:cNvPr id="96" name="Google Shape;96;p15"/>
            <p:cNvSpPr/>
            <p:nvPr/>
          </p:nvSpPr>
          <p:spPr>
            <a:xfrm>
              <a:off x="5184018" y="1862224"/>
              <a:ext cx="1411977" cy="211229"/>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97" name="Google Shape;97;p15"/>
            <p:cNvSpPr/>
            <p:nvPr/>
          </p:nvSpPr>
          <p:spPr>
            <a:xfrm>
              <a:off x="5184020" y="2185695"/>
              <a:ext cx="2051336" cy="21123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98" name="Google Shape;98;p15"/>
            <p:cNvSpPr/>
            <p:nvPr/>
          </p:nvSpPr>
          <p:spPr>
            <a:xfrm>
              <a:off x="5184018" y="2516863"/>
              <a:ext cx="2699925" cy="211229"/>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99" name="Google Shape;99;p15"/>
            <p:cNvSpPr/>
            <p:nvPr/>
          </p:nvSpPr>
          <p:spPr>
            <a:xfrm>
              <a:off x="5184024" y="1546975"/>
              <a:ext cx="768129" cy="21123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00" name="Google Shape;100;p15"/>
            <p:cNvSpPr/>
            <p:nvPr/>
          </p:nvSpPr>
          <p:spPr>
            <a:xfrm>
              <a:off x="5184024" y="1228598"/>
              <a:ext cx="768129" cy="21123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nvGrpSpPr>
            <p:cNvPr id="101" name="Google Shape;101;p15"/>
            <p:cNvGrpSpPr/>
            <p:nvPr/>
          </p:nvGrpSpPr>
          <p:grpSpPr>
            <a:xfrm>
              <a:off x="5461701" y="2990056"/>
              <a:ext cx="2912584" cy="1352648"/>
              <a:chOff x="5378161" y="3017955"/>
              <a:chExt cx="2912584" cy="1352648"/>
            </a:xfrm>
          </p:grpSpPr>
          <p:grpSp>
            <p:nvGrpSpPr>
              <p:cNvPr id="102" name="Google Shape;102;p15"/>
              <p:cNvGrpSpPr/>
              <p:nvPr/>
            </p:nvGrpSpPr>
            <p:grpSpPr>
              <a:xfrm>
                <a:off x="6308442" y="3017955"/>
                <a:ext cx="1052023" cy="1006393"/>
                <a:chOff x="6587223" y="2016485"/>
                <a:chExt cx="817493" cy="782036"/>
              </a:xfrm>
            </p:grpSpPr>
            <p:sp>
              <p:nvSpPr>
                <p:cNvPr id="103" name="Google Shape;103;p15"/>
                <p:cNvSpPr/>
                <p:nvPr/>
              </p:nvSpPr>
              <p:spPr>
                <a:xfrm>
                  <a:off x="6587224" y="2023622"/>
                  <a:ext cx="817492" cy="774899"/>
                </a:xfrm>
                <a:prstGeom prst="rtTriangl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5"/>
                <p:cNvSpPr/>
                <p:nvPr/>
              </p:nvSpPr>
              <p:spPr>
                <a:xfrm rot="10800000">
                  <a:off x="6587223" y="2016485"/>
                  <a:ext cx="817493" cy="774900"/>
                </a:xfrm>
                <a:prstGeom prst="rtTriangl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 name="Google Shape;105;p15"/>
              <p:cNvSpPr txBox="1"/>
              <p:nvPr/>
            </p:nvSpPr>
            <p:spPr>
              <a:xfrm>
                <a:off x="5378161" y="4062826"/>
                <a:ext cx="2912584"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Narrow"/>
                    <a:ea typeface="Arial Narrow"/>
                    <a:cs typeface="Arial Narrow"/>
                    <a:sym typeface="Arial Narrow"/>
                  </a:rPr>
                  <a:t>It looks triangular in a big matrix.</a:t>
                </a:r>
                <a:endParaRPr/>
              </a:p>
            </p:txBody>
          </p:sp>
        </p:grpSp>
        <p:sp>
          <p:nvSpPr>
            <p:cNvPr id="106" name="Google Shape;106;p15"/>
            <p:cNvSpPr txBox="1"/>
            <p:nvPr/>
          </p:nvSpPr>
          <p:spPr>
            <a:xfrm>
              <a:off x="6328519" y="800796"/>
              <a:ext cx="117894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Narrow"/>
                  <a:ea typeface="Arial Narrow"/>
                  <a:cs typeface="Arial Narrow"/>
                  <a:sym typeface="Arial Narrow"/>
                </a:rPr>
                <a:t>Causal mask</a:t>
              </a:r>
              <a:endParaRPr/>
            </a:p>
          </p:txBody>
        </p:sp>
        <p:sp>
          <p:nvSpPr>
            <p:cNvPr id="107" name="Google Shape;107;p15"/>
            <p:cNvSpPr txBox="1"/>
            <p:nvPr/>
          </p:nvSpPr>
          <p:spPr>
            <a:xfrm>
              <a:off x="5129493" y="1213338"/>
              <a:ext cx="3409920" cy="2492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020" u="none" cap="none" strike="noStrike">
                  <a:solidFill>
                    <a:schemeClr val="dk2"/>
                  </a:solidFill>
                  <a:latin typeface="Arial"/>
                  <a:ea typeface="Arial"/>
                  <a:cs typeface="Arial"/>
                  <a:sym typeface="Arial"/>
                </a:rPr>
                <a:t>This is the text the LLM should be predicting.</a:t>
              </a:r>
              <a:endParaRPr/>
            </a:p>
          </p:txBody>
        </p:sp>
        <p:sp>
          <p:nvSpPr>
            <p:cNvPr id="108" name="Google Shape;108;p15"/>
            <p:cNvSpPr txBox="1"/>
            <p:nvPr/>
          </p:nvSpPr>
          <p:spPr>
            <a:xfrm>
              <a:off x="5129493" y="1533591"/>
              <a:ext cx="3409920" cy="2492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020" u="none" cap="none" strike="noStrike">
                  <a:solidFill>
                    <a:schemeClr val="dk2"/>
                  </a:solidFill>
                  <a:latin typeface="Arial"/>
                  <a:ea typeface="Arial"/>
                  <a:cs typeface="Arial"/>
                  <a:sym typeface="Arial"/>
                </a:rPr>
                <a:t>This is the text the LLM should be predicting.</a:t>
              </a:r>
              <a:endParaRPr/>
            </a:p>
          </p:txBody>
        </p:sp>
        <p:sp>
          <p:nvSpPr>
            <p:cNvPr id="109" name="Google Shape;109;p15"/>
            <p:cNvSpPr txBox="1"/>
            <p:nvPr/>
          </p:nvSpPr>
          <p:spPr>
            <a:xfrm>
              <a:off x="5129493" y="1843416"/>
              <a:ext cx="3409920" cy="2492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020" u="none" cap="none" strike="noStrike">
                  <a:solidFill>
                    <a:schemeClr val="dk2"/>
                  </a:solidFill>
                  <a:latin typeface="Arial"/>
                  <a:ea typeface="Arial"/>
                  <a:cs typeface="Arial"/>
                  <a:sym typeface="Arial"/>
                </a:rPr>
                <a:t>This is the text the LLM should be predicting.</a:t>
              </a:r>
              <a:endParaRPr/>
            </a:p>
          </p:txBody>
        </p:sp>
        <p:sp>
          <p:nvSpPr>
            <p:cNvPr id="110" name="Google Shape;110;p15"/>
            <p:cNvSpPr txBox="1"/>
            <p:nvPr/>
          </p:nvSpPr>
          <p:spPr>
            <a:xfrm>
              <a:off x="5129493" y="2168851"/>
              <a:ext cx="3409920" cy="2492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020" u="none" cap="none" strike="noStrike">
                  <a:solidFill>
                    <a:schemeClr val="dk2"/>
                  </a:solidFill>
                  <a:latin typeface="Arial"/>
                  <a:ea typeface="Arial"/>
                  <a:cs typeface="Arial"/>
                  <a:sym typeface="Arial"/>
                </a:rPr>
                <a:t>This is the text the LLM should be predicting.</a:t>
              </a:r>
              <a:endParaRPr/>
            </a:p>
          </p:txBody>
        </p:sp>
        <p:sp>
          <p:nvSpPr>
            <p:cNvPr id="111" name="Google Shape;111;p15"/>
            <p:cNvSpPr txBox="1"/>
            <p:nvPr/>
          </p:nvSpPr>
          <p:spPr>
            <a:xfrm>
              <a:off x="5129493" y="2496311"/>
              <a:ext cx="3409920" cy="2492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020" u="none" cap="none" strike="noStrike">
                  <a:solidFill>
                    <a:schemeClr val="dk2"/>
                  </a:solidFill>
                  <a:latin typeface="Arial"/>
                  <a:ea typeface="Arial"/>
                  <a:cs typeface="Arial"/>
                  <a:sym typeface="Arial"/>
                </a:rPr>
                <a:t>This is the text the LLM should be predicting.</a:t>
              </a:r>
              <a:endParaRPr/>
            </a:p>
          </p:txBody>
        </p:sp>
        <p:sp>
          <p:nvSpPr>
            <p:cNvPr id="112" name="Google Shape;112;p15"/>
            <p:cNvSpPr/>
            <p:nvPr/>
          </p:nvSpPr>
          <p:spPr>
            <a:xfrm>
              <a:off x="6596073" y="1862224"/>
              <a:ext cx="643848" cy="211229"/>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3" name="Google Shape;113;p15"/>
            <p:cNvSpPr/>
            <p:nvPr/>
          </p:nvSpPr>
          <p:spPr>
            <a:xfrm>
              <a:off x="7240016" y="1862224"/>
              <a:ext cx="643848" cy="211229"/>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4" name="Google Shape;114;p15"/>
            <p:cNvSpPr/>
            <p:nvPr/>
          </p:nvSpPr>
          <p:spPr>
            <a:xfrm>
              <a:off x="7883958" y="1862224"/>
              <a:ext cx="643848" cy="211229"/>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5" name="Google Shape;115;p15"/>
            <p:cNvSpPr/>
            <p:nvPr/>
          </p:nvSpPr>
          <p:spPr>
            <a:xfrm>
              <a:off x="7240015" y="2185697"/>
              <a:ext cx="643848" cy="21123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6" name="Google Shape;116;p15"/>
            <p:cNvSpPr/>
            <p:nvPr/>
          </p:nvSpPr>
          <p:spPr>
            <a:xfrm>
              <a:off x="7883957" y="2185697"/>
              <a:ext cx="643848" cy="21123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7" name="Google Shape;117;p15"/>
            <p:cNvSpPr/>
            <p:nvPr/>
          </p:nvSpPr>
          <p:spPr>
            <a:xfrm>
              <a:off x="7883958" y="2516855"/>
              <a:ext cx="643848" cy="211229"/>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8" name="Google Shape;118;p15"/>
            <p:cNvSpPr/>
            <p:nvPr/>
          </p:nvSpPr>
          <p:spPr>
            <a:xfrm>
              <a:off x="6596075" y="1546972"/>
              <a:ext cx="643848" cy="21123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9" name="Google Shape;119;p15"/>
            <p:cNvSpPr/>
            <p:nvPr/>
          </p:nvSpPr>
          <p:spPr>
            <a:xfrm>
              <a:off x="7240018" y="1546972"/>
              <a:ext cx="643848" cy="21123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0" name="Google Shape;120;p15"/>
            <p:cNvSpPr/>
            <p:nvPr/>
          </p:nvSpPr>
          <p:spPr>
            <a:xfrm>
              <a:off x="7883960" y="1546972"/>
              <a:ext cx="643848" cy="21123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1" name="Google Shape;121;p15"/>
            <p:cNvSpPr/>
            <p:nvPr/>
          </p:nvSpPr>
          <p:spPr>
            <a:xfrm>
              <a:off x="5952148" y="1546972"/>
              <a:ext cx="643848" cy="21123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2" name="Google Shape;122;p15"/>
            <p:cNvSpPr/>
            <p:nvPr/>
          </p:nvSpPr>
          <p:spPr>
            <a:xfrm>
              <a:off x="6596075" y="1228595"/>
              <a:ext cx="643848" cy="21123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3" name="Google Shape;123;p15"/>
            <p:cNvSpPr/>
            <p:nvPr/>
          </p:nvSpPr>
          <p:spPr>
            <a:xfrm>
              <a:off x="7240017" y="1228595"/>
              <a:ext cx="643848" cy="21123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4" name="Google Shape;124;p15"/>
            <p:cNvSpPr/>
            <p:nvPr/>
          </p:nvSpPr>
          <p:spPr>
            <a:xfrm>
              <a:off x="7883960" y="1228595"/>
              <a:ext cx="643848" cy="21123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5" name="Google Shape;125;p15"/>
            <p:cNvSpPr/>
            <p:nvPr/>
          </p:nvSpPr>
          <p:spPr>
            <a:xfrm>
              <a:off x="5952148" y="1228595"/>
              <a:ext cx="643848" cy="21123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6" name="Google Shape;126;p15"/>
            <p:cNvSpPr/>
            <p:nvPr/>
          </p:nvSpPr>
          <p:spPr>
            <a:xfrm>
              <a:off x="5308182" y="1229572"/>
              <a:ext cx="643848" cy="21123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7" name="Google Shape;127;p15"/>
            <p:cNvSpPr/>
            <p:nvPr/>
          </p:nvSpPr>
          <p:spPr>
            <a:xfrm rot="-5400000">
              <a:off x="6864278" y="-467801"/>
              <a:ext cx="107431" cy="3219623"/>
            </a:xfrm>
            <a:prstGeom prst="rightBrace">
              <a:avLst>
                <a:gd fmla="val 48229" name="adj1"/>
                <a:gd fmla="val 50305"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72" name="Google Shape;572;p51"/>
          <p:cNvSpPr txBox="1"/>
          <p:nvPr/>
        </p:nvSpPr>
        <p:spPr>
          <a:xfrm>
            <a:off x="502941" y="199399"/>
            <a:ext cx="813811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Are models using intelligent human feedback?</a:t>
            </a:r>
            <a:endParaRPr b="0" i="0" sz="2800" u="none" cap="none" strike="noStrike">
              <a:solidFill>
                <a:srgbClr val="000000"/>
              </a:solidFill>
              <a:latin typeface="Arial"/>
              <a:ea typeface="Arial"/>
              <a:cs typeface="Arial"/>
              <a:sym typeface="Arial"/>
            </a:endParaRPr>
          </a:p>
        </p:txBody>
      </p:sp>
      <p:sp>
        <p:nvSpPr>
          <p:cNvPr id="573" name="Google Shape;573;p51"/>
          <p:cNvSpPr txBox="1"/>
          <p:nvPr/>
        </p:nvSpPr>
        <p:spPr>
          <a:xfrm>
            <a:off x="403860" y="1078180"/>
            <a:ext cx="8313420" cy="313932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Not necessarily. They can still be seen as parrots that have learnt to please humans instead of copying them. Indeed, they have been training with the goal of producing a high-probability completion, though the highest probability sentence reflects human preferences.</a:t>
            </a:r>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Additionally, a common phenomenon happening when training with reward models is reward hacking: </a:t>
            </a:r>
            <a:r>
              <a:rPr b="0" i="1" lang="en-GB" sz="1800" u="none" cap="none" strike="noStrike">
                <a:solidFill>
                  <a:srgbClr val="000000"/>
                </a:solidFill>
                <a:latin typeface="Arial"/>
                <a:ea typeface="Arial"/>
                <a:cs typeface="Arial"/>
                <a:sym typeface="Arial"/>
              </a:rPr>
              <a:t>The model finds a strategy to maximise the rewards in training and this strategy does not necessarily generalise to problems not seen during training*.</a:t>
            </a:r>
            <a:endParaRPr/>
          </a:p>
          <a:p>
            <a:pPr indent="0" lvl="0" marL="0" marR="0" rtl="0" algn="just">
              <a:lnSpc>
                <a:spcPct val="100000"/>
              </a:lnSpc>
              <a:spcBef>
                <a:spcPts val="0"/>
              </a:spcBef>
              <a:spcAft>
                <a:spcPts val="0"/>
              </a:spcAft>
              <a:buNone/>
            </a:pPr>
            <a:r>
              <a:t/>
            </a:r>
            <a:endParaRPr b="0" i="1"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This highlights a shortcoming in intelligence of LLMs trained in a RL setting.</a:t>
            </a:r>
            <a:endParaRPr/>
          </a:p>
        </p:txBody>
      </p:sp>
      <p:sp>
        <p:nvSpPr>
          <p:cNvPr id="574" name="Google Shape;574;p51"/>
          <p:cNvSpPr txBox="1"/>
          <p:nvPr/>
        </p:nvSpPr>
        <p:spPr>
          <a:xfrm>
            <a:off x="84742" y="4546661"/>
            <a:ext cx="8174183"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*We note that one way to mitigate reward hacking is to force models to stay close to the original one  by adding a KL divergence term.</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52"/>
          <p:cNvSpPr txBox="1"/>
          <p:nvPr/>
        </p:nvSpPr>
        <p:spPr>
          <a:xfrm>
            <a:off x="0" y="4770235"/>
            <a:ext cx="4060500" cy="19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Arial"/>
                <a:ea typeface="Arial"/>
                <a:cs typeface="Arial"/>
                <a:sym typeface="Arial"/>
              </a:rPr>
              <a:t>Images from:</a:t>
            </a:r>
            <a:r>
              <a:rPr b="0" i="0" lang="en-GB" sz="1400" u="none" cap="none" strike="noStrike">
                <a:solidFill>
                  <a:srgbClr val="000000"/>
                </a:solidFill>
                <a:latin typeface="Arial"/>
                <a:ea typeface="Arial"/>
                <a:cs typeface="Arial"/>
                <a:sym typeface="Arial"/>
              </a:rPr>
              <a:t> </a:t>
            </a:r>
            <a:r>
              <a:rPr b="0" i="0" lang="en-GB" sz="600" u="sng" cap="none" strike="noStrike">
                <a:solidFill>
                  <a:schemeClr val="hlink"/>
                </a:solidFill>
                <a:latin typeface="Arial"/>
                <a:ea typeface="Arial"/>
                <a:cs typeface="Arial"/>
                <a:sym typeface="Arial"/>
                <a:hlinkClick r:id="rId3"/>
              </a:rPr>
              <a:t>https://arxiv.org/abs/2501.12948</a:t>
            </a:r>
            <a:r>
              <a:rPr b="0" i="0" lang="en-GB" sz="600" u="none" cap="none" strike="noStrike">
                <a:solidFill>
                  <a:schemeClr val="dk2"/>
                </a:solidFill>
                <a:latin typeface="Arial"/>
                <a:ea typeface="Arial"/>
                <a:cs typeface="Arial"/>
                <a:sym typeface="Arial"/>
              </a:rPr>
              <a:t> </a:t>
            </a:r>
            <a:endParaRPr/>
          </a:p>
        </p:txBody>
      </p:sp>
      <p:sp>
        <p:nvSpPr>
          <p:cNvPr id="580" name="Google Shape;580;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81" name="Google Shape;581;p52"/>
          <p:cNvSpPr txBox="1"/>
          <p:nvPr/>
        </p:nvSpPr>
        <p:spPr>
          <a:xfrm>
            <a:off x="502941" y="199399"/>
            <a:ext cx="8138118"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Addressing this shortcoming using rewards with “Chain-of-thought” flavour</a:t>
            </a:r>
            <a:endParaRPr b="0" i="0" sz="2800" u="none" cap="none" strike="noStrike">
              <a:solidFill>
                <a:srgbClr val="000000"/>
              </a:solidFill>
              <a:latin typeface="Arial"/>
              <a:ea typeface="Arial"/>
              <a:cs typeface="Arial"/>
              <a:sym typeface="Arial"/>
            </a:endParaRPr>
          </a:p>
        </p:txBody>
      </p:sp>
      <p:sp>
        <p:nvSpPr>
          <p:cNvPr id="582" name="Google Shape;582;p52"/>
          <p:cNvSpPr txBox="1"/>
          <p:nvPr/>
        </p:nvSpPr>
        <p:spPr>
          <a:xfrm>
            <a:off x="426720" y="1513285"/>
            <a:ext cx="5151120" cy="286232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By just adding to the rewards terms that scores not only the final answer, but also the presence of reasoning leading to the answer, better performances can be achieved.</a:t>
            </a:r>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In the first image, we see that the reasoning length increases with training when using such rewards. In the second image, we see two metrics for evaluating the quality of the answer growing with the RL training time.</a:t>
            </a:r>
            <a:endParaRPr/>
          </a:p>
        </p:txBody>
      </p:sp>
      <p:pic>
        <p:nvPicPr>
          <p:cNvPr id="583" name="Google Shape;583;p52"/>
          <p:cNvPicPr preferRelativeResize="0"/>
          <p:nvPr/>
        </p:nvPicPr>
        <p:blipFill rotWithShape="1">
          <a:blip r:embed="rId4">
            <a:alphaModFix/>
          </a:blip>
          <a:srcRect b="0" l="0" r="0" t="0"/>
          <a:stretch/>
        </p:blipFill>
        <p:spPr>
          <a:xfrm>
            <a:off x="6023792" y="3128626"/>
            <a:ext cx="2489407" cy="1505049"/>
          </a:xfrm>
          <a:prstGeom prst="rect">
            <a:avLst/>
          </a:prstGeom>
          <a:noFill/>
          <a:ln>
            <a:noFill/>
          </a:ln>
        </p:spPr>
      </p:pic>
      <p:pic>
        <p:nvPicPr>
          <p:cNvPr id="584" name="Google Shape;584;p52"/>
          <p:cNvPicPr preferRelativeResize="0"/>
          <p:nvPr/>
        </p:nvPicPr>
        <p:blipFill rotWithShape="1">
          <a:blip r:embed="rId5">
            <a:alphaModFix/>
          </a:blip>
          <a:srcRect b="0" l="0" r="7060" t="0"/>
          <a:stretch/>
        </p:blipFill>
        <p:spPr>
          <a:xfrm>
            <a:off x="6059251" y="1325068"/>
            <a:ext cx="2489407" cy="1619378"/>
          </a:xfrm>
          <a:prstGeom prst="rect">
            <a:avLst/>
          </a:prstGeom>
          <a:noFill/>
          <a:ln>
            <a:noFill/>
          </a:ln>
        </p:spPr>
      </p:pic>
      <p:sp>
        <p:nvSpPr>
          <p:cNvPr id="585" name="Google Shape;585;p52"/>
          <p:cNvSpPr/>
          <p:nvPr/>
        </p:nvSpPr>
        <p:spPr>
          <a:xfrm>
            <a:off x="5988338" y="1325068"/>
            <a:ext cx="2560319" cy="1619378"/>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86" name="Google Shape;586;p52"/>
          <p:cNvSpPr/>
          <p:nvPr/>
        </p:nvSpPr>
        <p:spPr>
          <a:xfrm>
            <a:off x="5988337" y="3047649"/>
            <a:ext cx="2560319" cy="1619378"/>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92" name="Google Shape;592;p53"/>
          <p:cNvSpPr txBox="1"/>
          <p:nvPr/>
        </p:nvSpPr>
        <p:spPr>
          <a:xfrm>
            <a:off x="339422" y="1575905"/>
            <a:ext cx="4197600" cy="29163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An example of an LLM using tools to better answer a question.</a:t>
            </a:r>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This is done in several steps:</a:t>
            </a:r>
            <a:endParaRPr/>
          </a:p>
          <a:p>
            <a:pPr indent="0" lvl="0" marL="0" marR="0" rtl="0" algn="just">
              <a:lnSpc>
                <a:spcPct val="100000"/>
              </a:lnSpc>
              <a:spcBef>
                <a:spcPts val="0"/>
              </a:spcBef>
              <a:spcAft>
                <a:spcPts val="0"/>
              </a:spcAft>
              <a:buClr>
                <a:srgbClr val="000000"/>
              </a:buClr>
              <a:buSzPts val="500"/>
              <a:buFont typeface="Arial"/>
              <a:buNone/>
            </a:pPr>
            <a:r>
              <a:t/>
            </a:r>
            <a:endParaRPr b="0" i="0" sz="500" u="none" cap="none" strike="noStrike">
              <a:solidFill>
                <a:schemeClr val="dk1"/>
              </a:solidFill>
              <a:latin typeface="Arial"/>
              <a:ea typeface="Arial"/>
              <a:cs typeface="Arial"/>
              <a:sym typeface="Arial"/>
            </a:endParaRPr>
          </a:p>
          <a:p>
            <a:pPr indent="-400050" lvl="0" marL="400050" marR="0" rtl="0" algn="just">
              <a:lnSpc>
                <a:spcPct val="100000"/>
              </a:lnSpc>
              <a:spcBef>
                <a:spcPts val="0"/>
              </a:spcBef>
              <a:spcAft>
                <a:spcPts val="0"/>
              </a:spcAft>
              <a:buClr>
                <a:srgbClr val="000000"/>
              </a:buClr>
              <a:buSzPts val="1800"/>
              <a:buFont typeface="Arial"/>
              <a:buAutoNum type="romanLcParenBoth"/>
            </a:pPr>
            <a:r>
              <a:rPr b="0" i="0" lang="en-GB" sz="1800" u="none" cap="none" strike="noStrike">
                <a:solidFill>
                  <a:schemeClr val="dk1"/>
                </a:solidFill>
                <a:latin typeface="Arial"/>
                <a:ea typeface="Arial"/>
                <a:cs typeface="Arial"/>
                <a:sym typeface="Arial"/>
              </a:rPr>
              <a:t>Select “Google Search” as first tool to use;</a:t>
            </a:r>
            <a:endParaRPr/>
          </a:p>
          <a:p>
            <a:pPr indent="-368300" lvl="0" marL="400050" marR="0" rtl="0" algn="just">
              <a:lnSpc>
                <a:spcPct val="100000"/>
              </a:lnSpc>
              <a:spcBef>
                <a:spcPts val="0"/>
              </a:spcBef>
              <a:spcAft>
                <a:spcPts val="0"/>
              </a:spcAft>
              <a:buClr>
                <a:srgbClr val="000000"/>
              </a:buClr>
              <a:buSzPts val="500"/>
              <a:buFont typeface="Arial"/>
              <a:buNone/>
            </a:pPr>
            <a:r>
              <a:t/>
            </a:r>
            <a:endParaRPr b="0" i="0" sz="500" u="none" cap="none" strike="noStrike">
              <a:solidFill>
                <a:schemeClr val="dk1"/>
              </a:solidFill>
              <a:latin typeface="Arial"/>
              <a:ea typeface="Arial"/>
              <a:cs typeface="Arial"/>
              <a:sym typeface="Arial"/>
            </a:endParaRPr>
          </a:p>
          <a:p>
            <a:pPr indent="-400050" lvl="0" marL="400050" marR="0" rtl="0" algn="just">
              <a:lnSpc>
                <a:spcPct val="100000"/>
              </a:lnSpc>
              <a:spcBef>
                <a:spcPts val="0"/>
              </a:spcBef>
              <a:spcAft>
                <a:spcPts val="0"/>
              </a:spcAft>
              <a:buClr>
                <a:srgbClr val="000000"/>
              </a:buClr>
              <a:buSzPts val="1800"/>
              <a:buFont typeface="Arial"/>
              <a:buAutoNum type="romanLcParenBoth"/>
            </a:pPr>
            <a:r>
              <a:rPr b="0" i="0" lang="en-GB" sz="1800" u="none" cap="none" strike="noStrike">
                <a:solidFill>
                  <a:schemeClr val="dk1"/>
                </a:solidFill>
                <a:latin typeface="Arial"/>
                <a:ea typeface="Arial"/>
                <a:cs typeface="Arial"/>
                <a:sym typeface="Arial"/>
              </a:rPr>
              <a:t>Make an API call to this tool;</a:t>
            </a:r>
            <a:endParaRPr/>
          </a:p>
          <a:p>
            <a:pPr indent="-368300" lvl="0" marL="400050" marR="0" rtl="0" algn="just">
              <a:lnSpc>
                <a:spcPct val="100000"/>
              </a:lnSpc>
              <a:spcBef>
                <a:spcPts val="0"/>
              </a:spcBef>
              <a:spcAft>
                <a:spcPts val="0"/>
              </a:spcAft>
              <a:buClr>
                <a:srgbClr val="000000"/>
              </a:buClr>
              <a:buSzPts val="500"/>
              <a:buFont typeface="Arial"/>
              <a:buNone/>
            </a:pPr>
            <a:r>
              <a:t/>
            </a:r>
            <a:endParaRPr b="0" i="0" sz="500" u="none" cap="none" strike="noStrike">
              <a:solidFill>
                <a:schemeClr val="dk1"/>
              </a:solidFill>
              <a:latin typeface="Arial"/>
              <a:ea typeface="Arial"/>
              <a:cs typeface="Arial"/>
              <a:sym typeface="Arial"/>
            </a:endParaRPr>
          </a:p>
          <a:p>
            <a:pPr indent="-400050" lvl="0" marL="400050" marR="0" rtl="0" algn="just">
              <a:lnSpc>
                <a:spcPct val="100000"/>
              </a:lnSpc>
              <a:spcBef>
                <a:spcPts val="0"/>
              </a:spcBef>
              <a:spcAft>
                <a:spcPts val="0"/>
              </a:spcAft>
              <a:buClr>
                <a:srgbClr val="000000"/>
              </a:buClr>
              <a:buSzPts val="1800"/>
              <a:buFont typeface="Arial"/>
              <a:buAutoNum type="romanLcParenBoth"/>
            </a:pPr>
            <a:r>
              <a:rPr b="0" i="0" lang="en-GB" sz="1800" u="none" cap="none" strike="noStrike">
                <a:solidFill>
                  <a:schemeClr val="dk1"/>
                </a:solidFill>
                <a:latin typeface="Arial"/>
                <a:ea typeface="Arial"/>
                <a:cs typeface="Arial"/>
                <a:sym typeface="Arial"/>
              </a:rPr>
              <a:t>Summarise the information gained;</a:t>
            </a:r>
            <a:endParaRPr/>
          </a:p>
          <a:p>
            <a:pPr indent="-368300" lvl="0" marL="400050" marR="0" rtl="0" algn="just">
              <a:lnSpc>
                <a:spcPct val="100000"/>
              </a:lnSpc>
              <a:spcBef>
                <a:spcPts val="0"/>
              </a:spcBef>
              <a:spcAft>
                <a:spcPts val="0"/>
              </a:spcAft>
              <a:buClr>
                <a:srgbClr val="000000"/>
              </a:buClr>
              <a:buSzPts val="500"/>
              <a:buFont typeface="Arial"/>
              <a:buNone/>
            </a:pPr>
            <a:r>
              <a:t/>
            </a:r>
            <a:endParaRPr b="0" i="0" sz="500" u="none" cap="none" strike="noStrike">
              <a:solidFill>
                <a:schemeClr val="dk1"/>
              </a:solidFill>
              <a:latin typeface="Arial"/>
              <a:ea typeface="Arial"/>
              <a:cs typeface="Arial"/>
              <a:sym typeface="Arial"/>
            </a:endParaRPr>
          </a:p>
          <a:p>
            <a:pPr indent="-400050" lvl="0" marL="400050" marR="0" rtl="0" algn="just">
              <a:lnSpc>
                <a:spcPct val="100000"/>
              </a:lnSpc>
              <a:spcBef>
                <a:spcPts val="0"/>
              </a:spcBef>
              <a:spcAft>
                <a:spcPts val="0"/>
              </a:spcAft>
              <a:buClr>
                <a:srgbClr val="000000"/>
              </a:buClr>
              <a:buSzPts val="1800"/>
              <a:buFont typeface="Arial"/>
              <a:buAutoNum type="romanLcParenBoth"/>
            </a:pPr>
            <a:r>
              <a:rPr b="0" i="0" lang="en-GB" sz="1800" u="none" cap="none" strike="noStrike">
                <a:solidFill>
                  <a:schemeClr val="dk1"/>
                </a:solidFill>
                <a:latin typeface="Arial"/>
                <a:ea typeface="Arial"/>
                <a:cs typeface="Arial"/>
                <a:sym typeface="Arial"/>
              </a:rPr>
              <a:t>Select the “Format answer” tool to display images in a nice way.</a:t>
            </a:r>
            <a:endParaRPr/>
          </a:p>
        </p:txBody>
      </p:sp>
      <p:sp>
        <p:nvSpPr>
          <p:cNvPr id="593" name="Google Shape;593;p53"/>
          <p:cNvSpPr txBox="1"/>
          <p:nvPr/>
        </p:nvSpPr>
        <p:spPr>
          <a:xfrm>
            <a:off x="-7620" y="4873097"/>
            <a:ext cx="8299200" cy="35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chemeClr val="dk1"/>
                </a:solidFill>
                <a:latin typeface="Arial"/>
                <a:ea typeface="Arial"/>
                <a:cs typeface="Arial"/>
                <a:sym typeface="Arial"/>
              </a:rPr>
              <a:t>Chat history </a:t>
            </a:r>
            <a:r>
              <a:rPr b="0" i="0" lang="en-GB" sz="700" u="sng" cap="none" strike="noStrike">
                <a:solidFill>
                  <a:schemeClr val="hlink"/>
                </a:solidFill>
                <a:latin typeface="Arial"/>
                <a:ea typeface="Arial"/>
                <a:cs typeface="Arial"/>
                <a:sym typeface="Arial"/>
                <a:hlinkClick r:id="rId3"/>
              </a:rPr>
              <a:t>https://chatgpt.com/share/67eea174-4584-8013-9440-3cf2c78e9b74</a:t>
            </a:r>
            <a:r>
              <a:rPr b="0" i="0" lang="en-GB" sz="700" u="none" cap="none" strike="noStrike">
                <a:solidFill>
                  <a:schemeClr val="dk1"/>
                </a:solidFill>
                <a:latin typeface="Arial"/>
                <a:ea typeface="Arial"/>
                <a:cs typeface="Arial"/>
                <a:sym typeface="Arial"/>
              </a:rPr>
              <a:t> </a:t>
            </a:r>
            <a:endParaRPr b="0" i="0" sz="1000" u="none" cap="none" strike="noStrike">
              <a:solidFill>
                <a:schemeClr val="dk1"/>
              </a:solidFill>
              <a:latin typeface="Arial"/>
              <a:ea typeface="Arial"/>
              <a:cs typeface="Arial"/>
              <a:sym typeface="Arial"/>
            </a:endParaRPr>
          </a:p>
        </p:txBody>
      </p:sp>
      <p:sp>
        <p:nvSpPr>
          <p:cNvPr id="594" name="Google Shape;594;p53"/>
          <p:cNvSpPr txBox="1"/>
          <p:nvPr/>
        </p:nvSpPr>
        <p:spPr>
          <a:xfrm>
            <a:off x="502941" y="199399"/>
            <a:ext cx="813811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Road to intelligence: LLMs interacting with tools</a:t>
            </a:r>
            <a:endParaRPr b="0" i="0" sz="2800" u="none" cap="none" strike="noStrike">
              <a:solidFill>
                <a:srgbClr val="000000"/>
              </a:solidFill>
              <a:latin typeface="Arial"/>
              <a:ea typeface="Arial"/>
              <a:cs typeface="Arial"/>
              <a:sym typeface="Arial"/>
            </a:endParaRPr>
          </a:p>
        </p:txBody>
      </p:sp>
      <p:sp>
        <p:nvSpPr>
          <p:cNvPr id="595" name="Google Shape;595;p53"/>
          <p:cNvSpPr txBox="1"/>
          <p:nvPr/>
        </p:nvSpPr>
        <p:spPr>
          <a:xfrm>
            <a:off x="339422" y="929574"/>
            <a:ext cx="8465100" cy="615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700" u="none" cap="none" strike="noStrike">
                <a:solidFill>
                  <a:srgbClr val="000000"/>
                </a:solidFill>
                <a:latin typeface="Arial"/>
                <a:ea typeface="Arial"/>
                <a:cs typeface="Arial"/>
                <a:sym typeface="Arial"/>
              </a:rPr>
              <a:t>An LLM can use external tools when appropriate. This can greatly empower them! The call to external tools is simply done by generating the right text for APIs.</a:t>
            </a:r>
            <a:endParaRPr sz="1300"/>
          </a:p>
        </p:txBody>
      </p:sp>
      <p:grpSp>
        <p:nvGrpSpPr>
          <p:cNvPr id="596" name="Google Shape;596;p53"/>
          <p:cNvGrpSpPr/>
          <p:nvPr/>
        </p:nvGrpSpPr>
        <p:grpSpPr>
          <a:xfrm>
            <a:off x="4976821" y="1965646"/>
            <a:ext cx="3648998" cy="2434805"/>
            <a:chOff x="4823460" y="2026920"/>
            <a:chExt cx="3840459" cy="2480525"/>
          </a:xfrm>
        </p:grpSpPr>
        <p:pic>
          <p:nvPicPr>
            <p:cNvPr id="597" name="Google Shape;597;p53"/>
            <p:cNvPicPr preferRelativeResize="0"/>
            <p:nvPr/>
          </p:nvPicPr>
          <p:blipFill rotWithShape="1">
            <a:blip r:embed="rId4">
              <a:alphaModFix/>
            </a:blip>
            <a:srcRect b="0" l="0" r="0" t="0"/>
            <a:stretch/>
          </p:blipFill>
          <p:spPr>
            <a:xfrm>
              <a:off x="4861165" y="2087337"/>
              <a:ext cx="3779894" cy="2404868"/>
            </a:xfrm>
            <a:prstGeom prst="rect">
              <a:avLst/>
            </a:prstGeom>
            <a:noFill/>
            <a:ln>
              <a:noFill/>
            </a:ln>
          </p:spPr>
        </p:pic>
        <p:sp>
          <p:nvSpPr>
            <p:cNvPr id="598" name="Google Shape;598;p53"/>
            <p:cNvSpPr/>
            <p:nvPr/>
          </p:nvSpPr>
          <p:spPr>
            <a:xfrm>
              <a:off x="4823460" y="2026920"/>
              <a:ext cx="3840459" cy="2480525"/>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pic>
        <p:nvPicPr>
          <p:cNvPr descr="L'usage de l'IA dans le monde de la protection sociale : pratiques et perspectives" id="603" name="Google Shape;603;p54"/>
          <p:cNvPicPr preferRelativeResize="0"/>
          <p:nvPr/>
        </p:nvPicPr>
        <p:blipFill rotWithShape="1">
          <a:blip r:embed="rId3">
            <a:alphaModFix/>
          </a:blip>
          <a:srcRect b="0" l="0" r="49833" t="0"/>
          <a:stretch/>
        </p:blipFill>
        <p:spPr>
          <a:xfrm rot="10800000">
            <a:off x="4571999" y="0"/>
            <a:ext cx="4587240" cy="5143500"/>
          </a:xfrm>
          <a:prstGeom prst="rect">
            <a:avLst/>
          </a:prstGeom>
          <a:noFill/>
          <a:ln>
            <a:noFill/>
          </a:ln>
        </p:spPr>
      </p:pic>
      <p:grpSp>
        <p:nvGrpSpPr>
          <p:cNvPr id="604" name="Google Shape;604;p54"/>
          <p:cNvGrpSpPr/>
          <p:nvPr/>
        </p:nvGrpSpPr>
        <p:grpSpPr>
          <a:xfrm>
            <a:off x="0" y="0"/>
            <a:ext cx="8439149" cy="5143500"/>
            <a:chOff x="-818258" y="-351790"/>
            <a:chExt cx="9590210" cy="5847080"/>
          </a:xfrm>
        </p:grpSpPr>
        <p:pic>
          <p:nvPicPr>
            <p:cNvPr descr="L'usage de l'IA dans le monde de la protection sociale : pratiques et perspectives" id="605" name="Google Shape;605;p54"/>
            <p:cNvPicPr preferRelativeResize="0"/>
            <p:nvPr/>
          </p:nvPicPr>
          <p:blipFill rotWithShape="1">
            <a:blip r:embed="rId3">
              <a:alphaModFix/>
            </a:blip>
            <a:srcRect b="0" l="0" r="49833" t="0"/>
            <a:stretch/>
          </p:blipFill>
          <p:spPr>
            <a:xfrm>
              <a:off x="-818258" y="-351790"/>
              <a:ext cx="5212920" cy="5847080"/>
            </a:xfrm>
            <a:prstGeom prst="rect">
              <a:avLst/>
            </a:prstGeom>
            <a:noFill/>
            <a:ln>
              <a:noFill/>
            </a:ln>
          </p:spPr>
        </p:pic>
        <p:sp>
          <p:nvSpPr>
            <p:cNvPr id="606" name="Google Shape;606;p54"/>
            <p:cNvSpPr/>
            <p:nvPr/>
          </p:nvSpPr>
          <p:spPr>
            <a:xfrm>
              <a:off x="-17271" y="18199"/>
              <a:ext cx="8789223" cy="51070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607" name="Google Shape;607;p54"/>
          <p:cNvSpPr/>
          <p:nvPr/>
        </p:nvSpPr>
        <p:spPr>
          <a:xfrm>
            <a:off x="704849" y="325468"/>
            <a:ext cx="7734300" cy="449255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08" name="Google Shape;608;p54"/>
          <p:cNvSpPr txBox="1"/>
          <p:nvPr/>
        </p:nvSpPr>
        <p:spPr>
          <a:xfrm>
            <a:off x="395715" y="493386"/>
            <a:ext cx="835256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Understanding the LLM landscape </a:t>
            </a:r>
            <a:endParaRPr/>
          </a:p>
        </p:txBody>
      </p:sp>
      <p:sp>
        <p:nvSpPr>
          <p:cNvPr id="609" name="Google Shape;609;p54"/>
          <p:cNvSpPr txBox="1"/>
          <p:nvPr/>
        </p:nvSpPr>
        <p:spPr>
          <a:xfrm>
            <a:off x="2061209" y="1540695"/>
            <a:ext cx="5021580" cy="206210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dk1"/>
                </a:solidFill>
                <a:latin typeface="Arial Narrow"/>
                <a:ea typeface="Arial Narrow"/>
                <a:cs typeface="Arial Narrow"/>
                <a:sym typeface="Arial Narrow"/>
              </a:rPr>
              <a:t>Chapter 6</a:t>
            </a:r>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dk1"/>
                </a:solidFill>
                <a:latin typeface="Arial Narrow"/>
                <a:ea typeface="Arial Narrow"/>
                <a:cs typeface="Arial Narrow"/>
                <a:sym typeface="Arial Narrow"/>
              </a:rPr>
              <a:t>Finding the rationale</a:t>
            </a:r>
            <a:endParaRPr/>
          </a:p>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dk1"/>
                </a:solidFill>
                <a:latin typeface="Arial Narrow"/>
                <a:ea typeface="Arial Narrow"/>
                <a:cs typeface="Arial Narrow"/>
                <a:sym typeface="Arial Narrow"/>
              </a:rPr>
              <a:t>(My research)</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55"/>
          <p:cNvSpPr txBox="1"/>
          <p:nvPr/>
        </p:nvSpPr>
        <p:spPr>
          <a:xfrm>
            <a:off x="7641" y="4861781"/>
            <a:ext cx="2644200" cy="22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GB" sz="600" u="sng" cap="none" strike="noStrike">
                <a:solidFill>
                  <a:schemeClr val="hlink"/>
                </a:solidFill>
                <a:latin typeface="Arial"/>
                <a:ea typeface="Arial"/>
                <a:cs typeface="Arial"/>
                <a:sym typeface="Arial"/>
                <a:hlinkClick r:id="rId3"/>
              </a:rPr>
              <a:t>https://orbi.uliege.be/handle/2268/322654</a:t>
            </a:r>
            <a:r>
              <a:rPr b="0" i="0" lang="en-GB" sz="600" u="none" cap="none" strike="noStrike">
                <a:solidFill>
                  <a:schemeClr val="dk2"/>
                </a:solidFill>
                <a:latin typeface="Arial"/>
                <a:ea typeface="Arial"/>
                <a:cs typeface="Arial"/>
                <a:sym typeface="Arial"/>
              </a:rPr>
              <a:t> </a:t>
            </a:r>
            <a:endParaRPr/>
          </a:p>
        </p:txBody>
      </p:sp>
      <p:sp>
        <p:nvSpPr>
          <p:cNvPr id="615" name="Google Shape;615;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616" name="Google Shape;616;p55"/>
          <p:cNvSpPr txBox="1"/>
          <p:nvPr/>
        </p:nvSpPr>
        <p:spPr>
          <a:xfrm>
            <a:off x="502941" y="199399"/>
            <a:ext cx="813811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Explaining LLM answers in Question Answering (QA)</a:t>
            </a:r>
            <a:endParaRPr b="0" i="0" sz="2800" u="none" cap="none" strike="noStrike">
              <a:solidFill>
                <a:srgbClr val="000000"/>
              </a:solidFill>
              <a:latin typeface="Arial"/>
              <a:ea typeface="Arial"/>
              <a:cs typeface="Arial"/>
              <a:sym typeface="Arial"/>
            </a:endParaRPr>
          </a:p>
        </p:txBody>
      </p:sp>
      <p:sp>
        <p:nvSpPr>
          <p:cNvPr id="617" name="Google Shape;617;p55"/>
          <p:cNvSpPr txBox="1"/>
          <p:nvPr/>
        </p:nvSpPr>
        <p:spPr>
          <a:xfrm>
            <a:off x="426720" y="848369"/>
            <a:ext cx="8313420" cy="155427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In closed-context QA, there is often a requirement to find the elements of the context that were used to produce the answer. These elements are collectively called the rationale. This is particularly desirable for having trust in the answer of the LLMs and sourcing the information used.</a:t>
            </a:r>
            <a:endParaRPr/>
          </a:p>
          <a:p>
            <a:pPr indent="0" lvl="0" marL="0" marR="0" rtl="0" algn="just">
              <a:lnSpc>
                <a:spcPct val="100000"/>
              </a:lnSpc>
              <a:spcBef>
                <a:spcPts val="0"/>
              </a:spcBef>
              <a:spcAft>
                <a:spcPts val="0"/>
              </a:spcAft>
              <a:buNone/>
            </a:pPr>
            <a:r>
              <a:t/>
            </a:r>
            <a:endParaRPr b="0" i="0" sz="5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My research focuses on developing techniques to find rationales. </a:t>
            </a:r>
            <a:endParaRPr/>
          </a:p>
        </p:txBody>
      </p:sp>
      <p:sp>
        <p:nvSpPr>
          <p:cNvPr id="618" name="Google Shape;618;p55"/>
          <p:cNvSpPr txBox="1"/>
          <p:nvPr/>
        </p:nvSpPr>
        <p:spPr>
          <a:xfrm>
            <a:off x="426720" y="2852258"/>
            <a:ext cx="3101340" cy="147732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One example is on the right, the rationale found by one of the technique I have used is the text whose background is coloured in black.</a:t>
            </a:r>
            <a:endParaRPr/>
          </a:p>
        </p:txBody>
      </p:sp>
      <p:grpSp>
        <p:nvGrpSpPr>
          <p:cNvPr id="619" name="Google Shape;619;p55"/>
          <p:cNvGrpSpPr/>
          <p:nvPr/>
        </p:nvGrpSpPr>
        <p:grpSpPr>
          <a:xfrm>
            <a:off x="3859284" y="2609848"/>
            <a:ext cx="4781775" cy="2114324"/>
            <a:chOff x="4093637" y="2674253"/>
            <a:chExt cx="4547422" cy="2010703"/>
          </a:xfrm>
        </p:grpSpPr>
        <p:sp>
          <p:nvSpPr>
            <p:cNvPr id="620" name="Google Shape;620;p55"/>
            <p:cNvSpPr txBox="1"/>
            <p:nvPr/>
          </p:nvSpPr>
          <p:spPr>
            <a:xfrm>
              <a:off x="4198974" y="2764656"/>
              <a:ext cx="4302600" cy="1920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Courier New"/>
                  <a:ea typeface="Courier New"/>
                  <a:cs typeface="Courier New"/>
                  <a:sym typeface="Courier New"/>
                </a:rPr>
                <a:t>Layer </a:t>
              </a:r>
              <a:r>
                <a:rPr b="1" i="0" lang="en-GB" sz="600" u="none" cap="none" strike="noStrike">
                  <a:solidFill>
                    <a:srgbClr val="008080"/>
                  </a:solidFill>
                  <a:latin typeface="Courier New"/>
                  <a:ea typeface="Courier New"/>
                  <a:cs typeface="Courier New"/>
                  <a:sym typeface="Courier New"/>
                </a:rPr>
                <a:t>5</a:t>
              </a:r>
              <a:r>
                <a:rPr b="0" i="0" lang="en-GB" sz="600" u="none" cap="none" strike="noStrike">
                  <a:solidFill>
                    <a:srgbClr val="000000"/>
                  </a:solidFill>
                  <a:latin typeface="Courier New"/>
                  <a:ea typeface="Courier New"/>
                  <a:cs typeface="Courier New"/>
                  <a:sym typeface="Courier New"/>
                </a:rPr>
                <a:t>, Head </a:t>
              </a:r>
              <a:r>
                <a:rPr b="1" i="0" lang="en-GB" sz="600" u="none" cap="none" strike="noStrike">
                  <a:solidFill>
                    <a:srgbClr val="008080"/>
                  </a:solidFill>
                  <a:latin typeface="Courier New"/>
                  <a:ea typeface="Courier New"/>
                  <a:cs typeface="Courier New"/>
                  <a:sym typeface="Courier New"/>
                </a:rPr>
                <a:t>4</a:t>
              </a:r>
              <a:endParaRPr b="0" i="0" sz="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600"/>
                <a:buFont typeface="Arial"/>
                <a:buNone/>
              </a:pPr>
              <a:r>
                <a:rPr b="1" i="0" lang="en-GB" sz="600" u="none" cap="none" strike="noStrike">
                  <a:solidFill>
                    <a:srgbClr val="CCCCCC"/>
                  </a:solidFill>
                  <a:highlight>
                    <a:srgbClr val="4F4F4F"/>
                  </a:highlight>
                  <a:latin typeface="Courier New"/>
                  <a:ea typeface="Courier New"/>
                  <a:cs typeface="Courier New"/>
                  <a:sym typeface="Courier New"/>
                </a:rPr>
                <a:t>###</a:t>
              </a:r>
              <a:r>
                <a:rPr b="1" i="0" lang="en-GB" sz="600" u="none" cap="none" strike="noStrike">
                  <a:solidFill>
                    <a:srgbClr val="CCCCCC"/>
                  </a:solidFill>
                  <a:highlight>
                    <a:srgbClr val="535353"/>
                  </a:highlight>
                  <a:latin typeface="Courier New"/>
                  <a:ea typeface="Courier New"/>
                  <a:cs typeface="Courier New"/>
                  <a:sym typeface="Courier New"/>
                </a:rPr>
                <a:t> Question</a:t>
              </a:r>
              <a:r>
                <a:rPr b="1" i="0" lang="en-GB" sz="600" u="none" cap="none" strike="noStrike">
                  <a:solidFill>
                    <a:srgbClr val="CCCCCC"/>
                  </a:solidFill>
                  <a:highlight>
                    <a:srgbClr val="545454"/>
                  </a:highlight>
                  <a:latin typeface="Courier New"/>
                  <a:ea typeface="Courier New"/>
                  <a:cs typeface="Courier New"/>
                  <a:sym typeface="Courier New"/>
                </a:rPr>
                <a:t>:</a:t>
              </a:r>
              <a:r>
                <a:rPr b="1" i="0" lang="en-GB" sz="600" u="none" cap="none" strike="noStrike">
                  <a:solidFill>
                    <a:srgbClr val="CCCCCC"/>
                  </a:solidFill>
                  <a:highlight>
                    <a:srgbClr val="828282"/>
                  </a:highlight>
                  <a:latin typeface="Courier New"/>
                  <a:ea typeface="Courier New"/>
                  <a:cs typeface="Courier New"/>
                  <a:sym typeface="Courier New"/>
                </a:rPr>
                <a:t> What</a:t>
              </a:r>
              <a:r>
                <a:rPr b="1" i="0" lang="en-GB" sz="600" u="none" cap="none" strike="noStrike">
                  <a:solidFill>
                    <a:srgbClr val="CCCCCC"/>
                  </a:solidFill>
                  <a:highlight>
                    <a:srgbClr val="787878"/>
                  </a:highlight>
                  <a:latin typeface="Courier New"/>
                  <a:ea typeface="Courier New"/>
                  <a:cs typeface="Courier New"/>
                  <a:sym typeface="Courier New"/>
                </a:rPr>
                <a:t> is</a:t>
              </a:r>
              <a:r>
                <a:rPr b="1" i="0" lang="en-GB" sz="600" u="none" cap="none" strike="noStrike">
                  <a:solidFill>
                    <a:srgbClr val="CCCCCC"/>
                  </a:solidFill>
                  <a:highlight>
                    <a:srgbClr val="010101"/>
                  </a:highlight>
                  <a:latin typeface="Courier New"/>
                  <a:ea typeface="Courier New"/>
                  <a:cs typeface="Courier New"/>
                  <a:sym typeface="Courier New"/>
                </a:rPr>
                <a:t> Sauvignon</a:t>
              </a:r>
              <a:r>
                <a:rPr b="1" i="0" lang="en-GB" sz="600" u="none" cap="none" strike="noStrike">
                  <a:solidFill>
                    <a:srgbClr val="CCCCCC"/>
                  </a:solidFill>
                  <a:highlight>
                    <a:srgbClr val="060606"/>
                  </a:highlight>
                  <a:latin typeface="Courier New"/>
                  <a:ea typeface="Courier New"/>
                  <a:cs typeface="Courier New"/>
                  <a:sym typeface="Courier New"/>
                </a:rPr>
                <a:t> blanc</a:t>
              </a:r>
              <a:r>
                <a:rPr b="1" i="0" lang="en-GB" sz="600" u="none" cap="none" strike="noStrike">
                  <a:solidFill>
                    <a:srgbClr val="CCCCCC"/>
                  </a:solidFill>
                  <a:highlight>
                    <a:srgbClr val="0F0F0F"/>
                  </a:highlight>
                  <a:latin typeface="Courier New"/>
                  <a:ea typeface="Courier New"/>
                  <a:cs typeface="Courier New"/>
                  <a:sym typeface="Courier New"/>
                </a:rPr>
                <a:t>?</a:t>
              </a:r>
              <a:endParaRPr b="0" i="0" sz="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600"/>
                <a:buFont typeface="Arial"/>
                <a:buNone/>
              </a:pPr>
              <a:r>
                <a:rPr b="1" i="0" lang="en-GB" sz="600" u="none" cap="none" strike="noStrike">
                  <a:solidFill>
                    <a:srgbClr val="CCCCCC"/>
                  </a:solidFill>
                  <a:highlight>
                    <a:srgbClr val="333333"/>
                  </a:highlight>
                  <a:latin typeface="Courier New"/>
                  <a:ea typeface="Courier New"/>
                  <a:cs typeface="Courier New"/>
                  <a:sym typeface="Courier New"/>
                </a:rPr>
                <a:t>###</a:t>
              </a:r>
              <a:r>
                <a:rPr b="1" i="0" lang="en-GB" sz="600" u="none" cap="none" strike="noStrike">
                  <a:solidFill>
                    <a:srgbClr val="CCCCCC"/>
                  </a:solidFill>
                  <a:highlight>
                    <a:srgbClr val="8A8A8A"/>
                  </a:highlight>
                  <a:latin typeface="Courier New"/>
                  <a:ea typeface="Courier New"/>
                  <a:cs typeface="Courier New"/>
                  <a:sym typeface="Courier New"/>
                </a:rPr>
                <a:t> Context</a:t>
              </a:r>
              <a:r>
                <a:rPr b="1" i="0" lang="en-GB" sz="600" u="none" cap="none" strike="noStrike">
                  <a:solidFill>
                    <a:srgbClr val="CCCCCC"/>
                  </a:solidFill>
                  <a:highlight>
                    <a:srgbClr val="6E6E6E"/>
                  </a:highlight>
                  <a:latin typeface="Courier New"/>
                  <a:ea typeface="Courier New"/>
                  <a:cs typeface="Courier New"/>
                  <a:sym typeface="Courier New"/>
                </a:rPr>
                <a:t>:</a:t>
              </a:r>
              <a:r>
                <a:rPr b="1" i="0" lang="en-GB" sz="600" u="none" cap="none" strike="noStrike">
                  <a:solidFill>
                    <a:srgbClr val="CCCCCC"/>
                  </a:solidFill>
                  <a:highlight>
                    <a:srgbClr val="323232"/>
                  </a:highlight>
                  <a:latin typeface="Courier New"/>
                  <a:ea typeface="Courier New"/>
                  <a:cs typeface="Courier New"/>
                  <a:sym typeface="Courier New"/>
                </a:rPr>
                <a:t> Sauvignon</a:t>
              </a:r>
              <a:r>
                <a:rPr b="1" i="0" lang="en-GB" sz="600" u="none" cap="none" strike="noStrike">
                  <a:solidFill>
                    <a:srgbClr val="CCCCCC"/>
                  </a:solidFill>
                  <a:highlight>
                    <a:srgbClr val="222222"/>
                  </a:highlight>
                  <a:latin typeface="Courier New"/>
                  <a:ea typeface="Courier New"/>
                  <a:cs typeface="Courier New"/>
                  <a:sym typeface="Courier New"/>
                </a:rPr>
                <a:t> blanc</a:t>
              </a:r>
              <a:r>
                <a:rPr b="1" i="0" lang="en-GB" sz="600" u="none" cap="none" strike="noStrike">
                  <a:solidFill>
                    <a:srgbClr val="CCCCCC"/>
                  </a:solidFill>
                  <a:highlight>
                    <a:srgbClr val="272727"/>
                  </a:highlight>
                  <a:latin typeface="Courier New"/>
                  <a:ea typeface="Courier New"/>
                  <a:cs typeface="Courier New"/>
                  <a:sym typeface="Courier New"/>
                </a:rPr>
                <a:t> is</a:t>
              </a:r>
              <a:r>
                <a:rPr b="1" i="0" lang="en-GB" sz="600" u="none" cap="none" strike="noStrike">
                  <a:solidFill>
                    <a:srgbClr val="CCCCCC"/>
                  </a:solidFill>
                  <a:highlight>
                    <a:srgbClr val="080808"/>
                  </a:highlight>
                  <a:latin typeface="Courier New"/>
                  <a:ea typeface="Courier New"/>
                  <a:cs typeface="Courier New"/>
                  <a:sym typeface="Courier New"/>
                </a:rPr>
                <a:t> a</a:t>
              </a:r>
              <a:r>
                <a:rPr b="1" i="0" lang="en-GB" sz="600" u="none" cap="none" strike="noStrike">
                  <a:solidFill>
                    <a:srgbClr val="CCCCCC"/>
                  </a:solidFill>
                  <a:highlight>
                    <a:srgbClr val="030303"/>
                  </a:highlight>
                  <a:latin typeface="Courier New"/>
                  <a:ea typeface="Courier New"/>
                  <a:cs typeface="Courier New"/>
                  <a:sym typeface="Courier New"/>
                </a:rPr>
                <a:t> green</a:t>
              </a:r>
              <a:r>
                <a:rPr b="1" i="0" lang="en-GB" sz="600" u="none" cap="none" strike="noStrike">
                  <a:solidFill>
                    <a:srgbClr val="CCCCCC"/>
                  </a:solidFill>
                  <a:highlight>
                    <a:srgbClr val="020202"/>
                  </a:highlight>
                  <a:latin typeface="Courier New"/>
                  <a:ea typeface="Courier New"/>
                  <a:cs typeface="Courier New"/>
                  <a:sym typeface="Courier New"/>
                </a:rPr>
                <a:t>-</a:t>
              </a:r>
              <a:r>
                <a:rPr b="1" i="0" lang="en-GB" sz="600" u="none" cap="none" strike="noStrike">
                  <a:solidFill>
                    <a:srgbClr val="CCCCCC"/>
                  </a:solidFill>
                  <a:highlight>
                    <a:srgbClr val="050505"/>
                  </a:highlight>
                  <a:latin typeface="Courier New"/>
                  <a:ea typeface="Courier New"/>
                  <a:cs typeface="Courier New"/>
                  <a:sym typeface="Courier New"/>
                </a:rPr>
                <a:t>skinned</a:t>
              </a:r>
              <a:r>
                <a:rPr b="1" i="0" lang="en-GB" sz="600" u="none" cap="none" strike="noStrike">
                  <a:solidFill>
                    <a:srgbClr val="CCCCCC"/>
                  </a:solidFill>
                  <a:highlight>
                    <a:srgbClr val="090909"/>
                  </a:highlight>
                  <a:latin typeface="Courier New"/>
                  <a:ea typeface="Courier New"/>
                  <a:cs typeface="Courier New"/>
                  <a:sym typeface="Courier New"/>
                </a:rPr>
                <a:t> grape variety</a:t>
              </a:r>
              <a:r>
                <a:rPr b="1" i="0" lang="en-GB" sz="600" u="none" cap="none" strike="noStrike">
                  <a:solidFill>
                    <a:srgbClr val="CCCCCC"/>
                  </a:solidFill>
                  <a:highlight>
                    <a:srgbClr val="0C0C0C"/>
                  </a:highlight>
                  <a:latin typeface="Courier New"/>
                  <a:ea typeface="Courier New"/>
                  <a:cs typeface="Courier New"/>
                  <a:sym typeface="Courier New"/>
                </a:rPr>
                <a:t> that</a:t>
              </a:r>
              <a:r>
                <a:rPr b="1" i="0" lang="en-GB" sz="600" u="none" cap="none" strike="noStrike">
                  <a:solidFill>
                    <a:srgbClr val="CCCCCC"/>
                  </a:solidFill>
                  <a:highlight>
                    <a:srgbClr val="060606"/>
                  </a:highlight>
                  <a:latin typeface="Courier New"/>
                  <a:ea typeface="Courier New"/>
                  <a:cs typeface="Courier New"/>
                  <a:sym typeface="Courier New"/>
                </a:rPr>
                <a:t> originates</a:t>
              </a:r>
              <a:r>
                <a:rPr b="1" i="0" lang="en-GB" sz="600" u="none" cap="none" strike="noStrike">
                  <a:solidFill>
                    <a:srgbClr val="CCCCCC"/>
                  </a:solidFill>
                  <a:highlight>
                    <a:srgbClr val="050505"/>
                  </a:highlight>
                  <a:latin typeface="Courier New"/>
                  <a:ea typeface="Courier New"/>
                  <a:cs typeface="Courier New"/>
                  <a:sym typeface="Courier New"/>
                </a:rPr>
                <a:t> from</a:t>
              </a:r>
              <a:r>
                <a:rPr b="1" i="0" lang="en-GB" sz="600" u="none" cap="none" strike="noStrike">
                  <a:solidFill>
                    <a:srgbClr val="CCCCCC"/>
                  </a:solidFill>
                  <a:highlight>
                    <a:srgbClr val="040404"/>
                  </a:highlight>
                  <a:latin typeface="Courier New"/>
                  <a:ea typeface="Courier New"/>
                  <a:cs typeface="Courier New"/>
                  <a:sym typeface="Courier New"/>
                </a:rPr>
                <a:t> the</a:t>
              </a:r>
              <a:r>
                <a:rPr b="1" i="0" lang="en-GB" sz="600" u="none" cap="none" strike="noStrike">
                  <a:solidFill>
                    <a:srgbClr val="CCCCCC"/>
                  </a:solidFill>
                  <a:highlight>
                    <a:srgbClr val="050505"/>
                  </a:highlight>
                  <a:latin typeface="Courier New"/>
                  <a:ea typeface="Courier New"/>
                  <a:cs typeface="Courier New"/>
                  <a:sym typeface="Courier New"/>
                </a:rPr>
                <a:t> city of</a:t>
              </a:r>
              <a:r>
                <a:rPr b="1" i="0" lang="en-GB" sz="600" u="none" cap="none" strike="noStrike">
                  <a:solidFill>
                    <a:srgbClr val="CCCCCC"/>
                  </a:solidFill>
                  <a:highlight>
                    <a:srgbClr val="090909"/>
                  </a:highlight>
                  <a:latin typeface="Courier New"/>
                  <a:ea typeface="Courier New"/>
                  <a:cs typeface="Courier New"/>
                  <a:sym typeface="Courier New"/>
                </a:rPr>
                <a:t> Bordeaux</a:t>
              </a:r>
              <a:r>
                <a:rPr b="1" i="0" lang="en-GB" sz="600" u="none" cap="none" strike="noStrike">
                  <a:solidFill>
                    <a:srgbClr val="CCCCCC"/>
                  </a:solidFill>
                  <a:highlight>
                    <a:srgbClr val="040404"/>
                  </a:highlight>
                  <a:latin typeface="Courier New"/>
                  <a:ea typeface="Courier New"/>
                  <a:cs typeface="Courier New"/>
                  <a:sym typeface="Courier New"/>
                </a:rPr>
                <a:t> in</a:t>
              </a:r>
              <a:r>
                <a:rPr b="1" i="0" lang="en-GB" sz="600" u="none" cap="none" strike="noStrike">
                  <a:solidFill>
                    <a:srgbClr val="CCCCCC"/>
                  </a:solidFill>
                  <a:highlight>
                    <a:srgbClr val="070707"/>
                  </a:highlight>
                  <a:latin typeface="Courier New"/>
                  <a:ea typeface="Courier New"/>
                  <a:cs typeface="Courier New"/>
                  <a:sym typeface="Courier New"/>
                </a:rPr>
                <a:t> France</a:t>
              </a:r>
              <a:r>
                <a:rPr b="1" i="0" lang="en-GB" sz="600" u="none" cap="none" strike="noStrike">
                  <a:solidFill>
                    <a:srgbClr val="CCCCCC"/>
                  </a:solidFill>
                  <a:highlight>
                    <a:srgbClr val="020202"/>
                  </a:highlight>
                  <a:latin typeface="Courier New"/>
                  <a:ea typeface="Courier New"/>
                  <a:cs typeface="Courier New"/>
                  <a:sym typeface="Courier New"/>
                </a:rPr>
                <a:t>.</a:t>
              </a:r>
              <a:r>
                <a:rPr b="1" i="0" lang="en-GB" sz="600" u="none" cap="none" strike="noStrike">
                  <a:solidFill>
                    <a:srgbClr val="CCCCCC"/>
                  </a:solidFill>
                  <a:highlight>
                    <a:srgbClr val="070707"/>
                  </a:highlight>
                  <a:latin typeface="Courier New"/>
                  <a:ea typeface="Courier New"/>
                  <a:cs typeface="Courier New"/>
                  <a:sym typeface="Courier New"/>
                </a:rPr>
                <a:t> The</a:t>
              </a:r>
              <a:r>
                <a:rPr b="1" i="0" lang="en-GB" sz="600" u="none" cap="none" strike="noStrike">
                  <a:solidFill>
                    <a:srgbClr val="CCCCCC"/>
                  </a:solidFill>
                  <a:highlight>
                    <a:srgbClr val="1F1F1F"/>
                  </a:highlight>
                  <a:latin typeface="Courier New"/>
                  <a:ea typeface="Courier New"/>
                  <a:cs typeface="Courier New"/>
                  <a:sym typeface="Courier New"/>
                </a:rPr>
                <a:t> grape</a:t>
              </a:r>
              <a:r>
                <a:rPr b="1" i="0" lang="en-GB" sz="600" u="none" cap="none" strike="noStrike">
                  <a:solidFill>
                    <a:srgbClr val="CCCCCC"/>
                  </a:solidFill>
                  <a:highlight>
                    <a:srgbClr val="060606"/>
                  </a:highlight>
                  <a:latin typeface="Courier New"/>
                  <a:ea typeface="Courier New"/>
                  <a:cs typeface="Courier New"/>
                  <a:sym typeface="Courier New"/>
                </a:rPr>
                <a:t> most</a:t>
              </a:r>
              <a:r>
                <a:rPr b="1" i="0" lang="en-GB" sz="600" u="none" cap="none" strike="noStrike">
                  <a:solidFill>
                    <a:srgbClr val="CCCCCC"/>
                  </a:solidFill>
                  <a:highlight>
                    <a:srgbClr val="050505"/>
                  </a:highlight>
                  <a:latin typeface="Courier New"/>
                  <a:ea typeface="Courier New"/>
                  <a:cs typeface="Courier New"/>
                  <a:sym typeface="Courier New"/>
                </a:rPr>
                <a:t> likely</a:t>
              </a:r>
              <a:r>
                <a:rPr b="1" i="0" lang="en-GB" sz="600" u="none" cap="none" strike="noStrike">
                  <a:solidFill>
                    <a:srgbClr val="CCCCCC"/>
                  </a:solidFill>
                  <a:highlight>
                    <a:srgbClr val="040404"/>
                  </a:highlight>
                  <a:latin typeface="Courier New"/>
                  <a:ea typeface="Courier New"/>
                  <a:cs typeface="Courier New"/>
                  <a:sym typeface="Courier New"/>
                </a:rPr>
                <a:t> gets</a:t>
              </a:r>
              <a:r>
                <a:rPr b="1" i="0" lang="en-GB" sz="600" u="none" cap="none" strike="noStrike">
                  <a:solidFill>
                    <a:srgbClr val="CCCCCC"/>
                  </a:solidFill>
                  <a:highlight>
                    <a:srgbClr val="020202"/>
                  </a:highlight>
                  <a:latin typeface="Courier New"/>
                  <a:ea typeface="Courier New"/>
                  <a:cs typeface="Courier New"/>
                  <a:sym typeface="Courier New"/>
                </a:rPr>
                <a:t> its</a:t>
              </a:r>
              <a:r>
                <a:rPr b="1" i="0" lang="en-GB" sz="600" u="none" cap="none" strike="noStrike">
                  <a:solidFill>
                    <a:srgbClr val="CCCCCC"/>
                  </a:solidFill>
                  <a:highlight>
                    <a:srgbClr val="060606"/>
                  </a:highlight>
                  <a:latin typeface="Courier New"/>
                  <a:ea typeface="Courier New"/>
                  <a:cs typeface="Courier New"/>
                  <a:sym typeface="Courier New"/>
                </a:rPr>
                <a:t> name</a:t>
              </a:r>
              <a:r>
                <a:rPr b="1" i="0" lang="en-GB" sz="600" u="none" cap="none" strike="noStrike">
                  <a:solidFill>
                    <a:srgbClr val="CCCCCC"/>
                  </a:solidFill>
                  <a:highlight>
                    <a:srgbClr val="020202"/>
                  </a:highlight>
                  <a:latin typeface="Courier New"/>
                  <a:ea typeface="Courier New"/>
                  <a:cs typeface="Courier New"/>
                  <a:sym typeface="Courier New"/>
                </a:rPr>
                <a:t> from the</a:t>
              </a:r>
              <a:r>
                <a:rPr b="1" i="0" lang="en-GB" sz="600" u="none" cap="none" strike="noStrike">
                  <a:solidFill>
                    <a:srgbClr val="CCCCCC"/>
                  </a:solidFill>
                  <a:highlight>
                    <a:srgbClr val="0B0B0B"/>
                  </a:highlight>
                  <a:latin typeface="Courier New"/>
                  <a:ea typeface="Courier New"/>
                  <a:cs typeface="Courier New"/>
                  <a:sym typeface="Courier New"/>
                </a:rPr>
                <a:t> French</a:t>
              </a:r>
              <a:r>
                <a:rPr b="1" i="0" lang="en-GB" sz="600" u="none" cap="none" strike="noStrike">
                  <a:solidFill>
                    <a:srgbClr val="CCCCCC"/>
                  </a:solidFill>
                  <a:highlight>
                    <a:srgbClr val="050505"/>
                  </a:highlight>
                  <a:latin typeface="Courier New"/>
                  <a:ea typeface="Courier New"/>
                  <a:cs typeface="Courier New"/>
                  <a:sym typeface="Courier New"/>
                </a:rPr>
                <a:t> words </a:t>
              </a:r>
              <a:r>
                <a:rPr b="1" i="0" lang="en-GB" sz="600" u="none" cap="none" strike="noStrike">
                  <a:solidFill>
                    <a:srgbClr val="CCCCCC"/>
                  </a:solidFill>
                  <a:highlight>
                    <a:srgbClr val="020202"/>
                  </a:highlight>
                  <a:latin typeface="Courier New"/>
                  <a:ea typeface="Courier New"/>
                  <a:cs typeface="Courier New"/>
                  <a:sym typeface="Courier New"/>
                </a:rPr>
                <a:t>sauvage</a:t>
              </a:r>
              <a:r>
                <a:rPr b="1" i="0" lang="en-GB" sz="600" u="none" cap="none" strike="noStrike">
                  <a:solidFill>
                    <a:srgbClr val="CCCCCC"/>
                  </a:solidFill>
                  <a:highlight>
                    <a:srgbClr val="0A0A0A"/>
                  </a:highlight>
                  <a:latin typeface="Courier New"/>
                  <a:ea typeface="Courier New"/>
                  <a:cs typeface="Courier New"/>
                  <a:sym typeface="Courier New"/>
                </a:rPr>
                <a:t> ("</a:t>
              </a:r>
              <a:r>
                <a:rPr b="1" i="0" lang="en-GB" sz="600" u="none" cap="none" strike="noStrike">
                  <a:solidFill>
                    <a:srgbClr val="CCCCCC"/>
                  </a:solidFill>
                  <a:highlight>
                    <a:srgbClr val="040404"/>
                  </a:highlight>
                  <a:latin typeface="Courier New"/>
                  <a:ea typeface="Courier New"/>
                  <a:cs typeface="Courier New"/>
                  <a:sym typeface="Courier New"/>
                </a:rPr>
                <a:t>wild</a:t>
              </a:r>
              <a:r>
                <a:rPr b="1" i="0" lang="en-GB" sz="600" u="none" cap="none" strike="noStrike">
                  <a:solidFill>
                    <a:srgbClr val="CCCCCC"/>
                  </a:solidFill>
                  <a:highlight>
                    <a:srgbClr val="050505"/>
                  </a:highlight>
                  <a:latin typeface="Courier New"/>
                  <a:ea typeface="Courier New"/>
                  <a:cs typeface="Courier New"/>
                  <a:sym typeface="Courier New"/>
                </a:rPr>
                <a:t>")</a:t>
              </a:r>
              <a:r>
                <a:rPr b="1" i="0" lang="en-GB" sz="600" u="none" cap="none" strike="noStrike">
                  <a:solidFill>
                    <a:srgbClr val="CCCCCC"/>
                  </a:solidFill>
                  <a:highlight>
                    <a:srgbClr val="090909"/>
                  </a:highlight>
                  <a:latin typeface="Courier New"/>
                  <a:ea typeface="Courier New"/>
                  <a:cs typeface="Courier New"/>
                  <a:sym typeface="Courier New"/>
                </a:rPr>
                <a:t> and</a:t>
              </a:r>
              <a:r>
                <a:rPr b="1" i="0" lang="en-GB" sz="600" u="none" cap="none" strike="noStrike">
                  <a:solidFill>
                    <a:srgbClr val="CCCCCC"/>
                  </a:solidFill>
                  <a:highlight>
                    <a:srgbClr val="050505"/>
                  </a:highlight>
                  <a:latin typeface="Courier New"/>
                  <a:ea typeface="Courier New"/>
                  <a:cs typeface="Courier New"/>
                  <a:sym typeface="Courier New"/>
                </a:rPr>
                <a:t> blanc</a:t>
              </a:r>
              <a:r>
                <a:rPr b="1" i="0" lang="en-GB" sz="600" u="none" cap="none" strike="noStrike">
                  <a:solidFill>
                    <a:srgbClr val="CCCCCC"/>
                  </a:solidFill>
                  <a:highlight>
                    <a:srgbClr val="0E0E0E"/>
                  </a:highlight>
                  <a:latin typeface="Courier New"/>
                  <a:ea typeface="Courier New"/>
                  <a:cs typeface="Courier New"/>
                  <a:sym typeface="Courier New"/>
                </a:rPr>
                <a:t> ("</a:t>
              </a:r>
              <a:r>
                <a:rPr b="1" i="0" lang="en-GB" sz="600" u="none" cap="none" strike="noStrike">
                  <a:solidFill>
                    <a:srgbClr val="CCCCCC"/>
                  </a:solidFill>
                  <a:highlight>
                    <a:srgbClr val="080808"/>
                  </a:highlight>
                  <a:latin typeface="Courier New"/>
                  <a:ea typeface="Courier New"/>
                  <a:cs typeface="Courier New"/>
                  <a:sym typeface="Courier New"/>
                </a:rPr>
                <a:t>white</a:t>
              </a:r>
              <a:r>
                <a:rPr b="1" i="0" lang="en-GB" sz="600" u="none" cap="none" strike="noStrike">
                  <a:solidFill>
                    <a:srgbClr val="CCCCCC"/>
                  </a:solidFill>
                  <a:highlight>
                    <a:srgbClr val="070707"/>
                  </a:highlight>
                  <a:latin typeface="Courier New"/>
                  <a:ea typeface="Courier New"/>
                  <a:cs typeface="Courier New"/>
                  <a:sym typeface="Courier New"/>
                </a:rPr>
                <a:t>")</a:t>
              </a:r>
              <a:r>
                <a:rPr b="1" i="0" lang="en-GB" sz="600" u="none" cap="none" strike="noStrike">
                  <a:solidFill>
                    <a:srgbClr val="CCCCCC"/>
                  </a:solidFill>
                  <a:highlight>
                    <a:srgbClr val="060606"/>
                  </a:highlight>
                  <a:latin typeface="Courier New"/>
                  <a:ea typeface="Courier New"/>
                  <a:cs typeface="Courier New"/>
                  <a:sym typeface="Courier New"/>
                </a:rPr>
                <a:t> due to</a:t>
              </a:r>
              <a:r>
                <a:rPr b="1" i="0" lang="en-GB" sz="600" u="none" cap="none" strike="noStrike">
                  <a:solidFill>
                    <a:srgbClr val="CCCCCC"/>
                  </a:solidFill>
                  <a:highlight>
                    <a:srgbClr val="040404"/>
                  </a:highlight>
                  <a:latin typeface="Courier New"/>
                  <a:ea typeface="Courier New"/>
                  <a:cs typeface="Courier New"/>
                  <a:sym typeface="Courier New"/>
                </a:rPr>
                <a:t> its early</a:t>
              </a:r>
              <a:r>
                <a:rPr b="1" i="0" lang="en-GB" sz="600" u="none" cap="none" strike="noStrike">
                  <a:solidFill>
                    <a:srgbClr val="CCCCCC"/>
                  </a:solidFill>
                  <a:highlight>
                    <a:srgbClr val="060606"/>
                  </a:highlight>
                  <a:latin typeface="Courier New"/>
                  <a:ea typeface="Courier New"/>
                  <a:cs typeface="Courier New"/>
                  <a:sym typeface="Courier New"/>
                </a:rPr>
                <a:t> origins</a:t>
              </a:r>
              <a:r>
                <a:rPr b="1" i="0" lang="en-GB" sz="600" u="none" cap="none" strike="noStrike">
                  <a:solidFill>
                    <a:srgbClr val="CCCCCC"/>
                  </a:solidFill>
                  <a:highlight>
                    <a:srgbClr val="030303"/>
                  </a:highlight>
                  <a:latin typeface="Courier New"/>
                  <a:ea typeface="Courier New"/>
                  <a:cs typeface="Courier New"/>
                  <a:sym typeface="Courier New"/>
                </a:rPr>
                <a:t> as an indigenous</a:t>
              </a:r>
              <a:r>
                <a:rPr b="1" i="0" lang="en-GB" sz="600" u="none" cap="none" strike="noStrike">
                  <a:solidFill>
                    <a:srgbClr val="CCCCCC"/>
                  </a:solidFill>
                  <a:highlight>
                    <a:srgbClr val="060606"/>
                  </a:highlight>
                  <a:latin typeface="Courier New"/>
                  <a:ea typeface="Courier New"/>
                  <a:cs typeface="Courier New"/>
                  <a:sym typeface="Courier New"/>
                </a:rPr>
                <a:t> grape in</a:t>
              </a:r>
              <a:r>
                <a:rPr b="1" i="0" lang="en-GB" sz="600" u="none" cap="none" strike="noStrike">
                  <a:solidFill>
                    <a:srgbClr val="CCCCCC"/>
                  </a:solidFill>
                  <a:highlight>
                    <a:srgbClr val="070707"/>
                  </a:highlight>
                  <a:latin typeface="Courier New"/>
                  <a:ea typeface="Courier New"/>
                  <a:cs typeface="Courier New"/>
                  <a:sym typeface="Courier New"/>
                </a:rPr>
                <a:t> South</a:t>
              </a:r>
              <a:r>
                <a:rPr b="1" i="0" lang="en-GB" sz="600" u="none" cap="none" strike="noStrike">
                  <a:solidFill>
                    <a:srgbClr val="CCCCCC"/>
                  </a:solidFill>
                  <a:highlight>
                    <a:srgbClr val="050505"/>
                  </a:highlight>
                  <a:latin typeface="Courier New"/>
                  <a:ea typeface="Courier New"/>
                  <a:cs typeface="Courier New"/>
                  <a:sym typeface="Courier New"/>
                </a:rPr>
                <a:t> West</a:t>
              </a:r>
              <a:r>
                <a:rPr b="1" i="0" lang="en-GB" sz="600" u="none" cap="none" strike="noStrike">
                  <a:solidFill>
                    <a:srgbClr val="CCCCCC"/>
                  </a:solidFill>
                  <a:highlight>
                    <a:srgbClr val="030303"/>
                  </a:highlight>
                  <a:latin typeface="Courier New"/>
                  <a:ea typeface="Courier New"/>
                  <a:cs typeface="Courier New"/>
                  <a:sym typeface="Courier New"/>
                </a:rPr>
                <a:t> France</a:t>
              </a:r>
              <a:r>
                <a:rPr b="1" i="0" lang="en-GB" sz="600" u="none" cap="none" strike="noStrike">
                  <a:solidFill>
                    <a:srgbClr val="CCCCCC"/>
                  </a:solidFill>
                  <a:highlight>
                    <a:srgbClr val="0B0B0B"/>
                  </a:highlight>
                  <a:latin typeface="Courier New"/>
                  <a:ea typeface="Courier New"/>
                  <a:cs typeface="Courier New"/>
                  <a:sym typeface="Courier New"/>
                </a:rPr>
                <a:t>.</a:t>
              </a:r>
              <a:r>
                <a:rPr b="1" i="0" lang="en-GB" sz="600" u="none" cap="none" strike="noStrike">
                  <a:solidFill>
                    <a:srgbClr val="CCCCCC"/>
                  </a:solidFill>
                  <a:highlight>
                    <a:srgbClr val="828282"/>
                  </a:highlight>
                  <a:latin typeface="Courier New"/>
                  <a:ea typeface="Courier New"/>
                  <a:cs typeface="Courier New"/>
                  <a:sym typeface="Courier New"/>
                </a:rPr>
                <a:t> It</a:t>
              </a:r>
              <a:r>
                <a:rPr b="1" i="0" lang="en-GB" sz="600" u="none" cap="none" strike="noStrike">
                  <a:solidFill>
                    <a:srgbClr val="CCCCCC"/>
                  </a:solidFill>
                  <a:highlight>
                    <a:srgbClr val="8A8A8A"/>
                  </a:highlight>
                  <a:latin typeface="Courier New"/>
                  <a:ea typeface="Courier New"/>
                  <a:cs typeface="Courier New"/>
                  <a:sym typeface="Courier New"/>
                </a:rPr>
                <a:t> is</a:t>
              </a:r>
              <a:r>
                <a:rPr b="1" i="0" lang="en-GB" sz="600" u="none" cap="none" strike="noStrike">
                  <a:solidFill>
                    <a:srgbClr val="CCCCCC"/>
                  </a:solidFill>
                  <a:highlight>
                    <a:srgbClr val="8B8B8B"/>
                  </a:highlight>
                  <a:latin typeface="Courier New"/>
                  <a:ea typeface="Courier New"/>
                  <a:cs typeface="Courier New"/>
                  <a:sym typeface="Courier New"/>
                </a:rPr>
                <a:t> possibly</a:t>
              </a:r>
              <a:r>
                <a:rPr b="1" i="0" lang="en-GB" sz="600" u="none" cap="none" strike="noStrike">
                  <a:solidFill>
                    <a:srgbClr val="CCCCCC"/>
                  </a:solidFill>
                  <a:highlight>
                    <a:srgbClr val="898989"/>
                  </a:highlight>
                  <a:latin typeface="Courier New"/>
                  <a:ea typeface="Courier New"/>
                  <a:cs typeface="Courier New"/>
                  <a:sym typeface="Courier New"/>
                </a:rPr>
                <a:t> a</a:t>
              </a:r>
              <a:r>
                <a:rPr b="1" i="0" lang="en-GB" sz="600" u="none" cap="none" strike="noStrike">
                  <a:solidFill>
                    <a:srgbClr val="CCCCCC"/>
                  </a:solidFill>
                  <a:highlight>
                    <a:srgbClr val="8A8A8A"/>
                  </a:highlight>
                  <a:latin typeface="Courier New"/>
                  <a:ea typeface="Courier New"/>
                  <a:cs typeface="Courier New"/>
                  <a:sym typeface="Courier New"/>
                </a:rPr>
                <a:t> descendant</a:t>
              </a:r>
              <a:r>
                <a:rPr b="1" i="0" lang="en-GB" sz="600" u="none" cap="none" strike="noStrike">
                  <a:solidFill>
                    <a:srgbClr val="CCCCCC"/>
                  </a:solidFill>
                  <a:highlight>
                    <a:srgbClr val="797979"/>
                  </a:highlight>
                  <a:latin typeface="Courier New"/>
                  <a:ea typeface="Courier New"/>
                  <a:cs typeface="Courier New"/>
                  <a:sym typeface="Courier New"/>
                </a:rPr>
                <a:t> of</a:t>
              </a:r>
              <a:r>
                <a:rPr b="1" i="0" lang="en-GB" sz="600" u="none" cap="none" strike="noStrike">
                  <a:solidFill>
                    <a:srgbClr val="CCCCCC"/>
                  </a:solidFill>
                  <a:highlight>
                    <a:srgbClr val="8C8C8C"/>
                  </a:highlight>
                  <a:latin typeface="Courier New"/>
                  <a:ea typeface="Courier New"/>
                  <a:cs typeface="Courier New"/>
                  <a:sym typeface="Courier New"/>
                </a:rPr>
                <a:t> Sav</a:t>
              </a:r>
              <a:r>
                <a:rPr b="1" i="0" lang="en-GB" sz="600" u="none" cap="none" strike="noStrike">
                  <a:solidFill>
                    <a:srgbClr val="CCCCCC"/>
                  </a:solidFill>
                  <a:highlight>
                    <a:srgbClr val="858585"/>
                  </a:highlight>
                  <a:latin typeface="Courier New"/>
                  <a:ea typeface="Courier New"/>
                  <a:cs typeface="Courier New"/>
                  <a:sym typeface="Courier New"/>
                </a:rPr>
                <a:t>ag</a:t>
              </a:r>
              <a:r>
                <a:rPr b="1" i="0" lang="en-GB" sz="600" u="none" cap="none" strike="noStrike">
                  <a:solidFill>
                    <a:srgbClr val="CCCCCC"/>
                  </a:solidFill>
                  <a:highlight>
                    <a:srgbClr val="696969"/>
                  </a:highlight>
                  <a:latin typeface="Courier New"/>
                  <a:ea typeface="Courier New"/>
                  <a:cs typeface="Courier New"/>
                  <a:sym typeface="Courier New"/>
                </a:rPr>
                <a:t>nin</a:t>
              </a:r>
              <a:r>
                <a:rPr b="1" i="0" lang="en-GB" sz="600" u="none" cap="none" strike="noStrike">
                  <a:solidFill>
                    <a:srgbClr val="CCCCCC"/>
                  </a:solidFill>
                  <a:highlight>
                    <a:srgbClr val="7B7B7B"/>
                  </a:highlight>
                  <a:latin typeface="Courier New"/>
                  <a:ea typeface="Courier New"/>
                  <a:cs typeface="Courier New"/>
                  <a:sym typeface="Courier New"/>
                </a:rPr>
                <a:t>.</a:t>
              </a:r>
              <a:r>
                <a:rPr b="1" i="0" lang="en-GB" sz="600" u="none" cap="none" strike="noStrike">
                  <a:solidFill>
                    <a:srgbClr val="CCCCCC"/>
                  </a:solidFill>
                  <a:highlight>
                    <a:srgbClr val="1E1E1E"/>
                  </a:highlight>
                  <a:latin typeface="Courier New"/>
                  <a:ea typeface="Courier New"/>
                  <a:cs typeface="Courier New"/>
                  <a:sym typeface="Courier New"/>
                </a:rPr>
                <a:t> Sauvignon</a:t>
              </a:r>
              <a:r>
                <a:rPr b="1" i="0" lang="en-GB" sz="600" u="none" cap="none" strike="noStrike">
                  <a:solidFill>
                    <a:srgbClr val="CCCCCC"/>
                  </a:solidFill>
                  <a:highlight>
                    <a:srgbClr val="040404"/>
                  </a:highlight>
                  <a:latin typeface="Courier New"/>
                  <a:ea typeface="Courier New"/>
                  <a:cs typeface="Courier New"/>
                  <a:sym typeface="Courier New"/>
                </a:rPr>
                <a:t> blanc</a:t>
              </a:r>
              <a:r>
                <a:rPr b="1" i="0" lang="en-GB" sz="600" u="none" cap="none" strike="noStrike">
                  <a:solidFill>
                    <a:srgbClr val="CCCCCC"/>
                  </a:solidFill>
                  <a:highlight>
                    <a:srgbClr val="646464"/>
                  </a:highlight>
                  <a:latin typeface="Courier New"/>
                  <a:ea typeface="Courier New"/>
                  <a:cs typeface="Courier New"/>
                  <a:sym typeface="Courier New"/>
                </a:rPr>
                <a:t> is</a:t>
              </a:r>
              <a:r>
                <a:rPr b="1" i="0" lang="en-GB" sz="600" u="none" cap="none" strike="noStrike">
                  <a:solidFill>
                    <a:srgbClr val="CCCCCC"/>
                  </a:solidFill>
                  <a:highlight>
                    <a:srgbClr val="8C8C8C"/>
                  </a:highlight>
                  <a:latin typeface="Courier New"/>
                  <a:ea typeface="Courier New"/>
                  <a:cs typeface="Courier New"/>
                  <a:sym typeface="Courier New"/>
                </a:rPr>
                <a:t> planted</a:t>
              </a:r>
              <a:r>
                <a:rPr b="1" i="0" lang="en-GB" sz="600" u="none" cap="none" strike="noStrike">
                  <a:solidFill>
                    <a:srgbClr val="CCCCCC"/>
                  </a:solidFill>
                  <a:highlight>
                    <a:srgbClr val="8A8A8A"/>
                  </a:highlight>
                  <a:latin typeface="Courier New"/>
                  <a:ea typeface="Courier New"/>
                  <a:cs typeface="Courier New"/>
                  <a:sym typeface="Courier New"/>
                </a:rPr>
                <a:t> in</a:t>
              </a:r>
              <a:r>
                <a:rPr b="1" i="0" lang="en-GB" sz="600" u="none" cap="none" strike="noStrike">
                  <a:solidFill>
                    <a:srgbClr val="CCCCCC"/>
                  </a:solidFill>
                  <a:highlight>
                    <a:srgbClr val="8B8B8B"/>
                  </a:highlight>
                  <a:latin typeface="Courier New"/>
                  <a:ea typeface="Courier New"/>
                  <a:cs typeface="Courier New"/>
                  <a:sym typeface="Courier New"/>
                </a:rPr>
                <a:t> many</a:t>
              </a:r>
              <a:r>
                <a:rPr b="1" i="0" lang="en-GB" sz="600" u="none" cap="none" strike="noStrike">
                  <a:solidFill>
                    <a:srgbClr val="CCCCCC"/>
                  </a:solidFill>
                  <a:highlight>
                    <a:srgbClr val="8C8C8C"/>
                  </a:highlight>
                  <a:latin typeface="Courier New"/>
                  <a:ea typeface="Courier New"/>
                  <a:cs typeface="Courier New"/>
                  <a:sym typeface="Courier New"/>
                </a:rPr>
                <a:t> of</a:t>
              </a:r>
              <a:r>
                <a:rPr b="1" i="0" lang="en-GB" sz="600" u="none" cap="none" strike="noStrike">
                  <a:solidFill>
                    <a:srgbClr val="CCCCCC"/>
                  </a:solidFill>
                  <a:highlight>
                    <a:srgbClr val="8B8B8B"/>
                  </a:highlight>
                  <a:latin typeface="Courier New"/>
                  <a:ea typeface="Courier New"/>
                  <a:cs typeface="Courier New"/>
                  <a:sym typeface="Courier New"/>
                </a:rPr>
                <a:t> the</a:t>
              </a:r>
              <a:r>
                <a:rPr b="1" i="0" lang="en-GB" sz="600" u="none" cap="none" strike="noStrike">
                  <a:solidFill>
                    <a:srgbClr val="CCCCCC"/>
                  </a:solidFill>
                  <a:highlight>
                    <a:srgbClr val="8C8C8C"/>
                  </a:highlight>
                  <a:latin typeface="Courier New"/>
                  <a:ea typeface="Courier New"/>
                  <a:cs typeface="Courier New"/>
                  <a:sym typeface="Courier New"/>
                </a:rPr>
                <a:t> world</a:t>
              </a:r>
              <a:r>
                <a:rPr b="1" i="0" lang="en-GB" sz="600" u="none" cap="none" strike="noStrike">
                  <a:solidFill>
                    <a:srgbClr val="CCCCCC"/>
                  </a:solidFill>
                  <a:highlight>
                    <a:srgbClr val="555555"/>
                  </a:highlight>
                  <a:latin typeface="Courier New"/>
                  <a:ea typeface="Courier New"/>
                  <a:cs typeface="Courier New"/>
                  <a:sym typeface="Courier New"/>
                </a:rPr>
                <a:t>'</a:t>
              </a:r>
              <a:r>
                <a:rPr b="1" i="0" lang="en-GB" sz="600" u="none" cap="none" strike="noStrike">
                  <a:solidFill>
                    <a:srgbClr val="CCCCCC"/>
                  </a:solidFill>
                  <a:highlight>
                    <a:srgbClr val="8C8C8C"/>
                  </a:highlight>
                  <a:latin typeface="Courier New"/>
                  <a:ea typeface="Courier New"/>
                  <a:cs typeface="Courier New"/>
                  <a:sym typeface="Courier New"/>
                </a:rPr>
                <a:t>s wine</a:t>
              </a:r>
              <a:r>
                <a:rPr b="1" i="0" lang="en-GB" sz="600" u="none" cap="none" strike="noStrike">
                  <a:solidFill>
                    <a:srgbClr val="CCCCCC"/>
                  </a:solidFill>
                  <a:highlight>
                    <a:srgbClr val="8B8B8B"/>
                  </a:highlight>
                  <a:latin typeface="Courier New"/>
                  <a:ea typeface="Courier New"/>
                  <a:cs typeface="Courier New"/>
                  <a:sym typeface="Courier New"/>
                </a:rPr>
                <a:t> regions</a:t>
              </a:r>
              <a:r>
                <a:rPr b="1" i="0" lang="en-GB" sz="600" u="none" cap="none" strike="noStrike">
                  <a:solidFill>
                    <a:srgbClr val="CCCCCC"/>
                  </a:solidFill>
                  <a:highlight>
                    <a:srgbClr val="878787"/>
                  </a:highlight>
                  <a:latin typeface="Courier New"/>
                  <a:ea typeface="Courier New"/>
                  <a:cs typeface="Courier New"/>
                  <a:sym typeface="Courier New"/>
                </a:rPr>
                <a:t>,</a:t>
              </a:r>
              <a:r>
                <a:rPr b="1" i="0" lang="en-GB" sz="600" u="none" cap="none" strike="noStrike">
                  <a:solidFill>
                    <a:srgbClr val="CCCCCC"/>
                  </a:solidFill>
                  <a:highlight>
                    <a:srgbClr val="8B8B8B"/>
                  </a:highlight>
                  <a:latin typeface="Courier New"/>
                  <a:ea typeface="Courier New"/>
                  <a:cs typeface="Courier New"/>
                  <a:sym typeface="Courier New"/>
                </a:rPr>
                <a:t> producing a crisp, dry, and</a:t>
              </a:r>
              <a:r>
                <a:rPr b="1" i="0" lang="en-GB" sz="600" u="none" cap="none" strike="noStrike">
                  <a:solidFill>
                    <a:srgbClr val="CCCCCC"/>
                  </a:solidFill>
                  <a:highlight>
                    <a:srgbClr val="8C8C8C"/>
                  </a:highlight>
                  <a:latin typeface="Courier New"/>
                  <a:ea typeface="Courier New"/>
                  <a:cs typeface="Courier New"/>
                  <a:sym typeface="Courier New"/>
                </a:rPr>
                <a:t> refreshing</a:t>
              </a:r>
              <a:r>
                <a:rPr b="1" i="0" lang="en-GB" sz="600" u="none" cap="none" strike="noStrike">
                  <a:solidFill>
                    <a:srgbClr val="CCCCCC"/>
                  </a:solidFill>
                  <a:highlight>
                    <a:srgbClr val="868686"/>
                  </a:highlight>
                  <a:latin typeface="Courier New"/>
                  <a:ea typeface="Courier New"/>
                  <a:cs typeface="Courier New"/>
                  <a:sym typeface="Courier New"/>
                </a:rPr>
                <a:t> white vari</a:t>
              </a:r>
              <a:r>
                <a:rPr b="1" i="0" lang="en-GB" sz="600" u="none" cap="none" strike="noStrike">
                  <a:solidFill>
                    <a:srgbClr val="CCCCCC"/>
                  </a:solidFill>
                  <a:highlight>
                    <a:srgbClr val="5B5B5B"/>
                  </a:highlight>
                  <a:latin typeface="Courier New"/>
                  <a:ea typeface="Courier New"/>
                  <a:cs typeface="Courier New"/>
                  <a:sym typeface="Courier New"/>
                </a:rPr>
                <a:t>etal</a:t>
              </a:r>
              <a:r>
                <a:rPr b="1" i="0" lang="en-GB" sz="600" u="none" cap="none" strike="noStrike">
                  <a:solidFill>
                    <a:srgbClr val="CCCCCC"/>
                  </a:solidFill>
                  <a:highlight>
                    <a:srgbClr val="8C8C8C"/>
                  </a:highlight>
                  <a:latin typeface="Courier New"/>
                  <a:ea typeface="Courier New"/>
                  <a:cs typeface="Courier New"/>
                  <a:sym typeface="Courier New"/>
                </a:rPr>
                <a:t> wine</a:t>
              </a:r>
              <a:r>
                <a:rPr b="1" i="0" lang="en-GB" sz="600" u="none" cap="none" strike="noStrike">
                  <a:solidFill>
                    <a:srgbClr val="CCCCCC"/>
                  </a:solidFill>
                  <a:highlight>
                    <a:srgbClr val="5B5B5B"/>
                  </a:highlight>
                  <a:latin typeface="Courier New"/>
                  <a:ea typeface="Courier New"/>
                  <a:cs typeface="Courier New"/>
                  <a:sym typeface="Courier New"/>
                </a:rPr>
                <a:t>.</a:t>
              </a:r>
              <a:r>
                <a:rPr b="1" i="0" lang="en-GB" sz="600" u="none" cap="none" strike="noStrike">
                  <a:solidFill>
                    <a:srgbClr val="CCCCCC"/>
                  </a:solidFill>
                  <a:highlight>
                    <a:srgbClr val="313131"/>
                  </a:highlight>
                  <a:latin typeface="Courier New"/>
                  <a:ea typeface="Courier New"/>
                  <a:cs typeface="Courier New"/>
                  <a:sym typeface="Courier New"/>
                </a:rPr>
                <a:t> The</a:t>
              </a:r>
              <a:r>
                <a:rPr b="1" i="0" lang="en-GB" sz="600" u="none" cap="none" strike="noStrike">
                  <a:solidFill>
                    <a:srgbClr val="CCCCCC"/>
                  </a:solidFill>
                  <a:highlight>
                    <a:srgbClr val="1E1E1E"/>
                  </a:highlight>
                  <a:latin typeface="Courier New"/>
                  <a:ea typeface="Courier New"/>
                  <a:cs typeface="Courier New"/>
                  <a:sym typeface="Courier New"/>
                </a:rPr>
                <a:t> grape</a:t>
              </a:r>
              <a:r>
                <a:rPr b="1" i="0" lang="en-GB" sz="600" u="none" cap="none" strike="noStrike">
                  <a:solidFill>
                    <a:srgbClr val="CCCCCC"/>
                  </a:solidFill>
                  <a:highlight>
                    <a:srgbClr val="7E7E7E"/>
                  </a:highlight>
                  <a:latin typeface="Courier New"/>
                  <a:ea typeface="Courier New"/>
                  <a:cs typeface="Courier New"/>
                  <a:sym typeface="Courier New"/>
                </a:rPr>
                <a:t> is</a:t>
              </a:r>
              <a:r>
                <a:rPr b="1" i="0" lang="en-GB" sz="600" u="none" cap="none" strike="noStrike">
                  <a:solidFill>
                    <a:srgbClr val="CCCCCC"/>
                  </a:solidFill>
                  <a:highlight>
                    <a:srgbClr val="848484"/>
                  </a:highlight>
                  <a:latin typeface="Courier New"/>
                  <a:ea typeface="Courier New"/>
                  <a:cs typeface="Courier New"/>
                  <a:sym typeface="Courier New"/>
                </a:rPr>
                <a:t> also</a:t>
              </a:r>
              <a:r>
                <a:rPr b="1" i="0" lang="en-GB" sz="600" u="none" cap="none" strike="noStrike">
                  <a:solidFill>
                    <a:srgbClr val="CCCCCC"/>
                  </a:solidFill>
                  <a:highlight>
                    <a:srgbClr val="707070"/>
                  </a:highlight>
                  <a:latin typeface="Courier New"/>
                  <a:ea typeface="Courier New"/>
                  <a:cs typeface="Courier New"/>
                  <a:sym typeface="Courier New"/>
                </a:rPr>
                <a:t> a</a:t>
              </a:r>
              <a:r>
                <a:rPr b="1" i="0" lang="en-GB" sz="600" u="none" cap="none" strike="noStrike">
                  <a:solidFill>
                    <a:srgbClr val="CCCCCC"/>
                  </a:solidFill>
                  <a:highlight>
                    <a:srgbClr val="8C8C8C"/>
                  </a:highlight>
                  <a:latin typeface="Courier New"/>
                  <a:ea typeface="Courier New"/>
                  <a:cs typeface="Courier New"/>
                  <a:sym typeface="Courier New"/>
                </a:rPr>
                <a:t> component</a:t>
              </a:r>
              <a:r>
                <a:rPr b="1" i="0" lang="en-GB" sz="600" u="none" cap="none" strike="noStrike">
                  <a:solidFill>
                    <a:srgbClr val="CCCCCC"/>
                  </a:solidFill>
                  <a:highlight>
                    <a:srgbClr val="8B8B8B"/>
                  </a:highlight>
                  <a:latin typeface="Courier New"/>
                  <a:ea typeface="Courier New"/>
                  <a:cs typeface="Courier New"/>
                  <a:sym typeface="Courier New"/>
                </a:rPr>
                <a:t> of</a:t>
              </a:r>
              <a:r>
                <a:rPr b="1" i="0" lang="en-GB" sz="600" u="none" cap="none" strike="noStrike">
                  <a:solidFill>
                    <a:srgbClr val="CCCCCC"/>
                  </a:solidFill>
                  <a:highlight>
                    <a:srgbClr val="868686"/>
                  </a:highlight>
                  <a:latin typeface="Courier New"/>
                  <a:ea typeface="Courier New"/>
                  <a:cs typeface="Courier New"/>
                  <a:sym typeface="Courier New"/>
                </a:rPr>
                <a:t> the</a:t>
              </a:r>
              <a:r>
                <a:rPr b="1" i="0" lang="en-GB" sz="600" u="none" cap="none" strike="noStrike">
                  <a:solidFill>
                    <a:srgbClr val="CCCCCC"/>
                  </a:solidFill>
                  <a:highlight>
                    <a:srgbClr val="8A8A8A"/>
                  </a:highlight>
                  <a:latin typeface="Courier New"/>
                  <a:ea typeface="Courier New"/>
                  <a:cs typeface="Courier New"/>
                  <a:sym typeface="Courier New"/>
                </a:rPr>
                <a:t> famous</a:t>
              </a:r>
              <a:r>
                <a:rPr b="1" i="0" lang="en-GB" sz="600" u="none" cap="none" strike="noStrike">
                  <a:solidFill>
                    <a:srgbClr val="CCCCCC"/>
                  </a:solidFill>
                  <a:highlight>
                    <a:srgbClr val="8B8B8B"/>
                  </a:highlight>
                  <a:latin typeface="Courier New"/>
                  <a:ea typeface="Courier New"/>
                  <a:cs typeface="Courier New"/>
                  <a:sym typeface="Courier New"/>
                </a:rPr>
                <a:t> dessert</a:t>
              </a:r>
              <a:r>
                <a:rPr b="1" i="0" lang="en-GB" sz="600" u="none" cap="none" strike="noStrike">
                  <a:solidFill>
                    <a:srgbClr val="CCCCCC"/>
                  </a:solidFill>
                  <a:highlight>
                    <a:srgbClr val="8C8C8C"/>
                  </a:highlight>
                  <a:latin typeface="Courier New"/>
                  <a:ea typeface="Courier New"/>
                  <a:cs typeface="Courier New"/>
                  <a:sym typeface="Courier New"/>
                </a:rPr>
                <a:t> wines</a:t>
              </a:r>
              <a:r>
                <a:rPr b="1" i="0" lang="en-GB" sz="600" u="none" cap="none" strike="noStrike">
                  <a:solidFill>
                    <a:srgbClr val="CCCCCC"/>
                  </a:solidFill>
                  <a:highlight>
                    <a:srgbClr val="8A8A8A"/>
                  </a:highlight>
                  <a:latin typeface="Courier New"/>
                  <a:ea typeface="Courier New"/>
                  <a:cs typeface="Courier New"/>
                  <a:sym typeface="Courier New"/>
                </a:rPr>
                <a:t> from</a:t>
              </a:r>
              <a:r>
                <a:rPr b="1" i="0" lang="en-GB" sz="600" u="none" cap="none" strike="noStrike">
                  <a:solidFill>
                    <a:srgbClr val="CCCCCC"/>
                  </a:solidFill>
                  <a:highlight>
                    <a:srgbClr val="8C8C8C"/>
                  </a:highlight>
                  <a:latin typeface="Courier New"/>
                  <a:ea typeface="Courier New"/>
                  <a:cs typeface="Courier New"/>
                  <a:sym typeface="Courier New"/>
                </a:rPr>
                <a:t> Sa</a:t>
              </a:r>
              <a:r>
                <a:rPr b="1" i="0" lang="en-GB" sz="600" u="none" cap="none" strike="noStrike">
                  <a:solidFill>
                    <a:srgbClr val="CCCCCC"/>
                  </a:solidFill>
                  <a:highlight>
                    <a:srgbClr val="898989"/>
                  </a:highlight>
                  <a:latin typeface="Courier New"/>
                  <a:ea typeface="Courier New"/>
                  <a:cs typeface="Courier New"/>
                  <a:sym typeface="Courier New"/>
                </a:rPr>
                <a:t>ut</a:t>
              </a:r>
              <a:r>
                <a:rPr b="1" i="0" lang="en-GB" sz="600" u="none" cap="none" strike="noStrike">
                  <a:solidFill>
                    <a:srgbClr val="CCCCCC"/>
                  </a:solidFill>
                  <a:highlight>
                    <a:srgbClr val="888888"/>
                  </a:highlight>
                  <a:latin typeface="Courier New"/>
                  <a:ea typeface="Courier New"/>
                  <a:cs typeface="Courier New"/>
                  <a:sym typeface="Courier New"/>
                </a:rPr>
                <a:t>ernes</a:t>
              </a:r>
              <a:r>
                <a:rPr b="1" i="0" lang="en-GB" sz="600" u="none" cap="none" strike="noStrike">
                  <a:solidFill>
                    <a:srgbClr val="CCCCCC"/>
                  </a:solidFill>
                  <a:highlight>
                    <a:srgbClr val="8A8A8A"/>
                  </a:highlight>
                  <a:latin typeface="Courier New"/>
                  <a:ea typeface="Courier New"/>
                  <a:cs typeface="Courier New"/>
                  <a:sym typeface="Courier New"/>
                </a:rPr>
                <a:t> and</a:t>
              </a:r>
              <a:r>
                <a:rPr b="1" i="0" lang="en-GB" sz="600" u="none" cap="none" strike="noStrike">
                  <a:solidFill>
                    <a:srgbClr val="CCCCCC"/>
                  </a:solidFill>
                  <a:highlight>
                    <a:srgbClr val="8C8C8C"/>
                  </a:highlight>
                  <a:latin typeface="Courier New"/>
                  <a:ea typeface="Courier New"/>
                  <a:cs typeface="Courier New"/>
                  <a:sym typeface="Courier New"/>
                </a:rPr>
                <a:t> Barsac</a:t>
              </a:r>
              <a:r>
                <a:rPr b="1" i="0" lang="en-GB" sz="600" u="none" cap="none" strike="noStrike">
                  <a:solidFill>
                    <a:srgbClr val="CCCCCC"/>
                  </a:solidFill>
                  <a:highlight>
                    <a:srgbClr val="7F7F7F"/>
                  </a:highlight>
                  <a:latin typeface="Courier New"/>
                  <a:ea typeface="Courier New"/>
                  <a:cs typeface="Courier New"/>
                  <a:sym typeface="Courier New"/>
                </a:rPr>
                <a:t>.</a:t>
              </a:r>
              <a:r>
                <a:rPr b="1" i="0" lang="en-GB" sz="600" u="none" cap="none" strike="noStrike">
                  <a:solidFill>
                    <a:srgbClr val="CCCCCC"/>
                  </a:solidFill>
                  <a:highlight>
                    <a:srgbClr val="4A4A4A"/>
                  </a:highlight>
                  <a:latin typeface="Courier New"/>
                  <a:ea typeface="Courier New"/>
                  <a:cs typeface="Courier New"/>
                  <a:sym typeface="Courier New"/>
                </a:rPr>
                <a:t> Sauvignon</a:t>
              </a:r>
              <a:r>
                <a:rPr b="1" i="0" lang="en-GB" sz="600" u="none" cap="none" strike="noStrike">
                  <a:solidFill>
                    <a:srgbClr val="CCCCCC"/>
                  </a:solidFill>
                  <a:highlight>
                    <a:srgbClr val="141414"/>
                  </a:highlight>
                  <a:latin typeface="Courier New"/>
                  <a:ea typeface="Courier New"/>
                  <a:cs typeface="Courier New"/>
                  <a:sym typeface="Courier New"/>
                </a:rPr>
                <a:t> blanc</a:t>
              </a:r>
              <a:r>
                <a:rPr b="1" i="0" lang="en-GB" sz="600" u="none" cap="none" strike="noStrike">
                  <a:solidFill>
                    <a:srgbClr val="CCCCCC"/>
                  </a:solidFill>
                  <a:highlight>
                    <a:srgbClr val="717171"/>
                  </a:highlight>
                  <a:latin typeface="Courier New"/>
                  <a:ea typeface="Courier New"/>
                  <a:cs typeface="Courier New"/>
                  <a:sym typeface="Courier New"/>
                </a:rPr>
                <a:t> is</a:t>
              </a:r>
              <a:r>
                <a:rPr b="1" i="0" lang="en-GB" sz="600" u="none" cap="none" strike="noStrike">
                  <a:solidFill>
                    <a:srgbClr val="CCCCCC"/>
                  </a:solidFill>
                  <a:highlight>
                    <a:srgbClr val="8B8B8B"/>
                  </a:highlight>
                  <a:latin typeface="Courier New"/>
                  <a:ea typeface="Courier New"/>
                  <a:cs typeface="Courier New"/>
                  <a:sym typeface="Courier New"/>
                </a:rPr>
                <a:t> widely</a:t>
              </a:r>
              <a:r>
                <a:rPr b="1" i="0" lang="en-GB" sz="600" u="none" cap="none" strike="noStrike">
                  <a:solidFill>
                    <a:srgbClr val="CCCCCC"/>
                  </a:solidFill>
                  <a:highlight>
                    <a:srgbClr val="8C8C8C"/>
                  </a:highlight>
                  <a:latin typeface="Courier New"/>
                  <a:ea typeface="Courier New"/>
                  <a:cs typeface="Courier New"/>
                  <a:sym typeface="Courier New"/>
                </a:rPr>
                <a:t> cultivated in</a:t>
              </a:r>
              <a:r>
                <a:rPr b="1" i="0" lang="en-GB" sz="600" u="none" cap="none" strike="noStrike">
                  <a:solidFill>
                    <a:srgbClr val="CCCCCC"/>
                  </a:solidFill>
                  <a:highlight>
                    <a:srgbClr val="626262"/>
                  </a:highlight>
                  <a:latin typeface="Courier New"/>
                  <a:ea typeface="Courier New"/>
                  <a:cs typeface="Courier New"/>
                  <a:sym typeface="Courier New"/>
                </a:rPr>
                <a:t> France</a:t>
              </a:r>
              <a:r>
                <a:rPr b="1" i="0" lang="en-GB" sz="600" u="none" cap="none" strike="noStrike">
                  <a:solidFill>
                    <a:srgbClr val="CCCCCC"/>
                  </a:solidFill>
                  <a:highlight>
                    <a:srgbClr val="898989"/>
                  </a:highlight>
                  <a:latin typeface="Courier New"/>
                  <a:ea typeface="Courier New"/>
                  <a:cs typeface="Courier New"/>
                  <a:sym typeface="Courier New"/>
                </a:rPr>
                <a:t>,</a:t>
              </a:r>
              <a:r>
                <a:rPr b="1" i="0" lang="en-GB" sz="600" u="none" cap="none" strike="noStrike">
                  <a:solidFill>
                    <a:srgbClr val="CCCCCC"/>
                  </a:solidFill>
                  <a:highlight>
                    <a:srgbClr val="8C8C8C"/>
                  </a:highlight>
                  <a:latin typeface="Courier New"/>
                  <a:ea typeface="Courier New"/>
                  <a:cs typeface="Courier New"/>
                  <a:sym typeface="Courier New"/>
                </a:rPr>
                <a:t> Chile,</a:t>
              </a:r>
              <a:r>
                <a:rPr b="1" i="0" lang="en-GB" sz="600" u="none" cap="none" strike="noStrike">
                  <a:solidFill>
                    <a:srgbClr val="CCCCCC"/>
                  </a:solidFill>
                  <a:highlight>
                    <a:srgbClr val="8B8B8B"/>
                  </a:highlight>
                  <a:latin typeface="Courier New"/>
                  <a:ea typeface="Courier New"/>
                  <a:cs typeface="Courier New"/>
                  <a:sym typeface="Courier New"/>
                </a:rPr>
                <a:t> Romania</a:t>
              </a:r>
              <a:r>
                <a:rPr b="1" i="0" lang="en-GB" sz="600" u="none" cap="none" strike="noStrike">
                  <a:solidFill>
                    <a:srgbClr val="CCCCCC"/>
                  </a:solidFill>
                  <a:highlight>
                    <a:srgbClr val="8C8C8C"/>
                  </a:highlight>
                  <a:latin typeface="Courier New"/>
                  <a:ea typeface="Courier New"/>
                  <a:cs typeface="Courier New"/>
                  <a:sym typeface="Courier New"/>
                </a:rPr>
                <a:t>, Canada, Australia, New Zealand,</a:t>
              </a:r>
              <a:r>
                <a:rPr b="1" i="0" lang="en-GB" sz="600" u="none" cap="none" strike="noStrike">
                  <a:solidFill>
                    <a:srgbClr val="CCCCCC"/>
                  </a:solidFill>
                  <a:highlight>
                    <a:srgbClr val="7C7C7C"/>
                  </a:highlight>
                  <a:latin typeface="Courier New"/>
                  <a:ea typeface="Courier New"/>
                  <a:cs typeface="Courier New"/>
                  <a:sym typeface="Courier New"/>
                </a:rPr>
                <a:t> South</a:t>
              </a:r>
              <a:r>
                <a:rPr b="1" i="0" lang="en-GB" sz="600" u="none" cap="none" strike="noStrike">
                  <a:solidFill>
                    <a:srgbClr val="CCCCCC"/>
                  </a:solidFill>
                  <a:highlight>
                    <a:srgbClr val="8C8C8C"/>
                  </a:highlight>
                  <a:latin typeface="Courier New"/>
                  <a:ea typeface="Courier New"/>
                  <a:cs typeface="Courier New"/>
                  <a:sym typeface="Courier New"/>
                </a:rPr>
                <a:t> Africa, Bulgaria, the states</a:t>
              </a:r>
              <a:r>
                <a:rPr b="1" i="0" lang="en-GB" sz="600" u="none" cap="none" strike="noStrike">
                  <a:solidFill>
                    <a:srgbClr val="CCCCCC"/>
                  </a:solidFill>
                  <a:highlight>
                    <a:srgbClr val="8B8B8B"/>
                  </a:highlight>
                  <a:latin typeface="Courier New"/>
                  <a:ea typeface="Courier New"/>
                  <a:cs typeface="Courier New"/>
                  <a:sym typeface="Courier New"/>
                </a:rPr>
                <a:t> of</a:t>
              </a:r>
              <a:r>
                <a:rPr b="1" i="0" lang="en-GB" sz="600" u="none" cap="none" strike="noStrike">
                  <a:solidFill>
                    <a:srgbClr val="CCCCCC"/>
                  </a:solidFill>
                  <a:highlight>
                    <a:srgbClr val="8C8C8C"/>
                  </a:highlight>
                  <a:latin typeface="Courier New"/>
                  <a:ea typeface="Courier New"/>
                  <a:cs typeface="Courier New"/>
                  <a:sym typeface="Courier New"/>
                </a:rPr>
                <a:t> Oregon, Washington, and California in the US</a:t>
              </a:r>
              <a:r>
                <a:rPr b="1" i="0" lang="en-GB" sz="600" u="none" cap="none" strike="noStrike">
                  <a:solidFill>
                    <a:srgbClr val="CCCCCC"/>
                  </a:solidFill>
                  <a:highlight>
                    <a:srgbClr val="737373"/>
                  </a:highlight>
                  <a:latin typeface="Courier New"/>
                  <a:ea typeface="Courier New"/>
                  <a:cs typeface="Courier New"/>
                  <a:sym typeface="Courier New"/>
                </a:rPr>
                <a:t>.</a:t>
              </a:r>
              <a:r>
                <a:rPr b="1" i="0" lang="en-GB" sz="600" u="none" cap="none" strike="noStrike">
                  <a:solidFill>
                    <a:srgbClr val="CCCCCC"/>
                  </a:solidFill>
                  <a:highlight>
                    <a:srgbClr val="8B8B8B"/>
                  </a:highlight>
                  <a:latin typeface="Courier New"/>
                  <a:ea typeface="Courier New"/>
                  <a:cs typeface="Courier New"/>
                  <a:sym typeface="Courier New"/>
                </a:rPr>
                <a:t> Some</a:t>
              </a:r>
              <a:r>
                <a:rPr b="1" i="0" lang="en-GB" sz="600" u="none" cap="none" strike="noStrike">
                  <a:solidFill>
                    <a:srgbClr val="CCCCCC"/>
                  </a:solidFill>
                  <a:highlight>
                    <a:srgbClr val="8C8C8C"/>
                  </a:highlight>
                  <a:latin typeface="Courier New"/>
                  <a:ea typeface="Courier New"/>
                  <a:cs typeface="Courier New"/>
                  <a:sym typeface="Courier New"/>
                </a:rPr>
                <a:t> New World</a:t>
              </a:r>
              <a:r>
                <a:rPr b="1" i="0" lang="en-GB" sz="600" u="none" cap="none" strike="noStrike">
                  <a:solidFill>
                    <a:srgbClr val="CCCCCC"/>
                  </a:solidFill>
                  <a:highlight>
                    <a:srgbClr val="767676"/>
                  </a:highlight>
                  <a:latin typeface="Courier New"/>
                  <a:ea typeface="Courier New"/>
                  <a:cs typeface="Courier New"/>
                  <a:sym typeface="Courier New"/>
                </a:rPr>
                <a:t> Sauvignon</a:t>
              </a:r>
              <a:r>
                <a:rPr b="1" i="0" lang="en-GB" sz="600" u="none" cap="none" strike="noStrike">
                  <a:solidFill>
                    <a:srgbClr val="CCCCCC"/>
                  </a:solidFill>
                  <a:highlight>
                    <a:srgbClr val="727272"/>
                  </a:highlight>
                  <a:latin typeface="Courier New"/>
                  <a:ea typeface="Courier New"/>
                  <a:cs typeface="Courier New"/>
                  <a:sym typeface="Courier New"/>
                </a:rPr>
                <a:t> blancs</a:t>
              </a:r>
              <a:r>
                <a:rPr b="1" i="0" lang="en-GB" sz="600" u="none" cap="none" strike="noStrike">
                  <a:solidFill>
                    <a:srgbClr val="CCCCCC"/>
                  </a:solidFill>
                  <a:highlight>
                    <a:srgbClr val="898989"/>
                  </a:highlight>
                  <a:latin typeface="Courier New"/>
                  <a:ea typeface="Courier New"/>
                  <a:cs typeface="Courier New"/>
                  <a:sym typeface="Courier New"/>
                </a:rPr>
                <a:t>,</a:t>
              </a:r>
              <a:r>
                <a:rPr b="1" i="0" lang="en-GB" sz="600" u="none" cap="none" strike="noStrike">
                  <a:solidFill>
                    <a:srgbClr val="CCCCCC"/>
                  </a:solidFill>
                  <a:highlight>
                    <a:srgbClr val="878787"/>
                  </a:highlight>
                  <a:latin typeface="Courier New"/>
                  <a:ea typeface="Courier New"/>
                  <a:cs typeface="Courier New"/>
                  <a:sym typeface="Courier New"/>
                </a:rPr>
                <a:t> particularly</a:t>
              </a:r>
              <a:r>
                <a:rPr b="1" i="0" lang="en-GB" sz="600" u="none" cap="none" strike="noStrike">
                  <a:solidFill>
                    <a:srgbClr val="CCCCCC"/>
                  </a:solidFill>
                  <a:highlight>
                    <a:srgbClr val="8A8A8A"/>
                  </a:highlight>
                  <a:latin typeface="Courier New"/>
                  <a:ea typeface="Courier New"/>
                  <a:cs typeface="Courier New"/>
                  <a:sym typeface="Courier New"/>
                </a:rPr>
                <a:t> from</a:t>
              </a:r>
              <a:r>
                <a:rPr b="1" i="0" lang="en-GB" sz="600" u="none" cap="none" strike="noStrike">
                  <a:solidFill>
                    <a:srgbClr val="CCCCCC"/>
                  </a:solidFill>
                  <a:highlight>
                    <a:srgbClr val="8C8C8C"/>
                  </a:highlight>
                  <a:latin typeface="Courier New"/>
                  <a:ea typeface="Courier New"/>
                  <a:cs typeface="Courier New"/>
                  <a:sym typeface="Courier New"/>
                </a:rPr>
                <a:t> California</a:t>
              </a:r>
              <a:r>
                <a:rPr b="1" i="0" lang="en-GB" sz="600" u="none" cap="none" strike="noStrike">
                  <a:solidFill>
                    <a:srgbClr val="CCCCCC"/>
                  </a:solidFill>
                  <a:highlight>
                    <a:srgbClr val="8B8B8B"/>
                  </a:highlight>
                  <a:latin typeface="Courier New"/>
                  <a:ea typeface="Courier New"/>
                  <a:cs typeface="Courier New"/>
                  <a:sym typeface="Courier New"/>
                </a:rPr>
                <a:t>, may</a:t>
              </a:r>
              <a:r>
                <a:rPr b="1" i="0" lang="en-GB" sz="600" u="none" cap="none" strike="noStrike">
                  <a:solidFill>
                    <a:srgbClr val="CCCCCC"/>
                  </a:solidFill>
                  <a:highlight>
                    <a:srgbClr val="8C8C8C"/>
                  </a:highlight>
                  <a:latin typeface="Courier New"/>
                  <a:ea typeface="Courier New"/>
                  <a:cs typeface="Courier New"/>
                  <a:sym typeface="Courier New"/>
                </a:rPr>
                <a:t> also be called</a:t>
              </a:r>
              <a:r>
                <a:rPr b="1" i="0" lang="en-GB" sz="600" u="none" cap="none" strike="noStrike">
                  <a:solidFill>
                    <a:srgbClr val="CCCCCC"/>
                  </a:solidFill>
                  <a:highlight>
                    <a:srgbClr val="8A8A8A"/>
                  </a:highlight>
                  <a:latin typeface="Courier New"/>
                  <a:ea typeface="Courier New"/>
                  <a:cs typeface="Courier New"/>
                  <a:sym typeface="Courier New"/>
                </a:rPr>
                <a:t> "</a:t>
              </a:r>
              <a:r>
                <a:rPr b="1" i="0" lang="en-GB" sz="600" u="none" cap="none" strike="noStrike">
                  <a:solidFill>
                    <a:srgbClr val="CCCCCC"/>
                  </a:solidFill>
                  <a:highlight>
                    <a:srgbClr val="8C8C8C"/>
                  </a:highlight>
                  <a:latin typeface="Courier New"/>
                  <a:ea typeface="Courier New"/>
                  <a:cs typeface="Courier New"/>
                  <a:sym typeface="Courier New"/>
                </a:rPr>
                <a:t>Fumé</a:t>
              </a:r>
              <a:r>
                <a:rPr b="1" i="0" lang="en-GB" sz="600" u="none" cap="none" strike="noStrike">
                  <a:solidFill>
                    <a:srgbClr val="CCCCCC"/>
                  </a:solidFill>
                  <a:highlight>
                    <a:srgbClr val="8B8B8B"/>
                  </a:highlight>
                  <a:latin typeface="Courier New"/>
                  <a:ea typeface="Courier New"/>
                  <a:cs typeface="Courier New"/>
                  <a:sym typeface="Courier New"/>
                </a:rPr>
                <a:t> Blanc",</a:t>
              </a:r>
              <a:r>
                <a:rPr b="1" i="0" lang="en-GB" sz="600" u="none" cap="none" strike="noStrike">
                  <a:solidFill>
                    <a:srgbClr val="CCCCCC"/>
                  </a:solidFill>
                  <a:highlight>
                    <a:srgbClr val="8A8A8A"/>
                  </a:highlight>
                  <a:latin typeface="Courier New"/>
                  <a:ea typeface="Courier New"/>
                  <a:cs typeface="Courier New"/>
                  <a:sym typeface="Courier New"/>
                </a:rPr>
                <a:t> a</a:t>
              </a:r>
              <a:r>
                <a:rPr b="1" i="0" lang="en-GB" sz="600" u="none" cap="none" strike="noStrike">
                  <a:solidFill>
                    <a:srgbClr val="CCCCCC"/>
                  </a:solidFill>
                  <a:highlight>
                    <a:srgbClr val="8B8B8B"/>
                  </a:highlight>
                  <a:latin typeface="Courier New"/>
                  <a:ea typeface="Courier New"/>
                  <a:cs typeface="Courier New"/>
                  <a:sym typeface="Courier New"/>
                </a:rPr>
                <a:t> marketing</a:t>
              </a:r>
              <a:r>
                <a:rPr b="1" i="0" lang="en-GB" sz="600" u="none" cap="none" strike="noStrike">
                  <a:solidFill>
                    <a:srgbClr val="CCCCCC"/>
                  </a:solidFill>
                  <a:highlight>
                    <a:srgbClr val="898989"/>
                  </a:highlight>
                  <a:latin typeface="Courier New"/>
                  <a:ea typeface="Courier New"/>
                  <a:cs typeface="Courier New"/>
                  <a:sym typeface="Courier New"/>
                </a:rPr>
                <a:t> term coined</a:t>
              </a:r>
              <a:r>
                <a:rPr b="1" i="0" lang="en-GB" sz="600" u="none" cap="none" strike="noStrike">
                  <a:solidFill>
                    <a:srgbClr val="CCCCCC"/>
                  </a:solidFill>
                  <a:highlight>
                    <a:srgbClr val="888888"/>
                  </a:highlight>
                  <a:latin typeface="Courier New"/>
                  <a:ea typeface="Courier New"/>
                  <a:cs typeface="Courier New"/>
                  <a:sym typeface="Courier New"/>
                </a:rPr>
                <a:t> by</a:t>
              </a:r>
              <a:r>
                <a:rPr b="1" i="0" lang="en-GB" sz="600" u="none" cap="none" strike="noStrike">
                  <a:solidFill>
                    <a:srgbClr val="CCCCCC"/>
                  </a:solidFill>
                  <a:highlight>
                    <a:srgbClr val="8B8B8B"/>
                  </a:highlight>
                  <a:latin typeface="Courier New"/>
                  <a:ea typeface="Courier New"/>
                  <a:cs typeface="Courier New"/>
                  <a:sym typeface="Courier New"/>
                </a:rPr>
                <a:t> Robert</a:t>
              </a:r>
              <a:r>
                <a:rPr b="1" i="0" lang="en-GB" sz="600" u="none" cap="none" strike="noStrike">
                  <a:solidFill>
                    <a:srgbClr val="CCCCCC"/>
                  </a:solidFill>
                  <a:highlight>
                    <a:srgbClr val="8C8C8C"/>
                  </a:highlight>
                  <a:latin typeface="Courier New"/>
                  <a:ea typeface="Courier New"/>
                  <a:cs typeface="Courier New"/>
                  <a:sym typeface="Courier New"/>
                </a:rPr>
                <a:t> Mondavi</a:t>
              </a:r>
              <a:r>
                <a:rPr b="1" i="0" lang="en-GB" sz="600" u="none" cap="none" strike="noStrike">
                  <a:solidFill>
                    <a:srgbClr val="CCCCCC"/>
                  </a:solidFill>
                  <a:highlight>
                    <a:srgbClr val="8A8A8A"/>
                  </a:highlight>
                  <a:latin typeface="Courier New"/>
                  <a:ea typeface="Courier New"/>
                  <a:cs typeface="Courier New"/>
                  <a:sym typeface="Courier New"/>
                </a:rPr>
                <a:t> in</a:t>
              </a:r>
              <a:r>
                <a:rPr b="1" i="0" lang="en-GB" sz="600" u="none" cap="none" strike="noStrike">
                  <a:solidFill>
                    <a:srgbClr val="CCCCCC"/>
                  </a:solidFill>
                  <a:highlight>
                    <a:srgbClr val="8C8C8C"/>
                  </a:highlight>
                  <a:latin typeface="Courier New"/>
                  <a:ea typeface="Courier New"/>
                  <a:cs typeface="Courier New"/>
                  <a:sym typeface="Courier New"/>
                </a:rPr>
                <a:t> reference</a:t>
              </a:r>
              <a:r>
                <a:rPr b="1" i="0" lang="en-GB" sz="600" u="none" cap="none" strike="noStrike">
                  <a:solidFill>
                    <a:srgbClr val="CCCCCC"/>
                  </a:solidFill>
                  <a:highlight>
                    <a:srgbClr val="888888"/>
                  </a:highlight>
                  <a:latin typeface="Courier New"/>
                  <a:ea typeface="Courier New"/>
                  <a:cs typeface="Courier New"/>
                  <a:sym typeface="Courier New"/>
                </a:rPr>
                <a:t> to</a:t>
              </a:r>
              <a:r>
                <a:rPr b="1" i="0" lang="en-GB" sz="600" u="none" cap="none" strike="noStrike">
                  <a:solidFill>
                    <a:srgbClr val="CCCCCC"/>
                  </a:solidFill>
                  <a:highlight>
                    <a:srgbClr val="8C8C8C"/>
                  </a:highlight>
                  <a:latin typeface="Courier New"/>
                  <a:ea typeface="Courier New"/>
                  <a:cs typeface="Courier New"/>
                  <a:sym typeface="Courier New"/>
                </a:rPr>
                <a:t> Pouilly-Fumé</a:t>
              </a:r>
              <a:r>
                <a:rPr b="1" i="0" lang="en-GB" sz="600" u="none" cap="none" strike="noStrike">
                  <a:solidFill>
                    <a:srgbClr val="CCCCCC"/>
                  </a:solidFill>
                  <a:highlight>
                    <a:srgbClr val="808080"/>
                  </a:highlight>
                  <a:latin typeface="Courier New"/>
                  <a:ea typeface="Courier New"/>
                  <a:cs typeface="Courier New"/>
                  <a:sym typeface="Courier New"/>
                </a:rPr>
                <a:t>.</a:t>
              </a:r>
              <a:endParaRPr b="0" i="0" sz="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600"/>
                <a:buFont typeface="Arial"/>
                <a:buNone/>
              </a:pPr>
              <a:r>
                <a:t/>
              </a:r>
              <a:endParaRPr b="1" i="0" sz="600" u="none" cap="none" strike="noStrike">
                <a:solidFill>
                  <a:srgbClr val="CCCCCC"/>
                </a:solidFill>
                <a:highlight>
                  <a:srgbClr val="8A8A8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600"/>
                <a:buFont typeface="Arial"/>
                <a:buNone/>
              </a:pPr>
              <a:r>
                <a:rPr b="1" i="0" lang="en-GB" sz="600" u="none" cap="none" strike="noStrike">
                  <a:solidFill>
                    <a:srgbClr val="CCCCCC"/>
                  </a:solidFill>
                  <a:highlight>
                    <a:srgbClr val="8A8A8A"/>
                  </a:highlight>
                  <a:latin typeface="Courier New"/>
                  <a:ea typeface="Courier New"/>
                  <a:cs typeface="Courier New"/>
                  <a:sym typeface="Courier New"/>
                </a:rPr>
                <a:t>[...]</a:t>
              </a:r>
              <a:endParaRPr b="0" i="0" sz="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600"/>
                <a:buFont typeface="Arial"/>
                <a:buNone/>
              </a:pPr>
              <a:r>
                <a:rPr b="1" i="0" lang="en-GB" sz="600" u="none" cap="none" strike="noStrike">
                  <a:solidFill>
                    <a:srgbClr val="CCCCCC"/>
                  </a:solidFill>
                  <a:highlight>
                    <a:srgbClr val="818181"/>
                  </a:highlight>
                  <a:latin typeface="Courier New"/>
                  <a:ea typeface="Courier New"/>
                  <a:cs typeface="Courier New"/>
                  <a:sym typeface="Courier New"/>
                </a:rPr>
                <a:t>###</a:t>
              </a:r>
              <a:r>
                <a:rPr b="1" i="0" lang="en-GB" sz="600" u="none" cap="none" strike="noStrike">
                  <a:solidFill>
                    <a:srgbClr val="CCCCCC"/>
                  </a:solidFill>
                  <a:highlight>
                    <a:srgbClr val="5C5C5C"/>
                  </a:highlight>
                  <a:latin typeface="Courier New"/>
                  <a:ea typeface="Courier New"/>
                  <a:cs typeface="Courier New"/>
                  <a:sym typeface="Courier New"/>
                </a:rPr>
                <a:t> Answer</a:t>
              </a:r>
              <a:r>
                <a:rPr b="1" i="0" lang="en-GB" sz="600" u="none" cap="none" strike="noStrike">
                  <a:solidFill>
                    <a:srgbClr val="CCCCCC"/>
                  </a:solidFill>
                  <a:highlight>
                    <a:srgbClr val="383838"/>
                  </a:highlight>
                  <a:latin typeface="Courier New"/>
                  <a:ea typeface="Courier New"/>
                  <a:cs typeface="Courier New"/>
                  <a:sym typeface="Courier New"/>
                </a:rPr>
                <a:t>:</a:t>
              </a:r>
              <a:r>
                <a:rPr b="1" i="0" lang="en-GB" sz="600" u="none" cap="none" strike="noStrike">
                  <a:solidFill>
                    <a:srgbClr val="CCCCCC"/>
                  </a:solidFill>
                  <a:highlight>
                    <a:srgbClr val="848484"/>
                  </a:highlight>
                  <a:latin typeface="Courier New"/>
                  <a:ea typeface="Courier New"/>
                  <a:cs typeface="Courier New"/>
                  <a:sym typeface="Courier New"/>
                </a:rPr>
                <a:t> </a:t>
              </a:r>
              <a:r>
                <a:rPr b="1" i="0" lang="en-GB" sz="600" u="none" cap="none" strike="noStrike">
                  <a:solidFill>
                    <a:srgbClr val="C0C0FF"/>
                  </a:solidFill>
                  <a:highlight>
                    <a:srgbClr val="8C8C8C"/>
                  </a:highlight>
                  <a:latin typeface="Courier New"/>
                  <a:ea typeface="Courier New"/>
                  <a:cs typeface="Courier New"/>
                  <a:sym typeface="Courier New"/>
                </a:rPr>
                <a:t>strong</a:t>
              </a:r>
              <a:r>
                <a:rPr b="1" i="0" lang="en-GB" sz="600" u="none" cap="none" strike="noStrike">
                  <a:solidFill>
                    <a:srgbClr val="CCCCCC"/>
                  </a:solidFill>
                  <a:highlight>
                    <a:srgbClr val="674EA7"/>
                  </a:highlight>
                  <a:latin typeface="Courier New"/>
                  <a:ea typeface="Courier New"/>
                  <a:cs typeface="Courier New"/>
                  <a:sym typeface="Courier New"/>
                </a:rPr>
                <a:t>Sauvignon blanc is a green-skinned grape variety that originates from the city of Bordeaux in France. The grape most likely gets its name from the French words sauvage ("wild") and blanc ("white") due to its early origins as an indigenous grape in South West France.</a:t>
              </a:r>
              <a:r>
                <a:rPr b="1" i="0" lang="en-GB" sz="600" u="none" cap="none" strike="noStrike">
                  <a:solidFill>
                    <a:srgbClr val="C0C0FF"/>
                  </a:solidFill>
                  <a:highlight>
                    <a:srgbClr val="8C8C8C"/>
                  </a:highlight>
                  <a:latin typeface="Courier New"/>
                  <a:ea typeface="Courier New"/>
                  <a:cs typeface="Courier New"/>
                  <a:sym typeface="Courier New"/>
                </a:rPr>
                <a:t>strong</a:t>
              </a:r>
              <a:endParaRPr b="1" i="0" sz="600" u="none" cap="none" strike="noStrike">
                <a:solidFill>
                  <a:srgbClr val="C0C0FF"/>
                </a:solidFill>
                <a:highlight>
                  <a:srgbClr val="8C8C8C"/>
                </a:highlight>
                <a:latin typeface="Courier New"/>
                <a:ea typeface="Courier New"/>
                <a:cs typeface="Courier New"/>
                <a:sym typeface="Courier New"/>
              </a:endParaRPr>
            </a:p>
          </p:txBody>
        </p:sp>
        <p:sp>
          <p:nvSpPr>
            <p:cNvPr id="621" name="Google Shape;621;p55"/>
            <p:cNvSpPr/>
            <p:nvPr/>
          </p:nvSpPr>
          <p:spPr>
            <a:xfrm>
              <a:off x="4093637" y="2674253"/>
              <a:ext cx="4547422" cy="1865986"/>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627" name="Google Shape;627;p56"/>
          <p:cNvSpPr txBox="1"/>
          <p:nvPr/>
        </p:nvSpPr>
        <p:spPr>
          <a:xfrm>
            <a:off x="502941" y="199399"/>
            <a:ext cx="813811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More on this strategy I have used</a:t>
            </a:r>
            <a:endParaRPr b="0" i="0" sz="2800" u="none" cap="none" strike="noStrike">
              <a:solidFill>
                <a:srgbClr val="000000"/>
              </a:solidFill>
              <a:latin typeface="Arial"/>
              <a:ea typeface="Arial"/>
              <a:cs typeface="Arial"/>
              <a:sym typeface="Arial"/>
            </a:endParaRPr>
          </a:p>
        </p:txBody>
      </p:sp>
      <p:sp>
        <p:nvSpPr>
          <p:cNvPr id="628" name="Google Shape;628;p56"/>
          <p:cNvSpPr txBox="1"/>
          <p:nvPr/>
        </p:nvSpPr>
        <p:spPr>
          <a:xfrm>
            <a:off x="363010" y="1058199"/>
            <a:ext cx="3622250" cy="3877985"/>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Fine tune the model on a QA dataset;</a:t>
            </a:r>
            <a:endParaRPr/>
          </a:p>
          <a:p>
            <a:pPr indent="-190500" lvl="0" marL="28575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Identify heads that have a tendency to spot the rationale;</a:t>
            </a:r>
            <a:endParaRPr/>
          </a:p>
          <a:p>
            <a:pPr indent="-190500" lvl="0" marL="28575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Improve this inherent ability of the head with RL using the attention/rationale overlap as a metric;</a:t>
            </a:r>
            <a:endParaRPr/>
          </a:p>
          <a:p>
            <a:pPr indent="-190500" lvl="0" marL="28575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Access the paper:</a:t>
            </a:r>
            <a:endParaRPr/>
          </a:p>
          <a:p>
            <a:pPr indent="-285750" lvl="0" marL="285750" marR="0" rtl="0" algn="just">
              <a:lnSpc>
                <a:spcPct val="100000"/>
              </a:lnSpc>
              <a:spcBef>
                <a:spcPts val="0"/>
              </a:spcBef>
              <a:spcAft>
                <a:spcPts val="0"/>
              </a:spcAft>
              <a:buClr>
                <a:schemeClr val="lt1"/>
              </a:buClr>
              <a:buSzPts val="1600"/>
              <a:buFont typeface="Arial"/>
              <a:buChar char="–"/>
            </a:pPr>
            <a:r>
              <a:rPr b="0" i="0" lang="en-GB" sz="1600" u="sng" cap="none" strike="noStrike">
                <a:solidFill>
                  <a:schemeClr val="hlink"/>
                </a:solidFill>
                <a:latin typeface="Arial"/>
                <a:ea typeface="Arial"/>
                <a:cs typeface="Arial"/>
                <a:sym typeface="Arial"/>
                <a:hlinkClick r:id="rId3"/>
              </a:rPr>
              <a:t>https://hdl.handle.net/2268/322654</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29" name="Google Shape;629;p56"/>
          <p:cNvGrpSpPr/>
          <p:nvPr/>
        </p:nvGrpSpPr>
        <p:grpSpPr>
          <a:xfrm>
            <a:off x="4349003" y="739140"/>
            <a:ext cx="4386267" cy="3790852"/>
            <a:chOff x="4324454" y="667137"/>
            <a:chExt cx="4548931" cy="3931435"/>
          </a:xfrm>
        </p:grpSpPr>
        <p:pic>
          <p:nvPicPr>
            <p:cNvPr id="630" name="Google Shape;630;p56"/>
            <p:cNvPicPr preferRelativeResize="0"/>
            <p:nvPr/>
          </p:nvPicPr>
          <p:blipFill rotWithShape="1">
            <a:blip r:embed="rId4">
              <a:alphaModFix/>
            </a:blip>
            <a:srcRect b="0" l="0" r="0" t="0"/>
            <a:stretch/>
          </p:blipFill>
          <p:spPr>
            <a:xfrm>
              <a:off x="4324454" y="667137"/>
              <a:ext cx="4548931" cy="3702546"/>
            </a:xfrm>
            <a:prstGeom prst="rect">
              <a:avLst/>
            </a:prstGeom>
            <a:noFill/>
            <a:ln>
              <a:noFill/>
            </a:ln>
          </p:spPr>
        </p:pic>
        <p:sp>
          <p:nvSpPr>
            <p:cNvPr id="631" name="Google Shape;631;p56"/>
            <p:cNvSpPr/>
            <p:nvPr/>
          </p:nvSpPr>
          <p:spPr>
            <a:xfrm>
              <a:off x="4411980" y="1035340"/>
              <a:ext cx="4358640" cy="3563232"/>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6"/>
          <p:cNvSpPr txBox="1"/>
          <p:nvPr/>
        </p:nvSpPr>
        <p:spPr>
          <a:xfrm>
            <a:off x="369449" y="1049055"/>
            <a:ext cx="8450820" cy="905599"/>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The probability of the entire completion can be computed with the chain rule:</a:t>
            </a:r>
            <a:endParaRPr/>
          </a:p>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P(</a:t>
            </a:r>
            <a:r>
              <a:rPr b="0" i="0" lang="en-GB" sz="1800" u="none" cap="none" strike="noStrike">
                <a:solidFill>
                  <a:srgbClr val="FF9900"/>
                </a:solidFill>
                <a:latin typeface="Arial"/>
                <a:ea typeface="Arial"/>
                <a:cs typeface="Arial"/>
                <a:sym typeface="Arial"/>
              </a:rPr>
              <a:t>▢</a:t>
            </a:r>
            <a:r>
              <a:rPr b="0" i="0" lang="en-GB" sz="1800" u="none" cap="none" strike="noStrike">
                <a:solidFill>
                  <a:schemeClr val="dk1"/>
                </a:solidFill>
                <a:latin typeface="Arial"/>
                <a:ea typeface="Arial"/>
                <a:cs typeface="Arial"/>
                <a:sym typeface="Arial"/>
              </a:rPr>
              <a:t>,</a:t>
            </a:r>
            <a:r>
              <a:rPr b="0" i="0" lang="en-GB" sz="1800" u="none" cap="none" strike="noStrike">
                <a:solidFill>
                  <a:srgbClr val="6AA84F"/>
                </a:solidFill>
                <a:latin typeface="Arial"/>
                <a:ea typeface="Arial"/>
                <a:cs typeface="Arial"/>
                <a:sym typeface="Arial"/>
              </a:rPr>
              <a:t>▢</a:t>
            </a:r>
            <a:r>
              <a:rPr b="0" i="0" lang="en-GB" sz="1800" u="none" cap="none" strike="noStrike">
                <a:solidFill>
                  <a:schemeClr val="dk1"/>
                </a:solidFill>
                <a:latin typeface="Arial"/>
                <a:ea typeface="Arial"/>
                <a:cs typeface="Arial"/>
                <a:sym typeface="Arial"/>
              </a:rPr>
              <a:t>,</a:t>
            </a:r>
            <a:r>
              <a:rPr b="0" i="0" lang="en-GB" sz="1800" u="none" cap="none" strike="noStrike">
                <a:solidFill>
                  <a:schemeClr val="accent1"/>
                </a:solidFill>
                <a:latin typeface="Arial"/>
                <a:ea typeface="Arial"/>
                <a:cs typeface="Arial"/>
                <a:sym typeface="Arial"/>
              </a:rPr>
              <a:t>▢</a:t>
            </a:r>
            <a:r>
              <a:rPr b="0" i="0" lang="en-GB" sz="1800" u="none" cap="none" strike="noStrike">
                <a:solidFill>
                  <a:schemeClr val="dk1"/>
                </a:solidFill>
                <a:latin typeface="Arial"/>
                <a:ea typeface="Arial"/>
                <a:cs typeface="Arial"/>
                <a:sym typeface="Arial"/>
              </a:rPr>
              <a:t>|▢) = P(</a:t>
            </a:r>
            <a:r>
              <a:rPr b="0" i="0" lang="en-GB" sz="1800" u="none" cap="none" strike="noStrike">
                <a:solidFill>
                  <a:srgbClr val="FF9900"/>
                </a:solidFill>
                <a:latin typeface="Arial"/>
                <a:ea typeface="Arial"/>
                <a:cs typeface="Arial"/>
                <a:sym typeface="Arial"/>
              </a:rPr>
              <a:t>▢</a:t>
            </a:r>
            <a:r>
              <a:rPr b="0" i="0" lang="en-GB" sz="1800" u="none" cap="none" strike="noStrike">
                <a:solidFill>
                  <a:schemeClr val="dk1"/>
                </a:solidFill>
                <a:latin typeface="Arial"/>
                <a:ea typeface="Arial"/>
                <a:cs typeface="Arial"/>
                <a:sym typeface="Arial"/>
              </a:rPr>
              <a:t>|▢) P(</a:t>
            </a:r>
            <a:r>
              <a:rPr b="0" i="0" lang="en-GB" sz="1800" u="none" cap="none" strike="noStrike">
                <a:solidFill>
                  <a:srgbClr val="6AA84F"/>
                </a:solidFill>
                <a:latin typeface="Arial"/>
                <a:ea typeface="Arial"/>
                <a:cs typeface="Arial"/>
                <a:sym typeface="Arial"/>
              </a:rPr>
              <a:t>▢</a:t>
            </a:r>
            <a:r>
              <a:rPr b="0" i="0" lang="en-GB" sz="1800" u="none" cap="none" strike="noStrike">
                <a:solidFill>
                  <a:schemeClr val="dk1"/>
                </a:solidFill>
                <a:latin typeface="Arial"/>
                <a:ea typeface="Arial"/>
                <a:cs typeface="Arial"/>
                <a:sym typeface="Arial"/>
              </a:rPr>
              <a:t>|▢,</a:t>
            </a:r>
            <a:r>
              <a:rPr b="0" i="0" lang="en-GB" sz="1800" u="none" cap="none" strike="noStrike">
                <a:solidFill>
                  <a:srgbClr val="FF9900"/>
                </a:solidFill>
                <a:latin typeface="Arial"/>
                <a:ea typeface="Arial"/>
                <a:cs typeface="Arial"/>
                <a:sym typeface="Arial"/>
              </a:rPr>
              <a:t>▢</a:t>
            </a:r>
            <a:r>
              <a:rPr b="0" i="0" lang="en-GB" sz="1800" u="none" cap="none" strike="noStrike">
                <a:solidFill>
                  <a:schemeClr val="dk1"/>
                </a:solidFill>
                <a:latin typeface="Arial"/>
                <a:ea typeface="Arial"/>
                <a:cs typeface="Arial"/>
                <a:sym typeface="Arial"/>
              </a:rPr>
              <a:t>) P(</a:t>
            </a:r>
            <a:r>
              <a:rPr b="0" i="0" lang="en-GB" sz="1800" u="none" cap="none" strike="noStrike">
                <a:solidFill>
                  <a:schemeClr val="accent1"/>
                </a:solidFill>
                <a:latin typeface="Arial"/>
                <a:ea typeface="Arial"/>
                <a:cs typeface="Arial"/>
                <a:sym typeface="Arial"/>
              </a:rPr>
              <a:t>▢</a:t>
            </a:r>
            <a:r>
              <a:rPr b="0" i="0" lang="en-GB" sz="1800" u="none" cap="none" strike="noStrike">
                <a:solidFill>
                  <a:schemeClr val="dk1"/>
                </a:solidFill>
                <a:latin typeface="Arial"/>
                <a:ea typeface="Arial"/>
                <a:cs typeface="Arial"/>
                <a:sym typeface="Arial"/>
              </a:rPr>
              <a:t>|▢,</a:t>
            </a:r>
            <a:r>
              <a:rPr b="0" i="0" lang="en-GB" sz="1800" u="none" cap="none" strike="noStrike">
                <a:solidFill>
                  <a:srgbClr val="FF9900"/>
                </a:solidFill>
                <a:latin typeface="Arial"/>
                <a:ea typeface="Arial"/>
                <a:cs typeface="Arial"/>
                <a:sym typeface="Arial"/>
              </a:rPr>
              <a:t>▢</a:t>
            </a:r>
            <a:r>
              <a:rPr b="0" i="0" lang="en-GB" sz="1800" u="none" cap="none" strike="noStrike">
                <a:solidFill>
                  <a:schemeClr val="dk1"/>
                </a:solidFill>
                <a:latin typeface="Arial"/>
                <a:ea typeface="Arial"/>
                <a:cs typeface="Arial"/>
                <a:sym typeface="Arial"/>
              </a:rPr>
              <a:t>,</a:t>
            </a:r>
            <a:r>
              <a:rPr b="0" i="0" lang="en-GB" sz="1800" u="none" cap="none" strike="noStrike">
                <a:solidFill>
                  <a:srgbClr val="6AA84F"/>
                </a:solidFill>
                <a:latin typeface="Arial"/>
                <a:ea typeface="Arial"/>
                <a:cs typeface="Arial"/>
                <a:sym typeface="Arial"/>
              </a:rPr>
              <a:t>▢</a:t>
            </a:r>
            <a:r>
              <a:rPr b="0" i="0" lang="en-GB" sz="1800" u="none" cap="none" strike="noStrike">
                <a:solidFill>
                  <a:schemeClr val="dk1"/>
                </a:solidFill>
                <a:latin typeface="Arial"/>
                <a:ea typeface="Arial"/>
                <a:cs typeface="Arial"/>
                <a:sym typeface="Arial"/>
              </a:rPr>
              <a:t>).</a:t>
            </a:r>
            <a:endParaRPr/>
          </a:p>
        </p:txBody>
      </p:sp>
      <p:sp>
        <p:nvSpPr>
          <p:cNvPr id="133" name="Google Shape;133;p16"/>
          <p:cNvSpPr txBox="1"/>
          <p:nvPr/>
        </p:nvSpPr>
        <p:spPr>
          <a:xfrm>
            <a:off x="369449" y="3188847"/>
            <a:ext cx="8798100" cy="205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An autoregressive LLM gives:</a:t>
            </a:r>
            <a:endParaRPr/>
          </a:p>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GB" sz="1800" u="none" cap="none" strike="noStrike">
                <a:solidFill>
                  <a:schemeClr val="dk1"/>
                </a:solidFill>
                <a:latin typeface="Arial"/>
                <a:ea typeface="Arial"/>
                <a:cs typeface="Arial"/>
                <a:sym typeface="Arial"/>
              </a:rPr>
              <a:t>P(</a:t>
            </a:r>
            <a:r>
              <a:rPr b="0" i="0" lang="en-GB" sz="1800" u="none" cap="none" strike="noStrike">
                <a:solidFill>
                  <a:srgbClr val="FF9900"/>
                </a:solidFill>
                <a:latin typeface="Arial"/>
                <a:ea typeface="Arial"/>
                <a:cs typeface="Arial"/>
                <a:sym typeface="Arial"/>
              </a:rPr>
              <a:t>▣</a:t>
            </a:r>
            <a:r>
              <a:rPr b="0" i="0" lang="en-GB" sz="1800" u="none" cap="none" strike="noStrike">
                <a:solidFill>
                  <a:schemeClr val="dk1"/>
                </a:solidFill>
                <a:latin typeface="Arial"/>
                <a:ea typeface="Arial"/>
                <a:cs typeface="Arial"/>
                <a:sym typeface="Arial"/>
              </a:rPr>
              <a:t>|▢);</a:t>
            </a:r>
            <a:endParaRPr/>
          </a:p>
          <a:p>
            <a:pPr indent="-254000" lvl="0" marL="285750" marR="0" rtl="0" algn="l">
              <a:lnSpc>
                <a:spcPct val="100000"/>
              </a:lnSpc>
              <a:spcBef>
                <a:spcPts val="0"/>
              </a:spcBef>
              <a:spcAft>
                <a:spcPts val="0"/>
              </a:spcAft>
              <a:buClr>
                <a:srgbClr val="000000"/>
              </a:buClr>
              <a:buSzPts val="500"/>
              <a:buFont typeface="Arial"/>
              <a:buNone/>
            </a:pPr>
            <a:r>
              <a:t/>
            </a:r>
            <a:endParaRPr b="0" i="0" sz="5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GB" sz="1800" u="none" cap="none" strike="noStrike">
                <a:solidFill>
                  <a:schemeClr val="dk1"/>
                </a:solidFill>
                <a:latin typeface="Arial"/>
                <a:ea typeface="Arial"/>
                <a:cs typeface="Arial"/>
                <a:sym typeface="Arial"/>
              </a:rPr>
              <a:t>then P(</a:t>
            </a:r>
            <a:r>
              <a:rPr b="0" i="0" lang="en-GB" sz="1800" u="none" cap="none" strike="noStrike">
                <a:solidFill>
                  <a:srgbClr val="6AA84F"/>
                </a:solidFill>
                <a:latin typeface="Arial"/>
                <a:ea typeface="Arial"/>
                <a:cs typeface="Arial"/>
                <a:sym typeface="Arial"/>
              </a:rPr>
              <a:t>▣</a:t>
            </a:r>
            <a:r>
              <a:rPr b="0" i="0" lang="en-GB" sz="1800" u="none" cap="none" strike="noStrike">
                <a:solidFill>
                  <a:schemeClr val="dk1"/>
                </a:solidFill>
                <a:latin typeface="Arial"/>
                <a:ea typeface="Arial"/>
                <a:cs typeface="Arial"/>
                <a:sym typeface="Arial"/>
              </a:rPr>
              <a:t>|▢,</a:t>
            </a:r>
            <a:r>
              <a:rPr b="0" i="0" lang="en-GB" sz="1800" u="none" cap="none" strike="noStrike">
                <a:solidFill>
                  <a:srgbClr val="FF9900"/>
                </a:solidFill>
                <a:latin typeface="Arial"/>
                <a:ea typeface="Arial"/>
                <a:cs typeface="Arial"/>
                <a:sym typeface="Arial"/>
              </a:rPr>
              <a:t>▢</a:t>
            </a:r>
            <a:r>
              <a:rPr b="0" i="0" lang="en-GB" sz="1800" u="none" cap="none" strike="noStrike">
                <a:solidFill>
                  <a:schemeClr val="dk1"/>
                </a:solidFill>
                <a:latin typeface="Arial"/>
                <a:ea typeface="Arial"/>
                <a:cs typeface="Arial"/>
                <a:sym typeface="Arial"/>
              </a:rPr>
              <a:t>)</a:t>
            </a:r>
            <a:r>
              <a:rPr b="0" i="0" lang="en-GB" sz="1800" u="none" cap="none" strike="noStrike">
                <a:solidFill>
                  <a:schemeClr val="dk2"/>
                </a:solidFill>
                <a:latin typeface="Arial"/>
                <a:ea typeface="Arial"/>
                <a:cs typeface="Arial"/>
                <a:sym typeface="Arial"/>
              </a:rPr>
              <a:t>;</a:t>
            </a:r>
            <a:endParaRPr/>
          </a:p>
          <a:p>
            <a:pPr indent="-254000" lvl="0" marL="285750" marR="0" rtl="0" algn="l">
              <a:lnSpc>
                <a:spcPct val="100000"/>
              </a:lnSpc>
              <a:spcBef>
                <a:spcPts val="0"/>
              </a:spcBef>
              <a:spcAft>
                <a:spcPts val="0"/>
              </a:spcAft>
              <a:buClr>
                <a:srgbClr val="000000"/>
              </a:buClr>
              <a:buSzPts val="500"/>
              <a:buFont typeface="Arial"/>
              <a:buNone/>
            </a:pPr>
            <a:r>
              <a:t/>
            </a:r>
            <a:endParaRPr b="0" i="0" sz="5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GB" sz="1800" u="none" cap="none" strike="noStrike">
                <a:solidFill>
                  <a:schemeClr val="dk1"/>
                </a:solidFill>
                <a:latin typeface="Arial"/>
                <a:ea typeface="Arial"/>
                <a:cs typeface="Arial"/>
                <a:sym typeface="Arial"/>
              </a:rPr>
              <a:t>and then P(</a:t>
            </a:r>
            <a:r>
              <a:rPr b="0" i="0" lang="en-GB" sz="1800" u="none" cap="none" strike="noStrike">
                <a:solidFill>
                  <a:schemeClr val="accent1"/>
                </a:solidFill>
                <a:latin typeface="Arial"/>
                <a:ea typeface="Arial"/>
                <a:cs typeface="Arial"/>
                <a:sym typeface="Arial"/>
              </a:rPr>
              <a:t>▣</a:t>
            </a:r>
            <a:r>
              <a:rPr b="0" i="0" lang="en-GB" sz="1800" u="none" cap="none" strike="noStrike">
                <a:solidFill>
                  <a:schemeClr val="dk1"/>
                </a:solidFill>
                <a:latin typeface="Arial"/>
                <a:ea typeface="Arial"/>
                <a:cs typeface="Arial"/>
                <a:sym typeface="Arial"/>
              </a:rPr>
              <a:t>|▢,</a:t>
            </a:r>
            <a:r>
              <a:rPr b="0" i="0" lang="en-GB" sz="1800" u="none" cap="none" strike="noStrike">
                <a:solidFill>
                  <a:srgbClr val="FF9900"/>
                </a:solidFill>
                <a:latin typeface="Arial"/>
                <a:ea typeface="Arial"/>
                <a:cs typeface="Arial"/>
                <a:sym typeface="Arial"/>
              </a:rPr>
              <a:t>▢</a:t>
            </a:r>
            <a:r>
              <a:rPr b="0" i="0" lang="en-GB" sz="1800" u="none" cap="none" strike="noStrike">
                <a:solidFill>
                  <a:schemeClr val="dk1"/>
                </a:solidFill>
                <a:latin typeface="Arial"/>
                <a:ea typeface="Arial"/>
                <a:cs typeface="Arial"/>
                <a:sym typeface="Arial"/>
              </a:rPr>
              <a:t>,</a:t>
            </a:r>
            <a:r>
              <a:rPr b="0" i="0" lang="en-GB" sz="1800" u="none" cap="none" strike="noStrike">
                <a:solidFill>
                  <a:srgbClr val="6AA84F"/>
                </a:solidFill>
                <a:latin typeface="Arial"/>
                <a:ea typeface="Arial"/>
                <a:cs typeface="Arial"/>
                <a:sym typeface="Arial"/>
              </a:rPr>
              <a:t>▢</a:t>
            </a:r>
            <a:r>
              <a:rPr b="0" i="0" lang="en-GB" sz="1800" u="none" cap="none" strike="noStrike">
                <a:solidFill>
                  <a:schemeClr val="dk1"/>
                </a:solidFill>
                <a:latin typeface="Arial"/>
                <a:ea typeface="Arial"/>
                <a:cs typeface="Arial"/>
                <a:sym typeface="Arial"/>
              </a:rPr>
              <a:t>)</a:t>
            </a:r>
            <a:r>
              <a:rPr b="0" i="0" lang="en-GB" sz="1800" u="none" cap="none" strike="noStrike">
                <a:solidFill>
                  <a:schemeClr val="dk2"/>
                </a:solidFill>
                <a:latin typeface="Arial"/>
                <a:ea typeface="Arial"/>
                <a:cs typeface="Arial"/>
                <a:sym typeface="Arial"/>
              </a:rPr>
              <a:t>.</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2"/>
              </a:solidFill>
              <a:latin typeface="Arial"/>
              <a:ea typeface="Arial"/>
              <a:cs typeface="Arial"/>
              <a:sym typeface="Arial"/>
            </a:endParaRPr>
          </a:p>
        </p:txBody>
      </p:sp>
      <p:sp>
        <p:nvSpPr>
          <p:cNvPr id="134" name="Google Shape;13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135" name="Google Shape;135;p16"/>
          <p:cNvSpPr txBox="1"/>
          <p:nvPr/>
        </p:nvSpPr>
        <p:spPr>
          <a:xfrm>
            <a:off x="586500" y="198564"/>
            <a:ext cx="78486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A deeper look into the probability of a completion</a:t>
            </a:r>
            <a:endParaRPr b="0" i="0" sz="2800" u="none" cap="none" strike="noStrike">
              <a:solidFill>
                <a:srgbClr val="000000"/>
              </a:solidFill>
              <a:latin typeface="Arial"/>
              <a:ea typeface="Arial"/>
              <a:cs typeface="Arial"/>
              <a:sym typeface="Arial"/>
            </a:endParaRPr>
          </a:p>
        </p:txBody>
      </p:sp>
      <p:grpSp>
        <p:nvGrpSpPr>
          <p:cNvPr id="136" name="Google Shape;136;p16"/>
          <p:cNvGrpSpPr/>
          <p:nvPr/>
        </p:nvGrpSpPr>
        <p:grpSpPr>
          <a:xfrm>
            <a:off x="1515267" y="2035095"/>
            <a:ext cx="6113465" cy="830811"/>
            <a:chOff x="1462797" y="1996995"/>
            <a:chExt cx="6113465" cy="830811"/>
          </a:xfrm>
        </p:grpSpPr>
        <p:sp>
          <p:nvSpPr>
            <p:cNvPr id="137" name="Google Shape;137;p16"/>
            <p:cNvSpPr txBox="1"/>
            <p:nvPr/>
          </p:nvSpPr>
          <p:spPr>
            <a:xfrm>
              <a:off x="4216099" y="1996995"/>
              <a:ext cx="301829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Narrow"/>
                  <a:ea typeface="Arial Narrow"/>
                  <a:cs typeface="Arial Narrow"/>
                  <a:sym typeface="Arial Narrow"/>
                </a:rPr>
                <a:t>Sequence to generate</a:t>
              </a:r>
              <a:endParaRPr/>
            </a:p>
          </p:txBody>
        </p:sp>
        <p:sp>
          <p:nvSpPr>
            <p:cNvPr id="138" name="Google Shape;138;p16"/>
            <p:cNvSpPr txBox="1"/>
            <p:nvPr/>
          </p:nvSpPr>
          <p:spPr>
            <a:xfrm>
              <a:off x="2273697" y="2000203"/>
              <a:ext cx="80323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Narrow"/>
                  <a:ea typeface="Arial Narrow"/>
                  <a:cs typeface="Arial Narrow"/>
                  <a:sym typeface="Arial Narrow"/>
                </a:rPr>
                <a:t>Prompt</a:t>
              </a:r>
              <a:endParaRPr/>
            </a:p>
          </p:txBody>
        </p:sp>
        <p:sp>
          <p:nvSpPr>
            <p:cNvPr id="139" name="Google Shape;139;p16"/>
            <p:cNvSpPr/>
            <p:nvPr/>
          </p:nvSpPr>
          <p:spPr>
            <a:xfrm rot="-5400000">
              <a:off x="2621597" y="1120021"/>
              <a:ext cx="107431" cy="2425025"/>
            </a:xfrm>
            <a:prstGeom prst="rightBrace">
              <a:avLst>
                <a:gd fmla="val 48229" name="adj1"/>
                <a:gd fmla="val 50152"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40" name="Google Shape;140;p16"/>
            <p:cNvSpPr/>
            <p:nvPr/>
          </p:nvSpPr>
          <p:spPr>
            <a:xfrm rot="-5400000">
              <a:off x="5671529" y="493659"/>
              <a:ext cx="107431" cy="3667111"/>
            </a:xfrm>
            <a:prstGeom prst="rightBrace">
              <a:avLst>
                <a:gd fmla="val 48229" name="adj1"/>
                <a:gd fmla="val 50305"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41" name="Google Shape;141;p16"/>
            <p:cNvSpPr/>
            <p:nvPr/>
          </p:nvSpPr>
          <p:spPr>
            <a:xfrm>
              <a:off x="1462799" y="2449656"/>
              <a:ext cx="2425025" cy="370840"/>
            </a:xfrm>
            <a:prstGeom prst="rect">
              <a:avLst/>
            </a:prstGeom>
            <a:noFill/>
            <a:ln cap="flat" cmpd="sng" w="127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42" name="Google Shape;142;p16"/>
            <p:cNvSpPr txBox="1"/>
            <p:nvPr/>
          </p:nvSpPr>
          <p:spPr>
            <a:xfrm>
              <a:off x="1462797" y="2458474"/>
              <a:ext cx="611346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800" u="none" cap="none" strike="noStrike">
                  <a:solidFill>
                    <a:schemeClr val="dk2"/>
                  </a:solidFill>
                  <a:latin typeface="Arial"/>
                  <a:ea typeface="Arial"/>
                  <a:cs typeface="Arial"/>
                  <a:sym typeface="Arial"/>
                </a:rPr>
                <a:t>This is the text the LLM should be predicting.</a:t>
              </a:r>
              <a:endParaRPr/>
            </a:p>
          </p:txBody>
        </p:sp>
        <p:sp>
          <p:nvSpPr>
            <p:cNvPr id="143" name="Google Shape;143;p16"/>
            <p:cNvSpPr/>
            <p:nvPr/>
          </p:nvSpPr>
          <p:spPr>
            <a:xfrm>
              <a:off x="5117305" y="2449656"/>
              <a:ext cx="1229478" cy="370840"/>
            </a:xfrm>
            <a:prstGeom prst="rect">
              <a:avLst/>
            </a:prstGeom>
            <a:solidFill>
              <a:srgbClr val="6AA84F"/>
            </a:solidFill>
            <a:ln cap="flat" cmpd="sng" w="127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44" name="Google Shape;144;p16"/>
            <p:cNvSpPr/>
            <p:nvPr/>
          </p:nvSpPr>
          <p:spPr>
            <a:xfrm>
              <a:off x="6346784" y="2449656"/>
              <a:ext cx="1229478" cy="371900"/>
            </a:xfrm>
            <a:prstGeom prst="rect">
              <a:avLst/>
            </a:prstGeom>
            <a:solidFill>
              <a:schemeClr val="accent1"/>
            </a:solidFill>
            <a:ln cap="flat" cmpd="sng" w="127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45" name="Google Shape;145;p16"/>
            <p:cNvSpPr/>
            <p:nvPr/>
          </p:nvSpPr>
          <p:spPr>
            <a:xfrm>
              <a:off x="3887826" y="2449656"/>
              <a:ext cx="1229479" cy="370840"/>
            </a:xfrm>
            <a:prstGeom prst="rect">
              <a:avLst/>
            </a:prstGeom>
            <a:solidFill>
              <a:srgbClr val="FF9900"/>
            </a:solidFill>
            <a:ln cap="flat" cmpd="sng" w="127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7"/>
          <p:cNvSpPr txBox="1"/>
          <p:nvPr/>
        </p:nvSpPr>
        <p:spPr>
          <a:xfrm>
            <a:off x="394968" y="1880066"/>
            <a:ext cx="8588090" cy="13989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First, we compute the distribution for the first token P(</a:t>
            </a:r>
            <a:r>
              <a:rPr b="0" i="0" lang="en-GB" sz="1800" u="none" cap="none" strike="noStrike">
                <a:solidFill>
                  <a:srgbClr val="FF9900"/>
                </a:solidFill>
                <a:latin typeface="Arial"/>
                <a:ea typeface="Arial"/>
                <a:cs typeface="Arial"/>
                <a:sym typeface="Arial"/>
              </a:rPr>
              <a:t>▣</a:t>
            </a:r>
            <a:r>
              <a:rPr b="0" i="0" lang="en-GB" sz="1800" u="none" cap="none" strike="noStrike">
                <a:solidFill>
                  <a:schemeClr val="dk1"/>
                </a:solidFill>
                <a:latin typeface="Arial"/>
                <a:ea typeface="Arial"/>
                <a:cs typeface="Arial"/>
                <a:sym typeface="Arial"/>
              </a:rPr>
              <a:t>|▢) using the prompt ▢.</a:t>
            </a:r>
            <a:endParaRPr/>
          </a:p>
        </p:txBody>
      </p:sp>
      <p:sp>
        <p:nvSpPr>
          <p:cNvPr id="151" name="Google Shape;151;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152" name="Google Shape;152;p17"/>
          <p:cNvSpPr txBox="1"/>
          <p:nvPr/>
        </p:nvSpPr>
        <p:spPr>
          <a:xfrm>
            <a:off x="586500" y="198564"/>
            <a:ext cx="78486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Example of autoregression (1/3)</a:t>
            </a:r>
            <a:endParaRPr b="0" i="0" sz="2800" u="none" cap="none" strike="noStrike">
              <a:solidFill>
                <a:srgbClr val="000000"/>
              </a:solidFill>
              <a:latin typeface="Arial"/>
              <a:ea typeface="Arial"/>
              <a:cs typeface="Arial"/>
              <a:sym typeface="Arial"/>
            </a:endParaRPr>
          </a:p>
        </p:txBody>
      </p:sp>
      <p:grpSp>
        <p:nvGrpSpPr>
          <p:cNvPr id="153" name="Google Shape;153;p17"/>
          <p:cNvGrpSpPr/>
          <p:nvPr/>
        </p:nvGrpSpPr>
        <p:grpSpPr>
          <a:xfrm>
            <a:off x="1515267" y="2640885"/>
            <a:ext cx="6113465" cy="830811"/>
            <a:chOff x="1462797" y="1996995"/>
            <a:chExt cx="6113465" cy="830811"/>
          </a:xfrm>
        </p:grpSpPr>
        <p:sp>
          <p:nvSpPr>
            <p:cNvPr id="154" name="Google Shape;154;p17"/>
            <p:cNvSpPr txBox="1"/>
            <p:nvPr/>
          </p:nvSpPr>
          <p:spPr>
            <a:xfrm>
              <a:off x="4216099" y="1996995"/>
              <a:ext cx="301829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Narrow"/>
                  <a:ea typeface="Arial Narrow"/>
                  <a:cs typeface="Arial Narrow"/>
                  <a:sym typeface="Arial Narrow"/>
                </a:rPr>
                <a:t>Sequence to generate</a:t>
              </a:r>
              <a:endParaRPr/>
            </a:p>
          </p:txBody>
        </p:sp>
        <p:sp>
          <p:nvSpPr>
            <p:cNvPr id="155" name="Google Shape;155;p17"/>
            <p:cNvSpPr txBox="1"/>
            <p:nvPr/>
          </p:nvSpPr>
          <p:spPr>
            <a:xfrm>
              <a:off x="2273697" y="2000203"/>
              <a:ext cx="80323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Narrow"/>
                  <a:ea typeface="Arial Narrow"/>
                  <a:cs typeface="Arial Narrow"/>
                  <a:sym typeface="Arial Narrow"/>
                </a:rPr>
                <a:t>Prompt</a:t>
              </a:r>
              <a:endParaRPr/>
            </a:p>
          </p:txBody>
        </p:sp>
        <p:sp>
          <p:nvSpPr>
            <p:cNvPr id="156" name="Google Shape;156;p17"/>
            <p:cNvSpPr/>
            <p:nvPr/>
          </p:nvSpPr>
          <p:spPr>
            <a:xfrm rot="-5400000">
              <a:off x="2621597" y="1120021"/>
              <a:ext cx="107431" cy="2425025"/>
            </a:xfrm>
            <a:prstGeom prst="rightBrace">
              <a:avLst>
                <a:gd fmla="val 48229" name="adj1"/>
                <a:gd fmla="val 50152"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57" name="Google Shape;157;p17"/>
            <p:cNvSpPr/>
            <p:nvPr/>
          </p:nvSpPr>
          <p:spPr>
            <a:xfrm rot="-5400000">
              <a:off x="5671529" y="493659"/>
              <a:ext cx="107431" cy="3667111"/>
            </a:xfrm>
            <a:prstGeom prst="rightBrace">
              <a:avLst>
                <a:gd fmla="val 48229" name="adj1"/>
                <a:gd fmla="val 50305"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58" name="Google Shape;158;p17"/>
            <p:cNvSpPr/>
            <p:nvPr/>
          </p:nvSpPr>
          <p:spPr>
            <a:xfrm>
              <a:off x="1462799" y="2449656"/>
              <a:ext cx="2425025" cy="370840"/>
            </a:xfrm>
            <a:prstGeom prst="rect">
              <a:avLst/>
            </a:prstGeom>
            <a:noFill/>
            <a:ln cap="flat" cmpd="sng" w="127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59" name="Google Shape;159;p17"/>
            <p:cNvSpPr txBox="1"/>
            <p:nvPr/>
          </p:nvSpPr>
          <p:spPr>
            <a:xfrm>
              <a:off x="1462797" y="2458474"/>
              <a:ext cx="611346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800" u="none" cap="none" strike="noStrike">
                  <a:solidFill>
                    <a:schemeClr val="dk2"/>
                  </a:solidFill>
                  <a:latin typeface="Arial"/>
                  <a:ea typeface="Arial"/>
                  <a:cs typeface="Arial"/>
                  <a:sym typeface="Arial"/>
                </a:rPr>
                <a:t>This is the text the LLM should be predicting.</a:t>
              </a:r>
              <a:endParaRPr/>
            </a:p>
          </p:txBody>
        </p:sp>
        <p:sp>
          <p:nvSpPr>
            <p:cNvPr id="160" name="Google Shape;160;p17"/>
            <p:cNvSpPr/>
            <p:nvPr/>
          </p:nvSpPr>
          <p:spPr>
            <a:xfrm>
              <a:off x="5117305" y="2449656"/>
              <a:ext cx="1229478" cy="370840"/>
            </a:xfrm>
            <a:prstGeom prst="rect">
              <a:avLst/>
            </a:prstGeom>
            <a:solidFill>
              <a:schemeClr val="dk1"/>
            </a:solidFill>
            <a:ln cap="flat" cmpd="sng" w="127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1" name="Google Shape;161;p17"/>
            <p:cNvSpPr/>
            <p:nvPr/>
          </p:nvSpPr>
          <p:spPr>
            <a:xfrm>
              <a:off x="6346784" y="2449656"/>
              <a:ext cx="1229478" cy="371900"/>
            </a:xfrm>
            <a:prstGeom prst="rect">
              <a:avLst/>
            </a:prstGeom>
            <a:solidFill>
              <a:schemeClr val="dk1"/>
            </a:solidFill>
            <a:ln cap="flat" cmpd="sng" w="127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2" name="Google Shape;162;p17"/>
            <p:cNvSpPr/>
            <p:nvPr/>
          </p:nvSpPr>
          <p:spPr>
            <a:xfrm>
              <a:off x="3887826" y="2449656"/>
              <a:ext cx="1229479" cy="370840"/>
            </a:xfrm>
            <a:prstGeom prst="rect">
              <a:avLst/>
            </a:prstGeom>
            <a:solidFill>
              <a:srgbClr val="FF9900"/>
            </a:solidFill>
            <a:ln cap="flat" cmpd="sng" w="127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168" name="Google Shape;168;p18"/>
          <p:cNvSpPr txBox="1"/>
          <p:nvPr/>
        </p:nvSpPr>
        <p:spPr>
          <a:xfrm>
            <a:off x="586500" y="198564"/>
            <a:ext cx="78486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Example of autoregression (2/3)</a:t>
            </a:r>
            <a:endParaRPr b="0" i="0" sz="2800" u="none" cap="none" strike="noStrike">
              <a:solidFill>
                <a:srgbClr val="000000"/>
              </a:solidFill>
              <a:latin typeface="Arial"/>
              <a:ea typeface="Arial"/>
              <a:cs typeface="Arial"/>
              <a:sym typeface="Arial"/>
            </a:endParaRPr>
          </a:p>
        </p:txBody>
      </p:sp>
      <p:sp>
        <p:nvSpPr>
          <p:cNvPr id="169" name="Google Shape;169;p18"/>
          <p:cNvSpPr txBox="1"/>
          <p:nvPr/>
        </p:nvSpPr>
        <p:spPr>
          <a:xfrm>
            <a:off x="350520" y="1714911"/>
            <a:ext cx="8442960"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After having drawn a sample </a:t>
            </a:r>
            <a:r>
              <a:rPr b="0" i="0" lang="en-GB" sz="1800" u="none" cap="none" strike="noStrike">
                <a:solidFill>
                  <a:srgbClr val="FF9900"/>
                </a:solidFill>
                <a:latin typeface="Arial"/>
                <a:ea typeface="Arial"/>
                <a:cs typeface="Arial"/>
                <a:sym typeface="Arial"/>
              </a:rPr>
              <a:t>▢</a:t>
            </a:r>
            <a:r>
              <a:rPr b="0" i="0" lang="en-GB" sz="1800" u="none" cap="none" strike="noStrike">
                <a:solidFill>
                  <a:schemeClr val="dk2"/>
                </a:solidFill>
                <a:latin typeface="Arial"/>
                <a:ea typeface="Arial"/>
                <a:cs typeface="Arial"/>
                <a:sym typeface="Arial"/>
              </a:rPr>
              <a:t> </a:t>
            </a:r>
            <a:r>
              <a:rPr b="0" i="0" lang="en-GB" sz="1800" u="none" cap="none" strike="noStrike">
                <a:solidFill>
                  <a:schemeClr val="dk1"/>
                </a:solidFill>
                <a:latin typeface="Arial"/>
                <a:ea typeface="Arial"/>
                <a:cs typeface="Arial"/>
                <a:sym typeface="Arial"/>
              </a:rPr>
              <a:t>from the first distribution P(</a:t>
            </a:r>
            <a:r>
              <a:rPr b="0" i="0" lang="en-GB" sz="1800" u="none" cap="none" strike="noStrike">
                <a:solidFill>
                  <a:srgbClr val="FF9900"/>
                </a:solidFill>
                <a:latin typeface="Arial"/>
                <a:ea typeface="Arial"/>
                <a:cs typeface="Arial"/>
                <a:sym typeface="Arial"/>
              </a:rPr>
              <a:t>▣</a:t>
            </a:r>
            <a:r>
              <a:rPr b="0" i="0" lang="en-GB" sz="1800" u="none" cap="none" strike="noStrike">
                <a:solidFill>
                  <a:schemeClr val="dk1"/>
                </a:solidFill>
                <a:latin typeface="Arial"/>
                <a:ea typeface="Arial"/>
                <a:cs typeface="Arial"/>
                <a:sym typeface="Arial"/>
              </a:rPr>
              <a:t>|▢), we compute the distribution for the second token P(</a:t>
            </a:r>
            <a:r>
              <a:rPr b="0" i="0" lang="en-GB" sz="1800" u="none" cap="none" strike="noStrike">
                <a:solidFill>
                  <a:srgbClr val="6AA84F"/>
                </a:solidFill>
                <a:latin typeface="Arial"/>
                <a:ea typeface="Arial"/>
                <a:cs typeface="Arial"/>
                <a:sym typeface="Arial"/>
              </a:rPr>
              <a:t>▣</a:t>
            </a:r>
            <a:r>
              <a:rPr b="0" i="0" lang="en-GB" sz="1800" u="none" cap="none" strike="noStrike">
                <a:solidFill>
                  <a:schemeClr val="dk1"/>
                </a:solidFill>
                <a:latin typeface="Arial"/>
                <a:ea typeface="Arial"/>
                <a:cs typeface="Arial"/>
                <a:sym typeface="Arial"/>
              </a:rPr>
              <a:t>|▢,</a:t>
            </a:r>
            <a:r>
              <a:rPr b="0" i="0" lang="en-GB" sz="1800" u="none" cap="none" strike="noStrike">
                <a:solidFill>
                  <a:srgbClr val="FF9900"/>
                </a:solidFill>
                <a:latin typeface="Arial"/>
                <a:ea typeface="Arial"/>
                <a:cs typeface="Arial"/>
                <a:sym typeface="Arial"/>
              </a:rPr>
              <a:t>▢</a:t>
            </a:r>
            <a:r>
              <a:rPr b="0" i="0" lang="en-GB" sz="1800" u="none" cap="none" strike="noStrike">
                <a:solidFill>
                  <a:schemeClr val="dk1"/>
                </a:solidFill>
                <a:latin typeface="Arial"/>
                <a:ea typeface="Arial"/>
                <a:cs typeface="Arial"/>
                <a:sym typeface="Arial"/>
              </a:rPr>
              <a:t>).</a:t>
            </a:r>
            <a:endParaRPr/>
          </a:p>
        </p:txBody>
      </p:sp>
      <p:grpSp>
        <p:nvGrpSpPr>
          <p:cNvPr id="170" name="Google Shape;170;p18"/>
          <p:cNvGrpSpPr/>
          <p:nvPr/>
        </p:nvGrpSpPr>
        <p:grpSpPr>
          <a:xfrm>
            <a:off x="1515267" y="2738478"/>
            <a:ext cx="6393131" cy="832278"/>
            <a:chOff x="1462797" y="1995528"/>
            <a:chExt cx="6393131" cy="832278"/>
          </a:xfrm>
        </p:grpSpPr>
        <p:sp>
          <p:nvSpPr>
            <p:cNvPr id="171" name="Google Shape;171;p18"/>
            <p:cNvSpPr txBox="1"/>
            <p:nvPr/>
          </p:nvSpPr>
          <p:spPr>
            <a:xfrm>
              <a:off x="4837638" y="2000203"/>
              <a:ext cx="301829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Narrow"/>
                  <a:ea typeface="Arial Narrow"/>
                  <a:cs typeface="Arial Narrow"/>
                  <a:sym typeface="Arial Narrow"/>
                </a:rPr>
                <a:t>Sequence to generate</a:t>
              </a:r>
              <a:endParaRPr/>
            </a:p>
          </p:txBody>
        </p:sp>
        <p:sp>
          <p:nvSpPr>
            <p:cNvPr id="172" name="Google Shape;172;p18"/>
            <p:cNvSpPr txBox="1"/>
            <p:nvPr/>
          </p:nvSpPr>
          <p:spPr>
            <a:xfrm>
              <a:off x="2888437" y="1995528"/>
              <a:ext cx="80323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Narrow"/>
                  <a:ea typeface="Arial Narrow"/>
                  <a:cs typeface="Arial Narrow"/>
                  <a:sym typeface="Arial Narrow"/>
                </a:rPr>
                <a:t>Prompt</a:t>
              </a:r>
              <a:endParaRPr/>
            </a:p>
          </p:txBody>
        </p:sp>
        <p:sp>
          <p:nvSpPr>
            <p:cNvPr id="173" name="Google Shape;173;p18"/>
            <p:cNvSpPr/>
            <p:nvPr/>
          </p:nvSpPr>
          <p:spPr>
            <a:xfrm rot="-5400000">
              <a:off x="3236337" y="505280"/>
              <a:ext cx="107431" cy="3654505"/>
            </a:xfrm>
            <a:prstGeom prst="rightBrace">
              <a:avLst>
                <a:gd fmla="val 48229" name="adj1"/>
                <a:gd fmla="val 50152"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74" name="Google Shape;174;p18"/>
            <p:cNvSpPr/>
            <p:nvPr/>
          </p:nvSpPr>
          <p:spPr>
            <a:xfrm rot="-5400000">
              <a:off x="6284337" y="1106466"/>
              <a:ext cx="107431" cy="2441495"/>
            </a:xfrm>
            <a:prstGeom prst="rightBrace">
              <a:avLst>
                <a:gd fmla="val 48229" name="adj1"/>
                <a:gd fmla="val 50305"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75" name="Google Shape;175;p18"/>
            <p:cNvSpPr/>
            <p:nvPr/>
          </p:nvSpPr>
          <p:spPr>
            <a:xfrm>
              <a:off x="1462799" y="2449656"/>
              <a:ext cx="2425025" cy="370840"/>
            </a:xfrm>
            <a:prstGeom prst="rect">
              <a:avLst/>
            </a:prstGeom>
            <a:noFill/>
            <a:ln cap="flat" cmpd="sng" w="127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6" name="Google Shape;176;p18"/>
            <p:cNvSpPr/>
            <p:nvPr/>
          </p:nvSpPr>
          <p:spPr>
            <a:xfrm>
              <a:off x="3887826" y="2449656"/>
              <a:ext cx="1229479" cy="370840"/>
            </a:xfrm>
            <a:prstGeom prst="rect">
              <a:avLst/>
            </a:prstGeom>
            <a:solidFill>
              <a:schemeClr val="lt1"/>
            </a:solidFill>
            <a:ln cap="flat" cmpd="sng" w="127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7" name="Google Shape;177;p18"/>
            <p:cNvSpPr txBox="1"/>
            <p:nvPr/>
          </p:nvSpPr>
          <p:spPr>
            <a:xfrm>
              <a:off x="1462797" y="2458474"/>
              <a:ext cx="611346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800" u="none" cap="none" strike="noStrike">
                  <a:solidFill>
                    <a:schemeClr val="dk2"/>
                  </a:solidFill>
                  <a:latin typeface="Arial"/>
                  <a:ea typeface="Arial"/>
                  <a:cs typeface="Arial"/>
                  <a:sym typeface="Arial"/>
                </a:rPr>
                <a:t>This is the text the LLM should be predicting.</a:t>
              </a:r>
              <a:endParaRPr/>
            </a:p>
          </p:txBody>
        </p:sp>
        <p:sp>
          <p:nvSpPr>
            <p:cNvPr id="178" name="Google Shape;178;p18"/>
            <p:cNvSpPr/>
            <p:nvPr/>
          </p:nvSpPr>
          <p:spPr>
            <a:xfrm>
              <a:off x="5117305" y="2449656"/>
              <a:ext cx="1229478" cy="370840"/>
            </a:xfrm>
            <a:prstGeom prst="rect">
              <a:avLst/>
            </a:prstGeom>
            <a:solidFill>
              <a:srgbClr val="6AA84F"/>
            </a:solidFill>
            <a:ln cap="flat" cmpd="sng" w="127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9" name="Google Shape;179;p18"/>
            <p:cNvSpPr/>
            <p:nvPr/>
          </p:nvSpPr>
          <p:spPr>
            <a:xfrm>
              <a:off x="6346784" y="2449656"/>
              <a:ext cx="1229478" cy="371900"/>
            </a:xfrm>
            <a:prstGeom prst="rect">
              <a:avLst/>
            </a:prstGeom>
            <a:solidFill>
              <a:schemeClr val="dk1"/>
            </a:solidFill>
            <a:ln cap="flat" cmpd="sng" w="127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185" name="Google Shape;185;p19"/>
          <p:cNvSpPr txBox="1"/>
          <p:nvPr/>
        </p:nvSpPr>
        <p:spPr>
          <a:xfrm>
            <a:off x="586500" y="198564"/>
            <a:ext cx="78486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Example of autoregression (3/3)</a:t>
            </a:r>
            <a:endParaRPr b="0" i="0" sz="2800" u="none" cap="none" strike="noStrike">
              <a:solidFill>
                <a:srgbClr val="000000"/>
              </a:solidFill>
              <a:latin typeface="Arial"/>
              <a:ea typeface="Arial"/>
              <a:cs typeface="Arial"/>
              <a:sym typeface="Arial"/>
            </a:endParaRPr>
          </a:p>
        </p:txBody>
      </p:sp>
      <p:sp>
        <p:nvSpPr>
          <p:cNvPr id="186" name="Google Shape;186;p19"/>
          <p:cNvSpPr txBox="1"/>
          <p:nvPr/>
        </p:nvSpPr>
        <p:spPr>
          <a:xfrm>
            <a:off x="341714" y="1811416"/>
            <a:ext cx="8460570"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Then we draw the second sample </a:t>
            </a:r>
            <a:r>
              <a:rPr b="0" i="0" lang="en-GB" sz="1800" u="none" cap="none" strike="noStrike">
                <a:solidFill>
                  <a:srgbClr val="6AA84F"/>
                </a:solidFill>
                <a:latin typeface="Arial"/>
                <a:ea typeface="Arial"/>
                <a:cs typeface="Arial"/>
                <a:sym typeface="Arial"/>
              </a:rPr>
              <a:t>▢</a:t>
            </a:r>
            <a:r>
              <a:rPr b="0" i="0" lang="en-GB" sz="1800" u="none" cap="none" strike="noStrike">
                <a:solidFill>
                  <a:schemeClr val="dk2"/>
                </a:solidFill>
                <a:latin typeface="Arial"/>
                <a:ea typeface="Arial"/>
                <a:cs typeface="Arial"/>
                <a:sym typeface="Arial"/>
              </a:rPr>
              <a:t> </a:t>
            </a:r>
            <a:r>
              <a:rPr b="0" i="0" lang="en-GB" sz="1800" u="none" cap="none" strike="noStrike">
                <a:solidFill>
                  <a:schemeClr val="dk1"/>
                </a:solidFill>
                <a:latin typeface="Arial"/>
                <a:ea typeface="Arial"/>
                <a:cs typeface="Arial"/>
                <a:sym typeface="Arial"/>
              </a:rPr>
              <a:t>from the second distribution P(</a:t>
            </a:r>
            <a:r>
              <a:rPr b="0" i="0" lang="en-GB" sz="1800" u="none" cap="none" strike="noStrike">
                <a:solidFill>
                  <a:srgbClr val="6AA84F"/>
                </a:solidFill>
                <a:latin typeface="Arial"/>
                <a:ea typeface="Arial"/>
                <a:cs typeface="Arial"/>
                <a:sym typeface="Arial"/>
              </a:rPr>
              <a:t>▣</a:t>
            </a:r>
            <a:r>
              <a:rPr b="0" i="0" lang="en-GB" sz="1800" u="none" cap="none" strike="noStrike">
                <a:solidFill>
                  <a:schemeClr val="dk1"/>
                </a:solidFill>
                <a:latin typeface="Arial"/>
                <a:ea typeface="Arial"/>
                <a:cs typeface="Arial"/>
                <a:sym typeface="Arial"/>
              </a:rPr>
              <a:t>|▢,</a:t>
            </a:r>
            <a:r>
              <a:rPr b="0" i="0" lang="en-GB" sz="1800" u="none" cap="none" strike="noStrike">
                <a:solidFill>
                  <a:srgbClr val="FF9900"/>
                </a:solidFill>
                <a:latin typeface="Arial"/>
                <a:ea typeface="Arial"/>
                <a:cs typeface="Arial"/>
                <a:sym typeface="Arial"/>
              </a:rPr>
              <a:t>▢</a:t>
            </a:r>
            <a:r>
              <a:rPr b="0" i="0" lang="en-GB" sz="1800" u="none" cap="none" strike="noStrike">
                <a:solidFill>
                  <a:schemeClr val="dk1"/>
                </a:solidFill>
                <a:latin typeface="Arial"/>
                <a:ea typeface="Arial"/>
                <a:cs typeface="Arial"/>
                <a:sym typeface="Arial"/>
              </a:rPr>
              <a:t>) and, finally, we compute the distribution for last token P(</a:t>
            </a:r>
            <a:r>
              <a:rPr b="0" i="0" lang="en-GB" sz="1800" u="none" cap="none" strike="noStrike">
                <a:solidFill>
                  <a:schemeClr val="accent1"/>
                </a:solidFill>
                <a:latin typeface="Arial"/>
                <a:ea typeface="Arial"/>
                <a:cs typeface="Arial"/>
                <a:sym typeface="Arial"/>
              </a:rPr>
              <a:t>▣</a:t>
            </a:r>
            <a:r>
              <a:rPr b="0" i="0" lang="en-GB" sz="1800" u="none" cap="none" strike="noStrike">
                <a:solidFill>
                  <a:schemeClr val="dk1"/>
                </a:solidFill>
                <a:latin typeface="Arial"/>
                <a:ea typeface="Arial"/>
                <a:cs typeface="Arial"/>
                <a:sym typeface="Arial"/>
              </a:rPr>
              <a:t>|▢,</a:t>
            </a:r>
            <a:r>
              <a:rPr b="0" i="0" lang="en-GB" sz="1800" u="none" cap="none" strike="noStrike">
                <a:solidFill>
                  <a:srgbClr val="FF9900"/>
                </a:solidFill>
                <a:latin typeface="Arial"/>
                <a:ea typeface="Arial"/>
                <a:cs typeface="Arial"/>
                <a:sym typeface="Arial"/>
              </a:rPr>
              <a:t>▢</a:t>
            </a:r>
            <a:r>
              <a:rPr b="0" i="0" lang="en-GB" sz="1800" u="none" cap="none" strike="noStrike">
                <a:solidFill>
                  <a:schemeClr val="dk1"/>
                </a:solidFill>
                <a:latin typeface="Arial"/>
                <a:ea typeface="Arial"/>
                <a:cs typeface="Arial"/>
                <a:sym typeface="Arial"/>
              </a:rPr>
              <a:t>,</a:t>
            </a:r>
            <a:r>
              <a:rPr b="0" i="0" lang="en-GB" sz="1800" u="none" cap="none" strike="noStrike">
                <a:solidFill>
                  <a:srgbClr val="6AA84F"/>
                </a:solidFill>
                <a:latin typeface="Arial"/>
                <a:ea typeface="Arial"/>
                <a:cs typeface="Arial"/>
                <a:sym typeface="Arial"/>
              </a:rPr>
              <a:t>▢</a:t>
            </a:r>
            <a:r>
              <a:rPr b="0" i="0" lang="en-GB" sz="1800" u="none" cap="none" strike="noStrike">
                <a:solidFill>
                  <a:schemeClr val="dk1"/>
                </a:solidFill>
                <a:latin typeface="Arial"/>
                <a:ea typeface="Arial"/>
                <a:cs typeface="Arial"/>
                <a:sym typeface="Arial"/>
              </a:rPr>
              <a:t>).</a:t>
            </a:r>
            <a:endParaRPr/>
          </a:p>
        </p:txBody>
      </p:sp>
      <p:grpSp>
        <p:nvGrpSpPr>
          <p:cNvPr id="187" name="Google Shape;187;p19"/>
          <p:cNvGrpSpPr/>
          <p:nvPr/>
        </p:nvGrpSpPr>
        <p:grpSpPr>
          <a:xfrm>
            <a:off x="1515267" y="2738720"/>
            <a:ext cx="6999139" cy="832036"/>
            <a:chOff x="1462797" y="1995770"/>
            <a:chExt cx="6999139" cy="832036"/>
          </a:xfrm>
        </p:grpSpPr>
        <p:sp>
          <p:nvSpPr>
            <p:cNvPr id="188" name="Google Shape;188;p19"/>
            <p:cNvSpPr txBox="1"/>
            <p:nvPr/>
          </p:nvSpPr>
          <p:spPr>
            <a:xfrm>
              <a:off x="5443646" y="2000180"/>
              <a:ext cx="301829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Narrow"/>
                  <a:ea typeface="Arial Narrow"/>
                  <a:cs typeface="Arial Narrow"/>
                  <a:sym typeface="Arial Narrow"/>
                </a:rPr>
                <a:t>Sequence to generate</a:t>
              </a:r>
              <a:endParaRPr/>
            </a:p>
          </p:txBody>
        </p:sp>
        <p:sp>
          <p:nvSpPr>
            <p:cNvPr id="189" name="Google Shape;189;p19"/>
            <p:cNvSpPr txBox="1"/>
            <p:nvPr/>
          </p:nvSpPr>
          <p:spPr>
            <a:xfrm>
              <a:off x="3486209" y="1995770"/>
              <a:ext cx="80323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Narrow"/>
                  <a:ea typeface="Arial Narrow"/>
                  <a:cs typeface="Arial Narrow"/>
                  <a:sym typeface="Arial Narrow"/>
                </a:rPr>
                <a:t>Prompt</a:t>
              </a:r>
              <a:endParaRPr/>
            </a:p>
          </p:txBody>
        </p:sp>
        <p:sp>
          <p:nvSpPr>
            <p:cNvPr id="190" name="Google Shape;190;p19"/>
            <p:cNvSpPr/>
            <p:nvPr/>
          </p:nvSpPr>
          <p:spPr>
            <a:xfrm rot="-5400000">
              <a:off x="3851076" y="-109460"/>
              <a:ext cx="107431" cy="4883983"/>
            </a:xfrm>
            <a:prstGeom prst="rightBrace">
              <a:avLst>
                <a:gd fmla="val 48229" name="adj1"/>
                <a:gd fmla="val 50152"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91" name="Google Shape;191;p19"/>
            <p:cNvSpPr/>
            <p:nvPr/>
          </p:nvSpPr>
          <p:spPr>
            <a:xfrm rot="-5400000">
              <a:off x="6899076" y="1721204"/>
              <a:ext cx="107431" cy="1212017"/>
            </a:xfrm>
            <a:prstGeom prst="rightBrace">
              <a:avLst>
                <a:gd fmla="val 48229" name="adj1"/>
                <a:gd fmla="val 50305"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92" name="Google Shape;192;p19"/>
            <p:cNvSpPr/>
            <p:nvPr/>
          </p:nvSpPr>
          <p:spPr>
            <a:xfrm>
              <a:off x="1462799" y="2449656"/>
              <a:ext cx="2425025" cy="370840"/>
            </a:xfrm>
            <a:prstGeom prst="rect">
              <a:avLst/>
            </a:prstGeom>
            <a:noFill/>
            <a:ln cap="flat" cmpd="sng" w="127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93" name="Google Shape;193;p19"/>
            <p:cNvSpPr/>
            <p:nvPr/>
          </p:nvSpPr>
          <p:spPr>
            <a:xfrm>
              <a:off x="3887826" y="2449656"/>
              <a:ext cx="1229479" cy="370840"/>
            </a:xfrm>
            <a:prstGeom prst="rect">
              <a:avLst/>
            </a:prstGeom>
            <a:solidFill>
              <a:schemeClr val="lt1"/>
            </a:solidFill>
            <a:ln cap="flat" cmpd="sng" w="127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94" name="Google Shape;194;p19"/>
            <p:cNvSpPr/>
            <p:nvPr/>
          </p:nvSpPr>
          <p:spPr>
            <a:xfrm>
              <a:off x="5117305" y="2449656"/>
              <a:ext cx="1229478" cy="370840"/>
            </a:xfrm>
            <a:prstGeom prst="rect">
              <a:avLst/>
            </a:prstGeom>
            <a:solidFill>
              <a:schemeClr val="lt1"/>
            </a:solidFill>
            <a:ln cap="flat" cmpd="sng" w="1270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95" name="Google Shape;195;p19"/>
            <p:cNvSpPr txBox="1"/>
            <p:nvPr/>
          </p:nvSpPr>
          <p:spPr>
            <a:xfrm>
              <a:off x="1462797" y="2458474"/>
              <a:ext cx="611346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800" u="none" cap="none" strike="noStrike">
                  <a:solidFill>
                    <a:schemeClr val="dk2"/>
                  </a:solidFill>
                  <a:latin typeface="Arial"/>
                  <a:ea typeface="Arial"/>
                  <a:cs typeface="Arial"/>
                  <a:sym typeface="Arial"/>
                </a:rPr>
                <a:t>This is the text the LLM should be predicting.</a:t>
              </a:r>
              <a:endParaRPr/>
            </a:p>
          </p:txBody>
        </p:sp>
        <p:sp>
          <p:nvSpPr>
            <p:cNvPr id="196" name="Google Shape;196;p19"/>
            <p:cNvSpPr/>
            <p:nvPr/>
          </p:nvSpPr>
          <p:spPr>
            <a:xfrm>
              <a:off x="6346784" y="2449656"/>
              <a:ext cx="1229478" cy="371900"/>
            </a:xfrm>
            <a:prstGeom prst="rect">
              <a:avLst/>
            </a:prstGeom>
            <a:solidFill>
              <a:schemeClr val="accent1"/>
            </a:solidFill>
            <a:ln cap="flat" cmpd="sng" w="127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0"/>
          <p:cNvSpPr txBox="1"/>
          <p:nvPr/>
        </p:nvSpPr>
        <p:spPr>
          <a:xfrm>
            <a:off x="0" y="4874846"/>
            <a:ext cx="2892600" cy="20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Arial"/>
                <a:ea typeface="Arial"/>
                <a:cs typeface="Arial"/>
                <a:sym typeface="Arial"/>
              </a:rPr>
              <a:t>Image from: </a:t>
            </a:r>
            <a:r>
              <a:rPr b="0" i="0" lang="en-GB" sz="600" u="sng" cap="none" strike="noStrike">
                <a:solidFill>
                  <a:schemeClr val="hlink"/>
                </a:solidFill>
                <a:latin typeface="Arial"/>
                <a:ea typeface="Arial"/>
                <a:cs typeface="Arial"/>
                <a:sym typeface="Arial"/>
                <a:hlinkClick r:id="rId3"/>
              </a:rPr>
              <a:t>https://poloclub.github.io/transformer-explainer/</a:t>
            </a:r>
            <a:r>
              <a:rPr b="0" i="0" lang="en-GB" sz="600" u="none" cap="none" strike="noStrike">
                <a:solidFill>
                  <a:schemeClr val="dk2"/>
                </a:solidFill>
                <a:latin typeface="Arial"/>
                <a:ea typeface="Arial"/>
                <a:cs typeface="Arial"/>
                <a:sym typeface="Arial"/>
              </a:rPr>
              <a:t> </a:t>
            </a:r>
            <a:endParaRPr/>
          </a:p>
        </p:txBody>
      </p:sp>
      <p:sp>
        <p:nvSpPr>
          <p:cNvPr id="202" name="Google Shape;202;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203" name="Google Shape;203;p20"/>
          <p:cNvSpPr txBox="1"/>
          <p:nvPr/>
        </p:nvSpPr>
        <p:spPr>
          <a:xfrm>
            <a:off x="586500" y="198564"/>
            <a:ext cx="78486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800" u="none" cap="none" strike="noStrike">
                <a:solidFill>
                  <a:srgbClr val="000000"/>
                </a:solidFill>
                <a:latin typeface="Arial Narrow"/>
                <a:ea typeface="Arial Narrow"/>
                <a:cs typeface="Arial Narrow"/>
                <a:sym typeface="Arial Narrow"/>
              </a:rPr>
              <a:t>Architecture</a:t>
            </a:r>
            <a:endParaRPr b="0" i="0" sz="2800" u="none" cap="none" strike="noStrike">
              <a:solidFill>
                <a:srgbClr val="000000"/>
              </a:solidFill>
              <a:latin typeface="Arial"/>
              <a:ea typeface="Arial"/>
              <a:cs typeface="Arial"/>
              <a:sym typeface="Arial"/>
            </a:endParaRPr>
          </a:p>
        </p:txBody>
      </p:sp>
      <p:sp>
        <p:nvSpPr>
          <p:cNvPr id="204" name="Google Shape;204;p20"/>
          <p:cNvSpPr txBox="1"/>
          <p:nvPr/>
        </p:nvSpPr>
        <p:spPr>
          <a:xfrm>
            <a:off x="327660" y="787949"/>
            <a:ext cx="8382000"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The most common architecture used to build LLMs is called a decoder-only transformer.</a:t>
            </a:r>
            <a:endParaRPr/>
          </a:p>
        </p:txBody>
      </p:sp>
      <p:grpSp>
        <p:nvGrpSpPr>
          <p:cNvPr id="205" name="Google Shape;205;p20"/>
          <p:cNvGrpSpPr/>
          <p:nvPr/>
        </p:nvGrpSpPr>
        <p:grpSpPr>
          <a:xfrm>
            <a:off x="704149" y="1620790"/>
            <a:ext cx="7730951" cy="3076896"/>
            <a:chOff x="597709" y="1623060"/>
            <a:chExt cx="7948582" cy="3163513"/>
          </a:xfrm>
        </p:grpSpPr>
        <p:pic>
          <p:nvPicPr>
            <p:cNvPr id="206" name="Google Shape;206;p20"/>
            <p:cNvPicPr preferRelativeResize="0"/>
            <p:nvPr/>
          </p:nvPicPr>
          <p:blipFill rotWithShape="1">
            <a:blip r:embed="rId4">
              <a:alphaModFix/>
            </a:blip>
            <a:srcRect b="0" l="0" r="0" t="0"/>
            <a:stretch/>
          </p:blipFill>
          <p:spPr>
            <a:xfrm>
              <a:off x="708780" y="1672520"/>
              <a:ext cx="7665480" cy="3070416"/>
            </a:xfrm>
            <a:prstGeom prst="rect">
              <a:avLst/>
            </a:prstGeom>
            <a:noFill/>
            <a:ln>
              <a:noFill/>
            </a:ln>
          </p:spPr>
        </p:pic>
        <p:sp>
          <p:nvSpPr>
            <p:cNvPr id="207" name="Google Shape;207;p20"/>
            <p:cNvSpPr/>
            <p:nvPr/>
          </p:nvSpPr>
          <p:spPr>
            <a:xfrm>
              <a:off x="597709" y="1623060"/>
              <a:ext cx="7948582" cy="3163513"/>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