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6" r:id="rId21"/>
    <p:sldId id="275"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94660"/>
  </p:normalViewPr>
  <p:slideViewPr>
    <p:cSldViewPr snapToGrid="0">
      <p:cViewPr varScale="1">
        <p:scale>
          <a:sx n="52" d="100"/>
          <a:sy n="52" d="100"/>
        </p:scale>
        <p:origin x="1248"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47FF11-8857-8438-A6FA-7EA0316C7FD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it-IT"/>
          </a:p>
        </p:txBody>
      </p:sp>
      <p:sp>
        <p:nvSpPr>
          <p:cNvPr id="3" name="Sous-titre 2">
            <a:extLst>
              <a:ext uri="{FF2B5EF4-FFF2-40B4-BE49-F238E27FC236}">
                <a16:creationId xmlns:a16="http://schemas.microsoft.com/office/drawing/2014/main" id="{7C8534F2-2FCA-3268-E206-C4847E4760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it-IT"/>
          </a:p>
        </p:txBody>
      </p:sp>
      <p:sp>
        <p:nvSpPr>
          <p:cNvPr id="4" name="Espace réservé de la date 3">
            <a:extLst>
              <a:ext uri="{FF2B5EF4-FFF2-40B4-BE49-F238E27FC236}">
                <a16:creationId xmlns:a16="http://schemas.microsoft.com/office/drawing/2014/main" id="{B9ED4EFC-23F9-0E6B-93B9-F34F53166EE0}"/>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EA91E533-0293-B174-52AB-DEEB8614F009}"/>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8B5A43CE-C9D6-4180-D3DE-6B2CDF1A8655}"/>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4085659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523E2A-1697-9E47-E723-BC7CE66B560F}"/>
              </a:ext>
            </a:extLst>
          </p:cNvPr>
          <p:cNvSpPr>
            <a:spLocks noGrp="1"/>
          </p:cNvSpPr>
          <p:nvPr>
            <p:ph type="title"/>
          </p:nvPr>
        </p:nvSpPr>
        <p:spPr/>
        <p:txBody>
          <a:bodyPr/>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EB507D06-3988-4796-EE39-07502BE74EA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206C90AD-8888-8333-4050-450BDE74B674}"/>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64F755E1-31AE-EE4B-937D-953B7AFC8B38}"/>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6A1049CB-EEDE-F4D3-8E54-B0D30DE0763A}"/>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2636970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0CA79C5-0C3C-AE0A-2F94-FC77D2C33D06}"/>
              </a:ext>
            </a:extLst>
          </p:cNvPr>
          <p:cNvSpPr>
            <a:spLocks noGrp="1"/>
          </p:cNvSpPr>
          <p:nvPr>
            <p:ph type="title" orient="vert"/>
          </p:nvPr>
        </p:nvSpPr>
        <p:spPr>
          <a:xfrm>
            <a:off x="8724900" y="365125"/>
            <a:ext cx="2628900" cy="5811838"/>
          </a:xfrm>
        </p:spPr>
        <p:txBody>
          <a:bodyPr vert="eaVert"/>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6B063D8B-3779-87AE-E668-05BCE977B70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226590D6-A0CC-7610-1485-4BEBAD14787A}"/>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9B19AE8E-3D42-AB7F-8483-9D4DB53CAFDD}"/>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15BB66D6-0D85-2F5E-3D56-842CD3B871FD}"/>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353687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D903EE-870B-18A7-72C2-E7416ADCEAF6}"/>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4BD91A21-476C-BC72-E45F-EF91557851D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FB544B48-B99D-6EBE-63E2-9E652E08D0A2}"/>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306A1F3E-865D-2F23-EC48-9A47FB84D2EE}"/>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BD24C3B7-53F9-E044-08CE-43A07547BD2F}"/>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426248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7FED5C-DF63-540D-A725-E5822082D07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it-IT"/>
          </a:p>
        </p:txBody>
      </p:sp>
      <p:sp>
        <p:nvSpPr>
          <p:cNvPr id="3" name="Espace réservé du texte 2">
            <a:extLst>
              <a:ext uri="{FF2B5EF4-FFF2-40B4-BE49-F238E27FC236}">
                <a16:creationId xmlns:a16="http://schemas.microsoft.com/office/drawing/2014/main" id="{DDBCB3C9-636E-33B8-1E9B-7D188F4303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FB40BA1-5033-193A-CA5C-4B91F42C5AAB}"/>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EE358BF1-FCEB-AE62-BBEA-20C549269221}"/>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27340688-4676-DF71-9D56-96EBA1792341}"/>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3614158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0300AE-EF85-7F62-6D30-67FEE1445371}"/>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3C2FF4E0-6268-8209-25F6-9B071CCC96F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contenu 3">
            <a:extLst>
              <a:ext uri="{FF2B5EF4-FFF2-40B4-BE49-F238E27FC236}">
                <a16:creationId xmlns:a16="http://schemas.microsoft.com/office/drawing/2014/main" id="{160ACDB8-D1C2-44C4-A2BB-1520A25D06B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e la date 4">
            <a:extLst>
              <a:ext uri="{FF2B5EF4-FFF2-40B4-BE49-F238E27FC236}">
                <a16:creationId xmlns:a16="http://schemas.microsoft.com/office/drawing/2014/main" id="{326AE30F-B6E5-F805-ADC9-BA6AB20F3709}"/>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AC28531C-7687-6258-2A9E-FB5022948990}"/>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0C6597D2-E58A-65A9-A388-161481504F45}"/>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2526072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520553-7DE3-26F3-B69D-D66E29BD5A46}"/>
              </a:ext>
            </a:extLst>
          </p:cNvPr>
          <p:cNvSpPr>
            <a:spLocks noGrp="1"/>
          </p:cNvSpPr>
          <p:nvPr>
            <p:ph type="title"/>
          </p:nvPr>
        </p:nvSpPr>
        <p:spPr>
          <a:xfrm>
            <a:off x="839788" y="365125"/>
            <a:ext cx="10515600" cy="1325563"/>
          </a:xfrm>
        </p:spPr>
        <p:txBody>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0C42BCC5-E3D6-D935-11D7-CBE27D261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DF3D61B-EE89-D910-2275-E1F06F14D0A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u texte 4">
            <a:extLst>
              <a:ext uri="{FF2B5EF4-FFF2-40B4-BE49-F238E27FC236}">
                <a16:creationId xmlns:a16="http://schemas.microsoft.com/office/drawing/2014/main" id="{1682D1F3-66D8-6985-5868-D185DA3476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03F955E-E27C-FE19-3772-D1094102E36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7" name="Espace réservé de la date 6">
            <a:extLst>
              <a:ext uri="{FF2B5EF4-FFF2-40B4-BE49-F238E27FC236}">
                <a16:creationId xmlns:a16="http://schemas.microsoft.com/office/drawing/2014/main" id="{D737A0D1-5BBC-298C-AEFE-E6BAC214B393}"/>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8" name="Espace réservé du pied de page 7">
            <a:extLst>
              <a:ext uri="{FF2B5EF4-FFF2-40B4-BE49-F238E27FC236}">
                <a16:creationId xmlns:a16="http://schemas.microsoft.com/office/drawing/2014/main" id="{1F64B3F3-A4E7-BBD8-543C-8C26F76514BB}"/>
              </a:ext>
            </a:extLst>
          </p:cNvPr>
          <p:cNvSpPr>
            <a:spLocks noGrp="1"/>
          </p:cNvSpPr>
          <p:nvPr>
            <p:ph type="ftr" sz="quarter" idx="11"/>
          </p:nvPr>
        </p:nvSpPr>
        <p:spPr/>
        <p:txBody>
          <a:bodyPr/>
          <a:lstStyle/>
          <a:p>
            <a:endParaRPr lang="it-IT"/>
          </a:p>
        </p:txBody>
      </p:sp>
      <p:sp>
        <p:nvSpPr>
          <p:cNvPr id="9" name="Espace réservé du numéro de diapositive 8">
            <a:extLst>
              <a:ext uri="{FF2B5EF4-FFF2-40B4-BE49-F238E27FC236}">
                <a16:creationId xmlns:a16="http://schemas.microsoft.com/office/drawing/2014/main" id="{FACFDDF3-AF56-861B-3F70-D6CA633C1F7D}"/>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1381241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261E4D-5540-CB00-F418-00C789CC9C14}"/>
              </a:ext>
            </a:extLst>
          </p:cNvPr>
          <p:cNvSpPr>
            <a:spLocks noGrp="1"/>
          </p:cNvSpPr>
          <p:nvPr>
            <p:ph type="title"/>
          </p:nvPr>
        </p:nvSpPr>
        <p:spPr/>
        <p:txBody>
          <a:bodyPr/>
          <a:lstStyle/>
          <a:p>
            <a:r>
              <a:rPr lang="fr-FR"/>
              <a:t>Modifiez le style du titre</a:t>
            </a:r>
            <a:endParaRPr lang="it-IT"/>
          </a:p>
        </p:txBody>
      </p:sp>
      <p:sp>
        <p:nvSpPr>
          <p:cNvPr id="3" name="Espace réservé de la date 2">
            <a:extLst>
              <a:ext uri="{FF2B5EF4-FFF2-40B4-BE49-F238E27FC236}">
                <a16:creationId xmlns:a16="http://schemas.microsoft.com/office/drawing/2014/main" id="{F250E1F5-3039-79FA-B211-B9DC73B87EE0}"/>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4" name="Espace réservé du pied de page 3">
            <a:extLst>
              <a:ext uri="{FF2B5EF4-FFF2-40B4-BE49-F238E27FC236}">
                <a16:creationId xmlns:a16="http://schemas.microsoft.com/office/drawing/2014/main" id="{1447ECE0-0244-702F-3357-2D6CD99D4487}"/>
              </a:ext>
            </a:extLst>
          </p:cNvPr>
          <p:cNvSpPr>
            <a:spLocks noGrp="1"/>
          </p:cNvSpPr>
          <p:nvPr>
            <p:ph type="ftr" sz="quarter" idx="11"/>
          </p:nvPr>
        </p:nvSpPr>
        <p:spPr/>
        <p:txBody>
          <a:bodyPr/>
          <a:lstStyle/>
          <a:p>
            <a:endParaRPr lang="it-IT"/>
          </a:p>
        </p:txBody>
      </p:sp>
      <p:sp>
        <p:nvSpPr>
          <p:cNvPr id="5" name="Espace réservé du numéro de diapositive 4">
            <a:extLst>
              <a:ext uri="{FF2B5EF4-FFF2-40B4-BE49-F238E27FC236}">
                <a16:creationId xmlns:a16="http://schemas.microsoft.com/office/drawing/2014/main" id="{7EB784A1-039B-DF3D-09F4-C5CE0AD7F5C3}"/>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578309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98BA024-F7D1-623C-B1E8-1842D13C20E2}"/>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3" name="Espace réservé du pied de page 2">
            <a:extLst>
              <a:ext uri="{FF2B5EF4-FFF2-40B4-BE49-F238E27FC236}">
                <a16:creationId xmlns:a16="http://schemas.microsoft.com/office/drawing/2014/main" id="{701A7068-CE1C-9D91-4A6D-C7E824405E3E}"/>
              </a:ext>
            </a:extLst>
          </p:cNvPr>
          <p:cNvSpPr>
            <a:spLocks noGrp="1"/>
          </p:cNvSpPr>
          <p:nvPr>
            <p:ph type="ftr" sz="quarter" idx="11"/>
          </p:nvPr>
        </p:nvSpPr>
        <p:spPr/>
        <p:txBody>
          <a:bodyPr/>
          <a:lstStyle/>
          <a:p>
            <a:endParaRPr lang="it-IT"/>
          </a:p>
        </p:txBody>
      </p:sp>
      <p:sp>
        <p:nvSpPr>
          <p:cNvPr id="4" name="Espace réservé du numéro de diapositive 3">
            <a:extLst>
              <a:ext uri="{FF2B5EF4-FFF2-40B4-BE49-F238E27FC236}">
                <a16:creationId xmlns:a16="http://schemas.microsoft.com/office/drawing/2014/main" id="{90BB6342-6F82-4F0C-25C2-D2A2EC90DBC7}"/>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1817526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E4F6A2-5350-D703-C65D-B9E2FE759B4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du contenu 2">
            <a:extLst>
              <a:ext uri="{FF2B5EF4-FFF2-40B4-BE49-F238E27FC236}">
                <a16:creationId xmlns:a16="http://schemas.microsoft.com/office/drawing/2014/main" id="{24D7F277-D34D-C3E0-2FCA-E7B0B7C10B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texte 3">
            <a:extLst>
              <a:ext uri="{FF2B5EF4-FFF2-40B4-BE49-F238E27FC236}">
                <a16:creationId xmlns:a16="http://schemas.microsoft.com/office/drawing/2014/main" id="{6E94428F-744F-4BBA-9D5E-5A6813A5F2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5620038-BD11-F6B1-C10A-9C65A694AA3C}"/>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678671E8-F29C-8D61-3801-AAC3F57FA298}"/>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DA4AADA8-0FAF-470E-6F05-D73A353626E5}"/>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309238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33B940-6813-2862-D78D-B1B71BFC132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pour une image  2">
            <a:extLst>
              <a:ext uri="{FF2B5EF4-FFF2-40B4-BE49-F238E27FC236}">
                <a16:creationId xmlns:a16="http://schemas.microsoft.com/office/drawing/2014/main" id="{4118FA0D-C059-60AC-C0D1-8EDE2955E9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Espace réservé du texte 3">
            <a:extLst>
              <a:ext uri="{FF2B5EF4-FFF2-40B4-BE49-F238E27FC236}">
                <a16:creationId xmlns:a16="http://schemas.microsoft.com/office/drawing/2014/main" id="{CA2B2874-A45E-8CF5-43F1-14DF6753A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DE0D5B6-D283-EF6A-FA43-56CD7E45F4C9}"/>
              </a:ext>
            </a:extLst>
          </p:cNvPr>
          <p:cNvSpPr>
            <a:spLocks noGrp="1"/>
          </p:cNvSpPr>
          <p:nvPr>
            <p:ph type="dt" sz="half" idx="10"/>
          </p:nvPr>
        </p:nvSpPr>
        <p:spPr/>
        <p:txBody>
          <a:bodyPr/>
          <a:lstStyle/>
          <a:p>
            <a:fld id="{AED83352-C2E2-4429-8844-5026FBF3E71D}"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3B1DEEFC-2447-2930-9511-DCFA62893496}"/>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301075F3-2BBB-A4C2-EBC8-31BCC48FEC05}"/>
              </a:ext>
            </a:extLst>
          </p:cNvPr>
          <p:cNvSpPr>
            <a:spLocks noGrp="1"/>
          </p:cNvSpPr>
          <p:nvPr>
            <p:ph type="sldNum" sz="quarter" idx="12"/>
          </p:nvPr>
        </p:nvSpPr>
        <p:spPr/>
        <p:txBody>
          <a:bodyPr/>
          <a:lstStyle/>
          <a:p>
            <a:fld id="{86489746-3A47-4C2C-B40B-8D265E7E7327}" type="slidenum">
              <a:rPr lang="it-IT" smtClean="0"/>
              <a:t>‹N°›</a:t>
            </a:fld>
            <a:endParaRPr lang="it-IT"/>
          </a:p>
        </p:txBody>
      </p:sp>
    </p:spTree>
    <p:extLst>
      <p:ext uri="{BB962C8B-B14F-4D97-AF65-F5344CB8AC3E}">
        <p14:creationId xmlns:p14="http://schemas.microsoft.com/office/powerpoint/2010/main" val="1517810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8EE9EAD-97CE-04A1-BACC-3B5E50FA71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2AA1F8FD-4887-64C7-B1FE-823C665098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DF6D7C8F-D7E0-8F04-0A1D-151C7046F7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D83352-C2E2-4429-8844-5026FBF3E71D}"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3E7D16D1-BDDA-CF20-B86E-91992EE421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Espace réservé du numéro de diapositive 5">
            <a:extLst>
              <a:ext uri="{FF2B5EF4-FFF2-40B4-BE49-F238E27FC236}">
                <a16:creationId xmlns:a16="http://schemas.microsoft.com/office/drawing/2014/main" id="{5449E5A5-7F3D-2D7A-34E4-3DA3FD2671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489746-3A47-4C2C-B40B-8D265E7E7327}" type="slidenum">
              <a:rPr lang="it-IT" smtClean="0"/>
              <a:t>‹N°›</a:t>
            </a:fld>
            <a:endParaRPr lang="it-IT"/>
          </a:p>
        </p:txBody>
      </p:sp>
    </p:spTree>
    <p:extLst>
      <p:ext uri="{BB962C8B-B14F-4D97-AF65-F5344CB8AC3E}">
        <p14:creationId xmlns:p14="http://schemas.microsoft.com/office/powerpoint/2010/main" val="3247755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944074-5415-6642-FB42-BDDC55F85924}"/>
              </a:ext>
            </a:extLst>
          </p:cNvPr>
          <p:cNvSpPr>
            <a:spLocks noGrp="1"/>
          </p:cNvSpPr>
          <p:nvPr>
            <p:ph type="ctrTitle"/>
          </p:nvPr>
        </p:nvSpPr>
        <p:spPr/>
        <p:txBody>
          <a:bodyPr>
            <a:normAutofit/>
          </a:bodyPr>
          <a:lstStyle/>
          <a:p>
            <a:r>
              <a:rPr lang="fr-FR" sz="3200" b="1" dirty="0">
                <a:latin typeface="Verdana" panose="020B0604030504040204" pitchFamily="34" charset="0"/>
                <a:ea typeface="Verdana" panose="020B0604030504040204" pitchFamily="34" charset="0"/>
              </a:rPr>
              <a:t>Bien-être et réussite des apprentissages dans les écoles primaires de Lubumbashi (RDC)</a:t>
            </a:r>
            <a:endParaRPr lang="it-IT" sz="3200" b="1" dirty="0">
              <a:latin typeface="Verdana" panose="020B0604030504040204" pitchFamily="34" charset="0"/>
              <a:ea typeface="Verdana" panose="020B0604030504040204" pitchFamily="34" charset="0"/>
            </a:endParaRPr>
          </a:p>
        </p:txBody>
      </p:sp>
      <p:sp>
        <p:nvSpPr>
          <p:cNvPr id="3" name="Sous-titre 2">
            <a:extLst>
              <a:ext uri="{FF2B5EF4-FFF2-40B4-BE49-F238E27FC236}">
                <a16:creationId xmlns:a16="http://schemas.microsoft.com/office/drawing/2014/main" id="{F2D42A60-79CB-106D-850E-1B61E58BE990}"/>
              </a:ext>
            </a:extLst>
          </p:cNvPr>
          <p:cNvSpPr>
            <a:spLocks noGrp="1"/>
          </p:cNvSpPr>
          <p:nvPr>
            <p:ph type="subTitle" idx="1"/>
          </p:nvPr>
        </p:nvSpPr>
        <p:spPr>
          <a:xfrm>
            <a:off x="1524000" y="3602038"/>
            <a:ext cx="9144000" cy="1977668"/>
          </a:xfrm>
        </p:spPr>
        <p:txBody>
          <a:bodyPr>
            <a:normAutofit fontScale="92500" lnSpcReduction="10000"/>
          </a:bodyPr>
          <a:lstStyle/>
          <a:p>
            <a:pPr>
              <a:lnSpc>
                <a:spcPct val="150000"/>
              </a:lnSpc>
              <a:spcAft>
                <a:spcPts val="800"/>
              </a:spcAft>
            </a:pPr>
            <a:r>
              <a:rPr lang="fr-FR" sz="2800" b="1" kern="100" dirty="0">
                <a:effectLst/>
                <a:latin typeface="Verdana" panose="020B0604030504040204" pitchFamily="34" charset="0"/>
                <a:ea typeface="Verdana" panose="020B0604030504040204" pitchFamily="34" charset="0"/>
                <a:cs typeface="Times New Roman" panose="02020603050405020304" pitchFamily="18" charset="0"/>
              </a:rPr>
              <a:t>Étude empirique et échantillonnage</a:t>
            </a:r>
          </a:p>
          <a:p>
            <a:pPr algn="l">
              <a:lnSpc>
                <a:spcPct val="150000"/>
              </a:lnSpc>
              <a:spcAft>
                <a:spcPts val="800"/>
              </a:spcAft>
            </a:pPr>
            <a:r>
              <a:rPr lang="it-IT" sz="1800" kern="100" dirty="0">
                <a:effectLst/>
                <a:latin typeface="Verdana" panose="020B0604030504040204" pitchFamily="34" charset="0"/>
                <a:ea typeface="Verdana" panose="020B0604030504040204" pitchFamily="34" charset="0"/>
                <a:cs typeface="Times New Roman" panose="02020603050405020304" pitchFamily="18" charset="0"/>
              </a:rPr>
              <a:t>Théodore Mulenga, Doctorant</a:t>
            </a:r>
          </a:p>
          <a:p>
            <a:pPr algn="l">
              <a:lnSpc>
                <a:spcPct val="150000"/>
              </a:lnSpc>
              <a:spcAft>
                <a:spcPts val="800"/>
              </a:spcAft>
            </a:pPr>
            <a:r>
              <a:rPr lang="it-IT" sz="1800" kern="100" dirty="0">
                <a:latin typeface="Verdana" panose="020B0604030504040204" pitchFamily="34" charset="0"/>
                <a:ea typeface="Verdana" panose="020B0604030504040204" pitchFamily="34" charset="0"/>
                <a:cs typeface="Times New Roman" panose="02020603050405020304" pitchFamily="18" charset="0"/>
              </a:rPr>
              <a:t>Anne-Marie Etienne, Promotrice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800"/>
              </a:spcAft>
            </a:pP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800"/>
              </a:spcAft>
            </a:pPr>
            <a:endParaRPr lang="it-IT" sz="2800"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it-IT"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04827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42639-C42F-926C-BF0D-1E8608BD2DFA}"/>
              </a:ext>
            </a:extLst>
          </p:cNvPr>
          <p:cNvSpPr>
            <a:spLocks noGrp="1"/>
          </p:cNvSpPr>
          <p:nvPr>
            <p:ph type="title"/>
          </p:nvPr>
        </p:nvSpPr>
        <p:spPr/>
        <p:txBody>
          <a:bodyPr>
            <a:normAutofit fontScale="90000"/>
          </a:bodyPr>
          <a:lstStyle/>
          <a:p>
            <a:pPr algn="ctr">
              <a:lnSpc>
                <a:spcPct val="150000"/>
              </a:lnSpc>
              <a:spcAft>
                <a:spcPts val="800"/>
              </a:spcAft>
            </a:pP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Échantillonnage</a:t>
            </a:r>
            <a:r>
              <a:rPr lang="fr-FR" sz="4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par choix raisonné</a:t>
            </a:r>
            <a:br>
              <a:rPr lang="it-IT" sz="40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8CA32840-E126-0F6F-D505-C285764812AD}"/>
              </a:ext>
            </a:extLst>
          </p:cNvPr>
          <p:cNvSpPr>
            <a:spLocks noGrp="1"/>
          </p:cNvSpPr>
          <p:nvPr>
            <p:ph idx="1"/>
          </p:nvPr>
        </p:nvSpPr>
        <p:spPr>
          <a:xfrm>
            <a:off x="0" y="1150435"/>
            <a:ext cx="12192000" cy="6176963"/>
          </a:xfrm>
        </p:spPr>
        <p:txBody>
          <a:bodyPr>
            <a:normAutofit fontScale="92500"/>
          </a:bodyPr>
          <a:lstStyle/>
          <a:p>
            <a:pPr marL="0" indent="0">
              <a:lnSpc>
                <a:spcPct val="150000"/>
              </a:lnSpc>
              <a:spcAft>
                <a:spcPts val="800"/>
              </a:spcAft>
              <a:buNone/>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Pour cette étude, considérant la complexité et l’hétérogénéité de la population d’enquête et de la situation socio-démographique du terrain, la technique d’échantillonnage à choix raisonné avec variation </a:t>
            </a:r>
            <a:r>
              <a:rPr lang="fr-FR" sz="2400" kern="100">
                <a:effectLst/>
                <a:latin typeface="Verdana" panose="020B0604030504040204" pitchFamily="34" charset="0"/>
                <a:ea typeface="Verdana" panose="020B0604030504040204" pitchFamily="34" charset="0"/>
                <a:cs typeface="Times New Roman" panose="02020603050405020304" pitchFamily="18" charset="0"/>
              </a:rPr>
              <a:t>maximale nous </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semble être efficacement approprié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nSpc>
                <a:spcPct val="150000"/>
              </a:lnSpc>
              <a:buNone/>
            </a:pPr>
            <a:r>
              <a:rPr lang="fr-FR" sz="2400" dirty="0">
                <a:effectLst/>
                <a:latin typeface="Verdana" panose="020B0604030504040204" pitchFamily="34" charset="0"/>
                <a:ea typeface="Verdana" panose="020B0604030504040204" pitchFamily="34" charset="0"/>
              </a:rPr>
              <a:t>Cet échantillonnage connu également sous le nom d’échantillonnage de jugement, échantillonnage intentionnel, orienté, sélectif ou téléologique, est une technique dans laquelle le chercheur, sur base de certains critères préalablement établis, choisit délibérément, les participants porteurs d’expériences et présentant des caractéristiques diverses et représentant des points vue enrichissants sur le phénomène en étude. Il s’agit donc d’un échantillonnage non probabiliste qui repose sur le jugement personnel du chercheur. </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90832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F0367B-A0DC-364F-A68F-6C1AB5E4B04E}"/>
              </a:ext>
            </a:extLst>
          </p:cNvPr>
          <p:cNvSpPr>
            <a:spLocks noGrp="1"/>
          </p:cNvSpPr>
          <p:nvPr>
            <p:ph type="title"/>
          </p:nvPr>
        </p:nvSpPr>
        <p:spPr/>
        <p:txBody>
          <a:bodyPr>
            <a:normAutofit/>
          </a:bodyPr>
          <a:lstStyle/>
          <a:p>
            <a:pPr algn="ctr"/>
            <a:r>
              <a:rPr lang="fr-FR" sz="2800" dirty="0">
                <a:latin typeface="Verdana" panose="020B0604030504040204" pitchFamily="34" charset="0"/>
                <a:ea typeface="Verdana" panose="020B0604030504040204" pitchFamily="34" charset="0"/>
              </a:rPr>
              <a:t> </a:t>
            </a:r>
            <a:r>
              <a:rPr lang="fr-FR" sz="2800" b="1" dirty="0">
                <a:latin typeface="Verdana" panose="020B0604030504040204" pitchFamily="34" charset="0"/>
                <a:ea typeface="Verdana" panose="020B0604030504040204" pitchFamily="34" charset="0"/>
              </a:rPr>
              <a:t>Critères d’échantillonnage</a:t>
            </a:r>
            <a:endParaRPr lang="it-IT" sz="2800" b="1"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01A06216-FD67-B71B-2190-740AC9066A18}"/>
              </a:ext>
            </a:extLst>
          </p:cNvPr>
          <p:cNvSpPr>
            <a:spLocks noGrp="1"/>
          </p:cNvSpPr>
          <p:nvPr>
            <p:ph idx="1"/>
          </p:nvPr>
        </p:nvSpPr>
        <p:spPr>
          <a:xfrm>
            <a:off x="0" y="2090057"/>
            <a:ext cx="12192000" cy="4767943"/>
          </a:xfrm>
        </p:spPr>
        <p:txBody>
          <a:bodyPr>
            <a:normAutofit fontScale="85000" lnSpcReduction="10000"/>
          </a:bodyPr>
          <a:lstStyle/>
          <a:p>
            <a:pPr>
              <a:lnSpc>
                <a:spcPct val="150000"/>
              </a:lnSpc>
              <a:spcAft>
                <a:spcPts val="800"/>
              </a:spcAft>
              <a:buFont typeface="Wingdings" panose="05000000000000000000" pitchFamily="2" charset="2"/>
              <a:buChar char="Ø"/>
            </a:pPr>
            <a:r>
              <a:rPr lang="fr-FR" sz="2800" kern="100" dirty="0">
                <a:effectLst/>
                <a:latin typeface="Verdana" panose="020B0604030504040204" pitchFamily="34" charset="0"/>
                <a:ea typeface="Verdana" panose="020B0604030504040204" pitchFamily="34" charset="0"/>
                <a:cs typeface="Times New Roman" panose="02020603050405020304" pitchFamily="18" charset="0"/>
              </a:rPr>
              <a:t> La mise en exergue l’intention du chercheur : les objectifs à atteindre, l’importance et la qualité d’informations à recueillir et le profil des personnes en même de fournir ces informations en vertu du niveau de leur expertise sur le cas à étudier ; </a:t>
            </a:r>
          </a:p>
          <a:p>
            <a:pPr>
              <a:lnSpc>
                <a:spcPct val="150000"/>
              </a:lnSpc>
              <a:spcAft>
                <a:spcPts val="800"/>
              </a:spcAft>
              <a:buFont typeface="Wingdings" panose="05000000000000000000" pitchFamily="2" charset="2"/>
              <a:buChar char="Ø"/>
            </a:pPr>
            <a:r>
              <a:rPr lang="fr-FR" kern="100" dirty="0">
                <a:latin typeface="Verdana" panose="020B0604030504040204" pitchFamily="34" charset="0"/>
                <a:ea typeface="Verdana" panose="020B0604030504040204" pitchFamily="34" charset="0"/>
                <a:cs typeface="Times New Roman" panose="02020603050405020304" pitchFamily="18" charset="0"/>
              </a:rPr>
              <a:t> L</a:t>
            </a:r>
            <a:r>
              <a:rPr lang="fr-FR" sz="2800" kern="100" dirty="0">
                <a:effectLst/>
                <a:latin typeface="Verdana" panose="020B0604030504040204" pitchFamily="34" charset="0"/>
                <a:ea typeface="Verdana" panose="020B0604030504040204" pitchFamily="34" charset="0"/>
                <a:cs typeface="Times New Roman" panose="02020603050405020304" pitchFamily="18" charset="0"/>
              </a:rPr>
              <a:t>a construction théorique qui rend opérationnel l’objet d’étude et pourrait justifier l’échantillon ; </a:t>
            </a:r>
          </a:p>
          <a:p>
            <a:pPr>
              <a:lnSpc>
                <a:spcPct val="150000"/>
              </a:lnSpc>
              <a:spcAft>
                <a:spcPts val="800"/>
              </a:spcAft>
              <a:buFont typeface="Wingdings" panose="05000000000000000000" pitchFamily="2" charset="2"/>
              <a:buChar char="Ø"/>
            </a:pPr>
            <a:r>
              <a:rPr lang="fr-FR" sz="2800" kern="100" dirty="0">
                <a:effectLst/>
                <a:latin typeface="Verdana" panose="020B0604030504040204" pitchFamily="34" charset="0"/>
                <a:ea typeface="Verdana" panose="020B0604030504040204" pitchFamily="34" charset="0"/>
                <a:cs typeface="Times New Roman" panose="02020603050405020304" pitchFamily="18" charset="0"/>
              </a:rPr>
              <a:t>Il y a aussi des critères d’ordre logistique, notamment l’accessibilité, le calendrier, les échéances, la disponibilité, et les coûts, etc.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587734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4164B0-BE09-332D-1083-DCCE6F583A67}"/>
              </a:ext>
            </a:extLst>
          </p:cNvPr>
          <p:cNvSpPr>
            <a:spLocks noGrp="1"/>
          </p:cNvSpPr>
          <p:nvPr>
            <p:ph type="title"/>
          </p:nvPr>
        </p:nvSpPr>
        <p:spPr/>
        <p:txBody>
          <a:bodyPr>
            <a:normAutofit fontScale="90000"/>
          </a:bodyPr>
          <a:lstStyle/>
          <a:p>
            <a:pPr algn="ctr">
              <a:lnSpc>
                <a:spcPct val="150000"/>
              </a:lnSpc>
              <a:spcAft>
                <a:spcPts val="800"/>
              </a:spcAft>
            </a:pP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 Avantages </a:t>
            </a:r>
            <a:br>
              <a:rPr lang="it-IT" sz="40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64B9BAB2-8E54-BFC3-C573-C89B9DD6287E}"/>
              </a:ext>
            </a:extLst>
          </p:cNvPr>
          <p:cNvSpPr>
            <a:spLocks noGrp="1"/>
          </p:cNvSpPr>
          <p:nvPr>
            <p:ph idx="1"/>
          </p:nvPr>
        </p:nvSpPr>
        <p:spPr>
          <a:xfrm>
            <a:off x="0" y="1825624"/>
            <a:ext cx="12192000" cy="5032375"/>
          </a:xfrm>
        </p:spPr>
        <p:txBody>
          <a:bodyPr>
            <a:normAutofit fontScale="85000" lnSpcReduction="10000"/>
          </a:bodyPr>
          <a:lstStyle/>
          <a:p>
            <a:pPr>
              <a:lnSpc>
                <a:spcPct val="150000"/>
              </a:lnSpc>
              <a:spcAft>
                <a:spcPts val="800"/>
              </a:spcAft>
              <a:buFont typeface="Wingdings" panose="05000000000000000000" pitchFamily="2" charset="2"/>
              <a:buChar char="§"/>
            </a:pPr>
            <a:r>
              <a:rPr lang="fr-FR" sz="2900" kern="100" dirty="0">
                <a:latin typeface="Verdana" panose="020B0604030504040204" pitchFamily="34" charset="0"/>
                <a:ea typeface="Verdana" panose="020B0604030504040204" pitchFamily="34" charset="0"/>
                <a:cs typeface="Times New Roman" panose="02020603050405020304" pitchFamily="18" charset="0"/>
              </a:rPr>
              <a:t>L</a:t>
            </a:r>
            <a:r>
              <a:rPr lang="fr-FR" sz="2900" kern="100" dirty="0">
                <a:effectLst/>
                <a:latin typeface="Verdana" panose="020B0604030504040204" pitchFamily="34" charset="0"/>
                <a:ea typeface="Verdana" panose="020B0604030504040204" pitchFamily="34" charset="0"/>
                <a:cs typeface="Times New Roman" panose="02020603050405020304" pitchFamily="18" charset="0"/>
              </a:rPr>
              <a:t>a latitude de déterminer par avance des caractéristiques, des conditions ou des contextes qui permettent de cerner le sujet de cherches sous plusieurs angles en vue d’une compréhension plus holistique ; </a:t>
            </a:r>
          </a:p>
          <a:p>
            <a:pPr>
              <a:lnSpc>
                <a:spcPct val="150000"/>
              </a:lnSpc>
              <a:spcAft>
                <a:spcPts val="800"/>
              </a:spcAft>
              <a:buFont typeface="Wingdings" panose="05000000000000000000" pitchFamily="2" charset="2"/>
              <a:buChar char="§"/>
            </a:pPr>
            <a:r>
              <a:rPr lang="fr-FR" sz="2900" kern="100" dirty="0">
                <a:effectLst/>
                <a:latin typeface="Verdana" panose="020B0604030504040204" pitchFamily="34" charset="0"/>
                <a:ea typeface="Verdana" panose="020B0604030504040204" pitchFamily="34" charset="0"/>
                <a:cs typeface="Times New Roman" panose="02020603050405020304" pitchFamily="18" charset="0"/>
              </a:rPr>
              <a:t>la liberté du chercheur d’identifier dans la population, les profils de participants pouvant répondre efficacement aux questions d’enquête ; </a:t>
            </a:r>
          </a:p>
          <a:p>
            <a:pPr>
              <a:lnSpc>
                <a:spcPct val="150000"/>
              </a:lnSpc>
              <a:spcAft>
                <a:spcPts val="800"/>
              </a:spcAft>
              <a:buFont typeface="Wingdings" panose="05000000000000000000" pitchFamily="2" charset="2"/>
              <a:buChar char="§"/>
            </a:pPr>
            <a:r>
              <a:rPr lang="fr-FR" sz="2900" kern="100" dirty="0">
                <a:effectLst/>
                <a:latin typeface="Verdana" panose="020B0604030504040204" pitchFamily="34" charset="0"/>
                <a:ea typeface="Verdana" panose="020B0604030504040204" pitchFamily="34" charset="0"/>
                <a:cs typeface="Times New Roman" panose="02020603050405020304" pitchFamily="18" charset="0"/>
              </a:rPr>
              <a:t>la variabilité de la taille de l’échantillon : de nombre précis de participants à l’enquête  recommandé ;</a:t>
            </a:r>
          </a:p>
          <a:p>
            <a:pPr marL="0" indent="0">
              <a:lnSpc>
                <a:spcPct val="150000"/>
              </a:lnSpc>
              <a:spcAft>
                <a:spcPts val="800"/>
              </a:spcAft>
              <a:buNone/>
            </a:pPr>
            <a:endParaRPr lang="it-IT" dirty="0"/>
          </a:p>
        </p:txBody>
      </p:sp>
    </p:spTree>
    <p:extLst>
      <p:ext uri="{BB962C8B-B14F-4D97-AF65-F5344CB8AC3E}">
        <p14:creationId xmlns:p14="http://schemas.microsoft.com/office/powerpoint/2010/main" val="4006945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81A3013-34B5-03AF-4123-80A833AC52A7}"/>
              </a:ext>
            </a:extLst>
          </p:cNvPr>
          <p:cNvSpPr txBox="1"/>
          <p:nvPr/>
        </p:nvSpPr>
        <p:spPr>
          <a:xfrm>
            <a:off x="0" y="2197352"/>
            <a:ext cx="12191999" cy="4757393"/>
          </a:xfrm>
          <a:prstGeom prst="rect">
            <a:avLst/>
          </a:prstGeom>
          <a:noFill/>
        </p:spPr>
        <p:txBody>
          <a:bodyPr wrap="square">
            <a:spAutoFit/>
          </a:bodyPr>
          <a:lstStyle/>
          <a:p>
            <a:pPr marL="342900" indent="-342900">
              <a:lnSpc>
                <a:spcPct val="150000"/>
              </a:lnSpc>
              <a:spcAft>
                <a:spcPts val="800"/>
              </a:spcAft>
              <a:buFont typeface="Wingdings" panose="05000000000000000000" pitchFamily="2" charset="2"/>
              <a:buChar char="§"/>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la crédibilité de trouver détaillées sur un phénomène précis et que seules certaines personnes possèdent les caractéristiques nécessaires pour y répondre ; </a:t>
            </a:r>
          </a:p>
          <a:p>
            <a:pPr marL="342900" indent="-342900">
              <a:lnSpc>
                <a:spcPct val="150000"/>
              </a:lnSpc>
              <a:spcAft>
                <a:spcPts val="800"/>
              </a:spcAft>
              <a:buFont typeface="Wingdings" panose="05000000000000000000" pitchFamily="2" charset="2"/>
              <a:buChar char="§"/>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la pertinence des données collectés auprès des participants plus informatifs que représentatifs; </a:t>
            </a:r>
          </a:p>
          <a:p>
            <a:pPr marL="342900" indent="-342900">
              <a:lnSpc>
                <a:spcPct val="150000"/>
              </a:lnSpc>
              <a:spcAft>
                <a:spcPts val="800"/>
              </a:spcAft>
              <a:buFont typeface="Wingdings" panose="05000000000000000000" pitchFamily="2" charset="2"/>
              <a:buChar char="§"/>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la précision et l’efficacité dans la sélection, car les participants sont choisis en fonction de leurs qualités ; </a:t>
            </a:r>
          </a:p>
          <a:p>
            <a:pPr marL="342900" indent="-342900">
              <a:lnSpc>
                <a:spcPct val="150000"/>
              </a:lnSpc>
              <a:spcAft>
                <a:spcPts val="800"/>
              </a:spcAft>
              <a:buFont typeface="Wingdings" panose="05000000000000000000" pitchFamily="2" charset="2"/>
              <a:buChar char="§"/>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la garantie d’obtenir des résultats substantiels en temps réel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183690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2DA1FB-D7E2-55D2-6BA9-CA3F095E28B2}"/>
              </a:ext>
            </a:extLst>
          </p:cNvPr>
          <p:cNvSpPr>
            <a:spLocks noGrp="1"/>
          </p:cNvSpPr>
          <p:nvPr>
            <p:ph type="title"/>
          </p:nvPr>
        </p:nvSpPr>
        <p:spPr/>
        <p:txBody>
          <a:bodyPr>
            <a:normAutofit fontScale="90000"/>
          </a:bodyPr>
          <a:lstStyle/>
          <a:p>
            <a:pPr algn="ctr">
              <a:lnSpc>
                <a:spcPct val="150000"/>
              </a:lnSpc>
              <a:spcAft>
                <a:spcPts val="800"/>
              </a:spcAft>
            </a:pPr>
            <a:r>
              <a:rPr lang="fr-FR" sz="4400" b="1" kern="0" dirty="0">
                <a:effectLst/>
                <a:latin typeface="Times New Roman" panose="02020603050405020304" pitchFamily="18" charset="0"/>
                <a:ea typeface="Times New Roman" panose="02020603050405020304" pitchFamily="18" charset="0"/>
                <a:cs typeface="Times New Roman" panose="02020603050405020304" pitchFamily="18" charset="0"/>
              </a:rPr>
              <a:t>Population cible et recrutement</a:t>
            </a:r>
            <a:br>
              <a:rPr lang="it-IT" sz="40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19EB9369-F259-ECD1-F0A6-33896BCEFE59}"/>
              </a:ext>
            </a:extLst>
          </p:cNvPr>
          <p:cNvSpPr>
            <a:spLocks noGrp="1"/>
          </p:cNvSpPr>
          <p:nvPr>
            <p:ph idx="1"/>
          </p:nvPr>
        </p:nvSpPr>
        <p:spPr>
          <a:xfrm>
            <a:off x="0" y="1690688"/>
            <a:ext cx="12192000" cy="4486275"/>
          </a:xfrm>
        </p:spPr>
        <p:txBody>
          <a:bodyPr>
            <a:normAutofit/>
          </a:bodyPr>
          <a:lstStyle/>
          <a:p>
            <a:pPr marL="0" indent="0" algn="just">
              <a:lnSpc>
                <a:spcPct val="150000"/>
              </a:lnSpc>
              <a:spcAft>
                <a:spcPts val="800"/>
              </a:spcAft>
              <a:buNone/>
            </a:pPr>
            <a:endParaRPr lang="fr-FR" sz="2800" b="1" kern="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spcAft>
                <a:spcPts val="800"/>
              </a:spcAft>
              <a:buNone/>
            </a:pPr>
            <a:r>
              <a:rPr lang="fr-FR" sz="2800" b="1" kern="0" dirty="0">
                <a:effectLst/>
                <a:latin typeface="Verdana" panose="020B0604030504040204" pitchFamily="34" charset="0"/>
                <a:ea typeface="Verdana" panose="020B0604030504040204" pitchFamily="34" charset="0"/>
                <a:cs typeface="Times New Roman" panose="02020603050405020304" pitchFamily="18" charset="0"/>
              </a:rPr>
              <a:t>a) Les élèves</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nSpc>
                <a:spcPct val="150000"/>
              </a:lnSpc>
              <a:buNone/>
            </a:pPr>
            <a:r>
              <a:rPr lang="fr-FR" sz="2800" kern="0" dirty="0">
                <a:effectLst/>
                <a:latin typeface="Verdana" panose="020B0604030504040204" pitchFamily="34" charset="0"/>
                <a:ea typeface="Verdana" panose="020B0604030504040204" pitchFamily="34" charset="0"/>
              </a:rPr>
              <a:t>Les élèves sélectionnés pour cette étude appartiennent aux classes de 3</a:t>
            </a:r>
            <a:r>
              <a:rPr lang="fr-FR" sz="2800" kern="0" baseline="30000" dirty="0">
                <a:effectLst/>
                <a:latin typeface="Verdana" panose="020B0604030504040204" pitchFamily="34" charset="0"/>
                <a:ea typeface="Verdana" panose="020B0604030504040204" pitchFamily="34" charset="0"/>
              </a:rPr>
              <a:t>ème</a:t>
            </a:r>
            <a:r>
              <a:rPr lang="fr-FR" sz="2800" kern="0" dirty="0">
                <a:effectLst/>
                <a:latin typeface="Verdana" panose="020B0604030504040204" pitchFamily="34" charset="0"/>
                <a:ea typeface="Verdana" panose="020B0604030504040204" pitchFamily="34" charset="0"/>
              </a:rPr>
              <a:t> et 4</a:t>
            </a:r>
            <a:r>
              <a:rPr lang="fr-FR" sz="2800" kern="0" baseline="30000" dirty="0">
                <a:effectLst/>
                <a:latin typeface="Verdana" panose="020B0604030504040204" pitchFamily="34" charset="0"/>
                <a:ea typeface="Verdana" panose="020B0604030504040204" pitchFamily="34" charset="0"/>
              </a:rPr>
              <a:t>ème</a:t>
            </a:r>
            <a:r>
              <a:rPr lang="fr-FR" sz="2800" kern="0" dirty="0">
                <a:effectLst/>
                <a:latin typeface="Verdana" panose="020B0604030504040204" pitchFamily="34" charset="0"/>
                <a:ea typeface="Verdana" panose="020B0604030504040204" pitchFamily="34" charset="0"/>
              </a:rPr>
              <a:t> primaire dans les écoles primaires de Lubumbashi, soit le degré moyen de l’enseignement primaire</a:t>
            </a:r>
            <a:r>
              <a:rPr lang="fr-FR" sz="2800" kern="0" dirty="0">
                <a:effectLst/>
                <a:latin typeface="Verdana" panose="020B0604030504040204" pitchFamily="34" charset="0"/>
                <a:ea typeface="Verdana" panose="020B0604030504040204" pitchFamily="34" charset="0"/>
                <a:cs typeface="Times New Roman" panose="02020603050405020304" pitchFamily="18" charset="0"/>
              </a:rPr>
              <a:t>.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897716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4093095-E167-1D02-6371-09E40485468A}"/>
              </a:ext>
            </a:extLst>
          </p:cNvPr>
          <p:cNvSpPr txBox="1"/>
          <p:nvPr/>
        </p:nvSpPr>
        <p:spPr>
          <a:xfrm>
            <a:off x="130628" y="0"/>
            <a:ext cx="12061371" cy="4859985"/>
          </a:xfrm>
          <a:prstGeom prst="rect">
            <a:avLst/>
          </a:prstGeom>
          <a:noFill/>
        </p:spPr>
        <p:txBody>
          <a:bodyPr wrap="square">
            <a:spAutoFit/>
          </a:bodyPr>
          <a:lstStyle/>
          <a:p>
            <a:pPr algn="just">
              <a:lnSpc>
                <a:spcPct val="150000"/>
              </a:lnSpc>
              <a:spcAft>
                <a:spcPts val="800"/>
              </a:spcAft>
            </a:pPr>
            <a:endParaRPr lang="fr-FR"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endParaRPr lang="fr-FR" sz="2400" b="1" kern="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endParaRPr lang="fr-FR"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r>
              <a:rPr lang="fr-FR" sz="2400" b="1" kern="0" dirty="0">
                <a:effectLst/>
                <a:latin typeface="Verdana" panose="020B0604030504040204" pitchFamily="34" charset="0"/>
                <a:ea typeface="Verdana" panose="020B0604030504040204" pitchFamily="34" charset="0"/>
                <a:cs typeface="Times New Roman" panose="02020603050405020304" pitchFamily="18" charset="0"/>
              </a:rPr>
              <a:t>b) Les enseignants</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kern="0" dirty="0">
                <a:effectLst/>
                <a:latin typeface="Verdana" panose="020B0604030504040204" pitchFamily="34" charset="0"/>
                <a:ea typeface="Verdana" panose="020B0604030504040204" pitchFamily="34" charset="0"/>
              </a:rPr>
              <a:t> Les enseignants sont des acteurs majeurs dans le quotidien scolaire des élèves. I</a:t>
            </a:r>
            <a:r>
              <a:rPr lang="fr-CD" sz="2400" kern="0" dirty="0">
                <a:effectLst/>
                <a:latin typeface="Verdana" panose="020B0604030504040204" pitchFamily="34" charset="0"/>
                <a:ea typeface="Verdana" panose="020B0604030504040204" pitchFamily="34" charset="0"/>
              </a:rPr>
              <a:t>ls interagissent avec les élèves et sont souvent les premiers à évaluer le succès de la classe, mais aussi à détecter des signes de détresse ou de mal-être auprès des élèves</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1182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64C8F3A-3518-B5C3-501A-DA33B77E0FF5}"/>
              </a:ext>
            </a:extLst>
          </p:cNvPr>
          <p:cNvSpPr txBox="1"/>
          <p:nvPr/>
        </p:nvSpPr>
        <p:spPr>
          <a:xfrm>
            <a:off x="0" y="0"/>
            <a:ext cx="12192000" cy="5967980"/>
          </a:xfrm>
          <a:prstGeom prst="rect">
            <a:avLst/>
          </a:prstGeom>
          <a:noFill/>
        </p:spPr>
        <p:txBody>
          <a:bodyPr wrap="square">
            <a:spAutoFit/>
          </a:bodyPr>
          <a:lstStyle/>
          <a:p>
            <a:pPr algn="just">
              <a:lnSpc>
                <a:spcPct val="150000"/>
              </a:lnSpc>
              <a:spcAft>
                <a:spcPts val="800"/>
              </a:spcAft>
            </a:pPr>
            <a:endParaRPr lang="fr-FR"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endParaRPr lang="fr-FR" sz="2400" b="1" kern="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endParaRPr lang="fr-FR"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800"/>
              </a:spcAft>
            </a:pPr>
            <a:r>
              <a:rPr lang="fr-FR" sz="2400" b="1" kern="0" dirty="0">
                <a:effectLst/>
                <a:latin typeface="Verdana" panose="020B0604030504040204" pitchFamily="34" charset="0"/>
                <a:ea typeface="Verdana" panose="020B0604030504040204" pitchFamily="34" charset="0"/>
                <a:cs typeface="Times New Roman" panose="02020603050405020304" pitchFamily="18" charset="0"/>
              </a:rPr>
              <a:t>c) Les directeurs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kern="0" dirty="0">
                <a:effectLst/>
                <a:latin typeface="Verdana" panose="020B0604030504040204" pitchFamily="34" charset="0"/>
                <a:ea typeface="Verdana" panose="020B0604030504040204" pitchFamily="34" charset="0"/>
              </a:rPr>
              <a:t>Les directeurs d’écoles sont responsables de la gestion globale des établissements scolaires. Ils sont les répondants juridiques du fonctionnement de leurs écoles. En leur qualité d’administratifs, ils jouent un rôle important dans la mise en œuvre des politiques éducatives et la mobilisation des ressources nécessaires pouvant déterminer le climat scolaire et didactique au sein leurs établissements</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2179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71C6C6A-5FC4-0881-737A-85AECDBD1EA8}"/>
              </a:ext>
            </a:extLst>
          </p:cNvPr>
          <p:cNvSpPr txBox="1"/>
          <p:nvPr/>
        </p:nvSpPr>
        <p:spPr>
          <a:xfrm>
            <a:off x="0" y="2547480"/>
            <a:ext cx="12192000" cy="2890215"/>
          </a:xfrm>
          <a:prstGeom prst="rect">
            <a:avLst/>
          </a:prstGeom>
          <a:noFill/>
        </p:spPr>
        <p:txBody>
          <a:bodyPr wrap="square">
            <a:spAutoFit/>
          </a:bodyPr>
          <a:lstStyle/>
          <a:p>
            <a:pPr algn="just">
              <a:lnSpc>
                <a:spcPct val="150000"/>
              </a:lnSpc>
              <a:spcAft>
                <a:spcPts val="800"/>
              </a:spcAft>
            </a:pPr>
            <a:r>
              <a:rPr lang="fr-FR" sz="2400" b="1" kern="0" dirty="0">
                <a:effectLst/>
                <a:latin typeface="Verdana" panose="020B0604030504040204" pitchFamily="34" charset="0"/>
                <a:ea typeface="Verdana" panose="020B0604030504040204" pitchFamily="34" charset="0"/>
                <a:cs typeface="Times New Roman" panose="02020603050405020304" pitchFamily="18" charset="0"/>
              </a:rPr>
              <a:t>d) Les conseillers psychopédagogiques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kern="0" dirty="0">
                <a:effectLst/>
                <a:latin typeface="Verdana" panose="020B0604030504040204" pitchFamily="34" charset="0"/>
                <a:ea typeface="Verdana" panose="020B0604030504040204" pitchFamily="34" charset="0"/>
              </a:rPr>
              <a:t>Les conseillers psychopédagogiques sont des directeurs adjoints ou des enseignants (plus anciens et plus expérimentés), chargés de la cellule pédagogique au sein des écoles. Il convient de noter que toutes les écoles n’ont pas de conseillers. </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793688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C0138E-D9EC-B6F0-87CA-5004E96DDF43}"/>
              </a:ext>
            </a:extLst>
          </p:cNvPr>
          <p:cNvSpPr>
            <a:spLocks noGrp="1"/>
          </p:cNvSpPr>
          <p:nvPr>
            <p:ph type="title"/>
          </p:nvPr>
        </p:nvSpPr>
        <p:spPr/>
        <p:txBody>
          <a:bodyPr/>
          <a:lstStyle/>
          <a:p>
            <a:pPr algn="ctr"/>
            <a:r>
              <a:rPr lang="fr-FR" b="1" dirty="0"/>
              <a:t>Sites de recrutement</a:t>
            </a:r>
            <a:endParaRPr lang="it-IT" b="1" dirty="0"/>
          </a:p>
        </p:txBody>
      </p:sp>
      <p:sp>
        <p:nvSpPr>
          <p:cNvPr id="3" name="Espace réservé du contenu 2">
            <a:extLst>
              <a:ext uri="{FF2B5EF4-FFF2-40B4-BE49-F238E27FC236}">
                <a16:creationId xmlns:a16="http://schemas.microsoft.com/office/drawing/2014/main" id="{80D748B5-4FAA-B766-FCB7-DDDE6BA04FFB}"/>
              </a:ext>
            </a:extLst>
          </p:cNvPr>
          <p:cNvSpPr>
            <a:spLocks noGrp="1"/>
          </p:cNvSpPr>
          <p:nvPr>
            <p:ph idx="1"/>
          </p:nvPr>
        </p:nvSpPr>
        <p:spPr/>
        <p:txBody>
          <a:bodyPr>
            <a:normAutofit/>
          </a:bodyPr>
          <a:lstStyle/>
          <a:p>
            <a:pPr marL="0" indent="0" algn="just">
              <a:lnSpc>
                <a:spcPct val="150000"/>
              </a:lnSpc>
              <a:buNone/>
            </a:pPr>
            <a:r>
              <a:rPr lang="fr-FR" sz="2400" dirty="0">
                <a:effectLst/>
                <a:latin typeface="Verdana" panose="020B0604030504040204" pitchFamily="34" charset="0"/>
                <a:ea typeface="Verdana" panose="020B0604030504040204" pitchFamily="34" charset="0"/>
                <a:cs typeface="Times New Roman" panose="02020603050405020304" pitchFamily="18" charset="0"/>
              </a:rPr>
              <a:t>Quinze écoles primaires appartenant aux deux réseaux de l’enseignement (officiel, conventionné ou confessionnel et privé). Ces écoles reflètent trois réalités graphiques (urbaine, périurbaine et rurale) de trois communes différentes : sept au centre-ville de Lubumbashi, cinq de la commune de Kampemba et trois de la commune Annexe</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87946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B5FB1A-C793-4665-56DD-9890DD80AC43}"/>
              </a:ext>
            </a:extLst>
          </p:cNvPr>
          <p:cNvSpPr>
            <a:spLocks noGrp="1"/>
          </p:cNvSpPr>
          <p:nvPr>
            <p:ph type="title"/>
          </p:nvPr>
        </p:nvSpPr>
        <p:spPr/>
        <p:txBody>
          <a:bodyPr/>
          <a:lstStyle/>
          <a:p>
            <a:pPr algn="ctr"/>
            <a:r>
              <a:rPr lang="fr-FR" dirty="0"/>
              <a:t>Taille de l’échantillon</a:t>
            </a:r>
            <a:endParaRPr lang="it-IT" dirty="0"/>
          </a:p>
        </p:txBody>
      </p:sp>
      <p:sp>
        <p:nvSpPr>
          <p:cNvPr id="3" name="Espace réservé du contenu 2">
            <a:extLst>
              <a:ext uri="{FF2B5EF4-FFF2-40B4-BE49-F238E27FC236}">
                <a16:creationId xmlns:a16="http://schemas.microsoft.com/office/drawing/2014/main" id="{3DFB15FD-BC5C-2715-3F12-7C0FF99DFD6B}"/>
              </a:ext>
            </a:extLst>
          </p:cNvPr>
          <p:cNvSpPr>
            <a:spLocks noGrp="1"/>
          </p:cNvSpPr>
          <p:nvPr>
            <p:ph idx="1"/>
          </p:nvPr>
        </p:nvSpPr>
        <p:spPr/>
        <p:txBody>
          <a:bodyPr/>
          <a:lstStyle/>
          <a:p>
            <a:pPr marL="0" indent="0" algn="just">
              <a:lnSpc>
                <a:spcPct val="150000"/>
              </a:lnSpc>
              <a:spcAft>
                <a:spcPts val="800"/>
              </a:spcAft>
              <a:buNone/>
            </a:pPr>
            <a:r>
              <a:rPr lang="fr-FR" sz="2800" kern="100" dirty="0">
                <a:effectLst/>
                <a:latin typeface="Verdana" panose="020B0604030504040204" pitchFamily="34" charset="0"/>
                <a:ea typeface="Verdana" panose="020B0604030504040204" pitchFamily="34" charset="0"/>
                <a:cs typeface="Times New Roman" panose="02020603050405020304" pitchFamily="18" charset="0"/>
              </a:rPr>
              <a:t>L’échantillon est constitué pour assurer une représentativité tout en garantissant une collecte des données fiable sur tout point de vue. Pour cette étude, un nombre total de participants recrutés s’élèvent à 2292 dont 2235 élèves de 3ème et 4ème, 30 enseignants (de deux classes), 12 conseillers et 15 directeurs</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90633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6D1E509-B738-5A9F-9B0D-A31618F77D81}"/>
              </a:ext>
            </a:extLst>
          </p:cNvPr>
          <p:cNvSpPr txBox="1"/>
          <p:nvPr/>
        </p:nvSpPr>
        <p:spPr>
          <a:xfrm>
            <a:off x="0" y="456643"/>
            <a:ext cx="12192000" cy="5208798"/>
          </a:xfrm>
          <a:prstGeom prst="rect">
            <a:avLst/>
          </a:prstGeom>
          <a:noFill/>
        </p:spPr>
        <p:txBody>
          <a:bodyPr wrap="square">
            <a:spAutoFit/>
          </a:bodyPr>
          <a:lstStyle/>
          <a:p>
            <a:pPr algn="just">
              <a:lnSpc>
                <a:spcPct val="150000"/>
              </a:lnSpc>
              <a:spcAft>
                <a:spcPts val="800"/>
              </a:spcAft>
            </a:pPr>
            <a:r>
              <a:rPr lang="fr-FR" sz="2400" b="1" kern="100" dirty="0">
                <a:latin typeface="Verdana" panose="020B0604030504040204" pitchFamily="34" charset="0"/>
                <a:ea typeface="Verdana" panose="020B0604030504040204" pitchFamily="34" charset="0"/>
                <a:cs typeface="Times New Roman" panose="02020603050405020304" pitchFamily="18" charset="0"/>
              </a:rPr>
              <a:t>Deux actions</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 qui conduisent à décider de l’échantillon:</a:t>
            </a:r>
            <a:endParaRPr lang="fr-FR"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indent="-342900" algn="just">
              <a:lnSpc>
                <a:spcPct val="150000"/>
              </a:lnSpc>
              <a:spcAft>
                <a:spcPts val="800"/>
              </a:spcAft>
              <a:buAutoNum type="arabicPeriod"/>
            </a:pP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La sélection: décider et cibler, aussi bien </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l’objet</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 de l’étude que </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l’angle</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 par lequel on souhaite l’approcher. Sont prises en compte </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les considérations pratiques, matérielles et logistiques pour la cherche</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 </a:t>
            </a:r>
          </a:p>
          <a:p>
            <a:pPr marL="342900" indent="-342900" algn="just">
              <a:lnSpc>
                <a:spcPct val="150000"/>
              </a:lnSpc>
              <a:spcAft>
                <a:spcPts val="800"/>
              </a:spcAft>
              <a:buAutoNum type="arabicPeriod"/>
            </a:pPr>
            <a:r>
              <a:rPr lang="fr-FR" sz="2400" kern="100" dirty="0">
                <a:latin typeface="Verdana" panose="020B0604030504040204" pitchFamily="34" charset="0"/>
                <a:ea typeface="Verdana" panose="020B0604030504040204" pitchFamily="34" charset="0"/>
                <a:cs typeface="Times New Roman" panose="02020603050405020304" pitchFamily="18" charset="0"/>
              </a:rPr>
              <a:t>L</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’échantillonnage qui  découle logiquement des décisions prises à la phase de la sélection. Cette action prend sa forme selon que le chercheur décidera de mener l’étude soit auprès de </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toute la « population », </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soit auprès de </a:t>
            </a:r>
            <a:r>
              <a:rPr lang="fr-FR" sz="2400" b="1" kern="100" dirty="0">
                <a:effectLst/>
                <a:latin typeface="Verdana" panose="020B0604030504040204" pitchFamily="34" charset="0"/>
                <a:ea typeface="Verdana" panose="020B0604030504040204" pitchFamily="34" charset="0"/>
                <a:cs typeface="Times New Roman" panose="02020603050405020304" pitchFamily="18" charset="0"/>
              </a:rPr>
              <a:t>sous-groupes d’une population </a:t>
            </a:r>
            <a:r>
              <a:rPr lang="fr-FR" sz="2400" kern="100" dirty="0">
                <a:effectLst/>
                <a:latin typeface="Verdana" panose="020B0604030504040204" pitchFamily="34" charset="0"/>
                <a:ea typeface="Verdana" panose="020B0604030504040204" pitchFamily="34" charset="0"/>
                <a:cs typeface="Times New Roman" panose="02020603050405020304" pitchFamily="18" charset="0"/>
              </a:rPr>
              <a:t>selon des critères théoriquement ou contextuellement pertinents. </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467116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2C5E4B-C070-814F-9487-8C779D2F981E}"/>
              </a:ext>
            </a:extLst>
          </p:cNvPr>
          <p:cNvSpPr>
            <a:spLocks noGrp="1"/>
          </p:cNvSpPr>
          <p:nvPr>
            <p:ph type="title"/>
          </p:nvPr>
        </p:nvSpPr>
        <p:spPr/>
        <p:txBody>
          <a:bodyPr/>
          <a:lstStyle/>
          <a:p>
            <a:pPr algn="ctr"/>
            <a:r>
              <a:rPr lang="fr-FR" b="1" dirty="0"/>
              <a:t>Méthodologie</a:t>
            </a:r>
            <a:endParaRPr lang="it-IT" b="1" dirty="0"/>
          </a:p>
        </p:txBody>
      </p:sp>
      <p:sp>
        <p:nvSpPr>
          <p:cNvPr id="3" name="Espace réservé du contenu 2">
            <a:extLst>
              <a:ext uri="{FF2B5EF4-FFF2-40B4-BE49-F238E27FC236}">
                <a16:creationId xmlns:a16="http://schemas.microsoft.com/office/drawing/2014/main" id="{8790CC3C-A5D5-4C83-F708-5E9A1D5E6C3C}"/>
              </a:ext>
            </a:extLst>
          </p:cNvPr>
          <p:cNvSpPr>
            <a:spLocks noGrp="1"/>
          </p:cNvSpPr>
          <p:nvPr>
            <p:ph idx="1"/>
          </p:nvPr>
        </p:nvSpPr>
        <p:spPr/>
        <p:txBody>
          <a:bodyPr/>
          <a:lstStyle/>
          <a:p>
            <a:pPr marL="0" indent="0" algn="just">
              <a:lnSpc>
                <a:spcPct val="150000"/>
              </a:lnSpc>
              <a:buNone/>
            </a:pPr>
            <a:r>
              <a:rPr lang="fr-FR" sz="2800" dirty="0">
                <a:effectLst/>
                <a:latin typeface="Verdana" panose="020B0604030504040204" pitchFamily="34" charset="0"/>
                <a:ea typeface="Verdana" panose="020B0604030504040204" pitchFamily="34" charset="0"/>
              </a:rPr>
              <a:t>L’amplitude du phénomène étudié et la diversité des sujets recrutés pour cette étude portent à opter pour une recherche par méthodes mixtes (RMM), intégrant à la fois des approches quantitatives et qualitatives</a:t>
            </a:r>
            <a:endParaRPr lang="it-IT"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87229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E5F35B-02EC-E04B-3FD1-8C2E751F6C5A}"/>
              </a:ext>
            </a:extLst>
          </p:cNvPr>
          <p:cNvSpPr>
            <a:spLocks noGrp="1"/>
          </p:cNvSpPr>
          <p:nvPr>
            <p:ph type="title"/>
          </p:nvPr>
        </p:nvSpPr>
        <p:spPr>
          <a:xfrm>
            <a:off x="838200" y="365125"/>
            <a:ext cx="10515600" cy="847855"/>
          </a:xfrm>
        </p:spPr>
        <p:txBody>
          <a:bodyPr>
            <a:normAutofit fontScale="90000"/>
          </a:bodyPr>
          <a:lstStyle/>
          <a:p>
            <a:pPr algn="ctr">
              <a:lnSpc>
                <a:spcPct val="150000"/>
              </a:lnSpc>
              <a:spcAft>
                <a:spcPts val="800"/>
              </a:spcAft>
            </a:pPr>
            <a:r>
              <a:rPr lang="fr-FR" sz="4400" b="1" kern="100" dirty="0">
                <a:effectLst/>
                <a:latin typeface="Times New Roman" panose="02020603050405020304" pitchFamily="18" charset="0"/>
                <a:ea typeface="Aptos" panose="020B0004020202020204" pitchFamily="34" charset="0"/>
                <a:cs typeface="Times New Roman" panose="02020603050405020304" pitchFamily="18" charset="0"/>
              </a:rPr>
              <a:t>Références</a:t>
            </a:r>
            <a:br>
              <a:rPr lang="it-IT" sz="40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A0C55DB7-C865-D78E-1D09-639666BAA957}"/>
              </a:ext>
            </a:extLst>
          </p:cNvPr>
          <p:cNvSpPr>
            <a:spLocks noGrp="1"/>
          </p:cNvSpPr>
          <p:nvPr>
            <p:ph idx="1"/>
          </p:nvPr>
        </p:nvSpPr>
        <p:spPr>
          <a:xfrm>
            <a:off x="0" y="1212980"/>
            <a:ext cx="12192000" cy="5645019"/>
          </a:xfrm>
        </p:spPr>
        <p:txBody>
          <a:bodyPr>
            <a:noAutofit/>
          </a:bodyPr>
          <a:lstStyle/>
          <a:p>
            <a:pPr marL="0" indent="0" algn="just">
              <a:lnSpc>
                <a:spcPct val="150000"/>
              </a:lnSpc>
              <a:spcAft>
                <a:spcPts val="800"/>
              </a:spcAft>
              <a:buNone/>
            </a:pPr>
            <a:r>
              <a:rPr lang="fr-FR" sz="2000" kern="0" dirty="0">
                <a:effectLst/>
                <a:latin typeface="Verdana" panose="020B0604030504040204" pitchFamily="34" charset="0"/>
                <a:ea typeface="Verdana" panose="020B0604030504040204" pitchFamily="34" charset="0"/>
                <a:cs typeface="Times New Roman" panose="02020603050405020304" pitchFamily="18" charset="0"/>
              </a:rPr>
              <a:t>Arias, S. (2024, Novembre 06). </a:t>
            </a:r>
            <a:r>
              <a:rPr lang="fr-FR" sz="2000" i="1" kern="0" dirty="0">
                <a:effectLst/>
                <a:latin typeface="Verdana" panose="020B0604030504040204" pitchFamily="34" charset="0"/>
                <a:ea typeface="Verdana" panose="020B0604030504040204" pitchFamily="34" charset="0"/>
                <a:cs typeface="Times New Roman" panose="02020603050405020304" pitchFamily="18" charset="0"/>
              </a:rPr>
              <a:t>Les écoles privées à bas coût en RDC. Besoins, défis et recommandations pour améliorer l’accès à une éducation de qualité pour tous</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spcAft>
                <a:spcPts val="800"/>
              </a:spcAft>
              <a:buNone/>
            </a:pPr>
            <a:r>
              <a:rPr lang="fr-FR" sz="2000" kern="0" dirty="0" err="1">
                <a:effectLst/>
                <a:latin typeface="Verdana" panose="020B0604030504040204" pitchFamily="34" charset="0"/>
                <a:ea typeface="Verdana" panose="020B0604030504040204" pitchFamily="34" charset="0"/>
                <a:cs typeface="Times New Roman" panose="02020603050405020304" pitchFamily="18" charset="0"/>
              </a:rPr>
              <a:t>Bryaman</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A. (2024, Novembre 12). </a:t>
            </a:r>
            <a:r>
              <a:rPr lang="it-IT" sz="2000" i="1" kern="0" dirty="0">
                <a:effectLst/>
                <a:latin typeface="Verdana" panose="020B0604030504040204" pitchFamily="34" charset="0"/>
                <a:ea typeface="Verdana" panose="020B0604030504040204" pitchFamily="34" charset="0"/>
                <a:cs typeface="Times New Roman" panose="02020603050405020304" pitchFamily="18" charset="0"/>
              </a:rPr>
              <a:t>Social researche methods</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spcAft>
                <a:spcPts val="800"/>
              </a:spcAft>
              <a:buNone/>
            </a:pPr>
            <a:r>
              <a:rPr lang="fr-FR" sz="2000" kern="0" dirty="0">
                <a:effectLst/>
                <a:latin typeface="Verdana" panose="020B0604030504040204" pitchFamily="34" charset="0"/>
                <a:ea typeface="Verdana" panose="020B0604030504040204" pitchFamily="34" charset="0"/>
                <a:cs typeface="Times New Roman" panose="02020603050405020304" pitchFamily="18" charset="0"/>
              </a:rPr>
              <a:t>Corbière , M., &amp; </a:t>
            </a:r>
            <a:r>
              <a:rPr lang="fr-FR" sz="2000" kern="0" dirty="0" err="1">
                <a:effectLst/>
                <a:latin typeface="Verdana" panose="020B0604030504040204" pitchFamily="34" charset="0"/>
                <a:ea typeface="Verdana" panose="020B0604030504040204" pitchFamily="34" charset="0"/>
                <a:cs typeface="Times New Roman" panose="02020603050405020304" pitchFamily="18" charset="0"/>
              </a:rPr>
              <a:t>Larivière</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N. (2020). </a:t>
            </a:r>
            <a:r>
              <a:rPr lang="fr-FR" sz="2000" i="1" kern="0" dirty="0">
                <a:effectLst/>
                <a:latin typeface="Verdana" panose="020B0604030504040204" pitchFamily="34" charset="0"/>
                <a:ea typeface="Verdana" panose="020B0604030504040204" pitchFamily="34" charset="0"/>
                <a:cs typeface="Times New Roman" panose="02020603050405020304" pitchFamily="18" charset="0"/>
              </a:rPr>
              <a:t>Méthodes qualitatives, quantitatives et mixtes</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spcAft>
                <a:spcPts val="800"/>
              </a:spcAft>
              <a:buNone/>
            </a:pPr>
            <a:r>
              <a:rPr lang="fr-FR" sz="2000" kern="0" dirty="0">
                <a:effectLst/>
                <a:latin typeface="Verdana" panose="020B0604030504040204" pitchFamily="34" charset="0"/>
                <a:ea typeface="Verdana" panose="020B0604030504040204" pitchFamily="34" charset="0"/>
                <a:cs typeface="Times New Roman" panose="02020603050405020304" pitchFamily="18" charset="0"/>
              </a:rPr>
              <a:t>Geoffroy, F. (2019). Existe-t-il un effet Hawthorne? </a:t>
            </a:r>
            <a:r>
              <a:rPr lang="fr-FR" sz="2000" i="1" kern="0" dirty="0">
                <a:effectLst/>
                <a:latin typeface="Verdana" panose="020B0604030504040204" pitchFamily="34" charset="0"/>
                <a:ea typeface="Verdana" panose="020B0604030504040204" pitchFamily="34" charset="0"/>
                <a:cs typeface="Times New Roman" panose="02020603050405020304" pitchFamily="18" charset="0"/>
              </a:rPr>
              <a:t>Gérer &amp; comprendre</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spcAft>
                <a:spcPts val="800"/>
              </a:spcAft>
              <a:buNone/>
            </a:pPr>
            <a:r>
              <a:rPr lang="fr-FR" sz="2000" kern="0" dirty="0">
                <a:effectLst/>
                <a:latin typeface="Verdana" panose="020B0604030504040204" pitchFamily="34" charset="0"/>
                <a:ea typeface="Verdana" panose="020B0604030504040204" pitchFamily="34" charset="0"/>
                <a:cs typeface="Times New Roman" panose="02020603050405020304" pitchFamily="18" charset="0"/>
              </a:rPr>
              <a:t>Savoie-</a:t>
            </a:r>
            <a:r>
              <a:rPr lang="fr-FR" sz="2000" kern="0" dirty="0" err="1">
                <a:effectLst/>
                <a:latin typeface="Verdana" panose="020B0604030504040204" pitchFamily="34" charset="0"/>
                <a:ea typeface="Verdana" panose="020B0604030504040204" pitchFamily="34" charset="0"/>
                <a:cs typeface="Times New Roman" panose="02020603050405020304" pitchFamily="18" charset="0"/>
              </a:rPr>
              <a:t>zajc</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L. (2024, Novembre 12). </a:t>
            </a:r>
            <a:r>
              <a:rPr lang="fr-FR" sz="2000" i="1" kern="0" dirty="0">
                <a:effectLst/>
                <a:latin typeface="Verdana" panose="020B0604030504040204" pitchFamily="34" charset="0"/>
                <a:ea typeface="Verdana" panose="020B0604030504040204" pitchFamily="34" charset="0"/>
                <a:cs typeface="Times New Roman" panose="02020603050405020304" pitchFamily="18" charset="0"/>
              </a:rPr>
              <a:t>Comment peut-on construire un échantillonnage scientifiquement valide?</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50000"/>
              </a:lnSpc>
              <a:buNone/>
            </a:pPr>
            <a:r>
              <a:rPr lang="fr-FR" sz="2000" kern="0" dirty="0" err="1">
                <a:effectLst/>
                <a:latin typeface="Verdana" panose="020B0604030504040204" pitchFamily="34" charset="0"/>
                <a:ea typeface="Verdana" panose="020B0604030504040204" pitchFamily="34" charset="0"/>
                <a:cs typeface="Times New Roman" panose="02020603050405020304" pitchFamily="18" charset="0"/>
              </a:rPr>
              <a:t>Pirès</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A. (2024, Novembre 12). </a:t>
            </a:r>
            <a:r>
              <a:rPr lang="fr-FR" sz="2000" i="1" kern="0" dirty="0">
                <a:effectLst/>
                <a:latin typeface="Verdana" panose="020B0604030504040204" pitchFamily="34" charset="0"/>
                <a:ea typeface="Verdana" panose="020B0604030504040204" pitchFamily="34" charset="0"/>
                <a:cs typeface="Times New Roman" panose="02020603050405020304" pitchFamily="18" charset="0"/>
              </a:rPr>
              <a:t>Échantillonnage et recherche qualitative: essai théorique et méthodologique</a:t>
            </a:r>
            <a:endParaRPr lang="it-IT"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01944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8A3293-EFFB-5433-E6AE-D4E1569F7DDD}"/>
              </a:ext>
            </a:extLst>
          </p:cNvPr>
          <p:cNvSpPr>
            <a:spLocks noGrp="1"/>
          </p:cNvSpPr>
          <p:nvPr>
            <p:ph type="title"/>
          </p:nvPr>
        </p:nvSpPr>
        <p:spPr/>
        <p:txBody>
          <a:bodyPr/>
          <a:lstStyle/>
          <a:p>
            <a:pPr algn="ctr"/>
            <a:r>
              <a:rPr lang="fr-FR" dirty="0"/>
              <a:t>Notre étude</a:t>
            </a:r>
            <a:endParaRPr lang="it-IT" dirty="0"/>
          </a:p>
        </p:txBody>
      </p:sp>
      <p:sp>
        <p:nvSpPr>
          <p:cNvPr id="3" name="Espace réservé du contenu 2">
            <a:extLst>
              <a:ext uri="{FF2B5EF4-FFF2-40B4-BE49-F238E27FC236}">
                <a16:creationId xmlns:a16="http://schemas.microsoft.com/office/drawing/2014/main" id="{1BDD3311-CB81-4839-223A-AFE0A7D79182}"/>
              </a:ext>
            </a:extLst>
          </p:cNvPr>
          <p:cNvSpPr>
            <a:spLocks noGrp="1"/>
          </p:cNvSpPr>
          <p:nvPr>
            <p:ph idx="1"/>
          </p:nvPr>
        </p:nvSpPr>
        <p:spPr/>
        <p:txBody>
          <a:bodyPr/>
          <a:lstStyle/>
          <a:p>
            <a:pPr marL="0" indent="0" algn="just">
              <a:lnSpc>
                <a:spcPct val="150000"/>
              </a:lnSpc>
              <a:buNone/>
            </a:pPr>
            <a:r>
              <a:rPr lang="fr-FR" sz="2800" kern="0" dirty="0">
                <a:effectLst/>
                <a:latin typeface="Times New Roman" panose="02020603050405020304" pitchFamily="18" charset="0"/>
                <a:ea typeface="Times New Roman" panose="02020603050405020304" pitchFamily="18" charset="0"/>
              </a:rPr>
              <a:t>Une étude de corrélation entre le bien-être et réussite des apprentissages des élèves dans 15 écoles primaires de la ville de Lubumbashi (dans le sud de la RDC). Variables prises en compte : Bien-être = État nutritionnel, Santé, Hygiène et sécurité ; Réussite des apprentissages = Performances en écriture, en lecture et en mathématiques</a:t>
            </a:r>
            <a:endParaRPr lang="it-IT" dirty="0"/>
          </a:p>
        </p:txBody>
      </p:sp>
    </p:spTree>
    <p:extLst>
      <p:ext uri="{BB962C8B-B14F-4D97-AF65-F5344CB8AC3E}">
        <p14:creationId xmlns:p14="http://schemas.microsoft.com/office/powerpoint/2010/main" val="1841960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EBD2DC-E4D0-CB20-B916-5FAEA2CB7739}"/>
              </a:ext>
            </a:extLst>
          </p:cNvPr>
          <p:cNvSpPr>
            <a:spLocks noGrp="1"/>
          </p:cNvSpPr>
          <p:nvPr>
            <p:ph type="title"/>
          </p:nvPr>
        </p:nvSpPr>
        <p:spPr>
          <a:xfrm>
            <a:off x="838200" y="365125"/>
            <a:ext cx="10515600" cy="1325563"/>
          </a:xfrm>
        </p:spPr>
        <p:txBody>
          <a:bodyPr>
            <a:normAutofit/>
          </a:bodyPr>
          <a:lstStyle/>
          <a:p>
            <a:pPr algn="ctr">
              <a:lnSpc>
                <a:spcPct val="150000"/>
              </a:lnSpc>
            </a:pPr>
            <a:r>
              <a:rPr lang="fr-FR" sz="2800" b="1" dirty="0">
                <a:latin typeface="Verdana" panose="020B0604030504040204" pitchFamily="34" charset="0"/>
                <a:ea typeface="Verdana" panose="020B0604030504040204" pitchFamily="34" charset="0"/>
              </a:rPr>
              <a:t>Milieu d’étude: Contexte éducatif et sociogéographique</a:t>
            </a:r>
            <a:endParaRPr lang="it-IT" sz="2800" b="1"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39CA0FE5-5B79-B716-2AE0-4CCF07892060}"/>
              </a:ext>
            </a:extLst>
          </p:cNvPr>
          <p:cNvSpPr>
            <a:spLocks noGrp="1"/>
          </p:cNvSpPr>
          <p:nvPr>
            <p:ph idx="1"/>
          </p:nvPr>
        </p:nvSpPr>
        <p:spPr/>
        <p:txBody>
          <a:bodyPr>
            <a:normAutofit fontScale="92500" lnSpcReduction="20000"/>
          </a:bodyPr>
          <a:lstStyle/>
          <a:p>
            <a:pPr marL="0" indent="0" algn="just">
              <a:lnSpc>
                <a:spcPct val="150000"/>
              </a:lnSpc>
              <a:spcAft>
                <a:spcPts val="800"/>
              </a:spcAft>
              <a:buNone/>
            </a:pPr>
            <a:r>
              <a:rPr lang="fr-FR" sz="2800" kern="0" dirty="0">
                <a:effectLst/>
                <a:latin typeface="Verdana" panose="020B0604030504040204" pitchFamily="34" charset="0"/>
                <a:ea typeface="Verdana" panose="020B0604030504040204" pitchFamily="34" charset="0"/>
                <a:cs typeface="Times New Roman" panose="02020603050405020304" pitchFamily="18" charset="0"/>
              </a:rPr>
              <a:t>Lubumbashi dispose d’un large réseau d’écoles primaires, divisées en deux réseaux principaux : le réseau public qui englobe les écoles étatiques ou officielles et les écoles conventionnées ou confessionnelles, et le réseau privé. Les deux réseaux de l’enseignement divergent dans leur organisation, leur fonctionnement, la qualité de leurs offres formatives, la qualité des infrastructures, du matériel pédagogique et des effectifs d’élèves.</a:t>
            </a:r>
            <a:endParaRPr lang="it-IT" sz="2400" kern="1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523461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D262D457-CCBA-61C0-42ED-BF86CC3A53E8}"/>
              </a:ext>
            </a:extLst>
          </p:cNvPr>
          <p:cNvGraphicFramePr>
            <a:graphicFrameLocks noGrp="1"/>
          </p:cNvGraphicFramePr>
          <p:nvPr>
            <p:extLst>
              <p:ext uri="{D42A27DB-BD31-4B8C-83A1-F6EECF244321}">
                <p14:modId xmlns:p14="http://schemas.microsoft.com/office/powerpoint/2010/main" val="3314380240"/>
              </p:ext>
            </p:extLst>
          </p:nvPr>
        </p:nvGraphicFramePr>
        <p:xfrm>
          <a:off x="0" y="0"/>
          <a:ext cx="12192002" cy="6868834"/>
        </p:xfrm>
        <a:graphic>
          <a:graphicData uri="http://schemas.openxmlformats.org/drawingml/2006/table">
            <a:tbl>
              <a:tblPr firstRow="1" firstCol="1" bandRow="1"/>
              <a:tblGrid>
                <a:gridCol w="2092477">
                  <a:extLst>
                    <a:ext uri="{9D8B030D-6E8A-4147-A177-3AD203B41FA5}">
                      <a16:colId xmlns:a16="http://schemas.microsoft.com/office/drawing/2014/main" val="752652668"/>
                    </a:ext>
                  </a:extLst>
                </a:gridCol>
                <a:gridCol w="2076349">
                  <a:extLst>
                    <a:ext uri="{9D8B030D-6E8A-4147-A177-3AD203B41FA5}">
                      <a16:colId xmlns:a16="http://schemas.microsoft.com/office/drawing/2014/main" val="1665597427"/>
                    </a:ext>
                  </a:extLst>
                </a:gridCol>
                <a:gridCol w="1732307">
                  <a:extLst>
                    <a:ext uri="{9D8B030D-6E8A-4147-A177-3AD203B41FA5}">
                      <a16:colId xmlns:a16="http://schemas.microsoft.com/office/drawing/2014/main" val="2804598926"/>
                    </a:ext>
                  </a:extLst>
                </a:gridCol>
                <a:gridCol w="2156985">
                  <a:extLst>
                    <a:ext uri="{9D8B030D-6E8A-4147-A177-3AD203B41FA5}">
                      <a16:colId xmlns:a16="http://schemas.microsoft.com/office/drawing/2014/main" val="3513040119"/>
                    </a:ext>
                  </a:extLst>
                </a:gridCol>
                <a:gridCol w="1943302">
                  <a:extLst>
                    <a:ext uri="{9D8B030D-6E8A-4147-A177-3AD203B41FA5}">
                      <a16:colId xmlns:a16="http://schemas.microsoft.com/office/drawing/2014/main" val="3159185188"/>
                    </a:ext>
                  </a:extLst>
                </a:gridCol>
                <a:gridCol w="2190582">
                  <a:extLst>
                    <a:ext uri="{9D8B030D-6E8A-4147-A177-3AD203B41FA5}">
                      <a16:colId xmlns:a16="http://schemas.microsoft.com/office/drawing/2014/main" val="1659225991"/>
                    </a:ext>
                  </a:extLst>
                </a:gridCol>
              </a:tblGrid>
              <a:tr h="1279771">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Type d’école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Administration</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Programme scolaire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Langue d’enseignement</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Frais de scolarité</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dirty="0">
                          <a:solidFill>
                            <a:srgbClr val="0070C0"/>
                          </a:solidFill>
                          <a:effectLst/>
                          <a:latin typeface="Verdana" panose="020B0604030504040204" pitchFamily="34" charset="0"/>
                          <a:ea typeface="Verdana" panose="020B0604030504040204" pitchFamily="34" charset="0"/>
                          <a:cs typeface="Times New Roman" panose="02020603050405020304" pitchFamily="18" charset="0"/>
                        </a:rPr>
                        <a:t>Caractéristiques distinctives</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2880593098"/>
                  </a:ext>
                </a:extLst>
              </a:tr>
              <a:tr h="409735">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178693506"/>
                  </a:ext>
                </a:extLst>
              </a:tr>
              <a:tr h="2619787">
                <a:tc>
                  <a:txBody>
                    <a:bodyPr/>
                    <a:lstStyle/>
                    <a:p>
                      <a:pPr algn="ctr">
                        <a:lnSpc>
                          <a:spcPct val="150000"/>
                        </a:lnSpc>
                        <a:spcAft>
                          <a:spcPts val="800"/>
                        </a:spcAft>
                      </a:pPr>
                      <a:r>
                        <a:rPr lang="fr-FR" sz="1800" b="1" kern="0" dirty="0">
                          <a:effectLst/>
                          <a:latin typeface="Verdana" panose="020B0604030504040204" pitchFamily="34" charset="0"/>
                          <a:ea typeface="Verdana" panose="020B0604030504040204" pitchFamily="34" charset="0"/>
                          <a:cs typeface="Times New Roman" panose="02020603050405020304" pitchFamily="18" charset="0"/>
                        </a:rPr>
                        <a:t>École publique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00B050"/>
                          </a:solidFill>
                          <a:effectLst/>
                          <a:latin typeface="Verdana" panose="020B0604030504040204" pitchFamily="34" charset="0"/>
                          <a:ea typeface="Verdana" panose="020B0604030504040204" pitchFamily="34" charset="0"/>
                          <a:cs typeface="Times New Roman" panose="02020603050405020304" pitchFamily="18" charset="0"/>
                        </a:rPr>
                        <a:t>État</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00B050"/>
                          </a:solidFill>
                          <a:effectLst/>
                          <a:latin typeface="Verdana" panose="020B0604030504040204" pitchFamily="34" charset="0"/>
                          <a:ea typeface="Verdana" panose="020B0604030504040204" pitchFamily="34" charset="0"/>
                          <a:cs typeface="Times New Roman" panose="02020603050405020304" pitchFamily="18" charset="0"/>
                        </a:rPr>
                        <a:t>Programme national congolais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00B050"/>
                          </a:solidFill>
                          <a:effectLst/>
                          <a:latin typeface="Verdana" panose="020B0604030504040204" pitchFamily="34" charset="0"/>
                          <a:ea typeface="Verdana" panose="020B0604030504040204" pitchFamily="34" charset="0"/>
                          <a:cs typeface="Times New Roman" panose="02020603050405020304" pitchFamily="18" charset="0"/>
                        </a:rPr>
                        <a:t>Français (officiel) et langues locales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00B050"/>
                          </a:solidFill>
                          <a:effectLst/>
                          <a:latin typeface="Verdana" panose="020B0604030504040204" pitchFamily="34" charset="0"/>
                          <a:ea typeface="Verdana" panose="020B0604030504040204" pitchFamily="34" charset="0"/>
                          <a:cs typeface="Times New Roman" panose="02020603050405020304" pitchFamily="18" charset="0"/>
                        </a:rPr>
                        <a:t>Gratuité partielle au niveau primaire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dirty="0">
                          <a:solidFill>
                            <a:srgbClr val="00B050"/>
                          </a:solidFill>
                          <a:effectLst/>
                          <a:latin typeface="Verdana" panose="020B0604030504040204" pitchFamily="34" charset="0"/>
                          <a:ea typeface="Verdana" panose="020B0604030504040204" pitchFamily="34" charset="0"/>
                          <a:cs typeface="Times New Roman" panose="02020603050405020304" pitchFamily="18" charset="0"/>
                        </a:rPr>
                        <a:t>Subventionnée par le gouvernement, accessibilité pour les enfants défavorisés</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2045925583"/>
                  </a:ext>
                </a:extLst>
              </a:tr>
              <a:tr h="386426">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1321429531"/>
                  </a:ext>
                </a:extLst>
              </a:tr>
              <a:tr h="2173115">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Ecole privée laïque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7030A0"/>
                          </a:solidFill>
                          <a:effectLst/>
                          <a:latin typeface="Verdana" panose="020B0604030504040204" pitchFamily="34" charset="0"/>
                          <a:ea typeface="Verdana" panose="020B0604030504040204" pitchFamily="34" charset="0"/>
                          <a:cs typeface="Times New Roman" panose="02020603050405020304" pitchFamily="18" charset="0"/>
                        </a:rPr>
                        <a:t>Particuliers ou organisations privées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7030A0"/>
                          </a:solidFill>
                          <a:effectLst/>
                          <a:latin typeface="Verdana" panose="020B0604030504040204" pitchFamily="34" charset="0"/>
                          <a:ea typeface="Verdana" panose="020B0604030504040204" pitchFamily="34" charset="0"/>
                          <a:cs typeface="Times New Roman" panose="02020603050405020304" pitchFamily="18" charset="0"/>
                        </a:rPr>
                        <a:t>Programme national (ou parfois étranger)</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7030A0"/>
                          </a:solidFill>
                          <a:effectLst/>
                          <a:latin typeface="Verdana" panose="020B0604030504040204" pitchFamily="34" charset="0"/>
                          <a:ea typeface="Verdana" panose="020B0604030504040204" pitchFamily="34" charset="0"/>
                          <a:cs typeface="Times New Roman" panose="02020603050405020304" pitchFamily="18" charset="0"/>
                        </a:rPr>
                        <a:t>Français principalement</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7030A0"/>
                          </a:solidFill>
                          <a:effectLst/>
                          <a:latin typeface="Verdana" panose="020B0604030504040204" pitchFamily="34" charset="0"/>
                          <a:ea typeface="Verdana" panose="020B0604030504040204" pitchFamily="34" charset="0"/>
                          <a:cs typeface="Times New Roman" panose="02020603050405020304" pitchFamily="18" charset="0"/>
                        </a:rPr>
                        <a:t>Frais de scolarité modérés à élevés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dirty="0">
                          <a:solidFill>
                            <a:srgbClr val="7030A0"/>
                          </a:solidFill>
                          <a:effectLst/>
                          <a:latin typeface="Verdana" panose="020B0604030504040204" pitchFamily="34" charset="0"/>
                          <a:ea typeface="Verdana" panose="020B0604030504040204" pitchFamily="34" charset="0"/>
                          <a:cs typeface="Times New Roman" panose="02020603050405020304" pitchFamily="18" charset="0"/>
                        </a:rPr>
                        <a:t>Indépendance financière, infrastructure généralement meilleure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2008591682"/>
                  </a:ext>
                </a:extLst>
              </a:tr>
            </a:tbl>
          </a:graphicData>
        </a:graphic>
      </p:graphicFrame>
    </p:spTree>
    <p:extLst>
      <p:ext uri="{BB962C8B-B14F-4D97-AF65-F5344CB8AC3E}">
        <p14:creationId xmlns:p14="http://schemas.microsoft.com/office/powerpoint/2010/main" val="591521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98814625-294C-CAB1-4100-CA26DDE54ADB}"/>
              </a:ext>
            </a:extLst>
          </p:cNvPr>
          <p:cNvGraphicFramePr>
            <a:graphicFrameLocks noGrp="1"/>
          </p:cNvGraphicFramePr>
          <p:nvPr>
            <p:extLst>
              <p:ext uri="{D42A27DB-BD31-4B8C-83A1-F6EECF244321}">
                <p14:modId xmlns:p14="http://schemas.microsoft.com/office/powerpoint/2010/main" val="1889845306"/>
              </p:ext>
            </p:extLst>
          </p:nvPr>
        </p:nvGraphicFramePr>
        <p:xfrm>
          <a:off x="0" y="149290"/>
          <a:ext cx="12192001" cy="6708710"/>
        </p:xfrm>
        <a:graphic>
          <a:graphicData uri="http://schemas.openxmlformats.org/drawingml/2006/table">
            <a:tbl>
              <a:tblPr firstRow="1" firstCol="1" bandRow="1"/>
              <a:tblGrid>
                <a:gridCol w="2092477">
                  <a:extLst>
                    <a:ext uri="{9D8B030D-6E8A-4147-A177-3AD203B41FA5}">
                      <a16:colId xmlns:a16="http://schemas.microsoft.com/office/drawing/2014/main" val="4136459828"/>
                    </a:ext>
                  </a:extLst>
                </a:gridCol>
                <a:gridCol w="2076349">
                  <a:extLst>
                    <a:ext uri="{9D8B030D-6E8A-4147-A177-3AD203B41FA5}">
                      <a16:colId xmlns:a16="http://schemas.microsoft.com/office/drawing/2014/main" val="3595037022"/>
                    </a:ext>
                  </a:extLst>
                </a:gridCol>
                <a:gridCol w="1732307">
                  <a:extLst>
                    <a:ext uri="{9D8B030D-6E8A-4147-A177-3AD203B41FA5}">
                      <a16:colId xmlns:a16="http://schemas.microsoft.com/office/drawing/2014/main" val="354323104"/>
                    </a:ext>
                  </a:extLst>
                </a:gridCol>
                <a:gridCol w="2156984">
                  <a:extLst>
                    <a:ext uri="{9D8B030D-6E8A-4147-A177-3AD203B41FA5}">
                      <a16:colId xmlns:a16="http://schemas.microsoft.com/office/drawing/2014/main" val="3728569559"/>
                    </a:ext>
                  </a:extLst>
                </a:gridCol>
                <a:gridCol w="1943302">
                  <a:extLst>
                    <a:ext uri="{9D8B030D-6E8A-4147-A177-3AD203B41FA5}">
                      <a16:colId xmlns:a16="http://schemas.microsoft.com/office/drawing/2014/main" val="61255053"/>
                    </a:ext>
                  </a:extLst>
                </a:gridCol>
                <a:gridCol w="2190582">
                  <a:extLst>
                    <a:ext uri="{9D8B030D-6E8A-4147-A177-3AD203B41FA5}">
                      <a16:colId xmlns:a16="http://schemas.microsoft.com/office/drawing/2014/main" val="3699379424"/>
                    </a:ext>
                  </a:extLst>
                </a:gridCol>
              </a:tblGrid>
              <a:tr h="2967773">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École conventionnée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Confessions religieuses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Programme national</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Français principalement</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Gratuité partielle au niveau primaire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00B0F0"/>
                          </a:solidFill>
                          <a:effectLst/>
                          <a:latin typeface="Verdana" panose="020B0604030504040204" pitchFamily="34" charset="0"/>
                          <a:ea typeface="Verdana" panose="020B0604030504040204" pitchFamily="34" charset="0"/>
                          <a:cs typeface="Times New Roman" panose="02020603050405020304" pitchFamily="18" charset="0"/>
                        </a:rPr>
                        <a:t>Partenariat avec l’État, souvent gérées par les Églises (catholique, protestante, kimbanguiste)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4153152532"/>
                  </a:ext>
                </a:extLst>
              </a:tr>
              <a:tr h="386582">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1570559508"/>
                  </a:ext>
                </a:extLst>
              </a:tr>
              <a:tr h="2967773">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École d’immersion</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33C0B"/>
                          </a:solidFill>
                          <a:effectLst/>
                          <a:latin typeface="Verdana" panose="020B0604030504040204" pitchFamily="34" charset="0"/>
                          <a:ea typeface="Verdana" panose="020B0604030504040204" pitchFamily="34" charset="0"/>
                          <a:cs typeface="Times New Roman" panose="02020603050405020304" pitchFamily="18" charset="0"/>
                        </a:rPr>
                        <a:t>Privée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33C0B"/>
                          </a:solidFill>
                          <a:effectLst/>
                          <a:latin typeface="Verdana" panose="020B0604030504040204" pitchFamily="34" charset="0"/>
                          <a:ea typeface="Verdana" panose="020B0604030504040204" pitchFamily="34" charset="0"/>
                          <a:cs typeface="Times New Roman" panose="02020603050405020304" pitchFamily="18" charset="0"/>
                        </a:rPr>
                        <a:t>Programme bilingue ou étranger</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33C0B"/>
                          </a:solidFill>
                          <a:effectLst/>
                          <a:latin typeface="Verdana" panose="020B0604030504040204" pitchFamily="34" charset="0"/>
                          <a:ea typeface="Verdana" panose="020B0604030504040204" pitchFamily="34" charset="0"/>
                          <a:cs typeface="Times New Roman" panose="02020603050405020304" pitchFamily="18" charset="0"/>
                        </a:rPr>
                        <a:t>Français et autre(s) langue(s) (souvent l’anglais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33C0B"/>
                          </a:solidFill>
                          <a:effectLst/>
                          <a:latin typeface="Verdana" panose="020B0604030504040204" pitchFamily="34" charset="0"/>
                          <a:ea typeface="Verdana" panose="020B0604030504040204" pitchFamily="34" charset="0"/>
                          <a:cs typeface="Times New Roman" panose="02020603050405020304" pitchFamily="18" charset="0"/>
                        </a:rPr>
                        <a:t>Frais élevés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dirty="0">
                          <a:solidFill>
                            <a:srgbClr val="833C0B"/>
                          </a:solidFill>
                          <a:effectLst/>
                          <a:latin typeface="Verdana" panose="020B0604030504040204" pitchFamily="34" charset="0"/>
                          <a:ea typeface="Verdana" panose="020B0604030504040204" pitchFamily="34" charset="0"/>
                          <a:cs typeface="Times New Roman" panose="02020603050405020304" pitchFamily="18" charset="0"/>
                        </a:rPr>
                        <a:t>Prépare les élèves pour un cursus international, souvent réservé aux classes aisées</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3646231788"/>
                  </a:ext>
                </a:extLst>
              </a:tr>
              <a:tr h="386582">
                <a:tc>
                  <a:txBody>
                    <a:bodyPr/>
                    <a:lstStyle/>
                    <a:p>
                      <a:pPr algn="ctr">
                        <a:lnSpc>
                          <a:spcPct val="150000"/>
                        </a:lnSpc>
                        <a:spcAft>
                          <a:spcPts val="800"/>
                        </a:spcAft>
                      </a:pPr>
                      <a:r>
                        <a:rPr lang="fr-FR" sz="1000" b="1" kern="0" cap="a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000" kern="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000" kern="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000" kern="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000" kern="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000" kern="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1594181908"/>
                  </a:ext>
                </a:extLst>
              </a:tr>
            </a:tbl>
          </a:graphicData>
        </a:graphic>
      </p:graphicFrame>
    </p:spTree>
    <p:extLst>
      <p:ext uri="{BB962C8B-B14F-4D97-AF65-F5344CB8AC3E}">
        <p14:creationId xmlns:p14="http://schemas.microsoft.com/office/powerpoint/2010/main" val="323532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64E4EAF9-E747-E5A8-070B-B23F9ABE2846}"/>
              </a:ext>
            </a:extLst>
          </p:cNvPr>
          <p:cNvGraphicFramePr>
            <a:graphicFrameLocks noGrp="1"/>
          </p:cNvGraphicFramePr>
          <p:nvPr>
            <p:extLst>
              <p:ext uri="{D42A27DB-BD31-4B8C-83A1-F6EECF244321}">
                <p14:modId xmlns:p14="http://schemas.microsoft.com/office/powerpoint/2010/main" val="2792751595"/>
              </p:ext>
            </p:extLst>
          </p:nvPr>
        </p:nvGraphicFramePr>
        <p:xfrm>
          <a:off x="0" y="0"/>
          <a:ext cx="12192001" cy="6857999"/>
        </p:xfrm>
        <a:graphic>
          <a:graphicData uri="http://schemas.openxmlformats.org/drawingml/2006/table">
            <a:tbl>
              <a:tblPr firstRow="1" firstCol="1" bandRow="1"/>
              <a:tblGrid>
                <a:gridCol w="2092477">
                  <a:extLst>
                    <a:ext uri="{9D8B030D-6E8A-4147-A177-3AD203B41FA5}">
                      <a16:colId xmlns:a16="http://schemas.microsoft.com/office/drawing/2014/main" val="1327620770"/>
                    </a:ext>
                  </a:extLst>
                </a:gridCol>
                <a:gridCol w="2076349">
                  <a:extLst>
                    <a:ext uri="{9D8B030D-6E8A-4147-A177-3AD203B41FA5}">
                      <a16:colId xmlns:a16="http://schemas.microsoft.com/office/drawing/2014/main" val="803326640"/>
                    </a:ext>
                  </a:extLst>
                </a:gridCol>
                <a:gridCol w="1732307">
                  <a:extLst>
                    <a:ext uri="{9D8B030D-6E8A-4147-A177-3AD203B41FA5}">
                      <a16:colId xmlns:a16="http://schemas.microsoft.com/office/drawing/2014/main" val="1839290545"/>
                    </a:ext>
                  </a:extLst>
                </a:gridCol>
                <a:gridCol w="2156984">
                  <a:extLst>
                    <a:ext uri="{9D8B030D-6E8A-4147-A177-3AD203B41FA5}">
                      <a16:colId xmlns:a16="http://schemas.microsoft.com/office/drawing/2014/main" val="3549085503"/>
                    </a:ext>
                  </a:extLst>
                </a:gridCol>
                <a:gridCol w="1943302">
                  <a:extLst>
                    <a:ext uri="{9D8B030D-6E8A-4147-A177-3AD203B41FA5}">
                      <a16:colId xmlns:a16="http://schemas.microsoft.com/office/drawing/2014/main" val="175555981"/>
                    </a:ext>
                  </a:extLst>
                </a:gridCol>
                <a:gridCol w="2190582">
                  <a:extLst>
                    <a:ext uri="{9D8B030D-6E8A-4147-A177-3AD203B41FA5}">
                      <a16:colId xmlns:a16="http://schemas.microsoft.com/office/drawing/2014/main" val="87081689"/>
                    </a:ext>
                  </a:extLst>
                </a:gridCol>
              </a:tblGrid>
              <a:tr h="3186294">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École internationale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Privée ou par des ambassades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Programme étranger (type américain, britannique)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Anglais, parfois français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Frais très élevés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b="1"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Prépare les élèves pour des universités internationales, cours plus spécialisés</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2385994426"/>
                  </a:ext>
                </a:extLst>
              </a:tr>
              <a:tr h="485411">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solidFill>
                            <a:srgbClr val="171717"/>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solidFill>
                            <a:srgbClr val="171717"/>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solidFill>
                            <a:srgbClr val="171717"/>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tc>
                  <a:txBody>
                    <a:bodyPr/>
                    <a:lstStyle/>
                    <a:p>
                      <a:pPr algn="ctr">
                        <a:lnSpc>
                          <a:spcPct val="150000"/>
                        </a:lnSpc>
                        <a:spcAft>
                          <a:spcPts val="800"/>
                        </a:spcAft>
                      </a:pPr>
                      <a:r>
                        <a:rPr lang="fr-FR" sz="1800" kern="0" dirty="0">
                          <a:solidFill>
                            <a:srgbClr val="171717"/>
                          </a:solidFill>
                          <a:effectLst/>
                          <a:latin typeface="Verdana" panose="020B0604030504040204" pitchFamily="34" charset="0"/>
                          <a:ea typeface="Verdana" panose="020B0604030504040204" pitchFamily="34" charset="0"/>
                          <a:cs typeface="Times New Roman" panose="02020603050405020304" pitchFamily="18" charset="0"/>
                        </a:rPr>
                        <a:t> </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solidFill>
                      <a:srgbClr val="F2F2F2"/>
                    </a:solidFill>
                  </a:tcPr>
                </a:tc>
                <a:extLst>
                  <a:ext uri="{0D108BD9-81ED-4DB2-BD59-A6C34878D82A}">
                    <a16:rowId xmlns:a16="http://schemas.microsoft.com/office/drawing/2014/main" val="4026233465"/>
                  </a:ext>
                </a:extLst>
              </a:tr>
              <a:tr h="3186294">
                <a:tc>
                  <a:txBody>
                    <a:bodyPr/>
                    <a:lstStyle/>
                    <a:p>
                      <a:pPr algn="ctr">
                        <a:lnSpc>
                          <a:spcPct val="150000"/>
                        </a:lnSpc>
                        <a:spcAft>
                          <a:spcPts val="800"/>
                        </a:spcAft>
                      </a:pPr>
                      <a:r>
                        <a:rPr lang="fr-FR" sz="1800" b="1" kern="0">
                          <a:effectLst/>
                          <a:latin typeface="Verdana" panose="020B0604030504040204" pitchFamily="34" charset="0"/>
                          <a:ea typeface="Verdana" panose="020B0604030504040204" pitchFamily="34" charset="0"/>
                          <a:cs typeface="Times New Roman" panose="02020603050405020304" pitchFamily="18" charset="0"/>
                        </a:rPr>
                        <a:t>École technique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06000"/>
                          </a:solidFill>
                          <a:effectLst/>
                          <a:latin typeface="Verdana" panose="020B0604030504040204" pitchFamily="34" charset="0"/>
                          <a:ea typeface="Verdana" panose="020B0604030504040204" pitchFamily="34" charset="0"/>
                          <a:cs typeface="Times New Roman" panose="02020603050405020304" pitchFamily="18" charset="0"/>
                        </a:rPr>
                        <a:t>État ou privée</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dirty="0">
                          <a:solidFill>
                            <a:srgbClr val="806000"/>
                          </a:solidFill>
                          <a:effectLst/>
                          <a:latin typeface="Verdana" panose="020B0604030504040204" pitchFamily="34" charset="0"/>
                          <a:ea typeface="Verdana" panose="020B0604030504040204" pitchFamily="34" charset="0"/>
                          <a:cs typeface="Times New Roman" panose="02020603050405020304" pitchFamily="18" charset="0"/>
                        </a:rPr>
                        <a:t>Programme technique spécialisé</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06000"/>
                          </a:solidFill>
                          <a:effectLst/>
                          <a:latin typeface="Verdana" panose="020B0604030504040204" pitchFamily="34" charset="0"/>
                          <a:ea typeface="Verdana" panose="020B0604030504040204" pitchFamily="34" charset="0"/>
                          <a:cs typeface="Times New Roman" panose="02020603050405020304" pitchFamily="18" charset="0"/>
                        </a:rPr>
                        <a:t>Français principalement</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a:solidFill>
                            <a:srgbClr val="806000"/>
                          </a:solidFill>
                          <a:effectLst/>
                          <a:latin typeface="Verdana" panose="020B0604030504040204" pitchFamily="34" charset="0"/>
                          <a:ea typeface="Verdana" panose="020B0604030504040204" pitchFamily="34" charset="0"/>
                          <a:cs typeface="Times New Roman" panose="02020603050405020304" pitchFamily="18" charset="0"/>
                        </a:rPr>
                        <a:t>Généralement modéré</a:t>
                      </a:r>
                      <a:endParaRPr lang="it-IT" sz="18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tc>
                  <a:txBody>
                    <a:bodyPr/>
                    <a:lstStyle/>
                    <a:p>
                      <a:pPr algn="ctr">
                        <a:lnSpc>
                          <a:spcPct val="150000"/>
                        </a:lnSpc>
                        <a:spcAft>
                          <a:spcPts val="800"/>
                        </a:spcAft>
                      </a:pPr>
                      <a:r>
                        <a:rPr lang="fr-FR" sz="1800" kern="0" dirty="0">
                          <a:solidFill>
                            <a:srgbClr val="806000"/>
                          </a:solidFill>
                          <a:effectLst/>
                          <a:latin typeface="Verdana" panose="020B0604030504040204" pitchFamily="34" charset="0"/>
                          <a:ea typeface="Verdana" panose="020B0604030504040204" pitchFamily="34" charset="0"/>
                          <a:cs typeface="Times New Roman" panose="02020603050405020304" pitchFamily="18" charset="0"/>
                        </a:rPr>
                        <a:t>Formations axées sur les métiers techniques (bâtiment, mécanique, informatique)</a:t>
                      </a:r>
                      <a:endParaRPr lang="it-IT" sz="18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a:noFill/>
                    </a:lnL>
                    <a:lnR>
                      <a:noFill/>
                    </a:lnR>
                    <a:lnT>
                      <a:noFill/>
                    </a:lnT>
                    <a:lnB>
                      <a:noFill/>
                    </a:lnB>
                    <a:noFill/>
                  </a:tcPr>
                </a:tc>
                <a:extLst>
                  <a:ext uri="{0D108BD9-81ED-4DB2-BD59-A6C34878D82A}">
                    <a16:rowId xmlns:a16="http://schemas.microsoft.com/office/drawing/2014/main" val="3728335201"/>
                  </a:ext>
                </a:extLst>
              </a:tr>
            </a:tbl>
          </a:graphicData>
        </a:graphic>
      </p:graphicFrame>
    </p:spTree>
    <p:extLst>
      <p:ext uri="{BB962C8B-B14F-4D97-AF65-F5344CB8AC3E}">
        <p14:creationId xmlns:p14="http://schemas.microsoft.com/office/powerpoint/2010/main" val="2335815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A422C45-178C-5A58-D642-8E0AE27BFC89}"/>
              </a:ext>
            </a:extLst>
          </p:cNvPr>
          <p:cNvSpPr txBox="1"/>
          <p:nvPr/>
        </p:nvSpPr>
        <p:spPr>
          <a:xfrm>
            <a:off x="0" y="0"/>
            <a:ext cx="12192000" cy="6665607"/>
          </a:xfrm>
          <a:prstGeom prst="rect">
            <a:avLst/>
          </a:prstGeom>
          <a:noFill/>
        </p:spPr>
        <p:txBody>
          <a:bodyPr wrap="square">
            <a:spAutoFit/>
          </a:bodyPr>
          <a:lstStyle/>
          <a:p>
            <a:pPr marL="342900" indent="-342900" algn="just">
              <a:lnSpc>
                <a:spcPct val="150000"/>
              </a:lnSpc>
              <a:buFont typeface="Wingdings" panose="05000000000000000000" pitchFamily="2" charset="2"/>
              <a:buChar char="v"/>
            </a:pPr>
            <a:r>
              <a:rPr lang="fr-FR" sz="2400" kern="0" dirty="0">
                <a:effectLst/>
                <a:latin typeface="Verdana" panose="020B0604030504040204" pitchFamily="34" charset="0"/>
                <a:ea typeface="Verdana" panose="020B0604030504040204" pitchFamily="34" charset="0"/>
              </a:rPr>
              <a:t>les écoles publiques et conventionnées sont plus accessibles aux familles à faibles revenus, tandis que les écoles privées, internationales et d'immersion sont réservées aux familles aisées ; </a:t>
            </a:r>
            <a:endParaRPr lang="fr-FR" sz="2400" kern="0" dirty="0">
              <a:latin typeface="Verdana" panose="020B0604030504040204" pitchFamily="34" charset="0"/>
              <a:ea typeface="Verdana" panose="020B0604030504040204" pitchFamily="34" charset="0"/>
            </a:endParaRPr>
          </a:p>
          <a:p>
            <a:pPr marL="342900" indent="-342900" algn="just">
              <a:lnSpc>
                <a:spcPct val="150000"/>
              </a:lnSpc>
              <a:buFont typeface="Wingdings" panose="05000000000000000000" pitchFamily="2" charset="2"/>
              <a:buChar char="v"/>
            </a:pPr>
            <a:r>
              <a:rPr lang="fr-FR" sz="2400" kern="0" dirty="0">
                <a:effectLst/>
                <a:latin typeface="Verdana" panose="020B0604030504040204" pitchFamily="34" charset="0"/>
                <a:ea typeface="Verdana" panose="020B0604030504040204" pitchFamily="34" charset="0"/>
              </a:rPr>
              <a:t>parmi les écoles conventionnées, il y en a qui sont volontairement réservées aux garçons, d’autres aux filles;</a:t>
            </a:r>
          </a:p>
          <a:p>
            <a:pPr marL="342900" indent="-342900" algn="just">
              <a:lnSpc>
                <a:spcPct val="150000"/>
              </a:lnSpc>
              <a:buFont typeface="Wingdings" panose="05000000000000000000" pitchFamily="2" charset="2"/>
              <a:buChar char="v"/>
            </a:pPr>
            <a:r>
              <a:rPr lang="fr-FR" sz="2400" kern="0" dirty="0">
                <a:effectLst/>
                <a:latin typeface="Verdana" panose="020B0604030504040204" pitchFamily="34" charset="0"/>
                <a:ea typeface="Verdana" panose="020B0604030504040204" pitchFamily="34" charset="0"/>
              </a:rPr>
              <a:t>les premières années, tout en maintenant le français comme langue transversale de l’enseignement, l'usage des langues locales est encouragé dans les écoles publiques pour faciliter l'alphabétisation;</a:t>
            </a:r>
          </a:p>
          <a:p>
            <a:pPr marL="342900" indent="-342900" algn="just">
              <a:lnSpc>
                <a:spcPct val="150000"/>
              </a:lnSpc>
              <a:buFont typeface="Wingdings" panose="05000000000000000000" pitchFamily="2" charset="2"/>
              <a:buChar char="v"/>
            </a:pPr>
            <a:r>
              <a:rPr lang="fr-FR" sz="2400" kern="0" dirty="0">
                <a:effectLst/>
                <a:latin typeface="Verdana" panose="020B0604030504040204" pitchFamily="34" charset="0"/>
                <a:ea typeface="Verdana" panose="020B0604030504040204" pitchFamily="34" charset="0"/>
              </a:rPr>
              <a:t>les écoles privées (laïques, internationales) sont souvent les mieux équipées en infrastructures;</a:t>
            </a:r>
          </a:p>
          <a:p>
            <a:pPr marL="342900" indent="-342900" algn="just">
              <a:lnSpc>
                <a:spcPct val="150000"/>
              </a:lnSpc>
              <a:buFont typeface="Wingdings" panose="05000000000000000000" pitchFamily="2" charset="2"/>
              <a:buChar char="v"/>
            </a:pPr>
            <a:r>
              <a:rPr lang="fr-FR" sz="2400" kern="0" dirty="0">
                <a:effectLst/>
                <a:latin typeface="Verdana" panose="020B0604030504040204" pitchFamily="34" charset="0"/>
                <a:ea typeface="Verdana" panose="020B0604030504040204" pitchFamily="34" charset="0"/>
              </a:rPr>
              <a:t>les écoles internationales et d'immersion offrent plus d'opportunités de développement personnel et de programmes extrascolaires</a:t>
            </a:r>
            <a:endParaRPr lang="it-IT"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602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7A066F7-E0F9-0980-D893-01760DDDC4CE}"/>
              </a:ext>
            </a:extLst>
          </p:cNvPr>
          <p:cNvSpPr txBox="1"/>
          <p:nvPr/>
        </p:nvSpPr>
        <p:spPr>
          <a:xfrm>
            <a:off x="0" y="0"/>
            <a:ext cx="12192000" cy="5637441"/>
          </a:xfrm>
          <a:prstGeom prst="rect">
            <a:avLst/>
          </a:prstGeom>
          <a:noFill/>
        </p:spPr>
        <p:txBody>
          <a:bodyPr wrap="square">
            <a:spAutoFit/>
          </a:bodyPr>
          <a:lstStyle/>
          <a:p>
            <a:pPr algn="just">
              <a:lnSpc>
                <a:spcPct val="150000"/>
              </a:lnSpc>
              <a:spcAft>
                <a:spcPts val="800"/>
              </a:spcAft>
            </a:pPr>
            <a:r>
              <a:rPr lang="fr-FR" sz="2000" kern="0" dirty="0">
                <a:effectLst/>
                <a:latin typeface="Verdana" panose="020B0604030504040204" pitchFamily="34" charset="0"/>
                <a:ea typeface="Verdana" panose="020B0604030504040204" pitchFamily="34" charset="0"/>
                <a:cs typeface="Times New Roman" panose="02020603050405020304" pitchFamily="18" charset="0"/>
              </a:rPr>
              <a:t>Chaque école exprime souvent la situation sociale du lieu de son implantation. </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800"/>
              </a:spcAft>
              <a:buFont typeface="Calibri" panose="020F0502020204030204" pitchFamily="34" charset="0"/>
              <a:buChar char="-"/>
            </a:pPr>
            <a:r>
              <a:rPr lang="fr-FR" sz="2000" b="1" kern="0" dirty="0">
                <a:effectLst/>
                <a:latin typeface="Verdana" panose="020B0604030504040204" pitchFamily="34" charset="0"/>
                <a:ea typeface="Verdana" panose="020B0604030504040204" pitchFamily="34" charset="0"/>
                <a:cs typeface="Times New Roman" panose="02020603050405020304" pitchFamily="18" charset="0"/>
              </a:rPr>
              <a:t>L’effet-genre</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 Certaines écoles, surtout dans les</a:t>
            </a:r>
            <a:r>
              <a:rPr lang="fr-FR" sz="2000" kern="0" dirty="0">
                <a:effectLst/>
                <a:latin typeface="Verdana" panose="020B0604030504040204" pitchFamily="34" charset="0"/>
                <a:ea typeface="Verdana" panose="020B0604030504040204" pitchFamily="34" charset="0"/>
                <a:cs typeface="Mangal" panose="02040503050203030202" pitchFamily="18" charset="0"/>
              </a:rPr>
              <a:t> </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réseaux conventionnés catholiques, sont volontairement réservées aux garçons, d’autres aux filles, mais fort heureusement, beaucoup d’autres écoles sont mixtes. Cet effet de genre, par exemple est plus vérifiable dans les écoles de zone rurale que dans celles du contexte urbain. Ces dernières, sur le plan statistique, sont plus peuplées que les premières.</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800"/>
              </a:spcAft>
              <a:buFont typeface="Calibri" panose="020F0502020204030204" pitchFamily="34" charset="0"/>
              <a:buChar char="-"/>
            </a:pPr>
            <a:r>
              <a:rPr lang="fr-FR" sz="2000" b="1" kern="0" dirty="0">
                <a:effectLst/>
                <a:latin typeface="Verdana" panose="020B0604030504040204" pitchFamily="34" charset="0"/>
                <a:ea typeface="Verdana" panose="020B0604030504040204" pitchFamily="34" charset="0"/>
                <a:cs typeface="Times New Roman" panose="02020603050405020304" pitchFamily="18" charset="0"/>
              </a:rPr>
              <a:t>Le bilinguisme</a:t>
            </a:r>
            <a:r>
              <a:rPr lang="fr-FR" sz="2000" kern="0" dirty="0">
                <a:effectLst/>
                <a:latin typeface="Verdana" panose="020B0604030504040204" pitchFamily="34" charset="0"/>
                <a:ea typeface="Verdana" panose="020B0604030504040204" pitchFamily="34" charset="0"/>
                <a:cs typeface="Times New Roman" panose="02020603050405020304" pitchFamily="18" charset="0"/>
              </a:rPr>
              <a:t> : Pour beaucoup d’enfants, la langue parlée en famille n’est pas la même que celle qui est utilisée pour l’apprentissage à l’école. En plus, il existe à Lubumbashi, surtout dans le réseau privé de l’enseignement, des écoles bilingues où les cours sont donnés en français et en anglais. A ces deux langues s’ajoute le swahili qui est enseigné à tous les degrés du primaire comme cours de langues.</a:t>
            </a:r>
            <a:endParaRPr lang="it-IT" sz="2000" kern="100" dirty="0">
              <a:effectLst/>
              <a:latin typeface="Verdana" panose="020B0604030504040204" pitchFamily="34" charset="0"/>
              <a:ea typeface="Verdana" panose="020B0604030504040204" pitchFamily="34" charset="0"/>
              <a:cs typeface="Times New Roman" panose="02020603050405020304" pitchFamily="18" charset="0"/>
            </a:endParaRPr>
          </a:p>
          <a:p>
            <a:pPr marL="179705" indent="-179705">
              <a:lnSpc>
                <a:spcPct val="107000"/>
              </a:lnSpc>
              <a:spcAft>
                <a:spcPts val="800"/>
              </a:spcAft>
            </a:pPr>
            <a:r>
              <a:rPr lang="fr-FR" sz="1000" dirty="0">
                <a:effectLst/>
                <a:latin typeface="Aptos" panose="020B0004020202020204" pitchFamily="34" charset="0"/>
                <a:ea typeface="Times New Roman" panose="02020603050405020304" pitchFamily="18" charset="0"/>
                <a:cs typeface="Times New Roman" panose="02020603050405020304" pitchFamily="18" charset="0"/>
              </a:rPr>
              <a:t> </a:t>
            </a:r>
            <a:endParaRPr lang="it-IT" sz="10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77164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1552</Words>
  <Application>Microsoft Office PowerPoint</Application>
  <PresentationFormat>Grand écran</PresentationFormat>
  <Paragraphs>138</Paragraphs>
  <Slides>21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Aptos</vt:lpstr>
      <vt:lpstr>Aptos Display</vt:lpstr>
      <vt:lpstr>Arial</vt:lpstr>
      <vt:lpstr>Calibri</vt:lpstr>
      <vt:lpstr>Times New Roman</vt:lpstr>
      <vt:lpstr>Verdana</vt:lpstr>
      <vt:lpstr>Wingdings</vt:lpstr>
      <vt:lpstr>Thème Office</vt:lpstr>
      <vt:lpstr>Bien-être et réussite des apprentissages dans les écoles primaires de Lubumbashi (RDC)</vt:lpstr>
      <vt:lpstr>Présentation PowerPoint</vt:lpstr>
      <vt:lpstr>Notre étude</vt:lpstr>
      <vt:lpstr>Milieu d’étude: Contexte éducatif et sociogéographique</vt:lpstr>
      <vt:lpstr>Présentation PowerPoint</vt:lpstr>
      <vt:lpstr>Présentation PowerPoint</vt:lpstr>
      <vt:lpstr>Présentation PowerPoint</vt:lpstr>
      <vt:lpstr>Présentation PowerPoint</vt:lpstr>
      <vt:lpstr>Présentation PowerPoint</vt:lpstr>
      <vt:lpstr>Échantillonnage par choix raisonné </vt:lpstr>
      <vt:lpstr> Critères d’échantillonnage</vt:lpstr>
      <vt:lpstr> Avantages  </vt:lpstr>
      <vt:lpstr>Présentation PowerPoint</vt:lpstr>
      <vt:lpstr>Population cible et recrutement </vt:lpstr>
      <vt:lpstr>Présentation PowerPoint</vt:lpstr>
      <vt:lpstr>Présentation PowerPoint</vt:lpstr>
      <vt:lpstr>Présentation PowerPoint</vt:lpstr>
      <vt:lpstr>Sites de recrutement</vt:lpstr>
      <vt:lpstr>Taille de l’échantillon</vt:lpstr>
      <vt:lpstr>Méthodologie</vt:lpstr>
      <vt:lpstr>Références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Théodore Mulenga Mulenga</dc:creator>
  <cp:lastModifiedBy>Théodore Mulenga Mulenga</cp:lastModifiedBy>
  <cp:revision>8</cp:revision>
  <dcterms:created xsi:type="dcterms:W3CDTF">2025-01-29T20:37:27Z</dcterms:created>
  <dcterms:modified xsi:type="dcterms:W3CDTF">2025-04-11T04:13:36Z</dcterms:modified>
</cp:coreProperties>
</file>