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1" r:id="rId4"/>
    <p:sldId id="262" r:id="rId5"/>
    <p:sldId id="263" r:id="rId6"/>
    <p:sldId id="268" r:id="rId7"/>
    <p:sldId id="278" r:id="rId8"/>
    <p:sldId id="272" r:id="rId9"/>
    <p:sldId id="275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TEST\Downloads\are%20of%20fluorescent%20Berghia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T\Desktop\M&#233;moire\Resume\Resume%20Berghia%20SSA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T\dox\B22%20Stuff\M&#233;moire\Resume%20Tom\Resume%20Berghia%20SSA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\Desktop\M&#233;moire\Resume\ETR%20vs%20O2%20%20Resume%20(Enregistr&#233;%20automatiquement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\dox\B22%20Stuff\Isotope\R&#233;sultats%20Isotope%2012.02.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\dox\B22%20Stuff\Isotope\R&#233;sultats%20Isotope%2012.02.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 err="1"/>
              <a:t>Normalized</a:t>
            </a:r>
            <a:r>
              <a:rPr lang="fr-FR" sz="1600" dirty="0"/>
              <a:t> </a:t>
            </a:r>
            <a:r>
              <a:rPr lang="fr-FR" sz="1600" dirty="0" err="1"/>
              <a:t>decrease</a:t>
            </a:r>
            <a:r>
              <a:rPr lang="fr-FR" sz="1600" dirty="0"/>
              <a:t> of </a:t>
            </a:r>
            <a:r>
              <a:rPr lang="fr-FR" sz="1600" dirty="0" err="1"/>
              <a:t>fluoresence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time of </a:t>
            </a:r>
            <a:r>
              <a:rPr lang="en-US" sz="1600" b="0" i="1" u="none" strike="noStrike" baseline="0" dirty="0">
                <a:effectLst/>
              </a:rPr>
              <a:t>B. </a:t>
            </a:r>
            <a:r>
              <a:rPr lang="en-US" sz="1600" b="0" i="1" u="none" strike="noStrike" baseline="0" dirty="0" err="1">
                <a:effectLst/>
              </a:rPr>
              <a:t>stephanieae</a:t>
            </a:r>
            <a:r>
              <a:rPr lang="fr-FR" sz="1600" dirty="0"/>
              <a:t> </a:t>
            </a:r>
            <a:r>
              <a:rPr lang="fr-FR" sz="1600" dirty="0" err="1"/>
              <a:t>fed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i="1" dirty="0"/>
              <a:t>E. </a:t>
            </a:r>
            <a:r>
              <a:rPr lang="fr-FR" sz="1600" i="1" dirty="0" err="1"/>
              <a:t>pallida</a:t>
            </a:r>
            <a:r>
              <a:rPr lang="fr-FR" sz="1600" i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76929332853769"/>
          <c:y val="0.21517251041946847"/>
          <c:w val="0.73427420000579979"/>
          <c:h val="0.55813064486974695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Feuil1!$S$5</c:f>
              <c:strCache>
                <c:ptCount val="1"/>
                <c:pt idx="0">
                  <c:v>102A3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Feuil1!$U$6:$U$14</c:f>
                <c:numCache>
                  <c:formatCode>General</c:formatCode>
                  <c:ptCount val="9"/>
                  <c:pt idx="0">
                    <c:v>0.8031981435071498</c:v>
                  </c:pt>
                  <c:pt idx="1">
                    <c:v>1.4510916510108292</c:v>
                  </c:pt>
                  <c:pt idx="2">
                    <c:v>0.87015109032857085</c:v>
                  </c:pt>
                  <c:pt idx="3">
                    <c:v>1.5770859347649175</c:v>
                  </c:pt>
                  <c:pt idx="4">
                    <c:v>0.38610858679910448</c:v>
                  </c:pt>
                  <c:pt idx="5">
                    <c:v>0.86220675787964773</c:v>
                  </c:pt>
                  <c:pt idx="6">
                    <c:v>0.39774049334962119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plus>
            <c:minus>
              <c:numRef>
                <c:f>Feuil1!$U$6:$U$14</c:f>
                <c:numCache>
                  <c:formatCode>General</c:formatCode>
                  <c:ptCount val="9"/>
                  <c:pt idx="0">
                    <c:v>0.8031981435071498</c:v>
                  </c:pt>
                  <c:pt idx="1">
                    <c:v>1.4510916510108292</c:v>
                  </c:pt>
                  <c:pt idx="2">
                    <c:v>0.87015109032857085</c:v>
                  </c:pt>
                  <c:pt idx="3">
                    <c:v>1.5770859347649175</c:v>
                  </c:pt>
                  <c:pt idx="4">
                    <c:v>0.38610858679910448</c:v>
                  </c:pt>
                  <c:pt idx="5">
                    <c:v>0.86220675787964773</c:v>
                  </c:pt>
                  <c:pt idx="6">
                    <c:v>0.39774049334962119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Feuil1!$R$6:$R$14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Feuil1!$S$6:$S$14</c:f>
              <c:numCache>
                <c:formatCode>0.0</c:formatCode>
                <c:ptCount val="9"/>
                <c:pt idx="0">
                  <c:v>3.3127133333333334</c:v>
                </c:pt>
                <c:pt idx="1">
                  <c:v>3.1723266666666672</c:v>
                </c:pt>
                <c:pt idx="2">
                  <c:v>2.6102000000000003</c:v>
                </c:pt>
                <c:pt idx="3">
                  <c:v>2.0251433333333337</c:v>
                </c:pt>
                <c:pt idx="4">
                  <c:v>1.59511</c:v>
                </c:pt>
                <c:pt idx="5">
                  <c:v>0.78193333333333348</c:v>
                </c:pt>
                <c:pt idx="6">
                  <c:v>0.47580500000000003</c:v>
                </c:pt>
                <c:pt idx="7">
                  <c:v>0.83020000000000016</c:v>
                </c:pt>
                <c:pt idx="8">
                  <c:v>0.43848000000000004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E8-460B-8F2E-23FC55450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055648"/>
        <c:axId val="852060544"/>
      </c:scatterChart>
      <c:scatterChart>
        <c:scatterStyle val="lineMarker"/>
        <c:varyColors val="0"/>
        <c:ser>
          <c:idx val="1"/>
          <c:order val="1"/>
          <c:tx>
            <c:strRef>
              <c:f>Feuil1!$T$5</c:f>
              <c:strCache>
                <c:ptCount val="1"/>
                <c:pt idx="0">
                  <c:v>SSA01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Feuil1!$V$6:$V$14</c:f>
                <c:numCache>
                  <c:formatCode>General</c:formatCode>
                  <c:ptCount val="9"/>
                  <c:pt idx="0">
                    <c:v>0.88261747843181404</c:v>
                  </c:pt>
                  <c:pt idx="1">
                    <c:v>0.83055223895510233</c:v>
                  </c:pt>
                  <c:pt idx="2">
                    <c:v>0.52833614208506807</c:v>
                  </c:pt>
                  <c:pt idx="3">
                    <c:v>0.2670781260854837</c:v>
                  </c:pt>
                  <c:pt idx="4">
                    <c:v>0.20771837288341438</c:v>
                  </c:pt>
                  <c:pt idx="5">
                    <c:v>0.20317635959924077</c:v>
                  </c:pt>
                  <c:pt idx="6">
                    <c:v>0.18210931854246229</c:v>
                  </c:pt>
                  <c:pt idx="7">
                    <c:v>0.28109513359952237</c:v>
                  </c:pt>
                  <c:pt idx="8">
                    <c:v>0.26834111351039752</c:v>
                  </c:pt>
                </c:numCache>
              </c:numRef>
            </c:plus>
            <c:minus>
              <c:numRef>
                <c:f>Feuil1!$V$6:$V$14</c:f>
                <c:numCache>
                  <c:formatCode>General</c:formatCode>
                  <c:ptCount val="9"/>
                  <c:pt idx="0">
                    <c:v>0.88261747843181404</c:v>
                  </c:pt>
                  <c:pt idx="1">
                    <c:v>0.83055223895510233</c:v>
                  </c:pt>
                  <c:pt idx="2">
                    <c:v>0.52833614208506807</c:v>
                  </c:pt>
                  <c:pt idx="3">
                    <c:v>0.2670781260854837</c:v>
                  </c:pt>
                  <c:pt idx="4">
                    <c:v>0.20771837288341438</c:v>
                  </c:pt>
                  <c:pt idx="5">
                    <c:v>0.20317635959924077</c:v>
                  </c:pt>
                  <c:pt idx="6">
                    <c:v>0.18210931854246229</c:v>
                  </c:pt>
                  <c:pt idx="7">
                    <c:v>0.28109513359952237</c:v>
                  </c:pt>
                  <c:pt idx="8">
                    <c:v>0.26834111351039752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Feuil1!$R$6:$R$14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Feuil1!$T$6:$T$14</c:f>
              <c:numCache>
                <c:formatCode>0.0</c:formatCode>
                <c:ptCount val="9"/>
                <c:pt idx="0">
                  <c:v>1.0081833333333334</c:v>
                </c:pt>
                <c:pt idx="1">
                  <c:v>1.1958033333333336</c:v>
                </c:pt>
                <c:pt idx="2">
                  <c:v>0.99073666666666682</c:v>
                </c:pt>
                <c:pt idx="3">
                  <c:v>0.70201666666666673</c:v>
                </c:pt>
                <c:pt idx="4">
                  <c:v>0.58224333333333345</c:v>
                </c:pt>
                <c:pt idx="5">
                  <c:v>0.30848999999999999</c:v>
                </c:pt>
                <c:pt idx="6">
                  <c:v>0.20697000000000002</c:v>
                </c:pt>
                <c:pt idx="7">
                  <c:v>0.23962666666666665</c:v>
                </c:pt>
                <c:pt idx="8">
                  <c:v>0.23692000000000005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E8-460B-8F2E-23FC55450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063808"/>
        <c:axId val="852061632"/>
      </c:scatterChart>
      <c:valAx>
        <c:axId val="852055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Time</a:t>
                </a:r>
                <a:r>
                  <a:rPr lang="en-US" sz="1400" baseline="0" dirty="0"/>
                  <a:t> (day)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3152314532879904"/>
              <c:y val="0.86775426400368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060544"/>
        <c:crosses val="autoZero"/>
        <c:crossBetween val="midCat"/>
      </c:valAx>
      <c:valAx>
        <c:axId val="852060544"/>
        <c:scaling>
          <c:orientation val="minMax"/>
          <c:max val="5.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Relative</a:t>
                </a:r>
                <a:r>
                  <a:rPr lang="en-US" sz="1300" baseline="0" dirty="0"/>
                  <a:t> fluorescence</a:t>
                </a:r>
              </a:p>
              <a:p>
                <a:pPr>
                  <a:defRPr/>
                </a:pPr>
                <a:r>
                  <a:rPr lang="en-US" sz="1300" baseline="0" dirty="0"/>
                  <a:t> from 102A3 </a:t>
                </a:r>
                <a:endParaRPr lang="en-US" sz="1300" dirty="0"/>
              </a:p>
            </c:rich>
          </c:tx>
          <c:layout>
            <c:manualLayout>
              <c:xMode val="edge"/>
              <c:yMode val="edge"/>
              <c:x val="2.7487630566245189E-3"/>
              <c:y val="0.24212955253705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055648"/>
        <c:crosses val="autoZero"/>
        <c:crossBetween val="midCat"/>
        <c:majorUnit val="1"/>
      </c:valAx>
      <c:valAx>
        <c:axId val="852061632"/>
        <c:scaling>
          <c:orientation val="minMax"/>
          <c:max val="2.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Relative </a:t>
                </a:r>
                <a:r>
                  <a:rPr lang="en-US" sz="1300" dirty="0" err="1"/>
                  <a:t>fluoresence</a:t>
                </a:r>
                <a:endParaRPr lang="en-US" sz="1300" dirty="0"/>
              </a:p>
              <a:p>
                <a:pPr>
                  <a:defRPr/>
                </a:pPr>
                <a:r>
                  <a:rPr lang="en-US" sz="1300" dirty="0"/>
                  <a:t> from SSA01 </a:t>
                </a:r>
              </a:p>
            </c:rich>
          </c:tx>
          <c:layout>
            <c:manualLayout>
              <c:xMode val="edge"/>
              <c:yMode val="edge"/>
              <c:x val="0.91951109989917446"/>
              <c:y val="0.209087431345581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063808"/>
        <c:crosses val="max"/>
        <c:crossBetween val="midCat"/>
      </c:valAx>
      <c:valAx>
        <c:axId val="85206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2061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7674421523677704"/>
          <c:y val="0.79258014493417939"/>
          <c:w val="0.11137029885869386"/>
          <c:h val="0.18535280895378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 smtClean="0">
                <a:effectLst/>
              </a:rPr>
              <a:t>Photosystem II relative Electron Transfer Rate </a:t>
            </a:r>
          </a:p>
        </c:rich>
      </c:tx>
      <c:layout>
        <c:manualLayout>
          <c:xMode val="edge"/>
          <c:yMode val="edge"/>
          <c:x val="0.13321607562443125"/>
          <c:y val="3.3963959573676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'Table + graph'!$J$6:$L$6</c:f>
              <c:strCache>
                <c:ptCount val="1"/>
                <c:pt idx="0">
                  <c:v>Aiptasia 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+ graph'!$AR$21:$AR$30</c:f>
                <c:numCache>
                  <c:formatCode>General</c:formatCode>
                  <c:ptCount val="10"/>
                  <c:pt idx="0">
                    <c:v>0.30361466362249534</c:v>
                  </c:pt>
                  <c:pt idx="1">
                    <c:v>0.63660688773204177</c:v>
                  </c:pt>
                  <c:pt idx="2">
                    <c:v>0.43749837616323467</c:v>
                  </c:pt>
                  <c:pt idx="3">
                    <c:v>3.4614421370872956</c:v>
                  </c:pt>
                  <c:pt idx="4">
                    <c:v>4.68831829992099</c:v>
                  </c:pt>
                  <c:pt idx="5">
                    <c:v>9.9443270073495675</c:v>
                  </c:pt>
                  <c:pt idx="6">
                    <c:v>13.542898615278419</c:v>
                  </c:pt>
                  <c:pt idx="7">
                    <c:v>42.098674843156282</c:v>
                  </c:pt>
                  <c:pt idx="8">
                    <c:v>146.03056739242624</c:v>
                  </c:pt>
                  <c:pt idx="9">
                    <c:v>221.91356461660888</c:v>
                  </c:pt>
                </c:numCache>
              </c:numRef>
            </c:plus>
            <c:minus>
              <c:numRef>
                <c:f>'Table + graph'!$AR$21:$AR$30</c:f>
                <c:numCache>
                  <c:formatCode>General</c:formatCode>
                  <c:ptCount val="10"/>
                  <c:pt idx="0">
                    <c:v>0.30361466362249534</c:v>
                  </c:pt>
                  <c:pt idx="1">
                    <c:v>0.63660688773204177</c:v>
                  </c:pt>
                  <c:pt idx="2">
                    <c:v>0.43749837616323467</c:v>
                  </c:pt>
                  <c:pt idx="3">
                    <c:v>3.4614421370872956</c:v>
                  </c:pt>
                  <c:pt idx="4">
                    <c:v>4.68831829992099</c:v>
                  </c:pt>
                  <c:pt idx="5">
                    <c:v>9.9443270073495675</c:v>
                  </c:pt>
                  <c:pt idx="6">
                    <c:v>13.542898615278419</c:v>
                  </c:pt>
                  <c:pt idx="7">
                    <c:v>42.098674843156282</c:v>
                  </c:pt>
                  <c:pt idx="8">
                    <c:v>146.03056739242624</c:v>
                  </c:pt>
                  <c:pt idx="9">
                    <c:v>221.91356461660888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+ graph'!$Z$130:$Z$139</c:f>
              <c:numCache>
                <c:formatCode>General</c:formatCode>
                <c:ptCount val="10"/>
                <c:pt idx="0">
                  <c:v>5</c:v>
                </c:pt>
                <c:pt idx="1">
                  <c:v>9</c:v>
                </c:pt>
                <c:pt idx="2">
                  <c:v>17</c:v>
                </c:pt>
                <c:pt idx="3">
                  <c:v>44</c:v>
                </c:pt>
                <c:pt idx="4">
                  <c:v>84</c:v>
                </c:pt>
                <c:pt idx="5">
                  <c:v>153</c:v>
                </c:pt>
                <c:pt idx="6">
                  <c:v>220</c:v>
                </c:pt>
                <c:pt idx="7">
                  <c:v>450</c:v>
                </c:pt>
                <c:pt idx="8">
                  <c:v>707</c:v>
                </c:pt>
                <c:pt idx="9">
                  <c:v>1008</c:v>
                </c:pt>
              </c:numCache>
            </c:numRef>
          </c:xVal>
          <c:yVal>
            <c:numRef>
              <c:f>'Table + graph'!$AQ$21:$AQ$30</c:f>
              <c:numCache>
                <c:formatCode>General</c:formatCode>
                <c:ptCount val="10"/>
                <c:pt idx="0">
                  <c:v>3.3315775882384173</c:v>
                </c:pt>
                <c:pt idx="1">
                  <c:v>5.6573932117166184</c:v>
                </c:pt>
                <c:pt idx="2">
                  <c:v>10.72577019025568</c:v>
                </c:pt>
                <c:pt idx="3">
                  <c:v>25.806511218632615</c:v>
                </c:pt>
                <c:pt idx="4">
                  <c:v>44.568658273885738</c:v>
                </c:pt>
                <c:pt idx="5">
                  <c:v>64.740349346641338</c:v>
                </c:pt>
                <c:pt idx="6">
                  <c:v>75.511630144417282</c:v>
                </c:pt>
                <c:pt idx="7">
                  <c:v>61.364223433526099</c:v>
                </c:pt>
                <c:pt idx="8">
                  <c:v>-85.992482547748537</c:v>
                </c:pt>
                <c:pt idx="9">
                  <c:v>-239.22933556584121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C6-4A30-9845-914A1C5570E8}"/>
            </c:ext>
          </c:extLst>
        </c:ser>
        <c:ser>
          <c:idx val="0"/>
          <c:order val="1"/>
          <c:tx>
            <c:strRef>
              <c:f>'Table + graph'!$D$6:$F$6</c:f>
              <c:strCache>
                <c:ptCount val="1"/>
                <c:pt idx="0">
                  <c:v>Berghia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+ graph'!$AJ$21:$AJ$30</c:f>
                <c:numCache>
                  <c:formatCode>General</c:formatCode>
                  <c:ptCount val="10"/>
                  <c:pt idx="0">
                    <c:v>0.59011111780554815</c:v>
                  </c:pt>
                  <c:pt idx="1">
                    <c:v>0.54900999361684621</c:v>
                  </c:pt>
                  <c:pt idx="2">
                    <c:v>1.3185010638035284</c:v>
                  </c:pt>
                  <c:pt idx="3">
                    <c:v>4.1309672906296635</c:v>
                  </c:pt>
                  <c:pt idx="4">
                    <c:v>5.5627317800413234</c:v>
                  </c:pt>
                  <c:pt idx="5">
                    <c:v>21.302515750300788</c:v>
                  </c:pt>
                  <c:pt idx="6">
                    <c:v>24.671644949665257</c:v>
                  </c:pt>
                  <c:pt idx="7">
                    <c:v>148.60365058211701</c:v>
                  </c:pt>
                  <c:pt idx="8">
                    <c:v>95.880739587931984</c:v>
                  </c:pt>
                  <c:pt idx="9">
                    <c:v>225.03342661448173</c:v>
                  </c:pt>
                </c:numCache>
              </c:numRef>
            </c:plus>
            <c:minus>
              <c:numRef>
                <c:f>'Table + graph'!$AJ$21:$AJ$30</c:f>
                <c:numCache>
                  <c:formatCode>General</c:formatCode>
                  <c:ptCount val="10"/>
                  <c:pt idx="0">
                    <c:v>0.59011111780554815</c:v>
                  </c:pt>
                  <c:pt idx="1">
                    <c:v>0.54900999361684621</c:v>
                  </c:pt>
                  <c:pt idx="2">
                    <c:v>1.3185010638035284</c:v>
                  </c:pt>
                  <c:pt idx="3">
                    <c:v>4.1309672906296635</c:v>
                  </c:pt>
                  <c:pt idx="4">
                    <c:v>5.5627317800413234</c:v>
                  </c:pt>
                  <c:pt idx="5">
                    <c:v>21.302515750300788</c:v>
                  </c:pt>
                  <c:pt idx="6">
                    <c:v>24.671644949665257</c:v>
                  </c:pt>
                  <c:pt idx="7">
                    <c:v>148.60365058211701</c:v>
                  </c:pt>
                  <c:pt idx="8">
                    <c:v>95.880739587931984</c:v>
                  </c:pt>
                  <c:pt idx="9">
                    <c:v>225.03342661448173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+ graph'!$Z$130:$Z$139</c:f>
              <c:numCache>
                <c:formatCode>General</c:formatCode>
                <c:ptCount val="10"/>
                <c:pt idx="0">
                  <c:v>5</c:v>
                </c:pt>
                <c:pt idx="1">
                  <c:v>9</c:v>
                </c:pt>
                <c:pt idx="2">
                  <c:v>17</c:v>
                </c:pt>
                <c:pt idx="3">
                  <c:v>44</c:v>
                </c:pt>
                <c:pt idx="4">
                  <c:v>84</c:v>
                </c:pt>
                <c:pt idx="5">
                  <c:v>153</c:v>
                </c:pt>
                <c:pt idx="6">
                  <c:v>220</c:v>
                </c:pt>
                <c:pt idx="7">
                  <c:v>450</c:v>
                </c:pt>
                <c:pt idx="8">
                  <c:v>707</c:v>
                </c:pt>
                <c:pt idx="9">
                  <c:v>1008</c:v>
                </c:pt>
              </c:numCache>
            </c:numRef>
          </c:xVal>
          <c:yVal>
            <c:numRef>
              <c:f>'Table + graph'!$AI$21:$AI$30</c:f>
              <c:numCache>
                <c:formatCode>General</c:formatCode>
                <c:ptCount val="10"/>
                <c:pt idx="0">
                  <c:v>2.8970721985564247</c:v>
                </c:pt>
                <c:pt idx="1">
                  <c:v>4.8564177285092827</c:v>
                </c:pt>
                <c:pt idx="2">
                  <c:v>9.1195523318341891</c:v>
                </c:pt>
                <c:pt idx="3">
                  <c:v>22.51643007947721</c:v>
                </c:pt>
                <c:pt idx="4">
                  <c:v>37.829097374510482</c:v>
                </c:pt>
                <c:pt idx="5">
                  <c:v>58.026299901967064</c:v>
                </c:pt>
                <c:pt idx="6">
                  <c:v>61.563564013640239</c:v>
                </c:pt>
                <c:pt idx="7">
                  <c:v>120.36933057172979</c:v>
                </c:pt>
                <c:pt idx="8">
                  <c:v>112.18005782287185</c:v>
                </c:pt>
                <c:pt idx="9">
                  <c:v>164.39166142745532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C6-4A30-9845-914A1C5570E8}"/>
            </c:ext>
          </c:extLst>
        </c:ser>
        <c:ser>
          <c:idx val="1"/>
          <c:order val="2"/>
          <c:tx>
            <c:strRef>
              <c:f>'Table + graph'!$G$6:$I$6</c:f>
              <c:strCache>
                <c:ptCount val="1"/>
                <c:pt idx="0">
                  <c:v>Excrement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+ graph'!$AN$21:$AN$30</c:f>
                <c:numCache>
                  <c:formatCode>General</c:formatCode>
                  <c:ptCount val="10"/>
                  <c:pt idx="0">
                    <c:v>0.5477239438762308</c:v>
                  </c:pt>
                  <c:pt idx="1">
                    <c:v>1.0004607868230673</c:v>
                  </c:pt>
                  <c:pt idx="2">
                    <c:v>1.8190036780249152</c:v>
                  </c:pt>
                  <c:pt idx="3">
                    <c:v>3.8919251829251249</c:v>
                  </c:pt>
                  <c:pt idx="4">
                    <c:v>9.108070031644333</c:v>
                  </c:pt>
                  <c:pt idx="5">
                    <c:v>14.15378908381334</c:v>
                  </c:pt>
                  <c:pt idx="6">
                    <c:v>16.393624201283412</c:v>
                  </c:pt>
                  <c:pt idx="7">
                    <c:v>43.606341908986479</c:v>
                  </c:pt>
                  <c:pt idx="8">
                    <c:v>69.644961222593935</c:v>
                  </c:pt>
                  <c:pt idx="9">
                    <c:v>50.994526628939965</c:v>
                  </c:pt>
                </c:numCache>
              </c:numRef>
            </c:plus>
            <c:minus>
              <c:numRef>
                <c:f>'Table + graph'!$AN$21:$AN$30</c:f>
                <c:numCache>
                  <c:formatCode>General</c:formatCode>
                  <c:ptCount val="10"/>
                  <c:pt idx="0">
                    <c:v>0.5477239438762308</c:v>
                  </c:pt>
                  <c:pt idx="1">
                    <c:v>1.0004607868230673</c:v>
                  </c:pt>
                  <c:pt idx="2">
                    <c:v>1.8190036780249152</c:v>
                  </c:pt>
                  <c:pt idx="3">
                    <c:v>3.8919251829251249</c:v>
                  </c:pt>
                  <c:pt idx="4">
                    <c:v>9.108070031644333</c:v>
                  </c:pt>
                  <c:pt idx="5">
                    <c:v>14.15378908381334</c:v>
                  </c:pt>
                  <c:pt idx="6">
                    <c:v>16.393624201283412</c:v>
                  </c:pt>
                  <c:pt idx="7">
                    <c:v>43.606341908986479</c:v>
                  </c:pt>
                  <c:pt idx="8">
                    <c:v>69.644961222593935</c:v>
                  </c:pt>
                  <c:pt idx="9">
                    <c:v>50.994526628939965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+ graph'!$Z$130:$Z$139</c:f>
              <c:numCache>
                <c:formatCode>General</c:formatCode>
                <c:ptCount val="10"/>
                <c:pt idx="0">
                  <c:v>5</c:v>
                </c:pt>
                <c:pt idx="1">
                  <c:v>9</c:v>
                </c:pt>
                <c:pt idx="2">
                  <c:v>17</c:v>
                </c:pt>
                <c:pt idx="3">
                  <c:v>44</c:v>
                </c:pt>
                <c:pt idx="4">
                  <c:v>84</c:v>
                </c:pt>
                <c:pt idx="5">
                  <c:v>153</c:v>
                </c:pt>
                <c:pt idx="6">
                  <c:v>220</c:v>
                </c:pt>
                <c:pt idx="7">
                  <c:v>450</c:v>
                </c:pt>
                <c:pt idx="8">
                  <c:v>707</c:v>
                </c:pt>
                <c:pt idx="9">
                  <c:v>1008</c:v>
                </c:pt>
              </c:numCache>
            </c:numRef>
          </c:xVal>
          <c:yVal>
            <c:numRef>
              <c:f>'Table + graph'!$AM$21:$AM$30</c:f>
              <c:numCache>
                <c:formatCode>General</c:formatCode>
                <c:ptCount val="10"/>
                <c:pt idx="0">
                  <c:v>2.6620116395062561</c:v>
                </c:pt>
                <c:pt idx="1">
                  <c:v>4.7901621794902987</c:v>
                </c:pt>
                <c:pt idx="2">
                  <c:v>8.8859942749953476</c:v>
                </c:pt>
                <c:pt idx="3">
                  <c:v>22.452974029176794</c:v>
                </c:pt>
                <c:pt idx="4">
                  <c:v>36.188270601260612</c:v>
                </c:pt>
                <c:pt idx="5">
                  <c:v>51.492001718947591</c:v>
                </c:pt>
                <c:pt idx="6">
                  <c:v>54.218177780243217</c:v>
                </c:pt>
                <c:pt idx="7">
                  <c:v>56.603145787676787</c:v>
                </c:pt>
                <c:pt idx="8">
                  <c:v>33.150069799830369</c:v>
                </c:pt>
                <c:pt idx="9">
                  <c:v>26.018734984970244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DC6-4A30-9845-914A1C557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665615"/>
        <c:axId val="835668943"/>
      </c:scatterChart>
      <c:valAx>
        <c:axId val="835665615"/>
        <c:scaling>
          <c:orientation val="minMax"/>
          <c:max val="3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Light intensity </a:t>
                </a:r>
                <a:r>
                  <a:rPr lang="en-US" sz="1400" dirty="0" smtClean="0"/>
                  <a:t>(</a:t>
                </a:r>
                <a:r>
                  <a:rPr lang="en-US" sz="1400" b="1" i="0" u="none" strike="noStrike" baseline="0" dirty="0" smtClean="0">
                    <a:effectLst/>
                  </a:rPr>
                  <a:t>µE.s</a:t>
                </a:r>
                <a:r>
                  <a:rPr lang="en-US" sz="1400" b="1" i="0" u="none" strike="noStrike" baseline="30000" dirty="0" smtClean="0">
                    <a:effectLst/>
                  </a:rPr>
                  <a:t>-1</a:t>
                </a:r>
                <a:r>
                  <a:rPr lang="en-US" sz="1400" b="1" i="0" u="none" strike="noStrike" baseline="0" dirty="0" smtClean="0">
                    <a:effectLst/>
                  </a:rPr>
                  <a:t>.m</a:t>
                </a:r>
                <a:r>
                  <a:rPr lang="en-US" sz="1400" b="1" i="0" u="none" strike="noStrike" baseline="30000" dirty="0" smtClean="0">
                    <a:effectLst/>
                  </a:rPr>
                  <a:t>-2</a:t>
                </a:r>
                <a:r>
                  <a:rPr lang="en-US" sz="1400" dirty="0" smtClean="0"/>
                  <a:t>) 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668943"/>
        <c:crosses val="autoZero"/>
        <c:crossBetween val="midCat"/>
      </c:valAx>
      <c:valAx>
        <c:axId val="83566894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µmole e</a:t>
                </a:r>
                <a:r>
                  <a:rPr lang="en-US" sz="1400" baseline="30000" dirty="0" smtClean="0"/>
                  <a:t>-</a:t>
                </a:r>
                <a:r>
                  <a:rPr lang="en-US" sz="1400" baseline="0" dirty="0" smtClean="0"/>
                  <a:t>.s</a:t>
                </a:r>
                <a:r>
                  <a:rPr lang="en-US" sz="1400" baseline="30000" dirty="0" smtClean="0"/>
                  <a:t>-1</a:t>
                </a:r>
                <a:r>
                  <a:rPr lang="en-US" sz="1400" baseline="0" dirty="0" smtClean="0"/>
                  <a:t>.m </a:t>
                </a:r>
                <a:r>
                  <a:rPr lang="en-US" sz="1400" baseline="30000" dirty="0" smtClean="0"/>
                  <a:t>-2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6656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 err="1" smtClean="0">
                <a:effectLst/>
              </a:rPr>
              <a:t>Fv</a:t>
            </a:r>
            <a:r>
              <a:rPr lang="en-US" sz="1600" b="0" i="0" baseline="0" dirty="0" smtClean="0">
                <a:effectLst/>
              </a:rPr>
              <a:t>/</a:t>
            </a:r>
            <a:r>
              <a:rPr lang="en-US" sz="1600" b="0" i="0" baseline="0" dirty="0" err="1" smtClean="0">
                <a:effectLst/>
              </a:rPr>
              <a:t>Fm</a:t>
            </a:r>
            <a:r>
              <a:rPr lang="en-US" sz="1600" b="0" i="0" baseline="0" dirty="0" smtClean="0">
                <a:effectLst/>
              </a:rPr>
              <a:t> of SSA01 at different steps of the digestion by </a:t>
            </a:r>
            <a:r>
              <a:rPr lang="en-US" sz="1600" b="0" i="1" baseline="0" dirty="0" err="1" smtClean="0">
                <a:effectLst/>
              </a:rPr>
              <a:t>Berghia</a:t>
            </a:r>
            <a:endParaRPr lang="en-US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'Table + graph'!$O$6</c:f>
              <c:strCache>
                <c:ptCount val="1"/>
                <c:pt idx="0">
                  <c:v>Exaiptasia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'Table + graph'!$R$9</c:f>
                <c:numCache>
                  <c:formatCode>General</c:formatCode>
                  <c:ptCount val="1"/>
                  <c:pt idx="0">
                    <c:v>2.0698401126206186E-2</c:v>
                  </c:pt>
                </c:numCache>
                <c:extLst/>
              </c:numRef>
            </c:plus>
            <c:minus>
              <c:numRef>
                <c:f>'Table + graph'!$R$9</c:f>
                <c:numCache>
                  <c:formatCode>General</c:formatCode>
                  <c:ptCount val="1"/>
                  <c:pt idx="0">
                    <c:v>2.0698401126206186E-2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'Table + graph'!$B$9:$B$32</c:f>
              <c:strCache>
                <c:ptCount val="15"/>
                <c:pt idx="0">
                  <c:v>H0</c:v>
                </c:pt>
                <c:pt idx="1">
                  <c:v>J1</c:v>
                </c:pt>
                <c:pt idx="2">
                  <c:v>J4</c:v>
                </c:pt>
                <c:pt idx="3">
                  <c:v>J7</c:v>
                </c:pt>
                <c:pt idx="4">
                  <c:v>J10</c:v>
                </c:pt>
                <c:pt idx="5">
                  <c:v>J12</c:v>
                </c:pt>
                <c:pt idx="6">
                  <c:v>J14</c:v>
                </c:pt>
                <c:pt idx="7">
                  <c:v>J15</c:v>
                </c:pt>
                <c:pt idx="8">
                  <c:v>J16</c:v>
                </c:pt>
                <c:pt idx="9">
                  <c:v>J17</c:v>
                </c:pt>
                <c:pt idx="10">
                  <c:v>J18</c:v>
                </c:pt>
                <c:pt idx="11">
                  <c:v>J23</c:v>
                </c:pt>
                <c:pt idx="12">
                  <c:v>J24</c:v>
                </c:pt>
                <c:pt idx="13">
                  <c:v>J28</c:v>
                </c:pt>
                <c:pt idx="14">
                  <c:v>J29</c:v>
                </c:pt>
              </c:strCache>
              <c:extLst/>
            </c:strRef>
          </c:cat>
          <c:val>
            <c:numRef>
              <c:f>'Table + graph'!$O$9:$O$22</c:f>
              <c:numCache>
                <c:formatCode>General</c:formatCode>
                <c:ptCount val="5"/>
                <c:pt idx="0">
                  <c:v>0.56328956309338329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CF5-4272-BC9F-50EDAFE6E87B}"/>
            </c:ext>
          </c:extLst>
        </c:ser>
        <c:ser>
          <c:idx val="1"/>
          <c:order val="1"/>
          <c:tx>
            <c:strRef>
              <c:f>'Table + graph'!$M$6</c:f>
              <c:strCache>
                <c:ptCount val="1"/>
                <c:pt idx="0">
                  <c:v>Berghia </c:v>
                </c:pt>
              </c:strCache>
            </c:strRef>
          </c:tx>
          <c:spPr>
            <a:solidFill>
              <a:srgbClr val="FF641F"/>
            </a:solidFill>
            <a:ln>
              <a:solidFill>
                <a:schemeClr val="accent2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'Table + graph'!$P$9:$P$22</c:f>
                <c:numCache>
                  <c:formatCode>General</c:formatCode>
                  <c:ptCount val="5"/>
                  <c:pt idx="0">
                    <c:v>1.7933195088308995E-2</c:v>
                  </c:pt>
                  <c:pt idx="1">
                    <c:v>3.0842945599642664E-3</c:v>
                  </c:pt>
                  <c:pt idx="2">
                    <c:v>3.4682880420504936E-2</c:v>
                  </c:pt>
                  <c:pt idx="3">
                    <c:v>7.1270216048755622E-2</c:v>
                  </c:pt>
                  <c:pt idx="4">
                    <c:v>0.12933445436335292</c:v>
                  </c:pt>
                </c:numCache>
                <c:extLst/>
              </c:numRef>
            </c:plus>
            <c:minus>
              <c:numRef>
                <c:f>'Table + graph'!$P$9:$P$22</c:f>
                <c:numCache>
                  <c:formatCode>General</c:formatCode>
                  <c:ptCount val="5"/>
                  <c:pt idx="0">
                    <c:v>1.7933195088308995E-2</c:v>
                  </c:pt>
                  <c:pt idx="1">
                    <c:v>3.0842945599642664E-3</c:v>
                  </c:pt>
                  <c:pt idx="2">
                    <c:v>3.4682880420504936E-2</c:v>
                  </c:pt>
                  <c:pt idx="3">
                    <c:v>7.1270216048755622E-2</c:v>
                  </c:pt>
                  <c:pt idx="4">
                    <c:v>0.12933445436335292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'Table + graph'!$B$9:$B$32</c:f>
              <c:strCache>
                <c:ptCount val="5"/>
                <c:pt idx="0">
                  <c:v>H0</c:v>
                </c:pt>
                <c:pt idx="1">
                  <c:v>J1</c:v>
                </c:pt>
                <c:pt idx="2">
                  <c:v>J4</c:v>
                </c:pt>
                <c:pt idx="3">
                  <c:v>J7</c:v>
                </c:pt>
                <c:pt idx="4">
                  <c:v>J10</c:v>
                </c:pt>
              </c:strCache>
              <c:extLst/>
            </c:strRef>
          </c:cat>
          <c:val>
            <c:numRef>
              <c:f>'Table + graph'!$M$9:$M$32</c:f>
              <c:numCache>
                <c:formatCode>General</c:formatCode>
                <c:ptCount val="5"/>
                <c:pt idx="0">
                  <c:v>0.56249403989546731</c:v>
                </c:pt>
                <c:pt idx="1">
                  <c:v>0.49108801177857292</c:v>
                </c:pt>
                <c:pt idx="2">
                  <c:v>0.59808710798839693</c:v>
                </c:pt>
                <c:pt idx="3">
                  <c:v>0.58966016963486745</c:v>
                </c:pt>
                <c:pt idx="4">
                  <c:v>0.53158098975386736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CF5-4272-BC9F-50EDAFE6E87B}"/>
            </c:ext>
          </c:extLst>
        </c:ser>
        <c:ser>
          <c:idx val="0"/>
          <c:order val="2"/>
          <c:tx>
            <c:strRef>
              <c:f>'Table + graph'!$N$6</c:f>
              <c:strCache>
                <c:ptCount val="1"/>
                <c:pt idx="0">
                  <c:v>Excrement </c:v>
                </c:pt>
              </c:strCache>
            </c:strRef>
          </c:tx>
          <c:spPr>
            <a:solidFill>
              <a:srgbClr val="DEA900"/>
            </a:solidFill>
            <a:ln>
              <a:solidFill>
                <a:srgbClr val="DEA9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'Table + graph'!$Q$9:$Q$20</c:f>
                <c:numCache>
                  <c:formatCode>General</c:formatCode>
                  <c:ptCount val="4"/>
                  <c:pt idx="1">
                    <c:v>3.1005073548045915E-2</c:v>
                  </c:pt>
                  <c:pt idx="3">
                    <c:v>7.544615033735258E-2</c:v>
                  </c:pt>
                </c:numCache>
                <c:extLst/>
              </c:numRef>
            </c:plus>
            <c:minus>
              <c:numRef>
                <c:f>'Table + graph'!$Q$9:$Q$20</c:f>
                <c:numCache>
                  <c:formatCode>General</c:formatCode>
                  <c:ptCount val="4"/>
                  <c:pt idx="1">
                    <c:v>3.1005073548045915E-2</c:v>
                  </c:pt>
                  <c:pt idx="3">
                    <c:v>7.544615033735258E-2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'Table + graph'!$B$9:$B$32</c:f>
              <c:strCache>
                <c:ptCount val="15"/>
                <c:pt idx="0">
                  <c:v>H0</c:v>
                </c:pt>
                <c:pt idx="1">
                  <c:v>J1</c:v>
                </c:pt>
                <c:pt idx="2">
                  <c:v>J4</c:v>
                </c:pt>
                <c:pt idx="3">
                  <c:v>J7</c:v>
                </c:pt>
                <c:pt idx="4">
                  <c:v>J10</c:v>
                </c:pt>
                <c:pt idx="5">
                  <c:v>J12</c:v>
                </c:pt>
                <c:pt idx="6">
                  <c:v>J14</c:v>
                </c:pt>
                <c:pt idx="7">
                  <c:v>J15</c:v>
                </c:pt>
                <c:pt idx="8">
                  <c:v>J16</c:v>
                </c:pt>
                <c:pt idx="9">
                  <c:v>J17</c:v>
                </c:pt>
                <c:pt idx="10">
                  <c:v>J18</c:v>
                </c:pt>
                <c:pt idx="11">
                  <c:v>J23</c:v>
                </c:pt>
                <c:pt idx="12">
                  <c:v>J24</c:v>
                </c:pt>
                <c:pt idx="13">
                  <c:v>J28</c:v>
                </c:pt>
                <c:pt idx="14">
                  <c:v>J29</c:v>
                </c:pt>
              </c:strCache>
              <c:extLst/>
            </c:strRef>
          </c:cat>
          <c:val>
            <c:numRef>
              <c:f>'Table + graph'!$N$9:$N$22</c:f>
              <c:numCache>
                <c:formatCode>General</c:formatCode>
                <c:ptCount val="5"/>
                <c:pt idx="1">
                  <c:v>0.59255340011672197</c:v>
                </c:pt>
                <c:pt idx="2">
                  <c:v>0.60972207850087412</c:v>
                </c:pt>
                <c:pt idx="3">
                  <c:v>0.50476402117224706</c:v>
                </c:pt>
                <c:pt idx="4">
                  <c:v>0.48017784923298745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CF5-4272-BC9F-50EDAFE6E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901535"/>
        <c:axId val="334902367"/>
      </c:barChart>
      <c:catAx>
        <c:axId val="33490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902367"/>
        <c:crosses val="autoZero"/>
        <c:auto val="1"/>
        <c:lblAlgn val="ctr"/>
        <c:lblOffset val="100"/>
        <c:noMultiLvlLbl val="0"/>
      </c:catAx>
      <c:valAx>
        <c:axId val="33490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Relative Unit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90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Photosynthesis (</a:t>
            </a:r>
            <a:r>
              <a:rPr lang="en-US" sz="1400" b="0" i="0" u="none" strike="noStrike" baseline="0" dirty="0">
                <a:effectLst/>
              </a:rPr>
              <a:t>Gross)</a:t>
            </a:r>
            <a:endParaRPr lang="en-US" dirty="0"/>
          </a:p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of SSA01 </a:t>
            </a:r>
            <a:r>
              <a:rPr lang="en-US" sz="1400" b="0" i="0" u="none" strike="noStrike" baseline="0" dirty="0">
                <a:effectLst/>
              </a:rPr>
              <a:t>in different </a:t>
            </a:r>
            <a:r>
              <a:rPr lang="en-US" sz="1400" b="0" i="0" u="none" strike="noStrike" baseline="0" dirty="0" smtClean="0">
                <a:effectLst/>
              </a:rPr>
              <a:t>Hosts 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474016590622798E-2"/>
          <c:y val="0.16056277056277057"/>
          <c:w val="0.74496783407692013"/>
          <c:h val="0.79614718614718616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'Average ETR + Photosth'!$A$2</c:f>
              <c:strCache>
                <c:ptCount val="1"/>
                <c:pt idx="0">
                  <c:v>SSA01 Free living (n=6)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'Average ETR + Photosth'!$AH$8:$AH$14</c:f>
                <c:numCache>
                  <c:formatCode>General</c:formatCode>
                  <c:ptCount val="7"/>
                  <c:pt idx="0">
                    <c:v>0.41851553711314698</c:v>
                  </c:pt>
                  <c:pt idx="1">
                    <c:v>0.606358986775692</c:v>
                  </c:pt>
                  <c:pt idx="2">
                    <c:v>0.68420731233712517</c:v>
                  </c:pt>
                  <c:pt idx="3">
                    <c:v>0.58620105689025503</c:v>
                  </c:pt>
                  <c:pt idx="4">
                    <c:v>0.92692558286897275</c:v>
                  </c:pt>
                  <c:pt idx="5">
                    <c:v>1.0945488372346208</c:v>
                  </c:pt>
                  <c:pt idx="6">
                    <c:v>1.1983180383513889</c:v>
                  </c:pt>
                </c:numCache>
              </c:numRef>
            </c:plus>
            <c:minus>
              <c:numRef>
                <c:f>'Average ETR + Photosth'!$AH$8:$AH$14</c:f>
                <c:numCache>
                  <c:formatCode>General</c:formatCode>
                  <c:ptCount val="7"/>
                  <c:pt idx="0">
                    <c:v>0.41851553711314698</c:v>
                  </c:pt>
                  <c:pt idx="1">
                    <c:v>0.606358986775692</c:v>
                  </c:pt>
                  <c:pt idx="2">
                    <c:v>0.68420731233712517</c:v>
                  </c:pt>
                  <c:pt idx="3">
                    <c:v>0.58620105689025503</c:v>
                  </c:pt>
                  <c:pt idx="4">
                    <c:v>0.92692558286897275</c:v>
                  </c:pt>
                  <c:pt idx="5">
                    <c:v>1.0945488372346208</c:v>
                  </c:pt>
                  <c:pt idx="6">
                    <c:v>1.1983180383513889</c:v>
                  </c:pt>
                </c:numCache>
              </c:numRef>
            </c:minus>
          </c:errBars>
          <c:xVal>
            <c:numRef>
              <c:f>'Average ETR + Photosth'!$M$8:$M$14</c:f>
              <c:numCache>
                <c:formatCode>General</c:formatCode>
                <c:ptCount val="7"/>
                <c:pt idx="0">
                  <c:v>14</c:v>
                </c:pt>
                <c:pt idx="1">
                  <c:v>33</c:v>
                </c:pt>
                <c:pt idx="2">
                  <c:v>61</c:v>
                </c:pt>
                <c:pt idx="3">
                  <c:v>124</c:v>
                </c:pt>
                <c:pt idx="4">
                  <c:v>290</c:v>
                </c:pt>
                <c:pt idx="5">
                  <c:v>618</c:v>
                </c:pt>
                <c:pt idx="6">
                  <c:v>890</c:v>
                </c:pt>
              </c:numCache>
            </c:numRef>
          </c:xVal>
          <c:yVal>
            <c:numRef>
              <c:f>'Average ETR + Photosth'!$AG$8:$AG$14</c:f>
              <c:numCache>
                <c:formatCode>General</c:formatCode>
                <c:ptCount val="7"/>
                <c:pt idx="0">
                  <c:v>0.65172681975310354</c:v>
                </c:pt>
                <c:pt idx="1">
                  <c:v>1.3741768281233508</c:v>
                </c:pt>
                <c:pt idx="2">
                  <c:v>1.6874620021315587</c:v>
                </c:pt>
                <c:pt idx="3">
                  <c:v>2.2666701418629653</c:v>
                </c:pt>
                <c:pt idx="4">
                  <c:v>2.597366128555771</c:v>
                </c:pt>
                <c:pt idx="5">
                  <c:v>3.1336234992268004</c:v>
                </c:pt>
                <c:pt idx="6">
                  <c:v>3.2127549974109662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91-4D5B-A987-A40894738B06}"/>
            </c:ext>
          </c:extLst>
        </c:ser>
        <c:ser>
          <c:idx val="1"/>
          <c:order val="1"/>
          <c:tx>
            <c:strRef>
              <c:f>'Average ETR + Photosth'!$A$17</c:f>
              <c:strCache>
                <c:ptCount val="1"/>
                <c:pt idx="0">
                  <c:v>CC7+SSA01 (n=4)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1"/>
          </c:errBars>
          <c:xVal>
            <c:numRef>
              <c:f>'Average ETR + Photosth'!$M$8:$M$14</c:f>
              <c:numCache>
                <c:formatCode>General</c:formatCode>
                <c:ptCount val="7"/>
                <c:pt idx="0">
                  <c:v>14</c:v>
                </c:pt>
                <c:pt idx="1">
                  <c:v>33</c:v>
                </c:pt>
                <c:pt idx="2">
                  <c:v>61</c:v>
                </c:pt>
                <c:pt idx="3">
                  <c:v>124</c:v>
                </c:pt>
                <c:pt idx="4">
                  <c:v>290</c:v>
                </c:pt>
                <c:pt idx="5">
                  <c:v>618</c:v>
                </c:pt>
                <c:pt idx="6">
                  <c:v>890</c:v>
                </c:pt>
              </c:numCache>
            </c:numRef>
          </c:xVal>
          <c:yVal>
            <c:numRef>
              <c:f>'Average ETR + Photosth'!$AG$18:$AG$24</c:f>
              <c:numCache>
                <c:formatCode>General</c:formatCode>
                <c:ptCount val="7"/>
                <c:pt idx="0">
                  <c:v>0.20609829148614592</c:v>
                </c:pt>
                <c:pt idx="1">
                  <c:v>0.74503989356281075</c:v>
                </c:pt>
                <c:pt idx="2">
                  <c:v>1.2381297601129408</c:v>
                </c:pt>
                <c:pt idx="3">
                  <c:v>2.0346745415208103</c:v>
                </c:pt>
                <c:pt idx="4">
                  <c:v>3.1351892717507122</c:v>
                </c:pt>
                <c:pt idx="5">
                  <c:v>3.8086912653348755</c:v>
                </c:pt>
                <c:pt idx="6">
                  <c:v>3.9053793442282303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91-4D5B-A987-A40894738B06}"/>
            </c:ext>
          </c:extLst>
        </c:ser>
        <c:ser>
          <c:idx val="2"/>
          <c:order val="2"/>
          <c:tx>
            <c:strRef>
              <c:f>'Average ETR + Photosth'!$A$84</c:f>
              <c:strCache>
                <c:ptCount val="1"/>
                <c:pt idx="0">
                  <c:v>Berghia + SSA01 (n=3)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'Average ETR + Photosth'!$AH$89:$AH$95</c:f>
                <c:numCache>
                  <c:formatCode>General</c:formatCode>
                  <c:ptCount val="7"/>
                  <c:pt idx="0">
                    <c:v>2.892508057627087</c:v>
                  </c:pt>
                  <c:pt idx="1">
                    <c:v>1.8389339236603122</c:v>
                  </c:pt>
                  <c:pt idx="2">
                    <c:v>1.1807351744222612</c:v>
                  </c:pt>
                  <c:pt idx="3">
                    <c:v>3.0358973353059602</c:v>
                  </c:pt>
                  <c:pt idx="4">
                    <c:v>2.486183070329341</c:v>
                  </c:pt>
                  <c:pt idx="5">
                    <c:v>2.4251753335341006</c:v>
                  </c:pt>
                  <c:pt idx="6">
                    <c:v>1.9610818889202026</c:v>
                  </c:pt>
                </c:numCache>
              </c:numRef>
            </c:plus>
            <c:minus>
              <c:numRef>
                <c:f>'Average ETR + Photosth'!$AH$89:$AH$95</c:f>
                <c:numCache>
                  <c:formatCode>General</c:formatCode>
                  <c:ptCount val="7"/>
                  <c:pt idx="0">
                    <c:v>2.892508057627087</c:v>
                  </c:pt>
                  <c:pt idx="1">
                    <c:v>1.8389339236603122</c:v>
                  </c:pt>
                  <c:pt idx="2">
                    <c:v>1.1807351744222612</c:v>
                  </c:pt>
                  <c:pt idx="3">
                    <c:v>3.0358973353059602</c:v>
                  </c:pt>
                  <c:pt idx="4">
                    <c:v>2.486183070329341</c:v>
                  </c:pt>
                  <c:pt idx="5">
                    <c:v>2.4251753335341006</c:v>
                  </c:pt>
                  <c:pt idx="6">
                    <c:v>1.9610818889202026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'Average ETR + Photosth'!$B$89:$B$95</c:f>
              <c:numCache>
                <c:formatCode>General</c:formatCode>
                <c:ptCount val="7"/>
                <c:pt idx="0">
                  <c:v>14</c:v>
                </c:pt>
                <c:pt idx="1">
                  <c:v>33</c:v>
                </c:pt>
                <c:pt idx="2">
                  <c:v>61</c:v>
                </c:pt>
                <c:pt idx="3">
                  <c:v>124</c:v>
                </c:pt>
                <c:pt idx="4">
                  <c:v>290</c:v>
                </c:pt>
                <c:pt idx="5">
                  <c:v>618</c:v>
                </c:pt>
                <c:pt idx="6">
                  <c:v>890</c:v>
                </c:pt>
              </c:numCache>
            </c:numRef>
          </c:xVal>
          <c:yVal>
            <c:numRef>
              <c:f>'Average ETR + Photosth'!$AG$89:$AG$95</c:f>
              <c:numCache>
                <c:formatCode>General</c:formatCode>
                <c:ptCount val="7"/>
                <c:pt idx="0">
                  <c:v>0.95399228029059469</c:v>
                </c:pt>
                <c:pt idx="1">
                  <c:v>1.8374470606571949</c:v>
                </c:pt>
                <c:pt idx="2">
                  <c:v>2.2467772223316103</c:v>
                </c:pt>
                <c:pt idx="3">
                  <c:v>1.9972781394863153</c:v>
                </c:pt>
                <c:pt idx="4">
                  <c:v>2.8412894577668513</c:v>
                </c:pt>
                <c:pt idx="5">
                  <c:v>3.7634709256562737</c:v>
                </c:pt>
                <c:pt idx="6">
                  <c:v>4.5056800003813757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F91-4D5B-A987-A40894738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605375"/>
        <c:axId val="1"/>
      </c:scatterChart>
      <c:valAx>
        <c:axId val="4946053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b="0" dirty="0"/>
                  <a:t>Light intensity (</a:t>
                </a:r>
                <a:r>
                  <a:rPr lang="en-US" sz="1400" b="0" dirty="0" smtClean="0"/>
                  <a:t>µE.s</a:t>
                </a:r>
                <a:r>
                  <a:rPr lang="en-US" sz="1400" b="0" baseline="30000" dirty="0" smtClean="0"/>
                  <a:t>-1</a:t>
                </a:r>
                <a:r>
                  <a:rPr lang="en-US" sz="1400" b="0" baseline="0" dirty="0" smtClean="0"/>
                  <a:t>.m</a:t>
                </a:r>
                <a:r>
                  <a:rPr lang="en-US" sz="1400" b="0" baseline="30000" dirty="0" smtClean="0"/>
                  <a:t>-2</a:t>
                </a:r>
                <a:r>
                  <a:rPr lang="en-US" sz="1400" b="0" dirty="0" smtClean="0"/>
                  <a:t>) 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36678014258118724"/>
              <c:y val="0.8579847386626340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7"/>
          <c:min val="-2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b="0" i="0" u="none" strike="noStrike" baseline="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fmol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O2/ </a:t>
                </a:r>
                <a:r>
                  <a:rPr lang="en-US" sz="1400" b="0" i="0" u="none" strike="noStrike" baseline="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pg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400" b="0" i="0" u="none" strike="noStrike" baseline="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Chl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a/min]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4605375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320868307303173"/>
          <c:y val="0.3483203837930855"/>
          <c:w val="0.19679131692696827"/>
          <c:h val="0.34691905233700093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 smtClean="0"/>
              <a:t>Enrichment of </a:t>
            </a:r>
            <a:r>
              <a:rPr lang="en-GB" sz="2000" baseline="30000" dirty="0" smtClean="0"/>
              <a:t>15</a:t>
            </a:r>
            <a:r>
              <a:rPr lang="en-GB" sz="2000" dirty="0" smtClean="0"/>
              <a:t>N </a:t>
            </a:r>
            <a:endParaRPr lang="en-GB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'Batch Report'!$AJ$66</c:f>
              <c:strCache>
                <c:ptCount val="1"/>
                <c:pt idx="0">
                  <c:v>Berg + CC7 + Dark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Report'!$BA$66</c:f>
                <c:numCache>
                  <c:formatCode>General</c:formatCode>
                  <c:ptCount val="1"/>
                  <c:pt idx="0">
                    <c:v>3.2815402071050134E-4</c:v>
                  </c:pt>
                </c:numCache>
              </c:numRef>
            </c:plus>
            <c:minus>
              <c:numRef>
                <c:f>'Batch Report'!$BA$66</c:f>
                <c:numCache>
                  <c:formatCode>General</c:formatCode>
                  <c:ptCount val="1"/>
                  <c:pt idx="0">
                    <c:v>3.2815402071050134E-4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'Batch Report'!$AZ$66</c:f>
              <c:numCache>
                <c:formatCode>0.0000</c:formatCode>
                <c:ptCount val="1"/>
                <c:pt idx="0">
                  <c:v>6.2975793632508159E-3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5-42B0-A260-4986213AF53B}"/>
            </c:ext>
          </c:extLst>
        </c:ser>
        <c:ser>
          <c:idx val="2"/>
          <c:order val="1"/>
          <c:tx>
            <c:strRef>
              <c:f>'Batch Report'!$AJ$71</c:f>
              <c:strCache>
                <c:ptCount val="1"/>
                <c:pt idx="0">
                  <c:v>Berg Exp (7J)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Report'!$BA$71</c:f>
                <c:numCache>
                  <c:formatCode>General</c:formatCode>
                  <c:ptCount val="1"/>
                  <c:pt idx="0">
                    <c:v>2.4455597643133473E-3</c:v>
                  </c:pt>
                </c:numCache>
              </c:numRef>
            </c:plus>
            <c:minus>
              <c:numRef>
                <c:f>'Batch Report'!$BA$71</c:f>
                <c:numCache>
                  <c:formatCode>General</c:formatCode>
                  <c:ptCount val="1"/>
                  <c:pt idx="0">
                    <c:v>2.4455597643133473E-3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'Batch Report'!$AZ$71</c:f>
              <c:numCache>
                <c:formatCode>0.0000</c:formatCode>
                <c:ptCount val="1"/>
                <c:pt idx="0">
                  <c:v>8.2714703036149227E-3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5-42B0-A260-4986213AF53B}"/>
            </c:ext>
          </c:extLst>
        </c:ser>
        <c:ser>
          <c:idx val="9"/>
          <c:order val="2"/>
          <c:tx>
            <c:strRef>
              <c:f>'Batch Report'!$AJ$114</c:f>
              <c:strCache>
                <c:ptCount val="1"/>
                <c:pt idx="0">
                  <c:v>CC7 + Dark (3J)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Report'!$BA$114</c:f>
                <c:numCache>
                  <c:formatCode>General</c:formatCode>
                  <c:ptCount val="1"/>
                  <c:pt idx="0">
                    <c:v>1.4255053352672878E-3</c:v>
                  </c:pt>
                </c:numCache>
              </c:numRef>
            </c:plus>
            <c:minus>
              <c:numRef>
                <c:f>'Batch Report'!$BA$114</c:f>
                <c:numCache>
                  <c:formatCode>General</c:formatCode>
                  <c:ptCount val="1"/>
                  <c:pt idx="0">
                    <c:v>1.4255053352672878E-3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'Batch Report'!$AZ$114</c:f>
              <c:numCache>
                <c:formatCode>0.0000</c:formatCode>
                <c:ptCount val="1"/>
                <c:pt idx="0">
                  <c:v>2.9802757050596401E-3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C5-42B0-A260-4986213AF53B}"/>
            </c:ext>
          </c:extLst>
        </c:ser>
        <c:ser>
          <c:idx val="10"/>
          <c:order val="3"/>
          <c:tx>
            <c:strRef>
              <c:f>'Batch Report'!$AJ$122</c:f>
              <c:strCache>
                <c:ptCount val="1"/>
                <c:pt idx="0">
                  <c:v>CC7 Exp (3J)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Report'!$BA$122</c:f>
                <c:numCache>
                  <c:formatCode>General</c:formatCode>
                  <c:ptCount val="1"/>
                  <c:pt idx="0">
                    <c:v>2.4341582834616713E-3</c:v>
                  </c:pt>
                </c:numCache>
              </c:numRef>
            </c:plus>
            <c:minus>
              <c:numRef>
                <c:f>'Batch Report'!$BA$122</c:f>
                <c:numCache>
                  <c:formatCode>General</c:formatCode>
                  <c:ptCount val="1"/>
                  <c:pt idx="0">
                    <c:v>2.4341582834616713E-3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'Batch Report'!$AZ$122</c:f>
              <c:numCache>
                <c:formatCode>0.0000</c:formatCode>
                <c:ptCount val="1"/>
                <c:pt idx="0">
                  <c:v>4.5356696043960852E-3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C5-42B0-A260-4986213AF53B}"/>
            </c:ext>
          </c:extLst>
        </c:ser>
        <c:ser>
          <c:idx val="3"/>
          <c:order val="4"/>
          <c:tx>
            <c:strRef>
              <c:f>'Batch Report'!$AJ$10</c:f>
              <c:strCache>
                <c:ptCount val="1"/>
                <c:pt idx="0">
                  <c:v>Symbio Dark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Report'!$BA$10</c:f>
                <c:numCache>
                  <c:formatCode>General</c:formatCode>
                  <c:ptCount val="1"/>
                  <c:pt idx="0">
                    <c:v>2.864162958625017E-3</c:v>
                  </c:pt>
                </c:numCache>
              </c:numRef>
            </c:plus>
            <c:minus>
              <c:numRef>
                <c:f>'Batch Report'!$BA$10</c:f>
                <c:numCache>
                  <c:formatCode>General</c:formatCode>
                  <c:ptCount val="1"/>
                  <c:pt idx="0">
                    <c:v>2.864162958625017E-3</c:v>
                  </c:pt>
                </c:numCache>
              </c:numRef>
            </c:minus>
          </c:errBars>
          <c:val>
            <c:numRef>
              <c:f>'Batch Report'!$AZ$10</c:f>
              <c:numCache>
                <c:formatCode>0.0000</c:formatCode>
                <c:ptCount val="1"/>
                <c:pt idx="0">
                  <c:v>4.4311922007623593E-2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C5-42B0-A260-4986213AF53B}"/>
            </c:ext>
          </c:extLst>
        </c:ser>
        <c:ser>
          <c:idx val="5"/>
          <c:order val="5"/>
          <c:tx>
            <c:strRef>
              <c:f>'Batch Report'!$AJ$32</c:f>
              <c:strCache>
                <c:ptCount val="1"/>
                <c:pt idx="0">
                  <c:v>Symbio 4J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Report'!$BA$32</c:f>
                <c:numCache>
                  <c:formatCode>General</c:formatCode>
                  <c:ptCount val="1"/>
                  <c:pt idx="0">
                    <c:v>3.1836618038670141E-2</c:v>
                  </c:pt>
                </c:numCache>
              </c:numRef>
            </c:plus>
            <c:minus>
              <c:numRef>
                <c:f>'Batch Report'!$BA$32</c:f>
                <c:numCache>
                  <c:formatCode>General</c:formatCode>
                  <c:ptCount val="1"/>
                  <c:pt idx="0">
                    <c:v>3.1836618038670141E-2</c:v>
                  </c:pt>
                </c:numCache>
              </c:numRef>
            </c:minus>
          </c:errBars>
          <c:val>
            <c:numRef>
              <c:f>'Batch Report'!$AZ$32</c:f>
              <c:numCache>
                <c:formatCode>0.0000</c:formatCode>
                <c:ptCount val="1"/>
                <c:pt idx="0">
                  <c:v>2.69311274126335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C5-42B0-A260-4986213AF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39683135"/>
        <c:axId val="939681887"/>
      </c:barChart>
      <c:catAx>
        <c:axId val="939683135"/>
        <c:scaling>
          <c:orientation val="minMax"/>
        </c:scaling>
        <c:delete val="1"/>
        <c:axPos val="l"/>
        <c:majorTickMark val="none"/>
        <c:minorTickMark val="none"/>
        <c:tickLblPos val="nextTo"/>
        <c:crossAx val="939681887"/>
        <c:crosses val="autoZero"/>
        <c:auto val="1"/>
        <c:lblAlgn val="ctr"/>
        <c:lblOffset val="100"/>
        <c:noMultiLvlLbl val="0"/>
      </c:catAx>
      <c:valAx>
        <c:axId val="939681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BE" sz="1500" b="0" dirty="0" smtClean="0"/>
                  <a:t>%</a:t>
                </a:r>
                <a:r>
                  <a:rPr lang="fr-BE" sz="1500" b="0" baseline="0" dirty="0" smtClean="0"/>
                  <a:t> </a:t>
                </a:r>
                <a:r>
                  <a:rPr lang="fr-BE" sz="1500" b="0" baseline="30000" dirty="0" smtClean="0"/>
                  <a:t>15</a:t>
                </a:r>
                <a:r>
                  <a:rPr lang="fr-BE" sz="1500" b="0" baseline="0" dirty="0" smtClean="0"/>
                  <a:t>N</a:t>
                </a:r>
                <a:endParaRPr lang="fr-BE" sz="1500" b="0" dirty="0"/>
              </a:p>
            </c:rich>
          </c:tx>
          <c:layout>
            <c:manualLayout>
              <c:xMode val="edge"/>
              <c:yMode val="edge"/>
              <c:x val="0.55977870444934374"/>
              <c:y val="0.92491072283212949"/>
            </c:manualLayout>
          </c:layout>
          <c:overlay val="0"/>
        </c:title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683135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6354033276566907E-2"/>
          <c:y val="0.20806869249139134"/>
          <c:w val="0.18127991484219561"/>
          <c:h val="0.58281926865125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 smtClean="0"/>
              <a:t>Enrichment</a:t>
            </a:r>
            <a:r>
              <a:rPr lang="en-GB" sz="2000" baseline="0" dirty="0" smtClean="0"/>
              <a:t> of </a:t>
            </a:r>
            <a:r>
              <a:rPr lang="en-GB" sz="2000" baseline="30000" dirty="0" smtClean="0"/>
              <a:t>13</a:t>
            </a:r>
            <a:r>
              <a:rPr lang="en-GB" sz="2000" b="0" i="0" u="none" strike="noStrike" baseline="0" dirty="0" smtClean="0">
                <a:effectLst/>
              </a:rPr>
              <a:t>C</a:t>
            </a:r>
            <a:r>
              <a:rPr lang="en-GB" sz="2000" baseline="0" dirty="0" smtClean="0"/>
              <a:t> </a:t>
            </a:r>
            <a:endParaRPr lang="en-GB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770057083890158"/>
          <c:y val="0.11267413261993915"/>
          <c:w val="0.76228485044695871"/>
          <c:h val="0.7524349503824591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'Batch Report'!$AJ$66</c:f>
              <c:strCache>
                <c:ptCount val="1"/>
                <c:pt idx="0">
                  <c:v>Berg + CC7 + Dark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Report'!$BC$66</c:f>
                <c:numCache>
                  <c:formatCode>General</c:formatCode>
                  <c:ptCount val="1"/>
                  <c:pt idx="0">
                    <c:v>4.6346525024008088E-3</c:v>
                  </c:pt>
                </c:numCache>
              </c:numRef>
            </c:plus>
            <c:minus>
              <c:numRef>
                <c:f>'Batch Report'!$BC$66</c:f>
                <c:numCache>
                  <c:formatCode>General</c:formatCode>
                  <c:ptCount val="1"/>
                  <c:pt idx="0">
                    <c:v>4.6346525024008088E-3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'Batch Report'!$BB$66</c:f>
              <c:numCache>
                <c:formatCode>0.0000</c:formatCode>
                <c:ptCount val="1"/>
                <c:pt idx="0">
                  <c:v>3.2669326567036361E-2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B-4503-B77C-6F36F7215104}"/>
            </c:ext>
          </c:extLst>
        </c:ser>
        <c:ser>
          <c:idx val="2"/>
          <c:order val="1"/>
          <c:tx>
            <c:strRef>
              <c:f>'Batch Report'!$AJ$71</c:f>
              <c:strCache>
                <c:ptCount val="1"/>
                <c:pt idx="0">
                  <c:v>Berg Exp (7J)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Report'!$BC$71</c:f>
                <c:numCache>
                  <c:formatCode>General</c:formatCode>
                  <c:ptCount val="1"/>
                  <c:pt idx="0">
                    <c:v>1.200294534505374E-2</c:v>
                  </c:pt>
                </c:numCache>
              </c:numRef>
            </c:plus>
            <c:minus>
              <c:numRef>
                <c:f>'Batch Report'!$BC$71</c:f>
                <c:numCache>
                  <c:formatCode>General</c:formatCode>
                  <c:ptCount val="1"/>
                  <c:pt idx="0">
                    <c:v>1.200294534505374E-2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'Batch Report'!$BB$71</c:f>
              <c:numCache>
                <c:formatCode>0.0000</c:formatCode>
                <c:ptCount val="1"/>
                <c:pt idx="0">
                  <c:v>0.17922458333249405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B-4503-B77C-6F36F7215104}"/>
            </c:ext>
          </c:extLst>
        </c:ser>
        <c:ser>
          <c:idx val="9"/>
          <c:order val="2"/>
          <c:tx>
            <c:strRef>
              <c:f>'Batch Report'!$AJ$114</c:f>
              <c:strCache>
                <c:ptCount val="1"/>
                <c:pt idx="0">
                  <c:v>CC7 + Dark (3J)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Report'!$BC$114</c:f>
                <c:numCache>
                  <c:formatCode>General</c:formatCode>
                  <c:ptCount val="1"/>
                  <c:pt idx="0">
                    <c:v>3.4142844575820231E-3</c:v>
                  </c:pt>
                </c:numCache>
              </c:numRef>
            </c:plus>
            <c:minus>
              <c:numRef>
                <c:f>'Batch Report'!$BC$114</c:f>
                <c:numCache>
                  <c:formatCode>General</c:formatCode>
                  <c:ptCount val="1"/>
                  <c:pt idx="0">
                    <c:v>3.4142844575820231E-3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'Batch Report'!$BB$114</c:f>
              <c:numCache>
                <c:formatCode>0.0000</c:formatCode>
                <c:ptCount val="1"/>
                <c:pt idx="0">
                  <c:v>3.4169964760994376E-2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2B-4503-B77C-6F36F7215104}"/>
            </c:ext>
          </c:extLst>
        </c:ser>
        <c:ser>
          <c:idx val="10"/>
          <c:order val="3"/>
          <c:tx>
            <c:strRef>
              <c:f>'Batch Report'!$AJ$122</c:f>
              <c:strCache>
                <c:ptCount val="1"/>
                <c:pt idx="0">
                  <c:v>CC7 Exp (3J)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Report'!$BC$122</c:f>
                <c:numCache>
                  <c:formatCode>General</c:formatCode>
                  <c:ptCount val="1"/>
                  <c:pt idx="0">
                    <c:v>0.39923524023600543</c:v>
                  </c:pt>
                </c:numCache>
              </c:numRef>
            </c:plus>
            <c:minus>
              <c:numRef>
                <c:f>'Batch Report'!$BC$122</c:f>
                <c:numCache>
                  <c:formatCode>General</c:formatCode>
                  <c:ptCount val="1"/>
                  <c:pt idx="0">
                    <c:v>0.39923524023600543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'Batch Report'!$BB$122</c:f>
              <c:numCache>
                <c:formatCode>0.0000</c:formatCode>
                <c:ptCount val="1"/>
                <c:pt idx="0">
                  <c:v>2.6303781240751962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2B-4503-B77C-6F36F7215104}"/>
            </c:ext>
          </c:extLst>
        </c:ser>
        <c:ser>
          <c:idx val="3"/>
          <c:order val="4"/>
          <c:tx>
            <c:strRef>
              <c:f>'Batch Report'!$AJ$10</c:f>
              <c:strCache>
                <c:ptCount val="1"/>
                <c:pt idx="0">
                  <c:v>Symbio Dark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Report'!$BC$10</c:f>
                <c:numCache>
                  <c:formatCode>General</c:formatCode>
                  <c:ptCount val="1"/>
                  <c:pt idx="0">
                    <c:v>2.6315525740845274E-3</c:v>
                  </c:pt>
                </c:numCache>
              </c:numRef>
            </c:plus>
            <c:minus>
              <c:numRef>
                <c:f>'Batch Report'!$BC$10</c:f>
                <c:numCache>
                  <c:formatCode>General</c:formatCode>
                  <c:ptCount val="1"/>
                  <c:pt idx="0">
                    <c:v>2.6315525740845274E-3</c:v>
                  </c:pt>
                </c:numCache>
              </c:numRef>
            </c:minus>
          </c:errBars>
          <c:val>
            <c:numRef>
              <c:f>'Batch Report'!$BB$10</c:f>
              <c:numCache>
                <c:formatCode>0.0000</c:formatCode>
                <c:ptCount val="1"/>
                <c:pt idx="0">
                  <c:v>0.93296402517796206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B-4503-B77C-6F36F7215104}"/>
            </c:ext>
          </c:extLst>
        </c:ser>
        <c:ser>
          <c:idx val="5"/>
          <c:order val="5"/>
          <c:tx>
            <c:strRef>
              <c:f>'Batch Report'!$AJ$32</c:f>
              <c:strCache>
                <c:ptCount val="1"/>
                <c:pt idx="0">
                  <c:v>Symbio 4J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'Batch Report'!$BC$32</c:f>
                <c:numCache>
                  <c:formatCode>General</c:formatCode>
                  <c:ptCount val="1"/>
                  <c:pt idx="0">
                    <c:v>0.42135247840620382</c:v>
                  </c:pt>
                </c:numCache>
              </c:numRef>
            </c:plus>
            <c:minus>
              <c:numRef>
                <c:f>'Batch Report'!$BC$32</c:f>
                <c:numCache>
                  <c:formatCode>General</c:formatCode>
                  <c:ptCount val="1"/>
                  <c:pt idx="0">
                    <c:v>0.42135247840620382</c:v>
                  </c:pt>
                </c:numCache>
              </c:numRef>
            </c:minus>
          </c:errBars>
          <c:val>
            <c:numRef>
              <c:f>'Batch Report'!$BB$32</c:f>
              <c:numCache>
                <c:formatCode>0.0000</c:formatCode>
                <c:ptCount val="1"/>
                <c:pt idx="0">
                  <c:v>5.6868052804268272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2B-4503-B77C-6F36F7215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39683135"/>
        <c:axId val="939681887"/>
      </c:barChart>
      <c:catAx>
        <c:axId val="939683135"/>
        <c:scaling>
          <c:orientation val="minMax"/>
        </c:scaling>
        <c:delete val="1"/>
        <c:axPos val="l"/>
        <c:majorTickMark val="none"/>
        <c:minorTickMark val="none"/>
        <c:tickLblPos val="nextTo"/>
        <c:crossAx val="939681887"/>
        <c:crosses val="autoZero"/>
        <c:auto val="1"/>
        <c:lblAlgn val="ctr"/>
        <c:lblOffset val="100"/>
        <c:noMultiLvlLbl val="0"/>
      </c:catAx>
      <c:valAx>
        <c:axId val="939681887"/>
        <c:scaling>
          <c:orientation val="minMax"/>
          <c:max val="6.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BE" sz="1500" b="0" dirty="0" smtClean="0"/>
                  <a:t>%</a:t>
                </a:r>
                <a:r>
                  <a:rPr lang="fr-BE" sz="1500" b="0" baseline="0" dirty="0" smtClean="0"/>
                  <a:t> </a:t>
                </a:r>
                <a:r>
                  <a:rPr lang="fr-BE" sz="1500" b="0" baseline="30000" dirty="0" smtClean="0"/>
                  <a:t>13 </a:t>
                </a:r>
                <a:r>
                  <a:rPr lang="fr-BE" sz="1500" b="0" baseline="0" dirty="0" smtClean="0"/>
                  <a:t>C </a:t>
                </a:r>
                <a:endParaRPr lang="fr-BE" sz="1500" b="0" dirty="0"/>
              </a:p>
            </c:rich>
          </c:tx>
          <c:layout>
            <c:manualLayout>
              <c:xMode val="edge"/>
              <c:yMode val="edge"/>
              <c:x val="0.53589019315437514"/>
              <c:y val="0.9444822109138622"/>
            </c:manualLayout>
          </c:layout>
          <c:overlay val="0"/>
        </c:title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683135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69104712377803E-2"/>
          <c:y val="0.19485080771127822"/>
          <c:w val="0.18748261209730555"/>
          <c:h val="0.58689946701149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1B77-87E8-45E7-814B-C2709101E0A0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2C83-54D1-4E9A-AF79-69B28EF804D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867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7272-63E8-4F3C-A271-1020B4756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noProof="0" dirty="0" err="1" smtClean="0"/>
              <a:t>Berghia</a:t>
            </a:r>
            <a:r>
              <a:rPr lang="fr-BE" noProof="0" dirty="0" smtClean="0"/>
              <a:t> </a:t>
            </a:r>
            <a:r>
              <a:rPr lang="fr-BE" noProof="0" dirty="0" err="1" smtClean="0"/>
              <a:t>Stephanieae</a:t>
            </a:r>
            <a:r>
              <a:rPr lang="fr-BE" baseline="0" noProof="0" dirty="0" smtClean="0"/>
              <a:t> est une </a:t>
            </a:r>
            <a:r>
              <a:rPr lang="fr-BE" b="1" u="sng" baseline="0" noProof="0" dirty="0" smtClean="0"/>
              <a:t>limace de mer </a:t>
            </a:r>
            <a:r>
              <a:rPr lang="fr-BE" baseline="0" noProof="0" dirty="0" smtClean="0"/>
              <a:t>qui ne se nourris exclusivement de </a:t>
            </a:r>
            <a:r>
              <a:rPr lang="fr-BE" baseline="0" noProof="0" dirty="0" err="1" smtClean="0"/>
              <a:t>Exaiptasia</a:t>
            </a:r>
            <a:r>
              <a:rPr lang="fr-BE" baseline="0" noProof="0" dirty="0" smtClean="0"/>
              <a:t> </a:t>
            </a:r>
            <a:r>
              <a:rPr lang="fr-BE" baseline="0" noProof="0" dirty="0" err="1" smtClean="0"/>
              <a:t>pallida</a:t>
            </a:r>
            <a:r>
              <a:rPr lang="fr-BE" baseline="0" noProof="0" dirty="0" smtClean="0"/>
              <a:t>, </a:t>
            </a:r>
          </a:p>
          <a:p>
            <a:r>
              <a:rPr lang="fr-BE" baseline="0" noProof="0" dirty="0" smtClean="0"/>
              <a:t>Elles </a:t>
            </a:r>
            <a:r>
              <a:rPr lang="fr-BE" b="1" u="sng" baseline="0" noProof="0" dirty="0" smtClean="0"/>
              <a:t>digère le tissus animal </a:t>
            </a:r>
            <a:r>
              <a:rPr lang="fr-BE" baseline="0" noProof="0" dirty="0" smtClean="0"/>
              <a:t>et elle retient les algue dans des petite </a:t>
            </a:r>
            <a:r>
              <a:rPr lang="fr-BE" b="1" u="sng" baseline="0" noProof="0" dirty="0" smtClean="0"/>
              <a:t>vésicules externes </a:t>
            </a:r>
            <a:r>
              <a:rPr lang="fr-BE" baseline="0" noProof="0" dirty="0" smtClean="0"/>
              <a:t>présentes sur leur dos appelée </a:t>
            </a:r>
            <a:r>
              <a:rPr lang="fr-BE" baseline="0" noProof="0" dirty="0" err="1" smtClean="0"/>
              <a:t>cerata</a:t>
            </a:r>
            <a:r>
              <a:rPr lang="fr-BE" baseline="0" noProof="0" dirty="0" smtClean="0"/>
              <a:t>. </a:t>
            </a:r>
          </a:p>
          <a:p>
            <a:endParaRPr lang="fr-BE" baseline="0" noProof="0" dirty="0" smtClean="0"/>
          </a:p>
          <a:p>
            <a:pPr algn="l"/>
            <a:r>
              <a:rPr lang="fr-BE" baseline="0" noProof="0" dirty="0" smtClean="0"/>
              <a:t>Cela est </a:t>
            </a:r>
            <a:r>
              <a:rPr lang="fr-BE" b="1" u="sng" baseline="0" noProof="0" dirty="0" smtClean="0"/>
              <a:t>visible</a:t>
            </a:r>
            <a:r>
              <a:rPr lang="fr-BE" baseline="0" noProof="0" dirty="0" smtClean="0"/>
              <a:t> par leur </a:t>
            </a:r>
            <a:r>
              <a:rPr lang="fr-BE" b="1" u="sng" baseline="0" noProof="0" dirty="0" smtClean="0"/>
              <a:t>coloration</a:t>
            </a:r>
            <a:r>
              <a:rPr lang="fr-BE" baseline="0" noProof="0" dirty="0" smtClean="0"/>
              <a:t> passant du blanc au brun mais aussi par fluorescence de la </a:t>
            </a:r>
            <a:r>
              <a:rPr lang="fr-BE" b="1" u="sng" baseline="0" noProof="0" dirty="0" smtClean="0"/>
              <a:t>chlorophylle</a:t>
            </a:r>
            <a:r>
              <a:rPr lang="fr-BE" baseline="0" noProof="0" dirty="0" smtClean="0"/>
              <a:t> contenue dans </a:t>
            </a:r>
            <a:r>
              <a:rPr lang="fr-BE" baseline="0" noProof="0" dirty="0" err="1" smtClean="0"/>
              <a:t>symbiodinium</a:t>
            </a:r>
            <a:r>
              <a:rPr lang="fr-BE" baseline="0" noProof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7272-63E8-4F3C-A271-1020B4756A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voulons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tout d’abord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suivre l’évolution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quantité de </a:t>
            </a:r>
            <a:r>
              <a:rPr lang="fr-BE" sz="1200" b="1" u="sng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symbiodinium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l’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interieur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Berghia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ce faire nous suivons </a:t>
            </a:r>
            <a:r>
              <a:rPr lang="fr-BE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fluorescence chlorophyllienne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après avoir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nourris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berghia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aiptasia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 on peut le voir sur ces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limace prend rapidement une couleur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brunatre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Après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quantification de cette fluorescence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voir qu’après 7 jours il ne reste plus que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 de la </a:t>
            </a:r>
            <a:r>
              <a:rPr lang="fr-BE" sz="1200" b="1" u="sng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fluoresence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départ, et ce pour les deux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espece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symbiodinium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testé,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7272-63E8-4F3C-A271-1020B4756A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24h </a:t>
            </a:r>
            <a:r>
              <a:rPr lang="fr-B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après l’ingestion de l’anémone, on peut voir l’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b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apparition</a:t>
            </a:r>
            <a:r>
              <a:rPr lang="fr-B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ici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brun, d’excrément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que leur valeur de </a:t>
            </a:r>
            <a:r>
              <a:rPr lang="fr-BE" sz="1200" b="1" u="sng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Fv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/Fm est égale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 autres,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1" u="sng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qui veut dire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symbiodinium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bel et bien toujours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fr-BE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les excrément.</a:t>
            </a:r>
            <a:endParaRPr lang="fr-BE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que le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rendement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quantique maximal du PSII reste stable, peu importe de mode de vie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lorsque l’on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les mesures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vitesses de transfert d’électron, on peut voir qu’il n’y a pas de différences significatives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 si </a:t>
            </a:r>
            <a:r>
              <a:rPr lang="fr-BE" sz="1200" b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fluorescence chlorophyllienne </a:t>
            </a:r>
            <a:r>
              <a:rPr lang="fr-BE" sz="1200" b="0" u="non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diminue à l’intérieure de </a:t>
            </a:r>
            <a:r>
              <a:rPr lang="fr-BE" sz="1200" b="0" u="non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berghia</a:t>
            </a:r>
            <a:r>
              <a:rPr lang="fr-BE" sz="1200" b="0" u="non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cours du temps la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photosynthèse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semble pas être affectée,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7272-63E8-4F3C-A271-1020B4756A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mesurant la respiration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diffèrent organismes, on peut voir qu’elle est plus importante lorsque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symbiodinium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en association avec un autre organisme, ce qui est assez logique car il y a deux organismes qui respirent,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aura donc plus de consommation d’oxygène.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respiration semble aussi être relative a la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complexité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l’organisme.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pouvons en déduire La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photosynthèse brute </a:t>
            </a:r>
            <a:r>
              <a:rPr lang="fr-BE" sz="1200" b="0" u="non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montre que la quantité d’O2 produite par </a:t>
            </a:r>
            <a:r>
              <a:rPr lang="fr-BE" sz="120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chlorpophylle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est la </a:t>
            </a:r>
            <a:r>
              <a:rPr lang="fr-BE" sz="1200" b="1" u="sng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fr-BE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peut importe le mode de vie.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7272-63E8-4F3C-A271-1020B4756A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0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3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516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7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59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154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95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69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67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48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529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799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9481C-1A22-4B89-8B57-4B1A30FD6D77}" type="datetimeFigureOut">
              <a:rPr lang="fr-BE" smtClean="0"/>
              <a:t>10-05-21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450E-896B-4294-B87E-F1BA6152D7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415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529" y="0"/>
            <a:ext cx="2648471" cy="12831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3498" y="8761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BE" b="1" dirty="0" err="1"/>
              <a:t>S</a:t>
            </a:r>
            <a:r>
              <a:rPr lang="fr-BE" b="1" dirty="0" err="1" smtClean="0"/>
              <a:t>ymbiont</a:t>
            </a:r>
            <a:r>
              <a:rPr lang="fr-BE" b="1" dirty="0" smtClean="0"/>
              <a:t> </a:t>
            </a:r>
            <a:r>
              <a:rPr lang="fr-BE" b="1" dirty="0" err="1" smtClean="0"/>
              <a:t>relationship</a:t>
            </a:r>
            <a:r>
              <a:rPr lang="fr-BE" b="1" dirty="0" smtClean="0"/>
              <a:t> </a:t>
            </a:r>
            <a:r>
              <a:rPr lang="fr-BE" b="1" dirty="0" err="1" smtClean="0"/>
              <a:t>between</a:t>
            </a:r>
            <a:r>
              <a:rPr lang="fr-BE" b="1" dirty="0" smtClean="0"/>
              <a:t>  </a:t>
            </a:r>
            <a:r>
              <a:rPr lang="fr-BE" b="1" i="1" dirty="0" err="1" smtClean="0"/>
              <a:t>Symbiodinium</a:t>
            </a:r>
            <a:r>
              <a:rPr lang="fr-BE" b="1" i="1" dirty="0" smtClean="0"/>
              <a:t> </a:t>
            </a:r>
            <a:r>
              <a:rPr lang="fr-BE" b="1" i="1" dirty="0" err="1" smtClean="0"/>
              <a:t>sp</a:t>
            </a:r>
            <a:r>
              <a:rPr lang="fr-BE" b="1" i="1" dirty="0" smtClean="0"/>
              <a:t>.</a:t>
            </a:r>
            <a:r>
              <a:rPr lang="fr-BE" b="1" dirty="0" smtClean="0"/>
              <a:t>,</a:t>
            </a:r>
            <a:br>
              <a:rPr lang="fr-BE" b="1" dirty="0" smtClean="0"/>
            </a:br>
            <a:r>
              <a:rPr lang="fr-BE" b="1" i="1" dirty="0" smtClean="0"/>
              <a:t>E. </a:t>
            </a:r>
            <a:r>
              <a:rPr lang="fr-BE" b="1" i="1" dirty="0" err="1" smtClean="0"/>
              <a:t>pallida</a:t>
            </a:r>
            <a:r>
              <a:rPr lang="fr-BE" b="1" i="1" dirty="0" smtClean="0"/>
              <a:t> </a:t>
            </a:r>
            <a:r>
              <a:rPr lang="fr-BE" b="1" dirty="0" smtClean="0"/>
              <a:t>and</a:t>
            </a:r>
            <a:r>
              <a:rPr lang="fr-BE" b="1" i="1" dirty="0" smtClean="0"/>
              <a:t> B. </a:t>
            </a:r>
            <a:r>
              <a:rPr lang="fr-BE" b="1" i="1" dirty="0" err="1" smtClean="0"/>
              <a:t>stephanieae</a:t>
            </a:r>
            <a:endParaRPr lang="fr-BE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48" y="3375324"/>
            <a:ext cx="3992276" cy="31938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1" r="5256"/>
          <a:stretch/>
        </p:blipFill>
        <p:spPr>
          <a:xfrm rot="5400000">
            <a:off x="6768675" y="3690275"/>
            <a:ext cx="3185575" cy="2555674"/>
          </a:xfrm>
          <a:prstGeom prst="rect">
            <a:avLst/>
          </a:prstGeom>
        </p:spPr>
      </p:pic>
      <p:pic>
        <p:nvPicPr>
          <p:cNvPr id="6" name="Picture 6" descr="RÃ©sultat de recherche d'images pour &quot;berghia&quot;">
            <a:extLst>
              <a:ext uri="{FF2B5EF4-FFF2-40B4-BE49-F238E27FC236}">
                <a16:creationId xmlns:a16="http://schemas.microsoft.com/office/drawing/2014/main" id="{DA47FB73-93F6-A048-843E-6594B351C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 b="15856"/>
          <a:stretch/>
        </p:blipFill>
        <p:spPr bwMode="auto">
          <a:xfrm rot="16200000">
            <a:off x="8904635" y="4109991"/>
            <a:ext cx="3183830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5423D6-3F16-1F4D-BB4F-143235FFF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153040" y="3817113"/>
            <a:ext cx="1642550" cy="75897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E36F-1633-4462-AC47-18A741AE8D95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Image 10" descr="Génétique et physiologie des microalgue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" y="0"/>
            <a:ext cx="3453130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Résultat de recherche d'images pour &quot;symbiodinium&quo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2" r="17400" b="5033"/>
          <a:stretch/>
        </p:blipFill>
        <p:spPr bwMode="auto">
          <a:xfrm>
            <a:off x="822398" y="3385312"/>
            <a:ext cx="2268950" cy="31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51" y="764540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Tom Felle</a:t>
            </a:r>
            <a:r>
              <a:rPr lang="en-GB" dirty="0"/>
              <a:t>r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4345" r="27678" b="49213"/>
          <a:stretch/>
        </p:blipFill>
        <p:spPr>
          <a:xfrm>
            <a:off x="3091526" y="5469291"/>
            <a:ext cx="1103402" cy="10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47" y="15866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Confocal imaging </a:t>
            </a:r>
            <a:endParaRPr lang="en-GB" dirty="0"/>
          </a:p>
        </p:txBody>
      </p:sp>
      <p:pic>
        <p:nvPicPr>
          <p:cNvPr id="3" name="Picture 2" descr="https://lh5.googleusercontent.com/s2xu-_65c1H0rsPA1lOYpxGBQQ-__BdOwpdiv4BRitxOfWqlANkXr38T1YSfl2OPIT9iuNI76JxUQUXiV8QobK1U9dxu6aXDe613QqEYgH1D7HN6GruNr5gnOhMZzZMNHdiUNae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62" y="4339261"/>
            <a:ext cx="4744212" cy="23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6.googleusercontent.com/gEX4GqIbZHVYgDoIiV-Wx-Bl8qFaRn-ol1vRe9T-8-MV0h5AXN_S3WQ0L0AOscrZwcA26Fju_Zd5Y_9mNjZAeRwpdn9_1R_A_EhoQEsqsb1ZrwyM-srl66Z7Iu4bOdMtzQPCZ-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2" y="1708174"/>
            <a:ext cx="4744212" cy="23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jQfJqC42pl6tcq3MusLmhWG_sXay1lrzECgsNT54TdSCcTdNP73lYr5MGIimHnEfogvZH3pGkZljcfsVl1xuTuv-nKZQpoDEa1AS3G-jPps6golBjesUc2skiVCJEtk2RY_z0p3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2" y="4402241"/>
            <a:ext cx="4744212" cy="23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xyZUzIe-zD0DKTOG0u4A5QwVojQinjW8iaqevjahr2N1vJ24RAKOwpoNE3OOTQo5VqbGWJR1BgaRnFiyD0cfruXRGEXr7HFkcWDx6SOn3X1pLni_ldMqaYkUEyaWMW6q11fu6WZ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98" y="1708174"/>
            <a:ext cx="4749476" cy="24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6"/>
          <p:cNvSpPr txBox="1"/>
          <p:nvPr/>
        </p:nvSpPr>
        <p:spPr>
          <a:xfrm>
            <a:off x="841647" y="1373932"/>
            <a:ext cx="369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 i="1" dirty="0" err="1" smtClean="0"/>
              <a:t>Symbiodinum</a:t>
            </a:r>
            <a:r>
              <a:rPr lang="fr-BE" i="1" dirty="0" smtClean="0"/>
              <a:t> </a:t>
            </a:r>
            <a:r>
              <a:rPr lang="fr-BE" dirty="0" smtClean="0"/>
              <a:t>SSA01</a:t>
            </a:r>
            <a:r>
              <a:rPr lang="fr-BE" i="1" dirty="0" smtClean="0"/>
              <a:t> </a:t>
            </a:r>
            <a:r>
              <a:rPr lang="fr-BE" dirty="0" smtClean="0"/>
              <a:t> Free-Living </a:t>
            </a:r>
            <a:endParaRPr lang="fr-BE" i="1" dirty="0" smtClean="0"/>
          </a:p>
        </p:txBody>
      </p:sp>
      <p:sp>
        <p:nvSpPr>
          <p:cNvPr id="8" name="ZoneTexte 16"/>
          <p:cNvSpPr txBox="1"/>
          <p:nvPr/>
        </p:nvSpPr>
        <p:spPr>
          <a:xfrm>
            <a:off x="1728130" y="4064495"/>
            <a:ext cx="258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 i="1" dirty="0" err="1" smtClean="0"/>
              <a:t>Aiptasia</a:t>
            </a:r>
            <a:r>
              <a:rPr lang="fr-BE" i="1" dirty="0" smtClean="0"/>
              <a:t> </a:t>
            </a:r>
            <a:r>
              <a:rPr lang="fr-BE" i="1" dirty="0" err="1" smtClean="0"/>
              <a:t>pallida</a:t>
            </a:r>
            <a:r>
              <a:rPr lang="fr-BE" i="1" dirty="0" smtClean="0"/>
              <a:t> </a:t>
            </a:r>
          </a:p>
        </p:txBody>
      </p:sp>
      <p:sp>
        <p:nvSpPr>
          <p:cNvPr id="9" name="ZoneTexte 16"/>
          <p:cNvSpPr txBox="1"/>
          <p:nvPr/>
        </p:nvSpPr>
        <p:spPr>
          <a:xfrm>
            <a:off x="8110765" y="1390980"/>
            <a:ext cx="263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 i="1" dirty="0" err="1" smtClean="0"/>
              <a:t>Berghia</a:t>
            </a:r>
            <a:r>
              <a:rPr lang="fr-BE" i="1" dirty="0" smtClean="0"/>
              <a:t> </a:t>
            </a:r>
            <a:r>
              <a:rPr lang="fr-BE" i="1" dirty="0" err="1" smtClean="0"/>
              <a:t>Stephaniae</a:t>
            </a:r>
            <a:r>
              <a:rPr lang="fr-BE" i="1" dirty="0" smtClean="0"/>
              <a:t> </a:t>
            </a:r>
          </a:p>
        </p:txBody>
      </p:sp>
      <p:sp>
        <p:nvSpPr>
          <p:cNvPr id="10" name="ZoneTexte 16"/>
          <p:cNvSpPr txBox="1"/>
          <p:nvPr/>
        </p:nvSpPr>
        <p:spPr>
          <a:xfrm>
            <a:off x="8245308" y="4051174"/>
            <a:ext cx="276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 dirty="0" err="1" smtClean="0"/>
              <a:t>Feces</a:t>
            </a:r>
            <a:r>
              <a:rPr lang="fr-BE" i="1" dirty="0" smtClean="0"/>
              <a:t> of </a:t>
            </a:r>
            <a:r>
              <a:rPr lang="fr-BE" i="1" dirty="0" err="1" smtClean="0"/>
              <a:t>B.stephanieae</a:t>
            </a:r>
            <a:r>
              <a:rPr lang="fr-BE" i="1" dirty="0" smtClean="0"/>
              <a:t> </a:t>
            </a:r>
          </a:p>
        </p:txBody>
      </p:sp>
      <p:sp>
        <p:nvSpPr>
          <p:cNvPr id="4" name="Up Arrow 3"/>
          <p:cNvSpPr/>
          <p:nvPr/>
        </p:nvSpPr>
        <p:spPr>
          <a:xfrm rot="13185797">
            <a:off x="11445226" y="5036943"/>
            <a:ext cx="176696" cy="3497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4097"/>
          <a:stretch/>
        </p:blipFill>
        <p:spPr>
          <a:xfrm>
            <a:off x="5259919" y="5000247"/>
            <a:ext cx="3706669" cy="1704954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86" y="2346062"/>
            <a:ext cx="1572408" cy="2654188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80" y="2346062"/>
            <a:ext cx="1489900" cy="2606939"/>
          </a:xfrm>
          <a:prstGeom prst="rect">
            <a:avLst/>
          </a:prstGeom>
        </p:spPr>
      </p:pic>
      <p:pic>
        <p:nvPicPr>
          <p:cNvPr id="20" name="Picture 2" descr="RÃ©sultat de recherche d'images pour &quot;berghia verrucicornis&quot;">
            <a:extLst>
              <a:ext uri="{FF2B5EF4-FFF2-40B4-BE49-F238E27FC236}">
                <a16:creationId xmlns:a16="http://schemas.microsoft.com/office/drawing/2014/main" id="{45831A98-CAA7-7742-A371-45F2A587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9649" r="11190" b="14185"/>
          <a:stretch/>
        </p:blipFill>
        <p:spPr bwMode="auto">
          <a:xfrm rot="5400000">
            <a:off x="-161220" y="2881166"/>
            <a:ext cx="2604204" cy="15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berghia&quot;">
            <a:extLst>
              <a:ext uri="{FF2B5EF4-FFF2-40B4-BE49-F238E27FC236}">
                <a16:creationId xmlns:a16="http://schemas.microsoft.com/office/drawing/2014/main" id="{DA47FB73-93F6-A048-843E-6594B351C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226"/>
          <a:stretch/>
        </p:blipFill>
        <p:spPr bwMode="auto">
          <a:xfrm rot="16200000">
            <a:off x="8797023" y="2882009"/>
            <a:ext cx="2647632" cy="15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A5423D6-3F16-1F4D-BB4F-143235FFF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944375" y="2605369"/>
            <a:ext cx="1910615" cy="882836"/>
          </a:xfrm>
          <a:prstGeom prst="rect">
            <a:avLst/>
          </a:prstGeom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CFCE91FC-CFE8-D04C-859A-9B536D2D5275}"/>
              </a:ext>
            </a:extLst>
          </p:cNvPr>
          <p:cNvSpPr/>
          <p:nvPr/>
        </p:nvSpPr>
        <p:spPr>
          <a:xfrm>
            <a:off x="6420321" y="3303498"/>
            <a:ext cx="1004369" cy="8998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4D40967-9F6A-3743-B3D7-CE086E551E3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i="1" dirty="0" err="1" smtClean="0"/>
              <a:t>Berghia</a:t>
            </a:r>
            <a:r>
              <a:rPr lang="fr-BE" i="1" dirty="0" smtClean="0"/>
              <a:t> </a:t>
            </a:r>
            <a:r>
              <a:rPr lang="fr-BE" i="1" dirty="0" err="1" smtClean="0"/>
              <a:t>stephanieae</a:t>
            </a:r>
            <a:r>
              <a:rPr lang="fr-BE" dirty="0"/>
              <a:t>: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err="1" smtClean="0"/>
              <a:t>spectacular</a:t>
            </a:r>
            <a:r>
              <a:rPr lang="fr-BE" dirty="0" smtClean="0"/>
              <a:t> </a:t>
            </a:r>
            <a:r>
              <a:rPr lang="fr-BE" dirty="0" err="1" smtClean="0"/>
              <a:t>predator</a:t>
            </a:r>
            <a:r>
              <a:rPr lang="fr-BE" dirty="0"/>
              <a:t> </a:t>
            </a:r>
            <a:r>
              <a:rPr lang="fr-BE" dirty="0" smtClean="0"/>
              <a:t>of </a:t>
            </a:r>
            <a:r>
              <a:rPr lang="fr-BE" i="1" dirty="0" err="1" smtClean="0"/>
              <a:t>Exaiptasia</a:t>
            </a:r>
            <a:r>
              <a:rPr lang="fr-BE" i="1" dirty="0" smtClean="0"/>
              <a:t> </a:t>
            </a:r>
            <a:r>
              <a:rPr lang="fr-BE" i="1" dirty="0" err="1" smtClean="0"/>
              <a:t>pallida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E36F-1633-4462-AC47-18A741AE8D95}" type="slidenum">
              <a:rPr lang="en-US" smtClean="0"/>
              <a:t>2</a:t>
            </a:fld>
            <a:endParaRPr lang="en-US" dirty="0"/>
          </a:p>
        </p:txBody>
      </p:sp>
      <p:pic>
        <p:nvPicPr>
          <p:cNvPr id="19" name="Image 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8" y="2352616"/>
            <a:ext cx="1843236" cy="260420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8224754-507D-DB46-83E0-8445A06547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835" y="2091479"/>
            <a:ext cx="1152122" cy="1152122"/>
          </a:xfrm>
          <a:prstGeom prst="rect">
            <a:avLst/>
          </a:prstGeom>
        </p:spPr>
      </p:pic>
      <p:sp>
        <p:nvSpPr>
          <p:cNvPr id="28" name="Flèche vers la droite 6">
            <a:extLst>
              <a:ext uri="{FF2B5EF4-FFF2-40B4-BE49-F238E27FC236}">
                <a16:creationId xmlns:a16="http://schemas.microsoft.com/office/drawing/2014/main" id="{CFCE91FC-CFE8-D04C-859A-9B536D2D5275}"/>
              </a:ext>
            </a:extLst>
          </p:cNvPr>
          <p:cNvSpPr/>
          <p:nvPr/>
        </p:nvSpPr>
        <p:spPr>
          <a:xfrm>
            <a:off x="3788452" y="3315077"/>
            <a:ext cx="1004369" cy="8998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85875" y="1950020"/>
            <a:ext cx="1111827" cy="3013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CC7 + SSA01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4457700" y="2138176"/>
            <a:ext cx="128175" cy="256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 vers la droite 6">
            <a:extLst>
              <a:ext uri="{FF2B5EF4-FFF2-40B4-BE49-F238E27FC236}">
                <a16:creationId xmlns:a16="http://schemas.microsoft.com/office/drawing/2014/main" id="{CFCE91FC-CFE8-D04C-859A-9B536D2D5275}"/>
              </a:ext>
            </a:extLst>
          </p:cNvPr>
          <p:cNvSpPr/>
          <p:nvPr/>
        </p:nvSpPr>
        <p:spPr>
          <a:xfrm>
            <a:off x="6969361" y="5731498"/>
            <a:ext cx="417622" cy="3234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1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Decrease in total chlorophyll fluorescence reflects loss of </a:t>
            </a:r>
            <a:r>
              <a:rPr lang="en-US" i="1" dirty="0" err="1"/>
              <a:t>S</a:t>
            </a:r>
            <a:r>
              <a:rPr lang="en-US" i="1" dirty="0" err="1" smtClean="0"/>
              <a:t>ymbiodinium</a:t>
            </a:r>
            <a:r>
              <a:rPr lang="en-US" dirty="0" smtClean="0"/>
              <a:t> inside </a:t>
            </a:r>
            <a:r>
              <a:rPr lang="en-US" i="1" dirty="0" err="1" smtClean="0"/>
              <a:t>B.stephanieae</a:t>
            </a:r>
            <a:endParaRPr lang="en-US" i="1" dirty="0"/>
          </a:p>
        </p:txBody>
      </p:sp>
      <p:pic>
        <p:nvPicPr>
          <p:cNvPr id="3" name="Imag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6"/>
          <a:stretch/>
        </p:blipFill>
        <p:spPr>
          <a:xfrm>
            <a:off x="1920179" y="1992785"/>
            <a:ext cx="8351641" cy="114083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E36F-1633-4462-AC47-18A741AE8D9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79DDA7E-515B-104B-BFEA-3B8EAA4EC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854863"/>
              </p:ext>
            </p:extLst>
          </p:nvPr>
        </p:nvGraphicFramePr>
        <p:xfrm>
          <a:off x="2988297" y="3219203"/>
          <a:ext cx="6108569" cy="28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62032" y="6159302"/>
            <a:ext cx="1127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Is </a:t>
            </a:r>
            <a:r>
              <a:rPr lang="fr-BE" sz="2400" dirty="0" err="1"/>
              <a:t>there</a:t>
            </a:r>
            <a:r>
              <a:rPr lang="fr-BE" sz="2400" dirty="0"/>
              <a:t> a </a:t>
            </a:r>
            <a:r>
              <a:rPr lang="fr-BE" sz="2400" dirty="0" err="1" smtClean="0"/>
              <a:t>symbiosis</a:t>
            </a:r>
            <a:r>
              <a:rPr lang="fr-BE" sz="2400" dirty="0" smtClean="0"/>
              <a:t> </a:t>
            </a:r>
            <a:r>
              <a:rPr lang="fr-BE" sz="2400" dirty="0" err="1"/>
              <a:t>between</a:t>
            </a:r>
            <a:r>
              <a:rPr lang="fr-BE" sz="2400" dirty="0"/>
              <a:t> </a:t>
            </a:r>
            <a:r>
              <a:rPr lang="fr-BE" sz="2400" i="1" dirty="0" err="1"/>
              <a:t>Symbiodinium</a:t>
            </a:r>
            <a:r>
              <a:rPr lang="fr-BE" sz="2400" i="1" dirty="0"/>
              <a:t> </a:t>
            </a:r>
            <a:r>
              <a:rPr lang="fr-BE" sz="2400" i="1" dirty="0" err="1"/>
              <a:t>sp</a:t>
            </a:r>
            <a:r>
              <a:rPr lang="fr-BE" sz="2400" i="1" dirty="0"/>
              <a:t>.</a:t>
            </a:r>
            <a:r>
              <a:rPr lang="fr-BE" sz="2400" dirty="0"/>
              <a:t> and </a:t>
            </a:r>
            <a:r>
              <a:rPr lang="fr-BE" sz="2400" i="1" dirty="0" err="1"/>
              <a:t>Berghia</a:t>
            </a:r>
            <a:r>
              <a:rPr lang="fr-BE" sz="2400" i="1" dirty="0"/>
              <a:t> </a:t>
            </a:r>
            <a:r>
              <a:rPr lang="fr-BE" sz="2400" i="1" dirty="0" err="1"/>
              <a:t>stephanieae</a:t>
            </a:r>
            <a:r>
              <a:rPr lang="fr-BE" sz="2400" i="1" dirty="0"/>
              <a:t> </a:t>
            </a:r>
            <a:r>
              <a:rPr lang="fr-BE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071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E09D13CB-E825-AD48-BB41-F388D7B5321F}"/>
              </a:ext>
            </a:extLst>
          </p:cNvPr>
          <p:cNvSpPr txBox="1">
            <a:spLocks/>
          </p:cNvSpPr>
          <p:nvPr/>
        </p:nvSpPr>
        <p:spPr>
          <a:xfrm>
            <a:off x="914400" y="236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d-GB" dirty="0" smtClean="0"/>
              <a:t>Photosynthetic activity</a:t>
            </a:r>
            <a:r>
              <a:rPr lang="fr-BE" dirty="0" smtClean="0"/>
              <a:t> stable </a:t>
            </a:r>
            <a:r>
              <a:rPr lang="gd-GB" dirty="0" smtClean="0"/>
              <a:t> </a:t>
            </a:r>
            <a:endParaRPr lang="fr-BE" dirty="0" smtClean="0"/>
          </a:p>
          <a:p>
            <a:pPr algn="ctr"/>
            <a:r>
              <a:rPr lang="gd-GB" dirty="0" smtClean="0"/>
              <a:t>from food to feces </a:t>
            </a:r>
            <a:endParaRPr lang="gd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30174" b="51416"/>
          <a:stretch/>
        </p:blipFill>
        <p:spPr>
          <a:xfrm>
            <a:off x="1548245" y="5776470"/>
            <a:ext cx="1052003" cy="828851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Picture 2" descr="Résultat de recherche d'images pour &quot;aiptasi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7584"/>
            <a:ext cx="1053653" cy="95267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Ã©sultat de recherche d'images pour &quot;berghia verrucicornis&quot;">
            <a:extLst>
              <a:ext uri="{FF2B5EF4-FFF2-40B4-BE49-F238E27FC236}">
                <a16:creationId xmlns:a16="http://schemas.microsoft.com/office/drawing/2014/main" id="{45831A98-CAA7-7742-A371-45F2A587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9649" r="11190" b="14185"/>
          <a:stretch/>
        </p:blipFill>
        <p:spPr bwMode="auto">
          <a:xfrm>
            <a:off x="2159810" y="4647584"/>
            <a:ext cx="1611578" cy="95267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04376"/>
              </p:ext>
            </p:extLst>
          </p:nvPr>
        </p:nvGraphicFramePr>
        <p:xfrm>
          <a:off x="6889173" y="1561866"/>
          <a:ext cx="5153890" cy="336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E36F-1633-4462-AC47-18A741AE8D95}" type="slidenum">
              <a:rPr lang="en-US" smtClean="0"/>
              <a:t>4</a:t>
            </a:fld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4021335" y="4861598"/>
            <a:ext cx="8079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 smtClean="0"/>
              <a:t>Symbiodinium</a:t>
            </a:r>
            <a:r>
              <a:rPr lang="en-US" dirty="0" smtClean="0"/>
              <a:t> inside feces are </a:t>
            </a:r>
            <a:r>
              <a:rPr lang="en-US" b="1" dirty="0" smtClean="0"/>
              <a:t>still active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Maximal quantum yield of PSII is </a:t>
            </a:r>
            <a:r>
              <a:rPr lang="en-US" b="1" dirty="0" smtClean="0"/>
              <a:t>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 difference </a:t>
            </a:r>
            <a:r>
              <a:rPr lang="en-US" dirty="0" smtClean="0"/>
              <a:t>in the electron transport rate </a:t>
            </a:r>
            <a:endParaRPr lang="en-US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687129"/>
              </p:ext>
            </p:extLst>
          </p:nvPr>
        </p:nvGraphicFramePr>
        <p:xfrm>
          <a:off x="31173" y="1604420"/>
          <a:ext cx="6858000" cy="272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492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0174" b="51416"/>
          <a:stretch/>
        </p:blipFill>
        <p:spPr>
          <a:xfrm>
            <a:off x="10497008" y="3125991"/>
            <a:ext cx="1258167" cy="99128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Picture 2" descr="Résultat de recherche d'images pour &quot;aiptasi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454" y="1982040"/>
            <a:ext cx="1094721" cy="98981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berghia verrucicornis&quot;">
            <a:extLst>
              <a:ext uri="{FF2B5EF4-FFF2-40B4-BE49-F238E27FC236}">
                <a16:creationId xmlns:a16="http://schemas.microsoft.com/office/drawing/2014/main" id="{45831A98-CAA7-7742-A371-45F2A587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9649" r="11190" b="14185"/>
          <a:stretch/>
        </p:blipFill>
        <p:spPr bwMode="auto">
          <a:xfrm>
            <a:off x="10080783" y="4264045"/>
            <a:ext cx="1674392" cy="98981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719081" y="4899912"/>
            <a:ext cx="8587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Photosynthetic activity do not change no matter the living stage 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 	</a:t>
            </a:r>
          </a:p>
          <a:p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i="1" dirty="0" err="1" smtClean="0">
                <a:sym typeface="Wingdings" panose="05000000000000000000" pitchFamily="2" charset="2"/>
              </a:rPr>
              <a:t>Symbiodinium</a:t>
            </a:r>
            <a:r>
              <a:rPr lang="en-US" sz="2000" i="1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is not affected by the digestion </a:t>
            </a:r>
            <a:endParaRPr lang="en-US" sz="2000" dirty="0" smtClean="0"/>
          </a:p>
        </p:txBody>
      </p:sp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863837"/>
              </p:ext>
            </p:extLst>
          </p:nvPr>
        </p:nvGraphicFramePr>
        <p:xfrm>
          <a:off x="2204431" y="1758122"/>
          <a:ext cx="576806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E36F-1633-4462-AC47-18A741AE8D95}" type="slidenum">
              <a:rPr lang="en-US" smtClean="0"/>
              <a:t>5</a:t>
            </a:fld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09D13CB-E825-AD48-BB41-F388D7B5321F}"/>
              </a:ext>
            </a:extLst>
          </p:cNvPr>
          <p:cNvSpPr txBox="1">
            <a:spLocks/>
          </p:cNvSpPr>
          <p:nvPr/>
        </p:nvSpPr>
        <p:spPr>
          <a:xfrm>
            <a:off x="914400" y="236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d-GB" dirty="0" smtClean="0"/>
              <a:t>Photosynthetic activity</a:t>
            </a:r>
            <a:r>
              <a:rPr lang="fr-BE" dirty="0" smtClean="0"/>
              <a:t> stable </a:t>
            </a:r>
            <a:r>
              <a:rPr lang="gd-GB" dirty="0" smtClean="0"/>
              <a:t> </a:t>
            </a:r>
            <a:endParaRPr lang="fr-BE" dirty="0" smtClean="0"/>
          </a:p>
          <a:p>
            <a:pPr algn="ctr"/>
            <a:r>
              <a:rPr lang="gd-GB" dirty="0" smtClean="0"/>
              <a:t>from food to feces </a:t>
            </a:r>
            <a:endParaRPr lang="gd-GB" dirty="0"/>
          </a:p>
        </p:txBody>
      </p:sp>
    </p:spTree>
    <p:extLst>
      <p:ext uri="{BB962C8B-B14F-4D97-AF65-F5344CB8AC3E}">
        <p14:creationId xmlns:p14="http://schemas.microsoft.com/office/powerpoint/2010/main" val="28604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918" y="9871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Nutrients transfer 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690687"/>
            <a:ext cx="6100637" cy="48737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55281" y="6410555"/>
            <a:ext cx="807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Sproles</a:t>
            </a:r>
            <a:r>
              <a:rPr lang="en-US" sz="1400" dirty="0" smtClean="0"/>
              <a:t> et al., 2018)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9842500" y="2616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H</a:t>
            </a:r>
            <a:r>
              <a:rPr lang="fr-BE" baseline="30000" dirty="0" smtClean="0"/>
              <a:t>13</a:t>
            </a:r>
            <a:r>
              <a:rPr lang="fr-BE" dirty="0" smtClean="0"/>
              <a:t>C0</a:t>
            </a:r>
            <a:r>
              <a:rPr lang="fr-BE" baseline="-25000" dirty="0" smtClean="0"/>
              <a:t>3</a:t>
            </a:r>
            <a:r>
              <a:rPr lang="fr-BE" baseline="30000" dirty="0" smtClean="0"/>
              <a:t>-</a:t>
            </a:r>
            <a:endParaRPr lang="fr-BE" baseline="-25000" dirty="0"/>
          </a:p>
        </p:txBody>
      </p:sp>
      <p:cxnSp>
        <p:nvCxnSpPr>
          <p:cNvPr id="13" name="Connecteur droit avec flèche 12"/>
          <p:cNvCxnSpPr>
            <a:stCxn id="8" idx="1"/>
          </p:cNvCxnSpPr>
          <p:nvPr/>
        </p:nvCxnSpPr>
        <p:spPr>
          <a:xfrm flipH="1">
            <a:off x="6972300" y="2800866"/>
            <a:ext cx="2870200" cy="907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 courbée vers le haut 13"/>
          <p:cNvSpPr/>
          <p:nvPr/>
        </p:nvSpPr>
        <p:spPr>
          <a:xfrm flipH="1" flipV="1">
            <a:off x="3573337" y="3594165"/>
            <a:ext cx="1092200" cy="3556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73403" y="322483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9670742" y="481857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aseline="30000" dirty="0" smtClean="0"/>
              <a:t>15</a:t>
            </a:r>
            <a:r>
              <a:rPr lang="fr-BE" dirty="0" smtClean="0"/>
              <a:t>NO</a:t>
            </a:r>
            <a:r>
              <a:rPr lang="fr-BE" baseline="-25000" dirty="0" smtClean="0"/>
              <a:t>3</a:t>
            </a:r>
            <a:r>
              <a:rPr lang="fr-BE" baseline="30000" dirty="0" smtClean="0"/>
              <a:t>-</a:t>
            </a:r>
            <a:endParaRPr lang="fr-BE" dirty="0"/>
          </a:p>
        </p:txBody>
      </p:sp>
      <p:cxnSp>
        <p:nvCxnSpPr>
          <p:cNvPr id="17" name="Connecteur droit avec flèche 16"/>
          <p:cNvCxnSpPr>
            <a:stCxn id="16" idx="1"/>
          </p:cNvCxnSpPr>
          <p:nvPr/>
        </p:nvCxnSpPr>
        <p:spPr>
          <a:xfrm flipH="1" flipV="1">
            <a:off x="8801100" y="4931046"/>
            <a:ext cx="869642" cy="72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courbée vers le haut 19"/>
          <p:cNvSpPr/>
          <p:nvPr/>
        </p:nvSpPr>
        <p:spPr>
          <a:xfrm flipH="1">
            <a:off x="3859071" y="5083818"/>
            <a:ext cx="1092200" cy="413823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59137" y="54770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3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16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Isotope labelling (Na</a:t>
            </a:r>
            <a:r>
              <a:rPr lang="fr-BE" baseline="30000" dirty="0" smtClean="0"/>
              <a:t>15</a:t>
            </a:r>
            <a:r>
              <a:rPr lang="fr-BE" dirty="0" smtClean="0"/>
              <a:t>NO</a:t>
            </a:r>
            <a:r>
              <a:rPr lang="fr-BE" baseline="-25000" dirty="0" smtClean="0"/>
              <a:t>3</a:t>
            </a:r>
            <a:r>
              <a:rPr lang="fr-BE" dirty="0" smtClean="0"/>
              <a:t>)</a:t>
            </a:r>
            <a:endParaRPr lang="fr-BE" dirty="0"/>
          </a:p>
        </p:txBody>
      </p:sp>
      <p:graphicFrame>
        <p:nvGraphicFramePr>
          <p:cNvPr id="3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646670"/>
              </p:ext>
            </p:extLst>
          </p:nvPr>
        </p:nvGraphicFramePr>
        <p:xfrm>
          <a:off x="1163262" y="1389806"/>
          <a:ext cx="7271904" cy="407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0174" b="51416"/>
          <a:stretch/>
        </p:blipFill>
        <p:spPr>
          <a:xfrm>
            <a:off x="75431" y="2255011"/>
            <a:ext cx="592005" cy="46642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Picture 2" descr="Résultat de recherche d'images pour &quot;aiptasi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" y="2871647"/>
            <a:ext cx="800347" cy="72364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berghia verrucicornis&quot;">
            <a:extLst>
              <a:ext uri="{FF2B5EF4-FFF2-40B4-BE49-F238E27FC236}">
                <a16:creationId xmlns:a16="http://schemas.microsoft.com/office/drawing/2014/main" id="{45831A98-CAA7-7742-A371-45F2A587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9649" r="11190" b="14185"/>
          <a:stretch/>
        </p:blipFill>
        <p:spPr bwMode="auto">
          <a:xfrm>
            <a:off x="65989" y="3745502"/>
            <a:ext cx="967338" cy="57183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16"/>
          <p:cNvSpPr txBox="1"/>
          <p:nvPr/>
        </p:nvSpPr>
        <p:spPr>
          <a:xfrm>
            <a:off x="3382850" y="5633878"/>
            <a:ext cx="542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NH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transporters are known </a:t>
            </a:r>
          </a:p>
          <a:p>
            <a:r>
              <a:rPr lang="fr-BE" sz="2000" dirty="0" smtClean="0">
                <a:sym typeface="Wingdings" panose="05000000000000000000" pitchFamily="2" charset="2"/>
              </a:rPr>
              <a:t> </a:t>
            </a:r>
            <a:r>
              <a:rPr lang="fr-BE" sz="2000" dirty="0" smtClean="0"/>
              <a:t>No NO</a:t>
            </a:r>
            <a:r>
              <a:rPr lang="fr-BE" sz="2000" baseline="-25000" dirty="0" smtClean="0"/>
              <a:t>3</a:t>
            </a:r>
            <a:r>
              <a:rPr lang="fr-BE" sz="2000" baseline="30000" dirty="0"/>
              <a:t>-</a:t>
            </a:r>
            <a:r>
              <a:rPr lang="fr-BE" sz="2000" dirty="0" smtClean="0"/>
              <a:t> transporter in </a:t>
            </a:r>
            <a:r>
              <a:rPr lang="fr-BE" sz="2000" dirty="0" err="1" smtClean="0"/>
              <a:t>Cnidarian</a:t>
            </a:r>
            <a:r>
              <a:rPr lang="fr-BE" sz="2000" dirty="0" smtClean="0"/>
              <a:t>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068733" y="2571691"/>
            <a:ext cx="345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HC</a:t>
            </a:r>
            <a:r>
              <a:rPr lang="fr-BE" baseline="30000" dirty="0" smtClean="0"/>
              <a:t>13</a:t>
            </a:r>
            <a:r>
              <a:rPr lang="fr-BE" dirty="0" smtClean="0"/>
              <a:t>0</a:t>
            </a:r>
            <a:r>
              <a:rPr lang="fr-BE" baseline="-25000" dirty="0" smtClean="0"/>
              <a:t>3</a:t>
            </a:r>
            <a:r>
              <a:rPr lang="fr-BE" baseline="30000" dirty="0" smtClean="0"/>
              <a:t>-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15896974" y="4774069"/>
            <a:ext cx="3114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</a:t>
            </a:r>
            <a:r>
              <a:rPr lang="fr-BE" baseline="30000" dirty="0" smtClean="0"/>
              <a:t>15</a:t>
            </a:r>
            <a:r>
              <a:rPr lang="fr-BE" dirty="0" smtClean="0"/>
              <a:t>O</a:t>
            </a:r>
            <a:r>
              <a:rPr lang="fr-BE" baseline="-25000" dirty="0" smtClean="0"/>
              <a:t>3</a:t>
            </a:r>
            <a:r>
              <a:rPr lang="fr-BE" baseline="30000" dirty="0" smtClean="0"/>
              <a:t>-</a:t>
            </a:r>
            <a:endParaRPr lang="fr-BE" dirty="0"/>
          </a:p>
        </p:txBody>
      </p:sp>
      <p:cxnSp>
        <p:nvCxnSpPr>
          <p:cNvPr id="15" name="Connecteur droit avec flèche 14"/>
          <p:cNvCxnSpPr>
            <a:stCxn id="14" idx="1"/>
          </p:cNvCxnSpPr>
          <p:nvPr/>
        </p:nvCxnSpPr>
        <p:spPr>
          <a:xfrm flipH="1" flipV="1">
            <a:off x="15027332" y="4660004"/>
            <a:ext cx="869642" cy="760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532" y="2195543"/>
            <a:ext cx="2383847" cy="19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Isotope labelling (NaH</a:t>
            </a:r>
            <a:r>
              <a:rPr lang="fr-BE" baseline="30000" dirty="0" smtClean="0"/>
              <a:t>13</a:t>
            </a:r>
            <a:r>
              <a:rPr lang="fr-BE" dirty="0" smtClean="0"/>
              <a:t>CO</a:t>
            </a:r>
            <a:r>
              <a:rPr lang="fr-BE" baseline="-25000" dirty="0" smtClean="0"/>
              <a:t>3</a:t>
            </a:r>
            <a:r>
              <a:rPr lang="fr-BE" dirty="0" smtClean="0"/>
              <a:t>)</a:t>
            </a:r>
            <a:endParaRPr lang="fr-BE" dirty="0"/>
          </a:p>
        </p:txBody>
      </p:sp>
      <p:graphicFrame>
        <p:nvGraphicFramePr>
          <p:cNvPr id="4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146016"/>
              </p:ext>
            </p:extLst>
          </p:nvPr>
        </p:nvGraphicFramePr>
        <p:xfrm>
          <a:off x="1033327" y="1411991"/>
          <a:ext cx="7465679" cy="418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ccolade fermante 5"/>
          <p:cNvSpPr/>
          <p:nvPr/>
        </p:nvSpPr>
        <p:spPr>
          <a:xfrm rot="16200000" flipH="1">
            <a:off x="4164228" y="3021130"/>
            <a:ext cx="274147" cy="1197206"/>
          </a:xfrm>
          <a:prstGeom prst="rightBrace">
            <a:avLst>
              <a:gd name="adj1" fmla="val 8333"/>
              <a:gd name="adj2" fmla="val 5290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Accolade fermante 22"/>
          <p:cNvSpPr/>
          <p:nvPr/>
        </p:nvSpPr>
        <p:spPr>
          <a:xfrm rot="16200000" flipH="1">
            <a:off x="3000707" y="3127852"/>
            <a:ext cx="274147" cy="968517"/>
          </a:xfrm>
          <a:prstGeom prst="rightBrace">
            <a:avLst>
              <a:gd name="adj1" fmla="val 8333"/>
              <a:gd name="adj2" fmla="val 5290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4042959" y="3800173"/>
            <a:ext cx="714895" cy="255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 smtClean="0">
                <a:solidFill>
                  <a:schemeClr val="tx1"/>
                </a:solidFill>
              </a:rPr>
              <a:t>X % </a:t>
            </a:r>
            <a:r>
              <a:rPr lang="fr-BE" sz="1000" dirty="0" err="1" smtClean="0">
                <a:solidFill>
                  <a:schemeClr val="tx1"/>
                </a:solidFill>
              </a:rPr>
              <a:t>Algae</a:t>
            </a:r>
            <a:r>
              <a:rPr lang="fr-BE" sz="1000" dirty="0" smtClean="0">
                <a:solidFill>
                  <a:schemeClr val="tx1"/>
                </a:solidFill>
              </a:rPr>
              <a:t> </a:t>
            </a:r>
            <a:endParaRPr lang="fr-BE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7671" y="3797350"/>
            <a:ext cx="714895" cy="544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 smtClean="0">
                <a:solidFill>
                  <a:schemeClr val="tx1"/>
                </a:solidFill>
              </a:rPr>
              <a:t>X % </a:t>
            </a:r>
            <a:r>
              <a:rPr lang="fr-BE" sz="1000" dirty="0" err="1" smtClean="0">
                <a:solidFill>
                  <a:schemeClr val="tx1"/>
                </a:solidFill>
              </a:rPr>
              <a:t>Cnidarian</a:t>
            </a:r>
            <a:r>
              <a:rPr lang="fr-BE" sz="1000" dirty="0" smtClean="0">
                <a:solidFill>
                  <a:schemeClr val="tx1"/>
                </a:solidFill>
              </a:rPr>
              <a:t> tissue</a:t>
            </a:r>
            <a:endParaRPr lang="fr-BE" sz="1000" dirty="0">
              <a:solidFill>
                <a:schemeClr val="tx1"/>
              </a:solidFill>
            </a:endParaRPr>
          </a:p>
        </p:txBody>
      </p:sp>
      <p:sp>
        <p:nvSpPr>
          <p:cNvPr id="13" name="ZoneTexte 16"/>
          <p:cNvSpPr txBox="1"/>
          <p:nvPr/>
        </p:nvSpPr>
        <p:spPr>
          <a:xfrm>
            <a:off x="2787671" y="5842337"/>
            <a:ext cx="542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 smtClean="0"/>
              <a:t>Enrichment</a:t>
            </a:r>
            <a:r>
              <a:rPr lang="fr-BE" sz="2000" dirty="0" smtClean="0"/>
              <a:t> </a:t>
            </a:r>
            <a:r>
              <a:rPr lang="fr-BE" sz="2000" dirty="0" err="1" smtClean="0"/>
              <a:t>occured</a:t>
            </a:r>
            <a:r>
              <a:rPr lang="fr-BE" sz="2000" dirty="0" smtClean="0"/>
              <a:t> in </a:t>
            </a:r>
            <a:r>
              <a:rPr lang="fr-BE" sz="2000" i="1" dirty="0" err="1" smtClean="0"/>
              <a:t>Berghia</a:t>
            </a:r>
            <a:r>
              <a:rPr lang="fr-BE" sz="2000" dirty="0" smtClean="0"/>
              <a:t> tissue</a:t>
            </a:r>
          </a:p>
          <a:p>
            <a:pPr lvl="1"/>
            <a:r>
              <a:rPr lang="fr-BE" sz="2000" dirty="0" smtClean="0">
                <a:sym typeface="Wingdings" panose="05000000000000000000" pitchFamily="2" charset="2"/>
              </a:rPr>
              <a:t></a:t>
            </a:r>
            <a:r>
              <a:rPr lang="fr-BE" sz="2000" dirty="0" smtClean="0"/>
              <a:t> </a:t>
            </a:r>
            <a:r>
              <a:rPr lang="fr-BE" sz="2000" dirty="0" err="1" smtClean="0"/>
              <a:t>Transitory</a:t>
            </a:r>
            <a:r>
              <a:rPr lang="fr-BE" sz="2000" dirty="0" smtClean="0"/>
              <a:t> </a:t>
            </a:r>
            <a:r>
              <a:rPr lang="fr-BE" sz="2000" dirty="0" err="1" smtClean="0"/>
              <a:t>symbiosis</a:t>
            </a:r>
            <a:r>
              <a:rPr lang="fr-BE" sz="2000" dirty="0" smtClean="0"/>
              <a:t> </a:t>
            </a:r>
          </a:p>
          <a:p>
            <a:pPr lvl="1"/>
            <a:endParaRPr lang="fr-BE" sz="2000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t="30174" b="51416"/>
          <a:stretch/>
        </p:blipFill>
        <p:spPr>
          <a:xfrm>
            <a:off x="75431" y="2255011"/>
            <a:ext cx="592005" cy="46642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5" name="Picture 2" descr="Résultat de recherche d'images pour &quot;aiptasi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" y="2871647"/>
            <a:ext cx="800347" cy="72364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Ã©sultat de recherche d'images pour &quot;berghia verrucicornis&quot;">
            <a:extLst>
              <a:ext uri="{FF2B5EF4-FFF2-40B4-BE49-F238E27FC236}">
                <a16:creationId xmlns:a16="http://schemas.microsoft.com/office/drawing/2014/main" id="{45831A98-CAA7-7742-A371-45F2A587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9649" r="11190" b="14185"/>
          <a:stretch/>
        </p:blipFill>
        <p:spPr bwMode="auto">
          <a:xfrm>
            <a:off x="65989" y="3745502"/>
            <a:ext cx="967338" cy="57183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532" y="2195543"/>
            <a:ext cx="2383847" cy="19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300" y="25495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for listening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11980</TotalTime>
  <Words>608</Words>
  <Application>Microsoft Office PowerPoint</Application>
  <PresentationFormat>Widescreen</PresentationFormat>
  <Paragraphs>97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Symbiont relationship between  Symbiodinium sp., E. pallida and B. stephanieae</vt:lpstr>
      <vt:lpstr>PowerPoint Presentation</vt:lpstr>
      <vt:lpstr>Decrease in total chlorophyll fluorescence reflects loss of Symbiodinium inside B.stephanieae</vt:lpstr>
      <vt:lpstr>PowerPoint Presentation</vt:lpstr>
      <vt:lpstr>PowerPoint Presentation</vt:lpstr>
      <vt:lpstr>Nutrients transfer </vt:lpstr>
      <vt:lpstr>Isotope labelling (Na15NO3)</vt:lpstr>
      <vt:lpstr>Isotope labelling (NaH13CO3)</vt:lpstr>
      <vt:lpstr>Thank you for listening !</vt:lpstr>
      <vt:lpstr>Confocal imaging </vt:lpstr>
    </vt:vector>
  </TitlesOfParts>
  <Company>ULg - Faculté des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 hôte - symbionte entre  Symbiodinium sp., E. pallida et B. stephanieae</dc:title>
  <dc:creator>Tom Feller</dc:creator>
  <cp:lastModifiedBy>J CORDOBA</cp:lastModifiedBy>
  <cp:revision>80</cp:revision>
  <dcterms:created xsi:type="dcterms:W3CDTF">2021-03-18T12:25:57Z</dcterms:created>
  <dcterms:modified xsi:type="dcterms:W3CDTF">2021-05-10T15:14:55Z</dcterms:modified>
</cp:coreProperties>
</file>