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5"/>
  </p:notesMasterIdLst>
  <p:handoutMasterIdLst>
    <p:handoutMasterId r:id="rId26"/>
  </p:handoutMasterIdLst>
  <p:sldIdLst>
    <p:sldId id="258" r:id="rId2"/>
    <p:sldId id="460" r:id="rId3"/>
    <p:sldId id="491" r:id="rId4"/>
    <p:sldId id="493" r:id="rId5"/>
    <p:sldId id="492" r:id="rId6"/>
    <p:sldId id="416" r:id="rId7"/>
    <p:sldId id="482" r:id="rId8"/>
    <p:sldId id="483" r:id="rId9"/>
    <p:sldId id="424" r:id="rId10"/>
    <p:sldId id="425" r:id="rId11"/>
    <p:sldId id="457" r:id="rId12"/>
    <p:sldId id="479" r:id="rId13"/>
    <p:sldId id="481" r:id="rId14"/>
    <p:sldId id="478" r:id="rId15"/>
    <p:sldId id="489" r:id="rId16"/>
    <p:sldId id="494" r:id="rId17"/>
    <p:sldId id="496" r:id="rId18"/>
    <p:sldId id="495" r:id="rId19"/>
    <p:sldId id="480" r:id="rId20"/>
    <p:sldId id="487" r:id="rId21"/>
    <p:sldId id="497" r:id="rId22"/>
    <p:sldId id="498" r:id="rId23"/>
    <p:sldId id="43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20F4C09-FCBB-49F6-9E78-41B6E43F4DDB}">
          <p14:sldIdLst>
            <p14:sldId id="258"/>
            <p14:sldId id="460"/>
            <p14:sldId id="491"/>
            <p14:sldId id="493"/>
            <p14:sldId id="492"/>
            <p14:sldId id="416"/>
            <p14:sldId id="482"/>
            <p14:sldId id="483"/>
            <p14:sldId id="424"/>
            <p14:sldId id="425"/>
            <p14:sldId id="457"/>
            <p14:sldId id="479"/>
            <p14:sldId id="481"/>
            <p14:sldId id="478"/>
            <p14:sldId id="489"/>
            <p14:sldId id="494"/>
            <p14:sldId id="496"/>
            <p14:sldId id="495"/>
            <p14:sldId id="480"/>
            <p14:sldId id="487"/>
            <p14:sldId id="497"/>
            <p14:sldId id="498"/>
            <p14:sldId id="433"/>
          </p14:sldIdLst>
        </p14:section>
        <p14:section name="Untitled Section" id="{5813F351-1182-4924-925A-C8628D35B26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78F38A-3186-7DD7-F1C1-A44B89CFA562}" name="Nikolay Simankov" initials="NS" userId="5cfbf8db47eab00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AA41D"/>
    <a:srgbClr val="70A91C"/>
    <a:srgbClr val="23445D"/>
    <a:srgbClr val="DAE8FC"/>
    <a:srgbClr val="FBD663"/>
    <a:srgbClr val="1A3B55"/>
    <a:srgbClr val="000000"/>
    <a:srgbClr val="185987"/>
    <a:srgbClr val="D3D8EC"/>
    <a:srgbClr val="0F2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79" autoAdjust="0"/>
    <p:restoredTop sz="74795" autoAdjust="0"/>
  </p:normalViewPr>
  <p:slideViewPr>
    <p:cSldViewPr snapToGrid="0">
      <p:cViewPr varScale="1">
        <p:scale>
          <a:sx n="79" d="100"/>
          <a:sy n="79" d="100"/>
        </p:scale>
        <p:origin x="1968" y="6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a:latin typeface="Times New Roman" panose="02020603050405020304" pitchFamily="18" charset="0"/>
              <a:cs typeface="Times New Roman" panose="02020603050405020304" pitchFamily="18" charset="0"/>
            </a:rPr>
            <a:t>Introduction</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6C861DF-7185-4136-9591-7716B212E65E}">
      <dgm:prSet/>
      <dgm:spPr>
        <a:solidFill>
          <a:srgbClr val="DAE8FC"/>
        </a:solidFill>
      </dgm:spPr>
      <dgm:t>
        <a:bodyPr/>
        <a:lstStyle/>
        <a:p>
          <a:r>
            <a:rPr lang="fr-BE" dirty="0" err="1">
              <a:solidFill>
                <a:schemeClr val="tx1"/>
              </a:solidFill>
              <a:latin typeface="Times New Roman" panose="02020603050405020304" pitchFamily="18" charset="0"/>
              <a:cs typeface="Times New Roman" panose="02020603050405020304" pitchFamily="18" charset="0"/>
            </a:rPr>
            <a:t>Sequence</a:t>
          </a:r>
          <a:r>
            <a:rPr lang="fr-BE" dirty="0">
              <a:solidFill>
                <a:schemeClr val="tx1"/>
              </a:solidFill>
              <a:latin typeface="Times New Roman" panose="02020603050405020304" pitchFamily="18" charset="0"/>
              <a:cs typeface="Times New Roman" panose="02020603050405020304" pitchFamily="18" charset="0"/>
            </a:rPr>
            <a:t> Read Archive (SRA) – HTS </a:t>
          </a:r>
          <a:endParaRPr lang="en-US" dirty="0">
            <a:solidFill>
              <a:schemeClr val="tx1"/>
            </a:solidFill>
            <a:latin typeface="Times New Roman" panose="02020603050405020304" pitchFamily="18" charset="0"/>
            <a:cs typeface="Times New Roman" panose="02020603050405020304" pitchFamily="18" charset="0"/>
          </a:endParaRPr>
        </a:p>
      </dgm:t>
    </dgm:pt>
    <dgm:pt modelId="{DB0C951F-0DC9-467C-926C-D8D82D467E9C}" type="sibTrans" cxnId="{75CB8229-AD81-4374-8578-B3B79583919C}">
      <dgm:prSet/>
      <dgm:spPr/>
      <dgm:t>
        <a:bodyPr/>
        <a:lstStyle/>
        <a:p>
          <a:endParaRPr lang="en-US">
            <a:latin typeface="Times New Roman" panose="02020603050405020304" pitchFamily="18" charset="0"/>
            <a:cs typeface="Times New Roman" panose="02020603050405020304" pitchFamily="18" charset="0"/>
          </a:endParaRPr>
        </a:p>
      </dgm:t>
    </dgm:pt>
    <dgm:pt modelId="{3E235BE1-DD54-40F1-B38B-7B356D305CEF}" type="parTrans" cxnId="{75CB8229-AD81-4374-8578-B3B79583919C}">
      <dgm:prSet/>
      <dgm:spPr/>
      <dgm:t>
        <a:bodyPr/>
        <a:lstStyle/>
        <a:p>
          <a:endParaRPr lang="en-US">
            <a:latin typeface="Times New Roman" panose="02020603050405020304" pitchFamily="18" charset="0"/>
            <a:cs typeface="Times New Roman" panose="02020603050405020304" pitchFamily="18" charset="0"/>
          </a:endParaRPr>
        </a:p>
      </dgm:t>
    </dgm:pt>
    <dgm:pt modelId="{C475DB49-06A6-4E0F-B8BB-CD4954881984}">
      <dgm:prSet/>
      <dgm:spPr>
        <a:solidFill>
          <a:srgbClr val="23445D"/>
        </a:solidFill>
      </dgm:spPr>
      <dgm:t>
        <a:bodyPr/>
        <a:lstStyle/>
        <a:p>
          <a:r>
            <a:rPr lang="fr-BE" dirty="0">
              <a:latin typeface="Times New Roman" panose="02020603050405020304" pitchFamily="18" charset="0"/>
              <a:cs typeface="Times New Roman" panose="02020603050405020304" pitchFamily="18" charset="0"/>
            </a:rPr>
            <a:t>SERRATUS</a:t>
          </a:r>
          <a:endParaRPr lang="en-US" dirty="0">
            <a:latin typeface="Times New Roman" panose="02020603050405020304" pitchFamily="18" charset="0"/>
            <a:cs typeface="Times New Roman" panose="02020603050405020304" pitchFamily="18" charset="0"/>
          </a:endParaRPr>
        </a:p>
      </dgm:t>
    </dgm:pt>
    <dgm:pt modelId="{89E4A300-5525-49E4-966E-DAC361797053}" type="sibTrans" cxnId="{62BCE956-9C33-4D5F-BCD4-0B62C7D5FCB0}">
      <dgm:prSet/>
      <dgm:spPr/>
      <dgm:t>
        <a:bodyPr/>
        <a:lstStyle/>
        <a:p>
          <a:endParaRPr lang="en-US">
            <a:latin typeface="Times New Roman" panose="02020603050405020304" pitchFamily="18" charset="0"/>
            <a:cs typeface="Times New Roman" panose="02020603050405020304" pitchFamily="18" charset="0"/>
          </a:endParaRPr>
        </a:p>
      </dgm:t>
    </dgm:pt>
    <dgm:pt modelId="{F9E25F9C-C4B0-4484-8A44-47B9AA79FCF0}" type="parTrans" cxnId="{62BCE956-9C33-4D5F-BCD4-0B62C7D5FCB0}">
      <dgm:prSet/>
      <dgm:spPr/>
      <dgm:t>
        <a:bodyPr/>
        <a:lstStyle/>
        <a:p>
          <a:endParaRPr lang="en-US">
            <a:latin typeface="Times New Roman" panose="02020603050405020304" pitchFamily="18" charset="0"/>
            <a:cs typeface="Times New Roman" panose="02020603050405020304" pitchFamily="18" charset="0"/>
          </a:endParaRPr>
        </a:p>
      </dgm:t>
    </dgm:pt>
    <dgm:pt modelId="{85A216BE-EF33-4418-B782-CE1140B071C2}">
      <dgm:prSet/>
      <dgm:spPr>
        <a:solidFill>
          <a:srgbClr val="DAE8FC"/>
        </a:solidFill>
      </dgm:spPr>
      <dgm:t>
        <a:bodyPr/>
        <a:lstStyle/>
        <a:p>
          <a:r>
            <a:rPr lang="fr-BE" noProof="0" dirty="0">
              <a:solidFill>
                <a:schemeClr val="tx1"/>
              </a:solidFill>
              <a:latin typeface="Times New Roman" panose="02020603050405020304" pitchFamily="18" charset="0"/>
              <a:cs typeface="Times New Roman" panose="02020603050405020304" pitchFamily="18" charset="0"/>
            </a:rPr>
            <a:t>11 000 </a:t>
          </a:r>
          <a:r>
            <a:rPr lang="en-US" noProof="0" dirty="0">
              <a:solidFill>
                <a:schemeClr val="tx1"/>
              </a:solidFill>
              <a:latin typeface="Times New Roman" panose="02020603050405020304" pitchFamily="18" charset="0"/>
              <a:cs typeface="Times New Roman" panose="02020603050405020304" pitchFamily="18" charset="0"/>
            </a:rPr>
            <a:t>uncharacterized</a:t>
          </a:r>
          <a:r>
            <a:rPr lang="fr-BE" noProof="0" dirty="0">
              <a:solidFill>
                <a:schemeClr val="tx1"/>
              </a:solidFill>
              <a:latin typeface="Times New Roman" panose="02020603050405020304" pitchFamily="18" charset="0"/>
              <a:cs typeface="Times New Roman" panose="02020603050405020304" pitchFamily="18" charset="0"/>
            </a:rPr>
            <a:t> </a:t>
          </a:r>
          <a:r>
            <a:rPr lang="fr-BE" noProof="0" dirty="0" err="1">
              <a:solidFill>
                <a:schemeClr val="tx1"/>
              </a:solidFill>
              <a:latin typeface="Times New Roman" panose="02020603050405020304" pitchFamily="18" charset="0"/>
              <a:cs typeface="Times New Roman" panose="02020603050405020304" pitchFamily="18" charset="0"/>
            </a:rPr>
            <a:t>sequences</a:t>
          </a:r>
          <a:r>
            <a:rPr lang="fr-BE" noProof="0" dirty="0">
              <a:solidFill>
                <a:schemeClr val="tx1"/>
              </a:solidFill>
              <a:latin typeface="Times New Roman" panose="02020603050405020304" pitchFamily="18" charset="0"/>
              <a:cs typeface="Times New Roman" panose="02020603050405020304" pitchFamily="18" charset="0"/>
            </a:rPr>
            <a:t> of plant RNA </a:t>
          </a:r>
          <a:r>
            <a:rPr lang="fr-BE" noProof="0" dirty="0" err="1">
              <a:solidFill>
                <a:schemeClr val="tx1"/>
              </a:solidFill>
              <a:latin typeface="Times New Roman" panose="02020603050405020304" pitchFamily="18" charset="0"/>
              <a:cs typeface="Times New Roman" panose="02020603050405020304" pitchFamily="18" charset="0"/>
            </a:rPr>
            <a:t>viruses</a:t>
          </a:r>
          <a:endParaRPr lang="fr-BE" noProof="0" dirty="0">
            <a:solidFill>
              <a:schemeClr val="tx1"/>
            </a:solidFill>
            <a:latin typeface="Times New Roman" panose="02020603050405020304" pitchFamily="18" charset="0"/>
            <a:cs typeface="Times New Roman" panose="02020603050405020304" pitchFamily="18" charset="0"/>
          </a:endParaRPr>
        </a:p>
      </dgm:t>
    </dgm:pt>
    <dgm:pt modelId="{9D96EBFC-8FDC-4722-9323-0AB99ABAD127}" type="sibTrans" cxnId="{DD77F4DF-8A3D-49FA-9E41-13E5FF0F3CAD}">
      <dgm:prSet/>
      <dgm:spPr/>
      <dgm:t>
        <a:bodyPr/>
        <a:lstStyle/>
        <a:p>
          <a:endParaRPr lang="fr-BE">
            <a:latin typeface="Times New Roman" panose="02020603050405020304" pitchFamily="18" charset="0"/>
            <a:cs typeface="Times New Roman" panose="02020603050405020304" pitchFamily="18" charset="0"/>
          </a:endParaRPr>
        </a:p>
      </dgm:t>
    </dgm:pt>
    <dgm:pt modelId="{98EFB07C-B877-4411-99B2-2C7570CFA966}" type="parTrans" cxnId="{DD77F4DF-8A3D-49FA-9E41-13E5FF0F3CAD}">
      <dgm:prSet/>
      <dgm:spPr/>
      <dgm:t>
        <a:bodyPr/>
        <a:lstStyle/>
        <a:p>
          <a:endParaRPr lang="fr-BE">
            <a:latin typeface="Times New Roman" panose="02020603050405020304" pitchFamily="18" charset="0"/>
            <a:cs typeface="Times New Roman" panose="02020603050405020304" pitchFamily="18" charset="0"/>
          </a:endParaRPr>
        </a:p>
      </dgm:t>
    </dgm:pt>
    <dgm:pt modelId="{3F4CD2E8-0FB9-44BF-89B8-24CFFD45DEFA}">
      <dgm:prSet/>
      <dgm:spPr>
        <a:solidFill>
          <a:srgbClr val="DAE8FC"/>
        </a:solidFill>
      </dgm:spPr>
      <dgm:t>
        <a:bodyPr/>
        <a:lstStyle/>
        <a:p>
          <a:r>
            <a:rPr lang="en-US" dirty="0">
              <a:latin typeface="Times New Roman" panose="02020603050405020304" pitchFamily="18" charset="0"/>
              <a:cs typeface="Times New Roman" panose="02020603050405020304" pitchFamily="18" charset="0"/>
            </a:rPr>
            <a:t>Biological characterization of new viruses is often incomplete</a:t>
          </a:r>
          <a:endParaRPr lang="fr-BE" noProof="0" dirty="0">
            <a:solidFill>
              <a:schemeClr val="tx1"/>
            </a:solidFill>
            <a:latin typeface="Times New Roman" panose="02020603050405020304" pitchFamily="18" charset="0"/>
            <a:cs typeface="Times New Roman" panose="02020603050405020304" pitchFamily="18" charset="0"/>
          </a:endParaRPr>
        </a:p>
      </dgm:t>
    </dgm:pt>
    <dgm:pt modelId="{8F5C9731-3066-4122-ABFA-8018AC194390}" type="parTrans" cxnId="{D082F33D-3C9F-4C56-A3F5-451E902A8162}">
      <dgm:prSet/>
      <dgm:spPr/>
      <dgm:t>
        <a:bodyPr/>
        <a:lstStyle/>
        <a:p>
          <a:endParaRPr lang="en-US">
            <a:latin typeface="Times New Roman" panose="02020603050405020304" pitchFamily="18" charset="0"/>
            <a:cs typeface="Times New Roman" panose="02020603050405020304" pitchFamily="18" charset="0"/>
          </a:endParaRPr>
        </a:p>
      </dgm:t>
    </dgm:pt>
    <dgm:pt modelId="{0EE589ED-C7BB-4AF5-910D-E1D8AF752544}" type="sibTrans" cxnId="{D082F33D-3C9F-4C56-A3F5-451E902A8162}">
      <dgm:prSet/>
      <dgm:spPr/>
      <dgm:t>
        <a:bodyPr/>
        <a:lstStyle/>
        <a:p>
          <a:endParaRPr lang="en-US">
            <a:latin typeface="Times New Roman" panose="02020603050405020304" pitchFamily="18" charset="0"/>
            <a:cs typeface="Times New Roman" panose="02020603050405020304" pitchFamily="18" charset="0"/>
          </a:endParaRPr>
        </a:p>
      </dgm:t>
    </dgm:pt>
    <dgm:pt modelId="{81AE57A7-A03F-424E-93F6-9DB1405B2B43}" type="pres">
      <dgm:prSet presAssocID="{D8C31086-3A3D-484A-BA1B-001B9369628D}" presName="Name0" presStyleCnt="0">
        <dgm:presLayoutVars>
          <dgm:dir/>
          <dgm:animLvl val="lvl"/>
          <dgm:resizeHandles val="exact"/>
        </dgm:presLayoutVars>
      </dgm:prSet>
      <dgm:spPr/>
    </dgm:pt>
    <dgm:pt modelId="{79992A69-AC29-4B96-8AF2-4E0444F265F4}" type="pres">
      <dgm:prSet presAssocID="{C475DB49-06A6-4E0F-B8BB-CD4954881984}" presName="linNode" presStyleCnt="0"/>
      <dgm:spPr/>
    </dgm:pt>
    <dgm:pt modelId="{B667DCE3-C6EE-4F10-A2E2-CC4E781C92A7}" type="pres">
      <dgm:prSet presAssocID="{C475DB49-06A6-4E0F-B8BB-CD4954881984}" presName="parentText" presStyleLbl="node1" presStyleIdx="0" presStyleCnt="1" custScaleX="61765" custLinFactNeighborX="-12179">
        <dgm:presLayoutVars>
          <dgm:chMax val="1"/>
          <dgm:bulletEnabled val="1"/>
        </dgm:presLayoutVars>
      </dgm:prSet>
      <dgm:spPr/>
    </dgm:pt>
    <dgm:pt modelId="{E4E7B832-3B4B-4CA0-9437-05E8F23DA297}" type="pres">
      <dgm:prSet presAssocID="{C475DB49-06A6-4E0F-B8BB-CD4954881984}" presName="descendantText" presStyleLbl="alignAccFollowNode1" presStyleIdx="0" presStyleCnt="1" custScaleX="174917">
        <dgm:presLayoutVars>
          <dgm:bulletEnabled val="1"/>
        </dgm:presLayoutVars>
      </dgm:prSet>
      <dgm:spPr/>
    </dgm:pt>
  </dgm:ptLst>
  <dgm:cxnLst>
    <dgm:cxn modelId="{59346A11-F83F-454F-8A21-7673DFF74CB1}" type="presOf" srcId="{D8C31086-3A3D-484A-BA1B-001B9369628D}" destId="{81AE57A7-A03F-424E-93F6-9DB1405B2B43}" srcOrd="0" destOrd="0" presId="urn:microsoft.com/office/officeart/2005/8/layout/vList5"/>
    <dgm:cxn modelId="{75CB8229-AD81-4374-8578-B3B79583919C}" srcId="{C475DB49-06A6-4E0F-B8BB-CD4954881984}" destId="{E6C861DF-7185-4136-9591-7716B212E65E}" srcOrd="0" destOrd="0" parTransId="{3E235BE1-DD54-40F1-B38B-7B356D305CEF}" sibTransId="{DB0C951F-0DC9-467C-926C-D8D82D467E9C}"/>
    <dgm:cxn modelId="{D082F33D-3C9F-4C56-A3F5-451E902A8162}" srcId="{C475DB49-06A6-4E0F-B8BB-CD4954881984}" destId="{3F4CD2E8-0FB9-44BF-89B8-24CFFD45DEFA}" srcOrd="2" destOrd="0" parTransId="{8F5C9731-3066-4122-ABFA-8018AC194390}" sibTransId="{0EE589ED-C7BB-4AF5-910D-E1D8AF752544}"/>
    <dgm:cxn modelId="{B59C4643-E9CD-4263-86A3-D6209C237E5B}" type="presOf" srcId="{3F4CD2E8-0FB9-44BF-89B8-24CFFD45DEFA}" destId="{E4E7B832-3B4B-4CA0-9437-05E8F23DA297}" srcOrd="0" destOrd="2" presId="urn:microsoft.com/office/officeart/2005/8/layout/vList5"/>
    <dgm:cxn modelId="{62BCE956-9C33-4D5F-BCD4-0B62C7D5FCB0}" srcId="{D8C31086-3A3D-484A-BA1B-001B9369628D}" destId="{C475DB49-06A6-4E0F-B8BB-CD4954881984}" srcOrd="0" destOrd="0" parTransId="{F9E25F9C-C4B0-4484-8A44-47B9AA79FCF0}" sibTransId="{89E4A300-5525-49E4-966E-DAC361797053}"/>
    <dgm:cxn modelId="{45EB968C-0C34-47A2-A57B-17197325EBC6}" type="presOf" srcId="{E6C861DF-7185-4136-9591-7716B212E65E}" destId="{E4E7B832-3B4B-4CA0-9437-05E8F23DA297}" srcOrd="0" destOrd="0" presId="urn:microsoft.com/office/officeart/2005/8/layout/vList5"/>
    <dgm:cxn modelId="{057A4EC2-A4C8-4453-A5F5-156CBBF275E0}" type="presOf" srcId="{C475DB49-06A6-4E0F-B8BB-CD4954881984}" destId="{B667DCE3-C6EE-4F10-A2E2-CC4E781C92A7}" srcOrd="0" destOrd="0" presId="urn:microsoft.com/office/officeart/2005/8/layout/vList5"/>
    <dgm:cxn modelId="{DD77F4DF-8A3D-49FA-9E41-13E5FF0F3CAD}" srcId="{C475DB49-06A6-4E0F-B8BB-CD4954881984}" destId="{85A216BE-EF33-4418-B782-CE1140B071C2}" srcOrd="1" destOrd="0" parTransId="{98EFB07C-B877-4411-99B2-2C7570CFA966}" sibTransId="{9D96EBFC-8FDC-4722-9323-0AB99ABAD127}"/>
    <dgm:cxn modelId="{57C10CE6-87F9-4AFD-A972-55C4BCAFC68D}" type="presOf" srcId="{85A216BE-EF33-4418-B782-CE1140B071C2}" destId="{E4E7B832-3B4B-4CA0-9437-05E8F23DA297}" srcOrd="0" destOrd="1" presId="urn:microsoft.com/office/officeart/2005/8/layout/vList5"/>
    <dgm:cxn modelId="{0C2FFDE7-6329-4164-BEC2-40E8290CEF8E}" type="presParOf" srcId="{81AE57A7-A03F-424E-93F6-9DB1405B2B43}" destId="{79992A69-AC29-4B96-8AF2-4E0444F265F4}" srcOrd="0" destOrd="0" presId="urn:microsoft.com/office/officeart/2005/8/layout/vList5"/>
    <dgm:cxn modelId="{63E7606F-1180-4E0B-B80F-7455894FD90D}" type="presParOf" srcId="{79992A69-AC29-4B96-8AF2-4E0444F265F4}" destId="{B667DCE3-C6EE-4F10-A2E2-CC4E781C92A7}" srcOrd="0" destOrd="0" presId="urn:microsoft.com/office/officeart/2005/8/layout/vList5"/>
    <dgm:cxn modelId="{3D8DF59E-B0A4-4CFA-8896-15DC64BC67D8}" type="presParOf" srcId="{79992A69-AC29-4B96-8AF2-4E0444F265F4}" destId="{E4E7B832-3B4B-4CA0-9437-05E8F23DA297}"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a:latin typeface="Times New Roman" panose="02020603050405020304" pitchFamily="18" charset="0"/>
              <a:cs typeface="Times New Roman" panose="02020603050405020304" pitchFamily="18" charset="0"/>
            </a:rPr>
            <a:t>Introduction</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9592" custLinFactNeighborY="-4416">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475DB49-06A6-4E0F-B8BB-CD4954881984}">
      <dgm:prSet custT="1"/>
      <dgm:spPr>
        <a:solidFill>
          <a:srgbClr val="23445D"/>
        </a:solidFill>
      </dgm:spPr>
      <dgm:t>
        <a:bodyPr/>
        <a:lstStyle/>
        <a:p>
          <a:r>
            <a:rPr lang="en-US" sz="1700" b="0" i="0">
              <a:latin typeface="Times New Roman" panose="02020603050405020304" pitchFamily="18" charset="0"/>
              <a:cs typeface="Times New Roman" panose="02020603050405020304" pitchFamily="18" charset="0"/>
            </a:rPr>
            <a:t>Testing relationships experimentally</a:t>
          </a:r>
          <a:endParaRPr lang="fr-BE" sz="1700" b="0" noProof="0" dirty="0">
            <a:latin typeface="Times New Roman" panose="02020603050405020304" pitchFamily="18" charset="0"/>
            <a:cs typeface="Times New Roman" panose="02020603050405020304" pitchFamily="18" charset="0"/>
          </a:endParaRPr>
        </a:p>
      </dgm:t>
    </dgm:pt>
    <dgm:pt modelId="{F9E25F9C-C4B0-4484-8A44-47B9AA79FCF0}" type="parTrans" cxnId="{62BCE956-9C33-4D5F-BCD4-0B62C7D5FCB0}">
      <dgm:prSet/>
      <dgm:spPr/>
      <dgm:t>
        <a:bodyPr/>
        <a:lstStyle/>
        <a:p>
          <a:endParaRPr lang="en-US"/>
        </a:p>
      </dgm:t>
    </dgm:pt>
    <dgm:pt modelId="{89E4A300-5525-49E4-966E-DAC361797053}" type="sibTrans" cxnId="{62BCE956-9C33-4D5F-BCD4-0B62C7D5FCB0}">
      <dgm:prSet/>
      <dgm:spPr/>
      <dgm:t>
        <a:bodyPr/>
        <a:lstStyle/>
        <a:p>
          <a:endParaRPr lang="en-US"/>
        </a:p>
      </dgm:t>
    </dgm:pt>
    <dgm:pt modelId="{E6C861DF-7185-4136-9591-7716B212E65E}">
      <dgm:prSet/>
      <dgm:spPr>
        <a:solidFill>
          <a:srgbClr val="DAE8FC"/>
        </a:solidFill>
      </dgm:spPr>
      <dgm:t>
        <a:bodyPr/>
        <a:lstStyle/>
        <a:p>
          <a:r>
            <a:rPr lang="en-US" dirty="0">
              <a:latin typeface="Times New Roman" panose="02020603050405020304" pitchFamily="18" charset="0"/>
              <a:cs typeface="Times New Roman" panose="02020603050405020304" pitchFamily="18" charset="0"/>
            </a:rPr>
            <a:t>Not exhaustive</a:t>
          </a:r>
        </a:p>
      </dgm:t>
    </dgm:pt>
    <dgm:pt modelId="{3E235BE1-DD54-40F1-B38B-7B356D305CEF}" type="parTrans" cxnId="{75CB8229-AD81-4374-8578-B3B79583919C}">
      <dgm:prSet/>
      <dgm:spPr/>
      <dgm:t>
        <a:bodyPr/>
        <a:lstStyle/>
        <a:p>
          <a:endParaRPr lang="en-US"/>
        </a:p>
      </dgm:t>
    </dgm:pt>
    <dgm:pt modelId="{DB0C951F-0DC9-467C-926C-D8D82D467E9C}" type="sibTrans" cxnId="{75CB8229-AD81-4374-8578-B3B79583919C}">
      <dgm:prSet/>
      <dgm:spPr/>
      <dgm:t>
        <a:bodyPr/>
        <a:lstStyle/>
        <a:p>
          <a:endParaRPr lang="en-US"/>
        </a:p>
      </dgm:t>
    </dgm:pt>
    <dgm:pt modelId="{CD019539-CD00-4BE4-B7D9-97F558E25A13}">
      <dgm:prSet custT="1"/>
      <dgm:spPr>
        <a:solidFill>
          <a:schemeClr val="bg1"/>
        </a:solidFill>
        <a:ln>
          <a:solidFill>
            <a:schemeClr val="bg1"/>
          </a:solidFill>
        </a:ln>
      </dgm:spPr>
      <dgm:t>
        <a:bodyPr/>
        <a:lstStyle/>
        <a:p>
          <a:r>
            <a:rPr lang="en-US" sz="1700" b="0" i="0" dirty="0">
              <a:solidFill>
                <a:schemeClr val="bg1"/>
              </a:solidFill>
              <a:latin typeface="Times New Roman" panose="02020603050405020304" pitchFamily="18" charset="0"/>
              <a:cs typeface="Times New Roman" panose="02020603050405020304" pitchFamily="18" charset="0"/>
            </a:rPr>
            <a:t>Comparing genomic and proteomic patterns </a:t>
          </a:r>
          <a:endParaRPr lang="fr-BE" sz="1700" noProof="0" dirty="0">
            <a:solidFill>
              <a:schemeClr val="bg1"/>
            </a:solidFill>
            <a:latin typeface="Times New Roman" panose="02020603050405020304" pitchFamily="18" charset="0"/>
            <a:cs typeface="Times New Roman" panose="02020603050405020304" pitchFamily="18" charset="0"/>
          </a:endParaRPr>
        </a:p>
      </dgm:t>
    </dgm:pt>
    <dgm:pt modelId="{EBB8D54A-D33F-46BB-8890-075CCD9CE178}" type="parTrans" cxnId="{28B56EA0-5C79-40EB-AFBB-549E9F2022EE}">
      <dgm:prSet/>
      <dgm:spPr/>
      <dgm:t>
        <a:bodyPr/>
        <a:lstStyle/>
        <a:p>
          <a:endParaRPr lang="en-US"/>
        </a:p>
      </dgm:t>
    </dgm:pt>
    <dgm:pt modelId="{5D3DCD09-A0BB-4440-89C2-3400E62FA92E}" type="sibTrans" cxnId="{28B56EA0-5C79-40EB-AFBB-549E9F2022EE}">
      <dgm:prSet/>
      <dgm:spPr/>
      <dgm:t>
        <a:bodyPr/>
        <a:lstStyle/>
        <a:p>
          <a:endParaRPr lang="en-US"/>
        </a:p>
      </dgm:t>
    </dgm:pt>
    <dgm:pt modelId="{03AA62A2-D257-45C8-BA4F-CC99D5BB6046}">
      <dgm:prSet custT="1"/>
      <dgm:spPr>
        <a:solidFill>
          <a:schemeClr val="bg1"/>
        </a:solidFill>
        <a:ln>
          <a:solidFill>
            <a:schemeClr val="bg1"/>
          </a:solidFill>
        </a:ln>
      </dgm:spPr>
      <dgm:t>
        <a:bodyPr/>
        <a:lstStyle/>
        <a:p>
          <a:r>
            <a:rPr lang="en-US" sz="1400" b="0" i="0">
              <a:solidFill>
                <a:schemeClr val="bg1"/>
              </a:solidFill>
              <a:latin typeface="Times New Roman" panose="02020603050405020304" pitchFamily="18" charset="0"/>
              <a:cs typeface="Times New Roman" panose="02020603050405020304" pitchFamily="18" charset="0"/>
            </a:rPr>
            <a:t>Allows to quickly process large amount of data</a:t>
          </a:r>
          <a:endParaRPr lang="fr-FR" sz="1400" noProof="0" dirty="0">
            <a:solidFill>
              <a:schemeClr val="bg1"/>
            </a:solidFill>
            <a:latin typeface="Times New Roman" panose="02020603050405020304" pitchFamily="18" charset="0"/>
            <a:cs typeface="Times New Roman" panose="02020603050405020304" pitchFamily="18" charset="0"/>
          </a:endParaRPr>
        </a:p>
      </dgm:t>
    </dgm:pt>
    <dgm:pt modelId="{54F8529C-8429-49B6-8685-FB0503B7BE2A}" type="parTrans" cxnId="{D17C4558-C240-496C-810E-3E7B64E2757D}">
      <dgm:prSet/>
      <dgm:spPr/>
      <dgm:t>
        <a:bodyPr/>
        <a:lstStyle/>
        <a:p>
          <a:endParaRPr lang="fr-BE"/>
        </a:p>
      </dgm:t>
    </dgm:pt>
    <dgm:pt modelId="{9FB16088-1CA1-4E91-A0C3-F1EAB66DBFDF}" type="sibTrans" cxnId="{D17C4558-C240-496C-810E-3E7B64E2757D}">
      <dgm:prSet/>
      <dgm:spPr/>
      <dgm:t>
        <a:bodyPr/>
        <a:lstStyle/>
        <a:p>
          <a:endParaRPr lang="fr-BE"/>
        </a:p>
      </dgm:t>
    </dgm:pt>
    <dgm:pt modelId="{F5F77A17-466F-4FF2-86E4-2E52B488EE04}">
      <dgm:prSet/>
      <dgm:spPr/>
      <dgm:t>
        <a:bodyPr/>
        <a:lstStyle/>
        <a:p>
          <a:r>
            <a:rPr lang="en-US">
              <a:latin typeface="Times New Roman" panose="02020603050405020304" pitchFamily="18" charset="0"/>
              <a:cs typeface="Times New Roman" panose="02020603050405020304" pitchFamily="18" charset="0"/>
            </a:rPr>
            <a:t>Time-consuming</a:t>
          </a:r>
          <a:endParaRPr lang="en-US" dirty="0">
            <a:latin typeface="Times New Roman" panose="02020603050405020304" pitchFamily="18" charset="0"/>
            <a:cs typeface="Times New Roman" panose="02020603050405020304" pitchFamily="18" charset="0"/>
          </a:endParaRPr>
        </a:p>
      </dgm:t>
    </dgm:pt>
    <dgm:pt modelId="{7C566EF7-2FC5-45AC-8F9A-03E44281266E}" type="parTrans" cxnId="{B1952823-F5BE-4888-9CF3-D21B9119E865}">
      <dgm:prSet/>
      <dgm:spPr/>
      <dgm:t>
        <a:bodyPr/>
        <a:lstStyle/>
        <a:p>
          <a:endParaRPr lang="en-US"/>
        </a:p>
      </dgm:t>
    </dgm:pt>
    <dgm:pt modelId="{4C1FD84A-591B-41F9-8F23-2C3EE2AB1885}" type="sibTrans" cxnId="{B1952823-F5BE-4888-9CF3-D21B9119E865}">
      <dgm:prSet/>
      <dgm:spPr/>
      <dgm:t>
        <a:bodyPr/>
        <a:lstStyle/>
        <a:p>
          <a:endParaRPr lang="en-US"/>
        </a:p>
      </dgm:t>
    </dgm:pt>
    <dgm:pt modelId="{F6D25C3E-FAAD-43C1-985E-65F10DD8F1FB}">
      <dgm:prSet/>
      <dgm:spPr/>
      <dgm:t>
        <a:bodyPr/>
        <a:lstStyle/>
        <a:p>
          <a:r>
            <a:rPr lang="en-US">
              <a:latin typeface="Times New Roman" panose="02020603050405020304" pitchFamily="18" charset="0"/>
              <a:cs typeface="Times New Roman" panose="02020603050405020304" pitchFamily="18" charset="0"/>
            </a:rPr>
            <a:t>Expensive</a:t>
          </a:r>
          <a:endParaRPr lang="en-US" dirty="0">
            <a:latin typeface="Times New Roman" panose="02020603050405020304" pitchFamily="18" charset="0"/>
            <a:cs typeface="Times New Roman" panose="02020603050405020304" pitchFamily="18" charset="0"/>
          </a:endParaRPr>
        </a:p>
      </dgm:t>
    </dgm:pt>
    <dgm:pt modelId="{D68191A2-52E6-4C5D-8FF4-51E0C39AA8E0}" type="parTrans" cxnId="{1A457365-0146-4F97-8718-D9FA45479027}">
      <dgm:prSet/>
      <dgm:spPr/>
      <dgm:t>
        <a:bodyPr/>
        <a:lstStyle/>
        <a:p>
          <a:endParaRPr lang="en-US"/>
        </a:p>
      </dgm:t>
    </dgm:pt>
    <dgm:pt modelId="{BBE58300-DD1A-42B0-9E23-66ADF12281EA}" type="sibTrans" cxnId="{1A457365-0146-4F97-8718-D9FA45479027}">
      <dgm:prSet/>
      <dgm:spPr/>
      <dgm:t>
        <a:bodyPr/>
        <a:lstStyle/>
        <a:p>
          <a:endParaRPr lang="en-US"/>
        </a:p>
      </dgm:t>
    </dgm:pt>
    <dgm:pt modelId="{913C17EC-5393-4CAB-BC79-4480117DECDF}">
      <dgm:prSet/>
      <dgm:spPr/>
      <dgm:t>
        <a:bodyPr/>
        <a:lstStyle/>
        <a:p>
          <a:r>
            <a:rPr lang="en-US">
              <a:latin typeface="Times New Roman" panose="02020603050405020304" pitchFamily="18" charset="0"/>
              <a:cs typeface="Times New Roman" panose="02020603050405020304" pitchFamily="18" charset="0"/>
            </a:rPr>
            <a:t>Based on observations</a:t>
          </a:r>
          <a:endParaRPr lang="en-US" dirty="0">
            <a:latin typeface="Times New Roman" panose="02020603050405020304" pitchFamily="18" charset="0"/>
            <a:cs typeface="Times New Roman" panose="02020603050405020304" pitchFamily="18" charset="0"/>
          </a:endParaRPr>
        </a:p>
      </dgm:t>
    </dgm:pt>
    <dgm:pt modelId="{FD64F433-7C3D-48A1-8D9A-59426670633E}" type="parTrans" cxnId="{B6D64553-820E-4259-9AEF-F4664346C623}">
      <dgm:prSet/>
      <dgm:spPr/>
      <dgm:t>
        <a:bodyPr/>
        <a:lstStyle/>
        <a:p>
          <a:endParaRPr lang="en-US"/>
        </a:p>
      </dgm:t>
    </dgm:pt>
    <dgm:pt modelId="{457A6FAC-FDF0-49CE-B1F2-A47DD718D673}" type="sibTrans" cxnId="{B6D64553-820E-4259-9AEF-F4664346C623}">
      <dgm:prSet/>
      <dgm:spPr/>
      <dgm:t>
        <a:bodyPr/>
        <a:lstStyle/>
        <a:p>
          <a:endParaRPr lang="en-US"/>
        </a:p>
      </dgm:t>
    </dgm:pt>
    <dgm:pt modelId="{7FE9245F-132B-42CD-A2C1-1A1AB2071814}">
      <dgm:prSet/>
      <dgm:spPr/>
      <dgm:t>
        <a:bodyPr/>
        <a:lstStyle/>
        <a:p>
          <a:r>
            <a:rPr lang="en-US">
              <a:latin typeface="Times New Roman" panose="02020603050405020304" pitchFamily="18" charset="0"/>
              <a:cs typeface="Times New Roman" panose="02020603050405020304" pitchFamily="18" charset="0"/>
            </a:rPr>
            <a:t>Sometimes inconclusive</a:t>
          </a:r>
          <a:endParaRPr lang="en-US" dirty="0">
            <a:latin typeface="Times New Roman" panose="02020603050405020304" pitchFamily="18" charset="0"/>
            <a:cs typeface="Times New Roman" panose="02020603050405020304" pitchFamily="18" charset="0"/>
          </a:endParaRPr>
        </a:p>
      </dgm:t>
    </dgm:pt>
    <dgm:pt modelId="{3DCE7062-0C9E-4CAC-AC9C-822957CCAF14}" type="parTrans" cxnId="{7A24C39B-A22D-4F38-BF13-DF20141C72DE}">
      <dgm:prSet/>
      <dgm:spPr/>
      <dgm:t>
        <a:bodyPr/>
        <a:lstStyle/>
        <a:p>
          <a:endParaRPr lang="en-US"/>
        </a:p>
      </dgm:t>
    </dgm:pt>
    <dgm:pt modelId="{D12853D1-8B3D-4F2F-9BE2-7A06F2E17557}" type="sibTrans" cxnId="{7A24C39B-A22D-4F38-BF13-DF20141C72DE}">
      <dgm:prSet/>
      <dgm:spPr/>
      <dgm:t>
        <a:bodyPr/>
        <a:lstStyle/>
        <a:p>
          <a:endParaRPr lang="en-US"/>
        </a:p>
      </dgm:t>
    </dgm:pt>
    <dgm:pt modelId="{32F5FE34-18AC-478D-87C7-0F52F48D65C2}">
      <dgm:prSet custT="1"/>
      <dgm:spPr>
        <a:solidFill>
          <a:schemeClr val="bg1"/>
        </a:solidFill>
        <a:ln>
          <a:solidFill>
            <a:schemeClr val="bg1"/>
          </a:solidFill>
        </a:ln>
      </dgm:spPr>
      <dgm:t>
        <a:bodyPr/>
        <a:lstStyle/>
        <a:p>
          <a:r>
            <a:rPr lang="en-US" sz="1400" noProof="0">
              <a:solidFill>
                <a:schemeClr val="bg1"/>
              </a:solidFill>
              <a:latin typeface="Times New Roman" panose="02020603050405020304" pitchFamily="18" charset="0"/>
              <a:cs typeface="Times New Roman" panose="02020603050405020304" pitchFamily="18" charset="0"/>
            </a:rPr>
            <a:t>Based on complete genomes (HTS) 
Uses high-performance bioinformatics tools
Enables understanding of virus-vector-host interactions</a:t>
          </a:r>
          <a:endParaRPr lang="fr-FR" sz="1400" noProof="0" dirty="0">
            <a:solidFill>
              <a:schemeClr val="bg1"/>
            </a:solidFill>
            <a:latin typeface="Times New Roman" panose="02020603050405020304" pitchFamily="18" charset="0"/>
            <a:cs typeface="Times New Roman" panose="02020603050405020304" pitchFamily="18" charset="0"/>
          </a:endParaRPr>
        </a:p>
      </dgm:t>
    </dgm:pt>
    <dgm:pt modelId="{488D40E3-FA2C-45BB-9814-32914360759B}" type="parTrans" cxnId="{ABD2D4B1-BD23-4DED-82B2-CA9073E0F41E}">
      <dgm:prSet/>
      <dgm:spPr/>
      <dgm:t>
        <a:bodyPr/>
        <a:lstStyle/>
        <a:p>
          <a:endParaRPr lang="en-US"/>
        </a:p>
      </dgm:t>
    </dgm:pt>
    <dgm:pt modelId="{D35EAA5D-2248-4443-A4A3-2FC31EC5298E}" type="sibTrans" cxnId="{ABD2D4B1-BD23-4DED-82B2-CA9073E0F41E}">
      <dgm:prSet/>
      <dgm:spPr/>
      <dgm:t>
        <a:bodyPr/>
        <a:lstStyle/>
        <a:p>
          <a:endParaRPr lang="en-US"/>
        </a:p>
      </dgm:t>
    </dgm:pt>
    <dgm:pt modelId="{81AE57A7-A03F-424E-93F6-9DB1405B2B43}" type="pres">
      <dgm:prSet presAssocID="{D8C31086-3A3D-484A-BA1B-001B9369628D}" presName="Name0" presStyleCnt="0">
        <dgm:presLayoutVars>
          <dgm:dir/>
          <dgm:animLvl val="lvl"/>
          <dgm:resizeHandles val="exact"/>
        </dgm:presLayoutVars>
      </dgm:prSet>
      <dgm:spPr/>
    </dgm:pt>
    <dgm:pt modelId="{79992A69-AC29-4B96-8AF2-4E0444F265F4}" type="pres">
      <dgm:prSet presAssocID="{C475DB49-06A6-4E0F-B8BB-CD4954881984}" presName="linNode" presStyleCnt="0"/>
      <dgm:spPr/>
    </dgm:pt>
    <dgm:pt modelId="{B667DCE3-C6EE-4F10-A2E2-CC4E781C92A7}" type="pres">
      <dgm:prSet presAssocID="{C475DB49-06A6-4E0F-B8BB-CD4954881984}" presName="parentText" presStyleLbl="node1" presStyleIdx="0" presStyleCnt="2">
        <dgm:presLayoutVars>
          <dgm:chMax val="1"/>
          <dgm:bulletEnabled val="1"/>
        </dgm:presLayoutVars>
      </dgm:prSet>
      <dgm:spPr/>
    </dgm:pt>
    <dgm:pt modelId="{E4E7B832-3B4B-4CA0-9437-05E8F23DA297}" type="pres">
      <dgm:prSet presAssocID="{C475DB49-06A6-4E0F-B8BB-CD4954881984}" presName="descendantText" presStyleLbl="alignAccFollowNode1" presStyleIdx="0" presStyleCnt="2">
        <dgm:presLayoutVars>
          <dgm:bulletEnabled val="1"/>
        </dgm:presLayoutVars>
      </dgm:prSet>
      <dgm:spPr/>
    </dgm:pt>
    <dgm:pt modelId="{54C90593-1CAF-4563-9856-18543E5B5B44}" type="pres">
      <dgm:prSet presAssocID="{89E4A300-5525-49E4-966E-DAC361797053}" presName="sp" presStyleCnt="0"/>
      <dgm:spPr/>
    </dgm:pt>
    <dgm:pt modelId="{836C3754-05A1-41A3-8D14-B5C704ACDC1C}" type="pres">
      <dgm:prSet presAssocID="{CD019539-CD00-4BE4-B7D9-97F558E25A13}" presName="linNode" presStyleCnt="0"/>
      <dgm:spPr/>
    </dgm:pt>
    <dgm:pt modelId="{DBA63F08-326F-47E1-9374-BB1D1066FD14}" type="pres">
      <dgm:prSet presAssocID="{CD019539-CD00-4BE4-B7D9-97F558E25A13}" presName="parentText" presStyleLbl="node1" presStyleIdx="1" presStyleCnt="2">
        <dgm:presLayoutVars>
          <dgm:chMax val="1"/>
          <dgm:bulletEnabled val="1"/>
        </dgm:presLayoutVars>
      </dgm:prSet>
      <dgm:spPr/>
    </dgm:pt>
    <dgm:pt modelId="{7E9EF00F-00A0-4A5B-86C9-E76F2E93E0F9}" type="pres">
      <dgm:prSet presAssocID="{CD019539-CD00-4BE4-B7D9-97F558E25A13}" presName="descendantText" presStyleLbl="alignAccFollowNode1" presStyleIdx="1" presStyleCnt="2">
        <dgm:presLayoutVars>
          <dgm:bulletEnabled val="1"/>
        </dgm:presLayoutVars>
      </dgm:prSet>
      <dgm:spPr/>
    </dgm:pt>
  </dgm:ptLst>
  <dgm:cxnLst>
    <dgm:cxn modelId="{EE99F407-3F87-4679-9C11-57F8D5F16265}" type="presOf" srcId="{F5F77A17-466F-4FF2-86E4-2E52B488EE04}" destId="{E4E7B832-3B4B-4CA0-9437-05E8F23DA297}" srcOrd="0" destOrd="1" presId="urn:microsoft.com/office/officeart/2005/8/layout/vList5"/>
    <dgm:cxn modelId="{B1952823-F5BE-4888-9CF3-D21B9119E865}" srcId="{C475DB49-06A6-4E0F-B8BB-CD4954881984}" destId="{F5F77A17-466F-4FF2-86E4-2E52B488EE04}" srcOrd="1" destOrd="0" parTransId="{7C566EF7-2FC5-45AC-8F9A-03E44281266E}" sibTransId="{4C1FD84A-591B-41F9-8F23-2C3EE2AB1885}"/>
    <dgm:cxn modelId="{75CB8229-AD81-4374-8578-B3B79583919C}" srcId="{C475DB49-06A6-4E0F-B8BB-CD4954881984}" destId="{E6C861DF-7185-4136-9591-7716B212E65E}" srcOrd="0" destOrd="0" parTransId="{3E235BE1-DD54-40F1-B38B-7B356D305CEF}" sibTransId="{DB0C951F-0DC9-467C-926C-D8D82D467E9C}"/>
    <dgm:cxn modelId="{6024BC3C-7495-45A5-BB74-CFC35F6AA4B9}" type="presOf" srcId="{CD019539-CD00-4BE4-B7D9-97F558E25A13}" destId="{DBA63F08-326F-47E1-9374-BB1D1066FD14}" srcOrd="0" destOrd="0" presId="urn:microsoft.com/office/officeart/2005/8/layout/vList5"/>
    <dgm:cxn modelId="{0D45E860-841C-4534-A872-15111D68EFF3}" type="presOf" srcId="{32F5FE34-18AC-478D-87C7-0F52F48D65C2}" destId="{7E9EF00F-00A0-4A5B-86C9-E76F2E93E0F9}" srcOrd="0" destOrd="1" presId="urn:microsoft.com/office/officeart/2005/8/layout/vList5"/>
    <dgm:cxn modelId="{1A457365-0146-4F97-8718-D9FA45479027}" srcId="{C475DB49-06A6-4E0F-B8BB-CD4954881984}" destId="{F6D25C3E-FAAD-43C1-985E-65F10DD8F1FB}" srcOrd="2" destOrd="0" parTransId="{D68191A2-52E6-4C5D-8FF4-51E0C39AA8E0}" sibTransId="{BBE58300-DD1A-42B0-9E23-66ADF12281EA}"/>
    <dgm:cxn modelId="{8A61F468-82C1-41FB-A8A1-8C04F5AC560D}" type="presOf" srcId="{C475DB49-06A6-4E0F-B8BB-CD4954881984}" destId="{B667DCE3-C6EE-4F10-A2E2-CC4E781C92A7}" srcOrd="0" destOrd="0" presId="urn:microsoft.com/office/officeart/2005/8/layout/vList5"/>
    <dgm:cxn modelId="{F7A6BA6D-387B-442C-AEB6-6A190EB505F6}" type="presOf" srcId="{F6D25C3E-FAAD-43C1-985E-65F10DD8F1FB}" destId="{E4E7B832-3B4B-4CA0-9437-05E8F23DA297}" srcOrd="0" destOrd="2" presId="urn:microsoft.com/office/officeart/2005/8/layout/vList5"/>
    <dgm:cxn modelId="{E7771471-EC4D-473B-9418-922190DB35D6}" type="presOf" srcId="{E6C861DF-7185-4136-9591-7716B212E65E}" destId="{E4E7B832-3B4B-4CA0-9437-05E8F23DA297}" srcOrd="0" destOrd="0" presId="urn:microsoft.com/office/officeart/2005/8/layout/vList5"/>
    <dgm:cxn modelId="{B6D64553-820E-4259-9AEF-F4664346C623}" srcId="{C475DB49-06A6-4E0F-B8BB-CD4954881984}" destId="{913C17EC-5393-4CAB-BC79-4480117DECDF}" srcOrd="3" destOrd="0" parTransId="{FD64F433-7C3D-48A1-8D9A-59426670633E}" sibTransId="{457A6FAC-FDF0-49CE-B1F2-A47DD718D673}"/>
    <dgm:cxn modelId="{DD579356-1507-447E-ACBF-10C8D097A0C7}" type="presOf" srcId="{7FE9245F-132B-42CD-A2C1-1A1AB2071814}" destId="{E4E7B832-3B4B-4CA0-9437-05E8F23DA297}" srcOrd="0" destOrd="4" presId="urn:microsoft.com/office/officeart/2005/8/layout/vList5"/>
    <dgm:cxn modelId="{62BCE956-9C33-4D5F-BCD4-0B62C7D5FCB0}" srcId="{D8C31086-3A3D-484A-BA1B-001B9369628D}" destId="{C475DB49-06A6-4E0F-B8BB-CD4954881984}" srcOrd="0" destOrd="0" parTransId="{F9E25F9C-C4B0-4484-8A44-47B9AA79FCF0}" sibTransId="{89E4A300-5525-49E4-966E-DAC361797053}"/>
    <dgm:cxn modelId="{D17C4558-C240-496C-810E-3E7B64E2757D}" srcId="{CD019539-CD00-4BE4-B7D9-97F558E25A13}" destId="{03AA62A2-D257-45C8-BA4F-CC99D5BB6046}" srcOrd="0" destOrd="0" parTransId="{54F8529C-8429-49B6-8685-FB0503B7BE2A}" sibTransId="{9FB16088-1CA1-4E91-A0C3-F1EAB66DBFDF}"/>
    <dgm:cxn modelId="{63DB9A7B-C81F-47D7-B5DC-4D3AB786C546}" type="presOf" srcId="{913C17EC-5393-4CAB-BC79-4480117DECDF}" destId="{E4E7B832-3B4B-4CA0-9437-05E8F23DA297}" srcOrd="0" destOrd="3" presId="urn:microsoft.com/office/officeart/2005/8/layout/vList5"/>
    <dgm:cxn modelId="{7A24C39B-A22D-4F38-BF13-DF20141C72DE}" srcId="{C475DB49-06A6-4E0F-B8BB-CD4954881984}" destId="{7FE9245F-132B-42CD-A2C1-1A1AB2071814}" srcOrd="4" destOrd="0" parTransId="{3DCE7062-0C9E-4CAC-AC9C-822957CCAF14}" sibTransId="{D12853D1-8B3D-4F2F-9BE2-7A06F2E17557}"/>
    <dgm:cxn modelId="{28B56EA0-5C79-40EB-AFBB-549E9F2022EE}" srcId="{D8C31086-3A3D-484A-BA1B-001B9369628D}" destId="{CD019539-CD00-4BE4-B7D9-97F558E25A13}" srcOrd="1" destOrd="0" parTransId="{EBB8D54A-D33F-46BB-8890-075CCD9CE178}" sibTransId="{5D3DCD09-A0BB-4440-89C2-3400E62FA92E}"/>
    <dgm:cxn modelId="{92148BA6-24B0-45F1-A6EE-257E69BE259C}" type="presOf" srcId="{D8C31086-3A3D-484A-BA1B-001B9369628D}" destId="{81AE57A7-A03F-424E-93F6-9DB1405B2B43}" srcOrd="0" destOrd="0" presId="urn:microsoft.com/office/officeart/2005/8/layout/vList5"/>
    <dgm:cxn modelId="{ABD2D4B1-BD23-4DED-82B2-CA9073E0F41E}" srcId="{CD019539-CD00-4BE4-B7D9-97F558E25A13}" destId="{32F5FE34-18AC-478D-87C7-0F52F48D65C2}" srcOrd="1" destOrd="0" parTransId="{488D40E3-FA2C-45BB-9814-32914360759B}" sibTransId="{D35EAA5D-2248-4443-A4A3-2FC31EC5298E}"/>
    <dgm:cxn modelId="{117032D5-3913-490C-9A09-8B420B117DEC}" type="presOf" srcId="{03AA62A2-D257-45C8-BA4F-CC99D5BB6046}" destId="{7E9EF00F-00A0-4A5B-86C9-E76F2E93E0F9}" srcOrd="0" destOrd="0" presId="urn:microsoft.com/office/officeart/2005/8/layout/vList5"/>
    <dgm:cxn modelId="{90CBAA19-1D14-42C5-91C2-E7F65980161C}" type="presParOf" srcId="{81AE57A7-A03F-424E-93F6-9DB1405B2B43}" destId="{79992A69-AC29-4B96-8AF2-4E0444F265F4}" srcOrd="0" destOrd="0" presId="urn:microsoft.com/office/officeart/2005/8/layout/vList5"/>
    <dgm:cxn modelId="{D42ADB2D-CDC3-44A1-B9CE-2DBC96AB70C9}" type="presParOf" srcId="{79992A69-AC29-4B96-8AF2-4E0444F265F4}" destId="{B667DCE3-C6EE-4F10-A2E2-CC4E781C92A7}" srcOrd="0" destOrd="0" presId="urn:microsoft.com/office/officeart/2005/8/layout/vList5"/>
    <dgm:cxn modelId="{F5AE1081-43B2-45B3-BCCF-8FEE2D7C54BB}" type="presParOf" srcId="{79992A69-AC29-4B96-8AF2-4E0444F265F4}" destId="{E4E7B832-3B4B-4CA0-9437-05E8F23DA297}" srcOrd="1" destOrd="0" presId="urn:microsoft.com/office/officeart/2005/8/layout/vList5"/>
    <dgm:cxn modelId="{CD0F1012-AAB9-4282-B317-6FCD463E77AC}" type="presParOf" srcId="{81AE57A7-A03F-424E-93F6-9DB1405B2B43}" destId="{54C90593-1CAF-4563-9856-18543E5B5B44}" srcOrd="1" destOrd="0" presId="urn:microsoft.com/office/officeart/2005/8/layout/vList5"/>
    <dgm:cxn modelId="{8D75AB9E-5292-4E2F-BC7A-6530A4B458F3}" type="presParOf" srcId="{81AE57A7-A03F-424E-93F6-9DB1405B2B43}" destId="{836C3754-05A1-41A3-8D14-B5C704ACDC1C}" srcOrd="2" destOrd="0" presId="urn:microsoft.com/office/officeart/2005/8/layout/vList5"/>
    <dgm:cxn modelId="{50AD185A-7300-40C6-B3F1-550C0F727641}" type="presParOf" srcId="{836C3754-05A1-41A3-8D14-B5C704ACDC1C}" destId="{DBA63F08-326F-47E1-9374-BB1D1066FD14}" srcOrd="0" destOrd="0" presId="urn:microsoft.com/office/officeart/2005/8/layout/vList5"/>
    <dgm:cxn modelId="{BC34A899-F732-4724-81FE-DCD2AD40F559}" type="presParOf" srcId="{836C3754-05A1-41A3-8D14-B5C704ACDC1C}" destId="{7E9EF00F-00A0-4A5B-86C9-E76F2E93E0F9}"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a:latin typeface="Times New Roman" panose="02020603050405020304" pitchFamily="18" charset="0"/>
              <a:cs typeface="Times New Roman" panose="02020603050405020304" pitchFamily="18" charset="0"/>
            </a:rPr>
            <a:t>Introduction</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0" custLinFactNeighborY="-18333">
        <dgm:presLayoutVars>
          <dgm:chMax val="0"/>
          <dgm:chPref val="0"/>
          <dgm:bulletEnabled val="1"/>
        </dgm:presLayoutVars>
      </dgm:prSet>
      <dgm:spPr/>
    </dgm:pt>
  </dgm:ptLst>
  <dgm:cxnLst>
    <dgm:cxn modelId="{2ECDF997-FF76-4CED-9E1E-2693997D9C60}"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4AE7FADE-7B3F-47AA-AB9F-B65BC93979F1}" type="presOf" srcId="{9982884F-387B-42AD-A753-45E446B99B8A}" destId="{CE532EAB-52DD-4DB3-9A86-23C2C3227200}" srcOrd="0" destOrd="0" presId="urn:microsoft.com/office/officeart/2005/8/layout/chevron1"/>
    <dgm:cxn modelId="{53F8E89D-2049-4235-9641-019C3DF3A51E}"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475DB49-06A6-4E0F-B8BB-CD4954881984}">
      <dgm:prSet custT="1"/>
      <dgm:spPr>
        <a:solidFill>
          <a:srgbClr val="23445D"/>
        </a:solidFill>
      </dgm:spPr>
      <dgm:t>
        <a:bodyPr/>
        <a:lstStyle/>
        <a:p>
          <a:r>
            <a:rPr lang="en-US" sz="1700" b="0" i="0" dirty="0">
              <a:latin typeface="Times New Roman" panose="02020603050405020304" pitchFamily="18" charset="0"/>
              <a:cs typeface="Times New Roman" panose="02020603050405020304" pitchFamily="18" charset="0"/>
            </a:rPr>
            <a:t>Testing relationships experimentally</a:t>
          </a:r>
          <a:endParaRPr lang="fr-BE" sz="1700" noProof="0" dirty="0">
            <a:latin typeface="Times New Roman" panose="02020603050405020304" pitchFamily="18" charset="0"/>
            <a:cs typeface="Times New Roman" panose="02020603050405020304" pitchFamily="18" charset="0"/>
          </a:endParaRPr>
        </a:p>
      </dgm:t>
    </dgm:pt>
    <dgm:pt modelId="{F9E25F9C-C4B0-4484-8A44-47B9AA79FCF0}" type="parTrans" cxnId="{62BCE956-9C33-4D5F-BCD4-0B62C7D5FCB0}">
      <dgm:prSet/>
      <dgm:spPr/>
      <dgm:t>
        <a:bodyPr/>
        <a:lstStyle/>
        <a:p>
          <a:endParaRPr lang="en-US"/>
        </a:p>
      </dgm:t>
    </dgm:pt>
    <dgm:pt modelId="{89E4A300-5525-49E4-966E-DAC361797053}" type="sibTrans" cxnId="{62BCE956-9C33-4D5F-BCD4-0B62C7D5FCB0}">
      <dgm:prSet/>
      <dgm:spPr/>
      <dgm:t>
        <a:bodyPr/>
        <a:lstStyle/>
        <a:p>
          <a:endParaRPr lang="en-US"/>
        </a:p>
      </dgm:t>
    </dgm:pt>
    <dgm:pt modelId="{E6C861DF-7185-4136-9591-7716B212E65E}">
      <dgm:prSet/>
      <dgm:spPr>
        <a:solidFill>
          <a:srgbClr val="DAE8FC"/>
        </a:solidFill>
      </dgm:spPr>
      <dgm:t>
        <a:bodyPr/>
        <a:lstStyle/>
        <a:p>
          <a:r>
            <a:rPr lang="en-US" dirty="0">
              <a:latin typeface="Times New Roman" panose="02020603050405020304" pitchFamily="18" charset="0"/>
              <a:cs typeface="Times New Roman" panose="02020603050405020304" pitchFamily="18" charset="0"/>
            </a:rPr>
            <a:t>Not exhaustive</a:t>
          </a:r>
        </a:p>
      </dgm:t>
    </dgm:pt>
    <dgm:pt modelId="{3E235BE1-DD54-40F1-B38B-7B356D305CEF}" type="parTrans" cxnId="{75CB8229-AD81-4374-8578-B3B79583919C}">
      <dgm:prSet/>
      <dgm:spPr/>
      <dgm:t>
        <a:bodyPr/>
        <a:lstStyle/>
        <a:p>
          <a:endParaRPr lang="en-US"/>
        </a:p>
      </dgm:t>
    </dgm:pt>
    <dgm:pt modelId="{DB0C951F-0DC9-467C-926C-D8D82D467E9C}" type="sibTrans" cxnId="{75CB8229-AD81-4374-8578-B3B79583919C}">
      <dgm:prSet/>
      <dgm:spPr/>
      <dgm:t>
        <a:bodyPr/>
        <a:lstStyle/>
        <a:p>
          <a:endParaRPr lang="en-US"/>
        </a:p>
      </dgm:t>
    </dgm:pt>
    <dgm:pt modelId="{CD019539-CD00-4BE4-B7D9-97F558E25A13}">
      <dgm:prSet custT="1"/>
      <dgm:spPr>
        <a:solidFill>
          <a:srgbClr val="23445D"/>
        </a:solidFill>
      </dgm:spPr>
      <dgm:t>
        <a:bodyPr/>
        <a:lstStyle/>
        <a:p>
          <a:r>
            <a:rPr lang="en-US" sz="1700" b="0" i="0">
              <a:latin typeface="Times New Roman" panose="02020603050405020304" pitchFamily="18" charset="0"/>
              <a:cs typeface="Times New Roman" panose="02020603050405020304" pitchFamily="18" charset="0"/>
            </a:rPr>
            <a:t>Comparing genomic and proteomic patterns </a:t>
          </a:r>
          <a:endParaRPr lang="fr-BE" sz="1700" noProof="0" dirty="0">
            <a:latin typeface="Times New Roman" panose="02020603050405020304" pitchFamily="18" charset="0"/>
            <a:cs typeface="Times New Roman" panose="02020603050405020304" pitchFamily="18" charset="0"/>
          </a:endParaRPr>
        </a:p>
      </dgm:t>
    </dgm:pt>
    <dgm:pt modelId="{EBB8D54A-D33F-46BB-8890-075CCD9CE178}" type="parTrans" cxnId="{28B56EA0-5C79-40EB-AFBB-549E9F2022EE}">
      <dgm:prSet/>
      <dgm:spPr/>
      <dgm:t>
        <a:bodyPr/>
        <a:lstStyle/>
        <a:p>
          <a:endParaRPr lang="en-US"/>
        </a:p>
      </dgm:t>
    </dgm:pt>
    <dgm:pt modelId="{5D3DCD09-A0BB-4440-89C2-3400E62FA92E}" type="sibTrans" cxnId="{28B56EA0-5C79-40EB-AFBB-549E9F2022EE}">
      <dgm:prSet/>
      <dgm:spPr/>
      <dgm:t>
        <a:bodyPr/>
        <a:lstStyle/>
        <a:p>
          <a:endParaRPr lang="en-US"/>
        </a:p>
      </dgm:t>
    </dgm:pt>
    <dgm:pt modelId="{03AA62A2-D257-45C8-BA4F-CC99D5BB6046}">
      <dgm:prSet custT="1"/>
      <dgm:spPr>
        <a:solidFill>
          <a:srgbClr val="DAE8FC"/>
        </a:solidFill>
      </dgm:spPr>
      <dgm:t>
        <a:bodyPr/>
        <a:lstStyle/>
        <a:p>
          <a:r>
            <a:rPr lang="en-US" sz="1400" b="0" i="0" dirty="0">
              <a:latin typeface="Times New Roman" panose="02020603050405020304" pitchFamily="18" charset="0"/>
              <a:cs typeface="Times New Roman" panose="02020603050405020304" pitchFamily="18" charset="0"/>
            </a:rPr>
            <a:t>Allows to quickly process large amount of data</a:t>
          </a:r>
          <a:endParaRPr lang="fr-FR" sz="1400" noProof="0" dirty="0">
            <a:latin typeface="Times New Roman" panose="02020603050405020304" pitchFamily="18" charset="0"/>
            <a:cs typeface="Times New Roman" panose="02020603050405020304" pitchFamily="18" charset="0"/>
          </a:endParaRPr>
        </a:p>
      </dgm:t>
    </dgm:pt>
    <dgm:pt modelId="{54F8529C-8429-49B6-8685-FB0503B7BE2A}" type="parTrans" cxnId="{D17C4558-C240-496C-810E-3E7B64E2757D}">
      <dgm:prSet/>
      <dgm:spPr/>
      <dgm:t>
        <a:bodyPr/>
        <a:lstStyle/>
        <a:p>
          <a:endParaRPr lang="fr-BE"/>
        </a:p>
      </dgm:t>
    </dgm:pt>
    <dgm:pt modelId="{9FB16088-1CA1-4E91-A0C3-F1EAB66DBFDF}" type="sibTrans" cxnId="{D17C4558-C240-496C-810E-3E7B64E2757D}">
      <dgm:prSet/>
      <dgm:spPr/>
      <dgm:t>
        <a:bodyPr/>
        <a:lstStyle/>
        <a:p>
          <a:endParaRPr lang="fr-BE"/>
        </a:p>
      </dgm:t>
    </dgm:pt>
    <dgm:pt modelId="{F5F77A17-466F-4FF2-86E4-2E52B488EE04}">
      <dgm:prSet/>
      <dgm:spPr/>
      <dgm:t>
        <a:bodyPr/>
        <a:lstStyle/>
        <a:p>
          <a:r>
            <a:rPr lang="en-US" dirty="0">
              <a:latin typeface="Times New Roman" panose="02020603050405020304" pitchFamily="18" charset="0"/>
              <a:cs typeface="Times New Roman" panose="02020603050405020304" pitchFamily="18" charset="0"/>
            </a:rPr>
            <a:t>Time-consuming</a:t>
          </a:r>
        </a:p>
      </dgm:t>
    </dgm:pt>
    <dgm:pt modelId="{7C566EF7-2FC5-45AC-8F9A-03E44281266E}" type="parTrans" cxnId="{B1952823-F5BE-4888-9CF3-D21B9119E865}">
      <dgm:prSet/>
      <dgm:spPr/>
      <dgm:t>
        <a:bodyPr/>
        <a:lstStyle/>
        <a:p>
          <a:endParaRPr lang="en-US"/>
        </a:p>
      </dgm:t>
    </dgm:pt>
    <dgm:pt modelId="{4C1FD84A-591B-41F9-8F23-2C3EE2AB1885}" type="sibTrans" cxnId="{B1952823-F5BE-4888-9CF3-D21B9119E865}">
      <dgm:prSet/>
      <dgm:spPr/>
      <dgm:t>
        <a:bodyPr/>
        <a:lstStyle/>
        <a:p>
          <a:endParaRPr lang="en-US"/>
        </a:p>
      </dgm:t>
    </dgm:pt>
    <dgm:pt modelId="{F6D25C3E-FAAD-43C1-985E-65F10DD8F1FB}">
      <dgm:prSet/>
      <dgm:spPr/>
      <dgm:t>
        <a:bodyPr/>
        <a:lstStyle/>
        <a:p>
          <a:r>
            <a:rPr lang="en-US" dirty="0">
              <a:latin typeface="Times New Roman" panose="02020603050405020304" pitchFamily="18" charset="0"/>
              <a:cs typeface="Times New Roman" panose="02020603050405020304" pitchFamily="18" charset="0"/>
            </a:rPr>
            <a:t>Expensive</a:t>
          </a:r>
        </a:p>
      </dgm:t>
    </dgm:pt>
    <dgm:pt modelId="{D68191A2-52E6-4C5D-8FF4-51E0C39AA8E0}" type="parTrans" cxnId="{1A457365-0146-4F97-8718-D9FA45479027}">
      <dgm:prSet/>
      <dgm:spPr/>
      <dgm:t>
        <a:bodyPr/>
        <a:lstStyle/>
        <a:p>
          <a:endParaRPr lang="en-US"/>
        </a:p>
      </dgm:t>
    </dgm:pt>
    <dgm:pt modelId="{BBE58300-DD1A-42B0-9E23-66ADF12281EA}" type="sibTrans" cxnId="{1A457365-0146-4F97-8718-D9FA45479027}">
      <dgm:prSet/>
      <dgm:spPr/>
      <dgm:t>
        <a:bodyPr/>
        <a:lstStyle/>
        <a:p>
          <a:endParaRPr lang="en-US"/>
        </a:p>
      </dgm:t>
    </dgm:pt>
    <dgm:pt modelId="{913C17EC-5393-4CAB-BC79-4480117DECDF}">
      <dgm:prSet/>
      <dgm:spPr/>
      <dgm:t>
        <a:bodyPr/>
        <a:lstStyle/>
        <a:p>
          <a:r>
            <a:rPr lang="en-US" dirty="0">
              <a:latin typeface="Times New Roman" panose="02020603050405020304" pitchFamily="18" charset="0"/>
              <a:cs typeface="Times New Roman" panose="02020603050405020304" pitchFamily="18" charset="0"/>
            </a:rPr>
            <a:t>Based on observations</a:t>
          </a:r>
        </a:p>
      </dgm:t>
    </dgm:pt>
    <dgm:pt modelId="{FD64F433-7C3D-48A1-8D9A-59426670633E}" type="parTrans" cxnId="{B6D64553-820E-4259-9AEF-F4664346C623}">
      <dgm:prSet/>
      <dgm:spPr/>
      <dgm:t>
        <a:bodyPr/>
        <a:lstStyle/>
        <a:p>
          <a:endParaRPr lang="en-US"/>
        </a:p>
      </dgm:t>
    </dgm:pt>
    <dgm:pt modelId="{457A6FAC-FDF0-49CE-B1F2-A47DD718D673}" type="sibTrans" cxnId="{B6D64553-820E-4259-9AEF-F4664346C623}">
      <dgm:prSet/>
      <dgm:spPr/>
      <dgm:t>
        <a:bodyPr/>
        <a:lstStyle/>
        <a:p>
          <a:endParaRPr lang="en-US"/>
        </a:p>
      </dgm:t>
    </dgm:pt>
    <dgm:pt modelId="{7FE9245F-132B-42CD-A2C1-1A1AB2071814}">
      <dgm:prSet/>
      <dgm:spPr/>
      <dgm:t>
        <a:bodyPr/>
        <a:lstStyle/>
        <a:p>
          <a:r>
            <a:rPr lang="en-US" dirty="0">
              <a:latin typeface="Times New Roman" panose="02020603050405020304" pitchFamily="18" charset="0"/>
              <a:cs typeface="Times New Roman" panose="02020603050405020304" pitchFamily="18" charset="0"/>
            </a:rPr>
            <a:t>Sometimes inconclusive</a:t>
          </a:r>
        </a:p>
      </dgm:t>
    </dgm:pt>
    <dgm:pt modelId="{3DCE7062-0C9E-4CAC-AC9C-822957CCAF14}" type="parTrans" cxnId="{7A24C39B-A22D-4F38-BF13-DF20141C72DE}">
      <dgm:prSet/>
      <dgm:spPr/>
      <dgm:t>
        <a:bodyPr/>
        <a:lstStyle/>
        <a:p>
          <a:endParaRPr lang="en-US"/>
        </a:p>
      </dgm:t>
    </dgm:pt>
    <dgm:pt modelId="{D12853D1-8B3D-4F2F-9BE2-7A06F2E17557}" type="sibTrans" cxnId="{7A24C39B-A22D-4F38-BF13-DF20141C72DE}">
      <dgm:prSet/>
      <dgm:spPr/>
      <dgm:t>
        <a:bodyPr/>
        <a:lstStyle/>
        <a:p>
          <a:endParaRPr lang="en-US"/>
        </a:p>
      </dgm:t>
    </dgm:pt>
    <dgm:pt modelId="{32F5FE34-18AC-478D-87C7-0F52F48D65C2}">
      <dgm:prSet custT="1"/>
      <dgm:spPr>
        <a:solidFill>
          <a:srgbClr val="DAE8FC"/>
        </a:solidFill>
      </dgm:spPr>
      <dgm:t>
        <a:bodyPr/>
        <a:lstStyle/>
        <a:p>
          <a:r>
            <a:rPr lang="en-US" sz="1400" noProof="0" dirty="0">
              <a:latin typeface="Times New Roman" panose="02020603050405020304" pitchFamily="18" charset="0"/>
              <a:cs typeface="Times New Roman" panose="02020603050405020304" pitchFamily="18" charset="0"/>
            </a:rPr>
            <a:t>Based on complete genomes (HTS) 
Uses high-performance bioinformatics tools
Enables understanding of virus-vector-host interactions</a:t>
          </a:r>
          <a:endParaRPr lang="fr-FR" sz="1400" noProof="0" dirty="0">
            <a:latin typeface="Times New Roman" panose="02020603050405020304" pitchFamily="18" charset="0"/>
            <a:cs typeface="Times New Roman" panose="02020603050405020304" pitchFamily="18" charset="0"/>
          </a:endParaRPr>
        </a:p>
      </dgm:t>
    </dgm:pt>
    <dgm:pt modelId="{488D40E3-FA2C-45BB-9814-32914360759B}" type="parTrans" cxnId="{ABD2D4B1-BD23-4DED-82B2-CA9073E0F41E}">
      <dgm:prSet/>
      <dgm:spPr/>
      <dgm:t>
        <a:bodyPr/>
        <a:lstStyle/>
        <a:p>
          <a:endParaRPr lang="en-US"/>
        </a:p>
      </dgm:t>
    </dgm:pt>
    <dgm:pt modelId="{D35EAA5D-2248-4443-A4A3-2FC31EC5298E}" type="sibTrans" cxnId="{ABD2D4B1-BD23-4DED-82B2-CA9073E0F41E}">
      <dgm:prSet/>
      <dgm:spPr/>
      <dgm:t>
        <a:bodyPr/>
        <a:lstStyle/>
        <a:p>
          <a:endParaRPr lang="en-US"/>
        </a:p>
      </dgm:t>
    </dgm:pt>
    <dgm:pt modelId="{81AE57A7-A03F-424E-93F6-9DB1405B2B43}" type="pres">
      <dgm:prSet presAssocID="{D8C31086-3A3D-484A-BA1B-001B9369628D}" presName="Name0" presStyleCnt="0">
        <dgm:presLayoutVars>
          <dgm:dir/>
          <dgm:animLvl val="lvl"/>
          <dgm:resizeHandles val="exact"/>
        </dgm:presLayoutVars>
      </dgm:prSet>
      <dgm:spPr/>
    </dgm:pt>
    <dgm:pt modelId="{79992A69-AC29-4B96-8AF2-4E0444F265F4}" type="pres">
      <dgm:prSet presAssocID="{C475DB49-06A6-4E0F-B8BB-CD4954881984}" presName="linNode" presStyleCnt="0"/>
      <dgm:spPr/>
    </dgm:pt>
    <dgm:pt modelId="{B667DCE3-C6EE-4F10-A2E2-CC4E781C92A7}" type="pres">
      <dgm:prSet presAssocID="{C475DB49-06A6-4E0F-B8BB-CD4954881984}" presName="parentText" presStyleLbl="node1" presStyleIdx="0" presStyleCnt="2">
        <dgm:presLayoutVars>
          <dgm:chMax val="1"/>
          <dgm:bulletEnabled val="1"/>
        </dgm:presLayoutVars>
      </dgm:prSet>
      <dgm:spPr/>
    </dgm:pt>
    <dgm:pt modelId="{E4E7B832-3B4B-4CA0-9437-05E8F23DA297}" type="pres">
      <dgm:prSet presAssocID="{C475DB49-06A6-4E0F-B8BB-CD4954881984}" presName="descendantText" presStyleLbl="alignAccFollowNode1" presStyleIdx="0" presStyleCnt="2" custLinFactNeighborX="-299">
        <dgm:presLayoutVars>
          <dgm:bulletEnabled val="1"/>
        </dgm:presLayoutVars>
      </dgm:prSet>
      <dgm:spPr/>
    </dgm:pt>
    <dgm:pt modelId="{54C90593-1CAF-4563-9856-18543E5B5B44}" type="pres">
      <dgm:prSet presAssocID="{89E4A300-5525-49E4-966E-DAC361797053}" presName="sp" presStyleCnt="0"/>
      <dgm:spPr/>
    </dgm:pt>
    <dgm:pt modelId="{836C3754-05A1-41A3-8D14-B5C704ACDC1C}" type="pres">
      <dgm:prSet presAssocID="{CD019539-CD00-4BE4-B7D9-97F558E25A13}" presName="linNode" presStyleCnt="0"/>
      <dgm:spPr/>
    </dgm:pt>
    <dgm:pt modelId="{DBA63F08-326F-47E1-9374-BB1D1066FD14}" type="pres">
      <dgm:prSet presAssocID="{CD019539-CD00-4BE4-B7D9-97F558E25A13}" presName="parentText" presStyleLbl="node1" presStyleIdx="1" presStyleCnt="2">
        <dgm:presLayoutVars>
          <dgm:chMax val="1"/>
          <dgm:bulletEnabled val="1"/>
        </dgm:presLayoutVars>
      </dgm:prSet>
      <dgm:spPr/>
    </dgm:pt>
    <dgm:pt modelId="{7E9EF00F-00A0-4A5B-86C9-E76F2E93E0F9}" type="pres">
      <dgm:prSet presAssocID="{CD019539-CD00-4BE4-B7D9-97F558E25A13}" presName="descendantText" presStyleLbl="alignAccFollowNode1" presStyleIdx="1" presStyleCnt="2" custLinFactNeighborX="-299">
        <dgm:presLayoutVars>
          <dgm:bulletEnabled val="1"/>
        </dgm:presLayoutVars>
      </dgm:prSet>
      <dgm:spPr/>
    </dgm:pt>
  </dgm:ptLst>
  <dgm:cxnLst>
    <dgm:cxn modelId="{550C070B-6465-4D72-AA95-A00FB680030A}" type="presOf" srcId="{E6C861DF-7185-4136-9591-7716B212E65E}" destId="{E4E7B832-3B4B-4CA0-9437-05E8F23DA297}" srcOrd="0" destOrd="0" presId="urn:microsoft.com/office/officeart/2005/8/layout/vList5"/>
    <dgm:cxn modelId="{18C2210C-6B48-4EB2-919C-4BAC737D10D8}" type="presOf" srcId="{F5F77A17-466F-4FF2-86E4-2E52B488EE04}" destId="{E4E7B832-3B4B-4CA0-9437-05E8F23DA297}" srcOrd="0" destOrd="1" presId="urn:microsoft.com/office/officeart/2005/8/layout/vList5"/>
    <dgm:cxn modelId="{36570B18-6143-4DA6-9714-773FDC2A42DB}" type="presOf" srcId="{CD019539-CD00-4BE4-B7D9-97F558E25A13}" destId="{DBA63F08-326F-47E1-9374-BB1D1066FD14}" srcOrd="0" destOrd="0" presId="urn:microsoft.com/office/officeart/2005/8/layout/vList5"/>
    <dgm:cxn modelId="{6F2CBC1B-C20C-45CF-861E-72FA9FD438AD}" type="presOf" srcId="{913C17EC-5393-4CAB-BC79-4480117DECDF}" destId="{E4E7B832-3B4B-4CA0-9437-05E8F23DA297}" srcOrd="0" destOrd="3" presId="urn:microsoft.com/office/officeart/2005/8/layout/vList5"/>
    <dgm:cxn modelId="{B1952823-F5BE-4888-9CF3-D21B9119E865}" srcId="{C475DB49-06A6-4E0F-B8BB-CD4954881984}" destId="{F5F77A17-466F-4FF2-86E4-2E52B488EE04}" srcOrd="1" destOrd="0" parTransId="{7C566EF7-2FC5-45AC-8F9A-03E44281266E}" sibTransId="{4C1FD84A-591B-41F9-8F23-2C3EE2AB1885}"/>
    <dgm:cxn modelId="{75CB8229-AD81-4374-8578-B3B79583919C}" srcId="{C475DB49-06A6-4E0F-B8BB-CD4954881984}" destId="{E6C861DF-7185-4136-9591-7716B212E65E}" srcOrd="0" destOrd="0" parTransId="{3E235BE1-DD54-40F1-B38B-7B356D305CEF}" sibTransId="{DB0C951F-0DC9-467C-926C-D8D82D467E9C}"/>
    <dgm:cxn modelId="{1A457365-0146-4F97-8718-D9FA45479027}" srcId="{C475DB49-06A6-4E0F-B8BB-CD4954881984}" destId="{F6D25C3E-FAAD-43C1-985E-65F10DD8F1FB}" srcOrd="2" destOrd="0" parTransId="{D68191A2-52E6-4C5D-8FF4-51E0C39AA8E0}" sibTransId="{BBE58300-DD1A-42B0-9E23-66ADF12281EA}"/>
    <dgm:cxn modelId="{B6D64553-820E-4259-9AEF-F4664346C623}" srcId="{C475DB49-06A6-4E0F-B8BB-CD4954881984}" destId="{913C17EC-5393-4CAB-BC79-4480117DECDF}" srcOrd="3" destOrd="0" parTransId="{FD64F433-7C3D-48A1-8D9A-59426670633E}" sibTransId="{457A6FAC-FDF0-49CE-B1F2-A47DD718D673}"/>
    <dgm:cxn modelId="{62BCE956-9C33-4D5F-BCD4-0B62C7D5FCB0}" srcId="{D8C31086-3A3D-484A-BA1B-001B9369628D}" destId="{C475DB49-06A6-4E0F-B8BB-CD4954881984}" srcOrd="0" destOrd="0" parTransId="{F9E25F9C-C4B0-4484-8A44-47B9AA79FCF0}" sibTransId="{89E4A300-5525-49E4-966E-DAC361797053}"/>
    <dgm:cxn modelId="{D17C4558-C240-496C-810E-3E7B64E2757D}" srcId="{CD019539-CD00-4BE4-B7D9-97F558E25A13}" destId="{03AA62A2-D257-45C8-BA4F-CC99D5BB6046}" srcOrd="0" destOrd="0" parTransId="{54F8529C-8429-49B6-8685-FB0503B7BE2A}" sibTransId="{9FB16088-1CA1-4E91-A0C3-F1EAB66DBFDF}"/>
    <dgm:cxn modelId="{48E3167C-0DAF-43B0-9A67-B701274E74DC}" type="presOf" srcId="{D8C31086-3A3D-484A-BA1B-001B9369628D}" destId="{81AE57A7-A03F-424E-93F6-9DB1405B2B43}" srcOrd="0" destOrd="0" presId="urn:microsoft.com/office/officeart/2005/8/layout/vList5"/>
    <dgm:cxn modelId="{7A24C39B-A22D-4F38-BF13-DF20141C72DE}" srcId="{C475DB49-06A6-4E0F-B8BB-CD4954881984}" destId="{7FE9245F-132B-42CD-A2C1-1A1AB2071814}" srcOrd="4" destOrd="0" parTransId="{3DCE7062-0C9E-4CAC-AC9C-822957CCAF14}" sibTransId="{D12853D1-8B3D-4F2F-9BE2-7A06F2E17557}"/>
    <dgm:cxn modelId="{28B56EA0-5C79-40EB-AFBB-549E9F2022EE}" srcId="{D8C31086-3A3D-484A-BA1B-001B9369628D}" destId="{CD019539-CD00-4BE4-B7D9-97F558E25A13}" srcOrd="1" destOrd="0" parTransId="{EBB8D54A-D33F-46BB-8890-075CCD9CE178}" sibTransId="{5D3DCD09-A0BB-4440-89C2-3400E62FA92E}"/>
    <dgm:cxn modelId="{69B695AD-0DFD-4289-9F90-DD85F603238E}" type="presOf" srcId="{7FE9245F-132B-42CD-A2C1-1A1AB2071814}" destId="{E4E7B832-3B4B-4CA0-9437-05E8F23DA297}" srcOrd="0" destOrd="4" presId="urn:microsoft.com/office/officeart/2005/8/layout/vList5"/>
    <dgm:cxn modelId="{ABD2D4B1-BD23-4DED-82B2-CA9073E0F41E}" srcId="{CD019539-CD00-4BE4-B7D9-97F558E25A13}" destId="{32F5FE34-18AC-478D-87C7-0F52F48D65C2}" srcOrd="1" destOrd="0" parTransId="{488D40E3-FA2C-45BB-9814-32914360759B}" sibTransId="{D35EAA5D-2248-4443-A4A3-2FC31EC5298E}"/>
    <dgm:cxn modelId="{3403DAD9-7D5D-4B66-B850-0EDB108C8F08}" type="presOf" srcId="{03AA62A2-D257-45C8-BA4F-CC99D5BB6046}" destId="{7E9EF00F-00A0-4A5B-86C9-E76F2E93E0F9}" srcOrd="0" destOrd="0" presId="urn:microsoft.com/office/officeart/2005/8/layout/vList5"/>
    <dgm:cxn modelId="{B85F1DDC-3441-4891-9454-023A2AB08D08}" type="presOf" srcId="{32F5FE34-18AC-478D-87C7-0F52F48D65C2}" destId="{7E9EF00F-00A0-4A5B-86C9-E76F2E93E0F9}" srcOrd="0" destOrd="1" presId="urn:microsoft.com/office/officeart/2005/8/layout/vList5"/>
    <dgm:cxn modelId="{701815F1-7CFC-40B1-8C85-237372A3E927}" type="presOf" srcId="{F6D25C3E-FAAD-43C1-985E-65F10DD8F1FB}" destId="{E4E7B832-3B4B-4CA0-9437-05E8F23DA297}" srcOrd="0" destOrd="2" presId="urn:microsoft.com/office/officeart/2005/8/layout/vList5"/>
    <dgm:cxn modelId="{8F0349F7-30E5-46C4-B1B3-EA0CA04BA369}" type="presOf" srcId="{C475DB49-06A6-4E0F-B8BB-CD4954881984}" destId="{B667DCE3-C6EE-4F10-A2E2-CC4E781C92A7}" srcOrd="0" destOrd="0" presId="urn:microsoft.com/office/officeart/2005/8/layout/vList5"/>
    <dgm:cxn modelId="{BE134D34-929D-488B-8FEC-4AF71C5E102C}" type="presParOf" srcId="{81AE57A7-A03F-424E-93F6-9DB1405B2B43}" destId="{79992A69-AC29-4B96-8AF2-4E0444F265F4}" srcOrd="0" destOrd="0" presId="urn:microsoft.com/office/officeart/2005/8/layout/vList5"/>
    <dgm:cxn modelId="{2AAA3CCF-8FAD-45FC-A3A0-E76ABF9C3CA6}" type="presParOf" srcId="{79992A69-AC29-4B96-8AF2-4E0444F265F4}" destId="{B667DCE3-C6EE-4F10-A2E2-CC4E781C92A7}" srcOrd="0" destOrd="0" presId="urn:microsoft.com/office/officeart/2005/8/layout/vList5"/>
    <dgm:cxn modelId="{0C88DB23-C7AA-47E8-A33C-D43ABC9137B1}" type="presParOf" srcId="{79992A69-AC29-4B96-8AF2-4E0444F265F4}" destId="{E4E7B832-3B4B-4CA0-9437-05E8F23DA297}" srcOrd="1" destOrd="0" presId="urn:microsoft.com/office/officeart/2005/8/layout/vList5"/>
    <dgm:cxn modelId="{EAEE83A4-E0A7-4BCE-9939-2C6CA52E0CDC}" type="presParOf" srcId="{81AE57A7-A03F-424E-93F6-9DB1405B2B43}" destId="{54C90593-1CAF-4563-9856-18543E5B5B44}" srcOrd="1" destOrd="0" presId="urn:microsoft.com/office/officeart/2005/8/layout/vList5"/>
    <dgm:cxn modelId="{48DC99C3-10FB-423C-B9E4-88DB1A7D82E4}" type="presParOf" srcId="{81AE57A7-A03F-424E-93F6-9DB1405B2B43}" destId="{836C3754-05A1-41A3-8D14-B5C704ACDC1C}" srcOrd="2" destOrd="0" presId="urn:microsoft.com/office/officeart/2005/8/layout/vList5"/>
    <dgm:cxn modelId="{19FA15E1-5CA9-4048-861D-503BEDD068AD}" type="presParOf" srcId="{836C3754-05A1-41A3-8D14-B5C704ACDC1C}" destId="{DBA63F08-326F-47E1-9374-BB1D1066FD14}" srcOrd="0" destOrd="0" presId="urn:microsoft.com/office/officeart/2005/8/layout/vList5"/>
    <dgm:cxn modelId="{5636B181-5CBB-43F1-B9D4-4E18498F2B20}" type="presParOf" srcId="{836C3754-05A1-41A3-8D14-B5C704ACDC1C}" destId="{7E9EF00F-00A0-4A5B-86C9-E76F2E93E0F9}"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en-US" noProof="0" dirty="0">
              <a:latin typeface="Times New Roman" panose="02020603050405020304" pitchFamily="18" charset="0"/>
              <a:cs typeface="Times New Roman" panose="02020603050405020304" pitchFamily="18" charset="0"/>
            </a:rPr>
            <a:t>Objectives</a:t>
          </a:r>
          <a:endParaRPr lang="fr-BE" noProof="0" dirty="0">
            <a:latin typeface="Times New Roman" panose="02020603050405020304" pitchFamily="18" charset="0"/>
            <a:cs typeface="Times New Roman" panose="02020603050405020304" pitchFamily="18" charset="0"/>
          </a:endParaRP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en-US" b="1" noProof="0" dirty="0">
              <a:latin typeface="Times New Roman" panose="02020603050405020304" pitchFamily="18" charset="0"/>
              <a:cs typeface="Times New Roman" panose="02020603050405020304" pitchFamily="18" charset="0"/>
            </a:rPr>
            <a:t>Materials and methods</a:t>
          </a:r>
          <a:endParaRPr lang="fr-BE" b="1" noProof="0" dirty="0">
            <a:latin typeface="Times New Roman" panose="02020603050405020304" pitchFamily="18" charset="0"/>
            <a:cs typeface="Times New Roman" panose="02020603050405020304" pitchFamily="18" charset="0"/>
          </a:endParaRP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en-US" b="1" noProof="0" dirty="0">
              <a:latin typeface="Times New Roman" panose="02020603050405020304" pitchFamily="18" charset="0"/>
              <a:cs typeface="Times New Roman" panose="02020603050405020304" pitchFamily="18" charset="0"/>
            </a:rPr>
            <a:t>Materials and methods</a:t>
          </a:r>
          <a:endParaRPr lang="fr-BE" b="1" noProof="0" dirty="0">
            <a:latin typeface="Times New Roman" panose="02020603050405020304" pitchFamily="18" charset="0"/>
            <a:cs typeface="Times New Roman" panose="02020603050405020304" pitchFamily="18" charset="0"/>
          </a:endParaRP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EAC16B8-67F8-4463-BFC2-4F284B0A008C}" srcId="{66553C30-4842-46DD-98FD-1818E0FBF9EB}" destId="{9982884F-387B-42AD-A753-45E446B99B8A}" srcOrd="0" destOrd="0" parTransId="{EFA01747-704F-4FDB-A978-0886EE9DF1A5}" sibTransId="{C12A59EF-4ABE-4D8C-914A-99F1894E935F}"/>
    <dgm:cxn modelId="{BEDF31D3-FDBE-4910-A647-0CADEB7274DF}" type="presOf" srcId="{66553C30-4842-46DD-98FD-1818E0FBF9EB}" destId="{470365E5-B23E-4933-9768-5145D2606915}" srcOrd="0" destOrd="0" presId="urn:microsoft.com/office/officeart/2005/8/layout/chevron1"/>
    <dgm:cxn modelId="{91CB06F6-9E88-4781-B887-454542DA86EE}" type="presOf" srcId="{9982884F-387B-42AD-A753-45E446B99B8A}" destId="{CE532EAB-52DD-4DB3-9A86-23C2C3227200}" srcOrd="0" destOrd="0" presId="urn:microsoft.com/office/officeart/2005/8/layout/chevron1"/>
    <dgm:cxn modelId="{CA0E2F82-27BC-473E-B7FC-4F4FA26010AE}"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err="1">
              <a:latin typeface="Times New Roman" panose="02020603050405020304" pitchFamily="18" charset="0"/>
              <a:cs typeface="Times New Roman" panose="02020603050405020304" pitchFamily="18" charset="0"/>
            </a:rPr>
            <a:t>Results</a:t>
          </a:r>
          <a:endParaRPr lang="fr-BE" b="1" noProof="0" dirty="0">
            <a:latin typeface="Times New Roman" panose="02020603050405020304" pitchFamily="18" charset="0"/>
            <a:cs typeface="Times New Roman" panose="02020603050405020304" pitchFamily="18" charset="0"/>
          </a:endParaRP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EAC16B8-67F8-4463-BFC2-4F284B0A008C}" srcId="{66553C30-4842-46DD-98FD-1818E0FBF9EB}" destId="{9982884F-387B-42AD-A753-45E446B99B8A}" srcOrd="0" destOrd="0" parTransId="{EFA01747-704F-4FDB-A978-0886EE9DF1A5}" sibTransId="{C12A59EF-4ABE-4D8C-914A-99F1894E935F}"/>
    <dgm:cxn modelId="{BEDF31D3-FDBE-4910-A647-0CADEB7274DF}" type="presOf" srcId="{66553C30-4842-46DD-98FD-1818E0FBF9EB}" destId="{470365E5-B23E-4933-9768-5145D2606915}" srcOrd="0" destOrd="0" presId="urn:microsoft.com/office/officeart/2005/8/layout/chevron1"/>
    <dgm:cxn modelId="{91CB06F6-9E88-4781-B887-454542DA86EE}" type="presOf" srcId="{9982884F-387B-42AD-A753-45E446B99B8A}" destId="{CE532EAB-52DD-4DB3-9A86-23C2C3227200}" srcOrd="0" destOrd="0" presId="urn:microsoft.com/office/officeart/2005/8/layout/chevron1"/>
    <dgm:cxn modelId="{CA0E2F82-27BC-473E-B7FC-4F4FA26010AE}"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en-US" b="1" noProof="0" dirty="0">
              <a:latin typeface="Times New Roman" panose="02020603050405020304" pitchFamily="18" charset="0"/>
              <a:cs typeface="Times New Roman" panose="02020603050405020304" pitchFamily="18" charset="0"/>
            </a:rPr>
            <a:t>Materials and methods</a:t>
          </a:r>
          <a:endParaRPr lang="fr-BE" b="1" noProof="0" dirty="0">
            <a:latin typeface="Times New Roman" panose="02020603050405020304" pitchFamily="18" charset="0"/>
            <a:cs typeface="Times New Roman" panose="02020603050405020304" pitchFamily="18" charset="0"/>
          </a:endParaRP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EAC16B8-67F8-4463-BFC2-4F284B0A008C}" srcId="{66553C30-4842-46DD-98FD-1818E0FBF9EB}" destId="{9982884F-387B-42AD-A753-45E446B99B8A}" srcOrd="0" destOrd="0" parTransId="{EFA01747-704F-4FDB-A978-0886EE9DF1A5}" sibTransId="{C12A59EF-4ABE-4D8C-914A-99F1894E935F}"/>
    <dgm:cxn modelId="{BEDF31D3-FDBE-4910-A647-0CADEB7274DF}" type="presOf" srcId="{66553C30-4842-46DD-98FD-1818E0FBF9EB}" destId="{470365E5-B23E-4933-9768-5145D2606915}" srcOrd="0" destOrd="0" presId="urn:microsoft.com/office/officeart/2005/8/layout/chevron1"/>
    <dgm:cxn modelId="{91CB06F6-9E88-4781-B887-454542DA86EE}" type="presOf" srcId="{9982884F-387B-42AD-A753-45E446B99B8A}" destId="{CE532EAB-52DD-4DB3-9A86-23C2C3227200}" srcOrd="0" destOrd="0" presId="urn:microsoft.com/office/officeart/2005/8/layout/chevron1"/>
    <dgm:cxn modelId="{CA0E2F82-27BC-473E-B7FC-4F4FA26010AE}"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a:latin typeface="Times New Roman" panose="02020603050405020304" pitchFamily="18" charset="0"/>
              <a:cs typeface="Times New Roman" panose="02020603050405020304" pitchFamily="18" charset="0"/>
            </a:rPr>
            <a:t>Introduction</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en-US" b="1" noProof="0" dirty="0">
              <a:latin typeface="Times New Roman" panose="02020603050405020304" pitchFamily="18" charset="0"/>
              <a:cs typeface="Times New Roman" panose="02020603050405020304" pitchFamily="18" charset="0"/>
            </a:rPr>
            <a:t>Materials and methods</a:t>
          </a:r>
          <a:endParaRPr lang="fr-BE" b="1" noProof="0" dirty="0">
            <a:latin typeface="Times New Roman" panose="02020603050405020304" pitchFamily="18" charset="0"/>
            <a:cs typeface="Times New Roman" panose="02020603050405020304" pitchFamily="18" charset="0"/>
          </a:endParaRP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EAC16B8-67F8-4463-BFC2-4F284B0A008C}" srcId="{66553C30-4842-46DD-98FD-1818E0FBF9EB}" destId="{9982884F-387B-42AD-A753-45E446B99B8A}" srcOrd="0" destOrd="0" parTransId="{EFA01747-704F-4FDB-A978-0886EE9DF1A5}" sibTransId="{C12A59EF-4ABE-4D8C-914A-99F1894E935F}"/>
    <dgm:cxn modelId="{BEDF31D3-FDBE-4910-A647-0CADEB7274DF}" type="presOf" srcId="{66553C30-4842-46DD-98FD-1818E0FBF9EB}" destId="{470365E5-B23E-4933-9768-5145D2606915}" srcOrd="0" destOrd="0" presId="urn:microsoft.com/office/officeart/2005/8/layout/chevron1"/>
    <dgm:cxn modelId="{91CB06F6-9E88-4781-B887-454542DA86EE}" type="presOf" srcId="{9982884F-387B-42AD-A753-45E446B99B8A}" destId="{CE532EAB-52DD-4DB3-9A86-23C2C3227200}" srcOrd="0" destOrd="0" presId="urn:microsoft.com/office/officeart/2005/8/layout/chevron1"/>
    <dgm:cxn modelId="{CA0E2F82-27BC-473E-B7FC-4F4FA26010AE}"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en-US" b="1" noProof="0" dirty="0">
              <a:latin typeface="Times New Roman" panose="02020603050405020304" pitchFamily="18" charset="0"/>
              <a:cs typeface="Times New Roman" panose="02020603050405020304" pitchFamily="18" charset="0"/>
            </a:rPr>
            <a:t>Materials and methods</a:t>
          </a:r>
          <a:endParaRPr lang="fr-BE" b="1" noProof="0" dirty="0">
            <a:latin typeface="Times New Roman" panose="02020603050405020304" pitchFamily="18" charset="0"/>
            <a:cs typeface="Times New Roman" panose="02020603050405020304" pitchFamily="18" charset="0"/>
          </a:endParaRP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EAC16B8-67F8-4463-BFC2-4F284B0A008C}" srcId="{66553C30-4842-46DD-98FD-1818E0FBF9EB}" destId="{9982884F-387B-42AD-A753-45E446B99B8A}" srcOrd="0" destOrd="0" parTransId="{EFA01747-704F-4FDB-A978-0886EE9DF1A5}" sibTransId="{C12A59EF-4ABE-4D8C-914A-99F1894E935F}"/>
    <dgm:cxn modelId="{BEDF31D3-FDBE-4910-A647-0CADEB7274DF}" type="presOf" srcId="{66553C30-4842-46DD-98FD-1818E0FBF9EB}" destId="{470365E5-B23E-4933-9768-5145D2606915}" srcOrd="0" destOrd="0" presId="urn:microsoft.com/office/officeart/2005/8/layout/chevron1"/>
    <dgm:cxn modelId="{91CB06F6-9E88-4781-B887-454542DA86EE}" type="presOf" srcId="{9982884F-387B-42AD-A753-45E446B99B8A}" destId="{CE532EAB-52DD-4DB3-9A86-23C2C3227200}" srcOrd="0" destOrd="0" presId="urn:microsoft.com/office/officeart/2005/8/layout/chevron1"/>
    <dgm:cxn modelId="{CA0E2F82-27BC-473E-B7FC-4F4FA26010AE}"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en-US" b="1" noProof="0" dirty="0">
              <a:latin typeface="Times New Roman" panose="02020603050405020304" pitchFamily="18" charset="0"/>
              <a:cs typeface="Times New Roman" panose="02020603050405020304" pitchFamily="18" charset="0"/>
            </a:rPr>
            <a:t>Materials and methods</a:t>
          </a:r>
          <a:endParaRPr lang="fr-BE" b="1" noProof="0" dirty="0">
            <a:latin typeface="Times New Roman" panose="02020603050405020304" pitchFamily="18" charset="0"/>
            <a:cs typeface="Times New Roman" panose="02020603050405020304" pitchFamily="18" charset="0"/>
          </a:endParaRP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EAC16B8-67F8-4463-BFC2-4F284B0A008C}" srcId="{66553C30-4842-46DD-98FD-1818E0FBF9EB}" destId="{9982884F-387B-42AD-A753-45E446B99B8A}" srcOrd="0" destOrd="0" parTransId="{EFA01747-704F-4FDB-A978-0886EE9DF1A5}" sibTransId="{C12A59EF-4ABE-4D8C-914A-99F1894E935F}"/>
    <dgm:cxn modelId="{BEDF31D3-FDBE-4910-A647-0CADEB7274DF}" type="presOf" srcId="{66553C30-4842-46DD-98FD-1818E0FBF9EB}" destId="{470365E5-B23E-4933-9768-5145D2606915}" srcOrd="0" destOrd="0" presId="urn:microsoft.com/office/officeart/2005/8/layout/chevron1"/>
    <dgm:cxn modelId="{91CB06F6-9E88-4781-B887-454542DA86EE}" type="presOf" srcId="{9982884F-387B-42AD-A753-45E446B99B8A}" destId="{CE532EAB-52DD-4DB3-9A86-23C2C3227200}" srcOrd="0" destOrd="0" presId="urn:microsoft.com/office/officeart/2005/8/layout/chevron1"/>
    <dgm:cxn modelId="{CA0E2F82-27BC-473E-B7FC-4F4FA26010AE}"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err="1">
              <a:latin typeface="Times New Roman" panose="02020603050405020304" pitchFamily="18" charset="0"/>
              <a:cs typeface="Times New Roman" panose="02020603050405020304" pitchFamily="18" charset="0"/>
            </a:rPr>
            <a:t>Results</a:t>
          </a:r>
          <a:endParaRPr lang="fr-BE" noProof="0" dirty="0"/>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4DFEE10F-8A06-4C17-B4F7-B89956E59D2A}" type="presOf" srcId="{9982884F-387B-42AD-A753-45E446B99B8A}" destId="{CE532EAB-52DD-4DB3-9A86-23C2C3227200}" srcOrd="0" destOrd="0" presId="urn:microsoft.com/office/officeart/2005/8/layout/chevron1"/>
    <dgm:cxn modelId="{B8DFB334-8222-4B40-A6C4-CE06F24F6244}"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B83A1E77-FA9E-43F8-B254-BA4B47E4A1DA}"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en-US" noProof="0" dirty="0">
              <a:latin typeface="Times New Roman" panose="02020603050405020304" pitchFamily="18" charset="0"/>
              <a:cs typeface="Times New Roman" panose="02020603050405020304" pitchFamily="18" charset="0"/>
            </a:rPr>
            <a:t>Perspectives</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en-US" noProof="0" dirty="0">
              <a:latin typeface="Times New Roman" panose="02020603050405020304" pitchFamily="18" charset="0"/>
              <a:cs typeface="Times New Roman" panose="02020603050405020304" pitchFamily="18" charset="0"/>
            </a:rPr>
            <a:t>Perspectives</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F2E5F09-C1DE-4928-9F88-EE6E67B73317}">
      <dgm:prSet/>
      <dgm:spPr>
        <a:solidFill>
          <a:srgbClr val="23445D"/>
        </a:solidFill>
      </dgm:spPr>
      <dgm:t>
        <a:bodyPr/>
        <a:lstStyle/>
        <a:p>
          <a:r>
            <a:rPr lang="en-US" noProof="0" dirty="0">
              <a:latin typeface="Times New Roman" panose="02020603050405020304" pitchFamily="18" charset="0"/>
              <a:cs typeface="Times New Roman" panose="02020603050405020304" pitchFamily="18" charset="0"/>
            </a:rPr>
            <a:t>Experimental validation </a:t>
          </a:r>
          <a:r>
            <a:rPr lang="en-US" i="1" noProof="0" dirty="0">
              <a:latin typeface="Times New Roman" panose="02020603050405020304" pitchFamily="18" charset="0"/>
              <a:cs typeface="Times New Roman" panose="02020603050405020304" pitchFamily="18" charset="0"/>
            </a:rPr>
            <a:t>in planta</a:t>
          </a:r>
          <a:endParaRPr lang="en-US" noProof="0" dirty="0">
            <a:latin typeface="Times New Roman" panose="02020603050405020304" pitchFamily="18" charset="0"/>
            <a:cs typeface="Times New Roman" panose="02020603050405020304" pitchFamily="18" charset="0"/>
          </a:endParaRPr>
        </a:p>
      </dgm:t>
    </dgm:pt>
    <dgm:pt modelId="{8A4335A0-C9C3-4D99-9766-0FA0FE3C1730}" type="parTrans" cxnId="{83CA80A3-CEB4-4D70-8722-A23EC4B216FC}">
      <dgm:prSet/>
      <dgm:spPr/>
      <dgm:t>
        <a:bodyPr/>
        <a:lstStyle/>
        <a:p>
          <a:endParaRPr lang="en-US"/>
        </a:p>
      </dgm:t>
    </dgm:pt>
    <dgm:pt modelId="{ABE0B3C4-6F05-465A-BD90-A69B43B67D2D}" type="sibTrans" cxnId="{83CA80A3-CEB4-4D70-8722-A23EC4B216FC}">
      <dgm:prSet/>
      <dgm:spPr/>
      <dgm:t>
        <a:bodyPr/>
        <a:lstStyle/>
        <a:p>
          <a:endParaRPr lang="en-US"/>
        </a:p>
      </dgm:t>
    </dgm:pt>
    <dgm:pt modelId="{FF2D3BCC-865D-4E7E-93AA-B8254989C707}">
      <dgm:prSet/>
      <dgm:spPr>
        <a:solidFill>
          <a:srgbClr val="DAE8FC"/>
        </a:solidFill>
      </dgm:spPr>
      <dgm:t>
        <a:bodyPr/>
        <a:lstStyle/>
        <a:p>
          <a:r>
            <a:rPr lang="en-US" noProof="0" dirty="0">
              <a:latin typeface="Times New Roman" panose="02020603050405020304" pitchFamily="18" charset="0"/>
              <a:cs typeface="Times New Roman" panose="02020603050405020304" pitchFamily="18" charset="0"/>
            </a:rPr>
            <a:t>Greenhouse testing with the help of a laboratory network
Greenhouse Tests with </a:t>
          </a:r>
          <a:r>
            <a:rPr lang="fr-BE" noProof="0" dirty="0" err="1">
              <a:latin typeface="Times New Roman" panose="02020603050405020304" pitchFamily="18" charset="0"/>
              <a:cs typeface="Times New Roman" panose="02020603050405020304" pitchFamily="18" charset="0"/>
            </a:rPr>
            <a:t>mutated</a:t>
          </a:r>
          <a:r>
            <a:rPr lang="en-US" noProof="0" dirty="0">
              <a:latin typeface="Times New Roman" panose="02020603050405020304" pitchFamily="18" charset="0"/>
              <a:cs typeface="Times New Roman" panose="02020603050405020304" pitchFamily="18" charset="0"/>
            </a:rPr>
            <a:t> viruses – @CSIC</a:t>
          </a:r>
        </a:p>
      </dgm:t>
    </dgm:pt>
    <dgm:pt modelId="{C6458AF8-8F35-42CD-B259-D1D661F9097F}" type="parTrans" cxnId="{1EA36703-315F-458D-A5C8-F18596B4EF1B}">
      <dgm:prSet/>
      <dgm:spPr/>
      <dgm:t>
        <a:bodyPr/>
        <a:lstStyle/>
        <a:p>
          <a:endParaRPr lang="en-US"/>
        </a:p>
      </dgm:t>
    </dgm:pt>
    <dgm:pt modelId="{18E765F6-4A55-44ED-82C0-C3DF1256E951}" type="sibTrans" cxnId="{1EA36703-315F-458D-A5C8-F18596B4EF1B}">
      <dgm:prSet/>
      <dgm:spPr/>
      <dgm:t>
        <a:bodyPr/>
        <a:lstStyle/>
        <a:p>
          <a:endParaRPr lang="en-US"/>
        </a:p>
      </dgm:t>
    </dgm:pt>
    <dgm:pt modelId="{81AE57A7-A03F-424E-93F6-9DB1405B2B43}" type="pres">
      <dgm:prSet presAssocID="{D8C31086-3A3D-484A-BA1B-001B9369628D}" presName="Name0" presStyleCnt="0">
        <dgm:presLayoutVars>
          <dgm:dir/>
          <dgm:animLvl val="lvl"/>
          <dgm:resizeHandles val="exact"/>
        </dgm:presLayoutVars>
      </dgm:prSet>
      <dgm:spPr/>
    </dgm:pt>
    <dgm:pt modelId="{107900BE-1D26-440D-B857-248A71396D3D}" type="pres">
      <dgm:prSet presAssocID="{5F2E5F09-C1DE-4928-9F88-EE6E67B73317}" presName="linNode" presStyleCnt="0"/>
      <dgm:spPr/>
    </dgm:pt>
    <dgm:pt modelId="{223DFEA7-136D-4466-8B5C-AA2E1B660F86}" type="pres">
      <dgm:prSet presAssocID="{5F2E5F09-C1DE-4928-9F88-EE6E67B73317}" presName="parentText" presStyleLbl="node1" presStyleIdx="0" presStyleCnt="1" custLinFactY="100000" custLinFactNeighborX="-79365" custLinFactNeighborY="119073">
        <dgm:presLayoutVars>
          <dgm:chMax val="1"/>
          <dgm:bulletEnabled val="1"/>
        </dgm:presLayoutVars>
      </dgm:prSet>
      <dgm:spPr/>
    </dgm:pt>
    <dgm:pt modelId="{AC2FDDE1-C527-4F4D-90EC-589C6189572E}" type="pres">
      <dgm:prSet presAssocID="{5F2E5F09-C1DE-4928-9F88-EE6E67B73317}" presName="descendantText" presStyleLbl="alignAccFollowNode1" presStyleIdx="0" presStyleCnt="1">
        <dgm:presLayoutVars>
          <dgm:bulletEnabled val="1"/>
        </dgm:presLayoutVars>
      </dgm:prSet>
      <dgm:spPr/>
    </dgm:pt>
  </dgm:ptLst>
  <dgm:cxnLst>
    <dgm:cxn modelId="{1EA36703-315F-458D-A5C8-F18596B4EF1B}" srcId="{5F2E5F09-C1DE-4928-9F88-EE6E67B73317}" destId="{FF2D3BCC-865D-4E7E-93AA-B8254989C707}" srcOrd="0" destOrd="0" parTransId="{C6458AF8-8F35-42CD-B259-D1D661F9097F}" sibTransId="{18E765F6-4A55-44ED-82C0-C3DF1256E951}"/>
    <dgm:cxn modelId="{97EEBD0B-44A9-4092-A43A-D3A59F61B1AD}" type="presOf" srcId="{5F2E5F09-C1DE-4928-9F88-EE6E67B73317}" destId="{223DFEA7-136D-4466-8B5C-AA2E1B660F86}" srcOrd="0" destOrd="0" presId="urn:microsoft.com/office/officeart/2005/8/layout/vList5"/>
    <dgm:cxn modelId="{59346A11-F83F-454F-8A21-7673DFF74CB1}" type="presOf" srcId="{D8C31086-3A3D-484A-BA1B-001B9369628D}" destId="{81AE57A7-A03F-424E-93F6-9DB1405B2B43}" srcOrd="0" destOrd="0" presId="urn:microsoft.com/office/officeart/2005/8/layout/vList5"/>
    <dgm:cxn modelId="{4EDF1977-8591-464C-8851-F33DA62D66CE}" type="presOf" srcId="{FF2D3BCC-865D-4E7E-93AA-B8254989C707}" destId="{AC2FDDE1-C527-4F4D-90EC-589C6189572E}" srcOrd="0" destOrd="0" presId="urn:microsoft.com/office/officeart/2005/8/layout/vList5"/>
    <dgm:cxn modelId="{83CA80A3-CEB4-4D70-8722-A23EC4B216FC}" srcId="{D8C31086-3A3D-484A-BA1B-001B9369628D}" destId="{5F2E5F09-C1DE-4928-9F88-EE6E67B73317}" srcOrd="0" destOrd="0" parTransId="{8A4335A0-C9C3-4D99-9766-0FA0FE3C1730}" sibTransId="{ABE0B3C4-6F05-465A-BD90-A69B43B67D2D}"/>
    <dgm:cxn modelId="{E0ECD7DD-6772-4555-93A5-7E744BC4AB12}" type="presParOf" srcId="{81AE57A7-A03F-424E-93F6-9DB1405B2B43}" destId="{107900BE-1D26-440D-B857-248A71396D3D}" srcOrd="0" destOrd="0" presId="urn:microsoft.com/office/officeart/2005/8/layout/vList5"/>
    <dgm:cxn modelId="{C30F38BC-483C-410E-88ED-CADD6D88C179}" type="presParOf" srcId="{107900BE-1D26-440D-B857-248A71396D3D}" destId="{223DFEA7-136D-4466-8B5C-AA2E1B660F86}" srcOrd="0" destOrd="0" presId="urn:microsoft.com/office/officeart/2005/8/layout/vList5"/>
    <dgm:cxn modelId="{E284C07A-F4BF-4691-8DE2-03DFE7601349}" type="presParOf" srcId="{107900BE-1D26-440D-B857-248A71396D3D}" destId="{AC2FDDE1-C527-4F4D-90EC-589C6189572E}"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en-US" noProof="0" dirty="0">
              <a:latin typeface="Times New Roman" panose="02020603050405020304" pitchFamily="18" charset="0"/>
              <a:cs typeface="Times New Roman" panose="02020603050405020304" pitchFamily="18" charset="0"/>
            </a:rPr>
            <a:t>Conclusion</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a:latin typeface="Times New Roman" panose="02020603050405020304" pitchFamily="18" charset="0"/>
              <a:cs typeface="Times New Roman" panose="02020603050405020304" pitchFamily="18" charset="0"/>
            </a:rPr>
            <a:t>Introduction</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a:latin typeface="Times New Roman" panose="02020603050405020304" pitchFamily="18" charset="0"/>
              <a:cs typeface="Times New Roman" panose="02020603050405020304" pitchFamily="18" charset="0"/>
            </a:rPr>
            <a:t>Introduction</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11974">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a:latin typeface="Times New Roman" panose="02020603050405020304" pitchFamily="18" charset="0"/>
              <a:cs typeface="Times New Roman" panose="02020603050405020304" pitchFamily="18" charset="0"/>
            </a:rPr>
            <a:t>Introduction</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5549">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6C861DF-7185-4136-9591-7716B212E65E}">
      <dgm:prSet/>
      <dgm:spPr>
        <a:solidFill>
          <a:srgbClr val="DAE8FC"/>
        </a:solidFill>
      </dgm:spPr>
      <dgm:t>
        <a:bodyPr/>
        <a:lstStyle/>
        <a:p>
          <a:r>
            <a:rPr lang="fr-BE" dirty="0" err="1">
              <a:solidFill>
                <a:schemeClr val="tx1"/>
              </a:solidFill>
              <a:latin typeface="Times New Roman" panose="02020603050405020304" pitchFamily="18" charset="0"/>
              <a:cs typeface="Times New Roman" panose="02020603050405020304" pitchFamily="18" charset="0"/>
            </a:rPr>
            <a:t>Sequence</a:t>
          </a:r>
          <a:r>
            <a:rPr lang="fr-BE" dirty="0">
              <a:solidFill>
                <a:schemeClr val="tx1"/>
              </a:solidFill>
              <a:latin typeface="Times New Roman" panose="02020603050405020304" pitchFamily="18" charset="0"/>
              <a:cs typeface="Times New Roman" panose="02020603050405020304" pitchFamily="18" charset="0"/>
            </a:rPr>
            <a:t> Read Archive (SRA) – HTS </a:t>
          </a:r>
          <a:endParaRPr lang="en-US" dirty="0">
            <a:solidFill>
              <a:schemeClr val="tx1"/>
            </a:solidFill>
            <a:latin typeface="Times New Roman" panose="02020603050405020304" pitchFamily="18" charset="0"/>
            <a:cs typeface="Times New Roman" panose="02020603050405020304" pitchFamily="18" charset="0"/>
          </a:endParaRPr>
        </a:p>
      </dgm:t>
    </dgm:pt>
    <dgm:pt modelId="{DB0C951F-0DC9-467C-926C-D8D82D467E9C}" type="sibTrans" cxnId="{75CB8229-AD81-4374-8578-B3B79583919C}">
      <dgm:prSet/>
      <dgm:spPr/>
      <dgm:t>
        <a:bodyPr/>
        <a:lstStyle/>
        <a:p>
          <a:endParaRPr lang="en-US"/>
        </a:p>
      </dgm:t>
    </dgm:pt>
    <dgm:pt modelId="{3E235BE1-DD54-40F1-B38B-7B356D305CEF}" type="parTrans" cxnId="{75CB8229-AD81-4374-8578-B3B79583919C}">
      <dgm:prSet/>
      <dgm:spPr/>
      <dgm:t>
        <a:bodyPr/>
        <a:lstStyle/>
        <a:p>
          <a:endParaRPr lang="en-US"/>
        </a:p>
      </dgm:t>
    </dgm:pt>
    <dgm:pt modelId="{C475DB49-06A6-4E0F-B8BB-CD4954881984}">
      <dgm:prSet/>
      <dgm:spPr>
        <a:solidFill>
          <a:srgbClr val="23445D"/>
        </a:solidFill>
      </dgm:spPr>
      <dgm:t>
        <a:bodyPr/>
        <a:lstStyle/>
        <a:p>
          <a:r>
            <a:rPr lang="fr-BE" dirty="0">
              <a:latin typeface="Times New Roman" panose="02020603050405020304" pitchFamily="18" charset="0"/>
              <a:cs typeface="Times New Roman" panose="02020603050405020304" pitchFamily="18" charset="0"/>
            </a:rPr>
            <a:t>SERRATUS</a:t>
          </a:r>
          <a:endParaRPr lang="en-US" dirty="0">
            <a:latin typeface="Times New Roman" panose="02020603050405020304" pitchFamily="18" charset="0"/>
            <a:cs typeface="Times New Roman" panose="02020603050405020304" pitchFamily="18" charset="0"/>
          </a:endParaRPr>
        </a:p>
      </dgm:t>
    </dgm:pt>
    <dgm:pt modelId="{89E4A300-5525-49E4-966E-DAC361797053}" type="sibTrans" cxnId="{62BCE956-9C33-4D5F-BCD4-0B62C7D5FCB0}">
      <dgm:prSet/>
      <dgm:spPr/>
      <dgm:t>
        <a:bodyPr/>
        <a:lstStyle/>
        <a:p>
          <a:endParaRPr lang="en-US"/>
        </a:p>
      </dgm:t>
    </dgm:pt>
    <dgm:pt modelId="{F9E25F9C-C4B0-4484-8A44-47B9AA79FCF0}" type="parTrans" cxnId="{62BCE956-9C33-4D5F-BCD4-0B62C7D5FCB0}">
      <dgm:prSet/>
      <dgm:spPr/>
      <dgm:t>
        <a:bodyPr/>
        <a:lstStyle/>
        <a:p>
          <a:endParaRPr lang="en-US"/>
        </a:p>
      </dgm:t>
    </dgm:pt>
    <dgm:pt modelId="{85A216BE-EF33-4418-B782-CE1140B071C2}">
      <dgm:prSet/>
      <dgm:spPr>
        <a:solidFill>
          <a:srgbClr val="DAE8FC"/>
        </a:solidFill>
      </dgm:spPr>
      <dgm:t>
        <a:bodyPr/>
        <a:lstStyle/>
        <a:p>
          <a:r>
            <a:rPr lang="fr-BE" noProof="0" dirty="0">
              <a:solidFill>
                <a:srgbClr val="DAE8FC"/>
              </a:solidFill>
              <a:latin typeface="Times New Roman" panose="02020603050405020304" pitchFamily="18" charset="0"/>
              <a:cs typeface="Times New Roman" panose="02020603050405020304" pitchFamily="18" charset="0"/>
            </a:rPr>
            <a:t>11 000 </a:t>
          </a:r>
          <a:r>
            <a:rPr lang="en-US" noProof="0" dirty="0">
              <a:solidFill>
                <a:srgbClr val="DAE8FC"/>
              </a:solidFill>
              <a:latin typeface="Times New Roman" panose="02020603050405020304" pitchFamily="18" charset="0"/>
              <a:cs typeface="Times New Roman" panose="02020603050405020304" pitchFamily="18" charset="0"/>
            </a:rPr>
            <a:t>uncharacterized</a:t>
          </a:r>
          <a:r>
            <a:rPr lang="fr-BE" noProof="0" dirty="0">
              <a:solidFill>
                <a:srgbClr val="DAE8FC"/>
              </a:solidFill>
              <a:latin typeface="Times New Roman" panose="02020603050405020304" pitchFamily="18" charset="0"/>
              <a:cs typeface="Times New Roman" panose="02020603050405020304" pitchFamily="18" charset="0"/>
            </a:rPr>
            <a:t> </a:t>
          </a:r>
          <a:r>
            <a:rPr lang="fr-BE" noProof="0" dirty="0" err="1">
              <a:solidFill>
                <a:srgbClr val="DAE8FC"/>
              </a:solidFill>
              <a:latin typeface="Times New Roman" panose="02020603050405020304" pitchFamily="18" charset="0"/>
              <a:cs typeface="Times New Roman" panose="02020603050405020304" pitchFamily="18" charset="0"/>
            </a:rPr>
            <a:t>sequences</a:t>
          </a:r>
          <a:r>
            <a:rPr lang="fr-BE" noProof="0" dirty="0">
              <a:solidFill>
                <a:srgbClr val="DAE8FC"/>
              </a:solidFill>
              <a:latin typeface="Times New Roman" panose="02020603050405020304" pitchFamily="18" charset="0"/>
              <a:cs typeface="Times New Roman" panose="02020603050405020304" pitchFamily="18" charset="0"/>
            </a:rPr>
            <a:t> of plant RNA </a:t>
          </a:r>
          <a:r>
            <a:rPr lang="fr-BE" noProof="0" dirty="0" err="1">
              <a:solidFill>
                <a:srgbClr val="DAE8FC"/>
              </a:solidFill>
              <a:latin typeface="Times New Roman" panose="02020603050405020304" pitchFamily="18" charset="0"/>
              <a:cs typeface="Times New Roman" panose="02020603050405020304" pitchFamily="18" charset="0"/>
            </a:rPr>
            <a:t>viruses</a:t>
          </a:r>
          <a:endParaRPr lang="fr-BE" noProof="0" dirty="0">
            <a:solidFill>
              <a:srgbClr val="DAE8FC"/>
            </a:solidFill>
            <a:latin typeface="Times New Roman" panose="02020603050405020304" pitchFamily="18" charset="0"/>
            <a:cs typeface="Times New Roman" panose="02020603050405020304" pitchFamily="18" charset="0"/>
          </a:endParaRPr>
        </a:p>
      </dgm:t>
    </dgm:pt>
    <dgm:pt modelId="{9D96EBFC-8FDC-4722-9323-0AB99ABAD127}" type="sibTrans" cxnId="{DD77F4DF-8A3D-49FA-9E41-13E5FF0F3CAD}">
      <dgm:prSet/>
      <dgm:spPr/>
      <dgm:t>
        <a:bodyPr/>
        <a:lstStyle/>
        <a:p>
          <a:endParaRPr lang="fr-BE"/>
        </a:p>
      </dgm:t>
    </dgm:pt>
    <dgm:pt modelId="{98EFB07C-B877-4411-99B2-2C7570CFA966}" type="parTrans" cxnId="{DD77F4DF-8A3D-49FA-9E41-13E5FF0F3CAD}">
      <dgm:prSet/>
      <dgm:spPr/>
      <dgm:t>
        <a:bodyPr/>
        <a:lstStyle/>
        <a:p>
          <a:endParaRPr lang="fr-BE"/>
        </a:p>
      </dgm:t>
    </dgm:pt>
    <dgm:pt modelId="{3F4CD2E8-0FB9-44BF-89B8-24CFFD45DEFA}">
      <dgm:prSet/>
      <dgm:spPr>
        <a:solidFill>
          <a:srgbClr val="DAE8FC"/>
        </a:solidFill>
      </dgm:spPr>
      <dgm:t>
        <a:bodyPr/>
        <a:lstStyle/>
        <a:p>
          <a:r>
            <a:rPr lang="en-US" dirty="0">
              <a:solidFill>
                <a:srgbClr val="DAE8FC"/>
              </a:solidFill>
              <a:latin typeface="Times New Roman" panose="02020603050405020304" pitchFamily="18" charset="0"/>
              <a:cs typeface="Times New Roman" panose="02020603050405020304" pitchFamily="18" charset="0"/>
            </a:rPr>
            <a:t>Biological characterization of new viruses is often incomplete</a:t>
          </a:r>
          <a:endParaRPr lang="fr-BE" noProof="0" dirty="0">
            <a:solidFill>
              <a:srgbClr val="DAE8FC"/>
            </a:solidFill>
            <a:latin typeface="Times New Roman" panose="02020603050405020304" pitchFamily="18" charset="0"/>
            <a:cs typeface="Times New Roman" panose="02020603050405020304" pitchFamily="18" charset="0"/>
          </a:endParaRPr>
        </a:p>
      </dgm:t>
    </dgm:pt>
    <dgm:pt modelId="{8F5C9731-3066-4122-ABFA-8018AC194390}" type="parTrans" cxnId="{D082F33D-3C9F-4C56-A3F5-451E902A8162}">
      <dgm:prSet/>
      <dgm:spPr/>
      <dgm:t>
        <a:bodyPr/>
        <a:lstStyle/>
        <a:p>
          <a:endParaRPr lang="en-US"/>
        </a:p>
      </dgm:t>
    </dgm:pt>
    <dgm:pt modelId="{0EE589ED-C7BB-4AF5-910D-E1D8AF752544}" type="sibTrans" cxnId="{D082F33D-3C9F-4C56-A3F5-451E902A8162}">
      <dgm:prSet/>
      <dgm:spPr/>
      <dgm:t>
        <a:bodyPr/>
        <a:lstStyle/>
        <a:p>
          <a:endParaRPr lang="en-US"/>
        </a:p>
      </dgm:t>
    </dgm:pt>
    <dgm:pt modelId="{81AE57A7-A03F-424E-93F6-9DB1405B2B43}" type="pres">
      <dgm:prSet presAssocID="{D8C31086-3A3D-484A-BA1B-001B9369628D}" presName="Name0" presStyleCnt="0">
        <dgm:presLayoutVars>
          <dgm:dir/>
          <dgm:animLvl val="lvl"/>
          <dgm:resizeHandles val="exact"/>
        </dgm:presLayoutVars>
      </dgm:prSet>
      <dgm:spPr/>
    </dgm:pt>
    <dgm:pt modelId="{79992A69-AC29-4B96-8AF2-4E0444F265F4}" type="pres">
      <dgm:prSet presAssocID="{C475DB49-06A6-4E0F-B8BB-CD4954881984}" presName="linNode" presStyleCnt="0"/>
      <dgm:spPr/>
    </dgm:pt>
    <dgm:pt modelId="{B667DCE3-C6EE-4F10-A2E2-CC4E781C92A7}" type="pres">
      <dgm:prSet presAssocID="{C475DB49-06A6-4E0F-B8BB-CD4954881984}" presName="parentText" presStyleLbl="node1" presStyleIdx="0" presStyleCnt="1" custScaleX="61765" custLinFactNeighborX="-12179">
        <dgm:presLayoutVars>
          <dgm:chMax val="1"/>
          <dgm:bulletEnabled val="1"/>
        </dgm:presLayoutVars>
      </dgm:prSet>
      <dgm:spPr/>
    </dgm:pt>
    <dgm:pt modelId="{E4E7B832-3B4B-4CA0-9437-05E8F23DA297}" type="pres">
      <dgm:prSet presAssocID="{C475DB49-06A6-4E0F-B8BB-CD4954881984}" presName="descendantText" presStyleLbl="alignAccFollowNode1" presStyleIdx="0" presStyleCnt="1" custScaleX="174917">
        <dgm:presLayoutVars>
          <dgm:bulletEnabled val="1"/>
        </dgm:presLayoutVars>
      </dgm:prSet>
      <dgm:spPr/>
    </dgm:pt>
  </dgm:ptLst>
  <dgm:cxnLst>
    <dgm:cxn modelId="{59346A11-F83F-454F-8A21-7673DFF74CB1}" type="presOf" srcId="{D8C31086-3A3D-484A-BA1B-001B9369628D}" destId="{81AE57A7-A03F-424E-93F6-9DB1405B2B43}" srcOrd="0" destOrd="0" presId="urn:microsoft.com/office/officeart/2005/8/layout/vList5"/>
    <dgm:cxn modelId="{75CB8229-AD81-4374-8578-B3B79583919C}" srcId="{C475DB49-06A6-4E0F-B8BB-CD4954881984}" destId="{E6C861DF-7185-4136-9591-7716B212E65E}" srcOrd="0" destOrd="0" parTransId="{3E235BE1-DD54-40F1-B38B-7B356D305CEF}" sibTransId="{DB0C951F-0DC9-467C-926C-D8D82D467E9C}"/>
    <dgm:cxn modelId="{D082F33D-3C9F-4C56-A3F5-451E902A8162}" srcId="{C475DB49-06A6-4E0F-B8BB-CD4954881984}" destId="{3F4CD2E8-0FB9-44BF-89B8-24CFFD45DEFA}" srcOrd="2" destOrd="0" parTransId="{8F5C9731-3066-4122-ABFA-8018AC194390}" sibTransId="{0EE589ED-C7BB-4AF5-910D-E1D8AF752544}"/>
    <dgm:cxn modelId="{B59C4643-E9CD-4263-86A3-D6209C237E5B}" type="presOf" srcId="{3F4CD2E8-0FB9-44BF-89B8-24CFFD45DEFA}" destId="{E4E7B832-3B4B-4CA0-9437-05E8F23DA297}" srcOrd="0" destOrd="2" presId="urn:microsoft.com/office/officeart/2005/8/layout/vList5"/>
    <dgm:cxn modelId="{62BCE956-9C33-4D5F-BCD4-0B62C7D5FCB0}" srcId="{D8C31086-3A3D-484A-BA1B-001B9369628D}" destId="{C475DB49-06A6-4E0F-B8BB-CD4954881984}" srcOrd="0" destOrd="0" parTransId="{F9E25F9C-C4B0-4484-8A44-47B9AA79FCF0}" sibTransId="{89E4A300-5525-49E4-966E-DAC361797053}"/>
    <dgm:cxn modelId="{45EB968C-0C34-47A2-A57B-17197325EBC6}" type="presOf" srcId="{E6C861DF-7185-4136-9591-7716B212E65E}" destId="{E4E7B832-3B4B-4CA0-9437-05E8F23DA297}" srcOrd="0" destOrd="0" presId="urn:microsoft.com/office/officeart/2005/8/layout/vList5"/>
    <dgm:cxn modelId="{057A4EC2-A4C8-4453-A5F5-156CBBF275E0}" type="presOf" srcId="{C475DB49-06A6-4E0F-B8BB-CD4954881984}" destId="{B667DCE3-C6EE-4F10-A2E2-CC4E781C92A7}" srcOrd="0" destOrd="0" presId="urn:microsoft.com/office/officeart/2005/8/layout/vList5"/>
    <dgm:cxn modelId="{DD77F4DF-8A3D-49FA-9E41-13E5FF0F3CAD}" srcId="{C475DB49-06A6-4E0F-B8BB-CD4954881984}" destId="{85A216BE-EF33-4418-B782-CE1140B071C2}" srcOrd="1" destOrd="0" parTransId="{98EFB07C-B877-4411-99B2-2C7570CFA966}" sibTransId="{9D96EBFC-8FDC-4722-9323-0AB99ABAD127}"/>
    <dgm:cxn modelId="{57C10CE6-87F9-4AFD-A972-55C4BCAFC68D}" type="presOf" srcId="{85A216BE-EF33-4418-B782-CE1140B071C2}" destId="{E4E7B832-3B4B-4CA0-9437-05E8F23DA297}" srcOrd="0" destOrd="1" presId="urn:microsoft.com/office/officeart/2005/8/layout/vList5"/>
    <dgm:cxn modelId="{0C2FFDE7-6329-4164-BEC2-40E8290CEF8E}" type="presParOf" srcId="{81AE57A7-A03F-424E-93F6-9DB1405B2B43}" destId="{79992A69-AC29-4B96-8AF2-4E0444F265F4}" srcOrd="0" destOrd="0" presId="urn:microsoft.com/office/officeart/2005/8/layout/vList5"/>
    <dgm:cxn modelId="{63E7606F-1180-4E0B-B80F-7455894FD90D}" type="presParOf" srcId="{79992A69-AC29-4B96-8AF2-4E0444F265F4}" destId="{B667DCE3-C6EE-4F10-A2E2-CC4E781C92A7}" srcOrd="0" destOrd="0" presId="urn:microsoft.com/office/officeart/2005/8/layout/vList5"/>
    <dgm:cxn modelId="{3D8DF59E-B0A4-4CFA-8896-15DC64BC67D8}" type="presParOf" srcId="{79992A69-AC29-4B96-8AF2-4E0444F265F4}" destId="{E4E7B832-3B4B-4CA0-9437-05E8F23DA297}"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a:latin typeface="Times New Roman" panose="02020603050405020304" pitchFamily="18" charset="0"/>
              <a:cs typeface="Times New Roman" panose="02020603050405020304" pitchFamily="18" charset="0"/>
            </a:rPr>
            <a:t>Introduction</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5549">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6C861DF-7185-4136-9591-7716B212E65E}">
      <dgm:prSet/>
      <dgm:spPr>
        <a:solidFill>
          <a:srgbClr val="DAE8FC"/>
        </a:solidFill>
      </dgm:spPr>
      <dgm:t>
        <a:bodyPr/>
        <a:lstStyle/>
        <a:p>
          <a:r>
            <a:rPr lang="fr-BE" dirty="0" err="1">
              <a:solidFill>
                <a:schemeClr val="tx1"/>
              </a:solidFill>
              <a:latin typeface="Times New Roman" panose="02020603050405020304" pitchFamily="18" charset="0"/>
              <a:cs typeface="Times New Roman" panose="02020603050405020304" pitchFamily="18" charset="0"/>
            </a:rPr>
            <a:t>Sequence</a:t>
          </a:r>
          <a:r>
            <a:rPr lang="fr-BE" dirty="0">
              <a:solidFill>
                <a:schemeClr val="tx1"/>
              </a:solidFill>
              <a:latin typeface="Times New Roman" panose="02020603050405020304" pitchFamily="18" charset="0"/>
              <a:cs typeface="Times New Roman" panose="02020603050405020304" pitchFamily="18" charset="0"/>
            </a:rPr>
            <a:t> Read Archive (SRA) – HTS </a:t>
          </a:r>
          <a:endParaRPr lang="en-US" dirty="0">
            <a:solidFill>
              <a:schemeClr val="tx1"/>
            </a:solidFill>
            <a:latin typeface="Times New Roman" panose="02020603050405020304" pitchFamily="18" charset="0"/>
            <a:cs typeface="Times New Roman" panose="02020603050405020304" pitchFamily="18" charset="0"/>
          </a:endParaRPr>
        </a:p>
      </dgm:t>
    </dgm:pt>
    <dgm:pt modelId="{DB0C951F-0DC9-467C-926C-D8D82D467E9C}" type="sibTrans" cxnId="{75CB8229-AD81-4374-8578-B3B79583919C}">
      <dgm:prSet/>
      <dgm:spPr/>
      <dgm:t>
        <a:bodyPr/>
        <a:lstStyle/>
        <a:p>
          <a:endParaRPr lang="en-US">
            <a:latin typeface="Times New Roman" panose="02020603050405020304" pitchFamily="18" charset="0"/>
            <a:cs typeface="Times New Roman" panose="02020603050405020304" pitchFamily="18" charset="0"/>
          </a:endParaRPr>
        </a:p>
      </dgm:t>
    </dgm:pt>
    <dgm:pt modelId="{3E235BE1-DD54-40F1-B38B-7B356D305CEF}" type="parTrans" cxnId="{75CB8229-AD81-4374-8578-B3B79583919C}">
      <dgm:prSet/>
      <dgm:spPr/>
      <dgm:t>
        <a:bodyPr/>
        <a:lstStyle/>
        <a:p>
          <a:endParaRPr lang="en-US">
            <a:latin typeface="Times New Roman" panose="02020603050405020304" pitchFamily="18" charset="0"/>
            <a:cs typeface="Times New Roman" panose="02020603050405020304" pitchFamily="18" charset="0"/>
          </a:endParaRPr>
        </a:p>
      </dgm:t>
    </dgm:pt>
    <dgm:pt modelId="{C475DB49-06A6-4E0F-B8BB-CD4954881984}">
      <dgm:prSet/>
      <dgm:spPr>
        <a:solidFill>
          <a:srgbClr val="23445D"/>
        </a:solidFill>
      </dgm:spPr>
      <dgm:t>
        <a:bodyPr/>
        <a:lstStyle/>
        <a:p>
          <a:r>
            <a:rPr lang="fr-BE" dirty="0">
              <a:latin typeface="Times New Roman" panose="02020603050405020304" pitchFamily="18" charset="0"/>
              <a:cs typeface="Times New Roman" panose="02020603050405020304" pitchFamily="18" charset="0"/>
            </a:rPr>
            <a:t>SERRATUS</a:t>
          </a:r>
          <a:endParaRPr lang="en-US" dirty="0">
            <a:latin typeface="Times New Roman" panose="02020603050405020304" pitchFamily="18" charset="0"/>
            <a:cs typeface="Times New Roman" panose="02020603050405020304" pitchFamily="18" charset="0"/>
          </a:endParaRPr>
        </a:p>
      </dgm:t>
    </dgm:pt>
    <dgm:pt modelId="{89E4A300-5525-49E4-966E-DAC361797053}" type="sibTrans" cxnId="{62BCE956-9C33-4D5F-BCD4-0B62C7D5FCB0}">
      <dgm:prSet/>
      <dgm:spPr/>
      <dgm:t>
        <a:bodyPr/>
        <a:lstStyle/>
        <a:p>
          <a:endParaRPr lang="en-US">
            <a:latin typeface="Times New Roman" panose="02020603050405020304" pitchFamily="18" charset="0"/>
            <a:cs typeface="Times New Roman" panose="02020603050405020304" pitchFamily="18" charset="0"/>
          </a:endParaRPr>
        </a:p>
      </dgm:t>
    </dgm:pt>
    <dgm:pt modelId="{F9E25F9C-C4B0-4484-8A44-47B9AA79FCF0}" type="parTrans" cxnId="{62BCE956-9C33-4D5F-BCD4-0B62C7D5FCB0}">
      <dgm:prSet/>
      <dgm:spPr/>
      <dgm:t>
        <a:bodyPr/>
        <a:lstStyle/>
        <a:p>
          <a:endParaRPr lang="en-US">
            <a:latin typeface="Times New Roman" panose="02020603050405020304" pitchFamily="18" charset="0"/>
            <a:cs typeface="Times New Roman" panose="02020603050405020304" pitchFamily="18" charset="0"/>
          </a:endParaRPr>
        </a:p>
      </dgm:t>
    </dgm:pt>
    <dgm:pt modelId="{85A216BE-EF33-4418-B782-CE1140B071C2}">
      <dgm:prSet/>
      <dgm:spPr>
        <a:solidFill>
          <a:srgbClr val="DAE8FC"/>
        </a:solidFill>
      </dgm:spPr>
      <dgm:t>
        <a:bodyPr/>
        <a:lstStyle/>
        <a:p>
          <a:r>
            <a:rPr lang="fr-BE" noProof="0" dirty="0">
              <a:solidFill>
                <a:schemeClr val="tx1"/>
              </a:solidFill>
              <a:latin typeface="Times New Roman" panose="02020603050405020304" pitchFamily="18" charset="0"/>
              <a:cs typeface="Times New Roman" panose="02020603050405020304" pitchFamily="18" charset="0"/>
            </a:rPr>
            <a:t>11 000 </a:t>
          </a:r>
          <a:r>
            <a:rPr lang="en-US" noProof="0" dirty="0">
              <a:solidFill>
                <a:schemeClr val="tx1"/>
              </a:solidFill>
              <a:latin typeface="Times New Roman" panose="02020603050405020304" pitchFamily="18" charset="0"/>
              <a:cs typeface="Times New Roman" panose="02020603050405020304" pitchFamily="18" charset="0"/>
            </a:rPr>
            <a:t>uncharacterized</a:t>
          </a:r>
          <a:r>
            <a:rPr lang="fr-BE" noProof="0" dirty="0">
              <a:solidFill>
                <a:schemeClr val="tx1"/>
              </a:solidFill>
              <a:latin typeface="Times New Roman" panose="02020603050405020304" pitchFamily="18" charset="0"/>
              <a:cs typeface="Times New Roman" panose="02020603050405020304" pitchFamily="18" charset="0"/>
            </a:rPr>
            <a:t> </a:t>
          </a:r>
          <a:r>
            <a:rPr lang="fr-BE" noProof="0" dirty="0" err="1">
              <a:solidFill>
                <a:schemeClr val="tx1"/>
              </a:solidFill>
              <a:latin typeface="Times New Roman" panose="02020603050405020304" pitchFamily="18" charset="0"/>
              <a:cs typeface="Times New Roman" panose="02020603050405020304" pitchFamily="18" charset="0"/>
            </a:rPr>
            <a:t>sequences</a:t>
          </a:r>
          <a:r>
            <a:rPr lang="fr-BE" noProof="0" dirty="0">
              <a:solidFill>
                <a:schemeClr val="tx1"/>
              </a:solidFill>
              <a:latin typeface="Times New Roman" panose="02020603050405020304" pitchFamily="18" charset="0"/>
              <a:cs typeface="Times New Roman" panose="02020603050405020304" pitchFamily="18" charset="0"/>
            </a:rPr>
            <a:t> of plant RNA </a:t>
          </a:r>
          <a:r>
            <a:rPr lang="fr-BE" noProof="0" dirty="0" err="1">
              <a:solidFill>
                <a:schemeClr val="tx1"/>
              </a:solidFill>
              <a:latin typeface="Times New Roman" panose="02020603050405020304" pitchFamily="18" charset="0"/>
              <a:cs typeface="Times New Roman" panose="02020603050405020304" pitchFamily="18" charset="0"/>
            </a:rPr>
            <a:t>viruses</a:t>
          </a:r>
          <a:endParaRPr lang="fr-BE" noProof="0" dirty="0">
            <a:solidFill>
              <a:schemeClr val="tx1"/>
            </a:solidFill>
            <a:latin typeface="Times New Roman" panose="02020603050405020304" pitchFamily="18" charset="0"/>
            <a:cs typeface="Times New Roman" panose="02020603050405020304" pitchFamily="18" charset="0"/>
          </a:endParaRPr>
        </a:p>
      </dgm:t>
    </dgm:pt>
    <dgm:pt modelId="{9D96EBFC-8FDC-4722-9323-0AB99ABAD127}" type="sibTrans" cxnId="{DD77F4DF-8A3D-49FA-9E41-13E5FF0F3CAD}">
      <dgm:prSet/>
      <dgm:spPr/>
      <dgm:t>
        <a:bodyPr/>
        <a:lstStyle/>
        <a:p>
          <a:endParaRPr lang="fr-BE">
            <a:latin typeface="Times New Roman" panose="02020603050405020304" pitchFamily="18" charset="0"/>
            <a:cs typeface="Times New Roman" panose="02020603050405020304" pitchFamily="18" charset="0"/>
          </a:endParaRPr>
        </a:p>
      </dgm:t>
    </dgm:pt>
    <dgm:pt modelId="{98EFB07C-B877-4411-99B2-2C7570CFA966}" type="parTrans" cxnId="{DD77F4DF-8A3D-49FA-9E41-13E5FF0F3CAD}">
      <dgm:prSet/>
      <dgm:spPr/>
      <dgm:t>
        <a:bodyPr/>
        <a:lstStyle/>
        <a:p>
          <a:endParaRPr lang="fr-BE">
            <a:latin typeface="Times New Roman" panose="02020603050405020304" pitchFamily="18" charset="0"/>
            <a:cs typeface="Times New Roman" panose="02020603050405020304" pitchFamily="18" charset="0"/>
          </a:endParaRPr>
        </a:p>
      </dgm:t>
    </dgm:pt>
    <dgm:pt modelId="{3F4CD2E8-0FB9-44BF-89B8-24CFFD45DEFA}">
      <dgm:prSet/>
      <dgm:spPr>
        <a:solidFill>
          <a:srgbClr val="DAE8FC"/>
        </a:solidFill>
      </dgm:spPr>
      <dgm:t>
        <a:bodyPr/>
        <a:lstStyle/>
        <a:p>
          <a:r>
            <a:rPr lang="en-US" dirty="0">
              <a:solidFill>
                <a:srgbClr val="DAE8FC"/>
              </a:solidFill>
              <a:latin typeface="Times New Roman" panose="02020603050405020304" pitchFamily="18" charset="0"/>
              <a:cs typeface="Times New Roman" panose="02020603050405020304" pitchFamily="18" charset="0"/>
            </a:rPr>
            <a:t>Biological characterization of new viruses is often incomplete</a:t>
          </a:r>
          <a:endParaRPr lang="fr-BE" noProof="0" dirty="0">
            <a:solidFill>
              <a:srgbClr val="DAE8FC"/>
            </a:solidFill>
            <a:latin typeface="Times New Roman" panose="02020603050405020304" pitchFamily="18" charset="0"/>
            <a:cs typeface="Times New Roman" panose="02020603050405020304" pitchFamily="18" charset="0"/>
          </a:endParaRPr>
        </a:p>
      </dgm:t>
    </dgm:pt>
    <dgm:pt modelId="{8F5C9731-3066-4122-ABFA-8018AC194390}" type="parTrans" cxnId="{D082F33D-3C9F-4C56-A3F5-451E902A8162}">
      <dgm:prSet/>
      <dgm:spPr/>
      <dgm:t>
        <a:bodyPr/>
        <a:lstStyle/>
        <a:p>
          <a:endParaRPr lang="en-US">
            <a:latin typeface="Times New Roman" panose="02020603050405020304" pitchFamily="18" charset="0"/>
            <a:cs typeface="Times New Roman" panose="02020603050405020304" pitchFamily="18" charset="0"/>
          </a:endParaRPr>
        </a:p>
      </dgm:t>
    </dgm:pt>
    <dgm:pt modelId="{0EE589ED-C7BB-4AF5-910D-E1D8AF752544}" type="sibTrans" cxnId="{D082F33D-3C9F-4C56-A3F5-451E902A8162}">
      <dgm:prSet/>
      <dgm:spPr/>
      <dgm:t>
        <a:bodyPr/>
        <a:lstStyle/>
        <a:p>
          <a:endParaRPr lang="en-US">
            <a:latin typeface="Times New Roman" panose="02020603050405020304" pitchFamily="18" charset="0"/>
            <a:cs typeface="Times New Roman" panose="02020603050405020304" pitchFamily="18" charset="0"/>
          </a:endParaRPr>
        </a:p>
      </dgm:t>
    </dgm:pt>
    <dgm:pt modelId="{81AE57A7-A03F-424E-93F6-9DB1405B2B43}" type="pres">
      <dgm:prSet presAssocID="{D8C31086-3A3D-484A-BA1B-001B9369628D}" presName="Name0" presStyleCnt="0">
        <dgm:presLayoutVars>
          <dgm:dir/>
          <dgm:animLvl val="lvl"/>
          <dgm:resizeHandles val="exact"/>
        </dgm:presLayoutVars>
      </dgm:prSet>
      <dgm:spPr/>
    </dgm:pt>
    <dgm:pt modelId="{79992A69-AC29-4B96-8AF2-4E0444F265F4}" type="pres">
      <dgm:prSet presAssocID="{C475DB49-06A6-4E0F-B8BB-CD4954881984}" presName="linNode" presStyleCnt="0"/>
      <dgm:spPr/>
    </dgm:pt>
    <dgm:pt modelId="{B667DCE3-C6EE-4F10-A2E2-CC4E781C92A7}" type="pres">
      <dgm:prSet presAssocID="{C475DB49-06A6-4E0F-B8BB-CD4954881984}" presName="parentText" presStyleLbl="node1" presStyleIdx="0" presStyleCnt="1" custScaleX="61765" custLinFactNeighborX="-12179">
        <dgm:presLayoutVars>
          <dgm:chMax val="1"/>
          <dgm:bulletEnabled val="1"/>
        </dgm:presLayoutVars>
      </dgm:prSet>
      <dgm:spPr/>
    </dgm:pt>
    <dgm:pt modelId="{E4E7B832-3B4B-4CA0-9437-05E8F23DA297}" type="pres">
      <dgm:prSet presAssocID="{C475DB49-06A6-4E0F-B8BB-CD4954881984}" presName="descendantText" presStyleLbl="alignAccFollowNode1" presStyleIdx="0" presStyleCnt="1" custScaleX="174917">
        <dgm:presLayoutVars>
          <dgm:bulletEnabled val="1"/>
        </dgm:presLayoutVars>
      </dgm:prSet>
      <dgm:spPr/>
    </dgm:pt>
  </dgm:ptLst>
  <dgm:cxnLst>
    <dgm:cxn modelId="{59346A11-F83F-454F-8A21-7673DFF74CB1}" type="presOf" srcId="{D8C31086-3A3D-484A-BA1B-001B9369628D}" destId="{81AE57A7-A03F-424E-93F6-9DB1405B2B43}" srcOrd="0" destOrd="0" presId="urn:microsoft.com/office/officeart/2005/8/layout/vList5"/>
    <dgm:cxn modelId="{75CB8229-AD81-4374-8578-B3B79583919C}" srcId="{C475DB49-06A6-4E0F-B8BB-CD4954881984}" destId="{E6C861DF-7185-4136-9591-7716B212E65E}" srcOrd="0" destOrd="0" parTransId="{3E235BE1-DD54-40F1-B38B-7B356D305CEF}" sibTransId="{DB0C951F-0DC9-467C-926C-D8D82D467E9C}"/>
    <dgm:cxn modelId="{D082F33D-3C9F-4C56-A3F5-451E902A8162}" srcId="{C475DB49-06A6-4E0F-B8BB-CD4954881984}" destId="{3F4CD2E8-0FB9-44BF-89B8-24CFFD45DEFA}" srcOrd="2" destOrd="0" parTransId="{8F5C9731-3066-4122-ABFA-8018AC194390}" sibTransId="{0EE589ED-C7BB-4AF5-910D-E1D8AF752544}"/>
    <dgm:cxn modelId="{B59C4643-E9CD-4263-86A3-D6209C237E5B}" type="presOf" srcId="{3F4CD2E8-0FB9-44BF-89B8-24CFFD45DEFA}" destId="{E4E7B832-3B4B-4CA0-9437-05E8F23DA297}" srcOrd="0" destOrd="2" presId="urn:microsoft.com/office/officeart/2005/8/layout/vList5"/>
    <dgm:cxn modelId="{62BCE956-9C33-4D5F-BCD4-0B62C7D5FCB0}" srcId="{D8C31086-3A3D-484A-BA1B-001B9369628D}" destId="{C475DB49-06A6-4E0F-B8BB-CD4954881984}" srcOrd="0" destOrd="0" parTransId="{F9E25F9C-C4B0-4484-8A44-47B9AA79FCF0}" sibTransId="{89E4A300-5525-49E4-966E-DAC361797053}"/>
    <dgm:cxn modelId="{45EB968C-0C34-47A2-A57B-17197325EBC6}" type="presOf" srcId="{E6C861DF-7185-4136-9591-7716B212E65E}" destId="{E4E7B832-3B4B-4CA0-9437-05E8F23DA297}" srcOrd="0" destOrd="0" presId="urn:microsoft.com/office/officeart/2005/8/layout/vList5"/>
    <dgm:cxn modelId="{057A4EC2-A4C8-4453-A5F5-156CBBF275E0}" type="presOf" srcId="{C475DB49-06A6-4E0F-B8BB-CD4954881984}" destId="{B667DCE3-C6EE-4F10-A2E2-CC4E781C92A7}" srcOrd="0" destOrd="0" presId="urn:microsoft.com/office/officeart/2005/8/layout/vList5"/>
    <dgm:cxn modelId="{DD77F4DF-8A3D-49FA-9E41-13E5FF0F3CAD}" srcId="{C475DB49-06A6-4E0F-B8BB-CD4954881984}" destId="{85A216BE-EF33-4418-B782-CE1140B071C2}" srcOrd="1" destOrd="0" parTransId="{98EFB07C-B877-4411-99B2-2C7570CFA966}" sibTransId="{9D96EBFC-8FDC-4722-9323-0AB99ABAD127}"/>
    <dgm:cxn modelId="{57C10CE6-87F9-4AFD-A972-55C4BCAFC68D}" type="presOf" srcId="{85A216BE-EF33-4418-B782-CE1140B071C2}" destId="{E4E7B832-3B4B-4CA0-9437-05E8F23DA297}" srcOrd="0" destOrd="1" presId="urn:microsoft.com/office/officeart/2005/8/layout/vList5"/>
    <dgm:cxn modelId="{0C2FFDE7-6329-4164-BEC2-40E8290CEF8E}" type="presParOf" srcId="{81AE57A7-A03F-424E-93F6-9DB1405B2B43}" destId="{79992A69-AC29-4B96-8AF2-4E0444F265F4}" srcOrd="0" destOrd="0" presId="urn:microsoft.com/office/officeart/2005/8/layout/vList5"/>
    <dgm:cxn modelId="{63E7606F-1180-4E0B-B80F-7455894FD90D}" type="presParOf" srcId="{79992A69-AC29-4B96-8AF2-4E0444F265F4}" destId="{B667DCE3-C6EE-4F10-A2E2-CC4E781C92A7}" srcOrd="0" destOrd="0" presId="urn:microsoft.com/office/officeart/2005/8/layout/vList5"/>
    <dgm:cxn modelId="{3D8DF59E-B0A4-4CFA-8896-15DC64BC67D8}" type="presParOf" srcId="{79992A69-AC29-4B96-8AF2-4E0444F265F4}" destId="{E4E7B832-3B4B-4CA0-9437-05E8F23DA297}" srcOrd="1" destOrd="0" presId="urn:microsoft.com/office/officeart/2005/8/layout/vList5"/>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553C30-4842-46DD-98FD-1818E0FBF9EB}"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fr-BE"/>
        </a:p>
      </dgm:t>
    </dgm:pt>
    <dgm:pt modelId="{9982884F-387B-42AD-A753-45E446B99B8A}">
      <dgm:prSet phldrT="[Text]"/>
      <dgm:spPr>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dgm:spPr>
      <dgm:t>
        <a:bodyPr/>
        <a:lstStyle/>
        <a:p>
          <a:r>
            <a:rPr lang="fr-BE" b="1" noProof="0" dirty="0">
              <a:latin typeface="Times New Roman" panose="02020603050405020304" pitchFamily="18" charset="0"/>
              <a:cs typeface="Times New Roman" panose="02020603050405020304" pitchFamily="18" charset="0"/>
            </a:rPr>
            <a:t>Introduction</a:t>
          </a:r>
        </a:p>
      </dgm:t>
    </dgm:pt>
    <dgm:pt modelId="{EFA01747-704F-4FDB-A978-0886EE9DF1A5}" type="parTrans" cxnId="{6EAC16B8-67F8-4463-BFC2-4F284B0A008C}">
      <dgm:prSet/>
      <dgm:spPr/>
      <dgm:t>
        <a:bodyPr/>
        <a:lstStyle/>
        <a:p>
          <a:endParaRPr lang="fr-BE"/>
        </a:p>
      </dgm:t>
    </dgm:pt>
    <dgm:pt modelId="{C12A59EF-4ABE-4D8C-914A-99F1894E935F}" type="sibTrans" cxnId="{6EAC16B8-67F8-4463-BFC2-4F284B0A008C}">
      <dgm:prSet/>
      <dgm:spPr/>
      <dgm:t>
        <a:bodyPr/>
        <a:lstStyle/>
        <a:p>
          <a:endParaRPr lang="fr-BE"/>
        </a:p>
      </dgm:t>
    </dgm:pt>
    <dgm:pt modelId="{470365E5-B23E-4933-9768-5145D2606915}" type="pres">
      <dgm:prSet presAssocID="{66553C30-4842-46DD-98FD-1818E0FBF9EB}" presName="Name0" presStyleCnt="0">
        <dgm:presLayoutVars>
          <dgm:dir/>
          <dgm:animLvl val="lvl"/>
          <dgm:resizeHandles val="exact"/>
        </dgm:presLayoutVars>
      </dgm:prSet>
      <dgm:spPr/>
    </dgm:pt>
    <dgm:pt modelId="{CE532EAB-52DD-4DB3-9A86-23C2C3227200}" type="pres">
      <dgm:prSet presAssocID="{9982884F-387B-42AD-A753-45E446B99B8A}" presName="parTxOnly" presStyleLbl="node1" presStyleIdx="0" presStyleCnt="1" custLinFactNeighborX="36" custLinFactNeighborY="-5549">
        <dgm:presLayoutVars>
          <dgm:chMax val="0"/>
          <dgm:chPref val="0"/>
          <dgm:bulletEnabled val="1"/>
        </dgm:presLayoutVars>
      </dgm:prSet>
      <dgm:spPr/>
    </dgm:pt>
  </dgm:ptLst>
  <dgm:cxnLst>
    <dgm:cxn modelId="{6513064D-B74A-479E-BE6C-5D810368C835}" type="presOf" srcId="{9982884F-387B-42AD-A753-45E446B99B8A}" destId="{CE532EAB-52DD-4DB3-9A86-23C2C3227200}" srcOrd="0" destOrd="0" presId="urn:microsoft.com/office/officeart/2005/8/layout/chevron1"/>
    <dgm:cxn modelId="{DD543B84-8A76-4F29-B6B5-7E07F4C3CB48}" type="presOf" srcId="{66553C30-4842-46DD-98FD-1818E0FBF9EB}" destId="{470365E5-B23E-4933-9768-5145D2606915}" srcOrd="0" destOrd="0" presId="urn:microsoft.com/office/officeart/2005/8/layout/chevron1"/>
    <dgm:cxn modelId="{6EAC16B8-67F8-4463-BFC2-4F284B0A008C}" srcId="{66553C30-4842-46DD-98FD-1818E0FBF9EB}" destId="{9982884F-387B-42AD-A753-45E446B99B8A}" srcOrd="0" destOrd="0" parTransId="{EFA01747-704F-4FDB-A978-0886EE9DF1A5}" sibTransId="{C12A59EF-4ABE-4D8C-914A-99F1894E935F}"/>
    <dgm:cxn modelId="{C8F9BF4E-9CFA-417F-BC4A-785127BFCE41}" type="presParOf" srcId="{470365E5-B23E-4933-9768-5145D2606915}" destId="{CE532EAB-52DD-4DB3-9A86-23C2C3227200}"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BE" sz="2600" b="1" kern="1200" noProof="0" dirty="0">
              <a:latin typeface="Times New Roman" panose="02020603050405020304" pitchFamily="18" charset="0"/>
              <a:cs typeface="Times New Roman" panose="02020603050405020304" pitchFamily="18" charset="0"/>
            </a:rPr>
            <a:t>Introduction</a:t>
          </a:r>
        </a:p>
      </dsp:txBody>
      <dsp:txXfrm>
        <a:off x="220619" y="0"/>
        <a:ext cx="8466463" cy="4261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B832-3B4B-4CA0-9437-05E8F23DA297}">
      <dsp:nvSpPr>
        <dsp:cNvPr id="0" name=""/>
        <dsp:cNvSpPr/>
      </dsp:nvSpPr>
      <dsp:spPr>
        <a:xfrm rot="5400000">
          <a:off x="4377997" y="-2841154"/>
          <a:ext cx="1091446" cy="7046617"/>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BE" sz="2000" kern="1200" dirty="0" err="1">
              <a:solidFill>
                <a:schemeClr val="tx1"/>
              </a:solidFill>
              <a:latin typeface="Times New Roman" panose="02020603050405020304" pitchFamily="18" charset="0"/>
              <a:cs typeface="Times New Roman" panose="02020603050405020304" pitchFamily="18" charset="0"/>
            </a:rPr>
            <a:t>Sequence</a:t>
          </a:r>
          <a:r>
            <a:rPr lang="fr-BE" sz="2000" kern="1200" dirty="0">
              <a:solidFill>
                <a:schemeClr val="tx1"/>
              </a:solidFill>
              <a:latin typeface="Times New Roman" panose="02020603050405020304" pitchFamily="18" charset="0"/>
              <a:cs typeface="Times New Roman" panose="02020603050405020304" pitchFamily="18" charset="0"/>
            </a:rPr>
            <a:t> Read Archive (SRA) – HTS </a:t>
          </a:r>
          <a:endParaRPr lang="en-US" sz="200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fr-BE" sz="2000" kern="1200" noProof="0" dirty="0">
              <a:solidFill>
                <a:schemeClr val="tx1"/>
              </a:solidFill>
              <a:latin typeface="Times New Roman" panose="02020603050405020304" pitchFamily="18" charset="0"/>
              <a:cs typeface="Times New Roman" panose="02020603050405020304" pitchFamily="18" charset="0"/>
            </a:rPr>
            <a:t>11 000 </a:t>
          </a:r>
          <a:r>
            <a:rPr lang="en-US" sz="2000" kern="1200" noProof="0" dirty="0">
              <a:solidFill>
                <a:schemeClr val="tx1"/>
              </a:solidFill>
              <a:latin typeface="Times New Roman" panose="02020603050405020304" pitchFamily="18" charset="0"/>
              <a:cs typeface="Times New Roman" panose="02020603050405020304" pitchFamily="18" charset="0"/>
            </a:rPr>
            <a:t>uncharacterized</a:t>
          </a:r>
          <a:r>
            <a:rPr lang="fr-BE" sz="2000" kern="1200" noProof="0" dirty="0">
              <a:solidFill>
                <a:schemeClr val="tx1"/>
              </a:solidFill>
              <a:latin typeface="Times New Roman" panose="02020603050405020304" pitchFamily="18" charset="0"/>
              <a:cs typeface="Times New Roman" panose="02020603050405020304" pitchFamily="18" charset="0"/>
            </a:rPr>
            <a:t> </a:t>
          </a:r>
          <a:r>
            <a:rPr lang="fr-BE" sz="2000" kern="1200" noProof="0" dirty="0" err="1">
              <a:solidFill>
                <a:schemeClr val="tx1"/>
              </a:solidFill>
              <a:latin typeface="Times New Roman" panose="02020603050405020304" pitchFamily="18" charset="0"/>
              <a:cs typeface="Times New Roman" panose="02020603050405020304" pitchFamily="18" charset="0"/>
            </a:rPr>
            <a:t>sequences</a:t>
          </a:r>
          <a:r>
            <a:rPr lang="fr-BE" sz="2000" kern="1200" noProof="0" dirty="0">
              <a:solidFill>
                <a:schemeClr val="tx1"/>
              </a:solidFill>
              <a:latin typeface="Times New Roman" panose="02020603050405020304" pitchFamily="18" charset="0"/>
              <a:cs typeface="Times New Roman" panose="02020603050405020304" pitchFamily="18" charset="0"/>
            </a:rPr>
            <a:t> of plant RNA </a:t>
          </a:r>
          <a:r>
            <a:rPr lang="fr-BE" sz="2000" kern="1200" noProof="0" dirty="0" err="1">
              <a:solidFill>
                <a:schemeClr val="tx1"/>
              </a:solidFill>
              <a:latin typeface="Times New Roman" panose="02020603050405020304" pitchFamily="18" charset="0"/>
              <a:cs typeface="Times New Roman" panose="02020603050405020304" pitchFamily="18" charset="0"/>
            </a:rPr>
            <a:t>viruses</a:t>
          </a:r>
          <a:endParaRPr lang="fr-BE" sz="2000" kern="1200" noProof="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Biological characterization of new viruses is often incomplete</a:t>
          </a:r>
          <a:endParaRPr lang="fr-BE" sz="2000" kern="1200" noProof="0" dirty="0">
            <a:solidFill>
              <a:schemeClr val="tx1"/>
            </a:solidFill>
            <a:latin typeface="Times New Roman" panose="02020603050405020304" pitchFamily="18" charset="0"/>
            <a:cs typeface="Times New Roman" panose="02020603050405020304" pitchFamily="18" charset="0"/>
          </a:endParaRPr>
        </a:p>
      </dsp:txBody>
      <dsp:txXfrm rot="-5400000">
        <a:off x="1400412" y="189711"/>
        <a:ext cx="6993337" cy="984886"/>
      </dsp:txXfrm>
    </dsp:sp>
    <dsp:sp modelId="{B667DCE3-C6EE-4F10-A2E2-CC4E781C92A7}">
      <dsp:nvSpPr>
        <dsp:cNvPr id="0" name=""/>
        <dsp:cNvSpPr/>
      </dsp:nvSpPr>
      <dsp:spPr>
        <a:xfrm>
          <a:off x="0" y="0"/>
          <a:ext cx="1399631" cy="1364308"/>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fr-BE" sz="1700" kern="1200" dirty="0">
              <a:latin typeface="Times New Roman" panose="02020603050405020304" pitchFamily="18" charset="0"/>
              <a:cs typeface="Times New Roman" panose="02020603050405020304" pitchFamily="18" charset="0"/>
            </a:rPr>
            <a:t>SERRATUS</a:t>
          </a:r>
          <a:endParaRPr lang="en-US" sz="1700" kern="1200" dirty="0">
            <a:latin typeface="Times New Roman" panose="02020603050405020304" pitchFamily="18" charset="0"/>
            <a:cs typeface="Times New Roman" panose="02020603050405020304" pitchFamily="18" charset="0"/>
          </a:endParaRPr>
        </a:p>
      </dsp:txBody>
      <dsp:txXfrm>
        <a:off x="66600" y="66600"/>
        <a:ext cx="1266431" cy="12311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8692"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BE" sz="2600" b="1" kern="1200" noProof="0" dirty="0">
              <a:latin typeface="Times New Roman" panose="02020603050405020304" pitchFamily="18" charset="0"/>
              <a:cs typeface="Times New Roman" panose="02020603050405020304" pitchFamily="18" charset="0"/>
            </a:rPr>
            <a:t>Introduction</a:t>
          </a:r>
        </a:p>
      </dsp:txBody>
      <dsp:txXfrm>
        <a:off x="221764" y="0"/>
        <a:ext cx="8466463" cy="4261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B832-3B4B-4CA0-9437-05E8F23DA297}">
      <dsp:nvSpPr>
        <dsp:cNvPr id="0" name=""/>
        <dsp:cNvSpPr/>
      </dsp:nvSpPr>
      <dsp:spPr>
        <a:xfrm rot="5400000">
          <a:off x="3146591" y="-889539"/>
          <a:ext cx="1516942" cy="3675352"/>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Not exhaustive</a:t>
          </a:r>
        </a:p>
        <a:p>
          <a:pPr marL="171450" lvl="1" indent="-171450" algn="l" defTabSz="755650">
            <a:lnSpc>
              <a:spcPct val="90000"/>
            </a:lnSpc>
            <a:spcBef>
              <a:spcPct val="0"/>
            </a:spcBef>
            <a:spcAft>
              <a:spcPct val="15000"/>
            </a:spcAft>
            <a:buChar char="•"/>
          </a:pPr>
          <a:r>
            <a:rPr lang="en-US" sz="1700" kern="1200">
              <a:latin typeface="Times New Roman" panose="02020603050405020304" pitchFamily="18" charset="0"/>
              <a:cs typeface="Times New Roman" panose="02020603050405020304" pitchFamily="18" charset="0"/>
            </a:rPr>
            <a:t>Time-consuming</a:t>
          </a:r>
          <a:endParaRPr lang="en-US" sz="1700" kern="1200" dirty="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15000"/>
            </a:spcAft>
            <a:buChar char="•"/>
          </a:pPr>
          <a:r>
            <a:rPr lang="en-US" sz="1700" kern="1200">
              <a:latin typeface="Times New Roman" panose="02020603050405020304" pitchFamily="18" charset="0"/>
              <a:cs typeface="Times New Roman" panose="02020603050405020304" pitchFamily="18" charset="0"/>
            </a:rPr>
            <a:t>Expensive</a:t>
          </a:r>
          <a:endParaRPr lang="en-US" sz="1700" kern="1200" dirty="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15000"/>
            </a:spcAft>
            <a:buChar char="•"/>
          </a:pPr>
          <a:r>
            <a:rPr lang="en-US" sz="1700" kern="1200">
              <a:latin typeface="Times New Roman" panose="02020603050405020304" pitchFamily="18" charset="0"/>
              <a:cs typeface="Times New Roman" panose="02020603050405020304" pitchFamily="18" charset="0"/>
            </a:rPr>
            <a:t>Based on observations</a:t>
          </a:r>
          <a:endParaRPr lang="en-US" sz="1700" kern="1200" dirty="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15000"/>
            </a:spcAft>
            <a:buChar char="•"/>
          </a:pPr>
          <a:r>
            <a:rPr lang="en-US" sz="1700" kern="1200">
              <a:latin typeface="Times New Roman" panose="02020603050405020304" pitchFamily="18" charset="0"/>
              <a:cs typeface="Times New Roman" panose="02020603050405020304" pitchFamily="18" charset="0"/>
            </a:rPr>
            <a:t>Sometimes inconclusive</a:t>
          </a:r>
          <a:endParaRPr lang="en-US" sz="1700" kern="1200" dirty="0">
            <a:latin typeface="Times New Roman" panose="02020603050405020304" pitchFamily="18" charset="0"/>
            <a:cs typeface="Times New Roman" panose="02020603050405020304" pitchFamily="18" charset="0"/>
          </a:endParaRPr>
        </a:p>
      </dsp:txBody>
      <dsp:txXfrm rot="-5400000">
        <a:off x="2067387" y="263716"/>
        <a:ext cx="3601301" cy="1368840"/>
      </dsp:txXfrm>
    </dsp:sp>
    <dsp:sp modelId="{B667DCE3-C6EE-4F10-A2E2-CC4E781C92A7}">
      <dsp:nvSpPr>
        <dsp:cNvPr id="0" name=""/>
        <dsp:cNvSpPr/>
      </dsp:nvSpPr>
      <dsp:spPr>
        <a:xfrm>
          <a:off x="0" y="47"/>
          <a:ext cx="2067386" cy="1896178"/>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Times New Roman" panose="02020603050405020304" pitchFamily="18" charset="0"/>
              <a:cs typeface="Times New Roman" panose="02020603050405020304" pitchFamily="18" charset="0"/>
            </a:rPr>
            <a:t>Testing relationships experimentally</a:t>
          </a:r>
          <a:endParaRPr lang="fr-BE" sz="1700" b="0" kern="1200" noProof="0" dirty="0">
            <a:latin typeface="Times New Roman" panose="02020603050405020304" pitchFamily="18" charset="0"/>
            <a:cs typeface="Times New Roman" panose="02020603050405020304" pitchFamily="18" charset="0"/>
          </a:endParaRPr>
        </a:p>
      </dsp:txBody>
      <dsp:txXfrm>
        <a:off x="92564" y="92611"/>
        <a:ext cx="1882258" cy="1711050"/>
      </dsp:txXfrm>
    </dsp:sp>
    <dsp:sp modelId="{7E9EF00F-00A0-4A5B-86C9-E76F2E93E0F9}">
      <dsp:nvSpPr>
        <dsp:cNvPr id="0" name=""/>
        <dsp:cNvSpPr/>
      </dsp:nvSpPr>
      <dsp:spPr>
        <a:xfrm rot="5400000">
          <a:off x="3146591" y="1101447"/>
          <a:ext cx="1516942" cy="3675352"/>
        </a:xfrm>
        <a:prstGeom prst="round2Same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14300" lvl="1" indent="-114300" algn="l" defTabSz="622300">
            <a:lnSpc>
              <a:spcPct val="90000"/>
            </a:lnSpc>
            <a:spcBef>
              <a:spcPct val="0"/>
            </a:spcBef>
            <a:spcAft>
              <a:spcPct val="15000"/>
            </a:spcAft>
            <a:buChar char="•"/>
          </a:pPr>
          <a:r>
            <a:rPr lang="en-US" sz="1400" b="0" i="0" kern="1200">
              <a:solidFill>
                <a:schemeClr val="bg1"/>
              </a:solidFill>
              <a:latin typeface="Times New Roman" panose="02020603050405020304" pitchFamily="18" charset="0"/>
              <a:cs typeface="Times New Roman" panose="02020603050405020304" pitchFamily="18" charset="0"/>
            </a:rPr>
            <a:t>Allows to quickly process large amount of data</a:t>
          </a:r>
          <a:endParaRPr lang="fr-FR" sz="1400" kern="1200" noProof="0" dirty="0">
            <a:solidFill>
              <a:schemeClr val="bg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n-US" sz="1400" kern="1200" noProof="0">
              <a:solidFill>
                <a:schemeClr val="bg1"/>
              </a:solidFill>
              <a:latin typeface="Times New Roman" panose="02020603050405020304" pitchFamily="18" charset="0"/>
              <a:cs typeface="Times New Roman" panose="02020603050405020304" pitchFamily="18" charset="0"/>
            </a:rPr>
            <a:t>Based on complete genomes (HTS) 
Uses high-performance bioinformatics tools
Enables understanding of virus-vector-host interactions</a:t>
          </a:r>
          <a:endParaRPr lang="fr-FR" sz="1400" kern="1200" noProof="0" dirty="0">
            <a:solidFill>
              <a:schemeClr val="bg1"/>
            </a:solidFill>
            <a:latin typeface="Times New Roman" panose="02020603050405020304" pitchFamily="18" charset="0"/>
            <a:cs typeface="Times New Roman" panose="02020603050405020304" pitchFamily="18" charset="0"/>
          </a:endParaRPr>
        </a:p>
      </dsp:txBody>
      <dsp:txXfrm rot="-5400000">
        <a:off x="2067387" y="2254703"/>
        <a:ext cx="3601301" cy="1368840"/>
      </dsp:txXfrm>
    </dsp:sp>
    <dsp:sp modelId="{DBA63F08-326F-47E1-9374-BB1D1066FD14}">
      <dsp:nvSpPr>
        <dsp:cNvPr id="0" name=""/>
        <dsp:cNvSpPr/>
      </dsp:nvSpPr>
      <dsp:spPr>
        <a:xfrm>
          <a:off x="0" y="1991034"/>
          <a:ext cx="2067386" cy="1896178"/>
        </a:xfrm>
        <a:prstGeom prst="round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solidFill>
                <a:schemeClr val="bg1"/>
              </a:solidFill>
              <a:latin typeface="Times New Roman" panose="02020603050405020304" pitchFamily="18" charset="0"/>
              <a:cs typeface="Times New Roman" panose="02020603050405020304" pitchFamily="18" charset="0"/>
            </a:rPr>
            <a:t>Comparing genomic and proteomic patterns </a:t>
          </a:r>
          <a:endParaRPr lang="fr-BE" sz="1700" kern="1200" noProof="0" dirty="0">
            <a:solidFill>
              <a:schemeClr val="bg1"/>
            </a:solidFill>
            <a:latin typeface="Times New Roman" panose="02020603050405020304" pitchFamily="18" charset="0"/>
            <a:cs typeface="Times New Roman" panose="02020603050405020304" pitchFamily="18" charset="0"/>
          </a:endParaRPr>
        </a:p>
      </dsp:txBody>
      <dsp:txXfrm>
        <a:off x="92564" y="2083598"/>
        <a:ext cx="1882258" cy="17110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4346"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BE" sz="2600" b="1" kern="1200" noProof="0" dirty="0">
              <a:latin typeface="Times New Roman" panose="02020603050405020304" pitchFamily="18" charset="0"/>
              <a:cs typeface="Times New Roman" panose="02020603050405020304" pitchFamily="18" charset="0"/>
            </a:rPr>
            <a:t>Introduction</a:t>
          </a:r>
        </a:p>
      </dsp:txBody>
      <dsp:txXfrm>
        <a:off x="217418" y="0"/>
        <a:ext cx="8466463" cy="42614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B832-3B4B-4CA0-9437-05E8F23DA297}">
      <dsp:nvSpPr>
        <dsp:cNvPr id="0" name=""/>
        <dsp:cNvSpPr/>
      </dsp:nvSpPr>
      <dsp:spPr>
        <a:xfrm rot="5400000">
          <a:off x="3140409" y="-889539"/>
          <a:ext cx="1516942" cy="3675352"/>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Not exhaustive</a:t>
          </a:r>
        </a:p>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Time-consuming</a:t>
          </a:r>
        </a:p>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Expensive</a:t>
          </a:r>
        </a:p>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Based on observations</a:t>
          </a:r>
        </a:p>
        <a:p>
          <a:pPr marL="171450" lvl="1" indent="-171450" algn="l" defTabSz="755650">
            <a:lnSpc>
              <a:spcPct val="90000"/>
            </a:lnSpc>
            <a:spcBef>
              <a:spcPct val="0"/>
            </a:spcBef>
            <a:spcAft>
              <a:spcPct val="15000"/>
            </a:spcAft>
            <a:buChar char="•"/>
          </a:pPr>
          <a:r>
            <a:rPr lang="en-US" sz="1700" kern="1200" dirty="0">
              <a:latin typeface="Times New Roman" panose="02020603050405020304" pitchFamily="18" charset="0"/>
              <a:cs typeface="Times New Roman" panose="02020603050405020304" pitchFamily="18" charset="0"/>
            </a:rPr>
            <a:t>Sometimes inconclusive</a:t>
          </a:r>
        </a:p>
      </dsp:txBody>
      <dsp:txXfrm rot="-5400000">
        <a:off x="2061205" y="263716"/>
        <a:ext cx="3601301" cy="1368840"/>
      </dsp:txXfrm>
    </dsp:sp>
    <dsp:sp modelId="{B667DCE3-C6EE-4F10-A2E2-CC4E781C92A7}">
      <dsp:nvSpPr>
        <dsp:cNvPr id="0" name=""/>
        <dsp:cNvSpPr/>
      </dsp:nvSpPr>
      <dsp:spPr>
        <a:xfrm>
          <a:off x="0" y="47"/>
          <a:ext cx="2067386" cy="1896178"/>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Times New Roman" panose="02020603050405020304" pitchFamily="18" charset="0"/>
              <a:cs typeface="Times New Roman" panose="02020603050405020304" pitchFamily="18" charset="0"/>
            </a:rPr>
            <a:t>Testing relationships experimentally</a:t>
          </a:r>
          <a:endParaRPr lang="fr-BE" sz="1700" kern="1200" noProof="0" dirty="0">
            <a:latin typeface="Times New Roman" panose="02020603050405020304" pitchFamily="18" charset="0"/>
            <a:cs typeface="Times New Roman" panose="02020603050405020304" pitchFamily="18" charset="0"/>
          </a:endParaRPr>
        </a:p>
      </dsp:txBody>
      <dsp:txXfrm>
        <a:off x="92564" y="92611"/>
        <a:ext cx="1882258" cy="1711050"/>
      </dsp:txXfrm>
    </dsp:sp>
    <dsp:sp modelId="{7E9EF00F-00A0-4A5B-86C9-E76F2E93E0F9}">
      <dsp:nvSpPr>
        <dsp:cNvPr id="0" name=""/>
        <dsp:cNvSpPr/>
      </dsp:nvSpPr>
      <dsp:spPr>
        <a:xfrm rot="5400000">
          <a:off x="3140409" y="1101447"/>
          <a:ext cx="1516942" cy="3675352"/>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latin typeface="Times New Roman" panose="02020603050405020304" pitchFamily="18" charset="0"/>
              <a:cs typeface="Times New Roman" panose="02020603050405020304" pitchFamily="18" charset="0"/>
            </a:rPr>
            <a:t>Allows to quickly process large amount of data</a:t>
          </a:r>
          <a:endParaRPr lang="fr-FR" sz="1400" kern="1200" noProof="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n-US" sz="1400" kern="1200" noProof="0" dirty="0">
              <a:latin typeface="Times New Roman" panose="02020603050405020304" pitchFamily="18" charset="0"/>
              <a:cs typeface="Times New Roman" panose="02020603050405020304" pitchFamily="18" charset="0"/>
            </a:rPr>
            <a:t>Based on complete genomes (HTS) 
Uses high-performance bioinformatics tools
Enables understanding of virus-vector-host interactions</a:t>
          </a:r>
          <a:endParaRPr lang="fr-FR" sz="1400" kern="1200" noProof="0" dirty="0">
            <a:latin typeface="Times New Roman" panose="02020603050405020304" pitchFamily="18" charset="0"/>
            <a:cs typeface="Times New Roman" panose="02020603050405020304" pitchFamily="18" charset="0"/>
          </a:endParaRPr>
        </a:p>
      </dsp:txBody>
      <dsp:txXfrm rot="-5400000">
        <a:off x="2061205" y="2254703"/>
        <a:ext cx="3601301" cy="1368840"/>
      </dsp:txXfrm>
    </dsp:sp>
    <dsp:sp modelId="{DBA63F08-326F-47E1-9374-BB1D1066FD14}">
      <dsp:nvSpPr>
        <dsp:cNvPr id="0" name=""/>
        <dsp:cNvSpPr/>
      </dsp:nvSpPr>
      <dsp:spPr>
        <a:xfrm>
          <a:off x="0" y="1991034"/>
          <a:ext cx="2067386" cy="1896178"/>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Times New Roman" panose="02020603050405020304" pitchFamily="18" charset="0"/>
              <a:cs typeface="Times New Roman" panose="02020603050405020304" pitchFamily="18" charset="0"/>
            </a:rPr>
            <a:t>Comparing genomic and proteomic patterns </a:t>
          </a:r>
          <a:endParaRPr lang="fr-BE" sz="1700" kern="1200" noProof="0" dirty="0">
            <a:latin typeface="Times New Roman" panose="02020603050405020304" pitchFamily="18" charset="0"/>
            <a:cs typeface="Times New Roman" panose="02020603050405020304" pitchFamily="18" charset="0"/>
          </a:endParaRPr>
        </a:p>
      </dsp:txBody>
      <dsp:txXfrm>
        <a:off x="92564" y="2083598"/>
        <a:ext cx="1882258" cy="171105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noProof="0" dirty="0">
              <a:latin typeface="Times New Roman" panose="02020603050405020304" pitchFamily="18" charset="0"/>
              <a:cs typeface="Times New Roman" panose="02020603050405020304" pitchFamily="18" charset="0"/>
            </a:rPr>
            <a:t>Objectives</a:t>
          </a:r>
          <a:endParaRPr lang="fr-BE" sz="2600" kern="1200" noProof="0" dirty="0">
            <a:latin typeface="Times New Roman" panose="02020603050405020304" pitchFamily="18" charset="0"/>
            <a:cs typeface="Times New Roman" panose="02020603050405020304" pitchFamily="18" charset="0"/>
          </a:endParaRPr>
        </a:p>
      </dsp:txBody>
      <dsp:txXfrm>
        <a:off x="220619" y="0"/>
        <a:ext cx="8466463" cy="4261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noProof="0" dirty="0">
              <a:latin typeface="Times New Roman" panose="02020603050405020304" pitchFamily="18" charset="0"/>
              <a:cs typeface="Times New Roman" panose="02020603050405020304" pitchFamily="18" charset="0"/>
            </a:rPr>
            <a:t>Materials and methods</a:t>
          </a:r>
          <a:endParaRPr lang="fr-BE" sz="2600" b="1" kern="1200" noProof="0" dirty="0">
            <a:latin typeface="Times New Roman" panose="02020603050405020304" pitchFamily="18" charset="0"/>
            <a:cs typeface="Times New Roman" panose="02020603050405020304" pitchFamily="18" charset="0"/>
          </a:endParaRPr>
        </a:p>
      </dsp:txBody>
      <dsp:txXfrm>
        <a:off x="220619" y="0"/>
        <a:ext cx="8466463" cy="42614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noProof="0" dirty="0">
              <a:latin typeface="Times New Roman" panose="02020603050405020304" pitchFamily="18" charset="0"/>
              <a:cs typeface="Times New Roman" panose="02020603050405020304" pitchFamily="18" charset="0"/>
            </a:rPr>
            <a:t>Materials and methods</a:t>
          </a:r>
          <a:endParaRPr lang="fr-BE" sz="2600" b="1" kern="1200" noProof="0" dirty="0">
            <a:latin typeface="Times New Roman" panose="02020603050405020304" pitchFamily="18" charset="0"/>
            <a:cs typeface="Times New Roman" panose="02020603050405020304" pitchFamily="18" charset="0"/>
          </a:endParaRPr>
        </a:p>
      </dsp:txBody>
      <dsp:txXfrm>
        <a:off x="220619" y="0"/>
        <a:ext cx="8466463" cy="4261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BE" sz="2600" b="1" kern="1200" noProof="0" dirty="0" err="1">
              <a:latin typeface="Times New Roman" panose="02020603050405020304" pitchFamily="18" charset="0"/>
              <a:cs typeface="Times New Roman" panose="02020603050405020304" pitchFamily="18" charset="0"/>
            </a:rPr>
            <a:t>Results</a:t>
          </a:r>
          <a:endParaRPr lang="fr-BE" sz="2600" b="1" kern="1200" noProof="0" dirty="0">
            <a:latin typeface="Times New Roman" panose="02020603050405020304" pitchFamily="18" charset="0"/>
            <a:cs typeface="Times New Roman" panose="02020603050405020304" pitchFamily="18" charset="0"/>
          </a:endParaRPr>
        </a:p>
      </dsp:txBody>
      <dsp:txXfrm>
        <a:off x="220619" y="0"/>
        <a:ext cx="8466463" cy="42614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noProof="0" dirty="0">
              <a:latin typeface="Times New Roman" panose="02020603050405020304" pitchFamily="18" charset="0"/>
              <a:cs typeface="Times New Roman" panose="02020603050405020304" pitchFamily="18" charset="0"/>
            </a:rPr>
            <a:t>Materials and methods</a:t>
          </a:r>
          <a:endParaRPr lang="fr-BE" sz="2600" b="1" kern="1200" noProof="0" dirty="0">
            <a:latin typeface="Times New Roman" panose="02020603050405020304" pitchFamily="18" charset="0"/>
            <a:cs typeface="Times New Roman" panose="02020603050405020304" pitchFamily="18" charset="0"/>
          </a:endParaRPr>
        </a:p>
      </dsp:txBody>
      <dsp:txXfrm>
        <a:off x="220619" y="0"/>
        <a:ext cx="8466463" cy="426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BE" sz="2600" b="1" kern="1200" noProof="0" dirty="0">
              <a:latin typeface="Times New Roman" panose="02020603050405020304" pitchFamily="18" charset="0"/>
              <a:cs typeface="Times New Roman" panose="02020603050405020304" pitchFamily="18" charset="0"/>
            </a:rPr>
            <a:t>Introduction</a:t>
          </a:r>
        </a:p>
      </dsp:txBody>
      <dsp:txXfrm>
        <a:off x="220619" y="0"/>
        <a:ext cx="8466463" cy="42614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noProof="0" dirty="0">
              <a:latin typeface="Times New Roman" panose="02020603050405020304" pitchFamily="18" charset="0"/>
              <a:cs typeface="Times New Roman" panose="02020603050405020304" pitchFamily="18" charset="0"/>
            </a:rPr>
            <a:t>Materials and methods</a:t>
          </a:r>
          <a:endParaRPr lang="fr-BE" sz="2600" b="1" kern="1200" noProof="0" dirty="0">
            <a:latin typeface="Times New Roman" panose="02020603050405020304" pitchFamily="18" charset="0"/>
            <a:cs typeface="Times New Roman" panose="02020603050405020304" pitchFamily="18" charset="0"/>
          </a:endParaRPr>
        </a:p>
      </dsp:txBody>
      <dsp:txXfrm>
        <a:off x="220619" y="0"/>
        <a:ext cx="8466463" cy="42614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noProof="0" dirty="0">
              <a:latin typeface="Times New Roman" panose="02020603050405020304" pitchFamily="18" charset="0"/>
              <a:cs typeface="Times New Roman" panose="02020603050405020304" pitchFamily="18" charset="0"/>
            </a:rPr>
            <a:t>Materials and methods</a:t>
          </a:r>
          <a:endParaRPr lang="fr-BE" sz="2600" b="1" kern="1200" noProof="0" dirty="0">
            <a:latin typeface="Times New Roman" panose="02020603050405020304" pitchFamily="18" charset="0"/>
            <a:cs typeface="Times New Roman" panose="02020603050405020304" pitchFamily="18" charset="0"/>
          </a:endParaRPr>
        </a:p>
      </dsp:txBody>
      <dsp:txXfrm>
        <a:off x="220619" y="0"/>
        <a:ext cx="8466463" cy="42614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noProof="0" dirty="0">
              <a:latin typeface="Times New Roman" panose="02020603050405020304" pitchFamily="18" charset="0"/>
              <a:cs typeface="Times New Roman" panose="02020603050405020304" pitchFamily="18" charset="0"/>
            </a:rPr>
            <a:t>Materials and methods</a:t>
          </a:r>
          <a:endParaRPr lang="fr-BE" sz="2600" b="1" kern="1200" noProof="0" dirty="0">
            <a:latin typeface="Times New Roman" panose="02020603050405020304" pitchFamily="18" charset="0"/>
            <a:cs typeface="Times New Roman" panose="02020603050405020304" pitchFamily="18" charset="0"/>
          </a:endParaRPr>
        </a:p>
      </dsp:txBody>
      <dsp:txXfrm>
        <a:off x="220619" y="0"/>
        <a:ext cx="8466463" cy="42614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fr-BE" sz="2500" b="1" kern="1200" noProof="0" dirty="0" err="1">
              <a:latin typeface="Times New Roman" panose="02020603050405020304" pitchFamily="18" charset="0"/>
              <a:cs typeface="Times New Roman" panose="02020603050405020304" pitchFamily="18" charset="0"/>
            </a:rPr>
            <a:t>Results</a:t>
          </a:r>
          <a:endParaRPr lang="fr-BE" sz="2500" kern="1200" noProof="0" dirty="0"/>
        </a:p>
      </dsp:txBody>
      <dsp:txXfrm>
        <a:off x="220619" y="0"/>
        <a:ext cx="8466463" cy="42614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noProof="0" dirty="0">
              <a:latin typeface="Times New Roman" panose="02020603050405020304" pitchFamily="18" charset="0"/>
              <a:cs typeface="Times New Roman" panose="02020603050405020304" pitchFamily="18" charset="0"/>
            </a:rPr>
            <a:t>Perspectives</a:t>
          </a:r>
        </a:p>
      </dsp:txBody>
      <dsp:txXfrm>
        <a:off x="220619" y="0"/>
        <a:ext cx="8466463" cy="42614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noProof="0" dirty="0">
              <a:latin typeface="Times New Roman" panose="02020603050405020304" pitchFamily="18" charset="0"/>
              <a:cs typeface="Times New Roman" panose="02020603050405020304" pitchFamily="18" charset="0"/>
            </a:rPr>
            <a:t>Perspectives</a:t>
          </a:r>
        </a:p>
      </dsp:txBody>
      <dsp:txXfrm>
        <a:off x="220619" y="0"/>
        <a:ext cx="8466463" cy="42614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FDDE1-C527-4F4D-90EC-589C6189572E}">
      <dsp:nvSpPr>
        <dsp:cNvPr id="0" name=""/>
        <dsp:cNvSpPr/>
      </dsp:nvSpPr>
      <dsp:spPr>
        <a:xfrm rot="5400000">
          <a:off x="3014409" y="-952023"/>
          <a:ext cx="1197113" cy="3400439"/>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noProof="0" dirty="0">
              <a:latin typeface="Times New Roman" panose="02020603050405020304" pitchFamily="18" charset="0"/>
              <a:cs typeface="Times New Roman" panose="02020603050405020304" pitchFamily="18" charset="0"/>
            </a:rPr>
            <a:t>Greenhouse testing with the help of a laboratory network
Greenhouse Tests with </a:t>
          </a:r>
          <a:r>
            <a:rPr lang="fr-BE" sz="1800" kern="1200" noProof="0" dirty="0" err="1">
              <a:latin typeface="Times New Roman" panose="02020603050405020304" pitchFamily="18" charset="0"/>
              <a:cs typeface="Times New Roman" panose="02020603050405020304" pitchFamily="18" charset="0"/>
            </a:rPr>
            <a:t>mutated</a:t>
          </a:r>
          <a:r>
            <a:rPr lang="en-US" sz="1800" kern="1200" noProof="0" dirty="0">
              <a:latin typeface="Times New Roman" panose="02020603050405020304" pitchFamily="18" charset="0"/>
              <a:cs typeface="Times New Roman" panose="02020603050405020304" pitchFamily="18" charset="0"/>
            </a:rPr>
            <a:t> viruses – @CSIC</a:t>
          </a:r>
        </a:p>
      </dsp:txBody>
      <dsp:txXfrm rot="-5400000">
        <a:off x="1912746" y="208078"/>
        <a:ext cx="3342001" cy="1080237"/>
      </dsp:txXfrm>
    </dsp:sp>
    <dsp:sp modelId="{223DFEA7-136D-4466-8B5C-AA2E1B660F86}">
      <dsp:nvSpPr>
        <dsp:cNvPr id="0" name=""/>
        <dsp:cNvSpPr/>
      </dsp:nvSpPr>
      <dsp:spPr>
        <a:xfrm>
          <a:off x="0" y="0"/>
          <a:ext cx="1912746" cy="1496392"/>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noProof="0" dirty="0">
              <a:latin typeface="Times New Roman" panose="02020603050405020304" pitchFamily="18" charset="0"/>
              <a:cs typeface="Times New Roman" panose="02020603050405020304" pitchFamily="18" charset="0"/>
            </a:rPr>
            <a:t>Experimental validation </a:t>
          </a:r>
          <a:r>
            <a:rPr lang="en-US" sz="2300" i="1" kern="1200" noProof="0" dirty="0">
              <a:latin typeface="Times New Roman" panose="02020603050405020304" pitchFamily="18" charset="0"/>
              <a:cs typeface="Times New Roman" panose="02020603050405020304" pitchFamily="18" charset="0"/>
            </a:rPr>
            <a:t>in planta</a:t>
          </a:r>
          <a:endParaRPr lang="en-US" sz="2300" kern="1200" noProof="0" dirty="0">
            <a:latin typeface="Times New Roman" panose="02020603050405020304" pitchFamily="18" charset="0"/>
            <a:cs typeface="Times New Roman" panose="02020603050405020304" pitchFamily="18" charset="0"/>
          </a:endParaRPr>
        </a:p>
      </dsp:txBody>
      <dsp:txXfrm>
        <a:off x="73048" y="73048"/>
        <a:ext cx="1766650" cy="135029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noProof="0" dirty="0">
              <a:latin typeface="Times New Roman" panose="02020603050405020304" pitchFamily="18" charset="0"/>
              <a:cs typeface="Times New Roman" panose="02020603050405020304" pitchFamily="18" charset="0"/>
            </a:rPr>
            <a:t>Conclusion</a:t>
          </a:r>
        </a:p>
      </dsp:txBody>
      <dsp:txXfrm>
        <a:off x="220619" y="0"/>
        <a:ext cx="8466463" cy="426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BE" sz="2600" b="1" kern="1200" noProof="0" dirty="0">
              <a:latin typeface="Times New Roman" panose="02020603050405020304" pitchFamily="18" charset="0"/>
              <a:cs typeface="Times New Roman" panose="02020603050405020304" pitchFamily="18" charset="0"/>
            </a:rPr>
            <a:t>Introduction</a:t>
          </a:r>
        </a:p>
      </dsp:txBody>
      <dsp:txXfrm>
        <a:off x="220619" y="0"/>
        <a:ext cx="8466463" cy="4261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BE" sz="2600" b="1" kern="1200" noProof="0" dirty="0">
              <a:latin typeface="Times New Roman" panose="02020603050405020304" pitchFamily="18" charset="0"/>
              <a:cs typeface="Times New Roman" panose="02020603050405020304" pitchFamily="18" charset="0"/>
            </a:rPr>
            <a:t>Introduction</a:t>
          </a:r>
        </a:p>
      </dsp:txBody>
      <dsp:txXfrm>
        <a:off x="220619" y="0"/>
        <a:ext cx="8466463" cy="4261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BE" sz="2600" b="1" kern="1200" noProof="0" dirty="0">
              <a:latin typeface="Times New Roman" panose="02020603050405020304" pitchFamily="18" charset="0"/>
              <a:cs typeface="Times New Roman" panose="02020603050405020304" pitchFamily="18" charset="0"/>
            </a:rPr>
            <a:t>Introduction</a:t>
          </a:r>
        </a:p>
      </dsp:txBody>
      <dsp:txXfrm>
        <a:off x="220619" y="0"/>
        <a:ext cx="8466463" cy="4261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B832-3B4B-4CA0-9437-05E8F23DA297}">
      <dsp:nvSpPr>
        <dsp:cNvPr id="0" name=""/>
        <dsp:cNvSpPr/>
      </dsp:nvSpPr>
      <dsp:spPr>
        <a:xfrm rot="5400000">
          <a:off x="4377997" y="-2841154"/>
          <a:ext cx="1091446" cy="7046617"/>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BE" sz="2000" kern="1200" dirty="0" err="1">
              <a:solidFill>
                <a:schemeClr val="tx1"/>
              </a:solidFill>
              <a:latin typeface="Times New Roman" panose="02020603050405020304" pitchFamily="18" charset="0"/>
              <a:cs typeface="Times New Roman" panose="02020603050405020304" pitchFamily="18" charset="0"/>
            </a:rPr>
            <a:t>Sequence</a:t>
          </a:r>
          <a:r>
            <a:rPr lang="fr-BE" sz="2000" kern="1200" dirty="0">
              <a:solidFill>
                <a:schemeClr val="tx1"/>
              </a:solidFill>
              <a:latin typeface="Times New Roman" panose="02020603050405020304" pitchFamily="18" charset="0"/>
              <a:cs typeface="Times New Roman" panose="02020603050405020304" pitchFamily="18" charset="0"/>
            </a:rPr>
            <a:t> Read Archive (SRA) – HTS </a:t>
          </a:r>
          <a:endParaRPr lang="en-US" sz="200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fr-BE" sz="2000" kern="1200" noProof="0" dirty="0">
              <a:solidFill>
                <a:srgbClr val="DAE8FC"/>
              </a:solidFill>
              <a:latin typeface="Times New Roman" panose="02020603050405020304" pitchFamily="18" charset="0"/>
              <a:cs typeface="Times New Roman" panose="02020603050405020304" pitchFamily="18" charset="0"/>
            </a:rPr>
            <a:t>11 000 </a:t>
          </a:r>
          <a:r>
            <a:rPr lang="en-US" sz="2000" kern="1200" noProof="0" dirty="0">
              <a:solidFill>
                <a:srgbClr val="DAE8FC"/>
              </a:solidFill>
              <a:latin typeface="Times New Roman" panose="02020603050405020304" pitchFamily="18" charset="0"/>
              <a:cs typeface="Times New Roman" panose="02020603050405020304" pitchFamily="18" charset="0"/>
            </a:rPr>
            <a:t>uncharacterized</a:t>
          </a:r>
          <a:r>
            <a:rPr lang="fr-BE" sz="2000" kern="1200" noProof="0" dirty="0">
              <a:solidFill>
                <a:srgbClr val="DAE8FC"/>
              </a:solidFill>
              <a:latin typeface="Times New Roman" panose="02020603050405020304" pitchFamily="18" charset="0"/>
              <a:cs typeface="Times New Roman" panose="02020603050405020304" pitchFamily="18" charset="0"/>
            </a:rPr>
            <a:t> </a:t>
          </a:r>
          <a:r>
            <a:rPr lang="fr-BE" sz="2000" kern="1200" noProof="0" dirty="0" err="1">
              <a:solidFill>
                <a:srgbClr val="DAE8FC"/>
              </a:solidFill>
              <a:latin typeface="Times New Roman" panose="02020603050405020304" pitchFamily="18" charset="0"/>
              <a:cs typeface="Times New Roman" panose="02020603050405020304" pitchFamily="18" charset="0"/>
            </a:rPr>
            <a:t>sequences</a:t>
          </a:r>
          <a:r>
            <a:rPr lang="fr-BE" sz="2000" kern="1200" noProof="0" dirty="0">
              <a:solidFill>
                <a:srgbClr val="DAE8FC"/>
              </a:solidFill>
              <a:latin typeface="Times New Roman" panose="02020603050405020304" pitchFamily="18" charset="0"/>
              <a:cs typeface="Times New Roman" panose="02020603050405020304" pitchFamily="18" charset="0"/>
            </a:rPr>
            <a:t> of plant RNA </a:t>
          </a:r>
          <a:r>
            <a:rPr lang="fr-BE" sz="2000" kern="1200" noProof="0" dirty="0" err="1">
              <a:solidFill>
                <a:srgbClr val="DAE8FC"/>
              </a:solidFill>
              <a:latin typeface="Times New Roman" panose="02020603050405020304" pitchFamily="18" charset="0"/>
              <a:cs typeface="Times New Roman" panose="02020603050405020304" pitchFamily="18" charset="0"/>
            </a:rPr>
            <a:t>viruses</a:t>
          </a:r>
          <a:endParaRPr lang="fr-BE" sz="2000" kern="1200" noProof="0" dirty="0">
            <a:solidFill>
              <a:srgbClr val="DAE8FC"/>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a:solidFill>
                <a:srgbClr val="DAE8FC"/>
              </a:solidFill>
              <a:latin typeface="Times New Roman" panose="02020603050405020304" pitchFamily="18" charset="0"/>
              <a:cs typeface="Times New Roman" panose="02020603050405020304" pitchFamily="18" charset="0"/>
            </a:rPr>
            <a:t>Biological characterization of new viruses is often incomplete</a:t>
          </a:r>
          <a:endParaRPr lang="fr-BE" sz="2000" kern="1200" noProof="0" dirty="0">
            <a:solidFill>
              <a:srgbClr val="DAE8FC"/>
            </a:solidFill>
            <a:latin typeface="Times New Roman" panose="02020603050405020304" pitchFamily="18" charset="0"/>
            <a:cs typeface="Times New Roman" panose="02020603050405020304" pitchFamily="18" charset="0"/>
          </a:endParaRPr>
        </a:p>
      </dsp:txBody>
      <dsp:txXfrm rot="-5400000">
        <a:off x="1400412" y="189711"/>
        <a:ext cx="6993337" cy="984886"/>
      </dsp:txXfrm>
    </dsp:sp>
    <dsp:sp modelId="{B667DCE3-C6EE-4F10-A2E2-CC4E781C92A7}">
      <dsp:nvSpPr>
        <dsp:cNvPr id="0" name=""/>
        <dsp:cNvSpPr/>
      </dsp:nvSpPr>
      <dsp:spPr>
        <a:xfrm>
          <a:off x="0" y="0"/>
          <a:ext cx="1399631" cy="1364308"/>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fr-BE" sz="1700" kern="1200" dirty="0">
              <a:latin typeface="Times New Roman" panose="02020603050405020304" pitchFamily="18" charset="0"/>
              <a:cs typeface="Times New Roman" panose="02020603050405020304" pitchFamily="18" charset="0"/>
            </a:rPr>
            <a:t>SERRATUS</a:t>
          </a:r>
          <a:endParaRPr lang="en-US" sz="1700" kern="1200" dirty="0">
            <a:latin typeface="Times New Roman" panose="02020603050405020304" pitchFamily="18" charset="0"/>
            <a:cs typeface="Times New Roman" panose="02020603050405020304" pitchFamily="18" charset="0"/>
          </a:endParaRPr>
        </a:p>
      </dsp:txBody>
      <dsp:txXfrm>
        <a:off x="66600" y="66600"/>
        <a:ext cx="1266431" cy="12311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BE" sz="2600" b="1" kern="1200" noProof="0" dirty="0">
              <a:latin typeface="Times New Roman" panose="02020603050405020304" pitchFamily="18" charset="0"/>
              <a:cs typeface="Times New Roman" panose="02020603050405020304" pitchFamily="18" charset="0"/>
            </a:rPr>
            <a:t>Introduction</a:t>
          </a:r>
        </a:p>
      </dsp:txBody>
      <dsp:txXfrm>
        <a:off x="220619" y="0"/>
        <a:ext cx="8466463" cy="4261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B832-3B4B-4CA0-9437-05E8F23DA297}">
      <dsp:nvSpPr>
        <dsp:cNvPr id="0" name=""/>
        <dsp:cNvSpPr/>
      </dsp:nvSpPr>
      <dsp:spPr>
        <a:xfrm rot="5400000">
          <a:off x="4377997" y="-2841154"/>
          <a:ext cx="1091446" cy="7046617"/>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BE" sz="2000" kern="1200" dirty="0" err="1">
              <a:solidFill>
                <a:schemeClr val="tx1"/>
              </a:solidFill>
              <a:latin typeface="Times New Roman" panose="02020603050405020304" pitchFamily="18" charset="0"/>
              <a:cs typeface="Times New Roman" panose="02020603050405020304" pitchFamily="18" charset="0"/>
            </a:rPr>
            <a:t>Sequence</a:t>
          </a:r>
          <a:r>
            <a:rPr lang="fr-BE" sz="2000" kern="1200" dirty="0">
              <a:solidFill>
                <a:schemeClr val="tx1"/>
              </a:solidFill>
              <a:latin typeface="Times New Roman" panose="02020603050405020304" pitchFamily="18" charset="0"/>
              <a:cs typeface="Times New Roman" panose="02020603050405020304" pitchFamily="18" charset="0"/>
            </a:rPr>
            <a:t> Read Archive (SRA) – HTS </a:t>
          </a:r>
          <a:endParaRPr lang="en-US" sz="200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fr-BE" sz="2000" kern="1200" noProof="0" dirty="0">
              <a:solidFill>
                <a:schemeClr val="tx1"/>
              </a:solidFill>
              <a:latin typeface="Times New Roman" panose="02020603050405020304" pitchFamily="18" charset="0"/>
              <a:cs typeface="Times New Roman" panose="02020603050405020304" pitchFamily="18" charset="0"/>
            </a:rPr>
            <a:t>11 000 </a:t>
          </a:r>
          <a:r>
            <a:rPr lang="en-US" sz="2000" kern="1200" noProof="0" dirty="0">
              <a:solidFill>
                <a:schemeClr val="tx1"/>
              </a:solidFill>
              <a:latin typeface="Times New Roman" panose="02020603050405020304" pitchFamily="18" charset="0"/>
              <a:cs typeface="Times New Roman" panose="02020603050405020304" pitchFamily="18" charset="0"/>
            </a:rPr>
            <a:t>uncharacterized</a:t>
          </a:r>
          <a:r>
            <a:rPr lang="fr-BE" sz="2000" kern="1200" noProof="0" dirty="0">
              <a:solidFill>
                <a:schemeClr val="tx1"/>
              </a:solidFill>
              <a:latin typeface="Times New Roman" panose="02020603050405020304" pitchFamily="18" charset="0"/>
              <a:cs typeface="Times New Roman" panose="02020603050405020304" pitchFamily="18" charset="0"/>
            </a:rPr>
            <a:t> </a:t>
          </a:r>
          <a:r>
            <a:rPr lang="fr-BE" sz="2000" kern="1200" noProof="0" dirty="0" err="1">
              <a:solidFill>
                <a:schemeClr val="tx1"/>
              </a:solidFill>
              <a:latin typeface="Times New Roman" panose="02020603050405020304" pitchFamily="18" charset="0"/>
              <a:cs typeface="Times New Roman" panose="02020603050405020304" pitchFamily="18" charset="0"/>
            </a:rPr>
            <a:t>sequences</a:t>
          </a:r>
          <a:r>
            <a:rPr lang="fr-BE" sz="2000" kern="1200" noProof="0" dirty="0">
              <a:solidFill>
                <a:schemeClr val="tx1"/>
              </a:solidFill>
              <a:latin typeface="Times New Roman" panose="02020603050405020304" pitchFamily="18" charset="0"/>
              <a:cs typeface="Times New Roman" panose="02020603050405020304" pitchFamily="18" charset="0"/>
            </a:rPr>
            <a:t> of plant RNA </a:t>
          </a:r>
          <a:r>
            <a:rPr lang="fr-BE" sz="2000" kern="1200" noProof="0" dirty="0" err="1">
              <a:solidFill>
                <a:schemeClr val="tx1"/>
              </a:solidFill>
              <a:latin typeface="Times New Roman" panose="02020603050405020304" pitchFamily="18" charset="0"/>
              <a:cs typeface="Times New Roman" panose="02020603050405020304" pitchFamily="18" charset="0"/>
            </a:rPr>
            <a:t>viruses</a:t>
          </a:r>
          <a:endParaRPr lang="fr-BE" sz="2000" kern="1200" noProof="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a:solidFill>
                <a:srgbClr val="DAE8FC"/>
              </a:solidFill>
              <a:latin typeface="Times New Roman" panose="02020603050405020304" pitchFamily="18" charset="0"/>
              <a:cs typeface="Times New Roman" panose="02020603050405020304" pitchFamily="18" charset="0"/>
            </a:rPr>
            <a:t>Biological characterization of new viruses is often incomplete</a:t>
          </a:r>
          <a:endParaRPr lang="fr-BE" sz="2000" kern="1200" noProof="0" dirty="0">
            <a:solidFill>
              <a:srgbClr val="DAE8FC"/>
            </a:solidFill>
            <a:latin typeface="Times New Roman" panose="02020603050405020304" pitchFamily="18" charset="0"/>
            <a:cs typeface="Times New Roman" panose="02020603050405020304" pitchFamily="18" charset="0"/>
          </a:endParaRPr>
        </a:p>
      </dsp:txBody>
      <dsp:txXfrm rot="-5400000">
        <a:off x="1400412" y="189711"/>
        <a:ext cx="6993337" cy="984886"/>
      </dsp:txXfrm>
    </dsp:sp>
    <dsp:sp modelId="{B667DCE3-C6EE-4F10-A2E2-CC4E781C92A7}">
      <dsp:nvSpPr>
        <dsp:cNvPr id="0" name=""/>
        <dsp:cNvSpPr/>
      </dsp:nvSpPr>
      <dsp:spPr>
        <a:xfrm>
          <a:off x="0" y="0"/>
          <a:ext cx="1399631" cy="1364308"/>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fr-BE" sz="1700" kern="1200" dirty="0">
              <a:latin typeface="Times New Roman" panose="02020603050405020304" pitchFamily="18" charset="0"/>
              <a:cs typeface="Times New Roman" panose="02020603050405020304" pitchFamily="18" charset="0"/>
            </a:rPr>
            <a:t>SERRATUS</a:t>
          </a:r>
          <a:endParaRPr lang="en-US" sz="1700" kern="1200" dirty="0">
            <a:latin typeface="Times New Roman" panose="02020603050405020304" pitchFamily="18" charset="0"/>
            <a:cs typeface="Times New Roman" panose="02020603050405020304" pitchFamily="18" charset="0"/>
          </a:endParaRPr>
        </a:p>
      </dsp:txBody>
      <dsp:txXfrm>
        <a:off x="66600" y="66600"/>
        <a:ext cx="1266431" cy="12311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2EAB-52DD-4DB3-9A86-23C2C3227200}">
      <dsp:nvSpPr>
        <dsp:cNvPr id="0" name=""/>
        <dsp:cNvSpPr/>
      </dsp:nvSpPr>
      <ds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BE" sz="2600" b="1" kern="1200" noProof="0" dirty="0">
              <a:latin typeface="Times New Roman" panose="02020603050405020304" pitchFamily="18" charset="0"/>
              <a:cs typeface="Times New Roman" panose="02020603050405020304" pitchFamily="18" charset="0"/>
            </a:rPr>
            <a:t>Introduction</a:t>
          </a:r>
        </a:p>
      </dsp:txBody>
      <dsp:txXfrm>
        <a:off x="220619" y="0"/>
        <a:ext cx="8466463" cy="4261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B5B6FD-EBDE-D653-2B14-9322374AE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F0B5FE-27D2-579C-A3BA-995A8982FB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7F0255-59FD-4B6A-ACBE-9EE74CE78193}" type="datetimeFigureOut">
              <a:rPr lang="en-US" smtClean="0"/>
              <a:t>1/20/2025</a:t>
            </a:fld>
            <a:endParaRPr lang="en-US"/>
          </a:p>
        </p:txBody>
      </p:sp>
      <p:sp>
        <p:nvSpPr>
          <p:cNvPr id="4" name="Footer Placeholder 3">
            <a:extLst>
              <a:ext uri="{FF2B5EF4-FFF2-40B4-BE49-F238E27FC236}">
                <a16:creationId xmlns:a16="http://schemas.microsoft.com/office/drawing/2014/main" id="{4FC85FCA-6366-A48F-E5B5-A0AA8BDF63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465B79-6CB7-BDD1-140C-6A752E30E8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FC918F-43FF-413A-B7B0-94E4B073F6E7}" type="slidenum">
              <a:rPr lang="en-US" smtClean="0"/>
              <a:t>‹#›</a:t>
            </a:fld>
            <a:endParaRPr lang="en-US"/>
          </a:p>
        </p:txBody>
      </p:sp>
    </p:spTree>
    <p:extLst>
      <p:ext uri="{BB962C8B-B14F-4D97-AF65-F5344CB8AC3E}">
        <p14:creationId xmlns:p14="http://schemas.microsoft.com/office/powerpoint/2010/main" val="6241706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5E811-B962-4F61-9B8A-F82BE864E307}" type="datetimeFigureOut">
              <a:rPr lang="en-US" smtClean="0"/>
              <a:t>1/20/2025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F6ADBD-D6E6-4B8B-B3E6-1277A1ADC4EE}" type="slidenum">
              <a:rPr lang="en-US" smtClean="0"/>
              <a:t>‹#›</a:t>
            </a:fld>
            <a:endParaRPr lang="en-US"/>
          </a:p>
        </p:txBody>
      </p:sp>
    </p:spTree>
    <p:extLst>
      <p:ext uri="{BB962C8B-B14F-4D97-AF65-F5344CB8AC3E}">
        <p14:creationId xmlns:p14="http://schemas.microsoft.com/office/powerpoint/2010/main" val="27184440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8F6ADBD-D6E6-4B8B-B3E6-1277A1ADC4EE}" type="slidenum">
              <a:rPr lang="en-US" smtClean="0"/>
              <a:t>1</a:t>
            </a:fld>
            <a:endParaRPr lang="en-US" dirty="0"/>
          </a:p>
        </p:txBody>
      </p:sp>
    </p:spTree>
    <p:extLst>
      <p:ext uri="{BB962C8B-B14F-4D97-AF65-F5344CB8AC3E}">
        <p14:creationId xmlns:p14="http://schemas.microsoft.com/office/powerpoint/2010/main" val="2143560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FR" dirty="0"/>
              <a:t>Une option pertinente consisterait à explorer les similitudes génomiques et protéomiques entre les nouveaux virus séquencés et ceux déjà bien caractérisés. L’utilisation de génomes complets, analysés à l’aide d’outils </a:t>
            </a:r>
            <a:r>
              <a:rPr lang="fr-FR" dirty="0" err="1"/>
              <a:t>bioinformatiques</a:t>
            </a:r>
            <a:r>
              <a:rPr lang="fr-FR" dirty="0"/>
              <a:t> avancés, garantit une certaine robustesse et fiabilité des résultats. Une fois les modèles construit, ils offriront la capacité de traiter rapidement de vastes ensembles de données pour prédire les hôtes et vecteurs les plus probables. Ces hypothèses permettront dans </a:t>
            </a:r>
            <a:r>
              <a:rPr lang="fr-FR" b="1" dirty="0"/>
              <a:t>certains cas</a:t>
            </a:r>
            <a:r>
              <a:rPr lang="fr-FR" dirty="0"/>
              <a:t> l'étude des interactions complexes entre les virus, leurs vecteurs et leurs hôtes et permettront de guider la recherche expérimentale.</a:t>
            </a:r>
          </a:p>
        </p:txBody>
      </p:sp>
      <p:sp>
        <p:nvSpPr>
          <p:cNvPr id="4" name="Slide Number Placeholder 3"/>
          <p:cNvSpPr>
            <a:spLocks noGrp="1"/>
          </p:cNvSpPr>
          <p:nvPr>
            <p:ph type="sldNum" sz="quarter" idx="5"/>
          </p:nvPr>
        </p:nvSpPr>
        <p:spPr/>
        <p:txBody>
          <a:bodyPr/>
          <a:lstStyle/>
          <a:p>
            <a:fld id="{58F6ADBD-D6E6-4B8B-B3E6-1277A1ADC4EE}" type="slidenum">
              <a:rPr lang="en-US" smtClean="0"/>
              <a:t>10</a:t>
            </a:fld>
            <a:endParaRPr lang="en-US"/>
          </a:p>
        </p:txBody>
      </p:sp>
    </p:spTree>
    <p:extLst>
      <p:ext uri="{BB962C8B-B14F-4D97-AF65-F5344CB8AC3E}">
        <p14:creationId xmlns:p14="http://schemas.microsoft.com/office/powerpoint/2010/main" val="2809848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Prédire et améliorer la caractérisation biologiques des virus de plantes à l’aide de l’intelligence artificielle. </a:t>
            </a:r>
          </a:p>
        </p:txBody>
      </p:sp>
      <p:sp>
        <p:nvSpPr>
          <p:cNvPr id="4" name="Slide Number Placeholder 3"/>
          <p:cNvSpPr>
            <a:spLocks noGrp="1"/>
          </p:cNvSpPr>
          <p:nvPr>
            <p:ph type="sldNum" sz="quarter" idx="5"/>
          </p:nvPr>
        </p:nvSpPr>
        <p:spPr/>
        <p:txBody>
          <a:bodyPr/>
          <a:lstStyle/>
          <a:p>
            <a:fld id="{58F6ADBD-D6E6-4B8B-B3E6-1277A1ADC4EE}" type="slidenum">
              <a:rPr lang="en-US" smtClean="0"/>
              <a:t>11</a:t>
            </a:fld>
            <a:endParaRPr lang="en-US"/>
          </a:p>
        </p:txBody>
      </p:sp>
    </p:spTree>
    <p:extLst>
      <p:ext uri="{BB962C8B-B14F-4D97-AF65-F5344CB8AC3E}">
        <p14:creationId xmlns:p14="http://schemas.microsoft.com/office/powerpoint/2010/main" val="3071270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4C0E1-E59E-E03F-DE87-0A1FE6B51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D98B6-4CAB-7911-626C-5E491060F4E0}"/>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A30337E3-B89D-57AF-954C-895C8197F0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D’une</a:t>
            </a:r>
            <a:r>
              <a:rPr lang="en-US" dirty="0"/>
              <a:t> part, </a:t>
            </a:r>
            <a:r>
              <a:rPr lang="fr-FR" dirty="0"/>
              <a:t>il a été nécessaire de constituer une vaste base de données de caractérisation biologique sur les relations entre virus, vecteurs et hôtes, et pour cela, je tiens à remercier </a:t>
            </a:r>
            <a:r>
              <a:rPr lang="en-US" sz="1200" dirty="0"/>
              <a:t>Rene van der </a:t>
            </a:r>
            <a:r>
              <a:rPr lang="en-US" sz="1200" dirty="0" err="1"/>
              <a:t>Vlugt</a:t>
            </a:r>
            <a:r>
              <a:rPr lang="en-US" sz="1200" dirty="0"/>
              <a:t>, </a:t>
            </a:r>
            <a:r>
              <a:rPr lang="nl-NL" sz="1200" dirty="0"/>
              <a:t>Kris De Jonghe</a:t>
            </a:r>
            <a:r>
              <a:rPr lang="en-US" sz="1200" dirty="0"/>
              <a:t>, </a:t>
            </a:r>
            <a:r>
              <a:rPr lang="en-US" sz="1200" dirty="0" err="1"/>
              <a:t>Yousong</a:t>
            </a:r>
            <a:r>
              <a:rPr lang="en-US" sz="1200" dirty="0"/>
              <a:t> Peng, </a:t>
            </a:r>
            <a:r>
              <a:rPr lang="en-US" b="0" i="0" dirty="0">
                <a:solidFill>
                  <a:srgbClr val="F1F2DB"/>
                </a:solidFill>
                <a:effectLst/>
                <a:latin typeface="Google Sans"/>
              </a:rPr>
              <a:t>Thierry </a:t>
            </a:r>
            <a:r>
              <a:rPr lang="en-US" b="0" i="0" dirty="0" err="1">
                <a:solidFill>
                  <a:srgbClr val="F1F2DB"/>
                </a:solidFill>
                <a:effectLst/>
                <a:latin typeface="Google Sans"/>
              </a:rPr>
              <a:t>Candresse</a:t>
            </a:r>
            <a:r>
              <a:rPr lang="en-US" b="0" i="0" dirty="0">
                <a:solidFill>
                  <a:srgbClr val="F1F2DB"/>
                </a:solidFill>
                <a:effectLst/>
                <a:latin typeface="Google Sans"/>
              </a:rPr>
              <a:t>, </a:t>
            </a:r>
            <a:r>
              <a:rPr lang="en-US" sz="1200" dirty="0"/>
              <a:t>Sébastien Massart et Rachid Tahzima pour </a:t>
            </a:r>
            <a:r>
              <a:rPr lang="en-US" sz="1200" dirty="0" err="1"/>
              <a:t>leur</a:t>
            </a:r>
            <a:r>
              <a:rPr lang="en-US" sz="1200" dirty="0"/>
              <a:t> travail </a:t>
            </a:r>
            <a:r>
              <a:rPr lang="en-US" sz="1200" dirty="0" err="1"/>
              <a:t>acharné</a:t>
            </a:r>
            <a:r>
              <a:rPr lang="en-US" sz="120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14F9D46-3DBE-8475-A7AA-F9FED208A5FC}"/>
              </a:ext>
            </a:extLst>
          </p:cNvPr>
          <p:cNvSpPr>
            <a:spLocks noGrp="1"/>
          </p:cNvSpPr>
          <p:nvPr>
            <p:ph type="sldNum" sz="quarter" idx="5"/>
          </p:nvPr>
        </p:nvSpPr>
        <p:spPr/>
        <p:txBody>
          <a:bodyPr/>
          <a:lstStyle/>
          <a:p>
            <a:fld id="{58F6ADBD-D6E6-4B8B-B3E6-1277A1ADC4EE}" type="slidenum">
              <a:rPr lang="en-US" smtClean="0"/>
              <a:t>12</a:t>
            </a:fld>
            <a:endParaRPr lang="en-US"/>
          </a:p>
        </p:txBody>
      </p:sp>
    </p:spTree>
    <p:extLst>
      <p:ext uri="{BB962C8B-B14F-4D97-AF65-F5344CB8AC3E}">
        <p14:creationId xmlns:p14="http://schemas.microsoft.com/office/powerpoint/2010/main" val="334060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ADBCB-1A68-5E07-28A7-EB718BE34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C12D0-C06D-D6D4-9CE2-A0A974D97D99}"/>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BA3E37BE-0325-9074-61A3-E9CB81AEB1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D’autre</a:t>
            </a:r>
            <a:r>
              <a:rPr lang="en-US" dirty="0"/>
              <a:t> part, </a:t>
            </a:r>
            <a:r>
              <a:rPr lang="fr-BE" noProof="0" dirty="0"/>
              <a:t>ce travail a pu être réalisé en exploitant une base de données unique rudement construite par Rachid Tahzima rassemblant toutes les données structurales et fonctionnelles disponibles sur les domaines et les motifs protéiques pour toutes les espèces virales présentes sur </a:t>
            </a:r>
            <a:r>
              <a:rPr lang="fr-BE" noProof="0" dirty="0" err="1"/>
              <a:t>RefSeq</a:t>
            </a:r>
            <a:r>
              <a:rPr lang="fr-BE" noProof="0" dirty="0"/>
              <a:t>.</a:t>
            </a:r>
          </a:p>
          <a:p>
            <a:pPr marL="0" indent="0">
              <a:buFont typeface="Wingdings" panose="05000000000000000000" pitchFamily="2" charset="2"/>
              <a:buNone/>
            </a:pPr>
            <a:endParaRPr lang="fr-BE" sz="1200" dirty="0"/>
          </a:p>
          <a:p>
            <a:pPr algn="l">
              <a:buFontTx/>
              <a:buNone/>
            </a:pPr>
            <a:r>
              <a:rPr lang="fr-FR" b="1" i="1" dirty="0">
                <a:solidFill>
                  <a:srgbClr val="0000FF"/>
                </a:solidFill>
                <a:effectLst/>
                <a:latin typeface="Helvetica" panose="020B0604020202020204" pitchFamily="34" charset="0"/>
              </a:rPr>
              <a:t>Motifs</a:t>
            </a:r>
          </a:p>
          <a:p>
            <a:pPr algn="l">
              <a:buFontTx/>
              <a:buNone/>
            </a:pPr>
            <a:r>
              <a:rPr lang="fr-FR" b="0" i="0" dirty="0">
                <a:solidFill>
                  <a:srgbClr val="000080"/>
                </a:solidFill>
                <a:effectLst/>
                <a:latin typeface="Helvetica" panose="020B0604020202020204" pitchFamily="34" charset="0"/>
              </a:rPr>
              <a:t>Un motif est un élément structural que l'on retrouve dans tous les membres d'une famille de protéine. Il contient des résidus essentiels à une fonction conservée. </a:t>
            </a:r>
          </a:p>
          <a:p>
            <a:pPr algn="l">
              <a:buFontTx/>
              <a:buNone/>
            </a:pPr>
            <a:endParaRPr lang="fr-FR" b="0" i="0" dirty="0">
              <a:solidFill>
                <a:srgbClr val="000080"/>
              </a:solidFill>
              <a:effectLst/>
              <a:latin typeface="Helvetica" panose="020B0604020202020204" pitchFamily="34" charset="0"/>
            </a:endParaRPr>
          </a:p>
          <a:p>
            <a:pPr algn="l">
              <a:buFontTx/>
              <a:buNone/>
            </a:pPr>
            <a:r>
              <a:rPr lang="fr-FR" b="1" i="1" dirty="0">
                <a:solidFill>
                  <a:srgbClr val="0000FF"/>
                </a:solidFill>
                <a:effectLst/>
                <a:latin typeface="Helvetica" panose="020B0604020202020204" pitchFamily="34" charset="0"/>
              </a:rPr>
              <a:t>Domaines</a:t>
            </a:r>
          </a:p>
          <a:p>
            <a:pPr algn="l">
              <a:buFontTx/>
              <a:buNone/>
            </a:pPr>
            <a:r>
              <a:rPr lang="fr-FR" b="0" i="0" dirty="0">
                <a:solidFill>
                  <a:srgbClr val="000080"/>
                </a:solidFill>
                <a:effectLst/>
                <a:latin typeface="Helvetica" panose="020B0604020202020204" pitchFamily="34" charset="0"/>
              </a:rPr>
              <a:t>Un domaine est un fragment de séquence </a:t>
            </a:r>
            <a:r>
              <a:rPr lang="fr-FR" b="0" i="1" dirty="0" err="1">
                <a:solidFill>
                  <a:srgbClr val="000080"/>
                </a:solidFill>
                <a:effectLst/>
                <a:latin typeface="Helvetica" panose="020B0604020202020204" pitchFamily="34" charset="0"/>
              </a:rPr>
              <a:t>contigü</a:t>
            </a:r>
            <a:r>
              <a:rPr lang="fr-FR" b="0" i="0" dirty="0">
                <a:solidFill>
                  <a:srgbClr val="000080"/>
                </a:solidFill>
                <a:effectLst/>
                <a:latin typeface="Helvetica" panose="020B0604020202020204" pitchFamily="34" charset="0"/>
              </a:rPr>
              <a:t> conservé dans une ou plusieurs familles de protéines.</a:t>
            </a:r>
            <a:endParaRPr lang="fr-B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noProof="0" dirty="0"/>
          </a:p>
        </p:txBody>
      </p:sp>
      <p:sp>
        <p:nvSpPr>
          <p:cNvPr id="4" name="Slide Number Placeholder 3">
            <a:extLst>
              <a:ext uri="{FF2B5EF4-FFF2-40B4-BE49-F238E27FC236}">
                <a16:creationId xmlns:a16="http://schemas.microsoft.com/office/drawing/2014/main" id="{FD42FE33-AA2B-2446-6302-38572581BA37}"/>
              </a:ext>
            </a:extLst>
          </p:cNvPr>
          <p:cNvSpPr>
            <a:spLocks noGrp="1"/>
          </p:cNvSpPr>
          <p:nvPr>
            <p:ph type="sldNum" sz="quarter" idx="5"/>
          </p:nvPr>
        </p:nvSpPr>
        <p:spPr/>
        <p:txBody>
          <a:bodyPr/>
          <a:lstStyle/>
          <a:p>
            <a:fld id="{58F6ADBD-D6E6-4B8B-B3E6-1277A1ADC4EE}" type="slidenum">
              <a:rPr lang="en-US" smtClean="0"/>
              <a:t>13</a:t>
            </a:fld>
            <a:endParaRPr lang="en-US"/>
          </a:p>
        </p:txBody>
      </p:sp>
    </p:spTree>
    <p:extLst>
      <p:ext uri="{BB962C8B-B14F-4D97-AF65-F5344CB8AC3E}">
        <p14:creationId xmlns:p14="http://schemas.microsoft.com/office/powerpoint/2010/main" val="3348459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56016-F1C8-241E-6A9A-B0EF6D364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3E8A9-E84F-9C96-553C-7E715D5654DD}"/>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2A5A98CE-7B1D-C03D-F6CC-5606F05126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Comme vous pouvez le voir, nous avons obtenus des modèles globalement plutôt performants. Sachant qu’ici le score transmet principalement la sélectivité étant donné que la spécificité est proche des 100%.</a:t>
            </a:r>
          </a:p>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Je veux également vous faire remarquer qu’une grande réussite de ce premier travail à été d’entrainer des modèles performants sur base de classes parfois très sous représenté. Cela est notamment dû, d’une part à la simplicité de la nature des données (présence/absence de motifs) et un intégration adaptée des incertitudes dans les caractérisations biologique.</a:t>
            </a:r>
          </a:p>
        </p:txBody>
      </p:sp>
      <p:sp>
        <p:nvSpPr>
          <p:cNvPr id="4" name="Slide Number Placeholder 3">
            <a:extLst>
              <a:ext uri="{FF2B5EF4-FFF2-40B4-BE49-F238E27FC236}">
                <a16:creationId xmlns:a16="http://schemas.microsoft.com/office/drawing/2014/main" id="{B82E312C-C3B6-6199-2BAB-659EC1E1E2B3}"/>
              </a:ext>
            </a:extLst>
          </p:cNvPr>
          <p:cNvSpPr>
            <a:spLocks noGrp="1"/>
          </p:cNvSpPr>
          <p:nvPr>
            <p:ph type="sldNum" sz="quarter" idx="5"/>
          </p:nvPr>
        </p:nvSpPr>
        <p:spPr/>
        <p:txBody>
          <a:bodyPr/>
          <a:lstStyle/>
          <a:p>
            <a:fld id="{58F6ADBD-D6E6-4B8B-B3E6-1277A1ADC4EE}" type="slidenum">
              <a:rPr lang="en-US" smtClean="0"/>
              <a:t>14</a:t>
            </a:fld>
            <a:endParaRPr lang="en-US"/>
          </a:p>
        </p:txBody>
      </p:sp>
    </p:spTree>
    <p:extLst>
      <p:ext uri="{BB962C8B-B14F-4D97-AF65-F5344CB8AC3E}">
        <p14:creationId xmlns:p14="http://schemas.microsoft.com/office/powerpoint/2010/main" val="3005865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B3769-B802-26DD-8651-3F987C964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D1E64-23EC-EE4D-938B-990C29B19D02}"/>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678D573E-8254-8BF3-F4C3-B4201AB67A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Même si les résultats se sont montrés très prometteurs, nous avons des raisons de penser qu’une exploration plus fine des structures moins conservée du génome pourrait augmenter la granularité de nos modèles car tous les domaines et motifs protéiques existant ne sont pas encore répertoriés, surtout ceux des virus. </a:t>
            </a:r>
          </a:p>
        </p:txBody>
      </p:sp>
      <p:sp>
        <p:nvSpPr>
          <p:cNvPr id="4" name="Slide Number Placeholder 3">
            <a:extLst>
              <a:ext uri="{FF2B5EF4-FFF2-40B4-BE49-F238E27FC236}">
                <a16:creationId xmlns:a16="http://schemas.microsoft.com/office/drawing/2014/main" id="{4B912A53-6964-CC53-9D82-44D19A84BACE}"/>
              </a:ext>
            </a:extLst>
          </p:cNvPr>
          <p:cNvSpPr>
            <a:spLocks noGrp="1"/>
          </p:cNvSpPr>
          <p:nvPr>
            <p:ph type="sldNum" sz="quarter" idx="5"/>
          </p:nvPr>
        </p:nvSpPr>
        <p:spPr/>
        <p:txBody>
          <a:bodyPr/>
          <a:lstStyle/>
          <a:p>
            <a:fld id="{58F6ADBD-D6E6-4B8B-B3E6-1277A1ADC4EE}" type="slidenum">
              <a:rPr lang="en-US" smtClean="0"/>
              <a:t>15</a:t>
            </a:fld>
            <a:endParaRPr lang="en-US"/>
          </a:p>
        </p:txBody>
      </p:sp>
    </p:spTree>
    <p:extLst>
      <p:ext uri="{BB962C8B-B14F-4D97-AF65-F5344CB8AC3E}">
        <p14:creationId xmlns:p14="http://schemas.microsoft.com/office/powerpoint/2010/main" val="79730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E0352-0E4A-8B49-785C-EE3D3289B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7FB91-299F-C77C-1DF2-DFE79ABF179E}"/>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B49CA62E-6A98-0E3D-95B6-58470C16E4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Aujourd’hui nous essayons de caractériser les propriétés physico-chimique des nombreuses protéines encodées dans le génomes viral une par une sur bases de la séquence et d’utiliser cette caractérisation comme donnée d’entrée pour nos modèles.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noProof="0" dirty="0"/>
          </a:p>
        </p:txBody>
      </p:sp>
      <p:sp>
        <p:nvSpPr>
          <p:cNvPr id="4" name="Slide Number Placeholder 3">
            <a:extLst>
              <a:ext uri="{FF2B5EF4-FFF2-40B4-BE49-F238E27FC236}">
                <a16:creationId xmlns:a16="http://schemas.microsoft.com/office/drawing/2014/main" id="{DAD21212-1289-F825-F703-30319F05F26E}"/>
              </a:ext>
            </a:extLst>
          </p:cNvPr>
          <p:cNvSpPr>
            <a:spLocks noGrp="1"/>
          </p:cNvSpPr>
          <p:nvPr>
            <p:ph type="sldNum" sz="quarter" idx="5"/>
          </p:nvPr>
        </p:nvSpPr>
        <p:spPr/>
        <p:txBody>
          <a:bodyPr/>
          <a:lstStyle/>
          <a:p>
            <a:fld id="{58F6ADBD-D6E6-4B8B-B3E6-1277A1ADC4EE}" type="slidenum">
              <a:rPr lang="en-US" smtClean="0"/>
              <a:t>16</a:t>
            </a:fld>
            <a:endParaRPr lang="en-US"/>
          </a:p>
        </p:txBody>
      </p:sp>
    </p:spTree>
    <p:extLst>
      <p:ext uri="{BB962C8B-B14F-4D97-AF65-F5344CB8AC3E}">
        <p14:creationId xmlns:p14="http://schemas.microsoft.com/office/powerpoint/2010/main" val="4157831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2324-0518-5977-1227-C7FBD2571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F1C51-1568-5AB1-FC9B-1A9D919797B8}"/>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8C5723FD-DEB7-1D8A-FFFC-7C8AFAE2C6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Aujourd’hui nous essayons de caractériser les propriétés physico-chimique des nombreuses protéines encodées dans le génomes viral une par une sur bases de la séquence et d’utiliser cette caractérisation comme donnée d’entrée pour nos modèles.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noProof="0" dirty="0"/>
          </a:p>
        </p:txBody>
      </p:sp>
      <p:sp>
        <p:nvSpPr>
          <p:cNvPr id="4" name="Slide Number Placeholder 3">
            <a:extLst>
              <a:ext uri="{FF2B5EF4-FFF2-40B4-BE49-F238E27FC236}">
                <a16:creationId xmlns:a16="http://schemas.microsoft.com/office/drawing/2014/main" id="{3916E735-526E-EF72-AF25-2990FD1C0102}"/>
              </a:ext>
            </a:extLst>
          </p:cNvPr>
          <p:cNvSpPr>
            <a:spLocks noGrp="1"/>
          </p:cNvSpPr>
          <p:nvPr>
            <p:ph type="sldNum" sz="quarter" idx="5"/>
          </p:nvPr>
        </p:nvSpPr>
        <p:spPr/>
        <p:txBody>
          <a:bodyPr/>
          <a:lstStyle/>
          <a:p>
            <a:fld id="{58F6ADBD-D6E6-4B8B-B3E6-1277A1ADC4EE}" type="slidenum">
              <a:rPr lang="en-US" smtClean="0"/>
              <a:t>17</a:t>
            </a:fld>
            <a:endParaRPr lang="en-US"/>
          </a:p>
        </p:txBody>
      </p:sp>
    </p:spTree>
    <p:extLst>
      <p:ext uri="{BB962C8B-B14F-4D97-AF65-F5344CB8AC3E}">
        <p14:creationId xmlns:p14="http://schemas.microsoft.com/office/powerpoint/2010/main" val="962892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3731B-CB27-FADD-8C14-A7CB4AC64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19903-E8A8-9FE3-6173-BE018DC93434}"/>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DE747990-D964-4B60-538D-C6CF911090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Aujourd’hui nous essayons de caractériser les propriétés physico-chimique des nombreuses protéines encodées dans le génomes viral une par une sur bases de la séquence et d’utiliser cette caractérisation comme donnée d’entrée pour nos modèles.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noProof="0" dirty="0"/>
          </a:p>
        </p:txBody>
      </p:sp>
      <p:sp>
        <p:nvSpPr>
          <p:cNvPr id="4" name="Slide Number Placeholder 3">
            <a:extLst>
              <a:ext uri="{FF2B5EF4-FFF2-40B4-BE49-F238E27FC236}">
                <a16:creationId xmlns:a16="http://schemas.microsoft.com/office/drawing/2014/main" id="{760B09C0-A0F2-AD6D-33CD-5FA4FE48D591}"/>
              </a:ext>
            </a:extLst>
          </p:cNvPr>
          <p:cNvSpPr>
            <a:spLocks noGrp="1"/>
          </p:cNvSpPr>
          <p:nvPr>
            <p:ph type="sldNum" sz="quarter" idx="5"/>
          </p:nvPr>
        </p:nvSpPr>
        <p:spPr/>
        <p:txBody>
          <a:bodyPr/>
          <a:lstStyle/>
          <a:p>
            <a:fld id="{58F6ADBD-D6E6-4B8B-B3E6-1277A1ADC4EE}" type="slidenum">
              <a:rPr lang="en-US" smtClean="0"/>
              <a:t>18</a:t>
            </a:fld>
            <a:endParaRPr lang="en-US"/>
          </a:p>
        </p:txBody>
      </p:sp>
    </p:spTree>
    <p:extLst>
      <p:ext uri="{BB962C8B-B14F-4D97-AF65-F5344CB8AC3E}">
        <p14:creationId xmlns:p14="http://schemas.microsoft.com/office/powerpoint/2010/main" val="2617685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E370D-DF49-B671-253A-A5C13E6E3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98716-025E-6C5E-A7CB-CF955780D384}"/>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0A056645-5878-2178-6195-FB3112D10828}"/>
              </a:ext>
            </a:extLst>
          </p:cNvPr>
          <p:cNvSpPr>
            <a:spLocks noGrp="1"/>
          </p:cNvSpPr>
          <p:nvPr>
            <p:ph type="body" idx="1"/>
          </p:nvPr>
        </p:nvSpPr>
        <p:spPr/>
        <p:txBody>
          <a:bodyPr/>
          <a:lstStyle/>
          <a:p>
            <a:r>
              <a:rPr lang="fr-FR" dirty="0"/>
              <a:t>Un sous projet sur la Glycoprotéine des Rhabdoviridae à entre autres révélé des paternes marquées dans la région désordonnée C-terminale, mettant en évidence des signaux de repliement spécifiques à ces régions et confirmant des observations expérimentales indépendantes. Les transitions conformationnelles locales traduites par ces caractéristiques </a:t>
            </a:r>
            <a:r>
              <a:rPr lang="fr-BE" sz="1200" dirty="0">
                <a:cs typeface="Calibri Light"/>
              </a:rPr>
              <a:t>physico-chimique</a:t>
            </a:r>
            <a:r>
              <a:rPr lang="fr-FR" sz="1200" dirty="0">
                <a:cs typeface="Calibri Light"/>
              </a:rPr>
              <a:t> ont montré leur </a:t>
            </a:r>
            <a:r>
              <a:rPr lang="fr-FR" dirty="0"/>
              <a:t>influence sur les interactions entre le virus et son hôte, soulignant l'importance d'étudier les effets combinés du cœur conservé et de l'IDR C-terminal des Glycoprotéine des </a:t>
            </a:r>
            <a:r>
              <a:rPr lang="fr-FR" dirty="0" err="1"/>
              <a:t>rhabdovirus</a:t>
            </a:r>
            <a:r>
              <a:rPr lang="fr-FR" dirty="0"/>
              <a:t>.</a:t>
            </a:r>
          </a:p>
        </p:txBody>
      </p:sp>
      <p:sp>
        <p:nvSpPr>
          <p:cNvPr id="4" name="Slide Number Placeholder 3">
            <a:extLst>
              <a:ext uri="{FF2B5EF4-FFF2-40B4-BE49-F238E27FC236}">
                <a16:creationId xmlns:a16="http://schemas.microsoft.com/office/drawing/2014/main" id="{7C8D85AB-F80B-A604-74F0-66737A32A2A5}"/>
              </a:ext>
            </a:extLst>
          </p:cNvPr>
          <p:cNvSpPr>
            <a:spLocks noGrp="1"/>
          </p:cNvSpPr>
          <p:nvPr>
            <p:ph type="sldNum" sz="quarter" idx="5"/>
          </p:nvPr>
        </p:nvSpPr>
        <p:spPr/>
        <p:txBody>
          <a:bodyPr/>
          <a:lstStyle/>
          <a:p>
            <a:fld id="{58F6ADBD-D6E6-4B8B-B3E6-1277A1ADC4EE}" type="slidenum">
              <a:rPr lang="en-US" smtClean="0"/>
              <a:t>19</a:t>
            </a:fld>
            <a:endParaRPr lang="en-US"/>
          </a:p>
        </p:txBody>
      </p:sp>
    </p:spTree>
    <p:extLst>
      <p:ext uri="{BB962C8B-B14F-4D97-AF65-F5344CB8AC3E}">
        <p14:creationId xmlns:p14="http://schemas.microsoft.com/office/powerpoint/2010/main" val="243510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Avant de commencer, j’aimerai dédiaboliser l’Intelligence Artificielle et le Machine Learning. Ça a beau être des boites noires aux yeux de certains, </a:t>
            </a:r>
            <a:r>
              <a:rPr lang="fr-FR" dirty="0"/>
              <a:t>ce ne sont rien d’autre que des « statistiques sous stéroïdes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 algorithmes ont néanmoins besoin de volumes massifs de données pour être efficaces.</a:t>
            </a:r>
            <a:endParaRPr lang="fr-BE" noProof="0" dirty="0"/>
          </a:p>
        </p:txBody>
      </p:sp>
      <p:sp>
        <p:nvSpPr>
          <p:cNvPr id="4" name="Slide Number Placeholder 3"/>
          <p:cNvSpPr>
            <a:spLocks noGrp="1"/>
          </p:cNvSpPr>
          <p:nvPr>
            <p:ph type="sldNum" sz="quarter" idx="5"/>
          </p:nvPr>
        </p:nvSpPr>
        <p:spPr/>
        <p:txBody>
          <a:bodyPr/>
          <a:lstStyle/>
          <a:p>
            <a:fld id="{58F6ADBD-D6E6-4B8B-B3E6-1277A1ADC4EE}" type="slidenum">
              <a:rPr lang="en-US" smtClean="0"/>
              <a:t>2</a:t>
            </a:fld>
            <a:endParaRPr lang="en-US" dirty="0"/>
          </a:p>
        </p:txBody>
      </p:sp>
    </p:spTree>
    <p:extLst>
      <p:ext uri="{BB962C8B-B14F-4D97-AF65-F5344CB8AC3E}">
        <p14:creationId xmlns:p14="http://schemas.microsoft.com/office/powerpoint/2010/main" val="3384558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2A0F7-050F-ED4E-3E4F-0F088441E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BEFE2-0AF3-3FB5-4598-0179F8E6DEE6}"/>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2371A7C4-4DAA-D347-2068-8AC212850D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Aujourd’hui, nous essayons d’utiliser ces caractéristiques physico-chimiques pour prédire les plantes hôtes. Nous essayons, entre autres, de comprendre quelles protéines portent les traits spécifiques aux plantes hôtes.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À l’heure actuelle, nous arrivons tant bien que mal à isoler certains traits qui permettent de clustériser les protéines par leur appartenance ou non à un groupe de virus partageant un hôte mais beaucoup reste encore à faire. Nous espérons pouvoir par la suite valider nos hypothèses avec des essais en serre et éventuellement des virus recombinés.</a:t>
            </a:r>
          </a:p>
        </p:txBody>
      </p:sp>
      <p:sp>
        <p:nvSpPr>
          <p:cNvPr id="4" name="Slide Number Placeholder 3">
            <a:extLst>
              <a:ext uri="{FF2B5EF4-FFF2-40B4-BE49-F238E27FC236}">
                <a16:creationId xmlns:a16="http://schemas.microsoft.com/office/drawing/2014/main" id="{9FB5ECE6-090F-1569-DDE5-E74E84A151DE}"/>
              </a:ext>
            </a:extLst>
          </p:cNvPr>
          <p:cNvSpPr>
            <a:spLocks noGrp="1"/>
          </p:cNvSpPr>
          <p:nvPr>
            <p:ph type="sldNum" sz="quarter" idx="5"/>
          </p:nvPr>
        </p:nvSpPr>
        <p:spPr/>
        <p:txBody>
          <a:bodyPr/>
          <a:lstStyle/>
          <a:p>
            <a:fld id="{58F6ADBD-D6E6-4B8B-B3E6-1277A1ADC4EE}" type="slidenum">
              <a:rPr lang="en-US" smtClean="0"/>
              <a:t>20</a:t>
            </a:fld>
            <a:endParaRPr lang="en-US"/>
          </a:p>
        </p:txBody>
      </p:sp>
    </p:spTree>
    <p:extLst>
      <p:ext uri="{BB962C8B-B14F-4D97-AF65-F5344CB8AC3E}">
        <p14:creationId xmlns:p14="http://schemas.microsoft.com/office/powerpoint/2010/main" val="167495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64AE2-EBAC-753B-F324-671C94D0C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95BD9-D132-4196-E256-080CDF9B4496}"/>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4399C9CB-1A5C-1D98-BCC0-895D9E27B4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Aujourd’hui, nous essayons d’utiliser ces caractéristiques physico-chimiques pour prédire les plantes hôtes. Nous essayons, entre autres, de comprendre quelles protéines portent les traits spécifiques aux plantes hôtes.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À l’heure actuelle, nous arrivons tant bien que mal à isoler certains traits qui permettent de clustériser les protéines par leur appartenance ou non à un groupe de virus partageant un hôte mais beaucoup reste encore à faire. Nous espérons pouvoir par la suite valider nos hypothèses avec des essais en serre et éventuellement des virus recombinés.</a:t>
            </a:r>
          </a:p>
        </p:txBody>
      </p:sp>
      <p:sp>
        <p:nvSpPr>
          <p:cNvPr id="4" name="Slide Number Placeholder 3">
            <a:extLst>
              <a:ext uri="{FF2B5EF4-FFF2-40B4-BE49-F238E27FC236}">
                <a16:creationId xmlns:a16="http://schemas.microsoft.com/office/drawing/2014/main" id="{3F4D316F-BCFE-2A31-0B67-AEEB635553BA}"/>
              </a:ext>
            </a:extLst>
          </p:cNvPr>
          <p:cNvSpPr>
            <a:spLocks noGrp="1"/>
          </p:cNvSpPr>
          <p:nvPr>
            <p:ph type="sldNum" sz="quarter" idx="5"/>
          </p:nvPr>
        </p:nvSpPr>
        <p:spPr/>
        <p:txBody>
          <a:bodyPr/>
          <a:lstStyle/>
          <a:p>
            <a:fld id="{58F6ADBD-D6E6-4B8B-B3E6-1277A1ADC4EE}" type="slidenum">
              <a:rPr lang="en-US" smtClean="0"/>
              <a:t>21</a:t>
            </a:fld>
            <a:endParaRPr lang="en-US"/>
          </a:p>
        </p:txBody>
      </p:sp>
    </p:spTree>
    <p:extLst>
      <p:ext uri="{BB962C8B-B14F-4D97-AF65-F5344CB8AC3E}">
        <p14:creationId xmlns:p14="http://schemas.microsoft.com/office/powerpoint/2010/main" val="985197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BACBF-E995-7940-391D-7674CF7BC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F05B5-B2EE-C72D-44B9-C7C963B2FAEA}"/>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E74340AF-00D9-0E46-54C1-32EF8A17A7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Aujourd’hui, nous essayons d’utiliser ces caractéristiques physico-chimiques pour prédire les plantes hôtes. Nous essayons, entre autres, de comprendre quelles protéines portent les traits spécifiques aux plantes hôtes.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À l’heure actuelle, nous arrivons tant bien que mal à isoler certains traits qui permettent de clustériser les protéines par leur appartenance ou non à un groupe de virus partageant un hôte mais beaucoup reste encore à faire. Nous espérons pouvoir par la suite valider nos hypothèses avec des essais en serre et éventuellement des virus recombinés.</a:t>
            </a:r>
          </a:p>
        </p:txBody>
      </p:sp>
      <p:sp>
        <p:nvSpPr>
          <p:cNvPr id="4" name="Slide Number Placeholder 3">
            <a:extLst>
              <a:ext uri="{FF2B5EF4-FFF2-40B4-BE49-F238E27FC236}">
                <a16:creationId xmlns:a16="http://schemas.microsoft.com/office/drawing/2014/main" id="{6D57FD79-3A42-EAA7-3D3B-E70DD3FFC18D}"/>
              </a:ext>
            </a:extLst>
          </p:cNvPr>
          <p:cNvSpPr>
            <a:spLocks noGrp="1"/>
          </p:cNvSpPr>
          <p:nvPr>
            <p:ph type="sldNum" sz="quarter" idx="5"/>
          </p:nvPr>
        </p:nvSpPr>
        <p:spPr/>
        <p:txBody>
          <a:bodyPr/>
          <a:lstStyle/>
          <a:p>
            <a:fld id="{58F6ADBD-D6E6-4B8B-B3E6-1277A1ADC4EE}" type="slidenum">
              <a:rPr lang="en-US" smtClean="0"/>
              <a:t>22</a:t>
            </a:fld>
            <a:endParaRPr lang="en-US"/>
          </a:p>
        </p:txBody>
      </p:sp>
    </p:spTree>
    <p:extLst>
      <p:ext uri="{BB962C8B-B14F-4D97-AF65-F5344CB8AC3E}">
        <p14:creationId xmlns:p14="http://schemas.microsoft.com/office/powerpoint/2010/main" val="2473399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J’aimerais maintenant remercier, mes promoteurs pour leur encadrement exemplaire.</a:t>
            </a:r>
          </a:p>
          <a:p>
            <a:endParaRPr lang="fr-BE" dirty="0"/>
          </a:p>
          <a:p>
            <a:r>
              <a:rPr lang="fr-BE" dirty="0"/>
              <a:t>Merci aux collèges pour les échanges et les nombreux conseils.</a:t>
            </a:r>
          </a:p>
          <a:p>
            <a:endParaRPr lang="fr-BE" dirty="0"/>
          </a:p>
          <a:p>
            <a:r>
              <a:rPr lang="fr-BE" dirty="0"/>
              <a:t>Et je vous remercie vous, pour votre attention.</a:t>
            </a:r>
          </a:p>
        </p:txBody>
      </p:sp>
      <p:sp>
        <p:nvSpPr>
          <p:cNvPr id="4" name="Slide Number Placeholder 3"/>
          <p:cNvSpPr>
            <a:spLocks noGrp="1"/>
          </p:cNvSpPr>
          <p:nvPr>
            <p:ph type="sldNum" sz="quarter" idx="5"/>
          </p:nvPr>
        </p:nvSpPr>
        <p:spPr/>
        <p:txBody>
          <a:bodyPr/>
          <a:lstStyle/>
          <a:p>
            <a:fld id="{58F6ADBD-D6E6-4B8B-B3E6-1277A1ADC4EE}" type="slidenum">
              <a:rPr lang="en-US" smtClean="0"/>
              <a:t>23</a:t>
            </a:fld>
            <a:endParaRPr lang="en-US"/>
          </a:p>
        </p:txBody>
      </p:sp>
    </p:spTree>
    <p:extLst>
      <p:ext uri="{BB962C8B-B14F-4D97-AF65-F5344CB8AC3E}">
        <p14:creationId xmlns:p14="http://schemas.microsoft.com/office/powerpoint/2010/main" val="208982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735D8-5386-4A84-9A98-F6F4A5B7E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27535-9EFC-31D2-BA26-848F32D30FDA}"/>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03876D41-AB15-6B50-06AC-07219FABE5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Voici deux algorithme très simple sur base desquelles ont été crée beaucoup d’autre tel tels que </a:t>
            </a:r>
            <a:r>
              <a:rPr lang="fr-BE" noProof="0" dirty="0" err="1"/>
              <a:t>XGBoost</a:t>
            </a:r>
            <a:r>
              <a:rPr lang="fr-BE" noProof="0" dirty="0"/>
              <a:t>, UMAP, et j’en passe. Et je suis sur que ça vous parle plus que ce que vous ne le pensez.</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Avez-vous une idée d’un outil similaire que vous utilisez au quotidien ? </a:t>
            </a:r>
          </a:p>
        </p:txBody>
      </p:sp>
      <p:sp>
        <p:nvSpPr>
          <p:cNvPr id="4" name="Slide Number Placeholder 3">
            <a:extLst>
              <a:ext uri="{FF2B5EF4-FFF2-40B4-BE49-F238E27FC236}">
                <a16:creationId xmlns:a16="http://schemas.microsoft.com/office/drawing/2014/main" id="{E180C493-7C13-AE11-8EF2-4F0F0B4ED8FB}"/>
              </a:ext>
            </a:extLst>
          </p:cNvPr>
          <p:cNvSpPr>
            <a:spLocks noGrp="1"/>
          </p:cNvSpPr>
          <p:nvPr>
            <p:ph type="sldNum" sz="quarter" idx="5"/>
          </p:nvPr>
        </p:nvSpPr>
        <p:spPr/>
        <p:txBody>
          <a:bodyPr/>
          <a:lstStyle/>
          <a:p>
            <a:fld id="{58F6ADBD-D6E6-4B8B-B3E6-1277A1ADC4EE}" type="slidenum">
              <a:rPr lang="en-US" smtClean="0"/>
              <a:t>3</a:t>
            </a:fld>
            <a:endParaRPr lang="en-US"/>
          </a:p>
        </p:txBody>
      </p:sp>
    </p:spTree>
    <p:extLst>
      <p:ext uri="{BB962C8B-B14F-4D97-AF65-F5344CB8AC3E}">
        <p14:creationId xmlns:p14="http://schemas.microsoft.com/office/powerpoint/2010/main" val="424351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CBDF4-D548-0044-7708-FAEBDFFAC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A25D8-AA53-FC5F-A1CD-DA234B2384FE}"/>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1B80B5D6-F7CA-BF9D-7DBF-28CB9043EF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Tout simplement, les alignements.</a:t>
            </a:r>
          </a:p>
        </p:txBody>
      </p:sp>
      <p:sp>
        <p:nvSpPr>
          <p:cNvPr id="4" name="Slide Number Placeholder 3">
            <a:extLst>
              <a:ext uri="{FF2B5EF4-FFF2-40B4-BE49-F238E27FC236}">
                <a16:creationId xmlns:a16="http://schemas.microsoft.com/office/drawing/2014/main" id="{31CA7DD1-4F9A-2E69-4EC8-12FB0DD8AFB7}"/>
              </a:ext>
            </a:extLst>
          </p:cNvPr>
          <p:cNvSpPr>
            <a:spLocks noGrp="1"/>
          </p:cNvSpPr>
          <p:nvPr>
            <p:ph type="sldNum" sz="quarter" idx="5"/>
          </p:nvPr>
        </p:nvSpPr>
        <p:spPr/>
        <p:txBody>
          <a:bodyPr/>
          <a:lstStyle/>
          <a:p>
            <a:fld id="{58F6ADBD-D6E6-4B8B-B3E6-1277A1ADC4EE}" type="slidenum">
              <a:rPr lang="en-US" smtClean="0"/>
              <a:t>4</a:t>
            </a:fld>
            <a:endParaRPr lang="en-US"/>
          </a:p>
        </p:txBody>
      </p:sp>
    </p:spTree>
    <p:extLst>
      <p:ext uri="{BB962C8B-B14F-4D97-AF65-F5344CB8AC3E}">
        <p14:creationId xmlns:p14="http://schemas.microsoft.com/office/powerpoint/2010/main" val="752246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1A90A-DD71-70F5-4C95-938637BAD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21904-542B-C22F-7A98-971F99C4938F}"/>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4823F136-6FF9-5CC1-CECF-390E84C0D7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noProof="0" dirty="0"/>
              <a:t>Et pour les </a:t>
            </a:r>
            <a:r>
              <a:rPr lang="fr-BE" noProof="0" dirty="0" err="1"/>
              <a:t>Random</a:t>
            </a:r>
            <a:r>
              <a:rPr lang="fr-BE" noProof="0" dirty="0"/>
              <a:t> </a:t>
            </a:r>
            <a:r>
              <a:rPr lang="fr-BE" noProof="0" dirty="0" err="1"/>
              <a:t>forest</a:t>
            </a:r>
            <a:r>
              <a:rPr lang="fr-BE" noProof="0" dirty="0"/>
              <a:t> c’est comme demander à chacun d’entre vous de faire un arbre dichotomique et puis en faire un seul arbre moyen. </a:t>
            </a:r>
          </a:p>
        </p:txBody>
      </p:sp>
      <p:sp>
        <p:nvSpPr>
          <p:cNvPr id="4" name="Slide Number Placeholder 3">
            <a:extLst>
              <a:ext uri="{FF2B5EF4-FFF2-40B4-BE49-F238E27FC236}">
                <a16:creationId xmlns:a16="http://schemas.microsoft.com/office/drawing/2014/main" id="{5DA0DE79-B281-BDF3-69DE-D33B9AF808F1}"/>
              </a:ext>
            </a:extLst>
          </p:cNvPr>
          <p:cNvSpPr>
            <a:spLocks noGrp="1"/>
          </p:cNvSpPr>
          <p:nvPr>
            <p:ph type="sldNum" sz="quarter" idx="5"/>
          </p:nvPr>
        </p:nvSpPr>
        <p:spPr/>
        <p:txBody>
          <a:bodyPr/>
          <a:lstStyle/>
          <a:p>
            <a:fld id="{58F6ADBD-D6E6-4B8B-B3E6-1277A1ADC4EE}" type="slidenum">
              <a:rPr lang="en-US" smtClean="0"/>
              <a:t>5</a:t>
            </a:fld>
            <a:endParaRPr lang="en-US"/>
          </a:p>
        </p:txBody>
      </p:sp>
    </p:spTree>
    <p:extLst>
      <p:ext uri="{BB962C8B-B14F-4D97-AF65-F5344CB8AC3E}">
        <p14:creationId xmlns:p14="http://schemas.microsoft.com/office/powerpoint/2010/main" val="302909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0" i="0" noProof="0" dirty="0">
                <a:solidFill>
                  <a:srgbClr val="F7F7F7"/>
                </a:solidFill>
                <a:effectLst/>
                <a:latin typeface="arial" panose="020B0604020202020204" pitchFamily="34" charset="0"/>
              </a:rPr>
              <a:t>En génomique, leur utilisation a notamment été rendue possible grâce au développement du séquençage haut débit qui a complètement explosé au cours des 5 dernières années ce qui a considérablement accru la quantité de génomes ajouté mensuellement au SRA et qui sont indispensable à l’entrainement de modèles robustes.</a:t>
            </a:r>
            <a:endParaRPr lang="fr-BE" b="0" i="0" dirty="0">
              <a:solidFill>
                <a:srgbClr val="F7F7F7"/>
              </a:solidFill>
              <a:effectLst/>
              <a:latin typeface="arial" panose="020B0604020202020204" pitchFamily="34" charset="0"/>
            </a:endParaRPr>
          </a:p>
          <a:p>
            <a:endParaRPr lang="fr-BE" dirty="0"/>
          </a:p>
        </p:txBody>
      </p:sp>
      <p:sp>
        <p:nvSpPr>
          <p:cNvPr id="4" name="Slide Number Placeholder 3"/>
          <p:cNvSpPr>
            <a:spLocks noGrp="1"/>
          </p:cNvSpPr>
          <p:nvPr>
            <p:ph type="sldNum" sz="quarter" idx="5"/>
          </p:nvPr>
        </p:nvSpPr>
        <p:spPr/>
        <p:txBody>
          <a:bodyPr/>
          <a:lstStyle/>
          <a:p>
            <a:fld id="{58F6ADBD-D6E6-4B8B-B3E6-1277A1ADC4EE}" type="slidenum">
              <a:rPr lang="en-US" smtClean="0"/>
              <a:t>6</a:t>
            </a:fld>
            <a:endParaRPr lang="en-US"/>
          </a:p>
        </p:txBody>
      </p:sp>
    </p:spTree>
    <p:extLst>
      <p:ext uri="{BB962C8B-B14F-4D97-AF65-F5344CB8AC3E}">
        <p14:creationId xmlns:p14="http://schemas.microsoft.com/office/powerpoint/2010/main" val="2060814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F0611-5C8E-E538-2995-50963A3F2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2069E-5748-88B7-F86D-DB6A19C68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265DE-4B6D-D086-1778-1C8700EEAB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0" i="0" dirty="0">
                <a:solidFill>
                  <a:srgbClr val="111111"/>
                </a:solidFill>
                <a:effectLst/>
                <a:latin typeface="Roboto" panose="02000000000000000000" pitchFamily="2" charset="0"/>
              </a:rPr>
              <a:t>Pour vous donner un ordre de grandeur, le consortium international a publié a publié en 2022 dans le journal Nature les statistiques suivantes. Si on ne </a:t>
            </a:r>
            <a:r>
              <a:rPr lang="fr-BE" b="0" i="0" noProof="0" dirty="0">
                <a:solidFill>
                  <a:srgbClr val="111111"/>
                </a:solidFill>
                <a:effectLst/>
                <a:latin typeface="Roboto" panose="02000000000000000000" pitchFamily="2" charset="0"/>
              </a:rPr>
              <a:t>s’intéresse</a:t>
            </a:r>
            <a:r>
              <a:rPr lang="fr-BE" b="0" i="0" dirty="0">
                <a:solidFill>
                  <a:srgbClr val="111111"/>
                </a:solidFill>
                <a:effectLst/>
                <a:latin typeface="Roboto" panose="02000000000000000000" pitchFamily="2" charset="0"/>
              </a:rPr>
              <a:t> qu’aux plantes, il y pas moins de </a:t>
            </a:r>
            <a:r>
              <a:rPr lang="fr-FR" b="0" i="0" dirty="0">
                <a:solidFill>
                  <a:srgbClr val="111111"/>
                </a:solidFill>
                <a:effectLst/>
                <a:latin typeface="Roboto" panose="02000000000000000000" pitchFamily="2" charset="0"/>
              </a:rPr>
              <a:t>11 000 nouvelles séquences virales</a:t>
            </a:r>
            <a:r>
              <a:rPr lang="fr-BE" b="0" i="0" dirty="0">
                <a:solidFill>
                  <a:srgbClr val="111111"/>
                </a:solidFill>
                <a:effectLst/>
                <a:latin typeface="Roboto" panose="02000000000000000000" pitchFamily="2" charset="0"/>
              </a:rPr>
              <a:t> présentes dans les transcriptomes de plantes qui n’attendent qu’à être caractériser.</a:t>
            </a:r>
          </a:p>
        </p:txBody>
      </p:sp>
      <p:sp>
        <p:nvSpPr>
          <p:cNvPr id="4" name="Slide Number Placeholder 3">
            <a:extLst>
              <a:ext uri="{FF2B5EF4-FFF2-40B4-BE49-F238E27FC236}">
                <a16:creationId xmlns:a16="http://schemas.microsoft.com/office/drawing/2014/main" id="{975ACBF7-2D31-8D8F-7AAF-515BF45254EB}"/>
              </a:ext>
            </a:extLst>
          </p:cNvPr>
          <p:cNvSpPr>
            <a:spLocks noGrp="1"/>
          </p:cNvSpPr>
          <p:nvPr>
            <p:ph type="sldNum" sz="quarter" idx="5"/>
          </p:nvPr>
        </p:nvSpPr>
        <p:spPr/>
        <p:txBody>
          <a:bodyPr/>
          <a:lstStyle/>
          <a:p>
            <a:fld id="{58F6ADBD-D6E6-4B8B-B3E6-1277A1ADC4EE}" type="slidenum">
              <a:rPr lang="en-US" smtClean="0"/>
              <a:t>7</a:t>
            </a:fld>
            <a:endParaRPr lang="en-US"/>
          </a:p>
        </p:txBody>
      </p:sp>
    </p:spTree>
    <p:extLst>
      <p:ext uri="{BB962C8B-B14F-4D97-AF65-F5344CB8AC3E}">
        <p14:creationId xmlns:p14="http://schemas.microsoft.com/office/powerpoint/2010/main" val="370939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E14B-146D-9F86-1FC5-73EF50FE3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15861-6841-BFD4-9B06-9FEBD6A2C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47A12-8D41-084E-A271-103473907838}"/>
              </a:ext>
            </a:extLst>
          </p:cNvPr>
          <p:cNvSpPr>
            <a:spLocks noGrp="1"/>
          </p:cNvSpPr>
          <p:nvPr>
            <p:ph type="body" idx="1"/>
          </p:nvPr>
        </p:nvSpPr>
        <p:spPr/>
        <p:txBody>
          <a:bodyPr/>
          <a:lstStyle/>
          <a:p>
            <a:r>
              <a:rPr lang="fr-FR" dirty="0"/>
              <a:t>De plus, les études sur la caractérisation biologique des nouveaux virus sont souvent incomplètes, et 20 % des espèces découvertes manquent totalement de telles données, se concentrant uniquement sur l’aspect génomique.</a:t>
            </a:r>
          </a:p>
        </p:txBody>
      </p:sp>
      <p:sp>
        <p:nvSpPr>
          <p:cNvPr id="4" name="Slide Number Placeholder 3">
            <a:extLst>
              <a:ext uri="{FF2B5EF4-FFF2-40B4-BE49-F238E27FC236}">
                <a16:creationId xmlns:a16="http://schemas.microsoft.com/office/drawing/2014/main" id="{727AFBC5-4592-8038-9A88-09C5D2E5BC4B}"/>
              </a:ext>
            </a:extLst>
          </p:cNvPr>
          <p:cNvSpPr>
            <a:spLocks noGrp="1"/>
          </p:cNvSpPr>
          <p:nvPr>
            <p:ph type="sldNum" sz="quarter" idx="5"/>
          </p:nvPr>
        </p:nvSpPr>
        <p:spPr/>
        <p:txBody>
          <a:bodyPr/>
          <a:lstStyle/>
          <a:p>
            <a:fld id="{58F6ADBD-D6E6-4B8B-B3E6-1277A1ADC4EE}" type="slidenum">
              <a:rPr lang="en-US" smtClean="0"/>
              <a:t>8</a:t>
            </a:fld>
            <a:endParaRPr lang="en-US"/>
          </a:p>
        </p:txBody>
      </p:sp>
    </p:spTree>
    <p:extLst>
      <p:ext uri="{BB962C8B-B14F-4D97-AF65-F5344CB8AC3E}">
        <p14:creationId xmlns:p14="http://schemas.microsoft.com/office/powerpoint/2010/main" val="4078488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Cette situation découle des défis liés à la variabilité des symptômes, aux co-infections et aux contraintes en temps et ressources nécessaires pour une caractérisation complète avant publication.</a:t>
            </a:r>
            <a:endParaRPr lang="fr-BE" noProof="0" dirty="0"/>
          </a:p>
        </p:txBody>
      </p:sp>
      <p:sp>
        <p:nvSpPr>
          <p:cNvPr id="4" name="Slide Number Placeholder 3"/>
          <p:cNvSpPr>
            <a:spLocks noGrp="1"/>
          </p:cNvSpPr>
          <p:nvPr>
            <p:ph type="sldNum" sz="quarter" idx="5"/>
          </p:nvPr>
        </p:nvSpPr>
        <p:spPr/>
        <p:txBody>
          <a:bodyPr/>
          <a:lstStyle/>
          <a:p>
            <a:fld id="{58F6ADBD-D6E6-4B8B-B3E6-1277A1ADC4EE}" type="slidenum">
              <a:rPr lang="en-US" smtClean="0"/>
              <a:t>9</a:t>
            </a:fld>
            <a:endParaRPr lang="en-US"/>
          </a:p>
        </p:txBody>
      </p:sp>
    </p:spTree>
    <p:extLst>
      <p:ext uri="{BB962C8B-B14F-4D97-AF65-F5344CB8AC3E}">
        <p14:creationId xmlns:p14="http://schemas.microsoft.com/office/powerpoint/2010/main" val="1950456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B9AB2E-3F12-4F49-9759-42B2C6CCE424}" type="datetime1">
              <a:rPr lang="fr-BE" smtClean="0"/>
              <a:t>20-01-25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4008845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D4D7D8-32FA-4225-9EB4-982EAACF2A0A}" type="datetime1">
              <a:rPr lang="fr-BE" smtClean="0"/>
              <a:t>20-01-25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343529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BC7B10-914E-4DFB-A4FF-1E2EBBD379C5}" type="datetime1">
              <a:rPr lang="fr-BE" smtClean="0"/>
              <a:t>20-01-25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107010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8AFA22-50CE-4AFE-A78B-572BAC141B1C}" type="datetime1">
              <a:rPr lang="fr-BE" smtClean="0"/>
              <a:t>20-01-25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414109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B28C5D-313D-4010-81D6-E1E7596DC7EA}" type="datetime1">
              <a:rPr lang="fr-BE" smtClean="0"/>
              <a:t>20-01-25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143529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1B6FE9-61DB-4746-9021-24A6D3795324}" type="datetime1">
              <a:rPr lang="fr-BE" smtClean="0"/>
              <a:t>20-01-25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161824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A21E15-D8E9-4D76-AD66-B7DE1ECDC9B1}" type="datetime1">
              <a:rPr lang="fr-BE" smtClean="0"/>
              <a:t>20-01-25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169533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7C7E84-184D-4FD7-BB6A-D2831215D32B}" type="datetime1">
              <a:rPr lang="fr-BE" smtClean="0"/>
              <a:t>20-01-25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3257176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3883F-91D9-4139-95EA-E1FEF674961C}" type="datetime1">
              <a:rPr lang="fr-BE" smtClean="0"/>
              <a:t>20-01-25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16496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EB819-2157-4876-8511-5BA4C99E2668}" type="datetime1">
              <a:rPr lang="fr-BE" smtClean="0"/>
              <a:t>20-01-25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346959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B099C8-1C9D-4F0F-AF18-216A5CF4CECC}" type="datetime1">
              <a:rPr lang="fr-BE" smtClean="0"/>
              <a:t>20-01-25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1116522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B311D-53CC-48CE-A728-99BE25FA81DF}" type="datetime1">
              <a:rPr lang="fr-BE" smtClean="0"/>
              <a:t>20-01-25</a:t>
            </a:fld>
            <a:endParaRPr lang="fr-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A0964-348E-4422-81A5-5F1F2C49C800}" type="slidenum">
              <a:rPr lang="fr-BE" smtClean="0"/>
              <a:t>‹#›</a:t>
            </a:fld>
            <a:endParaRPr lang="fr-BE"/>
          </a:p>
        </p:txBody>
      </p:sp>
    </p:spTree>
    <p:extLst>
      <p:ext uri="{BB962C8B-B14F-4D97-AF65-F5344CB8AC3E}">
        <p14:creationId xmlns:p14="http://schemas.microsoft.com/office/powerpoint/2010/main" val="387162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diagramColors" Target="../diagrams/colors14.xml"/><Relationship Id="rId1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diagramQuickStyle" Target="../diagrams/quickStyle13.xml"/><Relationship Id="rId12" Type="http://schemas.openxmlformats.org/officeDocument/2006/relationships/diagramQuickStyle" Target="../diagrams/quickStyle14.xml"/><Relationship Id="rId17" Type="http://schemas.openxmlformats.org/officeDocument/2006/relationships/image" Target="../media/image27.png"/><Relationship Id="rId2" Type="http://schemas.openxmlformats.org/officeDocument/2006/relationships/notesSlide" Target="../notesSlides/notesSlide10.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Layout" Target="../diagrams/layout13.xml"/><Relationship Id="rId11" Type="http://schemas.openxmlformats.org/officeDocument/2006/relationships/diagramLayout" Target="../diagrams/layout14.xml"/><Relationship Id="rId5" Type="http://schemas.openxmlformats.org/officeDocument/2006/relationships/diagramData" Target="../diagrams/data13.xml"/><Relationship Id="rId15" Type="http://schemas.openxmlformats.org/officeDocument/2006/relationships/image" Target="../media/image25.png"/><Relationship Id="rId10" Type="http://schemas.openxmlformats.org/officeDocument/2006/relationships/diagramData" Target="../diagrams/data14.xml"/><Relationship Id="rId4" Type="http://schemas.openxmlformats.org/officeDocument/2006/relationships/image" Target="../media/image24.png"/><Relationship Id="rId9" Type="http://schemas.microsoft.com/office/2007/relationships/diagramDrawing" Target="../diagrams/drawing13.xml"/><Relationship Id="rId14" Type="http://schemas.microsoft.com/office/2007/relationships/diagramDrawing" Target="../diagrams/drawing14.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image" Target="../media/image31.png"/><Relationship Id="rId5" Type="http://schemas.openxmlformats.org/officeDocument/2006/relationships/diagramQuickStyle" Target="../diagrams/quickStyle15.xml"/><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diagramLayout" Target="../diagrams/layout15.xml"/><Relationship Id="rId9" Type="http://schemas.openxmlformats.org/officeDocument/2006/relationships/image" Target="../media/image25.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jpg"/><Relationship Id="rId18" Type="http://schemas.openxmlformats.org/officeDocument/2006/relationships/image" Target="../media/image45.svg"/><Relationship Id="rId3" Type="http://schemas.openxmlformats.org/officeDocument/2006/relationships/diagramData" Target="../diagrams/data16.xml"/><Relationship Id="rId21" Type="http://schemas.openxmlformats.org/officeDocument/2006/relationships/image" Target="../media/image48.png"/><Relationship Id="rId7" Type="http://schemas.microsoft.com/office/2007/relationships/diagramDrawing" Target="../diagrams/drawing16.xml"/><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1.png"/><Relationship Id="rId2" Type="http://schemas.openxmlformats.org/officeDocument/2006/relationships/notesSlide" Target="../notesSlides/notesSlide12.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image" Target="../media/image38.png"/><Relationship Id="rId24" Type="http://schemas.openxmlformats.org/officeDocument/2006/relationships/image" Target="../media/image50.png"/><Relationship Id="rId5" Type="http://schemas.openxmlformats.org/officeDocument/2006/relationships/diagramQuickStyle" Target="../diagrams/quickStyle16.xml"/><Relationship Id="rId15" Type="http://schemas.openxmlformats.org/officeDocument/2006/relationships/image" Target="../media/image42.png"/><Relationship Id="rId23" Type="http://schemas.openxmlformats.org/officeDocument/2006/relationships/image" Target="../media/image49.png"/><Relationship Id="rId10" Type="http://schemas.openxmlformats.org/officeDocument/2006/relationships/image" Target="../media/image31.png"/><Relationship Id="rId19" Type="http://schemas.openxmlformats.org/officeDocument/2006/relationships/image" Target="../media/image46.png"/><Relationship Id="rId4" Type="http://schemas.openxmlformats.org/officeDocument/2006/relationships/diagramLayout" Target="../diagrams/layout16.xml"/><Relationship Id="rId9" Type="http://schemas.openxmlformats.org/officeDocument/2006/relationships/image" Target="../media/image37.png"/><Relationship Id="rId14" Type="http://schemas.openxmlformats.org/officeDocument/2006/relationships/image" Target="../media/image41.png"/><Relationship Id="rId22"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diagramData" Target="../diagrams/data17.xml"/><Relationship Id="rId7" Type="http://schemas.microsoft.com/office/2007/relationships/diagramDrawing" Target="../diagrams/drawing17.xml"/><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13.xml"/><Relationship Id="rId16" Type="http://schemas.openxmlformats.org/officeDocument/2006/relationships/image" Target="../media/image60.svg"/><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image" Target="../media/image55.png"/><Relationship Id="rId5" Type="http://schemas.openxmlformats.org/officeDocument/2006/relationships/diagramQuickStyle" Target="../diagrams/quickStyle17.xml"/><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diagramLayout" Target="../diagrams/layout17.xml"/><Relationship Id="rId9" Type="http://schemas.openxmlformats.org/officeDocument/2006/relationships/image" Target="../media/image53.png"/><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65.sv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openxmlformats.org/officeDocument/2006/relationships/image" Target="../media/image69.png"/><Relationship Id="rId5" Type="http://schemas.openxmlformats.org/officeDocument/2006/relationships/diagramQuickStyle" Target="../diagrams/quickStyle19.xml"/><Relationship Id="rId10" Type="http://schemas.openxmlformats.org/officeDocument/2006/relationships/image" Target="../media/image68.png"/><Relationship Id="rId4" Type="http://schemas.openxmlformats.org/officeDocument/2006/relationships/diagramLayout" Target="../diagrams/layout19.xml"/><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70.png"/><Relationship Id="rId7" Type="http://schemas.openxmlformats.org/officeDocument/2006/relationships/diagramColors" Target="../diagrams/colors20.xml"/><Relationship Id="rId12"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0.xml"/><Relationship Id="rId11" Type="http://schemas.openxmlformats.org/officeDocument/2006/relationships/image" Target="../media/image68.png"/><Relationship Id="rId5" Type="http://schemas.openxmlformats.org/officeDocument/2006/relationships/diagramLayout" Target="../diagrams/layout20.xml"/><Relationship Id="rId10" Type="http://schemas.openxmlformats.org/officeDocument/2006/relationships/image" Target="../media/image67.png"/><Relationship Id="rId4" Type="http://schemas.openxmlformats.org/officeDocument/2006/relationships/diagramData" Target="../diagrams/data20.xml"/><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70.png"/><Relationship Id="rId7" Type="http://schemas.openxmlformats.org/officeDocument/2006/relationships/diagramColors" Target="../diagrams/colors21.xml"/><Relationship Id="rId12"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21.xml"/><Relationship Id="rId11" Type="http://schemas.openxmlformats.org/officeDocument/2006/relationships/image" Target="../media/image68.png"/><Relationship Id="rId5" Type="http://schemas.openxmlformats.org/officeDocument/2006/relationships/diagramLayout" Target="../diagrams/layout21.xml"/><Relationship Id="rId10" Type="http://schemas.openxmlformats.org/officeDocument/2006/relationships/image" Target="../media/image67.png"/><Relationship Id="rId4" Type="http://schemas.openxmlformats.org/officeDocument/2006/relationships/diagramData" Target="../diagrams/data21.xm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image" Target="../media/image70.png"/><Relationship Id="rId5" Type="http://schemas.openxmlformats.org/officeDocument/2006/relationships/diagramQuickStyle" Target="../diagrams/quickStyle22.xml"/><Relationship Id="rId10" Type="http://schemas.openxmlformats.org/officeDocument/2006/relationships/image" Target="../media/image68.png"/><Relationship Id="rId4" Type="http://schemas.openxmlformats.org/officeDocument/2006/relationships/diagramLayout" Target="../diagrams/layout22.xml"/><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7.png"/><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diagramDrawing" Target="../diagrams/drawing26.xml"/><Relationship Id="rId3" Type="http://schemas.openxmlformats.org/officeDocument/2006/relationships/diagramData" Target="../diagrams/data25.xml"/><Relationship Id="rId7" Type="http://schemas.microsoft.com/office/2007/relationships/diagramDrawing" Target="../diagrams/drawing25.xml"/><Relationship Id="rId12" Type="http://schemas.openxmlformats.org/officeDocument/2006/relationships/diagramColors" Target="../diagrams/colors2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diagramQuickStyle" Target="../diagrams/quickStyle26.xml"/><Relationship Id="rId5" Type="http://schemas.openxmlformats.org/officeDocument/2006/relationships/diagramQuickStyle" Target="../diagrams/quickStyle25.xml"/><Relationship Id="rId10" Type="http://schemas.openxmlformats.org/officeDocument/2006/relationships/diagramLayout" Target="../diagrams/layout26.xml"/><Relationship Id="rId4" Type="http://schemas.openxmlformats.org/officeDocument/2006/relationships/diagramLayout" Target="../diagrams/layout25.xml"/><Relationship Id="rId9" Type="http://schemas.openxmlformats.org/officeDocument/2006/relationships/diagramData" Target="../diagrams/data26.xml"/><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microsoft.com/office/2007/relationships/hdphoto" Target="../media/hdphoto2.wdp"/><Relationship Id="rId5" Type="http://schemas.openxmlformats.org/officeDocument/2006/relationships/diagramQuickStyle" Target="../diagrams/quickStyle2.xml"/><Relationship Id="rId10" Type="http://schemas.openxmlformats.org/officeDocument/2006/relationships/image" Target="../media/image11.png"/><Relationship Id="rId4" Type="http://schemas.openxmlformats.org/officeDocument/2006/relationships/diagramLayout" Target="../diagrams/layout2.xml"/><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microsoft.com/office/2007/relationships/hdphoto" Target="../media/hdphoto2.wdp"/><Relationship Id="rId5" Type="http://schemas.openxmlformats.org/officeDocument/2006/relationships/diagramQuickStyle" Target="../diagrams/quickStyle3.xml"/><Relationship Id="rId10" Type="http://schemas.openxmlformats.org/officeDocument/2006/relationships/image" Target="../media/image13.png"/><Relationship Id="rId4" Type="http://schemas.openxmlformats.org/officeDocument/2006/relationships/diagramLayout" Target="../diagrams/layout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microsoft.com/office/2007/relationships/hdphoto" Target="../media/hdphoto2.wdp"/><Relationship Id="rId5" Type="http://schemas.openxmlformats.org/officeDocument/2006/relationships/diagramQuickStyle" Target="../diagrams/quickStyle4.xml"/><Relationship Id="rId10" Type="http://schemas.openxmlformats.org/officeDocument/2006/relationships/image" Target="../media/image13.png"/><Relationship Id="rId4" Type="http://schemas.openxmlformats.org/officeDocument/2006/relationships/diagramLayout" Target="../diagrams/layout4.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hyperlink" Target="https://doi.org/10.1038/s41586-021-04332-2" TargetMode="External"/><Relationship Id="rId13" Type="http://schemas.openxmlformats.org/officeDocument/2006/relationships/diagramColors" Target="../diagrams/colors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QuickStyle" Target="../diagrams/quickStyle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Layout" Target="../diagrams/layout6.xml"/><Relationship Id="rId5" Type="http://schemas.openxmlformats.org/officeDocument/2006/relationships/diagramQuickStyle" Target="../diagrams/quickStyle5.xml"/><Relationship Id="rId10" Type="http://schemas.openxmlformats.org/officeDocument/2006/relationships/diagramData" Target="../diagrams/data6.xml"/><Relationship Id="rId4" Type="http://schemas.openxmlformats.org/officeDocument/2006/relationships/diagramLayout" Target="../diagrams/layout5.xml"/><Relationship Id="rId9" Type="http://schemas.openxmlformats.org/officeDocument/2006/relationships/image" Target="../media/image16.png"/><Relationship Id="rId14" Type="http://schemas.microsoft.com/office/2007/relationships/diagramDrawing" Target="../diagrams/drawing6.xml"/></Relationships>
</file>

<file path=ppt/slides/_rels/slide7.xml.rels><?xml version="1.0" encoding="UTF-8" standalone="yes"?>
<Relationships xmlns="http://schemas.openxmlformats.org/package/2006/relationships"><Relationship Id="rId8" Type="http://schemas.openxmlformats.org/officeDocument/2006/relationships/hyperlink" Target="https://doi.org/10.1038/s41586-021-04332-2" TargetMode="External"/><Relationship Id="rId13" Type="http://schemas.openxmlformats.org/officeDocument/2006/relationships/diagramQuickStyle" Target="../diagrams/quickStyle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Layout" Target="../diagrams/layout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Data" Target="../diagrams/data8.xml"/><Relationship Id="rId5" Type="http://schemas.openxmlformats.org/officeDocument/2006/relationships/diagramQuickStyle" Target="../diagrams/quickStyle7.xml"/><Relationship Id="rId15" Type="http://schemas.microsoft.com/office/2007/relationships/diagramDrawing" Target="../diagrams/drawing8.xml"/><Relationship Id="rId10" Type="http://schemas.openxmlformats.org/officeDocument/2006/relationships/image" Target="../media/image17.png"/><Relationship Id="rId4" Type="http://schemas.openxmlformats.org/officeDocument/2006/relationships/diagramLayout" Target="../diagrams/layout7.xml"/><Relationship Id="rId9" Type="http://schemas.openxmlformats.org/officeDocument/2006/relationships/image" Target="../media/image16.png"/><Relationship Id="rId14" Type="http://schemas.openxmlformats.org/officeDocument/2006/relationships/diagramColors" Target="../diagrams/colors8.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hyperlink" Target="https://doi.org/10.1038/s41586-021-04332-2" TargetMode="Externa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hdphoto" Target="../media/hdphoto3.wdp"/><Relationship Id="rId2" Type="http://schemas.openxmlformats.org/officeDocument/2006/relationships/notesSlide" Target="../notesSlides/notesSlide8.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image" Target="../media/image17.png"/><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microsoft.com/office/2007/relationships/diagramDrawing" Target="../diagrams/drawing11.xml"/><Relationship Id="rId13" Type="http://schemas.openxmlformats.org/officeDocument/2006/relationships/diagramLayout" Target="../diagrams/layout12.xml"/><Relationship Id="rId3" Type="http://schemas.openxmlformats.org/officeDocument/2006/relationships/image" Target="../media/image19.png"/><Relationship Id="rId7" Type="http://schemas.openxmlformats.org/officeDocument/2006/relationships/diagramColors" Target="../diagrams/colors11.xml"/><Relationship Id="rId12" Type="http://schemas.openxmlformats.org/officeDocument/2006/relationships/diagramData" Target="../diagrams/data12.xml"/><Relationship Id="rId2" Type="http://schemas.openxmlformats.org/officeDocument/2006/relationships/notesSlide" Target="../notesSlides/notesSlide9.xml"/><Relationship Id="rId16" Type="http://schemas.microsoft.com/office/2007/relationships/diagramDrawing" Target="../diagrams/drawing12.xml"/><Relationship Id="rId1" Type="http://schemas.openxmlformats.org/officeDocument/2006/relationships/slideLayout" Target="../slideLayouts/slideLayout2.xml"/><Relationship Id="rId6" Type="http://schemas.openxmlformats.org/officeDocument/2006/relationships/diagramQuickStyle" Target="../diagrams/quickStyle11.xml"/><Relationship Id="rId11" Type="http://schemas.openxmlformats.org/officeDocument/2006/relationships/image" Target="../media/image22.jpg"/><Relationship Id="rId5" Type="http://schemas.openxmlformats.org/officeDocument/2006/relationships/diagramLayout" Target="../diagrams/layout11.xml"/><Relationship Id="rId15" Type="http://schemas.openxmlformats.org/officeDocument/2006/relationships/diagramColors" Target="../diagrams/colors12.xml"/><Relationship Id="rId10" Type="http://schemas.openxmlformats.org/officeDocument/2006/relationships/image" Target="../media/image21.jpg"/><Relationship Id="rId4" Type="http://schemas.openxmlformats.org/officeDocument/2006/relationships/diagramData" Target="../diagrams/data11.xml"/><Relationship Id="rId9" Type="http://schemas.openxmlformats.org/officeDocument/2006/relationships/image" Target="../media/image20.jpg"/><Relationship Id="rId14" Type="http://schemas.openxmlformats.org/officeDocument/2006/relationships/diagramQuickStyle" Target="../diagrams/quickStyle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35000">
              <a:schemeClr val="accent3"/>
            </a:gs>
            <a:gs pos="100000">
              <a:schemeClr val="tx1"/>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98873B-D963-4AF9-8ABD-D3D13E13F9CB}"/>
              </a:ext>
            </a:extLst>
          </p:cNvPr>
          <p:cNvSpPr>
            <a:spLocks noGrp="1"/>
          </p:cNvSpPr>
          <p:nvPr>
            <p:ph type="ctrTitle"/>
          </p:nvPr>
        </p:nvSpPr>
        <p:spPr>
          <a:xfrm>
            <a:off x="5041195" y="898634"/>
            <a:ext cx="4014943" cy="1137037"/>
          </a:xfrm>
          <a:ln w="38100">
            <a:solidFill>
              <a:srgbClr val="23445D"/>
            </a:solidFill>
          </a:ln>
        </p:spPr>
        <p:txBody>
          <a:bodyPr numCol="1" anchor="ctr">
            <a:noAutofit/>
          </a:bodyPr>
          <a:lstStyle/>
          <a:p>
            <a:pPr algn="just"/>
            <a:r>
              <a:rPr lang="en-US" sz="1600" i="0" dirty="0">
                <a:solidFill>
                  <a:schemeClr val="bg1"/>
                </a:solidFill>
                <a:effectLst/>
                <a:latin typeface="Times New Roman" panose="02020603050405020304" pitchFamily="18" charset="0"/>
                <a:cs typeface="Times New Roman" panose="02020603050405020304" pitchFamily="18" charset="0"/>
              </a:rPr>
              <a:t>Integrative Modeling of Viral Proteomic Features for Predicting Host Specificity in Plant Viruses: A Genomic-Informed Approach for Epidemiological Monitoring</a:t>
            </a:r>
            <a:endParaRPr lang="fr-BE" sz="1600" dirty="0">
              <a:solidFill>
                <a:schemeClr val="bg1"/>
              </a:solidFill>
              <a:latin typeface="Times New Roman" panose="02020603050405020304" pitchFamily="18" charset="0"/>
              <a:cs typeface="Times New Roman" panose="02020603050405020304" pitchFamily="18" charset="0"/>
            </a:endParaRPr>
          </a:p>
        </p:txBody>
      </p:sp>
      <p:sp>
        <p:nvSpPr>
          <p:cNvPr id="3" name="Sous-titre 2">
            <a:extLst>
              <a:ext uri="{FF2B5EF4-FFF2-40B4-BE49-F238E27FC236}">
                <a16:creationId xmlns:a16="http://schemas.microsoft.com/office/drawing/2014/main" id="{4274CA15-7E9D-4D57-898D-1B735FEACA95}"/>
              </a:ext>
            </a:extLst>
          </p:cNvPr>
          <p:cNvSpPr>
            <a:spLocks noGrp="1"/>
          </p:cNvSpPr>
          <p:nvPr>
            <p:ph type="subTitle" idx="1"/>
          </p:nvPr>
        </p:nvSpPr>
        <p:spPr>
          <a:xfrm>
            <a:off x="5041195" y="2051437"/>
            <a:ext cx="4014944" cy="3070753"/>
          </a:xfrm>
        </p:spPr>
        <p:txBody>
          <a:bodyPr>
            <a:noAutofit/>
          </a:bodyPr>
          <a:lstStyle/>
          <a:p>
            <a:pPr algn="l"/>
            <a:r>
              <a:rPr lang="fr-BE" sz="1600" dirty="0">
                <a:solidFill>
                  <a:schemeClr val="bg1"/>
                </a:solidFill>
                <a:latin typeface="Times New Roman" panose="02020603050405020304" pitchFamily="18" charset="0"/>
                <a:cs typeface="Times New Roman" panose="02020603050405020304" pitchFamily="18" charset="0"/>
              </a:rPr>
              <a:t>Nikolay Simankov</a:t>
            </a:r>
            <a:endParaRPr lang="en-US" sz="1600" dirty="0">
              <a:solidFill>
                <a:schemeClr val="bg1"/>
              </a:solidFill>
              <a:latin typeface="Times New Roman" panose="02020603050405020304" pitchFamily="18" charset="0"/>
              <a:cs typeface="Times New Roman" panose="02020603050405020304" pitchFamily="18" charset="0"/>
            </a:endParaRPr>
          </a:p>
          <a:p>
            <a:pPr algn="l"/>
            <a:r>
              <a:rPr lang="fr-FR" sz="1600" dirty="0">
                <a:solidFill>
                  <a:schemeClr val="bg1"/>
                </a:solidFill>
                <a:latin typeface="Times New Roman" panose="02020603050405020304" pitchFamily="18" charset="0"/>
                <a:cs typeface="Times New Roman" panose="02020603050405020304" pitchFamily="18" charset="0"/>
              </a:rPr>
              <a:t>Sébastien Massart</a:t>
            </a:r>
          </a:p>
          <a:p>
            <a:pPr algn="l"/>
            <a:r>
              <a:rPr lang="fr-FR" sz="1600" dirty="0">
                <a:solidFill>
                  <a:schemeClr val="bg1"/>
                </a:solidFill>
                <a:latin typeface="Times New Roman" panose="02020603050405020304" pitchFamily="18" charset="0"/>
                <a:cs typeface="Times New Roman" panose="02020603050405020304" pitchFamily="18" charset="0"/>
              </a:rPr>
              <a:t>Hélène Soyeurt</a:t>
            </a:r>
          </a:p>
          <a:p>
            <a:pPr algn="l"/>
            <a:r>
              <a:rPr lang="fr-FR" sz="1600" dirty="0">
                <a:solidFill>
                  <a:schemeClr val="bg1"/>
                </a:solidFill>
                <a:latin typeface="Times New Roman" panose="02020603050405020304" pitchFamily="18" charset="0"/>
                <a:cs typeface="Times New Roman" panose="02020603050405020304" pitchFamily="18" charset="0"/>
              </a:rPr>
              <a:t>Rachid Tahzima</a:t>
            </a:r>
          </a:p>
          <a:p>
            <a:pPr algn="l"/>
            <a:endParaRPr lang="fr-BE" sz="2000" dirty="0">
              <a:solidFill>
                <a:schemeClr val="bg1"/>
              </a:solidFill>
              <a:latin typeface="Times New Roman" panose="02020603050405020304" pitchFamily="18" charset="0"/>
              <a:cs typeface="Times New Roman" panose="02020603050405020304" pitchFamily="18" charset="0"/>
            </a:endParaRPr>
          </a:p>
          <a:p>
            <a:pPr algn="l"/>
            <a:r>
              <a:rPr lang="en-US" sz="2000" dirty="0">
                <a:solidFill>
                  <a:schemeClr val="bg1"/>
                </a:solidFill>
                <a:latin typeface="Times New Roman" panose="02020603050405020304" pitchFamily="18" charset="0"/>
                <a:cs typeface="Times New Roman" panose="02020603050405020304" pitchFamily="18" charset="0"/>
              </a:rPr>
              <a:t>@Laboratory of Plant Pathology</a:t>
            </a:r>
          </a:p>
          <a:p>
            <a:pPr algn="l"/>
            <a:r>
              <a:rPr lang="en-US" sz="2000" dirty="0">
                <a:solidFill>
                  <a:schemeClr val="bg1"/>
                </a:solidFill>
                <a:latin typeface="Times New Roman" panose="02020603050405020304" pitchFamily="18" charset="0"/>
                <a:cs typeface="Times New Roman" panose="02020603050405020304" pitchFamily="18" charset="0"/>
              </a:rPr>
              <a:t>@Statistics, Computer Science and Modeling applied to bioengineering</a:t>
            </a:r>
          </a:p>
        </p:txBody>
      </p:sp>
      <p:pic>
        <p:nvPicPr>
          <p:cNvPr id="4" name="Image 3">
            <a:extLst>
              <a:ext uri="{FF2B5EF4-FFF2-40B4-BE49-F238E27FC236}">
                <a16:creationId xmlns:a16="http://schemas.microsoft.com/office/drawing/2014/main" id="{6F7B3007-4514-4506-86EA-08AF45F43AE0}"/>
              </a:ext>
            </a:extLst>
          </p:cNvPr>
          <p:cNvPicPr>
            <a:picLocks noChangeAspect="1"/>
          </p:cNvPicPr>
          <p:nvPr/>
        </p:nvPicPr>
        <p:blipFill rotWithShape="1">
          <a:blip r:embed="rId3">
            <a:extLst>
              <a:ext uri="{28A0092B-C50C-407E-A947-70E740481C1C}">
                <a14:useLocalDpi xmlns:a14="http://schemas.microsoft.com/office/drawing/2010/main" val="0"/>
              </a:ext>
            </a:extLst>
          </a:blip>
          <a:srcRect l="-6831" r="22055"/>
          <a:stretch/>
        </p:blipFill>
        <p:spPr>
          <a:xfrm>
            <a:off x="-3096250" y="-19304"/>
            <a:ext cx="8011322" cy="6885255"/>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pic>
        <p:nvPicPr>
          <p:cNvPr id="7" name="Picture 6" descr="A purple text on a black background&#10;&#10;Description automatically generated">
            <a:extLst>
              <a:ext uri="{FF2B5EF4-FFF2-40B4-BE49-F238E27FC236}">
                <a16:creationId xmlns:a16="http://schemas.microsoft.com/office/drawing/2014/main" id="{4E5F0B64-5D65-9C59-EDA9-5335F40E5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103" y="5771876"/>
            <a:ext cx="1418897" cy="905286"/>
          </a:xfrm>
          <a:prstGeom prst="rect">
            <a:avLst/>
          </a:prstGeom>
        </p:spPr>
      </p:pic>
      <p:pic>
        <p:nvPicPr>
          <p:cNvPr id="9" name="Picture 8" descr="A black background with green and blue text&#10;&#10;Description automatically generated">
            <a:extLst>
              <a:ext uri="{FF2B5EF4-FFF2-40B4-BE49-F238E27FC236}">
                <a16:creationId xmlns:a16="http://schemas.microsoft.com/office/drawing/2014/main" id="{2E0FEDEF-4F80-F56D-01A6-56B6A745D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5591107"/>
            <a:ext cx="3048000" cy="1266825"/>
          </a:xfrm>
          <a:prstGeom prst="rect">
            <a:avLst/>
          </a:prstGeom>
        </p:spPr>
      </p:pic>
    </p:spTree>
    <p:extLst>
      <p:ext uri="{BB962C8B-B14F-4D97-AF65-F5344CB8AC3E}">
        <p14:creationId xmlns:p14="http://schemas.microsoft.com/office/powerpoint/2010/main" val="498118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sign, screenshot&#10;&#10;Description automatically generated">
            <a:extLst>
              <a:ext uri="{FF2B5EF4-FFF2-40B4-BE49-F238E27FC236}">
                <a16:creationId xmlns:a16="http://schemas.microsoft.com/office/drawing/2014/main" id="{3AD6D6D9-81B9-B1F1-88C9-6A96679C3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96" y="1103606"/>
            <a:ext cx="4105356" cy="1631897"/>
          </a:xfrm>
          <a:prstGeom prst="rect">
            <a:avLst/>
          </a:prstGeom>
        </p:spPr>
      </p:pic>
      <p:sp>
        <p:nvSpPr>
          <p:cNvPr id="3" name="TextBox 2">
            <a:extLst>
              <a:ext uri="{FF2B5EF4-FFF2-40B4-BE49-F238E27FC236}">
                <a16:creationId xmlns:a16="http://schemas.microsoft.com/office/drawing/2014/main" id="{C7905E7B-5F02-EDB4-40DF-95649A55730A}"/>
              </a:ext>
            </a:extLst>
          </p:cNvPr>
          <p:cNvSpPr txBox="1"/>
          <p:nvPr/>
        </p:nvSpPr>
        <p:spPr>
          <a:xfrm>
            <a:off x="978694" y="5624512"/>
            <a:ext cx="184731" cy="300082"/>
          </a:xfrm>
          <a:prstGeom prst="rect">
            <a:avLst/>
          </a:prstGeom>
          <a:noFill/>
        </p:spPr>
        <p:txBody>
          <a:bodyPr wrap="none" rtlCol="0">
            <a:spAutoFit/>
          </a:bodyPr>
          <a:lstStyle/>
          <a:p>
            <a:endParaRPr lang="fr-BE" sz="1350" dirty="0">
              <a:latin typeface="Times New Roman" panose="02020603050405020304" pitchFamily="18" charset="0"/>
              <a:cs typeface="Times New Roman" panose="02020603050405020304" pitchFamily="18" charset="0"/>
            </a:endParaRPr>
          </a:p>
        </p:txBody>
      </p:sp>
      <p:pic>
        <p:nvPicPr>
          <p:cNvPr id="10" name="Picture 9" descr="A picture containing text, indoor&#10;&#10;Description automatically generated">
            <a:extLst>
              <a:ext uri="{FF2B5EF4-FFF2-40B4-BE49-F238E27FC236}">
                <a16:creationId xmlns:a16="http://schemas.microsoft.com/office/drawing/2014/main" id="{5A1FA4CD-4416-655E-023D-13EBBC916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147" y="3370141"/>
            <a:ext cx="2167306" cy="1444871"/>
          </a:xfrm>
          <a:prstGeom prst="rect">
            <a:avLst/>
          </a:prstGeom>
        </p:spPr>
      </p:pic>
      <p:graphicFrame>
        <p:nvGraphicFramePr>
          <p:cNvPr id="12" name="Content Placeholder 3">
            <a:extLst>
              <a:ext uri="{FF2B5EF4-FFF2-40B4-BE49-F238E27FC236}">
                <a16:creationId xmlns:a16="http://schemas.microsoft.com/office/drawing/2014/main" id="{88267DB7-E5C5-ADA7-DDFF-478B0DF2C4DD}"/>
              </a:ext>
            </a:extLst>
          </p:cNvPr>
          <p:cNvGraphicFramePr>
            <a:graphicFrameLocks/>
          </p:cNvGraphicFramePr>
          <p:nvPr>
            <p:extLst>
              <p:ext uri="{D42A27DB-BD31-4B8C-83A1-F6EECF244321}">
                <p14:modId xmlns:p14="http://schemas.microsoft.com/office/powerpoint/2010/main" val="1201814203"/>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itle 1">
            <a:extLst>
              <a:ext uri="{FF2B5EF4-FFF2-40B4-BE49-F238E27FC236}">
                <a16:creationId xmlns:a16="http://schemas.microsoft.com/office/drawing/2014/main" id="{8A3C3031-43A0-35B4-27CA-9690C2184448}"/>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The suggested approach</a:t>
            </a:r>
          </a:p>
        </p:txBody>
      </p:sp>
      <p:graphicFrame>
        <p:nvGraphicFramePr>
          <p:cNvPr id="8" name="Content Placeholder 6">
            <a:extLst>
              <a:ext uri="{FF2B5EF4-FFF2-40B4-BE49-F238E27FC236}">
                <a16:creationId xmlns:a16="http://schemas.microsoft.com/office/drawing/2014/main" id="{E84690AF-7CAC-E902-DF91-5491DB1E30D7}"/>
              </a:ext>
            </a:extLst>
          </p:cNvPr>
          <p:cNvGraphicFramePr/>
          <p:nvPr>
            <p:extLst>
              <p:ext uri="{D42A27DB-BD31-4B8C-83A1-F6EECF244321}">
                <p14:modId xmlns:p14="http://schemas.microsoft.com/office/powerpoint/2010/main" val="4218194329"/>
              </p:ext>
            </p:extLst>
          </p:nvPr>
        </p:nvGraphicFramePr>
        <p:xfrm>
          <a:off x="348095" y="2828441"/>
          <a:ext cx="5742739" cy="38872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 name="Picture 10">
            <a:extLst>
              <a:ext uri="{FF2B5EF4-FFF2-40B4-BE49-F238E27FC236}">
                <a16:creationId xmlns:a16="http://schemas.microsoft.com/office/drawing/2014/main" id="{116CC8BB-1B9D-EBA6-4CB8-50BC09E3A1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7029554" y="4654015"/>
            <a:ext cx="1602492" cy="2167306"/>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0CC9B6A1-6935-40FF-C57C-3839AFD13611}"/>
              </a:ext>
            </a:extLst>
          </p:cNvPr>
          <p:cNvPicPr>
            <a:picLocks noChangeAspect="1"/>
          </p:cNvPicPr>
          <p:nvPr/>
        </p:nvPicPr>
        <p:blipFill rotWithShape="1">
          <a:blip r:embed="rId16">
            <a:extLst>
              <a:ext uri="{28A0092B-C50C-407E-A947-70E740481C1C}">
                <a14:useLocalDpi xmlns:a14="http://schemas.microsoft.com/office/drawing/2010/main" val="0"/>
              </a:ext>
            </a:extLst>
          </a:blip>
          <a:srcRect l="4646" t="6255" r="5076" b="7516"/>
          <a:stretch/>
        </p:blipFill>
        <p:spPr>
          <a:xfrm>
            <a:off x="6747147" y="1065642"/>
            <a:ext cx="2137846" cy="2183090"/>
          </a:xfrm>
          <a:prstGeom prst="rect">
            <a:avLst/>
          </a:prstGeom>
        </p:spPr>
      </p:pic>
      <p:sp>
        <p:nvSpPr>
          <p:cNvPr id="2" name="Slide Number Placeholder 1">
            <a:extLst>
              <a:ext uri="{FF2B5EF4-FFF2-40B4-BE49-F238E27FC236}">
                <a16:creationId xmlns:a16="http://schemas.microsoft.com/office/drawing/2014/main" id="{03DBD0D9-6868-00F5-9769-D03DC09373D6}"/>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4</a:t>
            </a:r>
          </a:p>
        </p:txBody>
      </p:sp>
      <p:sp>
        <p:nvSpPr>
          <p:cNvPr id="4" name="Rectangle: Rounded Corners 3">
            <a:extLst>
              <a:ext uri="{FF2B5EF4-FFF2-40B4-BE49-F238E27FC236}">
                <a16:creationId xmlns:a16="http://schemas.microsoft.com/office/drawing/2014/main" id="{C2BBA78B-90AC-4156-E573-C9AE0CDCF960}"/>
              </a:ext>
            </a:extLst>
          </p:cNvPr>
          <p:cNvSpPr/>
          <p:nvPr/>
        </p:nvSpPr>
        <p:spPr>
          <a:xfrm>
            <a:off x="1797269" y="1206062"/>
            <a:ext cx="1229710"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Emerging viruses</a:t>
            </a:r>
          </a:p>
        </p:txBody>
      </p:sp>
      <p:sp>
        <p:nvSpPr>
          <p:cNvPr id="6" name="Rectangle: Rounded Corners 5">
            <a:extLst>
              <a:ext uri="{FF2B5EF4-FFF2-40B4-BE49-F238E27FC236}">
                <a16:creationId xmlns:a16="http://schemas.microsoft.com/office/drawing/2014/main" id="{9EF6BA5A-A038-C2F2-4543-3F71EC342C41}"/>
              </a:ext>
            </a:extLst>
          </p:cNvPr>
          <p:cNvSpPr/>
          <p:nvPr/>
        </p:nvSpPr>
        <p:spPr>
          <a:xfrm>
            <a:off x="456204" y="1673597"/>
            <a:ext cx="1229710"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latin typeface="Times New Roman" panose="02020603050405020304" pitchFamily="18" charset="0"/>
                <a:cs typeface="Times New Roman" panose="02020603050405020304" pitchFamily="18" charset="0"/>
              </a:rPr>
              <a:t>Experimental studies</a:t>
            </a:r>
          </a:p>
        </p:txBody>
      </p:sp>
      <p:sp>
        <p:nvSpPr>
          <p:cNvPr id="7" name="Rectangle: Rounded Corners 6">
            <a:extLst>
              <a:ext uri="{FF2B5EF4-FFF2-40B4-BE49-F238E27FC236}">
                <a16:creationId xmlns:a16="http://schemas.microsoft.com/office/drawing/2014/main" id="{AE39D330-AA79-CDDB-FA39-3D5F204028C1}"/>
              </a:ext>
            </a:extLst>
          </p:cNvPr>
          <p:cNvSpPr/>
          <p:nvPr/>
        </p:nvSpPr>
        <p:spPr>
          <a:xfrm>
            <a:off x="1794023" y="2141132"/>
            <a:ext cx="1229710"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Risk mitigation</a:t>
            </a:r>
          </a:p>
        </p:txBody>
      </p:sp>
      <p:sp>
        <p:nvSpPr>
          <p:cNvPr id="9" name="Rectangle: Rounded Corners 8">
            <a:extLst>
              <a:ext uri="{FF2B5EF4-FFF2-40B4-BE49-F238E27FC236}">
                <a16:creationId xmlns:a16="http://schemas.microsoft.com/office/drawing/2014/main" id="{D28B9CA8-8ADB-F275-3863-73AC9AC5587A}"/>
              </a:ext>
            </a:extLst>
          </p:cNvPr>
          <p:cNvSpPr/>
          <p:nvPr/>
        </p:nvSpPr>
        <p:spPr>
          <a:xfrm>
            <a:off x="3131841" y="1673596"/>
            <a:ext cx="1229710" cy="467535"/>
          </a:xfrm>
          <a:prstGeom prst="roundRect">
            <a:avLst/>
          </a:prstGeom>
          <a:solidFill>
            <a:srgbClr val="FBD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anose="02020603050405020304" pitchFamily="18" charset="0"/>
                <a:cs typeface="Times New Roman" panose="02020603050405020304" pitchFamily="18" charset="0"/>
              </a:rPr>
              <a:t>Numerical studies</a:t>
            </a:r>
          </a:p>
        </p:txBody>
      </p:sp>
      <p:pic>
        <p:nvPicPr>
          <p:cNvPr id="14" name="Graphic 13" descr="Add with solid fill">
            <a:extLst>
              <a:ext uri="{FF2B5EF4-FFF2-40B4-BE49-F238E27FC236}">
                <a16:creationId xmlns:a16="http://schemas.microsoft.com/office/drawing/2014/main" id="{8D36EDA7-3B84-5F2F-1F3E-DF7953EA722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19691" y="1729087"/>
            <a:ext cx="364261" cy="364261"/>
          </a:xfrm>
          <a:prstGeom prst="rect">
            <a:avLst/>
          </a:prstGeom>
        </p:spPr>
      </p:pic>
    </p:spTree>
    <p:extLst>
      <p:ext uri="{BB962C8B-B14F-4D97-AF65-F5344CB8AC3E}">
        <p14:creationId xmlns:p14="http://schemas.microsoft.com/office/powerpoint/2010/main" val="1968120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99F211CE-BB8C-A9BF-D9D2-C7137820C187}"/>
              </a:ext>
            </a:extLst>
          </p:cNvPr>
          <p:cNvGraphicFramePr>
            <a:graphicFrameLocks/>
          </p:cNvGraphicFramePr>
          <p:nvPr>
            <p:extLst>
              <p:ext uri="{D42A27DB-BD31-4B8C-83A1-F6EECF244321}">
                <p14:modId xmlns:p14="http://schemas.microsoft.com/office/powerpoint/2010/main" val="2304289881"/>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05DBD8E-5F20-72BB-F07A-668ADD3703D5}"/>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5</a:t>
            </a:r>
          </a:p>
        </p:txBody>
      </p:sp>
      <p:pic>
        <p:nvPicPr>
          <p:cNvPr id="5" name="Picture 4">
            <a:extLst>
              <a:ext uri="{FF2B5EF4-FFF2-40B4-BE49-F238E27FC236}">
                <a16:creationId xmlns:a16="http://schemas.microsoft.com/office/drawing/2014/main" id="{DB674BA1-C7B8-506B-7002-B50B7AEE3120}"/>
              </a:ext>
            </a:extLst>
          </p:cNvPr>
          <p:cNvPicPr>
            <a:picLocks noChangeAspect="1"/>
          </p:cNvPicPr>
          <p:nvPr/>
        </p:nvPicPr>
        <p:blipFill>
          <a:blip r:embed="rId8"/>
          <a:srcRect l="24546" t="20776" r="22761" b="21095"/>
          <a:stretch/>
        </p:blipFill>
        <p:spPr>
          <a:xfrm>
            <a:off x="2430152" y="3474190"/>
            <a:ext cx="1998133" cy="2175933"/>
          </a:xfrm>
          <a:prstGeom prst="rect">
            <a:avLst/>
          </a:prstGeom>
        </p:spPr>
      </p:pic>
      <p:pic>
        <p:nvPicPr>
          <p:cNvPr id="7" name="Picture 6">
            <a:extLst>
              <a:ext uri="{FF2B5EF4-FFF2-40B4-BE49-F238E27FC236}">
                <a16:creationId xmlns:a16="http://schemas.microsoft.com/office/drawing/2014/main" id="{C7FEB4C8-6185-F32A-3002-0F70FEA962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5355083" y="3433313"/>
            <a:ext cx="1602492" cy="2167306"/>
          </a:xfrm>
          <a:prstGeom prst="rect">
            <a:avLst/>
          </a:prstGeom>
        </p:spPr>
      </p:pic>
      <p:pic>
        <p:nvPicPr>
          <p:cNvPr id="14" name="Picture 13">
            <a:extLst>
              <a:ext uri="{FF2B5EF4-FFF2-40B4-BE49-F238E27FC236}">
                <a16:creationId xmlns:a16="http://schemas.microsoft.com/office/drawing/2014/main" id="{31E340AE-A205-4572-B3FD-F53820EED464}"/>
              </a:ext>
            </a:extLst>
          </p:cNvPr>
          <p:cNvPicPr>
            <a:picLocks noChangeAspect="1"/>
          </p:cNvPicPr>
          <p:nvPr/>
        </p:nvPicPr>
        <p:blipFill>
          <a:blip r:embed="rId10"/>
          <a:srcRect b="14269"/>
          <a:stretch/>
        </p:blipFill>
        <p:spPr>
          <a:xfrm>
            <a:off x="7757587" y="3361191"/>
            <a:ext cx="1166514" cy="977511"/>
          </a:xfrm>
          <a:prstGeom prst="rect">
            <a:avLst/>
          </a:prstGeom>
        </p:spPr>
      </p:pic>
      <p:pic>
        <p:nvPicPr>
          <p:cNvPr id="15" name="Picture 14">
            <a:extLst>
              <a:ext uri="{FF2B5EF4-FFF2-40B4-BE49-F238E27FC236}">
                <a16:creationId xmlns:a16="http://schemas.microsoft.com/office/drawing/2014/main" id="{9165E647-4B86-70FD-F929-4212FBDBE81B}"/>
              </a:ext>
            </a:extLst>
          </p:cNvPr>
          <p:cNvPicPr>
            <a:picLocks noChangeAspect="1"/>
          </p:cNvPicPr>
          <p:nvPr/>
        </p:nvPicPr>
        <p:blipFill>
          <a:blip r:embed="rId11"/>
          <a:srcRect b="24191"/>
          <a:stretch/>
        </p:blipFill>
        <p:spPr>
          <a:xfrm>
            <a:off x="7782988" y="4666106"/>
            <a:ext cx="999808" cy="820294"/>
          </a:xfrm>
          <a:prstGeom prst="rect">
            <a:avLst/>
          </a:prstGeom>
        </p:spPr>
      </p:pic>
      <p:pic>
        <p:nvPicPr>
          <p:cNvPr id="19" name="Picture 18">
            <a:extLst>
              <a:ext uri="{FF2B5EF4-FFF2-40B4-BE49-F238E27FC236}">
                <a16:creationId xmlns:a16="http://schemas.microsoft.com/office/drawing/2014/main" id="{2F4DCB72-2EF9-066F-C5AF-03F80F004146}"/>
              </a:ext>
            </a:extLst>
          </p:cNvPr>
          <p:cNvPicPr>
            <a:picLocks noChangeAspect="1"/>
          </p:cNvPicPr>
          <p:nvPr/>
        </p:nvPicPr>
        <p:blipFill>
          <a:blip r:embed="rId12">
            <a:extLst>
              <a:ext uri="{28A0092B-C50C-407E-A947-70E740481C1C}">
                <a14:useLocalDpi xmlns:a14="http://schemas.microsoft.com/office/drawing/2010/main" val="0"/>
              </a:ext>
            </a:extLst>
          </a:blip>
          <a:srcRect r="42445"/>
          <a:stretch/>
        </p:blipFill>
        <p:spPr>
          <a:xfrm>
            <a:off x="72233" y="3587684"/>
            <a:ext cx="1994177" cy="1948943"/>
          </a:xfrm>
          <a:prstGeom prst="rect">
            <a:avLst/>
          </a:prstGeom>
        </p:spPr>
      </p:pic>
      <p:grpSp>
        <p:nvGrpSpPr>
          <p:cNvPr id="3" name="Group 2">
            <a:extLst>
              <a:ext uri="{FF2B5EF4-FFF2-40B4-BE49-F238E27FC236}">
                <a16:creationId xmlns:a16="http://schemas.microsoft.com/office/drawing/2014/main" id="{D09591DB-8CD0-15AE-CF66-BA048FC1B3F2}"/>
              </a:ext>
            </a:extLst>
          </p:cNvPr>
          <p:cNvGrpSpPr/>
          <p:nvPr/>
        </p:nvGrpSpPr>
        <p:grpSpPr>
          <a:xfrm>
            <a:off x="0" y="1612373"/>
            <a:ext cx="9144000" cy="1155237"/>
            <a:chOff x="0" y="1612373"/>
            <a:chExt cx="9144000" cy="1155237"/>
          </a:xfrm>
        </p:grpSpPr>
        <p:pic>
          <p:nvPicPr>
            <p:cNvPr id="8" name="Picture 7" descr="Graphical user interface, website&#10;&#10;Description automatically generated">
              <a:extLst>
                <a:ext uri="{FF2B5EF4-FFF2-40B4-BE49-F238E27FC236}">
                  <a16:creationId xmlns:a16="http://schemas.microsoft.com/office/drawing/2014/main" id="{B143EF64-29CB-F34B-C6AD-E136A0C0DE02}"/>
                </a:ext>
              </a:extLst>
            </p:cNvPr>
            <p:cNvPicPr>
              <a:picLocks noChangeAspect="1"/>
            </p:cNvPicPr>
            <p:nvPr/>
          </p:nvPicPr>
          <p:blipFill>
            <a:blip r:embed="rId13">
              <a:extLst>
                <a:ext uri="{28A0092B-C50C-407E-A947-70E740481C1C}">
                  <a14:useLocalDpi xmlns:a14="http://schemas.microsoft.com/office/drawing/2010/main" val="0"/>
                </a:ext>
              </a:extLst>
            </a:blip>
            <a:srcRect t="-1" b="78598"/>
            <a:stretch/>
          </p:blipFill>
          <p:spPr>
            <a:xfrm>
              <a:off x="0" y="1612373"/>
              <a:ext cx="9144000" cy="1155237"/>
            </a:xfrm>
            <a:prstGeom prst="rect">
              <a:avLst/>
            </a:prstGeom>
          </p:spPr>
        </p:pic>
        <p:sp>
          <p:nvSpPr>
            <p:cNvPr id="6" name="Rectangle 5">
              <a:extLst>
                <a:ext uri="{FF2B5EF4-FFF2-40B4-BE49-F238E27FC236}">
                  <a16:creationId xmlns:a16="http://schemas.microsoft.com/office/drawing/2014/main" id="{2B3C2C72-A006-3CFB-D45D-5802AC9AF844}"/>
                </a:ext>
              </a:extLst>
            </p:cNvPr>
            <p:cNvSpPr/>
            <p:nvPr/>
          </p:nvSpPr>
          <p:spPr>
            <a:xfrm>
              <a:off x="2090566" y="1820032"/>
              <a:ext cx="4759270" cy="585757"/>
            </a:xfrm>
            <a:prstGeom prst="rect">
              <a:avLst/>
            </a:prstGeom>
            <a:gradFill flip="none" rotWithShape="1">
              <a:gsLst>
                <a:gs pos="50000">
                  <a:srgbClr val="4B8A22"/>
                </a:gs>
                <a:gs pos="0">
                  <a:srgbClr val="68A31D"/>
                </a:gs>
                <a:gs pos="100000">
                  <a:srgbClr val="2D71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Times New Roman" panose="02020603050405020304" pitchFamily="18" charset="0"/>
                  <a:cs typeface="Times New Roman" panose="02020603050405020304" pitchFamily="18" charset="0"/>
                </a:rPr>
                <a:t>Predict</a:t>
              </a:r>
              <a:r>
                <a:rPr lang="en-US" sz="1600" dirty="0">
                  <a:latin typeface="Times New Roman" panose="02020603050405020304" pitchFamily="18" charset="0"/>
                  <a:cs typeface="Times New Roman" panose="02020603050405020304" pitchFamily="18" charset="0"/>
                </a:rPr>
                <a:t> the biological properties of uncharacterized plant viruses with the help of artificial intelligence.</a:t>
              </a:r>
            </a:p>
          </p:txBody>
        </p:sp>
        <p:sp>
          <p:nvSpPr>
            <p:cNvPr id="20" name="Rectangle 19">
              <a:extLst>
                <a:ext uri="{FF2B5EF4-FFF2-40B4-BE49-F238E27FC236}">
                  <a16:creationId xmlns:a16="http://schemas.microsoft.com/office/drawing/2014/main" id="{5F9216C5-542B-667F-FDD5-06D34378BF06}"/>
                </a:ext>
              </a:extLst>
            </p:cNvPr>
            <p:cNvSpPr/>
            <p:nvPr/>
          </p:nvSpPr>
          <p:spPr>
            <a:xfrm>
              <a:off x="1430868" y="1820032"/>
              <a:ext cx="440267" cy="585757"/>
            </a:xfrm>
            <a:prstGeom prst="rect">
              <a:avLst/>
            </a:prstGeom>
            <a:gradFill>
              <a:gsLst>
                <a:gs pos="0">
                  <a:srgbClr val="70A91C"/>
                </a:gs>
                <a:gs pos="100000">
                  <a:srgbClr val="6AA41D"/>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79758836-B271-BF08-6971-B860B5CA8458}"/>
              </a:ext>
            </a:extLst>
          </p:cNvPr>
          <p:cNvSpPr/>
          <p:nvPr/>
        </p:nvSpPr>
        <p:spPr>
          <a:xfrm>
            <a:off x="1752602" y="3268133"/>
            <a:ext cx="397233" cy="821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2" name="Graphic 21" descr="Back with solid fill">
            <a:extLst>
              <a:ext uri="{FF2B5EF4-FFF2-40B4-BE49-F238E27FC236}">
                <a16:creationId xmlns:a16="http://schemas.microsoft.com/office/drawing/2014/main" id="{8C244F23-284B-7B7A-DC5A-78A846B3C6A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2257522" flipH="1" flipV="1">
            <a:off x="1924341" y="4159333"/>
            <a:ext cx="667394" cy="667394"/>
          </a:xfrm>
          <a:prstGeom prst="rect">
            <a:avLst/>
          </a:prstGeom>
        </p:spPr>
      </p:pic>
      <p:pic>
        <p:nvPicPr>
          <p:cNvPr id="23" name="Graphic 22" descr="Back with solid fill">
            <a:extLst>
              <a:ext uri="{FF2B5EF4-FFF2-40B4-BE49-F238E27FC236}">
                <a16:creationId xmlns:a16="http://schemas.microsoft.com/office/drawing/2014/main" id="{BD5452A1-4D67-DFCC-3FB5-64819834529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2257522" flipH="1" flipV="1">
            <a:off x="4440082" y="4174889"/>
            <a:ext cx="667394" cy="667394"/>
          </a:xfrm>
          <a:prstGeom prst="rect">
            <a:avLst/>
          </a:prstGeom>
        </p:spPr>
      </p:pic>
      <p:pic>
        <p:nvPicPr>
          <p:cNvPr id="24" name="Graphic 23" descr="Back with solid fill">
            <a:extLst>
              <a:ext uri="{FF2B5EF4-FFF2-40B4-BE49-F238E27FC236}">
                <a16:creationId xmlns:a16="http://schemas.microsoft.com/office/drawing/2014/main" id="{F4CB34DC-15E3-E218-9386-EAC3454300F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2932109" flipH="1" flipV="1">
            <a:off x="7174335" y="4446435"/>
            <a:ext cx="667394" cy="667394"/>
          </a:xfrm>
          <a:prstGeom prst="rect">
            <a:avLst/>
          </a:prstGeom>
        </p:spPr>
      </p:pic>
      <p:pic>
        <p:nvPicPr>
          <p:cNvPr id="25" name="Graphic 24" descr="Back with solid fill">
            <a:extLst>
              <a:ext uri="{FF2B5EF4-FFF2-40B4-BE49-F238E27FC236}">
                <a16:creationId xmlns:a16="http://schemas.microsoft.com/office/drawing/2014/main" id="{59ECE07A-1B26-A61D-68A2-07545F62A9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8667891" flipH="1">
            <a:off x="7198399" y="4005005"/>
            <a:ext cx="667394" cy="667394"/>
          </a:xfrm>
          <a:prstGeom prst="rect">
            <a:avLst/>
          </a:prstGeom>
        </p:spPr>
      </p:pic>
      <p:sp>
        <p:nvSpPr>
          <p:cNvPr id="2" name="Title 1">
            <a:extLst>
              <a:ext uri="{FF2B5EF4-FFF2-40B4-BE49-F238E27FC236}">
                <a16:creationId xmlns:a16="http://schemas.microsoft.com/office/drawing/2014/main" id="{09ADC987-D99E-A533-4D31-B2AEC7A1F1C2}"/>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Artificial intelligence in plant virology</a:t>
            </a:r>
          </a:p>
        </p:txBody>
      </p:sp>
    </p:spTree>
    <p:extLst>
      <p:ext uri="{BB962C8B-B14F-4D97-AF65-F5344CB8AC3E}">
        <p14:creationId xmlns:p14="http://schemas.microsoft.com/office/powerpoint/2010/main" val="321828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16439-48C4-BE08-9C4C-E30D27DE241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C8A371A-D6C6-5913-70DC-8DBD174CD14E}"/>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6</a:t>
            </a:r>
          </a:p>
        </p:txBody>
      </p:sp>
      <p:graphicFrame>
        <p:nvGraphicFramePr>
          <p:cNvPr id="30" name="Content Placeholder 3">
            <a:extLst>
              <a:ext uri="{FF2B5EF4-FFF2-40B4-BE49-F238E27FC236}">
                <a16:creationId xmlns:a16="http://schemas.microsoft.com/office/drawing/2014/main" id="{FEE5727E-8DED-6B88-977B-EB3CD2D63236}"/>
              </a:ext>
            </a:extLst>
          </p:cNvPr>
          <p:cNvGraphicFramePr>
            <a:graphicFrameLocks/>
          </p:cNvGraphicFramePr>
          <p:nvPr>
            <p:extLst>
              <p:ext uri="{D42A27DB-BD31-4B8C-83A1-F6EECF244321}">
                <p14:modId xmlns:p14="http://schemas.microsoft.com/office/powerpoint/2010/main" val="3332138022"/>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CF921CCE-7C2F-0CC5-3912-7AA0645F2075}"/>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Biological characterization databases</a:t>
            </a:r>
          </a:p>
        </p:txBody>
      </p:sp>
      <p:grpSp>
        <p:nvGrpSpPr>
          <p:cNvPr id="26" name="Group 25">
            <a:extLst>
              <a:ext uri="{FF2B5EF4-FFF2-40B4-BE49-F238E27FC236}">
                <a16:creationId xmlns:a16="http://schemas.microsoft.com/office/drawing/2014/main" id="{89C88520-63BD-3CC9-13D0-9253D2E30800}"/>
              </a:ext>
            </a:extLst>
          </p:cNvPr>
          <p:cNvGrpSpPr/>
          <p:nvPr/>
        </p:nvGrpSpPr>
        <p:grpSpPr>
          <a:xfrm>
            <a:off x="3412980" y="4091279"/>
            <a:ext cx="5524282" cy="1669177"/>
            <a:chOff x="3460651" y="4671874"/>
            <a:chExt cx="5524282" cy="1669177"/>
          </a:xfrm>
        </p:grpSpPr>
        <p:pic>
          <p:nvPicPr>
            <p:cNvPr id="50" name="Picture 49">
              <a:extLst>
                <a:ext uri="{FF2B5EF4-FFF2-40B4-BE49-F238E27FC236}">
                  <a16:creationId xmlns:a16="http://schemas.microsoft.com/office/drawing/2014/main" id="{0394C468-B60C-C057-C47E-6D8087367D21}"/>
                </a:ext>
              </a:extLst>
            </p:cNvPr>
            <p:cNvPicPr>
              <a:picLocks noChangeAspect="1"/>
            </p:cNvPicPr>
            <p:nvPr/>
          </p:nvPicPr>
          <p:blipFill>
            <a:blip r:embed="rId8"/>
            <a:stretch>
              <a:fillRect/>
            </a:stretch>
          </p:blipFill>
          <p:spPr>
            <a:xfrm>
              <a:off x="3525393" y="5144409"/>
              <a:ext cx="999808" cy="1125911"/>
            </a:xfrm>
            <a:prstGeom prst="rect">
              <a:avLst/>
            </a:prstGeom>
          </p:spPr>
        </p:pic>
        <p:pic>
          <p:nvPicPr>
            <p:cNvPr id="55" name="Picture 54">
              <a:extLst>
                <a:ext uri="{FF2B5EF4-FFF2-40B4-BE49-F238E27FC236}">
                  <a16:creationId xmlns:a16="http://schemas.microsoft.com/office/drawing/2014/main" id="{CF065486-7285-590D-8CAB-BE3875EC2171}"/>
                </a:ext>
              </a:extLst>
            </p:cNvPr>
            <p:cNvPicPr>
              <a:picLocks noChangeAspect="1"/>
            </p:cNvPicPr>
            <p:nvPr/>
          </p:nvPicPr>
          <p:blipFill>
            <a:blip r:embed="rId9"/>
            <a:stretch>
              <a:fillRect/>
            </a:stretch>
          </p:blipFill>
          <p:spPr>
            <a:xfrm>
              <a:off x="4641345" y="5189195"/>
              <a:ext cx="975246" cy="1077204"/>
            </a:xfrm>
            <a:prstGeom prst="rect">
              <a:avLst/>
            </a:prstGeom>
          </p:spPr>
        </p:pic>
        <p:pic>
          <p:nvPicPr>
            <p:cNvPr id="57" name="Picture 56">
              <a:extLst>
                <a:ext uri="{FF2B5EF4-FFF2-40B4-BE49-F238E27FC236}">
                  <a16:creationId xmlns:a16="http://schemas.microsoft.com/office/drawing/2014/main" id="{4C8EC250-DC18-B849-B348-89F8F21985EA}"/>
                </a:ext>
              </a:extLst>
            </p:cNvPr>
            <p:cNvPicPr>
              <a:picLocks noChangeAspect="1"/>
            </p:cNvPicPr>
            <p:nvPr/>
          </p:nvPicPr>
          <p:blipFill>
            <a:blip r:embed="rId10"/>
            <a:stretch>
              <a:fillRect/>
            </a:stretch>
          </p:blipFill>
          <p:spPr>
            <a:xfrm>
              <a:off x="6805621" y="5193763"/>
              <a:ext cx="999808" cy="1082044"/>
            </a:xfrm>
            <a:prstGeom prst="rect">
              <a:avLst/>
            </a:prstGeom>
          </p:spPr>
        </p:pic>
        <p:pic>
          <p:nvPicPr>
            <p:cNvPr id="52" name="Picture 51">
              <a:extLst>
                <a:ext uri="{FF2B5EF4-FFF2-40B4-BE49-F238E27FC236}">
                  <a16:creationId xmlns:a16="http://schemas.microsoft.com/office/drawing/2014/main" id="{16F88986-DC90-87DA-1404-6276BBFFDFD8}"/>
                </a:ext>
              </a:extLst>
            </p:cNvPr>
            <p:cNvPicPr>
              <a:picLocks noChangeAspect="1"/>
            </p:cNvPicPr>
            <p:nvPr/>
          </p:nvPicPr>
          <p:blipFill>
            <a:blip r:embed="rId11"/>
            <a:stretch>
              <a:fillRect/>
            </a:stretch>
          </p:blipFill>
          <p:spPr>
            <a:xfrm>
              <a:off x="7826170" y="5159672"/>
              <a:ext cx="1142896" cy="1124682"/>
            </a:xfrm>
            <a:prstGeom prst="rect">
              <a:avLst/>
            </a:prstGeom>
          </p:spPr>
        </p:pic>
        <p:pic>
          <p:nvPicPr>
            <p:cNvPr id="59" name="Picture 58">
              <a:extLst>
                <a:ext uri="{FF2B5EF4-FFF2-40B4-BE49-F238E27FC236}">
                  <a16:creationId xmlns:a16="http://schemas.microsoft.com/office/drawing/2014/main" id="{D0CC8A1E-42C4-A9C8-41FE-49D94B947263}"/>
                </a:ext>
              </a:extLst>
            </p:cNvPr>
            <p:cNvPicPr>
              <a:picLocks noChangeAspect="1"/>
            </p:cNvPicPr>
            <p:nvPr/>
          </p:nvPicPr>
          <p:blipFill>
            <a:blip r:embed="rId12"/>
            <a:stretch>
              <a:fillRect/>
            </a:stretch>
          </p:blipFill>
          <p:spPr>
            <a:xfrm>
              <a:off x="5736212" y="5193763"/>
              <a:ext cx="975245" cy="1088443"/>
            </a:xfrm>
            <a:prstGeom prst="rect">
              <a:avLst/>
            </a:prstGeom>
          </p:spPr>
        </p:pic>
        <p:sp>
          <p:nvSpPr>
            <p:cNvPr id="16" name="Rectangle: Rounded Corners 15">
              <a:extLst>
                <a:ext uri="{FF2B5EF4-FFF2-40B4-BE49-F238E27FC236}">
                  <a16:creationId xmlns:a16="http://schemas.microsoft.com/office/drawing/2014/main" id="{B4E155E5-AEE3-DE7B-C001-13FAB913F2E2}"/>
                </a:ext>
              </a:extLst>
            </p:cNvPr>
            <p:cNvSpPr/>
            <p:nvPr/>
          </p:nvSpPr>
          <p:spPr>
            <a:xfrm>
              <a:off x="3524755" y="4744914"/>
              <a:ext cx="2020551" cy="381750"/>
            </a:xfrm>
            <a:prstGeom prst="roundRect">
              <a:avLst>
                <a:gd name="adj" fmla="val 41009"/>
              </a:avLst>
            </a:prstGeom>
            <a:solidFill>
              <a:srgbClr val="23445D"/>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fr-BE" dirty="0">
                  <a:latin typeface="Times New Roman" panose="02020603050405020304" pitchFamily="18" charset="0"/>
                  <a:cs typeface="Times New Roman" panose="02020603050405020304" pitchFamily="18" charset="0"/>
                </a:rPr>
                <a:t>Arthropod </a:t>
              </a:r>
              <a:r>
                <a:rPr lang="fr-BE" dirty="0" err="1">
                  <a:latin typeface="Times New Roman" panose="02020603050405020304" pitchFamily="18" charset="0"/>
                  <a:cs typeface="Times New Roman" panose="02020603050405020304" pitchFamily="18" charset="0"/>
                </a:rPr>
                <a:t>vectors</a:t>
              </a:r>
              <a:endParaRPr lang="fr-BE" dirty="0">
                <a:latin typeface="Times New Roman" panose="02020603050405020304" pitchFamily="18" charset="0"/>
                <a:cs typeface="Times New Roman" panose="02020603050405020304" pitchFamily="18" charset="0"/>
              </a:endParaRPr>
            </a:p>
          </p:txBody>
        </p:sp>
        <p:sp>
          <p:nvSpPr>
            <p:cNvPr id="33" name="Rectangle: Top Corners Rounded 4">
              <a:extLst>
                <a:ext uri="{FF2B5EF4-FFF2-40B4-BE49-F238E27FC236}">
                  <a16:creationId xmlns:a16="http://schemas.microsoft.com/office/drawing/2014/main" id="{C4138335-BC7A-287E-A18C-14BA245EFC45}"/>
                </a:ext>
              </a:extLst>
            </p:cNvPr>
            <p:cNvSpPr txBox="1"/>
            <p:nvPr/>
          </p:nvSpPr>
          <p:spPr>
            <a:xfrm>
              <a:off x="3460651" y="4671874"/>
              <a:ext cx="5524282" cy="1669177"/>
            </a:xfrm>
            <a:prstGeom prst="roundRect">
              <a:avLst>
                <a:gd name="adj" fmla="val 12380"/>
              </a:avLst>
            </a:prstGeom>
            <a:noFill/>
            <a:ln w="38100">
              <a:solidFill>
                <a:srgbClr val="23445D"/>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36195" rIns="72390" bIns="36195" numCol="1" spcCol="1270" anchor="ctr" anchorCtr="0">
              <a:noAutofit/>
            </a:bodyPr>
            <a:lstStyle/>
            <a:p>
              <a:pPr marL="0" lvl="1" algn="l" defTabSz="844550">
                <a:lnSpc>
                  <a:spcPct val="90000"/>
                </a:lnSpc>
                <a:spcBef>
                  <a:spcPct val="0"/>
                </a:spcBef>
                <a:spcAft>
                  <a:spcPct val="15000"/>
                </a:spcAft>
              </a:pPr>
              <a:endParaRPr lang="fr-BE" sz="1900" kern="1200" noProof="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34AF9D83-ED4F-C376-3A18-A36AE0090082}"/>
              </a:ext>
            </a:extLst>
          </p:cNvPr>
          <p:cNvGrpSpPr/>
          <p:nvPr/>
        </p:nvGrpSpPr>
        <p:grpSpPr>
          <a:xfrm>
            <a:off x="263541" y="1097545"/>
            <a:ext cx="2921858" cy="4768038"/>
            <a:chOff x="160178" y="1662082"/>
            <a:chExt cx="2921858" cy="4768038"/>
          </a:xfrm>
        </p:grpSpPr>
        <p:sp>
          <p:nvSpPr>
            <p:cNvPr id="19" name="Rectangle: Top Corners Rounded 4">
              <a:extLst>
                <a:ext uri="{FF2B5EF4-FFF2-40B4-BE49-F238E27FC236}">
                  <a16:creationId xmlns:a16="http://schemas.microsoft.com/office/drawing/2014/main" id="{21731300-9F2D-D0FC-1CEB-CBBA79BC1192}"/>
                </a:ext>
              </a:extLst>
            </p:cNvPr>
            <p:cNvSpPr txBox="1"/>
            <p:nvPr/>
          </p:nvSpPr>
          <p:spPr>
            <a:xfrm>
              <a:off x="160178" y="1662082"/>
              <a:ext cx="2921858" cy="4678969"/>
            </a:xfrm>
            <a:prstGeom prst="roundRect">
              <a:avLst>
                <a:gd name="adj" fmla="val 7142"/>
              </a:avLst>
            </a:prstGeom>
            <a:noFill/>
            <a:ln w="38100">
              <a:solidFill>
                <a:srgbClr val="23445D"/>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36195" rIns="72390" bIns="36195" numCol="1" spcCol="1270" anchor="ctr" anchorCtr="0">
              <a:noAutofit/>
            </a:bodyPr>
            <a:lstStyle/>
            <a:p>
              <a:pPr marL="0" lvl="1" algn="l" defTabSz="844550">
                <a:lnSpc>
                  <a:spcPct val="90000"/>
                </a:lnSpc>
                <a:spcBef>
                  <a:spcPct val="0"/>
                </a:spcBef>
                <a:spcAft>
                  <a:spcPct val="15000"/>
                </a:spcAft>
              </a:pPr>
              <a:endParaRPr lang="fr-BE" sz="1900" kern="1200" noProof="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4955C47-AD35-C91C-4AB4-7192582220A7}"/>
                </a:ext>
              </a:extLst>
            </p:cNvPr>
            <p:cNvSpPr txBox="1"/>
            <p:nvPr/>
          </p:nvSpPr>
          <p:spPr>
            <a:xfrm>
              <a:off x="1463491" y="5370219"/>
              <a:ext cx="299577" cy="300082"/>
            </a:xfrm>
            <a:prstGeom prst="rect">
              <a:avLst/>
            </a:prstGeom>
            <a:noFill/>
          </p:spPr>
          <p:txBody>
            <a:bodyPr wrap="square" rtlCol="0">
              <a:spAutoFit/>
            </a:bodyPr>
            <a:lstStyle/>
            <a:p>
              <a:endParaRPr lang="fr-BE" sz="135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7FA8DC5-6C2E-B364-972E-8F930770FC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549754" y="3730123"/>
              <a:ext cx="4422882" cy="577559"/>
            </a:xfrm>
            <a:prstGeom prst="rect">
              <a:avLst/>
            </a:prstGeom>
          </p:spPr>
        </p:pic>
        <p:pic>
          <p:nvPicPr>
            <p:cNvPr id="42" name="Picture 41">
              <a:extLst>
                <a:ext uri="{FF2B5EF4-FFF2-40B4-BE49-F238E27FC236}">
                  <a16:creationId xmlns:a16="http://schemas.microsoft.com/office/drawing/2014/main" id="{33321A31-02E1-4B04-D544-4032E5AB0159}"/>
                </a:ext>
              </a:extLst>
            </p:cNvPr>
            <p:cNvPicPr>
              <a:picLocks noChangeAspect="1"/>
            </p:cNvPicPr>
            <p:nvPr/>
          </p:nvPicPr>
          <p:blipFill rotWithShape="1">
            <a:blip r:embed="rId14">
              <a:extLst>
                <a:ext uri="{28A0092B-C50C-407E-A947-70E740481C1C}">
                  <a14:useLocalDpi xmlns:a14="http://schemas.microsoft.com/office/drawing/2010/main" val="0"/>
                </a:ext>
              </a:extLst>
            </a:blip>
            <a:srcRect l="5349" t="5366" r="36019" b="23438"/>
            <a:stretch/>
          </p:blipFill>
          <p:spPr>
            <a:xfrm rot="20494294">
              <a:off x="1137390" y="3033842"/>
              <a:ext cx="1767771" cy="1566813"/>
            </a:xfrm>
            <a:prstGeom prst="rect">
              <a:avLst/>
            </a:prstGeom>
          </p:spPr>
        </p:pic>
        <p:pic>
          <p:nvPicPr>
            <p:cNvPr id="13" name="Picture 12" descr="A picture containing colorful, different, colors, close&#10;&#10;Description automatically generated">
              <a:extLst>
                <a:ext uri="{FF2B5EF4-FFF2-40B4-BE49-F238E27FC236}">
                  <a16:creationId xmlns:a16="http://schemas.microsoft.com/office/drawing/2014/main" id="{9B3CD5E4-960D-03EE-182F-DD2946F358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9161" y="2186322"/>
              <a:ext cx="1216866" cy="1210461"/>
            </a:xfrm>
            <a:prstGeom prst="rect">
              <a:avLst/>
            </a:prstGeom>
          </p:spPr>
        </p:pic>
        <p:pic>
          <p:nvPicPr>
            <p:cNvPr id="9" name="Picture 8" descr="A colorful structure with black background&#10;&#10;Description automatically generated with medium confidence">
              <a:extLst>
                <a:ext uri="{FF2B5EF4-FFF2-40B4-BE49-F238E27FC236}">
                  <a16:creationId xmlns:a16="http://schemas.microsoft.com/office/drawing/2014/main" id="{3BC49F2C-7497-B95A-EBCC-B18C77D11CB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4046319">
              <a:off x="651048" y="4677100"/>
              <a:ext cx="1753020" cy="1753020"/>
            </a:xfrm>
            <a:prstGeom prst="rect">
              <a:avLst/>
            </a:prstGeom>
          </p:spPr>
        </p:pic>
        <p:pic>
          <p:nvPicPr>
            <p:cNvPr id="18" name="Graphic 17">
              <a:extLst>
                <a:ext uri="{FF2B5EF4-FFF2-40B4-BE49-F238E27FC236}">
                  <a16:creationId xmlns:a16="http://schemas.microsoft.com/office/drawing/2014/main" id="{BBDE8A68-D6DD-6DF0-CA60-AA8F8B5B139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8206686">
              <a:off x="-221594" y="3302042"/>
              <a:ext cx="2881049" cy="565523"/>
            </a:xfrm>
            <a:prstGeom prst="rect">
              <a:avLst/>
            </a:prstGeom>
          </p:spPr>
        </p:pic>
        <p:sp>
          <p:nvSpPr>
            <p:cNvPr id="23" name="Rectangle: Rounded Corners 22">
              <a:extLst>
                <a:ext uri="{FF2B5EF4-FFF2-40B4-BE49-F238E27FC236}">
                  <a16:creationId xmlns:a16="http://schemas.microsoft.com/office/drawing/2014/main" id="{C6682487-085A-7F24-6A69-4BAF53D93C57}"/>
                </a:ext>
              </a:extLst>
            </p:cNvPr>
            <p:cNvSpPr/>
            <p:nvPr/>
          </p:nvSpPr>
          <p:spPr>
            <a:xfrm>
              <a:off x="220871" y="1736166"/>
              <a:ext cx="2005909" cy="381750"/>
            </a:xfrm>
            <a:prstGeom prst="roundRect">
              <a:avLst>
                <a:gd name="adj" fmla="val 41009"/>
              </a:avLst>
            </a:prstGeom>
            <a:solidFill>
              <a:srgbClr val="23445D"/>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US" dirty="0" err="1">
                  <a:latin typeface="Times New Roman" panose="02020603050405020304" pitchFamily="18" charset="0"/>
                  <a:cs typeface="Times New Roman" panose="02020603050405020304" pitchFamily="18" charset="0"/>
                </a:rPr>
                <a:t>Riboviria</a:t>
              </a:r>
              <a:r>
                <a:rPr lang="en-US" dirty="0">
                  <a:latin typeface="Times New Roman" panose="02020603050405020304" pitchFamily="18" charset="0"/>
                  <a:cs typeface="Times New Roman" panose="02020603050405020304" pitchFamily="18" charset="0"/>
                </a:rPr>
                <a:t> realm</a:t>
              </a:r>
            </a:p>
          </p:txBody>
        </p:sp>
      </p:grpSp>
      <p:sp>
        <p:nvSpPr>
          <p:cNvPr id="35" name="Rectangle: Rounded Corners 34">
            <a:extLst>
              <a:ext uri="{FF2B5EF4-FFF2-40B4-BE49-F238E27FC236}">
                <a16:creationId xmlns:a16="http://schemas.microsoft.com/office/drawing/2014/main" id="{960F60BD-BBC9-6856-DB3F-7178110B8A3A}"/>
              </a:ext>
            </a:extLst>
          </p:cNvPr>
          <p:cNvSpPr/>
          <p:nvPr/>
        </p:nvSpPr>
        <p:spPr>
          <a:xfrm>
            <a:off x="238754" y="5901195"/>
            <a:ext cx="7935187" cy="844103"/>
          </a:xfrm>
          <a:prstGeom prst="roundRect">
            <a:avLst>
              <a:gd name="adj" fmla="val 24203"/>
            </a:avLst>
          </a:prstGeom>
          <a:solidFill>
            <a:srgbClr val="DAE8FC"/>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r>
              <a:rPr lang="en-US" sz="2000" dirty="0">
                <a:latin typeface="Times New Roman" panose="02020603050405020304" pitchFamily="18" charset="0"/>
                <a:cs typeface="Times New Roman" panose="02020603050405020304" pitchFamily="18" charset="0"/>
              </a:rPr>
              <a:t>Special thanks to Rene van der </a:t>
            </a:r>
            <a:r>
              <a:rPr lang="en-US" sz="2000" dirty="0" err="1">
                <a:latin typeface="Times New Roman" panose="02020603050405020304" pitchFamily="18" charset="0"/>
                <a:cs typeface="Times New Roman" panose="02020603050405020304" pitchFamily="18" charset="0"/>
              </a:rPr>
              <a:t>Vlugt</a:t>
            </a:r>
            <a:r>
              <a:rPr lang="en-US" sz="2000" dirty="0">
                <a:latin typeface="Times New Roman" panose="02020603050405020304" pitchFamily="18" charset="0"/>
                <a:cs typeface="Times New Roman" panose="02020603050405020304" pitchFamily="18" charset="0"/>
              </a:rPr>
              <a:t>, Kris De Jonghe, </a:t>
            </a:r>
            <a:r>
              <a:rPr lang="en-US" sz="2000" dirty="0" err="1">
                <a:latin typeface="Times New Roman" panose="02020603050405020304" pitchFamily="18" charset="0"/>
                <a:cs typeface="Times New Roman" panose="02020603050405020304" pitchFamily="18" charset="0"/>
              </a:rPr>
              <a:t>Yousong</a:t>
            </a:r>
            <a:r>
              <a:rPr lang="en-US" sz="2000" dirty="0">
                <a:latin typeface="Times New Roman" panose="02020603050405020304" pitchFamily="18" charset="0"/>
                <a:cs typeface="Times New Roman" panose="02020603050405020304" pitchFamily="18" charset="0"/>
              </a:rPr>
              <a:t> Peng, Thierry </a:t>
            </a:r>
            <a:r>
              <a:rPr lang="en-US" sz="2000" dirty="0" err="1">
                <a:latin typeface="Times New Roman" panose="02020603050405020304" pitchFamily="18" charset="0"/>
                <a:cs typeface="Times New Roman" panose="02020603050405020304" pitchFamily="18" charset="0"/>
              </a:rPr>
              <a:t>Candresse</a:t>
            </a:r>
            <a:r>
              <a:rPr lang="en-US" sz="2000" dirty="0">
                <a:latin typeface="Times New Roman" panose="02020603050405020304" pitchFamily="18" charset="0"/>
                <a:cs typeface="Times New Roman" panose="02020603050405020304" pitchFamily="18" charset="0"/>
              </a:rPr>
              <a:t>, Sébastien Massart and Rachid Tahzima.</a:t>
            </a:r>
          </a:p>
        </p:txBody>
      </p:sp>
      <p:grpSp>
        <p:nvGrpSpPr>
          <p:cNvPr id="25" name="Group 24">
            <a:extLst>
              <a:ext uri="{FF2B5EF4-FFF2-40B4-BE49-F238E27FC236}">
                <a16:creationId xmlns:a16="http://schemas.microsoft.com/office/drawing/2014/main" id="{80235942-8313-6120-B10A-9DFD95A97340}"/>
              </a:ext>
            </a:extLst>
          </p:cNvPr>
          <p:cNvGrpSpPr/>
          <p:nvPr/>
        </p:nvGrpSpPr>
        <p:grpSpPr>
          <a:xfrm>
            <a:off x="3377067" y="1097544"/>
            <a:ext cx="5560195" cy="2726484"/>
            <a:chOff x="3408871" y="1662081"/>
            <a:chExt cx="5560195" cy="2726484"/>
          </a:xfrm>
        </p:grpSpPr>
        <p:pic>
          <p:nvPicPr>
            <p:cNvPr id="93" name="Picture 92">
              <a:extLst>
                <a:ext uri="{FF2B5EF4-FFF2-40B4-BE49-F238E27FC236}">
                  <a16:creationId xmlns:a16="http://schemas.microsoft.com/office/drawing/2014/main" id="{2988B70C-A3AB-2265-880D-4F81D0B490E4}"/>
                </a:ext>
              </a:extLst>
            </p:cNvPr>
            <p:cNvPicPr>
              <a:picLocks noChangeAspect="1"/>
            </p:cNvPicPr>
            <p:nvPr/>
          </p:nvPicPr>
          <p:blipFill>
            <a:blip r:embed="rId19"/>
            <a:srcRect t="4958" b="23448"/>
            <a:stretch/>
          </p:blipFill>
          <p:spPr>
            <a:xfrm rot="734857">
              <a:off x="5242102" y="3020320"/>
              <a:ext cx="1813242" cy="1323628"/>
            </a:xfrm>
            <a:prstGeom prst="rect">
              <a:avLst/>
            </a:prstGeom>
          </p:spPr>
        </p:pic>
        <p:pic>
          <p:nvPicPr>
            <p:cNvPr id="95" name="Picture 94">
              <a:extLst>
                <a:ext uri="{FF2B5EF4-FFF2-40B4-BE49-F238E27FC236}">
                  <a16:creationId xmlns:a16="http://schemas.microsoft.com/office/drawing/2014/main" id="{3A731784-6D42-0EB3-24A2-6A4DC9F4FE98}"/>
                </a:ext>
              </a:extLst>
            </p:cNvPr>
            <p:cNvPicPr>
              <a:picLocks noChangeAspect="1"/>
            </p:cNvPicPr>
            <p:nvPr/>
          </p:nvPicPr>
          <p:blipFill>
            <a:blip r:embed="rId20"/>
            <a:srcRect t="2559" b="28637"/>
            <a:stretch/>
          </p:blipFill>
          <p:spPr>
            <a:xfrm>
              <a:off x="6990841" y="3333175"/>
              <a:ext cx="1920003" cy="1037979"/>
            </a:xfrm>
            <a:prstGeom prst="rect">
              <a:avLst/>
            </a:prstGeom>
          </p:spPr>
        </p:pic>
        <p:pic>
          <p:nvPicPr>
            <p:cNvPr id="101" name="Picture 100">
              <a:extLst>
                <a:ext uri="{FF2B5EF4-FFF2-40B4-BE49-F238E27FC236}">
                  <a16:creationId xmlns:a16="http://schemas.microsoft.com/office/drawing/2014/main" id="{80981714-7323-9A9E-EAD0-D4C5909A7FB5}"/>
                </a:ext>
              </a:extLst>
            </p:cNvPr>
            <p:cNvPicPr>
              <a:picLocks noChangeAspect="1"/>
            </p:cNvPicPr>
            <p:nvPr/>
          </p:nvPicPr>
          <p:blipFill>
            <a:blip r:embed="rId21"/>
            <a:stretch>
              <a:fillRect/>
            </a:stretch>
          </p:blipFill>
          <p:spPr>
            <a:xfrm>
              <a:off x="7137424" y="1800850"/>
              <a:ext cx="1695132" cy="1158700"/>
            </a:xfrm>
            <a:prstGeom prst="rect">
              <a:avLst/>
            </a:prstGeom>
          </p:spPr>
        </p:pic>
        <p:pic>
          <p:nvPicPr>
            <p:cNvPr id="97" name="Picture 96">
              <a:extLst>
                <a:ext uri="{FF2B5EF4-FFF2-40B4-BE49-F238E27FC236}">
                  <a16:creationId xmlns:a16="http://schemas.microsoft.com/office/drawing/2014/main" id="{15DDA4DE-FD2C-75FA-CB6F-DA1C41345D5C}"/>
                </a:ext>
              </a:extLst>
            </p:cNvPr>
            <p:cNvPicPr>
              <a:picLocks noChangeAspect="1"/>
            </p:cNvPicPr>
            <p:nvPr/>
          </p:nvPicPr>
          <p:blipFill>
            <a:blip r:embed="rId22"/>
            <a:srcRect b="14269"/>
            <a:stretch/>
          </p:blipFill>
          <p:spPr>
            <a:xfrm>
              <a:off x="3540658" y="3330323"/>
              <a:ext cx="1166514" cy="977511"/>
            </a:xfrm>
            <a:prstGeom prst="rect">
              <a:avLst/>
            </a:prstGeom>
          </p:spPr>
        </p:pic>
        <p:pic>
          <p:nvPicPr>
            <p:cNvPr id="91" name="Picture 90">
              <a:extLst>
                <a:ext uri="{FF2B5EF4-FFF2-40B4-BE49-F238E27FC236}">
                  <a16:creationId xmlns:a16="http://schemas.microsoft.com/office/drawing/2014/main" id="{F51046CD-6361-A5C0-1C70-0F2E6847B1EC}"/>
                </a:ext>
              </a:extLst>
            </p:cNvPr>
            <p:cNvPicPr>
              <a:picLocks noChangeAspect="1"/>
            </p:cNvPicPr>
            <p:nvPr/>
          </p:nvPicPr>
          <p:blipFill>
            <a:blip r:embed="rId23"/>
            <a:srcRect b="15269"/>
            <a:stretch/>
          </p:blipFill>
          <p:spPr>
            <a:xfrm>
              <a:off x="4301580" y="2099677"/>
              <a:ext cx="1315011" cy="789777"/>
            </a:xfrm>
            <a:prstGeom prst="rect">
              <a:avLst/>
            </a:prstGeom>
          </p:spPr>
        </p:pic>
        <p:pic>
          <p:nvPicPr>
            <p:cNvPr id="99" name="Picture 98">
              <a:extLst>
                <a:ext uri="{FF2B5EF4-FFF2-40B4-BE49-F238E27FC236}">
                  <a16:creationId xmlns:a16="http://schemas.microsoft.com/office/drawing/2014/main" id="{2F57F328-6AD6-0107-FF86-20A1F4176386}"/>
                </a:ext>
              </a:extLst>
            </p:cNvPr>
            <p:cNvPicPr>
              <a:picLocks noChangeAspect="1"/>
            </p:cNvPicPr>
            <p:nvPr/>
          </p:nvPicPr>
          <p:blipFill>
            <a:blip r:embed="rId24"/>
            <a:stretch>
              <a:fillRect/>
            </a:stretch>
          </p:blipFill>
          <p:spPr>
            <a:xfrm>
              <a:off x="5648313" y="2038300"/>
              <a:ext cx="1489111" cy="927284"/>
            </a:xfrm>
            <a:prstGeom prst="rect">
              <a:avLst/>
            </a:prstGeom>
          </p:spPr>
        </p:pic>
        <p:pic>
          <p:nvPicPr>
            <p:cNvPr id="1026" name="Picture 2" descr="Aubergine violette - NKOSI.">
              <a:extLst>
                <a:ext uri="{FF2B5EF4-FFF2-40B4-BE49-F238E27FC236}">
                  <a16:creationId xmlns:a16="http://schemas.microsoft.com/office/drawing/2014/main" id="{2157BCFF-EF39-5B73-BA41-C92F38825C5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17064946" flipH="1">
              <a:off x="3408871" y="2208136"/>
              <a:ext cx="2063741" cy="206374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9A58ACAD-D422-7A9D-AF77-9C1F773301B5}"/>
                </a:ext>
              </a:extLst>
            </p:cNvPr>
            <p:cNvSpPr/>
            <p:nvPr/>
          </p:nvSpPr>
          <p:spPr>
            <a:xfrm>
              <a:off x="3523529" y="1726911"/>
              <a:ext cx="2005909" cy="381750"/>
            </a:xfrm>
            <a:prstGeom prst="roundRect">
              <a:avLst>
                <a:gd name="adj" fmla="val 41009"/>
              </a:avLst>
            </a:prstGeom>
            <a:solidFill>
              <a:srgbClr val="23445D"/>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fr-BE" dirty="0">
                  <a:latin typeface="Times New Roman" panose="02020603050405020304" pitchFamily="18" charset="0"/>
                  <a:cs typeface="Times New Roman" panose="02020603050405020304" pitchFamily="18" charset="0"/>
                </a:rPr>
                <a:t>Host plants</a:t>
              </a:r>
            </a:p>
          </p:txBody>
        </p:sp>
        <p:sp>
          <p:nvSpPr>
            <p:cNvPr id="80" name="Rectangle: Top Corners Rounded 4">
              <a:extLst>
                <a:ext uri="{FF2B5EF4-FFF2-40B4-BE49-F238E27FC236}">
                  <a16:creationId xmlns:a16="http://schemas.microsoft.com/office/drawing/2014/main" id="{001E3030-3845-9C93-6763-320E65E03B0E}"/>
                </a:ext>
              </a:extLst>
            </p:cNvPr>
            <p:cNvSpPr txBox="1"/>
            <p:nvPr/>
          </p:nvSpPr>
          <p:spPr>
            <a:xfrm>
              <a:off x="3451398" y="1662081"/>
              <a:ext cx="5517668" cy="2726484"/>
            </a:xfrm>
            <a:prstGeom prst="roundRect">
              <a:avLst>
                <a:gd name="adj" fmla="val 7918"/>
              </a:avLst>
            </a:prstGeom>
            <a:noFill/>
            <a:ln w="38100">
              <a:solidFill>
                <a:srgbClr val="23445D"/>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36195" rIns="72390" bIns="36195" numCol="1" spcCol="1270" anchor="ctr" anchorCtr="0">
              <a:noAutofit/>
            </a:bodyPr>
            <a:lstStyle/>
            <a:p>
              <a:pPr marL="0" lvl="1" algn="l" defTabSz="844550">
                <a:lnSpc>
                  <a:spcPct val="90000"/>
                </a:lnSpc>
                <a:spcBef>
                  <a:spcPct val="0"/>
                </a:spcBef>
                <a:spcAft>
                  <a:spcPct val="15000"/>
                </a:spcAft>
              </a:pPr>
              <a:endParaRPr lang="fr-BE" sz="1900" kern="1200" noProof="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71935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CEFF0-A7A6-E067-BB54-081EEA76A917}"/>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65C95A34-6B88-51DD-F2C3-82C82AA7FACA}"/>
              </a:ext>
            </a:extLst>
          </p:cNvPr>
          <p:cNvGraphicFramePr>
            <a:graphicFrameLocks/>
          </p:cNvGraphicFramePr>
          <p:nvPr>
            <p:extLst>
              <p:ext uri="{D42A27DB-BD31-4B8C-83A1-F6EECF244321}">
                <p14:modId xmlns:p14="http://schemas.microsoft.com/office/powerpoint/2010/main" val="3319885912"/>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2EF3EB15-DCFD-7C30-AAC5-B8354212D893}"/>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Ad hoc </a:t>
            </a:r>
            <a:r>
              <a:rPr lang="fr-BE" sz="3200" dirty="0" err="1">
                <a:latin typeface="Times New Roman" panose="02020603050405020304" pitchFamily="18" charset="0"/>
                <a:cs typeface="Times New Roman" panose="02020603050405020304" pitchFamily="18" charset="0"/>
              </a:rPr>
              <a:t>geno-proteomic</a:t>
            </a:r>
            <a:r>
              <a:rPr lang="fr-BE" sz="3200" dirty="0">
                <a:latin typeface="Times New Roman" panose="02020603050405020304" pitchFamily="18" charset="0"/>
                <a:cs typeface="Times New Roman" panose="02020603050405020304" pitchFamily="18" charset="0"/>
              </a:rPr>
              <a:t> </a:t>
            </a:r>
            <a:r>
              <a:rPr lang="fr-BE" sz="3200" dirty="0" err="1">
                <a:latin typeface="Times New Roman" panose="02020603050405020304" pitchFamily="18" charset="0"/>
                <a:cs typeface="Times New Roman" panose="02020603050405020304" pitchFamily="18" charset="0"/>
              </a:rPr>
              <a:t>database</a:t>
            </a:r>
            <a:endParaRPr lang="fr-BE" sz="3200"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A24EF869-E2E2-7773-CFB8-92DA9F3FFF0C}"/>
              </a:ext>
            </a:extLst>
          </p:cNvPr>
          <p:cNvSpPr>
            <a:spLocks noGrp="1"/>
          </p:cNvSpPr>
          <p:nvPr>
            <p:ph type="sldNum" sz="quarter" idx="12"/>
          </p:nvPr>
        </p:nvSpPr>
        <p:spPr>
          <a:xfrm>
            <a:off x="6457950" y="6356351"/>
            <a:ext cx="2057400" cy="365125"/>
          </a:xfrm>
        </p:spPr>
        <p:txBody>
          <a:bodyPr/>
          <a:lstStyle/>
          <a:p>
            <a:r>
              <a:rPr lang="fr-BE" dirty="0">
                <a:latin typeface="Times New Roman" panose="02020603050405020304" pitchFamily="18" charset="0"/>
                <a:cs typeface="Times New Roman" panose="02020603050405020304" pitchFamily="18" charset="0"/>
              </a:rPr>
              <a:t>7</a:t>
            </a:r>
          </a:p>
        </p:txBody>
      </p:sp>
      <p:sp>
        <p:nvSpPr>
          <p:cNvPr id="33" name="TextBox 32">
            <a:extLst>
              <a:ext uri="{FF2B5EF4-FFF2-40B4-BE49-F238E27FC236}">
                <a16:creationId xmlns:a16="http://schemas.microsoft.com/office/drawing/2014/main" id="{0DD99913-2120-CE8F-1ABD-D6FB252BDBE5}"/>
              </a:ext>
            </a:extLst>
          </p:cNvPr>
          <p:cNvSpPr txBox="1"/>
          <p:nvPr/>
        </p:nvSpPr>
        <p:spPr>
          <a:xfrm>
            <a:off x="0" y="6459251"/>
            <a:ext cx="9144000" cy="400110"/>
          </a:xfrm>
          <a:prstGeom prst="rect">
            <a:avLst/>
          </a:prstGeom>
          <a:noFill/>
        </p:spPr>
        <p:txBody>
          <a:bodyPr wrap="square">
            <a:spAutoFit/>
          </a:bodyPr>
          <a:lstStyle/>
          <a:p>
            <a:r>
              <a:rPr lang="en-US" sz="1000" dirty="0">
                <a:solidFill>
                  <a:schemeClr val="bg2">
                    <a:lumMod val="50000"/>
                  </a:schemeClr>
                </a:solidFill>
                <a:effectLst/>
                <a:latin typeface="Times New Roman" panose="02020603050405020304" pitchFamily="18" charset="0"/>
                <a:cs typeface="Times New Roman" panose="02020603050405020304" pitchFamily="18" charset="0"/>
              </a:rPr>
              <a:t>Matthias Blum </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et al., </a:t>
            </a:r>
            <a:r>
              <a:rPr lang="en-US" sz="1000" dirty="0">
                <a:solidFill>
                  <a:schemeClr val="bg2">
                    <a:lumMod val="50000"/>
                  </a:schemeClr>
                </a:solidFill>
                <a:effectLst/>
                <a:latin typeface="Times New Roman" panose="02020603050405020304" pitchFamily="18" charset="0"/>
                <a:cs typeface="Times New Roman" panose="02020603050405020304" pitchFamily="18" charset="0"/>
              </a:rPr>
              <a:t>2025.</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a:t>
            </a:r>
            <a:r>
              <a:rPr lang="en-US" sz="1000" dirty="0" err="1">
                <a:solidFill>
                  <a:schemeClr val="bg2">
                    <a:lumMod val="50000"/>
                  </a:schemeClr>
                </a:solidFill>
                <a:effectLst/>
                <a:latin typeface="Times New Roman" panose="02020603050405020304" pitchFamily="18" charset="0"/>
                <a:cs typeface="Times New Roman" panose="02020603050405020304" pitchFamily="18" charset="0"/>
              </a:rPr>
              <a:t>InterPro</a:t>
            </a:r>
            <a:r>
              <a:rPr lang="en-US" sz="1000" dirty="0">
                <a:solidFill>
                  <a:schemeClr val="bg2">
                    <a:lumMod val="50000"/>
                  </a:schemeClr>
                </a:solidFill>
                <a:effectLst/>
                <a:latin typeface="Times New Roman" panose="02020603050405020304" pitchFamily="18" charset="0"/>
                <a:cs typeface="Times New Roman" panose="02020603050405020304" pitchFamily="18" charset="0"/>
              </a:rPr>
              <a:t>: the protein sequence classification resource in 2025, Nucleic Acids Research, Volume 53, D444–D456, https://doi.org/10.1093/nar/gkae1082</a:t>
            </a:r>
            <a:endParaRPr lang="en-US" sz="1000" u="sng" dirty="0">
              <a:solidFill>
                <a:schemeClr val="bg2">
                  <a:lumMod val="50000"/>
                </a:schemeClr>
              </a:solidFill>
              <a:effectLst/>
              <a:latin typeface="Times New Roman" panose="02020603050405020304" pitchFamily="18" charset="0"/>
              <a:cs typeface="Times New Roman" panose="02020603050405020304" pitchFamily="18" charset="0"/>
            </a:endParaRPr>
          </a:p>
        </p:txBody>
      </p:sp>
      <p:grpSp>
        <p:nvGrpSpPr>
          <p:cNvPr id="67" name="Group 66">
            <a:extLst>
              <a:ext uri="{FF2B5EF4-FFF2-40B4-BE49-F238E27FC236}">
                <a16:creationId xmlns:a16="http://schemas.microsoft.com/office/drawing/2014/main" id="{3BC8C8C4-2F85-49FF-D0E8-05DC978C1B6B}"/>
              </a:ext>
            </a:extLst>
          </p:cNvPr>
          <p:cNvGrpSpPr/>
          <p:nvPr/>
        </p:nvGrpSpPr>
        <p:grpSpPr>
          <a:xfrm>
            <a:off x="45766" y="1278525"/>
            <a:ext cx="9010349" cy="2655836"/>
            <a:chOff x="45766" y="1278525"/>
            <a:chExt cx="9010349" cy="2655836"/>
          </a:xfrm>
        </p:grpSpPr>
        <p:grpSp>
          <p:nvGrpSpPr>
            <p:cNvPr id="62" name="Group 61">
              <a:extLst>
                <a:ext uri="{FF2B5EF4-FFF2-40B4-BE49-F238E27FC236}">
                  <a16:creationId xmlns:a16="http://schemas.microsoft.com/office/drawing/2014/main" id="{2B8516C6-08DE-3E30-3727-70D4B0B62D7A}"/>
                </a:ext>
              </a:extLst>
            </p:cNvPr>
            <p:cNvGrpSpPr/>
            <p:nvPr/>
          </p:nvGrpSpPr>
          <p:grpSpPr>
            <a:xfrm>
              <a:off x="45766" y="1278525"/>
              <a:ext cx="9010349" cy="2655836"/>
              <a:chOff x="45766" y="1315596"/>
              <a:chExt cx="9010349" cy="2655836"/>
            </a:xfrm>
          </p:grpSpPr>
          <p:pic>
            <p:nvPicPr>
              <p:cNvPr id="15" name="Picture 14" descr="Text&#10;&#10;Description automatically generated with low confidence">
                <a:extLst>
                  <a:ext uri="{FF2B5EF4-FFF2-40B4-BE49-F238E27FC236}">
                    <a16:creationId xmlns:a16="http://schemas.microsoft.com/office/drawing/2014/main" id="{FACEDC75-4818-0B2C-A691-36DFABAAD5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9404" y="3395773"/>
                <a:ext cx="2234317" cy="57565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C06A533-C605-E885-E96E-8458FB97CD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9404" y="2706641"/>
                <a:ext cx="1711925" cy="634046"/>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0C6F427B-CEEA-32F2-B67F-86678AFBA2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9404" y="2132600"/>
                <a:ext cx="1643525" cy="545025"/>
              </a:xfrm>
              <a:prstGeom prst="rect">
                <a:avLst/>
              </a:prstGeom>
            </p:spPr>
          </p:pic>
          <p:pic>
            <p:nvPicPr>
              <p:cNvPr id="18" name="Picture 17">
                <a:extLst>
                  <a:ext uri="{FF2B5EF4-FFF2-40B4-BE49-F238E27FC236}">
                    <a16:creationId xmlns:a16="http://schemas.microsoft.com/office/drawing/2014/main" id="{1F29322D-3142-5652-2D42-6B271B11A6A5}"/>
                  </a:ext>
                </a:extLst>
              </p:cNvPr>
              <p:cNvPicPr>
                <a:picLocks noChangeAspect="1"/>
              </p:cNvPicPr>
              <p:nvPr/>
            </p:nvPicPr>
            <p:blipFill>
              <a:blip r:embed="rId11"/>
              <a:srcRect l="23187" r="9306" b="11294"/>
              <a:stretch/>
            </p:blipFill>
            <p:spPr>
              <a:xfrm>
                <a:off x="2051222" y="1389738"/>
                <a:ext cx="4770576" cy="2206107"/>
              </a:xfrm>
              <a:prstGeom prst="rect">
                <a:avLst/>
              </a:prstGeom>
            </p:spPr>
          </p:pic>
          <p:pic>
            <p:nvPicPr>
              <p:cNvPr id="32" name="Picture 31">
                <a:extLst>
                  <a:ext uri="{FF2B5EF4-FFF2-40B4-BE49-F238E27FC236}">
                    <a16:creationId xmlns:a16="http://schemas.microsoft.com/office/drawing/2014/main" id="{D9D3DE46-FD55-61CF-AD44-9E7EA26AC5F5}"/>
                  </a:ext>
                </a:extLst>
              </p:cNvPr>
              <p:cNvPicPr>
                <a:picLocks noChangeAspect="1"/>
              </p:cNvPicPr>
              <p:nvPr/>
            </p:nvPicPr>
            <p:blipFill>
              <a:blip r:embed="rId12"/>
              <a:stretch>
                <a:fillRect/>
              </a:stretch>
            </p:blipFill>
            <p:spPr>
              <a:xfrm>
                <a:off x="6821798" y="1559923"/>
                <a:ext cx="2234317" cy="543661"/>
              </a:xfrm>
              <a:prstGeom prst="rect">
                <a:avLst/>
              </a:prstGeom>
            </p:spPr>
          </p:pic>
          <p:pic>
            <p:nvPicPr>
              <p:cNvPr id="59" name="Picture 58">
                <a:extLst>
                  <a:ext uri="{FF2B5EF4-FFF2-40B4-BE49-F238E27FC236}">
                    <a16:creationId xmlns:a16="http://schemas.microsoft.com/office/drawing/2014/main" id="{142999B1-3E2A-CE1E-F72B-D83339467C5C}"/>
                  </a:ext>
                </a:extLst>
              </p:cNvPr>
              <p:cNvPicPr>
                <a:picLocks noChangeAspect="1"/>
              </p:cNvPicPr>
              <p:nvPr/>
            </p:nvPicPr>
            <p:blipFill>
              <a:blip r:embed="rId11"/>
              <a:srcRect l="29208" t="2958" r="44917" b="73826"/>
              <a:stretch/>
            </p:blipFill>
            <p:spPr>
              <a:xfrm>
                <a:off x="4708197" y="1382876"/>
                <a:ext cx="1828535" cy="577382"/>
              </a:xfrm>
              <a:prstGeom prst="rect">
                <a:avLst/>
              </a:prstGeom>
            </p:spPr>
          </p:pic>
          <p:pic>
            <p:nvPicPr>
              <p:cNvPr id="60" name="Picture 59">
                <a:extLst>
                  <a:ext uri="{FF2B5EF4-FFF2-40B4-BE49-F238E27FC236}">
                    <a16:creationId xmlns:a16="http://schemas.microsoft.com/office/drawing/2014/main" id="{43550F61-DDC1-958D-D28E-187D85A3DAC7}"/>
                  </a:ext>
                </a:extLst>
              </p:cNvPr>
              <p:cNvPicPr>
                <a:picLocks noChangeAspect="1"/>
              </p:cNvPicPr>
              <p:nvPr/>
            </p:nvPicPr>
            <p:blipFill>
              <a:blip r:embed="rId11"/>
              <a:srcRect l="2173" r="67852" b="36564"/>
              <a:stretch/>
            </p:blipFill>
            <p:spPr>
              <a:xfrm>
                <a:off x="2751207" y="1315596"/>
                <a:ext cx="2118281" cy="1577635"/>
              </a:xfrm>
              <a:prstGeom prst="rect">
                <a:avLst/>
              </a:prstGeom>
            </p:spPr>
          </p:pic>
          <p:pic>
            <p:nvPicPr>
              <p:cNvPr id="61" name="Picture 60" descr="A picture containing text, clipart&#10;&#10;Description automatically generated">
                <a:extLst>
                  <a:ext uri="{FF2B5EF4-FFF2-40B4-BE49-F238E27FC236}">
                    <a16:creationId xmlns:a16="http://schemas.microsoft.com/office/drawing/2014/main" id="{027F3C92-C286-3DD1-0576-4DFF34CFA2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66" y="2123035"/>
                <a:ext cx="2118281" cy="594396"/>
              </a:xfrm>
              <a:prstGeom prst="rect">
                <a:avLst/>
              </a:prstGeom>
            </p:spPr>
          </p:pic>
        </p:grpSp>
        <p:sp>
          <p:nvSpPr>
            <p:cNvPr id="63" name="TextBox 62">
              <a:extLst>
                <a:ext uri="{FF2B5EF4-FFF2-40B4-BE49-F238E27FC236}">
                  <a16:creationId xmlns:a16="http://schemas.microsoft.com/office/drawing/2014/main" id="{9FB485E8-E46E-061D-E3AD-0D7F200797E1}"/>
                </a:ext>
              </a:extLst>
            </p:cNvPr>
            <p:cNvSpPr txBox="1"/>
            <p:nvPr/>
          </p:nvSpPr>
          <p:spPr>
            <a:xfrm>
              <a:off x="4860408" y="1538068"/>
              <a:ext cx="1643526" cy="523220"/>
            </a:xfrm>
            <a:prstGeom prst="rect">
              <a:avLst/>
            </a:prstGeom>
            <a:solidFill>
              <a:schemeClr val="bg1"/>
            </a:solidFill>
          </p:spPr>
          <p:txBody>
            <a:bodyPr wrap="square" rtlCol="0" anchor="ctr">
              <a:spAutoFit/>
            </a:bodyPr>
            <a:lstStyle/>
            <a:p>
              <a:pPr algn="ctr"/>
              <a:r>
                <a:rPr lang="en-US" sz="1400" dirty="0">
                  <a:latin typeface="Times New Roman" panose="02020603050405020304" pitchFamily="18" charset="0"/>
                  <a:cs typeface="Times New Roman" panose="02020603050405020304" pitchFamily="18" charset="0"/>
                </a:rPr>
                <a:t>Domains and motifs</a:t>
              </a:r>
            </a:p>
            <a:p>
              <a:pPr algn="ctr"/>
              <a:r>
                <a:rPr lang="en-US" sz="1400" dirty="0">
                  <a:latin typeface="Times New Roman" panose="02020603050405020304" pitchFamily="18" charset="0"/>
                  <a:cs typeface="Times New Roman" panose="02020603050405020304" pitchFamily="18" charset="0"/>
                </a:rPr>
                <a:t>identification</a:t>
              </a:r>
            </a:p>
          </p:txBody>
        </p:sp>
        <p:sp>
          <p:nvSpPr>
            <p:cNvPr id="64" name="TextBox 63">
              <a:extLst>
                <a:ext uri="{FF2B5EF4-FFF2-40B4-BE49-F238E27FC236}">
                  <a16:creationId xmlns:a16="http://schemas.microsoft.com/office/drawing/2014/main" id="{A34253F5-05DA-2D35-23DC-8FDEFC962FAF}"/>
                </a:ext>
              </a:extLst>
            </p:cNvPr>
            <p:cNvSpPr txBox="1"/>
            <p:nvPr/>
          </p:nvSpPr>
          <p:spPr>
            <a:xfrm>
              <a:off x="2727036" y="1539122"/>
              <a:ext cx="1643526" cy="307777"/>
            </a:xfrm>
            <a:prstGeom prst="rect">
              <a:avLst/>
            </a:prstGeom>
            <a:solidFill>
              <a:schemeClr val="bg1"/>
            </a:solidFill>
          </p:spPr>
          <p:txBody>
            <a:bodyPr wrap="square" rtlCol="0" anchor="ctr">
              <a:spAutoFit/>
            </a:bodyPr>
            <a:lstStyle/>
            <a:p>
              <a:pPr algn="ctr"/>
              <a:r>
                <a:rPr lang="en-US" sz="1400" dirty="0">
                  <a:latin typeface="Times New Roman" panose="02020603050405020304" pitchFamily="18" charset="0"/>
                  <a:cs typeface="Times New Roman" panose="02020603050405020304" pitchFamily="18" charset="0"/>
                </a:rPr>
                <a:t>Protein sequences</a:t>
              </a:r>
            </a:p>
          </p:txBody>
        </p:sp>
        <p:pic>
          <p:nvPicPr>
            <p:cNvPr id="65" name="Picture 64">
              <a:extLst>
                <a:ext uri="{FF2B5EF4-FFF2-40B4-BE49-F238E27FC236}">
                  <a16:creationId xmlns:a16="http://schemas.microsoft.com/office/drawing/2014/main" id="{DE640281-D45B-B125-124C-33F5974B1BEA}"/>
                </a:ext>
              </a:extLst>
            </p:cNvPr>
            <p:cNvPicPr>
              <a:picLocks noChangeAspect="1"/>
            </p:cNvPicPr>
            <p:nvPr/>
          </p:nvPicPr>
          <p:blipFill>
            <a:blip r:embed="rId11"/>
            <a:srcRect l="2173" t="24223" r="67852" b="36564"/>
            <a:stretch/>
          </p:blipFill>
          <p:spPr>
            <a:xfrm>
              <a:off x="2748161" y="1969706"/>
              <a:ext cx="2118281" cy="975206"/>
            </a:xfrm>
            <a:prstGeom prst="rect">
              <a:avLst/>
            </a:prstGeom>
          </p:spPr>
        </p:pic>
      </p:grpSp>
      <p:grpSp>
        <p:nvGrpSpPr>
          <p:cNvPr id="56" name="Group 55">
            <a:extLst>
              <a:ext uri="{FF2B5EF4-FFF2-40B4-BE49-F238E27FC236}">
                <a16:creationId xmlns:a16="http://schemas.microsoft.com/office/drawing/2014/main" id="{DA916311-C50C-18F5-407B-7417275D8C8B}"/>
              </a:ext>
            </a:extLst>
          </p:cNvPr>
          <p:cNvGrpSpPr/>
          <p:nvPr/>
        </p:nvGrpSpPr>
        <p:grpSpPr>
          <a:xfrm>
            <a:off x="1567016" y="3095463"/>
            <a:ext cx="6009967" cy="3223570"/>
            <a:chOff x="453713" y="3003699"/>
            <a:chExt cx="6392779" cy="3428899"/>
          </a:xfrm>
        </p:grpSpPr>
        <p:pic>
          <p:nvPicPr>
            <p:cNvPr id="44" name="Picture 43" descr="A picture containing hand, accessory, colorful, crowd&#10;&#10;Description automatically generated">
              <a:extLst>
                <a:ext uri="{FF2B5EF4-FFF2-40B4-BE49-F238E27FC236}">
                  <a16:creationId xmlns:a16="http://schemas.microsoft.com/office/drawing/2014/main" id="{95087B11-0E93-6964-E540-F463269508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3713" y="3090439"/>
              <a:ext cx="2318825" cy="2036041"/>
            </a:xfrm>
            <a:prstGeom prst="rect">
              <a:avLst/>
            </a:prstGeom>
          </p:spPr>
        </p:pic>
        <p:pic>
          <p:nvPicPr>
            <p:cNvPr id="45" name="Graphic 44" descr="Magnifying glass with solid fill">
              <a:extLst>
                <a:ext uri="{FF2B5EF4-FFF2-40B4-BE49-F238E27FC236}">
                  <a16:creationId xmlns:a16="http://schemas.microsoft.com/office/drawing/2014/main" id="{6C642A23-F088-ADC4-BB0F-8E8E687916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66198" y="3003699"/>
              <a:ext cx="555590" cy="555590"/>
            </a:xfrm>
            <a:prstGeom prst="rect">
              <a:avLst/>
            </a:prstGeom>
          </p:spPr>
        </p:pic>
        <p:pic>
          <p:nvPicPr>
            <p:cNvPr id="46" name="Graphic 45" descr="Magnifying glass with solid fill">
              <a:extLst>
                <a:ext uri="{FF2B5EF4-FFF2-40B4-BE49-F238E27FC236}">
                  <a16:creationId xmlns:a16="http://schemas.microsoft.com/office/drawing/2014/main" id="{013FEEBF-7258-BBD4-E2C8-6CBD13D3487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86662" y="3727313"/>
              <a:ext cx="555590" cy="555590"/>
            </a:xfrm>
            <a:prstGeom prst="rect">
              <a:avLst/>
            </a:prstGeom>
          </p:spPr>
        </p:pic>
        <p:cxnSp>
          <p:nvCxnSpPr>
            <p:cNvPr id="47" name="Connector: Curved 46">
              <a:extLst>
                <a:ext uri="{FF2B5EF4-FFF2-40B4-BE49-F238E27FC236}">
                  <a16:creationId xmlns:a16="http://schemas.microsoft.com/office/drawing/2014/main" id="{FDF945C2-6AF6-C90F-EF67-A3ECE088B651}"/>
                </a:ext>
              </a:extLst>
            </p:cNvPr>
            <p:cNvCxnSpPr>
              <a:cxnSpLocks/>
            </p:cNvCxnSpPr>
            <p:nvPr/>
          </p:nvCxnSpPr>
          <p:spPr>
            <a:xfrm>
              <a:off x="2557407" y="3505098"/>
              <a:ext cx="962233" cy="239456"/>
            </a:xfrm>
            <a:prstGeom prst="curvedConnector3">
              <a:avLst>
                <a:gd name="adj1" fmla="val 99930"/>
              </a:avLst>
            </a:prstGeom>
            <a:ln w="28575">
              <a:solidFill>
                <a:srgbClr val="16354C"/>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descr="Map&#10;&#10;Description automatically generated">
              <a:extLst>
                <a:ext uri="{FF2B5EF4-FFF2-40B4-BE49-F238E27FC236}">
                  <a16:creationId xmlns:a16="http://schemas.microsoft.com/office/drawing/2014/main" id="{A41CCC18-E9E9-F4F4-ED16-1EBD95E59DF3}"/>
                </a:ext>
              </a:extLst>
            </p:cNvPr>
            <p:cNvPicPr>
              <a:picLocks noChangeAspect="1"/>
            </p:cNvPicPr>
            <p:nvPr/>
          </p:nvPicPr>
          <p:blipFill rotWithShape="1">
            <a:blip r:embed="rId19">
              <a:extLst>
                <a:ext uri="{28A0092B-C50C-407E-A947-70E740481C1C}">
                  <a14:useLocalDpi xmlns:a14="http://schemas.microsoft.com/office/drawing/2010/main" val="0"/>
                </a:ext>
              </a:extLst>
            </a:blip>
            <a:srcRect l="50078"/>
            <a:stretch/>
          </p:blipFill>
          <p:spPr>
            <a:xfrm>
              <a:off x="4685255" y="4454822"/>
              <a:ext cx="2161237" cy="1977776"/>
            </a:xfrm>
            <a:prstGeom prst="rect">
              <a:avLst/>
            </a:prstGeom>
          </p:spPr>
        </p:pic>
        <p:cxnSp>
          <p:nvCxnSpPr>
            <p:cNvPr id="50" name="Connector: Curved 49">
              <a:extLst>
                <a:ext uri="{FF2B5EF4-FFF2-40B4-BE49-F238E27FC236}">
                  <a16:creationId xmlns:a16="http://schemas.microsoft.com/office/drawing/2014/main" id="{FA55EC92-3C51-9CB8-3BF3-684BC65C98BA}"/>
                </a:ext>
              </a:extLst>
            </p:cNvPr>
            <p:cNvCxnSpPr>
              <a:cxnSpLocks/>
            </p:cNvCxnSpPr>
            <p:nvPr/>
          </p:nvCxnSpPr>
          <p:spPr>
            <a:xfrm>
              <a:off x="4756252" y="4218019"/>
              <a:ext cx="962233" cy="239456"/>
            </a:xfrm>
            <a:prstGeom prst="curvedConnector3">
              <a:avLst>
                <a:gd name="adj1" fmla="val 99930"/>
              </a:avLst>
            </a:prstGeom>
            <a:ln w="28575">
              <a:solidFill>
                <a:srgbClr val="16354C"/>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Map&#10;&#10;Description automatically generated">
              <a:extLst>
                <a:ext uri="{FF2B5EF4-FFF2-40B4-BE49-F238E27FC236}">
                  <a16:creationId xmlns:a16="http://schemas.microsoft.com/office/drawing/2014/main" id="{089300F8-7EB0-54FE-7160-883A5B098DCE}"/>
                </a:ext>
              </a:extLst>
            </p:cNvPr>
            <p:cNvPicPr>
              <a:picLocks noChangeAspect="1"/>
            </p:cNvPicPr>
            <p:nvPr/>
          </p:nvPicPr>
          <p:blipFill rotWithShape="1">
            <a:blip r:embed="rId19">
              <a:extLst>
                <a:ext uri="{28A0092B-C50C-407E-A947-70E740481C1C}">
                  <a14:useLocalDpi xmlns:a14="http://schemas.microsoft.com/office/drawing/2010/main" val="0"/>
                </a:ext>
              </a:extLst>
            </a:blip>
            <a:srcRect r="49922"/>
            <a:stretch/>
          </p:blipFill>
          <p:spPr>
            <a:xfrm>
              <a:off x="2576040" y="3730453"/>
              <a:ext cx="2169729" cy="1979344"/>
            </a:xfrm>
            <a:prstGeom prst="rect">
              <a:avLst/>
            </a:prstGeom>
          </p:spPr>
        </p:pic>
      </p:grpSp>
    </p:spTree>
    <p:extLst>
      <p:ext uri="{BB962C8B-B14F-4D97-AF65-F5344CB8AC3E}">
        <p14:creationId xmlns:p14="http://schemas.microsoft.com/office/powerpoint/2010/main" val="3197975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5B55C-D0F6-08A1-6135-7338B0877470}"/>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7C24CFD1-50C4-D9CE-EEA7-86DB7CDB8908}"/>
              </a:ext>
            </a:extLst>
          </p:cNvPr>
          <p:cNvGraphicFramePr>
            <a:graphicFrameLocks/>
          </p:cNvGraphicFramePr>
          <p:nvPr>
            <p:extLst>
              <p:ext uri="{D42A27DB-BD31-4B8C-83A1-F6EECF244321}">
                <p14:modId xmlns:p14="http://schemas.microsoft.com/office/powerpoint/2010/main" val="1804813047"/>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A813E3F9-FF1E-2C29-4D0E-F53B4ED94024}"/>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Transmission by living </a:t>
            </a:r>
            <a:r>
              <a:rPr lang="fr-BE" sz="3200" dirty="0" err="1">
                <a:latin typeface="Times New Roman" panose="02020603050405020304" pitchFamily="18" charset="0"/>
                <a:cs typeface="Times New Roman" panose="02020603050405020304" pitchFamily="18" charset="0"/>
              </a:rPr>
              <a:t>vectors</a:t>
            </a:r>
            <a:endParaRPr lang="fr-BE" sz="3200" dirty="0">
              <a:latin typeface="Times New Roman" panose="02020603050405020304" pitchFamily="18" charset="0"/>
              <a:cs typeface="Times New Roman" panose="02020603050405020304" pitchFamily="18" charset="0"/>
            </a:endParaRPr>
          </a:p>
        </p:txBody>
      </p:sp>
      <p:sp>
        <p:nvSpPr>
          <p:cNvPr id="26" name="Slide Number Placeholder 12">
            <a:extLst>
              <a:ext uri="{FF2B5EF4-FFF2-40B4-BE49-F238E27FC236}">
                <a16:creationId xmlns:a16="http://schemas.microsoft.com/office/drawing/2014/main" id="{506AD56C-0F73-2DC7-1BB2-535C3D31B3AE}"/>
              </a:ext>
            </a:extLst>
          </p:cNvPr>
          <p:cNvSpPr>
            <a:spLocks noGrp="1"/>
          </p:cNvSpPr>
          <p:nvPr>
            <p:ph type="sldNum" sz="quarter" idx="12"/>
          </p:nvPr>
        </p:nvSpPr>
        <p:spPr>
          <a:xfrm>
            <a:off x="6457950" y="6356351"/>
            <a:ext cx="2057400" cy="365125"/>
          </a:xfrm>
        </p:spPr>
        <p:txBody>
          <a:bodyPr/>
          <a:lstStyle/>
          <a:p>
            <a:r>
              <a:rPr lang="fr-BE" dirty="0">
                <a:latin typeface="Times New Roman" panose="02020603050405020304" pitchFamily="18" charset="0"/>
                <a:cs typeface="Times New Roman" panose="02020603050405020304" pitchFamily="18" charset="0"/>
              </a:rPr>
              <a:t>8</a:t>
            </a:r>
          </a:p>
        </p:txBody>
      </p:sp>
      <p:pic>
        <p:nvPicPr>
          <p:cNvPr id="6" name="Graphic 5">
            <a:extLst>
              <a:ext uri="{FF2B5EF4-FFF2-40B4-BE49-F238E27FC236}">
                <a16:creationId xmlns:a16="http://schemas.microsoft.com/office/drawing/2014/main" id="{C773EB8C-A089-3EDA-CCEC-6080D3EE49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50930" y="2097598"/>
            <a:ext cx="4973510" cy="3243142"/>
          </a:xfrm>
          <a:prstGeom prst="rect">
            <a:avLst/>
          </a:prstGeom>
        </p:spPr>
      </p:pic>
      <p:sp>
        <p:nvSpPr>
          <p:cNvPr id="4" name="Rectangle: Top Corners Rounded 3">
            <a:extLst>
              <a:ext uri="{FF2B5EF4-FFF2-40B4-BE49-F238E27FC236}">
                <a16:creationId xmlns:a16="http://schemas.microsoft.com/office/drawing/2014/main" id="{3EA1D350-C19A-1D55-53D5-6AE165995665}"/>
              </a:ext>
            </a:extLst>
          </p:cNvPr>
          <p:cNvSpPr/>
          <p:nvPr/>
        </p:nvSpPr>
        <p:spPr>
          <a:xfrm>
            <a:off x="117103" y="4555816"/>
            <a:ext cx="3928915" cy="1057596"/>
          </a:xfrm>
          <a:prstGeom prst="roundRect">
            <a:avLst>
              <a:gd name="adj" fmla="val 12196"/>
            </a:avLst>
          </a:prstGeom>
          <a:solidFill>
            <a:srgbClr val="23445D"/>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numCol="1" anchor="ctr"/>
          <a:lstStyle/>
          <a:p>
            <a:r>
              <a:rPr lang="en-US" dirty="0">
                <a:solidFill>
                  <a:schemeClr val="bg1"/>
                </a:solidFill>
                <a:latin typeface="Times New Roman" panose="02020603050405020304" pitchFamily="18" charset="0"/>
                <a:cs typeface="Times New Roman" panose="02020603050405020304" pitchFamily="18" charset="0"/>
              </a:rPr>
              <a:t>Sometimes :</a:t>
            </a:r>
          </a:p>
          <a:p>
            <a:pPr marL="285750" indent="-285750">
              <a:buFont typeface="Calibri" panose="020F0502020204030204" pitchFamily="34" charset="0"/>
              <a:buChar char="×"/>
            </a:pPr>
            <a:r>
              <a:rPr lang="en-US" dirty="0">
                <a:solidFill>
                  <a:schemeClr val="bg1"/>
                </a:solidFill>
                <a:latin typeface="Times New Roman" panose="02020603050405020304" pitchFamily="18" charset="0"/>
                <a:cs typeface="Times New Roman" panose="02020603050405020304" pitchFamily="18" charset="0"/>
              </a:rPr>
              <a:t>No distinctions inside viral genera</a:t>
            </a:r>
          </a:p>
          <a:p>
            <a:pPr marL="285750" indent="-285750">
              <a:buFont typeface="Calibri" panose="020F0502020204030204" pitchFamily="34" charset="0"/>
              <a:buChar char="×"/>
            </a:pPr>
            <a:r>
              <a:rPr lang="en-US" dirty="0" err="1">
                <a:solidFill>
                  <a:schemeClr val="bg1"/>
                </a:solidFill>
                <a:latin typeface="Times New Roman" panose="02020603050405020304" pitchFamily="18" charset="0"/>
                <a:cs typeface="Times New Roman" panose="02020603050405020304" pitchFamily="18" charset="0"/>
              </a:rPr>
              <a:t>InterPro</a:t>
            </a:r>
            <a:r>
              <a:rPr lang="en-US" dirty="0">
                <a:solidFill>
                  <a:schemeClr val="bg1"/>
                </a:solidFill>
                <a:latin typeface="Times New Roman" panose="02020603050405020304" pitchFamily="18" charset="0"/>
                <a:cs typeface="Times New Roman" panose="02020603050405020304" pitchFamily="18" charset="0"/>
              </a:rPr>
              <a:t> incomplete annotations</a:t>
            </a:r>
          </a:p>
        </p:txBody>
      </p:sp>
      <p:sp>
        <p:nvSpPr>
          <p:cNvPr id="8" name="TextBox 7">
            <a:extLst>
              <a:ext uri="{FF2B5EF4-FFF2-40B4-BE49-F238E27FC236}">
                <a16:creationId xmlns:a16="http://schemas.microsoft.com/office/drawing/2014/main" id="{36850613-42F8-9793-AAE5-D9EAE5AEE21C}"/>
              </a:ext>
            </a:extLst>
          </p:cNvPr>
          <p:cNvSpPr txBox="1"/>
          <p:nvPr/>
        </p:nvSpPr>
        <p:spPr>
          <a:xfrm>
            <a:off x="117104" y="1635332"/>
            <a:ext cx="3928915" cy="2685336"/>
          </a:xfrm>
          <a:prstGeom prst="roundRect">
            <a:avLst>
              <a:gd name="adj" fmla="val 6765"/>
            </a:avLst>
          </a:prstGeom>
          <a:solidFill>
            <a:srgbClr val="DAE8FC"/>
          </a:solidFill>
          <a:ln>
            <a:noFill/>
          </a:ln>
        </p:spPr>
        <p:txBody>
          <a:bodyPr wrap="square">
            <a:spAutoFit/>
          </a:bodyPr>
          <a:lstStyle/>
          <a:p>
            <a:pPr marL="285750"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Specificity close to </a:t>
            </a:r>
            <a:r>
              <a:rPr lang="en-US" noProof="0" dirty="0">
                <a:latin typeface="Times New Roman" panose="02020603050405020304" pitchFamily="18" charset="0"/>
                <a:cs typeface="Times New Roman" panose="02020603050405020304" pitchFamily="18" charset="0"/>
              </a:rPr>
              <a:t>100%</a:t>
            </a: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Sensitivity ranging between 89.8% and 100%</a:t>
            </a:r>
          </a:p>
          <a:p>
            <a:pPr marL="285750"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Simplicity of data type (motifs presence/absence) </a:t>
            </a:r>
          </a:p>
          <a:p>
            <a:pPr marL="285750"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Appropriate integration of uncertainties in biological characterizations</a:t>
            </a:r>
          </a:p>
          <a:p>
            <a:pPr marL="285750"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KNN, SVM, RF, LGBM</a:t>
            </a:r>
          </a:p>
        </p:txBody>
      </p:sp>
    </p:spTree>
    <p:extLst>
      <p:ext uri="{BB962C8B-B14F-4D97-AF65-F5344CB8AC3E}">
        <p14:creationId xmlns:p14="http://schemas.microsoft.com/office/powerpoint/2010/main" val="850907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4A0F-6774-29AC-B03F-236D6EA5A6C0}"/>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5A8409E8-0C69-759A-DA88-15AC3830DACE}"/>
              </a:ext>
            </a:extLst>
          </p:cNvPr>
          <p:cNvGraphicFramePr>
            <a:graphicFrameLocks/>
          </p:cNvGraphicFramePr>
          <p:nvPr>
            <p:extLst>
              <p:ext uri="{D42A27DB-BD31-4B8C-83A1-F6EECF244321}">
                <p14:modId xmlns:p14="http://schemas.microsoft.com/office/powerpoint/2010/main" val="2452734211"/>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7898B904-B0EA-52D2-0338-2BEF6A03FDBB}"/>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Ad hoc physico-</a:t>
            </a:r>
            <a:r>
              <a:rPr lang="fr-BE" sz="3200" dirty="0" err="1">
                <a:latin typeface="Times New Roman" panose="02020603050405020304" pitchFamily="18" charset="0"/>
                <a:cs typeface="Times New Roman" panose="02020603050405020304" pitchFamily="18" charset="0"/>
              </a:rPr>
              <a:t>chemical</a:t>
            </a:r>
            <a:r>
              <a:rPr lang="fr-BE" sz="3200" dirty="0">
                <a:latin typeface="Times New Roman" panose="02020603050405020304" pitchFamily="18" charset="0"/>
                <a:cs typeface="Times New Roman" panose="02020603050405020304" pitchFamily="18" charset="0"/>
              </a:rPr>
              <a:t> </a:t>
            </a:r>
            <a:r>
              <a:rPr lang="fr-BE" sz="3200" dirty="0" err="1">
                <a:latin typeface="Times New Roman" panose="02020603050405020304" pitchFamily="18" charset="0"/>
                <a:cs typeface="Times New Roman" panose="02020603050405020304" pitchFamily="18" charset="0"/>
              </a:rPr>
              <a:t>database</a:t>
            </a:r>
            <a:endParaRPr lang="fr-BE" sz="3200"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EC5AE61C-D896-B269-08E7-C070FF0AA633}"/>
              </a:ext>
            </a:extLst>
          </p:cNvPr>
          <p:cNvSpPr>
            <a:spLocks noGrp="1"/>
          </p:cNvSpPr>
          <p:nvPr>
            <p:ph type="sldNum" sz="quarter" idx="12"/>
          </p:nvPr>
        </p:nvSpPr>
        <p:spPr>
          <a:xfrm>
            <a:off x="6457950" y="6356351"/>
            <a:ext cx="2057400" cy="365125"/>
          </a:xfrm>
        </p:spPr>
        <p:txBody>
          <a:bodyPr/>
          <a:lstStyle/>
          <a:p>
            <a:r>
              <a:rPr lang="fr-BE" dirty="0">
                <a:latin typeface="Times New Roman" panose="02020603050405020304" pitchFamily="18" charset="0"/>
                <a:cs typeface="Times New Roman" panose="02020603050405020304" pitchFamily="18" charset="0"/>
              </a:rPr>
              <a:t>9</a:t>
            </a:r>
          </a:p>
        </p:txBody>
      </p:sp>
      <p:pic>
        <p:nvPicPr>
          <p:cNvPr id="6" name="Picture 5" descr="A colorful structure of a dna&#10;&#10;Description automatically generated with medium confidence">
            <a:extLst>
              <a:ext uri="{FF2B5EF4-FFF2-40B4-BE49-F238E27FC236}">
                <a16:creationId xmlns:a16="http://schemas.microsoft.com/office/drawing/2014/main" id="{6F73DD3A-BF2C-4AE9-93D3-803DAEFD53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7048" y="1587636"/>
            <a:ext cx="2352050" cy="1765056"/>
          </a:xfrm>
          <a:prstGeom prst="rect">
            <a:avLst/>
          </a:prstGeom>
        </p:spPr>
      </p:pic>
      <p:pic>
        <p:nvPicPr>
          <p:cNvPr id="7" name="Picture 6">
            <a:extLst>
              <a:ext uri="{FF2B5EF4-FFF2-40B4-BE49-F238E27FC236}">
                <a16:creationId xmlns:a16="http://schemas.microsoft.com/office/drawing/2014/main" id="{7C36599D-E090-2D04-661E-34D7AF3FBF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5249" y="1610389"/>
            <a:ext cx="1719550" cy="1719550"/>
          </a:xfrm>
          <a:prstGeom prst="rect">
            <a:avLst/>
          </a:prstGeom>
        </p:spPr>
      </p:pic>
      <p:pic>
        <p:nvPicPr>
          <p:cNvPr id="8" name="Picture 7" descr="A close-up of a structure&#10;&#10;Description automatically generated">
            <a:extLst>
              <a:ext uri="{FF2B5EF4-FFF2-40B4-BE49-F238E27FC236}">
                <a16:creationId xmlns:a16="http://schemas.microsoft.com/office/drawing/2014/main" id="{BB8C2EF5-2986-941D-89FB-5CF5987975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3361503">
            <a:off x="6395397" y="1339227"/>
            <a:ext cx="3063284" cy="2261872"/>
          </a:xfrm>
          <a:prstGeom prst="rect">
            <a:avLst/>
          </a:prstGeom>
        </p:spPr>
      </p:pic>
      <p:pic>
        <p:nvPicPr>
          <p:cNvPr id="10" name="Picture 9">
            <a:extLst>
              <a:ext uri="{FF2B5EF4-FFF2-40B4-BE49-F238E27FC236}">
                <a16:creationId xmlns:a16="http://schemas.microsoft.com/office/drawing/2014/main" id="{BFB8B011-8E6E-E9CD-1E5C-1B0AC4DB0DEB}"/>
              </a:ext>
            </a:extLst>
          </p:cNvPr>
          <p:cNvPicPr>
            <a:picLocks noChangeAspect="1"/>
          </p:cNvPicPr>
          <p:nvPr/>
        </p:nvPicPr>
        <p:blipFill>
          <a:blip r:embed="rId11"/>
          <a:srcRect l="8667" t="10309" r="12957" b="4511"/>
          <a:stretch/>
        </p:blipFill>
        <p:spPr>
          <a:xfrm>
            <a:off x="0" y="1479135"/>
            <a:ext cx="2352050" cy="1982059"/>
          </a:xfrm>
          <a:prstGeom prst="rect">
            <a:avLst/>
          </a:prstGeom>
        </p:spPr>
      </p:pic>
      <p:sp>
        <p:nvSpPr>
          <p:cNvPr id="14" name="TextBox 13">
            <a:extLst>
              <a:ext uri="{FF2B5EF4-FFF2-40B4-BE49-F238E27FC236}">
                <a16:creationId xmlns:a16="http://schemas.microsoft.com/office/drawing/2014/main" id="{4BACC539-74B2-2276-58EB-E0C28FFBDE92}"/>
              </a:ext>
            </a:extLst>
          </p:cNvPr>
          <p:cNvSpPr txBox="1"/>
          <p:nvPr/>
        </p:nvSpPr>
        <p:spPr>
          <a:xfrm>
            <a:off x="0" y="3406373"/>
            <a:ext cx="9144000" cy="646331"/>
          </a:xfrm>
          <a:prstGeom prst="rect">
            <a:avLst/>
          </a:prstGeom>
          <a:noFill/>
        </p:spPr>
        <p:txBody>
          <a:bodyPr wrap="square" numCol="4" rtlCol="0">
            <a:spAutoFit/>
          </a:bodyPr>
          <a:lstStyle/>
          <a:p>
            <a:pPr algn="ctr"/>
            <a:r>
              <a:rPr lang="fr-BE" b="1" dirty="0">
                <a:latin typeface="Times New Roman" panose="02020603050405020304" pitchFamily="18" charset="0"/>
                <a:cs typeface="Times New Roman" panose="02020603050405020304" pitchFamily="18" charset="0"/>
              </a:rPr>
              <a:t>RNA </a:t>
            </a:r>
            <a:r>
              <a:rPr lang="fr-BE" b="1" dirty="0" err="1">
                <a:latin typeface="Times New Roman" panose="02020603050405020304" pitchFamily="18" charset="0"/>
                <a:cs typeface="Times New Roman" panose="02020603050405020304" pitchFamily="18" charset="0"/>
              </a:rPr>
              <a:t>dependent</a:t>
            </a:r>
            <a:endParaRPr lang="fr-BE" b="1" dirty="0">
              <a:latin typeface="Times New Roman" panose="02020603050405020304" pitchFamily="18" charset="0"/>
              <a:cs typeface="Times New Roman" panose="02020603050405020304" pitchFamily="18" charset="0"/>
            </a:endParaRPr>
          </a:p>
          <a:p>
            <a:pPr algn="ctr"/>
            <a:r>
              <a:rPr lang="fr-BE" b="1" dirty="0">
                <a:latin typeface="Times New Roman" panose="02020603050405020304" pitchFamily="18" charset="0"/>
                <a:cs typeface="Times New Roman" panose="02020603050405020304" pitchFamily="18" charset="0"/>
              </a:rPr>
              <a:t>RNA </a:t>
            </a:r>
            <a:r>
              <a:rPr lang="fr-BE" b="1" dirty="0" err="1">
                <a:latin typeface="Times New Roman" panose="02020603050405020304" pitchFamily="18" charset="0"/>
                <a:cs typeface="Times New Roman" panose="02020603050405020304" pitchFamily="18" charset="0"/>
              </a:rPr>
              <a:t>polymerase</a:t>
            </a:r>
            <a:r>
              <a:rPr lang="fr-BE" b="1" dirty="0">
                <a:latin typeface="Times New Roman" panose="02020603050405020304" pitchFamily="18" charset="0"/>
                <a:cs typeface="Times New Roman" panose="02020603050405020304" pitchFamily="18" charset="0"/>
              </a:rPr>
              <a:t>                          Coat </a:t>
            </a:r>
            <a:r>
              <a:rPr lang="fr-BE" b="1" dirty="0" err="1">
                <a:latin typeface="Times New Roman" panose="02020603050405020304" pitchFamily="18" charset="0"/>
                <a:cs typeface="Times New Roman" panose="02020603050405020304" pitchFamily="18" charset="0"/>
              </a:rPr>
              <a:t>Protein</a:t>
            </a:r>
            <a:endParaRPr lang="fr-BE" b="1" dirty="0">
              <a:latin typeface="Times New Roman" panose="02020603050405020304" pitchFamily="18" charset="0"/>
              <a:cs typeface="Times New Roman" panose="02020603050405020304" pitchFamily="18" charset="0"/>
            </a:endParaRPr>
          </a:p>
          <a:p>
            <a:pPr algn="ctr"/>
            <a:endParaRPr lang="fr-BE" b="1" dirty="0">
              <a:latin typeface="Times New Roman" panose="02020603050405020304" pitchFamily="18" charset="0"/>
              <a:cs typeface="Times New Roman" panose="02020603050405020304" pitchFamily="18" charset="0"/>
            </a:endParaRPr>
          </a:p>
          <a:p>
            <a:pPr algn="ctr"/>
            <a:r>
              <a:rPr lang="en-US" b="1" i="0" dirty="0">
                <a:solidFill>
                  <a:srgbClr val="212121"/>
                </a:solidFill>
                <a:effectLst/>
                <a:latin typeface="Times New Roman" panose="02020603050405020304" pitchFamily="18" charset="0"/>
                <a:cs typeface="Times New Roman" panose="02020603050405020304" pitchFamily="18" charset="0"/>
              </a:rPr>
              <a:t>Viral suppressors of RNA silencing</a:t>
            </a:r>
          </a:p>
          <a:p>
            <a:pPr algn="ctr"/>
            <a:r>
              <a:rPr lang="fr-BE" b="1" dirty="0" err="1">
                <a:latin typeface="Times New Roman" panose="02020603050405020304" pitchFamily="18" charset="0"/>
                <a:cs typeface="Times New Roman" panose="02020603050405020304" pitchFamily="18" charset="0"/>
              </a:rPr>
              <a:t>Glycoprotein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485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59D90-FEAC-258A-990C-F7310697E4A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32842E5-AF21-D203-17A5-8DBE205BD499}"/>
              </a:ext>
            </a:extLst>
          </p:cNvPr>
          <p:cNvPicPr>
            <a:picLocks noChangeAspect="1"/>
          </p:cNvPicPr>
          <p:nvPr/>
        </p:nvPicPr>
        <p:blipFill>
          <a:blip r:embed="rId3"/>
          <a:srcRect l="9915" t="-1240" r="8686" b="1"/>
          <a:stretch/>
        </p:blipFill>
        <p:spPr>
          <a:xfrm>
            <a:off x="85935" y="3826338"/>
            <a:ext cx="8972101" cy="2556938"/>
          </a:xfrm>
          <a:prstGeom prst="rect">
            <a:avLst/>
          </a:prstGeom>
        </p:spPr>
      </p:pic>
      <p:graphicFrame>
        <p:nvGraphicFramePr>
          <p:cNvPr id="3" name="Content Placeholder 3">
            <a:extLst>
              <a:ext uri="{FF2B5EF4-FFF2-40B4-BE49-F238E27FC236}">
                <a16:creationId xmlns:a16="http://schemas.microsoft.com/office/drawing/2014/main" id="{513E6865-1004-4F5B-BAD3-DB60CD28834D}"/>
              </a:ext>
            </a:extLst>
          </p:cNvPr>
          <p:cNvGraphicFramePr>
            <a:graphicFrameLocks/>
          </p:cNvGraphicFramePr>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itle 1">
            <a:extLst>
              <a:ext uri="{FF2B5EF4-FFF2-40B4-BE49-F238E27FC236}">
                <a16:creationId xmlns:a16="http://schemas.microsoft.com/office/drawing/2014/main" id="{2072A02D-B835-69CF-D1F4-DFB22F6DA32F}"/>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Ad hoc physico-</a:t>
            </a:r>
            <a:r>
              <a:rPr lang="fr-BE" sz="3200" dirty="0" err="1">
                <a:latin typeface="Times New Roman" panose="02020603050405020304" pitchFamily="18" charset="0"/>
                <a:cs typeface="Times New Roman" panose="02020603050405020304" pitchFamily="18" charset="0"/>
              </a:rPr>
              <a:t>chemical</a:t>
            </a:r>
            <a:r>
              <a:rPr lang="fr-BE" sz="3200" dirty="0">
                <a:latin typeface="Times New Roman" panose="02020603050405020304" pitchFamily="18" charset="0"/>
                <a:cs typeface="Times New Roman" panose="02020603050405020304" pitchFamily="18" charset="0"/>
              </a:rPr>
              <a:t> </a:t>
            </a:r>
            <a:r>
              <a:rPr lang="fr-BE" sz="3200" dirty="0" err="1">
                <a:latin typeface="Times New Roman" panose="02020603050405020304" pitchFamily="18" charset="0"/>
                <a:cs typeface="Times New Roman" panose="02020603050405020304" pitchFamily="18" charset="0"/>
              </a:rPr>
              <a:t>database</a:t>
            </a:r>
            <a:endParaRPr lang="fr-BE" sz="3200" dirty="0">
              <a:latin typeface="Times New Roman" panose="02020603050405020304" pitchFamily="18" charset="0"/>
              <a:cs typeface="Times New Roman" panose="02020603050405020304" pitchFamily="18" charset="0"/>
            </a:endParaRPr>
          </a:p>
        </p:txBody>
      </p:sp>
      <p:pic>
        <p:nvPicPr>
          <p:cNvPr id="4" name="Picture 3" descr="A colorful structure of a dna&#10;&#10;Description automatically generated with medium confidence">
            <a:extLst>
              <a:ext uri="{FF2B5EF4-FFF2-40B4-BE49-F238E27FC236}">
                <a16:creationId xmlns:a16="http://schemas.microsoft.com/office/drawing/2014/main" id="{912C1590-D3D0-18C8-A430-434651FF61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7048" y="1587636"/>
            <a:ext cx="2352050" cy="1765056"/>
          </a:xfrm>
          <a:prstGeom prst="rect">
            <a:avLst/>
          </a:prstGeom>
        </p:spPr>
      </p:pic>
      <p:pic>
        <p:nvPicPr>
          <p:cNvPr id="5" name="Picture 4">
            <a:extLst>
              <a:ext uri="{FF2B5EF4-FFF2-40B4-BE49-F238E27FC236}">
                <a16:creationId xmlns:a16="http://schemas.microsoft.com/office/drawing/2014/main" id="{679EFD4F-72BF-ABBA-134D-F9C0457109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75249" y="1610389"/>
            <a:ext cx="1719550" cy="1719550"/>
          </a:xfrm>
          <a:prstGeom prst="rect">
            <a:avLst/>
          </a:prstGeom>
        </p:spPr>
      </p:pic>
      <p:pic>
        <p:nvPicPr>
          <p:cNvPr id="9" name="Picture 8" descr="A close-up of a structure&#10;&#10;Description automatically generated">
            <a:extLst>
              <a:ext uri="{FF2B5EF4-FFF2-40B4-BE49-F238E27FC236}">
                <a16:creationId xmlns:a16="http://schemas.microsoft.com/office/drawing/2014/main" id="{74A57877-6BE4-9909-50E9-D8FDE92C8D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3361503">
            <a:off x="6395397" y="1339227"/>
            <a:ext cx="3063284" cy="2261872"/>
          </a:xfrm>
          <a:prstGeom prst="rect">
            <a:avLst/>
          </a:prstGeom>
        </p:spPr>
      </p:pic>
      <p:pic>
        <p:nvPicPr>
          <p:cNvPr id="2" name="Picture 1">
            <a:extLst>
              <a:ext uri="{FF2B5EF4-FFF2-40B4-BE49-F238E27FC236}">
                <a16:creationId xmlns:a16="http://schemas.microsoft.com/office/drawing/2014/main" id="{2802D5E1-98C3-520A-6D09-6D41C14548C6}"/>
              </a:ext>
            </a:extLst>
          </p:cNvPr>
          <p:cNvPicPr>
            <a:picLocks noChangeAspect="1"/>
          </p:cNvPicPr>
          <p:nvPr/>
        </p:nvPicPr>
        <p:blipFill>
          <a:blip r:embed="rId12"/>
          <a:srcRect l="8667" t="10309" r="12957" b="4511"/>
          <a:stretch/>
        </p:blipFill>
        <p:spPr>
          <a:xfrm>
            <a:off x="0" y="1479135"/>
            <a:ext cx="2352050" cy="1982059"/>
          </a:xfrm>
          <a:prstGeom prst="rect">
            <a:avLst/>
          </a:prstGeom>
        </p:spPr>
      </p:pic>
      <p:sp>
        <p:nvSpPr>
          <p:cNvPr id="6" name="TextBox 5">
            <a:extLst>
              <a:ext uri="{FF2B5EF4-FFF2-40B4-BE49-F238E27FC236}">
                <a16:creationId xmlns:a16="http://schemas.microsoft.com/office/drawing/2014/main" id="{89D3DA51-68AE-F830-C059-209597F46257}"/>
              </a:ext>
            </a:extLst>
          </p:cNvPr>
          <p:cNvSpPr txBox="1"/>
          <p:nvPr/>
        </p:nvSpPr>
        <p:spPr>
          <a:xfrm>
            <a:off x="0" y="3406373"/>
            <a:ext cx="9144000" cy="646331"/>
          </a:xfrm>
          <a:prstGeom prst="rect">
            <a:avLst/>
          </a:prstGeom>
          <a:noFill/>
        </p:spPr>
        <p:txBody>
          <a:bodyPr wrap="square" numCol="4" rtlCol="0">
            <a:spAutoFit/>
          </a:bodyPr>
          <a:lstStyle/>
          <a:p>
            <a:pPr algn="ctr"/>
            <a:r>
              <a:rPr lang="fr-BE" b="1" dirty="0">
                <a:latin typeface="Times New Roman" panose="02020603050405020304" pitchFamily="18" charset="0"/>
                <a:cs typeface="Times New Roman" panose="02020603050405020304" pitchFamily="18" charset="0"/>
              </a:rPr>
              <a:t>RNA </a:t>
            </a:r>
            <a:r>
              <a:rPr lang="fr-BE" b="1" dirty="0" err="1">
                <a:latin typeface="Times New Roman" panose="02020603050405020304" pitchFamily="18" charset="0"/>
                <a:cs typeface="Times New Roman" panose="02020603050405020304" pitchFamily="18" charset="0"/>
              </a:rPr>
              <a:t>dependent</a:t>
            </a:r>
            <a:endParaRPr lang="fr-BE" b="1" dirty="0">
              <a:latin typeface="Times New Roman" panose="02020603050405020304" pitchFamily="18" charset="0"/>
              <a:cs typeface="Times New Roman" panose="02020603050405020304" pitchFamily="18" charset="0"/>
            </a:endParaRPr>
          </a:p>
          <a:p>
            <a:pPr algn="ctr"/>
            <a:r>
              <a:rPr lang="fr-BE" b="1" dirty="0">
                <a:latin typeface="Times New Roman" panose="02020603050405020304" pitchFamily="18" charset="0"/>
                <a:cs typeface="Times New Roman" panose="02020603050405020304" pitchFamily="18" charset="0"/>
              </a:rPr>
              <a:t>RNA </a:t>
            </a:r>
            <a:r>
              <a:rPr lang="fr-BE" b="1" dirty="0" err="1">
                <a:latin typeface="Times New Roman" panose="02020603050405020304" pitchFamily="18" charset="0"/>
                <a:cs typeface="Times New Roman" panose="02020603050405020304" pitchFamily="18" charset="0"/>
              </a:rPr>
              <a:t>polymerase</a:t>
            </a:r>
            <a:r>
              <a:rPr lang="fr-BE" b="1" dirty="0">
                <a:latin typeface="Times New Roman" panose="02020603050405020304" pitchFamily="18" charset="0"/>
                <a:cs typeface="Times New Roman" panose="02020603050405020304" pitchFamily="18" charset="0"/>
              </a:rPr>
              <a:t>                          Coat </a:t>
            </a:r>
            <a:r>
              <a:rPr lang="fr-BE" b="1" dirty="0" err="1">
                <a:latin typeface="Times New Roman" panose="02020603050405020304" pitchFamily="18" charset="0"/>
                <a:cs typeface="Times New Roman" panose="02020603050405020304" pitchFamily="18" charset="0"/>
              </a:rPr>
              <a:t>Protein</a:t>
            </a:r>
            <a:endParaRPr lang="fr-BE" b="1" dirty="0">
              <a:latin typeface="Times New Roman" panose="02020603050405020304" pitchFamily="18" charset="0"/>
              <a:cs typeface="Times New Roman" panose="02020603050405020304" pitchFamily="18" charset="0"/>
            </a:endParaRPr>
          </a:p>
          <a:p>
            <a:pPr algn="ctr"/>
            <a:endParaRPr lang="fr-BE" b="1" dirty="0">
              <a:latin typeface="Times New Roman" panose="02020603050405020304" pitchFamily="18" charset="0"/>
              <a:cs typeface="Times New Roman" panose="02020603050405020304" pitchFamily="18" charset="0"/>
            </a:endParaRPr>
          </a:p>
          <a:p>
            <a:pPr algn="ctr"/>
            <a:r>
              <a:rPr lang="en-US" b="1" i="0" dirty="0">
                <a:solidFill>
                  <a:srgbClr val="212121"/>
                </a:solidFill>
                <a:effectLst/>
                <a:latin typeface="Times New Roman" panose="02020603050405020304" pitchFamily="18" charset="0"/>
                <a:cs typeface="Times New Roman" panose="02020603050405020304" pitchFamily="18" charset="0"/>
              </a:rPr>
              <a:t>Viral suppressors of RNA silencing</a:t>
            </a:r>
          </a:p>
          <a:p>
            <a:pPr algn="ctr"/>
            <a:r>
              <a:rPr lang="fr-BE" b="1" dirty="0" err="1">
                <a:latin typeface="Times New Roman" panose="02020603050405020304" pitchFamily="18" charset="0"/>
                <a:cs typeface="Times New Roman" panose="02020603050405020304" pitchFamily="18" charset="0"/>
              </a:rPr>
              <a:t>Glycoprotein</a:t>
            </a:r>
            <a:endParaRPr lang="en-US" b="1"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2EF44170-94BA-E62A-41E5-863BD430DF53}"/>
              </a:ext>
            </a:extLst>
          </p:cNvPr>
          <p:cNvSpPr>
            <a:spLocks noGrp="1"/>
          </p:cNvSpPr>
          <p:nvPr>
            <p:ph type="sldNum" sz="quarter" idx="12"/>
          </p:nvPr>
        </p:nvSpPr>
        <p:spPr>
          <a:xfrm>
            <a:off x="6457950" y="6356351"/>
            <a:ext cx="2057400" cy="365125"/>
          </a:xfrm>
        </p:spPr>
        <p:txBody>
          <a:bodyPr/>
          <a:lstStyle/>
          <a:p>
            <a:r>
              <a:rPr lang="fr-BE" dirty="0">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375910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B61D-A610-F2FE-883A-992427C3B6A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3598FD-CB8D-F281-545E-362A77A7943A}"/>
              </a:ext>
            </a:extLst>
          </p:cNvPr>
          <p:cNvPicPr>
            <a:picLocks noChangeAspect="1"/>
          </p:cNvPicPr>
          <p:nvPr/>
        </p:nvPicPr>
        <p:blipFill>
          <a:blip r:embed="rId3"/>
          <a:srcRect l="9915" t="-1240" r="8686" b="1"/>
          <a:stretch/>
        </p:blipFill>
        <p:spPr>
          <a:xfrm>
            <a:off x="85935" y="3826338"/>
            <a:ext cx="8972101" cy="2556938"/>
          </a:xfrm>
          <a:prstGeom prst="rect">
            <a:avLst/>
          </a:prstGeom>
        </p:spPr>
      </p:pic>
      <p:graphicFrame>
        <p:nvGraphicFramePr>
          <p:cNvPr id="3" name="Content Placeholder 3">
            <a:extLst>
              <a:ext uri="{FF2B5EF4-FFF2-40B4-BE49-F238E27FC236}">
                <a16:creationId xmlns:a16="http://schemas.microsoft.com/office/drawing/2014/main" id="{0D1885D1-85B3-C0B7-095C-CE86D7CB113E}"/>
              </a:ext>
            </a:extLst>
          </p:cNvPr>
          <p:cNvGraphicFramePr>
            <a:graphicFrameLocks/>
          </p:cNvGraphicFramePr>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itle 1">
            <a:extLst>
              <a:ext uri="{FF2B5EF4-FFF2-40B4-BE49-F238E27FC236}">
                <a16:creationId xmlns:a16="http://schemas.microsoft.com/office/drawing/2014/main" id="{635FAAA1-5A31-A918-857F-9B15572AE9B0}"/>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Ad hoc physico-</a:t>
            </a:r>
            <a:r>
              <a:rPr lang="fr-BE" sz="3200" dirty="0" err="1">
                <a:latin typeface="Times New Roman" panose="02020603050405020304" pitchFamily="18" charset="0"/>
                <a:cs typeface="Times New Roman" panose="02020603050405020304" pitchFamily="18" charset="0"/>
              </a:rPr>
              <a:t>chemical</a:t>
            </a:r>
            <a:r>
              <a:rPr lang="fr-BE" sz="3200" dirty="0">
                <a:latin typeface="Times New Roman" panose="02020603050405020304" pitchFamily="18" charset="0"/>
                <a:cs typeface="Times New Roman" panose="02020603050405020304" pitchFamily="18" charset="0"/>
              </a:rPr>
              <a:t> </a:t>
            </a:r>
            <a:r>
              <a:rPr lang="fr-BE" sz="3200" dirty="0" err="1">
                <a:latin typeface="Times New Roman" panose="02020603050405020304" pitchFamily="18" charset="0"/>
                <a:cs typeface="Times New Roman" panose="02020603050405020304" pitchFamily="18" charset="0"/>
              </a:rPr>
              <a:t>database</a:t>
            </a:r>
            <a:endParaRPr lang="fr-BE" sz="3200" dirty="0">
              <a:latin typeface="Times New Roman" panose="02020603050405020304" pitchFamily="18" charset="0"/>
              <a:cs typeface="Times New Roman" panose="02020603050405020304" pitchFamily="18" charset="0"/>
            </a:endParaRPr>
          </a:p>
        </p:txBody>
      </p:sp>
      <p:pic>
        <p:nvPicPr>
          <p:cNvPr id="4" name="Picture 3" descr="A colorful structure of a dna&#10;&#10;Description automatically generated with medium confidence">
            <a:extLst>
              <a:ext uri="{FF2B5EF4-FFF2-40B4-BE49-F238E27FC236}">
                <a16:creationId xmlns:a16="http://schemas.microsoft.com/office/drawing/2014/main" id="{03BB3D7A-78A6-374D-B2AA-209D80C6FE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7048" y="1587636"/>
            <a:ext cx="2352050" cy="1765056"/>
          </a:xfrm>
          <a:prstGeom prst="rect">
            <a:avLst/>
          </a:prstGeom>
        </p:spPr>
      </p:pic>
      <p:pic>
        <p:nvPicPr>
          <p:cNvPr id="5" name="Picture 4">
            <a:extLst>
              <a:ext uri="{FF2B5EF4-FFF2-40B4-BE49-F238E27FC236}">
                <a16:creationId xmlns:a16="http://schemas.microsoft.com/office/drawing/2014/main" id="{E1A749A0-5852-928C-93C2-93469D3A7F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75249" y="1610389"/>
            <a:ext cx="1719550" cy="1719550"/>
          </a:xfrm>
          <a:prstGeom prst="rect">
            <a:avLst/>
          </a:prstGeom>
        </p:spPr>
      </p:pic>
      <p:pic>
        <p:nvPicPr>
          <p:cNvPr id="9" name="Picture 8" descr="A close-up of a structure&#10;&#10;Description automatically generated">
            <a:extLst>
              <a:ext uri="{FF2B5EF4-FFF2-40B4-BE49-F238E27FC236}">
                <a16:creationId xmlns:a16="http://schemas.microsoft.com/office/drawing/2014/main" id="{B462C0D7-A1D7-A054-76B3-2FEBA2AC21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3361503">
            <a:off x="6395397" y="1339227"/>
            <a:ext cx="3063284" cy="2261872"/>
          </a:xfrm>
          <a:prstGeom prst="rect">
            <a:avLst/>
          </a:prstGeom>
        </p:spPr>
      </p:pic>
      <p:pic>
        <p:nvPicPr>
          <p:cNvPr id="2" name="Picture 1">
            <a:extLst>
              <a:ext uri="{FF2B5EF4-FFF2-40B4-BE49-F238E27FC236}">
                <a16:creationId xmlns:a16="http://schemas.microsoft.com/office/drawing/2014/main" id="{CCF6D2EE-A2A9-0079-8976-752C5470CA55}"/>
              </a:ext>
            </a:extLst>
          </p:cNvPr>
          <p:cNvPicPr>
            <a:picLocks noChangeAspect="1"/>
          </p:cNvPicPr>
          <p:nvPr/>
        </p:nvPicPr>
        <p:blipFill>
          <a:blip r:embed="rId12"/>
          <a:srcRect l="8667" t="10309" r="12957" b="4511"/>
          <a:stretch/>
        </p:blipFill>
        <p:spPr>
          <a:xfrm>
            <a:off x="0" y="1479135"/>
            <a:ext cx="2352050" cy="1982059"/>
          </a:xfrm>
          <a:prstGeom prst="rect">
            <a:avLst/>
          </a:prstGeom>
        </p:spPr>
      </p:pic>
      <p:sp>
        <p:nvSpPr>
          <p:cNvPr id="6" name="TextBox 5">
            <a:extLst>
              <a:ext uri="{FF2B5EF4-FFF2-40B4-BE49-F238E27FC236}">
                <a16:creationId xmlns:a16="http://schemas.microsoft.com/office/drawing/2014/main" id="{3722FD5D-5E5E-7D6D-2175-017E37E5DD13}"/>
              </a:ext>
            </a:extLst>
          </p:cNvPr>
          <p:cNvSpPr txBox="1"/>
          <p:nvPr/>
        </p:nvSpPr>
        <p:spPr>
          <a:xfrm>
            <a:off x="0" y="3406373"/>
            <a:ext cx="9144000" cy="646331"/>
          </a:xfrm>
          <a:prstGeom prst="rect">
            <a:avLst/>
          </a:prstGeom>
          <a:noFill/>
        </p:spPr>
        <p:txBody>
          <a:bodyPr wrap="square" numCol="4" rtlCol="0">
            <a:spAutoFit/>
          </a:bodyPr>
          <a:lstStyle/>
          <a:p>
            <a:pPr algn="ctr"/>
            <a:r>
              <a:rPr lang="fr-BE" b="1" dirty="0">
                <a:latin typeface="Times New Roman" panose="02020603050405020304" pitchFamily="18" charset="0"/>
                <a:cs typeface="Times New Roman" panose="02020603050405020304" pitchFamily="18" charset="0"/>
              </a:rPr>
              <a:t>RNA </a:t>
            </a:r>
            <a:r>
              <a:rPr lang="fr-BE" b="1" dirty="0" err="1">
                <a:latin typeface="Times New Roman" panose="02020603050405020304" pitchFamily="18" charset="0"/>
                <a:cs typeface="Times New Roman" panose="02020603050405020304" pitchFamily="18" charset="0"/>
              </a:rPr>
              <a:t>dependent</a:t>
            </a:r>
            <a:endParaRPr lang="fr-BE" b="1" dirty="0">
              <a:latin typeface="Times New Roman" panose="02020603050405020304" pitchFamily="18" charset="0"/>
              <a:cs typeface="Times New Roman" panose="02020603050405020304" pitchFamily="18" charset="0"/>
            </a:endParaRPr>
          </a:p>
          <a:p>
            <a:pPr algn="ctr"/>
            <a:r>
              <a:rPr lang="fr-BE" b="1" dirty="0">
                <a:latin typeface="Times New Roman" panose="02020603050405020304" pitchFamily="18" charset="0"/>
                <a:cs typeface="Times New Roman" panose="02020603050405020304" pitchFamily="18" charset="0"/>
              </a:rPr>
              <a:t>RNA </a:t>
            </a:r>
            <a:r>
              <a:rPr lang="fr-BE" b="1" dirty="0" err="1">
                <a:latin typeface="Times New Roman" panose="02020603050405020304" pitchFamily="18" charset="0"/>
                <a:cs typeface="Times New Roman" panose="02020603050405020304" pitchFamily="18" charset="0"/>
              </a:rPr>
              <a:t>polymerase</a:t>
            </a:r>
            <a:r>
              <a:rPr lang="fr-BE" b="1" dirty="0">
                <a:latin typeface="Times New Roman" panose="02020603050405020304" pitchFamily="18" charset="0"/>
                <a:cs typeface="Times New Roman" panose="02020603050405020304" pitchFamily="18" charset="0"/>
              </a:rPr>
              <a:t>                          Coat </a:t>
            </a:r>
            <a:r>
              <a:rPr lang="fr-BE" b="1" dirty="0" err="1">
                <a:latin typeface="Times New Roman" panose="02020603050405020304" pitchFamily="18" charset="0"/>
                <a:cs typeface="Times New Roman" panose="02020603050405020304" pitchFamily="18" charset="0"/>
              </a:rPr>
              <a:t>Protein</a:t>
            </a:r>
            <a:endParaRPr lang="fr-BE" b="1" dirty="0">
              <a:latin typeface="Times New Roman" panose="02020603050405020304" pitchFamily="18" charset="0"/>
              <a:cs typeface="Times New Roman" panose="02020603050405020304" pitchFamily="18" charset="0"/>
            </a:endParaRPr>
          </a:p>
          <a:p>
            <a:pPr algn="ctr"/>
            <a:endParaRPr lang="fr-BE" b="1" dirty="0">
              <a:latin typeface="Times New Roman" panose="02020603050405020304" pitchFamily="18" charset="0"/>
              <a:cs typeface="Times New Roman" panose="02020603050405020304" pitchFamily="18" charset="0"/>
            </a:endParaRPr>
          </a:p>
          <a:p>
            <a:pPr algn="ctr"/>
            <a:r>
              <a:rPr lang="en-US" b="1" i="0" dirty="0">
                <a:solidFill>
                  <a:srgbClr val="212121"/>
                </a:solidFill>
                <a:effectLst/>
                <a:latin typeface="Times New Roman" panose="02020603050405020304" pitchFamily="18" charset="0"/>
                <a:cs typeface="Times New Roman" panose="02020603050405020304" pitchFamily="18" charset="0"/>
              </a:rPr>
              <a:t>Viral suppressors of RNA silencing</a:t>
            </a:r>
          </a:p>
          <a:p>
            <a:pPr algn="ctr"/>
            <a:r>
              <a:rPr lang="fr-BE" b="1" dirty="0" err="1">
                <a:latin typeface="Times New Roman" panose="02020603050405020304" pitchFamily="18" charset="0"/>
                <a:cs typeface="Times New Roman" panose="02020603050405020304" pitchFamily="18" charset="0"/>
              </a:rPr>
              <a:t>Glycoprotein</a:t>
            </a:r>
            <a:endParaRPr lang="en-US"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4086740-EF6B-F7F1-6C7E-3E10D95CB6F4}"/>
              </a:ext>
            </a:extLst>
          </p:cNvPr>
          <p:cNvSpPr/>
          <p:nvPr/>
        </p:nvSpPr>
        <p:spPr>
          <a:xfrm>
            <a:off x="6953896" y="1463786"/>
            <a:ext cx="2068754" cy="23435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E135B738-51BF-5B7E-E73C-D2E223CA0E0B}"/>
              </a:ext>
            </a:extLst>
          </p:cNvPr>
          <p:cNvSpPr>
            <a:spLocks noGrp="1"/>
          </p:cNvSpPr>
          <p:nvPr>
            <p:ph type="sldNum" sz="quarter" idx="12"/>
          </p:nvPr>
        </p:nvSpPr>
        <p:spPr>
          <a:xfrm>
            <a:off x="6457950" y="6356351"/>
            <a:ext cx="2057400" cy="365125"/>
          </a:xfrm>
        </p:spPr>
        <p:txBody>
          <a:bodyPr/>
          <a:lstStyle/>
          <a:p>
            <a:r>
              <a:rPr lang="fr-BE" dirty="0">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2997132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B55ED-4B0C-F0E0-EEC9-84B6BCC46186}"/>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76E9D05-1999-958E-97E1-915558629E8B}"/>
              </a:ext>
            </a:extLst>
          </p:cNvPr>
          <p:cNvGraphicFramePr>
            <a:graphicFrameLocks/>
          </p:cNvGraphicFramePr>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9B585A26-73DF-0282-3FA5-389A4A0D0EF5}"/>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Ad hoc physico-</a:t>
            </a:r>
            <a:r>
              <a:rPr lang="fr-BE" sz="3200" dirty="0" err="1">
                <a:latin typeface="Times New Roman" panose="02020603050405020304" pitchFamily="18" charset="0"/>
                <a:cs typeface="Times New Roman" panose="02020603050405020304" pitchFamily="18" charset="0"/>
              </a:rPr>
              <a:t>chemical</a:t>
            </a:r>
            <a:r>
              <a:rPr lang="fr-BE" sz="3200" dirty="0">
                <a:latin typeface="Times New Roman" panose="02020603050405020304" pitchFamily="18" charset="0"/>
                <a:cs typeface="Times New Roman" panose="02020603050405020304" pitchFamily="18" charset="0"/>
              </a:rPr>
              <a:t> </a:t>
            </a:r>
            <a:r>
              <a:rPr lang="fr-BE" sz="3200" dirty="0" err="1">
                <a:latin typeface="Times New Roman" panose="02020603050405020304" pitchFamily="18" charset="0"/>
                <a:cs typeface="Times New Roman" panose="02020603050405020304" pitchFamily="18" charset="0"/>
              </a:rPr>
              <a:t>database</a:t>
            </a:r>
            <a:endParaRPr lang="fr-BE" sz="3200" dirty="0">
              <a:latin typeface="Times New Roman" panose="02020603050405020304" pitchFamily="18" charset="0"/>
              <a:cs typeface="Times New Roman" panose="02020603050405020304" pitchFamily="18" charset="0"/>
            </a:endParaRPr>
          </a:p>
        </p:txBody>
      </p:sp>
      <p:pic>
        <p:nvPicPr>
          <p:cNvPr id="4" name="Picture 3" descr="A colorful structure of a dna&#10;&#10;Description automatically generated with medium confidence">
            <a:extLst>
              <a:ext uri="{FF2B5EF4-FFF2-40B4-BE49-F238E27FC236}">
                <a16:creationId xmlns:a16="http://schemas.microsoft.com/office/drawing/2014/main" id="{13CA42D8-BB2A-1451-1091-9A051DED0B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7048" y="1587636"/>
            <a:ext cx="2352050" cy="1765056"/>
          </a:xfrm>
          <a:prstGeom prst="rect">
            <a:avLst/>
          </a:prstGeom>
        </p:spPr>
      </p:pic>
      <p:pic>
        <p:nvPicPr>
          <p:cNvPr id="5" name="Picture 4">
            <a:extLst>
              <a:ext uri="{FF2B5EF4-FFF2-40B4-BE49-F238E27FC236}">
                <a16:creationId xmlns:a16="http://schemas.microsoft.com/office/drawing/2014/main" id="{1BC2CC28-DD36-C692-E44C-F6DFD92217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5249" y="1610389"/>
            <a:ext cx="1719550" cy="1719550"/>
          </a:xfrm>
          <a:prstGeom prst="rect">
            <a:avLst/>
          </a:prstGeom>
        </p:spPr>
      </p:pic>
      <p:pic>
        <p:nvPicPr>
          <p:cNvPr id="9" name="Picture 8" descr="A close-up of a structure&#10;&#10;Description automatically generated">
            <a:extLst>
              <a:ext uri="{FF2B5EF4-FFF2-40B4-BE49-F238E27FC236}">
                <a16:creationId xmlns:a16="http://schemas.microsoft.com/office/drawing/2014/main" id="{0FA89A6D-5D49-0109-27E3-2D6401F96C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3361503">
            <a:off x="6395397" y="1339227"/>
            <a:ext cx="3063284" cy="2261872"/>
          </a:xfrm>
          <a:prstGeom prst="rect">
            <a:avLst/>
          </a:prstGeom>
        </p:spPr>
      </p:pic>
      <p:pic>
        <p:nvPicPr>
          <p:cNvPr id="10" name="Picture 9">
            <a:extLst>
              <a:ext uri="{FF2B5EF4-FFF2-40B4-BE49-F238E27FC236}">
                <a16:creationId xmlns:a16="http://schemas.microsoft.com/office/drawing/2014/main" id="{254588AC-6E3F-B89F-B223-6BA68E7FCCA1}"/>
              </a:ext>
            </a:extLst>
          </p:cNvPr>
          <p:cNvPicPr>
            <a:picLocks noChangeAspect="1"/>
          </p:cNvPicPr>
          <p:nvPr/>
        </p:nvPicPr>
        <p:blipFill>
          <a:blip r:embed="rId11"/>
          <a:srcRect l="9915" t="-1240" r="8686" b="1"/>
          <a:stretch/>
        </p:blipFill>
        <p:spPr>
          <a:xfrm>
            <a:off x="85935" y="3826338"/>
            <a:ext cx="8972101" cy="2556938"/>
          </a:xfrm>
          <a:prstGeom prst="rect">
            <a:avLst/>
          </a:prstGeom>
        </p:spPr>
      </p:pic>
      <p:pic>
        <p:nvPicPr>
          <p:cNvPr id="2" name="Picture 1">
            <a:extLst>
              <a:ext uri="{FF2B5EF4-FFF2-40B4-BE49-F238E27FC236}">
                <a16:creationId xmlns:a16="http://schemas.microsoft.com/office/drawing/2014/main" id="{713165D4-13AB-00A7-B01B-C3FA1A14977A}"/>
              </a:ext>
            </a:extLst>
          </p:cNvPr>
          <p:cNvPicPr>
            <a:picLocks noChangeAspect="1"/>
          </p:cNvPicPr>
          <p:nvPr/>
        </p:nvPicPr>
        <p:blipFill>
          <a:blip r:embed="rId12"/>
          <a:srcRect l="8667" t="10309" r="12957" b="4511"/>
          <a:stretch/>
        </p:blipFill>
        <p:spPr>
          <a:xfrm>
            <a:off x="0" y="1479135"/>
            <a:ext cx="2352050" cy="1982059"/>
          </a:xfrm>
          <a:prstGeom prst="rect">
            <a:avLst/>
          </a:prstGeom>
        </p:spPr>
      </p:pic>
      <p:sp>
        <p:nvSpPr>
          <p:cNvPr id="6" name="TextBox 5">
            <a:extLst>
              <a:ext uri="{FF2B5EF4-FFF2-40B4-BE49-F238E27FC236}">
                <a16:creationId xmlns:a16="http://schemas.microsoft.com/office/drawing/2014/main" id="{55309B1F-E81C-FA27-7EB6-B291C4630F59}"/>
              </a:ext>
            </a:extLst>
          </p:cNvPr>
          <p:cNvSpPr txBox="1"/>
          <p:nvPr/>
        </p:nvSpPr>
        <p:spPr>
          <a:xfrm>
            <a:off x="0" y="3406373"/>
            <a:ext cx="9144000" cy="646331"/>
          </a:xfrm>
          <a:prstGeom prst="rect">
            <a:avLst/>
          </a:prstGeom>
          <a:noFill/>
        </p:spPr>
        <p:txBody>
          <a:bodyPr wrap="square" numCol="4" rtlCol="0">
            <a:spAutoFit/>
          </a:bodyPr>
          <a:lstStyle/>
          <a:p>
            <a:pPr algn="ctr"/>
            <a:r>
              <a:rPr lang="fr-BE" b="1" dirty="0">
                <a:latin typeface="Times New Roman" panose="02020603050405020304" pitchFamily="18" charset="0"/>
                <a:cs typeface="Times New Roman" panose="02020603050405020304" pitchFamily="18" charset="0"/>
              </a:rPr>
              <a:t>RNA </a:t>
            </a:r>
            <a:r>
              <a:rPr lang="fr-BE" b="1" dirty="0" err="1">
                <a:latin typeface="Times New Roman" panose="02020603050405020304" pitchFamily="18" charset="0"/>
                <a:cs typeface="Times New Roman" panose="02020603050405020304" pitchFamily="18" charset="0"/>
              </a:rPr>
              <a:t>dependent</a:t>
            </a:r>
            <a:endParaRPr lang="fr-BE" b="1" dirty="0">
              <a:latin typeface="Times New Roman" panose="02020603050405020304" pitchFamily="18" charset="0"/>
              <a:cs typeface="Times New Roman" panose="02020603050405020304" pitchFamily="18" charset="0"/>
            </a:endParaRPr>
          </a:p>
          <a:p>
            <a:pPr algn="ctr"/>
            <a:r>
              <a:rPr lang="fr-BE" b="1" dirty="0">
                <a:latin typeface="Times New Roman" panose="02020603050405020304" pitchFamily="18" charset="0"/>
                <a:cs typeface="Times New Roman" panose="02020603050405020304" pitchFamily="18" charset="0"/>
              </a:rPr>
              <a:t>RNA </a:t>
            </a:r>
            <a:r>
              <a:rPr lang="fr-BE" b="1" dirty="0" err="1">
                <a:latin typeface="Times New Roman" panose="02020603050405020304" pitchFamily="18" charset="0"/>
                <a:cs typeface="Times New Roman" panose="02020603050405020304" pitchFamily="18" charset="0"/>
              </a:rPr>
              <a:t>polymerase</a:t>
            </a:r>
            <a:r>
              <a:rPr lang="fr-BE" b="1" dirty="0">
                <a:latin typeface="Times New Roman" panose="02020603050405020304" pitchFamily="18" charset="0"/>
                <a:cs typeface="Times New Roman" panose="02020603050405020304" pitchFamily="18" charset="0"/>
              </a:rPr>
              <a:t>                          Coat </a:t>
            </a:r>
            <a:r>
              <a:rPr lang="fr-BE" b="1" dirty="0" err="1">
                <a:latin typeface="Times New Roman" panose="02020603050405020304" pitchFamily="18" charset="0"/>
                <a:cs typeface="Times New Roman" panose="02020603050405020304" pitchFamily="18" charset="0"/>
              </a:rPr>
              <a:t>Protein</a:t>
            </a:r>
            <a:endParaRPr lang="fr-BE" b="1" dirty="0">
              <a:latin typeface="Times New Roman" panose="02020603050405020304" pitchFamily="18" charset="0"/>
              <a:cs typeface="Times New Roman" panose="02020603050405020304" pitchFamily="18" charset="0"/>
            </a:endParaRPr>
          </a:p>
          <a:p>
            <a:pPr algn="ctr"/>
            <a:endParaRPr lang="fr-BE" b="1" dirty="0">
              <a:latin typeface="Times New Roman" panose="02020603050405020304" pitchFamily="18" charset="0"/>
              <a:cs typeface="Times New Roman" panose="02020603050405020304" pitchFamily="18" charset="0"/>
            </a:endParaRPr>
          </a:p>
          <a:p>
            <a:pPr algn="ctr"/>
            <a:r>
              <a:rPr lang="en-US" b="1" i="0" dirty="0">
                <a:solidFill>
                  <a:srgbClr val="212121"/>
                </a:solidFill>
                <a:effectLst/>
                <a:latin typeface="Times New Roman" panose="02020603050405020304" pitchFamily="18" charset="0"/>
                <a:cs typeface="Times New Roman" panose="02020603050405020304" pitchFamily="18" charset="0"/>
              </a:rPr>
              <a:t>Viral suppressors of RNA silencing</a:t>
            </a:r>
          </a:p>
          <a:p>
            <a:pPr algn="ctr"/>
            <a:r>
              <a:rPr lang="fr-BE" b="1" dirty="0" err="1">
                <a:latin typeface="Times New Roman" panose="02020603050405020304" pitchFamily="18" charset="0"/>
                <a:cs typeface="Times New Roman" panose="02020603050405020304" pitchFamily="18" charset="0"/>
              </a:rPr>
              <a:t>Glycoprotein</a:t>
            </a:r>
            <a:endParaRPr lang="en-US"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7262CE0-67D7-63E6-85F0-5A5D2F02C08C}"/>
              </a:ext>
            </a:extLst>
          </p:cNvPr>
          <p:cNvSpPr/>
          <p:nvPr/>
        </p:nvSpPr>
        <p:spPr>
          <a:xfrm>
            <a:off x="6953896" y="1463786"/>
            <a:ext cx="2068754" cy="23435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9C939AC8-B3EF-9F5E-52C1-6AD508406A5C}"/>
              </a:ext>
            </a:extLst>
          </p:cNvPr>
          <p:cNvSpPr>
            <a:spLocks noGrp="1"/>
          </p:cNvSpPr>
          <p:nvPr>
            <p:ph type="sldNum" sz="quarter" idx="12"/>
          </p:nvPr>
        </p:nvSpPr>
        <p:spPr>
          <a:xfrm>
            <a:off x="6457950" y="6356351"/>
            <a:ext cx="2057400" cy="365125"/>
          </a:xfrm>
        </p:spPr>
        <p:txBody>
          <a:bodyPr/>
          <a:lstStyle/>
          <a:p>
            <a:r>
              <a:rPr lang="fr-BE" dirty="0">
                <a:latin typeface="Times New Roman" panose="02020603050405020304" pitchFamily="18" charset="0"/>
                <a:cs typeface="Times New Roman" panose="02020603050405020304" pitchFamily="18" charset="0"/>
              </a:rPr>
              <a:t>9</a:t>
            </a:r>
          </a:p>
        </p:txBody>
      </p:sp>
      <p:sp>
        <p:nvSpPr>
          <p:cNvPr id="8" name="Rectangle 7">
            <a:extLst>
              <a:ext uri="{FF2B5EF4-FFF2-40B4-BE49-F238E27FC236}">
                <a16:creationId xmlns:a16="http://schemas.microsoft.com/office/drawing/2014/main" id="{F2B5B068-708A-463C-059B-75AE8ECB91ED}"/>
              </a:ext>
            </a:extLst>
          </p:cNvPr>
          <p:cNvSpPr/>
          <p:nvPr/>
        </p:nvSpPr>
        <p:spPr>
          <a:xfrm>
            <a:off x="7740869" y="4039686"/>
            <a:ext cx="1163172" cy="23435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307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90BF6-88AE-1EFF-3379-878D05CA8569}"/>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CFCC7CA0-4AE2-E24B-B92B-1FD98D0E4B0D}"/>
              </a:ext>
            </a:extLst>
          </p:cNvPr>
          <p:cNvGraphicFramePr>
            <a:graphicFrameLocks/>
          </p:cNvGraphicFramePr>
          <p:nvPr>
            <p:extLst>
              <p:ext uri="{D42A27DB-BD31-4B8C-83A1-F6EECF244321}">
                <p14:modId xmlns:p14="http://schemas.microsoft.com/office/powerpoint/2010/main" val="1009740107"/>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Slide Number Placeholder 12">
            <a:extLst>
              <a:ext uri="{FF2B5EF4-FFF2-40B4-BE49-F238E27FC236}">
                <a16:creationId xmlns:a16="http://schemas.microsoft.com/office/drawing/2014/main" id="{7067042B-0C01-55E0-709F-D4253E3641F0}"/>
              </a:ext>
            </a:extLst>
          </p:cNvPr>
          <p:cNvSpPr>
            <a:spLocks noGrp="1"/>
          </p:cNvSpPr>
          <p:nvPr>
            <p:ph type="sldNum" sz="quarter" idx="12"/>
          </p:nvPr>
        </p:nvSpPr>
        <p:spPr>
          <a:xfrm>
            <a:off x="6457950" y="6356351"/>
            <a:ext cx="2057400" cy="365125"/>
          </a:xfrm>
        </p:spPr>
        <p:txBody>
          <a:bodyPr/>
          <a:lstStyle/>
          <a:p>
            <a:r>
              <a:rPr lang="fr-BE" dirty="0">
                <a:latin typeface="Times New Roman" panose="02020603050405020304" pitchFamily="18" charset="0"/>
                <a:cs typeface="Times New Roman" panose="02020603050405020304" pitchFamily="18" charset="0"/>
              </a:rPr>
              <a:t>10</a:t>
            </a:r>
          </a:p>
        </p:txBody>
      </p:sp>
      <p:pic>
        <p:nvPicPr>
          <p:cNvPr id="7" name="Picture 6">
            <a:extLst>
              <a:ext uri="{FF2B5EF4-FFF2-40B4-BE49-F238E27FC236}">
                <a16:creationId xmlns:a16="http://schemas.microsoft.com/office/drawing/2014/main" id="{AEEC2AB0-BA2B-9D86-6FDF-6659BFE53464}"/>
              </a:ext>
            </a:extLst>
          </p:cNvPr>
          <p:cNvPicPr>
            <a:picLocks noChangeAspect="1"/>
          </p:cNvPicPr>
          <p:nvPr/>
        </p:nvPicPr>
        <p:blipFill>
          <a:blip r:embed="rId8"/>
          <a:stretch>
            <a:fillRect/>
          </a:stretch>
        </p:blipFill>
        <p:spPr>
          <a:xfrm>
            <a:off x="216243" y="1180847"/>
            <a:ext cx="3470242" cy="3393743"/>
          </a:xfrm>
          <a:prstGeom prst="rect">
            <a:avLst/>
          </a:prstGeom>
        </p:spPr>
      </p:pic>
      <p:sp>
        <p:nvSpPr>
          <p:cNvPr id="2" name="Title 1">
            <a:extLst>
              <a:ext uri="{FF2B5EF4-FFF2-40B4-BE49-F238E27FC236}">
                <a16:creationId xmlns:a16="http://schemas.microsoft.com/office/drawing/2014/main" id="{8388AD3C-FF16-9175-2365-DDB79E54A46A}"/>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The rhabdoviral glycoprotein</a:t>
            </a:r>
            <a:endParaRPr lang="fr-BE" sz="32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1DA0306C-A794-515F-D942-6401301E960B}"/>
              </a:ext>
            </a:extLst>
          </p:cNvPr>
          <p:cNvSpPr txBox="1">
            <a:spLocks/>
          </p:cNvSpPr>
          <p:nvPr/>
        </p:nvSpPr>
        <p:spPr>
          <a:xfrm>
            <a:off x="348095" y="1022843"/>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dirty="0">
                <a:latin typeface="Times New Roman" panose="02020603050405020304" pitchFamily="18" charset="0"/>
                <a:cs typeface="Times New Roman" panose="02020603050405020304" pitchFamily="18" charset="0"/>
              </a:rPr>
              <a:t>– an intrinsically disordered story</a:t>
            </a:r>
            <a:endParaRPr lang="fr-BE" sz="3200" dirty="0">
              <a:latin typeface="Times New Roman" panose="02020603050405020304" pitchFamily="18"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id="{68CB5FA2-E2D2-B764-1F69-32F9D5885727}"/>
              </a:ext>
            </a:extLst>
          </p:cNvPr>
          <p:cNvGraphicFramePr>
            <a:graphicFrameLocks noGrp="1"/>
          </p:cNvGraphicFramePr>
          <p:nvPr>
            <p:extLst>
              <p:ext uri="{D42A27DB-BD31-4B8C-83A1-F6EECF244321}">
                <p14:modId xmlns:p14="http://schemas.microsoft.com/office/powerpoint/2010/main" val="192156445"/>
              </p:ext>
            </p:extLst>
          </p:nvPr>
        </p:nvGraphicFramePr>
        <p:xfrm>
          <a:off x="3719332" y="1559176"/>
          <a:ext cx="4938741" cy="2935100"/>
        </p:xfrm>
        <a:graphic>
          <a:graphicData uri="http://schemas.openxmlformats.org/drawingml/2006/table">
            <a:tbl>
              <a:tblPr>
                <a:tableStyleId>{5C22544A-7EE6-4342-B048-85BDC9FD1C3A}</a:tableStyleId>
              </a:tblPr>
              <a:tblGrid>
                <a:gridCol w="819211">
                  <a:extLst>
                    <a:ext uri="{9D8B030D-6E8A-4147-A177-3AD203B41FA5}">
                      <a16:colId xmlns:a16="http://schemas.microsoft.com/office/drawing/2014/main" val="728685387"/>
                    </a:ext>
                  </a:extLst>
                </a:gridCol>
                <a:gridCol w="1045018">
                  <a:extLst>
                    <a:ext uri="{9D8B030D-6E8A-4147-A177-3AD203B41FA5}">
                      <a16:colId xmlns:a16="http://schemas.microsoft.com/office/drawing/2014/main" val="1559160790"/>
                    </a:ext>
                  </a:extLst>
                </a:gridCol>
                <a:gridCol w="2428643">
                  <a:extLst>
                    <a:ext uri="{9D8B030D-6E8A-4147-A177-3AD203B41FA5}">
                      <a16:colId xmlns:a16="http://schemas.microsoft.com/office/drawing/2014/main" val="3198533220"/>
                    </a:ext>
                  </a:extLst>
                </a:gridCol>
                <a:gridCol w="645869">
                  <a:extLst>
                    <a:ext uri="{9D8B030D-6E8A-4147-A177-3AD203B41FA5}">
                      <a16:colId xmlns:a16="http://schemas.microsoft.com/office/drawing/2014/main" val="2493570044"/>
                    </a:ext>
                  </a:extLst>
                </a:gridCol>
              </a:tblGrid>
              <a:tr h="156620">
                <a:tc>
                  <a:txBody>
                    <a:bodyPr/>
                    <a:lstStyle/>
                    <a:p>
                      <a:pPr algn="ctr" fontAlgn="b"/>
                      <a:r>
                        <a:rPr lang="fr-BE" sz="1050" b="1" u="none" strike="noStrike" dirty="0">
                          <a:solidFill>
                            <a:srgbClr val="FFFFFF"/>
                          </a:solidFill>
                          <a:effectLst/>
                          <a:latin typeface="Times New Roman" panose="02020603050405020304" pitchFamily="18" charset="0"/>
                          <a:cs typeface="Times New Roman" panose="02020603050405020304" pitchFamily="18" charset="0"/>
                        </a:rPr>
                        <a:t>Entry</a:t>
                      </a:r>
                      <a:endParaRPr lang="fr-BE" sz="105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8452" marR="8452" marT="8452" marB="0" anchor="ctr">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38100"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23445D"/>
                    </a:solidFill>
                  </a:tcPr>
                </a:tc>
                <a:tc>
                  <a:txBody>
                    <a:bodyPr/>
                    <a:lstStyle/>
                    <a:p>
                      <a:pPr algn="ctr" fontAlgn="b"/>
                      <a:r>
                        <a:rPr lang="fr-BE" sz="1050" b="1" u="none" strike="noStrike" dirty="0" err="1">
                          <a:solidFill>
                            <a:srgbClr val="FFFFFF"/>
                          </a:solidFill>
                          <a:effectLst/>
                          <a:latin typeface="Times New Roman" panose="02020603050405020304" pitchFamily="18" charset="0"/>
                          <a:cs typeface="Times New Roman" panose="02020603050405020304" pitchFamily="18" charset="0"/>
                        </a:rPr>
                        <a:t>Genus</a:t>
                      </a:r>
                      <a:endParaRPr lang="fr-BE" sz="105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8452" marR="8452" marT="8452" marB="0" anchor="ctr">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38100"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23445D"/>
                    </a:solidFill>
                  </a:tcPr>
                </a:tc>
                <a:tc>
                  <a:txBody>
                    <a:bodyPr/>
                    <a:lstStyle/>
                    <a:p>
                      <a:pPr algn="ctr" fontAlgn="b"/>
                      <a:r>
                        <a:rPr lang="fr-BE" sz="1050" b="1" u="none" strike="noStrike" dirty="0" err="1">
                          <a:solidFill>
                            <a:srgbClr val="FFFFFF"/>
                          </a:solidFill>
                          <a:effectLst/>
                          <a:latin typeface="Times New Roman" panose="02020603050405020304" pitchFamily="18" charset="0"/>
                          <a:cs typeface="Times New Roman" panose="02020603050405020304" pitchFamily="18" charset="0"/>
                        </a:rPr>
                        <a:t>Species</a:t>
                      </a:r>
                      <a:endParaRPr lang="fr-BE" sz="105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8452" marR="8452" marT="8452" marB="0" anchor="ctr">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38100"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23445D"/>
                    </a:solidFill>
                  </a:tcPr>
                </a:tc>
                <a:tc>
                  <a:txBody>
                    <a:bodyPr/>
                    <a:lstStyle/>
                    <a:p>
                      <a:pPr algn="ctr" fontAlgn="b"/>
                      <a:r>
                        <a:rPr lang="fr-BE" sz="1000" b="1" u="none" strike="noStrike" dirty="0" err="1">
                          <a:solidFill>
                            <a:srgbClr val="FFFFFF"/>
                          </a:solidFill>
                          <a:effectLst/>
                          <a:latin typeface="Times New Roman" panose="02020603050405020304" pitchFamily="18" charset="0"/>
                          <a:cs typeface="Times New Roman" panose="02020603050405020304" pitchFamily="18" charset="0"/>
                        </a:rPr>
                        <a:t>Prediction</a:t>
                      </a:r>
                      <a:endParaRPr lang="fr-BE" sz="10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8452" marR="8452" marT="8452" marB="0" anchor="ctr">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38100"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23445D"/>
                    </a:solidFill>
                  </a:tcPr>
                </a:tc>
                <a:extLst>
                  <a:ext uri="{0D108BD9-81ED-4DB2-BD59-A6C34878D82A}">
                    <a16:rowId xmlns:a16="http://schemas.microsoft.com/office/drawing/2014/main" val="2089291908"/>
                  </a:ext>
                </a:extLst>
              </a:tr>
              <a:tr h="135369">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A0A2D2PYL4</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Cytorhabdovirus</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Cabbage</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cytorhabdovirus</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1</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Aphid</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2578482425"/>
                  </a:ext>
                </a:extLst>
              </a:tr>
              <a:tr h="135369">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A0A482PGH7</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Cytorhabdovirus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Raspberry vein chlorosis 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Mite(?)</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3042190975"/>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A0A482PGU2</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Cytorhabdovirus</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Raspberry vein chlorosis 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Aphid</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3398215630"/>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A0A6F9EYP3</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Cytorhabdovirus</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Trichosanthes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associated</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rhabdovirus</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1</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Aphid</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3124153185"/>
                  </a:ext>
                </a:extLst>
              </a:tr>
              <a:tr h="135369">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A0A7G3W8J0</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Cytorhabdovirus</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Medicago cytorhabdovirus A</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Aphid</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357786993"/>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A0A7T7FQX1</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Cytorhabdovirus</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Kenyan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potato</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cytorhabdovirus</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Aphid</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1319719853"/>
                  </a:ext>
                </a:extLst>
              </a:tr>
              <a:tr h="135369">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A0A7T7FQY6</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Cytorhabdovirus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Kenyan potato cytorhabdovirus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Aphid</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1210824799"/>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A0A7T7JPK0</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Cytorhabdovirus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Kenyan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potato</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cytorhabdovirus</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Aphid</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3117540142"/>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A0A8E6YK00</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Cytorhabdovirus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Actinidia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cytorhabdovirus</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JS27</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Aphid</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2107414256"/>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A0A8F4M7Q7</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Cytorhabdovirus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Passionfruit-associated</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rhabdovirus</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YN</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Whitefly</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1741275319"/>
                  </a:ext>
                </a:extLst>
              </a:tr>
              <a:tr h="135369">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A0A1D8FVH5</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Nucleorhabdovirus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Physostegia</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chlorotic</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mottle</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Leafhopper</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3580218209"/>
                  </a:ext>
                </a:extLst>
              </a:tr>
              <a:tr h="135369">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A0A1Y0JW81</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Nucleorhabdovirus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Physostegia</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chlorotic</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mottle</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Leafhopper</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684342254"/>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A0A4P2UVB8</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Nucleorhabdovirus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Green Sichuan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pepper</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nucleorhabdovirus</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Aphid</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146645836"/>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A0A4Y6GLZ0</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Nucleorhabdovirus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Physostegia</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chlorotic</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mottle</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Leafhopper</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1417049731"/>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A0A6M6R7W4</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Nucleorhabdovirus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en-US" sz="900" b="0" i="0" u="none" strike="noStrike" dirty="0">
                          <a:solidFill>
                            <a:srgbClr val="000000"/>
                          </a:solidFill>
                          <a:effectLst/>
                          <a:latin typeface="Times New Roman" panose="02020603050405020304" pitchFamily="18" charset="0"/>
                          <a:cs typeface="Times New Roman" panose="02020603050405020304" pitchFamily="18" charset="0"/>
                        </a:rPr>
                        <a:t>Cardamom vein clearing </a:t>
                      </a:r>
                      <a:r>
                        <a:rPr lang="en-US" sz="900" b="0" i="0" u="none" strike="noStrike" dirty="0" err="1">
                          <a:solidFill>
                            <a:srgbClr val="000000"/>
                          </a:solidFill>
                          <a:effectLst/>
                          <a:latin typeface="Times New Roman" panose="02020603050405020304" pitchFamily="18" charset="0"/>
                          <a:cs typeface="Times New Roman" panose="02020603050405020304" pitchFamily="18" charset="0"/>
                        </a:rPr>
                        <a:t>nucleorhabdovirus</a:t>
                      </a:r>
                      <a:r>
                        <a:rPr lang="en-US" sz="900" b="0" i="0" u="none" strike="noStrike" dirty="0">
                          <a:solidFill>
                            <a:srgbClr val="000000"/>
                          </a:solidFill>
                          <a:effectLst/>
                          <a:latin typeface="Times New Roman" panose="02020603050405020304" pitchFamily="18" charset="0"/>
                          <a:cs typeface="Times New Roman" panose="02020603050405020304" pitchFamily="18" charset="0"/>
                        </a:rPr>
                        <a:t> 1</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Aphid</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1479629934"/>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A0A8K1X5H2</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Nucleorhabdovirus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Cnidium</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virus 1</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Aphid</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2530365207"/>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A0A0H4IR51</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Unclassified </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Citrus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leprosis</a:t>
                      </a:r>
                      <a:r>
                        <a:rPr lang="fr-BE" sz="900" b="0" i="0" u="none" strike="noStrike" dirty="0">
                          <a:solidFill>
                            <a:srgbClr val="000000"/>
                          </a:solidFill>
                          <a:effectLst/>
                          <a:latin typeface="Times New Roman" panose="02020603050405020304" pitchFamily="18" charset="0"/>
                          <a:cs typeface="Times New Roman" panose="02020603050405020304" pitchFamily="18" charset="0"/>
                        </a:rPr>
                        <a:t> virus</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Mite</a:t>
                      </a: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2339773002"/>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A0A2U8J9E2</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Unclassified</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New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discovered</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Aphid</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28575"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4029539939"/>
                  </a:ext>
                </a:extLst>
              </a:tr>
              <a:tr h="135369">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A0A2U8J9E8</a:t>
                      </a:r>
                    </a:p>
                  </a:txBody>
                  <a:tcPr marL="8452" marR="8452" marT="8452" marB="0" anchor="b">
                    <a:lnL w="38100"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38100"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a:solidFill>
                            <a:srgbClr val="000000"/>
                          </a:solidFill>
                          <a:effectLst/>
                          <a:latin typeface="Times New Roman" panose="02020603050405020304" pitchFamily="18" charset="0"/>
                          <a:cs typeface="Times New Roman" panose="02020603050405020304" pitchFamily="18" charset="0"/>
                        </a:rPr>
                        <a:t>Unclassified</a:t>
                      </a: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38100"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a:solidFill>
                            <a:srgbClr val="000000"/>
                          </a:solidFill>
                          <a:effectLst/>
                          <a:latin typeface="Times New Roman" panose="02020603050405020304" pitchFamily="18" charset="0"/>
                          <a:cs typeface="Times New Roman" panose="02020603050405020304" pitchFamily="18" charset="0"/>
                        </a:rPr>
                        <a:t>New </a:t>
                      </a:r>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discovered</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28575"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38100" cap="flat" cmpd="sng" algn="ctr">
                      <a:solidFill>
                        <a:srgbClr val="23445D"/>
                      </a:solidFill>
                      <a:prstDash val="solid"/>
                      <a:round/>
                      <a:headEnd type="none" w="med" len="med"/>
                      <a:tailEnd type="none" w="med" len="med"/>
                    </a:lnB>
                    <a:solidFill>
                      <a:srgbClr val="DAE8FC"/>
                    </a:solidFill>
                  </a:tcPr>
                </a:tc>
                <a:tc>
                  <a:txBody>
                    <a:bodyPr/>
                    <a:lstStyle/>
                    <a:p>
                      <a:pPr algn="ctr" fontAlgn="b"/>
                      <a:r>
                        <a:rPr lang="fr-BE" sz="900" b="0" i="0" u="none" strike="noStrike" dirty="0" err="1">
                          <a:solidFill>
                            <a:srgbClr val="000000"/>
                          </a:solidFill>
                          <a:effectLst/>
                          <a:latin typeface="Times New Roman" panose="02020603050405020304" pitchFamily="18" charset="0"/>
                          <a:cs typeface="Times New Roman" panose="02020603050405020304" pitchFamily="18" charset="0"/>
                        </a:rPr>
                        <a:t>Aphid</a:t>
                      </a:r>
                      <a:endParaRPr lang="fr-BE"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52" marR="8452" marT="8452" marB="0" anchor="b">
                    <a:lnL w="28575" cap="flat" cmpd="sng" algn="ctr">
                      <a:solidFill>
                        <a:srgbClr val="23445D"/>
                      </a:solidFill>
                      <a:prstDash val="solid"/>
                      <a:round/>
                      <a:headEnd type="none" w="med" len="med"/>
                      <a:tailEnd type="none" w="med" len="med"/>
                    </a:lnL>
                    <a:lnR w="38100" cap="flat" cmpd="sng" algn="ctr">
                      <a:solidFill>
                        <a:srgbClr val="23445D"/>
                      </a:solidFill>
                      <a:prstDash val="solid"/>
                      <a:round/>
                      <a:headEnd type="none" w="med" len="med"/>
                      <a:tailEnd type="none" w="med" len="med"/>
                    </a:lnR>
                    <a:lnT w="28575" cap="flat" cmpd="sng" algn="ctr">
                      <a:solidFill>
                        <a:srgbClr val="23445D"/>
                      </a:solidFill>
                      <a:prstDash val="solid"/>
                      <a:round/>
                      <a:headEnd type="none" w="med" len="med"/>
                      <a:tailEnd type="none" w="med" len="med"/>
                    </a:lnT>
                    <a:lnB w="38100" cap="flat" cmpd="sng" algn="ctr">
                      <a:solidFill>
                        <a:srgbClr val="23445D"/>
                      </a:solidFill>
                      <a:prstDash val="solid"/>
                      <a:round/>
                      <a:headEnd type="none" w="med" len="med"/>
                      <a:tailEnd type="none" w="med" len="med"/>
                    </a:lnB>
                    <a:solidFill>
                      <a:srgbClr val="DAE8FC"/>
                    </a:solidFill>
                  </a:tcPr>
                </a:tc>
                <a:extLst>
                  <a:ext uri="{0D108BD9-81ED-4DB2-BD59-A6C34878D82A}">
                    <a16:rowId xmlns:a16="http://schemas.microsoft.com/office/drawing/2014/main" val="1284647432"/>
                  </a:ext>
                </a:extLst>
              </a:tr>
            </a:tbl>
          </a:graphicData>
        </a:graphic>
      </p:graphicFrame>
      <p:sp>
        <p:nvSpPr>
          <p:cNvPr id="5" name="Rectangle: Top Corners Rounded 3">
            <a:extLst>
              <a:ext uri="{FF2B5EF4-FFF2-40B4-BE49-F238E27FC236}">
                <a16:creationId xmlns:a16="http://schemas.microsoft.com/office/drawing/2014/main" id="{5D66F37A-89A2-1378-769E-91A026DBB2E2}"/>
              </a:ext>
            </a:extLst>
          </p:cNvPr>
          <p:cNvSpPr/>
          <p:nvPr/>
        </p:nvSpPr>
        <p:spPr>
          <a:xfrm>
            <a:off x="1394667" y="5159191"/>
            <a:ext cx="4583635" cy="1351931"/>
          </a:xfrm>
          <a:prstGeom prst="roundRect">
            <a:avLst>
              <a:gd name="adj" fmla="val 9418"/>
            </a:avLst>
          </a:prstGeom>
          <a:solidFill>
            <a:srgbClr val="DAE8FC"/>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numCol="1" anchor="ct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Modelisation with </a:t>
            </a:r>
            <a:r>
              <a:rPr lang="en-US" sz="1400" dirty="0" err="1">
                <a:latin typeface="Times New Roman" panose="02020603050405020304" pitchFamily="18" charset="0"/>
                <a:cs typeface="Times New Roman" panose="02020603050405020304" pitchFamily="18" charset="0"/>
              </a:rPr>
              <a:t>LightGBM</a:t>
            </a: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Dimensionality reduction with Umap</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Model interpretation with Shapley values</a:t>
            </a:r>
          </a:p>
        </p:txBody>
      </p:sp>
    </p:spTree>
    <p:extLst>
      <p:ext uri="{BB962C8B-B14F-4D97-AF65-F5344CB8AC3E}">
        <p14:creationId xmlns:p14="http://schemas.microsoft.com/office/powerpoint/2010/main" val="270714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99F211CE-BB8C-A9BF-D9D2-C7137820C187}"/>
              </a:ext>
            </a:extLst>
          </p:cNvPr>
          <p:cNvGraphicFramePr>
            <a:graphicFrameLocks/>
          </p:cNvGraphicFramePr>
          <p:nvPr>
            <p:extLst>
              <p:ext uri="{D42A27DB-BD31-4B8C-83A1-F6EECF244321}">
                <p14:modId xmlns:p14="http://schemas.microsoft.com/office/powerpoint/2010/main" val="1836422489"/>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picture containing map, drawing, cartoon, illustration&#10;&#10;Description automatically generated">
            <a:extLst>
              <a:ext uri="{FF2B5EF4-FFF2-40B4-BE49-F238E27FC236}">
                <a16:creationId xmlns:a16="http://schemas.microsoft.com/office/drawing/2014/main" id="{2895003A-799B-9955-A08B-B1A5196AE9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9008" y="743373"/>
            <a:ext cx="5685983" cy="5795540"/>
          </a:xfrm>
          <a:prstGeom prst="rect">
            <a:avLst/>
          </a:prstGeom>
        </p:spPr>
      </p:pic>
      <p:sp>
        <p:nvSpPr>
          <p:cNvPr id="3" name="Slide Number Placeholder 2">
            <a:extLst>
              <a:ext uri="{FF2B5EF4-FFF2-40B4-BE49-F238E27FC236}">
                <a16:creationId xmlns:a16="http://schemas.microsoft.com/office/drawing/2014/main" id="{CD6C33F6-2760-ADA9-D305-32C9A25AF167}"/>
              </a:ext>
            </a:extLst>
          </p:cNvPr>
          <p:cNvSpPr>
            <a:spLocks noGrp="1"/>
          </p:cNvSpPr>
          <p:nvPr>
            <p:ph type="sldNum" sz="quarter" idx="12"/>
          </p:nvPr>
        </p:nvSpPr>
        <p:spPr/>
        <p:txBody>
          <a:bodyPr/>
          <a:lstStyle/>
          <a:p>
            <a:r>
              <a:rPr lang="fr-BE" dirty="0"/>
              <a:t>1</a:t>
            </a:r>
          </a:p>
        </p:txBody>
      </p:sp>
      <p:pic>
        <p:nvPicPr>
          <p:cNvPr id="5" name="Picture 12">
            <a:extLst>
              <a:ext uri="{FF2B5EF4-FFF2-40B4-BE49-F238E27FC236}">
                <a16:creationId xmlns:a16="http://schemas.microsoft.com/office/drawing/2014/main" id="{EABB7513-9B7A-C4FD-83CE-575DABF60BE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3" t="6306" r="12259" b="15624"/>
          <a:stretch/>
        </p:blipFill>
        <p:spPr bwMode="auto">
          <a:xfrm>
            <a:off x="1729008" y="743372"/>
            <a:ext cx="5685982" cy="29602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78828D6D-16D1-D9B5-4F3C-13200972CE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3" t="6306" r="12259" b="15624"/>
          <a:stretch/>
        </p:blipFill>
        <p:spPr bwMode="auto">
          <a:xfrm>
            <a:off x="1729008" y="3703595"/>
            <a:ext cx="5685982" cy="29602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artoon of a person with blue hair and white shirt&#10;&#10;Description automatically generated">
            <a:extLst>
              <a:ext uri="{FF2B5EF4-FFF2-40B4-BE49-F238E27FC236}">
                <a16:creationId xmlns:a16="http://schemas.microsoft.com/office/drawing/2014/main" id="{D36DB93C-E8C2-0013-BEED-6427B7BB0F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2208" y="620374"/>
            <a:ext cx="5935525" cy="6043443"/>
          </a:xfrm>
          <a:prstGeom prst="rect">
            <a:avLst/>
          </a:prstGeom>
        </p:spPr>
      </p:pic>
      <p:sp>
        <p:nvSpPr>
          <p:cNvPr id="11" name="Rectangle 10">
            <a:extLst>
              <a:ext uri="{FF2B5EF4-FFF2-40B4-BE49-F238E27FC236}">
                <a16:creationId xmlns:a16="http://schemas.microsoft.com/office/drawing/2014/main" id="{270FECC6-AC2B-AC94-B053-C79A73F59A40}"/>
              </a:ext>
            </a:extLst>
          </p:cNvPr>
          <p:cNvSpPr/>
          <p:nvPr/>
        </p:nvSpPr>
        <p:spPr>
          <a:xfrm>
            <a:off x="4659464" y="5531535"/>
            <a:ext cx="395779" cy="636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Single Corner Snipped 12">
            <a:extLst>
              <a:ext uri="{FF2B5EF4-FFF2-40B4-BE49-F238E27FC236}">
                <a16:creationId xmlns:a16="http://schemas.microsoft.com/office/drawing/2014/main" id="{C69C935D-697E-C06C-04F6-B13C4A4DFA48}"/>
              </a:ext>
            </a:extLst>
          </p:cNvPr>
          <p:cNvSpPr/>
          <p:nvPr/>
        </p:nvSpPr>
        <p:spPr>
          <a:xfrm rot="10800000" flipH="1">
            <a:off x="3791607" y="4335516"/>
            <a:ext cx="1679028" cy="1631731"/>
          </a:xfrm>
          <a:prstGeom prst="snip1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Standard Deviation and Normal Distribution in Six Sigma">
            <a:extLst>
              <a:ext uri="{FF2B5EF4-FFF2-40B4-BE49-F238E27FC236}">
                <a16:creationId xmlns:a16="http://schemas.microsoft.com/office/drawing/2014/main" id="{84889B54-CF6C-EA2D-83BE-3A6F913EEE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67775" y="4099150"/>
            <a:ext cx="1950407" cy="975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relation: Meaning, Types, Examples &amp; Coefficient">
            <a:extLst>
              <a:ext uri="{FF2B5EF4-FFF2-40B4-BE49-F238E27FC236}">
                <a16:creationId xmlns:a16="http://schemas.microsoft.com/office/drawing/2014/main" id="{7B98F1B0-B8CF-7525-AFA1-9A076715A24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121" t="12197" r="67586" b="34073"/>
          <a:stretch/>
        </p:blipFill>
        <p:spPr bwMode="auto">
          <a:xfrm>
            <a:off x="5055243" y="5077293"/>
            <a:ext cx="652179" cy="674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77A4FAC-846C-395B-6F92-BEE62EEAE977}"/>
              </a:ext>
            </a:extLst>
          </p:cNvPr>
          <p:cNvPicPr>
            <a:picLocks noChangeAspect="1"/>
          </p:cNvPicPr>
          <p:nvPr/>
        </p:nvPicPr>
        <p:blipFill>
          <a:blip r:embed="rId13"/>
          <a:stretch>
            <a:fillRect/>
          </a:stretch>
        </p:blipFill>
        <p:spPr>
          <a:xfrm>
            <a:off x="3684375" y="4575547"/>
            <a:ext cx="1331076" cy="1299002"/>
          </a:xfrm>
          <a:prstGeom prst="rect">
            <a:avLst/>
          </a:prstGeom>
        </p:spPr>
      </p:pic>
    </p:spTree>
    <p:extLst>
      <p:ext uri="{BB962C8B-B14F-4D97-AF65-F5344CB8AC3E}">
        <p14:creationId xmlns:p14="http://schemas.microsoft.com/office/powerpoint/2010/main" val="2648163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58C6-A0F6-50B6-15C1-2DF177B77FE1}"/>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FA9DE565-A1D0-0758-937F-EF3BFC8EA5BD}"/>
              </a:ext>
            </a:extLst>
          </p:cNvPr>
          <p:cNvGraphicFramePr>
            <a:graphicFrameLocks/>
          </p:cNvGraphicFramePr>
          <p:nvPr>
            <p:extLst>
              <p:ext uri="{D42A27DB-BD31-4B8C-83A1-F6EECF244321}">
                <p14:modId xmlns:p14="http://schemas.microsoft.com/office/powerpoint/2010/main" val="3705354790"/>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12">
            <a:extLst>
              <a:ext uri="{FF2B5EF4-FFF2-40B4-BE49-F238E27FC236}">
                <a16:creationId xmlns:a16="http://schemas.microsoft.com/office/drawing/2014/main" id="{3BE83197-9117-1C98-F21A-31C62504F4B9}"/>
              </a:ext>
            </a:extLst>
          </p:cNvPr>
          <p:cNvSpPr>
            <a:spLocks noGrp="1"/>
          </p:cNvSpPr>
          <p:nvPr>
            <p:ph type="sldNum" sz="quarter" idx="12"/>
          </p:nvPr>
        </p:nvSpPr>
        <p:spPr>
          <a:xfrm>
            <a:off x="6457950" y="6356351"/>
            <a:ext cx="2057400" cy="365125"/>
          </a:xfrm>
        </p:spPr>
        <p:txBody>
          <a:bodyPr/>
          <a:lstStyle/>
          <a:p>
            <a:r>
              <a:rPr lang="fr-BE" dirty="0">
                <a:latin typeface="Times New Roman" panose="02020603050405020304" pitchFamily="18" charset="0"/>
                <a:cs typeface="Times New Roman" panose="02020603050405020304" pitchFamily="18" charset="0"/>
              </a:rPr>
              <a:t>11</a:t>
            </a:r>
          </a:p>
        </p:txBody>
      </p:sp>
      <p:pic>
        <p:nvPicPr>
          <p:cNvPr id="4" name="Picture 3">
            <a:extLst>
              <a:ext uri="{FF2B5EF4-FFF2-40B4-BE49-F238E27FC236}">
                <a16:creationId xmlns:a16="http://schemas.microsoft.com/office/drawing/2014/main" id="{179EB879-5A6D-9245-C9F9-43DBB118C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6" y="1296977"/>
            <a:ext cx="7586688" cy="3315483"/>
          </a:xfrm>
          <a:prstGeom prst="rect">
            <a:avLst/>
          </a:prstGeom>
        </p:spPr>
      </p:pic>
      <p:sp>
        <p:nvSpPr>
          <p:cNvPr id="8" name="Title 1">
            <a:extLst>
              <a:ext uri="{FF2B5EF4-FFF2-40B4-BE49-F238E27FC236}">
                <a16:creationId xmlns:a16="http://schemas.microsoft.com/office/drawing/2014/main" id="{D3688767-CA61-3D46-0AEF-C5D390C8DF05}"/>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Host plant </a:t>
            </a:r>
            <a:r>
              <a:rPr lang="fr-BE" sz="3200" dirty="0" err="1">
                <a:latin typeface="Times New Roman" panose="02020603050405020304" pitchFamily="18" charset="0"/>
                <a:cs typeface="Times New Roman" panose="02020603050405020304" pitchFamily="18" charset="0"/>
              </a:rPr>
              <a:t>prediction</a:t>
            </a:r>
            <a:endParaRPr lang="fr-BE" sz="3200" dirty="0">
              <a:latin typeface="Times New Roman" panose="02020603050405020304" pitchFamily="18" charset="0"/>
              <a:cs typeface="Times New Roman" panose="02020603050405020304" pitchFamily="18" charset="0"/>
            </a:endParaRPr>
          </a:p>
        </p:txBody>
      </p:sp>
      <p:sp>
        <p:nvSpPr>
          <p:cNvPr id="2" name="Rectangle: Top Corners Rounded 3">
            <a:extLst>
              <a:ext uri="{FF2B5EF4-FFF2-40B4-BE49-F238E27FC236}">
                <a16:creationId xmlns:a16="http://schemas.microsoft.com/office/drawing/2014/main" id="{474B8747-DA09-C007-4351-20C0E555165E}"/>
              </a:ext>
            </a:extLst>
          </p:cNvPr>
          <p:cNvSpPr/>
          <p:nvPr/>
        </p:nvSpPr>
        <p:spPr>
          <a:xfrm>
            <a:off x="6746968" y="2582903"/>
            <a:ext cx="2275682" cy="1496392"/>
          </a:xfrm>
          <a:prstGeom prst="roundRect">
            <a:avLst>
              <a:gd name="adj" fmla="val 9418"/>
            </a:avLst>
          </a:prstGeom>
          <a:solidFill>
            <a:srgbClr val="DAE8FC"/>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numCol="1" anchor="ct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Feature selection with p value and Boruta</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Dimensionality reduction with Umap</a:t>
            </a:r>
          </a:p>
        </p:txBody>
      </p:sp>
    </p:spTree>
    <p:extLst>
      <p:ext uri="{BB962C8B-B14F-4D97-AF65-F5344CB8AC3E}">
        <p14:creationId xmlns:p14="http://schemas.microsoft.com/office/powerpoint/2010/main" val="4136371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AF25D-E015-051C-F279-7D9C383DC6EB}"/>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C226C174-6468-28C9-FB9D-C03127111744}"/>
              </a:ext>
            </a:extLst>
          </p:cNvPr>
          <p:cNvGraphicFramePr>
            <a:graphicFrameLocks/>
          </p:cNvGraphicFramePr>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Diagram, shape, arrow&#10;&#10;Description automatically generated">
            <a:extLst>
              <a:ext uri="{FF2B5EF4-FFF2-40B4-BE49-F238E27FC236}">
                <a16:creationId xmlns:a16="http://schemas.microsoft.com/office/drawing/2014/main" id="{67EB7DCB-4ED5-830F-02C0-47EFCF351293}"/>
              </a:ext>
            </a:extLst>
          </p:cNvPr>
          <p:cNvPicPr>
            <a:picLocks noChangeAspect="1"/>
          </p:cNvPicPr>
          <p:nvPr/>
        </p:nvPicPr>
        <p:blipFill>
          <a:blip r:embed="rId8"/>
          <a:stretch>
            <a:fillRect/>
          </a:stretch>
        </p:blipFill>
        <p:spPr>
          <a:xfrm>
            <a:off x="331759" y="5042521"/>
            <a:ext cx="2870405" cy="1653096"/>
          </a:xfrm>
          <a:prstGeom prst="rect">
            <a:avLst/>
          </a:prstGeom>
        </p:spPr>
      </p:pic>
      <p:graphicFrame>
        <p:nvGraphicFramePr>
          <p:cNvPr id="15" name="Content Placeholder 6">
            <a:extLst>
              <a:ext uri="{FF2B5EF4-FFF2-40B4-BE49-F238E27FC236}">
                <a16:creationId xmlns:a16="http://schemas.microsoft.com/office/drawing/2014/main" id="{79DAB543-128B-BA2B-6E4E-A34FDBC45C75}"/>
              </a:ext>
            </a:extLst>
          </p:cNvPr>
          <p:cNvGraphicFramePr/>
          <p:nvPr>
            <p:extLst>
              <p:ext uri="{D42A27DB-BD31-4B8C-83A1-F6EECF244321}">
                <p14:modId xmlns:p14="http://schemas.microsoft.com/office/powerpoint/2010/main" val="1175271252"/>
              </p:ext>
            </p:extLst>
          </p:nvPr>
        </p:nvGraphicFramePr>
        <p:xfrm>
          <a:off x="3582214" y="5042521"/>
          <a:ext cx="5313186" cy="14963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Slide Number Placeholder 12">
            <a:extLst>
              <a:ext uri="{FF2B5EF4-FFF2-40B4-BE49-F238E27FC236}">
                <a16:creationId xmlns:a16="http://schemas.microsoft.com/office/drawing/2014/main" id="{EF6E4310-2B6C-4641-730E-E4DF87D28AB9}"/>
              </a:ext>
            </a:extLst>
          </p:cNvPr>
          <p:cNvSpPr>
            <a:spLocks noGrp="1"/>
          </p:cNvSpPr>
          <p:nvPr>
            <p:ph type="sldNum" sz="quarter" idx="12"/>
          </p:nvPr>
        </p:nvSpPr>
        <p:spPr>
          <a:xfrm>
            <a:off x="6457950" y="6356351"/>
            <a:ext cx="2057400" cy="365125"/>
          </a:xfrm>
        </p:spPr>
        <p:txBody>
          <a:bodyPr/>
          <a:lstStyle/>
          <a:p>
            <a:r>
              <a:rPr lang="fr-BE" dirty="0">
                <a:latin typeface="Times New Roman" panose="02020603050405020304" pitchFamily="18" charset="0"/>
                <a:cs typeface="Times New Roman" panose="02020603050405020304" pitchFamily="18" charset="0"/>
              </a:rPr>
              <a:t>12</a:t>
            </a:r>
          </a:p>
        </p:txBody>
      </p:sp>
      <p:pic>
        <p:nvPicPr>
          <p:cNvPr id="4" name="Picture 3">
            <a:extLst>
              <a:ext uri="{FF2B5EF4-FFF2-40B4-BE49-F238E27FC236}">
                <a16:creationId xmlns:a16="http://schemas.microsoft.com/office/drawing/2014/main" id="{30A02CB4-7E14-DDE2-59FC-069E042C20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16" y="1296977"/>
            <a:ext cx="7586688" cy="3315483"/>
          </a:xfrm>
          <a:prstGeom prst="rect">
            <a:avLst/>
          </a:prstGeom>
        </p:spPr>
      </p:pic>
      <p:sp>
        <p:nvSpPr>
          <p:cNvPr id="8" name="Title 1">
            <a:extLst>
              <a:ext uri="{FF2B5EF4-FFF2-40B4-BE49-F238E27FC236}">
                <a16:creationId xmlns:a16="http://schemas.microsoft.com/office/drawing/2014/main" id="{40FED86B-766A-0771-2FCF-9DA5785E14FC}"/>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Host plant </a:t>
            </a:r>
            <a:r>
              <a:rPr lang="fr-BE" sz="3200" dirty="0" err="1">
                <a:latin typeface="Times New Roman" panose="02020603050405020304" pitchFamily="18" charset="0"/>
                <a:cs typeface="Times New Roman" panose="02020603050405020304" pitchFamily="18" charset="0"/>
              </a:rPr>
              <a:t>prediction</a:t>
            </a:r>
            <a:endParaRPr lang="fr-BE" sz="3200" dirty="0">
              <a:latin typeface="Times New Roman" panose="02020603050405020304" pitchFamily="18" charset="0"/>
              <a:cs typeface="Times New Roman" panose="02020603050405020304" pitchFamily="18" charset="0"/>
            </a:endParaRPr>
          </a:p>
        </p:txBody>
      </p:sp>
      <p:sp>
        <p:nvSpPr>
          <p:cNvPr id="2" name="Rectangle: Top Corners Rounded 3">
            <a:extLst>
              <a:ext uri="{FF2B5EF4-FFF2-40B4-BE49-F238E27FC236}">
                <a16:creationId xmlns:a16="http://schemas.microsoft.com/office/drawing/2014/main" id="{E9B427D5-94ED-1A20-164B-5FE81C6EA7AD}"/>
              </a:ext>
            </a:extLst>
          </p:cNvPr>
          <p:cNvSpPr/>
          <p:nvPr/>
        </p:nvSpPr>
        <p:spPr>
          <a:xfrm>
            <a:off x="6746968" y="2582903"/>
            <a:ext cx="2275682" cy="1496392"/>
          </a:xfrm>
          <a:prstGeom prst="roundRect">
            <a:avLst>
              <a:gd name="adj" fmla="val 9418"/>
            </a:avLst>
          </a:prstGeom>
          <a:solidFill>
            <a:srgbClr val="DAE8FC"/>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numCol="1" anchor="ct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Feature selection with  p value and Boruta</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Dimensionality reduction with Umap</a:t>
            </a:r>
          </a:p>
        </p:txBody>
      </p:sp>
    </p:spTree>
    <p:extLst>
      <p:ext uri="{BB962C8B-B14F-4D97-AF65-F5344CB8AC3E}">
        <p14:creationId xmlns:p14="http://schemas.microsoft.com/office/powerpoint/2010/main" val="345897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C0F43-3271-3F9A-E188-FC73B67AF023}"/>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F42211CF-D39A-BC68-61A3-BBE507D6397B}"/>
              </a:ext>
            </a:extLst>
          </p:cNvPr>
          <p:cNvGraphicFramePr>
            <a:graphicFrameLocks/>
          </p:cNvGraphicFramePr>
          <p:nvPr>
            <p:extLst>
              <p:ext uri="{D42A27DB-BD31-4B8C-83A1-F6EECF244321}">
                <p14:modId xmlns:p14="http://schemas.microsoft.com/office/powerpoint/2010/main" val="3884241533"/>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12">
            <a:extLst>
              <a:ext uri="{FF2B5EF4-FFF2-40B4-BE49-F238E27FC236}">
                <a16:creationId xmlns:a16="http://schemas.microsoft.com/office/drawing/2014/main" id="{ADCD5E6D-6FBC-19DC-3734-B366FE682323}"/>
              </a:ext>
            </a:extLst>
          </p:cNvPr>
          <p:cNvSpPr>
            <a:spLocks noGrp="1"/>
          </p:cNvSpPr>
          <p:nvPr>
            <p:ph type="sldNum" sz="quarter" idx="12"/>
          </p:nvPr>
        </p:nvSpPr>
        <p:spPr>
          <a:xfrm>
            <a:off x="6457950" y="6356351"/>
            <a:ext cx="2057400" cy="365125"/>
          </a:xfrm>
        </p:spPr>
        <p:txBody>
          <a:bodyPr/>
          <a:lstStyle/>
          <a:p>
            <a:r>
              <a:rPr lang="fr-BE" dirty="0">
                <a:latin typeface="Times New Roman" panose="02020603050405020304" pitchFamily="18" charset="0"/>
                <a:cs typeface="Times New Roman" panose="02020603050405020304" pitchFamily="18" charset="0"/>
              </a:rPr>
              <a:t>13</a:t>
            </a:r>
          </a:p>
        </p:txBody>
      </p:sp>
      <p:sp>
        <p:nvSpPr>
          <p:cNvPr id="8" name="Title 1">
            <a:extLst>
              <a:ext uri="{FF2B5EF4-FFF2-40B4-BE49-F238E27FC236}">
                <a16:creationId xmlns:a16="http://schemas.microsoft.com/office/drawing/2014/main" id="{378268DF-8735-672C-B8C4-2F18315C9EA7}"/>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Artificial intelligence in plant virology</a:t>
            </a:r>
          </a:p>
        </p:txBody>
      </p:sp>
      <p:sp>
        <p:nvSpPr>
          <p:cNvPr id="2" name="Rectangle: Top Corners Rounded 3">
            <a:extLst>
              <a:ext uri="{FF2B5EF4-FFF2-40B4-BE49-F238E27FC236}">
                <a16:creationId xmlns:a16="http://schemas.microsoft.com/office/drawing/2014/main" id="{74D9E51E-BA5B-9569-8163-208EA0692B25}"/>
              </a:ext>
            </a:extLst>
          </p:cNvPr>
          <p:cNvSpPr/>
          <p:nvPr/>
        </p:nvSpPr>
        <p:spPr>
          <a:xfrm>
            <a:off x="348095" y="1355236"/>
            <a:ext cx="8447810" cy="4537564"/>
          </a:xfrm>
          <a:prstGeom prst="roundRect">
            <a:avLst>
              <a:gd name="adj" fmla="val 9418"/>
            </a:avLst>
          </a:prstGeom>
          <a:solidFill>
            <a:srgbClr val="DAE8FC"/>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numCol="1" anchor="ct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Promising results for vector prediction based on conserved domains and motifs.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Promising results for replicating viruses in arthropod           (ex: Rhabdoviridae). </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most appropriate data source for predicting the host plant is yet to be identified.</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Greenhouse tests will start </a:t>
            </a:r>
            <a:r>
              <a:rPr lang="en-US" sz="2400" dirty="0" err="1">
                <a:latin typeface="Times New Roman" panose="02020603050405020304" pitchFamily="18" charset="0"/>
                <a:cs typeface="Times New Roman" panose="02020603050405020304" pitchFamily="18" charset="0"/>
              </a:rPr>
              <a:t>futher</a:t>
            </a:r>
            <a:r>
              <a:rPr lang="en-US" sz="2400" dirty="0">
                <a:latin typeface="Times New Roman" panose="02020603050405020304" pitchFamily="18" charset="0"/>
                <a:cs typeface="Times New Roman" panose="02020603050405020304" pitchFamily="18" charset="0"/>
              </a:rPr>
              <a:t> on.</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1207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9E9009-E50C-ACAD-AF87-DC262AB05E8A}"/>
              </a:ext>
            </a:extLst>
          </p:cNvPr>
          <p:cNvGrpSpPr/>
          <p:nvPr/>
        </p:nvGrpSpPr>
        <p:grpSpPr>
          <a:xfrm>
            <a:off x="-14989" y="606982"/>
            <a:ext cx="9168615" cy="6257013"/>
            <a:chOff x="-14989" y="606982"/>
            <a:chExt cx="9168615" cy="6257013"/>
          </a:xfrm>
        </p:grpSpPr>
        <p:pic>
          <p:nvPicPr>
            <p:cNvPr id="1026" name="Picture 2" descr="THE IRONMAN GROUP ADDS TWO NEW EVENTS IN POLAND FOR 2021 -  TrailrunningSpain.com">
              <a:extLst>
                <a:ext uri="{FF2B5EF4-FFF2-40B4-BE49-F238E27FC236}">
                  <a16:creationId xmlns:a16="http://schemas.microsoft.com/office/drawing/2014/main" id="{1708FEDB-5D24-C254-9D15-3CC186B22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898" b="9160"/>
            <a:stretch/>
          </p:blipFill>
          <p:spPr bwMode="auto">
            <a:xfrm>
              <a:off x="-14989" y="606982"/>
              <a:ext cx="9168615" cy="6257013"/>
            </a:xfrm>
            <a:prstGeom prst="rect">
              <a:avLst/>
            </a:prstGeom>
            <a:gradFill flip="none" rotWithShape="1">
              <a:gsLst>
                <a:gs pos="0">
                  <a:schemeClr val="accent1">
                    <a:tint val="66000"/>
                    <a:satMod val="160000"/>
                  </a:schemeClr>
                </a:gs>
                <a:gs pos="41000">
                  <a:schemeClr val="accent1">
                    <a:tint val="44500"/>
                    <a:satMod val="160000"/>
                  </a:schemeClr>
                </a:gs>
                <a:gs pos="67000">
                  <a:schemeClr val="accent1">
                    <a:tint val="23500"/>
                    <a:satMod val="160000"/>
                  </a:schemeClr>
                </a:gs>
              </a:gsLst>
              <a:lin ang="16200000" scaled="1"/>
              <a:tileRect/>
            </a:gradFill>
          </p:spPr>
        </p:pic>
        <p:sp>
          <p:nvSpPr>
            <p:cNvPr id="8" name="Rectangle 7">
              <a:extLst>
                <a:ext uri="{FF2B5EF4-FFF2-40B4-BE49-F238E27FC236}">
                  <a16:creationId xmlns:a16="http://schemas.microsoft.com/office/drawing/2014/main" id="{FD875672-60D1-2CAC-6180-5D8556DBE10D}"/>
                </a:ext>
              </a:extLst>
            </p:cNvPr>
            <p:cNvSpPr/>
            <p:nvPr/>
          </p:nvSpPr>
          <p:spPr>
            <a:xfrm rot="786008">
              <a:off x="2844339" y="1013516"/>
              <a:ext cx="1954208" cy="389047"/>
            </a:xfrm>
            <a:prstGeom prst="rect">
              <a:avLst/>
            </a:prstGeom>
            <a:solidFill>
              <a:srgbClr val="070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a:latin typeface="Times New Roman" panose="02020603050405020304" pitchFamily="18" charset="0"/>
                  <a:cs typeface="Times New Roman" panose="02020603050405020304" pitchFamily="18" charset="0"/>
                </a:rPr>
                <a:t>WE</a:t>
              </a:r>
              <a:endParaRPr lang="en-US" sz="3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FFE2E1C-D256-725E-B3DD-925399D4ACAD}"/>
                </a:ext>
              </a:extLst>
            </p:cNvPr>
            <p:cNvSpPr/>
            <p:nvPr/>
          </p:nvSpPr>
          <p:spPr>
            <a:xfrm rot="786008">
              <a:off x="2547670" y="2001940"/>
              <a:ext cx="2055794" cy="619775"/>
            </a:xfrm>
            <a:prstGeom prst="rect">
              <a:avLst/>
            </a:prstGeom>
            <a:solidFill>
              <a:srgbClr val="070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latin typeface="Times New Roman" panose="02020603050405020304" pitchFamily="18" charset="0"/>
                  <a:cs typeface="Times New Roman" panose="02020603050405020304" pitchFamily="18" charset="0"/>
                </a:rPr>
                <a:t>Machine Learning</a:t>
              </a:r>
              <a:endParaRPr lang="en-US" sz="2000" dirty="0">
                <a:latin typeface="Times New Roman" panose="020206030504050203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530EB75A-C307-65B7-BB99-D421FA0A2F7C}"/>
              </a:ext>
            </a:extLst>
          </p:cNvPr>
          <p:cNvSpPr/>
          <p:nvPr/>
        </p:nvSpPr>
        <p:spPr>
          <a:xfrm>
            <a:off x="-14989" y="3629"/>
            <a:ext cx="9168614" cy="6872991"/>
          </a:xfrm>
          <a:prstGeom prst="rect">
            <a:avLst/>
          </a:prstGeom>
          <a:gradFill>
            <a:gsLst>
              <a:gs pos="54000">
                <a:schemeClr val="bg1">
                  <a:alpha val="0"/>
                </a:schemeClr>
              </a:gs>
              <a:gs pos="91000">
                <a:schemeClr val="bg1"/>
              </a:gs>
              <a:gs pos="7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A823168-0CAF-3CE1-ED93-38E0734290C3}"/>
              </a:ext>
            </a:extLst>
          </p:cNvPr>
          <p:cNvSpPr/>
          <p:nvPr/>
        </p:nvSpPr>
        <p:spPr>
          <a:xfrm>
            <a:off x="-18305" y="3629"/>
            <a:ext cx="9171931" cy="6872991"/>
          </a:xfrm>
          <a:prstGeom prst="rect">
            <a:avLst/>
          </a:prstGeom>
          <a:gradFill flip="none" rotWithShape="1">
            <a:gsLst>
              <a:gs pos="87000">
                <a:schemeClr val="bg1">
                  <a:alpha val="0"/>
                </a:schemeClr>
              </a:gs>
              <a:gs pos="100000">
                <a:schemeClr val="bg1"/>
              </a:gs>
              <a:gs pos="91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5472F980-A140-DEEB-503A-461A6DE5D168}"/>
              </a:ext>
            </a:extLst>
          </p:cNvPr>
          <p:cNvSpPr>
            <a:spLocks noGrp="1"/>
          </p:cNvSpPr>
          <p:nvPr>
            <p:ph type="title"/>
          </p:nvPr>
        </p:nvSpPr>
        <p:spPr>
          <a:xfrm>
            <a:off x="6516614" y="1255121"/>
            <a:ext cx="2640328" cy="4808795"/>
          </a:xfrm>
        </p:spPr>
        <p:txBody>
          <a:bodyPr anchor="t">
            <a:normAutofit fontScale="90000"/>
          </a:bodyPr>
          <a:lstStyle/>
          <a:p>
            <a:r>
              <a:rPr lang="fr-BE" sz="2700" dirty="0">
                <a:latin typeface="Times New Roman" panose="02020603050405020304" pitchFamily="18" charset="0"/>
                <a:cs typeface="Times New Roman" panose="02020603050405020304" pitchFamily="18" charset="0"/>
              </a:rPr>
              <a:t>Hélène Soyeurt,</a:t>
            </a:r>
            <a:br>
              <a:rPr lang="fr-BE" sz="2700" dirty="0">
                <a:latin typeface="Times New Roman" panose="02020603050405020304" pitchFamily="18" charset="0"/>
                <a:cs typeface="Times New Roman" panose="02020603050405020304" pitchFamily="18" charset="0"/>
              </a:rPr>
            </a:br>
            <a:r>
              <a:rPr lang="fr-BE" sz="2700" dirty="0">
                <a:latin typeface="Times New Roman" panose="02020603050405020304" pitchFamily="18" charset="0"/>
                <a:cs typeface="Times New Roman" panose="02020603050405020304" pitchFamily="18" charset="0"/>
              </a:rPr>
              <a:t>Sébastien Massart,</a:t>
            </a:r>
            <a:br>
              <a:rPr lang="fr-BE" sz="2700" dirty="0">
                <a:latin typeface="Times New Roman" panose="02020603050405020304" pitchFamily="18" charset="0"/>
                <a:cs typeface="Times New Roman" panose="02020603050405020304" pitchFamily="18" charset="0"/>
              </a:rPr>
            </a:br>
            <a:r>
              <a:rPr lang="fr-BE" sz="2700" dirty="0">
                <a:latin typeface="Times New Roman" panose="02020603050405020304" pitchFamily="18" charset="0"/>
                <a:cs typeface="Times New Roman" panose="02020603050405020304" pitchFamily="18" charset="0"/>
              </a:rPr>
              <a:t>Rachid Tahzima,</a:t>
            </a:r>
            <a:br>
              <a:rPr lang="fr-BE" sz="2700" dirty="0">
                <a:latin typeface="Times New Roman" panose="02020603050405020304" pitchFamily="18" charset="0"/>
                <a:cs typeface="Times New Roman" panose="02020603050405020304" pitchFamily="18" charset="0"/>
              </a:rPr>
            </a:br>
            <a:br>
              <a:rPr lang="fr-BE" sz="2700" dirty="0">
                <a:latin typeface="Times New Roman" panose="02020603050405020304" pitchFamily="18" charset="0"/>
                <a:cs typeface="Times New Roman" panose="02020603050405020304" pitchFamily="18" charset="0"/>
              </a:rPr>
            </a:br>
            <a:r>
              <a:rPr lang="fr-BE" sz="2700" dirty="0">
                <a:latin typeface="Times New Roman" panose="02020603050405020304" pitchFamily="18" charset="0"/>
                <a:cs typeface="Times New Roman" panose="02020603050405020304" pitchFamily="18" charset="0"/>
              </a:rPr>
              <a:t>Charles Nickmilder,</a:t>
            </a:r>
            <a:br>
              <a:rPr lang="fr-BE" sz="2700" dirty="0">
                <a:latin typeface="Times New Roman" panose="02020603050405020304" pitchFamily="18" charset="0"/>
                <a:cs typeface="Times New Roman" panose="02020603050405020304" pitchFamily="18" charset="0"/>
              </a:rPr>
            </a:br>
            <a:r>
              <a:rPr lang="fr-BE" sz="2700" dirty="0">
                <a:latin typeface="Times New Roman" panose="02020603050405020304" pitchFamily="18" charset="0"/>
                <a:cs typeface="Times New Roman" panose="02020603050405020304" pitchFamily="18" charset="0"/>
              </a:rPr>
              <a:t>Anthony Tedde,</a:t>
            </a:r>
            <a:br>
              <a:rPr lang="fr-BE" sz="2700" dirty="0">
                <a:latin typeface="Times New Roman" panose="02020603050405020304" pitchFamily="18" charset="0"/>
                <a:cs typeface="Times New Roman" panose="02020603050405020304" pitchFamily="18" charset="0"/>
              </a:rPr>
            </a:br>
            <a:br>
              <a:rPr lang="fr-BE" sz="2700" dirty="0">
                <a:latin typeface="Times New Roman" panose="02020603050405020304" pitchFamily="18" charset="0"/>
                <a:cs typeface="Times New Roman" panose="02020603050405020304" pitchFamily="18" charset="0"/>
              </a:rPr>
            </a:br>
            <a:r>
              <a:rPr lang="fr-BE" sz="2700" dirty="0">
                <a:latin typeface="Times New Roman" panose="02020603050405020304" pitchFamily="18" charset="0"/>
                <a:cs typeface="Times New Roman" panose="02020603050405020304" pitchFamily="18" charset="0"/>
              </a:rPr>
              <a:t>Coline Temple,</a:t>
            </a:r>
            <a:br>
              <a:rPr lang="fr-BE" sz="2700" dirty="0">
                <a:latin typeface="Times New Roman" panose="02020603050405020304" pitchFamily="18" charset="0"/>
                <a:cs typeface="Times New Roman" panose="02020603050405020304" pitchFamily="18" charset="0"/>
              </a:rPr>
            </a:br>
            <a:r>
              <a:rPr lang="fr-BE" sz="2700" dirty="0">
                <a:latin typeface="Times New Roman" panose="02020603050405020304" pitchFamily="18" charset="0"/>
                <a:cs typeface="Times New Roman" panose="02020603050405020304" pitchFamily="18" charset="0"/>
              </a:rPr>
              <a:t>Johan Rollin,</a:t>
            </a:r>
            <a:br>
              <a:rPr lang="fr-BE" sz="2700" dirty="0">
                <a:latin typeface="Times New Roman" panose="02020603050405020304" pitchFamily="18" charset="0"/>
                <a:cs typeface="Times New Roman" panose="02020603050405020304" pitchFamily="18" charset="0"/>
              </a:rPr>
            </a:br>
            <a:r>
              <a:rPr lang="fr-BE" sz="2700" dirty="0">
                <a:latin typeface="Times New Roman" panose="02020603050405020304" pitchFamily="18" charset="0"/>
                <a:cs typeface="Times New Roman" panose="02020603050405020304" pitchFamily="18" charset="0"/>
              </a:rPr>
              <a:t>Núria Fontdevila,</a:t>
            </a:r>
            <a:br>
              <a:rPr lang="fr-BE" sz="2700" dirty="0">
                <a:latin typeface="Times New Roman" panose="02020603050405020304" pitchFamily="18" charset="0"/>
                <a:cs typeface="Times New Roman" panose="02020603050405020304" pitchFamily="18" charset="0"/>
              </a:rPr>
            </a:br>
            <a:r>
              <a:rPr lang="fr-BE" sz="2700" dirty="0">
                <a:latin typeface="Times New Roman" panose="02020603050405020304" pitchFamily="18" charset="0"/>
                <a:cs typeface="Times New Roman" panose="02020603050405020304" pitchFamily="18" charset="0"/>
              </a:rPr>
              <a:t>François Maclot,</a:t>
            </a:r>
            <a:br>
              <a:rPr lang="fr-BE" sz="2700" dirty="0">
                <a:latin typeface="Times New Roman" panose="02020603050405020304" pitchFamily="18" charset="0"/>
                <a:cs typeface="Times New Roman" panose="02020603050405020304" pitchFamily="18" charset="0"/>
              </a:rPr>
            </a:br>
            <a:br>
              <a:rPr lang="fr-BE" sz="2700" dirty="0">
                <a:latin typeface="Times New Roman" panose="02020603050405020304" pitchFamily="18" charset="0"/>
                <a:cs typeface="Times New Roman" panose="02020603050405020304" pitchFamily="18" charset="0"/>
              </a:rPr>
            </a:br>
            <a:r>
              <a:rPr lang="fr-BE" sz="2700" dirty="0">
                <a:latin typeface="Times New Roman" panose="02020603050405020304" pitchFamily="18" charset="0"/>
                <a:cs typeface="Times New Roman" panose="02020603050405020304" pitchFamily="18" charset="0"/>
              </a:rPr>
              <a:t>and all the </a:t>
            </a:r>
            <a:r>
              <a:rPr lang="fr-BE" sz="2700" dirty="0" err="1">
                <a:latin typeface="Times New Roman" panose="02020603050405020304" pitchFamily="18" charset="0"/>
                <a:cs typeface="Times New Roman" panose="02020603050405020304" pitchFamily="18" charset="0"/>
              </a:rPr>
              <a:t>others</a:t>
            </a:r>
            <a:r>
              <a:rPr lang="fr-BE" sz="2700" dirty="0">
                <a:latin typeface="Times New Roman" panose="02020603050405020304" pitchFamily="18" charset="0"/>
                <a:cs typeface="Times New Roman" panose="02020603050405020304" pitchFamily="18" charset="0"/>
              </a:rPr>
              <a:t>…</a:t>
            </a:r>
            <a:br>
              <a:rPr lang="fr-BE" sz="2100" dirty="0">
                <a:latin typeface="Times New Roman" panose="02020603050405020304" pitchFamily="18" charset="0"/>
                <a:cs typeface="Times New Roman" panose="02020603050405020304" pitchFamily="18" charset="0"/>
              </a:rPr>
            </a:br>
            <a:endParaRPr lang="en-US" sz="21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970D8E9B-5CE2-F1E2-294B-B5124D276D97}"/>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14</a:t>
            </a:r>
          </a:p>
        </p:txBody>
      </p:sp>
      <p:grpSp>
        <p:nvGrpSpPr>
          <p:cNvPr id="14" name="Group 13">
            <a:extLst>
              <a:ext uri="{FF2B5EF4-FFF2-40B4-BE49-F238E27FC236}">
                <a16:creationId xmlns:a16="http://schemas.microsoft.com/office/drawing/2014/main" id="{4DAB9593-6D86-2204-8911-1E6CC30E36B7}"/>
              </a:ext>
            </a:extLst>
          </p:cNvPr>
          <p:cNvGrpSpPr/>
          <p:nvPr/>
        </p:nvGrpSpPr>
        <p:grpSpPr>
          <a:xfrm>
            <a:off x="125697" y="83047"/>
            <a:ext cx="8892606" cy="426143"/>
            <a:chOff x="7547" y="0"/>
            <a:chExt cx="8892606" cy="426143"/>
          </a:xfrm>
        </p:grpSpPr>
        <p:sp>
          <p:nvSpPr>
            <p:cNvPr id="15" name="Arrow: Chevron 14">
              <a:extLst>
                <a:ext uri="{FF2B5EF4-FFF2-40B4-BE49-F238E27FC236}">
                  <a16:creationId xmlns:a16="http://schemas.microsoft.com/office/drawing/2014/main" id="{952CC2DB-1DBB-9C83-2C7A-AC9691F1A72F}"/>
                </a:ext>
              </a:extLst>
            </p:cNvPr>
            <p:cNvSpPr/>
            <p:nvPr/>
          </p:nvSpPr>
          <p:spPr>
            <a:xfrm>
              <a:off x="7547" y="0"/>
              <a:ext cx="8892606" cy="426143"/>
            </a:xfrm>
            <a:prstGeom prst="chevron">
              <a:avLst/>
            </a:prstGeom>
            <a:gradFill flip="none" rotWithShape="0">
              <a:gsLst>
                <a:gs pos="0">
                  <a:srgbClr val="23445D">
                    <a:shade val="30000"/>
                    <a:satMod val="115000"/>
                  </a:srgbClr>
                </a:gs>
                <a:gs pos="50000">
                  <a:srgbClr val="23445D">
                    <a:shade val="67500"/>
                    <a:satMod val="115000"/>
                  </a:srgbClr>
                </a:gs>
                <a:gs pos="100000">
                  <a:srgbClr val="23445D">
                    <a:shade val="100000"/>
                    <a:satMod val="115000"/>
                  </a:srgbClr>
                </a:gs>
              </a:gsLst>
              <a:lin ang="16200000" scaled="1"/>
              <a:tileRect/>
            </a:gra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lstStyle/>
            <a:p>
              <a:endParaRPr lang="en-US">
                <a:latin typeface="Times New Roman" panose="02020603050405020304" pitchFamily="18" charset="0"/>
                <a:cs typeface="Times New Roman" panose="02020603050405020304" pitchFamily="18" charset="0"/>
              </a:endParaRPr>
            </a:p>
          </p:txBody>
        </p:sp>
        <p:sp>
          <p:nvSpPr>
            <p:cNvPr id="16" name="Arrow: Chevron 4">
              <a:extLst>
                <a:ext uri="{FF2B5EF4-FFF2-40B4-BE49-F238E27FC236}">
                  <a16:creationId xmlns:a16="http://schemas.microsoft.com/office/drawing/2014/main" id="{2CF8CA88-1831-BC3F-C9C3-2E35048288CC}"/>
                </a:ext>
              </a:extLst>
            </p:cNvPr>
            <p:cNvSpPr txBox="1"/>
            <p:nvPr/>
          </p:nvSpPr>
          <p:spPr>
            <a:xfrm>
              <a:off x="220619" y="0"/>
              <a:ext cx="8466463" cy="426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noProof="0" dirty="0">
                  <a:latin typeface="Times New Roman" panose="02020603050405020304" pitchFamily="18" charset="0"/>
                  <a:cs typeface="Times New Roman" panose="02020603050405020304" pitchFamily="18" charset="0"/>
                </a:rPr>
                <a:t>Acknowledgment</a:t>
              </a:r>
            </a:p>
          </p:txBody>
        </p:sp>
      </p:grpSp>
    </p:spTree>
    <p:extLst>
      <p:ext uri="{BB962C8B-B14F-4D97-AF65-F5344CB8AC3E}">
        <p14:creationId xmlns:p14="http://schemas.microsoft.com/office/powerpoint/2010/main" val="19829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50F5D-6B12-40CF-9483-980F13E90AF7}"/>
            </a:ext>
          </a:extLst>
        </p:cNvPr>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63B483EB-AD3B-2ECE-1375-FF2522ECFC1A}"/>
              </a:ext>
            </a:extLst>
          </p:cNvPr>
          <p:cNvGraphicFramePr>
            <a:graphicFrameLocks/>
          </p:cNvGraphicFramePr>
          <p:nvPr>
            <p:extLst>
              <p:ext uri="{D42A27DB-BD31-4B8C-83A1-F6EECF244321}">
                <p14:modId xmlns:p14="http://schemas.microsoft.com/office/powerpoint/2010/main" val="887867747"/>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8D9904C7-2A5F-28C5-B5E1-C83EA4A53908}"/>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2</a:t>
            </a:r>
          </a:p>
        </p:txBody>
      </p:sp>
      <p:sp>
        <p:nvSpPr>
          <p:cNvPr id="11" name="Rectangle 10">
            <a:extLst>
              <a:ext uri="{FF2B5EF4-FFF2-40B4-BE49-F238E27FC236}">
                <a16:creationId xmlns:a16="http://schemas.microsoft.com/office/drawing/2014/main" id="{5F34D4D3-2D05-AD2B-B7C0-C94FE3E34D3F}"/>
              </a:ext>
            </a:extLst>
          </p:cNvPr>
          <p:cNvSpPr/>
          <p:nvPr/>
        </p:nvSpPr>
        <p:spPr>
          <a:xfrm>
            <a:off x="4659464" y="5531535"/>
            <a:ext cx="395779" cy="636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4" name="Picture 3" descr="A picture containing text, screenshot, design&#10;&#10;Description automatically generated">
            <a:extLst>
              <a:ext uri="{FF2B5EF4-FFF2-40B4-BE49-F238E27FC236}">
                <a16:creationId xmlns:a16="http://schemas.microsoft.com/office/drawing/2014/main" id="{02EC3DA6-2F5D-5251-6712-B984E12118F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3921" y="1216634"/>
            <a:ext cx="4228079" cy="4424733"/>
          </a:xfrm>
          <a:prstGeom prst="rect">
            <a:avLst/>
          </a:prstGeom>
        </p:spPr>
      </p:pic>
      <p:pic>
        <p:nvPicPr>
          <p:cNvPr id="14" name="Picture 13" descr="A picture containing text, flower&#10;&#10;Description automatically generated">
            <a:extLst>
              <a:ext uri="{FF2B5EF4-FFF2-40B4-BE49-F238E27FC236}">
                <a16:creationId xmlns:a16="http://schemas.microsoft.com/office/drawing/2014/main" id="{46C63595-2996-5BA0-9366-E0D9969292A1}"/>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0" y="1579241"/>
            <a:ext cx="4251978" cy="4424732"/>
          </a:xfrm>
          <a:prstGeom prst="rect">
            <a:avLst/>
          </a:prstGeom>
        </p:spPr>
      </p:pic>
    </p:spTree>
    <p:extLst>
      <p:ext uri="{BB962C8B-B14F-4D97-AF65-F5344CB8AC3E}">
        <p14:creationId xmlns:p14="http://schemas.microsoft.com/office/powerpoint/2010/main" val="37746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39B5C-12BD-333A-AB70-5B446660E5F4}"/>
            </a:ext>
          </a:extLst>
        </p:cNvPr>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6FC26013-41DC-529F-864C-E8B9C3DEDC75}"/>
              </a:ext>
            </a:extLst>
          </p:cNvPr>
          <p:cNvGraphicFramePr>
            <a:graphicFrameLocks/>
          </p:cNvGraphicFramePr>
          <p:nvPr>
            <p:extLst>
              <p:ext uri="{D42A27DB-BD31-4B8C-83A1-F6EECF244321}">
                <p14:modId xmlns:p14="http://schemas.microsoft.com/office/powerpoint/2010/main" val="1425065295"/>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3E9A258-92A9-2931-64EA-795F8F5BA601}"/>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2</a:t>
            </a:r>
          </a:p>
        </p:txBody>
      </p:sp>
      <p:sp>
        <p:nvSpPr>
          <p:cNvPr id="11" name="Rectangle 10">
            <a:extLst>
              <a:ext uri="{FF2B5EF4-FFF2-40B4-BE49-F238E27FC236}">
                <a16:creationId xmlns:a16="http://schemas.microsoft.com/office/drawing/2014/main" id="{2E37E2C0-CE94-16AB-D050-484C9A5C00CC}"/>
              </a:ext>
            </a:extLst>
          </p:cNvPr>
          <p:cNvSpPr/>
          <p:nvPr/>
        </p:nvSpPr>
        <p:spPr>
          <a:xfrm>
            <a:off x="4659464" y="5531535"/>
            <a:ext cx="395779" cy="636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3" descr="A picture containing text, screenshot, design&#10;&#10;Description automatically generated">
            <a:extLst>
              <a:ext uri="{FF2B5EF4-FFF2-40B4-BE49-F238E27FC236}">
                <a16:creationId xmlns:a16="http://schemas.microsoft.com/office/drawing/2014/main" id="{115A4577-5D1E-564D-7601-4ECC2928A44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3921" y="1216634"/>
            <a:ext cx="4228079" cy="4424733"/>
          </a:xfrm>
          <a:prstGeom prst="rect">
            <a:avLst/>
          </a:prstGeom>
        </p:spPr>
      </p:pic>
      <p:pic>
        <p:nvPicPr>
          <p:cNvPr id="14" name="Picture 13" descr="A picture containing text, flower&#10;&#10;Description automatically generated">
            <a:extLst>
              <a:ext uri="{FF2B5EF4-FFF2-40B4-BE49-F238E27FC236}">
                <a16:creationId xmlns:a16="http://schemas.microsoft.com/office/drawing/2014/main" id="{EFC17632-33A6-7779-26FF-A8C4D1E5165C}"/>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0" y="1579241"/>
            <a:ext cx="4251978" cy="4424732"/>
          </a:xfrm>
          <a:prstGeom prst="rect">
            <a:avLst/>
          </a:prstGeom>
        </p:spPr>
      </p:pic>
      <p:pic>
        <p:nvPicPr>
          <p:cNvPr id="6" name="Picture 2" descr="Substitution matrix based color schemes for sequence alignment  visualization | BMC Bioinformatics | Full Text">
            <a:extLst>
              <a:ext uri="{FF2B5EF4-FFF2-40B4-BE49-F238E27FC236}">
                <a16:creationId xmlns:a16="http://schemas.microsoft.com/office/drawing/2014/main" id="{691CC8EE-549D-B3AD-E3C5-C06EC0A0E5C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0219"/>
          <a:stretch/>
        </p:blipFill>
        <p:spPr bwMode="auto">
          <a:xfrm>
            <a:off x="272973" y="1226863"/>
            <a:ext cx="4228079" cy="28114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903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F3896-75CF-4547-6541-75692ACB91B6}"/>
            </a:ext>
          </a:extLst>
        </p:cNvPr>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DF60145D-83A4-AC74-F96F-F087EA58F2A5}"/>
              </a:ext>
            </a:extLst>
          </p:cNvPr>
          <p:cNvGraphicFramePr>
            <a:graphicFrameLocks/>
          </p:cNvGraphicFramePr>
          <p:nvPr>
            <p:extLst>
              <p:ext uri="{D42A27DB-BD31-4B8C-83A1-F6EECF244321}">
                <p14:modId xmlns:p14="http://schemas.microsoft.com/office/powerpoint/2010/main" val="1793093482"/>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7C43E38-171A-C12C-864D-4EAD55A1F60B}"/>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2</a:t>
            </a:r>
          </a:p>
        </p:txBody>
      </p:sp>
      <p:sp>
        <p:nvSpPr>
          <p:cNvPr id="11" name="Rectangle 10">
            <a:extLst>
              <a:ext uri="{FF2B5EF4-FFF2-40B4-BE49-F238E27FC236}">
                <a16:creationId xmlns:a16="http://schemas.microsoft.com/office/drawing/2014/main" id="{87C7D501-DFC1-119B-F77E-B7137AAA562E}"/>
              </a:ext>
            </a:extLst>
          </p:cNvPr>
          <p:cNvSpPr/>
          <p:nvPr/>
        </p:nvSpPr>
        <p:spPr>
          <a:xfrm>
            <a:off x="4659464" y="5531535"/>
            <a:ext cx="395779" cy="636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3" descr="A picture containing text, screenshot, design&#10;&#10;Description automatically generated">
            <a:extLst>
              <a:ext uri="{FF2B5EF4-FFF2-40B4-BE49-F238E27FC236}">
                <a16:creationId xmlns:a16="http://schemas.microsoft.com/office/drawing/2014/main" id="{7AF89CC8-910B-42D0-12DD-48AAC448895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3921" y="1216634"/>
            <a:ext cx="4228079" cy="4424733"/>
          </a:xfrm>
          <a:prstGeom prst="rect">
            <a:avLst/>
          </a:prstGeom>
        </p:spPr>
      </p:pic>
      <p:pic>
        <p:nvPicPr>
          <p:cNvPr id="14" name="Picture 13" descr="A picture containing text, flower&#10;&#10;Description automatically generated">
            <a:extLst>
              <a:ext uri="{FF2B5EF4-FFF2-40B4-BE49-F238E27FC236}">
                <a16:creationId xmlns:a16="http://schemas.microsoft.com/office/drawing/2014/main" id="{A0645092-0BBD-8DEE-CF29-27BE1E5E5938}"/>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0" y="1579241"/>
            <a:ext cx="4251978" cy="4424732"/>
          </a:xfrm>
          <a:prstGeom prst="rect">
            <a:avLst/>
          </a:prstGeom>
        </p:spPr>
      </p:pic>
      <p:pic>
        <p:nvPicPr>
          <p:cNvPr id="16" name="Picture 15">
            <a:extLst>
              <a:ext uri="{FF2B5EF4-FFF2-40B4-BE49-F238E27FC236}">
                <a16:creationId xmlns:a16="http://schemas.microsoft.com/office/drawing/2014/main" id="{4B97A9A2-53C0-4C10-6A66-2144E9888677}"/>
              </a:ext>
            </a:extLst>
          </p:cNvPr>
          <p:cNvPicPr>
            <a:picLocks noChangeAspect="1"/>
          </p:cNvPicPr>
          <p:nvPr/>
        </p:nvPicPr>
        <p:blipFill>
          <a:blip r:embed="rId12">
            <a:extLst>
              <a:ext uri="{28A0092B-C50C-407E-A947-70E740481C1C}">
                <a14:useLocalDpi xmlns:a14="http://schemas.microsoft.com/office/drawing/2010/main" val="0"/>
              </a:ext>
            </a:extLst>
          </a:blip>
          <a:srcRect t="1991" b="1991"/>
          <a:stretch/>
        </p:blipFill>
        <p:spPr>
          <a:xfrm>
            <a:off x="4453647" y="1226863"/>
            <a:ext cx="4638353" cy="2811456"/>
          </a:xfrm>
          <a:prstGeom prst="ellipse">
            <a:avLst/>
          </a:prstGeom>
          <a:ln>
            <a:noFill/>
          </a:ln>
          <a:effectLst>
            <a:softEdge rad="112500"/>
          </a:effectLst>
        </p:spPr>
      </p:pic>
      <p:pic>
        <p:nvPicPr>
          <p:cNvPr id="6" name="Picture 2" descr="Substitution matrix based color schemes for sequence alignment  visualization | BMC Bioinformatics | Full Text">
            <a:extLst>
              <a:ext uri="{FF2B5EF4-FFF2-40B4-BE49-F238E27FC236}">
                <a16:creationId xmlns:a16="http://schemas.microsoft.com/office/drawing/2014/main" id="{11745065-7174-C307-6F5B-9E5BE958C4F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40219"/>
          <a:stretch/>
        </p:blipFill>
        <p:spPr bwMode="auto">
          <a:xfrm>
            <a:off x="272973" y="1226863"/>
            <a:ext cx="4228079" cy="28114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18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BEA663C3-E242-2E92-A85E-B5D4440A83C9}"/>
              </a:ext>
            </a:extLst>
          </p:cNvPr>
          <p:cNvGraphicFramePr>
            <a:graphicFrameLocks/>
          </p:cNvGraphicFramePr>
          <p:nvPr>
            <p:extLst>
              <p:ext uri="{D42A27DB-BD31-4B8C-83A1-F6EECF244321}">
                <p14:modId xmlns:p14="http://schemas.microsoft.com/office/powerpoint/2010/main" val="3527011342"/>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9E61256-AAC6-9932-8077-E7A4ACB69F19}"/>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3</a:t>
            </a:r>
          </a:p>
        </p:txBody>
      </p:sp>
      <p:sp>
        <p:nvSpPr>
          <p:cNvPr id="5" name="Title 1">
            <a:extLst>
              <a:ext uri="{FF2B5EF4-FFF2-40B4-BE49-F238E27FC236}">
                <a16:creationId xmlns:a16="http://schemas.microsoft.com/office/drawing/2014/main" id="{3342E74D-EE45-DC46-8007-98B22094D28F}"/>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High </a:t>
            </a:r>
            <a:r>
              <a:rPr lang="fr-BE" sz="3200" dirty="0" err="1">
                <a:latin typeface="Times New Roman" panose="02020603050405020304" pitchFamily="18" charset="0"/>
                <a:cs typeface="Times New Roman" panose="02020603050405020304" pitchFamily="18" charset="0"/>
              </a:rPr>
              <a:t>throughput</a:t>
            </a:r>
            <a:r>
              <a:rPr lang="fr-BE" sz="3200" dirty="0">
                <a:latin typeface="Times New Roman" panose="02020603050405020304" pitchFamily="18" charset="0"/>
                <a:cs typeface="Times New Roman" panose="02020603050405020304" pitchFamily="18" charset="0"/>
              </a:rPr>
              <a:t> </a:t>
            </a:r>
            <a:r>
              <a:rPr lang="fr-BE" sz="3200" dirty="0" err="1">
                <a:latin typeface="Times New Roman" panose="02020603050405020304" pitchFamily="18" charset="0"/>
                <a:cs typeface="Times New Roman" panose="02020603050405020304" pitchFamily="18" charset="0"/>
              </a:rPr>
              <a:t>sequencing</a:t>
            </a:r>
            <a:endParaRPr lang="fr-BE"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56509D8-F68D-8626-0A32-815AE587E60A}"/>
              </a:ext>
            </a:extLst>
          </p:cNvPr>
          <p:cNvSpPr txBox="1"/>
          <p:nvPr/>
        </p:nvSpPr>
        <p:spPr>
          <a:xfrm>
            <a:off x="0" y="6610320"/>
            <a:ext cx="9144000" cy="246221"/>
          </a:xfrm>
          <a:prstGeom prst="rect">
            <a:avLst/>
          </a:prstGeom>
          <a:noFill/>
        </p:spPr>
        <p:txBody>
          <a:bodyPr wrap="square">
            <a:spAutoFit/>
          </a:bodyPr>
          <a:lstStyle/>
          <a:p>
            <a:r>
              <a:rPr lang="fr-BE" sz="1000" dirty="0">
                <a:solidFill>
                  <a:schemeClr val="bg2">
                    <a:lumMod val="50000"/>
                  </a:schemeClr>
                </a:solidFill>
                <a:effectLst/>
                <a:latin typeface="Times New Roman" panose="02020603050405020304" pitchFamily="18" charset="0"/>
                <a:cs typeface="Times New Roman" panose="02020603050405020304" pitchFamily="18" charset="0"/>
              </a:rPr>
              <a:t>Edgar et al., 2022.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Petabase-scale</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sequence</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alignment</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catalyses viral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discovery</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Nature 602, 142–147. </a:t>
            </a:r>
            <a:r>
              <a:rPr lang="fr-BE" sz="1000" dirty="0">
                <a:solidFill>
                  <a:schemeClr val="bg2">
                    <a:lumMod val="50000"/>
                  </a:schemeClr>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https://doi.org/10.1038/s41586-021-04332-2</a:t>
            </a:r>
            <a:endParaRPr lang="fr-BE" sz="1000" dirty="0">
              <a:solidFill>
                <a:schemeClr val="bg2">
                  <a:lumMod val="50000"/>
                </a:schemeClr>
              </a:solidFill>
              <a:effectLst/>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555F0AE2-33C2-0997-51BA-D0A0111DCCE5}"/>
              </a:ext>
            </a:extLst>
          </p:cNvPr>
          <p:cNvGrpSpPr/>
          <p:nvPr/>
        </p:nvGrpSpPr>
        <p:grpSpPr>
          <a:xfrm>
            <a:off x="121351" y="1155682"/>
            <a:ext cx="4456807" cy="1185779"/>
            <a:chOff x="348095" y="1005260"/>
            <a:chExt cx="4456807" cy="1185779"/>
          </a:xfrm>
        </p:grpSpPr>
        <p:pic>
          <p:nvPicPr>
            <p:cNvPr id="22" name="Picture 21" descr="A picture containing histogram&#10;&#10;Description automatically generated">
              <a:extLst>
                <a:ext uri="{FF2B5EF4-FFF2-40B4-BE49-F238E27FC236}">
                  <a16:creationId xmlns:a16="http://schemas.microsoft.com/office/drawing/2014/main" id="{C8F8493A-03FC-4240-475C-10D1CB0E1D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527" y="1130534"/>
              <a:ext cx="4375375" cy="1060505"/>
            </a:xfrm>
            <a:prstGeom prst="rect">
              <a:avLst/>
            </a:prstGeom>
          </p:spPr>
        </p:pic>
        <p:cxnSp>
          <p:nvCxnSpPr>
            <p:cNvPr id="17" name="Straight Arrow Connector 16">
              <a:extLst>
                <a:ext uri="{FF2B5EF4-FFF2-40B4-BE49-F238E27FC236}">
                  <a16:creationId xmlns:a16="http://schemas.microsoft.com/office/drawing/2014/main" id="{B723A957-4061-8F3B-B405-7AB6676F8C8A}"/>
                </a:ext>
              </a:extLst>
            </p:cNvPr>
            <p:cNvCxnSpPr/>
            <p:nvPr/>
          </p:nvCxnSpPr>
          <p:spPr>
            <a:xfrm flipV="1">
              <a:off x="1576341" y="1214380"/>
              <a:ext cx="3091912" cy="37196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C562D0B-20C2-ECCB-9C0B-183B4AB99652}"/>
                </a:ext>
              </a:extLst>
            </p:cNvPr>
            <p:cNvSpPr/>
            <p:nvPr/>
          </p:nvSpPr>
          <p:spPr>
            <a:xfrm>
              <a:off x="348095" y="1005260"/>
              <a:ext cx="358075" cy="29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Times New Roman" panose="02020603050405020304" pitchFamily="18" charset="0"/>
                <a:cs typeface="Times New Roman" panose="02020603050405020304" pitchFamily="18" charset="0"/>
              </a:endParaRPr>
            </a:p>
          </p:txBody>
        </p:sp>
      </p:grpSp>
      <p:graphicFrame>
        <p:nvGraphicFramePr>
          <p:cNvPr id="7" name="Content Placeholder 6">
            <a:extLst>
              <a:ext uri="{FF2B5EF4-FFF2-40B4-BE49-F238E27FC236}">
                <a16:creationId xmlns:a16="http://schemas.microsoft.com/office/drawing/2014/main" id="{87ABD0AD-1743-3269-1F12-7364FC1F2DC9}"/>
              </a:ext>
            </a:extLst>
          </p:cNvPr>
          <p:cNvGraphicFramePr/>
          <p:nvPr>
            <p:extLst>
              <p:ext uri="{D42A27DB-BD31-4B8C-83A1-F6EECF244321}">
                <p14:modId xmlns:p14="http://schemas.microsoft.com/office/powerpoint/2010/main" val="2794715042"/>
              </p:ext>
            </p:extLst>
          </p:nvPr>
        </p:nvGraphicFramePr>
        <p:xfrm>
          <a:off x="348095" y="5136273"/>
          <a:ext cx="8447810" cy="13643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58955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97D02-23AF-5556-AD45-E17B69EFAA50}"/>
            </a:ext>
          </a:extLst>
        </p:cNvPr>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778B9841-A99E-C3BA-8162-171430747CF0}"/>
              </a:ext>
            </a:extLst>
          </p:cNvPr>
          <p:cNvGraphicFramePr>
            <a:graphicFrameLocks/>
          </p:cNvGraphicFramePr>
          <p:nvPr>
            <p:extLst>
              <p:ext uri="{D42A27DB-BD31-4B8C-83A1-F6EECF244321}">
                <p14:modId xmlns:p14="http://schemas.microsoft.com/office/powerpoint/2010/main" val="1543310400"/>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A35BB12-D6AB-825E-B08C-95B229197960}"/>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3</a:t>
            </a:r>
          </a:p>
        </p:txBody>
      </p:sp>
      <p:sp>
        <p:nvSpPr>
          <p:cNvPr id="5" name="Title 1">
            <a:extLst>
              <a:ext uri="{FF2B5EF4-FFF2-40B4-BE49-F238E27FC236}">
                <a16:creationId xmlns:a16="http://schemas.microsoft.com/office/drawing/2014/main" id="{1C5C7EA2-A0AB-DC8D-8EFB-04599971BEBE}"/>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High </a:t>
            </a:r>
            <a:r>
              <a:rPr lang="fr-BE" sz="3200" dirty="0" err="1">
                <a:latin typeface="Times New Roman" panose="02020603050405020304" pitchFamily="18" charset="0"/>
                <a:cs typeface="Times New Roman" panose="02020603050405020304" pitchFamily="18" charset="0"/>
              </a:rPr>
              <a:t>throughput</a:t>
            </a:r>
            <a:r>
              <a:rPr lang="fr-BE" sz="3200" dirty="0">
                <a:latin typeface="Times New Roman" panose="02020603050405020304" pitchFamily="18" charset="0"/>
                <a:cs typeface="Times New Roman" panose="02020603050405020304" pitchFamily="18" charset="0"/>
              </a:rPr>
              <a:t> </a:t>
            </a:r>
            <a:r>
              <a:rPr lang="fr-BE" sz="3200" dirty="0" err="1">
                <a:latin typeface="Times New Roman" panose="02020603050405020304" pitchFamily="18" charset="0"/>
                <a:cs typeface="Times New Roman" panose="02020603050405020304" pitchFamily="18" charset="0"/>
              </a:rPr>
              <a:t>sequencing</a:t>
            </a:r>
            <a:endParaRPr lang="fr-BE"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B58A9E1-6DC1-D6BE-9801-3681D7F0A47C}"/>
              </a:ext>
            </a:extLst>
          </p:cNvPr>
          <p:cNvSpPr txBox="1"/>
          <p:nvPr/>
        </p:nvSpPr>
        <p:spPr>
          <a:xfrm>
            <a:off x="0" y="6610320"/>
            <a:ext cx="9144000" cy="246221"/>
          </a:xfrm>
          <a:prstGeom prst="rect">
            <a:avLst/>
          </a:prstGeom>
          <a:noFill/>
        </p:spPr>
        <p:txBody>
          <a:bodyPr wrap="square">
            <a:spAutoFit/>
          </a:bodyPr>
          <a:lstStyle/>
          <a:p>
            <a:r>
              <a:rPr lang="fr-BE" sz="1000" dirty="0">
                <a:solidFill>
                  <a:schemeClr val="bg2">
                    <a:lumMod val="50000"/>
                  </a:schemeClr>
                </a:solidFill>
                <a:effectLst/>
                <a:latin typeface="Times New Roman" panose="02020603050405020304" pitchFamily="18" charset="0"/>
                <a:cs typeface="Times New Roman" panose="02020603050405020304" pitchFamily="18" charset="0"/>
              </a:rPr>
              <a:t>Edgar et al., 2022. </a:t>
            </a:r>
            <a:r>
              <a:rPr lang="en-US" sz="1000" dirty="0" err="1">
                <a:solidFill>
                  <a:schemeClr val="bg2">
                    <a:lumMod val="50000"/>
                  </a:schemeClr>
                </a:solidFill>
                <a:effectLst/>
                <a:latin typeface="Times New Roman" panose="02020603050405020304" pitchFamily="18" charset="0"/>
                <a:cs typeface="Times New Roman" panose="02020603050405020304" pitchFamily="18" charset="0"/>
              </a:rPr>
              <a:t>Petabase</a:t>
            </a:r>
            <a:r>
              <a:rPr lang="en-US" sz="1000" dirty="0">
                <a:solidFill>
                  <a:schemeClr val="bg2">
                    <a:lumMod val="50000"/>
                  </a:schemeClr>
                </a:solidFill>
                <a:effectLst/>
                <a:latin typeface="Times New Roman" panose="02020603050405020304" pitchFamily="18" charset="0"/>
                <a:cs typeface="Times New Roman" panose="02020603050405020304" pitchFamily="18" charset="0"/>
              </a:rPr>
              <a:t>-scale</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sequence</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alignment</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catalyses viral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discovery</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Nature 602, 142–147. </a:t>
            </a:r>
            <a:r>
              <a:rPr lang="fr-BE" sz="1000" dirty="0">
                <a:solidFill>
                  <a:schemeClr val="bg2">
                    <a:lumMod val="50000"/>
                  </a:schemeClr>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https://doi.org/10.1038/s41586-021-04332-2</a:t>
            </a:r>
            <a:endParaRPr lang="fr-BE" sz="1000" dirty="0">
              <a:solidFill>
                <a:schemeClr val="bg2">
                  <a:lumMod val="50000"/>
                </a:schemeClr>
              </a:solidFill>
              <a:effectLst/>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55F51AFE-E59F-97C6-289F-ECB6127EFDE6}"/>
              </a:ext>
            </a:extLst>
          </p:cNvPr>
          <p:cNvGrpSpPr/>
          <p:nvPr/>
        </p:nvGrpSpPr>
        <p:grpSpPr>
          <a:xfrm>
            <a:off x="121351" y="1155682"/>
            <a:ext cx="4456807" cy="1185779"/>
            <a:chOff x="348095" y="1005260"/>
            <a:chExt cx="4456807" cy="1185779"/>
          </a:xfrm>
        </p:grpSpPr>
        <p:pic>
          <p:nvPicPr>
            <p:cNvPr id="22" name="Picture 21" descr="A picture containing histogram&#10;&#10;Description automatically generated">
              <a:extLst>
                <a:ext uri="{FF2B5EF4-FFF2-40B4-BE49-F238E27FC236}">
                  <a16:creationId xmlns:a16="http://schemas.microsoft.com/office/drawing/2014/main" id="{F083FE2B-B1CE-63D1-5A17-AB92D5B8C1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527" y="1130534"/>
              <a:ext cx="4375375" cy="1060505"/>
            </a:xfrm>
            <a:prstGeom prst="rect">
              <a:avLst/>
            </a:prstGeom>
          </p:spPr>
        </p:pic>
        <p:cxnSp>
          <p:nvCxnSpPr>
            <p:cNvPr id="17" name="Straight Arrow Connector 16">
              <a:extLst>
                <a:ext uri="{FF2B5EF4-FFF2-40B4-BE49-F238E27FC236}">
                  <a16:creationId xmlns:a16="http://schemas.microsoft.com/office/drawing/2014/main" id="{EE91F3E7-75AD-ED17-4D2F-EE07B95FB6C5}"/>
                </a:ext>
              </a:extLst>
            </p:cNvPr>
            <p:cNvCxnSpPr/>
            <p:nvPr/>
          </p:nvCxnSpPr>
          <p:spPr>
            <a:xfrm flipV="1">
              <a:off x="1576341" y="1214380"/>
              <a:ext cx="3091912" cy="37196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6859D44-206B-F65D-E74F-48E64D50006C}"/>
                </a:ext>
              </a:extLst>
            </p:cNvPr>
            <p:cNvSpPr/>
            <p:nvPr/>
          </p:nvSpPr>
          <p:spPr>
            <a:xfrm>
              <a:off x="348095" y="1005260"/>
              <a:ext cx="358075" cy="29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39CED135-479E-0F0B-6956-5D392AE2667A}"/>
              </a:ext>
            </a:extLst>
          </p:cNvPr>
          <p:cNvGrpSpPr/>
          <p:nvPr/>
        </p:nvGrpSpPr>
        <p:grpSpPr>
          <a:xfrm>
            <a:off x="219491" y="2304027"/>
            <a:ext cx="4375375" cy="2832246"/>
            <a:chOff x="219491" y="2304027"/>
            <a:chExt cx="4375375" cy="2832246"/>
          </a:xfrm>
        </p:grpSpPr>
        <p:pic>
          <p:nvPicPr>
            <p:cNvPr id="27" name="Picture 26" descr="Chart&#10;&#10;Description automatically generated with medium confidence">
              <a:extLst>
                <a:ext uri="{FF2B5EF4-FFF2-40B4-BE49-F238E27FC236}">
                  <a16:creationId xmlns:a16="http://schemas.microsoft.com/office/drawing/2014/main" id="{555DF290-CFBA-7389-9058-D056EE72BB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491" y="2304027"/>
              <a:ext cx="4375375" cy="2832246"/>
            </a:xfrm>
            <a:prstGeom prst="rect">
              <a:avLst/>
            </a:prstGeom>
          </p:spPr>
        </p:pic>
        <p:sp>
          <p:nvSpPr>
            <p:cNvPr id="28" name="Rectangle 27">
              <a:extLst>
                <a:ext uri="{FF2B5EF4-FFF2-40B4-BE49-F238E27FC236}">
                  <a16:creationId xmlns:a16="http://schemas.microsoft.com/office/drawing/2014/main" id="{F602ECD6-3911-2E93-5608-35B6EF1BDEB2}"/>
                </a:ext>
              </a:extLst>
            </p:cNvPr>
            <p:cNvSpPr/>
            <p:nvPr/>
          </p:nvSpPr>
          <p:spPr>
            <a:xfrm>
              <a:off x="900783" y="3476119"/>
              <a:ext cx="3122909" cy="2092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F37E52F1-33BE-E28D-7A33-D4B2626F3519}"/>
                </a:ext>
              </a:extLst>
            </p:cNvPr>
            <p:cNvSpPr/>
            <p:nvPr/>
          </p:nvSpPr>
          <p:spPr>
            <a:xfrm>
              <a:off x="219491" y="2304027"/>
              <a:ext cx="358074" cy="29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Times New Roman" panose="02020603050405020304" pitchFamily="18" charset="0"/>
                <a:cs typeface="Times New Roman" panose="02020603050405020304" pitchFamily="18" charset="0"/>
              </a:endParaRPr>
            </a:p>
          </p:txBody>
        </p:sp>
      </p:grpSp>
      <p:graphicFrame>
        <p:nvGraphicFramePr>
          <p:cNvPr id="6" name="Content Placeholder 6">
            <a:extLst>
              <a:ext uri="{FF2B5EF4-FFF2-40B4-BE49-F238E27FC236}">
                <a16:creationId xmlns:a16="http://schemas.microsoft.com/office/drawing/2014/main" id="{B1D0DAAD-30BA-A82D-126D-FD2A0BF8FF3B}"/>
              </a:ext>
            </a:extLst>
          </p:cNvPr>
          <p:cNvGraphicFramePr/>
          <p:nvPr>
            <p:extLst>
              <p:ext uri="{D42A27DB-BD31-4B8C-83A1-F6EECF244321}">
                <p14:modId xmlns:p14="http://schemas.microsoft.com/office/powerpoint/2010/main" val="4124324318"/>
              </p:ext>
            </p:extLst>
          </p:nvPr>
        </p:nvGraphicFramePr>
        <p:xfrm>
          <a:off x="348095" y="5136273"/>
          <a:ext cx="8447810" cy="136430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243214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858F-71C1-13A1-CDDF-640D8AE5B31D}"/>
            </a:ext>
          </a:extLst>
        </p:cNvPr>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E3099D4E-B6A8-79CA-3BF7-46A792798ED9}"/>
              </a:ext>
            </a:extLst>
          </p:cNvPr>
          <p:cNvGraphicFramePr>
            <a:graphicFrameLocks/>
          </p:cNvGraphicFramePr>
          <p:nvPr>
            <p:extLst>
              <p:ext uri="{D42A27DB-BD31-4B8C-83A1-F6EECF244321}">
                <p14:modId xmlns:p14="http://schemas.microsoft.com/office/powerpoint/2010/main" val="1242688878"/>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5CE5A8D-6FB3-90DD-15D8-B70FAA20BABF}"/>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3</a:t>
            </a:r>
          </a:p>
        </p:txBody>
      </p:sp>
      <p:sp>
        <p:nvSpPr>
          <p:cNvPr id="5" name="Title 1">
            <a:extLst>
              <a:ext uri="{FF2B5EF4-FFF2-40B4-BE49-F238E27FC236}">
                <a16:creationId xmlns:a16="http://schemas.microsoft.com/office/drawing/2014/main" id="{D26D289E-7FA7-A444-5276-A8B543592A09}"/>
              </a:ext>
            </a:extLst>
          </p:cNvPr>
          <p:cNvSpPr txBox="1">
            <a:spLocks/>
          </p:cNvSpPr>
          <p:nvPr/>
        </p:nvSpPr>
        <p:spPr>
          <a:xfrm>
            <a:off x="348095" y="564815"/>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dirty="0">
                <a:latin typeface="Times New Roman" panose="02020603050405020304" pitchFamily="18" charset="0"/>
                <a:cs typeface="Times New Roman" panose="02020603050405020304" pitchFamily="18" charset="0"/>
              </a:rPr>
              <a:t>High </a:t>
            </a:r>
            <a:r>
              <a:rPr lang="fr-BE" sz="3200" dirty="0" err="1">
                <a:latin typeface="Times New Roman" panose="02020603050405020304" pitchFamily="18" charset="0"/>
                <a:cs typeface="Times New Roman" panose="02020603050405020304" pitchFamily="18" charset="0"/>
              </a:rPr>
              <a:t>throughput</a:t>
            </a:r>
            <a:r>
              <a:rPr lang="fr-BE" sz="3200" dirty="0">
                <a:latin typeface="Times New Roman" panose="02020603050405020304" pitchFamily="18" charset="0"/>
                <a:cs typeface="Times New Roman" panose="02020603050405020304" pitchFamily="18" charset="0"/>
              </a:rPr>
              <a:t> </a:t>
            </a:r>
            <a:r>
              <a:rPr lang="fr-BE" sz="3200" dirty="0" err="1">
                <a:latin typeface="Times New Roman" panose="02020603050405020304" pitchFamily="18" charset="0"/>
                <a:cs typeface="Times New Roman" panose="02020603050405020304" pitchFamily="18" charset="0"/>
              </a:rPr>
              <a:t>sequencing</a:t>
            </a:r>
            <a:endParaRPr lang="fr-BE" sz="3200" dirty="0">
              <a:latin typeface="Times New Roman" panose="02020603050405020304" pitchFamily="18" charset="0"/>
              <a:cs typeface="Times New Roman" panose="02020603050405020304" pitchFamily="18" charset="0"/>
            </a:endParaRPr>
          </a:p>
        </p:txBody>
      </p:sp>
      <p:graphicFrame>
        <p:nvGraphicFramePr>
          <p:cNvPr id="4" name="Content Placeholder 6">
            <a:extLst>
              <a:ext uri="{FF2B5EF4-FFF2-40B4-BE49-F238E27FC236}">
                <a16:creationId xmlns:a16="http://schemas.microsoft.com/office/drawing/2014/main" id="{A25FCF27-526E-237E-303C-69DA250228BA}"/>
              </a:ext>
            </a:extLst>
          </p:cNvPr>
          <p:cNvGraphicFramePr/>
          <p:nvPr>
            <p:extLst>
              <p:ext uri="{D42A27DB-BD31-4B8C-83A1-F6EECF244321}">
                <p14:modId xmlns:p14="http://schemas.microsoft.com/office/powerpoint/2010/main" val="1970848053"/>
              </p:ext>
            </p:extLst>
          </p:nvPr>
        </p:nvGraphicFramePr>
        <p:xfrm>
          <a:off x="348095" y="5136273"/>
          <a:ext cx="8447810" cy="13643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7CF97D03-1CE9-6FE6-598D-62D9E338179B}"/>
              </a:ext>
            </a:extLst>
          </p:cNvPr>
          <p:cNvSpPr txBox="1"/>
          <p:nvPr/>
        </p:nvSpPr>
        <p:spPr>
          <a:xfrm>
            <a:off x="0" y="6610320"/>
            <a:ext cx="9144000" cy="246221"/>
          </a:xfrm>
          <a:prstGeom prst="rect">
            <a:avLst/>
          </a:prstGeom>
          <a:noFill/>
        </p:spPr>
        <p:txBody>
          <a:bodyPr wrap="square">
            <a:spAutoFit/>
          </a:bodyPr>
          <a:lstStyle/>
          <a:p>
            <a:r>
              <a:rPr lang="fr-BE" sz="1000" dirty="0">
                <a:solidFill>
                  <a:schemeClr val="bg2">
                    <a:lumMod val="50000"/>
                  </a:schemeClr>
                </a:solidFill>
                <a:effectLst/>
                <a:latin typeface="Times New Roman" panose="02020603050405020304" pitchFamily="18" charset="0"/>
                <a:cs typeface="Times New Roman" panose="02020603050405020304" pitchFamily="18" charset="0"/>
              </a:rPr>
              <a:t>Edgar et al., 2022.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Petabase-scale</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sequence</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alignment</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catalyses viral </a:t>
            </a:r>
            <a:r>
              <a:rPr lang="fr-BE" sz="1000" dirty="0" err="1">
                <a:solidFill>
                  <a:schemeClr val="bg2">
                    <a:lumMod val="50000"/>
                  </a:schemeClr>
                </a:solidFill>
                <a:effectLst/>
                <a:latin typeface="Times New Roman" panose="02020603050405020304" pitchFamily="18" charset="0"/>
                <a:cs typeface="Times New Roman" panose="02020603050405020304" pitchFamily="18" charset="0"/>
              </a:rPr>
              <a:t>discovery</a:t>
            </a:r>
            <a:r>
              <a:rPr lang="fr-BE" sz="1000" dirty="0">
                <a:solidFill>
                  <a:schemeClr val="bg2">
                    <a:lumMod val="50000"/>
                  </a:schemeClr>
                </a:solidFill>
                <a:effectLst/>
                <a:latin typeface="Times New Roman" panose="02020603050405020304" pitchFamily="18" charset="0"/>
                <a:cs typeface="Times New Roman" panose="02020603050405020304" pitchFamily="18" charset="0"/>
              </a:rPr>
              <a:t>. Nature 602, 142–147. </a:t>
            </a:r>
            <a:r>
              <a:rPr lang="fr-BE" sz="1000" dirty="0">
                <a:solidFill>
                  <a:schemeClr val="bg2">
                    <a:lumMod val="50000"/>
                  </a:schemeClr>
                </a:solidFill>
                <a:effectLst/>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https://doi.org/10.1038/s41586-021-04332-2</a:t>
            </a:r>
            <a:endParaRPr lang="fr-BE" sz="1000" dirty="0">
              <a:solidFill>
                <a:schemeClr val="bg2">
                  <a:lumMod val="50000"/>
                </a:schemeClr>
              </a:solidFill>
              <a:effectLst/>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9646F2D9-7EF7-CDD6-5D11-F32AAFA872F4}"/>
              </a:ext>
            </a:extLst>
          </p:cNvPr>
          <p:cNvGrpSpPr/>
          <p:nvPr/>
        </p:nvGrpSpPr>
        <p:grpSpPr>
          <a:xfrm>
            <a:off x="121351" y="1155682"/>
            <a:ext cx="4456807" cy="1185779"/>
            <a:chOff x="348095" y="1005260"/>
            <a:chExt cx="4456807" cy="1185779"/>
          </a:xfrm>
        </p:grpSpPr>
        <p:pic>
          <p:nvPicPr>
            <p:cNvPr id="22" name="Picture 21" descr="A picture containing histogram&#10;&#10;Description automatically generated">
              <a:extLst>
                <a:ext uri="{FF2B5EF4-FFF2-40B4-BE49-F238E27FC236}">
                  <a16:creationId xmlns:a16="http://schemas.microsoft.com/office/drawing/2014/main" id="{8521DA99-953B-B6AE-0573-73FEA535C2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9527" y="1130534"/>
              <a:ext cx="4375375" cy="1060505"/>
            </a:xfrm>
            <a:prstGeom prst="rect">
              <a:avLst/>
            </a:prstGeom>
          </p:spPr>
        </p:pic>
        <p:cxnSp>
          <p:nvCxnSpPr>
            <p:cNvPr id="17" name="Straight Arrow Connector 16">
              <a:extLst>
                <a:ext uri="{FF2B5EF4-FFF2-40B4-BE49-F238E27FC236}">
                  <a16:creationId xmlns:a16="http://schemas.microsoft.com/office/drawing/2014/main" id="{1CBC5C51-70A3-9B3F-7728-7026BA4FA022}"/>
                </a:ext>
              </a:extLst>
            </p:cNvPr>
            <p:cNvCxnSpPr/>
            <p:nvPr/>
          </p:nvCxnSpPr>
          <p:spPr>
            <a:xfrm flipV="1">
              <a:off x="1576341" y="1214380"/>
              <a:ext cx="3091912" cy="37196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50AE6D5-7CAF-1EC3-FD41-608A2C00AF07}"/>
                </a:ext>
              </a:extLst>
            </p:cNvPr>
            <p:cNvSpPr/>
            <p:nvPr/>
          </p:nvSpPr>
          <p:spPr>
            <a:xfrm>
              <a:off x="348095" y="1005260"/>
              <a:ext cx="358075" cy="29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23E9FA7F-EA60-0C11-0A05-3A67C77634CD}"/>
              </a:ext>
            </a:extLst>
          </p:cNvPr>
          <p:cNvGrpSpPr/>
          <p:nvPr/>
        </p:nvGrpSpPr>
        <p:grpSpPr>
          <a:xfrm>
            <a:off x="219491" y="2304027"/>
            <a:ext cx="4375375" cy="2832246"/>
            <a:chOff x="219491" y="2304027"/>
            <a:chExt cx="4375375" cy="2832246"/>
          </a:xfrm>
        </p:grpSpPr>
        <p:pic>
          <p:nvPicPr>
            <p:cNvPr id="27" name="Picture 26" descr="Chart&#10;&#10;Description automatically generated with medium confidence">
              <a:extLst>
                <a:ext uri="{FF2B5EF4-FFF2-40B4-BE49-F238E27FC236}">
                  <a16:creationId xmlns:a16="http://schemas.microsoft.com/office/drawing/2014/main" id="{8808A5C3-6340-D1A0-DD57-343B122E5B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491" y="2304027"/>
              <a:ext cx="4375375" cy="2832246"/>
            </a:xfrm>
            <a:prstGeom prst="rect">
              <a:avLst/>
            </a:prstGeom>
          </p:spPr>
        </p:pic>
        <p:sp>
          <p:nvSpPr>
            <p:cNvPr id="28" name="Rectangle 27">
              <a:extLst>
                <a:ext uri="{FF2B5EF4-FFF2-40B4-BE49-F238E27FC236}">
                  <a16:creationId xmlns:a16="http://schemas.microsoft.com/office/drawing/2014/main" id="{EF1CE94B-C1D3-3BB9-1121-60FCBD7B0DC6}"/>
                </a:ext>
              </a:extLst>
            </p:cNvPr>
            <p:cNvSpPr/>
            <p:nvPr/>
          </p:nvSpPr>
          <p:spPr>
            <a:xfrm>
              <a:off x="900783" y="3476119"/>
              <a:ext cx="3122909" cy="2092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38AA219-FD32-DC3A-C03A-0DD4F853A606}"/>
                </a:ext>
              </a:extLst>
            </p:cNvPr>
            <p:cNvSpPr/>
            <p:nvPr/>
          </p:nvSpPr>
          <p:spPr>
            <a:xfrm>
              <a:off x="219491" y="2304027"/>
              <a:ext cx="358074" cy="29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7F3EA6B6-C76C-620D-12F4-2C3E864DBE6F}"/>
              </a:ext>
            </a:extLst>
          </p:cNvPr>
          <p:cNvPicPr>
            <a:picLocks noChangeAspect="1"/>
          </p:cNvPicPr>
          <p:nvPr/>
        </p:nvPicPr>
        <p:blipFill>
          <a:blip r:embed="rId16">
            <a:duotone>
              <a:prstClr val="black"/>
              <a:srgbClr val="DAE8FC">
                <a:tint val="45000"/>
                <a:satMod val="400000"/>
              </a:srgbClr>
            </a:duotone>
            <a:extLst>
              <a:ext uri="{BEBA8EAE-BF5A-486C-A8C5-ECC9F3942E4B}">
                <a14:imgProps xmlns:a14="http://schemas.microsoft.com/office/drawing/2010/main">
                  <a14:imgLayer r:embed="rId17">
                    <a14:imgEffect>
                      <a14:colorTemperature colorTemp="3761"/>
                    </a14:imgEffect>
                    <a14:imgEffect>
                      <a14:saturation sat="166000"/>
                    </a14:imgEffect>
                  </a14:imgLayer>
                </a14:imgProps>
              </a:ext>
            </a:extLst>
          </a:blip>
          <a:stretch>
            <a:fillRect/>
          </a:stretch>
        </p:blipFill>
        <p:spPr>
          <a:xfrm>
            <a:off x="4572000" y="1644676"/>
            <a:ext cx="4412315" cy="2832245"/>
          </a:xfrm>
          <a:prstGeom prst="roundRect">
            <a:avLst>
              <a:gd name="adj" fmla="val 5233"/>
            </a:avLst>
          </a:prstGeom>
          <a:ln>
            <a:noFill/>
          </a:ln>
        </p:spPr>
      </p:pic>
    </p:spTree>
    <p:extLst>
      <p:ext uri="{BB962C8B-B14F-4D97-AF65-F5344CB8AC3E}">
        <p14:creationId xmlns:p14="http://schemas.microsoft.com/office/powerpoint/2010/main" val="1498594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sign, screenshot&#10;&#10;Description automatically generated">
            <a:extLst>
              <a:ext uri="{FF2B5EF4-FFF2-40B4-BE49-F238E27FC236}">
                <a16:creationId xmlns:a16="http://schemas.microsoft.com/office/drawing/2014/main" id="{948DDBDE-6AE9-3356-946E-36D284A99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95" y="1103606"/>
            <a:ext cx="4105356" cy="1631897"/>
          </a:xfrm>
          <a:prstGeom prst="rect">
            <a:avLst/>
          </a:prstGeom>
        </p:spPr>
      </p:pic>
      <p:sp>
        <p:nvSpPr>
          <p:cNvPr id="3" name="TextBox 2">
            <a:extLst>
              <a:ext uri="{FF2B5EF4-FFF2-40B4-BE49-F238E27FC236}">
                <a16:creationId xmlns:a16="http://schemas.microsoft.com/office/drawing/2014/main" id="{C7905E7B-5F02-EDB4-40DF-95649A55730A}"/>
              </a:ext>
            </a:extLst>
          </p:cNvPr>
          <p:cNvSpPr txBox="1"/>
          <p:nvPr/>
        </p:nvSpPr>
        <p:spPr>
          <a:xfrm>
            <a:off x="978694" y="5624512"/>
            <a:ext cx="184731" cy="300082"/>
          </a:xfrm>
          <a:prstGeom prst="rect">
            <a:avLst/>
          </a:prstGeom>
          <a:noFill/>
        </p:spPr>
        <p:txBody>
          <a:bodyPr wrap="none" rtlCol="0">
            <a:spAutoFit/>
          </a:bodyPr>
          <a:lstStyle/>
          <a:p>
            <a:endParaRPr lang="fr-BE" sz="1350" dirty="0">
              <a:latin typeface="Times New Roman" panose="02020603050405020304" pitchFamily="18" charset="0"/>
              <a:cs typeface="Times New Roman" panose="02020603050405020304" pitchFamily="18" charset="0"/>
            </a:endParaRPr>
          </a:p>
        </p:txBody>
      </p:sp>
      <p:graphicFrame>
        <p:nvGraphicFramePr>
          <p:cNvPr id="12" name="Content Placeholder 3">
            <a:extLst>
              <a:ext uri="{FF2B5EF4-FFF2-40B4-BE49-F238E27FC236}">
                <a16:creationId xmlns:a16="http://schemas.microsoft.com/office/drawing/2014/main" id="{88267DB7-E5C5-ADA7-DDFF-478B0DF2C4DD}"/>
              </a:ext>
            </a:extLst>
          </p:cNvPr>
          <p:cNvGraphicFramePr>
            <a:graphicFrameLocks/>
          </p:cNvGraphicFramePr>
          <p:nvPr>
            <p:extLst>
              <p:ext uri="{D42A27DB-BD31-4B8C-83A1-F6EECF244321}">
                <p14:modId xmlns:p14="http://schemas.microsoft.com/office/powerpoint/2010/main" val="1572634020"/>
              </p:ext>
            </p:extLst>
          </p:nvPr>
        </p:nvGraphicFramePr>
        <p:xfrm>
          <a:off x="121351" y="78125"/>
          <a:ext cx="8901299" cy="426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itle 1">
            <a:extLst>
              <a:ext uri="{FF2B5EF4-FFF2-40B4-BE49-F238E27FC236}">
                <a16:creationId xmlns:a16="http://schemas.microsoft.com/office/drawing/2014/main" id="{8A3C3031-43A0-35B4-27CA-9690C2184448}"/>
              </a:ext>
            </a:extLst>
          </p:cNvPr>
          <p:cNvSpPr txBox="1">
            <a:spLocks/>
          </p:cNvSpPr>
          <p:nvPr/>
        </p:nvSpPr>
        <p:spPr>
          <a:xfrm>
            <a:off x="348095" y="564815"/>
            <a:ext cx="8447810" cy="5857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The challenges of experimental studies</a:t>
            </a:r>
            <a:endParaRPr lang="fr-BE" sz="3200" dirty="0">
              <a:latin typeface="Times New Roman" panose="02020603050405020304" pitchFamily="18" charset="0"/>
              <a:cs typeface="Times New Roman" panose="02020603050405020304" pitchFamily="18" charset="0"/>
            </a:endParaRPr>
          </a:p>
        </p:txBody>
      </p:sp>
      <p:pic>
        <p:nvPicPr>
          <p:cNvPr id="20" name="Picture 19" descr="A picture containing plant, outdoor, green, person&#10;&#10;Description automatically generated">
            <a:extLst>
              <a:ext uri="{FF2B5EF4-FFF2-40B4-BE49-F238E27FC236}">
                <a16:creationId xmlns:a16="http://schemas.microsoft.com/office/drawing/2014/main" id="{15627262-662B-0437-4AEC-C7DBD8A98E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5044" y="4658051"/>
            <a:ext cx="2140861" cy="1653221"/>
          </a:xfrm>
          <a:prstGeom prst="rect">
            <a:avLst/>
          </a:prstGeom>
        </p:spPr>
      </p:pic>
      <p:pic>
        <p:nvPicPr>
          <p:cNvPr id="5" name="Picture 4" descr="A close-up of some grass&#10;&#10;Description automatically generated with low confidence">
            <a:extLst>
              <a:ext uri="{FF2B5EF4-FFF2-40B4-BE49-F238E27FC236}">
                <a16:creationId xmlns:a16="http://schemas.microsoft.com/office/drawing/2014/main" id="{FDCD5DC3-7D07-A16F-A522-83A9FCCBA6DC}"/>
              </a:ext>
            </a:extLst>
          </p:cNvPr>
          <p:cNvPicPr>
            <a:picLocks noChangeAspect="1"/>
          </p:cNvPicPr>
          <p:nvPr/>
        </p:nvPicPr>
        <p:blipFill rotWithShape="1">
          <a:blip r:embed="rId10">
            <a:extLst>
              <a:ext uri="{28A0092B-C50C-407E-A947-70E740481C1C}">
                <a14:useLocalDpi xmlns:a14="http://schemas.microsoft.com/office/drawing/2010/main" val="0"/>
              </a:ext>
            </a:extLst>
          </a:blip>
          <a:srcRect l="29581" t="20675" r="16221" b="22601"/>
          <a:stretch/>
        </p:blipFill>
        <p:spPr>
          <a:xfrm>
            <a:off x="6650165" y="1021016"/>
            <a:ext cx="2145740" cy="1684316"/>
          </a:xfrm>
          <a:prstGeom prst="rect">
            <a:avLst/>
          </a:prstGeom>
        </p:spPr>
      </p:pic>
      <p:pic>
        <p:nvPicPr>
          <p:cNvPr id="6" name="Picture 5" descr="A picture containing indoor, vessel, close, food processor&#10;&#10;Description automatically generated">
            <a:extLst>
              <a:ext uri="{FF2B5EF4-FFF2-40B4-BE49-F238E27FC236}">
                <a16:creationId xmlns:a16="http://schemas.microsoft.com/office/drawing/2014/main" id="{B864C346-F4E8-00AA-20F8-9D0DC9037B34}"/>
              </a:ext>
            </a:extLst>
          </p:cNvPr>
          <p:cNvPicPr>
            <a:picLocks noChangeAspect="1"/>
          </p:cNvPicPr>
          <p:nvPr/>
        </p:nvPicPr>
        <p:blipFill rotWithShape="1">
          <a:blip r:embed="rId11">
            <a:extLst>
              <a:ext uri="{28A0092B-C50C-407E-A947-70E740481C1C}">
                <a14:useLocalDpi xmlns:a14="http://schemas.microsoft.com/office/drawing/2010/main" val="0"/>
              </a:ext>
            </a:extLst>
          </a:blip>
          <a:srcRect r="6049"/>
          <a:stretch/>
        </p:blipFill>
        <p:spPr>
          <a:xfrm>
            <a:off x="6655044" y="2922123"/>
            <a:ext cx="2140861" cy="1519136"/>
          </a:xfrm>
          <a:prstGeom prst="rect">
            <a:avLst/>
          </a:prstGeom>
        </p:spPr>
      </p:pic>
      <p:sp>
        <p:nvSpPr>
          <p:cNvPr id="7" name="Slide Number Placeholder 6">
            <a:extLst>
              <a:ext uri="{FF2B5EF4-FFF2-40B4-BE49-F238E27FC236}">
                <a16:creationId xmlns:a16="http://schemas.microsoft.com/office/drawing/2014/main" id="{CCF4F888-37AE-DCE7-2078-D405366F8F57}"/>
              </a:ext>
            </a:extLst>
          </p:cNvPr>
          <p:cNvSpPr>
            <a:spLocks noGrp="1"/>
          </p:cNvSpPr>
          <p:nvPr>
            <p:ph type="sldNum" sz="quarter" idx="12"/>
          </p:nvPr>
        </p:nvSpPr>
        <p:spPr/>
        <p:txBody>
          <a:bodyPr/>
          <a:lstStyle/>
          <a:p>
            <a:r>
              <a:rPr lang="fr-BE" dirty="0">
                <a:latin typeface="Times New Roman" panose="02020603050405020304" pitchFamily="18" charset="0"/>
                <a:cs typeface="Times New Roman" panose="02020603050405020304" pitchFamily="18" charset="0"/>
              </a:rPr>
              <a:t>4</a:t>
            </a:r>
          </a:p>
        </p:txBody>
      </p:sp>
      <p:graphicFrame>
        <p:nvGraphicFramePr>
          <p:cNvPr id="8" name="Content Placeholder 6">
            <a:extLst>
              <a:ext uri="{FF2B5EF4-FFF2-40B4-BE49-F238E27FC236}">
                <a16:creationId xmlns:a16="http://schemas.microsoft.com/office/drawing/2014/main" id="{279D3B93-1725-D74D-E616-AEF46E7EA838}"/>
              </a:ext>
            </a:extLst>
          </p:cNvPr>
          <p:cNvGraphicFramePr/>
          <p:nvPr>
            <p:extLst>
              <p:ext uri="{D42A27DB-BD31-4B8C-83A1-F6EECF244321}">
                <p14:modId xmlns:p14="http://schemas.microsoft.com/office/powerpoint/2010/main" val="3536355152"/>
              </p:ext>
            </p:extLst>
          </p:nvPr>
        </p:nvGraphicFramePr>
        <p:xfrm>
          <a:off x="348095" y="2828441"/>
          <a:ext cx="5742739" cy="388726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Rectangle: Rounded Corners 8">
            <a:extLst>
              <a:ext uri="{FF2B5EF4-FFF2-40B4-BE49-F238E27FC236}">
                <a16:creationId xmlns:a16="http://schemas.microsoft.com/office/drawing/2014/main" id="{5D8F011B-3D51-7C2B-969B-13736772CD96}"/>
              </a:ext>
            </a:extLst>
          </p:cNvPr>
          <p:cNvSpPr/>
          <p:nvPr/>
        </p:nvSpPr>
        <p:spPr>
          <a:xfrm>
            <a:off x="1797269" y="1206062"/>
            <a:ext cx="1229710"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Emerging viruses</a:t>
            </a:r>
          </a:p>
        </p:txBody>
      </p:sp>
      <p:sp>
        <p:nvSpPr>
          <p:cNvPr id="10" name="Rectangle: Rounded Corners 9">
            <a:extLst>
              <a:ext uri="{FF2B5EF4-FFF2-40B4-BE49-F238E27FC236}">
                <a16:creationId xmlns:a16="http://schemas.microsoft.com/office/drawing/2014/main" id="{FFB6F2A6-6B61-36E9-4061-1C3D4A07307A}"/>
              </a:ext>
            </a:extLst>
          </p:cNvPr>
          <p:cNvSpPr/>
          <p:nvPr/>
        </p:nvSpPr>
        <p:spPr>
          <a:xfrm>
            <a:off x="456204" y="1673597"/>
            <a:ext cx="1229710"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latin typeface="Times New Roman" panose="02020603050405020304" pitchFamily="18" charset="0"/>
                <a:cs typeface="Times New Roman" panose="02020603050405020304" pitchFamily="18" charset="0"/>
              </a:rPr>
              <a:t>Experimental studies</a:t>
            </a:r>
          </a:p>
        </p:txBody>
      </p:sp>
      <p:sp>
        <p:nvSpPr>
          <p:cNvPr id="11" name="Rectangle: Rounded Corners 10">
            <a:extLst>
              <a:ext uri="{FF2B5EF4-FFF2-40B4-BE49-F238E27FC236}">
                <a16:creationId xmlns:a16="http://schemas.microsoft.com/office/drawing/2014/main" id="{FA607CCF-33B3-5FA0-EF0C-2593E91676A1}"/>
              </a:ext>
            </a:extLst>
          </p:cNvPr>
          <p:cNvSpPr/>
          <p:nvPr/>
        </p:nvSpPr>
        <p:spPr>
          <a:xfrm>
            <a:off x="1794023" y="2141132"/>
            <a:ext cx="1229710"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Risk mitigation</a:t>
            </a:r>
          </a:p>
        </p:txBody>
      </p:sp>
    </p:spTree>
    <p:extLst>
      <p:ext uri="{BB962C8B-B14F-4D97-AF65-F5344CB8AC3E}">
        <p14:creationId xmlns:p14="http://schemas.microsoft.com/office/powerpoint/2010/main" val="956076048"/>
      </p:ext>
    </p:extLst>
  </p:cSld>
  <p:clrMapOvr>
    <a:masterClrMapping/>
  </p:clrMapOvr>
</p:sld>
</file>

<file path=ppt/theme/theme1.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C27CF60-6D8A-4F09-808B-ACA3C44643E3}">
  <we:reference id="wa200005566" version="3.0.0.2" store="fr-FR" storeType="OMEX"/>
  <we:alternateReferences>
    <we:reference id="wa200005566" version="3.0.0.2"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0</TotalTime>
  <Words>2117</Words>
  <Application>Microsoft Office PowerPoint</Application>
  <PresentationFormat>On-screen Show (4:3)</PresentationFormat>
  <Paragraphs>312</Paragraphs>
  <Slides>23</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Arial</vt:lpstr>
      <vt:lpstr>Calibri</vt:lpstr>
      <vt:lpstr>Calibri Light</vt:lpstr>
      <vt:lpstr>Google Sans</vt:lpstr>
      <vt:lpstr>Helvetica</vt:lpstr>
      <vt:lpstr>Roboto</vt:lpstr>
      <vt:lpstr>Times New Roman</vt:lpstr>
      <vt:lpstr>Wingdings</vt:lpstr>
      <vt:lpstr>Thème Office</vt:lpstr>
      <vt:lpstr>Integrative Modeling of Viral Proteomic Features for Predicting Host Specificity in Plant Viruses: A Genomic-Informed Approach for Epidemiological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Hélène Soyeurt, Sébastien Massart, Rachid Tahzima,  Charles Nickmilder, Anthony Tedde,  Coline Temple, Johan Rollin, Núria Fontdevila, François Maclot,  and all the others…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Contribution à la modélisation des relations virus-vecteurs-hôtes via l'analyse protéomique du génome viral</dc:title>
  <dc:creator>Nikolay Simankov</dc:creator>
  <cp:lastModifiedBy>Nikolay Simankov</cp:lastModifiedBy>
  <cp:revision>99</cp:revision>
  <dcterms:created xsi:type="dcterms:W3CDTF">2022-03-10T08:30:35Z</dcterms:created>
  <dcterms:modified xsi:type="dcterms:W3CDTF">2025-01-20T20:28:47Z</dcterms:modified>
</cp:coreProperties>
</file>