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68"/>
  </p:notesMasterIdLst>
  <p:sldIdLst>
    <p:sldId id="256" r:id="rId2"/>
    <p:sldId id="258" r:id="rId3"/>
    <p:sldId id="259" r:id="rId4"/>
    <p:sldId id="261" r:id="rId5"/>
    <p:sldId id="303" r:id="rId6"/>
    <p:sldId id="311" r:id="rId7"/>
    <p:sldId id="331" r:id="rId8"/>
    <p:sldId id="312" r:id="rId9"/>
    <p:sldId id="262" r:id="rId10"/>
    <p:sldId id="304" r:id="rId11"/>
    <p:sldId id="309" r:id="rId12"/>
    <p:sldId id="322" r:id="rId13"/>
    <p:sldId id="323" r:id="rId14"/>
    <p:sldId id="273" r:id="rId15"/>
    <p:sldId id="305" r:id="rId16"/>
    <p:sldId id="307" r:id="rId17"/>
    <p:sldId id="294" r:id="rId18"/>
    <p:sldId id="269" r:id="rId19"/>
    <p:sldId id="271" r:id="rId20"/>
    <p:sldId id="272" r:id="rId21"/>
    <p:sldId id="275" r:id="rId22"/>
    <p:sldId id="313" r:id="rId23"/>
    <p:sldId id="310" r:id="rId24"/>
    <p:sldId id="314" r:id="rId25"/>
    <p:sldId id="315" r:id="rId26"/>
    <p:sldId id="316" r:id="rId27"/>
    <p:sldId id="317" r:id="rId28"/>
    <p:sldId id="319" r:id="rId29"/>
    <p:sldId id="320" r:id="rId30"/>
    <p:sldId id="321" r:id="rId31"/>
    <p:sldId id="325" r:id="rId32"/>
    <p:sldId id="330" r:id="rId33"/>
    <p:sldId id="260" r:id="rId34"/>
    <p:sldId id="326" r:id="rId35"/>
    <p:sldId id="327" r:id="rId36"/>
    <p:sldId id="328" r:id="rId37"/>
    <p:sldId id="329" r:id="rId38"/>
    <p:sldId id="295" r:id="rId39"/>
    <p:sldId id="334" r:id="rId40"/>
    <p:sldId id="335" r:id="rId41"/>
    <p:sldId id="336" r:id="rId42"/>
    <p:sldId id="332" r:id="rId43"/>
    <p:sldId id="333" r:id="rId44"/>
    <p:sldId id="337" r:id="rId45"/>
    <p:sldId id="338" r:id="rId46"/>
    <p:sldId id="339" r:id="rId47"/>
    <p:sldId id="340" r:id="rId48"/>
    <p:sldId id="341" r:id="rId49"/>
    <p:sldId id="342" r:id="rId50"/>
    <p:sldId id="343" r:id="rId51"/>
    <p:sldId id="357" r:id="rId52"/>
    <p:sldId id="356" r:id="rId53"/>
    <p:sldId id="344" r:id="rId54"/>
    <p:sldId id="351" r:id="rId55"/>
    <p:sldId id="387" r:id="rId56"/>
    <p:sldId id="384" r:id="rId57"/>
    <p:sldId id="386" r:id="rId58"/>
    <p:sldId id="385" r:id="rId59"/>
    <p:sldId id="388" r:id="rId60"/>
    <p:sldId id="390" r:id="rId61"/>
    <p:sldId id="389" r:id="rId62"/>
    <p:sldId id="391" r:id="rId63"/>
    <p:sldId id="392" r:id="rId64"/>
    <p:sldId id="393" r:id="rId65"/>
    <p:sldId id="394" r:id="rId66"/>
    <p:sldId id="395"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EBE"/>
    <a:srgbClr val="00BEFF"/>
    <a:srgbClr val="9169F4"/>
    <a:srgbClr val="9844DA"/>
    <a:srgbClr val="EBD6F2"/>
    <a:srgbClr val="EC9FD8"/>
    <a:srgbClr val="00C89D"/>
    <a:srgbClr val="CFD5EA"/>
    <a:srgbClr val="A7C20E"/>
    <a:srgbClr val="D5F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57"/>
    <p:restoredTop sz="91506"/>
  </p:normalViewPr>
  <p:slideViewPr>
    <p:cSldViewPr snapToGrid="0">
      <p:cViewPr>
        <p:scale>
          <a:sx n="79" d="100"/>
          <a:sy n="79" d="100"/>
        </p:scale>
        <p:origin x="1928"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22220-9224-B040-B69C-6F8AD4C11D82}" type="datetimeFigureOut">
              <a:rPr lang="fr-FR" smtClean="0"/>
              <a:t>02/04/2025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144AB-270D-1446-9717-3CE45C0EFCC1}" type="slidenum">
              <a:rPr lang="fr-FR" smtClean="0"/>
              <a:t>‹N°›</a:t>
            </a:fld>
            <a:endParaRPr lang="fr-FR"/>
          </a:p>
        </p:txBody>
      </p:sp>
    </p:spTree>
    <p:extLst>
      <p:ext uri="{BB962C8B-B14F-4D97-AF65-F5344CB8AC3E}">
        <p14:creationId xmlns:p14="http://schemas.microsoft.com/office/powerpoint/2010/main" val="294519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2</a:t>
            </a:fld>
            <a:endParaRPr lang="fr-FR"/>
          </a:p>
        </p:txBody>
      </p:sp>
    </p:spTree>
    <p:extLst>
      <p:ext uri="{BB962C8B-B14F-4D97-AF65-F5344CB8AC3E}">
        <p14:creationId xmlns:p14="http://schemas.microsoft.com/office/powerpoint/2010/main" val="339071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17</a:t>
            </a:fld>
            <a:endParaRPr lang="fr-FR"/>
          </a:p>
        </p:txBody>
      </p:sp>
    </p:spTree>
    <p:extLst>
      <p:ext uri="{BB962C8B-B14F-4D97-AF65-F5344CB8AC3E}">
        <p14:creationId xmlns:p14="http://schemas.microsoft.com/office/powerpoint/2010/main" val="37106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27</a:t>
            </a:fld>
            <a:endParaRPr lang="fr-FR"/>
          </a:p>
        </p:txBody>
      </p:sp>
    </p:spTree>
    <p:extLst>
      <p:ext uri="{BB962C8B-B14F-4D97-AF65-F5344CB8AC3E}">
        <p14:creationId xmlns:p14="http://schemas.microsoft.com/office/powerpoint/2010/main" val="384822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3822-482D-EB61-A35B-5FE4A7B47E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577CCE-26A6-47B9-9E00-EAE0A38874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BD18EB-B247-EA7D-EBEB-2F616F47E7C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BEDC887-39E9-9C67-3588-21E92DFC2C9B}"/>
              </a:ext>
            </a:extLst>
          </p:cNvPr>
          <p:cNvSpPr>
            <a:spLocks noGrp="1"/>
          </p:cNvSpPr>
          <p:nvPr>
            <p:ph type="sldNum" sz="quarter" idx="5"/>
          </p:nvPr>
        </p:nvSpPr>
        <p:spPr/>
        <p:txBody>
          <a:bodyPr/>
          <a:lstStyle/>
          <a:p>
            <a:fld id="{588144AB-270D-1446-9717-3CE45C0EFCC1}" type="slidenum">
              <a:rPr lang="fr-FR" smtClean="0"/>
              <a:t>28</a:t>
            </a:fld>
            <a:endParaRPr lang="fr-FR"/>
          </a:p>
        </p:txBody>
      </p:sp>
    </p:spTree>
    <p:extLst>
      <p:ext uri="{BB962C8B-B14F-4D97-AF65-F5344CB8AC3E}">
        <p14:creationId xmlns:p14="http://schemas.microsoft.com/office/powerpoint/2010/main" val="106836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B6D05-CA18-0EE3-803F-5C295F23C6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0EA5E9-CCC5-64ED-65F9-542FDE70E8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BE20DA-5BDE-9253-954A-3FDD904F55A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0A300C8-D7A9-822C-0C6C-F7068346B6F9}"/>
              </a:ext>
            </a:extLst>
          </p:cNvPr>
          <p:cNvSpPr>
            <a:spLocks noGrp="1"/>
          </p:cNvSpPr>
          <p:nvPr>
            <p:ph type="sldNum" sz="quarter" idx="5"/>
          </p:nvPr>
        </p:nvSpPr>
        <p:spPr/>
        <p:txBody>
          <a:bodyPr/>
          <a:lstStyle/>
          <a:p>
            <a:fld id="{588144AB-270D-1446-9717-3CE45C0EFCC1}" type="slidenum">
              <a:rPr lang="fr-FR" smtClean="0"/>
              <a:t>29</a:t>
            </a:fld>
            <a:endParaRPr lang="fr-FR"/>
          </a:p>
        </p:txBody>
      </p:sp>
    </p:spTree>
    <p:extLst>
      <p:ext uri="{BB962C8B-B14F-4D97-AF65-F5344CB8AC3E}">
        <p14:creationId xmlns:p14="http://schemas.microsoft.com/office/powerpoint/2010/main" val="124063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C63BD-31F7-D778-9A64-4FF7208121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384DC3-578B-EE23-7FA2-64D28F05CD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39E83F-2002-C6F5-E92E-DEB83D6F706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876995E-E95A-6461-1B3F-0A4D76A5C51A}"/>
              </a:ext>
            </a:extLst>
          </p:cNvPr>
          <p:cNvSpPr>
            <a:spLocks noGrp="1"/>
          </p:cNvSpPr>
          <p:nvPr>
            <p:ph type="sldNum" sz="quarter" idx="5"/>
          </p:nvPr>
        </p:nvSpPr>
        <p:spPr/>
        <p:txBody>
          <a:bodyPr/>
          <a:lstStyle/>
          <a:p>
            <a:fld id="{588144AB-270D-1446-9717-3CE45C0EFCC1}" type="slidenum">
              <a:rPr lang="fr-FR" smtClean="0"/>
              <a:t>30</a:t>
            </a:fld>
            <a:endParaRPr lang="fr-FR"/>
          </a:p>
        </p:txBody>
      </p:sp>
    </p:spTree>
    <p:extLst>
      <p:ext uri="{BB962C8B-B14F-4D97-AF65-F5344CB8AC3E}">
        <p14:creationId xmlns:p14="http://schemas.microsoft.com/office/powerpoint/2010/main" val="181358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32</a:t>
            </a:fld>
            <a:endParaRPr lang="fr-FR"/>
          </a:p>
        </p:txBody>
      </p:sp>
    </p:spTree>
    <p:extLst>
      <p:ext uri="{BB962C8B-B14F-4D97-AF65-F5344CB8AC3E}">
        <p14:creationId xmlns:p14="http://schemas.microsoft.com/office/powerpoint/2010/main" val="245285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42EED04-4BCD-CE4C-B468-86103A772B6C}" type="slidenum">
              <a:rPr lang="fr-FR" smtClean="0"/>
              <a:pPr/>
              <a:t>33</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42EED04-4BCD-CE4C-B468-86103A772B6C}" type="slidenum">
              <a:rPr lang="fr-FR" smtClean="0"/>
              <a:pPr/>
              <a:t>34</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42EED04-4BCD-CE4C-B468-86103A772B6C}" type="slidenum">
              <a:rPr lang="fr-FR" smtClean="0"/>
              <a:pPr/>
              <a:t>36</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42EED04-4BCD-CE4C-B468-86103A772B6C}" type="slidenum">
              <a:rPr lang="fr-FR" smtClean="0"/>
              <a:pPr/>
              <a:t>37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a:p>
        </p:txBody>
      </p:sp>
      <p:sp>
        <p:nvSpPr>
          <p:cNvPr id="4" name="Espace réservé du numéro de diapositive 3"/>
          <p:cNvSpPr>
            <a:spLocks noGrp="1"/>
          </p:cNvSpPr>
          <p:nvPr>
            <p:ph type="sldNum" sz="quarter" idx="5"/>
          </p:nvPr>
        </p:nvSpPr>
        <p:spPr/>
        <p:txBody>
          <a:bodyPr/>
          <a:lstStyle/>
          <a:p>
            <a:fld id="{2ABDCCD3-F45C-E347-A426-182EF7577DB8}" type="slidenum">
              <a:rPr lang="fr-FR" smtClean="0"/>
              <a:t>5</a:t>
            </a:fld>
            <a:endParaRPr lang="fr-FR"/>
          </a:p>
        </p:txBody>
      </p:sp>
    </p:spTree>
    <p:extLst>
      <p:ext uri="{BB962C8B-B14F-4D97-AF65-F5344CB8AC3E}">
        <p14:creationId xmlns:p14="http://schemas.microsoft.com/office/powerpoint/2010/main" val="371315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40</a:t>
            </a:fld>
            <a:endParaRPr lang="fr-FR"/>
          </a:p>
        </p:txBody>
      </p:sp>
    </p:spTree>
    <p:extLst>
      <p:ext uri="{BB962C8B-B14F-4D97-AF65-F5344CB8AC3E}">
        <p14:creationId xmlns:p14="http://schemas.microsoft.com/office/powerpoint/2010/main" val="272129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4DDD-5101-B8CE-67C8-9AEFB1E71B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D7A5D9-B77F-AE64-EFD0-6D89485D12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026F04-DDED-FC99-3AEE-AF3CED74EF8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0EEE778-98AC-9180-ED40-0F7E545AD914}"/>
              </a:ext>
            </a:extLst>
          </p:cNvPr>
          <p:cNvSpPr>
            <a:spLocks noGrp="1"/>
          </p:cNvSpPr>
          <p:nvPr>
            <p:ph type="sldNum" sz="quarter" idx="5"/>
          </p:nvPr>
        </p:nvSpPr>
        <p:spPr/>
        <p:txBody>
          <a:bodyPr/>
          <a:lstStyle/>
          <a:p>
            <a:fld id="{588144AB-270D-1446-9717-3CE45C0EFCC1}" type="slidenum">
              <a:rPr lang="fr-FR" smtClean="0"/>
              <a:t>52</a:t>
            </a:fld>
            <a:endParaRPr lang="fr-FR"/>
          </a:p>
        </p:txBody>
      </p:sp>
    </p:spTree>
    <p:extLst>
      <p:ext uri="{BB962C8B-B14F-4D97-AF65-F5344CB8AC3E}">
        <p14:creationId xmlns:p14="http://schemas.microsoft.com/office/powerpoint/2010/main" val="1573056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53</a:t>
            </a:fld>
            <a:endParaRPr lang="fr-FR"/>
          </a:p>
        </p:txBody>
      </p:sp>
    </p:spTree>
    <p:extLst>
      <p:ext uri="{BB962C8B-B14F-4D97-AF65-F5344CB8AC3E}">
        <p14:creationId xmlns:p14="http://schemas.microsoft.com/office/powerpoint/2010/main" val="42825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7130B-E238-275E-05A3-C5E47203C2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8939E5-943A-3B70-CAAB-0FECA95D65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3A65C1-F85B-3DF6-A12C-68A14166D13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4159466-6D46-46C6-DCCB-FFB1F19E4014}"/>
              </a:ext>
            </a:extLst>
          </p:cNvPr>
          <p:cNvSpPr>
            <a:spLocks noGrp="1"/>
          </p:cNvSpPr>
          <p:nvPr>
            <p:ph type="sldNum" sz="quarter" idx="5"/>
          </p:nvPr>
        </p:nvSpPr>
        <p:spPr/>
        <p:txBody>
          <a:bodyPr/>
          <a:lstStyle/>
          <a:p>
            <a:fld id="{588144AB-270D-1446-9717-3CE45C0EFCC1}" type="slidenum">
              <a:rPr lang="fr-FR" smtClean="0"/>
              <a:t>54</a:t>
            </a:fld>
            <a:endParaRPr lang="fr-FR"/>
          </a:p>
        </p:txBody>
      </p:sp>
    </p:spTree>
    <p:extLst>
      <p:ext uri="{BB962C8B-B14F-4D97-AF65-F5344CB8AC3E}">
        <p14:creationId xmlns:p14="http://schemas.microsoft.com/office/powerpoint/2010/main" val="355489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6</a:t>
            </a:fld>
            <a:endParaRPr lang="fr-FR"/>
          </a:p>
        </p:txBody>
      </p:sp>
    </p:spTree>
    <p:extLst>
      <p:ext uri="{BB962C8B-B14F-4D97-AF65-F5344CB8AC3E}">
        <p14:creationId xmlns:p14="http://schemas.microsoft.com/office/powerpoint/2010/main" val="29042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None/>
            </a:pPr>
            <a:r>
              <a:rPr lang="fr-BE" sz="1600" b="0" i="0" u="none" strike="noStrike" dirty="0">
                <a:solidFill>
                  <a:srgbClr val="000000"/>
                </a:solidFill>
                <a:effectLst/>
              </a:rPr>
              <a:t>Les </a:t>
            </a:r>
            <a:r>
              <a:rPr lang="fr-BE" sz="1600" b="1" i="0" u="none" strike="noStrike" dirty="0">
                <a:solidFill>
                  <a:srgbClr val="000000"/>
                </a:solidFill>
                <a:effectLst/>
              </a:rPr>
              <a:t>microvillosités des cellules de Schwann</a:t>
            </a:r>
            <a:r>
              <a:rPr lang="fr-BE" sz="1600" b="0" i="0" u="none" strike="noStrike" dirty="0">
                <a:solidFill>
                  <a:srgbClr val="000000"/>
                </a:solidFill>
                <a:effectLst/>
              </a:rPr>
              <a:t> :</a:t>
            </a:r>
          </a:p>
          <a:p>
            <a:pPr algn="l">
              <a:buFont typeface="+mj-lt"/>
              <a:buAutoNum type="arabicPeriod"/>
            </a:pPr>
            <a:r>
              <a:rPr lang="fr-BE" sz="1600" b="1" i="0" u="none" strike="noStrike" dirty="0">
                <a:solidFill>
                  <a:srgbClr val="000000"/>
                </a:solidFill>
                <a:effectLst/>
              </a:rPr>
              <a:t>Se projettent dans l’espace nodal</a:t>
            </a:r>
            <a:r>
              <a:rPr lang="fr-BE" sz="1600" b="0" i="0" u="none" strike="noStrike" dirty="0">
                <a:solidFill>
                  <a:srgbClr val="000000"/>
                </a:solidFill>
                <a:effectLst/>
              </a:rPr>
              <a:t> et interagissent avec la membrane axonale.</a:t>
            </a:r>
          </a:p>
          <a:p>
            <a:pPr algn="l">
              <a:buFont typeface="+mj-lt"/>
              <a:buAutoNum type="arabicPeriod"/>
            </a:pPr>
            <a:r>
              <a:rPr lang="fr-BE" sz="1600" b="1" i="0" u="none" strike="noStrike" dirty="0">
                <a:solidFill>
                  <a:srgbClr val="000000"/>
                </a:solidFill>
                <a:effectLst/>
              </a:rPr>
              <a:t>Participent à la régulation de l'activité nodale</a:t>
            </a:r>
            <a:r>
              <a:rPr lang="fr-BE" sz="1600" b="0" i="0" u="none" strike="noStrike" dirty="0">
                <a:solidFill>
                  <a:srgbClr val="000000"/>
                </a:solidFill>
                <a:effectLst/>
              </a:rPr>
              <a:t>, notamment en influençant l'expression des canaux ioniques et la signalisation cellulaire.</a:t>
            </a:r>
          </a:p>
          <a:p>
            <a:pPr algn="l">
              <a:buFont typeface="+mj-lt"/>
              <a:buAutoNum type="arabicPeriod"/>
            </a:pPr>
            <a:r>
              <a:rPr lang="fr-BE" sz="1600" b="1" i="0" u="none" strike="noStrike" dirty="0">
                <a:solidFill>
                  <a:srgbClr val="000000"/>
                </a:solidFill>
                <a:effectLst/>
              </a:rPr>
              <a:t>Facilitent la transmission saltatoire</a:t>
            </a:r>
            <a:r>
              <a:rPr lang="fr-BE" sz="1600" b="0" i="0" u="none" strike="noStrike" dirty="0">
                <a:solidFill>
                  <a:srgbClr val="000000"/>
                </a:solidFill>
                <a:effectLst/>
              </a:rPr>
              <a:t> en contribuant à l’organisation du nœud et à la stabilisation des interactions entre l’axone et la cellule de Schwann.</a:t>
            </a:r>
          </a:p>
          <a:p>
            <a:pPr algn="l">
              <a:buFont typeface="+mj-lt"/>
              <a:buAutoNum type="arabicPeriod"/>
            </a:pPr>
            <a:r>
              <a:rPr lang="fr-BE" sz="1600" b="1" i="0" u="none" strike="noStrike" dirty="0">
                <a:solidFill>
                  <a:srgbClr val="000000"/>
                </a:solidFill>
                <a:effectLst/>
              </a:rPr>
              <a:t>Interviennent dans la réparation nerveuse</a:t>
            </a:r>
            <a:r>
              <a:rPr lang="fr-BE" sz="1600" b="0" i="0" u="none" strike="noStrike" dirty="0">
                <a:solidFill>
                  <a:srgbClr val="000000"/>
                </a:solidFill>
                <a:effectLst/>
              </a:rPr>
              <a:t> après une lésion en guidant la régénération axonale.</a:t>
            </a:r>
          </a:p>
          <a:p>
            <a:pPr algn="l"/>
            <a:r>
              <a:rPr lang="fr-BE" sz="1600" b="0" i="0" u="none" strike="noStrike" dirty="0">
                <a:solidFill>
                  <a:srgbClr val="000000"/>
                </a:solidFill>
                <a:effectLst/>
              </a:rPr>
              <a:t>Ces microvillosités sont riches en protéines de signalisation et en molécules d'adhérence (comme la </a:t>
            </a:r>
            <a:r>
              <a:rPr lang="fr-BE" sz="1600" b="1" i="0" u="none" strike="noStrike" dirty="0" err="1">
                <a:solidFill>
                  <a:srgbClr val="000000"/>
                </a:solidFill>
                <a:effectLst/>
              </a:rPr>
              <a:t>neurofascine</a:t>
            </a:r>
            <a:r>
              <a:rPr lang="fr-BE" sz="1600" b="1" i="0" u="none" strike="noStrike" dirty="0">
                <a:solidFill>
                  <a:srgbClr val="000000"/>
                </a:solidFill>
                <a:effectLst/>
              </a:rPr>
              <a:t> 186</a:t>
            </a:r>
            <a:r>
              <a:rPr lang="fr-BE" sz="1600" b="0" i="0" u="none" strike="noStrike" dirty="0">
                <a:solidFill>
                  <a:srgbClr val="000000"/>
                </a:solidFill>
                <a:effectLst/>
              </a:rPr>
              <a:t>, essentielle pour l'organisation du nœud de Ranvier)</a:t>
            </a:r>
          </a:p>
          <a:p>
            <a:endParaRPr lang="fr-FR" dirty="0"/>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7</a:t>
            </a:fld>
            <a:endParaRPr lang="fr-FR"/>
          </a:p>
        </p:txBody>
      </p:sp>
    </p:spTree>
    <p:extLst>
      <p:ext uri="{BB962C8B-B14F-4D97-AF65-F5344CB8AC3E}">
        <p14:creationId xmlns:p14="http://schemas.microsoft.com/office/powerpoint/2010/main" val="1267171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a:p>
        </p:txBody>
      </p:sp>
      <p:sp>
        <p:nvSpPr>
          <p:cNvPr id="4" name="Espace réservé du numéro de diapositive 3"/>
          <p:cNvSpPr>
            <a:spLocks noGrp="1"/>
          </p:cNvSpPr>
          <p:nvPr>
            <p:ph type="sldNum" sz="quarter" idx="5"/>
          </p:nvPr>
        </p:nvSpPr>
        <p:spPr/>
        <p:txBody>
          <a:bodyPr/>
          <a:lstStyle/>
          <a:p>
            <a:fld id="{2ABDCCD3-F45C-E347-A426-182EF7577DB8}" type="slidenum">
              <a:rPr lang="fr-FR" smtClean="0"/>
              <a:t>11</a:t>
            </a:fld>
            <a:endParaRPr lang="fr-FR"/>
          </a:p>
        </p:txBody>
      </p:sp>
    </p:spTree>
    <p:extLst>
      <p:ext uri="{BB962C8B-B14F-4D97-AF65-F5344CB8AC3E}">
        <p14:creationId xmlns:p14="http://schemas.microsoft.com/office/powerpoint/2010/main" val="111575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A520-22F5-51E0-40BF-558957CFB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9CB9BB-0B30-FBCE-BF09-1DCAE1D59C6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BC2F8D-E3A1-C6A4-3795-6FEA626D3B8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0FF9212-00B9-4650-3229-94F0A22945A5}"/>
              </a:ext>
            </a:extLst>
          </p:cNvPr>
          <p:cNvSpPr>
            <a:spLocks noGrp="1"/>
          </p:cNvSpPr>
          <p:nvPr>
            <p:ph type="sldNum" sz="quarter" idx="5"/>
          </p:nvPr>
        </p:nvSpPr>
        <p:spPr/>
        <p:txBody>
          <a:bodyPr/>
          <a:lstStyle/>
          <a:p>
            <a:fld id="{588144AB-270D-1446-9717-3CE45C0EFCC1}" type="slidenum">
              <a:rPr lang="fr-FR" smtClean="0"/>
              <a:t>12</a:t>
            </a:fld>
            <a:endParaRPr lang="fr-FR"/>
          </a:p>
        </p:txBody>
      </p:sp>
    </p:spTree>
    <p:extLst>
      <p:ext uri="{BB962C8B-B14F-4D97-AF65-F5344CB8AC3E}">
        <p14:creationId xmlns:p14="http://schemas.microsoft.com/office/powerpoint/2010/main" val="317218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3362-95AA-BE44-2842-2EDFB2FAD4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ED479F-4376-6875-7F1D-01BE54CFDB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6E6D7B-EF29-3269-9E21-9C2EC4476E3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2D83C1D-3499-99E9-EABA-691C502C9A03}"/>
              </a:ext>
            </a:extLst>
          </p:cNvPr>
          <p:cNvSpPr>
            <a:spLocks noGrp="1"/>
          </p:cNvSpPr>
          <p:nvPr>
            <p:ph type="sldNum" sz="quarter" idx="5"/>
          </p:nvPr>
        </p:nvSpPr>
        <p:spPr/>
        <p:txBody>
          <a:bodyPr/>
          <a:lstStyle/>
          <a:p>
            <a:fld id="{588144AB-270D-1446-9717-3CE45C0EFCC1}" type="slidenum">
              <a:rPr lang="fr-FR" smtClean="0"/>
              <a:t>13</a:t>
            </a:fld>
            <a:endParaRPr lang="fr-FR"/>
          </a:p>
        </p:txBody>
      </p:sp>
    </p:spTree>
    <p:extLst>
      <p:ext uri="{BB962C8B-B14F-4D97-AF65-F5344CB8AC3E}">
        <p14:creationId xmlns:p14="http://schemas.microsoft.com/office/powerpoint/2010/main" val="220699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a:p>
        </p:txBody>
      </p:sp>
      <p:sp>
        <p:nvSpPr>
          <p:cNvPr id="4" name="Espace réservé du numéro de diapositive 3"/>
          <p:cNvSpPr>
            <a:spLocks noGrp="1"/>
          </p:cNvSpPr>
          <p:nvPr>
            <p:ph type="sldNum" sz="quarter" idx="5"/>
          </p:nvPr>
        </p:nvSpPr>
        <p:spPr/>
        <p:txBody>
          <a:bodyPr/>
          <a:lstStyle/>
          <a:p>
            <a:fld id="{2ABDCCD3-F45C-E347-A426-182EF7577DB8}" type="slidenum">
              <a:rPr lang="fr-FR" smtClean="0"/>
              <a:t>14</a:t>
            </a:fld>
            <a:endParaRPr lang="fr-FR"/>
          </a:p>
        </p:txBody>
      </p:sp>
    </p:spTree>
    <p:extLst>
      <p:ext uri="{BB962C8B-B14F-4D97-AF65-F5344CB8AC3E}">
        <p14:creationId xmlns:p14="http://schemas.microsoft.com/office/powerpoint/2010/main" val="226756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88144AB-270D-1446-9717-3CE45C0EFCC1}" type="slidenum">
              <a:rPr lang="fr-FR" smtClean="0"/>
              <a:t>15</a:t>
            </a:fld>
            <a:endParaRPr lang="fr-FR"/>
          </a:p>
        </p:txBody>
      </p:sp>
    </p:spTree>
    <p:extLst>
      <p:ext uri="{BB962C8B-B14F-4D97-AF65-F5344CB8AC3E}">
        <p14:creationId xmlns:p14="http://schemas.microsoft.com/office/powerpoint/2010/main" val="211398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4/2/25</a:t>
            </a:fld>
            <a:endParaRPr lang="en-US"/>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‹N°›</a:t>
            </a:fld>
            <a:endParaRPr lang="en-US"/>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48440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4/2/25</a:t>
            </a:fld>
            <a:endParaRPr lang="en-US"/>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282572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4/2/25</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‹N°›</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81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4/2/25</a:t>
            </a:fld>
            <a:endParaRPr lang="en-US"/>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353842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4/2/25</a:t>
            </a:fld>
            <a:endParaRPr lang="en-US"/>
          </a:p>
        </p:txBody>
      </p:sp>
    </p:spTree>
    <p:extLst>
      <p:ext uri="{BB962C8B-B14F-4D97-AF65-F5344CB8AC3E}">
        <p14:creationId xmlns:p14="http://schemas.microsoft.com/office/powerpoint/2010/main" val="411954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4/2/25</a:t>
            </a:fld>
            <a:endParaRPr lang="en-US"/>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110915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4/2/25</a:t>
            </a:fld>
            <a:endParaRPr lang="en-US"/>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61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4/2/25</a:t>
            </a:fld>
            <a:endParaRPr lang="en-US"/>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232573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4/2/25</a:t>
            </a:fld>
            <a:endParaRPr lang="en-US"/>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56350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4/2/25</a:t>
            </a:fld>
            <a:endParaRPr lang="en-US"/>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19095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4/2/25</a:t>
            </a:fld>
            <a:endParaRPr lang="en-US"/>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‹N°›</a:t>
            </a:fld>
            <a:endParaRPr lang="en-US"/>
          </a:p>
        </p:txBody>
      </p:sp>
    </p:spTree>
    <p:extLst>
      <p:ext uri="{BB962C8B-B14F-4D97-AF65-F5344CB8AC3E}">
        <p14:creationId xmlns:p14="http://schemas.microsoft.com/office/powerpoint/2010/main" val="327252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4/2/25</a:t>
            </a:fld>
            <a:endParaRPr lang="en-US"/>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‹N°›</a:t>
            </a:fld>
            <a:endParaRPr lang="en-US"/>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84863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4.png"/><Relationship Id="rId14"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9.png"/><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3">
            <a:extLst>
              <a:ext uri="{FF2B5EF4-FFF2-40B4-BE49-F238E27FC236}">
                <a16:creationId xmlns:a16="http://schemas.microsoft.com/office/drawing/2014/main" id="{B9D9D7F8-2933-19DD-45D5-11AA6FEA6753}"/>
              </a:ext>
            </a:extLst>
          </p:cNvPr>
          <p:cNvPicPr>
            <a:picLocks noChangeAspect="1"/>
          </p:cNvPicPr>
          <p:nvPr/>
        </p:nvPicPr>
        <p:blipFill>
          <a:blip r:embed="rId2"/>
          <a:srcRect t="10731" r="2" b="2"/>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11" name="Freeform: Shape 10">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useBgFill="1">
        <p:nvSpPr>
          <p:cNvPr id="13" name="Freeform: Shape 12">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re 1">
            <a:extLst>
              <a:ext uri="{FF2B5EF4-FFF2-40B4-BE49-F238E27FC236}">
                <a16:creationId xmlns:a16="http://schemas.microsoft.com/office/drawing/2014/main" id="{098AA98C-819F-8691-FA57-26AD4D5F949A}"/>
              </a:ext>
            </a:extLst>
          </p:cNvPr>
          <p:cNvSpPr>
            <a:spLocks noGrp="1"/>
          </p:cNvSpPr>
          <p:nvPr>
            <p:ph type="ctrTitle"/>
          </p:nvPr>
        </p:nvSpPr>
        <p:spPr>
          <a:xfrm>
            <a:off x="1201212" y="362294"/>
            <a:ext cx="5274860" cy="3066706"/>
          </a:xfrm>
        </p:spPr>
        <p:txBody>
          <a:bodyPr anchor="b">
            <a:normAutofit/>
          </a:bodyPr>
          <a:lstStyle/>
          <a:p>
            <a:pPr>
              <a:lnSpc>
                <a:spcPct val="110000"/>
              </a:lnSpc>
            </a:pPr>
            <a:r>
              <a:rPr lang="fr-FR" sz="3800" dirty="0">
                <a:solidFill>
                  <a:schemeClr val="bg1"/>
                </a:solidFill>
              </a:rPr>
              <a:t>Les polyneuropathies</a:t>
            </a:r>
          </a:p>
        </p:txBody>
      </p:sp>
      <p:sp>
        <p:nvSpPr>
          <p:cNvPr id="3" name="Sous-titre 2">
            <a:extLst>
              <a:ext uri="{FF2B5EF4-FFF2-40B4-BE49-F238E27FC236}">
                <a16:creationId xmlns:a16="http://schemas.microsoft.com/office/drawing/2014/main" id="{6BD5D637-F424-146F-141D-4BF3DE1608A4}"/>
              </a:ext>
            </a:extLst>
          </p:cNvPr>
          <p:cNvSpPr>
            <a:spLocks noGrp="1"/>
          </p:cNvSpPr>
          <p:nvPr>
            <p:ph type="subTitle" idx="1"/>
          </p:nvPr>
        </p:nvSpPr>
        <p:spPr>
          <a:xfrm>
            <a:off x="1201212" y="3567312"/>
            <a:ext cx="4162357" cy="1576188"/>
          </a:xfrm>
        </p:spPr>
        <p:txBody>
          <a:bodyPr anchor="t">
            <a:normAutofit/>
          </a:bodyPr>
          <a:lstStyle/>
          <a:p>
            <a:r>
              <a:rPr lang="fr-FR" b="1" i="1" dirty="0">
                <a:solidFill>
                  <a:schemeClr val="bg1"/>
                </a:solidFill>
                <a:highlight>
                  <a:srgbClr val="FF0000"/>
                </a:highlight>
              </a:rPr>
              <a:t>Red Flags</a:t>
            </a:r>
            <a:r>
              <a:rPr lang="fr-FR" b="1" i="1" dirty="0">
                <a:solidFill>
                  <a:schemeClr val="bg1"/>
                </a:solidFill>
              </a:rPr>
              <a:t>  en </a:t>
            </a:r>
            <a:r>
              <a:rPr lang="fr-FR" dirty="0">
                <a:solidFill>
                  <a:schemeClr val="bg1"/>
                </a:solidFill>
              </a:rPr>
              <a:t>ENMG</a:t>
            </a:r>
          </a:p>
        </p:txBody>
      </p:sp>
      <p:sp>
        <p:nvSpPr>
          <p:cNvPr id="6" name="Sous-titre 2">
            <a:extLst>
              <a:ext uri="{FF2B5EF4-FFF2-40B4-BE49-F238E27FC236}">
                <a16:creationId xmlns:a16="http://schemas.microsoft.com/office/drawing/2014/main" id="{EBE60EAA-2B3D-1DA0-6B63-6D53F9AAF665}"/>
              </a:ext>
            </a:extLst>
          </p:cNvPr>
          <p:cNvSpPr txBox="1">
            <a:spLocks/>
          </p:cNvSpPr>
          <p:nvPr/>
        </p:nvSpPr>
        <p:spPr>
          <a:xfrm>
            <a:off x="-1727727" y="51435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solidFill>
                  <a:schemeClr val="bg1"/>
                </a:solidFill>
              </a:rPr>
              <a:t>FC Wang</a:t>
            </a:r>
          </a:p>
          <a:p>
            <a:r>
              <a:rPr lang="fr-FR" dirty="0">
                <a:solidFill>
                  <a:schemeClr val="bg1"/>
                </a:solidFill>
              </a:rPr>
              <a:t>3 avril 2025</a:t>
            </a:r>
          </a:p>
        </p:txBody>
      </p:sp>
      <p:cxnSp>
        <p:nvCxnSpPr>
          <p:cNvPr id="8" name="Connecteur droit 7">
            <a:extLst>
              <a:ext uri="{FF2B5EF4-FFF2-40B4-BE49-F238E27FC236}">
                <a16:creationId xmlns:a16="http://schemas.microsoft.com/office/drawing/2014/main" id="{1BFCB0AF-C48C-B19F-2EE4-926D133F8CC7}"/>
              </a:ext>
            </a:extLst>
          </p:cNvPr>
          <p:cNvCxnSpPr/>
          <p:nvPr/>
        </p:nvCxnSpPr>
        <p:spPr>
          <a:xfrm>
            <a:off x="1331368" y="4129431"/>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4A717502-99CC-99E1-A732-BA92D004F59D}"/>
              </a:ext>
            </a:extLst>
          </p:cNvPr>
          <p:cNvSpPr/>
          <p:nvPr/>
        </p:nvSpPr>
        <p:spPr>
          <a:xfrm>
            <a:off x="8343900" y="2198915"/>
            <a:ext cx="235417"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09EC7379-B3DD-AE5F-F1D8-91FAECBC34B1}"/>
              </a:ext>
            </a:extLst>
          </p:cNvPr>
          <p:cNvSpPr/>
          <p:nvPr/>
        </p:nvSpPr>
        <p:spPr>
          <a:xfrm>
            <a:off x="8846018" y="2896746"/>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190C897E-EA32-AEDF-AFA3-E7F04DFF4407}"/>
              </a:ext>
            </a:extLst>
          </p:cNvPr>
          <p:cNvSpPr/>
          <p:nvPr/>
        </p:nvSpPr>
        <p:spPr>
          <a:xfrm>
            <a:off x="9787689" y="3132565"/>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3740A831-070C-9823-569C-833878C7188B}"/>
              </a:ext>
            </a:extLst>
          </p:cNvPr>
          <p:cNvSpPr/>
          <p:nvPr/>
        </p:nvSpPr>
        <p:spPr>
          <a:xfrm>
            <a:off x="7714222" y="4337734"/>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5B2C3720-7B7F-EF8B-8161-02CB81640561}"/>
              </a:ext>
            </a:extLst>
          </p:cNvPr>
          <p:cNvSpPr/>
          <p:nvPr/>
        </p:nvSpPr>
        <p:spPr>
          <a:xfrm>
            <a:off x="7504070" y="4733974"/>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D024D239-236C-5659-EB11-545CEDCFC900}"/>
              </a:ext>
            </a:extLst>
          </p:cNvPr>
          <p:cNvSpPr/>
          <p:nvPr/>
        </p:nvSpPr>
        <p:spPr>
          <a:xfrm>
            <a:off x="9103315" y="4078998"/>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id="{B53110D1-EEEA-B330-908E-330E1E08EDE5}"/>
              </a:ext>
            </a:extLst>
          </p:cNvPr>
          <p:cNvSpPr/>
          <p:nvPr/>
        </p:nvSpPr>
        <p:spPr>
          <a:xfrm>
            <a:off x="8915622" y="5396055"/>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70F54B6A-92DF-C800-723C-19A84CE2F3DE}"/>
              </a:ext>
            </a:extLst>
          </p:cNvPr>
          <p:cNvSpPr/>
          <p:nvPr/>
        </p:nvSpPr>
        <p:spPr>
          <a:xfrm>
            <a:off x="7970495" y="5500328"/>
            <a:ext cx="256273" cy="25873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5745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7058AE0-7992-7D8D-0D82-E069D161794E}"/>
            </a:ext>
          </a:extLst>
        </p:cNvPr>
        <p:cNvGrpSpPr/>
        <p:nvPr/>
      </p:nvGrpSpPr>
      <p:grpSpPr>
        <a:xfrm>
          <a:off x="0" y="0"/>
          <a:ext cx="0" cy="0"/>
          <a:chOff x="0" y="0"/>
          <a:chExt cx="0" cy="0"/>
        </a:xfrm>
      </p:grpSpPr>
      <p:graphicFrame>
        <p:nvGraphicFramePr>
          <p:cNvPr id="5" name="Tableau 7">
            <a:extLst>
              <a:ext uri="{FF2B5EF4-FFF2-40B4-BE49-F238E27FC236}">
                <a16:creationId xmlns:a16="http://schemas.microsoft.com/office/drawing/2014/main" id="{DA7AA39F-EBFD-F4C5-0E96-F6D5EA234FE3}"/>
              </a:ext>
            </a:extLst>
          </p:cNvPr>
          <p:cNvGraphicFramePr>
            <a:graphicFrameLocks noGrp="1"/>
          </p:cNvGraphicFramePr>
          <p:nvPr>
            <p:extLst>
              <p:ext uri="{D42A27DB-BD31-4B8C-83A1-F6EECF244321}">
                <p14:modId xmlns:p14="http://schemas.microsoft.com/office/powerpoint/2010/main" val="4102934738"/>
              </p:ext>
            </p:extLst>
          </p:nvPr>
        </p:nvGraphicFramePr>
        <p:xfrm>
          <a:off x="232886" y="1155363"/>
          <a:ext cx="11726228" cy="3505200"/>
        </p:xfrm>
        <a:graphic>
          <a:graphicData uri="http://schemas.openxmlformats.org/drawingml/2006/table">
            <a:tbl>
              <a:tblPr firstRow="1" bandRow="1">
                <a:tableStyleId>{5C22544A-7EE6-4342-B048-85BDC9FD1C3A}</a:tableStyleId>
              </a:tblPr>
              <a:tblGrid>
                <a:gridCol w="11726228">
                  <a:extLst>
                    <a:ext uri="{9D8B030D-6E8A-4147-A177-3AD203B41FA5}">
                      <a16:colId xmlns:a16="http://schemas.microsoft.com/office/drawing/2014/main" val="1513925216"/>
                    </a:ext>
                  </a:extLst>
                </a:gridCol>
              </a:tblGrid>
              <a:tr h="370840">
                <a:tc>
                  <a:txBody>
                    <a:bodyPr/>
                    <a:lstStyle/>
                    <a:p>
                      <a:r>
                        <a:rPr lang="fr-FR" b="1">
                          <a:solidFill>
                            <a:schemeClr val="bg1"/>
                          </a:solidFill>
                        </a:rPr>
                        <a:t>Conduction nerveuse sensitive</a:t>
                      </a:r>
                    </a:p>
                  </a:txBody>
                  <a:tcPr>
                    <a:solidFill>
                      <a:srgbClr val="FF0000"/>
                    </a:solidFill>
                  </a:tcPr>
                </a:tc>
                <a:extLst>
                  <a:ext uri="{0D108BD9-81ED-4DB2-BD59-A6C34878D82A}">
                    <a16:rowId xmlns:a16="http://schemas.microsoft.com/office/drawing/2014/main" val="1873902379"/>
                  </a:ext>
                </a:extLst>
              </a:tr>
              <a:tr h="370840">
                <a:tc>
                  <a:txBody>
                    <a:bodyPr/>
                    <a:lstStyle/>
                    <a:p>
                      <a:r>
                        <a:rPr lang="fr-FR">
                          <a:latin typeface="Calibri" panose="020F0502020204030204" pitchFamily="34" charset="0"/>
                          <a:cs typeface="Calibri" panose="020F0502020204030204" pitchFamily="34" charset="0"/>
                        </a:rPr>
                        <a:t>Être attentif aux présentations avec </a:t>
                      </a:r>
                      <a:r>
                        <a:rPr lang="fr-FR" b="1">
                          <a:latin typeface="Calibri" panose="020F0502020204030204" pitchFamily="34" charset="0"/>
                          <a:cs typeface="Calibri" panose="020F0502020204030204" pitchFamily="34" charset="0"/>
                        </a:rPr>
                        <a:t>respect relatif des nerfs suraux</a:t>
                      </a:r>
                      <a:r>
                        <a:rPr lang="fr-FR">
                          <a:latin typeface="Calibri" panose="020F0502020204030204" pitchFamily="34" charset="0"/>
                          <a:cs typeface="Calibri" panose="020F0502020204030204" pitchFamily="34" charset="0"/>
                        </a:rPr>
                        <a:t> par rapport aux potentiels sensitifs des membres supérieurs</a:t>
                      </a:r>
                    </a:p>
                  </a:txBody>
                  <a:tcPr>
                    <a:solidFill>
                      <a:srgbClr val="CFD5EA"/>
                    </a:solidFill>
                  </a:tcPr>
                </a:tc>
                <a:extLst>
                  <a:ext uri="{0D108BD9-81ED-4DB2-BD59-A6C34878D82A}">
                    <a16:rowId xmlns:a16="http://schemas.microsoft.com/office/drawing/2014/main" val="2293830974"/>
                  </a:ext>
                </a:extLst>
              </a:tr>
              <a:tr h="370840">
                <a:tc>
                  <a:txBody>
                    <a:bodyPr/>
                    <a:lstStyle/>
                    <a:p>
                      <a:pPr marL="0" algn="l" defTabSz="914400" rtl="0" eaLnBrk="1" latinLnBrk="0" hangingPunct="1"/>
                      <a:r>
                        <a:rPr lang="fr-FR" sz="1800" b="1" i="1" kern="1200" err="1">
                          <a:solidFill>
                            <a:schemeClr val="bg1"/>
                          </a:solidFill>
                          <a:latin typeface="+mn-lt"/>
                          <a:ea typeface="+mn-ea"/>
                          <a:cs typeface="+mn-cs"/>
                        </a:rPr>
                        <a:t>Blink</a:t>
                      </a:r>
                      <a:r>
                        <a:rPr lang="fr-FR" sz="1800" b="1" i="1" kern="1200">
                          <a:solidFill>
                            <a:schemeClr val="bg1"/>
                          </a:solidFill>
                          <a:latin typeface="+mn-lt"/>
                          <a:ea typeface="+mn-ea"/>
                          <a:cs typeface="+mn-cs"/>
                        </a:rPr>
                        <a:t> Reflex </a:t>
                      </a:r>
                      <a:r>
                        <a:rPr lang="fr-FR" sz="1800" b="1" i="0" kern="1200">
                          <a:solidFill>
                            <a:schemeClr val="bg1"/>
                          </a:solidFill>
                          <a:latin typeface="+mn-lt"/>
                          <a:ea typeface="+mn-ea"/>
                          <a:cs typeface="+mn-cs"/>
                        </a:rPr>
                        <a:t>et neurographie du nerf facial</a:t>
                      </a:r>
                    </a:p>
                  </a:txBody>
                  <a:tcPr>
                    <a:solidFill>
                      <a:srgbClr val="FF0000"/>
                    </a:solidFill>
                  </a:tcPr>
                </a:tc>
                <a:extLst>
                  <a:ext uri="{0D108BD9-81ED-4DB2-BD59-A6C34878D82A}">
                    <a16:rowId xmlns:a16="http://schemas.microsoft.com/office/drawing/2014/main" val="1355017885"/>
                  </a:ext>
                </a:extLst>
              </a:tr>
              <a:tr h="370840">
                <a:tc>
                  <a:txBody>
                    <a:bodyPr/>
                    <a:lstStyle/>
                    <a:p>
                      <a:r>
                        <a:rPr lang="fr-FR">
                          <a:latin typeface="Calibri" panose="020F0502020204030204" pitchFamily="34" charset="0"/>
                          <a:cs typeface="Calibri" panose="020F0502020204030204" pitchFamily="34" charset="0"/>
                        </a:rPr>
                        <a:t>44% d’anomalies détectées ≤ J4 </a:t>
                      </a:r>
                      <a:r>
                        <a:rPr lang="fr-FR" b="1">
                          <a:solidFill>
                            <a:srgbClr val="0070C0"/>
                          </a:solidFill>
                          <a:latin typeface="Calibri" panose="020F0502020204030204" pitchFamily="34" charset="0"/>
                          <a:cs typeface="Calibri" panose="020F0502020204030204" pitchFamily="34" charset="0"/>
                        </a:rPr>
                        <a:t>(Alberti </a:t>
                      </a:r>
                      <a:r>
                        <a:rPr lang="fr-FR" b="1" i="1">
                          <a:solidFill>
                            <a:srgbClr val="0070C0"/>
                          </a:solidFill>
                          <a:latin typeface="Calibri" panose="020F0502020204030204" pitchFamily="34" charset="0"/>
                          <a:cs typeface="Calibri" panose="020F0502020204030204" pitchFamily="34" charset="0"/>
                        </a:rPr>
                        <a:t>et al</a:t>
                      </a:r>
                      <a:r>
                        <a:rPr lang="fr-FR" b="1">
                          <a:solidFill>
                            <a:srgbClr val="0070C0"/>
                          </a:solidFill>
                          <a:latin typeface="Calibri" panose="020F0502020204030204" pitchFamily="34" charset="0"/>
                          <a:cs typeface="Calibri" panose="020F0502020204030204" pitchFamily="34" charset="0"/>
                        </a:rPr>
                        <a:t>, 2011)</a:t>
                      </a:r>
                    </a:p>
                  </a:txBody>
                  <a:tcPr>
                    <a:solidFill>
                      <a:srgbClr val="CFD5EA"/>
                    </a:solidFill>
                  </a:tcPr>
                </a:tc>
                <a:extLst>
                  <a:ext uri="{0D108BD9-81ED-4DB2-BD59-A6C34878D82A}">
                    <a16:rowId xmlns:a16="http://schemas.microsoft.com/office/drawing/2014/main" val="363493726"/>
                  </a:ext>
                </a:extLst>
              </a:tr>
              <a:tr h="370840">
                <a:tc>
                  <a:txBody>
                    <a:bodyPr/>
                    <a:lstStyle/>
                    <a:p>
                      <a:pPr marL="0" algn="l" defTabSz="914400" rtl="0" eaLnBrk="1" latinLnBrk="0" hangingPunct="1"/>
                      <a:r>
                        <a:rPr lang="fr-FR" sz="1800" b="1" kern="1200">
                          <a:solidFill>
                            <a:schemeClr val="bg1"/>
                          </a:solidFill>
                          <a:latin typeface="+mn-lt"/>
                          <a:ea typeface="+mn-ea"/>
                          <a:cs typeface="+mn-cs"/>
                        </a:rPr>
                        <a:t>TST (mise en évidence des BC proximaux)</a:t>
                      </a:r>
                    </a:p>
                  </a:txBody>
                  <a:tcPr>
                    <a:solidFill>
                      <a:srgbClr val="FF0000"/>
                    </a:solidFill>
                  </a:tcPr>
                </a:tc>
                <a:extLst>
                  <a:ext uri="{0D108BD9-81ED-4DB2-BD59-A6C34878D82A}">
                    <a16:rowId xmlns:a16="http://schemas.microsoft.com/office/drawing/2014/main" val="519128374"/>
                  </a:ext>
                </a:extLst>
              </a:tr>
              <a:tr h="370840">
                <a:tc>
                  <a:txBody>
                    <a:bodyPr/>
                    <a:lstStyle/>
                    <a:p>
                      <a:r>
                        <a:rPr lang="fr-FR" dirty="0">
                          <a:latin typeface="Calibri" panose="020F0502020204030204" pitchFamily="34" charset="0"/>
                          <a:cs typeface="Calibri" panose="020F0502020204030204" pitchFamily="34" charset="0"/>
                        </a:rPr>
                        <a:t>100% d’anomalies chez les 6/44 patients qui ne remplissaient pas les critères de </a:t>
                      </a:r>
                      <a:r>
                        <a:rPr lang="fr-FR" dirty="0" err="1">
                          <a:latin typeface="Calibri" panose="020F0502020204030204" pitchFamily="34" charset="0"/>
                          <a:cs typeface="Calibri" panose="020F0502020204030204" pitchFamily="34" charset="0"/>
                        </a:rPr>
                        <a:t>Rajabally</a:t>
                      </a:r>
                      <a:r>
                        <a:rPr lang="fr-F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et al </a:t>
                      </a:r>
                      <a:r>
                        <a:rPr lang="fr-FR" dirty="0">
                          <a:latin typeface="Calibri" panose="020F0502020204030204" pitchFamily="34" charset="0"/>
                          <a:cs typeface="Calibri" panose="020F0502020204030204" pitchFamily="34" charset="0"/>
                        </a:rPr>
                        <a:t>(2015) ≤ J7 </a:t>
                      </a:r>
                      <a:r>
                        <a:rPr lang="fr-FR" b="1" dirty="0">
                          <a:solidFill>
                            <a:srgbClr val="0070C0"/>
                          </a:solidFill>
                          <a:latin typeface="Calibri" panose="020F0502020204030204" pitchFamily="34" charset="0"/>
                          <a:cs typeface="Calibri" panose="020F0502020204030204" pitchFamily="34" charset="0"/>
                        </a:rPr>
                        <a:t>(</a:t>
                      </a:r>
                      <a:r>
                        <a:rPr lang="fr-FR" b="1" dirty="0" err="1">
                          <a:solidFill>
                            <a:srgbClr val="0070C0"/>
                          </a:solidFill>
                          <a:latin typeface="Calibri" panose="020F0502020204030204" pitchFamily="34" charset="0"/>
                          <a:cs typeface="Calibri" panose="020F0502020204030204" pitchFamily="34" charset="0"/>
                        </a:rPr>
                        <a:t>Sevy</a:t>
                      </a:r>
                      <a:r>
                        <a:rPr lang="fr-FR" b="1" dirty="0">
                          <a:solidFill>
                            <a:srgbClr val="0070C0"/>
                          </a:solidFill>
                          <a:latin typeface="Calibri" panose="020F0502020204030204" pitchFamily="34" charset="0"/>
                          <a:cs typeface="Calibri" panose="020F0502020204030204" pitchFamily="34" charset="0"/>
                        </a:rPr>
                        <a:t> </a:t>
                      </a:r>
                      <a:r>
                        <a:rPr lang="fr-FR" b="1" i="1" dirty="0">
                          <a:solidFill>
                            <a:srgbClr val="0070C0"/>
                          </a:solidFill>
                          <a:latin typeface="Calibri" panose="020F0502020204030204" pitchFamily="34" charset="0"/>
                          <a:cs typeface="Calibri" panose="020F0502020204030204" pitchFamily="34" charset="0"/>
                        </a:rPr>
                        <a:t>et al</a:t>
                      </a:r>
                      <a:r>
                        <a:rPr lang="fr-FR" b="1" dirty="0">
                          <a:solidFill>
                            <a:srgbClr val="0070C0"/>
                          </a:solidFill>
                          <a:latin typeface="Calibri" panose="020F0502020204030204" pitchFamily="34" charset="0"/>
                          <a:cs typeface="Calibri" panose="020F0502020204030204" pitchFamily="34" charset="0"/>
                        </a:rPr>
                        <a:t>, 2017)</a:t>
                      </a:r>
                    </a:p>
                  </a:txBody>
                  <a:tcPr>
                    <a:solidFill>
                      <a:srgbClr val="CFD5EA"/>
                    </a:solidFill>
                  </a:tcPr>
                </a:tc>
                <a:extLst>
                  <a:ext uri="{0D108BD9-81ED-4DB2-BD59-A6C34878D82A}">
                    <a16:rowId xmlns:a16="http://schemas.microsoft.com/office/drawing/2014/main" val="2666746011"/>
                  </a:ext>
                </a:extLst>
              </a:tr>
              <a:tr h="370840">
                <a:tc>
                  <a:txBody>
                    <a:bodyPr/>
                    <a:lstStyle/>
                    <a:p>
                      <a:pPr marL="0" algn="l" defTabSz="914400" rtl="0" eaLnBrk="1" latinLnBrk="0" hangingPunct="1"/>
                      <a:r>
                        <a:rPr lang="fr-FR" sz="1800" b="1" kern="1200">
                          <a:solidFill>
                            <a:schemeClr val="bg1"/>
                          </a:solidFill>
                          <a:latin typeface="+mn-lt"/>
                          <a:ea typeface="+mn-ea"/>
                          <a:cs typeface="+mn-cs"/>
                        </a:rPr>
                        <a:t>Aspect évolutif (attester du caractère aigu de la neuropathie)</a:t>
                      </a:r>
                    </a:p>
                  </a:txBody>
                  <a:tcPr>
                    <a:solidFill>
                      <a:srgbClr val="FF0000"/>
                    </a:solidFill>
                  </a:tcPr>
                </a:tc>
                <a:extLst>
                  <a:ext uri="{0D108BD9-81ED-4DB2-BD59-A6C34878D82A}">
                    <a16:rowId xmlns:a16="http://schemas.microsoft.com/office/drawing/2014/main" val="2413833916"/>
                  </a:ext>
                </a:extLst>
              </a:tr>
              <a:tr h="370840">
                <a:tc>
                  <a:txBody>
                    <a:bodyPr/>
                    <a:lstStyle/>
                    <a:p>
                      <a:pPr marL="285750" indent="-285750">
                        <a:buFontTx/>
                        <a:buChar char="-"/>
                      </a:pPr>
                      <a:r>
                        <a:rPr lang="fr-FR" sz="1800" kern="1200" dirty="0">
                          <a:solidFill>
                            <a:schemeClr val="dk1"/>
                          </a:solidFill>
                          <a:latin typeface="Calibri" panose="020F0502020204030204" pitchFamily="34" charset="0"/>
                          <a:ea typeface="+mn-ea"/>
                          <a:cs typeface="Calibri" panose="020F0502020204030204" pitchFamily="34" charset="0"/>
                        </a:rPr>
                        <a:t>Amélioration ou aggravation sur 1 semaine </a:t>
                      </a:r>
                    </a:p>
                    <a:p>
                      <a:pPr marL="285750" indent="-285750">
                        <a:buFontTx/>
                        <a:buChar char="-"/>
                      </a:pPr>
                      <a:r>
                        <a:rPr lang="fr-FR" sz="1800" kern="1200" dirty="0">
                          <a:solidFill>
                            <a:schemeClr val="dk1"/>
                          </a:solidFill>
                          <a:latin typeface="Calibri" panose="020F0502020204030204" pitchFamily="34" charset="0"/>
                          <a:ea typeface="+mn-ea"/>
                          <a:cs typeface="Calibri" panose="020F0502020204030204" pitchFamily="34" charset="0"/>
                        </a:rPr>
                        <a:t>Tendance à la normalisation lors d’un examen nettement à distance</a:t>
                      </a:r>
                    </a:p>
                  </a:txBody>
                  <a:tcPr>
                    <a:solidFill>
                      <a:srgbClr val="CFD5EA"/>
                    </a:solidFill>
                  </a:tcPr>
                </a:tc>
                <a:extLst>
                  <a:ext uri="{0D108BD9-81ED-4DB2-BD59-A6C34878D82A}">
                    <a16:rowId xmlns:a16="http://schemas.microsoft.com/office/drawing/2014/main" val="3711504809"/>
                  </a:ext>
                </a:extLst>
              </a:tr>
            </a:tbl>
          </a:graphicData>
        </a:graphic>
      </p:graphicFrame>
      <p:sp>
        <p:nvSpPr>
          <p:cNvPr id="2" name="ZoneTexte 1">
            <a:extLst>
              <a:ext uri="{FF2B5EF4-FFF2-40B4-BE49-F238E27FC236}">
                <a16:creationId xmlns:a16="http://schemas.microsoft.com/office/drawing/2014/main" id="{4E37EEC7-FAA7-A55F-3BB4-C27F57B0AC51}"/>
              </a:ext>
            </a:extLst>
          </p:cNvPr>
          <p:cNvSpPr txBox="1"/>
          <p:nvPr/>
        </p:nvSpPr>
        <p:spPr>
          <a:xfrm>
            <a:off x="925174" y="5075872"/>
            <a:ext cx="10618484" cy="1477328"/>
          </a:xfrm>
          <a:prstGeom prst="rect">
            <a:avLst/>
          </a:prstGeom>
          <a:solidFill>
            <a:schemeClr val="tx1"/>
          </a:solidFill>
        </p:spPr>
        <p:txBody>
          <a:bodyPr wrap="none" rtlCol="0">
            <a:spAutoFit/>
          </a:bodyPr>
          <a:lstStyle/>
          <a:p>
            <a:r>
              <a:rPr lang="fr-FR" b="1">
                <a:solidFill>
                  <a:srgbClr val="FFFF00"/>
                </a:solidFill>
              </a:rPr>
              <a:t>Syndrome de Miller-Fisher</a:t>
            </a:r>
          </a:p>
          <a:p>
            <a:r>
              <a:rPr lang="fr-FR">
                <a:solidFill>
                  <a:schemeClr val="bg1"/>
                </a:solidFill>
              </a:rPr>
              <a:t>- Triade : ataxie, aréflexie, ophtalmoplégie + </a:t>
            </a:r>
            <a:r>
              <a:rPr lang="fr-FR" err="1">
                <a:solidFill>
                  <a:schemeClr val="bg1"/>
                </a:solidFill>
              </a:rPr>
              <a:t>Ac</a:t>
            </a:r>
            <a:r>
              <a:rPr lang="fr-FR">
                <a:solidFill>
                  <a:schemeClr val="bg1"/>
                </a:solidFill>
              </a:rPr>
              <a:t> anti-GQ1b (80%)</a:t>
            </a:r>
            <a:br>
              <a:rPr lang="fr-FR">
                <a:solidFill>
                  <a:schemeClr val="bg1"/>
                </a:solidFill>
              </a:rPr>
            </a:br>
            <a:r>
              <a:rPr lang="fr-FR">
                <a:solidFill>
                  <a:schemeClr val="bg1"/>
                </a:solidFill>
              </a:rPr>
              <a:t>- Conduction motrice normale, sauf si chevauchement avec SGB classique (15% des cas)</a:t>
            </a:r>
            <a:br>
              <a:rPr lang="fr-FR">
                <a:solidFill>
                  <a:schemeClr val="bg1"/>
                </a:solidFill>
              </a:rPr>
            </a:br>
            <a:r>
              <a:rPr lang="fr-FR">
                <a:solidFill>
                  <a:schemeClr val="bg1"/>
                </a:solidFill>
              </a:rPr>
              <a:t>- Anomalie des réponses H (70%)</a:t>
            </a:r>
          </a:p>
          <a:p>
            <a:r>
              <a:rPr lang="fr-FR">
                <a:solidFill>
                  <a:schemeClr val="bg1"/>
                </a:solidFill>
              </a:rPr>
              <a:t>- Amplitudes sensitives réduites (33%) MS &gt; MI &amp; </a:t>
            </a:r>
            <a:r>
              <a:rPr lang="fr-FR" i="1" err="1">
                <a:solidFill>
                  <a:schemeClr val="bg1"/>
                </a:solidFill>
              </a:rPr>
              <a:t>blink</a:t>
            </a:r>
            <a:r>
              <a:rPr lang="fr-FR" i="1">
                <a:solidFill>
                  <a:schemeClr val="bg1"/>
                </a:solidFill>
              </a:rPr>
              <a:t> reflex </a:t>
            </a:r>
            <a:r>
              <a:rPr lang="fr-FR">
                <a:solidFill>
                  <a:schemeClr val="bg1"/>
                </a:solidFill>
              </a:rPr>
              <a:t>normal dans les formes pures</a:t>
            </a:r>
          </a:p>
        </p:txBody>
      </p:sp>
      <p:sp>
        <p:nvSpPr>
          <p:cNvPr id="3" name="ZoneTexte 2">
            <a:extLst>
              <a:ext uri="{FF2B5EF4-FFF2-40B4-BE49-F238E27FC236}">
                <a16:creationId xmlns:a16="http://schemas.microsoft.com/office/drawing/2014/main" id="{AD4E92E1-F7D4-EAC4-F308-54C773FAEA47}"/>
              </a:ext>
            </a:extLst>
          </p:cNvPr>
          <p:cNvSpPr txBox="1"/>
          <p:nvPr/>
        </p:nvSpPr>
        <p:spPr>
          <a:xfrm>
            <a:off x="1070586" y="139700"/>
            <a:ext cx="10050828" cy="830997"/>
          </a:xfrm>
          <a:prstGeom prst="rect">
            <a:avLst/>
          </a:prstGeom>
          <a:noFill/>
        </p:spPr>
        <p:txBody>
          <a:bodyPr wrap="none" rtlCol="0">
            <a:spAutoFit/>
          </a:bodyPr>
          <a:lstStyle/>
          <a:p>
            <a:pPr algn="ctr"/>
            <a:r>
              <a:rPr lang="fr-FR" sz="4800">
                <a:solidFill>
                  <a:schemeClr val="bg1"/>
                </a:solidFill>
                <a:latin typeface="Calibri" panose="020F0502020204030204" pitchFamily="34" charset="0"/>
                <a:cs typeface="Calibri" panose="020F0502020204030204" pitchFamily="34" charset="0"/>
              </a:rPr>
              <a:t>Diagnostic électrophysiologique de SGB</a:t>
            </a:r>
          </a:p>
        </p:txBody>
      </p:sp>
    </p:spTree>
    <p:extLst>
      <p:ext uri="{BB962C8B-B14F-4D97-AF65-F5344CB8AC3E}">
        <p14:creationId xmlns:p14="http://schemas.microsoft.com/office/powerpoint/2010/main" val="35793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2A61C97-B07A-BAB9-3F38-61EB7CAEEBC0}"/>
              </a:ext>
            </a:extLst>
          </p:cNvPr>
          <p:cNvSpPr txBox="1"/>
          <p:nvPr/>
        </p:nvSpPr>
        <p:spPr>
          <a:xfrm>
            <a:off x="169153" y="60591"/>
            <a:ext cx="8707384" cy="1015663"/>
          </a:xfrm>
          <a:prstGeom prst="rect">
            <a:avLst/>
          </a:prstGeom>
          <a:noFill/>
        </p:spPr>
        <p:txBody>
          <a:bodyPr wrap="none" rtlCol="0">
            <a:spAutoFit/>
          </a:bodyPr>
          <a:lstStyle/>
          <a:p>
            <a:r>
              <a:rPr lang="fr-FR" sz="6000" i="1" dirty="0">
                <a:solidFill>
                  <a:schemeClr val="bg1"/>
                </a:solidFill>
                <a:latin typeface="Arial" panose="020B0604020202020204" pitchFamily="34" charset="0"/>
                <a:cs typeface="Arial" panose="020B0604020202020204" pitchFamily="34" charset="0"/>
              </a:rPr>
              <a:t>Multiple A Waves in GBS</a:t>
            </a:r>
          </a:p>
        </p:txBody>
      </p:sp>
      <p:sp>
        <p:nvSpPr>
          <p:cNvPr id="7" name="ZoneTexte 6">
            <a:extLst>
              <a:ext uri="{FF2B5EF4-FFF2-40B4-BE49-F238E27FC236}">
                <a16:creationId xmlns:a16="http://schemas.microsoft.com/office/drawing/2014/main" id="{1FCE18D1-5363-A8D2-B54A-BA4EFF47BAB2}"/>
              </a:ext>
            </a:extLst>
          </p:cNvPr>
          <p:cNvSpPr txBox="1"/>
          <p:nvPr/>
        </p:nvSpPr>
        <p:spPr>
          <a:xfrm>
            <a:off x="8227198" y="984445"/>
            <a:ext cx="4432300" cy="369332"/>
          </a:xfrm>
          <a:prstGeom prst="rect">
            <a:avLst/>
          </a:prstGeom>
          <a:noFill/>
        </p:spPr>
        <p:txBody>
          <a:bodyPr wrap="square">
            <a:spAutoFit/>
          </a:bodyPr>
          <a:lstStyle/>
          <a:p>
            <a:r>
              <a:rPr lang="fr-BE" err="1">
                <a:solidFill>
                  <a:srgbClr val="00F4FC"/>
                </a:solidFill>
                <a:latin typeface="Arial" panose="020B0604020202020204" pitchFamily="34" charset="0"/>
                <a:cs typeface="Arial" panose="020B0604020202020204" pitchFamily="34" charset="0"/>
              </a:rPr>
              <a:t>Kornhuber</a:t>
            </a:r>
            <a:r>
              <a:rPr lang="fr-BE">
                <a:solidFill>
                  <a:srgbClr val="00F4FC"/>
                </a:solidFill>
                <a:latin typeface="Arial" panose="020B0604020202020204" pitchFamily="34" charset="0"/>
                <a:cs typeface="Arial" panose="020B0604020202020204" pitchFamily="34" charset="0"/>
              </a:rPr>
              <a:t> </a:t>
            </a:r>
            <a:r>
              <a:rPr lang="fr-BE" i="1">
                <a:solidFill>
                  <a:srgbClr val="00F4FC"/>
                </a:solidFill>
                <a:latin typeface="Arial" panose="020B0604020202020204" pitchFamily="34" charset="0"/>
                <a:cs typeface="Arial" panose="020B0604020202020204" pitchFamily="34" charset="0"/>
              </a:rPr>
              <a:t>et al</a:t>
            </a:r>
            <a:r>
              <a:rPr lang="fr-BE">
                <a:solidFill>
                  <a:srgbClr val="00F4FC"/>
                </a:solidFill>
                <a:latin typeface="Arial" panose="020B0604020202020204" pitchFamily="34" charset="0"/>
                <a:cs typeface="Arial" panose="020B0604020202020204" pitchFamily="34" charset="0"/>
              </a:rPr>
              <a:t>, 1999</a:t>
            </a:r>
            <a:endParaRPr lang="fr-FR">
              <a:solidFill>
                <a:srgbClr val="00F4FC"/>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16DDC35E-C145-E6C4-D298-4C2C1010D8E4}"/>
              </a:ext>
            </a:extLst>
          </p:cNvPr>
          <p:cNvSpPr txBox="1"/>
          <p:nvPr/>
        </p:nvSpPr>
        <p:spPr>
          <a:xfrm>
            <a:off x="1553453" y="5874603"/>
            <a:ext cx="8314447" cy="830997"/>
          </a:xfrm>
          <a:prstGeom prst="rect">
            <a:avLst/>
          </a:prstGeom>
          <a:noFill/>
        </p:spPr>
        <p:txBody>
          <a:bodyPr wrap="square">
            <a:spAutoFit/>
          </a:bodyPr>
          <a:lstStyle/>
          <a:p>
            <a:pPr marL="342900" indent="-342900">
              <a:buFont typeface="Arial" panose="020B0604020202020204" pitchFamily="34" charset="0"/>
              <a:buChar char="•"/>
            </a:pPr>
            <a:r>
              <a:rPr lang="fr-BE" sz="2400" dirty="0">
                <a:solidFill>
                  <a:schemeClr val="bg1"/>
                </a:solidFill>
                <a:latin typeface="Arial" panose="020B0604020202020204" pitchFamily="34" charset="0"/>
                <a:cs typeface="Arial" panose="020B0604020202020204" pitchFamily="34" charset="0"/>
              </a:rPr>
              <a:t>Réponses indirectes tardives (entre M et F) ≠ RAM</a:t>
            </a:r>
          </a:p>
          <a:p>
            <a:pPr marL="342900" indent="-342900">
              <a:buFont typeface="Arial" panose="020B0604020202020204" pitchFamily="34" charset="0"/>
              <a:buChar char="•"/>
            </a:pPr>
            <a:r>
              <a:rPr lang="fr-BE" sz="2400" dirty="0" err="1">
                <a:solidFill>
                  <a:schemeClr val="bg1"/>
                </a:solidFill>
                <a:latin typeface="Arial" panose="020B0604020202020204" pitchFamily="34" charset="0"/>
                <a:cs typeface="Arial" panose="020B0604020202020204" pitchFamily="34" charset="0"/>
              </a:rPr>
              <a:t>Réexcitations</a:t>
            </a:r>
            <a:r>
              <a:rPr lang="fr-BE" sz="2400" dirty="0">
                <a:solidFill>
                  <a:schemeClr val="bg1"/>
                </a:solidFill>
                <a:latin typeface="Arial" panose="020B0604020202020204" pitchFamily="34" charset="0"/>
                <a:cs typeface="Arial" panose="020B0604020202020204" pitchFamily="34" charset="0"/>
              </a:rPr>
              <a:t> axonales proximales</a:t>
            </a:r>
          </a:p>
        </p:txBody>
      </p:sp>
      <p:pic>
        <p:nvPicPr>
          <p:cNvPr id="4" name="Image 3">
            <a:extLst>
              <a:ext uri="{FF2B5EF4-FFF2-40B4-BE49-F238E27FC236}">
                <a16:creationId xmlns:a16="http://schemas.microsoft.com/office/drawing/2014/main" id="{9BD23A43-3659-1A6F-289E-A6C8CC7F499F}"/>
              </a:ext>
            </a:extLst>
          </p:cNvPr>
          <p:cNvPicPr>
            <a:picLocks noChangeAspect="1"/>
          </p:cNvPicPr>
          <p:nvPr/>
        </p:nvPicPr>
        <p:blipFill>
          <a:blip r:embed="rId3"/>
          <a:stretch>
            <a:fillRect/>
          </a:stretch>
        </p:blipFill>
        <p:spPr>
          <a:xfrm>
            <a:off x="169153" y="1003778"/>
            <a:ext cx="7656263" cy="4777968"/>
          </a:xfrm>
          <a:prstGeom prst="rect">
            <a:avLst/>
          </a:prstGeom>
        </p:spPr>
      </p:pic>
      <p:grpSp>
        <p:nvGrpSpPr>
          <p:cNvPr id="8" name="Groupe 7">
            <a:extLst>
              <a:ext uri="{FF2B5EF4-FFF2-40B4-BE49-F238E27FC236}">
                <a16:creationId xmlns:a16="http://schemas.microsoft.com/office/drawing/2014/main" id="{6FCB8614-E906-AC5A-2B2A-F492F88CE163}"/>
              </a:ext>
            </a:extLst>
          </p:cNvPr>
          <p:cNvGrpSpPr/>
          <p:nvPr/>
        </p:nvGrpSpPr>
        <p:grpSpPr>
          <a:xfrm>
            <a:off x="8599539" y="2826096"/>
            <a:ext cx="4162357" cy="1576188"/>
            <a:chOff x="8599539" y="2826096"/>
            <a:chExt cx="4162357" cy="1576188"/>
          </a:xfrm>
        </p:grpSpPr>
        <p:sp>
          <p:nvSpPr>
            <p:cNvPr id="2" name="Sous-titre 2">
              <a:extLst>
                <a:ext uri="{FF2B5EF4-FFF2-40B4-BE49-F238E27FC236}">
                  <a16:creationId xmlns:a16="http://schemas.microsoft.com/office/drawing/2014/main" id="{314D8A73-C4FD-DD51-C8D1-ABF65845C2C4}"/>
                </a:ext>
              </a:extLst>
            </p:cNvPr>
            <p:cNvSpPr txBox="1">
              <a:spLocks/>
            </p:cNvSpPr>
            <p:nvPr/>
          </p:nvSpPr>
          <p:spPr>
            <a:xfrm>
              <a:off x="8599539" y="2826096"/>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2</a:t>
              </a:r>
              <a:endParaRPr lang="fr-FR" dirty="0">
                <a:solidFill>
                  <a:schemeClr val="bg1"/>
                </a:solidFill>
              </a:endParaRPr>
            </a:p>
          </p:txBody>
        </p:sp>
        <p:cxnSp>
          <p:nvCxnSpPr>
            <p:cNvPr id="6" name="Connecteur droit 5">
              <a:extLst>
                <a:ext uri="{FF2B5EF4-FFF2-40B4-BE49-F238E27FC236}">
                  <a16:creationId xmlns:a16="http://schemas.microsoft.com/office/drawing/2014/main" id="{2D73C9A5-350A-E251-DFEB-BE79550D818E}"/>
                </a:ext>
              </a:extLst>
            </p:cNvPr>
            <p:cNvCxnSpPr/>
            <p:nvPr/>
          </p:nvCxnSpPr>
          <p:spPr>
            <a:xfrm>
              <a:off x="8729695" y="3291230"/>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5109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9A85DE8-3C97-A007-6DBD-AE6EA79D5F95}"/>
            </a:ext>
          </a:extLst>
        </p:cNvPr>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B9D506B2-CF78-DD60-FA51-16BFC3905640}"/>
              </a:ext>
            </a:extLst>
          </p:cNvPr>
          <p:cNvGraphicFramePr>
            <a:graphicFrameLocks noGrp="1"/>
          </p:cNvGraphicFramePr>
          <p:nvPr>
            <p:extLst>
              <p:ext uri="{D42A27DB-BD31-4B8C-83A1-F6EECF244321}">
                <p14:modId xmlns:p14="http://schemas.microsoft.com/office/powerpoint/2010/main" val="1424653219"/>
              </p:ext>
            </p:extLst>
          </p:nvPr>
        </p:nvGraphicFramePr>
        <p:xfrm>
          <a:off x="882624" y="1101287"/>
          <a:ext cx="4570160" cy="2133600"/>
        </p:xfrm>
        <a:graphic>
          <a:graphicData uri="http://schemas.openxmlformats.org/drawingml/2006/table">
            <a:tbl>
              <a:tblPr firstRow="1" bandRow="1">
                <a:tableStyleId>{5C22544A-7EE6-4342-B048-85BDC9FD1C3A}</a:tableStyleId>
              </a:tblPr>
              <a:tblGrid>
                <a:gridCol w="1680655">
                  <a:extLst>
                    <a:ext uri="{9D8B030D-6E8A-4147-A177-3AD203B41FA5}">
                      <a16:colId xmlns:a16="http://schemas.microsoft.com/office/drawing/2014/main" val="3410305273"/>
                    </a:ext>
                  </a:extLst>
                </a:gridCol>
                <a:gridCol w="1003618">
                  <a:extLst>
                    <a:ext uri="{9D8B030D-6E8A-4147-A177-3AD203B41FA5}">
                      <a16:colId xmlns:a16="http://schemas.microsoft.com/office/drawing/2014/main" val="3670062656"/>
                    </a:ext>
                  </a:extLst>
                </a:gridCol>
                <a:gridCol w="1007682">
                  <a:extLst>
                    <a:ext uri="{9D8B030D-6E8A-4147-A177-3AD203B41FA5}">
                      <a16:colId xmlns:a16="http://schemas.microsoft.com/office/drawing/2014/main" val="1713465270"/>
                    </a:ext>
                  </a:extLst>
                </a:gridCol>
                <a:gridCol w="878205">
                  <a:extLst>
                    <a:ext uri="{9D8B030D-6E8A-4147-A177-3AD203B41FA5}">
                      <a16:colId xmlns:a16="http://schemas.microsoft.com/office/drawing/2014/main" val="465740510"/>
                    </a:ext>
                  </a:extLst>
                </a:gridCol>
              </a:tblGrid>
              <a:tr h="282478">
                <a:tc>
                  <a:txBody>
                    <a:bodyPr/>
                    <a:lstStyle/>
                    <a:p>
                      <a:r>
                        <a:rPr lang="fr-FR" sz="1400"/>
                        <a:t> </a:t>
                      </a:r>
                    </a:p>
                  </a:txBody>
                  <a:tcPr/>
                </a:tc>
                <a:tc>
                  <a:txBody>
                    <a:bodyPr/>
                    <a:lstStyle/>
                    <a:p>
                      <a:pPr algn="ctr"/>
                      <a:r>
                        <a:rPr lang="fr-FR" sz="1400" err="1"/>
                        <a:t>Amp</a:t>
                      </a:r>
                      <a:endParaRPr lang="fr-FR" sz="1400"/>
                    </a:p>
                  </a:txBody>
                  <a:tcPr/>
                </a:tc>
                <a:tc>
                  <a:txBody>
                    <a:bodyPr/>
                    <a:lstStyle/>
                    <a:p>
                      <a:pPr algn="ctr"/>
                      <a:r>
                        <a:rPr lang="fr-FR" sz="1400"/>
                        <a:t>LDM</a:t>
                      </a:r>
                    </a:p>
                  </a:txBody>
                  <a:tcPr/>
                </a:tc>
                <a:tc>
                  <a:txBody>
                    <a:bodyPr/>
                    <a:lstStyle/>
                    <a:p>
                      <a:pPr algn="ctr"/>
                      <a:r>
                        <a:rPr lang="fr-FR" sz="1400"/>
                        <a:t>Durée</a:t>
                      </a:r>
                    </a:p>
                  </a:txBody>
                  <a:tcPr/>
                </a:tc>
                <a:extLst>
                  <a:ext uri="{0D108BD9-81ED-4DB2-BD59-A6C34878D82A}">
                    <a16:rowId xmlns:a16="http://schemas.microsoft.com/office/drawing/2014/main" val="541940249"/>
                  </a:ext>
                </a:extLst>
              </a:tr>
              <a:tr h="282478">
                <a:tc>
                  <a:txBody>
                    <a:bodyPr/>
                    <a:lstStyle/>
                    <a:p>
                      <a:r>
                        <a:rPr lang="fr-FR" sz="1400"/>
                        <a:t>Médian Dr</a:t>
                      </a:r>
                    </a:p>
                  </a:txBody>
                  <a:tcPr/>
                </a:tc>
                <a:tc>
                  <a:txBody>
                    <a:bodyPr/>
                    <a:lstStyle/>
                    <a:p>
                      <a:pPr algn="ctr"/>
                      <a:r>
                        <a:rPr lang="fr-FR" sz="1400" b="1">
                          <a:solidFill>
                            <a:srgbClr val="FF0000"/>
                          </a:solidFill>
                        </a:rPr>
                        <a:t>0</a:t>
                      </a:r>
                    </a:p>
                  </a:txBody>
                  <a:tcPr/>
                </a:tc>
                <a:tc>
                  <a:txBody>
                    <a:bodyPr/>
                    <a:lstStyle/>
                    <a:p>
                      <a:pPr algn="ctr"/>
                      <a:endParaRPr lang="fr-FR" sz="1400"/>
                    </a:p>
                  </a:txBody>
                  <a:tcPr/>
                </a:tc>
                <a:tc>
                  <a:txBody>
                    <a:bodyPr/>
                    <a:lstStyle/>
                    <a:p>
                      <a:pPr algn="ctr"/>
                      <a:endParaRPr lang="fr-FR" sz="1400"/>
                    </a:p>
                  </a:txBody>
                  <a:tcPr/>
                </a:tc>
                <a:extLst>
                  <a:ext uri="{0D108BD9-81ED-4DB2-BD59-A6C34878D82A}">
                    <a16:rowId xmlns:a16="http://schemas.microsoft.com/office/drawing/2014/main" val="2557755313"/>
                  </a:ext>
                </a:extLst>
              </a:tr>
              <a:tr h="282478">
                <a:tc>
                  <a:txBody>
                    <a:bodyPr/>
                    <a:lstStyle/>
                    <a:p>
                      <a:r>
                        <a:rPr lang="fr-FR" sz="1400"/>
                        <a:t>Fibulaire (TA)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tc>
                  <a:txBody>
                    <a:bodyPr/>
                    <a:lstStyle/>
                    <a:p>
                      <a:pPr algn="ctr"/>
                      <a:endParaRPr lang="fr-FR" sz="1400" b="1">
                        <a:solidFill>
                          <a:srgbClr val="FF0000"/>
                        </a:solidFill>
                      </a:endParaRPr>
                    </a:p>
                  </a:txBody>
                  <a:tcPr/>
                </a:tc>
                <a:tc>
                  <a:txBody>
                    <a:bodyPr/>
                    <a:lstStyle/>
                    <a:p>
                      <a:pPr algn="ctr"/>
                      <a:endParaRPr lang="fr-FR" sz="1400"/>
                    </a:p>
                  </a:txBody>
                  <a:tcPr/>
                </a:tc>
                <a:extLst>
                  <a:ext uri="{0D108BD9-81ED-4DB2-BD59-A6C34878D82A}">
                    <a16:rowId xmlns:a16="http://schemas.microsoft.com/office/drawing/2014/main" val="2064454217"/>
                  </a:ext>
                </a:extLst>
              </a:tr>
              <a:tr h="282478">
                <a:tc>
                  <a:txBody>
                    <a:bodyPr/>
                    <a:lstStyle/>
                    <a:p>
                      <a:r>
                        <a:rPr lang="fr-FR" sz="1400"/>
                        <a:t>Tibial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tc>
                  <a:txBody>
                    <a:bodyPr/>
                    <a:lstStyle/>
                    <a:p>
                      <a:pPr algn="ctr"/>
                      <a:endParaRPr lang="fr-FR"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a:p>
                  </a:txBody>
                  <a:tcPr/>
                </a:tc>
                <a:extLst>
                  <a:ext uri="{0D108BD9-81ED-4DB2-BD59-A6C34878D82A}">
                    <a16:rowId xmlns:a16="http://schemas.microsoft.com/office/drawing/2014/main" val="488548508"/>
                  </a:ext>
                </a:extLst>
              </a:tr>
              <a:tr h="282478">
                <a:tc>
                  <a:txBody>
                    <a:bodyPr/>
                    <a:lstStyle/>
                    <a:p>
                      <a:r>
                        <a:rPr lang="fr-FR" sz="1400"/>
                        <a:t>Axillaire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0,29</a:t>
                      </a:r>
                    </a:p>
                  </a:txBody>
                  <a:tcPr/>
                </a:tc>
                <a:tc>
                  <a:txBody>
                    <a:bodyPr/>
                    <a:lstStyle/>
                    <a:p>
                      <a:pPr algn="ctr"/>
                      <a:endParaRPr lang="fr-FR" sz="1400"/>
                    </a:p>
                  </a:txBody>
                  <a:tcPr/>
                </a:tc>
                <a:tc>
                  <a:txBody>
                    <a:bodyPr/>
                    <a:lstStyle/>
                    <a:p>
                      <a:pPr algn="ctr"/>
                      <a:endParaRPr lang="fr-FR" sz="1400"/>
                    </a:p>
                  </a:txBody>
                  <a:tcPr/>
                </a:tc>
                <a:extLst>
                  <a:ext uri="{0D108BD9-81ED-4DB2-BD59-A6C34878D82A}">
                    <a16:rowId xmlns:a16="http://schemas.microsoft.com/office/drawing/2014/main" val="3182128246"/>
                  </a:ext>
                </a:extLst>
              </a:tr>
              <a:tr h="282478">
                <a:tc>
                  <a:txBody>
                    <a:bodyPr/>
                    <a:lstStyle/>
                    <a:p>
                      <a:r>
                        <a:rPr lang="fr-FR" sz="1400"/>
                        <a:t>Axillaire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tc>
                  <a:txBody>
                    <a:bodyPr/>
                    <a:lstStyle/>
                    <a:p>
                      <a:pPr algn="ctr"/>
                      <a:endParaRPr lang="fr-FR"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a:p>
                  </a:txBody>
                  <a:tcPr/>
                </a:tc>
                <a:extLst>
                  <a:ext uri="{0D108BD9-81ED-4DB2-BD59-A6C34878D82A}">
                    <a16:rowId xmlns:a16="http://schemas.microsoft.com/office/drawing/2014/main" val="697569474"/>
                  </a:ext>
                </a:extLst>
              </a:tr>
              <a:tr h="282478">
                <a:tc>
                  <a:txBody>
                    <a:bodyPr/>
                    <a:lstStyle/>
                    <a:p>
                      <a:r>
                        <a:rPr lang="fr-FR" sz="1400"/>
                        <a:t>Radial sensitif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tc>
                  <a:txBody>
                    <a:bodyPr/>
                    <a:lstStyle/>
                    <a:p>
                      <a:pPr algn="ctr"/>
                      <a:endParaRPr lang="fr-FR"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a:p>
                  </a:txBody>
                  <a:tcPr/>
                </a:tc>
                <a:extLst>
                  <a:ext uri="{0D108BD9-81ED-4DB2-BD59-A6C34878D82A}">
                    <a16:rowId xmlns:a16="http://schemas.microsoft.com/office/drawing/2014/main" val="4176013118"/>
                  </a:ext>
                </a:extLst>
              </a:tr>
            </a:tbl>
          </a:graphicData>
        </a:graphic>
      </p:graphicFrame>
      <p:sp>
        <p:nvSpPr>
          <p:cNvPr id="5" name="ZoneTexte 4">
            <a:extLst>
              <a:ext uri="{FF2B5EF4-FFF2-40B4-BE49-F238E27FC236}">
                <a16:creationId xmlns:a16="http://schemas.microsoft.com/office/drawing/2014/main" id="{C9EFCD42-8372-2963-02B1-9F2DF672754C}"/>
              </a:ext>
            </a:extLst>
          </p:cNvPr>
          <p:cNvSpPr txBox="1"/>
          <p:nvPr/>
        </p:nvSpPr>
        <p:spPr>
          <a:xfrm>
            <a:off x="729471" y="637226"/>
            <a:ext cx="3467616" cy="369332"/>
          </a:xfrm>
          <a:prstGeom prst="rect">
            <a:avLst/>
          </a:prstGeom>
          <a:noFill/>
        </p:spPr>
        <p:txBody>
          <a:bodyPr wrap="none" rtlCol="0">
            <a:spAutoFit/>
          </a:bodyPr>
          <a:lstStyle/>
          <a:p>
            <a:pPr algn="ctr"/>
            <a:r>
              <a:rPr lang="fr-FR" b="1">
                <a:solidFill>
                  <a:srgbClr val="FFFF00"/>
                </a:solidFill>
                <a:latin typeface="Arial" panose="020B0604020202020204" pitchFamily="34" charset="0"/>
                <a:cs typeface="Arial" panose="020B0604020202020204" pitchFamily="34" charset="0"/>
              </a:rPr>
              <a:t>Forme inexcitable d’AMSAN ?</a:t>
            </a:r>
          </a:p>
        </p:txBody>
      </p:sp>
      <p:sp>
        <p:nvSpPr>
          <p:cNvPr id="6" name="ZoneTexte 5">
            <a:extLst>
              <a:ext uri="{FF2B5EF4-FFF2-40B4-BE49-F238E27FC236}">
                <a16:creationId xmlns:a16="http://schemas.microsoft.com/office/drawing/2014/main" id="{D8F98AC7-D220-DB65-1186-698606A9069A}"/>
              </a:ext>
            </a:extLst>
          </p:cNvPr>
          <p:cNvSpPr txBox="1"/>
          <p:nvPr/>
        </p:nvSpPr>
        <p:spPr>
          <a:xfrm>
            <a:off x="803925" y="3465195"/>
            <a:ext cx="10810801" cy="3477875"/>
          </a:xfrm>
          <a:prstGeom prst="rect">
            <a:avLst/>
          </a:prstGeom>
          <a:noFill/>
        </p:spPr>
        <p:txBody>
          <a:bodyPr wrap="square" rtlCol="0">
            <a:spAutoFit/>
          </a:bodyPr>
          <a:lstStyle/>
          <a:p>
            <a:r>
              <a:rPr lang="fr-FR" sz="2000" b="1" spc="150" dirty="0">
                <a:solidFill>
                  <a:schemeClr val="bg1"/>
                </a:solidFill>
                <a:latin typeface="Arial" panose="020B0604020202020204" pitchFamily="34" charset="0"/>
                <a:cs typeface="Arial" panose="020B0604020202020204" pitchFamily="34" charset="0"/>
              </a:rPr>
              <a:t>- AEG, majoration de troubles du comportement, nausées, vomissements,</a:t>
            </a:r>
          </a:p>
          <a:p>
            <a:r>
              <a:rPr lang="fr-FR" sz="2000" b="1" spc="150" dirty="0">
                <a:solidFill>
                  <a:schemeClr val="bg1"/>
                </a:solidFill>
                <a:latin typeface="Arial" panose="020B0604020202020204" pitchFamily="34" charset="0"/>
                <a:cs typeface="Arial" panose="020B0604020202020204" pitchFamily="34" charset="0"/>
              </a:rPr>
              <a:t>	</a:t>
            </a:r>
            <a:r>
              <a:rPr lang="fr-FR" sz="2000" b="1" spc="150" dirty="0" err="1">
                <a:solidFill>
                  <a:schemeClr val="bg1"/>
                </a:solidFill>
                <a:latin typeface="Arial" panose="020B0604020202020204" pitchFamily="34" charset="0"/>
                <a:cs typeface="Arial" panose="020B0604020202020204" pitchFamily="34" charset="0"/>
              </a:rPr>
              <a:t>Insuf</a:t>
            </a:r>
            <a:r>
              <a:rPr lang="fr-FR" sz="2000" b="1" spc="150" dirty="0">
                <a:solidFill>
                  <a:schemeClr val="bg1"/>
                </a:solidFill>
                <a:latin typeface="Arial" panose="020B0604020202020204" pitchFamily="34" charset="0"/>
                <a:cs typeface="Arial" panose="020B0604020202020204" pitchFamily="34" charset="0"/>
              </a:rPr>
              <a:t>. </a:t>
            </a:r>
            <a:r>
              <a:rPr lang="fr-FR" sz="2000" b="1" spc="150" dirty="0" err="1">
                <a:solidFill>
                  <a:schemeClr val="bg1"/>
                </a:solidFill>
                <a:latin typeface="Arial" panose="020B0604020202020204" pitchFamily="34" charset="0"/>
                <a:cs typeface="Arial" panose="020B0604020202020204" pitchFamily="34" charset="0"/>
              </a:rPr>
              <a:t>respi</a:t>
            </a:r>
            <a:r>
              <a:rPr lang="fr-FR" sz="2000" b="1" spc="150" dirty="0">
                <a:solidFill>
                  <a:schemeClr val="bg1"/>
                </a:solidFill>
                <a:latin typeface="Arial" panose="020B0604020202020204" pitchFamily="34" charset="0"/>
                <a:cs typeface="Arial" panose="020B0604020202020204" pitchFamily="34" charset="0"/>
              </a:rPr>
              <a:t> aigüe =&gt; ICU (</a:t>
            </a:r>
            <a:r>
              <a:rPr lang="fr-FR" sz="2000" b="1" spc="150" dirty="0" err="1">
                <a:solidFill>
                  <a:schemeClr val="bg1"/>
                </a:solidFill>
                <a:latin typeface="Arial" panose="020B0604020202020204" pitchFamily="34" charset="0"/>
                <a:cs typeface="Arial" panose="020B0604020202020204" pitchFamily="34" charset="0"/>
              </a:rPr>
              <a:t>trachéo</a:t>
            </a:r>
            <a:r>
              <a:rPr lang="fr-FR" sz="2000" b="1" spc="150" dirty="0">
                <a:solidFill>
                  <a:schemeClr val="bg1"/>
                </a:solidFill>
                <a:latin typeface="Arial" panose="020B0604020202020204" pitchFamily="34" charset="0"/>
                <a:cs typeface="Arial" panose="020B0604020202020204" pitchFamily="34" charset="0"/>
              </a:rPr>
              <a:t>., ventilation, gastrostomie)</a:t>
            </a:r>
          </a:p>
          <a:p>
            <a:r>
              <a:rPr lang="fr-FR" sz="2000" b="1" spc="150" dirty="0">
                <a:solidFill>
                  <a:schemeClr val="bg1"/>
                </a:solidFill>
                <a:latin typeface="Arial" panose="020B0604020202020204" pitchFamily="34" charset="0"/>
                <a:cs typeface="Arial" panose="020B0604020202020204" pitchFamily="34" charset="0"/>
              </a:rPr>
              <a:t>- Réponse pauvre aux IgIV</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Rechute après 6 mois (en </a:t>
            </a:r>
            <a:r>
              <a:rPr lang="fr-FR" sz="2000" b="1" spc="150" dirty="0" err="1">
                <a:solidFill>
                  <a:schemeClr val="bg1"/>
                </a:solidFill>
                <a:latin typeface="Arial" panose="020B0604020202020204" pitchFamily="34" charset="0"/>
                <a:cs typeface="Arial" panose="020B0604020202020204" pitchFamily="34" charset="0"/>
              </a:rPr>
              <a:t>reva</a:t>
            </a:r>
            <a:r>
              <a:rPr lang="fr-FR" sz="2000" b="1" spc="150" dirty="0">
                <a:solidFill>
                  <a:schemeClr val="bg1"/>
                </a:solidFill>
                <a:latin typeface="Arial" panose="020B0604020202020204" pitchFamily="34" charset="0"/>
                <a:cs typeface="Arial" panose="020B0604020202020204" pitchFamily="34" charset="0"/>
              </a:rPr>
              <a:t>.) avec détérioration motrice en 10J, 	(tétraplégie flasque), douleurs abdominales (appendicite ?), 	dysautonomie (tachycardie, constipation/diarrhée)</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Mutisme, apathie, épisode de perte de conscience avec mouvements 	cloniques pendant 30’’,</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dépression, sentiment d’abandon (parents), hallucinations</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PL : dissociation </a:t>
            </a:r>
            <a:r>
              <a:rPr lang="fr-FR" sz="2000" b="1" spc="150" dirty="0" err="1">
                <a:solidFill>
                  <a:schemeClr val="bg1"/>
                </a:solidFill>
                <a:latin typeface="Arial" panose="020B0604020202020204" pitchFamily="34" charset="0"/>
                <a:cs typeface="Arial" panose="020B0604020202020204" pitchFamily="34" charset="0"/>
              </a:rPr>
              <a:t>albumino</a:t>
            </a:r>
            <a:r>
              <a:rPr lang="fr-FR" sz="2000" b="1" spc="150" dirty="0">
                <a:solidFill>
                  <a:schemeClr val="bg1"/>
                </a:solidFill>
                <a:latin typeface="Arial" panose="020B0604020202020204" pitchFamily="34" charset="0"/>
                <a:cs typeface="Arial" panose="020B0604020202020204" pitchFamily="34" charset="0"/>
              </a:rPr>
              <a:t>-cytologique avec protéinorachie à 1,4 g/l</a:t>
            </a:r>
            <a:br>
              <a:rPr lang="fr-FR" sz="2000" b="1" spc="150" dirty="0">
                <a:solidFill>
                  <a:schemeClr val="bg1"/>
                </a:solidFill>
                <a:latin typeface="Arial" panose="020B0604020202020204" pitchFamily="34" charset="0"/>
                <a:cs typeface="Arial" panose="020B0604020202020204" pitchFamily="34" charset="0"/>
              </a:rPr>
            </a:br>
            <a:endParaRPr lang="fr-FR" sz="2000" b="1" spc="150" dirty="0">
              <a:solidFill>
                <a:schemeClr val="bg1"/>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1C90002-40AA-0003-7497-A74A002150A4}"/>
              </a:ext>
            </a:extLst>
          </p:cNvPr>
          <p:cNvSpPr txBox="1"/>
          <p:nvPr/>
        </p:nvSpPr>
        <p:spPr>
          <a:xfrm>
            <a:off x="5765241" y="1044702"/>
            <a:ext cx="6426759" cy="2246769"/>
          </a:xfrm>
          <a:prstGeom prst="rect">
            <a:avLst/>
          </a:prstGeom>
          <a:noFill/>
        </p:spPr>
        <p:txBody>
          <a:bodyPr wrap="none" rtlCol="0">
            <a:spAutoFit/>
          </a:bodyPr>
          <a:lstStyle/>
          <a:p>
            <a:r>
              <a:rPr lang="fr-FR" sz="2000" b="1" spc="150" dirty="0">
                <a:solidFill>
                  <a:schemeClr val="bg1"/>
                </a:solidFill>
                <a:highlight>
                  <a:srgbClr val="FF0000"/>
                </a:highlight>
                <a:latin typeface="Arial" panose="020B0604020202020204" pitchFamily="34" charset="0"/>
                <a:cs typeface="Arial" panose="020B0604020202020204" pitchFamily="34" charset="0"/>
              </a:rPr>
              <a:t>ATCD</a:t>
            </a:r>
            <a:r>
              <a:rPr lang="fr-FR" sz="2000" b="1" spc="150" dirty="0">
                <a:solidFill>
                  <a:schemeClr val="bg1"/>
                </a:solidFill>
                <a:latin typeface="Arial" panose="020B0604020202020204" pitchFamily="34" charset="0"/>
                <a:cs typeface="Arial" panose="020B0604020202020204" pitchFamily="34" charset="0"/>
              </a:rPr>
              <a:t> : syn. du BB secoué (hémorragies </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méningées, épilepsie, retard psychomoteur)</a:t>
            </a:r>
          </a:p>
          <a:p>
            <a:r>
              <a:rPr lang="fr-FR" sz="2000" b="1" spc="150" dirty="0">
                <a:solidFill>
                  <a:schemeClr val="bg1"/>
                </a:solidFill>
                <a:highlight>
                  <a:srgbClr val="FF0000"/>
                </a:highlight>
                <a:latin typeface="Arial" panose="020B0604020202020204" pitchFamily="34" charset="0"/>
                <a:cs typeface="Arial" panose="020B0604020202020204" pitchFamily="34" charset="0"/>
              </a:rPr>
              <a:t>Plaintes</a:t>
            </a:r>
            <a:r>
              <a:rPr lang="fr-FR" sz="2000" b="1" spc="150" dirty="0">
                <a:solidFill>
                  <a:schemeClr val="bg1"/>
                </a:solidFill>
                <a:latin typeface="Arial" panose="020B0604020202020204" pitchFamily="34" charset="0"/>
                <a:cs typeface="Arial" panose="020B0604020202020204" pitchFamily="34" charset="0"/>
              </a:rPr>
              <a:t> : </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tétraplégie flasque rapidement progressive</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diplégie faciale</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aréflexie OT</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 dysautonomie</a:t>
            </a:r>
          </a:p>
        </p:txBody>
      </p:sp>
      <p:sp>
        <p:nvSpPr>
          <p:cNvPr id="9" name="ZoneTexte 8">
            <a:extLst>
              <a:ext uri="{FF2B5EF4-FFF2-40B4-BE49-F238E27FC236}">
                <a16:creationId xmlns:a16="http://schemas.microsoft.com/office/drawing/2014/main" id="{B2EB8D0E-1997-EE10-CE14-19B4771B1409}"/>
              </a:ext>
            </a:extLst>
          </p:cNvPr>
          <p:cNvSpPr txBox="1"/>
          <p:nvPr/>
        </p:nvSpPr>
        <p:spPr>
          <a:xfrm>
            <a:off x="5765241" y="213995"/>
            <a:ext cx="6098146" cy="707886"/>
          </a:xfrm>
          <a:prstGeom prst="rect">
            <a:avLst/>
          </a:prstGeom>
          <a:noFill/>
        </p:spPr>
        <p:txBody>
          <a:bodyPr wrap="square">
            <a:spAutoFit/>
          </a:bodyPr>
          <a:lstStyle/>
          <a:p>
            <a:r>
              <a:rPr lang="fr-FR" sz="4000" b="1" spc="150">
                <a:solidFill>
                  <a:schemeClr val="bg1"/>
                </a:solidFill>
                <a:latin typeface="Arial" panose="020B0604020202020204" pitchFamily="34" charset="0"/>
                <a:cs typeface="Arial" panose="020B0604020202020204" pitchFamily="34" charset="0"/>
              </a:rPr>
              <a:t>Cas 1 Mme PK, 19 ans</a:t>
            </a:r>
            <a:endParaRPr lang="fr-FR" sz="4000"/>
          </a:p>
        </p:txBody>
      </p:sp>
    </p:spTree>
    <p:extLst>
      <p:ext uri="{BB962C8B-B14F-4D97-AF65-F5344CB8AC3E}">
        <p14:creationId xmlns:p14="http://schemas.microsoft.com/office/powerpoint/2010/main" val="135004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46B045-4BAD-927E-5240-4982A86F464E}"/>
            </a:ext>
          </a:extLst>
        </p:cNvPr>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FC08C950-0614-CD8A-ED80-44CB75AB4731}"/>
              </a:ext>
            </a:extLst>
          </p:cNvPr>
          <p:cNvGraphicFramePr>
            <a:graphicFrameLocks noGrp="1"/>
          </p:cNvGraphicFramePr>
          <p:nvPr>
            <p:extLst>
              <p:ext uri="{D42A27DB-BD31-4B8C-83A1-F6EECF244321}">
                <p14:modId xmlns:p14="http://schemas.microsoft.com/office/powerpoint/2010/main" val="1924327116"/>
              </p:ext>
            </p:extLst>
          </p:nvPr>
        </p:nvGraphicFramePr>
        <p:xfrm>
          <a:off x="512836" y="1103338"/>
          <a:ext cx="2684273" cy="2133600"/>
        </p:xfrm>
        <a:graphic>
          <a:graphicData uri="http://schemas.openxmlformats.org/drawingml/2006/table">
            <a:tbl>
              <a:tblPr firstRow="1" bandRow="1">
                <a:tableStyleId>{5C22544A-7EE6-4342-B048-85BDC9FD1C3A}</a:tableStyleId>
              </a:tblPr>
              <a:tblGrid>
                <a:gridCol w="1680655">
                  <a:extLst>
                    <a:ext uri="{9D8B030D-6E8A-4147-A177-3AD203B41FA5}">
                      <a16:colId xmlns:a16="http://schemas.microsoft.com/office/drawing/2014/main" val="3410305273"/>
                    </a:ext>
                  </a:extLst>
                </a:gridCol>
                <a:gridCol w="1003618">
                  <a:extLst>
                    <a:ext uri="{9D8B030D-6E8A-4147-A177-3AD203B41FA5}">
                      <a16:colId xmlns:a16="http://schemas.microsoft.com/office/drawing/2014/main" val="3670062656"/>
                    </a:ext>
                  </a:extLst>
                </a:gridCol>
              </a:tblGrid>
              <a:tr h="282478">
                <a:tc>
                  <a:txBody>
                    <a:bodyPr/>
                    <a:lstStyle/>
                    <a:p>
                      <a:r>
                        <a:rPr lang="fr-FR" sz="1400"/>
                        <a:t> </a:t>
                      </a:r>
                    </a:p>
                  </a:txBody>
                  <a:tcPr/>
                </a:tc>
                <a:tc>
                  <a:txBody>
                    <a:bodyPr/>
                    <a:lstStyle/>
                    <a:p>
                      <a:pPr algn="ctr"/>
                      <a:r>
                        <a:rPr lang="fr-FR" sz="1400" err="1"/>
                        <a:t>Amp</a:t>
                      </a:r>
                      <a:endParaRPr lang="fr-FR" sz="1400"/>
                    </a:p>
                  </a:txBody>
                  <a:tcPr/>
                </a:tc>
                <a:extLst>
                  <a:ext uri="{0D108BD9-81ED-4DB2-BD59-A6C34878D82A}">
                    <a16:rowId xmlns:a16="http://schemas.microsoft.com/office/drawing/2014/main" val="541940249"/>
                  </a:ext>
                </a:extLst>
              </a:tr>
              <a:tr h="282478">
                <a:tc>
                  <a:txBody>
                    <a:bodyPr/>
                    <a:lstStyle/>
                    <a:p>
                      <a:r>
                        <a:rPr lang="fr-FR" sz="1400"/>
                        <a:t>Médian Dr</a:t>
                      </a:r>
                    </a:p>
                  </a:txBody>
                  <a:tcPr/>
                </a:tc>
                <a:tc>
                  <a:txBody>
                    <a:bodyPr/>
                    <a:lstStyle/>
                    <a:p>
                      <a:pPr algn="ctr"/>
                      <a:r>
                        <a:rPr lang="fr-FR" sz="1400" b="1">
                          <a:solidFill>
                            <a:srgbClr val="FF0000"/>
                          </a:solidFill>
                        </a:rPr>
                        <a:t>0</a:t>
                      </a:r>
                    </a:p>
                  </a:txBody>
                  <a:tcPr/>
                </a:tc>
                <a:extLst>
                  <a:ext uri="{0D108BD9-81ED-4DB2-BD59-A6C34878D82A}">
                    <a16:rowId xmlns:a16="http://schemas.microsoft.com/office/drawing/2014/main" val="2557755313"/>
                  </a:ext>
                </a:extLst>
              </a:tr>
              <a:tr h="282478">
                <a:tc>
                  <a:txBody>
                    <a:bodyPr/>
                    <a:lstStyle/>
                    <a:p>
                      <a:r>
                        <a:rPr lang="fr-FR" sz="1400"/>
                        <a:t>Fibulaire (TA)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extLst>
                  <a:ext uri="{0D108BD9-81ED-4DB2-BD59-A6C34878D82A}">
                    <a16:rowId xmlns:a16="http://schemas.microsoft.com/office/drawing/2014/main" val="2064454217"/>
                  </a:ext>
                </a:extLst>
              </a:tr>
              <a:tr h="282478">
                <a:tc>
                  <a:txBody>
                    <a:bodyPr/>
                    <a:lstStyle/>
                    <a:p>
                      <a:r>
                        <a:rPr lang="fr-FR" sz="1400"/>
                        <a:t>Tibial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extLst>
                  <a:ext uri="{0D108BD9-81ED-4DB2-BD59-A6C34878D82A}">
                    <a16:rowId xmlns:a16="http://schemas.microsoft.com/office/drawing/2014/main" val="488548508"/>
                  </a:ext>
                </a:extLst>
              </a:tr>
              <a:tr h="282478">
                <a:tc>
                  <a:txBody>
                    <a:bodyPr/>
                    <a:lstStyle/>
                    <a:p>
                      <a:r>
                        <a:rPr lang="fr-FR" sz="1400"/>
                        <a:t>Axillaire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0,29</a:t>
                      </a:r>
                    </a:p>
                  </a:txBody>
                  <a:tcPr/>
                </a:tc>
                <a:extLst>
                  <a:ext uri="{0D108BD9-81ED-4DB2-BD59-A6C34878D82A}">
                    <a16:rowId xmlns:a16="http://schemas.microsoft.com/office/drawing/2014/main" val="3182128246"/>
                  </a:ext>
                </a:extLst>
              </a:tr>
              <a:tr h="282478">
                <a:tc>
                  <a:txBody>
                    <a:bodyPr/>
                    <a:lstStyle/>
                    <a:p>
                      <a:r>
                        <a:rPr lang="fr-FR" sz="1400"/>
                        <a:t>Axillaire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extLst>
                  <a:ext uri="{0D108BD9-81ED-4DB2-BD59-A6C34878D82A}">
                    <a16:rowId xmlns:a16="http://schemas.microsoft.com/office/drawing/2014/main" val="697569474"/>
                  </a:ext>
                </a:extLst>
              </a:tr>
              <a:tr h="282478">
                <a:tc>
                  <a:txBody>
                    <a:bodyPr/>
                    <a:lstStyle/>
                    <a:p>
                      <a:r>
                        <a:rPr lang="fr-FR" sz="1400"/>
                        <a:t>Radial sensitif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extLst>
                  <a:ext uri="{0D108BD9-81ED-4DB2-BD59-A6C34878D82A}">
                    <a16:rowId xmlns:a16="http://schemas.microsoft.com/office/drawing/2014/main" val="4176013118"/>
                  </a:ext>
                </a:extLst>
              </a:tr>
            </a:tbl>
          </a:graphicData>
        </a:graphic>
      </p:graphicFrame>
      <p:sp>
        <p:nvSpPr>
          <p:cNvPr id="6" name="ZoneTexte 5">
            <a:extLst>
              <a:ext uri="{FF2B5EF4-FFF2-40B4-BE49-F238E27FC236}">
                <a16:creationId xmlns:a16="http://schemas.microsoft.com/office/drawing/2014/main" id="{A9769DD6-0B7F-03AA-EF20-CE29ED48E5A5}"/>
              </a:ext>
            </a:extLst>
          </p:cNvPr>
          <p:cNvSpPr txBox="1"/>
          <p:nvPr/>
        </p:nvSpPr>
        <p:spPr>
          <a:xfrm>
            <a:off x="368920" y="3475367"/>
            <a:ext cx="10810801" cy="3170099"/>
          </a:xfrm>
          <a:prstGeom prst="rect">
            <a:avLst/>
          </a:prstGeom>
          <a:noFill/>
        </p:spPr>
        <p:txBody>
          <a:bodyPr wrap="square" rtlCol="0">
            <a:spAutoFit/>
          </a:bodyPr>
          <a:lstStyle/>
          <a:p>
            <a:pPr indent="-285750">
              <a:buFontTx/>
              <a:buChar char="-"/>
            </a:pPr>
            <a:r>
              <a:rPr lang="fr-FR" sz="2000" b="1" spc="150">
                <a:solidFill>
                  <a:schemeClr val="bg1"/>
                </a:solidFill>
                <a:latin typeface="Arial" panose="020B0604020202020204" pitchFamily="34" charset="0"/>
                <a:cs typeface="Arial" panose="020B0604020202020204" pitchFamily="34" charset="0"/>
              </a:rPr>
              <a:t>Après 8 mois</a:t>
            </a:r>
          </a:p>
          <a:p>
            <a:pPr indent="-285750">
              <a:buFontTx/>
              <a:buChar char="-"/>
            </a:pPr>
            <a:r>
              <a:rPr lang="fr-FR" sz="2000" b="1" spc="150">
                <a:solidFill>
                  <a:schemeClr val="bg1"/>
                </a:solidFill>
                <a:latin typeface="Arial" panose="020B0604020202020204" pitchFamily="34" charset="0"/>
                <a:cs typeface="Arial" panose="020B0604020202020204" pitchFamily="34" charset="0"/>
              </a:rPr>
              <a:t>PRNA avec 1 rechute</a:t>
            </a:r>
          </a:p>
          <a:p>
            <a:pPr indent="-285750">
              <a:buFontTx/>
              <a:buChar char="-"/>
            </a:pPr>
            <a:r>
              <a:rPr lang="fr-FR" sz="2000" b="1" spc="150">
                <a:solidFill>
                  <a:schemeClr val="bg1"/>
                </a:solidFill>
                <a:latin typeface="Arial" panose="020B0604020202020204" pitchFamily="34" charset="0"/>
                <a:cs typeface="Arial" panose="020B0604020202020204" pitchFamily="34" charset="0"/>
              </a:rPr>
              <a:t>Douleurs abdominales, troubles comportementaux, </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dysautonomie</a:t>
            </a:r>
          </a:p>
          <a:p>
            <a:pPr indent="-285750">
              <a:buFontTx/>
              <a:buChar char="-"/>
              <a:tabLst>
                <a:tab pos="396875" algn="l"/>
              </a:tabLst>
            </a:pPr>
            <a:r>
              <a:rPr lang="fr-FR" sz="2000" b="1" spc="150">
                <a:highlight>
                  <a:srgbClr val="FFFF00"/>
                </a:highlight>
                <a:latin typeface="Arial" panose="020B0604020202020204" pitchFamily="34" charset="0"/>
                <a:cs typeface="Arial" panose="020B0604020202020204" pitchFamily="34" charset="0"/>
              </a:rPr>
              <a:t>Porphyrie intermittente aigüe</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augmentation de l’acide delta-</a:t>
            </a:r>
            <a:r>
              <a:rPr lang="fr-FR" sz="2000" b="1" spc="150" err="1">
                <a:solidFill>
                  <a:schemeClr val="bg1"/>
                </a:solidFill>
                <a:latin typeface="Arial" panose="020B0604020202020204" pitchFamily="34" charset="0"/>
                <a:cs typeface="Arial" panose="020B0604020202020204" pitchFamily="34" charset="0"/>
              </a:rPr>
              <a:t>aminolévulinique</a:t>
            </a:r>
            <a:r>
              <a:rPr lang="fr-FR" sz="2000" b="1" spc="150">
                <a:solidFill>
                  <a:schemeClr val="bg1"/>
                </a:solidFill>
                <a:latin typeface="Arial" panose="020B0604020202020204" pitchFamily="34" charset="0"/>
                <a:cs typeface="Arial" panose="020B0604020202020204" pitchFamily="34" charset="0"/>
              </a:rPr>
              <a:t> </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(ALA) et du </a:t>
            </a:r>
            <a:r>
              <a:rPr lang="fr-FR" sz="2000" b="1" spc="150" err="1">
                <a:solidFill>
                  <a:schemeClr val="bg1"/>
                </a:solidFill>
                <a:latin typeface="Arial" panose="020B0604020202020204" pitchFamily="34" charset="0"/>
                <a:cs typeface="Arial" panose="020B0604020202020204" pitchFamily="34" charset="0"/>
              </a:rPr>
              <a:t>porphobilinogène</a:t>
            </a:r>
            <a:r>
              <a:rPr lang="fr-FR" sz="2000" b="1" spc="150">
                <a:solidFill>
                  <a:schemeClr val="bg1"/>
                </a:solidFill>
                <a:latin typeface="Arial" panose="020B0604020202020204" pitchFamily="34" charset="0"/>
                <a:cs typeface="Arial" panose="020B0604020202020204" pitchFamily="34" charset="0"/>
              </a:rPr>
              <a:t> (PBG) dans les urines</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variant pathogène au niveau du gène HMBS à </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l’état hétérozygote c.345-2A&gt;C</a:t>
            </a:r>
          </a:p>
          <a:p>
            <a:pPr indent="-285750">
              <a:buFontTx/>
              <a:buChar char="-"/>
              <a:tabLst>
                <a:tab pos="396875" algn="l"/>
              </a:tabLst>
            </a:pPr>
            <a:r>
              <a:rPr lang="fr-FR" sz="2000" b="1" spc="150">
                <a:solidFill>
                  <a:schemeClr val="bg1"/>
                </a:solidFill>
                <a:latin typeface="Arial" panose="020B0604020202020204" pitchFamily="34" charset="0"/>
                <a:cs typeface="Arial" panose="020B0604020202020204" pitchFamily="34" charset="0"/>
              </a:rPr>
              <a:t>Hème humaine, &gt; mars 2020 </a:t>
            </a:r>
            <a:r>
              <a:rPr lang="fr-FR" sz="2000" b="1" spc="150" err="1">
                <a:solidFill>
                  <a:schemeClr val="bg1"/>
                </a:solidFill>
                <a:latin typeface="Arial" panose="020B0604020202020204" pitchFamily="34" charset="0"/>
                <a:cs typeface="Arial" panose="020B0604020202020204" pitchFamily="34" charset="0"/>
              </a:rPr>
              <a:t>Givosiran</a:t>
            </a:r>
            <a:r>
              <a:rPr lang="fr-FR" sz="2000" b="1" spc="150">
                <a:solidFill>
                  <a:schemeClr val="bg1"/>
                </a:solidFill>
                <a:latin typeface="Arial" panose="020B0604020202020204" pitchFamily="34" charset="0"/>
                <a:cs typeface="Arial" panose="020B0604020202020204" pitchFamily="34" charset="0"/>
              </a:rPr>
              <a:t> (siRNA)</a:t>
            </a:r>
          </a:p>
        </p:txBody>
      </p:sp>
      <p:pic>
        <p:nvPicPr>
          <p:cNvPr id="4" name="Image 3">
            <a:extLst>
              <a:ext uri="{FF2B5EF4-FFF2-40B4-BE49-F238E27FC236}">
                <a16:creationId xmlns:a16="http://schemas.microsoft.com/office/drawing/2014/main" id="{23075FBC-957C-A102-38A8-90048FBB915A}"/>
              </a:ext>
            </a:extLst>
          </p:cNvPr>
          <p:cNvPicPr>
            <a:picLocks noChangeAspect="1"/>
          </p:cNvPicPr>
          <p:nvPr/>
        </p:nvPicPr>
        <p:blipFill>
          <a:blip r:embed="rId3"/>
          <a:stretch>
            <a:fillRect/>
          </a:stretch>
        </p:blipFill>
        <p:spPr>
          <a:xfrm>
            <a:off x="8241680" y="254000"/>
            <a:ext cx="3581400" cy="6350000"/>
          </a:xfrm>
          <a:prstGeom prst="rect">
            <a:avLst/>
          </a:prstGeom>
        </p:spPr>
      </p:pic>
      <p:graphicFrame>
        <p:nvGraphicFramePr>
          <p:cNvPr id="2" name="Tableau 1">
            <a:extLst>
              <a:ext uri="{FF2B5EF4-FFF2-40B4-BE49-F238E27FC236}">
                <a16:creationId xmlns:a16="http://schemas.microsoft.com/office/drawing/2014/main" id="{206DD056-583B-0F0A-F918-31726CA5E8C1}"/>
              </a:ext>
            </a:extLst>
          </p:cNvPr>
          <p:cNvGraphicFramePr>
            <a:graphicFrameLocks noGrp="1"/>
          </p:cNvGraphicFramePr>
          <p:nvPr>
            <p:extLst>
              <p:ext uri="{D42A27DB-BD31-4B8C-83A1-F6EECF244321}">
                <p14:modId xmlns:p14="http://schemas.microsoft.com/office/powerpoint/2010/main" val="3951080167"/>
              </p:ext>
            </p:extLst>
          </p:nvPr>
        </p:nvGraphicFramePr>
        <p:xfrm>
          <a:off x="3489240" y="1103338"/>
          <a:ext cx="4570160" cy="2218555"/>
        </p:xfrm>
        <a:graphic>
          <a:graphicData uri="http://schemas.openxmlformats.org/drawingml/2006/table">
            <a:tbl>
              <a:tblPr firstRow="1" bandRow="1">
                <a:tableStyleId>{5C22544A-7EE6-4342-B048-85BDC9FD1C3A}</a:tableStyleId>
              </a:tblPr>
              <a:tblGrid>
                <a:gridCol w="1680655">
                  <a:extLst>
                    <a:ext uri="{9D8B030D-6E8A-4147-A177-3AD203B41FA5}">
                      <a16:colId xmlns:a16="http://schemas.microsoft.com/office/drawing/2014/main" val="3410305273"/>
                    </a:ext>
                  </a:extLst>
                </a:gridCol>
                <a:gridCol w="1003618">
                  <a:extLst>
                    <a:ext uri="{9D8B030D-6E8A-4147-A177-3AD203B41FA5}">
                      <a16:colId xmlns:a16="http://schemas.microsoft.com/office/drawing/2014/main" val="3670062656"/>
                    </a:ext>
                  </a:extLst>
                </a:gridCol>
                <a:gridCol w="1007682">
                  <a:extLst>
                    <a:ext uri="{9D8B030D-6E8A-4147-A177-3AD203B41FA5}">
                      <a16:colId xmlns:a16="http://schemas.microsoft.com/office/drawing/2014/main" val="1713465270"/>
                    </a:ext>
                  </a:extLst>
                </a:gridCol>
                <a:gridCol w="878205">
                  <a:extLst>
                    <a:ext uri="{9D8B030D-6E8A-4147-A177-3AD203B41FA5}">
                      <a16:colId xmlns:a16="http://schemas.microsoft.com/office/drawing/2014/main" val="465740510"/>
                    </a:ext>
                  </a:extLst>
                </a:gridCol>
              </a:tblGrid>
              <a:tr h="282478">
                <a:tc>
                  <a:txBody>
                    <a:bodyPr/>
                    <a:lstStyle/>
                    <a:p>
                      <a:r>
                        <a:rPr lang="fr-FR" sz="1400"/>
                        <a:t> </a:t>
                      </a:r>
                    </a:p>
                  </a:txBody>
                  <a:tcPr/>
                </a:tc>
                <a:tc>
                  <a:txBody>
                    <a:bodyPr/>
                    <a:lstStyle/>
                    <a:p>
                      <a:pPr algn="ctr"/>
                      <a:r>
                        <a:rPr lang="fr-FR" sz="1400" err="1"/>
                        <a:t>Amp</a:t>
                      </a:r>
                      <a:endParaRPr lang="fr-FR" sz="1400"/>
                    </a:p>
                  </a:txBody>
                  <a:tcPr/>
                </a:tc>
                <a:tc>
                  <a:txBody>
                    <a:bodyPr/>
                    <a:lstStyle/>
                    <a:p>
                      <a:pPr algn="ctr"/>
                      <a:r>
                        <a:rPr lang="fr-FR" sz="1400"/>
                        <a:t>LDM</a:t>
                      </a:r>
                    </a:p>
                  </a:txBody>
                  <a:tcPr/>
                </a:tc>
                <a:tc>
                  <a:txBody>
                    <a:bodyPr/>
                    <a:lstStyle/>
                    <a:p>
                      <a:pPr algn="ctr"/>
                      <a:r>
                        <a:rPr lang="fr-FR" sz="1400"/>
                        <a:t>Durée</a:t>
                      </a:r>
                    </a:p>
                  </a:txBody>
                  <a:tcPr/>
                </a:tc>
                <a:extLst>
                  <a:ext uri="{0D108BD9-81ED-4DB2-BD59-A6C34878D82A}">
                    <a16:rowId xmlns:a16="http://schemas.microsoft.com/office/drawing/2014/main" val="541940249"/>
                  </a:ext>
                </a:extLst>
              </a:tr>
              <a:tr h="282478">
                <a:tc>
                  <a:txBody>
                    <a:bodyPr/>
                    <a:lstStyle/>
                    <a:p>
                      <a:r>
                        <a:rPr lang="fr-FR" sz="1400"/>
                        <a:t>Médian Dr</a:t>
                      </a:r>
                    </a:p>
                  </a:txBody>
                  <a:tcPr/>
                </a:tc>
                <a:tc>
                  <a:txBody>
                    <a:bodyPr/>
                    <a:lstStyle/>
                    <a:p>
                      <a:pPr algn="ctr"/>
                      <a:r>
                        <a:rPr lang="fr-FR" sz="1400" b="1">
                          <a:solidFill>
                            <a:srgbClr val="FF0000"/>
                          </a:solidFill>
                        </a:rPr>
                        <a:t>0,3</a:t>
                      </a:r>
                    </a:p>
                  </a:txBody>
                  <a:tcPr/>
                </a:tc>
                <a:tc>
                  <a:txBody>
                    <a:bodyPr/>
                    <a:lstStyle/>
                    <a:p>
                      <a:pPr algn="ctr"/>
                      <a:r>
                        <a:rPr lang="fr-FR" sz="1400" b="1">
                          <a:solidFill>
                            <a:srgbClr val="FF0000"/>
                          </a:solidFill>
                        </a:rPr>
                        <a:t>7,2</a:t>
                      </a:r>
                    </a:p>
                  </a:txBody>
                  <a:tcPr/>
                </a:tc>
                <a:tc>
                  <a:txBody>
                    <a:bodyPr/>
                    <a:lstStyle/>
                    <a:p>
                      <a:pPr algn="ctr"/>
                      <a:r>
                        <a:rPr lang="fr-FR" sz="1400" b="1">
                          <a:solidFill>
                            <a:srgbClr val="FF0000"/>
                          </a:solidFill>
                        </a:rPr>
                        <a:t>13,0</a:t>
                      </a:r>
                    </a:p>
                  </a:txBody>
                  <a:tcPr/>
                </a:tc>
                <a:extLst>
                  <a:ext uri="{0D108BD9-81ED-4DB2-BD59-A6C34878D82A}">
                    <a16:rowId xmlns:a16="http://schemas.microsoft.com/office/drawing/2014/main" val="2557755313"/>
                  </a:ext>
                </a:extLst>
              </a:tr>
              <a:tr h="389755">
                <a:tc>
                  <a:txBody>
                    <a:bodyPr/>
                    <a:lstStyle/>
                    <a:p>
                      <a:r>
                        <a:rPr lang="fr-FR" sz="1400"/>
                        <a:t>Médian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0,5</a:t>
                      </a:r>
                    </a:p>
                  </a:txBody>
                  <a:tcPr/>
                </a:tc>
                <a:tc>
                  <a:txBody>
                    <a:bodyPr/>
                    <a:lstStyle/>
                    <a:p>
                      <a:pPr algn="ctr"/>
                      <a:r>
                        <a:rPr lang="fr-FR" sz="1400" b="1">
                          <a:solidFill>
                            <a:srgbClr val="FF0000"/>
                          </a:solidFill>
                        </a:rPr>
                        <a:t>7,5</a:t>
                      </a:r>
                    </a:p>
                  </a:txBody>
                  <a:tcPr/>
                </a:tc>
                <a:tc>
                  <a:txBody>
                    <a:bodyPr/>
                    <a:lstStyle/>
                    <a:p>
                      <a:pPr algn="ctr"/>
                      <a:r>
                        <a:rPr lang="fr-FR" sz="1400" b="1">
                          <a:solidFill>
                            <a:srgbClr val="FF0000"/>
                          </a:solidFill>
                        </a:rPr>
                        <a:t>14,3</a:t>
                      </a:r>
                    </a:p>
                  </a:txBody>
                  <a:tcPr/>
                </a:tc>
                <a:extLst>
                  <a:ext uri="{0D108BD9-81ED-4DB2-BD59-A6C34878D82A}">
                    <a16:rowId xmlns:a16="http://schemas.microsoft.com/office/drawing/2014/main" val="2064454217"/>
                  </a:ext>
                </a:extLst>
              </a:tr>
              <a:tr h="282478">
                <a:tc>
                  <a:txBody>
                    <a:bodyPr/>
                    <a:lstStyle/>
                    <a:p>
                      <a:r>
                        <a:rPr lang="fr-FR" sz="140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3,1</a:t>
                      </a:r>
                    </a:p>
                  </a:txBody>
                  <a:tcPr/>
                </a:tc>
                <a:tc>
                  <a:txBody>
                    <a:bodyPr/>
                    <a:lstStyle/>
                    <a:p>
                      <a:pPr algn="ctr"/>
                      <a:r>
                        <a:rPr lang="fr-FR" sz="1400" b="1">
                          <a:solidFill>
                            <a:srgbClr val="FF0000"/>
                          </a:solidFill>
                        </a:rPr>
                        <a:t>4,8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11,2</a:t>
                      </a:r>
                    </a:p>
                  </a:txBody>
                  <a:tcPr/>
                </a:tc>
                <a:extLst>
                  <a:ext uri="{0D108BD9-81ED-4DB2-BD59-A6C34878D82A}">
                    <a16:rowId xmlns:a16="http://schemas.microsoft.com/office/drawing/2014/main" val="488548508"/>
                  </a:ext>
                </a:extLst>
              </a:tr>
              <a:tr h="282478">
                <a:tc>
                  <a:txBody>
                    <a:bodyPr/>
                    <a:lstStyle/>
                    <a:p>
                      <a:r>
                        <a:rPr lang="fr-FR" sz="140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2,4</a:t>
                      </a:r>
                    </a:p>
                  </a:txBody>
                  <a:tcPr/>
                </a:tc>
                <a:tc>
                  <a:txBody>
                    <a:bodyPr/>
                    <a:lstStyle/>
                    <a:p>
                      <a:pPr algn="ctr"/>
                      <a:r>
                        <a:rPr lang="fr-FR" sz="1400" b="1">
                          <a:solidFill>
                            <a:srgbClr val="FF0000"/>
                          </a:solidFill>
                        </a:rPr>
                        <a:t>4,5</a:t>
                      </a:r>
                    </a:p>
                  </a:txBody>
                  <a:tcPr/>
                </a:tc>
                <a:tc>
                  <a:txBody>
                    <a:bodyPr/>
                    <a:lstStyle/>
                    <a:p>
                      <a:pPr algn="ctr"/>
                      <a:r>
                        <a:rPr lang="fr-FR" sz="1400" b="1">
                          <a:solidFill>
                            <a:srgbClr val="FF0000"/>
                          </a:solidFill>
                        </a:rPr>
                        <a:t>12,0</a:t>
                      </a:r>
                    </a:p>
                  </a:txBody>
                  <a:tcPr/>
                </a:tc>
                <a:extLst>
                  <a:ext uri="{0D108BD9-81ED-4DB2-BD59-A6C34878D82A}">
                    <a16:rowId xmlns:a16="http://schemas.microsoft.com/office/drawing/2014/main" val="3182128246"/>
                  </a:ext>
                </a:extLst>
              </a:tr>
              <a:tr h="282478">
                <a:tc>
                  <a:txBody>
                    <a:bodyPr/>
                    <a:lstStyle/>
                    <a:p>
                      <a:r>
                        <a:rPr lang="fr-FR" sz="1400"/>
                        <a:t>Axillaire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11</a:t>
                      </a:r>
                    </a:p>
                  </a:txBody>
                  <a:tcPr/>
                </a:tc>
                <a:tc>
                  <a:txBody>
                    <a:bodyPr/>
                    <a:lstStyle/>
                    <a:p>
                      <a:pPr algn="ctr"/>
                      <a:r>
                        <a:rPr lang="fr-FR" sz="1400" b="1">
                          <a:solidFill>
                            <a:srgbClr val="FF0000"/>
                          </a:solidFill>
                        </a:rPr>
                        <a:t>5,7</a:t>
                      </a:r>
                    </a:p>
                  </a:txBody>
                  <a:tcPr/>
                </a:tc>
                <a:tc>
                  <a:txBody>
                    <a:bodyPr/>
                    <a:lstStyle/>
                    <a:p>
                      <a:pPr algn="ctr"/>
                      <a:endParaRPr lang="fr-FR" sz="1400" b="1">
                        <a:solidFill>
                          <a:srgbClr val="FF0000"/>
                        </a:solidFill>
                      </a:endParaRPr>
                    </a:p>
                  </a:txBody>
                  <a:tcPr/>
                </a:tc>
                <a:extLst>
                  <a:ext uri="{0D108BD9-81ED-4DB2-BD59-A6C34878D82A}">
                    <a16:rowId xmlns:a16="http://schemas.microsoft.com/office/drawing/2014/main" val="697569474"/>
                  </a:ext>
                </a:extLst>
              </a:tr>
              <a:tr h="282478">
                <a:tc>
                  <a:txBody>
                    <a:bodyPr/>
                    <a:lstStyle/>
                    <a:p>
                      <a:r>
                        <a:rPr lang="fr-FR" sz="1400"/>
                        <a:t>Radial sensitif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0</a:t>
                      </a:r>
                    </a:p>
                  </a:txBody>
                  <a:tcPr/>
                </a:tc>
                <a:tc>
                  <a:txBody>
                    <a:bodyPr/>
                    <a:lstStyle/>
                    <a:p>
                      <a:pPr algn="ctr"/>
                      <a:endParaRPr lang="fr-FR"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a:p>
                  </a:txBody>
                  <a:tcPr/>
                </a:tc>
                <a:extLst>
                  <a:ext uri="{0D108BD9-81ED-4DB2-BD59-A6C34878D82A}">
                    <a16:rowId xmlns:a16="http://schemas.microsoft.com/office/drawing/2014/main" val="4176013118"/>
                  </a:ext>
                </a:extLst>
              </a:tr>
            </a:tbl>
          </a:graphicData>
        </a:graphic>
      </p:graphicFrame>
      <p:sp>
        <p:nvSpPr>
          <p:cNvPr id="8" name="ZoneTexte 7">
            <a:extLst>
              <a:ext uri="{FF2B5EF4-FFF2-40B4-BE49-F238E27FC236}">
                <a16:creationId xmlns:a16="http://schemas.microsoft.com/office/drawing/2014/main" id="{3BDDE36E-37E9-E973-52BD-09F19B992AD7}"/>
              </a:ext>
            </a:extLst>
          </p:cNvPr>
          <p:cNvSpPr txBox="1"/>
          <p:nvPr/>
        </p:nvSpPr>
        <p:spPr>
          <a:xfrm>
            <a:off x="4555901" y="3409495"/>
            <a:ext cx="3995671" cy="246221"/>
          </a:xfrm>
          <a:prstGeom prst="rect">
            <a:avLst/>
          </a:prstGeom>
          <a:noFill/>
        </p:spPr>
        <p:txBody>
          <a:bodyPr wrap="square">
            <a:spAutoFit/>
          </a:bodyPr>
          <a:lstStyle/>
          <a:p>
            <a:r>
              <a:rPr lang="fr-FR" sz="1000" b="1" spc="150">
                <a:solidFill>
                  <a:schemeClr val="bg1"/>
                </a:solidFill>
                <a:latin typeface="Arial" panose="020B0604020202020204" pitchFamily="34" charset="0"/>
                <a:cs typeface="Arial" panose="020B0604020202020204" pitchFamily="34" charset="0"/>
              </a:rPr>
              <a:t>Après 1 an de traitement par hème humaine</a:t>
            </a:r>
            <a:endParaRPr lang="fr-FR" sz="1000"/>
          </a:p>
        </p:txBody>
      </p:sp>
      <p:sp>
        <p:nvSpPr>
          <p:cNvPr id="9" name="ZoneTexte 8">
            <a:extLst>
              <a:ext uri="{FF2B5EF4-FFF2-40B4-BE49-F238E27FC236}">
                <a16:creationId xmlns:a16="http://schemas.microsoft.com/office/drawing/2014/main" id="{086965D0-CA58-25D1-2DE3-C8EE56B779F0}"/>
              </a:ext>
            </a:extLst>
          </p:cNvPr>
          <p:cNvSpPr txBox="1"/>
          <p:nvPr/>
        </p:nvSpPr>
        <p:spPr>
          <a:xfrm>
            <a:off x="1506828" y="169139"/>
            <a:ext cx="6098146" cy="707886"/>
          </a:xfrm>
          <a:prstGeom prst="rect">
            <a:avLst/>
          </a:prstGeom>
          <a:noFill/>
        </p:spPr>
        <p:txBody>
          <a:bodyPr wrap="square">
            <a:spAutoFit/>
          </a:bodyPr>
          <a:lstStyle/>
          <a:p>
            <a:r>
              <a:rPr lang="fr-FR" sz="4000" b="1" spc="150">
                <a:solidFill>
                  <a:schemeClr val="bg1"/>
                </a:solidFill>
                <a:latin typeface="Arial" panose="020B0604020202020204" pitchFamily="34" charset="0"/>
                <a:cs typeface="Arial" panose="020B0604020202020204" pitchFamily="34" charset="0"/>
              </a:rPr>
              <a:t>Cas 1 Mme PK, 19 ans</a:t>
            </a:r>
            <a:endParaRPr lang="fr-FR" sz="4000"/>
          </a:p>
        </p:txBody>
      </p:sp>
    </p:spTree>
    <p:extLst>
      <p:ext uri="{BB962C8B-B14F-4D97-AF65-F5344CB8AC3E}">
        <p14:creationId xmlns:p14="http://schemas.microsoft.com/office/powerpoint/2010/main" val="136825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7B532ED-4CEB-1E3D-141B-36DB8D1369DB}"/>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122572" y="3215503"/>
            <a:ext cx="6054437" cy="3650183"/>
          </a:xfrm>
          <a:prstGeom prst="rect">
            <a:avLst/>
          </a:prstGeom>
          <a:ln w="25400">
            <a:solidFill>
              <a:schemeClr val="tx1"/>
            </a:solidFill>
          </a:ln>
        </p:spPr>
      </p:pic>
      <p:pic>
        <p:nvPicPr>
          <p:cNvPr id="3" name="Image 2">
            <a:extLst>
              <a:ext uri="{FF2B5EF4-FFF2-40B4-BE49-F238E27FC236}">
                <a16:creationId xmlns:a16="http://schemas.microsoft.com/office/drawing/2014/main" id="{42190E11-807B-47F2-4372-D1BF41C1BE8D}"/>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0" y="3235067"/>
            <a:ext cx="6096000" cy="3649772"/>
          </a:xfrm>
          <a:prstGeom prst="rect">
            <a:avLst/>
          </a:prstGeom>
          <a:ln w="25400">
            <a:solidFill>
              <a:schemeClr val="tx1"/>
            </a:solidFill>
          </a:ln>
        </p:spPr>
      </p:pic>
      <p:pic>
        <p:nvPicPr>
          <p:cNvPr id="2" name="Image 1">
            <a:extLst>
              <a:ext uri="{FF2B5EF4-FFF2-40B4-BE49-F238E27FC236}">
                <a16:creationId xmlns:a16="http://schemas.microsoft.com/office/drawing/2014/main" id="{D30BAFAF-7C53-F57E-A6D9-88CF1C40DFD1}"/>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0" y="0"/>
            <a:ext cx="6096000" cy="4282881"/>
          </a:xfrm>
          <a:prstGeom prst="rect">
            <a:avLst/>
          </a:prstGeom>
          <a:ln w="25400">
            <a:solidFill>
              <a:schemeClr val="tx1"/>
            </a:solidFill>
          </a:ln>
        </p:spPr>
      </p:pic>
      <p:pic>
        <p:nvPicPr>
          <p:cNvPr id="5" name="Image 4">
            <a:extLst>
              <a:ext uri="{FF2B5EF4-FFF2-40B4-BE49-F238E27FC236}">
                <a16:creationId xmlns:a16="http://schemas.microsoft.com/office/drawing/2014/main" id="{0ADB9B66-0032-540D-47ED-39F994AB0FF9}"/>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6107582" y="0"/>
            <a:ext cx="6054437" cy="4282881"/>
          </a:xfrm>
          <a:prstGeom prst="rect">
            <a:avLst/>
          </a:prstGeom>
          <a:ln w="25400">
            <a:solidFill>
              <a:schemeClr val="tx1"/>
            </a:solidFill>
          </a:ln>
        </p:spPr>
      </p:pic>
      <p:cxnSp>
        <p:nvCxnSpPr>
          <p:cNvPr id="8" name="Connecteur droit 7">
            <a:extLst>
              <a:ext uri="{FF2B5EF4-FFF2-40B4-BE49-F238E27FC236}">
                <a16:creationId xmlns:a16="http://schemas.microsoft.com/office/drawing/2014/main" id="{D7CF9F6D-7CF9-9D04-1BFF-EEEBBB3452BE}"/>
              </a:ext>
            </a:extLst>
          </p:cNvPr>
          <p:cNvCxnSpPr/>
          <p:nvPr/>
        </p:nvCxnSpPr>
        <p:spPr>
          <a:xfrm>
            <a:off x="3777521" y="0"/>
            <a:ext cx="0" cy="68848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1BFCB13-9866-FAEA-532D-4FAE37FDD04E}"/>
              </a:ext>
            </a:extLst>
          </p:cNvPr>
          <p:cNvCxnSpPr/>
          <p:nvPr/>
        </p:nvCxnSpPr>
        <p:spPr>
          <a:xfrm>
            <a:off x="9896006" y="0"/>
            <a:ext cx="0" cy="68848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B2E4E1A-A276-1E40-D079-0E5E77E58ED2}"/>
              </a:ext>
            </a:extLst>
          </p:cNvPr>
          <p:cNvSpPr txBox="1"/>
          <p:nvPr/>
        </p:nvSpPr>
        <p:spPr>
          <a:xfrm>
            <a:off x="824459" y="93463"/>
            <a:ext cx="1069524"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5 mV/D</a:t>
            </a:r>
          </a:p>
          <a:p>
            <a:r>
              <a:rPr lang="fr-FR" b="1">
                <a:latin typeface="Arial" panose="020B0604020202020204" pitchFamily="34" charset="0"/>
                <a:cs typeface="Arial" panose="020B0604020202020204" pitchFamily="34" charset="0"/>
              </a:rPr>
              <a:t>10 ms/D</a:t>
            </a:r>
          </a:p>
        </p:txBody>
      </p:sp>
      <p:sp>
        <p:nvSpPr>
          <p:cNvPr id="11" name="ZoneTexte 10">
            <a:extLst>
              <a:ext uri="{FF2B5EF4-FFF2-40B4-BE49-F238E27FC236}">
                <a16:creationId xmlns:a16="http://schemas.microsoft.com/office/drawing/2014/main" id="{6EE320A3-B9CF-B87C-952E-61FD426FB4E5}"/>
              </a:ext>
            </a:extLst>
          </p:cNvPr>
          <p:cNvSpPr txBox="1"/>
          <p:nvPr/>
        </p:nvSpPr>
        <p:spPr>
          <a:xfrm>
            <a:off x="1983697" y="93463"/>
            <a:ext cx="1159292"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0,5 mV/D</a:t>
            </a:r>
          </a:p>
          <a:p>
            <a:r>
              <a:rPr lang="fr-FR" b="1">
                <a:latin typeface="Arial" panose="020B0604020202020204" pitchFamily="34" charset="0"/>
                <a:cs typeface="Arial" panose="020B0604020202020204" pitchFamily="34" charset="0"/>
              </a:rPr>
              <a:t>10 ms/D</a:t>
            </a:r>
          </a:p>
        </p:txBody>
      </p:sp>
      <p:sp>
        <p:nvSpPr>
          <p:cNvPr id="12" name="ZoneTexte 11">
            <a:extLst>
              <a:ext uri="{FF2B5EF4-FFF2-40B4-BE49-F238E27FC236}">
                <a16:creationId xmlns:a16="http://schemas.microsoft.com/office/drawing/2014/main" id="{2EBE2C92-0208-06CF-2CF0-F7A33A30BAA2}"/>
              </a:ext>
            </a:extLst>
          </p:cNvPr>
          <p:cNvSpPr txBox="1"/>
          <p:nvPr/>
        </p:nvSpPr>
        <p:spPr>
          <a:xfrm>
            <a:off x="824459" y="4464888"/>
            <a:ext cx="1069524"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5 mV/D</a:t>
            </a:r>
          </a:p>
          <a:p>
            <a:r>
              <a:rPr lang="fr-FR" b="1">
                <a:latin typeface="Arial" panose="020B0604020202020204" pitchFamily="34" charset="0"/>
                <a:cs typeface="Arial" panose="020B0604020202020204" pitchFamily="34" charset="0"/>
              </a:rPr>
              <a:t>10 ms/D</a:t>
            </a:r>
          </a:p>
        </p:txBody>
      </p:sp>
      <p:sp>
        <p:nvSpPr>
          <p:cNvPr id="13" name="ZoneTexte 12">
            <a:extLst>
              <a:ext uri="{FF2B5EF4-FFF2-40B4-BE49-F238E27FC236}">
                <a16:creationId xmlns:a16="http://schemas.microsoft.com/office/drawing/2014/main" id="{ECABF7BD-7262-7687-6646-6C352CCA1EC1}"/>
              </a:ext>
            </a:extLst>
          </p:cNvPr>
          <p:cNvSpPr txBox="1"/>
          <p:nvPr/>
        </p:nvSpPr>
        <p:spPr>
          <a:xfrm>
            <a:off x="1983697" y="4464888"/>
            <a:ext cx="1159292"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0,5 mV/D</a:t>
            </a:r>
          </a:p>
          <a:p>
            <a:r>
              <a:rPr lang="fr-FR" b="1">
                <a:latin typeface="Arial" panose="020B0604020202020204" pitchFamily="34" charset="0"/>
                <a:cs typeface="Arial" panose="020B0604020202020204" pitchFamily="34" charset="0"/>
              </a:rPr>
              <a:t>10 ms/D</a:t>
            </a:r>
          </a:p>
        </p:txBody>
      </p:sp>
      <p:sp>
        <p:nvSpPr>
          <p:cNvPr id="14" name="ZoneTexte 13">
            <a:extLst>
              <a:ext uri="{FF2B5EF4-FFF2-40B4-BE49-F238E27FC236}">
                <a16:creationId xmlns:a16="http://schemas.microsoft.com/office/drawing/2014/main" id="{27E47D15-FEEC-D503-6220-29C04B9668F2}"/>
              </a:ext>
            </a:extLst>
          </p:cNvPr>
          <p:cNvSpPr txBox="1"/>
          <p:nvPr/>
        </p:nvSpPr>
        <p:spPr>
          <a:xfrm>
            <a:off x="7054719" y="93463"/>
            <a:ext cx="1069524"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5 mV/D</a:t>
            </a:r>
          </a:p>
          <a:p>
            <a:r>
              <a:rPr lang="fr-FR" b="1">
                <a:latin typeface="Arial" panose="020B0604020202020204" pitchFamily="34" charset="0"/>
                <a:cs typeface="Arial" panose="020B0604020202020204" pitchFamily="34" charset="0"/>
              </a:rPr>
              <a:t>10 ms/D</a:t>
            </a:r>
          </a:p>
        </p:txBody>
      </p:sp>
      <p:sp>
        <p:nvSpPr>
          <p:cNvPr id="15" name="ZoneTexte 14">
            <a:extLst>
              <a:ext uri="{FF2B5EF4-FFF2-40B4-BE49-F238E27FC236}">
                <a16:creationId xmlns:a16="http://schemas.microsoft.com/office/drawing/2014/main" id="{BCBB37B3-C6D7-E48A-BF6E-E028B406A673}"/>
              </a:ext>
            </a:extLst>
          </p:cNvPr>
          <p:cNvSpPr txBox="1"/>
          <p:nvPr/>
        </p:nvSpPr>
        <p:spPr>
          <a:xfrm>
            <a:off x="8213957" y="93463"/>
            <a:ext cx="1159292"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0,5 mV/D</a:t>
            </a:r>
          </a:p>
          <a:p>
            <a:r>
              <a:rPr lang="fr-FR" b="1">
                <a:latin typeface="Arial" panose="020B0604020202020204" pitchFamily="34" charset="0"/>
                <a:cs typeface="Arial" panose="020B0604020202020204" pitchFamily="34" charset="0"/>
              </a:rPr>
              <a:t>10 ms/D</a:t>
            </a:r>
          </a:p>
        </p:txBody>
      </p:sp>
      <p:sp>
        <p:nvSpPr>
          <p:cNvPr id="16" name="ZoneTexte 15">
            <a:extLst>
              <a:ext uri="{FF2B5EF4-FFF2-40B4-BE49-F238E27FC236}">
                <a16:creationId xmlns:a16="http://schemas.microsoft.com/office/drawing/2014/main" id="{B158C4E6-691D-4365-12BB-EAAC2D0345DD}"/>
              </a:ext>
            </a:extLst>
          </p:cNvPr>
          <p:cNvSpPr txBox="1"/>
          <p:nvPr/>
        </p:nvSpPr>
        <p:spPr>
          <a:xfrm>
            <a:off x="7054719" y="4464888"/>
            <a:ext cx="1069524"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5 mV/D</a:t>
            </a:r>
          </a:p>
          <a:p>
            <a:r>
              <a:rPr lang="fr-FR" b="1">
                <a:latin typeface="Arial" panose="020B0604020202020204" pitchFamily="34" charset="0"/>
                <a:cs typeface="Arial" panose="020B0604020202020204" pitchFamily="34" charset="0"/>
              </a:rPr>
              <a:t>10 ms/D</a:t>
            </a:r>
          </a:p>
        </p:txBody>
      </p:sp>
      <p:sp>
        <p:nvSpPr>
          <p:cNvPr id="17" name="ZoneTexte 16">
            <a:extLst>
              <a:ext uri="{FF2B5EF4-FFF2-40B4-BE49-F238E27FC236}">
                <a16:creationId xmlns:a16="http://schemas.microsoft.com/office/drawing/2014/main" id="{6C262DDB-4BD2-DB58-EF25-909BC58BB019}"/>
              </a:ext>
            </a:extLst>
          </p:cNvPr>
          <p:cNvSpPr txBox="1"/>
          <p:nvPr/>
        </p:nvSpPr>
        <p:spPr>
          <a:xfrm>
            <a:off x="8213957" y="4464888"/>
            <a:ext cx="1159292" cy="646331"/>
          </a:xfrm>
          <a:prstGeom prst="rect">
            <a:avLst/>
          </a:prstGeom>
          <a:noFill/>
        </p:spPr>
        <p:txBody>
          <a:bodyPr wrap="none" rtlCol="0">
            <a:spAutoFit/>
          </a:bodyPr>
          <a:lstStyle/>
          <a:p>
            <a:r>
              <a:rPr lang="fr-FR" b="1">
                <a:latin typeface="Arial" panose="020B0604020202020204" pitchFamily="34" charset="0"/>
                <a:cs typeface="Arial" panose="020B0604020202020204" pitchFamily="34" charset="0"/>
              </a:rPr>
              <a:t>0,5 mV/D</a:t>
            </a:r>
          </a:p>
          <a:p>
            <a:r>
              <a:rPr lang="fr-FR" b="1">
                <a:latin typeface="Arial" panose="020B0604020202020204" pitchFamily="34" charset="0"/>
                <a:cs typeface="Arial" panose="020B0604020202020204" pitchFamily="34" charset="0"/>
              </a:rPr>
              <a:t>10 ms/D</a:t>
            </a:r>
          </a:p>
        </p:txBody>
      </p:sp>
      <p:sp>
        <p:nvSpPr>
          <p:cNvPr id="19" name="ZoneTexte 18">
            <a:extLst>
              <a:ext uri="{FF2B5EF4-FFF2-40B4-BE49-F238E27FC236}">
                <a16:creationId xmlns:a16="http://schemas.microsoft.com/office/drawing/2014/main" id="{022BF3DA-8AAC-F111-D077-E21A7C69D948}"/>
              </a:ext>
            </a:extLst>
          </p:cNvPr>
          <p:cNvSpPr txBox="1"/>
          <p:nvPr/>
        </p:nvSpPr>
        <p:spPr>
          <a:xfrm>
            <a:off x="10126529" y="309532"/>
            <a:ext cx="2044149" cy="646331"/>
          </a:xfrm>
          <a:prstGeom prst="rect">
            <a:avLst/>
          </a:prstGeom>
          <a:noFill/>
        </p:spPr>
        <p:txBody>
          <a:bodyPr wrap="none" rtlCol="0">
            <a:spAutoFit/>
          </a:bodyPr>
          <a:lstStyle/>
          <a:p>
            <a:pPr algn="ctr"/>
            <a:r>
              <a:rPr lang="fr-FR" b="1">
                <a:solidFill>
                  <a:srgbClr val="FF0000"/>
                </a:solidFill>
                <a:latin typeface="Arial" panose="020B0604020202020204" pitchFamily="34" charset="0"/>
                <a:cs typeface="Arial" panose="020B0604020202020204" pitchFamily="34" charset="0"/>
              </a:rPr>
              <a:t>SGB post-COVID</a:t>
            </a:r>
          </a:p>
          <a:p>
            <a:pPr algn="ctr"/>
            <a:r>
              <a:rPr lang="fr-FR" b="1">
                <a:solidFill>
                  <a:srgbClr val="FF0000"/>
                </a:solidFill>
                <a:latin typeface="Arial" panose="020B0604020202020204" pitchFamily="34" charset="0"/>
                <a:cs typeface="Arial" panose="020B0604020202020204" pitchFamily="34" charset="0"/>
              </a:rPr>
              <a:t>J3</a:t>
            </a:r>
          </a:p>
        </p:txBody>
      </p:sp>
      <p:sp>
        <p:nvSpPr>
          <p:cNvPr id="20" name="ZoneTexte 19">
            <a:extLst>
              <a:ext uri="{FF2B5EF4-FFF2-40B4-BE49-F238E27FC236}">
                <a16:creationId xmlns:a16="http://schemas.microsoft.com/office/drawing/2014/main" id="{8FA91DD8-4229-996E-0882-F5CA82CF4135}"/>
              </a:ext>
            </a:extLst>
          </p:cNvPr>
          <p:cNvSpPr txBox="1"/>
          <p:nvPr/>
        </p:nvSpPr>
        <p:spPr>
          <a:xfrm>
            <a:off x="10126529" y="4717428"/>
            <a:ext cx="2044149" cy="646331"/>
          </a:xfrm>
          <a:prstGeom prst="rect">
            <a:avLst/>
          </a:prstGeom>
          <a:noFill/>
        </p:spPr>
        <p:txBody>
          <a:bodyPr wrap="none" rtlCol="0">
            <a:spAutoFit/>
          </a:bodyPr>
          <a:lstStyle/>
          <a:p>
            <a:pPr algn="ctr"/>
            <a:r>
              <a:rPr lang="fr-FR" b="1">
                <a:solidFill>
                  <a:srgbClr val="FF0000"/>
                </a:solidFill>
                <a:latin typeface="Arial" panose="020B0604020202020204" pitchFamily="34" charset="0"/>
                <a:cs typeface="Arial" panose="020B0604020202020204" pitchFamily="34" charset="0"/>
              </a:rPr>
              <a:t>SGB post-COVID</a:t>
            </a:r>
          </a:p>
          <a:p>
            <a:pPr algn="ctr"/>
            <a:r>
              <a:rPr lang="fr-FR" b="1">
                <a:solidFill>
                  <a:srgbClr val="FF0000"/>
                </a:solidFill>
                <a:latin typeface="Arial" panose="020B0604020202020204" pitchFamily="34" charset="0"/>
                <a:cs typeface="Arial" panose="020B0604020202020204" pitchFamily="34" charset="0"/>
              </a:rPr>
              <a:t>J3</a:t>
            </a:r>
          </a:p>
        </p:txBody>
      </p:sp>
      <p:sp>
        <p:nvSpPr>
          <p:cNvPr id="21" name="ZoneTexte 20">
            <a:extLst>
              <a:ext uri="{FF2B5EF4-FFF2-40B4-BE49-F238E27FC236}">
                <a16:creationId xmlns:a16="http://schemas.microsoft.com/office/drawing/2014/main" id="{899D47B1-6A3D-A03A-EA04-7CE3F7583B35}"/>
              </a:ext>
            </a:extLst>
          </p:cNvPr>
          <p:cNvSpPr txBox="1"/>
          <p:nvPr/>
        </p:nvSpPr>
        <p:spPr>
          <a:xfrm>
            <a:off x="8446962" y="3429000"/>
            <a:ext cx="1125629" cy="369332"/>
          </a:xfrm>
          <a:prstGeom prst="rect">
            <a:avLst/>
          </a:prstGeom>
          <a:noFill/>
        </p:spPr>
        <p:txBody>
          <a:bodyPr wrap="none" rtlCol="0">
            <a:spAutoFit/>
          </a:bodyPr>
          <a:lstStyle/>
          <a:p>
            <a:pPr algn="ctr"/>
            <a:r>
              <a:rPr lang="fr-FR" b="1">
                <a:solidFill>
                  <a:srgbClr val="FF0000"/>
                </a:solidFill>
                <a:latin typeface="Arial" panose="020B0604020202020204" pitchFamily="34" charset="0"/>
                <a:cs typeface="Arial" panose="020B0604020202020204" pitchFamily="34" charset="0"/>
              </a:rPr>
              <a:t>Ondes A</a:t>
            </a:r>
          </a:p>
        </p:txBody>
      </p:sp>
      <p:sp>
        <p:nvSpPr>
          <p:cNvPr id="22" name="ZoneTexte 21">
            <a:extLst>
              <a:ext uri="{FF2B5EF4-FFF2-40B4-BE49-F238E27FC236}">
                <a16:creationId xmlns:a16="http://schemas.microsoft.com/office/drawing/2014/main" id="{740613A6-2F50-EC71-4CF1-59E1092AF88D}"/>
              </a:ext>
            </a:extLst>
          </p:cNvPr>
          <p:cNvSpPr txBox="1"/>
          <p:nvPr/>
        </p:nvSpPr>
        <p:spPr>
          <a:xfrm>
            <a:off x="3801140" y="3798332"/>
            <a:ext cx="2267937" cy="369332"/>
          </a:xfrm>
          <a:prstGeom prst="rect">
            <a:avLst/>
          </a:prstGeom>
          <a:noFill/>
        </p:spPr>
        <p:txBody>
          <a:bodyPr wrap="square" rtlCol="0">
            <a:spAutoFit/>
          </a:bodyPr>
          <a:lstStyle/>
          <a:p>
            <a:pPr algn="ctr"/>
            <a:r>
              <a:rPr lang="fr-FR" b="1">
                <a:solidFill>
                  <a:srgbClr val="00B050"/>
                </a:solidFill>
                <a:latin typeface="Arial" panose="020B0604020202020204" pitchFamily="34" charset="0"/>
                <a:cs typeface="Arial" panose="020B0604020202020204" pitchFamily="34" charset="0"/>
              </a:rPr>
              <a:t>Persistance : 100%</a:t>
            </a:r>
          </a:p>
        </p:txBody>
      </p:sp>
      <p:sp>
        <p:nvSpPr>
          <p:cNvPr id="23" name="ZoneTexte 22">
            <a:extLst>
              <a:ext uri="{FF2B5EF4-FFF2-40B4-BE49-F238E27FC236}">
                <a16:creationId xmlns:a16="http://schemas.microsoft.com/office/drawing/2014/main" id="{5BEC46D9-70BE-BAB3-6D28-30E569487270}"/>
              </a:ext>
            </a:extLst>
          </p:cNvPr>
          <p:cNvSpPr txBox="1"/>
          <p:nvPr/>
        </p:nvSpPr>
        <p:spPr>
          <a:xfrm>
            <a:off x="10014634" y="6049355"/>
            <a:ext cx="2267937" cy="369332"/>
          </a:xfrm>
          <a:prstGeom prst="rect">
            <a:avLst/>
          </a:prstGeom>
          <a:noFill/>
        </p:spPr>
        <p:txBody>
          <a:bodyPr wrap="square" rtlCol="0">
            <a:spAutoFit/>
          </a:bodyPr>
          <a:lstStyle/>
          <a:p>
            <a:pPr algn="ctr"/>
            <a:r>
              <a:rPr lang="fr-FR" b="1">
                <a:solidFill>
                  <a:srgbClr val="FF0000"/>
                </a:solidFill>
                <a:latin typeface="Arial" panose="020B0604020202020204" pitchFamily="34" charset="0"/>
                <a:cs typeface="Arial" panose="020B0604020202020204" pitchFamily="34" charset="0"/>
              </a:rPr>
              <a:t>Persistance : ?</a:t>
            </a:r>
          </a:p>
        </p:txBody>
      </p:sp>
      <p:sp>
        <p:nvSpPr>
          <p:cNvPr id="4" name="ZoneTexte 3">
            <a:extLst>
              <a:ext uri="{FF2B5EF4-FFF2-40B4-BE49-F238E27FC236}">
                <a16:creationId xmlns:a16="http://schemas.microsoft.com/office/drawing/2014/main" id="{82D18066-B461-A111-32E2-7DF57DB51FF0}"/>
              </a:ext>
            </a:extLst>
          </p:cNvPr>
          <p:cNvSpPr txBox="1"/>
          <p:nvPr/>
        </p:nvSpPr>
        <p:spPr>
          <a:xfrm>
            <a:off x="11204606" y="3444389"/>
            <a:ext cx="643272" cy="707886"/>
          </a:xfrm>
          <a:prstGeom prst="rect">
            <a:avLst/>
          </a:prstGeom>
          <a:noFill/>
        </p:spPr>
        <p:txBody>
          <a:bodyPr wrap="square">
            <a:spAutoFit/>
          </a:bodyPr>
          <a:lstStyle/>
          <a:p>
            <a:r>
              <a:rPr lang="fr-FR" sz="4000" b="1">
                <a:latin typeface="Arial" panose="020B0604020202020204" pitchFamily="34" charset="0"/>
                <a:cs typeface="Arial" panose="020B0604020202020204" pitchFamily="34" charset="0"/>
              </a:rPr>
              <a:t>1️⃣</a:t>
            </a:r>
            <a:endParaRPr lang="fr-FR" sz="40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EB00403-8364-BF9C-AA4F-98F510D3FFAE}"/>
              </a:ext>
            </a:extLst>
          </p:cNvPr>
          <p:cNvSpPr/>
          <p:nvPr/>
        </p:nvSpPr>
        <p:spPr>
          <a:xfrm>
            <a:off x="14613" y="0"/>
            <a:ext cx="6048986" cy="6865686"/>
          </a:xfrm>
          <a:prstGeom prst="rect">
            <a:avLst/>
          </a:prstGeom>
          <a:noFill/>
          <a:ln w="889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FADEF5C-C2FD-E6CA-9B7F-FD6ADD17397C}"/>
              </a:ext>
            </a:extLst>
          </p:cNvPr>
          <p:cNvSpPr/>
          <p:nvPr/>
        </p:nvSpPr>
        <p:spPr>
          <a:xfrm>
            <a:off x="6122572" y="0"/>
            <a:ext cx="6039447" cy="6865686"/>
          </a:xfrm>
          <a:prstGeom prst="rect">
            <a:avLst/>
          </a:prstGeom>
          <a:noFill/>
          <a:ln w="889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677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C76DBF-8C69-2F04-A37D-FA1D4709222F}"/>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0" y="0"/>
            <a:ext cx="3456924" cy="3429000"/>
          </a:xfrm>
          <a:prstGeom prst="rect">
            <a:avLst/>
          </a:prstGeom>
          <a:ln w="25400">
            <a:solidFill>
              <a:schemeClr val="accent1">
                <a:shade val="15000"/>
              </a:schemeClr>
            </a:solidFill>
          </a:ln>
        </p:spPr>
      </p:pic>
      <p:pic>
        <p:nvPicPr>
          <p:cNvPr id="5" name="Image 4">
            <a:extLst>
              <a:ext uri="{FF2B5EF4-FFF2-40B4-BE49-F238E27FC236}">
                <a16:creationId xmlns:a16="http://schemas.microsoft.com/office/drawing/2014/main" id="{3DA7718C-582D-25EE-8C14-AE5F4A0ED33B}"/>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3456924" y="0"/>
            <a:ext cx="3456924" cy="3448809"/>
          </a:xfrm>
          <a:prstGeom prst="rect">
            <a:avLst/>
          </a:prstGeom>
          <a:ln w="25400">
            <a:solidFill>
              <a:schemeClr val="accent1">
                <a:shade val="15000"/>
              </a:schemeClr>
            </a:solidFill>
          </a:ln>
        </p:spPr>
      </p:pic>
      <p:pic>
        <p:nvPicPr>
          <p:cNvPr id="6" name="Image 5">
            <a:extLst>
              <a:ext uri="{FF2B5EF4-FFF2-40B4-BE49-F238E27FC236}">
                <a16:creationId xmlns:a16="http://schemas.microsoft.com/office/drawing/2014/main" id="{66D6C01E-6D2D-2F0C-B28A-D1A57CF4D051}"/>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6913848" y="0"/>
            <a:ext cx="3456924" cy="3440694"/>
          </a:xfrm>
          <a:prstGeom prst="rect">
            <a:avLst/>
          </a:prstGeom>
          <a:ln w="25400">
            <a:solidFill>
              <a:schemeClr val="accent1">
                <a:shade val="15000"/>
              </a:schemeClr>
            </a:solidFill>
          </a:ln>
        </p:spPr>
      </p:pic>
      <p:pic>
        <p:nvPicPr>
          <p:cNvPr id="7" name="Image 6">
            <a:extLst>
              <a:ext uri="{FF2B5EF4-FFF2-40B4-BE49-F238E27FC236}">
                <a16:creationId xmlns:a16="http://schemas.microsoft.com/office/drawing/2014/main" id="{5F8A38EF-99EE-1248-B926-4927E79D1D3E}"/>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0" y="3448809"/>
            <a:ext cx="3456924" cy="3440656"/>
          </a:xfrm>
          <a:prstGeom prst="rect">
            <a:avLst/>
          </a:prstGeom>
          <a:ln w="25400">
            <a:solidFill>
              <a:schemeClr val="accent1">
                <a:shade val="15000"/>
              </a:schemeClr>
            </a:solidFill>
          </a:ln>
        </p:spPr>
      </p:pic>
      <p:sp>
        <p:nvSpPr>
          <p:cNvPr id="8" name="ZoneTexte 7">
            <a:extLst>
              <a:ext uri="{FF2B5EF4-FFF2-40B4-BE49-F238E27FC236}">
                <a16:creationId xmlns:a16="http://schemas.microsoft.com/office/drawing/2014/main" id="{43EB5811-4B49-84BB-043A-CA4E428D81F0}"/>
              </a:ext>
            </a:extLst>
          </p:cNvPr>
          <p:cNvSpPr txBox="1"/>
          <p:nvPr/>
        </p:nvSpPr>
        <p:spPr>
          <a:xfrm>
            <a:off x="2584174" y="417443"/>
            <a:ext cx="524503"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J3</a:t>
            </a:r>
          </a:p>
        </p:txBody>
      </p:sp>
      <p:sp>
        <p:nvSpPr>
          <p:cNvPr id="9" name="ZoneTexte 8">
            <a:extLst>
              <a:ext uri="{FF2B5EF4-FFF2-40B4-BE49-F238E27FC236}">
                <a16:creationId xmlns:a16="http://schemas.microsoft.com/office/drawing/2014/main" id="{2CBB8B0E-94C3-5BBB-1A19-58FD86B22D07}"/>
              </a:ext>
            </a:extLst>
          </p:cNvPr>
          <p:cNvSpPr txBox="1"/>
          <p:nvPr/>
        </p:nvSpPr>
        <p:spPr>
          <a:xfrm>
            <a:off x="2584173" y="3733707"/>
            <a:ext cx="52931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J5</a:t>
            </a:r>
          </a:p>
        </p:txBody>
      </p:sp>
      <p:pic>
        <p:nvPicPr>
          <p:cNvPr id="10" name="Image 9">
            <a:extLst>
              <a:ext uri="{FF2B5EF4-FFF2-40B4-BE49-F238E27FC236}">
                <a16:creationId xmlns:a16="http://schemas.microsoft.com/office/drawing/2014/main" id="{A7AB4374-346A-F90C-7336-14FB4B936C3E}"/>
              </a:ext>
            </a:extLst>
          </p:cNvPr>
          <p:cNvPicPr>
            <a:picLocks noChangeAspect="1"/>
          </p:cNvPicPr>
          <p:nvPr/>
        </p:nvPicPr>
        <p:blipFill>
          <a:blip r:embed="rId11">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3456924" y="3440694"/>
            <a:ext cx="3456923" cy="3429000"/>
          </a:xfrm>
          <a:prstGeom prst="rect">
            <a:avLst/>
          </a:prstGeom>
          <a:ln w="25400">
            <a:solidFill>
              <a:schemeClr val="accent1">
                <a:shade val="15000"/>
              </a:schemeClr>
            </a:solidFill>
          </a:ln>
        </p:spPr>
      </p:pic>
      <p:sp>
        <p:nvSpPr>
          <p:cNvPr id="11" name="ZoneTexte 10">
            <a:extLst>
              <a:ext uri="{FF2B5EF4-FFF2-40B4-BE49-F238E27FC236}">
                <a16:creationId xmlns:a16="http://schemas.microsoft.com/office/drawing/2014/main" id="{ADAD1654-B00F-A858-3708-AADA61748417}"/>
              </a:ext>
            </a:extLst>
          </p:cNvPr>
          <p:cNvSpPr txBox="1"/>
          <p:nvPr/>
        </p:nvSpPr>
        <p:spPr>
          <a:xfrm>
            <a:off x="6096000" y="417443"/>
            <a:ext cx="73770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J14</a:t>
            </a:r>
          </a:p>
        </p:txBody>
      </p:sp>
      <p:sp>
        <p:nvSpPr>
          <p:cNvPr id="12" name="ZoneTexte 11">
            <a:extLst>
              <a:ext uri="{FF2B5EF4-FFF2-40B4-BE49-F238E27FC236}">
                <a16:creationId xmlns:a16="http://schemas.microsoft.com/office/drawing/2014/main" id="{0E21AEE6-F445-5887-68C6-93BDECFBBC33}"/>
              </a:ext>
            </a:extLst>
          </p:cNvPr>
          <p:cNvSpPr txBox="1"/>
          <p:nvPr/>
        </p:nvSpPr>
        <p:spPr>
          <a:xfrm>
            <a:off x="6095999" y="3733707"/>
            <a:ext cx="73770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J14</a:t>
            </a:r>
          </a:p>
        </p:txBody>
      </p:sp>
      <p:pic>
        <p:nvPicPr>
          <p:cNvPr id="13" name="Image 12">
            <a:extLst>
              <a:ext uri="{FF2B5EF4-FFF2-40B4-BE49-F238E27FC236}">
                <a16:creationId xmlns:a16="http://schemas.microsoft.com/office/drawing/2014/main" id="{B6002EAC-8810-9877-7EEF-7B7B3E750F25}"/>
              </a:ext>
            </a:extLst>
          </p:cNvPr>
          <p:cNvPicPr>
            <a:picLocks noChangeAspect="1"/>
          </p:cNvPicPr>
          <p:nvPr/>
        </p:nvPicPr>
        <p:blipFill>
          <a:blip r:embed="rId13">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8783306" y="3448809"/>
            <a:ext cx="3417213" cy="3409190"/>
          </a:xfrm>
          <a:prstGeom prst="rect">
            <a:avLst/>
          </a:prstGeom>
          <a:ln w="25400">
            <a:solidFill>
              <a:schemeClr val="accent1">
                <a:shade val="15000"/>
              </a:schemeClr>
            </a:solidFill>
          </a:ln>
        </p:spPr>
      </p:pic>
      <p:sp>
        <p:nvSpPr>
          <p:cNvPr id="14" name="ZoneTexte 13">
            <a:extLst>
              <a:ext uri="{FF2B5EF4-FFF2-40B4-BE49-F238E27FC236}">
                <a16:creationId xmlns:a16="http://schemas.microsoft.com/office/drawing/2014/main" id="{B8B0C547-C87B-3B45-F67F-8EA652F54937}"/>
              </a:ext>
            </a:extLst>
          </p:cNvPr>
          <p:cNvSpPr txBox="1"/>
          <p:nvPr/>
        </p:nvSpPr>
        <p:spPr>
          <a:xfrm>
            <a:off x="11198086" y="3733706"/>
            <a:ext cx="946093"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J150</a:t>
            </a:r>
          </a:p>
        </p:txBody>
      </p:sp>
      <p:sp>
        <p:nvSpPr>
          <p:cNvPr id="15" name="ZoneTexte 14">
            <a:extLst>
              <a:ext uri="{FF2B5EF4-FFF2-40B4-BE49-F238E27FC236}">
                <a16:creationId xmlns:a16="http://schemas.microsoft.com/office/drawing/2014/main" id="{EE8E21FE-068C-39CD-A251-0B31C8E24F00}"/>
              </a:ext>
            </a:extLst>
          </p:cNvPr>
          <p:cNvSpPr txBox="1"/>
          <p:nvPr/>
        </p:nvSpPr>
        <p:spPr>
          <a:xfrm>
            <a:off x="9536828" y="417443"/>
            <a:ext cx="73770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J21</a:t>
            </a:r>
          </a:p>
        </p:txBody>
      </p:sp>
      <p:sp>
        <p:nvSpPr>
          <p:cNvPr id="16" name="ZoneTexte 15">
            <a:extLst>
              <a:ext uri="{FF2B5EF4-FFF2-40B4-BE49-F238E27FC236}">
                <a16:creationId xmlns:a16="http://schemas.microsoft.com/office/drawing/2014/main" id="{4FCF7957-AC59-134C-A8A7-0C380C7CDCD1}"/>
              </a:ext>
            </a:extLst>
          </p:cNvPr>
          <p:cNvSpPr txBox="1"/>
          <p:nvPr/>
        </p:nvSpPr>
        <p:spPr>
          <a:xfrm>
            <a:off x="7291985" y="4026093"/>
            <a:ext cx="1113183" cy="1569660"/>
          </a:xfrm>
          <a:prstGeom prst="rect">
            <a:avLst/>
          </a:prstGeom>
          <a:noFill/>
        </p:spPr>
        <p:txBody>
          <a:bodyPr wrap="square" rtlCol="0">
            <a:spAutoFit/>
          </a:bodyPr>
          <a:lstStyle/>
          <a:p>
            <a:r>
              <a:rPr lang="fr-FR" sz="9600">
                <a:solidFill>
                  <a:schemeClr val="bg1"/>
                </a:solidFill>
                <a:latin typeface="Calibri" panose="020F0502020204030204" pitchFamily="34" charset="0"/>
                <a:cs typeface="Calibri" panose="020F0502020204030204" pitchFamily="34" charset="0"/>
              </a:rPr>
              <a:t>…</a:t>
            </a:r>
          </a:p>
        </p:txBody>
      </p:sp>
      <p:sp>
        <p:nvSpPr>
          <p:cNvPr id="17" name="ZoneTexte 16">
            <a:extLst>
              <a:ext uri="{FF2B5EF4-FFF2-40B4-BE49-F238E27FC236}">
                <a16:creationId xmlns:a16="http://schemas.microsoft.com/office/drawing/2014/main" id="{A22E0360-D5A9-907D-4A57-F8C5A13C342D}"/>
              </a:ext>
            </a:extLst>
          </p:cNvPr>
          <p:cNvSpPr txBox="1"/>
          <p:nvPr/>
        </p:nvSpPr>
        <p:spPr>
          <a:xfrm>
            <a:off x="1656035" y="2112496"/>
            <a:ext cx="1452642"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4,2 ms</a:t>
            </a:r>
          </a:p>
          <a:p>
            <a:r>
              <a:rPr lang="fr-FR">
                <a:latin typeface="Calibri" panose="020F0502020204030204" pitchFamily="34" charset="0"/>
                <a:cs typeface="Calibri" panose="020F0502020204030204" pitchFamily="34" charset="0"/>
              </a:rPr>
              <a:t>VCM : 48</a:t>
            </a:r>
            <a:r>
              <a:rPr lang="fr-FR" b="1">
                <a:solidFill>
                  <a:srgbClr val="FF000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7,4</a:t>
            </a:r>
            <a:r>
              <a:rPr lang="fr-FR" b="1">
                <a:solidFill>
                  <a:srgbClr val="FF000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mV</a:t>
            </a:r>
          </a:p>
        </p:txBody>
      </p:sp>
      <p:sp>
        <p:nvSpPr>
          <p:cNvPr id="18" name="ZoneTexte 17">
            <a:extLst>
              <a:ext uri="{FF2B5EF4-FFF2-40B4-BE49-F238E27FC236}">
                <a16:creationId xmlns:a16="http://schemas.microsoft.com/office/drawing/2014/main" id="{F0E17646-6BAB-D5CF-A4E8-675913844065}"/>
              </a:ext>
            </a:extLst>
          </p:cNvPr>
          <p:cNvSpPr txBox="1"/>
          <p:nvPr/>
        </p:nvSpPr>
        <p:spPr>
          <a:xfrm>
            <a:off x="5039221" y="2112496"/>
            <a:ext cx="1526380"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a:t>
            </a:r>
            <a:r>
              <a:rPr lang="fr-FR" b="1">
                <a:solidFill>
                  <a:srgbClr val="FF0000"/>
                </a:solidFill>
                <a:latin typeface="Calibri" panose="020F0502020204030204" pitchFamily="34" charset="0"/>
                <a:cs typeface="Calibri" panose="020F0502020204030204" pitchFamily="34" charset="0"/>
              </a:rPr>
              <a:t>10,3</a:t>
            </a:r>
            <a:r>
              <a:rPr lang="fr-FR">
                <a:latin typeface="Calibri" panose="020F0502020204030204" pitchFamily="34" charset="0"/>
                <a:cs typeface="Calibri" panose="020F0502020204030204" pitchFamily="34" charset="0"/>
              </a:rPr>
              <a:t> ms</a:t>
            </a:r>
          </a:p>
          <a:p>
            <a:r>
              <a:rPr lang="fr-FR">
                <a:latin typeface="Calibri" panose="020F0502020204030204" pitchFamily="34" charset="0"/>
                <a:cs typeface="Calibri" panose="020F0502020204030204" pitchFamily="34" charset="0"/>
              </a:rPr>
              <a:t>VCM : </a:t>
            </a:r>
            <a:r>
              <a:rPr lang="fr-FR" b="1">
                <a:solidFill>
                  <a:srgbClr val="FF0000"/>
                </a:solidFill>
                <a:latin typeface="Calibri" panose="020F0502020204030204" pitchFamily="34" charset="0"/>
                <a:cs typeface="Calibri" panose="020F0502020204030204" pitchFamily="34" charset="0"/>
              </a:rPr>
              <a:t>27</a:t>
            </a:r>
            <a:r>
              <a:rPr lang="fr-FR">
                <a:latin typeface="Calibri" panose="020F0502020204030204" pitchFamily="34" charset="0"/>
                <a:cs typeface="Calibri" panose="020F0502020204030204" pitchFamily="34" charset="0"/>
              </a:rPr>
              <a:t> 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a:t>
            </a:r>
            <a:r>
              <a:rPr lang="fr-FR" b="1">
                <a:solidFill>
                  <a:srgbClr val="FF0000"/>
                </a:solidFill>
                <a:latin typeface="Calibri" panose="020F0502020204030204" pitchFamily="34" charset="0"/>
                <a:cs typeface="Calibri" panose="020F0502020204030204" pitchFamily="34" charset="0"/>
              </a:rPr>
              <a:t>3,1</a:t>
            </a:r>
            <a:r>
              <a:rPr lang="fr-FR">
                <a:latin typeface="Calibri" panose="020F0502020204030204" pitchFamily="34" charset="0"/>
                <a:cs typeface="Calibri" panose="020F0502020204030204" pitchFamily="34" charset="0"/>
              </a:rPr>
              <a:t> mV</a:t>
            </a:r>
          </a:p>
          <a:p>
            <a:r>
              <a:rPr lang="fr-FR">
                <a:latin typeface="Calibri" panose="020F0502020204030204" pitchFamily="34" charset="0"/>
                <a:cs typeface="Calibri" panose="020F0502020204030204" pitchFamily="34" charset="0"/>
              </a:rPr>
              <a:t>BC : </a:t>
            </a:r>
            <a:r>
              <a:rPr lang="fr-FR" b="1">
                <a:solidFill>
                  <a:srgbClr val="FF0000"/>
                </a:solidFill>
                <a:latin typeface="Calibri" panose="020F0502020204030204" pitchFamily="34" charset="0"/>
                <a:cs typeface="Calibri" panose="020F0502020204030204" pitchFamily="34" charset="0"/>
              </a:rPr>
              <a:t>70%</a:t>
            </a:r>
          </a:p>
        </p:txBody>
      </p:sp>
      <p:sp>
        <p:nvSpPr>
          <p:cNvPr id="19" name="ZoneTexte 18">
            <a:extLst>
              <a:ext uri="{FF2B5EF4-FFF2-40B4-BE49-F238E27FC236}">
                <a16:creationId xmlns:a16="http://schemas.microsoft.com/office/drawing/2014/main" id="{4A8FDF9F-4D3A-1A04-81B9-F0065361CDD3}"/>
              </a:ext>
            </a:extLst>
          </p:cNvPr>
          <p:cNvSpPr txBox="1"/>
          <p:nvPr/>
        </p:nvSpPr>
        <p:spPr>
          <a:xfrm>
            <a:off x="8608288" y="2112496"/>
            <a:ext cx="1526380"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a:t>
            </a:r>
            <a:r>
              <a:rPr lang="fr-FR" b="1">
                <a:solidFill>
                  <a:srgbClr val="FF0000"/>
                </a:solidFill>
                <a:latin typeface="Calibri" panose="020F0502020204030204" pitchFamily="34" charset="0"/>
                <a:cs typeface="Calibri" panose="020F0502020204030204" pitchFamily="34" charset="0"/>
              </a:rPr>
              <a:t>14,3 </a:t>
            </a:r>
            <a:r>
              <a:rPr lang="fr-FR">
                <a:latin typeface="Calibri" panose="020F0502020204030204" pitchFamily="34" charset="0"/>
                <a:cs typeface="Calibri" panose="020F0502020204030204" pitchFamily="34" charset="0"/>
              </a:rPr>
              <a:t>ms</a:t>
            </a:r>
          </a:p>
          <a:p>
            <a:r>
              <a:rPr lang="fr-FR">
                <a:latin typeface="Calibri" panose="020F0502020204030204" pitchFamily="34" charset="0"/>
                <a:cs typeface="Calibri" panose="020F0502020204030204" pitchFamily="34" charset="0"/>
              </a:rPr>
              <a:t>VCM : </a:t>
            </a:r>
            <a:r>
              <a:rPr lang="fr-FR" b="1">
                <a:solidFill>
                  <a:srgbClr val="FF0000"/>
                </a:solidFill>
                <a:latin typeface="Calibri" panose="020F0502020204030204" pitchFamily="34" charset="0"/>
                <a:cs typeface="Calibri" panose="020F0502020204030204" pitchFamily="34" charset="0"/>
              </a:rPr>
              <a:t>26</a:t>
            </a:r>
            <a:r>
              <a:rPr lang="fr-FR">
                <a:latin typeface="Calibri" panose="020F0502020204030204" pitchFamily="34" charset="0"/>
                <a:cs typeface="Calibri" panose="020F0502020204030204" pitchFamily="34" charset="0"/>
              </a:rPr>
              <a:t> 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a:t>
            </a:r>
            <a:r>
              <a:rPr lang="fr-FR" b="1">
                <a:solidFill>
                  <a:srgbClr val="FF0000"/>
                </a:solidFill>
                <a:latin typeface="Calibri" panose="020F0502020204030204" pitchFamily="34" charset="0"/>
                <a:cs typeface="Calibri" panose="020F0502020204030204" pitchFamily="34" charset="0"/>
              </a:rPr>
              <a:t>2,0</a:t>
            </a:r>
            <a:r>
              <a:rPr lang="fr-FR">
                <a:latin typeface="Calibri" panose="020F0502020204030204" pitchFamily="34" charset="0"/>
                <a:cs typeface="Calibri" panose="020F0502020204030204" pitchFamily="34" charset="0"/>
              </a:rPr>
              <a:t> mV</a:t>
            </a:r>
          </a:p>
          <a:p>
            <a:r>
              <a:rPr lang="fr-FR">
                <a:latin typeface="Calibri" panose="020F0502020204030204" pitchFamily="34" charset="0"/>
                <a:cs typeface="Calibri" panose="020F0502020204030204" pitchFamily="34" charset="0"/>
              </a:rPr>
              <a:t>BC : </a:t>
            </a:r>
            <a:r>
              <a:rPr lang="fr-FR" b="1">
                <a:solidFill>
                  <a:srgbClr val="FF0000"/>
                </a:solidFill>
                <a:latin typeface="Calibri" panose="020F0502020204030204" pitchFamily="34" charset="0"/>
                <a:cs typeface="Calibri" panose="020F0502020204030204" pitchFamily="34" charset="0"/>
              </a:rPr>
              <a:t>90%</a:t>
            </a:r>
          </a:p>
        </p:txBody>
      </p:sp>
      <p:sp>
        <p:nvSpPr>
          <p:cNvPr id="20" name="ZoneTexte 19">
            <a:extLst>
              <a:ext uri="{FF2B5EF4-FFF2-40B4-BE49-F238E27FC236}">
                <a16:creationId xmlns:a16="http://schemas.microsoft.com/office/drawing/2014/main" id="{D5EDFBC4-8021-7F39-37BF-75C4FDD73DE7}"/>
              </a:ext>
            </a:extLst>
          </p:cNvPr>
          <p:cNvSpPr txBox="1"/>
          <p:nvPr/>
        </p:nvSpPr>
        <p:spPr>
          <a:xfrm>
            <a:off x="10491912" y="5705520"/>
            <a:ext cx="1452642"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3,5 ms</a:t>
            </a:r>
          </a:p>
          <a:p>
            <a:r>
              <a:rPr lang="fr-FR">
                <a:latin typeface="Calibri" panose="020F0502020204030204" pitchFamily="34" charset="0"/>
                <a:cs typeface="Calibri" panose="020F0502020204030204" pitchFamily="34" charset="0"/>
              </a:rPr>
              <a:t>VCM : 47 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8,2 mV</a:t>
            </a:r>
          </a:p>
        </p:txBody>
      </p:sp>
      <p:sp>
        <p:nvSpPr>
          <p:cNvPr id="21" name="ZoneTexte 20">
            <a:extLst>
              <a:ext uri="{FF2B5EF4-FFF2-40B4-BE49-F238E27FC236}">
                <a16:creationId xmlns:a16="http://schemas.microsoft.com/office/drawing/2014/main" id="{B9177E41-EC3D-C117-E368-B9DDBAFAFAD6}"/>
              </a:ext>
            </a:extLst>
          </p:cNvPr>
          <p:cNvSpPr txBox="1"/>
          <p:nvPr/>
        </p:nvSpPr>
        <p:spPr>
          <a:xfrm>
            <a:off x="5112959" y="5701095"/>
            <a:ext cx="1452642"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4,0 ms</a:t>
            </a:r>
          </a:p>
          <a:p>
            <a:r>
              <a:rPr lang="fr-FR">
                <a:latin typeface="Calibri" panose="020F0502020204030204" pitchFamily="34" charset="0"/>
                <a:cs typeface="Calibri" panose="020F0502020204030204" pitchFamily="34" charset="0"/>
              </a:rPr>
              <a:t>VCM : 48 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6,8 mV</a:t>
            </a:r>
          </a:p>
        </p:txBody>
      </p:sp>
      <p:sp>
        <p:nvSpPr>
          <p:cNvPr id="22" name="ZoneTexte 21">
            <a:extLst>
              <a:ext uri="{FF2B5EF4-FFF2-40B4-BE49-F238E27FC236}">
                <a16:creationId xmlns:a16="http://schemas.microsoft.com/office/drawing/2014/main" id="{B50B8695-07A6-8796-53B2-3574FA506755}"/>
              </a:ext>
            </a:extLst>
          </p:cNvPr>
          <p:cNvSpPr txBox="1"/>
          <p:nvPr/>
        </p:nvSpPr>
        <p:spPr>
          <a:xfrm>
            <a:off x="1656035" y="5705520"/>
            <a:ext cx="1452642"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4,2 ms</a:t>
            </a:r>
          </a:p>
          <a:p>
            <a:r>
              <a:rPr lang="fr-FR">
                <a:latin typeface="Calibri" panose="020F0502020204030204" pitchFamily="34" charset="0"/>
                <a:cs typeface="Calibri" panose="020F0502020204030204" pitchFamily="34" charset="0"/>
              </a:rPr>
              <a:t>VCM : 56 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a:t>
            </a:r>
            <a:r>
              <a:rPr lang="fr-FR" b="1">
                <a:solidFill>
                  <a:srgbClr val="FF0000"/>
                </a:solidFill>
                <a:latin typeface="Calibri" panose="020F0502020204030204" pitchFamily="34" charset="0"/>
                <a:cs typeface="Calibri" panose="020F0502020204030204" pitchFamily="34" charset="0"/>
              </a:rPr>
              <a:t>3,2</a:t>
            </a:r>
            <a:r>
              <a:rPr lang="fr-FR">
                <a:latin typeface="Calibri" panose="020F0502020204030204" pitchFamily="34" charset="0"/>
                <a:cs typeface="Calibri" panose="020F0502020204030204" pitchFamily="34" charset="0"/>
              </a:rPr>
              <a:t> mV</a:t>
            </a:r>
          </a:p>
        </p:txBody>
      </p:sp>
      <p:sp>
        <p:nvSpPr>
          <p:cNvPr id="23" name="ZoneTexte 22">
            <a:extLst>
              <a:ext uri="{FF2B5EF4-FFF2-40B4-BE49-F238E27FC236}">
                <a16:creationId xmlns:a16="http://schemas.microsoft.com/office/drawing/2014/main" id="{DEABDBF5-EC9E-3890-9CED-B18B34436BD6}"/>
              </a:ext>
            </a:extLst>
          </p:cNvPr>
          <p:cNvSpPr txBox="1"/>
          <p:nvPr/>
        </p:nvSpPr>
        <p:spPr>
          <a:xfrm>
            <a:off x="66842" y="2663014"/>
            <a:ext cx="643272" cy="707886"/>
          </a:xfrm>
          <a:prstGeom prst="rect">
            <a:avLst/>
          </a:prstGeom>
          <a:noFill/>
        </p:spPr>
        <p:txBody>
          <a:bodyPr wrap="square">
            <a:spAutoFit/>
          </a:bodyPr>
          <a:lstStyle/>
          <a:p>
            <a:r>
              <a:rPr lang="fr-FR" sz="4000" b="1">
                <a:latin typeface="Calibri" panose="020F0502020204030204" pitchFamily="34" charset="0"/>
                <a:cs typeface="Calibri" panose="020F0502020204030204" pitchFamily="34" charset="0"/>
              </a:rPr>
              <a:t>1️⃣</a:t>
            </a:r>
            <a:endParaRPr lang="fr-FR" sz="4000">
              <a:latin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id="{E4101C3C-DA9C-A071-873E-8A1C05A549EA}"/>
              </a:ext>
            </a:extLst>
          </p:cNvPr>
          <p:cNvSpPr txBox="1"/>
          <p:nvPr/>
        </p:nvSpPr>
        <p:spPr>
          <a:xfrm>
            <a:off x="130905" y="6033914"/>
            <a:ext cx="579209" cy="707886"/>
          </a:xfrm>
          <a:prstGeom prst="rect">
            <a:avLst/>
          </a:prstGeom>
          <a:noFill/>
        </p:spPr>
        <p:txBody>
          <a:bodyPr wrap="square">
            <a:spAutoFit/>
          </a:bodyPr>
          <a:lstStyle/>
          <a:p>
            <a:r>
              <a:rPr lang="fr-FR" sz="4000" b="1">
                <a:latin typeface="Calibri" panose="020F0502020204030204" pitchFamily="34" charset="0"/>
                <a:cs typeface="Calibri" panose="020F0502020204030204" pitchFamily="34" charset="0"/>
              </a:rPr>
              <a:t>2️⃣</a:t>
            </a:r>
            <a:endParaRPr lang="fr-FR" sz="4000">
              <a:latin typeface="Calibri" panose="020F0502020204030204" pitchFamily="34" charset="0"/>
              <a:cs typeface="Calibri" panose="020F0502020204030204" pitchFamily="34" charset="0"/>
            </a:endParaRPr>
          </a:p>
        </p:txBody>
      </p:sp>
      <p:sp>
        <p:nvSpPr>
          <p:cNvPr id="25" name="ZoneTexte 24">
            <a:extLst>
              <a:ext uri="{FF2B5EF4-FFF2-40B4-BE49-F238E27FC236}">
                <a16:creationId xmlns:a16="http://schemas.microsoft.com/office/drawing/2014/main" id="{72F0120D-B657-72C6-8492-C5BD97096F87}"/>
              </a:ext>
            </a:extLst>
          </p:cNvPr>
          <p:cNvSpPr txBox="1"/>
          <p:nvPr/>
        </p:nvSpPr>
        <p:spPr>
          <a:xfrm>
            <a:off x="10513604" y="720563"/>
            <a:ext cx="1630575" cy="584775"/>
          </a:xfrm>
          <a:prstGeom prst="rect">
            <a:avLst/>
          </a:prstGeom>
          <a:noFill/>
        </p:spPr>
        <p:txBody>
          <a:bodyPr wrap="none" rtlCol="0">
            <a:spAutoFit/>
          </a:bodyPr>
          <a:lstStyle/>
          <a:p>
            <a:r>
              <a:rPr lang="fr-FR" sz="3200" b="1">
                <a:solidFill>
                  <a:schemeClr val="bg1"/>
                </a:solidFill>
                <a:latin typeface="Calibri" panose="020F0502020204030204" pitchFamily="34" charset="0"/>
                <a:cs typeface="Calibri" panose="020F0502020204030204" pitchFamily="34" charset="0"/>
              </a:rPr>
              <a:t>MEDIAN</a:t>
            </a:r>
          </a:p>
        </p:txBody>
      </p:sp>
    </p:spTree>
    <p:extLst>
      <p:ext uri="{BB962C8B-B14F-4D97-AF65-F5344CB8AC3E}">
        <p14:creationId xmlns:p14="http://schemas.microsoft.com/office/powerpoint/2010/main" val="300512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00ED3-166A-FC77-B6A7-8829A08F6789}"/>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1C228F51-9DE5-FCBD-2CCE-04FBFC971D5B}"/>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87826"/>
            <a:ext cx="3425272" cy="3385163"/>
          </a:xfrm>
          <a:prstGeom prst="rect">
            <a:avLst/>
          </a:prstGeom>
          <a:ln w="25400">
            <a:solidFill>
              <a:schemeClr val="accent1">
                <a:shade val="15000"/>
              </a:schemeClr>
            </a:solidFill>
          </a:ln>
        </p:spPr>
      </p:pic>
      <p:pic>
        <p:nvPicPr>
          <p:cNvPr id="5" name="Image 4">
            <a:extLst>
              <a:ext uri="{FF2B5EF4-FFF2-40B4-BE49-F238E27FC236}">
                <a16:creationId xmlns:a16="http://schemas.microsoft.com/office/drawing/2014/main" id="{E45DCC03-53D2-346C-C523-85CFB6D6B2D4}"/>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3442457" y="3487826"/>
            <a:ext cx="3447648" cy="3385164"/>
          </a:xfrm>
          <a:prstGeom prst="rect">
            <a:avLst/>
          </a:prstGeom>
          <a:ln w="25400">
            <a:solidFill>
              <a:schemeClr val="accent1">
                <a:shade val="15000"/>
              </a:schemeClr>
            </a:solidFill>
          </a:ln>
        </p:spPr>
      </p:pic>
      <p:sp>
        <p:nvSpPr>
          <p:cNvPr id="6" name="ZoneTexte 5">
            <a:extLst>
              <a:ext uri="{FF2B5EF4-FFF2-40B4-BE49-F238E27FC236}">
                <a16:creationId xmlns:a16="http://schemas.microsoft.com/office/drawing/2014/main" id="{34EFAD14-AA4D-27D5-E504-1016B37B5CB0}"/>
              </a:ext>
            </a:extLst>
          </p:cNvPr>
          <p:cNvSpPr txBox="1"/>
          <p:nvPr/>
        </p:nvSpPr>
        <p:spPr>
          <a:xfrm rot="16200000">
            <a:off x="-965408" y="1410949"/>
            <a:ext cx="2803859" cy="584775"/>
          </a:xfrm>
          <a:prstGeom prst="rect">
            <a:avLst/>
          </a:prstGeom>
          <a:noFill/>
        </p:spPr>
        <p:txBody>
          <a:bodyPr wrap="square" rtlCol="0">
            <a:spAutoFit/>
          </a:bodyPr>
          <a:lstStyle/>
          <a:p>
            <a:pPr algn="ctr"/>
            <a:r>
              <a:rPr lang="fr-FR" sz="3200" b="1">
                <a:solidFill>
                  <a:schemeClr val="bg1"/>
                </a:solidFill>
                <a:latin typeface="Calibri" panose="020F0502020204030204" pitchFamily="34" charset="0"/>
                <a:cs typeface="Calibri" panose="020F0502020204030204" pitchFamily="34" charset="0"/>
              </a:rPr>
              <a:t>FIBULAIRE/EDB</a:t>
            </a:r>
          </a:p>
        </p:txBody>
      </p:sp>
      <p:pic>
        <p:nvPicPr>
          <p:cNvPr id="7" name="Image 6">
            <a:extLst>
              <a:ext uri="{FF2B5EF4-FFF2-40B4-BE49-F238E27FC236}">
                <a16:creationId xmlns:a16="http://schemas.microsoft.com/office/drawing/2014/main" id="{BA6D6AFD-CB91-15B1-838A-10952848FC46}"/>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sharpenSoften amount="50000"/>
                    </a14:imgEffect>
                  </a14:imgLayer>
                </a14:imgProps>
              </a:ext>
            </a:extLst>
          </a:blip>
          <a:stretch>
            <a:fillRect/>
          </a:stretch>
        </p:blipFill>
        <p:spPr>
          <a:xfrm>
            <a:off x="5324273" y="0"/>
            <a:ext cx="3425272" cy="3467148"/>
          </a:xfrm>
          <a:prstGeom prst="rect">
            <a:avLst/>
          </a:prstGeom>
          <a:ln w="25400">
            <a:solidFill>
              <a:schemeClr val="tx1"/>
            </a:solidFill>
          </a:ln>
        </p:spPr>
      </p:pic>
      <p:sp>
        <p:nvSpPr>
          <p:cNvPr id="8" name="ZoneTexte 7">
            <a:extLst>
              <a:ext uri="{FF2B5EF4-FFF2-40B4-BE49-F238E27FC236}">
                <a16:creationId xmlns:a16="http://schemas.microsoft.com/office/drawing/2014/main" id="{784465F2-B7D9-D9F7-60C0-CC29668BDAC1}"/>
              </a:ext>
            </a:extLst>
          </p:cNvPr>
          <p:cNvSpPr txBox="1"/>
          <p:nvPr/>
        </p:nvSpPr>
        <p:spPr>
          <a:xfrm>
            <a:off x="7736584" y="190906"/>
            <a:ext cx="73770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J14</a:t>
            </a:r>
          </a:p>
        </p:txBody>
      </p:sp>
      <p:pic>
        <p:nvPicPr>
          <p:cNvPr id="9" name="Image 8">
            <a:extLst>
              <a:ext uri="{FF2B5EF4-FFF2-40B4-BE49-F238E27FC236}">
                <a16:creationId xmlns:a16="http://schemas.microsoft.com/office/drawing/2014/main" id="{7C1720AC-8D4D-ABD4-8673-EEF58B2741C7}"/>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8766730" y="5688"/>
            <a:ext cx="3447648" cy="3467148"/>
          </a:xfrm>
          <a:prstGeom prst="rect">
            <a:avLst/>
          </a:prstGeom>
          <a:ln w="25400">
            <a:solidFill>
              <a:schemeClr val="accent1">
                <a:shade val="15000"/>
              </a:schemeClr>
            </a:solidFill>
          </a:ln>
        </p:spPr>
      </p:pic>
      <p:sp>
        <p:nvSpPr>
          <p:cNvPr id="10" name="ZoneTexte 9">
            <a:extLst>
              <a:ext uri="{FF2B5EF4-FFF2-40B4-BE49-F238E27FC236}">
                <a16:creationId xmlns:a16="http://schemas.microsoft.com/office/drawing/2014/main" id="{5E70927F-DBE8-75B7-BB2E-47F7DB6C6724}"/>
              </a:ext>
            </a:extLst>
          </p:cNvPr>
          <p:cNvSpPr txBox="1"/>
          <p:nvPr/>
        </p:nvSpPr>
        <p:spPr>
          <a:xfrm>
            <a:off x="11073482" y="190906"/>
            <a:ext cx="73770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J28</a:t>
            </a:r>
          </a:p>
        </p:txBody>
      </p:sp>
      <p:sp>
        <p:nvSpPr>
          <p:cNvPr id="11" name="ZoneTexte 10">
            <a:extLst>
              <a:ext uri="{FF2B5EF4-FFF2-40B4-BE49-F238E27FC236}">
                <a16:creationId xmlns:a16="http://schemas.microsoft.com/office/drawing/2014/main" id="{8DAB4569-949F-D5B9-3BA5-C503C9C3A62F}"/>
              </a:ext>
            </a:extLst>
          </p:cNvPr>
          <p:cNvSpPr txBox="1"/>
          <p:nvPr/>
        </p:nvSpPr>
        <p:spPr>
          <a:xfrm>
            <a:off x="1025017" y="134329"/>
            <a:ext cx="579209" cy="707886"/>
          </a:xfrm>
          <a:prstGeom prst="rect">
            <a:avLst/>
          </a:prstGeom>
          <a:noFill/>
        </p:spPr>
        <p:txBody>
          <a:bodyPr wrap="square">
            <a:spAutoFit/>
          </a:bodyPr>
          <a:lstStyle/>
          <a:p>
            <a:r>
              <a:rPr lang="fr-FR" sz="4000" b="1">
                <a:latin typeface="Calibri" panose="020F0502020204030204" pitchFamily="34" charset="0"/>
                <a:cs typeface="Calibri" panose="020F0502020204030204" pitchFamily="34" charset="0"/>
              </a:rPr>
              <a:t>2️⃣</a:t>
            </a:r>
            <a:endParaRPr lang="fr-FR" sz="400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C2826EAF-DB09-8DB3-DA5A-D433D59A31DA}"/>
              </a:ext>
            </a:extLst>
          </p:cNvPr>
          <p:cNvSpPr txBox="1"/>
          <p:nvPr/>
        </p:nvSpPr>
        <p:spPr>
          <a:xfrm>
            <a:off x="2375783" y="3728101"/>
            <a:ext cx="73770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J56</a:t>
            </a:r>
          </a:p>
        </p:txBody>
      </p:sp>
      <p:sp>
        <p:nvSpPr>
          <p:cNvPr id="13" name="ZoneTexte 12">
            <a:extLst>
              <a:ext uri="{FF2B5EF4-FFF2-40B4-BE49-F238E27FC236}">
                <a16:creationId xmlns:a16="http://schemas.microsoft.com/office/drawing/2014/main" id="{F8A8C54F-3362-0201-77B0-320F946756E0}"/>
              </a:ext>
            </a:extLst>
          </p:cNvPr>
          <p:cNvSpPr txBox="1"/>
          <p:nvPr/>
        </p:nvSpPr>
        <p:spPr>
          <a:xfrm>
            <a:off x="5712681" y="3728101"/>
            <a:ext cx="946093"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J150</a:t>
            </a:r>
          </a:p>
        </p:txBody>
      </p:sp>
      <p:sp>
        <p:nvSpPr>
          <p:cNvPr id="14" name="ZoneTexte 13">
            <a:extLst>
              <a:ext uri="{FF2B5EF4-FFF2-40B4-BE49-F238E27FC236}">
                <a16:creationId xmlns:a16="http://schemas.microsoft.com/office/drawing/2014/main" id="{F97F052C-C8AE-A6BD-2B65-7C63D6817F96}"/>
              </a:ext>
            </a:extLst>
          </p:cNvPr>
          <p:cNvSpPr txBox="1"/>
          <p:nvPr/>
        </p:nvSpPr>
        <p:spPr>
          <a:xfrm>
            <a:off x="3542118" y="5541554"/>
            <a:ext cx="1737976"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4,1 ms</a:t>
            </a:r>
          </a:p>
          <a:p>
            <a:r>
              <a:rPr lang="fr-FR">
                <a:latin typeface="Calibri" panose="020F0502020204030204" pitchFamily="34" charset="0"/>
                <a:cs typeface="Calibri" panose="020F0502020204030204" pitchFamily="34" charset="0"/>
              </a:rPr>
              <a:t>VCM : </a:t>
            </a:r>
            <a:r>
              <a:rPr lang="fr-FR" b="1">
                <a:solidFill>
                  <a:srgbClr val="FF0000"/>
                </a:solidFill>
                <a:latin typeface="Calibri" panose="020F0502020204030204" pitchFamily="34" charset="0"/>
                <a:cs typeface="Calibri" panose="020F0502020204030204" pitchFamily="34" charset="0"/>
              </a:rPr>
              <a:t>43,2 </a:t>
            </a:r>
            <a:r>
              <a:rPr lang="fr-FR">
                <a:latin typeface="Calibri" panose="020F0502020204030204" pitchFamily="34" charset="0"/>
                <a:cs typeface="Calibri" panose="020F0502020204030204" pitchFamily="34" charset="0"/>
              </a:rPr>
              <a:t>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7,1</a:t>
            </a:r>
            <a:r>
              <a:rPr lang="fr-FR" b="1">
                <a:solidFill>
                  <a:srgbClr val="FF000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mV</a:t>
            </a:r>
          </a:p>
          <a:p>
            <a:r>
              <a:rPr lang="fr-FR">
                <a:latin typeface="Calibri" panose="020F0502020204030204" pitchFamily="34" charset="0"/>
                <a:cs typeface="Calibri" panose="020F0502020204030204" pitchFamily="34" charset="0"/>
              </a:rPr>
              <a:t>Dispersion : </a:t>
            </a:r>
            <a:r>
              <a:rPr lang="fr-FR" b="1">
                <a:solidFill>
                  <a:srgbClr val="FF0000"/>
                </a:solidFill>
                <a:latin typeface="Calibri" panose="020F0502020204030204" pitchFamily="34" charset="0"/>
                <a:cs typeface="Calibri" panose="020F0502020204030204" pitchFamily="34" charset="0"/>
              </a:rPr>
              <a:t>23%</a:t>
            </a:r>
          </a:p>
        </p:txBody>
      </p:sp>
      <p:sp>
        <p:nvSpPr>
          <p:cNvPr id="15" name="ZoneTexte 14">
            <a:extLst>
              <a:ext uri="{FF2B5EF4-FFF2-40B4-BE49-F238E27FC236}">
                <a16:creationId xmlns:a16="http://schemas.microsoft.com/office/drawing/2014/main" id="{8C894B25-737F-F204-4E5A-280F352F2623}"/>
              </a:ext>
            </a:extLst>
          </p:cNvPr>
          <p:cNvSpPr txBox="1"/>
          <p:nvPr/>
        </p:nvSpPr>
        <p:spPr>
          <a:xfrm>
            <a:off x="5712681" y="6095552"/>
            <a:ext cx="982961" cy="646331"/>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iMAX CP</a:t>
            </a:r>
          </a:p>
          <a:p>
            <a:r>
              <a:rPr lang="fr-FR" b="1">
                <a:solidFill>
                  <a:srgbClr val="FF0000"/>
                </a:solidFill>
                <a:latin typeface="Calibri" panose="020F0502020204030204" pitchFamily="34" charset="0"/>
                <a:cs typeface="Calibri" panose="020F0502020204030204" pitchFamily="34" charset="0"/>
              </a:rPr>
              <a:t>15,2</a:t>
            </a:r>
            <a:r>
              <a:rPr lang="fr-FR">
                <a:latin typeface="Calibri" panose="020F0502020204030204" pitchFamily="34" charset="0"/>
                <a:cs typeface="Calibri" panose="020F0502020204030204" pitchFamily="34" charset="0"/>
              </a:rPr>
              <a:t> mA</a:t>
            </a:r>
            <a:endParaRPr lang="fr-FR">
              <a:solidFill>
                <a:srgbClr val="00B050"/>
              </a:solidFill>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9C4B5D41-5952-1AFA-6671-C0B126046503}"/>
              </a:ext>
            </a:extLst>
          </p:cNvPr>
          <p:cNvSpPr txBox="1"/>
          <p:nvPr/>
        </p:nvSpPr>
        <p:spPr>
          <a:xfrm>
            <a:off x="5573719" y="5251841"/>
            <a:ext cx="1316386"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Dur : 0,2 ms</a:t>
            </a:r>
          </a:p>
          <a:p>
            <a:r>
              <a:rPr lang="fr-FR">
                <a:latin typeface="Calibri" panose="020F0502020204030204" pitchFamily="34" charset="0"/>
                <a:cs typeface="Calibri" panose="020F0502020204030204" pitchFamily="34" charset="0"/>
              </a:rPr>
              <a:t>I C : </a:t>
            </a:r>
            <a:r>
              <a:rPr lang="fr-FR" b="1">
                <a:solidFill>
                  <a:srgbClr val="00B050"/>
                </a:solidFill>
                <a:latin typeface="Calibri" panose="020F0502020204030204" pitchFamily="34" charset="0"/>
                <a:cs typeface="Calibri" panose="020F0502020204030204" pitchFamily="34" charset="0"/>
              </a:rPr>
              <a:t>67 mA</a:t>
            </a:r>
            <a:endParaRPr lang="fr-FR">
              <a:solidFill>
                <a:srgbClr val="00B050"/>
              </a:solidFill>
              <a:latin typeface="Calibri" panose="020F0502020204030204" pitchFamily="34" charset="0"/>
              <a:cs typeface="Calibri" panose="020F0502020204030204" pitchFamily="34" charset="0"/>
            </a:endParaRPr>
          </a:p>
          <a:p>
            <a:r>
              <a:rPr lang="fr-FR">
                <a:latin typeface="Calibri" panose="020F0502020204030204" pitchFamily="34" charset="0"/>
                <a:cs typeface="Calibri" panose="020F0502020204030204" pitchFamily="34" charset="0"/>
              </a:rPr>
              <a:t>I CP : </a:t>
            </a:r>
            <a:r>
              <a:rPr lang="fr-FR" b="1">
                <a:solidFill>
                  <a:srgbClr val="00B050"/>
                </a:solidFill>
                <a:latin typeface="Calibri" panose="020F0502020204030204" pitchFamily="34" charset="0"/>
                <a:cs typeface="Calibri" panose="020F0502020204030204" pitchFamily="34" charset="0"/>
              </a:rPr>
              <a:t>33 mA</a:t>
            </a:r>
            <a:endParaRPr lang="fr-FR">
              <a:solidFill>
                <a:srgbClr val="00B050"/>
              </a:solidFill>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C444D778-4BE9-350C-38EA-5038517994B1}"/>
              </a:ext>
            </a:extLst>
          </p:cNvPr>
          <p:cNvSpPr txBox="1"/>
          <p:nvPr/>
        </p:nvSpPr>
        <p:spPr>
          <a:xfrm>
            <a:off x="47816" y="5541554"/>
            <a:ext cx="1741182"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4,4 ms</a:t>
            </a:r>
          </a:p>
          <a:p>
            <a:r>
              <a:rPr lang="fr-FR">
                <a:latin typeface="Calibri" panose="020F0502020204030204" pitchFamily="34" charset="0"/>
                <a:cs typeface="Calibri" panose="020F0502020204030204" pitchFamily="34" charset="0"/>
              </a:rPr>
              <a:t>VCM : </a:t>
            </a:r>
            <a:r>
              <a:rPr lang="fr-FR" b="1">
                <a:solidFill>
                  <a:srgbClr val="FF0000"/>
                </a:solidFill>
                <a:latin typeface="Calibri" panose="020F0502020204030204" pitchFamily="34" charset="0"/>
                <a:cs typeface="Calibri" panose="020F0502020204030204" pitchFamily="34" charset="0"/>
              </a:rPr>
              <a:t>43,1 </a:t>
            </a:r>
            <a:r>
              <a:rPr lang="fr-FR">
                <a:latin typeface="Calibri" panose="020F0502020204030204" pitchFamily="34" charset="0"/>
                <a:cs typeface="Calibri" panose="020F0502020204030204" pitchFamily="34" charset="0"/>
              </a:rPr>
              <a:t>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3,8</a:t>
            </a:r>
            <a:r>
              <a:rPr lang="fr-FR" b="1">
                <a:solidFill>
                  <a:srgbClr val="FF000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mV</a:t>
            </a:r>
          </a:p>
          <a:p>
            <a:r>
              <a:rPr lang="fr-FR">
                <a:latin typeface="Calibri" panose="020F0502020204030204" pitchFamily="34" charset="0"/>
                <a:cs typeface="Calibri" panose="020F0502020204030204" pitchFamily="34" charset="0"/>
              </a:rPr>
              <a:t>Dispersion : </a:t>
            </a:r>
            <a:r>
              <a:rPr lang="fr-FR" b="1">
                <a:solidFill>
                  <a:srgbClr val="FF0000"/>
                </a:solidFill>
                <a:latin typeface="Calibri" panose="020F0502020204030204" pitchFamily="34" charset="0"/>
                <a:cs typeface="Calibri" panose="020F0502020204030204" pitchFamily="34" charset="0"/>
              </a:rPr>
              <a:t>56%</a:t>
            </a:r>
          </a:p>
        </p:txBody>
      </p:sp>
      <p:sp>
        <p:nvSpPr>
          <p:cNvPr id="18" name="ZoneTexte 17">
            <a:extLst>
              <a:ext uri="{FF2B5EF4-FFF2-40B4-BE49-F238E27FC236}">
                <a16:creationId xmlns:a16="http://schemas.microsoft.com/office/drawing/2014/main" id="{85AFDDB0-B827-A52A-B56D-8D78F08C3737}"/>
              </a:ext>
            </a:extLst>
          </p:cNvPr>
          <p:cNvSpPr txBox="1"/>
          <p:nvPr/>
        </p:nvSpPr>
        <p:spPr>
          <a:xfrm>
            <a:off x="2218379" y="6095552"/>
            <a:ext cx="982961" cy="646331"/>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iMAX CP</a:t>
            </a:r>
          </a:p>
          <a:p>
            <a:r>
              <a:rPr lang="fr-FR" b="1">
                <a:solidFill>
                  <a:srgbClr val="FF0000"/>
                </a:solidFill>
                <a:latin typeface="Calibri" panose="020F0502020204030204" pitchFamily="34" charset="0"/>
                <a:cs typeface="Calibri" panose="020F0502020204030204" pitchFamily="34" charset="0"/>
              </a:rPr>
              <a:t>45</a:t>
            </a:r>
            <a:r>
              <a:rPr lang="fr-FR">
                <a:latin typeface="Calibri" panose="020F0502020204030204" pitchFamily="34" charset="0"/>
                <a:cs typeface="Calibri" panose="020F0502020204030204" pitchFamily="34" charset="0"/>
              </a:rPr>
              <a:t> mA</a:t>
            </a:r>
            <a:endParaRPr lang="fr-FR">
              <a:solidFill>
                <a:srgbClr val="00B050"/>
              </a:solidFill>
              <a:latin typeface="Calibri" panose="020F0502020204030204" pitchFamily="34" charset="0"/>
              <a:cs typeface="Calibri" panose="020F0502020204030204" pitchFamily="34" charset="0"/>
            </a:endParaRPr>
          </a:p>
        </p:txBody>
      </p:sp>
      <p:sp>
        <p:nvSpPr>
          <p:cNvPr id="19" name="ZoneTexte 18">
            <a:extLst>
              <a:ext uri="{FF2B5EF4-FFF2-40B4-BE49-F238E27FC236}">
                <a16:creationId xmlns:a16="http://schemas.microsoft.com/office/drawing/2014/main" id="{B7EDF8BB-A0B6-925C-FB0A-F9D9E31A9BA4}"/>
              </a:ext>
            </a:extLst>
          </p:cNvPr>
          <p:cNvSpPr txBox="1"/>
          <p:nvPr/>
        </p:nvSpPr>
        <p:spPr>
          <a:xfrm>
            <a:off x="2079417" y="5251841"/>
            <a:ext cx="1316386"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Dur : 0,2 ms</a:t>
            </a:r>
          </a:p>
          <a:p>
            <a:r>
              <a:rPr lang="fr-FR">
                <a:latin typeface="Calibri" panose="020F0502020204030204" pitchFamily="34" charset="0"/>
                <a:cs typeface="Calibri" panose="020F0502020204030204" pitchFamily="34" charset="0"/>
              </a:rPr>
              <a:t>I C : </a:t>
            </a:r>
            <a:r>
              <a:rPr lang="fr-FR" b="1">
                <a:solidFill>
                  <a:srgbClr val="00B050"/>
                </a:solidFill>
                <a:latin typeface="Calibri" panose="020F0502020204030204" pitchFamily="34" charset="0"/>
                <a:cs typeface="Calibri" panose="020F0502020204030204" pitchFamily="34" charset="0"/>
              </a:rPr>
              <a:t>78 mA</a:t>
            </a:r>
            <a:endParaRPr lang="fr-FR">
              <a:solidFill>
                <a:srgbClr val="00B050"/>
              </a:solidFill>
              <a:latin typeface="Calibri" panose="020F0502020204030204" pitchFamily="34" charset="0"/>
              <a:cs typeface="Calibri" panose="020F0502020204030204" pitchFamily="34" charset="0"/>
            </a:endParaRPr>
          </a:p>
          <a:p>
            <a:r>
              <a:rPr lang="fr-FR">
                <a:latin typeface="Calibri" panose="020F0502020204030204" pitchFamily="34" charset="0"/>
                <a:cs typeface="Calibri" panose="020F0502020204030204" pitchFamily="34" charset="0"/>
              </a:rPr>
              <a:t>I CP : </a:t>
            </a:r>
            <a:r>
              <a:rPr lang="fr-FR" b="1">
                <a:solidFill>
                  <a:srgbClr val="00B050"/>
                </a:solidFill>
                <a:latin typeface="Calibri" panose="020F0502020204030204" pitchFamily="34" charset="0"/>
                <a:cs typeface="Calibri" panose="020F0502020204030204" pitchFamily="34" charset="0"/>
              </a:rPr>
              <a:t>41 mA</a:t>
            </a:r>
            <a:endParaRPr lang="fr-FR">
              <a:solidFill>
                <a:srgbClr val="00B050"/>
              </a:solidFill>
              <a:latin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CB0CC85F-5170-1995-57C3-53A1310F5169}"/>
              </a:ext>
            </a:extLst>
          </p:cNvPr>
          <p:cNvSpPr txBox="1"/>
          <p:nvPr/>
        </p:nvSpPr>
        <p:spPr>
          <a:xfrm>
            <a:off x="8863185" y="2109846"/>
            <a:ext cx="2079415"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4,4 ms</a:t>
            </a:r>
          </a:p>
          <a:p>
            <a:r>
              <a:rPr lang="fr-FR">
                <a:latin typeface="Calibri" panose="020F0502020204030204" pitchFamily="34" charset="0"/>
                <a:cs typeface="Calibri" panose="020F0502020204030204" pitchFamily="34" charset="0"/>
              </a:rPr>
              <a:t>VCM : </a:t>
            </a:r>
            <a:r>
              <a:rPr lang="fr-FR" b="1">
                <a:solidFill>
                  <a:srgbClr val="FF0000"/>
                </a:solidFill>
                <a:latin typeface="Calibri" panose="020F0502020204030204" pitchFamily="34" charset="0"/>
                <a:cs typeface="Calibri" panose="020F0502020204030204" pitchFamily="34" charset="0"/>
              </a:rPr>
              <a:t>43,1 </a:t>
            </a:r>
            <a:r>
              <a:rPr lang="fr-FR">
                <a:latin typeface="Calibri" panose="020F0502020204030204" pitchFamily="34" charset="0"/>
                <a:cs typeface="Calibri" panose="020F0502020204030204" pitchFamily="34" charset="0"/>
              </a:rPr>
              <a:t>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3,7</a:t>
            </a:r>
            <a:r>
              <a:rPr lang="fr-FR" b="1">
                <a:solidFill>
                  <a:srgbClr val="FF000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mV</a:t>
            </a:r>
          </a:p>
          <a:p>
            <a:r>
              <a:rPr lang="fr-FR">
                <a:latin typeface="Calibri" panose="020F0502020204030204" pitchFamily="34" charset="0"/>
                <a:cs typeface="Calibri" panose="020F0502020204030204" pitchFamily="34" charset="0"/>
              </a:rPr>
              <a:t>BC/Dispersion : </a:t>
            </a:r>
            <a:r>
              <a:rPr lang="fr-FR" b="1">
                <a:solidFill>
                  <a:srgbClr val="FF0000"/>
                </a:solidFill>
                <a:latin typeface="Calibri" panose="020F0502020204030204" pitchFamily="34" charset="0"/>
                <a:cs typeface="Calibri" panose="020F0502020204030204" pitchFamily="34" charset="0"/>
              </a:rPr>
              <a:t>65%</a:t>
            </a:r>
          </a:p>
        </p:txBody>
      </p:sp>
      <p:sp>
        <p:nvSpPr>
          <p:cNvPr id="21" name="ZoneTexte 20">
            <a:extLst>
              <a:ext uri="{FF2B5EF4-FFF2-40B4-BE49-F238E27FC236}">
                <a16:creationId xmlns:a16="http://schemas.microsoft.com/office/drawing/2014/main" id="{1B1344E3-783E-259A-402A-0E7F78D964EC}"/>
              </a:ext>
            </a:extLst>
          </p:cNvPr>
          <p:cNvSpPr txBox="1"/>
          <p:nvPr/>
        </p:nvSpPr>
        <p:spPr>
          <a:xfrm>
            <a:off x="11033748" y="2663844"/>
            <a:ext cx="982961" cy="646331"/>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iMAX CP</a:t>
            </a:r>
          </a:p>
          <a:p>
            <a:r>
              <a:rPr lang="fr-FR" b="1">
                <a:solidFill>
                  <a:srgbClr val="FF0000"/>
                </a:solidFill>
                <a:latin typeface="Calibri" panose="020F0502020204030204" pitchFamily="34" charset="0"/>
                <a:cs typeface="Calibri" panose="020F0502020204030204" pitchFamily="34" charset="0"/>
              </a:rPr>
              <a:t>45</a:t>
            </a:r>
            <a:r>
              <a:rPr lang="fr-FR">
                <a:latin typeface="Calibri" panose="020F0502020204030204" pitchFamily="34" charset="0"/>
                <a:cs typeface="Calibri" panose="020F0502020204030204" pitchFamily="34" charset="0"/>
              </a:rPr>
              <a:t> mA</a:t>
            </a:r>
            <a:endParaRPr lang="fr-FR">
              <a:solidFill>
                <a:srgbClr val="00B050"/>
              </a:solidFill>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DC3C914B-03A2-CEEF-7D44-A872B9A98079}"/>
              </a:ext>
            </a:extLst>
          </p:cNvPr>
          <p:cNvSpPr txBox="1"/>
          <p:nvPr/>
        </p:nvSpPr>
        <p:spPr>
          <a:xfrm>
            <a:off x="10894786" y="1820133"/>
            <a:ext cx="1316386"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Dur : 0,2 ms</a:t>
            </a:r>
          </a:p>
          <a:p>
            <a:r>
              <a:rPr lang="fr-FR">
                <a:latin typeface="Calibri" panose="020F0502020204030204" pitchFamily="34" charset="0"/>
                <a:cs typeface="Calibri" panose="020F0502020204030204" pitchFamily="34" charset="0"/>
              </a:rPr>
              <a:t>I C : </a:t>
            </a:r>
            <a:r>
              <a:rPr lang="fr-FR" b="1">
                <a:solidFill>
                  <a:srgbClr val="00B050"/>
                </a:solidFill>
                <a:latin typeface="Calibri" panose="020F0502020204030204" pitchFamily="34" charset="0"/>
                <a:cs typeface="Calibri" panose="020F0502020204030204" pitchFamily="34" charset="0"/>
              </a:rPr>
              <a:t>78 mA</a:t>
            </a:r>
            <a:endParaRPr lang="fr-FR">
              <a:solidFill>
                <a:srgbClr val="00B050"/>
              </a:solidFill>
              <a:latin typeface="Calibri" panose="020F0502020204030204" pitchFamily="34" charset="0"/>
              <a:cs typeface="Calibri" panose="020F0502020204030204" pitchFamily="34" charset="0"/>
            </a:endParaRPr>
          </a:p>
          <a:p>
            <a:r>
              <a:rPr lang="fr-FR">
                <a:latin typeface="Calibri" panose="020F0502020204030204" pitchFamily="34" charset="0"/>
                <a:cs typeface="Calibri" panose="020F0502020204030204" pitchFamily="34" charset="0"/>
              </a:rPr>
              <a:t>I CP : </a:t>
            </a:r>
            <a:r>
              <a:rPr lang="fr-FR" b="1">
                <a:solidFill>
                  <a:srgbClr val="00B050"/>
                </a:solidFill>
                <a:latin typeface="Calibri" panose="020F0502020204030204" pitchFamily="34" charset="0"/>
                <a:cs typeface="Calibri" panose="020F0502020204030204" pitchFamily="34" charset="0"/>
              </a:rPr>
              <a:t>41 mA</a:t>
            </a:r>
            <a:endParaRPr lang="fr-FR">
              <a:solidFill>
                <a:srgbClr val="00B050"/>
              </a:solidFill>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3B015AA4-6911-7F85-31C0-AF996D7CD8E3}"/>
              </a:ext>
            </a:extLst>
          </p:cNvPr>
          <p:cNvSpPr txBox="1"/>
          <p:nvPr/>
        </p:nvSpPr>
        <p:spPr>
          <a:xfrm>
            <a:off x="5372089" y="2105997"/>
            <a:ext cx="2079415"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5,4 ms</a:t>
            </a:r>
          </a:p>
          <a:p>
            <a:r>
              <a:rPr lang="fr-FR">
                <a:latin typeface="Calibri" panose="020F0502020204030204" pitchFamily="34" charset="0"/>
                <a:cs typeface="Calibri" panose="020F0502020204030204" pitchFamily="34" charset="0"/>
              </a:rPr>
              <a:t>VCM : 48,9</a:t>
            </a:r>
            <a:r>
              <a:rPr lang="fr-FR" b="1">
                <a:solidFill>
                  <a:srgbClr val="FF000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a:t>
            </a:r>
            <a:r>
              <a:rPr lang="fr-FR" b="1">
                <a:solidFill>
                  <a:srgbClr val="FF0000"/>
                </a:solidFill>
                <a:latin typeface="Calibri" panose="020F0502020204030204" pitchFamily="34" charset="0"/>
                <a:cs typeface="Calibri" panose="020F0502020204030204" pitchFamily="34" charset="0"/>
              </a:rPr>
              <a:t>1,9 </a:t>
            </a:r>
            <a:r>
              <a:rPr lang="fr-FR">
                <a:latin typeface="Calibri" panose="020F0502020204030204" pitchFamily="34" charset="0"/>
                <a:cs typeface="Calibri" panose="020F0502020204030204" pitchFamily="34" charset="0"/>
              </a:rPr>
              <a:t>mV</a:t>
            </a:r>
          </a:p>
          <a:p>
            <a:r>
              <a:rPr lang="fr-FR">
                <a:latin typeface="Calibri" panose="020F0502020204030204" pitchFamily="34" charset="0"/>
                <a:cs typeface="Calibri" panose="020F0502020204030204" pitchFamily="34" charset="0"/>
              </a:rPr>
              <a:t>BC/Dispersion : </a:t>
            </a:r>
            <a:r>
              <a:rPr lang="fr-FR" b="1">
                <a:solidFill>
                  <a:srgbClr val="FF0000"/>
                </a:solidFill>
                <a:latin typeface="Calibri" panose="020F0502020204030204" pitchFamily="34" charset="0"/>
                <a:cs typeface="Calibri" panose="020F0502020204030204" pitchFamily="34" charset="0"/>
              </a:rPr>
              <a:t>65%</a:t>
            </a:r>
          </a:p>
        </p:txBody>
      </p:sp>
      <p:sp>
        <p:nvSpPr>
          <p:cNvPr id="24" name="ZoneTexte 23">
            <a:extLst>
              <a:ext uri="{FF2B5EF4-FFF2-40B4-BE49-F238E27FC236}">
                <a16:creationId xmlns:a16="http://schemas.microsoft.com/office/drawing/2014/main" id="{1A851DDB-8324-01EC-60C9-D623BAC419D3}"/>
              </a:ext>
            </a:extLst>
          </p:cNvPr>
          <p:cNvSpPr txBox="1"/>
          <p:nvPr/>
        </p:nvSpPr>
        <p:spPr>
          <a:xfrm>
            <a:off x="7542652" y="2659995"/>
            <a:ext cx="982961" cy="646331"/>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iMAX CP</a:t>
            </a:r>
          </a:p>
          <a:p>
            <a:r>
              <a:rPr lang="fr-FR" b="1">
                <a:solidFill>
                  <a:srgbClr val="FF0000"/>
                </a:solidFill>
                <a:latin typeface="Calibri" panose="020F0502020204030204" pitchFamily="34" charset="0"/>
                <a:cs typeface="Calibri" panose="020F0502020204030204" pitchFamily="34" charset="0"/>
              </a:rPr>
              <a:t>35</a:t>
            </a:r>
            <a:r>
              <a:rPr lang="fr-FR">
                <a:latin typeface="Calibri" panose="020F0502020204030204" pitchFamily="34" charset="0"/>
                <a:cs typeface="Calibri" panose="020F0502020204030204" pitchFamily="34" charset="0"/>
              </a:rPr>
              <a:t> mA</a:t>
            </a:r>
            <a:endParaRPr lang="fr-FR">
              <a:solidFill>
                <a:srgbClr val="00B050"/>
              </a:solidFill>
              <a:latin typeface="Calibri" panose="020F0502020204030204" pitchFamily="34" charset="0"/>
              <a:cs typeface="Calibri" panose="020F0502020204030204" pitchFamily="34" charset="0"/>
            </a:endParaRPr>
          </a:p>
        </p:txBody>
      </p:sp>
      <p:sp>
        <p:nvSpPr>
          <p:cNvPr id="25" name="ZoneTexte 24">
            <a:extLst>
              <a:ext uri="{FF2B5EF4-FFF2-40B4-BE49-F238E27FC236}">
                <a16:creationId xmlns:a16="http://schemas.microsoft.com/office/drawing/2014/main" id="{7DDE915B-06C2-8FD5-FC52-38434AA309B5}"/>
              </a:ext>
            </a:extLst>
          </p:cNvPr>
          <p:cNvSpPr txBox="1"/>
          <p:nvPr/>
        </p:nvSpPr>
        <p:spPr>
          <a:xfrm>
            <a:off x="7403690" y="1816284"/>
            <a:ext cx="1316386"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Dur : 0,2 ms</a:t>
            </a:r>
          </a:p>
          <a:p>
            <a:r>
              <a:rPr lang="fr-FR">
                <a:latin typeface="Calibri" panose="020F0502020204030204" pitchFamily="34" charset="0"/>
                <a:cs typeface="Calibri" panose="020F0502020204030204" pitchFamily="34" charset="0"/>
              </a:rPr>
              <a:t>I C : </a:t>
            </a:r>
            <a:r>
              <a:rPr lang="fr-FR" b="1">
                <a:solidFill>
                  <a:srgbClr val="00B050"/>
                </a:solidFill>
                <a:latin typeface="Calibri" panose="020F0502020204030204" pitchFamily="34" charset="0"/>
                <a:cs typeface="Calibri" panose="020F0502020204030204" pitchFamily="34" charset="0"/>
              </a:rPr>
              <a:t>78 mA</a:t>
            </a:r>
            <a:endParaRPr lang="fr-FR">
              <a:solidFill>
                <a:srgbClr val="00B050"/>
              </a:solidFill>
              <a:latin typeface="Calibri" panose="020F0502020204030204" pitchFamily="34" charset="0"/>
              <a:cs typeface="Calibri" panose="020F0502020204030204" pitchFamily="34" charset="0"/>
            </a:endParaRPr>
          </a:p>
          <a:p>
            <a:r>
              <a:rPr lang="fr-FR">
                <a:latin typeface="Calibri" panose="020F0502020204030204" pitchFamily="34" charset="0"/>
                <a:cs typeface="Calibri" panose="020F0502020204030204" pitchFamily="34" charset="0"/>
              </a:rPr>
              <a:t>I CP : </a:t>
            </a:r>
            <a:r>
              <a:rPr lang="fr-FR" b="1">
                <a:solidFill>
                  <a:srgbClr val="00B050"/>
                </a:solidFill>
                <a:latin typeface="Calibri" panose="020F0502020204030204" pitchFamily="34" charset="0"/>
                <a:cs typeface="Calibri" panose="020F0502020204030204" pitchFamily="34" charset="0"/>
              </a:rPr>
              <a:t>41 mA</a:t>
            </a:r>
            <a:endParaRPr lang="fr-FR">
              <a:solidFill>
                <a:srgbClr val="00B050"/>
              </a:solidFill>
              <a:latin typeface="Calibri" panose="020F0502020204030204" pitchFamily="34" charset="0"/>
              <a:cs typeface="Calibri" panose="020F0502020204030204" pitchFamily="34" charset="0"/>
            </a:endParaRPr>
          </a:p>
        </p:txBody>
      </p:sp>
      <p:pic>
        <p:nvPicPr>
          <p:cNvPr id="26" name="Image 25">
            <a:extLst>
              <a:ext uri="{FF2B5EF4-FFF2-40B4-BE49-F238E27FC236}">
                <a16:creationId xmlns:a16="http://schemas.microsoft.com/office/drawing/2014/main" id="{D02A7B8F-C208-7B7D-E696-E2C75D461444}"/>
              </a:ext>
            </a:extLst>
          </p:cNvPr>
          <p:cNvPicPr>
            <a:picLocks noChangeAspect="1"/>
          </p:cNvPicPr>
          <p:nvPr/>
        </p:nvPicPr>
        <p:blipFill>
          <a:blip r:embed="rId1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1850974" y="21918"/>
            <a:ext cx="3440062" cy="3445230"/>
          </a:xfrm>
          <a:prstGeom prst="rect">
            <a:avLst/>
          </a:prstGeom>
          <a:ln w="25400">
            <a:solidFill>
              <a:schemeClr val="tx1"/>
            </a:solidFill>
          </a:ln>
        </p:spPr>
      </p:pic>
      <p:sp>
        <p:nvSpPr>
          <p:cNvPr id="27" name="ZoneTexte 26">
            <a:extLst>
              <a:ext uri="{FF2B5EF4-FFF2-40B4-BE49-F238E27FC236}">
                <a16:creationId xmlns:a16="http://schemas.microsoft.com/office/drawing/2014/main" id="{801C253D-9C0A-B999-488F-E132B2E251E9}"/>
              </a:ext>
            </a:extLst>
          </p:cNvPr>
          <p:cNvSpPr txBox="1"/>
          <p:nvPr/>
        </p:nvSpPr>
        <p:spPr>
          <a:xfrm>
            <a:off x="4411106" y="190906"/>
            <a:ext cx="529312" cy="584775"/>
          </a:xfrm>
          <a:prstGeom prst="rect">
            <a:avLst/>
          </a:prstGeom>
          <a:noFill/>
        </p:spPr>
        <p:txBody>
          <a:bodyPr wrap="none" rtlCol="0">
            <a:spAutoFit/>
          </a:bodyPr>
          <a:lstStyle/>
          <a:p>
            <a:r>
              <a:rPr lang="fr-FR" sz="3200" b="1">
                <a:latin typeface="Calibri" panose="020F0502020204030204" pitchFamily="34" charset="0"/>
                <a:cs typeface="Calibri" panose="020F0502020204030204" pitchFamily="34" charset="0"/>
              </a:rPr>
              <a:t>J5</a:t>
            </a:r>
          </a:p>
        </p:txBody>
      </p:sp>
      <p:sp>
        <p:nvSpPr>
          <p:cNvPr id="28" name="ZoneTexte 27">
            <a:extLst>
              <a:ext uri="{FF2B5EF4-FFF2-40B4-BE49-F238E27FC236}">
                <a16:creationId xmlns:a16="http://schemas.microsoft.com/office/drawing/2014/main" id="{7CEB301A-CF03-7A60-09E9-99F68DB2FBCB}"/>
              </a:ext>
            </a:extLst>
          </p:cNvPr>
          <p:cNvSpPr txBox="1"/>
          <p:nvPr/>
        </p:nvSpPr>
        <p:spPr>
          <a:xfrm>
            <a:off x="1882285" y="2097948"/>
            <a:ext cx="1624163" cy="1200329"/>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LDM : 5,1 ms</a:t>
            </a:r>
          </a:p>
          <a:p>
            <a:r>
              <a:rPr lang="fr-FR">
                <a:latin typeface="Calibri" panose="020F0502020204030204" pitchFamily="34" charset="0"/>
                <a:cs typeface="Calibri" panose="020F0502020204030204" pitchFamily="34" charset="0"/>
              </a:rPr>
              <a:t>VCM : </a:t>
            </a:r>
            <a:r>
              <a:rPr lang="fr-FR" b="1">
                <a:solidFill>
                  <a:srgbClr val="FF0000"/>
                </a:solidFill>
                <a:latin typeface="Calibri" panose="020F0502020204030204" pitchFamily="34" charset="0"/>
                <a:cs typeface="Calibri" panose="020F0502020204030204" pitchFamily="34" charset="0"/>
              </a:rPr>
              <a:t>36,8 </a:t>
            </a:r>
            <a:r>
              <a:rPr lang="fr-FR">
                <a:latin typeface="Calibri" panose="020F0502020204030204" pitchFamily="34" charset="0"/>
                <a:cs typeface="Calibri" panose="020F0502020204030204" pitchFamily="34" charset="0"/>
              </a:rPr>
              <a:t>m/s</a:t>
            </a:r>
          </a:p>
          <a:p>
            <a:r>
              <a:rPr lang="fr-FR" err="1">
                <a:latin typeface="Calibri" panose="020F0502020204030204" pitchFamily="34" charset="0"/>
                <a:cs typeface="Calibri" panose="020F0502020204030204" pitchFamily="34" charset="0"/>
              </a:rPr>
              <a:t>Amp</a:t>
            </a:r>
            <a:r>
              <a:rPr lang="fr-FR">
                <a:latin typeface="Calibri" panose="020F0502020204030204" pitchFamily="34" charset="0"/>
                <a:cs typeface="Calibri" panose="020F0502020204030204" pitchFamily="34" charset="0"/>
              </a:rPr>
              <a:t> : </a:t>
            </a:r>
            <a:r>
              <a:rPr lang="fr-FR" b="1">
                <a:solidFill>
                  <a:srgbClr val="FF0000"/>
                </a:solidFill>
                <a:latin typeface="Calibri" panose="020F0502020204030204" pitchFamily="34" charset="0"/>
                <a:cs typeface="Calibri" panose="020F0502020204030204" pitchFamily="34" charset="0"/>
              </a:rPr>
              <a:t>0,7 </a:t>
            </a:r>
            <a:r>
              <a:rPr lang="fr-FR">
                <a:latin typeface="Calibri" panose="020F0502020204030204" pitchFamily="34" charset="0"/>
                <a:cs typeface="Calibri" panose="020F0502020204030204" pitchFamily="34" charset="0"/>
              </a:rPr>
              <a:t>mV</a:t>
            </a:r>
          </a:p>
          <a:p>
            <a:r>
              <a:rPr lang="fr-FR">
                <a:latin typeface="Calibri" panose="020F0502020204030204" pitchFamily="34" charset="0"/>
                <a:cs typeface="Calibri" panose="020F0502020204030204" pitchFamily="34" charset="0"/>
              </a:rPr>
              <a:t>BC : </a:t>
            </a:r>
            <a:r>
              <a:rPr lang="fr-FR" b="1">
                <a:solidFill>
                  <a:srgbClr val="FF0000"/>
                </a:solidFill>
                <a:latin typeface="Calibri" panose="020F0502020204030204" pitchFamily="34" charset="0"/>
                <a:cs typeface="Calibri" panose="020F0502020204030204" pitchFamily="34" charset="0"/>
              </a:rPr>
              <a:t>73%</a:t>
            </a:r>
          </a:p>
        </p:txBody>
      </p:sp>
      <p:sp>
        <p:nvSpPr>
          <p:cNvPr id="29" name="ZoneTexte 28">
            <a:extLst>
              <a:ext uri="{FF2B5EF4-FFF2-40B4-BE49-F238E27FC236}">
                <a16:creationId xmlns:a16="http://schemas.microsoft.com/office/drawing/2014/main" id="{603BE764-6CAB-2FD5-785A-BC5B0BFFA9A8}"/>
              </a:ext>
            </a:extLst>
          </p:cNvPr>
          <p:cNvSpPr txBox="1"/>
          <p:nvPr/>
        </p:nvSpPr>
        <p:spPr>
          <a:xfrm>
            <a:off x="3645495" y="1816284"/>
            <a:ext cx="1316386" cy="923330"/>
          </a:xfrm>
          <a:prstGeom prst="rect">
            <a:avLst/>
          </a:prstGeom>
          <a:noFill/>
        </p:spPr>
        <p:txBody>
          <a:bodyPr wrap="none" rtlCol="0">
            <a:spAutoFit/>
          </a:bodyPr>
          <a:lstStyle/>
          <a:p>
            <a:r>
              <a:rPr lang="fr-FR">
                <a:latin typeface="Calibri" panose="020F0502020204030204" pitchFamily="34" charset="0"/>
                <a:cs typeface="Calibri" panose="020F0502020204030204" pitchFamily="34" charset="0"/>
              </a:rPr>
              <a:t>Dur : 0,2 ms</a:t>
            </a:r>
          </a:p>
          <a:p>
            <a:r>
              <a:rPr lang="fr-FR">
                <a:latin typeface="Calibri" panose="020F0502020204030204" pitchFamily="34" charset="0"/>
                <a:cs typeface="Calibri" panose="020F0502020204030204" pitchFamily="34" charset="0"/>
              </a:rPr>
              <a:t>I C : </a:t>
            </a:r>
            <a:r>
              <a:rPr lang="fr-FR" b="1">
                <a:solidFill>
                  <a:srgbClr val="00B050"/>
                </a:solidFill>
                <a:latin typeface="Calibri" panose="020F0502020204030204" pitchFamily="34" charset="0"/>
                <a:cs typeface="Calibri" panose="020F0502020204030204" pitchFamily="34" charset="0"/>
              </a:rPr>
              <a:t>74 mA</a:t>
            </a:r>
            <a:endParaRPr lang="fr-FR">
              <a:solidFill>
                <a:srgbClr val="00B050"/>
              </a:solidFill>
              <a:latin typeface="Calibri" panose="020F0502020204030204" pitchFamily="34" charset="0"/>
              <a:cs typeface="Calibri" panose="020F0502020204030204" pitchFamily="34" charset="0"/>
            </a:endParaRPr>
          </a:p>
          <a:p>
            <a:r>
              <a:rPr lang="fr-FR">
                <a:latin typeface="Calibri" panose="020F0502020204030204" pitchFamily="34" charset="0"/>
                <a:cs typeface="Calibri" panose="020F0502020204030204" pitchFamily="34" charset="0"/>
              </a:rPr>
              <a:t>I CP : </a:t>
            </a:r>
            <a:r>
              <a:rPr lang="fr-FR" b="1">
                <a:solidFill>
                  <a:srgbClr val="00B050"/>
                </a:solidFill>
                <a:latin typeface="Calibri" panose="020F0502020204030204" pitchFamily="34" charset="0"/>
                <a:cs typeface="Calibri" panose="020F0502020204030204" pitchFamily="34" charset="0"/>
              </a:rPr>
              <a:t>82 mA</a:t>
            </a:r>
            <a:endParaRPr lang="fr-FR">
              <a:solidFill>
                <a:srgbClr val="00B050"/>
              </a:solidFill>
              <a:latin typeface="Calibri" panose="020F0502020204030204" pitchFamily="34" charset="0"/>
              <a:cs typeface="Calibri" panose="020F0502020204030204" pitchFamily="34" charset="0"/>
            </a:endParaRPr>
          </a:p>
        </p:txBody>
      </p:sp>
      <p:sp>
        <p:nvSpPr>
          <p:cNvPr id="30" name="Ellipse 29">
            <a:extLst>
              <a:ext uri="{FF2B5EF4-FFF2-40B4-BE49-F238E27FC236}">
                <a16:creationId xmlns:a16="http://schemas.microsoft.com/office/drawing/2014/main" id="{4CFB7049-A086-960A-161B-26F38457BE49}"/>
              </a:ext>
            </a:extLst>
          </p:cNvPr>
          <p:cNvSpPr/>
          <p:nvPr/>
        </p:nvSpPr>
        <p:spPr>
          <a:xfrm>
            <a:off x="9526474" y="1489994"/>
            <a:ext cx="1629103" cy="49675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atin typeface="Calibri" panose="020F0502020204030204" pitchFamily="34" charset="0"/>
                <a:cs typeface="Calibri" panose="020F0502020204030204" pitchFamily="34" charset="0"/>
              </a:rPr>
              <a:t>v</a:t>
            </a:r>
          </a:p>
        </p:txBody>
      </p:sp>
      <p:sp>
        <p:nvSpPr>
          <p:cNvPr id="31" name="Ellipse 30">
            <a:extLst>
              <a:ext uri="{FF2B5EF4-FFF2-40B4-BE49-F238E27FC236}">
                <a16:creationId xmlns:a16="http://schemas.microsoft.com/office/drawing/2014/main" id="{66C28D20-909C-2348-A3C9-DDB6511C75EC}"/>
              </a:ext>
            </a:extLst>
          </p:cNvPr>
          <p:cNvSpPr/>
          <p:nvPr/>
        </p:nvSpPr>
        <p:spPr>
          <a:xfrm>
            <a:off x="655070" y="4877550"/>
            <a:ext cx="1629103" cy="49675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atin typeface="Calibri" panose="020F0502020204030204" pitchFamily="34" charset="0"/>
                <a:cs typeface="Calibri" panose="020F0502020204030204" pitchFamily="34" charset="0"/>
              </a:rPr>
              <a:t>v</a:t>
            </a:r>
          </a:p>
        </p:txBody>
      </p:sp>
      <p:sp>
        <p:nvSpPr>
          <p:cNvPr id="32" name="ZoneTexte 31">
            <a:extLst>
              <a:ext uri="{FF2B5EF4-FFF2-40B4-BE49-F238E27FC236}">
                <a16:creationId xmlns:a16="http://schemas.microsoft.com/office/drawing/2014/main" id="{1E1B5731-8ED9-B119-5F33-92D95246625A}"/>
              </a:ext>
            </a:extLst>
          </p:cNvPr>
          <p:cNvSpPr txBox="1"/>
          <p:nvPr/>
        </p:nvSpPr>
        <p:spPr>
          <a:xfrm>
            <a:off x="6866396" y="4209118"/>
            <a:ext cx="5400837" cy="461665"/>
          </a:xfrm>
          <a:prstGeom prst="rect">
            <a:avLst/>
          </a:prstGeom>
          <a:noFill/>
        </p:spPr>
        <p:txBody>
          <a:bodyPr wrap="none" rtlCol="0">
            <a:spAutoFit/>
          </a:bodyPr>
          <a:lstStyle/>
          <a:p>
            <a:r>
              <a:rPr lang="fr-FR" sz="2400">
                <a:solidFill>
                  <a:srgbClr val="FFFF00"/>
                </a:solidFill>
                <a:latin typeface="Calibri" panose="020F0502020204030204" pitchFamily="34" charset="0"/>
                <a:cs typeface="Calibri" panose="020F0502020204030204" pitchFamily="34" charset="0"/>
              </a:rPr>
              <a:t>AM</a:t>
            </a:r>
            <a:r>
              <a:rPr lang="fr-FR" sz="2400" b="1">
                <a:solidFill>
                  <a:schemeClr val="bg1"/>
                </a:solidFill>
                <a:latin typeface="Calibri" panose="020F0502020204030204" pitchFamily="34" charset="0"/>
                <a:cs typeface="Calibri" panose="020F0502020204030204" pitchFamily="34" charset="0"/>
              </a:rPr>
              <a:t>A</a:t>
            </a:r>
            <a:r>
              <a:rPr lang="fr-FR" sz="2400">
                <a:solidFill>
                  <a:srgbClr val="FFFF00"/>
                </a:solidFill>
                <a:latin typeface="Calibri" panose="020F0502020204030204" pitchFamily="34" charset="0"/>
                <a:cs typeface="Calibri" panose="020F0502020204030204" pitchFamily="34" charset="0"/>
              </a:rPr>
              <a:t>N/AMS</a:t>
            </a:r>
            <a:r>
              <a:rPr lang="fr-FR" sz="2400" b="1">
                <a:solidFill>
                  <a:schemeClr val="bg1"/>
                </a:solidFill>
                <a:latin typeface="Calibri" panose="020F0502020204030204" pitchFamily="34" charset="0"/>
                <a:cs typeface="Calibri" panose="020F0502020204030204" pitchFamily="34" charset="0"/>
              </a:rPr>
              <a:t>A</a:t>
            </a:r>
            <a:r>
              <a:rPr lang="fr-FR" sz="2400">
                <a:solidFill>
                  <a:srgbClr val="FFFF00"/>
                </a:solidFill>
                <a:latin typeface="Calibri" panose="020F0502020204030204" pitchFamily="34" charset="0"/>
                <a:cs typeface="Calibri" panose="020F0502020204030204" pitchFamily="34" charset="0"/>
              </a:rPr>
              <a:t>N et dispersion temporelle ?</a:t>
            </a:r>
          </a:p>
        </p:txBody>
      </p:sp>
    </p:spTree>
    <p:extLst>
      <p:ext uri="{BB962C8B-B14F-4D97-AF65-F5344CB8AC3E}">
        <p14:creationId xmlns:p14="http://schemas.microsoft.com/office/powerpoint/2010/main" val="292534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56240E-C4A3-7661-8EDE-DBB3AF864DEB}"/>
              </a:ext>
            </a:extLst>
          </p:cNvPr>
          <p:cNvPicPr>
            <a:picLocks noChangeAspect="1"/>
          </p:cNvPicPr>
          <p:nvPr/>
        </p:nvPicPr>
        <p:blipFill>
          <a:blip r:embed="rId3"/>
          <a:stretch>
            <a:fillRect/>
          </a:stretch>
        </p:blipFill>
        <p:spPr>
          <a:xfrm>
            <a:off x="266700" y="713621"/>
            <a:ext cx="7772400" cy="5882822"/>
          </a:xfrm>
          <a:prstGeom prst="rect">
            <a:avLst/>
          </a:prstGeom>
        </p:spPr>
      </p:pic>
      <p:sp>
        <p:nvSpPr>
          <p:cNvPr id="2" name="ZoneTexte 1">
            <a:extLst>
              <a:ext uri="{FF2B5EF4-FFF2-40B4-BE49-F238E27FC236}">
                <a16:creationId xmlns:a16="http://schemas.microsoft.com/office/drawing/2014/main" id="{BDB053FA-31EC-0023-2B22-7A9B2699414A}"/>
              </a:ext>
            </a:extLst>
          </p:cNvPr>
          <p:cNvSpPr txBox="1"/>
          <p:nvPr/>
        </p:nvSpPr>
        <p:spPr>
          <a:xfrm>
            <a:off x="266700" y="169224"/>
            <a:ext cx="2921890" cy="461665"/>
          </a:xfrm>
          <a:prstGeom prst="rect">
            <a:avLst/>
          </a:prstGeom>
          <a:noFill/>
        </p:spPr>
        <p:txBody>
          <a:bodyPr wrap="none" rtlCol="0">
            <a:spAutoFit/>
          </a:bodyPr>
          <a:lstStyle/>
          <a:p>
            <a:r>
              <a:rPr lang="fr-FR" sz="2400" b="1">
                <a:solidFill>
                  <a:srgbClr val="FF0000"/>
                </a:solidFill>
              </a:rPr>
              <a:t>Immunomarquage !!!</a:t>
            </a:r>
          </a:p>
        </p:txBody>
      </p:sp>
      <p:pic>
        <p:nvPicPr>
          <p:cNvPr id="3" name="Image 2">
            <a:extLst>
              <a:ext uri="{FF2B5EF4-FFF2-40B4-BE49-F238E27FC236}">
                <a16:creationId xmlns:a16="http://schemas.microsoft.com/office/drawing/2014/main" id="{7C8B2C36-30D9-53B5-DDC3-6B4F8B0919FD}"/>
              </a:ext>
            </a:extLst>
          </p:cNvPr>
          <p:cNvPicPr>
            <a:picLocks noChangeAspect="1"/>
          </p:cNvPicPr>
          <p:nvPr/>
        </p:nvPicPr>
        <p:blipFill>
          <a:blip r:embed="rId4"/>
          <a:stretch>
            <a:fillRect/>
          </a:stretch>
        </p:blipFill>
        <p:spPr>
          <a:xfrm>
            <a:off x="8143604" y="630889"/>
            <a:ext cx="4061686" cy="5882822"/>
          </a:xfrm>
          <a:prstGeom prst="rect">
            <a:avLst/>
          </a:prstGeom>
        </p:spPr>
      </p:pic>
      <p:sp>
        <p:nvSpPr>
          <p:cNvPr id="5" name="ZoneTexte 4">
            <a:extLst>
              <a:ext uri="{FF2B5EF4-FFF2-40B4-BE49-F238E27FC236}">
                <a16:creationId xmlns:a16="http://schemas.microsoft.com/office/drawing/2014/main" id="{1878BA96-2B7C-6C6E-0D91-4682D4CBC49E}"/>
              </a:ext>
            </a:extLst>
          </p:cNvPr>
          <p:cNvSpPr txBox="1"/>
          <p:nvPr/>
        </p:nvSpPr>
        <p:spPr>
          <a:xfrm>
            <a:off x="8097997" y="277512"/>
            <a:ext cx="4152899" cy="1200329"/>
          </a:xfrm>
          <a:prstGeom prst="rect">
            <a:avLst/>
          </a:prstGeom>
          <a:noFill/>
        </p:spPr>
        <p:txBody>
          <a:bodyPr wrap="square" rtlCol="0">
            <a:spAutoFit/>
          </a:bodyPr>
          <a:lstStyle/>
          <a:p>
            <a:r>
              <a:rPr lang="fr-FR">
                <a:solidFill>
                  <a:schemeClr val="bg1"/>
                </a:solidFill>
                <a:latin typeface="Arial" panose="020B0604020202020204" pitchFamily="34" charset="0"/>
                <a:cs typeface="Arial" panose="020B0604020202020204" pitchFamily="34" charset="0"/>
              </a:rPr>
              <a:t>Protéines d’ancrage du canal Na nodal</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 </a:t>
            </a:r>
            <a:r>
              <a:rPr lang="fr-FR" b="1" err="1">
                <a:solidFill>
                  <a:srgbClr val="FF0000"/>
                </a:solidFill>
                <a:latin typeface="Arial" panose="020B0604020202020204" pitchFamily="34" charset="0"/>
                <a:cs typeface="Arial" panose="020B0604020202020204" pitchFamily="34" charset="0"/>
              </a:rPr>
              <a:t>Neurofascine</a:t>
            </a:r>
            <a:r>
              <a:rPr lang="fr-FR" b="1">
                <a:solidFill>
                  <a:srgbClr val="FF0000"/>
                </a:solidFill>
                <a:latin typeface="Arial" panose="020B0604020202020204" pitchFamily="34" charset="0"/>
                <a:cs typeface="Arial" panose="020B0604020202020204" pitchFamily="34" charset="0"/>
              </a:rPr>
              <a:t> 186</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 </a:t>
            </a:r>
            <a:r>
              <a:rPr lang="fr-FR" b="1" err="1">
                <a:solidFill>
                  <a:srgbClr val="FF0000"/>
                </a:solidFill>
                <a:latin typeface="Arial" panose="020B0604020202020204" pitchFamily="34" charset="0"/>
                <a:cs typeface="Arial" panose="020B0604020202020204" pitchFamily="34" charset="0"/>
              </a:rPr>
              <a:t>NrCAM</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 </a:t>
            </a:r>
            <a:r>
              <a:rPr lang="fr-FR" b="1">
                <a:solidFill>
                  <a:srgbClr val="FF0000"/>
                </a:solidFill>
                <a:latin typeface="Arial" panose="020B0604020202020204" pitchFamily="34" charset="0"/>
                <a:cs typeface="Arial" panose="020B0604020202020204" pitchFamily="34" charset="0"/>
              </a:rPr>
              <a:t>Ankyrine G</a:t>
            </a:r>
          </a:p>
        </p:txBody>
      </p:sp>
      <p:sp>
        <p:nvSpPr>
          <p:cNvPr id="6" name="ZoneTexte 5">
            <a:extLst>
              <a:ext uri="{FF2B5EF4-FFF2-40B4-BE49-F238E27FC236}">
                <a16:creationId xmlns:a16="http://schemas.microsoft.com/office/drawing/2014/main" id="{9E4FB0A8-7EAB-F152-3714-12D342AEB0B5}"/>
              </a:ext>
            </a:extLst>
          </p:cNvPr>
          <p:cNvSpPr txBox="1"/>
          <p:nvPr/>
        </p:nvSpPr>
        <p:spPr>
          <a:xfrm>
            <a:off x="5642616" y="6550223"/>
            <a:ext cx="2581156" cy="307777"/>
          </a:xfrm>
          <a:prstGeom prst="rect">
            <a:avLst/>
          </a:prstGeom>
          <a:noFill/>
        </p:spPr>
        <p:txBody>
          <a:bodyPr wrap="none" rtlCol="0">
            <a:spAutoFit/>
          </a:bodyPr>
          <a:lstStyle/>
          <a:p>
            <a:r>
              <a:rPr lang="fr-FR" sz="1400" b="1" i="1" dirty="0" err="1">
                <a:solidFill>
                  <a:srgbClr val="00B0F0"/>
                </a:solidFill>
              </a:rPr>
              <a:t>Desmazières</a:t>
            </a:r>
            <a:r>
              <a:rPr lang="fr-FR" sz="1400" b="1" i="1" dirty="0">
                <a:solidFill>
                  <a:srgbClr val="00B0F0"/>
                </a:solidFill>
              </a:rPr>
              <a:t> et al (2016)</a:t>
            </a:r>
          </a:p>
        </p:txBody>
      </p:sp>
      <p:sp>
        <p:nvSpPr>
          <p:cNvPr id="7" name="ZoneTexte 6">
            <a:extLst>
              <a:ext uri="{FF2B5EF4-FFF2-40B4-BE49-F238E27FC236}">
                <a16:creationId xmlns:a16="http://schemas.microsoft.com/office/drawing/2014/main" id="{4CA21A67-149A-FDC7-E8BF-4F0E028AE7F4}"/>
              </a:ext>
            </a:extLst>
          </p:cNvPr>
          <p:cNvSpPr txBox="1"/>
          <p:nvPr/>
        </p:nvSpPr>
        <p:spPr>
          <a:xfrm>
            <a:off x="9752362" y="6550222"/>
            <a:ext cx="1970411" cy="307777"/>
          </a:xfrm>
          <a:prstGeom prst="rect">
            <a:avLst/>
          </a:prstGeom>
          <a:noFill/>
        </p:spPr>
        <p:txBody>
          <a:bodyPr wrap="none" rtlCol="0">
            <a:spAutoFit/>
          </a:bodyPr>
          <a:lstStyle/>
          <a:p>
            <a:r>
              <a:rPr lang="fr-FR" sz="1400" b="1" i="1" dirty="0" err="1">
                <a:solidFill>
                  <a:srgbClr val="00B0F0"/>
                </a:solidFill>
              </a:rPr>
              <a:t>Uncini</a:t>
            </a:r>
            <a:r>
              <a:rPr lang="fr-FR" sz="1400" b="1" i="1" dirty="0">
                <a:solidFill>
                  <a:srgbClr val="00B0F0"/>
                </a:solidFill>
              </a:rPr>
              <a:t> et al (2021)</a:t>
            </a:r>
          </a:p>
        </p:txBody>
      </p:sp>
    </p:spTree>
    <p:extLst>
      <p:ext uri="{BB962C8B-B14F-4D97-AF65-F5344CB8AC3E}">
        <p14:creationId xmlns:p14="http://schemas.microsoft.com/office/powerpoint/2010/main" val="1687146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2" name="Groupe 101">
            <a:extLst>
              <a:ext uri="{FF2B5EF4-FFF2-40B4-BE49-F238E27FC236}">
                <a16:creationId xmlns:a16="http://schemas.microsoft.com/office/drawing/2014/main" id="{3D17C641-D23F-A5D4-D9D9-050B183EC3A6}"/>
              </a:ext>
            </a:extLst>
          </p:cNvPr>
          <p:cNvGrpSpPr/>
          <p:nvPr/>
        </p:nvGrpSpPr>
        <p:grpSpPr>
          <a:xfrm flipH="1">
            <a:off x="7147832" y="4197081"/>
            <a:ext cx="1779695" cy="1136545"/>
            <a:chOff x="3692527" y="5290241"/>
            <a:chExt cx="1813272" cy="921129"/>
          </a:xfrm>
        </p:grpSpPr>
        <p:pic>
          <p:nvPicPr>
            <p:cNvPr id="97" name="Image 96">
              <a:extLst>
                <a:ext uri="{FF2B5EF4-FFF2-40B4-BE49-F238E27FC236}">
                  <a16:creationId xmlns:a16="http://schemas.microsoft.com/office/drawing/2014/main" id="{80F9762E-F3B4-02FB-A219-63387B9B2D10}"/>
                </a:ext>
              </a:extLst>
            </p:cNvPr>
            <p:cNvPicPr>
              <a:picLocks noChangeAspect="1"/>
            </p:cNvPicPr>
            <p:nvPr/>
          </p:nvPicPr>
          <p:blipFill>
            <a:blip r:embed="rId2"/>
            <a:stretch>
              <a:fillRect/>
            </a:stretch>
          </p:blipFill>
          <p:spPr>
            <a:xfrm rot="1858011">
              <a:off x="5368968" y="5849467"/>
              <a:ext cx="136831" cy="361903"/>
            </a:xfrm>
            <a:prstGeom prst="rect">
              <a:avLst/>
            </a:prstGeom>
          </p:spPr>
        </p:pic>
        <p:pic>
          <p:nvPicPr>
            <p:cNvPr id="98" name="Image 97">
              <a:extLst>
                <a:ext uri="{FF2B5EF4-FFF2-40B4-BE49-F238E27FC236}">
                  <a16:creationId xmlns:a16="http://schemas.microsoft.com/office/drawing/2014/main" id="{EFF0D207-C21D-D4EE-21A8-273F9BD49270}"/>
                </a:ext>
              </a:extLst>
            </p:cNvPr>
            <p:cNvPicPr>
              <a:picLocks noChangeAspect="1"/>
            </p:cNvPicPr>
            <p:nvPr/>
          </p:nvPicPr>
          <p:blipFill>
            <a:blip r:embed="rId2"/>
            <a:stretch>
              <a:fillRect/>
            </a:stretch>
          </p:blipFill>
          <p:spPr>
            <a:xfrm rot="1431941">
              <a:off x="4948909" y="5718209"/>
              <a:ext cx="91608" cy="242293"/>
            </a:xfrm>
            <a:prstGeom prst="rect">
              <a:avLst/>
            </a:prstGeom>
          </p:spPr>
        </p:pic>
        <p:pic>
          <p:nvPicPr>
            <p:cNvPr id="99" name="Image 98">
              <a:extLst>
                <a:ext uri="{FF2B5EF4-FFF2-40B4-BE49-F238E27FC236}">
                  <a16:creationId xmlns:a16="http://schemas.microsoft.com/office/drawing/2014/main" id="{454C0C63-B678-1C85-7EBA-2BCF34525D83}"/>
                </a:ext>
              </a:extLst>
            </p:cNvPr>
            <p:cNvPicPr>
              <a:picLocks noChangeAspect="1"/>
            </p:cNvPicPr>
            <p:nvPr/>
          </p:nvPicPr>
          <p:blipFill>
            <a:blip r:embed="rId2"/>
            <a:stretch>
              <a:fillRect/>
            </a:stretch>
          </p:blipFill>
          <p:spPr>
            <a:xfrm rot="1152876">
              <a:off x="4596391" y="5592185"/>
              <a:ext cx="91608" cy="242293"/>
            </a:xfrm>
            <a:prstGeom prst="rect">
              <a:avLst/>
            </a:prstGeom>
          </p:spPr>
        </p:pic>
        <p:pic>
          <p:nvPicPr>
            <p:cNvPr id="100" name="Image 99">
              <a:extLst>
                <a:ext uri="{FF2B5EF4-FFF2-40B4-BE49-F238E27FC236}">
                  <a16:creationId xmlns:a16="http://schemas.microsoft.com/office/drawing/2014/main" id="{BC686634-1DC6-A0AC-1B19-03C4BE5D13A9}"/>
                </a:ext>
              </a:extLst>
            </p:cNvPr>
            <p:cNvPicPr>
              <a:picLocks noChangeAspect="1"/>
            </p:cNvPicPr>
            <p:nvPr/>
          </p:nvPicPr>
          <p:blipFill>
            <a:blip r:embed="rId2"/>
            <a:stretch>
              <a:fillRect/>
            </a:stretch>
          </p:blipFill>
          <p:spPr>
            <a:xfrm rot="2194572">
              <a:off x="4150330" y="5395604"/>
              <a:ext cx="91608" cy="242293"/>
            </a:xfrm>
            <a:prstGeom prst="rect">
              <a:avLst/>
            </a:prstGeom>
          </p:spPr>
        </p:pic>
        <p:pic>
          <p:nvPicPr>
            <p:cNvPr id="101" name="Image 100">
              <a:extLst>
                <a:ext uri="{FF2B5EF4-FFF2-40B4-BE49-F238E27FC236}">
                  <a16:creationId xmlns:a16="http://schemas.microsoft.com/office/drawing/2014/main" id="{8C7DD322-8222-49A3-2CEA-51637E62055F}"/>
                </a:ext>
              </a:extLst>
            </p:cNvPr>
            <p:cNvPicPr>
              <a:picLocks noChangeAspect="1"/>
            </p:cNvPicPr>
            <p:nvPr/>
          </p:nvPicPr>
          <p:blipFill>
            <a:blip r:embed="rId2"/>
            <a:stretch>
              <a:fillRect/>
            </a:stretch>
          </p:blipFill>
          <p:spPr>
            <a:xfrm>
              <a:off x="3692527" y="5290241"/>
              <a:ext cx="91608" cy="242293"/>
            </a:xfrm>
            <a:prstGeom prst="rect">
              <a:avLst/>
            </a:prstGeom>
          </p:spPr>
        </p:pic>
      </p:grpSp>
      <p:pic>
        <p:nvPicPr>
          <p:cNvPr id="96" name="Image 95">
            <a:extLst>
              <a:ext uri="{FF2B5EF4-FFF2-40B4-BE49-F238E27FC236}">
                <a16:creationId xmlns:a16="http://schemas.microsoft.com/office/drawing/2014/main" id="{02CB4C79-1607-AA56-3C2A-72A53A83B0A8}"/>
              </a:ext>
            </a:extLst>
          </p:cNvPr>
          <p:cNvPicPr>
            <a:picLocks noChangeAspect="1"/>
          </p:cNvPicPr>
          <p:nvPr/>
        </p:nvPicPr>
        <p:blipFill>
          <a:blip r:embed="rId2"/>
          <a:stretch>
            <a:fillRect/>
          </a:stretch>
        </p:blipFill>
        <p:spPr>
          <a:xfrm rot="1858011">
            <a:off x="4986796" y="4884027"/>
            <a:ext cx="136831" cy="361903"/>
          </a:xfrm>
          <a:prstGeom prst="rect">
            <a:avLst/>
          </a:prstGeom>
        </p:spPr>
      </p:pic>
      <p:pic>
        <p:nvPicPr>
          <p:cNvPr id="95" name="Image 94">
            <a:extLst>
              <a:ext uri="{FF2B5EF4-FFF2-40B4-BE49-F238E27FC236}">
                <a16:creationId xmlns:a16="http://schemas.microsoft.com/office/drawing/2014/main" id="{E409CFE3-3897-6E18-12FC-9F9E27822162}"/>
              </a:ext>
            </a:extLst>
          </p:cNvPr>
          <p:cNvPicPr>
            <a:picLocks noChangeAspect="1"/>
          </p:cNvPicPr>
          <p:nvPr/>
        </p:nvPicPr>
        <p:blipFill>
          <a:blip r:embed="rId2"/>
          <a:stretch>
            <a:fillRect/>
          </a:stretch>
        </p:blipFill>
        <p:spPr>
          <a:xfrm rot="411891">
            <a:off x="4610804" y="4723236"/>
            <a:ext cx="91608" cy="242293"/>
          </a:xfrm>
          <a:prstGeom prst="rect">
            <a:avLst/>
          </a:prstGeom>
        </p:spPr>
      </p:pic>
      <p:pic>
        <p:nvPicPr>
          <p:cNvPr id="94" name="Image 93">
            <a:extLst>
              <a:ext uri="{FF2B5EF4-FFF2-40B4-BE49-F238E27FC236}">
                <a16:creationId xmlns:a16="http://schemas.microsoft.com/office/drawing/2014/main" id="{A5C64338-0EF3-9A45-1279-56774E700462}"/>
              </a:ext>
            </a:extLst>
          </p:cNvPr>
          <p:cNvPicPr>
            <a:picLocks noChangeAspect="1"/>
          </p:cNvPicPr>
          <p:nvPr/>
        </p:nvPicPr>
        <p:blipFill>
          <a:blip r:embed="rId2"/>
          <a:stretch>
            <a:fillRect/>
          </a:stretch>
        </p:blipFill>
        <p:spPr>
          <a:xfrm rot="560356">
            <a:off x="4238651" y="4553798"/>
            <a:ext cx="91608" cy="242293"/>
          </a:xfrm>
          <a:prstGeom prst="rect">
            <a:avLst/>
          </a:prstGeom>
        </p:spPr>
      </p:pic>
      <p:pic>
        <p:nvPicPr>
          <p:cNvPr id="93" name="Image 92">
            <a:extLst>
              <a:ext uri="{FF2B5EF4-FFF2-40B4-BE49-F238E27FC236}">
                <a16:creationId xmlns:a16="http://schemas.microsoft.com/office/drawing/2014/main" id="{DAC62D37-D690-73B2-AD81-75D4558ABEDB}"/>
              </a:ext>
            </a:extLst>
          </p:cNvPr>
          <p:cNvPicPr>
            <a:picLocks noChangeAspect="1"/>
          </p:cNvPicPr>
          <p:nvPr/>
        </p:nvPicPr>
        <p:blipFill>
          <a:blip r:embed="rId2"/>
          <a:stretch>
            <a:fillRect/>
          </a:stretch>
        </p:blipFill>
        <p:spPr>
          <a:xfrm rot="616658">
            <a:off x="3792591" y="4357217"/>
            <a:ext cx="91608" cy="242293"/>
          </a:xfrm>
          <a:prstGeom prst="rect">
            <a:avLst/>
          </a:prstGeom>
        </p:spPr>
      </p:pic>
      <p:pic>
        <p:nvPicPr>
          <p:cNvPr id="92" name="Image 91">
            <a:extLst>
              <a:ext uri="{FF2B5EF4-FFF2-40B4-BE49-F238E27FC236}">
                <a16:creationId xmlns:a16="http://schemas.microsoft.com/office/drawing/2014/main" id="{AE91419F-AF59-6FDB-1F27-7D77C9293DC8}"/>
              </a:ext>
            </a:extLst>
          </p:cNvPr>
          <p:cNvPicPr>
            <a:picLocks noChangeAspect="1"/>
          </p:cNvPicPr>
          <p:nvPr/>
        </p:nvPicPr>
        <p:blipFill>
          <a:blip r:embed="rId2"/>
          <a:stretch>
            <a:fillRect/>
          </a:stretch>
        </p:blipFill>
        <p:spPr>
          <a:xfrm>
            <a:off x="3343380" y="4197084"/>
            <a:ext cx="91608" cy="242293"/>
          </a:xfrm>
          <a:prstGeom prst="rect">
            <a:avLst/>
          </a:prstGeom>
        </p:spPr>
      </p:pic>
      <p:pic>
        <p:nvPicPr>
          <p:cNvPr id="5" name="Image 4">
            <a:extLst>
              <a:ext uri="{FF2B5EF4-FFF2-40B4-BE49-F238E27FC236}">
                <a16:creationId xmlns:a16="http://schemas.microsoft.com/office/drawing/2014/main" id="{D9CE833C-0185-AA4B-2DB8-97D914172EB5}"/>
              </a:ext>
            </a:extLst>
          </p:cNvPr>
          <p:cNvPicPr>
            <a:picLocks noChangeAspect="1"/>
          </p:cNvPicPr>
          <p:nvPr/>
        </p:nvPicPr>
        <p:blipFill>
          <a:blip r:embed="rId3"/>
          <a:stretch>
            <a:fillRect/>
          </a:stretch>
        </p:blipFill>
        <p:spPr>
          <a:xfrm>
            <a:off x="9352131" y="155836"/>
            <a:ext cx="2717800" cy="2006600"/>
          </a:xfrm>
          <a:prstGeom prst="rect">
            <a:avLst/>
          </a:prstGeom>
        </p:spPr>
      </p:pic>
      <p:grpSp>
        <p:nvGrpSpPr>
          <p:cNvPr id="4" name="Groupe 3">
            <a:extLst>
              <a:ext uri="{FF2B5EF4-FFF2-40B4-BE49-F238E27FC236}">
                <a16:creationId xmlns:a16="http://schemas.microsoft.com/office/drawing/2014/main" id="{0F72DCF0-CCD6-C456-1820-0A3D544568A2}"/>
              </a:ext>
            </a:extLst>
          </p:cNvPr>
          <p:cNvGrpSpPr/>
          <p:nvPr/>
        </p:nvGrpSpPr>
        <p:grpSpPr>
          <a:xfrm>
            <a:off x="-214285" y="2727587"/>
            <a:ext cx="5631180" cy="2244464"/>
            <a:chOff x="137160" y="155836"/>
            <a:chExt cx="7761089" cy="2667439"/>
          </a:xfrm>
          <a:solidFill>
            <a:srgbClr val="FFC000"/>
          </a:solidFill>
        </p:grpSpPr>
        <p:sp>
          <p:nvSpPr>
            <p:cNvPr id="6" name="Forme libre 5">
              <a:extLst>
                <a:ext uri="{FF2B5EF4-FFF2-40B4-BE49-F238E27FC236}">
                  <a16:creationId xmlns:a16="http://schemas.microsoft.com/office/drawing/2014/main" id="{4C26ED01-C637-CB3E-DC49-3812CF438122}"/>
                </a:ext>
              </a:extLst>
            </p:cNvPr>
            <p:cNvSpPr/>
            <p:nvPr/>
          </p:nvSpPr>
          <p:spPr>
            <a:xfrm>
              <a:off x="255580" y="342900"/>
              <a:ext cx="7642669" cy="2480375"/>
            </a:xfrm>
            <a:custGeom>
              <a:avLst/>
              <a:gdLst>
                <a:gd name="connsiteX0" fmla="*/ 53030 w 7642669"/>
                <a:gd name="connsiteY0" fmla="*/ 0 h 2480375"/>
                <a:gd name="connsiteX1" fmla="*/ 2293310 w 7642669"/>
                <a:gd name="connsiteY1" fmla="*/ 11430 h 2480375"/>
                <a:gd name="connsiteX2" fmla="*/ 4099250 w 7642669"/>
                <a:gd name="connsiteY2" fmla="*/ 34290 h 2480375"/>
                <a:gd name="connsiteX3" fmla="*/ 5447990 w 7642669"/>
                <a:gd name="connsiteY3" fmla="*/ 57150 h 2480375"/>
                <a:gd name="connsiteX4" fmla="*/ 5836610 w 7642669"/>
                <a:gd name="connsiteY4" fmla="*/ 68580 h 2480375"/>
                <a:gd name="connsiteX5" fmla="*/ 6248090 w 7642669"/>
                <a:gd name="connsiteY5" fmla="*/ 182880 h 2480375"/>
                <a:gd name="connsiteX6" fmla="*/ 6682430 w 7642669"/>
                <a:gd name="connsiteY6" fmla="*/ 468630 h 2480375"/>
                <a:gd name="connsiteX7" fmla="*/ 7162490 w 7642669"/>
                <a:gd name="connsiteY7" fmla="*/ 960120 h 2480375"/>
                <a:gd name="connsiteX8" fmla="*/ 7413950 w 7642669"/>
                <a:gd name="connsiteY8" fmla="*/ 1417320 h 2480375"/>
                <a:gd name="connsiteX9" fmla="*/ 7585400 w 7642669"/>
                <a:gd name="connsiteY9" fmla="*/ 1874520 h 2480375"/>
                <a:gd name="connsiteX10" fmla="*/ 7642550 w 7642669"/>
                <a:gd name="connsiteY10" fmla="*/ 2125980 h 2480375"/>
                <a:gd name="connsiteX11" fmla="*/ 7573970 w 7642669"/>
                <a:gd name="connsiteY11" fmla="*/ 2377440 h 2480375"/>
                <a:gd name="connsiteX12" fmla="*/ 7425380 w 7642669"/>
                <a:gd name="connsiteY12" fmla="*/ 2480310 h 2480375"/>
                <a:gd name="connsiteX13" fmla="*/ 7242500 w 7642669"/>
                <a:gd name="connsiteY13" fmla="*/ 2388870 h 2480375"/>
                <a:gd name="connsiteX14" fmla="*/ 7105340 w 7642669"/>
                <a:gd name="connsiteY14" fmla="*/ 2160270 h 2480375"/>
                <a:gd name="connsiteX15" fmla="*/ 7025330 w 7642669"/>
                <a:gd name="connsiteY15" fmla="*/ 1828800 h 2480375"/>
                <a:gd name="connsiteX16" fmla="*/ 6819590 w 7642669"/>
                <a:gd name="connsiteY16" fmla="*/ 1268730 h 2480375"/>
                <a:gd name="connsiteX17" fmla="*/ 6568130 w 7642669"/>
                <a:gd name="connsiteY17" fmla="*/ 857250 h 2480375"/>
                <a:gd name="connsiteX18" fmla="*/ 6282380 w 7642669"/>
                <a:gd name="connsiteY18" fmla="*/ 537210 h 2480375"/>
                <a:gd name="connsiteX19" fmla="*/ 5928050 w 7642669"/>
                <a:gd name="connsiteY19" fmla="*/ 342900 h 2480375"/>
                <a:gd name="connsiteX20" fmla="*/ 5562290 w 7642669"/>
                <a:gd name="connsiteY20" fmla="*/ 251460 h 2480375"/>
                <a:gd name="connsiteX21" fmla="*/ 5002220 w 7642669"/>
                <a:gd name="connsiteY21" fmla="*/ 228600 h 2480375"/>
                <a:gd name="connsiteX22" fmla="*/ 4625030 w 7642669"/>
                <a:gd name="connsiteY22" fmla="*/ 217170 h 2480375"/>
                <a:gd name="connsiteX23" fmla="*/ 4087820 w 7642669"/>
                <a:gd name="connsiteY23" fmla="*/ 217170 h 2480375"/>
                <a:gd name="connsiteX24" fmla="*/ 3402020 w 7642669"/>
                <a:gd name="connsiteY24" fmla="*/ 194310 h 2480375"/>
                <a:gd name="connsiteX25" fmla="*/ 2579060 w 7642669"/>
                <a:gd name="connsiteY25" fmla="*/ 194310 h 2480375"/>
                <a:gd name="connsiteX26" fmla="*/ 1801820 w 7642669"/>
                <a:gd name="connsiteY26" fmla="*/ 194310 h 2480375"/>
                <a:gd name="connsiteX27" fmla="*/ 1218890 w 7642669"/>
                <a:gd name="connsiteY27" fmla="*/ 194310 h 2480375"/>
                <a:gd name="connsiteX28" fmla="*/ 453080 w 7642669"/>
                <a:gd name="connsiteY28" fmla="*/ 194310 h 2480375"/>
                <a:gd name="connsiteX29" fmla="*/ 41600 w 7642669"/>
                <a:gd name="connsiteY29" fmla="*/ 205740 h 2480375"/>
                <a:gd name="connsiteX30" fmla="*/ 53030 w 7642669"/>
                <a:gd name="connsiteY30" fmla="*/ 0 h 248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42669" h="2480375">
                  <a:moveTo>
                    <a:pt x="53030" y="0"/>
                  </a:moveTo>
                  <a:lnTo>
                    <a:pt x="2293310" y="11430"/>
                  </a:lnTo>
                  <a:lnTo>
                    <a:pt x="4099250" y="34290"/>
                  </a:lnTo>
                  <a:lnTo>
                    <a:pt x="5447990" y="57150"/>
                  </a:lnTo>
                  <a:lnTo>
                    <a:pt x="5836610" y="68580"/>
                  </a:lnTo>
                  <a:cubicBezTo>
                    <a:pt x="5969960" y="89535"/>
                    <a:pt x="6107120" y="116205"/>
                    <a:pt x="6248090" y="182880"/>
                  </a:cubicBezTo>
                  <a:cubicBezTo>
                    <a:pt x="6389060" y="249555"/>
                    <a:pt x="6530030" y="339090"/>
                    <a:pt x="6682430" y="468630"/>
                  </a:cubicBezTo>
                  <a:cubicBezTo>
                    <a:pt x="6834830" y="598170"/>
                    <a:pt x="7040570" y="802005"/>
                    <a:pt x="7162490" y="960120"/>
                  </a:cubicBezTo>
                  <a:cubicBezTo>
                    <a:pt x="7284410" y="1118235"/>
                    <a:pt x="7343465" y="1264920"/>
                    <a:pt x="7413950" y="1417320"/>
                  </a:cubicBezTo>
                  <a:cubicBezTo>
                    <a:pt x="7484435" y="1569720"/>
                    <a:pt x="7547300" y="1756410"/>
                    <a:pt x="7585400" y="1874520"/>
                  </a:cubicBezTo>
                  <a:cubicBezTo>
                    <a:pt x="7623500" y="1992630"/>
                    <a:pt x="7644455" y="2042160"/>
                    <a:pt x="7642550" y="2125980"/>
                  </a:cubicBezTo>
                  <a:cubicBezTo>
                    <a:pt x="7640645" y="2209800"/>
                    <a:pt x="7610165" y="2318385"/>
                    <a:pt x="7573970" y="2377440"/>
                  </a:cubicBezTo>
                  <a:cubicBezTo>
                    <a:pt x="7537775" y="2436495"/>
                    <a:pt x="7480625" y="2478405"/>
                    <a:pt x="7425380" y="2480310"/>
                  </a:cubicBezTo>
                  <a:cubicBezTo>
                    <a:pt x="7370135" y="2482215"/>
                    <a:pt x="7295840" y="2442210"/>
                    <a:pt x="7242500" y="2388870"/>
                  </a:cubicBezTo>
                  <a:cubicBezTo>
                    <a:pt x="7189160" y="2335530"/>
                    <a:pt x="7141535" y="2253615"/>
                    <a:pt x="7105340" y="2160270"/>
                  </a:cubicBezTo>
                  <a:cubicBezTo>
                    <a:pt x="7069145" y="2066925"/>
                    <a:pt x="7072955" y="1977390"/>
                    <a:pt x="7025330" y="1828800"/>
                  </a:cubicBezTo>
                  <a:cubicBezTo>
                    <a:pt x="6977705" y="1680210"/>
                    <a:pt x="6895790" y="1430655"/>
                    <a:pt x="6819590" y="1268730"/>
                  </a:cubicBezTo>
                  <a:cubicBezTo>
                    <a:pt x="6743390" y="1106805"/>
                    <a:pt x="6657665" y="979170"/>
                    <a:pt x="6568130" y="857250"/>
                  </a:cubicBezTo>
                  <a:cubicBezTo>
                    <a:pt x="6478595" y="735330"/>
                    <a:pt x="6389060" y="622935"/>
                    <a:pt x="6282380" y="537210"/>
                  </a:cubicBezTo>
                  <a:cubicBezTo>
                    <a:pt x="6175700" y="451485"/>
                    <a:pt x="6048065" y="390525"/>
                    <a:pt x="5928050" y="342900"/>
                  </a:cubicBezTo>
                  <a:cubicBezTo>
                    <a:pt x="5808035" y="295275"/>
                    <a:pt x="5716595" y="270510"/>
                    <a:pt x="5562290" y="251460"/>
                  </a:cubicBezTo>
                  <a:cubicBezTo>
                    <a:pt x="5407985" y="232410"/>
                    <a:pt x="5002220" y="228600"/>
                    <a:pt x="5002220" y="228600"/>
                  </a:cubicBezTo>
                  <a:cubicBezTo>
                    <a:pt x="4846010" y="222885"/>
                    <a:pt x="4777430" y="219075"/>
                    <a:pt x="4625030" y="217170"/>
                  </a:cubicBezTo>
                  <a:cubicBezTo>
                    <a:pt x="4472630" y="215265"/>
                    <a:pt x="4291655" y="220980"/>
                    <a:pt x="4087820" y="217170"/>
                  </a:cubicBezTo>
                  <a:cubicBezTo>
                    <a:pt x="3883985" y="213360"/>
                    <a:pt x="3653480" y="198120"/>
                    <a:pt x="3402020" y="194310"/>
                  </a:cubicBezTo>
                  <a:cubicBezTo>
                    <a:pt x="3150560" y="190500"/>
                    <a:pt x="2579060" y="194310"/>
                    <a:pt x="2579060" y="194310"/>
                  </a:cubicBezTo>
                  <a:lnTo>
                    <a:pt x="1801820" y="194310"/>
                  </a:lnTo>
                  <a:lnTo>
                    <a:pt x="1218890" y="194310"/>
                  </a:lnTo>
                  <a:lnTo>
                    <a:pt x="453080" y="194310"/>
                  </a:lnTo>
                  <a:cubicBezTo>
                    <a:pt x="256865" y="196215"/>
                    <a:pt x="112085" y="236220"/>
                    <a:pt x="41600" y="205740"/>
                  </a:cubicBezTo>
                  <a:cubicBezTo>
                    <a:pt x="-28885" y="175260"/>
                    <a:pt x="642" y="93345"/>
                    <a:pt x="53030"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20">
              <a:extLst>
                <a:ext uri="{FF2B5EF4-FFF2-40B4-BE49-F238E27FC236}">
                  <a16:creationId xmlns:a16="http://schemas.microsoft.com/office/drawing/2014/main" id="{89554A19-948F-2CBD-72C0-E309652240BA}"/>
                </a:ext>
              </a:extLst>
            </p:cNvPr>
            <p:cNvSpPr/>
            <p:nvPr/>
          </p:nvSpPr>
          <p:spPr>
            <a:xfrm>
              <a:off x="222738" y="578212"/>
              <a:ext cx="7031258" cy="2009749"/>
            </a:xfrm>
            <a:custGeom>
              <a:avLst/>
              <a:gdLst>
                <a:gd name="connsiteX0" fmla="*/ 129084 w 7031258"/>
                <a:gd name="connsiteY0" fmla="*/ 12700 h 2009749"/>
                <a:gd name="connsiteX1" fmla="*/ 1294944 w 7031258"/>
                <a:gd name="connsiteY1" fmla="*/ 12700 h 2009749"/>
                <a:gd name="connsiteX2" fmla="*/ 2186484 w 7031258"/>
                <a:gd name="connsiteY2" fmla="*/ 1270 h 2009749"/>
                <a:gd name="connsiteX3" fmla="*/ 3660954 w 7031258"/>
                <a:gd name="connsiteY3" fmla="*/ 24130 h 2009749"/>
                <a:gd name="connsiteX4" fmla="*/ 4381044 w 7031258"/>
                <a:gd name="connsiteY4" fmla="*/ 35560 h 2009749"/>
                <a:gd name="connsiteX5" fmla="*/ 5238294 w 7031258"/>
                <a:gd name="connsiteY5" fmla="*/ 46990 h 2009749"/>
                <a:gd name="connsiteX6" fmla="*/ 5626914 w 7031258"/>
                <a:gd name="connsiteY6" fmla="*/ 69850 h 2009749"/>
                <a:gd name="connsiteX7" fmla="*/ 5924094 w 7031258"/>
                <a:gd name="connsiteY7" fmla="*/ 127000 h 2009749"/>
                <a:gd name="connsiteX8" fmla="*/ 6175554 w 7031258"/>
                <a:gd name="connsiteY8" fmla="*/ 264160 h 2009749"/>
                <a:gd name="connsiteX9" fmla="*/ 6472734 w 7031258"/>
                <a:gd name="connsiteY9" fmla="*/ 504190 h 2009749"/>
                <a:gd name="connsiteX10" fmla="*/ 6644184 w 7031258"/>
                <a:gd name="connsiteY10" fmla="*/ 744220 h 2009749"/>
                <a:gd name="connsiteX11" fmla="*/ 6815634 w 7031258"/>
                <a:gd name="connsiteY11" fmla="*/ 1075690 h 2009749"/>
                <a:gd name="connsiteX12" fmla="*/ 6987084 w 7031258"/>
                <a:gd name="connsiteY12" fmla="*/ 1498600 h 2009749"/>
                <a:gd name="connsiteX13" fmla="*/ 7021374 w 7031258"/>
                <a:gd name="connsiteY13" fmla="*/ 1738630 h 2009749"/>
                <a:gd name="connsiteX14" fmla="*/ 7021374 w 7031258"/>
                <a:gd name="connsiteY14" fmla="*/ 1910080 h 2009749"/>
                <a:gd name="connsiteX15" fmla="*/ 6907074 w 7031258"/>
                <a:gd name="connsiteY15" fmla="*/ 2001520 h 2009749"/>
                <a:gd name="connsiteX16" fmla="*/ 6769914 w 7031258"/>
                <a:gd name="connsiteY16" fmla="*/ 2001520 h 2009749"/>
                <a:gd name="connsiteX17" fmla="*/ 6644184 w 7031258"/>
                <a:gd name="connsiteY17" fmla="*/ 1967230 h 2009749"/>
                <a:gd name="connsiteX18" fmla="*/ 6575604 w 7031258"/>
                <a:gd name="connsiteY18" fmla="*/ 1944370 h 2009749"/>
                <a:gd name="connsiteX19" fmla="*/ 6529884 w 7031258"/>
                <a:gd name="connsiteY19" fmla="*/ 1807210 h 2009749"/>
                <a:gd name="connsiteX20" fmla="*/ 6427014 w 7031258"/>
                <a:gd name="connsiteY20" fmla="*/ 1395730 h 2009749"/>
                <a:gd name="connsiteX21" fmla="*/ 6312714 w 7031258"/>
                <a:gd name="connsiteY21" fmla="*/ 1018540 h 2009749"/>
                <a:gd name="connsiteX22" fmla="*/ 6175554 w 7031258"/>
                <a:gd name="connsiteY22" fmla="*/ 744220 h 2009749"/>
                <a:gd name="connsiteX23" fmla="*/ 5981244 w 7031258"/>
                <a:gd name="connsiteY23" fmla="*/ 538480 h 2009749"/>
                <a:gd name="connsiteX24" fmla="*/ 5718354 w 7031258"/>
                <a:gd name="connsiteY24" fmla="*/ 355600 h 2009749"/>
                <a:gd name="connsiteX25" fmla="*/ 5398314 w 7031258"/>
                <a:gd name="connsiteY25" fmla="*/ 264160 h 2009749"/>
                <a:gd name="connsiteX26" fmla="*/ 4895394 w 7031258"/>
                <a:gd name="connsiteY26" fmla="*/ 229870 h 2009749"/>
                <a:gd name="connsiteX27" fmla="*/ 4552494 w 7031258"/>
                <a:gd name="connsiteY27" fmla="*/ 218440 h 2009749"/>
                <a:gd name="connsiteX28" fmla="*/ 4163874 w 7031258"/>
                <a:gd name="connsiteY28" fmla="*/ 207010 h 2009749"/>
                <a:gd name="connsiteX29" fmla="*/ 3672384 w 7031258"/>
                <a:gd name="connsiteY29" fmla="*/ 195580 h 2009749"/>
                <a:gd name="connsiteX30" fmla="*/ 3078024 w 7031258"/>
                <a:gd name="connsiteY30" fmla="*/ 184150 h 2009749"/>
                <a:gd name="connsiteX31" fmla="*/ 2677974 w 7031258"/>
                <a:gd name="connsiteY31" fmla="*/ 184150 h 2009749"/>
                <a:gd name="connsiteX32" fmla="*/ 2060754 w 7031258"/>
                <a:gd name="connsiteY32" fmla="*/ 172720 h 2009749"/>
                <a:gd name="connsiteX33" fmla="*/ 1603554 w 7031258"/>
                <a:gd name="connsiteY33" fmla="*/ 184150 h 2009749"/>
                <a:gd name="connsiteX34" fmla="*/ 1192074 w 7031258"/>
                <a:gd name="connsiteY34" fmla="*/ 172720 h 2009749"/>
                <a:gd name="connsiteX35" fmla="*/ 917754 w 7031258"/>
                <a:gd name="connsiteY35" fmla="*/ 184150 h 2009749"/>
                <a:gd name="connsiteX36" fmla="*/ 117654 w 7031258"/>
                <a:gd name="connsiteY36" fmla="*/ 184150 h 2009749"/>
                <a:gd name="connsiteX37" fmla="*/ 129084 w 7031258"/>
                <a:gd name="connsiteY37" fmla="*/ 12700 h 20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31258" h="2009749">
                  <a:moveTo>
                    <a:pt x="129084" y="12700"/>
                  </a:moveTo>
                  <a:cubicBezTo>
                    <a:pt x="325299" y="-15875"/>
                    <a:pt x="1294944" y="12700"/>
                    <a:pt x="1294944" y="12700"/>
                  </a:cubicBezTo>
                  <a:cubicBezTo>
                    <a:pt x="1637844" y="10795"/>
                    <a:pt x="1792149" y="-635"/>
                    <a:pt x="2186484" y="1270"/>
                  </a:cubicBezTo>
                  <a:cubicBezTo>
                    <a:pt x="2580819" y="3175"/>
                    <a:pt x="3660954" y="24130"/>
                    <a:pt x="3660954" y="24130"/>
                  </a:cubicBezTo>
                  <a:lnTo>
                    <a:pt x="4381044" y="35560"/>
                  </a:lnTo>
                  <a:lnTo>
                    <a:pt x="5238294" y="46990"/>
                  </a:lnTo>
                  <a:cubicBezTo>
                    <a:pt x="5445939" y="52705"/>
                    <a:pt x="5512614" y="56515"/>
                    <a:pt x="5626914" y="69850"/>
                  </a:cubicBezTo>
                  <a:cubicBezTo>
                    <a:pt x="5741214" y="83185"/>
                    <a:pt x="5832654" y="94615"/>
                    <a:pt x="5924094" y="127000"/>
                  </a:cubicBezTo>
                  <a:cubicBezTo>
                    <a:pt x="6015534" y="159385"/>
                    <a:pt x="6084114" y="201295"/>
                    <a:pt x="6175554" y="264160"/>
                  </a:cubicBezTo>
                  <a:cubicBezTo>
                    <a:pt x="6266994" y="327025"/>
                    <a:pt x="6394629" y="424180"/>
                    <a:pt x="6472734" y="504190"/>
                  </a:cubicBezTo>
                  <a:cubicBezTo>
                    <a:pt x="6550839" y="584200"/>
                    <a:pt x="6587034" y="648970"/>
                    <a:pt x="6644184" y="744220"/>
                  </a:cubicBezTo>
                  <a:cubicBezTo>
                    <a:pt x="6701334" y="839470"/>
                    <a:pt x="6758484" y="949960"/>
                    <a:pt x="6815634" y="1075690"/>
                  </a:cubicBezTo>
                  <a:cubicBezTo>
                    <a:pt x="6872784" y="1201420"/>
                    <a:pt x="6952794" y="1388110"/>
                    <a:pt x="6987084" y="1498600"/>
                  </a:cubicBezTo>
                  <a:cubicBezTo>
                    <a:pt x="7021374" y="1609090"/>
                    <a:pt x="7015659" y="1670050"/>
                    <a:pt x="7021374" y="1738630"/>
                  </a:cubicBezTo>
                  <a:cubicBezTo>
                    <a:pt x="7027089" y="1807210"/>
                    <a:pt x="7040424" y="1866265"/>
                    <a:pt x="7021374" y="1910080"/>
                  </a:cubicBezTo>
                  <a:cubicBezTo>
                    <a:pt x="7002324" y="1953895"/>
                    <a:pt x="6948984" y="1986280"/>
                    <a:pt x="6907074" y="2001520"/>
                  </a:cubicBezTo>
                  <a:cubicBezTo>
                    <a:pt x="6865164" y="2016760"/>
                    <a:pt x="6813729" y="2007235"/>
                    <a:pt x="6769914" y="2001520"/>
                  </a:cubicBezTo>
                  <a:cubicBezTo>
                    <a:pt x="6726099" y="1995805"/>
                    <a:pt x="6644184" y="1967230"/>
                    <a:pt x="6644184" y="1967230"/>
                  </a:cubicBezTo>
                  <a:cubicBezTo>
                    <a:pt x="6611799" y="1957705"/>
                    <a:pt x="6594654" y="1971040"/>
                    <a:pt x="6575604" y="1944370"/>
                  </a:cubicBezTo>
                  <a:cubicBezTo>
                    <a:pt x="6556554" y="1917700"/>
                    <a:pt x="6554649" y="1898650"/>
                    <a:pt x="6529884" y="1807210"/>
                  </a:cubicBezTo>
                  <a:cubicBezTo>
                    <a:pt x="6505119" y="1715770"/>
                    <a:pt x="6463209" y="1527175"/>
                    <a:pt x="6427014" y="1395730"/>
                  </a:cubicBezTo>
                  <a:cubicBezTo>
                    <a:pt x="6390819" y="1264285"/>
                    <a:pt x="6354624" y="1127125"/>
                    <a:pt x="6312714" y="1018540"/>
                  </a:cubicBezTo>
                  <a:cubicBezTo>
                    <a:pt x="6270804" y="909955"/>
                    <a:pt x="6230799" y="824230"/>
                    <a:pt x="6175554" y="744220"/>
                  </a:cubicBezTo>
                  <a:cubicBezTo>
                    <a:pt x="6120309" y="664210"/>
                    <a:pt x="6057444" y="603250"/>
                    <a:pt x="5981244" y="538480"/>
                  </a:cubicBezTo>
                  <a:cubicBezTo>
                    <a:pt x="5905044" y="473710"/>
                    <a:pt x="5815509" y="401320"/>
                    <a:pt x="5718354" y="355600"/>
                  </a:cubicBezTo>
                  <a:cubicBezTo>
                    <a:pt x="5621199" y="309880"/>
                    <a:pt x="5535474" y="285115"/>
                    <a:pt x="5398314" y="264160"/>
                  </a:cubicBezTo>
                  <a:cubicBezTo>
                    <a:pt x="5261154" y="243205"/>
                    <a:pt x="5036364" y="237490"/>
                    <a:pt x="4895394" y="229870"/>
                  </a:cubicBezTo>
                  <a:cubicBezTo>
                    <a:pt x="4754424" y="222250"/>
                    <a:pt x="4552494" y="218440"/>
                    <a:pt x="4552494" y="218440"/>
                  </a:cubicBezTo>
                  <a:lnTo>
                    <a:pt x="4163874" y="207010"/>
                  </a:lnTo>
                  <a:lnTo>
                    <a:pt x="3672384" y="195580"/>
                  </a:lnTo>
                  <a:lnTo>
                    <a:pt x="3078024" y="184150"/>
                  </a:lnTo>
                  <a:cubicBezTo>
                    <a:pt x="2912289" y="182245"/>
                    <a:pt x="2677974" y="184150"/>
                    <a:pt x="2677974" y="184150"/>
                  </a:cubicBezTo>
                  <a:lnTo>
                    <a:pt x="2060754" y="172720"/>
                  </a:lnTo>
                  <a:cubicBezTo>
                    <a:pt x="1881684" y="172720"/>
                    <a:pt x="1748334" y="184150"/>
                    <a:pt x="1603554" y="184150"/>
                  </a:cubicBezTo>
                  <a:cubicBezTo>
                    <a:pt x="1458774" y="184150"/>
                    <a:pt x="1306374" y="172720"/>
                    <a:pt x="1192074" y="172720"/>
                  </a:cubicBezTo>
                  <a:cubicBezTo>
                    <a:pt x="1077774" y="172720"/>
                    <a:pt x="1096824" y="182245"/>
                    <a:pt x="917754" y="184150"/>
                  </a:cubicBezTo>
                  <a:cubicBezTo>
                    <a:pt x="738684" y="186055"/>
                    <a:pt x="249099" y="210820"/>
                    <a:pt x="117654" y="184150"/>
                  </a:cubicBezTo>
                  <a:cubicBezTo>
                    <a:pt x="-13791" y="157480"/>
                    <a:pt x="-67131" y="41275"/>
                    <a:pt x="129084" y="1270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a:extLst>
                <a:ext uri="{FF2B5EF4-FFF2-40B4-BE49-F238E27FC236}">
                  <a16:creationId xmlns:a16="http://schemas.microsoft.com/office/drawing/2014/main" id="{1F6BA838-69DC-BD23-B965-EA8B097EB65E}"/>
                </a:ext>
              </a:extLst>
            </p:cNvPr>
            <p:cNvSpPr/>
            <p:nvPr/>
          </p:nvSpPr>
          <p:spPr>
            <a:xfrm>
              <a:off x="255580" y="814080"/>
              <a:ext cx="6312733" cy="1538012"/>
            </a:xfrm>
            <a:custGeom>
              <a:avLst/>
              <a:gdLst>
                <a:gd name="connsiteX0" fmla="*/ 65086 w 6312733"/>
                <a:gd name="connsiteY0" fmla="*/ 13589 h 1538012"/>
                <a:gd name="connsiteX1" fmla="*/ 739456 w 6312733"/>
                <a:gd name="connsiteY1" fmla="*/ 2159 h 1538012"/>
                <a:gd name="connsiteX2" fmla="*/ 1368106 w 6312733"/>
                <a:gd name="connsiteY2" fmla="*/ 13589 h 1538012"/>
                <a:gd name="connsiteX3" fmla="*/ 1996756 w 6312733"/>
                <a:gd name="connsiteY3" fmla="*/ 13589 h 1538012"/>
                <a:gd name="connsiteX4" fmla="*/ 2659696 w 6312733"/>
                <a:gd name="connsiteY4" fmla="*/ 2159 h 1538012"/>
                <a:gd name="connsiteX5" fmla="*/ 3276916 w 6312733"/>
                <a:gd name="connsiteY5" fmla="*/ 25019 h 1538012"/>
                <a:gd name="connsiteX6" fmla="*/ 3779836 w 6312733"/>
                <a:gd name="connsiteY6" fmla="*/ 36449 h 1538012"/>
                <a:gd name="connsiteX7" fmla="*/ 4385626 w 6312733"/>
                <a:gd name="connsiteY7" fmla="*/ 25019 h 1538012"/>
                <a:gd name="connsiteX8" fmla="*/ 5037136 w 6312733"/>
                <a:gd name="connsiteY8" fmla="*/ 82169 h 1538012"/>
                <a:gd name="connsiteX9" fmla="*/ 5391466 w 6312733"/>
                <a:gd name="connsiteY9" fmla="*/ 116459 h 1538012"/>
                <a:gd name="connsiteX10" fmla="*/ 5642926 w 6312733"/>
                <a:gd name="connsiteY10" fmla="*/ 253619 h 1538012"/>
                <a:gd name="connsiteX11" fmla="*/ 5928676 w 6312733"/>
                <a:gd name="connsiteY11" fmla="*/ 482219 h 1538012"/>
                <a:gd name="connsiteX12" fmla="*/ 6111556 w 6312733"/>
                <a:gd name="connsiteY12" fmla="*/ 745109 h 1538012"/>
                <a:gd name="connsiteX13" fmla="*/ 6225856 w 6312733"/>
                <a:gd name="connsiteY13" fmla="*/ 950849 h 1538012"/>
                <a:gd name="connsiteX14" fmla="*/ 6305866 w 6312733"/>
                <a:gd name="connsiteY14" fmla="*/ 1202309 h 1538012"/>
                <a:gd name="connsiteX15" fmla="*/ 6305866 w 6312733"/>
                <a:gd name="connsiteY15" fmla="*/ 1373759 h 1538012"/>
                <a:gd name="connsiteX16" fmla="*/ 6283006 w 6312733"/>
                <a:gd name="connsiteY16" fmla="*/ 1476629 h 1538012"/>
                <a:gd name="connsiteX17" fmla="*/ 6180136 w 6312733"/>
                <a:gd name="connsiteY17" fmla="*/ 1533779 h 1538012"/>
                <a:gd name="connsiteX18" fmla="*/ 6100126 w 6312733"/>
                <a:gd name="connsiteY18" fmla="*/ 1533779 h 1538012"/>
                <a:gd name="connsiteX19" fmla="*/ 5985826 w 6312733"/>
                <a:gd name="connsiteY19" fmla="*/ 1533779 h 1538012"/>
                <a:gd name="connsiteX20" fmla="*/ 5917246 w 6312733"/>
                <a:gd name="connsiteY20" fmla="*/ 1476629 h 1538012"/>
                <a:gd name="connsiteX21" fmla="*/ 5825806 w 6312733"/>
                <a:gd name="connsiteY21" fmla="*/ 1248029 h 1538012"/>
                <a:gd name="connsiteX22" fmla="*/ 5665786 w 6312733"/>
                <a:gd name="connsiteY22" fmla="*/ 870839 h 1538012"/>
                <a:gd name="connsiteX23" fmla="*/ 5505766 w 6312733"/>
                <a:gd name="connsiteY23" fmla="*/ 630809 h 1538012"/>
                <a:gd name="connsiteX24" fmla="*/ 5277166 w 6312733"/>
                <a:gd name="connsiteY24" fmla="*/ 436499 h 1538012"/>
                <a:gd name="connsiteX25" fmla="*/ 5014276 w 6312733"/>
                <a:gd name="connsiteY25" fmla="*/ 322199 h 1538012"/>
                <a:gd name="connsiteX26" fmla="*/ 4717096 w 6312733"/>
                <a:gd name="connsiteY26" fmla="*/ 219329 h 1538012"/>
                <a:gd name="connsiteX27" fmla="*/ 4305616 w 6312733"/>
                <a:gd name="connsiteY27" fmla="*/ 207899 h 1538012"/>
                <a:gd name="connsiteX28" fmla="*/ 3768406 w 6312733"/>
                <a:gd name="connsiteY28" fmla="*/ 196469 h 1538012"/>
                <a:gd name="connsiteX29" fmla="*/ 3288346 w 6312733"/>
                <a:gd name="connsiteY29" fmla="*/ 162179 h 1538012"/>
                <a:gd name="connsiteX30" fmla="*/ 2659696 w 6312733"/>
                <a:gd name="connsiteY30" fmla="*/ 150749 h 1538012"/>
                <a:gd name="connsiteX31" fmla="*/ 2076766 w 6312733"/>
                <a:gd name="connsiteY31" fmla="*/ 127889 h 1538012"/>
                <a:gd name="connsiteX32" fmla="*/ 1539556 w 6312733"/>
                <a:gd name="connsiteY32" fmla="*/ 139319 h 1538012"/>
                <a:gd name="connsiteX33" fmla="*/ 1139506 w 6312733"/>
                <a:gd name="connsiteY33" fmla="*/ 139319 h 1538012"/>
                <a:gd name="connsiteX34" fmla="*/ 659446 w 6312733"/>
                <a:gd name="connsiteY34" fmla="*/ 139319 h 1538012"/>
                <a:gd name="connsiteX35" fmla="*/ 293686 w 6312733"/>
                <a:gd name="connsiteY35" fmla="*/ 139319 h 1538012"/>
                <a:gd name="connsiteX36" fmla="*/ 53656 w 6312733"/>
                <a:gd name="connsiteY36" fmla="*/ 127889 h 1538012"/>
                <a:gd name="connsiteX37" fmla="*/ 65086 w 6312733"/>
                <a:gd name="connsiteY37" fmla="*/ 13589 h 15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12733" h="1538012">
                  <a:moveTo>
                    <a:pt x="65086" y="13589"/>
                  </a:moveTo>
                  <a:cubicBezTo>
                    <a:pt x="179386" y="-7366"/>
                    <a:pt x="522286" y="2159"/>
                    <a:pt x="739456" y="2159"/>
                  </a:cubicBezTo>
                  <a:cubicBezTo>
                    <a:pt x="956626" y="2159"/>
                    <a:pt x="1368106" y="13589"/>
                    <a:pt x="1368106" y="13589"/>
                  </a:cubicBezTo>
                  <a:lnTo>
                    <a:pt x="1996756" y="13589"/>
                  </a:lnTo>
                  <a:cubicBezTo>
                    <a:pt x="2212021" y="11684"/>
                    <a:pt x="2446336" y="254"/>
                    <a:pt x="2659696" y="2159"/>
                  </a:cubicBezTo>
                  <a:cubicBezTo>
                    <a:pt x="2873056" y="4064"/>
                    <a:pt x="3276916" y="25019"/>
                    <a:pt x="3276916" y="25019"/>
                  </a:cubicBezTo>
                  <a:cubicBezTo>
                    <a:pt x="3463606" y="30734"/>
                    <a:pt x="3595051" y="36449"/>
                    <a:pt x="3779836" y="36449"/>
                  </a:cubicBezTo>
                  <a:cubicBezTo>
                    <a:pt x="3964621" y="36449"/>
                    <a:pt x="4176076" y="17399"/>
                    <a:pt x="4385626" y="25019"/>
                  </a:cubicBezTo>
                  <a:cubicBezTo>
                    <a:pt x="4595176" y="32639"/>
                    <a:pt x="5037136" y="82169"/>
                    <a:pt x="5037136" y="82169"/>
                  </a:cubicBezTo>
                  <a:cubicBezTo>
                    <a:pt x="5204776" y="97409"/>
                    <a:pt x="5290501" y="87884"/>
                    <a:pt x="5391466" y="116459"/>
                  </a:cubicBezTo>
                  <a:cubicBezTo>
                    <a:pt x="5492431" y="145034"/>
                    <a:pt x="5553391" y="192659"/>
                    <a:pt x="5642926" y="253619"/>
                  </a:cubicBezTo>
                  <a:cubicBezTo>
                    <a:pt x="5732461" y="314579"/>
                    <a:pt x="5850571" y="400304"/>
                    <a:pt x="5928676" y="482219"/>
                  </a:cubicBezTo>
                  <a:cubicBezTo>
                    <a:pt x="6006781" y="564134"/>
                    <a:pt x="6062026" y="667004"/>
                    <a:pt x="6111556" y="745109"/>
                  </a:cubicBezTo>
                  <a:cubicBezTo>
                    <a:pt x="6161086" y="823214"/>
                    <a:pt x="6193471" y="874649"/>
                    <a:pt x="6225856" y="950849"/>
                  </a:cubicBezTo>
                  <a:cubicBezTo>
                    <a:pt x="6258241" y="1027049"/>
                    <a:pt x="6292531" y="1131824"/>
                    <a:pt x="6305866" y="1202309"/>
                  </a:cubicBezTo>
                  <a:cubicBezTo>
                    <a:pt x="6319201" y="1272794"/>
                    <a:pt x="6309676" y="1328039"/>
                    <a:pt x="6305866" y="1373759"/>
                  </a:cubicBezTo>
                  <a:cubicBezTo>
                    <a:pt x="6302056" y="1419479"/>
                    <a:pt x="6303961" y="1449959"/>
                    <a:pt x="6283006" y="1476629"/>
                  </a:cubicBezTo>
                  <a:cubicBezTo>
                    <a:pt x="6262051" y="1503299"/>
                    <a:pt x="6210616" y="1524254"/>
                    <a:pt x="6180136" y="1533779"/>
                  </a:cubicBezTo>
                  <a:cubicBezTo>
                    <a:pt x="6149656" y="1543304"/>
                    <a:pt x="6100126" y="1533779"/>
                    <a:pt x="6100126" y="1533779"/>
                  </a:cubicBezTo>
                  <a:lnTo>
                    <a:pt x="5985826" y="1533779"/>
                  </a:lnTo>
                  <a:cubicBezTo>
                    <a:pt x="5955346" y="1524254"/>
                    <a:pt x="5943916" y="1524254"/>
                    <a:pt x="5917246" y="1476629"/>
                  </a:cubicBezTo>
                  <a:cubicBezTo>
                    <a:pt x="5890576" y="1429004"/>
                    <a:pt x="5867716" y="1348994"/>
                    <a:pt x="5825806" y="1248029"/>
                  </a:cubicBezTo>
                  <a:cubicBezTo>
                    <a:pt x="5783896" y="1147064"/>
                    <a:pt x="5719126" y="973709"/>
                    <a:pt x="5665786" y="870839"/>
                  </a:cubicBezTo>
                  <a:cubicBezTo>
                    <a:pt x="5612446" y="767969"/>
                    <a:pt x="5570536" y="703199"/>
                    <a:pt x="5505766" y="630809"/>
                  </a:cubicBezTo>
                  <a:cubicBezTo>
                    <a:pt x="5440996" y="558419"/>
                    <a:pt x="5359081" y="487934"/>
                    <a:pt x="5277166" y="436499"/>
                  </a:cubicBezTo>
                  <a:cubicBezTo>
                    <a:pt x="5195251" y="385064"/>
                    <a:pt x="5107621" y="358394"/>
                    <a:pt x="5014276" y="322199"/>
                  </a:cubicBezTo>
                  <a:cubicBezTo>
                    <a:pt x="4920931" y="286004"/>
                    <a:pt x="4835206" y="238379"/>
                    <a:pt x="4717096" y="219329"/>
                  </a:cubicBezTo>
                  <a:cubicBezTo>
                    <a:pt x="4598986" y="200279"/>
                    <a:pt x="4305616" y="207899"/>
                    <a:pt x="4305616" y="207899"/>
                  </a:cubicBezTo>
                  <a:cubicBezTo>
                    <a:pt x="4147501" y="204089"/>
                    <a:pt x="3937951" y="204089"/>
                    <a:pt x="3768406" y="196469"/>
                  </a:cubicBezTo>
                  <a:cubicBezTo>
                    <a:pt x="3598861" y="188849"/>
                    <a:pt x="3473131" y="169799"/>
                    <a:pt x="3288346" y="162179"/>
                  </a:cubicBezTo>
                  <a:cubicBezTo>
                    <a:pt x="3103561" y="154559"/>
                    <a:pt x="2861626" y="156464"/>
                    <a:pt x="2659696" y="150749"/>
                  </a:cubicBezTo>
                  <a:cubicBezTo>
                    <a:pt x="2457766" y="145034"/>
                    <a:pt x="2263456" y="129794"/>
                    <a:pt x="2076766" y="127889"/>
                  </a:cubicBezTo>
                  <a:cubicBezTo>
                    <a:pt x="1890076" y="125984"/>
                    <a:pt x="1695766" y="137414"/>
                    <a:pt x="1539556" y="139319"/>
                  </a:cubicBezTo>
                  <a:cubicBezTo>
                    <a:pt x="1383346" y="141224"/>
                    <a:pt x="1139506" y="139319"/>
                    <a:pt x="1139506" y="139319"/>
                  </a:cubicBezTo>
                  <a:lnTo>
                    <a:pt x="659446" y="139319"/>
                  </a:lnTo>
                  <a:lnTo>
                    <a:pt x="293686" y="139319"/>
                  </a:lnTo>
                  <a:cubicBezTo>
                    <a:pt x="192721" y="137414"/>
                    <a:pt x="93661" y="146939"/>
                    <a:pt x="53656" y="127889"/>
                  </a:cubicBezTo>
                  <a:cubicBezTo>
                    <a:pt x="13651" y="108839"/>
                    <a:pt x="-49214" y="34544"/>
                    <a:pt x="65086" y="13589"/>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a:extLst>
                <a:ext uri="{FF2B5EF4-FFF2-40B4-BE49-F238E27FC236}">
                  <a16:creationId xmlns:a16="http://schemas.microsoft.com/office/drawing/2014/main" id="{656EAB44-4ECC-B107-8A22-89EB57B9B189}"/>
                </a:ext>
              </a:extLst>
            </p:cNvPr>
            <p:cNvSpPr/>
            <p:nvPr/>
          </p:nvSpPr>
          <p:spPr>
            <a:xfrm>
              <a:off x="255580" y="1045162"/>
              <a:ext cx="5612499" cy="1075848"/>
            </a:xfrm>
            <a:custGeom>
              <a:avLst/>
              <a:gdLst>
                <a:gd name="connsiteX0" fmla="*/ 31549 w 5612499"/>
                <a:gd name="connsiteY0" fmla="*/ 0 h 1075848"/>
                <a:gd name="connsiteX1" fmla="*/ 1014529 w 5612499"/>
                <a:gd name="connsiteY1" fmla="*/ 0 h 1075848"/>
                <a:gd name="connsiteX2" fmla="*/ 1803199 w 5612499"/>
                <a:gd name="connsiteY2" fmla="*/ 0 h 1075848"/>
                <a:gd name="connsiteX3" fmla="*/ 2569009 w 5612499"/>
                <a:gd name="connsiteY3" fmla="*/ 11430 h 1075848"/>
                <a:gd name="connsiteX4" fmla="*/ 3231949 w 5612499"/>
                <a:gd name="connsiteY4" fmla="*/ 22860 h 1075848"/>
                <a:gd name="connsiteX5" fmla="*/ 3837739 w 5612499"/>
                <a:gd name="connsiteY5" fmla="*/ 45720 h 1075848"/>
                <a:gd name="connsiteX6" fmla="*/ 4180639 w 5612499"/>
                <a:gd name="connsiteY6" fmla="*/ 45720 h 1075848"/>
                <a:gd name="connsiteX7" fmla="*/ 4580689 w 5612499"/>
                <a:gd name="connsiteY7" fmla="*/ 57150 h 1075848"/>
                <a:gd name="connsiteX8" fmla="*/ 4866439 w 5612499"/>
                <a:gd name="connsiteY8" fmla="*/ 114300 h 1075848"/>
                <a:gd name="connsiteX9" fmla="*/ 5049319 w 5612499"/>
                <a:gd name="connsiteY9" fmla="*/ 205740 h 1075848"/>
                <a:gd name="connsiteX10" fmla="*/ 5300779 w 5612499"/>
                <a:gd name="connsiteY10" fmla="*/ 365760 h 1075848"/>
                <a:gd name="connsiteX11" fmla="*/ 5495089 w 5612499"/>
                <a:gd name="connsiteY11" fmla="*/ 548640 h 1075848"/>
                <a:gd name="connsiteX12" fmla="*/ 5597959 w 5612499"/>
                <a:gd name="connsiteY12" fmla="*/ 777240 h 1075848"/>
                <a:gd name="connsiteX13" fmla="*/ 5609389 w 5612499"/>
                <a:gd name="connsiteY13" fmla="*/ 948690 h 1075848"/>
                <a:gd name="connsiteX14" fmla="*/ 5575099 w 5612499"/>
                <a:gd name="connsiteY14" fmla="*/ 1062990 h 1075848"/>
                <a:gd name="connsiteX15" fmla="*/ 5506519 w 5612499"/>
                <a:gd name="connsiteY15" fmla="*/ 1074420 h 1075848"/>
                <a:gd name="connsiteX16" fmla="*/ 5369359 w 5612499"/>
                <a:gd name="connsiteY16" fmla="*/ 1074420 h 1075848"/>
                <a:gd name="connsiteX17" fmla="*/ 5300779 w 5612499"/>
                <a:gd name="connsiteY17" fmla="*/ 1051560 h 1075848"/>
                <a:gd name="connsiteX18" fmla="*/ 5197909 w 5612499"/>
                <a:gd name="connsiteY18" fmla="*/ 902970 h 1075848"/>
                <a:gd name="connsiteX19" fmla="*/ 5106469 w 5612499"/>
                <a:gd name="connsiteY19" fmla="*/ 754380 h 1075848"/>
                <a:gd name="connsiteX20" fmla="*/ 4957879 w 5612499"/>
                <a:gd name="connsiteY20" fmla="*/ 548640 h 1075848"/>
                <a:gd name="connsiteX21" fmla="*/ 4797859 w 5612499"/>
                <a:gd name="connsiteY21" fmla="*/ 434340 h 1075848"/>
                <a:gd name="connsiteX22" fmla="*/ 4592119 w 5612499"/>
                <a:gd name="connsiteY22" fmla="*/ 320040 h 1075848"/>
                <a:gd name="connsiteX23" fmla="*/ 4386379 w 5612499"/>
                <a:gd name="connsiteY23" fmla="*/ 228600 h 1075848"/>
                <a:gd name="connsiteX24" fmla="*/ 4032049 w 5612499"/>
                <a:gd name="connsiteY24" fmla="*/ 205740 h 1075848"/>
                <a:gd name="connsiteX25" fmla="*/ 3814879 w 5612499"/>
                <a:gd name="connsiteY25" fmla="*/ 205740 h 1075848"/>
                <a:gd name="connsiteX26" fmla="*/ 3129079 w 5612499"/>
                <a:gd name="connsiteY26" fmla="*/ 182880 h 1075848"/>
                <a:gd name="connsiteX27" fmla="*/ 2569009 w 5612499"/>
                <a:gd name="connsiteY27" fmla="*/ 148590 h 1075848"/>
                <a:gd name="connsiteX28" fmla="*/ 2100379 w 5612499"/>
                <a:gd name="connsiteY28" fmla="*/ 148590 h 1075848"/>
                <a:gd name="connsiteX29" fmla="*/ 1654609 w 5612499"/>
                <a:gd name="connsiteY29" fmla="*/ 160020 h 1075848"/>
                <a:gd name="connsiteX30" fmla="*/ 1025959 w 5612499"/>
                <a:gd name="connsiteY30" fmla="*/ 137160 h 1075848"/>
                <a:gd name="connsiteX31" fmla="*/ 568759 w 5612499"/>
                <a:gd name="connsiteY31" fmla="*/ 125730 h 1075848"/>
                <a:gd name="connsiteX32" fmla="*/ 237289 w 5612499"/>
                <a:gd name="connsiteY32" fmla="*/ 125730 h 1075848"/>
                <a:gd name="connsiteX33" fmla="*/ 20119 w 5612499"/>
                <a:gd name="connsiteY33" fmla="*/ 125730 h 1075848"/>
                <a:gd name="connsiteX34" fmla="*/ 31549 w 5612499"/>
                <a:gd name="connsiteY34" fmla="*/ 0 h 107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12499" h="1075848">
                  <a:moveTo>
                    <a:pt x="31549" y="0"/>
                  </a:moveTo>
                  <a:lnTo>
                    <a:pt x="1014529" y="0"/>
                  </a:lnTo>
                  <a:lnTo>
                    <a:pt x="1803199" y="0"/>
                  </a:lnTo>
                  <a:lnTo>
                    <a:pt x="2569009" y="11430"/>
                  </a:lnTo>
                  <a:lnTo>
                    <a:pt x="3231949" y="22860"/>
                  </a:lnTo>
                  <a:cubicBezTo>
                    <a:pt x="3443404" y="28575"/>
                    <a:pt x="3679624" y="41910"/>
                    <a:pt x="3837739" y="45720"/>
                  </a:cubicBezTo>
                  <a:cubicBezTo>
                    <a:pt x="3995854" y="49530"/>
                    <a:pt x="4056814" y="43815"/>
                    <a:pt x="4180639" y="45720"/>
                  </a:cubicBezTo>
                  <a:cubicBezTo>
                    <a:pt x="4304464" y="47625"/>
                    <a:pt x="4466389" y="45720"/>
                    <a:pt x="4580689" y="57150"/>
                  </a:cubicBezTo>
                  <a:cubicBezTo>
                    <a:pt x="4694989" y="68580"/>
                    <a:pt x="4788334" y="89535"/>
                    <a:pt x="4866439" y="114300"/>
                  </a:cubicBezTo>
                  <a:cubicBezTo>
                    <a:pt x="4944544" y="139065"/>
                    <a:pt x="4976929" y="163830"/>
                    <a:pt x="5049319" y="205740"/>
                  </a:cubicBezTo>
                  <a:cubicBezTo>
                    <a:pt x="5121709" y="247650"/>
                    <a:pt x="5226484" y="308610"/>
                    <a:pt x="5300779" y="365760"/>
                  </a:cubicBezTo>
                  <a:cubicBezTo>
                    <a:pt x="5375074" y="422910"/>
                    <a:pt x="5445559" y="480060"/>
                    <a:pt x="5495089" y="548640"/>
                  </a:cubicBezTo>
                  <a:cubicBezTo>
                    <a:pt x="5544619" y="617220"/>
                    <a:pt x="5578909" y="710565"/>
                    <a:pt x="5597959" y="777240"/>
                  </a:cubicBezTo>
                  <a:cubicBezTo>
                    <a:pt x="5617009" y="843915"/>
                    <a:pt x="5613199" y="901065"/>
                    <a:pt x="5609389" y="948690"/>
                  </a:cubicBezTo>
                  <a:cubicBezTo>
                    <a:pt x="5605579" y="996315"/>
                    <a:pt x="5575099" y="1062990"/>
                    <a:pt x="5575099" y="1062990"/>
                  </a:cubicBezTo>
                  <a:cubicBezTo>
                    <a:pt x="5557954" y="1083945"/>
                    <a:pt x="5540809" y="1072515"/>
                    <a:pt x="5506519" y="1074420"/>
                  </a:cubicBezTo>
                  <a:cubicBezTo>
                    <a:pt x="5472229" y="1076325"/>
                    <a:pt x="5369359" y="1074420"/>
                    <a:pt x="5369359" y="1074420"/>
                  </a:cubicBezTo>
                  <a:cubicBezTo>
                    <a:pt x="5335069" y="1070610"/>
                    <a:pt x="5329354" y="1080135"/>
                    <a:pt x="5300779" y="1051560"/>
                  </a:cubicBezTo>
                  <a:cubicBezTo>
                    <a:pt x="5272204" y="1022985"/>
                    <a:pt x="5230294" y="952500"/>
                    <a:pt x="5197909" y="902970"/>
                  </a:cubicBezTo>
                  <a:cubicBezTo>
                    <a:pt x="5165524" y="853440"/>
                    <a:pt x="5146474" y="813435"/>
                    <a:pt x="5106469" y="754380"/>
                  </a:cubicBezTo>
                  <a:cubicBezTo>
                    <a:pt x="5066464" y="695325"/>
                    <a:pt x="5009314" y="601980"/>
                    <a:pt x="4957879" y="548640"/>
                  </a:cubicBezTo>
                  <a:cubicBezTo>
                    <a:pt x="4906444" y="495300"/>
                    <a:pt x="4858819" y="472440"/>
                    <a:pt x="4797859" y="434340"/>
                  </a:cubicBezTo>
                  <a:cubicBezTo>
                    <a:pt x="4736899" y="396240"/>
                    <a:pt x="4660699" y="354330"/>
                    <a:pt x="4592119" y="320040"/>
                  </a:cubicBezTo>
                  <a:cubicBezTo>
                    <a:pt x="4523539" y="285750"/>
                    <a:pt x="4479724" y="247650"/>
                    <a:pt x="4386379" y="228600"/>
                  </a:cubicBezTo>
                  <a:cubicBezTo>
                    <a:pt x="4293034" y="209550"/>
                    <a:pt x="4127299" y="209550"/>
                    <a:pt x="4032049" y="205740"/>
                  </a:cubicBezTo>
                  <a:cubicBezTo>
                    <a:pt x="3936799" y="201930"/>
                    <a:pt x="3814879" y="205740"/>
                    <a:pt x="3814879" y="205740"/>
                  </a:cubicBezTo>
                  <a:lnTo>
                    <a:pt x="3129079" y="182880"/>
                  </a:lnTo>
                  <a:cubicBezTo>
                    <a:pt x="2921434" y="173355"/>
                    <a:pt x="2740459" y="154305"/>
                    <a:pt x="2569009" y="148590"/>
                  </a:cubicBezTo>
                  <a:cubicBezTo>
                    <a:pt x="2397559" y="142875"/>
                    <a:pt x="2252779" y="146685"/>
                    <a:pt x="2100379" y="148590"/>
                  </a:cubicBezTo>
                  <a:cubicBezTo>
                    <a:pt x="1947979" y="150495"/>
                    <a:pt x="1833679" y="161925"/>
                    <a:pt x="1654609" y="160020"/>
                  </a:cubicBezTo>
                  <a:cubicBezTo>
                    <a:pt x="1475539" y="158115"/>
                    <a:pt x="1025959" y="137160"/>
                    <a:pt x="1025959" y="137160"/>
                  </a:cubicBezTo>
                  <a:lnTo>
                    <a:pt x="568759" y="125730"/>
                  </a:lnTo>
                  <a:cubicBezTo>
                    <a:pt x="437314" y="123825"/>
                    <a:pt x="237289" y="125730"/>
                    <a:pt x="237289" y="125730"/>
                  </a:cubicBezTo>
                  <a:cubicBezTo>
                    <a:pt x="145849" y="125730"/>
                    <a:pt x="56314" y="139065"/>
                    <a:pt x="20119" y="125730"/>
                  </a:cubicBezTo>
                  <a:cubicBezTo>
                    <a:pt x="-16076" y="112395"/>
                    <a:pt x="2021" y="79057"/>
                    <a:pt x="31549"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55">
              <a:extLst>
                <a:ext uri="{FF2B5EF4-FFF2-40B4-BE49-F238E27FC236}">
                  <a16:creationId xmlns:a16="http://schemas.microsoft.com/office/drawing/2014/main" id="{68872AC0-D8E3-9E05-8AB1-6E21C2421C56}"/>
                </a:ext>
              </a:extLst>
            </p:cNvPr>
            <p:cNvSpPr/>
            <p:nvPr/>
          </p:nvSpPr>
          <p:spPr>
            <a:xfrm>
              <a:off x="255580" y="1249813"/>
              <a:ext cx="5008565" cy="666546"/>
            </a:xfrm>
            <a:custGeom>
              <a:avLst/>
              <a:gdLst>
                <a:gd name="connsiteX0" fmla="*/ 40325 w 5008565"/>
                <a:gd name="connsiteY0" fmla="*/ 0 h 666546"/>
                <a:gd name="connsiteX1" fmla="*/ 520385 w 5008565"/>
                <a:gd name="connsiteY1" fmla="*/ 0 h 666546"/>
                <a:gd name="connsiteX2" fmla="*/ 1000445 w 5008565"/>
                <a:gd name="connsiteY2" fmla="*/ 0 h 666546"/>
                <a:gd name="connsiteX3" fmla="*/ 1389065 w 5008565"/>
                <a:gd name="connsiteY3" fmla="*/ 0 h 666546"/>
                <a:gd name="connsiteX4" fmla="*/ 1834835 w 5008565"/>
                <a:gd name="connsiteY4" fmla="*/ 11430 h 666546"/>
                <a:gd name="connsiteX5" fmla="*/ 2314895 w 5008565"/>
                <a:gd name="connsiteY5" fmla="*/ 22860 h 666546"/>
                <a:gd name="connsiteX6" fmla="*/ 2852105 w 5008565"/>
                <a:gd name="connsiteY6" fmla="*/ 45720 h 666546"/>
                <a:gd name="connsiteX7" fmla="*/ 3240725 w 5008565"/>
                <a:gd name="connsiteY7" fmla="*/ 45720 h 666546"/>
                <a:gd name="connsiteX8" fmla="*/ 3652205 w 5008565"/>
                <a:gd name="connsiteY8" fmla="*/ 68580 h 666546"/>
                <a:gd name="connsiteX9" fmla="*/ 4040825 w 5008565"/>
                <a:gd name="connsiteY9" fmla="*/ 91440 h 666546"/>
                <a:gd name="connsiteX10" fmla="*/ 4349435 w 5008565"/>
                <a:gd name="connsiteY10" fmla="*/ 137160 h 666546"/>
                <a:gd name="connsiteX11" fmla="*/ 4532315 w 5008565"/>
                <a:gd name="connsiteY11" fmla="*/ 194310 h 666546"/>
                <a:gd name="connsiteX12" fmla="*/ 4738055 w 5008565"/>
                <a:gd name="connsiteY12" fmla="*/ 285750 h 666546"/>
                <a:gd name="connsiteX13" fmla="*/ 4898075 w 5008565"/>
                <a:gd name="connsiteY13" fmla="*/ 377190 h 666546"/>
                <a:gd name="connsiteX14" fmla="*/ 5000945 w 5008565"/>
                <a:gd name="connsiteY14" fmla="*/ 502920 h 666546"/>
                <a:gd name="connsiteX15" fmla="*/ 5000945 w 5008565"/>
                <a:gd name="connsiteY15" fmla="*/ 594360 h 666546"/>
                <a:gd name="connsiteX16" fmla="*/ 4955225 w 5008565"/>
                <a:gd name="connsiteY16" fmla="*/ 628650 h 666546"/>
                <a:gd name="connsiteX17" fmla="*/ 4886645 w 5008565"/>
                <a:gd name="connsiteY17" fmla="*/ 662940 h 666546"/>
                <a:gd name="connsiteX18" fmla="*/ 4795205 w 5008565"/>
                <a:gd name="connsiteY18" fmla="*/ 662940 h 666546"/>
                <a:gd name="connsiteX19" fmla="*/ 4703765 w 5008565"/>
                <a:gd name="connsiteY19" fmla="*/ 640080 h 666546"/>
                <a:gd name="connsiteX20" fmla="*/ 4555175 w 5008565"/>
                <a:gd name="connsiteY20" fmla="*/ 525780 h 666546"/>
                <a:gd name="connsiteX21" fmla="*/ 4349435 w 5008565"/>
                <a:gd name="connsiteY21" fmla="*/ 388620 h 666546"/>
                <a:gd name="connsiteX22" fmla="*/ 4143695 w 5008565"/>
                <a:gd name="connsiteY22" fmla="*/ 274320 h 666546"/>
                <a:gd name="connsiteX23" fmla="*/ 4006535 w 5008565"/>
                <a:gd name="connsiteY23" fmla="*/ 262890 h 666546"/>
                <a:gd name="connsiteX24" fmla="*/ 3800795 w 5008565"/>
                <a:gd name="connsiteY24" fmla="*/ 251460 h 666546"/>
                <a:gd name="connsiteX25" fmla="*/ 3469325 w 5008565"/>
                <a:gd name="connsiteY25" fmla="*/ 228600 h 666546"/>
                <a:gd name="connsiteX26" fmla="*/ 3137855 w 5008565"/>
                <a:gd name="connsiteY26" fmla="*/ 205740 h 666546"/>
                <a:gd name="connsiteX27" fmla="*/ 2657795 w 5008565"/>
                <a:gd name="connsiteY27" fmla="*/ 182880 h 666546"/>
                <a:gd name="connsiteX28" fmla="*/ 2212025 w 5008565"/>
                <a:gd name="connsiteY28" fmla="*/ 160020 h 666546"/>
                <a:gd name="connsiteX29" fmla="*/ 1800545 w 5008565"/>
                <a:gd name="connsiteY29" fmla="*/ 160020 h 666546"/>
                <a:gd name="connsiteX30" fmla="*/ 1503365 w 5008565"/>
                <a:gd name="connsiteY30" fmla="*/ 160020 h 666546"/>
                <a:gd name="connsiteX31" fmla="*/ 1194755 w 5008565"/>
                <a:gd name="connsiteY31" fmla="*/ 137160 h 666546"/>
                <a:gd name="connsiteX32" fmla="*/ 817565 w 5008565"/>
                <a:gd name="connsiteY32" fmla="*/ 137160 h 666546"/>
                <a:gd name="connsiteX33" fmla="*/ 588965 w 5008565"/>
                <a:gd name="connsiteY33" fmla="*/ 114300 h 666546"/>
                <a:gd name="connsiteX34" fmla="*/ 337505 w 5008565"/>
                <a:gd name="connsiteY34" fmla="*/ 125730 h 666546"/>
                <a:gd name="connsiteX35" fmla="*/ 28895 w 5008565"/>
                <a:gd name="connsiteY35" fmla="*/ 125730 h 666546"/>
                <a:gd name="connsiteX36" fmla="*/ 40325 w 5008565"/>
                <a:gd name="connsiteY36" fmla="*/ 0 h 6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565" h="666546">
                  <a:moveTo>
                    <a:pt x="40325" y="0"/>
                  </a:moveTo>
                  <a:lnTo>
                    <a:pt x="520385" y="0"/>
                  </a:lnTo>
                  <a:lnTo>
                    <a:pt x="1000445" y="0"/>
                  </a:lnTo>
                  <a:lnTo>
                    <a:pt x="1389065" y="0"/>
                  </a:lnTo>
                  <a:cubicBezTo>
                    <a:pt x="1528130" y="1905"/>
                    <a:pt x="1834835" y="11430"/>
                    <a:pt x="1834835" y="11430"/>
                  </a:cubicBezTo>
                  <a:lnTo>
                    <a:pt x="2314895" y="22860"/>
                  </a:lnTo>
                  <a:lnTo>
                    <a:pt x="2852105" y="45720"/>
                  </a:lnTo>
                  <a:cubicBezTo>
                    <a:pt x="3006410" y="49530"/>
                    <a:pt x="3107375" y="41910"/>
                    <a:pt x="3240725" y="45720"/>
                  </a:cubicBezTo>
                  <a:cubicBezTo>
                    <a:pt x="3374075" y="49530"/>
                    <a:pt x="3652205" y="68580"/>
                    <a:pt x="3652205" y="68580"/>
                  </a:cubicBezTo>
                  <a:cubicBezTo>
                    <a:pt x="3785555" y="76200"/>
                    <a:pt x="3924620" y="80010"/>
                    <a:pt x="4040825" y="91440"/>
                  </a:cubicBezTo>
                  <a:cubicBezTo>
                    <a:pt x="4157030" y="102870"/>
                    <a:pt x="4267520" y="120015"/>
                    <a:pt x="4349435" y="137160"/>
                  </a:cubicBezTo>
                  <a:cubicBezTo>
                    <a:pt x="4431350" y="154305"/>
                    <a:pt x="4467545" y="169545"/>
                    <a:pt x="4532315" y="194310"/>
                  </a:cubicBezTo>
                  <a:cubicBezTo>
                    <a:pt x="4597085" y="219075"/>
                    <a:pt x="4677095" y="255270"/>
                    <a:pt x="4738055" y="285750"/>
                  </a:cubicBezTo>
                  <a:cubicBezTo>
                    <a:pt x="4799015" y="316230"/>
                    <a:pt x="4854260" y="340995"/>
                    <a:pt x="4898075" y="377190"/>
                  </a:cubicBezTo>
                  <a:cubicBezTo>
                    <a:pt x="4941890" y="413385"/>
                    <a:pt x="4983800" y="466725"/>
                    <a:pt x="5000945" y="502920"/>
                  </a:cubicBezTo>
                  <a:cubicBezTo>
                    <a:pt x="5018090" y="539115"/>
                    <a:pt x="5000945" y="594360"/>
                    <a:pt x="5000945" y="594360"/>
                  </a:cubicBezTo>
                  <a:cubicBezTo>
                    <a:pt x="4993325" y="615315"/>
                    <a:pt x="4955225" y="628650"/>
                    <a:pt x="4955225" y="628650"/>
                  </a:cubicBezTo>
                  <a:cubicBezTo>
                    <a:pt x="4936175" y="640080"/>
                    <a:pt x="4913315" y="657225"/>
                    <a:pt x="4886645" y="662940"/>
                  </a:cubicBezTo>
                  <a:cubicBezTo>
                    <a:pt x="4859975" y="668655"/>
                    <a:pt x="4825685" y="666750"/>
                    <a:pt x="4795205" y="662940"/>
                  </a:cubicBezTo>
                  <a:cubicBezTo>
                    <a:pt x="4764725" y="659130"/>
                    <a:pt x="4743770" y="662940"/>
                    <a:pt x="4703765" y="640080"/>
                  </a:cubicBezTo>
                  <a:cubicBezTo>
                    <a:pt x="4663760" y="617220"/>
                    <a:pt x="4614230" y="567690"/>
                    <a:pt x="4555175" y="525780"/>
                  </a:cubicBezTo>
                  <a:cubicBezTo>
                    <a:pt x="4496120" y="483870"/>
                    <a:pt x="4418015" y="430530"/>
                    <a:pt x="4349435" y="388620"/>
                  </a:cubicBezTo>
                  <a:cubicBezTo>
                    <a:pt x="4280855" y="346710"/>
                    <a:pt x="4200845" y="295275"/>
                    <a:pt x="4143695" y="274320"/>
                  </a:cubicBezTo>
                  <a:cubicBezTo>
                    <a:pt x="4086545" y="253365"/>
                    <a:pt x="4063685" y="266700"/>
                    <a:pt x="4006535" y="262890"/>
                  </a:cubicBezTo>
                  <a:cubicBezTo>
                    <a:pt x="3949385" y="259080"/>
                    <a:pt x="3800795" y="251460"/>
                    <a:pt x="3800795" y="251460"/>
                  </a:cubicBezTo>
                  <a:lnTo>
                    <a:pt x="3469325" y="228600"/>
                  </a:lnTo>
                  <a:lnTo>
                    <a:pt x="3137855" y="205740"/>
                  </a:lnTo>
                  <a:lnTo>
                    <a:pt x="2657795" y="182880"/>
                  </a:lnTo>
                  <a:cubicBezTo>
                    <a:pt x="2503490" y="175260"/>
                    <a:pt x="2354900" y="163830"/>
                    <a:pt x="2212025" y="160020"/>
                  </a:cubicBezTo>
                  <a:cubicBezTo>
                    <a:pt x="2069150" y="156210"/>
                    <a:pt x="1800545" y="160020"/>
                    <a:pt x="1800545" y="160020"/>
                  </a:cubicBezTo>
                  <a:cubicBezTo>
                    <a:pt x="1682435" y="160020"/>
                    <a:pt x="1604330" y="163830"/>
                    <a:pt x="1503365" y="160020"/>
                  </a:cubicBezTo>
                  <a:cubicBezTo>
                    <a:pt x="1402400" y="156210"/>
                    <a:pt x="1309055" y="140970"/>
                    <a:pt x="1194755" y="137160"/>
                  </a:cubicBezTo>
                  <a:cubicBezTo>
                    <a:pt x="1080455" y="133350"/>
                    <a:pt x="918530" y="140970"/>
                    <a:pt x="817565" y="137160"/>
                  </a:cubicBezTo>
                  <a:cubicBezTo>
                    <a:pt x="716600" y="133350"/>
                    <a:pt x="668975" y="116205"/>
                    <a:pt x="588965" y="114300"/>
                  </a:cubicBezTo>
                  <a:cubicBezTo>
                    <a:pt x="508955" y="112395"/>
                    <a:pt x="430850" y="123825"/>
                    <a:pt x="337505" y="125730"/>
                  </a:cubicBezTo>
                  <a:cubicBezTo>
                    <a:pt x="244160" y="127635"/>
                    <a:pt x="80330" y="140970"/>
                    <a:pt x="28895" y="125730"/>
                  </a:cubicBezTo>
                  <a:cubicBezTo>
                    <a:pt x="-22540" y="110490"/>
                    <a:pt x="3177" y="72390"/>
                    <a:pt x="40325"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9BAFE8A8-F9BB-3F04-2E1A-B9857B333BBD}"/>
                </a:ext>
              </a:extLst>
            </p:cNvPr>
            <p:cNvSpPr/>
            <p:nvPr/>
          </p:nvSpPr>
          <p:spPr>
            <a:xfrm>
              <a:off x="137160" y="155836"/>
              <a:ext cx="285750" cy="1478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a:extLst>
              <a:ext uri="{FF2B5EF4-FFF2-40B4-BE49-F238E27FC236}">
                <a16:creationId xmlns:a16="http://schemas.microsoft.com/office/drawing/2014/main" id="{99B14FAE-03DD-5E0D-79E1-E4B2BC6C3AFD}"/>
              </a:ext>
            </a:extLst>
          </p:cNvPr>
          <p:cNvGrpSpPr/>
          <p:nvPr/>
        </p:nvGrpSpPr>
        <p:grpSpPr>
          <a:xfrm flipH="1">
            <a:off x="6848942" y="2727587"/>
            <a:ext cx="5545257" cy="2244464"/>
            <a:chOff x="137160" y="155836"/>
            <a:chExt cx="7761089" cy="2667439"/>
          </a:xfrm>
          <a:solidFill>
            <a:srgbClr val="FFC000"/>
          </a:solidFill>
        </p:grpSpPr>
        <p:sp>
          <p:nvSpPr>
            <p:cNvPr id="8" name="Forme libre 7">
              <a:extLst>
                <a:ext uri="{FF2B5EF4-FFF2-40B4-BE49-F238E27FC236}">
                  <a16:creationId xmlns:a16="http://schemas.microsoft.com/office/drawing/2014/main" id="{E8794A72-7922-B022-D101-D484B95F1086}"/>
                </a:ext>
              </a:extLst>
            </p:cNvPr>
            <p:cNvSpPr/>
            <p:nvPr/>
          </p:nvSpPr>
          <p:spPr>
            <a:xfrm>
              <a:off x="255580" y="342900"/>
              <a:ext cx="7642669" cy="2480375"/>
            </a:xfrm>
            <a:custGeom>
              <a:avLst/>
              <a:gdLst>
                <a:gd name="connsiteX0" fmla="*/ 53030 w 7642669"/>
                <a:gd name="connsiteY0" fmla="*/ 0 h 2480375"/>
                <a:gd name="connsiteX1" fmla="*/ 2293310 w 7642669"/>
                <a:gd name="connsiteY1" fmla="*/ 11430 h 2480375"/>
                <a:gd name="connsiteX2" fmla="*/ 4099250 w 7642669"/>
                <a:gd name="connsiteY2" fmla="*/ 34290 h 2480375"/>
                <a:gd name="connsiteX3" fmla="*/ 5447990 w 7642669"/>
                <a:gd name="connsiteY3" fmla="*/ 57150 h 2480375"/>
                <a:gd name="connsiteX4" fmla="*/ 5836610 w 7642669"/>
                <a:gd name="connsiteY4" fmla="*/ 68580 h 2480375"/>
                <a:gd name="connsiteX5" fmla="*/ 6248090 w 7642669"/>
                <a:gd name="connsiteY5" fmla="*/ 182880 h 2480375"/>
                <a:gd name="connsiteX6" fmla="*/ 6682430 w 7642669"/>
                <a:gd name="connsiteY6" fmla="*/ 468630 h 2480375"/>
                <a:gd name="connsiteX7" fmla="*/ 7162490 w 7642669"/>
                <a:gd name="connsiteY7" fmla="*/ 960120 h 2480375"/>
                <a:gd name="connsiteX8" fmla="*/ 7413950 w 7642669"/>
                <a:gd name="connsiteY8" fmla="*/ 1417320 h 2480375"/>
                <a:gd name="connsiteX9" fmla="*/ 7585400 w 7642669"/>
                <a:gd name="connsiteY9" fmla="*/ 1874520 h 2480375"/>
                <a:gd name="connsiteX10" fmla="*/ 7642550 w 7642669"/>
                <a:gd name="connsiteY10" fmla="*/ 2125980 h 2480375"/>
                <a:gd name="connsiteX11" fmla="*/ 7573970 w 7642669"/>
                <a:gd name="connsiteY11" fmla="*/ 2377440 h 2480375"/>
                <a:gd name="connsiteX12" fmla="*/ 7425380 w 7642669"/>
                <a:gd name="connsiteY12" fmla="*/ 2480310 h 2480375"/>
                <a:gd name="connsiteX13" fmla="*/ 7242500 w 7642669"/>
                <a:gd name="connsiteY13" fmla="*/ 2388870 h 2480375"/>
                <a:gd name="connsiteX14" fmla="*/ 7105340 w 7642669"/>
                <a:gd name="connsiteY14" fmla="*/ 2160270 h 2480375"/>
                <a:gd name="connsiteX15" fmla="*/ 7025330 w 7642669"/>
                <a:gd name="connsiteY15" fmla="*/ 1828800 h 2480375"/>
                <a:gd name="connsiteX16" fmla="*/ 6819590 w 7642669"/>
                <a:gd name="connsiteY16" fmla="*/ 1268730 h 2480375"/>
                <a:gd name="connsiteX17" fmla="*/ 6568130 w 7642669"/>
                <a:gd name="connsiteY17" fmla="*/ 857250 h 2480375"/>
                <a:gd name="connsiteX18" fmla="*/ 6282380 w 7642669"/>
                <a:gd name="connsiteY18" fmla="*/ 537210 h 2480375"/>
                <a:gd name="connsiteX19" fmla="*/ 5928050 w 7642669"/>
                <a:gd name="connsiteY19" fmla="*/ 342900 h 2480375"/>
                <a:gd name="connsiteX20" fmla="*/ 5562290 w 7642669"/>
                <a:gd name="connsiteY20" fmla="*/ 251460 h 2480375"/>
                <a:gd name="connsiteX21" fmla="*/ 5002220 w 7642669"/>
                <a:gd name="connsiteY21" fmla="*/ 228600 h 2480375"/>
                <a:gd name="connsiteX22" fmla="*/ 4625030 w 7642669"/>
                <a:gd name="connsiteY22" fmla="*/ 217170 h 2480375"/>
                <a:gd name="connsiteX23" fmla="*/ 4087820 w 7642669"/>
                <a:gd name="connsiteY23" fmla="*/ 217170 h 2480375"/>
                <a:gd name="connsiteX24" fmla="*/ 3402020 w 7642669"/>
                <a:gd name="connsiteY24" fmla="*/ 194310 h 2480375"/>
                <a:gd name="connsiteX25" fmla="*/ 2579060 w 7642669"/>
                <a:gd name="connsiteY25" fmla="*/ 194310 h 2480375"/>
                <a:gd name="connsiteX26" fmla="*/ 1801820 w 7642669"/>
                <a:gd name="connsiteY26" fmla="*/ 194310 h 2480375"/>
                <a:gd name="connsiteX27" fmla="*/ 1218890 w 7642669"/>
                <a:gd name="connsiteY27" fmla="*/ 194310 h 2480375"/>
                <a:gd name="connsiteX28" fmla="*/ 453080 w 7642669"/>
                <a:gd name="connsiteY28" fmla="*/ 194310 h 2480375"/>
                <a:gd name="connsiteX29" fmla="*/ 41600 w 7642669"/>
                <a:gd name="connsiteY29" fmla="*/ 205740 h 2480375"/>
                <a:gd name="connsiteX30" fmla="*/ 53030 w 7642669"/>
                <a:gd name="connsiteY30" fmla="*/ 0 h 248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42669" h="2480375">
                  <a:moveTo>
                    <a:pt x="53030" y="0"/>
                  </a:moveTo>
                  <a:lnTo>
                    <a:pt x="2293310" y="11430"/>
                  </a:lnTo>
                  <a:lnTo>
                    <a:pt x="4099250" y="34290"/>
                  </a:lnTo>
                  <a:lnTo>
                    <a:pt x="5447990" y="57150"/>
                  </a:lnTo>
                  <a:lnTo>
                    <a:pt x="5836610" y="68580"/>
                  </a:lnTo>
                  <a:cubicBezTo>
                    <a:pt x="5969960" y="89535"/>
                    <a:pt x="6107120" y="116205"/>
                    <a:pt x="6248090" y="182880"/>
                  </a:cubicBezTo>
                  <a:cubicBezTo>
                    <a:pt x="6389060" y="249555"/>
                    <a:pt x="6530030" y="339090"/>
                    <a:pt x="6682430" y="468630"/>
                  </a:cubicBezTo>
                  <a:cubicBezTo>
                    <a:pt x="6834830" y="598170"/>
                    <a:pt x="7040570" y="802005"/>
                    <a:pt x="7162490" y="960120"/>
                  </a:cubicBezTo>
                  <a:cubicBezTo>
                    <a:pt x="7284410" y="1118235"/>
                    <a:pt x="7343465" y="1264920"/>
                    <a:pt x="7413950" y="1417320"/>
                  </a:cubicBezTo>
                  <a:cubicBezTo>
                    <a:pt x="7484435" y="1569720"/>
                    <a:pt x="7547300" y="1756410"/>
                    <a:pt x="7585400" y="1874520"/>
                  </a:cubicBezTo>
                  <a:cubicBezTo>
                    <a:pt x="7623500" y="1992630"/>
                    <a:pt x="7644455" y="2042160"/>
                    <a:pt x="7642550" y="2125980"/>
                  </a:cubicBezTo>
                  <a:cubicBezTo>
                    <a:pt x="7640645" y="2209800"/>
                    <a:pt x="7610165" y="2318385"/>
                    <a:pt x="7573970" y="2377440"/>
                  </a:cubicBezTo>
                  <a:cubicBezTo>
                    <a:pt x="7537775" y="2436495"/>
                    <a:pt x="7480625" y="2478405"/>
                    <a:pt x="7425380" y="2480310"/>
                  </a:cubicBezTo>
                  <a:cubicBezTo>
                    <a:pt x="7370135" y="2482215"/>
                    <a:pt x="7295840" y="2442210"/>
                    <a:pt x="7242500" y="2388870"/>
                  </a:cubicBezTo>
                  <a:cubicBezTo>
                    <a:pt x="7189160" y="2335530"/>
                    <a:pt x="7141535" y="2253615"/>
                    <a:pt x="7105340" y="2160270"/>
                  </a:cubicBezTo>
                  <a:cubicBezTo>
                    <a:pt x="7069145" y="2066925"/>
                    <a:pt x="7072955" y="1977390"/>
                    <a:pt x="7025330" y="1828800"/>
                  </a:cubicBezTo>
                  <a:cubicBezTo>
                    <a:pt x="6977705" y="1680210"/>
                    <a:pt x="6895790" y="1430655"/>
                    <a:pt x="6819590" y="1268730"/>
                  </a:cubicBezTo>
                  <a:cubicBezTo>
                    <a:pt x="6743390" y="1106805"/>
                    <a:pt x="6657665" y="979170"/>
                    <a:pt x="6568130" y="857250"/>
                  </a:cubicBezTo>
                  <a:cubicBezTo>
                    <a:pt x="6478595" y="735330"/>
                    <a:pt x="6389060" y="622935"/>
                    <a:pt x="6282380" y="537210"/>
                  </a:cubicBezTo>
                  <a:cubicBezTo>
                    <a:pt x="6175700" y="451485"/>
                    <a:pt x="6048065" y="390525"/>
                    <a:pt x="5928050" y="342900"/>
                  </a:cubicBezTo>
                  <a:cubicBezTo>
                    <a:pt x="5808035" y="295275"/>
                    <a:pt x="5716595" y="270510"/>
                    <a:pt x="5562290" y="251460"/>
                  </a:cubicBezTo>
                  <a:cubicBezTo>
                    <a:pt x="5407985" y="232410"/>
                    <a:pt x="5002220" y="228600"/>
                    <a:pt x="5002220" y="228600"/>
                  </a:cubicBezTo>
                  <a:cubicBezTo>
                    <a:pt x="4846010" y="222885"/>
                    <a:pt x="4777430" y="219075"/>
                    <a:pt x="4625030" y="217170"/>
                  </a:cubicBezTo>
                  <a:cubicBezTo>
                    <a:pt x="4472630" y="215265"/>
                    <a:pt x="4291655" y="220980"/>
                    <a:pt x="4087820" y="217170"/>
                  </a:cubicBezTo>
                  <a:cubicBezTo>
                    <a:pt x="3883985" y="213360"/>
                    <a:pt x="3653480" y="198120"/>
                    <a:pt x="3402020" y="194310"/>
                  </a:cubicBezTo>
                  <a:cubicBezTo>
                    <a:pt x="3150560" y="190500"/>
                    <a:pt x="2579060" y="194310"/>
                    <a:pt x="2579060" y="194310"/>
                  </a:cubicBezTo>
                  <a:lnTo>
                    <a:pt x="1801820" y="194310"/>
                  </a:lnTo>
                  <a:lnTo>
                    <a:pt x="1218890" y="194310"/>
                  </a:lnTo>
                  <a:lnTo>
                    <a:pt x="453080" y="194310"/>
                  </a:lnTo>
                  <a:cubicBezTo>
                    <a:pt x="256865" y="196215"/>
                    <a:pt x="112085" y="236220"/>
                    <a:pt x="41600" y="205740"/>
                  </a:cubicBezTo>
                  <a:cubicBezTo>
                    <a:pt x="-28885" y="175260"/>
                    <a:pt x="642" y="93345"/>
                    <a:pt x="53030"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a:extLst>
                <a:ext uri="{FF2B5EF4-FFF2-40B4-BE49-F238E27FC236}">
                  <a16:creationId xmlns:a16="http://schemas.microsoft.com/office/drawing/2014/main" id="{225F1079-5D0C-EB6C-44CA-A9BF575A3BD0}"/>
                </a:ext>
              </a:extLst>
            </p:cNvPr>
            <p:cNvSpPr/>
            <p:nvPr/>
          </p:nvSpPr>
          <p:spPr>
            <a:xfrm>
              <a:off x="222738" y="578212"/>
              <a:ext cx="7031258" cy="2009749"/>
            </a:xfrm>
            <a:custGeom>
              <a:avLst/>
              <a:gdLst>
                <a:gd name="connsiteX0" fmla="*/ 129084 w 7031258"/>
                <a:gd name="connsiteY0" fmla="*/ 12700 h 2009749"/>
                <a:gd name="connsiteX1" fmla="*/ 1294944 w 7031258"/>
                <a:gd name="connsiteY1" fmla="*/ 12700 h 2009749"/>
                <a:gd name="connsiteX2" fmla="*/ 2186484 w 7031258"/>
                <a:gd name="connsiteY2" fmla="*/ 1270 h 2009749"/>
                <a:gd name="connsiteX3" fmla="*/ 3660954 w 7031258"/>
                <a:gd name="connsiteY3" fmla="*/ 24130 h 2009749"/>
                <a:gd name="connsiteX4" fmla="*/ 4381044 w 7031258"/>
                <a:gd name="connsiteY4" fmla="*/ 35560 h 2009749"/>
                <a:gd name="connsiteX5" fmla="*/ 5238294 w 7031258"/>
                <a:gd name="connsiteY5" fmla="*/ 46990 h 2009749"/>
                <a:gd name="connsiteX6" fmla="*/ 5626914 w 7031258"/>
                <a:gd name="connsiteY6" fmla="*/ 69850 h 2009749"/>
                <a:gd name="connsiteX7" fmla="*/ 5924094 w 7031258"/>
                <a:gd name="connsiteY7" fmla="*/ 127000 h 2009749"/>
                <a:gd name="connsiteX8" fmla="*/ 6175554 w 7031258"/>
                <a:gd name="connsiteY8" fmla="*/ 264160 h 2009749"/>
                <a:gd name="connsiteX9" fmla="*/ 6472734 w 7031258"/>
                <a:gd name="connsiteY9" fmla="*/ 504190 h 2009749"/>
                <a:gd name="connsiteX10" fmla="*/ 6644184 w 7031258"/>
                <a:gd name="connsiteY10" fmla="*/ 744220 h 2009749"/>
                <a:gd name="connsiteX11" fmla="*/ 6815634 w 7031258"/>
                <a:gd name="connsiteY11" fmla="*/ 1075690 h 2009749"/>
                <a:gd name="connsiteX12" fmla="*/ 6987084 w 7031258"/>
                <a:gd name="connsiteY12" fmla="*/ 1498600 h 2009749"/>
                <a:gd name="connsiteX13" fmla="*/ 7021374 w 7031258"/>
                <a:gd name="connsiteY13" fmla="*/ 1738630 h 2009749"/>
                <a:gd name="connsiteX14" fmla="*/ 7021374 w 7031258"/>
                <a:gd name="connsiteY14" fmla="*/ 1910080 h 2009749"/>
                <a:gd name="connsiteX15" fmla="*/ 6907074 w 7031258"/>
                <a:gd name="connsiteY15" fmla="*/ 2001520 h 2009749"/>
                <a:gd name="connsiteX16" fmla="*/ 6769914 w 7031258"/>
                <a:gd name="connsiteY16" fmla="*/ 2001520 h 2009749"/>
                <a:gd name="connsiteX17" fmla="*/ 6644184 w 7031258"/>
                <a:gd name="connsiteY17" fmla="*/ 1967230 h 2009749"/>
                <a:gd name="connsiteX18" fmla="*/ 6575604 w 7031258"/>
                <a:gd name="connsiteY18" fmla="*/ 1944370 h 2009749"/>
                <a:gd name="connsiteX19" fmla="*/ 6529884 w 7031258"/>
                <a:gd name="connsiteY19" fmla="*/ 1807210 h 2009749"/>
                <a:gd name="connsiteX20" fmla="*/ 6427014 w 7031258"/>
                <a:gd name="connsiteY20" fmla="*/ 1395730 h 2009749"/>
                <a:gd name="connsiteX21" fmla="*/ 6312714 w 7031258"/>
                <a:gd name="connsiteY21" fmla="*/ 1018540 h 2009749"/>
                <a:gd name="connsiteX22" fmla="*/ 6175554 w 7031258"/>
                <a:gd name="connsiteY22" fmla="*/ 744220 h 2009749"/>
                <a:gd name="connsiteX23" fmla="*/ 5981244 w 7031258"/>
                <a:gd name="connsiteY23" fmla="*/ 538480 h 2009749"/>
                <a:gd name="connsiteX24" fmla="*/ 5718354 w 7031258"/>
                <a:gd name="connsiteY24" fmla="*/ 355600 h 2009749"/>
                <a:gd name="connsiteX25" fmla="*/ 5398314 w 7031258"/>
                <a:gd name="connsiteY25" fmla="*/ 264160 h 2009749"/>
                <a:gd name="connsiteX26" fmla="*/ 4895394 w 7031258"/>
                <a:gd name="connsiteY26" fmla="*/ 229870 h 2009749"/>
                <a:gd name="connsiteX27" fmla="*/ 4552494 w 7031258"/>
                <a:gd name="connsiteY27" fmla="*/ 218440 h 2009749"/>
                <a:gd name="connsiteX28" fmla="*/ 4163874 w 7031258"/>
                <a:gd name="connsiteY28" fmla="*/ 207010 h 2009749"/>
                <a:gd name="connsiteX29" fmla="*/ 3672384 w 7031258"/>
                <a:gd name="connsiteY29" fmla="*/ 195580 h 2009749"/>
                <a:gd name="connsiteX30" fmla="*/ 3078024 w 7031258"/>
                <a:gd name="connsiteY30" fmla="*/ 184150 h 2009749"/>
                <a:gd name="connsiteX31" fmla="*/ 2677974 w 7031258"/>
                <a:gd name="connsiteY31" fmla="*/ 184150 h 2009749"/>
                <a:gd name="connsiteX32" fmla="*/ 2060754 w 7031258"/>
                <a:gd name="connsiteY32" fmla="*/ 172720 h 2009749"/>
                <a:gd name="connsiteX33" fmla="*/ 1603554 w 7031258"/>
                <a:gd name="connsiteY33" fmla="*/ 184150 h 2009749"/>
                <a:gd name="connsiteX34" fmla="*/ 1192074 w 7031258"/>
                <a:gd name="connsiteY34" fmla="*/ 172720 h 2009749"/>
                <a:gd name="connsiteX35" fmla="*/ 917754 w 7031258"/>
                <a:gd name="connsiteY35" fmla="*/ 184150 h 2009749"/>
                <a:gd name="connsiteX36" fmla="*/ 117654 w 7031258"/>
                <a:gd name="connsiteY36" fmla="*/ 184150 h 2009749"/>
                <a:gd name="connsiteX37" fmla="*/ 129084 w 7031258"/>
                <a:gd name="connsiteY37" fmla="*/ 12700 h 20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31258" h="2009749">
                  <a:moveTo>
                    <a:pt x="129084" y="12700"/>
                  </a:moveTo>
                  <a:cubicBezTo>
                    <a:pt x="325299" y="-15875"/>
                    <a:pt x="1294944" y="12700"/>
                    <a:pt x="1294944" y="12700"/>
                  </a:cubicBezTo>
                  <a:cubicBezTo>
                    <a:pt x="1637844" y="10795"/>
                    <a:pt x="1792149" y="-635"/>
                    <a:pt x="2186484" y="1270"/>
                  </a:cubicBezTo>
                  <a:cubicBezTo>
                    <a:pt x="2580819" y="3175"/>
                    <a:pt x="3660954" y="24130"/>
                    <a:pt x="3660954" y="24130"/>
                  </a:cubicBezTo>
                  <a:lnTo>
                    <a:pt x="4381044" y="35560"/>
                  </a:lnTo>
                  <a:lnTo>
                    <a:pt x="5238294" y="46990"/>
                  </a:lnTo>
                  <a:cubicBezTo>
                    <a:pt x="5445939" y="52705"/>
                    <a:pt x="5512614" y="56515"/>
                    <a:pt x="5626914" y="69850"/>
                  </a:cubicBezTo>
                  <a:cubicBezTo>
                    <a:pt x="5741214" y="83185"/>
                    <a:pt x="5832654" y="94615"/>
                    <a:pt x="5924094" y="127000"/>
                  </a:cubicBezTo>
                  <a:cubicBezTo>
                    <a:pt x="6015534" y="159385"/>
                    <a:pt x="6084114" y="201295"/>
                    <a:pt x="6175554" y="264160"/>
                  </a:cubicBezTo>
                  <a:cubicBezTo>
                    <a:pt x="6266994" y="327025"/>
                    <a:pt x="6394629" y="424180"/>
                    <a:pt x="6472734" y="504190"/>
                  </a:cubicBezTo>
                  <a:cubicBezTo>
                    <a:pt x="6550839" y="584200"/>
                    <a:pt x="6587034" y="648970"/>
                    <a:pt x="6644184" y="744220"/>
                  </a:cubicBezTo>
                  <a:cubicBezTo>
                    <a:pt x="6701334" y="839470"/>
                    <a:pt x="6758484" y="949960"/>
                    <a:pt x="6815634" y="1075690"/>
                  </a:cubicBezTo>
                  <a:cubicBezTo>
                    <a:pt x="6872784" y="1201420"/>
                    <a:pt x="6952794" y="1388110"/>
                    <a:pt x="6987084" y="1498600"/>
                  </a:cubicBezTo>
                  <a:cubicBezTo>
                    <a:pt x="7021374" y="1609090"/>
                    <a:pt x="7015659" y="1670050"/>
                    <a:pt x="7021374" y="1738630"/>
                  </a:cubicBezTo>
                  <a:cubicBezTo>
                    <a:pt x="7027089" y="1807210"/>
                    <a:pt x="7040424" y="1866265"/>
                    <a:pt x="7021374" y="1910080"/>
                  </a:cubicBezTo>
                  <a:cubicBezTo>
                    <a:pt x="7002324" y="1953895"/>
                    <a:pt x="6948984" y="1986280"/>
                    <a:pt x="6907074" y="2001520"/>
                  </a:cubicBezTo>
                  <a:cubicBezTo>
                    <a:pt x="6865164" y="2016760"/>
                    <a:pt x="6813729" y="2007235"/>
                    <a:pt x="6769914" y="2001520"/>
                  </a:cubicBezTo>
                  <a:cubicBezTo>
                    <a:pt x="6726099" y="1995805"/>
                    <a:pt x="6644184" y="1967230"/>
                    <a:pt x="6644184" y="1967230"/>
                  </a:cubicBezTo>
                  <a:cubicBezTo>
                    <a:pt x="6611799" y="1957705"/>
                    <a:pt x="6594654" y="1971040"/>
                    <a:pt x="6575604" y="1944370"/>
                  </a:cubicBezTo>
                  <a:cubicBezTo>
                    <a:pt x="6556554" y="1917700"/>
                    <a:pt x="6554649" y="1898650"/>
                    <a:pt x="6529884" y="1807210"/>
                  </a:cubicBezTo>
                  <a:cubicBezTo>
                    <a:pt x="6505119" y="1715770"/>
                    <a:pt x="6463209" y="1527175"/>
                    <a:pt x="6427014" y="1395730"/>
                  </a:cubicBezTo>
                  <a:cubicBezTo>
                    <a:pt x="6390819" y="1264285"/>
                    <a:pt x="6354624" y="1127125"/>
                    <a:pt x="6312714" y="1018540"/>
                  </a:cubicBezTo>
                  <a:cubicBezTo>
                    <a:pt x="6270804" y="909955"/>
                    <a:pt x="6230799" y="824230"/>
                    <a:pt x="6175554" y="744220"/>
                  </a:cubicBezTo>
                  <a:cubicBezTo>
                    <a:pt x="6120309" y="664210"/>
                    <a:pt x="6057444" y="603250"/>
                    <a:pt x="5981244" y="538480"/>
                  </a:cubicBezTo>
                  <a:cubicBezTo>
                    <a:pt x="5905044" y="473710"/>
                    <a:pt x="5815509" y="401320"/>
                    <a:pt x="5718354" y="355600"/>
                  </a:cubicBezTo>
                  <a:cubicBezTo>
                    <a:pt x="5621199" y="309880"/>
                    <a:pt x="5535474" y="285115"/>
                    <a:pt x="5398314" y="264160"/>
                  </a:cubicBezTo>
                  <a:cubicBezTo>
                    <a:pt x="5261154" y="243205"/>
                    <a:pt x="5036364" y="237490"/>
                    <a:pt x="4895394" y="229870"/>
                  </a:cubicBezTo>
                  <a:cubicBezTo>
                    <a:pt x="4754424" y="222250"/>
                    <a:pt x="4552494" y="218440"/>
                    <a:pt x="4552494" y="218440"/>
                  </a:cubicBezTo>
                  <a:lnTo>
                    <a:pt x="4163874" y="207010"/>
                  </a:lnTo>
                  <a:lnTo>
                    <a:pt x="3672384" y="195580"/>
                  </a:lnTo>
                  <a:lnTo>
                    <a:pt x="3078024" y="184150"/>
                  </a:lnTo>
                  <a:cubicBezTo>
                    <a:pt x="2912289" y="182245"/>
                    <a:pt x="2677974" y="184150"/>
                    <a:pt x="2677974" y="184150"/>
                  </a:cubicBezTo>
                  <a:lnTo>
                    <a:pt x="2060754" y="172720"/>
                  </a:lnTo>
                  <a:cubicBezTo>
                    <a:pt x="1881684" y="172720"/>
                    <a:pt x="1748334" y="184150"/>
                    <a:pt x="1603554" y="184150"/>
                  </a:cubicBezTo>
                  <a:cubicBezTo>
                    <a:pt x="1458774" y="184150"/>
                    <a:pt x="1306374" y="172720"/>
                    <a:pt x="1192074" y="172720"/>
                  </a:cubicBezTo>
                  <a:cubicBezTo>
                    <a:pt x="1077774" y="172720"/>
                    <a:pt x="1096824" y="182245"/>
                    <a:pt x="917754" y="184150"/>
                  </a:cubicBezTo>
                  <a:cubicBezTo>
                    <a:pt x="738684" y="186055"/>
                    <a:pt x="249099" y="210820"/>
                    <a:pt x="117654" y="184150"/>
                  </a:cubicBezTo>
                  <a:cubicBezTo>
                    <a:pt x="-13791" y="157480"/>
                    <a:pt x="-67131" y="41275"/>
                    <a:pt x="129084" y="1270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9">
              <a:extLst>
                <a:ext uri="{FF2B5EF4-FFF2-40B4-BE49-F238E27FC236}">
                  <a16:creationId xmlns:a16="http://schemas.microsoft.com/office/drawing/2014/main" id="{26DDE422-A74E-4DE0-3629-E05C3D60F671}"/>
                </a:ext>
              </a:extLst>
            </p:cNvPr>
            <p:cNvSpPr/>
            <p:nvPr/>
          </p:nvSpPr>
          <p:spPr>
            <a:xfrm>
              <a:off x="255580" y="814080"/>
              <a:ext cx="6312733" cy="1538012"/>
            </a:xfrm>
            <a:custGeom>
              <a:avLst/>
              <a:gdLst>
                <a:gd name="connsiteX0" fmla="*/ 65086 w 6312733"/>
                <a:gd name="connsiteY0" fmla="*/ 13589 h 1538012"/>
                <a:gd name="connsiteX1" fmla="*/ 739456 w 6312733"/>
                <a:gd name="connsiteY1" fmla="*/ 2159 h 1538012"/>
                <a:gd name="connsiteX2" fmla="*/ 1368106 w 6312733"/>
                <a:gd name="connsiteY2" fmla="*/ 13589 h 1538012"/>
                <a:gd name="connsiteX3" fmla="*/ 1996756 w 6312733"/>
                <a:gd name="connsiteY3" fmla="*/ 13589 h 1538012"/>
                <a:gd name="connsiteX4" fmla="*/ 2659696 w 6312733"/>
                <a:gd name="connsiteY4" fmla="*/ 2159 h 1538012"/>
                <a:gd name="connsiteX5" fmla="*/ 3276916 w 6312733"/>
                <a:gd name="connsiteY5" fmla="*/ 25019 h 1538012"/>
                <a:gd name="connsiteX6" fmla="*/ 3779836 w 6312733"/>
                <a:gd name="connsiteY6" fmla="*/ 36449 h 1538012"/>
                <a:gd name="connsiteX7" fmla="*/ 4385626 w 6312733"/>
                <a:gd name="connsiteY7" fmla="*/ 25019 h 1538012"/>
                <a:gd name="connsiteX8" fmla="*/ 5037136 w 6312733"/>
                <a:gd name="connsiteY8" fmla="*/ 82169 h 1538012"/>
                <a:gd name="connsiteX9" fmla="*/ 5391466 w 6312733"/>
                <a:gd name="connsiteY9" fmla="*/ 116459 h 1538012"/>
                <a:gd name="connsiteX10" fmla="*/ 5642926 w 6312733"/>
                <a:gd name="connsiteY10" fmla="*/ 253619 h 1538012"/>
                <a:gd name="connsiteX11" fmla="*/ 5928676 w 6312733"/>
                <a:gd name="connsiteY11" fmla="*/ 482219 h 1538012"/>
                <a:gd name="connsiteX12" fmla="*/ 6111556 w 6312733"/>
                <a:gd name="connsiteY12" fmla="*/ 745109 h 1538012"/>
                <a:gd name="connsiteX13" fmla="*/ 6225856 w 6312733"/>
                <a:gd name="connsiteY13" fmla="*/ 950849 h 1538012"/>
                <a:gd name="connsiteX14" fmla="*/ 6305866 w 6312733"/>
                <a:gd name="connsiteY14" fmla="*/ 1202309 h 1538012"/>
                <a:gd name="connsiteX15" fmla="*/ 6305866 w 6312733"/>
                <a:gd name="connsiteY15" fmla="*/ 1373759 h 1538012"/>
                <a:gd name="connsiteX16" fmla="*/ 6283006 w 6312733"/>
                <a:gd name="connsiteY16" fmla="*/ 1476629 h 1538012"/>
                <a:gd name="connsiteX17" fmla="*/ 6180136 w 6312733"/>
                <a:gd name="connsiteY17" fmla="*/ 1533779 h 1538012"/>
                <a:gd name="connsiteX18" fmla="*/ 6100126 w 6312733"/>
                <a:gd name="connsiteY18" fmla="*/ 1533779 h 1538012"/>
                <a:gd name="connsiteX19" fmla="*/ 5985826 w 6312733"/>
                <a:gd name="connsiteY19" fmla="*/ 1533779 h 1538012"/>
                <a:gd name="connsiteX20" fmla="*/ 5917246 w 6312733"/>
                <a:gd name="connsiteY20" fmla="*/ 1476629 h 1538012"/>
                <a:gd name="connsiteX21" fmla="*/ 5825806 w 6312733"/>
                <a:gd name="connsiteY21" fmla="*/ 1248029 h 1538012"/>
                <a:gd name="connsiteX22" fmla="*/ 5665786 w 6312733"/>
                <a:gd name="connsiteY22" fmla="*/ 870839 h 1538012"/>
                <a:gd name="connsiteX23" fmla="*/ 5505766 w 6312733"/>
                <a:gd name="connsiteY23" fmla="*/ 630809 h 1538012"/>
                <a:gd name="connsiteX24" fmla="*/ 5277166 w 6312733"/>
                <a:gd name="connsiteY24" fmla="*/ 436499 h 1538012"/>
                <a:gd name="connsiteX25" fmla="*/ 5014276 w 6312733"/>
                <a:gd name="connsiteY25" fmla="*/ 322199 h 1538012"/>
                <a:gd name="connsiteX26" fmla="*/ 4717096 w 6312733"/>
                <a:gd name="connsiteY26" fmla="*/ 219329 h 1538012"/>
                <a:gd name="connsiteX27" fmla="*/ 4305616 w 6312733"/>
                <a:gd name="connsiteY27" fmla="*/ 207899 h 1538012"/>
                <a:gd name="connsiteX28" fmla="*/ 3768406 w 6312733"/>
                <a:gd name="connsiteY28" fmla="*/ 196469 h 1538012"/>
                <a:gd name="connsiteX29" fmla="*/ 3288346 w 6312733"/>
                <a:gd name="connsiteY29" fmla="*/ 162179 h 1538012"/>
                <a:gd name="connsiteX30" fmla="*/ 2659696 w 6312733"/>
                <a:gd name="connsiteY30" fmla="*/ 150749 h 1538012"/>
                <a:gd name="connsiteX31" fmla="*/ 2076766 w 6312733"/>
                <a:gd name="connsiteY31" fmla="*/ 127889 h 1538012"/>
                <a:gd name="connsiteX32" fmla="*/ 1539556 w 6312733"/>
                <a:gd name="connsiteY32" fmla="*/ 139319 h 1538012"/>
                <a:gd name="connsiteX33" fmla="*/ 1139506 w 6312733"/>
                <a:gd name="connsiteY33" fmla="*/ 139319 h 1538012"/>
                <a:gd name="connsiteX34" fmla="*/ 659446 w 6312733"/>
                <a:gd name="connsiteY34" fmla="*/ 139319 h 1538012"/>
                <a:gd name="connsiteX35" fmla="*/ 293686 w 6312733"/>
                <a:gd name="connsiteY35" fmla="*/ 139319 h 1538012"/>
                <a:gd name="connsiteX36" fmla="*/ 53656 w 6312733"/>
                <a:gd name="connsiteY36" fmla="*/ 127889 h 1538012"/>
                <a:gd name="connsiteX37" fmla="*/ 65086 w 6312733"/>
                <a:gd name="connsiteY37" fmla="*/ 13589 h 15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12733" h="1538012">
                  <a:moveTo>
                    <a:pt x="65086" y="13589"/>
                  </a:moveTo>
                  <a:cubicBezTo>
                    <a:pt x="179386" y="-7366"/>
                    <a:pt x="522286" y="2159"/>
                    <a:pt x="739456" y="2159"/>
                  </a:cubicBezTo>
                  <a:cubicBezTo>
                    <a:pt x="956626" y="2159"/>
                    <a:pt x="1368106" y="13589"/>
                    <a:pt x="1368106" y="13589"/>
                  </a:cubicBezTo>
                  <a:lnTo>
                    <a:pt x="1996756" y="13589"/>
                  </a:lnTo>
                  <a:cubicBezTo>
                    <a:pt x="2212021" y="11684"/>
                    <a:pt x="2446336" y="254"/>
                    <a:pt x="2659696" y="2159"/>
                  </a:cubicBezTo>
                  <a:cubicBezTo>
                    <a:pt x="2873056" y="4064"/>
                    <a:pt x="3276916" y="25019"/>
                    <a:pt x="3276916" y="25019"/>
                  </a:cubicBezTo>
                  <a:cubicBezTo>
                    <a:pt x="3463606" y="30734"/>
                    <a:pt x="3595051" y="36449"/>
                    <a:pt x="3779836" y="36449"/>
                  </a:cubicBezTo>
                  <a:cubicBezTo>
                    <a:pt x="3964621" y="36449"/>
                    <a:pt x="4176076" y="17399"/>
                    <a:pt x="4385626" y="25019"/>
                  </a:cubicBezTo>
                  <a:cubicBezTo>
                    <a:pt x="4595176" y="32639"/>
                    <a:pt x="5037136" y="82169"/>
                    <a:pt x="5037136" y="82169"/>
                  </a:cubicBezTo>
                  <a:cubicBezTo>
                    <a:pt x="5204776" y="97409"/>
                    <a:pt x="5290501" y="87884"/>
                    <a:pt x="5391466" y="116459"/>
                  </a:cubicBezTo>
                  <a:cubicBezTo>
                    <a:pt x="5492431" y="145034"/>
                    <a:pt x="5553391" y="192659"/>
                    <a:pt x="5642926" y="253619"/>
                  </a:cubicBezTo>
                  <a:cubicBezTo>
                    <a:pt x="5732461" y="314579"/>
                    <a:pt x="5850571" y="400304"/>
                    <a:pt x="5928676" y="482219"/>
                  </a:cubicBezTo>
                  <a:cubicBezTo>
                    <a:pt x="6006781" y="564134"/>
                    <a:pt x="6062026" y="667004"/>
                    <a:pt x="6111556" y="745109"/>
                  </a:cubicBezTo>
                  <a:cubicBezTo>
                    <a:pt x="6161086" y="823214"/>
                    <a:pt x="6193471" y="874649"/>
                    <a:pt x="6225856" y="950849"/>
                  </a:cubicBezTo>
                  <a:cubicBezTo>
                    <a:pt x="6258241" y="1027049"/>
                    <a:pt x="6292531" y="1131824"/>
                    <a:pt x="6305866" y="1202309"/>
                  </a:cubicBezTo>
                  <a:cubicBezTo>
                    <a:pt x="6319201" y="1272794"/>
                    <a:pt x="6309676" y="1328039"/>
                    <a:pt x="6305866" y="1373759"/>
                  </a:cubicBezTo>
                  <a:cubicBezTo>
                    <a:pt x="6302056" y="1419479"/>
                    <a:pt x="6303961" y="1449959"/>
                    <a:pt x="6283006" y="1476629"/>
                  </a:cubicBezTo>
                  <a:cubicBezTo>
                    <a:pt x="6262051" y="1503299"/>
                    <a:pt x="6210616" y="1524254"/>
                    <a:pt x="6180136" y="1533779"/>
                  </a:cubicBezTo>
                  <a:cubicBezTo>
                    <a:pt x="6149656" y="1543304"/>
                    <a:pt x="6100126" y="1533779"/>
                    <a:pt x="6100126" y="1533779"/>
                  </a:cubicBezTo>
                  <a:lnTo>
                    <a:pt x="5985826" y="1533779"/>
                  </a:lnTo>
                  <a:cubicBezTo>
                    <a:pt x="5955346" y="1524254"/>
                    <a:pt x="5943916" y="1524254"/>
                    <a:pt x="5917246" y="1476629"/>
                  </a:cubicBezTo>
                  <a:cubicBezTo>
                    <a:pt x="5890576" y="1429004"/>
                    <a:pt x="5867716" y="1348994"/>
                    <a:pt x="5825806" y="1248029"/>
                  </a:cubicBezTo>
                  <a:cubicBezTo>
                    <a:pt x="5783896" y="1147064"/>
                    <a:pt x="5719126" y="973709"/>
                    <a:pt x="5665786" y="870839"/>
                  </a:cubicBezTo>
                  <a:cubicBezTo>
                    <a:pt x="5612446" y="767969"/>
                    <a:pt x="5570536" y="703199"/>
                    <a:pt x="5505766" y="630809"/>
                  </a:cubicBezTo>
                  <a:cubicBezTo>
                    <a:pt x="5440996" y="558419"/>
                    <a:pt x="5359081" y="487934"/>
                    <a:pt x="5277166" y="436499"/>
                  </a:cubicBezTo>
                  <a:cubicBezTo>
                    <a:pt x="5195251" y="385064"/>
                    <a:pt x="5107621" y="358394"/>
                    <a:pt x="5014276" y="322199"/>
                  </a:cubicBezTo>
                  <a:cubicBezTo>
                    <a:pt x="4920931" y="286004"/>
                    <a:pt x="4835206" y="238379"/>
                    <a:pt x="4717096" y="219329"/>
                  </a:cubicBezTo>
                  <a:cubicBezTo>
                    <a:pt x="4598986" y="200279"/>
                    <a:pt x="4305616" y="207899"/>
                    <a:pt x="4305616" y="207899"/>
                  </a:cubicBezTo>
                  <a:cubicBezTo>
                    <a:pt x="4147501" y="204089"/>
                    <a:pt x="3937951" y="204089"/>
                    <a:pt x="3768406" y="196469"/>
                  </a:cubicBezTo>
                  <a:cubicBezTo>
                    <a:pt x="3598861" y="188849"/>
                    <a:pt x="3473131" y="169799"/>
                    <a:pt x="3288346" y="162179"/>
                  </a:cubicBezTo>
                  <a:cubicBezTo>
                    <a:pt x="3103561" y="154559"/>
                    <a:pt x="2861626" y="156464"/>
                    <a:pt x="2659696" y="150749"/>
                  </a:cubicBezTo>
                  <a:cubicBezTo>
                    <a:pt x="2457766" y="145034"/>
                    <a:pt x="2263456" y="129794"/>
                    <a:pt x="2076766" y="127889"/>
                  </a:cubicBezTo>
                  <a:cubicBezTo>
                    <a:pt x="1890076" y="125984"/>
                    <a:pt x="1695766" y="137414"/>
                    <a:pt x="1539556" y="139319"/>
                  </a:cubicBezTo>
                  <a:cubicBezTo>
                    <a:pt x="1383346" y="141224"/>
                    <a:pt x="1139506" y="139319"/>
                    <a:pt x="1139506" y="139319"/>
                  </a:cubicBezTo>
                  <a:lnTo>
                    <a:pt x="659446" y="139319"/>
                  </a:lnTo>
                  <a:lnTo>
                    <a:pt x="293686" y="139319"/>
                  </a:lnTo>
                  <a:cubicBezTo>
                    <a:pt x="192721" y="137414"/>
                    <a:pt x="93661" y="146939"/>
                    <a:pt x="53656" y="127889"/>
                  </a:cubicBezTo>
                  <a:cubicBezTo>
                    <a:pt x="13651" y="108839"/>
                    <a:pt x="-49214" y="34544"/>
                    <a:pt x="65086" y="13589"/>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a:extLst>
                <a:ext uri="{FF2B5EF4-FFF2-40B4-BE49-F238E27FC236}">
                  <a16:creationId xmlns:a16="http://schemas.microsoft.com/office/drawing/2014/main" id="{896905EC-9DC4-9291-23A4-941FEBC2A81B}"/>
                </a:ext>
              </a:extLst>
            </p:cNvPr>
            <p:cNvSpPr/>
            <p:nvPr/>
          </p:nvSpPr>
          <p:spPr>
            <a:xfrm>
              <a:off x="255580" y="1045162"/>
              <a:ext cx="5612499" cy="1075848"/>
            </a:xfrm>
            <a:custGeom>
              <a:avLst/>
              <a:gdLst>
                <a:gd name="connsiteX0" fmla="*/ 31549 w 5612499"/>
                <a:gd name="connsiteY0" fmla="*/ 0 h 1075848"/>
                <a:gd name="connsiteX1" fmla="*/ 1014529 w 5612499"/>
                <a:gd name="connsiteY1" fmla="*/ 0 h 1075848"/>
                <a:gd name="connsiteX2" fmla="*/ 1803199 w 5612499"/>
                <a:gd name="connsiteY2" fmla="*/ 0 h 1075848"/>
                <a:gd name="connsiteX3" fmla="*/ 2569009 w 5612499"/>
                <a:gd name="connsiteY3" fmla="*/ 11430 h 1075848"/>
                <a:gd name="connsiteX4" fmla="*/ 3231949 w 5612499"/>
                <a:gd name="connsiteY4" fmla="*/ 22860 h 1075848"/>
                <a:gd name="connsiteX5" fmla="*/ 3837739 w 5612499"/>
                <a:gd name="connsiteY5" fmla="*/ 45720 h 1075848"/>
                <a:gd name="connsiteX6" fmla="*/ 4180639 w 5612499"/>
                <a:gd name="connsiteY6" fmla="*/ 45720 h 1075848"/>
                <a:gd name="connsiteX7" fmla="*/ 4580689 w 5612499"/>
                <a:gd name="connsiteY7" fmla="*/ 57150 h 1075848"/>
                <a:gd name="connsiteX8" fmla="*/ 4866439 w 5612499"/>
                <a:gd name="connsiteY8" fmla="*/ 114300 h 1075848"/>
                <a:gd name="connsiteX9" fmla="*/ 5049319 w 5612499"/>
                <a:gd name="connsiteY9" fmla="*/ 205740 h 1075848"/>
                <a:gd name="connsiteX10" fmla="*/ 5300779 w 5612499"/>
                <a:gd name="connsiteY10" fmla="*/ 365760 h 1075848"/>
                <a:gd name="connsiteX11" fmla="*/ 5495089 w 5612499"/>
                <a:gd name="connsiteY11" fmla="*/ 548640 h 1075848"/>
                <a:gd name="connsiteX12" fmla="*/ 5597959 w 5612499"/>
                <a:gd name="connsiteY12" fmla="*/ 777240 h 1075848"/>
                <a:gd name="connsiteX13" fmla="*/ 5609389 w 5612499"/>
                <a:gd name="connsiteY13" fmla="*/ 948690 h 1075848"/>
                <a:gd name="connsiteX14" fmla="*/ 5575099 w 5612499"/>
                <a:gd name="connsiteY14" fmla="*/ 1062990 h 1075848"/>
                <a:gd name="connsiteX15" fmla="*/ 5506519 w 5612499"/>
                <a:gd name="connsiteY15" fmla="*/ 1074420 h 1075848"/>
                <a:gd name="connsiteX16" fmla="*/ 5369359 w 5612499"/>
                <a:gd name="connsiteY16" fmla="*/ 1074420 h 1075848"/>
                <a:gd name="connsiteX17" fmla="*/ 5300779 w 5612499"/>
                <a:gd name="connsiteY17" fmla="*/ 1051560 h 1075848"/>
                <a:gd name="connsiteX18" fmla="*/ 5197909 w 5612499"/>
                <a:gd name="connsiteY18" fmla="*/ 902970 h 1075848"/>
                <a:gd name="connsiteX19" fmla="*/ 5106469 w 5612499"/>
                <a:gd name="connsiteY19" fmla="*/ 754380 h 1075848"/>
                <a:gd name="connsiteX20" fmla="*/ 4957879 w 5612499"/>
                <a:gd name="connsiteY20" fmla="*/ 548640 h 1075848"/>
                <a:gd name="connsiteX21" fmla="*/ 4797859 w 5612499"/>
                <a:gd name="connsiteY21" fmla="*/ 434340 h 1075848"/>
                <a:gd name="connsiteX22" fmla="*/ 4592119 w 5612499"/>
                <a:gd name="connsiteY22" fmla="*/ 320040 h 1075848"/>
                <a:gd name="connsiteX23" fmla="*/ 4386379 w 5612499"/>
                <a:gd name="connsiteY23" fmla="*/ 228600 h 1075848"/>
                <a:gd name="connsiteX24" fmla="*/ 4032049 w 5612499"/>
                <a:gd name="connsiteY24" fmla="*/ 205740 h 1075848"/>
                <a:gd name="connsiteX25" fmla="*/ 3814879 w 5612499"/>
                <a:gd name="connsiteY25" fmla="*/ 205740 h 1075848"/>
                <a:gd name="connsiteX26" fmla="*/ 3129079 w 5612499"/>
                <a:gd name="connsiteY26" fmla="*/ 182880 h 1075848"/>
                <a:gd name="connsiteX27" fmla="*/ 2569009 w 5612499"/>
                <a:gd name="connsiteY27" fmla="*/ 148590 h 1075848"/>
                <a:gd name="connsiteX28" fmla="*/ 2100379 w 5612499"/>
                <a:gd name="connsiteY28" fmla="*/ 148590 h 1075848"/>
                <a:gd name="connsiteX29" fmla="*/ 1654609 w 5612499"/>
                <a:gd name="connsiteY29" fmla="*/ 160020 h 1075848"/>
                <a:gd name="connsiteX30" fmla="*/ 1025959 w 5612499"/>
                <a:gd name="connsiteY30" fmla="*/ 137160 h 1075848"/>
                <a:gd name="connsiteX31" fmla="*/ 568759 w 5612499"/>
                <a:gd name="connsiteY31" fmla="*/ 125730 h 1075848"/>
                <a:gd name="connsiteX32" fmla="*/ 237289 w 5612499"/>
                <a:gd name="connsiteY32" fmla="*/ 125730 h 1075848"/>
                <a:gd name="connsiteX33" fmla="*/ 20119 w 5612499"/>
                <a:gd name="connsiteY33" fmla="*/ 125730 h 1075848"/>
                <a:gd name="connsiteX34" fmla="*/ 31549 w 5612499"/>
                <a:gd name="connsiteY34" fmla="*/ 0 h 107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12499" h="1075848">
                  <a:moveTo>
                    <a:pt x="31549" y="0"/>
                  </a:moveTo>
                  <a:lnTo>
                    <a:pt x="1014529" y="0"/>
                  </a:lnTo>
                  <a:lnTo>
                    <a:pt x="1803199" y="0"/>
                  </a:lnTo>
                  <a:lnTo>
                    <a:pt x="2569009" y="11430"/>
                  </a:lnTo>
                  <a:lnTo>
                    <a:pt x="3231949" y="22860"/>
                  </a:lnTo>
                  <a:cubicBezTo>
                    <a:pt x="3443404" y="28575"/>
                    <a:pt x="3679624" y="41910"/>
                    <a:pt x="3837739" y="45720"/>
                  </a:cubicBezTo>
                  <a:cubicBezTo>
                    <a:pt x="3995854" y="49530"/>
                    <a:pt x="4056814" y="43815"/>
                    <a:pt x="4180639" y="45720"/>
                  </a:cubicBezTo>
                  <a:cubicBezTo>
                    <a:pt x="4304464" y="47625"/>
                    <a:pt x="4466389" y="45720"/>
                    <a:pt x="4580689" y="57150"/>
                  </a:cubicBezTo>
                  <a:cubicBezTo>
                    <a:pt x="4694989" y="68580"/>
                    <a:pt x="4788334" y="89535"/>
                    <a:pt x="4866439" y="114300"/>
                  </a:cubicBezTo>
                  <a:cubicBezTo>
                    <a:pt x="4944544" y="139065"/>
                    <a:pt x="4976929" y="163830"/>
                    <a:pt x="5049319" y="205740"/>
                  </a:cubicBezTo>
                  <a:cubicBezTo>
                    <a:pt x="5121709" y="247650"/>
                    <a:pt x="5226484" y="308610"/>
                    <a:pt x="5300779" y="365760"/>
                  </a:cubicBezTo>
                  <a:cubicBezTo>
                    <a:pt x="5375074" y="422910"/>
                    <a:pt x="5445559" y="480060"/>
                    <a:pt x="5495089" y="548640"/>
                  </a:cubicBezTo>
                  <a:cubicBezTo>
                    <a:pt x="5544619" y="617220"/>
                    <a:pt x="5578909" y="710565"/>
                    <a:pt x="5597959" y="777240"/>
                  </a:cubicBezTo>
                  <a:cubicBezTo>
                    <a:pt x="5617009" y="843915"/>
                    <a:pt x="5613199" y="901065"/>
                    <a:pt x="5609389" y="948690"/>
                  </a:cubicBezTo>
                  <a:cubicBezTo>
                    <a:pt x="5605579" y="996315"/>
                    <a:pt x="5575099" y="1062990"/>
                    <a:pt x="5575099" y="1062990"/>
                  </a:cubicBezTo>
                  <a:cubicBezTo>
                    <a:pt x="5557954" y="1083945"/>
                    <a:pt x="5540809" y="1072515"/>
                    <a:pt x="5506519" y="1074420"/>
                  </a:cubicBezTo>
                  <a:cubicBezTo>
                    <a:pt x="5472229" y="1076325"/>
                    <a:pt x="5369359" y="1074420"/>
                    <a:pt x="5369359" y="1074420"/>
                  </a:cubicBezTo>
                  <a:cubicBezTo>
                    <a:pt x="5335069" y="1070610"/>
                    <a:pt x="5329354" y="1080135"/>
                    <a:pt x="5300779" y="1051560"/>
                  </a:cubicBezTo>
                  <a:cubicBezTo>
                    <a:pt x="5272204" y="1022985"/>
                    <a:pt x="5230294" y="952500"/>
                    <a:pt x="5197909" y="902970"/>
                  </a:cubicBezTo>
                  <a:cubicBezTo>
                    <a:pt x="5165524" y="853440"/>
                    <a:pt x="5146474" y="813435"/>
                    <a:pt x="5106469" y="754380"/>
                  </a:cubicBezTo>
                  <a:cubicBezTo>
                    <a:pt x="5066464" y="695325"/>
                    <a:pt x="5009314" y="601980"/>
                    <a:pt x="4957879" y="548640"/>
                  </a:cubicBezTo>
                  <a:cubicBezTo>
                    <a:pt x="4906444" y="495300"/>
                    <a:pt x="4858819" y="472440"/>
                    <a:pt x="4797859" y="434340"/>
                  </a:cubicBezTo>
                  <a:cubicBezTo>
                    <a:pt x="4736899" y="396240"/>
                    <a:pt x="4660699" y="354330"/>
                    <a:pt x="4592119" y="320040"/>
                  </a:cubicBezTo>
                  <a:cubicBezTo>
                    <a:pt x="4523539" y="285750"/>
                    <a:pt x="4479724" y="247650"/>
                    <a:pt x="4386379" y="228600"/>
                  </a:cubicBezTo>
                  <a:cubicBezTo>
                    <a:pt x="4293034" y="209550"/>
                    <a:pt x="4127299" y="209550"/>
                    <a:pt x="4032049" y="205740"/>
                  </a:cubicBezTo>
                  <a:cubicBezTo>
                    <a:pt x="3936799" y="201930"/>
                    <a:pt x="3814879" y="205740"/>
                    <a:pt x="3814879" y="205740"/>
                  </a:cubicBezTo>
                  <a:lnTo>
                    <a:pt x="3129079" y="182880"/>
                  </a:lnTo>
                  <a:cubicBezTo>
                    <a:pt x="2921434" y="173355"/>
                    <a:pt x="2740459" y="154305"/>
                    <a:pt x="2569009" y="148590"/>
                  </a:cubicBezTo>
                  <a:cubicBezTo>
                    <a:pt x="2397559" y="142875"/>
                    <a:pt x="2252779" y="146685"/>
                    <a:pt x="2100379" y="148590"/>
                  </a:cubicBezTo>
                  <a:cubicBezTo>
                    <a:pt x="1947979" y="150495"/>
                    <a:pt x="1833679" y="161925"/>
                    <a:pt x="1654609" y="160020"/>
                  </a:cubicBezTo>
                  <a:cubicBezTo>
                    <a:pt x="1475539" y="158115"/>
                    <a:pt x="1025959" y="137160"/>
                    <a:pt x="1025959" y="137160"/>
                  </a:cubicBezTo>
                  <a:lnTo>
                    <a:pt x="568759" y="125730"/>
                  </a:lnTo>
                  <a:cubicBezTo>
                    <a:pt x="437314" y="123825"/>
                    <a:pt x="237289" y="125730"/>
                    <a:pt x="237289" y="125730"/>
                  </a:cubicBezTo>
                  <a:cubicBezTo>
                    <a:pt x="145849" y="125730"/>
                    <a:pt x="56314" y="139065"/>
                    <a:pt x="20119" y="125730"/>
                  </a:cubicBezTo>
                  <a:cubicBezTo>
                    <a:pt x="-16076" y="112395"/>
                    <a:pt x="2021" y="79057"/>
                    <a:pt x="31549"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a:extLst>
                <a:ext uri="{FF2B5EF4-FFF2-40B4-BE49-F238E27FC236}">
                  <a16:creationId xmlns:a16="http://schemas.microsoft.com/office/drawing/2014/main" id="{708F7B1B-8091-2B20-DE8C-A9EFE450049C}"/>
                </a:ext>
              </a:extLst>
            </p:cNvPr>
            <p:cNvSpPr/>
            <p:nvPr/>
          </p:nvSpPr>
          <p:spPr>
            <a:xfrm>
              <a:off x="255580" y="1249813"/>
              <a:ext cx="5008565" cy="666546"/>
            </a:xfrm>
            <a:custGeom>
              <a:avLst/>
              <a:gdLst>
                <a:gd name="connsiteX0" fmla="*/ 40325 w 5008565"/>
                <a:gd name="connsiteY0" fmla="*/ 0 h 666546"/>
                <a:gd name="connsiteX1" fmla="*/ 520385 w 5008565"/>
                <a:gd name="connsiteY1" fmla="*/ 0 h 666546"/>
                <a:gd name="connsiteX2" fmla="*/ 1000445 w 5008565"/>
                <a:gd name="connsiteY2" fmla="*/ 0 h 666546"/>
                <a:gd name="connsiteX3" fmla="*/ 1389065 w 5008565"/>
                <a:gd name="connsiteY3" fmla="*/ 0 h 666546"/>
                <a:gd name="connsiteX4" fmla="*/ 1834835 w 5008565"/>
                <a:gd name="connsiteY4" fmla="*/ 11430 h 666546"/>
                <a:gd name="connsiteX5" fmla="*/ 2314895 w 5008565"/>
                <a:gd name="connsiteY5" fmla="*/ 22860 h 666546"/>
                <a:gd name="connsiteX6" fmla="*/ 2852105 w 5008565"/>
                <a:gd name="connsiteY6" fmla="*/ 45720 h 666546"/>
                <a:gd name="connsiteX7" fmla="*/ 3240725 w 5008565"/>
                <a:gd name="connsiteY7" fmla="*/ 45720 h 666546"/>
                <a:gd name="connsiteX8" fmla="*/ 3652205 w 5008565"/>
                <a:gd name="connsiteY8" fmla="*/ 68580 h 666546"/>
                <a:gd name="connsiteX9" fmla="*/ 4040825 w 5008565"/>
                <a:gd name="connsiteY9" fmla="*/ 91440 h 666546"/>
                <a:gd name="connsiteX10" fmla="*/ 4349435 w 5008565"/>
                <a:gd name="connsiteY10" fmla="*/ 137160 h 666546"/>
                <a:gd name="connsiteX11" fmla="*/ 4532315 w 5008565"/>
                <a:gd name="connsiteY11" fmla="*/ 194310 h 666546"/>
                <a:gd name="connsiteX12" fmla="*/ 4738055 w 5008565"/>
                <a:gd name="connsiteY12" fmla="*/ 285750 h 666546"/>
                <a:gd name="connsiteX13" fmla="*/ 4898075 w 5008565"/>
                <a:gd name="connsiteY13" fmla="*/ 377190 h 666546"/>
                <a:gd name="connsiteX14" fmla="*/ 5000945 w 5008565"/>
                <a:gd name="connsiteY14" fmla="*/ 502920 h 666546"/>
                <a:gd name="connsiteX15" fmla="*/ 5000945 w 5008565"/>
                <a:gd name="connsiteY15" fmla="*/ 594360 h 666546"/>
                <a:gd name="connsiteX16" fmla="*/ 4955225 w 5008565"/>
                <a:gd name="connsiteY16" fmla="*/ 628650 h 666546"/>
                <a:gd name="connsiteX17" fmla="*/ 4886645 w 5008565"/>
                <a:gd name="connsiteY17" fmla="*/ 662940 h 666546"/>
                <a:gd name="connsiteX18" fmla="*/ 4795205 w 5008565"/>
                <a:gd name="connsiteY18" fmla="*/ 662940 h 666546"/>
                <a:gd name="connsiteX19" fmla="*/ 4703765 w 5008565"/>
                <a:gd name="connsiteY19" fmla="*/ 640080 h 666546"/>
                <a:gd name="connsiteX20" fmla="*/ 4555175 w 5008565"/>
                <a:gd name="connsiteY20" fmla="*/ 525780 h 666546"/>
                <a:gd name="connsiteX21" fmla="*/ 4349435 w 5008565"/>
                <a:gd name="connsiteY21" fmla="*/ 388620 h 666546"/>
                <a:gd name="connsiteX22" fmla="*/ 4143695 w 5008565"/>
                <a:gd name="connsiteY22" fmla="*/ 274320 h 666546"/>
                <a:gd name="connsiteX23" fmla="*/ 4006535 w 5008565"/>
                <a:gd name="connsiteY23" fmla="*/ 262890 h 666546"/>
                <a:gd name="connsiteX24" fmla="*/ 3800795 w 5008565"/>
                <a:gd name="connsiteY24" fmla="*/ 251460 h 666546"/>
                <a:gd name="connsiteX25" fmla="*/ 3469325 w 5008565"/>
                <a:gd name="connsiteY25" fmla="*/ 228600 h 666546"/>
                <a:gd name="connsiteX26" fmla="*/ 3137855 w 5008565"/>
                <a:gd name="connsiteY26" fmla="*/ 205740 h 666546"/>
                <a:gd name="connsiteX27" fmla="*/ 2657795 w 5008565"/>
                <a:gd name="connsiteY27" fmla="*/ 182880 h 666546"/>
                <a:gd name="connsiteX28" fmla="*/ 2212025 w 5008565"/>
                <a:gd name="connsiteY28" fmla="*/ 160020 h 666546"/>
                <a:gd name="connsiteX29" fmla="*/ 1800545 w 5008565"/>
                <a:gd name="connsiteY29" fmla="*/ 160020 h 666546"/>
                <a:gd name="connsiteX30" fmla="*/ 1503365 w 5008565"/>
                <a:gd name="connsiteY30" fmla="*/ 160020 h 666546"/>
                <a:gd name="connsiteX31" fmla="*/ 1194755 w 5008565"/>
                <a:gd name="connsiteY31" fmla="*/ 137160 h 666546"/>
                <a:gd name="connsiteX32" fmla="*/ 817565 w 5008565"/>
                <a:gd name="connsiteY32" fmla="*/ 137160 h 666546"/>
                <a:gd name="connsiteX33" fmla="*/ 588965 w 5008565"/>
                <a:gd name="connsiteY33" fmla="*/ 114300 h 666546"/>
                <a:gd name="connsiteX34" fmla="*/ 337505 w 5008565"/>
                <a:gd name="connsiteY34" fmla="*/ 125730 h 666546"/>
                <a:gd name="connsiteX35" fmla="*/ 28895 w 5008565"/>
                <a:gd name="connsiteY35" fmla="*/ 125730 h 666546"/>
                <a:gd name="connsiteX36" fmla="*/ 40325 w 5008565"/>
                <a:gd name="connsiteY36" fmla="*/ 0 h 6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565" h="666546">
                  <a:moveTo>
                    <a:pt x="40325" y="0"/>
                  </a:moveTo>
                  <a:lnTo>
                    <a:pt x="520385" y="0"/>
                  </a:lnTo>
                  <a:lnTo>
                    <a:pt x="1000445" y="0"/>
                  </a:lnTo>
                  <a:lnTo>
                    <a:pt x="1389065" y="0"/>
                  </a:lnTo>
                  <a:cubicBezTo>
                    <a:pt x="1528130" y="1905"/>
                    <a:pt x="1834835" y="11430"/>
                    <a:pt x="1834835" y="11430"/>
                  </a:cubicBezTo>
                  <a:lnTo>
                    <a:pt x="2314895" y="22860"/>
                  </a:lnTo>
                  <a:lnTo>
                    <a:pt x="2852105" y="45720"/>
                  </a:lnTo>
                  <a:cubicBezTo>
                    <a:pt x="3006410" y="49530"/>
                    <a:pt x="3107375" y="41910"/>
                    <a:pt x="3240725" y="45720"/>
                  </a:cubicBezTo>
                  <a:cubicBezTo>
                    <a:pt x="3374075" y="49530"/>
                    <a:pt x="3652205" y="68580"/>
                    <a:pt x="3652205" y="68580"/>
                  </a:cubicBezTo>
                  <a:cubicBezTo>
                    <a:pt x="3785555" y="76200"/>
                    <a:pt x="3924620" y="80010"/>
                    <a:pt x="4040825" y="91440"/>
                  </a:cubicBezTo>
                  <a:cubicBezTo>
                    <a:pt x="4157030" y="102870"/>
                    <a:pt x="4267520" y="120015"/>
                    <a:pt x="4349435" y="137160"/>
                  </a:cubicBezTo>
                  <a:cubicBezTo>
                    <a:pt x="4431350" y="154305"/>
                    <a:pt x="4467545" y="169545"/>
                    <a:pt x="4532315" y="194310"/>
                  </a:cubicBezTo>
                  <a:cubicBezTo>
                    <a:pt x="4597085" y="219075"/>
                    <a:pt x="4677095" y="255270"/>
                    <a:pt x="4738055" y="285750"/>
                  </a:cubicBezTo>
                  <a:cubicBezTo>
                    <a:pt x="4799015" y="316230"/>
                    <a:pt x="4854260" y="340995"/>
                    <a:pt x="4898075" y="377190"/>
                  </a:cubicBezTo>
                  <a:cubicBezTo>
                    <a:pt x="4941890" y="413385"/>
                    <a:pt x="4983800" y="466725"/>
                    <a:pt x="5000945" y="502920"/>
                  </a:cubicBezTo>
                  <a:cubicBezTo>
                    <a:pt x="5018090" y="539115"/>
                    <a:pt x="5000945" y="594360"/>
                    <a:pt x="5000945" y="594360"/>
                  </a:cubicBezTo>
                  <a:cubicBezTo>
                    <a:pt x="4993325" y="615315"/>
                    <a:pt x="4955225" y="628650"/>
                    <a:pt x="4955225" y="628650"/>
                  </a:cubicBezTo>
                  <a:cubicBezTo>
                    <a:pt x="4936175" y="640080"/>
                    <a:pt x="4913315" y="657225"/>
                    <a:pt x="4886645" y="662940"/>
                  </a:cubicBezTo>
                  <a:cubicBezTo>
                    <a:pt x="4859975" y="668655"/>
                    <a:pt x="4825685" y="666750"/>
                    <a:pt x="4795205" y="662940"/>
                  </a:cubicBezTo>
                  <a:cubicBezTo>
                    <a:pt x="4764725" y="659130"/>
                    <a:pt x="4743770" y="662940"/>
                    <a:pt x="4703765" y="640080"/>
                  </a:cubicBezTo>
                  <a:cubicBezTo>
                    <a:pt x="4663760" y="617220"/>
                    <a:pt x="4614230" y="567690"/>
                    <a:pt x="4555175" y="525780"/>
                  </a:cubicBezTo>
                  <a:cubicBezTo>
                    <a:pt x="4496120" y="483870"/>
                    <a:pt x="4418015" y="430530"/>
                    <a:pt x="4349435" y="388620"/>
                  </a:cubicBezTo>
                  <a:cubicBezTo>
                    <a:pt x="4280855" y="346710"/>
                    <a:pt x="4200845" y="295275"/>
                    <a:pt x="4143695" y="274320"/>
                  </a:cubicBezTo>
                  <a:cubicBezTo>
                    <a:pt x="4086545" y="253365"/>
                    <a:pt x="4063685" y="266700"/>
                    <a:pt x="4006535" y="262890"/>
                  </a:cubicBezTo>
                  <a:cubicBezTo>
                    <a:pt x="3949385" y="259080"/>
                    <a:pt x="3800795" y="251460"/>
                    <a:pt x="3800795" y="251460"/>
                  </a:cubicBezTo>
                  <a:lnTo>
                    <a:pt x="3469325" y="228600"/>
                  </a:lnTo>
                  <a:lnTo>
                    <a:pt x="3137855" y="205740"/>
                  </a:lnTo>
                  <a:lnTo>
                    <a:pt x="2657795" y="182880"/>
                  </a:lnTo>
                  <a:cubicBezTo>
                    <a:pt x="2503490" y="175260"/>
                    <a:pt x="2354900" y="163830"/>
                    <a:pt x="2212025" y="160020"/>
                  </a:cubicBezTo>
                  <a:cubicBezTo>
                    <a:pt x="2069150" y="156210"/>
                    <a:pt x="1800545" y="160020"/>
                    <a:pt x="1800545" y="160020"/>
                  </a:cubicBezTo>
                  <a:cubicBezTo>
                    <a:pt x="1682435" y="160020"/>
                    <a:pt x="1604330" y="163830"/>
                    <a:pt x="1503365" y="160020"/>
                  </a:cubicBezTo>
                  <a:cubicBezTo>
                    <a:pt x="1402400" y="156210"/>
                    <a:pt x="1309055" y="140970"/>
                    <a:pt x="1194755" y="137160"/>
                  </a:cubicBezTo>
                  <a:cubicBezTo>
                    <a:pt x="1080455" y="133350"/>
                    <a:pt x="918530" y="140970"/>
                    <a:pt x="817565" y="137160"/>
                  </a:cubicBezTo>
                  <a:cubicBezTo>
                    <a:pt x="716600" y="133350"/>
                    <a:pt x="668975" y="116205"/>
                    <a:pt x="588965" y="114300"/>
                  </a:cubicBezTo>
                  <a:cubicBezTo>
                    <a:pt x="508955" y="112395"/>
                    <a:pt x="430850" y="123825"/>
                    <a:pt x="337505" y="125730"/>
                  </a:cubicBezTo>
                  <a:cubicBezTo>
                    <a:pt x="244160" y="127635"/>
                    <a:pt x="80330" y="140970"/>
                    <a:pt x="28895" y="125730"/>
                  </a:cubicBezTo>
                  <a:cubicBezTo>
                    <a:pt x="-22540" y="110490"/>
                    <a:pt x="3177" y="72390"/>
                    <a:pt x="40325" y="0"/>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6EA3EC3-3866-93B5-2575-8733C847B99A}"/>
                </a:ext>
              </a:extLst>
            </p:cNvPr>
            <p:cNvSpPr/>
            <p:nvPr/>
          </p:nvSpPr>
          <p:spPr>
            <a:xfrm>
              <a:off x="137160" y="155836"/>
              <a:ext cx="285750" cy="1478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Forme libre 15">
            <a:extLst>
              <a:ext uri="{FF2B5EF4-FFF2-40B4-BE49-F238E27FC236}">
                <a16:creationId xmlns:a16="http://schemas.microsoft.com/office/drawing/2014/main" id="{486B713A-80D7-5D46-7E65-294126BF66F0}"/>
              </a:ext>
            </a:extLst>
          </p:cNvPr>
          <p:cNvSpPr/>
          <p:nvPr/>
        </p:nvSpPr>
        <p:spPr>
          <a:xfrm>
            <a:off x="-6955" y="4313336"/>
            <a:ext cx="6224363" cy="1014115"/>
          </a:xfrm>
          <a:custGeom>
            <a:avLst/>
            <a:gdLst>
              <a:gd name="connsiteX0" fmla="*/ 0 w 8287352"/>
              <a:gd name="connsiteY0" fmla="*/ 0 h 1479063"/>
              <a:gd name="connsiteX1" fmla="*/ 2849078 w 8287352"/>
              <a:gd name="connsiteY1" fmla="*/ 28875 h 1479063"/>
              <a:gd name="connsiteX2" fmla="*/ 3455470 w 8287352"/>
              <a:gd name="connsiteY2" fmla="*/ 28875 h 1479063"/>
              <a:gd name="connsiteX3" fmla="*/ 3850106 w 8287352"/>
              <a:gd name="connsiteY3" fmla="*/ 67376 h 1479063"/>
              <a:gd name="connsiteX4" fmla="*/ 4148489 w 8287352"/>
              <a:gd name="connsiteY4" fmla="*/ 86627 h 1479063"/>
              <a:gd name="connsiteX5" fmla="*/ 4244741 w 8287352"/>
              <a:gd name="connsiteY5" fmla="*/ 86627 h 1479063"/>
              <a:gd name="connsiteX6" fmla="*/ 4485373 w 8287352"/>
              <a:gd name="connsiteY6" fmla="*/ 144378 h 1479063"/>
              <a:gd name="connsiteX7" fmla="*/ 4591251 w 8287352"/>
              <a:gd name="connsiteY7" fmla="*/ 356134 h 1479063"/>
              <a:gd name="connsiteX8" fmla="*/ 4812632 w 8287352"/>
              <a:gd name="connsiteY8" fmla="*/ 365760 h 1479063"/>
              <a:gd name="connsiteX9" fmla="*/ 5014762 w 8287352"/>
              <a:gd name="connsiteY9" fmla="*/ 327258 h 1479063"/>
              <a:gd name="connsiteX10" fmla="*/ 5120640 w 8287352"/>
              <a:gd name="connsiteY10" fmla="*/ 587141 h 1479063"/>
              <a:gd name="connsiteX11" fmla="*/ 5293895 w 8287352"/>
              <a:gd name="connsiteY11" fmla="*/ 673768 h 1479063"/>
              <a:gd name="connsiteX12" fmla="*/ 5553777 w 8287352"/>
              <a:gd name="connsiteY12" fmla="*/ 616016 h 1479063"/>
              <a:gd name="connsiteX13" fmla="*/ 5765533 w 8287352"/>
              <a:gd name="connsiteY13" fmla="*/ 875898 h 1479063"/>
              <a:gd name="connsiteX14" fmla="*/ 5958038 w 8287352"/>
              <a:gd name="connsiteY14" fmla="*/ 962526 h 1479063"/>
              <a:gd name="connsiteX15" fmla="*/ 6102417 w 8287352"/>
              <a:gd name="connsiteY15" fmla="*/ 933650 h 1479063"/>
              <a:gd name="connsiteX16" fmla="*/ 6275672 w 8287352"/>
              <a:gd name="connsiteY16" fmla="*/ 1135781 h 1479063"/>
              <a:gd name="connsiteX17" fmla="*/ 6468177 w 8287352"/>
              <a:gd name="connsiteY17" fmla="*/ 1193532 h 1479063"/>
              <a:gd name="connsiteX18" fmla="*/ 6747310 w 8287352"/>
              <a:gd name="connsiteY18" fmla="*/ 1463040 h 1479063"/>
              <a:gd name="connsiteX19" fmla="*/ 7007192 w 8287352"/>
              <a:gd name="connsiteY19" fmla="*/ 1434164 h 1479063"/>
              <a:gd name="connsiteX20" fmla="*/ 7218948 w 8287352"/>
              <a:gd name="connsiteY20" fmla="*/ 1318661 h 1479063"/>
              <a:gd name="connsiteX21" fmla="*/ 7478830 w 8287352"/>
              <a:gd name="connsiteY21" fmla="*/ 1183907 h 1479063"/>
              <a:gd name="connsiteX22" fmla="*/ 7796463 w 8287352"/>
              <a:gd name="connsiteY22" fmla="*/ 1203157 h 1479063"/>
              <a:gd name="connsiteX23" fmla="*/ 8287352 w 8287352"/>
              <a:gd name="connsiteY23" fmla="*/ 1318661 h 1479063"/>
              <a:gd name="connsiteX24" fmla="*/ 8287352 w 8287352"/>
              <a:gd name="connsiteY24" fmla="*/ 1318661 h 147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87352" h="1479063">
                <a:moveTo>
                  <a:pt x="0" y="0"/>
                </a:moveTo>
                <a:lnTo>
                  <a:pt x="2849078" y="28875"/>
                </a:lnTo>
                <a:cubicBezTo>
                  <a:pt x="3424990" y="33688"/>
                  <a:pt x="3288632" y="22458"/>
                  <a:pt x="3455470" y="28875"/>
                </a:cubicBezTo>
                <a:cubicBezTo>
                  <a:pt x="3622308" y="35292"/>
                  <a:pt x="3734603" y="57751"/>
                  <a:pt x="3850106" y="67376"/>
                </a:cubicBezTo>
                <a:cubicBezTo>
                  <a:pt x="3965609" y="77001"/>
                  <a:pt x="4082717" y="83419"/>
                  <a:pt x="4148489" y="86627"/>
                </a:cubicBezTo>
                <a:cubicBezTo>
                  <a:pt x="4214262" y="89836"/>
                  <a:pt x="4188594" y="77002"/>
                  <a:pt x="4244741" y="86627"/>
                </a:cubicBezTo>
                <a:cubicBezTo>
                  <a:pt x="4300888" y="96252"/>
                  <a:pt x="4427621" y="99460"/>
                  <a:pt x="4485373" y="144378"/>
                </a:cubicBezTo>
                <a:cubicBezTo>
                  <a:pt x="4543125" y="189296"/>
                  <a:pt x="4536708" y="319237"/>
                  <a:pt x="4591251" y="356134"/>
                </a:cubicBezTo>
                <a:cubicBezTo>
                  <a:pt x="4645794" y="393031"/>
                  <a:pt x="4742047" y="370573"/>
                  <a:pt x="4812632" y="365760"/>
                </a:cubicBezTo>
                <a:cubicBezTo>
                  <a:pt x="4883217" y="360947"/>
                  <a:pt x="4963427" y="290361"/>
                  <a:pt x="5014762" y="327258"/>
                </a:cubicBezTo>
                <a:cubicBezTo>
                  <a:pt x="5066097" y="364155"/>
                  <a:pt x="5074118" y="529389"/>
                  <a:pt x="5120640" y="587141"/>
                </a:cubicBezTo>
                <a:cubicBezTo>
                  <a:pt x="5167162" y="644893"/>
                  <a:pt x="5221705" y="668955"/>
                  <a:pt x="5293895" y="673768"/>
                </a:cubicBezTo>
                <a:cubicBezTo>
                  <a:pt x="5366085" y="678581"/>
                  <a:pt x="5475171" y="582328"/>
                  <a:pt x="5553777" y="616016"/>
                </a:cubicBezTo>
                <a:cubicBezTo>
                  <a:pt x="5632383" y="649704"/>
                  <a:pt x="5698156" y="818146"/>
                  <a:pt x="5765533" y="875898"/>
                </a:cubicBezTo>
                <a:cubicBezTo>
                  <a:pt x="5832910" y="933650"/>
                  <a:pt x="5901891" y="952901"/>
                  <a:pt x="5958038" y="962526"/>
                </a:cubicBezTo>
                <a:cubicBezTo>
                  <a:pt x="6014185" y="972151"/>
                  <a:pt x="6049478" y="904774"/>
                  <a:pt x="6102417" y="933650"/>
                </a:cubicBezTo>
                <a:cubicBezTo>
                  <a:pt x="6155356" y="962526"/>
                  <a:pt x="6214712" y="1092467"/>
                  <a:pt x="6275672" y="1135781"/>
                </a:cubicBezTo>
                <a:cubicBezTo>
                  <a:pt x="6336632" y="1179095"/>
                  <a:pt x="6389571" y="1138989"/>
                  <a:pt x="6468177" y="1193532"/>
                </a:cubicBezTo>
                <a:cubicBezTo>
                  <a:pt x="6546783" y="1248075"/>
                  <a:pt x="6657474" y="1422935"/>
                  <a:pt x="6747310" y="1463040"/>
                </a:cubicBezTo>
                <a:cubicBezTo>
                  <a:pt x="6837146" y="1503145"/>
                  <a:pt x="6928586" y="1458227"/>
                  <a:pt x="7007192" y="1434164"/>
                </a:cubicBezTo>
                <a:cubicBezTo>
                  <a:pt x="7085798" y="1410101"/>
                  <a:pt x="7140342" y="1360370"/>
                  <a:pt x="7218948" y="1318661"/>
                </a:cubicBezTo>
                <a:cubicBezTo>
                  <a:pt x="7297554" y="1276952"/>
                  <a:pt x="7382578" y="1203158"/>
                  <a:pt x="7478830" y="1183907"/>
                </a:cubicBezTo>
                <a:cubicBezTo>
                  <a:pt x="7575083" y="1164656"/>
                  <a:pt x="7661709" y="1180698"/>
                  <a:pt x="7796463" y="1203157"/>
                </a:cubicBezTo>
                <a:cubicBezTo>
                  <a:pt x="7931217" y="1225616"/>
                  <a:pt x="8287352" y="1318661"/>
                  <a:pt x="8287352" y="1318661"/>
                </a:cubicBezTo>
                <a:lnTo>
                  <a:pt x="8287352" y="1318661"/>
                </a:lnTo>
              </a:path>
            </a:pathLst>
          </a:cu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7" name="Forme libre 16">
            <a:extLst>
              <a:ext uri="{FF2B5EF4-FFF2-40B4-BE49-F238E27FC236}">
                <a16:creationId xmlns:a16="http://schemas.microsoft.com/office/drawing/2014/main" id="{3868CCDF-5C2D-267D-672E-F83CAE98323F}"/>
              </a:ext>
            </a:extLst>
          </p:cNvPr>
          <p:cNvSpPr/>
          <p:nvPr/>
        </p:nvSpPr>
        <p:spPr>
          <a:xfrm flipH="1">
            <a:off x="6217410" y="4313336"/>
            <a:ext cx="5972622" cy="1014115"/>
          </a:xfrm>
          <a:custGeom>
            <a:avLst/>
            <a:gdLst>
              <a:gd name="connsiteX0" fmla="*/ 0 w 8287352"/>
              <a:gd name="connsiteY0" fmla="*/ 0 h 1479063"/>
              <a:gd name="connsiteX1" fmla="*/ 2849078 w 8287352"/>
              <a:gd name="connsiteY1" fmla="*/ 28875 h 1479063"/>
              <a:gd name="connsiteX2" fmla="*/ 3455470 w 8287352"/>
              <a:gd name="connsiteY2" fmla="*/ 28875 h 1479063"/>
              <a:gd name="connsiteX3" fmla="*/ 3850106 w 8287352"/>
              <a:gd name="connsiteY3" fmla="*/ 67376 h 1479063"/>
              <a:gd name="connsiteX4" fmla="*/ 4148489 w 8287352"/>
              <a:gd name="connsiteY4" fmla="*/ 86627 h 1479063"/>
              <a:gd name="connsiteX5" fmla="*/ 4244741 w 8287352"/>
              <a:gd name="connsiteY5" fmla="*/ 86627 h 1479063"/>
              <a:gd name="connsiteX6" fmla="*/ 4485373 w 8287352"/>
              <a:gd name="connsiteY6" fmla="*/ 144378 h 1479063"/>
              <a:gd name="connsiteX7" fmla="*/ 4591251 w 8287352"/>
              <a:gd name="connsiteY7" fmla="*/ 356134 h 1479063"/>
              <a:gd name="connsiteX8" fmla="*/ 4812632 w 8287352"/>
              <a:gd name="connsiteY8" fmla="*/ 365760 h 1479063"/>
              <a:gd name="connsiteX9" fmla="*/ 5014762 w 8287352"/>
              <a:gd name="connsiteY9" fmla="*/ 327258 h 1479063"/>
              <a:gd name="connsiteX10" fmla="*/ 5120640 w 8287352"/>
              <a:gd name="connsiteY10" fmla="*/ 587141 h 1479063"/>
              <a:gd name="connsiteX11" fmla="*/ 5293895 w 8287352"/>
              <a:gd name="connsiteY11" fmla="*/ 673768 h 1479063"/>
              <a:gd name="connsiteX12" fmla="*/ 5553777 w 8287352"/>
              <a:gd name="connsiteY12" fmla="*/ 616016 h 1479063"/>
              <a:gd name="connsiteX13" fmla="*/ 5765533 w 8287352"/>
              <a:gd name="connsiteY13" fmla="*/ 875898 h 1479063"/>
              <a:gd name="connsiteX14" fmla="*/ 5958038 w 8287352"/>
              <a:gd name="connsiteY14" fmla="*/ 962526 h 1479063"/>
              <a:gd name="connsiteX15" fmla="*/ 6102417 w 8287352"/>
              <a:gd name="connsiteY15" fmla="*/ 933650 h 1479063"/>
              <a:gd name="connsiteX16" fmla="*/ 6275672 w 8287352"/>
              <a:gd name="connsiteY16" fmla="*/ 1135781 h 1479063"/>
              <a:gd name="connsiteX17" fmla="*/ 6468177 w 8287352"/>
              <a:gd name="connsiteY17" fmla="*/ 1193532 h 1479063"/>
              <a:gd name="connsiteX18" fmla="*/ 6747310 w 8287352"/>
              <a:gd name="connsiteY18" fmla="*/ 1463040 h 1479063"/>
              <a:gd name="connsiteX19" fmla="*/ 7007192 w 8287352"/>
              <a:gd name="connsiteY19" fmla="*/ 1434164 h 1479063"/>
              <a:gd name="connsiteX20" fmla="*/ 7218948 w 8287352"/>
              <a:gd name="connsiteY20" fmla="*/ 1318661 h 1479063"/>
              <a:gd name="connsiteX21" fmla="*/ 7478830 w 8287352"/>
              <a:gd name="connsiteY21" fmla="*/ 1183907 h 1479063"/>
              <a:gd name="connsiteX22" fmla="*/ 7796463 w 8287352"/>
              <a:gd name="connsiteY22" fmla="*/ 1203157 h 1479063"/>
              <a:gd name="connsiteX23" fmla="*/ 8287352 w 8287352"/>
              <a:gd name="connsiteY23" fmla="*/ 1318661 h 1479063"/>
              <a:gd name="connsiteX24" fmla="*/ 8287352 w 8287352"/>
              <a:gd name="connsiteY24" fmla="*/ 1318661 h 147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87352" h="1479063">
                <a:moveTo>
                  <a:pt x="0" y="0"/>
                </a:moveTo>
                <a:lnTo>
                  <a:pt x="2849078" y="28875"/>
                </a:lnTo>
                <a:cubicBezTo>
                  <a:pt x="3424990" y="33688"/>
                  <a:pt x="3288632" y="22458"/>
                  <a:pt x="3455470" y="28875"/>
                </a:cubicBezTo>
                <a:cubicBezTo>
                  <a:pt x="3622308" y="35292"/>
                  <a:pt x="3734603" y="57751"/>
                  <a:pt x="3850106" y="67376"/>
                </a:cubicBezTo>
                <a:cubicBezTo>
                  <a:pt x="3965609" y="77001"/>
                  <a:pt x="4082717" y="83419"/>
                  <a:pt x="4148489" y="86627"/>
                </a:cubicBezTo>
                <a:cubicBezTo>
                  <a:pt x="4214262" y="89836"/>
                  <a:pt x="4188594" y="77002"/>
                  <a:pt x="4244741" y="86627"/>
                </a:cubicBezTo>
                <a:cubicBezTo>
                  <a:pt x="4300888" y="96252"/>
                  <a:pt x="4427621" y="99460"/>
                  <a:pt x="4485373" y="144378"/>
                </a:cubicBezTo>
                <a:cubicBezTo>
                  <a:pt x="4543125" y="189296"/>
                  <a:pt x="4536708" y="319237"/>
                  <a:pt x="4591251" y="356134"/>
                </a:cubicBezTo>
                <a:cubicBezTo>
                  <a:pt x="4645794" y="393031"/>
                  <a:pt x="4742047" y="370573"/>
                  <a:pt x="4812632" y="365760"/>
                </a:cubicBezTo>
                <a:cubicBezTo>
                  <a:pt x="4883217" y="360947"/>
                  <a:pt x="4963427" y="290361"/>
                  <a:pt x="5014762" y="327258"/>
                </a:cubicBezTo>
                <a:cubicBezTo>
                  <a:pt x="5066097" y="364155"/>
                  <a:pt x="5074118" y="529389"/>
                  <a:pt x="5120640" y="587141"/>
                </a:cubicBezTo>
                <a:cubicBezTo>
                  <a:pt x="5167162" y="644893"/>
                  <a:pt x="5221705" y="668955"/>
                  <a:pt x="5293895" y="673768"/>
                </a:cubicBezTo>
                <a:cubicBezTo>
                  <a:pt x="5366085" y="678581"/>
                  <a:pt x="5475171" y="582328"/>
                  <a:pt x="5553777" y="616016"/>
                </a:cubicBezTo>
                <a:cubicBezTo>
                  <a:pt x="5632383" y="649704"/>
                  <a:pt x="5698156" y="818146"/>
                  <a:pt x="5765533" y="875898"/>
                </a:cubicBezTo>
                <a:cubicBezTo>
                  <a:pt x="5832910" y="933650"/>
                  <a:pt x="5901891" y="952901"/>
                  <a:pt x="5958038" y="962526"/>
                </a:cubicBezTo>
                <a:cubicBezTo>
                  <a:pt x="6014185" y="972151"/>
                  <a:pt x="6049478" y="904774"/>
                  <a:pt x="6102417" y="933650"/>
                </a:cubicBezTo>
                <a:cubicBezTo>
                  <a:pt x="6155356" y="962526"/>
                  <a:pt x="6214712" y="1092467"/>
                  <a:pt x="6275672" y="1135781"/>
                </a:cubicBezTo>
                <a:cubicBezTo>
                  <a:pt x="6336632" y="1179095"/>
                  <a:pt x="6389571" y="1138989"/>
                  <a:pt x="6468177" y="1193532"/>
                </a:cubicBezTo>
                <a:cubicBezTo>
                  <a:pt x="6546783" y="1248075"/>
                  <a:pt x="6657474" y="1422935"/>
                  <a:pt x="6747310" y="1463040"/>
                </a:cubicBezTo>
                <a:cubicBezTo>
                  <a:pt x="6837146" y="1503145"/>
                  <a:pt x="6928586" y="1458227"/>
                  <a:pt x="7007192" y="1434164"/>
                </a:cubicBezTo>
                <a:cubicBezTo>
                  <a:pt x="7085798" y="1410101"/>
                  <a:pt x="7140342" y="1360370"/>
                  <a:pt x="7218948" y="1318661"/>
                </a:cubicBezTo>
                <a:cubicBezTo>
                  <a:pt x="7297554" y="1276952"/>
                  <a:pt x="7382578" y="1203158"/>
                  <a:pt x="7478830" y="1183907"/>
                </a:cubicBezTo>
                <a:cubicBezTo>
                  <a:pt x="7575083" y="1164656"/>
                  <a:pt x="7661709" y="1180698"/>
                  <a:pt x="7796463" y="1203157"/>
                </a:cubicBezTo>
                <a:cubicBezTo>
                  <a:pt x="7931217" y="1225616"/>
                  <a:pt x="8287352" y="1318661"/>
                  <a:pt x="8287352" y="1318661"/>
                </a:cubicBezTo>
                <a:lnTo>
                  <a:pt x="8287352" y="1318661"/>
                </a:lnTo>
              </a:path>
            </a:pathLst>
          </a:cu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E263A2FD-816F-2F84-EBD7-503FF7F56565}"/>
              </a:ext>
            </a:extLst>
          </p:cNvPr>
          <p:cNvGrpSpPr/>
          <p:nvPr/>
        </p:nvGrpSpPr>
        <p:grpSpPr>
          <a:xfrm>
            <a:off x="2717562" y="4133093"/>
            <a:ext cx="311922" cy="360486"/>
            <a:chOff x="2820112" y="3258658"/>
            <a:chExt cx="311922" cy="360486"/>
          </a:xfrm>
        </p:grpSpPr>
        <p:sp>
          <p:nvSpPr>
            <p:cNvPr id="19" name="Rectangle 18">
              <a:extLst>
                <a:ext uri="{FF2B5EF4-FFF2-40B4-BE49-F238E27FC236}">
                  <a16:creationId xmlns:a16="http://schemas.microsoft.com/office/drawing/2014/main" id="{26AABA9B-A580-3111-4715-BAB8FF30168F}"/>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D422CE1C-4426-9EA9-102B-F268A656FB57}"/>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AFAE814D-A811-8912-0DDA-EAD106613B41}"/>
                </a:ext>
              </a:extLst>
            </p:cNvPr>
            <p:cNvCxnSpPr>
              <a:stCxn id="20" idx="0"/>
              <a:endCxn id="19"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15C907EB-7A12-11D1-07B0-42745296D731}"/>
              </a:ext>
            </a:extLst>
          </p:cNvPr>
          <p:cNvGrpSpPr/>
          <p:nvPr/>
        </p:nvGrpSpPr>
        <p:grpSpPr>
          <a:xfrm>
            <a:off x="2310238" y="4120954"/>
            <a:ext cx="311922" cy="360486"/>
            <a:chOff x="2820112" y="3258658"/>
            <a:chExt cx="311922" cy="360486"/>
          </a:xfrm>
        </p:grpSpPr>
        <p:sp>
          <p:nvSpPr>
            <p:cNvPr id="24" name="Rectangle 23">
              <a:extLst>
                <a:ext uri="{FF2B5EF4-FFF2-40B4-BE49-F238E27FC236}">
                  <a16:creationId xmlns:a16="http://schemas.microsoft.com/office/drawing/2014/main" id="{1A98DBEA-A61D-760E-8666-E7A8B8FB9C2F}"/>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7B6C607A-494B-E15E-3821-9BF0F5771130}"/>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9BF84AEE-55A6-1CA6-9E27-1DF60FFC6B7C}"/>
                </a:ext>
              </a:extLst>
            </p:cNvPr>
            <p:cNvCxnSpPr>
              <a:stCxn id="25" idx="0"/>
              <a:endCxn id="24"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e 26">
            <a:extLst>
              <a:ext uri="{FF2B5EF4-FFF2-40B4-BE49-F238E27FC236}">
                <a16:creationId xmlns:a16="http://schemas.microsoft.com/office/drawing/2014/main" id="{D7D9C45C-44BF-AD6E-6685-EA0A7D732C1F}"/>
              </a:ext>
            </a:extLst>
          </p:cNvPr>
          <p:cNvGrpSpPr/>
          <p:nvPr/>
        </p:nvGrpSpPr>
        <p:grpSpPr>
          <a:xfrm>
            <a:off x="1907886" y="4115691"/>
            <a:ext cx="311922" cy="360486"/>
            <a:chOff x="2820112" y="3258658"/>
            <a:chExt cx="311922" cy="360486"/>
          </a:xfrm>
        </p:grpSpPr>
        <p:sp>
          <p:nvSpPr>
            <p:cNvPr id="28" name="Rectangle 27">
              <a:extLst>
                <a:ext uri="{FF2B5EF4-FFF2-40B4-BE49-F238E27FC236}">
                  <a16:creationId xmlns:a16="http://schemas.microsoft.com/office/drawing/2014/main" id="{9DD4298F-FF06-47F8-0D30-2FDAB5CE0FDE}"/>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1FF8E7AA-E2D1-D4A3-0CEF-EE41CE5B0C11}"/>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3D26D33A-F584-4022-9E29-9DB1C527F25B}"/>
                </a:ext>
              </a:extLst>
            </p:cNvPr>
            <p:cNvCxnSpPr>
              <a:stCxn id="30" idx="0"/>
              <a:endCxn id="28"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e 31">
            <a:extLst>
              <a:ext uri="{FF2B5EF4-FFF2-40B4-BE49-F238E27FC236}">
                <a16:creationId xmlns:a16="http://schemas.microsoft.com/office/drawing/2014/main" id="{748BDA0F-B80B-AAFE-6359-FEB6F0922451}"/>
              </a:ext>
            </a:extLst>
          </p:cNvPr>
          <p:cNvGrpSpPr/>
          <p:nvPr/>
        </p:nvGrpSpPr>
        <p:grpSpPr>
          <a:xfrm>
            <a:off x="1506657" y="4115714"/>
            <a:ext cx="311922" cy="360486"/>
            <a:chOff x="2820112" y="3258658"/>
            <a:chExt cx="311922" cy="360486"/>
          </a:xfrm>
        </p:grpSpPr>
        <p:sp>
          <p:nvSpPr>
            <p:cNvPr id="33" name="Rectangle 32">
              <a:extLst>
                <a:ext uri="{FF2B5EF4-FFF2-40B4-BE49-F238E27FC236}">
                  <a16:creationId xmlns:a16="http://schemas.microsoft.com/office/drawing/2014/main" id="{DCFDD1DF-4613-E55B-5D0C-949440AE7CAC}"/>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9B5FBA98-B1D0-AFAD-E0F7-0E793A0D054C}"/>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BA768BC7-9CCF-856E-1217-2113A628D5F5}"/>
                </a:ext>
              </a:extLst>
            </p:cNvPr>
            <p:cNvCxnSpPr>
              <a:stCxn id="34" idx="0"/>
              <a:endCxn id="33"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e 35">
            <a:extLst>
              <a:ext uri="{FF2B5EF4-FFF2-40B4-BE49-F238E27FC236}">
                <a16:creationId xmlns:a16="http://schemas.microsoft.com/office/drawing/2014/main" id="{17D6E6E6-999A-1538-18FA-3B9AECD17D7E}"/>
              </a:ext>
            </a:extLst>
          </p:cNvPr>
          <p:cNvGrpSpPr/>
          <p:nvPr/>
        </p:nvGrpSpPr>
        <p:grpSpPr>
          <a:xfrm>
            <a:off x="10486653" y="4129503"/>
            <a:ext cx="311922" cy="360486"/>
            <a:chOff x="2820112" y="3258658"/>
            <a:chExt cx="311922" cy="360486"/>
          </a:xfrm>
        </p:grpSpPr>
        <p:sp>
          <p:nvSpPr>
            <p:cNvPr id="37" name="Rectangle 36">
              <a:extLst>
                <a:ext uri="{FF2B5EF4-FFF2-40B4-BE49-F238E27FC236}">
                  <a16:creationId xmlns:a16="http://schemas.microsoft.com/office/drawing/2014/main" id="{D6755384-3F90-62F3-A84F-ABD45A33D3DB}"/>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06E6A224-54AC-09BC-0A9E-94E46C49459B}"/>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9410537D-2597-53EB-DB21-9E8207921617}"/>
                </a:ext>
              </a:extLst>
            </p:cNvPr>
            <p:cNvCxnSpPr>
              <a:stCxn id="38" idx="0"/>
              <a:endCxn id="37"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e 39">
            <a:extLst>
              <a:ext uri="{FF2B5EF4-FFF2-40B4-BE49-F238E27FC236}">
                <a16:creationId xmlns:a16="http://schemas.microsoft.com/office/drawing/2014/main" id="{F486C4DD-782F-E5BA-FB8D-A09BFBB8A3B6}"/>
              </a:ext>
            </a:extLst>
          </p:cNvPr>
          <p:cNvGrpSpPr/>
          <p:nvPr/>
        </p:nvGrpSpPr>
        <p:grpSpPr>
          <a:xfrm>
            <a:off x="10079329" y="4117364"/>
            <a:ext cx="311922" cy="360486"/>
            <a:chOff x="2820112" y="3258658"/>
            <a:chExt cx="311922" cy="360486"/>
          </a:xfrm>
        </p:grpSpPr>
        <p:sp>
          <p:nvSpPr>
            <p:cNvPr id="41" name="Rectangle 40">
              <a:extLst>
                <a:ext uri="{FF2B5EF4-FFF2-40B4-BE49-F238E27FC236}">
                  <a16:creationId xmlns:a16="http://schemas.microsoft.com/office/drawing/2014/main" id="{0B0AC4E1-BC30-511B-00FD-144E53004A96}"/>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F35953A0-D157-88F2-6EF3-AE1CC269A3A9}"/>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a:extLst>
                <a:ext uri="{FF2B5EF4-FFF2-40B4-BE49-F238E27FC236}">
                  <a16:creationId xmlns:a16="http://schemas.microsoft.com/office/drawing/2014/main" id="{871AC814-F269-A399-3532-FB6A15D8D8AA}"/>
                </a:ext>
              </a:extLst>
            </p:cNvPr>
            <p:cNvCxnSpPr>
              <a:stCxn id="42" idx="0"/>
              <a:endCxn id="41"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e 43">
            <a:extLst>
              <a:ext uri="{FF2B5EF4-FFF2-40B4-BE49-F238E27FC236}">
                <a16:creationId xmlns:a16="http://schemas.microsoft.com/office/drawing/2014/main" id="{7559C7CF-1347-C69F-2EC0-9F61724DD763}"/>
              </a:ext>
            </a:extLst>
          </p:cNvPr>
          <p:cNvGrpSpPr/>
          <p:nvPr/>
        </p:nvGrpSpPr>
        <p:grpSpPr>
          <a:xfrm>
            <a:off x="9676977" y="4112101"/>
            <a:ext cx="311922" cy="360486"/>
            <a:chOff x="2820112" y="3258658"/>
            <a:chExt cx="311922" cy="360486"/>
          </a:xfrm>
        </p:grpSpPr>
        <p:sp>
          <p:nvSpPr>
            <p:cNvPr id="45" name="Rectangle 44">
              <a:extLst>
                <a:ext uri="{FF2B5EF4-FFF2-40B4-BE49-F238E27FC236}">
                  <a16:creationId xmlns:a16="http://schemas.microsoft.com/office/drawing/2014/main" id="{B8AF6AE3-C3B5-D5AC-9096-84FACA026573}"/>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C5171EB1-8886-4D44-AB66-649835598316}"/>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46">
              <a:extLst>
                <a:ext uri="{FF2B5EF4-FFF2-40B4-BE49-F238E27FC236}">
                  <a16:creationId xmlns:a16="http://schemas.microsoft.com/office/drawing/2014/main" id="{C6233636-E12E-7EE1-769D-B8A0EE09AC53}"/>
                </a:ext>
              </a:extLst>
            </p:cNvPr>
            <p:cNvCxnSpPr>
              <a:stCxn id="46" idx="0"/>
              <a:endCxn id="45"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e 47">
            <a:extLst>
              <a:ext uri="{FF2B5EF4-FFF2-40B4-BE49-F238E27FC236}">
                <a16:creationId xmlns:a16="http://schemas.microsoft.com/office/drawing/2014/main" id="{5C428460-C87E-3DB7-D31B-6E35305BEF73}"/>
              </a:ext>
            </a:extLst>
          </p:cNvPr>
          <p:cNvGrpSpPr/>
          <p:nvPr/>
        </p:nvGrpSpPr>
        <p:grpSpPr>
          <a:xfrm>
            <a:off x="9275748" y="4112124"/>
            <a:ext cx="311922" cy="360486"/>
            <a:chOff x="2820112" y="3258658"/>
            <a:chExt cx="311922" cy="360486"/>
          </a:xfrm>
        </p:grpSpPr>
        <p:sp>
          <p:nvSpPr>
            <p:cNvPr id="49" name="Rectangle 48">
              <a:extLst>
                <a:ext uri="{FF2B5EF4-FFF2-40B4-BE49-F238E27FC236}">
                  <a16:creationId xmlns:a16="http://schemas.microsoft.com/office/drawing/2014/main" id="{36961B97-2189-A311-ACE8-CBA2DDF50E8A}"/>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3B6700A8-D567-E2D9-FD65-DB10FFEB864F}"/>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50">
              <a:extLst>
                <a:ext uri="{FF2B5EF4-FFF2-40B4-BE49-F238E27FC236}">
                  <a16:creationId xmlns:a16="http://schemas.microsoft.com/office/drawing/2014/main" id="{2A6A1931-C71A-1DEF-9CE3-9CD380675151}"/>
                </a:ext>
              </a:extLst>
            </p:cNvPr>
            <p:cNvCxnSpPr>
              <a:stCxn id="50" idx="0"/>
              <a:endCxn id="49"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e 57">
            <a:extLst>
              <a:ext uri="{FF2B5EF4-FFF2-40B4-BE49-F238E27FC236}">
                <a16:creationId xmlns:a16="http://schemas.microsoft.com/office/drawing/2014/main" id="{3463430B-A6CC-F3A7-BA5C-9ECE514ECAA3}"/>
              </a:ext>
            </a:extLst>
          </p:cNvPr>
          <p:cNvGrpSpPr/>
          <p:nvPr/>
        </p:nvGrpSpPr>
        <p:grpSpPr>
          <a:xfrm>
            <a:off x="5295983" y="4949209"/>
            <a:ext cx="311922" cy="360486"/>
            <a:chOff x="2242666" y="4697665"/>
            <a:chExt cx="311922" cy="360486"/>
          </a:xfrm>
        </p:grpSpPr>
        <p:grpSp>
          <p:nvGrpSpPr>
            <p:cNvPr id="57" name="Groupe 56">
              <a:extLst>
                <a:ext uri="{FF2B5EF4-FFF2-40B4-BE49-F238E27FC236}">
                  <a16:creationId xmlns:a16="http://schemas.microsoft.com/office/drawing/2014/main" id="{C7F73041-F35A-2ACA-E559-8099E03C84CA}"/>
                </a:ext>
              </a:extLst>
            </p:cNvPr>
            <p:cNvGrpSpPr/>
            <p:nvPr/>
          </p:nvGrpSpPr>
          <p:grpSpPr>
            <a:xfrm>
              <a:off x="2242666" y="4697665"/>
              <a:ext cx="311922" cy="360486"/>
              <a:chOff x="1681422" y="4673776"/>
              <a:chExt cx="311922" cy="360486"/>
            </a:xfrm>
          </p:grpSpPr>
          <p:sp>
            <p:nvSpPr>
              <p:cNvPr id="52" name="Rectangle 51">
                <a:extLst>
                  <a:ext uri="{FF2B5EF4-FFF2-40B4-BE49-F238E27FC236}">
                    <a16:creationId xmlns:a16="http://schemas.microsoft.com/office/drawing/2014/main" id="{F584CEB0-5784-EA23-59C9-E78BD1136558}"/>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4D7248B0-F694-8D63-090E-842BDBEDE99B}"/>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5" name="Connecteur droit 54">
              <a:extLst>
                <a:ext uri="{FF2B5EF4-FFF2-40B4-BE49-F238E27FC236}">
                  <a16:creationId xmlns:a16="http://schemas.microsoft.com/office/drawing/2014/main" id="{22E69D02-EC97-FEA9-563C-7C3919E1EC03}"/>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e 58">
            <a:extLst>
              <a:ext uri="{FF2B5EF4-FFF2-40B4-BE49-F238E27FC236}">
                <a16:creationId xmlns:a16="http://schemas.microsoft.com/office/drawing/2014/main" id="{859D0DB8-46FA-07CD-C3C1-E55F41BB73E9}"/>
              </a:ext>
            </a:extLst>
          </p:cNvPr>
          <p:cNvGrpSpPr/>
          <p:nvPr/>
        </p:nvGrpSpPr>
        <p:grpSpPr>
          <a:xfrm>
            <a:off x="5650145" y="4971356"/>
            <a:ext cx="311922" cy="360486"/>
            <a:chOff x="2242666" y="4697665"/>
            <a:chExt cx="311922" cy="360486"/>
          </a:xfrm>
        </p:grpSpPr>
        <p:grpSp>
          <p:nvGrpSpPr>
            <p:cNvPr id="60" name="Groupe 59">
              <a:extLst>
                <a:ext uri="{FF2B5EF4-FFF2-40B4-BE49-F238E27FC236}">
                  <a16:creationId xmlns:a16="http://schemas.microsoft.com/office/drawing/2014/main" id="{4EB594F6-99E7-573D-8700-82FBC964DF88}"/>
                </a:ext>
              </a:extLst>
            </p:cNvPr>
            <p:cNvGrpSpPr/>
            <p:nvPr/>
          </p:nvGrpSpPr>
          <p:grpSpPr>
            <a:xfrm>
              <a:off x="2242666" y="4697665"/>
              <a:ext cx="311922" cy="360486"/>
              <a:chOff x="1681422" y="4673776"/>
              <a:chExt cx="311922" cy="360486"/>
            </a:xfrm>
          </p:grpSpPr>
          <p:sp>
            <p:nvSpPr>
              <p:cNvPr id="62" name="Rectangle 61">
                <a:extLst>
                  <a:ext uri="{FF2B5EF4-FFF2-40B4-BE49-F238E27FC236}">
                    <a16:creationId xmlns:a16="http://schemas.microsoft.com/office/drawing/2014/main" id="{0672448D-39AA-BB32-D6F0-B16DC8BE23BC}"/>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57D69743-247D-BFBB-2420-262325131663}"/>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1" name="Connecteur droit 60">
              <a:extLst>
                <a:ext uri="{FF2B5EF4-FFF2-40B4-BE49-F238E27FC236}">
                  <a16:creationId xmlns:a16="http://schemas.microsoft.com/office/drawing/2014/main" id="{5747F0AA-26EC-F18E-528F-D0D9B731A5E1}"/>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8AA1C4A0-5633-5B77-5CAC-32C2023CD920}"/>
              </a:ext>
            </a:extLst>
          </p:cNvPr>
          <p:cNvGrpSpPr/>
          <p:nvPr/>
        </p:nvGrpSpPr>
        <p:grpSpPr>
          <a:xfrm>
            <a:off x="5968418" y="5022552"/>
            <a:ext cx="311922" cy="360486"/>
            <a:chOff x="2242666" y="4697665"/>
            <a:chExt cx="311922" cy="360486"/>
          </a:xfrm>
        </p:grpSpPr>
        <p:grpSp>
          <p:nvGrpSpPr>
            <p:cNvPr id="65" name="Groupe 64">
              <a:extLst>
                <a:ext uri="{FF2B5EF4-FFF2-40B4-BE49-F238E27FC236}">
                  <a16:creationId xmlns:a16="http://schemas.microsoft.com/office/drawing/2014/main" id="{F8216178-0E48-FAB6-1CC8-61667F51DDB2}"/>
                </a:ext>
              </a:extLst>
            </p:cNvPr>
            <p:cNvGrpSpPr/>
            <p:nvPr/>
          </p:nvGrpSpPr>
          <p:grpSpPr>
            <a:xfrm>
              <a:off x="2242666" y="4697665"/>
              <a:ext cx="311922" cy="360486"/>
              <a:chOff x="1681422" y="4673776"/>
              <a:chExt cx="311922" cy="360486"/>
            </a:xfrm>
          </p:grpSpPr>
          <p:sp>
            <p:nvSpPr>
              <p:cNvPr id="67" name="Rectangle 66">
                <a:extLst>
                  <a:ext uri="{FF2B5EF4-FFF2-40B4-BE49-F238E27FC236}">
                    <a16:creationId xmlns:a16="http://schemas.microsoft.com/office/drawing/2014/main" id="{98EA1209-A515-3F84-920D-903CD3C53E34}"/>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695E01AE-BDC4-BA9D-F677-B7908605D257}"/>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6" name="Connecteur droit 65">
              <a:extLst>
                <a:ext uri="{FF2B5EF4-FFF2-40B4-BE49-F238E27FC236}">
                  <a16:creationId xmlns:a16="http://schemas.microsoft.com/office/drawing/2014/main" id="{63A49982-9CB6-E764-AC5F-8291C7692B58}"/>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e 68">
            <a:extLst>
              <a:ext uri="{FF2B5EF4-FFF2-40B4-BE49-F238E27FC236}">
                <a16:creationId xmlns:a16="http://schemas.microsoft.com/office/drawing/2014/main" id="{65A51BFC-1CAA-CF1A-8C7F-8F819C3E0FD9}"/>
              </a:ext>
            </a:extLst>
          </p:cNvPr>
          <p:cNvGrpSpPr/>
          <p:nvPr/>
        </p:nvGrpSpPr>
        <p:grpSpPr>
          <a:xfrm>
            <a:off x="6323069" y="4980427"/>
            <a:ext cx="311922" cy="360486"/>
            <a:chOff x="2242666" y="4697665"/>
            <a:chExt cx="311922" cy="360486"/>
          </a:xfrm>
        </p:grpSpPr>
        <p:grpSp>
          <p:nvGrpSpPr>
            <p:cNvPr id="70" name="Groupe 69">
              <a:extLst>
                <a:ext uri="{FF2B5EF4-FFF2-40B4-BE49-F238E27FC236}">
                  <a16:creationId xmlns:a16="http://schemas.microsoft.com/office/drawing/2014/main" id="{F4D4ECD7-59E3-C57D-CF83-19091A99038D}"/>
                </a:ext>
              </a:extLst>
            </p:cNvPr>
            <p:cNvGrpSpPr/>
            <p:nvPr/>
          </p:nvGrpSpPr>
          <p:grpSpPr>
            <a:xfrm>
              <a:off x="2242666" y="4697665"/>
              <a:ext cx="311922" cy="360486"/>
              <a:chOff x="1681422" y="4673776"/>
              <a:chExt cx="311922" cy="360486"/>
            </a:xfrm>
          </p:grpSpPr>
          <p:sp>
            <p:nvSpPr>
              <p:cNvPr id="72" name="Rectangle 71">
                <a:extLst>
                  <a:ext uri="{FF2B5EF4-FFF2-40B4-BE49-F238E27FC236}">
                    <a16:creationId xmlns:a16="http://schemas.microsoft.com/office/drawing/2014/main" id="{DB0EE1F3-7130-4318-71D8-CAA56A572FE4}"/>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374BE72D-1C16-6810-1D9D-6DFB4179B0A7}"/>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71" name="Connecteur droit 70">
              <a:extLst>
                <a:ext uri="{FF2B5EF4-FFF2-40B4-BE49-F238E27FC236}">
                  <a16:creationId xmlns:a16="http://schemas.microsoft.com/office/drawing/2014/main" id="{ED97AB85-47A2-4FFD-2FF9-813DF476790B}"/>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e 73">
            <a:extLst>
              <a:ext uri="{FF2B5EF4-FFF2-40B4-BE49-F238E27FC236}">
                <a16:creationId xmlns:a16="http://schemas.microsoft.com/office/drawing/2014/main" id="{19876757-9D0A-152E-51D5-B769B0C2C2C4}"/>
              </a:ext>
            </a:extLst>
          </p:cNvPr>
          <p:cNvGrpSpPr/>
          <p:nvPr/>
        </p:nvGrpSpPr>
        <p:grpSpPr>
          <a:xfrm>
            <a:off x="6671049" y="4957569"/>
            <a:ext cx="311922" cy="360486"/>
            <a:chOff x="2242666" y="4697665"/>
            <a:chExt cx="311922" cy="360486"/>
          </a:xfrm>
        </p:grpSpPr>
        <p:grpSp>
          <p:nvGrpSpPr>
            <p:cNvPr id="75" name="Groupe 74">
              <a:extLst>
                <a:ext uri="{FF2B5EF4-FFF2-40B4-BE49-F238E27FC236}">
                  <a16:creationId xmlns:a16="http://schemas.microsoft.com/office/drawing/2014/main" id="{819820E1-8BC5-ABE7-0DDE-E4286DAE5031}"/>
                </a:ext>
              </a:extLst>
            </p:cNvPr>
            <p:cNvGrpSpPr/>
            <p:nvPr/>
          </p:nvGrpSpPr>
          <p:grpSpPr>
            <a:xfrm>
              <a:off x="2242666" y="4697665"/>
              <a:ext cx="311922" cy="360486"/>
              <a:chOff x="1681422" y="4673776"/>
              <a:chExt cx="311922" cy="360486"/>
            </a:xfrm>
          </p:grpSpPr>
          <p:sp>
            <p:nvSpPr>
              <p:cNvPr id="77" name="Rectangle 76">
                <a:extLst>
                  <a:ext uri="{FF2B5EF4-FFF2-40B4-BE49-F238E27FC236}">
                    <a16:creationId xmlns:a16="http://schemas.microsoft.com/office/drawing/2014/main" id="{CA9BF2A0-0F3D-6661-6BAB-D3878D9ACE15}"/>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079A0027-89B9-9803-6565-CA3C11CACCD8}"/>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76" name="Connecteur droit 75">
              <a:extLst>
                <a:ext uri="{FF2B5EF4-FFF2-40B4-BE49-F238E27FC236}">
                  <a16:creationId xmlns:a16="http://schemas.microsoft.com/office/drawing/2014/main" id="{0C99587A-D914-8124-F6E9-5A0D2C9AE96B}"/>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1" name="Image 90">
            <a:extLst>
              <a:ext uri="{FF2B5EF4-FFF2-40B4-BE49-F238E27FC236}">
                <a16:creationId xmlns:a16="http://schemas.microsoft.com/office/drawing/2014/main" id="{47127857-93A2-4479-A13F-491DB30A3B52}"/>
              </a:ext>
            </a:extLst>
          </p:cNvPr>
          <p:cNvPicPr>
            <a:picLocks noChangeAspect="1"/>
          </p:cNvPicPr>
          <p:nvPr/>
        </p:nvPicPr>
        <p:blipFill>
          <a:blip r:embed="rId2"/>
          <a:stretch>
            <a:fillRect/>
          </a:stretch>
        </p:blipFill>
        <p:spPr>
          <a:xfrm>
            <a:off x="5617798" y="368264"/>
            <a:ext cx="1009272" cy="2529588"/>
          </a:xfrm>
          <a:prstGeom prst="rect">
            <a:avLst/>
          </a:prstGeom>
        </p:spPr>
      </p:pic>
      <p:sp>
        <p:nvSpPr>
          <p:cNvPr id="103" name="Ellipse 102">
            <a:extLst>
              <a:ext uri="{FF2B5EF4-FFF2-40B4-BE49-F238E27FC236}">
                <a16:creationId xmlns:a16="http://schemas.microsoft.com/office/drawing/2014/main" id="{4440549C-CC91-AD86-0813-BE223BF6407D}"/>
              </a:ext>
            </a:extLst>
          </p:cNvPr>
          <p:cNvSpPr/>
          <p:nvPr/>
        </p:nvSpPr>
        <p:spPr>
          <a:xfrm>
            <a:off x="4525819" y="4748045"/>
            <a:ext cx="245892" cy="24413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38ABC7AB-99B3-1ECD-D6A2-10ABF7721FE4}"/>
              </a:ext>
            </a:extLst>
          </p:cNvPr>
          <p:cNvSpPr/>
          <p:nvPr/>
        </p:nvSpPr>
        <p:spPr>
          <a:xfrm>
            <a:off x="7539234" y="4732371"/>
            <a:ext cx="259939" cy="27055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97675568-4AC6-CE7B-825A-2EC02242594F}"/>
              </a:ext>
            </a:extLst>
          </p:cNvPr>
          <p:cNvSpPr/>
          <p:nvPr/>
        </p:nvSpPr>
        <p:spPr>
          <a:xfrm>
            <a:off x="4869313" y="286925"/>
            <a:ext cx="2537546" cy="2685753"/>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7" name="Connecteur droit 106">
            <a:extLst>
              <a:ext uri="{FF2B5EF4-FFF2-40B4-BE49-F238E27FC236}">
                <a16:creationId xmlns:a16="http://schemas.microsoft.com/office/drawing/2014/main" id="{362C1475-0EE5-EB24-54E0-42FA8B9B1B62}"/>
              </a:ext>
            </a:extLst>
          </p:cNvPr>
          <p:cNvCxnSpPr>
            <a:cxnSpLocks/>
            <a:endCxn id="103" idx="2"/>
          </p:cNvCxnSpPr>
          <p:nvPr/>
        </p:nvCxnSpPr>
        <p:spPr>
          <a:xfrm flipH="1">
            <a:off x="4525819" y="1520161"/>
            <a:ext cx="347386" cy="33499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09852BCF-018B-125D-632C-31C456EB6533}"/>
              </a:ext>
            </a:extLst>
          </p:cNvPr>
          <p:cNvCxnSpPr>
            <a:cxnSpLocks/>
          </p:cNvCxnSpPr>
          <p:nvPr/>
        </p:nvCxnSpPr>
        <p:spPr>
          <a:xfrm flipH="1">
            <a:off x="4767606" y="2675958"/>
            <a:ext cx="2170289" cy="223020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F201F10E-D3E9-6439-1FB3-CEEAFE919CA7}"/>
              </a:ext>
            </a:extLst>
          </p:cNvPr>
          <p:cNvCxnSpPr>
            <a:cxnSpLocks/>
            <a:stCxn id="105" idx="6"/>
            <a:endCxn id="104" idx="6"/>
          </p:cNvCxnSpPr>
          <p:nvPr/>
        </p:nvCxnSpPr>
        <p:spPr>
          <a:xfrm>
            <a:off x="7406859" y="1629802"/>
            <a:ext cx="392314" cy="323784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A4F684BB-840A-53C1-C65F-18F9D675C3B5}"/>
              </a:ext>
            </a:extLst>
          </p:cNvPr>
          <p:cNvCxnSpPr>
            <a:cxnSpLocks/>
            <a:endCxn id="104" idx="3"/>
          </p:cNvCxnSpPr>
          <p:nvPr/>
        </p:nvCxnSpPr>
        <p:spPr>
          <a:xfrm>
            <a:off x="5349638" y="2675958"/>
            <a:ext cx="2227663" cy="22873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20" name="ZoneTexte 119">
            <a:extLst>
              <a:ext uri="{FF2B5EF4-FFF2-40B4-BE49-F238E27FC236}">
                <a16:creationId xmlns:a16="http://schemas.microsoft.com/office/drawing/2014/main" id="{7FE0C50C-8D16-C074-A6A3-FB396AC21D08}"/>
              </a:ext>
            </a:extLst>
          </p:cNvPr>
          <p:cNvSpPr txBox="1"/>
          <p:nvPr/>
        </p:nvSpPr>
        <p:spPr>
          <a:xfrm>
            <a:off x="6303303" y="914400"/>
            <a:ext cx="1247457" cy="461665"/>
          </a:xfrm>
          <a:prstGeom prst="rect">
            <a:avLst/>
          </a:prstGeom>
          <a:noFill/>
        </p:spPr>
        <p:txBody>
          <a:bodyPr wrap="none" rtlCol="0">
            <a:spAutoFit/>
          </a:bodyPr>
          <a:lstStyle/>
          <a:p>
            <a:r>
              <a:rPr lang="fr-FR" sz="2400" b="1"/>
              <a:t>N</a:t>
            </a:r>
            <a:r>
              <a:rPr lang="fr-FR" sz="2400" b="1">
                <a:solidFill>
                  <a:schemeClr val="bg1"/>
                </a:solidFill>
              </a:rPr>
              <a:t>F155</a:t>
            </a:r>
          </a:p>
        </p:txBody>
      </p:sp>
      <p:sp>
        <p:nvSpPr>
          <p:cNvPr id="121" name="ZoneTexte 120">
            <a:extLst>
              <a:ext uri="{FF2B5EF4-FFF2-40B4-BE49-F238E27FC236}">
                <a16:creationId xmlns:a16="http://schemas.microsoft.com/office/drawing/2014/main" id="{0EE9C4D9-F141-9EFA-55DE-AC7A58BB2693}"/>
              </a:ext>
            </a:extLst>
          </p:cNvPr>
          <p:cNvSpPr txBox="1"/>
          <p:nvPr/>
        </p:nvSpPr>
        <p:spPr>
          <a:xfrm>
            <a:off x="6094555" y="2151389"/>
            <a:ext cx="1305165" cy="461665"/>
          </a:xfrm>
          <a:prstGeom prst="rect">
            <a:avLst/>
          </a:prstGeom>
          <a:noFill/>
        </p:spPr>
        <p:txBody>
          <a:bodyPr wrap="none" rtlCol="0">
            <a:spAutoFit/>
          </a:bodyPr>
          <a:lstStyle/>
          <a:p>
            <a:r>
              <a:rPr lang="fr-FR" sz="2400" b="1"/>
              <a:t>CN</a:t>
            </a:r>
            <a:r>
              <a:rPr lang="fr-FR" sz="2400" b="1">
                <a:solidFill>
                  <a:schemeClr val="bg1"/>
                </a:solidFill>
              </a:rPr>
              <a:t>TN1</a:t>
            </a:r>
          </a:p>
        </p:txBody>
      </p:sp>
      <p:sp>
        <p:nvSpPr>
          <p:cNvPr id="122" name="ZoneTexte 121">
            <a:extLst>
              <a:ext uri="{FF2B5EF4-FFF2-40B4-BE49-F238E27FC236}">
                <a16:creationId xmlns:a16="http://schemas.microsoft.com/office/drawing/2014/main" id="{B1FF5C79-7A02-565C-22C1-DBC51721370A}"/>
              </a:ext>
            </a:extLst>
          </p:cNvPr>
          <p:cNvSpPr txBox="1"/>
          <p:nvPr/>
        </p:nvSpPr>
        <p:spPr>
          <a:xfrm>
            <a:off x="4947085" y="1047937"/>
            <a:ext cx="1317990" cy="461665"/>
          </a:xfrm>
          <a:prstGeom prst="rect">
            <a:avLst/>
          </a:prstGeom>
          <a:noFill/>
        </p:spPr>
        <p:txBody>
          <a:bodyPr wrap="none" rtlCol="0">
            <a:spAutoFit/>
          </a:bodyPr>
          <a:lstStyle/>
          <a:p>
            <a:r>
              <a:rPr lang="fr-FR" sz="2400" b="1">
                <a:solidFill>
                  <a:schemeClr val="bg1"/>
                </a:solidFill>
              </a:rPr>
              <a:t>Cas</a:t>
            </a:r>
            <a:r>
              <a:rPr lang="fr-FR" sz="2400" b="1"/>
              <a:t>pr1</a:t>
            </a:r>
          </a:p>
        </p:txBody>
      </p:sp>
      <p:cxnSp>
        <p:nvCxnSpPr>
          <p:cNvPr id="124" name="Connecteur droit avec flèche 123">
            <a:extLst>
              <a:ext uri="{FF2B5EF4-FFF2-40B4-BE49-F238E27FC236}">
                <a16:creationId xmlns:a16="http://schemas.microsoft.com/office/drawing/2014/main" id="{2F3A2862-16D1-2DD3-FE7F-ADC4E6780E15}"/>
              </a:ext>
            </a:extLst>
          </p:cNvPr>
          <p:cNvCxnSpPr>
            <a:cxnSpLocks/>
          </p:cNvCxnSpPr>
          <p:nvPr/>
        </p:nvCxnSpPr>
        <p:spPr>
          <a:xfrm>
            <a:off x="5338712" y="6182139"/>
            <a:ext cx="1599183"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ZoneTexte 125">
            <a:extLst>
              <a:ext uri="{FF2B5EF4-FFF2-40B4-BE49-F238E27FC236}">
                <a16:creationId xmlns:a16="http://schemas.microsoft.com/office/drawing/2014/main" id="{FE292B56-BE73-70E2-09D8-184A2B96235E}"/>
              </a:ext>
            </a:extLst>
          </p:cNvPr>
          <p:cNvSpPr txBox="1"/>
          <p:nvPr/>
        </p:nvSpPr>
        <p:spPr>
          <a:xfrm>
            <a:off x="5666362" y="6296190"/>
            <a:ext cx="923651" cy="338554"/>
          </a:xfrm>
          <a:prstGeom prst="rect">
            <a:avLst/>
          </a:prstGeom>
          <a:noFill/>
        </p:spPr>
        <p:txBody>
          <a:bodyPr wrap="none" rtlCol="0">
            <a:spAutoFit/>
          </a:bodyPr>
          <a:lstStyle/>
          <a:p>
            <a:r>
              <a:rPr lang="fr-FR" sz="1600" b="1">
                <a:solidFill>
                  <a:srgbClr val="00B050"/>
                </a:solidFill>
                <a:latin typeface="Arial" panose="020B0604020202020204" pitchFamily="34" charset="0"/>
                <a:cs typeface="Arial" panose="020B0604020202020204" pitchFamily="34" charset="0"/>
              </a:rPr>
              <a:t>NOEUD</a:t>
            </a:r>
          </a:p>
        </p:txBody>
      </p:sp>
      <p:cxnSp>
        <p:nvCxnSpPr>
          <p:cNvPr id="127" name="Connecteur droit avec flèche 126">
            <a:extLst>
              <a:ext uri="{FF2B5EF4-FFF2-40B4-BE49-F238E27FC236}">
                <a16:creationId xmlns:a16="http://schemas.microsoft.com/office/drawing/2014/main" id="{FDA9D900-D8E5-A952-00B2-8A254F9B14FA}"/>
              </a:ext>
            </a:extLst>
          </p:cNvPr>
          <p:cNvCxnSpPr>
            <a:cxnSpLocks/>
          </p:cNvCxnSpPr>
          <p:nvPr/>
        </p:nvCxnSpPr>
        <p:spPr>
          <a:xfrm>
            <a:off x="3343380" y="6182139"/>
            <a:ext cx="2027514"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ZoneTexte 128">
            <a:extLst>
              <a:ext uri="{FF2B5EF4-FFF2-40B4-BE49-F238E27FC236}">
                <a16:creationId xmlns:a16="http://schemas.microsoft.com/office/drawing/2014/main" id="{4134203D-BBD7-D783-69CA-BDA15A6EB353}"/>
              </a:ext>
            </a:extLst>
          </p:cNvPr>
          <p:cNvSpPr txBox="1"/>
          <p:nvPr/>
        </p:nvSpPr>
        <p:spPr>
          <a:xfrm>
            <a:off x="3592719" y="6296190"/>
            <a:ext cx="1487074" cy="338554"/>
          </a:xfrm>
          <a:prstGeom prst="rect">
            <a:avLst/>
          </a:prstGeom>
          <a:solidFill>
            <a:schemeClr val="bg1"/>
          </a:solidFill>
        </p:spPr>
        <p:txBody>
          <a:bodyPr wrap="none" rtlCol="0">
            <a:spAutoFit/>
          </a:bodyPr>
          <a:lstStyle/>
          <a:p>
            <a:r>
              <a:rPr lang="fr-FR" sz="1600" b="1">
                <a:solidFill>
                  <a:srgbClr val="00B0F0"/>
                </a:solidFill>
                <a:latin typeface="Arial" panose="020B0604020202020204" pitchFamily="34" charset="0"/>
                <a:cs typeface="Arial" panose="020B0604020202020204" pitchFamily="34" charset="0"/>
              </a:rPr>
              <a:t>PARANOEUD</a:t>
            </a:r>
          </a:p>
        </p:txBody>
      </p:sp>
      <p:cxnSp>
        <p:nvCxnSpPr>
          <p:cNvPr id="130" name="Connecteur droit avec flèche 129">
            <a:extLst>
              <a:ext uri="{FF2B5EF4-FFF2-40B4-BE49-F238E27FC236}">
                <a16:creationId xmlns:a16="http://schemas.microsoft.com/office/drawing/2014/main" id="{0E99A8E1-8F37-950A-BBFF-1D0915657F91}"/>
              </a:ext>
            </a:extLst>
          </p:cNvPr>
          <p:cNvCxnSpPr>
            <a:cxnSpLocks/>
          </p:cNvCxnSpPr>
          <p:nvPr/>
        </p:nvCxnSpPr>
        <p:spPr>
          <a:xfrm>
            <a:off x="1315866" y="6182139"/>
            <a:ext cx="2027514" cy="0"/>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ZoneTexte 130">
            <a:extLst>
              <a:ext uri="{FF2B5EF4-FFF2-40B4-BE49-F238E27FC236}">
                <a16:creationId xmlns:a16="http://schemas.microsoft.com/office/drawing/2014/main" id="{0D7026B2-2B88-A009-CF06-E02839D03D31}"/>
              </a:ext>
            </a:extLst>
          </p:cNvPr>
          <p:cNvSpPr txBox="1"/>
          <p:nvPr/>
        </p:nvSpPr>
        <p:spPr>
          <a:xfrm>
            <a:off x="1197106" y="6284299"/>
            <a:ext cx="2308573" cy="338554"/>
          </a:xfrm>
          <a:prstGeom prst="rect">
            <a:avLst/>
          </a:prstGeom>
          <a:solidFill>
            <a:schemeClr val="bg1"/>
          </a:solidFill>
        </p:spPr>
        <p:txBody>
          <a:bodyPr wrap="square" rtlCol="0">
            <a:spAutoFit/>
          </a:bodyPr>
          <a:lstStyle/>
          <a:p>
            <a:r>
              <a:rPr lang="fr-FR" sz="1600" b="1">
                <a:solidFill>
                  <a:srgbClr val="7030A0"/>
                </a:solidFill>
                <a:latin typeface="Arial" panose="020B0604020202020204" pitchFamily="34" charset="0"/>
                <a:cs typeface="Arial" panose="020B0604020202020204" pitchFamily="34" charset="0"/>
              </a:rPr>
              <a:t>JUXTA-PARANOEUD</a:t>
            </a:r>
          </a:p>
        </p:txBody>
      </p:sp>
      <p:sp>
        <p:nvSpPr>
          <p:cNvPr id="132" name="ZoneTexte 131">
            <a:extLst>
              <a:ext uri="{FF2B5EF4-FFF2-40B4-BE49-F238E27FC236}">
                <a16:creationId xmlns:a16="http://schemas.microsoft.com/office/drawing/2014/main" id="{9E13C0AE-22D4-302F-AA28-637435353169}"/>
              </a:ext>
            </a:extLst>
          </p:cNvPr>
          <p:cNvSpPr txBox="1"/>
          <p:nvPr/>
        </p:nvSpPr>
        <p:spPr>
          <a:xfrm>
            <a:off x="1826551" y="4637149"/>
            <a:ext cx="1890261" cy="461665"/>
          </a:xfrm>
          <a:prstGeom prst="rect">
            <a:avLst/>
          </a:prstGeom>
          <a:noFill/>
        </p:spPr>
        <p:txBody>
          <a:bodyPr wrap="none" rtlCol="0">
            <a:spAutoFit/>
          </a:bodyPr>
          <a:lstStyle/>
          <a:p>
            <a:r>
              <a:rPr lang="fr-FR" sz="2400" b="1" err="1">
                <a:solidFill>
                  <a:schemeClr val="bg1"/>
                </a:solidFill>
              </a:rPr>
              <a:t>Kv</a:t>
            </a:r>
            <a:r>
              <a:rPr lang="fr-FR" sz="2400" b="1">
                <a:solidFill>
                  <a:schemeClr val="bg1"/>
                </a:solidFill>
              </a:rPr>
              <a:t> rapides</a:t>
            </a:r>
          </a:p>
        </p:txBody>
      </p:sp>
      <p:sp>
        <p:nvSpPr>
          <p:cNvPr id="133" name="ZoneTexte 132">
            <a:extLst>
              <a:ext uri="{FF2B5EF4-FFF2-40B4-BE49-F238E27FC236}">
                <a16:creationId xmlns:a16="http://schemas.microsoft.com/office/drawing/2014/main" id="{9247609D-EBFD-B954-0DD5-FDDEE3FD64B0}"/>
              </a:ext>
            </a:extLst>
          </p:cNvPr>
          <p:cNvSpPr txBox="1"/>
          <p:nvPr/>
        </p:nvSpPr>
        <p:spPr>
          <a:xfrm>
            <a:off x="5816242" y="5441501"/>
            <a:ext cx="812530" cy="461665"/>
          </a:xfrm>
          <a:prstGeom prst="rect">
            <a:avLst/>
          </a:prstGeom>
          <a:noFill/>
        </p:spPr>
        <p:txBody>
          <a:bodyPr wrap="none" rtlCol="0">
            <a:spAutoFit/>
          </a:bodyPr>
          <a:lstStyle/>
          <a:p>
            <a:r>
              <a:rPr lang="fr-FR" sz="2400" b="1">
                <a:solidFill>
                  <a:schemeClr val="bg1"/>
                </a:solidFill>
              </a:rPr>
              <a:t>Nav</a:t>
            </a:r>
          </a:p>
        </p:txBody>
      </p:sp>
      <p:sp>
        <p:nvSpPr>
          <p:cNvPr id="2" name="ZoneTexte 1">
            <a:extLst>
              <a:ext uri="{FF2B5EF4-FFF2-40B4-BE49-F238E27FC236}">
                <a16:creationId xmlns:a16="http://schemas.microsoft.com/office/drawing/2014/main" id="{4BE6ED53-57A2-62BE-45A0-101EDB9440B5}"/>
              </a:ext>
            </a:extLst>
          </p:cNvPr>
          <p:cNvSpPr txBox="1"/>
          <p:nvPr/>
        </p:nvSpPr>
        <p:spPr>
          <a:xfrm>
            <a:off x="135690" y="5121588"/>
            <a:ext cx="3209533" cy="923330"/>
          </a:xfrm>
          <a:prstGeom prst="rect">
            <a:avLst/>
          </a:prstGeom>
          <a:noFill/>
        </p:spPr>
        <p:txBody>
          <a:bodyPr wrap="none" rtlCol="0">
            <a:spAutoFit/>
          </a:bodyPr>
          <a:lstStyle/>
          <a:p>
            <a:r>
              <a:rPr lang="fr-FR">
                <a:solidFill>
                  <a:schemeClr val="bg1"/>
                </a:solidFill>
              </a:rPr>
              <a:t>Protéines d’ancrage des </a:t>
            </a:r>
            <a:r>
              <a:rPr lang="fr-FR" err="1">
                <a:solidFill>
                  <a:schemeClr val="bg1"/>
                </a:solidFill>
              </a:rPr>
              <a:t>Kv</a:t>
            </a:r>
            <a:br>
              <a:rPr lang="fr-FR"/>
            </a:br>
            <a:r>
              <a:rPr lang="fr-FR">
                <a:solidFill>
                  <a:schemeClr val="bg1"/>
                </a:solidFill>
              </a:rPr>
              <a:t>-</a:t>
            </a:r>
            <a:r>
              <a:rPr lang="fr-FR"/>
              <a:t> </a:t>
            </a:r>
            <a:r>
              <a:rPr lang="fr-FR" b="1">
                <a:solidFill>
                  <a:srgbClr val="FF0000"/>
                </a:solidFill>
              </a:rPr>
              <a:t>Caspr-2</a:t>
            </a:r>
            <a:br>
              <a:rPr lang="fr-FR"/>
            </a:br>
            <a:r>
              <a:rPr lang="fr-FR">
                <a:solidFill>
                  <a:schemeClr val="bg1"/>
                </a:solidFill>
              </a:rPr>
              <a:t>-</a:t>
            </a:r>
            <a:r>
              <a:rPr lang="fr-FR"/>
              <a:t> </a:t>
            </a:r>
            <a:r>
              <a:rPr lang="fr-FR" b="1">
                <a:solidFill>
                  <a:srgbClr val="FF0000"/>
                </a:solidFill>
              </a:rPr>
              <a:t>TAG-1</a:t>
            </a:r>
          </a:p>
        </p:txBody>
      </p:sp>
      <p:sp>
        <p:nvSpPr>
          <p:cNvPr id="14" name="ZoneTexte 13">
            <a:extLst>
              <a:ext uri="{FF2B5EF4-FFF2-40B4-BE49-F238E27FC236}">
                <a16:creationId xmlns:a16="http://schemas.microsoft.com/office/drawing/2014/main" id="{4A8C4A07-E20A-6C8B-BF88-468206036C30}"/>
              </a:ext>
            </a:extLst>
          </p:cNvPr>
          <p:cNvSpPr txBox="1"/>
          <p:nvPr/>
        </p:nvSpPr>
        <p:spPr>
          <a:xfrm>
            <a:off x="10018111" y="6227237"/>
            <a:ext cx="1856598" cy="307777"/>
          </a:xfrm>
          <a:prstGeom prst="rect">
            <a:avLst/>
          </a:prstGeom>
          <a:noFill/>
        </p:spPr>
        <p:txBody>
          <a:bodyPr wrap="none" rtlCol="0">
            <a:spAutoFit/>
          </a:bodyPr>
          <a:lstStyle/>
          <a:p>
            <a:r>
              <a:rPr lang="fr-FR" sz="1400" b="1" i="1" err="1">
                <a:solidFill>
                  <a:srgbClr val="00F4FC"/>
                </a:solidFill>
              </a:rPr>
              <a:t>Uncini</a:t>
            </a:r>
            <a:r>
              <a:rPr lang="fr-FR" sz="1400" b="1" i="1">
                <a:solidFill>
                  <a:srgbClr val="00F4FC"/>
                </a:solidFill>
              </a:rPr>
              <a:t> et al, 2021</a:t>
            </a:r>
          </a:p>
        </p:txBody>
      </p:sp>
    </p:spTree>
    <p:extLst>
      <p:ext uri="{BB962C8B-B14F-4D97-AF65-F5344CB8AC3E}">
        <p14:creationId xmlns:p14="http://schemas.microsoft.com/office/powerpoint/2010/main" val="39055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5" name="Groupe 134">
            <a:extLst>
              <a:ext uri="{FF2B5EF4-FFF2-40B4-BE49-F238E27FC236}">
                <a16:creationId xmlns:a16="http://schemas.microsoft.com/office/drawing/2014/main" id="{578ADABE-3FDE-B4B2-F36A-9118C27E1D61}"/>
              </a:ext>
            </a:extLst>
          </p:cNvPr>
          <p:cNvGrpSpPr/>
          <p:nvPr/>
        </p:nvGrpSpPr>
        <p:grpSpPr>
          <a:xfrm rot="164212">
            <a:off x="6651148" y="4582679"/>
            <a:ext cx="245914" cy="536572"/>
            <a:chOff x="3220423" y="590309"/>
            <a:chExt cx="245914" cy="536572"/>
          </a:xfrm>
        </p:grpSpPr>
        <p:cxnSp>
          <p:nvCxnSpPr>
            <p:cNvPr id="136" name="Connecteur droit 135">
              <a:extLst>
                <a:ext uri="{FF2B5EF4-FFF2-40B4-BE49-F238E27FC236}">
                  <a16:creationId xmlns:a16="http://schemas.microsoft.com/office/drawing/2014/main" id="{64627AE9-D201-3DDC-DECC-9F0CFF933181}"/>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Connecteur droit 136">
              <a:extLst>
                <a:ext uri="{FF2B5EF4-FFF2-40B4-BE49-F238E27FC236}">
                  <a16:creationId xmlns:a16="http://schemas.microsoft.com/office/drawing/2014/main" id="{C3C317C9-CAD6-5833-85C3-BFEF4C45D3E3}"/>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F42A6F79-EB68-81CE-0CC3-4CC216A00A5C}"/>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3" name="Groupe 122">
            <a:extLst>
              <a:ext uri="{FF2B5EF4-FFF2-40B4-BE49-F238E27FC236}">
                <a16:creationId xmlns:a16="http://schemas.microsoft.com/office/drawing/2014/main" id="{E236D616-F0C3-39B5-78C5-3A6623450666}"/>
              </a:ext>
            </a:extLst>
          </p:cNvPr>
          <p:cNvGrpSpPr/>
          <p:nvPr/>
        </p:nvGrpSpPr>
        <p:grpSpPr>
          <a:xfrm rot="167387">
            <a:off x="5958055" y="4635249"/>
            <a:ext cx="245914" cy="536572"/>
            <a:chOff x="3220423" y="590309"/>
            <a:chExt cx="245914" cy="536572"/>
          </a:xfrm>
        </p:grpSpPr>
        <p:cxnSp>
          <p:nvCxnSpPr>
            <p:cNvPr id="125" name="Connecteur droit 124">
              <a:extLst>
                <a:ext uri="{FF2B5EF4-FFF2-40B4-BE49-F238E27FC236}">
                  <a16:creationId xmlns:a16="http://schemas.microsoft.com/office/drawing/2014/main" id="{0EDE95AA-2EA3-736B-3612-4F9DDD75FCA3}"/>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Connecteur droit 127">
              <a:extLst>
                <a:ext uri="{FF2B5EF4-FFF2-40B4-BE49-F238E27FC236}">
                  <a16:creationId xmlns:a16="http://schemas.microsoft.com/office/drawing/2014/main" id="{34B5CEFC-6719-4A2C-CFFD-F34A0801DDE9}"/>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9C67A753-470B-37B7-C3E1-896691C9D239}"/>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2" name="Groupe 101">
            <a:extLst>
              <a:ext uri="{FF2B5EF4-FFF2-40B4-BE49-F238E27FC236}">
                <a16:creationId xmlns:a16="http://schemas.microsoft.com/office/drawing/2014/main" id="{3D17C641-D23F-A5D4-D9D9-050B183EC3A6}"/>
              </a:ext>
            </a:extLst>
          </p:cNvPr>
          <p:cNvGrpSpPr/>
          <p:nvPr/>
        </p:nvGrpSpPr>
        <p:grpSpPr>
          <a:xfrm flipH="1">
            <a:off x="7147832" y="4197081"/>
            <a:ext cx="1779695" cy="1136545"/>
            <a:chOff x="3692527" y="5290241"/>
            <a:chExt cx="1813272" cy="921129"/>
          </a:xfrm>
        </p:grpSpPr>
        <p:pic>
          <p:nvPicPr>
            <p:cNvPr id="97" name="Image 96">
              <a:extLst>
                <a:ext uri="{FF2B5EF4-FFF2-40B4-BE49-F238E27FC236}">
                  <a16:creationId xmlns:a16="http://schemas.microsoft.com/office/drawing/2014/main" id="{80F9762E-F3B4-02FB-A219-63387B9B2D10}"/>
                </a:ext>
              </a:extLst>
            </p:cNvPr>
            <p:cNvPicPr>
              <a:picLocks noChangeAspect="1"/>
            </p:cNvPicPr>
            <p:nvPr/>
          </p:nvPicPr>
          <p:blipFill>
            <a:blip r:embed="rId2"/>
            <a:stretch>
              <a:fillRect/>
            </a:stretch>
          </p:blipFill>
          <p:spPr>
            <a:xfrm rot="1858011">
              <a:off x="5368968" y="5849467"/>
              <a:ext cx="136831" cy="361903"/>
            </a:xfrm>
            <a:prstGeom prst="rect">
              <a:avLst/>
            </a:prstGeom>
          </p:spPr>
        </p:pic>
        <p:pic>
          <p:nvPicPr>
            <p:cNvPr id="98" name="Image 97">
              <a:extLst>
                <a:ext uri="{FF2B5EF4-FFF2-40B4-BE49-F238E27FC236}">
                  <a16:creationId xmlns:a16="http://schemas.microsoft.com/office/drawing/2014/main" id="{EFF0D207-C21D-D4EE-21A8-273F9BD49270}"/>
                </a:ext>
              </a:extLst>
            </p:cNvPr>
            <p:cNvPicPr>
              <a:picLocks noChangeAspect="1"/>
            </p:cNvPicPr>
            <p:nvPr/>
          </p:nvPicPr>
          <p:blipFill>
            <a:blip r:embed="rId2"/>
            <a:stretch>
              <a:fillRect/>
            </a:stretch>
          </p:blipFill>
          <p:spPr>
            <a:xfrm rot="1431941">
              <a:off x="4948909" y="5718209"/>
              <a:ext cx="91608" cy="242293"/>
            </a:xfrm>
            <a:prstGeom prst="rect">
              <a:avLst/>
            </a:prstGeom>
          </p:spPr>
        </p:pic>
        <p:pic>
          <p:nvPicPr>
            <p:cNvPr id="99" name="Image 98">
              <a:extLst>
                <a:ext uri="{FF2B5EF4-FFF2-40B4-BE49-F238E27FC236}">
                  <a16:creationId xmlns:a16="http://schemas.microsoft.com/office/drawing/2014/main" id="{454C0C63-B678-1C85-7EBA-2BCF34525D83}"/>
                </a:ext>
              </a:extLst>
            </p:cNvPr>
            <p:cNvPicPr>
              <a:picLocks noChangeAspect="1"/>
            </p:cNvPicPr>
            <p:nvPr/>
          </p:nvPicPr>
          <p:blipFill>
            <a:blip r:embed="rId2"/>
            <a:stretch>
              <a:fillRect/>
            </a:stretch>
          </p:blipFill>
          <p:spPr>
            <a:xfrm rot="1152876">
              <a:off x="4596391" y="5592185"/>
              <a:ext cx="91608" cy="242293"/>
            </a:xfrm>
            <a:prstGeom prst="rect">
              <a:avLst/>
            </a:prstGeom>
          </p:spPr>
        </p:pic>
        <p:pic>
          <p:nvPicPr>
            <p:cNvPr id="100" name="Image 99">
              <a:extLst>
                <a:ext uri="{FF2B5EF4-FFF2-40B4-BE49-F238E27FC236}">
                  <a16:creationId xmlns:a16="http://schemas.microsoft.com/office/drawing/2014/main" id="{BC686634-1DC6-A0AC-1B19-03C4BE5D13A9}"/>
                </a:ext>
              </a:extLst>
            </p:cNvPr>
            <p:cNvPicPr>
              <a:picLocks noChangeAspect="1"/>
            </p:cNvPicPr>
            <p:nvPr/>
          </p:nvPicPr>
          <p:blipFill>
            <a:blip r:embed="rId2"/>
            <a:stretch>
              <a:fillRect/>
            </a:stretch>
          </p:blipFill>
          <p:spPr>
            <a:xfrm rot="2194572">
              <a:off x="4150330" y="5395604"/>
              <a:ext cx="91608" cy="242293"/>
            </a:xfrm>
            <a:prstGeom prst="rect">
              <a:avLst/>
            </a:prstGeom>
          </p:spPr>
        </p:pic>
        <p:pic>
          <p:nvPicPr>
            <p:cNvPr id="101" name="Image 100">
              <a:extLst>
                <a:ext uri="{FF2B5EF4-FFF2-40B4-BE49-F238E27FC236}">
                  <a16:creationId xmlns:a16="http://schemas.microsoft.com/office/drawing/2014/main" id="{8C7DD322-8222-49A3-2CEA-51637E62055F}"/>
                </a:ext>
              </a:extLst>
            </p:cNvPr>
            <p:cNvPicPr>
              <a:picLocks noChangeAspect="1"/>
            </p:cNvPicPr>
            <p:nvPr/>
          </p:nvPicPr>
          <p:blipFill>
            <a:blip r:embed="rId2"/>
            <a:stretch>
              <a:fillRect/>
            </a:stretch>
          </p:blipFill>
          <p:spPr>
            <a:xfrm>
              <a:off x="3692527" y="5290241"/>
              <a:ext cx="91608" cy="242293"/>
            </a:xfrm>
            <a:prstGeom prst="rect">
              <a:avLst/>
            </a:prstGeom>
          </p:spPr>
        </p:pic>
      </p:grpSp>
      <p:pic>
        <p:nvPicPr>
          <p:cNvPr id="96" name="Image 95">
            <a:extLst>
              <a:ext uri="{FF2B5EF4-FFF2-40B4-BE49-F238E27FC236}">
                <a16:creationId xmlns:a16="http://schemas.microsoft.com/office/drawing/2014/main" id="{02CB4C79-1607-AA56-3C2A-72A53A83B0A8}"/>
              </a:ext>
            </a:extLst>
          </p:cNvPr>
          <p:cNvPicPr>
            <a:picLocks noChangeAspect="1"/>
          </p:cNvPicPr>
          <p:nvPr/>
        </p:nvPicPr>
        <p:blipFill>
          <a:blip r:embed="rId2"/>
          <a:stretch>
            <a:fillRect/>
          </a:stretch>
        </p:blipFill>
        <p:spPr>
          <a:xfrm rot="1858011">
            <a:off x="4986796" y="4884027"/>
            <a:ext cx="136831" cy="361903"/>
          </a:xfrm>
          <a:prstGeom prst="rect">
            <a:avLst/>
          </a:prstGeom>
        </p:spPr>
      </p:pic>
      <p:pic>
        <p:nvPicPr>
          <p:cNvPr id="95" name="Image 94">
            <a:extLst>
              <a:ext uri="{FF2B5EF4-FFF2-40B4-BE49-F238E27FC236}">
                <a16:creationId xmlns:a16="http://schemas.microsoft.com/office/drawing/2014/main" id="{E409CFE3-3897-6E18-12FC-9F9E27822162}"/>
              </a:ext>
            </a:extLst>
          </p:cNvPr>
          <p:cNvPicPr>
            <a:picLocks noChangeAspect="1"/>
          </p:cNvPicPr>
          <p:nvPr/>
        </p:nvPicPr>
        <p:blipFill>
          <a:blip r:embed="rId2"/>
          <a:stretch>
            <a:fillRect/>
          </a:stretch>
        </p:blipFill>
        <p:spPr>
          <a:xfrm rot="411891">
            <a:off x="4610804" y="4723236"/>
            <a:ext cx="91608" cy="242293"/>
          </a:xfrm>
          <a:prstGeom prst="rect">
            <a:avLst/>
          </a:prstGeom>
        </p:spPr>
      </p:pic>
      <p:pic>
        <p:nvPicPr>
          <p:cNvPr id="94" name="Image 93">
            <a:extLst>
              <a:ext uri="{FF2B5EF4-FFF2-40B4-BE49-F238E27FC236}">
                <a16:creationId xmlns:a16="http://schemas.microsoft.com/office/drawing/2014/main" id="{A5C64338-0EF3-9A45-1279-56774E700462}"/>
              </a:ext>
            </a:extLst>
          </p:cNvPr>
          <p:cNvPicPr>
            <a:picLocks noChangeAspect="1"/>
          </p:cNvPicPr>
          <p:nvPr/>
        </p:nvPicPr>
        <p:blipFill>
          <a:blip r:embed="rId2"/>
          <a:stretch>
            <a:fillRect/>
          </a:stretch>
        </p:blipFill>
        <p:spPr>
          <a:xfrm rot="560356">
            <a:off x="4238651" y="4553798"/>
            <a:ext cx="91608" cy="242293"/>
          </a:xfrm>
          <a:prstGeom prst="rect">
            <a:avLst/>
          </a:prstGeom>
        </p:spPr>
      </p:pic>
      <p:pic>
        <p:nvPicPr>
          <p:cNvPr id="93" name="Image 92">
            <a:extLst>
              <a:ext uri="{FF2B5EF4-FFF2-40B4-BE49-F238E27FC236}">
                <a16:creationId xmlns:a16="http://schemas.microsoft.com/office/drawing/2014/main" id="{DAC62D37-D690-73B2-AD81-75D4558ABEDB}"/>
              </a:ext>
            </a:extLst>
          </p:cNvPr>
          <p:cNvPicPr>
            <a:picLocks noChangeAspect="1"/>
          </p:cNvPicPr>
          <p:nvPr/>
        </p:nvPicPr>
        <p:blipFill>
          <a:blip r:embed="rId2"/>
          <a:stretch>
            <a:fillRect/>
          </a:stretch>
        </p:blipFill>
        <p:spPr>
          <a:xfrm rot="616658">
            <a:off x="3792591" y="4357217"/>
            <a:ext cx="91608" cy="242293"/>
          </a:xfrm>
          <a:prstGeom prst="rect">
            <a:avLst/>
          </a:prstGeom>
        </p:spPr>
      </p:pic>
      <p:pic>
        <p:nvPicPr>
          <p:cNvPr id="92" name="Image 91">
            <a:extLst>
              <a:ext uri="{FF2B5EF4-FFF2-40B4-BE49-F238E27FC236}">
                <a16:creationId xmlns:a16="http://schemas.microsoft.com/office/drawing/2014/main" id="{AE91419F-AF59-6FDB-1F27-7D77C9293DC8}"/>
              </a:ext>
            </a:extLst>
          </p:cNvPr>
          <p:cNvPicPr>
            <a:picLocks noChangeAspect="1"/>
          </p:cNvPicPr>
          <p:nvPr/>
        </p:nvPicPr>
        <p:blipFill>
          <a:blip r:embed="rId2"/>
          <a:stretch>
            <a:fillRect/>
          </a:stretch>
        </p:blipFill>
        <p:spPr>
          <a:xfrm>
            <a:off x="3343380" y="4197084"/>
            <a:ext cx="91608" cy="242293"/>
          </a:xfrm>
          <a:prstGeom prst="rect">
            <a:avLst/>
          </a:prstGeom>
        </p:spPr>
      </p:pic>
      <p:pic>
        <p:nvPicPr>
          <p:cNvPr id="5" name="Image 4">
            <a:extLst>
              <a:ext uri="{FF2B5EF4-FFF2-40B4-BE49-F238E27FC236}">
                <a16:creationId xmlns:a16="http://schemas.microsoft.com/office/drawing/2014/main" id="{D9CE833C-0185-AA4B-2DB8-97D914172EB5}"/>
              </a:ext>
            </a:extLst>
          </p:cNvPr>
          <p:cNvPicPr>
            <a:picLocks noChangeAspect="1"/>
          </p:cNvPicPr>
          <p:nvPr/>
        </p:nvPicPr>
        <p:blipFill>
          <a:blip r:embed="rId3"/>
          <a:stretch>
            <a:fillRect/>
          </a:stretch>
        </p:blipFill>
        <p:spPr>
          <a:xfrm>
            <a:off x="10207977" y="155836"/>
            <a:ext cx="1861953" cy="1374713"/>
          </a:xfrm>
          <a:prstGeom prst="rect">
            <a:avLst/>
          </a:prstGeom>
        </p:spPr>
      </p:pic>
      <p:sp>
        <p:nvSpPr>
          <p:cNvPr id="6" name="Forme libre 5">
            <a:extLst>
              <a:ext uri="{FF2B5EF4-FFF2-40B4-BE49-F238E27FC236}">
                <a16:creationId xmlns:a16="http://schemas.microsoft.com/office/drawing/2014/main" id="{4C26ED01-C637-CB3E-DC49-3812CF438122}"/>
              </a:ext>
            </a:extLst>
          </p:cNvPr>
          <p:cNvSpPr/>
          <p:nvPr/>
        </p:nvSpPr>
        <p:spPr>
          <a:xfrm rot="21394179">
            <a:off x="-128364" y="2884989"/>
            <a:ext cx="5821238" cy="1297688"/>
          </a:xfrm>
          <a:custGeom>
            <a:avLst/>
            <a:gdLst>
              <a:gd name="connsiteX0" fmla="*/ 53030 w 7642669"/>
              <a:gd name="connsiteY0" fmla="*/ 0 h 2480375"/>
              <a:gd name="connsiteX1" fmla="*/ 2293310 w 7642669"/>
              <a:gd name="connsiteY1" fmla="*/ 11430 h 2480375"/>
              <a:gd name="connsiteX2" fmla="*/ 4099250 w 7642669"/>
              <a:gd name="connsiteY2" fmla="*/ 34290 h 2480375"/>
              <a:gd name="connsiteX3" fmla="*/ 5447990 w 7642669"/>
              <a:gd name="connsiteY3" fmla="*/ 57150 h 2480375"/>
              <a:gd name="connsiteX4" fmla="*/ 5836610 w 7642669"/>
              <a:gd name="connsiteY4" fmla="*/ 68580 h 2480375"/>
              <a:gd name="connsiteX5" fmla="*/ 6248090 w 7642669"/>
              <a:gd name="connsiteY5" fmla="*/ 182880 h 2480375"/>
              <a:gd name="connsiteX6" fmla="*/ 6682430 w 7642669"/>
              <a:gd name="connsiteY6" fmla="*/ 468630 h 2480375"/>
              <a:gd name="connsiteX7" fmla="*/ 7162490 w 7642669"/>
              <a:gd name="connsiteY7" fmla="*/ 960120 h 2480375"/>
              <a:gd name="connsiteX8" fmla="*/ 7413950 w 7642669"/>
              <a:gd name="connsiteY8" fmla="*/ 1417320 h 2480375"/>
              <a:gd name="connsiteX9" fmla="*/ 7585400 w 7642669"/>
              <a:gd name="connsiteY9" fmla="*/ 1874520 h 2480375"/>
              <a:gd name="connsiteX10" fmla="*/ 7642550 w 7642669"/>
              <a:gd name="connsiteY10" fmla="*/ 2125980 h 2480375"/>
              <a:gd name="connsiteX11" fmla="*/ 7573970 w 7642669"/>
              <a:gd name="connsiteY11" fmla="*/ 2377440 h 2480375"/>
              <a:gd name="connsiteX12" fmla="*/ 7425380 w 7642669"/>
              <a:gd name="connsiteY12" fmla="*/ 2480310 h 2480375"/>
              <a:gd name="connsiteX13" fmla="*/ 7242500 w 7642669"/>
              <a:gd name="connsiteY13" fmla="*/ 2388870 h 2480375"/>
              <a:gd name="connsiteX14" fmla="*/ 7105340 w 7642669"/>
              <a:gd name="connsiteY14" fmla="*/ 2160270 h 2480375"/>
              <a:gd name="connsiteX15" fmla="*/ 7025330 w 7642669"/>
              <a:gd name="connsiteY15" fmla="*/ 1828800 h 2480375"/>
              <a:gd name="connsiteX16" fmla="*/ 6819590 w 7642669"/>
              <a:gd name="connsiteY16" fmla="*/ 1268730 h 2480375"/>
              <a:gd name="connsiteX17" fmla="*/ 6568130 w 7642669"/>
              <a:gd name="connsiteY17" fmla="*/ 857250 h 2480375"/>
              <a:gd name="connsiteX18" fmla="*/ 6282380 w 7642669"/>
              <a:gd name="connsiteY18" fmla="*/ 537210 h 2480375"/>
              <a:gd name="connsiteX19" fmla="*/ 5928050 w 7642669"/>
              <a:gd name="connsiteY19" fmla="*/ 342900 h 2480375"/>
              <a:gd name="connsiteX20" fmla="*/ 5562290 w 7642669"/>
              <a:gd name="connsiteY20" fmla="*/ 251460 h 2480375"/>
              <a:gd name="connsiteX21" fmla="*/ 5002220 w 7642669"/>
              <a:gd name="connsiteY21" fmla="*/ 228600 h 2480375"/>
              <a:gd name="connsiteX22" fmla="*/ 4625030 w 7642669"/>
              <a:gd name="connsiteY22" fmla="*/ 217170 h 2480375"/>
              <a:gd name="connsiteX23" fmla="*/ 4087820 w 7642669"/>
              <a:gd name="connsiteY23" fmla="*/ 217170 h 2480375"/>
              <a:gd name="connsiteX24" fmla="*/ 3402020 w 7642669"/>
              <a:gd name="connsiteY24" fmla="*/ 194310 h 2480375"/>
              <a:gd name="connsiteX25" fmla="*/ 2579060 w 7642669"/>
              <a:gd name="connsiteY25" fmla="*/ 194310 h 2480375"/>
              <a:gd name="connsiteX26" fmla="*/ 1801820 w 7642669"/>
              <a:gd name="connsiteY26" fmla="*/ 194310 h 2480375"/>
              <a:gd name="connsiteX27" fmla="*/ 1218890 w 7642669"/>
              <a:gd name="connsiteY27" fmla="*/ 194310 h 2480375"/>
              <a:gd name="connsiteX28" fmla="*/ 453080 w 7642669"/>
              <a:gd name="connsiteY28" fmla="*/ 194310 h 2480375"/>
              <a:gd name="connsiteX29" fmla="*/ 41600 w 7642669"/>
              <a:gd name="connsiteY29" fmla="*/ 205740 h 2480375"/>
              <a:gd name="connsiteX30" fmla="*/ 53030 w 7642669"/>
              <a:gd name="connsiteY30" fmla="*/ 0 h 248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42669" h="2480375">
                <a:moveTo>
                  <a:pt x="53030" y="0"/>
                </a:moveTo>
                <a:lnTo>
                  <a:pt x="2293310" y="11430"/>
                </a:lnTo>
                <a:lnTo>
                  <a:pt x="4099250" y="34290"/>
                </a:lnTo>
                <a:lnTo>
                  <a:pt x="5447990" y="57150"/>
                </a:lnTo>
                <a:lnTo>
                  <a:pt x="5836610" y="68580"/>
                </a:lnTo>
                <a:cubicBezTo>
                  <a:pt x="5969960" y="89535"/>
                  <a:pt x="6107120" y="116205"/>
                  <a:pt x="6248090" y="182880"/>
                </a:cubicBezTo>
                <a:cubicBezTo>
                  <a:pt x="6389060" y="249555"/>
                  <a:pt x="6530030" y="339090"/>
                  <a:pt x="6682430" y="468630"/>
                </a:cubicBezTo>
                <a:cubicBezTo>
                  <a:pt x="6834830" y="598170"/>
                  <a:pt x="7040570" y="802005"/>
                  <a:pt x="7162490" y="960120"/>
                </a:cubicBezTo>
                <a:cubicBezTo>
                  <a:pt x="7284410" y="1118235"/>
                  <a:pt x="7343465" y="1264920"/>
                  <a:pt x="7413950" y="1417320"/>
                </a:cubicBezTo>
                <a:cubicBezTo>
                  <a:pt x="7484435" y="1569720"/>
                  <a:pt x="7547300" y="1756410"/>
                  <a:pt x="7585400" y="1874520"/>
                </a:cubicBezTo>
                <a:cubicBezTo>
                  <a:pt x="7623500" y="1992630"/>
                  <a:pt x="7644455" y="2042160"/>
                  <a:pt x="7642550" y="2125980"/>
                </a:cubicBezTo>
                <a:cubicBezTo>
                  <a:pt x="7640645" y="2209800"/>
                  <a:pt x="7610165" y="2318385"/>
                  <a:pt x="7573970" y="2377440"/>
                </a:cubicBezTo>
                <a:cubicBezTo>
                  <a:pt x="7537775" y="2436495"/>
                  <a:pt x="7480625" y="2478405"/>
                  <a:pt x="7425380" y="2480310"/>
                </a:cubicBezTo>
                <a:cubicBezTo>
                  <a:pt x="7370135" y="2482215"/>
                  <a:pt x="7295840" y="2442210"/>
                  <a:pt x="7242500" y="2388870"/>
                </a:cubicBezTo>
                <a:cubicBezTo>
                  <a:pt x="7189160" y="2335530"/>
                  <a:pt x="7141535" y="2253615"/>
                  <a:pt x="7105340" y="2160270"/>
                </a:cubicBezTo>
                <a:cubicBezTo>
                  <a:pt x="7069145" y="2066925"/>
                  <a:pt x="7072955" y="1977390"/>
                  <a:pt x="7025330" y="1828800"/>
                </a:cubicBezTo>
                <a:cubicBezTo>
                  <a:pt x="6977705" y="1680210"/>
                  <a:pt x="6895790" y="1430655"/>
                  <a:pt x="6819590" y="1268730"/>
                </a:cubicBezTo>
                <a:cubicBezTo>
                  <a:pt x="6743390" y="1106805"/>
                  <a:pt x="6657665" y="979170"/>
                  <a:pt x="6568130" y="857250"/>
                </a:cubicBezTo>
                <a:cubicBezTo>
                  <a:pt x="6478595" y="735330"/>
                  <a:pt x="6389060" y="622935"/>
                  <a:pt x="6282380" y="537210"/>
                </a:cubicBezTo>
                <a:cubicBezTo>
                  <a:pt x="6175700" y="451485"/>
                  <a:pt x="6048065" y="390525"/>
                  <a:pt x="5928050" y="342900"/>
                </a:cubicBezTo>
                <a:cubicBezTo>
                  <a:pt x="5808035" y="295275"/>
                  <a:pt x="5716595" y="270510"/>
                  <a:pt x="5562290" y="251460"/>
                </a:cubicBezTo>
                <a:cubicBezTo>
                  <a:pt x="5407985" y="232410"/>
                  <a:pt x="5002220" y="228600"/>
                  <a:pt x="5002220" y="228600"/>
                </a:cubicBezTo>
                <a:cubicBezTo>
                  <a:pt x="4846010" y="222885"/>
                  <a:pt x="4777430" y="219075"/>
                  <a:pt x="4625030" y="217170"/>
                </a:cubicBezTo>
                <a:cubicBezTo>
                  <a:pt x="4472630" y="215265"/>
                  <a:pt x="4291655" y="220980"/>
                  <a:pt x="4087820" y="217170"/>
                </a:cubicBezTo>
                <a:cubicBezTo>
                  <a:pt x="3883985" y="213360"/>
                  <a:pt x="3653480" y="198120"/>
                  <a:pt x="3402020" y="194310"/>
                </a:cubicBezTo>
                <a:cubicBezTo>
                  <a:pt x="3150560" y="190500"/>
                  <a:pt x="2579060" y="194310"/>
                  <a:pt x="2579060" y="194310"/>
                </a:cubicBezTo>
                <a:lnTo>
                  <a:pt x="1801820" y="194310"/>
                </a:lnTo>
                <a:lnTo>
                  <a:pt x="1218890" y="194310"/>
                </a:lnTo>
                <a:lnTo>
                  <a:pt x="453080" y="194310"/>
                </a:lnTo>
                <a:cubicBezTo>
                  <a:pt x="256865" y="196215"/>
                  <a:pt x="112085" y="236220"/>
                  <a:pt x="41600" y="205740"/>
                </a:cubicBezTo>
                <a:cubicBezTo>
                  <a:pt x="-28885" y="175260"/>
                  <a:pt x="642" y="93345"/>
                  <a:pt x="53030" y="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20">
            <a:extLst>
              <a:ext uri="{FF2B5EF4-FFF2-40B4-BE49-F238E27FC236}">
                <a16:creationId xmlns:a16="http://schemas.microsoft.com/office/drawing/2014/main" id="{89554A19-948F-2CBD-72C0-E309652240BA}"/>
              </a:ext>
            </a:extLst>
          </p:cNvPr>
          <p:cNvSpPr/>
          <p:nvPr/>
        </p:nvSpPr>
        <p:spPr>
          <a:xfrm rot="21370452">
            <a:off x="-152194" y="3082987"/>
            <a:ext cx="5298799" cy="1152722"/>
          </a:xfrm>
          <a:custGeom>
            <a:avLst/>
            <a:gdLst>
              <a:gd name="connsiteX0" fmla="*/ 129084 w 7031258"/>
              <a:gd name="connsiteY0" fmla="*/ 12700 h 2009749"/>
              <a:gd name="connsiteX1" fmla="*/ 1294944 w 7031258"/>
              <a:gd name="connsiteY1" fmla="*/ 12700 h 2009749"/>
              <a:gd name="connsiteX2" fmla="*/ 2186484 w 7031258"/>
              <a:gd name="connsiteY2" fmla="*/ 1270 h 2009749"/>
              <a:gd name="connsiteX3" fmla="*/ 3660954 w 7031258"/>
              <a:gd name="connsiteY3" fmla="*/ 24130 h 2009749"/>
              <a:gd name="connsiteX4" fmla="*/ 4381044 w 7031258"/>
              <a:gd name="connsiteY4" fmla="*/ 35560 h 2009749"/>
              <a:gd name="connsiteX5" fmla="*/ 5238294 w 7031258"/>
              <a:gd name="connsiteY5" fmla="*/ 46990 h 2009749"/>
              <a:gd name="connsiteX6" fmla="*/ 5626914 w 7031258"/>
              <a:gd name="connsiteY6" fmla="*/ 69850 h 2009749"/>
              <a:gd name="connsiteX7" fmla="*/ 5924094 w 7031258"/>
              <a:gd name="connsiteY7" fmla="*/ 127000 h 2009749"/>
              <a:gd name="connsiteX8" fmla="*/ 6175554 w 7031258"/>
              <a:gd name="connsiteY8" fmla="*/ 264160 h 2009749"/>
              <a:gd name="connsiteX9" fmla="*/ 6472734 w 7031258"/>
              <a:gd name="connsiteY9" fmla="*/ 504190 h 2009749"/>
              <a:gd name="connsiteX10" fmla="*/ 6644184 w 7031258"/>
              <a:gd name="connsiteY10" fmla="*/ 744220 h 2009749"/>
              <a:gd name="connsiteX11" fmla="*/ 6815634 w 7031258"/>
              <a:gd name="connsiteY11" fmla="*/ 1075690 h 2009749"/>
              <a:gd name="connsiteX12" fmla="*/ 6987084 w 7031258"/>
              <a:gd name="connsiteY12" fmla="*/ 1498600 h 2009749"/>
              <a:gd name="connsiteX13" fmla="*/ 7021374 w 7031258"/>
              <a:gd name="connsiteY13" fmla="*/ 1738630 h 2009749"/>
              <a:gd name="connsiteX14" fmla="*/ 7021374 w 7031258"/>
              <a:gd name="connsiteY14" fmla="*/ 1910080 h 2009749"/>
              <a:gd name="connsiteX15" fmla="*/ 6907074 w 7031258"/>
              <a:gd name="connsiteY15" fmla="*/ 2001520 h 2009749"/>
              <a:gd name="connsiteX16" fmla="*/ 6769914 w 7031258"/>
              <a:gd name="connsiteY16" fmla="*/ 2001520 h 2009749"/>
              <a:gd name="connsiteX17" fmla="*/ 6644184 w 7031258"/>
              <a:gd name="connsiteY17" fmla="*/ 1967230 h 2009749"/>
              <a:gd name="connsiteX18" fmla="*/ 6575604 w 7031258"/>
              <a:gd name="connsiteY18" fmla="*/ 1944370 h 2009749"/>
              <a:gd name="connsiteX19" fmla="*/ 6529884 w 7031258"/>
              <a:gd name="connsiteY19" fmla="*/ 1807210 h 2009749"/>
              <a:gd name="connsiteX20" fmla="*/ 6427014 w 7031258"/>
              <a:gd name="connsiteY20" fmla="*/ 1395730 h 2009749"/>
              <a:gd name="connsiteX21" fmla="*/ 6312714 w 7031258"/>
              <a:gd name="connsiteY21" fmla="*/ 1018540 h 2009749"/>
              <a:gd name="connsiteX22" fmla="*/ 6175554 w 7031258"/>
              <a:gd name="connsiteY22" fmla="*/ 744220 h 2009749"/>
              <a:gd name="connsiteX23" fmla="*/ 5981244 w 7031258"/>
              <a:gd name="connsiteY23" fmla="*/ 538480 h 2009749"/>
              <a:gd name="connsiteX24" fmla="*/ 5718354 w 7031258"/>
              <a:gd name="connsiteY24" fmla="*/ 355600 h 2009749"/>
              <a:gd name="connsiteX25" fmla="*/ 5398314 w 7031258"/>
              <a:gd name="connsiteY25" fmla="*/ 264160 h 2009749"/>
              <a:gd name="connsiteX26" fmla="*/ 4895394 w 7031258"/>
              <a:gd name="connsiteY26" fmla="*/ 229870 h 2009749"/>
              <a:gd name="connsiteX27" fmla="*/ 4552494 w 7031258"/>
              <a:gd name="connsiteY27" fmla="*/ 218440 h 2009749"/>
              <a:gd name="connsiteX28" fmla="*/ 4163874 w 7031258"/>
              <a:gd name="connsiteY28" fmla="*/ 207010 h 2009749"/>
              <a:gd name="connsiteX29" fmla="*/ 3672384 w 7031258"/>
              <a:gd name="connsiteY29" fmla="*/ 195580 h 2009749"/>
              <a:gd name="connsiteX30" fmla="*/ 3078024 w 7031258"/>
              <a:gd name="connsiteY30" fmla="*/ 184150 h 2009749"/>
              <a:gd name="connsiteX31" fmla="*/ 2677974 w 7031258"/>
              <a:gd name="connsiteY31" fmla="*/ 184150 h 2009749"/>
              <a:gd name="connsiteX32" fmla="*/ 2060754 w 7031258"/>
              <a:gd name="connsiteY32" fmla="*/ 172720 h 2009749"/>
              <a:gd name="connsiteX33" fmla="*/ 1603554 w 7031258"/>
              <a:gd name="connsiteY33" fmla="*/ 184150 h 2009749"/>
              <a:gd name="connsiteX34" fmla="*/ 1192074 w 7031258"/>
              <a:gd name="connsiteY34" fmla="*/ 172720 h 2009749"/>
              <a:gd name="connsiteX35" fmla="*/ 917754 w 7031258"/>
              <a:gd name="connsiteY35" fmla="*/ 184150 h 2009749"/>
              <a:gd name="connsiteX36" fmla="*/ 117654 w 7031258"/>
              <a:gd name="connsiteY36" fmla="*/ 184150 h 2009749"/>
              <a:gd name="connsiteX37" fmla="*/ 129084 w 7031258"/>
              <a:gd name="connsiteY37" fmla="*/ 12700 h 20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31258" h="2009749">
                <a:moveTo>
                  <a:pt x="129084" y="12700"/>
                </a:moveTo>
                <a:cubicBezTo>
                  <a:pt x="325299" y="-15875"/>
                  <a:pt x="1294944" y="12700"/>
                  <a:pt x="1294944" y="12700"/>
                </a:cubicBezTo>
                <a:cubicBezTo>
                  <a:pt x="1637844" y="10795"/>
                  <a:pt x="1792149" y="-635"/>
                  <a:pt x="2186484" y="1270"/>
                </a:cubicBezTo>
                <a:cubicBezTo>
                  <a:pt x="2580819" y="3175"/>
                  <a:pt x="3660954" y="24130"/>
                  <a:pt x="3660954" y="24130"/>
                </a:cubicBezTo>
                <a:lnTo>
                  <a:pt x="4381044" y="35560"/>
                </a:lnTo>
                <a:lnTo>
                  <a:pt x="5238294" y="46990"/>
                </a:lnTo>
                <a:cubicBezTo>
                  <a:pt x="5445939" y="52705"/>
                  <a:pt x="5512614" y="56515"/>
                  <a:pt x="5626914" y="69850"/>
                </a:cubicBezTo>
                <a:cubicBezTo>
                  <a:pt x="5741214" y="83185"/>
                  <a:pt x="5832654" y="94615"/>
                  <a:pt x="5924094" y="127000"/>
                </a:cubicBezTo>
                <a:cubicBezTo>
                  <a:pt x="6015534" y="159385"/>
                  <a:pt x="6084114" y="201295"/>
                  <a:pt x="6175554" y="264160"/>
                </a:cubicBezTo>
                <a:cubicBezTo>
                  <a:pt x="6266994" y="327025"/>
                  <a:pt x="6394629" y="424180"/>
                  <a:pt x="6472734" y="504190"/>
                </a:cubicBezTo>
                <a:cubicBezTo>
                  <a:pt x="6550839" y="584200"/>
                  <a:pt x="6587034" y="648970"/>
                  <a:pt x="6644184" y="744220"/>
                </a:cubicBezTo>
                <a:cubicBezTo>
                  <a:pt x="6701334" y="839470"/>
                  <a:pt x="6758484" y="949960"/>
                  <a:pt x="6815634" y="1075690"/>
                </a:cubicBezTo>
                <a:cubicBezTo>
                  <a:pt x="6872784" y="1201420"/>
                  <a:pt x="6952794" y="1388110"/>
                  <a:pt x="6987084" y="1498600"/>
                </a:cubicBezTo>
                <a:cubicBezTo>
                  <a:pt x="7021374" y="1609090"/>
                  <a:pt x="7015659" y="1670050"/>
                  <a:pt x="7021374" y="1738630"/>
                </a:cubicBezTo>
                <a:cubicBezTo>
                  <a:pt x="7027089" y="1807210"/>
                  <a:pt x="7040424" y="1866265"/>
                  <a:pt x="7021374" y="1910080"/>
                </a:cubicBezTo>
                <a:cubicBezTo>
                  <a:pt x="7002324" y="1953895"/>
                  <a:pt x="6948984" y="1986280"/>
                  <a:pt x="6907074" y="2001520"/>
                </a:cubicBezTo>
                <a:cubicBezTo>
                  <a:pt x="6865164" y="2016760"/>
                  <a:pt x="6813729" y="2007235"/>
                  <a:pt x="6769914" y="2001520"/>
                </a:cubicBezTo>
                <a:cubicBezTo>
                  <a:pt x="6726099" y="1995805"/>
                  <a:pt x="6644184" y="1967230"/>
                  <a:pt x="6644184" y="1967230"/>
                </a:cubicBezTo>
                <a:cubicBezTo>
                  <a:pt x="6611799" y="1957705"/>
                  <a:pt x="6594654" y="1971040"/>
                  <a:pt x="6575604" y="1944370"/>
                </a:cubicBezTo>
                <a:cubicBezTo>
                  <a:pt x="6556554" y="1917700"/>
                  <a:pt x="6554649" y="1898650"/>
                  <a:pt x="6529884" y="1807210"/>
                </a:cubicBezTo>
                <a:cubicBezTo>
                  <a:pt x="6505119" y="1715770"/>
                  <a:pt x="6463209" y="1527175"/>
                  <a:pt x="6427014" y="1395730"/>
                </a:cubicBezTo>
                <a:cubicBezTo>
                  <a:pt x="6390819" y="1264285"/>
                  <a:pt x="6354624" y="1127125"/>
                  <a:pt x="6312714" y="1018540"/>
                </a:cubicBezTo>
                <a:cubicBezTo>
                  <a:pt x="6270804" y="909955"/>
                  <a:pt x="6230799" y="824230"/>
                  <a:pt x="6175554" y="744220"/>
                </a:cubicBezTo>
                <a:cubicBezTo>
                  <a:pt x="6120309" y="664210"/>
                  <a:pt x="6057444" y="603250"/>
                  <a:pt x="5981244" y="538480"/>
                </a:cubicBezTo>
                <a:cubicBezTo>
                  <a:pt x="5905044" y="473710"/>
                  <a:pt x="5815509" y="401320"/>
                  <a:pt x="5718354" y="355600"/>
                </a:cubicBezTo>
                <a:cubicBezTo>
                  <a:pt x="5621199" y="309880"/>
                  <a:pt x="5535474" y="285115"/>
                  <a:pt x="5398314" y="264160"/>
                </a:cubicBezTo>
                <a:cubicBezTo>
                  <a:pt x="5261154" y="243205"/>
                  <a:pt x="5036364" y="237490"/>
                  <a:pt x="4895394" y="229870"/>
                </a:cubicBezTo>
                <a:cubicBezTo>
                  <a:pt x="4754424" y="222250"/>
                  <a:pt x="4552494" y="218440"/>
                  <a:pt x="4552494" y="218440"/>
                </a:cubicBezTo>
                <a:lnTo>
                  <a:pt x="4163874" y="207010"/>
                </a:lnTo>
                <a:lnTo>
                  <a:pt x="3672384" y="195580"/>
                </a:lnTo>
                <a:lnTo>
                  <a:pt x="3078024" y="184150"/>
                </a:lnTo>
                <a:cubicBezTo>
                  <a:pt x="2912289" y="182245"/>
                  <a:pt x="2677974" y="184150"/>
                  <a:pt x="2677974" y="184150"/>
                </a:cubicBezTo>
                <a:lnTo>
                  <a:pt x="2060754" y="172720"/>
                </a:lnTo>
                <a:cubicBezTo>
                  <a:pt x="1881684" y="172720"/>
                  <a:pt x="1748334" y="184150"/>
                  <a:pt x="1603554" y="184150"/>
                </a:cubicBezTo>
                <a:cubicBezTo>
                  <a:pt x="1458774" y="184150"/>
                  <a:pt x="1306374" y="172720"/>
                  <a:pt x="1192074" y="172720"/>
                </a:cubicBezTo>
                <a:cubicBezTo>
                  <a:pt x="1077774" y="172720"/>
                  <a:pt x="1096824" y="182245"/>
                  <a:pt x="917754" y="184150"/>
                </a:cubicBezTo>
                <a:cubicBezTo>
                  <a:pt x="738684" y="186055"/>
                  <a:pt x="249099" y="210820"/>
                  <a:pt x="117654" y="184150"/>
                </a:cubicBezTo>
                <a:cubicBezTo>
                  <a:pt x="-13791" y="157480"/>
                  <a:pt x="-67131" y="41275"/>
                  <a:pt x="129084" y="1270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a:extLst>
              <a:ext uri="{FF2B5EF4-FFF2-40B4-BE49-F238E27FC236}">
                <a16:creationId xmlns:a16="http://schemas.microsoft.com/office/drawing/2014/main" id="{1F6BA838-69DC-BD23-B965-EA8B097EB65E}"/>
              </a:ext>
            </a:extLst>
          </p:cNvPr>
          <p:cNvSpPr/>
          <p:nvPr/>
        </p:nvSpPr>
        <p:spPr>
          <a:xfrm rot="21429407">
            <a:off x="-128364" y="3281453"/>
            <a:ext cx="4654183" cy="946323"/>
          </a:xfrm>
          <a:custGeom>
            <a:avLst/>
            <a:gdLst>
              <a:gd name="connsiteX0" fmla="*/ 65086 w 6312733"/>
              <a:gd name="connsiteY0" fmla="*/ 13589 h 1538012"/>
              <a:gd name="connsiteX1" fmla="*/ 739456 w 6312733"/>
              <a:gd name="connsiteY1" fmla="*/ 2159 h 1538012"/>
              <a:gd name="connsiteX2" fmla="*/ 1368106 w 6312733"/>
              <a:gd name="connsiteY2" fmla="*/ 13589 h 1538012"/>
              <a:gd name="connsiteX3" fmla="*/ 1996756 w 6312733"/>
              <a:gd name="connsiteY3" fmla="*/ 13589 h 1538012"/>
              <a:gd name="connsiteX4" fmla="*/ 2659696 w 6312733"/>
              <a:gd name="connsiteY4" fmla="*/ 2159 h 1538012"/>
              <a:gd name="connsiteX5" fmla="*/ 3276916 w 6312733"/>
              <a:gd name="connsiteY5" fmla="*/ 25019 h 1538012"/>
              <a:gd name="connsiteX6" fmla="*/ 3779836 w 6312733"/>
              <a:gd name="connsiteY6" fmla="*/ 36449 h 1538012"/>
              <a:gd name="connsiteX7" fmla="*/ 4385626 w 6312733"/>
              <a:gd name="connsiteY7" fmla="*/ 25019 h 1538012"/>
              <a:gd name="connsiteX8" fmla="*/ 5037136 w 6312733"/>
              <a:gd name="connsiteY8" fmla="*/ 82169 h 1538012"/>
              <a:gd name="connsiteX9" fmla="*/ 5391466 w 6312733"/>
              <a:gd name="connsiteY9" fmla="*/ 116459 h 1538012"/>
              <a:gd name="connsiteX10" fmla="*/ 5642926 w 6312733"/>
              <a:gd name="connsiteY10" fmla="*/ 253619 h 1538012"/>
              <a:gd name="connsiteX11" fmla="*/ 5928676 w 6312733"/>
              <a:gd name="connsiteY11" fmla="*/ 482219 h 1538012"/>
              <a:gd name="connsiteX12" fmla="*/ 6111556 w 6312733"/>
              <a:gd name="connsiteY12" fmla="*/ 745109 h 1538012"/>
              <a:gd name="connsiteX13" fmla="*/ 6225856 w 6312733"/>
              <a:gd name="connsiteY13" fmla="*/ 950849 h 1538012"/>
              <a:gd name="connsiteX14" fmla="*/ 6305866 w 6312733"/>
              <a:gd name="connsiteY14" fmla="*/ 1202309 h 1538012"/>
              <a:gd name="connsiteX15" fmla="*/ 6305866 w 6312733"/>
              <a:gd name="connsiteY15" fmla="*/ 1373759 h 1538012"/>
              <a:gd name="connsiteX16" fmla="*/ 6283006 w 6312733"/>
              <a:gd name="connsiteY16" fmla="*/ 1476629 h 1538012"/>
              <a:gd name="connsiteX17" fmla="*/ 6180136 w 6312733"/>
              <a:gd name="connsiteY17" fmla="*/ 1533779 h 1538012"/>
              <a:gd name="connsiteX18" fmla="*/ 6100126 w 6312733"/>
              <a:gd name="connsiteY18" fmla="*/ 1533779 h 1538012"/>
              <a:gd name="connsiteX19" fmla="*/ 5985826 w 6312733"/>
              <a:gd name="connsiteY19" fmla="*/ 1533779 h 1538012"/>
              <a:gd name="connsiteX20" fmla="*/ 5917246 w 6312733"/>
              <a:gd name="connsiteY20" fmla="*/ 1476629 h 1538012"/>
              <a:gd name="connsiteX21" fmla="*/ 5825806 w 6312733"/>
              <a:gd name="connsiteY21" fmla="*/ 1248029 h 1538012"/>
              <a:gd name="connsiteX22" fmla="*/ 5665786 w 6312733"/>
              <a:gd name="connsiteY22" fmla="*/ 870839 h 1538012"/>
              <a:gd name="connsiteX23" fmla="*/ 5505766 w 6312733"/>
              <a:gd name="connsiteY23" fmla="*/ 630809 h 1538012"/>
              <a:gd name="connsiteX24" fmla="*/ 5277166 w 6312733"/>
              <a:gd name="connsiteY24" fmla="*/ 436499 h 1538012"/>
              <a:gd name="connsiteX25" fmla="*/ 5014276 w 6312733"/>
              <a:gd name="connsiteY25" fmla="*/ 322199 h 1538012"/>
              <a:gd name="connsiteX26" fmla="*/ 4717096 w 6312733"/>
              <a:gd name="connsiteY26" fmla="*/ 219329 h 1538012"/>
              <a:gd name="connsiteX27" fmla="*/ 4305616 w 6312733"/>
              <a:gd name="connsiteY27" fmla="*/ 207899 h 1538012"/>
              <a:gd name="connsiteX28" fmla="*/ 3768406 w 6312733"/>
              <a:gd name="connsiteY28" fmla="*/ 196469 h 1538012"/>
              <a:gd name="connsiteX29" fmla="*/ 3288346 w 6312733"/>
              <a:gd name="connsiteY29" fmla="*/ 162179 h 1538012"/>
              <a:gd name="connsiteX30" fmla="*/ 2659696 w 6312733"/>
              <a:gd name="connsiteY30" fmla="*/ 150749 h 1538012"/>
              <a:gd name="connsiteX31" fmla="*/ 2076766 w 6312733"/>
              <a:gd name="connsiteY31" fmla="*/ 127889 h 1538012"/>
              <a:gd name="connsiteX32" fmla="*/ 1539556 w 6312733"/>
              <a:gd name="connsiteY32" fmla="*/ 139319 h 1538012"/>
              <a:gd name="connsiteX33" fmla="*/ 1139506 w 6312733"/>
              <a:gd name="connsiteY33" fmla="*/ 139319 h 1538012"/>
              <a:gd name="connsiteX34" fmla="*/ 659446 w 6312733"/>
              <a:gd name="connsiteY34" fmla="*/ 139319 h 1538012"/>
              <a:gd name="connsiteX35" fmla="*/ 293686 w 6312733"/>
              <a:gd name="connsiteY35" fmla="*/ 139319 h 1538012"/>
              <a:gd name="connsiteX36" fmla="*/ 53656 w 6312733"/>
              <a:gd name="connsiteY36" fmla="*/ 127889 h 1538012"/>
              <a:gd name="connsiteX37" fmla="*/ 65086 w 6312733"/>
              <a:gd name="connsiteY37" fmla="*/ 13589 h 15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12733" h="1538012">
                <a:moveTo>
                  <a:pt x="65086" y="13589"/>
                </a:moveTo>
                <a:cubicBezTo>
                  <a:pt x="179386" y="-7366"/>
                  <a:pt x="522286" y="2159"/>
                  <a:pt x="739456" y="2159"/>
                </a:cubicBezTo>
                <a:cubicBezTo>
                  <a:pt x="956626" y="2159"/>
                  <a:pt x="1368106" y="13589"/>
                  <a:pt x="1368106" y="13589"/>
                </a:cubicBezTo>
                <a:lnTo>
                  <a:pt x="1996756" y="13589"/>
                </a:lnTo>
                <a:cubicBezTo>
                  <a:pt x="2212021" y="11684"/>
                  <a:pt x="2446336" y="254"/>
                  <a:pt x="2659696" y="2159"/>
                </a:cubicBezTo>
                <a:cubicBezTo>
                  <a:pt x="2873056" y="4064"/>
                  <a:pt x="3276916" y="25019"/>
                  <a:pt x="3276916" y="25019"/>
                </a:cubicBezTo>
                <a:cubicBezTo>
                  <a:pt x="3463606" y="30734"/>
                  <a:pt x="3595051" y="36449"/>
                  <a:pt x="3779836" y="36449"/>
                </a:cubicBezTo>
                <a:cubicBezTo>
                  <a:pt x="3964621" y="36449"/>
                  <a:pt x="4176076" y="17399"/>
                  <a:pt x="4385626" y="25019"/>
                </a:cubicBezTo>
                <a:cubicBezTo>
                  <a:pt x="4595176" y="32639"/>
                  <a:pt x="5037136" y="82169"/>
                  <a:pt x="5037136" y="82169"/>
                </a:cubicBezTo>
                <a:cubicBezTo>
                  <a:pt x="5204776" y="97409"/>
                  <a:pt x="5290501" y="87884"/>
                  <a:pt x="5391466" y="116459"/>
                </a:cubicBezTo>
                <a:cubicBezTo>
                  <a:pt x="5492431" y="145034"/>
                  <a:pt x="5553391" y="192659"/>
                  <a:pt x="5642926" y="253619"/>
                </a:cubicBezTo>
                <a:cubicBezTo>
                  <a:pt x="5732461" y="314579"/>
                  <a:pt x="5850571" y="400304"/>
                  <a:pt x="5928676" y="482219"/>
                </a:cubicBezTo>
                <a:cubicBezTo>
                  <a:pt x="6006781" y="564134"/>
                  <a:pt x="6062026" y="667004"/>
                  <a:pt x="6111556" y="745109"/>
                </a:cubicBezTo>
                <a:cubicBezTo>
                  <a:pt x="6161086" y="823214"/>
                  <a:pt x="6193471" y="874649"/>
                  <a:pt x="6225856" y="950849"/>
                </a:cubicBezTo>
                <a:cubicBezTo>
                  <a:pt x="6258241" y="1027049"/>
                  <a:pt x="6292531" y="1131824"/>
                  <a:pt x="6305866" y="1202309"/>
                </a:cubicBezTo>
                <a:cubicBezTo>
                  <a:pt x="6319201" y="1272794"/>
                  <a:pt x="6309676" y="1328039"/>
                  <a:pt x="6305866" y="1373759"/>
                </a:cubicBezTo>
                <a:cubicBezTo>
                  <a:pt x="6302056" y="1419479"/>
                  <a:pt x="6303961" y="1449959"/>
                  <a:pt x="6283006" y="1476629"/>
                </a:cubicBezTo>
                <a:cubicBezTo>
                  <a:pt x="6262051" y="1503299"/>
                  <a:pt x="6210616" y="1524254"/>
                  <a:pt x="6180136" y="1533779"/>
                </a:cubicBezTo>
                <a:cubicBezTo>
                  <a:pt x="6149656" y="1543304"/>
                  <a:pt x="6100126" y="1533779"/>
                  <a:pt x="6100126" y="1533779"/>
                </a:cubicBezTo>
                <a:lnTo>
                  <a:pt x="5985826" y="1533779"/>
                </a:lnTo>
                <a:cubicBezTo>
                  <a:pt x="5955346" y="1524254"/>
                  <a:pt x="5943916" y="1524254"/>
                  <a:pt x="5917246" y="1476629"/>
                </a:cubicBezTo>
                <a:cubicBezTo>
                  <a:pt x="5890576" y="1429004"/>
                  <a:pt x="5867716" y="1348994"/>
                  <a:pt x="5825806" y="1248029"/>
                </a:cubicBezTo>
                <a:cubicBezTo>
                  <a:pt x="5783896" y="1147064"/>
                  <a:pt x="5719126" y="973709"/>
                  <a:pt x="5665786" y="870839"/>
                </a:cubicBezTo>
                <a:cubicBezTo>
                  <a:pt x="5612446" y="767969"/>
                  <a:pt x="5570536" y="703199"/>
                  <a:pt x="5505766" y="630809"/>
                </a:cubicBezTo>
                <a:cubicBezTo>
                  <a:pt x="5440996" y="558419"/>
                  <a:pt x="5359081" y="487934"/>
                  <a:pt x="5277166" y="436499"/>
                </a:cubicBezTo>
                <a:cubicBezTo>
                  <a:pt x="5195251" y="385064"/>
                  <a:pt x="5107621" y="358394"/>
                  <a:pt x="5014276" y="322199"/>
                </a:cubicBezTo>
                <a:cubicBezTo>
                  <a:pt x="4920931" y="286004"/>
                  <a:pt x="4835206" y="238379"/>
                  <a:pt x="4717096" y="219329"/>
                </a:cubicBezTo>
                <a:cubicBezTo>
                  <a:pt x="4598986" y="200279"/>
                  <a:pt x="4305616" y="207899"/>
                  <a:pt x="4305616" y="207899"/>
                </a:cubicBezTo>
                <a:cubicBezTo>
                  <a:pt x="4147501" y="204089"/>
                  <a:pt x="3937951" y="204089"/>
                  <a:pt x="3768406" y="196469"/>
                </a:cubicBezTo>
                <a:cubicBezTo>
                  <a:pt x="3598861" y="188849"/>
                  <a:pt x="3473131" y="169799"/>
                  <a:pt x="3288346" y="162179"/>
                </a:cubicBezTo>
                <a:cubicBezTo>
                  <a:pt x="3103561" y="154559"/>
                  <a:pt x="2861626" y="156464"/>
                  <a:pt x="2659696" y="150749"/>
                </a:cubicBezTo>
                <a:cubicBezTo>
                  <a:pt x="2457766" y="145034"/>
                  <a:pt x="2263456" y="129794"/>
                  <a:pt x="2076766" y="127889"/>
                </a:cubicBezTo>
                <a:cubicBezTo>
                  <a:pt x="1890076" y="125984"/>
                  <a:pt x="1695766" y="137414"/>
                  <a:pt x="1539556" y="139319"/>
                </a:cubicBezTo>
                <a:cubicBezTo>
                  <a:pt x="1383346" y="141224"/>
                  <a:pt x="1139506" y="139319"/>
                  <a:pt x="1139506" y="139319"/>
                </a:cubicBezTo>
                <a:lnTo>
                  <a:pt x="659446" y="139319"/>
                </a:lnTo>
                <a:lnTo>
                  <a:pt x="293686" y="139319"/>
                </a:lnTo>
                <a:cubicBezTo>
                  <a:pt x="192721" y="137414"/>
                  <a:pt x="93661" y="146939"/>
                  <a:pt x="53656" y="127889"/>
                </a:cubicBezTo>
                <a:cubicBezTo>
                  <a:pt x="13651" y="108839"/>
                  <a:pt x="-49214" y="34544"/>
                  <a:pt x="65086" y="13589"/>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a:extLst>
              <a:ext uri="{FF2B5EF4-FFF2-40B4-BE49-F238E27FC236}">
                <a16:creationId xmlns:a16="http://schemas.microsoft.com/office/drawing/2014/main" id="{656EAB44-4ECC-B107-8A22-89EB57B9B189}"/>
              </a:ext>
            </a:extLst>
          </p:cNvPr>
          <p:cNvSpPr/>
          <p:nvPr/>
        </p:nvSpPr>
        <p:spPr>
          <a:xfrm rot="21397811">
            <a:off x="-128364" y="3475894"/>
            <a:ext cx="4033443" cy="636208"/>
          </a:xfrm>
          <a:custGeom>
            <a:avLst/>
            <a:gdLst>
              <a:gd name="connsiteX0" fmla="*/ 31549 w 5612499"/>
              <a:gd name="connsiteY0" fmla="*/ 0 h 1075848"/>
              <a:gd name="connsiteX1" fmla="*/ 1014529 w 5612499"/>
              <a:gd name="connsiteY1" fmla="*/ 0 h 1075848"/>
              <a:gd name="connsiteX2" fmla="*/ 1803199 w 5612499"/>
              <a:gd name="connsiteY2" fmla="*/ 0 h 1075848"/>
              <a:gd name="connsiteX3" fmla="*/ 2569009 w 5612499"/>
              <a:gd name="connsiteY3" fmla="*/ 11430 h 1075848"/>
              <a:gd name="connsiteX4" fmla="*/ 3231949 w 5612499"/>
              <a:gd name="connsiteY4" fmla="*/ 22860 h 1075848"/>
              <a:gd name="connsiteX5" fmla="*/ 3837739 w 5612499"/>
              <a:gd name="connsiteY5" fmla="*/ 45720 h 1075848"/>
              <a:gd name="connsiteX6" fmla="*/ 4180639 w 5612499"/>
              <a:gd name="connsiteY6" fmla="*/ 45720 h 1075848"/>
              <a:gd name="connsiteX7" fmla="*/ 4580689 w 5612499"/>
              <a:gd name="connsiteY7" fmla="*/ 57150 h 1075848"/>
              <a:gd name="connsiteX8" fmla="*/ 4866439 w 5612499"/>
              <a:gd name="connsiteY8" fmla="*/ 114300 h 1075848"/>
              <a:gd name="connsiteX9" fmla="*/ 5049319 w 5612499"/>
              <a:gd name="connsiteY9" fmla="*/ 205740 h 1075848"/>
              <a:gd name="connsiteX10" fmla="*/ 5300779 w 5612499"/>
              <a:gd name="connsiteY10" fmla="*/ 365760 h 1075848"/>
              <a:gd name="connsiteX11" fmla="*/ 5495089 w 5612499"/>
              <a:gd name="connsiteY11" fmla="*/ 548640 h 1075848"/>
              <a:gd name="connsiteX12" fmla="*/ 5597959 w 5612499"/>
              <a:gd name="connsiteY12" fmla="*/ 777240 h 1075848"/>
              <a:gd name="connsiteX13" fmla="*/ 5609389 w 5612499"/>
              <a:gd name="connsiteY13" fmla="*/ 948690 h 1075848"/>
              <a:gd name="connsiteX14" fmla="*/ 5575099 w 5612499"/>
              <a:gd name="connsiteY14" fmla="*/ 1062990 h 1075848"/>
              <a:gd name="connsiteX15" fmla="*/ 5506519 w 5612499"/>
              <a:gd name="connsiteY15" fmla="*/ 1074420 h 1075848"/>
              <a:gd name="connsiteX16" fmla="*/ 5369359 w 5612499"/>
              <a:gd name="connsiteY16" fmla="*/ 1074420 h 1075848"/>
              <a:gd name="connsiteX17" fmla="*/ 5300779 w 5612499"/>
              <a:gd name="connsiteY17" fmla="*/ 1051560 h 1075848"/>
              <a:gd name="connsiteX18" fmla="*/ 5197909 w 5612499"/>
              <a:gd name="connsiteY18" fmla="*/ 902970 h 1075848"/>
              <a:gd name="connsiteX19" fmla="*/ 5106469 w 5612499"/>
              <a:gd name="connsiteY19" fmla="*/ 754380 h 1075848"/>
              <a:gd name="connsiteX20" fmla="*/ 4957879 w 5612499"/>
              <a:gd name="connsiteY20" fmla="*/ 548640 h 1075848"/>
              <a:gd name="connsiteX21" fmla="*/ 4797859 w 5612499"/>
              <a:gd name="connsiteY21" fmla="*/ 434340 h 1075848"/>
              <a:gd name="connsiteX22" fmla="*/ 4592119 w 5612499"/>
              <a:gd name="connsiteY22" fmla="*/ 320040 h 1075848"/>
              <a:gd name="connsiteX23" fmla="*/ 4386379 w 5612499"/>
              <a:gd name="connsiteY23" fmla="*/ 228600 h 1075848"/>
              <a:gd name="connsiteX24" fmla="*/ 4032049 w 5612499"/>
              <a:gd name="connsiteY24" fmla="*/ 205740 h 1075848"/>
              <a:gd name="connsiteX25" fmla="*/ 3814879 w 5612499"/>
              <a:gd name="connsiteY25" fmla="*/ 205740 h 1075848"/>
              <a:gd name="connsiteX26" fmla="*/ 3129079 w 5612499"/>
              <a:gd name="connsiteY26" fmla="*/ 182880 h 1075848"/>
              <a:gd name="connsiteX27" fmla="*/ 2569009 w 5612499"/>
              <a:gd name="connsiteY27" fmla="*/ 148590 h 1075848"/>
              <a:gd name="connsiteX28" fmla="*/ 2100379 w 5612499"/>
              <a:gd name="connsiteY28" fmla="*/ 148590 h 1075848"/>
              <a:gd name="connsiteX29" fmla="*/ 1654609 w 5612499"/>
              <a:gd name="connsiteY29" fmla="*/ 160020 h 1075848"/>
              <a:gd name="connsiteX30" fmla="*/ 1025959 w 5612499"/>
              <a:gd name="connsiteY30" fmla="*/ 137160 h 1075848"/>
              <a:gd name="connsiteX31" fmla="*/ 568759 w 5612499"/>
              <a:gd name="connsiteY31" fmla="*/ 125730 h 1075848"/>
              <a:gd name="connsiteX32" fmla="*/ 237289 w 5612499"/>
              <a:gd name="connsiteY32" fmla="*/ 125730 h 1075848"/>
              <a:gd name="connsiteX33" fmla="*/ 20119 w 5612499"/>
              <a:gd name="connsiteY33" fmla="*/ 125730 h 1075848"/>
              <a:gd name="connsiteX34" fmla="*/ 31549 w 5612499"/>
              <a:gd name="connsiteY34" fmla="*/ 0 h 107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12499" h="1075848">
                <a:moveTo>
                  <a:pt x="31549" y="0"/>
                </a:moveTo>
                <a:lnTo>
                  <a:pt x="1014529" y="0"/>
                </a:lnTo>
                <a:lnTo>
                  <a:pt x="1803199" y="0"/>
                </a:lnTo>
                <a:lnTo>
                  <a:pt x="2569009" y="11430"/>
                </a:lnTo>
                <a:lnTo>
                  <a:pt x="3231949" y="22860"/>
                </a:lnTo>
                <a:cubicBezTo>
                  <a:pt x="3443404" y="28575"/>
                  <a:pt x="3679624" y="41910"/>
                  <a:pt x="3837739" y="45720"/>
                </a:cubicBezTo>
                <a:cubicBezTo>
                  <a:pt x="3995854" y="49530"/>
                  <a:pt x="4056814" y="43815"/>
                  <a:pt x="4180639" y="45720"/>
                </a:cubicBezTo>
                <a:cubicBezTo>
                  <a:pt x="4304464" y="47625"/>
                  <a:pt x="4466389" y="45720"/>
                  <a:pt x="4580689" y="57150"/>
                </a:cubicBezTo>
                <a:cubicBezTo>
                  <a:pt x="4694989" y="68580"/>
                  <a:pt x="4788334" y="89535"/>
                  <a:pt x="4866439" y="114300"/>
                </a:cubicBezTo>
                <a:cubicBezTo>
                  <a:pt x="4944544" y="139065"/>
                  <a:pt x="4976929" y="163830"/>
                  <a:pt x="5049319" y="205740"/>
                </a:cubicBezTo>
                <a:cubicBezTo>
                  <a:pt x="5121709" y="247650"/>
                  <a:pt x="5226484" y="308610"/>
                  <a:pt x="5300779" y="365760"/>
                </a:cubicBezTo>
                <a:cubicBezTo>
                  <a:pt x="5375074" y="422910"/>
                  <a:pt x="5445559" y="480060"/>
                  <a:pt x="5495089" y="548640"/>
                </a:cubicBezTo>
                <a:cubicBezTo>
                  <a:pt x="5544619" y="617220"/>
                  <a:pt x="5578909" y="710565"/>
                  <a:pt x="5597959" y="777240"/>
                </a:cubicBezTo>
                <a:cubicBezTo>
                  <a:pt x="5617009" y="843915"/>
                  <a:pt x="5613199" y="901065"/>
                  <a:pt x="5609389" y="948690"/>
                </a:cubicBezTo>
                <a:cubicBezTo>
                  <a:pt x="5605579" y="996315"/>
                  <a:pt x="5575099" y="1062990"/>
                  <a:pt x="5575099" y="1062990"/>
                </a:cubicBezTo>
                <a:cubicBezTo>
                  <a:pt x="5557954" y="1083945"/>
                  <a:pt x="5540809" y="1072515"/>
                  <a:pt x="5506519" y="1074420"/>
                </a:cubicBezTo>
                <a:cubicBezTo>
                  <a:pt x="5472229" y="1076325"/>
                  <a:pt x="5369359" y="1074420"/>
                  <a:pt x="5369359" y="1074420"/>
                </a:cubicBezTo>
                <a:cubicBezTo>
                  <a:pt x="5335069" y="1070610"/>
                  <a:pt x="5329354" y="1080135"/>
                  <a:pt x="5300779" y="1051560"/>
                </a:cubicBezTo>
                <a:cubicBezTo>
                  <a:pt x="5272204" y="1022985"/>
                  <a:pt x="5230294" y="952500"/>
                  <a:pt x="5197909" y="902970"/>
                </a:cubicBezTo>
                <a:cubicBezTo>
                  <a:pt x="5165524" y="853440"/>
                  <a:pt x="5146474" y="813435"/>
                  <a:pt x="5106469" y="754380"/>
                </a:cubicBezTo>
                <a:cubicBezTo>
                  <a:pt x="5066464" y="695325"/>
                  <a:pt x="5009314" y="601980"/>
                  <a:pt x="4957879" y="548640"/>
                </a:cubicBezTo>
                <a:cubicBezTo>
                  <a:pt x="4906444" y="495300"/>
                  <a:pt x="4858819" y="472440"/>
                  <a:pt x="4797859" y="434340"/>
                </a:cubicBezTo>
                <a:cubicBezTo>
                  <a:pt x="4736899" y="396240"/>
                  <a:pt x="4660699" y="354330"/>
                  <a:pt x="4592119" y="320040"/>
                </a:cubicBezTo>
                <a:cubicBezTo>
                  <a:pt x="4523539" y="285750"/>
                  <a:pt x="4479724" y="247650"/>
                  <a:pt x="4386379" y="228600"/>
                </a:cubicBezTo>
                <a:cubicBezTo>
                  <a:pt x="4293034" y="209550"/>
                  <a:pt x="4127299" y="209550"/>
                  <a:pt x="4032049" y="205740"/>
                </a:cubicBezTo>
                <a:cubicBezTo>
                  <a:pt x="3936799" y="201930"/>
                  <a:pt x="3814879" y="205740"/>
                  <a:pt x="3814879" y="205740"/>
                </a:cubicBezTo>
                <a:lnTo>
                  <a:pt x="3129079" y="182880"/>
                </a:lnTo>
                <a:cubicBezTo>
                  <a:pt x="2921434" y="173355"/>
                  <a:pt x="2740459" y="154305"/>
                  <a:pt x="2569009" y="148590"/>
                </a:cubicBezTo>
                <a:cubicBezTo>
                  <a:pt x="2397559" y="142875"/>
                  <a:pt x="2252779" y="146685"/>
                  <a:pt x="2100379" y="148590"/>
                </a:cubicBezTo>
                <a:cubicBezTo>
                  <a:pt x="1947979" y="150495"/>
                  <a:pt x="1833679" y="161925"/>
                  <a:pt x="1654609" y="160020"/>
                </a:cubicBezTo>
                <a:cubicBezTo>
                  <a:pt x="1475539" y="158115"/>
                  <a:pt x="1025959" y="137160"/>
                  <a:pt x="1025959" y="137160"/>
                </a:cubicBezTo>
                <a:lnTo>
                  <a:pt x="568759" y="125730"/>
                </a:lnTo>
                <a:cubicBezTo>
                  <a:pt x="437314" y="123825"/>
                  <a:pt x="237289" y="125730"/>
                  <a:pt x="237289" y="125730"/>
                </a:cubicBezTo>
                <a:cubicBezTo>
                  <a:pt x="145849" y="125730"/>
                  <a:pt x="56314" y="139065"/>
                  <a:pt x="20119" y="125730"/>
                </a:cubicBezTo>
                <a:cubicBezTo>
                  <a:pt x="-16076" y="112395"/>
                  <a:pt x="2021" y="79057"/>
                  <a:pt x="31549" y="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55">
            <a:extLst>
              <a:ext uri="{FF2B5EF4-FFF2-40B4-BE49-F238E27FC236}">
                <a16:creationId xmlns:a16="http://schemas.microsoft.com/office/drawing/2014/main" id="{68872AC0-D8E3-9E05-8AB1-6E21C2421C56}"/>
              </a:ext>
            </a:extLst>
          </p:cNvPr>
          <p:cNvSpPr/>
          <p:nvPr/>
        </p:nvSpPr>
        <p:spPr>
          <a:xfrm rot="21391861">
            <a:off x="-128364" y="3648092"/>
            <a:ext cx="3449235" cy="382842"/>
          </a:xfrm>
          <a:custGeom>
            <a:avLst/>
            <a:gdLst>
              <a:gd name="connsiteX0" fmla="*/ 40325 w 5008565"/>
              <a:gd name="connsiteY0" fmla="*/ 0 h 666546"/>
              <a:gd name="connsiteX1" fmla="*/ 520385 w 5008565"/>
              <a:gd name="connsiteY1" fmla="*/ 0 h 666546"/>
              <a:gd name="connsiteX2" fmla="*/ 1000445 w 5008565"/>
              <a:gd name="connsiteY2" fmla="*/ 0 h 666546"/>
              <a:gd name="connsiteX3" fmla="*/ 1389065 w 5008565"/>
              <a:gd name="connsiteY3" fmla="*/ 0 h 666546"/>
              <a:gd name="connsiteX4" fmla="*/ 1834835 w 5008565"/>
              <a:gd name="connsiteY4" fmla="*/ 11430 h 666546"/>
              <a:gd name="connsiteX5" fmla="*/ 2314895 w 5008565"/>
              <a:gd name="connsiteY5" fmla="*/ 22860 h 666546"/>
              <a:gd name="connsiteX6" fmla="*/ 2852105 w 5008565"/>
              <a:gd name="connsiteY6" fmla="*/ 45720 h 666546"/>
              <a:gd name="connsiteX7" fmla="*/ 3240725 w 5008565"/>
              <a:gd name="connsiteY7" fmla="*/ 45720 h 666546"/>
              <a:gd name="connsiteX8" fmla="*/ 3652205 w 5008565"/>
              <a:gd name="connsiteY8" fmla="*/ 68580 h 666546"/>
              <a:gd name="connsiteX9" fmla="*/ 4040825 w 5008565"/>
              <a:gd name="connsiteY9" fmla="*/ 91440 h 666546"/>
              <a:gd name="connsiteX10" fmla="*/ 4349435 w 5008565"/>
              <a:gd name="connsiteY10" fmla="*/ 137160 h 666546"/>
              <a:gd name="connsiteX11" fmla="*/ 4532315 w 5008565"/>
              <a:gd name="connsiteY11" fmla="*/ 194310 h 666546"/>
              <a:gd name="connsiteX12" fmla="*/ 4738055 w 5008565"/>
              <a:gd name="connsiteY12" fmla="*/ 285750 h 666546"/>
              <a:gd name="connsiteX13" fmla="*/ 4898075 w 5008565"/>
              <a:gd name="connsiteY13" fmla="*/ 377190 h 666546"/>
              <a:gd name="connsiteX14" fmla="*/ 5000945 w 5008565"/>
              <a:gd name="connsiteY14" fmla="*/ 502920 h 666546"/>
              <a:gd name="connsiteX15" fmla="*/ 5000945 w 5008565"/>
              <a:gd name="connsiteY15" fmla="*/ 594360 h 666546"/>
              <a:gd name="connsiteX16" fmla="*/ 4955225 w 5008565"/>
              <a:gd name="connsiteY16" fmla="*/ 628650 h 666546"/>
              <a:gd name="connsiteX17" fmla="*/ 4886645 w 5008565"/>
              <a:gd name="connsiteY17" fmla="*/ 662940 h 666546"/>
              <a:gd name="connsiteX18" fmla="*/ 4795205 w 5008565"/>
              <a:gd name="connsiteY18" fmla="*/ 662940 h 666546"/>
              <a:gd name="connsiteX19" fmla="*/ 4703765 w 5008565"/>
              <a:gd name="connsiteY19" fmla="*/ 640080 h 666546"/>
              <a:gd name="connsiteX20" fmla="*/ 4555175 w 5008565"/>
              <a:gd name="connsiteY20" fmla="*/ 525780 h 666546"/>
              <a:gd name="connsiteX21" fmla="*/ 4349435 w 5008565"/>
              <a:gd name="connsiteY21" fmla="*/ 388620 h 666546"/>
              <a:gd name="connsiteX22" fmla="*/ 4143695 w 5008565"/>
              <a:gd name="connsiteY22" fmla="*/ 274320 h 666546"/>
              <a:gd name="connsiteX23" fmla="*/ 4006535 w 5008565"/>
              <a:gd name="connsiteY23" fmla="*/ 262890 h 666546"/>
              <a:gd name="connsiteX24" fmla="*/ 3800795 w 5008565"/>
              <a:gd name="connsiteY24" fmla="*/ 251460 h 666546"/>
              <a:gd name="connsiteX25" fmla="*/ 3469325 w 5008565"/>
              <a:gd name="connsiteY25" fmla="*/ 228600 h 666546"/>
              <a:gd name="connsiteX26" fmla="*/ 3137855 w 5008565"/>
              <a:gd name="connsiteY26" fmla="*/ 205740 h 666546"/>
              <a:gd name="connsiteX27" fmla="*/ 2657795 w 5008565"/>
              <a:gd name="connsiteY27" fmla="*/ 182880 h 666546"/>
              <a:gd name="connsiteX28" fmla="*/ 2212025 w 5008565"/>
              <a:gd name="connsiteY28" fmla="*/ 160020 h 666546"/>
              <a:gd name="connsiteX29" fmla="*/ 1800545 w 5008565"/>
              <a:gd name="connsiteY29" fmla="*/ 160020 h 666546"/>
              <a:gd name="connsiteX30" fmla="*/ 1503365 w 5008565"/>
              <a:gd name="connsiteY30" fmla="*/ 160020 h 666546"/>
              <a:gd name="connsiteX31" fmla="*/ 1194755 w 5008565"/>
              <a:gd name="connsiteY31" fmla="*/ 137160 h 666546"/>
              <a:gd name="connsiteX32" fmla="*/ 817565 w 5008565"/>
              <a:gd name="connsiteY32" fmla="*/ 137160 h 666546"/>
              <a:gd name="connsiteX33" fmla="*/ 588965 w 5008565"/>
              <a:gd name="connsiteY33" fmla="*/ 114300 h 666546"/>
              <a:gd name="connsiteX34" fmla="*/ 337505 w 5008565"/>
              <a:gd name="connsiteY34" fmla="*/ 125730 h 666546"/>
              <a:gd name="connsiteX35" fmla="*/ 28895 w 5008565"/>
              <a:gd name="connsiteY35" fmla="*/ 125730 h 666546"/>
              <a:gd name="connsiteX36" fmla="*/ 40325 w 5008565"/>
              <a:gd name="connsiteY36" fmla="*/ 0 h 6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565" h="666546">
                <a:moveTo>
                  <a:pt x="40325" y="0"/>
                </a:moveTo>
                <a:lnTo>
                  <a:pt x="520385" y="0"/>
                </a:lnTo>
                <a:lnTo>
                  <a:pt x="1000445" y="0"/>
                </a:lnTo>
                <a:lnTo>
                  <a:pt x="1389065" y="0"/>
                </a:lnTo>
                <a:cubicBezTo>
                  <a:pt x="1528130" y="1905"/>
                  <a:pt x="1834835" y="11430"/>
                  <a:pt x="1834835" y="11430"/>
                </a:cubicBezTo>
                <a:lnTo>
                  <a:pt x="2314895" y="22860"/>
                </a:lnTo>
                <a:lnTo>
                  <a:pt x="2852105" y="45720"/>
                </a:lnTo>
                <a:cubicBezTo>
                  <a:pt x="3006410" y="49530"/>
                  <a:pt x="3107375" y="41910"/>
                  <a:pt x="3240725" y="45720"/>
                </a:cubicBezTo>
                <a:cubicBezTo>
                  <a:pt x="3374075" y="49530"/>
                  <a:pt x="3652205" y="68580"/>
                  <a:pt x="3652205" y="68580"/>
                </a:cubicBezTo>
                <a:cubicBezTo>
                  <a:pt x="3785555" y="76200"/>
                  <a:pt x="3924620" y="80010"/>
                  <a:pt x="4040825" y="91440"/>
                </a:cubicBezTo>
                <a:cubicBezTo>
                  <a:pt x="4157030" y="102870"/>
                  <a:pt x="4267520" y="120015"/>
                  <a:pt x="4349435" y="137160"/>
                </a:cubicBezTo>
                <a:cubicBezTo>
                  <a:pt x="4431350" y="154305"/>
                  <a:pt x="4467545" y="169545"/>
                  <a:pt x="4532315" y="194310"/>
                </a:cubicBezTo>
                <a:cubicBezTo>
                  <a:pt x="4597085" y="219075"/>
                  <a:pt x="4677095" y="255270"/>
                  <a:pt x="4738055" y="285750"/>
                </a:cubicBezTo>
                <a:cubicBezTo>
                  <a:pt x="4799015" y="316230"/>
                  <a:pt x="4854260" y="340995"/>
                  <a:pt x="4898075" y="377190"/>
                </a:cubicBezTo>
                <a:cubicBezTo>
                  <a:pt x="4941890" y="413385"/>
                  <a:pt x="4983800" y="466725"/>
                  <a:pt x="5000945" y="502920"/>
                </a:cubicBezTo>
                <a:cubicBezTo>
                  <a:pt x="5018090" y="539115"/>
                  <a:pt x="5000945" y="594360"/>
                  <a:pt x="5000945" y="594360"/>
                </a:cubicBezTo>
                <a:cubicBezTo>
                  <a:pt x="4993325" y="615315"/>
                  <a:pt x="4955225" y="628650"/>
                  <a:pt x="4955225" y="628650"/>
                </a:cubicBezTo>
                <a:cubicBezTo>
                  <a:pt x="4936175" y="640080"/>
                  <a:pt x="4913315" y="657225"/>
                  <a:pt x="4886645" y="662940"/>
                </a:cubicBezTo>
                <a:cubicBezTo>
                  <a:pt x="4859975" y="668655"/>
                  <a:pt x="4825685" y="666750"/>
                  <a:pt x="4795205" y="662940"/>
                </a:cubicBezTo>
                <a:cubicBezTo>
                  <a:pt x="4764725" y="659130"/>
                  <a:pt x="4743770" y="662940"/>
                  <a:pt x="4703765" y="640080"/>
                </a:cubicBezTo>
                <a:cubicBezTo>
                  <a:pt x="4663760" y="617220"/>
                  <a:pt x="4614230" y="567690"/>
                  <a:pt x="4555175" y="525780"/>
                </a:cubicBezTo>
                <a:cubicBezTo>
                  <a:pt x="4496120" y="483870"/>
                  <a:pt x="4418015" y="430530"/>
                  <a:pt x="4349435" y="388620"/>
                </a:cubicBezTo>
                <a:cubicBezTo>
                  <a:pt x="4280855" y="346710"/>
                  <a:pt x="4200845" y="295275"/>
                  <a:pt x="4143695" y="274320"/>
                </a:cubicBezTo>
                <a:cubicBezTo>
                  <a:pt x="4086545" y="253365"/>
                  <a:pt x="4063685" y="266700"/>
                  <a:pt x="4006535" y="262890"/>
                </a:cubicBezTo>
                <a:cubicBezTo>
                  <a:pt x="3949385" y="259080"/>
                  <a:pt x="3800795" y="251460"/>
                  <a:pt x="3800795" y="251460"/>
                </a:cubicBezTo>
                <a:lnTo>
                  <a:pt x="3469325" y="228600"/>
                </a:lnTo>
                <a:lnTo>
                  <a:pt x="3137855" y="205740"/>
                </a:lnTo>
                <a:lnTo>
                  <a:pt x="2657795" y="182880"/>
                </a:lnTo>
                <a:cubicBezTo>
                  <a:pt x="2503490" y="175260"/>
                  <a:pt x="2354900" y="163830"/>
                  <a:pt x="2212025" y="160020"/>
                </a:cubicBezTo>
                <a:cubicBezTo>
                  <a:pt x="2069150" y="156210"/>
                  <a:pt x="1800545" y="160020"/>
                  <a:pt x="1800545" y="160020"/>
                </a:cubicBezTo>
                <a:cubicBezTo>
                  <a:pt x="1682435" y="160020"/>
                  <a:pt x="1604330" y="163830"/>
                  <a:pt x="1503365" y="160020"/>
                </a:cubicBezTo>
                <a:cubicBezTo>
                  <a:pt x="1402400" y="156210"/>
                  <a:pt x="1309055" y="140970"/>
                  <a:pt x="1194755" y="137160"/>
                </a:cubicBezTo>
                <a:cubicBezTo>
                  <a:pt x="1080455" y="133350"/>
                  <a:pt x="918530" y="140970"/>
                  <a:pt x="817565" y="137160"/>
                </a:cubicBezTo>
                <a:cubicBezTo>
                  <a:pt x="716600" y="133350"/>
                  <a:pt x="668975" y="116205"/>
                  <a:pt x="588965" y="114300"/>
                </a:cubicBezTo>
                <a:cubicBezTo>
                  <a:pt x="508955" y="112395"/>
                  <a:pt x="430850" y="123825"/>
                  <a:pt x="337505" y="125730"/>
                </a:cubicBezTo>
                <a:cubicBezTo>
                  <a:pt x="244160" y="127635"/>
                  <a:pt x="80330" y="140970"/>
                  <a:pt x="28895" y="125730"/>
                </a:cubicBezTo>
                <a:cubicBezTo>
                  <a:pt x="-22540" y="110490"/>
                  <a:pt x="3177" y="72390"/>
                  <a:pt x="40325" y="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9BAFE8A8-F9BB-3F04-2E1A-B9857B333BBD}"/>
              </a:ext>
            </a:extLst>
          </p:cNvPr>
          <p:cNvSpPr/>
          <p:nvPr/>
        </p:nvSpPr>
        <p:spPr>
          <a:xfrm>
            <a:off x="-214285" y="2727587"/>
            <a:ext cx="207330" cy="1244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a:extLst>
              <a:ext uri="{FF2B5EF4-FFF2-40B4-BE49-F238E27FC236}">
                <a16:creationId xmlns:a16="http://schemas.microsoft.com/office/drawing/2014/main" id="{E8794A72-7922-B022-D101-D484B95F1086}"/>
              </a:ext>
            </a:extLst>
          </p:cNvPr>
          <p:cNvSpPr/>
          <p:nvPr/>
        </p:nvSpPr>
        <p:spPr>
          <a:xfrm rot="215112" flipH="1">
            <a:off x="6784721" y="2884988"/>
            <a:ext cx="5524868" cy="1318039"/>
          </a:xfrm>
          <a:custGeom>
            <a:avLst/>
            <a:gdLst>
              <a:gd name="connsiteX0" fmla="*/ 53030 w 7642669"/>
              <a:gd name="connsiteY0" fmla="*/ 0 h 2480375"/>
              <a:gd name="connsiteX1" fmla="*/ 2293310 w 7642669"/>
              <a:gd name="connsiteY1" fmla="*/ 11430 h 2480375"/>
              <a:gd name="connsiteX2" fmla="*/ 4099250 w 7642669"/>
              <a:gd name="connsiteY2" fmla="*/ 34290 h 2480375"/>
              <a:gd name="connsiteX3" fmla="*/ 5447990 w 7642669"/>
              <a:gd name="connsiteY3" fmla="*/ 57150 h 2480375"/>
              <a:gd name="connsiteX4" fmla="*/ 5836610 w 7642669"/>
              <a:gd name="connsiteY4" fmla="*/ 68580 h 2480375"/>
              <a:gd name="connsiteX5" fmla="*/ 6248090 w 7642669"/>
              <a:gd name="connsiteY5" fmla="*/ 182880 h 2480375"/>
              <a:gd name="connsiteX6" fmla="*/ 6682430 w 7642669"/>
              <a:gd name="connsiteY6" fmla="*/ 468630 h 2480375"/>
              <a:gd name="connsiteX7" fmla="*/ 7162490 w 7642669"/>
              <a:gd name="connsiteY7" fmla="*/ 960120 h 2480375"/>
              <a:gd name="connsiteX8" fmla="*/ 7413950 w 7642669"/>
              <a:gd name="connsiteY8" fmla="*/ 1417320 h 2480375"/>
              <a:gd name="connsiteX9" fmla="*/ 7585400 w 7642669"/>
              <a:gd name="connsiteY9" fmla="*/ 1874520 h 2480375"/>
              <a:gd name="connsiteX10" fmla="*/ 7642550 w 7642669"/>
              <a:gd name="connsiteY10" fmla="*/ 2125980 h 2480375"/>
              <a:gd name="connsiteX11" fmla="*/ 7573970 w 7642669"/>
              <a:gd name="connsiteY11" fmla="*/ 2377440 h 2480375"/>
              <a:gd name="connsiteX12" fmla="*/ 7425380 w 7642669"/>
              <a:gd name="connsiteY12" fmla="*/ 2480310 h 2480375"/>
              <a:gd name="connsiteX13" fmla="*/ 7242500 w 7642669"/>
              <a:gd name="connsiteY13" fmla="*/ 2388870 h 2480375"/>
              <a:gd name="connsiteX14" fmla="*/ 7105340 w 7642669"/>
              <a:gd name="connsiteY14" fmla="*/ 2160270 h 2480375"/>
              <a:gd name="connsiteX15" fmla="*/ 7025330 w 7642669"/>
              <a:gd name="connsiteY15" fmla="*/ 1828800 h 2480375"/>
              <a:gd name="connsiteX16" fmla="*/ 6819590 w 7642669"/>
              <a:gd name="connsiteY16" fmla="*/ 1268730 h 2480375"/>
              <a:gd name="connsiteX17" fmla="*/ 6568130 w 7642669"/>
              <a:gd name="connsiteY17" fmla="*/ 857250 h 2480375"/>
              <a:gd name="connsiteX18" fmla="*/ 6282380 w 7642669"/>
              <a:gd name="connsiteY18" fmla="*/ 537210 h 2480375"/>
              <a:gd name="connsiteX19" fmla="*/ 5928050 w 7642669"/>
              <a:gd name="connsiteY19" fmla="*/ 342900 h 2480375"/>
              <a:gd name="connsiteX20" fmla="*/ 5562290 w 7642669"/>
              <a:gd name="connsiteY20" fmla="*/ 251460 h 2480375"/>
              <a:gd name="connsiteX21" fmla="*/ 5002220 w 7642669"/>
              <a:gd name="connsiteY21" fmla="*/ 228600 h 2480375"/>
              <a:gd name="connsiteX22" fmla="*/ 4625030 w 7642669"/>
              <a:gd name="connsiteY22" fmla="*/ 217170 h 2480375"/>
              <a:gd name="connsiteX23" fmla="*/ 4087820 w 7642669"/>
              <a:gd name="connsiteY23" fmla="*/ 217170 h 2480375"/>
              <a:gd name="connsiteX24" fmla="*/ 3402020 w 7642669"/>
              <a:gd name="connsiteY24" fmla="*/ 194310 h 2480375"/>
              <a:gd name="connsiteX25" fmla="*/ 2579060 w 7642669"/>
              <a:gd name="connsiteY25" fmla="*/ 194310 h 2480375"/>
              <a:gd name="connsiteX26" fmla="*/ 1801820 w 7642669"/>
              <a:gd name="connsiteY26" fmla="*/ 194310 h 2480375"/>
              <a:gd name="connsiteX27" fmla="*/ 1218890 w 7642669"/>
              <a:gd name="connsiteY27" fmla="*/ 194310 h 2480375"/>
              <a:gd name="connsiteX28" fmla="*/ 453080 w 7642669"/>
              <a:gd name="connsiteY28" fmla="*/ 194310 h 2480375"/>
              <a:gd name="connsiteX29" fmla="*/ 41600 w 7642669"/>
              <a:gd name="connsiteY29" fmla="*/ 205740 h 2480375"/>
              <a:gd name="connsiteX30" fmla="*/ 53030 w 7642669"/>
              <a:gd name="connsiteY30" fmla="*/ 0 h 248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42669" h="2480375">
                <a:moveTo>
                  <a:pt x="53030" y="0"/>
                </a:moveTo>
                <a:lnTo>
                  <a:pt x="2293310" y="11430"/>
                </a:lnTo>
                <a:lnTo>
                  <a:pt x="4099250" y="34290"/>
                </a:lnTo>
                <a:lnTo>
                  <a:pt x="5447990" y="57150"/>
                </a:lnTo>
                <a:lnTo>
                  <a:pt x="5836610" y="68580"/>
                </a:lnTo>
                <a:cubicBezTo>
                  <a:pt x="5969960" y="89535"/>
                  <a:pt x="6107120" y="116205"/>
                  <a:pt x="6248090" y="182880"/>
                </a:cubicBezTo>
                <a:cubicBezTo>
                  <a:pt x="6389060" y="249555"/>
                  <a:pt x="6530030" y="339090"/>
                  <a:pt x="6682430" y="468630"/>
                </a:cubicBezTo>
                <a:cubicBezTo>
                  <a:pt x="6834830" y="598170"/>
                  <a:pt x="7040570" y="802005"/>
                  <a:pt x="7162490" y="960120"/>
                </a:cubicBezTo>
                <a:cubicBezTo>
                  <a:pt x="7284410" y="1118235"/>
                  <a:pt x="7343465" y="1264920"/>
                  <a:pt x="7413950" y="1417320"/>
                </a:cubicBezTo>
                <a:cubicBezTo>
                  <a:pt x="7484435" y="1569720"/>
                  <a:pt x="7547300" y="1756410"/>
                  <a:pt x="7585400" y="1874520"/>
                </a:cubicBezTo>
                <a:cubicBezTo>
                  <a:pt x="7623500" y="1992630"/>
                  <a:pt x="7644455" y="2042160"/>
                  <a:pt x="7642550" y="2125980"/>
                </a:cubicBezTo>
                <a:cubicBezTo>
                  <a:pt x="7640645" y="2209800"/>
                  <a:pt x="7610165" y="2318385"/>
                  <a:pt x="7573970" y="2377440"/>
                </a:cubicBezTo>
                <a:cubicBezTo>
                  <a:pt x="7537775" y="2436495"/>
                  <a:pt x="7480625" y="2478405"/>
                  <a:pt x="7425380" y="2480310"/>
                </a:cubicBezTo>
                <a:cubicBezTo>
                  <a:pt x="7370135" y="2482215"/>
                  <a:pt x="7295840" y="2442210"/>
                  <a:pt x="7242500" y="2388870"/>
                </a:cubicBezTo>
                <a:cubicBezTo>
                  <a:pt x="7189160" y="2335530"/>
                  <a:pt x="7141535" y="2253615"/>
                  <a:pt x="7105340" y="2160270"/>
                </a:cubicBezTo>
                <a:cubicBezTo>
                  <a:pt x="7069145" y="2066925"/>
                  <a:pt x="7072955" y="1977390"/>
                  <a:pt x="7025330" y="1828800"/>
                </a:cubicBezTo>
                <a:cubicBezTo>
                  <a:pt x="6977705" y="1680210"/>
                  <a:pt x="6895790" y="1430655"/>
                  <a:pt x="6819590" y="1268730"/>
                </a:cubicBezTo>
                <a:cubicBezTo>
                  <a:pt x="6743390" y="1106805"/>
                  <a:pt x="6657665" y="979170"/>
                  <a:pt x="6568130" y="857250"/>
                </a:cubicBezTo>
                <a:cubicBezTo>
                  <a:pt x="6478595" y="735330"/>
                  <a:pt x="6389060" y="622935"/>
                  <a:pt x="6282380" y="537210"/>
                </a:cubicBezTo>
                <a:cubicBezTo>
                  <a:pt x="6175700" y="451485"/>
                  <a:pt x="6048065" y="390525"/>
                  <a:pt x="5928050" y="342900"/>
                </a:cubicBezTo>
                <a:cubicBezTo>
                  <a:pt x="5808035" y="295275"/>
                  <a:pt x="5716595" y="270510"/>
                  <a:pt x="5562290" y="251460"/>
                </a:cubicBezTo>
                <a:cubicBezTo>
                  <a:pt x="5407985" y="232410"/>
                  <a:pt x="5002220" y="228600"/>
                  <a:pt x="5002220" y="228600"/>
                </a:cubicBezTo>
                <a:cubicBezTo>
                  <a:pt x="4846010" y="222885"/>
                  <a:pt x="4777430" y="219075"/>
                  <a:pt x="4625030" y="217170"/>
                </a:cubicBezTo>
                <a:cubicBezTo>
                  <a:pt x="4472630" y="215265"/>
                  <a:pt x="4291655" y="220980"/>
                  <a:pt x="4087820" y="217170"/>
                </a:cubicBezTo>
                <a:cubicBezTo>
                  <a:pt x="3883985" y="213360"/>
                  <a:pt x="3653480" y="198120"/>
                  <a:pt x="3402020" y="194310"/>
                </a:cubicBezTo>
                <a:cubicBezTo>
                  <a:pt x="3150560" y="190500"/>
                  <a:pt x="2579060" y="194310"/>
                  <a:pt x="2579060" y="194310"/>
                </a:cubicBezTo>
                <a:lnTo>
                  <a:pt x="1801820" y="194310"/>
                </a:lnTo>
                <a:lnTo>
                  <a:pt x="1218890" y="194310"/>
                </a:lnTo>
                <a:lnTo>
                  <a:pt x="453080" y="194310"/>
                </a:lnTo>
                <a:cubicBezTo>
                  <a:pt x="256865" y="196215"/>
                  <a:pt x="112085" y="236220"/>
                  <a:pt x="41600" y="205740"/>
                </a:cubicBezTo>
                <a:cubicBezTo>
                  <a:pt x="-28885" y="175260"/>
                  <a:pt x="642" y="93345"/>
                  <a:pt x="53030" y="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a:extLst>
              <a:ext uri="{FF2B5EF4-FFF2-40B4-BE49-F238E27FC236}">
                <a16:creationId xmlns:a16="http://schemas.microsoft.com/office/drawing/2014/main" id="{225F1079-5D0C-EB6C-44CA-A9BF575A3BD0}"/>
              </a:ext>
            </a:extLst>
          </p:cNvPr>
          <p:cNvSpPr/>
          <p:nvPr/>
        </p:nvSpPr>
        <p:spPr>
          <a:xfrm rot="248268" flipH="1">
            <a:off x="7325531" y="3082987"/>
            <a:ext cx="5007522" cy="1150039"/>
          </a:xfrm>
          <a:custGeom>
            <a:avLst/>
            <a:gdLst>
              <a:gd name="connsiteX0" fmla="*/ 129084 w 7031258"/>
              <a:gd name="connsiteY0" fmla="*/ 12700 h 2009749"/>
              <a:gd name="connsiteX1" fmla="*/ 1294944 w 7031258"/>
              <a:gd name="connsiteY1" fmla="*/ 12700 h 2009749"/>
              <a:gd name="connsiteX2" fmla="*/ 2186484 w 7031258"/>
              <a:gd name="connsiteY2" fmla="*/ 1270 h 2009749"/>
              <a:gd name="connsiteX3" fmla="*/ 3660954 w 7031258"/>
              <a:gd name="connsiteY3" fmla="*/ 24130 h 2009749"/>
              <a:gd name="connsiteX4" fmla="*/ 4381044 w 7031258"/>
              <a:gd name="connsiteY4" fmla="*/ 35560 h 2009749"/>
              <a:gd name="connsiteX5" fmla="*/ 5238294 w 7031258"/>
              <a:gd name="connsiteY5" fmla="*/ 46990 h 2009749"/>
              <a:gd name="connsiteX6" fmla="*/ 5626914 w 7031258"/>
              <a:gd name="connsiteY6" fmla="*/ 69850 h 2009749"/>
              <a:gd name="connsiteX7" fmla="*/ 5924094 w 7031258"/>
              <a:gd name="connsiteY7" fmla="*/ 127000 h 2009749"/>
              <a:gd name="connsiteX8" fmla="*/ 6175554 w 7031258"/>
              <a:gd name="connsiteY8" fmla="*/ 264160 h 2009749"/>
              <a:gd name="connsiteX9" fmla="*/ 6472734 w 7031258"/>
              <a:gd name="connsiteY9" fmla="*/ 504190 h 2009749"/>
              <a:gd name="connsiteX10" fmla="*/ 6644184 w 7031258"/>
              <a:gd name="connsiteY10" fmla="*/ 744220 h 2009749"/>
              <a:gd name="connsiteX11" fmla="*/ 6815634 w 7031258"/>
              <a:gd name="connsiteY11" fmla="*/ 1075690 h 2009749"/>
              <a:gd name="connsiteX12" fmla="*/ 6987084 w 7031258"/>
              <a:gd name="connsiteY12" fmla="*/ 1498600 h 2009749"/>
              <a:gd name="connsiteX13" fmla="*/ 7021374 w 7031258"/>
              <a:gd name="connsiteY13" fmla="*/ 1738630 h 2009749"/>
              <a:gd name="connsiteX14" fmla="*/ 7021374 w 7031258"/>
              <a:gd name="connsiteY14" fmla="*/ 1910080 h 2009749"/>
              <a:gd name="connsiteX15" fmla="*/ 6907074 w 7031258"/>
              <a:gd name="connsiteY15" fmla="*/ 2001520 h 2009749"/>
              <a:gd name="connsiteX16" fmla="*/ 6769914 w 7031258"/>
              <a:gd name="connsiteY16" fmla="*/ 2001520 h 2009749"/>
              <a:gd name="connsiteX17" fmla="*/ 6644184 w 7031258"/>
              <a:gd name="connsiteY17" fmla="*/ 1967230 h 2009749"/>
              <a:gd name="connsiteX18" fmla="*/ 6575604 w 7031258"/>
              <a:gd name="connsiteY18" fmla="*/ 1944370 h 2009749"/>
              <a:gd name="connsiteX19" fmla="*/ 6529884 w 7031258"/>
              <a:gd name="connsiteY19" fmla="*/ 1807210 h 2009749"/>
              <a:gd name="connsiteX20" fmla="*/ 6427014 w 7031258"/>
              <a:gd name="connsiteY20" fmla="*/ 1395730 h 2009749"/>
              <a:gd name="connsiteX21" fmla="*/ 6312714 w 7031258"/>
              <a:gd name="connsiteY21" fmla="*/ 1018540 h 2009749"/>
              <a:gd name="connsiteX22" fmla="*/ 6175554 w 7031258"/>
              <a:gd name="connsiteY22" fmla="*/ 744220 h 2009749"/>
              <a:gd name="connsiteX23" fmla="*/ 5981244 w 7031258"/>
              <a:gd name="connsiteY23" fmla="*/ 538480 h 2009749"/>
              <a:gd name="connsiteX24" fmla="*/ 5718354 w 7031258"/>
              <a:gd name="connsiteY24" fmla="*/ 355600 h 2009749"/>
              <a:gd name="connsiteX25" fmla="*/ 5398314 w 7031258"/>
              <a:gd name="connsiteY25" fmla="*/ 264160 h 2009749"/>
              <a:gd name="connsiteX26" fmla="*/ 4895394 w 7031258"/>
              <a:gd name="connsiteY26" fmla="*/ 229870 h 2009749"/>
              <a:gd name="connsiteX27" fmla="*/ 4552494 w 7031258"/>
              <a:gd name="connsiteY27" fmla="*/ 218440 h 2009749"/>
              <a:gd name="connsiteX28" fmla="*/ 4163874 w 7031258"/>
              <a:gd name="connsiteY28" fmla="*/ 207010 h 2009749"/>
              <a:gd name="connsiteX29" fmla="*/ 3672384 w 7031258"/>
              <a:gd name="connsiteY29" fmla="*/ 195580 h 2009749"/>
              <a:gd name="connsiteX30" fmla="*/ 3078024 w 7031258"/>
              <a:gd name="connsiteY30" fmla="*/ 184150 h 2009749"/>
              <a:gd name="connsiteX31" fmla="*/ 2677974 w 7031258"/>
              <a:gd name="connsiteY31" fmla="*/ 184150 h 2009749"/>
              <a:gd name="connsiteX32" fmla="*/ 2060754 w 7031258"/>
              <a:gd name="connsiteY32" fmla="*/ 172720 h 2009749"/>
              <a:gd name="connsiteX33" fmla="*/ 1603554 w 7031258"/>
              <a:gd name="connsiteY33" fmla="*/ 184150 h 2009749"/>
              <a:gd name="connsiteX34" fmla="*/ 1192074 w 7031258"/>
              <a:gd name="connsiteY34" fmla="*/ 172720 h 2009749"/>
              <a:gd name="connsiteX35" fmla="*/ 917754 w 7031258"/>
              <a:gd name="connsiteY35" fmla="*/ 184150 h 2009749"/>
              <a:gd name="connsiteX36" fmla="*/ 117654 w 7031258"/>
              <a:gd name="connsiteY36" fmla="*/ 184150 h 2009749"/>
              <a:gd name="connsiteX37" fmla="*/ 129084 w 7031258"/>
              <a:gd name="connsiteY37" fmla="*/ 12700 h 20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31258" h="2009749">
                <a:moveTo>
                  <a:pt x="129084" y="12700"/>
                </a:moveTo>
                <a:cubicBezTo>
                  <a:pt x="325299" y="-15875"/>
                  <a:pt x="1294944" y="12700"/>
                  <a:pt x="1294944" y="12700"/>
                </a:cubicBezTo>
                <a:cubicBezTo>
                  <a:pt x="1637844" y="10795"/>
                  <a:pt x="1792149" y="-635"/>
                  <a:pt x="2186484" y="1270"/>
                </a:cubicBezTo>
                <a:cubicBezTo>
                  <a:pt x="2580819" y="3175"/>
                  <a:pt x="3660954" y="24130"/>
                  <a:pt x="3660954" y="24130"/>
                </a:cubicBezTo>
                <a:lnTo>
                  <a:pt x="4381044" y="35560"/>
                </a:lnTo>
                <a:lnTo>
                  <a:pt x="5238294" y="46990"/>
                </a:lnTo>
                <a:cubicBezTo>
                  <a:pt x="5445939" y="52705"/>
                  <a:pt x="5512614" y="56515"/>
                  <a:pt x="5626914" y="69850"/>
                </a:cubicBezTo>
                <a:cubicBezTo>
                  <a:pt x="5741214" y="83185"/>
                  <a:pt x="5832654" y="94615"/>
                  <a:pt x="5924094" y="127000"/>
                </a:cubicBezTo>
                <a:cubicBezTo>
                  <a:pt x="6015534" y="159385"/>
                  <a:pt x="6084114" y="201295"/>
                  <a:pt x="6175554" y="264160"/>
                </a:cubicBezTo>
                <a:cubicBezTo>
                  <a:pt x="6266994" y="327025"/>
                  <a:pt x="6394629" y="424180"/>
                  <a:pt x="6472734" y="504190"/>
                </a:cubicBezTo>
                <a:cubicBezTo>
                  <a:pt x="6550839" y="584200"/>
                  <a:pt x="6587034" y="648970"/>
                  <a:pt x="6644184" y="744220"/>
                </a:cubicBezTo>
                <a:cubicBezTo>
                  <a:pt x="6701334" y="839470"/>
                  <a:pt x="6758484" y="949960"/>
                  <a:pt x="6815634" y="1075690"/>
                </a:cubicBezTo>
                <a:cubicBezTo>
                  <a:pt x="6872784" y="1201420"/>
                  <a:pt x="6952794" y="1388110"/>
                  <a:pt x="6987084" y="1498600"/>
                </a:cubicBezTo>
                <a:cubicBezTo>
                  <a:pt x="7021374" y="1609090"/>
                  <a:pt x="7015659" y="1670050"/>
                  <a:pt x="7021374" y="1738630"/>
                </a:cubicBezTo>
                <a:cubicBezTo>
                  <a:pt x="7027089" y="1807210"/>
                  <a:pt x="7040424" y="1866265"/>
                  <a:pt x="7021374" y="1910080"/>
                </a:cubicBezTo>
                <a:cubicBezTo>
                  <a:pt x="7002324" y="1953895"/>
                  <a:pt x="6948984" y="1986280"/>
                  <a:pt x="6907074" y="2001520"/>
                </a:cubicBezTo>
                <a:cubicBezTo>
                  <a:pt x="6865164" y="2016760"/>
                  <a:pt x="6813729" y="2007235"/>
                  <a:pt x="6769914" y="2001520"/>
                </a:cubicBezTo>
                <a:cubicBezTo>
                  <a:pt x="6726099" y="1995805"/>
                  <a:pt x="6644184" y="1967230"/>
                  <a:pt x="6644184" y="1967230"/>
                </a:cubicBezTo>
                <a:cubicBezTo>
                  <a:pt x="6611799" y="1957705"/>
                  <a:pt x="6594654" y="1971040"/>
                  <a:pt x="6575604" y="1944370"/>
                </a:cubicBezTo>
                <a:cubicBezTo>
                  <a:pt x="6556554" y="1917700"/>
                  <a:pt x="6554649" y="1898650"/>
                  <a:pt x="6529884" y="1807210"/>
                </a:cubicBezTo>
                <a:cubicBezTo>
                  <a:pt x="6505119" y="1715770"/>
                  <a:pt x="6463209" y="1527175"/>
                  <a:pt x="6427014" y="1395730"/>
                </a:cubicBezTo>
                <a:cubicBezTo>
                  <a:pt x="6390819" y="1264285"/>
                  <a:pt x="6354624" y="1127125"/>
                  <a:pt x="6312714" y="1018540"/>
                </a:cubicBezTo>
                <a:cubicBezTo>
                  <a:pt x="6270804" y="909955"/>
                  <a:pt x="6230799" y="824230"/>
                  <a:pt x="6175554" y="744220"/>
                </a:cubicBezTo>
                <a:cubicBezTo>
                  <a:pt x="6120309" y="664210"/>
                  <a:pt x="6057444" y="603250"/>
                  <a:pt x="5981244" y="538480"/>
                </a:cubicBezTo>
                <a:cubicBezTo>
                  <a:pt x="5905044" y="473710"/>
                  <a:pt x="5815509" y="401320"/>
                  <a:pt x="5718354" y="355600"/>
                </a:cubicBezTo>
                <a:cubicBezTo>
                  <a:pt x="5621199" y="309880"/>
                  <a:pt x="5535474" y="285115"/>
                  <a:pt x="5398314" y="264160"/>
                </a:cubicBezTo>
                <a:cubicBezTo>
                  <a:pt x="5261154" y="243205"/>
                  <a:pt x="5036364" y="237490"/>
                  <a:pt x="4895394" y="229870"/>
                </a:cubicBezTo>
                <a:cubicBezTo>
                  <a:pt x="4754424" y="222250"/>
                  <a:pt x="4552494" y="218440"/>
                  <a:pt x="4552494" y="218440"/>
                </a:cubicBezTo>
                <a:lnTo>
                  <a:pt x="4163874" y="207010"/>
                </a:lnTo>
                <a:lnTo>
                  <a:pt x="3672384" y="195580"/>
                </a:lnTo>
                <a:lnTo>
                  <a:pt x="3078024" y="184150"/>
                </a:lnTo>
                <a:cubicBezTo>
                  <a:pt x="2912289" y="182245"/>
                  <a:pt x="2677974" y="184150"/>
                  <a:pt x="2677974" y="184150"/>
                </a:cubicBezTo>
                <a:lnTo>
                  <a:pt x="2060754" y="172720"/>
                </a:lnTo>
                <a:cubicBezTo>
                  <a:pt x="1881684" y="172720"/>
                  <a:pt x="1748334" y="184150"/>
                  <a:pt x="1603554" y="184150"/>
                </a:cubicBezTo>
                <a:cubicBezTo>
                  <a:pt x="1458774" y="184150"/>
                  <a:pt x="1306374" y="172720"/>
                  <a:pt x="1192074" y="172720"/>
                </a:cubicBezTo>
                <a:cubicBezTo>
                  <a:pt x="1077774" y="172720"/>
                  <a:pt x="1096824" y="182245"/>
                  <a:pt x="917754" y="184150"/>
                </a:cubicBezTo>
                <a:cubicBezTo>
                  <a:pt x="738684" y="186055"/>
                  <a:pt x="249099" y="210820"/>
                  <a:pt x="117654" y="184150"/>
                </a:cubicBezTo>
                <a:cubicBezTo>
                  <a:pt x="-13791" y="157480"/>
                  <a:pt x="-67131" y="41275"/>
                  <a:pt x="129084" y="1270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9">
            <a:extLst>
              <a:ext uri="{FF2B5EF4-FFF2-40B4-BE49-F238E27FC236}">
                <a16:creationId xmlns:a16="http://schemas.microsoft.com/office/drawing/2014/main" id="{26DDE422-A74E-4DE0-3629-E05C3D60F671}"/>
              </a:ext>
            </a:extLst>
          </p:cNvPr>
          <p:cNvSpPr/>
          <p:nvPr/>
        </p:nvSpPr>
        <p:spPr>
          <a:xfrm rot="233199" flipH="1">
            <a:off x="7903798" y="3281453"/>
            <a:ext cx="4405789" cy="954256"/>
          </a:xfrm>
          <a:custGeom>
            <a:avLst/>
            <a:gdLst>
              <a:gd name="connsiteX0" fmla="*/ 65086 w 6312733"/>
              <a:gd name="connsiteY0" fmla="*/ 13589 h 1538012"/>
              <a:gd name="connsiteX1" fmla="*/ 739456 w 6312733"/>
              <a:gd name="connsiteY1" fmla="*/ 2159 h 1538012"/>
              <a:gd name="connsiteX2" fmla="*/ 1368106 w 6312733"/>
              <a:gd name="connsiteY2" fmla="*/ 13589 h 1538012"/>
              <a:gd name="connsiteX3" fmla="*/ 1996756 w 6312733"/>
              <a:gd name="connsiteY3" fmla="*/ 13589 h 1538012"/>
              <a:gd name="connsiteX4" fmla="*/ 2659696 w 6312733"/>
              <a:gd name="connsiteY4" fmla="*/ 2159 h 1538012"/>
              <a:gd name="connsiteX5" fmla="*/ 3276916 w 6312733"/>
              <a:gd name="connsiteY5" fmla="*/ 25019 h 1538012"/>
              <a:gd name="connsiteX6" fmla="*/ 3779836 w 6312733"/>
              <a:gd name="connsiteY6" fmla="*/ 36449 h 1538012"/>
              <a:gd name="connsiteX7" fmla="*/ 4385626 w 6312733"/>
              <a:gd name="connsiteY7" fmla="*/ 25019 h 1538012"/>
              <a:gd name="connsiteX8" fmla="*/ 5037136 w 6312733"/>
              <a:gd name="connsiteY8" fmla="*/ 82169 h 1538012"/>
              <a:gd name="connsiteX9" fmla="*/ 5391466 w 6312733"/>
              <a:gd name="connsiteY9" fmla="*/ 116459 h 1538012"/>
              <a:gd name="connsiteX10" fmla="*/ 5642926 w 6312733"/>
              <a:gd name="connsiteY10" fmla="*/ 253619 h 1538012"/>
              <a:gd name="connsiteX11" fmla="*/ 5928676 w 6312733"/>
              <a:gd name="connsiteY11" fmla="*/ 482219 h 1538012"/>
              <a:gd name="connsiteX12" fmla="*/ 6111556 w 6312733"/>
              <a:gd name="connsiteY12" fmla="*/ 745109 h 1538012"/>
              <a:gd name="connsiteX13" fmla="*/ 6225856 w 6312733"/>
              <a:gd name="connsiteY13" fmla="*/ 950849 h 1538012"/>
              <a:gd name="connsiteX14" fmla="*/ 6305866 w 6312733"/>
              <a:gd name="connsiteY14" fmla="*/ 1202309 h 1538012"/>
              <a:gd name="connsiteX15" fmla="*/ 6305866 w 6312733"/>
              <a:gd name="connsiteY15" fmla="*/ 1373759 h 1538012"/>
              <a:gd name="connsiteX16" fmla="*/ 6283006 w 6312733"/>
              <a:gd name="connsiteY16" fmla="*/ 1476629 h 1538012"/>
              <a:gd name="connsiteX17" fmla="*/ 6180136 w 6312733"/>
              <a:gd name="connsiteY17" fmla="*/ 1533779 h 1538012"/>
              <a:gd name="connsiteX18" fmla="*/ 6100126 w 6312733"/>
              <a:gd name="connsiteY18" fmla="*/ 1533779 h 1538012"/>
              <a:gd name="connsiteX19" fmla="*/ 5985826 w 6312733"/>
              <a:gd name="connsiteY19" fmla="*/ 1533779 h 1538012"/>
              <a:gd name="connsiteX20" fmla="*/ 5917246 w 6312733"/>
              <a:gd name="connsiteY20" fmla="*/ 1476629 h 1538012"/>
              <a:gd name="connsiteX21" fmla="*/ 5825806 w 6312733"/>
              <a:gd name="connsiteY21" fmla="*/ 1248029 h 1538012"/>
              <a:gd name="connsiteX22" fmla="*/ 5665786 w 6312733"/>
              <a:gd name="connsiteY22" fmla="*/ 870839 h 1538012"/>
              <a:gd name="connsiteX23" fmla="*/ 5505766 w 6312733"/>
              <a:gd name="connsiteY23" fmla="*/ 630809 h 1538012"/>
              <a:gd name="connsiteX24" fmla="*/ 5277166 w 6312733"/>
              <a:gd name="connsiteY24" fmla="*/ 436499 h 1538012"/>
              <a:gd name="connsiteX25" fmla="*/ 5014276 w 6312733"/>
              <a:gd name="connsiteY25" fmla="*/ 322199 h 1538012"/>
              <a:gd name="connsiteX26" fmla="*/ 4717096 w 6312733"/>
              <a:gd name="connsiteY26" fmla="*/ 219329 h 1538012"/>
              <a:gd name="connsiteX27" fmla="*/ 4305616 w 6312733"/>
              <a:gd name="connsiteY27" fmla="*/ 207899 h 1538012"/>
              <a:gd name="connsiteX28" fmla="*/ 3768406 w 6312733"/>
              <a:gd name="connsiteY28" fmla="*/ 196469 h 1538012"/>
              <a:gd name="connsiteX29" fmla="*/ 3288346 w 6312733"/>
              <a:gd name="connsiteY29" fmla="*/ 162179 h 1538012"/>
              <a:gd name="connsiteX30" fmla="*/ 2659696 w 6312733"/>
              <a:gd name="connsiteY30" fmla="*/ 150749 h 1538012"/>
              <a:gd name="connsiteX31" fmla="*/ 2076766 w 6312733"/>
              <a:gd name="connsiteY31" fmla="*/ 127889 h 1538012"/>
              <a:gd name="connsiteX32" fmla="*/ 1539556 w 6312733"/>
              <a:gd name="connsiteY32" fmla="*/ 139319 h 1538012"/>
              <a:gd name="connsiteX33" fmla="*/ 1139506 w 6312733"/>
              <a:gd name="connsiteY33" fmla="*/ 139319 h 1538012"/>
              <a:gd name="connsiteX34" fmla="*/ 659446 w 6312733"/>
              <a:gd name="connsiteY34" fmla="*/ 139319 h 1538012"/>
              <a:gd name="connsiteX35" fmla="*/ 293686 w 6312733"/>
              <a:gd name="connsiteY35" fmla="*/ 139319 h 1538012"/>
              <a:gd name="connsiteX36" fmla="*/ 53656 w 6312733"/>
              <a:gd name="connsiteY36" fmla="*/ 127889 h 1538012"/>
              <a:gd name="connsiteX37" fmla="*/ 65086 w 6312733"/>
              <a:gd name="connsiteY37" fmla="*/ 13589 h 15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12733" h="1538012">
                <a:moveTo>
                  <a:pt x="65086" y="13589"/>
                </a:moveTo>
                <a:cubicBezTo>
                  <a:pt x="179386" y="-7366"/>
                  <a:pt x="522286" y="2159"/>
                  <a:pt x="739456" y="2159"/>
                </a:cubicBezTo>
                <a:cubicBezTo>
                  <a:pt x="956626" y="2159"/>
                  <a:pt x="1368106" y="13589"/>
                  <a:pt x="1368106" y="13589"/>
                </a:cubicBezTo>
                <a:lnTo>
                  <a:pt x="1996756" y="13589"/>
                </a:lnTo>
                <a:cubicBezTo>
                  <a:pt x="2212021" y="11684"/>
                  <a:pt x="2446336" y="254"/>
                  <a:pt x="2659696" y="2159"/>
                </a:cubicBezTo>
                <a:cubicBezTo>
                  <a:pt x="2873056" y="4064"/>
                  <a:pt x="3276916" y="25019"/>
                  <a:pt x="3276916" y="25019"/>
                </a:cubicBezTo>
                <a:cubicBezTo>
                  <a:pt x="3463606" y="30734"/>
                  <a:pt x="3595051" y="36449"/>
                  <a:pt x="3779836" y="36449"/>
                </a:cubicBezTo>
                <a:cubicBezTo>
                  <a:pt x="3964621" y="36449"/>
                  <a:pt x="4176076" y="17399"/>
                  <a:pt x="4385626" y="25019"/>
                </a:cubicBezTo>
                <a:cubicBezTo>
                  <a:pt x="4595176" y="32639"/>
                  <a:pt x="5037136" y="82169"/>
                  <a:pt x="5037136" y="82169"/>
                </a:cubicBezTo>
                <a:cubicBezTo>
                  <a:pt x="5204776" y="97409"/>
                  <a:pt x="5290501" y="87884"/>
                  <a:pt x="5391466" y="116459"/>
                </a:cubicBezTo>
                <a:cubicBezTo>
                  <a:pt x="5492431" y="145034"/>
                  <a:pt x="5553391" y="192659"/>
                  <a:pt x="5642926" y="253619"/>
                </a:cubicBezTo>
                <a:cubicBezTo>
                  <a:pt x="5732461" y="314579"/>
                  <a:pt x="5850571" y="400304"/>
                  <a:pt x="5928676" y="482219"/>
                </a:cubicBezTo>
                <a:cubicBezTo>
                  <a:pt x="6006781" y="564134"/>
                  <a:pt x="6062026" y="667004"/>
                  <a:pt x="6111556" y="745109"/>
                </a:cubicBezTo>
                <a:cubicBezTo>
                  <a:pt x="6161086" y="823214"/>
                  <a:pt x="6193471" y="874649"/>
                  <a:pt x="6225856" y="950849"/>
                </a:cubicBezTo>
                <a:cubicBezTo>
                  <a:pt x="6258241" y="1027049"/>
                  <a:pt x="6292531" y="1131824"/>
                  <a:pt x="6305866" y="1202309"/>
                </a:cubicBezTo>
                <a:cubicBezTo>
                  <a:pt x="6319201" y="1272794"/>
                  <a:pt x="6309676" y="1328039"/>
                  <a:pt x="6305866" y="1373759"/>
                </a:cubicBezTo>
                <a:cubicBezTo>
                  <a:pt x="6302056" y="1419479"/>
                  <a:pt x="6303961" y="1449959"/>
                  <a:pt x="6283006" y="1476629"/>
                </a:cubicBezTo>
                <a:cubicBezTo>
                  <a:pt x="6262051" y="1503299"/>
                  <a:pt x="6210616" y="1524254"/>
                  <a:pt x="6180136" y="1533779"/>
                </a:cubicBezTo>
                <a:cubicBezTo>
                  <a:pt x="6149656" y="1543304"/>
                  <a:pt x="6100126" y="1533779"/>
                  <a:pt x="6100126" y="1533779"/>
                </a:cubicBezTo>
                <a:lnTo>
                  <a:pt x="5985826" y="1533779"/>
                </a:lnTo>
                <a:cubicBezTo>
                  <a:pt x="5955346" y="1524254"/>
                  <a:pt x="5943916" y="1524254"/>
                  <a:pt x="5917246" y="1476629"/>
                </a:cubicBezTo>
                <a:cubicBezTo>
                  <a:pt x="5890576" y="1429004"/>
                  <a:pt x="5867716" y="1348994"/>
                  <a:pt x="5825806" y="1248029"/>
                </a:cubicBezTo>
                <a:cubicBezTo>
                  <a:pt x="5783896" y="1147064"/>
                  <a:pt x="5719126" y="973709"/>
                  <a:pt x="5665786" y="870839"/>
                </a:cubicBezTo>
                <a:cubicBezTo>
                  <a:pt x="5612446" y="767969"/>
                  <a:pt x="5570536" y="703199"/>
                  <a:pt x="5505766" y="630809"/>
                </a:cubicBezTo>
                <a:cubicBezTo>
                  <a:pt x="5440996" y="558419"/>
                  <a:pt x="5359081" y="487934"/>
                  <a:pt x="5277166" y="436499"/>
                </a:cubicBezTo>
                <a:cubicBezTo>
                  <a:pt x="5195251" y="385064"/>
                  <a:pt x="5107621" y="358394"/>
                  <a:pt x="5014276" y="322199"/>
                </a:cubicBezTo>
                <a:cubicBezTo>
                  <a:pt x="4920931" y="286004"/>
                  <a:pt x="4835206" y="238379"/>
                  <a:pt x="4717096" y="219329"/>
                </a:cubicBezTo>
                <a:cubicBezTo>
                  <a:pt x="4598986" y="200279"/>
                  <a:pt x="4305616" y="207899"/>
                  <a:pt x="4305616" y="207899"/>
                </a:cubicBezTo>
                <a:cubicBezTo>
                  <a:pt x="4147501" y="204089"/>
                  <a:pt x="3937951" y="204089"/>
                  <a:pt x="3768406" y="196469"/>
                </a:cubicBezTo>
                <a:cubicBezTo>
                  <a:pt x="3598861" y="188849"/>
                  <a:pt x="3473131" y="169799"/>
                  <a:pt x="3288346" y="162179"/>
                </a:cubicBezTo>
                <a:cubicBezTo>
                  <a:pt x="3103561" y="154559"/>
                  <a:pt x="2861626" y="156464"/>
                  <a:pt x="2659696" y="150749"/>
                </a:cubicBezTo>
                <a:cubicBezTo>
                  <a:pt x="2457766" y="145034"/>
                  <a:pt x="2263456" y="129794"/>
                  <a:pt x="2076766" y="127889"/>
                </a:cubicBezTo>
                <a:cubicBezTo>
                  <a:pt x="1890076" y="125984"/>
                  <a:pt x="1695766" y="137414"/>
                  <a:pt x="1539556" y="139319"/>
                </a:cubicBezTo>
                <a:cubicBezTo>
                  <a:pt x="1383346" y="141224"/>
                  <a:pt x="1139506" y="139319"/>
                  <a:pt x="1139506" y="139319"/>
                </a:cubicBezTo>
                <a:lnTo>
                  <a:pt x="659446" y="139319"/>
                </a:lnTo>
                <a:lnTo>
                  <a:pt x="293686" y="139319"/>
                </a:lnTo>
                <a:cubicBezTo>
                  <a:pt x="192721" y="137414"/>
                  <a:pt x="93661" y="146939"/>
                  <a:pt x="53656" y="127889"/>
                </a:cubicBezTo>
                <a:cubicBezTo>
                  <a:pt x="13651" y="108839"/>
                  <a:pt x="-49214" y="34544"/>
                  <a:pt x="65086" y="13589"/>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a:extLst>
              <a:ext uri="{FF2B5EF4-FFF2-40B4-BE49-F238E27FC236}">
                <a16:creationId xmlns:a16="http://schemas.microsoft.com/office/drawing/2014/main" id="{896905EC-9DC4-9291-23A4-941FEBC2A81B}"/>
              </a:ext>
            </a:extLst>
          </p:cNvPr>
          <p:cNvSpPr/>
          <p:nvPr/>
        </p:nvSpPr>
        <p:spPr>
          <a:xfrm rot="283304" flipH="1">
            <a:off x="8386200" y="3406823"/>
            <a:ext cx="4010101" cy="905251"/>
          </a:xfrm>
          <a:custGeom>
            <a:avLst/>
            <a:gdLst>
              <a:gd name="connsiteX0" fmla="*/ 31549 w 5612499"/>
              <a:gd name="connsiteY0" fmla="*/ 0 h 1075848"/>
              <a:gd name="connsiteX1" fmla="*/ 1014529 w 5612499"/>
              <a:gd name="connsiteY1" fmla="*/ 0 h 1075848"/>
              <a:gd name="connsiteX2" fmla="*/ 1803199 w 5612499"/>
              <a:gd name="connsiteY2" fmla="*/ 0 h 1075848"/>
              <a:gd name="connsiteX3" fmla="*/ 2569009 w 5612499"/>
              <a:gd name="connsiteY3" fmla="*/ 11430 h 1075848"/>
              <a:gd name="connsiteX4" fmla="*/ 3231949 w 5612499"/>
              <a:gd name="connsiteY4" fmla="*/ 22860 h 1075848"/>
              <a:gd name="connsiteX5" fmla="*/ 3837739 w 5612499"/>
              <a:gd name="connsiteY5" fmla="*/ 45720 h 1075848"/>
              <a:gd name="connsiteX6" fmla="*/ 4180639 w 5612499"/>
              <a:gd name="connsiteY6" fmla="*/ 45720 h 1075848"/>
              <a:gd name="connsiteX7" fmla="*/ 4580689 w 5612499"/>
              <a:gd name="connsiteY7" fmla="*/ 57150 h 1075848"/>
              <a:gd name="connsiteX8" fmla="*/ 4866439 w 5612499"/>
              <a:gd name="connsiteY8" fmla="*/ 114300 h 1075848"/>
              <a:gd name="connsiteX9" fmla="*/ 5049319 w 5612499"/>
              <a:gd name="connsiteY9" fmla="*/ 205740 h 1075848"/>
              <a:gd name="connsiteX10" fmla="*/ 5300779 w 5612499"/>
              <a:gd name="connsiteY10" fmla="*/ 365760 h 1075848"/>
              <a:gd name="connsiteX11" fmla="*/ 5495089 w 5612499"/>
              <a:gd name="connsiteY11" fmla="*/ 548640 h 1075848"/>
              <a:gd name="connsiteX12" fmla="*/ 5597959 w 5612499"/>
              <a:gd name="connsiteY12" fmla="*/ 777240 h 1075848"/>
              <a:gd name="connsiteX13" fmla="*/ 5609389 w 5612499"/>
              <a:gd name="connsiteY13" fmla="*/ 948690 h 1075848"/>
              <a:gd name="connsiteX14" fmla="*/ 5575099 w 5612499"/>
              <a:gd name="connsiteY14" fmla="*/ 1062990 h 1075848"/>
              <a:gd name="connsiteX15" fmla="*/ 5506519 w 5612499"/>
              <a:gd name="connsiteY15" fmla="*/ 1074420 h 1075848"/>
              <a:gd name="connsiteX16" fmla="*/ 5369359 w 5612499"/>
              <a:gd name="connsiteY16" fmla="*/ 1074420 h 1075848"/>
              <a:gd name="connsiteX17" fmla="*/ 5300779 w 5612499"/>
              <a:gd name="connsiteY17" fmla="*/ 1051560 h 1075848"/>
              <a:gd name="connsiteX18" fmla="*/ 5197909 w 5612499"/>
              <a:gd name="connsiteY18" fmla="*/ 902970 h 1075848"/>
              <a:gd name="connsiteX19" fmla="*/ 5106469 w 5612499"/>
              <a:gd name="connsiteY19" fmla="*/ 754380 h 1075848"/>
              <a:gd name="connsiteX20" fmla="*/ 4957879 w 5612499"/>
              <a:gd name="connsiteY20" fmla="*/ 548640 h 1075848"/>
              <a:gd name="connsiteX21" fmla="*/ 4797859 w 5612499"/>
              <a:gd name="connsiteY21" fmla="*/ 434340 h 1075848"/>
              <a:gd name="connsiteX22" fmla="*/ 4592119 w 5612499"/>
              <a:gd name="connsiteY22" fmla="*/ 320040 h 1075848"/>
              <a:gd name="connsiteX23" fmla="*/ 4386379 w 5612499"/>
              <a:gd name="connsiteY23" fmla="*/ 228600 h 1075848"/>
              <a:gd name="connsiteX24" fmla="*/ 4032049 w 5612499"/>
              <a:gd name="connsiteY24" fmla="*/ 205740 h 1075848"/>
              <a:gd name="connsiteX25" fmla="*/ 3814879 w 5612499"/>
              <a:gd name="connsiteY25" fmla="*/ 205740 h 1075848"/>
              <a:gd name="connsiteX26" fmla="*/ 3129079 w 5612499"/>
              <a:gd name="connsiteY26" fmla="*/ 182880 h 1075848"/>
              <a:gd name="connsiteX27" fmla="*/ 2569009 w 5612499"/>
              <a:gd name="connsiteY27" fmla="*/ 148590 h 1075848"/>
              <a:gd name="connsiteX28" fmla="*/ 2100379 w 5612499"/>
              <a:gd name="connsiteY28" fmla="*/ 148590 h 1075848"/>
              <a:gd name="connsiteX29" fmla="*/ 1654609 w 5612499"/>
              <a:gd name="connsiteY29" fmla="*/ 160020 h 1075848"/>
              <a:gd name="connsiteX30" fmla="*/ 1025959 w 5612499"/>
              <a:gd name="connsiteY30" fmla="*/ 137160 h 1075848"/>
              <a:gd name="connsiteX31" fmla="*/ 568759 w 5612499"/>
              <a:gd name="connsiteY31" fmla="*/ 125730 h 1075848"/>
              <a:gd name="connsiteX32" fmla="*/ 237289 w 5612499"/>
              <a:gd name="connsiteY32" fmla="*/ 125730 h 1075848"/>
              <a:gd name="connsiteX33" fmla="*/ 20119 w 5612499"/>
              <a:gd name="connsiteY33" fmla="*/ 125730 h 1075848"/>
              <a:gd name="connsiteX34" fmla="*/ 31549 w 5612499"/>
              <a:gd name="connsiteY34" fmla="*/ 0 h 107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12499" h="1075848">
                <a:moveTo>
                  <a:pt x="31549" y="0"/>
                </a:moveTo>
                <a:lnTo>
                  <a:pt x="1014529" y="0"/>
                </a:lnTo>
                <a:lnTo>
                  <a:pt x="1803199" y="0"/>
                </a:lnTo>
                <a:lnTo>
                  <a:pt x="2569009" y="11430"/>
                </a:lnTo>
                <a:lnTo>
                  <a:pt x="3231949" y="22860"/>
                </a:lnTo>
                <a:cubicBezTo>
                  <a:pt x="3443404" y="28575"/>
                  <a:pt x="3679624" y="41910"/>
                  <a:pt x="3837739" y="45720"/>
                </a:cubicBezTo>
                <a:cubicBezTo>
                  <a:pt x="3995854" y="49530"/>
                  <a:pt x="4056814" y="43815"/>
                  <a:pt x="4180639" y="45720"/>
                </a:cubicBezTo>
                <a:cubicBezTo>
                  <a:pt x="4304464" y="47625"/>
                  <a:pt x="4466389" y="45720"/>
                  <a:pt x="4580689" y="57150"/>
                </a:cubicBezTo>
                <a:cubicBezTo>
                  <a:pt x="4694989" y="68580"/>
                  <a:pt x="4788334" y="89535"/>
                  <a:pt x="4866439" y="114300"/>
                </a:cubicBezTo>
                <a:cubicBezTo>
                  <a:pt x="4944544" y="139065"/>
                  <a:pt x="4976929" y="163830"/>
                  <a:pt x="5049319" y="205740"/>
                </a:cubicBezTo>
                <a:cubicBezTo>
                  <a:pt x="5121709" y="247650"/>
                  <a:pt x="5226484" y="308610"/>
                  <a:pt x="5300779" y="365760"/>
                </a:cubicBezTo>
                <a:cubicBezTo>
                  <a:pt x="5375074" y="422910"/>
                  <a:pt x="5445559" y="480060"/>
                  <a:pt x="5495089" y="548640"/>
                </a:cubicBezTo>
                <a:cubicBezTo>
                  <a:pt x="5544619" y="617220"/>
                  <a:pt x="5578909" y="710565"/>
                  <a:pt x="5597959" y="777240"/>
                </a:cubicBezTo>
                <a:cubicBezTo>
                  <a:pt x="5617009" y="843915"/>
                  <a:pt x="5613199" y="901065"/>
                  <a:pt x="5609389" y="948690"/>
                </a:cubicBezTo>
                <a:cubicBezTo>
                  <a:pt x="5605579" y="996315"/>
                  <a:pt x="5575099" y="1062990"/>
                  <a:pt x="5575099" y="1062990"/>
                </a:cubicBezTo>
                <a:cubicBezTo>
                  <a:pt x="5557954" y="1083945"/>
                  <a:pt x="5540809" y="1072515"/>
                  <a:pt x="5506519" y="1074420"/>
                </a:cubicBezTo>
                <a:cubicBezTo>
                  <a:pt x="5472229" y="1076325"/>
                  <a:pt x="5369359" y="1074420"/>
                  <a:pt x="5369359" y="1074420"/>
                </a:cubicBezTo>
                <a:cubicBezTo>
                  <a:pt x="5335069" y="1070610"/>
                  <a:pt x="5329354" y="1080135"/>
                  <a:pt x="5300779" y="1051560"/>
                </a:cubicBezTo>
                <a:cubicBezTo>
                  <a:pt x="5272204" y="1022985"/>
                  <a:pt x="5230294" y="952500"/>
                  <a:pt x="5197909" y="902970"/>
                </a:cubicBezTo>
                <a:cubicBezTo>
                  <a:pt x="5165524" y="853440"/>
                  <a:pt x="5146474" y="813435"/>
                  <a:pt x="5106469" y="754380"/>
                </a:cubicBezTo>
                <a:cubicBezTo>
                  <a:pt x="5066464" y="695325"/>
                  <a:pt x="5009314" y="601980"/>
                  <a:pt x="4957879" y="548640"/>
                </a:cubicBezTo>
                <a:cubicBezTo>
                  <a:pt x="4906444" y="495300"/>
                  <a:pt x="4858819" y="472440"/>
                  <a:pt x="4797859" y="434340"/>
                </a:cubicBezTo>
                <a:cubicBezTo>
                  <a:pt x="4736899" y="396240"/>
                  <a:pt x="4660699" y="354330"/>
                  <a:pt x="4592119" y="320040"/>
                </a:cubicBezTo>
                <a:cubicBezTo>
                  <a:pt x="4523539" y="285750"/>
                  <a:pt x="4479724" y="247650"/>
                  <a:pt x="4386379" y="228600"/>
                </a:cubicBezTo>
                <a:cubicBezTo>
                  <a:pt x="4293034" y="209550"/>
                  <a:pt x="4127299" y="209550"/>
                  <a:pt x="4032049" y="205740"/>
                </a:cubicBezTo>
                <a:cubicBezTo>
                  <a:pt x="3936799" y="201930"/>
                  <a:pt x="3814879" y="205740"/>
                  <a:pt x="3814879" y="205740"/>
                </a:cubicBezTo>
                <a:lnTo>
                  <a:pt x="3129079" y="182880"/>
                </a:lnTo>
                <a:cubicBezTo>
                  <a:pt x="2921434" y="173355"/>
                  <a:pt x="2740459" y="154305"/>
                  <a:pt x="2569009" y="148590"/>
                </a:cubicBezTo>
                <a:cubicBezTo>
                  <a:pt x="2397559" y="142875"/>
                  <a:pt x="2252779" y="146685"/>
                  <a:pt x="2100379" y="148590"/>
                </a:cubicBezTo>
                <a:cubicBezTo>
                  <a:pt x="1947979" y="150495"/>
                  <a:pt x="1833679" y="161925"/>
                  <a:pt x="1654609" y="160020"/>
                </a:cubicBezTo>
                <a:cubicBezTo>
                  <a:pt x="1475539" y="158115"/>
                  <a:pt x="1025959" y="137160"/>
                  <a:pt x="1025959" y="137160"/>
                </a:cubicBezTo>
                <a:lnTo>
                  <a:pt x="568759" y="125730"/>
                </a:lnTo>
                <a:cubicBezTo>
                  <a:pt x="437314" y="123825"/>
                  <a:pt x="237289" y="125730"/>
                  <a:pt x="237289" y="125730"/>
                </a:cubicBezTo>
                <a:cubicBezTo>
                  <a:pt x="145849" y="125730"/>
                  <a:pt x="56314" y="139065"/>
                  <a:pt x="20119" y="125730"/>
                </a:cubicBezTo>
                <a:cubicBezTo>
                  <a:pt x="-16076" y="112395"/>
                  <a:pt x="2021" y="79057"/>
                  <a:pt x="31549" y="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a:extLst>
              <a:ext uri="{FF2B5EF4-FFF2-40B4-BE49-F238E27FC236}">
                <a16:creationId xmlns:a16="http://schemas.microsoft.com/office/drawing/2014/main" id="{708F7B1B-8091-2B20-DE8C-A9EFE450049C}"/>
              </a:ext>
            </a:extLst>
          </p:cNvPr>
          <p:cNvSpPr/>
          <p:nvPr/>
        </p:nvSpPr>
        <p:spPr>
          <a:xfrm rot="255773" flipH="1">
            <a:off x="8927526" y="3648092"/>
            <a:ext cx="3382061" cy="471362"/>
          </a:xfrm>
          <a:custGeom>
            <a:avLst/>
            <a:gdLst>
              <a:gd name="connsiteX0" fmla="*/ 40325 w 5008565"/>
              <a:gd name="connsiteY0" fmla="*/ 0 h 666546"/>
              <a:gd name="connsiteX1" fmla="*/ 520385 w 5008565"/>
              <a:gd name="connsiteY1" fmla="*/ 0 h 666546"/>
              <a:gd name="connsiteX2" fmla="*/ 1000445 w 5008565"/>
              <a:gd name="connsiteY2" fmla="*/ 0 h 666546"/>
              <a:gd name="connsiteX3" fmla="*/ 1389065 w 5008565"/>
              <a:gd name="connsiteY3" fmla="*/ 0 h 666546"/>
              <a:gd name="connsiteX4" fmla="*/ 1834835 w 5008565"/>
              <a:gd name="connsiteY4" fmla="*/ 11430 h 666546"/>
              <a:gd name="connsiteX5" fmla="*/ 2314895 w 5008565"/>
              <a:gd name="connsiteY5" fmla="*/ 22860 h 666546"/>
              <a:gd name="connsiteX6" fmla="*/ 2852105 w 5008565"/>
              <a:gd name="connsiteY6" fmla="*/ 45720 h 666546"/>
              <a:gd name="connsiteX7" fmla="*/ 3240725 w 5008565"/>
              <a:gd name="connsiteY7" fmla="*/ 45720 h 666546"/>
              <a:gd name="connsiteX8" fmla="*/ 3652205 w 5008565"/>
              <a:gd name="connsiteY8" fmla="*/ 68580 h 666546"/>
              <a:gd name="connsiteX9" fmla="*/ 4040825 w 5008565"/>
              <a:gd name="connsiteY9" fmla="*/ 91440 h 666546"/>
              <a:gd name="connsiteX10" fmla="*/ 4349435 w 5008565"/>
              <a:gd name="connsiteY10" fmla="*/ 137160 h 666546"/>
              <a:gd name="connsiteX11" fmla="*/ 4532315 w 5008565"/>
              <a:gd name="connsiteY11" fmla="*/ 194310 h 666546"/>
              <a:gd name="connsiteX12" fmla="*/ 4738055 w 5008565"/>
              <a:gd name="connsiteY12" fmla="*/ 285750 h 666546"/>
              <a:gd name="connsiteX13" fmla="*/ 4898075 w 5008565"/>
              <a:gd name="connsiteY13" fmla="*/ 377190 h 666546"/>
              <a:gd name="connsiteX14" fmla="*/ 5000945 w 5008565"/>
              <a:gd name="connsiteY14" fmla="*/ 502920 h 666546"/>
              <a:gd name="connsiteX15" fmla="*/ 5000945 w 5008565"/>
              <a:gd name="connsiteY15" fmla="*/ 594360 h 666546"/>
              <a:gd name="connsiteX16" fmla="*/ 4955225 w 5008565"/>
              <a:gd name="connsiteY16" fmla="*/ 628650 h 666546"/>
              <a:gd name="connsiteX17" fmla="*/ 4886645 w 5008565"/>
              <a:gd name="connsiteY17" fmla="*/ 662940 h 666546"/>
              <a:gd name="connsiteX18" fmla="*/ 4795205 w 5008565"/>
              <a:gd name="connsiteY18" fmla="*/ 662940 h 666546"/>
              <a:gd name="connsiteX19" fmla="*/ 4703765 w 5008565"/>
              <a:gd name="connsiteY19" fmla="*/ 640080 h 666546"/>
              <a:gd name="connsiteX20" fmla="*/ 4555175 w 5008565"/>
              <a:gd name="connsiteY20" fmla="*/ 525780 h 666546"/>
              <a:gd name="connsiteX21" fmla="*/ 4349435 w 5008565"/>
              <a:gd name="connsiteY21" fmla="*/ 388620 h 666546"/>
              <a:gd name="connsiteX22" fmla="*/ 4143695 w 5008565"/>
              <a:gd name="connsiteY22" fmla="*/ 274320 h 666546"/>
              <a:gd name="connsiteX23" fmla="*/ 4006535 w 5008565"/>
              <a:gd name="connsiteY23" fmla="*/ 262890 h 666546"/>
              <a:gd name="connsiteX24" fmla="*/ 3800795 w 5008565"/>
              <a:gd name="connsiteY24" fmla="*/ 251460 h 666546"/>
              <a:gd name="connsiteX25" fmla="*/ 3469325 w 5008565"/>
              <a:gd name="connsiteY25" fmla="*/ 228600 h 666546"/>
              <a:gd name="connsiteX26" fmla="*/ 3137855 w 5008565"/>
              <a:gd name="connsiteY26" fmla="*/ 205740 h 666546"/>
              <a:gd name="connsiteX27" fmla="*/ 2657795 w 5008565"/>
              <a:gd name="connsiteY27" fmla="*/ 182880 h 666546"/>
              <a:gd name="connsiteX28" fmla="*/ 2212025 w 5008565"/>
              <a:gd name="connsiteY28" fmla="*/ 160020 h 666546"/>
              <a:gd name="connsiteX29" fmla="*/ 1800545 w 5008565"/>
              <a:gd name="connsiteY29" fmla="*/ 160020 h 666546"/>
              <a:gd name="connsiteX30" fmla="*/ 1503365 w 5008565"/>
              <a:gd name="connsiteY30" fmla="*/ 160020 h 666546"/>
              <a:gd name="connsiteX31" fmla="*/ 1194755 w 5008565"/>
              <a:gd name="connsiteY31" fmla="*/ 137160 h 666546"/>
              <a:gd name="connsiteX32" fmla="*/ 817565 w 5008565"/>
              <a:gd name="connsiteY32" fmla="*/ 137160 h 666546"/>
              <a:gd name="connsiteX33" fmla="*/ 588965 w 5008565"/>
              <a:gd name="connsiteY33" fmla="*/ 114300 h 666546"/>
              <a:gd name="connsiteX34" fmla="*/ 337505 w 5008565"/>
              <a:gd name="connsiteY34" fmla="*/ 125730 h 666546"/>
              <a:gd name="connsiteX35" fmla="*/ 28895 w 5008565"/>
              <a:gd name="connsiteY35" fmla="*/ 125730 h 666546"/>
              <a:gd name="connsiteX36" fmla="*/ 40325 w 5008565"/>
              <a:gd name="connsiteY36" fmla="*/ 0 h 6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565" h="666546">
                <a:moveTo>
                  <a:pt x="40325" y="0"/>
                </a:moveTo>
                <a:lnTo>
                  <a:pt x="520385" y="0"/>
                </a:lnTo>
                <a:lnTo>
                  <a:pt x="1000445" y="0"/>
                </a:lnTo>
                <a:lnTo>
                  <a:pt x="1389065" y="0"/>
                </a:lnTo>
                <a:cubicBezTo>
                  <a:pt x="1528130" y="1905"/>
                  <a:pt x="1834835" y="11430"/>
                  <a:pt x="1834835" y="11430"/>
                </a:cubicBezTo>
                <a:lnTo>
                  <a:pt x="2314895" y="22860"/>
                </a:lnTo>
                <a:lnTo>
                  <a:pt x="2852105" y="45720"/>
                </a:lnTo>
                <a:cubicBezTo>
                  <a:pt x="3006410" y="49530"/>
                  <a:pt x="3107375" y="41910"/>
                  <a:pt x="3240725" y="45720"/>
                </a:cubicBezTo>
                <a:cubicBezTo>
                  <a:pt x="3374075" y="49530"/>
                  <a:pt x="3652205" y="68580"/>
                  <a:pt x="3652205" y="68580"/>
                </a:cubicBezTo>
                <a:cubicBezTo>
                  <a:pt x="3785555" y="76200"/>
                  <a:pt x="3924620" y="80010"/>
                  <a:pt x="4040825" y="91440"/>
                </a:cubicBezTo>
                <a:cubicBezTo>
                  <a:pt x="4157030" y="102870"/>
                  <a:pt x="4267520" y="120015"/>
                  <a:pt x="4349435" y="137160"/>
                </a:cubicBezTo>
                <a:cubicBezTo>
                  <a:pt x="4431350" y="154305"/>
                  <a:pt x="4467545" y="169545"/>
                  <a:pt x="4532315" y="194310"/>
                </a:cubicBezTo>
                <a:cubicBezTo>
                  <a:pt x="4597085" y="219075"/>
                  <a:pt x="4677095" y="255270"/>
                  <a:pt x="4738055" y="285750"/>
                </a:cubicBezTo>
                <a:cubicBezTo>
                  <a:pt x="4799015" y="316230"/>
                  <a:pt x="4854260" y="340995"/>
                  <a:pt x="4898075" y="377190"/>
                </a:cubicBezTo>
                <a:cubicBezTo>
                  <a:pt x="4941890" y="413385"/>
                  <a:pt x="4983800" y="466725"/>
                  <a:pt x="5000945" y="502920"/>
                </a:cubicBezTo>
                <a:cubicBezTo>
                  <a:pt x="5018090" y="539115"/>
                  <a:pt x="5000945" y="594360"/>
                  <a:pt x="5000945" y="594360"/>
                </a:cubicBezTo>
                <a:cubicBezTo>
                  <a:pt x="4993325" y="615315"/>
                  <a:pt x="4955225" y="628650"/>
                  <a:pt x="4955225" y="628650"/>
                </a:cubicBezTo>
                <a:cubicBezTo>
                  <a:pt x="4936175" y="640080"/>
                  <a:pt x="4913315" y="657225"/>
                  <a:pt x="4886645" y="662940"/>
                </a:cubicBezTo>
                <a:cubicBezTo>
                  <a:pt x="4859975" y="668655"/>
                  <a:pt x="4825685" y="666750"/>
                  <a:pt x="4795205" y="662940"/>
                </a:cubicBezTo>
                <a:cubicBezTo>
                  <a:pt x="4764725" y="659130"/>
                  <a:pt x="4743770" y="662940"/>
                  <a:pt x="4703765" y="640080"/>
                </a:cubicBezTo>
                <a:cubicBezTo>
                  <a:pt x="4663760" y="617220"/>
                  <a:pt x="4614230" y="567690"/>
                  <a:pt x="4555175" y="525780"/>
                </a:cubicBezTo>
                <a:cubicBezTo>
                  <a:pt x="4496120" y="483870"/>
                  <a:pt x="4418015" y="430530"/>
                  <a:pt x="4349435" y="388620"/>
                </a:cubicBezTo>
                <a:cubicBezTo>
                  <a:pt x="4280855" y="346710"/>
                  <a:pt x="4200845" y="295275"/>
                  <a:pt x="4143695" y="274320"/>
                </a:cubicBezTo>
                <a:cubicBezTo>
                  <a:pt x="4086545" y="253365"/>
                  <a:pt x="4063685" y="266700"/>
                  <a:pt x="4006535" y="262890"/>
                </a:cubicBezTo>
                <a:cubicBezTo>
                  <a:pt x="3949385" y="259080"/>
                  <a:pt x="3800795" y="251460"/>
                  <a:pt x="3800795" y="251460"/>
                </a:cubicBezTo>
                <a:lnTo>
                  <a:pt x="3469325" y="228600"/>
                </a:lnTo>
                <a:lnTo>
                  <a:pt x="3137855" y="205740"/>
                </a:lnTo>
                <a:lnTo>
                  <a:pt x="2657795" y="182880"/>
                </a:lnTo>
                <a:cubicBezTo>
                  <a:pt x="2503490" y="175260"/>
                  <a:pt x="2354900" y="163830"/>
                  <a:pt x="2212025" y="160020"/>
                </a:cubicBezTo>
                <a:cubicBezTo>
                  <a:pt x="2069150" y="156210"/>
                  <a:pt x="1800545" y="160020"/>
                  <a:pt x="1800545" y="160020"/>
                </a:cubicBezTo>
                <a:cubicBezTo>
                  <a:pt x="1682435" y="160020"/>
                  <a:pt x="1604330" y="163830"/>
                  <a:pt x="1503365" y="160020"/>
                </a:cubicBezTo>
                <a:cubicBezTo>
                  <a:pt x="1402400" y="156210"/>
                  <a:pt x="1309055" y="140970"/>
                  <a:pt x="1194755" y="137160"/>
                </a:cubicBezTo>
                <a:cubicBezTo>
                  <a:pt x="1080455" y="133350"/>
                  <a:pt x="918530" y="140970"/>
                  <a:pt x="817565" y="137160"/>
                </a:cubicBezTo>
                <a:cubicBezTo>
                  <a:pt x="716600" y="133350"/>
                  <a:pt x="668975" y="116205"/>
                  <a:pt x="588965" y="114300"/>
                </a:cubicBezTo>
                <a:cubicBezTo>
                  <a:pt x="508955" y="112395"/>
                  <a:pt x="430850" y="123825"/>
                  <a:pt x="337505" y="125730"/>
                </a:cubicBezTo>
                <a:cubicBezTo>
                  <a:pt x="244160" y="127635"/>
                  <a:pt x="80330" y="140970"/>
                  <a:pt x="28895" y="125730"/>
                </a:cubicBezTo>
                <a:cubicBezTo>
                  <a:pt x="-22540" y="110490"/>
                  <a:pt x="3177" y="72390"/>
                  <a:pt x="40325" y="0"/>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6EA3EC3-3866-93B5-2575-8733C847B99A}"/>
              </a:ext>
            </a:extLst>
          </p:cNvPr>
          <p:cNvSpPr/>
          <p:nvPr/>
        </p:nvSpPr>
        <p:spPr>
          <a:xfrm flipH="1">
            <a:off x="12190032" y="2727587"/>
            <a:ext cx="204167" cy="1244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15">
            <a:extLst>
              <a:ext uri="{FF2B5EF4-FFF2-40B4-BE49-F238E27FC236}">
                <a16:creationId xmlns:a16="http://schemas.microsoft.com/office/drawing/2014/main" id="{486B713A-80D7-5D46-7E65-294126BF66F0}"/>
              </a:ext>
            </a:extLst>
          </p:cNvPr>
          <p:cNvSpPr/>
          <p:nvPr/>
        </p:nvSpPr>
        <p:spPr>
          <a:xfrm>
            <a:off x="-6955" y="4313336"/>
            <a:ext cx="6224363" cy="1014115"/>
          </a:xfrm>
          <a:custGeom>
            <a:avLst/>
            <a:gdLst>
              <a:gd name="connsiteX0" fmla="*/ 0 w 8287352"/>
              <a:gd name="connsiteY0" fmla="*/ 0 h 1479063"/>
              <a:gd name="connsiteX1" fmla="*/ 2849078 w 8287352"/>
              <a:gd name="connsiteY1" fmla="*/ 28875 h 1479063"/>
              <a:gd name="connsiteX2" fmla="*/ 3455470 w 8287352"/>
              <a:gd name="connsiteY2" fmla="*/ 28875 h 1479063"/>
              <a:gd name="connsiteX3" fmla="*/ 3850106 w 8287352"/>
              <a:gd name="connsiteY3" fmla="*/ 67376 h 1479063"/>
              <a:gd name="connsiteX4" fmla="*/ 4148489 w 8287352"/>
              <a:gd name="connsiteY4" fmla="*/ 86627 h 1479063"/>
              <a:gd name="connsiteX5" fmla="*/ 4244741 w 8287352"/>
              <a:gd name="connsiteY5" fmla="*/ 86627 h 1479063"/>
              <a:gd name="connsiteX6" fmla="*/ 4485373 w 8287352"/>
              <a:gd name="connsiteY6" fmla="*/ 144378 h 1479063"/>
              <a:gd name="connsiteX7" fmla="*/ 4591251 w 8287352"/>
              <a:gd name="connsiteY7" fmla="*/ 356134 h 1479063"/>
              <a:gd name="connsiteX8" fmla="*/ 4812632 w 8287352"/>
              <a:gd name="connsiteY8" fmla="*/ 365760 h 1479063"/>
              <a:gd name="connsiteX9" fmla="*/ 5014762 w 8287352"/>
              <a:gd name="connsiteY9" fmla="*/ 327258 h 1479063"/>
              <a:gd name="connsiteX10" fmla="*/ 5120640 w 8287352"/>
              <a:gd name="connsiteY10" fmla="*/ 587141 h 1479063"/>
              <a:gd name="connsiteX11" fmla="*/ 5293895 w 8287352"/>
              <a:gd name="connsiteY11" fmla="*/ 673768 h 1479063"/>
              <a:gd name="connsiteX12" fmla="*/ 5553777 w 8287352"/>
              <a:gd name="connsiteY12" fmla="*/ 616016 h 1479063"/>
              <a:gd name="connsiteX13" fmla="*/ 5765533 w 8287352"/>
              <a:gd name="connsiteY13" fmla="*/ 875898 h 1479063"/>
              <a:gd name="connsiteX14" fmla="*/ 5958038 w 8287352"/>
              <a:gd name="connsiteY14" fmla="*/ 962526 h 1479063"/>
              <a:gd name="connsiteX15" fmla="*/ 6102417 w 8287352"/>
              <a:gd name="connsiteY15" fmla="*/ 933650 h 1479063"/>
              <a:gd name="connsiteX16" fmla="*/ 6275672 w 8287352"/>
              <a:gd name="connsiteY16" fmla="*/ 1135781 h 1479063"/>
              <a:gd name="connsiteX17" fmla="*/ 6468177 w 8287352"/>
              <a:gd name="connsiteY17" fmla="*/ 1193532 h 1479063"/>
              <a:gd name="connsiteX18" fmla="*/ 6747310 w 8287352"/>
              <a:gd name="connsiteY18" fmla="*/ 1463040 h 1479063"/>
              <a:gd name="connsiteX19" fmla="*/ 7007192 w 8287352"/>
              <a:gd name="connsiteY19" fmla="*/ 1434164 h 1479063"/>
              <a:gd name="connsiteX20" fmla="*/ 7218948 w 8287352"/>
              <a:gd name="connsiteY20" fmla="*/ 1318661 h 1479063"/>
              <a:gd name="connsiteX21" fmla="*/ 7478830 w 8287352"/>
              <a:gd name="connsiteY21" fmla="*/ 1183907 h 1479063"/>
              <a:gd name="connsiteX22" fmla="*/ 7796463 w 8287352"/>
              <a:gd name="connsiteY22" fmla="*/ 1203157 h 1479063"/>
              <a:gd name="connsiteX23" fmla="*/ 8287352 w 8287352"/>
              <a:gd name="connsiteY23" fmla="*/ 1318661 h 1479063"/>
              <a:gd name="connsiteX24" fmla="*/ 8287352 w 8287352"/>
              <a:gd name="connsiteY24" fmla="*/ 1318661 h 147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87352" h="1479063">
                <a:moveTo>
                  <a:pt x="0" y="0"/>
                </a:moveTo>
                <a:lnTo>
                  <a:pt x="2849078" y="28875"/>
                </a:lnTo>
                <a:cubicBezTo>
                  <a:pt x="3424990" y="33688"/>
                  <a:pt x="3288632" y="22458"/>
                  <a:pt x="3455470" y="28875"/>
                </a:cubicBezTo>
                <a:cubicBezTo>
                  <a:pt x="3622308" y="35292"/>
                  <a:pt x="3734603" y="57751"/>
                  <a:pt x="3850106" y="67376"/>
                </a:cubicBezTo>
                <a:cubicBezTo>
                  <a:pt x="3965609" y="77001"/>
                  <a:pt x="4082717" y="83419"/>
                  <a:pt x="4148489" y="86627"/>
                </a:cubicBezTo>
                <a:cubicBezTo>
                  <a:pt x="4214262" y="89836"/>
                  <a:pt x="4188594" y="77002"/>
                  <a:pt x="4244741" y="86627"/>
                </a:cubicBezTo>
                <a:cubicBezTo>
                  <a:pt x="4300888" y="96252"/>
                  <a:pt x="4427621" y="99460"/>
                  <a:pt x="4485373" y="144378"/>
                </a:cubicBezTo>
                <a:cubicBezTo>
                  <a:pt x="4543125" y="189296"/>
                  <a:pt x="4536708" y="319237"/>
                  <a:pt x="4591251" y="356134"/>
                </a:cubicBezTo>
                <a:cubicBezTo>
                  <a:pt x="4645794" y="393031"/>
                  <a:pt x="4742047" y="370573"/>
                  <a:pt x="4812632" y="365760"/>
                </a:cubicBezTo>
                <a:cubicBezTo>
                  <a:pt x="4883217" y="360947"/>
                  <a:pt x="4963427" y="290361"/>
                  <a:pt x="5014762" y="327258"/>
                </a:cubicBezTo>
                <a:cubicBezTo>
                  <a:pt x="5066097" y="364155"/>
                  <a:pt x="5074118" y="529389"/>
                  <a:pt x="5120640" y="587141"/>
                </a:cubicBezTo>
                <a:cubicBezTo>
                  <a:pt x="5167162" y="644893"/>
                  <a:pt x="5221705" y="668955"/>
                  <a:pt x="5293895" y="673768"/>
                </a:cubicBezTo>
                <a:cubicBezTo>
                  <a:pt x="5366085" y="678581"/>
                  <a:pt x="5475171" y="582328"/>
                  <a:pt x="5553777" y="616016"/>
                </a:cubicBezTo>
                <a:cubicBezTo>
                  <a:pt x="5632383" y="649704"/>
                  <a:pt x="5698156" y="818146"/>
                  <a:pt x="5765533" y="875898"/>
                </a:cubicBezTo>
                <a:cubicBezTo>
                  <a:pt x="5832910" y="933650"/>
                  <a:pt x="5901891" y="952901"/>
                  <a:pt x="5958038" y="962526"/>
                </a:cubicBezTo>
                <a:cubicBezTo>
                  <a:pt x="6014185" y="972151"/>
                  <a:pt x="6049478" y="904774"/>
                  <a:pt x="6102417" y="933650"/>
                </a:cubicBezTo>
                <a:cubicBezTo>
                  <a:pt x="6155356" y="962526"/>
                  <a:pt x="6214712" y="1092467"/>
                  <a:pt x="6275672" y="1135781"/>
                </a:cubicBezTo>
                <a:cubicBezTo>
                  <a:pt x="6336632" y="1179095"/>
                  <a:pt x="6389571" y="1138989"/>
                  <a:pt x="6468177" y="1193532"/>
                </a:cubicBezTo>
                <a:cubicBezTo>
                  <a:pt x="6546783" y="1248075"/>
                  <a:pt x="6657474" y="1422935"/>
                  <a:pt x="6747310" y="1463040"/>
                </a:cubicBezTo>
                <a:cubicBezTo>
                  <a:pt x="6837146" y="1503145"/>
                  <a:pt x="6928586" y="1458227"/>
                  <a:pt x="7007192" y="1434164"/>
                </a:cubicBezTo>
                <a:cubicBezTo>
                  <a:pt x="7085798" y="1410101"/>
                  <a:pt x="7140342" y="1360370"/>
                  <a:pt x="7218948" y="1318661"/>
                </a:cubicBezTo>
                <a:cubicBezTo>
                  <a:pt x="7297554" y="1276952"/>
                  <a:pt x="7382578" y="1203158"/>
                  <a:pt x="7478830" y="1183907"/>
                </a:cubicBezTo>
                <a:cubicBezTo>
                  <a:pt x="7575083" y="1164656"/>
                  <a:pt x="7661709" y="1180698"/>
                  <a:pt x="7796463" y="1203157"/>
                </a:cubicBezTo>
                <a:cubicBezTo>
                  <a:pt x="7931217" y="1225616"/>
                  <a:pt x="8287352" y="1318661"/>
                  <a:pt x="8287352" y="1318661"/>
                </a:cubicBezTo>
                <a:lnTo>
                  <a:pt x="8287352" y="1318661"/>
                </a:lnTo>
              </a:path>
            </a:pathLst>
          </a:cu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16">
            <a:extLst>
              <a:ext uri="{FF2B5EF4-FFF2-40B4-BE49-F238E27FC236}">
                <a16:creationId xmlns:a16="http://schemas.microsoft.com/office/drawing/2014/main" id="{3868CCDF-5C2D-267D-672E-F83CAE98323F}"/>
              </a:ext>
            </a:extLst>
          </p:cNvPr>
          <p:cNvSpPr/>
          <p:nvPr/>
        </p:nvSpPr>
        <p:spPr>
          <a:xfrm flipH="1">
            <a:off x="6217410" y="4313336"/>
            <a:ext cx="5972622" cy="1014115"/>
          </a:xfrm>
          <a:custGeom>
            <a:avLst/>
            <a:gdLst>
              <a:gd name="connsiteX0" fmla="*/ 0 w 8287352"/>
              <a:gd name="connsiteY0" fmla="*/ 0 h 1479063"/>
              <a:gd name="connsiteX1" fmla="*/ 2849078 w 8287352"/>
              <a:gd name="connsiteY1" fmla="*/ 28875 h 1479063"/>
              <a:gd name="connsiteX2" fmla="*/ 3455470 w 8287352"/>
              <a:gd name="connsiteY2" fmla="*/ 28875 h 1479063"/>
              <a:gd name="connsiteX3" fmla="*/ 3850106 w 8287352"/>
              <a:gd name="connsiteY3" fmla="*/ 67376 h 1479063"/>
              <a:gd name="connsiteX4" fmla="*/ 4148489 w 8287352"/>
              <a:gd name="connsiteY4" fmla="*/ 86627 h 1479063"/>
              <a:gd name="connsiteX5" fmla="*/ 4244741 w 8287352"/>
              <a:gd name="connsiteY5" fmla="*/ 86627 h 1479063"/>
              <a:gd name="connsiteX6" fmla="*/ 4485373 w 8287352"/>
              <a:gd name="connsiteY6" fmla="*/ 144378 h 1479063"/>
              <a:gd name="connsiteX7" fmla="*/ 4591251 w 8287352"/>
              <a:gd name="connsiteY7" fmla="*/ 356134 h 1479063"/>
              <a:gd name="connsiteX8" fmla="*/ 4812632 w 8287352"/>
              <a:gd name="connsiteY8" fmla="*/ 365760 h 1479063"/>
              <a:gd name="connsiteX9" fmla="*/ 5014762 w 8287352"/>
              <a:gd name="connsiteY9" fmla="*/ 327258 h 1479063"/>
              <a:gd name="connsiteX10" fmla="*/ 5120640 w 8287352"/>
              <a:gd name="connsiteY10" fmla="*/ 587141 h 1479063"/>
              <a:gd name="connsiteX11" fmla="*/ 5293895 w 8287352"/>
              <a:gd name="connsiteY11" fmla="*/ 673768 h 1479063"/>
              <a:gd name="connsiteX12" fmla="*/ 5553777 w 8287352"/>
              <a:gd name="connsiteY12" fmla="*/ 616016 h 1479063"/>
              <a:gd name="connsiteX13" fmla="*/ 5765533 w 8287352"/>
              <a:gd name="connsiteY13" fmla="*/ 875898 h 1479063"/>
              <a:gd name="connsiteX14" fmla="*/ 5958038 w 8287352"/>
              <a:gd name="connsiteY14" fmla="*/ 962526 h 1479063"/>
              <a:gd name="connsiteX15" fmla="*/ 6102417 w 8287352"/>
              <a:gd name="connsiteY15" fmla="*/ 933650 h 1479063"/>
              <a:gd name="connsiteX16" fmla="*/ 6275672 w 8287352"/>
              <a:gd name="connsiteY16" fmla="*/ 1135781 h 1479063"/>
              <a:gd name="connsiteX17" fmla="*/ 6468177 w 8287352"/>
              <a:gd name="connsiteY17" fmla="*/ 1193532 h 1479063"/>
              <a:gd name="connsiteX18" fmla="*/ 6747310 w 8287352"/>
              <a:gd name="connsiteY18" fmla="*/ 1463040 h 1479063"/>
              <a:gd name="connsiteX19" fmla="*/ 7007192 w 8287352"/>
              <a:gd name="connsiteY19" fmla="*/ 1434164 h 1479063"/>
              <a:gd name="connsiteX20" fmla="*/ 7218948 w 8287352"/>
              <a:gd name="connsiteY20" fmla="*/ 1318661 h 1479063"/>
              <a:gd name="connsiteX21" fmla="*/ 7478830 w 8287352"/>
              <a:gd name="connsiteY21" fmla="*/ 1183907 h 1479063"/>
              <a:gd name="connsiteX22" fmla="*/ 7796463 w 8287352"/>
              <a:gd name="connsiteY22" fmla="*/ 1203157 h 1479063"/>
              <a:gd name="connsiteX23" fmla="*/ 8287352 w 8287352"/>
              <a:gd name="connsiteY23" fmla="*/ 1318661 h 1479063"/>
              <a:gd name="connsiteX24" fmla="*/ 8287352 w 8287352"/>
              <a:gd name="connsiteY24" fmla="*/ 1318661 h 147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87352" h="1479063">
                <a:moveTo>
                  <a:pt x="0" y="0"/>
                </a:moveTo>
                <a:lnTo>
                  <a:pt x="2849078" y="28875"/>
                </a:lnTo>
                <a:cubicBezTo>
                  <a:pt x="3424990" y="33688"/>
                  <a:pt x="3288632" y="22458"/>
                  <a:pt x="3455470" y="28875"/>
                </a:cubicBezTo>
                <a:cubicBezTo>
                  <a:pt x="3622308" y="35292"/>
                  <a:pt x="3734603" y="57751"/>
                  <a:pt x="3850106" y="67376"/>
                </a:cubicBezTo>
                <a:cubicBezTo>
                  <a:pt x="3965609" y="77001"/>
                  <a:pt x="4082717" y="83419"/>
                  <a:pt x="4148489" y="86627"/>
                </a:cubicBezTo>
                <a:cubicBezTo>
                  <a:pt x="4214262" y="89836"/>
                  <a:pt x="4188594" y="77002"/>
                  <a:pt x="4244741" y="86627"/>
                </a:cubicBezTo>
                <a:cubicBezTo>
                  <a:pt x="4300888" y="96252"/>
                  <a:pt x="4427621" y="99460"/>
                  <a:pt x="4485373" y="144378"/>
                </a:cubicBezTo>
                <a:cubicBezTo>
                  <a:pt x="4543125" y="189296"/>
                  <a:pt x="4536708" y="319237"/>
                  <a:pt x="4591251" y="356134"/>
                </a:cubicBezTo>
                <a:cubicBezTo>
                  <a:pt x="4645794" y="393031"/>
                  <a:pt x="4742047" y="370573"/>
                  <a:pt x="4812632" y="365760"/>
                </a:cubicBezTo>
                <a:cubicBezTo>
                  <a:pt x="4883217" y="360947"/>
                  <a:pt x="4963427" y="290361"/>
                  <a:pt x="5014762" y="327258"/>
                </a:cubicBezTo>
                <a:cubicBezTo>
                  <a:pt x="5066097" y="364155"/>
                  <a:pt x="5074118" y="529389"/>
                  <a:pt x="5120640" y="587141"/>
                </a:cubicBezTo>
                <a:cubicBezTo>
                  <a:pt x="5167162" y="644893"/>
                  <a:pt x="5221705" y="668955"/>
                  <a:pt x="5293895" y="673768"/>
                </a:cubicBezTo>
                <a:cubicBezTo>
                  <a:pt x="5366085" y="678581"/>
                  <a:pt x="5475171" y="582328"/>
                  <a:pt x="5553777" y="616016"/>
                </a:cubicBezTo>
                <a:cubicBezTo>
                  <a:pt x="5632383" y="649704"/>
                  <a:pt x="5698156" y="818146"/>
                  <a:pt x="5765533" y="875898"/>
                </a:cubicBezTo>
                <a:cubicBezTo>
                  <a:pt x="5832910" y="933650"/>
                  <a:pt x="5901891" y="952901"/>
                  <a:pt x="5958038" y="962526"/>
                </a:cubicBezTo>
                <a:cubicBezTo>
                  <a:pt x="6014185" y="972151"/>
                  <a:pt x="6049478" y="904774"/>
                  <a:pt x="6102417" y="933650"/>
                </a:cubicBezTo>
                <a:cubicBezTo>
                  <a:pt x="6155356" y="962526"/>
                  <a:pt x="6214712" y="1092467"/>
                  <a:pt x="6275672" y="1135781"/>
                </a:cubicBezTo>
                <a:cubicBezTo>
                  <a:pt x="6336632" y="1179095"/>
                  <a:pt x="6389571" y="1138989"/>
                  <a:pt x="6468177" y="1193532"/>
                </a:cubicBezTo>
                <a:cubicBezTo>
                  <a:pt x="6546783" y="1248075"/>
                  <a:pt x="6657474" y="1422935"/>
                  <a:pt x="6747310" y="1463040"/>
                </a:cubicBezTo>
                <a:cubicBezTo>
                  <a:pt x="6837146" y="1503145"/>
                  <a:pt x="6928586" y="1458227"/>
                  <a:pt x="7007192" y="1434164"/>
                </a:cubicBezTo>
                <a:cubicBezTo>
                  <a:pt x="7085798" y="1410101"/>
                  <a:pt x="7140342" y="1360370"/>
                  <a:pt x="7218948" y="1318661"/>
                </a:cubicBezTo>
                <a:cubicBezTo>
                  <a:pt x="7297554" y="1276952"/>
                  <a:pt x="7382578" y="1203158"/>
                  <a:pt x="7478830" y="1183907"/>
                </a:cubicBezTo>
                <a:cubicBezTo>
                  <a:pt x="7575083" y="1164656"/>
                  <a:pt x="7661709" y="1180698"/>
                  <a:pt x="7796463" y="1203157"/>
                </a:cubicBezTo>
                <a:cubicBezTo>
                  <a:pt x="7931217" y="1225616"/>
                  <a:pt x="8287352" y="1318661"/>
                  <a:pt x="8287352" y="1318661"/>
                </a:cubicBezTo>
                <a:lnTo>
                  <a:pt x="8287352" y="1318661"/>
                </a:lnTo>
              </a:path>
            </a:pathLst>
          </a:cu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E263A2FD-816F-2F84-EBD7-503FF7F56565}"/>
              </a:ext>
            </a:extLst>
          </p:cNvPr>
          <p:cNvGrpSpPr/>
          <p:nvPr/>
        </p:nvGrpSpPr>
        <p:grpSpPr>
          <a:xfrm rot="1301039">
            <a:off x="4666813" y="4777288"/>
            <a:ext cx="311922" cy="360486"/>
            <a:chOff x="2820112" y="3258658"/>
            <a:chExt cx="311922" cy="360486"/>
          </a:xfrm>
        </p:grpSpPr>
        <p:sp>
          <p:nvSpPr>
            <p:cNvPr id="19" name="Rectangle 18">
              <a:extLst>
                <a:ext uri="{FF2B5EF4-FFF2-40B4-BE49-F238E27FC236}">
                  <a16:creationId xmlns:a16="http://schemas.microsoft.com/office/drawing/2014/main" id="{26AABA9B-A580-3111-4715-BAB8FF30168F}"/>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D422CE1C-4426-9EA9-102B-F268A656FB57}"/>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AFAE814D-A811-8912-0DDA-EAD106613B41}"/>
                </a:ext>
              </a:extLst>
            </p:cNvPr>
            <p:cNvCxnSpPr>
              <a:stCxn id="20" idx="0"/>
              <a:endCxn id="19"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15C907EB-7A12-11D1-07B0-42745296D731}"/>
              </a:ext>
            </a:extLst>
          </p:cNvPr>
          <p:cNvGrpSpPr/>
          <p:nvPr/>
        </p:nvGrpSpPr>
        <p:grpSpPr>
          <a:xfrm rot="2651904">
            <a:off x="4201359" y="4514155"/>
            <a:ext cx="311922" cy="360486"/>
            <a:chOff x="2820112" y="3258658"/>
            <a:chExt cx="311922" cy="360486"/>
          </a:xfrm>
        </p:grpSpPr>
        <p:sp>
          <p:nvSpPr>
            <p:cNvPr id="24" name="Rectangle 23">
              <a:extLst>
                <a:ext uri="{FF2B5EF4-FFF2-40B4-BE49-F238E27FC236}">
                  <a16:creationId xmlns:a16="http://schemas.microsoft.com/office/drawing/2014/main" id="{1A98DBEA-A61D-760E-8666-E7A8B8FB9C2F}"/>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7B6C607A-494B-E15E-3821-9BF0F5771130}"/>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9BF84AEE-55A6-1CA6-9E27-1DF60FFC6B7C}"/>
                </a:ext>
              </a:extLst>
            </p:cNvPr>
            <p:cNvCxnSpPr>
              <a:stCxn id="25" idx="0"/>
              <a:endCxn id="24"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e 26">
            <a:extLst>
              <a:ext uri="{FF2B5EF4-FFF2-40B4-BE49-F238E27FC236}">
                <a16:creationId xmlns:a16="http://schemas.microsoft.com/office/drawing/2014/main" id="{D7D9C45C-44BF-AD6E-6685-EA0A7D732C1F}"/>
              </a:ext>
            </a:extLst>
          </p:cNvPr>
          <p:cNvGrpSpPr/>
          <p:nvPr/>
        </p:nvGrpSpPr>
        <p:grpSpPr>
          <a:xfrm rot="722973">
            <a:off x="3798354" y="4375093"/>
            <a:ext cx="311922" cy="360486"/>
            <a:chOff x="2820112" y="3258658"/>
            <a:chExt cx="311922" cy="360486"/>
          </a:xfrm>
        </p:grpSpPr>
        <p:sp>
          <p:nvSpPr>
            <p:cNvPr id="28" name="Rectangle 27">
              <a:extLst>
                <a:ext uri="{FF2B5EF4-FFF2-40B4-BE49-F238E27FC236}">
                  <a16:creationId xmlns:a16="http://schemas.microsoft.com/office/drawing/2014/main" id="{9DD4298F-FF06-47F8-0D30-2FDAB5CE0FDE}"/>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1FF8E7AA-E2D1-D4A3-0CEF-EE41CE5B0C11}"/>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3D26D33A-F584-4022-9E29-9DB1C527F25B}"/>
                </a:ext>
              </a:extLst>
            </p:cNvPr>
            <p:cNvCxnSpPr>
              <a:stCxn id="30" idx="0"/>
              <a:endCxn id="28"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e 31">
            <a:extLst>
              <a:ext uri="{FF2B5EF4-FFF2-40B4-BE49-F238E27FC236}">
                <a16:creationId xmlns:a16="http://schemas.microsoft.com/office/drawing/2014/main" id="{748BDA0F-B80B-AAFE-6359-FEB6F0922451}"/>
              </a:ext>
            </a:extLst>
          </p:cNvPr>
          <p:cNvGrpSpPr/>
          <p:nvPr/>
        </p:nvGrpSpPr>
        <p:grpSpPr>
          <a:xfrm>
            <a:off x="3385687" y="4226893"/>
            <a:ext cx="311922" cy="360486"/>
            <a:chOff x="2820112" y="3258658"/>
            <a:chExt cx="311922" cy="360486"/>
          </a:xfrm>
        </p:grpSpPr>
        <p:sp>
          <p:nvSpPr>
            <p:cNvPr id="33" name="Rectangle 32">
              <a:extLst>
                <a:ext uri="{FF2B5EF4-FFF2-40B4-BE49-F238E27FC236}">
                  <a16:creationId xmlns:a16="http://schemas.microsoft.com/office/drawing/2014/main" id="{DCFDD1DF-4613-E55B-5D0C-949440AE7CAC}"/>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9B5FBA98-B1D0-AFAD-E0F7-0E793A0D054C}"/>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BA768BC7-9CCF-856E-1217-2113A628D5F5}"/>
                </a:ext>
              </a:extLst>
            </p:cNvPr>
            <p:cNvCxnSpPr>
              <a:stCxn id="34" idx="0"/>
              <a:endCxn id="33"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e 35">
            <a:extLst>
              <a:ext uri="{FF2B5EF4-FFF2-40B4-BE49-F238E27FC236}">
                <a16:creationId xmlns:a16="http://schemas.microsoft.com/office/drawing/2014/main" id="{17D6E6E6-999A-1538-18FA-3B9AECD17D7E}"/>
              </a:ext>
            </a:extLst>
          </p:cNvPr>
          <p:cNvGrpSpPr/>
          <p:nvPr/>
        </p:nvGrpSpPr>
        <p:grpSpPr>
          <a:xfrm>
            <a:off x="8574931" y="4192527"/>
            <a:ext cx="311922" cy="360486"/>
            <a:chOff x="2820112" y="3258658"/>
            <a:chExt cx="311922" cy="360486"/>
          </a:xfrm>
        </p:grpSpPr>
        <p:sp>
          <p:nvSpPr>
            <p:cNvPr id="37" name="Rectangle 36">
              <a:extLst>
                <a:ext uri="{FF2B5EF4-FFF2-40B4-BE49-F238E27FC236}">
                  <a16:creationId xmlns:a16="http://schemas.microsoft.com/office/drawing/2014/main" id="{D6755384-3F90-62F3-A84F-ABD45A33D3DB}"/>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06E6A224-54AC-09BC-0A9E-94E46C49459B}"/>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9410537D-2597-53EB-DB21-9E8207921617}"/>
                </a:ext>
              </a:extLst>
            </p:cNvPr>
            <p:cNvCxnSpPr>
              <a:stCxn id="38" idx="0"/>
              <a:endCxn id="37"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e 39">
            <a:extLst>
              <a:ext uri="{FF2B5EF4-FFF2-40B4-BE49-F238E27FC236}">
                <a16:creationId xmlns:a16="http://schemas.microsoft.com/office/drawing/2014/main" id="{F486C4DD-782F-E5BA-FB8D-A09BFBB8A3B6}"/>
              </a:ext>
            </a:extLst>
          </p:cNvPr>
          <p:cNvGrpSpPr/>
          <p:nvPr/>
        </p:nvGrpSpPr>
        <p:grpSpPr>
          <a:xfrm rot="20943743">
            <a:off x="8200323" y="4400986"/>
            <a:ext cx="311922" cy="360486"/>
            <a:chOff x="2820112" y="3258658"/>
            <a:chExt cx="311922" cy="360486"/>
          </a:xfrm>
        </p:grpSpPr>
        <p:sp>
          <p:nvSpPr>
            <p:cNvPr id="41" name="Rectangle 40">
              <a:extLst>
                <a:ext uri="{FF2B5EF4-FFF2-40B4-BE49-F238E27FC236}">
                  <a16:creationId xmlns:a16="http://schemas.microsoft.com/office/drawing/2014/main" id="{0B0AC4E1-BC30-511B-00FD-144E53004A96}"/>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F35953A0-D157-88F2-6EF3-AE1CC269A3A9}"/>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a:extLst>
                <a:ext uri="{FF2B5EF4-FFF2-40B4-BE49-F238E27FC236}">
                  <a16:creationId xmlns:a16="http://schemas.microsoft.com/office/drawing/2014/main" id="{871AC814-F269-A399-3532-FB6A15D8D8AA}"/>
                </a:ext>
              </a:extLst>
            </p:cNvPr>
            <p:cNvCxnSpPr>
              <a:stCxn id="42" idx="0"/>
              <a:endCxn id="41"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e 43">
            <a:extLst>
              <a:ext uri="{FF2B5EF4-FFF2-40B4-BE49-F238E27FC236}">
                <a16:creationId xmlns:a16="http://schemas.microsoft.com/office/drawing/2014/main" id="{7559C7CF-1347-C69F-2EC0-9F61724DD763}"/>
              </a:ext>
            </a:extLst>
          </p:cNvPr>
          <p:cNvGrpSpPr/>
          <p:nvPr/>
        </p:nvGrpSpPr>
        <p:grpSpPr>
          <a:xfrm rot="20406364">
            <a:off x="7801411" y="4591130"/>
            <a:ext cx="311922" cy="360486"/>
            <a:chOff x="2820112" y="3258658"/>
            <a:chExt cx="311922" cy="360486"/>
          </a:xfrm>
        </p:grpSpPr>
        <p:sp>
          <p:nvSpPr>
            <p:cNvPr id="45" name="Rectangle 44">
              <a:extLst>
                <a:ext uri="{FF2B5EF4-FFF2-40B4-BE49-F238E27FC236}">
                  <a16:creationId xmlns:a16="http://schemas.microsoft.com/office/drawing/2014/main" id="{B8AF6AE3-C3B5-D5AC-9096-84FACA026573}"/>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C5171EB1-8886-4D44-AB66-649835598316}"/>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46">
              <a:extLst>
                <a:ext uri="{FF2B5EF4-FFF2-40B4-BE49-F238E27FC236}">
                  <a16:creationId xmlns:a16="http://schemas.microsoft.com/office/drawing/2014/main" id="{C6233636-E12E-7EE1-769D-B8A0EE09AC53}"/>
                </a:ext>
              </a:extLst>
            </p:cNvPr>
            <p:cNvCxnSpPr>
              <a:stCxn id="46" idx="0"/>
              <a:endCxn id="45"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e 47">
            <a:extLst>
              <a:ext uri="{FF2B5EF4-FFF2-40B4-BE49-F238E27FC236}">
                <a16:creationId xmlns:a16="http://schemas.microsoft.com/office/drawing/2014/main" id="{5C428460-C87E-3DB7-D31B-6E35305BEF73}"/>
              </a:ext>
            </a:extLst>
          </p:cNvPr>
          <p:cNvGrpSpPr/>
          <p:nvPr/>
        </p:nvGrpSpPr>
        <p:grpSpPr>
          <a:xfrm rot="20280876">
            <a:off x="7322574" y="4804655"/>
            <a:ext cx="311922" cy="360486"/>
            <a:chOff x="2820112" y="3258658"/>
            <a:chExt cx="311922" cy="360486"/>
          </a:xfrm>
        </p:grpSpPr>
        <p:sp>
          <p:nvSpPr>
            <p:cNvPr id="49" name="Rectangle 48">
              <a:extLst>
                <a:ext uri="{FF2B5EF4-FFF2-40B4-BE49-F238E27FC236}">
                  <a16:creationId xmlns:a16="http://schemas.microsoft.com/office/drawing/2014/main" id="{36961B97-2189-A311-ACE8-CBA2DDF50E8A}"/>
                </a:ext>
              </a:extLst>
            </p:cNvPr>
            <p:cNvSpPr/>
            <p:nvPr/>
          </p:nvSpPr>
          <p:spPr>
            <a:xfrm>
              <a:off x="2862841" y="3429000"/>
              <a:ext cx="226464" cy="190144"/>
            </a:xfrm>
            <a:prstGeom prst="rect">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3B6700A8-D567-E2D9-FD65-DB10FFEB864F}"/>
                </a:ext>
              </a:extLst>
            </p:cNvPr>
            <p:cNvSpPr/>
            <p:nvPr/>
          </p:nvSpPr>
          <p:spPr>
            <a:xfrm>
              <a:off x="2820112" y="3258658"/>
              <a:ext cx="311922" cy="202390"/>
            </a:xfrm>
            <a:prstGeom prst="ellipse">
              <a:avLst/>
            </a:prstGeom>
            <a:solidFill>
              <a:srgbClr val="CB6B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50">
              <a:extLst>
                <a:ext uri="{FF2B5EF4-FFF2-40B4-BE49-F238E27FC236}">
                  <a16:creationId xmlns:a16="http://schemas.microsoft.com/office/drawing/2014/main" id="{2A6A1931-C71A-1DEF-9CE3-9CD380675151}"/>
                </a:ext>
              </a:extLst>
            </p:cNvPr>
            <p:cNvCxnSpPr>
              <a:stCxn id="50" idx="0"/>
              <a:endCxn id="49" idx="2"/>
            </p:cNvCxnSpPr>
            <p:nvPr/>
          </p:nvCxnSpPr>
          <p:spPr>
            <a:xfrm>
              <a:off x="2976073" y="3258658"/>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e 58">
            <a:extLst>
              <a:ext uri="{FF2B5EF4-FFF2-40B4-BE49-F238E27FC236}">
                <a16:creationId xmlns:a16="http://schemas.microsoft.com/office/drawing/2014/main" id="{859D0DB8-46FA-07CD-C3C1-E55F41BB73E9}"/>
              </a:ext>
            </a:extLst>
          </p:cNvPr>
          <p:cNvGrpSpPr/>
          <p:nvPr/>
        </p:nvGrpSpPr>
        <p:grpSpPr>
          <a:xfrm>
            <a:off x="5650145" y="4971356"/>
            <a:ext cx="311922" cy="360486"/>
            <a:chOff x="2242666" y="4697665"/>
            <a:chExt cx="311922" cy="360486"/>
          </a:xfrm>
        </p:grpSpPr>
        <p:grpSp>
          <p:nvGrpSpPr>
            <p:cNvPr id="60" name="Groupe 59">
              <a:extLst>
                <a:ext uri="{FF2B5EF4-FFF2-40B4-BE49-F238E27FC236}">
                  <a16:creationId xmlns:a16="http://schemas.microsoft.com/office/drawing/2014/main" id="{4EB594F6-99E7-573D-8700-82FBC964DF88}"/>
                </a:ext>
              </a:extLst>
            </p:cNvPr>
            <p:cNvGrpSpPr/>
            <p:nvPr/>
          </p:nvGrpSpPr>
          <p:grpSpPr>
            <a:xfrm>
              <a:off x="2242666" y="4697665"/>
              <a:ext cx="311922" cy="360486"/>
              <a:chOff x="1681422" y="4673776"/>
              <a:chExt cx="311922" cy="360486"/>
            </a:xfrm>
          </p:grpSpPr>
          <p:sp>
            <p:nvSpPr>
              <p:cNvPr id="62" name="Rectangle 61">
                <a:extLst>
                  <a:ext uri="{FF2B5EF4-FFF2-40B4-BE49-F238E27FC236}">
                    <a16:creationId xmlns:a16="http://schemas.microsoft.com/office/drawing/2014/main" id="{0672448D-39AA-BB32-D6F0-B16DC8BE23BC}"/>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57D69743-247D-BFBB-2420-262325131663}"/>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1" name="Connecteur droit 60">
              <a:extLst>
                <a:ext uri="{FF2B5EF4-FFF2-40B4-BE49-F238E27FC236}">
                  <a16:creationId xmlns:a16="http://schemas.microsoft.com/office/drawing/2014/main" id="{5747F0AA-26EC-F18E-528F-D0D9B731A5E1}"/>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e 68">
            <a:extLst>
              <a:ext uri="{FF2B5EF4-FFF2-40B4-BE49-F238E27FC236}">
                <a16:creationId xmlns:a16="http://schemas.microsoft.com/office/drawing/2014/main" id="{65A51BFC-1CAA-CF1A-8C7F-8F819C3E0FD9}"/>
              </a:ext>
            </a:extLst>
          </p:cNvPr>
          <p:cNvGrpSpPr/>
          <p:nvPr/>
        </p:nvGrpSpPr>
        <p:grpSpPr>
          <a:xfrm>
            <a:off x="6323069" y="4980427"/>
            <a:ext cx="311922" cy="360486"/>
            <a:chOff x="2242666" y="4697665"/>
            <a:chExt cx="311922" cy="360486"/>
          </a:xfrm>
        </p:grpSpPr>
        <p:grpSp>
          <p:nvGrpSpPr>
            <p:cNvPr id="70" name="Groupe 69">
              <a:extLst>
                <a:ext uri="{FF2B5EF4-FFF2-40B4-BE49-F238E27FC236}">
                  <a16:creationId xmlns:a16="http://schemas.microsoft.com/office/drawing/2014/main" id="{F4D4ECD7-59E3-C57D-CF83-19091A99038D}"/>
                </a:ext>
              </a:extLst>
            </p:cNvPr>
            <p:cNvGrpSpPr/>
            <p:nvPr/>
          </p:nvGrpSpPr>
          <p:grpSpPr>
            <a:xfrm>
              <a:off x="2242666" y="4697665"/>
              <a:ext cx="311922" cy="360486"/>
              <a:chOff x="1681422" y="4673776"/>
              <a:chExt cx="311922" cy="360486"/>
            </a:xfrm>
          </p:grpSpPr>
          <p:sp>
            <p:nvSpPr>
              <p:cNvPr id="72" name="Rectangle 71">
                <a:extLst>
                  <a:ext uri="{FF2B5EF4-FFF2-40B4-BE49-F238E27FC236}">
                    <a16:creationId xmlns:a16="http://schemas.microsoft.com/office/drawing/2014/main" id="{DB0EE1F3-7130-4318-71D8-CAA56A572FE4}"/>
                  </a:ext>
                </a:extLst>
              </p:cNvPr>
              <p:cNvSpPr/>
              <p:nvPr/>
            </p:nvSpPr>
            <p:spPr>
              <a:xfrm>
                <a:off x="1724151" y="4844118"/>
                <a:ext cx="226464" cy="1901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374BE72D-1C16-6810-1D9D-6DFB4179B0A7}"/>
                  </a:ext>
                </a:extLst>
              </p:cNvPr>
              <p:cNvSpPr/>
              <p:nvPr/>
            </p:nvSpPr>
            <p:spPr>
              <a:xfrm>
                <a:off x="1681422" y="4673776"/>
                <a:ext cx="311922" cy="2023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71" name="Connecteur droit 70">
              <a:extLst>
                <a:ext uri="{FF2B5EF4-FFF2-40B4-BE49-F238E27FC236}">
                  <a16:creationId xmlns:a16="http://schemas.microsoft.com/office/drawing/2014/main" id="{ED97AB85-47A2-4FFD-2FF9-813DF476790B}"/>
                </a:ext>
              </a:extLst>
            </p:cNvPr>
            <p:cNvCxnSpPr/>
            <p:nvPr/>
          </p:nvCxnSpPr>
          <p:spPr>
            <a:xfrm>
              <a:off x="2401802" y="4697665"/>
              <a:ext cx="0" cy="360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 name="Ellipse 102">
            <a:extLst>
              <a:ext uri="{FF2B5EF4-FFF2-40B4-BE49-F238E27FC236}">
                <a16:creationId xmlns:a16="http://schemas.microsoft.com/office/drawing/2014/main" id="{4440549C-CC91-AD86-0813-BE223BF6407D}"/>
              </a:ext>
            </a:extLst>
          </p:cNvPr>
          <p:cNvSpPr/>
          <p:nvPr/>
        </p:nvSpPr>
        <p:spPr>
          <a:xfrm>
            <a:off x="4525819" y="4748045"/>
            <a:ext cx="245892" cy="24413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38ABC7AB-99B3-1ECD-D6A2-10ABF7721FE4}"/>
              </a:ext>
            </a:extLst>
          </p:cNvPr>
          <p:cNvSpPr/>
          <p:nvPr/>
        </p:nvSpPr>
        <p:spPr>
          <a:xfrm>
            <a:off x="7539234" y="4732371"/>
            <a:ext cx="259939" cy="27055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4" name="Connecteur droit avec flèche 123">
            <a:extLst>
              <a:ext uri="{FF2B5EF4-FFF2-40B4-BE49-F238E27FC236}">
                <a16:creationId xmlns:a16="http://schemas.microsoft.com/office/drawing/2014/main" id="{2F3A2862-16D1-2DD3-FE7F-ADC4E6780E15}"/>
              </a:ext>
            </a:extLst>
          </p:cNvPr>
          <p:cNvCxnSpPr>
            <a:cxnSpLocks/>
          </p:cNvCxnSpPr>
          <p:nvPr/>
        </p:nvCxnSpPr>
        <p:spPr>
          <a:xfrm>
            <a:off x="5338712" y="6182139"/>
            <a:ext cx="1599183"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ZoneTexte 125">
            <a:extLst>
              <a:ext uri="{FF2B5EF4-FFF2-40B4-BE49-F238E27FC236}">
                <a16:creationId xmlns:a16="http://schemas.microsoft.com/office/drawing/2014/main" id="{FE292B56-BE73-70E2-09D8-184A2B96235E}"/>
              </a:ext>
            </a:extLst>
          </p:cNvPr>
          <p:cNvSpPr txBox="1"/>
          <p:nvPr/>
        </p:nvSpPr>
        <p:spPr>
          <a:xfrm>
            <a:off x="5666362" y="6296190"/>
            <a:ext cx="923651" cy="338554"/>
          </a:xfrm>
          <a:prstGeom prst="rect">
            <a:avLst/>
          </a:prstGeom>
          <a:noFill/>
        </p:spPr>
        <p:txBody>
          <a:bodyPr wrap="none" rtlCol="0">
            <a:spAutoFit/>
          </a:bodyPr>
          <a:lstStyle/>
          <a:p>
            <a:r>
              <a:rPr lang="fr-FR" sz="1600" b="1">
                <a:solidFill>
                  <a:srgbClr val="00B050"/>
                </a:solidFill>
                <a:latin typeface="Arial" panose="020B0604020202020204" pitchFamily="34" charset="0"/>
                <a:cs typeface="Arial" panose="020B0604020202020204" pitchFamily="34" charset="0"/>
              </a:rPr>
              <a:t>NOEUD</a:t>
            </a:r>
          </a:p>
        </p:txBody>
      </p:sp>
      <p:cxnSp>
        <p:nvCxnSpPr>
          <p:cNvPr id="127" name="Connecteur droit avec flèche 126">
            <a:extLst>
              <a:ext uri="{FF2B5EF4-FFF2-40B4-BE49-F238E27FC236}">
                <a16:creationId xmlns:a16="http://schemas.microsoft.com/office/drawing/2014/main" id="{FDA9D900-D8E5-A952-00B2-8A254F9B14FA}"/>
              </a:ext>
            </a:extLst>
          </p:cNvPr>
          <p:cNvCxnSpPr>
            <a:cxnSpLocks/>
          </p:cNvCxnSpPr>
          <p:nvPr/>
        </p:nvCxnSpPr>
        <p:spPr>
          <a:xfrm>
            <a:off x="3343380" y="6182139"/>
            <a:ext cx="2027514"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ZoneTexte 128">
            <a:extLst>
              <a:ext uri="{FF2B5EF4-FFF2-40B4-BE49-F238E27FC236}">
                <a16:creationId xmlns:a16="http://schemas.microsoft.com/office/drawing/2014/main" id="{4134203D-BBD7-D783-69CA-BDA15A6EB353}"/>
              </a:ext>
            </a:extLst>
          </p:cNvPr>
          <p:cNvSpPr txBox="1"/>
          <p:nvPr/>
        </p:nvSpPr>
        <p:spPr>
          <a:xfrm>
            <a:off x="3592719" y="6296190"/>
            <a:ext cx="1487074" cy="338554"/>
          </a:xfrm>
          <a:prstGeom prst="rect">
            <a:avLst/>
          </a:prstGeom>
          <a:solidFill>
            <a:schemeClr val="bg1"/>
          </a:solidFill>
        </p:spPr>
        <p:txBody>
          <a:bodyPr wrap="none" rtlCol="0">
            <a:spAutoFit/>
          </a:bodyPr>
          <a:lstStyle/>
          <a:p>
            <a:r>
              <a:rPr lang="fr-FR" sz="1600" b="1">
                <a:solidFill>
                  <a:srgbClr val="00B0F0"/>
                </a:solidFill>
                <a:latin typeface="Arial" panose="020B0604020202020204" pitchFamily="34" charset="0"/>
                <a:cs typeface="Arial" panose="020B0604020202020204" pitchFamily="34" charset="0"/>
              </a:rPr>
              <a:t>PARANOEUD</a:t>
            </a:r>
          </a:p>
        </p:txBody>
      </p:sp>
      <p:cxnSp>
        <p:nvCxnSpPr>
          <p:cNvPr id="130" name="Connecteur droit avec flèche 129">
            <a:extLst>
              <a:ext uri="{FF2B5EF4-FFF2-40B4-BE49-F238E27FC236}">
                <a16:creationId xmlns:a16="http://schemas.microsoft.com/office/drawing/2014/main" id="{0E99A8E1-8F37-950A-BBFF-1D0915657F91}"/>
              </a:ext>
            </a:extLst>
          </p:cNvPr>
          <p:cNvCxnSpPr>
            <a:cxnSpLocks/>
          </p:cNvCxnSpPr>
          <p:nvPr/>
        </p:nvCxnSpPr>
        <p:spPr>
          <a:xfrm>
            <a:off x="1315866" y="6182139"/>
            <a:ext cx="2027514" cy="0"/>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ZoneTexte 130">
            <a:extLst>
              <a:ext uri="{FF2B5EF4-FFF2-40B4-BE49-F238E27FC236}">
                <a16:creationId xmlns:a16="http://schemas.microsoft.com/office/drawing/2014/main" id="{0D7026B2-2B88-A009-CF06-E02839D03D31}"/>
              </a:ext>
            </a:extLst>
          </p:cNvPr>
          <p:cNvSpPr txBox="1"/>
          <p:nvPr/>
        </p:nvSpPr>
        <p:spPr>
          <a:xfrm>
            <a:off x="1197106" y="6284299"/>
            <a:ext cx="2210798" cy="338554"/>
          </a:xfrm>
          <a:prstGeom prst="rect">
            <a:avLst/>
          </a:prstGeom>
          <a:solidFill>
            <a:schemeClr val="bg1"/>
          </a:solidFill>
        </p:spPr>
        <p:txBody>
          <a:bodyPr wrap="none" rtlCol="0">
            <a:spAutoFit/>
          </a:bodyPr>
          <a:lstStyle/>
          <a:p>
            <a:r>
              <a:rPr lang="fr-FR" sz="1600" b="1">
                <a:solidFill>
                  <a:srgbClr val="7030A0"/>
                </a:solidFill>
                <a:latin typeface="Arial" panose="020B0604020202020204" pitchFamily="34" charset="0"/>
                <a:cs typeface="Arial" panose="020B0604020202020204" pitchFamily="34" charset="0"/>
              </a:rPr>
              <a:t>JUXTA-PARANOEUD</a:t>
            </a:r>
          </a:p>
        </p:txBody>
      </p:sp>
      <p:sp>
        <p:nvSpPr>
          <p:cNvPr id="132" name="ZoneTexte 131">
            <a:extLst>
              <a:ext uri="{FF2B5EF4-FFF2-40B4-BE49-F238E27FC236}">
                <a16:creationId xmlns:a16="http://schemas.microsoft.com/office/drawing/2014/main" id="{9E13C0AE-22D4-302F-AA28-637435353169}"/>
              </a:ext>
            </a:extLst>
          </p:cNvPr>
          <p:cNvSpPr txBox="1"/>
          <p:nvPr/>
        </p:nvSpPr>
        <p:spPr>
          <a:xfrm>
            <a:off x="2990941" y="5040739"/>
            <a:ext cx="1890902" cy="461665"/>
          </a:xfrm>
          <a:prstGeom prst="rect">
            <a:avLst/>
          </a:prstGeom>
          <a:noFill/>
        </p:spPr>
        <p:txBody>
          <a:bodyPr wrap="none" rtlCol="0">
            <a:spAutoFit/>
          </a:bodyPr>
          <a:lstStyle/>
          <a:p>
            <a:r>
              <a:rPr lang="fr-FR" sz="2400" b="1" err="1">
                <a:solidFill>
                  <a:schemeClr val="bg1"/>
                </a:solidFill>
              </a:rPr>
              <a:t>Kv</a:t>
            </a:r>
            <a:r>
              <a:rPr lang="fr-FR" sz="2400" b="1">
                <a:solidFill>
                  <a:schemeClr val="bg1"/>
                </a:solidFill>
              </a:rPr>
              <a:t> rapides</a:t>
            </a:r>
          </a:p>
        </p:txBody>
      </p:sp>
      <p:sp>
        <p:nvSpPr>
          <p:cNvPr id="133" name="ZoneTexte 132">
            <a:extLst>
              <a:ext uri="{FF2B5EF4-FFF2-40B4-BE49-F238E27FC236}">
                <a16:creationId xmlns:a16="http://schemas.microsoft.com/office/drawing/2014/main" id="{9247609D-EBFD-B954-0DD5-FDDEE3FD64B0}"/>
              </a:ext>
            </a:extLst>
          </p:cNvPr>
          <p:cNvSpPr txBox="1"/>
          <p:nvPr/>
        </p:nvSpPr>
        <p:spPr>
          <a:xfrm>
            <a:off x="5579116" y="5416900"/>
            <a:ext cx="812530" cy="461665"/>
          </a:xfrm>
          <a:prstGeom prst="rect">
            <a:avLst/>
          </a:prstGeom>
          <a:noFill/>
        </p:spPr>
        <p:txBody>
          <a:bodyPr wrap="none" rtlCol="0">
            <a:spAutoFit/>
          </a:bodyPr>
          <a:lstStyle/>
          <a:p>
            <a:r>
              <a:rPr lang="fr-FR" sz="2400" b="1">
                <a:solidFill>
                  <a:schemeClr val="bg1"/>
                </a:solidFill>
              </a:rPr>
              <a:t>Nav</a:t>
            </a:r>
          </a:p>
        </p:txBody>
      </p:sp>
      <p:grpSp>
        <p:nvGrpSpPr>
          <p:cNvPr id="85" name="Groupe 84">
            <a:extLst>
              <a:ext uri="{FF2B5EF4-FFF2-40B4-BE49-F238E27FC236}">
                <a16:creationId xmlns:a16="http://schemas.microsoft.com/office/drawing/2014/main" id="{03A9FB14-F5EF-4DCF-AAB1-B1536418E158}"/>
              </a:ext>
            </a:extLst>
          </p:cNvPr>
          <p:cNvGrpSpPr/>
          <p:nvPr/>
        </p:nvGrpSpPr>
        <p:grpSpPr>
          <a:xfrm rot="3010041">
            <a:off x="5484835" y="2864945"/>
            <a:ext cx="245914" cy="536572"/>
            <a:chOff x="3220423" y="590309"/>
            <a:chExt cx="245914" cy="536572"/>
          </a:xfrm>
        </p:grpSpPr>
        <p:cxnSp>
          <p:nvCxnSpPr>
            <p:cNvPr id="14" name="Connecteur droit 13">
              <a:extLst>
                <a:ext uri="{FF2B5EF4-FFF2-40B4-BE49-F238E27FC236}">
                  <a16:creationId xmlns:a16="http://schemas.microsoft.com/office/drawing/2014/main" id="{33ADE294-B0AB-26A6-787D-584A8DAA962A}"/>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4355FA4-758E-A579-16F9-59A699BCB00D}"/>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BAAF9252-7D11-D0AA-E64F-2B777E64910E}"/>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6" name="Groupe 85">
            <a:extLst>
              <a:ext uri="{FF2B5EF4-FFF2-40B4-BE49-F238E27FC236}">
                <a16:creationId xmlns:a16="http://schemas.microsoft.com/office/drawing/2014/main" id="{04D59D94-17B5-B38A-8A96-6DBEFEA81920}"/>
              </a:ext>
            </a:extLst>
          </p:cNvPr>
          <p:cNvGrpSpPr/>
          <p:nvPr/>
        </p:nvGrpSpPr>
        <p:grpSpPr>
          <a:xfrm rot="18643608">
            <a:off x="6600042" y="3036927"/>
            <a:ext cx="245914" cy="536572"/>
            <a:chOff x="3220423" y="590309"/>
            <a:chExt cx="245914" cy="536572"/>
          </a:xfrm>
        </p:grpSpPr>
        <p:cxnSp>
          <p:nvCxnSpPr>
            <p:cNvPr id="87" name="Connecteur droit 86">
              <a:extLst>
                <a:ext uri="{FF2B5EF4-FFF2-40B4-BE49-F238E27FC236}">
                  <a16:creationId xmlns:a16="http://schemas.microsoft.com/office/drawing/2014/main" id="{EB7E5E8F-9E41-A456-09F4-F2E9CE01B588}"/>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1C0988FF-5D4A-08AB-EFB5-D351143ACC95}"/>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C3D7A4A3-FBEE-08F2-37C2-EC96FF286190}"/>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0" name="Groupe 89">
            <a:extLst>
              <a:ext uri="{FF2B5EF4-FFF2-40B4-BE49-F238E27FC236}">
                <a16:creationId xmlns:a16="http://schemas.microsoft.com/office/drawing/2014/main" id="{562698D2-8390-0B83-E678-C3941DC85F49}"/>
              </a:ext>
            </a:extLst>
          </p:cNvPr>
          <p:cNvGrpSpPr/>
          <p:nvPr/>
        </p:nvGrpSpPr>
        <p:grpSpPr>
          <a:xfrm rot="1130791">
            <a:off x="6071171" y="3747979"/>
            <a:ext cx="245914" cy="536572"/>
            <a:chOff x="3220423" y="590309"/>
            <a:chExt cx="245914" cy="536572"/>
          </a:xfrm>
        </p:grpSpPr>
        <p:cxnSp>
          <p:nvCxnSpPr>
            <p:cNvPr id="106" name="Connecteur droit 105">
              <a:extLst>
                <a:ext uri="{FF2B5EF4-FFF2-40B4-BE49-F238E27FC236}">
                  <a16:creationId xmlns:a16="http://schemas.microsoft.com/office/drawing/2014/main" id="{C8049BC4-DCED-BA7F-EF14-4B36D1D7FE99}"/>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359CC6E2-2001-BECB-5B5A-7E68BB9363AE}"/>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C7005031-58E9-7259-B48A-D2F4BD3EFC5C}"/>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1" name="Groupe 110">
            <a:extLst>
              <a:ext uri="{FF2B5EF4-FFF2-40B4-BE49-F238E27FC236}">
                <a16:creationId xmlns:a16="http://schemas.microsoft.com/office/drawing/2014/main" id="{D2ED0864-B102-6196-8FC4-9A97661E7F73}"/>
              </a:ext>
            </a:extLst>
          </p:cNvPr>
          <p:cNvGrpSpPr/>
          <p:nvPr/>
        </p:nvGrpSpPr>
        <p:grpSpPr>
          <a:xfrm rot="20680086">
            <a:off x="5147556" y="4741592"/>
            <a:ext cx="245914" cy="536572"/>
            <a:chOff x="3220423" y="590309"/>
            <a:chExt cx="245914" cy="536572"/>
          </a:xfrm>
        </p:grpSpPr>
        <p:cxnSp>
          <p:nvCxnSpPr>
            <p:cNvPr id="112" name="Connecteur droit 111">
              <a:extLst>
                <a:ext uri="{FF2B5EF4-FFF2-40B4-BE49-F238E27FC236}">
                  <a16:creationId xmlns:a16="http://schemas.microsoft.com/office/drawing/2014/main" id="{04C1A02E-4E9E-786E-130D-9AD7E7C518CF}"/>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809C5EDF-4D4A-8837-E39A-0FDE4F12BA99}"/>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E0F38C52-81BE-6E3C-F43E-8D480AA3619D}"/>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DB3B4E32-20DA-BA30-3B45-977D487CD425}"/>
              </a:ext>
            </a:extLst>
          </p:cNvPr>
          <p:cNvSpPr/>
          <p:nvPr/>
        </p:nvSpPr>
        <p:spPr>
          <a:xfrm>
            <a:off x="5413758" y="5078633"/>
            <a:ext cx="221974" cy="19770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E6C8250F-8EF0-DE75-3E33-14EFE4584127}"/>
              </a:ext>
            </a:extLst>
          </p:cNvPr>
          <p:cNvSpPr/>
          <p:nvPr/>
        </p:nvSpPr>
        <p:spPr>
          <a:xfrm>
            <a:off x="6078474" y="5110357"/>
            <a:ext cx="221974" cy="19770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1F7C25B7-8ECD-C094-4B69-593FCE9937D4}"/>
              </a:ext>
            </a:extLst>
          </p:cNvPr>
          <p:cNvSpPr/>
          <p:nvPr/>
        </p:nvSpPr>
        <p:spPr>
          <a:xfrm>
            <a:off x="6807741" y="5057633"/>
            <a:ext cx="221974" cy="19770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9" name="Groupe 138">
            <a:extLst>
              <a:ext uri="{FF2B5EF4-FFF2-40B4-BE49-F238E27FC236}">
                <a16:creationId xmlns:a16="http://schemas.microsoft.com/office/drawing/2014/main" id="{6DED74A5-DCDE-35F2-02D3-943E4CBBBF46}"/>
              </a:ext>
            </a:extLst>
          </p:cNvPr>
          <p:cNvGrpSpPr/>
          <p:nvPr/>
        </p:nvGrpSpPr>
        <p:grpSpPr>
          <a:xfrm>
            <a:off x="628683" y="413260"/>
            <a:ext cx="245914" cy="536572"/>
            <a:chOff x="3220423" y="590309"/>
            <a:chExt cx="245914" cy="536572"/>
          </a:xfrm>
        </p:grpSpPr>
        <p:cxnSp>
          <p:nvCxnSpPr>
            <p:cNvPr id="140" name="Connecteur droit 139">
              <a:extLst>
                <a:ext uri="{FF2B5EF4-FFF2-40B4-BE49-F238E27FC236}">
                  <a16:creationId xmlns:a16="http://schemas.microsoft.com/office/drawing/2014/main" id="{74BB1082-3BE8-CFCD-07DD-A074EA52A35A}"/>
                </a:ext>
              </a:extLst>
            </p:cNvPr>
            <p:cNvCxnSpPr/>
            <p:nvPr/>
          </p:nvCxnSpPr>
          <p:spPr>
            <a:xfrm>
              <a:off x="3343380" y="590309"/>
              <a:ext cx="0" cy="39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4D1F6D1C-5EB7-1EB3-3017-901E9EA93D9A}"/>
                </a:ext>
              </a:extLst>
            </p:cNvPr>
            <p:cNvCxnSpPr>
              <a:cxnSpLocks/>
            </p:cNvCxnSpPr>
            <p:nvPr/>
          </p:nvCxnSpPr>
          <p:spPr>
            <a:xfrm flipH="1">
              <a:off x="3220423" y="969535"/>
              <a:ext cx="122957" cy="157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28EAFF97-684D-CEFC-DBB7-5718650DB116}"/>
                </a:ext>
              </a:extLst>
            </p:cNvPr>
            <p:cNvCxnSpPr>
              <a:cxnSpLocks/>
            </p:cNvCxnSpPr>
            <p:nvPr/>
          </p:nvCxnSpPr>
          <p:spPr>
            <a:xfrm flipH="1" flipV="1">
              <a:off x="3343380" y="975631"/>
              <a:ext cx="122957" cy="149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3" name="ZoneTexte 142">
            <a:extLst>
              <a:ext uri="{FF2B5EF4-FFF2-40B4-BE49-F238E27FC236}">
                <a16:creationId xmlns:a16="http://schemas.microsoft.com/office/drawing/2014/main" id="{F65B2C6E-F2BA-A56F-5857-D5E285834056}"/>
              </a:ext>
            </a:extLst>
          </p:cNvPr>
          <p:cNvSpPr txBox="1"/>
          <p:nvPr/>
        </p:nvSpPr>
        <p:spPr>
          <a:xfrm>
            <a:off x="997554" y="547752"/>
            <a:ext cx="2319866" cy="400110"/>
          </a:xfrm>
          <a:prstGeom prst="rect">
            <a:avLst/>
          </a:prstGeom>
          <a:noFill/>
          <a:ln>
            <a:noFill/>
          </a:ln>
        </p:spPr>
        <p:txBody>
          <a:bodyPr wrap="none" rtlCol="0">
            <a:spAutoFit/>
          </a:bodyPr>
          <a:lstStyle/>
          <a:p>
            <a:r>
              <a:rPr lang="fr-FR" sz="2000">
                <a:solidFill>
                  <a:schemeClr val="bg1"/>
                </a:solidFill>
              </a:rPr>
              <a:t>Anti-gangliosides</a:t>
            </a:r>
          </a:p>
        </p:txBody>
      </p:sp>
      <p:sp>
        <p:nvSpPr>
          <p:cNvPr id="144" name="Rectangle 143">
            <a:extLst>
              <a:ext uri="{FF2B5EF4-FFF2-40B4-BE49-F238E27FC236}">
                <a16:creationId xmlns:a16="http://schemas.microsoft.com/office/drawing/2014/main" id="{0DA2334A-23BA-4438-BA9D-BAC010D25921}"/>
              </a:ext>
            </a:extLst>
          </p:cNvPr>
          <p:cNvSpPr/>
          <p:nvPr/>
        </p:nvSpPr>
        <p:spPr>
          <a:xfrm>
            <a:off x="787107" y="1236043"/>
            <a:ext cx="221974" cy="19770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ZoneTexte 144">
            <a:extLst>
              <a:ext uri="{FF2B5EF4-FFF2-40B4-BE49-F238E27FC236}">
                <a16:creationId xmlns:a16="http://schemas.microsoft.com/office/drawing/2014/main" id="{D5C66582-170A-0176-6C7E-48D2E30923F9}"/>
              </a:ext>
            </a:extLst>
          </p:cNvPr>
          <p:cNvSpPr txBox="1"/>
          <p:nvPr/>
        </p:nvSpPr>
        <p:spPr>
          <a:xfrm>
            <a:off x="1150241" y="1127769"/>
            <a:ext cx="1844929" cy="1015663"/>
          </a:xfrm>
          <a:prstGeom prst="rect">
            <a:avLst/>
          </a:prstGeom>
          <a:noFill/>
        </p:spPr>
        <p:txBody>
          <a:bodyPr wrap="none" rtlCol="0">
            <a:spAutoFit/>
          </a:bodyPr>
          <a:lstStyle/>
          <a:p>
            <a:r>
              <a:rPr lang="fr-FR" sz="2000" b="1">
                <a:solidFill>
                  <a:schemeClr val="bg1"/>
                </a:solidFill>
              </a:rPr>
              <a:t>C</a:t>
            </a:r>
            <a:r>
              <a:rPr lang="fr-FR" sz="2000">
                <a:solidFill>
                  <a:schemeClr val="bg1"/>
                </a:solidFill>
              </a:rPr>
              <a:t>omplexe d’</a:t>
            </a:r>
          </a:p>
          <a:p>
            <a:r>
              <a:rPr lang="fr-FR" sz="2000" b="1">
                <a:solidFill>
                  <a:schemeClr val="bg1"/>
                </a:solidFill>
              </a:rPr>
              <a:t>A</a:t>
            </a:r>
            <a:r>
              <a:rPr lang="fr-FR" sz="2000">
                <a:solidFill>
                  <a:schemeClr val="bg1"/>
                </a:solidFill>
              </a:rPr>
              <a:t>ttaque </a:t>
            </a:r>
          </a:p>
          <a:p>
            <a:r>
              <a:rPr lang="fr-FR" sz="2000" b="1">
                <a:solidFill>
                  <a:schemeClr val="bg1"/>
                </a:solidFill>
              </a:rPr>
              <a:t>M</a:t>
            </a:r>
            <a:r>
              <a:rPr lang="fr-FR" sz="2000">
                <a:solidFill>
                  <a:schemeClr val="bg1"/>
                </a:solidFill>
              </a:rPr>
              <a:t>embranaire</a:t>
            </a:r>
          </a:p>
        </p:txBody>
      </p:sp>
      <p:sp>
        <p:nvSpPr>
          <p:cNvPr id="146" name="ZoneTexte 145">
            <a:extLst>
              <a:ext uri="{FF2B5EF4-FFF2-40B4-BE49-F238E27FC236}">
                <a16:creationId xmlns:a16="http://schemas.microsoft.com/office/drawing/2014/main" id="{B4245B53-A1D0-2D95-1EE8-8B6F5E36BBE6}"/>
              </a:ext>
            </a:extLst>
          </p:cNvPr>
          <p:cNvSpPr txBox="1"/>
          <p:nvPr/>
        </p:nvSpPr>
        <p:spPr>
          <a:xfrm>
            <a:off x="7963420" y="5102208"/>
            <a:ext cx="4315605" cy="1015663"/>
          </a:xfrm>
          <a:prstGeom prst="rect">
            <a:avLst/>
          </a:prstGeom>
          <a:noFill/>
        </p:spPr>
        <p:txBody>
          <a:bodyPr wrap="none" rtlCol="0">
            <a:spAutoFit/>
          </a:bodyPr>
          <a:lstStyle/>
          <a:p>
            <a:r>
              <a:rPr lang="fr-FR" sz="2000">
                <a:solidFill>
                  <a:schemeClr val="bg1"/>
                </a:solidFill>
                <a:latin typeface="Arial" panose="020B0604020202020204" pitchFamily="34" charset="0"/>
                <a:cs typeface="Arial" panose="020B0604020202020204" pitchFamily="34" charset="0"/>
              </a:rPr>
              <a:t>Surface nodale (capacité) augmente</a:t>
            </a:r>
          </a:p>
          <a:p>
            <a:r>
              <a:rPr lang="fr-FR" sz="2000">
                <a:solidFill>
                  <a:schemeClr val="bg1"/>
                </a:solidFill>
                <a:latin typeface="Arial" panose="020B0604020202020204" pitchFamily="34" charset="0"/>
                <a:cs typeface="Arial" panose="020B0604020202020204" pitchFamily="34" charset="0"/>
              </a:rPr>
              <a:t>Densité en Nav diminue</a:t>
            </a:r>
          </a:p>
          <a:p>
            <a:r>
              <a:rPr lang="fr-FR" sz="2000" err="1">
                <a:solidFill>
                  <a:schemeClr val="bg1"/>
                </a:solidFill>
                <a:latin typeface="Arial" panose="020B0604020202020204" pitchFamily="34" charset="0"/>
                <a:cs typeface="Arial" panose="020B0604020202020204" pitchFamily="34" charset="0"/>
              </a:rPr>
              <a:t>Kv</a:t>
            </a:r>
            <a:r>
              <a:rPr lang="fr-FR" sz="2000">
                <a:solidFill>
                  <a:schemeClr val="bg1"/>
                </a:solidFill>
                <a:latin typeface="Arial" panose="020B0604020202020204" pitchFamily="34" charset="0"/>
                <a:cs typeface="Arial" panose="020B0604020202020204" pitchFamily="34" charset="0"/>
              </a:rPr>
              <a:t> rapides hyperpolarisent le NR</a:t>
            </a:r>
          </a:p>
        </p:txBody>
      </p:sp>
      <p:sp>
        <p:nvSpPr>
          <p:cNvPr id="147" name="ZoneTexte 146">
            <a:extLst>
              <a:ext uri="{FF2B5EF4-FFF2-40B4-BE49-F238E27FC236}">
                <a16:creationId xmlns:a16="http://schemas.microsoft.com/office/drawing/2014/main" id="{7CC0D4BD-C8A5-FE38-F717-2D84DD863690}"/>
              </a:ext>
            </a:extLst>
          </p:cNvPr>
          <p:cNvSpPr txBox="1"/>
          <p:nvPr/>
        </p:nvSpPr>
        <p:spPr>
          <a:xfrm>
            <a:off x="4011837" y="568154"/>
            <a:ext cx="5666936" cy="1200329"/>
          </a:xfrm>
          <a:prstGeom prst="rect">
            <a:avLst/>
          </a:prstGeom>
          <a:noFill/>
        </p:spPr>
        <p:txBody>
          <a:bodyPr wrap="none" rtlCol="0">
            <a:spAutoFit/>
          </a:bodyPr>
          <a:lstStyle/>
          <a:p>
            <a:r>
              <a:rPr lang="fr-FR" sz="2400" b="1">
                <a:solidFill>
                  <a:srgbClr val="FFFF00"/>
                </a:solidFill>
              </a:rPr>
              <a:t>Nodo-paranodopathies</a:t>
            </a:r>
          </a:p>
          <a:p>
            <a:r>
              <a:rPr lang="fr-FR" sz="2400" b="1">
                <a:solidFill>
                  <a:srgbClr val="FFFF00"/>
                </a:solidFill>
              </a:rPr>
              <a:t>aigües avec des anti-gangliosides</a:t>
            </a:r>
          </a:p>
          <a:p>
            <a:r>
              <a:rPr lang="fr-FR" sz="2400" b="1">
                <a:solidFill>
                  <a:srgbClr val="FFFF00"/>
                </a:solidFill>
              </a:rPr>
              <a:t>(AM</a:t>
            </a:r>
            <a:r>
              <a:rPr lang="fr-FR" sz="2400" b="1">
                <a:solidFill>
                  <a:schemeClr val="bg1"/>
                </a:solidFill>
              </a:rPr>
              <a:t>A</a:t>
            </a:r>
            <a:r>
              <a:rPr lang="fr-FR" sz="2400" b="1">
                <a:solidFill>
                  <a:srgbClr val="FFFF00"/>
                </a:solidFill>
              </a:rPr>
              <a:t>N/AMS</a:t>
            </a:r>
            <a:r>
              <a:rPr lang="fr-FR" sz="2400" b="1">
                <a:solidFill>
                  <a:schemeClr val="bg1"/>
                </a:solidFill>
              </a:rPr>
              <a:t>A</a:t>
            </a:r>
            <a:r>
              <a:rPr lang="fr-FR" sz="2400" b="1">
                <a:solidFill>
                  <a:srgbClr val="FFFF00"/>
                </a:solidFill>
              </a:rPr>
              <a:t>N)</a:t>
            </a:r>
          </a:p>
        </p:txBody>
      </p:sp>
      <p:pic>
        <p:nvPicPr>
          <p:cNvPr id="2" name="Image 1">
            <a:extLst>
              <a:ext uri="{FF2B5EF4-FFF2-40B4-BE49-F238E27FC236}">
                <a16:creationId xmlns:a16="http://schemas.microsoft.com/office/drawing/2014/main" id="{517AAD4E-E044-B8C8-E9CD-117A3DF80AEF}"/>
              </a:ext>
            </a:extLst>
          </p:cNvPr>
          <p:cNvPicPr>
            <a:picLocks noChangeAspect="1"/>
          </p:cNvPicPr>
          <p:nvPr/>
        </p:nvPicPr>
        <p:blipFill>
          <a:blip r:embed="rId4"/>
          <a:stretch>
            <a:fillRect/>
          </a:stretch>
        </p:blipFill>
        <p:spPr>
          <a:xfrm>
            <a:off x="10225119" y="1540503"/>
            <a:ext cx="1909092" cy="1109633"/>
          </a:xfrm>
          <a:prstGeom prst="rect">
            <a:avLst/>
          </a:prstGeom>
        </p:spPr>
      </p:pic>
      <p:sp>
        <p:nvSpPr>
          <p:cNvPr id="7" name="ZoneTexte 6">
            <a:extLst>
              <a:ext uri="{FF2B5EF4-FFF2-40B4-BE49-F238E27FC236}">
                <a16:creationId xmlns:a16="http://schemas.microsoft.com/office/drawing/2014/main" id="{66EA896A-8739-243D-A59D-6AD06AE7FCF2}"/>
              </a:ext>
            </a:extLst>
          </p:cNvPr>
          <p:cNvSpPr txBox="1"/>
          <p:nvPr/>
        </p:nvSpPr>
        <p:spPr>
          <a:xfrm>
            <a:off x="78580" y="4503617"/>
            <a:ext cx="2860435" cy="1477328"/>
          </a:xfrm>
          <a:prstGeom prst="rect">
            <a:avLst/>
          </a:prstGeom>
          <a:noFill/>
        </p:spPr>
        <p:txBody>
          <a:bodyPr wrap="square">
            <a:spAutoFit/>
          </a:bodyPr>
          <a:lstStyle/>
          <a:p>
            <a:r>
              <a:rPr lang="fr-FR">
                <a:solidFill>
                  <a:schemeClr val="bg1"/>
                </a:solidFill>
                <a:latin typeface="Arial" panose="020B0604020202020204" pitchFamily="34" charset="0"/>
                <a:cs typeface="Arial" panose="020B0604020202020204" pitchFamily="34" charset="0"/>
              </a:rPr>
              <a:t>Chez les souris knock-out GM1 et GD1a, les boucles </a:t>
            </a:r>
            <a:r>
              <a:rPr lang="fr-FR" err="1">
                <a:solidFill>
                  <a:schemeClr val="bg1"/>
                </a:solidFill>
                <a:latin typeface="Arial" panose="020B0604020202020204" pitchFamily="34" charset="0"/>
                <a:cs typeface="Arial" panose="020B0604020202020204" pitchFamily="34" charset="0"/>
              </a:rPr>
              <a:t>paranodales</a:t>
            </a:r>
            <a:r>
              <a:rPr lang="fr-FR">
                <a:solidFill>
                  <a:schemeClr val="bg1"/>
                </a:solidFill>
                <a:latin typeface="Arial" panose="020B0604020202020204" pitchFamily="34" charset="0"/>
                <a:cs typeface="Arial" panose="020B0604020202020204" pitchFamily="34" charset="0"/>
              </a:rPr>
              <a:t> ne s'attachent pas à l'axolemme</a:t>
            </a:r>
          </a:p>
        </p:txBody>
      </p:sp>
      <p:sp>
        <p:nvSpPr>
          <p:cNvPr id="52" name="ZoneTexte 51">
            <a:extLst>
              <a:ext uri="{FF2B5EF4-FFF2-40B4-BE49-F238E27FC236}">
                <a16:creationId xmlns:a16="http://schemas.microsoft.com/office/drawing/2014/main" id="{CBFA7CE0-F13B-92D3-BDBB-DC8B23B56F10}"/>
              </a:ext>
            </a:extLst>
          </p:cNvPr>
          <p:cNvSpPr txBox="1"/>
          <p:nvPr/>
        </p:nvSpPr>
        <p:spPr>
          <a:xfrm>
            <a:off x="63822" y="5919471"/>
            <a:ext cx="2008883" cy="307777"/>
          </a:xfrm>
          <a:prstGeom prst="rect">
            <a:avLst/>
          </a:prstGeom>
          <a:noFill/>
        </p:spPr>
        <p:txBody>
          <a:bodyPr wrap="none" rtlCol="0">
            <a:spAutoFit/>
          </a:bodyPr>
          <a:lstStyle/>
          <a:p>
            <a:r>
              <a:rPr lang="fr-FR" sz="1400" b="1" i="1">
                <a:solidFill>
                  <a:srgbClr val="00F4FC"/>
                </a:solidFill>
              </a:rPr>
              <a:t>Susuki et al (2007)</a:t>
            </a:r>
          </a:p>
        </p:txBody>
      </p:sp>
      <p:sp>
        <p:nvSpPr>
          <p:cNvPr id="4" name="ZoneTexte 3">
            <a:extLst>
              <a:ext uri="{FF2B5EF4-FFF2-40B4-BE49-F238E27FC236}">
                <a16:creationId xmlns:a16="http://schemas.microsoft.com/office/drawing/2014/main" id="{9E87CA1B-113C-C588-75E5-E22D6FF09506}"/>
              </a:ext>
            </a:extLst>
          </p:cNvPr>
          <p:cNvSpPr txBox="1"/>
          <p:nvPr/>
        </p:nvSpPr>
        <p:spPr>
          <a:xfrm>
            <a:off x="10335402" y="6436715"/>
            <a:ext cx="1856598" cy="307777"/>
          </a:xfrm>
          <a:prstGeom prst="rect">
            <a:avLst/>
          </a:prstGeom>
          <a:noFill/>
        </p:spPr>
        <p:txBody>
          <a:bodyPr wrap="none" rtlCol="0">
            <a:spAutoFit/>
          </a:bodyPr>
          <a:lstStyle/>
          <a:p>
            <a:r>
              <a:rPr lang="fr-FR" sz="1400" b="1" i="1" err="1">
                <a:solidFill>
                  <a:srgbClr val="00F4FC"/>
                </a:solidFill>
              </a:rPr>
              <a:t>Uncini</a:t>
            </a:r>
            <a:r>
              <a:rPr lang="fr-FR" sz="1400" b="1" i="1">
                <a:solidFill>
                  <a:srgbClr val="00F4FC"/>
                </a:solidFill>
              </a:rPr>
              <a:t> et al, 2021</a:t>
            </a:r>
          </a:p>
        </p:txBody>
      </p:sp>
      <p:sp>
        <p:nvSpPr>
          <p:cNvPr id="53" name="Rectangle 52">
            <a:extLst>
              <a:ext uri="{FF2B5EF4-FFF2-40B4-BE49-F238E27FC236}">
                <a16:creationId xmlns:a16="http://schemas.microsoft.com/office/drawing/2014/main" id="{9B65458F-8D2F-AF0F-A463-9F3225E6622C}"/>
              </a:ext>
            </a:extLst>
          </p:cNvPr>
          <p:cNvSpPr/>
          <p:nvPr/>
        </p:nvSpPr>
        <p:spPr>
          <a:xfrm>
            <a:off x="648704" y="1087406"/>
            <a:ext cx="2387600" cy="1259840"/>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221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F15053-C1E4-E856-A96C-E68E959489BB}"/>
            </a:ext>
          </a:extLst>
        </p:cNvPr>
        <p:cNvGrpSpPr/>
        <p:nvPr/>
      </p:nvGrpSpPr>
      <p:grpSpPr>
        <a:xfrm>
          <a:off x="0" y="0"/>
          <a:ext cx="0" cy="0"/>
          <a:chOff x="0" y="0"/>
          <a:chExt cx="0" cy="0"/>
        </a:xfrm>
      </p:grpSpPr>
      <p:cxnSp>
        <p:nvCxnSpPr>
          <p:cNvPr id="35" name="Connecteur droit 34">
            <a:extLst>
              <a:ext uri="{FF2B5EF4-FFF2-40B4-BE49-F238E27FC236}">
                <a16:creationId xmlns:a16="http://schemas.microsoft.com/office/drawing/2014/main" id="{85F6F516-FC9E-8FA2-26D5-44550943F6FC}"/>
              </a:ext>
            </a:extLst>
          </p:cNvPr>
          <p:cNvCxnSpPr>
            <a:cxnSpLocks/>
          </p:cNvCxnSpPr>
          <p:nvPr/>
        </p:nvCxnSpPr>
        <p:spPr>
          <a:xfrm>
            <a:off x="1410050" y="583755"/>
            <a:ext cx="9150220" cy="100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9CC5C79-5A6A-742E-75D1-5C7DD8941FD8}"/>
              </a:ext>
            </a:extLst>
          </p:cNvPr>
          <p:cNvCxnSpPr/>
          <p:nvPr/>
        </p:nvCxnSpPr>
        <p:spPr>
          <a:xfrm>
            <a:off x="6466407" y="447390"/>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A63E9B6-4D35-172F-F4A8-A33A98D14AAA}"/>
              </a:ext>
            </a:extLst>
          </p:cNvPr>
          <p:cNvCxnSpPr/>
          <p:nvPr/>
        </p:nvCxnSpPr>
        <p:spPr>
          <a:xfrm>
            <a:off x="6464161" y="593766"/>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A44CF2B-47CF-C6C0-3792-1EEEEF68C9EE}"/>
              </a:ext>
            </a:extLst>
          </p:cNvPr>
          <p:cNvSpPr txBox="1"/>
          <p:nvPr/>
        </p:nvSpPr>
        <p:spPr>
          <a:xfrm>
            <a:off x="5623704" y="704668"/>
            <a:ext cx="1698139" cy="276999"/>
          </a:xfrm>
          <a:prstGeom prst="rect">
            <a:avLst/>
          </a:prstGeom>
          <a:solidFill>
            <a:schemeClr val="bg1"/>
          </a:solidFill>
          <a:ln w="28575">
            <a:solidFill>
              <a:schemeClr val="tx1"/>
            </a:solidFill>
          </a:ln>
        </p:spPr>
        <p:txBody>
          <a:bodyPr wrap="square" rtlCol="0">
            <a:spAutoFit/>
          </a:bodyPr>
          <a:lstStyle/>
          <a:p>
            <a:pPr algn="ctr"/>
            <a:r>
              <a:rPr lang="fr-FR" sz="1200" b="1" dirty="0"/>
              <a:t>Mononeuropathie</a:t>
            </a:r>
          </a:p>
        </p:txBody>
      </p:sp>
      <p:sp>
        <p:nvSpPr>
          <p:cNvPr id="2" name="ZoneTexte 1">
            <a:extLst>
              <a:ext uri="{FF2B5EF4-FFF2-40B4-BE49-F238E27FC236}">
                <a16:creationId xmlns:a16="http://schemas.microsoft.com/office/drawing/2014/main" id="{32827BA8-0A77-B3FD-F3F7-47872024803C}"/>
              </a:ext>
            </a:extLst>
          </p:cNvPr>
          <p:cNvSpPr txBox="1"/>
          <p:nvPr/>
        </p:nvSpPr>
        <p:spPr>
          <a:xfrm>
            <a:off x="198179" y="108836"/>
            <a:ext cx="11795642" cy="338554"/>
          </a:xfrm>
          <a:prstGeom prst="rect">
            <a:avLst/>
          </a:prstGeom>
          <a:solidFill>
            <a:schemeClr val="bg1"/>
          </a:solidFill>
          <a:ln w="28575">
            <a:solidFill>
              <a:schemeClr val="tx1"/>
            </a:solidFill>
          </a:ln>
        </p:spPr>
        <p:txBody>
          <a:bodyPr wrap="square" rtlCol="0">
            <a:spAutoFit/>
          </a:bodyPr>
          <a:lstStyle/>
          <a:p>
            <a:pPr algn="ctr"/>
            <a:r>
              <a:rPr lang="fr-FR" sz="1600" b="1" dirty="0"/>
              <a:t>Atteintes du système nerveux périphérique</a:t>
            </a:r>
          </a:p>
        </p:txBody>
      </p:sp>
      <p:cxnSp>
        <p:nvCxnSpPr>
          <p:cNvPr id="39" name="Connecteur droit 38">
            <a:extLst>
              <a:ext uri="{FF2B5EF4-FFF2-40B4-BE49-F238E27FC236}">
                <a16:creationId xmlns:a16="http://schemas.microsoft.com/office/drawing/2014/main" id="{88A2F15B-384F-F33D-3EF9-88AC359A91D8}"/>
              </a:ext>
            </a:extLst>
          </p:cNvPr>
          <p:cNvCxnSpPr/>
          <p:nvPr/>
        </p:nvCxnSpPr>
        <p:spPr>
          <a:xfrm>
            <a:off x="4402966" y="593766"/>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A443BE4-F326-1B52-B40F-4D50C2151370}"/>
              </a:ext>
            </a:extLst>
          </p:cNvPr>
          <p:cNvCxnSpPr>
            <a:cxnSpLocks/>
          </p:cNvCxnSpPr>
          <p:nvPr/>
        </p:nvCxnSpPr>
        <p:spPr>
          <a:xfrm>
            <a:off x="1410050" y="570369"/>
            <a:ext cx="0" cy="2117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8BA11AFC-481C-5717-6C72-32B8BF56A394}"/>
              </a:ext>
            </a:extLst>
          </p:cNvPr>
          <p:cNvCxnSpPr/>
          <p:nvPr/>
        </p:nvCxnSpPr>
        <p:spPr>
          <a:xfrm>
            <a:off x="8223426" y="583755"/>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FCE8FF10-B319-08ED-C05E-BECC16B38263}"/>
              </a:ext>
            </a:extLst>
          </p:cNvPr>
          <p:cNvCxnSpPr/>
          <p:nvPr/>
        </p:nvCxnSpPr>
        <p:spPr>
          <a:xfrm>
            <a:off x="10560270" y="583755"/>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985CC106-AE51-DE31-E243-D3DF880E62DA}"/>
              </a:ext>
            </a:extLst>
          </p:cNvPr>
          <p:cNvSpPr txBox="1"/>
          <p:nvPr/>
        </p:nvSpPr>
        <p:spPr>
          <a:xfrm>
            <a:off x="9711514" y="704668"/>
            <a:ext cx="1698139" cy="276999"/>
          </a:xfrm>
          <a:prstGeom prst="rect">
            <a:avLst/>
          </a:prstGeom>
          <a:solidFill>
            <a:schemeClr val="bg1"/>
          </a:solidFill>
          <a:ln w="28575">
            <a:solidFill>
              <a:schemeClr val="tx1"/>
            </a:solidFill>
          </a:ln>
        </p:spPr>
        <p:txBody>
          <a:bodyPr wrap="square" rtlCol="0">
            <a:spAutoFit/>
          </a:bodyPr>
          <a:lstStyle/>
          <a:p>
            <a:pPr algn="ctr"/>
            <a:r>
              <a:rPr lang="fr-FR" sz="1200" b="1" dirty="0"/>
              <a:t>Neuronopathie</a:t>
            </a:r>
          </a:p>
        </p:txBody>
      </p:sp>
      <p:grpSp>
        <p:nvGrpSpPr>
          <p:cNvPr id="59" name="Groupe 58">
            <a:extLst>
              <a:ext uri="{FF2B5EF4-FFF2-40B4-BE49-F238E27FC236}">
                <a16:creationId xmlns:a16="http://schemas.microsoft.com/office/drawing/2014/main" id="{7EE46D13-81E3-057D-2E12-32CB65105A60}"/>
              </a:ext>
            </a:extLst>
          </p:cNvPr>
          <p:cNvGrpSpPr/>
          <p:nvPr/>
        </p:nvGrpSpPr>
        <p:grpSpPr>
          <a:xfrm>
            <a:off x="9764907" y="946400"/>
            <a:ext cx="1451511" cy="542532"/>
            <a:chOff x="9764907" y="946400"/>
            <a:chExt cx="1451511" cy="542532"/>
          </a:xfrm>
        </p:grpSpPr>
        <p:cxnSp>
          <p:nvCxnSpPr>
            <p:cNvPr id="45" name="Connecteur droit 44">
              <a:extLst>
                <a:ext uri="{FF2B5EF4-FFF2-40B4-BE49-F238E27FC236}">
                  <a16:creationId xmlns:a16="http://schemas.microsoft.com/office/drawing/2014/main" id="{1D2CEE61-B91F-D542-113F-944D0D5A29C0}"/>
                </a:ext>
              </a:extLst>
            </p:cNvPr>
            <p:cNvCxnSpPr/>
            <p:nvPr/>
          </p:nvCxnSpPr>
          <p:spPr>
            <a:xfrm>
              <a:off x="10560270" y="946400"/>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FD2AB9C8-8E7E-4472-C5D5-CFB62A179921}"/>
                </a:ext>
              </a:extLst>
            </p:cNvPr>
            <p:cNvCxnSpPr>
              <a:cxnSpLocks/>
            </p:cNvCxnSpPr>
            <p:nvPr/>
          </p:nvCxnSpPr>
          <p:spPr>
            <a:xfrm>
              <a:off x="9764907" y="1097108"/>
              <a:ext cx="145151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1CF33432-2926-B535-8335-264A96EB068C}"/>
                </a:ext>
              </a:extLst>
            </p:cNvPr>
            <p:cNvCxnSpPr>
              <a:cxnSpLocks/>
            </p:cNvCxnSpPr>
            <p:nvPr/>
          </p:nvCxnSpPr>
          <p:spPr>
            <a:xfrm>
              <a:off x="9764907" y="1084305"/>
              <a:ext cx="0" cy="40409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18941DCC-44F9-0510-C654-85955FB2D8DC}"/>
                </a:ext>
              </a:extLst>
            </p:cNvPr>
            <p:cNvCxnSpPr>
              <a:cxnSpLocks/>
            </p:cNvCxnSpPr>
            <p:nvPr/>
          </p:nvCxnSpPr>
          <p:spPr>
            <a:xfrm>
              <a:off x="11216418" y="1084834"/>
              <a:ext cx="0" cy="40409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6" name="Connecteur droit 55">
            <a:extLst>
              <a:ext uri="{FF2B5EF4-FFF2-40B4-BE49-F238E27FC236}">
                <a16:creationId xmlns:a16="http://schemas.microsoft.com/office/drawing/2014/main" id="{180C8D6F-3C22-47FB-823A-207AA5F082B6}"/>
              </a:ext>
            </a:extLst>
          </p:cNvPr>
          <p:cNvCxnSpPr/>
          <p:nvPr/>
        </p:nvCxnSpPr>
        <p:spPr>
          <a:xfrm>
            <a:off x="8223426" y="1166333"/>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AEA8EAA5-6218-35FC-F0B6-9EF9323D5051}"/>
              </a:ext>
            </a:extLst>
          </p:cNvPr>
          <p:cNvSpPr txBox="1"/>
          <p:nvPr/>
        </p:nvSpPr>
        <p:spPr>
          <a:xfrm>
            <a:off x="7381002" y="704668"/>
            <a:ext cx="1671663" cy="461665"/>
          </a:xfrm>
          <a:prstGeom prst="rect">
            <a:avLst/>
          </a:prstGeom>
          <a:solidFill>
            <a:srgbClr val="FFFF00"/>
          </a:solidFill>
          <a:ln w="28575">
            <a:solidFill>
              <a:schemeClr val="tx1"/>
            </a:solidFill>
          </a:ln>
        </p:spPr>
        <p:txBody>
          <a:bodyPr wrap="square" rtlCol="0">
            <a:spAutoFit/>
          </a:bodyPr>
          <a:lstStyle/>
          <a:p>
            <a:pPr algn="ctr"/>
            <a:r>
              <a:rPr lang="fr-FR" sz="1200" b="1" dirty="0"/>
              <a:t>Mononeuropathie</a:t>
            </a:r>
          </a:p>
          <a:p>
            <a:pPr algn="ctr"/>
            <a:r>
              <a:rPr lang="fr-FR" sz="1200" b="1" dirty="0"/>
              <a:t>multiple</a:t>
            </a:r>
          </a:p>
        </p:txBody>
      </p:sp>
      <p:grpSp>
        <p:nvGrpSpPr>
          <p:cNvPr id="60" name="Groupe 59">
            <a:extLst>
              <a:ext uri="{FF2B5EF4-FFF2-40B4-BE49-F238E27FC236}">
                <a16:creationId xmlns:a16="http://schemas.microsoft.com/office/drawing/2014/main" id="{1132A680-FB37-C7AD-0680-192571EA8825}"/>
              </a:ext>
            </a:extLst>
          </p:cNvPr>
          <p:cNvGrpSpPr/>
          <p:nvPr/>
        </p:nvGrpSpPr>
        <p:grpSpPr>
          <a:xfrm>
            <a:off x="3603605" y="979363"/>
            <a:ext cx="1451511" cy="542532"/>
            <a:chOff x="9764907" y="946400"/>
            <a:chExt cx="1451511" cy="542532"/>
          </a:xfrm>
        </p:grpSpPr>
        <p:cxnSp>
          <p:nvCxnSpPr>
            <p:cNvPr id="61" name="Connecteur droit 60">
              <a:extLst>
                <a:ext uri="{FF2B5EF4-FFF2-40B4-BE49-F238E27FC236}">
                  <a16:creationId xmlns:a16="http://schemas.microsoft.com/office/drawing/2014/main" id="{19E46B84-4F8F-355B-C8C1-9BF0DB6EEF35}"/>
                </a:ext>
              </a:extLst>
            </p:cNvPr>
            <p:cNvCxnSpPr/>
            <p:nvPr/>
          </p:nvCxnSpPr>
          <p:spPr>
            <a:xfrm>
              <a:off x="10560270" y="946400"/>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8758ECF-7A9A-8A0F-2988-8AD0DFA18CDA}"/>
                </a:ext>
              </a:extLst>
            </p:cNvPr>
            <p:cNvCxnSpPr>
              <a:cxnSpLocks/>
            </p:cNvCxnSpPr>
            <p:nvPr/>
          </p:nvCxnSpPr>
          <p:spPr>
            <a:xfrm>
              <a:off x="9764907" y="1097108"/>
              <a:ext cx="145151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D8B39E38-CB91-C5E6-261A-4FDAF7A9AF29}"/>
                </a:ext>
              </a:extLst>
            </p:cNvPr>
            <p:cNvCxnSpPr>
              <a:cxnSpLocks/>
            </p:cNvCxnSpPr>
            <p:nvPr/>
          </p:nvCxnSpPr>
          <p:spPr>
            <a:xfrm>
              <a:off x="9764907" y="1084305"/>
              <a:ext cx="0" cy="40409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37F16D9-9104-64A7-E427-3BF456C65266}"/>
                </a:ext>
              </a:extLst>
            </p:cNvPr>
            <p:cNvCxnSpPr>
              <a:cxnSpLocks/>
            </p:cNvCxnSpPr>
            <p:nvPr/>
          </p:nvCxnSpPr>
          <p:spPr>
            <a:xfrm>
              <a:off x="11216418" y="1084834"/>
              <a:ext cx="0" cy="40409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380FB805-EF99-F427-5ECD-95966F83C1A0}"/>
              </a:ext>
            </a:extLst>
          </p:cNvPr>
          <p:cNvSpPr txBox="1"/>
          <p:nvPr/>
        </p:nvSpPr>
        <p:spPr>
          <a:xfrm>
            <a:off x="4485631" y="1285982"/>
            <a:ext cx="1123179" cy="830997"/>
          </a:xfrm>
          <a:prstGeom prst="rect">
            <a:avLst/>
          </a:prstGeom>
          <a:solidFill>
            <a:schemeClr val="bg1"/>
          </a:solidFill>
          <a:ln w="28575">
            <a:solidFill>
              <a:schemeClr val="tx1"/>
            </a:solidFill>
          </a:ln>
        </p:spPr>
        <p:txBody>
          <a:bodyPr wrap="square" rtlCol="0">
            <a:spAutoFit/>
          </a:bodyPr>
          <a:lstStyle/>
          <a:p>
            <a:r>
              <a:rPr lang="fr-FR" sz="800" dirty="0"/>
              <a:t>Sensitivomotrice à prédominance sensitive, distale, symétrique, longueur-dépendante</a:t>
            </a:r>
          </a:p>
        </p:txBody>
      </p:sp>
      <p:sp>
        <p:nvSpPr>
          <p:cNvPr id="4" name="ZoneTexte 3">
            <a:extLst>
              <a:ext uri="{FF2B5EF4-FFF2-40B4-BE49-F238E27FC236}">
                <a16:creationId xmlns:a16="http://schemas.microsoft.com/office/drawing/2014/main" id="{59A7D666-0E57-2B89-2C19-BC90571723A4}"/>
              </a:ext>
            </a:extLst>
          </p:cNvPr>
          <p:cNvSpPr txBox="1"/>
          <p:nvPr/>
        </p:nvSpPr>
        <p:spPr>
          <a:xfrm>
            <a:off x="3562508" y="704668"/>
            <a:ext cx="1698139" cy="276999"/>
          </a:xfrm>
          <a:prstGeom prst="rect">
            <a:avLst/>
          </a:prstGeom>
          <a:solidFill>
            <a:srgbClr val="FFFF00"/>
          </a:solidFill>
          <a:ln w="28575">
            <a:solidFill>
              <a:schemeClr val="tx1"/>
            </a:solidFill>
          </a:ln>
        </p:spPr>
        <p:txBody>
          <a:bodyPr wrap="square" rtlCol="0">
            <a:spAutoFit/>
          </a:bodyPr>
          <a:lstStyle/>
          <a:p>
            <a:pPr algn="ctr"/>
            <a:r>
              <a:rPr lang="fr-FR" sz="1200" b="1" dirty="0"/>
              <a:t>Polyneuropathie</a:t>
            </a:r>
          </a:p>
        </p:txBody>
      </p:sp>
      <p:grpSp>
        <p:nvGrpSpPr>
          <p:cNvPr id="65" name="Groupe 64">
            <a:extLst>
              <a:ext uri="{FF2B5EF4-FFF2-40B4-BE49-F238E27FC236}">
                <a16:creationId xmlns:a16="http://schemas.microsoft.com/office/drawing/2014/main" id="{7F7276F3-0E9C-B31B-19A2-E5643148367D}"/>
              </a:ext>
            </a:extLst>
          </p:cNvPr>
          <p:cNvGrpSpPr/>
          <p:nvPr/>
        </p:nvGrpSpPr>
        <p:grpSpPr>
          <a:xfrm>
            <a:off x="611726" y="998872"/>
            <a:ext cx="1451511" cy="542532"/>
            <a:chOff x="9764907" y="946400"/>
            <a:chExt cx="1451511" cy="542532"/>
          </a:xfrm>
        </p:grpSpPr>
        <p:cxnSp>
          <p:nvCxnSpPr>
            <p:cNvPr id="66" name="Connecteur droit 65">
              <a:extLst>
                <a:ext uri="{FF2B5EF4-FFF2-40B4-BE49-F238E27FC236}">
                  <a16:creationId xmlns:a16="http://schemas.microsoft.com/office/drawing/2014/main" id="{EE7DDDCF-25D7-E174-BBE6-9196105297B3}"/>
                </a:ext>
              </a:extLst>
            </p:cNvPr>
            <p:cNvCxnSpPr/>
            <p:nvPr/>
          </p:nvCxnSpPr>
          <p:spPr>
            <a:xfrm>
              <a:off x="10560270" y="946400"/>
              <a:ext cx="0" cy="1507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B8CA5BAA-67AE-7EB4-F554-687EAA14D628}"/>
                </a:ext>
              </a:extLst>
            </p:cNvPr>
            <p:cNvCxnSpPr>
              <a:cxnSpLocks/>
            </p:cNvCxnSpPr>
            <p:nvPr/>
          </p:nvCxnSpPr>
          <p:spPr>
            <a:xfrm>
              <a:off x="9764907" y="1097108"/>
              <a:ext cx="145151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DC1D81B2-948E-4181-489F-5679DAB26348}"/>
                </a:ext>
              </a:extLst>
            </p:cNvPr>
            <p:cNvCxnSpPr>
              <a:cxnSpLocks/>
            </p:cNvCxnSpPr>
            <p:nvPr/>
          </p:nvCxnSpPr>
          <p:spPr>
            <a:xfrm>
              <a:off x="9764907" y="1084305"/>
              <a:ext cx="0" cy="40409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E05FCA88-3670-C155-72B8-F75A5A53EB0C}"/>
                </a:ext>
              </a:extLst>
            </p:cNvPr>
            <p:cNvCxnSpPr>
              <a:cxnSpLocks/>
            </p:cNvCxnSpPr>
            <p:nvPr/>
          </p:nvCxnSpPr>
          <p:spPr>
            <a:xfrm>
              <a:off x="11216418" y="1084834"/>
              <a:ext cx="0" cy="40409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ZoneTexte 2">
            <a:extLst>
              <a:ext uri="{FF2B5EF4-FFF2-40B4-BE49-F238E27FC236}">
                <a16:creationId xmlns:a16="http://schemas.microsoft.com/office/drawing/2014/main" id="{CA3E4482-3CF6-B9A3-F76E-367CEE456F84}"/>
              </a:ext>
            </a:extLst>
          </p:cNvPr>
          <p:cNvSpPr txBox="1"/>
          <p:nvPr/>
        </p:nvSpPr>
        <p:spPr>
          <a:xfrm>
            <a:off x="611726" y="704668"/>
            <a:ext cx="1698139" cy="276999"/>
          </a:xfrm>
          <a:prstGeom prst="rect">
            <a:avLst/>
          </a:prstGeom>
          <a:solidFill>
            <a:srgbClr val="FFFF00"/>
          </a:solidFill>
          <a:ln w="28575">
            <a:solidFill>
              <a:schemeClr val="tx1"/>
            </a:solidFill>
          </a:ln>
        </p:spPr>
        <p:txBody>
          <a:bodyPr wrap="square" rtlCol="0">
            <a:spAutoFit/>
          </a:bodyPr>
          <a:lstStyle/>
          <a:p>
            <a:pPr algn="ctr"/>
            <a:r>
              <a:rPr lang="fr-FR" sz="1200" b="1" dirty="0" err="1"/>
              <a:t>Polyradiculopathie</a:t>
            </a:r>
            <a:endParaRPr lang="fr-FR" sz="1200" b="1" dirty="0"/>
          </a:p>
        </p:txBody>
      </p:sp>
      <p:cxnSp>
        <p:nvCxnSpPr>
          <p:cNvPr id="71" name="Connecteur droit 70">
            <a:extLst>
              <a:ext uri="{FF2B5EF4-FFF2-40B4-BE49-F238E27FC236}">
                <a16:creationId xmlns:a16="http://schemas.microsoft.com/office/drawing/2014/main" id="{FA14315C-62D5-1893-DE6B-42C55E6FCD08}"/>
              </a:ext>
            </a:extLst>
          </p:cNvPr>
          <p:cNvCxnSpPr>
            <a:cxnSpLocks/>
          </p:cNvCxnSpPr>
          <p:nvPr/>
        </p:nvCxnSpPr>
        <p:spPr>
          <a:xfrm>
            <a:off x="6464161" y="993056"/>
            <a:ext cx="0" cy="21788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E2016DAB-A1B7-CFBA-9EE4-B4395F51F1F6}"/>
              </a:ext>
            </a:extLst>
          </p:cNvPr>
          <p:cNvSpPr txBox="1"/>
          <p:nvPr/>
        </p:nvSpPr>
        <p:spPr>
          <a:xfrm>
            <a:off x="5682864" y="1285982"/>
            <a:ext cx="1638980" cy="584775"/>
          </a:xfrm>
          <a:prstGeom prst="rect">
            <a:avLst/>
          </a:prstGeom>
          <a:solidFill>
            <a:schemeClr val="bg1"/>
          </a:solidFill>
          <a:ln w="28575">
            <a:solidFill>
              <a:schemeClr val="tx1"/>
            </a:solidFill>
          </a:ln>
        </p:spPr>
        <p:txBody>
          <a:bodyPr wrap="square" rtlCol="0">
            <a:spAutoFit/>
          </a:bodyPr>
          <a:lstStyle/>
          <a:p>
            <a:r>
              <a:rPr lang="fr-FR" sz="800" dirty="0"/>
              <a:t>Topographie tronculaire, indolore ou peu douloureux (mécanique) ou douloureux aigu (vascularite</a:t>
            </a:r>
          </a:p>
        </p:txBody>
      </p:sp>
      <p:cxnSp>
        <p:nvCxnSpPr>
          <p:cNvPr id="75" name="Connecteur droit 74">
            <a:extLst>
              <a:ext uri="{FF2B5EF4-FFF2-40B4-BE49-F238E27FC236}">
                <a16:creationId xmlns:a16="http://schemas.microsoft.com/office/drawing/2014/main" id="{E27B9507-EFA1-1697-0108-3DBF8A3E9B4C}"/>
              </a:ext>
            </a:extLst>
          </p:cNvPr>
          <p:cNvCxnSpPr>
            <a:cxnSpLocks/>
          </p:cNvCxnSpPr>
          <p:nvPr/>
        </p:nvCxnSpPr>
        <p:spPr>
          <a:xfrm>
            <a:off x="611726" y="2442575"/>
            <a:ext cx="0" cy="72936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B8B581D-1E84-97B6-7852-34518740F345}"/>
              </a:ext>
            </a:extLst>
          </p:cNvPr>
          <p:cNvCxnSpPr>
            <a:cxnSpLocks/>
          </p:cNvCxnSpPr>
          <p:nvPr/>
        </p:nvCxnSpPr>
        <p:spPr>
          <a:xfrm flipH="1">
            <a:off x="2063237" y="2359005"/>
            <a:ext cx="2126" cy="8129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6419EFB5-1598-9A39-C71C-9AD32EA00808}"/>
              </a:ext>
            </a:extLst>
          </p:cNvPr>
          <p:cNvCxnSpPr>
            <a:cxnSpLocks/>
          </p:cNvCxnSpPr>
          <p:nvPr/>
        </p:nvCxnSpPr>
        <p:spPr>
          <a:xfrm>
            <a:off x="3603605" y="2512011"/>
            <a:ext cx="0" cy="6599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9A61A404-EB2B-F899-2EC7-F01EB01D7379}"/>
              </a:ext>
            </a:extLst>
          </p:cNvPr>
          <p:cNvCxnSpPr>
            <a:cxnSpLocks/>
          </p:cNvCxnSpPr>
          <p:nvPr/>
        </p:nvCxnSpPr>
        <p:spPr>
          <a:xfrm>
            <a:off x="5061157" y="2116979"/>
            <a:ext cx="0" cy="105496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35102A82-7018-5E58-D56A-C1055258722A}"/>
              </a:ext>
            </a:extLst>
          </p:cNvPr>
          <p:cNvSpPr txBox="1"/>
          <p:nvPr/>
        </p:nvSpPr>
        <p:spPr>
          <a:xfrm>
            <a:off x="198179" y="2665017"/>
            <a:ext cx="4213399" cy="276999"/>
          </a:xfrm>
          <a:prstGeom prst="rect">
            <a:avLst/>
          </a:prstGeom>
          <a:solidFill>
            <a:srgbClr val="FF0000"/>
          </a:solidFill>
          <a:ln w="28575">
            <a:solidFill>
              <a:schemeClr val="tx1"/>
            </a:solidFill>
          </a:ln>
        </p:spPr>
        <p:txBody>
          <a:bodyPr wrap="square" rtlCol="0">
            <a:spAutoFit/>
          </a:bodyPr>
          <a:lstStyle/>
          <a:p>
            <a:pPr algn="ctr"/>
            <a:r>
              <a:rPr lang="fr-FR" sz="1200" b="1" dirty="0">
                <a:solidFill>
                  <a:schemeClr val="bg1"/>
                </a:solidFill>
              </a:rPr>
              <a:t>Démyélinisant</a:t>
            </a:r>
          </a:p>
        </p:txBody>
      </p:sp>
      <p:sp>
        <p:nvSpPr>
          <p:cNvPr id="27" name="ZoneTexte 26">
            <a:extLst>
              <a:ext uri="{FF2B5EF4-FFF2-40B4-BE49-F238E27FC236}">
                <a16:creationId xmlns:a16="http://schemas.microsoft.com/office/drawing/2014/main" id="{CCE74B30-DC0A-F13A-548C-6352A3624FC2}"/>
              </a:ext>
            </a:extLst>
          </p:cNvPr>
          <p:cNvSpPr txBox="1"/>
          <p:nvPr/>
        </p:nvSpPr>
        <p:spPr>
          <a:xfrm>
            <a:off x="192573" y="3063254"/>
            <a:ext cx="1256892" cy="276999"/>
          </a:xfrm>
          <a:prstGeom prst="rect">
            <a:avLst/>
          </a:prstGeom>
          <a:solidFill>
            <a:srgbClr val="FFFF00"/>
          </a:solidFill>
          <a:ln w="28575">
            <a:solidFill>
              <a:schemeClr val="tx1"/>
            </a:solidFill>
          </a:ln>
        </p:spPr>
        <p:txBody>
          <a:bodyPr wrap="square" rtlCol="0">
            <a:spAutoFit/>
          </a:bodyPr>
          <a:lstStyle/>
          <a:p>
            <a:pPr algn="ctr"/>
            <a:r>
              <a:rPr lang="fr-FR" sz="1200" b="1" dirty="0"/>
              <a:t>PRNA</a:t>
            </a:r>
          </a:p>
        </p:txBody>
      </p:sp>
      <p:sp>
        <p:nvSpPr>
          <p:cNvPr id="28" name="ZoneTexte 27">
            <a:extLst>
              <a:ext uri="{FF2B5EF4-FFF2-40B4-BE49-F238E27FC236}">
                <a16:creationId xmlns:a16="http://schemas.microsoft.com/office/drawing/2014/main" id="{2E6D9188-ED31-43B5-2B9B-FCA32BDE55E2}"/>
              </a:ext>
            </a:extLst>
          </p:cNvPr>
          <p:cNvSpPr txBox="1"/>
          <p:nvPr/>
        </p:nvSpPr>
        <p:spPr>
          <a:xfrm>
            <a:off x="1551303" y="3051878"/>
            <a:ext cx="1256892" cy="276999"/>
          </a:xfrm>
          <a:prstGeom prst="rect">
            <a:avLst/>
          </a:prstGeom>
          <a:solidFill>
            <a:srgbClr val="FFFF00"/>
          </a:solidFill>
          <a:ln w="28575">
            <a:solidFill>
              <a:schemeClr val="tx1"/>
            </a:solidFill>
          </a:ln>
        </p:spPr>
        <p:txBody>
          <a:bodyPr wrap="square" rtlCol="0">
            <a:spAutoFit/>
          </a:bodyPr>
          <a:lstStyle/>
          <a:p>
            <a:pPr algn="ctr"/>
            <a:r>
              <a:rPr lang="fr-FR" sz="1200" b="1" dirty="0"/>
              <a:t>PRNC</a:t>
            </a:r>
          </a:p>
        </p:txBody>
      </p:sp>
      <p:sp>
        <p:nvSpPr>
          <p:cNvPr id="29" name="ZoneTexte 28">
            <a:extLst>
              <a:ext uri="{FF2B5EF4-FFF2-40B4-BE49-F238E27FC236}">
                <a16:creationId xmlns:a16="http://schemas.microsoft.com/office/drawing/2014/main" id="{839C1B21-F9F2-EB70-5000-8141C6EE55ED}"/>
              </a:ext>
            </a:extLst>
          </p:cNvPr>
          <p:cNvSpPr txBox="1"/>
          <p:nvPr/>
        </p:nvSpPr>
        <p:spPr>
          <a:xfrm>
            <a:off x="2978028" y="3052426"/>
            <a:ext cx="1420940" cy="276999"/>
          </a:xfrm>
          <a:prstGeom prst="rect">
            <a:avLst/>
          </a:prstGeom>
          <a:solidFill>
            <a:srgbClr val="FFFF00"/>
          </a:solidFill>
          <a:ln w="28575">
            <a:solidFill>
              <a:schemeClr val="tx1"/>
            </a:solidFill>
          </a:ln>
        </p:spPr>
        <p:txBody>
          <a:bodyPr wrap="square" rtlCol="0">
            <a:spAutoFit/>
          </a:bodyPr>
          <a:lstStyle/>
          <a:p>
            <a:pPr algn="ctr"/>
            <a:r>
              <a:rPr lang="fr-FR" sz="1200" b="1" dirty="0"/>
              <a:t>Poly-NP</a:t>
            </a:r>
          </a:p>
        </p:txBody>
      </p:sp>
      <p:sp>
        <p:nvSpPr>
          <p:cNvPr id="16" name="ZoneTexte 15">
            <a:extLst>
              <a:ext uri="{FF2B5EF4-FFF2-40B4-BE49-F238E27FC236}">
                <a16:creationId xmlns:a16="http://schemas.microsoft.com/office/drawing/2014/main" id="{4D670708-80A6-DDAD-F376-172AA9D68CEA}"/>
              </a:ext>
            </a:extLst>
          </p:cNvPr>
          <p:cNvSpPr txBox="1"/>
          <p:nvPr/>
        </p:nvSpPr>
        <p:spPr>
          <a:xfrm>
            <a:off x="2978027" y="1285982"/>
            <a:ext cx="1433551" cy="1323439"/>
          </a:xfrm>
          <a:prstGeom prst="rect">
            <a:avLst/>
          </a:prstGeom>
          <a:solidFill>
            <a:schemeClr val="bg1"/>
          </a:solidFill>
          <a:ln w="28575">
            <a:solidFill>
              <a:schemeClr val="tx1"/>
            </a:solidFill>
          </a:ln>
        </p:spPr>
        <p:txBody>
          <a:bodyPr wrap="square" rtlCol="0">
            <a:spAutoFit/>
          </a:bodyPr>
          <a:lstStyle/>
          <a:p>
            <a:pPr marL="171450" indent="-171450">
              <a:buFont typeface="Arial" panose="020B0604020202020204" pitchFamily="34" charset="0"/>
              <a:buChar char="•"/>
            </a:pPr>
            <a:r>
              <a:rPr lang="fr-FR" sz="800" dirty="0"/>
              <a:t>Prédominance sensitive, symétrique, distale, ataxie/tremblement des mains, aggravation lente (IgM anti-MAG)</a:t>
            </a:r>
          </a:p>
          <a:p>
            <a:pPr marL="171450" indent="-171450">
              <a:buFont typeface="Arial" panose="020B0604020202020204" pitchFamily="34" charset="0"/>
              <a:buChar char="•"/>
            </a:pPr>
            <a:r>
              <a:rPr lang="fr-FR" sz="800" dirty="0"/>
              <a:t>Prédominance motrice, symétrique (CMT)</a:t>
            </a:r>
          </a:p>
        </p:txBody>
      </p:sp>
      <p:sp>
        <p:nvSpPr>
          <p:cNvPr id="15" name="ZoneTexte 14">
            <a:extLst>
              <a:ext uri="{FF2B5EF4-FFF2-40B4-BE49-F238E27FC236}">
                <a16:creationId xmlns:a16="http://schemas.microsoft.com/office/drawing/2014/main" id="{BD0F9480-0A3E-D677-F4E3-EA8FC54882FF}"/>
              </a:ext>
            </a:extLst>
          </p:cNvPr>
          <p:cNvSpPr txBox="1"/>
          <p:nvPr/>
        </p:nvSpPr>
        <p:spPr>
          <a:xfrm>
            <a:off x="192573" y="1285982"/>
            <a:ext cx="1264087" cy="1200329"/>
          </a:xfrm>
          <a:prstGeom prst="rect">
            <a:avLst/>
          </a:prstGeom>
          <a:solidFill>
            <a:schemeClr val="bg1"/>
          </a:solidFill>
          <a:ln w="28575">
            <a:solidFill>
              <a:schemeClr val="tx1"/>
            </a:solidFill>
          </a:ln>
        </p:spPr>
        <p:txBody>
          <a:bodyPr wrap="square" rtlCol="0">
            <a:spAutoFit/>
          </a:bodyPr>
          <a:lstStyle/>
          <a:p>
            <a:r>
              <a:rPr lang="fr-FR" sz="800" dirty="0"/>
              <a:t>Sensitivo-moteur, prédominance motrice, proximale et distale, symétrique, aréflexie diffuse, dysautonomie, aggravation &lt; 4 sem., protéinorachie augmentée</a:t>
            </a:r>
          </a:p>
        </p:txBody>
      </p:sp>
      <p:sp>
        <p:nvSpPr>
          <p:cNvPr id="17" name="ZoneTexte 16">
            <a:extLst>
              <a:ext uri="{FF2B5EF4-FFF2-40B4-BE49-F238E27FC236}">
                <a16:creationId xmlns:a16="http://schemas.microsoft.com/office/drawing/2014/main" id="{5143966A-FAEB-0672-1AFF-3E69C652CC11}"/>
              </a:ext>
            </a:extLst>
          </p:cNvPr>
          <p:cNvSpPr txBox="1"/>
          <p:nvPr/>
        </p:nvSpPr>
        <p:spPr>
          <a:xfrm>
            <a:off x="1543907" y="1285982"/>
            <a:ext cx="1264087" cy="1077218"/>
          </a:xfrm>
          <a:prstGeom prst="rect">
            <a:avLst/>
          </a:prstGeom>
          <a:solidFill>
            <a:schemeClr val="bg1"/>
          </a:solidFill>
          <a:ln w="28575">
            <a:solidFill>
              <a:schemeClr val="tx1"/>
            </a:solidFill>
          </a:ln>
        </p:spPr>
        <p:txBody>
          <a:bodyPr wrap="square" rtlCol="0">
            <a:spAutoFit/>
          </a:bodyPr>
          <a:lstStyle/>
          <a:p>
            <a:r>
              <a:rPr lang="fr-FR" sz="800" dirty="0"/>
              <a:t>Sensitivo-moteur, prédominance motrice proximale et sensitive distale, symétrique, aggravation &gt; 12 sem., protéinorachie augmentée</a:t>
            </a:r>
          </a:p>
        </p:txBody>
      </p:sp>
      <p:sp>
        <p:nvSpPr>
          <p:cNvPr id="30" name="ZoneTexte 29">
            <a:extLst>
              <a:ext uri="{FF2B5EF4-FFF2-40B4-BE49-F238E27FC236}">
                <a16:creationId xmlns:a16="http://schemas.microsoft.com/office/drawing/2014/main" id="{19131FE0-F64A-52ED-A833-A059FA32234A}"/>
              </a:ext>
            </a:extLst>
          </p:cNvPr>
          <p:cNvSpPr txBox="1"/>
          <p:nvPr/>
        </p:nvSpPr>
        <p:spPr>
          <a:xfrm>
            <a:off x="5678302" y="3051878"/>
            <a:ext cx="1643541" cy="276999"/>
          </a:xfrm>
          <a:prstGeom prst="rect">
            <a:avLst/>
          </a:prstGeom>
          <a:solidFill>
            <a:schemeClr val="bg1"/>
          </a:solidFill>
          <a:ln w="28575">
            <a:solidFill>
              <a:schemeClr val="tx1"/>
            </a:solidFill>
          </a:ln>
        </p:spPr>
        <p:txBody>
          <a:bodyPr wrap="square" rtlCol="0">
            <a:spAutoFit/>
          </a:bodyPr>
          <a:lstStyle/>
          <a:p>
            <a:pPr algn="ctr"/>
            <a:r>
              <a:rPr lang="fr-FR" sz="1200" b="1" dirty="0"/>
              <a:t>Mono-NP</a:t>
            </a:r>
          </a:p>
        </p:txBody>
      </p:sp>
      <p:cxnSp>
        <p:nvCxnSpPr>
          <p:cNvPr id="85" name="Connecteur droit 84">
            <a:extLst>
              <a:ext uri="{FF2B5EF4-FFF2-40B4-BE49-F238E27FC236}">
                <a16:creationId xmlns:a16="http://schemas.microsoft.com/office/drawing/2014/main" id="{67F077BF-8D96-7A01-8534-949BF1E5861C}"/>
              </a:ext>
            </a:extLst>
          </p:cNvPr>
          <p:cNvCxnSpPr>
            <a:cxnSpLocks/>
          </p:cNvCxnSpPr>
          <p:nvPr/>
        </p:nvCxnSpPr>
        <p:spPr>
          <a:xfrm>
            <a:off x="8223426" y="1396867"/>
            <a:ext cx="0" cy="194338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7CBCB11C-2A03-2156-6336-9D39DACAC0BC}"/>
              </a:ext>
            </a:extLst>
          </p:cNvPr>
          <p:cNvCxnSpPr>
            <a:cxnSpLocks/>
          </p:cNvCxnSpPr>
          <p:nvPr/>
        </p:nvCxnSpPr>
        <p:spPr>
          <a:xfrm>
            <a:off x="9764829" y="1396867"/>
            <a:ext cx="0" cy="194338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AFC81AA0-F77C-C42E-7AD7-46FE45A04C7C}"/>
              </a:ext>
            </a:extLst>
          </p:cNvPr>
          <p:cNvCxnSpPr>
            <a:cxnSpLocks/>
          </p:cNvCxnSpPr>
          <p:nvPr/>
        </p:nvCxnSpPr>
        <p:spPr>
          <a:xfrm>
            <a:off x="11216418" y="1396867"/>
            <a:ext cx="0" cy="194338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97A66100-BB69-6C15-1278-8668E79D4860}"/>
              </a:ext>
            </a:extLst>
          </p:cNvPr>
          <p:cNvSpPr txBox="1"/>
          <p:nvPr/>
        </p:nvSpPr>
        <p:spPr>
          <a:xfrm>
            <a:off x="9101468" y="2670183"/>
            <a:ext cx="2900398" cy="276999"/>
          </a:xfrm>
          <a:prstGeom prst="rect">
            <a:avLst/>
          </a:prstGeom>
          <a:solidFill>
            <a:schemeClr val="bg1"/>
          </a:solidFill>
          <a:ln w="28575">
            <a:solidFill>
              <a:schemeClr val="tx1"/>
            </a:solidFill>
          </a:ln>
        </p:spPr>
        <p:txBody>
          <a:bodyPr wrap="square" rtlCol="0">
            <a:spAutoFit/>
          </a:bodyPr>
          <a:lstStyle/>
          <a:p>
            <a:pPr algn="ctr"/>
            <a:r>
              <a:rPr lang="fr-FR" sz="1200" b="1" dirty="0"/>
              <a:t>Neuronal</a:t>
            </a:r>
          </a:p>
        </p:txBody>
      </p:sp>
      <p:sp>
        <p:nvSpPr>
          <p:cNvPr id="31" name="ZoneTexte 30">
            <a:extLst>
              <a:ext uri="{FF2B5EF4-FFF2-40B4-BE49-F238E27FC236}">
                <a16:creationId xmlns:a16="http://schemas.microsoft.com/office/drawing/2014/main" id="{BF6D6349-1382-E99F-F3E8-4A24ED701A61}"/>
              </a:ext>
            </a:extLst>
          </p:cNvPr>
          <p:cNvSpPr txBox="1"/>
          <p:nvPr/>
        </p:nvSpPr>
        <p:spPr>
          <a:xfrm>
            <a:off x="7388435" y="3054863"/>
            <a:ext cx="1655163" cy="461665"/>
          </a:xfrm>
          <a:prstGeom prst="rect">
            <a:avLst/>
          </a:prstGeom>
          <a:solidFill>
            <a:srgbClr val="FFFF00"/>
          </a:solidFill>
          <a:ln w="28575">
            <a:solidFill>
              <a:schemeClr val="tx1"/>
            </a:solidFill>
          </a:ln>
        </p:spPr>
        <p:txBody>
          <a:bodyPr wrap="square" rtlCol="0">
            <a:spAutoFit/>
          </a:bodyPr>
          <a:lstStyle/>
          <a:p>
            <a:pPr algn="ctr"/>
            <a:r>
              <a:rPr lang="fr-FR" sz="1200" b="1" dirty="0"/>
              <a:t>Mono-NP</a:t>
            </a:r>
          </a:p>
          <a:p>
            <a:pPr algn="ctr"/>
            <a:r>
              <a:rPr lang="fr-FR" sz="1200" b="1" dirty="0"/>
              <a:t>multiple</a:t>
            </a:r>
          </a:p>
        </p:txBody>
      </p:sp>
      <p:sp>
        <p:nvSpPr>
          <p:cNvPr id="32" name="ZoneTexte 31">
            <a:extLst>
              <a:ext uri="{FF2B5EF4-FFF2-40B4-BE49-F238E27FC236}">
                <a16:creationId xmlns:a16="http://schemas.microsoft.com/office/drawing/2014/main" id="{B91811C6-997B-DAB0-EFE5-57C2E15B5A05}"/>
              </a:ext>
            </a:extLst>
          </p:cNvPr>
          <p:cNvSpPr txBox="1"/>
          <p:nvPr/>
        </p:nvSpPr>
        <p:spPr>
          <a:xfrm>
            <a:off x="9101468" y="3054863"/>
            <a:ext cx="1356378" cy="461665"/>
          </a:xfrm>
          <a:prstGeom prst="rect">
            <a:avLst/>
          </a:prstGeom>
          <a:solidFill>
            <a:schemeClr val="bg1"/>
          </a:solidFill>
          <a:ln w="28575">
            <a:solidFill>
              <a:schemeClr val="tx1"/>
            </a:solidFill>
          </a:ln>
        </p:spPr>
        <p:txBody>
          <a:bodyPr wrap="square" rtlCol="0">
            <a:spAutoFit/>
          </a:bodyPr>
          <a:lstStyle/>
          <a:p>
            <a:pPr algn="ctr"/>
            <a:r>
              <a:rPr lang="fr-FR" sz="1200" b="1" dirty="0" err="1"/>
              <a:t>Neurono</a:t>
            </a:r>
            <a:r>
              <a:rPr lang="fr-FR" sz="1200" b="1" dirty="0"/>
              <a:t>-P</a:t>
            </a:r>
          </a:p>
          <a:p>
            <a:pPr algn="ctr"/>
            <a:r>
              <a:rPr lang="fr-FR" sz="1200" b="1" dirty="0"/>
              <a:t>sensitive</a:t>
            </a:r>
          </a:p>
        </p:txBody>
      </p:sp>
      <p:sp>
        <p:nvSpPr>
          <p:cNvPr id="33" name="ZoneTexte 32">
            <a:extLst>
              <a:ext uri="{FF2B5EF4-FFF2-40B4-BE49-F238E27FC236}">
                <a16:creationId xmlns:a16="http://schemas.microsoft.com/office/drawing/2014/main" id="{D1051069-8AA2-B5F8-168C-E71A1DE23DC2}"/>
              </a:ext>
            </a:extLst>
          </p:cNvPr>
          <p:cNvSpPr txBox="1"/>
          <p:nvPr/>
        </p:nvSpPr>
        <p:spPr>
          <a:xfrm>
            <a:off x="10588641" y="3054863"/>
            <a:ext cx="1405180" cy="461665"/>
          </a:xfrm>
          <a:prstGeom prst="rect">
            <a:avLst/>
          </a:prstGeom>
          <a:solidFill>
            <a:schemeClr val="bg1"/>
          </a:solidFill>
          <a:ln w="28575">
            <a:solidFill>
              <a:schemeClr val="tx1"/>
            </a:solidFill>
          </a:ln>
        </p:spPr>
        <p:txBody>
          <a:bodyPr wrap="square" rtlCol="0">
            <a:spAutoFit/>
          </a:bodyPr>
          <a:lstStyle/>
          <a:p>
            <a:pPr algn="ctr"/>
            <a:r>
              <a:rPr lang="fr-FR" sz="1200" b="1" dirty="0" err="1"/>
              <a:t>Neurono</a:t>
            </a:r>
            <a:r>
              <a:rPr lang="fr-FR" sz="1200" b="1" dirty="0"/>
              <a:t>-P</a:t>
            </a:r>
          </a:p>
          <a:p>
            <a:pPr algn="ctr"/>
            <a:r>
              <a:rPr lang="fr-FR" sz="1200" b="1" dirty="0"/>
              <a:t>motrice</a:t>
            </a:r>
          </a:p>
        </p:txBody>
      </p:sp>
      <p:sp>
        <p:nvSpPr>
          <p:cNvPr id="21" name="ZoneTexte 20">
            <a:extLst>
              <a:ext uri="{FF2B5EF4-FFF2-40B4-BE49-F238E27FC236}">
                <a16:creationId xmlns:a16="http://schemas.microsoft.com/office/drawing/2014/main" id="{6E1372C7-044C-80E4-A383-41F799DE4B6B}"/>
              </a:ext>
            </a:extLst>
          </p:cNvPr>
          <p:cNvSpPr txBox="1"/>
          <p:nvPr/>
        </p:nvSpPr>
        <p:spPr>
          <a:xfrm>
            <a:off x="10560270" y="1285982"/>
            <a:ext cx="1433551" cy="584775"/>
          </a:xfrm>
          <a:prstGeom prst="rect">
            <a:avLst/>
          </a:prstGeom>
          <a:solidFill>
            <a:schemeClr val="bg1"/>
          </a:solidFill>
          <a:ln w="28575">
            <a:solidFill>
              <a:schemeClr val="tx1"/>
            </a:solidFill>
          </a:ln>
        </p:spPr>
        <p:txBody>
          <a:bodyPr wrap="square" rtlCol="0">
            <a:spAutoFit/>
          </a:bodyPr>
          <a:lstStyle/>
          <a:p>
            <a:r>
              <a:rPr lang="fr-FR" sz="800" dirty="0"/>
              <a:t>Moteur pur, amyotrophie, fasciculations, abolition de réflexe, crampes</a:t>
            </a:r>
          </a:p>
        </p:txBody>
      </p:sp>
      <p:sp>
        <p:nvSpPr>
          <p:cNvPr id="20" name="ZoneTexte 19">
            <a:extLst>
              <a:ext uri="{FF2B5EF4-FFF2-40B4-BE49-F238E27FC236}">
                <a16:creationId xmlns:a16="http://schemas.microsoft.com/office/drawing/2014/main" id="{F532E199-945E-2A75-6FB8-94CD7F610067}"/>
              </a:ext>
            </a:extLst>
          </p:cNvPr>
          <p:cNvSpPr txBox="1"/>
          <p:nvPr/>
        </p:nvSpPr>
        <p:spPr>
          <a:xfrm>
            <a:off x="7388434" y="1285982"/>
            <a:ext cx="1655164" cy="707886"/>
          </a:xfrm>
          <a:prstGeom prst="rect">
            <a:avLst/>
          </a:prstGeom>
          <a:solidFill>
            <a:schemeClr val="bg1"/>
          </a:solidFill>
          <a:ln w="28575">
            <a:solidFill>
              <a:schemeClr val="tx1"/>
            </a:solidFill>
          </a:ln>
        </p:spPr>
        <p:txBody>
          <a:bodyPr wrap="square" rtlCol="0">
            <a:spAutoFit/>
          </a:bodyPr>
          <a:lstStyle/>
          <a:p>
            <a:r>
              <a:rPr lang="fr-FR" sz="800" dirty="0"/>
              <a:t>Plusieurs troncs nerveux : sensitivo-motrice à prédominance motrice, asymétrique, douloureuse, subaigüe</a:t>
            </a:r>
          </a:p>
        </p:txBody>
      </p:sp>
      <p:sp>
        <p:nvSpPr>
          <p:cNvPr id="22" name="ZoneTexte 21">
            <a:extLst>
              <a:ext uri="{FF2B5EF4-FFF2-40B4-BE49-F238E27FC236}">
                <a16:creationId xmlns:a16="http://schemas.microsoft.com/office/drawing/2014/main" id="{4A09C3B2-3B32-48D5-A5C3-2997414C4CCC}"/>
              </a:ext>
            </a:extLst>
          </p:cNvPr>
          <p:cNvSpPr txBox="1"/>
          <p:nvPr/>
        </p:nvSpPr>
        <p:spPr>
          <a:xfrm>
            <a:off x="9101468" y="1285982"/>
            <a:ext cx="1384749" cy="707886"/>
          </a:xfrm>
          <a:prstGeom prst="rect">
            <a:avLst/>
          </a:prstGeom>
          <a:solidFill>
            <a:schemeClr val="bg1"/>
          </a:solidFill>
          <a:ln w="28575">
            <a:solidFill>
              <a:schemeClr val="tx1"/>
            </a:solidFill>
          </a:ln>
        </p:spPr>
        <p:txBody>
          <a:bodyPr wrap="square" rtlCol="0">
            <a:spAutoFit/>
          </a:bodyPr>
          <a:lstStyle/>
          <a:p>
            <a:r>
              <a:rPr lang="fr-FR" sz="800" dirty="0"/>
              <a:t>Ataxie, aréflexie diffuse, subaigüe ou chronique, symétrique ou asymétrique, douleurs si petites fibres</a:t>
            </a:r>
          </a:p>
        </p:txBody>
      </p:sp>
      <p:sp>
        <p:nvSpPr>
          <p:cNvPr id="24" name="ZoneTexte 23">
            <a:extLst>
              <a:ext uri="{FF2B5EF4-FFF2-40B4-BE49-F238E27FC236}">
                <a16:creationId xmlns:a16="http://schemas.microsoft.com/office/drawing/2014/main" id="{5B3ED33E-4F95-0897-A45A-0AB1856386CB}"/>
              </a:ext>
            </a:extLst>
          </p:cNvPr>
          <p:cNvSpPr txBox="1"/>
          <p:nvPr/>
        </p:nvSpPr>
        <p:spPr>
          <a:xfrm>
            <a:off x="4503479" y="2658641"/>
            <a:ext cx="4540119" cy="276999"/>
          </a:xfrm>
          <a:prstGeom prst="rect">
            <a:avLst/>
          </a:prstGeom>
          <a:solidFill>
            <a:srgbClr val="FF0000"/>
          </a:solidFill>
          <a:ln w="28575">
            <a:solidFill>
              <a:schemeClr val="tx1"/>
            </a:solidFill>
          </a:ln>
        </p:spPr>
        <p:txBody>
          <a:bodyPr wrap="square" rtlCol="0">
            <a:spAutoFit/>
          </a:bodyPr>
          <a:lstStyle/>
          <a:p>
            <a:pPr algn="ctr"/>
            <a:r>
              <a:rPr lang="fr-FR" sz="1200" b="1" dirty="0">
                <a:solidFill>
                  <a:schemeClr val="bg1"/>
                </a:solidFill>
              </a:rPr>
              <a:t>Axonal</a:t>
            </a:r>
          </a:p>
        </p:txBody>
      </p:sp>
      <p:sp>
        <p:nvSpPr>
          <p:cNvPr id="89" name="ZoneTexte 88">
            <a:extLst>
              <a:ext uri="{FF2B5EF4-FFF2-40B4-BE49-F238E27FC236}">
                <a16:creationId xmlns:a16="http://schemas.microsoft.com/office/drawing/2014/main" id="{71B9AB7C-8F23-1798-E141-F8BC1CA14ABE}"/>
              </a:ext>
            </a:extLst>
          </p:cNvPr>
          <p:cNvSpPr txBox="1"/>
          <p:nvPr/>
        </p:nvSpPr>
        <p:spPr>
          <a:xfrm>
            <a:off x="4506591" y="3046542"/>
            <a:ext cx="1113840" cy="276999"/>
          </a:xfrm>
          <a:prstGeom prst="rect">
            <a:avLst/>
          </a:prstGeom>
          <a:solidFill>
            <a:srgbClr val="FFFF00"/>
          </a:solidFill>
          <a:ln w="28575">
            <a:solidFill>
              <a:schemeClr val="tx1"/>
            </a:solidFill>
          </a:ln>
        </p:spPr>
        <p:txBody>
          <a:bodyPr wrap="square" rtlCol="0">
            <a:spAutoFit/>
          </a:bodyPr>
          <a:lstStyle/>
          <a:p>
            <a:pPr algn="ctr"/>
            <a:r>
              <a:rPr lang="fr-FR" sz="1200" b="1" dirty="0"/>
              <a:t>Poly-NP</a:t>
            </a:r>
          </a:p>
        </p:txBody>
      </p:sp>
      <p:sp>
        <p:nvSpPr>
          <p:cNvPr id="90" name="ZoneTexte 89">
            <a:extLst>
              <a:ext uri="{FF2B5EF4-FFF2-40B4-BE49-F238E27FC236}">
                <a16:creationId xmlns:a16="http://schemas.microsoft.com/office/drawing/2014/main" id="{56FF9995-BAD2-0B3E-D835-1499F92C5D26}"/>
              </a:ext>
            </a:extLst>
          </p:cNvPr>
          <p:cNvSpPr txBox="1"/>
          <p:nvPr/>
        </p:nvSpPr>
        <p:spPr>
          <a:xfrm rot="16200000">
            <a:off x="-223111" y="3845864"/>
            <a:ext cx="1108370" cy="276999"/>
          </a:xfrm>
          <a:prstGeom prst="rect">
            <a:avLst/>
          </a:prstGeom>
          <a:solidFill>
            <a:srgbClr val="FFFF00"/>
          </a:solidFill>
          <a:ln w="28575">
            <a:solidFill>
              <a:schemeClr val="tx1"/>
            </a:solidFill>
          </a:ln>
        </p:spPr>
        <p:txBody>
          <a:bodyPr wrap="square" rtlCol="0">
            <a:spAutoFit/>
          </a:bodyPr>
          <a:lstStyle/>
          <a:p>
            <a:pPr algn="ctr"/>
            <a:r>
              <a:rPr lang="fr-FR" sz="1200" b="1" dirty="0"/>
              <a:t>PRNA</a:t>
            </a:r>
          </a:p>
        </p:txBody>
      </p:sp>
      <p:cxnSp>
        <p:nvCxnSpPr>
          <p:cNvPr id="93" name="Connecteur droit 92">
            <a:extLst>
              <a:ext uri="{FF2B5EF4-FFF2-40B4-BE49-F238E27FC236}">
                <a16:creationId xmlns:a16="http://schemas.microsoft.com/office/drawing/2014/main" id="{47D6B775-4E5F-92D8-77B6-D3931A993A11}"/>
              </a:ext>
            </a:extLst>
          </p:cNvPr>
          <p:cNvCxnSpPr>
            <a:cxnSpLocks/>
          </p:cNvCxnSpPr>
          <p:nvPr/>
        </p:nvCxnSpPr>
        <p:spPr>
          <a:xfrm>
            <a:off x="379039" y="3882912"/>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ZoneTexte 95">
            <a:extLst>
              <a:ext uri="{FF2B5EF4-FFF2-40B4-BE49-F238E27FC236}">
                <a16:creationId xmlns:a16="http://schemas.microsoft.com/office/drawing/2014/main" id="{D6B28E21-8227-7F8E-AF0E-90F8AACA51A1}"/>
              </a:ext>
            </a:extLst>
          </p:cNvPr>
          <p:cNvSpPr txBox="1"/>
          <p:nvPr/>
        </p:nvSpPr>
        <p:spPr>
          <a:xfrm>
            <a:off x="873423" y="3815941"/>
            <a:ext cx="3538154" cy="276999"/>
          </a:xfrm>
          <a:prstGeom prst="rect">
            <a:avLst/>
          </a:prstGeom>
          <a:solidFill>
            <a:srgbClr val="00B0F0"/>
          </a:solidFill>
          <a:ln w="28575">
            <a:solidFill>
              <a:schemeClr val="tx1"/>
            </a:solidFill>
          </a:ln>
        </p:spPr>
        <p:txBody>
          <a:bodyPr wrap="square" rtlCol="0">
            <a:spAutoFit/>
          </a:bodyPr>
          <a:lstStyle/>
          <a:p>
            <a:r>
              <a:rPr lang="fr-FR" sz="1200" b="1" dirty="0">
                <a:solidFill>
                  <a:schemeClr val="bg1"/>
                </a:solidFill>
              </a:rPr>
              <a:t>Syndrome de Guillain-Barré</a:t>
            </a:r>
          </a:p>
        </p:txBody>
      </p:sp>
      <p:cxnSp>
        <p:nvCxnSpPr>
          <p:cNvPr id="100" name="Connecteur droit 99">
            <a:extLst>
              <a:ext uri="{FF2B5EF4-FFF2-40B4-BE49-F238E27FC236}">
                <a16:creationId xmlns:a16="http://schemas.microsoft.com/office/drawing/2014/main" id="{C21F814E-9E4A-46F1-FC75-374CEFD2AE43}"/>
              </a:ext>
            </a:extLst>
          </p:cNvPr>
          <p:cNvCxnSpPr>
            <a:cxnSpLocks/>
          </p:cNvCxnSpPr>
          <p:nvPr/>
        </p:nvCxnSpPr>
        <p:spPr>
          <a:xfrm>
            <a:off x="469572" y="4732895"/>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A6CCE025-56FE-08FD-136D-62B618229788}"/>
              </a:ext>
            </a:extLst>
          </p:cNvPr>
          <p:cNvCxnSpPr>
            <a:cxnSpLocks/>
          </p:cNvCxnSpPr>
          <p:nvPr/>
        </p:nvCxnSpPr>
        <p:spPr>
          <a:xfrm>
            <a:off x="396692" y="5073831"/>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D9E4BD74-2749-5064-6663-BCA658D6580D}"/>
              </a:ext>
            </a:extLst>
          </p:cNvPr>
          <p:cNvCxnSpPr>
            <a:cxnSpLocks/>
          </p:cNvCxnSpPr>
          <p:nvPr/>
        </p:nvCxnSpPr>
        <p:spPr>
          <a:xfrm>
            <a:off x="396692" y="5452474"/>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ZoneTexte 90">
            <a:extLst>
              <a:ext uri="{FF2B5EF4-FFF2-40B4-BE49-F238E27FC236}">
                <a16:creationId xmlns:a16="http://schemas.microsoft.com/office/drawing/2014/main" id="{B553732C-FCC0-AE0D-96E8-3157D155DDBB}"/>
              </a:ext>
            </a:extLst>
          </p:cNvPr>
          <p:cNvSpPr txBox="1"/>
          <p:nvPr/>
        </p:nvSpPr>
        <p:spPr>
          <a:xfrm rot="16200000">
            <a:off x="-163448" y="4979342"/>
            <a:ext cx="989048" cy="276999"/>
          </a:xfrm>
          <a:prstGeom prst="rect">
            <a:avLst/>
          </a:prstGeom>
          <a:solidFill>
            <a:srgbClr val="FF0000"/>
          </a:solidFill>
          <a:ln w="28575">
            <a:solidFill>
              <a:schemeClr val="tx1"/>
            </a:solidFill>
          </a:ln>
        </p:spPr>
        <p:txBody>
          <a:bodyPr wrap="square" rtlCol="0">
            <a:spAutoFit/>
          </a:bodyPr>
          <a:lstStyle/>
          <a:p>
            <a:pPr algn="ctr"/>
            <a:r>
              <a:rPr lang="fr-FR" sz="1200" b="1" dirty="0">
                <a:solidFill>
                  <a:schemeClr val="bg1"/>
                </a:solidFill>
              </a:rPr>
              <a:t>PRNC</a:t>
            </a:r>
          </a:p>
        </p:txBody>
      </p:sp>
      <p:sp>
        <p:nvSpPr>
          <p:cNvPr id="97" name="ZoneTexte 96">
            <a:extLst>
              <a:ext uri="{FF2B5EF4-FFF2-40B4-BE49-F238E27FC236}">
                <a16:creationId xmlns:a16="http://schemas.microsoft.com/office/drawing/2014/main" id="{A5A0E61A-AA2C-093B-6253-ACAB20F343C5}"/>
              </a:ext>
            </a:extLst>
          </p:cNvPr>
          <p:cNvSpPr txBox="1"/>
          <p:nvPr/>
        </p:nvSpPr>
        <p:spPr>
          <a:xfrm>
            <a:off x="846124" y="4595286"/>
            <a:ext cx="3565453" cy="276999"/>
          </a:xfrm>
          <a:prstGeom prst="rect">
            <a:avLst/>
          </a:prstGeom>
          <a:solidFill>
            <a:schemeClr val="bg1"/>
          </a:solidFill>
          <a:ln w="28575">
            <a:solidFill>
              <a:schemeClr val="tx1"/>
            </a:solidFill>
          </a:ln>
        </p:spPr>
        <p:txBody>
          <a:bodyPr wrap="square" rtlCol="0">
            <a:spAutoFit/>
          </a:bodyPr>
          <a:lstStyle/>
          <a:p>
            <a:r>
              <a:rPr lang="fr-FR" sz="1200" b="1" dirty="0"/>
              <a:t>Idiopathique</a:t>
            </a:r>
          </a:p>
        </p:txBody>
      </p:sp>
      <p:sp>
        <p:nvSpPr>
          <p:cNvPr id="98" name="ZoneTexte 97">
            <a:extLst>
              <a:ext uri="{FF2B5EF4-FFF2-40B4-BE49-F238E27FC236}">
                <a16:creationId xmlns:a16="http://schemas.microsoft.com/office/drawing/2014/main" id="{4D72F80B-CEE0-1994-A783-151587BA5CEA}"/>
              </a:ext>
            </a:extLst>
          </p:cNvPr>
          <p:cNvSpPr txBox="1"/>
          <p:nvPr/>
        </p:nvSpPr>
        <p:spPr>
          <a:xfrm>
            <a:off x="846124" y="4941619"/>
            <a:ext cx="3565453" cy="276999"/>
          </a:xfrm>
          <a:prstGeom prst="rect">
            <a:avLst/>
          </a:prstGeom>
          <a:solidFill>
            <a:schemeClr val="bg1"/>
          </a:solidFill>
          <a:ln w="28575">
            <a:solidFill>
              <a:schemeClr val="tx1"/>
            </a:solidFill>
          </a:ln>
        </p:spPr>
        <p:txBody>
          <a:bodyPr wrap="square" rtlCol="0">
            <a:spAutoFit/>
          </a:bodyPr>
          <a:lstStyle/>
          <a:p>
            <a:r>
              <a:rPr lang="fr-FR" sz="1200" b="1" dirty="0"/>
              <a:t>Gammapathie MGUS, POEMS</a:t>
            </a:r>
          </a:p>
        </p:txBody>
      </p:sp>
      <p:sp>
        <p:nvSpPr>
          <p:cNvPr id="99" name="ZoneTexte 98">
            <a:extLst>
              <a:ext uri="{FF2B5EF4-FFF2-40B4-BE49-F238E27FC236}">
                <a16:creationId xmlns:a16="http://schemas.microsoft.com/office/drawing/2014/main" id="{F325AB8D-E1E2-4131-0C71-21B1122F7569}"/>
              </a:ext>
            </a:extLst>
          </p:cNvPr>
          <p:cNvSpPr txBox="1"/>
          <p:nvPr/>
        </p:nvSpPr>
        <p:spPr>
          <a:xfrm>
            <a:off x="846124" y="5302928"/>
            <a:ext cx="3565453" cy="276999"/>
          </a:xfrm>
          <a:prstGeom prst="rect">
            <a:avLst/>
          </a:prstGeom>
          <a:solidFill>
            <a:schemeClr val="bg1"/>
          </a:solidFill>
          <a:ln w="28575">
            <a:solidFill>
              <a:schemeClr val="tx1"/>
            </a:solidFill>
          </a:ln>
        </p:spPr>
        <p:txBody>
          <a:bodyPr wrap="square" rtlCol="0">
            <a:spAutoFit/>
          </a:bodyPr>
          <a:lstStyle/>
          <a:p>
            <a:r>
              <a:rPr lang="fr-FR" sz="1200" b="1" dirty="0"/>
              <a:t>Rarement (lupus, autre mal. Systémique)</a:t>
            </a:r>
          </a:p>
        </p:txBody>
      </p:sp>
      <p:cxnSp>
        <p:nvCxnSpPr>
          <p:cNvPr id="105" name="Connecteur droit 104">
            <a:extLst>
              <a:ext uri="{FF2B5EF4-FFF2-40B4-BE49-F238E27FC236}">
                <a16:creationId xmlns:a16="http://schemas.microsoft.com/office/drawing/2014/main" id="{4BA6EE27-F46A-138C-0BFD-D9D0953BB0AA}"/>
              </a:ext>
            </a:extLst>
          </p:cNvPr>
          <p:cNvCxnSpPr>
            <a:cxnSpLocks/>
          </p:cNvCxnSpPr>
          <p:nvPr/>
        </p:nvCxnSpPr>
        <p:spPr>
          <a:xfrm>
            <a:off x="453808" y="5990945"/>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61F23C7B-F316-E1C2-9695-47A6DDB3A47E}"/>
              </a:ext>
            </a:extLst>
          </p:cNvPr>
          <p:cNvCxnSpPr>
            <a:cxnSpLocks/>
          </p:cNvCxnSpPr>
          <p:nvPr/>
        </p:nvCxnSpPr>
        <p:spPr>
          <a:xfrm>
            <a:off x="331072" y="6423199"/>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ZoneTexte 91">
            <a:extLst>
              <a:ext uri="{FF2B5EF4-FFF2-40B4-BE49-F238E27FC236}">
                <a16:creationId xmlns:a16="http://schemas.microsoft.com/office/drawing/2014/main" id="{A6E632C5-AD65-2086-9E44-25A5A5B6930C}"/>
              </a:ext>
            </a:extLst>
          </p:cNvPr>
          <p:cNvSpPr txBox="1"/>
          <p:nvPr/>
        </p:nvSpPr>
        <p:spPr>
          <a:xfrm rot="16200000">
            <a:off x="-223114" y="6096047"/>
            <a:ext cx="1108372" cy="276999"/>
          </a:xfrm>
          <a:prstGeom prst="rect">
            <a:avLst/>
          </a:prstGeom>
          <a:solidFill>
            <a:srgbClr val="FFFF00"/>
          </a:solidFill>
          <a:ln w="28575">
            <a:solidFill>
              <a:schemeClr val="tx1"/>
            </a:solidFill>
          </a:ln>
        </p:spPr>
        <p:txBody>
          <a:bodyPr wrap="square" rtlCol="0">
            <a:spAutoFit/>
          </a:bodyPr>
          <a:lstStyle/>
          <a:p>
            <a:pPr algn="ctr"/>
            <a:r>
              <a:rPr lang="fr-FR" sz="1200" b="1" dirty="0"/>
              <a:t>Poly-NP</a:t>
            </a:r>
          </a:p>
        </p:txBody>
      </p:sp>
      <p:sp>
        <p:nvSpPr>
          <p:cNvPr id="103" name="ZoneTexte 102">
            <a:extLst>
              <a:ext uri="{FF2B5EF4-FFF2-40B4-BE49-F238E27FC236}">
                <a16:creationId xmlns:a16="http://schemas.microsoft.com/office/drawing/2014/main" id="{1FE10891-0B64-D850-C1D7-1AFE758B9FBC}"/>
              </a:ext>
            </a:extLst>
          </p:cNvPr>
          <p:cNvSpPr txBox="1"/>
          <p:nvPr/>
        </p:nvSpPr>
        <p:spPr>
          <a:xfrm>
            <a:off x="846124" y="5852446"/>
            <a:ext cx="3565453" cy="276999"/>
          </a:xfrm>
          <a:prstGeom prst="rect">
            <a:avLst/>
          </a:prstGeom>
          <a:solidFill>
            <a:srgbClr val="00B0F0"/>
          </a:solidFill>
          <a:ln w="28575">
            <a:solidFill>
              <a:schemeClr val="tx1"/>
            </a:solidFill>
          </a:ln>
        </p:spPr>
        <p:txBody>
          <a:bodyPr wrap="square" rtlCol="0">
            <a:spAutoFit/>
          </a:bodyPr>
          <a:lstStyle/>
          <a:p>
            <a:r>
              <a:rPr lang="fr-FR" sz="1200" b="1" dirty="0">
                <a:solidFill>
                  <a:schemeClr val="bg1"/>
                </a:solidFill>
              </a:rPr>
              <a:t>IgM anti-MAG</a:t>
            </a:r>
          </a:p>
        </p:txBody>
      </p:sp>
      <p:sp>
        <p:nvSpPr>
          <p:cNvPr id="104" name="ZoneTexte 103">
            <a:extLst>
              <a:ext uri="{FF2B5EF4-FFF2-40B4-BE49-F238E27FC236}">
                <a16:creationId xmlns:a16="http://schemas.microsoft.com/office/drawing/2014/main" id="{7361C5FA-0573-F611-C2DF-2C5240051E87}"/>
              </a:ext>
            </a:extLst>
          </p:cNvPr>
          <p:cNvSpPr txBox="1"/>
          <p:nvPr/>
        </p:nvSpPr>
        <p:spPr>
          <a:xfrm>
            <a:off x="846124" y="6287631"/>
            <a:ext cx="3565453" cy="276999"/>
          </a:xfrm>
          <a:prstGeom prst="rect">
            <a:avLst/>
          </a:prstGeom>
          <a:solidFill>
            <a:srgbClr val="FF0000"/>
          </a:solidFill>
          <a:ln w="28575">
            <a:solidFill>
              <a:schemeClr val="tx1"/>
            </a:solidFill>
          </a:ln>
        </p:spPr>
        <p:txBody>
          <a:bodyPr wrap="square" rtlCol="0">
            <a:spAutoFit/>
          </a:bodyPr>
          <a:lstStyle/>
          <a:p>
            <a:r>
              <a:rPr lang="fr-FR" sz="1200" b="1" dirty="0">
                <a:solidFill>
                  <a:schemeClr val="bg1"/>
                </a:solidFill>
              </a:rPr>
              <a:t>Neuropathies génétiques (CMT)</a:t>
            </a:r>
          </a:p>
        </p:txBody>
      </p:sp>
      <p:cxnSp>
        <p:nvCxnSpPr>
          <p:cNvPr id="117" name="Connecteur droit 116">
            <a:extLst>
              <a:ext uri="{FF2B5EF4-FFF2-40B4-BE49-F238E27FC236}">
                <a16:creationId xmlns:a16="http://schemas.microsoft.com/office/drawing/2014/main" id="{99D41E66-4B64-E250-5806-AC422EBFB374}"/>
              </a:ext>
            </a:extLst>
          </p:cNvPr>
          <p:cNvCxnSpPr>
            <a:cxnSpLocks/>
          </p:cNvCxnSpPr>
          <p:nvPr/>
        </p:nvCxnSpPr>
        <p:spPr>
          <a:xfrm>
            <a:off x="9333094" y="3850864"/>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E6757315-CF79-218B-2220-145AD81EF48B}"/>
              </a:ext>
            </a:extLst>
          </p:cNvPr>
          <p:cNvCxnSpPr>
            <a:cxnSpLocks/>
          </p:cNvCxnSpPr>
          <p:nvPr/>
        </p:nvCxnSpPr>
        <p:spPr>
          <a:xfrm>
            <a:off x="9428934" y="4329534"/>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Connecteur droit 118">
            <a:extLst>
              <a:ext uri="{FF2B5EF4-FFF2-40B4-BE49-F238E27FC236}">
                <a16:creationId xmlns:a16="http://schemas.microsoft.com/office/drawing/2014/main" id="{0A6AF03E-1E16-01D8-1E6E-8F7F9CBF7F2D}"/>
              </a:ext>
            </a:extLst>
          </p:cNvPr>
          <p:cNvCxnSpPr>
            <a:cxnSpLocks/>
          </p:cNvCxnSpPr>
          <p:nvPr/>
        </p:nvCxnSpPr>
        <p:spPr>
          <a:xfrm>
            <a:off x="9428933" y="4876487"/>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B2952A59-5BC2-72E8-1CD7-AA63EF5CC970}"/>
              </a:ext>
            </a:extLst>
          </p:cNvPr>
          <p:cNvCxnSpPr>
            <a:cxnSpLocks/>
          </p:cNvCxnSpPr>
          <p:nvPr/>
        </p:nvCxnSpPr>
        <p:spPr>
          <a:xfrm>
            <a:off x="9491353" y="5441427"/>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01BE13D0-4E04-AD9B-C9B4-FE719FF656BE}"/>
              </a:ext>
            </a:extLst>
          </p:cNvPr>
          <p:cNvCxnSpPr>
            <a:cxnSpLocks/>
          </p:cNvCxnSpPr>
          <p:nvPr/>
        </p:nvCxnSpPr>
        <p:spPr>
          <a:xfrm>
            <a:off x="9428933" y="5931633"/>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B7CC6C47-ED9A-A2F3-6F7A-B7F07D48E4A2}"/>
              </a:ext>
            </a:extLst>
          </p:cNvPr>
          <p:cNvCxnSpPr>
            <a:cxnSpLocks/>
          </p:cNvCxnSpPr>
          <p:nvPr/>
        </p:nvCxnSpPr>
        <p:spPr>
          <a:xfrm>
            <a:off x="9333094" y="6489041"/>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ZoneTexte 108">
            <a:extLst>
              <a:ext uri="{FF2B5EF4-FFF2-40B4-BE49-F238E27FC236}">
                <a16:creationId xmlns:a16="http://schemas.microsoft.com/office/drawing/2014/main" id="{2B689103-B7AA-67B9-0D1E-5BF6DB9F2729}"/>
              </a:ext>
            </a:extLst>
          </p:cNvPr>
          <p:cNvSpPr txBox="1"/>
          <p:nvPr/>
        </p:nvSpPr>
        <p:spPr>
          <a:xfrm rot="16200000">
            <a:off x="8588801" y="4098703"/>
            <a:ext cx="1488590" cy="461665"/>
          </a:xfrm>
          <a:prstGeom prst="rect">
            <a:avLst/>
          </a:prstGeom>
          <a:solidFill>
            <a:schemeClr val="bg1"/>
          </a:solidFill>
          <a:ln w="28575">
            <a:solidFill>
              <a:schemeClr val="tx1"/>
            </a:solidFill>
          </a:ln>
        </p:spPr>
        <p:txBody>
          <a:bodyPr wrap="square" rtlCol="0">
            <a:spAutoFit/>
          </a:bodyPr>
          <a:lstStyle/>
          <a:p>
            <a:pPr algn="ctr"/>
            <a:r>
              <a:rPr lang="fr-FR" sz="1200" b="1" dirty="0" err="1"/>
              <a:t>Neurono</a:t>
            </a:r>
            <a:r>
              <a:rPr lang="fr-FR" sz="1200" b="1" dirty="0"/>
              <a:t>-P</a:t>
            </a:r>
          </a:p>
          <a:p>
            <a:pPr algn="ctr"/>
            <a:r>
              <a:rPr lang="fr-FR" sz="1200" b="1" dirty="0"/>
              <a:t>sensitive</a:t>
            </a:r>
          </a:p>
        </p:txBody>
      </p:sp>
      <p:sp>
        <p:nvSpPr>
          <p:cNvPr id="110" name="ZoneTexte 109">
            <a:extLst>
              <a:ext uri="{FF2B5EF4-FFF2-40B4-BE49-F238E27FC236}">
                <a16:creationId xmlns:a16="http://schemas.microsoft.com/office/drawing/2014/main" id="{6BC40969-0EA5-0977-FA27-8CDC8028E985}"/>
              </a:ext>
            </a:extLst>
          </p:cNvPr>
          <p:cNvSpPr txBox="1"/>
          <p:nvPr/>
        </p:nvSpPr>
        <p:spPr>
          <a:xfrm rot="16200000">
            <a:off x="8548037" y="5772843"/>
            <a:ext cx="1570115" cy="461665"/>
          </a:xfrm>
          <a:prstGeom prst="rect">
            <a:avLst/>
          </a:prstGeom>
          <a:solidFill>
            <a:schemeClr val="bg1"/>
          </a:solidFill>
          <a:ln w="28575">
            <a:solidFill>
              <a:schemeClr val="tx1"/>
            </a:solidFill>
          </a:ln>
        </p:spPr>
        <p:txBody>
          <a:bodyPr wrap="square" rtlCol="0">
            <a:spAutoFit/>
          </a:bodyPr>
          <a:lstStyle/>
          <a:p>
            <a:pPr algn="ctr"/>
            <a:r>
              <a:rPr lang="fr-FR" sz="1200" b="1" dirty="0" err="1"/>
              <a:t>Neurono</a:t>
            </a:r>
            <a:r>
              <a:rPr lang="fr-FR" sz="1200" b="1" dirty="0"/>
              <a:t>-P</a:t>
            </a:r>
          </a:p>
          <a:p>
            <a:pPr algn="ctr"/>
            <a:r>
              <a:rPr lang="fr-FR" sz="1200" b="1" dirty="0"/>
              <a:t>motrice</a:t>
            </a:r>
          </a:p>
        </p:txBody>
      </p:sp>
      <p:sp>
        <p:nvSpPr>
          <p:cNvPr id="111" name="ZoneTexte 110">
            <a:extLst>
              <a:ext uri="{FF2B5EF4-FFF2-40B4-BE49-F238E27FC236}">
                <a16:creationId xmlns:a16="http://schemas.microsoft.com/office/drawing/2014/main" id="{50305394-A8A0-47AB-9BA0-FE8F9A2B5099}"/>
              </a:ext>
            </a:extLst>
          </p:cNvPr>
          <p:cNvSpPr txBox="1"/>
          <p:nvPr/>
        </p:nvSpPr>
        <p:spPr>
          <a:xfrm>
            <a:off x="9808129" y="3711725"/>
            <a:ext cx="2237037" cy="276999"/>
          </a:xfrm>
          <a:prstGeom prst="rect">
            <a:avLst/>
          </a:prstGeom>
          <a:solidFill>
            <a:schemeClr val="bg1"/>
          </a:solidFill>
          <a:ln w="28575">
            <a:solidFill>
              <a:schemeClr val="tx1"/>
            </a:solidFill>
          </a:ln>
        </p:spPr>
        <p:txBody>
          <a:bodyPr wrap="square" rtlCol="0">
            <a:spAutoFit/>
          </a:bodyPr>
          <a:lstStyle/>
          <a:p>
            <a:r>
              <a:rPr lang="fr-FR" sz="1200" b="1" dirty="0" err="1"/>
              <a:t>Paranéo</a:t>
            </a:r>
            <a:r>
              <a:rPr lang="fr-FR" sz="1200" b="1" dirty="0"/>
              <a:t>. (anti-Hu)</a:t>
            </a:r>
          </a:p>
        </p:txBody>
      </p:sp>
      <p:sp>
        <p:nvSpPr>
          <p:cNvPr id="112" name="ZoneTexte 111">
            <a:extLst>
              <a:ext uri="{FF2B5EF4-FFF2-40B4-BE49-F238E27FC236}">
                <a16:creationId xmlns:a16="http://schemas.microsoft.com/office/drawing/2014/main" id="{44B70B15-1B5A-9D48-07A7-9E3CDFD40A3C}"/>
              </a:ext>
            </a:extLst>
          </p:cNvPr>
          <p:cNvSpPr txBox="1"/>
          <p:nvPr/>
        </p:nvSpPr>
        <p:spPr>
          <a:xfrm>
            <a:off x="9808129" y="4191035"/>
            <a:ext cx="2237037" cy="276999"/>
          </a:xfrm>
          <a:prstGeom prst="rect">
            <a:avLst/>
          </a:prstGeom>
          <a:solidFill>
            <a:schemeClr val="bg1"/>
          </a:solidFill>
          <a:ln w="28575">
            <a:solidFill>
              <a:schemeClr val="tx1"/>
            </a:solidFill>
          </a:ln>
        </p:spPr>
        <p:txBody>
          <a:bodyPr wrap="square" rtlCol="0">
            <a:spAutoFit/>
          </a:bodyPr>
          <a:lstStyle/>
          <a:p>
            <a:r>
              <a:rPr lang="fr-FR" sz="1200" b="1" dirty="0"/>
              <a:t>Gougerot-Sjögren</a:t>
            </a:r>
          </a:p>
        </p:txBody>
      </p:sp>
      <p:sp>
        <p:nvSpPr>
          <p:cNvPr id="113" name="ZoneTexte 112">
            <a:extLst>
              <a:ext uri="{FF2B5EF4-FFF2-40B4-BE49-F238E27FC236}">
                <a16:creationId xmlns:a16="http://schemas.microsoft.com/office/drawing/2014/main" id="{67849A64-00A3-DBB9-70E9-5CE4E8D9FC0F}"/>
              </a:ext>
            </a:extLst>
          </p:cNvPr>
          <p:cNvSpPr txBox="1"/>
          <p:nvPr/>
        </p:nvSpPr>
        <p:spPr>
          <a:xfrm>
            <a:off x="9808129" y="4738596"/>
            <a:ext cx="2237037" cy="276999"/>
          </a:xfrm>
          <a:prstGeom prst="rect">
            <a:avLst/>
          </a:prstGeom>
          <a:solidFill>
            <a:schemeClr val="bg1"/>
          </a:solidFill>
          <a:ln w="28575">
            <a:solidFill>
              <a:schemeClr val="tx1"/>
            </a:solidFill>
          </a:ln>
        </p:spPr>
        <p:txBody>
          <a:bodyPr wrap="square" rtlCol="0">
            <a:spAutoFit/>
          </a:bodyPr>
          <a:lstStyle/>
          <a:p>
            <a:r>
              <a:rPr lang="fr-FR" sz="1200" b="1" dirty="0"/>
              <a:t>Idiopathique</a:t>
            </a:r>
          </a:p>
        </p:txBody>
      </p:sp>
      <p:sp>
        <p:nvSpPr>
          <p:cNvPr id="114" name="ZoneTexte 113">
            <a:extLst>
              <a:ext uri="{FF2B5EF4-FFF2-40B4-BE49-F238E27FC236}">
                <a16:creationId xmlns:a16="http://schemas.microsoft.com/office/drawing/2014/main" id="{21FBF66C-24B3-10CC-6BBB-C1FB881C72E7}"/>
              </a:ext>
            </a:extLst>
          </p:cNvPr>
          <p:cNvSpPr txBox="1"/>
          <p:nvPr/>
        </p:nvSpPr>
        <p:spPr>
          <a:xfrm>
            <a:off x="9808129" y="5302928"/>
            <a:ext cx="2237037" cy="276999"/>
          </a:xfrm>
          <a:prstGeom prst="rect">
            <a:avLst/>
          </a:prstGeom>
          <a:solidFill>
            <a:schemeClr val="bg1"/>
          </a:solidFill>
          <a:ln w="28575">
            <a:solidFill>
              <a:schemeClr val="tx1"/>
            </a:solidFill>
          </a:ln>
        </p:spPr>
        <p:txBody>
          <a:bodyPr wrap="square" rtlCol="0">
            <a:spAutoFit/>
          </a:bodyPr>
          <a:lstStyle/>
          <a:p>
            <a:r>
              <a:rPr lang="fr-FR" sz="1200" b="1" dirty="0"/>
              <a:t>Plomb</a:t>
            </a:r>
          </a:p>
        </p:txBody>
      </p:sp>
      <p:sp>
        <p:nvSpPr>
          <p:cNvPr id="115" name="ZoneTexte 114">
            <a:extLst>
              <a:ext uri="{FF2B5EF4-FFF2-40B4-BE49-F238E27FC236}">
                <a16:creationId xmlns:a16="http://schemas.microsoft.com/office/drawing/2014/main" id="{A2A9BC86-1A32-01BA-1351-043688A6C0CD}"/>
              </a:ext>
            </a:extLst>
          </p:cNvPr>
          <p:cNvSpPr txBox="1"/>
          <p:nvPr/>
        </p:nvSpPr>
        <p:spPr>
          <a:xfrm>
            <a:off x="9808129" y="5793134"/>
            <a:ext cx="2237037" cy="276999"/>
          </a:xfrm>
          <a:prstGeom prst="rect">
            <a:avLst/>
          </a:prstGeom>
          <a:solidFill>
            <a:schemeClr val="bg1"/>
          </a:solidFill>
          <a:ln w="28575">
            <a:solidFill>
              <a:schemeClr val="tx1"/>
            </a:solidFill>
          </a:ln>
        </p:spPr>
        <p:txBody>
          <a:bodyPr wrap="square" rtlCol="0">
            <a:spAutoFit/>
          </a:bodyPr>
          <a:lstStyle/>
          <a:p>
            <a:r>
              <a:rPr lang="fr-FR" sz="1200" b="1" dirty="0"/>
              <a:t>Syn. lymphoprolifératif</a:t>
            </a:r>
          </a:p>
        </p:txBody>
      </p:sp>
      <p:sp>
        <p:nvSpPr>
          <p:cNvPr id="116" name="ZoneTexte 115">
            <a:extLst>
              <a:ext uri="{FF2B5EF4-FFF2-40B4-BE49-F238E27FC236}">
                <a16:creationId xmlns:a16="http://schemas.microsoft.com/office/drawing/2014/main" id="{02CC54EC-8F08-66A9-7326-7E4A3B6A828F}"/>
              </a:ext>
            </a:extLst>
          </p:cNvPr>
          <p:cNvSpPr txBox="1"/>
          <p:nvPr/>
        </p:nvSpPr>
        <p:spPr>
          <a:xfrm>
            <a:off x="9808129" y="6350542"/>
            <a:ext cx="2237037" cy="276999"/>
          </a:xfrm>
          <a:prstGeom prst="rect">
            <a:avLst/>
          </a:prstGeom>
          <a:solidFill>
            <a:schemeClr val="bg1"/>
          </a:solidFill>
          <a:ln w="28575">
            <a:solidFill>
              <a:schemeClr val="tx1"/>
            </a:solidFill>
          </a:ln>
        </p:spPr>
        <p:txBody>
          <a:bodyPr wrap="square" rtlCol="0">
            <a:spAutoFit/>
          </a:bodyPr>
          <a:lstStyle/>
          <a:p>
            <a:r>
              <a:rPr lang="fr-FR" sz="1200" b="1" dirty="0"/>
              <a:t>SLA</a:t>
            </a:r>
          </a:p>
        </p:txBody>
      </p:sp>
      <p:sp>
        <p:nvSpPr>
          <p:cNvPr id="137" name="ZoneTexte 136">
            <a:extLst>
              <a:ext uri="{FF2B5EF4-FFF2-40B4-BE49-F238E27FC236}">
                <a16:creationId xmlns:a16="http://schemas.microsoft.com/office/drawing/2014/main" id="{9949AD0C-F0AB-AB4D-E428-AB75DDF1B948}"/>
              </a:ext>
            </a:extLst>
          </p:cNvPr>
          <p:cNvSpPr txBox="1"/>
          <p:nvPr/>
        </p:nvSpPr>
        <p:spPr>
          <a:xfrm>
            <a:off x="6809388" y="6489041"/>
            <a:ext cx="2234210" cy="246221"/>
          </a:xfrm>
          <a:prstGeom prst="rect">
            <a:avLst/>
          </a:prstGeom>
          <a:solidFill>
            <a:srgbClr val="00B0F0"/>
          </a:solidFill>
          <a:ln w="28575">
            <a:solidFill>
              <a:schemeClr val="tx1"/>
            </a:solidFill>
          </a:ln>
        </p:spPr>
        <p:txBody>
          <a:bodyPr wrap="square" rtlCol="0">
            <a:spAutoFit/>
          </a:bodyPr>
          <a:lstStyle/>
          <a:p>
            <a:r>
              <a:rPr lang="fr-FR" sz="1000" b="1" dirty="0">
                <a:solidFill>
                  <a:schemeClr val="bg1"/>
                </a:solidFill>
              </a:rPr>
              <a:t>Démyélinisation segmentaire</a:t>
            </a:r>
          </a:p>
        </p:txBody>
      </p:sp>
      <p:cxnSp>
        <p:nvCxnSpPr>
          <p:cNvPr id="138" name="Connecteur droit 137">
            <a:extLst>
              <a:ext uri="{FF2B5EF4-FFF2-40B4-BE49-F238E27FC236}">
                <a16:creationId xmlns:a16="http://schemas.microsoft.com/office/drawing/2014/main" id="{839E9320-97E8-501C-9C94-B27C0A31957C}"/>
              </a:ext>
            </a:extLst>
          </p:cNvPr>
          <p:cNvCxnSpPr>
            <a:cxnSpLocks/>
          </p:cNvCxnSpPr>
          <p:nvPr/>
        </p:nvCxnSpPr>
        <p:spPr>
          <a:xfrm>
            <a:off x="4749451" y="3561508"/>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D67785A0-5270-E76E-A43F-9537EC77E709}"/>
              </a:ext>
            </a:extLst>
          </p:cNvPr>
          <p:cNvCxnSpPr>
            <a:cxnSpLocks/>
          </p:cNvCxnSpPr>
          <p:nvPr/>
        </p:nvCxnSpPr>
        <p:spPr>
          <a:xfrm>
            <a:off x="4666179" y="3815941"/>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B7E24F8D-39F5-D88C-900A-FEFEF8A0CE94}"/>
              </a:ext>
            </a:extLst>
          </p:cNvPr>
          <p:cNvCxnSpPr>
            <a:cxnSpLocks/>
          </p:cNvCxnSpPr>
          <p:nvPr/>
        </p:nvCxnSpPr>
        <p:spPr>
          <a:xfrm>
            <a:off x="4627512" y="4092940"/>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F857F08F-7CDB-4852-A12D-A4EF57C1D79C}"/>
              </a:ext>
            </a:extLst>
          </p:cNvPr>
          <p:cNvCxnSpPr>
            <a:cxnSpLocks/>
          </p:cNvCxnSpPr>
          <p:nvPr/>
        </p:nvCxnSpPr>
        <p:spPr>
          <a:xfrm>
            <a:off x="4618346" y="4329534"/>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3A9F4691-16CD-E061-B87D-BDD1F37060AB}"/>
              </a:ext>
            </a:extLst>
          </p:cNvPr>
          <p:cNvCxnSpPr>
            <a:cxnSpLocks/>
          </p:cNvCxnSpPr>
          <p:nvPr/>
        </p:nvCxnSpPr>
        <p:spPr>
          <a:xfrm>
            <a:off x="4717841" y="4720888"/>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AEEDB54F-8C93-559A-457A-9416137A8CCB}"/>
              </a:ext>
            </a:extLst>
          </p:cNvPr>
          <p:cNvCxnSpPr>
            <a:cxnSpLocks/>
          </p:cNvCxnSpPr>
          <p:nvPr/>
        </p:nvCxnSpPr>
        <p:spPr>
          <a:xfrm>
            <a:off x="4599027" y="5015800"/>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76AFCECE-A7A6-0B93-93D2-FFC2250E04B6}"/>
              </a:ext>
            </a:extLst>
          </p:cNvPr>
          <p:cNvCxnSpPr>
            <a:cxnSpLocks/>
          </p:cNvCxnSpPr>
          <p:nvPr/>
        </p:nvCxnSpPr>
        <p:spPr>
          <a:xfrm>
            <a:off x="4649569" y="5302928"/>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7C421210-6BE1-FF57-4157-9A1E3371F6E4}"/>
              </a:ext>
            </a:extLst>
          </p:cNvPr>
          <p:cNvCxnSpPr>
            <a:cxnSpLocks/>
          </p:cNvCxnSpPr>
          <p:nvPr/>
        </p:nvCxnSpPr>
        <p:spPr>
          <a:xfrm>
            <a:off x="4768787" y="5793134"/>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9430C51D-0A5E-6391-4E5D-E7ADE9EDD493}"/>
              </a:ext>
            </a:extLst>
          </p:cNvPr>
          <p:cNvCxnSpPr>
            <a:cxnSpLocks/>
          </p:cNvCxnSpPr>
          <p:nvPr/>
        </p:nvCxnSpPr>
        <p:spPr>
          <a:xfrm>
            <a:off x="4808178" y="6070133"/>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0E3DA101-5696-75B6-6F96-C1F24DF85207}"/>
              </a:ext>
            </a:extLst>
          </p:cNvPr>
          <p:cNvCxnSpPr>
            <a:cxnSpLocks/>
          </p:cNvCxnSpPr>
          <p:nvPr/>
        </p:nvCxnSpPr>
        <p:spPr>
          <a:xfrm>
            <a:off x="4836418" y="6350542"/>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84232701-9C99-CC0B-3355-010208059613}"/>
              </a:ext>
            </a:extLst>
          </p:cNvPr>
          <p:cNvCxnSpPr>
            <a:cxnSpLocks/>
          </p:cNvCxnSpPr>
          <p:nvPr/>
        </p:nvCxnSpPr>
        <p:spPr>
          <a:xfrm>
            <a:off x="4808902" y="6627541"/>
            <a:ext cx="132721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ZoneTexte 122">
            <a:extLst>
              <a:ext uri="{FF2B5EF4-FFF2-40B4-BE49-F238E27FC236}">
                <a16:creationId xmlns:a16="http://schemas.microsoft.com/office/drawing/2014/main" id="{72A54E7F-7671-5F34-AD2A-E20CC76A5DA3}"/>
              </a:ext>
            </a:extLst>
          </p:cNvPr>
          <p:cNvSpPr txBox="1"/>
          <p:nvPr/>
        </p:nvSpPr>
        <p:spPr>
          <a:xfrm rot="16200000">
            <a:off x="4093746" y="3806206"/>
            <a:ext cx="1096085" cy="276999"/>
          </a:xfrm>
          <a:prstGeom prst="rect">
            <a:avLst/>
          </a:prstGeom>
          <a:solidFill>
            <a:srgbClr val="FFFF00"/>
          </a:solidFill>
          <a:ln w="28575">
            <a:solidFill>
              <a:schemeClr val="tx1"/>
            </a:solidFill>
          </a:ln>
        </p:spPr>
        <p:txBody>
          <a:bodyPr wrap="square" rtlCol="0">
            <a:spAutoFit/>
          </a:bodyPr>
          <a:lstStyle/>
          <a:p>
            <a:pPr algn="ctr"/>
            <a:r>
              <a:rPr lang="fr-FR" sz="1200" b="1" dirty="0"/>
              <a:t>Poly-NP</a:t>
            </a:r>
          </a:p>
        </p:txBody>
      </p:sp>
      <p:sp>
        <p:nvSpPr>
          <p:cNvPr id="124" name="ZoneTexte 123">
            <a:extLst>
              <a:ext uri="{FF2B5EF4-FFF2-40B4-BE49-F238E27FC236}">
                <a16:creationId xmlns:a16="http://schemas.microsoft.com/office/drawing/2014/main" id="{4398E3B7-744E-BF15-F5BA-814521B75620}"/>
              </a:ext>
            </a:extLst>
          </p:cNvPr>
          <p:cNvSpPr txBox="1"/>
          <p:nvPr/>
        </p:nvSpPr>
        <p:spPr>
          <a:xfrm rot="16200000">
            <a:off x="4155175" y="4926396"/>
            <a:ext cx="979869" cy="276999"/>
          </a:xfrm>
          <a:prstGeom prst="rect">
            <a:avLst/>
          </a:prstGeom>
          <a:solidFill>
            <a:schemeClr val="bg1"/>
          </a:solidFill>
          <a:ln w="28575">
            <a:solidFill>
              <a:schemeClr val="tx1"/>
            </a:solidFill>
          </a:ln>
        </p:spPr>
        <p:txBody>
          <a:bodyPr wrap="square" rtlCol="0">
            <a:spAutoFit/>
          </a:bodyPr>
          <a:lstStyle/>
          <a:p>
            <a:pPr algn="ctr"/>
            <a:r>
              <a:rPr lang="fr-FR" sz="1200" b="1" dirty="0"/>
              <a:t>Mono-NP</a:t>
            </a:r>
          </a:p>
        </p:txBody>
      </p:sp>
      <p:sp>
        <p:nvSpPr>
          <p:cNvPr id="125" name="ZoneTexte 124">
            <a:extLst>
              <a:ext uri="{FF2B5EF4-FFF2-40B4-BE49-F238E27FC236}">
                <a16:creationId xmlns:a16="http://schemas.microsoft.com/office/drawing/2014/main" id="{E30DD288-D0BE-8451-4FBE-A407FD47DBD2}"/>
              </a:ext>
            </a:extLst>
          </p:cNvPr>
          <p:cNvSpPr txBox="1"/>
          <p:nvPr/>
        </p:nvSpPr>
        <p:spPr>
          <a:xfrm rot="16200000">
            <a:off x="4184761" y="5968187"/>
            <a:ext cx="1099101" cy="461665"/>
          </a:xfrm>
          <a:prstGeom prst="rect">
            <a:avLst/>
          </a:prstGeom>
          <a:solidFill>
            <a:srgbClr val="FFFF00"/>
          </a:solidFill>
          <a:ln w="28575">
            <a:solidFill>
              <a:schemeClr val="tx1"/>
            </a:solidFill>
          </a:ln>
        </p:spPr>
        <p:txBody>
          <a:bodyPr wrap="square" rtlCol="0">
            <a:spAutoFit/>
          </a:bodyPr>
          <a:lstStyle/>
          <a:p>
            <a:pPr algn="ctr"/>
            <a:r>
              <a:rPr lang="fr-FR" sz="1200" b="1" dirty="0"/>
              <a:t>Mono-NP</a:t>
            </a:r>
          </a:p>
          <a:p>
            <a:pPr algn="ctr"/>
            <a:r>
              <a:rPr lang="fr-FR" sz="1200" b="1" dirty="0"/>
              <a:t>multiple</a:t>
            </a:r>
          </a:p>
        </p:txBody>
      </p:sp>
      <p:sp>
        <p:nvSpPr>
          <p:cNvPr id="126" name="ZoneTexte 125">
            <a:extLst>
              <a:ext uri="{FF2B5EF4-FFF2-40B4-BE49-F238E27FC236}">
                <a16:creationId xmlns:a16="http://schemas.microsoft.com/office/drawing/2014/main" id="{9442FBDB-3F1E-892B-F6E1-ADB803670AB3}"/>
              </a:ext>
            </a:extLst>
          </p:cNvPr>
          <p:cNvSpPr txBox="1"/>
          <p:nvPr/>
        </p:nvSpPr>
        <p:spPr>
          <a:xfrm>
            <a:off x="4906968" y="3406251"/>
            <a:ext cx="2429892" cy="276999"/>
          </a:xfrm>
          <a:prstGeom prst="rect">
            <a:avLst/>
          </a:prstGeom>
          <a:solidFill>
            <a:schemeClr val="bg1"/>
          </a:solidFill>
          <a:ln w="28575">
            <a:solidFill>
              <a:schemeClr val="tx1"/>
            </a:solidFill>
          </a:ln>
        </p:spPr>
        <p:txBody>
          <a:bodyPr wrap="square" rtlCol="0">
            <a:spAutoFit/>
          </a:bodyPr>
          <a:lstStyle/>
          <a:p>
            <a:r>
              <a:rPr lang="fr-FR" sz="1200" b="1" dirty="0"/>
              <a:t>Idiopathique</a:t>
            </a:r>
          </a:p>
        </p:txBody>
      </p:sp>
      <p:sp>
        <p:nvSpPr>
          <p:cNvPr id="127" name="ZoneTexte 126">
            <a:extLst>
              <a:ext uri="{FF2B5EF4-FFF2-40B4-BE49-F238E27FC236}">
                <a16:creationId xmlns:a16="http://schemas.microsoft.com/office/drawing/2014/main" id="{C0D4172C-DDB8-4373-BAD4-0C8C10D7F6DB}"/>
              </a:ext>
            </a:extLst>
          </p:cNvPr>
          <p:cNvSpPr txBox="1"/>
          <p:nvPr/>
        </p:nvSpPr>
        <p:spPr>
          <a:xfrm>
            <a:off x="4906968" y="3684525"/>
            <a:ext cx="2429892" cy="276999"/>
          </a:xfrm>
          <a:prstGeom prst="rect">
            <a:avLst/>
          </a:prstGeom>
          <a:solidFill>
            <a:schemeClr val="bg1"/>
          </a:solidFill>
          <a:ln w="28575">
            <a:solidFill>
              <a:schemeClr val="tx1"/>
            </a:solidFill>
          </a:ln>
        </p:spPr>
        <p:txBody>
          <a:bodyPr wrap="square" rtlCol="0">
            <a:spAutoFit/>
          </a:bodyPr>
          <a:lstStyle/>
          <a:p>
            <a:r>
              <a:rPr lang="fr-FR" sz="1200" b="1" dirty="0"/>
              <a:t>Métabolique (diabète, IR)</a:t>
            </a:r>
          </a:p>
        </p:txBody>
      </p:sp>
      <p:sp>
        <p:nvSpPr>
          <p:cNvPr id="128" name="ZoneTexte 127">
            <a:extLst>
              <a:ext uri="{FF2B5EF4-FFF2-40B4-BE49-F238E27FC236}">
                <a16:creationId xmlns:a16="http://schemas.microsoft.com/office/drawing/2014/main" id="{9BFC3472-2499-16FD-9EB9-2F40A92E36B7}"/>
              </a:ext>
            </a:extLst>
          </p:cNvPr>
          <p:cNvSpPr txBox="1"/>
          <p:nvPr/>
        </p:nvSpPr>
        <p:spPr>
          <a:xfrm>
            <a:off x="4906968" y="3951376"/>
            <a:ext cx="2429892" cy="276999"/>
          </a:xfrm>
          <a:prstGeom prst="rect">
            <a:avLst/>
          </a:prstGeom>
          <a:solidFill>
            <a:srgbClr val="00BEFF"/>
          </a:solidFill>
          <a:ln w="28575">
            <a:solidFill>
              <a:schemeClr val="tx1"/>
            </a:solidFill>
          </a:ln>
        </p:spPr>
        <p:txBody>
          <a:bodyPr wrap="square" rtlCol="0">
            <a:spAutoFit/>
          </a:bodyPr>
          <a:lstStyle/>
          <a:p>
            <a:r>
              <a:rPr lang="fr-FR" sz="1200" b="1" dirty="0">
                <a:solidFill>
                  <a:schemeClr val="bg1"/>
                </a:solidFill>
              </a:rPr>
              <a:t>Amylose</a:t>
            </a:r>
          </a:p>
        </p:txBody>
      </p:sp>
      <p:sp>
        <p:nvSpPr>
          <p:cNvPr id="129" name="ZoneTexte 128">
            <a:extLst>
              <a:ext uri="{FF2B5EF4-FFF2-40B4-BE49-F238E27FC236}">
                <a16:creationId xmlns:a16="http://schemas.microsoft.com/office/drawing/2014/main" id="{6F1A8338-5225-4445-DF66-F479806BBAF0}"/>
              </a:ext>
            </a:extLst>
          </p:cNvPr>
          <p:cNvSpPr txBox="1"/>
          <p:nvPr/>
        </p:nvSpPr>
        <p:spPr>
          <a:xfrm>
            <a:off x="4906968" y="4218227"/>
            <a:ext cx="2429892" cy="276999"/>
          </a:xfrm>
          <a:prstGeom prst="rect">
            <a:avLst/>
          </a:prstGeom>
          <a:solidFill>
            <a:schemeClr val="bg1"/>
          </a:solidFill>
          <a:ln w="28575">
            <a:solidFill>
              <a:schemeClr val="tx1"/>
            </a:solidFill>
          </a:ln>
        </p:spPr>
        <p:txBody>
          <a:bodyPr wrap="square" rtlCol="0">
            <a:spAutoFit/>
          </a:bodyPr>
          <a:lstStyle/>
          <a:p>
            <a:r>
              <a:rPr lang="fr-FR" sz="1200" b="1" dirty="0"/>
              <a:t>Toxique (médicament, OH)</a:t>
            </a:r>
          </a:p>
        </p:txBody>
      </p:sp>
      <p:sp>
        <p:nvSpPr>
          <p:cNvPr id="130" name="ZoneTexte 129">
            <a:extLst>
              <a:ext uri="{FF2B5EF4-FFF2-40B4-BE49-F238E27FC236}">
                <a16:creationId xmlns:a16="http://schemas.microsoft.com/office/drawing/2014/main" id="{26D06639-6F58-7FBF-FFB6-2A78011182B1}"/>
              </a:ext>
            </a:extLst>
          </p:cNvPr>
          <p:cNvSpPr txBox="1"/>
          <p:nvPr/>
        </p:nvSpPr>
        <p:spPr>
          <a:xfrm>
            <a:off x="4910418" y="4623575"/>
            <a:ext cx="3955958" cy="276999"/>
          </a:xfrm>
          <a:prstGeom prst="rect">
            <a:avLst/>
          </a:prstGeom>
          <a:solidFill>
            <a:schemeClr val="bg1"/>
          </a:solidFill>
          <a:ln w="28575">
            <a:solidFill>
              <a:schemeClr val="tx1"/>
            </a:solidFill>
          </a:ln>
        </p:spPr>
        <p:txBody>
          <a:bodyPr wrap="square" rtlCol="0">
            <a:spAutoFit/>
          </a:bodyPr>
          <a:lstStyle/>
          <a:p>
            <a:r>
              <a:rPr lang="fr-FR" sz="1200" b="1" dirty="0"/>
              <a:t>Diabète</a:t>
            </a:r>
          </a:p>
        </p:txBody>
      </p:sp>
      <p:sp>
        <p:nvSpPr>
          <p:cNvPr id="131" name="ZoneTexte 130">
            <a:extLst>
              <a:ext uri="{FF2B5EF4-FFF2-40B4-BE49-F238E27FC236}">
                <a16:creationId xmlns:a16="http://schemas.microsoft.com/office/drawing/2014/main" id="{B74C9F1E-5E92-A2DD-DC10-00DCD612BF3D}"/>
              </a:ext>
            </a:extLst>
          </p:cNvPr>
          <p:cNvSpPr txBox="1"/>
          <p:nvPr/>
        </p:nvSpPr>
        <p:spPr>
          <a:xfrm>
            <a:off x="4913139" y="4907685"/>
            <a:ext cx="3955958" cy="276999"/>
          </a:xfrm>
          <a:prstGeom prst="rect">
            <a:avLst/>
          </a:prstGeom>
          <a:solidFill>
            <a:schemeClr val="bg1"/>
          </a:solidFill>
          <a:ln w="28575">
            <a:solidFill>
              <a:schemeClr val="tx1"/>
            </a:solidFill>
          </a:ln>
        </p:spPr>
        <p:txBody>
          <a:bodyPr wrap="square" rtlCol="0">
            <a:spAutoFit/>
          </a:bodyPr>
          <a:lstStyle/>
          <a:p>
            <a:r>
              <a:rPr lang="fr-FR" sz="1200" b="1" dirty="0"/>
              <a:t>Mécanique (radiculopathie…)</a:t>
            </a:r>
          </a:p>
        </p:txBody>
      </p:sp>
      <p:sp>
        <p:nvSpPr>
          <p:cNvPr id="132" name="ZoneTexte 131">
            <a:extLst>
              <a:ext uri="{FF2B5EF4-FFF2-40B4-BE49-F238E27FC236}">
                <a16:creationId xmlns:a16="http://schemas.microsoft.com/office/drawing/2014/main" id="{23857A6C-044B-CFB6-5D94-5F10764F92D8}"/>
              </a:ext>
            </a:extLst>
          </p:cNvPr>
          <p:cNvSpPr txBox="1"/>
          <p:nvPr/>
        </p:nvSpPr>
        <p:spPr>
          <a:xfrm>
            <a:off x="4914063" y="5179186"/>
            <a:ext cx="3955958" cy="276999"/>
          </a:xfrm>
          <a:prstGeom prst="rect">
            <a:avLst/>
          </a:prstGeom>
          <a:solidFill>
            <a:schemeClr val="bg1"/>
          </a:solidFill>
          <a:ln w="28575">
            <a:solidFill>
              <a:schemeClr val="tx1"/>
            </a:solidFill>
          </a:ln>
        </p:spPr>
        <p:txBody>
          <a:bodyPr wrap="square" rtlCol="0">
            <a:spAutoFit/>
          </a:bodyPr>
          <a:lstStyle/>
          <a:p>
            <a:r>
              <a:rPr lang="fr-FR" sz="1200" b="1" dirty="0"/>
              <a:t>Vascularite</a:t>
            </a:r>
          </a:p>
        </p:txBody>
      </p:sp>
      <p:sp>
        <p:nvSpPr>
          <p:cNvPr id="133" name="ZoneTexte 132">
            <a:extLst>
              <a:ext uri="{FF2B5EF4-FFF2-40B4-BE49-F238E27FC236}">
                <a16:creationId xmlns:a16="http://schemas.microsoft.com/office/drawing/2014/main" id="{661D1BB3-F899-E2CC-279D-8553FE9D1FD6}"/>
              </a:ext>
            </a:extLst>
          </p:cNvPr>
          <p:cNvSpPr txBox="1"/>
          <p:nvPr/>
        </p:nvSpPr>
        <p:spPr>
          <a:xfrm>
            <a:off x="5104403" y="5652477"/>
            <a:ext cx="2429892" cy="276999"/>
          </a:xfrm>
          <a:prstGeom prst="rect">
            <a:avLst/>
          </a:prstGeom>
          <a:solidFill>
            <a:schemeClr val="bg1"/>
          </a:solidFill>
          <a:ln w="28575">
            <a:solidFill>
              <a:schemeClr val="tx1"/>
            </a:solidFill>
          </a:ln>
        </p:spPr>
        <p:txBody>
          <a:bodyPr wrap="square" rtlCol="0">
            <a:spAutoFit/>
          </a:bodyPr>
          <a:lstStyle/>
          <a:p>
            <a:r>
              <a:rPr lang="fr-FR" sz="1200" b="1" dirty="0"/>
              <a:t>Diabète</a:t>
            </a:r>
          </a:p>
        </p:txBody>
      </p:sp>
      <p:sp>
        <p:nvSpPr>
          <p:cNvPr id="134" name="ZoneTexte 133">
            <a:extLst>
              <a:ext uri="{FF2B5EF4-FFF2-40B4-BE49-F238E27FC236}">
                <a16:creationId xmlns:a16="http://schemas.microsoft.com/office/drawing/2014/main" id="{B8506237-2ADF-3CD6-5023-38633DB534C7}"/>
              </a:ext>
            </a:extLst>
          </p:cNvPr>
          <p:cNvSpPr txBox="1"/>
          <p:nvPr/>
        </p:nvSpPr>
        <p:spPr>
          <a:xfrm>
            <a:off x="5105066" y="5931987"/>
            <a:ext cx="2429892" cy="276999"/>
          </a:xfrm>
          <a:prstGeom prst="rect">
            <a:avLst/>
          </a:prstGeom>
          <a:solidFill>
            <a:srgbClr val="00B0F0"/>
          </a:solidFill>
          <a:ln w="28575">
            <a:solidFill>
              <a:schemeClr val="tx1"/>
            </a:solidFill>
          </a:ln>
        </p:spPr>
        <p:txBody>
          <a:bodyPr wrap="square" rtlCol="0">
            <a:spAutoFit/>
          </a:bodyPr>
          <a:lstStyle/>
          <a:p>
            <a:r>
              <a:rPr lang="fr-FR" sz="1200" b="1" dirty="0">
                <a:solidFill>
                  <a:schemeClr val="bg1"/>
                </a:solidFill>
              </a:rPr>
              <a:t>Vascularite</a:t>
            </a:r>
          </a:p>
        </p:txBody>
      </p:sp>
      <p:sp>
        <p:nvSpPr>
          <p:cNvPr id="135" name="ZoneTexte 134">
            <a:extLst>
              <a:ext uri="{FF2B5EF4-FFF2-40B4-BE49-F238E27FC236}">
                <a16:creationId xmlns:a16="http://schemas.microsoft.com/office/drawing/2014/main" id="{0B77F88C-7EE3-1EE5-5470-833D83C793FA}"/>
              </a:ext>
            </a:extLst>
          </p:cNvPr>
          <p:cNvSpPr txBox="1"/>
          <p:nvPr/>
        </p:nvSpPr>
        <p:spPr>
          <a:xfrm>
            <a:off x="5105066" y="6208986"/>
            <a:ext cx="2429892" cy="276999"/>
          </a:xfrm>
          <a:prstGeom prst="rect">
            <a:avLst/>
          </a:prstGeom>
          <a:solidFill>
            <a:schemeClr val="bg1"/>
          </a:solidFill>
          <a:ln w="28575">
            <a:solidFill>
              <a:schemeClr val="tx1"/>
            </a:solidFill>
          </a:ln>
        </p:spPr>
        <p:txBody>
          <a:bodyPr wrap="square" rtlCol="0">
            <a:spAutoFit/>
          </a:bodyPr>
          <a:lstStyle/>
          <a:p>
            <a:r>
              <a:rPr lang="fr-FR" sz="1200" b="1" dirty="0"/>
              <a:t>Infections (HC, </a:t>
            </a:r>
            <a:r>
              <a:rPr lang="fr-FR" sz="1200" b="1" dirty="0" err="1"/>
              <a:t>cryo</a:t>
            </a:r>
            <a:r>
              <a:rPr lang="fr-FR" sz="1200" b="1" dirty="0"/>
              <a:t>, VIH)</a:t>
            </a:r>
          </a:p>
        </p:txBody>
      </p:sp>
      <p:sp>
        <p:nvSpPr>
          <p:cNvPr id="136" name="ZoneTexte 135">
            <a:extLst>
              <a:ext uri="{FF2B5EF4-FFF2-40B4-BE49-F238E27FC236}">
                <a16:creationId xmlns:a16="http://schemas.microsoft.com/office/drawing/2014/main" id="{0148A76C-2B8F-9EA8-D54D-89CCB31482CA}"/>
              </a:ext>
            </a:extLst>
          </p:cNvPr>
          <p:cNvSpPr txBox="1"/>
          <p:nvPr/>
        </p:nvSpPr>
        <p:spPr>
          <a:xfrm>
            <a:off x="5105066" y="6480844"/>
            <a:ext cx="1530512" cy="276999"/>
          </a:xfrm>
          <a:prstGeom prst="rect">
            <a:avLst/>
          </a:prstGeom>
          <a:solidFill>
            <a:srgbClr val="00B0F0"/>
          </a:solidFill>
          <a:ln w="28575">
            <a:solidFill>
              <a:schemeClr val="tx1"/>
            </a:solidFill>
          </a:ln>
        </p:spPr>
        <p:txBody>
          <a:bodyPr wrap="square" rtlCol="0">
            <a:spAutoFit/>
          </a:bodyPr>
          <a:lstStyle/>
          <a:p>
            <a:r>
              <a:rPr lang="fr-FR" sz="1200" b="1" dirty="0">
                <a:solidFill>
                  <a:schemeClr val="bg1"/>
                </a:solidFill>
              </a:rPr>
              <a:t>MMN (anti-GM1)</a:t>
            </a:r>
          </a:p>
        </p:txBody>
      </p:sp>
    </p:spTree>
    <p:extLst>
      <p:ext uri="{BB962C8B-B14F-4D97-AF65-F5344CB8AC3E}">
        <p14:creationId xmlns:p14="http://schemas.microsoft.com/office/powerpoint/2010/main" val="376958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BA0FB4-F47A-6622-9FDF-9C0C3B1330E3}"/>
              </a:ext>
            </a:extLst>
          </p:cNvPr>
          <p:cNvPicPr>
            <a:picLocks noChangeAspect="1"/>
          </p:cNvPicPr>
          <p:nvPr/>
        </p:nvPicPr>
        <p:blipFill>
          <a:blip r:embed="rId2"/>
          <a:stretch>
            <a:fillRect/>
          </a:stretch>
        </p:blipFill>
        <p:spPr>
          <a:xfrm>
            <a:off x="-1" y="1"/>
            <a:ext cx="9134061" cy="6858000"/>
          </a:xfrm>
          <a:prstGeom prst="rect">
            <a:avLst/>
          </a:prstGeom>
        </p:spPr>
      </p:pic>
      <p:sp>
        <p:nvSpPr>
          <p:cNvPr id="3" name="ZoneTexte 2">
            <a:extLst>
              <a:ext uri="{FF2B5EF4-FFF2-40B4-BE49-F238E27FC236}">
                <a16:creationId xmlns:a16="http://schemas.microsoft.com/office/drawing/2014/main" id="{1F9B1393-A201-DBA7-01CD-76E054DE1607}"/>
              </a:ext>
            </a:extLst>
          </p:cNvPr>
          <p:cNvSpPr txBox="1"/>
          <p:nvPr/>
        </p:nvSpPr>
        <p:spPr>
          <a:xfrm>
            <a:off x="1871477" y="2786956"/>
            <a:ext cx="5433732" cy="830997"/>
          </a:xfrm>
          <a:prstGeom prst="rect">
            <a:avLst/>
          </a:prstGeom>
          <a:noFill/>
        </p:spPr>
        <p:txBody>
          <a:bodyPr wrap="square" rtlCol="0">
            <a:spAutoFit/>
          </a:bodyPr>
          <a:lstStyle/>
          <a:p>
            <a:r>
              <a:rPr lang="fr-FR" sz="2400" b="1">
                <a:solidFill>
                  <a:srgbClr val="FF0000"/>
                </a:solidFill>
                <a:latin typeface="Arial" panose="020B0604020202020204" pitchFamily="34" charset="0"/>
                <a:cs typeface="Arial" panose="020B0604020202020204" pitchFamily="34" charset="0"/>
              </a:rPr>
              <a:t>Nodo-paranodopathies aigües avec des anti-gangliosides</a:t>
            </a:r>
          </a:p>
        </p:txBody>
      </p:sp>
      <p:sp>
        <p:nvSpPr>
          <p:cNvPr id="5" name="Rectangle 4">
            <a:extLst>
              <a:ext uri="{FF2B5EF4-FFF2-40B4-BE49-F238E27FC236}">
                <a16:creationId xmlns:a16="http://schemas.microsoft.com/office/drawing/2014/main" id="{66C0B619-C8D2-BF3F-955A-1BBCFA6F77B8}"/>
              </a:ext>
            </a:extLst>
          </p:cNvPr>
          <p:cNvSpPr/>
          <p:nvPr/>
        </p:nvSpPr>
        <p:spPr>
          <a:xfrm>
            <a:off x="42864" y="5757864"/>
            <a:ext cx="2043111" cy="628650"/>
          </a:xfrm>
          <a:prstGeom prst="rect">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01019EB7-F518-7C56-D2F5-6175B9E599A3}"/>
              </a:ext>
            </a:extLst>
          </p:cNvPr>
          <p:cNvSpPr/>
          <p:nvPr/>
        </p:nvSpPr>
        <p:spPr>
          <a:xfrm>
            <a:off x="7305209" y="5753103"/>
            <a:ext cx="1828851" cy="628650"/>
          </a:xfrm>
          <a:prstGeom prst="rect">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BC2D35A-D9E8-8393-9C68-4CC8318BDD7C}"/>
              </a:ext>
            </a:extLst>
          </p:cNvPr>
          <p:cNvSpPr txBox="1"/>
          <p:nvPr/>
        </p:nvSpPr>
        <p:spPr>
          <a:xfrm>
            <a:off x="9305510" y="3202455"/>
            <a:ext cx="3264946" cy="2031325"/>
          </a:xfrm>
          <a:prstGeom prst="rect">
            <a:avLst/>
          </a:prstGeom>
          <a:noFill/>
        </p:spPr>
        <p:txBody>
          <a:bodyPr wrap="square">
            <a:spAutoFit/>
          </a:bodyPr>
          <a:lstStyle/>
          <a:p>
            <a:r>
              <a:rPr lang="fr-BE" sz="1800">
                <a:solidFill>
                  <a:schemeClr val="bg1"/>
                </a:solidFill>
                <a:effectLst/>
                <a:latin typeface="AdvP4BD05C"/>
              </a:rPr>
              <a:t>BC</a:t>
            </a:r>
            <a:endParaRPr lang="fr-BE">
              <a:solidFill>
                <a:schemeClr val="bg1"/>
              </a:solidFill>
              <a:latin typeface="AdvP4BD05C"/>
            </a:endParaRPr>
          </a:p>
          <a:p>
            <a:r>
              <a:rPr lang="fr-BE" sz="1800">
                <a:solidFill>
                  <a:schemeClr val="bg1"/>
                </a:solidFill>
                <a:effectLst/>
                <a:latin typeface="AdvP4BD05C"/>
              </a:rPr>
              <a:t>Réduction PAGM distaux</a:t>
            </a:r>
          </a:p>
          <a:p>
            <a:endParaRPr lang="fr-BE" sz="1800">
              <a:solidFill>
                <a:schemeClr val="bg1"/>
              </a:solidFill>
              <a:effectLst/>
              <a:latin typeface="AdvP4BD05C"/>
            </a:endParaRPr>
          </a:p>
          <a:p>
            <a:r>
              <a:rPr lang="fr-BE">
                <a:solidFill>
                  <a:schemeClr val="bg1"/>
                </a:solidFill>
                <a:latin typeface="AdvP4BD05C"/>
              </a:rPr>
              <a:t>Ralentissement </a:t>
            </a:r>
            <a:br>
              <a:rPr lang="fr-BE">
                <a:solidFill>
                  <a:schemeClr val="bg1"/>
                </a:solidFill>
                <a:latin typeface="AdvP4BD05C"/>
              </a:rPr>
            </a:br>
            <a:r>
              <a:rPr lang="fr-BE">
                <a:solidFill>
                  <a:schemeClr val="bg1"/>
                </a:solidFill>
                <a:latin typeface="AdvP4BD05C"/>
              </a:rPr>
              <a:t>Dispersion</a:t>
            </a:r>
          </a:p>
          <a:p>
            <a:r>
              <a:rPr lang="fr-BE">
                <a:solidFill>
                  <a:schemeClr val="bg1"/>
                </a:solidFill>
                <a:latin typeface="AdvP4BD05C"/>
              </a:rPr>
              <a:t>(notamment à la phase de récupération)</a:t>
            </a:r>
            <a:endParaRPr lang="fr-BE">
              <a:solidFill>
                <a:schemeClr val="bg1"/>
              </a:solidFill>
            </a:endParaRPr>
          </a:p>
        </p:txBody>
      </p:sp>
      <p:sp>
        <p:nvSpPr>
          <p:cNvPr id="4" name="ZoneTexte 3">
            <a:extLst>
              <a:ext uri="{FF2B5EF4-FFF2-40B4-BE49-F238E27FC236}">
                <a16:creationId xmlns:a16="http://schemas.microsoft.com/office/drawing/2014/main" id="{B16FFF25-A8AC-000B-95FB-DA36AB702E74}"/>
              </a:ext>
            </a:extLst>
          </p:cNvPr>
          <p:cNvSpPr txBox="1"/>
          <p:nvPr/>
        </p:nvSpPr>
        <p:spPr>
          <a:xfrm>
            <a:off x="7195734" y="6181206"/>
            <a:ext cx="4918398" cy="738664"/>
          </a:xfrm>
          <a:prstGeom prst="rect">
            <a:avLst/>
          </a:prstGeom>
          <a:noFill/>
        </p:spPr>
        <p:txBody>
          <a:bodyPr wrap="none" rtlCol="0">
            <a:spAutoFit/>
          </a:bodyPr>
          <a:lstStyle/>
          <a:p>
            <a:pPr algn="r"/>
            <a:r>
              <a:rPr lang="fr-FR" sz="1400" b="1" i="1" err="1">
                <a:solidFill>
                  <a:srgbClr val="00F4FC"/>
                </a:solidFill>
              </a:rPr>
              <a:t>Uncini</a:t>
            </a:r>
            <a:r>
              <a:rPr lang="fr-FR" sz="1400" b="1" i="1">
                <a:solidFill>
                  <a:srgbClr val="00F4FC"/>
                </a:solidFill>
              </a:rPr>
              <a:t> et al, 2021</a:t>
            </a:r>
            <a:br>
              <a:rPr lang="fr-FR" sz="1400" b="1" i="1">
                <a:solidFill>
                  <a:srgbClr val="00F4FC"/>
                </a:solidFill>
              </a:rPr>
            </a:br>
            <a:r>
              <a:rPr lang="fr-FR" sz="1400" b="1" i="1">
                <a:solidFill>
                  <a:srgbClr val="00F4FC"/>
                </a:solidFill>
              </a:rPr>
              <a:t>Immunomarquage &gt; modèle animal (rat) d’AMAN</a:t>
            </a:r>
          </a:p>
          <a:p>
            <a:pPr algn="r"/>
            <a:r>
              <a:rPr lang="fr-FR" sz="1400" b="1" i="1">
                <a:solidFill>
                  <a:srgbClr val="00F4FC"/>
                </a:solidFill>
              </a:rPr>
              <a:t>ENMG &gt; patients avec anti-gangliosides</a:t>
            </a:r>
          </a:p>
        </p:txBody>
      </p:sp>
      <p:sp>
        <p:nvSpPr>
          <p:cNvPr id="8" name="ZoneTexte 7">
            <a:extLst>
              <a:ext uri="{FF2B5EF4-FFF2-40B4-BE49-F238E27FC236}">
                <a16:creationId xmlns:a16="http://schemas.microsoft.com/office/drawing/2014/main" id="{16ACC3D2-8F4B-E352-D83E-849D86A84B47}"/>
              </a:ext>
            </a:extLst>
          </p:cNvPr>
          <p:cNvSpPr txBox="1"/>
          <p:nvPr/>
        </p:nvSpPr>
        <p:spPr>
          <a:xfrm>
            <a:off x="7505373" y="371750"/>
            <a:ext cx="2774071" cy="2062103"/>
          </a:xfrm>
          <a:prstGeom prst="rect">
            <a:avLst/>
          </a:prstGeom>
          <a:noFill/>
        </p:spPr>
        <p:txBody>
          <a:bodyPr wrap="square">
            <a:spAutoFit/>
          </a:bodyPr>
          <a:lstStyle/>
          <a:p>
            <a:r>
              <a:rPr lang="fr-BE" sz="3200" b="1" dirty="0">
                <a:solidFill>
                  <a:srgbClr val="9169F4"/>
                </a:solidFill>
                <a:effectLst/>
                <a:latin typeface="Arial" panose="020B0604020202020204" pitchFamily="34" charset="0"/>
                <a:cs typeface="Arial" panose="020B0604020202020204" pitchFamily="34" charset="0"/>
              </a:rPr>
              <a:t>CAM</a:t>
            </a:r>
            <a:endParaRPr lang="fr-BE" sz="3200" b="1" dirty="0">
              <a:solidFill>
                <a:srgbClr val="9169F4"/>
              </a:solidFill>
              <a:latin typeface="Arial" panose="020B0604020202020204" pitchFamily="34" charset="0"/>
              <a:cs typeface="Arial" panose="020B0604020202020204" pitchFamily="34" charset="0"/>
            </a:endParaRPr>
          </a:p>
          <a:p>
            <a:r>
              <a:rPr lang="fr-BE" sz="3200" b="1" dirty="0">
                <a:solidFill>
                  <a:srgbClr val="FF0000"/>
                </a:solidFill>
                <a:effectLst/>
                <a:latin typeface="Arial" panose="020B0604020202020204" pitchFamily="34" charset="0"/>
                <a:cs typeface="Arial" panose="020B0604020202020204" pitchFamily="34" charset="0"/>
              </a:rPr>
              <a:t>Nav</a:t>
            </a:r>
          </a:p>
          <a:p>
            <a:r>
              <a:rPr lang="fr-BE" sz="3200" b="1" dirty="0" err="1">
                <a:solidFill>
                  <a:srgbClr val="92D050"/>
                </a:solidFill>
                <a:latin typeface="Arial" panose="020B0604020202020204" pitchFamily="34" charset="0"/>
                <a:cs typeface="Arial" panose="020B0604020202020204" pitchFamily="34" charset="0"/>
              </a:rPr>
              <a:t>Caspr</a:t>
            </a:r>
            <a:r>
              <a:rPr lang="fr-BE" sz="3200" b="1" dirty="0">
                <a:solidFill>
                  <a:srgbClr val="92D050"/>
                </a:solidFill>
                <a:latin typeface="Arial" panose="020B0604020202020204" pitchFamily="34" charset="0"/>
                <a:cs typeface="Arial" panose="020B0604020202020204" pitchFamily="34" charset="0"/>
              </a:rPr>
              <a:t> 1</a:t>
            </a:r>
            <a:endParaRPr lang="fr-BE" sz="3200" b="1" dirty="0">
              <a:solidFill>
                <a:srgbClr val="92D050"/>
              </a:solidFill>
              <a:effectLst/>
              <a:latin typeface="Arial" panose="020B0604020202020204" pitchFamily="34" charset="0"/>
              <a:cs typeface="Arial" panose="020B0604020202020204" pitchFamily="34" charset="0"/>
            </a:endParaRPr>
          </a:p>
          <a:p>
            <a:endParaRPr lang="fr-BE" sz="3200" dirty="0">
              <a:solidFill>
                <a:srgbClr val="211E1E"/>
              </a:solidFill>
              <a:effectLst/>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A965D174-CCC4-5138-9B96-C0732AC1D9ED}"/>
              </a:ext>
            </a:extLst>
          </p:cNvPr>
          <p:cNvPicPr>
            <a:picLocks noChangeAspect="1"/>
          </p:cNvPicPr>
          <p:nvPr/>
        </p:nvPicPr>
        <p:blipFill>
          <a:blip r:embed="rId3"/>
          <a:stretch>
            <a:fillRect/>
          </a:stretch>
        </p:blipFill>
        <p:spPr>
          <a:xfrm>
            <a:off x="10225119" y="155836"/>
            <a:ext cx="1909092" cy="1362057"/>
          </a:xfrm>
          <a:prstGeom prst="rect">
            <a:avLst/>
          </a:prstGeom>
        </p:spPr>
      </p:pic>
      <p:pic>
        <p:nvPicPr>
          <p:cNvPr id="10" name="Image 9">
            <a:extLst>
              <a:ext uri="{FF2B5EF4-FFF2-40B4-BE49-F238E27FC236}">
                <a16:creationId xmlns:a16="http://schemas.microsoft.com/office/drawing/2014/main" id="{C3C3CDEF-FCD0-DE37-4B38-23A707DF9A80}"/>
              </a:ext>
            </a:extLst>
          </p:cNvPr>
          <p:cNvPicPr>
            <a:picLocks noChangeAspect="1"/>
          </p:cNvPicPr>
          <p:nvPr/>
        </p:nvPicPr>
        <p:blipFill>
          <a:blip r:embed="rId4"/>
          <a:stretch>
            <a:fillRect/>
          </a:stretch>
        </p:blipFill>
        <p:spPr>
          <a:xfrm>
            <a:off x="10225119" y="1540503"/>
            <a:ext cx="1909092" cy="1109633"/>
          </a:xfrm>
          <a:prstGeom prst="rect">
            <a:avLst/>
          </a:prstGeom>
        </p:spPr>
      </p:pic>
      <p:sp>
        <p:nvSpPr>
          <p:cNvPr id="11" name="ZoneTexte 10">
            <a:extLst>
              <a:ext uri="{FF2B5EF4-FFF2-40B4-BE49-F238E27FC236}">
                <a16:creationId xmlns:a16="http://schemas.microsoft.com/office/drawing/2014/main" id="{1AE49087-4EBF-F75D-B7CC-0B22578D65C9}"/>
              </a:ext>
            </a:extLst>
          </p:cNvPr>
          <p:cNvSpPr txBox="1"/>
          <p:nvPr/>
        </p:nvSpPr>
        <p:spPr>
          <a:xfrm>
            <a:off x="5827811" y="93600"/>
            <a:ext cx="1624163" cy="307777"/>
          </a:xfrm>
          <a:prstGeom prst="rect">
            <a:avLst/>
          </a:prstGeom>
          <a:noFill/>
        </p:spPr>
        <p:txBody>
          <a:bodyPr wrap="none" rtlCol="0">
            <a:spAutoFit/>
          </a:bodyPr>
          <a:lstStyle/>
          <a:p>
            <a:r>
              <a:rPr lang="fr-FR" sz="1400" b="1">
                <a:solidFill>
                  <a:srgbClr val="7030A0"/>
                </a:solidFill>
                <a:latin typeface="Arial" panose="020B0604020202020204" pitchFamily="34" charset="0"/>
                <a:cs typeface="Arial" panose="020B0604020202020204" pitchFamily="34" charset="0"/>
              </a:rPr>
              <a:t>Bleu de toluidine</a:t>
            </a:r>
          </a:p>
        </p:txBody>
      </p:sp>
      <p:sp>
        <p:nvSpPr>
          <p:cNvPr id="12" name="Rectangle 11">
            <a:extLst>
              <a:ext uri="{FF2B5EF4-FFF2-40B4-BE49-F238E27FC236}">
                <a16:creationId xmlns:a16="http://schemas.microsoft.com/office/drawing/2014/main" id="{5BF284C3-9E5A-50CB-C0A4-7DB7A5F9655C}"/>
              </a:ext>
            </a:extLst>
          </p:cNvPr>
          <p:cNvSpPr/>
          <p:nvPr/>
        </p:nvSpPr>
        <p:spPr>
          <a:xfrm>
            <a:off x="6516356" y="577850"/>
            <a:ext cx="49544" cy="142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8B90D1A-3582-A01F-CCFB-92759E08E313}"/>
              </a:ext>
            </a:extLst>
          </p:cNvPr>
          <p:cNvSpPr/>
          <p:nvPr/>
        </p:nvSpPr>
        <p:spPr>
          <a:xfrm>
            <a:off x="6359989" y="1129951"/>
            <a:ext cx="329736" cy="1178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E109BE26-32F5-56FA-142B-892909F9A580}"/>
              </a:ext>
            </a:extLst>
          </p:cNvPr>
          <p:cNvSpPr txBox="1"/>
          <p:nvPr/>
        </p:nvSpPr>
        <p:spPr>
          <a:xfrm>
            <a:off x="5596397" y="1479402"/>
            <a:ext cx="2314548" cy="261610"/>
          </a:xfrm>
          <a:prstGeom prst="rect">
            <a:avLst/>
          </a:prstGeom>
          <a:noFill/>
        </p:spPr>
        <p:txBody>
          <a:bodyPr wrap="square" rtlCol="0">
            <a:spAutoFit/>
          </a:bodyPr>
          <a:lstStyle/>
          <a:p>
            <a:r>
              <a:rPr lang="fr-FR" sz="1100" b="1">
                <a:latin typeface="Arial" panose="020B0604020202020204" pitchFamily="34" charset="0"/>
                <a:cs typeface="Arial" panose="020B0604020202020204" pitchFamily="34" charset="0"/>
              </a:rPr>
              <a:t>Détachement de la myéline</a:t>
            </a:r>
          </a:p>
        </p:txBody>
      </p:sp>
      <p:sp>
        <p:nvSpPr>
          <p:cNvPr id="15" name="ZoneTexte 14">
            <a:extLst>
              <a:ext uri="{FF2B5EF4-FFF2-40B4-BE49-F238E27FC236}">
                <a16:creationId xmlns:a16="http://schemas.microsoft.com/office/drawing/2014/main" id="{9123E2F2-E30F-06B6-21E3-3B2AE912D885}"/>
              </a:ext>
            </a:extLst>
          </p:cNvPr>
          <p:cNvSpPr txBox="1"/>
          <p:nvPr/>
        </p:nvSpPr>
        <p:spPr>
          <a:xfrm>
            <a:off x="7147606" y="5317497"/>
            <a:ext cx="4822153" cy="646331"/>
          </a:xfrm>
          <a:prstGeom prst="rect">
            <a:avLst/>
          </a:prstGeom>
          <a:noFill/>
          <a:ln>
            <a:solidFill>
              <a:srgbClr val="FF0000"/>
            </a:solidFill>
          </a:ln>
        </p:spPr>
        <p:txBody>
          <a:bodyPr wrap="none" rtlCol="0">
            <a:spAutoFit/>
          </a:bodyPr>
          <a:lstStyle/>
          <a:p>
            <a:pPr algn="r"/>
            <a:r>
              <a:rPr lang="fr-FR">
                <a:latin typeface="Arial" panose="020B0604020202020204" pitchFamily="34" charset="0"/>
                <a:cs typeface="Arial" panose="020B0604020202020204" pitchFamily="34" charset="0"/>
              </a:rPr>
              <a:t>Entrée de Ca</a:t>
            </a:r>
            <a:r>
              <a:rPr lang="fr-FR" baseline="30000">
                <a:latin typeface="Arial" panose="020B0604020202020204" pitchFamily="34" charset="0"/>
                <a:cs typeface="Arial" panose="020B0604020202020204" pitchFamily="34" charset="0"/>
              </a:rPr>
              <a:t>2+</a:t>
            </a:r>
            <a:r>
              <a:rPr lang="fr-FR">
                <a:latin typeface="Arial" panose="020B0604020202020204" pitchFamily="34" charset="0"/>
                <a:cs typeface="Arial" panose="020B0604020202020204" pitchFamily="34" charset="0"/>
              </a:rPr>
              <a:t> =&gt; </a:t>
            </a:r>
            <a:r>
              <a:rPr lang="fr-FR">
                <a:solidFill>
                  <a:schemeClr val="bg1"/>
                </a:solidFill>
                <a:latin typeface="Arial" panose="020B0604020202020204" pitchFamily="34" charset="0"/>
                <a:cs typeface="Arial" panose="020B0604020202020204" pitchFamily="34" charset="0"/>
              </a:rPr>
              <a:t>activation de protéases =&gt;</a:t>
            </a:r>
            <a:br>
              <a:rPr lang="fr-FR">
                <a:solidFill>
                  <a:schemeClr val="bg1"/>
                </a:solidFill>
                <a:latin typeface="Arial" panose="020B0604020202020204" pitchFamily="34" charset="0"/>
                <a:cs typeface="Arial" panose="020B0604020202020204" pitchFamily="34" charset="0"/>
              </a:rPr>
            </a:br>
            <a:r>
              <a:rPr lang="fr-FR">
                <a:solidFill>
                  <a:schemeClr val="bg1"/>
                </a:solidFill>
                <a:latin typeface="Arial" panose="020B0604020202020204" pitchFamily="34" charset="0"/>
                <a:cs typeface="Arial" panose="020B0604020202020204" pitchFamily="34" charset="0"/>
              </a:rPr>
              <a:t>dégénérescence  axonale</a:t>
            </a:r>
          </a:p>
        </p:txBody>
      </p:sp>
      <p:sp>
        <p:nvSpPr>
          <p:cNvPr id="16" name="Rectangle 15">
            <a:extLst>
              <a:ext uri="{FF2B5EF4-FFF2-40B4-BE49-F238E27FC236}">
                <a16:creationId xmlns:a16="http://schemas.microsoft.com/office/drawing/2014/main" id="{B9747CEE-AD6C-50BA-6386-C08FCAA643A7}"/>
              </a:ext>
            </a:extLst>
          </p:cNvPr>
          <p:cNvSpPr/>
          <p:nvPr/>
        </p:nvSpPr>
        <p:spPr>
          <a:xfrm>
            <a:off x="7337425" y="5895191"/>
            <a:ext cx="1765300" cy="58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054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9FCDCFF-72AD-C0BE-86B2-35E051784348}"/>
              </a:ext>
            </a:extLst>
          </p:cNvPr>
          <p:cNvPicPr>
            <a:picLocks noChangeAspect="1"/>
          </p:cNvPicPr>
          <p:nvPr/>
        </p:nvPicPr>
        <p:blipFill>
          <a:blip r:embed="rId2"/>
          <a:stretch>
            <a:fillRect/>
          </a:stretch>
        </p:blipFill>
        <p:spPr>
          <a:xfrm>
            <a:off x="0" y="898856"/>
            <a:ext cx="7772400" cy="5959144"/>
          </a:xfrm>
          <a:prstGeom prst="rect">
            <a:avLst/>
          </a:prstGeom>
        </p:spPr>
      </p:pic>
      <p:sp>
        <p:nvSpPr>
          <p:cNvPr id="3" name="ZoneTexte 2">
            <a:extLst>
              <a:ext uri="{FF2B5EF4-FFF2-40B4-BE49-F238E27FC236}">
                <a16:creationId xmlns:a16="http://schemas.microsoft.com/office/drawing/2014/main" id="{A3992C8F-0D51-400D-4044-E1760AD842F3}"/>
              </a:ext>
            </a:extLst>
          </p:cNvPr>
          <p:cNvSpPr txBox="1"/>
          <p:nvPr/>
        </p:nvSpPr>
        <p:spPr>
          <a:xfrm>
            <a:off x="8312007" y="3878428"/>
            <a:ext cx="3353520" cy="1754326"/>
          </a:xfrm>
          <a:prstGeom prst="rect">
            <a:avLst/>
          </a:prstGeom>
          <a:noFill/>
        </p:spPr>
        <p:txBody>
          <a:bodyPr wrap="square">
            <a:spAutoFit/>
          </a:bodyPr>
          <a:lstStyle/>
          <a:p>
            <a:pPr marL="285750" indent="-285750">
              <a:buFont typeface="Arial" panose="020B0604020202020204" pitchFamily="34" charset="0"/>
              <a:buChar char="•"/>
            </a:pPr>
            <a:r>
              <a:rPr lang="fr-BE" sz="1800">
                <a:solidFill>
                  <a:schemeClr val="bg1"/>
                </a:solidFill>
                <a:effectLst/>
                <a:latin typeface="AdvP4BD05C"/>
              </a:rPr>
              <a:t>BC/dispersion</a:t>
            </a:r>
          </a:p>
          <a:p>
            <a:pPr marL="285750" indent="-285750">
              <a:buFont typeface="Arial" panose="020B0604020202020204" pitchFamily="34" charset="0"/>
              <a:buChar char="•"/>
            </a:pPr>
            <a:r>
              <a:rPr lang="fr-BE">
                <a:solidFill>
                  <a:schemeClr val="bg1"/>
                </a:solidFill>
                <a:latin typeface="AdvP4BD05C"/>
              </a:rPr>
              <a:t>Durée PAGM augmentée</a:t>
            </a:r>
            <a:endParaRPr lang="fr-BE" sz="1800">
              <a:solidFill>
                <a:schemeClr val="bg1"/>
              </a:solidFill>
              <a:effectLst/>
              <a:latin typeface="AdvP4BD05C"/>
            </a:endParaRPr>
          </a:p>
          <a:p>
            <a:pPr marL="285750" indent="-285750">
              <a:buFont typeface="Arial" panose="020B0604020202020204" pitchFamily="34" charset="0"/>
              <a:buChar char="•"/>
            </a:pPr>
            <a:r>
              <a:rPr lang="fr-BE">
                <a:solidFill>
                  <a:schemeClr val="bg1"/>
                </a:solidFill>
                <a:latin typeface="AdvP4BD05C"/>
              </a:rPr>
              <a:t>Ralentissement : LDM, VCM, F</a:t>
            </a:r>
          </a:p>
          <a:p>
            <a:pPr marL="285750" indent="-285750">
              <a:buFont typeface="Arial" panose="020B0604020202020204" pitchFamily="34" charset="0"/>
              <a:buChar char="•"/>
            </a:pPr>
            <a:r>
              <a:rPr lang="fr-BE">
                <a:solidFill>
                  <a:schemeClr val="bg1"/>
                </a:solidFill>
                <a:latin typeface="AdvP4BD05C"/>
              </a:rPr>
              <a:t>Réduction d’amplitude des réponses motrices et sensitives</a:t>
            </a:r>
            <a:endParaRPr lang="fr-BE">
              <a:solidFill>
                <a:schemeClr val="bg1"/>
              </a:solidFill>
            </a:endParaRPr>
          </a:p>
        </p:txBody>
      </p:sp>
      <p:sp>
        <p:nvSpPr>
          <p:cNvPr id="4" name="ZoneTexte 3">
            <a:extLst>
              <a:ext uri="{FF2B5EF4-FFF2-40B4-BE49-F238E27FC236}">
                <a16:creationId xmlns:a16="http://schemas.microsoft.com/office/drawing/2014/main" id="{68AB95D4-ED29-EBC4-5975-0A99FD88B07A}"/>
              </a:ext>
            </a:extLst>
          </p:cNvPr>
          <p:cNvSpPr txBox="1"/>
          <p:nvPr/>
        </p:nvSpPr>
        <p:spPr>
          <a:xfrm>
            <a:off x="1518698" y="183241"/>
            <a:ext cx="10398701" cy="461665"/>
          </a:xfrm>
          <a:prstGeom prst="rect">
            <a:avLst/>
          </a:prstGeom>
          <a:noFill/>
        </p:spPr>
        <p:txBody>
          <a:bodyPr wrap="square" rtlCol="0">
            <a:spAutoFit/>
          </a:bodyPr>
          <a:lstStyle/>
          <a:p>
            <a:r>
              <a:rPr lang="fr-FR" sz="2400" b="1">
                <a:solidFill>
                  <a:srgbClr val="FFFF00"/>
                </a:solidFill>
                <a:latin typeface="Arial" panose="020B0604020202020204" pitchFamily="34" charset="0"/>
                <a:cs typeface="Arial" panose="020B0604020202020204" pitchFamily="34" charset="0"/>
              </a:rPr>
              <a:t>Para-</a:t>
            </a:r>
            <a:r>
              <a:rPr lang="fr-FR" sz="2400" b="1" err="1">
                <a:solidFill>
                  <a:srgbClr val="FFFF00"/>
                </a:solidFill>
                <a:latin typeface="Arial" panose="020B0604020202020204" pitchFamily="34" charset="0"/>
                <a:cs typeface="Arial" panose="020B0604020202020204" pitchFamily="34" charset="0"/>
              </a:rPr>
              <a:t>internodopathies</a:t>
            </a:r>
            <a:r>
              <a:rPr lang="fr-FR" sz="2400" b="1">
                <a:solidFill>
                  <a:srgbClr val="FFFF00"/>
                </a:solidFill>
                <a:latin typeface="Arial" panose="020B0604020202020204" pitchFamily="34" charset="0"/>
                <a:cs typeface="Arial" panose="020B0604020202020204" pitchFamily="34" charset="0"/>
              </a:rPr>
              <a:t> démyélinisantes </a:t>
            </a:r>
            <a:r>
              <a:rPr lang="fr-FR" sz="2400" b="1" err="1">
                <a:solidFill>
                  <a:srgbClr val="FFFF00"/>
                </a:solidFill>
                <a:latin typeface="Arial" panose="020B0604020202020204" pitchFamily="34" charset="0"/>
                <a:cs typeface="Arial" panose="020B0604020202020204" pitchFamily="34" charset="0"/>
              </a:rPr>
              <a:t>autoimmunes</a:t>
            </a:r>
            <a:r>
              <a:rPr lang="fr-FR" sz="2400" b="1">
                <a:solidFill>
                  <a:srgbClr val="FFFF00"/>
                </a:solidFill>
                <a:latin typeface="Arial" panose="020B0604020202020204" pitchFamily="34" charset="0"/>
                <a:cs typeface="Arial" panose="020B0604020202020204" pitchFamily="34" charset="0"/>
              </a:rPr>
              <a:t> (AIDP)</a:t>
            </a:r>
          </a:p>
        </p:txBody>
      </p:sp>
      <p:sp>
        <p:nvSpPr>
          <p:cNvPr id="5" name="ZoneTexte 4">
            <a:extLst>
              <a:ext uri="{FF2B5EF4-FFF2-40B4-BE49-F238E27FC236}">
                <a16:creationId xmlns:a16="http://schemas.microsoft.com/office/drawing/2014/main" id="{947D1CCF-C82B-D036-2C53-AD89E7AAE10C}"/>
              </a:ext>
            </a:extLst>
          </p:cNvPr>
          <p:cNvSpPr txBox="1"/>
          <p:nvPr/>
        </p:nvSpPr>
        <p:spPr>
          <a:xfrm>
            <a:off x="10081419" y="6466994"/>
            <a:ext cx="1856598" cy="307777"/>
          </a:xfrm>
          <a:prstGeom prst="rect">
            <a:avLst/>
          </a:prstGeom>
          <a:noFill/>
        </p:spPr>
        <p:txBody>
          <a:bodyPr wrap="none" rtlCol="0">
            <a:spAutoFit/>
          </a:bodyPr>
          <a:lstStyle/>
          <a:p>
            <a:r>
              <a:rPr lang="fr-FR" sz="1400" b="1" i="1" dirty="0" err="1">
                <a:solidFill>
                  <a:srgbClr val="00B0F0"/>
                </a:solidFill>
              </a:rPr>
              <a:t>Uncini</a:t>
            </a:r>
            <a:r>
              <a:rPr lang="fr-FR" sz="1400" b="1" i="1" dirty="0">
                <a:solidFill>
                  <a:srgbClr val="00B0F0"/>
                </a:solidFill>
              </a:rPr>
              <a:t> et al, 2021</a:t>
            </a:r>
          </a:p>
        </p:txBody>
      </p:sp>
      <p:sp>
        <p:nvSpPr>
          <p:cNvPr id="6" name="ZoneTexte 5">
            <a:extLst>
              <a:ext uri="{FF2B5EF4-FFF2-40B4-BE49-F238E27FC236}">
                <a16:creationId xmlns:a16="http://schemas.microsoft.com/office/drawing/2014/main" id="{2BBBF660-AD4E-4D6B-2732-D8F00CAFBDDB}"/>
              </a:ext>
            </a:extLst>
          </p:cNvPr>
          <p:cNvSpPr txBox="1"/>
          <p:nvPr/>
        </p:nvSpPr>
        <p:spPr>
          <a:xfrm>
            <a:off x="8870249" y="1553781"/>
            <a:ext cx="3143361" cy="707886"/>
          </a:xfrm>
          <a:prstGeom prst="rect">
            <a:avLst/>
          </a:prstGeom>
          <a:noFill/>
        </p:spPr>
        <p:txBody>
          <a:bodyPr wrap="none" rtlCol="0">
            <a:spAutoFit/>
          </a:bodyPr>
          <a:lstStyle/>
          <a:p>
            <a:r>
              <a:rPr lang="fr-FR" sz="2000" dirty="0">
                <a:solidFill>
                  <a:schemeClr val="bg1"/>
                </a:solidFill>
              </a:rPr>
              <a:t>Anti-LM1 (internode)</a:t>
            </a:r>
          </a:p>
          <a:p>
            <a:r>
              <a:rPr lang="fr-FR" sz="2000" dirty="0">
                <a:solidFill>
                  <a:schemeClr val="bg1"/>
                </a:solidFill>
              </a:rPr>
              <a:t>Anti-Caspr1 (paranode)</a:t>
            </a:r>
          </a:p>
        </p:txBody>
      </p:sp>
    </p:spTree>
    <p:extLst>
      <p:ext uri="{BB962C8B-B14F-4D97-AF65-F5344CB8AC3E}">
        <p14:creationId xmlns:p14="http://schemas.microsoft.com/office/powerpoint/2010/main" val="301261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617CF8-8D4E-E75A-05AE-BD7D50AE2D26}"/>
              </a:ext>
            </a:extLst>
          </p:cNvPr>
          <p:cNvPicPr>
            <a:picLocks noChangeAspect="1"/>
          </p:cNvPicPr>
          <p:nvPr/>
        </p:nvPicPr>
        <p:blipFill>
          <a:blip r:embed="rId2"/>
          <a:stretch>
            <a:fillRect/>
          </a:stretch>
        </p:blipFill>
        <p:spPr>
          <a:xfrm>
            <a:off x="805114" y="599602"/>
            <a:ext cx="10581772" cy="5079999"/>
          </a:xfrm>
          <a:prstGeom prst="rect">
            <a:avLst/>
          </a:prstGeom>
        </p:spPr>
      </p:pic>
      <p:sp>
        <p:nvSpPr>
          <p:cNvPr id="2" name="Sous-titre 2">
            <a:extLst>
              <a:ext uri="{FF2B5EF4-FFF2-40B4-BE49-F238E27FC236}">
                <a16:creationId xmlns:a16="http://schemas.microsoft.com/office/drawing/2014/main" id="{58DA4F2F-5ED4-FB48-1B5B-760E968B8719}"/>
              </a:ext>
            </a:extLst>
          </p:cNvPr>
          <p:cNvSpPr txBox="1">
            <a:spLocks/>
          </p:cNvSpPr>
          <p:nvPr/>
        </p:nvSpPr>
        <p:spPr>
          <a:xfrm>
            <a:off x="9139615" y="5582326"/>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3</a:t>
            </a:r>
            <a:endParaRPr lang="fr-FR" dirty="0">
              <a:solidFill>
                <a:schemeClr val="bg1"/>
              </a:solidFill>
            </a:endParaRPr>
          </a:p>
        </p:txBody>
      </p:sp>
      <p:cxnSp>
        <p:nvCxnSpPr>
          <p:cNvPr id="3" name="Connecteur droit 2">
            <a:extLst>
              <a:ext uri="{FF2B5EF4-FFF2-40B4-BE49-F238E27FC236}">
                <a16:creationId xmlns:a16="http://schemas.microsoft.com/office/drawing/2014/main" id="{8F31F792-A4CF-D369-5BD4-394EE3AAB288}"/>
              </a:ext>
            </a:extLst>
          </p:cNvPr>
          <p:cNvCxnSpPr/>
          <p:nvPr/>
        </p:nvCxnSpPr>
        <p:spPr>
          <a:xfrm>
            <a:off x="9270558" y="6046599"/>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49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FCEDB9-0216-CD04-FA41-498B38D9C86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C2635B-FA3A-2C89-BDDB-EE385D713579}"/>
              </a:ext>
            </a:extLst>
          </p:cNvPr>
          <p:cNvSpPr>
            <a:spLocks noGrp="1"/>
          </p:cNvSpPr>
          <p:nvPr>
            <p:ph type="title"/>
          </p:nvPr>
        </p:nvSpPr>
        <p:spPr>
          <a:xfrm>
            <a:off x="1138146" y="132275"/>
            <a:ext cx="10571254" cy="889000"/>
          </a:xfrm>
        </p:spPr>
        <p:txBody>
          <a:bodyPr>
            <a:normAutofit fontScale="90000"/>
          </a:bodyPr>
          <a:lstStyle/>
          <a:p>
            <a:pPr algn="ctr"/>
            <a:r>
              <a:rPr lang="fr-FR">
                <a:solidFill>
                  <a:schemeClr val="bg1"/>
                </a:solidFill>
              </a:rPr>
              <a:t>PRNC – Polyradiculonévrite chronique</a:t>
            </a:r>
            <a:br>
              <a:rPr lang="fr-FR">
                <a:solidFill>
                  <a:schemeClr val="bg1"/>
                </a:solidFill>
              </a:rPr>
            </a:br>
            <a:r>
              <a:rPr lang="fr-FR" sz="2000">
                <a:solidFill>
                  <a:schemeClr val="bg1"/>
                </a:solidFill>
              </a:rPr>
              <a:t>PIDC – Polyradiculoneuropathie inflammatoire démyélinisante chronique</a:t>
            </a:r>
          </a:p>
        </p:txBody>
      </p:sp>
      <p:sp>
        <p:nvSpPr>
          <p:cNvPr id="3" name="Espace réservé du contenu 2">
            <a:extLst>
              <a:ext uri="{FF2B5EF4-FFF2-40B4-BE49-F238E27FC236}">
                <a16:creationId xmlns:a16="http://schemas.microsoft.com/office/drawing/2014/main" id="{D24058C9-F5B9-17A8-4C8F-D5A6BC94A946}"/>
              </a:ext>
            </a:extLst>
          </p:cNvPr>
          <p:cNvSpPr>
            <a:spLocks noGrp="1"/>
          </p:cNvSpPr>
          <p:nvPr>
            <p:ph idx="1"/>
          </p:nvPr>
        </p:nvSpPr>
        <p:spPr>
          <a:xfrm>
            <a:off x="373556" y="3753841"/>
            <a:ext cx="5722444" cy="2994309"/>
          </a:xfrm>
          <a:solidFill>
            <a:schemeClr val="bg1"/>
          </a:solidFill>
          <a:ln w="50800">
            <a:solidFill>
              <a:schemeClr val="tx1"/>
            </a:solidFill>
          </a:ln>
        </p:spPr>
        <p:txBody>
          <a:bodyPr>
            <a:normAutofit/>
          </a:bodyPr>
          <a:lstStyle/>
          <a:p>
            <a:pPr marL="342900" indent="-342900">
              <a:lnSpc>
                <a:spcPct val="150000"/>
              </a:lnSpc>
              <a:spcBef>
                <a:spcPts val="0"/>
              </a:spcBef>
              <a:buFont typeface="Arial" panose="020B0604020202020204" pitchFamily="34" charset="0"/>
              <a:buChar char="•"/>
            </a:pPr>
            <a:r>
              <a:rPr lang="fr-FR" sz="2000" b="1">
                <a:solidFill>
                  <a:schemeClr val="tx1"/>
                </a:solidFill>
                <a:latin typeface="Arial" panose="020B0604020202020204" pitchFamily="34" charset="0"/>
                <a:cs typeface="Arial" panose="020B0604020202020204" pitchFamily="34" charset="0"/>
              </a:rPr>
              <a:t>Sensitivo-moteur</a:t>
            </a:r>
          </a:p>
          <a:p>
            <a:pPr marL="342900" indent="-342900">
              <a:lnSpc>
                <a:spcPct val="150000"/>
              </a:lnSpc>
              <a:spcBef>
                <a:spcPts val="0"/>
              </a:spcBef>
              <a:buFont typeface="Arial" panose="020B0604020202020204" pitchFamily="34" charset="0"/>
              <a:buChar char="•"/>
            </a:pPr>
            <a:r>
              <a:rPr lang="fr-FR" sz="2000" b="1">
                <a:solidFill>
                  <a:schemeClr val="tx1"/>
                </a:solidFill>
                <a:latin typeface="Arial" panose="020B0604020202020204" pitchFamily="34" charset="0"/>
                <a:cs typeface="Arial" panose="020B0604020202020204" pitchFamily="34" charset="0"/>
              </a:rPr>
              <a:t>Prédominance motrice proximale et sensitive distale</a:t>
            </a:r>
          </a:p>
          <a:p>
            <a:pPr marL="342900" indent="-342900">
              <a:lnSpc>
                <a:spcPct val="150000"/>
              </a:lnSpc>
              <a:spcBef>
                <a:spcPts val="0"/>
              </a:spcBef>
              <a:buFont typeface="Arial" panose="020B0604020202020204" pitchFamily="34" charset="0"/>
              <a:buChar char="•"/>
            </a:pPr>
            <a:r>
              <a:rPr lang="fr-FR" sz="2000">
                <a:solidFill>
                  <a:schemeClr val="tx1"/>
                </a:solidFill>
                <a:latin typeface="Arial" panose="020B0604020202020204" pitchFamily="34" charset="0"/>
                <a:cs typeface="Arial" panose="020B0604020202020204" pitchFamily="34" charset="0"/>
              </a:rPr>
              <a:t>Symétrique</a:t>
            </a:r>
          </a:p>
          <a:p>
            <a:pPr marL="342900" indent="-342900">
              <a:lnSpc>
                <a:spcPct val="150000"/>
              </a:lnSpc>
              <a:spcBef>
                <a:spcPts val="0"/>
              </a:spcBef>
              <a:buFont typeface="Arial" panose="020B0604020202020204" pitchFamily="34" charset="0"/>
              <a:buChar char="•"/>
            </a:pPr>
            <a:r>
              <a:rPr lang="fr-FR" sz="2000" b="1">
                <a:solidFill>
                  <a:schemeClr val="tx1"/>
                </a:solidFill>
                <a:latin typeface="Arial" panose="020B0604020202020204" pitchFamily="34" charset="0"/>
                <a:cs typeface="Arial" panose="020B0604020202020204" pitchFamily="34" charset="0"/>
              </a:rPr>
              <a:t>Aggravation &gt; 12 sem.</a:t>
            </a:r>
          </a:p>
          <a:p>
            <a:pPr marL="342900" indent="-342900">
              <a:lnSpc>
                <a:spcPct val="150000"/>
              </a:lnSpc>
              <a:spcBef>
                <a:spcPts val="0"/>
              </a:spcBef>
              <a:buFont typeface="Arial" panose="020B0604020202020204" pitchFamily="34" charset="0"/>
              <a:buChar char="•"/>
            </a:pPr>
            <a:r>
              <a:rPr lang="fr-FR" sz="2000">
                <a:solidFill>
                  <a:schemeClr val="tx1"/>
                </a:solidFill>
                <a:latin typeface="Arial" panose="020B0604020202020204" pitchFamily="34" charset="0"/>
                <a:cs typeface="Arial" panose="020B0604020202020204" pitchFamily="34" charset="0"/>
              </a:rPr>
              <a:t>Protéinorachie augmentée</a:t>
            </a:r>
          </a:p>
          <a:p>
            <a:pPr marL="285750" indent="-285750">
              <a:buFont typeface="Arial" panose="020B0604020202020204" pitchFamily="34" charset="0"/>
              <a:buChar char="•"/>
            </a:pPr>
            <a:endParaRPr lang="fr-FR">
              <a:solidFill>
                <a:schemeClr val="tx1"/>
              </a:solidFill>
              <a:latin typeface="Arial" panose="020B0604020202020204" pitchFamily="34" charset="0"/>
              <a:cs typeface="Arial" panose="020B0604020202020204" pitchFamily="34" charset="0"/>
            </a:endParaRPr>
          </a:p>
        </p:txBody>
      </p:sp>
      <p:sp>
        <p:nvSpPr>
          <p:cNvPr id="4" name="Espace réservé du contenu 2">
            <a:extLst>
              <a:ext uri="{FF2B5EF4-FFF2-40B4-BE49-F238E27FC236}">
                <a16:creationId xmlns:a16="http://schemas.microsoft.com/office/drawing/2014/main" id="{F6D9A273-CAFC-5AEF-9863-955299E625C0}"/>
              </a:ext>
            </a:extLst>
          </p:cNvPr>
          <p:cNvSpPr txBox="1">
            <a:spLocks/>
          </p:cNvSpPr>
          <p:nvPr/>
        </p:nvSpPr>
        <p:spPr>
          <a:xfrm>
            <a:off x="6915125" y="4100201"/>
            <a:ext cx="4794275" cy="2152650"/>
          </a:xfrm>
          <a:prstGeom prst="rect">
            <a:avLst/>
          </a:prstGeom>
          <a:solidFill>
            <a:srgbClr val="FF0000"/>
          </a:solidFill>
          <a:ln w="50800">
            <a:solidFill>
              <a:schemeClr val="bg1"/>
            </a:solidFill>
          </a:ln>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lnSpc>
                <a:spcPct val="15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Sensitivo-moteur</a:t>
            </a:r>
            <a:endParaRPr lang="fr-FR" sz="200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Non longueur-dépendant</a:t>
            </a:r>
          </a:p>
          <a:p>
            <a:pPr marL="285750" indent="-285750">
              <a:lnSpc>
                <a:spcPct val="15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Aggravation &gt; 12 sem. </a:t>
            </a:r>
          </a:p>
          <a:p>
            <a:pPr marL="285750" indent="-285750">
              <a:lnSpc>
                <a:spcPct val="15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Habituellement démyélinisant</a:t>
            </a:r>
          </a:p>
        </p:txBody>
      </p:sp>
      <p:sp>
        <p:nvSpPr>
          <p:cNvPr id="6" name="Espace réservé du contenu 2">
            <a:extLst>
              <a:ext uri="{FF2B5EF4-FFF2-40B4-BE49-F238E27FC236}">
                <a16:creationId xmlns:a16="http://schemas.microsoft.com/office/drawing/2014/main" id="{1A8CB405-B4C4-5D6C-03FE-72185F60F44E}"/>
              </a:ext>
            </a:extLst>
          </p:cNvPr>
          <p:cNvSpPr txBox="1">
            <a:spLocks/>
          </p:cNvSpPr>
          <p:nvPr/>
        </p:nvSpPr>
        <p:spPr>
          <a:xfrm>
            <a:off x="119556" y="1058549"/>
            <a:ext cx="11952888" cy="2492089"/>
          </a:xfrm>
          <a:prstGeom prst="rect">
            <a:avLst/>
          </a:prstGeom>
          <a:ln w="50800">
            <a:solidFill>
              <a:srgbClr val="FFFF00"/>
            </a:solidFill>
          </a:ln>
        </p:spPr>
        <p:txBody>
          <a:bodyPr vert="horz" lIns="109728" tIns="109728" rIns="109728" bIns="91440" rtlCol="0">
            <a:normAutofit lnSpcReduction="10000"/>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lnSpc>
                <a:spcPct val="16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15 % des PRNC débutent par un tableau aigu pouvant être pris pour un SGB</a:t>
            </a:r>
          </a:p>
          <a:p>
            <a:pPr marL="342900" indent="-342900">
              <a:lnSpc>
                <a:spcPct val="16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Une PRNC doit être suspectée chez un patient présentant une 3</a:t>
            </a:r>
            <a:r>
              <a:rPr lang="fr-FR" sz="2000" b="1" baseline="30000">
                <a:solidFill>
                  <a:schemeClr val="bg1"/>
                </a:solidFill>
                <a:latin typeface="Arial" panose="020B0604020202020204" pitchFamily="34" charset="0"/>
                <a:cs typeface="Arial" panose="020B0604020202020204" pitchFamily="34" charset="0"/>
              </a:rPr>
              <a:t>e</a:t>
            </a:r>
            <a:r>
              <a:rPr lang="fr-FR" sz="2000" b="1">
                <a:solidFill>
                  <a:schemeClr val="bg1"/>
                </a:solidFill>
                <a:latin typeface="Arial" panose="020B0604020202020204" pitchFamily="34" charset="0"/>
                <a:cs typeface="Arial" panose="020B0604020202020204" pitchFamily="34" charset="0"/>
              </a:rPr>
              <a:t> rechute clinique lors d’un SGB ou une aggravation clinique après 8 semaines du début des </a:t>
            </a:r>
            <a:r>
              <a:rPr lang="fr-FR" sz="2000" b="1" err="1">
                <a:solidFill>
                  <a:schemeClr val="bg1"/>
                </a:solidFill>
                <a:latin typeface="Arial" panose="020B0604020202020204" pitchFamily="34" charset="0"/>
                <a:cs typeface="Arial" panose="020B0604020202020204" pitchFamily="34" charset="0"/>
              </a:rPr>
              <a:t>Σ</a:t>
            </a:r>
            <a:endParaRPr lang="fr-FR" sz="2000" b="1">
              <a:solidFill>
                <a:schemeClr val="bg1"/>
              </a:solidFill>
              <a:latin typeface="Arial" panose="020B0604020202020204" pitchFamily="34" charset="0"/>
              <a:cs typeface="Arial" panose="020B0604020202020204" pitchFamily="34" charset="0"/>
            </a:endParaRPr>
          </a:p>
          <a:p>
            <a:pPr marL="342900" indent="-342900">
              <a:lnSpc>
                <a:spcPct val="160000"/>
              </a:lnSpc>
              <a:spcBef>
                <a:spcPts val="0"/>
              </a:spcBef>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Il peut être utile de faire un ENMG à distance d’un SGB pour étudier les anomalies résiduelles comme base d’une surveillance ultérieure</a:t>
            </a:r>
          </a:p>
          <a:p>
            <a:pPr marL="285750" indent="-285750">
              <a:buFont typeface="Arial" panose="020B0604020202020204" pitchFamily="34" charset="0"/>
              <a:buChar char="•"/>
            </a:pPr>
            <a:endParaRPr lang="fr-FR">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CFEAD55-E440-B9F4-DFE8-FEEEBCA82E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B1EEAA-28FE-7D70-AF09-73234F2CFC1E}"/>
              </a:ext>
            </a:extLst>
          </p:cNvPr>
          <p:cNvSpPr>
            <a:spLocks noGrp="1"/>
          </p:cNvSpPr>
          <p:nvPr>
            <p:ph type="title"/>
          </p:nvPr>
        </p:nvSpPr>
        <p:spPr>
          <a:xfrm>
            <a:off x="390950" y="285832"/>
            <a:ext cx="11496250" cy="889000"/>
          </a:xfrm>
        </p:spPr>
        <p:txBody>
          <a:bodyPr>
            <a:normAutofit/>
          </a:bodyPr>
          <a:lstStyle/>
          <a:p>
            <a:pPr algn="ctr"/>
            <a:r>
              <a:rPr lang="fr-FR" dirty="0">
                <a:solidFill>
                  <a:schemeClr val="bg1"/>
                </a:solidFill>
              </a:rPr>
              <a:t>PIDC : Critères </a:t>
            </a:r>
            <a:r>
              <a:rPr lang="fr-FR" u="sng" dirty="0">
                <a:solidFill>
                  <a:schemeClr val="bg1"/>
                </a:solidFill>
              </a:rPr>
              <a:t>cliniques</a:t>
            </a:r>
            <a:r>
              <a:rPr lang="fr-FR" dirty="0">
                <a:solidFill>
                  <a:schemeClr val="bg1"/>
                </a:solidFill>
              </a:rPr>
              <a:t> EAN/PNS (2021)</a:t>
            </a:r>
          </a:p>
        </p:txBody>
      </p:sp>
      <p:sp>
        <p:nvSpPr>
          <p:cNvPr id="8" name="Espace réservé du contenu 2">
            <a:extLst>
              <a:ext uri="{FF2B5EF4-FFF2-40B4-BE49-F238E27FC236}">
                <a16:creationId xmlns:a16="http://schemas.microsoft.com/office/drawing/2014/main" id="{3C5ACFDE-98F8-7423-CC7B-23C13F8D6D2D}"/>
              </a:ext>
            </a:extLst>
          </p:cNvPr>
          <p:cNvSpPr>
            <a:spLocks noGrp="1"/>
          </p:cNvSpPr>
          <p:nvPr>
            <p:ph idx="1"/>
          </p:nvPr>
        </p:nvSpPr>
        <p:spPr>
          <a:xfrm>
            <a:off x="145915" y="1583154"/>
            <a:ext cx="4881364" cy="4378260"/>
          </a:xfrm>
          <a:solidFill>
            <a:schemeClr val="bg1"/>
          </a:solidFill>
          <a:ln w="25400">
            <a:solidFill>
              <a:schemeClr val="tx1"/>
            </a:solidFill>
          </a:ln>
        </p:spPr>
        <p:txBody>
          <a:bodyPr>
            <a:noAutofit/>
          </a:bodyPr>
          <a:lstStyle/>
          <a:p>
            <a:pPr>
              <a:lnSpc>
                <a:spcPct val="150000"/>
              </a:lnSpc>
              <a:spcBef>
                <a:spcPts val="0"/>
              </a:spcBef>
            </a:pPr>
            <a:r>
              <a:rPr lang="fr-FR" sz="2000" b="1" dirty="0">
                <a:solidFill>
                  <a:schemeClr val="tx1"/>
                </a:solidFill>
                <a:latin typeface="Arial" panose="020B0604020202020204" pitchFamily="34" charset="0"/>
                <a:cs typeface="Arial" panose="020B0604020202020204" pitchFamily="34" charset="0"/>
              </a:rPr>
              <a:t>La présentation typique </a:t>
            </a:r>
            <a:r>
              <a:rPr lang="fr-FR" sz="2000" dirty="0">
                <a:solidFill>
                  <a:schemeClr val="tx1"/>
                </a:solidFill>
                <a:latin typeface="Arial" panose="020B0604020202020204" pitchFamily="34" charset="0"/>
                <a:cs typeface="Arial" panose="020B0604020202020204" pitchFamily="34" charset="0"/>
              </a:rPr>
              <a:t>est : </a:t>
            </a:r>
          </a:p>
          <a:p>
            <a:pPr marL="342900" indent="-342900">
              <a:lnSpc>
                <a:spcPct val="150000"/>
              </a:lnSpc>
              <a:spcBef>
                <a:spcPts val="0"/>
              </a:spcBef>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progressive ou à rechute</a:t>
            </a:r>
          </a:p>
          <a:p>
            <a:pPr marL="342900" indent="-342900">
              <a:lnSpc>
                <a:spcPct val="150000"/>
              </a:lnSpc>
              <a:spcBef>
                <a:spcPts val="0"/>
              </a:spcBef>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Installation ≥ 8 semaines</a:t>
            </a:r>
          </a:p>
          <a:p>
            <a:pPr marL="342900" indent="-342900">
              <a:lnSpc>
                <a:spcPct val="150000"/>
              </a:lnSpc>
              <a:spcBef>
                <a:spcPts val="0"/>
              </a:spcBef>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Atteinte symétrique</a:t>
            </a:r>
          </a:p>
          <a:p>
            <a:pPr marL="342900" indent="-342900">
              <a:lnSpc>
                <a:spcPct val="150000"/>
              </a:lnSpc>
              <a:spcBef>
                <a:spcPts val="0"/>
              </a:spcBef>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Atteinte proximale et distale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des MI et des MS</a:t>
            </a:r>
          </a:p>
          <a:p>
            <a:pPr marL="342900" indent="-342900">
              <a:lnSpc>
                <a:spcPct val="150000"/>
              </a:lnSpc>
              <a:spcBef>
                <a:spcPts val="0"/>
              </a:spcBef>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Atteinte sensitive ≥ 2 membres</a:t>
            </a:r>
          </a:p>
          <a:p>
            <a:pPr marL="342900" indent="-342900">
              <a:lnSpc>
                <a:spcPct val="150000"/>
              </a:lnSpc>
              <a:spcBef>
                <a:spcPts val="0"/>
              </a:spcBef>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Réduction ou abolition des ROT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aux 4 membres</a:t>
            </a:r>
          </a:p>
          <a:p>
            <a:pPr marL="285750" indent="-285750">
              <a:lnSpc>
                <a:spcPct val="150000"/>
              </a:lnSpc>
              <a:spcBef>
                <a:spcPts val="0"/>
              </a:spcBef>
              <a:buFont typeface="Arial" panose="020B0604020202020204" pitchFamily="34" charset="0"/>
              <a:buChar char="•"/>
            </a:pPr>
            <a:endParaRPr lang="fr-FR" sz="2000" b="1" dirty="0">
              <a:solidFill>
                <a:schemeClr val="tx1"/>
              </a:solidFill>
              <a:latin typeface="Arial" panose="020B0604020202020204" pitchFamily="34" charset="0"/>
              <a:cs typeface="Arial" panose="020B0604020202020204" pitchFamily="34" charset="0"/>
            </a:endParaRPr>
          </a:p>
          <a:p>
            <a:endParaRPr lang="fr-FR" sz="2000" dirty="0">
              <a:solidFill>
                <a:schemeClr val="tx1"/>
              </a:solidFill>
              <a:latin typeface="Arial" panose="020B0604020202020204" pitchFamily="34" charset="0"/>
              <a:cs typeface="Arial" panose="020B0604020202020204" pitchFamily="34" charset="0"/>
            </a:endParaRPr>
          </a:p>
        </p:txBody>
      </p:sp>
      <p:sp>
        <p:nvSpPr>
          <p:cNvPr id="9" name="Espace réservé du contenu 2">
            <a:extLst>
              <a:ext uri="{FF2B5EF4-FFF2-40B4-BE49-F238E27FC236}">
                <a16:creationId xmlns:a16="http://schemas.microsoft.com/office/drawing/2014/main" id="{E692C26B-C031-B8D7-E1F0-A346649C811A}"/>
              </a:ext>
            </a:extLst>
          </p:cNvPr>
          <p:cNvSpPr txBox="1">
            <a:spLocks/>
          </p:cNvSpPr>
          <p:nvPr/>
        </p:nvSpPr>
        <p:spPr>
          <a:xfrm>
            <a:off x="5161749" y="1583154"/>
            <a:ext cx="6884336" cy="4378260"/>
          </a:xfrm>
          <a:prstGeom prst="rect">
            <a:avLst/>
          </a:prstGeom>
          <a:solidFill>
            <a:srgbClr val="FF0000"/>
          </a:solidFill>
          <a:ln w="25400">
            <a:solidFill>
              <a:schemeClr val="bg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dirty="0">
                <a:solidFill>
                  <a:srgbClr val="FFFF00"/>
                </a:solidFill>
                <a:latin typeface="Arial" panose="020B0604020202020204" pitchFamily="34" charset="0"/>
                <a:cs typeface="Arial" panose="020B0604020202020204" pitchFamily="34" charset="0"/>
              </a:rPr>
              <a:t>Variantes</a:t>
            </a:r>
            <a:r>
              <a:rPr lang="fr-FR" sz="2000" b="1" dirty="0">
                <a:solidFill>
                  <a:schemeClr val="bg1"/>
                </a:solidFill>
                <a:latin typeface="Arial" panose="020B0604020202020204" pitchFamily="34" charset="0"/>
                <a:cs typeface="Arial" panose="020B0604020202020204" pitchFamily="34" charset="0"/>
              </a:rPr>
              <a:t> de PIDC</a:t>
            </a:r>
            <a:r>
              <a:rPr lang="fr-FR" sz="2000" dirty="0">
                <a:solidFill>
                  <a:schemeClr val="bg1"/>
                </a:solidFill>
                <a:latin typeface="Arial" panose="020B0604020202020204" pitchFamily="34" charset="0"/>
                <a:cs typeface="Arial" panose="020B0604020202020204" pitchFamily="34" charset="0"/>
              </a:rPr>
              <a:t>: </a:t>
            </a:r>
          </a:p>
          <a:p>
            <a:pPr>
              <a:lnSpc>
                <a:spcPct val="150000"/>
              </a:lnSpc>
              <a:spcBef>
                <a:spcPts val="0"/>
              </a:spcBef>
            </a:pPr>
            <a:r>
              <a:rPr lang="fr-FR" sz="2000" dirty="0">
                <a:solidFill>
                  <a:schemeClr val="bg1"/>
                </a:solidFill>
                <a:latin typeface="Arial" panose="020B0604020202020204" pitchFamily="34" charset="0"/>
                <a:cs typeface="Arial" panose="020B0604020202020204" pitchFamily="34" charset="0"/>
              </a:rPr>
              <a:t>Les ROT peuvent être normaux dans les territoires non atteints</a:t>
            </a:r>
          </a:p>
          <a:p>
            <a:pPr marL="342900" indent="-342900">
              <a:lnSpc>
                <a:spcPct val="150000"/>
              </a:lnSpc>
              <a:spcBef>
                <a:spcPts val="0"/>
              </a:spcBef>
              <a:buFont typeface="Arial" panose="020B0604020202020204" pitchFamily="34" charset="0"/>
              <a:buChar char="•"/>
            </a:pPr>
            <a:r>
              <a:rPr lang="fr-FR" sz="2000" dirty="0">
                <a:solidFill>
                  <a:schemeClr val="bg1"/>
                </a:solidFill>
                <a:latin typeface="Arial" panose="020B0604020202020204" pitchFamily="34" charset="0"/>
                <a:cs typeface="Arial" panose="020B0604020202020204" pitchFamily="34" charset="0"/>
              </a:rPr>
              <a:t>Présentation </a:t>
            </a:r>
            <a:r>
              <a:rPr lang="fr-FR" sz="2000" b="1" dirty="0">
                <a:solidFill>
                  <a:srgbClr val="FFFF00"/>
                </a:solidFill>
                <a:latin typeface="Arial" panose="020B0604020202020204" pitchFamily="34" charset="0"/>
                <a:cs typeface="Arial" panose="020B0604020202020204" pitchFamily="34" charset="0"/>
              </a:rPr>
              <a:t>distale</a:t>
            </a:r>
            <a:r>
              <a:rPr lang="fr-FR" sz="2000" dirty="0">
                <a:solidFill>
                  <a:schemeClr val="bg1"/>
                </a:solidFill>
                <a:latin typeface="Arial" panose="020B0604020202020204" pitchFamily="34" charset="0"/>
                <a:cs typeface="Arial" panose="020B0604020202020204" pitchFamily="34" charset="0"/>
              </a:rPr>
              <a:t> : </a:t>
            </a:r>
            <a:r>
              <a:rPr lang="fr-FR" sz="2000" dirty="0" err="1">
                <a:solidFill>
                  <a:schemeClr val="bg1"/>
                </a:solidFill>
                <a:latin typeface="Arial" panose="020B0604020202020204" pitchFamily="34" charset="0"/>
                <a:cs typeface="Arial" panose="020B0604020202020204" pitchFamily="34" charset="0"/>
              </a:rPr>
              <a:t>sm</a:t>
            </a:r>
            <a:r>
              <a:rPr lang="fr-FR" sz="2000" dirty="0">
                <a:solidFill>
                  <a:schemeClr val="bg1"/>
                </a:solidFill>
                <a:latin typeface="Arial" panose="020B0604020202020204" pitchFamily="34" charset="0"/>
                <a:cs typeface="Arial" panose="020B0604020202020204" pitchFamily="34" charset="0"/>
              </a:rPr>
              <a:t>, MI &gt; MS</a:t>
            </a:r>
          </a:p>
          <a:p>
            <a:pPr marL="342900" indent="-342900">
              <a:lnSpc>
                <a:spcPct val="150000"/>
              </a:lnSpc>
              <a:spcBef>
                <a:spcPts val="0"/>
              </a:spcBef>
              <a:buFont typeface="Arial" panose="020B0604020202020204" pitchFamily="34" charset="0"/>
              <a:buChar char="•"/>
            </a:pPr>
            <a:r>
              <a:rPr lang="fr-FR" sz="2000" dirty="0">
                <a:solidFill>
                  <a:schemeClr val="bg1"/>
                </a:solidFill>
                <a:latin typeface="Arial" panose="020B0604020202020204" pitchFamily="34" charset="0"/>
                <a:cs typeface="Arial" panose="020B0604020202020204" pitchFamily="34" charset="0"/>
              </a:rPr>
              <a:t>Présentation </a:t>
            </a:r>
            <a:r>
              <a:rPr lang="fr-FR" sz="2000" b="1" dirty="0">
                <a:solidFill>
                  <a:srgbClr val="FFFF00"/>
                </a:solidFill>
                <a:latin typeface="Arial" panose="020B0604020202020204" pitchFamily="34" charset="0"/>
                <a:cs typeface="Arial" panose="020B0604020202020204" pitchFamily="34" charset="0"/>
              </a:rPr>
              <a:t>multifocale</a:t>
            </a:r>
            <a:r>
              <a:rPr lang="fr-FR" sz="2000" dirty="0">
                <a:solidFill>
                  <a:schemeClr val="bg1"/>
                </a:solidFill>
                <a:latin typeface="Arial" panose="020B0604020202020204" pitchFamily="34" charset="0"/>
                <a:cs typeface="Arial" panose="020B0604020202020204" pitchFamily="34" charset="0"/>
              </a:rPr>
              <a:t> : </a:t>
            </a:r>
            <a:r>
              <a:rPr lang="fr-FR" sz="2000" dirty="0" err="1">
                <a:solidFill>
                  <a:schemeClr val="bg1"/>
                </a:solidFill>
                <a:latin typeface="Arial" panose="020B0604020202020204" pitchFamily="34" charset="0"/>
                <a:cs typeface="Arial" panose="020B0604020202020204" pitchFamily="34" charset="0"/>
              </a:rPr>
              <a:t>sm</a:t>
            </a:r>
            <a:r>
              <a:rPr lang="fr-FR" sz="2000" dirty="0">
                <a:solidFill>
                  <a:schemeClr val="bg1"/>
                </a:solidFill>
                <a:latin typeface="Arial" panose="020B0604020202020204" pitchFamily="34" charset="0"/>
                <a:cs typeface="Arial" panose="020B0604020202020204" pitchFamily="34" charset="0"/>
              </a:rPr>
              <a:t>, asymétrique,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&gt; 1M (prédomine </a:t>
            </a:r>
            <a:r>
              <a:rPr lang="fr-FR" sz="2000" dirty="0" err="1">
                <a:solidFill>
                  <a:schemeClr val="bg1"/>
                </a:solidFill>
                <a:latin typeface="Arial" panose="020B0604020202020204" pitchFamily="34" charset="0"/>
                <a:cs typeface="Arial" panose="020B0604020202020204" pitchFamily="34" charset="0"/>
              </a:rPr>
              <a:t>svt</a:t>
            </a:r>
            <a:r>
              <a:rPr lang="fr-FR" sz="2000" dirty="0">
                <a:solidFill>
                  <a:schemeClr val="bg1"/>
                </a:solidFill>
                <a:latin typeface="Arial" panose="020B0604020202020204" pitchFamily="34" charset="0"/>
                <a:cs typeface="Arial" panose="020B0604020202020204" pitchFamily="34" charset="0"/>
              </a:rPr>
              <a:t> aux MS) = Lewis &amp; Sumner</a:t>
            </a:r>
          </a:p>
          <a:p>
            <a:pPr marL="342900" indent="-342900">
              <a:lnSpc>
                <a:spcPct val="150000"/>
              </a:lnSpc>
              <a:spcBef>
                <a:spcPts val="0"/>
              </a:spcBef>
              <a:buFont typeface="Arial" panose="020B0604020202020204" pitchFamily="34" charset="0"/>
              <a:buChar char="•"/>
            </a:pPr>
            <a:r>
              <a:rPr lang="fr-FR" sz="2000" dirty="0">
                <a:solidFill>
                  <a:schemeClr val="bg1"/>
                </a:solidFill>
                <a:latin typeface="Arial" panose="020B0604020202020204" pitchFamily="34" charset="0"/>
                <a:cs typeface="Arial" panose="020B0604020202020204" pitchFamily="34" charset="0"/>
              </a:rPr>
              <a:t>Présentation </a:t>
            </a:r>
            <a:r>
              <a:rPr lang="fr-FR" sz="2000" b="1" dirty="0">
                <a:solidFill>
                  <a:srgbClr val="FFFF00"/>
                </a:solidFill>
                <a:latin typeface="Arial" panose="020B0604020202020204" pitchFamily="34" charset="0"/>
                <a:cs typeface="Arial" panose="020B0604020202020204" pitchFamily="34" charset="0"/>
              </a:rPr>
              <a:t>focale</a:t>
            </a:r>
            <a:r>
              <a:rPr lang="fr-FR" sz="2000" dirty="0">
                <a:solidFill>
                  <a:schemeClr val="bg1"/>
                </a:solidFill>
                <a:latin typeface="Arial" panose="020B0604020202020204" pitchFamily="34" charset="0"/>
                <a:cs typeface="Arial" panose="020B0604020202020204" pitchFamily="34" charset="0"/>
              </a:rPr>
              <a:t> : </a:t>
            </a:r>
            <a:r>
              <a:rPr lang="fr-FR" sz="2000" dirty="0" err="1">
                <a:solidFill>
                  <a:schemeClr val="bg1"/>
                </a:solidFill>
                <a:latin typeface="Arial" panose="020B0604020202020204" pitchFamily="34" charset="0"/>
                <a:cs typeface="Arial" panose="020B0604020202020204" pitchFamily="34" charset="0"/>
              </a:rPr>
              <a:t>sm</a:t>
            </a:r>
            <a:r>
              <a:rPr lang="fr-FR" sz="2000" dirty="0">
                <a:solidFill>
                  <a:schemeClr val="bg1"/>
                </a:solidFill>
                <a:latin typeface="Arial" panose="020B0604020202020204" pitchFamily="34" charset="0"/>
                <a:cs typeface="Arial" panose="020B0604020202020204" pitchFamily="34" charset="0"/>
              </a:rPr>
              <a:t>, 1M</a:t>
            </a:r>
          </a:p>
          <a:p>
            <a:pPr marL="342900" indent="-342900">
              <a:lnSpc>
                <a:spcPct val="150000"/>
              </a:lnSpc>
              <a:spcBef>
                <a:spcPts val="0"/>
              </a:spcBef>
              <a:buFont typeface="Arial" panose="020B0604020202020204" pitchFamily="34" charset="0"/>
              <a:buChar char="•"/>
            </a:pPr>
            <a:r>
              <a:rPr lang="fr-FR" sz="2000" dirty="0">
                <a:solidFill>
                  <a:schemeClr val="bg1"/>
                </a:solidFill>
                <a:latin typeface="Arial" panose="020B0604020202020204" pitchFamily="34" charset="0"/>
                <a:cs typeface="Arial" panose="020B0604020202020204" pitchFamily="34" charset="0"/>
              </a:rPr>
              <a:t>Présentation </a:t>
            </a:r>
            <a:r>
              <a:rPr lang="fr-FR" sz="2000" b="1" dirty="0">
                <a:solidFill>
                  <a:srgbClr val="FFFF00"/>
                </a:solidFill>
                <a:latin typeface="Arial" panose="020B0604020202020204" pitchFamily="34" charset="0"/>
                <a:cs typeface="Arial" panose="020B0604020202020204" pitchFamily="34" charset="0"/>
              </a:rPr>
              <a:t>motrice</a:t>
            </a:r>
            <a:r>
              <a:rPr lang="fr-FR" sz="2000" dirty="0">
                <a:solidFill>
                  <a:schemeClr val="bg1"/>
                </a:solidFill>
                <a:latin typeface="Arial" panose="020B0604020202020204" pitchFamily="34" charset="0"/>
                <a:cs typeface="Arial" panose="020B0604020202020204" pitchFamily="34" charset="0"/>
              </a:rPr>
              <a:t> : m</a:t>
            </a:r>
          </a:p>
          <a:p>
            <a:pPr marL="342900" indent="-342900">
              <a:lnSpc>
                <a:spcPct val="150000"/>
              </a:lnSpc>
              <a:spcBef>
                <a:spcPts val="0"/>
              </a:spcBef>
              <a:buFont typeface="Arial" panose="020B0604020202020204" pitchFamily="34" charset="0"/>
              <a:buChar char="•"/>
            </a:pPr>
            <a:r>
              <a:rPr lang="fr-FR" sz="2000" dirty="0">
                <a:solidFill>
                  <a:schemeClr val="bg1"/>
                </a:solidFill>
                <a:latin typeface="Arial" panose="020B0604020202020204" pitchFamily="34" charset="0"/>
                <a:cs typeface="Arial" panose="020B0604020202020204" pitchFamily="34" charset="0"/>
              </a:rPr>
              <a:t>Présentation </a:t>
            </a:r>
            <a:r>
              <a:rPr lang="fr-FR" sz="2000" b="1" dirty="0">
                <a:solidFill>
                  <a:srgbClr val="FFFF00"/>
                </a:solidFill>
                <a:latin typeface="Arial" panose="020B0604020202020204" pitchFamily="34" charset="0"/>
                <a:cs typeface="Arial" panose="020B0604020202020204" pitchFamily="34" charset="0"/>
              </a:rPr>
              <a:t>sensitive</a:t>
            </a:r>
            <a:r>
              <a:rPr lang="fr-FR" sz="2000" dirty="0">
                <a:solidFill>
                  <a:schemeClr val="bg1"/>
                </a:solidFill>
                <a:latin typeface="Arial" panose="020B0604020202020204" pitchFamily="34" charset="0"/>
                <a:cs typeface="Arial" panose="020B0604020202020204" pitchFamily="34" charset="0"/>
              </a:rPr>
              <a:t> : s</a:t>
            </a:r>
            <a:br>
              <a:rPr lang="fr-FR" sz="2000" dirty="0">
                <a:solidFill>
                  <a:schemeClr val="bg1"/>
                </a:solidFill>
                <a:latin typeface="Arial" panose="020B0604020202020204" pitchFamily="34" charset="0"/>
                <a:cs typeface="Arial" panose="020B0604020202020204" pitchFamily="34" charset="0"/>
              </a:rPr>
            </a:br>
            <a:endParaRPr lang="fr-FR" sz="2000" b="1" dirty="0">
              <a:solidFill>
                <a:schemeClr val="bg1"/>
              </a:solidFill>
              <a:latin typeface="Arial" panose="020B0604020202020204" pitchFamily="34" charset="0"/>
              <a:cs typeface="Arial" panose="020B0604020202020204" pitchFamily="34" charset="0"/>
            </a:endParaRPr>
          </a:p>
          <a:p>
            <a:endParaRPr lang="fr-F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406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0075942-E574-DCF7-1105-89D778FBA0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AE8777-1587-EDAE-950C-AC08946840C4}"/>
              </a:ext>
            </a:extLst>
          </p:cNvPr>
          <p:cNvSpPr>
            <a:spLocks noGrp="1"/>
          </p:cNvSpPr>
          <p:nvPr>
            <p:ph type="title"/>
          </p:nvPr>
        </p:nvSpPr>
        <p:spPr>
          <a:xfrm>
            <a:off x="1710714" y="273132"/>
            <a:ext cx="8770571" cy="889000"/>
          </a:xfrm>
        </p:spPr>
        <p:txBody>
          <a:bodyPr>
            <a:normAutofit fontScale="90000"/>
          </a:bodyPr>
          <a:lstStyle/>
          <a:p>
            <a:r>
              <a:rPr lang="fr-FR" dirty="0">
                <a:solidFill>
                  <a:schemeClr val="bg1"/>
                </a:solidFill>
              </a:rPr>
              <a:t>PIDC : Critères </a:t>
            </a:r>
            <a:r>
              <a:rPr lang="fr-FR" u="sng" dirty="0">
                <a:solidFill>
                  <a:schemeClr val="bg1"/>
                </a:solidFill>
              </a:rPr>
              <a:t>ENMG</a:t>
            </a:r>
            <a:r>
              <a:rPr lang="fr-FR" dirty="0">
                <a:solidFill>
                  <a:schemeClr val="bg1"/>
                </a:solidFill>
              </a:rPr>
              <a:t> EAN/PNS (2021)</a:t>
            </a:r>
          </a:p>
        </p:txBody>
      </p:sp>
      <p:sp>
        <p:nvSpPr>
          <p:cNvPr id="8" name="Espace réservé du contenu 2">
            <a:extLst>
              <a:ext uri="{FF2B5EF4-FFF2-40B4-BE49-F238E27FC236}">
                <a16:creationId xmlns:a16="http://schemas.microsoft.com/office/drawing/2014/main" id="{BC382177-7E49-0254-EC3C-8046B45265D5}"/>
              </a:ext>
            </a:extLst>
          </p:cNvPr>
          <p:cNvSpPr>
            <a:spLocks noGrp="1"/>
          </p:cNvSpPr>
          <p:nvPr>
            <p:ph idx="1"/>
          </p:nvPr>
        </p:nvSpPr>
        <p:spPr>
          <a:xfrm>
            <a:off x="304800" y="3699165"/>
            <a:ext cx="4881364" cy="1074717"/>
          </a:xfrm>
          <a:solidFill>
            <a:schemeClr val="bg1"/>
          </a:solidFill>
          <a:ln w="25400">
            <a:solidFill>
              <a:schemeClr val="tx1"/>
            </a:solidFill>
          </a:ln>
        </p:spPr>
        <p:txBody>
          <a:bodyPr>
            <a:noAutofit/>
          </a:bodyPr>
          <a:lstStyle/>
          <a:p>
            <a:pPr>
              <a:lnSpc>
                <a:spcPct val="150000"/>
              </a:lnSpc>
              <a:spcBef>
                <a:spcPts val="0"/>
              </a:spcBef>
            </a:pPr>
            <a:r>
              <a:rPr lang="fr-FR" sz="2000" b="1">
                <a:solidFill>
                  <a:schemeClr val="tx1"/>
                </a:solidFill>
                <a:latin typeface="Arial" panose="020B0604020202020204" pitchFamily="34" charset="0"/>
                <a:cs typeface="Arial" panose="020B0604020202020204" pitchFamily="34" charset="0"/>
              </a:rPr>
              <a:t>Critère </a:t>
            </a:r>
            <a:r>
              <a:rPr lang="fr-FR" sz="2000" b="1">
                <a:solidFill>
                  <a:srgbClr val="FF0000"/>
                </a:solidFill>
                <a:latin typeface="Arial" panose="020B0604020202020204" pitchFamily="34" charset="0"/>
                <a:cs typeface="Arial" panose="020B0604020202020204" pitchFamily="34" charset="0"/>
              </a:rPr>
              <a:t>1</a:t>
            </a:r>
            <a:r>
              <a:rPr lang="fr-FR" sz="2000" b="1">
                <a:solidFill>
                  <a:schemeClr val="tx1"/>
                </a:solidFill>
                <a:latin typeface="Arial" panose="020B0604020202020204" pitchFamily="34" charset="0"/>
                <a:cs typeface="Arial" panose="020B0604020202020204" pitchFamily="34" charset="0"/>
              </a:rPr>
              <a:t> : LDM &gt; LSN X 1,5</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(médian exclu)</a:t>
            </a:r>
            <a:endParaRPr lang="fr-FR" sz="2000">
              <a:solidFill>
                <a:schemeClr val="tx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a:solidFill>
                <a:schemeClr val="tx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
        <p:nvSpPr>
          <p:cNvPr id="9" name="Espace réservé du contenu 2">
            <a:extLst>
              <a:ext uri="{FF2B5EF4-FFF2-40B4-BE49-F238E27FC236}">
                <a16:creationId xmlns:a16="http://schemas.microsoft.com/office/drawing/2014/main" id="{1E8A5A0D-CB92-C874-1271-39904DC50118}"/>
              </a:ext>
            </a:extLst>
          </p:cNvPr>
          <p:cNvSpPr txBox="1">
            <a:spLocks/>
          </p:cNvSpPr>
          <p:nvPr/>
        </p:nvSpPr>
        <p:spPr>
          <a:xfrm>
            <a:off x="304800" y="1511902"/>
            <a:ext cx="11582400" cy="1646934"/>
          </a:xfrm>
          <a:prstGeom prst="rect">
            <a:avLst/>
          </a:prstGeom>
          <a:solidFill>
            <a:srgbClr val="FF0000"/>
          </a:solidFill>
          <a:ln w="25400">
            <a:solidFill>
              <a:schemeClr val="bg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dirty="0">
                <a:solidFill>
                  <a:srgbClr val="FFFF00"/>
                </a:solidFill>
                <a:latin typeface="Arial" panose="020B0604020202020204" pitchFamily="34" charset="0"/>
                <a:cs typeface="Arial" panose="020B0604020202020204" pitchFamily="34" charset="0"/>
              </a:rPr>
              <a:t>Des anomalies fortement évocatrices de démyélinisation (</a:t>
            </a:r>
            <a:r>
              <a:rPr lang="fr-FR" sz="2000" b="1" u="sng" dirty="0">
                <a:solidFill>
                  <a:srgbClr val="FFFF00"/>
                </a:solidFill>
                <a:latin typeface="Arial" panose="020B0604020202020204" pitchFamily="34" charset="0"/>
                <a:cs typeface="Arial" panose="020B0604020202020204" pitchFamily="34" charset="0"/>
              </a:rPr>
              <a:t>au moins 1 critère</a:t>
            </a:r>
            <a:r>
              <a:rPr lang="fr-FR" sz="2000" b="1" dirty="0">
                <a:solidFill>
                  <a:srgbClr val="FFFF00"/>
                </a:solidFill>
                <a:latin typeface="Arial" panose="020B0604020202020204" pitchFamily="34" charset="0"/>
                <a:cs typeface="Arial" panose="020B0604020202020204" pitchFamily="34" charset="0"/>
              </a:rPr>
              <a:t>) doivent être présentes </a:t>
            </a:r>
            <a:r>
              <a:rPr lang="fr-FR" sz="2000" b="1" u="sng" dirty="0">
                <a:solidFill>
                  <a:srgbClr val="FFFF00"/>
                </a:solidFill>
                <a:latin typeface="Arial" panose="020B0604020202020204" pitchFamily="34" charset="0"/>
                <a:cs typeface="Arial" panose="020B0604020202020204" pitchFamily="34" charset="0"/>
              </a:rPr>
              <a:t>sur au moins 2 nerfs</a:t>
            </a:r>
            <a:r>
              <a:rPr lang="fr-FR" sz="2000" b="1" dirty="0">
                <a:solidFill>
                  <a:srgbClr val="FFFF00"/>
                </a:solidFill>
                <a:latin typeface="Arial" panose="020B0604020202020204" pitchFamily="34" charset="0"/>
                <a:cs typeface="Arial" panose="020B0604020202020204" pitchFamily="34" charset="0"/>
              </a:rPr>
              <a:t> pour retenir le diagnostic de PIDC. </a:t>
            </a:r>
            <a:br>
              <a:rPr lang="fr-FR" sz="2000" b="1" dirty="0">
                <a:solidFill>
                  <a:srgbClr val="FFFF00"/>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Si les anomalies ne sont présentes que sur 1 nerf =&gt; PIDC possible</a:t>
            </a:r>
            <a:endParaRPr lang="fr-FR" sz="2000" dirty="0">
              <a:solidFill>
                <a:schemeClr val="bg1"/>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6F41D927-C73F-7C31-D441-00B9896EF64F}"/>
              </a:ext>
            </a:extLst>
          </p:cNvPr>
          <p:cNvSpPr txBox="1">
            <a:spLocks/>
          </p:cNvSpPr>
          <p:nvPr/>
        </p:nvSpPr>
        <p:spPr>
          <a:xfrm>
            <a:off x="5729844" y="3699165"/>
            <a:ext cx="6157356" cy="1074717"/>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7325" algn="l"/>
              </a:tabLst>
            </a:pPr>
            <a:r>
              <a:rPr lang="fr-FR" sz="2000" b="1">
                <a:solidFill>
                  <a:srgbClr val="FFFF00"/>
                </a:solidFill>
                <a:latin typeface="Arial" panose="020B0604020202020204" pitchFamily="34" charset="0"/>
                <a:cs typeface="Arial" panose="020B0604020202020204" pitchFamily="34" charset="0"/>
              </a:rPr>
              <a:t>Critère 1 : </a:t>
            </a:r>
            <a:r>
              <a:rPr lang="fr-FR" sz="2000" b="1">
                <a:solidFill>
                  <a:schemeClr val="bg1"/>
                </a:solidFill>
                <a:latin typeface="Arial" panose="020B0604020202020204" pitchFamily="34" charset="0"/>
                <a:cs typeface="Arial" panose="020B0604020202020204" pitchFamily="34" charset="0"/>
              </a:rPr>
              <a:t>Z score </a:t>
            </a:r>
            <a:r>
              <a:rPr lang="fr-FR" sz="2000" b="1">
                <a:solidFill>
                  <a:srgbClr val="FFFF00"/>
                </a:solidFill>
                <a:latin typeface="Arial" panose="020B0604020202020204" pitchFamily="34" charset="0"/>
                <a:cs typeface="Arial" panose="020B0604020202020204" pitchFamily="34" charset="0"/>
              </a:rPr>
              <a:t>&gt; 8</a:t>
            </a:r>
            <a:r>
              <a:rPr lang="fr-FR" sz="2000" b="1">
                <a:solidFill>
                  <a:schemeClr val="bg1"/>
                </a:solidFill>
                <a:latin typeface="Arial" panose="020B0604020202020204" pitchFamily="34" charset="0"/>
                <a:cs typeface="Arial" panose="020B0604020202020204" pitchFamily="34" charset="0"/>
              </a:rPr>
              <a:t> (ulnaire)</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	Z score </a:t>
            </a:r>
            <a:r>
              <a:rPr lang="fr-FR" sz="2000" b="1">
                <a:solidFill>
                  <a:srgbClr val="FFFF00"/>
                </a:solidFill>
                <a:latin typeface="Arial" panose="020B0604020202020204" pitchFamily="34" charset="0"/>
                <a:cs typeface="Arial" panose="020B0604020202020204" pitchFamily="34" charset="0"/>
              </a:rPr>
              <a:t>&gt; 7</a:t>
            </a:r>
            <a:r>
              <a:rPr lang="fr-FR" sz="2000" b="1">
                <a:solidFill>
                  <a:schemeClr val="bg1"/>
                </a:solidFill>
                <a:latin typeface="Arial" panose="020B0604020202020204" pitchFamily="34" charset="0"/>
                <a:cs typeface="Arial" panose="020B0604020202020204" pitchFamily="34" charset="0"/>
              </a:rPr>
              <a:t> (fibulaire &amp; tibial)</a:t>
            </a:r>
            <a:endParaRPr lang="fr-FR" sz="200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a:solidFill>
                <a:schemeClr val="bg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
        <p:nvSpPr>
          <p:cNvPr id="4" name="Espace réservé du contenu 2">
            <a:extLst>
              <a:ext uri="{FF2B5EF4-FFF2-40B4-BE49-F238E27FC236}">
                <a16:creationId xmlns:a16="http://schemas.microsoft.com/office/drawing/2014/main" id="{C2CA6F07-ABE5-9106-8BEF-D0AEB24EF5F9}"/>
              </a:ext>
            </a:extLst>
          </p:cNvPr>
          <p:cNvSpPr txBox="1">
            <a:spLocks/>
          </p:cNvSpPr>
          <p:nvPr/>
        </p:nvSpPr>
        <p:spPr>
          <a:xfrm>
            <a:off x="304800" y="5314211"/>
            <a:ext cx="4881364" cy="701411"/>
          </a:xfrm>
          <a:prstGeom prst="rect">
            <a:avLst/>
          </a:prstGeom>
          <a:solidFill>
            <a:schemeClr val="bg1"/>
          </a:solidFill>
          <a:ln w="25400">
            <a:solidFill>
              <a:schemeClr val="tx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a:solidFill>
                  <a:schemeClr val="tx1"/>
                </a:solidFill>
                <a:latin typeface="Arial" panose="020B0604020202020204" pitchFamily="34" charset="0"/>
                <a:cs typeface="Arial" panose="020B0604020202020204" pitchFamily="34" charset="0"/>
              </a:rPr>
              <a:t>Critère </a:t>
            </a:r>
            <a:r>
              <a:rPr lang="fr-FR" sz="2000" b="1">
                <a:solidFill>
                  <a:srgbClr val="FF0000"/>
                </a:solidFill>
                <a:latin typeface="Arial" panose="020B0604020202020204" pitchFamily="34" charset="0"/>
                <a:cs typeface="Arial" panose="020B0604020202020204" pitchFamily="34" charset="0"/>
              </a:rPr>
              <a:t>2</a:t>
            </a:r>
            <a:r>
              <a:rPr lang="fr-FR" sz="2000" b="1">
                <a:solidFill>
                  <a:schemeClr val="tx1"/>
                </a:solidFill>
                <a:latin typeface="Arial" panose="020B0604020202020204" pitchFamily="34" charset="0"/>
                <a:cs typeface="Arial" panose="020B0604020202020204" pitchFamily="34" charset="0"/>
              </a:rPr>
              <a:t> : VCM &lt; LIN X 0,7</a:t>
            </a:r>
            <a:br>
              <a:rPr lang="fr-FR" sz="2000" b="1">
                <a:solidFill>
                  <a:schemeClr val="tx1"/>
                </a:solidFill>
                <a:latin typeface="Arial" panose="020B0604020202020204" pitchFamily="34" charset="0"/>
                <a:cs typeface="Arial" panose="020B0604020202020204" pitchFamily="34" charset="0"/>
              </a:rPr>
            </a:br>
            <a:endParaRPr lang="fr-FR" sz="2000" b="1">
              <a:solidFill>
                <a:schemeClr val="tx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
        <p:nvSpPr>
          <p:cNvPr id="7" name="Espace réservé du contenu 2">
            <a:extLst>
              <a:ext uri="{FF2B5EF4-FFF2-40B4-BE49-F238E27FC236}">
                <a16:creationId xmlns:a16="http://schemas.microsoft.com/office/drawing/2014/main" id="{04F1A62A-D9A1-732F-9298-707A9F5296C9}"/>
              </a:ext>
            </a:extLst>
          </p:cNvPr>
          <p:cNvSpPr txBox="1">
            <a:spLocks/>
          </p:cNvSpPr>
          <p:nvPr/>
        </p:nvSpPr>
        <p:spPr>
          <a:xfrm>
            <a:off x="5729844" y="5314211"/>
            <a:ext cx="6157356" cy="701411"/>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7325" algn="l"/>
              </a:tabLst>
            </a:pPr>
            <a:r>
              <a:rPr lang="fr-FR" sz="2000" b="1">
                <a:solidFill>
                  <a:srgbClr val="FFFF00"/>
                </a:solidFill>
                <a:latin typeface="Arial" panose="020B0604020202020204" pitchFamily="34" charset="0"/>
                <a:cs typeface="Arial" panose="020B0604020202020204" pitchFamily="34" charset="0"/>
              </a:rPr>
              <a:t>Critère 2 : </a:t>
            </a:r>
            <a:r>
              <a:rPr lang="fr-FR" sz="2000" b="1">
                <a:solidFill>
                  <a:schemeClr val="bg1"/>
                </a:solidFill>
                <a:latin typeface="Arial" panose="020B0604020202020204" pitchFamily="34" charset="0"/>
                <a:cs typeface="Arial" panose="020B0604020202020204" pitchFamily="34" charset="0"/>
              </a:rPr>
              <a:t>Z score </a:t>
            </a:r>
            <a:r>
              <a:rPr lang="fr-FR" sz="2000" b="1">
                <a:solidFill>
                  <a:srgbClr val="FFFF00"/>
                </a:solidFill>
                <a:latin typeface="Arial" panose="020B0604020202020204" pitchFamily="34" charset="0"/>
                <a:cs typeface="Arial" panose="020B0604020202020204" pitchFamily="34" charset="0"/>
              </a:rPr>
              <a:t>&gt; - 6</a:t>
            </a:r>
            <a:r>
              <a:rPr lang="fr-FR" sz="2000" b="1">
                <a:solidFill>
                  <a:schemeClr val="bg1"/>
                </a:solidFill>
                <a:latin typeface="Arial" panose="020B0604020202020204" pitchFamily="34" charset="0"/>
                <a:cs typeface="Arial" panose="020B0604020202020204" pitchFamily="34" charset="0"/>
              </a:rPr>
              <a:t>	</a:t>
            </a:r>
            <a:endParaRPr lang="fr-FR" sz="200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a:solidFill>
                <a:schemeClr val="bg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869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8BBA4B-D5E9-4AE1-AF21-7684B55FDE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44333C0-20C3-5DAD-F338-2AE9909C8889}"/>
              </a:ext>
            </a:extLst>
          </p:cNvPr>
          <p:cNvSpPr>
            <a:spLocks noGrp="1"/>
          </p:cNvSpPr>
          <p:nvPr>
            <p:ph type="title"/>
          </p:nvPr>
        </p:nvSpPr>
        <p:spPr>
          <a:xfrm>
            <a:off x="1710714" y="273132"/>
            <a:ext cx="8770571" cy="889000"/>
          </a:xfrm>
        </p:spPr>
        <p:txBody>
          <a:bodyPr>
            <a:normAutofit fontScale="90000"/>
          </a:bodyPr>
          <a:lstStyle/>
          <a:p>
            <a:r>
              <a:rPr lang="fr-FR">
                <a:solidFill>
                  <a:schemeClr val="bg1"/>
                </a:solidFill>
              </a:rPr>
              <a:t>PIDC : Critères ENMG EAN/PNS (2021)</a:t>
            </a:r>
          </a:p>
        </p:txBody>
      </p:sp>
      <p:sp>
        <p:nvSpPr>
          <p:cNvPr id="8" name="Espace réservé du contenu 2">
            <a:extLst>
              <a:ext uri="{FF2B5EF4-FFF2-40B4-BE49-F238E27FC236}">
                <a16:creationId xmlns:a16="http://schemas.microsoft.com/office/drawing/2014/main" id="{D83F9767-DD31-72DC-0D30-2D99333673EE}"/>
              </a:ext>
            </a:extLst>
          </p:cNvPr>
          <p:cNvSpPr>
            <a:spLocks noGrp="1"/>
          </p:cNvSpPr>
          <p:nvPr>
            <p:ph idx="1"/>
          </p:nvPr>
        </p:nvSpPr>
        <p:spPr>
          <a:xfrm>
            <a:off x="281049" y="1585358"/>
            <a:ext cx="4635335" cy="2167246"/>
          </a:xfrm>
          <a:solidFill>
            <a:schemeClr val="bg1"/>
          </a:solidFill>
          <a:ln w="25400">
            <a:solidFill>
              <a:schemeClr val="tx1"/>
            </a:solidFill>
          </a:ln>
        </p:spPr>
        <p:txBody>
          <a:bodyPr>
            <a:noAutofit/>
          </a:bodyPr>
          <a:lstStyle/>
          <a:p>
            <a:pPr>
              <a:lnSpc>
                <a:spcPct val="150000"/>
              </a:lnSpc>
              <a:spcBef>
                <a:spcPts val="0"/>
              </a:spcBef>
              <a:tabLst>
                <a:tab pos="1504950" algn="l"/>
              </a:tabLst>
            </a:pPr>
            <a:r>
              <a:rPr lang="fr-FR" sz="2000" b="1">
                <a:solidFill>
                  <a:schemeClr val="tx1"/>
                </a:solidFill>
                <a:latin typeface="Arial" panose="020B0604020202020204" pitchFamily="34" charset="0"/>
                <a:cs typeface="Arial" panose="020B0604020202020204" pitchFamily="34" charset="0"/>
              </a:rPr>
              <a:t>Critère </a:t>
            </a:r>
            <a:r>
              <a:rPr lang="fr-FR" sz="2000" b="1">
                <a:solidFill>
                  <a:srgbClr val="FF0000"/>
                </a:solidFill>
                <a:latin typeface="Arial" panose="020B0604020202020204" pitchFamily="34" charset="0"/>
                <a:cs typeface="Arial" panose="020B0604020202020204" pitchFamily="34" charset="0"/>
              </a:rPr>
              <a:t>3</a:t>
            </a:r>
            <a:r>
              <a:rPr lang="fr-FR" sz="2000" b="1">
                <a:solidFill>
                  <a:schemeClr val="tx1"/>
                </a:solidFill>
                <a:latin typeface="Arial" panose="020B0604020202020204" pitchFamily="34" charset="0"/>
                <a:cs typeface="Arial" panose="020B0604020202020204" pitchFamily="34" charset="0"/>
              </a:rPr>
              <a:t> : 	Lat. F-M &gt; LSN X 1,2</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	Lat. F-M &gt; LSN X 1,5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si amplitude du PAGM distal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&lt; LIN X 0,8</a:t>
            </a:r>
          </a:p>
          <a:p>
            <a:endParaRPr lang="fr-FR" sz="2000">
              <a:solidFill>
                <a:schemeClr val="tx1"/>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6A1D2321-BFB9-E8CB-FED2-A0EDDD83D080}"/>
              </a:ext>
            </a:extLst>
          </p:cNvPr>
          <p:cNvSpPr txBox="1">
            <a:spLocks/>
          </p:cNvSpPr>
          <p:nvPr/>
        </p:nvSpPr>
        <p:spPr>
          <a:xfrm>
            <a:off x="5237018" y="1585357"/>
            <a:ext cx="6460177" cy="2167247"/>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5738" algn="l"/>
                <a:tab pos="1897063" algn="l"/>
              </a:tabLst>
            </a:pPr>
            <a:r>
              <a:rPr lang="fr-FR" sz="2000" b="1" dirty="0">
                <a:solidFill>
                  <a:srgbClr val="FFFF00"/>
                </a:solidFill>
                <a:latin typeface="Arial" panose="020B0604020202020204" pitchFamily="34" charset="0"/>
                <a:cs typeface="Arial" panose="020B0604020202020204" pitchFamily="34" charset="0"/>
              </a:rPr>
              <a:t>Critère 3 : </a:t>
            </a:r>
            <a:r>
              <a:rPr lang="fr-FR" sz="2000" b="1" dirty="0">
                <a:solidFill>
                  <a:schemeClr val="bg1"/>
                </a:solidFill>
                <a:latin typeface="Arial" panose="020B0604020202020204" pitchFamily="34" charset="0"/>
                <a:cs typeface="Arial" panose="020B0604020202020204" pitchFamily="34" charset="0"/>
              </a:rPr>
              <a:t>Z score </a:t>
            </a:r>
            <a:r>
              <a:rPr lang="fr-FR" sz="2000" b="1" dirty="0">
                <a:solidFill>
                  <a:srgbClr val="FFFF00"/>
                </a:solidFill>
                <a:latin typeface="Arial" panose="020B0604020202020204" pitchFamily="34" charset="0"/>
                <a:cs typeface="Arial" panose="020B0604020202020204" pitchFamily="34" charset="0"/>
              </a:rPr>
              <a:t>&gt; 5</a:t>
            </a:r>
            <a:r>
              <a:rPr lang="fr-FR" sz="2000" b="1" dirty="0">
                <a:solidFill>
                  <a:schemeClr val="bg1"/>
                </a:solidFill>
                <a:latin typeface="Arial" panose="020B0604020202020204" pitchFamily="34" charset="0"/>
                <a:cs typeface="Arial" panose="020B0604020202020204" pitchFamily="34" charset="0"/>
              </a:rPr>
              <a:t> </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Z score </a:t>
            </a:r>
            <a:r>
              <a:rPr lang="fr-FR" sz="2000" b="1" dirty="0">
                <a:solidFill>
                  <a:srgbClr val="FFFF00"/>
                </a:solidFill>
                <a:latin typeface="Arial" panose="020B0604020202020204" pitchFamily="34" charset="0"/>
                <a:cs typeface="Arial" panose="020B0604020202020204" pitchFamily="34" charset="0"/>
              </a:rPr>
              <a:t>&gt; 9</a:t>
            </a:r>
            <a:r>
              <a:rPr lang="fr-FR" sz="2000" b="1" dirty="0">
                <a:solidFill>
                  <a:schemeClr val="bg1"/>
                </a:solidFill>
                <a:latin typeface="Arial" panose="020B0604020202020204" pitchFamily="34" charset="0"/>
                <a:cs typeface="Arial" panose="020B0604020202020204" pitchFamily="34" charset="0"/>
              </a:rPr>
              <a:t> </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si </a:t>
            </a:r>
            <a:r>
              <a:rPr lang="fr-FR" sz="2000" b="1" dirty="0" err="1">
                <a:solidFill>
                  <a:schemeClr val="bg1"/>
                </a:solidFill>
                <a:latin typeface="Arial" panose="020B0604020202020204" pitchFamily="34" charset="0"/>
                <a:cs typeface="Arial" panose="020B0604020202020204" pitchFamily="34" charset="0"/>
              </a:rPr>
              <a:t>amp</a:t>
            </a:r>
            <a:r>
              <a:rPr lang="fr-FR" sz="2000" b="1" dirty="0">
                <a:solidFill>
                  <a:schemeClr val="bg1"/>
                </a:solidFill>
                <a:latin typeface="Arial" panose="020B0604020202020204" pitchFamily="34" charset="0"/>
                <a:cs typeface="Arial" panose="020B0604020202020204" pitchFamily="34" charset="0"/>
              </a:rPr>
              <a:t> PAGM </a:t>
            </a:r>
            <a:r>
              <a:rPr lang="fr-FR" sz="2000" b="1" dirty="0">
                <a:solidFill>
                  <a:srgbClr val="FFFF00"/>
                </a:solidFill>
                <a:latin typeface="Arial" panose="020B0604020202020204" pitchFamily="34" charset="0"/>
                <a:cs typeface="Arial" panose="020B0604020202020204" pitchFamily="34" charset="0"/>
              </a:rPr>
              <a:t>&lt; 5 mV </a:t>
            </a:r>
            <a:r>
              <a:rPr lang="fr-FR" sz="2000" b="1" dirty="0">
                <a:solidFill>
                  <a:schemeClr val="bg1"/>
                </a:solidFill>
                <a:latin typeface="Arial" panose="020B0604020202020204" pitchFamily="34" charset="0"/>
                <a:cs typeface="Arial" panose="020B0604020202020204" pitchFamily="34" charset="0"/>
              </a:rPr>
              <a:t>(médian, ulnaire, tibial) </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a:t>
            </a:r>
            <a:r>
              <a:rPr lang="fr-FR" sz="2000" b="1" dirty="0">
                <a:solidFill>
                  <a:srgbClr val="FFFF00"/>
                </a:solidFill>
                <a:latin typeface="Arial" panose="020B0604020202020204" pitchFamily="34" charset="0"/>
                <a:cs typeface="Arial" panose="020B0604020202020204" pitchFamily="34" charset="0"/>
              </a:rPr>
              <a:t>&lt; 2,5 mV </a:t>
            </a:r>
            <a:r>
              <a:rPr lang="fr-FR" sz="2000" b="1" dirty="0">
                <a:solidFill>
                  <a:schemeClr val="bg1"/>
                </a:solidFill>
                <a:latin typeface="Arial" panose="020B0604020202020204" pitchFamily="34" charset="0"/>
                <a:cs typeface="Arial" panose="020B0604020202020204" pitchFamily="34" charset="0"/>
              </a:rPr>
              <a:t>(fibulaire)</a:t>
            </a:r>
            <a:endParaRPr lang="fr-FR" sz="2000" dirty="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dirty="0">
              <a:solidFill>
                <a:schemeClr val="bg1"/>
              </a:solidFill>
              <a:latin typeface="Arial" panose="020B0604020202020204" pitchFamily="34" charset="0"/>
              <a:cs typeface="Arial" panose="020B0604020202020204" pitchFamily="34" charset="0"/>
            </a:endParaRPr>
          </a:p>
          <a:p>
            <a:endParaRPr lang="fr-FR" sz="2000" dirty="0">
              <a:solidFill>
                <a:schemeClr val="tx1"/>
              </a:solidFill>
              <a:latin typeface="Arial" panose="020B0604020202020204" pitchFamily="34" charset="0"/>
              <a:cs typeface="Arial" panose="020B0604020202020204" pitchFamily="34" charset="0"/>
            </a:endParaRPr>
          </a:p>
        </p:txBody>
      </p:sp>
      <p:sp>
        <p:nvSpPr>
          <p:cNvPr id="4" name="Espace réservé du contenu 2">
            <a:extLst>
              <a:ext uri="{FF2B5EF4-FFF2-40B4-BE49-F238E27FC236}">
                <a16:creationId xmlns:a16="http://schemas.microsoft.com/office/drawing/2014/main" id="{6EFFE63A-D02A-4322-E599-C85200FE06B2}"/>
              </a:ext>
            </a:extLst>
          </p:cNvPr>
          <p:cNvSpPr txBox="1">
            <a:spLocks/>
          </p:cNvSpPr>
          <p:nvPr/>
        </p:nvSpPr>
        <p:spPr>
          <a:xfrm>
            <a:off x="281049" y="4735092"/>
            <a:ext cx="4635335" cy="1574249"/>
          </a:xfrm>
          <a:prstGeom prst="rect">
            <a:avLst/>
          </a:prstGeom>
          <a:solidFill>
            <a:schemeClr val="bg1"/>
          </a:solidFill>
          <a:ln w="25400">
            <a:solidFill>
              <a:schemeClr val="tx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a:solidFill>
                  <a:schemeClr val="tx1"/>
                </a:solidFill>
                <a:latin typeface="Arial" panose="020B0604020202020204" pitchFamily="34" charset="0"/>
                <a:cs typeface="Arial" panose="020B0604020202020204" pitchFamily="34" charset="0"/>
              </a:rPr>
              <a:t>Critère </a:t>
            </a:r>
            <a:r>
              <a:rPr lang="fr-FR" sz="2000" b="1">
                <a:solidFill>
                  <a:srgbClr val="FF0000"/>
                </a:solidFill>
                <a:latin typeface="Arial" panose="020B0604020202020204" pitchFamily="34" charset="0"/>
                <a:cs typeface="Arial" panose="020B0604020202020204" pitchFamily="34" charset="0"/>
              </a:rPr>
              <a:t>4</a:t>
            </a:r>
            <a:r>
              <a:rPr lang="fr-FR" sz="2000" b="1">
                <a:solidFill>
                  <a:schemeClr val="tx1"/>
                </a:solidFill>
                <a:latin typeface="Arial" panose="020B0604020202020204" pitchFamily="34" charset="0"/>
                <a:cs typeface="Arial" panose="020B0604020202020204" pitchFamily="34" charset="0"/>
              </a:rPr>
              <a:t> : onde F absente</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si amplitude du PAGM distal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&gt; LIN X 0,2 (fibulaire exclu </a:t>
            </a:r>
            <a:r>
              <a:rPr lang="fr-FR" sz="2000" b="1" u="sng">
                <a:solidFill>
                  <a:schemeClr val="tx1"/>
                </a:solidFill>
                <a:latin typeface="Arial" panose="020B0604020202020204" pitchFamily="34" charset="0"/>
                <a:cs typeface="Arial" panose="020B0604020202020204" pitchFamily="34" charset="0"/>
              </a:rPr>
              <a:t>FW</a:t>
            </a:r>
            <a:r>
              <a:rPr lang="fr-FR" sz="2000" b="1">
                <a:solidFill>
                  <a:schemeClr val="tx1"/>
                </a:solidFill>
                <a:latin typeface="Arial" panose="020B0604020202020204" pitchFamily="34" charset="0"/>
                <a:cs typeface="Arial" panose="020B0604020202020204" pitchFamily="34" charset="0"/>
              </a:rPr>
              <a:t>)</a:t>
            </a:r>
            <a:br>
              <a:rPr lang="fr-FR" sz="2000" b="1">
                <a:solidFill>
                  <a:schemeClr val="tx1"/>
                </a:solidFill>
                <a:latin typeface="Arial" panose="020B0604020202020204" pitchFamily="34" charset="0"/>
                <a:cs typeface="Arial" panose="020B0604020202020204" pitchFamily="34" charset="0"/>
              </a:rPr>
            </a:br>
            <a:endParaRPr lang="fr-FR" sz="2000" b="1">
              <a:solidFill>
                <a:schemeClr val="tx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
        <p:nvSpPr>
          <p:cNvPr id="7" name="Espace réservé du contenu 2">
            <a:extLst>
              <a:ext uri="{FF2B5EF4-FFF2-40B4-BE49-F238E27FC236}">
                <a16:creationId xmlns:a16="http://schemas.microsoft.com/office/drawing/2014/main" id="{7867FAAF-5D5B-0496-B1D6-119CEA9046F5}"/>
              </a:ext>
            </a:extLst>
          </p:cNvPr>
          <p:cNvSpPr txBox="1">
            <a:spLocks/>
          </p:cNvSpPr>
          <p:nvPr/>
        </p:nvSpPr>
        <p:spPr>
          <a:xfrm>
            <a:off x="5237017" y="4767174"/>
            <a:ext cx="6460177" cy="1574249"/>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7325" algn="l"/>
                <a:tab pos="1905000" algn="l"/>
              </a:tabLst>
            </a:pPr>
            <a:r>
              <a:rPr lang="fr-FR" sz="2000" b="1">
                <a:solidFill>
                  <a:srgbClr val="FFFF00"/>
                </a:solidFill>
                <a:latin typeface="Arial" panose="020B0604020202020204" pitchFamily="34" charset="0"/>
                <a:cs typeface="Arial" panose="020B0604020202020204" pitchFamily="34" charset="0"/>
              </a:rPr>
              <a:t>Critère 4 : </a:t>
            </a:r>
            <a:r>
              <a:rPr lang="fr-FR" sz="2000" b="1">
                <a:solidFill>
                  <a:schemeClr val="bg1"/>
                </a:solidFill>
                <a:latin typeface="Arial" panose="020B0604020202020204" pitchFamily="34" charset="0"/>
                <a:cs typeface="Arial" panose="020B0604020202020204" pitchFamily="34" charset="0"/>
              </a:rPr>
              <a:t>onde F absente</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si </a:t>
            </a:r>
            <a:r>
              <a:rPr lang="fr-FR" sz="2000" b="1" err="1">
                <a:solidFill>
                  <a:schemeClr val="bg1"/>
                </a:solidFill>
                <a:latin typeface="Arial" panose="020B0604020202020204" pitchFamily="34" charset="0"/>
                <a:cs typeface="Arial" panose="020B0604020202020204" pitchFamily="34" charset="0"/>
              </a:rPr>
              <a:t>amp</a:t>
            </a:r>
            <a:r>
              <a:rPr lang="fr-FR" sz="2000" b="1">
                <a:solidFill>
                  <a:schemeClr val="bg1"/>
                </a:solidFill>
                <a:latin typeface="Arial" panose="020B0604020202020204" pitchFamily="34" charset="0"/>
                <a:cs typeface="Arial" panose="020B0604020202020204" pitchFamily="34" charset="0"/>
              </a:rPr>
              <a:t> PAGM </a:t>
            </a:r>
            <a:r>
              <a:rPr lang="fr-FR" sz="2000" b="1">
                <a:solidFill>
                  <a:srgbClr val="FFFF00"/>
                </a:solidFill>
                <a:latin typeface="Arial" panose="020B0604020202020204" pitchFamily="34" charset="0"/>
                <a:cs typeface="Arial" panose="020B0604020202020204" pitchFamily="34" charset="0"/>
              </a:rPr>
              <a:t>&gt; 1 mV </a:t>
            </a:r>
            <a:r>
              <a:rPr lang="fr-FR" sz="2000" b="1">
                <a:solidFill>
                  <a:schemeClr val="bg1"/>
                </a:solidFill>
                <a:latin typeface="Arial" panose="020B0604020202020204" pitchFamily="34" charset="0"/>
                <a:cs typeface="Arial" panose="020B0604020202020204" pitchFamily="34" charset="0"/>
              </a:rPr>
              <a:t>(médian, ulnaire, tibial) </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		</a:t>
            </a:r>
            <a:r>
              <a:rPr lang="fr-FR" sz="2000" b="1">
                <a:solidFill>
                  <a:srgbClr val="FFFF00"/>
                </a:solidFill>
                <a:latin typeface="Arial" panose="020B0604020202020204" pitchFamily="34" charset="0"/>
                <a:cs typeface="Arial" panose="020B0604020202020204" pitchFamily="34" charset="0"/>
              </a:rPr>
              <a:t>&gt; 0,5 mV </a:t>
            </a:r>
            <a:r>
              <a:rPr lang="fr-FR" sz="2000" b="1">
                <a:solidFill>
                  <a:schemeClr val="bg1"/>
                </a:solidFill>
                <a:latin typeface="Arial" panose="020B0604020202020204" pitchFamily="34" charset="0"/>
                <a:cs typeface="Arial" panose="020B0604020202020204" pitchFamily="34" charset="0"/>
              </a:rPr>
              <a:t>(fibulaire)</a:t>
            </a:r>
            <a:endParaRPr lang="fr-FR" sz="2000">
              <a:solidFill>
                <a:schemeClr val="bg1"/>
              </a:solidFill>
              <a:latin typeface="Arial" panose="020B0604020202020204" pitchFamily="34" charset="0"/>
              <a:cs typeface="Arial" panose="020B0604020202020204" pitchFamily="34" charset="0"/>
            </a:endParaRPr>
          </a:p>
          <a:p>
            <a:pPr>
              <a:lnSpc>
                <a:spcPct val="150000"/>
              </a:lnSpc>
              <a:spcBef>
                <a:spcPts val="0"/>
              </a:spcBef>
              <a:tabLst>
                <a:tab pos="1457325" algn="l"/>
              </a:tabLst>
            </a:pPr>
            <a:r>
              <a:rPr lang="fr-FR" sz="2000" b="1">
                <a:solidFill>
                  <a:schemeClr val="bg1"/>
                </a:solidFill>
                <a:latin typeface="Arial" panose="020B0604020202020204" pitchFamily="34" charset="0"/>
                <a:cs typeface="Arial" panose="020B0604020202020204" pitchFamily="34" charset="0"/>
              </a:rPr>
              <a:t>	</a:t>
            </a:r>
            <a:endParaRPr lang="fr-FR" sz="200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a:solidFill>
                <a:schemeClr val="bg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323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F5D90C-1F12-390D-0D89-DC37AF5AAA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6BD4BA-EA5C-6862-9FCE-1BE1E4217D05}"/>
              </a:ext>
            </a:extLst>
          </p:cNvPr>
          <p:cNvSpPr>
            <a:spLocks noGrp="1"/>
          </p:cNvSpPr>
          <p:nvPr>
            <p:ph type="title"/>
          </p:nvPr>
        </p:nvSpPr>
        <p:spPr>
          <a:xfrm>
            <a:off x="1710714" y="273132"/>
            <a:ext cx="8770571" cy="889000"/>
          </a:xfrm>
        </p:spPr>
        <p:txBody>
          <a:bodyPr>
            <a:normAutofit fontScale="90000"/>
          </a:bodyPr>
          <a:lstStyle/>
          <a:p>
            <a:r>
              <a:rPr lang="fr-FR">
                <a:solidFill>
                  <a:schemeClr val="bg1"/>
                </a:solidFill>
              </a:rPr>
              <a:t>PIDC : Critères ENMG EAN/PNS (2021)</a:t>
            </a:r>
          </a:p>
        </p:txBody>
      </p:sp>
      <p:sp>
        <p:nvSpPr>
          <p:cNvPr id="4" name="Espace réservé du contenu 2">
            <a:extLst>
              <a:ext uri="{FF2B5EF4-FFF2-40B4-BE49-F238E27FC236}">
                <a16:creationId xmlns:a16="http://schemas.microsoft.com/office/drawing/2014/main" id="{92A2C8E0-2B48-7E1D-4BD3-86C8E5EE7F09}"/>
              </a:ext>
            </a:extLst>
          </p:cNvPr>
          <p:cNvSpPr txBox="1">
            <a:spLocks/>
          </p:cNvSpPr>
          <p:nvPr/>
        </p:nvSpPr>
        <p:spPr>
          <a:xfrm>
            <a:off x="482930" y="1588129"/>
            <a:ext cx="6214754" cy="2033845"/>
          </a:xfrm>
          <a:prstGeom prst="rect">
            <a:avLst/>
          </a:prstGeom>
          <a:solidFill>
            <a:schemeClr val="bg1"/>
          </a:solidFill>
          <a:ln w="25400">
            <a:solidFill>
              <a:schemeClr val="tx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a:solidFill>
                  <a:schemeClr val="tx1"/>
                </a:solidFill>
                <a:latin typeface="Arial" panose="020B0604020202020204" pitchFamily="34" charset="0"/>
                <a:cs typeface="Arial" panose="020B0604020202020204" pitchFamily="34" charset="0"/>
              </a:rPr>
              <a:t>Critère </a:t>
            </a:r>
            <a:r>
              <a:rPr lang="fr-FR" sz="2000" b="1">
                <a:solidFill>
                  <a:srgbClr val="FF0000"/>
                </a:solidFill>
                <a:latin typeface="Arial" panose="020B0604020202020204" pitchFamily="34" charset="0"/>
                <a:cs typeface="Arial" panose="020B0604020202020204" pitchFamily="34" charset="0"/>
              </a:rPr>
              <a:t>5</a:t>
            </a:r>
            <a:r>
              <a:rPr lang="fr-FR" sz="2000" b="1">
                <a:solidFill>
                  <a:schemeClr val="tx1"/>
                </a:solidFill>
                <a:latin typeface="Arial" panose="020B0604020202020204" pitchFamily="34" charset="0"/>
                <a:cs typeface="Arial" panose="020B0604020202020204" pitchFamily="34" charset="0"/>
              </a:rPr>
              <a:t>: BC moteur ≥ 30 % (tibial exclu)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si amplitude du PAGM distal &gt; LIN X 0,2 </a:t>
            </a:r>
          </a:p>
          <a:p>
            <a:pPr>
              <a:lnSpc>
                <a:spcPct val="150000"/>
              </a:lnSpc>
              <a:spcBef>
                <a:spcPts val="0"/>
              </a:spcBef>
            </a:pPr>
            <a:r>
              <a:rPr lang="fr-FR" sz="2000" b="1">
                <a:solidFill>
                  <a:schemeClr val="tx1"/>
                </a:solidFill>
                <a:latin typeface="Arial" panose="020B0604020202020204" pitchFamily="34" charset="0"/>
                <a:cs typeface="Arial" panose="020B0604020202020204" pitchFamily="34" charset="0"/>
              </a:rPr>
              <a:t>- si un seul BC =&gt; il faut au moins un autre critère (critère 4 exclu) </a:t>
            </a:r>
          </a:p>
        </p:txBody>
      </p:sp>
      <p:sp>
        <p:nvSpPr>
          <p:cNvPr id="9" name="Espace réservé du contenu 2">
            <a:extLst>
              <a:ext uri="{FF2B5EF4-FFF2-40B4-BE49-F238E27FC236}">
                <a16:creationId xmlns:a16="http://schemas.microsoft.com/office/drawing/2014/main" id="{00318B15-DE27-BBE0-5B4F-30089CDDB7A9}"/>
              </a:ext>
            </a:extLst>
          </p:cNvPr>
          <p:cNvSpPr txBox="1">
            <a:spLocks/>
          </p:cNvSpPr>
          <p:nvPr/>
        </p:nvSpPr>
        <p:spPr>
          <a:xfrm>
            <a:off x="6875812" y="1588129"/>
            <a:ext cx="5130141" cy="2033845"/>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7325" algn="l"/>
                <a:tab pos="1905000" algn="l"/>
              </a:tabLst>
            </a:pPr>
            <a:r>
              <a:rPr lang="fr-FR" sz="2000" b="1">
                <a:solidFill>
                  <a:srgbClr val="FFFF00"/>
                </a:solidFill>
                <a:latin typeface="Arial" panose="020B0604020202020204" pitchFamily="34" charset="0"/>
                <a:cs typeface="Arial" panose="020B0604020202020204" pitchFamily="34" charset="0"/>
              </a:rPr>
              <a:t>Critère 5 : </a:t>
            </a:r>
            <a:r>
              <a:rPr lang="fr-FR" sz="2000" b="1">
                <a:solidFill>
                  <a:schemeClr val="bg1"/>
                </a:solidFill>
                <a:latin typeface="Arial" panose="020B0604020202020204" pitchFamily="34" charset="0"/>
                <a:cs typeface="Arial" panose="020B0604020202020204" pitchFamily="34" charset="0"/>
              </a:rPr>
              <a:t>BC moteur </a:t>
            </a:r>
            <a:r>
              <a:rPr lang="fr-FR" sz="2000" b="1">
                <a:solidFill>
                  <a:srgbClr val="FFFF00"/>
                </a:solidFill>
                <a:latin typeface="Arial" panose="020B0604020202020204" pitchFamily="34" charset="0"/>
                <a:cs typeface="Arial" panose="020B0604020202020204" pitchFamily="34" charset="0"/>
              </a:rPr>
              <a:t>≥ 30 % </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(tibial exclu), </a:t>
            </a:r>
            <a:r>
              <a:rPr lang="fr-FR" sz="2000" b="1">
                <a:solidFill>
                  <a:srgbClr val="FFFF00"/>
                </a:solidFill>
                <a:latin typeface="Arial" panose="020B0604020202020204" pitchFamily="34" charset="0"/>
                <a:cs typeface="Arial" panose="020B0604020202020204" pitchFamily="34" charset="0"/>
              </a:rPr>
              <a:t>&gt; 50% </a:t>
            </a:r>
            <a:r>
              <a:rPr lang="fr-FR" sz="2000" b="1">
                <a:solidFill>
                  <a:schemeClr val="bg1"/>
                </a:solidFill>
                <a:latin typeface="Arial" panose="020B0604020202020204" pitchFamily="34" charset="0"/>
                <a:cs typeface="Arial" panose="020B0604020202020204" pitchFamily="34" charset="0"/>
              </a:rPr>
              <a:t>si </a:t>
            </a:r>
            <a:r>
              <a:rPr lang="fr-FR" sz="2000" b="1" err="1">
                <a:solidFill>
                  <a:schemeClr val="bg1"/>
                </a:solidFill>
                <a:latin typeface="Arial" panose="020B0604020202020204" pitchFamily="34" charset="0"/>
                <a:cs typeface="Arial" panose="020B0604020202020204" pitchFamily="34" charset="0"/>
              </a:rPr>
              <a:t>stim</a:t>
            </a:r>
            <a:r>
              <a:rPr lang="fr-FR" sz="2000" b="1">
                <a:solidFill>
                  <a:schemeClr val="bg1"/>
                </a:solidFill>
                <a:latin typeface="Arial" panose="020B0604020202020204" pitchFamily="34" charset="0"/>
                <a:cs typeface="Arial" panose="020B0604020202020204" pitchFamily="34" charset="0"/>
              </a:rPr>
              <a:t>. Erb </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si </a:t>
            </a:r>
            <a:r>
              <a:rPr lang="fr-FR" sz="2000" b="1" err="1">
                <a:solidFill>
                  <a:schemeClr val="bg1"/>
                </a:solidFill>
                <a:latin typeface="Arial" panose="020B0604020202020204" pitchFamily="34" charset="0"/>
                <a:cs typeface="Arial" panose="020B0604020202020204" pitchFamily="34" charset="0"/>
              </a:rPr>
              <a:t>amp</a:t>
            </a:r>
            <a:r>
              <a:rPr lang="fr-FR" sz="2000" b="1">
                <a:solidFill>
                  <a:schemeClr val="bg1"/>
                </a:solidFill>
                <a:latin typeface="Arial" panose="020B0604020202020204" pitchFamily="34" charset="0"/>
                <a:cs typeface="Arial" panose="020B0604020202020204" pitchFamily="34" charset="0"/>
              </a:rPr>
              <a:t> PAGM   </a:t>
            </a:r>
            <a:r>
              <a:rPr lang="fr-FR" sz="2000" b="1">
                <a:solidFill>
                  <a:srgbClr val="FFFF00"/>
                </a:solidFill>
                <a:latin typeface="Arial" panose="020B0604020202020204" pitchFamily="34" charset="0"/>
                <a:cs typeface="Arial" panose="020B0604020202020204" pitchFamily="34" charset="0"/>
              </a:rPr>
              <a:t>&gt; 1 mV </a:t>
            </a:r>
            <a:r>
              <a:rPr lang="fr-FR" sz="2000" b="1">
                <a:solidFill>
                  <a:schemeClr val="bg1"/>
                </a:solidFill>
                <a:latin typeface="Arial" panose="020B0604020202020204" pitchFamily="34" charset="0"/>
                <a:cs typeface="Arial" panose="020B0604020202020204" pitchFamily="34" charset="0"/>
              </a:rPr>
              <a:t>(médian, ulnaire, tibial)  </a:t>
            </a:r>
            <a:r>
              <a:rPr lang="fr-FR" sz="2000" b="1">
                <a:solidFill>
                  <a:srgbClr val="FFFF00"/>
                </a:solidFill>
                <a:latin typeface="Arial" panose="020B0604020202020204" pitchFamily="34" charset="0"/>
                <a:cs typeface="Arial" panose="020B0604020202020204" pitchFamily="34" charset="0"/>
              </a:rPr>
              <a:t>&gt; 0,5 mV </a:t>
            </a:r>
            <a:r>
              <a:rPr lang="fr-FR" sz="2000" b="1">
                <a:solidFill>
                  <a:schemeClr val="bg1"/>
                </a:solidFill>
                <a:latin typeface="Arial" panose="020B0604020202020204" pitchFamily="34" charset="0"/>
                <a:cs typeface="Arial" panose="020B0604020202020204" pitchFamily="34" charset="0"/>
              </a:rPr>
              <a:t>(fibulaire)</a:t>
            </a:r>
            <a:endParaRPr lang="fr-FR" sz="2000">
              <a:solidFill>
                <a:schemeClr val="bg1"/>
              </a:solidFill>
              <a:latin typeface="Arial" panose="020B0604020202020204" pitchFamily="34" charset="0"/>
              <a:cs typeface="Arial" panose="020B0604020202020204" pitchFamily="34" charset="0"/>
            </a:endParaRPr>
          </a:p>
          <a:p>
            <a:pPr>
              <a:lnSpc>
                <a:spcPct val="150000"/>
              </a:lnSpc>
              <a:spcBef>
                <a:spcPts val="0"/>
              </a:spcBef>
              <a:tabLst>
                <a:tab pos="1457325" algn="l"/>
              </a:tabLst>
            </a:pPr>
            <a:r>
              <a:rPr lang="fr-FR" sz="2000" b="1">
                <a:solidFill>
                  <a:schemeClr val="bg1"/>
                </a:solidFill>
                <a:latin typeface="Arial" panose="020B0604020202020204" pitchFamily="34" charset="0"/>
                <a:cs typeface="Arial" panose="020B0604020202020204" pitchFamily="34" charset="0"/>
              </a:rPr>
              <a:t>	</a:t>
            </a:r>
            <a:endParaRPr lang="fr-BE" sz="18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50000"/>
              </a:lnSpc>
              <a:spcBef>
                <a:spcPts val="0"/>
              </a:spcBef>
              <a:tabLst>
                <a:tab pos="1457325" algn="l"/>
              </a:tabLst>
            </a:pPr>
            <a:endParaRPr lang="fr-FR" sz="200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a:solidFill>
                <a:schemeClr val="bg1"/>
              </a:solidFill>
              <a:latin typeface="Arial" panose="020B0604020202020204" pitchFamily="34" charset="0"/>
              <a:cs typeface="Arial" panose="020B0604020202020204" pitchFamily="34" charset="0"/>
            </a:endParaRPr>
          </a:p>
          <a:p>
            <a:endParaRPr lang="fr-FR" sz="2000">
              <a:solidFill>
                <a:schemeClr val="tx1"/>
              </a:solidFill>
              <a:latin typeface="Arial" panose="020B0604020202020204" pitchFamily="34" charset="0"/>
              <a:cs typeface="Arial" panose="020B0604020202020204" pitchFamily="34" charset="0"/>
            </a:endParaRPr>
          </a:p>
        </p:txBody>
      </p:sp>
      <p:sp>
        <p:nvSpPr>
          <p:cNvPr id="10" name="Espace réservé du contenu 2">
            <a:extLst>
              <a:ext uri="{FF2B5EF4-FFF2-40B4-BE49-F238E27FC236}">
                <a16:creationId xmlns:a16="http://schemas.microsoft.com/office/drawing/2014/main" id="{31068DD7-3542-2463-19E4-AACBD4C2CBD9}"/>
              </a:ext>
            </a:extLst>
          </p:cNvPr>
          <p:cNvSpPr txBox="1">
            <a:spLocks/>
          </p:cNvSpPr>
          <p:nvPr/>
        </p:nvSpPr>
        <p:spPr>
          <a:xfrm>
            <a:off x="494806" y="3928380"/>
            <a:ext cx="6214754" cy="691121"/>
          </a:xfrm>
          <a:prstGeom prst="rect">
            <a:avLst/>
          </a:prstGeom>
          <a:solidFill>
            <a:schemeClr val="bg1"/>
          </a:solidFill>
          <a:ln w="25400">
            <a:solidFill>
              <a:schemeClr val="tx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a:solidFill>
                  <a:schemeClr val="tx1"/>
                </a:solidFill>
                <a:latin typeface="Arial" panose="020B0604020202020204" pitchFamily="34" charset="0"/>
                <a:cs typeface="Arial" panose="020B0604020202020204" pitchFamily="34" charset="0"/>
              </a:rPr>
              <a:t>Critère </a:t>
            </a:r>
            <a:r>
              <a:rPr lang="fr-FR" sz="2000" b="1">
                <a:solidFill>
                  <a:srgbClr val="FF0000"/>
                </a:solidFill>
                <a:latin typeface="Arial" panose="020B0604020202020204" pitchFamily="34" charset="0"/>
                <a:cs typeface="Arial" panose="020B0604020202020204" pitchFamily="34" charset="0"/>
              </a:rPr>
              <a:t>6</a:t>
            </a:r>
            <a:r>
              <a:rPr lang="fr-FR" sz="2000" b="1">
                <a:solidFill>
                  <a:schemeClr val="tx1"/>
                </a:solidFill>
                <a:latin typeface="Arial" panose="020B0604020202020204" pitchFamily="34" charset="0"/>
                <a:cs typeface="Arial" panose="020B0604020202020204" pitchFamily="34" charset="0"/>
              </a:rPr>
              <a:t>: Dispersion &gt; 30 % (≥ 100% tibial) </a:t>
            </a:r>
            <a:br>
              <a:rPr lang="fr-FR" sz="2000" b="1">
                <a:solidFill>
                  <a:schemeClr val="tx1"/>
                </a:solidFill>
                <a:latin typeface="Arial" panose="020B0604020202020204" pitchFamily="34" charset="0"/>
                <a:cs typeface="Arial" panose="020B0604020202020204" pitchFamily="34" charset="0"/>
              </a:rPr>
            </a:br>
            <a:endParaRPr lang="fr-FR" sz="2000" b="1">
              <a:solidFill>
                <a:schemeClr val="tx1"/>
              </a:solidFill>
              <a:latin typeface="Arial" panose="020B0604020202020204" pitchFamily="34" charset="0"/>
              <a:cs typeface="Arial" panose="020B0604020202020204" pitchFamily="34" charset="0"/>
            </a:endParaRPr>
          </a:p>
        </p:txBody>
      </p:sp>
      <p:sp>
        <p:nvSpPr>
          <p:cNvPr id="11" name="Espace réservé du contenu 2">
            <a:extLst>
              <a:ext uri="{FF2B5EF4-FFF2-40B4-BE49-F238E27FC236}">
                <a16:creationId xmlns:a16="http://schemas.microsoft.com/office/drawing/2014/main" id="{9B6B2C2B-CEFF-4CBD-730B-0B8B9A1C4E46}"/>
              </a:ext>
            </a:extLst>
          </p:cNvPr>
          <p:cNvSpPr txBox="1">
            <a:spLocks/>
          </p:cNvSpPr>
          <p:nvPr/>
        </p:nvSpPr>
        <p:spPr>
          <a:xfrm>
            <a:off x="482930" y="4925907"/>
            <a:ext cx="6214754" cy="1178010"/>
          </a:xfrm>
          <a:prstGeom prst="rect">
            <a:avLst/>
          </a:prstGeom>
          <a:solidFill>
            <a:schemeClr val="bg1"/>
          </a:solidFill>
          <a:ln w="25400">
            <a:solidFill>
              <a:schemeClr val="tx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pPr>
            <a:r>
              <a:rPr lang="fr-FR" sz="2000" b="1" dirty="0">
                <a:solidFill>
                  <a:schemeClr val="tx1"/>
                </a:solidFill>
                <a:latin typeface="Arial" panose="020B0604020202020204" pitchFamily="34" charset="0"/>
                <a:cs typeface="Arial" panose="020B0604020202020204" pitchFamily="34" charset="0"/>
              </a:rPr>
              <a:t>Critère </a:t>
            </a:r>
            <a:r>
              <a:rPr lang="fr-FR" sz="2000" b="1" dirty="0">
                <a:solidFill>
                  <a:srgbClr val="FF0000"/>
                </a:solidFill>
                <a:latin typeface="Arial" panose="020B0604020202020204" pitchFamily="34" charset="0"/>
                <a:cs typeface="Arial" panose="020B0604020202020204" pitchFamily="34" charset="0"/>
              </a:rPr>
              <a:t>7</a:t>
            </a:r>
            <a:r>
              <a:rPr lang="fr-FR" sz="2000" b="1" dirty="0">
                <a:solidFill>
                  <a:schemeClr val="tx1"/>
                </a:solidFill>
                <a:latin typeface="Arial" panose="020B0604020202020204" pitchFamily="34" charset="0"/>
                <a:cs typeface="Arial" panose="020B0604020202020204" pitchFamily="34" charset="0"/>
              </a:rPr>
              <a:t>: Allongement de la durée du PAGM distal ≥ 1 nerf + ≥ 1 autre critère</a:t>
            </a:r>
            <a:br>
              <a:rPr lang="fr-FR" sz="2000" b="1" dirty="0">
                <a:solidFill>
                  <a:schemeClr val="tx1"/>
                </a:solidFill>
                <a:latin typeface="Arial" panose="020B0604020202020204" pitchFamily="34" charset="0"/>
                <a:cs typeface="Arial" panose="020B0604020202020204" pitchFamily="34" charset="0"/>
              </a:rPr>
            </a:br>
            <a:endParaRPr lang="fr-FR" sz="2000" b="1" dirty="0">
              <a:solidFill>
                <a:schemeClr val="tx1"/>
              </a:solidFill>
              <a:latin typeface="Arial" panose="020B0604020202020204" pitchFamily="34" charset="0"/>
              <a:cs typeface="Arial" panose="020B0604020202020204" pitchFamily="34" charset="0"/>
            </a:endParaRPr>
          </a:p>
        </p:txBody>
      </p:sp>
      <p:sp>
        <p:nvSpPr>
          <p:cNvPr id="14" name="Espace réservé du contenu 2">
            <a:extLst>
              <a:ext uri="{FF2B5EF4-FFF2-40B4-BE49-F238E27FC236}">
                <a16:creationId xmlns:a16="http://schemas.microsoft.com/office/drawing/2014/main" id="{C448E486-CDCF-6430-DAA6-61D90408D532}"/>
              </a:ext>
            </a:extLst>
          </p:cNvPr>
          <p:cNvSpPr txBox="1">
            <a:spLocks/>
          </p:cNvSpPr>
          <p:nvPr/>
        </p:nvSpPr>
        <p:spPr>
          <a:xfrm>
            <a:off x="6875811" y="4925907"/>
            <a:ext cx="5130141" cy="1178010"/>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7325" algn="l"/>
                <a:tab pos="1905000" algn="l"/>
              </a:tabLst>
            </a:pPr>
            <a:r>
              <a:rPr lang="fr-FR" sz="2000" b="1" dirty="0">
                <a:solidFill>
                  <a:srgbClr val="FFFF00"/>
                </a:solidFill>
                <a:latin typeface="Arial" panose="020B0604020202020204" pitchFamily="34" charset="0"/>
                <a:cs typeface="Arial" panose="020B0604020202020204" pitchFamily="34" charset="0"/>
              </a:rPr>
              <a:t>Critère 7 : </a:t>
            </a:r>
            <a:r>
              <a:rPr lang="fr-FR" sz="2000" b="1" dirty="0">
                <a:solidFill>
                  <a:schemeClr val="bg1"/>
                </a:solidFill>
                <a:latin typeface="Arial" panose="020B0604020202020204" pitchFamily="34" charset="0"/>
                <a:cs typeface="Arial" panose="020B0604020202020204" pitchFamily="34" charset="0"/>
              </a:rPr>
              <a:t>Pour une </a:t>
            </a:r>
            <a:r>
              <a:rPr lang="fr-BE" sz="2000" b="1" dirty="0">
                <a:solidFill>
                  <a:schemeClr val="bg1"/>
                </a:solidFill>
                <a:latin typeface="Arial" panose="020B0604020202020204" pitchFamily="34" charset="0"/>
                <a:cs typeface="Arial" panose="020B0604020202020204" pitchFamily="34" charset="0"/>
              </a:rPr>
              <a:t>bande passante entre 2 Hz et 5 </a:t>
            </a:r>
            <a:r>
              <a:rPr lang="fr-BE" sz="2000" b="1" dirty="0" err="1">
                <a:solidFill>
                  <a:schemeClr val="bg1"/>
                </a:solidFill>
                <a:latin typeface="Arial" panose="020B0604020202020204" pitchFamily="34" charset="0"/>
                <a:cs typeface="Arial" panose="020B0604020202020204" pitchFamily="34" charset="0"/>
              </a:rPr>
              <a:t>Kz</a:t>
            </a:r>
            <a:r>
              <a:rPr lang="fr-BE" sz="2000" b="1" dirty="0">
                <a:solidFill>
                  <a:schemeClr val="bg1"/>
                </a:solidFill>
                <a:latin typeface="Arial" panose="020B0604020202020204" pitchFamily="34" charset="0"/>
                <a:cs typeface="Arial" panose="020B0604020202020204" pitchFamily="34" charset="0"/>
              </a:rPr>
              <a:t> </a:t>
            </a:r>
            <a:r>
              <a:rPr lang="fr-BE" sz="2000" b="1" dirty="0">
                <a:solidFill>
                  <a:srgbClr val="FFFF00"/>
                </a:solidFill>
                <a:latin typeface="Arial" panose="020B0604020202020204" pitchFamily="34" charset="0"/>
                <a:cs typeface="Arial" panose="020B0604020202020204" pitchFamily="34" charset="0"/>
              </a:rPr>
              <a:t>&gt; 9 ms</a:t>
            </a:r>
            <a:endParaRPr lang="fr-BE"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50000"/>
              </a:lnSpc>
              <a:spcBef>
                <a:spcPts val="0"/>
              </a:spcBef>
              <a:tabLst>
                <a:tab pos="1457325" algn="l"/>
              </a:tabLst>
            </a:pPr>
            <a:endParaRPr lang="fr-FR" sz="2000" dirty="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Arial" panose="020B0604020202020204" pitchFamily="34" charset="0"/>
              <a:buChar char="•"/>
            </a:pPr>
            <a:endParaRPr lang="fr-FR" sz="2000" b="1" dirty="0">
              <a:solidFill>
                <a:schemeClr val="bg1"/>
              </a:solidFill>
              <a:latin typeface="Arial" panose="020B0604020202020204" pitchFamily="34" charset="0"/>
              <a:cs typeface="Arial" panose="020B0604020202020204" pitchFamily="34" charset="0"/>
            </a:endParaRPr>
          </a:p>
          <a:p>
            <a:endParaRPr lang="fr-FR" sz="2000" dirty="0">
              <a:solidFill>
                <a:schemeClr val="tx1"/>
              </a:solidFill>
              <a:latin typeface="Arial" panose="020B0604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42340EA9-B2C8-A7A8-B65D-CF5AA184A505}"/>
              </a:ext>
            </a:extLst>
          </p:cNvPr>
          <p:cNvSpPr txBox="1">
            <a:spLocks/>
          </p:cNvSpPr>
          <p:nvPr/>
        </p:nvSpPr>
        <p:spPr>
          <a:xfrm>
            <a:off x="6887687" y="3928380"/>
            <a:ext cx="5130141" cy="691121"/>
          </a:xfrm>
          <a:prstGeom prst="rect">
            <a:avLst/>
          </a:prstGeom>
          <a:noFill/>
          <a:ln w="254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50000"/>
              </a:lnSpc>
              <a:spcBef>
                <a:spcPts val="0"/>
              </a:spcBef>
              <a:tabLst>
                <a:tab pos="1457325" algn="l"/>
                <a:tab pos="1905000" algn="l"/>
              </a:tabLst>
            </a:pPr>
            <a:r>
              <a:rPr lang="fr-FR" sz="2000" b="1" dirty="0">
                <a:solidFill>
                  <a:srgbClr val="FFFF00"/>
                </a:solidFill>
                <a:latin typeface="Arial" panose="020B0604020202020204" pitchFamily="34" charset="0"/>
                <a:cs typeface="Arial" panose="020B0604020202020204" pitchFamily="34" charset="0"/>
              </a:rPr>
              <a:t>Critère 6</a:t>
            </a:r>
            <a:r>
              <a:rPr lang="fr-FR" sz="2000" b="1" dirty="0">
                <a:solidFill>
                  <a:schemeClr val="bg1"/>
                </a:solidFill>
                <a:latin typeface="Arial" panose="020B0604020202020204" pitchFamily="34" charset="0"/>
                <a:cs typeface="Arial" panose="020B0604020202020204" pitchFamily="34" charset="0"/>
              </a:rPr>
              <a:t>:</a:t>
            </a:r>
            <a:r>
              <a:rPr lang="fr-FR" sz="2000" b="1" dirty="0">
                <a:solidFill>
                  <a:schemeClr val="tx1"/>
                </a:solidFill>
                <a:latin typeface="Arial" panose="020B0604020202020204" pitchFamily="34" charset="0"/>
                <a:cs typeface="Arial" panose="020B0604020202020204" pitchFamily="34" charset="0"/>
              </a:rPr>
              <a:t> </a:t>
            </a:r>
            <a:r>
              <a:rPr lang="fr-FR" sz="2000" b="1" dirty="0">
                <a:solidFill>
                  <a:srgbClr val="FFFF00"/>
                </a:solidFill>
                <a:latin typeface="Arial" panose="020B0604020202020204" pitchFamily="34" charset="0"/>
                <a:cs typeface="Arial" panose="020B0604020202020204" pitchFamily="34" charset="0"/>
              </a:rPr>
              <a:t>&gt; 30 %</a:t>
            </a:r>
            <a:r>
              <a:rPr lang="fr-FR" sz="2000" b="1" dirty="0">
                <a:solidFill>
                  <a:schemeClr val="tx1"/>
                </a:solidFill>
                <a:latin typeface="Arial" panose="020B0604020202020204" pitchFamily="34" charset="0"/>
                <a:cs typeface="Arial" panose="020B0604020202020204" pitchFamily="34" charset="0"/>
              </a:rPr>
              <a:t> </a:t>
            </a:r>
            <a:r>
              <a:rPr lang="fr-FR" sz="2000" b="1" dirty="0">
                <a:solidFill>
                  <a:schemeClr val="bg1"/>
                </a:solidFill>
                <a:latin typeface="Arial" panose="020B0604020202020204" pitchFamily="34" charset="0"/>
                <a:cs typeface="Arial" panose="020B0604020202020204" pitchFamily="34" charset="0"/>
              </a:rPr>
              <a:t>(≥ 100% tibial) </a:t>
            </a:r>
          </a:p>
          <a:p>
            <a:endParaRPr lang="fr-FR"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077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797DF7-D9AF-8A89-D5ED-BBC2293978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326300-30F5-64BB-123D-28FCC8E73EC3}"/>
              </a:ext>
            </a:extLst>
          </p:cNvPr>
          <p:cNvSpPr>
            <a:spLocks noGrp="1"/>
          </p:cNvSpPr>
          <p:nvPr>
            <p:ph type="title"/>
          </p:nvPr>
        </p:nvSpPr>
        <p:spPr>
          <a:xfrm>
            <a:off x="1710712" y="39867"/>
            <a:ext cx="8770571" cy="889000"/>
          </a:xfrm>
        </p:spPr>
        <p:txBody>
          <a:bodyPr>
            <a:normAutofit fontScale="90000"/>
          </a:bodyPr>
          <a:lstStyle/>
          <a:p>
            <a:r>
              <a:rPr lang="fr-FR">
                <a:solidFill>
                  <a:schemeClr val="bg1"/>
                </a:solidFill>
              </a:rPr>
              <a:t>Cas 2 : spécificité des critères de PIDC</a:t>
            </a:r>
          </a:p>
        </p:txBody>
      </p:sp>
      <p:graphicFrame>
        <p:nvGraphicFramePr>
          <p:cNvPr id="7" name="Tableau 6">
            <a:extLst>
              <a:ext uri="{FF2B5EF4-FFF2-40B4-BE49-F238E27FC236}">
                <a16:creationId xmlns:a16="http://schemas.microsoft.com/office/drawing/2014/main" id="{774EF2D7-213A-1869-2877-9716F6A89064}"/>
              </a:ext>
            </a:extLst>
          </p:cNvPr>
          <p:cNvGraphicFramePr>
            <a:graphicFrameLocks noGrp="1"/>
          </p:cNvGraphicFramePr>
          <p:nvPr>
            <p:extLst>
              <p:ext uri="{D42A27DB-BD31-4B8C-83A1-F6EECF244321}">
                <p14:modId xmlns:p14="http://schemas.microsoft.com/office/powerpoint/2010/main" val="3544477655"/>
              </p:ext>
            </p:extLst>
          </p:nvPr>
        </p:nvGraphicFramePr>
        <p:xfrm>
          <a:off x="882624" y="1487656"/>
          <a:ext cx="5079303" cy="1828800"/>
        </p:xfrm>
        <a:graphic>
          <a:graphicData uri="http://schemas.openxmlformats.org/drawingml/2006/table">
            <a:tbl>
              <a:tblPr firstRow="1" bandRow="1">
                <a:tableStyleId>{5C22544A-7EE6-4342-B048-85BDC9FD1C3A}</a:tableStyleId>
              </a:tblPr>
              <a:tblGrid>
                <a:gridCol w="1241743">
                  <a:extLst>
                    <a:ext uri="{9D8B030D-6E8A-4147-A177-3AD203B41FA5}">
                      <a16:colId xmlns:a16="http://schemas.microsoft.com/office/drawing/2014/main" val="3410305273"/>
                    </a:ext>
                  </a:extLst>
                </a:gridCol>
                <a:gridCol w="1003618">
                  <a:extLst>
                    <a:ext uri="{9D8B030D-6E8A-4147-A177-3AD203B41FA5}">
                      <a16:colId xmlns:a16="http://schemas.microsoft.com/office/drawing/2014/main" val="3670062656"/>
                    </a:ext>
                  </a:extLst>
                </a:gridCol>
                <a:gridCol w="1007682">
                  <a:extLst>
                    <a:ext uri="{9D8B030D-6E8A-4147-A177-3AD203B41FA5}">
                      <a16:colId xmlns:a16="http://schemas.microsoft.com/office/drawing/2014/main" val="1713465270"/>
                    </a:ext>
                  </a:extLst>
                </a:gridCol>
                <a:gridCol w="878205">
                  <a:extLst>
                    <a:ext uri="{9D8B030D-6E8A-4147-A177-3AD203B41FA5}">
                      <a16:colId xmlns:a16="http://schemas.microsoft.com/office/drawing/2014/main" val="465740510"/>
                    </a:ext>
                  </a:extLst>
                </a:gridCol>
                <a:gridCol w="948055">
                  <a:extLst>
                    <a:ext uri="{9D8B030D-6E8A-4147-A177-3AD203B41FA5}">
                      <a16:colId xmlns:a16="http://schemas.microsoft.com/office/drawing/2014/main" val="2162768224"/>
                    </a:ext>
                  </a:extLst>
                </a:gridCol>
              </a:tblGrid>
              <a:tr h="282478">
                <a:tc>
                  <a:txBody>
                    <a:bodyPr/>
                    <a:lstStyle/>
                    <a:p>
                      <a:r>
                        <a:rPr lang="fr-FR" sz="1400"/>
                        <a:t> </a:t>
                      </a:r>
                    </a:p>
                  </a:txBody>
                  <a:tcPr/>
                </a:tc>
                <a:tc>
                  <a:txBody>
                    <a:bodyPr/>
                    <a:lstStyle/>
                    <a:p>
                      <a:pPr algn="ctr"/>
                      <a:r>
                        <a:rPr lang="fr-FR" sz="1400"/>
                        <a:t>LDM (Z)</a:t>
                      </a:r>
                    </a:p>
                  </a:txBody>
                  <a:tcPr/>
                </a:tc>
                <a:tc>
                  <a:txBody>
                    <a:bodyPr/>
                    <a:lstStyle/>
                    <a:p>
                      <a:pPr algn="ctr"/>
                      <a:r>
                        <a:rPr lang="fr-FR" sz="1400"/>
                        <a:t>VCM (Z)</a:t>
                      </a:r>
                    </a:p>
                  </a:txBody>
                  <a:tcPr/>
                </a:tc>
                <a:tc>
                  <a:txBody>
                    <a:bodyPr/>
                    <a:lstStyle/>
                    <a:p>
                      <a:pPr algn="ctr"/>
                      <a:r>
                        <a:rPr lang="fr-FR" sz="1400" err="1"/>
                        <a:t>Amp</a:t>
                      </a:r>
                      <a:endParaRPr lang="fr-FR" sz="1400"/>
                    </a:p>
                  </a:txBody>
                  <a:tcPr/>
                </a:tc>
                <a:tc>
                  <a:txBody>
                    <a:bodyPr/>
                    <a:lstStyle/>
                    <a:p>
                      <a:pPr algn="ctr"/>
                      <a:r>
                        <a:rPr lang="fr-FR" sz="1400"/>
                        <a:t>F-M (Z)</a:t>
                      </a:r>
                    </a:p>
                  </a:txBody>
                  <a:tcPr/>
                </a:tc>
                <a:extLst>
                  <a:ext uri="{0D108BD9-81ED-4DB2-BD59-A6C34878D82A}">
                    <a16:rowId xmlns:a16="http://schemas.microsoft.com/office/drawing/2014/main" val="541940249"/>
                  </a:ext>
                </a:extLst>
              </a:tr>
              <a:tr h="282478">
                <a:tc>
                  <a:txBody>
                    <a:bodyPr/>
                    <a:lstStyle/>
                    <a:p>
                      <a:r>
                        <a:rPr lang="fr-FR" sz="1400"/>
                        <a:t>Médian Dr</a:t>
                      </a:r>
                    </a:p>
                  </a:txBody>
                  <a:tcPr/>
                </a:tc>
                <a:tc>
                  <a:txBody>
                    <a:bodyPr/>
                    <a:lstStyle/>
                    <a:p>
                      <a:pPr algn="ctr"/>
                      <a:r>
                        <a:rPr lang="fr-FR" sz="1400"/>
                        <a:t>4,9</a:t>
                      </a:r>
                    </a:p>
                  </a:txBody>
                  <a:tcPr/>
                </a:tc>
                <a:tc>
                  <a:txBody>
                    <a:bodyPr/>
                    <a:lstStyle/>
                    <a:p>
                      <a:pPr algn="ctr"/>
                      <a:r>
                        <a:rPr lang="fr-FR" sz="1400"/>
                        <a:t>- 1,7</a:t>
                      </a:r>
                    </a:p>
                  </a:txBody>
                  <a:tcPr/>
                </a:tc>
                <a:tc>
                  <a:txBody>
                    <a:bodyPr/>
                    <a:lstStyle/>
                    <a:p>
                      <a:pPr algn="ctr"/>
                      <a:r>
                        <a:rPr lang="fr-FR" sz="1400"/>
                        <a:t>7 mV</a:t>
                      </a:r>
                    </a:p>
                  </a:txBody>
                  <a:tcPr/>
                </a:tc>
                <a:tc>
                  <a:txBody>
                    <a:bodyPr/>
                    <a:lstStyle/>
                    <a:p>
                      <a:pPr algn="ctr"/>
                      <a:r>
                        <a:rPr lang="fr-FR" sz="1400" b="1">
                          <a:solidFill>
                            <a:srgbClr val="FF0000"/>
                          </a:solidFill>
                        </a:rPr>
                        <a:t>8,1</a:t>
                      </a:r>
                    </a:p>
                  </a:txBody>
                  <a:tcPr/>
                </a:tc>
                <a:extLst>
                  <a:ext uri="{0D108BD9-81ED-4DB2-BD59-A6C34878D82A}">
                    <a16:rowId xmlns:a16="http://schemas.microsoft.com/office/drawing/2014/main" val="2557755313"/>
                  </a:ext>
                </a:extLst>
              </a:tr>
              <a:tr h="282478">
                <a:tc>
                  <a:txBody>
                    <a:bodyPr/>
                    <a:lstStyle/>
                    <a:p>
                      <a:r>
                        <a:rPr lang="fr-FR" sz="140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- 0,5</a:t>
                      </a:r>
                    </a:p>
                  </a:txBody>
                  <a:tcPr/>
                </a:tc>
                <a:tc>
                  <a:txBody>
                    <a:bodyPr/>
                    <a:lstStyle/>
                    <a:p>
                      <a:pPr algn="ctr"/>
                      <a:r>
                        <a:rPr lang="fr-FR" sz="1400" b="1">
                          <a:solidFill>
                            <a:srgbClr val="FF0000"/>
                          </a:solidFill>
                        </a:rPr>
                        <a:t>- 6</a:t>
                      </a:r>
                    </a:p>
                  </a:txBody>
                  <a:tcPr/>
                </a:tc>
                <a:tc>
                  <a:txBody>
                    <a:bodyPr/>
                    <a:lstStyle/>
                    <a:p>
                      <a:pPr algn="ctr"/>
                      <a:r>
                        <a:rPr lang="fr-FR" sz="1400"/>
                        <a:t>5,8 mV</a:t>
                      </a:r>
                    </a:p>
                  </a:txBody>
                  <a:tcPr/>
                </a:tc>
                <a:tc>
                  <a:txBody>
                    <a:bodyPr/>
                    <a:lstStyle/>
                    <a:p>
                      <a:pPr algn="ctr"/>
                      <a:r>
                        <a:rPr lang="fr-FR" sz="1400" b="1">
                          <a:solidFill>
                            <a:srgbClr val="FF0000"/>
                          </a:solidFill>
                        </a:rPr>
                        <a:t>9,0</a:t>
                      </a:r>
                    </a:p>
                  </a:txBody>
                  <a:tcPr/>
                </a:tc>
                <a:extLst>
                  <a:ext uri="{0D108BD9-81ED-4DB2-BD59-A6C34878D82A}">
                    <a16:rowId xmlns:a16="http://schemas.microsoft.com/office/drawing/2014/main" val="2064454217"/>
                  </a:ext>
                </a:extLst>
              </a:tr>
              <a:tr h="282478">
                <a:tc>
                  <a:txBody>
                    <a:bodyPr/>
                    <a:lstStyle/>
                    <a:p>
                      <a:r>
                        <a:rPr lang="fr-FR" sz="140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3,5</a:t>
                      </a:r>
                    </a:p>
                  </a:txBody>
                  <a:tcPr/>
                </a:tc>
                <a:tc>
                  <a:txBody>
                    <a:bodyPr/>
                    <a:lstStyle/>
                    <a:p>
                      <a:pPr algn="ctr"/>
                      <a:r>
                        <a:rPr lang="fr-FR" sz="1400"/>
                        <a:t>- 3,9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9 mV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10,6</a:t>
                      </a:r>
                    </a:p>
                  </a:txBody>
                  <a:tcPr/>
                </a:tc>
                <a:extLst>
                  <a:ext uri="{0D108BD9-81ED-4DB2-BD59-A6C34878D82A}">
                    <a16:rowId xmlns:a16="http://schemas.microsoft.com/office/drawing/2014/main" val="488548508"/>
                  </a:ext>
                </a:extLst>
              </a:tr>
              <a:tr h="282478">
                <a:tc>
                  <a:txBody>
                    <a:bodyPr/>
                    <a:lstStyle/>
                    <a:p>
                      <a:r>
                        <a:rPr lang="fr-FR" sz="1400"/>
                        <a:t>Fibulaire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0,7</a:t>
                      </a:r>
                    </a:p>
                  </a:txBody>
                  <a:tcPr/>
                </a:tc>
                <a:tc>
                  <a:txBody>
                    <a:bodyPr/>
                    <a:lstStyle/>
                    <a:p>
                      <a:pPr algn="ctr"/>
                      <a:r>
                        <a:rPr lang="fr-FR" sz="1400"/>
                        <a:t>- 4,3</a:t>
                      </a:r>
                    </a:p>
                  </a:txBody>
                  <a:tcPr/>
                </a:tc>
                <a:tc>
                  <a:txBody>
                    <a:bodyPr/>
                    <a:lstStyle/>
                    <a:p>
                      <a:pPr algn="ctr"/>
                      <a:r>
                        <a:rPr lang="fr-FR" sz="1400"/>
                        <a:t>2,6 mV</a:t>
                      </a:r>
                    </a:p>
                  </a:txBody>
                  <a:tcPr/>
                </a:tc>
                <a:tc>
                  <a:txBody>
                    <a:bodyPr/>
                    <a:lstStyle/>
                    <a:p>
                      <a:pPr algn="ctr"/>
                      <a:r>
                        <a:rPr lang="fr-FR" sz="1400" b="1">
                          <a:solidFill>
                            <a:srgbClr val="FF0000"/>
                          </a:solidFill>
                        </a:rPr>
                        <a:t>5,9</a:t>
                      </a:r>
                    </a:p>
                  </a:txBody>
                  <a:tcPr/>
                </a:tc>
                <a:extLst>
                  <a:ext uri="{0D108BD9-81ED-4DB2-BD59-A6C34878D82A}">
                    <a16:rowId xmlns:a16="http://schemas.microsoft.com/office/drawing/2014/main" val="3182128246"/>
                  </a:ext>
                </a:extLst>
              </a:tr>
              <a:tr h="282478">
                <a:tc>
                  <a:txBody>
                    <a:bodyPr/>
                    <a:lstStyle/>
                    <a:p>
                      <a:r>
                        <a:rPr lang="fr-FR" sz="1400"/>
                        <a:t>Fibulaire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1,5</a:t>
                      </a:r>
                    </a:p>
                  </a:txBody>
                  <a:tcPr/>
                </a:tc>
                <a:tc>
                  <a:txBody>
                    <a:bodyPr/>
                    <a:lstStyle/>
                    <a:p>
                      <a:pPr algn="ctr"/>
                      <a:r>
                        <a:rPr lang="fr-FR" sz="1400"/>
                        <a:t>- 4,6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2,0 mV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6,3</a:t>
                      </a:r>
                    </a:p>
                  </a:txBody>
                  <a:tcPr/>
                </a:tc>
                <a:extLst>
                  <a:ext uri="{0D108BD9-81ED-4DB2-BD59-A6C34878D82A}">
                    <a16:rowId xmlns:a16="http://schemas.microsoft.com/office/drawing/2014/main" val="697569474"/>
                  </a:ext>
                </a:extLst>
              </a:tr>
            </a:tbl>
          </a:graphicData>
        </a:graphic>
      </p:graphicFrame>
      <p:sp>
        <p:nvSpPr>
          <p:cNvPr id="8" name="ZoneTexte 7">
            <a:extLst>
              <a:ext uri="{FF2B5EF4-FFF2-40B4-BE49-F238E27FC236}">
                <a16:creationId xmlns:a16="http://schemas.microsoft.com/office/drawing/2014/main" id="{25F7CC5C-9795-8811-6563-DDCAD92B9447}"/>
              </a:ext>
            </a:extLst>
          </p:cNvPr>
          <p:cNvSpPr txBox="1"/>
          <p:nvPr/>
        </p:nvSpPr>
        <p:spPr>
          <a:xfrm>
            <a:off x="758725" y="1031639"/>
            <a:ext cx="5327099" cy="369332"/>
          </a:xfrm>
          <a:prstGeom prst="rect">
            <a:avLst/>
          </a:prstGeom>
          <a:noFill/>
        </p:spPr>
        <p:txBody>
          <a:bodyPr wrap="none" rtlCol="0">
            <a:spAutoFit/>
          </a:bodyPr>
          <a:lstStyle/>
          <a:p>
            <a:pPr algn="ctr"/>
            <a:r>
              <a:rPr lang="fr-FR" b="1">
                <a:solidFill>
                  <a:srgbClr val="FFFF00"/>
                </a:solidFill>
                <a:latin typeface="Arial" panose="020B0604020202020204" pitchFamily="34" charset="0"/>
                <a:cs typeface="Arial" panose="020B0604020202020204" pitchFamily="34" charset="0"/>
              </a:rPr>
              <a:t>Examen du 22 juin 1994 (46 ans, 1 m 57, 59 Kg)</a:t>
            </a:r>
          </a:p>
        </p:txBody>
      </p:sp>
      <p:sp>
        <p:nvSpPr>
          <p:cNvPr id="3" name="ZoneTexte 2">
            <a:extLst>
              <a:ext uri="{FF2B5EF4-FFF2-40B4-BE49-F238E27FC236}">
                <a16:creationId xmlns:a16="http://schemas.microsoft.com/office/drawing/2014/main" id="{E46F1398-F082-8D5F-E4FD-DBD62A4D3519}"/>
              </a:ext>
            </a:extLst>
          </p:cNvPr>
          <p:cNvSpPr txBox="1"/>
          <p:nvPr/>
        </p:nvSpPr>
        <p:spPr>
          <a:xfrm>
            <a:off x="6885017" y="1027585"/>
            <a:ext cx="4929555" cy="2031325"/>
          </a:xfrm>
          <a:prstGeom prst="rect">
            <a:avLst/>
          </a:prstGeom>
          <a:noFill/>
        </p:spPr>
        <p:txBody>
          <a:bodyPr wrap="none" rtlCol="0">
            <a:spAutoFit/>
          </a:bodyPr>
          <a:lstStyle/>
          <a:p>
            <a:r>
              <a:rPr lang="fr-FR" b="1" dirty="0">
                <a:solidFill>
                  <a:schemeClr val="bg1"/>
                </a:solidFill>
                <a:latin typeface="Arial" panose="020B0604020202020204" pitchFamily="34" charset="0"/>
                <a:cs typeface="Arial" panose="020B0604020202020204" pitchFamily="34" charset="0"/>
              </a:rPr>
              <a:t>Mme CJ née le 23/4/48, enseignante</a:t>
            </a:r>
          </a:p>
          <a:p>
            <a:r>
              <a:rPr lang="fr-FR" b="1" dirty="0">
                <a:solidFill>
                  <a:schemeClr val="bg1"/>
                </a:solidFill>
                <a:highlight>
                  <a:srgbClr val="FF0000"/>
                </a:highlight>
                <a:latin typeface="Arial" panose="020B0604020202020204" pitchFamily="34" charset="0"/>
                <a:cs typeface="Arial" panose="020B0604020202020204" pitchFamily="34" charset="0"/>
              </a:rPr>
              <a:t>ATCD</a:t>
            </a:r>
            <a:r>
              <a:rPr lang="fr-FR" b="1" dirty="0">
                <a:solidFill>
                  <a:schemeClr val="bg1"/>
                </a:solidFill>
                <a:latin typeface="Arial" panose="020B0604020202020204" pitchFamily="34" charset="0"/>
                <a:cs typeface="Arial" panose="020B0604020202020204" pitchFamily="34" charset="0"/>
              </a:rPr>
              <a:t> : cure de TC X 2, HTA, tabagisme</a:t>
            </a:r>
          </a:p>
          <a:p>
            <a:r>
              <a:rPr lang="fr-FR" b="1" dirty="0">
                <a:solidFill>
                  <a:schemeClr val="bg1"/>
                </a:solidFill>
                <a:highlight>
                  <a:srgbClr val="FF0000"/>
                </a:highlight>
                <a:latin typeface="Arial" panose="020B0604020202020204" pitchFamily="34" charset="0"/>
                <a:cs typeface="Arial" panose="020B0604020202020204" pitchFamily="34" charset="0"/>
              </a:rPr>
              <a:t>Plaintes</a:t>
            </a:r>
            <a:r>
              <a:rPr lang="fr-FR" b="1" dirty="0">
                <a:solidFill>
                  <a:schemeClr val="bg1"/>
                </a:solidFill>
                <a:latin typeface="Arial" panose="020B0604020202020204" pitchFamily="34" charset="0"/>
                <a:cs typeface="Arial" panose="020B0604020202020204" pitchFamily="34" charset="0"/>
              </a:rPr>
              <a:t> : </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 acroparesthésies, </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 décharges électriques orteils pied gauche</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 crampes mollets</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 « Myalgies volantes »</a:t>
            </a:r>
          </a:p>
        </p:txBody>
      </p:sp>
      <p:pic>
        <p:nvPicPr>
          <p:cNvPr id="4" name="Image 3">
            <a:extLst>
              <a:ext uri="{FF2B5EF4-FFF2-40B4-BE49-F238E27FC236}">
                <a16:creationId xmlns:a16="http://schemas.microsoft.com/office/drawing/2014/main" id="{DDD59A50-E2D0-A75B-DD3D-24632F9C483E}"/>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2869125" y="3710374"/>
            <a:ext cx="3092802" cy="2897980"/>
          </a:xfrm>
          <a:prstGeom prst="rect">
            <a:avLst/>
          </a:prstGeom>
          <a:ln w="38100">
            <a:solidFill>
              <a:srgbClr val="FF0000"/>
            </a:solidFill>
          </a:ln>
        </p:spPr>
      </p:pic>
      <p:cxnSp>
        <p:nvCxnSpPr>
          <p:cNvPr id="9" name="Connecteur droit 8">
            <a:extLst>
              <a:ext uri="{FF2B5EF4-FFF2-40B4-BE49-F238E27FC236}">
                <a16:creationId xmlns:a16="http://schemas.microsoft.com/office/drawing/2014/main" id="{D74250FE-E63E-3D91-FA9C-200DF15A9B85}"/>
              </a:ext>
            </a:extLst>
          </p:cNvPr>
          <p:cNvCxnSpPr>
            <a:cxnSpLocks/>
          </p:cNvCxnSpPr>
          <p:nvPr/>
        </p:nvCxnSpPr>
        <p:spPr>
          <a:xfrm>
            <a:off x="4429479" y="3708431"/>
            <a:ext cx="19208" cy="2918889"/>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D80C170B-7FA4-BA16-E1C9-C3F03F271C4F}"/>
              </a:ext>
            </a:extLst>
          </p:cNvPr>
          <p:cNvCxnSpPr>
            <a:cxnSpLocks/>
          </p:cNvCxnSpPr>
          <p:nvPr/>
        </p:nvCxnSpPr>
        <p:spPr>
          <a:xfrm>
            <a:off x="4976016" y="3798355"/>
            <a:ext cx="0" cy="272331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5F7BC0C4-963D-E301-9F80-67949F00C110}"/>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6891518" y="3696042"/>
            <a:ext cx="3097720" cy="2926643"/>
          </a:xfrm>
          <a:prstGeom prst="rect">
            <a:avLst/>
          </a:prstGeom>
          <a:ln w="38100">
            <a:solidFill>
              <a:srgbClr val="FF0000"/>
            </a:solidFill>
          </a:ln>
        </p:spPr>
      </p:pic>
      <p:cxnSp>
        <p:nvCxnSpPr>
          <p:cNvPr id="16" name="Connecteur droit 15">
            <a:extLst>
              <a:ext uri="{FF2B5EF4-FFF2-40B4-BE49-F238E27FC236}">
                <a16:creationId xmlns:a16="http://schemas.microsoft.com/office/drawing/2014/main" id="{6E44980D-EA25-4FF2-9227-E485CAD58866}"/>
              </a:ext>
            </a:extLst>
          </p:cNvPr>
          <p:cNvCxnSpPr>
            <a:cxnSpLocks/>
          </p:cNvCxnSpPr>
          <p:nvPr/>
        </p:nvCxnSpPr>
        <p:spPr>
          <a:xfrm>
            <a:off x="8519971" y="3699637"/>
            <a:ext cx="19208" cy="2918889"/>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1A03D8B-8E52-BC93-BEED-8E887ED8CB55}"/>
              </a:ext>
            </a:extLst>
          </p:cNvPr>
          <p:cNvCxnSpPr>
            <a:cxnSpLocks/>
          </p:cNvCxnSpPr>
          <p:nvPr/>
        </p:nvCxnSpPr>
        <p:spPr>
          <a:xfrm>
            <a:off x="9349795" y="3787546"/>
            <a:ext cx="0" cy="272331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78C032E-C48B-A132-4681-7C80DA9F10D4}"/>
              </a:ext>
            </a:extLst>
          </p:cNvPr>
          <p:cNvSpPr txBox="1"/>
          <p:nvPr/>
        </p:nvSpPr>
        <p:spPr>
          <a:xfrm>
            <a:off x="3115165" y="3798355"/>
            <a:ext cx="1396056" cy="369332"/>
          </a:xfrm>
          <a:prstGeom prst="rect">
            <a:avLst/>
          </a:prstGeom>
          <a:noFill/>
        </p:spPr>
        <p:txBody>
          <a:bodyPr wrap="square">
            <a:spAutoFit/>
          </a:bodyPr>
          <a:lstStyle/>
          <a:p>
            <a:r>
              <a:rPr lang="fr-FR" b="1">
                <a:latin typeface="Arial" panose="020B0604020202020204" pitchFamily="34" charset="0"/>
                <a:cs typeface="Arial" panose="020B0604020202020204" pitchFamily="34" charset="0"/>
              </a:rPr>
              <a:t>Tibial</a:t>
            </a:r>
            <a:endParaRPr lang="fr-FR"/>
          </a:p>
        </p:txBody>
      </p:sp>
      <p:sp>
        <p:nvSpPr>
          <p:cNvPr id="10" name="ZoneTexte 9">
            <a:extLst>
              <a:ext uri="{FF2B5EF4-FFF2-40B4-BE49-F238E27FC236}">
                <a16:creationId xmlns:a16="http://schemas.microsoft.com/office/drawing/2014/main" id="{4AD02E07-C63D-0E32-ECAF-318F76C4328A}"/>
              </a:ext>
            </a:extLst>
          </p:cNvPr>
          <p:cNvSpPr txBox="1"/>
          <p:nvPr/>
        </p:nvSpPr>
        <p:spPr>
          <a:xfrm>
            <a:off x="7143123" y="3798355"/>
            <a:ext cx="1396056" cy="369332"/>
          </a:xfrm>
          <a:prstGeom prst="rect">
            <a:avLst/>
          </a:prstGeom>
          <a:noFill/>
        </p:spPr>
        <p:txBody>
          <a:bodyPr wrap="square">
            <a:spAutoFit/>
          </a:bodyPr>
          <a:lstStyle/>
          <a:p>
            <a:r>
              <a:rPr lang="fr-FR" b="1">
                <a:latin typeface="Arial" panose="020B0604020202020204" pitchFamily="34" charset="0"/>
                <a:cs typeface="Arial" panose="020B0604020202020204" pitchFamily="34" charset="0"/>
              </a:rPr>
              <a:t>Fibulaire</a:t>
            </a:r>
            <a:endParaRPr lang="fr-FR"/>
          </a:p>
        </p:txBody>
      </p:sp>
    </p:spTree>
    <p:extLst>
      <p:ext uri="{BB962C8B-B14F-4D97-AF65-F5344CB8AC3E}">
        <p14:creationId xmlns:p14="http://schemas.microsoft.com/office/powerpoint/2010/main" val="847298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64A377-B4C9-568B-89AE-C6097BBD5A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A2ABFE-33DE-B56E-7DEB-4E8F2D7E9A9F}"/>
              </a:ext>
            </a:extLst>
          </p:cNvPr>
          <p:cNvSpPr>
            <a:spLocks noGrp="1"/>
          </p:cNvSpPr>
          <p:nvPr>
            <p:ph type="title"/>
          </p:nvPr>
        </p:nvSpPr>
        <p:spPr>
          <a:xfrm>
            <a:off x="1710712" y="39867"/>
            <a:ext cx="8770571" cy="889000"/>
          </a:xfrm>
        </p:spPr>
        <p:txBody>
          <a:bodyPr>
            <a:normAutofit/>
          </a:bodyPr>
          <a:lstStyle/>
          <a:p>
            <a:r>
              <a:rPr lang="fr-FR">
                <a:solidFill>
                  <a:schemeClr val="bg1"/>
                </a:solidFill>
              </a:rPr>
              <a:t>Madame CJ née le 23/4/48</a:t>
            </a:r>
          </a:p>
        </p:txBody>
      </p:sp>
      <p:sp>
        <p:nvSpPr>
          <p:cNvPr id="3" name="ZoneTexte 2">
            <a:extLst>
              <a:ext uri="{FF2B5EF4-FFF2-40B4-BE49-F238E27FC236}">
                <a16:creationId xmlns:a16="http://schemas.microsoft.com/office/drawing/2014/main" id="{B6375004-09FF-8464-CC36-4DEC8CCECE70}"/>
              </a:ext>
            </a:extLst>
          </p:cNvPr>
          <p:cNvSpPr txBox="1"/>
          <p:nvPr/>
        </p:nvSpPr>
        <p:spPr>
          <a:xfrm>
            <a:off x="208577" y="1362713"/>
            <a:ext cx="12066124" cy="5324535"/>
          </a:xfrm>
          <a:prstGeom prst="rect">
            <a:avLst/>
          </a:prstGeom>
          <a:noFill/>
        </p:spPr>
        <p:txBody>
          <a:bodyPr wrap="none" rtlCol="0">
            <a:spAutoFit/>
          </a:bodyPr>
          <a:lstStyle/>
          <a:p>
            <a:pPr marL="285750" indent="-285750">
              <a:buFont typeface="Arial" panose="020B0604020202020204" pitchFamily="34" charset="0"/>
              <a:buChar char="•"/>
            </a:pPr>
            <a:r>
              <a:rPr lang="fr-FR" sz="2000" b="1" spc="150">
                <a:solidFill>
                  <a:srgbClr val="FFFF00"/>
                </a:solidFill>
                <a:latin typeface="Arial" panose="020B0604020202020204" pitchFamily="34" charset="0"/>
                <a:cs typeface="Arial" panose="020B0604020202020204" pitchFamily="34" charset="0"/>
              </a:rPr>
              <a:t>Biopsie neuromusculaire </a:t>
            </a:r>
            <a:r>
              <a:rPr lang="fr-FR" sz="2000" b="1" spc="150">
                <a:solidFill>
                  <a:schemeClr val="bg1"/>
                </a:solidFill>
                <a:latin typeface="Arial" panose="020B0604020202020204" pitchFamily="34" charset="0"/>
                <a:cs typeface="Arial" panose="020B0604020202020204" pitchFamily="34" charset="0"/>
              </a:rPr>
              <a:t>(1994) : hypertrophie myélinique avec bulbes d’oignons, </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sans aucun caractère inflammatoire et laissant suggérer comme premier </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diagnostic celui de maladie de </a:t>
            </a:r>
            <a:r>
              <a:rPr lang="fr-FR" sz="2000" b="1" u="sng" spc="150">
                <a:solidFill>
                  <a:schemeClr val="bg1"/>
                </a:solidFill>
                <a:latin typeface="Arial" panose="020B0604020202020204" pitchFamily="34" charset="0"/>
                <a:cs typeface="Arial" panose="020B0604020202020204" pitchFamily="34" charset="0"/>
              </a:rPr>
              <a:t>Charcot-Marie-Tooth à forme hypertrophique</a:t>
            </a:r>
          </a:p>
          <a:p>
            <a:pPr marL="285750" indent="-285750">
              <a:buFont typeface="Arial" panose="020B0604020202020204" pitchFamily="34" charset="0"/>
              <a:buChar char="•"/>
            </a:pPr>
            <a:r>
              <a:rPr lang="fr-FR" sz="2000" b="1" spc="150">
                <a:solidFill>
                  <a:srgbClr val="FFFF00"/>
                </a:solidFill>
                <a:latin typeface="Arial" panose="020B0604020202020204" pitchFamily="34" charset="0"/>
                <a:cs typeface="Arial" panose="020B0604020202020204" pitchFamily="34" charset="0"/>
              </a:rPr>
              <a:t>IRM cervicale </a:t>
            </a:r>
            <a:r>
              <a:rPr lang="fr-FR" sz="2000" b="1" spc="150">
                <a:solidFill>
                  <a:schemeClr val="bg1"/>
                </a:solidFill>
                <a:latin typeface="Arial" panose="020B0604020202020204" pitchFamily="34" charset="0"/>
                <a:cs typeface="Arial" panose="020B0604020202020204" pitchFamily="34" charset="0"/>
              </a:rPr>
              <a:t>: malformation d’</a:t>
            </a:r>
            <a:r>
              <a:rPr lang="fr-FR" sz="2000" b="1" u="sng" spc="150">
                <a:solidFill>
                  <a:schemeClr val="bg1"/>
                </a:solidFill>
                <a:latin typeface="Arial" panose="020B0604020202020204" pitchFamily="34" charset="0"/>
                <a:cs typeface="Arial" panose="020B0604020202020204" pitchFamily="34" charset="0"/>
              </a:rPr>
              <a:t>Arnold-Chiari</a:t>
            </a:r>
          </a:p>
          <a:p>
            <a:pPr marL="285750" indent="-285750">
              <a:buFont typeface="Arial" panose="020B0604020202020204" pitchFamily="34" charset="0"/>
              <a:buChar char="•"/>
              <a:tabLst>
                <a:tab pos="1727200" algn="l"/>
              </a:tabLst>
            </a:pPr>
            <a:r>
              <a:rPr lang="fr-FR" sz="2000" b="1" spc="150">
                <a:solidFill>
                  <a:srgbClr val="FFFF00"/>
                </a:solidFill>
                <a:latin typeface="Arial" panose="020B0604020202020204" pitchFamily="34" charset="0"/>
                <a:cs typeface="Arial" panose="020B0604020202020204" pitchFamily="34" charset="0"/>
              </a:rPr>
              <a:t>Biologie</a:t>
            </a:r>
            <a:r>
              <a:rPr lang="fr-FR" sz="2000" b="1" spc="150">
                <a:solidFill>
                  <a:schemeClr val="bg1"/>
                </a:solidFill>
                <a:latin typeface="Arial" panose="020B0604020202020204" pitchFamily="34" charset="0"/>
                <a:cs typeface="Arial" panose="020B0604020202020204" pitchFamily="34" charset="0"/>
              </a:rPr>
              <a:t> : </a:t>
            </a:r>
            <a:r>
              <a:rPr lang="fr-FR" sz="2000" b="1" u="sng" spc="150">
                <a:solidFill>
                  <a:schemeClr val="bg1"/>
                </a:solidFill>
                <a:latin typeface="Arial" panose="020B0604020202020204" pitchFamily="34" charset="0"/>
                <a:cs typeface="Arial" panose="020B0604020202020204" pitchFamily="34" charset="0"/>
              </a:rPr>
              <a:t>VS</a:t>
            </a:r>
            <a:r>
              <a:rPr lang="fr-FR" sz="2000" b="1" spc="150">
                <a:solidFill>
                  <a:schemeClr val="bg1"/>
                </a:solidFill>
                <a:latin typeface="Arial" panose="020B0604020202020204" pitchFamily="34" charset="0"/>
                <a:cs typeface="Arial" panose="020B0604020202020204" pitchFamily="34" charset="0"/>
              </a:rPr>
              <a:t> 22 mm/h</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a:t>
            </a:r>
            <a:r>
              <a:rPr lang="fr-FR" sz="2000" b="1" u="sng" spc="150">
                <a:solidFill>
                  <a:schemeClr val="bg1"/>
                </a:solidFill>
                <a:latin typeface="Arial" panose="020B0604020202020204" pitchFamily="34" charset="0"/>
                <a:cs typeface="Arial" panose="020B0604020202020204" pitchFamily="34" charset="0"/>
              </a:rPr>
              <a:t>AAN</a:t>
            </a:r>
            <a:r>
              <a:rPr lang="fr-FR" sz="2000" b="1" spc="150">
                <a:solidFill>
                  <a:schemeClr val="bg1"/>
                </a:solidFill>
                <a:latin typeface="Arial" panose="020B0604020202020204" pitchFamily="34" charset="0"/>
                <a:cs typeface="Arial" panose="020B0604020202020204" pitchFamily="34" charset="0"/>
              </a:rPr>
              <a:t> homogènes (1/640)</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a:t>
            </a:r>
            <a:r>
              <a:rPr lang="fr-FR" sz="2000" b="1" u="sng" spc="150">
                <a:solidFill>
                  <a:schemeClr val="bg1"/>
                </a:solidFill>
                <a:latin typeface="Arial" panose="020B0604020202020204" pitchFamily="34" charset="0"/>
                <a:cs typeface="Arial" panose="020B0604020202020204" pitchFamily="34" charset="0"/>
              </a:rPr>
              <a:t>FR</a:t>
            </a:r>
            <a:r>
              <a:rPr lang="fr-FR" sz="2000" b="1" spc="150">
                <a:solidFill>
                  <a:schemeClr val="bg1"/>
                </a:solidFill>
                <a:latin typeface="Arial" panose="020B0604020202020204" pitchFamily="34" charset="0"/>
                <a:cs typeface="Arial" panose="020B0604020202020204" pitchFamily="34" charset="0"/>
              </a:rPr>
              <a:t> 15 UI/ml</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CPK augmentées</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Hypercholestérolémie</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	Hyperglycémie à jeun 1,52 g/l, HGPO : </a:t>
            </a:r>
            <a:r>
              <a:rPr lang="fr-FR" sz="2000" b="1" u="sng" spc="150">
                <a:solidFill>
                  <a:schemeClr val="bg1"/>
                </a:solidFill>
                <a:latin typeface="Arial" panose="020B0604020202020204" pitchFamily="34" charset="0"/>
                <a:cs typeface="Arial" panose="020B0604020202020204" pitchFamily="34" charset="0"/>
              </a:rPr>
              <a:t>intolérance glucose</a:t>
            </a:r>
          </a:p>
          <a:p>
            <a:pPr marL="285750" indent="-285750">
              <a:buFont typeface="Arial" panose="020B0604020202020204" pitchFamily="34" charset="0"/>
              <a:buChar char="•"/>
              <a:tabLst>
                <a:tab pos="1727200" algn="l"/>
              </a:tabLst>
            </a:pPr>
            <a:r>
              <a:rPr lang="fr-FR" sz="2000" b="1" spc="150">
                <a:solidFill>
                  <a:srgbClr val="FFFF00"/>
                </a:solidFill>
                <a:latin typeface="Arial" panose="020B0604020202020204" pitchFamily="34" charset="0"/>
                <a:cs typeface="Arial" panose="020B0604020202020204" pitchFamily="34" charset="0"/>
              </a:rPr>
              <a:t>PL</a:t>
            </a:r>
            <a:r>
              <a:rPr lang="fr-FR" sz="2000" b="1" spc="150">
                <a:solidFill>
                  <a:schemeClr val="bg1"/>
                </a:solidFill>
                <a:latin typeface="Arial" panose="020B0604020202020204" pitchFamily="34" charset="0"/>
                <a:cs typeface="Arial" panose="020B0604020202020204" pitchFamily="34" charset="0"/>
              </a:rPr>
              <a:t> : non réalisée car Arnold-Chiari</a:t>
            </a:r>
          </a:p>
          <a:p>
            <a:pPr marL="285750" indent="-285750">
              <a:buFont typeface="Arial" panose="020B0604020202020204" pitchFamily="34" charset="0"/>
              <a:buChar char="•"/>
              <a:tabLst>
                <a:tab pos="1727200" algn="l"/>
              </a:tabLst>
            </a:pPr>
            <a:r>
              <a:rPr lang="fr-FR" sz="2000" b="1" spc="150">
                <a:solidFill>
                  <a:srgbClr val="FFFF00"/>
                </a:solidFill>
                <a:latin typeface="Arial" panose="020B0604020202020204" pitchFamily="34" charset="0"/>
                <a:cs typeface="Arial" panose="020B0604020202020204" pitchFamily="34" charset="0"/>
              </a:rPr>
              <a:t>IRM cérébrale </a:t>
            </a:r>
            <a:r>
              <a:rPr lang="fr-FR" sz="2000" b="1" spc="150">
                <a:solidFill>
                  <a:schemeClr val="bg1"/>
                </a:solidFill>
                <a:latin typeface="Arial" panose="020B0604020202020204" pitchFamily="34" charset="0"/>
                <a:cs typeface="Arial" panose="020B0604020202020204" pitchFamily="34" charset="0"/>
              </a:rPr>
              <a:t>: </a:t>
            </a:r>
            <a:r>
              <a:rPr lang="fr-FR" sz="2000" b="1" u="sng" spc="150" err="1">
                <a:solidFill>
                  <a:schemeClr val="bg1"/>
                </a:solidFill>
                <a:latin typeface="Arial" panose="020B0604020202020204" pitchFamily="34" charset="0"/>
                <a:cs typeface="Arial" panose="020B0604020202020204" pitchFamily="34" charset="0"/>
              </a:rPr>
              <a:t>leucoencéphalopathie</a:t>
            </a:r>
            <a:endParaRPr lang="fr-FR" sz="2000" b="1" u="sng" spc="15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1727200" algn="l"/>
              </a:tabLst>
            </a:pPr>
            <a:r>
              <a:rPr lang="fr-FR" sz="2000" b="1" u="sng" spc="150">
                <a:solidFill>
                  <a:schemeClr val="bg1"/>
                </a:solidFill>
                <a:latin typeface="Arial" panose="020B0604020202020204" pitchFamily="34" charset="0"/>
                <a:cs typeface="Arial" panose="020B0604020202020204" pitchFamily="34" charset="0"/>
              </a:rPr>
              <a:t>PRNC sensitivo-motrice</a:t>
            </a:r>
            <a:r>
              <a:rPr lang="fr-FR" sz="2000" b="1" spc="150">
                <a:solidFill>
                  <a:schemeClr val="bg1"/>
                </a:solidFill>
                <a:latin typeface="Arial" panose="020B0604020202020204" pitchFamily="34" charset="0"/>
                <a:cs typeface="Arial" panose="020B0604020202020204" pitchFamily="34" charset="0"/>
              </a:rPr>
              <a:t> (2001) =&gt; 18 cures IgIV sur 3 ans =&gt; signes très discrets</a:t>
            </a:r>
            <a:br>
              <a:rPr lang="fr-FR" sz="2000" b="1" spc="150">
                <a:solidFill>
                  <a:schemeClr val="bg1"/>
                </a:solidFill>
                <a:latin typeface="Arial" panose="020B0604020202020204" pitchFamily="34" charset="0"/>
                <a:cs typeface="Arial" panose="020B0604020202020204" pitchFamily="34" charset="0"/>
              </a:rPr>
            </a:br>
            <a:r>
              <a:rPr lang="fr-FR" sz="2000" b="1" spc="150">
                <a:solidFill>
                  <a:schemeClr val="bg1"/>
                </a:solidFill>
                <a:latin typeface="Arial" panose="020B0604020202020204" pitchFamily="34" charset="0"/>
                <a:cs typeface="Arial" panose="020B0604020202020204" pitchFamily="34" charset="0"/>
              </a:rPr>
              <a:t>d’amélioration clinique et ENMG (conduction nerveuse proximale ?)</a:t>
            </a:r>
          </a:p>
          <a:p>
            <a:pPr marL="285750" indent="-285750">
              <a:buFont typeface="Arial" panose="020B0604020202020204" pitchFamily="34" charset="0"/>
              <a:buChar char="•"/>
              <a:tabLst>
                <a:tab pos="1727200" algn="l"/>
              </a:tabLst>
            </a:pPr>
            <a:r>
              <a:rPr lang="fr-FR" sz="2000" b="1" spc="150">
                <a:solidFill>
                  <a:schemeClr val="bg1"/>
                </a:solidFill>
                <a:latin typeface="Arial" panose="020B0604020202020204" pitchFamily="34" charset="0"/>
                <a:cs typeface="Arial" panose="020B0604020202020204" pitchFamily="34" charset="0"/>
              </a:rPr>
              <a:t>En 2005, la patiente demande le renouvellement de chaussures orthopédiques </a:t>
            </a:r>
            <a:br>
              <a:rPr lang="fr-FR" sz="2000" b="1" spc="150">
                <a:solidFill>
                  <a:schemeClr val="bg1"/>
                </a:solidFill>
                <a:latin typeface="Arial" panose="020B0604020202020204" pitchFamily="34" charset="0"/>
                <a:cs typeface="Arial" panose="020B0604020202020204" pitchFamily="34" charset="0"/>
              </a:rPr>
            </a:br>
            <a:r>
              <a:rPr lang="fr-FR" sz="2000" b="1" spc="150">
                <a:solidFill>
                  <a:srgbClr val="FFFF00"/>
                </a:solidFill>
                <a:latin typeface="Arial" panose="020B0604020202020204" pitchFamily="34" charset="0"/>
                <a:cs typeface="Arial" panose="020B0604020202020204" pitchFamily="34" charset="0"/>
              </a:rPr>
              <a:t>pour son fils…</a:t>
            </a:r>
          </a:p>
          <a:p>
            <a:pPr marL="285750" indent="-285750">
              <a:buFont typeface="Arial" panose="020B0604020202020204" pitchFamily="34" charset="0"/>
              <a:buChar char="•"/>
            </a:pPr>
            <a:endParaRPr lang="fr-FR" sz="2000" b="1" u="sng" spc="1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153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F6D380-DED0-57AB-1A2A-01D7BD4BAFDD}"/>
              </a:ext>
            </a:extLst>
          </p:cNvPr>
          <p:cNvSpPr>
            <a:spLocks noGrp="1"/>
          </p:cNvSpPr>
          <p:nvPr>
            <p:ph type="title"/>
          </p:nvPr>
        </p:nvSpPr>
        <p:spPr>
          <a:xfrm>
            <a:off x="1920240" y="442221"/>
            <a:ext cx="8770571" cy="999122"/>
          </a:xfrm>
        </p:spPr>
        <p:txBody>
          <a:bodyPr/>
          <a:lstStyle/>
          <a:p>
            <a:r>
              <a:rPr lang="fr-FR" dirty="0">
                <a:solidFill>
                  <a:schemeClr val="bg1"/>
                </a:solidFill>
              </a:rPr>
              <a:t>PRNA – Syndrome de Guillain-Barré</a:t>
            </a:r>
          </a:p>
        </p:txBody>
      </p:sp>
      <p:sp>
        <p:nvSpPr>
          <p:cNvPr id="3" name="Espace réservé du contenu 2">
            <a:extLst>
              <a:ext uri="{FF2B5EF4-FFF2-40B4-BE49-F238E27FC236}">
                <a16:creationId xmlns:a16="http://schemas.microsoft.com/office/drawing/2014/main" id="{329E6B7A-680D-7E31-4FF7-412B29A1AAEA}"/>
              </a:ext>
            </a:extLst>
          </p:cNvPr>
          <p:cNvSpPr>
            <a:spLocks noGrp="1"/>
          </p:cNvSpPr>
          <p:nvPr>
            <p:ph idx="1"/>
          </p:nvPr>
        </p:nvSpPr>
        <p:spPr>
          <a:xfrm>
            <a:off x="475156" y="2439222"/>
            <a:ext cx="4122244" cy="4072987"/>
          </a:xfrm>
          <a:solidFill>
            <a:schemeClr val="bg1"/>
          </a:solidFill>
          <a:ln w="50800">
            <a:solidFill>
              <a:schemeClr val="tx1"/>
            </a:solidFill>
          </a:ln>
        </p:spPr>
        <p:txBody>
          <a:bodyPr>
            <a:normAutofit fontScale="92500" lnSpcReduction="10000"/>
          </a:bodyPr>
          <a:lstStyle/>
          <a:p>
            <a:pPr marL="285750" indent="-285750">
              <a:buFont typeface="Arial" panose="020B0604020202020204" pitchFamily="34" charset="0"/>
              <a:buChar char="•"/>
            </a:pPr>
            <a:r>
              <a:rPr lang="fr-FR" sz="2000" b="1" dirty="0">
                <a:solidFill>
                  <a:schemeClr val="tx1"/>
                </a:solidFill>
                <a:latin typeface="Arial" panose="020B0604020202020204" pitchFamily="34" charset="0"/>
                <a:cs typeface="Arial" panose="020B0604020202020204" pitchFamily="34" charset="0"/>
              </a:rPr>
              <a:t>Sensitivo-moteur</a:t>
            </a:r>
          </a:p>
          <a:p>
            <a:pPr marL="285750" indent="-285750">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Prédominance motrice </a:t>
            </a:r>
          </a:p>
          <a:p>
            <a:pPr marL="285750" indent="-285750">
              <a:buFont typeface="Arial" panose="020B0604020202020204" pitchFamily="34" charset="0"/>
              <a:buChar char="•"/>
            </a:pPr>
            <a:r>
              <a:rPr lang="fr-FR" sz="2000" b="1" dirty="0">
                <a:solidFill>
                  <a:schemeClr val="tx1"/>
                </a:solidFill>
                <a:latin typeface="Arial" panose="020B0604020202020204" pitchFamily="34" charset="0"/>
                <a:cs typeface="Arial" panose="020B0604020202020204" pitchFamily="34" charset="0"/>
              </a:rPr>
              <a:t>Proximale et distale </a:t>
            </a:r>
          </a:p>
          <a:p>
            <a:pPr marL="285750" indent="-285750">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Symétrique</a:t>
            </a:r>
          </a:p>
          <a:p>
            <a:pPr marL="285750" indent="-285750">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Aréflexie diffuse </a:t>
            </a:r>
          </a:p>
          <a:p>
            <a:pPr marL="285750" indent="-285750">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Dysautonomie </a:t>
            </a:r>
          </a:p>
          <a:p>
            <a:pPr marL="285750" indent="-285750">
              <a:buFont typeface="Arial" panose="020B0604020202020204" pitchFamily="34" charset="0"/>
              <a:buChar char="•"/>
            </a:pPr>
            <a:r>
              <a:rPr lang="fr-FR" sz="2000" b="1" dirty="0">
                <a:solidFill>
                  <a:schemeClr val="tx1"/>
                </a:solidFill>
                <a:latin typeface="Arial" panose="020B0604020202020204" pitchFamily="34" charset="0"/>
                <a:cs typeface="Arial" panose="020B0604020202020204" pitchFamily="34" charset="0"/>
              </a:rPr>
              <a:t>Aggravation &lt; 4 sem. </a:t>
            </a:r>
          </a:p>
          <a:p>
            <a:pPr marL="285750" indent="-285750">
              <a:buFont typeface="Arial" panose="020B0604020202020204" pitchFamily="34" charset="0"/>
              <a:buChar char="•"/>
            </a:pPr>
            <a:r>
              <a:rPr lang="fr-FR" sz="2000" dirty="0">
                <a:solidFill>
                  <a:schemeClr val="tx1"/>
                </a:solidFill>
                <a:latin typeface="Arial" panose="020B0604020202020204" pitchFamily="34" charset="0"/>
                <a:cs typeface="Arial" panose="020B0604020202020204" pitchFamily="34" charset="0"/>
              </a:rPr>
              <a:t>Protéinorachie augmentée</a:t>
            </a:r>
          </a:p>
          <a:p>
            <a:endParaRPr lang="fr-FR" dirty="0">
              <a:solidFill>
                <a:schemeClr val="tx1"/>
              </a:solidFill>
            </a:endParaRPr>
          </a:p>
        </p:txBody>
      </p:sp>
      <p:sp>
        <p:nvSpPr>
          <p:cNvPr id="4" name="Espace réservé du contenu 2">
            <a:extLst>
              <a:ext uri="{FF2B5EF4-FFF2-40B4-BE49-F238E27FC236}">
                <a16:creationId xmlns:a16="http://schemas.microsoft.com/office/drawing/2014/main" id="{2724D2E7-D0CE-542C-2AC4-2D403F8D146C}"/>
              </a:ext>
            </a:extLst>
          </p:cNvPr>
          <p:cNvSpPr txBox="1">
            <a:spLocks/>
          </p:cNvSpPr>
          <p:nvPr/>
        </p:nvSpPr>
        <p:spPr>
          <a:xfrm>
            <a:off x="5066743" y="1813282"/>
            <a:ext cx="4914384" cy="2276118"/>
          </a:xfrm>
          <a:prstGeom prst="rect">
            <a:avLst/>
          </a:prstGeom>
          <a:solidFill>
            <a:srgbClr val="FF0000"/>
          </a:solidFill>
          <a:ln w="50800">
            <a:solidFill>
              <a:schemeClr val="bg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buFont typeface="Arial" panose="020B0604020202020204" pitchFamily="34" charset="0"/>
              <a:buChar char="•"/>
            </a:pPr>
            <a:r>
              <a:rPr lang="fr-FR" sz="2000" b="1" dirty="0">
                <a:solidFill>
                  <a:schemeClr val="bg1"/>
                </a:solidFill>
                <a:latin typeface="Arial" panose="020B0604020202020204" pitchFamily="34" charset="0"/>
                <a:cs typeface="Arial" panose="020B0604020202020204" pitchFamily="34" charset="0"/>
              </a:rPr>
              <a:t>Sensitivo-moteur</a:t>
            </a:r>
            <a:endParaRPr lang="fr-FR"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000" b="1" dirty="0">
                <a:solidFill>
                  <a:schemeClr val="bg1"/>
                </a:solidFill>
                <a:latin typeface="Arial" panose="020B0604020202020204" pitchFamily="34" charset="0"/>
                <a:cs typeface="Arial" panose="020B0604020202020204" pitchFamily="34" charset="0"/>
              </a:rPr>
              <a:t>Non longueur-dépendant</a:t>
            </a:r>
          </a:p>
          <a:p>
            <a:pPr marL="285750" indent="-285750">
              <a:buFont typeface="Arial" panose="020B0604020202020204" pitchFamily="34" charset="0"/>
              <a:buChar char="•"/>
            </a:pPr>
            <a:r>
              <a:rPr lang="fr-FR" sz="2000" b="1" dirty="0">
                <a:solidFill>
                  <a:schemeClr val="bg1"/>
                </a:solidFill>
                <a:latin typeface="Arial" panose="020B0604020202020204" pitchFamily="34" charset="0"/>
                <a:cs typeface="Arial" panose="020B0604020202020204" pitchFamily="34" charset="0"/>
              </a:rPr>
              <a:t>Aggravation &lt; 4 sem. </a:t>
            </a:r>
          </a:p>
          <a:p>
            <a:pPr marL="285750" indent="-285750">
              <a:buFont typeface="Arial" panose="020B0604020202020204" pitchFamily="34" charset="0"/>
              <a:buChar char="•"/>
            </a:pPr>
            <a:r>
              <a:rPr lang="fr-FR" sz="2000" b="1" dirty="0">
                <a:solidFill>
                  <a:schemeClr val="bg1"/>
                </a:solidFill>
                <a:latin typeface="Arial" panose="020B0604020202020204" pitchFamily="34" charset="0"/>
                <a:cs typeface="Arial" panose="020B0604020202020204" pitchFamily="34" charset="0"/>
              </a:rPr>
              <a:t>Habituellement démyélinisante</a:t>
            </a:r>
          </a:p>
        </p:txBody>
      </p:sp>
      <p:sp>
        <p:nvSpPr>
          <p:cNvPr id="5" name="Espace réservé du contenu 2">
            <a:extLst>
              <a:ext uri="{FF2B5EF4-FFF2-40B4-BE49-F238E27FC236}">
                <a16:creationId xmlns:a16="http://schemas.microsoft.com/office/drawing/2014/main" id="{0A1EB297-41C5-1985-CFA0-C77F705E7EF2}"/>
              </a:ext>
            </a:extLst>
          </p:cNvPr>
          <p:cNvSpPr txBox="1">
            <a:spLocks/>
          </p:cNvSpPr>
          <p:nvPr/>
        </p:nvSpPr>
        <p:spPr>
          <a:xfrm>
            <a:off x="6617768" y="4461339"/>
            <a:ext cx="5099076" cy="1926291"/>
          </a:xfrm>
          <a:prstGeom prst="rect">
            <a:avLst/>
          </a:prstGeom>
          <a:ln w="50800">
            <a:solidFill>
              <a:srgbClr val="FFFF00"/>
            </a:solidFill>
          </a:ln>
        </p:spPr>
        <p:txBody>
          <a:bodyPr vert="horz" lIns="109728" tIns="109728" rIns="109728" bIns="91440" rtlCol="0">
            <a:normAutofit lnSpcReduction="10000"/>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dirty="0">
                <a:solidFill>
                  <a:srgbClr val="FFFF00"/>
                </a:solidFill>
              </a:rPr>
              <a:t>URGENCE THERAPEUTIQUE </a:t>
            </a:r>
            <a:br>
              <a:rPr lang="fr-FR" b="1" dirty="0">
                <a:solidFill>
                  <a:srgbClr val="FFFF00"/>
                </a:solidFill>
              </a:rPr>
            </a:br>
            <a:r>
              <a:rPr lang="fr-FR" b="1" dirty="0">
                <a:solidFill>
                  <a:srgbClr val="FFFF00"/>
                </a:solidFill>
              </a:rPr>
              <a:t>=&gt; DIAGNOSTIQUE (LCR + ENMG)</a:t>
            </a:r>
          </a:p>
          <a:p>
            <a:pPr marL="285750" indent="-285750">
              <a:buFont typeface="Arial" panose="020B0604020202020204" pitchFamily="34" charset="0"/>
              <a:buChar char="•"/>
            </a:pPr>
            <a:r>
              <a:rPr lang="fr-FR" b="1" dirty="0">
                <a:solidFill>
                  <a:schemeClr val="bg1"/>
                </a:solidFill>
              </a:rPr>
              <a:t>Immunoglobulines IV</a:t>
            </a:r>
          </a:p>
          <a:p>
            <a:pPr marL="285750" indent="-285750">
              <a:buFont typeface="Arial" panose="020B0604020202020204" pitchFamily="34" charset="0"/>
              <a:buChar char="•"/>
            </a:pPr>
            <a:r>
              <a:rPr lang="fr-FR" b="1" dirty="0">
                <a:solidFill>
                  <a:schemeClr val="bg1"/>
                </a:solidFill>
              </a:rPr>
              <a:t>Échanges plasmatiques</a:t>
            </a:r>
          </a:p>
        </p:txBody>
      </p:sp>
    </p:spTree>
    <p:extLst>
      <p:ext uri="{BB962C8B-B14F-4D97-AF65-F5344CB8AC3E}">
        <p14:creationId xmlns:p14="http://schemas.microsoft.com/office/powerpoint/2010/main" val="52796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56F8C2-B037-9208-06AA-5BC4C62C345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1EA626-8B32-6247-B204-77354D8ED760}"/>
              </a:ext>
            </a:extLst>
          </p:cNvPr>
          <p:cNvSpPr>
            <a:spLocks noGrp="1"/>
          </p:cNvSpPr>
          <p:nvPr>
            <p:ph type="title"/>
          </p:nvPr>
        </p:nvSpPr>
        <p:spPr>
          <a:xfrm>
            <a:off x="1710712" y="39867"/>
            <a:ext cx="8770571" cy="889000"/>
          </a:xfrm>
        </p:spPr>
        <p:txBody>
          <a:bodyPr>
            <a:normAutofit/>
          </a:bodyPr>
          <a:lstStyle/>
          <a:p>
            <a:r>
              <a:rPr lang="fr-FR">
                <a:solidFill>
                  <a:schemeClr val="bg1"/>
                </a:solidFill>
              </a:rPr>
              <a:t>Madame CJ née le 23/4/48</a:t>
            </a:r>
          </a:p>
        </p:txBody>
      </p:sp>
      <p:sp>
        <p:nvSpPr>
          <p:cNvPr id="3" name="ZoneTexte 2">
            <a:extLst>
              <a:ext uri="{FF2B5EF4-FFF2-40B4-BE49-F238E27FC236}">
                <a16:creationId xmlns:a16="http://schemas.microsoft.com/office/drawing/2014/main" id="{6C4DE33E-73DB-9B7B-5E3F-976F56890DCF}"/>
              </a:ext>
            </a:extLst>
          </p:cNvPr>
          <p:cNvSpPr txBox="1"/>
          <p:nvPr/>
        </p:nvSpPr>
        <p:spPr>
          <a:xfrm>
            <a:off x="208577" y="1203552"/>
            <a:ext cx="7140096" cy="4401205"/>
          </a:xfrm>
          <a:prstGeom prst="rect">
            <a:avLst/>
          </a:prstGeom>
          <a:noFill/>
        </p:spPr>
        <p:txBody>
          <a:bodyPr wrap="none" rtlCol="0">
            <a:spAutoFit/>
          </a:bodyPr>
          <a:lstStyle/>
          <a:p>
            <a:pPr marL="285750" indent="-285750">
              <a:buFont typeface="Arial" panose="020B0604020202020204" pitchFamily="34" charset="0"/>
              <a:buChar char="•"/>
            </a:pPr>
            <a:r>
              <a:rPr lang="fr-FR" sz="2000" b="1" spc="150" dirty="0">
                <a:solidFill>
                  <a:srgbClr val="FFFF00"/>
                </a:solidFill>
                <a:latin typeface="Arial" panose="020B0604020202020204" pitchFamily="34" charset="0"/>
                <a:cs typeface="Arial" panose="020B0604020202020204" pitchFamily="34" charset="0"/>
              </a:rPr>
              <a:t>Charcot-Marie-Tooth</a:t>
            </a:r>
          </a:p>
          <a:p>
            <a:pPr marL="285750" indent="-285750">
              <a:buFont typeface="Arial" panose="020B0604020202020204" pitchFamily="34" charset="0"/>
              <a:buChar char="•"/>
            </a:pPr>
            <a:r>
              <a:rPr lang="fr-FR" sz="2000" b="1" spc="150" dirty="0">
                <a:solidFill>
                  <a:schemeClr val="bg1"/>
                </a:solidFill>
                <a:latin typeface="Arial" panose="020B0604020202020204" pitchFamily="34" charset="0"/>
                <a:cs typeface="Arial" panose="020B0604020202020204" pitchFamily="34" charset="0"/>
              </a:rPr>
              <a:t>PMP 22 …</a:t>
            </a:r>
          </a:p>
          <a:p>
            <a:pPr marL="285750" indent="-285750">
              <a:buFont typeface="Arial" panose="020B0604020202020204" pitchFamily="34" charset="0"/>
              <a:buChar char="•"/>
            </a:pPr>
            <a:r>
              <a:rPr lang="fr-FR" sz="2000" b="1" spc="150" dirty="0" err="1">
                <a:solidFill>
                  <a:schemeClr val="bg1"/>
                </a:solidFill>
                <a:latin typeface="Arial" panose="020B0604020202020204" pitchFamily="34" charset="0"/>
                <a:cs typeface="Arial" panose="020B0604020202020204" pitchFamily="34" charset="0"/>
              </a:rPr>
              <a:t>Pannel</a:t>
            </a:r>
            <a:r>
              <a:rPr lang="fr-FR" sz="2000" b="1" spc="150" dirty="0">
                <a:solidFill>
                  <a:schemeClr val="bg1"/>
                </a:solidFill>
                <a:latin typeface="Arial" panose="020B0604020202020204" pitchFamily="34" charset="0"/>
                <a:cs typeface="Arial" panose="020B0604020202020204" pitchFamily="34" charset="0"/>
              </a:rPr>
              <a:t> 77 gènes CMT</a:t>
            </a:r>
          </a:p>
          <a:p>
            <a:pPr marL="285750" indent="-285750">
              <a:buFont typeface="Arial" panose="020B0604020202020204" pitchFamily="34" charset="0"/>
              <a:buChar char="•"/>
            </a:pPr>
            <a:r>
              <a:rPr lang="fr-FR" sz="2000" b="1" spc="150" dirty="0">
                <a:solidFill>
                  <a:schemeClr val="bg1"/>
                </a:solidFill>
                <a:latin typeface="Arial" panose="020B0604020202020204" pitchFamily="34" charset="0"/>
                <a:cs typeface="Arial" panose="020B0604020202020204" pitchFamily="34" charset="0"/>
              </a:rPr>
              <a:t>Caryotype moléculaire</a:t>
            </a:r>
          </a:p>
          <a:p>
            <a:pPr marL="285750" indent="-285750">
              <a:buFont typeface="Arial" panose="020B0604020202020204" pitchFamily="34" charset="0"/>
              <a:buChar char="•"/>
            </a:pPr>
            <a:r>
              <a:rPr lang="fr-FR" sz="2000" b="1" spc="150" dirty="0">
                <a:solidFill>
                  <a:schemeClr val="bg1"/>
                </a:solidFill>
                <a:latin typeface="Arial" panose="020B0604020202020204" pitchFamily="34" charset="0"/>
                <a:cs typeface="Arial" panose="020B0604020202020204" pitchFamily="34" charset="0"/>
              </a:rPr>
              <a:t>FXN</a:t>
            </a:r>
          </a:p>
          <a:p>
            <a:pPr marL="285750" indent="-285750">
              <a:buFont typeface="Arial" panose="020B0604020202020204" pitchFamily="34" charset="0"/>
              <a:buChar char="•"/>
            </a:pPr>
            <a:r>
              <a:rPr lang="fr-FR" sz="2000" b="1" spc="150" dirty="0" err="1">
                <a:solidFill>
                  <a:schemeClr val="bg1"/>
                </a:solidFill>
                <a:latin typeface="Arial" panose="020B0604020202020204" pitchFamily="34" charset="0"/>
                <a:cs typeface="Arial" panose="020B0604020202020204" pitchFamily="34" charset="0"/>
              </a:rPr>
              <a:t>Pannel</a:t>
            </a:r>
            <a:r>
              <a:rPr lang="fr-FR" sz="2000" b="1" spc="150" dirty="0">
                <a:solidFill>
                  <a:schemeClr val="bg1"/>
                </a:solidFill>
                <a:latin typeface="Arial" panose="020B0604020202020204" pitchFamily="34" charset="0"/>
                <a:cs typeface="Arial" panose="020B0604020202020204" pitchFamily="34" charset="0"/>
              </a:rPr>
              <a:t> 97 gènes CMT</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=&gt; </a:t>
            </a:r>
            <a:r>
              <a:rPr lang="fr-FR" sz="2000" b="1" spc="150" dirty="0">
                <a:solidFill>
                  <a:srgbClr val="FFFF00"/>
                </a:solidFill>
                <a:latin typeface="Arial" panose="020B0604020202020204" pitchFamily="34" charset="0"/>
                <a:cs typeface="Arial" panose="020B0604020202020204" pitchFamily="34" charset="0"/>
              </a:rPr>
              <a:t>VUS </a:t>
            </a:r>
            <a:r>
              <a:rPr lang="fr-FR" sz="2000" b="1" i="1" spc="150" dirty="0">
                <a:solidFill>
                  <a:srgbClr val="FFFF00"/>
                </a:solidFill>
                <a:latin typeface="Arial" panose="020B0604020202020204" pitchFamily="34" charset="0"/>
                <a:cs typeface="Arial" panose="020B0604020202020204" pitchFamily="34" charset="0"/>
              </a:rPr>
              <a:t>LRSAM1</a:t>
            </a:r>
            <a:r>
              <a:rPr lang="fr-FR" sz="2000" b="1" spc="150" dirty="0">
                <a:solidFill>
                  <a:schemeClr val="bg1"/>
                </a:solidFill>
                <a:latin typeface="Arial" panose="020B0604020202020204" pitchFamily="34" charset="0"/>
                <a:cs typeface="Arial" panose="020B0604020202020204" pitchFamily="34" charset="0"/>
              </a:rPr>
              <a:t> c.578G&gt;A p.(Cys193Tyr)</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mais tableau clinique pas compatible (T.S.)</a:t>
            </a:r>
          </a:p>
          <a:p>
            <a:pPr marL="285750" indent="-285750">
              <a:buFont typeface="Arial" panose="020B0604020202020204" pitchFamily="34" charset="0"/>
              <a:buChar char="•"/>
            </a:pPr>
            <a:r>
              <a:rPr lang="fr-FR" sz="2000" b="1" spc="150" dirty="0">
                <a:solidFill>
                  <a:schemeClr val="bg1"/>
                </a:solidFill>
                <a:latin typeface="Arial" panose="020B0604020202020204" pitchFamily="34" charset="0"/>
                <a:cs typeface="Arial" panose="020B0604020202020204" pitchFamily="34" charset="0"/>
              </a:rPr>
              <a:t>Exome clinique (2023) : variant de </a:t>
            </a:r>
            <a:r>
              <a:rPr lang="fr-FR" sz="2000" b="1" spc="150" dirty="0">
                <a:solidFill>
                  <a:srgbClr val="FFFF00"/>
                </a:solidFill>
                <a:latin typeface="Arial" panose="020B0604020202020204" pitchFamily="34" charset="0"/>
                <a:cs typeface="Arial" panose="020B0604020202020204" pitchFamily="34" charset="0"/>
              </a:rPr>
              <a:t>classe 4</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(probablement pathogène) à l’état hétérozygote</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au niveau du </a:t>
            </a:r>
            <a:r>
              <a:rPr lang="fr-FR" sz="2000" b="1" spc="150" dirty="0">
                <a:solidFill>
                  <a:srgbClr val="FFFF00"/>
                </a:solidFill>
                <a:latin typeface="Arial" panose="020B0604020202020204" pitchFamily="34" charset="0"/>
                <a:cs typeface="Arial" panose="020B0604020202020204" pitchFamily="34" charset="0"/>
              </a:rPr>
              <a:t>gène </a:t>
            </a:r>
            <a:r>
              <a:rPr lang="fr-FR" sz="2000" b="1" i="1" spc="150" dirty="0">
                <a:solidFill>
                  <a:srgbClr val="FFFF00"/>
                </a:solidFill>
                <a:latin typeface="Arial" panose="020B0604020202020204" pitchFamily="34" charset="0"/>
                <a:cs typeface="Arial" panose="020B0604020202020204" pitchFamily="34" charset="0"/>
              </a:rPr>
              <a:t>ITPR3</a:t>
            </a:r>
            <a:r>
              <a:rPr lang="fr-FR" sz="2000" b="1" spc="150" dirty="0">
                <a:solidFill>
                  <a:srgbClr val="FFFF00"/>
                </a:solidFill>
                <a:latin typeface="Arial" panose="020B0604020202020204" pitchFamily="34" charset="0"/>
                <a:cs typeface="Arial" panose="020B0604020202020204" pitchFamily="34" charset="0"/>
              </a:rPr>
              <a:t> </a:t>
            </a:r>
            <a:r>
              <a:rPr lang="fr-FR" sz="2000" b="1" spc="150" dirty="0">
                <a:solidFill>
                  <a:schemeClr val="bg1"/>
                </a:solidFill>
                <a:latin typeface="Arial" panose="020B0604020202020204" pitchFamily="34" charset="0"/>
                <a:cs typeface="Arial" panose="020B0604020202020204" pitchFamily="34" charset="0"/>
              </a:rPr>
              <a:t>(CMT1J)</a:t>
            </a:r>
          </a:p>
          <a:p>
            <a:pPr marL="285750" indent="-285750">
              <a:buFont typeface="Arial" panose="020B0604020202020204" pitchFamily="34" charset="0"/>
              <a:buChar char="•"/>
            </a:pPr>
            <a:r>
              <a:rPr lang="fr-FR" sz="2000" b="1" spc="150" dirty="0">
                <a:solidFill>
                  <a:schemeClr val="bg1"/>
                </a:solidFill>
                <a:latin typeface="Arial" panose="020B0604020202020204" pitchFamily="34" charset="0"/>
                <a:cs typeface="Arial" panose="020B0604020202020204" pitchFamily="34" charset="0"/>
              </a:rPr>
              <a:t>Variant </a:t>
            </a:r>
            <a:r>
              <a:rPr lang="fr-FR" sz="2000" b="1" spc="150" dirty="0">
                <a:solidFill>
                  <a:srgbClr val="FFFF00"/>
                </a:solidFill>
                <a:latin typeface="Arial" panose="020B0604020202020204" pitchFamily="34" charset="0"/>
                <a:cs typeface="Arial" panose="020B0604020202020204" pitchFamily="34" charset="0"/>
              </a:rPr>
              <a:t>retrouvé également chez le fils </a:t>
            </a:r>
            <a:r>
              <a:rPr lang="fr-FR" sz="2000" b="1" spc="150" dirty="0">
                <a:solidFill>
                  <a:schemeClr val="bg1"/>
                </a:solidFill>
                <a:latin typeface="Arial" panose="020B0604020202020204" pitchFamily="34" charset="0"/>
                <a:cs typeface="Arial" panose="020B0604020202020204" pitchFamily="34" charset="0"/>
              </a:rPr>
              <a:t>et </a:t>
            </a:r>
            <a:br>
              <a:rPr lang="fr-FR" sz="2000" b="1" spc="150" dirty="0">
                <a:solidFill>
                  <a:schemeClr val="bg1"/>
                </a:solidFill>
                <a:latin typeface="Arial" panose="020B0604020202020204" pitchFamily="34" charset="0"/>
                <a:cs typeface="Arial" panose="020B0604020202020204" pitchFamily="34" charset="0"/>
              </a:rPr>
            </a:br>
            <a:r>
              <a:rPr lang="fr-FR" sz="2000" b="1" spc="150" dirty="0">
                <a:solidFill>
                  <a:schemeClr val="bg1"/>
                </a:solidFill>
                <a:latin typeface="Arial" panose="020B0604020202020204" pitchFamily="34" charset="0"/>
                <a:cs typeface="Arial" panose="020B0604020202020204" pitchFamily="34" charset="0"/>
              </a:rPr>
              <a:t>non retrouvé chez le père</a:t>
            </a:r>
          </a:p>
          <a:p>
            <a:pPr marL="285750" indent="-285750">
              <a:buFont typeface="Arial" panose="020B0604020202020204" pitchFamily="34" charset="0"/>
              <a:buChar char="•"/>
            </a:pPr>
            <a:endParaRPr lang="fr-FR" sz="2000" b="1" u="sng" spc="150" dirty="0">
              <a:solidFill>
                <a:schemeClr val="bg1"/>
              </a:solidFill>
              <a:latin typeface="Arial" panose="020B0604020202020204" pitchFamily="34" charset="0"/>
              <a:cs typeface="Arial" panose="020B0604020202020204" pitchFamily="34" charset="0"/>
            </a:endParaRPr>
          </a:p>
        </p:txBody>
      </p:sp>
      <p:grpSp>
        <p:nvGrpSpPr>
          <p:cNvPr id="35" name="Groupe 34">
            <a:extLst>
              <a:ext uri="{FF2B5EF4-FFF2-40B4-BE49-F238E27FC236}">
                <a16:creationId xmlns:a16="http://schemas.microsoft.com/office/drawing/2014/main" id="{A23B175E-FB0B-090E-A2EB-1B6109C21C34}"/>
              </a:ext>
            </a:extLst>
          </p:cNvPr>
          <p:cNvGrpSpPr/>
          <p:nvPr/>
        </p:nvGrpSpPr>
        <p:grpSpPr>
          <a:xfrm>
            <a:off x="7348673" y="1344201"/>
            <a:ext cx="4335100" cy="3663947"/>
            <a:chOff x="6961523" y="1981200"/>
            <a:chExt cx="4335100" cy="3663947"/>
          </a:xfrm>
        </p:grpSpPr>
        <p:sp>
          <p:nvSpPr>
            <p:cNvPr id="5" name="Ellipse 4">
              <a:extLst>
                <a:ext uri="{FF2B5EF4-FFF2-40B4-BE49-F238E27FC236}">
                  <a16:creationId xmlns:a16="http://schemas.microsoft.com/office/drawing/2014/main" id="{E7D25C84-58A0-772F-517D-F023FCB56145}"/>
                </a:ext>
              </a:extLst>
            </p:cNvPr>
            <p:cNvSpPr/>
            <p:nvPr/>
          </p:nvSpPr>
          <p:spPr>
            <a:xfrm>
              <a:off x="7170420" y="2004060"/>
              <a:ext cx="800100" cy="78486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0F7A85E-1FE1-0E93-13AA-289CCD92D74F}"/>
                </a:ext>
              </a:extLst>
            </p:cNvPr>
            <p:cNvSpPr/>
            <p:nvPr/>
          </p:nvSpPr>
          <p:spPr>
            <a:xfrm>
              <a:off x="9243060" y="1981200"/>
              <a:ext cx="815340" cy="8077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49FE3C7-2375-7D0D-4496-1B1218CA91D8}"/>
                </a:ext>
              </a:extLst>
            </p:cNvPr>
            <p:cNvSpPr/>
            <p:nvPr/>
          </p:nvSpPr>
          <p:spPr>
            <a:xfrm>
              <a:off x="8185376" y="3420744"/>
              <a:ext cx="815340" cy="807720"/>
            </a:xfrm>
            <a:prstGeom prst="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BA2B450-2CA4-C22A-0BE8-84ECE180795E}"/>
                </a:ext>
              </a:extLst>
            </p:cNvPr>
            <p:cNvSpPr/>
            <p:nvPr/>
          </p:nvSpPr>
          <p:spPr>
            <a:xfrm>
              <a:off x="6961523" y="4860287"/>
              <a:ext cx="800100" cy="78486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C33FBCD-4B99-9153-9761-BD8F6D340D27}"/>
                </a:ext>
              </a:extLst>
            </p:cNvPr>
            <p:cNvSpPr/>
            <p:nvPr/>
          </p:nvSpPr>
          <p:spPr>
            <a:xfrm>
              <a:off x="8095841" y="4860287"/>
              <a:ext cx="800100" cy="78486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9EEBE26-1536-C327-5D92-9E4C6352594F}"/>
                </a:ext>
              </a:extLst>
            </p:cNvPr>
            <p:cNvSpPr/>
            <p:nvPr/>
          </p:nvSpPr>
          <p:spPr>
            <a:xfrm>
              <a:off x="9258300" y="4837427"/>
              <a:ext cx="800100" cy="78486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AEC03C6-65DF-69E0-D791-3094DC6A9D36}"/>
                </a:ext>
              </a:extLst>
            </p:cNvPr>
            <p:cNvSpPr/>
            <p:nvPr/>
          </p:nvSpPr>
          <p:spPr>
            <a:xfrm>
              <a:off x="10481283" y="4837427"/>
              <a:ext cx="815340" cy="8077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2014CCB-7E41-1AEC-F00B-60C0EB2C82FE}"/>
                </a:ext>
              </a:extLst>
            </p:cNvPr>
            <p:cNvSpPr txBox="1"/>
            <p:nvPr/>
          </p:nvSpPr>
          <p:spPr>
            <a:xfrm>
              <a:off x="10796587" y="5068051"/>
              <a:ext cx="306494" cy="369332"/>
            </a:xfrm>
            <a:prstGeom prst="rect">
              <a:avLst/>
            </a:prstGeom>
            <a:noFill/>
          </p:spPr>
          <p:txBody>
            <a:bodyPr wrap="none" rtlCol="0">
              <a:spAutoFit/>
            </a:bodyPr>
            <a:lstStyle/>
            <a:p>
              <a:r>
                <a:rPr lang="fr-FR">
                  <a:solidFill>
                    <a:schemeClr val="bg1"/>
                  </a:solidFill>
                </a:rPr>
                <a:t>?</a:t>
              </a:r>
            </a:p>
          </p:txBody>
        </p:sp>
        <p:cxnSp>
          <p:nvCxnSpPr>
            <p:cNvPr id="14" name="Connecteur droit 13">
              <a:extLst>
                <a:ext uri="{FF2B5EF4-FFF2-40B4-BE49-F238E27FC236}">
                  <a16:creationId xmlns:a16="http://schemas.microsoft.com/office/drawing/2014/main" id="{DE89C8C7-6F73-C119-C946-F50C61CAEE49}"/>
                </a:ext>
              </a:extLst>
            </p:cNvPr>
            <p:cNvCxnSpPr>
              <a:cxnSpLocks/>
              <a:stCxn id="5" idx="6"/>
            </p:cNvCxnSpPr>
            <p:nvPr/>
          </p:nvCxnSpPr>
          <p:spPr>
            <a:xfrm>
              <a:off x="7970520" y="2396490"/>
              <a:ext cx="127254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20BF4162-57BA-9872-C28B-94DA6D411387}"/>
                </a:ext>
              </a:extLst>
            </p:cNvPr>
            <p:cNvCxnSpPr>
              <a:cxnSpLocks/>
              <a:endCxn id="7" idx="0"/>
            </p:cNvCxnSpPr>
            <p:nvPr/>
          </p:nvCxnSpPr>
          <p:spPr>
            <a:xfrm>
              <a:off x="8593046" y="2396490"/>
              <a:ext cx="0" cy="102425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C39B4458-E7C1-5FF5-08AF-E60F41A0D012}"/>
                </a:ext>
              </a:extLst>
            </p:cNvPr>
            <p:cNvSpPr/>
            <p:nvPr/>
          </p:nvSpPr>
          <p:spPr>
            <a:xfrm>
              <a:off x="10315970" y="3429000"/>
              <a:ext cx="800100" cy="78486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9DFF02AE-131E-695F-C009-05771646081A}"/>
                </a:ext>
              </a:extLst>
            </p:cNvPr>
            <p:cNvCxnSpPr>
              <a:cxnSpLocks/>
            </p:cNvCxnSpPr>
            <p:nvPr/>
          </p:nvCxnSpPr>
          <p:spPr>
            <a:xfrm>
              <a:off x="9028204" y="3813174"/>
              <a:ext cx="127254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3A07342-0192-F1BF-7A04-DCE4B0D0157F}"/>
                </a:ext>
              </a:extLst>
            </p:cNvPr>
            <p:cNvCxnSpPr>
              <a:cxnSpLocks/>
            </p:cNvCxnSpPr>
            <p:nvPr/>
          </p:nvCxnSpPr>
          <p:spPr>
            <a:xfrm>
              <a:off x="9650730" y="3813174"/>
              <a:ext cx="0" cy="102425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42E1CA6B-564B-F40D-F439-82FE64D0FCC8}"/>
                </a:ext>
              </a:extLst>
            </p:cNvPr>
            <p:cNvCxnSpPr>
              <a:cxnSpLocks/>
            </p:cNvCxnSpPr>
            <p:nvPr/>
          </p:nvCxnSpPr>
          <p:spPr>
            <a:xfrm>
              <a:off x="7349490" y="4559934"/>
              <a:ext cx="355470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9638FE9-7AA8-04BE-069C-1F64068949DA}"/>
                </a:ext>
              </a:extLst>
            </p:cNvPr>
            <p:cNvCxnSpPr>
              <a:cxnSpLocks/>
              <a:endCxn id="8" idx="0"/>
            </p:cNvCxnSpPr>
            <p:nvPr/>
          </p:nvCxnSpPr>
          <p:spPr>
            <a:xfrm>
              <a:off x="7361573" y="4559934"/>
              <a:ext cx="0" cy="30035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31D5166-AA83-E06A-463E-DE51F95FB901}"/>
                </a:ext>
              </a:extLst>
            </p:cNvPr>
            <p:cNvCxnSpPr>
              <a:cxnSpLocks/>
            </p:cNvCxnSpPr>
            <p:nvPr/>
          </p:nvCxnSpPr>
          <p:spPr>
            <a:xfrm>
              <a:off x="8481304" y="4559934"/>
              <a:ext cx="0" cy="30035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174BBF9-83C4-25FD-123F-14F1BEB7B418}"/>
                </a:ext>
              </a:extLst>
            </p:cNvPr>
            <p:cNvCxnSpPr>
              <a:cxnSpLocks/>
            </p:cNvCxnSpPr>
            <p:nvPr/>
          </p:nvCxnSpPr>
          <p:spPr>
            <a:xfrm>
              <a:off x="10904193" y="4559934"/>
              <a:ext cx="0" cy="30035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Espace réservé du contenu 2">
            <a:extLst>
              <a:ext uri="{FF2B5EF4-FFF2-40B4-BE49-F238E27FC236}">
                <a16:creationId xmlns:a16="http://schemas.microsoft.com/office/drawing/2014/main" id="{117EEB91-3EE2-AE26-286B-ECDB04442C36}"/>
              </a:ext>
            </a:extLst>
          </p:cNvPr>
          <p:cNvSpPr txBox="1">
            <a:spLocks/>
          </p:cNvSpPr>
          <p:nvPr/>
        </p:nvSpPr>
        <p:spPr>
          <a:xfrm>
            <a:off x="4543677" y="5654090"/>
            <a:ext cx="7140096" cy="922983"/>
          </a:xfrm>
          <a:prstGeom prst="rect">
            <a:avLst/>
          </a:prstGeom>
          <a:ln w="508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indent="11113">
              <a:tabLst>
                <a:tab pos="185738" algn="l"/>
              </a:tabLst>
            </a:pPr>
            <a:r>
              <a:rPr lang="nl-BE" sz="1600" b="1">
                <a:solidFill>
                  <a:srgbClr val="FFFF00"/>
                </a:solidFill>
              </a:rPr>
              <a:t>Toute neuropathie de type PRNC qui ne répond pas au traitement est suspecte d’être héréditaire</a:t>
            </a:r>
            <a:endParaRPr lang="nl-BE" sz="1600" b="1">
              <a:solidFill>
                <a:srgbClr val="FFFF00"/>
              </a:solidFill>
              <a:effectLst>
                <a:outerShdw blurRad="38100" dist="38100" dir="2700000" algn="tl">
                  <a:srgbClr val="000000">
                    <a:alpha val="43137"/>
                  </a:srgbClr>
                </a:outerShdw>
              </a:effectLst>
            </a:endParaRPr>
          </a:p>
          <a:p>
            <a:pPr indent="11113">
              <a:tabLst>
                <a:tab pos="185738" algn="l"/>
              </a:tabLst>
            </a:pPr>
            <a:r>
              <a:rPr lang="nl-BE" sz="1600">
                <a:solidFill>
                  <a:srgbClr val="FFFF00"/>
                </a:solidFill>
                <a:effectLst>
                  <a:outerShdw blurRad="38100" dist="38100" dir="2700000" algn="tl">
                    <a:srgbClr val="000000">
                      <a:alpha val="43137"/>
                    </a:srgbClr>
                  </a:outerShdw>
                </a:effectLst>
              </a:rPr>
              <a:t> </a:t>
            </a:r>
          </a:p>
        </p:txBody>
      </p:sp>
      <p:grpSp>
        <p:nvGrpSpPr>
          <p:cNvPr id="15" name="Groupe 14">
            <a:extLst>
              <a:ext uri="{FF2B5EF4-FFF2-40B4-BE49-F238E27FC236}">
                <a16:creationId xmlns:a16="http://schemas.microsoft.com/office/drawing/2014/main" id="{D133EECB-3204-379D-3652-66E0B3196F90}"/>
              </a:ext>
            </a:extLst>
          </p:cNvPr>
          <p:cNvGrpSpPr/>
          <p:nvPr/>
        </p:nvGrpSpPr>
        <p:grpSpPr>
          <a:xfrm>
            <a:off x="1299121" y="5327487"/>
            <a:ext cx="4162357" cy="1576188"/>
            <a:chOff x="1299121" y="5327487"/>
            <a:chExt cx="4162357" cy="1576188"/>
          </a:xfrm>
        </p:grpSpPr>
        <p:sp>
          <p:nvSpPr>
            <p:cNvPr id="4" name="Sous-titre 2">
              <a:extLst>
                <a:ext uri="{FF2B5EF4-FFF2-40B4-BE49-F238E27FC236}">
                  <a16:creationId xmlns:a16="http://schemas.microsoft.com/office/drawing/2014/main" id="{B7BAA233-311B-9E38-329E-41F0095BA9FA}"/>
                </a:ext>
              </a:extLst>
            </p:cNvPr>
            <p:cNvSpPr txBox="1">
              <a:spLocks/>
            </p:cNvSpPr>
            <p:nvPr/>
          </p:nvSpPr>
          <p:spPr>
            <a:xfrm>
              <a:off x="1299121" y="5327487"/>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4</a:t>
              </a:r>
              <a:endParaRPr lang="fr-FR" dirty="0">
                <a:solidFill>
                  <a:schemeClr val="bg1"/>
                </a:solidFill>
              </a:endParaRPr>
            </a:p>
          </p:txBody>
        </p:sp>
        <p:cxnSp>
          <p:nvCxnSpPr>
            <p:cNvPr id="13" name="Connecteur droit 12">
              <a:extLst>
                <a:ext uri="{FF2B5EF4-FFF2-40B4-BE49-F238E27FC236}">
                  <a16:creationId xmlns:a16="http://schemas.microsoft.com/office/drawing/2014/main" id="{8DDDEC9F-4754-DC32-DE83-4EF29BC1EAA9}"/>
                </a:ext>
              </a:extLst>
            </p:cNvPr>
            <p:cNvCxnSpPr/>
            <p:nvPr/>
          </p:nvCxnSpPr>
          <p:spPr>
            <a:xfrm>
              <a:off x="1423480" y="5781752"/>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4708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DE43A0-964D-5EC1-500E-206AB6C3DBA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E4B9184-E19F-0C86-B6E7-CF3D89A7FE90}"/>
              </a:ext>
            </a:extLst>
          </p:cNvPr>
          <p:cNvSpPr>
            <a:spLocks noGrp="1"/>
          </p:cNvSpPr>
          <p:nvPr>
            <p:ph type="title"/>
          </p:nvPr>
        </p:nvSpPr>
        <p:spPr>
          <a:xfrm>
            <a:off x="1932115" y="26586"/>
            <a:ext cx="8770571" cy="999122"/>
          </a:xfrm>
        </p:spPr>
        <p:txBody>
          <a:bodyPr/>
          <a:lstStyle/>
          <a:p>
            <a:r>
              <a:rPr lang="fr-FR">
                <a:solidFill>
                  <a:schemeClr val="bg1"/>
                </a:solidFill>
              </a:rPr>
              <a:t>Polyneuropathies démyélinisantes</a:t>
            </a:r>
          </a:p>
        </p:txBody>
      </p:sp>
      <p:sp>
        <p:nvSpPr>
          <p:cNvPr id="3" name="Espace réservé du contenu 2">
            <a:extLst>
              <a:ext uri="{FF2B5EF4-FFF2-40B4-BE49-F238E27FC236}">
                <a16:creationId xmlns:a16="http://schemas.microsoft.com/office/drawing/2014/main" id="{844DD8FD-6975-92BA-64AC-7D2373A4B1E6}"/>
              </a:ext>
            </a:extLst>
          </p:cNvPr>
          <p:cNvSpPr>
            <a:spLocks noGrp="1"/>
          </p:cNvSpPr>
          <p:nvPr>
            <p:ph idx="1"/>
          </p:nvPr>
        </p:nvSpPr>
        <p:spPr>
          <a:xfrm>
            <a:off x="475156" y="1211171"/>
            <a:ext cx="4369976" cy="3822707"/>
          </a:xfrm>
          <a:solidFill>
            <a:schemeClr val="bg1"/>
          </a:solidFill>
          <a:ln w="50800">
            <a:solidFill>
              <a:schemeClr val="tx1"/>
            </a:solidFill>
          </a:ln>
        </p:spPr>
        <p:txBody>
          <a:bodyPr>
            <a:normAutofit fontScale="77500" lnSpcReduction="20000"/>
          </a:bodyPr>
          <a:lstStyle/>
          <a:p>
            <a:r>
              <a:rPr lang="fr-FR" sz="2000" b="1">
                <a:solidFill>
                  <a:schemeClr val="tx1"/>
                </a:solidFill>
              </a:rPr>
              <a:t>IgM anti-MAG</a:t>
            </a:r>
          </a:p>
          <a:p>
            <a:pPr marL="171450" indent="-171450">
              <a:buFont typeface="Arial" panose="020B0604020202020204" pitchFamily="34" charset="0"/>
              <a:buChar char="•"/>
            </a:pPr>
            <a:r>
              <a:rPr lang="fr-FR" sz="2000">
                <a:solidFill>
                  <a:schemeClr val="tx1"/>
                </a:solidFill>
              </a:rPr>
              <a:t>Prédominance sensitive</a:t>
            </a:r>
          </a:p>
          <a:p>
            <a:pPr marL="171450" indent="-171450">
              <a:buFont typeface="Arial" panose="020B0604020202020204" pitchFamily="34" charset="0"/>
              <a:buChar char="•"/>
            </a:pPr>
            <a:r>
              <a:rPr lang="fr-FR" sz="2000">
                <a:solidFill>
                  <a:schemeClr val="tx1"/>
                </a:solidFill>
              </a:rPr>
              <a:t>Symétrique</a:t>
            </a:r>
          </a:p>
          <a:p>
            <a:pPr marL="171450" indent="-171450">
              <a:buFont typeface="Arial" panose="020B0604020202020204" pitchFamily="34" charset="0"/>
              <a:buChar char="•"/>
            </a:pPr>
            <a:r>
              <a:rPr lang="fr-FR" sz="2000">
                <a:solidFill>
                  <a:schemeClr val="tx1"/>
                </a:solidFill>
              </a:rPr>
              <a:t>Distale</a:t>
            </a:r>
          </a:p>
          <a:p>
            <a:pPr marL="171450" indent="-171450">
              <a:buFont typeface="Arial" panose="020B0604020202020204" pitchFamily="34" charset="0"/>
              <a:buChar char="•"/>
            </a:pPr>
            <a:r>
              <a:rPr lang="fr-FR" sz="2000">
                <a:solidFill>
                  <a:schemeClr val="tx1"/>
                </a:solidFill>
              </a:rPr>
              <a:t>Ataxie/tremblement des mains</a:t>
            </a:r>
          </a:p>
          <a:p>
            <a:pPr marL="171450" indent="-171450">
              <a:buFont typeface="Arial" panose="020B0604020202020204" pitchFamily="34" charset="0"/>
              <a:buChar char="•"/>
            </a:pPr>
            <a:r>
              <a:rPr lang="fr-FR" sz="2000">
                <a:solidFill>
                  <a:schemeClr val="tx1"/>
                </a:solidFill>
              </a:rPr>
              <a:t>aggravation lente</a:t>
            </a:r>
          </a:p>
          <a:p>
            <a:r>
              <a:rPr lang="fr-FR" sz="2000" b="1">
                <a:solidFill>
                  <a:schemeClr val="tx1"/>
                </a:solidFill>
              </a:rPr>
              <a:t>Neuropathies héréditaires (CMT)</a:t>
            </a:r>
          </a:p>
          <a:p>
            <a:pPr marL="171450" indent="-171450">
              <a:buFont typeface="Arial" panose="020B0604020202020204" pitchFamily="34" charset="0"/>
              <a:buChar char="•"/>
            </a:pPr>
            <a:r>
              <a:rPr lang="fr-FR" sz="2000">
                <a:solidFill>
                  <a:schemeClr val="tx1"/>
                </a:solidFill>
              </a:rPr>
              <a:t>Prédominance motrice</a:t>
            </a:r>
          </a:p>
          <a:p>
            <a:pPr marL="171450" indent="-171450">
              <a:buFont typeface="Arial" panose="020B0604020202020204" pitchFamily="34" charset="0"/>
              <a:buChar char="•"/>
            </a:pPr>
            <a:r>
              <a:rPr lang="fr-FR" sz="2000">
                <a:solidFill>
                  <a:schemeClr val="tx1"/>
                </a:solidFill>
              </a:rPr>
              <a:t>symétrique </a:t>
            </a:r>
          </a:p>
          <a:p>
            <a:endParaRPr lang="fr-FR">
              <a:solidFill>
                <a:schemeClr val="tx1"/>
              </a:solidFill>
            </a:endParaRPr>
          </a:p>
        </p:txBody>
      </p:sp>
      <p:sp>
        <p:nvSpPr>
          <p:cNvPr id="4" name="Espace réservé du contenu 2">
            <a:extLst>
              <a:ext uri="{FF2B5EF4-FFF2-40B4-BE49-F238E27FC236}">
                <a16:creationId xmlns:a16="http://schemas.microsoft.com/office/drawing/2014/main" id="{72D61044-A8A4-A3AD-F586-A765B31FEE04}"/>
              </a:ext>
            </a:extLst>
          </p:cNvPr>
          <p:cNvSpPr txBox="1">
            <a:spLocks/>
          </p:cNvSpPr>
          <p:nvPr/>
        </p:nvSpPr>
        <p:spPr>
          <a:xfrm>
            <a:off x="5316124" y="1211171"/>
            <a:ext cx="6286068" cy="3822707"/>
          </a:xfrm>
          <a:prstGeom prst="rect">
            <a:avLst/>
          </a:prstGeom>
          <a:solidFill>
            <a:srgbClr val="FF0000"/>
          </a:solidFill>
          <a:ln w="50800">
            <a:solidFill>
              <a:schemeClr val="bg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Sensitivo-moteur</a:t>
            </a:r>
            <a:endParaRPr lang="fr-FR" sz="20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Longueur-dépendant</a:t>
            </a:r>
          </a:p>
          <a:p>
            <a:pPr marL="285750" indent="-285750">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Chronique</a:t>
            </a:r>
          </a:p>
          <a:p>
            <a:pPr marL="285750" indent="-285750">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Démyélinisation homogène (CMT)</a:t>
            </a:r>
          </a:p>
          <a:p>
            <a:pPr marL="285750" indent="-285750">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Démyélinisation LD (anti-MAG)</a:t>
            </a:r>
          </a:p>
          <a:p>
            <a:pPr marL="285750" indent="-285750">
              <a:buFont typeface="Arial" panose="020B0604020202020204" pitchFamily="34" charset="0"/>
              <a:buChar char="•"/>
            </a:pPr>
            <a:r>
              <a:rPr lang="fr-FR" sz="2000" b="1">
                <a:solidFill>
                  <a:schemeClr val="bg1"/>
                </a:solidFill>
                <a:latin typeface="Arial" panose="020B0604020202020204" pitchFamily="34" charset="0"/>
                <a:cs typeface="Arial" panose="020B0604020202020204" pitchFamily="34" charset="0"/>
              </a:rPr>
              <a:t>Démyélinisation surtout  aux sites d’enclavement (HNPP)</a:t>
            </a:r>
          </a:p>
        </p:txBody>
      </p:sp>
      <p:sp>
        <p:nvSpPr>
          <p:cNvPr id="5" name="Espace réservé du contenu 2">
            <a:extLst>
              <a:ext uri="{FF2B5EF4-FFF2-40B4-BE49-F238E27FC236}">
                <a16:creationId xmlns:a16="http://schemas.microsoft.com/office/drawing/2014/main" id="{60C15293-76C2-9949-D593-53E98D14BB2F}"/>
              </a:ext>
            </a:extLst>
          </p:cNvPr>
          <p:cNvSpPr txBox="1">
            <a:spLocks/>
          </p:cNvSpPr>
          <p:nvPr/>
        </p:nvSpPr>
        <p:spPr>
          <a:xfrm>
            <a:off x="2138770" y="5272893"/>
            <a:ext cx="9463422" cy="1383227"/>
          </a:xfrm>
          <a:prstGeom prst="rect">
            <a:avLst/>
          </a:prstGeom>
          <a:ln w="50800">
            <a:solidFill>
              <a:srgbClr val="FFFF00"/>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indent="11113">
              <a:tabLst>
                <a:tab pos="185738" algn="l"/>
              </a:tabLst>
            </a:pPr>
            <a:r>
              <a:rPr lang="nl-BE" sz="1600" b="1">
                <a:solidFill>
                  <a:srgbClr val="FFFF00"/>
                </a:solidFill>
              </a:rPr>
              <a:t>Une altération, voire l’abolition des réponses sensitives, y compris aux MS, en l’absence de toute plainte sensitive, est fortement suggestive d’une neuropathie génétiquement déterminée</a:t>
            </a:r>
            <a:r>
              <a:rPr lang="nl-BE" sz="1600">
                <a:solidFill>
                  <a:srgbClr val="FFFF00"/>
                </a:solidFill>
                <a:effectLst>
                  <a:outerShdw blurRad="38100" dist="38100" dir="2700000" algn="tl">
                    <a:srgbClr val="000000">
                      <a:alpha val="43137"/>
                    </a:srgbClr>
                  </a:outerShdw>
                </a:effectLst>
              </a:rPr>
              <a:t> </a:t>
            </a:r>
          </a:p>
        </p:txBody>
      </p:sp>
      <p:cxnSp>
        <p:nvCxnSpPr>
          <p:cNvPr id="6" name="Connecteur droit 5">
            <a:extLst>
              <a:ext uri="{FF2B5EF4-FFF2-40B4-BE49-F238E27FC236}">
                <a16:creationId xmlns:a16="http://schemas.microsoft.com/office/drawing/2014/main" id="{B886EB73-E045-642F-59C8-5E77C5A12508}"/>
              </a:ext>
            </a:extLst>
          </p:cNvPr>
          <p:cNvCxnSpPr/>
          <p:nvPr/>
        </p:nvCxnSpPr>
        <p:spPr>
          <a:xfrm>
            <a:off x="592066" y="5638393"/>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ous-titre 2">
            <a:extLst>
              <a:ext uri="{FF2B5EF4-FFF2-40B4-BE49-F238E27FC236}">
                <a16:creationId xmlns:a16="http://schemas.microsoft.com/office/drawing/2014/main" id="{318EE01E-747C-146A-EB8C-D10F66E42DCC}"/>
              </a:ext>
            </a:extLst>
          </p:cNvPr>
          <p:cNvSpPr txBox="1">
            <a:spLocks/>
          </p:cNvSpPr>
          <p:nvPr/>
        </p:nvSpPr>
        <p:spPr>
          <a:xfrm>
            <a:off x="461917" y="5272084"/>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5</a:t>
            </a:r>
            <a:endParaRPr lang="fr-FR" dirty="0">
              <a:solidFill>
                <a:schemeClr val="bg1"/>
              </a:solidFill>
            </a:endParaRPr>
          </a:p>
        </p:txBody>
      </p:sp>
    </p:spTree>
    <p:extLst>
      <p:ext uri="{BB962C8B-B14F-4D97-AF65-F5344CB8AC3E}">
        <p14:creationId xmlns:p14="http://schemas.microsoft.com/office/powerpoint/2010/main" val="340378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24CE0-7D9D-ACA6-EA4A-E1C1317F1DD5}"/>
              </a:ext>
            </a:extLst>
          </p:cNvPr>
          <p:cNvSpPr>
            <a:spLocks noGrp="1"/>
          </p:cNvSpPr>
          <p:nvPr>
            <p:ph type="title"/>
          </p:nvPr>
        </p:nvSpPr>
        <p:spPr>
          <a:xfrm>
            <a:off x="1839286" y="538928"/>
            <a:ext cx="8770571" cy="850257"/>
          </a:xfrm>
          <a:solidFill>
            <a:srgbClr val="FF0000"/>
          </a:solidFill>
        </p:spPr>
        <p:txBody>
          <a:bodyPr/>
          <a:lstStyle/>
          <a:p>
            <a:pPr algn="ctr"/>
            <a:r>
              <a:rPr lang="fr-FR">
                <a:solidFill>
                  <a:schemeClr val="bg1"/>
                </a:solidFill>
              </a:rPr>
              <a:t>Index de latence terminale (ILT)</a:t>
            </a:r>
          </a:p>
        </p:txBody>
      </p:sp>
      <p:grpSp>
        <p:nvGrpSpPr>
          <p:cNvPr id="9" name="Groupe 8">
            <a:extLst>
              <a:ext uri="{FF2B5EF4-FFF2-40B4-BE49-F238E27FC236}">
                <a16:creationId xmlns:a16="http://schemas.microsoft.com/office/drawing/2014/main" id="{80F18C6F-1120-2F52-62BE-50F90E5C890F}"/>
              </a:ext>
            </a:extLst>
          </p:cNvPr>
          <p:cNvGrpSpPr/>
          <p:nvPr/>
        </p:nvGrpSpPr>
        <p:grpSpPr>
          <a:xfrm>
            <a:off x="404064" y="2228671"/>
            <a:ext cx="11641015" cy="1200329"/>
            <a:chOff x="404064" y="2228671"/>
            <a:chExt cx="11641015" cy="1200329"/>
          </a:xfrm>
        </p:grpSpPr>
        <p:sp>
          <p:nvSpPr>
            <p:cNvPr id="4" name="Rectangle 3">
              <a:extLst>
                <a:ext uri="{FF2B5EF4-FFF2-40B4-BE49-F238E27FC236}">
                  <a16:creationId xmlns:a16="http://schemas.microsoft.com/office/drawing/2014/main" id="{5DE69857-1681-3BD9-5057-DE0CA1696BD2}"/>
                </a:ext>
              </a:extLst>
            </p:cNvPr>
            <p:cNvSpPr/>
            <p:nvPr/>
          </p:nvSpPr>
          <p:spPr>
            <a:xfrm>
              <a:off x="404064" y="2228671"/>
              <a:ext cx="11641015" cy="1200329"/>
            </a:xfrm>
            <a:prstGeom prst="rect">
              <a:avLst/>
            </a:prstGeom>
            <a:solidFill>
              <a:srgbClr val="7030A0"/>
            </a:solidFill>
            <a:ln w="50800">
              <a:noFill/>
            </a:ln>
          </p:spPr>
          <p:txBody>
            <a:bodyPr wrap="square">
              <a:spAutoFit/>
            </a:bodyPr>
            <a:lstStyle/>
            <a:p>
              <a:pPr>
                <a:buFont typeface="Monotype Sorts" pitchFamily="-65" charset="2"/>
                <a:buNone/>
                <a:tabLst>
                  <a:tab pos="95250" algn="l"/>
                  <a:tab pos="571500" algn="l"/>
                  <a:tab pos="3619500" algn="l"/>
                </a:tabLst>
              </a:pPr>
              <a:r>
                <a:rPr lang="fr-BE" sz="2400">
                  <a:solidFill>
                    <a:schemeClr val="bg1"/>
                  </a:solidFill>
                </a:rPr>
                <a:t>Distance entre le site de stimulation distal et l’électrode détectrice active</a:t>
              </a:r>
            </a:p>
            <a:p>
              <a:pPr>
                <a:buFont typeface="Monotype Sorts" pitchFamily="-65" charset="2"/>
                <a:buNone/>
                <a:tabLst>
                  <a:tab pos="95250" algn="l"/>
                  <a:tab pos="571500" algn="l"/>
                  <a:tab pos="3619500" algn="l"/>
                </a:tabLst>
              </a:pPr>
              <a:endParaRPr lang="fr-BE" sz="2400">
                <a:solidFill>
                  <a:schemeClr val="bg1"/>
                </a:solidFill>
              </a:endParaRPr>
            </a:p>
            <a:p>
              <a:pPr>
                <a:buFont typeface="Monotype Sorts" pitchFamily="-65" charset="2"/>
                <a:buNone/>
                <a:tabLst>
                  <a:tab pos="95250" algn="l"/>
                  <a:tab pos="571500" algn="l"/>
                  <a:tab pos="3619500" algn="l"/>
                </a:tabLst>
              </a:pPr>
              <a:r>
                <a:rPr lang="fr-BE" sz="2400">
                  <a:solidFill>
                    <a:schemeClr val="bg1"/>
                  </a:solidFill>
                </a:rPr>
                <a:t>		                                          LDM X VCM</a:t>
              </a:r>
            </a:p>
          </p:txBody>
        </p:sp>
        <p:cxnSp>
          <p:nvCxnSpPr>
            <p:cNvPr id="5" name="Connecteur droit 4">
              <a:extLst>
                <a:ext uri="{FF2B5EF4-FFF2-40B4-BE49-F238E27FC236}">
                  <a16:creationId xmlns:a16="http://schemas.microsoft.com/office/drawing/2014/main" id="{31A52944-13E0-F6FB-03E9-E4884D9F6950}"/>
                </a:ext>
              </a:extLst>
            </p:cNvPr>
            <p:cNvCxnSpPr>
              <a:cxnSpLocks/>
            </p:cNvCxnSpPr>
            <p:nvPr/>
          </p:nvCxnSpPr>
          <p:spPr>
            <a:xfrm>
              <a:off x="539590" y="2783156"/>
              <a:ext cx="10732148" cy="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grpSp>
      <p:graphicFrame>
        <p:nvGraphicFramePr>
          <p:cNvPr id="12" name="Tableau 11">
            <a:extLst>
              <a:ext uri="{FF2B5EF4-FFF2-40B4-BE49-F238E27FC236}">
                <a16:creationId xmlns:a16="http://schemas.microsoft.com/office/drawing/2014/main" id="{DF62064D-3EE2-BFB8-7432-4ED5D15840B6}"/>
              </a:ext>
            </a:extLst>
          </p:cNvPr>
          <p:cNvGraphicFramePr>
            <a:graphicFrameLocks noGrp="1"/>
          </p:cNvGraphicFramePr>
          <p:nvPr>
            <p:extLst>
              <p:ext uri="{D42A27DB-BD31-4B8C-83A1-F6EECF244321}">
                <p14:modId xmlns:p14="http://schemas.microsoft.com/office/powerpoint/2010/main" val="24456026"/>
              </p:ext>
            </p:extLst>
          </p:nvPr>
        </p:nvGraphicFramePr>
        <p:xfrm>
          <a:off x="2491854" y="4195632"/>
          <a:ext cx="7465434" cy="2123440"/>
        </p:xfrm>
        <a:graphic>
          <a:graphicData uri="http://schemas.openxmlformats.org/drawingml/2006/table">
            <a:tbl>
              <a:tblPr firstRow="1" bandRow="1">
                <a:tableStyleId>{5C22544A-7EE6-4342-B048-85BDC9FD1C3A}</a:tableStyleId>
              </a:tblPr>
              <a:tblGrid>
                <a:gridCol w="1543550">
                  <a:extLst>
                    <a:ext uri="{9D8B030D-6E8A-4147-A177-3AD203B41FA5}">
                      <a16:colId xmlns:a16="http://schemas.microsoft.com/office/drawing/2014/main" val="20000"/>
                    </a:ext>
                  </a:extLst>
                </a:gridCol>
                <a:gridCol w="1031526">
                  <a:extLst>
                    <a:ext uri="{9D8B030D-6E8A-4147-A177-3AD203B41FA5}">
                      <a16:colId xmlns:a16="http://schemas.microsoft.com/office/drawing/2014/main" val="20001"/>
                    </a:ext>
                  </a:extLst>
                </a:gridCol>
                <a:gridCol w="1031526">
                  <a:extLst>
                    <a:ext uri="{9D8B030D-6E8A-4147-A177-3AD203B41FA5}">
                      <a16:colId xmlns:a16="http://schemas.microsoft.com/office/drawing/2014/main" val="20002"/>
                    </a:ext>
                  </a:extLst>
                </a:gridCol>
                <a:gridCol w="1500061">
                  <a:extLst>
                    <a:ext uri="{9D8B030D-6E8A-4147-A177-3AD203B41FA5}">
                      <a16:colId xmlns:a16="http://schemas.microsoft.com/office/drawing/2014/main" val="20003"/>
                    </a:ext>
                  </a:extLst>
                </a:gridCol>
                <a:gridCol w="1124966">
                  <a:extLst>
                    <a:ext uri="{9D8B030D-6E8A-4147-A177-3AD203B41FA5}">
                      <a16:colId xmlns:a16="http://schemas.microsoft.com/office/drawing/2014/main" val="20004"/>
                    </a:ext>
                  </a:extLst>
                </a:gridCol>
                <a:gridCol w="1233805">
                  <a:extLst>
                    <a:ext uri="{9D8B030D-6E8A-4147-A177-3AD203B41FA5}">
                      <a16:colId xmlns:a16="http://schemas.microsoft.com/office/drawing/2014/main" val="20005"/>
                    </a:ext>
                  </a:extLst>
                </a:gridCol>
              </a:tblGrid>
              <a:tr h="370840">
                <a:tc>
                  <a:txBody>
                    <a:bodyPr/>
                    <a:lstStyle/>
                    <a:p>
                      <a:pPr algn="ctr"/>
                      <a:endParaRPr lang="en-US"/>
                    </a:p>
                  </a:txBody>
                  <a:tcPr>
                    <a:solidFill>
                      <a:srgbClr val="7030A0"/>
                    </a:solidFill>
                  </a:tcPr>
                </a:tc>
                <a:tc>
                  <a:txBody>
                    <a:bodyPr/>
                    <a:lstStyle/>
                    <a:p>
                      <a:pPr algn="ctr"/>
                      <a:r>
                        <a:rPr lang="en-US"/>
                        <a:t>TLI</a:t>
                      </a:r>
                    </a:p>
                  </a:txBody>
                  <a:tcPr>
                    <a:solidFill>
                      <a:srgbClr val="7030A0"/>
                    </a:solidFill>
                  </a:tcPr>
                </a:tc>
                <a:tc>
                  <a:txBody>
                    <a:bodyPr/>
                    <a:lstStyle/>
                    <a:p>
                      <a:pPr algn="ctr"/>
                      <a:r>
                        <a:rPr lang="en-US"/>
                        <a:t>LDM</a:t>
                      </a:r>
                    </a:p>
                    <a:p>
                      <a:pPr algn="ctr"/>
                      <a:r>
                        <a:rPr lang="en-US"/>
                        <a:t>(ms)</a:t>
                      </a:r>
                    </a:p>
                  </a:txBody>
                  <a:tcPr>
                    <a:solidFill>
                      <a:srgbClr val="7030A0"/>
                    </a:solidFill>
                  </a:tcPr>
                </a:tc>
                <a:tc>
                  <a:txBody>
                    <a:bodyPr/>
                    <a:lstStyle/>
                    <a:p>
                      <a:pPr algn="ctr"/>
                      <a:r>
                        <a:rPr lang="en-US"/>
                        <a:t>Amplitude</a:t>
                      </a:r>
                    </a:p>
                    <a:p>
                      <a:pPr algn="ctr"/>
                      <a:r>
                        <a:rPr lang="en-US"/>
                        <a:t>(mV)</a:t>
                      </a:r>
                    </a:p>
                  </a:txBody>
                  <a:tcPr>
                    <a:solidFill>
                      <a:srgbClr val="7030A0"/>
                    </a:solidFill>
                  </a:tcPr>
                </a:tc>
                <a:tc>
                  <a:txBody>
                    <a:bodyPr/>
                    <a:lstStyle/>
                    <a:p>
                      <a:pPr algn="ctr"/>
                      <a:r>
                        <a:rPr lang="en-US" err="1"/>
                        <a:t>Vitesse</a:t>
                      </a:r>
                      <a:endParaRPr lang="en-US"/>
                    </a:p>
                    <a:p>
                      <a:pPr algn="ctr"/>
                      <a:r>
                        <a:rPr lang="en-US"/>
                        <a:t>(</a:t>
                      </a:r>
                      <a:r>
                        <a:rPr lang="en-US" err="1"/>
                        <a:t>m/s</a:t>
                      </a:r>
                      <a:r>
                        <a:rPr lang="en-US"/>
                        <a:t>)</a:t>
                      </a:r>
                    </a:p>
                  </a:txBody>
                  <a:tcPr>
                    <a:solidFill>
                      <a:srgbClr val="7030A0"/>
                    </a:solidFill>
                  </a:tcPr>
                </a:tc>
                <a:tc>
                  <a:txBody>
                    <a:bodyPr/>
                    <a:lstStyle/>
                    <a:p>
                      <a:pPr algn="ctr"/>
                      <a:r>
                        <a:rPr lang="en-US" err="1"/>
                        <a:t>Ondes</a:t>
                      </a:r>
                      <a:r>
                        <a:rPr lang="en-US"/>
                        <a:t> F</a:t>
                      </a:r>
                    </a:p>
                    <a:p>
                      <a:pPr algn="ctr"/>
                      <a:r>
                        <a:rPr lang="en-US"/>
                        <a:t>ms</a:t>
                      </a:r>
                    </a:p>
                  </a:txBody>
                  <a:tcPr>
                    <a:solidFill>
                      <a:srgbClr val="7030A0"/>
                    </a:solidFill>
                  </a:tcPr>
                </a:tc>
                <a:extLst>
                  <a:ext uri="{0D108BD9-81ED-4DB2-BD59-A6C34878D82A}">
                    <a16:rowId xmlns:a16="http://schemas.microsoft.com/office/drawing/2014/main" val="10000"/>
                  </a:ext>
                </a:extLst>
              </a:tr>
              <a:tr h="370840">
                <a:tc>
                  <a:txBody>
                    <a:bodyPr/>
                    <a:lstStyle/>
                    <a:p>
                      <a:r>
                        <a:rPr lang="en-US" err="1"/>
                        <a:t>Médian</a:t>
                      </a:r>
                      <a:r>
                        <a:rPr lang="en-US"/>
                        <a:t> Dr</a:t>
                      </a:r>
                    </a:p>
                  </a:txBody>
                  <a:tcPr/>
                </a:tc>
                <a:tc>
                  <a:txBody>
                    <a:bodyPr/>
                    <a:lstStyle/>
                    <a:p>
                      <a:pPr algn="ctr"/>
                      <a:r>
                        <a:rPr lang="en-US" b="0">
                          <a:solidFill>
                            <a:schemeClr val="tx1"/>
                          </a:solidFill>
                        </a:rPr>
                        <a:t>0,36</a:t>
                      </a:r>
                    </a:p>
                  </a:txBody>
                  <a:tcPr/>
                </a:tc>
                <a:tc>
                  <a:txBody>
                    <a:bodyPr/>
                    <a:lstStyle/>
                    <a:p>
                      <a:pPr algn="ctr"/>
                      <a:r>
                        <a:rPr lang="en-US" b="1">
                          <a:solidFill>
                            <a:srgbClr val="FF0000"/>
                          </a:solidFill>
                        </a:rPr>
                        <a:t>9,5</a:t>
                      </a:r>
                      <a:endParaRPr lang="en-US" b="0">
                        <a:solidFill>
                          <a:schemeClr val="tx1"/>
                        </a:solidFill>
                      </a:endParaRPr>
                    </a:p>
                  </a:txBody>
                  <a:tcPr/>
                </a:tc>
                <a:tc>
                  <a:txBody>
                    <a:bodyPr/>
                    <a:lstStyle/>
                    <a:p>
                      <a:pPr algn="ctr"/>
                      <a:r>
                        <a:rPr lang="en-US" b="0">
                          <a:solidFill>
                            <a:schemeClr val="tx1"/>
                          </a:solidFill>
                        </a:rPr>
                        <a:t>4,2</a:t>
                      </a:r>
                    </a:p>
                  </a:txBody>
                  <a:tcPr/>
                </a:tc>
                <a:tc>
                  <a:txBody>
                    <a:bodyPr/>
                    <a:lstStyle/>
                    <a:p>
                      <a:pPr algn="ctr"/>
                      <a:r>
                        <a:rPr lang="en-US" b="1">
                          <a:solidFill>
                            <a:srgbClr val="FF0000"/>
                          </a:solidFill>
                        </a:rPr>
                        <a:t>24</a:t>
                      </a:r>
                    </a:p>
                  </a:txBody>
                  <a:tcPr/>
                </a:tc>
                <a:tc>
                  <a:txBody>
                    <a:bodyPr/>
                    <a:lstStyle/>
                    <a:p>
                      <a:pPr algn="ctr"/>
                      <a:r>
                        <a:rPr lang="en-US" b="1">
                          <a:solidFill>
                            <a:srgbClr val="FF0000"/>
                          </a:solidFill>
                        </a:rPr>
                        <a:t>53,8</a:t>
                      </a:r>
                    </a:p>
                  </a:txBody>
                  <a:tcPr/>
                </a:tc>
                <a:extLst>
                  <a:ext uri="{0D108BD9-81ED-4DB2-BD59-A6C34878D82A}">
                    <a16:rowId xmlns:a16="http://schemas.microsoft.com/office/drawing/2014/main" val="10001"/>
                  </a:ext>
                </a:extLst>
              </a:tr>
              <a:tr h="370840">
                <a:tc>
                  <a:txBody>
                    <a:bodyPr/>
                    <a:lstStyle/>
                    <a:p>
                      <a:r>
                        <a:rPr lang="en-US" err="1"/>
                        <a:t>Médian</a:t>
                      </a:r>
                      <a:r>
                        <a:rPr lang="en-US"/>
                        <a:t> G</a:t>
                      </a:r>
                    </a:p>
                  </a:txBody>
                  <a:tcPr/>
                </a:tc>
                <a:tc>
                  <a:txBody>
                    <a:bodyPr/>
                    <a:lstStyle/>
                    <a:p>
                      <a:pPr algn="ctr"/>
                      <a:r>
                        <a:rPr lang="en-US" b="0">
                          <a:solidFill>
                            <a:schemeClr val="tx1"/>
                          </a:solidFill>
                        </a:rPr>
                        <a:t>0,33</a:t>
                      </a:r>
                    </a:p>
                  </a:txBody>
                  <a:tcPr/>
                </a:tc>
                <a:tc>
                  <a:txBody>
                    <a:bodyPr/>
                    <a:lstStyle/>
                    <a:p>
                      <a:pPr algn="ctr"/>
                      <a:r>
                        <a:rPr lang="en-US" b="1">
                          <a:solidFill>
                            <a:srgbClr val="FF0000"/>
                          </a:solidFill>
                        </a:rPr>
                        <a:t>10.0</a:t>
                      </a:r>
                      <a:endParaRPr lang="en-US" b="0">
                        <a:solidFill>
                          <a:schemeClr val="tx1"/>
                        </a:solidFill>
                      </a:endParaRPr>
                    </a:p>
                  </a:txBody>
                  <a:tcPr/>
                </a:tc>
                <a:tc>
                  <a:txBody>
                    <a:bodyPr/>
                    <a:lstStyle/>
                    <a:p>
                      <a:pPr algn="ctr"/>
                      <a:r>
                        <a:rPr lang="en-US" b="0">
                          <a:solidFill>
                            <a:schemeClr val="tx1"/>
                          </a:solidFill>
                        </a:rPr>
                        <a:t>4,0</a:t>
                      </a:r>
                    </a:p>
                  </a:txBody>
                  <a:tcPr/>
                </a:tc>
                <a:tc>
                  <a:txBody>
                    <a:bodyPr/>
                    <a:lstStyle/>
                    <a:p>
                      <a:pPr algn="ctr"/>
                      <a:r>
                        <a:rPr lang="en-US" b="1">
                          <a:solidFill>
                            <a:srgbClr val="FF0000"/>
                          </a:solidFill>
                        </a:rPr>
                        <a:t>24</a:t>
                      </a:r>
                    </a:p>
                  </a:txBody>
                  <a:tcPr/>
                </a:tc>
                <a:tc>
                  <a:txBody>
                    <a:bodyPr/>
                    <a:lstStyle/>
                    <a:p>
                      <a:pPr algn="ctr"/>
                      <a:r>
                        <a:rPr lang="en-US" b="1">
                          <a:solidFill>
                            <a:srgbClr val="FF0000"/>
                          </a:solidFill>
                        </a:rPr>
                        <a:t>50,8</a:t>
                      </a:r>
                    </a:p>
                  </a:txBody>
                  <a:tcPr/>
                </a:tc>
                <a:extLst>
                  <a:ext uri="{0D108BD9-81ED-4DB2-BD59-A6C34878D82A}">
                    <a16:rowId xmlns:a16="http://schemas.microsoft.com/office/drawing/2014/main" val="10002"/>
                  </a:ext>
                </a:extLst>
              </a:tr>
              <a:tr h="370840">
                <a:tc>
                  <a:txBody>
                    <a:bodyPr/>
                    <a:lstStyle/>
                    <a:p>
                      <a:r>
                        <a:rPr lang="en-US" err="1"/>
                        <a:t>Ulnaire</a:t>
                      </a:r>
                      <a:r>
                        <a:rPr lang="en-US"/>
                        <a:t> Dr</a:t>
                      </a:r>
                    </a:p>
                  </a:txBody>
                  <a:tcPr/>
                </a:tc>
                <a:tc>
                  <a:txBody>
                    <a:bodyPr/>
                    <a:lstStyle/>
                    <a:p>
                      <a:pPr algn="ctr"/>
                      <a:r>
                        <a:rPr lang="en-US" b="0">
                          <a:solidFill>
                            <a:schemeClr val="tx1"/>
                          </a:solidFill>
                        </a:rPr>
                        <a:t>0,44</a:t>
                      </a:r>
                    </a:p>
                  </a:txBody>
                  <a:tcPr/>
                </a:tc>
                <a:tc>
                  <a:txBody>
                    <a:bodyPr/>
                    <a:lstStyle/>
                    <a:p>
                      <a:pPr algn="ctr"/>
                      <a:r>
                        <a:rPr lang="en-US" b="1">
                          <a:solidFill>
                            <a:srgbClr val="FF0000"/>
                          </a:solidFill>
                        </a:rPr>
                        <a:t>6,7</a:t>
                      </a:r>
                    </a:p>
                  </a:txBody>
                  <a:tcPr/>
                </a:tc>
                <a:tc>
                  <a:txBody>
                    <a:bodyPr/>
                    <a:lstStyle/>
                    <a:p>
                      <a:pPr algn="ctr"/>
                      <a:r>
                        <a:rPr lang="en-US" b="0">
                          <a:solidFill>
                            <a:schemeClr val="tx1"/>
                          </a:solidFill>
                        </a:rPr>
                        <a:t>3,9</a:t>
                      </a:r>
                    </a:p>
                  </a:txBody>
                  <a:tcPr/>
                </a:tc>
                <a:tc>
                  <a:txBody>
                    <a:bodyPr/>
                    <a:lstStyle/>
                    <a:p>
                      <a:pPr algn="ctr"/>
                      <a:r>
                        <a:rPr lang="en-US" b="1">
                          <a:solidFill>
                            <a:srgbClr val="FF0000"/>
                          </a:solidFill>
                        </a:rPr>
                        <a:t>27</a:t>
                      </a:r>
                    </a:p>
                  </a:txBody>
                  <a:tcPr/>
                </a:tc>
                <a:tc>
                  <a:txBody>
                    <a:bodyPr/>
                    <a:lstStyle/>
                    <a:p>
                      <a:pPr algn="ctr"/>
                      <a:r>
                        <a:rPr lang="en-US" b="1">
                          <a:solidFill>
                            <a:srgbClr val="FF0000"/>
                          </a:solidFill>
                        </a:rPr>
                        <a:t>49,0</a:t>
                      </a:r>
                    </a:p>
                  </a:txBody>
                  <a:tcPr/>
                </a:tc>
                <a:extLst>
                  <a:ext uri="{0D108BD9-81ED-4DB2-BD59-A6C34878D82A}">
                    <a16:rowId xmlns:a16="http://schemas.microsoft.com/office/drawing/2014/main" val="10003"/>
                  </a:ext>
                </a:extLst>
              </a:tr>
              <a:tr h="370840">
                <a:tc>
                  <a:txBody>
                    <a:bodyPr/>
                    <a:lstStyle/>
                    <a:p>
                      <a:r>
                        <a:rPr lang="en-US" err="1"/>
                        <a:t>Ulnaire</a:t>
                      </a:r>
                      <a:r>
                        <a:rPr lang="en-US"/>
                        <a:t> G</a:t>
                      </a:r>
                    </a:p>
                  </a:txBody>
                  <a:tcPr/>
                </a:tc>
                <a:tc>
                  <a:txBody>
                    <a:bodyPr/>
                    <a:lstStyle/>
                    <a:p>
                      <a:pPr algn="ctr"/>
                      <a:r>
                        <a:rPr lang="en-US" b="0">
                          <a:solidFill>
                            <a:schemeClr val="tx1"/>
                          </a:solidFill>
                        </a:rPr>
                        <a:t>0,43</a:t>
                      </a:r>
                    </a:p>
                  </a:txBody>
                  <a:tcPr/>
                </a:tc>
                <a:tc>
                  <a:txBody>
                    <a:bodyPr/>
                    <a:lstStyle/>
                    <a:p>
                      <a:pPr algn="ctr"/>
                      <a:r>
                        <a:rPr lang="en-US" b="1">
                          <a:solidFill>
                            <a:srgbClr val="FF0000"/>
                          </a:solidFill>
                        </a:rPr>
                        <a:t>7,8</a:t>
                      </a:r>
                      <a:endParaRPr lang="en-US" b="0">
                        <a:solidFill>
                          <a:schemeClr val="tx1"/>
                        </a:solidFill>
                      </a:endParaRPr>
                    </a:p>
                  </a:txBody>
                  <a:tcPr/>
                </a:tc>
                <a:tc>
                  <a:txBody>
                    <a:bodyPr/>
                    <a:lstStyle/>
                    <a:p>
                      <a:pPr algn="ctr"/>
                      <a:r>
                        <a:rPr lang="en-US" b="0">
                          <a:solidFill>
                            <a:schemeClr val="tx1"/>
                          </a:solidFill>
                        </a:rPr>
                        <a:t>4,8</a:t>
                      </a:r>
                    </a:p>
                  </a:txBody>
                  <a:tcPr/>
                </a:tc>
                <a:tc>
                  <a:txBody>
                    <a:bodyPr/>
                    <a:lstStyle/>
                    <a:p>
                      <a:pPr algn="ctr"/>
                      <a:r>
                        <a:rPr lang="en-US" b="1">
                          <a:solidFill>
                            <a:srgbClr val="FF0000"/>
                          </a:solidFill>
                        </a:rPr>
                        <a:t>24</a:t>
                      </a:r>
                    </a:p>
                  </a:txBody>
                  <a:tcPr/>
                </a:tc>
                <a:tc>
                  <a:txBody>
                    <a:bodyPr/>
                    <a:lstStyle/>
                    <a:p>
                      <a:pPr algn="ctr"/>
                      <a:r>
                        <a:rPr lang="en-US" b="1">
                          <a:solidFill>
                            <a:srgbClr val="FF0000"/>
                          </a:solidFill>
                        </a:rPr>
                        <a:t>49,2</a:t>
                      </a:r>
                    </a:p>
                  </a:txBody>
                  <a:tcPr/>
                </a:tc>
                <a:extLst>
                  <a:ext uri="{0D108BD9-81ED-4DB2-BD59-A6C34878D82A}">
                    <a16:rowId xmlns:a16="http://schemas.microsoft.com/office/drawing/2014/main" val="10004"/>
                  </a:ext>
                </a:extLst>
              </a:tr>
            </a:tbl>
          </a:graphicData>
        </a:graphic>
      </p:graphicFrame>
      <p:sp>
        <p:nvSpPr>
          <p:cNvPr id="13" name="Sous-titre 2">
            <a:extLst>
              <a:ext uri="{FF2B5EF4-FFF2-40B4-BE49-F238E27FC236}">
                <a16:creationId xmlns:a16="http://schemas.microsoft.com/office/drawing/2014/main" id="{2187AEFD-2483-80D5-626E-399D2689387B}"/>
              </a:ext>
            </a:extLst>
          </p:cNvPr>
          <p:cNvSpPr txBox="1">
            <a:spLocks/>
          </p:cNvSpPr>
          <p:nvPr/>
        </p:nvSpPr>
        <p:spPr>
          <a:xfrm>
            <a:off x="2735074" y="4195632"/>
            <a:ext cx="1211240" cy="85799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a:solidFill>
                  <a:srgbClr val="FFFF00"/>
                </a:solidFill>
              </a:rPr>
              <a:t>CMT1A</a:t>
            </a:r>
          </a:p>
          <a:p>
            <a:endParaRPr lang="fr-FR" b="1">
              <a:solidFill>
                <a:srgbClr val="FFFF00"/>
              </a:solidFill>
            </a:endParaRPr>
          </a:p>
        </p:txBody>
      </p:sp>
    </p:spTree>
    <p:extLst>
      <p:ext uri="{BB962C8B-B14F-4D97-AF65-F5344CB8AC3E}">
        <p14:creationId xmlns:p14="http://schemas.microsoft.com/office/powerpoint/2010/main" val="370221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643FB9D-9066-D617-DE95-03E73EF4002B}"/>
              </a:ext>
            </a:extLst>
          </p:cNvPr>
          <p:cNvGrpSpPr/>
          <p:nvPr/>
        </p:nvGrpSpPr>
        <p:grpSpPr>
          <a:xfrm>
            <a:off x="-93785" y="-152400"/>
            <a:ext cx="12285785" cy="7010401"/>
            <a:chOff x="-96423" y="-152400"/>
            <a:chExt cx="12367097" cy="7115352"/>
          </a:xfrm>
        </p:grpSpPr>
        <p:sp>
          <p:nvSpPr>
            <p:cNvPr id="43" name="Rectangle 2"/>
            <p:cNvSpPr>
              <a:spLocks noChangeArrowheads="1"/>
            </p:cNvSpPr>
            <p:nvPr/>
          </p:nvSpPr>
          <p:spPr bwMode="auto">
            <a:xfrm>
              <a:off x="0" y="5619"/>
              <a:ext cx="2184488" cy="6957333"/>
            </a:xfrm>
            <a:prstGeom prst="rect">
              <a:avLst/>
            </a:prstGeom>
            <a:solidFill>
              <a:srgbClr val="000066"/>
            </a:solidFill>
            <a:ln w="9525">
              <a:noFill/>
              <a:miter lim="800000"/>
              <a:headEnd/>
              <a:tailEnd/>
            </a:ln>
            <a:effectLst/>
          </p:spPr>
          <p:txBody>
            <a:bodyPr wrap="none" anchor="ctr">
              <a:prstTxWarp prst="textNoShape">
                <a:avLst/>
              </a:prstTxWarp>
            </a:bodyPr>
            <a:lstStyle/>
            <a:p>
              <a:endParaRPr lang="fr-FR"/>
            </a:p>
          </p:txBody>
        </p:sp>
        <p:pic>
          <p:nvPicPr>
            <p:cNvPr id="44" name="Picture 3" descr="C:\Mes documents\Mes images\Conduction FH.jpg"/>
            <p:cNvPicPr>
              <a:picLocks noChangeAspect="1" noChangeArrowheads="1"/>
            </p:cNvPicPr>
            <p:nvPr/>
          </p:nvPicPr>
          <p:blipFill>
            <a:blip r:embed="rId3">
              <a:clrChange>
                <a:clrFrom>
                  <a:srgbClr val="000000"/>
                </a:clrFrom>
                <a:clrTo>
                  <a:srgbClr val="000000">
                    <a:alpha val="0"/>
                  </a:srgbClr>
                </a:clrTo>
              </a:clrChange>
              <a:lum bright="100000" contrast="100000"/>
            </a:blip>
            <a:srcRect/>
            <a:stretch>
              <a:fillRect/>
            </a:stretch>
          </p:blipFill>
          <p:spPr bwMode="auto">
            <a:xfrm>
              <a:off x="0" y="-152400"/>
              <a:ext cx="4339052" cy="6730534"/>
            </a:xfrm>
            <a:prstGeom prst="rect">
              <a:avLst/>
            </a:prstGeom>
            <a:noFill/>
          </p:spPr>
        </p:pic>
        <p:sp>
          <p:nvSpPr>
            <p:cNvPr id="45" name="Rectangle 7"/>
            <p:cNvSpPr>
              <a:spLocks noChangeArrowheads="1"/>
            </p:cNvSpPr>
            <p:nvPr/>
          </p:nvSpPr>
          <p:spPr bwMode="auto">
            <a:xfrm>
              <a:off x="2184488" y="5619"/>
              <a:ext cx="10086186" cy="6957332"/>
            </a:xfrm>
            <a:prstGeom prst="rect">
              <a:avLst/>
            </a:prstGeom>
            <a:solidFill>
              <a:srgbClr val="7030A0"/>
            </a:solidFill>
            <a:ln w="9525">
              <a:noFill/>
              <a:miter lim="800000"/>
              <a:headEnd/>
              <a:tailEnd/>
            </a:ln>
            <a:effectLst/>
          </p:spPr>
          <p:txBody>
            <a:bodyPr wrap="none" anchor="ctr">
              <a:prstTxWarp prst="textNoShape">
                <a:avLst/>
              </a:prstTxWarp>
            </a:bodyPr>
            <a:lstStyle/>
            <a:p>
              <a:endParaRPr lang="fr-FR"/>
            </a:p>
          </p:txBody>
        </p:sp>
        <p:sp>
          <p:nvSpPr>
            <p:cNvPr id="46" name="Rectangle 10"/>
            <p:cNvSpPr>
              <a:spLocks noChangeArrowheads="1"/>
            </p:cNvSpPr>
            <p:nvPr/>
          </p:nvSpPr>
          <p:spPr bwMode="auto">
            <a:xfrm>
              <a:off x="1323329" y="2082896"/>
              <a:ext cx="349119" cy="92177"/>
            </a:xfrm>
            <a:prstGeom prst="rect">
              <a:avLst/>
            </a:prstGeom>
            <a:solidFill>
              <a:srgbClr val="000066"/>
            </a:solidFill>
            <a:ln w="9525">
              <a:noFill/>
              <a:miter lim="800000"/>
              <a:headEnd/>
              <a:tailEnd/>
            </a:ln>
            <a:effectLst/>
          </p:spPr>
          <p:txBody>
            <a:bodyPr wrap="none" anchor="ctr">
              <a:prstTxWarp prst="textNoShape">
                <a:avLst/>
              </a:prstTxWarp>
            </a:bodyPr>
            <a:lstStyle/>
            <a:p>
              <a:endParaRPr lang="fr-FR"/>
            </a:p>
          </p:txBody>
        </p:sp>
        <p:sp>
          <p:nvSpPr>
            <p:cNvPr id="47" name="Rectangle 11"/>
            <p:cNvSpPr>
              <a:spLocks noChangeArrowheads="1"/>
            </p:cNvSpPr>
            <p:nvPr/>
          </p:nvSpPr>
          <p:spPr bwMode="auto">
            <a:xfrm>
              <a:off x="1948418" y="173513"/>
              <a:ext cx="229421" cy="1728321"/>
            </a:xfrm>
            <a:prstGeom prst="rect">
              <a:avLst/>
            </a:prstGeom>
            <a:solidFill>
              <a:srgbClr val="000066"/>
            </a:solidFill>
            <a:ln w="9525">
              <a:solidFill>
                <a:srgbClr val="000066"/>
              </a:solidFill>
              <a:miter lim="800000"/>
              <a:headEnd/>
              <a:tailEnd/>
            </a:ln>
            <a:effectLst/>
          </p:spPr>
          <p:txBody>
            <a:bodyPr wrap="none" anchor="ctr">
              <a:prstTxWarp prst="textNoShape">
                <a:avLst/>
              </a:prstTxWarp>
            </a:bodyPr>
            <a:lstStyle/>
            <a:p>
              <a:endParaRPr lang="fr-FR"/>
            </a:p>
          </p:txBody>
        </p:sp>
        <p:sp>
          <p:nvSpPr>
            <p:cNvPr id="48" name="Text Box 14"/>
            <p:cNvSpPr txBox="1">
              <a:spLocks noChangeArrowheads="1"/>
            </p:cNvSpPr>
            <p:nvPr/>
          </p:nvSpPr>
          <p:spPr bwMode="auto">
            <a:xfrm>
              <a:off x="-96423" y="1547939"/>
              <a:ext cx="1394814" cy="348956"/>
            </a:xfrm>
            <a:prstGeom prst="rect">
              <a:avLst/>
            </a:prstGeom>
            <a:noFill/>
            <a:ln w="9525">
              <a:noFill/>
              <a:miter lim="800000"/>
              <a:headEnd/>
              <a:tailEnd/>
            </a:ln>
            <a:effectLst/>
          </p:spPr>
          <p:txBody>
            <a:bodyPr wrap="square">
              <a:prstTxWarp prst="textNoShape">
                <a:avLst/>
              </a:prstTxWarp>
              <a:spAutoFit/>
            </a:bodyPr>
            <a:lstStyle/>
            <a:p>
              <a:r>
                <a:rPr lang="fr-FR" sz="1600" b="1">
                  <a:solidFill>
                    <a:srgbClr val="FF0000"/>
                  </a:solidFill>
                  <a:latin typeface="Century Gothic" charset="0"/>
                </a:rPr>
                <a:t>FLAT-PLAT-1</a:t>
              </a:r>
            </a:p>
          </p:txBody>
        </p:sp>
        <p:sp>
          <p:nvSpPr>
            <p:cNvPr id="49" name="Text Box 15"/>
            <p:cNvSpPr txBox="1">
              <a:spLocks noChangeArrowheads="1"/>
            </p:cNvSpPr>
            <p:nvPr/>
          </p:nvSpPr>
          <p:spPr bwMode="auto">
            <a:xfrm>
              <a:off x="1359902" y="4026845"/>
              <a:ext cx="653352" cy="348956"/>
            </a:xfrm>
            <a:prstGeom prst="rect">
              <a:avLst/>
            </a:prstGeom>
            <a:noFill/>
            <a:ln w="9525">
              <a:noFill/>
              <a:miter lim="800000"/>
              <a:headEnd/>
              <a:tailEnd/>
            </a:ln>
            <a:effectLst/>
          </p:spPr>
          <p:txBody>
            <a:bodyPr wrap="square">
              <a:prstTxWarp prst="textNoShape">
                <a:avLst/>
              </a:prstTxWarp>
              <a:spAutoFit/>
            </a:bodyPr>
            <a:lstStyle/>
            <a:p>
              <a:r>
                <a:rPr lang="fr-FR" sz="1600" b="1">
                  <a:solidFill>
                    <a:srgbClr val="FFFF00"/>
                  </a:solidFill>
                  <a:latin typeface="Century Gothic" charset="0"/>
                </a:rPr>
                <a:t>PLAT</a:t>
              </a:r>
            </a:p>
          </p:txBody>
        </p:sp>
        <p:sp>
          <p:nvSpPr>
            <p:cNvPr id="50" name="Freeform 18"/>
            <p:cNvSpPr>
              <a:spLocks/>
            </p:cNvSpPr>
            <p:nvPr/>
          </p:nvSpPr>
          <p:spPr bwMode="auto">
            <a:xfrm>
              <a:off x="818733" y="1465639"/>
              <a:ext cx="528666" cy="1891277"/>
            </a:xfrm>
            <a:custGeom>
              <a:avLst/>
              <a:gdLst/>
              <a:ahLst/>
              <a:cxnLst>
                <a:cxn ang="0">
                  <a:pos x="0" y="1149"/>
                </a:cxn>
                <a:cxn ang="0">
                  <a:pos x="13" y="1045"/>
                </a:cxn>
                <a:cxn ang="0">
                  <a:pos x="55" y="822"/>
                </a:cxn>
                <a:cxn ang="0">
                  <a:pos x="97" y="661"/>
                </a:cxn>
                <a:cxn ang="0">
                  <a:pos x="154" y="429"/>
                </a:cxn>
                <a:cxn ang="0">
                  <a:pos x="211" y="261"/>
                </a:cxn>
                <a:cxn ang="0">
                  <a:pos x="258" y="147"/>
                </a:cxn>
                <a:cxn ang="0">
                  <a:pos x="307" y="24"/>
                </a:cxn>
                <a:cxn ang="0">
                  <a:pos x="318" y="6"/>
                </a:cxn>
              </a:cxnLst>
              <a:rect l="0" t="0" r="r" b="b"/>
              <a:pathLst>
                <a:path w="318" h="1149">
                  <a:moveTo>
                    <a:pt x="0" y="1149"/>
                  </a:moveTo>
                  <a:cubicBezTo>
                    <a:pt x="2" y="1124"/>
                    <a:pt x="4" y="1099"/>
                    <a:pt x="13" y="1045"/>
                  </a:cubicBezTo>
                  <a:cubicBezTo>
                    <a:pt x="22" y="991"/>
                    <a:pt x="41" y="886"/>
                    <a:pt x="55" y="822"/>
                  </a:cubicBezTo>
                  <a:cubicBezTo>
                    <a:pt x="69" y="758"/>
                    <a:pt x="81" y="726"/>
                    <a:pt x="97" y="661"/>
                  </a:cubicBezTo>
                  <a:cubicBezTo>
                    <a:pt x="113" y="596"/>
                    <a:pt x="135" y="496"/>
                    <a:pt x="154" y="429"/>
                  </a:cubicBezTo>
                  <a:cubicBezTo>
                    <a:pt x="173" y="362"/>
                    <a:pt x="194" y="308"/>
                    <a:pt x="211" y="261"/>
                  </a:cubicBezTo>
                  <a:cubicBezTo>
                    <a:pt x="228" y="214"/>
                    <a:pt x="242" y="186"/>
                    <a:pt x="258" y="147"/>
                  </a:cubicBezTo>
                  <a:cubicBezTo>
                    <a:pt x="274" y="108"/>
                    <a:pt x="297" y="48"/>
                    <a:pt x="307" y="24"/>
                  </a:cubicBezTo>
                  <a:cubicBezTo>
                    <a:pt x="317" y="0"/>
                    <a:pt x="317" y="3"/>
                    <a:pt x="318" y="6"/>
                  </a:cubicBezTo>
                </a:path>
              </a:pathLst>
            </a:custGeom>
            <a:noFill/>
            <a:ln w="50800">
              <a:solidFill>
                <a:srgbClr val="CC3300"/>
              </a:solidFill>
              <a:round/>
              <a:headEnd/>
              <a:tailEnd/>
            </a:ln>
            <a:effectLst/>
          </p:spPr>
          <p:txBody>
            <a:bodyPr>
              <a:prstTxWarp prst="textNoShape">
                <a:avLst/>
              </a:prstTxWarp>
            </a:bodyPr>
            <a:lstStyle/>
            <a:p>
              <a:endParaRPr lang="fr-FR"/>
            </a:p>
          </p:txBody>
        </p:sp>
        <p:sp>
          <p:nvSpPr>
            <p:cNvPr id="51" name="Oval 19"/>
            <p:cNvSpPr>
              <a:spLocks noChangeArrowheads="1"/>
            </p:cNvSpPr>
            <p:nvPr/>
          </p:nvSpPr>
          <p:spPr bwMode="auto">
            <a:xfrm>
              <a:off x="1331642" y="1238488"/>
              <a:ext cx="292595" cy="279823"/>
            </a:xfrm>
            <a:prstGeom prst="ellipse">
              <a:avLst/>
            </a:prstGeom>
            <a:noFill/>
            <a:ln w="50800">
              <a:solidFill>
                <a:schemeClr val="tx1"/>
              </a:solidFill>
              <a:round/>
              <a:headEnd/>
              <a:tailEnd/>
            </a:ln>
            <a:effectLst/>
          </p:spPr>
          <p:txBody>
            <a:bodyPr wrap="none" anchor="ctr">
              <a:prstTxWarp prst="textNoShape">
                <a:avLst/>
              </a:prstTxWarp>
            </a:bodyPr>
            <a:lstStyle/>
            <a:p>
              <a:endParaRPr lang="fr-FR"/>
            </a:p>
          </p:txBody>
        </p:sp>
        <p:sp>
          <p:nvSpPr>
            <p:cNvPr id="52" name="Line 21"/>
            <p:cNvSpPr>
              <a:spLocks noChangeShapeType="1"/>
            </p:cNvSpPr>
            <p:nvPr/>
          </p:nvSpPr>
          <p:spPr bwMode="auto">
            <a:xfrm>
              <a:off x="0" y="1862329"/>
              <a:ext cx="1157080" cy="0"/>
            </a:xfrm>
            <a:prstGeom prst="line">
              <a:avLst/>
            </a:prstGeom>
            <a:noFill/>
            <a:ln w="25400">
              <a:solidFill>
                <a:srgbClr val="FF0000"/>
              </a:solidFill>
              <a:round/>
              <a:headEnd/>
              <a:tailEnd/>
            </a:ln>
            <a:effectLst/>
          </p:spPr>
          <p:txBody>
            <a:bodyPr>
              <a:prstTxWarp prst="textNoShape">
                <a:avLst/>
              </a:prstTxWarp>
            </a:bodyPr>
            <a:lstStyle/>
            <a:p>
              <a:endParaRPr lang="fr-FR"/>
            </a:p>
          </p:txBody>
        </p:sp>
        <p:sp>
          <p:nvSpPr>
            <p:cNvPr id="53" name="Text Box 22"/>
            <p:cNvSpPr txBox="1">
              <a:spLocks noChangeArrowheads="1"/>
            </p:cNvSpPr>
            <p:nvPr/>
          </p:nvSpPr>
          <p:spPr bwMode="auto">
            <a:xfrm>
              <a:off x="432244" y="1893603"/>
              <a:ext cx="312545" cy="348956"/>
            </a:xfrm>
            <a:prstGeom prst="rect">
              <a:avLst/>
            </a:prstGeom>
            <a:noFill/>
            <a:ln w="9525">
              <a:noFill/>
              <a:miter lim="800000"/>
              <a:headEnd/>
              <a:tailEnd/>
            </a:ln>
            <a:effectLst/>
          </p:spPr>
          <p:txBody>
            <a:bodyPr wrap="square">
              <a:prstTxWarp prst="textNoShape">
                <a:avLst/>
              </a:prstTxWarp>
              <a:spAutoFit/>
            </a:bodyPr>
            <a:lstStyle/>
            <a:p>
              <a:r>
                <a:rPr lang="fr-FR" sz="1600" b="1">
                  <a:solidFill>
                    <a:srgbClr val="FF0000"/>
                  </a:solidFill>
                  <a:latin typeface="Century Gothic" charset="0"/>
                </a:rPr>
                <a:t>2</a:t>
              </a:r>
            </a:p>
          </p:txBody>
        </p:sp>
        <p:sp>
          <p:nvSpPr>
            <p:cNvPr id="54" name="Freeform 23"/>
            <p:cNvSpPr>
              <a:spLocks/>
            </p:cNvSpPr>
            <p:nvPr/>
          </p:nvSpPr>
          <p:spPr bwMode="auto">
            <a:xfrm>
              <a:off x="831011" y="3363500"/>
              <a:ext cx="157934" cy="2580959"/>
            </a:xfrm>
            <a:custGeom>
              <a:avLst/>
              <a:gdLst/>
              <a:ahLst/>
              <a:cxnLst>
                <a:cxn ang="0">
                  <a:pos x="95" y="0"/>
                </a:cxn>
                <a:cxn ang="0">
                  <a:pos x="67" y="166"/>
                </a:cxn>
                <a:cxn ang="0">
                  <a:pos x="31" y="476"/>
                </a:cxn>
                <a:cxn ang="0">
                  <a:pos x="5" y="840"/>
                </a:cxn>
                <a:cxn ang="0">
                  <a:pos x="1" y="1140"/>
                </a:cxn>
                <a:cxn ang="0">
                  <a:pos x="9" y="1424"/>
                </a:cxn>
                <a:cxn ang="0">
                  <a:pos x="49" y="1568"/>
                </a:cxn>
              </a:cxnLst>
              <a:rect l="0" t="0" r="r" b="b"/>
              <a:pathLst>
                <a:path w="95" h="1568">
                  <a:moveTo>
                    <a:pt x="95" y="0"/>
                  </a:moveTo>
                  <a:cubicBezTo>
                    <a:pt x="86" y="43"/>
                    <a:pt x="78" y="87"/>
                    <a:pt x="67" y="166"/>
                  </a:cubicBezTo>
                  <a:cubicBezTo>
                    <a:pt x="56" y="245"/>
                    <a:pt x="41" y="364"/>
                    <a:pt x="31" y="476"/>
                  </a:cubicBezTo>
                  <a:cubicBezTo>
                    <a:pt x="21" y="588"/>
                    <a:pt x="10" y="729"/>
                    <a:pt x="5" y="840"/>
                  </a:cubicBezTo>
                  <a:cubicBezTo>
                    <a:pt x="0" y="951"/>
                    <a:pt x="0" y="1043"/>
                    <a:pt x="1" y="1140"/>
                  </a:cubicBezTo>
                  <a:cubicBezTo>
                    <a:pt x="2" y="1237"/>
                    <a:pt x="1" y="1353"/>
                    <a:pt x="9" y="1424"/>
                  </a:cubicBezTo>
                  <a:cubicBezTo>
                    <a:pt x="17" y="1495"/>
                    <a:pt x="33" y="1531"/>
                    <a:pt x="49" y="1568"/>
                  </a:cubicBezTo>
                </a:path>
              </a:pathLst>
            </a:custGeom>
            <a:noFill/>
            <a:ln w="50800">
              <a:solidFill>
                <a:srgbClr val="FFFF00"/>
              </a:solidFill>
              <a:round/>
              <a:headEnd/>
              <a:tailEnd/>
            </a:ln>
            <a:effectLst/>
          </p:spPr>
          <p:txBody>
            <a:bodyPr>
              <a:prstTxWarp prst="textNoShape">
                <a:avLst/>
              </a:prstTxWarp>
            </a:bodyPr>
            <a:lstStyle/>
            <a:p>
              <a:endParaRPr lang="fr-FR"/>
            </a:p>
          </p:txBody>
        </p:sp>
        <p:sp>
          <p:nvSpPr>
            <p:cNvPr id="55" name="Freeform 25"/>
            <p:cNvSpPr>
              <a:spLocks/>
            </p:cNvSpPr>
            <p:nvPr/>
          </p:nvSpPr>
          <p:spPr bwMode="auto">
            <a:xfrm>
              <a:off x="854511" y="5794510"/>
              <a:ext cx="259346" cy="466786"/>
            </a:xfrm>
            <a:custGeom>
              <a:avLst/>
              <a:gdLst/>
              <a:ahLst/>
              <a:cxnLst>
                <a:cxn ang="0">
                  <a:pos x="0" y="0"/>
                </a:cxn>
                <a:cxn ang="0">
                  <a:pos x="30" y="92"/>
                </a:cxn>
                <a:cxn ang="0">
                  <a:pos x="50" y="152"/>
                </a:cxn>
                <a:cxn ang="0">
                  <a:pos x="76" y="244"/>
                </a:cxn>
                <a:cxn ang="0">
                  <a:pos x="106" y="288"/>
                </a:cxn>
                <a:cxn ang="0">
                  <a:pos x="128" y="316"/>
                </a:cxn>
                <a:cxn ang="0">
                  <a:pos x="156" y="348"/>
                </a:cxn>
              </a:cxnLst>
              <a:rect l="0" t="0" r="r" b="b"/>
              <a:pathLst>
                <a:path w="156" h="348">
                  <a:moveTo>
                    <a:pt x="0" y="0"/>
                  </a:moveTo>
                  <a:cubicBezTo>
                    <a:pt x="11" y="33"/>
                    <a:pt x="22" y="67"/>
                    <a:pt x="30" y="92"/>
                  </a:cubicBezTo>
                  <a:cubicBezTo>
                    <a:pt x="38" y="117"/>
                    <a:pt x="42" y="127"/>
                    <a:pt x="50" y="152"/>
                  </a:cubicBezTo>
                  <a:cubicBezTo>
                    <a:pt x="58" y="177"/>
                    <a:pt x="67" y="221"/>
                    <a:pt x="76" y="244"/>
                  </a:cubicBezTo>
                  <a:cubicBezTo>
                    <a:pt x="85" y="267"/>
                    <a:pt x="97" y="276"/>
                    <a:pt x="106" y="288"/>
                  </a:cubicBezTo>
                  <a:cubicBezTo>
                    <a:pt x="115" y="300"/>
                    <a:pt x="120" y="306"/>
                    <a:pt x="128" y="316"/>
                  </a:cubicBezTo>
                  <a:cubicBezTo>
                    <a:pt x="136" y="326"/>
                    <a:pt x="146" y="337"/>
                    <a:pt x="156" y="348"/>
                  </a:cubicBezTo>
                </a:path>
              </a:pathLst>
            </a:custGeom>
            <a:noFill/>
            <a:ln w="50800">
              <a:solidFill>
                <a:srgbClr val="FFFF00"/>
              </a:solidFill>
              <a:round/>
              <a:headEnd/>
              <a:tailEnd/>
            </a:ln>
            <a:effectLst/>
          </p:spPr>
          <p:txBody>
            <a:bodyPr>
              <a:prstTxWarp prst="textNoShape">
                <a:avLst/>
              </a:prstTxWarp>
            </a:bodyPr>
            <a:lstStyle/>
            <a:p>
              <a:endParaRPr lang="fr-FR"/>
            </a:p>
          </p:txBody>
        </p:sp>
        <p:sp>
          <p:nvSpPr>
            <p:cNvPr id="56" name="AutoShape 26"/>
            <p:cNvSpPr>
              <a:spLocks noChangeArrowheads="1"/>
            </p:cNvSpPr>
            <p:nvPr/>
          </p:nvSpPr>
          <p:spPr bwMode="auto">
            <a:xfrm>
              <a:off x="794662" y="3213713"/>
              <a:ext cx="269320" cy="266655"/>
            </a:xfrm>
            <a:prstGeom prst="star5">
              <a:avLst/>
            </a:prstGeom>
            <a:solidFill>
              <a:srgbClr val="FFFF00"/>
            </a:solidFill>
            <a:ln w="38100">
              <a:solidFill>
                <a:srgbClr val="CC3300"/>
              </a:solidFill>
              <a:miter lim="800000"/>
              <a:headEnd/>
              <a:tailEnd/>
            </a:ln>
            <a:effectLst/>
          </p:spPr>
          <p:txBody>
            <a:bodyPr wrap="none" anchor="ctr">
              <a:prstTxWarp prst="textNoShape">
                <a:avLst/>
              </a:prstTxWarp>
            </a:bodyPr>
            <a:lstStyle/>
            <a:p>
              <a:endParaRPr lang="fr-FR"/>
            </a:p>
          </p:txBody>
        </p:sp>
        <p:sp>
          <p:nvSpPr>
            <p:cNvPr id="57" name="Text Box 27"/>
            <p:cNvSpPr txBox="1">
              <a:spLocks noChangeArrowheads="1"/>
            </p:cNvSpPr>
            <p:nvPr/>
          </p:nvSpPr>
          <p:spPr bwMode="auto">
            <a:xfrm>
              <a:off x="1486251" y="1536418"/>
              <a:ext cx="568565" cy="25348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000" b="1">
                  <a:latin typeface="Century Gothic" charset="0"/>
                </a:rPr>
                <a:t>1 ms</a:t>
              </a:r>
            </a:p>
          </p:txBody>
        </p:sp>
      </p:grpSp>
      <p:sp>
        <p:nvSpPr>
          <p:cNvPr id="2" name="Titre 1"/>
          <p:cNvSpPr>
            <a:spLocks noGrp="1"/>
          </p:cNvSpPr>
          <p:nvPr>
            <p:ph type="title"/>
          </p:nvPr>
        </p:nvSpPr>
        <p:spPr>
          <a:xfrm>
            <a:off x="4079876" y="274638"/>
            <a:ext cx="6130924" cy="864049"/>
          </a:xfrm>
          <a:solidFill>
            <a:srgbClr val="FF0000"/>
          </a:solidFill>
        </p:spPr>
        <p:style>
          <a:lnRef idx="1">
            <a:schemeClr val="accent4"/>
          </a:lnRef>
          <a:fillRef idx="3">
            <a:schemeClr val="accent4"/>
          </a:fillRef>
          <a:effectRef idx="2">
            <a:schemeClr val="accent4"/>
          </a:effectRef>
          <a:fontRef idx="minor">
            <a:schemeClr val="lt1"/>
          </a:fontRef>
        </p:style>
        <p:txBody>
          <a:bodyPr/>
          <a:lstStyle/>
          <a:p>
            <a:pPr algn="ctr"/>
            <a:r>
              <a:rPr lang="fr-FR" err="1">
                <a:solidFill>
                  <a:schemeClr val="bg1"/>
                </a:solidFill>
              </a:rPr>
              <a:t>F-ratio</a:t>
            </a:r>
            <a:endParaRPr lang="fr-FR">
              <a:solidFill>
                <a:schemeClr val="bg1"/>
              </a:solidFill>
            </a:endParaRPr>
          </a:p>
        </p:txBody>
      </p:sp>
      <p:grpSp>
        <p:nvGrpSpPr>
          <p:cNvPr id="59" name="Grouper 58"/>
          <p:cNvGrpSpPr/>
          <p:nvPr/>
        </p:nvGrpSpPr>
        <p:grpSpPr>
          <a:xfrm>
            <a:off x="5169203" y="2553313"/>
            <a:ext cx="3952271" cy="1117229"/>
            <a:chOff x="3566129" y="2774220"/>
            <a:chExt cx="3952271" cy="1117229"/>
          </a:xfrm>
        </p:grpSpPr>
        <p:sp>
          <p:nvSpPr>
            <p:cNvPr id="20" name="Text Box 16"/>
            <p:cNvSpPr txBox="1">
              <a:spLocks noChangeArrowheads="1"/>
            </p:cNvSpPr>
            <p:nvPr/>
          </p:nvSpPr>
          <p:spPr bwMode="auto">
            <a:xfrm>
              <a:off x="3566129" y="2774220"/>
              <a:ext cx="3952271" cy="1117229"/>
            </a:xfrm>
            <a:prstGeom prst="rect">
              <a:avLst/>
            </a:prstGeom>
            <a:solidFill>
              <a:srgbClr val="080795"/>
            </a:solidFill>
            <a:ln w="25400">
              <a:noFill/>
              <a:miter lim="800000"/>
              <a:headEnd/>
              <a:tailEnd/>
            </a:ln>
            <a:effectLst/>
          </p:spPr>
          <p:txBody>
            <a:bodyPr wrap="square">
              <a:prstTxWarp prst="textNoShape">
                <a:avLst/>
              </a:prstTxWarp>
              <a:spAutoFit/>
            </a:bodyPr>
            <a:lstStyle/>
            <a:p>
              <a:pPr algn="just">
                <a:spcBef>
                  <a:spcPct val="50000"/>
                </a:spcBef>
                <a:tabLst>
                  <a:tab pos="374650" algn="l"/>
                  <a:tab pos="2000250" algn="l"/>
                  <a:tab pos="2381250" algn="l"/>
                </a:tabLst>
              </a:pPr>
              <a:r>
                <a:rPr lang="fr-BE" b="1">
                  <a:solidFill>
                    <a:schemeClr val="bg1"/>
                  </a:solidFill>
                  <a:latin typeface="Century Gothic" charset="0"/>
                </a:rPr>
                <a:t>	              </a:t>
              </a:r>
              <a:r>
                <a:rPr lang="fr-BE" b="1">
                  <a:solidFill>
                    <a:schemeClr val="bg1"/>
                  </a:solidFill>
                  <a:effectLst>
                    <a:outerShdw blurRad="38100" dist="38100" dir="2700000" algn="tl">
                      <a:srgbClr val="000000"/>
                    </a:outerShdw>
                  </a:effectLst>
                  <a:latin typeface="Century Gothic" charset="0"/>
                </a:rPr>
                <a:t>FLAT-PLAT-1</a:t>
              </a:r>
            </a:p>
            <a:p>
              <a:pPr algn="just">
                <a:spcBef>
                  <a:spcPct val="50000"/>
                </a:spcBef>
                <a:tabLst>
                  <a:tab pos="374650" algn="l"/>
                  <a:tab pos="2000250" algn="l"/>
                  <a:tab pos="2381250" algn="l"/>
                </a:tabLst>
              </a:pPr>
              <a:r>
                <a:rPr lang="fr-BE" b="1">
                  <a:solidFill>
                    <a:schemeClr val="bg1"/>
                  </a:solidFill>
                  <a:effectLst>
                    <a:outerShdw blurRad="38100" dist="38100" dir="2700000" algn="tl">
                      <a:srgbClr val="000000"/>
                    </a:outerShdw>
                  </a:effectLst>
                  <a:latin typeface="Century Gothic" charset="0"/>
                </a:rPr>
                <a:t>FR =</a:t>
              </a:r>
            </a:p>
            <a:p>
              <a:pPr eaLnBrk="0" hangingPunct="0">
                <a:spcBef>
                  <a:spcPct val="20000"/>
                </a:spcBef>
                <a:tabLst>
                  <a:tab pos="374650" algn="l"/>
                  <a:tab pos="2000250" algn="l"/>
                  <a:tab pos="2381250" algn="l"/>
                </a:tabLst>
              </a:pPr>
              <a:r>
                <a:rPr lang="fr-BE" b="1">
                  <a:solidFill>
                    <a:schemeClr val="bg1"/>
                  </a:solidFill>
                  <a:effectLst>
                    <a:outerShdw blurRad="38100" dist="38100" dir="2700000" algn="tl">
                      <a:srgbClr val="000000"/>
                    </a:outerShdw>
                  </a:effectLst>
                  <a:latin typeface="Century Gothic" charset="0"/>
                </a:rPr>
                <a:t>	                  2*PLAT</a:t>
              </a:r>
              <a:endParaRPr lang="fr-BE" b="1">
                <a:solidFill>
                  <a:schemeClr val="bg1"/>
                </a:solidFill>
                <a:latin typeface="Century Gothic" charset="0"/>
              </a:endParaRPr>
            </a:p>
          </p:txBody>
        </p:sp>
        <p:sp>
          <p:nvSpPr>
            <p:cNvPr id="21" name="Line 17"/>
            <p:cNvSpPr>
              <a:spLocks noChangeShapeType="1"/>
            </p:cNvSpPr>
            <p:nvPr/>
          </p:nvSpPr>
          <p:spPr bwMode="auto">
            <a:xfrm>
              <a:off x="4343400" y="3368675"/>
              <a:ext cx="2422525" cy="1588"/>
            </a:xfrm>
            <a:prstGeom prst="line">
              <a:avLst/>
            </a:prstGeom>
            <a:noFill/>
            <a:ln w="38100">
              <a:solidFill>
                <a:schemeClr val="bg1"/>
              </a:solidFill>
              <a:round/>
              <a:headEnd/>
              <a:tailEnd/>
            </a:ln>
            <a:effectLst/>
          </p:spPr>
          <p:txBody>
            <a:bodyPr wrap="none" anchor="ctr">
              <a:prstTxWarp prst="textNoShape">
                <a:avLst/>
              </a:prstTxWarp>
            </a:bodyPr>
            <a:lstStyle/>
            <a:p>
              <a:endParaRPr lang="fr-FR">
                <a:solidFill>
                  <a:schemeClr val="bg1"/>
                </a:solidFill>
              </a:endParaRPr>
            </a:p>
          </p:txBody>
        </p:sp>
      </p:grpSp>
      <p:graphicFrame>
        <p:nvGraphicFramePr>
          <p:cNvPr id="22" name="Tableau 21"/>
          <p:cNvGraphicFramePr>
            <a:graphicFrameLocks noGrp="1"/>
          </p:cNvGraphicFramePr>
          <p:nvPr>
            <p:extLst>
              <p:ext uri="{D42A27DB-BD31-4B8C-83A1-F6EECF244321}">
                <p14:modId xmlns:p14="http://schemas.microsoft.com/office/powerpoint/2010/main" val="2774656059"/>
              </p:ext>
            </p:extLst>
          </p:nvPr>
        </p:nvGraphicFramePr>
        <p:xfrm>
          <a:off x="4827231" y="4455406"/>
          <a:ext cx="4636214" cy="1854200"/>
        </p:xfrm>
        <a:graphic>
          <a:graphicData uri="http://schemas.openxmlformats.org/drawingml/2006/table">
            <a:tbl>
              <a:tblPr firstRow="1" bandRow="1">
                <a:tableStyleId>{5C22544A-7EE6-4342-B048-85BDC9FD1C3A}</a:tableStyleId>
              </a:tblPr>
              <a:tblGrid>
                <a:gridCol w="1856834">
                  <a:extLst>
                    <a:ext uri="{9D8B030D-6E8A-4147-A177-3AD203B41FA5}">
                      <a16:colId xmlns:a16="http://schemas.microsoft.com/office/drawing/2014/main" val="20000"/>
                    </a:ext>
                  </a:extLst>
                </a:gridCol>
                <a:gridCol w="2779380">
                  <a:extLst>
                    <a:ext uri="{9D8B030D-6E8A-4147-A177-3AD203B41FA5}">
                      <a16:colId xmlns:a16="http://schemas.microsoft.com/office/drawing/2014/main" val="20001"/>
                    </a:ext>
                  </a:extLst>
                </a:gridCol>
              </a:tblGrid>
              <a:tr h="370840">
                <a:tc>
                  <a:txBody>
                    <a:bodyPr/>
                    <a:lstStyle/>
                    <a:p>
                      <a:endParaRPr lang="fr-FR"/>
                    </a:p>
                  </a:txBody>
                  <a:tcPr>
                    <a:solidFill>
                      <a:srgbClr val="7030A0"/>
                    </a:solidFill>
                  </a:tcPr>
                </a:tc>
                <a:tc>
                  <a:txBody>
                    <a:bodyPr/>
                    <a:lstStyle/>
                    <a:p>
                      <a:r>
                        <a:rPr lang="fr-FR"/>
                        <a:t>Moyenne ± DS</a:t>
                      </a:r>
                    </a:p>
                  </a:txBody>
                  <a:tcPr>
                    <a:solidFill>
                      <a:srgbClr val="7030A0"/>
                    </a:solidFill>
                  </a:tcPr>
                </a:tc>
                <a:extLst>
                  <a:ext uri="{0D108BD9-81ED-4DB2-BD59-A6C34878D82A}">
                    <a16:rowId xmlns:a16="http://schemas.microsoft.com/office/drawing/2014/main" val="10000"/>
                  </a:ext>
                </a:extLst>
              </a:tr>
              <a:tr h="370840">
                <a:tc>
                  <a:txBody>
                    <a:bodyPr/>
                    <a:lstStyle/>
                    <a:p>
                      <a:r>
                        <a:rPr lang="fr-FR"/>
                        <a:t>Médian</a:t>
                      </a:r>
                    </a:p>
                  </a:txBody>
                  <a:tcPr/>
                </a:tc>
                <a:tc>
                  <a:txBody>
                    <a:bodyPr/>
                    <a:lstStyle/>
                    <a:p>
                      <a:r>
                        <a:rPr lang="fr-FR"/>
                        <a:t>0,89 ± 0,060</a:t>
                      </a:r>
                    </a:p>
                  </a:txBody>
                  <a:tcPr/>
                </a:tc>
                <a:extLst>
                  <a:ext uri="{0D108BD9-81ED-4DB2-BD59-A6C34878D82A}">
                    <a16:rowId xmlns:a16="http://schemas.microsoft.com/office/drawing/2014/main" val="10001"/>
                  </a:ext>
                </a:extLst>
              </a:tr>
              <a:tr h="370840">
                <a:tc>
                  <a:txBody>
                    <a:bodyPr/>
                    <a:lstStyle/>
                    <a:p>
                      <a:r>
                        <a:rPr lang="fr-FR"/>
                        <a:t>Ulnaire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a:t>0,91 ± 0,059</a:t>
                      </a:r>
                    </a:p>
                  </a:txBody>
                  <a:tcPr/>
                </a:tc>
                <a:extLst>
                  <a:ext uri="{0D108BD9-81ED-4DB2-BD59-A6C34878D82A}">
                    <a16:rowId xmlns:a16="http://schemas.microsoft.com/office/drawing/2014/main" val="10002"/>
                  </a:ext>
                </a:extLst>
              </a:tr>
              <a:tr h="370840">
                <a:tc>
                  <a:txBody>
                    <a:bodyPr/>
                    <a:lstStyle/>
                    <a:p>
                      <a:r>
                        <a:rPr lang="fr-FR" err="1"/>
                        <a:t>Fibulaire</a:t>
                      </a:r>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a:t>1,00 ± 0,080</a:t>
                      </a:r>
                    </a:p>
                  </a:txBody>
                  <a:tcPr/>
                </a:tc>
                <a:extLst>
                  <a:ext uri="{0D108BD9-81ED-4DB2-BD59-A6C34878D82A}">
                    <a16:rowId xmlns:a16="http://schemas.microsoft.com/office/drawing/2014/main" val="10003"/>
                  </a:ext>
                </a:extLst>
              </a:tr>
              <a:tr h="370840">
                <a:tc>
                  <a:txBody>
                    <a:bodyPr/>
                    <a:lstStyle/>
                    <a:p>
                      <a:r>
                        <a:rPr lang="fr-FR"/>
                        <a:t>Tibial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a:t>1,17 ± 0,063</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604298"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2398567" y="1054387"/>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3439558"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3233827" y="1063003"/>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a:p>
        </p:txBody>
      </p:sp>
      <p:cxnSp>
        <p:nvCxnSpPr>
          <p:cNvPr id="11" name="Connecteur droit 10"/>
          <p:cNvCxnSpPr/>
          <p:nvPr/>
        </p:nvCxnSpPr>
        <p:spPr>
          <a:xfrm>
            <a:off x="2402800"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2402812"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2400695"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3231475"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3231487"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3229370"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604298" y="1743355"/>
            <a:ext cx="291303" cy="205817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p:nvPr/>
        </p:nvSpPr>
        <p:spPr>
          <a:xfrm>
            <a:off x="2398565" y="1054381"/>
            <a:ext cx="694859" cy="752245"/>
          </a:xfrm>
          <a:prstGeom prst="ellipse">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3439562" y="1743355"/>
            <a:ext cx="291303" cy="4150522"/>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2605897" y="3806105"/>
            <a:ext cx="291303" cy="2070268"/>
          </a:xfrm>
          <a:prstGeom prst="rect">
            <a:avLst/>
          </a:prstGeom>
          <a:solidFill>
            <a:srgbClr val="FF000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p:nvPr/>
        </p:nvSpPr>
        <p:spPr>
          <a:xfrm>
            <a:off x="3242292" y="1062997"/>
            <a:ext cx="694859" cy="752245"/>
          </a:xfrm>
          <a:prstGeom prst="ellipse">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a:p>
        </p:txBody>
      </p:sp>
      <p:grpSp>
        <p:nvGrpSpPr>
          <p:cNvPr id="33" name="Grouper 32"/>
          <p:cNvGrpSpPr/>
          <p:nvPr/>
        </p:nvGrpSpPr>
        <p:grpSpPr>
          <a:xfrm>
            <a:off x="1987551" y="3457576"/>
            <a:ext cx="492125" cy="531257"/>
            <a:chOff x="536575" y="3676650"/>
            <a:chExt cx="492125" cy="531257"/>
          </a:xfrm>
          <a:noFill/>
          <a:effectLst>
            <a:outerShdw blurRad="50800" dist="38100" dir="2700000" algn="tl" rotWithShape="0">
              <a:srgbClr val="000000">
                <a:alpha val="43000"/>
              </a:srgbClr>
            </a:outerShdw>
          </a:effectLst>
        </p:grpSpPr>
        <p:grpSp>
          <p:nvGrpSpPr>
            <p:cNvPr id="32" name="Grouper 31"/>
            <p:cNvGrpSpPr/>
            <p:nvPr/>
          </p:nvGrpSpPr>
          <p:grpSpPr>
            <a:xfrm>
              <a:off x="555625" y="3823969"/>
              <a:ext cx="473075" cy="383938"/>
              <a:chOff x="555625" y="3833494"/>
              <a:chExt cx="473075" cy="383938"/>
            </a:xfrm>
            <a:grpFill/>
          </p:grpSpPr>
          <p:sp>
            <p:nvSpPr>
              <p:cNvPr id="24" name="Rectangle 23"/>
              <p:cNvSpPr/>
              <p:nvPr/>
            </p:nvSpPr>
            <p:spPr>
              <a:xfrm>
                <a:off x="723900" y="3873500"/>
                <a:ext cx="209550" cy="4571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25" name="Rectangle 24"/>
              <p:cNvSpPr/>
              <p:nvPr/>
            </p:nvSpPr>
            <p:spPr>
              <a:xfrm>
                <a:off x="723900" y="4041775"/>
                <a:ext cx="209550" cy="4571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26" name="Ellipse 25"/>
              <p:cNvSpPr/>
              <p:nvPr/>
            </p:nvSpPr>
            <p:spPr>
              <a:xfrm>
                <a:off x="933450" y="3833494"/>
                <a:ext cx="95250" cy="1143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sp>
            <p:nvSpPr>
              <p:cNvPr id="27" name="Ellipse 26"/>
              <p:cNvSpPr/>
              <p:nvPr/>
            </p:nvSpPr>
            <p:spPr>
              <a:xfrm>
                <a:off x="933450" y="4008119"/>
                <a:ext cx="95250" cy="1143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29" name="Connecteur droit 28"/>
              <p:cNvCxnSpPr>
                <a:stCxn id="26" idx="1"/>
                <a:endCxn id="26" idx="1"/>
              </p:cNvCxnSpPr>
              <p:nvPr/>
            </p:nvCxnSpPr>
            <p:spPr>
              <a:xfrm rot="5400000" flipH="1" flipV="1">
                <a:off x="947399" y="3850233"/>
                <a:ext cx="1588" cy="1588"/>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30" name="ZoneTexte 29"/>
              <p:cNvSpPr txBox="1"/>
              <p:nvPr/>
            </p:nvSpPr>
            <p:spPr>
              <a:xfrm>
                <a:off x="555625" y="3848100"/>
                <a:ext cx="101600" cy="369332"/>
              </a:xfrm>
              <a:prstGeom prst="rect">
                <a:avLst/>
              </a:prstGeom>
              <a:grpFill/>
            </p:spPr>
            <p:txBody>
              <a:bodyPr wrap="square" rtlCol="0">
                <a:spAutoFit/>
              </a:bodyPr>
              <a:lstStyle/>
              <a:p>
                <a:r>
                  <a:rPr lang="fr-FR">
                    <a:solidFill>
                      <a:schemeClr val="bg1"/>
                    </a:solidFill>
                  </a:rPr>
                  <a:t>-</a:t>
                </a:r>
              </a:p>
            </p:txBody>
          </p:sp>
        </p:grpSp>
        <p:sp>
          <p:nvSpPr>
            <p:cNvPr id="31" name="ZoneTexte 30"/>
            <p:cNvSpPr txBox="1"/>
            <p:nvPr/>
          </p:nvSpPr>
          <p:spPr>
            <a:xfrm>
              <a:off x="536575" y="3676650"/>
              <a:ext cx="101600" cy="369332"/>
            </a:xfrm>
            <a:prstGeom prst="rect">
              <a:avLst/>
            </a:prstGeom>
            <a:grpFill/>
          </p:spPr>
          <p:txBody>
            <a:bodyPr wrap="square" rtlCol="0">
              <a:spAutoFit/>
            </a:bodyPr>
            <a:lstStyle/>
            <a:p>
              <a:r>
                <a:rPr lang="fr-FR">
                  <a:solidFill>
                    <a:schemeClr val="bg1"/>
                  </a:solidFill>
                </a:rPr>
                <a:t>+</a:t>
              </a:r>
            </a:p>
          </p:txBody>
        </p:sp>
      </p:grpSp>
      <p:sp>
        <p:nvSpPr>
          <p:cNvPr id="20" name="Étoile à 5 branches 19"/>
          <p:cNvSpPr/>
          <p:nvPr/>
        </p:nvSpPr>
        <p:spPr>
          <a:xfrm>
            <a:off x="2497887" y="3602567"/>
            <a:ext cx="490626" cy="397933"/>
          </a:xfrm>
          <a:prstGeom prst="star5">
            <a:avLst/>
          </a:prstGeom>
          <a:solidFill>
            <a:srgbClr val="FFFF00"/>
          </a:solidFill>
          <a:ln>
            <a:solidFill>
              <a:srgbClr val="FF0000">
                <a:alpha val="97000"/>
              </a:srgb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2398567"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3227242"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0" name="ZoneTexte 109"/>
          <p:cNvSpPr txBox="1"/>
          <p:nvPr/>
        </p:nvSpPr>
        <p:spPr>
          <a:xfrm>
            <a:off x="2782868" y="315268"/>
            <a:ext cx="918585" cy="461665"/>
          </a:xfrm>
          <a:prstGeom prst="rect">
            <a:avLst/>
          </a:prstGeom>
          <a:noFill/>
        </p:spPr>
        <p:txBody>
          <a:bodyPr wrap="none" rtlCol="0">
            <a:spAutoFit/>
          </a:bodyPr>
          <a:lstStyle/>
          <a:p>
            <a:r>
              <a:rPr lang="fr-FR" sz="2400"/>
              <a:t>FLAT</a:t>
            </a:r>
          </a:p>
        </p:txBody>
      </p:sp>
      <p:grpSp>
        <p:nvGrpSpPr>
          <p:cNvPr id="114" name="Grouper 113"/>
          <p:cNvGrpSpPr/>
          <p:nvPr/>
        </p:nvGrpSpPr>
        <p:grpSpPr>
          <a:xfrm>
            <a:off x="4328960" y="327968"/>
            <a:ext cx="1538586" cy="5831519"/>
            <a:chOff x="2804960" y="327967"/>
            <a:chExt cx="1538586" cy="5831519"/>
          </a:xfrm>
        </p:grpSpPr>
        <p:sp>
          <p:nvSpPr>
            <p:cNvPr id="41" name="Rectangle 40"/>
            <p:cNvSpPr/>
            <p:nvPr/>
          </p:nvSpPr>
          <p:spPr>
            <a:xfrm>
              <a:off x="3010697"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3" name="Ellipse 42"/>
            <p:cNvSpPr/>
            <p:nvPr/>
          </p:nvSpPr>
          <p:spPr>
            <a:xfrm>
              <a:off x="2804966" y="1054386"/>
              <a:ext cx="694859" cy="752245"/>
            </a:xfrm>
            <a:prstGeom prst="ellipse">
              <a:avLst/>
            </a:prstGeom>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4" name="Rectangle 43"/>
            <p:cNvSpPr/>
            <p:nvPr/>
          </p:nvSpPr>
          <p:spPr>
            <a:xfrm>
              <a:off x="3845957"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9" name="Ellipse 48"/>
            <p:cNvSpPr/>
            <p:nvPr/>
          </p:nvSpPr>
          <p:spPr>
            <a:xfrm>
              <a:off x="3640226" y="1063002"/>
              <a:ext cx="694859" cy="752245"/>
            </a:xfrm>
            <a:prstGeom prst="ellipse">
              <a:avLst/>
            </a:prstGeom>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51" name="Connecteur droit 50"/>
            <p:cNvCxnSpPr/>
            <p:nvPr/>
          </p:nvCxnSpPr>
          <p:spPr>
            <a:xfrm>
              <a:off x="2809199"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a:off x="2809211"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a:off x="2807094"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a:off x="3637874"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a:off x="3637886"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3635769"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3010697" y="1743355"/>
              <a:ext cx="291303" cy="205817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60" name="Ellipse 59"/>
            <p:cNvSpPr/>
            <p:nvPr/>
          </p:nvSpPr>
          <p:spPr>
            <a:xfrm>
              <a:off x="2804960" y="1054380"/>
              <a:ext cx="694859" cy="752245"/>
            </a:xfrm>
            <a:prstGeom prst="ellipse">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61" name="Rectangle 60"/>
            <p:cNvSpPr/>
            <p:nvPr/>
          </p:nvSpPr>
          <p:spPr>
            <a:xfrm>
              <a:off x="3845957" y="1743355"/>
              <a:ext cx="291303" cy="2083552"/>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63" name="Ellipse 62"/>
            <p:cNvSpPr/>
            <p:nvPr/>
          </p:nvSpPr>
          <p:spPr>
            <a:xfrm>
              <a:off x="3648687" y="1062996"/>
              <a:ext cx="694859" cy="752245"/>
            </a:xfrm>
            <a:prstGeom prst="ellipse">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65" name="Connecteur droit 64"/>
            <p:cNvCxnSpPr/>
            <p:nvPr/>
          </p:nvCxnSpPr>
          <p:spPr>
            <a:xfrm>
              <a:off x="2804966"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6" name="Connecteur droit 65"/>
            <p:cNvCxnSpPr/>
            <p:nvPr/>
          </p:nvCxnSpPr>
          <p:spPr>
            <a:xfrm>
              <a:off x="3633641"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1" name="ZoneTexte 110"/>
            <p:cNvSpPr txBox="1"/>
            <p:nvPr/>
          </p:nvSpPr>
          <p:spPr>
            <a:xfrm>
              <a:off x="3049567" y="327967"/>
              <a:ext cx="1163845" cy="461665"/>
            </a:xfrm>
            <a:prstGeom prst="rect">
              <a:avLst/>
            </a:prstGeom>
            <a:noFill/>
          </p:spPr>
          <p:txBody>
            <a:bodyPr wrap="none" rtlCol="0">
              <a:spAutoFit/>
            </a:bodyPr>
            <a:lstStyle/>
            <a:p>
              <a:r>
                <a:rPr lang="fr-FR" sz="2400"/>
                <a:t>- PLAT</a:t>
              </a:r>
            </a:p>
          </p:txBody>
        </p:sp>
      </p:grpSp>
      <p:grpSp>
        <p:nvGrpSpPr>
          <p:cNvPr id="115" name="Grouper 114"/>
          <p:cNvGrpSpPr/>
          <p:nvPr/>
        </p:nvGrpSpPr>
        <p:grpSpPr>
          <a:xfrm>
            <a:off x="6272067" y="327968"/>
            <a:ext cx="1530119" cy="5831519"/>
            <a:chOff x="4748066" y="327967"/>
            <a:chExt cx="1530119" cy="5831519"/>
          </a:xfrm>
        </p:grpSpPr>
        <p:sp>
          <p:nvSpPr>
            <p:cNvPr id="68" name="Rectangle 67"/>
            <p:cNvSpPr/>
            <p:nvPr/>
          </p:nvSpPr>
          <p:spPr>
            <a:xfrm>
              <a:off x="4953797"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69" name="Ellipse 68"/>
            <p:cNvSpPr/>
            <p:nvPr/>
          </p:nvSpPr>
          <p:spPr>
            <a:xfrm>
              <a:off x="4748066" y="1054386"/>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70" name="Rectangle 69"/>
            <p:cNvSpPr/>
            <p:nvPr/>
          </p:nvSpPr>
          <p:spPr>
            <a:xfrm>
              <a:off x="5789057"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71" name="Ellipse 70"/>
            <p:cNvSpPr/>
            <p:nvPr/>
          </p:nvSpPr>
          <p:spPr>
            <a:xfrm>
              <a:off x="5583326" y="1063002"/>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72" name="Connecteur droit 71"/>
            <p:cNvCxnSpPr/>
            <p:nvPr/>
          </p:nvCxnSpPr>
          <p:spPr>
            <a:xfrm>
              <a:off x="4752299"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3" name="Connecteur droit 72"/>
            <p:cNvCxnSpPr/>
            <p:nvPr/>
          </p:nvCxnSpPr>
          <p:spPr>
            <a:xfrm>
              <a:off x="4752311"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4" name="Connecteur droit 73"/>
            <p:cNvCxnSpPr/>
            <p:nvPr/>
          </p:nvCxnSpPr>
          <p:spPr>
            <a:xfrm>
              <a:off x="4750194"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5" name="Connecteur droit 74"/>
            <p:cNvCxnSpPr/>
            <p:nvPr/>
          </p:nvCxnSpPr>
          <p:spPr>
            <a:xfrm>
              <a:off x="5580974"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6" name="Connecteur droit 75"/>
            <p:cNvCxnSpPr/>
            <p:nvPr/>
          </p:nvCxnSpPr>
          <p:spPr>
            <a:xfrm>
              <a:off x="5580986"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7" name="Connecteur droit 76"/>
            <p:cNvCxnSpPr/>
            <p:nvPr/>
          </p:nvCxnSpPr>
          <p:spPr>
            <a:xfrm>
              <a:off x="5578869"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953797" y="1743355"/>
              <a:ext cx="291303" cy="205817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80" name="Rectangle 79"/>
            <p:cNvSpPr/>
            <p:nvPr/>
          </p:nvSpPr>
          <p:spPr>
            <a:xfrm>
              <a:off x="5789057" y="1743355"/>
              <a:ext cx="291303" cy="2083552"/>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cxnSp>
          <p:nvCxnSpPr>
            <p:cNvPr id="93" name="Connecteur droit 92"/>
            <p:cNvCxnSpPr/>
            <p:nvPr/>
          </p:nvCxnSpPr>
          <p:spPr>
            <a:xfrm>
              <a:off x="4748066"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94" name="Connecteur droit 17"/>
            <p:cNvCxnSpPr/>
            <p:nvPr/>
          </p:nvCxnSpPr>
          <p:spPr>
            <a:xfrm>
              <a:off x="5576741"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2" name="ZoneTexte 111"/>
            <p:cNvSpPr txBox="1"/>
            <p:nvPr/>
          </p:nvSpPr>
          <p:spPr>
            <a:xfrm>
              <a:off x="5195867" y="327967"/>
              <a:ext cx="614271" cy="461665"/>
            </a:xfrm>
            <a:prstGeom prst="rect">
              <a:avLst/>
            </a:prstGeom>
            <a:noFill/>
          </p:spPr>
          <p:txBody>
            <a:bodyPr wrap="none" rtlCol="0">
              <a:spAutoFit/>
            </a:bodyPr>
            <a:lstStyle/>
            <a:p>
              <a:r>
                <a:rPr lang="fr-FR" sz="2400"/>
                <a:t>- 1</a:t>
              </a:r>
            </a:p>
          </p:txBody>
        </p:sp>
      </p:grpSp>
      <p:grpSp>
        <p:nvGrpSpPr>
          <p:cNvPr id="116" name="Grouper 115"/>
          <p:cNvGrpSpPr/>
          <p:nvPr/>
        </p:nvGrpSpPr>
        <p:grpSpPr>
          <a:xfrm>
            <a:off x="8240567" y="315268"/>
            <a:ext cx="1530119" cy="5844219"/>
            <a:chOff x="6716566" y="315267"/>
            <a:chExt cx="1530119" cy="5844219"/>
          </a:xfrm>
        </p:grpSpPr>
        <p:sp>
          <p:nvSpPr>
            <p:cNvPr id="96" name="Rectangle 95"/>
            <p:cNvSpPr/>
            <p:nvPr/>
          </p:nvSpPr>
          <p:spPr>
            <a:xfrm>
              <a:off x="6922297"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97" name="Ellipse 96"/>
            <p:cNvSpPr/>
            <p:nvPr/>
          </p:nvSpPr>
          <p:spPr>
            <a:xfrm>
              <a:off x="6716566" y="1054386"/>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98" name="Rectangle 97"/>
            <p:cNvSpPr/>
            <p:nvPr/>
          </p:nvSpPr>
          <p:spPr>
            <a:xfrm>
              <a:off x="7757557"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99" name="Ellipse 98"/>
            <p:cNvSpPr/>
            <p:nvPr/>
          </p:nvSpPr>
          <p:spPr>
            <a:xfrm>
              <a:off x="7551826" y="1063002"/>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100" name="Connecteur droit 99"/>
            <p:cNvCxnSpPr/>
            <p:nvPr/>
          </p:nvCxnSpPr>
          <p:spPr>
            <a:xfrm>
              <a:off x="6720799"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1" name="Connecteur droit 100"/>
            <p:cNvCxnSpPr/>
            <p:nvPr/>
          </p:nvCxnSpPr>
          <p:spPr>
            <a:xfrm>
              <a:off x="6720811"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2" name="Connecteur droit 101"/>
            <p:cNvCxnSpPr/>
            <p:nvPr/>
          </p:nvCxnSpPr>
          <p:spPr>
            <a:xfrm>
              <a:off x="6718694"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3" name="Connecteur droit 102"/>
            <p:cNvCxnSpPr/>
            <p:nvPr/>
          </p:nvCxnSpPr>
          <p:spPr>
            <a:xfrm>
              <a:off x="7549474"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4" name="Connecteur droit 103"/>
            <p:cNvCxnSpPr/>
            <p:nvPr/>
          </p:nvCxnSpPr>
          <p:spPr>
            <a:xfrm>
              <a:off x="7549486"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5" name="Connecteur droit 104"/>
            <p:cNvCxnSpPr/>
            <p:nvPr/>
          </p:nvCxnSpPr>
          <p:spPr>
            <a:xfrm>
              <a:off x="7547369"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922297" y="1743355"/>
              <a:ext cx="291303" cy="205817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cxnSp>
          <p:nvCxnSpPr>
            <p:cNvPr id="108" name="Connecteur droit 107"/>
            <p:cNvCxnSpPr/>
            <p:nvPr/>
          </p:nvCxnSpPr>
          <p:spPr>
            <a:xfrm>
              <a:off x="6716566"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9" name="Connecteur droit 17"/>
            <p:cNvCxnSpPr/>
            <p:nvPr/>
          </p:nvCxnSpPr>
          <p:spPr>
            <a:xfrm>
              <a:off x="7545241"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3" name="ZoneTexte 112"/>
            <p:cNvSpPr txBox="1"/>
            <p:nvPr/>
          </p:nvSpPr>
          <p:spPr>
            <a:xfrm>
              <a:off x="7151667" y="315267"/>
              <a:ext cx="726481" cy="461665"/>
            </a:xfrm>
            <a:prstGeom prst="rect">
              <a:avLst/>
            </a:prstGeom>
            <a:noFill/>
          </p:spPr>
          <p:txBody>
            <a:bodyPr wrap="none" rtlCol="0">
              <a:spAutoFit/>
            </a:bodyPr>
            <a:lstStyle/>
            <a:p>
              <a:r>
                <a:rPr lang="fr-FR" sz="2400"/>
                <a:t>÷ 2</a:t>
              </a:r>
            </a:p>
          </p:txBody>
        </p:sp>
      </p:grpSp>
      <p:grpSp>
        <p:nvGrpSpPr>
          <p:cNvPr id="119" name="Grouper 118"/>
          <p:cNvGrpSpPr/>
          <p:nvPr/>
        </p:nvGrpSpPr>
        <p:grpSpPr>
          <a:xfrm>
            <a:off x="8435539" y="315267"/>
            <a:ext cx="2124043" cy="5581908"/>
            <a:chOff x="6911538" y="315267"/>
            <a:chExt cx="2124043" cy="5581908"/>
          </a:xfrm>
        </p:grpSpPr>
        <p:sp>
          <p:nvSpPr>
            <p:cNvPr id="117" name="Rectangle 116"/>
            <p:cNvSpPr/>
            <p:nvPr/>
          </p:nvSpPr>
          <p:spPr>
            <a:xfrm>
              <a:off x="6911538" y="3826907"/>
              <a:ext cx="291303" cy="2070268"/>
            </a:xfrm>
            <a:prstGeom prst="rect">
              <a:avLst/>
            </a:prstGeom>
            <a:solidFill>
              <a:srgbClr val="FF000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8" name="ZoneTexte 117"/>
            <p:cNvSpPr txBox="1"/>
            <p:nvPr/>
          </p:nvSpPr>
          <p:spPr>
            <a:xfrm>
              <a:off x="7878148" y="315267"/>
              <a:ext cx="1157433" cy="461665"/>
            </a:xfrm>
            <a:prstGeom prst="rect">
              <a:avLst/>
            </a:prstGeom>
            <a:noFill/>
          </p:spPr>
          <p:txBody>
            <a:bodyPr wrap="none" rtlCol="0">
              <a:spAutoFit/>
            </a:bodyPr>
            <a:lstStyle/>
            <a:p>
              <a:r>
                <a:rPr lang="fr-FR">
                  <a:solidFill>
                    <a:srgbClr val="FF0000"/>
                  </a:solidFill>
                </a:rPr>
                <a:t>X </a:t>
              </a:r>
              <a:r>
                <a:rPr lang="fr-FR" sz="2400">
                  <a:solidFill>
                    <a:srgbClr val="FF0000"/>
                  </a:solidFill>
                </a:rPr>
                <a:t>PLAT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down)">
                                      <p:cBhvr>
                                        <p:cTn id="9" dur="500"/>
                                        <p:tgtEl>
                                          <p:spTgt spid="19"/>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34" grpId="0" animBg="1"/>
      <p:bldP spid="22"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7"/>
          <p:cNvSpPr>
            <a:spLocks noChangeArrowheads="1"/>
          </p:cNvSpPr>
          <p:nvPr/>
        </p:nvSpPr>
        <p:spPr bwMode="auto">
          <a:xfrm>
            <a:off x="3732774" y="5619"/>
            <a:ext cx="1760310" cy="6814523"/>
          </a:xfrm>
          <a:prstGeom prst="rect">
            <a:avLst/>
          </a:prstGeom>
          <a:solidFill>
            <a:schemeClr val="tx1"/>
          </a:solidFill>
          <a:ln w="9525">
            <a:noFill/>
            <a:miter lim="800000"/>
            <a:headEnd/>
            <a:tailEnd/>
          </a:ln>
          <a:effectLst/>
        </p:spPr>
        <p:txBody>
          <a:bodyPr wrap="none" anchor="ctr">
            <a:prstTxWarp prst="textNoShape">
              <a:avLst/>
            </a:prstTxWarp>
          </a:bodyPr>
          <a:lstStyle/>
          <a:p>
            <a:endParaRPr lang="fr-FR"/>
          </a:p>
        </p:txBody>
      </p:sp>
      <p:grpSp>
        <p:nvGrpSpPr>
          <p:cNvPr id="4" name="Groupe 3">
            <a:extLst>
              <a:ext uri="{FF2B5EF4-FFF2-40B4-BE49-F238E27FC236}">
                <a16:creationId xmlns:a16="http://schemas.microsoft.com/office/drawing/2014/main" id="{A2E28B16-6A5E-CB51-ED8E-6A715D60FAAA}"/>
              </a:ext>
            </a:extLst>
          </p:cNvPr>
          <p:cNvGrpSpPr/>
          <p:nvPr/>
        </p:nvGrpSpPr>
        <p:grpSpPr>
          <a:xfrm>
            <a:off x="-80561" y="-152400"/>
            <a:ext cx="4446520" cy="7010400"/>
            <a:chOff x="1458980" y="-152400"/>
            <a:chExt cx="4446520" cy="7010400"/>
          </a:xfrm>
        </p:grpSpPr>
        <p:sp>
          <p:nvSpPr>
            <p:cNvPr id="22" name="Rectangle 2"/>
            <p:cNvSpPr>
              <a:spLocks noChangeArrowheads="1"/>
            </p:cNvSpPr>
            <p:nvPr/>
          </p:nvSpPr>
          <p:spPr bwMode="auto">
            <a:xfrm>
              <a:off x="1529872" y="5619"/>
              <a:ext cx="2202902" cy="6844151"/>
            </a:xfrm>
            <a:prstGeom prst="rect">
              <a:avLst/>
            </a:prstGeom>
            <a:solidFill>
              <a:srgbClr val="000066"/>
            </a:solidFill>
            <a:ln w="9525">
              <a:noFill/>
              <a:miter lim="800000"/>
              <a:headEnd/>
              <a:tailEnd/>
            </a:ln>
            <a:effectLst/>
          </p:spPr>
          <p:txBody>
            <a:bodyPr wrap="none" anchor="ctr">
              <a:prstTxWarp prst="textNoShape">
                <a:avLst/>
              </a:prstTxWarp>
            </a:bodyPr>
            <a:lstStyle/>
            <a:p>
              <a:endParaRPr lang="fr-FR"/>
            </a:p>
          </p:txBody>
        </p:sp>
        <p:pic>
          <p:nvPicPr>
            <p:cNvPr id="23" name="Picture 3" descr="C:\Mes documents\Mes images\Conduction FH.jpg"/>
            <p:cNvPicPr>
              <a:picLocks noChangeAspect="1" noChangeArrowheads="1"/>
            </p:cNvPicPr>
            <p:nvPr/>
          </p:nvPicPr>
          <p:blipFill>
            <a:blip r:embed="rId2">
              <a:clrChange>
                <a:clrFrom>
                  <a:srgbClr val="000000"/>
                </a:clrFrom>
                <a:clrTo>
                  <a:srgbClr val="000000">
                    <a:alpha val="0"/>
                  </a:srgbClr>
                </a:clrTo>
              </a:clrChange>
              <a:lum bright="100000" contrast="100000"/>
            </a:blip>
            <a:srcRect/>
            <a:stretch>
              <a:fillRect/>
            </a:stretch>
          </p:blipFill>
          <p:spPr bwMode="auto">
            <a:xfrm>
              <a:off x="1529873" y="-152400"/>
              <a:ext cx="4375627" cy="7010400"/>
            </a:xfrm>
            <a:prstGeom prst="rect">
              <a:avLst/>
            </a:prstGeom>
            <a:noFill/>
          </p:spPr>
        </p:pic>
        <p:sp>
          <p:nvSpPr>
            <p:cNvPr id="25" name="Rectangle 10"/>
            <p:cNvSpPr>
              <a:spLocks noChangeArrowheads="1"/>
            </p:cNvSpPr>
            <p:nvPr/>
          </p:nvSpPr>
          <p:spPr bwMode="auto">
            <a:xfrm>
              <a:off x="2864354" y="2082896"/>
              <a:ext cx="352062" cy="92177"/>
            </a:xfrm>
            <a:prstGeom prst="rect">
              <a:avLst/>
            </a:prstGeom>
            <a:solidFill>
              <a:srgbClr val="000066"/>
            </a:solidFill>
            <a:ln w="9525">
              <a:noFill/>
              <a:miter lim="800000"/>
              <a:headEnd/>
              <a:tailEnd/>
            </a:ln>
            <a:effectLst/>
          </p:spPr>
          <p:txBody>
            <a:bodyPr wrap="none" anchor="ctr">
              <a:prstTxWarp prst="textNoShape">
                <a:avLst/>
              </a:prstTxWarp>
            </a:bodyPr>
            <a:lstStyle/>
            <a:p>
              <a:endParaRPr lang="fr-FR"/>
            </a:p>
          </p:txBody>
        </p:sp>
        <p:sp>
          <p:nvSpPr>
            <p:cNvPr id="26" name="Rectangle 11"/>
            <p:cNvSpPr>
              <a:spLocks noChangeArrowheads="1"/>
            </p:cNvSpPr>
            <p:nvPr/>
          </p:nvSpPr>
          <p:spPr bwMode="auto">
            <a:xfrm>
              <a:off x="3494714" y="173513"/>
              <a:ext cx="231355" cy="1728321"/>
            </a:xfrm>
            <a:prstGeom prst="rect">
              <a:avLst/>
            </a:prstGeom>
            <a:solidFill>
              <a:srgbClr val="000066"/>
            </a:solidFill>
            <a:ln w="9525">
              <a:solidFill>
                <a:srgbClr val="000066"/>
              </a:solidFill>
              <a:miter lim="800000"/>
              <a:headEnd/>
              <a:tailEnd/>
            </a:ln>
            <a:effectLst/>
          </p:spPr>
          <p:txBody>
            <a:bodyPr wrap="none" anchor="ctr">
              <a:prstTxWarp prst="textNoShape">
                <a:avLst/>
              </a:prstTxWarp>
            </a:bodyPr>
            <a:lstStyle/>
            <a:p>
              <a:endParaRPr lang="fr-FR"/>
            </a:p>
          </p:txBody>
        </p:sp>
        <p:sp>
          <p:nvSpPr>
            <p:cNvPr id="27" name="Text Box 13"/>
            <p:cNvSpPr txBox="1">
              <a:spLocks noChangeArrowheads="1"/>
            </p:cNvSpPr>
            <p:nvPr/>
          </p:nvSpPr>
          <p:spPr bwMode="auto">
            <a:xfrm>
              <a:off x="2830825" y="6406991"/>
              <a:ext cx="903626" cy="348956"/>
            </a:xfrm>
            <a:prstGeom prst="rect">
              <a:avLst/>
            </a:prstGeom>
            <a:noFill/>
            <a:ln w="9525">
              <a:noFill/>
              <a:miter lim="800000"/>
              <a:headEnd/>
              <a:tailEnd/>
            </a:ln>
            <a:effectLst/>
          </p:spPr>
          <p:txBody>
            <a:bodyPr wrap="square">
              <a:prstTxWarp prst="textNoShape">
                <a:avLst/>
              </a:prstTxWarp>
              <a:spAutoFit/>
            </a:bodyPr>
            <a:lstStyle/>
            <a:p>
              <a:r>
                <a:rPr lang="fr-FR" sz="1600" b="1">
                  <a:solidFill>
                    <a:srgbClr val="FFFF00"/>
                  </a:solidFill>
                  <a:latin typeface="Century Gothic" charset="0"/>
                </a:rPr>
                <a:t>2*DLAT</a:t>
              </a:r>
            </a:p>
          </p:txBody>
        </p:sp>
        <p:sp>
          <p:nvSpPr>
            <p:cNvPr id="28" name="Freeform 16"/>
            <p:cNvSpPr>
              <a:spLocks/>
            </p:cNvSpPr>
            <p:nvPr/>
          </p:nvSpPr>
          <p:spPr bwMode="auto">
            <a:xfrm>
              <a:off x="2378174" y="1465639"/>
              <a:ext cx="533122" cy="1891277"/>
            </a:xfrm>
            <a:custGeom>
              <a:avLst/>
              <a:gdLst/>
              <a:ahLst/>
              <a:cxnLst>
                <a:cxn ang="0">
                  <a:pos x="0" y="1149"/>
                </a:cxn>
                <a:cxn ang="0">
                  <a:pos x="13" y="1045"/>
                </a:cxn>
                <a:cxn ang="0">
                  <a:pos x="55" y="822"/>
                </a:cxn>
                <a:cxn ang="0">
                  <a:pos x="97" y="661"/>
                </a:cxn>
                <a:cxn ang="0">
                  <a:pos x="154" y="429"/>
                </a:cxn>
                <a:cxn ang="0">
                  <a:pos x="211" y="261"/>
                </a:cxn>
                <a:cxn ang="0">
                  <a:pos x="258" y="147"/>
                </a:cxn>
                <a:cxn ang="0">
                  <a:pos x="307" y="24"/>
                </a:cxn>
                <a:cxn ang="0">
                  <a:pos x="318" y="6"/>
                </a:cxn>
              </a:cxnLst>
              <a:rect l="0" t="0" r="r" b="b"/>
              <a:pathLst>
                <a:path w="318" h="1149">
                  <a:moveTo>
                    <a:pt x="0" y="1149"/>
                  </a:moveTo>
                  <a:cubicBezTo>
                    <a:pt x="2" y="1124"/>
                    <a:pt x="4" y="1099"/>
                    <a:pt x="13" y="1045"/>
                  </a:cubicBezTo>
                  <a:cubicBezTo>
                    <a:pt x="22" y="991"/>
                    <a:pt x="41" y="886"/>
                    <a:pt x="55" y="822"/>
                  </a:cubicBezTo>
                  <a:cubicBezTo>
                    <a:pt x="69" y="758"/>
                    <a:pt x="81" y="726"/>
                    <a:pt x="97" y="661"/>
                  </a:cubicBezTo>
                  <a:cubicBezTo>
                    <a:pt x="113" y="596"/>
                    <a:pt x="135" y="496"/>
                    <a:pt x="154" y="429"/>
                  </a:cubicBezTo>
                  <a:cubicBezTo>
                    <a:pt x="173" y="362"/>
                    <a:pt x="194" y="308"/>
                    <a:pt x="211" y="261"/>
                  </a:cubicBezTo>
                  <a:cubicBezTo>
                    <a:pt x="228" y="214"/>
                    <a:pt x="242" y="186"/>
                    <a:pt x="258" y="147"/>
                  </a:cubicBezTo>
                  <a:cubicBezTo>
                    <a:pt x="274" y="108"/>
                    <a:pt x="297" y="48"/>
                    <a:pt x="307" y="24"/>
                  </a:cubicBezTo>
                  <a:cubicBezTo>
                    <a:pt x="317" y="0"/>
                    <a:pt x="317" y="3"/>
                    <a:pt x="318" y="6"/>
                  </a:cubicBezTo>
                </a:path>
              </a:pathLst>
            </a:custGeom>
            <a:noFill/>
            <a:ln w="50800">
              <a:solidFill>
                <a:srgbClr val="CC3300"/>
              </a:solidFill>
              <a:round/>
              <a:headEnd/>
              <a:tailEnd/>
            </a:ln>
            <a:effectLst/>
          </p:spPr>
          <p:txBody>
            <a:bodyPr>
              <a:prstTxWarp prst="textNoShape">
                <a:avLst/>
              </a:prstTxWarp>
            </a:bodyPr>
            <a:lstStyle/>
            <a:p>
              <a:endParaRPr lang="fr-FR"/>
            </a:p>
          </p:txBody>
        </p:sp>
        <p:sp>
          <p:nvSpPr>
            <p:cNvPr id="29" name="Oval 17"/>
            <p:cNvSpPr>
              <a:spLocks noChangeArrowheads="1"/>
            </p:cNvSpPr>
            <p:nvPr/>
          </p:nvSpPr>
          <p:spPr bwMode="auto">
            <a:xfrm>
              <a:off x="2872738" y="1238488"/>
              <a:ext cx="295061" cy="279823"/>
            </a:xfrm>
            <a:prstGeom prst="ellipse">
              <a:avLst/>
            </a:prstGeom>
            <a:noFill/>
            <a:ln w="50800">
              <a:solidFill>
                <a:schemeClr val="tx1"/>
              </a:solidFill>
              <a:round/>
              <a:headEnd/>
              <a:tailEnd/>
            </a:ln>
            <a:effectLst/>
          </p:spPr>
          <p:txBody>
            <a:bodyPr wrap="none" anchor="ctr">
              <a:prstTxWarp prst="textNoShape">
                <a:avLst/>
              </a:prstTxWarp>
            </a:bodyPr>
            <a:lstStyle/>
            <a:p>
              <a:endParaRPr lang="fr-FR"/>
            </a:p>
          </p:txBody>
        </p:sp>
        <p:sp>
          <p:nvSpPr>
            <p:cNvPr id="30" name="AutoShape 22"/>
            <p:cNvSpPr>
              <a:spLocks noChangeArrowheads="1"/>
            </p:cNvSpPr>
            <p:nvPr/>
          </p:nvSpPr>
          <p:spPr bwMode="auto">
            <a:xfrm>
              <a:off x="2331233" y="3213713"/>
              <a:ext cx="271591" cy="266655"/>
            </a:xfrm>
            <a:prstGeom prst="star5">
              <a:avLst/>
            </a:prstGeom>
            <a:solidFill>
              <a:srgbClr val="FFFF00"/>
            </a:solidFill>
            <a:ln w="38100">
              <a:solidFill>
                <a:srgbClr val="CC3300"/>
              </a:solidFill>
              <a:miter lim="800000"/>
              <a:headEnd/>
              <a:tailEnd/>
            </a:ln>
            <a:effectLst/>
          </p:spPr>
          <p:txBody>
            <a:bodyPr wrap="none" anchor="ctr">
              <a:prstTxWarp prst="textNoShape">
                <a:avLst/>
              </a:prstTxWarp>
            </a:bodyPr>
            <a:lstStyle/>
            <a:p>
              <a:endParaRPr lang="fr-FR"/>
            </a:p>
          </p:txBody>
        </p:sp>
        <p:sp>
          <p:nvSpPr>
            <p:cNvPr id="31" name="Text Box 23"/>
            <p:cNvSpPr txBox="1">
              <a:spLocks noChangeArrowheads="1"/>
            </p:cNvSpPr>
            <p:nvPr/>
          </p:nvSpPr>
          <p:spPr bwMode="auto">
            <a:xfrm>
              <a:off x="3028650" y="1536418"/>
              <a:ext cx="573358" cy="25348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000" b="1">
                  <a:solidFill>
                    <a:srgbClr val="FFFFFF"/>
                  </a:solidFill>
                  <a:latin typeface="Century Gothic" charset="0"/>
                </a:rPr>
                <a:t>1 ms</a:t>
              </a:r>
            </a:p>
          </p:txBody>
        </p:sp>
        <p:sp>
          <p:nvSpPr>
            <p:cNvPr id="32" name="Freeform 24"/>
            <p:cNvSpPr>
              <a:spLocks/>
            </p:cNvSpPr>
            <p:nvPr/>
          </p:nvSpPr>
          <p:spPr bwMode="auto">
            <a:xfrm>
              <a:off x="2529058" y="1559462"/>
              <a:ext cx="466063" cy="1734905"/>
            </a:xfrm>
            <a:custGeom>
              <a:avLst/>
              <a:gdLst/>
              <a:ahLst/>
              <a:cxnLst>
                <a:cxn ang="0">
                  <a:pos x="278" y="0"/>
                </a:cxn>
                <a:cxn ang="0">
                  <a:pos x="242" y="94"/>
                </a:cxn>
                <a:cxn ang="0">
                  <a:pos x="206" y="196"/>
                </a:cxn>
                <a:cxn ang="0">
                  <a:pos x="176" y="302"/>
                </a:cxn>
                <a:cxn ang="0">
                  <a:pos x="144" y="414"/>
                </a:cxn>
                <a:cxn ang="0">
                  <a:pos x="92" y="630"/>
                </a:cxn>
                <a:cxn ang="0">
                  <a:pos x="42" y="852"/>
                </a:cxn>
                <a:cxn ang="0">
                  <a:pos x="0" y="1054"/>
                </a:cxn>
              </a:cxnLst>
              <a:rect l="0" t="0" r="r" b="b"/>
              <a:pathLst>
                <a:path w="278" h="1054">
                  <a:moveTo>
                    <a:pt x="278" y="0"/>
                  </a:moveTo>
                  <a:cubicBezTo>
                    <a:pt x="266" y="30"/>
                    <a:pt x="254" y="61"/>
                    <a:pt x="242" y="94"/>
                  </a:cubicBezTo>
                  <a:cubicBezTo>
                    <a:pt x="230" y="127"/>
                    <a:pt x="217" y="161"/>
                    <a:pt x="206" y="196"/>
                  </a:cubicBezTo>
                  <a:cubicBezTo>
                    <a:pt x="195" y="231"/>
                    <a:pt x="186" y="266"/>
                    <a:pt x="176" y="302"/>
                  </a:cubicBezTo>
                  <a:cubicBezTo>
                    <a:pt x="166" y="338"/>
                    <a:pt x="158" y="360"/>
                    <a:pt x="144" y="414"/>
                  </a:cubicBezTo>
                  <a:cubicBezTo>
                    <a:pt x="130" y="468"/>
                    <a:pt x="109" y="557"/>
                    <a:pt x="92" y="630"/>
                  </a:cubicBezTo>
                  <a:cubicBezTo>
                    <a:pt x="75" y="703"/>
                    <a:pt x="57" y="781"/>
                    <a:pt x="42" y="852"/>
                  </a:cubicBezTo>
                  <a:cubicBezTo>
                    <a:pt x="27" y="923"/>
                    <a:pt x="13" y="988"/>
                    <a:pt x="0" y="1054"/>
                  </a:cubicBezTo>
                </a:path>
              </a:pathLst>
            </a:custGeom>
            <a:noFill/>
            <a:ln w="50800">
              <a:solidFill>
                <a:srgbClr val="CC3300"/>
              </a:solidFill>
              <a:round/>
              <a:headEnd/>
              <a:tailEnd/>
            </a:ln>
            <a:effectLst/>
          </p:spPr>
          <p:txBody>
            <a:bodyPr>
              <a:prstTxWarp prst="textNoShape">
                <a:avLst/>
              </a:prstTxWarp>
            </a:bodyPr>
            <a:lstStyle/>
            <a:p>
              <a:endParaRPr lang="fr-FR"/>
            </a:p>
          </p:txBody>
        </p:sp>
        <p:sp>
          <p:nvSpPr>
            <p:cNvPr id="33" name="Text Box 12"/>
            <p:cNvSpPr txBox="1">
              <a:spLocks noChangeArrowheads="1"/>
            </p:cNvSpPr>
            <p:nvPr/>
          </p:nvSpPr>
          <p:spPr bwMode="auto">
            <a:xfrm>
              <a:off x="1458980" y="2588224"/>
              <a:ext cx="2409110" cy="348956"/>
            </a:xfrm>
            <a:prstGeom prst="rect">
              <a:avLst/>
            </a:prstGeom>
            <a:noFill/>
            <a:ln w="9525">
              <a:noFill/>
              <a:miter lim="800000"/>
              <a:headEnd/>
              <a:tailEnd/>
            </a:ln>
            <a:effectLst/>
          </p:spPr>
          <p:txBody>
            <a:bodyPr wrap="square">
              <a:prstTxWarp prst="textNoShape">
                <a:avLst/>
              </a:prstTxWarp>
              <a:spAutoFit/>
            </a:bodyPr>
            <a:lstStyle/>
            <a:p>
              <a:r>
                <a:rPr lang="fr-FR" sz="1600" b="1">
                  <a:solidFill>
                    <a:srgbClr val="FF0000"/>
                  </a:solidFill>
                  <a:latin typeface="Century Gothic" charset="0"/>
                </a:rPr>
                <a:t>(FLAT+DLAT-1)-2*PLAT</a:t>
              </a:r>
            </a:p>
          </p:txBody>
        </p:sp>
        <p:sp>
          <p:nvSpPr>
            <p:cNvPr id="34" name="Freeform 25"/>
            <p:cNvSpPr>
              <a:spLocks/>
            </p:cNvSpPr>
            <p:nvPr/>
          </p:nvSpPr>
          <p:spPr bwMode="auto">
            <a:xfrm>
              <a:off x="2532411" y="6207823"/>
              <a:ext cx="167649" cy="253487"/>
            </a:xfrm>
            <a:custGeom>
              <a:avLst/>
              <a:gdLst/>
              <a:ahLst/>
              <a:cxnLst>
                <a:cxn ang="0">
                  <a:pos x="0" y="0"/>
                </a:cxn>
                <a:cxn ang="0">
                  <a:pos x="12" y="48"/>
                </a:cxn>
                <a:cxn ang="0">
                  <a:pos x="26" y="74"/>
                </a:cxn>
                <a:cxn ang="0">
                  <a:pos x="40" y="98"/>
                </a:cxn>
                <a:cxn ang="0">
                  <a:pos x="50" y="118"/>
                </a:cxn>
                <a:cxn ang="0">
                  <a:pos x="76" y="148"/>
                </a:cxn>
                <a:cxn ang="0">
                  <a:pos x="100" y="154"/>
                </a:cxn>
              </a:cxnLst>
              <a:rect l="0" t="0" r="r" b="b"/>
              <a:pathLst>
                <a:path w="100" h="154">
                  <a:moveTo>
                    <a:pt x="0" y="0"/>
                  </a:moveTo>
                  <a:cubicBezTo>
                    <a:pt x="4" y="18"/>
                    <a:pt x="8" y="36"/>
                    <a:pt x="12" y="48"/>
                  </a:cubicBezTo>
                  <a:cubicBezTo>
                    <a:pt x="16" y="60"/>
                    <a:pt x="21" y="66"/>
                    <a:pt x="26" y="74"/>
                  </a:cubicBezTo>
                  <a:cubicBezTo>
                    <a:pt x="31" y="82"/>
                    <a:pt x="36" y="91"/>
                    <a:pt x="40" y="98"/>
                  </a:cubicBezTo>
                  <a:cubicBezTo>
                    <a:pt x="44" y="105"/>
                    <a:pt x="44" y="110"/>
                    <a:pt x="50" y="118"/>
                  </a:cubicBezTo>
                  <a:cubicBezTo>
                    <a:pt x="56" y="126"/>
                    <a:pt x="68" y="142"/>
                    <a:pt x="76" y="148"/>
                  </a:cubicBezTo>
                  <a:cubicBezTo>
                    <a:pt x="84" y="154"/>
                    <a:pt x="92" y="154"/>
                    <a:pt x="100" y="154"/>
                  </a:cubicBezTo>
                </a:path>
              </a:pathLst>
            </a:custGeom>
            <a:noFill/>
            <a:ln w="50800">
              <a:solidFill>
                <a:srgbClr val="FFFF00"/>
              </a:solidFill>
              <a:round/>
              <a:headEnd/>
              <a:tailEnd/>
            </a:ln>
            <a:effectLst/>
          </p:spPr>
          <p:txBody>
            <a:bodyPr>
              <a:prstTxWarp prst="textNoShape">
                <a:avLst/>
              </a:prstTxWarp>
            </a:bodyPr>
            <a:lstStyle/>
            <a:p>
              <a:endParaRPr lang="fr-FR"/>
            </a:p>
          </p:txBody>
        </p:sp>
        <p:sp>
          <p:nvSpPr>
            <p:cNvPr id="35" name="AutoShape 26"/>
            <p:cNvSpPr>
              <a:spLocks noChangeArrowheads="1"/>
            </p:cNvSpPr>
            <p:nvPr/>
          </p:nvSpPr>
          <p:spPr bwMode="auto">
            <a:xfrm>
              <a:off x="2361410" y="5979026"/>
              <a:ext cx="271591" cy="266655"/>
            </a:xfrm>
            <a:prstGeom prst="star5">
              <a:avLst/>
            </a:prstGeom>
            <a:solidFill>
              <a:srgbClr val="FFFF00"/>
            </a:solidFill>
            <a:ln w="38100">
              <a:solidFill>
                <a:srgbClr val="CC3300"/>
              </a:solidFill>
              <a:miter lim="800000"/>
              <a:headEnd/>
              <a:tailEnd/>
            </a:ln>
            <a:effectLst/>
          </p:spPr>
          <p:txBody>
            <a:bodyPr wrap="none" anchor="ctr">
              <a:prstTxWarp prst="textNoShape">
                <a:avLst/>
              </a:prstTxWarp>
            </a:bodyPr>
            <a:lstStyle/>
            <a:p>
              <a:endParaRPr lang="fr-FR"/>
            </a:p>
          </p:txBody>
        </p:sp>
        <p:sp>
          <p:nvSpPr>
            <p:cNvPr id="36" name="Freeform 27"/>
            <p:cNvSpPr>
              <a:spLocks/>
            </p:cNvSpPr>
            <p:nvPr/>
          </p:nvSpPr>
          <p:spPr bwMode="auto">
            <a:xfrm>
              <a:off x="2450264" y="6247326"/>
              <a:ext cx="206207" cy="291346"/>
            </a:xfrm>
            <a:custGeom>
              <a:avLst/>
              <a:gdLst/>
              <a:ahLst/>
              <a:cxnLst>
                <a:cxn ang="0">
                  <a:pos x="0" y="0"/>
                </a:cxn>
                <a:cxn ang="0">
                  <a:pos x="28" y="48"/>
                </a:cxn>
                <a:cxn ang="0">
                  <a:pos x="81" y="141"/>
                </a:cxn>
                <a:cxn ang="0">
                  <a:pos x="123" y="177"/>
                </a:cxn>
              </a:cxnLst>
              <a:rect l="0" t="0" r="r" b="b"/>
              <a:pathLst>
                <a:path w="123" h="177">
                  <a:moveTo>
                    <a:pt x="0" y="0"/>
                  </a:moveTo>
                  <a:cubicBezTo>
                    <a:pt x="7" y="12"/>
                    <a:pt x="15" y="25"/>
                    <a:pt x="28" y="48"/>
                  </a:cubicBezTo>
                  <a:cubicBezTo>
                    <a:pt x="41" y="71"/>
                    <a:pt x="65" y="120"/>
                    <a:pt x="81" y="141"/>
                  </a:cubicBezTo>
                  <a:cubicBezTo>
                    <a:pt x="97" y="162"/>
                    <a:pt x="115" y="171"/>
                    <a:pt x="123" y="177"/>
                  </a:cubicBezTo>
                </a:path>
              </a:pathLst>
            </a:custGeom>
            <a:noFill/>
            <a:ln w="50800">
              <a:solidFill>
                <a:srgbClr val="FFFF00"/>
              </a:solidFill>
              <a:round/>
              <a:headEnd/>
              <a:tailEnd/>
            </a:ln>
            <a:effectLst/>
          </p:spPr>
          <p:txBody>
            <a:bodyPr>
              <a:prstTxWarp prst="textNoShape">
                <a:avLst/>
              </a:prstTxWarp>
            </a:bodyPr>
            <a:lstStyle/>
            <a:p>
              <a:endParaRPr lang="fr-FR"/>
            </a:p>
          </p:txBody>
        </p:sp>
      </p:grpSp>
      <p:sp>
        <p:nvSpPr>
          <p:cNvPr id="41" name="Rectangle 40"/>
          <p:cNvSpPr/>
          <p:nvPr/>
        </p:nvSpPr>
        <p:spPr>
          <a:xfrm>
            <a:off x="2211676" y="18318"/>
            <a:ext cx="9980324" cy="6852382"/>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2" name="Titre 1"/>
          <p:cNvSpPr>
            <a:spLocks noGrp="1"/>
          </p:cNvSpPr>
          <p:nvPr>
            <p:ph type="title"/>
          </p:nvPr>
        </p:nvSpPr>
        <p:spPr>
          <a:xfrm>
            <a:off x="4079876" y="274638"/>
            <a:ext cx="6130924" cy="789887"/>
          </a:xfrm>
          <a:solidFill>
            <a:srgbClr val="FF0000"/>
          </a:solidFill>
        </p:spPr>
        <p:style>
          <a:lnRef idx="1">
            <a:schemeClr val="accent4"/>
          </a:lnRef>
          <a:fillRef idx="3">
            <a:schemeClr val="accent4"/>
          </a:fillRef>
          <a:effectRef idx="2">
            <a:schemeClr val="accent4"/>
          </a:effectRef>
          <a:fontRef idx="minor">
            <a:schemeClr val="lt1"/>
          </a:fontRef>
        </p:style>
        <p:txBody>
          <a:bodyPr>
            <a:normAutofit fontScale="90000"/>
          </a:bodyPr>
          <a:lstStyle/>
          <a:p>
            <a:pPr algn="ctr"/>
            <a:r>
              <a:rPr lang="fr-FR" err="1"/>
              <a:t>F-ratio</a:t>
            </a:r>
            <a:r>
              <a:rPr lang="fr-FR"/>
              <a:t> modifié</a:t>
            </a:r>
          </a:p>
        </p:txBody>
      </p:sp>
      <p:grpSp>
        <p:nvGrpSpPr>
          <p:cNvPr id="40" name="Grouper 39"/>
          <p:cNvGrpSpPr/>
          <p:nvPr/>
        </p:nvGrpSpPr>
        <p:grpSpPr>
          <a:xfrm>
            <a:off x="4613276" y="2502513"/>
            <a:ext cx="5064125" cy="1145192"/>
            <a:chOff x="2746375" y="3213713"/>
            <a:chExt cx="5064125" cy="1145192"/>
          </a:xfrm>
          <a:solidFill>
            <a:srgbClr val="D3D3D3"/>
          </a:solidFill>
        </p:grpSpPr>
        <p:sp>
          <p:nvSpPr>
            <p:cNvPr id="38" name="Text Box 14"/>
            <p:cNvSpPr txBox="1">
              <a:spLocks noChangeArrowheads="1"/>
            </p:cNvSpPr>
            <p:nvPr/>
          </p:nvSpPr>
          <p:spPr bwMode="auto">
            <a:xfrm>
              <a:off x="2746375" y="3213713"/>
              <a:ext cx="5064125" cy="1145192"/>
            </a:xfrm>
            <a:prstGeom prst="rect">
              <a:avLst/>
            </a:prstGeom>
            <a:solidFill>
              <a:srgbClr val="080795"/>
            </a:solidFill>
            <a:ln w="25400">
              <a:noFill/>
              <a:miter lim="800000"/>
              <a:headEnd/>
              <a:tailEnd/>
            </a:ln>
            <a:effectLst/>
          </p:spPr>
          <p:txBody>
            <a:bodyPr wrap="square">
              <a:prstTxWarp prst="textNoShape">
                <a:avLst/>
              </a:prstTxWarp>
              <a:spAutoFit/>
            </a:bodyPr>
            <a:lstStyle/>
            <a:p>
              <a:pPr algn="just">
                <a:spcBef>
                  <a:spcPct val="50000"/>
                </a:spcBef>
                <a:tabLst>
                  <a:tab pos="374650" algn="l"/>
                  <a:tab pos="1428750" algn="l"/>
                  <a:tab pos="2381250" algn="l"/>
                </a:tabLst>
              </a:pPr>
              <a:r>
                <a:rPr lang="fr-BE" b="1" dirty="0">
                  <a:latin typeface="Century Gothic" charset="0"/>
                </a:rPr>
                <a:t>		</a:t>
              </a:r>
              <a:r>
                <a:rPr lang="fr-BE" b="1" dirty="0">
                  <a:solidFill>
                    <a:schemeClr val="bg1"/>
                  </a:solidFill>
                  <a:latin typeface="Century Gothic" charset="0"/>
                </a:rPr>
                <a:t>(</a:t>
              </a:r>
              <a:r>
                <a:rPr lang="fr-BE" b="1" dirty="0">
                  <a:solidFill>
                    <a:schemeClr val="bg1"/>
                  </a:solidFill>
                  <a:effectLst>
                    <a:outerShdw blurRad="38100" dist="38100" dir="2700000" algn="tl">
                      <a:srgbClr val="000000"/>
                    </a:outerShdw>
                  </a:effectLst>
                  <a:latin typeface="Century Gothic" charset="0"/>
                </a:rPr>
                <a:t>FLAT+DLAT –1)–2*PLAT</a:t>
              </a:r>
            </a:p>
            <a:p>
              <a:pPr algn="just">
                <a:spcBef>
                  <a:spcPct val="50000"/>
                </a:spcBef>
                <a:tabLst>
                  <a:tab pos="374650" algn="l"/>
                  <a:tab pos="1428750" algn="l"/>
                  <a:tab pos="2381250" algn="l"/>
                </a:tabLst>
              </a:pPr>
              <a:r>
                <a:rPr lang="fr-BE" b="1" dirty="0">
                  <a:solidFill>
                    <a:schemeClr val="bg1"/>
                  </a:solidFill>
                  <a:effectLst>
                    <a:outerShdw blurRad="38100" dist="38100" dir="2700000" algn="tl">
                      <a:srgbClr val="000000"/>
                    </a:outerShdw>
                  </a:effectLst>
                  <a:latin typeface="Century Gothic" charset="0"/>
                </a:rPr>
                <a:t>MFR</a:t>
              </a:r>
              <a:r>
                <a:rPr lang="fr-BE" b="1" dirty="0">
                  <a:effectLst>
                    <a:outerShdw blurRad="38100" dist="38100" dir="2700000" algn="tl">
                      <a:srgbClr val="000000"/>
                    </a:outerShdw>
                  </a:effectLst>
                  <a:latin typeface="Century Gothic" charset="0"/>
                </a:rPr>
                <a:t> </a:t>
              </a:r>
              <a:r>
                <a:rPr lang="fr-BE" b="1" dirty="0">
                  <a:solidFill>
                    <a:schemeClr val="bg1"/>
                  </a:solidFill>
                  <a:effectLst>
                    <a:outerShdw blurRad="38100" dist="38100" dir="2700000" algn="tl">
                      <a:srgbClr val="000000"/>
                    </a:outerShdw>
                  </a:effectLst>
                  <a:latin typeface="Century Gothic" charset="0"/>
                </a:rPr>
                <a:t>=</a:t>
              </a:r>
            </a:p>
            <a:p>
              <a:pPr eaLnBrk="0" hangingPunct="0">
                <a:spcBef>
                  <a:spcPct val="20000"/>
                </a:spcBef>
                <a:tabLst>
                  <a:tab pos="374650" algn="l"/>
                  <a:tab pos="1428750" algn="l"/>
                  <a:tab pos="2381250" algn="l"/>
                </a:tabLst>
              </a:pPr>
              <a:r>
                <a:rPr lang="fr-BE" b="1" dirty="0">
                  <a:effectLst>
                    <a:outerShdw blurRad="38100" dist="38100" dir="2700000" algn="tl">
                      <a:srgbClr val="000000"/>
                    </a:outerShdw>
                  </a:effectLst>
                  <a:latin typeface="Century Gothic" charset="0"/>
                </a:rPr>
                <a:t>		</a:t>
              </a:r>
              <a:r>
                <a:rPr lang="fr-BE" b="1" dirty="0">
                  <a:solidFill>
                    <a:schemeClr val="bg1"/>
                  </a:solidFill>
                  <a:effectLst>
                    <a:outerShdw blurRad="38100" dist="38100" dir="2700000" algn="tl">
                      <a:srgbClr val="000000"/>
                    </a:outerShdw>
                  </a:effectLst>
                  <a:latin typeface="Century Gothic" charset="0"/>
                </a:rPr>
                <a:t>	2*DLAT</a:t>
              </a:r>
              <a:endParaRPr lang="fr-BE" b="1" dirty="0">
                <a:solidFill>
                  <a:schemeClr val="bg1"/>
                </a:solidFill>
                <a:latin typeface="Century Gothic" charset="0"/>
              </a:endParaRPr>
            </a:p>
          </p:txBody>
        </p:sp>
        <p:sp>
          <p:nvSpPr>
            <p:cNvPr id="39" name="Line 15"/>
            <p:cNvSpPr>
              <a:spLocks noChangeShapeType="1"/>
            </p:cNvSpPr>
            <p:nvPr/>
          </p:nvSpPr>
          <p:spPr bwMode="auto">
            <a:xfrm>
              <a:off x="3860800" y="3851275"/>
              <a:ext cx="3594100" cy="1588"/>
            </a:xfrm>
            <a:prstGeom prst="line">
              <a:avLst/>
            </a:prstGeom>
            <a:grpFill/>
            <a:ln w="38100">
              <a:solidFill>
                <a:schemeClr val="bg1"/>
              </a:solidFill>
              <a:round/>
              <a:headEnd/>
              <a:tailEnd/>
            </a:ln>
            <a:effectLst/>
          </p:spPr>
          <p:txBody>
            <a:bodyPr wrap="none" anchor="ctr">
              <a:prstTxWarp prst="textNoShape">
                <a:avLst/>
              </a:prstTxWarp>
            </a:bodyPr>
            <a:lstStyle/>
            <a:p>
              <a:endParaRPr lang="fr-FR"/>
            </a:p>
          </p:txBody>
        </p:sp>
      </p:grpSp>
      <p:graphicFrame>
        <p:nvGraphicFramePr>
          <p:cNvPr id="37" name="Tableau 36"/>
          <p:cNvGraphicFramePr>
            <a:graphicFrameLocks noGrp="1"/>
          </p:cNvGraphicFramePr>
          <p:nvPr>
            <p:extLst>
              <p:ext uri="{D42A27DB-BD31-4B8C-83A1-F6EECF244321}">
                <p14:modId xmlns:p14="http://schemas.microsoft.com/office/powerpoint/2010/main" val="4030883148"/>
              </p:ext>
            </p:extLst>
          </p:nvPr>
        </p:nvGraphicFramePr>
        <p:xfrm>
          <a:off x="5180056" y="4342421"/>
          <a:ext cx="3930565" cy="1854200"/>
        </p:xfrm>
        <a:graphic>
          <a:graphicData uri="http://schemas.openxmlformats.org/drawingml/2006/table">
            <a:tbl>
              <a:tblPr firstRow="1" bandRow="1">
                <a:tableStyleId>{5C22544A-7EE6-4342-B048-85BDC9FD1C3A}</a:tableStyleId>
              </a:tblPr>
              <a:tblGrid>
                <a:gridCol w="1574217">
                  <a:extLst>
                    <a:ext uri="{9D8B030D-6E8A-4147-A177-3AD203B41FA5}">
                      <a16:colId xmlns:a16="http://schemas.microsoft.com/office/drawing/2014/main" val="20000"/>
                    </a:ext>
                  </a:extLst>
                </a:gridCol>
                <a:gridCol w="2356348">
                  <a:extLst>
                    <a:ext uri="{9D8B030D-6E8A-4147-A177-3AD203B41FA5}">
                      <a16:colId xmlns:a16="http://schemas.microsoft.com/office/drawing/2014/main" val="20001"/>
                    </a:ext>
                  </a:extLst>
                </a:gridCol>
              </a:tblGrid>
              <a:tr h="370840">
                <a:tc>
                  <a:txBody>
                    <a:bodyPr/>
                    <a:lstStyle/>
                    <a:p>
                      <a:endParaRPr lang="fr-FR"/>
                    </a:p>
                  </a:txBody>
                  <a:tcPr>
                    <a:solidFill>
                      <a:srgbClr val="080795"/>
                    </a:solidFill>
                  </a:tcPr>
                </a:tc>
                <a:tc>
                  <a:txBody>
                    <a:bodyPr/>
                    <a:lstStyle/>
                    <a:p>
                      <a:r>
                        <a:rPr lang="fr-FR"/>
                        <a:t>Moyenne ± DS</a:t>
                      </a:r>
                    </a:p>
                  </a:txBody>
                  <a:tcPr>
                    <a:solidFill>
                      <a:srgbClr val="080795"/>
                    </a:solidFill>
                  </a:tcPr>
                </a:tc>
                <a:extLst>
                  <a:ext uri="{0D108BD9-81ED-4DB2-BD59-A6C34878D82A}">
                    <a16:rowId xmlns:a16="http://schemas.microsoft.com/office/drawing/2014/main" val="10000"/>
                  </a:ext>
                </a:extLst>
              </a:tr>
              <a:tr h="370840">
                <a:tc>
                  <a:txBody>
                    <a:bodyPr/>
                    <a:lstStyle/>
                    <a:p>
                      <a:r>
                        <a:rPr lang="fr-FR"/>
                        <a:t>Médian</a:t>
                      </a:r>
                    </a:p>
                  </a:txBody>
                  <a:tcPr/>
                </a:tc>
                <a:tc>
                  <a:txBody>
                    <a:bodyPr/>
                    <a:lstStyle/>
                    <a:p>
                      <a:r>
                        <a:rPr lang="fr-FR"/>
                        <a:t>1,92 ± 0,20</a:t>
                      </a:r>
                    </a:p>
                  </a:txBody>
                  <a:tcPr/>
                </a:tc>
                <a:extLst>
                  <a:ext uri="{0D108BD9-81ED-4DB2-BD59-A6C34878D82A}">
                    <a16:rowId xmlns:a16="http://schemas.microsoft.com/office/drawing/2014/main" val="10001"/>
                  </a:ext>
                </a:extLst>
              </a:tr>
              <a:tr h="370840">
                <a:tc>
                  <a:txBody>
                    <a:bodyPr/>
                    <a:lstStyle/>
                    <a:p>
                      <a:r>
                        <a:rPr lang="fr-FR"/>
                        <a:t>Ulnaire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a:t>2,86 ± 0,27</a:t>
                      </a:r>
                    </a:p>
                  </a:txBody>
                  <a:tcPr/>
                </a:tc>
                <a:extLst>
                  <a:ext uri="{0D108BD9-81ED-4DB2-BD59-A6C34878D82A}">
                    <a16:rowId xmlns:a16="http://schemas.microsoft.com/office/drawing/2014/main" val="10002"/>
                  </a:ext>
                </a:extLst>
              </a:tr>
              <a:tr h="370840">
                <a:tc>
                  <a:txBody>
                    <a:bodyPr/>
                    <a:lstStyle/>
                    <a:p>
                      <a:r>
                        <a:rPr lang="fr-FR" err="1"/>
                        <a:t>Fibulaire</a:t>
                      </a:r>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a:t>3,50 ± 0,40</a:t>
                      </a:r>
                    </a:p>
                  </a:txBody>
                  <a:tcPr/>
                </a:tc>
                <a:extLst>
                  <a:ext uri="{0D108BD9-81ED-4DB2-BD59-A6C34878D82A}">
                    <a16:rowId xmlns:a16="http://schemas.microsoft.com/office/drawing/2014/main" val="10003"/>
                  </a:ext>
                </a:extLst>
              </a:tr>
              <a:tr h="370840">
                <a:tc>
                  <a:txBody>
                    <a:bodyPr/>
                    <a:lstStyle/>
                    <a:p>
                      <a:r>
                        <a:rPr lang="fr-FR"/>
                        <a:t>Tibial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a:t>3,30 ± 0,37</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604298"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2398567" y="1054387"/>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3439558"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3233827" y="1063003"/>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a:p>
        </p:txBody>
      </p:sp>
      <p:cxnSp>
        <p:nvCxnSpPr>
          <p:cNvPr id="11" name="Connecteur droit 10"/>
          <p:cNvCxnSpPr/>
          <p:nvPr/>
        </p:nvCxnSpPr>
        <p:spPr>
          <a:xfrm>
            <a:off x="2402800"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2402812"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2400695"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3231475"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3231487"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3229370"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617946" y="1743355"/>
            <a:ext cx="291303" cy="3704791"/>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p:nvPr/>
        </p:nvSpPr>
        <p:spPr>
          <a:xfrm>
            <a:off x="2406797" y="1054386"/>
            <a:ext cx="694859" cy="752245"/>
          </a:xfrm>
          <a:prstGeom prst="ellipse">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3453207" y="1743355"/>
            <a:ext cx="291303" cy="4150522"/>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2621341" y="5444067"/>
            <a:ext cx="291303" cy="453109"/>
          </a:xfrm>
          <a:prstGeom prst="rect">
            <a:avLst/>
          </a:prstGeom>
          <a:solidFill>
            <a:srgbClr val="FF000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p:nvPr/>
        </p:nvSpPr>
        <p:spPr>
          <a:xfrm>
            <a:off x="3255937" y="1062997"/>
            <a:ext cx="694859" cy="752245"/>
          </a:xfrm>
          <a:prstGeom prst="ellipse">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a:p>
            <a:pPr algn="ctr"/>
            <a:endParaRPr/>
          </a:p>
        </p:txBody>
      </p:sp>
      <p:grpSp>
        <p:nvGrpSpPr>
          <p:cNvPr id="2" name="Grouper 32"/>
          <p:cNvGrpSpPr/>
          <p:nvPr/>
        </p:nvGrpSpPr>
        <p:grpSpPr>
          <a:xfrm>
            <a:off x="1987551" y="5078815"/>
            <a:ext cx="492125" cy="531257"/>
            <a:chOff x="536575" y="3676650"/>
            <a:chExt cx="492125" cy="531257"/>
          </a:xfrm>
          <a:noFill/>
          <a:effectLst>
            <a:outerShdw blurRad="50800" dist="38100" dir="2700000" algn="tl" rotWithShape="0">
              <a:srgbClr val="000000">
                <a:alpha val="43000"/>
              </a:srgbClr>
            </a:outerShdw>
          </a:effectLst>
        </p:grpSpPr>
        <p:grpSp>
          <p:nvGrpSpPr>
            <p:cNvPr id="3" name="Grouper 31"/>
            <p:cNvGrpSpPr/>
            <p:nvPr/>
          </p:nvGrpSpPr>
          <p:grpSpPr>
            <a:xfrm>
              <a:off x="555625" y="3823969"/>
              <a:ext cx="473075" cy="383938"/>
              <a:chOff x="555625" y="3833494"/>
              <a:chExt cx="473075" cy="383938"/>
            </a:xfrm>
            <a:grpFill/>
          </p:grpSpPr>
          <p:sp>
            <p:nvSpPr>
              <p:cNvPr id="24" name="Rectangle 23"/>
              <p:cNvSpPr/>
              <p:nvPr/>
            </p:nvSpPr>
            <p:spPr>
              <a:xfrm>
                <a:off x="723900" y="3873500"/>
                <a:ext cx="209550" cy="4571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25" name="Rectangle 24"/>
              <p:cNvSpPr/>
              <p:nvPr/>
            </p:nvSpPr>
            <p:spPr>
              <a:xfrm>
                <a:off x="723900" y="4041775"/>
                <a:ext cx="209550" cy="4571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26" name="Ellipse 25"/>
              <p:cNvSpPr/>
              <p:nvPr/>
            </p:nvSpPr>
            <p:spPr>
              <a:xfrm>
                <a:off x="933450" y="3833494"/>
                <a:ext cx="95250" cy="1143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sp>
            <p:nvSpPr>
              <p:cNvPr id="27" name="Ellipse 26"/>
              <p:cNvSpPr/>
              <p:nvPr/>
            </p:nvSpPr>
            <p:spPr>
              <a:xfrm>
                <a:off x="933450" y="4008119"/>
                <a:ext cx="95250" cy="1143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29" name="Connecteur droit 28"/>
              <p:cNvCxnSpPr>
                <a:stCxn id="26" idx="1"/>
                <a:endCxn id="26" idx="1"/>
              </p:cNvCxnSpPr>
              <p:nvPr/>
            </p:nvCxnSpPr>
            <p:spPr>
              <a:xfrm rot="5400000" flipH="1" flipV="1">
                <a:off x="947399" y="3850233"/>
                <a:ext cx="1588" cy="1588"/>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30" name="ZoneTexte 29"/>
              <p:cNvSpPr txBox="1"/>
              <p:nvPr/>
            </p:nvSpPr>
            <p:spPr>
              <a:xfrm>
                <a:off x="555625" y="3848100"/>
                <a:ext cx="101600" cy="369332"/>
              </a:xfrm>
              <a:prstGeom prst="rect">
                <a:avLst/>
              </a:prstGeom>
              <a:grpFill/>
            </p:spPr>
            <p:txBody>
              <a:bodyPr wrap="square" rtlCol="0">
                <a:spAutoFit/>
              </a:bodyPr>
              <a:lstStyle/>
              <a:p>
                <a:r>
                  <a:rPr lang="fr-FR">
                    <a:solidFill>
                      <a:schemeClr val="bg1"/>
                    </a:solidFill>
                  </a:rPr>
                  <a:t>-</a:t>
                </a:r>
              </a:p>
            </p:txBody>
          </p:sp>
        </p:grpSp>
        <p:sp>
          <p:nvSpPr>
            <p:cNvPr id="31" name="ZoneTexte 30"/>
            <p:cNvSpPr txBox="1"/>
            <p:nvPr/>
          </p:nvSpPr>
          <p:spPr>
            <a:xfrm>
              <a:off x="536575" y="3676650"/>
              <a:ext cx="101600" cy="369332"/>
            </a:xfrm>
            <a:prstGeom prst="rect">
              <a:avLst/>
            </a:prstGeom>
            <a:grpFill/>
          </p:spPr>
          <p:txBody>
            <a:bodyPr wrap="square" rtlCol="0">
              <a:spAutoFit/>
            </a:bodyPr>
            <a:lstStyle/>
            <a:p>
              <a:r>
                <a:rPr lang="fr-FR">
                  <a:solidFill>
                    <a:schemeClr val="bg1"/>
                  </a:solidFill>
                </a:rPr>
                <a:t>+</a:t>
              </a:r>
            </a:p>
          </p:txBody>
        </p:sp>
      </p:grpSp>
      <p:sp>
        <p:nvSpPr>
          <p:cNvPr id="20" name="Étoile à 5 branches 19"/>
          <p:cNvSpPr/>
          <p:nvPr/>
        </p:nvSpPr>
        <p:spPr>
          <a:xfrm>
            <a:off x="2497887" y="5223806"/>
            <a:ext cx="490626" cy="397933"/>
          </a:xfrm>
          <a:prstGeom prst="star5">
            <a:avLst/>
          </a:prstGeom>
          <a:solidFill>
            <a:srgbClr val="FFFF00"/>
          </a:solidFill>
          <a:ln>
            <a:solidFill>
              <a:srgbClr val="FF0000">
                <a:alpha val="97000"/>
              </a:srgb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2398567"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3227242"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0" name="ZoneTexte 109"/>
          <p:cNvSpPr txBox="1"/>
          <p:nvPr/>
        </p:nvSpPr>
        <p:spPr>
          <a:xfrm>
            <a:off x="2782868" y="315268"/>
            <a:ext cx="918585" cy="461665"/>
          </a:xfrm>
          <a:prstGeom prst="rect">
            <a:avLst/>
          </a:prstGeom>
          <a:noFill/>
        </p:spPr>
        <p:txBody>
          <a:bodyPr wrap="none" rtlCol="0">
            <a:spAutoFit/>
          </a:bodyPr>
          <a:lstStyle/>
          <a:p>
            <a:r>
              <a:rPr lang="fr-FR" sz="2400"/>
              <a:t>FLAT</a:t>
            </a:r>
          </a:p>
        </p:txBody>
      </p:sp>
      <p:grpSp>
        <p:nvGrpSpPr>
          <p:cNvPr id="116" name="Grouper 115"/>
          <p:cNvGrpSpPr/>
          <p:nvPr/>
        </p:nvGrpSpPr>
        <p:grpSpPr>
          <a:xfrm>
            <a:off x="4173906" y="314279"/>
            <a:ext cx="1857945" cy="5845208"/>
            <a:chOff x="2649906" y="314278"/>
            <a:chExt cx="1857945" cy="5845208"/>
          </a:xfrm>
        </p:grpSpPr>
        <p:sp>
          <p:nvSpPr>
            <p:cNvPr id="41" name="Rectangle 40"/>
            <p:cNvSpPr/>
            <p:nvPr/>
          </p:nvSpPr>
          <p:spPr>
            <a:xfrm>
              <a:off x="3010697"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3" name="Ellipse 42"/>
            <p:cNvSpPr/>
            <p:nvPr/>
          </p:nvSpPr>
          <p:spPr>
            <a:xfrm>
              <a:off x="2804966" y="1054386"/>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4" name="Rectangle 43"/>
            <p:cNvSpPr/>
            <p:nvPr/>
          </p:nvSpPr>
          <p:spPr>
            <a:xfrm>
              <a:off x="3845957"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9" name="Ellipse 48"/>
            <p:cNvSpPr/>
            <p:nvPr/>
          </p:nvSpPr>
          <p:spPr>
            <a:xfrm>
              <a:off x="3640226" y="1063002"/>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51" name="Connecteur droit 50"/>
            <p:cNvCxnSpPr/>
            <p:nvPr/>
          </p:nvCxnSpPr>
          <p:spPr>
            <a:xfrm>
              <a:off x="2809199"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a:off x="2809211"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a:off x="2807094"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a:off x="3637874"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a:off x="3637886"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3635769"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3010697" y="1743355"/>
              <a:ext cx="291303" cy="414008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61" name="Rectangle 60"/>
            <p:cNvSpPr/>
            <p:nvPr/>
          </p:nvSpPr>
          <p:spPr>
            <a:xfrm>
              <a:off x="3845957" y="1743355"/>
              <a:ext cx="291303" cy="414008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cxnSp>
          <p:nvCxnSpPr>
            <p:cNvPr id="65" name="Connecteur droit 64"/>
            <p:cNvCxnSpPr/>
            <p:nvPr/>
          </p:nvCxnSpPr>
          <p:spPr>
            <a:xfrm>
              <a:off x="2804966"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6" name="Connecteur droit 65"/>
            <p:cNvCxnSpPr/>
            <p:nvPr/>
          </p:nvCxnSpPr>
          <p:spPr>
            <a:xfrm>
              <a:off x="3633641"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1" name="ZoneTexte 110"/>
            <p:cNvSpPr txBox="1"/>
            <p:nvPr/>
          </p:nvSpPr>
          <p:spPr>
            <a:xfrm>
              <a:off x="2649906" y="314278"/>
              <a:ext cx="1857945" cy="461665"/>
            </a:xfrm>
            <a:prstGeom prst="rect">
              <a:avLst/>
            </a:prstGeom>
            <a:noFill/>
          </p:spPr>
          <p:txBody>
            <a:bodyPr wrap="none" rtlCol="0">
              <a:spAutoFit/>
            </a:bodyPr>
            <a:lstStyle/>
            <a:p>
              <a:r>
                <a:rPr lang="fr-FR" sz="2400"/>
                <a:t>+ DLAT - 1</a:t>
              </a:r>
            </a:p>
          </p:txBody>
        </p:sp>
      </p:grpSp>
      <p:grpSp>
        <p:nvGrpSpPr>
          <p:cNvPr id="120" name="Grouper 119"/>
          <p:cNvGrpSpPr/>
          <p:nvPr/>
        </p:nvGrpSpPr>
        <p:grpSpPr>
          <a:xfrm>
            <a:off x="8066809" y="338016"/>
            <a:ext cx="1703877" cy="5821471"/>
            <a:chOff x="6542808" y="338015"/>
            <a:chExt cx="1703877" cy="5821471"/>
          </a:xfrm>
        </p:grpSpPr>
        <p:grpSp>
          <p:nvGrpSpPr>
            <p:cNvPr id="32" name="Grouper 115"/>
            <p:cNvGrpSpPr/>
            <p:nvPr/>
          </p:nvGrpSpPr>
          <p:grpSpPr>
            <a:xfrm>
              <a:off x="6542808" y="338015"/>
              <a:ext cx="1703877" cy="5821471"/>
              <a:chOff x="6542808" y="338015"/>
              <a:chExt cx="1703877" cy="5821471"/>
            </a:xfrm>
          </p:grpSpPr>
          <p:sp>
            <p:nvSpPr>
              <p:cNvPr id="96" name="Rectangle 95"/>
              <p:cNvSpPr/>
              <p:nvPr/>
            </p:nvSpPr>
            <p:spPr>
              <a:xfrm>
                <a:off x="6922297"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97" name="Ellipse 96"/>
              <p:cNvSpPr/>
              <p:nvPr/>
            </p:nvSpPr>
            <p:spPr>
              <a:xfrm>
                <a:off x="6716566" y="1054386"/>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98" name="Rectangle 97"/>
              <p:cNvSpPr/>
              <p:nvPr/>
            </p:nvSpPr>
            <p:spPr>
              <a:xfrm>
                <a:off x="7757557"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99" name="Ellipse 98"/>
              <p:cNvSpPr/>
              <p:nvPr/>
            </p:nvSpPr>
            <p:spPr>
              <a:xfrm>
                <a:off x="7551826" y="1063002"/>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100" name="Connecteur droit 99"/>
              <p:cNvCxnSpPr/>
              <p:nvPr/>
            </p:nvCxnSpPr>
            <p:spPr>
              <a:xfrm>
                <a:off x="6720799"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1" name="Connecteur droit 100"/>
              <p:cNvCxnSpPr/>
              <p:nvPr/>
            </p:nvCxnSpPr>
            <p:spPr>
              <a:xfrm>
                <a:off x="6720811"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2" name="Connecteur droit 101"/>
              <p:cNvCxnSpPr/>
              <p:nvPr/>
            </p:nvCxnSpPr>
            <p:spPr>
              <a:xfrm>
                <a:off x="6718694"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3" name="Connecteur droit 102"/>
              <p:cNvCxnSpPr/>
              <p:nvPr/>
            </p:nvCxnSpPr>
            <p:spPr>
              <a:xfrm>
                <a:off x="7549474"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4" name="Connecteur droit 103"/>
              <p:cNvCxnSpPr/>
              <p:nvPr/>
            </p:nvCxnSpPr>
            <p:spPr>
              <a:xfrm>
                <a:off x="7549486"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5" name="Connecteur droit 104"/>
              <p:cNvCxnSpPr/>
              <p:nvPr/>
            </p:nvCxnSpPr>
            <p:spPr>
              <a:xfrm>
                <a:off x="7547369"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922297" y="1743355"/>
                <a:ext cx="291303" cy="205817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cxnSp>
            <p:nvCxnSpPr>
              <p:cNvPr id="108" name="Connecteur droit 107"/>
              <p:cNvCxnSpPr/>
              <p:nvPr/>
            </p:nvCxnSpPr>
            <p:spPr>
              <a:xfrm>
                <a:off x="6716566"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9" name="Connecteur droit 17"/>
              <p:cNvCxnSpPr/>
              <p:nvPr/>
            </p:nvCxnSpPr>
            <p:spPr>
              <a:xfrm>
                <a:off x="7545241"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3" name="ZoneTexte 112"/>
              <p:cNvSpPr txBox="1"/>
              <p:nvPr/>
            </p:nvSpPr>
            <p:spPr>
              <a:xfrm>
                <a:off x="6542808" y="338015"/>
                <a:ext cx="1619098" cy="461665"/>
              </a:xfrm>
              <a:prstGeom prst="rect">
                <a:avLst/>
              </a:prstGeom>
              <a:noFill/>
            </p:spPr>
            <p:txBody>
              <a:bodyPr wrap="none" rtlCol="0">
                <a:spAutoFit/>
              </a:bodyPr>
              <a:lstStyle/>
              <a:p>
                <a:r>
                  <a:rPr lang="fr-FR" sz="2400" dirty="0">
                    <a:solidFill>
                      <a:srgbClr val="FF0000"/>
                    </a:solidFill>
                  </a:rPr>
                  <a:t>÷ 2 DLAT</a:t>
                </a:r>
              </a:p>
            </p:txBody>
          </p:sp>
        </p:grpSp>
        <p:sp>
          <p:nvSpPr>
            <p:cNvPr id="117" name="Rectangle 116"/>
            <p:cNvSpPr/>
            <p:nvPr/>
          </p:nvSpPr>
          <p:spPr>
            <a:xfrm>
              <a:off x="6935945" y="5480133"/>
              <a:ext cx="291303" cy="417042"/>
            </a:xfrm>
            <a:prstGeom prst="rect">
              <a:avLst/>
            </a:prstGeom>
            <a:solidFill>
              <a:srgbClr val="FF000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4" name="Rectangle 113"/>
            <p:cNvSpPr/>
            <p:nvPr/>
          </p:nvSpPr>
          <p:spPr>
            <a:xfrm>
              <a:off x="7757557" y="1743355"/>
              <a:ext cx="291303" cy="2083552"/>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115" name="Rectangle 114"/>
            <p:cNvSpPr/>
            <p:nvPr/>
          </p:nvSpPr>
          <p:spPr>
            <a:xfrm>
              <a:off x="7762621" y="5488600"/>
              <a:ext cx="291303" cy="417042"/>
            </a:xfrm>
            <a:prstGeom prst="rect">
              <a:avLst/>
            </a:prstGeom>
            <a:solidFill>
              <a:srgbClr val="FF000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30" name="Grouper 129"/>
          <p:cNvGrpSpPr/>
          <p:nvPr/>
        </p:nvGrpSpPr>
        <p:grpSpPr>
          <a:xfrm>
            <a:off x="5776300" y="340875"/>
            <a:ext cx="2160294" cy="5818612"/>
            <a:chOff x="4252300" y="340874"/>
            <a:chExt cx="2160294" cy="5818612"/>
          </a:xfrm>
        </p:grpSpPr>
        <p:sp>
          <p:nvSpPr>
            <p:cNvPr id="68" name="Rectangle 67"/>
            <p:cNvSpPr/>
            <p:nvPr/>
          </p:nvSpPr>
          <p:spPr>
            <a:xfrm>
              <a:off x="4953797" y="1734739"/>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69" name="Ellipse 68"/>
            <p:cNvSpPr/>
            <p:nvPr/>
          </p:nvSpPr>
          <p:spPr>
            <a:xfrm>
              <a:off x="4748066" y="1054386"/>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70" name="Rectangle 69"/>
            <p:cNvSpPr/>
            <p:nvPr/>
          </p:nvSpPr>
          <p:spPr>
            <a:xfrm>
              <a:off x="5789057" y="1724305"/>
              <a:ext cx="291303" cy="4159138"/>
            </a:xfrm>
            <a:prstGeom prst="rect">
              <a:avLst/>
            </a:prstGeom>
            <a:solidFill>
              <a:srgbClr val="0070C0"/>
            </a:solidFill>
            <a:ln>
              <a:solidFill>
                <a:schemeClr val="tx1"/>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71" name="Ellipse 70"/>
            <p:cNvSpPr/>
            <p:nvPr/>
          </p:nvSpPr>
          <p:spPr>
            <a:xfrm>
              <a:off x="5583326" y="1063002"/>
              <a:ext cx="694859" cy="752245"/>
            </a:xfrm>
            <a:prstGeom prst="ellipse">
              <a:avLst/>
            </a:prstGeom>
            <a:solidFill>
              <a:srgbClr val="0070C0"/>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72" name="Connecteur droit 71"/>
            <p:cNvCxnSpPr/>
            <p:nvPr/>
          </p:nvCxnSpPr>
          <p:spPr>
            <a:xfrm>
              <a:off x="4752299"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3" name="Connecteur droit 72"/>
            <p:cNvCxnSpPr/>
            <p:nvPr/>
          </p:nvCxnSpPr>
          <p:spPr>
            <a:xfrm>
              <a:off x="4752311"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4" name="Connecteur droit 73"/>
            <p:cNvCxnSpPr/>
            <p:nvPr/>
          </p:nvCxnSpPr>
          <p:spPr>
            <a:xfrm>
              <a:off x="4750194"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5" name="Connecteur droit 74"/>
            <p:cNvCxnSpPr/>
            <p:nvPr/>
          </p:nvCxnSpPr>
          <p:spPr>
            <a:xfrm>
              <a:off x="5580974" y="5973233"/>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6" name="Connecteur droit 75"/>
            <p:cNvCxnSpPr/>
            <p:nvPr/>
          </p:nvCxnSpPr>
          <p:spPr>
            <a:xfrm>
              <a:off x="5580986" y="6032507"/>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7" name="Connecteur droit 76"/>
            <p:cNvCxnSpPr/>
            <p:nvPr/>
          </p:nvCxnSpPr>
          <p:spPr>
            <a:xfrm>
              <a:off x="5578869" y="609600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953797" y="1743355"/>
              <a:ext cx="291303" cy="2058178"/>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80" name="Rectangle 79"/>
            <p:cNvSpPr/>
            <p:nvPr/>
          </p:nvSpPr>
          <p:spPr>
            <a:xfrm>
              <a:off x="5789057" y="1743355"/>
              <a:ext cx="291303" cy="2083552"/>
            </a:xfrm>
            <a:prstGeom prst="rect">
              <a:avLst/>
            </a:prstGeom>
            <a:solidFill>
              <a:srgbClr val="53ED1A"/>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cxnSp>
          <p:nvCxnSpPr>
            <p:cNvPr id="93" name="Connecteur droit 92"/>
            <p:cNvCxnSpPr/>
            <p:nvPr/>
          </p:nvCxnSpPr>
          <p:spPr>
            <a:xfrm>
              <a:off x="4748066"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94" name="Connecteur droit 17"/>
            <p:cNvCxnSpPr/>
            <p:nvPr/>
          </p:nvCxnSpPr>
          <p:spPr>
            <a:xfrm>
              <a:off x="5576741" y="6155252"/>
              <a:ext cx="694859" cy="4234"/>
            </a:xfrm>
            <a:prstGeom prst="line">
              <a:avLst/>
            </a:prstGeom>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12" name="ZoneTexte 111"/>
            <p:cNvSpPr txBox="1"/>
            <p:nvPr/>
          </p:nvSpPr>
          <p:spPr>
            <a:xfrm>
              <a:off x="4953797" y="340874"/>
              <a:ext cx="1458797" cy="461665"/>
            </a:xfrm>
            <a:prstGeom prst="rect">
              <a:avLst/>
            </a:prstGeom>
            <a:noFill/>
          </p:spPr>
          <p:txBody>
            <a:bodyPr wrap="none" rtlCol="0">
              <a:spAutoFit/>
            </a:bodyPr>
            <a:lstStyle/>
            <a:p>
              <a:r>
                <a:rPr lang="fr-FR" sz="2400"/>
                <a:t>- 2 PLAT</a:t>
              </a:r>
            </a:p>
          </p:txBody>
        </p:sp>
        <p:sp>
          <p:nvSpPr>
            <p:cNvPr id="107" name="Étoile à 5 branches 106"/>
            <p:cNvSpPr/>
            <p:nvPr/>
          </p:nvSpPr>
          <p:spPr>
            <a:xfrm>
              <a:off x="4861654" y="3602566"/>
              <a:ext cx="490626" cy="397933"/>
            </a:xfrm>
            <a:prstGeom prst="star5">
              <a:avLst/>
            </a:prstGeom>
            <a:solidFill>
              <a:srgbClr val="FFFF00"/>
            </a:solidFill>
            <a:ln>
              <a:solidFill>
                <a:srgbClr val="FF0000">
                  <a:alpha val="97000"/>
                </a:srgb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1" name="Grouper 32"/>
            <p:cNvGrpSpPr/>
            <p:nvPr/>
          </p:nvGrpSpPr>
          <p:grpSpPr>
            <a:xfrm>
              <a:off x="4252300" y="3469242"/>
              <a:ext cx="492125" cy="531257"/>
              <a:chOff x="536575" y="3676650"/>
              <a:chExt cx="492125" cy="531257"/>
            </a:xfrm>
            <a:noFill/>
            <a:effectLst>
              <a:outerShdw blurRad="50800" dist="38100" dir="2700000" algn="tl" rotWithShape="0">
                <a:srgbClr val="000000">
                  <a:alpha val="43000"/>
                </a:srgbClr>
              </a:outerShdw>
            </a:effectLst>
          </p:grpSpPr>
          <p:grpSp>
            <p:nvGrpSpPr>
              <p:cNvPr id="122" name="Grouper 31"/>
              <p:cNvGrpSpPr/>
              <p:nvPr/>
            </p:nvGrpSpPr>
            <p:grpSpPr>
              <a:xfrm>
                <a:off x="555625" y="3823969"/>
                <a:ext cx="473075" cy="383938"/>
                <a:chOff x="555625" y="3833494"/>
                <a:chExt cx="473075" cy="383938"/>
              </a:xfrm>
              <a:grpFill/>
            </p:grpSpPr>
            <p:sp>
              <p:nvSpPr>
                <p:cNvPr id="124" name="Rectangle 123"/>
                <p:cNvSpPr/>
                <p:nvPr/>
              </p:nvSpPr>
              <p:spPr>
                <a:xfrm>
                  <a:off x="723900" y="3873500"/>
                  <a:ext cx="209550" cy="4571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125" name="Rectangle 124"/>
                <p:cNvSpPr/>
                <p:nvPr/>
              </p:nvSpPr>
              <p:spPr>
                <a:xfrm>
                  <a:off x="723900" y="4041775"/>
                  <a:ext cx="209550" cy="45719"/>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126" name="Ellipse 125"/>
                <p:cNvSpPr/>
                <p:nvPr/>
              </p:nvSpPr>
              <p:spPr>
                <a:xfrm>
                  <a:off x="933450" y="3833494"/>
                  <a:ext cx="95250" cy="1143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sp>
              <p:nvSpPr>
                <p:cNvPr id="127" name="Ellipse 126"/>
                <p:cNvSpPr/>
                <p:nvPr/>
              </p:nvSpPr>
              <p:spPr>
                <a:xfrm>
                  <a:off x="933450" y="4008119"/>
                  <a:ext cx="95250" cy="114300"/>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a:p>
                  <a:pPr algn="ctr"/>
                  <a:endParaRPr>
                    <a:solidFill>
                      <a:schemeClr val="bg1"/>
                    </a:solidFill>
                  </a:endParaRPr>
                </a:p>
              </p:txBody>
            </p:sp>
            <p:cxnSp>
              <p:nvCxnSpPr>
                <p:cNvPr id="128" name="Connecteur droit 127"/>
                <p:cNvCxnSpPr>
                  <a:stCxn id="126" idx="1"/>
                  <a:endCxn id="126" idx="1"/>
                </p:cNvCxnSpPr>
                <p:nvPr/>
              </p:nvCxnSpPr>
              <p:spPr>
                <a:xfrm rot="5400000" flipH="1" flipV="1">
                  <a:off x="947399" y="3850233"/>
                  <a:ext cx="1588" cy="1588"/>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29" name="ZoneTexte 128"/>
                <p:cNvSpPr txBox="1"/>
                <p:nvPr/>
              </p:nvSpPr>
              <p:spPr>
                <a:xfrm>
                  <a:off x="555625" y="3848100"/>
                  <a:ext cx="101600" cy="369332"/>
                </a:xfrm>
                <a:prstGeom prst="rect">
                  <a:avLst/>
                </a:prstGeom>
                <a:grpFill/>
              </p:spPr>
              <p:txBody>
                <a:bodyPr wrap="square" rtlCol="0">
                  <a:spAutoFit/>
                </a:bodyPr>
                <a:lstStyle/>
                <a:p>
                  <a:r>
                    <a:rPr lang="fr-FR">
                      <a:solidFill>
                        <a:schemeClr val="bg1"/>
                      </a:solidFill>
                    </a:rPr>
                    <a:t>-</a:t>
                  </a:r>
                </a:p>
              </p:txBody>
            </p:sp>
          </p:grpSp>
          <p:sp>
            <p:nvSpPr>
              <p:cNvPr id="123" name="ZoneTexte 122"/>
              <p:cNvSpPr txBox="1"/>
              <p:nvPr/>
            </p:nvSpPr>
            <p:spPr>
              <a:xfrm>
                <a:off x="536575" y="3676650"/>
                <a:ext cx="101600" cy="369332"/>
              </a:xfrm>
              <a:prstGeom prst="rect">
                <a:avLst/>
              </a:prstGeom>
              <a:grpFill/>
            </p:spPr>
            <p:txBody>
              <a:bodyPr wrap="square" rtlCol="0">
                <a:spAutoFit/>
              </a:bodyPr>
              <a:lstStyle/>
              <a:p>
                <a:r>
                  <a:rPr lang="fr-FR">
                    <a:solidFill>
                      <a:schemeClr val="bg1"/>
                    </a:solidFill>
                  </a:rPr>
                  <a:t>+</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down)">
                                      <p:cBhvr>
                                        <p:cTn id="9" dur="500"/>
                                        <p:tgtEl>
                                          <p:spTgt spid="19"/>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34" grpId="0" animBg="1"/>
      <p:bldP spid="22"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5" name="Rectangle 8"/>
          <p:cNvSpPr>
            <a:spLocks noChangeArrowheads="1"/>
          </p:cNvSpPr>
          <p:nvPr/>
        </p:nvSpPr>
        <p:spPr bwMode="auto">
          <a:xfrm>
            <a:off x="3181351" y="3486150"/>
            <a:ext cx="2867025" cy="2667000"/>
          </a:xfrm>
          <a:prstGeom prst="rect">
            <a:avLst/>
          </a:prstGeom>
          <a:solidFill>
            <a:srgbClr val="EBD6F2"/>
          </a:solidFill>
          <a:ln w="9525">
            <a:noFill/>
            <a:miter lim="800000"/>
            <a:headEnd/>
            <a:tailEnd/>
          </a:ln>
          <a:effectLst/>
        </p:spPr>
        <p:txBody>
          <a:bodyPr wrap="none" anchor="ctr">
            <a:prstTxWarp prst="textNoShape">
              <a:avLst/>
            </a:prstTxWarp>
          </a:bodyPr>
          <a:lstStyle/>
          <a:p>
            <a:endParaRPr lang="fr-FR"/>
          </a:p>
        </p:txBody>
      </p:sp>
      <p:pic>
        <p:nvPicPr>
          <p:cNvPr id="6" name="Picture 28" descr="C:\Documents and Settings\François Wang\Mes documents\Medtronic\F CIDP.jpg"/>
          <p:cNvPicPr>
            <a:picLocks noChangeAspect="1" noChangeArrowheads="1"/>
          </p:cNvPicPr>
          <p:nvPr/>
        </p:nvPicPr>
        <p:blipFill>
          <a:blip r:embed="rId3"/>
          <a:srcRect/>
          <a:stretch>
            <a:fillRect/>
          </a:stretch>
        </p:blipFill>
        <p:spPr bwMode="auto">
          <a:xfrm>
            <a:off x="3408363" y="3941763"/>
            <a:ext cx="2400300" cy="1727200"/>
          </a:xfrm>
          <a:prstGeom prst="rect">
            <a:avLst/>
          </a:prstGeom>
          <a:noFill/>
          <a:ln w="25400">
            <a:solidFill>
              <a:srgbClr val="000066"/>
            </a:solidFill>
            <a:miter lim="800000"/>
            <a:headEnd/>
            <a:tailEnd/>
          </a:ln>
        </p:spPr>
      </p:pic>
      <p:sp>
        <p:nvSpPr>
          <p:cNvPr id="7" name="Rectangle 9"/>
          <p:cNvSpPr>
            <a:spLocks noChangeArrowheads="1"/>
          </p:cNvSpPr>
          <p:nvPr/>
        </p:nvSpPr>
        <p:spPr bwMode="auto">
          <a:xfrm>
            <a:off x="3181351" y="733425"/>
            <a:ext cx="2867025" cy="2667000"/>
          </a:xfrm>
          <a:prstGeom prst="rect">
            <a:avLst/>
          </a:prstGeom>
          <a:solidFill>
            <a:srgbClr val="EBD6F2"/>
          </a:solidFill>
          <a:ln w="9525">
            <a:noFill/>
            <a:miter lim="800000"/>
            <a:headEnd/>
            <a:tailEnd/>
          </a:ln>
          <a:effectLst/>
        </p:spPr>
        <p:txBody>
          <a:bodyPr wrap="none" anchor="ctr">
            <a:prstTxWarp prst="textNoShape">
              <a:avLst/>
            </a:prstTxWarp>
          </a:bodyPr>
          <a:lstStyle/>
          <a:p>
            <a:endParaRPr lang="fr-FR"/>
          </a:p>
        </p:txBody>
      </p:sp>
      <p:pic>
        <p:nvPicPr>
          <p:cNvPr id="8" name="Picture 27" descr="C:\Documents and Settings\François Wang\Mes documents\Medtronic\F N.jpg"/>
          <p:cNvPicPr>
            <a:picLocks noChangeAspect="1" noChangeArrowheads="1"/>
          </p:cNvPicPr>
          <p:nvPr/>
        </p:nvPicPr>
        <p:blipFill>
          <a:blip r:embed="rId4"/>
          <a:srcRect/>
          <a:stretch>
            <a:fillRect/>
          </a:stretch>
        </p:blipFill>
        <p:spPr bwMode="auto">
          <a:xfrm>
            <a:off x="3411539" y="1257300"/>
            <a:ext cx="2397125" cy="1771650"/>
          </a:xfrm>
          <a:prstGeom prst="rect">
            <a:avLst/>
          </a:prstGeom>
          <a:noFill/>
          <a:ln w="25400">
            <a:solidFill>
              <a:srgbClr val="000066"/>
            </a:solidFill>
            <a:miter lim="800000"/>
            <a:headEnd/>
            <a:tailEnd/>
          </a:ln>
        </p:spPr>
      </p:pic>
      <p:sp>
        <p:nvSpPr>
          <p:cNvPr id="13" name="Rectangle 13"/>
          <p:cNvSpPr>
            <a:spLocks noChangeArrowheads="1"/>
          </p:cNvSpPr>
          <p:nvPr/>
        </p:nvSpPr>
        <p:spPr bwMode="auto">
          <a:xfrm>
            <a:off x="6172201" y="3486150"/>
            <a:ext cx="2867025" cy="2667000"/>
          </a:xfrm>
          <a:prstGeom prst="rect">
            <a:avLst/>
          </a:prstGeom>
          <a:solidFill>
            <a:srgbClr val="EBD6F2"/>
          </a:solidFill>
          <a:ln w="9525">
            <a:noFill/>
            <a:miter lim="800000"/>
            <a:headEnd/>
            <a:tailEnd/>
          </a:ln>
          <a:effectLst/>
        </p:spPr>
        <p:txBody>
          <a:bodyPr wrap="none" anchor="ctr">
            <a:prstTxWarp prst="textNoShape">
              <a:avLst/>
            </a:prstTxWarp>
          </a:bodyPr>
          <a:lstStyle/>
          <a:p>
            <a:endParaRPr lang="fr-FR"/>
          </a:p>
        </p:txBody>
      </p:sp>
      <p:sp>
        <p:nvSpPr>
          <p:cNvPr id="14" name="Rectangle 14"/>
          <p:cNvSpPr>
            <a:spLocks noChangeArrowheads="1"/>
          </p:cNvSpPr>
          <p:nvPr/>
        </p:nvSpPr>
        <p:spPr bwMode="auto">
          <a:xfrm>
            <a:off x="6172201" y="733425"/>
            <a:ext cx="2867025" cy="2667000"/>
          </a:xfrm>
          <a:prstGeom prst="rect">
            <a:avLst/>
          </a:prstGeom>
          <a:solidFill>
            <a:srgbClr val="EBD6F2"/>
          </a:solidFill>
          <a:ln w="9525">
            <a:noFill/>
            <a:miter lim="800000"/>
            <a:headEnd/>
            <a:tailEnd/>
          </a:ln>
          <a:effectLst/>
        </p:spPr>
        <p:txBody>
          <a:bodyPr wrap="none" anchor="ctr">
            <a:prstTxWarp prst="textNoShape">
              <a:avLst/>
            </a:prstTxWarp>
          </a:bodyPr>
          <a:lstStyle/>
          <a:p>
            <a:endParaRPr lang="fr-FR"/>
          </a:p>
        </p:txBody>
      </p:sp>
      <p:grpSp>
        <p:nvGrpSpPr>
          <p:cNvPr id="15" name="Group 17"/>
          <p:cNvGrpSpPr>
            <a:grpSpLocks/>
          </p:cNvGrpSpPr>
          <p:nvPr/>
        </p:nvGrpSpPr>
        <p:grpSpPr bwMode="auto">
          <a:xfrm>
            <a:off x="1870076" y="1887539"/>
            <a:ext cx="8208963" cy="3070225"/>
            <a:chOff x="206" y="1357"/>
            <a:chExt cx="5171" cy="1934"/>
          </a:xfrm>
        </p:grpSpPr>
        <p:sp>
          <p:nvSpPr>
            <p:cNvPr id="16" name="Text Box 18"/>
            <p:cNvSpPr txBox="1">
              <a:spLocks noChangeArrowheads="1"/>
            </p:cNvSpPr>
            <p:nvPr/>
          </p:nvSpPr>
          <p:spPr bwMode="auto">
            <a:xfrm>
              <a:off x="206" y="1357"/>
              <a:ext cx="631" cy="233"/>
            </a:xfrm>
            <a:prstGeom prst="rect">
              <a:avLst/>
            </a:prstGeom>
            <a:noFill/>
            <a:ln w="9525">
              <a:noFill/>
              <a:miter lim="800000"/>
              <a:headEnd/>
              <a:tailEnd/>
            </a:ln>
            <a:effectLst/>
          </p:spPr>
          <p:txBody>
            <a:bodyPr wrap="none">
              <a:prstTxWarp prst="textNoShape">
                <a:avLst/>
              </a:prstTxWarp>
              <a:spAutoFit/>
            </a:bodyPr>
            <a:lstStyle/>
            <a:p>
              <a:r>
                <a:rPr lang="fr-FR" b="1" dirty="0">
                  <a:solidFill>
                    <a:schemeClr val="bg1"/>
                  </a:solidFill>
                  <a:effectLst/>
                  <a:latin typeface="Century Gothic" charset="0"/>
                </a:rPr>
                <a:t>Normal</a:t>
              </a:r>
            </a:p>
          </p:txBody>
        </p:sp>
        <p:sp>
          <p:nvSpPr>
            <p:cNvPr id="17" name="Text Box 19"/>
            <p:cNvSpPr txBox="1">
              <a:spLocks noChangeArrowheads="1"/>
            </p:cNvSpPr>
            <p:nvPr/>
          </p:nvSpPr>
          <p:spPr bwMode="auto">
            <a:xfrm>
              <a:off x="421" y="3058"/>
              <a:ext cx="503" cy="233"/>
            </a:xfrm>
            <a:prstGeom prst="rect">
              <a:avLst/>
            </a:prstGeom>
            <a:noFill/>
            <a:ln w="9525">
              <a:noFill/>
              <a:miter lim="800000"/>
              <a:headEnd/>
              <a:tailEnd/>
            </a:ln>
            <a:effectLst/>
          </p:spPr>
          <p:txBody>
            <a:bodyPr wrap="none">
              <a:prstTxWarp prst="textNoShape">
                <a:avLst/>
              </a:prstTxWarp>
              <a:spAutoFit/>
            </a:bodyPr>
            <a:lstStyle/>
            <a:p>
              <a:r>
                <a:rPr lang="fr-FR" b="1">
                  <a:solidFill>
                    <a:schemeClr val="bg1"/>
                  </a:solidFill>
                  <a:effectLst/>
                  <a:latin typeface="Century Gothic" charset="0"/>
                </a:rPr>
                <a:t>PRNC</a:t>
              </a:r>
            </a:p>
          </p:txBody>
        </p:sp>
        <p:sp>
          <p:nvSpPr>
            <p:cNvPr id="18" name="Text Box 20"/>
            <p:cNvSpPr txBox="1">
              <a:spLocks noChangeArrowheads="1"/>
            </p:cNvSpPr>
            <p:nvPr/>
          </p:nvSpPr>
          <p:spPr bwMode="auto">
            <a:xfrm>
              <a:off x="4778" y="1357"/>
              <a:ext cx="599" cy="233"/>
            </a:xfrm>
            <a:prstGeom prst="rect">
              <a:avLst/>
            </a:prstGeom>
            <a:noFill/>
            <a:ln w="9525">
              <a:noFill/>
              <a:miter lim="800000"/>
              <a:headEnd/>
              <a:tailEnd/>
            </a:ln>
            <a:effectLst/>
          </p:spPr>
          <p:txBody>
            <a:bodyPr wrap="none">
              <a:prstTxWarp prst="textNoShape">
                <a:avLst/>
              </a:prstTxWarp>
              <a:spAutoFit/>
            </a:bodyPr>
            <a:lstStyle/>
            <a:p>
              <a:r>
                <a:rPr lang="fr-FR" b="1">
                  <a:solidFill>
                    <a:schemeClr val="bg1"/>
                  </a:solidFill>
                  <a:effectLst/>
                  <a:latin typeface="Century Gothic" charset="0"/>
                </a:rPr>
                <a:t>CMT1a</a:t>
              </a:r>
            </a:p>
          </p:txBody>
        </p:sp>
        <p:sp>
          <p:nvSpPr>
            <p:cNvPr id="19" name="Text Box 21"/>
            <p:cNvSpPr txBox="1">
              <a:spLocks noChangeArrowheads="1"/>
            </p:cNvSpPr>
            <p:nvPr/>
          </p:nvSpPr>
          <p:spPr bwMode="auto">
            <a:xfrm>
              <a:off x="4760" y="3058"/>
              <a:ext cx="503" cy="233"/>
            </a:xfrm>
            <a:prstGeom prst="rect">
              <a:avLst/>
            </a:prstGeom>
            <a:noFill/>
            <a:ln w="9525">
              <a:noFill/>
              <a:miter lim="800000"/>
              <a:headEnd/>
              <a:tailEnd/>
            </a:ln>
            <a:effectLst/>
          </p:spPr>
          <p:txBody>
            <a:bodyPr wrap="none">
              <a:prstTxWarp prst="textNoShape">
                <a:avLst/>
              </a:prstTxWarp>
              <a:spAutoFit/>
            </a:bodyPr>
            <a:lstStyle/>
            <a:p>
              <a:r>
                <a:rPr lang="fr-FR" b="1">
                  <a:solidFill>
                    <a:schemeClr val="bg1"/>
                  </a:solidFill>
                  <a:effectLst/>
                  <a:latin typeface="Century Gothic" charset="0"/>
                </a:rPr>
                <a:t>DADS</a:t>
              </a:r>
            </a:p>
          </p:txBody>
        </p:sp>
      </p:grpSp>
      <p:pic>
        <p:nvPicPr>
          <p:cNvPr id="20" name="Picture 30" descr="C:\Documents and Settings\François Wang\Mes documents\Medtronic\F CMT.jpg"/>
          <p:cNvPicPr>
            <a:picLocks noChangeAspect="1" noChangeArrowheads="1"/>
          </p:cNvPicPr>
          <p:nvPr/>
        </p:nvPicPr>
        <p:blipFill>
          <a:blip r:embed="rId5"/>
          <a:srcRect/>
          <a:stretch>
            <a:fillRect/>
          </a:stretch>
        </p:blipFill>
        <p:spPr bwMode="auto">
          <a:xfrm>
            <a:off x="6399214" y="1281114"/>
            <a:ext cx="2422525" cy="1724025"/>
          </a:xfrm>
          <a:prstGeom prst="rect">
            <a:avLst/>
          </a:prstGeom>
          <a:noFill/>
          <a:ln w="25400">
            <a:solidFill>
              <a:srgbClr val="000066"/>
            </a:solidFill>
            <a:miter lim="800000"/>
            <a:headEnd/>
            <a:tailEnd/>
          </a:ln>
        </p:spPr>
      </p:pic>
      <p:pic>
        <p:nvPicPr>
          <p:cNvPr id="21" name="Picture 32" descr="C:\Documents and Settings\François Wang\Mes documents\Medtronic\F MAG.jpg"/>
          <p:cNvPicPr>
            <a:picLocks noChangeAspect="1" noChangeArrowheads="1"/>
          </p:cNvPicPr>
          <p:nvPr/>
        </p:nvPicPr>
        <p:blipFill>
          <a:blip r:embed="rId6"/>
          <a:srcRect/>
          <a:stretch>
            <a:fillRect/>
          </a:stretch>
        </p:blipFill>
        <p:spPr bwMode="auto">
          <a:xfrm>
            <a:off x="6421438" y="3944939"/>
            <a:ext cx="2400300" cy="1722437"/>
          </a:xfrm>
          <a:prstGeom prst="rect">
            <a:avLst/>
          </a:prstGeom>
          <a:noFill/>
          <a:ln w="25400">
            <a:solidFill>
              <a:srgbClr val="000066"/>
            </a:solidFill>
            <a:miter lim="800000"/>
            <a:headEnd/>
            <a:tailEnd/>
          </a:ln>
        </p:spPr>
      </p:pic>
      <p:grpSp>
        <p:nvGrpSpPr>
          <p:cNvPr id="22" name="Group 34"/>
          <p:cNvGrpSpPr>
            <a:grpSpLocks/>
          </p:cNvGrpSpPr>
          <p:nvPr/>
        </p:nvGrpSpPr>
        <p:grpSpPr bwMode="auto">
          <a:xfrm>
            <a:off x="4467226" y="1900238"/>
            <a:ext cx="4410075" cy="2825750"/>
            <a:chOff x="1782" y="1365"/>
            <a:chExt cx="2778" cy="1780"/>
          </a:xfrm>
        </p:grpSpPr>
        <p:sp>
          <p:nvSpPr>
            <p:cNvPr id="23" name="Text Box 23"/>
            <p:cNvSpPr txBox="1">
              <a:spLocks noChangeArrowheads="1"/>
            </p:cNvSpPr>
            <p:nvPr/>
          </p:nvSpPr>
          <p:spPr bwMode="auto">
            <a:xfrm>
              <a:off x="1860" y="1365"/>
              <a:ext cx="834"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fr-FR" sz="1200" b="1">
                  <a:solidFill>
                    <a:srgbClr val="000000"/>
                  </a:solidFill>
                  <a:latin typeface="Century Gothic" charset="0"/>
                </a:rPr>
                <a:t>F-LAT: 24.7 ms</a:t>
              </a:r>
            </a:p>
          </p:txBody>
        </p:sp>
        <p:sp>
          <p:nvSpPr>
            <p:cNvPr id="24" name="Text Box 29"/>
            <p:cNvSpPr txBox="1">
              <a:spLocks noChangeArrowheads="1"/>
            </p:cNvSpPr>
            <p:nvPr/>
          </p:nvSpPr>
          <p:spPr bwMode="auto">
            <a:xfrm>
              <a:off x="1782" y="2971"/>
              <a:ext cx="834"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fr-FR" sz="1200" b="1">
                  <a:solidFill>
                    <a:srgbClr val="000000"/>
                  </a:solidFill>
                  <a:latin typeface="Century Gothic" charset="0"/>
                </a:rPr>
                <a:t>F-LAT: 50.5 ms</a:t>
              </a:r>
            </a:p>
          </p:txBody>
        </p:sp>
        <p:sp>
          <p:nvSpPr>
            <p:cNvPr id="25" name="Text Box 31"/>
            <p:cNvSpPr txBox="1">
              <a:spLocks noChangeArrowheads="1"/>
            </p:cNvSpPr>
            <p:nvPr/>
          </p:nvSpPr>
          <p:spPr bwMode="auto">
            <a:xfrm>
              <a:off x="3528" y="1365"/>
              <a:ext cx="834"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fr-FR" sz="1200" b="1">
                  <a:solidFill>
                    <a:srgbClr val="000000"/>
                  </a:solidFill>
                  <a:latin typeface="Century Gothic" charset="0"/>
                </a:rPr>
                <a:t>F-LAT: 62.8 ms</a:t>
              </a:r>
            </a:p>
          </p:txBody>
        </p:sp>
        <p:sp>
          <p:nvSpPr>
            <p:cNvPr id="26" name="Text Box 33"/>
            <p:cNvSpPr txBox="1">
              <a:spLocks noChangeArrowheads="1"/>
            </p:cNvSpPr>
            <p:nvPr/>
          </p:nvSpPr>
          <p:spPr bwMode="auto">
            <a:xfrm>
              <a:off x="3726" y="2972"/>
              <a:ext cx="834"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fr-FR" sz="1200" b="1">
                  <a:solidFill>
                    <a:srgbClr val="000000"/>
                  </a:solidFill>
                  <a:latin typeface="Century Gothic" charset="0"/>
                </a:rPr>
                <a:t>F-LAT: 66.3 ms</a:t>
              </a:r>
            </a:p>
          </p:txBody>
        </p:sp>
      </p:grpSp>
      <p:cxnSp>
        <p:nvCxnSpPr>
          <p:cNvPr id="28" name="Connecteur droit 27"/>
          <p:cNvCxnSpPr/>
          <p:nvPr/>
        </p:nvCxnSpPr>
        <p:spPr>
          <a:xfrm rot="5400000">
            <a:off x="3636169" y="2385219"/>
            <a:ext cx="976312" cy="635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rot="5400000">
            <a:off x="6917531" y="2594769"/>
            <a:ext cx="687388" cy="635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rot="5400000">
            <a:off x="3661569" y="5072856"/>
            <a:ext cx="976312" cy="635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rot="5400000">
            <a:off x="7042944" y="5072856"/>
            <a:ext cx="976312" cy="635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 name="Connecteur droit 1">
            <a:extLst>
              <a:ext uri="{FF2B5EF4-FFF2-40B4-BE49-F238E27FC236}">
                <a16:creationId xmlns:a16="http://schemas.microsoft.com/office/drawing/2014/main" id="{E2CE4757-A9C9-4A56-4191-7D42121562BE}"/>
              </a:ext>
            </a:extLst>
          </p:cNvPr>
          <p:cNvCxnSpPr/>
          <p:nvPr/>
        </p:nvCxnSpPr>
        <p:spPr>
          <a:xfrm>
            <a:off x="435018" y="3450921"/>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ous-titre 2">
            <a:extLst>
              <a:ext uri="{FF2B5EF4-FFF2-40B4-BE49-F238E27FC236}">
                <a16:creationId xmlns:a16="http://schemas.microsoft.com/office/drawing/2014/main" id="{3DF14211-D5FA-3D13-C003-B18271C720E6}"/>
              </a:ext>
            </a:extLst>
          </p:cNvPr>
          <p:cNvSpPr txBox="1">
            <a:spLocks/>
          </p:cNvSpPr>
          <p:nvPr/>
        </p:nvSpPr>
        <p:spPr>
          <a:xfrm>
            <a:off x="304869" y="3084612"/>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6</a:t>
            </a:r>
            <a:endParaRPr lang="fr-F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905000" y="609600"/>
            <a:ext cx="8229600" cy="849923"/>
          </a:xfrm>
          <a:noFill/>
          <a:ln>
            <a:noFill/>
          </a:ln>
        </p:spPr>
        <p:style>
          <a:lnRef idx="1">
            <a:schemeClr val="accent4"/>
          </a:lnRef>
          <a:fillRef idx="3">
            <a:schemeClr val="accent4"/>
          </a:fillRef>
          <a:effectRef idx="2">
            <a:schemeClr val="accent4"/>
          </a:effectRef>
          <a:fontRef idx="minor">
            <a:schemeClr val="lt1"/>
          </a:fontRef>
        </p:style>
        <p:txBody>
          <a:bodyPr/>
          <a:lstStyle/>
          <a:p>
            <a:pPr algn="ctr"/>
            <a:r>
              <a:rPr lang="fr-FR"/>
              <a:t>Neuropathies </a:t>
            </a:r>
            <a:r>
              <a:rPr lang="fr-FR" err="1"/>
              <a:t>démyélinisantes</a:t>
            </a:r>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2865878034"/>
              </p:ext>
            </p:extLst>
          </p:nvPr>
        </p:nvGraphicFramePr>
        <p:xfrm>
          <a:off x="2616201" y="2806701"/>
          <a:ext cx="6962671" cy="3147459"/>
        </p:xfrm>
        <a:graphic>
          <a:graphicData uri="http://schemas.openxmlformats.org/drawingml/2006/table">
            <a:tbl>
              <a:tblPr firstRow="1" bandRow="1">
                <a:tableStyleId>{5C22544A-7EE6-4342-B048-85BDC9FD1C3A}</a:tableStyleId>
              </a:tblPr>
              <a:tblGrid>
                <a:gridCol w="1552471">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gridCol w="1803400">
                  <a:extLst>
                    <a:ext uri="{9D8B030D-6E8A-4147-A177-3AD203B41FA5}">
                      <a16:colId xmlns:a16="http://schemas.microsoft.com/office/drawing/2014/main" val="20002"/>
                    </a:ext>
                  </a:extLst>
                </a:gridCol>
                <a:gridCol w="1803400">
                  <a:extLst>
                    <a:ext uri="{9D8B030D-6E8A-4147-A177-3AD203B41FA5}">
                      <a16:colId xmlns:a16="http://schemas.microsoft.com/office/drawing/2014/main" val="20003"/>
                    </a:ext>
                  </a:extLst>
                </a:gridCol>
              </a:tblGrid>
              <a:tr h="501579">
                <a:tc>
                  <a:txBody>
                    <a:bodyPr/>
                    <a:lstStyle/>
                    <a:p>
                      <a:endParaRPr lang="fr-FR"/>
                    </a:p>
                  </a:txBody>
                  <a:tcPr>
                    <a:solidFill>
                      <a:srgbClr val="080795"/>
                    </a:solidFill>
                  </a:tcPr>
                </a:tc>
                <a:tc>
                  <a:txBody>
                    <a:bodyPr/>
                    <a:lstStyle/>
                    <a:p>
                      <a:r>
                        <a:rPr lang="fr-FR"/>
                        <a:t>CMT1a</a:t>
                      </a:r>
                    </a:p>
                  </a:txBody>
                  <a:tcPr>
                    <a:solidFill>
                      <a:srgbClr val="080795"/>
                    </a:solidFill>
                  </a:tcPr>
                </a:tc>
                <a:tc>
                  <a:txBody>
                    <a:bodyPr/>
                    <a:lstStyle/>
                    <a:p>
                      <a:r>
                        <a:rPr lang="fr-FR"/>
                        <a:t>PRNC</a:t>
                      </a:r>
                    </a:p>
                  </a:txBody>
                  <a:tcPr>
                    <a:solidFill>
                      <a:srgbClr val="080795"/>
                    </a:solidFill>
                  </a:tcPr>
                </a:tc>
                <a:tc>
                  <a:txBody>
                    <a:bodyPr/>
                    <a:lstStyle/>
                    <a:p>
                      <a:r>
                        <a:rPr lang="fr-FR"/>
                        <a:t>DADS</a:t>
                      </a:r>
                    </a:p>
                  </a:txBody>
                  <a:tcPr>
                    <a:solidFill>
                      <a:srgbClr val="080795"/>
                    </a:solidFill>
                  </a:tcPr>
                </a:tc>
                <a:extLst>
                  <a:ext uri="{0D108BD9-81ED-4DB2-BD59-A6C34878D82A}">
                    <a16:rowId xmlns:a16="http://schemas.microsoft.com/office/drawing/2014/main" val="10000"/>
                  </a:ext>
                </a:extLst>
              </a:tr>
              <a:tr h="865740">
                <a:tc>
                  <a:txBody>
                    <a:bodyPr/>
                    <a:lstStyle/>
                    <a:p>
                      <a:r>
                        <a:rPr lang="fr-FR"/>
                        <a:t>Index de latence terminale</a:t>
                      </a:r>
                    </a:p>
                  </a:txBody>
                  <a:tcPr>
                    <a:solidFill>
                      <a:srgbClr val="CFD5E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chemeClr val="tx1"/>
                          </a:solidFill>
                          <a:effectLst/>
                          <a:latin typeface="Century Gothic" charset="0"/>
                        </a:rPr>
                        <a:t>0.37 (-1.39 DS)</a:t>
                      </a:r>
                    </a:p>
                  </a:txBody>
                  <a:tcPr>
                    <a:solidFill>
                      <a:srgbClr val="CFD5E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rgbClr val="FF0000"/>
                          </a:solidFill>
                          <a:effectLst/>
                          <a:latin typeface="Century Gothic" charset="0"/>
                        </a:rPr>
                        <a:t>0.51 (+2.5 DS)</a:t>
                      </a:r>
                    </a:p>
                  </a:txBody>
                  <a:tcPr>
                    <a:solidFill>
                      <a:srgbClr val="CFD5E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rgbClr val="0000FF"/>
                          </a:solidFill>
                          <a:effectLst/>
                          <a:latin typeface="Century Gothic" charset="0"/>
                        </a:rPr>
                        <a:t>0.17 (-6.9 DS)</a:t>
                      </a:r>
                    </a:p>
                  </a:txBody>
                  <a:tcPr>
                    <a:solidFill>
                      <a:srgbClr val="CFD5EA"/>
                    </a:solidFill>
                  </a:tcPr>
                </a:tc>
                <a:extLst>
                  <a:ext uri="{0D108BD9-81ED-4DB2-BD59-A6C34878D82A}">
                    <a16:rowId xmlns:a16="http://schemas.microsoft.com/office/drawing/2014/main" val="10001"/>
                  </a:ext>
                </a:extLst>
              </a:tr>
              <a:tr h="865740">
                <a:tc>
                  <a:txBody>
                    <a:bodyPr/>
                    <a:lstStyle/>
                    <a:p>
                      <a:r>
                        <a:rPr lang="fr-FR" err="1"/>
                        <a:t>F-ratio</a:t>
                      </a:r>
                      <a:endParaRPr lang="fr-F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chemeClr val="tx1"/>
                          </a:solidFill>
                          <a:effectLst/>
                          <a:latin typeface="Century Gothic" charset="0"/>
                        </a:rPr>
                        <a:t>0.78 (-1.80 DS)</a:t>
                      </a:r>
                    </a:p>
                  </a:txBody>
                  <a:tcPr>
                    <a:solidFill>
                      <a:schemeClr val="bg1">
                        <a:lumMod val="95000"/>
                      </a:schemeClr>
                    </a:solidFill>
                  </a:tcPr>
                </a:tc>
                <a:tc>
                  <a:txBody>
                    <a:bodyPr/>
                    <a:lstStyle/>
                    <a:p>
                      <a:endParaRPr lang="fr-FR" b="1">
                        <a:solidFill>
                          <a:srgbClr val="FF0000"/>
                        </a:solidFill>
                      </a:endParaRP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rgbClr val="0000FF"/>
                          </a:solidFill>
                          <a:effectLst/>
                          <a:latin typeface="Century Gothic" charset="0"/>
                        </a:rPr>
                        <a:t>0.57 (-5.3 DS)</a:t>
                      </a:r>
                    </a:p>
                  </a:txBody>
                  <a:tcPr>
                    <a:solidFill>
                      <a:schemeClr val="bg1">
                        <a:lumMod val="95000"/>
                      </a:schemeClr>
                    </a:solidFill>
                  </a:tcPr>
                </a:tc>
                <a:extLst>
                  <a:ext uri="{0D108BD9-81ED-4DB2-BD59-A6C34878D82A}">
                    <a16:rowId xmlns:a16="http://schemas.microsoft.com/office/drawing/2014/main" val="10002"/>
                  </a:ext>
                </a:extLst>
              </a:tr>
              <a:tr h="865740">
                <a:tc>
                  <a:txBody>
                    <a:bodyPr/>
                    <a:lstStyle/>
                    <a:p>
                      <a:r>
                        <a:rPr lang="fr-FR" err="1"/>
                        <a:t>F-ratio</a:t>
                      </a:r>
                      <a:r>
                        <a:rPr lang="fr-FR"/>
                        <a:t> modifié</a:t>
                      </a:r>
                    </a:p>
                  </a:txBody>
                  <a:tcPr>
                    <a:solidFill>
                      <a:srgbClr val="CFD5E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chemeClr val="tx1"/>
                          </a:solidFill>
                          <a:effectLst/>
                          <a:latin typeface="Century Gothic" charset="0"/>
                        </a:rPr>
                        <a:t>1.79 (-0.65 DS)</a:t>
                      </a:r>
                    </a:p>
                  </a:txBody>
                  <a:tcPr>
                    <a:solidFill>
                      <a:srgbClr val="CFD5E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rgbClr val="FF0000"/>
                          </a:solidFill>
                          <a:effectLst/>
                          <a:latin typeface="Century Gothic" charset="0"/>
                        </a:rPr>
                        <a:t>4.75 (+14.2 DS)</a:t>
                      </a:r>
                    </a:p>
                  </a:txBody>
                  <a:tcPr>
                    <a:solidFill>
                      <a:srgbClr val="CFD5E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a:ln>
                            <a:noFill/>
                          </a:ln>
                          <a:solidFill>
                            <a:srgbClr val="0000FF"/>
                          </a:solidFill>
                          <a:effectLst/>
                          <a:latin typeface="Century Gothic" charset="0"/>
                        </a:rPr>
                        <a:t>0.88 (-5.2 DS)</a:t>
                      </a:r>
                    </a:p>
                  </a:txBody>
                  <a:tcPr>
                    <a:solidFill>
                      <a:srgbClr val="CFD5E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FE393-F5C2-4797-6510-ECEA93A85C99}"/>
              </a:ext>
            </a:extLst>
          </p:cNvPr>
          <p:cNvSpPr>
            <a:spLocks noGrp="1"/>
          </p:cNvSpPr>
          <p:nvPr>
            <p:ph type="title"/>
          </p:nvPr>
        </p:nvSpPr>
        <p:spPr>
          <a:xfrm>
            <a:off x="1920240" y="140073"/>
            <a:ext cx="8770571" cy="770354"/>
          </a:xfrm>
          <a:noFill/>
        </p:spPr>
        <p:txBody>
          <a:bodyPr>
            <a:normAutofit fontScale="90000"/>
          </a:bodyPr>
          <a:lstStyle/>
          <a:p>
            <a:pPr algn="ctr"/>
            <a:r>
              <a:rPr lang="fr-FR">
                <a:solidFill>
                  <a:schemeClr val="bg1"/>
                </a:solidFill>
              </a:rPr>
              <a:t>Cas 3 : PNP démyélinisante</a:t>
            </a:r>
          </a:p>
        </p:txBody>
      </p:sp>
      <p:sp>
        <p:nvSpPr>
          <p:cNvPr id="4" name="Espace réservé du contenu 3">
            <a:extLst>
              <a:ext uri="{FF2B5EF4-FFF2-40B4-BE49-F238E27FC236}">
                <a16:creationId xmlns:a16="http://schemas.microsoft.com/office/drawing/2014/main" id="{9F99D1A9-414E-A409-1DB4-708D4792550E}"/>
              </a:ext>
            </a:extLst>
          </p:cNvPr>
          <p:cNvSpPr txBox="1">
            <a:spLocks noGrp="1"/>
          </p:cNvSpPr>
          <p:nvPr>
            <p:ph idx="1"/>
          </p:nvPr>
        </p:nvSpPr>
        <p:spPr>
          <a:xfrm>
            <a:off x="358532" y="1093307"/>
            <a:ext cx="11091883" cy="6238824"/>
          </a:xfrm>
          <a:prstGeom prst="rect">
            <a:avLst/>
          </a:prstGeom>
          <a:noFill/>
        </p:spPr>
        <p:txBody>
          <a:bodyPr wrap="none" rtlCol="0">
            <a:spAutoFit/>
          </a:bodyPr>
          <a:lstStyle/>
          <a:p>
            <a:pPr indent="179388">
              <a:buFont typeface="Arial"/>
              <a:buChar char="•"/>
            </a:pPr>
            <a:r>
              <a:rPr lang="nl-BE" b="1">
                <a:solidFill>
                  <a:schemeClr val="bg1"/>
                </a:solidFill>
                <a:latin typeface="Arial" panose="020B0604020202020204" pitchFamily="34" charset="0"/>
                <a:cs typeface="Arial" panose="020B0604020202020204" pitchFamily="34" charset="0"/>
              </a:rPr>
              <a:t>Monsieur LC, 56 ans, 174 cm, 65 kg, agent de triage à la SNCB</a:t>
            </a:r>
          </a:p>
          <a:p>
            <a:pPr indent="179388">
              <a:buFont typeface="Arial"/>
              <a:buChar char="•"/>
              <a:tabLst>
                <a:tab pos="177800" algn="l"/>
              </a:tabLst>
            </a:pPr>
            <a:r>
              <a:rPr lang="nl-BE" b="1">
                <a:solidFill>
                  <a:schemeClr val="bg1"/>
                </a:solidFill>
                <a:latin typeface="Arial" panose="020B0604020202020204" pitchFamily="34" charset="0"/>
                <a:cs typeface="Arial" panose="020B0604020202020204" pitchFamily="34" charset="0"/>
              </a:rPr>
              <a:t>&gt; l’âge de 25 ans : engourdissement et sensation de froid des extrémités, crampes </a:t>
            </a:r>
            <a:br>
              <a:rPr lang="nl-BE" b="1">
                <a:solidFill>
                  <a:schemeClr val="bg1"/>
                </a:solidFill>
                <a:latin typeface="Arial" panose="020B0604020202020204" pitchFamily="34" charset="0"/>
                <a:cs typeface="Arial" panose="020B0604020202020204" pitchFamily="34" charset="0"/>
              </a:rPr>
            </a:br>
            <a:r>
              <a:rPr lang="nl-BE" b="1">
                <a:solidFill>
                  <a:schemeClr val="bg1"/>
                </a:solidFill>
                <a:latin typeface="Arial" panose="020B0604020202020204" pitchFamily="34" charset="0"/>
                <a:cs typeface="Arial" panose="020B0604020202020204" pitchFamily="34" charset="0"/>
              </a:rPr>
              <a:t>	dans les segments jambiers, perte de force MS Dr &gt; G</a:t>
            </a:r>
          </a:p>
          <a:p>
            <a:pPr indent="179388">
              <a:buFont typeface="Arial"/>
              <a:buChar char="•"/>
              <a:tabLst>
                <a:tab pos="179388" algn="l"/>
              </a:tabLst>
            </a:pPr>
            <a:r>
              <a:rPr lang="nl-BE" b="1">
                <a:solidFill>
                  <a:schemeClr val="bg1"/>
                </a:solidFill>
                <a:latin typeface="Arial" panose="020B0604020202020204" pitchFamily="34" charset="0"/>
                <a:cs typeface="Arial" panose="020B0604020202020204" pitchFamily="34" charset="0"/>
              </a:rPr>
              <a:t>ENMG (1986) : PNP moyenne à sévère, avec ralentissements des VC et signes de</a:t>
            </a:r>
            <a:br>
              <a:rPr lang="nl-BE" b="1">
                <a:solidFill>
                  <a:schemeClr val="bg1"/>
                </a:solidFill>
                <a:latin typeface="Arial" panose="020B0604020202020204" pitchFamily="34" charset="0"/>
                <a:cs typeface="Arial" panose="020B0604020202020204" pitchFamily="34" charset="0"/>
              </a:rPr>
            </a:br>
            <a:r>
              <a:rPr lang="nl-BE" b="1">
                <a:solidFill>
                  <a:schemeClr val="bg1"/>
                </a:solidFill>
                <a:latin typeface="Arial" panose="020B0604020202020204" pitchFamily="34" charset="0"/>
                <a:cs typeface="Arial" panose="020B0604020202020204" pitchFamily="34" charset="0"/>
              </a:rPr>
              <a:t>	dénervation, </a:t>
            </a:r>
            <a:r>
              <a:rPr lang="nl-BE" b="1" i="1">
                <a:solidFill>
                  <a:schemeClr val="bg1"/>
                </a:solidFill>
                <a:latin typeface="Arial" panose="020B0604020202020204" pitchFamily="34" charset="0"/>
                <a:cs typeface="Arial" panose="020B0604020202020204" pitchFamily="34" charset="0"/>
              </a:rPr>
              <a:t>blink reflex </a:t>
            </a:r>
            <a:r>
              <a:rPr lang="nl-BE" b="1">
                <a:solidFill>
                  <a:schemeClr val="bg1"/>
                </a:solidFill>
                <a:latin typeface="Arial" panose="020B0604020202020204" pitchFamily="34" charset="0"/>
                <a:cs typeface="Arial" panose="020B0604020202020204" pitchFamily="34" charset="0"/>
              </a:rPr>
              <a:t>normal </a:t>
            </a:r>
          </a:p>
          <a:p>
            <a:pPr indent="179388">
              <a:buFont typeface="Arial"/>
              <a:buChar char="•"/>
              <a:tabLst>
                <a:tab pos="179388" algn="l"/>
              </a:tabLst>
            </a:pPr>
            <a:r>
              <a:rPr lang="nl-BE" b="1">
                <a:solidFill>
                  <a:schemeClr val="bg1"/>
                </a:solidFill>
                <a:latin typeface="Arial" panose="020B0604020202020204" pitchFamily="34" charset="0"/>
                <a:cs typeface="Arial" panose="020B0604020202020204" pitchFamily="34" charset="0"/>
              </a:rPr>
              <a:t>Protéinorachie (1986) normale haute =&gt; </a:t>
            </a:r>
            <a:r>
              <a:rPr lang="nl-BE" b="1">
                <a:solidFill>
                  <a:srgbClr val="FFFF00"/>
                </a:solidFill>
                <a:latin typeface="Arial" panose="020B0604020202020204" pitchFamily="34" charset="0"/>
                <a:cs typeface="Arial" panose="020B0604020202020204" pitchFamily="34" charset="0"/>
              </a:rPr>
              <a:t>PRNC ?</a:t>
            </a:r>
            <a:r>
              <a:rPr lang="nl-BE" b="1">
                <a:solidFill>
                  <a:schemeClr val="bg1"/>
                </a:solidFill>
                <a:latin typeface="Arial" panose="020B0604020202020204" pitchFamily="34" charset="0"/>
                <a:cs typeface="Arial" panose="020B0604020202020204" pitchFamily="34" charset="0"/>
              </a:rPr>
              <a:t> =&gt; </a:t>
            </a:r>
            <a:br>
              <a:rPr lang="nl-BE" b="1">
                <a:solidFill>
                  <a:schemeClr val="bg1"/>
                </a:solidFill>
                <a:latin typeface="Arial" panose="020B0604020202020204" pitchFamily="34" charset="0"/>
                <a:cs typeface="Arial" panose="020B0604020202020204" pitchFamily="34" charset="0"/>
              </a:rPr>
            </a:br>
            <a:r>
              <a:rPr lang="nl-BE" b="1">
                <a:solidFill>
                  <a:schemeClr val="bg1"/>
                </a:solidFill>
                <a:latin typeface="Arial" panose="020B0604020202020204" pitchFamily="34" charset="0"/>
                <a:cs typeface="Arial" panose="020B0604020202020204" pitchFamily="34" charset="0"/>
              </a:rPr>
              <a:t>	BN sural G : </a:t>
            </a:r>
            <a:r>
              <a:rPr lang="nl-BE" b="1">
                <a:solidFill>
                  <a:srgbClr val="FFFF00"/>
                </a:solidFill>
                <a:latin typeface="Arial" panose="020B0604020202020204" pitchFamily="34" charset="0"/>
                <a:cs typeface="Arial" panose="020B0604020202020204" pitchFamily="34" charset="0"/>
              </a:rPr>
              <a:t>démyélinisation segmentaire</a:t>
            </a:r>
          </a:p>
          <a:p>
            <a:pPr indent="179388">
              <a:buFont typeface="Arial"/>
              <a:buChar char="•"/>
              <a:tabLst>
                <a:tab pos="179388" algn="l"/>
              </a:tabLst>
            </a:pPr>
            <a:r>
              <a:rPr lang="nl-BE" b="1">
                <a:solidFill>
                  <a:srgbClr val="92D050"/>
                </a:solidFill>
                <a:latin typeface="Arial" panose="020B0604020202020204" pitchFamily="34" charset="0"/>
                <a:cs typeface="Arial" panose="020B0604020202020204" pitchFamily="34" charset="0"/>
              </a:rPr>
              <a:t>Corticothérapie</a:t>
            </a:r>
          </a:p>
          <a:p>
            <a:pPr indent="179388">
              <a:buFont typeface="Arial"/>
              <a:buChar char="•"/>
              <a:tabLst>
                <a:tab pos="179388" algn="l"/>
              </a:tabLst>
            </a:pPr>
            <a:r>
              <a:rPr lang="nl-BE" b="1">
                <a:solidFill>
                  <a:schemeClr val="bg1"/>
                </a:solidFill>
                <a:latin typeface="Arial" panose="020B0604020202020204" pitchFamily="34" charset="0"/>
                <a:cs typeface="Arial" panose="020B0604020202020204" pitchFamily="34" charset="0"/>
              </a:rPr>
              <a:t>2003 : </a:t>
            </a:r>
            <a:r>
              <a:rPr lang="nl-BE" b="1">
                <a:solidFill>
                  <a:srgbClr val="FFFF00"/>
                </a:solidFill>
                <a:latin typeface="Arial" panose="020B0604020202020204" pitchFamily="34" charset="0"/>
                <a:cs typeface="Arial" panose="020B0604020202020204" pitchFamily="34" charset="0"/>
              </a:rPr>
              <a:t>steppage MID </a:t>
            </a:r>
            <a:r>
              <a:rPr lang="nl-BE" b="1">
                <a:solidFill>
                  <a:schemeClr val="bg1"/>
                </a:solidFill>
                <a:latin typeface="Arial" panose="020B0604020202020204" pitchFamily="34" charset="0"/>
                <a:cs typeface="Arial" panose="020B0604020202020204" pitchFamily="34" charset="0"/>
              </a:rPr>
              <a:t>=&gt; </a:t>
            </a:r>
            <a:r>
              <a:rPr lang="nl-BE" b="1">
                <a:solidFill>
                  <a:srgbClr val="92D050"/>
                </a:solidFill>
                <a:latin typeface="Arial" panose="020B0604020202020204" pitchFamily="34" charset="0"/>
                <a:cs typeface="Arial" panose="020B0604020202020204" pitchFamily="34" charset="0"/>
              </a:rPr>
              <a:t>corticothérapie</a:t>
            </a:r>
          </a:p>
          <a:p>
            <a:pPr indent="179388">
              <a:buFont typeface="Arial"/>
              <a:buChar char="•"/>
              <a:tabLst>
                <a:tab pos="179388" algn="l"/>
              </a:tabLst>
            </a:pPr>
            <a:r>
              <a:rPr lang="nl-BE" b="1">
                <a:solidFill>
                  <a:schemeClr val="bg1"/>
                </a:solidFill>
                <a:latin typeface="Arial" panose="020B0604020202020204" pitchFamily="34" charset="0"/>
                <a:cs typeface="Arial" panose="020B0604020202020204" pitchFamily="34" charset="0"/>
              </a:rPr>
              <a:t>2004 : ENMG stable</a:t>
            </a:r>
          </a:p>
          <a:p>
            <a:pPr indent="179388">
              <a:buFont typeface="Arial"/>
              <a:buChar char="•"/>
              <a:tabLst>
                <a:tab pos="179388" algn="l"/>
              </a:tabLst>
            </a:pPr>
            <a:r>
              <a:rPr lang="nl-BE" b="1">
                <a:solidFill>
                  <a:schemeClr val="bg1"/>
                </a:solidFill>
                <a:latin typeface="Arial" panose="020B0604020202020204" pitchFamily="34" charset="0"/>
                <a:cs typeface="Arial" panose="020B0604020202020204" pitchFamily="34" charset="0"/>
              </a:rPr>
              <a:t>2006 : </a:t>
            </a:r>
            <a:r>
              <a:rPr lang="nl-BE" b="1">
                <a:solidFill>
                  <a:srgbClr val="92D050"/>
                </a:solidFill>
                <a:latin typeface="Arial" panose="020B0604020202020204" pitchFamily="34" charset="0"/>
                <a:cs typeface="Arial" panose="020B0604020202020204" pitchFamily="34" charset="0"/>
              </a:rPr>
              <a:t>ONA</a:t>
            </a:r>
            <a:r>
              <a:rPr lang="nl-BE" b="1">
                <a:solidFill>
                  <a:schemeClr val="bg1"/>
                </a:solidFill>
                <a:latin typeface="Arial" panose="020B0604020202020204" pitchFamily="34" charset="0"/>
                <a:cs typeface="Arial" panose="020B0604020202020204" pitchFamily="34" charset="0"/>
              </a:rPr>
              <a:t> tête fémorale droite (ostéoporose, cataracte)</a:t>
            </a:r>
          </a:p>
          <a:p>
            <a:pPr indent="179388">
              <a:buFont typeface="Arial"/>
              <a:buChar char="•"/>
              <a:tabLst>
                <a:tab pos="179388" algn="l"/>
              </a:tabLst>
            </a:pPr>
            <a:r>
              <a:rPr lang="nl-BE" b="1">
                <a:solidFill>
                  <a:schemeClr val="bg1"/>
                </a:solidFill>
                <a:latin typeface="Arial" panose="020B0604020202020204" pitchFamily="34" charset="0"/>
                <a:cs typeface="Arial" panose="020B0604020202020204" pitchFamily="34" charset="0"/>
              </a:rPr>
              <a:t>2009 : ENMG en aggravation</a:t>
            </a:r>
          </a:p>
          <a:p>
            <a:pPr indent="179388">
              <a:tabLst>
                <a:tab pos="179388" algn="l"/>
              </a:tabLst>
            </a:pPr>
            <a:endParaRPr lang="nl-BE"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34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F4A539C-038A-4549-DC10-EEE6F9FE2F6E}"/>
              </a:ext>
            </a:extLst>
          </p:cNvPr>
          <p:cNvSpPr txBox="1"/>
          <p:nvPr/>
        </p:nvSpPr>
        <p:spPr>
          <a:xfrm>
            <a:off x="1452656" y="159146"/>
            <a:ext cx="10206640" cy="1015663"/>
          </a:xfrm>
          <a:prstGeom prst="rect">
            <a:avLst/>
          </a:prstGeom>
          <a:noFill/>
        </p:spPr>
        <p:txBody>
          <a:bodyPr wrap="none" rtlCol="0">
            <a:spAutoFit/>
          </a:bodyPr>
          <a:lstStyle/>
          <a:p>
            <a:r>
              <a:rPr lang="fr-FR" sz="6000" dirty="0">
                <a:solidFill>
                  <a:schemeClr val="bg1"/>
                </a:solidFill>
              </a:rPr>
              <a:t>Quand suspecter un SGB ?</a:t>
            </a:r>
          </a:p>
        </p:txBody>
      </p:sp>
      <p:pic>
        <p:nvPicPr>
          <p:cNvPr id="5" name="Image 4">
            <a:extLst>
              <a:ext uri="{FF2B5EF4-FFF2-40B4-BE49-F238E27FC236}">
                <a16:creationId xmlns:a16="http://schemas.microsoft.com/office/drawing/2014/main" id="{1FEF7987-F5CF-79B2-3DB6-3DD92C209634}"/>
              </a:ext>
            </a:extLst>
          </p:cNvPr>
          <p:cNvPicPr>
            <a:picLocks noChangeAspect="1"/>
          </p:cNvPicPr>
          <p:nvPr/>
        </p:nvPicPr>
        <p:blipFill>
          <a:blip r:embed="rId2"/>
          <a:stretch>
            <a:fillRect/>
          </a:stretch>
        </p:blipFill>
        <p:spPr>
          <a:xfrm>
            <a:off x="532700" y="2689980"/>
            <a:ext cx="11126596" cy="4168020"/>
          </a:xfrm>
          <a:prstGeom prst="rect">
            <a:avLst/>
          </a:prstGeom>
        </p:spPr>
      </p:pic>
      <p:sp>
        <p:nvSpPr>
          <p:cNvPr id="6" name="ZoneTexte 5">
            <a:extLst>
              <a:ext uri="{FF2B5EF4-FFF2-40B4-BE49-F238E27FC236}">
                <a16:creationId xmlns:a16="http://schemas.microsoft.com/office/drawing/2014/main" id="{AED15CA2-3552-6A20-4E48-68297CE03734}"/>
              </a:ext>
            </a:extLst>
          </p:cNvPr>
          <p:cNvSpPr txBox="1"/>
          <p:nvPr/>
        </p:nvSpPr>
        <p:spPr>
          <a:xfrm>
            <a:off x="187074" y="1174809"/>
            <a:ext cx="11890626" cy="584775"/>
          </a:xfrm>
          <a:prstGeom prst="rect">
            <a:avLst/>
          </a:prstGeom>
          <a:noFill/>
        </p:spPr>
        <p:txBody>
          <a:bodyPr wrap="square">
            <a:spAutoFit/>
          </a:bodyPr>
          <a:lstStyle/>
          <a:p>
            <a:r>
              <a:rPr lang="fr-FR" sz="3200" dirty="0">
                <a:solidFill>
                  <a:schemeClr val="bg1"/>
                </a:solidFill>
                <a:latin typeface="Poppins" panose="020B0604020202020204" pitchFamily="34" charset="0"/>
              </a:rPr>
              <a:t>Variants cliniques de SGB </a:t>
            </a:r>
            <a:r>
              <a:rPr lang="fr-FR" sz="2400" b="1" dirty="0">
                <a:solidFill>
                  <a:srgbClr val="FFFF00"/>
                </a:solidFill>
                <a:latin typeface="Poppins" panose="020B0604020202020204" pitchFamily="34" charset="0"/>
              </a:rPr>
              <a:t>(atteintes infracliniques à l’ENMG)</a:t>
            </a:r>
            <a:endParaRPr lang="fr-FR" sz="2400" b="1" dirty="0">
              <a:solidFill>
                <a:srgbClr val="FFFF00"/>
              </a:solidFill>
            </a:endParaRPr>
          </a:p>
        </p:txBody>
      </p:sp>
      <p:sp>
        <p:nvSpPr>
          <p:cNvPr id="7" name="ZoneTexte 6">
            <a:extLst>
              <a:ext uri="{FF2B5EF4-FFF2-40B4-BE49-F238E27FC236}">
                <a16:creationId xmlns:a16="http://schemas.microsoft.com/office/drawing/2014/main" id="{C13A3BA5-BBFB-3F09-E451-5FF3565CACFE}"/>
              </a:ext>
            </a:extLst>
          </p:cNvPr>
          <p:cNvSpPr txBox="1"/>
          <p:nvPr/>
        </p:nvSpPr>
        <p:spPr>
          <a:xfrm>
            <a:off x="2042893" y="1819439"/>
            <a:ext cx="1351652" cy="923330"/>
          </a:xfrm>
          <a:prstGeom prst="rect">
            <a:avLst/>
          </a:prstGeom>
          <a:noFill/>
        </p:spPr>
        <p:txBody>
          <a:bodyPr wrap="none" rtlCol="0">
            <a:spAutoFit/>
          </a:bodyPr>
          <a:lstStyle/>
          <a:p>
            <a:pPr algn="ctr"/>
            <a:r>
              <a:rPr lang="fr-FR" dirty="0">
                <a:solidFill>
                  <a:schemeClr val="bg1"/>
                </a:solidFill>
              </a:rPr>
              <a:t>Anti-GM1</a:t>
            </a:r>
          </a:p>
          <a:p>
            <a:pPr algn="ctr"/>
            <a:r>
              <a:rPr lang="fr-FR" dirty="0">
                <a:solidFill>
                  <a:schemeClr val="bg1"/>
                </a:solidFill>
              </a:rPr>
              <a:t>Anti-GD1a</a:t>
            </a:r>
            <a:br>
              <a:rPr lang="fr-FR" dirty="0">
                <a:solidFill>
                  <a:schemeClr val="bg1"/>
                </a:solidFill>
              </a:rPr>
            </a:br>
            <a:r>
              <a:rPr lang="fr-FR" dirty="0">
                <a:solidFill>
                  <a:schemeClr val="bg1"/>
                </a:solidFill>
              </a:rPr>
              <a:t>(50-66%)</a:t>
            </a:r>
          </a:p>
        </p:txBody>
      </p:sp>
      <p:sp>
        <p:nvSpPr>
          <p:cNvPr id="8" name="ZoneTexte 7">
            <a:extLst>
              <a:ext uri="{FF2B5EF4-FFF2-40B4-BE49-F238E27FC236}">
                <a16:creationId xmlns:a16="http://schemas.microsoft.com/office/drawing/2014/main" id="{24C16690-ADCF-04BA-F48B-330AB1B45EF1}"/>
              </a:ext>
            </a:extLst>
          </p:cNvPr>
          <p:cNvSpPr txBox="1"/>
          <p:nvPr/>
        </p:nvSpPr>
        <p:spPr>
          <a:xfrm>
            <a:off x="4584089" y="1819439"/>
            <a:ext cx="1361270" cy="923330"/>
          </a:xfrm>
          <a:prstGeom prst="rect">
            <a:avLst/>
          </a:prstGeom>
          <a:noFill/>
        </p:spPr>
        <p:txBody>
          <a:bodyPr wrap="none" rtlCol="0">
            <a:spAutoFit/>
          </a:bodyPr>
          <a:lstStyle/>
          <a:p>
            <a:pPr algn="ctr"/>
            <a:r>
              <a:rPr lang="fr-FR" dirty="0">
                <a:solidFill>
                  <a:schemeClr val="bg1"/>
                </a:solidFill>
              </a:rPr>
              <a:t>Anti-GT1a</a:t>
            </a:r>
          </a:p>
          <a:p>
            <a:pPr algn="ctr"/>
            <a:r>
              <a:rPr lang="fr-FR" dirty="0">
                <a:solidFill>
                  <a:schemeClr val="bg1"/>
                </a:solidFill>
              </a:rPr>
              <a:t>Anti-GQ1b</a:t>
            </a:r>
            <a:br>
              <a:rPr lang="fr-FR" dirty="0">
                <a:solidFill>
                  <a:schemeClr val="bg1"/>
                </a:solidFill>
              </a:rPr>
            </a:br>
            <a:endParaRPr lang="fr-FR" dirty="0">
              <a:solidFill>
                <a:schemeClr val="bg1"/>
              </a:solidFill>
            </a:endParaRPr>
          </a:p>
        </p:txBody>
      </p:sp>
      <p:sp>
        <p:nvSpPr>
          <p:cNvPr id="9" name="ZoneTexte 8">
            <a:extLst>
              <a:ext uri="{FF2B5EF4-FFF2-40B4-BE49-F238E27FC236}">
                <a16:creationId xmlns:a16="http://schemas.microsoft.com/office/drawing/2014/main" id="{0FC0077F-2691-5D7C-160A-CE2CA62AC436}"/>
              </a:ext>
            </a:extLst>
          </p:cNvPr>
          <p:cNvSpPr txBox="1"/>
          <p:nvPr/>
        </p:nvSpPr>
        <p:spPr>
          <a:xfrm>
            <a:off x="8635478" y="1819439"/>
            <a:ext cx="1361270" cy="646331"/>
          </a:xfrm>
          <a:prstGeom prst="rect">
            <a:avLst/>
          </a:prstGeom>
          <a:noFill/>
        </p:spPr>
        <p:txBody>
          <a:bodyPr wrap="none" rtlCol="0">
            <a:spAutoFit/>
          </a:bodyPr>
          <a:lstStyle/>
          <a:p>
            <a:pPr algn="ctr"/>
            <a:r>
              <a:rPr lang="fr-FR" dirty="0">
                <a:solidFill>
                  <a:schemeClr val="bg1"/>
                </a:solidFill>
              </a:rPr>
              <a:t>Anti-GQ1b</a:t>
            </a:r>
            <a:br>
              <a:rPr lang="fr-FR" dirty="0">
                <a:solidFill>
                  <a:schemeClr val="bg1"/>
                </a:solidFill>
              </a:rPr>
            </a:br>
            <a:r>
              <a:rPr lang="fr-FR" dirty="0">
                <a:solidFill>
                  <a:schemeClr val="bg1"/>
                </a:solidFill>
              </a:rPr>
              <a:t>(80%)</a:t>
            </a:r>
          </a:p>
        </p:txBody>
      </p:sp>
      <p:sp>
        <p:nvSpPr>
          <p:cNvPr id="10" name="ZoneTexte 9">
            <a:extLst>
              <a:ext uri="{FF2B5EF4-FFF2-40B4-BE49-F238E27FC236}">
                <a16:creationId xmlns:a16="http://schemas.microsoft.com/office/drawing/2014/main" id="{462ABD49-1BC0-076F-D64F-EBB8CD651EE8}"/>
              </a:ext>
            </a:extLst>
          </p:cNvPr>
          <p:cNvSpPr txBox="1"/>
          <p:nvPr/>
        </p:nvSpPr>
        <p:spPr>
          <a:xfrm>
            <a:off x="7277413" y="1819439"/>
            <a:ext cx="1358065" cy="646331"/>
          </a:xfrm>
          <a:prstGeom prst="rect">
            <a:avLst/>
          </a:prstGeom>
          <a:noFill/>
        </p:spPr>
        <p:txBody>
          <a:bodyPr wrap="none" rtlCol="0">
            <a:spAutoFit/>
          </a:bodyPr>
          <a:lstStyle/>
          <a:p>
            <a:pPr algn="ctr"/>
            <a:r>
              <a:rPr lang="fr-FR" dirty="0">
                <a:solidFill>
                  <a:schemeClr val="bg1"/>
                </a:solidFill>
              </a:rPr>
              <a:t>Anti-GD1b</a:t>
            </a:r>
            <a:br>
              <a:rPr lang="fr-FR" dirty="0">
                <a:solidFill>
                  <a:schemeClr val="bg1"/>
                </a:solidFill>
              </a:rPr>
            </a:br>
            <a:r>
              <a:rPr lang="fr-FR" dirty="0">
                <a:solidFill>
                  <a:schemeClr val="bg1"/>
                </a:solidFill>
              </a:rPr>
              <a:t>(35%)</a:t>
            </a:r>
          </a:p>
        </p:txBody>
      </p:sp>
      <p:sp>
        <p:nvSpPr>
          <p:cNvPr id="11" name="ZoneTexte 10">
            <a:extLst>
              <a:ext uri="{FF2B5EF4-FFF2-40B4-BE49-F238E27FC236}">
                <a16:creationId xmlns:a16="http://schemas.microsoft.com/office/drawing/2014/main" id="{8FBC259E-D97F-10FD-8CF5-1A26E566F365}"/>
              </a:ext>
            </a:extLst>
          </p:cNvPr>
          <p:cNvSpPr txBox="1"/>
          <p:nvPr/>
        </p:nvSpPr>
        <p:spPr>
          <a:xfrm>
            <a:off x="498737" y="1819439"/>
            <a:ext cx="1516762" cy="646331"/>
          </a:xfrm>
          <a:prstGeom prst="rect">
            <a:avLst/>
          </a:prstGeom>
          <a:noFill/>
        </p:spPr>
        <p:txBody>
          <a:bodyPr wrap="none" rtlCol="0">
            <a:spAutoFit/>
          </a:bodyPr>
          <a:lstStyle/>
          <a:p>
            <a:pPr algn="ctr"/>
            <a:r>
              <a:rPr lang="fr-FR" dirty="0">
                <a:solidFill>
                  <a:schemeClr val="bg1"/>
                </a:solidFill>
              </a:rPr>
              <a:t>Anti-LM1</a:t>
            </a:r>
          </a:p>
          <a:p>
            <a:pPr algn="ctr"/>
            <a:r>
              <a:rPr lang="fr-FR" dirty="0">
                <a:solidFill>
                  <a:schemeClr val="bg1"/>
                </a:solidFill>
              </a:rPr>
              <a:t>Anti-Caspr1</a:t>
            </a:r>
          </a:p>
        </p:txBody>
      </p:sp>
      <p:sp>
        <p:nvSpPr>
          <p:cNvPr id="12" name="ZoneTexte 11">
            <a:extLst>
              <a:ext uri="{FF2B5EF4-FFF2-40B4-BE49-F238E27FC236}">
                <a16:creationId xmlns:a16="http://schemas.microsoft.com/office/drawing/2014/main" id="{C666E6F8-8794-8393-49E3-8AFE9F5C7F52}"/>
              </a:ext>
            </a:extLst>
          </p:cNvPr>
          <p:cNvSpPr txBox="1"/>
          <p:nvPr/>
        </p:nvSpPr>
        <p:spPr>
          <a:xfrm>
            <a:off x="9316113" y="6283368"/>
            <a:ext cx="1771447" cy="307777"/>
          </a:xfrm>
          <a:prstGeom prst="rect">
            <a:avLst/>
          </a:prstGeom>
          <a:noFill/>
        </p:spPr>
        <p:txBody>
          <a:bodyPr wrap="none" rtlCol="0">
            <a:spAutoFit/>
          </a:bodyPr>
          <a:lstStyle/>
          <a:p>
            <a:r>
              <a:rPr lang="fr-FR" sz="1400" b="1" dirty="0">
                <a:solidFill>
                  <a:srgbClr val="0070C0"/>
                </a:solidFill>
              </a:rPr>
              <a:t>Leonhard</a:t>
            </a:r>
            <a:r>
              <a:rPr lang="fr-FR" sz="1400" b="1" i="1" dirty="0">
                <a:solidFill>
                  <a:srgbClr val="0070C0"/>
                </a:solidFill>
              </a:rPr>
              <a:t> et al </a:t>
            </a:r>
            <a:r>
              <a:rPr lang="fr-FR" sz="1400" b="1" dirty="0">
                <a:solidFill>
                  <a:srgbClr val="0070C0"/>
                </a:solidFill>
              </a:rPr>
              <a:t>(2019)</a:t>
            </a:r>
          </a:p>
        </p:txBody>
      </p:sp>
      <p:sp>
        <p:nvSpPr>
          <p:cNvPr id="2" name="Rectangle 1">
            <a:extLst>
              <a:ext uri="{FF2B5EF4-FFF2-40B4-BE49-F238E27FC236}">
                <a16:creationId xmlns:a16="http://schemas.microsoft.com/office/drawing/2014/main" id="{2965C6C6-7F90-12CE-5B78-215EF93EBF6A}"/>
              </a:ext>
            </a:extLst>
          </p:cNvPr>
          <p:cNvSpPr/>
          <p:nvPr/>
        </p:nvSpPr>
        <p:spPr>
          <a:xfrm>
            <a:off x="3394546" y="2742769"/>
            <a:ext cx="2639160" cy="335100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62678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E62254-9780-BBFF-F148-1F9919729715}"/>
            </a:ext>
          </a:extLst>
        </p:cNvPr>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C4974A9D-5250-F646-33E7-2F1EA930BD77}"/>
              </a:ext>
            </a:extLst>
          </p:cNvPr>
          <p:cNvSpPr txBox="1">
            <a:spLocks noGrp="1"/>
          </p:cNvSpPr>
          <p:nvPr>
            <p:ph idx="1"/>
          </p:nvPr>
        </p:nvSpPr>
        <p:spPr>
          <a:xfrm>
            <a:off x="340244" y="1788251"/>
            <a:ext cx="11393247" cy="4225965"/>
          </a:xfrm>
          <a:prstGeom prst="rect">
            <a:avLst/>
          </a:prstGeom>
          <a:noFill/>
        </p:spPr>
        <p:txBody>
          <a:bodyPr wrap="none" rtlCol="0">
            <a:spAutoFit/>
          </a:bodyPr>
          <a:lstStyle/>
          <a:p>
            <a:pPr indent="179388">
              <a:buFont typeface="Arial"/>
              <a:buChar char="•"/>
            </a:pPr>
            <a:r>
              <a:rPr lang="nl-BE" b="1" dirty="0">
                <a:solidFill>
                  <a:schemeClr val="bg1"/>
                </a:solidFill>
                <a:latin typeface="Arial" panose="020B0604020202020204" pitchFamily="34" charset="0"/>
                <a:cs typeface="Arial" panose="020B0604020202020204" pitchFamily="34" charset="0"/>
              </a:rPr>
              <a:t>2011 : ENMG =&gt; dispersion et BC sur le nerf fibulaire Dr</a:t>
            </a:r>
          </a:p>
          <a:p>
            <a:pPr indent="179388">
              <a:buFont typeface="Arial"/>
              <a:buChar char="•"/>
              <a:tabLst>
                <a:tab pos="177800" algn="l"/>
              </a:tabLst>
            </a:pPr>
            <a:r>
              <a:rPr lang="nl-BE" b="1" dirty="0">
                <a:solidFill>
                  <a:schemeClr val="bg1"/>
                </a:solidFill>
                <a:latin typeface="Arial" panose="020B0604020202020204" pitchFamily="34" charset="0"/>
                <a:cs typeface="Arial" panose="020B0604020202020204" pitchFamily="34" charset="0"/>
              </a:rPr>
              <a:t>2014 : changement de neurologue, confirmation diagnostique, </a:t>
            </a:r>
            <a:br>
              <a:rPr lang="nl-BE" b="1" dirty="0">
                <a:solidFill>
                  <a:schemeClr val="bg1"/>
                </a:solidFill>
                <a:latin typeface="Arial" panose="020B0604020202020204" pitchFamily="34" charset="0"/>
                <a:cs typeface="Arial" panose="020B0604020202020204" pitchFamily="34" charset="0"/>
              </a:rPr>
            </a:br>
            <a:r>
              <a:rPr lang="nl-BE" b="1" dirty="0">
                <a:solidFill>
                  <a:schemeClr val="bg1"/>
                </a:solidFill>
                <a:latin typeface="Arial" panose="020B0604020202020204" pitchFamily="34" charset="0"/>
                <a:cs typeface="Arial" panose="020B0604020202020204" pitchFamily="34" charset="0"/>
              </a:rPr>
              <a:t>	pas de proposition thérapeutique (tableau bénin)</a:t>
            </a:r>
          </a:p>
          <a:p>
            <a:pPr indent="179388">
              <a:buFont typeface="Arial"/>
              <a:buChar char="•"/>
              <a:tabLst>
                <a:tab pos="177800" algn="l"/>
              </a:tabLst>
            </a:pPr>
            <a:r>
              <a:rPr lang="nl-BE" b="1" dirty="0">
                <a:solidFill>
                  <a:schemeClr val="bg1"/>
                </a:solidFill>
                <a:latin typeface="Arial" panose="020B0604020202020204" pitchFamily="34" charset="0"/>
                <a:cs typeface="Arial" panose="020B0604020202020204" pitchFamily="34" charset="0"/>
              </a:rPr>
              <a:t>2015 : ENMG =&gt; confirmation diagnostique, BC sur le nerf fibulaire G à la </a:t>
            </a:r>
            <a:r>
              <a:rPr lang="nl-BE" b="1" i="1" dirty="0">
                <a:solidFill>
                  <a:schemeClr val="bg1"/>
                </a:solidFill>
                <a:latin typeface="Arial" panose="020B0604020202020204" pitchFamily="34" charset="0"/>
                <a:cs typeface="Arial" panose="020B0604020202020204" pitchFamily="34" charset="0"/>
              </a:rPr>
              <a:t>fibula</a:t>
            </a:r>
          </a:p>
          <a:p>
            <a:pPr indent="179388">
              <a:buFont typeface="Arial"/>
              <a:buChar char="•"/>
              <a:tabLst>
                <a:tab pos="177800" algn="l"/>
              </a:tabLst>
            </a:pPr>
            <a:r>
              <a:rPr lang="nl-BE" b="1" dirty="0">
                <a:solidFill>
                  <a:schemeClr val="bg1"/>
                </a:solidFill>
                <a:latin typeface="Arial" panose="020B0604020202020204" pitchFamily="34" charset="0"/>
                <a:cs typeface="Arial" panose="020B0604020202020204" pitchFamily="34" charset="0"/>
              </a:rPr>
              <a:t>Hospitalisé en septembre 2015 : douleurs aux cuisses, sensation de lourdeur des MI, </a:t>
            </a:r>
            <a:br>
              <a:rPr lang="nl-BE" b="1" dirty="0">
                <a:solidFill>
                  <a:schemeClr val="bg1"/>
                </a:solidFill>
                <a:latin typeface="Arial" panose="020B0604020202020204" pitchFamily="34" charset="0"/>
                <a:cs typeface="Arial" panose="020B0604020202020204" pitchFamily="34" charset="0"/>
              </a:rPr>
            </a:br>
            <a:r>
              <a:rPr lang="nl-BE" b="1" dirty="0">
                <a:solidFill>
                  <a:schemeClr val="bg1"/>
                </a:solidFill>
                <a:latin typeface="Arial" panose="020B0604020202020204" pitchFamily="34" charset="0"/>
                <a:cs typeface="Arial" panose="020B0604020202020204" pitchFamily="34" charset="0"/>
              </a:rPr>
              <a:t>	paraparésie sévère proximo-distale, paresthésies et perte de sensibilté dans les MI</a:t>
            </a:r>
            <a:br>
              <a:rPr lang="nl-BE" b="1" dirty="0">
                <a:solidFill>
                  <a:schemeClr val="bg1"/>
                </a:solidFill>
                <a:latin typeface="Arial" panose="020B0604020202020204" pitchFamily="34" charset="0"/>
                <a:cs typeface="Arial" panose="020B0604020202020204" pitchFamily="34" charset="0"/>
              </a:rPr>
            </a:br>
            <a:r>
              <a:rPr lang="nl-BE" b="1" dirty="0">
                <a:solidFill>
                  <a:schemeClr val="bg1"/>
                </a:solidFill>
                <a:latin typeface="Arial" panose="020B0604020202020204" pitchFamily="34" charset="0"/>
                <a:cs typeface="Arial" panose="020B0604020202020204" pitchFamily="34" charset="0"/>
              </a:rPr>
              <a:t>	=&gt; </a:t>
            </a:r>
            <a:r>
              <a:rPr lang="nl-BE" b="1" dirty="0">
                <a:solidFill>
                  <a:srgbClr val="FFFF00"/>
                </a:solidFill>
                <a:latin typeface="Arial" panose="020B0604020202020204" pitchFamily="34" charset="0"/>
                <a:cs typeface="Arial" panose="020B0604020202020204" pitchFamily="34" charset="0"/>
              </a:rPr>
              <a:t>IgIV (2g/kg en 5 J) =&gt; évolution spectaculairement favorable</a:t>
            </a:r>
          </a:p>
          <a:p>
            <a:pPr indent="179388">
              <a:buFont typeface="Arial"/>
              <a:buChar char="•"/>
              <a:tabLst>
                <a:tab pos="177800" algn="l"/>
              </a:tabLst>
            </a:pPr>
            <a:r>
              <a:rPr lang="nl-BE" b="1" dirty="0">
                <a:solidFill>
                  <a:schemeClr val="bg1"/>
                </a:solidFill>
                <a:latin typeface="Arial" panose="020B0604020202020204" pitchFamily="34" charset="0"/>
                <a:cs typeface="Arial" panose="020B0604020202020204" pitchFamily="34" charset="0"/>
              </a:rPr>
              <a:t>ENMG</a:t>
            </a:r>
          </a:p>
          <a:p>
            <a:pPr indent="179388">
              <a:tabLst>
                <a:tab pos="179388" algn="l"/>
              </a:tabLst>
            </a:pPr>
            <a:endParaRPr lang="nl-BE" b="1" dirty="0">
              <a:solidFill>
                <a:schemeClr val="bg1"/>
              </a:solidFill>
              <a:latin typeface="Arial" panose="020B0604020202020204" pitchFamily="34" charset="0"/>
              <a:cs typeface="Arial" panose="020B0604020202020204" pitchFamily="34" charset="0"/>
            </a:endParaRPr>
          </a:p>
        </p:txBody>
      </p:sp>
      <p:sp>
        <p:nvSpPr>
          <p:cNvPr id="6" name="Titre 1">
            <a:extLst>
              <a:ext uri="{FF2B5EF4-FFF2-40B4-BE49-F238E27FC236}">
                <a16:creationId xmlns:a16="http://schemas.microsoft.com/office/drawing/2014/main" id="{CDC92F10-E736-6BE9-E763-62B9A9745E8E}"/>
              </a:ext>
            </a:extLst>
          </p:cNvPr>
          <p:cNvSpPr>
            <a:spLocks noGrp="1"/>
          </p:cNvSpPr>
          <p:nvPr>
            <p:ph type="title"/>
          </p:nvPr>
        </p:nvSpPr>
        <p:spPr>
          <a:xfrm>
            <a:off x="1920240" y="307498"/>
            <a:ext cx="8770571" cy="770354"/>
          </a:xfrm>
          <a:noFill/>
        </p:spPr>
        <p:txBody>
          <a:bodyPr>
            <a:normAutofit fontScale="90000"/>
          </a:bodyPr>
          <a:lstStyle/>
          <a:p>
            <a:pPr algn="ctr"/>
            <a:r>
              <a:rPr lang="fr-FR">
                <a:solidFill>
                  <a:schemeClr val="bg1"/>
                </a:solidFill>
              </a:rPr>
              <a:t>Cas 3 : PNP démyélinisante</a:t>
            </a:r>
          </a:p>
        </p:txBody>
      </p:sp>
    </p:spTree>
    <p:extLst>
      <p:ext uri="{BB962C8B-B14F-4D97-AF65-F5344CB8AC3E}">
        <p14:creationId xmlns:p14="http://schemas.microsoft.com/office/powerpoint/2010/main" val="3886557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869C46-3D54-BF38-C1F4-C44DB615C326}"/>
            </a:ext>
          </a:extLst>
        </p:cNvPr>
        <p:cNvGrpSpPr/>
        <p:nvPr/>
      </p:nvGrpSpPr>
      <p:grpSpPr>
        <a:xfrm>
          <a:off x="0" y="0"/>
          <a:ext cx="0" cy="0"/>
          <a:chOff x="0" y="0"/>
          <a:chExt cx="0" cy="0"/>
        </a:xfrm>
      </p:grpSpPr>
      <p:sp>
        <p:nvSpPr>
          <p:cNvPr id="6" name="Sous-titre 2">
            <a:extLst>
              <a:ext uri="{FF2B5EF4-FFF2-40B4-BE49-F238E27FC236}">
                <a16:creationId xmlns:a16="http://schemas.microsoft.com/office/drawing/2014/main" id="{B4DF9EC3-0281-5D4C-39AD-D6DD1E060AE4}"/>
              </a:ext>
            </a:extLst>
          </p:cNvPr>
          <p:cNvSpPr txBox="1">
            <a:spLocks/>
          </p:cNvSpPr>
          <p:nvPr/>
        </p:nvSpPr>
        <p:spPr>
          <a:xfrm>
            <a:off x="2890629" y="2284568"/>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ctr"/>
            <a:r>
              <a:rPr lang="fr-FR" sz="2400" b="1">
                <a:solidFill>
                  <a:srgbClr val="FFFF00"/>
                </a:solidFill>
                <a:latin typeface="Arial" panose="020B0604020202020204" pitchFamily="34" charset="0"/>
                <a:cs typeface="Arial" panose="020B0604020202020204" pitchFamily="34" charset="0"/>
              </a:rPr>
              <a:t>Conduction sensitive</a:t>
            </a:r>
          </a:p>
          <a:p>
            <a:pPr algn="ctr"/>
            <a:endParaRPr lang="fr-FR" sz="2400" b="1">
              <a:solidFill>
                <a:srgbClr val="FFFF00"/>
              </a:solidFill>
              <a:latin typeface="Arial" panose="020B0604020202020204" pitchFamily="34" charset="0"/>
              <a:cs typeface="Arial" panose="020B0604020202020204" pitchFamily="34" charset="0"/>
            </a:endParaRPr>
          </a:p>
        </p:txBody>
      </p:sp>
      <p:graphicFrame>
        <p:nvGraphicFramePr>
          <p:cNvPr id="7" name="Tableau 6">
            <a:extLst>
              <a:ext uri="{FF2B5EF4-FFF2-40B4-BE49-F238E27FC236}">
                <a16:creationId xmlns:a16="http://schemas.microsoft.com/office/drawing/2014/main" id="{BE46AD35-A057-E78F-B365-76A0331844F0}"/>
              </a:ext>
            </a:extLst>
          </p:cNvPr>
          <p:cNvGraphicFramePr>
            <a:graphicFrameLocks noGrp="1"/>
          </p:cNvGraphicFramePr>
          <p:nvPr>
            <p:extLst>
              <p:ext uri="{D42A27DB-BD31-4B8C-83A1-F6EECF244321}">
                <p14:modId xmlns:p14="http://schemas.microsoft.com/office/powerpoint/2010/main" val="3979183154"/>
              </p:ext>
            </p:extLst>
          </p:nvPr>
        </p:nvGraphicFramePr>
        <p:xfrm>
          <a:off x="3043029" y="3429000"/>
          <a:ext cx="6105942" cy="1381760"/>
        </p:xfrm>
        <a:graphic>
          <a:graphicData uri="http://schemas.openxmlformats.org/drawingml/2006/table">
            <a:tbl>
              <a:tblPr firstRow="1" bandRow="1">
                <a:tableStyleId>{5C22544A-7EE6-4342-B048-85BDC9FD1C3A}</a:tableStyleId>
              </a:tblPr>
              <a:tblGrid>
                <a:gridCol w="153394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endParaRPr lang="en-US"/>
                    </a:p>
                  </a:txBody>
                  <a:tcPr>
                    <a:solidFill>
                      <a:srgbClr val="7030A0"/>
                    </a:solidFill>
                  </a:tcPr>
                </a:tc>
                <a:tc>
                  <a:txBody>
                    <a:bodyPr/>
                    <a:lstStyle/>
                    <a:p>
                      <a:pPr algn="ctr"/>
                      <a:r>
                        <a:rPr lang="en-US" err="1"/>
                        <a:t>Latences</a:t>
                      </a:r>
                      <a:endParaRPr lang="en-US"/>
                    </a:p>
                    <a:p>
                      <a:pPr algn="ctr"/>
                      <a:r>
                        <a:rPr lang="en-US"/>
                        <a:t>(ms)</a:t>
                      </a:r>
                    </a:p>
                  </a:txBody>
                  <a:tcPr>
                    <a:solidFill>
                      <a:srgbClr val="7030A0"/>
                    </a:solidFill>
                  </a:tcPr>
                </a:tc>
                <a:tc>
                  <a:txBody>
                    <a:bodyPr/>
                    <a:lstStyle/>
                    <a:p>
                      <a:pPr algn="ctr"/>
                      <a:r>
                        <a:rPr lang="en-US"/>
                        <a:t>Amplitude</a:t>
                      </a:r>
                    </a:p>
                    <a:p>
                      <a:pPr algn="ctr"/>
                      <a:r>
                        <a:rPr lang="en-US"/>
                        <a:t>(𝜇V)</a:t>
                      </a:r>
                    </a:p>
                  </a:txBody>
                  <a:tcPr>
                    <a:solidFill>
                      <a:srgbClr val="7030A0"/>
                    </a:solidFill>
                  </a:tcPr>
                </a:tc>
                <a:tc>
                  <a:txBody>
                    <a:bodyPr/>
                    <a:lstStyle/>
                    <a:p>
                      <a:pPr algn="ctr"/>
                      <a:r>
                        <a:rPr lang="en-US" err="1"/>
                        <a:t>Vitesse</a:t>
                      </a:r>
                      <a:endParaRPr lang="en-US"/>
                    </a:p>
                    <a:p>
                      <a:pPr algn="ctr"/>
                      <a:r>
                        <a:rPr lang="en-US"/>
                        <a:t>(</a:t>
                      </a:r>
                      <a:r>
                        <a:rPr lang="en-US" err="1"/>
                        <a:t>m/s</a:t>
                      </a:r>
                      <a:r>
                        <a:rPr lang="en-US"/>
                        <a:t>)</a:t>
                      </a:r>
                    </a:p>
                  </a:txBody>
                  <a:tcPr>
                    <a:solidFill>
                      <a:srgbClr val="7030A0"/>
                    </a:solidFill>
                  </a:tcPr>
                </a:tc>
                <a:extLst>
                  <a:ext uri="{0D108BD9-81ED-4DB2-BD59-A6C34878D82A}">
                    <a16:rowId xmlns:a16="http://schemas.microsoft.com/office/drawing/2014/main" val="10000"/>
                  </a:ext>
                </a:extLst>
              </a:tr>
              <a:tr h="370840">
                <a:tc>
                  <a:txBody>
                    <a:bodyPr/>
                    <a:lstStyle/>
                    <a:p>
                      <a:r>
                        <a:rPr lang="en-US" err="1"/>
                        <a:t>Sural</a:t>
                      </a:r>
                      <a:r>
                        <a:rPr lang="en-US"/>
                        <a:t> Dr</a:t>
                      </a:r>
                    </a:p>
                  </a:txBody>
                  <a:tcPr/>
                </a:tc>
                <a:tc>
                  <a:txBody>
                    <a:bodyPr/>
                    <a:lstStyle/>
                    <a:p>
                      <a:pPr algn="ctr"/>
                      <a:r>
                        <a:rPr lang="en-US" b="0">
                          <a:solidFill>
                            <a:schemeClr val="tx1"/>
                          </a:solidFill>
                        </a:rPr>
                        <a:t>2,1</a:t>
                      </a:r>
                    </a:p>
                  </a:txBody>
                  <a:tcPr/>
                </a:tc>
                <a:tc>
                  <a:txBody>
                    <a:bodyPr/>
                    <a:lstStyle/>
                    <a:p>
                      <a:pPr algn="ctr"/>
                      <a:r>
                        <a:rPr lang="en-US" b="1">
                          <a:solidFill>
                            <a:srgbClr val="FF0000"/>
                          </a:solidFill>
                        </a:rPr>
                        <a:t>5,3</a:t>
                      </a:r>
                    </a:p>
                  </a:txBody>
                  <a:tcPr/>
                </a:tc>
                <a:tc>
                  <a:txBody>
                    <a:bodyPr/>
                    <a:lstStyle/>
                    <a:p>
                      <a:pPr algn="ctr"/>
                      <a:r>
                        <a:rPr lang="en-US" b="0">
                          <a:solidFill>
                            <a:srgbClr val="000000"/>
                          </a:solidFill>
                        </a:rPr>
                        <a:t>38</a:t>
                      </a:r>
                    </a:p>
                  </a:txBody>
                  <a:tcPr/>
                </a:tc>
                <a:extLst>
                  <a:ext uri="{0D108BD9-81ED-4DB2-BD59-A6C34878D82A}">
                    <a16:rowId xmlns:a16="http://schemas.microsoft.com/office/drawing/2014/main" val="10001"/>
                  </a:ext>
                </a:extLst>
              </a:tr>
              <a:tr h="370840">
                <a:tc>
                  <a:txBody>
                    <a:bodyPr/>
                    <a:lstStyle/>
                    <a:p>
                      <a:r>
                        <a:rPr lang="en-US" err="1"/>
                        <a:t>Sural</a:t>
                      </a:r>
                      <a:r>
                        <a:rPr lang="en-US"/>
                        <a:t> G</a:t>
                      </a:r>
                    </a:p>
                  </a:txBody>
                  <a:tcPr/>
                </a:tc>
                <a:tc>
                  <a:txBody>
                    <a:bodyPr/>
                    <a:lstStyle/>
                    <a:p>
                      <a:pPr algn="ctr"/>
                      <a:r>
                        <a:rPr lang="en-US" b="0">
                          <a:solidFill>
                            <a:schemeClr val="tx1"/>
                          </a:solidFill>
                        </a:rPr>
                        <a:t>2,0</a:t>
                      </a:r>
                    </a:p>
                  </a:txBody>
                  <a:tcPr/>
                </a:tc>
                <a:tc>
                  <a:txBody>
                    <a:bodyPr/>
                    <a:lstStyle/>
                    <a:p>
                      <a:pPr algn="ctr"/>
                      <a:r>
                        <a:rPr lang="en-US" b="1">
                          <a:solidFill>
                            <a:srgbClr val="FF0000"/>
                          </a:solidFill>
                        </a:rPr>
                        <a:t>5,5</a:t>
                      </a:r>
                    </a:p>
                  </a:txBody>
                  <a:tcPr/>
                </a:tc>
                <a:tc>
                  <a:txBody>
                    <a:bodyPr/>
                    <a:lstStyle/>
                    <a:p>
                      <a:pPr algn="ctr"/>
                      <a:r>
                        <a:rPr lang="en-US" b="0">
                          <a:solidFill>
                            <a:srgbClr val="000000"/>
                          </a:solidFill>
                        </a:rPr>
                        <a:t>41</a:t>
                      </a:r>
                    </a:p>
                  </a:txBody>
                  <a:tcPr/>
                </a:tc>
                <a:extLst>
                  <a:ext uri="{0D108BD9-81ED-4DB2-BD59-A6C34878D82A}">
                    <a16:rowId xmlns:a16="http://schemas.microsoft.com/office/drawing/2014/main" val="10002"/>
                  </a:ext>
                </a:extLst>
              </a:tr>
            </a:tbl>
          </a:graphicData>
        </a:graphic>
      </p:graphicFrame>
      <p:sp>
        <p:nvSpPr>
          <p:cNvPr id="5" name="Titre 1">
            <a:extLst>
              <a:ext uri="{FF2B5EF4-FFF2-40B4-BE49-F238E27FC236}">
                <a16:creationId xmlns:a16="http://schemas.microsoft.com/office/drawing/2014/main" id="{4B96219E-2053-6AAC-9AC5-BFC94D3A08B2}"/>
              </a:ext>
            </a:extLst>
          </p:cNvPr>
          <p:cNvSpPr>
            <a:spLocks noGrp="1"/>
          </p:cNvSpPr>
          <p:nvPr>
            <p:ph type="title"/>
          </p:nvPr>
        </p:nvSpPr>
        <p:spPr>
          <a:xfrm>
            <a:off x="1907361" y="556821"/>
            <a:ext cx="8770571" cy="770354"/>
          </a:xfrm>
          <a:noFill/>
        </p:spPr>
        <p:txBody>
          <a:bodyPr>
            <a:normAutofit fontScale="90000"/>
          </a:bodyPr>
          <a:lstStyle/>
          <a:p>
            <a:pPr algn="ctr"/>
            <a:r>
              <a:rPr lang="fr-FR">
                <a:solidFill>
                  <a:schemeClr val="bg1"/>
                </a:solidFill>
              </a:rPr>
              <a:t>Cas 3 : PNP démyélinisante</a:t>
            </a:r>
          </a:p>
        </p:txBody>
      </p:sp>
    </p:spTree>
    <p:extLst>
      <p:ext uri="{BB962C8B-B14F-4D97-AF65-F5344CB8AC3E}">
        <p14:creationId xmlns:p14="http://schemas.microsoft.com/office/powerpoint/2010/main" val="604046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91DDBD71-F858-B70F-5ACB-AFE7F67E0BCF}"/>
            </a:ext>
          </a:extLst>
        </p:cNvPr>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69BA7B5C-B923-A8E4-9DA0-8D9430E2384F}"/>
              </a:ext>
            </a:extLst>
          </p:cNvPr>
          <p:cNvCxnSpPr/>
          <p:nvPr/>
        </p:nvCxnSpPr>
        <p:spPr>
          <a:xfrm>
            <a:off x="312975" y="4339784"/>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ous-titre 2">
            <a:extLst>
              <a:ext uri="{FF2B5EF4-FFF2-40B4-BE49-F238E27FC236}">
                <a16:creationId xmlns:a16="http://schemas.microsoft.com/office/drawing/2014/main" id="{2D322072-E593-AC21-FA5E-575034EDE5D5}"/>
              </a:ext>
            </a:extLst>
          </p:cNvPr>
          <p:cNvSpPr txBox="1">
            <a:spLocks/>
          </p:cNvSpPr>
          <p:nvPr/>
        </p:nvSpPr>
        <p:spPr>
          <a:xfrm>
            <a:off x="182826" y="3973475"/>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7</a:t>
            </a:r>
            <a:endParaRPr lang="fr-FR" dirty="0">
              <a:solidFill>
                <a:schemeClr val="bg1"/>
              </a:solidFill>
            </a:endParaRPr>
          </a:p>
        </p:txBody>
      </p:sp>
      <p:sp>
        <p:nvSpPr>
          <p:cNvPr id="6" name="Sous-titre 2">
            <a:extLst>
              <a:ext uri="{FF2B5EF4-FFF2-40B4-BE49-F238E27FC236}">
                <a16:creationId xmlns:a16="http://schemas.microsoft.com/office/drawing/2014/main" id="{37854F66-E688-C67C-33B3-A52FE8B882EC}"/>
              </a:ext>
            </a:extLst>
          </p:cNvPr>
          <p:cNvSpPr txBox="1">
            <a:spLocks/>
          </p:cNvSpPr>
          <p:nvPr/>
        </p:nvSpPr>
        <p:spPr>
          <a:xfrm>
            <a:off x="2895599" y="2033401"/>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ctr"/>
            <a:r>
              <a:rPr lang="fr-FR" sz="2400" b="1">
                <a:solidFill>
                  <a:srgbClr val="FFFF00"/>
                </a:solidFill>
              </a:rPr>
              <a:t>Conduction motrice</a:t>
            </a:r>
          </a:p>
          <a:p>
            <a:pPr algn="ctr"/>
            <a:endParaRPr lang="fr-FR" sz="2400" b="1">
              <a:solidFill>
                <a:srgbClr val="FFFF00"/>
              </a:solidFill>
            </a:endParaRPr>
          </a:p>
        </p:txBody>
      </p:sp>
      <p:graphicFrame>
        <p:nvGraphicFramePr>
          <p:cNvPr id="8" name="Tableau 7">
            <a:extLst>
              <a:ext uri="{FF2B5EF4-FFF2-40B4-BE49-F238E27FC236}">
                <a16:creationId xmlns:a16="http://schemas.microsoft.com/office/drawing/2014/main" id="{1CDABAC6-1787-030A-0B66-17DAB5F6EE44}"/>
              </a:ext>
            </a:extLst>
          </p:cNvPr>
          <p:cNvGraphicFramePr>
            <a:graphicFrameLocks noGrp="1"/>
          </p:cNvGraphicFramePr>
          <p:nvPr>
            <p:extLst>
              <p:ext uri="{D42A27DB-BD31-4B8C-83A1-F6EECF244321}">
                <p14:modId xmlns:p14="http://schemas.microsoft.com/office/powerpoint/2010/main" val="1730107086"/>
              </p:ext>
            </p:extLst>
          </p:nvPr>
        </p:nvGraphicFramePr>
        <p:xfrm>
          <a:off x="2604979" y="3008969"/>
          <a:ext cx="6982041" cy="3403600"/>
        </p:xfrm>
        <a:graphic>
          <a:graphicData uri="http://schemas.openxmlformats.org/drawingml/2006/table">
            <a:tbl>
              <a:tblPr firstRow="1" bandRow="1">
                <a:tableStyleId>{5C22544A-7EE6-4342-B048-85BDC9FD1C3A}</a:tableStyleId>
              </a:tblPr>
              <a:tblGrid>
                <a:gridCol w="182438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500061">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pPr algn="ctr"/>
                      <a:endParaRPr lang="en-US"/>
                    </a:p>
                  </a:txBody>
                  <a:tcPr>
                    <a:solidFill>
                      <a:srgbClr val="7030A0"/>
                    </a:solidFill>
                  </a:tcPr>
                </a:tc>
                <a:tc>
                  <a:txBody>
                    <a:bodyPr/>
                    <a:lstStyle/>
                    <a:p>
                      <a:pPr algn="ctr"/>
                      <a:r>
                        <a:rPr lang="en-US"/>
                        <a:t>LDM</a:t>
                      </a:r>
                    </a:p>
                    <a:p>
                      <a:pPr algn="ctr"/>
                      <a:r>
                        <a:rPr lang="en-US"/>
                        <a:t>(ms)</a:t>
                      </a:r>
                    </a:p>
                  </a:txBody>
                  <a:tcPr>
                    <a:solidFill>
                      <a:srgbClr val="7030A0"/>
                    </a:solidFill>
                  </a:tcPr>
                </a:tc>
                <a:tc>
                  <a:txBody>
                    <a:bodyPr/>
                    <a:lstStyle/>
                    <a:p>
                      <a:pPr algn="ctr"/>
                      <a:r>
                        <a:rPr lang="en-US"/>
                        <a:t>Amplitude</a:t>
                      </a:r>
                    </a:p>
                    <a:p>
                      <a:pPr algn="ctr"/>
                      <a:r>
                        <a:rPr lang="en-US"/>
                        <a:t>(mV)</a:t>
                      </a:r>
                    </a:p>
                  </a:txBody>
                  <a:tcPr>
                    <a:solidFill>
                      <a:srgbClr val="7030A0"/>
                    </a:solidFill>
                  </a:tcPr>
                </a:tc>
                <a:tc>
                  <a:txBody>
                    <a:bodyPr/>
                    <a:lstStyle/>
                    <a:p>
                      <a:pPr algn="ctr"/>
                      <a:r>
                        <a:rPr lang="en-US" err="1"/>
                        <a:t>Vitesse</a:t>
                      </a:r>
                      <a:endParaRPr lang="en-US"/>
                    </a:p>
                    <a:p>
                      <a:pPr algn="ctr"/>
                      <a:r>
                        <a:rPr lang="en-US"/>
                        <a:t>(</a:t>
                      </a:r>
                      <a:r>
                        <a:rPr lang="en-US" err="1"/>
                        <a:t>m/s</a:t>
                      </a:r>
                      <a:r>
                        <a:rPr lang="en-US"/>
                        <a:t>)</a:t>
                      </a:r>
                    </a:p>
                  </a:txBody>
                  <a:tcPr>
                    <a:solidFill>
                      <a:srgbClr val="7030A0"/>
                    </a:solidFill>
                  </a:tcPr>
                </a:tc>
                <a:tc>
                  <a:txBody>
                    <a:bodyPr/>
                    <a:lstStyle/>
                    <a:p>
                      <a:pPr algn="ctr"/>
                      <a:r>
                        <a:rPr lang="en-US" err="1"/>
                        <a:t>Ondes</a:t>
                      </a:r>
                      <a:r>
                        <a:rPr lang="en-US"/>
                        <a:t> F</a:t>
                      </a:r>
                    </a:p>
                    <a:p>
                      <a:pPr algn="ctr"/>
                      <a:r>
                        <a:rPr lang="en-US"/>
                        <a:t>ms</a:t>
                      </a:r>
                    </a:p>
                  </a:txBody>
                  <a:tcPr>
                    <a:solidFill>
                      <a:srgbClr val="7030A0"/>
                    </a:solidFill>
                  </a:tcPr>
                </a:tc>
                <a:extLst>
                  <a:ext uri="{0D108BD9-81ED-4DB2-BD59-A6C34878D82A}">
                    <a16:rowId xmlns:a16="http://schemas.microsoft.com/office/drawing/2014/main" val="10000"/>
                  </a:ext>
                </a:extLst>
              </a:tr>
              <a:tr h="370840">
                <a:tc>
                  <a:txBody>
                    <a:bodyPr/>
                    <a:lstStyle/>
                    <a:p>
                      <a:r>
                        <a:rPr lang="en-US" err="1"/>
                        <a:t>Médian</a:t>
                      </a:r>
                      <a:r>
                        <a:rPr lang="en-US"/>
                        <a:t> Dr</a:t>
                      </a:r>
                    </a:p>
                  </a:txBody>
                  <a:tcPr/>
                </a:tc>
                <a:tc>
                  <a:txBody>
                    <a:bodyPr/>
                    <a:lstStyle/>
                    <a:p>
                      <a:pPr algn="ctr"/>
                      <a:r>
                        <a:rPr lang="en-US" b="1">
                          <a:solidFill>
                            <a:srgbClr val="FF0000"/>
                          </a:solidFill>
                        </a:rPr>
                        <a:t>6,2</a:t>
                      </a:r>
                    </a:p>
                  </a:txBody>
                  <a:tcPr/>
                </a:tc>
                <a:tc>
                  <a:txBody>
                    <a:bodyPr/>
                    <a:lstStyle/>
                    <a:p>
                      <a:pPr algn="ctr"/>
                      <a:r>
                        <a:rPr lang="en-US" b="0">
                          <a:solidFill>
                            <a:srgbClr val="000000"/>
                          </a:solidFill>
                        </a:rPr>
                        <a:t>7,4</a:t>
                      </a:r>
                    </a:p>
                  </a:txBody>
                  <a:tcPr/>
                </a:tc>
                <a:tc>
                  <a:txBody>
                    <a:bodyPr/>
                    <a:lstStyle/>
                    <a:p>
                      <a:pPr algn="ctr"/>
                      <a:r>
                        <a:rPr lang="en-US" b="0">
                          <a:solidFill>
                            <a:srgbClr val="000000"/>
                          </a:solidFill>
                        </a:rPr>
                        <a:t>51</a:t>
                      </a:r>
                    </a:p>
                  </a:txBody>
                  <a:tcPr/>
                </a:tc>
                <a:tc>
                  <a:txBody>
                    <a:bodyPr/>
                    <a:lstStyle/>
                    <a:p>
                      <a:pPr algn="ctr"/>
                      <a:r>
                        <a:rPr lang="en-US" b="1">
                          <a:solidFill>
                            <a:srgbClr val="FF0000"/>
                          </a:solidFill>
                        </a:rPr>
                        <a:t>35,3</a:t>
                      </a:r>
                    </a:p>
                  </a:txBody>
                  <a:tcPr/>
                </a:tc>
                <a:extLst>
                  <a:ext uri="{0D108BD9-81ED-4DB2-BD59-A6C34878D82A}">
                    <a16:rowId xmlns:a16="http://schemas.microsoft.com/office/drawing/2014/main" val="10001"/>
                  </a:ext>
                </a:extLst>
              </a:tr>
              <a:tr h="370840">
                <a:tc>
                  <a:txBody>
                    <a:bodyPr/>
                    <a:lstStyle/>
                    <a:p>
                      <a:r>
                        <a:rPr lang="en-US" err="1"/>
                        <a:t>Ulnaire</a:t>
                      </a:r>
                      <a:r>
                        <a:rPr lang="en-US"/>
                        <a:t> Dr</a:t>
                      </a:r>
                    </a:p>
                  </a:txBody>
                  <a:tcPr/>
                </a:tc>
                <a:tc>
                  <a:txBody>
                    <a:bodyPr/>
                    <a:lstStyle/>
                    <a:p>
                      <a:pPr algn="ctr"/>
                      <a:r>
                        <a:rPr lang="en-US" b="1">
                          <a:solidFill>
                            <a:srgbClr val="FF0000"/>
                          </a:solidFill>
                        </a:rPr>
                        <a:t>5</a:t>
                      </a:r>
                    </a:p>
                  </a:txBody>
                  <a:tcPr/>
                </a:tc>
                <a:tc>
                  <a:txBody>
                    <a:bodyPr/>
                    <a:lstStyle/>
                    <a:p>
                      <a:pPr algn="ctr"/>
                      <a:r>
                        <a:rPr lang="en-US" b="0">
                          <a:solidFill>
                            <a:srgbClr val="000000"/>
                          </a:solidFill>
                        </a:rPr>
                        <a:t>7,2</a:t>
                      </a:r>
                    </a:p>
                  </a:txBody>
                  <a:tcPr/>
                </a:tc>
                <a:tc>
                  <a:txBody>
                    <a:bodyPr/>
                    <a:lstStyle/>
                    <a:p>
                      <a:pPr algn="ctr"/>
                      <a:r>
                        <a:rPr lang="en-US" b="0">
                          <a:solidFill>
                            <a:srgbClr val="000000"/>
                          </a:solidFill>
                        </a:rPr>
                        <a:t>48/</a:t>
                      </a:r>
                      <a:r>
                        <a:rPr lang="en-US" b="1">
                          <a:solidFill>
                            <a:srgbClr val="FF0000"/>
                          </a:solidFill>
                        </a:rPr>
                        <a:t>21</a:t>
                      </a:r>
                    </a:p>
                  </a:txBody>
                  <a:tcPr/>
                </a:tc>
                <a:tc>
                  <a:txBody>
                    <a:bodyPr/>
                    <a:lstStyle/>
                    <a:p>
                      <a:pPr algn="ctr"/>
                      <a:r>
                        <a:rPr lang="en-US" b="1">
                          <a:solidFill>
                            <a:srgbClr val="FF0000"/>
                          </a:solidFill>
                        </a:rPr>
                        <a:t>43</a:t>
                      </a:r>
                    </a:p>
                  </a:txBody>
                  <a:tcPr/>
                </a:tc>
                <a:extLst>
                  <a:ext uri="{0D108BD9-81ED-4DB2-BD59-A6C34878D82A}">
                    <a16:rowId xmlns:a16="http://schemas.microsoft.com/office/drawing/2014/main" val="10002"/>
                  </a:ext>
                </a:extLst>
              </a:tr>
              <a:tr h="370840">
                <a:tc>
                  <a:txBody>
                    <a:bodyPr/>
                    <a:lstStyle/>
                    <a:p>
                      <a:r>
                        <a:rPr lang="en-US" err="1"/>
                        <a:t>Tibial</a:t>
                      </a:r>
                      <a:r>
                        <a:rPr lang="en-US"/>
                        <a:t> Dr</a:t>
                      </a:r>
                    </a:p>
                  </a:txBody>
                  <a:tcPr/>
                </a:tc>
                <a:tc>
                  <a:txBody>
                    <a:bodyPr/>
                    <a:lstStyle/>
                    <a:p>
                      <a:pPr algn="ctr"/>
                      <a:r>
                        <a:rPr lang="en-US" b="0">
                          <a:solidFill>
                            <a:srgbClr val="000000"/>
                          </a:solidFill>
                        </a:rPr>
                        <a:t>5,2</a:t>
                      </a:r>
                    </a:p>
                  </a:txBody>
                  <a:tcPr/>
                </a:tc>
                <a:tc>
                  <a:txBody>
                    <a:bodyPr/>
                    <a:lstStyle/>
                    <a:p>
                      <a:pPr algn="ctr"/>
                      <a:r>
                        <a:rPr lang="en-US" b="0">
                          <a:solidFill>
                            <a:srgbClr val="000000"/>
                          </a:solidFill>
                        </a:rPr>
                        <a:t>7,0</a:t>
                      </a:r>
                    </a:p>
                  </a:txBody>
                  <a:tcPr/>
                </a:tc>
                <a:tc>
                  <a:txBody>
                    <a:bodyPr/>
                    <a:lstStyle/>
                    <a:p>
                      <a:endParaRPr lang="en-US"/>
                    </a:p>
                  </a:txBody>
                  <a:tcPr/>
                </a:tc>
                <a:tc>
                  <a:txBody>
                    <a:bodyPr/>
                    <a:lstStyle/>
                    <a:p>
                      <a:pPr algn="ctr"/>
                      <a:r>
                        <a:rPr lang="en-US" b="1">
                          <a:solidFill>
                            <a:srgbClr val="FF0000"/>
                          </a:solidFill>
                        </a:rPr>
                        <a:t>61,2</a:t>
                      </a:r>
                    </a:p>
                  </a:txBody>
                  <a:tcPr/>
                </a:tc>
                <a:extLst>
                  <a:ext uri="{0D108BD9-81ED-4DB2-BD59-A6C34878D82A}">
                    <a16:rowId xmlns:a16="http://schemas.microsoft.com/office/drawing/2014/main" val="10003"/>
                  </a:ext>
                </a:extLst>
              </a:tr>
              <a:tr h="370840">
                <a:tc>
                  <a:txBody>
                    <a:bodyPr/>
                    <a:lstStyle/>
                    <a:p>
                      <a:r>
                        <a:rPr lang="en-US" err="1"/>
                        <a:t>Tibial</a:t>
                      </a:r>
                      <a:r>
                        <a:rPr lang="en-US"/>
                        <a:t> G</a:t>
                      </a:r>
                    </a:p>
                  </a:txBody>
                  <a:tcPr/>
                </a:tc>
                <a:tc>
                  <a:txBody>
                    <a:bodyPr/>
                    <a:lstStyle/>
                    <a:p>
                      <a:pPr algn="ctr"/>
                      <a:r>
                        <a:rPr lang="en-US" b="0">
                          <a:solidFill>
                            <a:srgbClr val="000000"/>
                          </a:solidFill>
                        </a:rPr>
                        <a:t>5,3</a:t>
                      </a:r>
                    </a:p>
                  </a:txBody>
                  <a:tcPr/>
                </a:tc>
                <a:tc>
                  <a:txBody>
                    <a:bodyPr/>
                    <a:lstStyle/>
                    <a:p>
                      <a:pPr algn="ctr"/>
                      <a:r>
                        <a:rPr lang="en-US" b="0">
                          <a:solidFill>
                            <a:srgbClr val="000000"/>
                          </a:solidFill>
                        </a:rPr>
                        <a:t>6,8</a:t>
                      </a:r>
                    </a:p>
                  </a:txBody>
                  <a:tcPr/>
                </a:tc>
                <a:tc>
                  <a:txBody>
                    <a:bodyPr/>
                    <a:lstStyle/>
                    <a:p>
                      <a:pPr algn="ctr"/>
                      <a:endParaRPr lang="en-US" b="1">
                        <a:solidFill>
                          <a:srgbClr val="FF0000"/>
                        </a:solidFill>
                      </a:endParaRPr>
                    </a:p>
                  </a:txBody>
                  <a:tcPr/>
                </a:tc>
                <a:tc>
                  <a:txBody>
                    <a:bodyPr/>
                    <a:lstStyle/>
                    <a:p>
                      <a:pPr algn="ctr"/>
                      <a:r>
                        <a:rPr lang="en-US" b="0">
                          <a:solidFill>
                            <a:schemeClr val="tx1"/>
                          </a:solidFill>
                        </a:rPr>
                        <a:t>58,7</a:t>
                      </a:r>
                    </a:p>
                  </a:txBody>
                  <a:tcPr/>
                </a:tc>
                <a:extLst>
                  <a:ext uri="{0D108BD9-81ED-4DB2-BD59-A6C34878D82A}">
                    <a16:rowId xmlns:a16="http://schemas.microsoft.com/office/drawing/2014/main" val="10004"/>
                  </a:ext>
                </a:extLst>
              </a:tr>
              <a:tr h="370840">
                <a:tc>
                  <a:txBody>
                    <a:bodyPr/>
                    <a:lstStyle/>
                    <a:p>
                      <a:r>
                        <a:rPr lang="en-US"/>
                        <a:t>Fibulaire Dr (EDB)</a:t>
                      </a:r>
                    </a:p>
                  </a:txBody>
                  <a:tcPr/>
                </a:tc>
                <a:tc>
                  <a:txBody>
                    <a:bodyPr/>
                    <a:lstStyle/>
                    <a:p>
                      <a:pPr algn="ctr"/>
                      <a:r>
                        <a:rPr lang="en-US" b="1">
                          <a:solidFill>
                            <a:srgbClr val="FF0000"/>
                          </a:solidFill>
                        </a:rPr>
                        <a:t>6,4</a:t>
                      </a:r>
                    </a:p>
                  </a:txBody>
                  <a:tcPr/>
                </a:tc>
                <a:tc>
                  <a:txBody>
                    <a:bodyPr/>
                    <a:lstStyle/>
                    <a:p>
                      <a:pPr algn="ctr"/>
                      <a:r>
                        <a:rPr lang="en-US" b="0">
                          <a:solidFill>
                            <a:srgbClr val="000000"/>
                          </a:solidFill>
                        </a:rPr>
                        <a:t>4,5</a:t>
                      </a:r>
                    </a:p>
                  </a:txBody>
                  <a:tcPr/>
                </a:tc>
                <a:tc>
                  <a:txBody>
                    <a:bodyPr/>
                    <a:lstStyle/>
                    <a:p>
                      <a:pPr algn="ctr"/>
                      <a:r>
                        <a:rPr lang="en-US" b="1">
                          <a:solidFill>
                            <a:srgbClr val="FF0000"/>
                          </a:solidFill>
                        </a:rPr>
                        <a:t>36/33</a:t>
                      </a:r>
                    </a:p>
                  </a:txBody>
                  <a:tcPr/>
                </a:tc>
                <a:tc>
                  <a:txBody>
                    <a:bodyPr/>
                    <a:lstStyle/>
                    <a:p>
                      <a:pPr algn="ctr"/>
                      <a:r>
                        <a:rPr lang="en-US" b="1">
                          <a:solidFill>
                            <a:srgbClr val="FF0000"/>
                          </a:solidFill>
                        </a:rPr>
                        <a:t>59,7</a:t>
                      </a:r>
                    </a:p>
                  </a:txBody>
                  <a:tcPr/>
                </a:tc>
                <a:extLst>
                  <a:ext uri="{0D108BD9-81ED-4DB2-BD59-A6C34878D82A}">
                    <a16:rowId xmlns:a16="http://schemas.microsoft.com/office/drawing/2014/main" val="10005"/>
                  </a:ext>
                </a:extLst>
              </a:tr>
              <a:tr h="370840">
                <a:tc>
                  <a:txBody>
                    <a:bodyPr/>
                    <a:lstStyle/>
                    <a:p>
                      <a:r>
                        <a:rPr lang="en-US"/>
                        <a:t>Fibulaire G (EDB)</a:t>
                      </a:r>
                    </a:p>
                  </a:txBody>
                  <a:tcPr/>
                </a:tc>
                <a:tc>
                  <a:txBody>
                    <a:bodyPr/>
                    <a:lstStyle/>
                    <a:p>
                      <a:pPr algn="ctr"/>
                      <a:r>
                        <a:rPr lang="en-US" b="1">
                          <a:solidFill>
                            <a:srgbClr val="FF0000"/>
                          </a:solidFill>
                        </a:rPr>
                        <a:t>6,5</a:t>
                      </a:r>
                    </a:p>
                  </a:txBody>
                  <a:tcPr/>
                </a:tc>
                <a:tc>
                  <a:txBody>
                    <a:bodyPr/>
                    <a:lstStyle/>
                    <a:p>
                      <a:pPr algn="ctr"/>
                      <a:r>
                        <a:rPr lang="en-US" b="0">
                          <a:solidFill>
                            <a:srgbClr val="000000"/>
                          </a:solidFill>
                        </a:rPr>
                        <a:t>5,7</a:t>
                      </a:r>
                    </a:p>
                  </a:txBody>
                  <a:tcPr/>
                </a:tc>
                <a:tc>
                  <a:txBody>
                    <a:bodyPr/>
                    <a:lstStyle/>
                    <a:p>
                      <a:pPr algn="ctr"/>
                      <a:r>
                        <a:rPr lang="en-US" b="1">
                          <a:solidFill>
                            <a:srgbClr val="FF0000"/>
                          </a:solidFill>
                        </a:rPr>
                        <a:t>38/33</a:t>
                      </a:r>
                    </a:p>
                  </a:txBody>
                  <a:tcPr/>
                </a:tc>
                <a:tc>
                  <a:txBody>
                    <a:bodyPr/>
                    <a:lstStyle/>
                    <a:p>
                      <a:pPr algn="ctr"/>
                      <a:r>
                        <a:rPr lang="en-US" b="1">
                          <a:solidFill>
                            <a:srgbClr val="FF0000"/>
                          </a:solidFill>
                        </a:rPr>
                        <a:t>64,9</a:t>
                      </a:r>
                    </a:p>
                  </a:txBody>
                  <a:tcPr/>
                </a:tc>
                <a:extLst>
                  <a:ext uri="{0D108BD9-81ED-4DB2-BD59-A6C34878D82A}">
                    <a16:rowId xmlns:a16="http://schemas.microsoft.com/office/drawing/2014/main" val="10006"/>
                  </a:ext>
                </a:extLst>
              </a:tr>
            </a:tbl>
          </a:graphicData>
        </a:graphic>
      </p:graphicFrame>
      <p:sp>
        <p:nvSpPr>
          <p:cNvPr id="9" name="Titre 1">
            <a:extLst>
              <a:ext uri="{FF2B5EF4-FFF2-40B4-BE49-F238E27FC236}">
                <a16:creationId xmlns:a16="http://schemas.microsoft.com/office/drawing/2014/main" id="{1DE9E72A-304F-9964-2A8D-B0F029F6D73C}"/>
              </a:ext>
            </a:extLst>
          </p:cNvPr>
          <p:cNvSpPr>
            <a:spLocks noGrp="1"/>
          </p:cNvSpPr>
          <p:nvPr>
            <p:ph type="title"/>
          </p:nvPr>
        </p:nvSpPr>
        <p:spPr>
          <a:xfrm>
            <a:off x="1933118" y="668107"/>
            <a:ext cx="8770571" cy="770354"/>
          </a:xfrm>
          <a:noFill/>
        </p:spPr>
        <p:txBody>
          <a:bodyPr>
            <a:normAutofit fontScale="90000"/>
          </a:bodyPr>
          <a:lstStyle/>
          <a:p>
            <a:pPr algn="ctr"/>
            <a:r>
              <a:rPr lang="fr-FR">
                <a:solidFill>
                  <a:schemeClr val="bg1"/>
                </a:solidFill>
              </a:rPr>
              <a:t>Cas 3 : PNP démyélinisante</a:t>
            </a:r>
          </a:p>
        </p:txBody>
      </p:sp>
    </p:spTree>
    <p:extLst>
      <p:ext uri="{BB962C8B-B14F-4D97-AF65-F5344CB8AC3E}">
        <p14:creationId xmlns:p14="http://schemas.microsoft.com/office/powerpoint/2010/main" val="672240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4C4042E8-6C63-9302-62FC-D44B98947D3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25D0595-0CC7-CBDD-DEAD-722BE7A53E81}"/>
              </a:ext>
            </a:extLst>
          </p:cNvPr>
          <p:cNvPicPr>
            <a:picLocks noChangeAspect="1"/>
          </p:cNvPicPr>
          <p:nvPr/>
        </p:nvPicPr>
        <p:blipFill>
          <a:blip r:embed="rId2"/>
          <a:stretch>
            <a:fillRect/>
          </a:stretch>
        </p:blipFill>
        <p:spPr>
          <a:xfrm>
            <a:off x="3130550" y="1818309"/>
            <a:ext cx="5930900" cy="4787900"/>
          </a:xfrm>
          <a:prstGeom prst="rect">
            <a:avLst/>
          </a:prstGeom>
          <a:ln>
            <a:solidFill>
              <a:schemeClr val="bg1"/>
            </a:solidFill>
          </a:ln>
        </p:spPr>
      </p:pic>
      <p:sp>
        <p:nvSpPr>
          <p:cNvPr id="5" name="ZoneTexte 4">
            <a:extLst>
              <a:ext uri="{FF2B5EF4-FFF2-40B4-BE49-F238E27FC236}">
                <a16:creationId xmlns:a16="http://schemas.microsoft.com/office/drawing/2014/main" id="{1704901E-8386-F619-D00B-180DCE240946}"/>
              </a:ext>
            </a:extLst>
          </p:cNvPr>
          <p:cNvSpPr txBox="1"/>
          <p:nvPr/>
        </p:nvSpPr>
        <p:spPr>
          <a:xfrm>
            <a:off x="455563" y="4041913"/>
            <a:ext cx="1987826" cy="646331"/>
          </a:xfrm>
          <a:prstGeom prst="rect">
            <a:avLst/>
          </a:prstGeom>
          <a:noFill/>
          <a:ln>
            <a:solidFill>
              <a:schemeClr val="bg1"/>
            </a:solidFill>
          </a:ln>
        </p:spPr>
        <p:txBody>
          <a:bodyPr wrap="square" rtlCol="0">
            <a:spAutoFit/>
          </a:bodyPr>
          <a:lstStyle/>
          <a:p>
            <a:pPr indent="179388">
              <a:buFont typeface="Arial"/>
              <a:buChar char="•"/>
              <a:tabLst>
                <a:tab pos="185738" algn="l"/>
              </a:tabLst>
            </a:pPr>
            <a:r>
              <a:rPr lang="nl-BE">
                <a:solidFill>
                  <a:schemeClr val="bg1"/>
                </a:solidFill>
              </a:rPr>
              <a:t>A-B : CMT1A</a:t>
            </a:r>
          </a:p>
          <a:p>
            <a:pPr indent="179388">
              <a:buFont typeface="Arial"/>
              <a:buChar char="•"/>
              <a:tabLst>
                <a:tab pos="185738" algn="l"/>
              </a:tabLst>
            </a:pPr>
            <a:r>
              <a:rPr lang="nl-BE">
                <a:solidFill>
                  <a:schemeClr val="bg1"/>
                </a:solidFill>
              </a:rPr>
              <a:t>C-D : HNPP</a:t>
            </a:r>
          </a:p>
        </p:txBody>
      </p:sp>
      <p:sp>
        <p:nvSpPr>
          <p:cNvPr id="7" name="Titre 1">
            <a:extLst>
              <a:ext uri="{FF2B5EF4-FFF2-40B4-BE49-F238E27FC236}">
                <a16:creationId xmlns:a16="http://schemas.microsoft.com/office/drawing/2014/main" id="{10CE7E9C-6B42-0148-BA9F-FCAF2EDF1764}"/>
              </a:ext>
            </a:extLst>
          </p:cNvPr>
          <p:cNvSpPr>
            <a:spLocks noGrp="1"/>
          </p:cNvSpPr>
          <p:nvPr>
            <p:ph type="title"/>
          </p:nvPr>
        </p:nvSpPr>
        <p:spPr>
          <a:xfrm>
            <a:off x="1710714" y="567695"/>
            <a:ext cx="8770571" cy="770354"/>
          </a:xfrm>
          <a:noFill/>
        </p:spPr>
        <p:txBody>
          <a:bodyPr>
            <a:normAutofit fontScale="90000"/>
          </a:bodyPr>
          <a:lstStyle/>
          <a:p>
            <a:pPr algn="ctr"/>
            <a:r>
              <a:rPr lang="fr-FR" dirty="0">
                <a:solidFill>
                  <a:schemeClr val="bg1"/>
                </a:solidFill>
              </a:rPr>
              <a:t>Cas 3 : PNP démyélinisante</a:t>
            </a:r>
          </a:p>
        </p:txBody>
      </p:sp>
    </p:spTree>
    <p:extLst>
      <p:ext uri="{BB962C8B-B14F-4D97-AF65-F5344CB8AC3E}">
        <p14:creationId xmlns:p14="http://schemas.microsoft.com/office/powerpoint/2010/main" val="2450825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65911726-45B2-AD3D-8B5E-92A63D5F5C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B7E221-69E7-7805-CF46-D19956AD30E4}"/>
              </a:ext>
            </a:extLst>
          </p:cNvPr>
          <p:cNvSpPr>
            <a:spLocks noGrp="1"/>
          </p:cNvSpPr>
          <p:nvPr>
            <p:ph type="title"/>
          </p:nvPr>
        </p:nvSpPr>
        <p:spPr>
          <a:xfrm>
            <a:off x="1905000" y="609600"/>
            <a:ext cx="8229600" cy="849923"/>
          </a:xfrm>
          <a:noFill/>
          <a:ln>
            <a:noFill/>
          </a:ln>
        </p:spPr>
        <p:style>
          <a:lnRef idx="1">
            <a:schemeClr val="accent4"/>
          </a:lnRef>
          <a:fillRef idx="3">
            <a:schemeClr val="accent4"/>
          </a:fillRef>
          <a:effectRef idx="2">
            <a:schemeClr val="accent4"/>
          </a:effectRef>
          <a:fontRef idx="minor">
            <a:schemeClr val="lt1"/>
          </a:fontRef>
        </p:style>
        <p:txBody>
          <a:bodyPr/>
          <a:lstStyle/>
          <a:p>
            <a:pPr algn="ctr"/>
            <a:r>
              <a:rPr lang="fr-FR">
                <a:solidFill>
                  <a:schemeClr val="bg1"/>
                </a:solidFill>
              </a:rPr>
              <a:t>PNP axonales</a:t>
            </a:r>
            <a:endParaRPr lang="fr-FR"/>
          </a:p>
        </p:txBody>
      </p:sp>
      <p:sp>
        <p:nvSpPr>
          <p:cNvPr id="6" name="ZoneTexte 5">
            <a:extLst>
              <a:ext uri="{FF2B5EF4-FFF2-40B4-BE49-F238E27FC236}">
                <a16:creationId xmlns:a16="http://schemas.microsoft.com/office/drawing/2014/main" id="{A7A6B593-2645-0572-AB8B-83D713D2179D}"/>
              </a:ext>
            </a:extLst>
          </p:cNvPr>
          <p:cNvSpPr txBox="1"/>
          <p:nvPr/>
        </p:nvSpPr>
        <p:spPr>
          <a:xfrm>
            <a:off x="2121107" y="2210172"/>
            <a:ext cx="3829987" cy="2414956"/>
          </a:xfrm>
          <a:prstGeom prst="rect">
            <a:avLst/>
          </a:prstGeom>
          <a:solidFill>
            <a:schemeClr val="bg1"/>
          </a:solidFill>
        </p:spPr>
        <p:txBody>
          <a:bodyPr wrap="square">
            <a:spAutoFit/>
          </a:bodyPr>
          <a:lstStyle/>
          <a:p>
            <a:pPr marL="285750" indent="-285750">
              <a:lnSpc>
                <a:spcPct val="130000"/>
              </a:lnSpc>
              <a:spcBef>
                <a:spcPts val="930"/>
              </a:spcBef>
              <a:buFont typeface="Arial" panose="020B0604020202020204" pitchFamily="34" charset="0"/>
              <a:buChar char="•"/>
            </a:pPr>
            <a:r>
              <a:rPr lang="fr-FR" sz="1900" b="1" spc="150">
                <a:latin typeface="Arial" panose="020B0604020202020204" pitchFamily="34" charset="0"/>
                <a:cs typeface="Arial" panose="020B0604020202020204" pitchFamily="34" charset="0"/>
              </a:rPr>
              <a:t>Sensitivomotrice</a:t>
            </a:r>
          </a:p>
          <a:p>
            <a:pPr marL="285750" indent="-285750">
              <a:lnSpc>
                <a:spcPct val="130000"/>
              </a:lnSpc>
              <a:spcBef>
                <a:spcPts val="930"/>
              </a:spcBef>
              <a:buFont typeface="Arial" panose="020B0604020202020204" pitchFamily="34" charset="0"/>
              <a:buChar char="•"/>
            </a:pPr>
            <a:r>
              <a:rPr lang="fr-FR" sz="1900" b="1" spc="150">
                <a:latin typeface="Arial" panose="020B0604020202020204" pitchFamily="34" charset="0"/>
                <a:cs typeface="Arial" panose="020B0604020202020204" pitchFamily="34" charset="0"/>
              </a:rPr>
              <a:t>Prédominance sensitive</a:t>
            </a:r>
          </a:p>
          <a:p>
            <a:pPr marL="285750" indent="-285750">
              <a:lnSpc>
                <a:spcPct val="130000"/>
              </a:lnSpc>
              <a:spcBef>
                <a:spcPts val="930"/>
              </a:spcBef>
              <a:buFont typeface="Arial" panose="020B0604020202020204" pitchFamily="34" charset="0"/>
              <a:buChar char="•"/>
            </a:pPr>
            <a:r>
              <a:rPr lang="fr-FR" sz="1900" b="1" spc="150">
                <a:latin typeface="Arial" panose="020B0604020202020204" pitchFamily="34" charset="0"/>
                <a:cs typeface="Arial" panose="020B0604020202020204" pitchFamily="34" charset="0"/>
              </a:rPr>
              <a:t>Distale</a:t>
            </a:r>
          </a:p>
          <a:p>
            <a:pPr marL="285750" indent="-285750">
              <a:lnSpc>
                <a:spcPct val="130000"/>
              </a:lnSpc>
              <a:spcBef>
                <a:spcPts val="930"/>
              </a:spcBef>
              <a:buFont typeface="Arial" panose="020B0604020202020204" pitchFamily="34" charset="0"/>
              <a:buChar char="•"/>
            </a:pPr>
            <a:r>
              <a:rPr lang="fr-FR" sz="1900" b="1" spc="150">
                <a:latin typeface="Arial" panose="020B0604020202020204" pitchFamily="34" charset="0"/>
                <a:cs typeface="Arial" panose="020B0604020202020204" pitchFamily="34" charset="0"/>
              </a:rPr>
              <a:t>Symétrique</a:t>
            </a:r>
          </a:p>
          <a:p>
            <a:pPr marL="285750" indent="-285750">
              <a:lnSpc>
                <a:spcPct val="130000"/>
              </a:lnSpc>
              <a:spcBef>
                <a:spcPts val="930"/>
              </a:spcBef>
              <a:buFont typeface="Arial" panose="020B0604020202020204" pitchFamily="34" charset="0"/>
              <a:buChar char="•"/>
            </a:pPr>
            <a:r>
              <a:rPr lang="fr-FR" sz="1900" b="1" spc="150">
                <a:latin typeface="Arial" panose="020B0604020202020204" pitchFamily="34" charset="0"/>
                <a:cs typeface="Arial" panose="020B0604020202020204" pitchFamily="34" charset="0"/>
              </a:rPr>
              <a:t>Longueur-dépendante</a:t>
            </a:r>
          </a:p>
        </p:txBody>
      </p:sp>
      <p:sp>
        <p:nvSpPr>
          <p:cNvPr id="7" name="ZoneTexte 6">
            <a:extLst>
              <a:ext uri="{FF2B5EF4-FFF2-40B4-BE49-F238E27FC236}">
                <a16:creationId xmlns:a16="http://schemas.microsoft.com/office/drawing/2014/main" id="{61091251-0E6D-A0C5-D832-73ACB8E7A43C}"/>
              </a:ext>
            </a:extLst>
          </p:cNvPr>
          <p:cNvSpPr txBox="1"/>
          <p:nvPr/>
        </p:nvSpPr>
        <p:spPr>
          <a:xfrm>
            <a:off x="6650635" y="2235818"/>
            <a:ext cx="3829987" cy="2414956"/>
          </a:xfrm>
          <a:prstGeom prst="rect">
            <a:avLst/>
          </a:prstGeom>
          <a:solidFill>
            <a:srgbClr val="FF0000"/>
          </a:solidFill>
        </p:spPr>
        <p:txBody>
          <a:bodyPr wrap="square">
            <a:spAutoFit/>
          </a:bodyPr>
          <a:lstStyle/>
          <a:p>
            <a:pPr marL="285750" indent="-285750">
              <a:lnSpc>
                <a:spcPct val="130000"/>
              </a:lnSpc>
              <a:spcBef>
                <a:spcPts val="930"/>
              </a:spcBef>
              <a:buFont typeface="Arial" panose="020B0604020202020204" pitchFamily="34" charset="0"/>
              <a:buChar char="•"/>
            </a:pPr>
            <a:r>
              <a:rPr lang="fr-FR" sz="1900" b="1" spc="150">
                <a:solidFill>
                  <a:schemeClr val="bg1"/>
                </a:solidFill>
                <a:latin typeface="Arial" panose="020B0604020202020204" pitchFamily="34" charset="0"/>
                <a:cs typeface="Arial" panose="020B0604020202020204" pitchFamily="34" charset="0"/>
              </a:rPr>
              <a:t>Sensitivomotrice</a:t>
            </a:r>
          </a:p>
          <a:p>
            <a:pPr marL="285750" indent="-285750">
              <a:lnSpc>
                <a:spcPct val="130000"/>
              </a:lnSpc>
              <a:spcBef>
                <a:spcPts val="930"/>
              </a:spcBef>
              <a:buFont typeface="Arial" panose="020B0604020202020204" pitchFamily="34" charset="0"/>
              <a:buChar char="•"/>
            </a:pPr>
            <a:r>
              <a:rPr lang="fr-FR" sz="1900" b="1" spc="150">
                <a:solidFill>
                  <a:schemeClr val="bg1"/>
                </a:solidFill>
                <a:latin typeface="Arial" panose="020B0604020202020204" pitchFamily="34" charset="0"/>
                <a:cs typeface="Arial" panose="020B0604020202020204" pitchFamily="34" charset="0"/>
              </a:rPr>
              <a:t>prédominance sensitive</a:t>
            </a:r>
          </a:p>
          <a:p>
            <a:pPr marL="285750" indent="-285750">
              <a:lnSpc>
                <a:spcPct val="130000"/>
              </a:lnSpc>
              <a:spcBef>
                <a:spcPts val="930"/>
              </a:spcBef>
              <a:buFont typeface="Arial" panose="020B0604020202020204" pitchFamily="34" charset="0"/>
              <a:buChar char="•"/>
            </a:pPr>
            <a:r>
              <a:rPr lang="fr-FR" sz="1900" b="1" spc="150">
                <a:solidFill>
                  <a:schemeClr val="bg1"/>
                </a:solidFill>
                <a:latin typeface="Arial" panose="020B0604020202020204" pitchFamily="34" charset="0"/>
                <a:cs typeface="Arial" panose="020B0604020202020204" pitchFamily="34" charset="0"/>
              </a:rPr>
              <a:t>Distale</a:t>
            </a:r>
          </a:p>
          <a:p>
            <a:pPr marL="285750" indent="-285750">
              <a:lnSpc>
                <a:spcPct val="130000"/>
              </a:lnSpc>
              <a:spcBef>
                <a:spcPts val="930"/>
              </a:spcBef>
              <a:buFont typeface="Arial" panose="020B0604020202020204" pitchFamily="34" charset="0"/>
              <a:buChar char="•"/>
            </a:pPr>
            <a:r>
              <a:rPr lang="fr-FR" sz="1900" b="1" spc="150">
                <a:solidFill>
                  <a:schemeClr val="bg1"/>
                </a:solidFill>
                <a:latin typeface="Arial" panose="020B0604020202020204" pitchFamily="34" charset="0"/>
                <a:cs typeface="Arial" panose="020B0604020202020204" pitchFamily="34" charset="0"/>
              </a:rPr>
              <a:t>Symétrique</a:t>
            </a:r>
          </a:p>
          <a:p>
            <a:pPr marL="285750" indent="-285750">
              <a:lnSpc>
                <a:spcPct val="130000"/>
              </a:lnSpc>
              <a:spcBef>
                <a:spcPts val="930"/>
              </a:spcBef>
              <a:buFont typeface="Arial" panose="020B0604020202020204" pitchFamily="34" charset="0"/>
              <a:buChar char="•"/>
            </a:pPr>
            <a:r>
              <a:rPr lang="fr-FR" sz="1900" b="1" spc="150">
                <a:solidFill>
                  <a:schemeClr val="bg1"/>
                </a:solidFill>
                <a:latin typeface="Arial" panose="020B0604020202020204" pitchFamily="34" charset="0"/>
                <a:cs typeface="Arial" panose="020B0604020202020204" pitchFamily="34" charset="0"/>
              </a:rPr>
              <a:t>Longueur-dépendante</a:t>
            </a:r>
          </a:p>
        </p:txBody>
      </p:sp>
    </p:spTree>
    <p:extLst>
      <p:ext uri="{BB962C8B-B14F-4D97-AF65-F5344CB8AC3E}">
        <p14:creationId xmlns:p14="http://schemas.microsoft.com/office/powerpoint/2010/main" val="519239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59E9E4AE-9B0D-DAEA-65BE-2E50E2F2CC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EC3D2C-8F68-9071-A9E0-F4134881CF8E}"/>
              </a:ext>
            </a:extLst>
          </p:cNvPr>
          <p:cNvSpPr>
            <a:spLocks noGrp="1"/>
          </p:cNvSpPr>
          <p:nvPr>
            <p:ph type="title"/>
          </p:nvPr>
        </p:nvSpPr>
        <p:spPr>
          <a:xfrm>
            <a:off x="1905000" y="609600"/>
            <a:ext cx="8229600" cy="849923"/>
          </a:xfrm>
          <a:noFill/>
          <a:ln>
            <a:noFill/>
          </a:ln>
        </p:spPr>
        <p:style>
          <a:lnRef idx="1">
            <a:schemeClr val="accent4"/>
          </a:lnRef>
          <a:fillRef idx="3">
            <a:schemeClr val="accent4"/>
          </a:fillRef>
          <a:effectRef idx="2">
            <a:schemeClr val="accent4"/>
          </a:effectRef>
          <a:fontRef idx="minor">
            <a:schemeClr val="lt1"/>
          </a:fontRef>
        </p:style>
        <p:txBody>
          <a:bodyPr/>
          <a:lstStyle/>
          <a:p>
            <a:pPr algn="ctr"/>
            <a:r>
              <a:rPr lang="fr-FR">
                <a:solidFill>
                  <a:schemeClr val="bg1"/>
                </a:solidFill>
              </a:rPr>
              <a:t>Cas 4 : PNP axonales</a:t>
            </a:r>
            <a:endParaRPr lang="fr-FR"/>
          </a:p>
        </p:txBody>
      </p:sp>
      <p:sp>
        <p:nvSpPr>
          <p:cNvPr id="3" name="ZoneTexte 2">
            <a:extLst>
              <a:ext uri="{FF2B5EF4-FFF2-40B4-BE49-F238E27FC236}">
                <a16:creationId xmlns:a16="http://schemas.microsoft.com/office/drawing/2014/main" id="{958B0A23-0781-345F-A610-217269BECCC1}"/>
              </a:ext>
            </a:extLst>
          </p:cNvPr>
          <p:cNvSpPr txBox="1"/>
          <p:nvPr/>
        </p:nvSpPr>
        <p:spPr>
          <a:xfrm>
            <a:off x="1321126" y="2485852"/>
            <a:ext cx="10375276" cy="3545586"/>
          </a:xfrm>
          <a:prstGeom prst="rect">
            <a:avLst/>
          </a:prstGeom>
          <a:noFill/>
        </p:spPr>
        <p:txBody>
          <a:bodyPr wrap="none" rtlCol="0">
            <a:spAutoFit/>
          </a:bodyPr>
          <a:lstStyle/>
          <a:p>
            <a:pPr indent="179388">
              <a:lnSpc>
                <a:spcPct val="140000"/>
              </a:lnSpc>
              <a:spcBef>
                <a:spcPts val="930"/>
              </a:spcBef>
              <a:buFont typeface="Arial"/>
              <a:buChar char="•"/>
            </a:pPr>
            <a:r>
              <a:rPr lang="nl-BE" b="1" spc="150">
                <a:solidFill>
                  <a:schemeClr val="bg1"/>
                </a:solidFill>
                <a:latin typeface="Arial" panose="020B0604020202020204" pitchFamily="34" charset="0"/>
                <a:cs typeface="Arial" panose="020B0604020202020204" pitchFamily="34" charset="0"/>
              </a:rPr>
              <a:t>Monsieur PW, 52 ans, 183, banquier, sportif, bon EG</a:t>
            </a:r>
          </a:p>
          <a:p>
            <a:pPr indent="179388">
              <a:lnSpc>
                <a:spcPct val="140000"/>
              </a:lnSpc>
              <a:spcBef>
                <a:spcPts val="930"/>
              </a:spcBef>
              <a:buFont typeface="Arial"/>
              <a:buChar char="•"/>
              <a:tabLst>
                <a:tab pos="179388" algn="l"/>
              </a:tabLst>
            </a:pPr>
            <a:r>
              <a:rPr lang="nl-BE" b="1" spc="150">
                <a:solidFill>
                  <a:schemeClr val="bg1"/>
                </a:solidFill>
                <a:latin typeface="Arial" panose="020B0604020202020204" pitchFamily="34" charset="0"/>
                <a:cs typeface="Arial" panose="020B0604020202020204" pitchFamily="34" charset="0"/>
              </a:rPr>
              <a:t>PF 12/08</a:t>
            </a:r>
          </a:p>
          <a:p>
            <a:pPr indent="179388">
              <a:lnSpc>
                <a:spcPct val="140000"/>
              </a:lnSpc>
              <a:spcBef>
                <a:spcPts val="930"/>
              </a:spcBef>
              <a:buFont typeface="Arial"/>
              <a:buChar char="•"/>
              <a:tabLst>
                <a:tab pos="179388" algn="l"/>
              </a:tabLst>
            </a:pPr>
            <a:r>
              <a:rPr lang="nl-BE" b="1" spc="150">
                <a:solidFill>
                  <a:schemeClr val="bg1"/>
                </a:solidFill>
                <a:latin typeface="Arial" panose="020B0604020202020204" pitchFamily="34" charset="0"/>
                <a:cs typeface="Arial" panose="020B0604020202020204" pitchFamily="34" charset="0"/>
              </a:rPr>
              <a:t>&gt; été 2009 : perte discrète de motricité des 2 mains, paresthésies </a:t>
            </a:r>
            <a:br>
              <a:rPr lang="nl-BE" b="1" spc="150">
                <a:solidFill>
                  <a:schemeClr val="bg1"/>
                </a:solidFill>
                <a:latin typeface="Arial" panose="020B0604020202020204" pitchFamily="34" charset="0"/>
                <a:cs typeface="Arial" panose="020B0604020202020204" pitchFamily="34" charset="0"/>
              </a:rPr>
            </a:br>
            <a:r>
              <a:rPr lang="nl-BE" b="1" spc="150">
                <a:solidFill>
                  <a:schemeClr val="bg1"/>
                </a:solidFill>
                <a:latin typeface="Arial" panose="020B0604020202020204" pitchFamily="34" charset="0"/>
                <a:cs typeface="Arial" panose="020B0604020202020204" pitchFamily="34" charset="0"/>
              </a:rPr>
              <a:t>	des 4 extrémités, </a:t>
            </a:r>
            <a:r>
              <a:rPr lang="fr-FR" b="1" spc="150">
                <a:solidFill>
                  <a:schemeClr val="bg1"/>
                </a:solidFill>
                <a:latin typeface="Arial" panose="020B0604020202020204" pitchFamily="34" charset="0"/>
                <a:cs typeface="Arial" panose="020B0604020202020204" pitchFamily="34" charset="0"/>
              </a:rPr>
              <a:t>sciatalgies X 2, hypoesthésie à la piqûre en bas et en gants </a:t>
            </a:r>
          </a:p>
          <a:p>
            <a:pPr indent="179388">
              <a:lnSpc>
                <a:spcPct val="140000"/>
              </a:lnSpc>
              <a:spcBef>
                <a:spcPts val="930"/>
              </a:spcBef>
              <a:buFont typeface="Arial"/>
              <a:buChar char="•"/>
              <a:tabLst>
                <a:tab pos="179388" algn="l"/>
              </a:tabLst>
            </a:pPr>
            <a:r>
              <a:rPr lang="fr-FR" b="1" spc="150">
                <a:solidFill>
                  <a:schemeClr val="bg1"/>
                </a:solidFill>
                <a:latin typeface="Arial" panose="020B0604020202020204" pitchFamily="34" charset="0"/>
                <a:cs typeface="Arial" panose="020B0604020202020204" pitchFamily="34" charset="0"/>
              </a:rPr>
              <a:t>Compression médullaire cervicale, CLE, sérologie Lyme + (non confirmé </a:t>
            </a:r>
            <a:br>
              <a:rPr lang="fr-FR" b="1" spc="150">
                <a:solidFill>
                  <a:schemeClr val="bg1"/>
                </a:solidFill>
                <a:latin typeface="Arial" panose="020B0604020202020204" pitchFamily="34" charset="0"/>
                <a:cs typeface="Arial" panose="020B0604020202020204" pitchFamily="34" charset="0"/>
              </a:rPr>
            </a:br>
            <a:r>
              <a:rPr lang="fr-FR" b="1" spc="150">
                <a:solidFill>
                  <a:schemeClr val="bg1"/>
                </a:solidFill>
                <a:latin typeface="Arial" panose="020B0604020202020204" pitchFamily="34" charset="0"/>
                <a:cs typeface="Arial" panose="020B0604020202020204" pitchFamily="34" charset="0"/>
              </a:rPr>
              <a:t>	dans le LCR) + neuropathie périphérique ?</a:t>
            </a:r>
          </a:p>
          <a:p>
            <a:pPr indent="179388">
              <a:lnSpc>
                <a:spcPct val="140000"/>
              </a:lnSpc>
              <a:spcBef>
                <a:spcPts val="930"/>
              </a:spcBef>
              <a:buFont typeface="Arial"/>
              <a:buChar char="•"/>
              <a:tabLst>
                <a:tab pos="179388" algn="l"/>
              </a:tabLst>
            </a:pPr>
            <a:r>
              <a:rPr lang="fr-FR" b="1" spc="150">
                <a:solidFill>
                  <a:schemeClr val="bg1"/>
                </a:solidFill>
                <a:latin typeface="Arial" panose="020B0604020202020204" pitchFamily="34" charset="0"/>
                <a:cs typeface="Arial" panose="020B0604020202020204" pitchFamily="34" charset="0"/>
              </a:rPr>
              <a:t>Cure AB par Doxycycline, cure de CCE et de CLE</a:t>
            </a:r>
          </a:p>
          <a:p>
            <a:pPr indent="179388">
              <a:buFont typeface="Arial"/>
              <a:buChar char="•"/>
              <a:tabLst>
                <a:tab pos="179388" algn="l"/>
              </a:tabLst>
            </a:pPr>
            <a:endParaRPr lang="nl-BE"/>
          </a:p>
        </p:txBody>
      </p:sp>
    </p:spTree>
    <p:extLst>
      <p:ext uri="{BB962C8B-B14F-4D97-AF65-F5344CB8AC3E}">
        <p14:creationId xmlns:p14="http://schemas.microsoft.com/office/powerpoint/2010/main" val="712389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8930E5A6-6784-C6A3-AABC-7DD733878BDE}"/>
            </a:ext>
          </a:extLst>
        </p:cNvPr>
        <p:cNvGrpSpPr/>
        <p:nvPr/>
      </p:nvGrpSpPr>
      <p:grpSpPr>
        <a:xfrm>
          <a:off x="0" y="0"/>
          <a:ext cx="0" cy="0"/>
          <a:chOff x="0" y="0"/>
          <a:chExt cx="0" cy="0"/>
        </a:xfrm>
      </p:grpSpPr>
      <p:sp>
        <p:nvSpPr>
          <p:cNvPr id="4" name="Sous-titre 2">
            <a:extLst>
              <a:ext uri="{FF2B5EF4-FFF2-40B4-BE49-F238E27FC236}">
                <a16:creationId xmlns:a16="http://schemas.microsoft.com/office/drawing/2014/main" id="{58C67F13-DA7B-A117-08BC-D93623D966F8}"/>
              </a:ext>
            </a:extLst>
          </p:cNvPr>
          <p:cNvSpPr txBox="1">
            <a:spLocks/>
          </p:cNvSpPr>
          <p:nvPr/>
        </p:nvSpPr>
        <p:spPr>
          <a:xfrm>
            <a:off x="2819400" y="1762286"/>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sz="2400" b="1">
                <a:solidFill>
                  <a:srgbClr val="FFFF00"/>
                </a:solidFill>
                <a:latin typeface="Arial" panose="020B0604020202020204" pitchFamily="34" charset="0"/>
                <a:cs typeface="Arial" panose="020B0604020202020204" pitchFamily="34" charset="0"/>
              </a:rPr>
              <a:t>Conduction sensitive 02/10</a:t>
            </a:r>
          </a:p>
          <a:p>
            <a:endParaRPr lang="fr-FR" sz="2400" b="1">
              <a:solidFill>
                <a:srgbClr val="FFFF00"/>
              </a:solidFill>
              <a:latin typeface="Arial" panose="020B0604020202020204" pitchFamily="34" charset="0"/>
              <a:cs typeface="Arial" panose="020B0604020202020204" pitchFamily="34" charset="0"/>
            </a:endParaRPr>
          </a:p>
        </p:txBody>
      </p:sp>
      <p:graphicFrame>
        <p:nvGraphicFramePr>
          <p:cNvPr id="5" name="Tableau 4">
            <a:extLst>
              <a:ext uri="{FF2B5EF4-FFF2-40B4-BE49-F238E27FC236}">
                <a16:creationId xmlns:a16="http://schemas.microsoft.com/office/drawing/2014/main" id="{703DF03E-7CCE-7B3D-CD4C-6965941ECF52}"/>
              </a:ext>
            </a:extLst>
          </p:cNvPr>
          <p:cNvGraphicFramePr>
            <a:graphicFrameLocks noGrp="1"/>
          </p:cNvGraphicFramePr>
          <p:nvPr>
            <p:extLst>
              <p:ext uri="{D42A27DB-BD31-4B8C-83A1-F6EECF244321}">
                <p14:modId xmlns:p14="http://schemas.microsoft.com/office/powerpoint/2010/main" val="3421316676"/>
              </p:ext>
            </p:extLst>
          </p:nvPr>
        </p:nvGraphicFramePr>
        <p:xfrm>
          <a:off x="2971800" y="2906718"/>
          <a:ext cx="6096000" cy="28651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endParaRPr lang="en-US"/>
                    </a:p>
                  </a:txBody>
                  <a:tcPr>
                    <a:solidFill>
                      <a:srgbClr val="7030A0"/>
                    </a:solidFill>
                  </a:tcPr>
                </a:tc>
                <a:tc>
                  <a:txBody>
                    <a:bodyPr/>
                    <a:lstStyle/>
                    <a:p>
                      <a:pPr algn="ctr"/>
                      <a:r>
                        <a:rPr lang="en-US" err="1"/>
                        <a:t>Latences</a:t>
                      </a:r>
                      <a:endParaRPr lang="en-US"/>
                    </a:p>
                    <a:p>
                      <a:pPr algn="ctr"/>
                      <a:r>
                        <a:rPr lang="en-US"/>
                        <a:t>(ms)</a:t>
                      </a:r>
                    </a:p>
                  </a:txBody>
                  <a:tcPr>
                    <a:solidFill>
                      <a:srgbClr val="7030A0"/>
                    </a:solidFill>
                  </a:tcPr>
                </a:tc>
                <a:tc>
                  <a:txBody>
                    <a:bodyPr/>
                    <a:lstStyle/>
                    <a:p>
                      <a:pPr algn="ctr"/>
                      <a:r>
                        <a:rPr lang="en-US"/>
                        <a:t>Amplitude</a:t>
                      </a:r>
                    </a:p>
                    <a:p>
                      <a:pPr algn="ctr"/>
                      <a:r>
                        <a:rPr lang="en-US"/>
                        <a:t>(𝜇V)</a:t>
                      </a:r>
                    </a:p>
                  </a:txBody>
                  <a:tcPr>
                    <a:solidFill>
                      <a:srgbClr val="7030A0"/>
                    </a:solidFill>
                  </a:tcPr>
                </a:tc>
                <a:tc>
                  <a:txBody>
                    <a:bodyPr/>
                    <a:lstStyle/>
                    <a:p>
                      <a:pPr algn="ctr"/>
                      <a:r>
                        <a:rPr lang="en-US" err="1"/>
                        <a:t>Vitesse</a:t>
                      </a:r>
                      <a:endParaRPr lang="en-US"/>
                    </a:p>
                    <a:p>
                      <a:pPr algn="ctr"/>
                      <a:r>
                        <a:rPr lang="en-US"/>
                        <a:t>(</a:t>
                      </a:r>
                      <a:r>
                        <a:rPr lang="en-US" err="1"/>
                        <a:t>m/s</a:t>
                      </a:r>
                      <a:r>
                        <a:rPr lang="en-US"/>
                        <a:t>)</a:t>
                      </a:r>
                    </a:p>
                  </a:txBody>
                  <a:tcPr>
                    <a:solidFill>
                      <a:srgbClr val="7030A0"/>
                    </a:solidFill>
                  </a:tcPr>
                </a:tc>
                <a:extLst>
                  <a:ext uri="{0D108BD9-81ED-4DB2-BD59-A6C34878D82A}">
                    <a16:rowId xmlns:a16="http://schemas.microsoft.com/office/drawing/2014/main" val="10000"/>
                  </a:ext>
                </a:extLst>
              </a:tr>
              <a:tr h="370840">
                <a:tc>
                  <a:txBody>
                    <a:bodyPr/>
                    <a:lstStyle/>
                    <a:p>
                      <a:r>
                        <a:rPr lang="en-US"/>
                        <a:t>Fib sup Dr</a:t>
                      </a:r>
                    </a:p>
                  </a:txBody>
                  <a:tcPr/>
                </a:tc>
                <a:tc>
                  <a:txBody>
                    <a:bodyPr/>
                    <a:lstStyle/>
                    <a:p>
                      <a:pPr algn="ctr"/>
                      <a:r>
                        <a:rPr lang="en-US"/>
                        <a:t>1,5</a:t>
                      </a:r>
                    </a:p>
                  </a:txBody>
                  <a:tcPr/>
                </a:tc>
                <a:tc>
                  <a:txBody>
                    <a:bodyPr/>
                    <a:lstStyle/>
                    <a:p>
                      <a:pPr algn="ctr"/>
                      <a:r>
                        <a:rPr lang="en-US" b="1">
                          <a:solidFill>
                            <a:srgbClr val="FF0000"/>
                          </a:solidFill>
                        </a:rPr>
                        <a:t>6,8</a:t>
                      </a:r>
                    </a:p>
                  </a:txBody>
                  <a:tcPr/>
                </a:tc>
                <a:tc>
                  <a:txBody>
                    <a:bodyPr/>
                    <a:lstStyle/>
                    <a:p>
                      <a:pPr algn="ctr"/>
                      <a:r>
                        <a:rPr lang="en-US"/>
                        <a:t>53</a:t>
                      </a:r>
                    </a:p>
                  </a:txBody>
                  <a:tcPr/>
                </a:tc>
                <a:extLst>
                  <a:ext uri="{0D108BD9-81ED-4DB2-BD59-A6C34878D82A}">
                    <a16:rowId xmlns:a16="http://schemas.microsoft.com/office/drawing/2014/main" val="10001"/>
                  </a:ext>
                </a:extLst>
              </a:tr>
              <a:tr h="370840">
                <a:tc>
                  <a:txBody>
                    <a:bodyPr/>
                    <a:lstStyle/>
                    <a:p>
                      <a:r>
                        <a:rPr lang="en-US"/>
                        <a:t>Fib sup G</a:t>
                      </a:r>
                    </a:p>
                  </a:txBody>
                  <a:tcPr/>
                </a:tc>
                <a:tc>
                  <a:txBody>
                    <a:bodyPr/>
                    <a:lstStyle/>
                    <a:p>
                      <a:pPr algn="ctr"/>
                      <a:endParaRPr lang="en-US"/>
                    </a:p>
                  </a:txBody>
                  <a:tcPr/>
                </a:tc>
                <a:tc>
                  <a:txBody>
                    <a:bodyPr/>
                    <a:lstStyle/>
                    <a:p>
                      <a:pPr algn="ctr"/>
                      <a:endParaRPr lang="en-US" b="1">
                        <a:solidFill>
                          <a:srgbClr val="FF0000"/>
                        </a:solidFill>
                      </a:endParaRPr>
                    </a:p>
                  </a:txBody>
                  <a:tcPr/>
                </a:tc>
                <a:tc>
                  <a:txBody>
                    <a:bodyPr/>
                    <a:lstStyle/>
                    <a:p>
                      <a:pPr algn="ctr"/>
                      <a:endParaRPr lang="en-US"/>
                    </a:p>
                  </a:txBody>
                  <a:tcPr/>
                </a:tc>
                <a:extLst>
                  <a:ext uri="{0D108BD9-81ED-4DB2-BD59-A6C34878D82A}">
                    <a16:rowId xmlns:a16="http://schemas.microsoft.com/office/drawing/2014/main" val="10002"/>
                  </a:ext>
                </a:extLst>
              </a:tr>
              <a:tr h="370840">
                <a:tc>
                  <a:txBody>
                    <a:bodyPr/>
                    <a:lstStyle/>
                    <a:p>
                      <a:r>
                        <a:rPr lang="en-US" err="1"/>
                        <a:t>Sural</a:t>
                      </a:r>
                      <a:r>
                        <a:rPr lang="en-US"/>
                        <a:t> Dr</a:t>
                      </a:r>
                    </a:p>
                  </a:txBody>
                  <a:tcPr/>
                </a:tc>
                <a:tc>
                  <a:txBody>
                    <a:bodyPr/>
                    <a:lstStyle/>
                    <a:p>
                      <a:pPr algn="ctr"/>
                      <a:r>
                        <a:rPr lang="en-US"/>
                        <a:t>2,6</a:t>
                      </a:r>
                    </a:p>
                  </a:txBody>
                  <a:tcPr/>
                </a:tc>
                <a:tc>
                  <a:txBody>
                    <a:bodyPr/>
                    <a:lstStyle/>
                    <a:p>
                      <a:pPr algn="ctr"/>
                      <a:r>
                        <a:rPr lang="en-US" b="1">
                          <a:solidFill>
                            <a:srgbClr val="FF0000"/>
                          </a:solidFill>
                        </a:rPr>
                        <a:t>6,1</a:t>
                      </a:r>
                    </a:p>
                  </a:txBody>
                  <a:tcPr/>
                </a:tc>
                <a:tc>
                  <a:txBody>
                    <a:bodyPr/>
                    <a:lstStyle/>
                    <a:p>
                      <a:pPr algn="ctr"/>
                      <a:r>
                        <a:rPr lang="en-US"/>
                        <a:t>46</a:t>
                      </a:r>
                    </a:p>
                  </a:txBody>
                  <a:tcPr/>
                </a:tc>
                <a:extLst>
                  <a:ext uri="{0D108BD9-81ED-4DB2-BD59-A6C34878D82A}">
                    <a16:rowId xmlns:a16="http://schemas.microsoft.com/office/drawing/2014/main" val="10003"/>
                  </a:ext>
                </a:extLst>
              </a:tr>
              <a:tr h="370840">
                <a:tc>
                  <a:txBody>
                    <a:bodyPr/>
                    <a:lstStyle/>
                    <a:p>
                      <a:r>
                        <a:rPr lang="en-US" err="1"/>
                        <a:t>Sural</a:t>
                      </a:r>
                      <a:r>
                        <a:rPr lang="en-US"/>
                        <a:t> G</a:t>
                      </a:r>
                    </a:p>
                  </a:txBody>
                  <a:tcPr/>
                </a:tc>
                <a:tc>
                  <a:txBody>
                    <a:bodyPr/>
                    <a:lstStyle/>
                    <a:p>
                      <a:pPr algn="ctr"/>
                      <a:r>
                        <a:rPr lang="en-US"/>
                        <a:t>2,1</a:t>
                      </a:r>
                    </a:p>
                  </a:txBody>
                  <a:tcPr/>
                </a:tc>
                <a:tc>
                  <a:txBody>
                    <a:bodyPr/>
                    <a:lstStyle/>
                    <a:p>
                      <a:pPr algn="ctr"/>
                      <a:r>
                        <a:rPr lang="en-US" b="1">
                          <a:solidFill>
                            <a:srgbClr val="FF0000"/>
                          </a:solidFill>
                        </a:rPr>
                        <a:t>5,4</a:t>
                      </a:r>
                    </a:p>
                  </a:txBody>
                  <a:tcPr/>
                </a:tc>
                <a:tc>
                  <a:txBody>
                    <a:bodyPr/>
                    <a:lstStyle/>
                    <a:p>
                      <a:pPr algn="ctr"/>
                      <a:r>
                        <a:rPr lang="en-US"/>
                        <a:t>48</a:t>
                      </a:r>
                    </a:p>
                  </a:txBody>
                  <a:tcPr/>
                </a:tc>
                <a:extLst>
                  <a:ext uri="{0D108BD9-81ED-4DB2-BD59-A6C34878D82A}">
                    <a16:rowId xmlns:a16="http://schemas.microsoft.com/office/drawing/2014/main" val="10004"/>
                  </a:ext>
                </a:extLst>
              </a:tr>
              <a:tr h="370840">
                <a:tc>
                  <a:txBody>
                    <a:bodyPr/>
                    <a:lstStyle/>
                    <a:p>
                      <a:r>
                        <a:rPr lang="en-US"/>
                        <a:t>Radial Dr</a:t>
                      </a:r>
                    </a:p>
                  </a:txBody>
                  <a:tcPr/>
                </a:tc>
                <a:tc>
                  <a:txBody>
                    <a:bodyPr/>
                    <a:lstStyle/>
                    <a:p>
                      <a:pPr algn="ctr"/>
                      <a:r>
                        <a:rPr lang="en-US"/>
                        <a:t>1,8</a:t>
                      </a:r>
                    </a:p>
                  </a:txBody>
                  <a:tcPr/>
                </a:tc>
                <a:tc>
                  <a:txBody>
                    <a:bodyPr/>
                    <a:lstStyle/>
                    <a:p>
                      <a:pPr algn="ctr"/>
                      <a:r>
                        <a:rPr lang="en-US" b="1">
                          <a:solidFill>
                            <a:srgbClr val="FF0000"/>
                          </a:solidFill>
                        </a:rPr>
                        <a:t>8,4</a:t>
                      </a:r>
                    </a:p>
                  </a:txBody>
                  <a:tcPr/>
                </a:tc>
                <a:tc>
                  <a:txBody>
                    <a:bodyPr/>
                    <a:lstStyle/>
                    <a:p>
                      <a:pPr algn="ctr"/>
                      <a:r>
                        <a:rPr lang="en-US"/>
                        <a:t>69</a:t>
                      </a:r>
                    </a:p>
                  </a:txBody>
                  <a:tcPr/>
                </a:tc>
                <a:extLst>
                  <a:ext uri="{0D108BD9-81ED-4DB2-BD59-A6C34878D82A}">
                    <a16:rowId xmlns:a16="http://schemas.microsoft.com/office/drawing/2014/main" val="10005"/>
                  </a:ext>
                </a:extLst>
              </a:tr>
              <a:tr h="370840">
                <a:tc>
                  <a:txBody>
                    <a:bodyPr/>
                    <a:lstStyle/>
                    <a:p>
                      <a:r>
                        <a:rPr lang="en-US"/>
                        <a:t>Radial G</a:t>
                      </a:r>
                    </a:p>
                  </a:txBody>
                  <a:tcPr/>
                </a:tc>
                <a:tc>
                  <a:txBody>
                    <a:bodyPr/>
                    <a:lstStyle/>
                    <a:p>
                      <a:pPr algn="ctr"/>
                      <a:endParaRPr lang="en-US">
                        <a:solidFill>
                          <a:schemeClr val="tx1"/>
                        </a:solidFill>
                      </a:endParaRPr>
                    </a:p>
                  </a:txBody>
                  <a:tcPr/>
                </a:tc>
                <a:tc>
                  <a:txBody>
                    <a:bodyPr/>
                    <a:lstStyle/>
                    <a:p>
                      <a:pPr algn="ctr"/>
                      <a:endParaRPr lang="en-US">
                        <a:solidFill>
                          <a:schemeClr val="tx1"/>
                        </a:solidFill>
                      </a:endParaRPr>
                    </a:p>
                  </a:txBody>
                  <a:tcPr/>
                </a:tc>
                <a:tc>
                  <a:txBody>
                    <a:bodyPr/>
                    <a:lstStyle/>
                    <a:p>
                      <a:pPr algn="ctr"/>
                      <a:endParaRPr lang="en-US">
                        <a:solidFill>
                          <a:schemeClr val="tx1"/>
                        </a:solidFill>
                      </a:endParaRPr>
                    </a:p>
                  </a:txBody>
                  <a:tcPr/>
                </a:tc>
                <a:extLst>
                  <a:ext uri="{0D108BD9-81ED-4DB2-BD59-A6C34878D82A}">
                    <a16:rowId xmlns:a16="http://schemas.microsoft.com/office/drawing/2014/main" val="10006"/>
                  </a:ext>
                </a:extLst>
              </a:tr>
            </a:tbl>
          </a:graphicData>
        </a:graphic>
      </p:graphicFrame>
      <p:sp>
        <p:nvSpPr>
          <p:cNvPr id="7" name="Titre 1">
            <a:extLst>
              <a:ext uri="{FF2B5EF4-FFF2-40B4-BE49-F238E27FC236}">
                <a16:creationId xmlns:a16="http://schemas.microsoft.com/office/drawing/2014/main" id="{BB7E1E99-7648-80B0-E59D-F128DCCF46F1}"/>
              </a:ext>
            </a:extLst>
          </p:cNvPr>
          <p:cNvSpPr>
            <a:spLocks noGrp="1"/>
          </p:cNvSpPr>
          <p:nvPr>
            <p:ph type="title"/>
          </p:nvPr>
        </p:nvSpPr>
        <p:spPr>
          <a:xfrm>
            <a:off x="1905000" y="609600"/>
            <a:ext cx="8229600" cy="849923"/>
          </a:xfrm>
          <a:noFill/>
          <a:ln>
            <a:noFill/>
          </a:ln>
        </p:spPr>
        <p:style>
          <a:lnRef idx="1">
            <a:schemeClr val="accent4"/>
          </a:lnRef>
          <a:fillRef idx="3">
            <a:schemeClr val="accent4"/>
          </a:fillRef>
          <a:effectRef idx="2">
            <a:schemeClr val="accent4"/>
          </a:effectRef>
          <a:fontRef idx="minor">
            <a:schemeClr val="lt1"/>
          </a:fontRef>
        </p:style>
        <p:txBody>
          <a:bodyPr/>
          <a:lstStyle/>
          <a:p>
            <a:pPr algn="ctr"/>
            <a:r>
              <a:rPr lang="fr-FR">
                <a:solidFill>
                  <a:schemeClr val="bg1"/>
                </a:solidFill>
              </a:rPr>
              <a:t>Cas 4 : PNP axonales</a:t>
            </a:r>
            <a:endParaRPr lang="fr-FR"/>
          </a:p>
        </p:txBody>
      </p:sp>
    </p:spTree>
    <p:extLst>
      <p:ext uri="{BB962C8B-B14F-4D97-AF65-F5344CB8AC3E}">
        <p14:creationId xmlns:p14="http://schemas.microsoft.com/office/powerpoint/2010/main" val="4158071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14135BA6-2062-ACBD-9C7F-E073B1C1B44C}"/>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BDEB0152-2198-8850-33F0-9C11AE54DF76}"/>
              </a:ext>
            </a:extLst>
          </p:cNvPr>
          <p:cNvSpPr txBox="1">
            <a:spLocks/>
          </p:cNvSpPr>
          <p:nvPr/>
        </p:nvSpPr>
        <p:spPr>
          <a:xfrm>
            <a:off x="3326651" y="-65500"/>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sz="2400" b="1">
                <a:solidFill>
                  <a:srgbClr val="FFFF00"/>
                </a:solidFill>
                <a:latin typeface="Arial" panose="020B0604020202020204" pitchFamily="34" charset="0"/>
                <a:cs typeface="Arial" panose="020B0604020202020204" pitchFamily="34" charset="0"/>
              </a:rPr>
              <a:t>Conduction motrice 02 et 05/10</a:t>
            </a:r>
          </a:p>
          <a:p>
            <a:endParaRPr lang="fr-FR" sz="2400" b="1">
              <a:solidFill>
                <a:srgbClr val="FFFF00"/>
              </a:solidFill>
              <a:latin typeface="Arial" panose="020B0604020202020204" pitchFamily="34" charset="0"/>
              <a:cs typeface="Arial" panose="020B0604020202020204" pitchFamily="34" charset="0"/>
            </a:endParaRPr>
          </a:p>
        </p:txBody>
      </p:sp>
      <p:graphicFrame>
        <p:nvGraphicFramePr>
          <p:cNvPr id="6" name="Tableau 5">
            <a:extLst>
              <a:ext uri="{FF2B5EF4-FFF2-40B4-BE49-F238E27FC236}">
                <a16:creationId xmlns:a16="http://schemas.microsoft.com/office/drawing/2014/main" id="{86462C3E-6E47-0343-878A-3AF382C98775}"/>
              </a:ext>
            </a:extLst>
          </p:cNvPr>
          <p:cNvGraphicFramePr>
            <a:graphicFrameLocks noGrp="1"/>
          </p:cNvGraphicFramePr>
          <p:nvPr>
            <p:extLst>
              <p:ext uri="{D42A27DB-BD31-4B8C-83A1-F6EECF244321}">
                <p14:modId xmlns:p14="http://schemas.microsoft.com/office/powerpoint/2010/main" val="3614741965"/>
              </p:ext>
            </p:extLst>
          </p:nvPr>
        </p:nvGraphicFramePr>
        <p:xfrm>
          <a:off x="2745410" y="690880"/>
          <a:ext cx="6982041" cy="6167120"/>
        </p:xfrm>
        <a:graphic>
          <a:graphicData uri="http://schemas.openxmlformats.org/drawingml/2006/table">
            <a:tbl>
              <a:tblPr firstRow="1" bandRow="1">
                <a:tableStyleId>{5C22544A-7EE6-4342-B048-85BDC9FD1C3A}</a:tableStyleId>
              </a:tblPr>
              <a:tblGrid>
                <a:gridCol w="182438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500061">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pPr algn="ctr"/>
                      <a:endParaRPr lang="en-US"/>
                    </a:p>
                  </a:txBody>
                  <a:tcPr>
                    <a:solidFill>
                      <a:srgbClr val="7030A0"/>
                    </a:solidFill>
                  </a:tcPr>
                </a:tc>
                <a:tc>
                  <a:txBody>
                    <a:bodyPr/>
                    <a:lstStyle/>
                    <a:p>
                      <a:pPr algn="ctr"/>
                      <a:r>
                        <a:rPr lang="en-US"/>
                        <a:t>LDM</a:t>
                      </a:r>
                    </a:p>
                    <a:p>
                      <a:pPr algn="ctr"/>
                      <a:r>
                        <a:rPr lang="en-US"/>
                        <a:t>(ms)</a:t>
                      </a:r>
                    </a:p>
                  </a:txBody>
                  <a:tcPr>
                    <a:solidFill>
                      <a:srgbClr val="7030A0"/>
                    </a:solidFill>
                  </a:tcPr>
                </a:tc>
                <a:tc>
                  <a:txBody>
                    <a:bodyPr/>
                    <a:lstStyle/>
                    <a:p>
                      <a:pPr algn="ctr"/>
                      <a:r>
                        <a:rPr lang="en-US"/>
                        <a:t>Amplitude</a:t>
                      </a:r>
                    </a:p>
                    <a:p>
                      <a:pPr algn="ctr"/>
                      <a:r>
                        <a:rPr lang="en-US"/>
                        <a:t>(mV)</a:t>
                      </a:r>
                    </a:p>
                  </a:txBody>
                  <a:tcPr>
                    <a:solidFill>
                      <a:srgbClr val="7030A0"/>
                    </a:solidFill>
                  </a:tcPr>
                </a:tc>
                <a:tc>
                  <a:txBody>
                    <a:bodyPr/>
                    <a:lstStyle/>
                    <a:p>
                      <a:pPr algn="ctr"/>
                      <a:r>
                        <a:rPr lang="en-US" err="1"/>
                        <a:t>Vitesse</a:t>
                      </a:r>
                      <a:endParaRPr lang="en-US"/>
                    </a:p>
                    <a:p>
                      <a:pPr algn="ctr"/>
                      <a:r>
                        <a:rPr lang="en-US"/>
                        <a:t>(</a:t>
                      </a:r>
                      <a:r>
                        <a:rPr lang="en-US" err="1"/>
                        <a:t>m/s</a:t>
                      </a:r>
                      <a:r>
                        <a:rPr lang="en-US"/>
                        <a:t>)</a:t>
                      </a:r>
                    </a:p>
                  </a:txBody>
                  <a:tcPr>
                    <a:solidFill>
                      <a:srgbClr val="7030A0"/>
                    </a:solidFill>
                  </a:tcPr>
                </a:tc>
                <a:tc>
                  <a:txBody>
                    <a:bodyPr/>
                    <a:lstStyle/>
                    <a:p>
                      <a:pPr algn="ctr"/>
                      <a:r>
                        <a:rPr lang="en-US" err="1"/>
                        <a:t>Ondes</a:t>
                      </a:r>
                      <a:r>
                        <a:rPr lang="en-US"/>
                        <a:t> F</a:t>
                      </a:r>
                    </a:p>
                    <a:p>
                      <a:pPr algn="ctr"/>
                      <a:r>
                        <a:rPr lang="en-US"/>
                        <a:t>ms</a:t>
                      </a:r>
                    </a:p>
                  </a:txBody>
                  <a:tcPr>
                    <a:solidFill>
                      <a:srgbClr val="7030A0"/>
                    </a:solidFill>
                  </a:tcPr>
                </a:tc>
                <a:extLst>
                  <a:ext uri="{0D108BD9-81ED-4DB2-BD59-A6C34878D82A}">
                    <a16:rowId xmlns:a16="http://schemas.microsoft.com/office/drawing/2014/main" val="10000"/>
                  </a:ext>
                </a:extLst>
              </a:tr>
              <a:tr h="370840">
                <a:tc>
                  <a:txBody>
                    <a:bodyPr/>
                    <a:lstStyle/>
                    <a:p>
                      <a:r>
                        <a:rPr lang="en-US" err="1"/>
                        <a:t>Médian</a:t>
                      </a:r>
                      <a:r>
                        <a:rPr lang="en-US"/>
                        <a:t> Dr</a:t>
                      </a:r>
                    </a:p>
                  </a:txBody>
                  <a:tcPr/>
                </a:tc>
                <a:tc>
                  <a:txBody>
                    <a:bodyPr/>
                    <a:lstStyle/>
                    <a:p>
                      <a:pPr algn="ctr"/>
                      <a:r>
                        <a:rPr lang="en-US" b="1">
                          <a:solidFill>
                            <a:srgbClr val="FF0000"/>
                          </a:solidFill>
                        </a:rPr>
                        <a:t>5,0</a:t>
                      </a:r>
                    </a:p>
                  </a:txBody>
                  <a:tcPr/>
                </a:tc>
                <a:tc>
                  <a:txBody>
                    <a:bodyPr/>
                    <a:lstStyle/>
                    <a:p>
                      <a:pPr algn="ctr"/>
                      <a:r>
                        <a:rPr lang="en-US" b="0">
                          <a:solidFill>
                            <a:schemeClr val="tx1"/>
                          </a:solidFill>
                        </a:rPr>
                        <a:t>3,6</a:t>
                      </a:r>
                    </a:p>
                  </a:txBody>
                  <a:tcPr/>
                </a:tc>
                <a:tc>
                  <a:txBody>
                    <a:bodyPr/>
                    <a:lstStyle/>
                    <a:p>
                      <a:pPr algn="ctr"/>
                      <a:r>
                        <a:rPr lang="en-US" b="1">
                          <a:solidFill>
                            <a:srgbClr val="FF0000"/>
                          </a:solidFill>
                        </a:rPr>
                        <a:t>43</a:t>
                      </a:r>
                    </a:p>
                  </a:txBody>
                  <a:tcPr/>
                </a:tc>
                <a:tc>
                  <a:txBody>
                    <a:bodyPr/>
                    <a:lstStyle/>
                    <a:p>
                      <a:pPr algn="ctr"/>
                      <a:r>
                        <a:rPr lang="en-US" b="1">
                          <a:solidFill>
                            <a:srgbClr val="FF0000"/>
                          </a:solidFill>
                        </a:rPr>
                        <a:t>34,8</a:t>
                      </a:r>
                    </a:p>
                  </a:txBody>
                  <a:tcPr/>
                </a:tc>
                <a:extLst>
                  <a:ext uri="{0D108BD9-81ED-4DB2-BD59-A6C34878D82A}">
                    <a16:rowId xmlns:a16="http://schemas.microsoft.com/office/drawing/2014/main" val="10001"/>
                  </a:ext>
                </a:extLst>
              </a:tr>
              <a:tr h="370840">
                <a:tc>
                  <a:txBody>
                    <a:bodyPr/>
                    <a:lstStyle/>
                    <a:p>
                      <a:r>
                        <a:rPr lang="en-US" err="1"/>
                        <a:t>Médian</a:t>
                      </a:r>
                      <a:r>
                        <a:rPr lang="en-US"/>
                        <a:t> G</a:t>
                      </a:r>
                    </a:p>
                  </a:txBody>
                  <a:tcPr/>
                </a:tc>
                <a:tc>
                  <a:txBody>
                    <a:bodyPr/>
                    <a:lstStyle/>
                    <a:p>
                      <a:pPr algn="ctr"/>
                      <a:r>
                        <a:rPr lang="en-US" b="1">
                          <a:solidFill>
                            <a:srgbClr val="FF0000"/>
                          </a:solidFill>
                        </a:rPr>
                        <a:t>5,4</a:t>
                      </a:r>
                    </a:p>
                  </a:txBody>
                  <a:tcPr/>
                </a:tc>
                <a:tc>
                  <a:txBody>
                    <a:bodyPr/>
                    <a:lstStyle/>
                    <a:p>
                      <a:pPr algn="ctr"/>
                      <a:r>
                        <a:rPr lang="en-US" b="0">
                          <a:solidFill>
                            <a:schemeClr val="tx1"/>
                          </a:solidFill>
                        </a:rPr>
                        <a:t>4,0</a:t>
                      </a:r>
                    </a:p>
                  </a:txBody>
                  <a:tcPr/>
                </a:tc>
                <a:tc>
                  <a:txBody>
                    <a:bodyPr/>
                    <a:lstStyle/>
                    <a:p>
                      <a:pPr algn="ctr"/>
                      <a:r>
                        <a:rPr lang="en-US" b="1">
                          <a:solidFill>
                            <a:srgbClr val="FF0000"/>
                          </a:solidFill>
                        </a:rPr>
                        <a:t>46</a:t>
                      </a:r>
                    </a:p>
                  </a:txBody>
                  <a:tcPr/>
                </a:tc>
                <a:tc>
                  <a:txBody>
                    <a:bodyPr/>
                    <a:lstStyle/>
                    <a:p>
                      <a:pPr algn="ctr"/>
                      <a:r>
                        <a:rPr lang="en-US" b="1">
                          <a:solidFill>
                            <a:srgbClr val="FF0000"/>
                          </a:solidFill>
                        </a:rPr>
                        <a:t>34,6</a:t>
                      </a:r>
                    </a:p>
                  </a:txBody>
                  <a:tcPr/>
                </a:tc>
                <a:extLst>
                  <a:ext uri="{0D108BD9-81ED-4DB2-BD59-A6C34878D82A}">
                    <a16:rowId xmlns:a16="http://schemas.microsoft.com/office/drawing/2014/main" val="10002"/>
                  </a:ext>
                </a:extLst>
              </a:tr>
              <a:tr h="370840">
                <a:tc>
                  <a:txBody>
                    <a:bodyPr/>
                    <a:lstStyle/>
                    <a:p>
                      <a:r>
                        <a:rPr lang="en-US" err="1"/>
                        <a:t>Ulnaire</a:t>
                      </a:r>
                      <a:r>
                        <a:rPr lang="en-US"/>
                        <a:t> Dr</a:t>
                      </a:r>
                    </a:p>
                  </a:txBody>
                  <a:tcPr/>
                </a:tc>
                <a:tc>
                  <a:txBody>
                    <a:bodyPr/>
                    <a:lstStyle/>
                    <a:p>
                      <a:pPr algn="ctr"/>
                      <a:r>
                        <a:rPr lang="en-US"/>
                        <a:t>3,3</a:t>
                      </a:r>
                    </a:p>
                  </a:txBody>
                  <a:tcPr/>
                </a:tc>
                <a:tc>
                  <a:txBody>
                    <a:bodyPr/>
                    <a:lstStyle/>
                    <a:p>
                      <a:pPr algn="ctr"/>
                      <a:r>
                        <a:rPr lang="en-US" b="0">
                          <a:solidFill>
                            <a:schemeClr val="tx1"/>
                          </a:solidFill>
                        </a:rPr>
                        <a:t>6,1</a:t>
                      </a:r>
                    </a:p>
                  </a:txBody>
                  <a:tcPr/>
                </a:tc>
                <a:tc>
                  <a:txBody>
                    <a:bodyPr/>
                    <a:lstStyle/>
                    <a:p>
                      <a:pPr algn="ctr"/>
                      <a:r>
                        <a:rPr lang="en-US"/>
                        <a:t>53</a:t>
                      </a:r>
                    </a:p>
                  </a:txBody>
                  <a:tcPr/>
                </a:tc>
                <a:tc>
                  <a:txBody>
                    <a:bodyPr/>
                    <a:lstStyle/>
                    <a:p>
                      <a:pPr algn="ctr"/>
                      <a:r>
                        <a:rPr lang="en-US"/>
                        <a:t>30,8</a:t>
                      </a:r>
                    </a:p>
                  </a:txBody>
                  <a:tcPr/>
                </a:tc>
                <a:extLst>
                  <a:ext uri="{0D108BD9-81ED-4DB2-BD59-A6C34878D82A}">
                    <a16:rowId xmlns:a16="http://schemas.microsoft.com/office/drawing/2014/main" val="10003"/>
                  </a:ext>
                </a:extLst>
              </a:tr>
              <a:tr h="370840">
                <a:tc>
                  <a:txBody>
                    <a:bodyPr/>
                    <a:lstStyle/>
                    <a:p>
                      <a:r>
                        <a:rPr lang="en-US" err="1"/>
                        <a:t>Ulnaire</a:t>
                      </a:r>
                      <a:r>
                        <a:rPr lang="en-US"/>
                        <a:t> G</a:t>
                      </a:r>
                    </a:p>
                  </a:txBody>
                  <a:tcPr/>
                </a:tc>
                <a:tc>
                  <a:txBody>
                    <a:bodyPr/>
                    <a:lstStyle/>
                    <a:p>
                      <a:pPr algn="ctr"/>
                      <a:r>
                        <a:rPr lang="en-US"/>
                        <a:t>4,0</a:t>
                      </a:r>
                    </a:p>
                  </a:txBody>
                  <a:tcPr/>
                </a:tc>
                <a:tc>
                  <a:txBody>
                    <a:bodyPr/>
                    <a:lstStyle/>
                    <a:p>
                      <a:pPr algn="ctr"/>
                      <a:r>
                        <a:rPr lang="en-US" b="1">
                          <a:solidFill>
                            <a:srgbClr val="FF0000"/>
                          </a:solidFill>
                        </a:rPr>
                        <a:t>5,7</a:t>
                      </a:r>
                    </a:p>
                  </a:txBody>
                  <a:tcPr/>
                </a:tc>
                <a:tc>
                  <a:txBody>
                    <a:bodyPr/>
                    <a:lstStyle/>
                    <a:p>
                      <a:pPr algn="ctr"/>
                      <a:r>
                        <a:rPr lang="en-US"/>
                        <a:t>54</a:t>
                      </a:r>
                    </a:p>
                  </a:txBody>
                  <a:tcPr/>
                </a:tc>
                <a:tc>
                  <a:txBody>
                    <a:bodyPr/>
                    <a:lstStyle/>
                    <a:p>
                      <a:pPr algn="ctr"/>
                      <a:r>
                        <a:rPr lang="en-US" b="1">
                          <a:solidFill>
                            <a:srgbClr val="FF0000"/>
                          </a:solidFill>
                        </a:rPr>
                        <a:t>35,2</a:t>
                      </a:r>
                    </a:p>
                  </a:txBody>
                  <a:tcPr/>
                </a:tc>
                <a:extLst>
                  <a:ext uri="{0D108BD9-81ED-4DB2-BD59-A6C34878D82A}">
                    <a16:rowId xmlns:a16="http://schemas.microsoft.com/office/drawing/2014/main" val="10004"/>
                  </a:ext>
                </a:extLst>
              </a:tr>
              <a:tr h="370840">
                <a:tc>
                  <a:txBody>
                    <a:bodyPr/>
                    <a:lstStyle/>
                    <a:p>
                      <a:r>
                        <a:rPr lang="en-US"/>
                        <a:t>Fibulaire Dr (EDB)</a:t>
                      </a:r>
                    </a:p>
                  </a:txBody>
                  <a:tcPr/>
                </a:tc>
                <a:tc>
                  <a:txBody>
                    <a:bodyPr/>
                    <a:lstStyle/>
                    <a:p>
                      <a:pPr algn="ctr"/>
                      <a:r>
                        <a:rPr lang="en-US"/>
                        <a:t>3,3</a:t>
                      </a:r>
                    </a:p>
                  </a:txBody>
                  <a:tcPr/>
                </a:tc>
                <a:tc>
                  <a:txBody>
                    <a:bodyPr/>
                    <a:lstStyle/>
                    <a:p>
                      <a:pPr algn="ctr"/>
                      <a:r>
                        <a:rPr lang="en-US" b="0">
                          <a:solidFill>
                            <a:schemeClr val="tx1"/>
                          </a:solidFill>
                        </a:rPr>
                        <a:t>2,0</a:t>
                      </a:r>
                    </a:p>
                  </a:txBody>
                  <a:tcPr/>
                </a:tc>
                <a:tc>
                  <a:txBody>
                    <a:bodyPr/>
                    <a:lstStyle/>
                    <a:p>
                      <a:pPr algn="ctr"/>
                      <a:r>
                        <a:rPr lang="en-US"/>
                        <a:t>37</a:t>
                      </a:r>
                    </a:p>
                  </a:txBody>
                  <a:tcPr/>
                </a:tc>
                <a:tc>
                  <a:txBody>
                    <a:bodyPr/>
                    <a:lstStyle/>
                    <a:p>
                      <a:pPr algn="ctr"/>
                      <a:r>
                        <a:rPr lang="en-US" b="0">
                          <a:solidFill>
                            <a:schemeClr val="tx1"/>
                          </a:solidFill>
                        </a:rPr>
                        <a:t>55,8</a:t>
                      </a:r>
                    </a:p>
                  </a:txBody>
                  <a:tcPr/>
                </a:tc>
                <a:extLst>
                  <a:ext uri="{0D108BD9-81ED-4DB2-BD59-A6C34878D82A}">
                    <a16:rowId xmlns:a16="http://schemas.microsoft.com/office/drawing/2014/main" val="10005"/>
                  </a:ext>
                </a:extLst>
              </a:tr>
              <a:tr h="370840">
                <a:tc>
                  <a:txBody>
                    <a:bodyPr/>
                    <a:lstStyle/>
                    <a:p>
                      <a:r>
                        <a:rPr lang="en-US"/>
                        <a:t>Fibulaire G (EDB)</a:t>
                      </a:r>
                    </a:p>
                  </a:txBody>
                  <a:tcPr/>
                </a:tc>
                <a:tc>
                  <a:txBody>
                    <a:bodyPr/>
                    <a:lstStyle/>
                    <a:p>
                      <a:pPr algn="ctr"/>
                      <a:r>
                        <a:rPr lang="en-US"/>
                        <a:t>4,5</a:t>
                      </a:r>
                    </a:p>
                  </a:txBody>
                  <a:tcPr/>
                </a:tc>
                <a:tc>
                  <a:txBody>
                    <a:bodyPr/>
                    <a:lstStyle/>
                    <a:p>
                      <a:pPr algn="ctr"/>
                      <a:r>
                        <a:rPr lang="en-US" b="1">
                          <a:solidFill>
                            <a:srgbClr val="FF0000"/>
                          </a:solidFill>
                        </a:rPr>
                        <a:t>1,5</a:t>
                      </a:r>
                    </a:p>
                  </a:txBody>
                  <a:tcPr/>
                </a:tc>
                <a:tc>
                  <a:txBody>
                    <a:bodyPr/>
                    <a:lstStyle/>
                    <a:p>
                      <a:pPr algn="ctr"/>
                      <a:r>
                        <a:rPr lang="en-US"/>
                        <a:t>37</a:t>
                      </a:r>
                    </a:p>
                  </a:txBody>
                  <a:tcPr/>
                </a:tc>
                <a:tc>
                  <a:txBody>
                    <a:bodyPr/>
                    <a:lstStyle/>
                    <a:p>
                      <a:pPr algn="ctr"/>
                      <a:r>
                        <a:rPr lang="en-US" b="0">
                          <a:solidFill>
                            <a:schemeClr val="tx1"/>
                          </a:solidFill>
                        </a:rPr>
                        <a:t>56,5</a:t>
                      </a:r>
                    </a:p>
                  </a:txBody>
                  <a:tcPr/>
                </a:tc>
                <a:extLst>
                  <a:ext uri="{0D108BD9-81ED-4DB2-BD59-A6C34878D82A}">
                    <a16:rowId xmlns:a16="http://schemas.microsoft.com/office/drawing/2014/main" val="10006"/>
                  </a:ext>
                </a:extLst>
              </a:tr>
              <a:tr h="370840">
                <a:tc>
                  <a:txBody>
                    <a:bodyPr/>
                    <a:lstStyle/>
                    <a:p>
                      <a:r>
                        <a:rPr lang="en-US"/>
                        <a:t>Fibulaire Dr (TA)</a:t>
                      </a:r>
                    </a:p>
                  </a:txBody>
                  <a:tcPr/>
                </a:tc>
                <a:tc>
                  <a:txBody>
                    <a:bodyPr/>
                    <a:lstStyle/>
                    <a:p>
                      <a:pPr algn="ctr"/>
                      <a:endParaRPr lang="en-US"/>
                    </a:p>
                  </a:txBody>
                  <a:tcPr/>
                </a:tc>
                <a:tc>
                  <a:txBody>
                    <a:bodyPr/>
                    <a:lstStyle/>
                    <a:p>
                      <a:pPr algn="ctr"/>
                      <a:endParaRPr lang="en-US" b="1">
                        <a:solidFill>
                          <a:srgbClr val="FF0000"/>
                        </a:solidFill>
                      </a:endParaRP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7"/>
                  </a:ext>
                </a:extLst>
              </a:tr>
              <a:tr h="370840">
                <a:tc>
                  <a:txBody>
                    <a:bodyPr/>
                    <a:lstStyle/>
                    <a:p>
                      <a:r>
                        <a:rPr lang="en-US"/>
                        <a:t>Fibulaire G (TA)</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8"/>
                  </a:ext>
                </a:extLst>
              </a:tr>
              <a:tr h="370840">
                <a:tc>
                  <a:txBody>
                    <a:bodyPr/>
                    <a:lstStyle/>
                    <a:p>
                      <a:r>
                        <a:rPr lang="en-US" err="1"/>
                        <a:t>Tibial</a:t>
                      </a:r>
                      <a:r>
                        <a:rPr lang="en-US"/>
                        <a:t> Dr</a:t>
                      </a:r>
                    </a:p>
                  </a:txBody>
                  <a:tcPr/>
                </a:tc>
                <a:tc>
                  <a:txBody>
                    <a:bodyPr/>
                    <a:lstStyle/>
                    <a:p>
                      <a:pPr algn="ctr"/>
                      <a:r>
                        <a:rPr lang="en-US"/>
                        <a:t>5,3</a:t>
                      </a:r>
                    </a:p>
                  </a:txBody>
                  <a:tcPr/>
                </a:tc>
                <a:tc>
                  <a:txBody>
                    <a:bodyPr/>
                    <a:lstStyle/>
                    <a:p>
                      <a:pPr algn="ctr"/>
                      <a:r>
                        <a:rPr lang="en-US" b="1">
                          <a:solidFill>
                            <a:srgbClr val="FF0000"/>
                          </a:solidFill>
                        </a:rPr>
                        <a:t>2,9</a:t>
                      </a:r>
                    </a:p>
                  </a:txBody>
                  <a:tcPr/>
                </a:tc>
                <a:tc>
                  <a:txBody>
                    <a:bodyPr/>
                    <a:lstStyle/>
                    <a:p>
                      <a:pPr algn="ctr"/>
                      <a:endParaRPr lang="en-US"/>
                    </a:p>
                  </a:txBody>
                  <a:tcPr/>
                </a:tc>
                <a:tc>
                  <a:txBody>
                    <a:bodyPr/>
                    <a:lstStyle/>
                    <a:p>
                      <a:pPr algn="ctr"/>
                      <a:r>
                        <a:rPr lang="en-US" b="1">
                          <a:solidFill>
                            <a:srgbClr val="FF0000"/>
                          </a:solidFill>
                        </a:rPr>
                        <a:t>63,3</a:t>
                      </a:r>
                    </a:p>
                  </a:txBody>
                  <a:tcPr/>
                </a:tc>
                <a:extLst>
                  <a:ext uri="{0D108BD9-81ED-4DB2-BD59-A6C34878D82A}">
                    <a16:rowId xmlns:a16="http://schemas.microsoft.com/office/drawing/2014/main" val="10009"/>
                  </a:ext>
                </a:extLst>
              </a:tr>
              <a:tr h="370840">
                <a:tc>
                  <a:txBody>
                    <a:bodyPr/>
                    <a:lstStyle/>
                    <a:p>
                      <a:r>
                        <a:rPr lang="en-US" err="1"/>
                        <a:t>Tibial</a:t>
                      </a:r>
                      <a:r>
                        <a:rPr lang="en-US"/>
                        <a:t> G</a:t>
                      </a:r>
                    </a:p>
                  </a:txBody>
                  <a:tcPr/>
                </a:tc>
                <a:tc>
                  <a:txBody>
                    <a:bodyPr/>
                    <a:lstStyle/>
                    <a:p>
                      <a:pPr algn="ctr"/>
                      <a:r>
                        <a:rPr lang="en-US"/>
                        <a:t>3,9</a:t>
                      </a:r>
                    </a:p>
                  </a:txBody>
                  <a:tcPr/>
                </a:tc>
                <a:tc>
                  <a:txBody>
                    <a:bodyPr/>
                    <a:lstStyle/>
                    <a:p>
                      <a:pPr algn="ctr"/>
                      <a:r>
                        <a:rPr lang="en-US" b="1">
                          <a:solidFill>
                            <a:srgbClr val="FF0000"/>
                          </a:solidFill>
                        </a:rPr>
                        <a:t>2,6</a:t>
                      </a:r>
                    </a:p>
                  </a:txBody>
                  <a:tcPr/>
                </a:tc>
                <a:tc>
                  <a:txBody>
                    <a:bodyPr/>
                    <a:lstStyle/>
                    <a:p>
                      <a:pPr algn="ctr"/>
                      <a:endParaRPr lang="en-US"/>
                    </a:p>
                  </a:txBody>
                  <a:tcPr/>
                </a:tc>
                <a:tc>
                  <a:txBody>
                    <a:bodyPr/>
                    <a:lstStyle/>
                    <a:p>
                      <a:pPr algn="ctr"/>
                      <a:r>
                        <a:rPr lang="en-US" b="1">
                          <a:solidFill>
                            <a:srgbClr val="FF0000"/>
                          </a:solidFill>
                        </a:rPr>
                        <a:t>60,7</a:t>
                      </a:r>
                    </a:p>
                  </a:txBody>
                  <a:tcPr/>
                </a:tc>
                <a:extLst>
                  <a:ext uri="{0D108BD9-81ED-4DB2-BD59-A6C34878D82A}">
                    <a16:rowId xmlns:a16="http://schemas.microsoft.com/office/drawing/2014/main" val="10010"/>
                  </a:ext>
                </a:extLst>
              </a:tr>
              <a:tr h="370840">
                <a:tc>
                  <a:txBody>
                    <a:bodyPr/>
                    <a:lstStyle/>
                    <a:p>
                      <a:r>
                        <a:rPr lang="en-US" err="1"/>
                        <a:t>Fémoral</a:t>
                      </a:r>
                      <a:r>
                        <a:rPr lang="en-US"/>
                        <a:t> Dr</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11"/>
                  </a:ext>
                </a:extLst>
              </a:tr>
              <a:tr h="370840">
                <a:tc>
                  <a:txBody>
                    <a:bodyPr/>
                    <a:lstStyle/>
                    <a:p>
                      <a:r>
                        <a:rPr lang="en-US" err="1"/>
                        <a:t>Fémoral</a:t>
                      </a:r>
                      <a:r>
                        <a:rPr lang="en-US"/>
                        <a:t> G</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479328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F8E5874D-F103-24E5-915E-FC46899A9F7E}"/>
            </a:ext>
          </a:extLst>
        </p:cNvPr>
        <p:cNvGrpSpPr/>
        <p:nvPr/>
      </p:nvGrpSpPr>
      <p:grpSpPr>
        <a:xfrm>
          <a:off x="0" y="0"/>
          <a:ext cx="0" cy="0"/>
          <a:chOff x="0" y="0"/>
          <a:chExt cx="0" cy="0"/>
        </a:xfrm>
      </p:grpSpPr>
      <p:sp>
        <p:nvSpPr>
          <p:cNvPr id="2" name="Sous-titre 2">
            <a:extLst>
              <a:ext uri="{FF2B5EF4-FFF2-40B4-BE49-F238E27FC236}">
                <a16:creationId xmlns:a16="http://schemas.microsoft.com/office/drawing/2014/main" id="{81616F43-4C8B-94E6-74DB-197AB6FE856B}"/>
              </a:ext>
            </a:extLst>
          </p:cNvPr>
          <p:cNvSpPr txBox="1">
            <a:spLocks/>
          </p:cNvSpPr>
          <p:nvPr/>
        </p:nvSpPr>
        <p:spPr>
          <a:xfrm>
            <a:off x="405111" y="503113"/>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indent="179388">
              <a:buFont typeface="Arial"/>
              <a:buChar char="•"/>
            </a:pPr>
            <a:r>
              <a:rPr lang="fr-FR" b="1">
                <a:solidFill>
                  <a:schemeClr val="bg1"/>
                </a:solidFill>
                <a:latin typeface="Arial" panose="020B0604020202020204" pitchFamily="34" charset="0"/>
                <a:cs typeface="Arial" panose="020B0604020202020204" pitchFamily="34" charset="0"/>
              </a:rPr>
              <a:t>PNP axonale </a:t>
            </a:r>
            <a:r>
              <a:rPr lang="fr-FR" b="1" err="1">
                <a:solidFill>
                  <a:schemeClr val="bg1"/>
                </a:solidFill>
                <a:latin typeface="Arial" panose="020B0604020202020204" pitchFamily="34" charset="0"/>
                <a:cs typeface="Arial" panose="020B0604020202020204" pitchFamily="34" charset="0"/>
              </a:rPr>
              <a:t>sm</a:t>
            </a:r>
            <a:r>
              <a:rPr lang="fr-FR" b="1">
                <a:solidFill>
                  <a:schemeClr val="bg1"/>
                </a:solidFill>
                <a:latin typeface="Arial" panose="020B0604020202020204" pitchFamily="34" charset="0"/>
                <a:cs typeface="Arial" panose="020B0604020202020204" pitchFamily="34" charset="0"/>
              </a:rPr>
              <a:t> NLD vs PRNC</a:t>
            </a:r>
          </a:p>
          <a:p>
            <a:pPr indent="179388">
              <a:buFont typeface="Arial"/>
              <a:buChar char="•"/>
            </a:pPr>
            <a:r>
              <a:rPr lang="nl-BE" b="1">
                <a:solidFill>
                  <a:schemeClr val="bg1"/>
                </a:solidFill>
                <a:latin typeface="Arial" panose="020B0604020202020204" pitchFamily="34" charset="0"/>
                <a:cs typeface="Arial" panose="020B0604020202020204" pitchFamily="34" charset="0"/>
              </a:rPr>
              <a:t>Bilan non contributif</a:t>
            </a:r>
          </a:p>
          <a:p>
            <a:pPr indent="179388">
              <a:buFont typeface="Arial"/>
              <a:buChar char="•"/>
            </a:pPr>
            <a:r>
              <a:rPr lang="nl-BE" b="1">
                <a:solidFill>
                  <a:schemeClr val="bg1"/>
                </a:solidFill>
                <a:latin typeface="Arial" panose="020B0604020202020204" pitchFamily="34" charset="0"/>
                <a:cs typeface="Arial" panose="020B0604020202020204" pitchFamily="34" charset="0"/>
              </a:rPr>
              <a:t>3 cures d’IgIV </a:t>
            </a:r>
            <a:endParaRPr lang="fr-FR" b="1">
              <a:solidFill>
                <a:schemeClr val="bg1"/>
              </a:solidFill>
              <a:latin typeface="Arial" panose="020B0604020202020204" pitchFamily="34" charset="0"/>
              <a:cs typeface="Arial" panose="020B0604020202020204" pitchFamily="34" charset="0"/>
            </a:endParaRPr>
          </a:p>
          <a:p>
            <a:endParaRPr lang="fr-FR">
              <a:solidFill>
                <a:schemeClr val="bg1"/>
              </a:solidFill>
            </a:endParaRPr>
          </a:p>
          <a:p>
            <a:endParaRPr lang="fr-FR">
              <a:solidFill>
                <a:schemeClr val="bg1"/>
              </a:solidFill>
            </a:endParaRPr>
          </a:p>
        </p:txBody>
      </p:sp>
      <p:sp>
        <p:nvSpPr>
          <p:cNvPr id="5" name="Sous-titre 2">
            <a:extLst>
              <a:ext uri="{FF2B5EF4-FFF2-40B4-BE49-F238E27FC236}">
                <a16:creationId xmlns:a16="http://schemas.microsoft.com/office/drawing/2014/main" id="{C1426C5D-0C51-8268-4B3F-5D7A77C939AC}"/>
              </a:ext>
            </a:extLst>
          </p:cNvPr>
          <p:cNvSpPr txBox="1">
            <a:spLocks/>
          </p:cNvSpPr>
          <p:nvPr/>
        </p:nvSpPr>
        <p:spPr>
          <a:xfrm>
            <a:off x="405111" y="2552700"/>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sz="2400" b="1">
                <a:solidFill>
                  <a:srgbClr val="FFFF00"/>
                </a:solidFill>
                <a:latin typeface="Arial" panose="020B0604020202020204" pitchFamily="34" charset="0"/>
                <a:cs typeface="Arial" panose="020B0604020202020204" pitchFamily="34" charset="0"/>
              </a:rPr>
              <a:t>ENMG contrôle 12/10</a:t>
            </a:r>
          </a:p>
          <a:p>
            <a:endParaRPr lang="fr-FR" sz="2400" b="1">
              <a:solidFill>
                <a:srgbClr val="FFFF00"/>
              </a:solidFill>
              <a:latin typeface="Arial" panose="020B0604020202020204" pitchFamily="34" charset="0"/>
              <a:cs typeface="Arial" panose="020B0604020202020204" pitchFamily="34" charset="0"/>
            </a:endParaRPr>
          </a:p>
        </p:txBody>
      </p:sp>
      <p:graphicFrame>
        <p:nvGraphicFramePr>
          <p:cNvPr id="7" name="Tableau 6">
            <a:extLst>
              <a:ext uri="{FF2B5EF4-FFF2-40B4-BE49-F238E27FC236}">
                <a16:creationId xmlns:a16="http://schemas.microsoft.com/office/drawing/2014/main" id="{7C7688BE-AB69-81E5-50F4-AF4699BE2FCA}"/>
              </a:ext>
            </a:extLst>
          </p:cNvPr>
          <p:cNvGraphicFramePr>
            <a:graphicFrameLocks noGrp="1"/>
          </p:cNvGraphicFramePr>
          <p:nvPr>
            <p:extLst>
              <p:ext uri="{D42A27DB-BD31-4B8C-83A1-F6EECF244321}">
                <p14:modId xmlns:p14="http://schemas.microsoft.com/office/powerpoint/2010/main" val="2721951106"/>
              </p:ext>
            </p:extLst>
          </p:nvPr>
        </p:nvGraphicFramePr>
        <p:xfrm>
          <a:off x="405111" y="3550727"/>
          <a:ext cx="4854829" cy="2804160"/>
        </p:xfrm>
        <a:graphic>
          <a:graphicData uri="http://schemas.openxmlformats.org/drawingml/2006/table">
            <a:tbl>
              <a:tblPr firstRow="1" bandRow="1">
                <a:tableStyleId>{5C22544A-7EE6-4342-B048-85BDC9FD1C3A}</a:tableStyleId>
              </a:tblPr>
              <a:tblGrid>
                <a:gridCol w="1271905">
                  <a:extLst>
                    <a:ext uri="{9D8B030D-6E8A-4147-A177-3AD203B41FA5}">
                      <a16:colId xmlns:a16="http://schemas.microsoft.com/office/drawing/2014/main" val="20000"/>
                    </a:ext>
                  </a:extLst>
                </a:gridCol>
                <a:gridCol w="1199642">
                  <a:extLst>
                    <a:ext uri="{9D8B030D-6E8A-4147-A177-3AD203B41FA5}">
                      <a16:colId xmlns:a16="http://schemas.microsoft.com/office/drawing/2014/main" val="20001"/>
                    </a:ext>
                  </a:extLst>
                </a:gridCol>
                <a:gridCol w="1352677">
                  <a:extLst>
                    <a:ext uri="{9D8B030D-6E8A-4147-A177-3AD203B41FA5}">
                      <a16:colId xmlns:a16="http://schemas.microsoft.com/office/drawing/2014/main" val="20002"/>
                    </a:ext>
                  </a:extLst>
                </a:gridCol>
                <a:gridCol w="1030605">
                  <a:extLst>
                    <a:ext uri="{9D8B030D-6E8A-4147-A177-3AD203B41FA5}">
                      <a16:colId xmlns:a16="http://schemas.microsoft.com/office/drawing/2014/main" val="20003"/>
                    </a:ext>
                  </a:extLst>
                </a:gridCol>
              </a:tblGrid>
              <a:tr h="370840">
                <a:tc>
                  <a:txBody>
                    <a:bodyPr/>
                    <a:lstStyle/>
                    <a:p>
                      <a:pPr algn="ctr"/>
                      <a:endParaRPr lang="en-US" sz="1600"/>
                    </a:p>
                  </a:txBody>
                  <a:tcPr>
                    <a:solidFill>
                      <a:srgbClr val="7030A0"/>
                    </a:solidFill>
                  </a:tcPr>
                </a:tc>
                <a:tc>
                  <a:txBody>
                    <a:bodyPr/>
                    <a:lstStyle/>
                    <a:p>
                      <a:pPr algn="ctr"/>
                      <a:r>
                        <a:rPr lang="en-US" sz="1600" err="1"/>
                        <a:t>Latences</a:t>
                      </a:r>
                      <a:endParaRPr lang="en-US" sz="1600"/>
                    </a:p>
                    <a:p>
                      <a:pPr algn="ctr"/>
                      <a:r>
                        <a:rPr lang="en-US" sz="1600"/>
                        <a:t>(ms)</a:t>
                      </a:r>
                    </a:p>
                  </a:txBody>
                  <a:tcPr>
                    <a:solidFill>
                      <a:srgbClr val="7030A0"/>
                    </a:solidFill>
                  </a:tcPr>
                </a:tc>
                <a:tc>
                  <a:txBody>
                    <a:bodyPr/>
                    <a:lstStyle/>
                    <a:p>
                      <a:pPr algn="ctr"/>
                      <a:r>
                        <a:rPr lang="en-US" sz="1600"/>
                        <a:t>Amplitude</a:t>
                      </a:r>
                    </a:p>
                    <a:p>
                      <a:pPr algn="ctr"/>
                      <a:r>
                        <a:rPr lang="en-US" sz="1600"/>
                        <a:t>(𝜇V)</a:t>
                      </a:r>
                    </a:p>
                  </a:txBody>
                  <a:tcPr>
                    <a:solidFill>
                      <a:srgbClr val="7030A0"/>
                    </a:solidFill>
                  </a:tcPr>
                </a:tc>
                <a:tc>
                  <a:txBody>
                    <a:bodyPr/>
                    <a:lstStyle/>
                    <a:p>
                      <a:pPr algn="ctr"/>
                      <a:r>
                        <a:rPr lang="en-US" sz="1600" err="1"/>
                        <a:t>Vitesse</a:t>
                      </a:r>
                      <a:endParaRPr lang="en-US" sz="1600"/>
                    </a:p>
                    <a:p>
                      <a:pPr algn="ctr"/>
                      <a:r>
                        <a:rPr lang="en-US" sz="1600"/>
                        <a:t>(</a:t>
                      </a:r>
                      <a:r>
                        <a:rPr lang="en-US" sz="1600" err="1"/>
                        <a:t>m/s</a:t>
                      </a:r>
                      <a:r>
                        <a:rPr lang="en-US" sz="1600"/>
                        <a:t>)</a:t>
                      </a:r>
                    </a:p>
                  </a:txBody>
                  <a:tcPr>
                    <a:solidFill>
                      <a:srgbClr val="7030A0"/>
                    </a:solidFill>
                  </a:tcPr>
                </a:tc>
                <a:extLst>
                  <a:ext uri="{0D108BD9-81ED-4DB2-BD59-A6C34878D82A}">
                    <a16:rowId xmlns:a16="http://schemas.microsoft.com/office/drawing/2014/main" val="10000"/>
                  </a:ext>
                </a:extLst>
              </a:tr>
              <a:tr h="370840">
                <a:tc>
                  <a:txBody>
                    <a:bodyPr/>
                    <a:lstStyle/>
                    <a:p>
                      <a:r>
                        <a:rPr lang="en-US" sz="1600"/>
                        <a:t>Fib sup Dr</a:t>
                      </a:r>
                    </a:p>
                  </a:txBody>
                  <a:tcPr/>
                </a:tc>
                <a:tc>
                  <a:txBody>
                    <a:bodyPr/>
                    <a:lstStyle/>
                    <a:p>
                      <a:pPr algn="ctr"/>
                      <a:r>
                        <a:rPr lang="en-US" sz="1600" b="1">
                          <a:solidFill>
                            <a:srgbClr val="FF0000"/>
                          </a:solidFill>
                        </a:rPr>
                        <a:t>2,4</a:t>
                      </a:r>
                      <a:r>
                        <a:rPr lang="en-US" sz="1600"/>
                        <a:t> (1,5)</a:t>
                      </a:r>
                    </a:p>
                  </a:txBody>
                  <a:tcPr/>
                </a:tc>
                <a:tc>
                  <a:txBody>
                    <a:bodyPr/>
                    <a:lstStyle/>
                    <a:p>
                      <a:pPr algn="ctr"/>
                      <a:r>
                        <a:rPr lang="en-US" sz="1600" b="1">
                          <a:solidFill>
                            <a:srgbClr val="FF0000"/>
                          </a:solidFill>
                        </a:rPr>
                        <a:t>1,8</a:t>
                      </a:r>
                      <a:r>
                        <a:rPr lang="en-US" sz="1600" b="0">
                          <a:solidFill>
                            <a:schemeClr val="tx1"/>
                          </a:solidFill>
                        </a:rPr>
                        <a:t> (6,8)</a:t>
                      </a:r>
                    </a:p>
                  </a:txBody>
                  <a:tcPr/>
                </a:tc>
                <a:tc>
                  <a:txBody>
                    <a:bodyPr/>
                    <a:lstStyle/>
                    <a:p>
                      <a:pPr algn="ctr"/>
                      <a:r>
                        <a:rPr lang="en-US" sz="1600" b="1">
                          <a:solidFill>
                            <a:srgbClr val="FF0000"/>
                          </a:solidFill>
                        </a:rPr>
                        <a:t>33</a:t>
                      </a:r>
                      <a:r>
                        <a:rPr lang="en-US" sz="1600"/>
                        <a:t> (53)</a:t>
                      </a:r>
                    </a:p>
                  </a:txBody>
                  <a:tcPr/>
                </a:tc>
                <a:extLst>
                  <a:ext uri="{0D108BD9-81ED-4DB2-BD59-A6C34878D82A}">
                    <a16:rowId xmlns:a16="http://schemas.microsoft.com/office/drawing/2014/main" val="10001"/>
                  </a:ext>
                </a:extLst>
              </a:tr>
              <a:tr h="370840">
                <a:tc>
                  <a:txBody>
                    <a:bodyPr/>
                    <a:lstStyle/>
                    <a:p>
                      <a:r>
                        <a:rPr lang="en-US" sz="1600"/>
                        <a:t>Fib sup G</a:t>
                      </a:r>
                    </a:p>
                  </a:txBody>
                  <a:tcPr/>
                </a:tc>
                <a:tc>
                  <a:txBody>
                    <a:bodyPr/>
                    <a:lstStyle/>
                    <a:p>
                      <a:pPr algn="ctr"/>
                      <a:r>
                        <a:rPr lang="en-US" sz="1600" b="1">
                          <a:solidFill>
                            <a:srgbClr val="FF0000"/>
                          </a:solidFill>
                        </a:rPr>
                        <a:t>2,2</a:t>
                      </a:r>
                    </a:p>
                  </a:txBody>
                  <a:tcPr/>
                </a:tc>
                <a:tc>
                  <a:txBody>
                    <a:bodyPr/>
                    <a:lstStyle/>
                    <a:p>
                      <a:pPr algn="ctr"/>
                      <a:r>
                        <a:rPr lang="en-US" sz="1600" b="1">
                          <a:solidFill>
                            <a:srgbClr val="FF0000"/>
                          </a:solidFill>
                        </a:rPr>
                        <a:t>1,7</a:t>
                      </a:r>
                    </a:p>
                  </a:txBody>
                  <a:tcPr/>
                </a:tc>
                <a:tc>
                  <a:txBody>
                    <a:bodyPr/>
                    <a:lstStyle/>
                    <a:p>
                      <a:pPr algn="ctr"/>
                      <a:r>
                        <a:rPr lang="en-US" sz="1600" b="1">
                          <a:solidFill>
                            <a:srgbClr val="FF0000"/>
                          </a:solidFill>
                        </a:rPr>
                        <a:t>36</a:t>
                      </a:r>
                    </a:p>
                  </a:txBody>
                  <a:tcPr/>
                </a:tc>
                <a:extLst>
                  <a:ext uri="{0D108BD9-81ED-4DB2-BD59-A6C34878D82A}">
                    <a16:rowId xmlns:a16="http://schemas.microsoft.com/office/drawing/2014/main" val="10002"/>
                  </a:ext>
                </a:extLst>
              </a:tr>
              <a:tr h="370840">
                <a:tc>
                  <a:txBody>
                    <a:bodyPr/>
                    <a:lstStyle/>
                    <a:p>
                      <a:r>
                        <a:rPr lang="en-US" sz="1600" err="1"/>
                        <a:t>Sural</a:t>
                      </a:r>
                      <a:r>
                        <a:rPr lang="en-US" sz="1600"/>
                        <a:t> Dr</a:t>
                      </a:r>
                    </a:p>
                  </a:txBody>
                  <a:tcPr/>
                </a:tc>
                <a:tc>
                  <a:txBody>
                    <a:bodyPr/>
                    <a:lstStyle/>
                    <a:p>
                      <a:pPr algn="ctr"/>
                      <a:r>
                        <a:rPr lang="en-US" sz="1600"/>
                        <a:t>2,1 (2,6)</a:t>
                      </a:r>
                    </a:p>
                  </a:txBody>
                  <a:tcPr/>
                </a:tc>
                <a:tc>
                  <a:txBody>
                    <a:bodyPr/>
                    <a:lstStyle/>
                    <a:p>
                      <a:pPr algn="ctr"/>
                      <a:r>
                        <a:rPr lang="en-US" sz="1600" b="1">
                          <a:solidFill>
                            <a:srgbClr val="FF0000"/>
                          </a:solidFill>
                        </a:rPr>
                        <a:t>1,9</a:t>
                      </a:r>
                      <a:r>
                        <a:rPr lang="en-US" sz="1600" b="0">
                          <a:solidFill>
                            <a:schemeClr val="tx1"/>
                          </a:solidFill>
                        </a:rPr>
                        <a:t> (6,1)</a:t>
                      </a:r>
                    </a:p>
                  </a:txBody>
                  <a:tcPr/>
                </a:tc>
                <a:tc>
                  <a:txBody>
                    <a:bodyPr/>
                    <a:lstStyle/>
                    <a:p>
                      <a:pPr algn="ctr"/>
                      <a:r>
                        <a:rPr lang="en-US" sz="1600"/>
                        <a:t>38 (46)</a:t>
                      </a:r>
                    </a:p>
                  </a:txBody>
                  <a:tcPr/>
                </a:tc>
                <a:extLst>
                  <a:ext uri="{0D108BD9-81ED-4DB2-BD59-A6C34878D82A}">
                    <a16:rowId xmlns:a16="http://schemas.microsoft.com/office/drawing/2014/main" val="10003"/>
                  </a:ext>
                </a:extLst>
              </a:tr>
              <a:tr h="370840">
                <a:tc>
                  <a:txBody>
                    <a:bodyPr/>
                    <a:lstStyle/>
                    <a:p>
                      <a:r>
                        <a:rPr lang="en-US" sz="1600" err="1"/>
                        <a:t>Sural</a:t>
                      </a:r>
                      <a:r>
                        <a:rPr lang="en-US" sz="1600"/>
                        <a:t> G</a:t>
                      </a:r>
                    </a:p>
                  </a:txBody>
                  <a:tcPr/>
                </a:tc>
                <a:tc>
                  <a:txBody>
                    <a:bodyPr/>
                    <a:lstStyle/>
                    <a:p>
                      <a:pPr algn="ctr"/>
                      <a:r>
                        <a:rPr lang="en-US" sz="1600"/>
                        <a:t>1,9 (2,1)</a:t>
                      </a:r>
                    </a:p>
                  </a:txBody>
                  <a:tcPr/>
                </a:tc>
                <a:tc>
                  <a:txBody>
                    <a:bodyPr/>
                    <a:lstStyle/>
                    <a:p>
                      <a:pPr algn="ctr"/>
                      <a:r>
                        <a:rPr lang="en-US" sz="1600" b="1">
                          <a:solidFill>
                            <a:srgbClr val="FF0000"/>
                          </a:solidFill>
                        </a:rPr>
                        <a:t>1,8</a:t>
                      </a:r>
                      <a:r>
                        <a:rPr lang="en-US" sz="1600" b="0">
                          <a:solidFill>
                            <a:schemeClr val="tx1"/>
                          </a:solidFill>
                        </a:rPr>
                        <a:t> (5,4)</a:t>
                      </a:r>
                    </a:p>
                  </a:txBody>
                  <a:tcPr/>
                </a:tc>
                <a:tc>
                  <a:txBody>
                    <a:bodyPr/>
                    <a:lstStyle/>
                    <a:p>
                      <a:pPr algn="ctr"/>
                      <a:r>
                        <a:rPr lang="en-US" sz="1600"/>
                        <a:t>42 (48)</a:t>
                      </a:r>
                    </a:p>
                  </a:txBody>
                  <a:tcPr/>
                </a:tc>
                <a:extLst>
                  <a:ext uri="{0D108BD9-81ED-4DB2-BD59-A6C34878D82A}">
                    <a16:rowId xmlns:a16="http://schemas.microsoft.com/office/drawing/2014/main" val="10004"/>
                  </a:ext>
                </a:extLst>
              </a:tr>
              <a:tr h="370840">
                <a:tc>
                  <a:txBody>
                    <a:bodyPr/>
                    <a:lstStyle/>
                    <a:p>
                      <a:r>
                        <a:rPr lang="en-US" sz="1600"/>
                        <a:t>Radial Dr</a:t>
                      </a:r>
                    </a:p>
                  </a:txBody>
                  <a:tcPr/>
                </a:tc>
                <a:tc>
                  <a:txBody>
                    <a:bodyPr/>
                    <a:lstStyle/>
                    <a:p>
                      <a:pPr algn="ctr"/>
                      <a:r>
                        <a:rPr lang="en-US" sz="1600"/>
                        <a:t>1,4 (1,8)</a:t>
                      </a:r>
                    </a:p>
                  </a:txBody>
                  <a:tcPr/>
                </a:tc>
                <a:tc>
                  <a:txBody>
                    <a:bodyPr/>
                    <a:lstStyle/>
                    <a:p>
                      <a:pPr algn="ctr"/>
                      <a:r>
                        <a:rPr lang="en-US" sz="1600" b="1">
                          <a:solidFill>
                            <a:srgbClr val="FF0000"/>
                          </a:solidFill>
                        </a:rPr>
                        <a:t>4</a:t>
                      </a:r>
                      <a:r>
                        <a:rPr lang="en-US" sz="1600" b="0">
                          <a:solidFill>
                            <a:schemeClr val="tx1"/>
                          </a:solidFill>
                        </a:rPr>
                        <a:t> (8,4)</a:t>
                      </a:r>
                    </a:p>
                  </a:txBody>
                  <a:tcPr/>
                </a:tc>
                <a:tc>
                  <a:txBody>
                    <a:bodyPr/>
                    <a:lstStyle/>
                    <a:p>
                      <a:pPr algn="ctr"/>
                      <a:r>
                        <a:rPr lang="en-US" sz="1600"/>
                        <a:t>58 (69)</a:t>
                      </a:r>
                    </a:p>
                  </a:txBody>
                  <a:tcPr/>
                </a:tc>
                <a:extLst>
                  <a:ext uri="{0D108BD9-81ED-4DB2-BD59-A6C34878D82A}">
                    <a16:rowId xmlns:a16="http://schemas.microsoft.com/office/drawing/2014/main" val="10005"/>
                  </a:ext>
                </a:extLst>
              </a:tr>
              <a:tr h="370840">
                <a:tc>
                  <a:txBody>
                    <a:bodyPr/>
                    <a:lstStyle/>
                    <a:p>
                      <a:r>
                        <a:rPr lang="en-US" sz="1600"/>
                        <a:t>Radial G</a:t>
                      </a:r>
                    </a:p>
                  </a:txBody>
                  <a:tcPr/>
                </a:tc>
                <a:tc>
                  <a:txBody>
                    <a:bodyPr/>
                    <a:lstStyle/>
                    <a:p>
                      <a:pPr algn="ctr"/>
                      <a:r>
                        <a:rPr lang="en-US" sz="1600"/>
                        <a:t>1,4</a:t>
                      </a:r>
                    </a:p>
                  </a:txBody>
                  <a:tcPr/>
                </a:tc>
                <a:tc>
                  <a:txBody>
                    <a:bodyPr/>
                    <a:lstStyle/>
                    <a:p>
                      <a:pPr algn="ctr"/>
                      <a:r>
                        <a:rPr lang="en-US" sz="1600" b="1">
                          <a:solidFill>
                            <a:srgbClr val="FF0000"/>
                          </a:solidFill>
                        </a:rPr>
                        <a:t>2,5</a:t>
                      </a:r>
                    </a:p>
                  </a:txBody>
                  <a:tcPr/>
                </a:tc>
                <a:tc>
                  <a:txBody>
                    <a:bodyPr/>
                    <a:lstStyle/>
                    <a:p>
                      <a:pPr algn="ctr"/>
                      <a:r>
                        <a:rPr lang="en-US" sz="1600"/>
                        <a:t>56</a:t>
                      </a:r>
                    </a:p>
                  </a:txBody>
                  <a:tcPr/>
                </a:tc>
                <a:extLst>
                  <a:ext uri="{0D108BD9-81ED-4DB2-BD59-A6C34878D82A}">
                    <a16:rowId xmlns:a16="http://schemas.microsoft.com/office/drawing/2014/main" val="10006"/>
                  </a:ext>
                </a:extLst>
              </a:tr>
            </a:tbl>
          </a:graphicData>
        </a:graphic>
      </p:graphicFrame>
      <p:sp>
        <p:nvSpPr>
          <p:cNvPr id="8" name="Sous-titre 2">
            <a:extLst>
              <a:ext uri="{FF2B5EF4-FFF2-40B4-BE49-F238E27FC236}">
                <a16:creationId xmlns:a16="http://schemas.microsoft.com/office/drawing/2014/main" id="{733FE34C-1985-117A-2E21-9612C54886F3}"/>
              </a:ext>
            </a:extLst>
          </p:cNvPr>
          <p:cNvSpPr txBox="1">
            <a:spLocks/>
          </p:cNvSpPr>
          <p:nvPr/>
        </p:nvSpPr>
        <p:spPr>
          <a:xfrm>
            <a:off x="5053519" y="-1448107"/>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a:t>Conduction motrice 12/10</a:t>
            </a:r>
          </a:p>
          <a:p>
            <a:endParaRPr lang="fr-FR"/>
          </a:p>
        </p:txBody>
      </p:sp>
      <p:graphicFrame>
        <p:nvGraphicFramePr>
          <p:cNvPr id="9" name="Tableau 8">
            <a:extLst>
              <a:ext uri="{FF2B5EF4-FFF2-40B4-BE49-F238E27FC236}">
                <a16:creationId xmlns:a16="http://schemas.microsoft.com/office/drawing/2014/main" id="{BCAD07B9-0720-044E-3FFE-AC06C9DD30F0}"/>
              </a:ext>
            </a:extLst>
          </p:cNvPr>
          <p:cNvGraphicFramePr>
            <a:graphicFrameLocks noGrp="1"/>
          </p:cNvGraphicFramePr>
          <p:nvPr>
            <p:extLst>
              <p:ext uri="{D42A27DB-BD31-4B8C-83A1-F6EECF244321}">
                <p14:modId xmlns:p14="http://schemas.microsoft.com/office/powerpoint/2010/main" val="452134179"/>
              </p:ext>
            </p:extLst>
          </p:nvPr>
        </p:nvGraphicFramePr>
        <p:xfrm>
          <a:off x="6096000" y="525291"/>
          <a:ext cx="5581858" cy="5862320"/>
        </p:xfrm>
        <a:graphic>
          <a:graphicData uri="http://schemas.openxmlformats.org/drawingml/2006/table">
            <a:tbl>
              <a:tblPr firstRow="1" bandRow="1">
                <a:tableStyleId>{5C22544A-7EE6-4342-B048-85BDC9FD1C3A}</a:tableStyleId>
              </a:tblPr>
              <a:tblGrid>
                <a:gridCol w="1621871">
                  <a:extLst>
                    <a:ext uri="{9D8B030D-6E8A-4147-A177-3AD203B41FA5}">
                      <a16:colId xmlns:a16="http://schemas.microsoft.com/office/drawing/2014/main" val="20000"/>
                    </a:ext>
                  </a:extLst>
                </a:gridCol>
                <a:gridCol w="1170305">
                  <a:extLst>
                    <a:ext uri="{9D8B030D-6E8A-4147-A177-3AD203B41FA5}">
                      <a16:colId xmlns:a16="http://schemas.microsoft.com/office/drawing/2014/main" val="20001"/>
                    </a:ext>
                  </a:extLst>
                </a:gridCol>
                <a:gridCol w="1352677">
                  <a:extLst>
                    <a:ext uri="{9D8B030D-6E8A-4147-A177-3AD203B41FA5}">
                      <a16:colId xmlns:a16="http://schemas.microsoft.com/office/drawing/2014/main" val="20002"/>
                    </a:ext>
                  </a:extLst>
                </a:gridCol>
                <a:gridCol w="1437005">
                  <a:extLst>
                    <a:ext uri="{9D8B030D-6E8A-4147-A177-3AD203B41FA5}">
                      <a16:colId xmlns:a16="http://schemas.microsoft.com/office/drawing/2014/main" val="20004"/>
                    </a:ext>
                  </a:extLst>
                </a:gridCol>
              </a:tblGrid>
              <a:tr h="370840">
                <a:tc>
                  <a:txBody>
                    <a:bodyPr/>
                    <a:lstStyle/>
                    <a:p>
                      <a:pPr algn="ctr"/>
                      <a:endParaRPr lang="en-US" sz="1600"/>
                    </a:p>
                  </a:txBody>
                  <a:tcPr>
                    <a:solidFill>
                      <a:srgbClr val="7030A0"/>
                    </a:solidFill>
                  </a:tcPr>
                </a:tc>
                <a:tc>
                  <a:txBody>
                    <a:bodyPr/>
                    <a:lstStyle/>
                    <a:p>
                      <a:pPr algn="ctr"/>
                      <a:r>
                        <a:rPr lang="en-US" sz="1600"/>
                        <a:t>LDM</a:t>
                      </a:r>
                    </a:p>
                    <a:p>
                      <a:pPr algn="ctr"/>
                      <a:r>
                        <a:rPr lang="en-US" sz="1600"/>
                        <a:t>(ms)</a:t>
                      </a:r>
                    </a:p>
                  </a:txBody>
                  <a:tcPr>
                    <a:solidFill>
                      <a:srgbClr val="7030A0"/>
                    </a:solidFill>
                  </a:tcPr>
                </a:tc>
                <a:tc>
                  <a:txBody>
                    <a:bodyPr/>
                    <a:lstStyle/>
                    <a:p>
                      <a:pPr algn="ctr"/>
                      <a:r>
                        <a:rPr lang="en-US" sz="1600"/>
                        <a:t>Amplitude</a:t>
                      </a:r>
                    </a:p>
                    <a:p>
                      <a:pPr algn="ctr"/>
                      <a:r>
                        <a:rPr lang="en-US" sz="1600"/>
                        <a:t>(mV)</a:t>
                      </a:r>
                    </a:p>
                  </a:txBody>
                  <a:tcPr>
                    <a:solidFill>
                      <a:srgbClr val="7030A0"/>
                    </a:solidFill>
                  </a:tcPr>
                </a:tc>
                <a:tc>
                  <a:txBody>
                    <a:bodyPr/>
                    <a:lstStyle/>
                    <a:p>
                      <a:pPr algn="ctr"/>
                      <a:r>
                        <a:rPr lang="en-US" sz="1600" err="1"/>
                        <a:t>Ondes</a:t>
                      </a:r>
                      <a:r>
                        <a:rPr lang="en-US" sz="1600"/>
                        <a:t> F</a:t>
                      </a:r>
                    </a:p>
                    <a:p>
                      <a:pPr algn="ctr"/>
                      <a:r>
                        <a:rPr lang="en-US" sz="1600"/>
                        <a:t>ms</a:t>
                      </a:r>
                    </a:p>
                  </a:txBody>
                  <a:tcPr>
                    <a:solidFill>
                      <a:srgbClr val="7030A0"/>
                    </a:solidFill>
                  </a:tcPr>
                </a:tc>
                <a:extLst>
                  <a:ext uri="{0D108BD9-81ED-4DB2-BD59-A6C34878D82A}">
                    <a16:rowId xmlns:a16="http://schemas.microsoft.com/office/drawing/2014/main" val="10000"/>
                  </a:ext>
                </a:extLst>
              </a:tr>
              <a:tr h="370840">
                <a:tc>
                  <a:txBody>
                    <a:bodyPr/>
                    <a:lstStyle/>
                    <a:p>
                      <a:r>
                        <a:rPr lang="en-US" sz="1600" err="1"/>
                        <a:t>Médian</a:t>
                      </a:r>
                      <a:r>
                        <a:rPr lang="en-US" sz="1600"/>
                        <a:t> Dr</a:t>
                      </a:r>
                    </a:p>
                  </a:txBody>
                  <a:tcPr/>
                </a:tc>
                <a:tc>
                  <a:txBody>
                    <a:bodyPr/>
                    <a:lstStyle/>
                    <a:p>
                      <a:pPr algn="ctr"/>
                      <a:r>
                        <a:rPr lang="en-US" sz="1600" b="1">
                          <a:solidFill>
                            <a:srgbClr val="FF0000"/>
                          </a:solidFill>
                        </a:rPr>
                        <a:t>5,2 </a:t>
                      </a:r>
                      <a:r>
                        <a:rPr lang="en-US" sz="1600" b="0">
                          <a:solidFill>
                            <a:schemeClr val="tx1"/>
                          </a:solidFill>
                        </a:rPr>
                        <a:t>(5,0)</a:t>
                      </a:r>
                    </a:p>
                  </a:txBody>
                  <a:tcPr/>
                </a:tc>
                <a:tc>
                  <a:txBody>
                    <a:bodyPr/>
                    <a:lstStyle/>
                    <a:p>
                      <a:pPr algn="ctr"/>
                      <a:r>
                        <a:rPr lang="en-US" sz="1600" b="1">
                          <a:solidFill>
                            <a:srgbClr val="FF0000"/>
                          </a:solidFill>
                        </a:rPr>
                        <a:t>2,7 </a:t>
                      </a:r>
                      <a:r>
                        <a:rPr lang="en-US" sz="1600" b="0">
                          <a:solidFill>
                            <a:schemeClr val="tx1"/>
                          </a:solidFill>
                        </a:rPr>
                        <a:t>(3,6)</a:t>
                      </a:r>
                    </a:p>
                  </a:txBody>
                  <a:tcPr/>
                </a:tc>
                <a:tc>
                  <a:txBody>
                    <a:bodyPr/>
                    <a:lstStyle/>
                    <a:p>
                      <a:pPr algn="ctr"/>
                      <a:r>
                        <a:rPr lang="en-US" sz="1600" b="1">
                          <a:solidFill>
                            <a:srgbClr val="FF0000"/>
                          </a:solidFill>
                        </a:rPr>
                        <a:t>34,8</a:t>
                      </a:r>
                      <a:r>
                        <a:rPr lang="en-US" sz="1600" b="0">
                          <a:solidFill>
                            <a:schemeClr val="tx1"/>
                          </a:solidFill>
                        </a:rPr>
                        <a:t> (34,8)</a:t>
                      </a:r>
                    </a:p>
                  </a:txBody>
                  <a:tcPr/>
                </a:tc>
                <a:extLst>
                  <a:ext uri="{0D108BD9-81ED-4DB2-BD59-A6C34878D82A}">
                    <a16:rowId xmlns:a16="http://schemas.microsoft.com/office/drawing/2014/main" val="10001"/>
                  </a:ext>
                </a:extLst>
              </a:tr>
              <a:tr h="370840">
                <a:tc>
                  <a:txBody>
                    <a:bodyPr/>
                    <a:lstStyle/>
                    <a:p>
                      <a:r>
                        <a:rPr lang="en-US" sz="1600" err="1"/>
                        <a:t>Médian</a:t>
                      </a:r>
                      <a:r>
                        <a:rPr lang="en-US" sz="1600"/>
                        <a:t> G</a:t>
                      </a:r>
                    </a:p>
                  </a:txBody>
                  <a:tcPr/>
                </a:tc>
                <a:tc>
                  <a:txBody>
                    <a:bodyPr/>
                    <a:lstStyle/>
                    <a:p>
                      <a:pPr algn="ctr"/>
                      <a:r>
                        <a:rPr lang="en-US" sz="1600" b="1">
                          <a:solidFill>
                            <a:srgbClr val="FF0000"/>
                          </a:solidFill>
                        </a:rPr>
                        <a:t>5,8 </a:t>
                      </a:r>
                      <a:r>
                        <a:rPr lang="en-US" sz="1600" b="0">
                          <a:solidFill>
                            <a:schemeClr val="tx1"/>
                          </a:solidFill>
                        </a:rPr>
                        <a:t>(5,4)</a:t>
                      </a:r>
                    </a:p>
                  </a:txBody>
                  <a:tcPr/>
                </a:tc>
                <a:tc>
                  <a:txBody>
                    <a:bodyPr/>
                    <a:lstStyle/>
                    <a:p>
                      <a:pPr algn="ctr"/>
                      <a:r>
                        <a:rPr lang="en-US" sz="1600" b="0">
                          <a:solidFill>
                            <a:schemeClr val="tx1"/>
                          </a:solidFill>
                        </a:rPr>
                        <a:t>4,1 (4,0)</a:t>
                      </a:r>
                    </a:p>
                  </a:txBody>
                  <a:tcPr/>
                </a:tc>
                <a:tc>
                  <a:txBody>
                    <a:bodyPr/>
                    <a:lstStyle/>
                    <a:p>
                      <a:pPr algn="ctr"/>
                      <a:endParaRPr lang="en-US" sz="1600" b="0">
                        <a:solidFill>
                          <a:schemeClr val="tx1"/>
                        </a:solidFill>
                      </a:endParaRPr>
                    </a:p>
                  </a:txBody>
                  <a:tcPr/>
                </a:tc>
                <a:extLst>
                  <a:ext uri="{0D108BD9-81ED-4DB2-BD59-A6C34878D82A}">
                    <a16:rowId xmlns:a16="http://schemas.microsoft.com/office/drawing/2014/main" val="10002"/>
                  </a:ext>
                </a:extLst>
              </a:tr>
              <a:tr h="370840">
                <a:tc>
                  <a:txBody>
                    <a:bodyPr/>
                    <a:lstStyle/>
                    <a:p>
                      <a:r>
                        <a:rPr lang="en-US" sz="1600" err="1"/>
                        <a:t>Ulnaire</a:t>
                      </a:r>
                      <a:r>
                        <a:rPr lang="en-US" sz="1600"/>
                        <a:t> Dr</a:t>
                      </a:r>
                    </a:p>
                  </a:txBody>
                  <a:tcPr/>
                </a:tc>
                <a:tc>
                  <a:txBody>
                    <a:bodyPr/>
                    <a:lstStyle/>
                    <a:p>
                      <a:pPr algn="ctr"/>
                      <a:r>
                        <a:rPr lang="en-US" sz="1600" b="0">
                          <a:solidFill>
                            <a:schemeClr val="tx1"/>
                          </a:solidFill>
                        </a:rPr>
                        <a:t>3,7 (3,3)</a:t>
                      </a:r>
                    </a:p>
                  </a:txBody>
                  <a:tcPr/>
                </a:tc>
                <a:tc>
                  <a:txBody>
                    <a:bodyPr/>
                    <a:lstStyle/>
                    <a:p>
                      <a:pPr algn="ctr"/>
                      <a:r>
                        <a:rPr lang="en-US" sz="1600" b="1">
                          <a:solidFill>
                            <a:srgbClr val="FF0000"/>
                          </a:solidFill>
                        </a:rPr>
                        <a:t>4,7 </a:t>
                      </a:r>
                      <a:r>
                        <a:rPr lang="en-US" sz="1600" b="0">
                          <a:solidFill>
                            <a:schemeClr val="tx1"/>
                          </a:solidFill>
                        </a:rPr>
                        <a:t>(6,1)</a:t>
                      </a:r>
                    </a:p>
                  </a:txBody>
                  <a:tcPr/>
                </a:tc>
                <a:tc>
                  <a:txBody>
                    <a:bodyPr/>
                    <a:lstStyle/>
                    <a:p>
                      <a:pPr algn="ctr"/>
                      <a:r>
                        <a:rPr lang="en-US" sz="1600" b="1">
                          <a:solidFill>
                            <a:srgbClr val="FF0000"/>
                          </a:solidFill>
                        </a:rPr>
                        <a:t>34,0</a:t>
                      </a:r>
                      <a:r>
                        <a:rPr lang="en-US" sz="1600" b="0">
                          <a:solidFill>
                            <a:schemeClr val="tx1"/>
                          </a:solidFill>
                        </a:rPr>
                        <a:t> (30,8)</a:t>
                      </a:r>
                    </a:p>
                  </a:txBody>
                  <a:tcPr/>
                </a:tc>
                <a:extLst>
                  <a:ext uri="{0D108BD9-81ED-4DB2-BD59-A6C34878D82A}">
                    <a16:rowId xmlns:a16="http://schemas.microsoft.com/office/drawing/2014/main" val="10003"/>
                  </a:ext>
                </a:extLst>
              </a:tr>
              <a:tr h="370840">
                <a:tc>
                  <a:txBody>
                    <a:bodyPr/>
                    <a:lstStyle/>
                    <a:p>
                      <a:r>
                        <a:rPr lang="en-US" sz="1600" err="1"/>
                        <a:t>Ulnaire</a:t>
                      </a:r>
                      <a:r>
                        <a:rPr lang="en-US" sz="1600"/>
                        <a:t> G</a:t>
                      </a:r>
                    </a:p>
                  </a:txBody>
                  <a:tcPr/>
                </a:tc>
                <a:tc>
                  <a:txBody>
                    <a:bodyPr/>
                    <a:lstStyle/>
                    <a:p>
                      <a:pPr algn="ctr"/>
                      <a:r>
                        <a:rPr lang="en-US" sz="1600" b="0">
                          <a:solidFill>
                            <a:schemeClr val="tx1"/>
                          </a:solidFill>
                        </a:rPr>
                        <a:t>3,7 (4,0)</a:t>
                      </a:r>
                    </a:p>
                  </a:txBody>
                  <a:tcPr/>
                </a:tc>
                <a:tc>
                  <a:txBody>
                    <a:bodyPr/>
                    <a:lstStyle/>
                    <a:p>
                      <a:pPr algn="ctr"/>
                      <a:r>
                        <a:rPr lang="en-US" sz="1600" b="1">
                          <a:solidFill>
                            <a:srgbClr val="FF0000"/>
                          </a:solidFill>
                        </a:rPr>
                        <a:t>5,2 </a:t>
                      </a:r>
                      <a:r>
                        <a:rPr lang="en-US" sz="1600" b="0">
                          <a:solidFill>
                            <a:schemeClr val="tx1"/>
                          </a:solidFill>
                        </a:rPr>
                        <a:t>(5,7)</a:t>
                      </a:r>
                    </a:p>
                  </a:txBody>
                  <a:tcPr/>
                </a:tc>
                <a:tc>
                  <a:txBody>
                    <a:bodyPr/>
                    <a:lstStyle/>
                    <a:p>
                      <a:pPr algn="ctr"/>
                      <a:r>
                        <a:rPr lang="en-US" sz="1600" b="1">
                          <a:solidFill>
                            <a:srgbClr val="FF0000"/>
                          </a:solidFill>
                        </a:rPr>
                        <a:t>35,0</a:t>
                      </a:r>
                      <a:r>
                        <a:rPr lang="en-US" sz="1600" b="0">
                          <a:solidFill>
                            <a:schemeClr val="tx1"/>
                          </a:solidFill>
                        </a:rPr>
                        <a:t> (35,2)</a:t>
                      </a:r>
                    </a:p>
                  </a:txBody>
                  <a:tcPr/>
                </a:tc>
                <a:extLst>
                  <a:ext uri="{0D108BD9-81ED-4DB2-BD59-A6C34878D82A}">
                    <a16:rowId xmlns:a16="http://schemas.microsoft.com/office/drawing/2014/main" val="10004"/>
                  </a:ext>
                </a:extLst>
              </a:tr>
              <a:tr h="370840">
                <a:tc>
                  <a:txBody>
                    <a:bodyPr/>
                    <a:lstStyle/>
                    <a:p>
                      <a:r>
                        <a:rPr lang="en-US" sz="1600"/>
                        <a:t>Fibulaire Dr (EDB)</a:t>
                      </a:r>
                    </a:p>
                  </a:txBody>
                  <a:tcPr/>
                </a:tc>
                <a:tc>
                  <a:txBody>
                    <a:bodyPr/>
                    <a:lstStyle/>
                    <a:p>
                      <a:pPr algn="ctr"/>
                      <a:r>
                        <a:rPr lang="en-US" sz="1600" b="0">
                          <a:solidFill>
                            <a:schemeClr val="tx1"/>
                          </a:solidFill>
                        </a:rPr>
                        <a:t>5,2 (3,3)</a:t>
                      </a:r>
                    </a:p>
                  </a:txBody>
                  <a:tcPr/>
                </a:tc>
                <a:tc>
                  <a:txBody>
                    <a:bodyPr/>
                    <a:lstStyle/>
                    <a:p>
                      <a:pPr algn="ctr"/>
                      <a:r>
                        <a:rPr lang="en-US" sz="1600" b="1">
                          <a:solidFill>
                            <a:srgbClr val="FF0000"/>
                          </a:solidFill>
                        </a:rPr>
                        <a:t>0,7 </a:t>
                      </a:r>
                      <a:r>
                        <a:rPr lang="en-US" sz="1600" b="0">
                          <a:solidFill>
                            <a:schemeClr val="tx1"/>
                          </a:solidFill>
                        </a:rPr>
                        <a:t>(2,0)</a:t>
                      </a:r>
                    </a:p>
                  </a:txBody>
                  <a:tcPr/>
                </a:tc>
                <a:tc>
                  <a:txBody>
                    <a:bodyPr/>
                    <a:lstStyle/>
                    <a:p>
                      <a:endParaRPr lang="en-US" sz="1600"/>
                    </a:p>
                  </a:txBody>
                  <a:tcPr/>
                </a:tc>
                <a:extLst>
                  <a:ext uri="{0D108BD9-81ED-4DB2-BD59-A6C34878D82A}">
                    <a16:rowId xmlns:a16="http://schemas.microsoft.com/office/drawing/2014/main" val="10005"/>
                  </a:ext>
                </a:extLst>
              </a:tr>
              <a:tr h="370840">
                <a:tc>
                  <a:txBody>
                    <a:bodyPr/>
                    <a:lstStyle/>
                    <a:p>
                      <a:r>
                        <a:rPr lang="en-US" sz="1600"/>
                        <a:t>Fibulaire G (EDB)</a:t>
                      </a:r>
                    </a:p>
                  </a:txBody>
                  <a:tcPr/>
                </a:tc>
                <a:tc>
                  <a:txBody>
                    <a:bodyPr/>
                    <a:lstStyle/>
                    <a:p>
                      <a:pPr algn="ctr"/>
                      <a:r>
                        <a:rPr lang="en-US" sz="1600" b="1">
                          <a:solidFill>
                            <a:srgbClr val="FF0000"/>
                          </a:solidFill>
                        </a:rPr>
                        <a:t>6,1 </a:t>
                      </a:r>
                      <a:r>
                        <a:rPr lang="en-US" sz="1600" b="0">
                          <a:solidFill>
                            <a:schemeClr val="tx1"/>
                          </a:solidFill>
                        </a:rPr>
                        <a:t>(4,5)</a:t>
                      </a:r>
                    </a:p>
                  </a:txBody>
                  <a:tcPr/>
                </a:tc>
                <a:tc>
                  <a:txBody>
                    <a:bodyPr/>
                    <a:lstStyle/>
                    <a:p>
                      <a:pPr algn="ctr"/>
                      <a:r>
                        <a:rPr lang="en-US" sz="1600" b="1">
                          <a:solidFill>
                            <a:srgbClr val="FF0000"/>
                          </a:solidFill>
                        </a:rPr>
                        <a:t>0,3 </a:t>
                      </a:r>
                      <a:r>
                        <a:rPr lang="en-US" sz="1600" b="0">
                          <a:solidFill>
                            <a:schemeClr val="tx1"/>
                          </a:solidFill>
                        </a:rPr>
                        <a:t>(1,5)</a:t>
                      </a:r>
                    </a:p>
                  </a:txBody>
                  <a:tcPr/>
                </a:tc>
                <a:tc>
                  <a:txBody>
                    <a:bodyPr/>
                    <a:lstStyle/>
                    <a:p>
                      <a:endParaRPr lang="en-US" sz="1600"/>
                    </a:p>
                  </a:txBody>
                  <a:tcPr/>
                </a:tc>
                <a:extLst>
                  <a:ext uri="{0D108BD9-81ED-4DB2-BD59-A6C34878D82A}">
                    <a16:rowId xmlns:a16="http://schemas.microsoft.com/office/drawing/2014/main" val="10006"/>
                  </a:ext>
                </a:extLst>
              </a:tr>
              <a:tr h="370840">
                <a:tc>
                  <a:txBody>
                    <a:bodyPr/>
                    <a:lstStyle/>
                    <a:p>
                      <a:r>
                        <a:rPr lang="en-US" sz="1600"/>
                        <a:t>Fibulaire Dr (TA)</a:t>
                      </a:r>
                    </a:p>
                  </a:txBody>
                  <a:tcPr/>
                </a:tc>
                <a:tc>
                  <a:txBody>
                    <a:bodyPr/>
                    <a:lstStyle/>
                    <a:p>
                      <a:pPr algn="ctr"/>
                      <a:r>
                        <a:rPr lang="en-US" sz="1600" b="0">
                          <a:solidFill>
                            <a:schemeClr val="tx1"/>
                          </a:solidFill>
                        </a:rPr>
                        <a:t>4,9</a:t>
                      </a:r>
                    </a:p>
                  </a:txBody>
                  <a:tcPr/>
                </a:tc>
                <a:tc>
                  <a:txBody>
                    <a:bodyPr/>
                    <a:lstStyle/>
                    <a:p>
                      <a:pPr algn="ctr"/>
                      <a:r>
                        <a:rPr lang="en-US" sz="1600" b="1">
                          <a:solidFill>
                            <a:srgbClr val="FF0000"/>
                          </a:solidFill>
                        </a:rPr>
                        <a:t>2,5</a:t>
                      </a:r>
                    </a:p>
                  </a:txBody>
                  <a:tcPr/>
                </a:tc>
                <a:tc>
                  <a:txBody>
                    <a:bodyPr/>
                    <a:lstStyle/>
                    <a:p>
                      <a:pPr algn="ctr"/>
                      <a:endParaRPr lang="en-US" sz="1600" b="0">
                        <a:solidFill>
                          <a:schemeClr val="tx1"/>
                        </a:solidFill>
                      </a:endParaRPr>
                    </a:p>
                  </a:txBody>
                  <a:tcPr/>
                </a:tc>
                <a:extLst>
                  <a:ext uri="{0D108BD9-81ED-4DB2-BD59-A6C34878D82A}">
                    <a16:rowId xmlns:a16="http://schemas.microsoft.com/office/drawing/2014/main" val="10007"/>
                  </a:ext>
                </a:extLst>
              </a:tr>
              <a:tr h="370840">
                <a:tc>
                  <a:txBody>
                    <a:bodyPr/>
                    <a:lstStyle/>
                    <a:p>
                      <a:r>
                        <a:rPr lang="en-US" sz="1600"/>
                        <a:t>Fibulaire G (TA)</a:t>
                      </a:r>
                    </a:p>
                  </a:txBody>
                  <a:tcPr/>
                </a:tc>
                <a:tc>
                  <a:txBody>
                    <a:bodyPr/>
                    <a:lstStyle/>
                    <a:p>
                      <a:pPr algn="ctr"/>
                      <a:r>
                        <a:rPr lang="en-US" sz="1600" b="0">
                          <a:solidFill>
                            <a:schemeClr val="tx1"/>
                          </a:solidFill>
                        </a:rPr>
                        <a:t>4,5</a:t>
                      </a:r>
                    </a:p>
                  </a:txBody>
                  <a:tcPr/>
                </a:tc>
                <a:tc>
                  <a:txBody>
                    <a:bodyPr/>
                    <a:lstStyle/>
                    <a:p>
                      <a:pPr algn="ctr"/>
                      <a:r>
                        <a:rPr lang="en-US" sz="1600" b="1">
                          <a:solidFill>
                            <a:srgbClr val="FF0000"/>
                          </a:solidFill>
                        </a:rPr>
                        <a:t>2,8</a:t>
                      </a:r>
                    </a:p>
                  </a:txBody>
                  <a:tcPr/>
                </a:tc>
                <a:tc>
                  <a:txBody>
                    <a:bodyPr/>
                    <a:lstStyle/>
                    <a:p>
                      <a:pPr algn="ctr"/>
                      <a:endParaRPr lang="en-US" sz="1600" b="0">
                        <a:solidFill>
                          <a:schemeClr val="tx1"/>
                        </a:solidFill>
                      </a:endParaRPr>
                    </a:p>
                  </a:txBody>
                  <a:tcPr/>
                </a:tc>
                <a:extLst>
                  <a:ext uri="{0D108BD9-81ED-4DB2-BD59-A6C34878D82A}">
                    <a16:rowId xmlns:a16="http://schemas.microsoft.com/office/drawing/2014/main" val="10008"/>
                  </a:ext>
                </a:extLst>
              </a:tr>
              <a:tr h="370840">
                <a:tc>
                  <a:txBody>
                    <a:bodyPr/>
                    <a:lstStyle/>
                    <a:p>
                      <a:r>
                        <a:rPr lang="en-US" sz="1600" err="1"/>
                        <a:t>Tibial</a:t>
                      </a:r>
                      <a:r>
                        <a:rPr lang="en-US" sz="1600"/>
                        <a:t> Dr</a:t>
                      </a:r>
                    </a:p>
                  </a:txBody>
                  <a:tcPr/>
                </a:tc>
                <a:tc>
                  <a:txBody>
                    <a:bodyPr/>
                    <a:lstStyle/>
                    <a:p>
                      <a:pPr algn="ctr"/>
                      <a:r>
                        <a:rPr lang="en-US" sz="1600" b="1">
                          <a:solidFill>
                            <a:srgbClr val="FF0000"/>
                          </a:solidFill>
                        </a:rPr>
                        <a:t>7,9 </a:t>
                      </a:r>
                      <a:r>
                        <a:rPr lang="en-US" sz="1600" b="0">
                          <a:solidFill>
                            <a:schemeClr val="tx1"/>
                          </a:solidFill>
                        </a:rPr>
                        <a:t>(5,3)</a:t>
                      </a:r>
                    </a:p>
                  </a:txBody>
                  <a:tcPr/>
                </a:tc>
                <a:tc>
                  <a:txBody>
                    <a:bodyPr/>
                    <a:lstStyle/>
                    <a:p>
                      <a:pPr algn="ctr"/>
                      <a:r>
                        <a:rPr lang="en-US" sz="1600" b="1">
                          <a:solidFill>
                            <a:srgbClr val="FF0000"/>
                          </a:solidFill>
                        </a:rPr>
                        <a:t>1,0 </a:t>
                      </a:r>
                      <a:r>
                        <a:rPr lang="en-US" sz="1600" b="0">
                          <a:solidFill>
                            <a:schemeClr val="tx1"/>
                          </a:solidFill>
                        </a:rPr>
                        <a:t>(2,9)</a:t>
                      </a:r>
                    </a:p>
                  </a:txBody>
                  <a:tcPr/>
                </a:tc>
                <a:tc>
                  <a:txBody>
                    <a:bodyPr/>
                    <a:lstStyle/>
                    <a:p>
                      <a:pPr algn="ctr"/>
                      <a:r>
                        <a:rPr lang="en-US" sz="1600" b="1">
                          <a:solidFill>
                            <a:srgbClr val="FF0000"/>
                          </a:solidFill>
                        </a:rPr>
                        <a:t>66,1</a:t>
                      </a:r>
                      <a:r>
                        <a:rPr lang="en-US" sz="1600" b="0">
                          <a:solidFill>
                            <a:schemeClr val="tx1"/>
                          </a:solidFill>
                        </a:rPr>
                        <a:t> (63,3)</a:t>
                      </a:r>
                    </a:p>
                  </a:txBody>
                  <a:tcPr/>
                </a:tc>
                <a:extLst>
                  <a:ext uri="{0D108BD9-81ED-4DB2-BD59-A6C34878D82A}">
                    <a16:rowId xmlns:a16="http://schemas.microsoft.com/office/drawing/2014/main" val="10009"/>
                  </a:ext>
                </a:extLst>
              </a:tr>
              <a:tr h="370840">
                <a:tc>
                  <a:txBody>
                    <a:bodyPr/>
                    <a:lstStyle/>
                    <a:p>
                      <a:r>
                        <a:rPr lang="en-US" sz="1600" err="1"/>
                        <a:t>Tibial</a:t>
                      </a:r>
                      <a:r>
                        <a:rPr lang="en-US" sz="1600"/>
                        <a:t> G</a:t>
                      </a:r>
                    </a:p>
                  </a:txBody>
                  <a:tcPr/>
                </a:tc>
                <a:tc>
                  <a:txBody>
                    <a:bodyPr/>
                    <a:lstStyle/>
                    <a:p>
                      <a:pPr algn="ctr"/>
                      <a:r>
                        <a:rPr lang="en-US" sz="1600" b="0">
                          <a:solidFill>
                            <a:schemeClr val="tx1"/>
                          </a:solidFill>
                        </a:rPr>
                        <a:t>5,0 (3,9)</a:t>
                      </a:r>
                    </a:p>
                  </a:txBody>
                  <a:tcPr/>
                </a:tc>
                <a:tc>
                  <a:txBody>
                    <a:bodyPr/>
                    <a:lstStyle/>
                    <a:p>
                      <a:pPr algn="ctr"/>
                      <a:r>
                        <a:rPr lang="en-US" sz="1600" b="1">
                          <a:solidFill>
                            <a:srgbClr val="FF0000"/>
                          </a:solidFill>
                        </a:rPr>
                        <a:t>0,4 </a:t>
                      </a:r>
                      <a:r>
                        <a:rPr lang="en-US" sz="1600" b="0">
                          <a:solidFill>
                            <a:schemeClr val="tx1"/>
                          </a:solidFill>
                        </a:rPr>
                        <a:t>(2,6)</a:t>
                      </a:r>
                    </a:p>
                  </a:txBody>
                  <a:tcPr/>
                </a:tc>
                <a:tc>
                  <a:txBody>
                    <a:bodyPr/>
                    <a:lstStyle/>
                    <a:p>
                      <a:pPr algn="ctr"/>
                      <a:endParaRPr lang="en-US" sz="1600" b="0">
                        <a:solidFill>
                          <a:schemeClr val="tx1"/>
                        </a:solidFill>
                      </a:endParaRPr>
                    </a:p>
                  </a:txBody>
                  <a:tcPr/>
                </a:tc>
                <a:extLst>
                  <a:ext uri="{0D108BD9-81ED-4DB2-BD59-A6C34878D82A}">
                    <a16:rowId xmlns:a16="http://schemas.microsoft.com/office/drawing/2014/main" val="10010"/>
                  </a:ext>
                </a:extLst>
              </a:tr>
              <a:tr h="370840">
                <a:tc>
                  <a:txBody>
                    <a:bodyPr/>
                    <a:lstStyle/>
                    <a:p>
                      <a:r>
                        <a:rPr lang="en-US" sz="1600" err="1"/>
                        <a:t>Fémoral</a:t>
                      </a:r>
                      <a:r>
                        <a:rPr lang="en-US" sz="1600"/>
                        <a:t> Dr</a:t>
                      </a:r>
                    </a:p>
                  </a:txBody>
                  <a:tcPr/>
                </a:tc>
                <a:tc>
                  <a:txBody>
                    <a:bodyPr/>
                    <a:lstStyle/>
                    <a:p>
                      <a:pPr algn="ctr"/>
                      <a:r>
                        <a:rPr lang="en-US" sz="1600" b="0">
                          <a:solidFill>
                            <a:schemeClr val="tx1"/>
                          </a:solidFill>
                        </a:rPr>
                        <a:t>7,5</a:t>
                      </a:r>
                    </a:p>
                  </a:txBody>
                  <a:tcPr/>
                </a:tc>
                <a:tc>
                  <a:txBody>
                    <a:bodyPr/>
                    <a:lstStyle/>
                    <a:p>
                      <a:pPr algn="ctr"/>
                      <a:r>
                        <a:rPr lang="en-US" sz="1600" b="0">
                          <a:solidFill>
                            <a:schemeClr val="tx1"/>
                          </a:solidFill>
                        </a:rPr>
                        <a:t>7,6</a:t>
                      </a:r>
                    </a:p>
                  </a:txBody>
                  <a:tcPr/>
                </a:tc>
                <a:tc>
                  <a:txBody>
                    <a:bodyPr/>
                    <a:lstStyle/>
                    <a:p>
                      <a:pPr algn="ctr"/>
                      <a:endParaRPr lang="en-US" sz="1600" b="0">
                        <a:solidFill>
                          <a:schemeClr val="tx1"/>
                        </a:solidFill>
                      </a:endParaRPr>
                    </a:p>
                  </a:txBody>
                  <a:tcPr/>
                </a:tc>
                <a:extLst>
                  <a:ext uri="{0D108BD9-81ED-4DB2-BD59-A6C34878D82A}">
                    <a16:rowId xmlns:a16="http://schemas.microsoft.com/office/drawing/2014/main" val="10011"/>
                  </a:ext>
                </a:extLst>
              </a:tr>
              <a:tr h="370840">
                <a:tc>
                  <a:txBody>
                    <a:bodyPr/>
                    <a:lstStyle/>
                    <a:p>
                      <a:r>
                        <a:rPr lang="en-US" sz="1600" err="1"/>
                        <a:t>Fémoral</a:t>
                      </a:r>
                      <a:r>
                        <a:rPr lang="en-US" sz="1600"/>
                        <a:t> G</a:t>
                      </a:r>
                    </a:p>
                  </a:txBody>
                  <a:tcPr/>
                </a:tc>
                <a:tc>
                  <a:txBody>
                    <a:bodyPr/>
                    <a:lstStyle/>
                    <a:p>
                      <a:pPr algn="ctr"/>
                      <a:r>
                        <a:rPr lang="en-US" sz="1600" b="0">
                          <a:solidFill>
                            <a:schemeClr val="tx1"/>
                          </a:solidFill>
                        </a:rPr>
                        <a:t>7,5</a:t>
                      </a:r>
                    </a:p>
                  </a:txBody>
                  <a:tcPr/>
                </a:tc>
                <a:tc>
                  <a:txBody>
                    <a:bodyPr/>
                    <a:lstStyle/>
                    <a:p>
                      <a:pPr algn="ctr"/>
                      <a:r>
                        <a:rPr lang="en-US" sz="1600" b="0">
                          <a:solidFill>
                            <a:schemeClr val="tx1"/>
                          </a:solidFill>
                        </a:rPr>
                        <a:t>5,5</a:t>
                      </a:r>
                    </a:p>
                  </a:txBody>
                  <a:tcPr/>
                </a:tc>
                <a:tc>
                  <a:txBody>
                    <a:bodyPr/>
                    <a:lstStyle/>
                    <a:p>
                      <a:pPr algn="ctr"/>
                      <a:endParaRPr lang="en-US" sz="1600" b="0">
                        <a:solidFill>
                          <a:schemeClr val="tx1"/>
                        </a:solidFill>
                      </a:endParaRP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43537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8FA879DC-C841-41E5-22E3-50E7BFE7D6AA}"/>
            </a:ext>
          </a:extLst>
        </p:cNvPr>
        <p:cNvGrpSpPr/>
        <p:nvPr/>
      </p:nvGrpSpPr>
      <p:grpSpPr>
        <a:xfrm>
          <a:off x="0" y="0"/>
          <a:ext cx="0" cy="0"/>
          <a:chOff x="0" y="0"/>
          <a:chExt cx="0" cy="0"/>
        </a:xfrm>
      </p:grpSpPr>
      <p:sp>
        <p:nvSpPr>
          <p:cNvPr id="8" name="Sous-titre 2">
            <a:extLst>
              <a:ext uri="{FF2B5EF4-FFF2-40B4-BE49-F238E27FC236}">
                <a16:creationId xmlns:a16="http://schemas.microsoft.com/office/drawing/2014/main" id="{82BEDB15-E1EE-2576-8702-AA75401C7C0C}"/>
              </a:ext>
            </a:extLst>
          </p:cNvPr>
          <p:cNvSpPr txBox="1">
            <a:spLocks/>
          </p:cNvSpPr>
          <p:nvPr/>
        </p:nvSpPr>
        <p:spPr>
          <a:xfrm>
            <a:off x="5053519" y="-1448107"/>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a:t>Conduction motrice 12/10</a:t>
            </a:r>
          </a:p>
          <a:p>
            <a:endParaRPr lang="fr-FR"/>
          </a:p>
        </p:txBody>
      </p:sp>
      <p:sp>
        <p:nvSpPr>
          <p:cNvPr id="4" name="ZoneTexte 3">
            <a:extLst>
              <a:ext uri="{FF2B5EF4-FFF2-40B4-BE49-F238E27FC236}">
                <a16:creationId xmlns:a16="http://schemas.microsoft.com/office/drawing/2014/main" id="{91E4846F-826B-EC1B-A652-BC8E9ACB4BC5}"/>
              </a:ext>
            </a:extLst>
          </p:cNvPr>
          <p:cNvSpPr txBox="1"/>
          <p:nvPr/>
        </p:nvSpPr>
        <p:spPr>
          <a:xfrm>
            <a:off x="405111" y="1062102"/>
            <a:ext cx="11049208" cy="4733796"/>
          </a:xfrm>
          <a:prstGeom prst="rect">
            <a:avLst/>
          </a:prstGeom>
          <a:noFill/>
        </p:spPr>
        <p:txBody>
          <a:bodyPr wrap="square">
            <a:spAutoFit/>
          </a:bodyPr>
          <a:lstStyle/>
          <a:p>
            <a:pPr indent="179388">
              <a:lnSpc>
                <a:spcPct val="140000"/>
              </a:lnSpc>
              <a:spcBef>
                <a:spcPts val="930"/>
              </a:spcBef>
              <a:buFont typeface="Arial"/>
              <a:buChar char="•"/>
            </a:pPr>
            <a:r>
              <a:rPr lang="nl-BE" b="1" spc="150" dirty="0">
                <a:solidFill>
                  <a:schemeClr val="bg1"/>
                </a:solidFill>
                <a:latin typeface="Arial" panose="020B0604020202020204" pitchFamily="34" charset="0"/>
                <a:cs typeface="Arial" panose="020B0604020202020204" pitchFamily="34" charset="0"/>
              </a:rPr>
              <a:t>Impuissance depuis 1 an</a:t>
            </a:r>
          </a:p>
          <a:p>
            <a:pPr indent="179388">
              <a:lnSpc>
                <a:spcPct val="140000"/>
              </a:lnSpc>
              <a:spcBef>
                <a:spcPts val="930"/>
              </a:spcBef>
              <a:buFont typeface="Arial"/>
              <a:buChar char="•"/>
            </a:pPr>
            <a:r>
              <a:rPr lang="nl-BE" b="1" spc="150" dirty="0">
                <a:solidFill>
                  <a:schemeClr val="bg1"/>
                </a:solidFill>
                <a:latin typeface="Arial" panose="020B0604020202020204" pitchFamily="34" charset="0"/>
                <a:cs typeface="Arial" panose="020B0604020202020204" pitchFamily="34" charset="0"/>
              </a:rPr>
              <a:t>ATCD neurologique chez le père </a:t>
            </a:r>
          </a:p>
          <a:p>
            <a:pPr indent="179388">
              <a:lnSpc>
                <a:spcPct val="140000"/>
              </a:lnSpc>
              <a:spcBef>
                <a:spcPts val="930"/>
              </a:spcBef>
              <a:buFont typeface="Arial"/>
              <a:buChar char="•"/>
              <a:tabLst>
                <a:tab pos="185738" algn="l"/>
              </a:tabLst>
            </a:pPr>
            <a:r>
              <a:rPr lang="nl-BE" b="1" spc="150" dirty="0">
                <a:solidFill>
                  <a:schemeClr val="bg1"/>
                </a:solidFill>
                <a:latin typeface="Arial" panose="020B0604020202020204" pitchFamily="34" charset="0"/>
                <a:cs typeface="Arial" panose="020B0604020202020204" pitchFamily="34" charset="0"/>
              </a:rPr>
              <a:t>Début 2011 consultation du dossier du père (Pr. Laterre, fin des années 70) : </a:t>
            </a:r>
            <a:br>
              <a:rPr lang="nl-BE" b="1" spc="150" dirty="0">
                <a:solidFill>
                  <a:schemeClr val="bg1"/>
                </a:solidFill>
                <a:latin typeface="Arial" panose="020B0604020202020204" pitchFamily="34" charset="0"/>
                <a:cs typeface="Arial" panose="020B0604020202020204" pitchFamily="34" charset="0"/>
              </a:rPr>
            </a:br>
            <a:r>
              <a:rPr lang="nl-BE" b="1" spc="150" dirty="0">
                <a:solidFill>
                  <a:schemeClr val="bg1"/>
                </a:solidFill>
                <a:latin typeface="Arial" panose="020B0604020202020204" pitchFamily="34" charset="0"/>
                <a:cs typeface="Arial" panose="020B0604020202020204" pitchFamily="34" charset="0"/>
              </a:rPr>
              <a:t>	amyloïdose primitive avec atteinte cardiaque, musculaire et nerveuse</a:t>
            </a:r>
          </a:p>
          <a:p>
            <a:pPr indent="179388">
              <a:lnSpc>
                <a:spcPct val="140000"/>
              </a:lnSpc>
              <a:spcBef>
                <a:spcPts val="930"/>
              </a:spcBef>
              <a:buFont typeface="Arial"/>
              <a:buChar char="•"/>
              <a:tabLst>
                <a:tab pos="185738" algn="l"/>
              </a:tabLst>
            </a:pPr>
            <a:r>
              <a:rPr lang="nl-BE" b="1" spc="150" dirty="0">
                <a:solidFill>
                  <a:schemeClr val="bg1"/>
                </a:solidFill>
                <a:latin typeface="Arial" panose="020B0604020202020204" pitchFamily="34" charset="0"/>
                <a:cs typeface="Arial" panose="020B0604020202020204" pitchFamily="34" charset="0"/>
              </a:rPr>
              <a:t>BNM : dépôts amyloïdes au rouge Congo, immunomarquage toujours en cours…</a:t>
            </a:r>
          </a:p>
          <a:p>
            <a:pPr indent="179388">
              <a:lnSpc>
                <a:spcPct val="140000"/>
              </a:lnSpc>
              <a:spcBef>
                <a:spcPts val="930"/>
              </a:spcBef>
              <a:buFont typeface="Arial"/>
              <a:buChar char="•"/>
              <a:tabLst>
                <a:tab pos="185738" algn="l"/>
              </a:tabLst>
            </a:pPr>
            <a:r>
              <a:rPr lang="nl-BE" b="1" spc="150" dirty="0">
                <a:solidFill>
                  <a:schemeClr val="bg1"/>
                </a:solidFill>
                <a:latin typeface="Arial" panose="020B0604020202020204" pitchFamily="34" charset="0"/>
                <a:cs typeface="Arial" panose="020B0604020202020204" pitchFamily="34" charset="0"/>
              </a:rPr>
              <a:t>Recherche de la mutation ValMet 30 de TTR : négatif</a:t>
            </a:r>
          </a:p>
          <a:p>
            <a:pPr indent="179388">
              <a:lnSpc>
                <a:spcPct val="140000"/>
              </a:lnSpc>
              <a:spcBef>
                <a:spcPts val="930"/>
              </a:spcBef>
              <a:buFont typeface="Arial"/>
              <a:buChar char="•"/>
              <a:tabLst>
                <a:tab pos="185738" algn="l"/>
              </a:tabLst>
            </a:pPr>
            <a:r>
              <a:rPr lang="nl-BE" b="1" spc="150" dirty="0">
                <a:solidFill>
                  <a:schemeClr val="bg1"/>
                </a:solidFill>
                <a:latin typeface="Arial" panose="020B0604020202020204" pitchFamily="34" charset="0"/>
                <a:cs typeface="Arial" panose="020B0604020202020204" pitchFamily="34" charset="0"/>
              </a:rPr>
              <a:t>Séquençage du gène TTR (Hamburg, Allemagne) : mutation c.176A&gt;T (p.D59V) </a:t>
            </a:r>
            <a:br>
              <a:rPr lang="nl-BE" b="1" spc="150" dirty="0">
                <a:solidFill>
                  <a:schemeClr val="bg1"/>
                </a:solidFill>
                <a:latin typeface="Arial" panose="020B0604020202020204" pitchFamily="34" charset="0"/>
                <a:cs typeface="Arial" panose="020B0604020202020204" pitchFamily="34" charset="0"/>
              </a:rPr>
            </a:br>
            <a:r>
              <a:rPr lang="nl-BE" b="1" spc="150" dirty="0">
                <a:solidFill>
                  <a:schemeClr val="bg1"/>
                </a:solidFill>
                <a:latin typeface="Arial" panose="020B0604020202020204" pitchFamily="34" charset="0"/>
                <a:cs typeface="Arial" panose="020B0604020202020204" pitchFamily="34" charset="0"/>
              </a:rPr>
              <a:t>	à l’état hétérozygote</a:t>
            </a:r>
          </a:p>
          <a:p>
            <a:pPr indent="179388">
              <a:lnSpc>
                <a:spcPct val="140000"/>
              </a:lnSpc>
              <a:spcBef>
                <a:spcPts val="930"/>
              </a:spcBef>
              <a:buFont typeface="Arial"/>
              <a:buChar char="•"/>
              <a:tabLst>
                <a:tab pos="185738" algn="l"/>
              </a:tabLst>
            </a:pPr>
            <a:r>
              <a:rPr lang="nl-BE" b="1" spc="150" dirty="0">
                <a:solidFill>
                  <a:schemeClr val="bg1"/>
                </a:solidFill>
                <a:latin typeface="Arial" panose="020B0604020202020204" pitchFamily="34" charset="0"/>
                <a:cs typeface="Arial" panose="020B0604020202020204" pitchFamily="34" charset="0"/>
              </a:rPr>
              <a:t>Mutation rare, mais déjà décrite chez des patients atteints (Eriksson 2008)</a:t>
            </a:r>
          </a:p>
          <a:p>
            <a:pPr indent="179388">
              <a:lnSpc>
                <a:spcPct val="140000"/>
              </a:lnSpc>
              <a:spcBef>
                <a:spcPts val="930"/>
              </a:spcBef>
              <a:buFont typeface="Arial"/>
              <a:buChar char="•"/>
              <a:tabLst>
                <a:tab pos="185738" algn="l"/>
              </a:tabLst>
            </a:pPr>
            <a:r>
              <a:rPr lang="nl-BE" b="1" spc="150" dirty="0">
                <a:solidFill>
                  <a:schemeClr val="bg1"/>
                </a:solidFill>
                <a:latin typeface="Arial" panose="020B0604020202020204" pitchFamily="34" charset="0"/>
                <a:cs typeface="Arial" panose="020B0604020202020204" pitchFamily="34" charset="0"/>
              </a:rPr>
              <a:t>Transplantation hépatique (CHU ST, Dr Detry)</a:t>
            </a:r>
            <a:endParaRPr lang="fr-FR" b="1" spc="1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988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3">
            <a:extLst>
              <a:ext uri="{FF2B5EF4-FFF2-40B4-BE49-F238E27FC236}">
                <a16:creationId xmlns:a16="http://schemas.microsoft.com/office/drawing/2014/main" id="{1849925C-B8A8-C85A-E7D8-C95DE9767052}"/>
              </a:ext>
            </a:extLst>
          </p:cNvPr>
          <p:cNvGraphicFramePr>
            <a:graphicFrameLocks noGrp="1"/>
          </p:cNvGraphicFramePr>
          <p:nvPr>
            <p:extLst>
              <p:ext uri="{D42A27DB-BD31-4B8C-83A1-F6EECF244321}">
                <p14:modId xmlns:p14="http://schemas.microsoft.com/office/powerpoint/2010/main" val="2536063076"/>
              </p:ext>
            </p:extLst>
          </p:nvPr>
        </p:nvGraphicFramePr>
        <p:xfrm>
          <a:off x="0" y="0"/>
          <a:ext cx="12192000" cy="6858001"/>
        </p:xfrm>
        <a:graphic>
          <a:graphicData uri="http://schemas.openxmlformats.org/drawingml/2006/table">
            <a:tbl>
              <a:tblPr firstRow="1" bandRow="1">
                <a:tableStyleId>{5C22544A-7EE6-4342-B048-85BDC9FD1C3A}</a:tableStyleId>
              </a:tblPr>
              <a:tblGrid>
                <a:gridCol w="5812779">
                  <a:extLst>
                    <a:ext uri="{9D8B030D-6E8A-4147-A177-3AD203B41FA5}">
                      <a16:colId xmlns:a16="http://schemas.microsoft.com/office/drawing/2014/main" val="581421682"/>
                    </a:ext>
                  </a:extLst>
                </a:gridCol>
                <a:gridCol w="6379221">
                  <a:extLst>
                    <a:ext uri="{9D8B030D-6E8A-4147-A177-3AD203B41FA5}">
                      <a16:colId xmlns:a16="http://schemas.microsoft.com/office/drawing/2014/main" val="3960247910"/>
                    </a:ext>
                  </a:extLst>
                </a:gridCol>
              </a:tblGrid>
              <a:tr h="385400">
                <a:tc>
                  <a:txBody>
                    <a:bodyPr/>
                    <a:lstStyle/>
                    <a:p>
                      <a:r>
                        <a:rPr lang="fr-FR" sz="1800" b="1" kern="1200" dirty="0">
                          <a:solidFill>
                            <a:schemeClr val="bg1"/>
                          </a:solidFill>
                          <a:latin typeface="+mn-lt"/>
                          <a:ea typeface="+mn-ea"/>
                          <a:cs typeface="+mn-cs"/>
                        </a:rPr>
                        <a:t>Système nerveux central</a:t>
                      </a:r>
                    </a:p>
                  </a:txBody>
                  <a:tcPr>
                    <a:solidFill>
                      <a:srgbClr val="0070C0"/>
                    </a:solidFill>
                  </a:tcPr>
                </a:tc>
                <a:tc>
                  <a:txBody>
                    <a:bodyPr/>
                    <a:lstStyle/>
                    <a:p>
                      <a:r>
                        <a:rPr lang="fr-FR" dirty="0"/>
                        <a:t>Nerf périphérique</a:t>
                      </a:r>
                    </a:p>
                  </a:txBody>
                  <a:tcPr>
                    <a:solidFill>
                      <a:srgbClr val="FF0000"/>
                    </a:solidFill>
                  </a:tcPr>
                </a:tc>
                <a:extLst>
                  <a:ext uri="{0D108BD9-81ED-4DB2-BD59-A6C34878D82A}">
                    <a16:rowId xmlns:a16="http://schemas.microsoft.com/office/drawing/2014/main" val="876161287"/>
                  </a:ext>
                </a:extLst>
              </a:tr>
              <a:tr h="3231021">
                <a:tc>
                  <a:txBody>
                    <a:bodyPr/>
                    <a:lstStyle/>
                    <a:p>
                      <a:pPr marL="285750" lvl="1" indent="-285750">
                        <a:buFont typeface="Arial" panose="020B0604020202020204" pitchFamily="34" charset="0"/>
                        <a:buChar char="•"/>
                        <a:tabLst>
                          <a:tab pos="444500" algn="l"/>
                        </a:tabLst>
                      </a:pPr>
                      <a:r>
                        <a:rPr lang="fr-BE" sz="1800" u="sng" kern="1200" dirty="0">
                          <a:solidFill>
                            <a:schemeClr val="dk1"/>
                          </a:solidFill>
                          <a:effectLst/>
                          <a:latin typeface="Calibri" panose="020F0502020204030204" pitchFamily="34" charset="0"/>
                          <a:ea typeface="+mn-ea"/>
                          <a:cs typeface="Calibri" panose="020F0502020204030204" pitchFamily="34" charset="0"/>
                        </a:rPr>
                        <a:t>Infection/inflammation</a:t>
                      </a:r>
                      <a:r>
                        <a:rPr lang="fr-BE" sz="1800" kern="1200" dirty="0">
                          <a:solidFill>
                            <a:schemeClr val="dk1"/>
                          </a:solidFill>
                          <a:effectLst/>
                          <a:latin typeface="Calibri" panose="020F0502020204030204" pitchFamily="34" charset="0"/>
                          <a:ea typeface="+mn-ea"/>
                          <a:cs typeface="Calibri" panose="020F0502020204030204" pitchFamily="34" charset="0"/>
                        </a:rPr>
                        <a:t> du tronc cérébral (sarcoïdose, </a:t>
                      </a:r>
                      <a:r>
                        <a:rPr lang="fr-BE" sz="1800" kern="1200" dirty="0" err="1">
                          <a:solidFill>
                            <a:schemeClr val="dk1"/>
                          </a:solidFill>
                          <a:effectLst/>
                          <a:latin typeface="Calibri" panose="020F0502020204030204" pitchFamily="34" charset="0"/>
                          <a:ea typeface="+mn-ea"/>
                          <a:cs typeface="Calibri" panose="020F0502020204030204" pitchFamily="34" charset="0"/>
                        </a:rPr>
                        <a:t>Sjögren</a:t>
                      </a:r>
                      <a:r>
                        <a:rPr lang="fr-BE" sz="1800" kern="1200" dirty="0">
                          <a:solidFill>
                            <a:schemeClr val="dk1"/>
                          </a:solidFill>
                          <a:effectLst/>
                          <a:latin typeface="Calibri" panose="020F0502020204030204" pitchFamily="34" charset="0"/>
                          <a:ea typeface="+mn-ea"/>
                          <a:cs typeface="Calibri" panose="020F0502020204030204" pitchFamily="34" charset="0"/>
                        </a:rPr>
                        <a:t>, </a:t>
                      </a:r>
                      <a:r>
                        <a:rPr lang="fr-BE" sz="1800" kern="1200" dirty="0" err="1">
                          <a:solidFill>
                            <a:schemeClr val="dk1"/>
                          </a:solidFill>
                          <a:effectLst/>
                          <a:latin typeface="Calibri" panose="020F0502020204030204" pitchFamily="34" charset="0"/>
                          <a:ea typeface="+mn-ea"/>
                          <a:cs typeface="Calibri" panose="020F0502020204030204" pitchFamily="34" charset="0"/>
                        </a:rPr>
                        <a:t>neuromyélite</a:t>
                      </a:r>
                      <a:r>
                        <a:rPr lang="fr-BE" sz="1800" kern="1200" dirty="0">
                          <a:solidFill>
                            <a:schemeClr val="dk1"/>
                          </a:solidFill>
                          <a:effectLst/>
                          <a:latin typeface="Calibri" panose="020F0502020204030204" pitchFamily="34" charset="0"/>
                          <a:ea typeface="+mn-ea"/>
                          <a:cs typeface="Calibri" panose="020F0502020204030204" pitchFamily="34" charset="0"/>
                        </a:rPr>
                        <a:t> optique, MOGAD)</a:t>
                      </a:r>
                    </a:p>
                    <a:p>
                      <a:pPr marL="285750" lvl="1" indent="-285750">
                        <a:buFont typeface="Arial" panose="020B0604020202020204" pitchFamily="34" charset="0"/>
                        <a:buChar char="•"/>
                        <a:tabLst>
                          <a:tab pos="444500" algn="l"/>
                        </a:tabLst>
                      </a:pPr>
                      <a:r>
                        <a:rPr lang="fr-BE" sz="1800" u="sng" kern="1200" dirty="0">
                          <a:solidFill>
                            <a:schemeClr val="dk1"/>
                          </a:solidFill>
                          <a:effectLst/>
                          <a:latin typeface="Calibri" panose="020F0502020204030204" pitchFamily="34" charset="0"/>
                          <a:ea typeface="+mn-ea"/>
                          <a:cs typeface="Calibri" panose="020F0502020204030204" pitchFamily="34" charset="0"/>
                        </a:rPr>
                        <a:t>Infection/inflammation</a:t>
                      </a:r>
                      <a:r>
                        <a:rPr lang="fr-BE" sz="1800" kern="1200" dirty="0">
                          <a:solidFill>
                            <a:schemeClr val="dk1"/>
                          </a:solidFill>
                          <a:effectLst/>
                          <a:latin typeface="Calibri" panose="020F0502020204030204" pitchFamily="34" charset="0"/>
                          <a:ea typeface="+mn-ea"/>
                          <a:cs typeface="Calibri" panose="020F0502020204030204" pitchFamily="34" charset="0"/>
                        </a:rPr>
                        <a:t> de la moelle (sarcoïdose, </a:t>
                      </a:r>
                      <a:r>
                        <a:rPr lang="fr-BE" sz="1800" kern="1200" dirty="0" err="1">
                          <a:solidFill>
                            <a:schemeClr val="dk1"/>
                          </a:solidFill>
                          <a:effectLst/>
                          <a:latin typeface="Calibri" panose="020F0502020204030204" pitchFamily="34" charset="0"/>
                          <a:ea typeface="+mn-ea"/>
                          <a:cs typeface="Calibri" panose="020F0502020204030204" pitchFamily="34" charset="0"/>
                        </a:rPr>
                        <a:t>Sjögren</a:t>
                      </a:r>
                      <a:r>
                        <a:rPr lang="fr-BE" sz="1800" kern="1200" dirty="0">
                          <a:solidFill>
                            <a:schemeClr val="dk1"/>
                          </a:solidFill>
                          <a:effectLst/>
                          <a:latin typeface="Calibri" panose="020F0502020204030204" pitchFamily="34" charset="0"/>
                          <a:ea typeface="+mn-ea"/>
                          <a:cs typeface="Calibri" panose="020F0502020204030204" pitchFamily="34" charset="0"/>
                        </a:rPr>
                        <a:t>, myélite transverse aigüe)</a:t>
                      </a:r>
                    </a:p>
                    <a:p>
                      <a:pPr marL="285750" lvl="1" indent="-285750">
                        <a:buFont typeface="Arial" panose="020B0604020202020204" pitchFamily="34" charset="0"/>
                        <a:buChar char="•"/>
                        <a:tabLst>
                          <a:tab pos="444500" algn="l"/>
                        </a:tabLst>
                      </a:pPr>
                      <a:r>
                        <a:rPr lang="fr-BE" sz="1800" u="sng" kern="1200" dirty="0">
                          <a:solidFill>
                            <a:schemeClr val="dk1"/>
                          </a:solidFill>
                          <a:effectLst/>
                          <a:latin typeface="Calibri" panose="020F0502020204030204" pitchFamily="34" charset="0"/>
                          <a:ea typeface="+mn-ea"/>
                          <a:cs typeface="Calibri" panose="020F0502020204030204" pitchFamily="34" charset="0"/>
                        </a:rPr>
                        <a:t>Origine tumorale</a:t>
                      </a:r>
                      <a:r>
                        <a:rPr lang="fr-BE" sz="1800" kern="1200" dirty="0">
                          <a:solidFill>
                            <a:schemeClr val="dk1"/>
                          </a:solidFill>
                          <a:effectLst/>
                          <a:latin typeface="Calibri" panose="020F0502020204030204" pitchFamily="34" charset="0"/>
                          <a:ea typeface="+mn-ea"/>
                          <a:cs typeface="Calibri" panose="020F0502020204030204" pitchFamily="34" charset="0"/>
                        </a:rPr>
                        <a:t> (métastases </a:t>
                      </a:r>
                      <a:r>
                        <a:rPr lang="fr-BE" sz="1800" kern="1200" dirty="0" err="1">
                          <a:solidFill>
                            <a:schemeClr val="dk1"/>
                          </a:solidFill>
                          <a:effectLst/>
                          <a:latin typeface="Calibri" panose="020F0502020204030204" pitchFamily="34" charset="0"/>
                          <a:ea typeface="+mn-ea"/>
                          <a:cs typeface="Calibri" panose="020F0502020204030204" pitchFamily="34" charset="0"/>
                        </a:rPr>
                        <a:t>leptoméningées</a:t>
                      </a:r>
                      <a:r>
                        <a:rPr lang="fr-BE" sz="1800" kern="1200" dirty="0">
                          <a:solidFill>
                            <a:schemeClr val="dk1"/>
                          </a:solidFill>
                          <a:effectLst/>
                          <a:latin typeface="Calibri" panose="020F0502020204030204" pitchFamily="34" charset="0"/>
                          <a:ea typeface="+mn-ea"/>
                          <a:cs typeface="Calibri" panose="020F0502020204030204" pitchFamily="34" charset="0"/>
                        </a:rPr>
                        <a:t> ou </a:t>
                      </a:r>
                      <a:r>
                        <a:rPr lang="fr-BE" sz="1800" kern="1200" dirty="0" err="1">
                          <a:solidFill>
                            <a:schemeClr val="dk1"/>
                          </a:solidFill>
                          <a:effectLst/>
                          <a:latin typeface="Calibri" panose="020F0502020204030204" pitchFamily="34" charset="0"/>
                          <a:ea typeface="+mn-ea"/>
                          <a:cs typeface="Calibri" panose="020F0502020204030204" pitchFamily="34" charset="0"/>
                        </a:rPr>
                        <a:t>neurolymphomatose</a:t>
                      </a:r>
                      <a:r>
                        <a:rPr lang="fr-BE" sz="1800" kern="1200" dirty="0">
                          <a:solidFill>
                            <a:schemeClr val="dk1"/>
                          </a:solidFill>
                          <a:effectLst/>
                          <a:latin typeface="Calibri" panose="020F0502020204030204" pitchFamily="34" charset="0"/>
                          <a:ea typeface="+mn-ea"/>
                          <a:cs typeface="Calibri" panose="020F0502020204030204" pitchFamily="34" charset="0"/>
                        </a:rPr>
                        <a:t>)</a:t>
                      </a:r>
                    </a:p>
                    <a:p>
                      <a:pPr marL="285750" lvl="1" indent="-285750">
                        <a:buFont typeface="Arial" panose="020B0604020202020204" pitchFamily="34" charset="0"/>
                        <a:buChar char="•"/>
                        <a:tabLst>
                          <a:tab pos="444500" algn="l"/>
                        </a:tabLst>
                      </a:pPr>
                      <a:r>
                        <a:rPr lang="fr-BE" sz="1800" u="sng" kern="1200" dirty="0">
                          <a:solidFill>
                            <a:schemeClr val="dk1"/>
                          </a:solidFill>
                          <a:effectLst/>
                          <a:latin typeface="Calibri" panose="020F0502020204030204" pitchFamily="34" charset="0"/>
                          <a:ea typeface="+mn-ea"/>
                          <a:cs typeface="Calibri" panose="020F0502020204030204" pitchFamily="34" charset="0"/>
                        </a:rPr>
                        <a:t>Compression</a:t>
                      </a:r>
                      <a:r>
                        <a:rPr lang="fr-BE" sz="1800" kern="1200" dirty="0">
                          <a:solidFill>
                            <a:schemeClr val="dk1"/>
                          </a:solidFill>
                          <a:effectLst/>
                          <a:latin typeface="Calibri" panose="020F0502020204030204" pitchFamily="34" charset="0"/>
                          <a:ea typeface="+mn-ea"/>
                          <a:cs typeface="Calibri" panose="020F0502020204030204" pitchFamily="34" charset="0"/>
                        </a:rPr>
                        <a:t> du tronc cérébral ou de la moelle</a:t>
                      </a:r>
                    </a:p>
                    <a:p>
                      <a:pPr marL="285750" lvl="1" indent="-285750">
                        <a:buFont typeface="Arial" panose="020B0604020202020204" pitchFamily="34" charset="0"/>
                        <a:buChar char="•"/>
                        <a:tabLst>
                          <a:tab pos="444500" algn="l"/>
                        </a:tabLst>
                      </a:pPr>
                      <a:r>
                        <a:rPr lang="fr-BE" sz="1800" u="sng" kern="1200" dirty="0">
                          <a:solidFill>
                            <a:schemeClr val="dk1"/>
                          </a:solidFill>
                          <a:effectLst/>
                          <a:latin typeface="Calibri" panose="020F0502020204030204" pitchFamily="34" charset="0"/>
                          <a:ea typeface="+mn-ea"/>
                          <a:cs typeface="Calibri" panose="020F0502020204030204" pitchFamily="34" charset="0"/>
                        </a:rPr>
                        <a:t>Stroke</a:t>
                      </a:r>
                      <a:r>
                        <a:rPr lang="fr-BE" sz="1800" kern="1200" dirty="0">
                          <a:solidFill>
                            <a:schemeClr val="dk1"/>
                          </a:solidFill>
                          <a:effectLst/>
                          <a:latin typeface="Calibri" panose="020F0502020204030204" pitchFamily="34" charset="0"/>
                          <a:ea typeface="+mn-ea"/>
                          <a:cs typeface="Calibri" panose="020F0502020204030204" pitchFamily="34" charset="0"/>
                        </a:rPr>
                        <a:t> du tronc cérébral </a:t>
                      </a:r>
                    </a:p>
                    <a:p>
                      <a:pPr marL="285750" lvl="1" indent="-285750">
                        <a:buFont typeface="Arial" panose="020B0604020202020204" pitchFamily="34" charset="0"/>
                        <a:buChar char="•"/>
                        <a:tabLst>
                          <a:tab pos="444500" algn="l"/>
                        </a:tabLst>
                      </a:pPr>
                      <a:r>
                        <a:rPr lang="fr-BE" sz="1800" u="sng" kern="1200" dirty="0">
                          <a:solidFill>
                            <a:schemeClr val="dk1"/>
                          </a:solidFill>
                          <a:effectLst/>
                          <a:latin typeface="Calibri" panose="020F0502020204030204" pitchFamily="34" charset="0"/>
                          <a:ea typeface="+mn-ea"/>
                          <a:cs typeface="Calibri" panose="020F0502020204030204" pitchFamily="34" charset="0"/>
                        </a:rPr>
                        <a:t>Déficit vitaminique</a:t>
                      </a:r>
                      <a:r>
                        <a:rPr lang="fr-BE" sz="1800" kern="1200" dirty="0">
                          <a:solidFill>
                            <a:schemeClr val="dk1"/>
                          </a:solidFill>
                          <a:effectLst/>
                          <a:latin typeface="Calibri" panose="020F0502020204030204" pitchFamily="34" charset="0"/>
                          <a:ea typeface="+mn-ea"/>
                          <a:cs typeface="Calibri" panose="020F0502020204030204" pitchFamily="34" charset="0"/>
                        </a:rPr>
                        <a:t> (B1 et encéphalopathie de Wernicke, B12 et sclérose combinée de la moelle)</a:t>
                      </a:r>
                      <a:endParaRPr lang="fr-BE" dirty="0">
                        <a:solidFill>
                          <a:srgbClr val="FF0000"/>
                        </a:solidFill>
                        <a:effectLst/>
                        <a:latin typeface="Calibri" panose="020F0502020204030204" pitchFamily="34" charset="0"/>
                        <a:cs typeface="Calibri" panose="020F0502020204030204" pitchFamily="34" charset="0"/>
                      </a:endParaRPr>
                    </a:p>
                  </a:txBody>
                  <a:tcPr>
                    <a:solidFill>
                      <a:srgbClr val="CFD5EA"/>
                    </a:solidFill>
                  </a:tcPr>
                </a:tc>
                <a:tc>
                  <a:txBody>
                    <a:bodyPr/>
                    <a:lstStyle/>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PRNC</a:t>
                      </a:r>
                    </a:p>
                    <a:p>
                      <a:pPr marL="285750" indent="-285750">
                        <a:buFont typeface="Arial" panose="020B0604020202020204" pitchFamily="34" charset="0"/>
                        <a:buChar char="•"/>
                      </a:pPr>
                      <a:r>
                        <a:rPr lang="fr-FR">
                          <a:latin typeface="Calibri" panose="020F0502020204030204" pitchFamily="34" charset="0"/>
                          <a:cs typeface="Calibri" panose="020F0502020204030204" pitchFamily="34" charset="0"/>
                        </a:rPr>
                        <a:t>Trouble </a:t>
                      </a:r>
                      <a:r>
                        <a:rPr lang="fr-FR" u="sng">
                          <a:latin typeface="Calibri" panose="020F0502020204030204" pitchFamily="34" charset="0"/>
                          <a:cs typeface="Calibri" panose="020F0502020204030204" pitchFamily="34" charset="0"/>
                        </a:rPr>
                        <a:t>métabolique</a:t>
                      </a:r>
                      <a:r>
                        <a:rPr lang="fr-FR">
                          <a:latin typeface="Calibri" panose="020F0502020204030204" pitchFamily="34" charset="0"/>
                          <a:cs typeface="Calibri" panose="020F0502020204030204" pitchFamily="34" charset="0"/>
                        </a:rPr>
                        <a:t> ou </a:t>
                      </a:r>
                      <a:r>
                        <a:rPr lang="fr-FR" u="sng">
                          <a:latin typeface="Calibri" panose="020F0502020204030204" pitchFamily="34" charset="0"/>
                          <a:cs typeface="Calibri" panose="020F0502020204030204" pitchFamily="34" charset="0"/>
                        </a:rPr>
                        <a:t>électrolytique</a:t>
                      </a:r>
                      <a:r>
                        <a:rPr lang="fr-FR">
                          <a:latin typeface="Calibri" panose="020F0502020204030204" pitchFamily="34" charset="0"/>
                          <a:cs typeface="Calibri" panose="020F0502020204030204" pitchFamily="34" charset="0"/>
                        </a:rPr>
                        <a:t> (hypoglycémie, hypothyroïdie, porphyrie, déficit en cuivre)</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Déficit vitaminique </a:t>
                      </a:r>
                      <a:r>
                        <a:rPr lang="fr-FR">
                          <a:latin typeface="Calibri" panose="020F0502020204030204" pitchFamily="34" charset="0"/>
                          <a:cs typeface="Calibri" panose="020F0502020204030204" pitchFamily="34" charset="0"/>
                        </a:rPr>
                        <a:t>(B1, B12, E)</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Toxique</a:t>
                      </a:r>
                      <a:r>
                        <a:rPr lang="fr-FR">
                          <a:latin typeface="Calibri" panose="020F0502020204030204" pitchFamily="34" charset="0"/>
                          <a:cs typeface="Calibri" panose="020F0502020204030204" pitchFamily="34" charset="0"/>
                        </a:rPr>
                        <a:t> (médicaments, alcool, B6, plomb, thallium, arsenic, organophosphorés, éthylène glycol, </a:t>
                      </a:r>
                      <a:r>
                        <a:rPr lang="fr-FR" err="1">
                          <a:latin typeface="Calibri" panose="020F0502020204030204" pitchFamily="34" charset="0"/>
                          <a:cs typeface="Calibri" panose="020F0502020204030204" pitchFamily="34" charset="0"/>
                        </a:rPr>
                        <a:t>diéthylène</a:t>
                      </a:r>
                      <a:r>
                        <a:rPr lang="fr-FR">
                          <a:latin typeface="Calibri" panose="020F0502020204030204" pitchFamily="34" charset="0"/>
                          <a:cs typeface="Calibri" panose="020F0502020204030204" pitchFamily="34" charset="0"/>
                        </a:rPr>
                        <a:t> glycol, méthanol, N-hexane, TTX)</a:t>
                      </a:r>
                    </a:p>
                    <a:p>
                      <a:pPr marL="285750" indent="-285750">
                        <a:buFont typeface="Arial" panose="020B0604020202020204" pitchFamily="34" charset="0"/>
                        <a:buChar char="•"/>
                      </a:pPr>
                      <a:r>
                        <a:rPr lang="fr-FR">
                          <a:latin typeface="Calibri" panose="020F0502020204030204" pitchFamily="34" charset="0"/>
                          <a:cs typeface="Calibri" panose="020F0502020204030204" pitchFamily="34" charset="0"/>
                        </a:rPr>
                        <a:t>PNP des </a:t>
                      </a:r>
                      <a:r>
                        <a:rPr lang="fr-FR" u="sng">
                          <a:latin typeface="Calibri" panose="020F0502020204030204" pitchFamily="34" charset="0"/>
                          <a:cs typeface="Calibri" panose="020F0502020204030204" pitchFamily="34" charset="0"/>
                        </a:rPr>
                        <a:t>soins intensifs</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Parsonage &amp; Turner</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Vascularite</a:t>
                      </a:r>
                    </a:p>
                    <a:p>
                      <a:pPr marL="285750" indent="-285750">
                        <a:buFont typeface="Arial" panose="020B0604020202020204" pitchFamily="34" charset="0"/>
                        <a:buChar char="•"/>
                      </a:pPr>
                      <a:r>
                        <a:rPr lang="fr-FR" u="sng">
                          <a:solidFill>
                            <a:schemeClr val="tx1"/>
                          </a:solidFill>
                          <a:latin typeface="Calibri" panose="020F0502020204030204" pitchFamily="34" charset="0"/>
                          <a:cs typeface="Calibri" panose="020F0502020204030204" pitchFamily="34" charset="0"/>
                        </a:rPr>
                        <a:t>Infection</a:t>
                      </a:r>
                      <a:r>
                        <a:rPr lang="fr-FR">
                          <a:solidFill>
                            <a:schemeClr val="tx1"/>
                          </a:solidFill>
                          <a:latin typeface="Calibri" panose="020F0502020204030204" pitchFamily="34" charset="0"/>
                          <a:cs typeface="Calibri" panose="020F0502020204030204" pitchFamily="34" charset="0"/>
                        </a:rPr>
                        <a:t> (diphtérie, HIV)</a:t>
                      </a:r>
                    </a:p>
                  </a:txBody>
                  <a:tcPr>
                    <a:solidFill>
                      <a:srgbClr val="CFD5EA"/>
                    </a:solidFill>
                  </a:tcPr>
                </a:tc>
                <a:extLst>
                  <a:ext uri="{0D108BD9-81ED-4DB2-BD59-A6C34878D82A}">
                    <a16:rowId xmlns:a16="http://schemas.microsoft.com/office/drawing/2014/main" val="2763623650"/>
                  </a:ext>
                </a:extLst>
              </a:tr>
              <a:tr h="385400">
                <a:tc>
                  <a:txBody>
                    <a:bodyPr/>
                    <a:lstStyle/>
                    <a:p>
                      <a:r>
                        <a:rPr lang="fr-FR" b="1">
                          <a:solidFill>
                            <a:schemeClr val="bg1"/>
                          </a:solidFill>
                        </a:rPr>
                        <a:t>Corne antérieure</a:t>
                      </a:r>
                    </a:p>
                  </a:txBody>
                  <a:tcPr>
                    <a:solidFill>
                      <a:srgbClr val="FF0000"/>
                    </a:solidFill>
                  </a:tcPr>
                </a:tc>
                <a:tc>
                  <a:txBody>
                    <a:bodyPr/>
                    <a:lstStyle/>
                    <a:p>
                      <a:pPr marL="0" algn="l" defTabSz="914400" rtl="0" eaLnBrk="1" latinLnBrk="0" hangingPunct="1"/>
                      <a:r>
                        <a:rPr lang="fr-FR" sz="1800" b="1" kern="1200">
                          <a:solidFill>
                            <a:schemeClr val="lt1"/>
                          </a:solidFill>
                          <a:latin typeface="+mn-lt"/>
                          <a:ea typeface="+mn-ea"/>
                          <a:cs typeface="+mn-cs"/>
                        </a:rPr>
                        <a:t>Jonction neuromusculaire</a:t>
                      </a:r>
                    </a:p>
                  </a:txBody>
                  <a:tcPr>
                    <a:solidFill>
                      <a:srgbClr val="FF0000"/>
                    </a:solidFill>
                  </a:tcPr>
                </a:tc>
                <a:extLst>
                  <a:ext uri="{0D108BD9-81ED-4DB2-BD59-A6C34878D82A}">
                    <a16:rowId xmlns:a16="http://schemas.microsoft.com/office/drawing/2014/main" val="2733911688"/>
                  </a:ext>
                </a:extLst>
              </a:tr>
              <a:tr h="950300">
                <a:tc>
                  <a:txBody>
                    <a:bodyPr/>
                    <a:lstStyle/>
                    <a:p>
                      <a:pPr marL="285750" indent="-285750">
                        <a:buFont typeface="Arial" panose="020B0604020202020204" pitchFamily="34" charset="0"/>
                        <a:buChar char="•"/>
                      </a:pPr>
                      <a:r>
                        <a:rPr lang="fr-FR" sz="1800" u="sng" kern="1200">
                          <a:solidFill>
                            <a:schemeClr val="dk1"/>
                          </a:solidFill>
                          <a:effectLst/>
                          <a:latin typeface="Calibri" panose="020F0502020204030204" pitchFamily="34" charset="0"/>
                          <a:ea typeface="+mn-ea"/>
                          <a:cs typeface="Calibri" panose="020F0502020204030204" pitchFamily="34" charset="0"/>
                        </a:rPr>
                        <a:t>Myélite aigüe flasque </a:t>
                      </a:r>
                      <a:r>
                        <a:rPr lang="fr-FR" sz="1800" kern="1200">
                          <a:solidFill>
                            <a:schemeClr val="dk1"/>
                          </a:solidFill>
                          <a:effectLst/>
                          <a:latin typeface="Calibri" panose="020F0502020204030204" pitchFamily="34" charset="0"/>
                          <a:ea typeface="+mn-ea"/>
                          <a:cs typeface="Calibri" panose="020F0502020204030204" pitchFamily="34" charset="0"/>
                        </a:rPr>
                        <a:t>(polio, entérovirus D68 ou A71, encéphalite japonaise, rage)</a:t>
                      </a:r>
                    </a:p>
                  </a:txBody>
                  <a:tcPr>
                    <a:solidFill>
                      <a:srgbClr val="CFD5EA"/>
                    </a:solidFill>
                  </a:tcPr>
                </a:tc>
                <a:tc>
                  <a:txBody>
                    <a:bodyPr/>
                    <a:lstStyle/>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MG/LEMS</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Neurotoxique</a:t>
                      </a:r>
                      <a:r>
                        <a:rPr lang="fr-FR">
                          <a:latin typeface="Calibri" panose="020F0502020204030204" pitchFamily="34" charset="0"/>
                          <a:cs typeface="Calibri" panose="020F0502020204030204" pitchFamily="34" charset="0"/>
                        </a:rPr>
                        <a:t> (botulisme, tétanos, paralysie par piqûre de tique ou venin)</a:t>
                      </a:r>
                    </a:p>
                  </a:txBody>
                  <a:tcPr>
                    <a:solidFill>
                      <a:srgbClr val="CFD5EA"/>
                    </a:solidFill>
                  </a:tcPr>
                </a:tc>
                <a:extLst>
                  <a:ext uri="{0D108BD9-81ED-4DB2-BD59-A6C34878D82A}">
                    <a16:rowId xmlns:a16="http://schemas.microsoft.com/office/drawing/2014/main" val="1757587595"/>
                  </a:ext>
                </a:extLst>
              </a:tr>
              <a:tr h="385400">
                <a:tc>
                  <a:txBody>
                    <a:bodyPr/>
                    <a:lstStyle/>
                    <a:p>
                      <a:pPr marL="0" indent="0" algn="l" defTabSz="914400" rtl="0" eaLnBrk="1" latinLnBrk="0" hangingPunct="1">
                        <a:buFont typeface="Arial" panose="020B0604020202020204" pitchFamily="34" charset="0"/>
                        <a:buNone/>
                      </a:pPr>
                      <a:r>
                        <a:rPr lang="fr-FR" sz="1800" b="1" kern="1200">
                          <a:solidFill>
                            <a:schemeClr val="bg1"/>
                          </a:solidFill>
                          <a:latin typeface="+mn-lt"/>
                          <a:ea typeface="+mn-ea"/>
                          <a:cs typeface="+mn-cs"/>
                        </a:rPr>
                        <a:t>Radiculaire</a:t>
                      </a:r>
                    </a:p>
                  </a:txBody>
                  <a:tcPr>
                    <a:solidFill>
                      <a:srgbClr val="FF0000"/>
                    </a:solidFill>
                  </a:tcPr>
                </a:tc>
                <a:tc>
                  <a:txBody>
                    <a:bodyPr/>
                    <a:lstStyle/>
                    <a:p>
                      <a:r>
                        <a:rPr lang="fr-FR" sz="1800" b="1" kern="1200">
                          <a:solidFill>
                            <a:schemeClr val="lt1"/>
                          </a:solidFill>
                          <a:latin typeface="+mn-lt"/>
                          <a:ea typeface="+mn-ea"/>
                          <a:cs typeface="+mn-cs"/>
                        </a:rPr>
                        <a:t>Muscle</a:t>
                      </a:r>
                    </a:p>
                  </a:txBody>
                  <a:tcPr>
                    <a:solidFill>
                      <a:srgbClr val="FF0000"/>
                    </a:solidFill>
                  </a:tcPr>
                </a:tc>
                <a:extLst>
                  <a:ext uri="{0D108BD9-81ED-4DB2-BD59-A6C34878D82A}">
                    <a16:rowId xmlns:a16="http://schemas.microsoft.com/office/drawing/2014/main" val="3864136804"/>
                  </a:ext>
                </a:extLst>
              </a:tr>
              <a:tr h="1520480">
                <a:tc>
                  <a:txBody>
                    <a:bodyPr/>
                    <a:lstStyle/>
                    <a:p>
                      <a:pPr marL="285750" indent="-285750">
                        <a:buFont typeface="Arial" panose="020B0604020202020204" pitchFamily="34" charset="0"/>
                        <a:buChar char="•"/>
                      </a:pPr>
                      <a:r>
                        <a:rPr lang="fr-FR" sz="1800" u="sng" kern="1200">
                          <a:solidFill>
                            <a:schemeClr val="dk1"/>
                          </a:solidFill>
                          <a:effectLst/>
                          <a:latin typeface="Calibri" panose="020F0502020204030204" pitchFamily="34" charset="0"/>
                          <a:ea typeface="+mn-ea"/>
                          <a:cs typeface="Calibri" panose="020F0502020204030204" pitchFamily="34" charset="0"/>
                        </a:rPr>
                        <a:t>Infection</a:t>
                      </a:r>
                      <a:r>
                        <a:rPr lang="fr-FR" sz="1800" kern="1200">
                          <a:solidFill>
                            <a:schemeClr val="dk1"/>
                          </a:solidFill>
                          <a:effectLst/>
                          <a:latin typeface="Calibri" panose="020F0502020204030204" pitchFamily="34" charset="0"/>
                          <a:ea typeface="+mn-ea"/>
                          <a:cs typeface="Calibri" panose="020F0502020204030204" pitchFamily="34" charset="0"/>
                        </a:rPr>
                        <a:t> (Lyme, CMV, HIV, EBV, VZV)</a:t>
                      </a:r>
                    </a:p>
                    <a:p>
                      <a:pPr marL="285750" indent="-285750">
                        <a:buFont typeface="Arial" panose="020B0604020202020204" pitchFamily="34" charset="0"/>
                        <a:buChar char="•"/>
                      </a:pPr>
                      <a:r>
                        <a:rPr lang="fr-FR" sz="1800" u="sng" kern="1200">
                          <a:solidFill>
                            <a:schemeClr val="dk1"/>
                          </a:solidFill>
                          <a:effectLst/>
                          <a:latin typeface="Calibri" panose="020F0502020204030204" pitchFamily="34" charset="0"/>
                          <a:ea typeface="+mn-ea"/>
                          <a:cs typeface="Calibri" panose="020F0502020204030204" pitchFamily="34" charset="0"/>
                        </a:rPr>
                        <a:t>Compression</a:t>
                      </a:r>
                    </a:p>
                    <a:p>
                      <a:pPr marL="285750" indent="-285750">
                        <a:buFont typeface="Arial" panose="020B0604020202020204" pitchFamily="34" charset="0"/>
                        <a:buChar char="•"/>
                      </a:pPr>
                      <a:r>
                        <a:rPr lang="fr-FR" sz="1800" u="sng" kern="1200">
                          <a:solidFill>
                            <a:schemeClr val="dk1"/>
                          </a:solidFill>
                          <a:effectLst/>
                          <a:latin typeface="Calibri" panose="020F0502020204030204" pitchFamily="34" charset="0"/>
                          <a:ea typeface="+mn-ea"/>
                          <a:cs typeface="Calibri" panose="020F0502020204030204" pitchFamily="34" charset="0"/>
                        </a:rPr>
                        <a:t>Origine tumorale </a:t>
                      </a:r>
                      <a:r>
                        <a:rPr lang="fr-FR" sz="1800" kern="1200">
                          <a:solidFill>
                            <a:schemeClr val="dk1"/>
                          </a:solidFill>
                          <a:effectLst/>
                          <a:latin typeface="Calibri" panose="020F0502020204030204" pitchFamily="34" charset="0"/>
                          <a:ea typeface="+mn-ea"/>
                          <a:cs typeface="Calibri" panose="020F0502020204030204" pitchFamily="34" charset="0"/>
                        </a:rPr>
                        <a:t>(&gt; leptoméninges)</a:t>
                      </a:r>
                    </a:p>
                  </a:txBody>
                  <a:tcPr>
                    <a:solidFill>
                      <a:srgbClr val="CFD5EA"/>
                    </a:solidFill>
                  </a:tcPr>
                </a:tc>
                <a:tc>
                  <a:txBody>
                    <a:bodyPr/>
                    <a:lstStyle/>
                    <a:p>
                      <a:pPr marL="285750" indent="-285750">
                        <a:buFont typeface="Arial" panose="020B0604020202020204" pitchFamily="34" charset="0"/>
                        <a:buChar char="•"/>
                      </a:pPr>
                      <a:r>
                        <a:rPr lang="fr-FR">
                          <a:latin typeface="Calibri" panose="020F0502020204030204" pitchFamily="34" charset="0"/>
                          <a:cs typeface="Calibri" panose="020F0502020204030204" pitchFamily="34" charset="0"/>
                        </a:rPr>
                        <a:t>Trouble </a:t>
                      </a:r>
                      <a:r>
                        <a:rPr lang="fr-FR" u="sng">
                          <a:latin typeface="Calibri" panose="020F0502020204030204" pitchFamily="34" charset="0"/>
                          <a:cs typeface="Calibri" panose="020F0502020204030204" pitchFamily="34" charset="0"/>
                        </a:rPr>
                        <a:t>métabolique</a:t>
                      </a:r>
                      <a:r>
                        <a:rPr lang="fr-FR">
                          <a:latin typeface="Calibri" panose="020F0502020204030204" pitchFamily="34" charset="0"/>
                          <a:cs typeface="Calibri" panose="020F0502020204030204" pitchFamily="34" charset="0"/>
                        </a:rPr>
                        <a:t> ou </a:t>
                      </a:r>
                      <a:r>
                        <a:rPr lang="fr-FR" u="sng">
                          <a:latin typeface="Calibri" panose="020F0502020204030204" pitchFamily="34" charset="0"/>
                          <a:cs typeface="Calibri" panose="020F0502020204030204" pitchFamily="34" charset="0"/>
                        </a:rPr>
                        <a:t>électrolytique</a:t>
                      </a:r>
                      <a:r>
                        <a:rPr lang="fr-FR">
                          <a:latin typeface="Calibri" panose="020F0502020204030204" pitchFamily="34" charset="0"/>
                          <a:cs typeface="Calibri" panose="020F0502020204030204" pitchFamily="34" charset="0"/>
                        </a:rPr>
                        <a:t> (hypokaliémie, paralysie périodique, hypomagnésémie, hypophosphatémie)</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Myosite</a:t>
                      </a:r>
                      <a:r>
                        <a:rPr lang="fr-FR">
                          <a:latin typeface="Calibri" panose="020F0502020204030204" pitchFamily="34" charset="0"/>
                          <a:cs typeface="Calibri" panose="020F0502020204030204" pitchFamily="34" charset="0"/>
                        </a:rPr>
                        <a:t> inflammatoire</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Rhabdomyolyse</a:t>
                      </a:r>
                      <a:r>
                        <a:rPr lang="fr-FR">
                          <a:latin typeface="Calibri" panose="020F0502020204030204" pitchFamily="34" charset="0"/>
                          <a:cs typeface="Calibri" panose="020F0502020204030204" pitchFamily="34" charset="0"/>
                        </a:rPr>
                        <a:t> aigüe</a:t>
                      </a:r>
                    </a:p>
                    <a:p>
                      <a:pPr marL="285750" indent="-285750">
                        <a:buFont typeface="Arial" panose="020B0604020202020204" pitchFamily="34" charset="0"/>
                        <a:buChar char="•"/>
                      </a:pPr>
                      <a:r>
                        <a:rPr lang="fr-FR" u="sng">
                          <a:latin typeface="Calibri" panose="020F0502020204030204" pitchFamily="34" charset="0"/>
                          <a:cs typeface="Calibri" panose="020F0502020204030204" pitchFamily="34" charset="0"/>
                        </a:rPr>
                        <a:t>Toxique</a:t>
                      </a:r>
                      <a:r>
                        <a:rPr lang="fr-FR">
                          <a:latin typeface="Calibri" panose="020F0502020204030204" pitchFamily="34" charset="0"/>
                          <a:cs typeface="Calibri" panose="020F0502020204030204" pitchFamily="34" charset="0"/>
                        </a:rPr>
                        <a:t> (colchicine, chloroquine, émétine et statines)</a:t>
                      </a:r>
                    </a:p>
                  </a:txBody>
                  <a:tcPr>
                    <a:solidFill>
                      <a:srgbClr val="CFD5EA"/>
                    </a:solidFill>
                  </a:tcPr>
                </a:tc>
                <a:extLst>
                  <a:ext uri="{0D108BD9-81ED-4DB2-BD59-A6C34878D82A}">
                    <a16:rowId xmlns:a16="http://schemas.microsoft.com/office/drawing/2014/main" val="3515324371"/>
                  </a:ext>
                </a:extLst>
              </a:tr>
            </a:tbl>
          </a:graphicData>
        </a:graphic>
      </p:graphicFrame>
      <p:sp>
        <p:nvSpPr>
          <p:cNvPr id="7" name="ZoneTexte 6">
            <a:extLst>
              <a:ext uri="{FF2B5EF4-FFF2-40B4-BE49-F238E27FC236}">
                <a16:creationId xmlns:a16="http://schemas.microsoft.com/office/drawing/2014/main" id="{B55A586C-C55B-7D7A-19A1-F3F8CF58E728}"/>
              </a:ext>
            </a:extLst>
          </p:cNvPr>
          <p:cNvSpPr txBox="1"/>
          <p:nvPr/>
        </p:nvSpPr>
        <p:spPr>
          <a:xfrm>
            <a:off x="-1" y="6357938"/>
            <a:ext cx="5800725" cy="369332"/>
          </a:xfrm>
          <a:prstGeom prst="rect">
            <a:avLst/>
          </a:prstGeom>
          <a:solidFill>
            <a:srgbClr val="4472C4"/>
          </a:solidFill>
        </p:spPr>
        <p:txBody>
          <a:bodyPr wrap="square" rtlCol="0">
            <a:spAutoFit/>
          </a:bodyPr>
          <a:lstStyle/>
          <a:p>
            <a:r>
              <a:rPr lang="fr-FR" b="1">
                <a:solidFill>
                  <a:schemeClr val="bg1"/>
                </a:solidFill>
              </a:rPr>
              <a:t>Conversion, pathologie fonctionnelle </a:t>
            </a:r>
            <a:r>
              <a:rPr lang="fr-FR" b="1">
                <a:solidFill>
                  <a:schemeClr val="bg2"/>
                </a:solidFill>
                <a:highlight>
                  <a:srgbClr val="FF0000"/>
                </a:highlight>
              </a:rPr>
              <a:t>(PEM !)</a:t>
            </a:r>
          </a:p>
        </p:txBody>
      </p:sp>
    </p:spTree>
    <p:extLst>
      <p:ext uri="{BB962C8B-B14F-4D97-AF65-F5344CB8AC3E}">
        <p14:creationId xmlns:p14="http://schemas.microsoft.com/office/powerpoint/2010/main" val="3328726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511A90D0-DA7D-6E41-E461-2DF869870B85}"/>
            </a:ext>
          </a:extLst>
        </p:cNvPr>
        <p:cNvGrpSpPr/>
        <p:nvPr/>
      </p:nvGrpSpPr>
      <p:grpSpPr>
        <a:xfrm>
          <a:off x="0" y="0"/>
          <a:ext cx="0" cy="0"/>
          <a:chOff x="0" y="0"/>
          <a:chExt cx="0" cy="0"/>
        </a:xfrm>
      </p:grpSpPr>
      <p:sp>
        <p:nvSpPr>
          <p:cNvPr id="2" name="Sous-titre 2">
            <a:extLst>
              <a:ext uri="{FF2B5EF4-FFF2-40B4-BE49-F238E27FC236}">
                <a16:creationId xmlns:a16="http://schemas.microsoft.com/office/drawing/2014/main" id="{16CC2007-6551-035F-A19E-4738265D6036}"/>
              </a:ext>
            </a:extLst>
          </p:cNvPr>
          <p:cNvSpPr txBox="1">
            <a:spLocks/>
          </p:cNvSpPr>
          <p:nvPr/>
        </p:nvSpPr>
        <p:spPr>
          <a:xfrm>
            <a:off x="405111" y="503113"/>
            <a:ext cx="6400800" cy="1752600"/>
          </a:xfrm>
          <a:prstGeom prst="rect">
            <a:avLst/>
          </a:prstGeom>
        </p:spPr>
        <p:txBody>
          <a:bodyPr vert="horz" lIns="109728" tIns="109728" rIns="109728" bIns="91440" rtlCol="0">
            <a:normAutofit fontScale="25000" lnSpcReduction="20000"/>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indent="179388">
              <a:buFont typeface="Arial"/>
              <a:buChar char="•"/>
            </a:pPr>
            <a:r>
              <a:rPr lang="nl-BE"/>
              <a:t>Impuissance depuis 1 an</a:t>
            </a:r>
          </a:p>
          <a:p>
            <a:pPr indent="179388">
              <a:buFont typeface="Arial"/>
              <a:buChar char="•"/>
            </a:pPr>
            <a:r>
              <a:rPr lang="nl-BE"/>
              <a:t>ATCD neurologique chez le père </a:t>
            </a:r>
          </a:p>
          <a:p>
            <a:pPr indent="179388">
              <a:buFont typeface="Arial"/>
              <a:buChar char="•"/>
            </a:pPr>
            <a:r>
              <a:rPr lang="nl-BE"/>
              <a:t>Début 2011 consultation du dossier du père (Pr. Laterre, fin des années 70) : </a:t>
            </a:r>
            <a:br>
              <a:rPr lang="nl-BE"/>
            </a:br>
            <a:r>
              <a:rPr lang="nl-BE"/>
              <a:t>	amyloïdose primitive avec atteImpuissance depuis 1 an</a:t>
            </a:r>
          </a:p>
          <a:p>
            <a:pPr indent="179388">
              <a:buFont typeface="Arial"/>
              <a:buChar char="•"/>
            </a:pPr>
            <a:r>
              <a:rPr lang="nl-BE"/>
              <a:t>ATCD neurologique chez le père </a:t>
            </a:r>
          </a:p>
          <a:p>
            <a:pPr indent="179388">
              <a:buFont typeface="Arial"/>
              <a:buChar char="•"/>
              <a:tabLst>
                <a:tab pos="185738" algn="l"/>
              </a:tabLst>
            </a:pPr>
            <a:r>
              <a:rPr lang="nl-BE"/>
              <a:t>Début 2011 consultation du dossier du père (Pr. Laterre, fin des années 70) : </a:t>
            </a:r>
            <a:br>
              <a:rPr lang="nl-BE"/>
            </a:br>
            <a:r>
              <a:rPr lang="nl-BE"/>
              <a:t>	amyloïdose primitive avec atteinte cardiaque, musculaire et nerveuse</a:t>
            </a:r>
          </a:p>
          <a:p>
            <a:pPr indent="179388">
              <a:buFont typeface="Arial"/>
              <a:buChar char="•"/>
              <a:tabLst>
                <a:tab pos="185738" algn="l"/>
              </a:tabLst>
            </a:pPr>
            <a:r>
              <a:rPr lang="nl-BE"/>
              <a:t>BNM : dépôts amyloïdes au rouge Congo, immunomarquage toujours en cours…</a:t>
            </a:r>
          </a:p>
          <a:p>
            <a:pPr indent="179388">
              <a:buFont typeface="Arial"/>
              <a:buChar char="•"/>
              <a:tabLst>
                <a:tab pos="185738" algn="l"/>
              </a:tabLst>
            </a:pPr>
            <a:r>
              <a:rPr lang="nl-BE"/>
              <a:t>Recherche de la mutation ValMet 30 de </a:t>
            </a:r>
            <a:r>
              <a:rPr lang="nl-BE">
                <a:solidFill>
                  <a:srgbClr val="FF6600"/>
                </a:solidFill>
                <a:effectLst>
                  <a:outerShdw blurRad="38100" dist="38100" dir="2700000" algn="tl">
                    <a:srgbClr val="000000">
                      <a:alpha val="43137"/>
                    </a:srgbClr>
                  </a:outerShdw>
                </a:effectLst>
              </a:rPr>
              <a:t>TTR </a:t>
            </a:r>
            <a:r>
              <a:rPr lang="nl-BE"/>
              <a:t>: négatif</a:t>
            </a:r>
          </a:p>
          <a:p>
            <a:pPr indent="179388">
              <a:buFont typeface="Arial"/>
              <a:buChar char="•"/>
              <a:tabLst>
                <a:tab pos="185738" algn="l"/>
              </a:tabLst>
            </a:pPr>
            <a:r>
              <a:rPr lang="nl-BE"/>
              <a:t>Séquençage du gène </a:t>
            </a:r>
            <a:r>
              <a:rPr lang="nl-BE">
                <a:solidFill>
                  <a:srgbClr val="FF6600"/>
                </a:solidFill>
                <a:effectLst>
                  <a:outerShdw blurRad="38100" dist="38100" dir="2700000" algn="tl">
                    <a:srgbClr val="000000">
                      <a:alpha val="43137"/>
                    </a:srgbClr>
                  </a:outerShdw>
                </a:effectLst>
              </a:rPr>
              <a:t>TTR </a:t>
            </a:r>
            <a:r>
              <a:rPr lang="nl-BE"/>
              <a:t>(Hamburg, Allemagne) : mutation c.176A&gt;T (p.D59V) </a:t>
            </a:r>
            <a:br>
              <a:rPr lang="nl-BE"/>
            </a:br>
            <a:r>
              <a:rPr lang="nl-BE"/>
              <a:t>	à l’état hétérozygote</a:t>
            </a:r>
          </a:p>
          <a:p>
            <a:pPr indent="179388">
              <a:buFont typeface="Arial"/>
              <a:buChar char="•"/>
              <a:tabLst>
                <a:tab pos="185738" algn="l"/>
              </a:tabLst>
            </a:pPr>
            <a:r>
              <a:rPr lang="nl-BE"/>
              <a:t>Mutation rare, mais déjà décrite chez des patients atteints (Eriksson 2008)</a:t>
            </a:r>
          </a:p>
          <a:p>
            <a:pPr indent="179388">
              <a:buFont typeface="Arial"/>
              <a:buChar char="•"/>
              <a:tabLst>
                <a:tab pos="185738" algn="l"/>
              </a:tabLst>
            </a:pPr>
            <a:r>
              <a:rPr lang="nl-BE"/>
              <a:t>Transplantation hépatique (CHU ST, Dr Detry) =&gt; stable </a:t>
            </a:r>
            <a:endParaRPr lang="fr-FR"/>
          </a:p>
          <a:p>
            <a:pPr indent="179388">
              <a:buFont typeface="Arial"/>
              <a:buChar char="•"/>
              <a:tabLst>
                <a:tab pos="185738" algn="l"/>
              </a:tabLst>
            </a:pPr>
            <a:r>
              <a:rPr lang="nl-BE"/>
              <a:t>inte cardiaque, musculaire et nerveuse</a:t>
            </a:r>
          </a:p>
          <a:p>
            <a:pPr indent="179388">
              <a:buFont typeface="Arial"/>
              <a:buChar char="•"/>
              <a:tabLst>
                <a:tab pos="185738" algn="l"/>
              </a:tabLst>
            </a:pPr>
            <a:r>
              <a:rPr lang="nl-BE"/>
              <a:t>BNM : dépôts amyloïdes au rouge Congo, immunomarquage toujours en cours…</a:t>
            </a:r>
          </a:p>
          <a:p>
            <a:pPr indent="179388">
              <a:buFont typeface="Arial"/>
              <a:buChar char="•"/>
              <a:tabLst>
                <a:tab pos="185738" algn="l"/>
              </a:tabLst>
            </a:pPr>
            <a:r>
              <a:rPr lang="nl-BE"/>
              <a:t>Recherche de la mutation ValMet 30 de </a:t>
            </a:r>
            <a:r>
              <a:rPr lang="nl-BE">
                <a:solidFill>
                  <a:srgbClr val="FF6600"/>
                </a:solidFill>
                <a:effectLst>
                  <a:outerShdw blurRad="38100" dist="38100" dir="2700000" algn="tl">
                    <a:srgbClr val="000000">
                      <a:alpha val="43137"/>
                    </a:srgbClr>
                  </a:outerShdw>
                </a:effectLst>
              </a:rPr>
              <a:t>TTR </a:t>
            </a:r>
            <a:r>
              <a:rPr lang="nl-BE"/>
              <a:t>: négatif</a:t>
            </a:r>
          </a:p>
          <a:p>
            <a:pPr indent="179388">
              <a:buFont typeface="Arial"/>
              <a:buChar char="•"/>
              <a:tabLst>
                <a:tab pos="185738" algn="l"/>
              </a:tabLst>
            </a:pPr>
            <a:r>
              <a:rPr lang="nl-BE"/>
              <a:t>Séquençage du gène </a:t>
            </a:r>
            <a:r>
              <a:rPr lang="nl-BE">
                <a:solidFill>
                  <a:srgbClr val="FF6600"/>
                </a:solidFill>
                <a:effectLst>
                  <a:outerShdw blurRad="38100" dist="38100" dir="2700000" algn="tl">
                    <a:srgbClr val="000000">
                      <a:alpha val="43137"/>
                    </a:srgbClr>
                  </a:outerShdw>
                </a:effectLst>
              </a:rPr>
              <a:t>TTR </a:t>
            </a:r>
            <a:r>
              <a:rPr lang="nl-BE"/>
              <a:t>(Hamburg, Allemagne) : mutation c.176A&gt;T (p.D59V) </a:t>
            </a:r>
            <a:br>
              <a:rPr lang="nl-BE"/>
            </a:br>
            <a:r>
              <a:rPr lang="nl-BE"/>
              <a:t>	à l’état hétérozygote</a:t>
            </a:r>
          </a:p>
          <a:p>
            <a:pPr indent="179388">
              <a:buFont typeface="Arial"/>
              <a:buChar char="•"/>
              <a:tabLst>
                <a:tab pos="185738" algn="l"/>
              </a:tabLst>
            </a:pPr>
            <a:r>
              <a:rPr lang="nl-BE"/>
              <a:t>Mutation rare, mais déjà décrite chez des patients atteints (Eriksson 2008)</a:t>
            </a:r>
          </a:p>
          <a:p>
            <a:pPr indent="179388">
              <a:buFont typeface="Arial"/>
              <a:buChar char="•"/>
              <a:tabLst>
                <a:tab pos="185738" algn="l"/>
              </a:tabLst>
            </a:pPr>
            <a:r>
              <a:rPr lang="nl-BE"/>
              <a:t>Transplantation hépatique (CHU ST, Dr Detry) =&gt; stable </a:t>
            </a:r>
            <a:endParaRPr lang="fr-FR"/>
          </a:p>
          <a:p>
            <a:pPr indent="179388">
              <a:buFont typeface="Arial"/>
              <a:buChar char="•"/>
            </a:pPr>
            <a:r>
              <a:rPr lang="nl-BE" b="1">
                <a:solidFill>
                  <a:schemeClr val="bg1"/>
                </a:solidFill>
                <a:latin typeface="Arial" panose="020B0604020202020204" pitchFamily="34" charset="0"/>
                <a:cs typeface="Arial" panose="020B0604020202020204" pitchFamily="34" charset="0"/>
              </a:rPr>
              <a:t> </a:t>
            </a:r>
            <a:endParaRPr lang="fr-FR" b="1">
              <a:solidFill>
                <a:schemeClr val="bg1"/>
              </a:solidFill>
              <a:latin typeface="Arial" panose="020B0604020202020204" pitchFamily="34" charset="0"/>
              <a:cs typeface="Arial" panose="020B0604020202020204" pitchFamily="34" charset="0"/>
            </a:endParaRPr>
          </a:p>
          <a:p>
            <a:endParaRPr lang="fr-FR">
              <a:solidFill>
                <a:schemeClr val="bg1"/>
              </a:solidFill>
            </a:endParaRPr>
          </a:p>
          <a:p>
            <a:endParaRPr lang="fr-FR">
              <a:solidFill>
                <a:schemeClr val="bg1"/>
              </a:solidFill>
            </a:endParaRPr>
          </a:p>
        </p:txBody>
      </p:sp>
      <p:sp>
        <p:nvSpPr>
          <p:cNvPr id="8" name="Sous-titre 2">
            <a:extLst>
              <a:ext uri="{FF2B5EF4-FFF2-40B4-BE49-F238E27FC236}">
                <a16:creationId xmlns:a16="http://schemas.microsoft.com/office/drawing/2014/main" id="{E5BC23A0-90E9-4760-BEBB-6411CB1CA463}"/>
              </a:ext>
            </a:extLst>
          </p:cNvPr>
          <p:cNvSpPr txBox="1">
            <a:spLocks/>
          </p:cNvSpPr>
          <p:nvPr/>
        </p:nvSpPr>
        <p:spPr>
          <a:xfrm>
            <a:off x="5053519" y="-1448107"/>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a:t>Conduction motrice 12/10</a:t>
            </a:r>
          </a:p>
          <a:p>
            <a:endParaRPr lang="fr-FR"/>
          </a:p>
        </p:txBody>
      </p:sp>
      <p:sp>
        <p:nvSpPr>
          <p:cNvPr id="3" name="ZoneTexte 2">
            <a:extLst>
              <a:ext uri="{FF2B5EF4-FFF2-40B4-BE49-F238E27FC236}">
                <a16:creationId xmlns:a16="http://schemas.microsoft.com/office/drawing/2014/main" id="{8A3629D1-E7F0-120C-E335-AB3E0F97D6AF}"/>
              </a:ext>
            </a:extLst>
          </p:cNvPr>
          <p:cNvSpPr txBox="1"/>
          <p:nvPr/>
        </p:nvSpPr>
        <p:spPr>
          <a:xfrm>
            <a:off x="3625120" y="304493"/>
            <a:ext cx="8342437" cy="1200329"/>
          </a:xfrm>
          <a:prstGeom prst="rect">
            <a:avLst/>
          </a:prstGeom>
          <a:noFill/>
        </p:spPr>
        <p:txBody>
          <a:bodyPr wrap="square" rtlCol="0">
            <a:spAutoFit/>
          </a:bodyPr>
          <a:lstStyle/>
          <a:p>
            <a:pPr indent="179388">
              <a:buFont typeface="Arial"/>
              <a:buChar char="•"/>
              <a:tabLst>
                <a:tab pos="185738" algn="l"/>
              </a:tabLst>
            </a:pPr>
            <a:r>
              <a:rPr lang="nl-BE">
                <a:solidFill>
                  <a:schemeClr val="bg1"/>
                </a:solidFill>
              </a:rPr>
              <a:t>Nerf sural (</a:t>
            </a:r>
            <a:r>
              <a:rPr lang="nl-BE" b="1">
                <a:solidFill>
                  <a:srgbClr val="FFFF00"/>
                </a:solidFill>
                <a:effectLst>
                  <a:outerShdw blurRad="38100" dist="38100" dir="2700000" algn="tl">
                    <a:srgbClr val="000000">
                      <a:alpha val="43137"/>
                    </a:srgbClr>
                  </a:outerShdw>
                </a:effectLst>
              </a:rPr>
              <a:t>dépôts amyloïdes</a:t>
            </a:r>
            <a:r>
              <a:rPr lang="nl-BE">
                <a:solidFill>
                  <a:schemeClr val="bg1"/>
                </a:solidFill>
              </a:rPr>
              <a:t>)</a:t>
            </a:r>
          </a:p>
          <a:p>
            <a:pPr indent="179388">
              <a:buFont typeface="Arial"/>
              <a:buChar char="•"/>
              <a:tabLst>
                <a:tab pos="185738" algn="l"/>
              </a:tabLst>
            </a:pPr>
            <a:r>
              <a:rPr lang="nl-BE">
                <a:solidFill>
                  <a:schemeClr val="bg1"/>
                </a:solidFill>
              </a:rPr>
              <a:t>A : coloration au violet de gentiane</a:t>
            </a:r>
          </a:p>
          <a:p>
            <a:pPr indent="179388">
              <a:buFont typeface="Arial"/>
              <a:buChar char="•"/>
              <a:tabLst>
                <a:tab pos="185738" algn="l"/>
              </a:tabLst>
            </a:pPr>
            <a:r>
              <a:rPr lang="nl-BE">
                <a:solidFill>
                  <a:schemeClr val="bg1"/>
                </a:solidFill>
              </a:rPr>
              <a:t>B : coloration au rouge Congo</a:t>
            </a:r>
          </a:p>
          <a:p>
            <a:pPr indent="179388">
              <a:buFont typeface="Arial"/>
              <a:buChar char="•"/>
              <a:tabLst>
                <a:tab pos="185738" algn="l"/>
              </a:tabLst>
            </a:pPr>
            <a:r>
              <a:rPr lang="nl-BE">
                <a:solidFill>
                  <a:schemeClr val="bg1"/>
                </a:solidFill>
              </a:rPr>
              <a:t>C : analyse en biréfringence avec analyse spectrophotométrique</a:t>
            </a:r>
          </a:p>
        </p:txBody>
      </p:sp>
      <p:pic>
        <p:nvPicPr>
          <p:cNvPr id="5" name="Image 4">
            <a:extLst>
              <a:ext uri="{FF2B5EF4-FFF2-40B4-BE49-F238E27FC236}">
                <a16:creationId xmlns:a16="http://schemas.microsoft.com/office/drawing/2014/main" id="{6AF2FCC8-7E89-67E8-6610-13413950881F}"/>
              </a:ext>
            </a:extLst>
          </p:cNvPr>
          <p:cNvPicPr>
            <a:picLocks noChangeAspect="1"/>
          </p:cNvPicPr>
          <p:nvPr/>
        </p:nvPicPr>
        <p:blipFill>
          <a:blip r:embed="rId2"/>
          <a:stretch>
            <a:fillRect/>
          </a:stretch>
        </p:blipFill>
        <p:spPr>
          <a:xfrm>
            <a:off x="0" y="0"/>
            <a:ext cx="3039341" cy="6858000"/>
          </a:xfrm>
          <a:prstGeom prst="rect">
            <a:avLst/>
          </a:prstGeom>
        </p:spPr>
      </p:pic>
      <p:sp>
        <p:nvSpPr>
          <p:cNvPr id="7" name="ZoneTexte 6">
            <a:extLst>
              <a:ext uri="{FF2B5EF4-FFF2-40B4-BE49-F238E27FC236}">
                <a16:creationId xmlns:a16="http://schemas.microsoft.com/office/drawing/2014/main" id="{1B34B595-ACF0-E00D-825D-5E735B2F8750}"/>
              </a:ext>
            </a:extLst>
          </p:cNvPr>
          <p:cNvSpPr txBox="1"/>
          <p:nvPr/>
        </p:nvSpPr>
        <p:spPr>
          <a:xfrm>
            <a:off x="3631203" y="2057093"/>
            <a:ext cx="7159638" cy="1897443"/>
          </a:xfrm>
          <a:prstGeom prst="rect">
            <a:avLst/>
          </a:prstGeom>
          <a:noFill/>
        </p:spPr>
        <p:txBody>
          <a:bodyPr wrap="square">
            <a:spAutoFit/>
          </a:bodyPr>
          <a:lstStyle/>
          <a:p>
            <a:pPr indent="14288">
              <a:tabLst>
                <a:tab pos="185738" algn="l"/>
              </a:tabLst>
            </a:pPr>
            <a:r>
              <a:rPr lang="nl-BE" sz="1800" b="1">
                <a:solidFill>
                  <a:schemeClr val="bg1"/>
                </a:solidFill>
                <a:highlight>
                  <a:srgbClr val="FF0000"/>
                </a:highlight>
              </a:rPr>
              <a:t>Toute neuropathie évolutive sans cause acquise évidente </a:t>
            </a:r>
            <a:br>
              <a:rPr lang="nl-BE"/>
            </a:br>
            <a:endParaRPr lang="nl-BE"/>
          </a:p>
          <a:p>
            <a:pPr>
              <a:lnSpc>
                <a:spcPct val="140000"/>
              </a:lnSpc>
              <a:spcBef>
                <a:spcPts val="930"/>
              </a:spcBef>
              <a:tabLst>
                <a:tab pos="185738" algn="l"/>
              </a:tabLst>
            </a:pPr>
            <a:r>
              <a:rPr lang="nl-BE" b="1" spc="150">
                <a:solidFill>
                  <a:schemeClr val="bg1"/>
                </a:solidFill>
                <a:latin typeface="Arial" panose="020B0604020202020204" pitchFamily="34" charset="0"/>
                <a:cs typeface="Arial" panose="020B0604020202020204" pitchFamily="34" charset="0"/>
              </a:rPr>
              <a:t>= &gt; suspicion d’amylose familiale</a:t>
            </a:r>
            <a:br>
              <a:rPr lang="nl-BE" b="1" spc="150">
                <a:solidFill>
                  <a:schemeClr val="bg1"/>
                </a:solidFill>
                <a:latin typeface="Arial" panose="020B0604020202020204" pitchFamily="34" charset="0"/>
                <a:cs typeface="Arial" panose="020B0604020202020204" pitchFamily="34" charset="0"/>
              </a:rPr>
            </a:br>
            <a:r>
              <a:rPr lang="nl-BE" b="1" spc="150">
                <a:solidFill>
                  <a:schemeClr val="bg1"/>
                </a:solidFill>
                <a:latin typeface="Arial" panose="020B0604020202020204" pitchFamily="34" charset="0"/>
                <a:cs typeface="Arial" panose="020B0604020202020204" pitchFamily="34" charset="0"/>
              </a:rPr>
              <a:t>	ValMet 30</a:t>
            </a:r>
            <a:br>
              <a:rPr lang="nl-BE" b="1" spc="150">
                <a:solidFill>
                  <a:schemeClr val="bg1"/>
                </a:solidFill>
                <a:latin typeface="Arial" panose="020B0604020202020204" pitchFamily="34" charset="0"/>
                <a:cs typeface="Arial" panose="020B0604020202020204" pitchFamily="34" charset="0"/>
              </a:rPr>
            </a:br>
            <a:r>
              <a:rPr lang="nl-BE" b="1" spc="150">
                <a:solidFill>
                  <a:schemeClr val="bg1"/>
                </a:solidFill>
                <a:latin typeface="Arial" panose="020B0604020202020204" pitchFamily="34" charset="0"/>
                <a:cs typeface="Arial" panose="020B0604020202020204" pitchFamily="34" charset="0"/>
              </a:rPr>
              <a:t>	séquençage du gène TTR</a:t>
            </a:r>
          </a:p>
        </p:txBody>
      </p:sp>
      <p:cxnSp>
        <p:nvCxnSpPr>
          <p:cNvPr id="9" name="Connecteur droit 8">
            <a:extLst>
              <a:ext uri="{FF2B5EF4-FFF2-40B4-BE49-F238E27FC236}">
                <a16:creationId xmlns:a16="http://schemas.microsoft.com/office/drawing/2014/main" id="{AD4B36C1-E2CD-5186-EF0E-4242D3508597}"/>
              </a:ext>
            </a:extLst>
          </p:cNvPr>
          <p:cNvCxnSpPr/>
          <p:nvPr/>
        </p:nvCxnSpPr>
        <p:spPr>
          <a:xfrm>
            <a:off x="9127192" y="3010919"/>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ous-titre 2">
            <a:extLst>
              <a:ext uri="{FF2B5EF4-FFF2-40B4-BE49-F238E27FC236}">
                <a16:creationId xmlns:a16="http://schemas.microsoft.com/office/drawing/2014/main" id="{99C6547F-66A6-6E7A-B84D-488A1210C176}"/>
              </a:ext>
            </a:extLst>
          </p:cNvPr>
          <p:cNvSpPr txBox="1">
            <a:spLocks/>
          </p:cNvSpPr>
          <p:nvPr/>
        </p:nvSpPr>
        <p:spPr>
          <a:xfrm>
            <a:off x="8997043" y="2644610"/>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8</a:t>
            </a:r>
            <a:endParaRPr lang="fr-FR" dirty="0">
              <a:solidFill>
                <a:schemeClr val="bg1"/>
              </a:solidFill>
            </a:endParaRPr>
          </a:p>
        </p:txBody>
      </p:sp>
      <p:sp>
        <p:nvSpPr>
          <p:cNvPr id="4" name="Espace réservé du contenu 2">
            <a:extLst>
              <a:ext uri="{FF2B5EF4-FFF2-40B4-BE49-F238E27FC236}">
                <a16:creationId xmlns:a16="http://schemas.microsoft.com/office/drawing/2014/main" id="{CEB44DA1-2860-3FB8-C54E-A325AADB00D6}"/>
              </a:ext>
            </a:extLst>
          </p:cNvPr>
          <p:cNvSpPr txBox="1">
            <a:spLocks/>
          </p:cNvSpPr>
          <p:nvPr/>
        </p:nvSpPr>
        <p:spPr>
          <a:xfrm>
            <a:off x="3714148" y="4220798"/>
            <a:ext cx="8253410" cy="1926291"/>
          </a:xfrm>
          <a:prstGeom prst="rect">
            <a:avLst/>
          </a:prstGeom>
          <a:ln w="50800">
            <a:solidFill>
              <a:srgbClr val="FFFF00"/>
            </a:solidFill>
          </a:ln>
        </p:spPr>
        <p:txBody>
          <a:bodyPr vert="horz" lIns="109728" tIns="109728" rIns="109728" bIns="91440" rtlCol="0">
            <a:normAutofit fontScale="85000" lnSpcReduction="10000"/>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a:solidFill>
                  <a:srgbClr val="FFFF00"/>
                </a:solidFill>
              </a:rPr>
              <a:t>URGENCE THERAPEUTIQUE</a:t>
            </a:r>
          </a:p>
          <a:p>
            <a:pPr marL="285750" indent="-285750">
              <a:buFont typeface="Arial" panose="020B0604020202020204" pitchFamily="34" charset="0"/>
              <a:buChar char="•"/>
            </a:pPr>
            <a:r>
              <a:rPr lang="fr-FR" b="1">
                <a:solidFill>
                  <a:schemeClr val="bg1"/>
                </a:solidFill>
              </a:rPr>
              <a:t>&gt; 20 ans : transplantation hépatique ou cœur-foie</a:t>
            </a:r>
          </a:p>
          <a:p>
            <a:pPr marL="285750" indent="-285750">
              <a:buFont typeface="Arial" panose="020B0604020202020204" pitchFamily="34" charset="0"/>
              <a:buChar char="•"/>
            </a:pPr>
            <a:r>
              <a:rPr lang="fr-FR" b="1">
                <a:solidFill>
                  <a:schemeClr val="bg1"/>
                </a:solidFill>
              </a:rPr>
              <a:t>&gt; 10 ans : </a:t>
            </a:r>
            <a:r>
              <a:rPr lang="fr-FR" b="1" err="1">
                <a:solidFill>
                  <a:schemeClr val="bg1"/>
                </a:solidFill>
              </a:rPr>
              <a:t>Tafamidis</a:t>
            </a:r>
            <a:r>
              <a:rPr lang="fr-FR" b="1">
                <a:solidFill>
                  <a:schemeClr val="bg1"/>
                </a:solidFill>
              </a:rPr>
              <a:t> (limite la formation des dépôts amyloïdes)</a:t>
            </a:r>
          </a:p>
          <a:p>
            <a:pPr marL="285750" indent="-285750">
              <a:buFont typeface="Arial" panose="020B0604020202020204" pitchFamily="34" charset="0"/>
              <a:buChar char="•"/>
            </a:pPr>
            <a:r>
              <a:rPr lang="fr-FR" b="1">
                <a:solidFill>
                  <a:schemeClr val="bg1"/>
                </a:solidFill>
              </a:rPr>
              <a:t>Actuellement : thérapie génique (</a:t>
            </a:r>
            <a:r>
              <a:rPr lang="fr-FR" b="1" err="1">
                <a:solidFill>
                  <a:schemeClr val="bg1"/>
                </a:solidFill>
              </a:rPr>
              <a:t>Patisiran</a:t>
            </a:r>
            <a:r>
              <a:rPr lang="fr-FR" b="1">
                <a:solidFill>
                  <a:schemeClr val="bg1"/>
                </a:solidFill>
              </a:rPr>
              <a:t>, </a:t>
            </a:r>
            <a:r>
              <a:rPr lang="fr-FR" b="1" err="1">
                <a:solidFill>
                  <a:schemeClr val="bg1"/>
                </a:solidFill>
              </a:rPr>
              <a:t>Inotersen</a:t>
            </a:r>
            <a:r>
              <a:rPr lang="fr-FR" b="1">
                <a:solidFill>
                  <a:schemeClr val="bg1"/>
                </a:solidFill>
              </a:rPr>
              <a:t>)</a:t>
            </a:r>
          </a:p>
        </p:txBody>
      </p:sp>
    </p:spTree>
    <p:extLst>
      <p:ext uri="{BB962C8B-B14F-4D97-AF65-F5344CB8AC3E}">
        <p14:creationId xmlns:p14="http://schemas.microsoft.com/office/powerpoint/2010/main" val="1447248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701F994-5AC5-11F1-1975-0694392AF6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891A7A-2855-4890-DA28-2DC2AEC6D3B4}"/>
              </a:ext>
            </a:extLst>
          </p:cNvPr>
          <p:cNvSpPr>
            <a:spLocks noGrp="1"/>
          </p:cNvSpPr>
          <p:nvPr>
            <p:ph type="title"/>
          </p:nvPr>
        </p:nvSpPr>
        <p:spPr>
          <a:xfrm>
            <a:off x="1920240" y="442220"/>
            <a:ext cx="8770571" cy="2094917"/>
          </a:xfrm>
        </p:spPr>
        <p:txBody>
          <a:bodyPr>
            <a:normAutofit/>
          </a:bodyPr>
          <a:lstStyle/>
          <a:p>
            <a:pPr algn="ctr"/>
            <a:r>
              <a:rPr lang="fr-FR">
                <a:solidFill>
                  <a:schemeClr val="bg1"/>
                </a:solidFill>
              </a:rPr>
              <a:t>Les polyneuropathies axonales</a:t>
            </a:r>
            <a:br>
              <a:rPr lang="fr-FR">
                <a:solidFill>
                  <a:schemeClr val="bg1"/>
                </a:solidFill>
              </a:rPr>
            </a:br>
            <a:r>
              <a:rPr lang="fr-FR">
                <a:solidFill>
                  <a:schemeClr val="bg1"/>
                </a:solidFill>
              </a:rPr>
              <a:t>chroniques – subaigües</a:t>
            </a:r>
            <a:br>
              <a:rPr lang="fr-FR">
                <a:solidFill>
                  <a:schemeClr val="bg1"/>
                </a:solidFill>
              </a:rPr>
            </a:br>
            <a:r>
              <a:rPr lang="fr-FR">
                <a:solidFill>
                  <a:schemeClr val="bg1"/>
                </a:solidFill>
              </a:rPr>
              <a:t>en 10 profils</a:t>
            </a:r>
          </a:p>
        </p:txBody>
      </p:sp>
      <p:sp>
        <p:nvSpPr>
          <p:cNvPr id="4" name="Espace réservé du contenu 2">
            <a:extLst>
              <a:ext uri="{FF2B5EF4-FFF2-40B4-BE49-F238E27FC236}">
                <a16:creationId xmlns:a16="http://schemas.microsoft.com/office/drawing/2014/main" id="{E53F9E9E-F3AB-D27B-68BB-B462E9A88294}"/>
              </a:ext>
            </a:extLst>
          </p:cNvPr>
          <p:cNvSpPr txBox="1">
            <a:spLocks/>
          </p:cNvSpPr>
          <p:nvPr/>
        </p:nvSpPr>
        <p:spPr>
          <a:xfrm>
            <a:off x="3923996" y="3429000"/>
            <a:ext cx="4763058" cy="1310425"/>
          </a:xfrm>
          <a:prstGeom prst="rect">
            <a:avLst/>
          </a:prstGeom>
          <a:solidFill>
            <a:srgbClr val="FF0000"/>
          </a:solidFill>
          <a:ln w="50800">
            <a:solidFill>
              <a:schemeClr val="bg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ctr"/>
            <a:r>
              <a:rPr lang="fr-FR" sz="2000" b="1" dirty="0">
                <a:solidFill>
                  <a:schemeClr val="bg1"/>
                </a:solidFill>
                <a:latin typeface="Arial" panose="020B0604020202020204" pitchFamily="34" charset="0"/>
                <a:cs typeface="Arial" panose="020B0604020202020204" pitchFamily="34" charset="0"/>
              </a:rPr>
              <a:t>D’après Thierry </a:t>
            </a:r>
            <a:r>
              <a:rPr lang="fr-FR" sz="2000" b="1" dirty="0" err="1">
                <a:solidFill>
                  <a:schemeClr val="bg1"/>
                </a:solidFill>
                <a:latin typeface="Arial" panose="020B0604020202020204" pitchFamily="34" charset="0"/>
                <a:cs typeface="Arial" panose="020B0604020202020204" pitchFamily="34" charset="0"/>
              </a:rPr>
              <a:t>Maisonobe</a:t>
            </a:r>
            <a:endParaRPr lang="fr-FR" sz="2000" b="1" dirty="0">
              <a:solidFill>
                <a:schemeClr val="bg1"/>
              </a:solidFill>
              <a:latin typeface="Arial" panose="020B0604020202020204" pitchFamily="34" charset="0"/>
              <a:cs typeface="Arial" panose="020B0604020202020204" pitchFamily="34" charset="0"/>
            </a:endParaRPr>
          </a:p>
          <a:p>
            <a:pPr algn="ctr"/>
            <a:r>
              <a:rPr lang="fr-FR" sz="2000" b="1" dirty="0">
                <a:solidFill>
                  <a:schemeClr val="bg1"/>
                </a:solidFill>
                <a:latin typeface="Arial" panose="020B0604020202020204" pitchFamily="34" charset="0"/>
                <a:cs typeface="Arial" panose="020B0604020202020204" pitchFamily="34" charset="0"/>
              </a:rPr>
              <a:t>(Pitié-Salpêtrière)</a:t>
            </a:r>
          </a:p>
        </p:txBody>
      </p:sp>
      <p:cxnSp>
        <p:nvCxnSpPr>
          <p:cNvPr id="3" name="Connecteur droit 2">
            <a:extLst>
              <a:ext uri="{FF2B5EF4-FFF2-40B4-BE49-F238E27FC236}">
                <a16:creationId xmlns:a16="http://schemas.microsoft.com/office/drawing/2014/main" id="{A684D040-249E-FE8E-8912-8D2217C1BB21}"/>
              </a:ext>
            </a:extLst>
          </p:cNvPr>
          <p:cNvCxnSpPr/>
          <p:nvPr/>
        </p:nvCxnSpPr>
        <p:spPr>
          <a:xfrm>
            <a:off x="10399400" y="5431188"/>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ous-titre 2">
            <a:extLst>
              <a:ext uri="{FF2B5EF4-FFF2-40B4-BE49-F238E27FC236}">
                <a16:creationId xmlns:a16="http://schemas.microsoft.com/office/drawing/2014/main" id="{8B601304-4AB6-7009-C5EB-221B8F39AE90}"/>
              </a:ext>
            </a:extLst>
          </p:cNvPr>
          <p:cNvSpPr txBox="1">
            <a:spLocks/>
          </p:cNvSpPr>
          <p:nvPr/>
        </p:nvSpPr>
        <p:spPr>
          <a:xfrm>
            <a:off x="10269251" y="5064879"/>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9</a:t>
            </a:r>
            <a:endParaRPr lang="fr-FR" dirty="0">
              <a:solidFill>
                <a:schemeClr val="bg1"/>
              </a:solidFill>
            </a:endParaRPr>
          </a:p>
        </p:txBody>
      </p:sp>
    </p:spTree>
    <p:extLst>
      <p:ext uri="{BB962C8B-B14F-4D97-AF65-F5344CB8AC3E}">
        <p14:creationId xmlns:p14="http://schemas.microsoft.com/office/powerpoint/2010/main" val="1532802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B88A850D-D975-C1EA-AAEC-E344597376B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2AC18AA-D121-3BDE-FFAF-82A17BE2D7D6}"/>
              </a:ext>
            </a:extLst>
          </p:cNvPr>
          <p:cNvSpPr txBox="1"/>
          <p:nvPr/>
        </p:nvSpPr>
        <p:spPr>
          <a:xfrm>
            <a:off x="10497833" y="-114251"/>
            <a:ext cx="1720343" cy="3580980"/>
          </a:xfrm>
          <a:prstGeom prst="rect">
            <a:avLst/>
          </a:prstGeom>
          <a:noFill/>
        </p:spPr>
        <p:txBody>
          <a:bodyPr wrap="none" rtlCol="0">
            <a:spAutoFit/>
          </a:bodyPr>
          <a:lstStyle/>
          <a:p>
            <a:pPr algn="ctr">
              <a:lnSpc>
                <a:spcPct val="140000"/>
              </a:lnSpc>
              <a:spcBef>
                <a:spcPts val="930"/>
              </a:spcBef>
            </a:pPr>
            <a:r>
              <a:rPr lang="nl-BE" sz="1600" b="1" spc="150">
                <a:solidFill>
                  <a:schemeClr val="bg1"/>
                </a:solidFill>
                <a:highlight>
                  <a:srgbClr val="FF0000"/>
                </a:highlight>
                <a:latin typeface="Arial" panose="020B0604020202020204" pitchFamily="34" charset="0"/>
                <a:cs typeface="Arial" panose="020B0604020202020204" pitchFamily="34" charset="0"/>
              </a:rPr>
              <a:t>PROFIL  9 </a:t>
            </a:r>
          </a:p>
          <a:p>
            <a:pPr algn="ctr"/>
            <a:r>
              <a:rPr lang="nl-BE" sz="1600" b="1" spc="150">
                <a:solidFill>
                  <a:schemeClr val="bg1"/>
                </a:solidFill>
                <a:latin typeface="Arial" panose="020B0604020202020204" pitchFamily="34" charset="0"/>
                <a:cs typeface="Arial" panose="020B0604020202020204" pitchFamily="34" charset="0"/>
              </a:rPr>
              <a:t>Tardif</a:t>
            </a:r>
          </a:p>
          <a:p>
            <a:pPr algn="ctr"/>
            <a:r>
              <a:rPr lang="nl-BE" sz="1600" b="1" spc="150">
                <a:solidFill>
                  <a:schemeClr val="bg1"/>
                </a:solidFill>
                <a:latin typeface="Arial" panose="020B0604020202020204" pitchFamily="34" charset="0"/>
                <a:cs typeface="Arial" panose="020B0604020202020204" pitchFamily="34" charset="0"/>
              </a:rPr>
              <a:t>Sensitif</a:t>
            </a:r>
          </a:p>
          <a:p>
            <a:pPr algn="ctr"/>
            <a:r>
              <a:rPr lang="nl-BE" sz="1600" b="1" spc="150">
                <a:highlight>
                  <a:srgbClr val="00FF00"/>
                </a:highlight>
                <a:latin typeface="Arial" panose="020B0604020202020204" pitchFamily="34" charset="0"/>
                <a:cs typeface="Arial" panose="020B0604020202020204" pitchFamily="34" charset="0"/>
              </a:rPr>
              <a:t>4 membres</a:t>
            </a:r>
          </a:p>
          <a:p>
            <a:pPr algn="ctr"/>
            <a:r>
              <a:rPr lang="nl-BE" sz="1600" b="1" spc="150">
                <a:solidFill>
                  <a:schemeClr val="bg1"/>
                </a:solidFill>
                <a:latin typeface="Arial" panose="020B0604020202020204" pitchFamily="34" charset="0"/>
                <a:cs typeface="Arial" panose="020B0604020202020204" pitchFamily="34" charset="0"/>
              </a:rPr>
              <a:t>Intermittent</a:t>
            </a:r>
          </a:p>
          <a:p>
            <a:pPr algn="ctr"/>
            <a:endParaRPr lang="nl-BE" sz="1600" b="1" spc="150">
              <a:solidFill>
                <a:schemeClr val="bg1"/>
              </a:solidFill>
              <a:latin typeface="Arial" panose="020B0604020202020204" pitchFamily="34" charset="0"/>
              <a:cs typeface="Arial" panose="020B0604020202020204" pitchFamily="34" charset="0"/>
            </a:endParaRPr>
          </a:p>
          <a:p>
            <a:pPr algn="ctr"/>
            <a:r>
              <a:rPr lang="nl-BE" sz="1600" b="1" spc="150">
                <a:solidFill>
                  <a:schemeClr val="bg1"/>
                </a:solidFill>
                <a:latin typeface="Arial" panose="020B0604020202020204" pitchFamily="34" charset="0"/>
                <a:cs typeface="Arial" panose="020B0604020202020204" pitchFamily="34" charset="0"/>
              </a:rPr>
              <a:t>Signe du</a:t>
            </a:r>
          </a:p>
          <a:p>
            <a:pPr algn="ctr"/>
            <a:r>
              <a:rPr lang="nl-BE" sz="1600" b="1" spc="150">
                <a:solidFill>
                  <a:schemeClr val="bg1"/>
                </a:solidFill>
                <a:latin typeface="Arial" panose="020B0604020202020204" pitchFamily="34" charset="0"/>
                <a:cs typeface="Arial" panose="020B0604020202020204" pitchFamily="34" charset="0"/>
              </a:rPr>
              <a:t>“caddie”</a:t>
            </a:r>
          </a:p>
          <a:p>
            <a:pPr algn="ctr"/>
            <a:endParaRPr lang="nl-BE" sz="1600" b="1" spc="150">
              <a:solidFill>
                <a:schemeClr val="bg1"/>
              </a:solidFill>
              <a:latin typeface="Arial" panose="020B0604020202020204" pitchFamily="34" charset="0"/>
              <a:cs typeface="Arial" panose="020B0604020202020204" pitchFamily="34" charset="0"/>
            </a:endParaRPr>
          </a:p>
          <a:p>
            <a:pPr algn="ctr"/>
            <a:endParaRPr lang="nl-BE" sz="1600" b="1" spc="150">
              <a:solidFill>
                <a:srgbClr val="FFFF00"/>
              </a:solidFill>
              <a:latin typeface="Arial" panose="020B0604020202020204" pitchFamily="34" charset="0"/>
              <a:cs typeface="Arial" panose="020B0604020202020204" pitchFamily="34" charset="0"/>
            </a:endParaRPr>
          </a:p>
          <a:p>
            <a:pPr algn="ctr"/>
            <a:r>
              <a:rPr lang="nl-BE" sz="1600" b="1" spc="150">
                <a:solidFill>
                  <a:srgbClr val="FFFF00"/>
                </a:solidFill>
                <a:latin typeface="Arial" panose="020B0604020202020204" pitchFamily="34" charset="0"/>
                <a:cs typeface="Arial" panose="020B0604020202020204" pitchFamily="34" charset="0"/>
              </a:rPr>
              <a:t>Canalaire MS</a:t>
            </a:r>
          </a:p>
          <a:p>
            <a:pPr algn="ctr"/>
            <a:r>
              <a:rPr lang="nl-BE" sz="1600" b="1" spc="150">
                <a:solidFill>
                  <a:srgbClr val="FFFF00"/>
                </a:solidFill>
                <a:latin typeface="Arial" panose="020B0604020202020204" pitchFamily="34" charset="0"/>
                <a:cs typeface="Arial" panose="020B0604020202020204" pitchFamily="34" charset="0"/>
              </a:rPr>
              <a:t>Radicu. MI</a:t>
            </a:r>
          </a:p>
          <a:p>
            <a:pPr>
              <a:lnSpc>
                <a:spcPct val="140000"/>
              </a:lnSpc>
              <a:spcBef>
                <a:spcPts val="930"/>
              </a:spcBef>
            </a:pPr>
            <a:r>
              <a:rPr lang="nl-BE" sz="1600" b="1" spc="150">
                <a:latin typeface="Arial" panose="020B0604020202020204" pitchFamily="34" charset="0"/>
                <a:cs typeface="Arial" panose="020B0604020202020204" pitchFamily="34" charset="0"/>
              </a:rPr>
              <a:t>	</a:t>
            </a:r>
            <a:endParaRPr lang="nl-BE" sz="1600"/>
          </a:p>
        </p:txBody>
      </p:sp>
      <p:sp>
        <p:nvSpPr>
          <p:cNvPr id="10" name="ZoneTexte 9">
            <a:extLst>
              <a:ext uri="{FF2B5EF4-FFF2-40B4-BE49-F238E27FC236}">
                <a16:creationId xmlns:a16="http://schemas.microsoft.com/office/drawing/2014/main" id="{A7D7F185-E066-4EBE-A649-E97048320D10}"/>
              </a:ext>
            </a:extLst>
          </p:cNvPr>
          <p:cNvSpPr txBox="1"/>
          <p:nvPr/>
        </p:nvSpPr>
        <p:spPr>
          <a:xfrm>
            <a:off x="8807742" y="-114251"/>
            <a:ext cx="1955985" cy="4073423"/>
          </a:xfrm>
          <a:prstGeom prst="rect">
            <a:avLst/>
          </a:prstGeom>
          <a:noFill/>
        </p:spPr>
        <p:txBody>
          <a:bodyPr wrap="none" rtlCol="0">
            <a:spAutoFit/>
          </a:bodyPr>
          <a:lstStyle/>
          <a:p>
            <a:pPr algn="ctr">
              <a:lnSpc>
                <a:spcPct val="140000"/>
              </a:lnSpc>
              <a:spcBef>
                <a:spcPts val="930"/>
              </a:spcBef>
            </a:pPr>
            <a:r>
              <a:rPr lang="nl-BE" sz="1600" b="1" spc="150">
                <a:solidFill>
                  <a:schemeClr val="bg1"/>
                </a:solidFill>
                <a:highlight>
                  <a:srgbClr val="FF0000"/>
                </a:highlight>
                <a:latin typeface="Arial" panose="020B0604020202020204" pitchFamily="34" charset="0"/>
                <a:cs typeface="Arial" panose="020B0604020202020204" pitchFamily="34" charset="0"/>
              </a:rPr>
              <a:t>PROFIL  8 </a:t>
            </a:r>
          </a:p>
          <a:p>
            <a:pPr algn="ctr"/>
            <a:r>
              <a:rPr lang="nl-BE" sz="1600" b="1" spc="150">
                <a:solidFill>
                  <a:schemeClr val="bg1"/>
                </a:solidFill>
                <a:latin typeface="Arial" panose="020B0604020202020204" pitchFamily="34" charset="0"/>
                <a:cs typeface="Arial" panose="020B0604020202020204" pitchFamily="34" charset="0"/>
              </a:rPr>
              <a:t>Tardif</a:t>
            </a:r>
          </a:p>
          <a:p>
            <a:pPr algn="ctr"/>
            <a:r>
              <a:rPr lang="nl-BE" sz="1600" b="1" spc="150">
                <a:solidFill>
                  <a:schemeClr val="bg1"/>
                </a:solidFill>
                <a:latin typeface="Arial" panose="020B0604020202020204" pitchFamily="34" charset="0"/>
                <a:cs typeface="Arial" panose="020B0604020202020204" pitchFamily="34" charset="0"/>
              </a:rPr>
              <a:t>Sensitif</a:t>
            </a:r>
          </a:p>
          <a:p>
            <a:pPr algn="ctr"/>
            <a:r>
              <a:rPr lang="nl-BE" sz="1600" b="1" spc="150">
                <a:solidFill>
                  <a:schemeClr val="bg1"/>
                </a:solidFill>
                <a:latin typeface="Arial" panose="020B0604020202020204" pitchFamily="34" charset="0"/>
                <a:cs typeface="Arial" panose="020B0604020202020204" pitchFamily="34" charset="0"/>
              </a:rPr>
              <a:t>MI LD</a:t>
            </a:r>
          </a:p>
          <a:p>
            <a:pPr algn="ctr"/>
            <a:r>
              <a:rPr lang="nl-BE" sz="1600" b="1" spc="150">
                <a:solidFill>
                  <a:schemeClr val="bg1"/>
                </a:solidFill>
                <a:latin typeface="Arial" panose="020B0604020202020204" pitchFamily="34" charset="0"/>
                <a:cs typeface="Arial" panose="020B0604020202020204" pitchFamily="34" charset="0"/>
              </a:rPr>
              <a:t>Intermittent</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-&gt; permanent</a:t>
            </a:r>
          </a:p>
          <a:p>
            <a:pPr algn="ctr"/>
            <a:r>
              <a:rPr lang="nl-BE" sz="1600" b="1" spc="150">
                <a:solidFill>
                  <a:schemeClr val="bg1"/>
                </a:solidFill>
                <a:latin typeface="Arial" panose="020B0604020202020204" pitchFamily="34" charset="0"/>
                <a:cs typeface="Arial" panose="020B0604020202020204" pitchFamily="34" charset="0"/>
              </a:rPr>
              <a:t>Chronique</a:t>
            </a:r>
          </a:p>
          <a:p>
            <a:pPr algn="ctr"/>
            <a:endParaRPr lang="nl-BE" sz="1600" b="1" spc="150">
              <a:solidFill>
                <a:srgbClr val="FFFF00"/>
              </a:solidFill>
              <a:latin typeface="Arial" panose="020B0604020202020204" pitchFamily="34" charset="0"/>
              <a:cs typeface="Arial" panose="020B0604020202020204" pitchFamily="34" charset="0"/>
            </a:endParaRPr>
          </a:p>
          <a:p>
            <a:pPr algn="ctr"/>
            <a:endParaRPr lang="nl-BE" sz="1600" b="1" spc="150">
              <a:solidFill>
                <a:srgbClr val="FFFF00"/>
              </a:solidFill>
              <a:latin typeface="Arial" panose="020B0604020202020204" pitchFamily="34" charset="0"/>
              <a:cs typeface="Arial" panose="020B0604020202020204" pitchFamily="34" charset="0"/>
            </a:endParaRPr>
          </a:p>
          <a:p>
            <a:pPr algn="ctr"/>
            <a:endParaRPr lang="nl-BE" sz="1600" b="1" spc="150">
              <a:solidFill>
                <a:srgbClr val="FFFF00"/>
              </a:solidFill>
              <a:latin typeface="Arial" panose="020B0604020202020204" pitchFamily="34" charset="0"/>
              <a:cs typeface="Arial" panose="020B0604020202020204" pitchFamily="34" charset="0"/>
            </a:endParaRPr>
          </a:p>
          <a:p>
            <a:pPr algn="ctr"/>
            <a:r>
              <a:rPr lang="nl-BE" sz="1600" b="1" spc="150">
                <a:solidFill>
                  <a:srgbClr val="FFFF00"/>
                </a:solidFill>
                <a:latin typeface="Arial" panose="020B0604020202020204" pitchFamily="34" charset="0"/>
                <a:cs typeface="Arial" panose="020B0604020202020204" pitchFamily="34" charset="0"/>
              </a:rPr>
              <a:t>Idiopathique</a:t>
            </a:r>
          </a:p>
          <a:p>
            <a:pPr algn="ctr"/>
            <a:r>
              <a:rPr lang="nl-BE" sz="1600" b="1" spc="150">
                <a:solidFill>
                  <a:schemeClr val="bg1"/>
                </a:solidFill>
                <a:latin typeface="Arial" panose="020B0604020202020204" pitchFamily="34" charset="0"/>
                <a:cs typeface="Arial" panose="020B0604020202020204" pitchFamily="34" charset="0"/>
              </a:rPr>
              <a:t>Syn métabo (?)</a:t>
            </a:r>
          </a:p>
          <a:p>
            <a:pPr algn="ctr"/>
            <a:r>
              <a:rPr lang="nl-BE" sz="1600" b="1" spc="150">
                <a:solidFill>
                  <a:schemeClr val="bg1"/>
                </a:solidFill>
                <a:latin typeface="Arial" panose="020B0604020202020204" pitchFamily="34" charset="0"/>
                <a:cs typeface="Arial" panose="020B0604020202020204" pitchFamily="34" charset="0"/>
              </a:rPr>
              <a:t>Vieillissement</a:t>
            </a:r>
          </a:p>
          <a:p>
            <a:pPr algn="ctr"/>
            <a:r>
              <a:rPr lang="nl-BE" sz="1600" b="1" spc="150">
                <a:solidFill>
                  <a:schemeClr val="bg1"/>
                </a:solidFill>
                <a:latin typeface="Arial" panose="020B0604020202020204" pitchFamily="34" charset="0"/>
                <a:cs typeface="Arial" panose="020B0604020202020204" pitchFamily="34" charset="0"/>
              </a:rPr>
              <a:t>Mito (?)</a:t>
            </a:r>
          </a:p>
          <a:p>
            <a:pPr>
              <a:lnSpc>
                <a:spcPct val="140000"/>
              </a:lnSpc>
              <a:spcBef>
                <a:spcPts val="930"/>
              </a:spcBef>
            </a:pPr>
            <a:r>
              <a:rPr lang="nl-BE" sz="1600" b="1" spc="150">
                <a:latin typeface="Arial" panose="020B0604020202020204" pitchFamily="34" charset="0"/>
                <a:cs typeface="Arial" panose="020B0604020202020204" pitchFamily="34" charset="0"/>
              </a:rPr>
              <a:t>	</a:t>
            </a:r>
            <a:endParaRPr lang="nl-BE" sz="1600"/>
          </a:p>
        </p:txBody>
      </p:sp>
      <p:sp>
        <p:nvSpPr>
          <p:cNvPr id="4" name="ZoneTexte 3">
            <a:extLst>
              <a:ext uri="{FF2B5EF4-FFF2-40B4-BE49-F238E27FC236}">
                <a16:creationId xmlns:a16="http://schemas.microsoft.com/office/drawing/2014/main" id="{4029C5BC-4B18-CDDF-E211-E9C3A934297A}"/>
              </a:ext>
            </a:extLst>
          </p:cNvPr>
          <p:cNvSpPr txBox="1"/>
          <p:nvPr/>
        </p:nvSpPr>
        <p:spPr>
          <a:xfrm>
            <a:off x="7541367" y="-114251"/>
            <a:ext cx="1632948" cy="4565865"/>
          </a:xfrm>
          <a:prstGeom prst="rect">
            <a:avLst/>
          </a:prstGeom>
          <a:noFill/>
        </p:spPr>
        <p:txBody>
          <a:bodyPr wrap="none" rtlCol="0">
            <a:spAutoFit/>
          </a:bodyPr>
          <a:lstStyle/>
          <a:p>
            <a:pPr algn="ctr">
              <a:lnSpc>
                <a:spcPct val="140000"/>
              </a:lnSpc>
              <a:spcBef>
                <a:spcPts val="930"/>
              </a:spcBef>
            </a:pPr>
            <a:r>
              <a:rPr lang="nl-BE" sz="1600" b="1" spc="150">
                <a:solidFill>
                  <a:schemeClr val="bg1"/>
                </a:solidFill>
                <a:highlight>
                  <a:srgbClr val="FF0000"/>
                </a:highlight>
                <a:latin typeface="Arial" panose="020B0604020202020204" pitchFamily="34" charset="0"/>
                <a:cs typeface="Arial" panose="020B0604020202020204" pitchFamily="34" charset="0"/>
              </a:rPr>
              <a:t>PROFIL  7 </a:t>
            </a:r>
          </a:p>
          <a:p>
            <a:pPr algn="ctr"/>
            <a:r>
              <a:rPr lang="nl-BE" sz="1600" b="1" spc="150">
                <a:solidFill>
                  <a:schemeClr val="bg1"/>
                </a:solidFill>
                <a:latin typeface="Arial" panose="020B0604020202020204" pitchFamily="34" charset="0"/>
                <a:cs typeface="Arial" panose="020B0604020202020204" pitchFamily="34" charset="0"/>
              </a:rPr>
              <a:t>Adulte</a:t>
            </a:r>
          </a:p>
          <a:p>
            <a:pPr algn="ctr"/>
            <a:r>
              <a:rPr lang="nl-BE" sz="1600" b="1" spc="150">
                <a:solidFill>
                  <a:schemeClr val="bg1"/>
                </a:solidFill>
                <a:latin typeface="Arial" panose="020B0604020202020204" pitchFamily="34" charset="0"/>
                <a:cs typeface="Arial" panose="020B0604020202020204" pitchFamily="34" charset="0"/>
              </a:rPr>
              <a:t>Sensitif</a:t>
            </a:r>
          </a:p>
          <a:p>
            <a:pPr algn="ctr"/>
            <a:r>
              <a:rPr lang="nl-BE" sz="1600" b="1" spc="150">
                <a:solidFill>
                  <a:schemeClr val="bg1"/>
                </a:solidFill>
                <a:latin typeface="Arial" panose="020B0604020202020204" pitchFamily="34" charset="0"/>
                <a:cs typeface="Arial" panose="020B0604020202020204" pitchFamily="34" charset="0"/>
              </a:rPr>
              <a:t>douleurs LD</a:t>
            </a:r>
          </a:p>
          <a:p>
            <a:pPr algn="ctr"/>
            <a:r>
              <a:rPr lang="nl-BE" sz="1600" b="1" spc="150">
                <a:highlight>
                  <a:srgbClr val="00FFFF"/>
                </a:highlight>
                <a:latin typeface="Arial" panose="020B0604020202020204" pitchFamily="34" charset="0"/>
                <a:cs typeface="Arial" panose="020B0604020202020204" pitchFamily="34" charset="0"/>
              </a:rPr>
              <a:t>Rapidement</a:t>
            </a:r>
            <a:br>
              <a:rPr lang="nl-BE" sz="1600" b="1" spc="150">
                <a:highlight>
                  <a:srgbClr val="00FFFF"/>
                </a:highlight>
                <a:latin typeface="Arial" panose="020B0604020202020204" pitchFamily="34" charset="0"/>
                <a:cs typeface="Arial" panose="020B0604020202020204" pitchFamily="34" charset="0"/>
              </a:rPr>
            </a:br>
            <a:r>
              <a:rPr lang="nl-BE" sz="1600" b="1" spc="150">
                <a:highlight>
                  <a:srgbClr val="00FFFF"/>
                </a:highlight>
                <a:latin typeface="Arial" panose="020B0604020202020204" pitchFamily="34" charset="0"/>
                <a:cs typeface="Arial" panose="020B0604020202020204" pitchFamily="34" charset="0"/>
              </a:rPr>
              <a:t>moteur</a:t>
            </a:r>
          </a:p>
          <a:p>
            <a:pPr algn="ctr"/>
            <a:r>
              <a:rPr lang="nl-BE" sz="1600" b="1" spc="150">
                <a:solidFill>
                  <a:srgbClr val="FF0000"/>
                </a:solidFill>
                <a:highlight>
                  <a:srgbClr val="FFFF00"/>
                </a:highlight>
                <a:latin typeface="Arial" panose="020B0604020202020204" pitchFamily="34" charset="0"/>
                <a:cs typeface="Arial" panose="020B0604020202020204" pitchFamily="34" charset="0"/>
              </a:rPr>
              <a:t>Subaigu</a:t>
            </a:r>
          </a:p>
          <a:p>
            <a:pPr algn="ctr"/>
            <a:r>
              <a:rPr lang="nl-BE" sz="1600" b="1" spc="150">
                <a:solidFill>
                  <a:srgbClr val="FFFF00"/>
                </a:solidFill>
                <a:latin typeface="Arial" panose="020B0604020202020204" pitchFamily="34" charset="0"/>
                <a:cs typeface="Arial" panose="020B0604020202020204" pitchFamily="34" charset="0"/>
              </a:rPr>
              <a:t>Amylose</a:t>
            </a:r>
          </a:p>
          <a:p>
            <a:pPr algn="ctr"/>
            <a:r>
              <a:rPr lang="nl-BE" sz="1600" b="1" spc="150">
                <a:solidFill>
                  <a:srgbClr val="FFFF00"/>
                </a:solidFill>
                <a:latin typeface="Arial" panose="020B0604020202020204" pitchFamily="34" charset="0"/>
                <a:cs typeface="Arial" panose="020B0604020202020204" pitchFamily="34" charset="0"/>
              </a:rPr>
              <a:t>paraN</a:t>
            </a:r>
          </a:p>
          <a:p>
            <a:pPr algn="ctr"/>
            <a:r>
              <a:rPr lang="nl-BE" sz="1600" b="1" spc="150">
                <a:solidFill>
                  <a:srgbClr val="FFFF00"/>
                </a:solidFill>
                <a:latin typeface="Arial" panose="020B0604020202020204" pitchFamily="34" charset="0"/>
                <a:cs typeface="Arial" panose="020B0604020202020204" pitchFamily="34" charset="0"/>
              </a:rPr>
              <a:t>Vascularite</a:t>
            </a:r>
          </a:p>
          <a:p>
            <a:pPr algn="ctr"/>
            <a:r>
              <a:rPr lang="nl-BE" sz="1600" b="1" spc="150">
                <a:solidFill>
                  <a:srgbClr val="FFFF00"/>
                </a:solidFill>
                <a:latin typeface="Arial" panose="020B0604020202020204" pitchFamily="34" charset="0"/>
                <a:cs typeface="Arial" panose="020B0604020202020204" pitchFamily="34" charset="0"/>
              </a:rPr>
              <a:t>Lymphome</a:t>
            </a:r>
          </a:p>
          <a:p>
            <a:pPr algn="ctr"/>
            <a:r>
              <a:rPr lang="nl-BE" sz="1600" b="1" spc="150">
                <a:solidFill>
                  <a:srgbClr val="FFFF00"/>
                </a:solidFill>
                <a:latin typeface="Arial" panose="020B0604020202020204" pitchFamily="34" charset="0"/>
                <a:cs typeface="Arial" panose="020B0604020202020204" pitchFamily="34" charset="0"/>
              </a:rPr>
              <a:t>Myélome</a:t>
            </a:r>
          </a:p>
          <a:p>
            <a:pPr algn="ctr"/>
            <a:r>
              <a:rPr lang="nl-BE" sz="1600" b="1" spc="150">
                <a:solidFill>
                  <a:srgbClr val="FFFF00"/>
                </a:solidFill>
                <a:latin typeface="Arial" panose="020B0604020202020204" pitchFamily="34" charset="0"/>
                <a:cs typeface="Arial" panose="020B0604020202020204" pitchFamily="34" charset="0"/>
              </a:rPr>
              <a:t>POEMS</a:t>
            </a:r>
          </a:p>
          <a:p>
            <a:pPr algn="ctr"/>
            <a:r>
              <a:rPr lang="nl-BE" sz="1600" b="1" spc="150">
                <a:solidFill>
                  <a:schemeClr val="bg1"/>
                </a:solidFill>
                <a:latin typeface="Arial" panose="020B0604020202020204" pitchFamily="34" charset="0"/>
                <a:cs typeface="Arial" panose="020B0604020202020204" pitchFamily="34" charset="0"/>
              </a:rPr>
              <a:t>Toxique </a:t>
            </a:r>
          </a:p>
          <a:p>
            <a:pPr algn="ctr"/>
            <a:endParaRPr lang="nl-BE" sz="1600" b="1" spc="150">
              <a:solidFill>
                <a:schemeClr val="bg1"/>
              </a:solidFill>
              <a:latin typeface="Arial" panose="020B0604020202020204" pitchFamily="34" charset="0"/>
              <a:cs typeface="Arial" panose="020B0604020202020204" pitchFamily="34" charset="0"/>
            </a:endParaRPr>
          </a:p>
          <a:p>
            <a:pPr algn="ctr"/>
            <a:endParaRPr lang="nl-BE" sz="1600" b="1" spc="150">
              <a:solidFill>
                <a:schemeClr val="bg1"/>
              </a:solidFill>
              <a:latin typeface="Arial" panose="020B0604020202020204" pitchFamily="34" charset="0"/>
              <a:cs typeface="Arial" panose="020B0604020202020204" pitchFamily="34" charset="0"/>
            </a:endParaRPr>
          </a:p>
          <a:p>
            <a:pPr>
              <a:lnSpc>
                <a:spcPct val="140000"/>
              </a:lnSpc>
              <a:spcBef>
                <a:spcPts val="930"/>
              </a:spcBef>
            </a:pPr>
            <a:r>
              <a:rPr lang="nl-BE" sz="1600" b="1" spc="150">
                <a:latin typeface="Arial" panose="020B0604020202020204" pitchFamily="34" charset="0"/>
                <a:cs typeface="Arial" panose="020B0604020202020204" pitchFamily="34" charset="0"/>
              </a:rPr>
              <a:t>	</a:t>
            </a:r>
            <a:endParaRPr lang="nl-BE" sz="1600"/>
          </a:p>
        </p:txBody>
      </p:sp>
      <p:sp>
        <p:nvSpPr>
          <p:cNvPr id="11" name="ZoneTexte 10">
            <a:extLst>
              <a:ext uri="{FF2B5EF4-FFF2-40B4-BE49-F238E27FC236}">
                <a16:creationId xmlns:a16="http://schemas.microsoft.com/office/drawing/2014/main" id="{AF033F27-0131-B5DC-8D26-1AB0F9086F80}"/>
              </a:ext>
            </a:extLst>
          </p:cNvPr>
          <p:cNvSpPr txBox="1"/>
          <p:nvPr/>
        </p:nvSpPr>
        <p:spPr>
          <a:xfrm>
            <a:off x="5865533" y="-114251"/>
            <a:ext cx="1942327" cy="7028078"/>
          </a:xfrm>
          <a:prstGeom prst="rect">
            <a:avLst/>
          </a:prstGeom>
          <a:noFill/>
        </p:spPr>
        <p:txBody>
          <a:bodyPr wrap="none" rtlCol="0">
            <a:spAutoFit/>
          </a:bodyPr>
          <a:lstStyle/>
          <a:p>
            <a:pPr algn="ctr">
              <a:lnSpc>
                <a:spcPct val="140000"/>
              </a:lnSpc>
              <a:spcBef>
                <a:spcPts val="930"/>
              </a:spcBef>
            </a:pPr>
            <a:r>
              <a:rPr lang="nl-BE" sz="1600" b="1" spc="150">
                <a:solidFill>
                  <a:schemeClr val="bg1"/>
                </a:solidFill>
                <a:highlight>
                  <a:srgbClr val="FF0000"/>
                </a:highlight>
                <a:latin typeface="Arial" panose="020B0604020202020204" pitchFamily="34" charset="0"/>
                <a:cs typeface="Arial" panose="020B0604020202020204" pitchFamily="34" charset="0"/>
              </a:rPr>
              <a:t>PROFIL  6 </a:t>
            </a:r>
          </a:p>
          <a:p>
            <a:pPr algn="ctr"/>
            <a:r>
              <a:rPr lang="nl-BE" sz="1600" b="1" spc="150">
                <a:solidFill>
                  <a:schemeClr val="bg1"/>
                </a:solidFill>
                <a:latin typeface="Arial" panose="020B0604020202020204" pitchFamily="34" charset="0"/>
                <a:cs typeface="Arial" panose="020B0604020202020204" pitchFamily="34" charset="0"/>
              </a:rPr>
              <a:t>Adulte</a:t>
            </a:r>
          </a:p>
          <a:p>
            <a:pPr algn="ctr"/>
            <a:r>
              <a:rPr lang="nl-BE" sz="1600" b="1" spc="150">
                <a:solidFill>
                  <a:schemeClr val="bg1"/>
                </a:solidFill>
                <a:latin typeface="Arial" panose="020B0604020202020204" pitchFamily="34" charset="0"/>
                <a:cs typeface="Arial" panose="020B0604020202020204" pitchFamily="34" charset="0"/>
              </a:rPr>
              <a:t>Sensitif</a:t>
            </a:r>
          </a:p>
          <a:p>
            <a:pPr algn="ctr"/>
            <a:r>
              <a:rPr lang="nl-BE" sz="1600" b="1" spc="150">
                <a:solidFill>
                  <a:schemeClr val="bg1"/>
                </a:solidFill>
                <a:latin typeface="Arial" panose="020B0604020202020204" pitchFamily="34" charset="0"/>
                <a:cs typeface="Arial" panose="020B0604020202020204" pitchFamily="34" charset="0"/>
              </a:rPr>
              <a:t>douleurs</a:t>
            </a:r>
          </a:p>
          <a:p>
            <a:pPr algn="ctr"/>
            <a:r>
              <a:rPr lang="nl-BE" sz="1600" b="1" spc="150">
                <a:solidFill>
                  <a:schemeClr val="bg1"/>
                </a:solidFill>
                <a:latin typeface="Arial" panose="020B0604020202020204" pitchFamily="34" charset="0"/>
                <a:cs typeface="Arial" panose="020B0604020202020204" pitchFamily="34" charset="0"/>
              </a:rPr>
              <a:t>Brûlures</a:t>
            </a:r>
          </a:p>
          <a:p>
            <a:pPr algn="ctr"/>
            <a:r>
              <a:rPr lang="nl-BE" sz="1600" b="1" spc="150">
                <a:solidFill>
                  <a:schemeClr val="bg1"/>
                </a:solidFill>
                <a:latin typeface="Arial" panose="020B0604020202020204" pitchFamily="34" charset="0"/>
                <a:cs typeface="Arial" panose="020B0604020202020204" pitchFamily="34" charset="0"/>
              </a:rPr>
              <a:t>C ou SA</a:t>
            </a:r>
          </a:p>
          <a:p>
            <a:pPr algn="ctr"/>
            <a:r>
              <a:rPr lang="nl-BE" sz="1600" b="1" spc="150">
                <a:solidFill>
                  <a:schemeClr val="bg1"/>
                </a:solidFill>
                <a:latin typeface="Arial" panose="020B0604020202020204" pitchFamily="34" charset="0"/>
                <a:cs typeface="Arial" panose="020B0604020202020204" pitchFamily="34" charset="0"/>
              </a:rPr>
              <a:t>LD ou </a:t>
            </a:r>
            <a:r>
              <a:rPr lang="nl-BE" sz="1600" b="1" spc="150">
                <a:highlight>
                  <a:srgbClr val="00FF00"/>
                </a:highlight>
                <a:latin typeface="Arial" panose="020B0604020202020204" pitchFamily="34" charset="0"/>
                <a:cs typeface="Arial" panose="020B0604020202020204" pitchFamily="34" charset="0"/>
              </a:rPr>
              <a:t>NLD</a:t>
            </a:r>
          </a:p>
          <a:p>
            <a:pPr algn="ctr"/>
            <a:r>
              <a:rPr lang="nl-BE" sz="1600" b="1" spc="150">
                <a:solidFill>
                  <a:srgbClr val="FF0000"/>
                </a:solidFill>
                <a:highlight>
                  <a:srgbClr val="FFFF00"/>
                </a:highlight>
                <a:latin typeface="Arial" panose="020B0604020202020204" pitchFamily="34" charset="0"/>
                <a:cs typeface="Arial" panose="020B0604020202020204" pitchFamily="34" charset="0"/>
              </a:rPr>
              <a:t>ENMG N.</a:t>
            </a:r>
          </a:p>
          <a:p>
            <a:pPr algn="ctr"/>
            <a:r>
              <a:rPr lang="nl-BE" sz="1600" b="1" spc="150">
                <a:solidFill>
                  <a:srgbClr val="FF0000"/>
                </a:solidFill>
                <a:highlight>
                  <a:srgbClr val="FFFF00"/>
                </a:highlight>
                <a:latin typeface="Arial" panose="020B0604020202020204" pitchFamily="34" charset="0"/>
                <a:cs typeface="Arial" panose="020B0604020202020204" pitchFamily="34" charset="0"/>
              </a:rPr>
              <a:t>&lt; fibres</a:t>
            </a:r>
          </a:p>
          <a:p>
            <a:pPr algn="ctr"/>
            <a:r>
              <a:rPr lang="nl-BE" sz="1600" b="1" spc="150">
                <a:solidFill>
                  <a:srgbClr val="FFFF00"/>
                </a:solidFill>
                <a:latin typeface="Arial" panose="020B0604020202020204" pitchFamily="34" charset="0"/>
                <a:cs typeface="Arial" panose="020B0604020202020204" pitchFamily="34" charset="0"/>
              </a:rPr>
              <a:t>Amylose</a:t>
            </a:r>
          </a:p>
          <a:p>
            <a:pPr algn="ctr"/>
            <a:r>
              <a:rPr lang="nl-BE" sz="1600" b="1" spc="150">
                <a:solidFill>
                  <a:srgbClr val="FFFF00"/>
                </a:solidFill>
                <a:latin typeface="Arial" panose="020B0604020202020204" pitchFamily="34" charset="0"/>
                <a:cs typeface="Arial" panose="020B0604020202020204" pitchFamily="34" charset="0"/>
              </a:rPr>
              <a:t>Fabry</a:t>
            </a:r>
          </a:p>
          <a:p>
            <a:pPr algn="ctr"/>
            <a:r>
              <a:rPr lang="nl-BE" sz="1600" b="1" spc="150">
                <a:solidFill>
                  <a:srgbClr val="FFFF00"/>
                </a:solidFill>
                <a:latin typeface="Arial" panose="020B0604020202020204" pitchFamily="34" charset="0"/>
                <a:cs typeface="Arial" panose="020B0604020202020204" pitchFamily="34" charset="0"/>
              </a:rPr>
              <a:t>Diabète</a:t>
            </a:r>
          </a:p>
          <a:p>
            <a:pPr algn="ctr"/>
            <a:r>
              <a:rPr lang="nl-BE" sz="1600" b="1" spc="150">
                <a:solidFill>
                  <a:schemeClr val="bg1"/>
                </a:solidFill>
                <a:latin typeface="Arial" panose="020B0604020202020204" pitchFamily="34" charset="0"/>
                <a:cs typeface="Arial" panose="020B0604020202020204" pitchFamily="34" charset="0"/>
              </a:rPr>
              <a:t>Intolérance</a:t>
            </a:r>
          </a:p>
          <a:p>
            <a:pPr algn="ctr"/>
            <a:r>
              <a:rPr lang="nl-BE" sz="1600" b="1" spc="150">
                <a:solidFill>
                  <a:schemeClr val="bg1"/>
                </a:solidFill>
                <a:latin typeface="Arial" panose="020B0604020202020204" pitchFamily="34" charset="0"/>
                <a:cs typeface="Arial" panose="020B0604020202020204" pitchFamily="34" charset="0"/>
              </a:rPr>
              <a:t>au glucose</a:t>
            </a:r>
          </a:p>
          <a:p>
            <a:pPr algn="ctr"/>
            <a:r>
              <a:rPr lang="nl-BE" sz="1600" b="1" spc="150">
                <a:solidFill>
                  <a:schemeClr val="bg1"/>
                </a:solidFill>
                <a:latin typeface="Arial" panose="020B0604020202020204" pitchFamily="34" charset="0"/>
                <a:cs typeface="Arial" panose="020B0604020202020204" pitchFamily="34" charset="0"/>
              </a:rPr>
              <a:t>hyperlipidémie</a:t>
            </a:r>
          </a:p>
          <a:p>
            <a:pPr algn="ctr"/>
            <a:r>
              <a:rPr lang="nl-BE" sz="1600" b="1" spc="150">
                <a:solidFill>
                  <a:srgbClr val="FFFF00"/>
                </a:solidFill>
                <a:latin typeface="Arial" panose="020B0604020202020204" pitchFamily="34" charset="0"/>
                <a:cs typeface="Arial" panose="020B0604020202020204" pitchFamily="34" charset="0"/>
              </a:rPr>
              <a:t>Alcool</a:t>
            </a:r>
          </a:p>
          <a:p>
            <a:pPr algn="ctr"/>
            <a:r>
              <a:rPr lang="nl-BE" sz="1600" b="1" spc="150">
                <a:solidFill>
                  <a:schemeClr val="bg1"/>
                </a:solidFill>
                <a:latin typeface="Arial" panose="020B0604020202020204" pitchFamily="34" charset="0"/>
                <a:cs typeface="Arial" panose="020B0604020202020204" pitchFamily="34" charset="0"/>
              </a:rPr>
              <a:t>Lèpre</a:t>
            </a:r>
            <a:r>
              <a:rPr lang="nl-BE" sz="1600" b="1" spc="150">
                <a:solidFill>
                  <a:srgbClr val="FFFF00"/>
                </a:solidFill>
                <a:latin typeface="Arial" panose="020B0604020202020204" pitchFamily="34" charset="0"/>
                <a:cs typeface="Arial" panose="020B0604020202020204" pitchFamily="34" charset="0"/>
              </a:rPr>
              <a:t>, VIH, </a:t>
            </a:r>
          </a:p>
          <a:p>
            <a:pPr algn="ctr"/>
            <a:r>
              <a:rPr lang="nl-BE" sz="1600" b="1" spc="150">
                <a:solidFill>
                  <a:srgbClr val="FFFF00"/>
                </a:solidFill>
                <a:latin typeface="Arial" panose="020B0604020202020204" pitchFamily="34" charset="0"/>
                <a:cs typeface="Arial" panose="020B0604020202020204" pitchFamily="34" charset="0"/>
              </a:rPr>
              <a:t>VHC (cryo)</a:t>
            </a:r>
          </a:p>
          <a:p>
            <a:pPr algn="ctr"/>
            <a:r>
              <a:rPr lang="nl-BE" sz="1600" b="1" spc="150">
                <a:solidFill>
                  <a:srgbClr val="FFFF00"/>
                </a:solidFill>
                <a:latin typeface="Arial" panose="020B0604020202020204" pitchFamily="34" charset="0"/>
                <a:cs typeface="Arial" panose="020B0604020202020204" pitchFamily="34" charset="0"/>
              </a:rPr>
              <a:t>paraN</a:t>
            </a:r>
          </a:p>
          <a:p>
            <a:pPr algn="ctr"/>
            <a:r>
              <a:rPr lang="nl-BE" sz="1600" b="1" spc="150">
                <a:solidFill>
                  <a:srgbClr val="FFFF00"/>
                </a:solidFill>
                <a:latin typeface="Arial" panose="020B0604020202020204" pitchFamily="34" charset="0"/>
                <a:cs typeface="Arial" panose="020B0604020202020204" pitchFamily="34" charset="0"/>
              </a:rPr>
              <a:t>Sjögren</a:t>
            </a:r>
          </a:p>
          <a:p>
            <a:pPr algn="ctr"/>
            <a:r>
              <a:rPr lang="nl-BE" sz="1600" b="1" spc="150">
                <a:solidFill>
                  <a:srgbClr val="FFFF00"/>
                </a:solidFill>
                <a:latin typeface="Arial" panose="020B0604020202020204" pitchFamily="34" charset="0"/>
                <a:cs typeface="Arial" panose="020B0604020202020204" pitchFamily="34" charset="0"/>
              </a:rPr>
              <a:t>Lupus</a:t>
            </a:r>
          </a:p>
          <a:p>
            <a:pPr algn="ctr"/>
            <a:r>
              <a:rPr lang="nl-BE" sz="1600" b="1" spc="150">
                <a:solidFill>
                  <a:schemeClr val="bg1"/>
                </a:solidFill>
                <a:latin typeface="Arial" panose="020B0604020202020204" pitchFamily="34" charset="0"/>
                <a:cs typeface="Arial" panose="020B0604020202020204" pitchFamily="34" charset="0"/>
              </a:rPr>
              <a:t>Souvent </a:t>
            </a:r>
          </a:p>
          <a:p>
            <a:pPr algn="ctr"/>
            <a:r>
              <a:rPr lang="nl-BE" sz="1600" b="1" spc="150">
                <a:solidFill>
                  <a:schemeClr val="bg1"/>
                </a:solidFill>
                <a:latin typeface="Arial" panose="020B0604020202020204" pitchFamily="34" charset="0"/>
                <a:cs typeface="Arial" panose="020B0604020202020204" pitchFamily="34" charset="0"/>
              </a:rPr>
              <a:t>Idopathique</a:t>
            </a:r>
          </a:p>
          <a:p>
            <a:pPr algn="ctr"/>
            <a:r>
              <a:rPr lang="nl-BE" sz="1600" b="1" spc="150">
                <a:solidFill>
                  <a:schemeClr val="bg1"/>
                </a:solidFill>
                <a:latin typeface="Arial" panose="020B0604020202020204" pitchFamily="34" charset="0"/>
                <a:cs typeface="Arial" panose="020B0604020202020204" pitchFamily="34" charset="0"/>
              </a:rPr>
              <a:t>&gt; 60 ans</a:t>
            </a:r>
          </a:p>
          <a:p>
            <a:pPr algn="ctr"/>
            <a:endParaRPr lang="nl-BE" sz="1600" b="1" spc="150">
              <a:solidFill>
                <a:schemeClr val="bg1"/>
              </a:solidFill>
              <a:latin typeface="Arial" panose="020B0604020202020204" pitchFamily="34" charset="0"/>
              <a:cs typeface="Arial" panose="020B0604020202020204" pitchFamily="34" charset="0"/>
            </a:endParaRPr>
          </a:p>
          <a:p>
            <a:pPr algn="ctr"/>
            <a:endParaRPr lang="nl-BE" sz="1600" b="1" spc="150">
              <a:solidFill>
                <a:schemeClr val="bg1"/>
              </a:solidFill>
              <a:latin typeface="Arial" panose="020B0604020202020204" pitchFamily="34" charset="0"/>
              <a:cs typeface="Arial" panose="020B0604020202020204" pitchFamily="34" charset="0"/>
            </a:endParaRPr>
          </a:p>
          <a:p>
            <a:pPr>
              <a:lnSpc>
                <a:spcPct val="140000"/>
              </a:lnSpc>
              <a:spcBef>
                <a:spcPts val="930"/>
              </a:spcBef>
            </a:pPr>
            <a:r>
              <a:rPr lang="nl-BE" sz="1600" b="1" spc="150">
                <a:latin typeface="Arial" panose="020B0604020202020204" pitchFamily="34" charset="0"/>
                <a:cs typeface="Arial" panose="020B0604020202020204" pitchFamily="34" charset="0"/>
              </a:rPr>
              <a:t>	</a:t>
            </a:r>
            <a:endParaRPr lang="nl-BE" sz="1600"/>
          </a:p>
        </p:txBody>
      </p:sp>
      <p:sp>
        <p:nvSpPr>
          <p:cNvPr id="15" name="ZoneTexte 14">
            <a:extLst>
              <a:ext uri="{FF2B5EF4-FFF2-40B4-BE49-F238E27FC236}">
                <a16:creationId xmlns:a16="http://schemas.microsoft.com/office/drawing/2014/main" id="{C732EEEE-BB5C-E8CC-09FD-6A4EB3C2CEA1}"/>
              </a:ext>
            </a:extLst>
          </p:cNvPr>
          <p:cNvSpPr txBox="1"/>
          <p:nvPr/>
        </p:nvSpPr>
        <p:spPr>
          <a:xfrm>
            <a:off x="4415527" y="-116031"/>
            <a:ext cx="1776833" cy="8259184"/>
          </a:xfrm>
          <a:prstGeom prst="rect">
            <a:avLst/>
          </a:prstGeom>
          <a:noFill/>
        </p:spPr>
        <p:txBody>
          <a:bodyPr wrap="none" rtlCol="0">
            <a:spAutoFit/>
          </a:bodyPr>
          <a:lstStyle/>
          <a:p>
            <a:pPr algn="ctr">
              <a:lnSpc>
                <a:spcPct val="140000"/>
              </a:lnSpc>
              <a:spcBef>
                <a:spcPts val="930"/>
              </a:spcBef>
            </a:pPr>
            <a:r>
              <a:rPr lang="nl-BE" sz="1600" b="1" spc="150">
                <a:solidFill>
                  <a:schemeClr val="bg1"/>
                </a:solidFill>
                <a:highlight>
                  <a:srgbClr val="FF0000"/>
                </a:highlight>
                <a:latin typeface="Arial" panose="020B0604020202020204" pitchFamily="34" charset="0"/>
                <a:cs typeface="Arial" panose="020B0604020202020204" pitchFamily="34" charset="0"/>
              </a:rPr>
              <a:t>PROFIL  5</a:t>
            </a:r>
          </a:p>
          <a:p>
            <a:pPr algn="ctr"/>
            <a:r>
              <a:rPr lang="nl-BE" sz="1600" b="1" spc="150">
                <a:solidFill>
                  <a:schemeClr val="bg1"/>
                </a:solidFill>
                <a:latin typeface="Arial" panose="020B0604020202020204" pitchFamily="34" charset="0"/>
                <a:cs typeface="Arial" panose="020B0604020202020204" pitchFamily="34" charset="0"/>
              </a:rPr>
              <a:t>Adulte/Tardif</a:t>
            </a:r>
          </a:p>
          <a:p>
            <a:pPr algn="ctr"/>
            <a:r>
              <a:rPr lang="nl-BE" sz="1600" b="1" spc="150">
                <a:solidFill>
                  <a:schemeClr val="bg1"/>
                </a:solidFill>
                <a:latin typeface="Arial" panose="020B0604020202020204" pitchFamily="34" charset="0"/>
                <a:cs typeface="Arial" panose="020B0604020202020204" pitchFamily="34" charset="0"/>
              </a:rPr>
              <a:t>S</a:t>
            </a:r>
            <a:r>
              <a:rPr lang="nl-BE" sz="1600" b="1" spc="150">
                <a:highlight>
                  <a:srgbClr val="00FFFF"/>
                </a:highlight>
                <a:latin typeface="Arial" panose="020B0604020202020204" pitchFamily="34" charset="0"/>
                <a:cs typeface="Arial" panose="020B0604020202020204" pitchFamily="34" charset="0"/>
              </a:rPr>
              <a:t>M</a:t>
            </a:r>
            <a:r>
              <a:rPr lang="nl-BE" sz="1600" b="1" spc="150">
                <a:solidFill>
                  <a:schemeClr val="bg1"/>
                </a:solidFill>
                <a:latin typeface="Arial" panose="020B0604020202020204" pitchFamily="34" charset="0"/>
                <a:cs typeface="Arial" panose="020B0604020202020204" pitchFamily="34" charset="0"/>
              </a:rPr>
              <a:t>, </a:t>
            </a:r>
            <a:r>
              <a:rPr lang="nl-BE" sz="1600" b="1" spc="150">
                <a:highlight>
                  <a:srgbClr val="00FF00"/>
                </a:highlight>
                <a:latin typeface="Arial" panose="020B0604020202020204" pitchFamily="34" charset="0"/>
                <a:cs typeface="Arial" panose="020B0604020202020204" pitchFamily="34" charset="0"/>
              </a:rPr>
              <a:t>asym</a:t>
            </a:r>
          </a:p>
          <a:p>
            <a:pPr algn="ctr"/>
            <a:r>
              <a:rPr lang="nl-BE" sz="1600" b="1" spc="150">
                <a:solidFill>
                  <a:schemeClr val="bg1"/>
                </a:solidFill>
                <a:latin typeface="Arial" panose="020B0604020202020204" pitchFamily="34" charset="0"/>
                <a:cs typeface="Arial" panose="020B0604020202020204" pitchFamily="34" charset="0"/>
              </a:rPr>
              <a:t>Douleurs</a:t>
            </a:r>
          </a:p>
          <a:p>
            <a:pPr algn="ctr"/>
            <a:r>
              <a:rPr lang="nl-BE" sz="1600" b="1" spc="150">
                <a:solidFill>
                  <a:schemeClr val="bg1"/>
                </a:solidFill>
                <a:latin typeface="Arial" panose="020B0604020202020204" pitchFamily="34" charset="0"/>
                <a:cs typeface="Arial" panose="020B0604020202020204" pitchFamily="34" charset="0"/>
              </a:rPr>
              <a:t>Oedèmes</a:t>
            </a:r>
            <a:endParaRPr lang="nl-BE" sz="1600" b="1" spc="150">
              <a:solidFill>
                <a:srgbClr val="FF0000"/>
              </a:solidFill>
              <a:highlight>
                <a:srgbClr val="FFFF00"/>
              </a:highlight>
              <a:latin typeface="Arial" panose="020B0604020202020204" pitchFamily="34" charset="0"/>
              <a:cs typeface="Arial" panose="020B0604020202020204" pitchFamily="34" charset="0"/>
            </a:endParaRPr>
          </a:p>
          <a:p>
            <a:pPr algn="ctr"/>
            <a:r>
              <a:rPr lang="nl-BE" sz="1600" b="1" spc="150">
                <a:solidFill>
                  <a:schemeClr val="bg1"/>
                </a:solidFill>
                <a:highlight>
                  <a:srgbClr val="FF0000"/>
                </a:highlight>
                <a:latin typeface="Arial" panose="020B0604020202020204" pitchFamily="34" charset="0"/>
                <a:cs typeface="Arial" panose="020B0604020202020204" pitchFamily="34" charset="0"/>
              </a:rPr>
              <a:t>BNM</a:t>
            </a:r>
          </a:p>
          <a:p>
            <a:pPr algn="ctr"/>
            <a:r>
              <a:rPr lang="nl-BE" sz="1600" b="1" spc="150">
                <a:solidFill>
                  <a:srgbClr val="FF0000"/>
                </a:solidFill>
                <a:highlight>
                  <a:srgbClr val="FFFF00"/>
                </a:highlight>
                <a:latin typeface="Arial" panose="020B0604020202020204" pitchFamily="34" charset="0"/>
                <a:cs typeface="Arial" panose="020B0604020202020204" pitchFamily="34" charset="0"/>
              </a:rPr>
              <a:t>MNX</a:t>
            </a:r>
            <a:endParaRPr lang="nl-BE" sz="1600" b="1" spc="150">
              <a:solidFill>
                <a:srgbClr val="FFFF00"/>
              </a:solidFill>
              <a:latin typeface="Arial" panose="020B0604020202020204" pitchFamily="34" charset="0"/>
              <a:cs typeface="Arial" panose="020B0604020202020204" pitchFamily="34" charset="0"/>
            </a:endParaRPr>
          </a:p>
          <a:p>
            <a:pPr algn="ctr"/>
            <a:r>
              <a:rPr lang="nl-BE" sz="1600" b="1" spc="150">
                <a:solidFill>
                  <a:srgbClr val="FFFF00"/>
                </a:solidFill>
                <a:latin typeface="Arial" panose="020B0604020202020204" pitchFamily="34" charset="0"/>
                <a:cs typeface="Arial" panose="020B0604020202020204" pitchFamily="34" charset="0"/>
              </a:rPr>
              <a:t>Vascularite</a:t>
            </a:r>
          </a:p>
          <a:p>
            <a:pPr algn="ctr"/>
            <a:r>
              <a:rPr lang="nl-BE" sz="1600" b="1" spc="150">
                <a:solidFill>
                  <a:srgbClr val="FFFF00"/>
                </a:solidFill>
                <a:latin typeface="Arial" panose="020B0604020202020204" pitchFamily="34" charset="0"/>
                <a:cs typeface="Arial" panose="020B0604020202020204" pitchFamily="34" charset="0"/>
              </a:rPr>
              <a:t>Sarcoïdose</a:t>
            </a:r>
          </a:p>
          <a:p>
            <a:pPr algn="ctr"/>
            <a:r>
              <a:rPr lang="nl-BE" sz="1600" b="1" spc="150">
                <a:solidFill>
                  <a:srgbClr val="FFFF00"/>
                </a:solidFill>
                <a:latin typeface="Arial" panose="020B0604020202020204" pitchFamily="34" charset="0"/>
                <a:cs typeface="Arial" panose="020B0604020202020204" pitchFamily="34" charset="0"/>
              </a:rPr>
              <a:t>Fabry</a:t>
            </a:r>
          </a:p>
          <a:p>
            <a:pPr algn="ctr"/>
            <a:r>
              <a:rPr lang="nl-BE" sz="1600" b="1" spc="150">
                <a:solidFill>
                  <a:schemeClr val="bg1"/>
                </a:solidFill>
                <a:latin typeface="Arial" panose="020B0604020202020204" pitchFamily="34" charset="0"/>
                <a:cs typeface="Arial" panose="020B0604020202020204" pitchFamily="34" charset="0"/>
              </a:rPr>
              <a:t>Wartenberg</a:t>
            </a:r>
            <a:endParaRPr lang="nl-BE" sz="1600" b="1" spc="150">
              <a:solidFill>
                <a:srgbClr val="FFFF00"/>
              </a:solidFill>
              <a:latin typeface="Arial" panose="020B0604020202020204" pitchFamily="34" charset="0"/>
              <a:cs typeface="Arial" panose="020B0604020202020204" pitchFamily="34" charset="0"/>
            </a:endParaRPr>
          </a:p>
          <a:p>
            <a:pPr algn="ctr"/>
            <a:r>
              <a:rPr lang="nl-BE" sz="1600" b="1" spc="150">
                <a:solidFill>
                  <a:schemeClr val="bg1"/>
                </a:solidFill>
                <a:latin typeface="Arial" panose="020B0604020202020204" pitchFamily="34" charset="0"/>
                <a:cs typeface="Arial" panose="020B0604020202020204" pitchFamily="34" charset="0"/>
              </a:rPr>
              <a:t>Tangier</a:t>
            </a:r>
          </a:p>
          <a:p>
            <a:pPr algn="ctr"/>
            <a:r>
              <a:rPr lang="nl-BE" sz="1600" b="1" spc="150">
                <a:solidFill>
                  <a:schemeClr val="bg1"/>
                </a:solidFill>
                <a:latin typeface="Arial" panose="020B0604020202020204" pitchFamily="34" charset="0"/>
                <a:cs typeface="Arial" panose="020B0604020202020204" pitchFamily="34" charset="0"/>
              </a:rPr>
              <a:t>Refsum</a:t>
            </a:r>
          </a:p>
          <a:p>
            <a:pPr algn="ctr"/>
            <a:r>
              <a:rPr lang="nl-BE" sz="1600" b="1" spc="150">
                <a:solidFill>
                  <a:schemeClr val="bg1"/>
                </a:solidFill>
                <a:latin typeface="Arial" panose="020B0604020202020204" pitchFamily="34" charset="0"/>
                <a:cs typeface="Arial" panose="020B0604020202020204" pitchFamily="34" charset="0"/>
              </a:rPr>
              <a:t>Porphyrie</a:t>
            </a:r>
          </a:p>
          <a:p>
            <a:pPr algn="ctr"/>
            <a:r>
              <a:rPr lang="nl-BE" sz="1600" b="1" spc="150">
                <a:solidFill>
                  <a:srgbClr val="FFFF00"/>
                </a:solidFill>
                <a:latin typeface="Arial" panose="020B0604020202020204" pitchFamily="34" charset="0"/>
                <a:cs typeface="Arial" panose="020B0604020202020204" pitchFamily="34" charset="0"/>
              </a:rPr>
              <a:t>Diabète</a:t>
            </a:r>
          </a:p>
          <a:p>
            <a:pPr algn="ctr"/>
            <a:r>
              <a:rPr lang="nl-BE" sz="1600" b="1" spc="150">
                <a:solidFill>
                  <a:srgbClr val="FFFF00"/>
                </a:solidFill>
                <a:latin typeface="Arial" panose="020B0604020202020204" pitchFamily="34" charset="0"/>
                <a:cs typeface="Arial" panose="020B0604020202020204" pitchFamily="34" charset="0"/>
              </a:rPr>
              <a:t>(Bruns-</a:t>
            </a:r>
          </a:p>
          <a:p>
            <a:pPr algn="ctr"/>
            <a:r>
              <a:rPr lang="nl-BE" sz="1600" b="1" spc="150">
                <a:solidFill>
                  <a:srgbClr val="FFFF00"/>
                </a:solidFill>
                <a:latin typeface="Arial" panose="020B0604020202020204" pitchFamily="34" charset="0"/>
                <a:cs typeface="Arial" panose="020B0604020202020204" pitchFamily="34" charset="0"/>
              </a:rPr>
              <a:t>Garland) </a:t>
            </a:r>
          </a:p>
          <a:p>
            <a:pPr algn="ctr"/>
            <a:r>
              <a:rPr lang="nl-BE" sz="1600" b="1" spc="150">
                <a:solidFill>
                  <a:srgbClr val="FFFF00"/>
                </a:solidFill>
                <a:latin typeface="Arial" panose="020B0604020202020204" pitchFamily="34" charset="0"/>
                <a:cs typeface="Arial" panose="020B0604020202020204" pitchFamily="34" charset="0"/>
              </a:rPr>
              <a:t>Lyme, CMV</a:t>
            </a:r>
          </a:p>
          <a:p>
            <a:pPr algn="ctr"/>
            <a:r>
              <a:rPr lang="nl-BE" sz="1600" b="1" spc="150">
                <a:solidFill>
                  <a:schemeClr val="bg1"/>
                </a:solidFill>
                <a:latin typeface="Arial" panose="020B0604020202020204" pitchFamily="34" charset="0"/>
                <a:cs typeface="Arial" panose="020B0604020202020204" pitchFamily="34" charset="0"/>
              </a:rPr>
              <a:t>Lèpre</a:t>
            </a:r>
            <a:r>
              <a:rPr lang="nl-BE" sz="1600" b="1" spc="150">
                <a:solidFill>
                  <a:srgbClr val="FFFF00"/>
                </a:solidFill>
                <a:latin typeface="Arial" panose="020B0604020202020204" pitchFamily="34" charset="0"/>
                <a:cs typeface="Arial" panose="020B0604020202020204" pitchFamily="34" charset="0"/>
              </a:rPr>
              <a:t>, VIH, </a:t>
            </a:r>
          </a:p>
          <a:p>
            <a:pPr algn="ctr"/>
            <a:r>
              <a:rPr lang="nl-BE" sz="1600" b="1" spc="150">
                <a:solidFill>
                  <a:srgbClr val="FFFF00"/>
                </a:solidFill>
                <a:latin typeface="Arial" panose="020B0604020202020204" pitchFamily="34" charset="0"/>
                <a:cs typeface="Arial" panose="020B0604020202020204" pitchFamily="34" charset="0"/>
              </a:rPr>
              <a:t>VHC (cryo)</a:t>
            </a:r>
          </a:p>
          <a:p>
            <a:pPr algn="ctr"/>
            <a:r>
              <a:rPr lang="nl-BE" sz="1600" b="1" spc="150">
                <a:solidFill>
                  <a:srgbClr val="FFFF00"/>
                </a:solidFill>
                <a:latin typeface="Arial" panose="020B0604020202020204" pitchFamily="34" charset="0"/>
                <a:cs typeface="Arial" panose="020B0604020202020204" pitchFamily="34" charset="0"/>
              </a:rPr>
              <a:t>VZV, HTLV1</a:t>
            </a:r>
          </a:p>
          <a:p>
            <a:pPr algn="ctr"/>
            <a:r>
              <a:rPr lang="nl-BE" sz="1600" b="1" spc="150">
                <a:solidFill>
                  <a:srgbClr val="FFFF00"/>
                </a:solidFill>
                <a:latin typeface="Arial" panose="020B0604020202020204" pitchFamily="34" charset="0"/>
                <a:cs typeface="Arial" panose="020B0604020202020204" pitchFamily="34" charset="0"/>
              </a:rPr>
              <a:t>B19</a:t>
            </a:r>
          </a:p>
          <a:p>
            <a:pPr algn="ctr"/>
            <a:r>
              <a:rPr lang="nl-BE" sz="1600" b="1" spc="150">
                <a:solidFill>
                  <a:srgbClr val="FFFF00"/>
                </a:solidFill>
                <a:latin typeface="Arial" panose="020B0604020202020204" pitchFamily="34" charset="0"/>
                <a:cs typeface="Arial" panose="020B0604020202020204" pitchFamily="34" charset="0"/>
              </a:rPr>
              <a:t>P&amp;T, HNPP</a:t>
            </a:r>
          </a:p>
          <a:p>
            <a:pPr algn="ctr"/>
            <a:r>
              <a:rPr lang="nl-BE" sz="1600" b="1" spc="150">
                <a:solidFill>
                  <a:srgbClr val="FFFF00"/>
                </a:solidFill>
                <a:latin typeface="Arial" panose="020B0604020202020204" pitchFamily="34" charset="0"/>
                <a:cs typeface="Arial" panose="020B0604020202020204" pitchFamily="34" charset="0"/>
              </a:rPr>
              <a:t>L&amp;S,MMN</a:t>
            </a:r>
          </a:p>
          <a:p>
            <a:pPr algn="ctr"/>
            <a:r>
              <a:rPr lang="nl-BE" sz="1600" b="1" spc="150">
                <a:solidFill>
                  <a:srgbClr val="FFFF00"/>
                </a:solidFill>
                <a:latin typeface="Arial" panose="020B0604020202020204" pitchFamily="34" charset="0"/>
                <a:cs typeface="Arial" panose="020B0604020202020204" pitchFamily="34" charset="0"/>
              </a:rPr>
              <a:t>Lymphome</a:t>
            </a:r>
          </a:p>
          <a:p>
            <a:pPr algn="ctr"/>
            <a:r>
              <a:rPr lang="nl-BE" sz="1600" b="1" spc="150">
                <a:solidFill>
                  <a:srgbClr val="FFFF00"/>
                </a:solidFill>
                <a:latin typeface="Arial" panose="020B0604020202020204" pitchFamily="34" charset="0"/>
                <a:cs typeface="Arial" panose="020B0604020202020204" pitchFamily="34" charset="0"/>
              </a:rPr>
              <a:t>Carcinome</a:t>
            </a:r>
          </a:p>
          <a:p>
            <a:pPr algn="ctr"/>
            <a:r>
              <a:rPr lang="nl-BE" sz="1600" b="1" spc="150">
                <a:solidFill>
                  <a:schemeClr val="bg1"/>
                </a:solidFill>
                <a:latin typeface="Arial" panose="020B0604020202020204" pitchFamily="34" charset="0"/>
                <a:cs typeface="Arial" panose="020B0604020202020204" pitchFamily="34" charset="0"/>
              </a:rPr>
              <a:t>Neurofibro.</a:t>
            </a:r>
          </a:p>
          <a:p>
            <a:pPr algn="ctr"/>
            <a:r>
              <a:rPr lang="nl-BE" sz="1600" b="1" spc="150">
                <a:solidFill>
                  <a:schemeClr val="bg1"/>
                </a:solidFill>
                <a:latin typeface="Arial" panose="020B0604020202020204" pitchFamily="34" charset="0"/>
                <a:cs typeface="Arial" panose="020B0604020202020204" pitchFamily="34" charset="0"/>
              </a:rPr>
              <a:t>Toxico &amp; chol</a:t>
            </a:r>
          </a:p>
          <a:p>
            <a:pPr algn="ctr"/>
            <a:endParaRPr lang="nl-BE" sz="1600" b="1" spc="150">
              <a:solidFill>
                <a:schemeClr val="bg1"/>
              </a:solidFill>
              <a:latin typeface="Arial" panose="020B0604020202020204" pitchFamily="34" charset="0"/>
              <a:cs typeface="Arial" panose="020B0604020202020204" pitchFamily="34" charset="0"/>
            </a:endParaRPr>
          </a:p>
          <a:p>
            <a:pPr algn="ctr"/>
            <a:endParaRPr lang="nl-BE" sz="1600" b="1" spc="150">
              <a:solidFill>
                <a:schemeClr val="bg1"/>
              </a:solidFill>
              <a:latin typeface="Arial" panose="020B0604020202020204" pitchFamily="34" charset="0"/>
              <a:cs typeface="Arial" panose="020B0604020202020204" pitchFamily="34" charset="0"/>
            </a:endParaRPr>
          </a:p>
          <a:p>
            <a:pPr>
              <a:lnSpc>
                <a:spcPct val="140000"/>
              </a:lnSpc>
              <a:spcBef>
                <a:spcPts val="930"/>
              </a:spcBef>
            </a:pPr>
            <a:r>
              <a:rPr lang="nl-BE" sz="1600" b="1" spc="150">
                <a:latin typeface="Arial" panose="020B0604020202020204" pitchFamily="34" charset="0"/>
                <a:cs typeface="Arial" panose="020B0604020202020204" pitchFamily="34" charset="0"/>
              </a:rPr>
              <a:t>	</a:t>
            </a:r>
            <a:endParaRPr lang="nl-BE" sz="1600"/>
          </a:p>
        </p:txBody>
      </p:sp>
      <p:sp>
        <p:nvSpPr>
          <p:cNvPr id="18" name="ZoneTexte 17">
            <a:extLst>
              <a:ext uri="{FF2B5EF4-FFF2-40B4-BE49-F238E27FC236}">
                <a16:creationId xmlns:a16="http://schemas.microsoft.com/office/drawing/2014/main" id="{6DC67E28-2775-7F00-0C1A-5F99AA0FF3DF}"/>
              </a:ext>
            </a:extLst>
          </p:cNvPr>
          <p:cNvSpPr txBox="1"/>
          <p:nvPr/>
        </p:nvSpPr>
        <p:spPr>
          <a:xfrm>
            <a:off x="2390974" y="-117589"/>
            <a:ext cx="2811220" cy="8751627"/>
          </a:xfrm>
          <a:prstGeom prst="rect">
            <a:avLst/>
          </a:prstGeom>
          <a:noFill/>
        </p:spPr>
        <p:txBody>
          <a:bodyPr wrap="square" rtlCol="0">
            <a:spAutoFit/>
          </a:bodyPr>
          <a:lstStyle/>
          <a:p>
            <a:pPr algn="ctr">
              <a:lnSpc>
                <a:spcPct val="140000"/>
              </a:lnSpc>
              <a:spcBef>
                <a:spcPts val="930"/>
              </a:spcBef>
            </a:pPr>
            <a:r>
              <a:rPr lang="nl-BE" sz="1600" b="1" spc="150" dirty="0">
                <a:solidFill>
                  <a:schemeClr val="bg1"/>
                </a:solidFill>
                <a:highlight>
                  <a:srgbClr val="FF0000"/>
                </a:highlight>
                <a:latin typeface="Arial" panose="020B0604020202020204" pitchFamily="34" charset="0"/>
                <a:cs typeface="Arial" panose="020B0604020202020204" pitchFamily="34" charset="0"/>
              </a:rPr>
              <a:t>PROFIL  4 </a:t>
            </a:r>
          </a:p>
          <a:p>
            <a:pPr algn="ctr"/>
            <a:r>
              <a:rPr lang="nl-BE" sz="1600" b="1" spc="150" dirty="0">
                <a:solidFill>
                  <a:schemeClr val="bg1"/>
                </a:solidFill>
                <a:latin typeface="Arial" panose="020B0604020202020204" pitchFamily="34" charset="0"/>
                <a:cs typeface="Arial" panose="020B0604020202020204" pitchFamily="34" charset="0"/>
              </a:rPr>
              <a:t>Adulte</a:t>
            </a:r>
          </a:p>
          <a:p>
            <a:pPr algn="ctr"/>
            <a:r>
              <a:rPr lang="nl-BE" sz="1600" b="1" spc="150" dirty="0">
                <a:solidFill>
                  <a:schemeClr val="bg1"/>
                </a:solidFill>
                <a:latin typeface="Arial" panose="020B0604020202020204" pitchFamily="34" charset="0"/>
                <a:cs typeface="Arial" panose="020B0604020202020204" pitchFamily="34" charset="0"/>
              </a:rPr>
              <a:t>Sensitif+++</a:t>
            </a:r>
          </a:p>
          <a:p>
            <a:pPr algn="ctr"/>
            <a:r>
              <a:rPr lang="nl-BE" sz="1600" b="1" spc="150" dirty="0">
                <a:highlight>
                  <a:srgbClr val="00FF00"/>
                </a:highlight>
                <a:latin typeface="Arial" panose="020B0604020202020204" pitchFamily="34" charset="0"/>
                <a:cs typeface="Arial" panose="020B0604020202020204" pitchFamily="34" charset="0"/>
              </a:rPr>
              <a:t>NLD</a:t>
            </a:r>
            <a:r>
              <a:rPr lang="nl-BE" sz="1600" b="1" spc="150" dirty="0">
                <a:solidFill>
                  <a:schemeClr val="bg1"/>
                </a:solidFill>
                <a:latin typeface="Arial" panose="020B0604020202020204" pitchFamily="34" charset="0"/>
                <a:cs typeface="Arial" panose="020B0604020202020204" pitchFamily="34" charset="0"/>
              </a:rPr>
              <a:t>, asym.</a:t>
            </a:r>
          </a:p>
          <a:p>
            <a:pPr algn="ctr"/>
            <a:r>
              <a:rPr lang="nl-BE" sz="1600" b="1" spc="150" dirty="0">
                <a:solidFill>
                  <a:schemeClr val="bg1"/>
                </a:solidFill>
                <a:latin typeface="Arial" panose="020B0604020202020204" pitchFamily="34" charset="0"/>
                <a:cs typeface="Arial" panose="020B0604020202020204" pitchFamily="34" charset="0"/>
              </a:rPr>
              <a:t>Ataxie, AEG</a:t>
            </a:r>
          </a:p>
          <a:p>
            <a:pPr algn="ctr"/>
            <a:r>
              <a:rPr lang="nl-BE" sz="1600" b="1" spc="150" dirty="0">
                <a:solidFill>
                  <a:schemeClr val="bg1"/>
                </a:solidFill>
                <a:latin typeface="Arial" panose="020B0604020202020204" pitchFamily="34" charset="0"/>
                <a:cs typeface="Arial" panose="020B0604020202020204" pitchFamily="34" charset="0"/>
              </a:rPr>
              <a:t>Aréflexie</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Neurono S</a:t>
            </a:r>
          </a:p>
          <a:p>
            <a:pPr algn="ctr"/>
            <a:r>
              <a:rPr lang="nl-BE" sz="1600" b="1" spc="150" dirty="0">
                <a:solidFill>
                  <a:srgbClr val="FFFF00"/>
                </a:solidFill>
                <a:latin typeface="Arial" panose="020B0604020202020204" pitchFamily="34" charset="0"/>
                <a:cs typeface="Arial" panose="020B0604020202020204" pitchFamily="34" charset="0"/>
              </a:rPr>
              <a:t>Friedreich</a:t>
            </a:r>
          </a:p>
          <a:p>
            <a:pPr algn="ctr"/>
            <a:r>
              <a:rPr lang="nl-BE" sz="1600" b="1" spc="150" dirty="0">
                <a:solidFill>
                  <a:srgbClr val="FFFF00"/>
                </a:solidFill>
                <a:latin typeface="Arial" panose="020B0604020202020204" pitchFamily="34" charset="0"/>
                <a:cs typeface="Arial" panose="020B0604020202020204" pitchFamily="34" charset="0"/>
              </a:rPr>
              <a:t>POLG,SCA3</a:t>
            </a:r>
          </a:p>
          <a:p>
            <a:pPr algn="ctr"/>
            <a:r>
              <a:rPr lang="nl-BE" sz="1600" b="1" spc="150" dirty="0">
                <a:solidFill>
                  <a:srgbClr val="FFFF00"/>
                </a:solidFill>
                <a:latin typeface="Arial" panose="020B0604020202020204" pitchFamily="34" charset="0"/>
                <a:cs typeface="Arial" panose="020B0604020202020204" pitchFamily="34" charset="0"/>
              </a:rPr>
              <a:t>CANVAS</a:t>
            </a:r>
          </a:p>
          <a:p>
            <a:pPr algn="ctr"/>
            <a:r>
              <a:rPr lang="nl-BE" sz="1600" b="1" spc="150" dirty="0">
                <a:solidFill>
                  <a:schemeClr val="bg1"/>
                </a:solidFill>
                <a:latin typeface="Arial" panose="020B0604020202020204" pitchFamily="34" charset="0"/>
                <a:cs typeface="Arial" panose="020B0604020202020204" pitchFamily="34" charset="0"/>
              </a:rPr>
              <a:t>FXTAS</a:t>
            </a:r>
          </a:p>
          <a:p>
            <a:pPr algn="ctr"/>
            <a:r>
              <a:rPr lang="nl-BE" sz="1600" b="1" spc="150" dirty="0">
                <a:solidFill>
                  <a:srgbClr val="FFFF00"/>
                </a:solidFill>
                <a:latin typeface="Arial" panose="020B0604020202020204" pitchFamily="34" charset="0"/>
                <a:cs typeface="Arial" panose="020B0604020202020204" pitchFamily="34" charset="0"/>
              </a:rPr>
              <a:t>Cis-platine</a:t>
            </a:r>
          </a:p>
          <a:p>
            <a:pPr algn="ctr"/>
            <a:r>
              <a:rPr lang="nl-BE" sz="1600" b="1" spc="150" dirty="0">
                <a:solidFill>
                  <a:schemeClr val="bg1"/>
                </a:solidFill>
                <a:latin typeface="Arial" panose="020B0604020202020204" pitchFamily="34" charset="0"/>
                <a:cs typeface="Arial" panose="020B0604020202020204" pitchFamily="34" charset="0"/>
              </a:rPr>
              <a:t>Velcade</a:t>
            </a:r>
          </a:p>
          <a:p>
            <a:pPr algn="ctr"/>
            <a:r>
              <a:rPr lang="nl-BE" sz="1600" b="1" spc="150" dirty="0">
                <a:solidFill>
                  <a:schemeClr val="bg1"/>
                </a:solidFill>
                <a:latin typeface="Arial" panose="020B0604020202020204" pitchFamily="34" charset="0"/>
                <a:cs typeface="Arial" panose="020B0604020202020204" pitchFamily="34" charset="0"/>
              </a:rPr>
              <a:t>VitB6 (intox)</a:t>
            </a:r>
          </a:p>
          <a:p>
            <a:pPr algn="ctr"/>
            <a:r>
              <a:rPr lang="nl-BE" sz="1600" b="1" spc="150" dirty="0">
                <a:solidFill>
                  <a:srgbClr val="FFFF00"/>
                </a:solidFill>
                <a:latin typeface="Arial" panose="020B0604020202020204" pitchFamily="34" charset="0"/>
                <a:cs typeface="Arial" panose="020B0604020202020204" pitchFamily="34" charset="0"/>
              </a:rPr>
              <a:t>VitB12, VitE</a:t>
            </a:r>
          </a:p>
          <a:p>
            <a:pPr algn="ctr"/>
            <a:r>
              <a:rPr lang="nl-BE" sz="1600" b="1" spc="150" dirty="0">
                <a:solidFill>
                  <a:srgbClr val="FFFF00"/>
                </a:solidFill>
                <a:latin typeface="Arial" panose="020B0604020202020204" pitchFamily="34" charset="0"/>
                <a:cs typeface="Arial" panose="020B0604020202020204" pitchFamily="34" charset="0"/>
              </a:rPr>
              <a:t>VIH, EBV, </a:t>
            </a:r>
          </a:p>
          <a:p>
            <a:pPr algn="ctr"/>
            <a:r>
              <a:rPr lang="nl-BE" sz="1600" b="1" spc="150" dirty="0">
                <a:solidFill>
                  <a:srgbClr val="FFFF00"/>
                </a:solidFill>
                <a:latin typeface="Arial" panose="020B0604020202020204" pitchFamily="34" charset="0"/>
                <a:cs typeface="Arial" panose="020B0604020202020204" pitchFamily="34" charset="0"/>
              </a:rPr>
              <a:t>VZV, HTLV1 </a:t>
            </a:r>
          </a:p>
          <a:p>
            <a:pPr algn="ctr"/>
            <a:r>
              <a:rPr lang="nl-BE" sz="1600" b="1" spc="150" dirty="0">
                <a:solidFill>
                  <a:srgbClr val="FFFF00"/>
                </a:solidFill>
                <a:latin typeface="Arial" panose="020B0604020202020204" pitchFamily="34" charset="0"/>
                <a:cs typeface="Arial" panose="020B0604020202020204" pitchFamily="34" charset="0"/>
              </a:rPr>
              <a:t>VHC (cryo)</a:t>
            </a:r>
          </a:p>
          <a:p>
            <a:pPr algn="ctr"/>
            <a:r>
              <a:rPr lang="nl-BE" sz="1600" b="1" spc="150" dirty="0">
                <a:solidFill>
                  <a:srgbClr val="FFFF00"/>
                </a:solidFill>
                <a:latin typeface="Arial" panose="020B0604020202020204" pitchFamily="34" charset="0"/>
                <a:cs typeface="Arial" panose="020B0604020202020204" pitchFamily="34" charset="0"/>
              </a:rPr>
              <a:t>paraN (HU) </a:t>
            </a:r>
          </a:p>
          <a:p>
            <a:pPr algn="ctr"/>
            <a:r>
              <a:rPr lang="nl-BE" sz="1600" b="1" spc="150" dirty="0">
                <a:solidFill>
                  <a:srgbClr val="FFFF00"/>
                </a:solidFill>
                <a:latin typeface="Arial" panose="020B0604020202020204" pitchFamily="34" charset="0"/>
                <a:cs typeface="Arial" panose="020B0604020202020204" pitchFamily="34" charset="0"/>
              </a:rPr>
              <a:t>Sjögren</a:t>
            </a:r>
          </a:p>
          <a:p>
            <a:pPr algn="ctr"/>
            <a:r>
              <a:rPr lang="nl-BE" sz="1600" b="1" spc="150" dirty="0">
                <a:solidFill>
                  <a:schemeClr val="bg1"/>
                </a:solidFill>
                <a:latin typeface="Arial" panose="020B0604020202020204" pitchFamily="34" charset="0"/>
                <a:cs typeface="Arial" panose="020B0604020202020204" pitchFamily="34" charset="0"/>
              </a:rPr>
              <a:t>M. coeliaque</a:t>
            </a:r>
          </a:p>
          <a:p>
            <a:pPr algn="ctr"/>
            <a:r>
              <a:rPr lang="nl-BE" sz="1600" b="1" spc="150" dirty="0">
                <a:solidFill>
                  <a:schemeClr val="bg1"/>
                </a:solidFill>
                <a:latin typeface="Arial" panose="020B0604020202020204" pitchFamily="34" charset="0"/>
                <a:cs typeface="Arial" panose="020B0604020202020204" pitchFamily="34" charset="0"/>
              </a:rPr>
              <a:t>Cirrhose</a:t>
            </a:r>
          </a:p>
          <a:p>
            <a:pPr algn="ctr"/>
            <a:r>
              <a:rPr lang="nl-BE" sz="1600" b="1" spc="150" dirty="0">
                <a:solidFill>
                  <a:schemeClr val="bg1"/>
                </a:solidFill>
                <a:latin typeface="Arial" panose="020B0604020202020204" pitchFamily="34" charset="0"/>
                <a:cs typeface="Arial" panose="020B0604020202020204" pitchFamily="34" charset="0"/>
              </a:rPr>
              <a:t>biliaire</a:t>
            </a:r>
          </a:p>
          <a:p>
            <a:pPr algn="ctr"/>
            <a:r>
              <a:rPr lang="nl-BE" sz="1600" b="1" spc="150" dirty="0">
                <a:solidFill>
                  <a:schemeClr val="bg1"/>
                </a:solidFill>
                <a:latin typeface="Arial" panose="020B0604020202020204" pitchFamily="34" charset="0"/>
                <a:cs typeface="Arial" panose="020B0604020202020204" pitchFamily="34" charset="0"/>
              </a:rPr>
              <a:t>primitive</a:t>
            </a:r>
          </a:p>
          <a:p>
            <a:pPr algn="ctr"/>
            <a:r>
              <a:rPr lang="nl-BE" sz="1600" b="1" spc="150" dirty="0">
                <a:solidFill>
                  <a:schemeClr val="bg1"/>
                </a:solidFill>
                <a:latin typeface="Arial" panose="020B0604020202020204" pitchFamily="34" charset="0"/>
                <a:cs typeface="Arial" panose="020B0604020202020204" pitchFamily="34" charset="0"/>
              </a:rPr>
              <a:t>anti-GD1B</a:t>
            </a:r>
          </a:p>
          <a:p>
            <a:pPr algn="ctr"/>
            <a:r>
              <a:rPr lang="nl-BE" sz="1600" b="1" spc="150" dirty="0">
                <a:solidFill>
                  <a:schemeClr val="bg1"/>
                </a:solidFill>
                <a:latin typeface="Arial" panose="020B0604020202020204" pitchFamily="34" charset="0"/>
                <a:cs typeface="Arial" panose="020B0604020202020204" pitchFamily="34" charset="0"/>
              </a:rPr>
              <a:t>anti-FGFR3</a:t>
            </a:r>
          </a:p>
          <a:p>
            <a:pPr algn="ctr"/>
            <a:r>
              <a:rPr lang="nl-BE" sz="1600" b="1" spc="150" dirty="0">
                <a:solidFill>
                  <a:schemeClr val="bg1"/>
                </a:solidFill>
                <a:latin typeface="Arial" panose="020B0604020202020204" pitchFamily="34" charset="0"/>
                <a:cs typeface="Arial" panose="020B0604020202020204" pitchFamily="34" charset="0"/>
              </a:rPr>
              <a:t>(équivalents </a:t>
            </a:r>
          </a:p>
          <a:p>
            <a:pPr algn="ctr"/>
            <a:r>
              <a:rPr lang="nl-BE" sz="1600" b="1" spc="150" dirty="0">
                <a:solidFill>
                  <a:schemeClr val="bg1"/>
                </a:solidFill>
                <a:latin typeface="Arial" panose="020B0604020202020204" pitchFamily="34" charset="0"/>
                <a:cs typeface="Arial" panose="020B0604020202020204" pitchFamily="34" charset="0"/>
              </a:rPr>
              <a:t>de SGB)</a:t>
            </a:r>
            <a:br>
              <a:rPr lang="nl-BE" sz="1600" b="1" spc="150" dirty="0">
                <a:solidFill>
                  <a:schemeClr val="bg1"/>
                </a:solidFill>
                <a:latin typeface="Arial" panose="020B0604020202020204" pitchFamily="34" charset="0"/>
                <a:cs typeface="Arial" panose="020B0604020202020204" pitchFamily="34" charset="0"/>
              </a:rPr>
            </a:br>
            <a:endParaRPr lang="nl-BE" sz="1600" b="1" spc="150" dirty="0">
              <a:solidFill>
                <a:srgbClr val="FFFF00"/>
              </a:solidFill>
              <a:latin typeface="Arial" panose="020B0604020202020204" pitchFamily="34" charset="0"/>
              <a:cs typeface="Arial" panose="020B0604020202020204" pitchFamily="34" charset="0"/>
            </a:endParaRPr>
          </a:p>
          <a:p>
            <a:pPr algn="ctr"/>
            <a:endParaRPr lang="nl-BE" sz="1600" b="1" spc="150" dirty="0">
              <a:solidFill>
                <a:srgbClr val="FFFF00"/>
              </a:solidFill>
              <a:latin typeface="Arial" panose="020B0604020202020204" pitchFamily="34" charset="0"/>
              <a:cs typeface="Arial" panose="020B0604020202020204" pitchFamily="34" charset="0"/>
            </a:endParaRPr>
          </a:p>
          <a:p>
            <a:pPr algn="ctr"/>
            <a:endParaRPr lang="nl-BE" sz="1600" b="1" spc="150" dirty="0">
              <a:solidFill>
                <a:srgbClr val="FFFF00"/>
              </a:solidFill>
              <a:latin typeface="Arial" panose="020B0604020202020204" pitchFamily="34" charset="0"/>
              <a:cs typeface="Arial" panose="020B0604020202020204" pitchFamily="34" charset="0"/>
            </a:endParaRPr>
          </a:p>
          <a:p>
            <a:pPr algn="ctr"/>
            <a:endParaRPr lang="nl-BE" sz="1600" b="1" spc="150" dirty="0">
              <a:solidFill>
                <a:schemeClr val="bg1"/>
              </a:solidFill>
              <a:latin typeface="Arial" panose="020B0604020202020204" pitchFamily="34" charset="0"/>
              <a:cs typeface="Arial" panose="020B0604020202020204" pitchFamily="34" charset="0"/>
            </a:endParaRPr>
          </a:p>
          <a:p>
            <a:pPr algn="ctr"/>
            <a:endParaRPr lang="nl-BE" sz="1600" b="1" spc="150" dirty="0">
              <a:solidFill>
                <a:schemeClr val="bg1"/>
              </a:solidFill>
              <a:latin typeface="Arial" panose="020B0604020202020204" pitchFamily="34" charset="0"/>
              <a:cs typeface="Arial" panose="020B0604020202020204" pitchFamily="34" charset="0"/>
            </a:endParaRPr>
          </a:p>
          <a:p>
            <a:pPr>
              <a:lnSpc>
                <a:spcPct val="140000"/>
              </a:lnSpc>
              <a:spcBef>
                <a:spcPts val="930"/>
              </a:spcBef>
            </a:pPr>
            <a:r>
              <a:rPr lang="nl-BE" sz="1600" b="1" spc="150" dirty="0">
                <a:latin typeface="Arial" panose="020B0604020202020204" pitchFamily="34" charset="0"/>
                <a:cs typeface="Arial" panose="020B0604020202020204" pitchFamily="34" charset="0"/>
              </a:rPr>
              <a:t>	</a:t>
            </a:r>
            <a:endParaRPr lang="nl-BE" sz="1600" dirty="0"/>
          </a:p>
        </p:txBody>
      </p:sp>
      <p:sp>
        <p:nvSpPr>
          <p:cNvPr id="23" name="ZoneTexte 22">
            <a:extLst>
              <a:ext uri="{FF2B5EF4-FFF2-40B4-BE49-F238E27FC236}">
                <a16:creationId xmlns:a16="http://schemas.microsoft.com/office/drawing/2014/main" id="{6BD1F96B-4C78-E896-933C-B8FBCF659C1D}"/>
              </a:ext>
            </a:extLst>
          </p:cNvPr>
          <p:cNvSpPr txBox="1"/>
          <p:nvPr/>
        </p:nvSpPr>
        <p:spPr>
          <a:xfrm>
            <a:off x="1464382" y="-117589"/>
            <a:ext cx="1741952" cy="4812087"/>
          </a:xfrm>
          <a:prstGeom prst="rect">
            <a:avLst/>
          </a:prstGeom>
          <a:noFill/>
        </p:spPr>
        <p:txBody>
          <a:bodyPr wrap="none" rtlCol="0">
            <a:spAutoFit/>
          </a:bodyPr>
          <a:lstStyle/>
          <a:p>
            <a:pPr algn="ctr">
              <a:lnSpc>
                <a:spcPct val="140000"/>
              </a:lnSpc>
              <a:spcBef>
                <a:spcPts val="930"/>
              </a:spcBef>
            </a:pPr>
            <a:r>
              <a:rPr lang="nl-BE" sz="1600" b="1" spc="150" dirty="0">
                <a:solidFill>
                  <a:schemeClr val="bg1"/>
                </a:solidFill>
                <a:highlight>
                  <a:srgbClr val="FF0000"/>
                </a:highlight>
                <a:latin typeface="Arial" panose="020B0604020202020204" pitchFamily="34" charset="0"/>
                <a:cs typeface="Arial" panose="020B0604020202020204" pitchFamily="34" charset="0"/>
              </a:rPr>
              <a:t>PROFIL  3 </a:t>
            </a:r>
          </a:p>
          <a:p>
            <a:pPr algn="ctr"/>
            <a:r>
              <a:rPr lang="nl-BE" sz="1600" b="1" spc="150" dirty="0">
                <a:solidFill>
                  <a:schemeClr val="bg1"/>
                </a:solidFill>
                <a:latin typeface="Arial" panose="020B0604020202020204" pitchFamily="34" charset="0"/>
                <a:cs typeface="Arial" panose="020B0604020202020204" pitchFamily="34" charset="0"/>
              </a:rPr>
              <a:t>Adulte jeune</a:t>
            </a:r>
          </a:p>
          <a:p>
            <a:pPr algn="ctr"/>
            <a:r>
              <a:rPr lang="nl-BE" sz="1600" b="1" spc="150" dirty="0">
                <a:solidFill>
                  <a:schemeClr val="bg1"/>
                </a:solidFill>
                <a:latin typeface="Arial" panose="020B0604020202020204" pitchFamily="34" charset="0"/>
                <a:cs typeface="Arial" panose="020B0604020202020204" pitchFamily="34" charset="0"/>
              </a:rPr>
              <a:t>paresthésies</a:t>
            </a:r>
          </a:p>
          <a:p>
            <a:pPr algn="ctr"/>
            <a:r>
              <a:rPr lang="nl-BE" sz="1600" b="1" spc="150" dirty="0">
                <a:solidFill>
                  <a:schemeClr val="bg1"/>
                </a:solidFill>
                <a:latin typeface="Arial" panose="020B0604020202020204" pitchFamily="34" charset="0"/>
                <a:cs typeface="Arial" panose="020B0604020202020204" pitchFamily="34" charset="0"/>
              </a:rPr>
              <a:t>Pas tàf LD</a:t>
            </a:r>
          </a:p>
          <a:p>
            <a:pPr algn="ctr"/>
            <a:r>
              <a:rPr lang="nl-BE" sz="1600" b="1" spc="150" dirty="0">
                <a:solidFill>
                  <a:schemeClr val="bg1"/>
                </a:solidFill>
                <a:latin typeface="Arial" panose="020B0604020202020204" pitchFamily="34" charset="0"/>
                <a:cs typeface="Arial" panose="020B0604020202020204" pitchFamily="34" charset="0"/>
              </a:rPr>
              <a:t>Maladresse</a:t>
            </a:r>
          </a:p>
          <a:p>
            <a:pPr algn="ctr"/>
            <a:r>
              <a:rPr lang="nl-BE" sz="1600" b="1" spc="150" dirty="0">
                <a:solidFill>
                  <a:schemeClr val="bg1"/>
                </a:solidFill>
                <a:latin typeface="Arial" panose="020B0604020202020204" pitchFamily="34" charset="0"/>
                <a:cs typeface="Arial" panose="020B0604020202020204" pitchFamily="34" charset="0"/>
              </a:rPr>
              <a:t>des MS</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Vitesses</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Trop basses</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pas de BC</a:t>
            </a:r>
          </a:p>
          <a:p>
            <a:pPr algn="ctr"/>
            <a:r>
              <a:rPr lang="nl-BE" sz="1600" b="1" spc="150" dirty="0">
                <a:solidFill>
                  <a:srgbClr val="FFFF00"/>
                </a:solidFill>
                <a:latin typeface="Arial" panose="020B0604020202020204" pitchFamily="34" charset="0"/>
                <a:cs typeface="Arial" panose="020B0604020202020204" pitchFamily="34" charset="0"/>
              </a:rPr>
              <a:t>Diabète +</a:t>
            </a:r>
            <a:br>
              <a:rPr lang="nl-BE" sz="1600" b="1" spc="150" dirty="0">
                <a:solidFill>
                  <a:srgbClr val="FFFF00"/>
                </a:solidFill>
                <a:latin typeface="Arial" panose="020B0604020202020204" pitchFamily="34" charset="0"/>
                <a:cs typeface="Arial" panose="020B0604020202020204" pitchFamily="34" charset="0"/>
              </a:rPr>
            </a:br>
            <a:r>
              <a:rPr lang="nl-BE" sz="1600" b="1" spc="150" dirty="0">
                <a:solidFill>
                  <a:schemeClr val="bg1"/>
                </a:solidFill>
                <a:latin typeface="Arial" panose="020B0604020202020204" pitchFamily="34" charset="0"/>
                <a:cs typeface="Arial" panose="020B0604020202020204" pitchFamily="34" charset="0"/>
              </a:rPr>
              <a:t>(alcool, IR,</a:t>
            </a:r>
          </a:p>
          <a:p>
            <a:pPr algn="ctr"/>
            <a:r>
              <a:rPr lang="nl-BE" sz="1600" b="1" spc="150" dirty="0">
                <a:solidFill>
                  <a:schemeClr val="bg1"/>
                </a:solidFill>
                <a:latin typeface="Arial" panose="020B0604020202020204" pitchFamily="34" charset="0"/>
                <a:cs typeface="Arial" panose="020B0604020202020204" pitchFamily="34" charset="0"/>
              </a:rPr>
              <a:t>dialyse)</a:t>
            </a:r>
          </a:p>
          <a:p>
            <a:pPr algn="ctr"/>
            <a:r>
              <a:rPr lang="nl-BE" sz="1600" b="1" spc="150" dirty="0">
                <a:solidFill>
                  <a:srgbClr val="FFFF00"/>
                </a:solidFill>
                <a:latin typeface="Arial" panose="020B0604020202020204" pitchFamily="34" charset="0"/>
                <a:cs typeface="Arial" panose="020B0604020202020204" pitchFamily="34" charset="0"/>
              </a:rPr>
              <a:t>ParaN</a:t>
            </a:r>
          </a:p>
          <a:p>
            <a:pPr algn="ctr"/>
            <a:r>
              <a:rPr lang="nl-BE" sz="1600" b="1" spc="150" dirty="0">
                <a:solidFill>
                  <a:srgbClr val="FFFF00"/>
                </a:solidFill>
                <a:latin typeface="Arial" panose="020B0604020202020204" pitchFamily="34" charset="0"/>
                <a:cs typeface="Arial" panose="020B0604020202020204" pitchFamily="34" charset="0"/>
              </a:rPr>
              <a:t>POEMS</a:t>
            </a:r>
          </a:p>
          <a:p>
            <a:pPr algn="ctr"/>
            <a:r>
              <a:rPr lang="nl-BE" sz="1600" b="1" spc="150" dirty="0">
                <a:solidFill>
                  <a:srgbClr val="FFFF00"/>
                </a:solidFill>
                <a:latin typeface="Arial" panose="020B0604020202020204" pitchFamily="34" charset="0"/>
                <a:cs typeface="Arial" panose="020B0604020202020204" pitchFamily="34" charset="0"/>
              </a:rPr>
              <a:t>Leucodystr.</a:t>
            </a:r>
          </a:p>
          <a:p>
            <a:pPr algn="ctr"/>
            <a:endParaRPr lang="nl-BE" sz="1600" b="1" spc="150" dirty="0">
              <a:solidFill>
                <a:schemeClr val="bg1"/>
              </a:solidFill>
              <a:latin typeface="Arial" panose="020B0604020202020204" pitchFamily="34" charset="0"/>
              <a:cs typeface="Arial" panose="020B0604020202020204" pitchFamily="34" charset="0"/>
            </a:endParaRPr>
          </a:p>
          <a:p>
            <a:pPr algn="ctr"/>
            <a:endParaRPr lang="nl-BE" sz="1600" b="1" spc="150" dirty="0">
              <a:solidFill>
                <a:schemeClr val="bg1"/>
              </a:solidFill>
              <a:latin typeface="Arial" panose="020B0604020202020204" pitchFamily="34" charset="0"/>
              <a:cs typeface="Arial" panose="020B0604020202020204" pitchFamily="34" charset="0"/>
            </a:endParaRPr>
          </a:p>
          <a:p>
            <a:pPr>
              <a:lnSpc>
                <a:spcPct val="140000"/>
              </a:lnSpc>
              <a:spcBef>
                <a:spcPts val="930"/>
              </a:spcBef>
            </a:pPr>
            <a:r>
              <a:rPr lang="nl-BE" sz="1600" b="1" spc="150" dirty="0">
                <a:latin typeface="Arial" panose="020B0604020202020204" pitchFamily="34" charset="0"/>
                <a:cs typeface="Arial" panose="020B0604020202020204" pitchFamily="34" charset="0"/>
              </a:rPr>
              <a:t>	</a:t>
            </a:r>
            <a:endParaRPr lang="nl-BE" sz="1600" dirty="0"/>
          </a:p>
        </p:txBody>
      </p:sp>
      <p:sp>
        <p:nvSpPr>
          <p:cNvPr id="26" name="ZoneTexte 25">
            <a:extLst>
              <a:ext uri="{FF2B5EF4-FFF2-40B4-BE49-F238E27FC236}">
                <a16:creationId xmlns:a16="http://schemas.microsoft.com/office/drawing/2014/main" id="{C685021D-2255-E98F-2666-CD8326ECBA42}"/>
              </a:ext>
            </a:extLst>
          </p:cNvPr>
          <p:cNvSpPr txBox="1"/>
          <p:nvPr/>
        </p:nvSpPr>
        <p:spPr>
          <a:xfrm>
            <a:off x="-84651" y="2629317"/>
            <a:ext cx="1896673" cy="2899255"/>
          </a:xfrm>
          <a:prstGeom prst="rect">
            <a:avLst/>
          </a:prstGeom>
          <a:noFill/>
        </p:spPr>
        <p:txBody>
          <a:bodyPr wrap="none" rtlCol="0">
            <a:spAutoFit/>
          </a:bodyPr>
          <a:lstStyle/>
          <a:p>
            <a:pPr algn="ctr">
              <a:lnSpc>
                <a:spcPct val="140000"/>
              </a:lnSpc>
              <a:spcBef>
                <a:spcPts val="930"/>
              </a:spcBef>
            </a:pPr>
            <a:r>
              <a:rPr lang="nl-BE" sz="1600" b="1" spc="150" dirty="0">
                <a:solidFill>
                  <a:schemeClr val="bg1"/>
                </a:solidFill>
                <a:highlight>
                  <a:srgbClr val="FF0000"/>
                </a:highlight>
                <a:latin typeface="Arial" panose="020B0604020202020204" pitchFamily="34" charset="0"/>
                <a:cs typeface="Arial" panose="020B0604020202020204" pitchFamily="34" charset="0"/>
              </a:rPr>
              <a:t>PROFIL  2 </a:t>
            </a:r>
          </a:p>
          <a:p>
            <a:pPr algn="ctr"/>
            <a:r>
              <a:rPr lang="nl-BE" sz="1600" b="1" spc="150" dirty="0">
                <a:solidFill>
                  <a:schemeClr val="bg1"/>
                </a:solidFill>
                <a:latin typeface="Arial" panose="020B0604020202020204" pitchFamily="34" charset="0"/>
                <a:cs typeface="Arial" panose="020B0604020202020204" pitchFamily="34" charset="0"/>
              </a:rPr>
              <a:t>Tardif</a:t>
            </a:r>
          </a:p>
          <a:p>
            <a:pPr algn="ctr"/>
            <a:r>
              <a:rPr lang="nl-BE" sz="1600" b="1" spc="150" dirty="0">
                <a:solidFill>
                  <a:schemeClr val="bg1"/>
                </a:solidFill>
                <a:latin typeface="Arial" panose="020B0604020202020204" pitchFamily="34" charset="0"/>
                <a:cs typeface="Arial" panose="020B0604020202020204" pitchFamily="34" charset="0"/>
              </a:rPr>
              <a:t>Sensitif LD</a:t>
            </a:r>
          </a:p>
          <a:p>
            <a:pPr algn="ctr"/>
            <a:r>
              <a:rPr lang="nl-BE" sz="1600" b="1" spc="150" dirty="0">
                <a:solidFill>
                  <a:schemeClr val="bg1"/>
                </a:solidFill>
                <a:latin typeface="Arial" panose="020B0604020202020204" pitchFamily="34" charset="0"/>
                <a:cs typeface="Arial" panose="020B0604020202020204" pitchFamily="34" charset="0"/>
              </a:rPr>
              <a:t>chronique</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ENMG meilleur</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que prévu</a:t>
            </a:r>
          </a:p>
          <a:p>
            <a:pPr algn="ctr"/>
            <a:r>
              <a:rPr lang="nl-BE" sz="1600" b="1" spc="150" dirty="0">
                <a:solidFill>
                  <a:schemeClr val="bg1"/>
                </a:solidFill>
                <a:latin typeface="Arial" panose="020B0604020202020204" pitchFamily="34" charset="0"/>
                <a:cs typeface="Arial" panose="020B0604020202020204" pitchFamily="34" charset="0"/>
              </a:rPr>
              <a:t>Séquellaire</a:t>
            </a:r>
          </a:p>
          <a:p>
            <a:pPr algn="ctr"/>
            <a:r>
              <a:rPr lang="nl-BE" sz="1600" b="1" spc="150" dirty="0">
                <a:solidFill>
                  <a:schemeClr val="bg1"/>
                </a:solidFill>
                <a:latin typeface="Arial" panose="020B0604020202020204" pitchFamily="34" charset="0"/>
                <a:cs typeface="Arial" panose="020B0604020202020204" pitchFamily="34" charset="0"/>
              </a:rPr>
              <a:t>(médicaments</a:t>
            </a:r>
          </a:p>
          <a:p>
            <a:pPr algn="ctr"/>
            <a:r>
              <a:rPr lang="nl-BE" sz="1600" b="1" spc="150" dirty="0">
                <a:solidFill>
                  <a:schemeClr val="bg1"/>
                </a:solidFill>
                <a:latin typeface="Arial" panose="020B0604020202020204" pitchFamily="34" charset="0"/>
                <a:cs typeface="Arial" panose="020B0604020202020204" pitchFamily="34" charset="0"/>
              </a:rPr>
              <a:t>Chimio</a:t>
            </a:r>
          </a:p>
          <a:p>
            <a:pPr algn="ctr"/>
            <a:r>
              <a:rPr lang="nl-BE" sz="1600" b="1" spc="150" dirty="0">
                <a:solidFill>
                  <a:schemeClr val="bg1"/>
                </a:solidFill>
                <a:latin typeface="Arial" panose="020B0604020202020204" pitchFamily="34" charset="0"/>
                <a:cs typeface="Arial" panose="020B0604020202020204" pitchFamily="34" charset="0"/>
              </a:rPr>
              <a:t>Alcool)</a:t>
            </a:r>
          </a:p>
          <a:p>
            <a:pPr algn="ctr"/>
            <a:endParaRPr lang="nl-BE" sz="1600" b="1" spc="150" dirty="0">
              <a:solidFill>
                <a:srgbClr val="FF0000"/>
              </a:solidFill>
              <a:highlight>
                <a:srgbClr val="FFFF00"/>
              </a:highlight>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05CB595B-67B6-8BD5-ED47-D6842AAE37B9}"/>
              </a:ext>
            </a:extLst>
          </p:cNvPr>
          <p:cNvSpPr txBox="1"/>
          <p:nvPr/>
        </p:nvSpPr>
        <p:spPr>
          <a:xfrm>
            <a:off x="-152489" y="-117589"/>
            <a:ext cx="1922321" cy="3580980"/>
          </a:xfrm>
          <a:prstGeom prst="rect">
            <a:avLst/>
          </a:prstGeom>
          <a:noFill/>
        </p:spPr>
        <p:txBody>
          <a:bodyPr wrap="none" rtlCol="0">
            <a:spAutoFit/>
          </a:bodyPr>
          <a:lstStyle/>
          <a:p>
            <a:pPr algn="ctr">
              <a:lnSpc>
                <a:spcPct val="140000"/>
              </a:lnSpc>
              <a:spcBef>
                <a:spcPts val="930"/>
              </a:spcBef>
            </a:pPr>
            <a:r>
              <a:rPr lang="nl-BE" sz="1600" b="1" spc="150" dirty="0">
                <a:solidFill>
                  <a:schemeClr val="bg1"/>
                </a:solidFill>
                <a:highlight>
                  <a:srgbClr val="FF0000"/>
                </a:highlight>
                <a:latin typeface="Arial" panose="020B0604020202020204" pitchFamily="34" charset="0"/>
                <a:cs typeface="Arial" panose="020B0604020202020204" pitchFamily="34" charset="0"/>
              </a:rPr>
              <a:t>PROFIL  1 </a:t>
            </a:r>
            <a:endParaRPr lang="nl-BE" sz="1600" b="1" spc="150" dirty="0">
              <a:solidFill>
                <a:schemeClr val="bg1"/>
              </a:solidFill>
              <a:highlight>
                <a:srgbClr val="00FFFF"/>
              </a:highlight>
              <a:latin typeface="Arial" panose="020B0604020202020204" pitchFamily="34" charset="0"/>
              <a:cs typeface="Arial" panose="020B0604020202020204" pitchFamily="34" charset="0"/>
            </a:endParaRPr>
          </a:p>
          <a:p>
            <a:pPr algn="ctr"/>
            <a:r>
              <a:rPr lang="nl-BE" sz="1600" b="1" spc="150" dirty="0">
                <a:solidFill>
                  <a:schemeClr val="bg1"/>
                </a:solidFill>
                <a:latin typeface="Arial" panose="020B0604020202020204" pitchFamily="34" charset="0"/>
                <a:cs typeface="Arial" panose="020B0604020202020204" pitchFamily="34" charset="0"/>
              </a:rPr>
              <a:t>Tardif</a:t>
            </a:r>
          </a:p>
          <a:p>
            <a:pPr algn="ctr"/>
            <a:r>
              <a:rPr lang="nl-BE" sz="1600" b="1" spc="150" dirty="0">
                <a:highlight>
                  <a:srgbClr val="00FFFF"/>
                </a:highlight>
                <a:latin typeface="Arial" panose="020B0604020202020204" pitchFamily="34" charset="0"/>
                <a:cs typeface="Arial" panose="020B0604020202020204" pitchFamily="34" charset="0"/>
              </a:rPr>
              <a:t>Moteur</a:t>
            </a:r>
          </a:p>
          <a:p>
            <a:pPr algn="ctr"/>
            <a:r>
              <a:rPr lang="nl-BE" sz="1600" b="1" spc="150" dirty="0">
                <a:solidFill>
                  <a:schemeClr val="bg1"/>
                </a:solidFill>
                <a:latin typeface="Arial" panose="020B0604020202020204" pitchFamily="34" charset="0"/>
                <a:cs typeface="Arial" panose="020B0604020202020204" pitchFamily="34" charset="0"/>
              </a:rPr>
              <a:t>Chronique</a:t>
            </a:r>
          </a:p>
          <a:p>
            <a:pPr algn="ctr"/>
            <a:r>
              <a:rPr lang="nl-BE" sz="1600" b="1" spc="150" dirty="0">
                <a:solidFill>
                  <a:schemeClr val="bg1"/>
                </a:solidFill>
                <a:latin typeface="Arial" panose="020B0604020202020204" pitchFamily="34" charset="0"/>
                <a:cs typeface="Arial" panose="020B0604020202020204" pitchFamily="34" charset="0"/>
              </a:rPr>
              <a:t>Pas AEG</a:t>
            </a:r>
          </a:p>
          <a:p>
            <a:pPr algn="ctr"/>
            <a:r>
              <a:rPr lang="nl-BE" sz="1600" b="1" spc="150" dirty="0">
                <a:solidFill>
                  <a:schemeClr val="bg1"/>
                </a:solidFill>
                <a:latin typeface="Arial" panose="020B0604020202020204" pitchFamily="34" charset="0"/>
                <a:cs typeface="Arial" panose="020B0604020202020204" pitchFamily="34" charset="0"/>
              </a:rPr>
              <a:t>Bilan N</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ENMG</a:t>
            </a:r>
          </a:p>
          <a:p>
            <a:pPr algn="ctr"/>
            <a:r>
              <a:rPr lang="nl-BE" sz="1600" b="1" spc="150" dirty="0">
                <a:solidFill>
                  <a:srgbClr val="FF0000"/>
                </a:solidFill>
                <a:highlight>
                  <a:srgbClr val="FFFF00"/>
                </a:highlight>
                <a:latin typeface="Arial" panose="020B0604020202020204" pitchFamily="34" charset="0"/>
                <a:cs typeface="Arial" panose="020B0604020202020204" pitchFamily="34" charset="0"/>
              </a:rPr>
              <a:t>très malade</a:t>
            </a:r>
          </a:p>
          <a:p>
            <a:pPr algn="ctr"/>
            <a:r>
              <a:rPr lang="nl-BE" sz="1600" b="1" spc="150" dirty="0">
                <a:solidFill>
                  <a:schemeClr val="bg1"/>
                </a:solidFill>
                <a:latin typeface="Arial" panose="020B0604020202020204" pitchFamily="34" charset="0"/>
                <a:cs typeface="Arial" panose="020B0604020202020204" pitchFamily="34" charset="0"/>
              </a:rPr>
              <a:t>Génétique (?)</a:t>
            </a:r>
          </a:p>
          <a:p>
            <a:pPr algn="ctr"/>
            <a:r>
              <a:rPr lang="nl-BE" sz="1600" b="1" spc="150" dirty="0">
                <a:solidFill>
                  <a:schemeClr val="bg1"/>
                </a:solidFill>
                <a:latin typeface="Arial" panose="020B0604020202020204" pitchFamily="34" charset="0"/>
                <a:cs typeface="Arial" panose="020B0604020202020204" pitchFamily="34" charset="0"/>
              </a:rPr>
              <a:t>Dégéné (?)</a:t>
            </a:r>
          </a:p>
          <a:p>
            <a:pPr algn="ctr"/>
            <a:endParaRPr lang="nl-BE" sz="1600" b="1" spc="150" dirty="0">
              <a:solidFill>
                <a:schemeClr val="bg1"/>
              </a:solidFill>
              <a:latin typeface="Arial" panose="020B0604020202020204" pitchFamily="34" charset="0"/>
              <a:cs typeface="Arial" panose="020B0604020202020204" pitchFamily="34" charset="0"/>
            </a:endParaRPr>
          </a:p>
          <a:p>
            <a:pPr algn="ctr"/>
            <a:endParaRPr lang="nl-BE" sz="1600" b="1" spc="150" dirty="0">
              <a:solidFill>
                <a:schemeClr val="bg1"/>
              </a:solidFill>
              <a:latin typeface="Arial" panose="020B0604020202020204" pitchFamily="34" charset="0"/>
              <a:cs typeface="Arial" panose="020B0604020202020204" pitchFamily="34" charset="0"/>
            </a:endParaRPr>
          </a:p>
          <a:p>
            <a:pPr>
              <a:lnSpc>
                <a:spcPct val="140000"/>
              </a:lnSpc>
              <a:spcBef>
                <a:spcPts val="930"/>
              </a:spcBef>
            </a:pPr>
            <a:r>
              <a:rPr lang="nl-BE" sz="1600" b="1" spc="150" dirty="0">
                <a:latin typeface="Arial" panose="020B0604020202020204" pitchFamily="34" charset="0"/>
                <a:cs typeface="Arial" panose="020B0604020202020204" pitchFamily="34" charset="0"/>
              </a:rPr>
              <a:t>	</a:t>
            </a:r>
            <a:endParaRPr lang="nl-BE" sz="1600" dirty="0"/>
          </a:p>
        </p:txBody>
      </p:sp>
      <p:sp>
        <p:nvSpPr>
          <p:cNvPr id="28" name="Rectangle 27">
            <a:extLst>
              <a:ext uri="{FF2B5EF4-FFF2-40B4-BE49-F238E27FC236}">
                <a16:creationId xmlns:a16="http://schemas.microsoft.com/office/drawing/2014/main" id="{B5AB22B3-4736-858A-D659-46D3D1A355CC}"/>
              </a:ext>
            </a:extLst>
          </p:cNvPr>
          <p:cNvSpPr/>
          <p:nvPr/>
        </p:nvSpPr>
        <p:spPr>
          <a:xfrm>
            <a:off x="123568" y="5399903"/>
            <a:ext cx="2188542" cy="13468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D’après </a:t>
            </a:r>
          </a:p>
          <a:p>
            <a:pPr algn="ctr"/>
            <a:r>
              <a:rPr lang="fr-FR" sz="2400" err="1">
                <a:solidFill>
                  <a:schemeClr val="tx1"/>
                </a:solidFill>
              </a:rPr>
              <a:t>T</a:t>
            </a:r>
            <a:r>
              <a:rPr lang="fr-FR" sz="2400">
                <a:solidFill>
                  <a:schemeClr val="tx1"/>
                </a:solidFill>
              </a:rPr>
              <a:t>. </a:t>
            </a:r>
            <a:r>
              <a:rPr lang="fr-FR" sz="2400" err="1">
                <a:solidFill>
                  <a:schemeClr val="tx1"/>
                </a:solidFill>
              </a:rPr>
              <a:t>Maisonobe</a:t>
            </a:r>
            <a:endParaRPr lang="fr-FR" sz="2400">
              <a:solidFill>
                <a:schemeClr val="tx1"/>
              </a:solidFill>
            </a:endParaRPr>
          </a:p>
        </p:txBody>
      </p:sp>
      <p:sp>
        <p:nvSpPr>
          <p:cNvPr id="30" name="ZoneTexte 29">
            <a:extLst>
              <a:ext uri="{FF2B5EF4-FFF2-40B4-BE49-F238E27FC236}">
                <a16:creationId xmlns:a16="http://schemas.microsoft.com/office/drawing/2014/main" id="{8B251C4C-E8A0-CC37-E1D0-03ABF6685F7F}"/>
              </a:ext>
            </a:extLst>
          </p:cNvPr>
          <p:cNvSpPr txBox="1"/>
          <p:nvPr/>
        </p:nvSpPr>
        <p:spPr>
          <a:xfrm>
            <a:off x="7733267" y="3731940"/>
            <a:ext cx="4458734" cy="3046988"/>
          </a:xfrm>
          <a:prstGeom prst="rect">
            <a:avLst/>
          </a:prstGeom>
          <a:noFill/>
          <a:ln>
            <a:solidFill>
              <a:schemeClr val="bg1"/>
            </a:solidFill>
          </a:ln>
        </p:spPr>
        <p:txBody>
          <a:bodyPr wrap="square" rtlCol="0">
            <a:spAutoFit/>
          </a:bodyPr>
          <a:lstStyle/>
          <a:p>
            <a:r>
              <a:rPr lang="nl-BE" sz="1600" b="1" spc="150">
                <a:solidFill>
                  <a:schemeClr val="bg1"/>
                </a:solidFill>
                <a:highlight>
                  <a:srgbClr val="FF0000"/>
                </a:highlight>
                <a:latin typeface="Arial" panose="020B0604020202020204" pitchFamily="34" charset="0"/>
                <a:cs typeface="Arial" panose="020B0604020202020204" pitchFamily="34" charset="0"/>
              </a:rPr>
              <a:t>PROFIL  10</a:t>
            </a:r>
            <a:r>
              <a:rPr lang="nl-BE" sz="1600" b="1" spc="150">
                <a:solidFill>
                  <a:schemeClr val="bg1"/>
                </a:solidFill>
                <a:latin typeface="Arial" panose="020B0604020202020204" pitchFamily="34" charset="0"/>
                <a:cs typeface="Arial" panose="020B0604020202020204" pitchFamily="34" charset="0"/>
              </a:rPr>
              <a:t>  ENMG atypique pour une </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origine purement axonal:</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PAGM conservé dans un territoire </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avec déficit moteur</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onde F plus ralentie que LDM/VCM</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atteinte sensitive NLD (sural/radial) </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sensitives conservées dans un </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territoire déficitaire</a:t>
            </a:r>
            <a:br>
              <a:rPr lang="nl-BE" sz="1600" b="1" spc="150">
                <a:solidFill>
                  <a:schemeClr val="bg1"/>
                </a:solidFill>
                <a:latin typeface="Arial" panose="020B0604020202020204" pitchFamily="34" charset="0"/>
                <a:cs typeface="Arial" panose="020B0604020202020204" pitchFamily="34" charset="0"/>
              </a:rPr>
            </a:br>
            <a:r>
              <a:rPr lang="nl-BE" sz="1600" b="1" spc="150">
                <a:solidFill>
                  <a:schemeClr val="bg1"/>
                </a:solidFill>
                <a:latin typeface="Arial" panose="020B0604020202020204" pitchFamily="34" charset="0"/>
                <a:cs typeface="Arial" panose="020B0604020202020204" pitchFamily="34" charset="0"/>
              </a:rPr>
              <a:t>- sensitives étalées </a:t>
            </a:r>
          </a:p>
          <a:p>
            <a:r>
              <a:rPr lang="nl-BE" sz="1600" b="1" spc="150">
                <a:solidFill>
                  <a:schemeClr val="bg1"/>
                </a:solidFill>
                <a:latin typeface="Arial" panose="020B0604020202020204" pitchFamily="34" charset="0"/>
                <a:cs typeface="Arial" panose="020B0604020202020204" pitchFamily="34" charset="0"/>
              </a:rPr>
              <a:t>  (aspect vosgien) </a:t>
            </a:r>
          </a:p>
          <a:p>
            <a:r>
              <a:rPr lang="nl-BE" sz="1600" b="1" spc="150">
                <a:solidFill>
                  <a:schemeClr val="bg1"/>
                </a:solidFill>
                <a:latin typeface="Arial" panose="020B0604020202020204" pitchFamily="34" charset="0"/>
                <a:cs typeface="Arial" panose="020B0604020202020204" pitchFamily="34" charset="0"/>
              </a:rPr>
              <a:t>  avec réduction des </a:t>
            </a:r>
          </a:p>
          <a:p>
            <a:r>
              <a:rPr lang="nl-BE" sz="1600" b="1" spc="150">
                <a:solidFill>
                  <a:schemeClr val="bg1"/>
                </a:solidFill>
                <a:latin typeface="Arial" panose="020B0604020202020204" pitchFamily="34" charset="0"/>
                <a:cs typeface="Arial" panose="020B0604020202020204" pitchFamily="34" charset="0"/>
              </a:rPr>
              <a:t>  VCS</a:t>
            </a:r>
          </a:p>
        </p:txBody>
      </p:sp>
      <p:sp>
        <p:nvSpPr>
          <p:cNvPr id="31" name="Rectangle 30">
            <a:extLst>
              <a:ext uri="{FF2B5EF4-FFF2-40B4-BE49-F238E27FC236}">
                <a16:creationId xmlns:a16="http://schemas.microsoft.com/office/drawing/2014/main" id="{084C7F03-4C1B-33D6-30E9-5E63B51B835B}"/>
              </a:ext>
            </a:extLst>
          </p:cNvPr>
          <p:cNvSpPr/>
          <p:nvPr/>
        </p:nvSpPr>
        <p:spPr>
          <a:xfrm>
            <a:off x="10362447" y="5466787"/>
            <a:ext cx="1718342" cy="132942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bg1"/>
                </a:solidFill>
              </a:rPr>
              <a:t>LCR</a:t>
            </a:r>
          </a:p>
          <a:p>
            <a:pPr algn="ctr"/>
            <a:r>
              <a:rPr lang="fr-FR" sz="1600" b="1">
                <a:solidFill>
                  <a:schemeClr val="bg1"/>
                </a:solidFill>
              </a:rPr>
              <a:t>PES </a:t>
            </a:r>
          </a:p>
          <a:p>
            <a:pPr algn="ctr"/>
            <a:r>
              <a:rPr lang="fr-FR" sz="1600" b="1">
                <a:solidFill>
                  <a:schemeClr val="bg1"/>
                </a:solidFill>
              </a:rPr>
              <a:t>IRM </a:t>
            </a:r>
          </a:p>
          <a:p>
            <a:pPr algn="ctr"/>
            <a:r>
              <a:rPr lang="fr-FR" sz="1600" b="1">
                <a:solidFill>
                  <a:schemeClr val="bg1"/>
                </a:solidFill>
              </a:rPr>
              <a:t>racines/plexi </a:t>
            </a:r>
          </a:p>
          <a:p>
            <a:pPr algn="ctr"/>
            <a:r>
              <a:rPr lang="fr-FR" sz="1600" b="1">
                <a:solidFill>
                  <a:schemeClr val="bg1"/>
                </a:solidFill>
              </a:rPr>
              <a:t>BNM</a:t>
            </a:r>
          </a:p>
        </p:txBody>
      </p:sp>
    </p:spTree>
    <p:extLst>
      <p:ext uri="{BB962C8B-B14F-4D97-AF65-F5344CB8AC3E}">
        <p14:creationId xmlns:p14="http://schemas.microsoft.com/office/powerpoint/2010/main" val="4080218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DCA9FC7-1BB3-8995-9FA8-070D79E8007B}"/>
            </a:ext>
          </a:extLst>
        </p:cNvPr>
        <p:cNvGrpSpPr/>
        <p:nvPr/>
      </p:nvGrpSpPr>
      <p:grpSpPr>
        <a:xfrm>
          <a:off x="0" y="0"/>
          <a:ext cx="0" cy="0"/>
          <a:chOff x="0" y="0"/>
          <a:chExt cx="0" cy="0"/>
        </a:xfrm>
      </p:grpSpPr>
      <p:sp>
        <p:nvSpPr>
          <p:cNvPr id="8" name="Sous-titre 2">
            <a:extLst>
              <a:ext uri="{FF2B5EF4-FFF2-40B4-BE49-F238E27FC236}">
                <a16:creationId xmlns:a16="http://schemas.microsoft.com/office/drawing/2014/main" id="{34FE9760-103C-2FFB-44B1-60CC59DE1645}"/>
              </a:ext>
            </a:extLst>
          </p:cNvPr>
          <p:cNvSpPr txBox="1">
            <a:spLocks/>
          </p:cNvSpPr>
          <p:nvPr/>
        </p:nvSpPr>
        <p:spPr>
          <a:xfrm>
            <a:off x="5053519" y="-1448107"/>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a:t>Conduction motrice 12/10</a:t>
            </a:r>
          </a:p>
          <a:p>
            <a:endParaRPr lang="fr-FR"/>
          </a:p>
        </p:txBody>
      </p:sp>
      <p:pic>
        <p:nvPicPr>
          <p:cNvPr id="4" name="Image 3" descr="Une image contenant texte, capture d’écran, cercle, diagramme&#10;&#10;Description générée automatiquement">
            <a:extLst>
              <a:ext uri="{FF2B5EF4-FFF2-40B4-BE49-F238E27FC236}">
                <a16:creationId xmlns:a16="http://schemas.microsoft.com/office/drawing/2014/main" id="{AFBA5360-0323-760E-A466-63C0E9455AA2}"/>
              </a:ext>
            </a:extLst>
          </p:cNvPr>
          <p:cNvPicPr>
            <a:picLocks noChangeAspect="1"/>
          </p:cNvPicPr>
          <p:nvPr/>
        </p:nvPicPr>
        <p:blipFill>
          <a:blip r:embed="rId3"/>
          <a:stretch>
            <a:fillRect/>
          </a:stretch>
        </p:blipFill>
        <p:spPr>
          <a:xfrm>
            <a:off x="2842356" y="649997"/>
            <a:ext cx="9360028" cy="6230040"/>
          </a:xfrm>
          <a:prstGeom prst="rect">
            <a:avLst/>
          </a:prstGeom>
        </p:spPr>
      </p:pic>
      <p:sp>
        <p:nvSpPr>
          <p:cNvPr id="6" name="ZoneTexte 5">
            <a:extLst>
              <a:ext uri="{FF2B5EF4-FFF2-40B4-BE49-F238E27FC236}">
                <a16:creationId xmlns:a16="http://schemas.microsoft.com/office/drawing/2014/main" id="{49327813-2CB2-F9EF-B57A-674E80EABAB0}"/>
              </a:ext>
            </a:extLst>
          </p:cNvPr>
          <p:cNvSpPr txBox="1"/>
          <p:nvPr/>
        </p:nvSpPr>
        <p:spPr>
          <a:xfrm>
            <a:off x="463689" y="43769"/>
            <a:ext cx="11264622" cy="923330"/>
          </a:xfrm>
          <a:prstGeom prst="rect">
            <a:avLst/>
          </a:prstGeom>
          <a:noFill/>
        </p:spPr>
        <p:txBody>
          <a:bodyPr wrap="none" rtlCol="0">
            <a:spAutoFit/>
          </a:bodyPr>
          <a:lstStyle/>
          <a:p>
            <a:r>
              <a:rPr lang="fr-FR" sz="5400">
                <a:latin typeface="Arial" panose="020B0604020202020204" pitchFamily="34" charset="0"/>
                <a:cs typeface="Arial" panose="020B0604020202020204" pitchFamily="34" charset="0"/>
              </a:rPr>
              <a:t>Mono-neuropathies multiples (MNX)</a:t>
            </a:r>
          </a:p>
        </p:txBody>
      </p:sp>
      <p:sp>
        <p:nvSpPr>
          <p:cNvPr id="11" name="ZoneTexte 10">
            <a:extLst>
              <a:ext uri="{FF2B5EF4-FFF2-40B4-BE49-F238E27FC236}">
                <a16:creationId xmlns:a16="http://schemas.microsoft.com/office/drawing/2014/main" id="{294D041E-00A3-5A5C-2F10-15032F54BD0B}"/>
              </a:ext>
            </a:extLst>
          </p:cNvPr>
          <p:cNvSpPr txBox="1"/>
          <p:nvPr/>
        </p:nvSpPr>
        <p:spPr>
          <a:xfrm>
            <a:off x="46278" y="1132301"/>
            <a:ext cx="2736647" cy="1569660"/>
          </a:xfrm>
          <a:prstGeom prst="rect">
            <a:avLst/>
          </a:prstGeom>
          <a:noFill/>
        </p:spPr>
        <p:txBody>
          <a:bodyPr wrap="none" rtlCol="0">
            <a:spAutoFit/>
          </a:bodyPr>
          <a:lstStyle/>
          <a:p>
            <a:r>
              <a:rPr lang="fr-FR" sz="1600">
                <a:latin typeface="Arial" panose="020B0604020202020204" pitchFamily="34" charset="0"/>
                <a:cs typeface="Arial" panose="020B0604020202020204" pitchFamily="34" charset="0"/>
              </a:rPr>
              <a:t>Vascularite ?</a:t>
            </a:r>
          </a:p>
          <a:p>
            <a:r>
              <a:rPr lang="fr-FR" sz="1600">
                <a:latin typeface="Arial" panose="020B0604020202020204" pitchFamily="34" charset="0"/>
                <a:cs typeface="Arial" panose="020B0604020202020204" pitchFamily="34" charset="0"/>
              </a:rPr>
              <a:t>- Installation aigüe/subaigüe</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 Lésions cutanées</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 Contexte </a:t>
            </a:r>
            <a:r>
              <a:rPr lang="fr-FR" sz="1600" err="1">
                <a:latin typeface="Arial" panose="020B0604020202020204" pitchFamily="34" charset="0"/>
                <a:cs typeface="Arial" panose="020B0604020202020204" pitchFamily="34" charset="0"/>
              </a:rPr>
              <a:t>immuno</a:t>
            </a:r>
            <a:r>
              <a:rPr lang="fr-FR" sz="1600">
                <a:latin typeface="Arial" panose="020B0604020202020204" pitchFamily="34" charset="0"/>
                <a:cs typeface="Arial" panose="020B0604020202020204" pitchFamily="34" charset="0"/>
              </a:rPr>
              <a:t> : </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ANCA, </a:t>
            </a:r>
            <a:r>
              <a:rPr lang="fr-FR" sz="1600" err="1">
                <a:latin typeface="Arial" panose="020B0604020202020204" pitchFamily="34" charset="0"/>
                <a:cs typeface="Arial" panose="020B0604020202020204" pitchFamily="34" charset="0"/>
              </a:rPr>
              <a:t>cryo</a:t>
            </a:r>
            <a:r>
              <a:rPr lang="fr-FR" sz="1600">
                <a:latin typeface="Arial" panose="020B0604020202020204" pitchFamily="34" charset="0"/>
                <a:cs typeface="Arial" panose="020B0604020202020204" pitchFamily="34" charset="0"/>
              </a:rPr>
              <a:t>, protéinurie, </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HLM, </a:t>
            </a:r>
            <a:r>
              <a:rPr lang="fr-FR" sz="1600" err="1">
                <a:latin typeface="Arial" panose="020B0604020202020204" pitchFamily="34" charset="0"/>
                <a:cs typeface="Arial" panose="020B0604020202020204" pitchFamily="34" charset="0"/>
              </a:rPr>
              <a:t>SSa</a:t>
            </a:r>
            <a:r>
              <a:rPr lang="fr-FR" sz="1600">
                <a:latin typeface="Arial" panose="020B0604020202020204" pitchFamily="34" charset="0"/>
                <a:cs typeface="Arial" panose="020B0604020202020204" pitchFamily="34" charset="0"/>
              </a:rPr>
              <a:t>, </a:t>
            </a:r>
            <a:r>
              <a:rPr lang="fr-FR" sz="1600" err="1">
                <a:latin typeface="Arial" panose="020B0604020202020204" pitchFamily="34" charset="0"/>
                <a:cs typeface="Arial" panose="020B0604020202020204" pitchFamily="34" charset="0"/>
              </a:rPr>
              <a:t>SSb</a:t>
            </a:r>
            <a:r>
              <a:rPr lang="fr-FR" sz="1600">
                <a:latin typeface="Arial" panose="020B0604020202020204" pitchFamily="34" charset="0"/>
                <a:cs typeface="Arial" panose="020B0604020202020204" pitchFamily="34" charset="0"/>
              </a:rPr>
              <a:t>, anti-DNA</a:t>
            </a:r>
          </a:p>
        </p:txBody>
      </p:sp>
      <p:sp>
        <p:nvSpPr>
          <p:cNvPr id="12" name="ZoneTexte 11">
            <a:extLst>
              <a:ext uri="{FF2B5EF4-FFF2-40B4-BE49-F238E27FC236}">
                <a16:creationId xmlns:a16="http://schemas.microsoft.com/office/drawing/2014/main" id="{5E72E5D7-A417-CB48-8BA7-01DA2C7EEA6D}"/>
              </a:ext>
            </a:extLst>
          </p:cNvPr>
          <p:cNvSpPr txBox="1"/>
          <p:nvPr/>
        </p:nvSpPr>
        <p:spPr>
          <a:xfrm>
            <a:off x="46278" y="5463046"/>
            <a:ext cx="4647426" cy="1200329"/>
          </a:xfrm>
          <a:prstGeom prst="rect">
            <a:avLst/>
          </a:prstGeom>
          <a:noFill/>
        </p:spPr>
        <p:txBody>
          <a:bodyPr wrap="none" rtlCol="0">
            <a:spAutoFit/>
          </a:bodyPr>
          <a:lstStyle/>
          <a:p>
            <a:r>
              <a:rPr lang="fr-FR" b="1">
                <a:solidFill>
                  <a:srgbClr val="FF0000"/>
                </a:solidFill>
                <a:latin typeface="Arial" panose="020B0604020202020204" pitchFamily="34" charset="0"/>
                <a:cs typeface="Arial" panose="020B0604020202020204" pitchFamily="34" charset="0"/>
              </a:rPr>
              <a:t>Règle des 3</a:t>
            </a:r>
          </a:p>
          <a:p>
            <a:pPr marL="342900" indent="-342900">
              <a:buFont typeface="+mj-lt"/>
              <a:buAutoNum type="arabicPeriod"/>
            </a:pPr>
            <a:r>
              <a:rPr lang="fr-FR" b="1">
                <a:solidFill>
                  <a:srgbClr val="FF0000"/>
                </a:solidFill>
                <a:latin typeface="Arial" panose="020B0604020202020204" pitchFamily="34" charset="0"/>
                <a:cs typeface="Arial" panose="020B0604020202020204" pitchFamily="34" charset="0"/>
              </a:rPr>
              <a:t>&gt; 1 nerf</a:t>
            </a:r>
          </a:p>
          <a:p>
            <a:pPr marL="342900" indent="-342900">
              <a:buFont typeface="+mj-lt"/>
              <a:buAutoNum type="arabicPeriod"/>
            </a:pPr>
            <a:r>
              <a:rPr lang="fr-FR" b="1">
                <a:solidFill>
                  <a:srgbClr val="FF0000"/>
                </a:solidFill>
                <a:latin typeface="Arial" panose="020B0604020202020204" pitchFamily="34" charset="0"/>
                <a:cs typeface="Arial" panose="020B0604020202020204" pitchFamily="34" charset="0"/>
              </a:rPr>
              <a:t>Moteur et sensitif dans le même sens</a:t>
            </a:r>
          </a:p>
          <a:p>
            <a:pPr marL="342900" indent="-342900">
              <a:buFont typeface="+mj-lt"/>
              <a:buAutoNum type="arabicPeriod"/>
            </a:pPr>
            <a:r>
              <a:rPr lang="fr-FR" b="1">
                <a:solidFill>
                  <a:srgbClr val="FF0000"/>
                </a:solidFill>
                <a:latin typeface="Arial" panose="020B0604020202020204" pitchFamily="34" charset="0"/>
                <a:cs typeface="Arial" panose="020B0604020202020204" pitchFamily="34" charset="0"/>
              </a:rPr>
              <a:t>Clinique et ENMG dans le même sens</a:t>
            </a:r>
          </a:p>
        </p:txBody>
      </p:sp>
      <p:sp>
        <p:nvSpPr>
          <p:cNvPr id="13" name="ZoneTexte 12">
            <a:extLst>
              <a:ext uri="{FF2B5EF4-FFF2-40B4-BE49-F238E27FC236}">
                <a16:creationId xmlns:a16="http://schemas.microsoft.com/office/drawing/2014/main" id="{8291B4A6-3562-BCC2-F706-6D7F1D841729}"/>
              </a:ext>
            </a:extLst>
          </p:cNvPr>
          <p:cNvSpPr txBox="1"/>
          <p:nvPr/>
        </p:nvSpPr>
        <p:spPr>
          <a:xfrm>
            <a:off x="0" y="3101025"/>
            <a:ext cx="3133550" cy="1077218"/>
          </a:xfrm>
          <a:prstGeom prst="rect">
            <a:avLst/>
          </a:prstGeom>
          <a:noFill/>
        </p:spPr>
        <p:txBody>
          <a:bodyPr wrap="none" rtlCol="0">
            <a:spAutoFit/>
          </a:bodyPr>
          <a:lstStyle/>
          <a:p>
            <a:r>
              <a:rPr lang="fr-FR" sz="1600">
                <a:latin typeface="Arial" panose="020B0604020202020204" pitchFamily="34" charset="0"/>
                <a:cs typeface="Arial" panose="020B0604020202020204" pitchFamily="34" charset="0"/>
              </a:rPr>
              <a:t>N crâniens</a:t>
            </a:r>
          </a:p>
          <a:p>
            <a:r>
              <a:rPr lang="fr-FR" sz="1600">
                <a:latin typeface="Arial" panose="020B0604020202020204" pitchFamily="34" charset="0"/>
                <a:cs typeface="Arial" panose="020B0604020202020204" pitchFamily="34" charset="0"/>
              </a:rPr>
              <a:t>- V : </a:t>
            </a:r>
            <a:r>
              <a:rPr lang="fr-FR" sz="1600">
                <a:highlight>
                  <a:srgbClr val="FFFF00"/>
                </a:highlight>
                <a:latin typeface="Arial" panose="020B0604020202020204" pitchFamily="34" charset="0"/>
                <a:cs typeface="Arial" panose="020B0604020202020204" pitchFamily="34" charset="0"/>
              </a:rPr>
              <a:t>connectivites</a:t>
            </a:r>
            <a:r>
              <a:rPr lang="fr-FR" sz="1600">
                <a:latin typeface="Arial" panose="020B0604020202020204" pitchFamily="34" charset="0"/>
                <a:cs typeface="Arial" panose="020B0604020202020204" pitchFamily="34" charset="0"/>
              </a:rPr>
              <a:t>, </a:t>
            </a:r>
            <a:r>
              <a:rPr lang="fr-FR" sz="1600" err="1">
                <a:highlight>
                  <a:srgbClr val="FFFF00"/>
                </a:highlight>
                <a:latin typeface="Arial" panose="020B0604020202020204" pitchFamily="34" charset="0"/>
                <a:cs typeface="Arial" panose="020B0604020202020204" pitchFamily="34" charset="0"/>
              </a:rPr>
              <a:t>Sjögren</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 VII : </a:t>
            </a:r>
            <a:r>
              <a:rPr lang="fr-FR" sz="1600">
                <a:highlight>
                  <a:srgbClr val="FFFF00"/>
                </a:highlight>
                <a:latin typeface="Arial" panose="020B0604020202020204" pitchFamily="34" charset="0"/>
                <a:cs typeface="Arial" panose="020B0604020202020204" pitchFamily="34" charset="0"/>
              </a:rPr>
              <a:t>sarcoïdose</a:t>
            </a:r>
            <a:r>
              <a:rPr lang="fr-FR" sz="1600">
                <a:latin typeface="Arial" panose="020B0604020202020204" pitchFamily="34" charset="0"/>
                <a:cs typeface="Arial" panose="020B0604020202020204" pitchFamily="34" charset="0"/>
              </a:rPr>
              <a:t>, </a:t>
            </a:r>
            <a:r>
              <a:rPr lang="fr-FR" sz="1600">
                <a:highlight>
                  <a:srgbClr val="FFFF00"/>
                </a:highlight>
                <a:latin typeface="Arial" panose="020B0604020202020204" pitchFamily="34" charset="0"/>
                <a:cs typeface="Arial" panose="020B0604020202020204" pitchFamily="34" charset="0"/>
              </a:rPr>
              <a:t>infectieux</a:t>
            </a:r>
            <a:br>
              <a:rPr lang="fr-FR" sz="1600">
                <a:latin typeface="Arial" panose="020B0604020202020204" pitchFamily="34" charset="0"/>
                <a:cs typeface="Arial" panose="020B0604020202020204" pitchFamily="34" charset="0"/>
              </a:rPr>
            </a:br>
            <a:r>
              <a:rPr lang="fr-FR" sz="1600">
                <a:latin typeface="Arial" panose="020B0604020202020204" pitchFamily="34" charset="0"/>
                <a:cs typeface="Arial" panose="020B0604020202020204" pitchFamily="34" charset="0"/>
              </a:rPr>
              <a:t>- I, III : </a:t>
            </a:r>
            <a:r>
              <a:rPr lang="fr-FR" sz="1600">
                <a:highlight>
                  <a:srgbClr val="FFFF00"/>
                </a:highlight>
                <a:latin typeface="Arial" panose="020B0604020202020204" pitchFamily="34" charset="0"/>
                <a:cs typeface="Arial" panose="020B0604020202020204" pitchFamily="34" charset="0"/>
              </a:rPr>
              <a:t>Wegener, diabète</a:t>
            </a:r>
            <a:r>
              <a:rPr lang="fr-FR" sz="1600">
                <a:latin typeface="Arial" panose="020B0604020202020204" pitchFamily="34" charset="0"/>
                <a:cs typeface="Arial" panose="020B0604020202020204" pitchFamily="34" charset="0"/>
              </a:rPr>
              <a:t> (VI, IV)</a:t>
            </a:r>
          </a:p>
        </p:txBody>
      </p:sp>
    </p:spTree>
    <p:extLst>
      <p:ext uri="{BB962C8B-B14F-4D97-AF65-F5344CB8AC3E}">
        <p14:creationId xmlns:p14="http://schemas.microsoft.com/office/powerpoint/2010/main" val="1269149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B5758F0-29F1-7242-7FF5-2E33025722F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027B1CB-5B63-5A59-9A00-37325CBCA2BB}"/>
              </a:ext>
            </a:extLst>
          </p:cNvPr>
          <p:cNvPicPr>
            <a:picLocks noChangeAspect="1"/>
          </p:cNvPicPr>
          <p:nvPr/>
        </p:nvPicPr>
        <p:blipFill>
          <a:blip r:embed="rId3"/>
          <a:stretch>
            <a:fillRect/>
          </a:stretch>
        </p:blipFill>
        <p:spPr>
          <a:xfrm>
            <a:off x="6095999" y="3586525"/>
            <a:ext cx="6079337" cy="1272853"/>
          </a:xfrm>
          <a:prstGeom prst="rect">
            <a:avLst/>
          </a:prstGeom>
        </p:spPr>
      </p:pic>
      <p:sp>
        <p:nvSpPr>
          <p:cNvPr id="8" name="Sous-titre 2">
            <a:extLst>
              <a:ext uri="{FF2B5EF4-FFF2-40B4-BE49-F238E27FC236}">
                <a16:creationId xmlns:a16="http://schemas.microsoft.com/office/drawing/2014/main" id="{8D0D4C07-4BAC-16AB-6937-EB2AAD7C18FC}"/>
              </a:ext>
            </a:extLst>
          </p:cNvPr>
          <p:cNvSpPr txBox="1">
            <a:spLocks/>
          </p:cNvSpPr>
          <p:nvPr/>
        </p:nvSpPr>
        <p:spPr>
          <a:xfrm>
            <a:off x="5053519" y="-1448107"/>
            <a:ext cx="6400800" cy="1752600"/>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a:t>Conduction motrice 12/10</a:t>
            </a:r>
          </a:p>
          <a:p>
            <a:endParaRPr lang="fr-FR"/>
          </a:p>
        </p:txBody>
      </p:sp>
      <p:sp>
        <p:nvSpPr>
          <p:cNvPr id="6" name="ZoneTexte 5">
            <a:extLst>
              <a:ext uri="{FF2B5EF4-FFF2-40B4-BE49-F238E27FC236}">
                <a16:creationId xmlns:a16="http://schemas.microsoft.com/office/drawing/2014/main" id="{D8897785-C42E-E7FC-0D19-31362F09803C}"/>
              </a:ext>
            </a:extLst>
          </p:cNvPr>
          <p:cNvSpPr txBox="1"/>
          <p:nvPr/>
        </p:nvSpPr>
        <p:spPr>
          <a:xfrm>
            <a:off x="463689" y="43769"/>
            <a:ext cx="11264622" cy="923330"/>
          </a:xfrm>
          <a:prstGeom prst="rect">
            <a:avLst/>
          </a:prstGeom>
          <a:noFill/>
        </p:spPr>
        <p:txBody>
          <a:bodyPr wrap="none" rtlCol="0">
            <a:spAutoFit/>
          </a:bodyPr>
          <a:lstStyle/>
          <a:p>
            <a:r>
              <a:rPr lang="fr-FR" sz="5400">
                <a:latin typeface="Arial" panose="020B0604020202020204" pitchFamily="34" charset="0"/>
                <a:cs typeface="Arial" panose="020B0604020202020204" pitchFamily="34" charset="0"/>
              </a:rPr>
              <a:t>Mono-neuropathies multiples (MNX)</a:t>
            </a:r>
          </a:p>
        </p:txBody>
      </p:sp>
      <p:sp>
        <p:nvSpPr>
          <p:cNvPr id="2" name="ZoneTexte 1">
            <a:extLst>
              <a:ext uri="{FF2B5EF4-FFF2-40B4-BE49-F238E27FC236}">
                <a16:creationId xmlns:a16="http://schemas.microsoft.com/office/drawing/2014/main" id="{1B0071F6-6011-60A6-99F6-7833D88F86D8}"/>
              </a:ext>
            </a:extLst>
          </p:cNvPr>
          <p:cNvSpPr txBox="1"/>
          <p:nvPr/>
        </p:nvSpPr>
        <p:spPr>
          <a:xfrm>
            <a:off x="463689" y="1289770"/>
            <a:ext cx="11797596" cy="2246769"/>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BE" sz="2800">
                <a:highlight>
                  <a:srgbClr val="FFFF00"/>
                </a:highlight>
              </a:rPr>
              <a:t>Parvovirus B19</a:t>
            </a:r>
          </a:p>
          <a:p>
            <a:pPr marL="285750" indent="-28575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BE" sz="2800"/>
              <a:t>MNX sensitive</a:t>
            </a:r>
          </a:p>
          <a:p>
            <a:pPr marL="285750" indent="-28575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BE" sz="2800"/>
              <a:t>Purpura fugace</a:t>
            </a:r>
          </a:p>
          <a:p>
            <a:pPr marL="285750" indent="-28575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BE" sz="2800"/>
              <a:t>Au début : atteinte partielle dans un territoire tronculaire, ou territoire inhabituel</a:t>
            </a:r>
          </a:p>
        </p:txBody>
      </p:sp>
      <p:sp>
        <p:nvSpPr>
          <p:cNvPr id="3" name="ZoneTexte 2">
            <a:extLst>
              <a:ext uri="{FF2B5EF4-FFF2-40B4-BE49-F238E27FC236}">
                <a16:creationId xmlns:a16="http://schemas.microsoft.com/office/drawing/2014/main" id="{1B1B7A21-DB85-0F3D-CC67-A028028D8511}"/>
              </a:ext>
            </a:extLst>
          </p:cNvPr>
          <p:cNvSpPr txBox="1"/>
          <p:nvPr/>
        </p:nvSpPr>
        <p:spPr>
          <a:xfrm>
            <a:off x="463689" y="3463114"/>
            <a:ext cx="7592561" cy="523220"/>
          </a:xfrm>
          <a:prstGeom prst="rect">
            <a:avLst/>
          </a:prstGeom>
          <a:noFill/>
        </p:spPr>
        <p:txBody>
          <a:bodyPr wrap="square">
            <a:spAutoFit/>
          </a:bodyPr>
          <a:lstStyle/>
          <a:p>
            <a:pPr marL="285750" indent="-28575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BE" sz="2800"/>
              <a:t>Rash des extrémités ou de la face</a:t>
            </a:r>
          </a:p>
        </p:txBody>
      </p:sp>
      <p:pic>
        <p:nvPicPr>
          <p:cNvPr id="7" name="Image 6">
            <a:extLst>
              <a:ext uri="{FF2B5EF4-FFF2-40B4-BE49-F238E27FC236}">
                <a16:creationId xmlns:a16="http://schemas.microsoft.com/office/drawing/2014/main" id="{47B1F03F-2FB4-3BC9-0FF4-16466D75B846}"/>
              </a:ext>
            </a:extLst>
          </p:cNvPr>
          <p:cNvPicPr>
            <a:picLocks noChangeAspect="1"/>
          </p:cNvPicPr>
          <p:nvPr/>
        </p:nvPicPr>
        <p:blipFill>
          <a:blip r:embed="rId4"/>
          <a:stretch>
            <a:fillRect/>
          </a:stretch>
        </p:blipFill>
        <p:spPr>
          <a:xfrm>
            <a:off x="430306" y="4751474"/>
            <a:ext cx="2578100" cy="2095500"/>
          </a:xfrm>
          <a:prstGeom prst="rect">
            <a:avLst/>
          </a:prstGeom>
        </p:spPr>
      </p:pic>
      <p:pic>
        <p:nvPicPr>
          <p:cNvPr id="9" name="Image 8">
            <a:extLst>
              <a:ext uri="{FF2B5EF4-FFF2-40B4-BE49-F238E27FC236}">
                <a16:creationId xmlns:a16="http://schemas.microsoft.com/office/drawing/2014/main" id="{93E1A5BE-36ED-9505-CBD9-14610F1CC476}"/>
              </a:ext>
            </a:extLst>
          </p:cNvPr>
          <p:cNvPicPr>
            <a:picLocks noChangeAspect="1"/>
          </p:cNvPicPr>
          <p:nvPr/>
        </p:nvPicPr>
        <p:blipFill>
          <a:blip r:embed="rId5"/>
          <a:stretch>
            <a:fillRect/>
          </a:stretch>
        </p:blipFill>
        <p:spPr>
          <a:xfrm>
            <a:off x="3406880" y="4959350"/>
            <a:ext cx="7772400" cy="1679749"/>
          </a:xfrm>
          <a:prstGeom prst="rect">
            <a:avLst/>
          </a:prstGeom>
        </p:spPr>
      </p:pic>
      <p:cxnSp>
        <p:nvCxnSpPr>
          <p:cNvPr id="4" name="Connecteur droit 3">
            <a:extLst>
              <a:ext uri="{FF2B5EF4-FFF2-40B4-BE49-F238E27FC236}">
                <a16:creationId xmlns:a16="http://schemas.microsoft.com/office/drawing/2014/main" id="{3E51DCD6-AABE-D118-1D2A-01316AA24EA2}"/>
              </a:ext>
            </a:extLst>
          </p:cNvPr>
          <p:cNvCxnSpPr/>
          <p:nvPr/>
        </p:nvCxnSpPr>
        <p:spPr>
          <a:xfrm>
            <a:off x="8398322" y="1433380"/>
            <a:ext cx="0" cy="10177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ous-titre 2">
            <a:extLst>
              <a:ext uri="{FF2B5EF4-FFF2-40B4-BE49-F238E27FC236}">
                <a16:creationId xmlns:a16="http://schemas.microsoft.com/office/drawing/2014/main" id="{AFAE3268-65F1-0D70-430E-4FC5BD11B73D}"/>
              </a:ext>
            </a:extLst>
          </p:cNvPr>
          <p:cNvSpPr txBox="1">
            <a:spLocks/>
          </p:cNvSpPr>
          <p:nvPr/>
        </p:nvSpPr>
        <p:spPr>
          <a:xfrm>
            <a:off x="8268173" y="1067071"/>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10</a:t>
            </a:r>
            <a:endParaRPr lang="fr-FR" dirty="0">
              <a:solidFill>
                <a:schemeClr val="bg1"/>
              </a:solidFill>
            </a:endParaRPr>
          </a:p>
        </p:txBody>
      </p:sp>
    </p:spTree>
    <p:extLst>
      <p:ext uri="{BB962C8B-B14F-4D97-AF65-F5344CB8AC3E}">
        <p14:creationId xmlns:p14="http://schemas.microsoft.com/office/powerpoint/2010/main" val="1044539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BD028A-FE73-3745-B71C-FD5C219E4231}"/>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
        <p:nvSpPr>
          <p:cNvPr id="3" name="Espace réservé du contenu 2">
            <a:extLst>
              <a:ext uri="{FF2B5EF4-FFF2-40B4-BE49-F238E27FC236}">
                <a16:creationId xmlns:a16="http://schemas.microsoft.com/office/drawing/2014/main" id="{73DFC420-8E2F-F144-B32A-5D4B41EEB2C4}"/>
              </a:ext>
            </a:extLst>
          </p:cNvPr>
          <p:cNvSpPr txBox="1">
            <a:spLocks/>
          </p:cNvSpPr>
          <p:nvPr/>
        </p:nvSpPr>
        <p:spPr>
          <a:xfrm>
            <a:off x="1981200" y="2514600"/>
            <a:ext cx="8229600" cy="717997"/>
          </a:xfrm>
          <a:prstGeom prst="rect">
            <a:avLst/>
          </a:prstGeom>
          <a:solidFill>
            <a:schemeClr val="accent4">
              <a:lumMod val="20000"/>
              <a:lumOff val="8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a:t>Cas 5 : Pied tombant</a:t>
            </a:r>
          </a:p>
        </p:txBody>
      </p:sp>
      <p:pic>
        <p:nvPicPr>
          <p:cNvPr id="6" name="Image 5">
            <a:extLst>
              <a:ext uri="{FF2B5EF4-FFF2-40B4-BE49-F238E27FC236}">
                <a16:creationId xmlns:a16="http://schemas.microsoft.com/office/drawing/2014/main" id="{BEA50FED-13DD-5A41-9FC9-325A76ED0359}"/>
              </a:ext>
            </a:extLst>
          </p:cNvPr>
          <p:cNvPicPr>
            <a:picLocks noChangeAspect="1"/>
          </p:cNvPicPr>
          <p:nvPr/>
        </p:nvPicPr>
        <p:blipFill>
          <a:blip r:embed="rId2"/>
          <a:stretch>
            <a:fillRect/>
          </a:stretch>
        </p:blipFill>
        <p:spPr>
          <a:xfrm>
            <a:off x="4462107" y="3839657"/>
            <a:ext cx="3267786" cy="2443480"/>
          </a:xfrm>
          <a:prstGeom prst="rect">
            <a:avLst/>
          </a:prstGeom>
        </p:spPr>
      </p:pic>
    </p:spTree>
    <p:extLst>
      <p:ext uri="{BB962C8B-B14F-4D97-AF65-F5344CB8AC3E}">
        <p14:creationId xmlns:p14="http://schemas.microsoft.com/office/powerpoint/2010/main" val="707070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3999" y="1707576"/>
            <a:ext cx="9376586" cy="4525963"/>
          </a:xfrm>
        </p:spPr>
        <p:txBody>
          <a:bodyPr>
            <a:normAutofit/>
          </a:bodyPr>
          <a:lstStyle/>
          <a:p>
            <a:r>
              <a:rPr lang="fr-FR">
                <a:solidFill>
                  <a:schemeClr val="bg1"/>
                </a:solidFill>
              </a:rPr>
              <a:t>Mme BS, 52 ans (enseignante)</a:t>
            </a:r>
          </a:p>
          <a:p>
            <a:endParaRPr lang="fr-FR"/>
          </a:p>
        </p:txBody>
      </p:sp>
      <p:graphicFrame>
        <p:nvGraphicFramePr>
          <p:cNvPr id="8" name="Tableau 7">
            <a:extLst>
              <a:ext uri="{FF2B5EF4-FFF2-40B4-BE49-F238E27FC236}">
                <a16:creationId xmlns:a16="http://schemas.microsoft.com/office/drawing/2014/main" id="{11D1B3FC-9900-8D43-8D21-1A8F5D350876}"/>
              </a:ext>
            </a:extLst>
          </p:cNvPr>
          <p:cNvGraphicFramePr>
            <a:graphicFrameLocks noGrp="1"/>
          </p:cNvGraphicFramePr>
          <p:nvPr>
            <p:extLst>
              <p:ext uri="{D42A27DB-BD31-4B8C-83A1-F6EECF244321}">
                <p14:modId xmlns:p14="http://schemas.microsoft.com/office/powerpoint/2010/main" val="4087857362"/>
              </p:ext>
            </p:extLst>
          </p:nvPr>
        </p:nvGraphicFramePr>
        <p:xfrm>
          <a:off x="1524001" y="2269637"/>
          <a:ext cx="9144000" cy="3367405"/>
        </p:xfrm>
        <a:graphic>
          <a:graphicData uri="http://schemas.openxmlformats.org/drawingml/2006/table">
            <a:tbl>
              <a:tblPr>
                <a:tableStyleId>{5C22544A-7EE6-4342-B048-85BDC9FD1C3A}</a:tableStyleId>
              </a:tblPr>
              <a:tblGrid>
                <a:gridCol w="2270671">
                  <a:extLst>
                    <a:ext uri="{9D8B030D-6E8A-4147-A177-3AD203B41FA5}">
                      <a16:colId xmlns:a16="http://schemas.microsoft.com/office/drawing/2014/main" val="1094730732"/>
                    </a:ext>
                  </a:extLst>
                </a:gridCol>
                <a:gridCol w="6873329">
                  <a:extLst>
                    <a:ext uri="{9D8B030D-6E8A-4147-A177-3AD203B41FA5}">
                      <a16:colId xmlns:a16="http://schemas.microsoft.com/office/drawing/2014/main" val="524619532"/>
                    </a:ext>
                  </a:extLst>
                </a:gridCol>
              </a:tblGrid>
              <a:tr h="165100">
                <a:tc>
                  <a:txBody>
                    <a:bodyPr/>
                    <a:lstStyle/>
                    <a:p>
                      <a:pPr algn="ctr" fontAlgn="b">
                        <a:lnSpc>
                          <a:spcPct val="150000"/>
                        </a:lnSpc>
                      </a:pPr>
                      <a:r>
                        <a:rPr lang="fr-BE" sz="1800" b="1" i="0" u="none" strike="noStrike">
                          <a:effectLst/>
                          <a:latin typeface="Arial" panose="020B0604020202020204" pitchFamily="34" charset="0"/>
                          <a:cs typeface="Arial" panose="020B0604020202020204" pitchFamily="34" charset="0"/>
                        </a:rPr>
                        <a:t>Août 2014</a:t>
                      </a:r>
                    </a:p>
                    <a:p>
                      <a:pPr algn="ctr" fontAlgn="b">
                        <a:lnSpc>
                          <a:spcPct val="150000"/>
                        </a:lnSpc>
                      </a:pPr>
                      <a:endParaRPr lang="fr-BE" sz="1800" b="1"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lnSpc>
                          <a:spcPct val="150000"/>
                        </a:lnSpc>
                      </a:pPr>
                      <a:r>
                        <a:rPr lang="fr-BE" sz="1800" b="1" u="none" strike="noStrike">
                          <a:solidFill>
                            <a:srgbClr val="00B050"/>
                          </a:solidFill>
                          <a:effectLst/>
                          <a:latin typeface="Arial" panose="020B0604020202020204" pitchFamily="34" charset="0"/>
                          <a:cs typeface="Arial" panose="020B0604020202020204" pitchFamily="34" charset="0"/>
                        </a:rPr>
                        <a:t>Pied tombant droit avec paresthésies et dysesthésies d’installation brutale un soir, sans élément déclenchant</a:t>
                      </a:r>
                    </a:p>
                  </a:txBody>
                  <a:tcPr marL="9525" marR="9525" marT="9525" marB="0" anchor="b"/>
                </a:tc>
                <a:extLst>
                  <a:ext uri="{0D108BD9-81ED-4DB2-BD59-A6C34878D82A}">
                    <a16:rowId xmlns:a16="http://schemas.microsoft.com/office/drawing/2014/main" val="2807131114"/>
                  </a:ext>
                </a:extLst>
              </a:tr>
              <a:tr h="165100">
                <a:tc>
                  <a:txBody>
                    <a:bodyPr/>
                    <a:lstStyle/>
                    <a:p>
                      <a:pPr algn="ctr" fontAlgn="b">
                        <a:lnSpc>
                          <a:spcPct val="150000"/>
                        </a:lnSpc>
                      </a:pPr>
                      <a:r>
                        <a:rPr lang="fr-BE" sz="1800" b="1" u="none" strike="noStrike">
                          <a:effectLst/>
                          <a:latin typeface="Arial" panose="020B0604020202020204" pitchFamily="34" charset="0"/>
                          <a:cs typeface="Arial" panose="020B0604020202020204" pitchFamily="34" charset="0"/>
                        </a:rPr>
                        <a:t>ATCD</a:t>
                      </a:r>
                    </a:p>
                    <a:p>
                      <a:pPr algn="ctr" fontAlgn="b">
                        <a:lnSpc>
                          <a:spcPct val="150000"/>
                        </a:lnSpc>
                      </a:pPr>
                      <a:endParaRPr lang="fr-BE" sz="1800" b="1" u="none" strike="noStrike">
                        <a:effectLst/>
                        <a:latin typeface="Arial" panose="020B0604020202020204" pitchFamily="34" charset="0"/>
                        <a:cs typeface="Arial" panose="020B0604020202020204" pitchFamily="34" charset="0"/>
                      </a:endParaRPr>
                    </a:p>
                    <a:p>
                      <a:pPr algn="ctr" fontAlgn="b">
                        <a:lnSpc>
                          <a:spcPct val="150000"/>
                        </a:lnSpc>
                      </a:pPr>
                      <a:endParaRPr lang="fr-BE" sz="1800" b="1" u="none" strike="noStrike">
                        <a:effectLst/>
                        <a:latin typeface="Arial" panose="020B0604020202020204" pitchFamily="34" charset="0"/>
                        <a:cs typeface="Arial" panose="020B0604020202020204" pitchFamily="34" charset="0"/>
                      </a:endParaRPr>
                    </a:p>
                    <a:p>
                      <a:pPr algn="ctr" fontAlgn="b">
                        <a:lnSpc>
                          <a:spcPct val="150000"/>
                        </a:lnSpc>
                      </a:pPr>
                      <a:endParaRPr lang="fr-BE" sz="1800" b="1" i="0" u="none" strike="noStrike">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lnSpc>
                          <a:spcPct val="150000"/>
                        </a:lnSpc>
                      </a:pPr>
                      <a:r>
                        <a:rPr lang="nl-BE" sz="1800" b="0" u="none" strike="noStrike">
                          <a:solidFill>
                            <a:schemeClr val="tx1"/>
                          </a:solidFill>
                          <a:effectLst/>
                          <a:latin typeface="Arial" panose="020B0604020202020204" pitchFamily="34" charset="0"/>
                          <a:cs typeface="Arial" panose="020B0604020202020204" pitchFamily="34" charset="0"/>
                        </a:rPr>
                        <a:t>Pied tombant gauche en 2013 après un trajet en car la nuit -&gt; récupération en 2 mois avec comme séquelle un engourdissement de la face dorsale du pied</a:t>
                      </a:r>
                    </a:p>
                    <a:p>
                      <a:pPr algn="l" fontAlgn="b">
                        <a:lnSpc>
                          <a:spcPct val="150000"/>
                        </a:lnSpc>
                      </a:pPr>
                      <a:r>
                        <a:rPr lang="nl-BE" sz="1800" b="0" i="0" u="none" strike="noStrike">
                          <a:solidFill>
                            <a:schemeClr val="tx1"/>
                          </a:solidFill>
                          <a:effectLst/>
                          <a:latin typeface="Arial" panose="020B0604020202020204" pitchFamily="34" charset="0"/>
                          <a:cs typeface="Arial" panose="020B0604020202020204" pitchFamily="34" charset="0"/>
                        </a:rPr>
                        <a:t>Ttt : Crestor®, Asaflow®, Indapamide®, Serlain®</a:t>
                      </a:r>
                      <a:endParaRPr lang="fr-BE" sz="180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601299200"/>
                  </a:ext>
                </a:extLst>
              </a:tr>
              <a:tr h="165100">
                <a:tc>
                  <a:txBody>
                    <a:bodyPr/>
                    <a:lstStyle/>
                    <a:p>
                      <a:pPr marL="0" marR="0" lvl="0" indent="0" algn="ctr" defTabSz="457200" rtl="0" eaLnBrk="1" fontAlgn="b" latinLnBrk="0" hangingPunct="1">
                        <a:lnSpc>
                          <a:spcPct val="150000"/>
                        </a:lnSpc>
                        <a:spcBef>
                          <a:spcPts val="0"/>
                        </a:spcBef>
                        <a:spcAft>
                          <a:spcPts val="0"/>
                        </a:spcAft>
                        <a:buClrTx/>
                        <a:buSzTx/>
                        <a:buFontTx/>
                        <a:buNone/>
                        <a:tabLst/>
                        <a:defRPr/>
                      </a:pPr>
                      <a:r>
                        <a:rPr lang="fr-BE" sz="1800" b="1" u="none" strike="noStrike" kern="1200">
                          <a:solidFill>
                            <a:schemeClr val="dk1"/>
                          </a:solidFill>
                          <a:effectLst/>
                          <a:latin typeface="Arial" panose="020B0604020202020204" pitchFamily="34" charset="0"/>
                          <a:ea typeface="+mn-ea"/>
                          <a:cs typeface="Arial" panose="020B0604020202020204" pitchFamily="34" charset="0"/>
                        </a:rPr>
                        <a:t>Examen clinique</a:t>
                      </a:r>
                    </a:p>
                  </a:txBody>
                  <a:tcPr marL="9525" marR="9525" marT="9525" marB="0" anchor="b"/>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Typique d’une </a:t>
                      </a:r>
                      <a:r>
                        <a:rPr lang="fr-BE" sz="1800" b="1" i="0" u="none" strike="noStrike">
                          <a:solidFill>
                            <a:srgbClr val="FF0000"/>
                          </a:solidFill>
                          <a:effectLst/>
                          <a:latin typeface="Arial" panose="020B0604020202020204" pitchFamily="34" charset="0"/>
                          <a:cs typeface="Arial" panose="020B0604020202020204" pitchFamily="34" charset="0"/>
                        </a:rPr>
                        <a:t>atteinte du nerf fibulaire à la tête de la </a:t>
                      </a:r>
                      <a:r>
                        <a:rPr lang="fr-BE" sz="1800" b="1" i="0" u="none" strike="noStrike" err="1">
                          <a:solidFill>
                            <a:srgbClr val="FF0000"/>
                          </a:solidFill>
                          <a:effectLst/>
                          <a:latin typeface="Arial" panose="020B0604020202020204" pitchFamily="34" charset="0"/>
                          <a:cs typeface="Arial" panose="020B0604020202020204" pitchFamily="34" charset="0"/>
                        </a:rPr>
                        <a:t>fibula</a:t>
                      </a:r>
                      <a:endParaRPr lang="fr-BE" sz="1800" b="1"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77717545"/>
                  </a:ext>
                </a:extLst>
              </a:tr>
              <a:tr h="0">
                <a:tc>
                  <a:txBody>
                    <a:bodyPr/>
                    <a:lstStyle/>
                    <a:p>
                      <a:pPr marL="0" indent="0" algn="ctr" fontAlgn="b">
                        <a:lnSpc>
                          <a:spcPct val="150000"/>
                        </a:lnSpc>
                        <a:buFontTx/>
                        <a:buNone/>
                      </a:pPr>
                      <a:r>
                        <a:rPr lang="fr-BE" sz="1800" b="1" u="none" strike="noStrike">
                          <a:effectLst/>
                          <a:latin typeface="Arial" panose="020B0604020202020204" pitchFamily="34" charset="0"/>
                          <a:cs typeface="Arial" panose="020B0604020202020204" pitchFamily="34" charset="0"/>
                        </a:rPr>
                        <a:t>Scan lombaire</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SP</a:t>
                      </a:r>
                    </a:p>
                  </a:txBody>
                  <a:tcPr marL="9525" marR="9525" marT="9525" marB="0" anchor="b">
                    <a:solidFill>
                      <a:schemeClr val="accent6">
                        <a:lumMod val="20000"/>
                        <a:lumOff val="80000"/>
                      </a:schemeClr>
                    </a:solidFill>
                  </a:tcPr>
                </a:tc>
                <a:extLst>
                  <a:ext uri="{0D108BD9-81ED-4DB2-BD59-A6C34878D82A}">
                    <a16:rowId xmlns:a16="http://schemas.microsoft.com/office/drawing/2014/main" val="834564425"/>
                  </a:ext>
                </a:extLst>
              </a:tr>
              <a:tr h="0">
                <a:tc>
                  <a:txBody>
                    <a:bodyPr/>
                    <a:lstStyle/>
                    <a:p>
                      <a:pPr marL="0" indent="0" algn="ctr" fontAlgn="b">
                        <a:lnSpc>
                          <a:spcPct val="150000"/>
                        </a:lnSpc>
                        <a:buFontTx/>
                        <a:buNone/>
                      </a:pPr>
                      <a:r>
                        <a:rPr lang="fr-BE" sz="1800" b="1" u="none" strike="noStrike">
                          <a:effectLst/>
                          <a:latin typeface="Arial" panose="020B0604020202020204" pitchFamily="34" charset="0"/>
                          <a:cs typeface="Arial" panose="020B0604020202020204" pitchFamily="34" charset="0"/>
                        </a:rPr>
                        <a:t>ENMG août 2014</a:t>
                      </a:r>
                    </a:p>
                  </a:txBody>
                  <a:tcPr marL="9525" marR="9525" marT="9525" marB="0" anchor="b">
                    <a:solidFill>
                      <a:schemeClr val="accent5">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Atteinte nerf fibulaire droit au genou</a:t>
                      </a:r>
                    </a:p>
                  </a:txBody>
                  <a:tcPr marL="9525" marR="9525" marT="9525" marB="0" anchor="b">
                    <a:solidFill>
                      <a:schemeClr val="accent5">
                        <a:lumMod val="20000"/>
                        <a:lumOff val="80000"/>
                      </a:schemeClr>
                    </a:solidFill>
                  </a:tcPr>
                </a:tc>
                <a:extLst>
                  <a:ext uri="{0D108BD9-81ED-4DB2-BD59-A6C34878D82A}">
                    <a16:rowId xmlns:a16="http://schemas.microsoft.com/office/drawing/2014/main" val="3748431364"/>
                  </a:ext>
                </a:extLst>
              </a:tr>
            </a:tbl>
          </a:graphicData>
        </a:graphic>
      </p:graphicFrame>
      <p:sp>
        <p:nvSpPr>
          <p:cNvPr id="6" name="Titre 1">
            <a:extLst>
              <a:ext uri="{FF2B5EF4-FFF2-40B4-BE49-F238E27FC236}">
                <a16:creationId xmlns:a16="http://schemas.microsoft.com/office/drawing/2014/main" id="{EF40EC91-F66F-257E-5928-BCA10ECE1108}"/>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Tree>
    <p:extLst>
      <p:ext uri="{BB962C8B-B14F-4D97-AF65-F5344CB8AC3E}">
        <p14:creationId xmlns:p14="http://schemas.microsoft.com/office/powerpoint/2010/main" val="3173351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BDC2EF99-3FCA-C84C-8557-99F0991CDA3F}"/>
              </a:ext>
            </a:extLst>
          </p:cNvPr>
          <p:cNvGraphicFramePr>
            <a:graphicFrameLocks noGrp="1"/>
          </p:cNvGraphicFramePr>
          <p:nvPr>
            <p:extLst>
              <p:ext uri="{D42A27DB-BD31-4B8C-83A1-F6EECF244321}">
                <p14:modId xmlns:p14="http://schemas.microsoft.com/office/powerpoint/2010/main" val="2874778292"/>
              </p:ext>
            </p:extLst>
          </p:nvPr>
        </p:nvGraphicFramePr>
        <p:xfrm>
          <a:off x="974428" y="1008648"/>
          <a:ext cx="2142490" cy="1932758"/>
        </p:xfrm>
        <a:graphic>
          <a:graphicData uri="http://schemas.openxmlformats.org/drawingml/2006/table">
            <a:tbl>
              <a:tblPr firstRow="1" bandRow="1">
                <a:tableStyleId>{5C22544A-7EE6-4342-B048-85BDC9FD1C3A}</a:tableStyleId>
              </a:tblPr>
              <a:tblGrid>
                <a:gridCol w="865505">
                  <a:extLst>
                    <a:ext uri="{9D8B030D-6E8A-4147-A177-3AD203B41FA5}">
                      <a16:colId xmlns:a16="http://schemas.microsoft.com/office/drawing/2014/main" val="1312242077"/>
                    </a:ext>
                  </a:extLst>
                </a:gridCol>
                <a:gridCol w="690880">
                  <a:extLst>
                    <a:ext uri="{9D8B030D-6E8A-4147-A177-3AD203B41FA5}">
                      <a16:colId xmlns:a16="http://schemas.microsoft.com/office/drawing/2014/main" val="2507085079"/>
                    </a:ext>
                  </a:extLst>
                </a:gridCol>
                <a:gridCol w="586105">
                  <a:extLst>
                    <a:ext uri="{9D8B030D-6E8A-4147-A177-3AD203B41FA5}">
                      <a16:colId xmlns:a16="http://schemas.microsoft.com/office/drawing/2014/main" val="2075524032"/>
                    </a:ext>
                  </a:extLst>
                </a:gridCol>
              </a:tblGrid>
              <a:tr h="664319">
                <a:tc>
                  <a:txBody>
                    <a:bodyPr/>
                    <a:lstStyle/>
                    <a:p>
                      <a:endParaRPr lang="fr-FR" sz="1400">
                        <a:solidFill>
                          <a:schemeClr val="bg1"/>
                        </a:solidFill>
                      </a:endParaRPr>
                    </a:p>
                  </a:txBody>
                  <a:tcPr>
                    <a:solidFill>
                      <a:srgbClr val="0070C0"/>
                    </a:solidFill>
                  </a:tcPr>
                </a:tc>
                <a:tc>
                  <a:txBody>
                    <a:bodyPr/>
                    <a:lstStyle/>
                    <a:p>
                      <a:pPr algn="ctr"/>
                      <a:r>
                        <a:rPr lang="fr-FR" sz="1400" err="1">
                          <a:solidFill>
                            <a:schemeClr val="bg1"/>
                          </a:solidFill>
                        </a:rPr>
                        <a:t>Ampl</a:t>
                      </a:r>
                      <a:br>
                        <a:rPr lang="fr-FR" sz="1400">
                          <a:solidFill>
                            <a:schemeClr val="bg1"/>
                          </a:solidFill>
                        </a:rPr>
                      </a:br>
                      <a:r>
                        <a:rPr lang="fr-FR" sz="1400">
                          <a:solidFill>
                            <a:schemeClr val="bg1"/>
                          </a:solidFill>
                        </a:rPr>
                        <a:t>𝜇V</a:t>
                      </a:r>
                    </a:p>
                  </a:txBody>
                  <a:tcPr>
                    <a:solidFill>
                      <a:srgbClr val="0070C0"/>
                    </a:solidFill>
                  </a:tcPr>
                </a:tc>
                <a:tc>
                  <a:txBody>
                    <a:bodyPr/>
                    <a:lstStyle/>
                    <a:p>
                      <a:pPr algn="ctr"/>
                      <a:r>
                        <a:rPr lang="fr-FR" sz="1400">
                          <a:solidFill>
                            <a:schemeClr val="bg1"/>
                          </a:solidFill>
                        </a:rPr>
                        <a:t>VCS</a:t>
                      </a:r>
                      <a:br>
                        <a:rPr lang="fr-FR" sz="1400">
                          <a:solidFill>
                            <a:schemeClr val="bg1"/>
                          </a:solidFill>
                        </a:rPr>
                      </a:br>
                      <a:r>
                        <a:rPr lang="fr-FR" sz="1400">
                          <a:solidFill>
                            <a:schemeClr val="bg1"/>
                          </a:solidFill>
                        </a:rPr>
                        <a:t>m/s</a:t>
                      </a:r>
                    </a:p>
                  </a:txBody>
                  <a:tcPr>
                    <a:solidFill>
                      <a:srgbClr val="0070C0"/>
                    </a:solidFill>
                  </a:tcPr>
                </a:tc>
                <a:extLst>
                  <a:ext uri="{0D108BD9-81ED-4DB2-BD59-A6C34878D82A}">
                    <a16:rowId xmlns:a16="http://schemas.microsoft.com/office/drawing/2014/main" val="1720298668"/>
                  </a:ext>
                </a:extLst>
              </a:tr>
              <a:tr h="289270">
                <a:tc>
                  <a:txBody>
                    <a:bodyPr/>
                    <a:lstStyle/>
                    <a:p>
                      <a:pPr algn="l"/>
                      <a:r>
                        <a:rPr lang="fr-FR" sz="1400" b="0">
                          <a:solidFill>
                            <a:schemeClr val="tx1"/>
                          </a:solidFill>
                        </a:rPr>
                        <a:t>Sural </a:t>
                      </a:r>
                      <a:r>
                        <a:rPr lang="fr-FR" sz="1400" b="0" err="1">
                          <a:solidFill>
                            <a:schemeClr val="tx1"/>
                          </a:solidFill>
                        </a:rPr>
                        <a:t>dr</a:t>
                      </a:r>
                      <a:endParaRPr lang="fr-FR" sz="1400" b="0">
                        <a:solidFill>
                          <a:schemeClr val="tx1"/>
                        </a:solidFill>
                      </a:endParaRPr>
                    </a:p>
                  </a:txBody>
                  <a:tcPr>
                    <a:solidFill>
                      <a:schemeClr val="accent3">
                        <a:lumMod val="20000"/>
                        <a:lumOff val="80000"/>
                      </a:schemeClr>
                    </a:solidFill>
                  </a:tcPr>
                </a:tc>
                <a:tc>
                  <a:txBody>
                    <a:bodyPr/>
                    <a:lstStyle/>
                    <a:p>
                      <a:pPr algn="ctr"/>
                      <a:r>
                        <a:rPr lang="fr-FR" sz="1400" b="0">
                          <a:solidFill>
                            <a:schemeClr val="tx1"/>
                          </a:solidFill>
                        </a:rPr>
                        <a:t>16,5</a:t>
                      </a:r>
                    </a:p>
                  </a:txBody>
                  <a:tcPr>
                    <a:solidFill>
                      <a:schemeClr val="accent3">
                        <a:lumMod val="20000"/>
                        <a:lumOff val="80000"/>
                      </a:schemeClr>
                    </a:solidFill>
                  </a:tcPr>
                </a:tc>
                <a:tc>
                  <a:txBody>
                    <a:bodyPr/>
                    <a:lstStyle/>
                    <a:p>
                      <a:pPr algn="ctr"/>
                      <a:r>
                        <a:rPr lang="fr-FR" sz="1400" b="0">
                          <a:solidFill>
                            <a:schemeClr val="tx1"/>
                          </a:solidFill>
                        </a:rPr>
                        <a:t>51</a:t>
                      </a:r>
                    </a:p>
                  </a:txBody>
                  <a:tcPr>
                    <a:solidFill>
                      <a:schemeClr val="accent3">
                        <a:lumMod val="20000"/>
                        <a:lumOff val="80000"/>
                      </a:schemeClr>
                    </a:solidFill>
                  </a:tcPr>
                </a:tc>
                <a:extLst>
                  <a:ext uri="{0D108BD9-81ED-4DB2-BD59-A6C34878D82A}">
                    <a16:rowId xmlns:a16="http://schemas.microsoft.com/office/drawing/2014/main" val="3644155226"/>
                  </a:ext>
                </a:extLst>
              </a:tr>
              <a:tr h="190282">
                <a:tc>
                  <a:txBody>
                    <a:bodyPr/>
                    <a:lstStyle/>
                    <a:p>
                      <a:pPr algn="l"/>
                      <a:r>
                        <a:rPr lang="fr-FR" sz="1400" b="0">
                          <a:solidFill>
                            <a:schemeClr val="tx1"/>
                          </a:solidFill>
                        </a:rPr>
                        <a:t>Sural g</a:t>
                      </a:r>
                    </a:p>
                  </a:txBody>
                  <a:tcPr>
                    <a:solidFill>
                      <a:schemeClr val="accent6">
                        <a:lumMod val="20000"/>
                        <a:lumOff val="80000"/>
                      </a:schemeClr>
                    </a:solidFill>
                  </a:tcPr>
                </a:tc>
                <a:tc>
                  <a:txBody>
                    <a:bodyPr/>
                    <a:lstStyle/>
                    <a:p>
                      <a:pPr algn="ctr"/>
                      <a:r>
                        <a:rPr lang="fr-FR" sz="1400" b="0" kern="1200">
                          <a:solidFill>
                            <a:schemeClr val="tx1"/>
                          </a:solidFill>
                          <a:latin typeface="+mn-lt"/>
                          <a:ea typeface="+mn-ea"/>
                          <a:cs typeface="+mn-cs"/>
                        </a:rPr>
                        <a:t>21,6</a:t>
                      </a:r>
                    </a:p>
                  </a:txBody>
                  <a:tcPr>
                    <a:solidFill>
                      <a:schemeClr val="accent6">
                        <a:lumMod val="20000"/>
                        <a:lumOff val="80000"/>
                      </a:schemeClr>
                    </a:solidFill>
                  </a:tcPr>
                </a:tc>
                <a:tc>
                  <a:txBody>
                    <a:bodyPr/>
                    <a:lstStyle/>
                    <a:p>
                      <a:pPr algn="ctr"/>
                      <a:r>
                        <a:rPr lang="fr-FR" sz="1400" b="0">
                          <a:solidFill>
                            <a:schemeClr val="tx1"/>
                          </a:solidFill>
                        </a:rPr>
                        <a:t>53</a:t>
                      </a:r>
                    </a:p>
                  </a:txBody>
                  <a:tcPr>
                    <a:solidFill>
                      <a:schemeClr val="accent6">
                        <a:lumMod val="20000"/>
                        <a:lumOff val="80000"/>
                      </a:schemeClr>
                    </a:solidFill>
                  </a:tcPr>
                </a:tc>
                <a:extLst>
                  <a:ext uri="{0D108BD9-81ED-4DB2-BD59-A6C34878D82A}">
                    <a16:rowId xmlns:a16="http://schemas.microsoft.com/office/drawing/2014/main" val="421490957"/>
                  </a:ext>
                </a:extLst>
              </a:tr>
              <a:tr h="354039">
                <a:tc>
                  <a:txBody>
                    <a:bodyPr/>
                    <a:lstStyle/>
                    <a:p>
                      <a:pPr algn="l"/>
                      <a:r>
                        <a:rPr lang="fr-FR" sz="1400" b="0">
                          <a:solidFill>
                            <a:schemeClr val="tx1"/>
                          </a:solidFill>
                        </a:rPr>
                        <a:t>FS </a:t>
                      </a:r>
                      <a:r>
                        <a:rPr lang="fr-FR" sz="1400" b="0" err="1">
                          <a:solidFill>
                            <a:schemeClr val="tx1"/>
                          </a:solidFill>
                        </a:rPr>
                        <a:t>dr</a:t>
                      </a:r>
                      <a:endParaRPr lang="fr-FR" sz="1400" b="0">
                        <a:solidFill>
                          <a:schemeClr val="tx1"/>
                        </a:solidFill>
                      </a:endParaRPr>
                    </a:p>
                  </a:txBody>
                  <a:tcPr>
                    <a:solidFill>
                      <a:schemeClr val="accent3">
                        <a:lumMod val="20000"/>
                        <a:lumOff val="80000"/>
                      </a:schemeClr>
                    </a:solidFill>
                  </a:tcPr>
                </a:tc>
                <a:tc>
                  <a:txBody>
                    <a:bodyPr/>
                    <a:lstStyle/>
                    <a:p>
                      <a:pPr marL="0" algn="ctr" defTabSz="457200" rtl="0" eaLnBrk="1" latinLnBrk="0" hangingPunct="1"/>
                      <a:r>
                        <a:rPr lang="fr-FR" sz="1400" b="1" kern="1200">
                          <a:solidFill>
                            <a:srgbClr val="FF0000"/>
                          </a:solidFill>
                          <a:latin typeface="+mn-lt"/>
                          <a:ea typeface="+mn-ea"/>
                          <a:cs typeface="+mn-cs"/>
                        </a:rPr>
                        <a:t>NO</a:t>
                      </a: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257398780"/>
                  </a:ext>
                </a:extLst>
              </a:tr>
              <a:tr h="290611">
                <a:tc>
                  <a:txBody>
                    <a:bodyPr/>
                    <a:lstStyle/>
                    <a:p>
                      <a:pPr algn="l"/>
                      <a:r>
                        <a:rPr lang="fr-FR" sz="1400" b="0">
                          <a:solidFill>
                            <a:schemeClr val="tx1"/>
                          </a:solidFill>
                        </a:rPr>
                        <a:t>FS g</a:t>
                      </a:r>
                    </a:p>
                  </a:txBody>
                  <a:tcPr>
                    <a:solidFill>
                      <a:schemeClr val="accent6">
                        <a:lumMod val="20000"/>
                        <a:lumOff val="80000"/>
                      </a:schemeClr>
                    </a:solidFill>
                  </a:tcPr>
                </a:tc>
                <a:tc>
                  <a:txBody>
                    <a:bodyPr/>
                    <a:lstStyle/>
                    <a:p>
                      <a:pPr algn="ctr"/>
                      <a:r>
                        <a:rPr lang="fr-FR" sz="1400" b="1">
                          <a:solidFill>
                            <a:srgbClr val="FF0000"/>
                          </a:solidFill>
                        </a:rPr>
                        <a:t>5,6</a:t>
                      </a:r>
                    </a:p>
                  </a:txBody>
                  <a:tcPr>
                    <a:solidFill>
                      <a:schemeClr val="accent6">
                        <a:lumMod val="20000"/>
                        <a:lumOff val="80000"/>
                      </a:schemeClr>
                    </a:solidFill>
                  </a:tcPr>
                </a:tc>
                <a:tc>
                  <a:txBody>
                    <a:bodyPr/>
                    <a:lstStyle/>
                    <a:p>
                      <a:pPr marL="0" algn="ctr" defTabSz="457200" rtl="0" eaLnBrk="1" latinLnBrk="0" hangingPunct="1"/>
                      <a:r>
                        <a:rPr lang="fr-FR" sz="1400" b="0" kern="1200">
                          <a:solidFill>
                            <a:schemeClr val="tx1"/>
                          </a:solidFill>
                          <a:latin typeface="+mn-lt"/>
                          <a:ea typeface="+mn-ea"/>
                          <a:cs typeface="+mn-cs"/>
                        </a:rPr>
                        <a:t>45</a:t>
                      </a:r>
                    </a:p>
                  </a:txBody>
                  <a:tcPr>
                    <a:solidFill>
                      <a:schemeClr val="accent6">
                        <a:lumMod val="20000"/>
                        <a:lumOff val="80000"/>
                      </a:schemeClr>
                    </a:solidFill>
                  </a:tcPr>
                </a:tc>
                <a:extLst>
                  <a:ext uri="{0D108BD9-81ED-4DB2-BD59-A6C34878D82A}">
                    <a16:rowId xmlns:a16="http://schemas.microsoft.com/office/drawing/2014/main" val="915506675"/>
                  </a:ext>
                </a:extLst>
              </a:tr>
            </a:tbl>
          </a:graphicData>
        </a:graphic>
      </p:graphicFrame>
      <p:graphicFrame>
        <p:nvGraphicFramePr>
          <p:cNvPr id="8" name="Tableau 7">
            <a:extLst>
              <a:ext uri="{FF2B5EF4-FFF2-40B4-BE49-F238E27FC236}">
                <a16:creationId xmlns:a16="http://schemas.microsoft.com/office/drawing/2014/main" id="{E897A80B-F816-E94D-9166-CB316F7AD3AD}"/>
              </a:ext>
            </a:extLst>
          </p:cNvPr>
          <p:cNvGraphicFramePr>
            <a:graphicFrameLocks noGrp="1"/>
          </p:cNvGraphicFramePr>
          <p:nvPr>
            <p:extLst>
              <p:ext uri="{D42A27DB-BD31-4B8C-83A1-F6EECF244321}">
                <p14:modId xmlns:p14="http://schemas.microsoft.com/office/powerpoint/2010/main" val="571679600"/>
              </p:ext>
            </p:extLst>
          </p:nvPr>
        </p:nvGraphicFramePr>
        <p:xfrm>
          <a:off x="5699182" y="3597114"/>
          <a:ext cx="5437696" cy="2736959"/>
        </p:xfrm>
        <a:graphic>
          <a:graphicData uri="http://schemas.openxmlformats.org/drawingml/2006/table">
            <a:tbl>
              <a:tblPr firstRow="1" bandRow="1">
                <a:tableStyleId>{5C22544A-7EE6-4342-B048-85BDC9FD1C3A}</a:tableStyleId>
              </a:tblPr>
              <a:tblGrid>
                <a:gridCol w="1798129">
                  <a:extLst>
                    <a:ext uri="{9D8B030D-6E8A-4147-A177-3AD203B41FA5}">
                      <a16:colId xmlns:a16="http://schemas.microsoft.com/office/drawing/2014/main" val="1312242077"/>
                    </a:ext>
                  </a:extLst>
                </a:gridCol>
                <a:gridCol w="651193">
                  <a:extLst>
                    <a:ext uri="{9D8B030D-6E8A-4147-A177-3AD203B41FA5}">
                      <a16:colId xmlns:a16="http://schemas.microsoft.com/office/drawing/2014/main" val="2507085079"/>
                    </a:ext>
                  </a:extLst>
                </a:gridCol>
                <a:gridCol w="673418">
                  <a:extLst>
                    <a:ext uri="{9D8B030D-6E8A-4147-A177-3AD203B41FA5}">
                      <a16:colId xmlns:a16="http://schemas.microsoft.com/office/drawing/2014/main" val="1577492367"/>
                    </a:ext>
                  </a:extLst>
                </a:gridCol>
                <a:gridCol w="871284">
                  <a:extLst>
                    <a:ext uri="{9D8B030D-6E8A-4147-A177-3AD203B41FA5}">
                      <a16:colId xmlns:a16="http://schemas.microsoft.com/office/drawing/2014/main" val="3617704852"/>
                    </a:ext>
                  </a:extLst>
                </a:gridCol>
                <a:gridCol w="805180">
                  <a:extLst>
                    <a:ext uri="{9D8B030D-6E8A-4147-A177-3AD203B41FA5}">
                      <a16:colId xmlns:a16="http://schemas.microsoft.com/office/drawing/2014/main" val="3163640133"/>
                    </a:ext>
                  </a:extLst>
                </a:gridCol>
                <a:gridCol w="638492">
                  <a:extLst>
                    <a:ext uri="{9D8B030D-6E8A-4147-A177-3AD203B41FA5}">
                      <a16:colId xmlns:a16="http://schemas.microsoft.com/office/drawing/2014/main" val="3445051602"/>
                    </a:ext>
                  </a:extLst>
                </a:gridCol>
              </a:tblGrid>
              <a:tr h="664319">
                <a:tc>
                  <a:txBody>
                    <a:bodyPr/>
                    <a:lstStyle/>
                    <a:p>
                      <a:pPr marL="0" algn="l" defTabSz="457200" rtl="0" eaLnBrk="1" latinLnBrk="0" hangingPunct="1"/>
                      <a:r>
                        <a:rPr lang="fr-FR" sz="1400" b="1" kern="1200">
                          <a:solidFill>
                            <a:schemeClr val="bg1"/>
                          </a:solidFill>
                          <a:latin typeface="+mn-lt"/>
                          <a:ea typeface="+mn-ea"/>
                          <a:cs typeface="+mn-cs"/>
                        </a:rPr>
                        <a:t>Nerfs</a:t>
                      </a:r>
                    </a:p>
                  </a:txBody>
                  <a:tcPr>
                    <a:solidFill>
                      <a:srgbClr val="0070C0"/>
                    </a:solidFill>
                  </a:tcPr>
                </a:tc>
                <a:tc>
                  <a:txBody>
                    <a:bodyPr/>
                    <a:lstStyle/>
                    <a:p>
                      <a:pPr marL="0" algn="l" defTabSz="457200" rtl="0" eaLnBrk="1" latinLnBrk="0" hangingPunct="1"/>
                      <a:r>
                        <a:rPr lang="fr-FR" sz="1400" b="1" kern="1200">
                          <a:solidFill>
                            <a:schemeClr val="bg1"/>
                          </a:solidFill>
                          <a:latin typeface="+mn-lt"/>
                          <a:ea typeface="+mn-ea"/>
                          <a:cs typeface="+mn-cs"/>
                        </a:rPr>
                        <a:t>LDM</a:t>
                      </a:r>
                      <a:br>
                        <a:rPr lang="fr-FR" sz="1400" b="1" kern="1200">
                          <a:solidFill>
                            <a:schemeClr val="bg1"/>
                          </a:solidFill>
                          <a:latin typeface="+mn-lt"/>
                          <a:ea typeface="+mn-ea"/>
                          <a:cs typeface="+mn-cs"/>
                        </a:rPr>
                      </a:br>
                      <a:r>
                        <a:rPr lang="fr-FR" sz="1400" b="1" kern="1200">
                          <a:solidFill>
                            <a:schemeClr val="bg1"/>
                          </a:solidFill>
                          <a:latin typeface="+mn-lt"/>
                          <a:ea typeface="+mn-ea"/>
                          <a:cs typeface="+mn-cs"/>
                        </a:rPr>
                        <a:t>ms</a:t>
                      </a:r>
                    </a:p>
                  </a:txBody>
                  <a:tcPr>
                    <a:solidFill>
                      <a:srgbClr val="0070C0"/>
                    </a:solidFill>
                  </a:tcPr>
                </a:tc>
                <a:tc>
                  <a:txBody>
                    <a:bodyPr/>
                    <a:lstStyle/>
                    <a:p>
                      <a:pPr marL="0" algn="l" defTabSz="457200" rtl="0" eaLnBrk="1" latinLnBrk="0" hangingPunct="1"/>
                      <a:r>
                        <a:rPr lang="fr-FR" sz="1400" b="1" kern="1200" err="1">
                          <a:solidFill>
                            <a:schemeClr val="bg1"/>
                          </a:solidFill>
                          <a:latin typeface="+mn-lt"/>
                          <a:ea typeface="+mn-ea"/>
                          <a:cs typeface="+mn-cs"/>
                        </a:rPr>
                        <a:t>Amp</a:t>
                      </a:r>
                      <a:br>
                        <a:rPr lang="fr-FR" sz="1400" b="1" kern="1200">
                          <a:solidFill>
                            <a:schemeClr val="bg1"/>
                          </a:solidFill>
                          <a:latin typeface="+mn-lt"/>
                          <a:ea typeface="+mn-ea"/>
                          <a:cs typeface="+mn-cs"/>
                        </a:rPr>
                      </a:br>
                      <a:r>
                        <a:rPr lang="fr-FR" sz="1400" b="1" kern="1200">
                          <a:solidFill>
                            <a:schemeClr val="bg1"/>
                          </a:solidFill>
                          <a:latin typeface="+mn-lt"/>
                          <a:ea typeface="+mn-ea"/>
                          <a:cs typeface="+mn-cs"/>
                        </a:rPr>
                        <a:t>mV</a:t>
                      </a:r>
                    </a:p>
                  </a:txBody>
                  <a:tcPr>
                    <a:solidFill>
                      <a:srgbClr val="0070C0"/>
                    </a:solidFill>
                  </a:tcPr>
                </a:tc>
                <a:tc>
                  <a:txBody>
                    <a:bodyPr/>
                    <a:lstStyle/>
                    <a:p>
                      <a:pPr marL="0" algn="l" defTabSz="457200" rtl="0" eaLnBrk="1" latinLnBrk="0" hangingPunct="1"/>
                      <a:r>
                        <a:rPr lang="fr-FR" sz="1400" b="1" kern="1200">
                          <a:solidFill>
                            <a:schemeClr val="bg1"/>
                          </a:solidFill>
                          <a:latin typeface="+mn-lt"/>
                          <a:ea typeface="+mn-ea"/>
                          <a:cs typeface="+mn-cs"/>
                        </a:rPr>
                        <a:t>Surf</a:t>
                      </a:r>
                      <a:br>
                        <a:rPr lang="fr-FR" sz="1400" b="1" kern="1200">
                          <a:solidFill>
                            <a:schemeClr val="bg1"/>
                          </a:solidFill>
                          <a:latin typeface="+mn-lt"/>
                          <a:ea typeface="+mn-ea"/>
                          <a:cs typeface="+mn-cs"/>
                        </a:rPr>
                      </a:br>
                      <a:r>
                        <a:rPr lang="fr-FR" sz="1400" b="1" kern="1200" err="1">
                          <a:solidFill>
                            <a:schemeClr val="bg1"/>
                          </a:solidFill>
                          <a:latin typeface="+mn-lt"/>
                          <a:ea typeface="+mn-ea"/>
                          <a:cs typeface="+mn-cs"/>
                        </a:rPr>
                        <a:t>mV.ms</a:t>
                      </a:r>
                      <a:endParaRPr lang="fr-FR" sz="1400" b="1" kern="1200">
                        <a:solidFill>
                          <a:schemeClr val="bg1"/>
                        </a:solidFill>
                        <a:latin typeface="+mn-lt"/>
                        <a:ea typeface="+mn-ea"/>
                        <a:cs typeface="+mn-cs"/>
                      </a:endParaRPr>
                    </a:p>
                  </a:txBody>
                  <a:tcPr>
                    <a:solidFill>
                      <a:srgbClr val="0070C0"/>
                    </a:solidFill>
                  </a:tcPr>
                </a:tc>
                <a:tc>
                  <a:txBody>
                    <a:bodyPr/>
                    <a:lstStyle/>
                    <a:p>
                      <a:pPr marL="0" algn="l" defTabSz="457200" rtl="0" eaLnBrk="1" latinLnBrk="0" hangingPunct="1"/>
                      <a:r>
                        <a:rPr lang="fr-FR" sz="1400" b="1" kern="1200">
                          <a:solidFill>
                            <a:schemeClr val="bg1"/>
                          </a:solidFill>
                          <a:latin typeface="+mn-lt"/>
                          <a:ea typeface="+mn-ea"/>
                          <a:cs typeface="+mn-cs"/>
                        </a:rPr>
                        <a:t>Durée</a:t>
                      </a:r>
                      <a:br>
                        <a:rPr lang="fr-FR" sz="1400" b="1" kern="1200">
                          <a:solidFill>
                            <a:schemeClr val="bg1"/>
                          </a:solidFill>
                          <a:latin typeface="+mn-lt"/>
                          <a:ea typeface="+mn-ea"/>
                          <a:cs typeface="+mn-cs"/>
                        </a:rPr>
                      </a:br>
                      <a:r>
                        <a:rPr lang="fr-FR" sz="1400" b="1" kern="1200">
                          <a:solidFill>
                            <a:schemeClr val="bg1"/>
                          </a:solidFill>
                          <a:latin typeface="+mn-lt"/>
                          <a:ea typeface="+mn-ea"/>
                          <a:cs typeface="+mn-cs"/>
                        </a:rPr>
                        <a:t>ms</a:t>
                      </a:r>
                    </a:p>
                  </a:txBody>
                  <a:tcPr>
                    <a:solidFill>
                      <a:srgbClr val="0070C0"/>
                    </a:solidFill>
                  </a:tcPr>
                </a:tc>
                <a:tc>
                  <a:txBody>
                    <a:bodyPr/>
                    <a:lstStyle/>
                    <a:p>
                      <a:pPr marL="0" algn="l" defTabSz="457200" rtl="0" eaLnBrk="1" latinLnBrk="0" hangingPunct="1"/>
                      <a:r>
                        <a:rPr lang="fr-FR" sz="1400" b="1" kern="1200">
                          <a:solidFill>
                            <a:schemeClr val="bg1"/>
                          </a:solidFill>
                          <a:latin typeface="+mn-lt"/>
                          <a:ea typeface="+mn-ea"/>
                          <a:cs typeface="+mn-cs"/>
                        </a:rPr>
                        <a:t>F</a:t>
                      </a:r>
                      <a:br>
                        <a:rPr lang="fr-FR" sz="1400" b="1" kern="1200">
                          <a:solidFill>
                            <a:schemeClr val="bg1"/>
                          </a:solidFill>
                          <a:latin typeface="+mn-lt"/>
                          <a:ea typeface="+mn-ea"/>
                          <a:cs typeface="+mn-cs"/>
                        </a:rPr>
                      </a:br>
                      <a:r>
                        <a:rPr lang="fr-FR" sz="1400" b="1" kern="1200">
                          <a:solidFill>
                            <a:schemeClr val="bg1"/>
                          </a:solidFill>
                          <a:latin typeface="+mn-lt"/>
                          <a:ea typeface="+mn-ea"/>
                          <a:cs typeface="+mn-cs"/>
                        </a:rPr>
                        <a:t>ms</a:t>
                      </a:r>
                    </a:p>
                  </a:txBody>
                  <a:tcPr>
                    <a:solidFill>
                      <a:srgbClr val="0070C0"/>
                    </a:solidFill>
                  </a:tcPr>
                </a:tc>
                <a:extLst>
                  <a:ext uri="{0D108BD9-81ED-4DB2-BD59-A6C34878D82A}">
                    <a16:rowId xmlns:a16="http://schemas.microsoft.com/office/drawing/2014/main" val="1720298668"/>
                  </a:ext>
                </a:extLst>
              </a:tr>
              <a:tr h="436590">
                <a:tc>
                  <a:txBody>
                    <a:bodyPr/>
                    <a:lstStyle/>
                    <a:p>
                      <a:r>
                        <a:rPr lang="fr-FR" sz="1400" b="1">
                          <a:solidFill>
                            <a:schemeClr val="tx1"/>
                          </a:solidFill>
                        </a:rPr>
                        <a:t>Fibulaire gauche</a:t>
                      </a:r>
                    </a:p>
                    <a:p>
                      <a:pPr algn="r"/>
                      <a:r>
                        <a:rPr lang="fr-FR" sz="1400" b="0">
                          <a:solidFill>
                            <a:schemeClr val="tx1"/>
                          </a:solidFill>
                        </a:rPr>
                        <a:t>creux poplité (TA)</a:t>
                      </a:r>
                    </a:p>
                  </a:txBody>
                  <a:tcPr>
                    <a:solidFill>
                      <a:schemeClr val="accent6">
                        <a:lumMod val="20000"/>
                        <a:lumOff val="80000"/>
                      </a:schemeClr>
                    </a:solidFill>
                  </a:tcPr>
                </a:tc>
                <a:tc>
                  <a:txBody>
                    <a:bodyPr/>
                    <a:lstStyle/>
                    <a:p>
                      <a:pPr algn="ctr"/>
                      <a:br>
                        <a:rPr lang="fr-FR" sz="1400" b="0">
                          <a:solidFill>
                            <a:schemeClr val="tx1"/>
                          </a:solidFill>
                        </a:rPr>
                      </a:br>
                      <a:r>
                        <a:rPr lang="fr-FR" sz="1400" b="0" kern="1200">
                          <a:solidFill>
                            <a:schemeClr val="tx1"/>
                          </a:solidFill>
                          <a:latin typeface="+mn-lt"/>
                          <a:ea typeface="+mn-ea"/>
                          <a:cs typeface="+mn-cs"/>
                        </a:rPr>
                        <a:t>3,6</a:t>
                      </a:r>
                    </a:p>
                  </a:txBody>
                  <a:tcPr>
                    <a:solidFill>
                      <a:schemeClr val="accent6">
                        <a:lumMod val="20000"/>
                        <a:lumOff val="80000"/>
                      </a:schemeClr>
                    </a:solidFill>
                  </a:tcPr>
                </a:tc>
                <a:tc>
                  <a:txBody>
                    <a:bodyPr/>
                    <a:lstStyle/>
                    <a:p>
                      <a:pPr marL="0" algn="ctr" defTabSz="457200" rtl="0" eaLnBrk="1" latinLnBrk="0" hangingPunct="1"/>
                      <a:br>
                        <a:rPr lang="fr-FR" sz="1400" b="0" kern="1200">
                          <a:solidFill>
                            <a:schemeClr val="tx1"/>
                          </a:solidFill>
                          <a:latin typeface="+mn-lt"/>
                          <a:ea typeface="+mn-ea"/>
                          <a:cs typeface="+mn-cs"/>
                        </a:rPr>
                      </a:br>
                      <a:r>
                        <a:rPr lang="fr-FR" sz="1400" b="0" kern="1200">
                          <a:solidFill>
                            <a:schemeClr val="tx1"/>
                          </a:solidFill>
                          <a:latin typeface="+mn-lt"/>
                          <a:ea typeface="+mn-ea"/>
                          <a:cs typeface="+mn-cs"/>
                        </a:rPr>
                        <a:t>5,8</a:t>
                      </a:r>
                    </a:p>
                  </a:txBody>
                  <a:tcPr>
                    <a:solidFill>
                      <a:schemeClr val="accent6">
                        <a:lumMod val="20000"/>
                        <a:lumOff val="80000"/>
                      </a:schemeClr>
                    </a:solidFill>
                  </a:tcPr>
                </a:tc>
                <a:tc>
                  <a:txBody>
                    <a:bodyPr/>
                    <a:lstStyle/>
                    <a:p>
                      <a:pPr marL="0" algn="ctr" defTabSz="457200" rtl="0" eaLnBrk="1" latinLnBrk="0" hangingPunct="1"/>
                      <a:br>
                        <a:rPr lang="fr-FR" sz="1400" b="0" kern="1200">
                          <a:solidFill>
                            <a:schemeClr val="tx1"/>
                          </a:solidFill>
                          <a:latin typeface="+mn-lt"/>
                          <a:ea typeface="+mn-ea"/>
                          <a:cs typeface="+mn-cs"/>
                        </a:rPr>
                      </a:br>
                      <a:r>
                        <a:rPr lang="fr-FR" sz="1400" b="0" kern="1200">
                          <a:solidFill>
                            <a:schemeClr val="tx1"/>
                          </a:solidFill>
                          <a:latin typeface="+mn-lt"/>
                          <a:ea typeface="+mn-ea"/>
                          <a:cs typeface="+mn-cs"/>
                        </a:rPr>
                        <a:t>50,5</a:t>
                      </a:r>
                    </a:p>
                  </a:txBody>
                  <a:tcPr>
                    <a:solidFill>
                      <a:schemeClr val="accent6">
                        <a:lumMod val="20000"/>
                        <a:lumOff val="80000"/>
                      </a:schemeClr>
                    </a:solidFill>
                  </a:tcPr>
                </a:tc>
                <a:tc>
                  <a:txBody>
                    <a:bodyPr/>
                    <a:lstStyle/>
                    <a:p>
                      <a:pPr algn="ctr"/>
                      <a:br>
                        <a:rPr lang="fr-FR" sz="1400" b="1">
                          <a:solidFill>
                            <a:schemeClr val="tx1"/>
                          </a:solidFill>
                        </a:rPr>
                      </a:br>
                      <a:r>
                        <a:rPr lang="fr-FR" sz="1400" b="0" kern="1200">
                          <a:solidFill>
                            <a:schemeClr val="tx1"/>
                          </a:solidFill>
                          <a:latin typeface="+mn-lt"/>
                          <a:ea typeface="+mn-ea"/>
                          <a:cs typeface="+mn-cs"/>
                        </a:rPr>
                        <a:t>15,4</a:t>
                      </a:r>
                    </a:p>
                  </a:txBody>
                  <a:tcPr>
                    <a:solidFill>
                      <a:schemeClr val="accent6">
                        <a:lumMod val="20000"/>
                        <a:lumOff val="80000"/>
                      </a:schemeClr>
                    </a:solidFill>
                  </a:tcPr>
                </a:tc>
                <a:tc>
                  <a:txBody>
                    <a:bodyPr/>
                    <a:lstStyle/>
                    <a:p>
                      <a:pPr algn="ctr"/>
                      <a:endParaRPr lang="fr-FR" sz="1400" b="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3644155226"/>
                  </a:ext>
                </a:extLst>
              </a:tr>
              <a:tr h="1902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a:solidFill>
                            <a:schemeClr val="tx1"/>
                          </a:solidFill>
                        </a:rPr>
                        <a:t>Fibulaire droit</a:t>
                      </a:r>
                      <a:endParaRPr lang="fr-FR" sz="1400" b="0">
                        <a:solidFill>
                          <a:schemeClr val="tx1"/>
                        </a:solidFill>
                      </a:endParaRPr>
                    </a:p>
                    <a:p>
                      <a:pPr algn="r"/>
                      <a:r>
                        <a:rPr lang="fr-FR" sz="1400" b="0">
                          <a:solidFill>
                            <a:schemeClr val="tx1"/>
                          </a:solidFill>
                        </a:rPr>
                        <a:t>creux poplité (TA)</a:t>
                      </a:r>
                    </a:p>
                  </a:txBody>
                  <a:tcPr>
                    <a:solidFill>
                      <a:schemeClr val="accent3">
                        <a:lumMod val="20000"/>
                        <a:lumOff val="80000"/>
                      </a:schemeClr>
                    </a:solidFill>
                  </a:tcPr>
                </a:tc>
                <a:tc>
                  <a:txBody>
                    <a:bodyPr/>
                    <a:lstStyle/>
                    <a:p>
                      <a:pPr algn="ctr"/>
                      <a:endParaRPr lang="fr-FR" sz="1400" b="0">
                        <a:solidFill>
                          <a:srgbClr val="FF0000"/>
                        </a:solidFill>
                      </a:endParaRPr>
                    </a:p>
                    <a:p>
                      <a:pPr algn="ctr"/>
                      <a:r>
                        <a:rPr lang="fr-FR" sz="1400" b="1">
                          <a:solidFill>
                            <a:srgbClr val="FF0000"/>
                          </a:solidFill>
                        </a:rPr>
                        <a:t>4,8</a:t>
                      </a:r>
                    </a:p>
                  </a:txBody>
                  <a:tcPr>
                    <a:solidFill>
                      <a:schemeClr val="accent3">
                        <a:lumMod val="20000"/>
                        <a:lumOff val="80000"/>
                      </a:schemeClr>
                    </a:solidFill>
                  </a:tcPr>
                </a:tc>
                <a:tc>
                  <a:txBody>
                    <a:bodyPr/>
                    <a:lstStyle/>
                    <a:p>
                      <a:pPr marL="0" algn="ctr" defTabSz="457200" rtl="0" eaLnBrk="1" latinLnBrk="0" hangingPunct="1"/>
                      <a:endParaRPr lang="fr-FR" sz="1400" b="1" kern="1200">
                        <a:solidFill>
                          <a:srgbClr val="FF0000"/>
                        </a:solidFill>
                        <a:latin typeface="+mn-lt"/>
                        <a:ea typeface="+mn-ea"/>
                        <a:cs typeface="+mn-cs"/>
                      </a:endParaRPr>
                    </a:p>
                    <a:p>
                      <a:pPr marL="0" algn="ctr" defTabSz="457200" rtl="0" eaLnBrk="1" latinLnBrk="0" hangingPunct="1"/>
                      <a:r>
                        <a:rPr lang="fr-FR" sz="1400" b="1" kern="1200">
                          <a:solidFill>
                            <a:srgbClr val="FF0000"/>
                          </a:solidFill>
                          <a:latin typeface="+mn-lt"/>
                          <a:ea typeface="+mn-ea"/>
                          <a:cs typeface="+mn-cs"/>
                        </a:rPr>
                        <a:t>0,4</a:t>
                      </a:r>
                    </a:p>
                  </a:txBody>
                  <a:tcPr>
                    <a:solidFill>
                      <a:schemeClr val="accent3">
                        <a:lumMod val="20000"/>
                        <a:lumOff val="80000"/>
                      </a:schemeClr>
                    </a:solidFill>
                  </a:tcPr>
                </a:tc>
                <a:tc>
                  <a:txBody>
                    <a:bodyPr/>
                    <a:lstStyle/>
                    <a:p>
                      <a:pPr marL="0" algn="ctr" defTabSz="457200" rtl="0" eaLnBrk="1" latinLnBrk="0" hangingPunct="1"/>
                      <a:endParaRPr lang="fr-FR" sz="1400" b="1" kern="1200">
                        <a:solidFill>
                          <a:srgbClr val="FF0000"/>
                        </a:solidFill>
                        <a:latin typeface="+mn-lt"/>
                        <a:ea typeface="+mn-ea"/>
                        <a:cs typeface="+mn-cs"/>
                      </a:endParaRPr>
                    </a:p>
                    <a:p>
                      <a:pPr marL="0" algn="ctr" defTabSz="457200" rtl="0" eaLnBrk="1" latinLnBrk="0" hangingPunct="1"/>
                      <a:r>
                        <a:rPr lang="fr-FR" sz="1400" b="1" kern="1200">
                          <a:solidFill>
                            <a:srgbClr val="FF0000"/>
                          </a:solidFill>
                          <a:latin typeface="+mn-lt"/>
                          <a:ea typeface="+mn-ea"/>
                          <a:cs typeface="+mn-cs"/>
                        </a:rPr>
                        <a:t>1,9</a:t>
                      </a:r>
                    </a:p>
                  </a:txBody>
                  <a:tcPr>
                    <a:solidFill>
                      <a:schemeClr val="accent3">
                        <a:lumMod val="20000"/>
                        <a:lumOff val="80000"/>
                      </a:schemeClr>
                    </a:solidFill>
                  </a:tcPr>
                </a:tc>
                <a:tc>
                  <a:txBody>
                    <a:bodyPr/>
                    <a:lstStyle/>
                    <a:p>
                      <a:pPr algn="ctr"/>
                      <a:endParaRPr lang="fr-FR" sz="1400" b="1">
                        <a:solidFill>
                          <a:schemeClr val="tx1"/>
                        </a:solidFill>
                      </a:endParaRPr>
                    </a:p>
                    <a:p>
                      <a:pPr algn="ctr"/>
                      <a:r>
                        <a:rPr lang="fr-FR" sz="1400" b="0" kern="1200">
                          <a:solidFill>
                            <a:schemeClr val="tx1"/>
                          </a:solidFill>
                          <a:latin typeface="+mn-lt"/>
                          <a:ea typeface="+mn-ea"/>
                          <a:cs typeface="+mn-cs"/>
                        </a:rPr>
                        <a:t>7,3</a:t>
                      </a:r>
                    </a:p>
                  </a:txBody>
                  <a:tcPr>
                    <a:solidFill>
                      <a:schemeClr val="accent3">
                        <a:lumMod val="20000"/>
                        <a:lumOff val="80000"/>
                      </a:schemeClr>
                    </a:solidFill>
                  </a:tcPr>
                </a:tc>
                <a:tc>
                  <a:txBody>
                    <a:bodyPr/>
                    <a:lstStyle/>
                    <a:p>
                      <a:pPr algn="ctr"/>
                      <a:r>
                        <a:rPr lang="fr-FR" sz="1400" b="0">
                          <a:solidFill>
                            <a:schemeClr val="tx1"/>
                          </a:solidFill>
                        </a:rPr>
                        <a:t> </a:t>
                      </a:r>
                    </a:p>
                  </a:txBody>
                  <a:tcPr>
                    <a:solidFill>
                      <a:schemeClr val="accent3">
                        <a:lumMod val="20000"/>
                        <a:lumOff val="80000"/>
                      </a:schemeClr>
                    </a:solidFill>
                  </a:tcPr>
                </a:tc>
                <a:extLst>
                  <a:ext uri="{0D108BD9-81ED-4DB2-BD59-A6C34878D82A}">
                    <a16:rowId xmlns:a16="http://schemas.microsoft.com/office/drawing/2014/main" val="421490957"/>
                  </a:ext>
                </a:extLst>
              </a:tr>
              <a:tr h="354039">
                <a:tc>
                  <a:txBody>
                    <a:bodyPr/>
                    <a:lstStyle/>
                    <a:p>
                      <a:pPr algn="l"/>
                      <a:r>
                        <a:rPr lang="fr-FR" sz="1400" b="1">
                          <a:solidFill>
                            <a:schemeClr val="tx1"/>
                          </a:solidFill>
                        </a:rPr>
                        <a:t>Tibial gauche</a:t>
                      </a:r>
                    </a:p>
                    <a:p>
                      <a:pPr algn="r"/>
                      <a:r>
                        <a:rPr lang="fr-FR" sz="1400" b="0">
                          <a:solidFill>
                            <a:schemeClr val="tx1"/>
                          </a:solidFill>
                        </a:rPr>
                        <a:t>cheville (AH)</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4,1</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15,2</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kern="1200">
                          <a:solidFill>
                            <a:schemeClr val="tx1"/>
                          </a:solidFill>
                          <a:latin typeface="+mn-lt"/>
                          <a:ea typeface="+mn-ea"/>
                          <a:cs typeface="+mn-cs"/>
                        </a:rPr>
                        <a:t>49,3</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7,1</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50,1</a:t>
                      </a:r>
                    </a:p>
                  </a:txBody>
                  <a:tcPr>
                    <a:solidFill>
                      <a:schemeClr val="accent6">
                        <a:lumMod val="20000"/>
                        <a:lumOff val="80000"/>
                      </a:schemeClr>
                    </a:solidFill>
                  </a:tcPr>
                </a:tc>
                <a:extLst>
                  <a:ext uri="{0D108BD9-81ED-4DB2-BD59-A6C34878D82A}">
                    <a16:rowId xmlns:a16="http://schemas.microsoft.com/office/drawing/2014/main" val="2257398780"/>
                  </a:ext>
                </a:extLst>
              </a:tr>
              <a:tr h="0">
                <a:tc>
                  <a:txBody>
                    <a:bodyPr/>
                    <a:lstStyle/>
                    <a:p>
                      <a:pPr algn="l"/>
                      <a:r>
                        <a:rPr lang="fr-FR" sz="1400" b="1">
                          <a:solidFill>
                            <a:schemeClr val="tx1"/>
                          </a:solidFill>
                        </a:rPr>
                        <a:t>Tibial droit</a:t>
                      </a:r>
                    </a:p>
                    <a:p>
                      <a:pPr algn="r"/>
                      <a:r>
                        <a:rPr lang="fr-FR" sz="1400" b="0">
                          <a:solidFill>
                            <a:schemeClr val="tx1"/>
                          </a:solidFill>
                        </a:rPr>
                        <a:t>cheville (AH)</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3,4</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13,5</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44,6</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6,8</a:t>
                      </a:r>
                    </a:p>
                  </a:txBody>
                  <a:tcPr>
                    <a:solidFill>
                      <a:schemeClr val="accent3">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47,1</a:t>
                      </a:r>
                    </a:p>
                  </a:txBody>
                  <a:tcPr>
                    <a:solidFill>
                      <a:schemeClr val="accent3">
                        <a:lumMod val="20000"/>
                        <a:lumOff val="80000"/>
                      </a:schemeClr>
                    </a:solidFill>
                  </a:tcPr>
                </a:tc>
                <a:extLst>
                  <a:ext uri="{0D108BD9-81ED-4DB2-BD59-A6C34878D82A}">
                    <a16:rowId xmlns:a16="http://schemas.microsoft.com/office/drawing/2014/main" val="3176972861"/>
                  </a:ext>
                </a:extLst>
              </a:tr>
            </a:tbl>
          </a:graphicData>
        </a:graphic>
      </p:graphicFrame>
      <p:pic>
        <p:nvPicPr>
          <p:cNvPr id="9" name="Image 8">
            <a:extLst>
              <a:ext uri="{FF2B5EF4-FFF2-40B4-BE49-F238E27FC236}">
                <a16:creationId xmlns:a16="http://schemas.microsoft.com/office/drawing/2014/main" id="{081FD192-5D4D-864E-AF7C-F8241F410056}"/>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sharpenSoften amount="50000"/>
                    </a14:imgEffect>
                  </a14:imgLayer>
                </a14:imgProps>
              </a:ext>
            </a:extLst>
          </a:blip>
          <a:stretch>
            <a:fillRect/>
          </a:stretch>
        </p:blipFill>
        <p:spPr>
          <a:xfrm>
            <a:off x="1704113" y="3597114"/>
            <a:ext cx="3611517" cy="2736959"/>
          </a:xfrm>
          <a:prstGeom prst="rect">
            <a:avLst/>
          </a:prstGeom>
          <a:ln w="25400">
            <a:solidFill>
              <a:srgbClr val="00B050"/>
            </a:solidFill>
          </a:ln>
        </p:spPr>
      </p:pic>
      <p:cxnSp>
        <p:nvCxnSpPr>
          <p:cNvPr id="10" name="Connecteur droit 9">
            <a:extLst>
              <a:ext uri="{FF2B5EF4-FFF2-40B4-BE49-F238E27FC236}">
                <a16:creationId xmlns:a16="http://schemas.microsoft.com/office/drawing/2014/main" id="{7F4CE1EC-D5C5-EB4F-9F0F-621C7A930ED2}"/>
              </a:ext>
            </a:extLst>
          </p:cNvPr>
          <p:cNvCxnSpPr>
            <a:cxnSpLocks/>
          </p:cNvCxnSpPr>
          <p:nvPr/>
        </p:nvCxnSpPr>
        <p:spPr>
          <a:xfrm>
            <a:off x="4940474" y="5847093"/>
            <a:ext cx="0" cy="2645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0FB502C2-5CB8-0E42-AD34-1FDD9B9DF39B}"/>
              </a:ext>
            </a:extLst>
          </p:cNvPr>
          <p:cNvCxnSpPr>
            <a:cxnSpLocks/>
          </p:cNvCxnSpPr>
          <p:nvPr/>
        </p:nvCxnSpPr>
        <p:spPr>
          <a:xfrm flipH="1">
            <a:off x="4940475" y="6118506"/>
            <a:ext cx="28191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94033DF-E892-7F4D-9F94-D83DC3EBD03C}"/>
              </a:ext>
            </a:extLst>
          </p:cNvPr>
          <p:cNvSpPr txBox="1"/>
          <p:nvPr/>
        </p:nvSpPr>
        <p:spPr>
          <a:xfrm>
            <a:off x="4461917" y="5850059"/>
            <a:ext cx="538930" cy="246221"/>
          </a:xfrm>
          <a:prstGeom prst="rect">
            <a:avLst/>
          </a:prstGeom>
          <a:noFill/>
        </p:spPr>
        <p:txBody>
          <a:bodyPr wrap="none" rtlCol="0">
            <a:spAutoFit/>
          </a:bodyPr>
          <a:lstStyle/>
          <a:p>
            <a:r>
              <a:rPr lang="fr-FR" sz="1000" b="1"/>
              <a:t>5 mV</a:t>
            </a:r>
          </a:p>
        </p:txBody>
      </p:sp>
      <p:sp>
        <p:nvSpPr>
          <p:cNvPr id="13" name="ZoneTexte 12">
            <a:extLst>
              <a:ext uri="{FF2B5EF4-FFF2-40B4-BE49-F238E27FC236}">
                <a16:creationId xmlns:a16="http://schemas.microsoft.com/office/drawing/2014/main" id="{5526C158-67BA-694A-B97B-588B3A876B89}"/>
              </a:ext>
            </a:extLst>
          </p:cNvPr>
          <p:cNvSpPr txBox="1"/>
          <p:nvPr/>
        </p:nvSpPr>
        <p:spPr>
          <a:xfrm>
            <a:off x="4847231" y="6118674"/>
            <a:ext cx="516488" cy="246221"/>
          </a:xfrm>
          <a:prstGeom prst="rect">
            <a:avLst/>
          </a:prstGeom>
          <a:noFill/>
        </p:spPr>
        <p:txBody>
          <a:bodyPr wrap="none" rtlCol="0">
            <a:spAutoFit/>
          </a:bodyPr>
          <a:lstStyle/>
          <a:p>
            <a:r>
              <a:rPr lang="fr-FR" sz="1000" b="1"/>
              <a:t>5 ms</a:t>
            </a:r>
          </a:p>
        </p:txBody>
      </p:sp>
      <p:graphicFrame>
        <p:nvGraphicFramePr>
          <p:cNvPr id="14" name="Tableau 13">
            <a:extLst>
              <a:ext uri="{FF2B5EF4-FFF2-40B4-BE49-F238E27FC236}">
                <a16:creationId xmlns:a16="http://schemas.microsoft.com/office/drawing/2014/main" id="{67A5C9F8-01BC-F54B-9DD4-F3E74DB14B16}"/>
              </a:ext>
            </a:extLst>
          </p:cNvPr>
          <p:cNvGraphicFramePr>
            <a:graphicFrameLocks noGrp="1"/>
          </p:cNvGraphicFramePr>
          <p:nvPr>
            <p:extLst>
              <p:ext uri="{D42A27DB-BD31-4B8C-83A1-F6EECF244321}">
                <p14:modId xmlns:p14="http://schemas.microsoft.com/office/powerpoint/2010/main" val="2533707381"/>
              </p:ext>
            </p:extLst>
          </p:nvPr>
        </p:nvGraphicFramePr>
        <p:xfrm>
          <a:off x="4297216" y="993721"/>
          <a:ext cx="7227064" cy="1111533"/>
        </p:xfrm>
        <a:graphic>
          <a:graphicData uri="http://schemas.openxmlformats.org/drawingml/2006/table">
            <a:tbl>
              <a:tblPr firstRow="1" bandRow="1">
                <a:tableStyleId>{5C22544A-7EE6-4342-B048-85BDC9FD1C3A}</a:tableStyleId>
              </a:tblPr>
              <a:tblGrid>
                <a:gridCol w="981393">
                  <a:extLst>
                    <a:ext uri="{9D8B030D-6E8A-4147-A177-3AD203B41FA5}">
                      <a16:colId xmlns:a16="http://schemas.microsoft.com/office/drawing/2014/main" val="2868836261"/>
                    </a:ext>
                  </a:extLst>
                </a:gridCol>
                <a:gridCol w="1588707">
                  <a:extLst>
                    <a:ext uri="{9D8B030D-6E8A-4147-A177-3AD203B41FA5}">
                      <a16:colId xmlns:a16="http://schemas.microsoft.com/office/drawing/2014/main" val="996802167"/>
                    </a:ext>
                  </a:extLst>
                </a:gridCol>
                <a:gridCol w="704786">
                  <a:extLst>
                    <a:ext uri="{9D8B030D-6E8A-4147-A177-3AD203B41FA5}">
                      <a16:colId xmlns:a16="http://schemas.microsoft.com/office/drawing/2014/main" val="1168175362"/>
                    </a:ext>
                  </a:extLst>
                </a:gridCol>
                <a:gridCol w="1038543">
                  <a:extLst>
                    <a:ext uri="{9D8B030D-6E8A-4147-A177-3AD203B41FA5}">
                      <a16:colId xmlns:a16="http://schemas.microsoft.com/office/drawing/2014/main" val="4049036200"/>
                    </a:ext>
                  </a:extLst>
                </a:gridCol>
                <a:gridCol w="673418">
                  <a:extLst>
                    <a:ext uri="{9D8B030D-6E8A-4147-A177-3AD203B41FA5}">
                      <a16:colId xmlns:a16="http://schemas.microsoft.com/office/drawing/2014/main" val="1931182671"/>
                    </a:ext>
                  </a:extLst>
                </a:gridCol>
                <a:gridCol w="805180">
                  <a:extLst>
                    <a:ext uri="{9D8B030D-6E8A-4147-A177-3AD203B41FA5}">
                      <a16:colId xmlns:a16="http://schemas.microsoft.com/office/drawing/2014/main" val="2456634641"/>
                    </a:ext>
                  </a:extLst>
                </a:gridCol>
                <a:gridCol w="592455">
                  <a:extLst>
                    <a:ext uri="{9D8B030D-6E8A-4147-A177-3AD203B41FA5}">
                      <a16:colId xmlns:a16="http://schemas.microsoft.com/office/drawing/2014/main" val="3020002071"/>
                    </a:ext>
                  </a:extLst>
                </a:gridCol>
                <a:gridCol w="842582">
                  <a:extLst>
                    <a:ext uri="{9D8B030D-6E8A-4147-A177-3AD203B41FA5}">
                      <a16:colId xmlns:a16="http://schemas.microsoft.com/office/drawing/2014/main" val="3816508078"/>
                    </a:ext>
                  </a:extLst>
                </a:gridCol>
              </a:tblGrid>
              <a:tr h="369853">
                <a:tc>
                  <a:txBody>
                    <a:bodyPr/>
                    <a:lstStyle/>
                    <a:p>
                      <a:r>
                        <a:rPr lang="fr-FR" sz="1400">
                          <a:solidFill>
                            <a:schemeClr val="bg1"/>
                          </a:solidFill>
                        </a:rPr>
                        <a:t>Muscles</a:t>
                      </a:r>
                    </a:p>
                  </a:txBody>
                  <a:tcPr>
                    <a:solidFill>
                      <a:srgbClr val="0070C0"/>
                    </a:solidFill>
                  </a:tcPr>
                </a:tc>
                <a:tc>
                  <a:txBody>
                    <a:bodyPr/>
                    <a:lstStyle/>
                    <a:p>
                      <a:r>
                        <a:rPr lang="fr-FR" sz="1400">
                          <a:solidFill>
                            <a:schemeClr val="bg1"/>
                          </a:solidFill>
                        </a:rPr>
                        <a:t>Interprétation</a:t>
                      </a:r>
                    </a:p>
                  </a:txBody>
                  <a:tcPr>
                    <a:solidFill>
                      <a:srgbClr val="0070C0"/>
                    </a:solidFill>
                  </a:tcPr>
                </a:tc>
                <a:tc>
                  <a:txBody>
                    <a:bodyPr/>
                    <a:lstStyle/>
                    <a:p>
                      <a:r>
                        <a:rPr lang="fr-FR" sz="1400" err="1">
                          <a:solidFill>
                            <a:schemeClr val="bg1"/>
                          </a:solidFill>
                        </a:rPr>
                        <a:t>Fibs</a:t>
                      </a:r>
                      <a:endParaRPr lang="fr-FR" sz="1400">
                        <a:solidFill>
                          <a:schemeClr val="bg1"/>
                        </a:solidFill>
                      </a:endParaRPr>
                    </a:p>
                  </a:txBody>
                  <a:tcPr>
                    <a:solidFill>
                      <a:srgbClr val="0070C0"/>
                    </a:solidFill>
                  </a:tcPr>
                </a:tc>
                <a:tc>
                  <a:txBody>
                    <a:bodyPr/>
                    <a:lstStyle/>
                    <a:p>
                      <a:r>
                        <a:rPr lang="fr-FR" sz="1400">
                          <a:solidFill>
                            <a:schemeClr val="bg1"/>
                          </a:solidFill>
                        </a:rPr>
                        <a:t>Ondes +</a:t>
                      </a:r>
                    </a:p>
                  </a:txBody>
                  <a:tcPr>
                    <a:solidFill>
                      <a:srgbClr val="0070C0"/>
                    </a:solidFill>
                  </a:tcPr>
                </a:tc>
                <a:tc>
                  <a:txBody>
                    <a:bodyPr/>
                    <a:lstStyle/>
                    <a:p>
                      <a:r>
                        <a:rPr lang="fr-FR" sz="1400" err="1">
                          <a:solidFill>
                            <a:schemeClr val="bg1"/>
                          </a:solidFill>
                        </a:rPr>
                        <a:t>Amp</a:t>
                      </a:r>
                      <a:endParaRPr lang="fr-FR" sz="1400">
                        <a:solidFill>
                          <a:schemeClr val="bg1"/>
                        </a:solidFill>
                      </a:endParaRPr>
                    </a:p>
                  </a:txBody>
                  <a:tcPr>
                    <a:solidFill>
                      <a:srgbClr val="0070C0"/>
                    </a:solidFill>
                  </a:tcPr>
                </a:tc>
                <a:tc>
                  <a:txBody>
                    <a:bodyPr/>
                    <a:lstStyle/>
                    <a:p>
                      <a:r>
                        <a:rPr lang="fr-FR" sz="1400">
                          <a:solidFill>
                            <a:schemeClr val="bg1"/>
                          </a:solidFill>
                        </a:rPr>
                        <a:t>Durée</a:t>
                      </a:r>
                    </a:p>
                  </a:txBody>
                  <a:tcPr>
                    <a:solidFill>
                      <a:srgbClr val="0070C0"/>
                    </a:solidFill>
                  </a:tcPr>
                </a:tc>
                <a:tc>
                  <a:txBody>
                    <a:bodyPr/>
                    <a:lstStyle/>
                    <a:p>
                      <a:r>
                        <a:rPr lang="fr-FR" sz="1400">
                          <a:solidFill>
                            <a:schemeClr val="bg1"/>
                          </a:solidFill>
                        </a:rPr>
                        <a:t>Poly</a:t>
                      </a:r>
                    </a:p>
                  </a:txBody>
                  <a:tcPr>
                    <a:solidFill>
                      <a:srgbClr val="0070C0"/>
                    </a:solidFill>
                  </a:tcPr>
                </a:tc>
                <a:tc>
                  <a:txBody>
                    <a:bodyPr/>
                    <a:lstStyle/>
                    <a:p>
                      <a:r>
                        <a:rPr lang="fr-FR" sz="1400" err="1">
                          <a:solidFill>
                            <a:schemeClr val="bg1"/>
                          </a:solidFill>
                        </a:rPr>
                        <a:t>Interf</a:t>
                      </a:r>
                      <a:r>
                        <a:rPr lang="fr-FR" sz="1400">
                          <a:solidFill>
                            <a:schemeClr val="bg1"/>
                          </a:solidFill>
                        </a:rPr>
                        <a:t>.</a:t>
                      </a:r>
                    </a:p>
                  </a:txBody>
                  <a:tcPr>
                    <a:solidFill>
                      <a:srgbClr val="0070C0"/>
                    </a:solidFill>
                  </a:tcPr>
                </a:tc>
                <a:extLst>
                  <a:ext uri="{0D108BD9-81ED-4DB2-BD59-A6C34878D82A}">
                    <a16:rowId xmlns:a16="http://schemas.microsoft.com/office/drawing/2014/main" val="1957410014"/>
                  </a:ext>
                </a:extLst>
              </a:tr>
              <a:tr h="370840">
                <a:tc>
                  <a:txBody>
                    <a:bodyPr/>
                    <a:lstStyle/>
                    <a:p>
                      <a:r>
                        <a:rPr lang="fr-FR" sz="1400" b="1"/>
                        <a:t>TA </a:t>
                      </a:r>
                      <a:r>
                        <a:rPr lang="fr-FR" sz="1400" b="1" err="1"/>
                        <a:t>dr</a:t>
                      </a:r>
                      <a:endParaRPr lang="fr-FR" sz="1400" b="1"/>
                    </a:p>
                  </a:txBody>
                  <a:tcPr>
                    <a:solidFill>
                      <a:schemeClr val="accent3">
                        <a:lumMod val="20000"/>
                        <a:lumOff val="80000"/>
                      </a:schemeClr>
                    </a:solidFill>
                  </a:tcPr>
                </a:tc>
                <a:tc>
                  <a:txBody>
                    <a:bodyPr/>
                    <a:lstStyle/>
                    <a:p>
                      <a:pPr algn="ctr"/>
                      <a:r>
                        <a:rPr lang="fr-FR" sz="1400" b="1">
                          <a:solidFill>
                            <a:srgbClr val="FF0000"/>
                          </a:solidFill>
                        </a:rPr>
                        <a:t>DRP</a:t>
                      </a:r>
                    </a:p>
                  </a:txBody>
                  <a:tcPr>
                    <a:solidFill>
                      <a:schemeClr val="accent3">
                        <a:lumMod val="20000"/>
                        <a:lumOff val="80000"/>
                      </a:schemeClr>
                    </a:solidFill>
                  </a:tcPr>
                </a:tc>
                <a:tc>
                  <a:txBody>
                    <a:bodyPr/>
                    <a:lstStyle/>
                    <a:p>
                      <a:pPr algn="ctr"/>
                      <a:r>
                        <a:rPr lang="fr-FR" sz="1400" b="1">
                          <a:solidFill>
                            <a:srgbClr val="FF0000"/>
                          </a:solidFill>
                        </a:rPr>
                        <a:t>7/10</a:t>
                      </a:r>
                    </a:p>
                  </a:txBody>
                  <a:tcPr>
                    <a:solidFill>
                      <a:schemeClr val="accent3">
                        <a:lumMod val="20000"/>
                        <a:lumOff val="80000"/>
                      </a:schemeClr>
                    </a:solidFill>
                  </a:tcPr>
                </a:tc>
                <a:tc>
                  <a:txBody>
                    <a:bodyPr/>
                    <a:lstStyle/>
                    <a:p>
                      <a:pPr algn="ctr"/>
                      <a:r>
                        <a:rPr lang="fr-FR" sz="1400" b="1">
                          <a:solidFill>
                            <a:srgbClr val="FF0000"/>
                          </a:solidFill>
                        </a:rPr>
                        <a:t>7/10</a:t>
                      </a:r>
                    </a:p>
                  </a:txBody>
                  <a:tcPr>
                    <a:solidFill>
                      <a:schemeClr val="accent3">
                        <a:lumMod val="20000"/>
                        <a:lumOff val="80000"/>
                      </a:schemeClr>
                    </a:solidFill>
                  </a:tcPr>
                </a:tc>
                <a:tc>
                  <a:txBody>
                    <a:bodyPr/>
                    <a:lstStyle/>
                    <a:p>
                      <a:pPr algn="ctr"/>
                      <a:r>
                        <a:rPr lang="fr-FR" sz="1400"/>
                        <a:t>N</a:t>
                      </a:r>
                    </a:p>
                  </a:txBody>
                  <a:tcPr>
                    <a:solidFill>
                      <a:schemeClr val="accent3">
                        <a:lumMod val="20000"/>
                        <a:lumOff val="80000"/>
                      </a:schemeClr>
                    </a:solidFill>
                  </a:tcPr>
                </a:tc>
                <a:tc>
                  <a:txBody>
                    <a:bodyPr/>
                    <a:lstStyle/>
                    <a:p>
                      <a:pPr algn="ctr"/>
                      <a:r>
                        <a:rPr lang="fr-FR" sz="1400"/>
                        <a:t>N</a:t>
                      </a:r>
                    </a:p>
                  </a:txBody>
                  <a:tcPr>
                    <a:solidFill>
                      <a:schemeClr val="accent3">
                        <a:lumMod val="20000"/>
                        <a:lumOff val="80000"/>
                      </a:schemeClr>
                    </a:solidFill>
                  </a:tcPr>
                </a:tc>
                <a:tc>
                  <a:txBody>
                    <a:bodyPr/>
                    <a:lstStyle/>
                    <a:p>
                      <a:pPr algn="ctr"/>
                      <a:r>
                        <a:rPr lang="fr-FR" sz="1400" b="1">
                          <a:solidFill>
                            <a:srgbClr val="FF0000"/>
                          </a:solidFill>
                        </a:rPr>
                        <a:t>++</a:t>
                      </a:r>
                    </a:p>
                  </a:txBody>
                  <a:tcPr>
                    <a:solidFill>
                      <a:schemeClr val="accent3">
                        <a:lumMod val="20000"/>
                        <a:lumOff val="80000"/>
                      </a:schemeClr>
                    </a:solidFill>
                  </a:tcPr>
                </a:tc>
                <a:tc>
                  <a:txBody>
                    <a:bodyPr/>
                    <a:lstStyle/>
                    <a:p>
                      <a:pPr algn="ctr"/>
                      <a:r>
                        <a:rPr lang="fr-FR" sz="1400" b="1">
                          <a:solidFill>
                            <a:srgbClr val="FF0000"/>
                          </a:solidFill>
                        </a:rPr>
                        <a:t>--</a:t>
                      </a:r>
                    </a:p>
                  </a:txBody>
                  <a:tcPr>
                    <a:solidFill>
                      <a:schemeClr val="accent3">
                        <a:lumMod val="20000"/>
                        <a:lumOff val="80000"/>
                      </a:schemeClr>
                    </a:solidFill>
                  </a:tcPr>
                </a:tc>
                <a:extLst>
                  <a:ext uri="{0D108BD9-81ED-4DB2-BD59-A6C34878D82A}">
                    <a16:rowId xmlns:a16="http://schemas.microsoft.com/office/drawing/2014/main" val="3007811349"/>
                  </a:ext>
                </a:extLst>
              </a:tr>
              <a:tr h="370840">
                <a:tc>
                  <a:txBody>
                    <a:bodyPr/>
                    <a:lstStyle/>
                    <a:p>
                      <a:r>
                        <a:rPr lang="fr-FR" sz="1400" b="1"/>
                        <a:t>LFO </a:t>
                      </a:r>
                      <a:r>
                        <a:rPr lang="fr-FR" sz="1400" b="1" err="1"/>
                        <a:t>dr</a:t>
                      </a:r>
                      <a:endParaRPr lang="fr-FR" sz="1400" b="1"/>
                    </a:p>
                  </a:txBody>
                  <a:tcPr>
                    <a:solidFill>
                      <a:schemeClr val="accent3">
                        <a:lumMod val="20000"/>
                        <a:lumOff val="80000"/>
                      </a:schemeClr>
                    </a:solidFill>
                  </a:tcPr>
                </a:tc>
                <a:tc>
                  <a:txBody>
                    <a:bodyPr/>
                    <a:lstStyle/>
                    <a:p>
                      <a:pPr marL="0" algn="ctr" defTabSz="457200" rtl="0" eaLnBrk="1" latinLnBrk="0" hangingPunct="1"/>
                      <a:r>
                        <a:rPr lang="fr-FR" sz="1400" kern="1200">
                          <a:solidFill>
                            <a:schemeClr val="dk1"/>
                          </a:solidFill>
                          <a:latin typeface="+mn-lt"/>
                          <a:ea typeface="+mn-ea"/>
                          <a:cs typeface="+mn-cs"/>
                        </a:rPr>
                        <a:t>Normal</a:t>
                      </a:r>
                    </a:p>
                  </a:txBody>
                  <a:tcPr>
                    <a:solidFill>
                      <a:schemeClr val="accent3">
                        <a:lumMod val="20000"/>
                        <a:lumOff val="80000"/>
                      </a:schemeClr>
                    </a:solidFill>
                  </a:tcPr>
                </a:tc>
                <a:tc>
                  <a:txBody>
                    <a:bodyPr/>
                    <a:lstStyle/>
                    <a:p>
                      <a:pPr algn="ctr"/>
                      <a:r>
                        <a:rPr lang="fr-FR" sz="1400"/>
                        <a:t>0/10</a:t>
                      </a:r>
                    </a:p>
                  </a:txBody>
                  <a:tcPr>
                    <a:solidFill>
                      <a:schemeClr val="accent3">
                        <a:lumMod val="20000"/>
                        <a:lumOff val="80000"/>
                      </a:schemeClr>
                    </a:solidFill>
                  </a:tcPr>
                </a:tc>
                <a:tc>
                  <a:txBody>
                    <a:bodyPr/>
                    <a:lstStyle/>
                    <a:p>
                      <a:pPr algn="ctr"/>
                      <a:r>
                        <a:rPr lang="fr-FR" sz="1400"/>
                        <a:t>0/10</a:t>
                      </a:r>
                    </a:p>
                  </a:txBody>
                  <a:tcPr>
                    <a:solidFill>
                      <a:schemeClr val="accent3">
                        <a:lumMod val="20000"/>
                        <a:lumOff val="80000"/>
                      </a:schemeClr>
                    </a:solidFill>
                  </a:tcPr>
                </a:tc>
                <a:tc>
                  <a:txBody>
                    <a:bodyPr/>
                    <a:lstStyle/>
                    <a:p>
                      <a:pPr algn="ctr"/>
                      <a:r>
                        <a:rPr lang="fr-FR" sz="1400"/>
                        <a:t>N</a:t>
                      </a:r>
                    </a:p>
                  </a:txBody>
                  <a:tcPr>
                    <a:solidFill>
                      <a:schemeClr val="accent3">
                        <a:lumMod val="20000"/>
                        <a:lumOff val="80000"/>
                      </a:schemeClr>
                    </a:solidFill>
                  </a:tcPr>
                </a:tc>
                <a:tc>
                  <a:txBody>
                    <a:bodyPr/>
                    <a:lstStyle/>
                    <a:p>
                      <a:pPr algn="ctr"/>
                      <a:r>
                        <a:rPr lang="fr-FR" sz="1400"/>
                        <a:t>N</a:t>
                      </a:r>
                    </a:p>
                  </a:txBody>
                  <a:tcPr>
                    <a:solidFill>
                      <a:schemeClr val="accent3">
                        <a:lumMod val="20000"/>
                        <a:lumOff val="80000"/>
                      </a:schemeClr>
                    </a:solidFill>
                  </a:tcPr>
                </a:tc>
                <a:tc>
                  <a:txBody>
                    <a:bodyPr/>
                    <a:lstStyle/>
                    <a:p>
                      <a:pPr algn="ctr"/>
                      <a:r>
                        <a:rPr lang="fr-FR" sz="1400"/>
                        <a:t>N</a:t>
                      </a:r>
                    </a:p>
                  </a:txBody>
                  <a:tcPr>
                    <a:solidFill>
                      <a:schemeClr val="accent3">
                        <a:lumMod val="20000"/>
                        <a:lumOff val="80000"/>
                      </a:schemeClr>
                    </a:solidFill>
                  </a:tcPr>
                </a:tc>
                <a:tc>
                  <a:txBody>
                    <a:bodyPr/>
                    <a:lstStyle/>
                    <a:p>
                      <a:pPr algn="ctr"/>
                      <a:r>
                        <a:rPr lang="fr-FR" sz="1400"/>
                        <a:t>N</a:t>
                      </a:r>
                    </a:p>
                  </a:txBody>
                  <a:tcPr>
                    <a:solidFill>
                      <a:schemeClr val="accent3">
                        <a:lumMod val="20000"/>
                        <a:lumOff val="80000"/>
                      </a:schemeClr>
                    </a:solidFill>
                  </a:tcPr>
                </a:tc>
                <a:extLst>
                  <a:ext uri="{0D108BD9-81ED-4DB2-BD59-A6C34878D82A}">
                    <a16:rowId xmlns:a16="http://schemas.microsoft.com/office/drawing/2014/main" val="185362049"/>
                  </a:ext>
                </a:extLst>
              </a:tr>
            </a:tbl>
          </a:graphicData>
        </a:graphic>
      </p:graphicFrame>
      <p:sp>
        <p:nvSpPr>
          <p:cNvPr id="25" name="ZoneTexte 24">
            <a:extLst>
              <a:ext uri="{FF2B5EF4-FFF2-40B4-BE49-F238E27FC236}">
                <a16:creationId xmlns:a16="http://schemas.microsoft.com/office/drawing/2014/main" id="{D3A799BD-4476-314C-B74B-9095F8B1F97B}"/>
              </a:ext>
            </a:extLst>
          </p:cNvPr>
          <p:cNvSpPr txBox="1"/>
          <p:nvPr/>
        </p:nvSpPr>
        <p:spPr>
          <a:xfrm>
            <a:off x="2791301" y="4676417"/>
            <a:ext cx="1634364" cy="246221"/>
          </a:xfrm>
          <a:prstGeom prst="rect">
            <a:avLst/>
          </a:prstGeom>
          <a:noFill/>
        </p:spPr>
        <p:txBody>
          <a:bodyPr wrap="square" rtlCol="0">
            <a:spAutoFit/>
          </a:bodyPr>
          <a:lstStyle/>
          <a:p>
            <a:r>
              <a:rPr lang="fr-FR" sz="1000" b="1">
                <a:solidFill>
                  <a:schemeClr val="bg1"/>
                </a:solidFill>
              </a:rPr>
              <a:t>Réponse H S1 droite</a:t>
            </a:r>
          </a:p>
        </p:txBody>
      </p:sp>
      <p:sp>
        <p:nvSpPr>
          <p:cNvPr id="28" name="Rectangle 27">
            <a:extLst>
              <a:ext uri="{FF2B5EF4-FFF2-40B4-BE49-F238E27FC236}">
                <a16:creationId xmlns:a16="http://schemas.microsoft.com/office/drawing/2014/main" id="{4EEC078E-F6DE-7F46-811F-80217197B8FA}"/>
              </a:ext>
            </a:extLst>
          </p:cNvPr>
          <p:cNvSpPr/>
          <p:nvPr/>
        </p:nvSpPr>
        <p:spPr>
          <a:xfrm>
            <a:off x="3912272" y="337782"/>
            <a:ext cx="4299575" cy="461665"/>
          </a:xfrm>
          <a:prstGeom prst="rect">
            <a:avLst/>
          </a:prstGeom>
        </p:spPr>
        <p:txBody>
          <a:bodyPr wrap="none">
            <a:spAutoFit/>
          </a:bodyPr>
          <a:lstStyle/>
          <a:p>
            <a:pPr algn="ctr"/>
            <a:r>
              <a:rPr lang="fr-FR" sz="2400" b="1">
                <a:solidFill>
                  <a:schemeClr val="bg1"/>
                </a:solidFill>
              </a:rPr>
              <a:t>ENMG de décembre 2014</a:t>
            </a:r>
          </a:p>
        </p:txBody>
      </p:sp>
      <p:sp>
        <p:nvSpPr>
          <p:cNvPr id="29" name="Rectangle 28">
            <a:extLst>
              <a:ext uri="{FF2B5EF4-FFF2-40B4-BE49-F238E27FC236}">
                <a16:creationId xmlns:a16="http://schemas.microsoft.com/office/drawing/2014/main" id="{196E6F76-9A96-214A-8336-377ED3D78027}"/>
              </a:ext>
            </a:extLst>
          </p:cNvPr>
          <p:cNvSpPr/>
          <p:nvPr/>
        </p:nvSpPr>
        <p:spPr>
          <a:xfrm>
            <a:off x="1850916" y="6410191"/>
            <a:ext cx="3352200" cy="369332"/>
          </a:xfrm>
          <a:prstGeom prst="rect">
            <a:avLst/>
          </a:prstGeom>
        </p:spPr>
        <p:txBody>
          <a:bodyPr wrap="none">
            <a:spAutoFit/>
          </a:bodyPr>
          <a:lstStyle/>
          <a:p>
            <a:pPr algn="ctr"/>
            <a:r>
              <a:rPr lang="fr-FR">
                <a:solidFill>
                  <a:schemeClr val="bg1"/>
                </a:solidFill>
                <a:latin typeface="Arial" panose="020B0604020202020204" pitchFamily="34" charset="0"/>
                <a:cs typeface="Arial" panose="020B0604020202020204" pitchFamily="34" charset="0"/>
              </a:rPr>
              <a:t>Pas de BC à la tête de la </a:t>
            </a:r>
            <a:r>
              <a:rPr lang="fr-FR" i="1" err="1">
                <a:solidFill>
                  <a:schemeClr val="bg1"/>
                </a:solidFill>
                <a:latin typeface="Arial" panose="020B0604020202020204" pitchFamily="34" charset="0"/>
                <a:cs typeface="Arial" panose="020B0604020202020204" pitchFamily="34" charset="0"/>
              </a:rPr>
              <a:t>fibula</a:t>
            </a:r>
            <a:endParaRPr lang="fr-FR" i="1">
              <a:solidFill>
                <a:schemeClr val="bg1"/>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77676B84-2017-9640-9DAD-60173C198EC2}"/>
              </a:ext>
            </a:extLst>
          </p:cNvPr>
          <p:cNvSpPr txBox="1"/>
          <p:nvPr/>
        </p:nvSpPr>
        <p:spPr>
          <a:xfrm>
            <a:off x="4297215" y="2329403"/>
            <a:ext cx="7227063" cy="923330"/>
          </a:xfrm>
          <a:prstGeom prst="rect">
            <a:avLst/>
          </a:prstGeom>
          <a:noFill/>
          <a:ln w="38100">
            <a:solidFill>
              <a:srgbClr val="FF0000"/>
            </a:solidFill>
          </a:ln>
        </p:spPr>
        <p:txBody>
          <a:bodyPr wrap="square" rtlCol="0">
            <a:spAutoFit/>
          </a:bodyPr>
          <a:lstStyle/>
          <a:p>
            <a:pPr algn="ctr"/>
            <a:r>
              <a:rPr lang="fr-FR">
                <a:solidFill>
                  <a:schemeClr val="bg1"/>
                </a:solidFill>
              </a:rPr>
              <a:t>Cc : Sur le plan étiologique, il faut avant tout évoquer une compression nerveuse (intrinsèque ou extrinsèque) ou une </a:t>
            </a:r>
            <a:r>
              <a:rPr lang="fr-FR" err="1">
                <a:solidFill>
                  <a:schemeClr val="bg1"/>
                </a:solidFill>
              </a:rPr>
              <a:t>mononévrite</a:t>
            </a:r>
            <a:r>
              <a:rPr lang="fr-FR">
                <a:solidFill>
                  <a:schemeClr val="bg1"/>
                </a:solidFill>
              </a:rPr>
              <a:t> multiple dans le cadre d’une vascularite</a:t>
            </a:r>
          </a:p>
        </p:txBody>
      </p:sp>
    </p:spTree>
    <p:extLst>
      <p:ext uri="{BB962C8B-B14F-4D97-AF65-F5344CB8AC3E}">
        <p14:creationId xmlns:p14="http://schemas.microsoft.com/office/powerpoint/2010/main" val="289563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11D1B3FC-9900-8D43-8D21-1A8F5D350876}"/>
              </a:ext>
            </a:extLst>
          </p:cNvPr>
          <p:cNvGraphicFramePr>
            <a:graphicFrameLocks noGrp="1"/>
          </p:cNvGraphicFramePr>
          <p:nvPr>
            <p:extLst>
              <p:ext uri="{D42A27DB-BD31-4B8C-83A1-F6EECF244321}">
                <p14:modId xmlns:p14="http://schemas.microsoft.com/office/powerpoint/2010/main" val="4012668127"/>
              </p:ext>
            </p:extLst>
          </p:nvPr>
        </p:nvGraphicFramePr>
        <p:xfrm>
          <a:off x="575187" y="1912473"/>
          <a:ext cx="11356258" cy="4162425"/>
        </p:xfrm>
        <a:graphic>
          <a:graphicData uri="http://schemas.openxmlformats.org/drawingml/2006/table">
            <a:tbl>
              <a:tblPr>
                <a:tableStyleId>{5C22544A-7EE6-4342-B048-85BDC9FD1C3A}</a:tableStyleId>
              </a:tblPr>
              <a:tblGrid>
                <a:gridCol w="2820027">
                  <a:extLst>
                    <a:ext uri="{9D8B030D-6E8A-4147-A177-3AD203B41FA5}">
                      <a16:colId xmlns:a16="http://schemas.microsoft.com/office/drawing/2014/main" val="1094730732"/>
                    </a:ext>
                  </a:extLst>
                </a:gridCol>
                <a:gridCol w="8536231">
                  <a:extLst>
                    <a:ext uri="{9D8B030D-6E8A-4147-A177-3AD203B41FA5}">
                      <a16:colId xmlns:a16="http://schemas.microsoft.com/office/drawing/2014/main" val="524619532"/>
                    </a:ext>
                  </a:extLst>
                </a:gridCol>
              </a:tblGrid>
              <a:tr h="954039">
                <a:tc>
                  <a:txBody>
                    <a:bodyPr/>
                    <a:lstStyle/>
                    <a:p>
                      <a:pPr marL="0" algn="ctr" defTabSz="914400" rtl="0" eaLnBrk="1" fontAlgn="b" latinLnBrk="0" hangingPunct="1"/>
                      <a:r>
                        <a:rPr lang="fr-BE" sz="1800" b="1" i="0" u="none" strike="noStrike" kern="1200">
                          <a:solidFill>
                            <a:schemeClr val="dk1"/>
                          </a:solidFill>
                          <a:effectLst/>
                          <a:latin typeface="Arial" panose="020B0604020202020204" pitchFamily="34" charset="0"/>
                          <a:ea typeface="+mn-ea"/>
                          <a:cs typeface="Arial" panose="020B0604020202020204" pitchFamily="34" charset="0"/>
                        </a:rPr>
                        <a:t>Biologie</a:t>
                      </a: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6">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BE" sz="1800" b="0" i="0" u="none" strike="noStrike">
                          <a:solidFill>
                            <a:schemeClr val="tx1"/>
                          </a:solidFill>
                          <a:effectLst/>
                          <a:latin typeface="Arial" panose="020B0604020202020204" pitchFamily="34" charset="0"/>
                          <a:cs typeface="Arial" panose="020B0604020202020204" pitchFamily="34" charset="0"/>
                        </a:rPr>
                        <a:t>FHL, bêta-2-microglobuline, Vit B12 et B9, acide folique, fer, VS, CPK, HbA1c AAN, ANCA, anti-gangliosides, anti-MAG, FR, C3, C4 : N ;  </a:t>
                      </a:r>
                      <a:r>
                        <a:rPr lang="fr-BE" sz="1800" b="0" i="0" u="none" strike="noStrike" kern="1200">
                          <a:solidFill>
                            <a:schemeClr val="tx1"/>
                          </a:solidFill>
                          <a:effectLst/>
                          <a:latin typeface="Arial" panose="020B0604020202020204" pitchFamily="34" charset="0"/>
                          <a:ea typeface="+mn-ea"/>
                          <a:cs typeface="Arial" panose="020B0604020202020204" pitchFamily="34" charset="0"/>
                        </a:rPr>
                        <a:t>pas de gammapathie, de </a:t>
                      </a:r>
                      <a:r>
                        <a:rPr lang="fr-BE" sz="1800" b="0" i="0" u="none" strike="noStrike" kern="1200" err="1">
                          <a:solidFill>
                            <a:schemeClr val="tx1"/>
                          </a:solidFill>
                          <a:effectLst/>
                          <a:latin typeface="Arial" panose="020B0604020202020204" pitchFamily="34" charset="0"/>
                          <a:ea typeface="+mn-ea"/>
                          <a:cs typeface="Arial" panose="020B0604020202020204" pitchFamily="34" charset="0"/>
                        </a:rPr>
                        <a:t>cryo</a:t>
                      </a:r>
                      <a:r>
                        <a:rPr lang="fr-BE" sz="1800" b="0" i="0" u="none" strike="noStrike" kern="1200">
                          <a:solidFill>
                            <a:schemeClr val="tx1"/>
                          </a:solidFill>
                          <a:effectLst/>
                          <a:latin typeface="Arial" panose="020B0604020202020204" pitchFamily="34" charset="0"/>
                          <a:ea typeface="+mn-ea"/>
                          <a:cs typeface="Arial" panose="020B0604020202020204" pitchFamily="34" charset="0"/>
                        </a:rPr>
                        <a:t>, ni de </a:t>
                      </a:r>
                      <a:r>
                        <a:rPr lang="fr-BE" sz="1800" b="0" i="0" u="none" strike="noStrike" kern="1200" err="1">
                          <a:solidFill>
                            <a:schemeClr val="tx1"/>
                          </a:solidFill>
                          <a:effectLst/>
                          <a:latin typeface="Arial" panose="020B0604020202020204" pitchFamily="34" charset="0"/>
                          <a:ea typeface="+mn-ea"/>
                          <a:cs typeface="Arial" panose="020B0604020202020204" pitchFamily="34" charset="0"/>
                        </a:rPr>
                        <a:t>syn</a:t>
                      </a:r>
                      <a:r>
                        <a:rPr lang="fr-BE" sz="1800" b="0" i="0" u="none" strike="noStrike" kern="1200">
                          <a:solidFill>
                            <a:schemeClr val="tx1"/>
                          </a:solidFill>
                          <a:effectLst/>
                          <a:latin typeface="Arial" panose="020B0604020202020204" pitchFamily="34" charset="0"/>
                          <a:ea typeface="+mn-ea"/>
                          <a:cs typeface="Arial" panose="020B0604020202020204" pitchFamily="34" charset="0"/>
                        </a:rPr>
                        <a:t> </a:t>
                      </a:r>
                      <a:r>
                        <a:rPr lang="fr-BE" sz="1800" b="0" i="0" u="none" strike="noStrike" kern="1200" err="1">
                          <a:solidFill>
                            <a:schemeClr val="tx1"/>
                          </a:solidFill>
                          <a:effectLst/>
                          <a:latin typeface="Arial" panose="020B0604020202020204" pitchFamily="34" charset="0"/>
                          <a:ea typeface="+mn-ea"/>
                          <a:cs typeface="Arial" panose="020B0604020202020204" pitchFamily="34" charset="0"/>
                        </a:rPr>
                        <a:t>infla</a:t>
                      </a:r>
                      <a:r>
                        <a:rPr lang="fr-BE" sz="1800" b="0" i="0" u="none" strike="noStrike" kern="1200">
                          <a:solidFill>
                            <a:schemeClr val="tx1"/>
                          </a:solidFill>
                          <a:effectLst/>
                          <a:latin typeface="Arial" panose="020B0604020202020204" pitchFamily="34" charset="0"/>
                          <a:ea typeface="+mn-ea"/>
                          <a:cs typeface="Arial" panose="020B0604020202020204" pitchFamily="34" charset="0"/>
                        </a:rPr>
                        <a:t>, légère majoration des </a:t>
                      </a:r>
                      <a:r>
                        <a:rPr lang="fr-BE" sz="1800" b="0" i="0" u="none" strike="noStrike" kern="1200" err="1">
                          <a:solidFill>
                            <a:schemeClr val="tx1"/>
                          </a:solidFill>
                          <a:effectLst/>
                          <a:latin typeface="Arial" panose="020B0604020202020204" pitchFamily="34" charset="0"/>
                          <a:ea typeface="+mn-ea"/>
                          <a:cs typeface="Arial" panose="020B0604020202020204" pitchFamily="34" charset="0"/>
                        </a:rPr>
                        <a:t>IgA</a:t>
                      </a:r>
                      <a:r>
                        <a:rPr lang="fr-BE" sz="1800" b="0" i="0" u="none" strike="noStrike" kern="1200">
                          <a:solidFill>
                            <a:schemeClr val="tx1"/>
                          </a:solidFill>
                          <a:effectLst/>
                          <a:latin typeface="Arial" panose="020B0604020202020204" pitchFamily="34" charset="0"/>
                          <a:ea typeface="+mn-ea"/>
                          <a:cs typeface="Arial" panose="020B0604020202020204" pitchFamily="34" charset="0"/>
                        </a:rPr>
                        <a:t> ;  sérologies HIV, HAV, HBV, HCV, syphilis, HIV, Lyme  : négatives ; positivité IgG pour la toxoplasmose et parvovirus B19</a:t>
                      </a: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260030498"/>
                  </a:ext>
                </a:extLst>
              </a:tr>
              <a:tr h="163581">
                <a:tc>
                  <a:txBody>
                    <a:bodyPr/>
                    <a:lstStyle/>
                    <a:p>
                      <a:pPr marL="0" algn="ctr" defTabSz="914400" rtl="0" eaLnBrk="1" fontAlgn="b" latinLnBrk="0" hangingPunct="1"/>
                      <a:r>
                        <a:rPr lang="fr-BE" sz="1800" b="1" i="0" u="none" strike="noStrike" kern="1200">
                          <a:solidFill>
                            <a:schemeClr val="dk1"/>
                          </a:solidFill>
                          <a:effectLst/>
                          <a:latin typeface="Arial" panose="020B0604020202020204" pitchFamily="34" charset="0"/>
                          <a:ea typeface="+mn-ea"/>
                          <a:cs typeface="Arial" panose="020B0604020202020204" pitchFamily="34" charset="0"/>
                        </a:rPr>
                        <a:t>IRM lombaire</a:t>
                      </a:r>
                    </a:p>
                  </a:txBody>
                  <a:tcPr marL="9525" marR="9525" marT="9525" marB="0" anchor="b"/>
                </a:tc>
                <a:tc>
                  <a:txBody>
                    <a:bodyPr/>
                    <a:lstStyle/>
                    <a:p>
                      <a:pPr algn="l" fontAlgn="b"/>
                      <a:r>
                        <a:rPr lang="fr-BE" sz="1800" b="0" i="0" u="none" strike="noStrike">
                          <a:solidFill>
                            <a:schemeClr val="tx1"/>
                          </a:solidFill>
                          <a:effectLst/>
                          <a:latin typeface="Arial" panose="020B0604020202020204" pitchFamily="34" charset="0"/>
                          <a:cs typeface="Arial" panose="020B0604020202020204" pitchFamily="34" charset="0"/>
                        </a:rPr>
                        <a:t>Pas de conflit disco-radiculaire</a:t>
                      </a:r>
                    </a:p>
                  </a:txBody>
                  <a:tcPr marL="9525" marR="9525" marT="9525" marB="0" anchor="b"/>
                </a:tc>
                <a:extLst>
                  <a:ext uri="{0D108BD9-81ED-4DB2-BD59-A6C34878D82A}">
                    <a16:rowId xmlns:a16="http://schemas.microsoft.com/office/drawing/2014/main" val="2933862957"/>
                  </a:ext>
                </a:extLst>
              </a:tr>
              <a:tr h="479764">
                <a:tc>
                  <a:txBody>
                    <a:bodyPr/>
                    <a:lstStyle/>
                    <a:p>
                      <a:pPr marL="0" algn="ctr" defTabSz="914400" rtl="0" eaLnBrk="1" fontAlgn="b" latinLnBrk="0" hangingPunct="1"/>
                      <a:r>
                        <a:rPr lang="fr-BE" sz="1800" b="1" i="0" u="none" strike="noStrike" kern="1200">
                          <a:solidFill>
                            <a:schemeClr val="dk1"/>
                          </a:solidFill>
                          <a:effectLst/>
                          <a:latin typeface="Arial" panose="020B0604020202020204" pitchFamily="34" charset="0"/>
                          <a:ea typeface="+mn-ea"/>
                          <a:cs typeface="Arial" panose="020B0604020202020204" pitchFamily="34" charset="0"/>
                        </a:rPr>
                        <a:t>IRM genou Dr</a:t>
                      </a: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fr-BE" sz="1800" b="0" i="0" u="none" strike="noStrike">
                          <a:solidFill>
                            <a:schemeClr val="tx1"/>
                          </a:solidFill>
                          <a:effectLst/>
                          <a:latin typeface="Arial" panose="020B0604020202020204" pitchFamily="34" charset="0"/>
                          <a:cs typeface="Arial" panose="020B0604020202020204" pitchFamily="34" charset="0"/>
                        </a:rPr>
                        <a:t>Epaississement du SPE au niveau de la moitié inférieure du creux poplité, juste en amont de son croisement avec le col du péroné, pas de signe de compression extrinsèque du nerf.</a:t>
                      </a:r>
                    </a:p>
                  </a:txBody>
                  <a:tcPr marL="9525" marR="9525" marT="9525" marB="0" anchor="b">
                    <a:solidFill>
                      <a:schemeClr val="accent6">
                        <a:lumMod val="20000"/>
                        <a:lumOff val="80000"/>
                      </a:schemeClr>
                    </a:solidFill>
                  </a:tcPr>
                </a:tc>
                <a:extLst>
                  <a:ext uri="{0D108BD9-81ED-4DB2-BD59-A6C34878D82A}">
                    <a16:rowId xmlns:a16="http://schemas.microsoft.com/office/drawing/2014/main" val="2936042059"/>
                  </a:ext>
                </a:extLst>
              </a:tr>
              <a:tr h="795947">
                <a:tc>
                  <a:txBody>
                    <a:bodyPr/>
                    <a:lstStyle/>
                    <a:p>
                      <a:pPr marL="0" algn="ctr" defTabSz="914400" rtl="0" eaLnBrk="1" fontAlgn="b" latinLnBrk="0" hangingPunct="1"/>
                      <a:r>
                        <a:rPr lang="fr-BE" sz="1800" b="1" i="0" u="none" strike="noStrike" kern="1200">
                          <a:solidFill>
                            <a:schemeClr val="dk1"/>
                          </a:solidFill>
                          <a:effectLst/>
                          <a:latin typeface="Arial" panose="020B0604020202020204" pitchFamily="34" charset="0"/>
                          <a:ea typeface="+mn-ea"/>
                          <a:cs typeface="Arial" panose="020B0604020202020204" pitchFamily="34" charset="0"/>
                        </a:rPr>
                        <a:t>ENMG contrôle</a:t>
                      </a:r>
                    </a:p>
                    <a:p>
                      <a:pPr marL="0" algn="ctr" defTabSz="914400" rtl="0" eaLnBrk="1" fontAlgn="b" latinLnBrk="0" hangingPunct="1"/>
                      <a:r>
                        <a:rPr lang="fr-BE" sz="1800" b="1" i="0" u="none" strike="noStrike" kern="1200">
                          <a:solidFill>
                            <a:schemeClr val="dk1"/>
                          </a:solidFill>
                          <a:effectLst/>
                          <a:latin typeface="Arial" panose="020B0604020202020204" pitchFamily="34" charset="0"/>
                          <a:ea typeface="+mn-ea"/>
                          <a:cs typeface="Arial" panose="020B0604020202020204" pitchFamily="34" charset="0"/>
                        </a:rPr>
                        <a:t>mai 2015</a:t>
                      </a: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algn="l" fontAlgn="b"/>
                      <a:r>
                        <a:rPr lang="fr-BE" sz="1800" b="0" i="0" u="none" strike="noStrike">
                          <a:solidFill>
                            <a:schemeClr val="tx1"/>
                          </a:solidFill>
                          <a:effectLst/>
                          <a:latin typeface="Arial" panose="020B0604020202020204" pitchFamily="34" charset="0"/>
                          <a:cs typeface="Arial" panose="020B0604020202020204" pitchFamily="34" charset="0"/>
                        </a:rPr>
                        <a:t>Evolution favorable dans le territoire du nerf fibulaire Dr, mais réduction des amplitude dans les autres territoires (perte axonale ?). Compte tenu de plaintes sensitives récentes dans le territoire du nerf sural G, </a:t>
                      </a:r>
                      <a:r>
                        <a:rPr lang="fr-BE" sz="1800" b="1" i="0" u="none" strike="noStrike">
                          <a:solidFill>
                            <a:srgbClr val="FF0000"/>
                          </a:solidFill>
                          <a:effectLst/>
                          <a:latin typeface="Arial" panose="020B0604020202020204" pitchFamily="34" charset="0"/>
                          <a:cs typeface="Arial" panose="020B0604020202020204" pitchFamily="34" charset="0"/>
                        </a:rPr>
                        <a:t>un diagnostic de multinévrite doit être évoqué</a:t>
                      </a:r>
                      <a:r>
                        <a:rPr lang="fr-BE" sz="1800" b="0" i="0" u="none" strike="noStrike">
                          <a:solidFill>
                            <a:schemeClr val="tx1"/>
                          </a:solidFill>
                          <a:effectLst/>
                          <a:latin typeface="Arial" panose="020B0604020202020204" pitchFamily="34" charset="0"/>
                          <a:cs typeface="Arial" panose="020B0604020202020204" pitchFamily="34" charset="0"/>
                        </a:rPr>
                        <a:t>,</a:t>
                      </a:r>
                      <a:br>
                        <a:rPr lang="fr-BE" sz="1800" b="0" i="0" u="none" strike="noStrike">
                          <a:solidFill>
                            <a:schemeClr val="tx1"/>
                          </a:solidFill>
                          <a:effectLst/>
                          <a:latin typeface="Arial" panose="020B0604020202020204" pitchFamily="34" charset="0"/>
                          <a:cs typeface="Arial" panose="020B0604020202020204" pitchFamily="34" charset="0"/>
                        </a:rPr>
                      </a:br>
                      <a:r>
                        <a:rPr lang="fr-BE" sz="1800" b="0" i="0" u="none" strike="noStrike">
                          <a:solidFill>
                            <a:schemeClr val="tx1"/>
                          </a:solidFill>
                          <a:effectLst/>
                          <a:latin typeface="Arial" panose="020B0604020202020204" pitchFamily="34" charset="0"/>
                          <a:cs typeface="Arial" panose="020B0604020202020204" pitchFamily="34" charset="0"/>
                        </a:rPr>
                        <a:t>BNM indiquée (sural G)</a:t>
                      </a:r>
                    </a:p>
                  </a:txBody>
                  <a:tcPr marL="9525" marR="9525" marT="9525" marB="0" anchor="b"/>
                </a:tc>
                <a:extLst>
                  <a:ext uri="{0D108BD9-81ED-4DB2-BD59-A6C34878D82A}">
                    <a16:rowId xmlns:a16="http://schemas.microsoft.com/office/drawing/2014/main" val="1583831567"/>
                  </a:ext>
                </a:extLst>
              </a:tr>
              <a:tr h="163581">
                <a:tc>
                  <a:txBody>
                    <a:bodyPr/>
                    <a:lstStyle/>
                    <a:p>
                      <a:pPr marL="0" algn="ctr" defTabSz="914400" rtl="0" eaLnBrk="1" fontAlgn="b" latinLnBrk="0" hangingPunct="1"/>
                      <a:r>
                        <a:rPr lang="fr-BE" sz="1800" b="1" i="0" u="none" strike="noStrike" kern="1200">
                          <a:solidFill>
                            <a:schemeClr val="dk1"/>
                          </a:solidFill>
                          <a:effectLst/>
                          <a:latin typeface="Arial" panose="020B0604020202020204" pitchFamily="34" charset="0"/>
                          <a:ea typeface="+mn-ea"/>
                          <a:cs typeface="Arial" panose="020B0604020202020204" pitchFamily="34" charset="0"/>
                        </a:rPr>
                        <a:t>Septembre 2015</a:t>
                      </a:r>
                    </a:p>
                  </a:txBody>
                  <a:tcPr marL="9525" marR="9525" marT="9525" marB="0" anchor="b">
                    <a:solidFill>
                      <a:schemeClr val="accent6">
                        <a:lumMod val="20000"/>
                        <a:lumOff val="80000"/>
                      </a:schemeClr>
                    </a:solidFill>
                  </a:tcPr>
                </a:tc>
                <a:tc>
                  <a:txBody>
                    <a:bodyPr/>
                    <a:lstStyle/>
                    <a:p>
                      <a:pPr algn="l" fontAlgn="b"/>
                      <a:r>
                        <a:rPr lang="fr-BE" sz="1800" b="1" i="0" u="none" strike="noStrike">
                          <a:solidFill>
                            <a:srgbClr val="00B050"/>
                          </a:solidFill>
                          <a:effectLst/>
                          <a:latin typeface="Arial" panose="020B0604020202020204" pitchFamily="34" charset="0"/>
                          <a:cs typeface="Arial" panose="020B0604020202020204" pitchFamily="34" charset="0"/>
                        </a:rPr>
                        <a:t>Engourdissement douloureux de R4R5 MSG</a:t>
                      </a:r>
                    </a:p>
                  </a:txBody>
                  <a:tcPr marL="9525" marR="9525" marT="9525" marB="0" anchor="b">
                    <a:solidFill>
                      <a:schemeClr val="accent6">
                        <a:lumMod val="20000"/>
                        <a:lumOff val="80000"/>
                      </a:schemeClr>
                    </a:solidFill>
                  </a:tcPr>
                </a:tc>
                <a:extLst>
                  <a:ext uri="{0D108BD9-81ED-4DB2-BD59-A6C34878D82A}">
                    <a16:rowId xmlns:a16="http://schemas.microsoft.com/office/drawing/2014/main" val="2807131114"/>
                  </a:ext>
                </a:extLst>
              </a:tr>
            </a:tbl>
          </a:graphicData>
        </a:graphic>
      </p:graphicFrame>
      <p:sp>
        <p:nvSpPr>
          <p:cNvPr id="7" name="ZoneTexte 6">
            <a:extLst>
              <a:ext uri="{FF2B5EF4-FFF2-40B4-BE49-F238E27FC236}">
                <a16:creationId xmlns:a16="http://schemas.microsoft.com/office/drawing/2014/main" id="{500C61F6-9EA5-35C4-4B65-DEC73BD76774}"/>
              </a:ext>
            </a:extLst>
          </p:cNvPr>
          <p:cNvSpPr txBox="1"/>
          <p:nvPr/>
        </p:nvSpPr>
        <p:spPr>
          <a:xfrm>
            <a:off x="575187" y="1068070"/>
            <a:ext cx="6098458" cy="369332"/>
          </a:xfrm>
          <a:prstGeom prst="rect">
            <a:avLst/>
          </a:prstGeom>
          <a:noFill/>
        </p:spPr>
        <p:txBody>
          <a:bodyPr wrap="square">
            <a:spAutoFit/>
          </a:bodyPr>
          <a:lstStyle/>
          <a:p>
            <a:r>
              <a:rPr lang="fr-FR">
                <a:solidFill>
                  <a:schemeClr val="bg1"/>
                </a:solidFill>
              </a:rPr>
              <a:t>Mme BS, 52 ans (enseignante)</a:t>
            </a:r>
          </a:p>
        </p:txBody>
      </p:sp>
      <p:sp>
        <p:nvSpPr>
          <p:cNvPr id="11" name="Titre 1">
            <a:extLst>
              <a:ext uri="{FF2B5EF4-FFF2-40B4-BE49-F238E27FC236}">
                <a16:creationId xmlns:a16="http://schemas.microsoft.com/office/drawing/2014/main" id="{272FEA8A-B2F3-0452-53F7-5230D534B6A3}"/>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Tree>
    <p:extLst>
      <p:ext uri="{BB962C8B-B14F-4D97-AF65-F5344CB8AC3E}">
        <p14:creationId xmlns:p14="http://schemas.microsoft.com/office/powerpoint/2010/main" val="1345057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33" name="Tableau 32">
            <a:extLst>
              <a:ext uri="{FF2B5EF4-FFF2-40B4-BE49-F238E27FC236}">
                <a16:creationId xmlns:a16="http://schemas.microsoft.com/office/drawing/2014/main" id="{F176C0D8-316E-E744-BD53-AAD0FCA455A0}"/>
              </a:ext>
            </a:extLst>
          </p:cNvPr>
          <p:cNvGraphicFramePr>
            <a:graphicFrameLocks noGrp="1"/>
          </p:cNvGraphicFramePr>
          <p:nvPr>
            <p:extLst>
              <p:ext uri="{D42A27DB-BD31-4B8C-83A1-F6EECF244321}">
                <p14:modId xmlns:p14="http://schemas.microsoft.com/office/powerpoint/2010/main" val="856743555"/>
              </p:ext>
            </p:extLst>
          </p:nvPr>
        </p:nvGraphicFramePr>
        <p:xfrm>
          <a:off x="1509181" y="2809084"/>
          <a:ext cx="8330166" cy="3420045"/>
        </p:xfrm>
        <a:graphic>
          <a:graphicData uri="http://schemas.openxmlformats.org/drawingml/2006/table">
            <a:tbl>
              <a:tblPr firstRow="1" bandRow="1">
                <a:tableStyleId>{5C22544A-7EE6-4342-B048-85BDC9FD1C3A}</a:tableStyleId>
              </a:tblPr>
              <a:tblGrid>
                <a:gridCol w="1425769">
                  <a:extLst>
                    <a:ext uri="{9D8B030D-6E8A-4147-A177-3AD203B41FA5}">
                      <a16:colId xmlns:a16="http://schemas.microsoft.com/office/drawing/2014/main" val="1312242077"/>
                    </a:ext>
                  </a:extLst>
                </a:gridCol>
                <a:gridCol w="902702">
                  <a:extLst>
                    <a:ext uri="{9D8B030D-6E8A-4147-A177-3AD203B41FA5}">
                      <a16:colId xmlns:a16="http://schemas.microsoft.com/office/drawing/2014/main" val="2507085079"/>
                    </a:ext>
                  </a:extLst>
                </a:gridCol>
                <a:gridCol w="972665">
                  <a:extLst>
                    <a:ext uri="{9D8B030D-6E8A-4147-A177-3AD203B41FA5}">
                      <a16:colId xmlns:a16="http://schemas.microsoft.com/office/drawing/2014/main" val="2075524032"/>
                    </a:ext>
                  </a:extLst>
                </a:gridCol>
                <a:gridCol w="882698">
                  <a:extLst>
                    <a:ext uri="{9D8B030D-6E8A-4147-A177-3AD203B41FA5}">
                      <a16:colId xmlns:a16="http://schemas.microsoft.com/office/drawing/2014/main" val="1577492367"/>
                    </a:ext>
                  </a:extLst>
                </a:gridCol>
                <a:gridCol w="871284">
                  <a:extLst>
                    <a:ext uri="{9D8B030D-6E8A-4147-A177-3AD203B41FA5}">
                      <a16:colId xmlns:a16="http://schemas.microsoft.com/office/drawing/2014/main" val="3617704852"/>
                    </a:ext>
                  </a:extLst>
                </a:gridCol>
                <a:gridCol w="805180">
                  <a:extLst>
                    <a:ext uri="{9D8B030D-6E8A-4147-A177-3AD203B41FA5}">
                      <a16:colId xmlns:a16="http://schemas.microsoft.com/office/drawing/2014/main" val="3163640133"/>
                    </a:ext>
                  </a:extLst>
                </a:gridCol>
                <a:gridCol w="646003">
                  <a:extLst>
                    <a:ext uri="{9D8B030D-6E8A-4147-A177-3AD203B41FA5}">
                      <a16:colId xmlns:a16="http://schemas.microsoft.com/office/drawing/2014/main" val="54565059"/>
                    </a:ext>
                  </a:extLst>
                </a:gridCol>
                <a:gridCol w="646003">
                  <a:extLst>
                    <a:ext uri="{9D8B030D-6E8A-4147-A177-3AD203B41FA5}">
                      <a16:colId xmlns:a16="http://schemas.microsoft.com/office/drawing/2014/main" val="2972047085"/>
                    </a:ext>
                  </a:extLst>
                </a:gridCol>
                <a:gridCol w="1177862">
                  <a:extLst>
                    <a:ext uri="{9D8B030D-6E8A-4147-A177-3AD203B41FA5}">
                      <a16:colId xmlns:a16="http://schemas.microsoft.com/office/drawing/2014/main" val="3559105508"/>
                    </a:ext>
                  </a:extLst>
                </a:gridCol>
              </a:tblGrid>
              <a:tr h="524445">
                <a:tc>
                  <a:txBody>
                    <a:bodyPr/>
                    <a:lstStyle/>
                    <a:p>
                      <a:endParaRPr lang="fr-FR" sz="1400"/>
                    </a:p>
                  </a:txBody>
                  <a:tcPr/>
                </a:tc>
                <a:tc>
                  <a:txBody>
                    <a:bodyPr/>
                    <a:lstStyle/>
                    <a:p>
                      <a:pPr algn="ctr"/>
                      <a:r>
                        <a:rPr lang="fr-FR" sz="1400"/>
                        <a:t>LDM</a:t>
                      </a:r>
                      <a:br>
                        <a:rPr lang="fr-FR" sz="1400"/>
                      </a:br>
                      <a:r>
                        <a:rPr lang="fr-FR" sz="1400"/>
                        <a:t>ms</a:t>
                      </a:r>
                    </a:p>
                  </a:txBody>
                  <a:tcPr/>
                </a:tc>
                <a:tc>
                  <a:txBody>
                    <a:bodyPr/>
                    <a:lstStyle/>
                    <a:p>
                      <a:pPr algn="ctr"/>
                      <a:r>
                        <a:rPr lang="fr-FR" sz="1400"/>
                        <a:t>VCM</a:t>
                      </a:r>
                      <a:br>
                        <a:rPr lang="fr-FR" sz="1400"/>
                      </a:br>
                      <a:r>
                        <a:rPr lang="fr-FR" sz="1400"/>
                        <a:t>m/s</a:t>
                      </a:r>
                    </a:p>
                  </a:txBody>
                  <a:tcPr/>
                </a:tc>
                <a:tc>
                  <a:txBody>
                    <a:bodyPr/>
                    <a:lstStyle/>
                    <a:p>
                      <a:pPr algn="ctr"/>
                      <a:r>
                        <a:rPr lang="fr-FR" sz="1400" err="1"/>
                        <a:t>Amp</a:t>
                      </a:r>
                      <a:br>
                        <a:rPr lang="fr-FR" sz="1400"/>
                      </a:br>
                      <a:r>
                        <a:rPr lang="fr-FR" sz="1400"/>
                        <a:t>mV</a:t>
                      </a:r>
                    </a:p>
                  </a:txBody>
                  <a:tcPr/>
                </a:tc>
                <a:tc>
                  <a:txBody>
                    <a:bodyPr/>
                    <a:lstStyle/>
                    <a:p>
                      <a:pPr algn="ctr"/>
                      <a:r>
                        <a:rPr lang="fr-FR" sz="1400"/>
                        <a:t>Surf</a:t>
                      </a:r>
                      <a:br>
                        <a:rPr lang="fr-FR" sz="1400"/>
                      </a:br>
                      <a:r>
                        <a:rPr lang="fr-FR" sz="1400" err="1"/>
                        <a:t>mV.ms</a:t>
                      </a:r>
                      <a:endParaRPr lang="fr-FR" sz="1400"/>
                    </a:p>
                  </a:txBody>
                  <a:tcPr/>
                </a:tc>
                <a:tc>
                  <a:txBody>
                    <a:bodyPr/>
                    <a:lstStyle/>
                    <a:p>
                      <a:pPr algn="ctr"/>
                      <a:r>
                        <a:rPr lang="fr-FR" sz="1400"/>
                        <a:t>Durée</a:t>
                      </a:r>
                      <a:br>
                        <a:rPr lang="fr-FR" sz="1400"/>
                      </a:br>
                      <a:r>
                        <a:rPr lang="fr-FR" sz="1400"/>
                        <a:t>ms</a:t>
                      </a:r>
                    </a:p>
                  </a:txBody>
                  <a:tcPr/>
                </a:tc>
                <a:tc>
                  <a:txBody>
                    <a:bodyPr/>
                    <a:lstStyle/>
                    <a:p>
                      <a:pPr algn="ctr"/>
                      <a:r>
                        <a:rPr lang="fr-FR" sz="1400" err="1"/>
                        <a:t>Diff</a:t>
                      </a:r>
                      <a:r>
                        <a:rPr lang="fr-FR" sz="1400"/>
                        <a:t> </a:t>
                      </a:r>
                      <a:r>
                        <a:rPr lang="fr-FR" sz="1400" err="1"/>
                        <a:t>Amp</a:t>
                      </a:r>
                      <a:endParaRPr lang="fr-FR" sz="1400"/>
                    </a:p>
                  </a:txBody>
                  <a:tcPr/>
                </a:tc>
                <a:tc>
                  <a:txBody>
                    <a:bodyPr/>
                    <a:lstStyle/>
                    <a:p>
                      <a:pPr algn="ctr"/>
                      <a:r>
                        <a:rPr lang="fr-FR" sz="1400" err="1"/>
                        <a:t>Diff</a:t>
                      </a:r>
                      <a:r>
                        <a:rPr lang="fr-FR" sz="1400"/>
                        <a:t> Surf</a:t>
                      </a:r>
                    </a:p>
                  </a:txBody>
                  <a:tcPr/>
                </a:tc>
                <a:tc>
                  <a:txBody>
                    <a:bodyPr/>
                    <a:lstStyle/>
                    <a:p>
                      <a:pPr algn="ctr"/>
                      <a:r>
                        <a:rPr lang="fr-FR" sz="1400" err="1"/>
                        <a:t>Diff</a:t>
                      </a:r>
                      <a:r>
                        <a:rPr lang="fr-FR" sz="1400"/>
                        <a:t> durée</a:t>
                      </a:r>
                    </a:p>
                  </a:txBody>
                  <a:tcPr/>
                </a:tc>
                <a:extLst>
                  <a:ext uri="{0D108BD9-81ED-4DB2-BD59-A6C34878D82A}">
                    <a16:rowId xmlns:a16="http://schemas.microsoft.com/office/drawing/2014/main" val="1720298668"/>
                  </a:ext>
                </a:extLst>
              </a:tr>
              <a:tr h="409060">
                <a:tc>
                  <a:txBody>
                    <a:bodyPr/>
                    <a:lstStyle/>
                    <a:p>
                      <a:r>
                        <a:rPr lang="fr-FR" sz="1400"/>
                        <a:t>Médian G</a:t>
                      </a:r>
                    </a:p>
                    <a:p>
                      <a:pPr algn="r"/>
                      <a:r>
                        <a:rPr lang="fr-FR" sz="1400"/>
                        <a:t>poignet</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3,92</a:t>
                      </a: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6,4</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20,2</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5,1</a:t>
                      </a: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3644155226"/>
                  </a:ext>
                </a:extLst>
              </a:tr>
              <a:tr h="240624">
                <a:tc>
                  <a:txBody>
                    <a:bodyPr/>
                    <a:lstStyle/>
                    <a:p>
                      <a:pPr algn="r"/>
                      <a:r>
                        <a:rPr lang="fr-FR" sz="1400"/>
                        <a:t>coude</a:t>
                      </a:r>
                    </a:p>
                  </a:txBody>
                  <a:tcPr>
                    <a:solidFill>
                      <a:schemeClr val="accent3">
                        <a:lumMod val="20000"/>
                        <a:lumOff val="80000"/>
                      </a:schemeClr>
                    </a:solidFill>
                  </a:tcPr>
                </a:tc>
                <a:tc>
                  <a:txBody>
                    <a:bodyPr/>
                    <a:lstStyle/>
                    <a:p>
                      <a:pPr algn="ctr"/>
                      <a:r>
                        <a:rPr lang="fr-FR" sz="1400" b="0">
                          <a:solidFill>
                            <a:schemeClr val="tx1"/>
                          </a:solidFill>
                        </a:rPr>
                        <a:t>7,88</a:t>
                      </a: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r>
                        <a:rPr lang="fr-FR" sz="1400" b="0">
                          <a:solidFill>
                            <a:schemeClr val="tx1"/>
                          </a:solidFill>
                        </a:rPr>
                        <a:t>6,0</a:t>
                      </a:r>
                    </a:p>
                  </a:txBody>
                  <a:tcPr>
                    <a:solidFill>
                      <a:schemeClr val="accent3">
                        <a:lumMod val="20000"/>
                        <a:lumOff val="80000"/>
                      </a:schemeClr>
                    </a:solidFill>
                  </a:tcPr>
                </a:tc>
                <a:tc>
                  <a:txBody>
                    <a:bodyPr/>
                    <a:lstStyle/>
                    <a:p>
                      <a:pPr algn="ctr"/>
                      <a:r>
                        <a:rPr lang="fr-FR" sz="1400" b="0">
                          <a:solidFill>
                            <a:schemeClr val="tx1"/>
                          </a:solidFill>
                        </a:rPr>
                        <a:t>20,4</a:t>
                      </a:r>
                    </a:p>
                  </a:txBody>
                  <a:tcPr>
                    <a:solidFill>
                      <a:schemeClr val="accent3">
                        <a:lumMod val="20000"/>
                        <a:lumOff val="80000"/>
                      </a:schemeClr>
                    </a:solidFill>
                  </a:tcPr>
                </a:tc>
                <a:tc>
                  <a:txBody>
                    <a:bodyPr/>
                    <a:lstStyle/>
                    <a:p>
                      <a:pPr algn="ctr"/>
                      <a:r>
                        <a:rPr lang="fr-FR" sz="1400" b="0">
                          <a:solidFill>
                            <a:schemeClr val="tx1"/>
                          </a:solidFill>
                        </a:rPr>
                        <a:t>6,0</a:t>
                      </a:r>
                    </a:p>
                  </a:txBody>
                  <a:tcPr>
                    <a:solidFill>
                      <a:schemeClr val="accent3">
                        <a:lumMod val="20000"/>
                        <a:lumOff val="80000"/>
                      </a:schemeClr>
                    </a:solidFill>
                  </a:tcPr>
                </a:tc>
                <a:tc>
                  <a:txBody>
                    <a:bodyPr/>
                    <a:lstStyle/>
                    <a:p>
                      <a:pPr algn="ctr"/>
                      <a:r>
                        <a:rPr lang="fr-FR" sz="1400" b="0">
                          <a:solidFill>
                            <a:schemeClr val="tx1"/>
                          </a:solidFill>
                        </a:rPr>
                        <a:t>-6,3</a:t>
                      </a:r>
                    </a:p>
                  </a:txBody>
                  <a:tcPr>
                    <a:solidFill>
                      <a:schemeClr val="accent3">
                        <a:lumMod val="20000"/>
                        <a:lumOff val="80000"/>
                      </a:schemeClr>
                    </a:solidFill>
                  </a:tcPr>
                </a:tc>
                <a:tc>
                  <a:txBody>
                    <a:bodyPr/>
                    <a:lstStyle/>
                    <a:p>
                      <a:pPr algn="ctr"/>
                      <a:r>
                        <a:rPr lang="fr-FR" sz="1400" b="0">
                          <a:solidFill>
                            <a:schemeClr val="tx1"/>
                          </a:solidFill>
                        </a:rPr>
                        <a:t>0,99</a:t>
                      </a:r>
                    </a:p>
                  </a:txBody>
                  <a:tcPr>
                    <a:solidFill>
                      <a:schemeClr val="accent3">
                        <a:lumMod val="20000"/>
                        <a:lumOff val="80000"/>
                      </a:schemeClr>
                    </a:solidFill>
                  </a:tcPr>
                </a:tc>
                <a:tc>
                  <a:txBody>
                    <a:bodyPr/>
                    <a:lstStyle/>
                    <a:p>
                      <a:pPr algn="ctr"/>
                      <a:r>
                        <a:rPr lang="fr-FR" sz="1400" b="0">
                          <a:solidFill>
                            <a:schemeClr val="tx1"/>
                          </a:solidFill>
                        </a:rPr>
                        <a:t>17,6</a:t>
                      </a:r>
                    </a:p>
                  </a:txBody>
                  <a:tcPr>
                    <a:solidFill>
                      <a:schemeClr val="accent3">
                        <a:lumMod val="20000"/>
                        <a:lumOff val="80000"/>
                      </a:schemeClr>
                    </a:solidFill>
                  </a:tcPr>
                </a:tc>
                <a:extLst>
                  <a:ext uri="{0D108BD9-81ED-4DB2-BD59-A6C34878D82A}">
                    <a16:rowId xmlns:a16="http://schemas.microsoft.com/office/drawing/2014/main" val="421490957"/>
                  </a:ext>
                </a:extLst>
              </a:tr>
              <a:tr h="409060">
                <a:tc>
                  <a:txBody>
                    <a:bodyPr/>
                    <a:lstStyle/>
                    <a:p>
                      <a:pPr algn="l"/>
                      <a:r>
                        <a:rPr lang="fr-FR" sz="1400"/>
                        <a:t>Ulnaire Dr</a:t>
                      </a:r>
                    </a:p>
                    <a:p>
                      <a:pPr algn="r"/>
                      <a:r>
                        <a:rPr lang="fr-FR" sz="1400"/>
                        <a:t>poignet</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3,33</a:t>
                      </a:r>
                    </a:p>
                  </a:txBody>
                  <a:tcPr>
                    <a:solidFill>
                      <a:schemeClr val="accent6">
                        <a:lumMod val="20000"/>
                        <a:lumOff val="80000"/>
                      </a:schemeClr>
                    </a:solidFill>
                  </a:tcPr>
                </a:tc>
                <a:tc>
                  <a:txBody>
                    <a:bodyPr/>
                    <a:lstStyle/>
                    <a:p>
                      <a:pPr algn="ctr"/>
                      <a:endParaRPr lang="fr-FR" sz="1400" b="0">
                        <a:solidFill>
                          <a:schemeClr val="tx1"/>
                        </a:solidFill>
                      </a:endParaRP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6,8</a:t>
                      </a:r>
                    </a:p>
                  </a:txBody>
                  <a:tcPr>
                    <a:solidFill>
                      <a:schemeClr val="accent6">
                        <a:lumMod val="20000"/>
                        <a:lumOff val="80000"/>
                      </a:schemeClr>
                    </a:solidFill>
                  </a:tcPr>
                </a:tc>
                <a:tc>
                  <a:txBody>
                    <a:bodyPr/>
                    <a:lstStyle/>
                    <a:p>
                      <a:pPr algn="ctr"/>
                      <a:endParaRPr lang="fr-FR" sz="1400" b="0">
                        <a:solidFill>
                          <a:schemeClr val="tx1"/>
                        </a:solidFill>
                      </a:endParaRPr>
                    </a:p>
                    <a:p>
                      <a:pPr algn="ctr"/>
                      <a:r>
                        <a:rPr lang="fr-FR" sz="1400" b="0">
                          <a:solidFill>
                            <a:schemeClr val="tx1"/>
                          </a:solidFill>
                        </a:rPr>
                        <a:t>25,4</a:t>
                      </a:r>
                    </a:p>
                  </a:txBody>
                  <a:tcPr>
                    <a:solidFill>
                      <a:schemeClr val="accent6">
                        <a:lumMod val="20000"/>
                        <a:lumOff val="80000"/>
                      </a:schemeClr>
                    </a:solidFill>
                  </a:tcPr>
                </a:tc>
                <a:tc>
                  <a:txBody>
                    <a:bodyPr/>
                    <a:lstStyle/>
                    <a:p>
                      <a:pPr algn="ctr"/>
                      <a:r>
                        <a:rPr lang="fr-FR" sz="1400" b="0">
                          <a:solidFill>
                            <a:schemeClr val="tx1"/>
                          </a:solidFill>
                        </a:rPr>
                        <a:t>`</a:t>
                      </a:r>
                    </a:p>
                    <a:p>
                      <a:pPr algn="ctr"/>
                      <a:r>
                        <a:rPr lang="fr-FR" sz="1400" b="0">
                          <a:solidFill>
                            <a:schemeClr val="tx1"/>
                          </a:solidFill>
                        </a:rPr>
                        <a:t>6,7</a:t>
                      </a:r>
                    </a:p>
                  </a:txBody>
                  <a:tcPr>
                    <a:solidFill>
                      <a:schemeClr val="accent6">
                        <a:lumMod val="20000"/>
                        <a:lumOff val="80000"/>
                      </a:schemeClr>
                    </a:solidFill>
                  </a:tcPr>
                </a:tc>
                <a:tc>
                  <a:txBody>
                    <a:bodyPr/>
                    <a:lstStyle/>
                    <a:p>
                      <a:pPr algn="ctr"/>
                      <a:endParaRPr lang="fr-FR" sz="1400" b="0">
                        <a:solidFill>
                          <a:schemeClr val="tx1"/>
                        </a:solidFill>
                      </a:endParaRPr>
                    </a:p>
                  </a:txBody>
                  <a:tcPr>
                    <a:solidFill>
                      <a:schemeClr val="accent6">
                        <a:lumMod val="20000"/>
                        <a:lumOff val="80000"/>
                      </a:schemeClr>
                    </a:solidFill>
                  </a:tcPr>
                </a:tc>
                <a:tc>
                  <a:txBody>
                    <a:bodyPr/>
                    <a:lstStyle/>
                    <a:p>
                      <a:pPr algn="ctr"/>
                      <a:endParaRPr lang="fr-FR" sz="1400" b="0">
                        <a:solidFill>
                          <a:schemeClr val="tx1"/>
                        </a:solidFill>
                      </a:endParaRPr>
                    </a:p>
                  </a:txBody>
                  <a:tcPr>
                    <a:solidFill>
                      <a:schemeClr val="accent6">
                        <a:lumMod val="20000"/>
                        <a:lumOff val="80000"/>
                      </a:schemeClr>
                    </a:solidFill>
                  </a:tcPr>
                </a:tc>
                <a:tc>
                  <a:txBody>
                    <a:bodyPr/>
                    <a:lstStyle/>
                    <a:p>
                      <a:pPr algn="ctr"/>
                      <a:endParaRPr lang="fr-FR" sz="1400" b="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2257398780"/>
                  </a:ext>
                </a:extLst>
              </a:tr>
              <a:tr h="409060">
                <a:tc>
                  <a:txBody>
                    <a:bodyPr/>
                    <a:lstStyle/>
                    <a:p>
                      <a:r>
                        <a:rPr lang="fr-FR" sz="1400"/>
                        <a:t>Ulnaire G</a:t>
                      </a:r>
                    </a:p>
                    <a:p>
                      <a:pPr algn="r"/>
                      <a:r>
                        <a:rPr lang="fr-FR" sz="1400"/>
                        <a:t>poignet</a:t>
                      </a:r>
                    </a:p>
                  </a:txBody>
                  <a:tcPr>
                    <a:solidFill>
                      <a:schemeClr val="accent3">
                        <a:lumMod val="20000"/>
                        <a:lumOff val="80000"/>
                      </a:schemeClr>
                    </a:solidFill>
                  </a:tcPr>
                </a:tc>
                <a:tc>
                  <a:txBody>
                    <a:bodyPr/>
                    <a:lstStyle/>
                    <a:p>
                      <a:pPr algn="ctr"/>
                      <a:br>
                        <a:rPr lang="fr-FR" sz="1400" b="0">
                          <a:solidFill>
                            <a:schemeClr val="tx1"/>
                          </a:solidFill>
                        </a:rPr>
                      </a:br>
                      <a:r>
                        <a:rPr lang="fr-FR" sz="1400" b="0">
                          <a:solidFill>
                            <a:schemeClr val="tx1"/>
                          </a:solidFill>
                        </a:rPr>
                        <a:t>3,38</a:t>
                      </a: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br>
                        <a:rPr lang="fr-FR" sz="1400" b="1">
                          <a:solidFill>
                            <a:srgbClr val="FF0000"/>
                          </a:solidFill>
                        </a:rPr>
                      </a:br>
                      <a:r>
                        <a:rPr lang="fr-FR" sz="1400" b="1">
                          <a:solidFill>
                            <a:srgbClr val="FF0000"/>
                          </a:solidFill>
                        </a:rPr>
                        <a:t>3,2</a:t>
                      </a:r>
                    </a:p>
                  </a:txBody>
                  <a:tcPr>
                    <a:solidFill>
                      <a:schemeClr val="accent3">
                        <a:lumMod val="20000"/>
                        <a:lumOff val="80000"/>
                      </a:schemeClr>
                    </a:solidFill>
                  </a:tcPr>
                </a:tc>
                <a:tc>
                  <a:txBody>
                    <a:bodyPr/>
                    <a:lstStyle/>
                    <a:p>
                      <a:pPr algn="ctr"/>
                      <a:br>
                        <a:rPr lang="fr-FR" sz="1400" b="1">
                          <a:solidFill>
                            <a:srgbClr val="FF0000"/>
                          </a:solidFill>
                        </a:rPr>
                      </a:br>
                      <a:r>
                        <a:rPr lang="fr-FR" sz="1400" b="1">
                          <a:solidFill>
                            <a:srgbClr val="FF0000"/>
                          </a:solidFill>
                        </a:rPr>
                        <a:t>11,5</a:t>
                      </a:r>
                    </a:p>
                  </a:txBody>
                  <a:tcPr>
                    <a:solidFill>
                      <a:schemeClr val="accent3">
                        <a:lumMod val="20000"/>
                        <a:lumOff val="80000"/>
                      </a:schemeClr>
                    </a:solidFill>
                  </a:tcPr>
                </a:tc>
                <a:tc>
                  <a:txBody>
                    <a:bodyPr/>
                    <a:lstStyle/>
                    <a:p>
                      <a:pPr algn="ctr"/>
                      <a:br>
                        <a:rPr lang="fr-FR" sz="1400" b="1">
                          <a:solidFill>
                            <a:srgbClr val="FF0000"/>
                          </a:solidFill>
                        </a:rPr>
                      </a:br>
                      <a:r>
                        <a:rPr lang="fr-FR" sz="1400" b="1">
                          <a:solidFill>
                            <a:srgbClr val="FF0000"/>
                          </a:solidFill>
                        </a:rPr>
                        <a:t>6,9</a:t>
                      </a: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tc>
                  <a:txBody>
                    <a:bodyPr/>
                    <a:lstStyle/>
                    <a:p>
                      <a:pPr algn="ctr"/>
                      <a:endParaRPr lang="fr-FR" sz="1400" b="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3176972861"/>
                  </a:ext>
                </a:extLst>
              </a:tr>
              <a:tr h="303845">
                <a:tc>
                  <a:txBody>
                    <a:bodyPr/>
                    <a:lstStyle/>
                    <a:p>
                      <a:pPr algn="r"/>
                      <a:r>
                        <a:rPr lang="fr-FR" sz="1400"/>
                        <a:t>sous-coude</a:t>
                      </a:r>
                    </a:p>
                  </a:txBody>
                  <a:tcPr>
                    <a:solidFill>
                      <a:schemeClr val="accent3">
                        <a:lumMod val="20000"/>
                        <a:lumOff val="80000"/>
                      </a:schemeClr>
                    </a:solidFill>
                  </a:tcPr>
                </a:tc>
                <a:tc>
                  <a:txBody>
                    <a:bodyPr/>
                    <a:lstStyle/>
                    <a:p>
                      <a:pPr algn="ctr"/>
                      <a:r>
                        <a:rPr lang="fr-FR" sz="1400" b="1">
                          <a:solidFill>
                            <a:srgbClr val="FF0000"/>
                          </a:solidFill>
                        </a:rPr>
                        <a:t>7,33</a:t>
                      </a:r>
                    </a:p>
                  </a:txBody>
                  <a:tcP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a:solidFill>
                            <a:srgbClr val="FF0000"/>
                          </a:solidFill>
                        </a:rPr>
                        <a:t>43</a:t>
                      </a:r>
                    </a:p>
                  </a:txBody>
                  <a:tcPr>
                    <a:solidFill>
                      <a:schemeClr val="accent3">
                        <a:lumMod val="20000"/>
                        <a:lumOff val="80000"/>
                      </a:schemeClr>
                    </a:solidFill>
                  </a:tcPr>
                </a:tc>
                <a:tc>
                  <a:txBody>
                    <a:bodyPr/>
                    <a:lstStyle/>
                    <a:p>
                      <a:pPr algn="ctr"/>
                      <a:r>
                        <a:rPr lang="fr-FR" sz="1400" b="1">
                          <a:solidFill>
                            <a:srgbClr val="FF0000"/>
                          </a:solidFill>
                        </a:rPr>
                        <a:t>1,71</a:t>
                      </a:r>
                    </a:p>
                  </a:txBody>
                  <a:tcPr>
                    <a:solidFill>
                      <a:schemeClr val="accent3">
                        <a:lumMod val="20000"/>
                        <a:lumOff val="80000"/>
                      </a:schemeClr>
                    </a:solidFill>
                  </a:tcPr>
                </a:tc>
                <a:tc>
                  <a:txBody>
                    <a:bodyPr/>
                    <a:lstStyle/>
                    <a:p>
                      <a:pPr algn="ctr"/>
                      <a:r>
                        <a:rPr lang="fr-FR" sz="1400" b="1">
                          <a:solidFill>
                            <a:srgbClr val="FF0000"/>
                          </a:solidFill>
                        </a:rPr>
                        <a:t>6,6</a:t>
                      </a:r>
                    </a:p>
                  </a:txBody>
                  <a:tcPr>
                    <a:solidFill>
                      <a:schemeClr val="accent3">
                        <a:lumMod val="20000"/>
                        <a:lumOff val="80000"/>
                      </a:schemeClr>
                    </a:solidFill>
                  </a:tcPr>
                </a:tc>
                <a:tc>
                  <a:txBody>
                    <a:bodyPr/>
                    <a:lstStyle/>
                    <a:p>
                      <a:pPr algn="ctr"/>
                      <a:r>
                        <a:rPr lang="fr-FR" sz="1400" b="1">
                          <a:solidFill>
                            <a:srgbClr val="FF0000"/>
                          </a:solidFill>
                        </a:rPr>
                        <a:t>7,4</a:t>
                      </a:r>
                    </a:p>
                  </a:txBody>
                  <a:tcPr>
                    <a:solidFill>
                      <a:schemeClr val="accent3">
                        <a:lumMod val="20000"/>
                        <a:lumOff val="80000"/>
                      </a:schemeClr>
                    </a:solidFill>
                  </a:tcPr>
                </a:tc>
                <a:tc>
                  <a:txBody>
                    <a:bodyPr/>
                    <a:lstStyle/>
                    <a:p>
                      <a:pPr algn="ctr"/>
                      <a:r>
                        <a:rPr lang="fr-FR" sz="1400" b="1">
                          <a:solidFill>
                            <a:srgbClr val="FF0000"/>
                          </a:solidFill>
                        </a:rPr>
                        <a:t>-46,6</a:t>
                      </a:r>
                    </a:p>
                  </a:txBody>
                  <a:tcPr>
                    <a:solidFill>
                      <a:schemeClr val="accent3">
                        <a:lumMod val="20000"/>
                        <a:lumOff val="80000"/>
                      </a:schemeClr>
                    </a:solidFill>
                  </a:tcPr>
                </a:tc>
                <a:tc>
                  <a:txBody>
                    <a:bodyPr/>
                    <a:lstStyle/>
                    <a:p>
                      <a:pPr algn="ctr"/>
                      <a:r>
                        <a:rPr lang="fr-FR" sz="1400" b="1">
                          <a:solidFill>
                            <a:srgbClr val="FF0000"/>
                          </a:solidFill>
                        </a:rPr>
                        <a:t>-42,6</a:t>
                      </a:r>
                    </a:p>
                  </a:txBody>
                  <a:tcPr>
                    <a:solidFill>
                      <a:schemeClr val="accent3">
                        <a:lumMod val="20000"/>
                        <a:lumOff val="80000"/>
                      </a:schemeClr>
                    </a:solidFill>
                  </a:tcPr>
                </a:tc>
                <a:tc>
                  <a:txBody>
                    <a:bodyPr/>
                    <a:lstStyle/>
                    <a:p>
                      <a:pPr algn="ctr"/>
                      <a:r>
                        <a:rPr lang="fr-FR" sz="1400" b="0">
                          <a:solidFill>
                            <a:schemeClr val="tx1"/>
                          </a:solidFill>
                        </a:rPr>
                        <a:t>7,2</a:t>
                      </a:r>
                    </a:p>
                  </a:txBody>
                  <a:tcPr>
                    <a:solidFill>
                      <a:schemeClr val="accent3">
                        <a:lumMod val="20000"/>
                        <a:lumOff val="80000"/>
                      </a:schemeClr>
                    </a:solidFill>
                  </a:tcPr>
                </a:tc>
                <a:extLst>
                  <a:ext uri="{0D108BD9-81ED-4DB2-BD59-A6C34878D82A}">
                    <a16:rowId xmlns:a16="http://schemas.microsoft.com/office/drawing/2014/main" val="454346356"/>
                  </a:ext>
                </a:extLst>
              </a:tr>
              <a:tr h="303845">
                <a:tc>
                  <a:txBody>
                    <a:bodyPr/>
                    <a:lstStyle/>
                    <a:p>
                      <a:pPr algn="r"/>
                      <a:r>
                        <a:rPr lang="fr-FR" sz="1400"/>
                        <a:t>sus-coude</a:t>
                      </a:r>
                    </a:p>
                  </a:txBody>
                  <a:tcPr>
                    <a:solidFill>
                      <a:schemeClr val="accent3">
                        <a:lumMod val="20000"/>
                        <a:lumOff val="80000"/>
                      </a:schemeClr>
                    </a:solidFill>
                  </a:tcPr>
                </a:tc>
                <a:tc>
                  <a:txBody>
                    <a:bodyPr/>
                    <a:lstStyle/>
                    <a:p>
                      <a:pPr algn="ctr"/>
                      <a:r>
                        <a:rPr lang="fr-FR" sz="1400" b="1">
                          <a:solidFill>
                            <a:srgbClr val="FF0000"/>
                          </a:solidFill>
                        </a:rPr>
                        <a:t>8,81</a:t>
                      </a:r>
                    </a:p>
                  </a:txBody>
                  <a:tcPr>
                    <a:solidFill>
                      <a:schemeClr val="accent3">
                        <a:lumMod val="20000"/>
                        <a:lumOff val="80000"/>
                      </a:schemeClr>
                    </a:solidFill>
                  </a:tcPr>
                </a:tc>
                <a:tc>
                  <a:txBody>
                    <a:bodyPr/>
                    <a:lstStyle/>
                    <a:p>
                      <a:pPr algn="ctr"/>
                      <a:r>
                        <a:rPr lang="fr-FR" sz="1400" b="0">
                          <a:solidFill>
                            <a:schemeClr val="tx1"/>
                          </a:solidFill>
                        </a:rPr>
                        <a:t>54</a:t>
                      </a:r>
                    </a:p>
                  </a:txBody>
                  <a:tcPr>
                    <a:solidFill>
                      <a:schemeClr val="accent3">
                        <a:lumMod val="20000"/>
                        <a:lumOff val="80000"/>
                      </a:schemeClr>
                    </a:solidFill>
                  </a:tcPr>
                </a:tc>
                <a:tc>
                  <a:txBody>
                    <a:bodyPr/>
                    <a:lstStyle/>
                    <a:p>
                      <a:pPr algn="ctr"/>
                      <a:r>
                        <a:rPr lang="fr-FR" sz="1400" b="1">
                          <a:solidFill>
                            <a:srgbClr val="FF0000"/>
                          </a:solidFill>
                        </a:rPr>
                        <a:t>1,70</a:t>
                      </a:r>
                    </a:p>
                  </a:txBody>
                  <a:tcPr>
                    <a:solidFill>
                      <a:schemeClr val="accent3">
                        <a:lumMod val="20000"/>
                        <a:lumOff val="80000"/>
                      </a:schemeClr>
                    </a:solidFill>
                  </a:tcPr>
                </a:tc>
                <a:tc>
                  <a:txBody>
                    <a:bodyPr/>
                    <a:lstStyle/>
                    <a:p>
                      <a:pPr algn="ctr"/>
                      <a:r>
                        <a:rPr lang="fr-FR" sz="1400" b="0">
                          <a:solidFill>
                            <a:schemeClr val="tx1"/>
                          </a:solidFill>
                        </a:rPr>
                        <a:t>6,9</a:t>
                      </a:r>
                    </a:p>
                  </a:txBody>
                  <a:tcPr>
                    <a:solidFill>
                      <a:schemeClr val="accent3">
                        <a:lumMod val="20000"/>
                        <a:lumOff val="80000"/>
                      </a:schemeClr>
                    </a:solidFill>
                  </a:tcPr>
                </a:tc>
                <a:tc>
                  <a:txBody>
                    <a:bodyPr/>
                    <a:lstStyle/>
                    <a:p>
                      <a:pPr algn="ctr"/>
                      <a:r>
                        <a:rPr lang="fr-FR" sz="1400" b="0">
                          <a:solidFill>
                            <a:schemeClr val="tx1"/>
                          </a:solidFill>
                        </a:rPr>
                        <a:t>7,9</a:t>
                      </a:r>
                    </a:p>
                  </a:txBody>
                  <a:tcPr>
                    <a:solidFill>
                      <a:schemeClr val="accent3">
                        <a:lumMod val="20000"/>
                        <a:lumOff val="80000"/>
                      </a:schemeClr>
                    </a:solidFill>
                  </a:tcPr>
                </a:tc>
                <a:tc>
                  <a:txBody>
                    <a:bodyPr/>
                    <a:lstStyle/>
                    <a:p>
                      <a:pPr algn="ctr"/>
                      <a:r>
                        <a:rPr lang="fr-FR" sz="1400" b="0">
                          <a:solidFill>
                            <a:schemeClr val="tx1"/>
                          </a:solidFill>
                        </a:rPr>
                        <a:t>-0,58</a:t>
                      </a:r>
                    </a:p>
                  </a:txBody>
                  <a:tcPr>
                    <a:solidFill>
                      <a:schemeClr val="accent3">
                        <a:lumMod val="20000"/>
                        <a:lumOff val="80000"/>
                      </a:schemeClr>
                    </a:solidFill>
                  </a:tcPr>
                </a:tc>
                <a:tc>
                  <a:txBody>
                    <a:bodyPr/>
                    <a:lstStyle/>
                    <a:p>
                      <a:pPr algn="ctr"/>
                      <a:r>
                        <a:rPr lang="fr-FR" sz="1400" b="0">
                          <a:solidFill>
                            <a:schemeClr val="tx1"/>
                          </a:solidFill>
                        </a:rPr>
                        <a:t>4,5</a:t>
                      </a:r>
                    </a:p>
                  </a:txBody>
                  <a:tcPr>
                    <a:solidFill>
                      <a:schemeClr val="accent3">
                        <a:lumMod val="20000"/>
                        <a:lumOff val="80000"/>
                      </a:schemeClr>
                    </a:solidFill>
                  </a:tcPr>
                </a:tc>
                <a:tc>
                  <a:txBody>
                    <a:bodyPr/>
                    <a:lstStyle/>
                    <a:p>
                      <a:pPr algn="ctr"/>
                      <a:r>
                        <a:rPr lang="fr-FR" sz="1400" b="0">
                          <a:solidFill>
                            <a:schemeClr val="tx1"/>
                          </a:solidFill>
                        </a:rPr>
                        <a:t>6,8</a:t>
                      </a:r>
                    </a:p>
                  </a:txBody>
                  <a:tcPr>
                    <a:solidFill>
                      <a:schemeClr val="accent3">
                        <a:lumMod val="20000"/>
                        <a:lumOff val="80000"/>
                      </a:schemeClr>
                    </a:solidFill>
                  </a:tcPr>
                </a:tc>
                <a:extLst>
                  <a:ext uri="{0D108BD9-81ED-4DB2-BD59-A6C34878D82A}">
                    <a16:rowId xmlns:a16="http://schemas.microsoft.com/office/drawing/2014/main" val="3265497232"/>
                  </a:ext>
                </a:extLst>
              </a:tr>
            </a:tbl>
          </a:graphicData>
        </a:graphic>
      </p:graphicFrame>
      <p:graphicFrame>
        <p:nvGraphicFramePr>
          <p:cNvPr id="34" name="Tableau 33">
            <a:extLst>
              <a:ext uri="{FF2B5EF4-FFF2-40B4-BE49-F238E27FC236}">
                <a16:creationId xmlns:a16="http://schemas.microsoft.com/office/drawing/2014/main" id="{CE08DF0F-636D-2944-AB90-C2926F9700A3}"/>
              </a:ext>
            </a:extLst>
          </p:cNvPr>
          <p:cNvGraphicFramePr>
            <a:graphicFrameLocks noGrp="1"/>
          </p:cNvGraphicFramePr>
          <p:nvPr>
            <p:extLst>
              <p:ext uri="{D42A27DB-BD31-4B8C-83A1-F6EECF244321}">
                <p14:modId xmlns:p14="http://schemas.microsoft.com/office/powerpoint/2010/main" val="1107183574"/>
              </p:ext>
            </p:extLst>
          </p:nvPr>
        </p:nvGraphicFramePr>
        <p:xfrm>
          <a:off x="1509181" y="498468"/>
          <a:ext cx="3655022" cy="1932758"/>
        </p:xfrm>
        <a:graphic>
          <a:graphicData uri="http://schemas.openxmlformats.org/drawingml/2006/table">
            <a:tbl>
              <a:tblPr firstRow="1" bandRow="1">
                <a:tableStyleId>{5C22544A-7EE6-4342-B048-85BDC9FD1C3A}</a:tableStyleId>
              </a:tblPr>
              <a:tblGrid>
                <a:gridCol w="1639715">
                  <a:extLst>
                    <a:ext uri="{9D8B030D-6E8A-4147-A177-3AD203B41FA5}">
                      <a16:colId xmlns:a16="http://schemas.microsoft.com/office/drawing/2014/main" val="1312242077"/>
                    </a:ext>
                  </a:extLst>
                </a:gridCol>
                <a:gridCol w="971912">
                  <a:extLst>
                    <a:ext uri="{9D8B030D-6E8A-4147-A177-3AD203B41FA5}">
                      <a16:colId xmlns:a16="http://schemas.microsoft.com/office/drawing/2014/main" val="2507085079"/>
                    </a:ext>
                  </a:extLst>
                </a:gridCol>
                <a:gridCol w="1043395">
                  <a:extLst>
                    <a:ext uri="{9D8B030D-6E8A-4147-A177-3AD203B41FA5}">
                      <a16:colId xmlns:a16="http://schemas.microsoft.com/office/drawing/2014/main" val="2075524032"/>
                    </a:ext>
                  </a:extLst>
                </a:gridCol>
              </a:tblGrid>
              <a:tr h="664319">
                <a:tc>
                  <a:txBody>
                    <a:bodyPr/>
                    <a:lstStyle/>
                    <a:p>
                      <a:endParaRPr lang="fr-FR" sz="1400"/>
                    </a:p>
                  </a:txBody>
                  <a:tcPr/>
                </a:tc>
                <a:tc>
                  <a:txBody>
                    <a:bodyPr/>
                    <a:lstStyle/>
                    <a:p>
                      <a:pPr algn="ctr"/>
                      <a:r>
                        <a:rPr lang="fr-FR" sz="1400" err="1"/>
                        <a:t>Ampl</a:t>
                      </a:r>
                      <a:br>
                        <a:rPr lang="fr-FR" sz="1400"/>
                      </a:br>
                      <a:r>
                        <a:rPr lang="fr-FR" sz="1400"/>
                        <a:t>𝜇V</a:t>
                      </a:r>
                    </a:p>
                  </a:txBody>
                  <a:tcPr/>
                </a:tc>
                <a:tc>
                  <a:txBody>
                    <a:bodyPr/>
                    <a:lstStyle/>
                    <a:p>
                      <a:pPr algn="ctr"/>
                      <a:r>
                        <a:rPr lang="fr-FR" sz="1400"/>
                        <a:t>VCS</a:t>
                      </a:r>
                      <a:br>
                        <a:rPr lang="fr-FR" sz="1400"/>
                      </a:br>
                      <a:r>
                        <a:rPr lang="fr-FR" sz="1400"/>
                        <a:t>m/s</a:t>
                      </a:r>
                    </a:p>
                  </a:txBody>
                  <a:tcPr/>
                </a:tc>
                <a:extLst>
                  <a:ext uri="{0D108BD9-81ED-4DB2-BD59-A6C34878D82A}">
                    <a16:rowId xmlns:a16="http://schemas.microsoft.com/office/drawing/2014/main" val="1720298668"/>
                  </a:ext>
                </a:extLst>
              </a:tr>
              <a:tr h="289270">
                <a:tc>
                  <a:txBody>
                    <a:bodyPr/>
                    <a:lstStyle/>
                    <a:p>
                      <a:pPr algn="l"/>
                      <a:r>
                        <a:rPr lang="fr-FR" sz="1400"/>
                        <a:t>Médian G</a:t>
                      </a:r>
                    </a:p>
                  </a:txBody>
                  <a:tcPr>
                    <a:solidFill>
                      <a:schemeClr val="accent3">
                        <a:lumMod val="20000"/>
                        <a:lumOff val="80000"/>
                      </a:schemeClr>
                    </a:solidFill>
                  </a:tcPr>
                </a:tc>
                <a:tc>
                  <a:txBody>
                    <a:bodyPr/>
                    <a:lstStyle/>
                    <a:p>
                      <a:pPr algn="ctr"/>
                      <a:r>
                        <a:rPr lang="fr-FR" sz="1400" b="0">
                          <a:solidFill>
                            <a:schemeClr val="tx1"/>
                          </a:solidFill>
                        </a:rPr>
                        <a:t>31,4</a:t>
                      </a:r>
                      <a:endParaRPr lang="fr-FR" sz="1400"/>
                    </a:p>
                  </a:txBody>
                  <a:tcPr>
                    <a:solidFill>
                      <a:schemeClr val="accent3">
                        <a:lumMod val="20000"/>
                        <a:lumOff val="80000"/>
                      </a:schemeClr>
                    </a:solidFill>
                  </a:tcPr>
                </a:tc>
                <a:tc>
                  <a:txBody>
                    <a:bodyPr/>
                    <a:lstStyle/>
                    <a:p>
                      <a:pPr algn="ctr"/>
                      <a:r>
                        <a:rPr lang="fr-FR" sz="1400" b="1">
                          <a:solidFill>
                            <a:srgbClr val="FF0000"/>
                          </a:solidFill>
                        </a:rPr>
                        <a:t>49</a:t>
                      </a:r>
                    </a:p>
                  </a:txBody>
                  <a:tcPr>
                    <a:solidFill>
                      <a:schemeClr val="accent3">
                        <a:lumMod val="20000"/>
                        <a:lumOff val="80000"/>
                      </a:schemeClr>
                    </a:solidFill>
                  </a:tcPr>
                </a:tc>
                <a:extLst>
                  <a:ext uri="{0D108BD9-81ED-4DB2-BD59-A6C34878D82A}">
                    <a16:rowId xmlns:a16="http://schemas.microsoft.com/office/drawing/2014/main" val="3644155226"/>
                  </a:ext>
                </a:extLst>
              </a:tr>
              <a:tr h="190282">
                <a:tc>
                  <a:txBody>
                    <a:bodyPr/>
                    <a:lstStyle/>
                    <a:p>
                      <a:pPr algn="l"/>
                      <a:r>
                        <a:rPr lang="fr-FR" sz="1400"/>
                        <a:t>Médian Dr</a:t>
                      </a:r>
                    </a:p>
                  </a:txBody>
                  <a:tcPr>
                    <a:solidFill>
                      <a:schemeClr val="accent6">
                        <a:lumMod val="20000"/>
                        <a:lumOff val="80000"/>
                      </a:schemeClr>
                    </a:solidFill>
                  </a:tcPr>
                </a:tc>
                <a:tc>
                  <a:txBody>
                    <a:bodyPr/>
                    <a:lstStyle/>
                    <a:p>
                      <a:pPr algn="ctr"/>
                      <a:r>
                        <a:rPr lang="fr-FR" sz="1400" b="1">
                          <a:solidFill>
                            <a:srgbClr val="FF0000"/>
                          </a:solidFill>
                        </a:rPr>
                        <a:t>22,6</a:t>
                      </a:r>
                    </a:p>
                  </a:txBody>
                  <a:tcPr>
                    <a:solidFill>
                      <a:schemeClr val="accent6">
                        <a:lumMod val="20000"/>
                        <a:lumOff val="80000"/>
                      </a:schemeClr>
                    </a:solidFill>
                  </a:tcPr>
                </a:tc>
                <a:tc>
                  <a:txBody>
                    <a:bodyPr/>
                    <a:lstStyle/>
                    <a:p>
                      <a:pPr algn="ctr"/>
                      <a:r>
                        <a:rPr lang="fr-FR" sz="1400" b="1">
                          <a:solidFill>
                            <a:srgbClr val="FF0000"/>
                          </a:solidFill>
                        </a:rPr>
                        <a:t>47</a:t>
                      </a:r>
                    </a:p>
                  </a:txBody>
                  <a:tcPr>
                    <a:solidFill>
                      <a:schemeClr val="accent6">
                        <a:lumMod val="20000"/>
                        <a:lumOff val="80000"/>
                      </a:schemeClr>
                    </a:solidFill>
                  </a:tcPr>
                </a:tc>
                <a:extLst>
                  <a:ext uri="{0D108BD9-81ED-4DB2-BD59-A6C34878D82A}">
                    <a16:rowId xmlns:a16="http://schemas.microsoft.com/office/drawing/2014/main" val="421490957"/>
                  </a:ext>
                </a:extLst>
              </a:tr>
              <a:tr h="354039">
                <a:tc>
                  <a:txBody>
                    <a:bodyPr/>
                    <a:lstStyle/>
                    <a:p>
                      <a:pPr algn="l"/>
                      <a:r>
                        <a:rPr lang="fr-FR" sz="1400"/>
                        <a:t>Ulnaire G</a:t>
                      </a:r>
                    </a:p>
                  </a:txBody>
                  <a:tcPr>
                    <a:solidFill>
                      <a:schemeClr val="accent3">
                        <a:lumMod val="20000"/>
                        <a:lumOff val="80000"/>
                      </a:schemeClr>
                    </a:solidFill>
                  </a:tcPr>
                </a:tc>
                <a:tc>
                  <a:txBody>
                    <a:bodyPr/>
                    <a:lstStyle/>
                    <a:p>
                      <a:pPr algn="ctr"/>
                      <a:r>
                        <a:rPr lang="fr-FR" sz="1400" b="1">
                          <a:solidFill>
                            <a:srgbClr val="FF0000"/>
                          </a:solidFill>
                        </a:rPr>
                        <a:t>1,7</a:t>
                      </a:r>
                    </a:p>
                  </a:txBody>
                  <a:tcPr>
                    <a:solidFill>
                      <a:schemeClr val="accent3">
                        <a:lumMod val="20000"/>
                        <a:lumOff val="80000"/>
                      </a:schemeClr>
                    </a:solidFill>
                  </a:tcPr>
                </a:tc>
                <a:tc>
                  <a:txBody>
                    <a:bodyPr/>
                    <a:lstStyle/>
                    <a:p>
                      <a:pPr algn="ctr"/>
                      <a:r>
                        <a:rPr lang="fr-FR" sz="1400"/>
                        <a:t>61</a:t>
                      </a:r>
                    </a:p>
                  </a:txBody>
                  <a:tcPr>
                    <a:solidFill>
                      <a:schemeClr val="accent3">
                        <a:lumMod val="20000"/>
                        <a:lumOff val="80000"/>
                      </a:schemeClr>
                    </a:solidFill>
                  </a:tcPr>
                </a:tc>
                <a:extLst>
                  <a:ext uri="{0D108BD9-81ED-4DB2-BD59-A6C34878D82A}">
                    <a16:rowId xmlns:a16="http://schemas.microsoft.com/office/drawing/2014/main" val="2257398780"/>
                  </a:ext>
                </a:extLst>
              </a:tr>
              <a:tr h="204070">
                <a:tc>
                  <a:txBody>
                    <a:bodyPr/>
                    <a:lstStyle/>
                    <a:p>
                      <a:pPr algn="l"/>
                      <a:r>
                        <a:rPr lang="fr-FR" sz="1400"/>
                        <a:t>Ulnaire Dr</a:t>
                      </a:r>
                    </a:p>
                  </a:txBody>
                  <a:tcPr>
                    <a:solidFill>
                      <a:schemeClr val="accent6">
                        <a:lumMod val="20000"/>
                        <a:lumOff val="80000"/>
                      </a:schemeClr>
                    </a:solidFill>
                  </a:tcPr>
                </a:tc>
                <a:tc>
                  <a:txBody>
                    <a:bodyPr/>
                    <a:lstStyle/>
                    <a:p>
                      <a:pPr algn="ctr"/>
                      <a:r>
                        <a:rPr lang="fr-FR" sz="1400"/>
                        <a:t>11,2</a:t>
                      </a:r>
                    </a:p>
                  </a:txBody>
                  <a:tcPr>
                    <a:solidFill>
                      <a:schemeClr val="accent6">
                        <a:lumMod val="20000"/>
                        <a:lumOff val="80000"/>
                      </a:schemeClr>
                    </a:solidFill>
                  </a:tcPr>
                </a:tc>
                <a:tc>
                  <a:txBody>
                    <a:bodyPr/>
                    <a:lstStyle/>
                    <a:p>
                      <a:pPr algn="ctr"/>
                      <a:r>
                        <a:rPr lang="fr-FR" sz="1400"/>
                        <a:t>64</a:t>
                      </a:r>
                    </a:p>
                  </a:txBody>
                  <a:tcPr>
                    <a:solidFill>
                      <a:schemeClr val="accent6">
                        <a:lumMod val="20000"/>
                        <a:lumOff val="80000"/>
                      </a:schemeClr>
                    </a:solidFill>
                  </a:tcPr>
                </a:tc>
                <a:extLst>
                  <a:ext uri="{0D108BD9-81ED-4DB2-BD59-A6C34878D82A}">
                    <a16:rowId xmlns:a16="http://schemas.microsoft.com/office/drawing/2014/main" val="915506675"/>
                  </a:ext>
                </a:extLst>
              </a:tr>
            </a:tbl>
          </a:graphicData>
        </a:graphic>
      </p:graphicFrame>
      <p:sp>
        <p:nvSpPr>
          <p:cNvPr id="2" name="Rectangle 1">
            <a:extLst>
              <a:ext uri="{FF2B5EF4-FFF2-40B4-BE49-F238E27FC236}">
                <a16:creationId xmlns:a16="http://schemas.microsoft.com/office/drawing/2014/main" id="{26D49D54-99C2-764D-A726-B7DAFFBB363E}"/>
              </a:ext>
            </a:extLst>
          </p:cNvPr>
          <p:cNvSpPr/>
          <p:nvPr/>
        </p:nvSpPr>
        <p:spPr>
          <a:xfrm>
            <a:off x="6661820" y="267635"/>
            <a:ext cx="3387466" cy="461665"/>
          </a:xfrm>
          <a:prstGeom prst="rect">
            <a:avLst/>
          </a:prstGeom>
        </p:spPr>
        <p:txBody>
          <a:bodyPr wrap="none">
            <a:spAutoFit/>
          </a:bodyPr>
          <a:lstStyle/>
          <a:p>
            <a:r>
              <a:rPr lang="fr-FR" sz="2400" b="1">
                <a:solidFill>
                  <a:schemeClr val="bg1"/>
                </a:solidFill>
              </a:rPr>
              <a:t>ENMG du 30/10/15</a:t>
            </a:r>
          </a:p>
        </p:txBody>
      </p:sp>
      <p:sp>
        <p:nvSpPr>
          <p:cNvPr id="5" name="Rectangle 4">
            <a:extLst>
              <a:ext uri="{FF2B5EF4-FFF2-40B4-BE49-F238E27FC236}">
                <a16:creationId xmlns:a16="http://schemas.microsoft.com/office/drawing/2014/main" id="{0A449F38-E967-DD47-8212-3E0DB5E39C5B}"/>
              </a:ext>
            </a:extLst>
          </p:cNvPr>
          <p:cNvSpPr/>
          <p:nvPr/>
        </p:nvSpPr>
        <p:spPr>
          <a:xfrm>
            <a:off x="663678" y="6345388"/>
            <a:ext cx="11223522" cy="369332"/>
          </a:xfrm>
          <a:prstGeom prst="rect">
            <a:avLst/>
          </a:prstGeom>
        </p:spPr>
        <p:txBody>
          <a:bodyPr wrap="square">
            <a:spAutoFit/>
          </a:bodyPr>
          <a:lstStyle/>
          <a:p>
            <a:r>
              <a:rPr lang="fr-FR" b="1">
                <a:solidFill>
                  <a:schemeClr val="bg1"/>
                </a:solidFill>
                <a:highlight>
                  <a:srgbClr val="FF0000"/>
                </a:highlight>
                <a:latin typeface="Arial" panose="020B0604020202020204" pitchFamily="34" charset="0"/>
                <a:cs typeface="Arial" panose="020B0604020202020204" pitchFamily="34" charset="0"/>
              </a:rPr>
              <a:t>AMG</a:t>
            </a:r>
            <a:r>
              <a:rPr lang="fr-FR">
                <a:solidFill>
                  <a:schemeClr val="bg1"/>
                </a:solidFill>
                <a:latin typeface="Arial" panose="020B0604020202020204" pitchFamily="34" charset="0"/>
                <a:cs typeface="Arial" panose="020B0604020202020204" pitchFamily="34" charset="0"/>
              </a:rPr>
              <a:t> : la stimulation du nerf médian G au coude évoque une réponse de 1 mV au niveau de l’</a:t>
            </a:r>
            <a:r>
              <a:rPr lang="fr-FR" err="1">
                <a:solidFill>
                  <a:schemeClr val="bg1"/>
                </a:solidFill>
                <a:latin typeface="Arial" panose="020B0604020202020204" pitchFamily="34" charset="0"/>
                <a:cs typeface="Arial" panose="020B0604020202020204" pitchFamily="34" charset="0"/>
              </a:rPr>
              <a:t>Abd</a:t>
            </a:r>
            <a:r>
              <a:rPr lang="fr-FR">
                <a:solidFill>
                  <a:schemeClr val="bg1"/>
                </a:solidFill>
                <a:latin typeface="Arial" panose="020B0604020202020204" pitchFamily="34" charset="0"/>
                <a:cs typeface="Arial" panose="020B0604020202020204" pitchFamily="34" charset="0"/>
              </a:rPr>
              <a:t> du V G</a:t>
            </a:r>
          </a:p>
        </p:txBody>
      </p:sp>
      <p:sp>
        <p:nvSpPr>
          <p:cNvPr id="6" name="ZoneTexte 5">
            <a:extLst>
              <a:ext uri="{FF2B5EF4-FFF2-40B4-BE49-F238E27FC236}">
                <a16:creationId xmlns:a16="http://schemas.microsoft.com/office/drawing/2014/main" id="{2FF8B321-8966-C842-B5B7-9F48E6D012F5}"/>
              </a:ext>
            </a:extLst>
          </p:cNvPr>
          <p:cNvSpPr txBox="1"/>
          <p:nvPr/>
        </p:nvSpPr>
        <p:spPr>
          <a:xfrm>
            <a:off x="5674264" y="900906"/>
            <a:ext cx="5362579" cy="1477328"/>
          </a:xfrm>
          <a:prstGeom prst="rect">
            <a:avLst/>
          </a:prstGeom>
          <a:noFill/>
          <a:ln w="38100">
            <a:solidFill>
              <a:srgbClr val="FF0000"/>
            </a:solidFill>
          </a:ln>
        </p:spPr>
        <p:txBody>
          <a:bodyPr wrap="square" rtlCol="0">
            <a:spAutoFit/>
          </a:bodyPr>
          <a:lstStyle/>
          <a:p>
            <a:r>
              <a:rPr lang="fr-FR">
                <a:solidFill>
                  <a:schemeClr val="bg1"/>
                </a:solidFill>
                <a:latin typeface="Arial" panose="020B0604020202020204" pitchFamily="34" charset="0"/>
                <a:cs typeface="Arial" panose="020B0604020202020204" pitchFamily="34" charset="0"/>
              </a:rPr>
              <a:t>Cc : Névrite axonale dans le territoire du nerf ulnaire G sans ralentissement au coude, d’installation récente (dénervation du 1</a:t>
            </a:r>
            <a:r>
              <a:rPr lang="fr-FR" baseline="30000">
                <a:solidFill>
                  <a:schemeClr val="bg1"/>
                </a:solidFill>
                <a:latin typeface="Arial" panose="020B0604020202020204" pitchFamily="34" charset="0"/>
                <a:cs typeface="Arial" panose="020B0604020202020204" pitchFamily="34" charset="0"/>
              </a:rPr>
              <a:t>er</a:t>
            </a:r>
            <a:r>
              <a:rPr lang="fr-FR">
                <a:solidFill>
                  <a:schemeClr val="bg1"/>
                </a:solidFill>
                <a:latin typeface="Arial" panose="020B0604020202020204" pitchFamily="34" charset="0"/>
                <a:cs typeface="Arial" panose="020B0604020202020204" pitchFamily="34" charset="0"/>
              </a:rPr>
              <a:t> IO). Cette nouvelle atteinte est un argument supplémentaire en faveur d’un diagnostic de multinévrite</a:t>
            </a:r>
          </a:p>
        </p:txBody>
      </p:sp>
    </p:spTree>
    <p:extLst>
      <p:ext uri="{BB962C8B-B14F-4D97-AF65-F5344CB8AC3E}">
        <p14:creationId xmlns:p14="http://schemas.microsoft.com/office/powerpoint/2010/main" val="79463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E3E4A6-D1FA-6D5F-A942-48CCD3A990B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CF829F0-BD5D-AEC7-9FB1-9CAB31C83FC4}"/>
              </a:ext>
            </a:extLst>
          </p:cNvPr>
          <p:cNvSpPr txBox="1"/>
          <p:nvPr/>
        </p:nvSpPr>
        <p:spPr>
          <a:xfrm>
            <a:off x="1070586" y="152400"/>
            <a:ext cx="10050828" cy="830997"/>
          </a:xfrm>
          <a:prstGeom prst="rect">
            <a:avLst/>
          </a:prstGeom>
          <a:noFill/>
        </p:spPr>
        <p:txBody>
          <a:bodyPr wrap="none" rtlCol="0">
            <a:spAutoFit/>
          </a:bodyPr>
          <a:lstStyle/>
          <a:p>
            <a:pPr algn="ctr"/>
            <a:r>
              <a:rPr lang="fr-FR" sz="4800">
                <a:solidFill>
                  <a:schemeClr val="bg1"/>
                </a:solidFill>
                <a:latin typeface="Calibri" panose="020F0502020204030204" pitchFamily="34" charset="0"/>
                <a:cs typeface="Calibri" panose="020F0502020204030204" pitchFamily="34" charset="0"/>
              </a:rPr>
              <a:t>Diagnostic électrophysiologique de SGB</a:t>
            </a:r>
          </a:p>
        </p:txBody>
      </p:sp>
      <p:sp>
        <p:nvSpPr>
          <p:cNvPr id="4" name="Espace réservé du contenu 2">
            <a:extLst>
              <a:ext uri="{FF2B5EF4-FFF2-40B4-BE49-F238E27FC236}">
                <a16:creationId xmlns:a16="http://schemas.microsoft.com/office/drawing/2014/main" id="{F232EB9C-E458-C847-C6DB-BE68F56EE011}"/>
              </a:ext>
            </a:extLst>
          </p:cNvPr>
          <p:cNvSpPr>
            <a:spLocks noGrp="1"/>
          </p:cNvSpPr>
          <p:nvPr>
            <p:ph idx="1"/>
          </p:nvPr>
        </p:nvSpPr>
        <p:spPr>
          <a:xfrm>
            <a:off x="201274" y="1096265"/>
            <a:ext cx="11780929" cy="5338153"/>
          </a:xfrm>
          <a:ln w="50800">
            <a:noFill/>
          </a:ln>
        </p:spPr>
        <p:txBody>
          <a:bodyPr>
            <a:noAutofit/>
          </a:bodyPr>
          <a:lstStyle/>
          <a:p>
            <a:pPr marL="285750" indent="-285750">
              <a:lnSpc>
                <a:spcPct val="150000"/>
              </a:lnSpc>
              <a:spcBef>
                <a:spcPts val="0"/>
              </a:spcBef>
              <a:buFont typeface="Arial" panose="020B0604020202020204" pitchFamily="34" charset="0"/>
              <a:buChar char="•"/>
            </a:pPr>
            <a:r>
              <a:rPr lang="fr-FR" sz="2000" b="1" dirty="0">
                <a:solidFill>
                  <a:srgbClr val="FFFF00"/>
                </a:solidFill>
                <a:latin typeface="Arial" panose="020B0604020202020204" pitchFamily="34" charset="0"/>
                <a:cs typeface="Arial" panose="020B0604020202020204" pitchFamily="34" charset="0"/>
              </a:rPr>
              <a:t>Conduction nerveuse motrice et sensitive</a:t>
            </a:r>
            <a:br>
              <a:rPr lang="fr-FR" sz="2000" b="1"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-&gt; 8 nerfs moteurs : médian, ulnaire, fibulaire, tibial X 2</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-&gt; 4 nerfs sensitifs : sural, radial X2 </a:t>
            </a:r>
          </a:p>
          <a:p>
            <a:pPr marL="285750" indent="-285750">
              <a:lnSpc>
                <a:spcPct val="150000"/>
              </a:lnSpc>
              <a:spcBef>
                <a:spcPts val="0"/>
              </a:spcBef>
              <a:buFont typeface="Arial" panose="020B0604020202020204" pitchFamily="34" charset="0"/>
              <a:buChar char="•"/>
            </a:pPr>
            <a:r>
              <a:rPr lang="fr-FR" sz="2000" b="1" dirty="0">
                <a:solidFill>
                  <a:srgbClr val="FFFF00"/>
                </a:solidFill>
                <a:latin typeface="Arial" panose="020B0604020202020204" pitchFamily="34" charset="0"/>
                <a:cs typeface="Arial" panose="020B0604020202020204" pitchFamily="34" charset="0"/>
              </a:rPr>
              <a:t>PAGM distal : </a:t>
            </a:r>
            <a:br>
              <a:rPr lang="fr-FR" sz="2000" b="1" dirty="0">
                <a:solidFill>
                  <a:srgbClr val="FFFF00"/>
                </a:solidFill>
                <a:latin typeface="Arial" panose="020B0604020202020204" pitchFamily="34" charset="0"/>
                <a:cs typeface="Arial" panose="020B0604020202020204" pitchFamily="34" charset="0"/>
              </a:rPr>
            </a:br>
            <a:r>
              <a:rPr lang="fr-FR" sz="2000" b="1" dirty="0">
                <a:solidFill>
                  <a:srgbClr val="FFFF00"/>
                </a:solidFill>
                <a:latin typeface="Arial" panose="020B0604020202020204" pitchFamily="34" charset="0"/>
                <a:cs typeface="Arial" panose="020B0604020202020204" pitchFamily="34" charset="0"/>
              </a:rPr>
              <a:t>- </a:t>
            </a:r>
            <a:r>
              <a:rPr lang="fr-FR" sz="2000" b="1" dirty="0">
                <a:solidFill>
                  <a:schemeClr val="bg1"/>
                </a:solidFill>
                <a:latin typeface="Arial" panose="020B0604020202020204" pitchFamily="34" charset="0"/>
                <a:cs typeface="Arial" panose="020B0604020202020204" pitchFamily="34" charset="0"/>
              </a:rPr>
              <a:t>LDM &amp; durée augmentées</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amplitude réduite : perte axonale, BC (</a:t>
            </a:r>
            <a:r>
              <a:rPr lang="fr-FR" sz="2000" b="1" dirty="0" err="1">
                <a:solidFill>
                  <a:schemeClr val="bg1"/>
                </a:solidFill>
                <a:latin typeface="Arial" panose="020B0604020202020204" pitchFamily="34" charset="0"/>
                <a:cs typeface="Arial" panose="020B0604020202020204" pitchFamily="34" charset="0"/>
              </a:rPr>
              <a:t>démyé</a:t>
            </a:r>
            <a:r>
              <a:rPr lang="fr-FR" sz="2000" b="1" dirty="0">
                <a:solidFill>
                  <a:schemeClr val="bg1"/>
                </a:solidFill>
                <a:latin typeface="Arial" panose="020B0604020202020204" pitchFamily="34" charset="0"/>
                <a:cs typeface="Arial" panose="020B0604020202020204" pitchFamily="34" charset="0"/>
              </a:rPr>
              <a:t>.) ou défaut de conduction (nœud)</a:t>
            </a:r>
          </a:p>
          <a:p>
            <a:pPr marL="285750" indent="-285750">
              <a:lnSpc>
                <a:spcPct val="150000"/>
              </a:lnSpc>
              <a:spcBef>
                <a:spcPts val="0"/>
              </a:spcBef>
              <a:buFont typeface="Arial" panose="020B0604020202020204" pitchFamily="34" charset="0"/>
              <a:buChar char="•"/>
            </a:pPr>
            <a:r>
              <a:rPr lang="fr-FR" sz="2000" b="1" dirty="0">
                <a:solidFill>
                  <a:srgbClr val="FFFF00"/>
                </a:solidFill>
                <a:latin typeface="Arial" panose="020B0604020202020204" pitchFamily="34" charset="0"/>
                <a:cs typeface="Arial" panose="020B0604020202020204" pitchFamily="34" charset="0"/>
              </a:rPr>
              <a:t>VCM étagées (-&gt; Erb) : </a:t>
            </a:r>
            <a:br>
              <a:rPr lang="fr-FR" sz="2000" b="1" dirty="0">
                <a:solidFill>
                  <a:srgbClr val="FFFF00"/>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dispersion temporelle &amp; BC, ralentissement </a:t>
            </a:r>
          </a:p>
          <a:p>
            <a:pPr marL="285750" indent="-285750">
              <a:lnSpc>
                <a:spcPct val="150000"/>
              </a:lnSpc>
              <a:spcBef>
                <a:spcPts val="0"/>
              </a:spcBef>
              <a:buFont typeface="Arial" panose="020B0604020202020204" pitchFamily="34" charset="0"/>
              <a:buChar char="•"/>
            </a:pPr>
            <a:r>
              <a:rPr lang="fr-FR" sz="2000" b="1" dirty="0">
                <a:solidFill>
                  <a:srgbClr val="FFFF00"/>
                </a:solidFill>
                <a:latin typeface="Arial" panose="020B0604020202020204" pitchFamily="34" charset="0"/>
                <a:cs typeface="Arial" panose="020B0604020202020204" pitchFamily="34" charset="0"/>
              </a:rPr>
              <a:t>réponses tardives</a:t>
            </a:r>
            <a:br>
              <a:rPr lang="fr-FR" sz="2000" b="1" dirty="0">
                <a:solidFill>
                  <a:srgbClr val="FFFF00"/>
                </a:solidFill>
                <a:latin typeface="Arial" panose="020B0604020202020204" pitchFamily="34" charset="0"/>
                <a:cs typeface="Arial" panose="020B0604020202020204" pitchFamily="34" charset="0"/>
              </a:rPr>
            </a:br>
            <a:r>
              <a:rPr lang="fr-FR" sz="2000" b="1" dirty="0">
                <a:solidFill>
                  <a:srgbClr val="FFFF00"/>
                </a:solidFill>
                <a:latin typeface="Arial" panose="020B0604020202020204" pitchFamily="34" charset="0"/>
                <a:cs typeface="Arial" panose="020B0604020202020204" pitchFamily="34" charset="0"/>
              </a:rPr>
              <a:t>- </a:t>
            </a:r>
            <a:r>
              <a:rPr lang="fr-FR" sz="2000" b="1" dirty="0">
                <a:solidFill>
                  <a:schemeClr val="bg1"/>
                </a:solidFill>
                <a:latin typeface="Arial" panose="020B0604020202020204" pitchFamily="34" charset="0"/>
                <a:cs typeface="Arial" panose="020B0604020202020204" pitchFamily="34" charset="0"/>
              </a:rPr>
              <a:t>latence minimale F-M augmentée</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a:t>
            </a:r>
            <a:r>
              <a:rPr lang="fr-FR" sz="2000" b="1" dirty="0">
                <a:solidFill>
                  <a:schemeClr val="bg1"/>
                </a:solidFill>
                <a:highlight>
                  <a:srgbClr val="FF0000"/>
                </a:highlight>
                <a:latin typeface="Arial" panose="020B0604020202020204" pitchFamily="34" charset="0"/>
                <a:cs typeface="Arial" panose="020B0604020202020204" pitchFamily="34" charset="0"/>
              </a:rPr>
              <a:t>persistance des ondes F diminuée (nerf tibial)</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réponse H (</a:t>
            </a:r>
            <a:r>
              <a:rPr lang="fr-FR" sz="2000" b="1" dirty="0" err="1">
                <a:solidFill>
                  <a:schemeClr val="bg1"/>
                </a:solidFill>
                <a:latin typeface="Arial" panose="020B0604020202020204" pitchFamily="34" charset="0"/>
                <a:cs typeface="Arial" panose="020B0604020202020204" pitchFamily="34" charset="0"/>
              </a:rPr>
              <a:t>T</a:t>
            </a:r>
            <a:r>
              <a:rPr lang="fr-FR" sz="2000" b="1" dirty="0">
                <a:solidFill>
                  <a:schemeClr val="bg1"/>
                </a:solidFill>
                <a:latin typeface="Arial" panose="020B0604020202020204" pitchFamily="34" charset="0"/>
                <a:cs typeface="Arial" panose="020B0604020202020204" pitchFamily="34" charset="0"/>
              </a:rPr>
              <a:t>) : amplitude réduite (</a:t>
            </a:r>
            <a:r>
              <a:rPr lang="fr-FR" sz="2000" b="1" dirty="0" err="1">
                <a:solidFill>
                  <a:schemeClr val="bg1"/>
                </a:solidFill>
                <a:latin typeface="Arial" panose="020B0604020202020204" pitchFamily="34" charset="0"/>
                <a:cs typeface="Arial" panose="020B0604020202020204" pitchFamily="34" charset="0"/>
              </a:rPr>
              <a:t>Hmax</a:t>
            </a:r>
            <a:r>
              <a:rPr lang="fr-FR" sz="2000" b="1" dirty="0">
                <a:solidFill>
                  <a:schemeClr val="bg1"/>
                </a:solidFill>
                <a:latin typeface="Arial" panose="020B0604020202020204" pitchFamily="34" charset="0"/>
                <a:cs typeface="Arial" panose="020B0604020202020204" pitchFamily="34" charset="0"/>
              </a:rPr>
              <a:t>/</a:t>
            </a:r>
            <a:r>
              <a:rPr lang="fr-FR" sz="2000" b="1" dirty="0" err="1">
                <a:solidFill>
                  <a:schemeClr val="bg1"/>
                </a:solidFill>
                <a:latin typeface="Arial" panose="020B0604020202020204" pitchFamily="34" charset="0"/>
                <a:cs typeface="Arial" panose="020B0604020202020204" pitchFamily="34" charset="0"/>
              </a:rPr>
              <a:t>Mmax</a:t>
            </a:r>
            <a:r>
              <a:rPr lang="fr-FR" sz="2000" b="1" dirty="0">
                <a:solidFill>
                  <a:schemeClr val="bg1"/>
                </a:solidFill>
                <a:latin typeface="Arial" panose="020B0604020202020204" pitchFamily="34" charset="0"/>
                <a:cs typeface="Arial" panose="020B0604020202020204" pitchFamily="34" charset="0"/>
              </a:rPr>
              <a:t>) &amp; latence augmentée (index H)</a:t>
            </a:r>
          </a:p>
          <a:p>
            <a:endParaRPr lang="fr-FR" sz="2000" dirty="0">
              <a:solidFill>
                <a:schemeClr val="bg1"/>
              </a:solidFill>
              <a:latin typeface="Arial" panose="020B0604020202020204" pitchFamily="34" charset="0"/>
              <a:cs typeface="Arial" panose="020B0604020202020204" pitchFamily="34" charset="0"/>
            </a:endParaRPr>
          </a:p>
        </p:txBody>
      </p:sp>
      <p:sp>
        <p:nvSpPr>
          <p:cNvPr id="8" name="Sous-titre 2">
            <a:extLst>
              <a:ext uri="{FF2B5EF4-FFF2-40B4-BE49-F238E27FC236}">
                <a16:creationId xmlns:a16="http://schemas.microsoft.com/office/drawing/2014/main" id="{1A00BAEA-0C35-4DEB-D040-1F08662264F5}"/>
              </a:ext>
            </a:extLst>
          </p:cNvPr>
          <p:cNvSpPr txBox="1">
            <a:spLocks/>
          </p:cNvSpPr>
          <p:nvPr/>
        </p:nvSpPr>
        <p:spPr>
          <a:xfrm>
            <a:off x="8512243" y="4675700"/>
            <a:ext cx="4162357" cy="157618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b="1" i="1" dirty="0">
                <a:solidFill>
                  <a:schemeClr val="bg1"/>
                </a:solidFill>
                <a:highlight>
                  <a:srgbClr val="FF0000"/>
                </a:highlight>
              </a:rPr>
              <a:t>Red Flag 1</a:t>
            </a:r>
            <a:endParaRPr lang="fr-FR" dirty="0">
              <a:solidFill>
                <a:schemeClr val="bg1"/>
              </a:solidFill>
            </a:endParaRPr>
          </a:p>
        </p:txBody>
      </p:sp>
      <p:cxnSp>
        <p:nvCxnSpPr>
          <p:cNvPr id="9" name="Connecteur droit 8">
            <a:extLst>
              <a:ext uri="{FF2B5EF4-FFF2-40B4-BE49-F238E27FC236}">
                <a16:creationId xmlns:a16="http://schemas.microsoft.com/office/drawing/2014/main" id="{960D4C82-996F-83F6-D037-E301FF1DD069}"/>
              </a:ext>
            </a:extLst>
          </p:cNvPr>
          <p:cNvCxnSpPr/>
          <p:nvPr/>
        </p:nvCxnSpPr>
        <p:spPr>
          <a:xfrm>
            <a:off x="8642399" y="5120031"/>
            <a:ext cx="0" cy="1017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49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11D1B3FC-9900-8D43-8D21-1A8F5D350876}"/>
              </a:ext>
            </a:extLst>
          </p:cNvPr>
          <p:cNvGraphicFramePr>
            <a:graphicFrameLocks noGrp="1"/>
          </p:cNvGraphicFramePr>
          <p:nvPr>
            <p:extLst>
              <p:ext uri="{D42A27DB-BD31-4B8C-83A1-F6EECF244321}">
                <p14:modId xmlns:p14="http://schemas.microsoft.com/office/powerpoint/2010/main" val="2972141745"/>
              </p:ext>
            </p:extLst>
          </p:nvPr>
        </p:nvGraphicFramePr>
        <p:xfrm>
          <a:off x="1079411" y="1965684"/>
          <a:ext cx="10604090" cy="4601845"/>
        </p:xfrm>
        <a:graphic>
          <a:graphicData uri="http://schemas.openxmlformats.org/drawingml/2006/table">
            <a:tbl>
              <a:tblPr>
                <a:tableStyleId>{5C22544A-7EE6-4342-B048-85BDC9FD1C3A}</a:tableStyleId>
              </a:tblPr>
              <a:tblGrid>
                <a:gridCol w="2633246">
                  <a:extLst>
                    <a:ext uri="{9D8B030D-6E8A-4147-A177-3AD203B41FA5}">
                      <a16:colId xmlns:a16="http://schemas.microsoft.com/office/drawing/2014/main" val="1094730732"/>
                    </a:ext>
                  </a:extLst>
                </a:gridCol>
                <a:gridCol w="7970844">
                  <a:extLst>
                    <a:ext uri="{9D8B030D-6E8A-4147-A177-3AD203B41FA5}">
                      <a16:colId xmlns:a16="http://schemas.microsoft.com/office/drawing/2014/main" val="524619532"/>
                    </a:ext>
                  </a:extLst>
                </a:gridCol>
              </a:tblGrid>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PET-SCANNER</a:t>
                      </a:r>
                    </a:p>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décembre 2015</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Examen normal</a:t>
                      </a:r>
                    </a:p>
                    <a:p>
                      <a:pPr algn="l" fontAlgn="b">
                        <a:lnSpc>
                          <a:spcPct val="150000"/>
                        </a:lnSpc>
                      </a:pP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260030498"/>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BNM</a:t>
                      </a:r>
                    </a:p>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Juillet 2015</a:t>
                      </a:r>
                    </a:p>
                    <a:p>
                      <a:pPr marL="0" algn="ctr" defTabSz="914400" rtl="0" eaLnBrk="1" fontAlgn="b" latinLnBrk="0" hangingPunct="1">
                        <a:lnSpc>
                          <a:spcPct val="150000"/>
                        </a:lnSpc>
                      </a:pP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algn="l" fontAlgn="b">
                        <a:lnSpc>
                          <a:spcPct val="150000"/>
                        </a:lnSpc>
                      </a:pPr>
                      <a:r>
                        <a:rPr lang="fr-BE" sz="1800" b="0" i="0" u="sng" strike="noStrike">
                          <a:solidFill>
                            <a:schemeClr val="tx1"/>
                          </a:solidFill>
                          <a:effectLst/>
                          <a:latin typeface="Arial" panose="020B0604020202020204" pitchFamily="34" charset="0"/>
                          <a:cs typeface="Arial" panose="020B0604020202020204" pitchFamily="34" charset="0"/>
                        </a:rPr>
                        <a:t>Muscle quadriceps</a:t>
                      </a:r>
                      <a:r>
                        <a:rPr lang="fr-BE" sz="1800" b="0" i="0" u="none" strike="noStrike">
                          <a:solidFill>
                            <a:schemeClr val="tx1"/>
                          </a:solidFill>
                          <a:effectLst/>
                          <a:latin typeface="Arial" panose="020B0604020202020204" pitchFamily="34" charset="0"/>
                          <a:cs typeface="Arial" panose="020B0604020202020204" pitchFamily="34" charset="0"/>
                        </a:rPr>
                        <a:t> : en colorations usuelles (PAS, Trichrome de </a:t>
                      </a:r>
                      <a:r>
                        <a:rPr lang="fr-BE" sz="1800" b="0" i="0" u="none" strike="noStrike" err="1">
                          <a:solidFill>
                            <a:schemeClr val="tx1"/>
                          </a:solidFill>
                          <a:effectLst/>
                          <a:latin typeface="Arial" panose="020B0604020202020204" pitchFamily="34" charset="0"/>
                          <a:cs typeface="Arial" panose="020B0604020202020204" pitchFamily="34" charset="0"/>
                        </a:rPr>
                        <a:t>Gomori</a:t>
                      </a:r>
                      <a:r>
                        <a:rPr lang="fr-BE" sz="1800" b="0" i="0" u="none" strike="noStrike">
                          <a:solidFill>
                            <a:schemeClr val="tx1"/>
                          </a:solidFill>
                          <a:effectLst/>
                          <a:latin typeface="Arial" panose="020B0604020202020204" pitchFamily="34" charset="0"/>
                          <a:cs typeface="Arial" panose="020B0604020202020204" pitchFamily="34" charset="0"/>
                        </a:rPr>
                        <a:t>, Rouge Congo), pas de processus pathologique ; bilan </a:t>
                      </a:r>
                      <a:r>
                        <a:rPr lang="fr-BE" sz="1800" b="0" i="0" u="none" strike="noStrike" err="1">
                          <a:solidFill>
                            <a:schemeClr val="tx1"/>
                          </a:solidFill>
                          <a:effectLst/>
                          <a:latin typeface="Arial" panose="020B0604020202020204" pitchFamily="34" charset="0"/>
                          <a:cs typeface="Arial" panose="020B0604020202020204" pitchFamily="34" charset="0"/>
                        </a:rPr>
                        <a:t>immuno</a:t>
                      </a:r>
                      <a:r>
                        <a:rPr lang="fr-BE" sz="1800" b="0" i="0" u="none" strike="noStrike">
                          <a:solidFill>
                            <a:schemeClr val="tx1"/>
                          </a:solidFill>
                          <a:effectLst/>
                          <a:latin typeface="Arial" panose="020B0604020202020204" pitchFamily="34" charset="0"/>
                          <a:cs typeface="Arial" panose="020B0604020202020204" pitchFamily="34" charset="0"/>
                        </a:rPr>
                        <a:t>-histologique N</a:t>
                      </a:r>
                    </a:p>
                    <a:p>
                      <a:pPr algn="l" fontAlgn="b">
                        <a:lnSpc>
                          <a:spcPct val="150000"/>
                        </a:lnSpc>
                      </a:pPr>
                      <a:r>
                        <a:rPr lang="fr-BE" sz="1800" b="0" i="0" u="sng" strike="noStrike">
                          <a:solidFill>
                            <a:schemeClr val="tx1"/>
                          </a:solidFill>
                          <a:effectLst/>
                          <a:latin typeface="Arial" panose="020B0604020202020204" pitchFamily="34" charset="0"/>
                          <a:cs typeface="Arial" panose="020B0604020202020204" pitchFamily="34" charset="0"/>
                        </a:rPr>
                        <a:t>Nerf sural G (3 cm)</a:t>
                      </a:r>
                      <a:r>
                        <a:rPr lang="fr-BE" sz="1800" b="0" i="0" u="none" strike="noStrike">
                          <a:solidFill>
                            <a:schemeClr val="tx1"/>
                          </a:solidFill>
                          <a:effectLst/>
                          <a:latin typeface="Arial" panose="020B0604020202020204" pitchFamily="34" charset="0"/>
                          <a:cs typeface="Arial" panose="020B0604020202020204" pitchFamily="34" charset="0"/>
                        </a:rPr>
                        <a:t> : aspect histologique dans les limites de la N</a:t>
                      </a:r>
                    </a:p>
                  </a:txBody>
                  <a:tcPr marL="9525" marR="9525" marT="9525" marB="0" anchor="b"/>
                </a:tc>
                <a:extLst>
                  <a:ext uri="{0D108BD9-81ED-4DB2-BD59-A6C34878D82A}">
                    <a16:rowId xmlns:a16="http://schemas.microsoft.com/office/drawing/2014/main" val="2933862957"/>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Avis </a:t>
                      </a:r>
                      <a:r>
                        <a:rPr lang="fr-BE" sz="1800" b="1" i="0" u="none" strike="noStrike" kern="1200" err="1">
                          <a:solidFill>
                            <a:schemeClr val="dk1"/>
                          </a:solidFill>
                          <a:effectLst/>
                          <a:latin typeface="Arial" panose="020B0604020202020204" pitchFamily="34" charset="0"/>
                          <a:ea typeface="+mn-ea"/>
                          <a:cs typeface="Arial" panose="020B0604020202020204" pitchFamily="34" charset="0"/>
                        </a:rPr>
                        <a:t>rhumato</a:t>
                      </a:r>
                      <a:r>
                        <a:rPr lang="fr-BE" sz="1800" b="1" i="0" u="none" strike="noStrike" kern="1200">
                          <a:solidFill>
                            <a:schemeClr val="dk1"/>
                          </a:solidFill>
                          <a:effectLst/>
                          <a:latin typeface="Arial" panose="020B0604020202020204" pitchFamily="34" charset="0"/>
                          <a:ea typeface="+mn-ea"/>
                          <a:cs typeface="Arial" panose="020B0604020202020204" pitchFamily="34" charset="0"/>
                        </a:rPr>
                        <a:t> novembre 2015</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Pas d’argument pour une maladie inflammatoire systémique</a:t>
                      </a:r>
                    </a:p>
                    <a:p>
                      <a:pPr algn="l" fontAlgn="b">
                        <a:lnSpc>
                          <a:spcPct val="150000"/>
                        </a:lnSpc>
                      </a:pP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936042059"/>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Avril 2017</a:t>
                      </a:r>
                    </a:p>
                  </a:txBody>
                  <a:tcPr marL="9525" marR="9525" marT="9525" marB="0" anchor="b"/>
                </a:tc>
                <a:tc>
                  <a:txBody>
                    <a:bodyPr/>
                    <a:lstStyle/>
                    <a:p>
                      <a:pPr algn="l" fontAlgn="b">
                        <a:lnSpc>
                          <a:spcPct val="150000"/>
                        </a:lnSpc>
                      </a:pPr>
                      <a:r>
                        <a:rPr lang="fr-BE" sz="1800" b="1" i="0" u="none" strike="noStrike" kern="1200">
                          <a:solidFill>
                            <a:srgbClr val="00B050"/>
                          </a:solidFill>
                          <a:effectLst/>
                          <a:latin typeface="Arial" panose="020B0604020202020204" pitchFamily="34" charset="0"/>
                          <a:ea typeface="+mn-ea"/>
                          <a:cs typeface="Arial" panose="020B0604020202020204" pitchFamily="34" charset="0"/>
                        </a:rPr>
                        <a:t>Installation subaigüe d’une </a:t>
                      </a:r>
                      <a:r>
                        <a:rPr lang="fr-BE" sz="1800" b="1" i="0" u="none" strike="noStrike" kern="1200" err="1">
                          <a:solidFill>
                            <a:srgbClr val="00B050"/>
                          </a:solidFill>
                          <a:effectLst/>
                          <a:latin typeface="Arial" panose="020B0604020202020204" pitchFamily="34" charset="0"/>
                          <a:ea typeface="+mn-ea"/>
                          <a:cs typeface="Arial" panose="020B0604020202020204" pitchFamily="34" charset="0"/>
                        </a:rPr>
                        <a:t>hyperpathie</a:t>
                      </a:r>
                      <a:r>
                        <a:rPr lang="fr-BE" sz="1800" b="1" i="0" u="none" strike="noStrike" kern="1200">
                          <a:solidFill>
                            <a:srgbClr val="00B050"/>
                          </a:solidFill>
                          <a:effectLst/>
                          <a:latin typeface="Arial" panose="020B0604020202020204" pitchFamily="34" charset="0"/>
                          <a:ea typeface="+mn-ea"/>
                          <a:cs typeface="Arial" panose="020B0604020202020204" pitchFamily="34" charset="0"/>
                        </a:rPr>
                        <a:t> de la plante du pied Dr.</a:t>
                      </a:r>
                    </a:p>
                  </a:txBody>
                  <a:tcPr marL="9525" marR="9525" marT="9525" marB="0" anchor="b"/>
                </a:tc>
                <a:extLst>
                  <a:ext uri="{0D108BD9-81ED-4DB2-BD59-A6C34878D82A}">
                    <a16:rowId xmlns:a16="http://schemas.microsoft.com/office/drawing/2014/main" val="1583831567"/>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ENMG mai 2017</a:t>
                      </a:r>
                    </a:p>
                    <a:p>
                      <a:pPr marL="0" algn="ctr" defTabSz="914400" rtl="0" eaLnBrk="1" fontAlgn="b" latinLnBrk="0" hangingPunct="1">
                        <a:lnSpc>
                          <a:spcPct val="150000"/>
                        </a:lnSpc>
                      </a:pP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lnSpc>
                          <a:spcPct val="150000"/>
                        </a:lnSpc>
                      </a:pP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lnSpc>
                          <a:spcPct val="150000"/>
                        </a:lnSpc>
                      </a:pP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Examen confirme les données antérieures avec une nette aggravation aigüe/subaigüe dans le territoire du nerf tibial Dr. Compte tenu d’une neuropathie axonale, </a:t>
                      </a:r>
                      <a:r>
                        <a:rPr lang="fr-BE" sz="1800" b="0" i="0" u="none" strike="noStrike" err="1">
                          <a:solidFill>
                            <a:schemeClr val="tx1"/>
                          </a:solidFill>
                          <a:effectLst/>
                          <a:latin typeface="Arial" panose="020B0604020202020204" pitchFamily="34" charset="0"/>
                          <a:cs typeface="Arial" panose="020B0604020202020204" pitchFamily="34" charset="0"/>
                        </a:rPr>
                        <a:t>sensitivo-motrice</a:t>
                      </a:r>
                      <a:r>
                        <a:rPr lang="fr-BE" sz="1800" b="0" i="0" u="none" strike="noStrike">
                          <a:solidFill>
                            <a:schemeClr val="tx1"/>
                          </a:solidFill>
                          <a:effectLst/>
                          <a:latin typeface="Arial" panose="020B0604020202020204" pitchFamily="34" charset="0"/>
                          <a:cs typeface="Arial" panose="020B0604020202020204" pitchFamily="34" charset="0"/>
                        </a:rPr>
                        <a:t>, asymétrique, évoluant par poussées, le diagnostic de </a:t>
                      </a:r>
                      <a:r>
                        <a:rPr lang="fr-BE" sz="1800" b="1" i="0" u="none" strike="noStrike">
                          <a:solidFill>
                            <a:srgbClr val="FF0000"/>
                          </a:solidFill>
                          <a:effectLst/>
                          <a:latin typeface="Arial" panose="020B0604020202020204" pitchFamily="34" charset="0"/>
                          <a:cs typeface="Arial" panose="020B0604020202020204" pitchFamily="34" charset="0"/>
                        </a:rPr>
                        <a:t>vascularite isolée du SNP</a:t>
                      </a:r>
                      <a:r>
                        <a:rPr lang="fr-BE" sz="1800" b="0" i="0" u="none" strike="noStrike">
                          <a:solidFill>
                            <a:schemeClr val="tx1"/>
                          </a:solidFill>
                          <a:effectLst/>
                          <a:latin typeface="Arial" panose="020B0604020202020204" pitchFamily="34" charset="0"/>
                          <a:cs typeface="Arial" panose="020B0604020202020204" pitchFamily="34" charset="0"/>
                        </a:rPr>
                        <a:t> doit être évoqué</a:t>
                      </a:r>
                    </a:p>
                  </a:txBody>
                  <a:tcPr marL="9525" marR="9525" marT="9525" marB="0" anchor="b">
                    <a:solidFill>
                      <a:schemeClr val="accent6">
                        <a:lumMod val="20000"/>
                        <a:lumOff val="80000"/>
                      </a:schemeClr>
                    </a:solidFill>
                  </a:tcPr>
                </a:tc>
                <a:extLst>
                  <a:ext uri="{0D108BD9-81ED-4DB2-BD59-A6C34878D82A}">
                    <a16:rowId xmlns:a16="http://schemas.microsoft.com/office/drawing/2014/main" val="2807131114"/>
                  </a:ext>
                </a:extLst>
              </a:tr>
            </a:tbl>
          </a:graphicData>
        </a:graphic>
      </p:graphicFrame>
      <p:sp>
        <p:nvSpPr>
          <p:cNvPr id="9" name="ZoneTexte 8">
            <a:extLst>
              <a:ext uri="{FF2B5EF4-FFF2-40B4-BE49-F238E27FC236}">
                <a16:creationId xmlns:a16="http://schemas.microsoft.com/office/drawing/2014/main" id="{C997274B-87B3-80D9-5086-0F8AB94EC3F1}"/>
              </a:ext>
            </a:extLst>
          </p:cNvPr>
          <p:cNvSpPr txBox="1"/>
          <p:nvPr/>
        </p:nvSpPr>
        <p:spPr>
          <a:xfrm>
            <a:off x="973393" y="1454904"/>
            <a:ext cx="6098458" cy="369332"/>
          </a:xfrm>
          <a:prstGeom prst="rect">
            <a:avLst/>
          </a:prstGeom>
          <a:noFill/>
        </p:spPr>
        <p:txBody>
          <a:bodyPr wrap="square">
            <a:spAutoFit/>
          </a:bodyPr>
          <a:lstStyle/>
          <a:p>
            <a:r>
              <a:rPr lang="fr-FR">
                <a:solidFill>
                  <a:schemeClr val="bg1"/>
                </a:solidFill>
              </a:rPr>
              <a:t>Mme BS, 52 ans (enseignante)</a:t>
            </a:r>
          </a:p>
        </p:txBody>
      </p:sp>
      <p:sp>
        <p:nvSpPr>
          <p:cNvPr id="10" name="Titre 1">
            <a:extLst>
              <a:ext uri="{FF2B5EF4-FFF2-40B4-BE49-F238E27FC236}">
                <a16:creationId xmlns:a16="http://schemas.microsoft.com/office/drawing/2014/main" id="{DF47E949-09A8-8164-F971-B402D33F87FC}"/>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Tree>
    <p:extLst>
      <p:ext uri="{BB962C8B-B14F-4D97-AF65-F5344CB8AC3E}">
        <p14:creationId xmlns:p14="http://schemas.microsoft.com/office/powerpoint/2010/main" val="2517144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11D1B3FC-9900-8D43-8D21-1A8F5D350876}"/>
              </a:ext>
            </a:extLst>
          </p:cNvPr>
          <p:cNvGraphicFramePr>
            <a:graphicFrameLocks noGrp="1"/>
          </p:cNvGraphicFramePr>
          <p:nvPr>
            <p:extLst>
              <p:ext uri="{D42A27DB-BD31-4B8C-83A1-F6EECF244321}">
                <p14:modId xmlns:p14="http://schemas.microsoft.com/office/powerpoint/2010/main" val="1478224120"/>
              </p:ext>
            </p:extLst>
          </p:nvPr>
        </p:nvGraphicFramePr>
        <p:xfrm>
          <a:off x="1524000" y="2720955"/>
          <a:ext cx="9144000" cy="2955925"/>
        </p:xfrm>
        <a:graphic>
          <a:graphicData uri="http://schemas.openxmlformats.org/drawingml/2006/table">
            <a:tbl>
              <a:tblPr>
                <a:tableStyleId>{5C22544A-7EE6-4342-B048-85BDC9FD1C3A}</a:tableStyleId>
              </a:tblPr>
              <a:tblGrid>
                <a:gridCol w="2270671">
                  <a:extLst>
                    <a:ext uri="{9D8B030D-6E8A-4147-A177-3AD203B41FA5}">
                      <a16:colId xmlns:a16="http://schemas.microsoft.com/office/drawing/2014/main" val="1094730732"/>
                    </a:ext>
                  </a:extLst>
                </a:gridCol>
                <a:gridCol w="6873329">
                  <a:extLst>
                    <a:ext uri="{9D8B030D-6E8A-4147-A177-3AD203B41FA5}">
                      <a16:colId xmlns:a16="http://schemas.microsoft.com/office/drawing/2014/main" val="524619532"/>
                    </a:ext>
                  </a:extLst>
                </a:gridCol>
              </a:tblGrid>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Génétique</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TTR, HNLPP : négatif</a:t>
                      </a:r>
                    </a:p>
                  </a:txBody>
                  <a:tcPr marL="9525" marR="9525" marT="9525" marB="0" anchor="b">
                    <a:solidFill>
                      <a:schemeClr val="accent6">
                        <a:lumMod val="20000"/>
                        <a:lumOff val="80000"/>
                      </a:schemeClr>
                    </a:solidFill>
                  </a:tcPr>
                </a:tc>
                <a:extLst>
                  <a:ext uri="{0D108BD9-81ED-4DB2-BD59-A6C34878D82A}">
                    <a16:rowId xmlns:a16="http://schemas.microsoft.com/office/drawing/2014/main" val="2260030498"/>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PL</a:t>
                      </a:r>
                    </a:p>
                  </a:txBody>
                  <a:tcPr marL="9525" marR="9525" marT="9525" marB="0" anchor="b"/>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Absence d’</a:t>
                      </a:r>
                      <a:r>
                        <a:rPr lang="fr-BE" sz="1800" b="0" i="0" u="none" strike="noStrike" err="1">
                          <a:solidFill>
                            <a:schemeClr val="tx1"/>
                          </a:solidFill>
                          <a:effectLst/>
                          <a:latin typeface="Arial" panose="020B0604020202020204" pitchFamily="34" charset="0"/>
                          <a:cs typeface="Arial" panose="020B0604020202020204" pitchFamily="34" charset="0"/>
                        </a:rPr>
                        <a:t>hyperprotéinorachie</a:t>
                      </a:r>
                      <a:r>
                        <a:rPr lang="fr-BE" sz="1800" b="0" i="0" u="none" strike="noStrike">
                          <a:solidFill>
                            <a:schemeClr val="tx1"/>
                          </a:solidFill>
                          <a:effectLst/>
                          <a:latin typeface="Arial" panose="020B0604020202020204" pitchFamily="34" charset="0"/>
                          <a:cs typeface="Arial" panose="020B0604020202020204" pitchFamily="34" charset="0"/>
                        </a:rPr>
                        <a:t>, absence de </a:t>
                      </a:r>
                      <a:r>
                        <a:rPr lang="fr-BE" sz="1800" b="0" i="0" u="none" strike="noStrike" err="1">
                          <a:solidFill>
                            <a:schemeClr val="tx1"/>
                          </a:solidFill>
                          <a:effectLst/>
                          <a:latin typeface="Arial" panose="020B0604020202020204" pitchFamily="34" charset="0"/>
                          <a:cs typeface="Arial" panose="020B0604020202020204" pitchFamily="34" charset="0"/>
                        </a:rPr>
                        <a:t>cellularité</a:t>
                      </a: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33862957"/>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IRM plexus lombaire</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Examen non en faveur d’une éventuelle </a:t>
                      </a:r>
                      <a:r>
                        <a:rPr lang="fr-BE" sz="1800" b="0" i="0" u="none" strike="noStrike" err="1">
                          <a:solidFill>
                            <a:schemeClr val="tx1"/>
                          </a:solidFill>
                          <a:effectLst/>
                          <a:latin typeface="Arial" panose="020B0604020202020204" pitchFamily="34" charset="0"/>
                          <a:cs typeface="Arial" panose="020B0604020202020204" pitchFamily="34" charset="0"/>
                        </a:rPr>
                        <a:t>plexopathie</a:t>
                      </a: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936042059"/>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Doppler artériel des MI</a:t>
                      </a:r>
                    </a:p>
                  </a:txBody>
                  <a:tcPr marL="9525" marR="9525" marT="9525" marB="0" anchor="b"/>
                </a:tc>
                <a:tc>
                  <a:txBody>
                    <a:bodyPr/>
                    <a:lstStyle/>
                    <a:p>
                      <a:pPr algn="l" fontAlgn="b">
                        <a:lnSpc>
                          <a:spcPct val="150000"/>
                        </a:lnSpc>
                      </a:pPr>
                      <a:r>
                        <a:rPr lang="fr-BE" sz="1800" b="0" i="0" u="none" strike="noStrike" kern="1200">
                          <a:solidFill>
                            <a:schemeClr val="tx1"/>
                          </a:solidFill>
                          <a:effectLst/>
                          <a:latin typeface="Arial" panose="020B0604020202020204" pitchFamily="34" charset="0"/>
                          <a:ea typeface="+mn-ea"/>
                          <a:cs typeface="Arial" panose="020B0604020202020204" pitchFamily="34" charset="0"/>
                        </a:rPr>
                        <a:t>Examen normal</a:t>
                      </a:r>
                    </a:p>
                    <a:p>
                      <a:pPr algn="l" fontAlgn="b">
                        <a:lnSpc>
                          <a:spcPct val="150000"/>
                        </a:lnSpc>
                      </a:pPr>
                      <a:endParaRPr lang="fr-BE" sz="1800" b="0" i="0" u="none" strike="noStrike" kern="1200">
                        <a:solidFill>
                          <a:schemeClr val="tx1"/>
                        </a:solidFill>
                        <a:effectLst/>
                        <a:latin typeface="Arial" panose="020B0604020202020204" pitchFamily="34" charset="0"/>
                        <a:ea typeface="+mn-ea"/>
                        <a:cs typeface="Arial" panose="020B0604020202020204" pitchFamily="34" charset="0"/>
                      </a:endParaRPr>
                    </a:p>
                  </a:txBody>
                  <a:tcPr marL="9525" marR="9525" marT="9525" marB="0" anchor="b"/>
                </a:tc>
                <a:extLst>
                  <a:ext uri="{0D108BD9-81ED-4DB2-BD59-A6C34878D82A}">
                    <a16:rowId xmlns:a16="http://schemas.microsoft.com/office/drawing/2014/main" val="1583831567"/>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Adressée au </a:t>
                      </a:r>
                      <a:br>
                        <a:rPr lang="fr-BE" sz="1800" b="1" i="0" u="none" strike="noStrike" kern="1200">
                          <a:solidFill>
                            <a:schemeClr val="dk1"/>
                          </a:solidFill>
                          <a:effectLst/>
                          <a:latin typeface="Arial" panose="020B0604020202020204" pitchFamily="34" charset="0"/>
                          <a:ea typeface="+mn-ea"/>
                          <a:cs typeface="Arial" panose="020B0604020202020204" pitchFamily="34" charset="0"/>
                        </a:rPr>
                      </a:br>
                      <a:r>
                        <a:rPr lang="fr-BE" sz="1800" b="1" i="0" u="none" strike="noStrike" kern="1200">
                          <a:solidFill>
                            <a:schemeClr val="dk1"/>
                          </a:solidFill>
                          <a:effectLst/>
                          <a:latin typeface="Arial" panose="020B0604020202020204" pitchFamily="34" charset="0"/>
                          <a:ea typeface="+mn-ea"/>
                          <a:cs typeface="Arial" panose="020B0604020202020204" pitchFamily="34" charset="0"/>
                        </a:rPr>
                        <a:t>Dr </a:t>
                      </a:r>
                      <a:r>
                        <a:rPr lang="fr-BE" sz="1800" b="1" i="0" u="none" strike="noStrike" kern="1200" err="1">
                          <a:solidFill>
                            <a:schemeClr val="dk1"/>
                          </a:solidFill>
                          <a:effectLst/>
                          <a:latin typeface="Arial" panose="020B0604020202020204" pitchFamily="34" charset="0"/>
                          <a:ea typeface="+mn-ea"/>
                          <a:cs typeface="Arial" panose="020B0604020202020204" pitchFamily="34" charset="0"/>
                        </a:rPr>
                        <a:t>T</a:t>
                      </a:r>
                      <a:r>
                        <a:rPr lang="fr-BE" sz="1800" b="1" i="0" u="none" strike="noStrike" kern="1200">
                          <a:solidFill>
                            <a:schemeClr val="dk1"/>
                          </a:solidFill>
                          <a:effectLst/>
                          <a:latin typeface="Arial" panose="020B0604020202020204" pitchFamily="34" charset="0"/>
                          <a:ea typeface="+mn-ea"/>
                          <a:cs typeface="Arial" panose="020B0604020202020204" pitchFamily="34" charset="0"/>
                        </a:rPr>
                        <a:t> </a:t>
                      </a:r>
                      <a:r>
                        <a:rPr lang="fr-BE" sz="1800" b="1" i="0" u="none" strike="noStrike" kern="1200" err="1">
                          <a:solidFill>
                            <a:schemeClr val="dk1"/>
                          </a:solidFill>
                          <a:effectLst/>
                          <a:latin typeface="Arial" panose="020B0604020202020204" pitchFamily="34" charset="0"/>
                          <a:ea typeface="+mn-ea"/>
                          <a:cs typeface="Arial" panose="020B0604020202020204" pitchFamily="34" charset="0"/>
                        </a:rPr>
                        <a:t>Maisonobe</a:t>
                      </a: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février 2018</a:t>
                      </a:r>
                    </a:p>
                  </a:txBody>
                  <a:tcPr marL="9525" marR="9525" marT="9525" marB="0" anchor="b">
                    <a:solidFill>
                      <a:schemeClr val="accent6">
                        <a:lumMod val="20000"/>
                        <a:lumOff val="80000"/>
                      </a:schemeClr>
                    </a:solidFill>
                  </a:tcPr>
                </a:tc>
                <a:tc>
                  <a:txBody>
                    <a:bodyPr/>
                    <a:lstStyle/>
                    <a:p>
                      <a:pPr algn="l" fontAlgn="b">
                        <a:lnSpc>
                          <a:spcPct val="150000"/>
                        </a:lnSpc>
                      </a:pPr>
                      <a:endParaRPr lang="fr-BE" sz="2000" b="0" i="0" u="none" strike="noStrike">
                        <a:solidFill>
                          <a:schemeClr val="tx1"/>
                        </a:solidFill>
                        <a:effectLst/>
                        <a:latin typeface="+mj-lt"/>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807131114"/>
                  </a:ext>
                </a:extLst>
              </a:tr>
            </a:tbl>
          </a:graphicData>
        </a:graphic>
      </p:graphicFrame>
      <p:sp>
        <p:nvSpPr>
          <p:cNvPr id="9" name="ZoneTexte 8">
            <a:extLst>
              <a:ext uri="{FF2B5EF4-FFF2-40B4-BE49-F238E27FC236}">
                <a16:creationId xmlns:a16="http://schemas.microsoft.com/office/drawing/2014/main" id="{315D2D82-A46E-8DD4-9200-AC8EEB0F03C8}"/>
              </a:ext>
            </a:extLst>
          </p:cNvPr>
          <p:cNvSpPr txBox="1"/>
          <p:nvPr/>
        </p:nvSpPr>
        <p:spPr>
          <a:xfrm>
            <a:off x="1524000" y="1995596"/>
            <a:ext cx="6098458" cy="369332"/>
          </a:xfrm>
          <a:prstGeom prst="rect">
            <a:avLst/>
          </a:prstGeom>
          <a:noFill/>
        </p:spPr>
        <p:txBody>
          <a:bodyPr wrap="square">
            <a:spAutoFit/>
          </a:bodyPr>
          <a:lstStyle/>
          <a:p>
            <a:r>
              <a:rPr lang="fr-FR">
                <a:solidFill>
                  <a:schemeClr val="bg1"/>
                </a:solidFill>
              </a:rPr>
              <a:t>Mme BS, 52 ans (enseignante)</a:t>
            </a:r>
          </a:p>
        </p:txBody>
      </p:sp>
      <p:sp>
        <p:nvSpPr>
          <p:cNvPr id="10" name="Titre 1">
            <a:extLst>
              <a:ext uri="{FF2B5EF4-FFF2-40B4-BE49-F238E27FC236}">
                <a16:creationId xmlns:a16="http://schemas.microsoft.com/office/drawing/2014/main" id="{97EE1C04-D1CD-07E6-0DE0-883CF3C5643A}"/>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Tree>
    <p:extLst>
      <p:ext uri="{BB962C8B-B14F-4D97-AF65-F5344CB8AC3E}">
        <p14:creationId xmlns:p14="http://schemas.microsoft.com/office/powerpoint/2010/main" val="3660194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8647E5-291D-A141-81DD-DF5998679BF8}"/>
              </a:ext>
            </a:extLst>
          </p:cNvPr>
          <p:cNvSpPr/>
          <p:nvPr/>
        </p:nvSpPr>
        <p:spPr>
          <a:xfrm>
            <a:off x="0" y="30573"/>
            <a:ext cx="12192000" cy="6760825"/>
          </a:xfrm>
          <a:prstGeom prst="rect">
            <a:avLst/>
          </a:prstGeom>
        </p:spPr>
        <p:txBody>
          <a:bodyPr wrap="square">
            <a:spAutoFit/>
          </a:bodyPr>
          <a:lstStyle/>
          <a:p>
            <a:pPr marL="228600" hangingPunct="0"/>
            <a:r>
              <a:rPr lang="fr-FR" sz="2000" b="1" u="sng" dirty="0">
                <a:solidFill>
                  <a:schemeClr val="bg1"/>
                </a:solidFill>
                <a:latin typeface="Arial" panose="020B0604020202020204" pitchFamily="34" charset="0"/>
                <a:ea typeface="Times New Roman" panose="02020603050405020304" pitchFamily="18" charset="0"/>
                <a:cs typeface="Arial" panose="020B0604020202020204" pitchFamily="34" charset="0"/>
              </a:rPr>
              <a:t>AU TOTAL</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 </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highlight>
                  <a:srgbClr val="FFFF00"/>
                </a:highlight>
                <a:latin typeface="Arial" panose="020B0604020202020204" pitchFamily="34" charset="0"/>
                <a:ea typeface="Times New Roman" panose="02020603050405020304" pitchFamily="18" charset="0"/>
                <a:cs typeface="Arial" panose="020B0604020202020204" pitchFamily="34" charset="0"/>
              </a:rPr>
              <a:t>La clinique, l'évolution et l'EMG </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confirme clairement une </a:t>
            </a:r>
            <a:r>
              <a:rPr lang="fr-FR" sz="2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mononeuropathie</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multiple axonale sensitivo-motrice à nette prédominance sensitive évoluant par poussées avec des installations aiguës, évocatrice d'ischémie, mais pas très douloureuses au moment de l'installation.</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highlight>
                  <a:srgbClr val="FFFF00"/>
                </a:highlight>
                <a:latin typeface="Arial" panose="020B0604020202020204" pitchFamily="34" charset="0"/>
                <a:cs typeface="Arial" panose="020B0604020202020204" pitchFamily="34" charset="0"/>
              </a:rPr>
              <a:t>Vu la négativité du bilan large, l'évolutivité et le profil </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deux hypothèses à mon avis peuvent se discuter : </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une </a:t>
            </a:r>
            <a:r>
              <a:rPr lang="fr-FR" sz="2000" b="1" dirty="0">
                <a:solidFill>
                  <a:schemeClr val="bg1"/>
                </a:solidFill>
                <a:highlight>
                  <a:srgbClr val="FF0000"/>
                </a:highlight>
                <a:latin typeface="Arial" panose="020B0604020202020204" pitchFamily="34" charset="0"/>
                <a:ea typeface="Times New Roman" panose="02020603050405020304" pitchFamily="18" charset="0"/>
                <a:cs typeface="Arial" panose="020B0604020202020204" pitchFamily="34" charset="0"/>
              </a:rPr>
              <a:t>vascularite</a:t>
            </a:r>
            <a:r>
              <a:rPr lang="fr-FR"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 restreinte au système nerveux périphérique évoluant par poussée</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Pas de douleur vive lors des installations et biopsie nerveuse non contributive mais peu informative.</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nous avons eu également des patients avec des poussées d'atteinte successive sur plusieurs années à bilan large également négatif, sans </a:t>
            </a:r>
            <a:r>
              <a:rPr lang="fr-FR" sz="2000" b="1" dirty="0">
                <a:solidFill>
                  <a:schemeClr val="bg1"/>
                </a:solidFill>
                <a:highlight>
                  <a:srgbClr val="FF0000"/>
                </a:highlight>
                <a:latin typeface="Arial" panose="020B0604020202020204" pitchFamily="34" charset="0"/>
                <a:ea typeface="Times New Roman" panose="02020603050405020304" pitchFamily="18" charset="0"/>
                <a:cs typeface="Arial" panose="020B0604020202020204" pitchFamily="34" charset="0"/>
              </a:rPr>
              <a:t>lymphome</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mis en évidence évoquant des </a:t>
            </a:r>
            <a:r>
              <a:rPr lang="fr-FR" sz="2000" b="1" dirty="0">
                <a:solidFill>
                  <a:schemeClr val="bg1"/>
                </a:solidFill>
                <a:highlight>
                  <a:srgbClr val="FF0000"/>
                </a:highlight>
                <a:latin typeface="Arial" panose="020B0604020202020204" pitchFamily="34" charset="0"/>
                <a:ea typeface="Times New Roman" panose="02020603050405020304" pitchFamily="18" charset="0"/>
                <a:cs typeface="Arial" panose="020B0604020202020204" pitchFamily="34" charset="0"/>
              </a:rPr>
              <a:t>poussées type "Parsonage-Turner" </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mais dans des territoires distaux des membres. Concept non clair mais possible mécanisme de poussées infiltratives. </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highlight>
                  <a:srgbClr val="FFFF00"/>
                </a:highlight>
                <a:latin typeface="Arial" panose="020B0604020202020204" pitchFamily="34" charset="0"/>
                <a:cs typeface="Arial" panose="020B0604020202020204" pitchFamily="34" charset="0"/>
              </a:rPr>
              <a:t>Deux options se discutent : </a:t>
            </a:r>
            <a:endParaRPr lang="fr-BE" sz="2000" dirty="0">
              <a:highlight>
                <a:srgbClr val="FFFF00"/>
              </a:highlight>
              <a:latin typeface="Arial" panose="020B0604020202020204" pitchFamily="34"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Corticothérapie assez courte d'épreuve sur 6 mois à doses dégressives pour éviter une nouvelle poussée mais sans moyen de juger vraiment l'efficacité à court terme.</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ou Surveillance rapprochée. Bolus en cas de nouvelle poussée avec biopsie nerveuse si possible. Avec dans les deux cas renforcement traitement symptomatique </a:t>
            </a:r>
            <a:r>
              <a:rPr lang="fr-FR" sz="2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Versatis</a:t>
            </a: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augmentation Lyrica en fonction des périodes les plus douloureuses.</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Certains de nos patients ont aussi arrêté de faire des poussées sous cure d'IgIV répétées…</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A discuter +++</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hangingPunct="0">
              <a:spcBef>
                <a:spcPts val="400"/>
              </a:spcBef>
              <a:buFont typeface="Wingdings" pitchFamily="2" charset="2"/>
              <a:buChar char=""/>
            </a:pPr>
            <a:r>
              <a:rPr lang="fr-FR"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PS : compléter le bilan par BGSA, PCR Parvovirus B19</a:t>
            </a:r>
            <a:endParaRPr lang="fr-BE"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9850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11D1B3FC-9900-8D43-8D21-1A8F5D350876}"/>
              </a:ext>
            </a:extLst>
          </p:cNvPr>
          <p:cNvGraphicFramePr>
            <a:graphicFrameLocks noGrp="1"/>
          </p:cNvGraphicFramePr>
          <p:nvPr>
            <p:extLst>
              <p:ext uri="{D42A27DB-BD31-4B8C-83A1-F6EECF244321}">
                <p14:modId xmlns:p14="http://schemas.microsoft.com/office/powerpoint/2010/main" val="3662802522"/>
              </p:ext>
            </p:extLst>
          </p:nvPr>
        </p:nvGraphicFramePr>
        <p:xfrm>
          <a:off x="1524000" y="2778310"/>
          <a:ext cx="9144000" cy="2132965"/>
        </p:xfrm>
        <a:graphic>
          <a:graphicData uri="http://schemas.openxmlformats.org/drawingml/2006/table">
            <a:tbl>
              <a:tblPr>
                <a:tableStyleId>{5C22544A-7EE6-4342-B048-85BDC9FD1C3A}</a:tableStyleId>
              </a:tblPr>
              <a:tblGrid>
                <a:gridCol w="2270671">
                  <a:extLst>
                    <a:ext uri="{9D8B030D-6E8A-4147-A177-3AD203B41FA5}">
                      <a16:colId xmlns:a16="http://schemas.microsoft.com/office/drawing/2014/main" val="1094730732"/>
                    </a:ext>
                  </a:extLst>
                </a:gridCol>
                <a:gridCol w="6873329">
                  <a:extLst>
                    <a:ext uri="{9D8B030D-6E8A-4147-A177-3AD203B41FA5}">
                      <a16:colId xmlns:a16="http://schemas.microsoft.com/office/drawing/2014/main" val="524619532"/>
                    </a:ext>
                  </a:extLst>
                </a:gridCol>
              </a:tblGrid>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BGSA</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err="1">
                          <a:solidFill>
                            <a:schemeClr val="tx1"/>
                          </a:solidFill>
                          <a:effectLst/>
                          <a:latin typeface="Arial" panose="020B0604020202020204" pitchFamily="34" charset="0"/>
                          <a:cs typeface="Arial" panose="020B0604020202020204" pitchFamily="34" charset="0"/>
                        </a:rPr>
                        <a:t>Sialadénite</a:t>
                      </a:r>
                      <a:r>
                        <a:rPr lang="fr-BE" sz="1800" b="0" i="0" u="none" strike="noStrike">
                          <a:solidFill>
                            <a:schemeClr val="tx1"/>
                          </a:solidFill>
                          <a:effectLst/>
                          <a:latin typeface="Arial" panose="020B0604020202020204" pitchFamily="34" charset="0"/>
                          <a:cs typeface="Arial" panose="020B0604020202020204" pitchFamily="34" charset="0"/>
                        </a:rPr>
                        <a:t> lymphocytaire et focale de grade 2</a:t>
                      </a:r>
                    </a:p>
                  </a:txBody>
                  <a:tcPr marL="9525" marR="9525" marT="9525" marB="0" anchor="b">
                    <a:solidFill>
                      <a:schemeClr val="accent6">
                        <a:lumMod val="20000"/>
                        <a:lumOff val="80000"/>
                      </a:schemeClr>
                    </a:solidFill>
                  </a:tcPr>
                </a:tc>
                <a:extLst>
                  <a:ext uri="{0D108BD9-81ED-4DB2-BD59-A6C34878D82A}">
                    <a16:rowId xmlns:a16="http://schemas.microsoft.com/office/drawing/2014/main" val="2260030498"/>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PCR parvovirus B19</a:t>
                      </a:r>
                    </a:p>
                  </a:txBody>
                  <a:tcPr marL="9525" marR="9525" marT="9525" marB="0" anchor="b"/>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DNA viral non détecté</a:t>
                      </a:r>
                    </a:p>
                  </a:txBody>
                  <a:tcPr marL="9525" marR="9525" marT="9525" marB="0" anchor="b"/>
                </a:tc>
                <a:extLst>
                  <a:ext uri="{0D108BD9-81ED-4DB2-BD59-A6C34878D82A}">
                    <a16:rowId xmlns:a16="http://schemas.microsoft.com/office/drawing/2014/main" val="2933862957"/>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Septembre 2018</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5</a:t>
                      </a:r>
                      <a:r>
                        <a:rPr lang="fr-BE" sz="1800" b="0" i="0" u="none" strike="noStrike" baseline="30000">
                          <a:solidFill>
                            <a:schemeClr val="tx1"/>
                          </a:solidFill>
                          <a:effectLst/>
                          <a:latin typeface="Arial" panose="020B0604020202020204" pitchFamily="34" charset="0"/>
                          <a:cs typeface="Arial" panose="020B0604020202020204" pitchFamily="34" charset="0"/>
                        </a:rPr>
                        <a:t>ème</a:t>
                      </a:r>
                      <a:r>
                        <a:rPr lang="fr-BE" sz="1800" b="0" i="0" u="none" strike="noStrike">
                          <a:solidFill>
                            <a:schemeClr val="tx1"/>
                          </a:solidFill>
                          <a:effectLst/>
                          <a:latin typeface="Arial" panose="020B0604020202020204" pitchFamily="34" charset="0"/>
                          <a:cs typeface="Arial" panose="020B0604020202020204" pitchFamily="34" charset="0"/>
                        </a:rPr>
                        <a:t> poussée dans le territoire du SPE Dr</a:t>
                      </a:r>
                    </a:p>
                  </a:txBody>
                  <a:tcPr marL="9525" marR="9525" marT="9525" marB="0" anchor="b">
                    <a:solidFill>
                      <a:schemeClr val="accent6">
                        <a:lumMod val="20000"/>
                        <a:lumOff val="80000"/>
                      </a:schemeClr>
                    </a:solidFill>
                  </a:tcPr>
                </a:tc>
                <a:extLst>
                  <a:ext uri="{0D108BD9-81ED-4DB2-BD59-A6C34878D82A}">
                    <a16:rowId xmlns:a16="http://schemas.microsoft.com/office/drawing/2014/main" val="2936042059"/>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ENMG contrôle décembre 2018</a:t>
                      </a:r>
                    </a:p>
                  </a:txBody>
                  <a:tcPr marL="9525" marR="9525" marT="9525" marB="0" anchor="b"/>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Stable par rapport aux données de juin à l’exception d’une détérioration motrice dans le territoire distal du nerf fibulaire Dr</a:t>
                      </a:r>
                    </a:p>
                  </a:txBody>
                  <a:tcPr marL="9525" marR="9525" marT="9525" marB="0" anchor="b"/>
                </a:tc>
                <a:extLst>
                  <a:ext uri="{0D108BD9-81ED-4DB2-BD59-A6C34878D82A}">
                    <a16:rowId xmlns:a16="http://schemas.microsoft.com/office/drawing/2014/main" val="1583831567"/>
                  </a:ext>
                </a:extLst>
              </a:tr>
              <a:tr h="0">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BNM février 2019</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Muscle court péronier latéral Dr et nerf FS Dr</a:t>
                      </a:r>
                    </a:p>
                  </a:txBody>
                  <a:tcPr marL="9525" marR="9525" marT="9525" marB="0" anchor="b">
                    <a:solidFill>
                      <a:schemeClr val="accent6">
                        <a:lumMod val="20000"/>
                        <a:lumOff val="80000"/>
                      </a:schemeClr>
                    </a:solidFill>
                  </a:tcPr>
                </a:tc>
                <a:extLst>
                  <a:ext uri="{0D108BD9-81ED-4DB2-BD59-A6C34878D82A}">
                    <a16:rowId xmlns:a16="http://schemas.microsoft.com/office/drawing/2014/main" val="2807131114"/>
                  </a:ext>
                </a:extLst>
              </a:tr>
            </a:tbl>
          </a:graphicData>
        </a:graphic>
      </p:graphicFrame>
      <p:sp>
        <p:nvSpPr>
          <p:cNvPr id="9" name="ZoneTexte 8">
            <a:extLst>
              <a:ext uri="{FF2B5EF4-FFF2-40B4-BE49-F238E27FC236}">
                <a16:creationId xmlns:a16="http://schemas.microsoft.com/office/drawing/2014/main" id="{266ECCEE-23AE-F4DB-78BD-0D6AE8D2D069}"/>
              </a:ext>
            </a:extLst>
          </p:cNvPr>
          <p:cNvSpPr txBox="1"/>
          <p:nvPr/>
        </p:nvSpPr>
        <p:spPr>
          <a:xfrm>
            <a:off x="1524000" y="2129953"/>
            <a:ext cx="6098458" cy="369332"/>
          </a:xfrm>
          <a:prstGeom prst="rect">
            <a:avLst/>
          </a:prstGeom>
          <a:noFill/>
        </p:spPr>
        <p:txBody>
          <a:bodyPr wrap="square">
            <a:spAutoFit/>
          </a:bodyPr>
          <a:lstStyle/>
          <a:p>
            <a:r>
              <a:rPr lang="fr-FR">
                <a:solidFill>
                  <a:schemeClr val="bg1"/>
                </a:solidFill>
              </a:rPr>
              <a:t>Mme BS, 52 ans (enseignante)</a:t>
            </a:r>
          </a:p>
        </p:txBody>
      </p:sp>
      <p:sp>
        <p:nvSpPr>
          <p:cNvPr id="10" name="Titre 1">
            <a:extLst>
              <a:ext uri="{FF2B5EF4-FFF2-40B4-BE49-F238E27FC236}">
                <a16:creationId xmlns:a16="http://schemas.microsoft.com/office/drawing/2014/main" id="{C51B8189-E0E0-1FDF-9716-0E75BAC3D530}"/>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Tree>
    <p:extLst>
      <p:ext uri="{BB962C8B-B14F-4D97-AF65-F5344CB8AC3E}">
        <p14:creationId xmlns:p14="http://schemas.microsoft.com/office/powerpoint/2010/main" val="4122774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E60CAE-7F42-C142-9AF7-D68CB4CCAA23}"/>
              </a:ext>
            </a:extLst>
          </p:cNvPr>
          <p:cNvPicPr>
            <a:picLocks noChangeAspect="1"/>
          </p:cNvPicPr>
          <p:nvPr/>
        </p:nvPicPr>
        <p:blipFill>
          <a:blip r:embed="rId2"/>
          <a:stretch>
            <a:fillRect/>
          </a:stretch>
        </p:blipFill>
        <p:spPr>
          <a:xfrm>
            <a:off x="2218444" y="266700"/>
            <a:ext cx="2372591" cy="1774100"/>
          </a:xfrm>
          <a:prstGeom prst="rect">
            <a:avLst/>
          </a:prstGeom>
        </p:spPr>
      </p:pic>
      <p:pic>
        <p:nvPicPr>
          <p:cNvPr id="12" name="Image 11">
            <a:extLst>
              <a:ext uri="{FF2B5EF4-FFF2-40B4-BE49-F238E27FC236}">
                <a16:creationId xmlns:a16="http://schemas.microsoft.com/office/drawing/2014/main" id="{DEB537F2-D4D5-EA4F-9F0E-0F9840490D64}"/>
              </a:ext>
            </a:extLst>
          </p:cNvPr>
          <p:cNvPicPr>
            <a:picLocks noChangeAspect="1"/>
          </p:cNvPicPr>
          <p:nvPr/>
        </p:nvPicPr>
        <p:blipFill>
          <a:blip r:embed="rId3"/>
          <a:stretch>
            <a:fillRect/>
          </a:stretch>
        </p:blipFill>
        <p:spPr>
          <a:xfrm>
            <a:off x="2218443" y="4429274"/>
            <a:ext cx="2372591" cy="1774100"/>
          </a:xfrm>
          <a:prstGeom prst="rect">
            <a:avLst/>
          </a:prstGeom>
        </p:spPr>
      </p:pic>
      <p:pic>
        <p:nvPicPr>
          <p:cNvPr id="14" name="Image 13">
            <a:extLst>
              <a:ext uri="{FF2B5EF4-FFF2-40B4-BE49-F238E27FC236}">
                <a16:creationId xmlns:a16="http://schemas.microsoft.com/office/drawing/2014/main" id="{66EDB19D-7F8D-994C-B6B6-892A24DBC8D5}"/>
              </a:ext>
            </a:extLst>
          </p:cNvPr>
          <p:cNvPicPr>
            <a:picLocks noChangeAspect="1"/>
          </p:cNvPicPr>
          <p:nvPr/>
        </p:nvPicPr>
        <p:blipFill>
          <a:blip r:embed="rId4"/>
          <a:stretch>
            <a:fillRect/>
          </a:stretch>
        </p:blipFill>
        <p:spPr>
          <a:xfrm>
            <a:off x="2218443" y="2327205"/>
            <a:ext cx="2372591" cy="1774100"/>
          </a:xfrm>
          <a:prstGeom prst="rect">
            <a:avLst/>
          </a:prstGeom>
        </p:spPr>
      </p:pic>
      <p:pic>
        <p:nvPicPr>
          <p:cNvPr id="16" name="Image 15">
            <a:extLst>
              <a:ext uri="{FF2B5EF4-FFF2-40B4-BE49-F238E27FC236}">
                <a16:creationId xmlns:a16="http://schemas.microsoft.com/office/drawing/2014/main" id="{F9E45945-BB3D-EF4F-8AFA-8BE57577B924}"/>
              </a:ext>
            </a:extLst>
          </p:cNvPr>
          <p:cNvPicPr>
            <a:picLocks noChangeAspect="1"/>
          </p:cNvPicPr>
          <p:nvPr/>
        </p:nvPicPr>
        <p:blipFill>
          <a:blip r:embed="rId5"/>
          <a:stretch>
            <a:fillRect/>
          </a:stretch>
        </p:blipFill>
        <p:spPr>
          <a:xfrm>
            <a:off x="4895850" y="2347987"/>
            <a:ext cx="2372591" cy="1774100"/>
          </a:xfrm>
          <a:prstGeom prst="rect">
            <a:avLst/>
          </a:prstGeom>
        </p:spPr>
      </p:pic>
      <p:pic>
        <p:nvPicPr>
          <p:cNvPr id="18" name="Image 17">
            <a:extLst>
              <a:ext uri="{FF2B5EF4-FFF2-40B4-BE49-F238E27FC236}">
                <a16:creationId xmlns:a16="http://schemas.microsoft.com/office/drawing/2014/main" id="{2D68F540-F236-3742-AF82-FFAD43CA5AB7}"/>
              </a:ext>
            </a:extLst>
          </p:cNvPr>
          <p:cNvPicPr>
            <a:picLocks noChangeAspect="1"/>
          </p:cNvPicPr>
          <p:nvPr/>
        </p:nvPicPr>
        <p:blipFill>
          <a:blip r:embed="rId6"/>
          <a:stretch>
            <a:fillRect/>
          </a:stretch>
        </p:blipFill>
        <p:spPr>
          <a:xfrm>
            <a:off x="4895851" y="266700"/>
            <a:ext cx="2372591" cy="1774100"/>
          </a:xfrm>
          <a:prstGeom prst="rect">
            <a:avLst/>
          </a:prstGeom>
        </p:spPr>
      </p:pic>
      <p:pic>
        <p:nvPicPr>
          <p:cNvPr id="20" name="Image 19">
            <a:extLst>
              <a:ext uri="{FF2B5EF4-FFF2-40B4-BE49-F238E27FC236}">
                <a16:creationId xmlns:a16="http://schemas.microsoft.com/office/drawing/2014/main" id="{3C40A5AB-891F-1D42-9A99-70F8E0F97E97}"/>
              </a:ext>
            </a:extLst>
          </p:cNvPr>
          <p:cNvPicPr>
            <a:picLocks noChangeAspect="1"/>
          </p:cNvPicPr>
          <p:nvPr/>
        </p:nvPicPr>
        <p:blipFill>
          <a:blip r:embed="rId7"/>
          <a:stretch>
            <a:fillRect/>
          </a:stretch>
        </p:blipFill>
        <p:spPr>
          <a:xfrm>
            <a:off x="7474801" y="2347987"/>
            <a:ext cx="2372591" cy="1774100"/>
          </a:xfrm>
          <a:prstGeom prst="rect">
            <a:avLst/>
          </a:prstGeom>
        </p:spPr>
      </p:pic>
      <p:pic>
        <p:nvPicPr>
          <p:cNvPr id="22" name="Image 21">
            <a:extLst>
              <a:ext uri="{FF2B5EF4-FFF2-40B4-BE49-F238E27FC236}">
                <a16:creationId xmlns:a16="http://schemas.microsoft.com/office/drawing/2014/main" id="{337611CD-1F78-2B44-BBB7-3BB952C6A6E1}"/>
              </a:ext>
            </a:extLst>
          </p:cNvPr>
          <p:cNvPicPr>
            <a:picLocks noChangeAspect="1"/>
          </p:cNvPicPr>
          <p:nvPr/>
        </p:nvPicPr>
        <p:blipFill>
          <a:blip r:embed="rId8"/>
          <a:stretch>
            <a:fillRect/>
          </a:stretch>
        </p:blipFill>
        <p:spPr>
          <a:xfrm>
            <a:off x="7474801" y="243173"/>
            <a:ext cx="2372591" cy="1774100"/>
          </a:xfrm>
          <a:prstGeom prst="rect">
            <a:avLst/>
          </a:prstGeom>
        </p:spPr>
      </p:pic>
      <p:sp>
        <p:nvSpPr>
          <p:cNvPr id="23" name="ZoneTexte 22">
            <a:extLst>
              <a:ext uri="{FF2B5EF4-FFF2-40B4-BE49-F238E27FC236}">
                <a16:creationId xmlns:a16="http://schemas.microsoft.com/office/drawing/2014/main" id="{689E5525-5A74-8D43-85CE-2A4B4C1BC015}"/>
              </a:ext>
            </a:extLst>
          </p:cNvPr>
          <p:cNvSpPr txBox="1"/>
          <p:nvPr/>
        </p:nvSpPr>
        <p:spPr>
          <a:xfrm>
            <a:off x="4895850" y="4429274"/>
            <a:ext cx="6094169" cy="1754326"/>
          </a:xfrm>
          <a:prstGeom prst="rect">
            <a:avLst/>
          </a:prstGeom>
          <a:noFill/>
        </p:spPr>
        <p:txBody>
          <a:bodyPr wrap="none" rtlCol="0">
            <a:spAutoFit/>
          </a:bodyPr>
          <a:lstStyle/>
          <a:p>
            <a:pPr algn="just"/>
            <a:r>
              <a:rPr lang="fr-FR" b="1">
                <a:solidFill>
                  <a:schemeClr val="bg1"/>
                </a:solidFill>
              </a:rPr>
              <a:t>Au total </a:t>
            </a:r>
            <a:r>
              <a:rPr lang="fr-FR">
                <a:solidFill>
                  <a:schemeClr val="bg1"/>
                </a:solidFill>
              </a:rPr>
              <a:t>: Confirmation de lésions de dénervation </a:t>
            </a:r>
          </a:p>
          <a:p>
            <a:pPr algn="just"/>
            <a:r>
              <a:rPr lang="fr-FR">
                <a:solidFill>
                  <a:schemeClr val="bg1"/>
                </a:solidFill>
              </a:rPr>
              <a:t>motrice et d’une perte axonale massive au sein du </a:t>
            </a:r>
          </a:p>
          <a:p>
            <a:pPr algn="just"/>
            <a:r>
              <a:rPr lang="fr-FR">
                <a:solidFill>
                  <a:schemeClr val="bg1"/>
                </a:solidFill>
              </a:rPr>
              <a:t>nerf sensitif d’origine probablement ischémique.</a:t>
            </a:r>
          </a:p>
          <a:p>
            <a:pPr algn="just"/>
            <a:r>
              <a:rPr lang="fr-FR">
                <a:solidFill>
                  <a:schemeClr val="bg1"/>
                </a:solidFill>
              </a:rPr>
              <a:t>Cette atteinte est en rapport très clairement avec </a:t>
            </a:r>
          </a:p>
          <a:p>
            <a:pPr algn="just"/>
            <a:r>
              <a:rPr lang="fr-FR">
                <a:solidFill>
                  <a:schemeClr val="bg1"/>
                </a:solidFill>
              </a:rPr>
              <a:t>Une </a:t>
            </a:r>
            <a:r>
              <a:rPr lang="fr-FR" b="1">
                <a:solidFill>
                  <a:schemeClr val="bg1"/>
                </a:solidFill>
                <a:highlight>
                  <a:srgbClr val="FF0000"/>
                </a:highlight>
              </a:rPr>
              <a:t>vascularite nécrosante de type PAN </a:t>
            </a:r>
            <a:r>
              <a:rPr lang="fr-FR">
                <a:solidFill>
                  <a:schemeClr val="bg1"/>
                </a:solidFill>
              </a:rPr>
              <a:t>avec des</a:t>
            </a:r>
          </a:p>
          <a:p>
            <a:pPr algn="just"/>
            <a:r>
              <a:rPr lang="fr-FR">
                <a:solidFill>
                  <a:schemeClr val="bg1"/>
                </a:solidFill>
              </a:rPr>
              <a:t>lésions très </a:t>
            </a:r>
            <a:r>
              <a:rPr lang="fr-FR" err="1">
                <a:solidFill>
                  <a:schemeClr val="bg1"/>
                </a:solidFill>
              </a:rPr>
              <a:t>florides</a:t>
            </a:r>
            <a:r>
              <a:rPr lang="fr-FR">
                <a:solidFill>
                  <a:schemeClr val="bg1"/>
                </a:solidFill>
              </a:rPr>
              <a:t>, actives, récentes =&gt; </a:t>
            </a:r>
            <a:r>
              <a:rPr lang="fr-FR" err="1">
                <a:solidFill>
                  <a:schemeClr val="bg1"/>
                </a:solidFill>
              </a:rPr>
              <a:t>ttt</a:t>
            </a:r>
            <a:endParaRPr lang="fr-FR">
              <a:solidFill>
                <a:schemeClr val="bg1"/>
              </a:solidFill>
            </a:endParaRPr>
          </a:p>
        </p:txBody>
      </p:sp>
    </p:spTree>
    <p:extLst>
      <p:ext uri="{BB962C8B-B14F-4D97-AF65-F5344CB8AC3E}">
        <p14:creationId xmlns:p14="http://schemas.microsoft.com/office/powerpoint/2010/main" val="22471674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11D1B3FC-9900-8D43-8D21-1A8F5D350876}"/>
              </a:ext>
            </a:extLst>
          </p:cNvPr>
          <p:cNvGraphicFramePr>
            <a:graphicFrameLocks noGrp="1"/>
          </p:cNvGraphicFramePr>
          <p:nvPr>
            <p:extLst>
              <p:ext uri="{D42A27DB-BD31-4B8C-83A1-F6EECF244321}">
                <p14:modId xmlns:p14="http://schemas.microsoft.com/office/powerpoint/2010/main" val="2135027869"/>
              </p:ext>
            </p:extLst>
          </p:nvPr>
        </p:nvGraphicFramePr>
        <p:xfrm>
          <a:off x="442255" y="1843631"/>
          <a:ext cx="11307490" cy="4646850"/>
        </p:xfrm>
        <a:graphic>
          <a:graphicData uri="http://schemas.openxmlformats.org/drawingml/2006/table">
            <a:tbl>
              <a:tblPr>
                <a:tableStyleId>{5C22544A-7EE6-4342-B048-85BDC9FD1C3A}</a:tableStyleId>
              </a:tblPr>
              <a:tblGrid>
                <a:gridCol w="2295683">
                  <a:extLst>
                    <a:ext uri="{9D8B030D-6E8A-4147-A177-3AD203B41FA5}">
                      <a16:colId xmlns:a16="http://schemas.microsoft.com/office/drawing/2014/main" val="1094730732"/>
                    </a:ext>
                  </a:extLst>
                </a:gridCol>
                <a:gridCol w="9011807">
                  <a:extLst>
                    <a:ext uri="{9D8B030D-6E8A-4147-A177-3AD203B41FA5}">
                      <a16:colId xmlns:a16="http://schemas.microsoft.com/office/drawing/2014/main" val="524619532"/>
                    </a:ext>
                  </a:extLst>
                </a:gridCol>
              </a:tblGrid>
              <a:tr h="73178">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Corticothérapie</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80 mg pendant 6 semaines puis décroissance de 5 mg/10J</a:t>
                      </a:r>
                    </a:p>
                  </a:txBody>
                  <a:tcPr marL="9525" marR="9525" marT="9525" marB="0" anchor="b">
                    <a:solidFill>
                      <a:schemeClr val="accent6">
                        <a:lumMod val="20000"/>
                        <a:lumOff val="80000"/>
                      </a:schemeClr>
                    </a:solidFill>
                  </a:tcPr>
                </a:tc>
                <a:extLst>
                  <a:ext uri="{0D108BD9-81ED-4DB2-BD59-A6C34878D82A}">
                    <a16:rowId xmlns:a16="http://schemas.microsoft.com/office/drawing/2014/main" val="2260030498"/>
                  </a:ext>
                </a:extLst>
              </a:tr>
              <a:tr h="253126">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Vit D, Ca, </a:t>
                      </a:r>
                      <a:r>
                        <a:rPr lang="fr-BE" sz="1800" b="1" i="0" u="none" strike="noStrike" kern="1200" err="1">
                          <a:solidFill>
                            <a:schemeClr val="dk1"/>
                          </a:solidFill>
                          <a:effectLst/>
                          <a:latin typeface="Arial" panose="020B0604020202020204" pitchFamily="34" charset="0"/>
                          <a:ea typeface="+mn-ea"/>
                          <a:cs typeface="Arial" panose="020B0604020202020204" pitchFamily="34" charset="0"/>
                        </a:rPr>
                        <a:t>Ranitidine</a:t>
                      </a: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c>
                  <a:txBody>
                    <a:bodyPr/>
                    <a:lstStyle/>
                    <a:p>
                      <a:pPr algn="l" fontAlgn="b">
                        <a:lnSpc>
                          <a:spcPct val="150000"/>
                        </a:lnSpc>
                      </a:pP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2933862957"/>
                  </a:ext>
                </a:extLst>
              </a:tr>
              <a:tr h="555646">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ES</a:t>
                      </a:r>
                    </a:p>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Juin 2019</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Abcès sur la cicatrice de la BNM, infection urinaire, Bartholinite, </a:t>
                      </a:r>
                    </a:p>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trouble de l’humeur avec irritabilité et idées noires</a:t>
                      </a:r>
                    </a:p>
                  </a:txBody>
                  <a:tcPr marL="9525" marR="9525" marT="9525" marB="0" anchor="b">
                    <a:solidFill>
                      <a:schemeClr val="accent6">
                        <a:lumMod val="20000"/>
                        <a:lumOff val="80000"/>
                      </a:schemeClr>
                    </a:solidFill>
                  </a:tcPr>
                </a:tc>
                <a:extLst>
                  <a:ext uri="{0D108BD9-81ED-4DB2-BD59-A6C34878D82A}">
                    <a16:rowId xmlns:a16="http://schemas.microsoft.com/office/drawing/2014/main" val="2936042059"/>
                  </a:ext>
                </a:extLst>
              </a:tr>
              <a:tr h="253126">
                <a:tc>
                  <a:txBody>
                    <a:bodyPr/>
                    <a:lstStyle/>
                    <a:p>
                      <a:pPr marL="0" algn="ctr" defTabSz="914400" rtl="0" eaLnBrk="1" fontAlgn="b" latinLnBrk="0" hangingPunct="1">
                        <a:lnSpc>
                          <a:spcPct val="150000"/>
                        </a:lnSpc>
                      </a:pP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Réduction plus rapide que prévue de la corticothérapie</a:t>
                      </a:r>
                    </a:p>
                  </a:txBody>
                  <a:tcPr marL="9525" marR="9525" marT="9525" marB="0" anchor="b">
                    <a:solidFill>
                      <a:schemeClr val="accent5">
                        <a:lumMod val="20000"/>
                        <a:lumOff val="80000"/>
                      </a:schemeClr>
                    </a:solidFill>
                  </a:tcPr>
                </a:tc>
                <a:extLst>
                  <a:ext uri="{0D108BD9-81ED-4DB2-BD59-A6C34878D82A}">
                    <a16:rowId xmlns:a16="http://schemas.microsoft.com/office/drawing/2014/main" val="1583831567"/>
                  </a:ext>
                </a:extLst>
              </a:tr>
              <a:tr h="253126">
                <a:tc>
                  <a:txBody>
                    <a:bodyPr/>
                    <a:lstStyle/>
                    <a:p>
                      <a:pPr marL="0" algn="ctr" defTabSz="914400" rtl="0" eaLnBrk="1" fontAlgn="b" latinLnBrk="0" hangingPunct="1">
                        <a:lnSpc>
                          <a:spcPct val="150000"/>
                        </a:lnSpc>
                      </a:pPr>
                      <a:r>
                        <a:rPr lang="fr-BE" sz="1800" b="1" i="0" u="none" strike="noStrike" kern="1200" err="1">
                          <a:solidFill>
                            <a:schemeClr val="dk1"/>
                          </a:solidFill>
                          <a:effectLst/>
                          <a:latin typeface="Arial" panose="020B0604020202020204" pitchFamily="34" charset="0"/>
                          <a:ea typeface="+mn-ea"/>
                          <a:cs typeface="Arial" panose="020B0604020202020204" pitchFamily="34" charset="0"/>
                        </a:rPr>
                        <a:t>Imuran</a:t>
                      </a: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50 mg/J -&gt; 1 à 2 mg/Kg</a:t>
                      </a:r>
                    </a:p>
                  </a:txBody>
                  <a:tcPr marL="9525" marR="9525" marT="9525" marB="0" anchor="b">
                    <a:solidFill>
                      <a:schemeClr val="accent6">
                        <a:lumMod val="20000"/>
                        <a:lumOff val="80000"/>
                      </a:schemeClr>
                    </a:solidFill>
                  </a:tcPr>
                </a:tc>
                <a:extLst>
                  <a:ext uri="{0D108BD9-81ED-4DB2-BD59-A6C34878D82A}">
                    <a16:rowId xmlns:a16="http://schemas.microsoft.com/office/drawing/2014/main" val="2807131114"/>
                  </a:ext>
                </a:extLst>
              </a:tr>
              <a:tr h="555646">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ES</a:t>
                      </a:r>
                    </a:p>
                  </a:txBody>
                  <a:tcPr marL="9525" marR="9525" marT="9525" marB="0" anchor="b">
                    <a:solidFill>
                      <a:schemeClr val="accent5">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Nausées, vomissements, altération des tests hépatiques et pancréatiques</a:t>
                      </a:r>
                    </a:p>
                  </a:txBody>
                  <a:tcPr marL="9525" marR="9525" marT="9525" marB="0" anchor="b">
                    <a:solidFill>
                      <a:schemeClr val="accent5">
                        <a:lumMod val="20000"/>
                        <a:lumOff val="80000"/>
                      </a:schemeClr>
                    </a:solidFill>
                  </a:tcPr>
                </a:tc>
                <a:extLst>
                  <a:ext uri="{0D108BD9-81ED-4DB2-BD59-A6C34878D82A}">
                    <a16:rowId xmlns:a16="http://schemas.microsoft.com/office/drawing/2014/main" val="3321967434"/>
                  </a:ext>
                </a:extLst>
              </a:tr>
              <a:tr h="253126">
                <a:tc>
                  <a:txBody>
                    <a:bodyPr/>
                    <a:lstStyle/>
                    <a:p>
                      <a:pPr marL="0" algn="ctr" defTabSz="914400" rtl="0" eaLnBrk="1" fontAlgn="b" latinLnBrk="0" hangingPunct="1">
                        <a:lnSpc>
                          <a:spcPct val="150000"/>
                        </a:lnSpc>
                      </a:pPr>
                      <a:endParaRPr lang="fr-BE" sz="1800" b="1" i="0" u="none" strike="noStrike" kern="120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STOP tout </a:t>
                      </a:r>
                      <a:r>
                        <a:rPr lang="fr-BE" sz="1800" b="0" i="0" u="none" strike="noStrike" err="1">
                          <a:solidFill>
                            <a:schemeClr val="tx1"/>
                          </a:solidFill>
                          <a:effectLst/>
                          <a:latin typeface="Arial" panose="020B0604020202020204" pitchFamily="34" charset="0"/>
                          <a:cs typeface="Arial" panose="020B0604020202020204" pitchFamily="34" charset="0"/>
                        </a:rPr>
                        <a:t>ttt</a:t>
                      </a:r>
                      <a:endParaRPr lang="fr-BE"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021156825"/>
                  </a:ext>
                </a:extLst>
              </a:tr>
              <a:tr h="858165">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Avis TM</a:t>
                      </a:r>
                    </a:p>
                  </a:txBody>
                  <a:tcPr marL="9525" marR="9525" marT="9525" marB="0" anchor="b">
                    <a:solidFill>
                      <a:schemeClr val="accent5">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Si rechute, demander conseil au centre expert des vascularites de Cochin </a:t>
                      </a:r>
                      <a:br>
                        <a:rPr lang="fr-BE" sz="1800" b="0" i="0" u="none" strike="noStrike">
                          <a:solidFill>
                            <a:schemeClr val="tx1"/>
                          </a:solidFill>
                          <a:effectLst/>
                          <a:latin typeface="Arial" panose="020B0604020202020204" pitchFamily="34" charset="0"/>
                          <a:cs typeface="Arial" panose="020B0604020202020204" pitchFamily="34" charset="0"/>
                        </a:rPr>
                      </a:br>
                      <a:r>
                        <a:rPr lang="fr-BE" sz="1800" b="0" i="0" u="none" strike="noStrike">
                          <a:solidFill>
                            <a:schemeClr val="tx1"/>
                          </a:solidFill>
                          <a:effectLst/>
                          <a:latin typeface="Arial" panose="020B0604020202020204" pitchFamily="34" charset="0"/>
                          <a:cs typeface="Arial" panose="020B0604020202020204" pitchFamily="34" charset="0"/>
                        </a:rPr>
                        <a:t>(Pr. </a:t>
                      </a:r>
                      <a:r>
                        <a:rPr lang="fr-BE" sz="1800" b="0" i="0" u="none" strike="noStrike" err="1">
                          <a:solidFill>
                            <a:schemeClr val="tx1"/>
                          </a:solidFill>
                          <a:effectLst/>
                          <a:latin typeface="Arial" panose="020B0604020202020204" pitchFamily="34" charset="0"/>
                          <a:cs typeface="Arial" panose="020B0604020202020204" pitchFamily="34" charset="0"/>
                        </a:rPr>
                        <a:t>Guillevin</a:t>
                      </a:r>
                      <a:r>
                        <a:rPr lang="fr-BE" sz="1800" b="0" i="0" u="none" strike="noStrike">
                          <a:solidFill>
                            <a:schemeClr val="tx1"/>
                          </a:solidFill>
                          <a:effectLst/>
                          <a:latin typeface="Arial" panose="020B0604020202020204" pitchFamily="34" charset="0"/>
                          <a:cs typeface="Arial" panose="020B0604020202020204" pitchFamily="34" charset="0"/>
                        </a:rPr>
                        <a:t> – Pr. Terrier) : </a:t>
                      </a:r>
                      <a:r>
                        <a:rPr lang="fr-BE" sz="1800" b="0" i="0" u="none" strike="noStrike" err="1">
                          <a:solidFill>
                            <a:schemeClr val="tx1"/>
                          </a:solidFill>
                          <a:effectLst/>
                          <a:latin typeface="Arial" panose="020B0604020202020204" pitchFamily="34" charset="0"/>
                          <a:cs typeface="Arial" panose="020B0604020202020204" pitchFamily="34" charset="0"/>
                        </a:rPr>
                        <a:t>Celcept</a:t>
                      </a:r>
                      <a:r>
                        <a:rPr lang="fr-BE" sz="1800" b="0" i="0" u="none" strike="noStrike">
                          <a:solidFill>
                            <a:schemeClr val="tx1"/>
                          </a:solidFill>
                          <a:effectLst/>
                          <a:latin typeface="Arial" panose="020B0604020202020204" pitchFamily="34" charset="0"/>
                          <a:cs typeface="Arial" panose="020B0604020202020204" pitchFamily="34" charset="0"/>
                        </a:rPr>
                        <a:t>, </a:t>
                      </a:r>
                      <a:r>
                        <a:rPr lang="fr-BE" sz="1800" b="0" i="0" u="none" strike="noStrike" err="1">
                          <a:solidFill>
                            <a:schemeClr val="tx1"/>
                          </a:solidFill>
                          <a:effectLst/>
                          <a:latin typeface="Arial" panose="020B0604020202020204" pitchFamily="34" charset="0"/>
                          <a:cs typeface="Arial" panose="020B0604020202020204" pitchFamily="34" charset="0"/>
                        </a:rPr>
                        <a:t>endoxan</a:t>
                      </a:r>
                      <a:r>
                        <a:rPr lang="fr-BE" sz="1800" b="0" i="0" u="none" strike="noStrike">
                          <a:solidFill>
                            <a:schemeClr val="tx1"/>
                          </a:solidFill>
                          <a:effectLst/>
                          <a:latin typeface="Arial" panose="020B0604020202020204" pitchFamily="34" charset="0"/>
                          <a:cs typeface="Arial" panose="020B0604020202020204" pitchFamily="34" charset="0"/>
                        </a:rPr>
                        <a:t>, rituximab etc.. ?</a:t>
                      </a:r>
                    </a:p>
                  </a:txBody>
                  <a:tcPr marL="9525" marR="9525" marT="9525" marB="0" anchor="b">
                    <a:solidFill>
                      <a:schemeClr val="accent5">
                        <a:lumMod val="20000"/>
                        <a:lumOff val="80000"/>
                      </a:schemeClr>
                    </a:solidFill>
                  </a:tcPr>
                </a:tc>
                <a:extLst>
                  <a:ext uri="{0D108BD9-81ED-4DB2-BD59-A6C34878D82A}">
                    <a16:rowId xmlns:a16="http://schemas.microsoft.com/office/drawing/2014/main" val="2474834267"/>
                  </a:ext>
                </a:extLst>
              </a:tr>
              <a:tr h="555646">
                <a:tc>
                  <a:txBody>
                    <a:bodyPr/>
                    <a:lstStyle/>
                    <a:p>
                      <a:pPr marL="0" algn="ctr" defTabSz="914400" rtl="0" eaLnBrk="1" fontAlgn="b" latinLnBrk="0" hangingPunct="1">
                        <a:lnSpc>
                          <a:spcPct val="150000"/>
                        </a:lnSpc>
                      </a:pPr>
                      <a:r>
                        <a:rPr lang="fr-BE" sz="1800" b="1" i="0" u="none" strike="noStrike" kern="1200">
                          <a:solidFill>
                            <a:schemeClr val="dk1"/>
                          </a:solidFill>
                          <a:effectLst/>
                          <a:latin typeface="Arial" panose="020B0604020202020204" pitchFamily="34" charset="0"/>
                          <a:ea typeface="+mn-ea"/>
                          <a:cs typeface="Arial" panose="020B0604020202020204" pitchFamily="34" charset="0"/>
                        </a:rPr>
                        <a:t>Dernier contrôle ENMG 20/01/20</a:t>
                      </a:r>
                    </a:p>
                  </a:txBody>
                  <a:tcPr marL="9525" marR="9525" marT="9525" marB="0" anchor="b">
                    <a:solidFill>
                      <a:schemeClr val="accent6">
                        <a:lumMod val="20000"/>
                        <a:lumOff val="80000"/>
                      </a:schemeClr>
                    </a:solidFill>
                  </a:tcPr>
                </a:tc>
                <a:tc>
                  <a:txBody>
                    <a:bodyPr/>
                    <a:lstStyle/>
                    <a:p>
                      <a:pPr algn="l" fontAlgn="b">
                        <a:lnSpc>
                          <a:spcPct val="150000"/>
                        </a:lnSpc>
                      </a:pPr>
                      <a:r>
                        <a:rPr lang="fr-BE" sz="1800" b="0" i="0" u="none" strike="noStrike">
                          <a:solidFill>
                            <a:schemeClr val="tx1"/>
                          </a:solidFill>
                          <a:effectLst/>
                          <a:latin typeface="Arial" panose="020B0604020202020204" pitchFamily="34" charset="0"/>
                          <a:cs typeface="Arial" panose="020B0604020202020204" pitchFamily="34" charset="0"/>
                        </a:rPr>
                        <a:t>STABLE</a:t>
                      </a:r>
                    </a:p>
                  </a:txBody>
                  <a:tcPr marL="9525" marR="9525" marT="9525" marB="0" anchor="b">
                    <a:solidFill>
                      <a:schemeClr val="accent6">
                        <a:lumMod val="20000"/>
                        <a:lumOff val="80000"/>
                      </a:schemeClr>
                    </a:solidFill>
                  </a:tcPr>
                </a:tc>
                <a:extLst>
                  <a:ext uri="{0D108BD9-81ED-4DB2-BD59-A6C34878D82A}">
                    <a16:rowId xmlns:a16="http://schemas.microsoft.com/office/drawing/2014/main" val="1926174971"/>
                  </a:ext>
                </a:extLst>
              </a:tr>
            </a:tbl>
          </a:graphicData>
        </a:graphic>
      </p:graphicFrame>
      <p:sp>
        <p:nvSpPr>
          <p:cNvPr id="9" name="ZoneTexte 8">
            <a:extLst>
              <a:ext uri="{FF2B5EF4-FFF2-40B4-BE49-F238E27FC236}">
                <a16:creationId xmlns:a16="http://schemas.microsoft.com/office/drawing/2014/main" id="{9DC78197-9C4E-3A84-12ED-CE254684B58C}"/>
              </a:ext>
            </a:extLst>
          </p:cNvPr>
          <p:cNvSpPr txBox="1"/>
          <p:nvPr/>
        </p:nvSpPr>
        <p:spPr>
          <a:xfrm>
            <a:off x="442255" y="1270238"/>
            <a:ext cx="6098458" cy="369332"/>
          </a:xfrm>
          <a:prstGeom prst="rect">
            <a:avLst/>
          </a:prstGeom>
          <a:noFill/>
        </p:spPr>
        <p:txBody>
          <a:bodyPr wrap="square">
            <a:spAutoFit/>
          </a:bodyPr>
          <a:lstStyle/>
          <a:p>
            <a:r>
              <a:rPr lang="fr-FR">
                <a:solidFill>
                  <a:schemeClr val="bg1"/>
                </a:solidFill>
              </a:rPr>
              <a:t>Mme BS, 52 ans (enseignante)</a:t>
            </a:r>
          </a:p>
        </p:txBody>
      </p:sp>
      <p:sp>
        <p:nvSpPr>
          <p:cNvPr id="10" name="Titre 1">
            <a:extLst>
              <a:ext uri="{FF2B5EF4-FFF2-40B4-BE49-F238E27FC236}">
                <a16:creationId xmlns:a16="http://schemas.microsoft.com/office/drawing/2014/main" id="{786A25A0-D9E7-2313-4F62-DD3D9E2768C1}"/>
              </a:ext>
            </a:extLst>
          </p:cNvPr>
          <p:cNvSpPr txBox="1">
            <a:spLocks/>
          </p:cNvSpPr>
          <p:nvPr/>
        </p:nvSpPr>
        <p:spPr>
          <a:xfrm>
            <a:off x="1981200" y="4965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a:solidFill>
                  <a:schemeClr val="bg1"/>
                </a:solidFill>
              </a:rPr>
              <a:t>Cas 5: MNX</a:t>
            </a:r>
          </a:p>
        </p:txBody>
      </p:sp>
    </p:spTree>
    <p:extLst>
      <p:ext uri="{BB962C8B-B14F-4D97-AF65-F5344CB8AC3E}">
        <p14:creationId xmlns:p14="http://schemas.microsoft.com/office/powerpoint/2010/main" val="2864649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a:extLst>
            <a:ext uri="{FF2B5EF4-FFF2-40B4-BE49-F238E27FC236}">
              <a16:creationId xmlns:a16="http://schemas.microsoft.com/office/drawing/2014/main" id="{B32E72C1-A4AE-5A74-1CC5-27DC521681AA}"/>
            </a:ext>
          </a:extLst>
        </p:cNvPr>
        <p:cNvGrpSpPr/>
        <p:nvPr/>
      </p:nvGrpSpPr>
      <p:grpSpPr>
        <a:xfrm>
          <a:off x="0" y="0"/>
          <a:ext cx="0" cy="0"/>
          <a:chOff x="0" y="0"/>
          <a:chExt cx="0" cy="0"/>
        </a:xfrm>
      </p:grpSpPr>
      <p:pic>
        <p:nvPicPr>
          <p:cNvPr id="2" name="Image 1" descr="91.jpg">
            <a:extLst>
              <a:ext uri="{FF2B5EF4-FFF2-40B4-BE49-F238E27FC236}">
                <a16:creationId xmlns:a16="http://schemas.microsoft.com/office/drawing/2014/main" id="{3BA98361-C5AF-CCA8-8ED3-EA31934B66EE}"/>
              </a:ext>
            </a:extLst>
          </p:cNvPr>
          <p:cNvPicPr>
            <a:picLocks noChangeAspect="1"/>
          </p:cNvPicPr>
          <p:nvPr/>
        </p:nvPicPr>
        <p:blipFill>
          <a:blip r:embed="rId2"/>
          <a:stretch>
            <a:fillRect/>
          </a:stretch>
        </p:blipFill>
        <p:spPr>
          <a:xfrm>
            <a:off x="7620000" y="0"/>
            <a:ext cx="4572000" cy="6858000"/>
          </a:xfrm>
          <a:prstGeom prst="rect">
            <a:avLst/>
          </a:prstGeom>
        </p:spPr>
      </p:pic>
      <p:sp>
        <p:nvSpPr>
          <p:cNvPr id="3" name="Rectangle 2">
            <a:extLst>
              <a:ext uri="{FF2B5EF4-FFF2-40B4-BE49-F238E27FC236}">
                <a16:creationId xmlns:a16="http://schemas.microsoft.com/office/drawing/2014/main" id="{5935C196-D016-2DD9-93C5-0AF7B79E8CA0}"/>
              </a:ext>
            </a:extLst>
          </p:cNvPr>
          <p:cNvSpPr/>
          <p:nvPr/>
        </p:nvSpPr>
        <p:spPr>
          <a:xfrm>
            <a:off x="2503235" y="2967335"/>
            <a:ext cx="2653290" cy="923330"/>
          </a:xfrm>
          <a:prstGeom prst="rect">
            <a:avLst/>
          </a:prstGeom>
          <a:noFill/>
        </p:spPr>
        <p:txBody>
          <a:bodyPr wrap="none" lIns="91440" tIns="45720" rIns="91440" bIns="45720">
            <a:spAutoFit/>
          </a:bodyPr>
          <a:lstStyle/>
          <a:p>
            <a:pPr algn="ctr"/>
            <a:r>
              <a:rPr lang="fr-FR"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Merci !</a:t>
            </a:r>
          </a:p>
        </p:txBody>
      </p:sp>
    </p:spTree>
    <p:extLst>
      <p:ext uri="{BB962C8B-B14F-4D97-AF65-F5344CB8AC3E}">
        <p14:creationId xmlns:p14="http://schemas.microsoft.com/office/powerpoint/2010/main" val="1538685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F3C7A820-A423-8CDB-CF1E-6C0DDC2B4B2C}"/>
              </a:ext>
            </a:extLst>
          </p:cNvPr>
          <p:cNvGrpSpPr/>
          <p:nvPr/>
        </p:nvGrpSpPr>
        <p:grpSpPr>
          <a:xfrm>
            <a:off x="1490040" y="-791820"/>
            <a:ext cx="9677400" cy="7502279"/>
            <a:chOff x="2209800" y="361950"/>
            <a:chExt cx="8340065" cy="6244979"/>
          </a:xfrm>
        </p:grpSpPr>
        <p:pic>
          <p:nvPicPr>
            <p:cNvPr id="4" name="Image 3">
              <a:extLst>
                <a:ext uri="{FF2B5EF4-FFF2-40B4-BE49-F238E27FC236}">
                  <a16:creationId xmlns:a16="http://schemas.microsoft.com/office/drawing/2014/main" id="{19FCD354-C51F-F503-3AEF-7A19A1EADDAF}"/>
                </a:ext>
              </a:extLst>
            </p:cNvPr>
            <p:cNvPicPr>
              <a:picLocks noChangeAspect="1"/>
            </p:cNvPicPr>
            <p:nvPr/>
          </p:nvPicPr>
          <p:blipFill>
            <a:blip r:embed="rId3"/>
            <a:stretch>
              <a:fillRect/>
            </a:stretch>
          </p:blipFill>
          <p:spPr>
            <a:xfrm>
              <a:off x="2419325" y="554486"/>
              <a:ext cx="7772400" cy="5882822"/>
            </a:xfrm>
            <a:prstGeom prst="rect">
              <a:avLst/>
            </a:prstGeom>
          </p:spPr>
        </p:pic>
        <p:sp>
          <p:nvSpPr>
            <p:cNvPr id="5" name="Rectangle 4">
              <a:extLst>
                <a:ext uri="{FF2B5EF4-FFF2-40B4-BE49-F238E27FC236}">
                  <a16:creationId xmlns:a16="http://schemas.microsoft.com/office/drawing/2014/main" id="{A4063808-3FF9-CF3F-176D-9C4197C8C6A5}"/>
                </a:ext>
              </a:extLst>
            </p:cNvPr>
            <p:cNvSpPr/>
            <p:nvPr/>
          </p:nvSpPr>
          <p:spPr>
            <a:xfrm>
              <a:off x="2209800" y="361950"/>
              <a:ext cx="8061960" cy="295275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BFDF71CA-B7ED-6A80-4294-2F834D97A2E5}"/>
                </a:ext>
              </a:extLst>
            </p:cNvPr>
            <p:cNvSpPr/>
            <p:nvPr/>
          </p:nvSpPr>
          <p:spPr>
            <a:xfrm>
              <a:off x="7993355" y="2705100"/>
              <a:ext cx="2556510" cy="3901829"/>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1" name="Titre 1">
            <a:extLst>
              <a:ext uri="{FF2B5EF4-FFF2-40B4-BE49-F238E27FC236}">
                <a16:creationId xmlns:a16="http://schemas.microsoft.com/office/drawing/2014/main" id="{3AB74E44-54C0-24A3-C73F-2FE2EBAFB763}"/>
              </a:ext>
            </a:extLst>
          </p:cNvPr>
          <p:cNvSpPr txBox="1">
            <a:spLocks/>
          </p:cNvSpPr>
          <p:nvPr/>
        </p:nvSpPr>
        <p:spPr>
          <a:xfrm>
            <a:off x="1855494" y="545588"/>
            <a:ext cx="8770571" cy="834130"/>
          </a:xfrm>
          <a:prstGeom prst="rect">
            <a:avLst/>
          </a:prstGeom>
          <a:solidFill>
            <a:srgbClr val="FF0000"/>
          </a:solidFill>
        </p:spPr>
        <p:txBody>
          <a:bodyPr vert="horz" lIns="109728" tIns="109728" rIns="109728" bIns="91440" rtlCol="0" anchor="b">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algn="ctr"/>
            <a:r>
              <a:rPr lang="fr-FR" dirty="0">
                <a:solidFill>
                  <a:schemeClr val="bg1"/>
                </a:solidFill>
              </a:rPr>
              <a:t>Nœud &amp; Internœud</a:t>
            </a:r>
          </a:p>
        </p:txBody>
      </p:sp>
      <p:cxnSp>
        <p:nvCxnSpPr>
          <p:cNvPr id="13" name="Connecteur droit 12">
            <a:extLst>
              <a:ext uri="{FF2B5EF4-FFF2-40B4-BE49-F238E27FC236}">
                <a16:creationId xmlns:a16="http://schemas.microsoft.com/office/drawing/2014/main" id="{F410062B-A5FC-61CD-030D-CFF694A3245C}"/>
              </a:ext>
            </a:extLst>
          </p:cNvPr>
          <p:cNvCxnSpPr/>
          <p:nvPr/>
        </p:nvCxnSpPr>
        <p:spPr>
          <a:xfrm>
            <a:off x="5757240" y="2732430"/>
            <a:ext cx="0" cy="37719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17A8155D-D7F2-3EA8-5E4C-570267AD3871}"/>
              </a:ext>
            </a:extLst>
          </p:cNvPr>
          <p:cNvGrpSpPr/>
          <p:nvPr/>
        </p:nvGrpSpPr>
        <p:grpSpPr>
          <a:xfrm>
            <a:off x="-8249" y="1945958"/>
            <a:ext cx="12200249" cy="284656"/>
            <a:chOff x="-61833" y="3643308"/>
            <a:chExt cx="12390906" cy="206379"/>
          </a:xfrm>
        </p:grpSpPr>
        <p:grpSp>
          <p:nvGrpSpPr>
            <p:cNvPr id="15" name="Groupe 14">
              <a:extLst>
                <a:ext uri="{FF2B5EF4-FFF2-40B4-BE49-F238E27FC236}">
                  <a16:creationId xmlns:a16="http://schemas.microsoft.com/office/drawing/2014/main" id="{B564BF18-8F0B-F42E-841C-00FD0CC48CD8}"/>
                </a:ext>
              </a:extLst>
            </p:cNvPr>
            <p:cNvGrpSpPr/>
            <p:nvPr/>
          </p:nvGrpSpPr>
          <p:grpSpPr>
            <a:xfrm>
              <a:off x="2404272" y="3643312"/>
              <a:ext cx="1241004" cy="206375"/>
              <a:chOff x="2404272" y="3643312"/>
              <a:chExt cx="1241004" cy="206375"/>
            </a:xfrm>
          </p:grpSpPr>
          <p:cxnSp>
            <p:nvCxnSpPr>
              <p:cNvPr id="42" name="Connecteur droit 41">
                <a:extLst>
                  <a:ext uri="{FF2B5EF4-FFF2-40B4-BE49-F238E27FC236}">
                    <a16:creationId xmlns:a16="http://schemas.microsoft.com/office/drawing/2014/main" id="{77B1276E-4E33-E9E9-EC95-6E558A6DC5F7}"/>
                  </a:ext>
                </a:extLst>
              </p:cNvPr>
              <p:cNvCxnSpPr>
                <a:cxnSpLocks/>
              </p:cNvCxnSpPr>
              <p:nvPr/>
            </p:nvCxnSpPr>
            <p:spPr>
              <a:xfrm>
                <a:off x="2404272" y="3746500"/>
                <a:ext cx="304003"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Rectangle : coins arrondis 42">
                <a:extLst>
                  <a:ext uri="{FF2B5EF4-FFF2-40B4-BE49-F238E27FC236}">
                    <a16:creationId xmlns:a16="http://schemas.microsoft.com/office/drawing/2014/main" id="{B74A7F85-352A-A5AB-031F-0689AB94B84F}"/>
                  </a:ext>
                </a:extLst>
              </p:cNvPr>
              <p:cNvSpPr/>
              <p:nvPr/>
            </p:nvSpPr>
            <p:spPr>
              <a:xfrm>
                <a:off x="2736850" y="3643312"/>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6" name="Groupe 15">
              <a:extLst>
                <a:ext uri="{FF2B5EF4-FFF2-40B4-BE49-F238E27FC236}">
                  <a16:creationId xmlns:a16="http://schemas.microsoft.com/office/drawing/2014/main" id="{5A080E28-CDF6-65FF-B671-1DB52969B955}"/>
                </a:ext>
              </a:extLst>
            </p:cNvPr>
            <p:cNvGrpSpPr/>
            <p:nvPr/>
          </p:nvGrpSpPr>
          <p:grpSpPr>
            <a:xfrm>
              <a:off x="3673851" y="3643311"/>
              <a:ext cx="1207128" cy="206375"/>
              <a:chOff x="2404272" y="3643312"/>
              <a:chExt cx="1207128" cy="206375"/>
            </a:xfrm>
          </p:grpSpPr>
          <p:cxnSp>
            <p:nvCxnSpPr>
              <p:cNvPr id="40" name="Connecteur droit 39">
                <a:extLst>
                  <a:ext uri="{FF2B5EF4-FFF2-40B4-BE49-F238E27FC236}">
                    <a16:creationId xmlns:a16="http://schemas.microsoft.com/office/drawing/2014/main" id="{CC10DB8B-53E5-A15D-E54A-FC88C70BD834}"/>
                  </a:ext>
                </a:extLst>
              </p:cNvPr>
              <p:cNvCxnSpPr>
                <a:cxnSpLocks/>
              </p:cNvCxnSpPr>
              <p:nvPr/>
            </p:nvCxnSpPr>
            <p:spPr>
              <a:xfrm>
                <a:off x="2404272" y="3746500"/>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Rectangle : coins arrondis 40">
                <a:extLst>
                  <a:ext uri="{FF2B5EF4-FFF2-40B4-BE49-F238E27FC236}">
                    <a16:creationId xmlns:a16="http://schemas.microsoft.com/office/drawing/2014/main" id="{74866D10-4C07-1811-7E3E-97E623181BB9}"/>
                  </a:ext>
                </a:extLst>
              </p:cNvPr>
              <p:cNvSpPr/>
              <p:nvPr/>
            </p:nvSpPr>
            <p:spPr>
              <a:xfrm>
                <a:off x="2702974" y="3643312"/>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cxnSp>
          <p:nvCxnSpPr>
            <p:cNvPr id="17" name="Connecteur droit 16">
              <a:extLst>
                <a:ext uri="{FF2B5EF4-FFF2-40B4-BE49-F238E27FC236}">
                  <a16:creationId xmlns:a16="http://schemas.microsoft.com/office/drawing/2014/main" id="{CCA4366F-D86E-44B4-7FFD-E406F866C8E0}"/>
                </a:ext>
              </a:extLst>
            </p:cNvPr>
            <p:cNvCxnSpPr>
              <a:cxnSpLocks/>
            </p:cNvCxnSpPr>
            <p:nvPr/>
          </p:nvCxnSpPr>
          <p:spPr>
            <a:xfrm>
              <a:off x="4909554" y="3746499"/>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 coins arrondis 17">
              <a:extLst>
                <a:ext uri="{FF2B5EF4-FFF2-40B4-BE49-F238E27FC236}">
                  <a16:creationId xmlns:a16="http://schemas.microsoft.com/office/drawing/2014/main" id="{20CD0F14-B2D4-2F6F-709F-39D058BA4A04}"/>
                </a:ext>
              </a:extLst>
            </p:cNvPr>
            <p:cNvSpPr/>
            <p:nvPr/>
          </p:nvSpPr>
          <p:spPr>
            <a:xfrm>
              <a:off x="5208256" y="3643311"/>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9" name="Groupe 18">
              <a:extLst>
                <a:ext uri="{FF2B5EF4-FFF2-40B4-BE49-F238E27FC236}">
                  <a16:creationId xmlns:a16="http://schemas.microsoft.com/office/drawing/2014/main" id="{3329C0A2-4A2F-91A2-E602-FF2D9C59FB59}"/>
                </a:ext>
              </a:extLst>
            </p:cNvPr>
            <p:cNvGrpSpPr/>
            <p:nvPr/>
          </p:nvGrpSpPr>
          <p:grpSpPr>
            <a:xfrm>
              <a:off x="6145257" y="3643311"/>
              <a:ext cx="1241004" cy="206375"/>
              <a:chOff x="2404272" y="3643312"/>
              <a:chExt cx="1241004" cy="206375"/>
            </a:xfrm>
          </p:grpSpPr>
          <p:cxnSp>
            <p:nvCxnSpPr>
              <p:cNvPr id="38" name="Connecteur droit 37">
                <a:extLst>
                  <a:ext uri="{FF2B5EF4-FFF2-40B4-BE49-F238E27FC236}">
                    <a16:creationId xmlns:a16="http://schemas.microsoft.com/office/drawing/2014/main" id="{4832F48D-7E47-E240-7CFA-FA1862EBAA54}"/>
                  </a:ext>
                </a:extLst>
              </p:cNvPr>
              <p:cNvCxnSpPr>
                <a:cxnSpLocks/>
              </p:cNvCxnSpPr>
              <p:nvPr/>
            </p:nvCxnSpPr>
            <p:spPr>
              <a:xfrm>
                <a:off x="2404272" y="3746500"/>
                <a:ext cx="304003"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Rectangle : coins arrondis 38">
                <a:extLst>
                  <a:ext uri="{FF2B5EF4-FFF2-40B4-BE49-F238E27FC236}">
                    <a16:creationId xmlns:a16="http://schemas.microsoft.com/office/drawing/2014/main" id="{97AC55BC-A3AD-7DEF-1510-FC1B45C8D2A7}"/>
                  </a:ext>
                </a:extLst>
              </p:cNvPr>
              <p:cNvSpPr/>
              <p:nvPr/>
            </p:nvSpPr>
            <p:spPr>
              <a:xfrm>
                <a:off x="2736850" y="3643312"/>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0" name="Groupe 19">
              <a:extLst>
                <a:ext uri="{FF2B5EF4-FFF2-40B4-BE49-F238E27FC236}">
                  <a16:creationId xmlns:a16="http://schemas.microsoft.com/office/drawing/2014/main" id="{0ADBDAC8-6C44-155D-F104-ED472BC93E19}"/>
                </a:ext>
              </a:extLst>
            </p:cNvPr>
            <p:cNvGrpSpPr/>
            <p:nvPr/>
          </p:nvGrpSpPr>
          <p:grpSpPr>
            <a:xfrm>
              <a:off x="7414836" y="3643310"/>
              <a:ext cx="1207128" cy="206375"/>
              <a:chOff x="2404272" y="3643312"/>
              <a:chExt cx="1207128" cy="206375"/>
            </a:xfrm>
          </p:grpSpPr>
          <p:cxnSp>
            <p:nvCxnSpPr>
              <p:cNvPr id="36" name="Connecteur droit 35">
                <a:extLst>
                  <a:ext uri="{FF2B5EF4-FFF2-40B4-BE49-F238E27FC236}">
                    <a16:creationId xmlns:a16="http://schemas.microsoft.com/office/drawing/2014/main" id="{2617D431-6ABE-24C6-5B4D-9FF139A06C17}"/>
                  </a:ext>
                </a:extLst>
              </p:cNvPr>
              <p:cNvCxnSpPr>
                <a:cxnSpLocks/>
              </p:cNvCxnSpPr>
              <p:nvPr/>
            </p:nvCxnSpPr>
            <p:spPr>
              <a:xfrm>
                <a:off x="2404272" y="3746500"/>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BEF6B865-D0C8-3FA2-28D9-43CFAE5084F8}"/>
                  </a:ext>
                </a:extLst>
              </p:cNvPr>
              <p:cNvSpPr/>
              <p:nvPr/>
            </p:nvSpPr>
            <p:spPr>
              <a:xfrm>
                <a:off x="2702974" y="3643312"/>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1" name="Groupe 20">
              <a:extLst>
                <a:ext uri="{FF2B5EF4-FFF2-40B4-BE49-F238E27FC236}">
                  <a16:creationId xmlns:a16="http://schemas.microsoft.com/office/drawing/2014/main" id="{64FAA0B3-A24C-AFAA-9717-AD8B2A04F20D}"/>
                </a:ext>
              </a:extLst>
            </p:cNvPr>
            <p:cNvGrpSpPr/>
            <p:nvPr/>
          </p:nvGrpSpPr>
          <p:grpSpPr>
            <a:xfrm>
              <a:off x="8650539" y="3643310"/>
              <a:ext cx="1207128" cy="206375"/>
              <a:chOff x="8650539" y="3643310"/>
              <a:chExt cx="1207128" cy="206375"/>
            </a:xfrm>
          </p:grpSpPr>
          <p:cxnSp>
            <p:nvCxnSpPr>
              <p:cNvPr id="34" name="Connecteur droit 33">
                <a:extLst>
                  <a:ext uri="{FF2B5EF4-FFF2-40B4-BE49-F238E27FC236}">
                    <a16:creationId xmlns:a16="http://schemas.microsoft.com/office/drawing/2014/main" id="{A38BCE1F-878F-0EC4-34E0-4437269F5F96}"/>
                  </a:ext>
                </a:extLst>
              </p:cNvPr>
              <p:cNvCxnSpPr>
                <a:cxnSpLocks/>
              </p:cNvCxnSpPr>
              <p:nvPr/>
            </p:nvCxnSpPr>
            <p:spPr>
              <a:xfrm>
                <a:off x="8650539" y="3746498"/>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Rectangle : coins arrondis 34">
                <a:extLst>
                  <a:ext uri="{FF2B5EF4-FFF2-40B4-BE49-F238E27FC236}">
                    <a16:creationId xmlns:a16="http://schemas.microsoft.com/office/drawing/2014/main" id="{70CB8A7A-869C-A863-D8FB-7909E7B8A430}"/>
                  </a:ext>
                </a:extLst>
              </p:cNvPr>
              <p:cNvSpPr/>
              <p:nvPr/>
            </p:nvSpPr>
            <p:spPr>
              <a:xfrm>
                <a:off x="8949241" y="3643310"/>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2" name="Groupe 21">
              <a:extLst>
                <a:ext uri="{FF2B5EF4-FFF2-40B4-BE49-F238E27FC236}">
                  <a16:creationId xmlns:a16="http://schemas.microsoft.com/office/drawing/2014/main" id="{D22F4661-260E-C059-FCA8-B59201C5CBA8}"/>
                </a:ext>
              </a:extLst>
            </p:cNvPr>
            <p:cNvGrpSpPr/>
            <p:nvPr/>
          </p:nvGrpSpPr>
          <p:grpSpPr>
            <a:xfrm>
              <a:off x="9886242" y="3643310"/>
              <a:ext cx="1207128" cy="206375"/>
              <a:chOff x="2404272" y="3643312"/>
              <a:chExt cx="1207128" cy="206375"/>
            </a:xfrm>
          </p:grpSpPr>
          <p:cxnSp>
            <p:nvCxnSpPr>
              <p:cNvPr id="32" name="Connecteur droit 31">
                <a:extLst>
                  <a:ext uri="{FF2B5EF4-FFF2-40B4-BE49-F238E27FC236}">
                    <a16:creationId xmlns:a16="http://schemas.microsoft.com/office/drawing/2014/main" id="{47B2F8A4-4B69-8105-5C5E-864167D25886}"/>
                  </a:ext>
                </a:extLst>
              </p:cNvPr>
              <p:cNvCxnSpPr>
                <a:cxnSpLocks/>
              </p:cNvCxnSpPr>
              <p:nvPr/>
            </p:nvCxnSpPr>
            <p:spPr>
              <a:xfrm>
                <a:off x="2404272" y="3746500"/>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Rectangle : coins arrondis 32">
                <a:extLst>
                  <a:ext uri="{FF2B5EF4-FFF2-40B4-BE49-F238E27FC236}">
                    <a16:creationId xmlns:a16="http://schemas.microsoft.com/office/drawing/2014/main" id="{745855A5-16C0-A080-C627-6B0AF03E7238}"/>
                  </a:ext>
                </a:extLst>
              </p:cNvPr>
              <p:cNvSpPr/>
              <p:nvPr/>
            </p:nvSpPr>
            <p:spPr>
              <a:xfrm>
                <a:off x="2702974" y="3643312"/>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3" name="Groupe 22">
              <a:extLst>
                <a:ext uri="{FF2B5EF4-FFF2-40B4-BE49-F238E27FC236}">
                  <a16:creationId xmlns:a16="http://schemas.microsoft.com/office/drawing/2014/main" id="{A5808BFB-E284-5D84-0364-5D85CD6CDC16}"/>
                </a:ext>
              </a:extLst>
            </p:cNvPr>
            <p:cNvGrpSpPr/>
            <p:nvPr/>
          </p:nvGrpSpPr>
          <p:grpSpPr>
            <a:xfrm>
              <a:off x="11121945" y="3643310"/>
              <a:ext cx="1207128" cy="206375"/>
              <a:chOff x="8650539" y="3643310"/>
              <a:chExt cx="1207128" cy="206375"/>
            </a:xfrm>
          </p:grpSpPr>
          <p:cxnSp>
            <p:nvCxnSpPr>
              <p:cNvPr id="30" name="Connecteur droit 29">
                <a:extLst>
                  <a:ext uri="{FF2B5EF4-FFF2-40B4-BE49-F238E27FC236}">
                    <a16:creationId xmlns:a16="http://schemas.microsoft.com/office/drawing/2014/main" id="{11BFEAE8-39BA-62AB-9572-C709DB3B19E2}"/>
                  </a:ext>
                </a:extLst>
              </p:cNvPr>
              <p:cNvCxnSpPr>
                <a:cxnSpLocks/>
              </p:cNvCxnSpPr>
              <p:nvPr/>
            </p:nvCxnSpPr>
            <p:spPr>
              <a:xfrm>
                <a:off x="8650539" y="3746498"/>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Rectangle : coins arrondis 30">
                <a:extLst>
                  <a:ext uri="{FF2B5EF4-FFF2-40B4-BE49-F238E27FC236}">
                    <a16:creationId xmlns:a16="http://schemas.microsoft.com/office/drawing/2014/main" id="{C759D11B-855C-4D47-6570-BA50C40DB60D}"/>
                  </a:ext>
                </a:extLst>
              </p:cNvPr>
              <p:cNvSpPr/>
              <p:nvPr/>
            </p:nvSpPr>
            <p:spPr>
              <a:xfrm>
                <a:off x="8949241" y="3643310"/>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4" name="Groupe 23">
              <a:extLst>
                <a:ext uri="{FF2B5EF4-FFF2-40B4-BE49-F238E27FC236}">
                  <a16:creationId xmlns:a16="http://schemas.microsoft.com/office/drawing/2014/main" id="{C5473BE2-8A5E-E1CC-C6BF-B93C7DAC38D5}"/>
                </a:ext>
              </a:extLst>
            </p:cNvPr>
            <p:cNvGrpSpPr/>
            <p:nvPr/>
          </p:nvGrpSpPr>
          <p:grpSpPr>
            <a:xfrm>
              <a:off x="-61833" y="3643308"/>
              <a:ext cx="1207128" cy="206375"/>
              <a:chOff x="2404272" y="3643310"/>
              <a:chExt cx="1207128" cy="206375"/>
            </a:xfrm>
          </p:grpSpPr>
          <p:cxnSp>
            <p:nvCxnSpPr>
              <p:cNvPr id="28" name="Connecteur droit 27">
                <a:extLst>
                  <a:ext uri="{FF2B5EF4-FFF2-40B4-BE49-F238E27FC236}">
                    <a16:creationId xmlns:a16="http://schemas.microsoft.com/office/drawing/2014/main" id="{30CA1D13-F840-ED4D-7429-A56F205B1299}"/>
                  </a:ext>
                </a:extLst>
              </p:cNvPr>
              <p:cNvCxnSpPr>
                <a:cxnSpLocks/>
              </p:cNvCxnSpPr>
              <p:nvPr/>
            </p:nvCxnSpPr>
            <p:spPr>
              <a:xfrm>
                <a:off x="2404272" y="3746500"/>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6335A2F8-A1E2-F0BF-CA6B-7BA4AD6F75BA}"/>
                  </a:ext>
                </a:extLst>
              </p:cNvPr>
              <p:cNvSpPr/>
              <p:nvPr/>
            </p:nvSpPr>
            <p:spPr>
              <a:xfrm>
                <a:off x="2702974" y="3643310"/>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5" name="Groupe 24">
              <a:extLst>
                <a:ext uri="{FF2B5EF4-FFF2-40B4-BE49-F238E27FC236}">
                  <a16:creationId xmlns:a16="http://schemas.microsoft.com/office/drawing/2014/main" id="{3BDDCB63-8C85-475B-6943-178DDDE20764}"/>
                </a:ext>
              </a:extLst>
            </p:cNvPr>
            <p:cNvGrpSpPr/>
            <p:nvPr/>
          </p:nvGrpSpPr>
          <p:grpSpPr>
            <a:xfrm>
              <a:off x="1173870" y="3643310"/>
              <a:ext cx="1207128" cy="206375"/>
              <a:chOff x="8650539" y="3643310"/>
              <a:chExt cx="1207128" cy="206375"/>
            </a:xfrm>
          </p:grpSpPr>
          <p:cxnSp>
            <p:nvCxnSpPr>
              <p:cNvPr id="26" name="Connecteur droit 25">
                <a:extLst>
                  <a:ext uri="{FF2B5EF4-FFF2-40B4-BE49-F238E27FC236}">
                    <a16:creationId xmlns:a16="http://schemas.microsoft.com/office/drawing/2014/main" id="{DDA30F2D-CC48-E623-FD4F-9B8BDC39F89F}"/>
                  </a:ext>
                </a:extLst>
              </p:cNvPr>
              <p:cNvCxnSpPr>
                <a:cxnSpLocks/>
              </p:cNvCxnSpPr>
              <p:nvPr/>
            </p:nvCxnSpPr>
            <p:spPr>
              <a:xfrm>
                <a:off x="8650539" y="3746498"/>
                <a:ext cx="270127" cy="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ectangle : coins arrondis 26">
                <a:extLst>
                  <a:ext uri="{FF2B5EF4-FFF2-40B4-BE49-F238E27FC236}">
                    <a16:creationId xmlns:a16="http://schemas.microsoft.com/office/drawing/2014/main" id="{C0445E7C-DD4C-49CE-62E1-C391CAF358EB}"/>
                  </a:ext>
                </a:extLst>
              </p:cNvPr>
              <p:cNvSpPr/>
              <p:nvPr/>
            </p:nvSpPr>
            <p:spPr>
              <a:xfrm>
                <a:off x="8949241" y="3643310"/>
                <a:ext cx="908426" cy="206375"/>
              </a:xfrm>
              <a:prstGeom prst="roundRect">
                <a:avLst/>
              </a:prstGeom>
              <a:solidFill>
                <a:schemeClr val="bg1">
                  <a:lumMod val="75000"/>
                </a:schemeClr>
              </a:solidFill>
              <a:ln w="666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44" name="Ellipse 43">
            <a:extLst>
              <a:ext uri="{FF2B5EF4-FFF2-40B4-BE49-F238E27FC236}">
                <a16:creationId xmlns:a16="http://schemas.microsoft.com/office/drawing/2014/main" id="{4D211655-6A02-1A8D-F182-F65141758D1C}"/>
              </a:ext>
            </a:extLst>
          </p:cNvPr>
          <p:cNvSpPr/>
          <p:nvPr/>
        </p:nvSpPr>
        <p:spPr>
          <a:xfrm>
            <a:off x="-8250" y="1945957"/>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Ellipse 44">
            <a:extLst>
              <a:ext uri="{FF2B5EF4-FFF2-40B4-BE49-F238E27FC236}">
                <a16:creationId xmlns:a16="http://schemas.microsoft.com/office/drawing/2014/main" id="{11E178AB-BCB6-067C-4A08-580CBC261E8E}"/>
              </a:ext>
            </a:extLst>
          </p:cNvPr>
          <p:cNvSpPr/>
          <p:nvPr/>
        </p:nvSpPr>
        <p:spPr>
          <a:xfrm>
            <a:off x="1219898" y="1945957"/>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Ellipse 45">
            <a:extLst>
              <a:ext uri="{FF2B5EF4-FFF2-40B4-BE49-F238E27FC236}">
                <a16:creationId xmlns:a16="http://schemas.microsoft.com/office/drawing/2014/main" id="{F2452977-6CCF-4DCF-2929-6F1920FAFFEE}"/>
              </a:ext>
            </a:extLst>
          </p:cNvPr>
          <p:cNvSpPr/>
          <p:nvPr/>
        </p:nvSpPr>
        <p:spPr>
          <a:xfrm>
            <a:off x="2439197"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E09F119F-91ED-C452-3438-A1C4C542790E}"/>
              </a:ext>
            </a:extLst>
          </p:cNvPr>
          <p:cNvSpPr/>
          <p:nvPr/>
        </p:nvSpPr>
        <p:spPr>
          <a:xfrm>
            <a:off x="3676987"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47">
            <a:extLst>
              <a:ext uri="{FF2B5EF4-FFF2-40B4-BE49-F238E27FC236}">
                <a16:creationId xmlns:a16="http://schemas.microsoft.com/office/drawing/2014/main" id="{5BF6382B-AB77-FC8C-1D37-F7FDAEF7D999}"/>
              </a:ext>
            </a:extLst>
          </p:cNvPr>
          <p:cNvSpPr/>
          <p:nvPr/>
        </p:nvSpPr>
        <p:spPr>
          <a:xfrm>
            <a:off x="4886643"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Ellipse 48">
            <a:extLst>
              <a:ext uri="{FF2B5EF4-FFF2-40B4-BE49-F238E27FC236}">
                <a16:creationId xmlns:a16="http://schemas.microsoft.com/office/drawing/2014/main" id="{C01E6915-D7E5-959F-E503-7AC1CBC7033B}"/>
              </a:ext>
            </a:extLst>
          </p:cNvPr>
          <p:cNvSpPr/>
          <p:nvPr/>
        </p:nvSpPr>
        <p:spPr>
          <a:xfrm>
            <a:off x="6119736"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Ellipse 49">
            <a:extLst>
              <a:ext uri="{FF2B5EF4-FFF2-40B4-BE49-F238E27FC236}">
                <a16:creationId xmlns:a16="http://schemas.microsoft.com/office/drawing/2014/main" id="{CAA60EA9-10A4-238A-4E37-BDE2E6CBFEE9}"/>
              </a:ext>
            </a:extLst>
          </p:cNvPr>
          <p:cNvSpPr/>
          <p:nvPr/>
        </p:nvSpPr>
        <p:spPr>
          <a:xfrm>
            <a:off x="7364560"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Ellipse 50">
            <a:extLst>
              <a:ext uri="{FF2B5EF4-FFF2-40B4-BE49-F238E27FC236}">
                <a16:creationId xmlns:a16="http://schemas.microsoft.com/office/drawing/2014/main" id="{3EDFCC31-65DA-91AC-721C-562356D6444C}"/>
              </a:ext>
            </a:extLst>
          </p:cNvPr>
          <p:cNvSpPr/>
          <p:nvPr/>
        </p:nvSpPr>
        <p:spPr>
          <a:xfrm>
            <a:off x="8570066"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Ellipse 51">
            <a:extLst>
              <a:ext uri="{FF2B5EF4-FFF2-40B4-BE49-F238E27FC236}">
                <a16:creationId xmlns:a16="http://schemas.microsoft.com/office/drawing/2014/main" id="{2FF22AD1-2E24-03E6-72DF-ECAD6EA80F0F}"/>
              </a:ext>
            </a:extLst>
          </p:cNvPr>
          <p:cNvSpPr/>
          <p:nvPr/>
        </p:nvSpPr>
        <p:spPr>
          <a:xfrm>
            <a:off x="9793118" y="1940755"/>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llipse 52">
            <a:extLst>
              <a:ext uri="{FF2B5EF4-FFF2-40B4-BE49-F238E27FC236}">
                <a16:creationId xmlns:a16="http://schemas.microsoft.com/office/drawing/2014/main" id="{5A452CEE-F036-90B5-3948-D86497DAE9BA}"/>
              </a:ext>
            </a:extLst>
          </p:cNvPr>
          <p:cNvSpPr/>
          <p:nvPr/>
        </p:nvSpPr>
        <p:spPr>
          <a:xfrm>
            <a:off x="11009808" y="1939099"/>
            <a:ext cx="265971" cy="284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4" name="Image 53">
            <a:extLst>
              <a:ext uri="{FF2B5EF4-FFF2-40B4-BE49-F238E27FC236}">
                <a16:creationId xmlns:a16="http://schemas.microsoft.com/office/drawing/2014/main" id="{338CF48E-6A25-A4D7-D68E-1D492DB80F1A}"/>
              </a:ext>
            </a:extLst>
          </p:cNvPr>
          <p:cNvPicPr>
            <a:picLocks noChangeAspect="1"/>
          </p:cNvPicPr>
          <p:nvPr/>
        </p:nvPicPr>
        <p:blipFill>
          <a:blip r:embed="rId4"/>
          <a:stretch>
            <a:fillRect/>
          </a:stretch>
        </p:blipFill>
        <p:spPr>
          <a:xfrm>
            <a:off x="9053619" y="2791648"/>
            <a:ext cx="2413158" cy="3687389"/>
          </a:xfrm>
          <a:prstGeom prst="rect">
            <a:avLst/>
          </a:prstGeom>
        </p:spPr>
      </p:pic>
      <p:cxnSp>
        <p:nvCxnSpPr>
          <p:cNvPr id="6" name="Connecteur droit avec flèche 5">
            <a:extLst>
              <a:ext uri="{FF2B5EF4-FFF2-40B4-BE49-F238E27FC236}">
                <a16:creationId xmlns:a16="http://schemas.microsoft.com/office/drawing/2014/main" id="{CBD894D7-CA1E-C9F1-EF39-E1595F72FEE5}"/>
              </a:ext>
            </a:extLst>
          </p:cNvPr>
          <p:cNvCxnSpPr/>
          <p:nvPr/>
        </p:nvCxnSpPr>
        <p:spPr>
          <a:xfrm flipH="1">
            <a:off x="3841531" y="1379718"/>
            <a:ext cx="667407" cy="40704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3942B5E-BCB9-9F6C-E946-10D1C45E8526}"/>
              </a:ext>
            </a:extLst>
          </p:cNvPr>
          <p:cNvCxnSpPr>
            <a:cxnSpLocks/>
          </p:cNvCxnSpPr>
          <p:nvPr/>
        </p:nvCxnSpPr>
        <p:spPr>
          <a:xfrm flipH="1">
            <a:off x="2627586" y="1379717"/>
            <a:ext cx="1881351" cy="4659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7FF05CE-A972-CD2E-1297-ACE234B55595}"/>
              </a:ext>
            </a:extLst>
          </p:cNvPr>
          <p:cNvCxnSpPr>
            <a:cxnSpLocks/>
          </p:cNvCxnSpPr>
          <p:nvPr/>
        </p:nvCxnSpPr>
        <p:spPr>
          <a:xfrm>
            <a:off x="4508938" y="1379830"/>
            <a:ext cx="510690" cy="42380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53D76266-C8E5-32ED-918A-6B56ADB573FC}"/>
              </a:ext>
            </a:extLst>
          </p:cNvPr>
          <p:cNvCxnSpPr>
            <a:cxnSpLocks/>
          </p:cNvCxnSpPr>
          <p:nvPr/>
        </p:nvCxnSpPr>
        <p:spPr>
          <a:xfrm>
            <a:off x="4517454" y="1379717"/>
            <a:ext cx="1723325" cy="49373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60A49152-A9CE-0B97-2B05-84A06B537D3E}"/>
              </a:ext>
            </a:extLst>
          </p:cNvPr>
          <p:cNvCxnSpPr>
            <a:cxnSpLocks/>
          </p:cNvCxnSpPr>
          <p:nvPr/>
        </p:nvCxnSpPr>
        <p:spPr>
          <a:xfrm>
            <a:off x="6954529" y="1379829"/>
            <a:ext cx="2397" cy="47582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A1D4BF76-7B01-C18C-CDF0-86976925CAD9}"/>
              </a:ext>
            </a:extLst>
          </p:cNvPr>
          <p:cNvCxnSpPr>
            <a:cxnSpLocks/>
          </p:cNvCxnSpPr>
          <p:nvPr/>
        </p:nvCxnSpPr>
        <p:spPr>
          <a:xfrm>
            <a:off x="6959898" y="1385909"/>
            <a:ext cx="1177155" cy="46974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740746A1-52E0-1D46-8C6A-CDA9A6A3D638}"/>
              </a:ext>
            </a:extLst>
          </p:cNvPr>
          <p:cNvCxnSpPr>
            <a:cxnSpLocks/>
          </p:cNvCxnSpPr>
          <p:nvPr/>
        </p:nvCxnSpPr>
        <p:spPr>
          <a:xfrm>
            <a:off x="6954529" y="1391710"/>
            <a:ext cx="2315595" cy="4409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18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subTnLst>
                                    <p:set>
                                      <p:cBhvr override="childStyle">
                                        <p:cTn dur="1" fill="hold" display="0" masterRel="sameClick" afterEffect="1">
                                          <p:stCondLst>
                                            <p:cond evt="end" delay="0">
                                              <p:tn val="5"/>
                                            </p:cond>
                                          </p:stCondLst>
                                        </p:cTn>
                                        <p:tgtEl>
                                          <p:spTgt spid="44"/>
                                        </p:tgtEl>
                                        <p:attrNameLst>
                                          <p:attrName>style.visibility</p:attrName>
                                        </p:attrNameLst>
                                      </p:cBhvr>
                                      <p:to>
                                        <p:strVal val="hidden"/>
                                      </p:to>
                                    </p:set>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subTnLst>
                                    <p:set>
                                      <p:cBhvr override="childStyle">
                                        <p:cTn dur="1" fill="hold" display="0" masterRel="sameClick" afterEffect="1">
                                          <p:stCondLst>
                                            <p:cond evt="end" delay="0">
                                              <p:tn val="11"/>
                                            </p:cond>
                                          </p:stCondLst>
                                        </p:cTn>
                                        <p:tgtEl>
                                          <p:spTgt spid="45"/>
                                        </p:tgtEl>
                                        <p:attrNameLst>
                                          <p:attrName>style.visibility</p:attrName>
                                        </p:attrNameLst>
                                      </p:cBhvr>
                                      <p:to>
                                        <p:strVal val="hidden"/>
                                      </p:to>
                                    </p:set>
                                  </p:sub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subTnLst>
                                    <p:set>
                                      <p:cBhvr override="childStyle">
                                        <p:cTn dur="1" fill="hold" display="0" masterRel="sameClick" afterEffect="1">
                                          <p:stCondLst>
                                            <p:cond evt="end" delay="0">
                                              <p:tn val="17"/>
                                            </p:cond>
                                          </p:stCondLst>
                                        </p:cTn>
                                        <p:tgtEl>
                                          <p:spTgt spid="46"/>
                                        </p:tgtEl>
                                        <p:attrNameLst>
                                          <p:attrName>style.visibility</p:attrName>
                                        </p:attrNameLst>
                                      </p:cBhvr>
                                      <p:to>
                                        <p:strVal val="hidden"/>
                                      </p:to>
                                    </p:set>
                                  </p:sub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subTnLst>
                                    <p:set>
                                      <p:cBhvr override="childStyle">
                                        <p:cTn dur="1" fill="hold" display="0" masterRel="sameClick" afterEffect="1">
                                          <p:stCondLst>
                                            <p:cond evt="end" delay="0">
                                              <p:tn val="23"/>
                                            </p:cond>
                                          </p:stCondLst>
                                        </p:cTn>
                                        <p:tgtEl>
                                          <p:spTgt spid="47"/>
                                        </p:tgtEl>
                                        <p:attrNameLst>
                                          <p:attrName>style.visibility</p:attrName>
                                        </p:attrNameLst>
                                      </p:cBhvr>
                                      <p:to>
                                        <p:strVal val="hidden"/>
                                      </p:to>
                                    </p:set>
                                  </p:sub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p:cTn id="31" dur="500" fill="hold"/>
                                        <p:tgtEl>
                                          <p:spTgt spid="48"/>
                                        </p:tgtEl>
                                        <p:attrNameLst>
                                          <p:attrName>ppt_w</p:attrName>
                                        </p:attrNameLst>
                                      </p:cBhvr>
                                      <p:tavLst>
                                        <p:tav tm="0">
                                          <p:val>
                                            <p:fltVal val="0"/>
                                          </p:val>
                                        </p:tav>
                                        <p:tav tm="100000">
                                          <p:val>
                                            <p:strVal val="#ppt_w"/>
                                          </p:val>
                                        </p:tav>
                                      </p:tavLst>
                                    </p:anim>
                                    <p:anim calcmode="lin" valueType="num">
                                      <p:cBhvr>
                                        <p:cTn id="32" dur="500" fill="hold"/>
                                        <p:tgtEl>
                                          <p:spTgt spid="48"/>
                                        </p:tgtEl>
                                        <p:attrNameLst>
                                          <p:attrName>ppt_h</p:attrName>
                                        </p:attrNameLst>
                                      </p:cBhvr>
                                      <p:tavLst>
                                        <p:tav tm="0">
                                          <p:val>
                                            <p:fltVal val="0"/>
                                          </p:val>
                                        </p:tav>
                                        <p:tav tm="100000">
                                          <p:val>
                                            <p:strVal val="#ppt_h"/>
                                          </p:val>
                                        </p:tav>
                                      </p:tavLst>
                                    </p:anim>
                                    <p:animEffect transition="in" filter="fade">
                                      <p:cBhvr>
                                        <p:cTn id="33" dur="500"/>
                                        <p:tgtEl>
                                          <p:spTgt spid="48"/>
                                        </p:tgtEl>
                                      </p:cBhvr>
                                    </p:animEffect>
                                  </p:childTnLst>
                                  <p:subTnLst>
                                    <p:set>
                                      <p:cBhvr override="childStyle">
                                        <p:cTn dur="1" fill="hold" display="0" masterRel="sameClick" afterEffect="1">
                                          <p:stCondLst>
                                            <p:cond evt="end" delay="0">
                                              <p:tn val="29"/>
                                            </p:cond>
                                          </p:stCondLst>
                                        </p:cTn>
                                        <p:tgtEl>
                                          <p:spTgt spid="48"/>
                                        </p:tgtEl>
                                        <p:attrNameLst>
                                          <p:attrName>style.visibility</p:attrName>
                                        </p:attrNameLst>
                                      </p:cBhvr>
                                      <p:to>
                                        <p:strVal val="hidden"/>
                                      </p:to>
                                    </p:set>
                                  </p:sub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subTnLst>
                                    <p:set>
                                      <p:cBhvr override="childStyle">
                                        <p:cTn dur="1" fill="hold" display="0" masterRel="sameClick" afterEffect="1">
                                          <p:stCondLst>
                                            <p:cond evt="end" delay="0">
                                              <p:tn val="35"/>
                                            </p:cond>
                                          </p:stCondLst>
                                        </p:cTn>
                                        <p:tgtEl>
                                          <p:spTgt spid="49"/>
                                        </p:tgtEl>
                                        <p:attrNameLst>
                                          <p:attrName>style.visibility</p:attrName>
                                        </p:attrNameLst>
                                      </p:cBhvr>
                                      <p:to>
                                        <p:strVal val="hidden"/>
                                      </p:to>
                                    </p:set>
                                  </p:sub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subTnLst>
                                    <p:set>
                                      <p:cBhvr override="childStyle">
                                        <p:cTn dur="1" fill="hold" display="0" masterRel="sameClick" afterEffect="1">
                                          <p:stCondLst>
                                            <p:cond evt="end" delay="0">
                                              <p:tn val="41"/>
                                            </p:cond>
                                          </p:stCondLst>
                                        </p:cTn>
                                        <p:tgtEl>
                                          <p:spTgt spid="50"/>
                                        </p:tgtEl>
                                        <p:attrNameLst>
                                          <p:attrName>style.visibility</p:attrName>
                                        </p:attrNameLst>
                                      </p:cBhvr>
                                      <p:to>
                                        <p:strVal val="hidden"/>
                                      </p:to>
                                    </p:set>
                                  </p:sub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subTnLst>
                                    <p:set>
                                      <p:cBhvr override="childStyle">
                                        <p:cTn dur="1" fill="hold" display="0" masterRel="sameClick" afterEffect="1">
                                          <p:stCondLst>
                                            <p:cond evt="end" delay="0">
                                              <p:tn val="47"/>
                                            </p:cond>
                                          </p:stCondLst>
                                        </p:cTn>
                                        <p:tgtEl>
                                          <p:spTgt spid="51"/>
                                        </p:tgtEl>
                                        <p:attrNameLst>
                                          <p:attrName>style.visibility</p:attrName>
                                        </p:attrNameLst>
                                      </p:cBhvr>
                                      <p:to>
                                        <p:strVal val="hidden"/>
                                      </p:to>
                                    </p:set>
                                  </p:sub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subTnLst>
                                    <p:set>
                                      <p:cBhvr override="childStyle">
                                        <p:cTn dur="1" fill="hold" display="0" masterRel="sameClick" afterEffect="1">
                                          <p:stCondLst>
                                            <p:cond evt="end" delay="0">
                                              <p:tn val="53"/>
                                            </p:cond>
                                          </p:stCondLst>
                                        </p:cTn>
                                        <p:tgtEl>
                                          <p:spTgt spid="52"/>
                                        </p:tgtEl>
                                        <p:attrNameLst>
                                          <p:attrName>style.visibility</p:attrName>
                                        </p:attrNameLst>
                                      </p:cBhvr>
                                      <p:to>
                                        <p:strVal val="hidden"/>
                                      </p:to>
                                    </p:set>
                                  </p:sub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subTnLst>
                                    <p:set>
                                      <p:cBhvr override="childStyle">
                                        <p:cTn dur="1" fill="hold" display="0" masterRel="sameClick" afterEffect="1">
                                          <p:stCondLst>
                                            <p:cond evt="end" delay="0">
                                              <p:tn val="59"/>
                                            </p:cond>
                                          </p:stCondLst>
                                        </p:cTn>
                                        <p:tgtEl>
                                          <p:spTgt spid="5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E01A700-8484-4C30-46D5-FD609B1D3E3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3DE84B6-D8A8-58C5-C96A-6FBD10265F4F}"/>
              </a:ext>
            </a:extLst>
          </p:cNvPr>
          <p:cNvSpPr txBox="1"/>
          <p:nvPr/>
        </p:nvSpPr>
        <p:spPr>
          <a:xfrm>
            <a:off x="1070586" y="139700"/>
            <a:ext cx="10050828" cy="830997"/>
          </a:xfrm>
          <a:prstGeom prst="rect">
            <a:avLst/>
          </a:prstGeom>
          <a:noFill/>
        </p:spPr>
        <p:txBody>
          <a:bodyPr wrap="none" rtlCol="0">
            <a:spAutoFit/>
          </a:bodyPr>
          <a:lstStyle/>
          <a:p>
            <a:pPr algn="ctr"/>
            <a:r>
              <a:rPr lang="fr-FR" sz="4800">
                <a:solidFill>
                  <a:schemeClr val="bg1"/>
                </a:solidFill>
                <a:latin typeface="Calibri" panose="020F0502020204030204" pitchFamily="34" charset="0"/>
                <a:cs typeface="Calibri" panose="020F0502020204030204" pitchFamily="34" charset="0"/>
              </a:rPr>
              <a:t>Diagnostic électrophysiologique de SGB</a:t>
            </a:r>
          </a:p>
        </p:txBody>
      </p:sp>
      <p:sp>
        <p:nvSpPr>
          <p:cNvPr id="4" name="Espace réservé du contenu 2">
            <a:extLst>
              <a:ext uri="{FF2B5EF4-FFF2-40B4-BE49-F238E27FC236}">
                <a16:creationId xmlns:a16="http://schemas.microsoft.com/office/drawing/2014/main" id="{4D173B88-2000-91DF-E152-4B9EF4422718}"/>
              </a:ext>
            </a:extLst>
          </p:cNvPr>
          <p:cNvSpPr>
            <a:spLocks noGrp="1"/>
          </p:cNvSpPr>
          <p:nvPr>
            <p:ph idx="1"/>
          </p:nvPr>
        </p:nvSpPr>
        <p:spPr>
          <a:xfrm>
            <a:off x="201274" y="1089062"/>
            <a:ext cx="5742325" cy="5573956"/>
          </a:xfrm>
          <a:solidFill>
            <a:schemeClr val="bg1"/>
          </a:solidFill>
          <a:ln w="50800">
            <a:solidFill>
              <a:schemeClr val="tx1"/>
            </a:solidFill>
          </a:ln>
        </p:spPr>
        <p:txBody>
          <a:bodyPr>
            <a:noAutofit/>
          </a:bodyPr>
          <a:lstStyle/>
          <a:p>
            <a:r>
              <a:rPr lang="fr-FR" sz="2000" b="1" dirty="0">
                <a:solidFill>
                  <a:schemeClr val="tx1"/>
                </a:solidFill>
                <a:latin typeface="Arial" panose="020B0604020202020204" pitchFamily="34" charset="0"/>
                <a:cs typeface="Arial" panose="020B0604020202020204" pitchFamily="34" charset="0"/>
              </a:rPr>
              <a:t>Forme classique démyélinisante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 </a:t>
            </a:r>
            <a:r>
              <a:rPr lang="fr-FR" sz="2000" dirty="0">
                <a:solidFill>
                  <a:schemeClr val="tx1"/>
                </a:solidFill>
                <a:latin typeface="Arial" panose="020B0604020202020204" pitchFamily="34" charset="0"/>
                <a:cs typeface="Arial" panose="020B0604020202020204" pitchFamily="34" charset="0"/>
              </a:rPr>
              <a:t>Para-</a:t>
            </a:r>
            <a:r>
              <a:rPr lang="fr-FR" sz="2000" dirty="0" err="1">
                <a:solidFill>
                  <a:schemeClr val="tx1"/>
                </a:solidFill>
                <a:latin typeface="Arial" panose="020B0604020202020204" pitchFamily="34" charset="0"/>
                <a:cs typeface="Arial" panose="020B0604020202020204" pitchFamily="34" charset="0"/>
              </a:rPr>
              <a:t>internodopathie</a:t>
            </a:r>
            <a:r>
              <a:rPr lang="fr-FR" sz="2000" dirty="0">
                <a:solidFill>
                  <a:schemeClr val="tx1"/>
                </a:solidFill>
                <a:latin typeface="Arial" panose="020B0604020202020204" pitchFamily="34" charset="0"/>
                <a:cs typeface="Arial" panose="020B0604020202020204" pitchFamily="34" charset="0"/>
              </a:rPr>
              <a:t>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 démyélinisante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 autoimmune (</a:t>
            </a:r>
            <a:r>
              <a:rPr lang="fr-FR" sz="2000" dirty="0" err="1">
                <a:solidFill>
                  <a:schemeClr val="tx1"/>
                </a:solidFill>
                <a:latin typeface="Arial" panose="020B0604020202020204" pitchFamily="34" charset="0"/>
                <a:cs typeface="Arial" panose="020B0604020202020204" pitchFamily="34" charset="0"/>
              </a:rPr>
              <a:t>Ac</a:t>
            </a:r>
            <a:r>
              <a:rPr lang="fr-FR" sz="2000" dirty="0">
                <a:solidFill>
                  <a:schemeClr val="tx1"/>
                </a:solidFill>
                <a:latin typeface="Arial" panose="020B0604020202020204" pitchFamily="34" charset="0"/>
                <a:cs typeface="Arial" panose="020B0604020202020204" pitchFamily="34" charset="0"/>
              </a:rPr>
              <a:t>, macrophages) :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	anti-LM1 (internode)</a:t>
            </a:r>
          </a:p>
          <a:p>
            <a:r>
              <a:rPr lang="fr-FR" sz="2000" dirty="0">
                <a:solidFill>
                  <a:schemeClr val="tx1"/>
                </a:solidFill>
                <a:latin typeface="Arial" panose="020B0604020202020204" pitchFamily="34" charset="0"/>
                <a:cs typeface="Arial" panose="020B0604020202020204" pitchFamily="34" charset="0"/>
              </a:rPr>
              <a:t>	anti-Caspr1 (paranode) </a:t>
            </a:r>
          </a:p>
          <a:p>
            <a:pPr marL="285750" indent="-285750">
              <a:buFont typeface="Arial" panose="020B0604020202020204" pitchFamily="34" charset="0"/>
              <a:buChar char="•"/>
            </a:pPr>
            <a:r>
              <a:rPr lang="fr-FR" sz="2000" b="1" dirty="0">
                <a:solidFill>
                  <a:srgbClr val="FF0000"/>
                </a:solidFill>
                <a:latin typeface="Arial" panose="020B0604020202020204" pitchFamily="34" charset="0"/>
                <a:cs typeface="Arial" panose="020B0604020202020204" pitchFamily="34" charset="0"/>
              </a:rPr>
              <a:t>Anomalies liées à la démyélinisation</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 Initialement :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	</a:t>
            </a:r>
            <a:r>
              <a:rPr lang="fr-FR" sz="2000" dirty="0">
                <a:solidFill>
                  <a:schemeClr val="tx1"/>
                </a:solidFill>
                <a:latin typeface="Arial" panose="020B0604020202020204" pitchFamily="34" charset="0"/>
                <a:cs typeface="Arial" panose="020B0604020202020204" pitchFamily="34" charset="0"/>
              </a:rPr>
              <a:t>ralentissements, BC, dispersion,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	augmentation durée des PAGM :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	MS (médian </a:t>
            </a:r>
            <a:r>
              <a:rPr lang="fr-FR" sz="2000" dirty="0" err="1">
                <a:solidFill>
                  <a:schemeClr val="tx1"/>
                </a:solidFill>
                <a:latin typeface="Arial" panose="020B0604020202020204" pitchFamily="34" charset="0"/>
                <a:cs typeface="Arial" panose="020B0604020202020204" pitchFamily="34" charset="0"/>
              </a:rPr>
              <a:t>stt</a:t>
            </a:r>
            <a:r>
              <a:rPr lang="fr-FR" sz="2000" dirty="0">
                <a:solidFill>
                  <a:schemeClr val="tx1"/>
                </a:solidFill>
                <a:latin typeface="Arial" panose="020B0604020202020204" pitchFamily="34" charset="0"/>
                <a:cs typeface="Arial" panose="020B0604020202020204" pitchFamily="34" charset="0"/>
              </a:rPr>
              <a:t>)  &gt; MI</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 perte axonale secondaire</a:t>
            </a:r>
          </a:p>
          <a:p>
            <a:endParaRPr lang="fr-FR" sz="2000" dirty="0">
              <a:solidFill>
                <a:schemeClr val="tx1"/>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23C25FD7-9C1B-3029-C546-8248DD57617D}"/>
              </a:ext>
            </a:extLst>
          </p:cNvPr>
          <p:cNvSpPr txBox="1">
            <a:spLocks/>
          </p:cNvSpPr>
          <p:nvPr/>
        </p:nvSpPr>
        <p:spPr>
          <a:xfrm>
            <a:off x="6096000" y="1105915"/>
            <a:ext cx="5894726" cy="5573956"/>
          </a:xfrm>
          <a:prstGeom prst="rect">
            <a:avLst/>
          </a:prstGeom>
          <a:noFill/>
          <a:ln w="50800">
            <a:solidFill>
              <a:schemeClr val="bg1"/>
            </a:solidFill>
          </a:ln>
        </p:spPr>
        <p:txBody>
          <a:bodyPr vert="horz" lIns="109728" tIns="109728" rIns="109728" bIns="91440" rtlCol="0">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fr-FR" sz="2000" b="1" dirty="0">
                <a:solidFill>
                  <a:schemeClr val="bg1"/>
                </a:solidFill>
                <a:latin typeface="Arial" panose="020B0604020202020204" pitchFamily="34" charset="0"/>
                <a:cs typeface="Arial" panose="020B0604020202020204" pitchFamily="34" charset="0"/>
              </a:rPr>
              <a:t>Forme «</a:t>
            </a:r>
            <a:r>
              <a:rPr lang="fr-FR" sz="2000" b="1" dirty="0">
                <a:solidFill>
                  <a:srgbClr val="FFFF00"/>
                </a:solidFill>
                <a:latin typeface="Arial" panose="020B0604020202020204" pitchFamily="34" charset="0"/>
                <a:cs typeface="Arial" panose="020B0604020202020204" pitchFamily="34" charset="0"/>
              </a:rPr>
              <a:t>axonale</a:t>
            </a:r>
            <a:r>
              <a:rPr lang="fr-FR" sz="2000" b="1" dirty="0">
                <a:solidFill>
                  <a:schemeClr val="bg1"/>
                </a:solidFill>
                <a:latin typeface="Arial" panose="020B0604020202020204" pitchFamily="34" charset="0"/>
                <a:cs typeface="Arial" panose="020B0604020202020204" pitchFamily="34" charset="0"/>
              </a:rPr>
              <a:t>» : AM</a:t>
            </a:r>
            <a:r>
              <a:rPr lang="fr-FR" sz="2000" b="1" dirty="0">
                <a:solidFill>
                  <a:srgbClr val="FFFF00"/>
                </a:solidFill>
                <a:latin typeface="Arial" panose="020B0604020202020204" pitchFamily="34" charset="0"/>
                <a:cs typeface="Arial" panose="020B0604020202020204" pitchFamily="34" charset="0"/>
              </a:rPr>
              <a:t>A</a:t>
            </a:r>
            <a:r>
              <a:rPr lang="fr-FR" sz="2000" b="1" dirty="0">
                <a:solidFill>
                  <a:schemeClr val="bg1"/>
                </a:solidFill>
                <a:latin typeface="Arial" panose="020B0604020202020204" pitchFamily="34" charset="0"/>
                <a:cs typeface="Arial" panose="020B0604020202020204" pitchFamily="34" charset="0"/>
              </a:rPr>
              <a:t>N/AMS</a:t>
            </a:r>
            <a:r>
              <a:rPr lang="fr-FR" sz="2000" b="1" dirty="0">
                <a:solidFill>
                  <a:srgbClr val="FFFF00"/>
                </a:solidFill>
                <a:latin typeface="Arial" panose="020B0604020202020204" pitchFamily="34" charset="0"/>
                <a:cs typeface="Arial" panose="020B0604020202020204" pitchFamily="34" charset="0"/>
              </a:rPr>
              <a:t>A</a:t>
            </a:r>
            <a:r>
              <a:rPr lang="fr-FR" sz="2000" b="1" dirty="0">
                <a:solidFill>
                  <a:schemeClr val="bg1"/>
                </a:solidFill>
                <a:latin typeface="Arial" panose="020B0604020202020204" pitchFamily="34" charset="0"/>
                <a:cs typeface="Arial" panose="020B0604020202020204" pitchFamily="34" charset="0"/>
              </a:rPr>
              <a:t>N</a:t>
            </a:r>
            <a:br>
              <a:rPr lang="fr-FR" sz="2000" b="1" dirty="0">
                <a:solidFill>
                  <a:srgbClr val="FFFF00"/>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a:t>
            </a:r>
            <a:r>
              <a:rPr lang="fr-FR" sz="2000" dirty="0">
                <a:solidFill>
                  <a:schemeClr val="bg1"/>
                </a:solidFill>
                <a:latin typeface="Arial" panose="020B0604020202020204" pitchFamily="34" charset="0"/>
                <a:cs typeface="Arial" panose="020B0604020202020204" pitchFamily="34" charset="0"/>
              </a:rPr>
              <a:t>Para-nodopathie, nodopathie</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autoimmune (</a:t>
            </a:r>
            <a:r>
              <a:rPr lang="fr-FR" sz="2000" dirty="0" err="1">
                <a:solidFill>
                  <a:schemeClr val="bg1"/>
                </a:solidFill>
                <a:latin typeface="Arial" panose="020B0604020202020204" pitchFamily="34" charset="0"/>
                <a:cs typeface="Arial" panose="020B0604020202020204" pitchFamily="34" charset="0"/>
              </a:rPr>
              <a:t>Ac</a:t>
            </a:r>
            <a:r>
              <a:rPr lang="fr-FR" sz="2000" dirty="0">
                <a:solidFill>
                  <a:schemeClr val="bg1"/>
                </a:solidFill>
                <a:latin typeface="Arial" panose="020B0604020202020204" pitchFamily="34" charset="0"/>
                <a:cs typeface="Arial" panose="020B0604020202020204" pitchFamily="34" charset="0"/>
              </a:rPr>
              <a:t>, CAM) :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anti-gangliosides (GM1)</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réversible </a:t>
            </a:r>
            <a:r>
              <a:rPr lang="fr-FR" sz="2000" i="1" dirty="0">
                <a:solidFill>
                  <a:schemeClr val="bg1"/>
                </a:solidFill>
                <a:latin typeface="Arial" panose="020B0604020202020204" pitchFamily="34" charset="0"/>
                <a:cs typeface="Arial" panose="020B0604020202020204" pitchFamily="34" charset="0"/>
              </a:rPr>
              <a:t>ad integrum </a:t>
            </a:r>
            <a:r>
              <a:rPr lang="fr-FR" sz="2000" dirty="0">
                <a:solidFill>
                  <a:schemeClr val="bg1"/>
                </a:solidFill>
                <a:latin typeface="Arial" panose="020B0604020202020204" pitchFamily="34" charset="0"/>
                <a:cs typeface="Arial" panose="020B0604020202020204" pitchFamily="34" charset="0"/>
              </a:rPr>
              <a:t>ou perte axonale 	secondaire (macrophages) </a:t>
            </a:r>
            <a:endParaRPr lang="fr-FR" sz="20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000" b="1" dirty="0">
                <a:solidFill>
                  <a:srgbClr val="FFFF00"/>
                </a:solidFill>
                <a:latin typeface="Arial" panose="020B0604020202020204" pitchFamily="34" charset="0"/>
                <a:cs typeface="Arial" panose="020B0604020202020204" pitchFamily="34" charset="0"/>
              </a:rPr>
              <a:t>Défaut de conduction</a:t>
            </a:r>
            <a:br>
              <a:rPr lang="fr-FR" sz="2000" b="1" dirty="0">
                <a:solidFill>
                  <a:srgbClr val="FFFF00"/>
                </a:solidFill>
                <a:latin typeface="Arial" panose="020B0604020202020204" pitchFamily="34" charset="0"/>
                <a:cs typeface="Arial" panose="020B0604020202020204" pitchFamily="34" charset="0"/>
              </a:rPr>
            </a:br>
            <a:r>
              <a:rPr lang="fr-FR" sz="2000" b="1" dirty="0">
                <a:solidFill>
                  <a:srgbClr val="FFFF00"/>
                </a:solidFill>
                <a:latin typeface="Arial" panose="020B0604020202020204" pitchFamily="34" charset="0"/>
                <a:cs typeface="Arial" panose="020B0604020202020204" pitchFamily="34" charset="0"/>
              </a:rPr>
              <a:t>- </a:t>
            </a:r>
            <a:r>
              <a:rPr lang="fr-FR" sz="2000" b="1" dirty="0">
                <a:solidFill>
                  <a:schemeClr val="bg1"/>
                </a:solidFill>
                <a:latin typeface="Arial" panose="020B0604020202020204" pitchFamily="34" charset="0"/>
                <a:cs typeface="Arial" panose="020B0604020202020204" pitchFamily="34" charset="0"/>
              </a:rPr>
              <a:t>Initialement</a:t>
            </a:r>
            <a:r>
              <a:rPr lang="fr-FR" sz="2000" b="1" dirty="0">
                <a:solidFill>
                  <a:srgbClr val="FFFF00"/>
                </a:solidFill>
                <a:latin typeface="Arial" panose="020B0604020202020204" pitchFamily="34" charset="0"/>
                <a:cs typeface="Arial" panose="020B0604020202020204" pitchFamily="34" charset="0"/>
              </a:rPr>
              <a:t> : </a:t>
            </a:r>
            <a:br>
              <a:rPr lang="fr-FR" sz="2000" b="1" dirty="0">
                <a:solidFill>
                  <a:srgbClr val="FFFF00"/>
                </a:solidFill>
                <a:latin typeface="Arial" panose="020B0604020202020204" pitchFamily="34" charset="0"/>
                <a:cs typeface="Arial" panose="020B0604020202020204" pitchFamily="34" charset="0"/>
              </a:rPr>
            </a:br>
            <a:r>
              <a:rPr lang="fr-FR" sz="2000" b="1" dirty="0">
                <a:solidFill>
                  <a:srgbClr val="FFFF00"/>
                </a:solidFill>
                <a:latin typeface="Arial" panose="020B0604020202020204" pitchFamily="34" charset="0"/>
                <a:cs typeface="Arial" panose="020B0604020202020204" pitchFamily="34" charset="0"/>
              </a:rPr>
              <a:t>	</a:t>
            </a:r>
            <a:r>
              <a:rPr lang="fr-FR" sz="2000" dirty="0">
                <a:solidFill>
                  <a:schemeClr val="bg1"/>
                </a:solidFill>
                <a:latin typeface="Arial" panose="020B0604020202020204" pitchFamily="34" charset="0"/>
                <a:cs typeface="Arial" panose="020B0604020202020204" pitchFamily="34" charset="0"/>
              </a:rPr>
              <a:t>réduction d’amplitude des PAGM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&amp; BC : MI (nerf tibial) &gt; MS</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perte axonale secondaire</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signes de remyélinisation secondaire</a:t>
            </a:r>
          </a:p>
          <a:p>
            <a:r>
              <a:rPr lang="fr-FR" sz="2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48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43734BB-819E-EBA1-6711-0423C1B9AA4B}"/>
            </a:ext>
          </a:extLst>
        </p:cNvPr>
        <p:cNvGrpSpPr/>
        <p:nvPr/>
      </p:nvGrpSpPr>
      <p:grpSpPr>
        <a:xfrm>
          <a:off x="0" y="0"/>
          <a:ext cx="0" cy="0"/>
          <a:chOff x="0" y="0"/>
          <a:chExt cx="0" cy="0"/>
        </a:xfrm>
      </p:grpSpPr>
      <p:graphicFrame>
        <p:nvGraphicFramePr>
          <p:cNvPr id="3" name="Tableau 7">
            <a:extLst>
              <a:ext uri="{FF2B5EF4-FFF2-40B4-BE49-F238E27FC236}">
                <a16:creationId xmlns:a16="http://schemas.microsoft.com/office/drawing/2014/main" id="{42B65F99-5B69-3F33-0EC2-54DC33FE86AC}"/>
              </a:ext>
            </a:extLst>
          </p:cNvPr>
          <p:cNvGraphicFramePr>
            <a:graphicFrameLocks noGrp="1"/>
          </p:cNvGraphicFramePr>
          <p:nvPr>
            <p:extLst>
              <p:ext uri="{D42A27DB-BD31-4B8C-83A1-F6EECF244321}">
                <p14:modId xmlns:p14="http://schemas.microsoft.com/office/powerpoint/2010/main" val="3254494293"/>
              </p:ext>
            </p:extLst>
          </p:nvPr>
        </p:nvGraphicFramePr>
        <p:xfrm>
          <a:off x="295796" y="1087705"/>
          <a:ext cx="11492229" cy="5328920"/>
        </p:xfrm>
        <a:graphic>
          <a:graphicData uri="http://schemas.openxmlformats.org/drawingml/2006/table">
            <a:tbl>
              <a:tblPr firstRow="1" bandRow="1">
                <a:tableStyleId>{5C22544A-7EE6-4342-B048-85BDC9FD1C3A}</a:tableStyleId>
              </a:tblPr>
              <a:tblGrid>
                <a:gridCol w="2376805">
                  <a:extLst>
                    <a:ext uri="{9D8B030D-6E8A-4147-A177-3AD203B41FA5}">
                      <a16:colId xmlns:a16="http://schemas.microsoft.com/office/drawing/2014/main" val="1513925216"/>
                    </a:ext>
                  </a:extLst>
                </a:gridCol>
                <a:gridCol w="5766117">
                  <a:extLst>
                    <a:ext uri="{9D8B030D-6E8A-4147-A177-3AD203B41FA5}">
                      <a16:colId xmlns:a16="http://schemas.microsoft.com/office/drawing/2014/main" val="2156479675"/>
                    </a:ext>
                  </a:extLst>
                </a:gridCol>
                <a:gridCol w="3349307">
                  <a:extLst>
                    <a:ext uri="{9D8B030D-6E8A-4147-A177-3AD203B41FA5}">
                      <a16:colId xmlns:a16="http://schemas.microsoft.com/office/drawing/2014/main" val="1080605339"/>
                    </a:ext>
                  </a:extLst>
                </a:gridCol>
              </a:tblGrid>
              <a:tr h="370840">
                <a:tc>
                  <a:txBody>
                    <a:bodyPr/>
                    <a:lstStyle/>
                    <a:p>
                      <a:r>
                        <a:rPr lang="fr-FR">
                          <a:latin typeface="Calibri" panose="020F0502020204030204" pitchFamily="34" charset="0"/>
                          <a:cs typeface="Calibri" panose="020F0502020204030204" pitchFamily="34" charset="0"/>
                        </a:rPr>
                        <a:t>Paramètres</a:t>
                      </a:r>
                    </a:p>
                  </a:txBody>
                  <a:tcPr>
                    <a:solidFill>
                      <a:srgbClr val="0070C0"/>
                    </a:solidFill>
                  </a:tcPr>
                </a:tc>
                <a:tc>
                  <a:txBody>
                    <a:bodyPr/>
                    <a:lstStyle/>
                    <a:p>
                      <a:r>
                        <a:rPr lang="fr-FR">
                          <a:latin typeface="Calibri" panose="020F0502020204030204" pitchFamily="34" charset="0"/>
                          <a:cs typeface="Calibri" panose="020F0502020204030204" pitchFamily="34" charset="0"/>
                        </a:rPr>
                        <a:t>Seuils d’anomalie</a:t>
                      </a:r>
                    </a:p>
                  </a:txBody>
                  <a:tcPr>
                    <a:solidFill>
                      <a:srgbClr val="0070C0"/>
                    </a:solidFill>
                  </a:tcPr>
                </a:tc>
                <a:tc>
                  <a:txBody>
                    <a:bodyPr/>
                    <a:lstStyle/>
                    <a:p>
                      <a:r>
                        <a:rPr lang="fr-FR">
                          <a:latin typeface="Calibri" panose="020F0502020204030204" pitchFamily="34" charset="0"/>
                          <a:cs typeface="Calibri" panose="020F0502020204030204" pitchFamily="34" charset="0"/>
                        </a:rPr>
                        <a:t>Score Z (DS) </a:t>
                      </a:r>
                      <a:r>
                        <a:rPr lang="fr-FR" u="sng">
                          <a:latin typeface="Calibri" panose="020F0502020204030204" pitchFamily="34" charset="0"/>
                          <a:cs typeface="Calibri" panose="020F0502020204030204" pitchFamily="34" charset="0"/>
                        </a:rPr>
                        <a:t>d’après FW</a:t>
                      </a:r>
                    </a:p>
                  </a:txBody>
                  <a:tcPr>
                    <a:solidFill>
                      <a:srgbClr val="0070C0"/>
                    </a:solidFill>
                  </a:tcPr>
                </a:tc>
                <a:extLst>
                  <a:ext uri="{0D108BD9-81ED-4DB2-BD59-A6C34878D82A}">
                    <a16:rowId xmlns:a16="http://schemas.microsoft.com/office/drawing/2014/main" val="2487517451"/>
                  </a:ext>
                </a:extLst>
              </a:tr>
              <a:tr h="370840">
                <a:tc gridSpan="3">
                  <a:txBody>
                    <a:bodyPr/>
                    <a:lstStyle/>
                    <a:p>
                      <a:r>
                        <a:rPr lang="fr-FR" b="1">
                          <a:solidFill>
                            <a:schemeClr val="bg1"/>
                          </a:solidFill>
                          <a:latin typeface="Calibri" panose="020F0502020204030204" pitchFamily="34" charset="0"/>
                          <a:cs typeface="Calibri" panose="020F0502020204030204" pitchFamily="34" charset="0"/>
                        </a:rPr>
                        <a:t>Conduction nerveuse motrice (sur au moins 2 nerfs)</a:t>
                      </a:r>
                    </a:p>
                  </a:txBody>
                  <a:tcPr>
                    <a:solidFill>
                      <a:srgbClr val="FF0000"/>
                    </a:solidFill>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417949949"/>
                  </a:ext>
                </a:extLst>
              </a:tr>
              <a:tr h="370840">
                <a:tc>
                  <a:txBody>
                    <a:bodyPr/>
                    <a:lstStyle/>
                    <a:p>
                      <a:r>
                        <a:rPr lang="fr-FR">
                          <a:latin typeface="Calibri" panose="020F0502020204030204" pitchFamily="34" charset="0"/>
                          <a:cs typeface="Calibri" panose="020F0502020204030204" pitchFamily="34" charset="0"/>
                        </a:rPr>
                        <a:t>LDM</a:t>
                      </a:r>
                    </a:p>
                  </a:txBody>
                  <a:tcPr>
                    <a:solidFill>
                      <a:srgbClr val="CFD5EA"/>
                    </a:solidFill>
                  </a:tcPr>
                </a:tc>
                <a:tc>
                  <a:txBody>
                    <a:bodyPr/>
                    <a:lstStyle/>
                    <a:p>
                      <a:r>
                        <a:rPr lang="fr-FR" b="1">
                          <a:solidFill>
                            <a:srgbClr val="FF0000"/>
                          </a:solidFill>
                          <a:latin typeface="Calibri" panose="020F0502020204030204" pitchFamily="34" charset="0"/>
                          <a:cs typeface="Calibri" panose="020F0502020204030204" pitchFamily="34" charset="0"/>
                        </a:rPr>
                        <a:t>&gt;</a:t>
                      </a:r>
                      <a:r>
                        <a:rPr lang="fr-FR">
                          <a:latin typeface="Calibri" panose="020F0502020204030204" pitchFamily="34" charset="0"/>
                          <a:cs typeface="Calibri" panose="020F0502020204030204" pitchFamily="34" charset="0"/>
                        </a:rPr>
                        <a:t> 110 - </a:t>
                      </a:r>
                      <a:r>
                        <a:rPr lang="fr-FR" b="1">
                          <a:solidFill>
                            <a:srgbClr val="FF0000"/>
                          </a:solidFill>
                          <a:latin typeface="Calibri" panose="020F0502020204030204" pitchFamily="34" charset="0"/>
                          <a:cs typeface="Calibri" panose="020F0502020204030204" pitchFamily="34" charset="0"/>
                        </a:rPr>
                        <a:t>150%</a:t>
                      </a:r>
                      <a:r>
                        <a:rPr lang="fr-FR">
                          <a:latin typeface="Calibri" panose="020F0502020204030204" pitchFamily="34" charset="0"/>
                          <a:cs typeface="Calibri" panose="020F0502020204030204" pitchFamily="34" charset="0"/>
                        </a:rPr>
                        <a:t> LSN</a:t>
                      </a:r>
                    </a:p>
                  </a:txBody>
                  <a:tcPr>
                    <a:solidFill>
                      <a:srgbClr val="CFD5EA"/>
                    </a:solidFill>
                  </a:tcPr>
                </a:tc>
                <a:tc>
                  <a:txBody>
                    <a:bodyPr/>
                    <a:lstStyle/>
                    <a:p>
                      <a:r>
                        <a:rPr lang="fr-FR">
                          <a:latin typeface="Calibri" panose="020F0502020204030204" pitchFamily="34" charset="0"/>
                          <a:cs typeface="Calibri" panose="020F0502020204030204" pitchFamily="34" charset="0"/>
                        </a:rPr>
                        <a:t>M </a:t>
                      </a:r>
                      <a:r>
                        <a:rPr lang="fr-FR" b="0">
                          <a:solidFill>
                            <a:schemeClr val="tx1"/>
                          </a:solidFill>
                          <a:latin typeface="Calibri" panose="020F0502020204030204" pitchFamily="34" charset="0"/>
                          <a:cs typeface="Calibri" panose="020F0502020204030204" pitchFamily="34" charset="0"/>
                        </a:rPr>
                        <a:t>&amp;</a:t>
                      </a:r>
                      <a:r>
                        <a:rPr lang="fr-FR" b="1">
                          <a:solidFill>
                            <a:srgbClr val="00B050"/>
                          </a:solidFill>
                          <a:latin typeface="Calibri" panose="020F0502020204030204" pitchFamily="34" charset="0"/>
                          <a:cs typeface="Calibri" panose="020F0502020204030204" pitchFamily="34" charset="0"/>
                        </a:rPr>
                        <a:t> </a:t>
                      </a:r>
                      <a:r>
                        <a:rPr lang="fr-FR">
                          <a:latin typeface="Calibri" panose="020F0502020204030204" pitchFamily="34" charset="0"/>
                          <a:cs typeface="Calibri" panose="020F0502020204030204" pitchFamily="34" charset="0"/>
                        </a:rPr>
                        <a:t>U </a:t>
                      </a:r>
                      <a:r>
                        <a:rPr lang="fr-FR" sz="1800" b="1" kern="1200">
                          <a:solidFill>
                            <a:schemeClr val="tx1"/>
                          </a:solidFill>
                          <a:highlight>
                            <a:srgbClr val="FFFF00"/>
                          </a:highlight>
                          <a:latin typeface="Calibri" panose="020F0502020204030204" pitchFamily="34" charset="0"/>
                          <a:ea typeface="+mn-ea"/>
                          <a:cs typeface="Calibri" panose="020F0502020204030204" pitchFamily="34" charset="0"/>
                        </a:rPr>
                        <a:t>&gt; 8</a:t>
                      </a:r>
                      <a:r>
                        <a:rPr lang="fr-FR">
                          <a:latin typeface="Calibri" panose="020F0502020204030204" pitchFamily="34" charset="0"/>
                          <a:cs typeface="Calibri" panose="020F0502020204030204" pitchFamily="34" charset="0"/>
                        </a:rPr>
                        <a:t> ; P &amp; </a:t>
                      </a:r>
                      <a:r>
                        <a:rPr lang="fr-FR" err="1">
                          <a:latin typeface="Calibri" panose="020F0502020204030204" pitchFamily="34" charset="0"/>
                          <a:cs typeface="Calibri" panose="020F0502020204030204" pitchFamily="34" charset="0"/>
                        </a:rPr>
                        <a:t>T</a:t>
                      </a:r>
                      <a:r>
                        <a:rPr lang="fr-FR">
                          <a:latin typeface="Calibri" panose="020F0502020204030204" pitchFamily="34" charset="0"/>
                          <a:cs typeface="Calibri" panose="020F0502020204030204" pitchFamily="34" charset="0"/>
                        </a:rPr>
                        <a:t> </a:t>
                      </a:r>
                      <a:r>
                        <a:rPr lang="fr-FR" sz="1800" b="1" kern="1200">
                          <a:solidFill>
                            <a:schemeClr val="tx1"/>
                          </a:solidFill>
                          <a:highlight>
                            <a:srgbClr val="FFFF00"/>
                          </a:highlight>
                          <a:latin typeface="Calibri" panose="020F0502020204030204" pitchFamily="34" charset="0"/>
                          <a:ea typeface="+mn-ea"/>
                          <a:cs typeface="Calibri" panose="020F0502020204030204" pitchFamily="34" charset="0"/>
                        </a:rPr>
                        <a:t>&gt; 7</a:t>
                      </a:r>
                    </a:p>
                  </a:txBody>
                  <a:tcPr>
                    <a:solidFill>
                      <a:srgbClr val="CFD5EA"/>
                    </a:solidFill>
                  </a:tcPr>
                </a:tc>
                <a:extLst>
                  <a:ext uri="{0D108BD9-81ED-4DB2-BD59-A6C34878D82A}">
                    <a16:rowId xmlns:a16="http://schemas.microsoft.com/office/drawing/2014/main" val="724187420"/>
                  </a:ext>
                </a:extLst>
              </a:tr>
              <a:tr h="370840">
                <a:tc>
                  <a:txBody>
                    <a:bodyPr/>
                    <a:lstStyle/>
                    <a:p>
                      <a:r>
                        <a:rPr lang="fr-FR">
                          <a:latin typeface="Calibri" panose="020F0502020204030204" pitchFamily="34" charset="0"/>
                          <a:cs typeface="Calibri" panose="020F0502020204030204" pitchFamily="34" charset="0"/>
                        </a:rPr>
                        <a:t>VCM</a:t>
                      </a:r>
                    </a:p>
                  </a:txBody>
                  <a:tcPr>
                    <a:solidFill>
                      <a:srgbClr val="CFD5EA"/>
                    </a:solidFill>
                  </a:tcPr>
                </a:tc>
                <a:tc>
                  <a:txBody>
                    <a:bodyPr/>
                    <a:lstStyle/>
                    <a:p>
                      <a:r>
                        <a:rPr lang="fr-FR" sz="1800" b="1" kern="1200">
                          <a:solidFill>
                            <a:srgbClr val="FF0000"/>
                          </a:solidFill>
                          <a:latin typeface="Calibri" panose="020F0502020204030204" pitchFamily="34" charset="0"/>
                          <a:ea typeface="+mn-ea"/>
                          <a:cs typeface="Calibri" panose="020F0502020204030204" pitchFamily="34" charset="0"/>
                        </a:rPr>
                        <a:t>&lt;</a:t>
                      </a:r>
                      <a:r>
                        <a:rPr lang="fr-FR">
                          <a:latin typeface="Calibri" panose="020F0502020204030204" pitchFamily="34" charset="0"/>
                          <a:cs typeface="Calibri" panose="020F0502020204030204" pitchFamily="34" charset="0"/>
                        </a:rPr>
                        <a:t> 95 – </a:t>
                      </a:r>
                      <a:r>
                        <a:rPr lang="fr-FR" b="1">
                          <a:solidFill>
                            <a:srgbClr val="FF0000"/>
                          </a:solidFill>
                          <a:latin typeface="Calibri" panose="020F0502020204030204" pitchFamily="34" charset="0"/>
                          <a:cs typeface="Calibri" panose="020F0502020204030204" pitchFamily="34" charset="0"/>
                        </a:rPr>
                        <a:t>70%</a:t>
                      </a:r>
                      <a:r>
                        <a:rPr lang="fr-FR">
                          <a:latin typeface="Calibri" panose="020F0502020204030204" pitchFamily="34" charset="0"/>
                          <a:cs typeface="Calibri" panose="020F0502020204030204" pitchFamily="34" charset="0"/>
                        </a:rPr>
                        <a:t> LIN</a:t>
                      </a:r>
                    </a:p>
                    <a:p>
                      <a:r>
                        <a:rPr lang="fr-FR" sz="1800" b="0" kern="1200">
                          <a:solidFill>
                            <a:schemeClr val="tx1"/>
                          </a:solidFill>
                          <a:latin typeface="Calibri" panose="020F0502020204030204" pitchFamily="34" charset="0"/>
                          <a:ea typeface="+mn-ea"/>
                          <a:cs typeface="Calibri" panose="020F0502020204030204" pitchFamily="34" charset="0"/>
                        </a:rPr>
                        <a:t>&lt;</a:t>
                      </a:r>
                      <a:r>
                        <a:rPr lang="fr-FR">
                          <a:latin typeface="Calibri" panose="020F0502020204030204" pitchFamily="34" charset="0"/>
                          <a:cs typeface="Calibri" panose="020F0502020204030204" pitchFamily="34" charset="0"/>
                        </a:rPr>
                        <a:t> 60% de la moyenne normale</a:t>
                      </a:r>
                    </a:p>
                  </a:txBody>
                  <a:tcPr>
                    <a:solidFill>
                      <a:srgbClr val="CFD5EA"/>
                    </a:solidFill>
                  </a:tcPr>
                </a:tc>
                <a:tc>
                  <a:txBody>
                    <a:bodyPr/>
                    <a:lstStyle/>
                    <a:p>
                      <a:r>
                        <a:rPr lang="fr-FR" sz="1800" b="1" kern="1200">
                          <a:solidFill>
                            <a:schemeClr val="tx1"/>
                          </a:solidFill>
                          <a:highlight>
                            <a:srgbClr val="FFFF00"/>
                          </a:highlight>
                          <a:latin typeface="Calibri" panose="020F0502020204030204" pitchFamily="34" charset="0"/>
                          <a:ea typeface="+mn-ea"/>
                          <a:cs typeface="Calibri" panose="020F0502020204030204" pitchFamily="34" charset="0"/>
                        </a:rPr>
                        <a:t>&gt; - 6</a:t>
                      </a:r>
                    </a:p>
                    <a:p>
                      <a:r>
                        <a:rPr lang="fr-FR" sz="1800" b="1" kern="1200">
                          <a:solidFill>
                            <a:schemeClr val="tx1"/>
                          </a:solidFill>
                          <a:highlight>
                            <a:srgbClr val="FFFF00"/>
                          </a:highlight>
                          <a:latin typeface="Calibri" panose="020F0502020204030204" pitchFamily="34" charset="0"/>
                          <a:ea typeface="+mn-ea"/>
                          <a:cs typeface="Calibri" panose="020F0502020204030204" pitchFamily="34" charset="0"/>
                        </a:rPr>
                        <a:t>&gt; - 6</a:t>
                      </a:r>
                    </a:p>
                  </a:txBody>
                  <a:tcPr>
                    <a:solidFill>
                      <a:srgbClr val="CFD5EA"/>
                    </a:solidFill>
                  </a:tcPr>
                </a:tc>
                <a:extLst>
                  <a:ext uri="{0D108BD9-81ED-4DB2-BD59-A6C34878D82A}">
                    <a16:rowId xmlns:a16="http://schemas.microsoft.com/office/drawing/2014/main" val="3884787084"/>
                  </a:ext>
                </a:extLst>
              </a:tr>
              <a:tr h="370840">
                <a:tc>
                  <a:txBody>
                    <a:bodyPr/>
                    <a:lstStyle/>
                    <a:p>
                      <a:r>
                        <a:rPr lang="fr-FR">
                          <a:latin typeface="Calibri" panose="020F0502020204030204" pitchFamily="34" charset="0"/>
                          <a:cs typeface="Calibri" panose="020F0502020204030204" pitchFamily="34" charset="0"/>
                        </a:rPr>
                        <a:t>Durée du PAGM distal</a:t>
                      </a:r>
                    </a:p>
                  </a:txBody>
                  <a:tcPr>
                    <a:solidFill>
                      <a:srgbClr val="CFD5EA"/>
                    </a:solidFill>
                  </a:tcPr>
                </a:tc>
                <a:tc>
                  <a:txBody>
                    <a:bodyPr/>
                    <a:lstStyle/>
                    <a:p>
                      <a:r>
                        <a:rPr lang="fr-FR" b="1">
                          <a:solidFill>
                            <a:srgbClr val="FF0000"/>
                          </a:solidFill>
                          <a:latin typeface="Calibri" panose="020F0502020204030204" pitchFamily="34" charset="0"/>
                          <a:cs typeface="Calibri" panose="020F0502020204030204" pitchFamily="34" charset="0"/>
                        </a:rPr>
                        <a:t>&gt; 9</a:t>
                      </a:r>
                      <a:r>
                        <a:rPr lang="fr-FR">
                          <a:latin typeface="Calibri" panose="020F0502020204030204" pitchFamily="34" charset="0"/>
                          <a:cs typeface="Calibri" panose="020F0502020204030204" pitchFamily="34" charset="0"/>
                        </a:rPr>
                        <a:t> ms (</a:t>
                      </a:r>
                      <a:r>
                        <a:rPr lang="fr-FR" u="sng" strike="noStrike">
                          <a:latin typeface="Calibri" panose="020F0502020204030204" pitchFamily="34" charset="0"/>
                          <a:cs typeface="Calibri" panose="020F0502020204030204" pitchFamily="34" charset="0"/>
                        </a:rPr>
                        <a:t>FW</a:t>
                      </a:r>
                      <a:r>
                        <a:rPr lang="fr-FR">
                          <a:latin typeface="Calibri" panose="020F0502020204030204" pitchFamily="34" charset="0"/>
                          <a:cs typeface="Calibri" panose="020F0502020204030204" pitchFamily="34" charset="0"/>
                        </a:rPr>
                        <a:t>)</a:t>
                      </a:r>
                    </a:p>
                  </a:txBody>
                  <a:tcPr>
                    <a:solidFill>
                      <a:srgbClr val="CFD5EA"/>
                    </a:solidFill>
                  </a:tcPr>
                </a:tc>
                <a:tc>
                  <a:txBody>
                    <a:bodyPr/>
                    <a:lstStyle/>
                    <a:p>
                      <a:endParaRPr lang="fr-FR">
                        <a:latin typeface="Calibri" panose="020F0502020204030204" pitchFamily="34" charset="0"/>
                        <a:cs typeface="Calibri" panose="020F0502020204030204" pitchFamily="34" charset="0"/>
                      </a:endParaRPr>
                    </a:p>
                  </a:txBody>
                  <a:tcPr>
                    <a:solidFill>
                      <a:srgbClr val="CFD5EA"/>
                    </a:solidFill>
                  </a:tcPr>
                </a:tc>
                <a:extLst>
                  <a:ext uri="{0D108BD9-81ED-4DB2-BD59-A6C34878D82A}">
                    <a16:rowId xmlns:a16="http://schemas.microsoft.com/office/drawing/2014/main" val="4160573723"/>
                  </a:ext>
                </a:extLst>
              </a:tr>
              <a:tr h="370840">
                <a:tc>
                  <a:txBody>
                    <a:bodyPr/>
                    <a:lstStyle/>
                    <a:p>
                      <a:r>
                        <a:rPr lang="fr-FR">
                          <a:latin typeface="Calibri" panose="020F0502020204030204" pitchFamily="34" charset="0"/>
                          <a:cs typeface="Calibri" panose="020F0502020204030204" pitchFamily="34" charset="0"/>
                        </a:rPr>
                        <a:t>Dispersion temporelle</a:t>
                      </a:r>
                    </a:p>
                  </a:txBody>
                  <a:tcPr>
                    <a:solidFill>
                      <a:srgbClr val="CFD5EA"/>
                    </a:solidFill>
                  </a:tcPr>
                </a:tc>
                <a:tc>
                  <a:txBody>
                    <a:bodyPr/>
                    <a:lstStyle/>
                    <a:p>
                      <a:r>
                        <a:rPr lang="fr-FR" dirty="0">
                          <a:latin typeface="Calibri" panose="020F0502020204030204" pitchFamily="34" charset="0"/>
                          <a:cs typeface="Calibri" panose="020F0502020204030204" pitchFamily="34" charset="0"/>
                        </a:rPr>
                        <a:t>Augmentation de la  </a:t>
                      </a:r>
                      <a:r>
                        <a:rPr lang="fr-FR" b="1" dirty="0">
                          <a:latin typeface="Calibri" panose="020F0502020204030204" pitchFamily="34" charset="0"/>
                          <a:cs typeface="Calibri" panose="020F0502020204030204" pitchFamily="34" charset="0"/>
                        </a:rPr>
                        <a:t>durée &gt; 30% lors de la </a:t>
                      </a:r>
                      <a:r>
                        <a:rPr lang="fr-FR" b="1" dirty="0" err="1">
                          <a:latin typeface="Calibri" panose="020F0502020204030204" pitchFamily="34" charset="0"/>
                          <a:cs typeface="Calibri" panose="020F0502020204030204" pitchFamily="34" charset="0"/>
                        </a:rPr>
                        <a:t>stim</a:t>
                      </a:r>
                      <a:r>
                        <a:rPr lang="fr-FR" b="1" dirty="0">
                          <a:latin typeface="Calibri" panose="020F0502020204030204" pitchFamily="34" charset="0"/>
                          <a:cs typeface="Calibri" panose="020F0502020204030204" pitchFamily="34" charset="0"/>
                        </a:rPr>
                        <a:t>. proximale</a:t>
                      </a:r>
                      <a:br>
                        <a:rPr lang="fr-FR" dirty="0">
                          <a:latin typeface="Calibri" panose="020F0502020204030204" pitchFamily="34" charset="0"/>
                          <a:cs typeface="Calibri" panose="020F0502020204030204" pitchFamily="34" charset="0"/>
                        </a:rPr>
                      </a:br>
                      <a:r>
                        <a:rPr lang="fr-FR" u="sng" dirty="0">
                          <a:latin typeface="Calibri" panose="020F0502020204030204" pitchFamily="34" charset="0"/>
                          <a:cs typeface="Calibri" panose="020F0502020204030204" pitchFamily="34" charset="0"/>
                        </a:rPr>
                        <a:t>sans</a:t>
                      </a:r>
                      <a:r>
                        <a:rPr lang="fr-FR" dirty="0">
                          <a:latin typeface="Calibri" panose="020F0502020204030204" pitchFamily="34" charset="0"/>
                          <a:cs typeface="Calibri" panose="020F0502020204030204" pitchFamily="34" charset="0"/>
                        </a:rPr>
                        <a:t> modification de la surface</a:t>
                      </a:r>
                    </a:p>
                  </a:txBody>
                  <a:tcPr>
                    <a:solidFill>
                      <a:srgbClr val="CFD5EA"/>
                    </a:solidFill>
                  </a:tcPr>
                </a:tc>
                <a:tc>
                  <a:txBody>
                    <a:bodyPr/>
                    <a:lstStyle/>
                    <a:p>
                      <a:endParaRPr lang="fr-FR">
                        <a:latin typeface="Calibri" panose="020F0502020204030204" pitchFamily="34" charset="0"/>
                        <a:cs typeface="Calibri" panose="020F0502020204030204" pitchFamily="34" charset="0"/>
                      </a:endParaRPr>
                    </a:p>
                  </a:txBody>
                  <a:tcPr>
                    <a:solidFill>
                      <a:srgbClr val="CFD5EA"/>
                    </a:solidFill>
                  </a:tcPr>
                </a:tc>
                <a:extLst>
                  <a:ext uri="{0D108BD9-81ED-4DB2-BD59-A6C34878D82A}">
                    <a16:rowId xmlns:a16="http://schemas.microsoft.com/office/drawing/2014/main" val="2827965580"/>
                  </a:ext>
                </a:extLst>
              </a:tr>
              <a:tr h="370840">
                <a:tc>
                  <a:txBody>
                    <a:bodyPr/>
                    <a:lstStyle/>
                    <a:p>
                      <a:r>
                        <a:rPr lang="fr-FR">
                          <a:latin typeface="Calibri" panose="020F0502020204030204" pitchFamily="34" charset="0"/>
                          <a:cs typeface="Calibri" panose="020F0502020204030204" pitchFamily="34" charset="0"/>
                        </a:rPr>
                        <a:t>BC</a:t>
                      </a:r>
                    </a:p>
                  </a:txBody>
                  <a:tcPr>
                    <a:solidFill>
                      <a:srgbClr val="CFD5EA"/>
                    </a:solidFill>
                  </a:tcPr>
                </a:tc>
                <a:tc>
                  <a:txBody>
                    <a:bodyPr/>
                    <a:lstStyle/>
                    <a:p>
                      <a:r>
                        <a:rPr lang="fr-FR">
                          <a:latin typeface="Calibri" panose="020F0502020204030204" pitchFamily="34" charset="0"/>
                          <a:cs typeface="Calibri" panose="020F0502020204030204" pitchFamily="34" charset="0"/>
                        </a:rPr>
                        <a:t>Réduction de l’</a:t>
                      </a:r>
                      <a:r>
                        <a:rPr lang="fr-FR" b="1">
                          <a:latin typeface="Calibri" panose="020F0502020204030204" pitchFamily="34" charset="0"/>
                          <a:cs typeface="Calibri" panose="020F0502020204030204" pitchFamily="34" charset="0"/>
                        </a:rPr>
                        <a:t>amplitude</a:t>
                      </a:r>
                      <a:r>
                        <a:rPr lang="fr-FR">
                          <a:latin typeface="Calibri" panose="020F0502020204030204" pitchFamily="34" charset="0"/>
                          <a:cs typeface="Calibri" panose="020F0502020204030204" pitchFamily="34" charset="0"/>
                        </a:rPr>
                        <a:t> </a:t>
                      </a:r>
                      <a:r>
                        <a:rPr lang="fr-FR" b="1">
                          <a:solidFill>
                            <a:srgbClr val="FF0000"/>
                          </a:solidFill>
                          <a:latin typeface="Calibri" panose="020F0502020204030204" pitchFamily="34" charset="0"/>
                          <a:cs typeface="Calibri" panose="020F0502020204030204" pitchFamily="34" charset="0"/>
                        </a:rPr>
                        <a:t>&gt; 30% </a:t>
                      </a:r>
                      <a:r>
                        <a:rPr lang="fr-FR" b="1">
                          <a:latin typeface="Calibri" panose="020F0502020204030204" pitchFamily="34" charset="0"/>
                          <a:cs typeface="Calibri" panose="020F0502020204030204" pitchFamily="34" charset="0"/>
                        </a:rPr>
                        <a:t>lors de la </a:t>
                      </a:r>
                      <a:r>
                        <a:rPr lang="fr-FR" b="1" err="1">
                          <a:latin typeface="Calibri" panose="020F0502020204030204" pitchFamily="34" charset="0"/>
                          <a:cs typeface="Calibri" panose="020F0502020204030204" pitchFamily="34" charset="0"/>
                        </a:rPr>
                        <a:t>stim</a:t>
                      </a:r>
                      <a:r>
                        <a:rPr lang="fr-FR" b="1">
                          <a:latin typeface="Calibri" panose="020F0502020204030204" pitchFamily="34" charset="0"/>
                          <a:cs typeface="Calibri" panose="020F0502020204030204" pitchFamily="34" charset="0"/>
                        </a:rPr>
                        <a:t>. proximale</a:t>
                      </a:r>
                      <a:br>
                        <a:rPr lang="fr-FR">
                          <a:latin typeface="Calibri" panose="020F0502020204030204" pitchFamily="34" charset="0"/>
                          <a:cs typeface="Calibri" panose="020F0502020204030204" pitchFamily="34" charset="0"/>
                        </a:rPr>
                      </a:br>
                      <a:r>
                        <a:rPr lang="fr-FR" u="sng">
                          <a:latin typeface="Calibri" panose="020F0502020204030204" pitchFamily="34" charset="0"/>
                          <a:cs typeface="Calibri" panose="020F0502020204030204" pitchFamily="34" charset="0"/>
                        </a:rPr>
                        <a:t>sans</a:t>
                      </a:r>
                      <a:r>
                        <a:rPr lang="fr-FR">
                          <a:latin typeface="Calibri" panose="020F0502020204030204" pitchFamily="34" charset="0"/>
                          <a:cs typeface="Calibri" panose="020F0502020204030204" pitchFamily="34" charset="0"/>
                        </a:rPr>
                        <a:t> modification similaire de la durée (</a:t>
                      </a:r>
                      <a:r>
                        <a:rPr lang="fr-FR" u="sng">
                          <a:latin typeface="Calibri" panose="020F0502020204030204" pitchFamily="34" charset="0"/>
                          <a:cs typeface="Calibri" panose="020F0502020204030204" pitchFamily="34" charset="0"/>
                        </a:rPr>
                        <a:t>sauf pour n. tibial</a:t>
                      </a:r>
                      <a:r>
                        <a:rPr lang="fr-FR">
                          <a:latin typeface="Calibri" panose="020F0502020204030204" pitchFamily="34" charset="0"/>
                          <a:cs typeface="Calibri" panose="020F0502020204030204" pitchFamily="34" charset="0"/>
                        </a:rPr>
                        <a:t>)</a:t>
                      </a:r>
                    </a:p>
                  </a:txBody>
                  <a:tcPr>
                    <a:solidFill>
                      <a:srgbClr val="CFD5EA"/>
                    </a:solidFill>
                  </a:tcPr>
                </a:tc>
                <a:tc>
                  <a:txBody>
                    <a:bodyPr/>
                    <a:lstStyle/>
                    <a:p>
                      <a:endParaRPr lang="fr-FR">
                        <a:latin typeface="Calibri" panose="020F0502020204030204" pitchFamily="34" charset="0"/>
                        <a:cs typeface="Calibri" panose="020F0502020204030204" pitchFamily="34" charset="0"/>
                      </a:endParaRPr>
                    </a:p>
                  </a:txBody>
                  <a:tcPr>
                    <a:solidFill>
                      <a:srgbClr val="CFD5EA"/>
                    </a:solidFill>
                  </a:tcPr>
                </a:tc>
                <a:extLst>
                  <a:ext uri="{0D108BD9-81ED-4DB2-BD59-A6C34878D82A}">
                    <a16:rowId xmlns:a16="http://schemas.microsoft.com/office/drawing/2014/main" val="1385173929"/>
                  </a:ext>
                </a:extLst>
              </a:tr>
              <a:tr h="370840">
                <a:tc>
                  <a:txBody>
                    <a:bodyPr/>
                    <a:lstStyle/>
                    <a:p>
                      <a:r>
                        <a:rPr lang="fr-FR">
                          <a:latin typeface="Calibri" panose="020F0502020204030204" pitchFamily="34" charset="0"/>
                          <a:cs typeface="Calibri" panose="020F0502020204030204" pitchFamily="34" charset="0"/>
                        </a:rPr>
                        <a:t>Latence F</a:t>
                      </a:r>
                    </a:p>
                  </a:txBody>
                  <a:tcPr>
                    <a:solidFill>
                      <a:srgbClr val="CFD5EA"/>
                    </a:solidFill>
                  </a:tcPr>
                </a:tc>
                <a:tc>
                  <a:txBody>
                    <a:bodyPr/>
                    <a:lstStyle/>
                    <a:p>
                      <a:r>
                        <a:rPr lang="fr-FR" sz="1800" b="1" kern="1200">
                          <a:solidFill>
                            <a:srgbClr val="FF0000"/>
                          </a:solidFill>
                          <a:latin typeface="Calibri" panose="020F0502020204030204" pitchFamily="34" charset="0"/>
                          <a:ea typeface="+mn-ea"/>
                          <a:cs typeface="Calibri" panose="020F0502020204030204" pitchFamily="34" charset="0"/>
                        </a:rPr>
                        <a:t>&gt; </a:t>
                      </a:r>
                      <a:r>
                        <a:rPr lang="fr-FR" b="1">
                          <a:solidFill>
                            <a:srgbClr val="FF0000"/>
                          </a:solidFill>
                          <a:latin typeface="Calibri" panose="020F0502020204030204" pitchFamily="34" charset="0"/>
                          <a:cs typeface="Calibri" panose="020F0502020204030204" pitchFamily="34" charset="0"/>
                        </a:rPr>
                        <a:t>120%</a:t>
                      </a:r>
                      <a:r>
                        <a:rPr lang="fr-FR">
                          <a:latin typeface="Calibri" panose="020F0502020204030204" pitchFamily="34" charset="0"/>
                          <a:cs typeface="Calibri" panose="020F0502020204030204" pitchFamily="34" charset="0"/>
                        </a:rPr>
                        <a:t> LSN </a:t>
                      </a:r>
                      <a:br>
                        <a:rPr lang="fr-FR">
                          <a:latin typeface="Calibri" panose="020F0502020204030204" pitchFamily="34" charset="0"/>
                          <a:cs typeface="Calibri" panose="020F0502020204030204" pitchFamily="34" charset="0"/>
                        </a:rPr>
                      </a:br>
                      <a:r>
                        <a:rPr lang="fr-FR" sz="1800" b="1" kern="1200">
                          <a:solidFill>
                            <a:srgbClr val="FF0000"/>
                          </a:solidFill>
                          <a:latin typeface="Calibri" panose="020F0502020204030204" pitchFamily="34" charset="0"/>
                          <a:ea typeface="+mn-ea"/>
                          <a:cs typeface="Calibri" panose="020F0502020204030204" pitchFamily="34" charset="0"/>
                        </a:rPr>
                        <a:t>&gt;</a:t>
                      </a:r>
                      <a:r>
                        <a:rPr lang="fr-FR">
                          <a:latin typeface="Calibri" panose="020F0502020204030204" pitchFamily="34" charset="0"/>
                          <a:cs typeface="Calibri" panose="020F0502020204030204" pitchFamily="34" charset="0"/>
                        </a:rPr>
                        <a:t> </a:t>
                      </a:r>
                      <a:r>
                        <a:rPr lang="fr-FR" b="1">
                          <a:solidFill>
                            <a:srgbClr val="FF0000"/>
                          </a:solidFill>
                          <a:latin typeface="Calibri" panose="020F0502020204030204" pitchFamily="34" charset="0"/>
                          <a:cs typeface="Calibri" panose="020F0502020204030204" pitchFamily="34" charset="0"/>
                        </a:rPr>
                        <a:t>150%</a:t>
                      </a:r>
                      <a:r>
                        <a:rPr lang="fr-FR">
                          <a:latin typeface="Calibri" panose="020F0502020204030204" pitchFamily="34" charset="0"/>
                          <a:cs typeface="Calibri" panose="020F0502020204030204" pitchFamily="34" charset="0"/>
                        </a:rPr>
                        <a:t> LSN si amplitude PAGM distal &lt; </a:t>
                      </a:r>
                      <a:r>
                        <a:rPr lang="fr-FR" b="1">
                          <a:solidFill>
                            <a:srgbClr val="FF0000"/>
                          </a:solidFill>
                          <a:latin typeface="Calibri" panose="020F0502020204030204" pitchFamily="34" charset="0"/>
                          <a:cs typeface="Calibri" panose="020F0502020204030204" pitchFamily="34" charset="0"/>
                        </a:rPr>
                        <a:t>50%</a:t>
                      </a:r>
                      <a:r>
                        <a:rPr lang="fr-FR">
                          <a:latin typeface="Calibri" panose="020F0502020204030204" pitchFamily="34" charset="0"/>
                          <a:cs typeface="Calibri" panose="020F0502020204030204" pitchFamily="34" charset="0"/>
                        </a:rPr>
                        <a:t> LIN</a:t>
                      </a:r>
                    </a:p>
                  </a:txBody>
                  <a:tcPr>
                    <a:solidFill>
                      <a:srgbClr val="CFD5EA"/>
                    </a:solidFill>
                  </a:tcPr>
                </a:tc>
                <a:tc>
                  <a:txBody>
                    <a:bodyPr/>
                    <a:lstStyle/>
                    <a:p>
                      <a:pPr marL="0" algn="l" defTabSz="914400" rtl="0" eaLnBrk="1" latinLnBrk="0" hangingPunct="1"/>
                      <a:r>
                        <a:rPr lang="fr-FR" sz="1800" b="1" kern="1200">
                          <a:solidFill>
                            <a:schemeClr val="tx1"/>
                          </a:solidFill>
                          <a:highlight>
                            <a:srgbClr val="FFFF00"/>
                          </a:highlight>
                          <a:latin typeface="Calibri" panose="020F0502020204030204" pitchFamily="34" charset="0"/>
                          <a:ea typeface="+mn-ea"/>
                          <a:cs typeface="Calibri" panose="020F0502020204030204" pitchFamily="34" charset="0"/>
                        </a:rPr>
                        <a:t>&gt; 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a:solidFill>
                            <a:schemeClr val="tx1"/>
                          </a:solidFill>
                          <a:highlight>
                            <a:srgbClr val="FFFF00"/>
                          </a:highlight>
                          <a:latin typeface="Calibri" panose="020F0502020204030204" pitchFamily="34" charset="0"/>
                          <a:ea typeface="+mn-ea"/>
                          <a:cs typeface="Calibri" panose="020F0502020204030204" pitchFamily="34" charset="0"/>
                        </a:rPr>
                        <a:t>&gt; 9 </a:t>
                      </a:r>
                      <a:r>
                        <a:rPr lang="fr-FR" b="0">
                          <a:solidFill>
                            <a:schemeClr val="tx1"/>
                          </a:solidFill>
                          <a:latin typeface="Calibri" panose="020F0502020204030204" pitchFamily="34" charset="0"/>
                          <a:cs typeface="Calibri" panose="020F0502020204030204" pitchFamily="34" charset="0"/>
                        </a:rPr>
                        <a:t>si PAGM </a:t>
                      </a:r>
                      <a:r>
                        <a:rPr lang="fr-FR" b="1">
                          <a:solidFill>
                            <a:schemeClr val="tx1"/>
                          </a:solidFill>
                          <a:latin typeface="Calibri" panose="020F0502020204030204" pitchFamily="34" charset="0"/>
                          <a:cs typeface="Calibri" panose="020F0502020204030204" pitchFamily="34" charset="0"/>
                        </a:rPr>
                        <a:t>&lt; 3 mV </a:t>
                      </a:r>
                      <a:r>
                        <a:rPr lang="fr-FR" b="0">
                          <a:solidFill>
                            <a:schemeClr val="tx1"/>
                          </a:solidFill>
                          <a:latin typeface="Calibri" panose="020F0502020204030204" pitchFamily="34" charset="0"/>
                          <a:cs typeface="Calibri" panose="020F0502020204030204" pitchFamily="34" charset="0"/>
                        </a:rPr>
                        <a:t>ou </a:t>
                      </a:r>
                      <a:r>
                        <a:rPr lang="fr-FR" b="1">
                          <a:solidFill>
                            <a:schemeClr val="tx1"/>
                          </a:solidFill>
                          <a:latin typeface="Calibri" panose="020F0502020204030204" pitchFamily="34" charset="0"/>
                          <a:cs typeface="Calibri" panose="020F0502020204030204" pitchFamily="34" charset="0"/>
                        </a:rPr>
                        <a:t>1,5 mV </a:t>
                      </a:r>
                      <a:r>
                        <a:rPr lang="fr-FR" b="0">
                          <a:solidFill>
                            <a:schemeClr val="tx1"/>
                          </a:solidFill>
                          <a:latin typeface="Calibri" panose="020F0502020204030204" pitchFamily="34" charset="0"/>
                          <a:cs typeface="Calibri" panose="020F0502020204030204" pitchFamily="34" charset="0"/>
                        </a:rPr>
                        <a:t>(F)</a:t>
                      </a:r>
                    </a:p>
                  </a:txBody>
                  <a:tcPr>
                    <a:solidFill>
                      <a:srgbClr val="CFD5EA"/>
                    </a:solidFill>
                  </a:tcPr>
                </a:tc>
                <a:extLst>
                  <a:ext uri="{0D108BD9-81ED-4DB2-BD59-A6C34878D82A}">
                    <a16:rowId xmlns:a16="http://schemas.microsoft.com/office/drawing/2014/main" val="1294954359"/>
                  </a:ext>
                </a:extLst>
              </a:tr>
              <a:tr h="370840">
                <a:tc>
                  <a:txBody>
                    <a:bodyPr/>
                    <a:lstStyle/>
                    <a:p>
                      <a:r>
                        <a:rPr lang="fr-FR">
                          <a:latin typeface="Calibri" panose="020F0502020204030204" pitchFamily="34" charset="0"/>
                          <a:cs typeface="Calibri" panose="020F0502020204030204" pitchFamily="34" charset="0"/>
                        </a:rPr>
                        <a:t>Réponse F absente</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Calibri" panose="020F0502020204030204" pitchFamily="34" charset="0"/>
                          <a:cs typeface="Calibri" panose="020F0502020204030204" pitchFamily="34" charset="0"/>
                        </a:rPr>
                        <a:t>Si amplitude PAGM distal </a:t>
                      </a:r>
                      <a:r>
                        <a:rPr lang="fr-FR" sz="1800" b="1" kern="1200">
                          <a:solidFill>
                            <a:srgbClr val="FF0000"/>
                          </a:solidFill>
                          <a:latin typeface="Calibri" panose="020F0502020204030204" pitchFamily="34" charset="0"/>
                          <a:ea typeface="+mn-ea"/>
                          <a:cs typeface="Calibri" panose="020F0502020204030204" pitchFamily="34" charset="0"/>
                        </a:rPr>
                        <a:t>≥ 20% </a:t>
                      </a:r>
                      <a:r>
                        <a:rPr lang="fr-FR">
                          <a:latin typeface="Calibri" panose="020F0502020204030204" pitchFamily="34" charset="0"/>
                          <a:cs typeface="Calibri" panose="020F0502020204030204" pitchFamily="34" charset="0"/>
                        </a:rPr>
                        <a:t>LIN (</a:t>
                      </a:r>
                      <a:r>
                        <a:rPr lang="fr-FR" u="sng">
                          <a:latin typeface="Calibri" panose="020F0502020204030204" pitchFamily="34" charset="0"/>
                          <a:cs typeface="Calibri" panose="020F0502020204030204" pitchFamily="34" charset="0"/>
                        </a:rPr>
                        <a:t>FW : sauf n. fibulaire</a:t>
                      </a:r>
                      <a:r>
                        <a:rPr lang="fr-FR">
                          <a:latin typeface="Calibri" panose="020F0502020204030204" pitchFamily="34" charset="0"/>
                          <a:cs typeface="Calibri" panose="020F0502020204030204" pitchFamily="34" charset="0"/>
                        </a:rPr>
                        <a:t>)</a:t>
                      </a:r>
                      <a:endParaRPr lang="fr-FR" sz="1800" b="1" kern="1200">
                        <a:solidFill>
                          <a:srgbClr val="FF0000"/>
                        </a:solidFill>
                        <a:latin typeface="Calibri" panose="020F0502020204030204" pitchFamily="34" charset="0"/>
                        <a:ea typeface="+mn-ea"/>
                        <a:cs typeface="Calibri" panose="020F0502020204030204" pitchFamily="34" charset="0"/>
                      </a:endParaRP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a:solidFill>
                            <a:schemeClr val="tx1"/>
                          </a:solidFill>
                          <a:latin typeface="Calibri" panose="020F0502020204030204" pitchFamily="34" charset="0"/>
                          <a:ea typeface="+mn-ea"/>
                          <a:cs typeface="Calibri" panose="020F0502020204030204" pitchFamily="34" charset="0"/>
                        </a:rPr>
                        <a:t>≥ </a:t>
                      </a:r>
                      <a:r>
                        <a:rPr lang="fr-FR" b="1">
                          <a:solidFill>
                            <a:schemeClr val="tx1"/>
                          </a:solidFill>
                          <a:latin typeface="Calibri" panose="020F0502020204030204" pitchFamily="34" charset="0"/>
                          <a:cs typeface="Calibri" panose="020F0502020204030204" pitchFamily="34" charset="0"/>
                        </a:rPr>
                        <a:t>1 mV</a:t>
                      </a:r>
                      <a:endParaRPr lang="fr-FR" sz="1800" b="1" kern="1200">
                        <a:solidFill>
                          <a:schemeClr val="tx1"/>
                        </a:solidFill>
                        <a:latin typeface="Calibri" panose="020F0502020204030204" pitchFamily="34" charset="0"/>
                        <a:ea typeface="+mn-ea"/>
                        <a:cs typeface="Calibri" panose="020F0502020204030204" pitchFamily="34" charset="0"/>
                      </a:endParaRPr>
                    </a:p>
                  </a:txBody>
                  <a:tcPr>
                    <a:solidFill>
                      <a:srgbClr val="CFD5EA"/>
                    </a:solidFill>
                  </a:tcPr>
                </a:tc>
                <a:extLst>
                  <a:ext uri="{0D108BD9-81ED-4DB2-BD59-A6C34878D82A}">
                    <a16:rowId xmlns:a16="http://schemas.microsoft.com/office/drawing/2014/main" val="1286145386"/>
                  </a:ext>
                </a:extLst>
              </a:tr>
              <a:tr h="370840">
                <a:tc>
                  <a:txBody>
                    <a:bodyPr/>
                    <a:lstStyle/>
                    <a:p>
                      <a:r>
                        <a:rPr lang="fr-FR">
                          <a:latin typeface="Calibri" panose="020F0502020204030204" pitchFamily="34" charset="0"/>
                          <a:cs typeface="Calibri" panose="020F0502020204030204" pitchFamily="34" charset="0"/>
                        </a:rPr>
                        <a:t>Amplitude PAGM distal</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a:solidFill>
                            <a:srgbClr val="FF0000"/>
                          </a:solidFill>
                          <a:latin typeface="Calibri" panose="020F0502020204030204" pitchFamily="34" charset="0"/>
                          <a:ea typeface="+mn-ea"/>
                          <a:cs typeface="Calibri" panose="020F0502020204030204" pitchFamily="34" charset="0"/>
                        </a:rPr>
                        <a:t>&lt;</a:t>
                      </a:r>
                      <a:r>
                        <a:rPr lang="fr-FR">
                          <a:latin typeface="Calibri" panose="020F0502020204030204" pitchFamily="34" charset="0"/>
                          <a:cs typeface="Calibri" panose="020F0502020204030204" pitchFamily="34" charset="0"/>
                        </a:rPr>
                        <a:t> </a:t>
                      </a:r>
                      <a:r>
                        <a:rPr lang="fr-FR" b="1">
                          <a:solidFill>
                            <a:srgbClr val="FF0000"/>
                          </a:solidFill>
                          <a:latin typeface="Calibri" panose="020F0502020204030204" pitchFamily="34" charset="0"/>
                          <a:cs typeface="Calibri" panose="020F0502020204030204" pitchFamily="34" charset="0"/>
                        </a:rPr>
                        <a:t>80%</a:t>
                      </a:r>
                      <a:r>
                        <a:rPr lang="fr-FR">
                          <a:latin typeface="Calibri" panose="020F0502020204030204" pitchFamily="34" charset="0"/>
                          <a:cs typeface="Calibri" panose="020F0502020204030204" pitchFamily="34" charset="0"/>
                        </a:rPr>
                        <a:t> LIN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a:solidFill>
                            <a:srgbClr val="FF0000"/>
                          </a:solidFill>
                          <a:latin typeface="Calibri" panose="020F0502020204030204" pitchFamily="34" charset="0"/>
                          <a:cs typeface="Calibri" panose="020F0502020204030204" pitchFamily="34" charset="0"/>
                        </a:rPr>
                        <a:t>Tous les PAGM absents, ou &lt; 10% </a:t>
                      </a:r>
                      <a:r>
                        <a:rPr lang="fr-FR">
                          <a:latin typeface="Calibri" panose="020F0502020204030204" pitchFamily="34" charset="0"/>
                          <a:cs typeface="Calibri" panose="020F0502020204030204" pitchFamily="34" charset="0"/>
                        </a:rPr>
                        <a:t>LIN pour un seul nerf </a:t>
                      </a:r>
                      <a:br>
                        <a:rPr lang="fr-FR">
                          <a:latin typeface="Calibri" panose="020F0502020204030204" pitchFamily="34" charset="0"/>
                          <a:cs typeface="Calibri" panose="020F0502020204030204" pitchFamily="34" charset="0"/>
                        </a:rPr>
                      </a:br>
                      <a:r>
                        <a:rPr lang="fr-FR" b="1">
                          <a:latin typeface="Calibri" panose="020F0502020204030204" pitchFamily="34" charset="0"/>
                          <a:cs typeface="Calibri" panose="020F0502020204030204" pitchFamily="34" charset="0"/>
                        </a:rPr>
                        <a:t>=&gt; forme inexcitable</a:t>
                      </a:r>
                    </a:p>
                  </a:txBody>
                  <a:tcP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latin typeface="Calibri" panose="020F0502020204030204" pitchFamily="34" charset="0"/>
                          <a:cs typeface="Calibri" panose="020F0502020204030204" pitchFamily="34" charset="0"/>
                        </a:rPr>
                        <a:t>&lt; 5 mV </a:t>
                      </a:r>
                      <a:r>
                        <a:rPr lang="fr-FR" dirty="0">
                          <a:solidFill>
                            <a:schemeClr val="tx1"/>
                          </a:solidFill>
                          <a:latin typeface="Calibri" panose="020F0502020204030204" pitchFamily="34" charset="0"/>
                          <a:cs typeface="Calibri" panose="020F0502020204030204" pitchFamily="34" charset="0"/>
                        </a:rPr>
                        <a:t>(M, U, </a:t>
                      </a:r>
                      <a:r>
                        <a:rPr lang="fr-FR" dirty="0" err="1">
                          <a:solidFill>
                            <a:schemeClr val="tx1"/>
                          </a:solidFill>
                          <a:latin typeface="Calibri" panose="020F0502020204030204" pitchFamily="34" charset="0"/>
                          <a:cs typeface="Calibri" panose="020F0502020204030204" pitchFamily="34" charset="0"/>
                        </a:rPr>
                        <a:t>T</a:t>
                      </a:r>
                      <a:r>
                        <a:rPr lang="fr-FR" dirty="0">
                          <a:solidFill>
                            <a:schemeClr val="tx1"/>
                          </a:solidFill>
                          <a:latin typeface="Calibri" panose="020F0502020204030204" pitchFamily="34" charset="0"/>
                          <a:cs typeface="Calibri" panose="020F0502020204030204" pitchFamily="34" charset="0"/>
                        </a:rPr>
                        <a:t>) ou </a:t>
                      </a:r>
                      <a:r>
                        <a:rPr lang="fr-FR" b="1" dirty="0">
                          <a:solidFill>
                            <a:schemeClr val="tx1"/>
                          </a:solidFill>
                          <a:latin typeface="Calibri" panose="020F0502020204030204" pitchFamily="34" charset="0"/>
                          <a:cs typeface="Calibri" panose="020F0502020204030204" pitchFamily="34" charset="0"/>
                        </a:rPr>
                        <a:t>&lt; 2,5 mV </a:t>
                      </a:r>
                      <a:r>
                        <a:rPr lang="fr-FR" dirty="0">
                          <a:solidFill>
                            <a:schemeClr val="tx1"/>
                          </a:solidFill>
                          <a:latin typeface="Calibri" panose="020F0502020204030204" pitchFamily="34" charset="0"/>
                          <a:cs typeface="Calibri" panose="020F0502020204030204" pitchFamily="34" charset="0"/>
                        </a:rPr>
                        <a:t>(F)</a:t>
                      </a:r>
                    </a:p>
                    <a:p>
                      <a:r>
                        <a:rPr lang="fr-FR" sz="1800" b="1" kern="1200" dirty="0">
                          <a:solidFill>
                            <a:schemeClr val="tx1"/>
                          </a:solidFill>
                          <a:latin typeface="Calibri" panose="020F0502020204030204" pitchFamily="34" charset="0"/>
                          <a:ea typeface="+mn-ea"/>
                          <a:cs typeface="Calibri" panose="020F0502020204030204" pitchFamily="34" charset="0"/>
                        </a:rPr>
                        <a:t>&lt; 0,6 mV </a:t>
                      </a:r>
                      <a:r>
                        <a:rPr lang="fr-FR" sz="1800" b="0" kern="1200" dirty="0">
                          <a:solidFill>
                            <a:schemeClr val="tx1"/>
                          </a:solidFill>
                          <a:latin typeface="Calibri" panose="020F0502020204030204" pitchFamily="34" charset="0"/>
                          <a:ea typeface="+mn-ea"/>
                          <a:cs typeface="Calibri" panose="020F0502020204030204" pitchFamily="34" charset="0"/>
                        </a:rPr>
                        <a:t>(M, U, </a:t>
                      </a:r>
                      <a:r>
                        <a:rPr lang="fr-FR" sz="1800" b="0" kern="1200" dirty="0" err="1">
                          <a:solidFill>
                            <a:schemeClr val="tx1"/>
                          </a:solidFill>
                          <a:latin typeface="Calibri" panose="020F0502020204030204" pitchFamily="34" charset="0"/>
                          <a:ea typeface="+mn-ea"/>
                          <a:cs typeface="Calibri" panose="020F0502020204030204" pitchFamily="34" charset="0"/>
                        </a:rPr>
                        <a:t>T</a:t>
                      </a:r>
                      <a:r>
                        <a:rPr lang="fr-FR" sz="1800" b="0" kern="1200" dirty="0">
                          <a:solidFill>
                            <a:schemeClr val="tx1"/>
                          </a:solidFill>
                          <a:latin typeface="Calibri" panose="020F0502020204030204" pitchFamily="34" charset="0"/>
                          <a:ea typeface="+mn-ea"/>
                          <a:cs typeface="Calibri" panose="020F0502020204030204" pitchFamily="34" charset="0"/>
                        </a:rPr>
                        <a:t>) ou </a:t>
                      </a:r>
                      <a:r>
                        <a:rPr lang="fr-FR" sz="1800" b="1" kern="1200" dirty="0">
                          <a:solidFill>
                            <a:schemeClr val="tx1"/>
                          </a:solidFill>
                          <a:latin typeface="Calibri" panose="020F0502020204030204" pitchFamily="34" charset="0"/>
                          <a:ea typeface="+mn-ea"/>
                          <a:cs typeface="Calibri" panose="020F0502020204030204" pitchFamily="34" charset="0"/>
                        </a:rPr>
                        <a:t>&lt; 0,3 mV </a:t>
                      </a:r>
                      <a:r>
                        <a:rPr lang="fr-FR" sz="1800" b="0" kern="1200" dirty="0">
                          <a:solidFill>
                            <a:schemeClr val="tx1"/>
                          </a:solidFill>
                          <a:latin typeface="Calibri" panose="020F0502020204030204" pitchFamily="34" charset="0"/>
                          <a:ea typeface="+mn-ea"/>
                          <a:cs typeface="Calibri" panose="020F0502020204030204" pitchFamily="34" charset="0"/>
                        </a:rPr>
                        <a:t>(F) </a:t>
                      </a:r>
                    </a:p>
                  </a:txBody>
                  <a:tcPr>
                    <a:solidFill>
                      <a:srgbClr val="CFD5EA"/>
                    </a:solidFill>
                  </a:tcPr>
                </a:tc>
                <a:extLst>
                  <a:ext uri="{0D108BD9-81ED-4DB2-BD59-A6C34878D82A}">
                    <a16:rowId xmlns:a16="http://schemas.microsoft.com/office/drawing/2014/main" val="1159380425"/>
                  </a:ext>
                </a:extLst>
              </a:tr>
            </a:tbl>
          </a:graphicData>
        </a:graphic>
      </p:graphicFrame>
      <p:sp>
        <p:nvSpPr>
          <p:cNvPr id="13" name="ZoneTexte 12">
            <a:extLst>
              <a:ext uri="{FF2B5EF4-FFF2-40B4-BE49-F238E27FC236}">
                <a16:creationId xmlns:a16="http://schemas.microsoft.com/office/drawing/2014/main" id="{5ACC0A54-5BCC-E5BC-1898-32F697FE574F}"/>
              </a:ext>
            </a:extLst>
          </p:cNvPr>
          <p:cNvSpPr txBox="1"/>
          <p:nvPr/>
        </p:nvSpPr>
        <p:spPr>
          <a:xfrm>
            <a:off x="5081268" y="1123330"/>
            <a:ext cx="2702535" cy="369332"/>
          </a:xfrm>
          <a:prstGeom prst="rect">
            <a:avLst/>
          </a:prstGeom>
          <a:noFill/>
        </p:spPr>
        <p:txBody>
          <a:bodyPr wrap="none" rtlCol="0">
            <a:spAutoFit/>
          </a:bodyPr>
          <a:lstStyle/>
          <a:p>
            <a:r>
              <a:rPr lang="fr-FR" b="1" err="1">
                <a:solidFill>
                  <a:srgbClr val="FF0000"/>
                </a:solidFill>
                <a:highlight>
                  <a:srgbClr val="CFD5EA"/>
                </a:highlight>
              </a:rPr>
              <a:t>Rajabally</a:t>
            </a:r>
            <a:r>
              <a:rPr lang="fr-FR" b="1">
                <a:solidFill>
                  <a:srgbClr val="FF0000"/>
                </a:solidFill>
                <a:highlight>
                  <a:srgbClr val="CFD5EA"/>
                </a:highlight>
              </a:rPr>
              <a:t> </a:t>
            </a:r>
            <a:r>
              <a:rPr lang="fr-FR" b="1" i="1">
                <a:solidFill>
                  <a:srgbClr val="FF0000"/>
                </a:solidFill>
                <a:highlight>
                  <a:srgbClr val="CFD5EA"/>
                </a:highlight>
              </a:rPr>
              <a:t>et al</a:t>
            </a:r>
            <a:r>
              <a:rPr lang="fr-FR" b="1">
                <a:solidFill>
                  <a:srgbClr val="FF0000"/>
                </a:solidFill>
                <a:highlight>
                  <a:srgbClr val="CFD5EA"/>
                </a:highlight>
              </a:rPr>
              <a:t>, 2015</a:t>
            </a:r>
          </a:p>
        </p:txBody>
      </p:sp>
      <p:sp>
        <p:nvSpPr>
          <p:cNvPr id="14" name="Rectangle 13">
            <a:extLst>
              <a:ext uri="{FF2B5EF4-FFF2-40B4-BE49-F238E27FC236}">
                <a16:creationId xmlns:a16="http://schemas.microsoft.com/office/drawing/2014/main" id="{30DD3C9D-3208-061E-AB79-0EC599822D7B}"/>
              </a:ext>
            </a:extLst>
          </p:cNvPr>
          <p:cNvSpPr/>
          <p:nvPr/>
        </p:nvSpPr>
        <p:spPr>
          <a:xfrm>
            <a:off x="8437944" y="2210765"/>
            <a:ext cx="3350082" cy="6018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F020078-4C7B-3004-18AA-CA6629EE157E}"/>
              </a:ext>
            </a:extLst>
          </p:cNvPr>
          <p:cNvSpPr txBox="1"/>
          <p:nvPr/>
        </p:nvSpPr>
        <p:spPr>
          <a:xfrm>
            <a:off x="1070586" y="139700"/>
            <a:ext cx="10050828" cy="830997"/>
          </a:xfrm>
          <a:prstGeom prst="rect">
            <a:avLst/>
          </a:prstGeom>
          <a:noFill/>
        </p:spPr>
        <p:txBody>
          <a:bodyPr wrap="none" rtlCol="0">
            <a:spAutoFit/>
          </a:bodyPr>
          <a:lstStyle/>
          <a:p>
            <a:pPr algn="ctr"/>
            <a:r>
              <a:rPr lang="fr-FR" sz="4800">
                <a:solidFill>
                  <a:schemeClr val="bg1"/>
                </a:solidFill>
                <a:latin typeface="Calibri" panose="020F0502020204030204" pitchFamily="34" charset="0"/>
                <a:cs typeface="Calibri" panose="020F0502020204030204" pitchFamily="34" charset="0"/>
              </a:rPr>
              <a:t>Diagnostic électrophysiologique de SGB</a:t>
            </a:r>
          </a:p>
        </p:txBody>
      </p:sp>
    </p:spTree>
    <p:extLst>
      <p:ext uri="{BB962C8B-B14F-4D97-AF65-F5344CB8AC3E}">
        <p14:creationId xmlns:p14="http://schemas.microsoft.com/office/powerpoint/2010/main" val="3890282676"/>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20521</TotalTime>
  <Words>6663</Words>
  <Application>Microsoft Macintosh PowerPoint</Application>
  <PresentationFormat>Grand écran</PresentationFormat>
  <Paragraphs>1450</Paragraphs>
  <Slides>66</Slides>
  <Notes>23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66</vt:i4>
      </vt:variant>
    </vt:vector>
  </HeadingPairs>
  <TitlesOfParts>
    <vt:vector size="77" baseType="lpstr">
      <vt:lpstr>Meiryo</vt:lpstr>
      <vt:lpstr>AdvP4BD05C</vt:lpstr>
      <vt:lpstr>Aptos</vt:lpstr>
      <vt:lpstr>Arial</vt:lpstr>
      <vt:lpstr>Calibri</vt:lpstr>
      <vt:lpstr>Century Gothic</vt:lpstr>
      <vt:lpstr>Corbel</vt:lpstr>
      <vt:lpstr>Monotype Sorts</vt:lpstr>
      <vt:lpstr>Poppins</vt:lpstr>
      <vt:lpstr>Wingdings</vt:lpstr>
      <vt:lpstr>SketchLinesVTI</vt:lpstr>
      <vt:lpstr>Les polyneuropathies</vt:lpstr>
      <vt:lpstr>Présentation PowerPoint</vt:lpstr>
      <vt:lpstr>PRNA – Syndrome de Guillain-Barré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PRNC – Polyradiculonévrite chronique PIDC – Polyradiculoneuropathie inflammatoire démyélinisante chronique</vt:lpstr>
      <vt:lpstr>PIDC : Critères cliniques EAN/PNS (2021)</vt:lpstr>
      <vt:lpstr>PIDC : Critères ENMG EAN/PNS (2021)</vt:lpstr>
      <vt:lpstr>PIDC : Critères ENMG EAN/PNS (2021)</vt:lpstr>
      <vt:lpstr>PIDC : Critères ENMG EAN/PNS (2021)</vt:lpstr>
      <vt:lpstr>Cas 2 : spécificité des critères de PIDC</vt:lpstr>
      <vt:lpstr>Madame CJ née le 23/4/48</vt:lpstr>
      <vt:lpstr>Madame CJ née le 23/4/48</vt:lpstr>
      <vt:lpstr>Polyneuropathies démyélinisantes</vt:lpstr>
      <vt:lpstr>Index de latence terminale (ILT)</vt:lpstr>
      <vt:lpstr>F-ratio</vt:lpstr>
      <vt:lpstr>Présentation PowerPoint</vt:lpstr>
      <vt:lpstr>F-ratio modifié</vt:lpstr>
      <vt:lpstr>Présentation PowerPoint</vt:lpstr>
      <vt:lpstr>Présentation PowerPoint</vt:lpstr>
      <vt:lpstr>Neuropathies démyélinisantes</vt:lpstr>
      <vt:lpstr>Cas 3 : PNP démyélinisante</vt:lpstr>
      <vt:lpstr>Cas 3 : PNP démyélinisante</vt:lpstr>
      <vt:lpstr>Cas 3 : PNP démyélinisante</vt:lpstr>
      <vt:lpstr>Cas 3 : PNP démyélinisante</vt:lpstr>
      <vt:lpstr>Cas 3 : PNP démyélinisante</vt:lpstr>
      <vt:lpstr>PNP axonales</vt:lpstr>
      <vt:lpstr>Cas 4 : PNP axonales</vt:lpstr>
      <vt:lpstr>Cas 4 : PNP axonales</vt:lpstr>
      <vt:lpstr>Présentation PowerPoint</vt:lpstr>
      <vt:lpstr>Présentation PowerPoint</vt:lpstr>
      <vt:lpstr>Présentation PowerPoint</vt:lpstr>
      <vt:lpstr>Présentation PowerPoint</vt:lpstr>
      <vt:lpstr>Les polyneuropathies axonales chroniques – subaigües en 10 profils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François Wang</dc:creator>
  <cp:lastModifiedBy>François Wang</cp:lastModifiedBy>
  <cp:revision>70</cp:revision>
  <cp:lastPrinted>2025-04-05T15:29:07Z</cp:lastPrinted>
  <dcterms:created xsi:type="dcterms:W3CDTF">2025-03-03T09:48:47Z</dcterms:created>
  <dcterms:modified xsi:type="dcterms:W3CDTF">2025-04-05T15:29:16Z</dcterms:modified>
</cp:coreProperties>
</file>