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94" r:id="rId5"/>
    <p:sldId id="295" r:id="rId6"/>
    <p:sldId id="296" r:id="rId7"/>
    <p:sldId id="287" r:id="rId8"/>
    <p:sldId id="312" r:id="rId9"/>
    <p:sldId id="311" r:id="rId10"/>
    <p:sldId id="325" r:id="rId11"/>
    <p:sldId id="326" r:id="rId12"/>
    <p:sldId id="313" r:id="rId13"/>
    <p:sldId id="317" r:id="rId14"/>
    <p:sldId id="303" r:id="rId15"/>
    <p:sldId id="318" r:id="rId16"/>
    <p:sldId id="319" r:id="rId17"/>
    <p:sldId id="323" r:id="rId18"/>
    <p:sldId id="322" r:id="rId19"/>
    <p:sldId id="324" r:id="rId20"/>
    <p:sldId id="309" r:id="rId21"/>
    <p:sldId id="310" r:id="rId22"/>
    <p:sldId id="283" r:id="rId23"/>
    <p:sldId id="265" r:id="rId24"/>
    <p:sldId id="266" r:id="rId25"/>
    <p:sldId id="267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82" r:id="rId37"/>
    <p:sldId id="279" r:id="rId38"/>
    <p:sldId id="280" r:id="rId39"/>
  </p:sldIdLst>
  <p:sldSz cx="9144000" cy="5143500" type="screen16x9"/>
  <p:notesSz cx="6858000" cy="9144000"/>
  <p:embeddedFontLs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Raleway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EE"/>
    <a:srgbClr val="16191C"/>
    <a:srgbClr val="33CCFF"/>
    <a:srgbClr val="CC66FF"/>
    <a:srgbClr val="FF0000"/>
    <a:srgbClr val="616B2F"/>
    <a:srgbClr val="0D7F41"/>
    <a:srgbClr val="FFFFFF"/>
    <a:srgbClr val="C0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-2356" y="-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25461531b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25461531b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536ccff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536ccff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31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536ccff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536ccff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093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536ccff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536ccff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468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161507831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161507831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713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161507831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161507831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161507831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161507831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2970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6138ed216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16138ed216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8827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6138ed216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16138ed216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253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6138ed216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16138ed216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393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6138ed216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16138ed216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002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25461531b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25461531b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536ccff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536ccff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481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536ccff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536ccff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186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536ccff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536ccff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05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16138ed216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16138ed216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43dbbd544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c43dbbd544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c318f63b8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c318f63b8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c5f9161640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c5f9161640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13dab6e9a1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13dab6e9a1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13dab6e9a1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13dab6e9a1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16138ed216_1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16138ed216_1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6e48b9e2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26e48b9e2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26f823060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26f823060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26f823060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26f823060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26f823060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26f823060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26f8230609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26f8230609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26f82306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126f82306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16138ed216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16138ed216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536ccff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536ccff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5000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15d0fadd6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15d0fadd6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25ad3ea1e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25ad3ea1e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536ccff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536ccff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7730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536ccff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536ccff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2222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536ccff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536ccff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876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536ccff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536ccff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141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536ccff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536ccff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468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536ccff0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536ccff0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943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" name="Google Shape;14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42050" y="1101175"/>
            <a:ext cx="1026300" cy="210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0" name="Google Shape;80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2" name="Google Shape;22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" name="Google Shape;29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679825" y="1064625"/>
            <a:ext cx="1103100" cy="3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8" name="Google Shape;38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705000" y="1037425"/>
            <a:ext cx="1495500" cy="48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5" name="Google Shape;55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62" name="Google Shape;62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9" name="Google Shape;6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-75" y="397475"/>
            <a:ext cx="9144000" cy="38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1"/>
          <p:cNvSpPr/>
          <p:nvPr/>
        </p:nvSpPr>
        <p:spPr>
          <a:xfrm>
            <a:off x="790725" y="1130900"/>
            <a:ext cx="828600" cy="14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5" Type="http://schemas.openxmlformats.org/officeDocument/2006/relationships/image" Target="../media/image7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1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hyzaboy/4615199835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oi.org/10.3389/fmars.2016.00195" TargetMode="External"/><Relationship Id="rId5" Type="http://schemas.openxmlformats.org/officeDocument/2006/relationships/hyperlink" Target="http://udel.edu/~tbateman/page6.html" TargetMode="External"/><Relationship Id="rId4" Type="http://schemas.openxmlformats.org/officeDocument/2006/relationships/hyperlink" Target="https://ocean.si.edu/ocean-life/invertebrates/zooxanthellae-and-coral-bleachin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1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5.jpg"/><Relationship Id="rId4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/>
          <p:nvPr/>
        </p:nvSpPr>
        <p:spPr>
          <a:xfrm>
            <a:off x="0" y="-50"/>
            <a:ext cx="7296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7296000" y="-50"/>
            <a:ext cx="1848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Google Shape;93;p13"/>
          <p:cNvPicPr preferRelativeResize="0"/>
          <p:nvPr/>
        </p:nvPicPr>
        <p:blipFill rotWithShape="1">
          <a:blip r:embed="rId3">
            <a:alphaModFix/>
          </a:blip>
          <a:srcRect t="2953" b="14998"/>
          <a:stretch/>
        </p:blipFill>
        <p:spPr>
          <a:xfrm>
            <a:off x="596413" y="1186910"/>
            <a:ext cx="6103173" cy="366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4">
            <a:alphaModFix/>
          </a:blip>
          <a:srcRect l="6676" t="10497" r="8267" b="7742"/>
          <a:stretch/>
        </p:blipFill>
        <p:spPr>
          <a:xfrm>
            <a:off x="7466575" y="4184139"/>
            <a:ext cx="1537326" cy="71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0579" y="259875"/>
            <a:ext cx="1258842" cy="79727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 txBox="1"/>
          <p:nvPr/>
        </p:nvSpPr>
        <p:spPr>
          <a:xfrm>
            <a:off x="7296000" y="1725600"/>
            <a:ext cx="1848000" cy="178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Lato"/>
                <a:ea typeface="Lato"/>
                <a:cs typeface="Lato"/>
                <a:sym typeface="Lato"/>
              </a:rPr>
              <a:t>University of Liège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Lato"/>
                <a:ea typeface="Lato"/>
                <a:cs typeface="Lato"/>
                <a:sym typeface="Lato"/>
              </a:rPr>
              <a:t>InBios, Phytosystems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300" dirty="0">
                <a:latin typeface="Lato"/>
                <a:ea typeface="Lato"/>
                <a:cs typeface="Lato"/>
                <a:sym typeface="Lato"/>
              </a:rPr>
              <a:t>ECOP-ISOP meeting – Vienna 13.07.23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Lato"/>
                <a:ea typeface="Lato"/>
                <a:cs typeface="Lato"/>
                <a:sym typeface="Lato"/>
              </a:rPr>
              <a:t>Edmée Royen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Google Shape;256;p24">
            <a:extLst>
              <a:ext uri="{FF2B5EF4-FFF2-40B4-BE49-F238E27FC236}">
                <a16:creationId xmlns:a16="http://schemas.microsoft.com/office/drawing/2014/main" id="{DD9AE25C-13A2-E209-EB3E-BB7095BB55FE}"/>
              </a:ext>
            </a:extLst>
          </p:cNvPr>
          <p:cNvSpPr txBox="1"/>
          <p:nvPr/>
        </p:nvSpPr>
        <p:spPr>
          <a:xfrm>
            <a:off x="596414" y="4542852"/>
            <a:ext cx="282476" cy="312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200" dirty="0">
              <a:solidFill>
                <a:schemeClr val="bg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Google Shape;94;p13">
            <a:extLst>
              <a:ext uri="{FF2B5EF4-FFF2-40B4-BE49-F238E27FC236}">
                <a16:creationId xmlns:a16="http://schemas.microsoft.com/office/drawing/2014/main" id="{BCDACA33-C816-887B-1B6D-ECA4B9952C78}"/>
              </a:ext>
            </a:extLst>
          </p:cNvPr>
          <p:cNvSpPr txBox="1"/>
          <p:nvPr/>
        </p:nvSpPr>
        <p:spPr>
          <a:xfrm>
            <a:off x="145925" y="143792"/>
            <a:ext cx="69795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2800" b="1" i="1" dirty="0">
                <a:latin typeface="Raleway"/>
                <a:ea typeface="Raleway"/>
                <a:cs typeface="Raleway"/>
                <a:sym typeface="Raleway"/>
              </a:rPr>
              <a:t>In vivo </a:t>
            </a:r>
            <a:r>
              <a:rPr lang="en-US" sz="2800" dirty="0">
                <a:latin typeface="Raleway"/>
                <a:ea typeface="Raleway"/>
                <a:cs typeface="Raleway"/>
                <a:sym typeface="Raleway"/>
              </a:rPr>
              <a:t>evaluation of </a:t>
            </a:r>
            <a:r>
              <a:rPr lang="en-US" sz="2800" b="1" dirty="0">
                <a:latin typeface="Raleway"/>
                <a:ea typeface="Raleway"/>
                <a:cs typeface="Raleway"/>
                <a:sym typeface="Raleway"/>
              </a:rPr>
              <a:t>bioenergetic</a:t>
            </a:r>
            <a:r>
              <a:rPr lang="en-US" sz="2800" dirty="0">
                <a:latin typeface="Raleway"/>
                <a:ea typeface="Raleway"/>
                <a:cs typeface="Raleway"/>
                <a:sym typeface="Raleway"/>
              </a:rPr>
              <a:t> parameters in </a:t>
            </a:r>
            <a:r>
              <a:rPr lang="en-US" sz="2800" b="1" dirty="0">
                <a:latin typeface="Raleway"/>
                <a:ea typeface="Raleway"/>
                <a:cs typeface="Raleway"/>
                <a:sym typeface="Raleway"/>
              </a:rPr>
              <a:t>heat</a:t>
            </a:r>
            <a:r>
              <a:rPr lang="en-US" sz="2800" dirty="0">
                <a:latin typeface="Raleway"/>
                <a:ea typeface="Raleway"/>
                <a:cs typeface="Raleway"/>
                <a:sym typeface="Raleway"/>
              </a:rPr>
              <a:t>-stressed </a:t>
            </a:r>
            <a:r>
              <a:rPr lang="en-US" sz="2800" b="1" i="1" dirty="0">
                <a:latin typeface="Raleway"/>
                <a:ea typeface="Raleway"/>
                <a:cs typeface="Raleway"/>
                <a:sym typeface="Raleway"/>
              </a:rPr>
              <a:t>Cassiopea</a:t>
            </a:r>
            <a:endParaRPr sz="2800" b="1" i="1" dirty="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F0D586E-48CA-E0C5-18C6-23E8008AC780}"/>
              </a:ext>
            </a:extLst>
          </p:cNvPr>
          <p:cNvGrpSpPr/>
          <p:nvPr/>
        </p:nvGrpSpPr>
        <p:grpSpPr>
          <a:xfrm>
            <a:off x="3452688" y="2057541"/>
            <a:ext cx="2024224" cy="2405015"/>
            <a:chOff x="3452688" y="2010483"/>
            <a:chExt cx="2024224" cy="2405015"/>
          </a:xfrm>
        </p:grpSpPr>
        <p:pic>
          <p:nvPicPr>
            <p:cNvPr id="30" name="Google Shape;381;p30">
              <a:extLst>
                <a:ext uri="{FF2B5EF4-FFF2-40B4-BE49-F238E27FC236}">
                  <a16:creationId xmlns:a16="http://schemas.microsoft.com/office/drawing/2014/main" id="{30148C48-67D5-92EC-0D8D-BD2B99AE4E6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2211" r="73969"/>
            <a:stretch/>
          </p:blipFill>
          <p:spPr>
            <a:xfrm>
              <a:off x="3452688" y="2452669"/>
              <a:ext cx="2024224" cy="1839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810A56E-E83A-9904-CC8F-1A9A471BB04D}"/>
                </a:ext>
              </a:extLst>
            </p:cNvPr>
            <p:cNvSpPr/>
            <p:nvPr/>
          </p:nvSpPr>
          <p:spPr>
            <a:xfrm>
              <a:off x="4232306" y="3823546"/>
              <a:ext cx="798714" cy="591952"/>
            </a:xfrm>
            <a:prstGeom prst="roundRect">
              <a:avLst>
                <a:gd name="adj" fmla="val 28467"/>
              </a:avLst>
            </a:prstGeom>
            <a:solidFill>
              <a:srgbClr val="616B2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b="1" dirty="0">
                  <a:solidFill>
                    <a:schemeClr val="bg2"/>
                  </a:solidFill>
                </a:rPr>
                <a:t>PCP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A9F0960-D046-E226-40E1-C77BA2327736}"/>
                </a:ext>
              </a:extLst>
            </p:cNvPr>
            <p:cNvSpPr/>
            <p:nvPr/>
          </p:nvSpPr>
          <p:spPr>
            <a:xfrm>
              <a:off x="4043315" y="2010483"/>
              <a:ext cx="1017635" cy="591952"/>
            </a:xfrm>
            <a:prstGeom prst="roundRect">
              <a:avLst>
                <a:gd name="adj" fmla="val 284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91" name="Google Shape;191;p17"/>
          <p:cNvSpPr/>
          <p:nvPr/>
        </p:nvSpPr>
        <p:spPr>
          <a:xfrm>
            <a:off x="8518100" y="187050"/>
            <a:ext cx="382800" cy="382800"/>
          </a:xfrm>
          <a:prstGeom prst="ellipse">
            <a:avLst/>
          </a:prstGeom>
          <a:solidFill>
            <a:srgbClr val="EB5600">
              <a:alpha val="5084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dirty="0"/>
              <a:t>5</a:t>
            </a:r>
            <a:endParaRPr dirty="0"/>
          </a:p>
        </p:txBody>
      </p:sp>
      <p:sp>
        <p:nvSpPr>
          <p:cNvPr id="2" name="Google Shape;215;p19">
            <a:extLst>
              <a:ext uri="{FF2B5EF4-FFF2-40B4-BE49-F238E27FC236}">
                <a16:creationId xmlns:a16="http://schemas.microsoft.com/office/drawing/2014/main" id="{29689505-F54E-B1DD-7A0A-B37D30091DDB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3.	</a:t>
            </a:r>
            <a:r>
              <a:rPr lang="en-US" dirty="0">
                <a:solidFill>
                  <a:srgbClr val="000000"/>
                </a:solidFill>
              </a:rPr>
              <a:t>Results</a:t>
            </a:r>
            <a:r>
              <a:rPr lang="en-US" b="0" dirty="0">
                <a:solidFill>
                  <a:srgbClr val="000000"/>
                </a:solidFill>
              </a:rPr>
              <a:t> – Pigments</a:t>
            </a:r>
            <a:endParaRPr lang="en-US" b="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68EE403-1DAB-9829-7F37-CA735968B6CB}"/>
              </a:ext>
            </a:extLst>
          </p:cNvPr>
          <p:cNvSpPr/>
          <p:nvPr/>
        </p:nvSpPr>
        <p:spPr>
          <a:xfrm>
            <a:off x="6178926" y="1210235"/>
            <a:ext cx="2755592" cy="1439258"/>
          </a:xfrm>
          <a:prstGeom prst="roundRect">
            <a:avLst/>
          </a:prstGeom>
          <a:solidFill>
            <a:srgbClr val="0D7F4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40987-9CE6-D89F-C802-DAFAEE8B38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2" t="34586" r="1394" b="28081"/>
          <a:stretch/>
        </p:blipFill>
        <p:spPr>
          <a:xfrm>
            <a:off x="3305175" y="1099232"/>
            <a:ext cx="2319251" cy="865016"/>
          </a:xfrm>
          <a:prstGeom prst="rect">
            <a:avLst/>
          </a:prstGeom>
        </p:spPr>
      </p:pic>
      <p:sp>
        <p:nvSpPr>
          <p:cNvPr id="31" name="Google Shape;382;p30">
            <a:extLst>
              <a:ext uri="{FF2B5EF4-FFF2-40B4-BE49-F238E27FC236}">
                <a16:creationId xmlns:a16="http://schemas.microsoft.com/office/drawing/2014/main" id="{4D1FD507-6D85-AC6D-5AE2-9C360161E808}"/>
              </a:ext>
            </a:extLst>
          </p:cNvPr>
          <p:cNvSpPr txBox="1"/>
          <p:nvPr/>
        </p:nvSpPr>
        <p:spPr>
          <a:xfrm>
            <a:off x="3464516" y="4549031"/>
            <a:ext cx="17076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adapted from 5.</a:t>
            </a:r>
            <a:endParaRPr sz="11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" name="Google Shape;124;p14">
            <a:extLst>
              <a:ext uri="{FF2B5EF4-FFF2-40B4-BE49-F238E27FC236}">
                <a16:creationId xmlns:a16="http://schemas.microsoft.com/office/drawing/2014/main" id="{D8CDAD90-C1ED-BF48-CC92-7BFE68D37974}"/>
              </a:ext>
            </a:extLst>
          </p:cNvPr>
          <p:cNvSpPr txBox="1"/>
          <p:nvPr/>
        </p:nvSpPr>
        <p:spPr>
          <a:xfrm>
            <a:off x="3300215" y="1697834"/>
            <a:ext cx="2265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3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2270477-8E33-675F-9FBD-304DAC070ED6}"/>
              </a:ext>
            </a:extLst>
          </p:cNvPr>
          <p:cNvSpPr/>
          <p:nvPr/>
        </p:nvSpPr>
        <p:spPr>
          <a:xfrm>
            <a:off x="6178926" y="3109773"/>
            <a:ext cx="2755592" cy="1439258"/>
          </a:xfrm>
          <a:prstGeom prst="roundRect">
            <a:avLst/>
          </a:prstGeom>
          <a:solidFill>
            <a:srgbClr val="616B2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2EFC578-4AB6-4F97-B46D-D0C5AD27C723}"/>
              </a:ext>
            </a:extLst>
          </p:cNvPr>
          <p:cNvSpPr/>
          <p:nvPr/>
        </p:nvSpPr>
        <p:spPr>
          <a:xfrm>
            <a:off x="4047565" y="2225488"/>
            <a:ext cx="2178423" cy="336177"/>
          </a:xfrm>
          <a:custGeom>
            <a:avLst/>
            <a:gdLst>
              <a:gd name="connsiteX0" fmla="*/ 0 w 2178423"/>
              <a:gd name="connsiteY0" fmla="*/ 336177 h 336177"/>
              <a:gd name="connsiteX1" fmla="*/ 295835 w 2178423"/>
              <a:gd name="connsiteY1" fmla="*/ 80683 h 336177"/>
              <a:gd name="connsiteX2" fmla="*/ 1109382 w 2178423"/>
              <a:gd name="connsiteY2" fmla="*/ 20171 h 336177"/>
              <a:gd name="connsiteX3" fmla="*/ 2178423 w 2178423"/>
              <a:gd name="connsiteY3" fmla="*/ 0 h 33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8423" h="336177">
                <a:moveTo>
                  <a:pt x="0" y="336177"/>
                </a:moveTo>
                <a:cubicBezTo>
                  <a:pt x="55469" y="234764"/>
                  <a:pt x="110938" y="133351"/>
                  <a:pt x="295835" y="80683"/>
                </a:cubicBezTo>
                <a:cubicBezTo>
                  <a:pt x="480732" y="28015"/>
                  <a:pt x="795617" y="33618"/>
                  <a:pt x="1109382" y="20171"/>
                </a:cubicBezTo>
                <a:cubicBezTo>
                  <a:pt x="1423147" y="6724"/>
                  <a:pt x="1800785" y="3362"/>
                  <a:pt x="2178423" y="0"/>
                </a:cubicBezTo>
              </a:path>
            </a:pathLst>
          </a:custGeom>
          <a:noFill/>
          <a:ln>
            <a:solidFill>
              <a:srgbClr val="0D7F4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Google Shape;235;p17">
            <a:extLst>
              <a:ext uri="{FF2B5EF4-FFF2-40B4-BE49-F238E27FC236}">
                <a16:creationId xmlns:a16="http://schemas.microsoft.com/office/drawing/2014/main" id="{14131A6A-AF42-3BFC-6C24-FFD172B75D94}"/>
              </a:ext>
            </a:extLst>
          </p:cNvPr>
          <p:cNvSpPr txBox="1"/>
          <p:nvPr/>
        </p:nvSpPr>
        <p:spPr>
          <a:xfrm>
            <a:off x="6225988" y="1210235"/>
            <a:ext cx="2674912" cy="143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700" b="1" dirty="0" err="1">
                <a:latin typeface="Lato"/>
                <a:ea typeface="Lato"/>
                <a:cs typeface="Lato"/>
                <a:sym typeface="Lato"/>
              </a:rPr>
              <a:t>Chlorophyll</a:t>
            </a:r>
            <a:r>
              <a:rPr lang="fr-BE" sz="1700" b="1" dirty="0">
                <a:latin typeface="Lato"/>
                <a:ea typeface="Lato"/>
                <a:cs typeface="Lato"/>
                <a:sym typeface="Lato"/>
              </a:rPr>
              <a:t> a/c2 </a:t>
            </a:r>
            <a:r>
              <a:rPr lang="fr-BE" sz="1700" b="1" dirty="0" err="1">
                <a:latin typeface="Lato"/>
                <a:ea typeface="Lato"/>
                <a:cs typeface="Lato"/>
                <a:sym typeface="Lato"/>
              </a:rPr>
              <a:t>peridinin</a:t>
            </a:r>
            <a:r>
              <a:rPr lang="fr-BE" sz="1700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sz="1700" dirty="0" err="1">
                <a:latin typeface="Lato"/>
                <a:ea typeface="Lato"/>
                <a:cs typeface="Lato"/>
                <a:sym typeface="Lato"/>
              </a:rPr>
              <a:t>protein</a:t>
            </a:r>
            <a:r>
              <a:rPr lang="fr-BE" sz="17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sz="1700" dirty="0" err="1">
                <a:latin typeface="Lato"/>
                <a:ea typeface="Lato"/>
                <a:cs typeface="Lato"/>
                <a:sym typeface="Lato"/>
              </a:rPr>
              <a:t>complex</a:t>
            </a:r>
            <a:endParaRPr lang="fr-BE" sz="1700" dirty="0">
              <a:latin typeface="Lato"/>
              <a:ea typeface="Lato"/>
              <a:cs typeface="Lato"/>
              <a:sym typeface="Lato"/>
            </a:endParaRP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BE" sz="1200" dirty="0" err="1">
                <a:latin typeface="Lato"/>
                <a:ea typeface="Lato"/>
                <a:cs typeface="Lato"/>
                <a:sym typeface="Lato"/>
              </a:rPr>
              <a:t>Chlorophyll</a:t>
            </a:r>
            <a:r>
              <a:rPr lang="fr-BE" sz="12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sz="1200" b="1" i="1" dirty="0">
                <a:latin typeface="Lato"/>
                <a:ea typeface="Lato"/>
                <a:cs typeface="Lato"/>
                <a:sym typeface="Lato"/>
              </a:rPr>
              <a:t>a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BE" sz="1200" dirty="0" err="1">
                <a:latin typeface="Lato"/>
                <a:ea typeface="Lato"/>
                <a:cs typeface="Lato"/>
                <a:sym typeface="Lato"/>
              </a:rPr>
              <a:t>Chlorophyll</a:t>
            </a:r>
            <a:r>
              <a:rPr lang="fr-BE" sz="12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sz="1200" b="1" i="1" dirty="0">
                <a:latin typeface="Lato"/>
                <a:ea typeface="Lato"/>
                <a:cs typeface="Lato"/>
                <a:sym typeface="Lato"/>
              </a:rPr>
              <a:t>c2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BE" sz="1200" dirty="0" err="1">
                <a:latin typeface="Lato"/>
                <a:ea typeface="Lato"/>
                <a:cs typeface="Lato"/>
                <a:sym typeface="Lato"/>
              </a:rPr>
              <a:t>Peridinin</a:t>
            </a:r>
            <a:endParaRPr lang="fr-BE" sz="12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Google Shape;235;p17">
            <a:extLst>
              <a:ext uri="{FF2B5EF4-FFF2-40B4-BE49-F238E27FC236}">
                <a16:creationId xmlns:a16="http://schemas.microsoft.com/office/drawing/2014/main" id="{B0901465-BD70-0EFE-4FAF-159EBF4D2935}"/>
              </a:ext>
            </a:extLst>
          </p:cNvPr>
          <p:cNvSpPr txBox="1"/>
          <p:nvPr/>
        </p:nvSpPr>
        <p:spPr>
          <a:xfrm>
            <a:off x="6225987" y="3109772"/>
            <a:ext cx="2674911" cy="143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700" b="1" dirty="0" err="1">
                <a:latin typeface="Lato"/>
                <a:ea typeface="Lato"/>
                <a:cs typeface="Lato"/>
                <a:sym typeface="Lato"/>
              </a:rPr>
              <a:t>Peridinin</a:t>
            </a:r>
            <a:r>
              <a:rPr lang="fr-BE" sz="1700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sz="1700" b="1" dirty="0" err="1">
                <a:latin typeface="Lato"/>
                <a:ea typeface="Lato"/>
                <a:cs typeface="Lato"/>
                <a:sym typeface="Lato"/>
              </a:rPr>
              <a:t>chlorophyll</a:t>
            </a:r>
            <a:r>
              <a:rPr lang="fr-BE" sz="1700" b="1" dirty="0"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fr-BE" sz="1700" dirty="0" err="1">
                <a:latin typeface="Lato"/>
                <a:ea typeface="Lato"/>
                <a:cs typeface="Lato"/>
                <a:sym typeface="Lato"/>
              </a:rPr>
              <a:t>protein</a:t>
            </a:r>
            <a:endParaRPr lang="fr-BE" sz="17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BE" sz="800" dirty="0">
              <a:latin typeface="Lato"/>
              <a:ea typeface="Lato"/>
              <a:cs typeface="Lato"/>
              <a:sym typeface="Lato"/>
            </a:endParaRP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BE" sz="1200" dirty="0" err="1">
                <a:latin typeface="Lato"/>
                <a:ea typeface="Lato"/>
                <a:cs typeface="Lato"/>
                <a:sym typeface="Lato"/>
              </a:rPr>
              <a:t>Chlorophyll</a:t>
            </a:r>
            <a:r>
              <a:rPr lang="fr-BE" sz="12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sz="1200" b="1" i="1" dirty="0">
                <a:latin typeface="Lato"/>
                <a:ea typeface="Lato"/>
                <a:cs typeface="Lato"/>
                <a:sym typeface="Lato"/>
              </a:rPr>
              <a:t>a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BE" sz="1200" dirty="0" err="1">
                <a:latin typeface="Lato"/>
                <a:ea typeface="Lato"/>
                <a:cs typeface="Lato"/>
                <a:sym typeface="Lato"/>
              </a:rPr>
              <a:t>Peridinin</a:t>
            </a:r>
            <a:endParaRPr lang="fr-BE" sz="12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F20A1FB-0C01-7342-CD02-DB6AB2D9131A}"/>
              </a:ext>
            </a:extLst>
          </p:cNvPr>
          <p:cNvSpPr/>
          <p:nvPr/>
        </p:nvSpPr>
        <p:spPr>
          <a:xfrm>
            <a:off x="5150224" y="4289612"/>
            <a:ext cx="1163170" cy="176030"/>
          </a:xfrm>
          <a:custGeom>
            <a:avLst/>
            <a:gdLst>
              <a:gd name="connsiteX0" fmla="*/ 0 w 1163170"/>
              <a:gd name="connsiteY0" fmla="*/ 73959 h 176030"/>
              <a:gd name="connsiteX1" fmla="*/ 289111 w 1163170"/>
              <a:gd name="connsiteY1" fmla="*/ 141194 h 176030"/>
              <a:gd name="connsiteX2" fmla="*/ 726141 w 1163170"/>
              <a:gd name="connsiteY2" fmla="*/ 168088 h 176030"/>
              <a:gd name="connsiteX3" fmla="*/ 1163170 w 1163170"/>
              <a:gd name="connsiteY3" fmla="*/ 0 h 17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170" h="176030">
                <a:moveTo>
                  <a:pt x="0" y="73959"/>
                </a:moveTo>
                <a:cubicBezTo>
                  <a:pt x="84044" y="99732"/>
                  <a:pt x="168088" y="125506"/>
                  <a:pt x="289111" y="141194"/>
                </a:cubicBezTo>
                <a:cubicBezTo>
                  <a:pt x="410134" y="156882"/>
                  <a:pt x="580465" y="191620"/>
                  <a:pt x="726141" y="168088"/>
                </a:cubicBezTo>
                <a:cubicBezTo>
                  <a:pt x="871817" y="144556"/>
                  <a:pt x="1017493" y="72278"/>
                  <a:pt x="1163170" y="0"/>
                </a:cubicBezTo>
              </a:path>
            </a:pathLst>
          </a:custGeom>
          <a:noFill/>
          <a:ln>
            <a:solidFill>
              <a:srgbClr val="616B2F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7516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F0D586E-48CA-E0C5-18C6-23E8008AC780}"/>
              </a:ext>
            </a:extLst>
          </p:cNvPr>
          <p:cNvGrpSpPr/>
          <p:nvPr/>
        </p:nvGrpSpPr>
        <p:grpSpPr>
          <a:xfrm>
            <a:off x="3452688" y="2057541"/>
            <a:ext cx="2024224" cy="2405015"/>
            <a:chOff x="3452688" y="2010483"/>
            <a:chExt cx="2024224" cy="2405015"/>
          </a:xfrm>
        </p:grpSpPr>
        <p:pic>
          <p:nvPicPr>
            <p:cNvPr id="30" name="Google Shape;381;p30">
              <a:extLst>
                <a:ext uri="{FF2B5EF4-FFF2-40B4-BE49-F238E27FC236}">
                  <a16:creationId xmlns:a16="http://schemas.microsoft.com/office/drawing/2014/main" id="{30148C48-67D5-92EC-0D8D-BD2B99AE4E6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2211" r="73969"/>
            <a:stretch/>
          </p:blipFill>
          <p:spPr>
            <a:xfrm>
              <a:off x="3452688" y="2452669"/>
              <a:ext cx="2024224" cy="1839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810A56E-E83A-9904-CC8F-1A9A471BB04D}"/>
                </a:ext>
              </a:extLst>
            </p:cNvPr>
            <p:cNvSpPr/>
            <p:nvPr/>
          </p:nvSpPr>
          <p:spPr>
            <a:xfrm>
              <a:off x="4232306" y="3823546"/>
              <a:ext cx="798714" cy="591952"/>
            </a:xfrm>
            <a:prstGeom prst="roundRect">
              <a:avLst>
                <a:gd name="adj" fmla="val 28467"/>
              </a:avLst>
            </a:prstGeom>
            <a:solidFill>
              <a:srgbClr val="616B2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b="1" dirty="0">
                  <a:solidFill>
                    <a:schemeClr val="bg2"/>
                  </a:solidFill>
                </a:rPr>
                <a:t>PCP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A9F0960-D046-E226-40E1-C77BA2327736}"/>
                </a:ext>
              </a:extLst>
            </p:cNvPr>
            <p:cNvSpPr/>
            <p:nvPr/>
          </p:nvSpPr>
          <p:spPr>
            <a:xfrm>
              <a:off x="4043315" y="2010483"/>
              <a:ext cx="1017635" cy="591952"/>
            </a:xfrm>
            <a:prstGeom prst="roundRect">
              <a:avLst>
                <a:gd name="adj" fmla="val 284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91" name="Google Shape;191;p17"/>
          <p:cNvSpPr/>
          <p:nvPr/>
        </p:nvSpPr>
        <p:spPr>
          <a:xfrm>
            <a:off x="8518100" y="187050"/>
            <a:ext cx="382800" cy="382800"/>
          </a:xfrm>
          <a:prstGeom prst="ellipse">
            <a:avLst/>
          </a:prstGeom>
          <a:solidFill>
            <a:srgbClr val="EB5600">
              <a:alpha val="5084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dirty="0"/>
              <a:t>5</a:t>
            </a:r>
            <a:endParaRPr dirty="0"/>
          </a:p>
        </p:txBody>
      </p:sp>
      <p:sp>
        <p:nvSpPr>
          <p:cNvPr id="2" name="Google Shape;215;p19">
            <a:extLst>
              <a:ext uri="{FF2B5EF4-FFF2-40B4-BE49-F238E27FC236}">
                <a16:creationId xmlns:a16="http://schemas.microsoft.com/office/drawing/2014/main" id="{29689505-F54E-B1DD-7A0A-B37D30091DDB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3.	</a:t>
            </a:r>
            <a:r>
              <a:rPr lang="en-US" dirty="0">
                <a:solidFill>
                  <a:srgbClr val="000000"/>
                </a:solidFill>
              </a:rPr>
              <a:t>Results</a:t>
            </a:r>
            <a:r>
              <a:rPr lang="en-US" b="0" dirty="0">
                <a:solidFill>
                  <a:srgbClr val="000000"/>
                </a:solidFill>
              </a:rPr>
              <a:t> – Pigments</a:t>
            </a:r>
            <a:endParaRPr lang="en-US" b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BDB4B2-689A-D4E2-8E84-69697473ED1A}"/>
              </a:ext>
            </a:extLst>
          </p:cNvPr>
          <p:cNvGrpSpPr/>
          <p:nvPr/>
        </p:nvGrpSpPr>
        <p:grpSpPr>
          <a:xfrm>
            <a:off x="208817" y="988953"/>
            <a:ext cx="2993191" cy="3993677"/>
            <a:chOff x="2911680" y="1069638"/>
            <a:chExt cx="2993191" cy="39936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42C9FA-BD3F-6449-1DA6-033992FA5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1680" y="1069638"/>
              <a:ext cx="2660572" cy="3993677"/>
            </a:xfrm>
            <a:prstGeom prst="rect">
              <a:avLst/>
            </a:prstGeom>
          </p:spPr>
        </p:pic>
        <p:sp>
          <p:nvSpPr>
            <p:cNvPr id="7" name="Google Shape;261;p21">
              <a:extLst>
                <a:ext uri="{FF2B5EF4-FFF2-40B4-BE49-F238E27FC236}">
                  <a16:creationId xmlns:a16="http://schemas.microsoft.com/office/drawing/2014/main" id="{5AA14CD8-2FD7-BBFA-C113-DDBC8811F622}"/>
                </a:ext>
              </a:extLst>
            </p:cNvPr>
            <p:cNvSpPr txBox="1"/>
            <p:nvPr/>
          </p:nvSpPr>
          <p:spPr>
            <a:xfrm>
              <a:off x="5234312" y="4373400"/>
              <a:ext cx="670559" cy="384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solidFill>
                    <a:schemeClr val="bg1">
                      <a:lumMod val="75000"/>
                    </a:schemeClr>
                  </a:solidFill>
                  <a:latin typeface="Lato"/>
                  <a:ea typeface="Lato"/>
                  <a:cs typeface="Lato"/>
                  <a:sym typeface="Lato"/>
                </a:rPr>
                <a:t>n=3</a:t>
              </a:r>
              <a:endParaRPr sz="1300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68EE403-1DAB-9829-7F37-CA735968B6CB}"/>
              </a:ext>
            </a:extLst>
          </p:cNvPr>
          <p:cNvSpPr/>
          <p:nvPr/>
        </p:nvSpPr>
        <p:spPr>
          <a:xfrm>
            <a:off x="6178926" y="1210235"/>
            <a:ext cx="2755592" cy="1439258"/>
          </a:xfrm>
          <a:prstGeom prst="roundRect">
            <a:avLst/>
          </a:prstGeom>
          <a:solidFill>
            <a:srgbClr val="0D7F4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40987-9CE6-D89F-C802-DAFAEE8B38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62" t="34586" r="1394" b="28081"/>
          <a:stretch/>
        </p:blipFill>
        <p:spPr>
          <a:xfrm>
            <a:off x="3305175" y="1099232"/>
            <a:ext cx="2319251" cy="865016"/>
          </a:xfrm>
          <a:prstGeom prst="rect">
            <a:avLst/>
          </a:prstGeom>
        </p:spPr>
      </p:pic>
      <p:sp>
        <p:nvSpPr>
          <p:cNvPr id="31" name="Google Shape;382;p30">
            <a:extLst>
              <a:ext uri="{FF2B5EF4-FFF2-40B4-BE49-F238E27FC236}">
                <a16:creationId xmlns:a16="http://schemas.microsoft.com/office/drawing/2014/main" id="{4D1FD507-6D85-AC6D-5AE2-9C360161E808}"/>
              </a:ext>
            </a:extLst>
          </p:cNvPr>
          <p:cNvSpPr txBox="1"/>
          <p:nvPr/>
        </p:nvSpPr>
        <p:spPr>
          <a:xfrm>
            <a:off x="3464516" y="4549031"/>
            <a:ext cx="17076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adapted from 5.</a:t>
            </a:r>
            <a:endParaRPr sz="11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" name="Google Shape;124;p14">
            <a:extLst>
              <a:ext uri="{FF2B5EF4-FFF2-40B4-BE49-F238E27FC236}">
                <a16:creationId xmlns:a16="http://schemas.microsoft.com/office/drawing/2014/main" id="{D8CDAD90-C1ED-BF48-CC92-7BFE68D37974}"/>
              </a:ext>
            </a:extLst>
          </p:cNvPr>
          <p:cNvSpPr txBox="1"/>
          <p:nvPr/>
        </p:nvSpPr>
        <p:spPr>
          <a:xfrm>
            <a:off x="3300215" y="1697834"/>
            <a:ext cx="2265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3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2270477-8E33-675F-9FBD-304DAC070ED6}"/>
              </a:ext>
            </a:extLst>
          </p:cNvPr>
          <p:cNvSpPr/>
          <p:nvPr/>
        </p:nvSpPr>
        <p:spPr>
          <a:xfrm>
            <a:off x="6178926" y="3109773"/>
            <a:ext cx="2755592" cy="1439258"/>
          </a:xfrm>
          <a:prstGeom prst="roundRect">
            <a:avLst/>
          </a:prstGeom>
          <a:solidFill>
            <a:srgbClr val="616B2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2EFC578-4AB6-4F97-B46D-D0C5AD27C723}"/>
              </a:ext>
            </a:extLst>
          </p:cNvPr>
          <p:cNvSpPr/>
          <p:nvPr/>
        </p:nvSpPr>
        <p:spPr>
          <a:xfrm>
            <a:off x="4047565" y="2225488"/>
            <a:ext cx="2178423" cy="336177"/>
          </a:xfrm>
          <a:custGeom>
            <a:avLst/>
            <a:gdLst>
              <a:gd name="connsiteX0" fmla="*/ 0 w 2178423"/>
              <a:gd name="connsiteY0" fmla="*/ 336177 h 336177"/>
              <a:gd name="connsiteX1" fmla="*/ 295835 w 2178423"/>
              <a:gd name="connsiteY1" fmla="*/ 80683 h 336177"/>
              <a:gd name="connsiteX2" fmla="*/ 1109382 w 2178423"/>
              <a:gd name="connsiteY2" fmla="*/ 20171 h 336177"/>
              <a:gd name="connsiteX3" fmla="*/ 2178423 w 2178423"/>
              <a:gd name="connsiteY3" fmla="*/ 0 h 33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8423" h="336177">
                <a:moveTo>
                  <a:pt x="0" y="336177"/>
                </a:moveTo>
                <a:cubicBezTo>
                  <a:pt x="55469" y="234764"/>
                  <a:pt x="110938" y="133351"/>
                  <a:pt x="295835" y="80683"/>
                </a:cubicBezTo>
                <a:cubicBezTo>
                  <a:pt x="480732" y="28015"/>
                  <a:pt x="795617" y="33618"/>
                  <a:pt x="1109382" y="20171"/>
                </a:cubicBezTo>
                <a:cubicBezTo>
                  <a:pt x="1423147" y="6724"/>
                  <a:pt x="1800785" y="3362"/>
                  <a:pt x="2178423" y="0"/>
                </a:cubicBezTo>
              </a:path>
            </a:pathLst>
          </a:custGeom>
          <a:noFill/>
          <a:ln>
            <a:solidFill>
              <a:srgbClr val="0D7F4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Google Shape;235;p17">
            <a:extLst>
              <a:ext uri="{FF2B5EF4-FFF2-40B4-BE49-F238E27FC236}">
                <a16:creationId xmlns:a16="http://schemas.microsoft.com/office/drawing/2014/main" id="{14131A6A-AF42-3BFC-6C24-FFD172B75D94}"/>
              </a:ext>
            </a:extLst>
          </p:cNvPr>
          <p:cNvSpPr txBox="1"/>
          <p:nvPr/>
        </p:nvSpPr>
        <p:spPr>
          <a:xfrm>
            <a:off x="6225988" y="1210235"/>
            <a:ext cx="2674912" cy="143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700" b="1" dirty="0" err="1">
                <a:latin typeface="Lato"/>
                <a:ea typeface="Lato"/>
                <a:cs typeface="Lato"/>
                <a:sym typeface="Lato"/>
              </a:rPr>
              <a:t>Chlorophyll</a:t>
            </a:r>
            <a:r>
              <a:rPr lang="fr-BE" sz="1700" b="1" dirty="0">
                <a:latin typeface="Lato"/>
                <a:ea typeface="Lato"/>
                <a:cs typeface="Lato"/>
                <a:sym typeface="Lato"/>
              </a:rPr>
              <a:t> a/c2 </a:t>
            </a:r>
            <a:r>
              <a:rPr lang="fr-BE" sz="1700" b="1" dirty="0" err="1">
                <a:latin typeface="Lato"/>
                <a:ea typeface="Lato"/>
                <a:cs typeface="Lato"/>
                <a:sym typeface="Lato"/>
              </a:rPr>
              <a:t>peridinin</a:t>
            </a:r>
            <a:r>
              <a:rPr lang="fr-BE" sz="1700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sz="1700" dirty="0" err="1">
                <a:latin typeface="Lato"/>
                <a:ea typeface="Lato"/>
                <a:cs typeface="Lato"/>
                <a:sym typeface="Lato"/>
              </a:rPr>
              <a:t>protein</a:t>
            </a:r>
            <a:r>
              <a:rPr lang="fr-BE" sz="17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sz="1700" dirty="0" err="1">
                <a:latin typeface="Lato"/>
                <a:ea typeface="Lato"/>
                <a:cs typeface="Lato"/>
                <a:sym typeface="Lato"/>
              </a:rPr>
              <a:t>complex</a:t>
            </a:r>
            <a:endParaRPr lang="fr-BE" sz="1700" dirty="0">
              <a:latin typeface="Lato"/>
              <a:ea typeface="Lato"/>
              <a:cs typeface="Lato"/>
              <a:sym typeface="Lato"/>
            </a:endParaRP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BE" sz="1200" dirty="0" err="1">
                <a:latin typeface="Lato"/>
                <a:ea typeface="Lato"/>
                <a:cs typeface="Lato"/>
                <a:sym typeface="Lato"/>
              </a:rPr>
              <a:t>Chlorophyll</a:t>
            </a:r>
            <a:r>
              <a:rPr lang="fr-BE" sz="12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sz="1200" b="1" i="1" dirty="0">
                <a:latin typeface="Lato"/>
                <a:ea typeface="Lato"/>
                <a:cs typeface="Lato"/>
                <a:sym typeface="Lato"/>
              </a:rPr>
              <a:t>a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BE" sz="1200" dirty="0" err="1">
                <a:latin typeface="Lato"/>
                <a:ea typeface="Lato"/>
                <a:cs typeface="Lato"/>
                <a:sym typeface="Lato"/>
              </a:rPr>
              <a:t>Chlorophyll</a:t>
            </a:r>
            <a:r>
              <a:rPr lang="fr-BE" sz="12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sz="1200" b="1" i="1" dirty="0">
                <a:latin typeface="Lato"/>
                <a:ea typeface="Lato"/>
                <a:cs typeface="Lato"/>
                <a:sym typeface="Lato"/>
              </a:rPr>
              <a:t>c2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BE" sz="1200" dirty="0" err="1">
                <a:latin typeface="Lato"/>
                <a:ea typeface="Lato"/>
                <a:cs typeface="Lato"/>
                <a:sym typeface="Lato"/>
              </a:rPr>
              <a:t>Peridinin</a:t>
            </a:r>
            <a:endParaRPr lang="fr-BE" sz="12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Google Shape;235;p17">
            <a:extLst>
              <a:ext uri="{FF2B5EF4-FFF2-40B4-BE49-F238E27FC236}">
                <a16:creationId xmlns:a16="http://schemas.microsoft.com/office/drawing/2014/main" id="{B0901465-BD70-0EFE-4FAF-159EBF4D2935}"/>
              </a:ext>
            </a:extLst>
          </p:cNvPr>
          <p:cNvSpPr txBox="1"/>
          <p:nvPr/>
        </p:nvSpPr>
        <p:spPr>
          <a:xfrm>
            <a:off x="6225987" y="3109772"/>
            <a:ext cx="2674911" cy="1439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700" b="1" dirty="0" err="1">
                <a:latin typeface="Lato"/>
                <a:ea typeface="Lato"/>
                <a:cs typeface="Lato"/>
                <a:sym typeface="Lato"/>
              </a:rPr>
              <a:t>Peridinin</a:t>
            </a:r>
            <a:r>
              <a:rPr lang="fr-BE" sz="1700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sz="1700" b="1" dirty="0" err="1">
                <a:latin typeface="Lato"/>
                <a:ea typeface="Lato"/>
                <a:cs typeface="Lato"/>
                <a:sym typeface="Lato"/>
              </a:rPr>
              <a:t>chlorophyll</a:t>
            </a:r>
            <a:r>
              <a:rPr lang="fr-BE" sz="1700" b="1" dirty="0"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fr-BE" sz="1700" dirty="0" err="1">
                <a:latin typeface="Lato"/>
                <a:ea typeface="Lato"/>
                <a:cs typeface="Lato"/>
                <a:sym typeface="Lato"/>
              </a:rPr>
              <a:t>protein</a:t>
            </a:r>
            <a:endParaRPr lang="fr-BE" sz="17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BE" sz="800" dirty="0">
              <a:latin typeface="Lato"/>
              <a:ea typeface="Lato"/>
              <a:cs typeface="Lato"/>
              <a:sym typeface="Lato"/>
            </a:endParaRP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BE" sz="1200" dirty="0" err="1">
                <a:latin typeface="Lato"/>
                <a:ea typeface="Lato"/>
                <a:cs typeface="Lato"/>
                <a:sym typeface="Lato"/>
              </a:rPr>
              <a:t>Chlorophyll</a:t>
            </a:r>
            <a:r>
              <a:rPr lang="fr-BE" sz="12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sz="1200" b="1" i="1" dirty="0">
                <a:latin typeface="Lato"/>
                <a:ea typeface="Lato"/>
                <a:cs typeface="Lato"/>
                <a:sym typeface="Lato"/>
              </a:rPr>
              <a:t>a</a:t>
            </a:r>
          </a:p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BE" sz="1200" dirty="0" err="1">
                <a:latin typeface="Lato"/>
                <a:ea typeface="Lato"/>
                <a:cs typeface="Lato"/>
                <a:sym typeface="Lato"/>
              </a:rPr>
              <a:t>Peridinin</a:t>
            </a:r>
            <a:endParaRPr lang="fr-BE" sz="12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F20A1FB-0C01-7342-CD02-DB6AB2D9131A}"/>
              </a:ext>
            </a:extLst>
          </p:cNvPr>
          <p:cNvSpPr/>
          <p:nvPr/>
        </p:nvSpPr>
        <p:spPr>
          <a:xfrm>
            <a:off x="5150224" y="4289612"/>
            <a:ext cx="1163170" cy="176030"/>
          </a:xfrm>
          <a:custGeom>
            <a:avLst/>
            <a:gdLst>
              <a:gd name="connsiteX0" fmla="*/ 0 w 1163170"/>
              <a:gd name="connsiteY0" fmla="*/ 73959 h 176030"/>
              <a:gd name="connsiteX1" fmla="*/ 289111 w 1163170"/>
              <a:gd name="connsiteY1" fmla="*/ 141194 h 176030"/>
              <a:gd name="connsiteX2" fmla="*/ 726141 w 1163170"/>
              <a:gd name="connsiteY2" fmla="*/ 168088 h 176030"/>
              <a:gd name="connsiteX3" fmla="*/ 1163170 w 1163170"/>
              <a:gd name="connsiteY3" fmla="*/ 0 h 17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170" h="176030">
                <a:moveTo>
                  <a:pt x="0" y="73959"/>
                </a:moveTo>
                <a:cubicBezTo>
                  <a:pt x="84044" y="99732"/>
                  <a:pt x="168088" y="125506"/>
                  <a:pt x="289111" y="141194"/>
                </a:cubicBezTo>
                <a:cubicBezTo>
                  <a:pt x="410134" y="156882"/>
                  <a:pt x="580465" y="191620"/>
                  <a:pt x="726141" y="168088"/>
                </a:cubicBezTo>
                <a:cubicBezTo>
                  <a:pt x="871817" y="144556"/>
                  <a:pt x="1017493" y="72278"/>
                  <a:pt x="1163170" y="0"/>
                </a:cubicBezTo>
              </a:path>
            </a:pathLst>
          </a:custGeom>
          <a:noFill/>
          <a:ln>
            <a:solidFill>
              <a:srgbClr val="616B2F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9545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F0D586E-48CA-E0C5-18C6-23E8008AC780}"/>
              </a:ext>
            </a:extLst>
          </p:cNvPr>
          <p:cNvGrpSpPr/>
          <p:nvPr/>
        </p:nvGrpSpPr>
        <p:grpSpPr>
          <a:xfrm>
            <a:off x="3452688" y="2057541"/>
            <a:ext cx="2024224" cy="2405015"/>
            <a:chOff x="3452688" y="2010483"/>
            <a:chExt cx="2024224" cy="2405015"/>
          </a:xfrm>
        </p:grpSpPr>
        <p:pic>
          <p:nvPicPr>
            <p:cNvPr id="30" name="Google Shape;381;p30">
              <a:extLst>
                <a:ext uri="{FF2B5EF4-FFF2-40B4-BE49-F238E27FC236}">
                  <a16:creationId xmlns:a16="http://schemas.microsoft.com/office/drawing/2014/main" id="{30148C48-67D5-92EC-0D8D-BD2B99AE4E6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42211" r="73969"/>
            <a:stretch/>
          </p:blipFill>
          <p:spPr>
            <a:xfrm>
              <a:off x="3452688" y="2452669"/>
              <a:ext cx="2024224" cy="1839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810A56E-E83A-9904-CC8F-1A9A471BB04D}"/>
                </a:ext>
              </a:extLst>
            </p:cNvPr>
            <p:cNvSpPr/>
            <p:nvPr/>
          </p:nvSpPr>
          <p:spPr>
            <a:xfrm>
              <a:off x="4232306" y="3823546"/>
              <a:ext cx="798714" cy="591952"/>
            </a:xfrm>
            <a:prstGeom prst="roundRect">
              <a:avLst>
                <a:gd name="adj" fmla="val 28467"/>
              </a:avLst>
            </a:prstGeom>
            <a:solidFill>
              <a:srgbClr val="616B2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b="1" dirty="0">
                  <a:solidFill>
                    <a:schemeClr val="bg2"/>
                  </a:solidFill>
                </a:rPr>
                <a:t>PCP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A9F0960-D046-E226-40E1-C77BA2327736}"/>
                </a:ext>
              </a:extLst>
            </p:cNvPr>
            <p:cNvSpPr/>
            <p:nvPr/>
          </p:nvSpPr>
          <p:spPr>
            <a:xfrm>
              <a:off x="4043315" y="2010483"/>
              <a:ext cx="1017635" cy="591952"/>
            </a:xfrm>
            <a:prstGeom prst="roundRect">
              <a:avLst>
                <a:gd name="adj" fmla="val 2846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91" name="Google Shape;191;p17"/>
          <p:cNvSpPr/>
          <p:nvPr/>
        </p:nvSpPr>
        <p:spPr>
          <a:xfrm>
            <a:off x="8518100" y="187050"/>
            <a:ext cx="382800" cy="382800"/>
          </a:xfrm>
          <a:prstGeom prst="ellipse">
            <a:avLst/>
          </a:prstGeom>
          <a:solidFill>
            <a:srgbClr val="EB5600">
              <a:alpha val="5084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dirty="0"/>
              <a:t>5</a:t>
            </a:r>
            <a:endParaRPr dirty="0"/>
          </a:p>
        </p:txBody>
      </p:sp>
      <p:sp>
        <p:nvSpPr>
          <p:cNvPr id="2" name="Google Shape;215;p19">
            <a:extLst>
              <a:ext uri="{FF2B5EF4-FFF2-40B4-BE49-F238E27FC236}">
                <a16:creationId xmlns:a16="http://schemas.microsoft.com/office/drawing/2014/main" id="{29689505-F54E-B1DD-7A0A-B37D30091DDB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3.	</a:t>
            </a:r>
            <a:r>
              <a:rPr lang="en-US" dirty="0">
                <a:solidFill>
                  <a:srgbClr val="000000"/>
                </a:solidFill>
              </a:rPr>
              <a:t>Results</a:t>
            </a:r>
            <a:r>
              <a:rPr lang="en-US" b="0" dirty="0">
                <a:solidFill>
                  <a:srgbClr val="000000"/>
                </a:solidFill>
              </a:rPr>
              <a:t> – Pigments</a:t>
            </a:r>
            <a:endParaRPr lang="en-US" b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BDB4B2-689A-D4E2-8E84-69697473ED1A}"/>
              </a:ext>
            </a:extLst>
          </p:cNvPr>
          <p:cNvGrpSpPr/>
          <p:nvPr/>
        </p:nvGrpSpPr>
        <p:grpSpPr>
          <a:xfrm>
            <a:off x="208817" y="988953"/>
            <a:ext cx="2993191" cy="3993677"/>
            <a:chOff x="2911680" y="1069638"/>
            <a:chExt cx="2993191" cy="39936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42C9FA-BD3F-6449-1DA6-033992FA5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1680" y="1069638"/>
              <a:ext cx="2660572" cy="3993677"/>
            </a:xfrm>
            <a:prstGeom prst="rect">
              <a:avLst/>
            </a:prstGeom>
          </p:spPr>
        </p:pic>
        <p:sp>
          <p:nvSpPr>
            <p:cNvPr id="7" name="Google Shape;261;p21">
              <a:extLst>
                <a:ext uri="{FF2B5EF4-FFF2-40B4-BE49-F238E27FC236}">
                  <a16:creationId xmlns:a16="http://schemas.microsoft.com/office/drawing/2014/main" id="{5AA14CD8-2FD7-BBFA-C113-DDBC8811F622}"/>
                </a:ext>
              </a:extLst>
            </p:cNvPr>
            <p:cNvSpPr txBox="1"/>
            <p:nvPr/>
          </p:nvSpPr>
          <p:spPr>
            <a:xfrm>
              <a:off x="5234312" y="4373400"/>
              <a:ext cx="670559" cy="384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solidFill>
                    <a:schemeClr val="bg1">
                      <a:lumMod val="75000"/>
                    </a:schemeClr>
                  </a:solidFill>
                  <a:latin typeface="Lato"/>
                  <a:ea typeface="Lato"/>
                  <a:cs typeface="Lato"/>
                  <a:sym typeface="Lato"/>
                </a:rPr>
                <a:t>n=3</a:t>
              </a:r>
              <a:endParaRPr sz="1300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A540987-9CE6-D89F-C802-DAFAEE8B38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62" t="34586" r="1394" b="28081"/>
          <a:stretch/>
        </p:blipFill>
        <p:spPr>
          <a:xfrm>
            <a:off x="3305175" y="1099232"/>
            <a:ext cx="2319251" cy="865016"/>
          </a:xfrm>
          <a:prstGeom prst="rect">
            <a:avLst/>
          </a:prstGeom>
        </p:spPr>
      </p:pic>
      <p:sp>
        <p:nvSpPr>
          <p:cNvPr id="32" name="Google Shape;124;p14">
            <a:extLst>
              <a:ext uri="{FF2B5EF4-FFF2-40B4-BE49-F238E27FC236}">
                <a16:creationId xmlns:a16="http://schemas.microsoft.com/office/drawing/2014/main" id="{D8CDAD90-C1ED-BF48-CC92-7BFE68D37974}"/>
              </a:ext>
            </a:extLst>
          </p:cNvPr>
          <p:cNvSpPr txBox="1"/>
          <p:nvPr/>
        </p:nvSpPr>
        <p:spPr>
          <a:xfrm>
            <a:off x="3300215" y="1697834"/>
            <a:ext cx="2265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3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72502E-11D1-DEE3-FCC3-1EC7C021E120}"/>
              </a:ext>
            </a:extLst>
          </p:cNvPr>
          <p:cNvSpPr/>
          <p:nvPr/>
        </p:nvSpPr>
        <p:spPr>
          <a:xfrm>
            <a:off x="3028950" y="2174452"/>
            <a:ext cx="506859" cy="635304"/>
          </a:xfrm>
          <a:prstGeom prst="roundRect">
            <a:avLst/>
          </a:prstGeom>
          <a:solidFill>
            <a:srgbClr val="0D7F4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" name="Picture 9" descr="A graph with a number of lines and a number of points&#10;&#10;Description automatically generated">
            <a:extLst>
              <a:ext uri="{FF2B5EF4-FFF2-40B4-BE49-F238E27FC236}">
                <a16:creationId xmlns:a16="http://schemas.microsoft.com/office/drawing/2014/main" id="{BEB24EB7-2013-EFCC-B93A-01691F1238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368" y="988952"/>
            <a:ext cx="2660572" cy="3993677"/>
          </a:xfrm>
          <a:prstGeom prst="rect">
            <a:avLst/>
          </a:prstGeom>
        </p:spPr>
      </p:pic>
      <p:sp>
        <p:nvSpPr>
          <p:cNvPr id="11" name="Google Shape;261;p21">
            <a:extLst>
              <a:ext uri="{FF2B5EF4-FFF2-40B4-BE49-F238E27FC236}">
                <a16:creationId xmlns:a16="http://schemas.microsoft.com/office/drawing/2014/main" id="{A8A430F2-200A-AC0D-C421-319359F6784A}"/>
              </a:ext>
            </a:extLst>
          </p:cNvPr>
          <p:cNvSpPr txBox="1"/>
          <p:nvPr/>
        </p:nvSpPr>
        <p:spPr>
          <a:xfrm>
            <a:off x="8020381" y="4292715"/>
            <a:ext cx="67055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n=2-3</a:t>
            </a:r>
            <a:endParaRPr sz="1300" dirty="0">
              <a:solidFill>
                <a:schemeClr val="bg1">
                  <a:lumMod val="7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015074-0F59-BF18-6CBD-FB1D190C03E1}"/>
              </a:ext>
            </a:extLst>
          </p:cNvPr>
          <p:cNvSpPr/>
          <p:nvPr/>
        </p:nvSpPr>
        <p:spPr>
          <a:xfrm>
            <a:off x="5108122" y="4231379"/>
            <a:ext cx="506859" cy="635304"/>
          </a:xfrm>
          <a:prstGeom prst="roundRect">
            <a:avLst/>
          </a:prstGeom>
          <a:solidFill>
            <a:srgbClr val="616B2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Google Shape;382;p30">
            <a:extLst>
              <a:ext uri="{FF2B5EF4-FFF2-40B4-BE49-F238E27FC236}">
                <a16:creationId xmlns:a16="http://schemas.microsoft.com/office/drawing/2014/main" id="{825951A2-147E-38F1-A6C8-51B7C2966A86}"/>
              </a:ext>
            </a:extLst>
          </p:cNvPr>
          <p:cNvSpPr txBox="1"/>
          <p:nvPr/>
        </p:nvSpPr>
        <p:spPr>
          <a:xfrm>
            <a:off x="3464516" y="4549031"/>
            <a:ext cx="17076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adapted from 5.</a:t>
            </a:r>
            <a:endParaRPr sz="11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235;p17">
            <a:extLst>
              <a:ext uri="{FF2B5EF4-FFF2-40B4-BE49-F238E27FC236}">
                <a16:creationId xmlns:a16="http://schemas.microsoft.com/office/drawing/2014/main" id="{B323DF98-93DB-277E-A235-4CB456F9A59D}"/>
              </a:ext>
            </a:extLst>
          </p:cNvPr>
          <p:cNvSpPr txBox="1"/>
          <p:nvPr/>
        </p:nvSpPr>
        <p:spPr>
          <a:xfrm>
            <a:off x="2967103" y="2234147"/>
            <a:ext cx="670559" cy="531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fr-BE" sz="1200" dirty="0" err="1">
                <a:latin typeface="Lato"/>
                <a:ea typeface="Lato"/>
                <a:cs typeface="Lato"/>
                <a:sym typeface="Lato"/>
              </a:rPr>
              <a:t>Chl</a:t>
            </a:r>
            <a:r>
              <a:rPr lang="fr-BE" sz="12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sz="1200" b="1" i="1" dirty="0"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fr-BE" sz="1200" dirty="0"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fr-BE" sz="1200" dirty="0" err="1">
                <a:latin typeface="Lato"/>
                <a:ea typeface="Lato"/>
                <a:cs typeface="Lato"/>
                <a:sym typeface="Lato"/>
              </a:rPr>
              <a:t>chl</a:t>
            </a:r>
            <a:r>
              <a:rPr lang="fr-BE" sz="12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sz="1200" b="1" i="1" dirty="0">
                <a:latin typeface="Lato"/>
                <a:ea typeface="Lato"/>
                <a:cs typeface="Lato"/>
                <a:sym typeface="Lato"/>
              </a:rPr>
              <a:t>c2</a:t>
            </a:r>
            <a:r>
              <a:rPr lang="fr-BE" sz="1200" dirty="0">
                <a:latin typeface="Lato"/>
                <a:ea typeface="Lato"/>
                <a:cs typeface="Lato"/>
                <a:sym typeface="Lato"/>
              </a:rPr>
              <a:t>, Per</a:t>
            </a:r>
          </a:p>
        </p:txBody>
      </p:sp>
      <p:sp>
        <p:nvSpPr>
          <p:cNvPr id="8" name="Google Shape;235;p17">
            <a:extLst>
              <a:ext uri="{FF2B5EF4-FFF2-40B4-BE49-F238E27FC236}">
                <a16:creationId xmlns:a16="http://schemas.microsoft.com/office/drawing/2014/main" id="{072F11DB-9BA1-A4E4-5D9B-FB4A1FE39177}"/>
              </a:ext>
            </a:extLst>
          </p:cNvPr>
          <p:cNvSpPr txBox="1"/>
          <p:nvPr/>
        </p:nvSpPr>
        <p:spPr>
          <a:xfrm>
            <a:off x="5036682" y="4292715"/>
            <a:ext cx="670559" cy="531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fr-BE" sz="1200" dirty="0" err="1">
                <a:latin typeface="Lato"/>
                <a:ea typeface="Lato"/>
                <a:cs typeface="Lato"/>
                <a:sym typeface="Lato"/>
              </a:rPr>
              <a:t>Chl</a:t>
            </a:r>
            <a:r>
              <a:rPr lang="fr-BE" sz="12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sz="1200" b="1" i="1" dirty="0"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fr-BE" sz="1200" dirty="0"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fr-BE" sz="1200" strike="sngStrike" dirty="0" err="1">
                <a:latin typeface="Lato"/>
                <a:ea typeface="Lato"/>
                <a:cs typeface="Lato"/>
                <a:sym typeface="Lato"/>
              </a:rPr>
              <a:t>chl</a:t>
            </a:r>
            <a:r>
              <a:rPr lang="fr-BE" sz="1200" strike="sngStrike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sz="1200" b="1" i="1" strike="sngStrike" dirty="0">
                <a:latin typeface="Lato"/>
                <a:ea typeface="Lato"/>
                <a:cs typeface="Lato"/>
                <a:sym typeface="Lato"/>
              </a:rPr>
              <a:t>c2</a:t>
            </a:r>
            <a:r>
              <a:rPr lang="fr-BE" sz="1200" dirty="0">
                <a:latin typeface="Lato"/>
                <a:ea typeface="Lato"/>
                <a:cs typeface="Lato"/>
                <a:sym typeface="Lato"/>
              </a:rPr>
              <a:t>, Per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2CDE7B-C521-DC8F-291A-2BE525AD599A}"/>
              </a:ext>
            </a:extLst>
          </p:cNvPr>
          <p:cNvCxnSpPr>
            <a:cxnSpLocks/>
          </p:cNvCxnSpPr>
          <p:nvPr/>
        </p:nvCxnSpPr>
        <p:spPr>
          <a:xfrm>
            <a:off x="5151437" y="4572000"/>
            <a:ext cx="407988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420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20"/>
          <p:cNvGrpSpPr/>
          <p:nvPr/>
        </p:nvGrpSpPr>
        <p:grpSpPr>
          <a:xfrm>
            <a:off x="8484500" y="178350"/>
            <a:ext cx="450000" cy="400200"/>
            <a:chOff x="8484500" y="178350"/>
            <a:chExt cx="450000" cy="400200"/>
          </a:xfrm>
        </p:grpSpPr>
        <p:sp>
          <p:nvSpPr>
            <p:cNvPr id="239" name="Google Shape;239;p20"/>
            <p:cNvSpPr/>
            <p:nvPr/>
          </p:nvSpPr>
          <p:spPr>
            <a:xfrm>
              <a:off x="8518100" y="187050"/>
              <a:ext cx="382800" cy="382800"/>
            </a:xfrm>
            <a:prstGeom prst="ellipse">
              <a:avLst/>
            </a:prstGeom>
            <a:solidFill>
              <a:srgbClr val="EB5600">
                <a:alpha val="50840"/>
              </a:srgbClr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0"/>
            <p:cNvSpPr txBox="1"/>
            <p:nvPr/>
          </p:nvSpPr>
          <p:spPr>
            <a:xfrm>
              <a:off x="8484500" y="178350"/>
              <a:ext cx="450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+mn-lt"/>
                  <a:ea typeface="Lato"/>
                  <a:cs typeface="Lato"/>
                  <a:sym typeface="Lato"/>
                </a:rPr>
                <a:t>6</a:t>
              </a:r>
              <a:endParaRPr dirty="0">
                <a:latin typeface="+mn-lt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5" name="Google Shape;206;p17">
            <a:extLst>
              <a:ext uri="{FF2B5EF4-FFF2-40B4-BE49-F238E27FC236}">
                <a16:creationId xmlns:a16="http://schemas.microsoft.com/office/drawing/2014/main" id="{04FF67B4-B327-A601-1353-1C23FAA6B97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8112" y="2535077"/>
            <a:ext cx="4319626" cy="17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207;p17">
            <a:extLst>
              <a:ext uri="{FF2B5EF4-FFF2-40B4-BE49-F238E27FC236}">
                <a16:creationId xmlns:a16="http://schemas.microsoft.com/office/drawing/2014/main" id="{9AFD031E-1CE2-94E2-C43B-718D39139F27}"/>
              </a:ext>
            </a:extLst>
          </p:cNvPr>
          <p:cNvSpPr/>
          <p:nvPr/>
        </p:nvSpPr>
        <p:spPr>
          <a:xfrm>
            <a:off x="4350550" y="2739812"/>
            <a:ext cx="2547900" cy="2256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F514651-AB82-E017-E944-C9913BE1A74D}"/>
              </a:ext>
            </a:extLst>
          </p:cNvPr>
          <p:cNvSpPr/>
          <p:nvPr/>
        </p:nvSpPr>
        <p:spPr>
          <a:xfrm>
            <a:off x="6383204" y="3021953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Google Shape;216;p17">
            <a:extLst>
              <a:ext uri="{FF2B5EF4-FFF2-40B4-BE49-F238E27FC236}">
                <a16:creationId xmlns:a16="http://schemas.microsoft.com/office/drawing/2014/main" id="{18E4A8BD-EE12-15D4-61D6-DD5766E21CC7}"/>
              </a:ext>
            </a:extLst>
          </p:cNvPr>
          <p:cNvSpPr/>
          <p:nvPr/>
        </p:nvSpPr>
        <p:spPr>
          <a:xfrm>
            <a:off x="7477900" y="1915547"/>
            <a:ext cx="698542" cy="346208"/>
          </a:xfrm>
          <a:custGeom>
            <a:avLst/>
            <a:gdLst/>
            <a:ahLst/>
            <a:cxnLst/>
            <a:rect l="l" t="t" r="r" b="b"/>
            <a:pathLst>
              <a:path w="17901" h="8872" extrusionOk="0">
                <a:moveTo>
                  <a:pt x="0" y="8872"/>
                </a:moveTo>
                <a:cubicBezTo>
                  <a:pt x="643" y="4400"/>
                  <a:pt x="5985" y="-876"/>
                  <a:pt x="10383" y="160"/>
                </a:cubicBezTo>
                <a:cubicBezTo>
                  <a:pt x="14029" y="1019"/>
                  <a:pt x="17372" y="4805"/>
                  <a:pt x="17901" y="851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45" name="Google Shape;217;p17">
            <a:extLst>
              <a:ext uri="{FF2B5EF4-FFF2-40B4-BE49-F238E27FC236}">
                <a16:creationId xmlns:a16="http://schemas.microsoft.com/office/drawing/2014/main" id="{5B981169-0009-17EB-DB96-181DD8AFD4B2}"/>
              </a:ext>
            </a:extLst>
          </p:cNvPr>
          <p:cNvSpPr/>
          <p:nvPr/>
        </p:nvSpPr>
        <p:spPr>
          <a:xfrm>
            <a:off x="7483875" y="2300518"/>
            <a:ext cx="698545" cy="308298"/>
          </a:xfrm>
          <a:custGeom>
            <a:avLst/>
            <a:gdLst/>
            <a:ahLst/>
            <a:cxnLst/>
            <a:rect l="l" t="t" r="r" b="b"/>
            <a:pathLst>
              <a:path w="18020" h="7953" extrusionOk="0">
                <a:moveTo>
                  <a:pt x="18020" y="0"/>
                </a:moveTo>
                <a:cubicBezTo>
                  <a:pt x="18020" y="3318"/>
                  <a:pt x="15229" y="7489"/>
                  <a:pt x="11934" y="7877"/>
                </a:cubicBezTo>
                <a:cubicBezTo>
                  <a:pt x="7406" y="8410"/>
                  <a:pt x="2039" y="5272"/>
                  <a:pt x="0" y="119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46" name="Google Shape;218;p17">
            <a:extLst>
              <a:ext uri="{FF2B5EF4-FFF2-40B4-BE49-F238E27FC236}">
                <a16:creationId xmlns:a16="http://schemas.microsoft.com/office/drawing/2014/main" id="{1311BB55-A405-9625-E679-D02142A37158}"/>
              </a:ext>
            </a:extLst>
          </p:cNvPr>
          <p:cNvSpPr txBox="1"/>
          <p:nvPr/>
        </p:nvSpPr>
        <p:spPr>
          <a:xfrm>
            <a:off x="7586397" y="2088970"/>
            <a:ext cx="6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CBC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" name="Google Shape;219;p17">
            <a:extLst>
              <a:ext uri="{FF2B5EF4-FFF2-40B4-BE49-F238E27FC236}">
                <a16:creationId xmlns:a16="http://schemas.microsoft.com/office/drawing/2014/main" id="{54AEFD0A-0EB0-3131-2A7B-FE069ED03827}"/>
              </a:ext>
            </a:extLst>
          </p:cNvPr>
          <p:cNvSpPr/>
          <p:nvPr/>
        </p:nvSpPr>
        <p:spPr>
          <a:xfrm>
            <a:off x="7563350" y="2511505"/>
            <a:ext cx="45719" cy="308857"/>
          </a:xfrm>
          <a:custGeom>
            <a:avLst/>
            <a:gdLst/>
            <a:ahLst/>
            <a:cxnLst/>
            <a:rect l="l" t="t" r="r" b="b"/>
            <a:pathLst>
              <a:path w="1432" h="16707" extrusionOk="0">
                <a:moveTo>
                  <a:pt x="1432" y="16707"/>
                </a:moveTo>
                <a:cubicBezTo>
                  <a:pt x="1432" y="11118"/>
                  <a:pt x="1358" y="5422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48" name="Google Shape;214;p17">
            <a:extLst>
              <a:ext uri="{FF2B5EF4-FFF2-40B4-BE49-F238E27FC236}">
                <a16:creationId xmlns:a16="http://schemas.microsoft.com/office/drawing/2014/main" id="{54BBA289-CA10-913D-3E69-088019AB4C54}"/>
              </a:ext>
            </a:extLst>
          </p:cNvPr>
          <p:cNvSpPr/>
          <p:nvPr/>
        </p:nvSpPr>
        <p:spPr>
          <a:xfrm>
            <a:off x="5453775" y="2743637"/>
            <a:ext cx="1408158" cy="724366"/>
          </a:xfrm>
          <a:custGeom>
            <a:avLst/>
            <a:gdLst/>
            <a:ahLst/>
            <a:cxnLst/>
            <a:rect l="l" t="t" r="r" b="b"/>
            <a:pathLst>
              <a:path w="61579" h="30141" extrusionOk="0">
                <a:moveTo>
                  <a:pt x="61579" y="16298"/>
                </a:moveTo>
                <a:cubicBezTo>
                  <a:pt x="55738" y="4616"/>
                  <a:pt x="37427" y="-3349"/>
                  <a:pt x="25300" y="1500"/>
                </a:cubicBezTo>
                <a:cubicBezTo>
                  <a:pt x="13472" y="6229"/>
                  <a:pt x="0" y="17403"/>
                  <a:pt x="0" y="3014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pic>
        <p:nvPicPr>
          <p:cNvPr id="54" name="Google Shape;206;p17">
            <a:extLst>
              <a:ext uri="{FF2B5EF4-FFF2-40B4-BE49-F238E27FC236}">
                <a16:creationId xmlns:a16="http://schemas.microsoft.com/office/drawing/2014/main" id="{69F8396A-FF22-009D-EE73-B24E84AA0C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4808289" y="4088568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C2C773C-7923-6EC1-816F-D743C0DCB88B}"/>
              </a:ext>
            </a:extLst>
          </p:cNvPr>
          <p:cNvSpPr/>
          <p:nvPr/>
        </p:nvSpPr>
        <p:spPr>
          <a:xfrm>
            <a:off x="4709480" y="3008410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7FC1F8B-75FE-6F50-F1EA-37CE0B0E4B42}"/>
              </a:ext>
            </a:extLst>
          </p:cNvPr>
          <p:cNvSpPr/>
          <p:nvPr/>
        </p:nvSpPr>
        <p:spPr>
          <a:xfrm>
            <a:off x="5845711" y="3013239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7" name="Google Shape;206;p17">
            <a:extLst>
              <a:ext uri="{FF2B5EF4-FFF2-40B4-BE49-F238E27FC236}">
                <a16:creationId xmlns:a16="http://schemas.microsoft.com/office/drawing/2014/main" id="{165591C3-ADAC-C6AD-2EDC-0926A3E63C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6789605" y="4088568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215;p19">
            <a:extLst>
              <a:ext uri="{FF2B5EF4-FFF2-40B4-BE49-F238E27FC236}">
                <a16:creationId xmlns:a16="http://schemas.microsoft.com/office/drawing/2014/main" id="{9B6E0431-7238-F36C-6A28-09E785CCF09F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3.	</a:t>
            </a:r>
            <a:r>
              <a:rPr lang="en-US" dirty="0">
                <a:solidFill>
                  <a:srgbClr val="000000"/>
                </a:solidFill>
              </a:rPr>
              <a:t>Results</a:t>
            </a:r>
            <a:r>
              <a:rPr lang="en-US" b="0" dirty="0">
                <a:solidFill>
                  <a:srgbClr val="000000"/>
                </a:solidFill>
              </a:rPr>
              <a:t> – Activity of PSI and PSII</a:t>
            </a:r>
            <a:endParaRPr lang="en-US" b="0" dirty="0"/>
          </a:p>
        </p:txBody>
      </p:sp>
      <p:sp>
        <p:nvSpPr>
          <p:cNvPr id="3" name="Google Shape;382;p30">
            <a:extLst>
              <a:ext uri="{FF2B5EF4-FFF2-40B4-BE49-F238E27FC236}">
                <a16:creationId xmlns:a16="http://schemas.microsoft.com/office/drawing/2014/main" id="{77FED5E1-3605-59B8-2315-F221484E04C9}"/>
              </a:ext>
            </a:extLst>
          </p:cNvPr>
          <p:cNvSpPr txBox="1"/>
          <p:nvPr/>
        </p:nvSpPr>
        <p:spPr>
          <a:xfrm>
            <a:off x="7063321" y="4266918"/>
            <a:ext cx="17076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adapted from 5.</a:t>
            </a:r>
            <a:endParaRPr sz="11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19592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20"/>
          <p:cNvGrpSpPr/>
          <p:nvPr/>
        </p:nvGrpSpPr>
        <p:grpSpPr>
          <a:xfrm>
            <a:off x="8484500" y="178350"/>
            <a:ext cx="450000" cy="400200"/>
            <a:chOff x="8484500" y="178350"/>
            <a:chExt cx="450000" cy="400200"/>
          </a:xfrm>
        </p:grpSpPr>
        <p:sp>
          <p:nvSpPr>
            <p:cNvPr id="239" name="Google Shape;239;p20"/>
            <p:cNvSpPr/>
            <p:nvPr/>
          </p:nvSpPr>
          <p:spPr>
            <a:xfrm>
              <a:off x="8518100" y="187050"/>
              <a:ext cx="382800" cy="382800"/>
            </a:xfrm>
            <a:prstGeom prst="ellipse">
              <a:avLst/>
            </a:prstGeom>
            <a:solidFill>
              <a:srgbClr val="EB5600">
                <a:alpha val="50840"/>
              </a:srgbClr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0"/>
            <p:cNvSpPr txBox="1"/>
            <p:nvPr/>
          </p:nvSpPr>
          <p:spPr>
            <a:xfrm>
              <a:off x="8484500" y="178350"/>
              <a:ext cx="450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+mn-lt"/>
                  <a:ea typeface="Lato"/>
                  <a:cs typeface="Lato"/>
                  <a:sym typeface="Lato"/>
                </a:rPr>
                <a:t>6</a:t>
              </a:r>
              <a:endParaRPr dirty="0">
                <a:latin typeface="+mn-lt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5" name="Google Shape;206;p17">
            <a:extLst>
              <a:ext uri="{FF2B5EF4-FFF2-40B4-BE49-F238E27FC236}">
                <a16:creationId xmlns:a16="http://schemas.microsoft.com/office/drawing/2014/main" id="{04FF67B4-B327-A601-1353-1C23FAA6B97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8112" y="2535077"/>
            <a:ext cx="4319626" cy="17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207;p17">
            <a:extLst>
              <a:ext uri="{FF2B5EF4-FFF2-40B4-BE49-F238E27FC236}">
                <a16:creationId xmlns:a16="http://schemas.microsoft.com/office/drawing/2014/main" id="{9AFD031E-1CE2-94E2-C43B-718D39139F27}"/>
              </a:ext>
            </a:extLst>
          </p:cNvPr>
          <p:cNvSpPr/>
          <p:nvPr/>
        </p:nvSpPr>
        <p:spPr>
          <a:xfrm>
            <a:off x="4350550" y="2739812"/>
            <a:ext cx="2547900" cy="2256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F514651-AB82-E017-E944-C9913BE1A74D}"/>
              </a:ext>
            </a:extLst>
          </p:cNvPr>
          <p:cNvSpPr/>
          <p:nvPr/>
        </p:nvSpPr>
        <p:spPr>
          <a:xfrm>
            <a:off x="6383204" y="3021953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Google Shape;216;p17">
            <a:extLst>
              <a:ext uri="{FF2B5EF4-FFF2-40B4-BE49-F238E27FC236}">
                <a16:creationId xmlns:a16="http://schemas.microsoft.com/office/drawing/2014/main" id="{18E4A8BD-EE12-15D4-61D6-DD5766E21CC7}"/>
              </a:ext>
            </a:extLst>
          </p:cNvPr>
          <p:cNvSpPr/>
          <p:nvPr/>
        </p:nvSpPr>
        <p:spPr>
          <a:xfrm>
            <a:off x="7477900" y="1915547"/>
            <a:ext cx="698542" cy="346208"/>
          </a:xfrm>
          <a:custGeom>
            <a:avLst/>
            <a:gdLst/>
            <a:ahLst/>
            <a:cxnLst/>
            <a:rect l="l" t="t" r="r" b="b"/>
            <a:pathLst>
              <a:path w="17901" h="8872" extrusionOk="0">
                <a:moveTo>
                  <a:pt x="0" y="8872"/>
                </a:moveTo>
                <a:cubicBezTo>
                  <a:pt x="643" y="4400"/>
                  <a:pt x="5985" y="-876"/>
                  <a:pt x="10383" y="160"/>
                </a:cubicBezTo>
                <a:cubicBezTo>
                  <a:pt x="14029" y="1019"/>
                  <a:pt x="17372" y="4805"/>
                  <a:pt x="17901" y="851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45" name="Google Shape;217;p17">
            <a:extLst>
              <a:ext uri="{FF2B5EF4-FFF2-40B4-BE49-F238E27FC236}">
                <a16:creationId xmlns:a16="http://schemas.microsoft.com/office/drawing/2014/main" id="{5B981169-0009-17EB-DB96-181DD8AFD4B2}"/>
              </a:ext>
            </a:extLst>
          </p:cNvPr>
          <p:cNvSpPr/>
          <p:nvPr/>
        </p:nvSpPr>
        <p:spPr>
          <a:xfrm>
            <a:off x="7483875" y="2300518"/>
            <a:ext cx="698545" cy="308298"/>
          </a:xfrm>
          <a:custGeom>
            <a:avLst/>
            <a:gdLst/>
            <a:ahLst/>
            <a:cxnLst/>
            <a:rect l="l" t="t" r="r" b="b"/>
            <a:pathLst>
              <a:path w="18020" h="7953" extrusionOk="0">
                <a:moveTo>
                  <a:pt x="18020" y="0"/>
                </a:moveTo>
                <a:cubicBezTo>
                  <a:pt x="18020" y="3318"/>
                  <a:pt x="15229" y="7489"/>
                  <a:pt x="11934" y="7877"/>
                </a:cubicBezTo>
                <a:cubicBezTo>
                  <a:pt x="7406" y="8410"/>
                  <a:pt x="2039" y="5272"/>
                  <a:pt x="0" y="119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46" name="Google Shape;218;p17">
            <a:extLst>
              <a:ext uri="{FF2B5EF4-FFF2-40B4-BE49-F238E27FC236}">
                <a16:creationId xmlns:a16="http://schemas.microsoft.com/office/drawing/2014/main" id="{1311BB55-A405-9625-E679-D02142A37158}"/>
              </a:ext>
            </a:extLst>
          </p:cNvPr>
          <p:cNvSpPr txBox="1"/>
          <p:nvPr/>
        </p:nvSpPr>
        <p:spPr>
          <a:xfrm>
            <a:off x="7586397" y="2088970"/>
            <a:ext cx="6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CBC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" name="Google Shape;219;p17">
            <a:extLst>
              <a:ext uri="{FF2B5EF4-FFF2-40B4-BE49-F238E27FC236}">
                <a16:creationId xmlns:a16="http://schemas.microsoft.com/office/drawing/2014/main" id="{54AEFD0A-0EB0-3131-2A7B-FE069ED03827}"/>
              </a:ext>
            </a:extLst>
          </p:cNvPr>
          <p:cNvSpPr/>
          <p:nvPr/>
        </p:nvSpPr>
        <p:spPr>
          <a:xfrm>
            <a:off x="7563350" y="2511505"/>
            <a:ext cx="45719" cy="308857"/>
          </a:xfrm>
          <a:custGeom>
            <a:avLst/>
            <a:gdLst/>
            <a:ahLst/>
            <a:cxnLst/>
            <a:rect l="l" t="t" r="r" b="b"/>
            <a:pathLst>
              <a:path w="1432" h="16707" extrusionOk="0">
                <a:moveTo>
                  <a:pt x="1432" y="16707"/>
                </a:moveTo>
                <a:cubicBezTo>
                  <a:pt x="1432" y="11118"/>
                  <a:pt x="1358" y="5422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48" name="Google Shape;214;p17">
            <a:extLst>
              <a:ext uri="{FF2B5EF4-FFF2-40B4-BE49-F238E27FC236}">
                <a16:creationId xmlns:a16="http://schemas.microsoft.com/office/drawing/2014/main" id="{54BBA289-CA10-913D-3E69-088019AB4C54}"/>
              </a:ext>
            </a:extLst>
          </p:cNvPr>
          <p:cNvSpPr/>
          <p:nvPr/>
        </p:nvSpPr>
        <p:spPr>
          <a:xfrm>
            <a:off x="5453775" y="2743637"/>
            <a:ext cx="1408158" cy="724366"/>
          </a:xfrm>
          <a:custGeom>
            <a:avLst/>
            <a:gdLst/>
            <a:ahLst/>
            <a:cxnLst/>
            <a:rect l="l" t="t" r="r" b="b"/>
            <a:pathLst>
              <a:path w="61579" h="30141" extrusionOk="0">
                <a:moveTo>
                  <a:pt x="61579" y="16298"/>
                </a:moveTo>
                <a:cubicBezTo>
                  <a:pt x="55738" y="4616"/>
                  <a:pt x="37427" y="-3349"/>
                  <a:pt x="25300" y="1500"/>
                </a:cubicBezTo>
                <a:cubicBezTo>
                  <a:pt x="13472" y="6229"/>
                  <a:pt x="0" y="17403"/>
                  <a:pt x="0" y="3014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pic>
        <p:nvPicPr>
          <p:cNvPr id="54" name="Google Shape;206;p17">
            <a:extLst>
              <a:ext uri="{FF2B5EF4-FFF2-40B4-BE49-F238E27FC236}">
                <a16:creationId xmlns:a16="http://schemas.microsoft.com/office/drawing/2014/main" id="{69F8396A-FF22-009D-EE73-B24E84AA0C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4808289" y="4088568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C2C773C-7923-6EC1-816F-D743C0DCB88B}"/>
              </a:ext>
            </a:extLst>
          </p:cNvPr>
          <p:cNvSpPr/>
          <p:nvPr/>
        </p:nvSpPr>
        <p:spPr>
          <a:xfrm>
            <a:off x="4709480" y="3008410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7FC1F8B-75FE-6F50-F1EA-37CE0B0E4B42}"/>
              </a:ext>
            </a:extLst>
          </p:cNvPr>
          <p:cNvSpPr/>
          <p:nvPr/>
        </p:nvSpPr>
        <p:spPr>
          <a:xfrm>
            <a:off x="5845711" y="3013239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7" name="Google Shape;206;p17">
            <a:extLst>
              <a:ext uri="{FF2B5EF4-FFF2-40B4-BE49-F238E27FC236}">
                <a16:creationId xmlns:a16="http://schemas.microsoft.com/office/drawing/2014/main" id="{165591C3-ADAC-C6AD-2EDC-0926A3E63C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6789605" y="4088568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215;p19">
            <a:extLst>
              <a:ext uri="{FF2B5EF4-FFF2-40B4-BE49-F238E27FC236}">
                <a16:creationId xmlns:a16="http://schemas.microsoft.com/office/drawing/2014/main" id="{9B6E0431-7238-F36C-6A28-09E785CCF09F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3.	</a:t>
            </a:r>
            <a:r>
              <a:rPr lang="en-US" dirty="0">
                <a:solidFill>
                  <a:srgbClr val="000000"/>
                </a:solidFill>
              </a:rPr>
              <a:t>Results</a:t>
            </a:r>
            <a:r>
              <a:rPr lang="en-US" b="0" dirty="0">
                <a:solidFill>
                  <a:srgbClr val="000000"/>
                </a:solidFill>
              </a:rPr>
              <a:t> – Activity of PSI and PSII</a:t>
            </a:r>
            <a:endParaRPr lang="en-US" b="0" dirty="0"/>
          </a:p>
        </p:txBody>
      </p:sp>
      <p:sp>
        <p:nvSpPr>
          <p:cNvPr id="3" name="Google Shape;382;p30">
            <a:extLst>
              <a:ext uri="{FF2B5EF4-FFF2-40B4-BE49-F238E27FC236}">
                <a16:creationId xmlns:a16="http://schemas.microsoft.com/office/drawing/2014/main" id="{77FED5E1-3605-59B8-2315-F221484E04C9}"/>
              </a:ext>
            </a:extLst>
          </p:cNvPr>
          <p:cNvSpPr txBox="1"/>
          <p:nvPr/>
        </p:nvSpPr>
        <p:spPr>
          <a:xfrm>
            <a:off x="7063321" y="4266918"/>
            <a:ext cx="17076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adapted from 5.</a:t>
            </a:r>
            <a:endParaRPr sz="11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F5FFBB-5BB4-4E7C-1CBE-E5D90B3F7B28}"/>
              </a:ext>
            </a:extLst>
          </p:cNvPr>
          <p:cNvCxnSpPr>
            <a:cxnSpLocks/>
          </p:cNvCxnSpPr>
          <p:nvPr/>
        </p:nvCxnSpPr>
        <p:spPr>
          <a:xfrm>
            <a:off x="4388112" y="1653988"/>
            <a:ext cx="486447" cy="1532965"/>
          </a:xfrm>
          <a:prstGeom prst="line">
            <a:avLst/>
          </a:prstGeom>
          <a:ln w="57150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CD5571-C60C-2966-E952-DD756EBB21C6}"/>
              </a:ext>
            </a:extLst>
          </p:cNvPr>
          <p:cNvCxnSpPr>
            <a:cxnSpLocks/>
          </p:cNvCxnSpPr>
          <p:nvPr/>
        </p:nvCxnSpPr>
        <p:spPr>
          <a:xfrm>
            <a:off x="6468035" y="1653988"/>
            <a:ext cx="481945" cy="1429745"/>
          </a:xfrm>
          <a:prstGeom prst="line">
            <a:avLst/>
          </a:prstGeom>
          <a:ln w="57150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oogle Shape;568;p30">
            <a:extLst>
              <a:ext uri="{FF2B5EF4-FFF2-40B4-BE49-F238E27FC236}">
                <a16:creationId xmlns:a16="http://schemas.microsoft.com/office/drawing/2014/main" id="{FB0F63E6-B63D-4622-F400-80F7BAECA74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2105" t="38221" r="32442" b="28019"/>
          <a:stretch/>
        </p:blipFill>
        <p:spPr>
          <a:xfrm>
            <a:off x="2494385" y="2038684"/>
            <a:ext cx="1629527" cy="206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71;p30">
            <a:extLst>
              <a:ext uri="{FF2B5EF4-FFF2-40B4-BE49-F238E27FC236}">
                <a16:creationId xmlns:a16="http://schemas.microsoft.com/office/drawing/2014/main" id="{5D60595A-A09B-39B4-C4D5-B19C0CFD22C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8527" r="8194"/>
          <a:stretch/>
        </p:blipFill>
        <p:spPr>
          <a:xfrm>
            <a:off x="205980" y="1094924"/>
            <a:ext cx="2170190" cy="347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9C5E84-3EC3-12C0-CF35-45C7502BF897}"/>
              </a:ext>
            </a:extLst>
          </p:cNvPr>
          <p:cNvSpPr/>
          <p:nvPr/>
        </p:nvSpPr>
        <p:spPr>
          <a:xfrm>
            <a:off x="3302000" y="1094924"/>
            <a:ext cx="1878811" cy="500724"/>
          </a:xfrm>
          <a:prstGeom prst="round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Google Shape;569;p30">
            <a:extLst>
              <a:ext uri="{FF2B5EF4-FFF2-40B4-BE49-F238E27FC236}">
                <a16:creationId xmlns:a16="http://schemas.microsoft.com/office/drawing/2014/main" id="{1F45BC91-6AB4-885A-71FF-0508F697E136}"/>
              </a:ext>
            </a:extLst>
          </p:cNvPr>
          <p:cNvSpPr txBox="1"/>
          <p:nvPr/>
        </p:nvSpPr>
        <p:spPr>
          <a:xfrm>
            <a:off x="205980" y="4573035"/>
            <a:ext cx="217019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JTS-10 (BioLogic)</a:t>
            </a:r>
            <a:endParaRPr dirty="0">
              <a:solidFill>
                <a:schemeClr val="bg1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38BBC56-8B57-4A17-AB71-41D467437171}"/>
              </a:ext>
            </a:extLst>
          </p:cNvPr>
          <p:cNvSpPr/>
          <p:nvPr/>
        </p:nvSpPr>
        <p:spPr>
          <a:xfrm>
            <a:off x="5536275" y="856984"/>
            <a:ext cx="1878811" cy="709798"/>
          </a:xfrm>
          <a:prstGeom prst="roundRect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BBE056-C9EF-30BA-8106-5BEED2133F16}"/>
              </a:ext>
            </a:extLst>
          </p:cNvPr>
          <p:cNvSpPr txBox="1"/>
          <p:nvPr/>
        </p:nvSpPr>
        <p:spPr>
          <a:xfrm>
            <a:off x="3249657" y="1094924"/>
            <a:ext cx="1990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Variable </a:t>
            </a:r>
            <a:r>
              <a:rPr lang="fr-B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chlorophyll</a:t>
            </a:r>
            <a:r>
              <a:rPr lang="fr-B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BE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fr-B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fluorescence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3E7FFB-9C72-299B-AA87-5D7E93C16EAF}"/>
              </a:ext>
            </a:extLst>
          </p:cNvPr>
          <p:cNvSpPr txBox="1"/>
          <p:nvPr/>
        </p:nvSpPr>
        <p:spPr>
          <a:xfrm>
            <a:off x="5488026" y="856984"/>
            <a:ext cx="19901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Absorbance variation of P700 </a:t>
            </a:r>
            <a:r>
              <a:rPr lang="fr-B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linked</a:t>
            </a:r>
            <a:r>
              <a:rPr lang="fr-B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to </a:t>
            </a:r>
            <a:r>
              <a:rPr lang="fr-B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its</a:t>
            </a:r>
            <a:r>
              <a:rPr lang="fr-B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redox state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20"/>
          <p:cNvGrpSpPr/>
          <p:nvPr/>
        </p:nvGrpSpPr>
        <p:grpSpPr>
          <a:xfrm>
            <a:off x="8484500" y="178350"/>
            <a:ext cx="450000" cy="400200"/>
            <a:chOff x="8484500" y="178350"/>
            <a:chExt cx="450000" cy="400200"/>
          </a:xfrm>
        </p:grpSpPr>
        <p:sp>
          <p:nvSpPr>
            <p:cNvPr id="239" name="Google Shape;239;p20"/>
            <p:cNvSpPr/>
            <p:nvPr/>
          </p:nvSpPr>
          <p:spPr>
            <a:xfrm>
              <a:off x="8518100" y="187050"/>
              <a:ext cx="382800" cy="382800"/>
            </a:xfrm>
            <a:prstGeom prst="ellipse">
              <a:avLst/>
            </a:prstGeom>
            <a:solidFill>
              <a:srgbClr val="EB5600">
                <a:alpha val="50840"/>
              </a:srgbClr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0"/>
            <p:cNvSpPr txBox="1"/>
            <p:nvPr/>
          </p:nvSpPr>
          <p:spPr>
            <a:xfrm>
              <a:off x="8484500" y="178350"/>
              <a:ext cx="450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+mn-lt"/>
                  <a:ea typeface="Lato"/>
                  <a:cs typeface="Lato"/>
                  <a:sym typeface="Lato"/>
                </a:rPr>
                <a:t>6</a:t>
              </a:r>
              <a:endParaRPr dirty="0">
                <a:latin typeface="+mn-lt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5" name="Google Shape;206;p17">
            <a:extLst>
              <a:ext uri="{FF2B5EF4-FFF2-40B4-BE49-F238E27FC236}">
                <a16:creationId xmlns:a16="http://schemas.microsoft.com/office/drawing/2014/main" id="{04FF67B4-B327-A601-1353-1C23FAA6B97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8112" y="2535077"/>
            <a:ext cx="4319626" cy="17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207;p17">
            <a:extLst>
              <a:ext uri="{FF2B5EF4-FFF2-40B4-BE49-F238E27FC236}">
                <a16:creationId xmlns:a16="http://schemas.microsoft.com/office/drawing/2014/main" id="{9AFD031E-1CE2-94E2-C43B-718D39139F27}"/>
              </a:ext>
            </a:extLst>
          </p:cNvPr>
          <p:cNvSpPr/>
          <p:nvPr/>
        </p:nvSpPr>
        <p:spPr>
          <a:xfrm>
            <a:off x="4350550" y="2739812"/>
            <a:ext cx="2547900" cy="2256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F514651-AB82-E017-E944-C9913BE1A74D}"/>
              </a:ext>
            </a:extLst>
          </p:cNvPr>
          <p:cNvSpPr/>
          <p:nvPr/>
        </p:nvSpPr>
        <p:spPr>
          <a:xfrm>
            <a:off x="6383204" y="3021953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Google Shape;216;p17">
            <a:extLst>
              <a:ext uri="{FF2B5EF4-FFF2-40B4-BE49-F238E27FC236}">
                <a16:creationId xmlns:a16="http://schemas.microsoft.com/office/drawing/2014/main" id="{18E4A8BD-EE12-15D4-61D6-DD5766E21CC7}"/>
              </a:ext>
            </a:extLst>
          </p:cNvPr>
          <p:cNvSpPr/>
          <p:nvPr/>
        </p:nvSpPr>
        <p:spPr>
          <a:xfrm>
            <a:off x="7477900" y="1915547"/>
            <a:ext cx="698542" cy="346208"/>
          </a:xfrm>
          <a:custGeom>
            <a:avLst/>
            <a:gdLst/>
            <a:ahLst/>
            <a:cxnLst/>
            <a:rect l="l" t="t" r="r" b="b"/>
            <a:pathLst>
              <a:path w="17901" h="8872" extrusionOk="0">
                <a:moveTo>
                  <a:pt x="0" y="8872"/>
                </a:moveTo>
                <a:cubicBezTo>
                  <a:pt x="643" y="4400"/>
                  <a:pt x="5985" y="-876"/>
                  <a:pt x="10383" y="160"/>
                </a:cubicBezTo>
                <a:cubicBezTo>
                  <a:pt x="14029" y="1019"/>
                  <a:pt x="17372" y="4805"/>
                  <a:pt x="17901" y="851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45" name="Google Shape;217;p17">
            <a:extLst>
              <a:ext uri="{FF2B5EF4-FFF2-40B4-BE49-F238E27FC236}">
                <a16:creationId xmlns:a16="http://schemas.microsoft.com/office/drawing/2014/main" id="{5B981169-0009-17EB-DB96-181DD8AFD4B2}"/>
              </a:ext>
            </a:extLst>
          </p:cNvPr>
          <p:cNvSpPr/>
          <p:nvPr/>
        </p:nvSpPr>
        <p:spPr>
          <a:xfrm>
            <a:off x="7483875" y="2300518"/>
            <a:ext cx="698545" cy="308298"/>
          </a:xfrm>
          <a:custGeom>
            <a:avLst/>
            <a:gdLst/>
            <a:ahLst/>
            <a:cxnLst/>
            <a:rect l="l" t="t" r="r" b="b"/>
            <a:pathLst>
              <a:path w="18020" h="7953" extrusionOk="0">
                <a:moveTo>
                  <a:pt x="18020" y="0"/>
                </a:moveTo>
                <a:cubicBezTo>
                  <a:pt x="18020" y="3318"/>
                  <a:pt x="15229" y="7489"/>
                  <a:pt x="11934" y="7877"/>
                </a:cubicBezTo>
                <a:cubicBezTo>
                  <a:pt x="7406" y="8410"/>
                  <a:pt x="2039" y="5272"/>
                  <a:pt x="0" y="119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46" name="Google Shape;218;p17">
            <a:extLst>
              <a:ext uri="{FF2B5EF4-FFF2-40B4-BE49-F238E27FC236}">
                <a16:creationId xmlns:a16="http://schemas.microsoft.com/office/drawing/2014/main" id="{1311BB55-A405-9625-E679-D02142A37158}"/>
              </a:ext>
            </a:extLst>
          </p:cNvPr>
          <p:cNvSpPr txBox="1"/>
          <p:nvPr/>
        </p:nvSpPr>
        <p:spPr>
          <a:xfrm>
            <a:off x="7586397" y="2088970"/>
            <a:ext cx="6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CBC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" name="Google Shape;219;p17">
            <a:extLst>
              <a:ext uri="{FF2B5EF4-FFF2-40B4-BE49-F238E27FC236}">
                <a16:creationId xmlns:a16="http://schemas.microsoft.com/office/drawing/2014/main" id="{54AEFD0A-0EB0-3131-2A7B-FE069ED03827}"/>
              </a:ext>
            </a:extLst>
          </p:cNvPr>
          <p:cNvSpPr/>
          <p:nvPr/>
        </p:nvSpPr>
        <p:spPr>
          <a:xfrm>
            <a:off x="7563350" y="2511505"/>
            <a:ext cx="45719" cy="308857"/>
          </a:xfrm>
          <a:custGeom>
            <a:avLst/>
            <a:gdLst/>
            <a:ahLst/>
            <a:cxnLst/>
            <a:rect l="l" t="t" r="r" b="b"/>
            <a:pathLst>
              <a:path w="1432" h="16707" extrusionOk="0">
                <a:moveTo>
                  <a:pt x="1432" y="16707"/>
                </a:moveTo>
                <a:cubicBezTo>
                  <a:pt x="1432" y="11118"/>
                  <a:pt x="1358" y="5422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48" name="Google Shape;214;p17">
            <a:extLst>
              <a:ext uri="{FF2B5EF4-FFF2-40B4-BE49-F238E27FC236}">
                <a16:creationId xmlns:a16="http://schemas.microsoft.com/office/drawing/2014/main" id="{54BBA289-CA10-913D-3E69-088019AB4C54}"/>
              </a:ext>
            </a:extLst>
          </p:cNvPr>
          <p:cNvSpPr/>
          <p:nvPr/>
        </p:nvSpPr>
        <p:spPr>
          <a:xfrm>
            <a:off x="5453775" y="2743637"/>
            <a:ext cx="1408158" cy="724366"/>
          </a:xfrm>
          <a:custGeom>
            <a:avLst/>
            <a:gdLst/>
            <a:ahLst/>
            <a:cxnLst/>
            <a:rect l="l" t="t" r="r" b="b"/>
            <a:pathLst>
              <a:path w="61579" h="30141" extrusionOk="0">
                <a:moveTo>
                  <a:pt x="61579" y="16298"/>
                </a:moveTo>
                <a:cubicBezTo>
                  <a:pt x="55738" y="4616"/>
                  <a:pt x="37427" y="-3349"/>
                  <a:pt x="25300" y="1500"/>
                </a:cubicBezTo>
                <a:cubicBezTo>
                  <a:pt x="13472" y="6229"/>
                  <a:pt x="0" y="17403"/>
                  <a:pt x="0" y="3014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pic>
        <p:nvPicPr>
          <p:cNvPr id="54" name="Google Shape;206;p17">
            <a:extLst>
              <a:ext uri="{FF2B5EF4-FFF2-40B4-BE49-F238E27FC236}">
                <a16:creationId xmlns:a16="http://schemas.microsoft.com/office/drawing/2014/main" id="{69F8396A-FF22-009D-EE73-B24E84AA0C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4808289" y="4088568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C2C773C-7923-6EC1-816F-D743C0DCB88B}"/>
              </a:ext>
            </a:extLst>
          </p:cNvPr>
          <p:cNvSpPr/>
          <p:nvPr/>
        </p:nvSpPr>
        <p:spPr>
          <a:xfrm>
            <a:off x="4709480" y="3008410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7FC1F8B-75FE-6F50-F1EA-37CE0B0E4B42}"/>
              </a:ext>
            </a:extLst>
          </p:cNvPr>
          <p:cNvSpPr/>
          <p:nvPr/>
        </p:nvSpPr>
        <p:spPr>
          <a:xfrm>
            <a:off x="5845711" y="3013239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7" name="Google Shape;206;p17">
            <a:extLst>
              <a:ext uri="{FF2B5EF4-FFF2-40B4-BE49-F238E27FC236}">
                <a16:creationId xmlns:a16="http://schemas.microsoft.com/office/drawing/2014/main" id="{165591C3-ADAC-C6AD-2EDC-0926A3E63C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6789605" y="4088568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215;p19">
            <a:extLst>
              <a:ext uri="{FF2B5EF4-FFF2-40B4-BE49-F238E27FC236}">
                <a16:creationId xmlns:a16="http://schemas.microsoft.com/office/drawing/2014/main" id="{9B6E0431-7238-F36C-6A28-09E785CCF09F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3.	</a:t>
            </a:r>
            <a:r>
              <a:rPr lang="en-US" dirty="0">
                <a:solidFill>
                  <a:srgbClr val="000000"/>
                </a:solidFill>
              </a:rPr>
              <a:t>Results</a:t>
            </a:r>
            <a:r>
              <a:rPr lang="en-US" b="0" dirty="0">
                <a:solidFill>
                  <a:srgbClr val="000000"/>
                </a:solidFill>
              </a:rPr>
              <a:t> – Activity of PSI and PSII</a:t>
            </a:r>
            <a:endParaRPr lang="en-US" b="0" dirty="0"/>
          </a:p>
        </p:txBody>
      </p:sp>
      <p:sp>
        <p:nvSpPr>
          <p:cNvPr id="3" name="Google Shape;382;p30">
            <a:extLst>
              <a:ext uri="{FF2B5EF4-FFF2-40B4-BE49-F238E27FC236}">
                <a16:creationId xmlns:a16="http://schemas.microsoft.com/office/drawing/2014/main" id="{77FED5E1-3605-59B8-2315-F221484E04C9}"/>
              </a:ext>
            </a:extLst>
          </p:cNvPr>
          <p:cNvSpPr txBox="1"/>
          <p:nvPr/>
        </p:nvSpPr>
        <p:spPr>
          <a:xfrm>
            <a:off x="7063321" y="4266918"/>
            <a:ext cx="17076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adapted from 5.</a:t>
            </a:r>
            <a:endParaRPr sz="11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C5F327-C75C-088C-C64B-91093BEC0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911974"/>
            <a:ext cx="4079126" cy="4079126"/>
          </a:xfrm>
          <a:prstGeom prst="rect">
            <a:avLst/>
          </a:prstGeom>
        </p:spPr>
      </p:pic>
      <p:sp>
        <p:nvSpPr>
          <p:cNvPr id="4" name="Google Shape;230;p19">
            <a:extLst>
              <a:ext uri="{FF2B5EF4-FFF2-40B4-BE49-F238E27FC236}">
                <a16:creationId xmlns:a16="http://schemas.microsoft.com/office/drawing/2014/main" id="{8F88DA02-1EC5-1F53-989C-4BD92D9D40D1}"/>
              </a:ext>
            </a:extLst>
          </p:cNvPr>
          <p:cNvSpPr txBox="1"/>
          <p:nvPr/>
        </p:nvSpPr>
        <p:spPr>
          <a:xfrm>
            <a:off x="119103" y="4358268"/>
            <a:ext cx="165665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P</a:t>
            </a:r>
            <a:r>
              <a:rPr lang="en" sz="1200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PFD max = 700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n=3-4</a:t>
            </a:r>
            <a:endParaRPr sz="1200" dirty="0">
              <a:solidFill>
                <a:schemeClr val="bg1">
                  <a:lumMod val="7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B0A24C-AA16-5EF4-65A9-E22FD2EE55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997" t="92342" r="4997" b="3956"/>
          <a:stretch/>
        </p:blipFill>
        <p:spPr>
          <a:xfrm>
            <a:off x="3229519" y="4688010"/>
            <a:ext cx="190501" cy="151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22C93E-4061-77FC-78DA-DE706B59CA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775" t="91630" r="21903" b="3754"/>
          <a:stretch/>
        </p:blipFill>
        <p:spPr>
          <a:xfrm>
            <a:off x="2746207" y="4650726"/>
            <a:ext cx="199081" cy="1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38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8E974F-F8D2-C06E-5491-75786211AFAD}"/>
              </a:ext>
            </a:extLst>
          </p:cNvPr>
          <p:cNvSpPr/>
          <p:nvPr/>
        </p:nvSpPr>
        <p:spPr>
          <a:xfrm>
            <a:off x="1459420" y="1117293"/>
            <a:ext cx="10541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33" name="Google Shape;238;p20">
            <a:extLst>
              <a:ext uri="{FF2B5EF4-FFF2-40B4-BE49-F238E27FC236}">
                <a16:creationId xmlns:a16="http://schemas.microsoft.com/office/drawing/2014/main" id="{DB03D097-5707-2D34-5C60-607F2B17E824}"/>
              </a:ext>
            </a:extLst>
          </p:cNvPr>
          <p:cNvGrpSpPr/>
          <p:nvPr/>
        </p:nvGrpSpPr>
        <p:grpSpPr>
          <a:xfrm>
            <a:off x="8484500" y="178350"/>
            <a:ext cx="450000" cy="400200"/>
            <a:chOff x="8484500" y="178350"/>
            <a:chExt cx="450000" cy="400200"/>
          </a:xfrm>
        </p:grpSpPr>
        <p:sp>
          <p:nvSpPr>
            <p:cNvPr id="34" name="Google Shape;239;p20">
              <a:extLst>
                <a:ext uri="{FF2B5EF4-FFF2-40B4-BE49-F238E27FC236}">
                  <a16:creationId xmlns:a16="http://schemas.microsoft.com/office/drawing/2014/main" id="{20A79987-9B36-1A96-B24A-E29C4B76D3D1}"/>
                </a:ext>
              </a:extLst>
            </p:cNvPr>
            <p:cNvSpPr/>
            <p:nvPr/>
          </p:nvSpPr>
          <p:spPr>
            <a:xfrm>
              <a:off x="8518100" y="187050"/>
              <a:ext cx="382800" cy="382800"/>
            </a:xfrm>
            <a:prstGeom prst="ellipse">
              <a:avLst/>
            </a:prstGeom>
            <a:solidFill>
              <a:srgbClr val="EB5600">
                <a:alpha val="50840"/>
              </a:srgbClr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0;p20">
              <a:extLst>
                <a:ext uri="{FF2B5EF4-FFF2-40B4-BE49-F238E27FC236}">
                  <a16:creationId xmlns:a16="http://schemas.microsoft.com/office/drawing/2014/main" id="{8FADDC47-59F2-3DA3-67DC-22BE8C7983AB}"/>
                </a:ext>
              </a:extLst>
            </p:cNvPr>
            <p:cNvSpPr txBox="1"/>
            <p:nvPr/>
          </p:nvSpPr>
          <p:spPr>
            <a:xfrm>
              <a:off x="8484500" y="178350"/>
              <a:ext cx="450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BE" dirty="0">
                  <a:latin typeface="+mn-lt"/>
                  <a:ea typeface="Lato"/>
                  <a:cs typeface="Lato"/>
                  <a:sym typeface="Lato"/>
                </a:rPr>
                <a:t>7</a:t>
              </a:r>
              <a:endParaRPr dirty="0">
                <a:latin typeface="+mn-lt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9" name="Google Shape;206;p17">
            <a:extLst>
              <a:ext uri="{FF2B5EF4-FFF2-40B4-BE49-F238E27FC236}">
                <a16:creationId xmlns:a16="http://schemas.microsoft.com/office/drawing/2014/main" id="{84DFCA86-4696-C555-7CB5-985DD77376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8112" y="2535077"/>
            <a:ext cx="4319626" cy="17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7;p17">
            <a:extLst>
              <a:ext uri="{FF2B5EF4-FFF2-40B4-BE49-F238E27FC236}">
                <a16:creationId xmlns:a16="http://schemas.microsoft.com/office/drawing/2014/main" id="{6CAB788E-9FF0-999D-9BFE-A3591E83699B}"/>
              </a:ext>
            </a:extLst>
          </p:cNvPr>
          <p:cNvSpPr/>
          <p:nvPr/>
        </p:nvSpPr>
        <p:spPr>
          <a:xfrm>
            <a:off x="4350550" y="2739812"/>
            <a:ext cx="2547900" cy="2256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1FAD99-A9EF-9B85-4536-12E19C45C692}"/>
              </a:ext>
            </a:extLst>
          </p:cNvPr>
          <p:cNvSpPr/>
          <p:nvPr/>
        </p:nvSpPr>
        <p:spPr>
          <a:xfrm>
            <a:off x="6383204" y="3021953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Google Shape;216;p17">
            <a:extLst>
              <a:ext uri="{FF2B5EF4-FFF2-40B4-BE49-F238E27FC236}">
                <a16:creationId xmlns:a16="http://schemas.microsoft.com/office/drawing/2014/main" id="{2F295671-C70F-8154-B75B-4CAEA6814389}"/>
              </a:ext>
            </a:extLst>
          </p:cNvPr>
          <p:cNvSpPr/>
          <p:nvPr/>
        </p:nvSpPr>
        <p:spPr>
          <a:xfrm>
            <a:off x="7477900" y="1915547"/>
            <a:ext cx="698542" cy="346208"/>
          </a:xfrm>
          <a:custGeom>
            <a:avLst/>
            <a:gdLst/>
            <a:ahLst/>
            <a:cxnLst/>
            <a:rect l="l" t="t" r="r" b="b"/>
            <a:pathLst>
              <a:path w="17901" h="8872" extrusionOk="0">
                <a:moveTo>
                  <a:pt x="0" y="8872"/>
                </a:moveTo>
                <a:cubicBezTo>
                  <a:pt x="643" y="4400"/>
                  <a:pt x="5985" y="-876"/>
                  <a:pt x="10383" y="160"/>
                </a:cubicBezTo>
                <a:cubicBezTo>
                  <a:pt x="14029" y="1019"/>
                  <a:pt x="17372" y="4805"/>
                  <a:pt x="17901" y="851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20" name="Google Shape;217;p17">
            <a:extLst>
              <a:ext uri="{FF2B5EF4-FFF2-40B4-BE49-F238E27FC236}">
                <a16:creationId xmlns:a16="http://schemas.microsoft.com/office/drawing/2014/main" id="{A5BAD668-8F3D-BBF5-70A3-F32C759AFDE9}"/>
              </a:ext>
            </a:extLst>
          </p:cNvPr>
          <p:cNvSpPr/>
          <p:nvPr/>
        </p:nvSpPr>
        <p:spPr>
          <a:xfrm>
            <a:off x="7483875" y="2300518"/>
            <a:ext cx="698545" cy="308298"/>
          </a:xfrm>
          <a:custGeom>
            <a:avLst/>
            <a:gdLst/>
            <a:ahLst/>
            <a:cxnLst/>
            <a:rect l="l" t="t" r="r" b="b"/>
            <a:pathLst>
              <a:path w="18020" h="7953" extrusionOk="0">
                <a:moveTo>
                  <a:pt x="18020" y="0"/>
                </a:moveTo>
                <a:cubicBezTo>
                  <a:pt x="18020" y="3318"/>
                  <a:pt x="15229" y="7489"/>
                  <a:pt x="11934" y="7877"/>
                </a:cubicBezTo>
                <a:cubicBezTo>
                  <a:pt x="7406" y="8410"/>
                  <a:pt x="2039" y="5272"/>
                  <a:pt x="0" y="119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21" name="Google Shape;218;p17">
            <a:extLst>
              <a:ext uri="{FF2B5EF4-FFF2-40B4-BE49-F238E27FC236}">
                <a16:creationId xmlns:a16="http://schemas.microsoft.com/office/drawing/2014/main" id="{F227C857-9989-1B62-25FB-B0697C2CCB55}"/>
              </a:ext>
            </a:extLst>
          </p:cNvPr>
          <p:cNvSpPr txBox="1"/>
          <p:nvPr/>
        </p:nvSpPr>
        <p:spPr>
          <a:xfrm>
            <a:off x="7586397" y="2088970"/>
            <a:ext cx="6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CBC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" name="Google Shape;219;p17">
            <a:extLst>
              <a:ext uri="{FF2B5EF4-FFF2-40B4-BE49-F238E27FC236}">
                <a16:creationId xmlns:a16="http://schemas.microsoft.com/office/drawing/2014/main" id="{B80C3665-F77C-F4D2-2C16-2CCA1A86EF31}"/>
              </a:ext>
            </a:extLst>
          </p:cNvPr>
          <p:cNvSpPr/>
          <p:nvPr/>
        </p:nvSpPr>
        <p:spPr>
          <a:xfrm>
            <a:off x="7563350" y="2511505"/>
            <a:ext cx="45719" cy="308857"/>
          </a:xfrm>
          <a:custGeom>
            <a:avLst/>
            <a:gdLst/>
            <a:ahLst/>
            <a:cxnLst/>
            <a:rect l="l" t="t" r="r" b="b"/>
            <a:pathLst>
              <a:path w="1432" h="16707" extrusionOk="0">
                <a:moveTo>
                  <a:pt x="1432" y="16707"/>
                </a:moveTo>
                <a:cubicBezTo>
                  <a:pt x="1432" y="11118"/>
                  <a:pt x="1358" y="5422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pic>
        <p:nvPicPr>
          <p:cNvPr id="25" name="Google Shape;206;p17">
            <a:extLst>
              <a:ext uri="{FF2B5EF4-FFF2-40B4-BE49-F238E27FC236}">
                <a16:creationId xmlns:a16="http://schemas.microsoft.com/office/drawing/2014/main" id="{4BD1800F-EFAC-1FCF-CEA2-F804112F91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4808289" y="4088568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5023E16-4F16-FE11-4CEC-E3F10E70D974}"/>
              </a:ext>
            </a:extLst>
          </p:cNvPr>
          <p:cNvSpPr/>
          <p:nvPr/>
        </p:nvSpPr>
        <p:spPr>
          <a:xfrm>
            <a:off x="4709480" y="3008410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C9DCEEF-66B0-7064-2D87-087D9C3CB272}"/>
              </a:ext>
            </a:extLst>
          </p:cNvPr>
          <p:cNvSpPr/>
          <p:nvPr/>
        </p:nvSpPr>
        <p:spPr>
          <a:xfrm>
            <a:off x="5845711" y="3013239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2" name="Google Shape;206;p17">
            <a:extLst>
              <a:ext uri="{FF2B5EF4-FFF2-40B4-BE49-F238E27FC236}">
                <a16:creationId xmlns:a16="http://schemas.microsoft.com/office/drawing/2014/main" id="{67472DAF-F317-C489-8188-5F7DC0A134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6789605" y="4088568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82;p30">
            <a:extLst>
              <a:ext uri="{FF2B5EF4-FFF2-40B4-BE49-F238E27FC236}">
                <a16:creationId xmlns:a16="http://schemas.microsoft.com/office/drawing/2014/main" id="{CFEB7D12-BD1A-0CAF-21CD-3034CDBE1F97}"/>
              </a:ext>
            </a:extLst>
          </p:cNvPr>
          <p:cNvSpPr txBox="1"/>
          <p:nvPr/>
        </p:nvSpPr>
        <p:spPr>
          <a:xfrm>
            <a:off x="7063321" y="4266918"/>
            <a:ext cx="17076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adapted from 5.</a:t>
            </a:r>
            <a:endParaRPr sz="11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3D440F-72F6-A057-46D8-ADD964C2E99F}"/>
              </a:ext>
            </a:extLst>
          </p:cNvPr>
          <p:cNvSpPr/>
          <p:nvPr/>
        </p:nvSpPr>
        <p:spPr>
          <a:xfrm>
            <a:off x="4526281" y="3285067"/>
            <a:ext cx="1010919" cy="821494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1996BB-927A-A21D-77AC-3635F5F1843E}"/>
              </a:ext>
            </a:extLst>
          </p:cNvPr>
          <p:cNvSpPr/>
          <p:nvPr/>
        </p:nvSpPr>
        <p:spPr>
          <a:xfrm>
            <a:off x="4526281" y="3975099"/>
            <a:ext cx="361102" cy="132883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93F633-2619-1311-2F40-933B367386C3}"/>
              </a:ext>
            </a:extLst>
          </p:cNvPr>
          <p:cNvSpPr/>
          <p:nvPr/>
        </p:nvSpPr>
        <p:spPr>
          <a:xfrm>
            <a:off x="5176098" y="3968748"/>
            <a:ext cx="361102" cy="132883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08A3391-E3DA-93AD-A3CE-341A2FA75312}"/>
              </a:ext>
            </a:extLst>
          </p:cNvPr>
          <p:cNvSpPr/>
          <p:nvPr/>
        </p:nvSpPr>
        <p:spPr>
          <a:xfrm>
            <a:off x="4749800" y="3883682"/>
            <a:ext cx="592667" cy="76601"/>
          </a:xfrm>
          <a:custGeom>
            <a:avLst/>
            <a:gdLst>
              <a:gd name="connsiteX0" fmla="*/ 0 w 592667"/>
              <a:gd name="connsiteY0" fmla="*/ 76601 h 76601"/>
              <a:gd name="connsiteX1" fmla="*/ 129117 w 592667"/>
              <a:gd name="connsiteY1" fmla="*/ 17335 h 76601"/>
              <a:gd name="connsiteX2" fmla="*/ 412750 w 592667"/>
              <a:gd name="connsiteY2" fmla="*/ 401 h 76601"/>
              <a:gd name="connsiteX3" fmla="*/ 550333 w 592667"/>
              <a:gd name="connsiteY3" fmla="*/ 30035 h 76601"/>
              <a:gd name="connsiteX4" fmla="*/ 592667 w 592667"/>
              <a:gd name="connsiteY4" fmla="*/ 72368 h 7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667" h="76601">
                <a:moveTo>
                  <a:pt x="0" y="76601"/>
                </a:moveTo>
                <a:cubicBezTo>
                  <a:pt x="30162" y="53318"/>
                  <a:pt x="60325" y="30035"/>
                  <a:pt x="129117" y="17335"/>
                </a:cubicBezTo>
                <a:cubicBezTo>
                  <a:pt x="197909" y="4635"/>
                  <a:pt x="342547" y="-1716"/>
                  <a:pt x="412750" y="401"/>
                </a:cubicBezTo>
                <a:cubicBezTo>
                  <a:pt x="482953" y="2518"/>
                  <a:pt x="520347" y="18041"/>
                  <a:pt x="550333" y="30035"/>
                </a:cubicBezTo>
                <a:cubicBezTo>
                  <a:pt x="580319" y="42029"/>
                  <a:pt x="586493" y="57198"/>
                  <a:pt x="592667" y="72368"/>
                </a:cubicBezTo>
              </a:path>
            </a:pathLst>
          </a:custGeom>
          <a:noFill/>
          <a:ln>
            <a:solidFill>
              <a:srgbClr val="33CC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Google Shape;215;p19">
            <a:extLst>
              <a:ext uri="{FF2B5EF4-FFF2-40B4-BE49-F238E27FC236}">
                <a16:creationId xmlns:a16="http://schemas.microsoft.com/office/drawing/2014/main" id="{82778A8C-8BFA-5546-BDBF-DE06865C4BCE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3.	</a:t>
            </a:r>
            <a:r>
              <a:rPr lang="en-US" dirty="0">
                <a:solidFill>
                  <a:srgbClr val="000000"/>
                </a:solidFill>
              </a:rPr>
              <a:t>Results</a:t>
            </a:r>
            <a:r>
              <a:rPr lang="en-US" sz="2400" b="0" dirty="0">
                <a:solidFill>
                  <a:srgbClr val="000000"/>
                </a:solidFill>
              </a:rPr>
              <a:t> – Activity of PSII and oxygen production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28075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8E974F-F8D2-C06E-5491-75786211AFAD}"/>
              </a:ext>
            </a:extLst>
          </p:cNvPr>
          <p:cNvSpPr/>
          <p:nvPr/>
        </p:nvSpPr>
        <p:spPr>
          <a:xfrm>
            <a:off x="1459420" y="1117293"/>
            <a:ext cx="10541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33" name="Google Shape;238;p20">
            <a:extLst>
              <a:ext uri="{FF2B5EF4-FFF2-40B4-BE49-F238E27FC236}">
                <a16:creationId xmlns:a16="http://schemas.microsoft.com/office/drawing/2014/main" id="{DB03D097-5707-2D34-5C60-607F2B17E824}"/>
              </a:ext>
            </a:extLst>
          </p:cNvPr>
          <p:cNvGrpSpPr/>
          <p:nvPr/>
        </p:nvGrpSpPr>
        <p:grpSpPr>
          <a:xfrm>
            <a:off x="8484500" y="178350"/>
            <a:ext cx="450000" cy="400200"/>
            <a:chOff x="8484500" y="178350"/>
            <a:chExt cx="450000" cy="400200"/>
          </a:xfrm>
        </p:grpSpPr>
        <p:sp>
          <p:nvSpPr>
            <p:cNvPr id="34" name="Google Shape;239;p20">
              <a:extLst>
                <a:ext uri="{FF2B5EF4-FFF2-40B4-BE49-F238E27FC236}">
                  <a16:creationId xmlns:a16="http://schemas.microsoft.com/office/drawing/2014/main" id="{20A79987-9B36-1A96-B24A-E29C4B76D3D1}"/>
                </a:ext>
              </a:extLst>
            </p:cNvPr>
            <p:cNvSpPr/>
            <p:nvPr/>
          </p:nvSpPr>
          <p:spPr>
            <a:xfrm>
              <a:off x="8518100" y="187050"/>
              <a:ext cx="382800" cy="382800"/>
            </a:xfrm>
            <a:prstGeom prst="ellipse">
              <a:avLst/>
            </a:prstGeom>
            <a:solidFill>
              <a:srgbClr val="EB5600">
                <a:alpha val="50840"/>
              </a:srgbClr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0;p20">
              <a:extLst>
                <a:ext uri="{FF2B5EF4-FFF2-40B4-BE49-F238E27FC236}">
                  <a16:creationId xmlns:a16="http://schemas.microsoft.com/office/drawing/2014/main" id="{8FADDC47-59F2-3DA3-67DC-22BE8C7983AB}"/>
                </a:ext>
              </a:extLst>
            </p:cNvPr>
            <p:cNvSpPr txBox="1"/>
            <p:nvPr/>
          </p:nvSpPr>
          <p:spPr>
            <a:xfrm>
              <a:off x="8484500" y="178350"/>
              <a:ext cx="450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BE" dirty="0">
                  <a:latin typeface="+mn-lt"/>
                  <a:ea typeface="Lato"/>
                  <a:cs typeface="Lato"/>
                  <a:sym typeface="Lato"/>
                </a:rPr>
                <a:t>7</a:t>
              </a:r>
              <a:endParaRPr dirty="0">
                <a:latin typeface="+mn-lt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9" name="Google Shape;206;p17">
            <a:extLst>
              <a:ext uri="{FF2B5EF4-FFF2-40B4-BE49-F238E27FC236}">
                <a16:creationId xmlns:a16="http://schemas.microsoft.com/office/drawing/2014/main" id="{84DFCA86-4696-C555-7CB5-985DD77376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8112" y="2535077"/>
            <a:ext cx="4319626" cy="17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7;p17">
            <a:extLst>
              <a:ext uri="{FF2B5EF4-FFF2-40B4-BE49-F238E27FC236}">
                <a16:creationId xmlns:a16="http://schemas.microsoft.com/office/drawing/2014/main" id="{6CAB788E-9FF0-999D-9BFE-A3591E83699B}"/>
              </a:ext>
            </a:extLst>
          </p:cNvPr>
          <p:cNvSpPr/>
          <p:nvPr/>
        </p:nvSpPr>
        <p:spPr>
          <a:xfrm>
            <a:off x="4350550" y="2739812"/>
            <a:ext cx="2547900" cy="2256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1FAD99-A9EF-9B85-4536-12E19C45C692}"/>
              </a:ext>
            </a:extLst>
          </p:cNvPr>
          <p:cNvSpPr/>
          <p:nvPr/>
        </p:nvSpPr>
        <p:spPr>
          <a:xfrm>
            <a:off x="6383204" y="3021953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Google Shape;216;p17">
            <a:extLst>
              <a:ext uri="{FF2B5EF4-FFF2-40B4-BE49-F238E27FC236}">
                <a16:creationId xmlns:a16="http://schemas.microsoft.com/office/drawing/2014/main" id="{2F295671-C70F-8154-B75B-4CAEA6814389}"/>
              </a:ext>
            </a:extLst>
          </p:cNvPr>
          <p:cNvSpPr/>
          <p:nvPr/>
        </p:nvSpPr>
        <p:spPr>
          <a:xfrm>
            <a:off x="7477900" y="1915547"/>
            <a:ext cx="698542" cy="346208"/>
          </a:xfrm>
          <a:custGeom>
            <a:avLst/>
            <a:gdLst/>
            <a:ahLst/>
            <a:cxnLst/>
            <a:rect l="l" t="t" r="r" b="b"/>
            <a:pathLst>
              <a:path w="17901" h="8872" extrusionOk="0">
                <a:moveTo>
                  <a:pt x="0" y="8872"/>
                </a:moveTo>
                <a:cubicBezTo>
                  <a:pt x="643" y="4400"/>
                  <a:pt x="5985" y="-876"/>
                  <a:pt x="10383" y="160"/>
                </a:cubicBezTo>
                <a:cubicBezTo>
                  <a:pt x="14029" y="1019"/>
                  <a:pt x="17372" y="4805"/>
                  <a:pt x="17901" y="851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20" name="Google Shape;217;p17">
            <a:extLst>
              <a:ext uri="{FF2B5EF4-FFF2-40B4-BE49-F238E27FC236}">
                <a16:creationId xmlns:a16="http://schemas.microsoft.com/office/drawing/2014/main" id="{A5BAD668-8F3D-BBF5-70A3-F32C759AFDE9}"/>
              </a:ext>
            </a:extLst>
          </p:cNvPr>
          <p:cNvSpPr/>
          <p:nvPr/>
        </p:nvSpPr>
        <p:spPr>
          <a:xfrm>
            <a:off x="7483875" y="2300518"/>
            <a:ext cx="698545" cy="308298"/>
          </a:xfrm>
          <a:custGeom>
            <a:avLst/>
            <a:gdLst/>
            <a:ahLst/>
            <a:cxnLst/>
            <a:rect l="l" t="t" r="r" b="b"/>
            <a:pathLst>
              <a:path w="18020" h="7953" extrusionOk="0">
                <a:moveTo>
                  <a:pt x="18020" y="0"/>
                </a:moveTo>
                <a:cubicBezTo>
                  <a:pt x="18020" y="3318"/>
                  <a:pt x="15229" y="7489"/>
                  <a:pt x="11934" y="7877"/>
                </a:cubicBezTo>
                <a:cubicBezTo>
                  <a:pt x="7406" y="8410"/>
                  <a:pt x="2039" y="5272"/>
                  <a:pt x="0" y="119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21" name="Google Shape;218;p17">
            <a:extLst>
              <a:ext uri="{FF2B5EF4-FFF2-40B4-BE49-F238E27FC236}">
                <a16:creationId xmlns:a16="http://schemas.microsoft.com/office/drawing/2014/main" id="{F227C857-9989-1B62-25FB-B0697C2CCB55}"/>
              </a:ext>
            </a:extLst>
          </p:cNvPr>
          <p:cNvSpPr txBox="1"/>
          <p:nvPr/>
        </p:nvSpPr>
        <p:spPr>
          <a:xfrm>
            <a:off x="7586397" y="2088970"/>
            <a:ext cx="6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CBC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" name="Google Shape;219;p17">
            <a:extLst>
              <a:ext uri="{FF2B5EF4-FFF2-40B4-BE49-F238E27FC236}">
                <a16:creationId xmlns:a16="http://schemas.microsoft.com/office/drawing/2014/main" id="{B80C3665-F77C-F4D2-2C16-2CCA1A86EF31}"/>
              </a:ext>
            </a:extLst>
          </p:cNvPr>
          <p:cNvSpPr/>
          <p:nvPr/>
        </p:nvSpPr>
        <p:spPr>
          <a:xfrm>
            <a:off x="7563350" y="2511505"/>
            <a:ext cx="45719" cy="308857"/>
          </a:xfrm>
          <a:custGeom>
            <a:avLst/>
            <a:gdLst/>
            <a:ahLst/>
            <a:cxnLst/>
            <a:rect l="l" t="t" r="r" b="b"/>
            <a:pathLst>
              <a:path w="1432" h="16707" extrusionOk="0">
                <a:moveTo>
                  <a:pt x="1432" y="16707"/>
                </a:moveTo>
                <a:cubicBezTo>
                  <a:pt x="1432" y="11118"/>
                  <a:pt x="1358" y="5422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pic>
        <p:nvPicPr>
          <p:cNvPr id="25" name="Google Shape;206;p17">
            <a:extLst>
              <a:ext uri="{FF2B5EF4-FFF2-40B4-BE49-F238E27FC236}">
                <a16:creationId xmlns:a16="http://schemas.microsoft.com/office/drawing/2014/main" id="{4BD1800F-EFAC-1FCF-CEA2-F804112F91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4808289" y="4088568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5023E16-4F16-FE11-4CEC-E3F10E70D974}"/>
              </a:ext>
            </a:extLst>
          </p:cNvPr>
          <p:cNvSpPr/>
          <p:nvPr/>
        </p:nvSpPr>
        <p:spPr>
          <a:xfrm>
            <a:off x="4709480" y="3008410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C9DCEEF-66B0-7064-2D87-087D9C3CB272}"/>
              </a:ext>
            </a:extLst>
          </p:cNvPr>
          <p:cNvSpPr/>
          <p:nvPr/>
        </p:nvSpPr>
        <p:spPr>
          <a:xfrm>
            <a:off x="5845711" y="3013239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2" name="Google Shape;206;p17">
            <a:extLst>
              <a:ext uri="{FF2B5EF4-FFF2-40B4-BE49-F238E27FC236}">
                <a16:creationId xmlns:a16="http://schemas.microsoft.com/office/drawing/2014/main" id="{67472DAF-F317-C489-8188-5F7DC0A134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6789605" y="4088568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82;p30">
            <a:extLst>
              <a:ext uri="{FF2B5EF4-FFF2-40B4-BE49-F238E27FC236}">
                <a16:creationId xmlns:a16="http://schemas.microsoft.com/office/drawing/2014/main" id="{CFEB7D12-BD1A-0CAF-21CD-3034CDBE1F97}"/>
              </a:ext>
            </a:extLst>
          </p:cNvPr>
          <p:cNvSpPr txBox="1"/>
          <p:nvPr/>
        </p:nvSpPr>
        <p:spPr>
          <a:xfrm>
            <a:off x="7063321" y="4266918"/>
            <a:ext cx="17076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adapted from 5.</a:t>
            </a:r>
            <a:endParaRPr sz="11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1996BB-927A-A21D-77AC-3635F5F1843E}"/>
              </a:ext>
            </a:extLst>
          </p:cNvPr>
          <p:cNvSpPr/>
          <p:nvPr/>
        </p:nvSpPr>
        <p:spPr>
          <a:xfrm>
            <a:off x="4526281" y="3975099"/>
            <a:ext cx="361102" cy="132883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93F633-2619-1311-2F40-933B367386C3}"/>
              </a:ext>
            </a:extLst>
          </p:cNvPr>
          <p:cNvSpPr/>
          <p:nvPr/>
        </p:nvSpPr>
        <p:spPr>
          <a:xfrm>
            <a:off x="5176098" y="3968748"/>
            <a:ext cx="361102" cy="132883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08A3391-E3DA-93AD-A3CE-341A2FA75312}"/>
              </a:ext>
            </a:extLst>
          </p:cNvPr>
          <p:cNvSpPr/>
          <p:nvPr/>
        </p:nvSpPr>
        <p:spPr>
          <a:xfrm>
            <a:off x="4749800" y="3883682"/>
            <a:ext cx="592667" cy="76601"/>
          </a:xfrm>
          <a:custGeom>
            <a:avLst/>
            <a:gdLst>
              <a:gd name="connsiteX0" fmla="*/ 0 w 592667"/>
              <a:gd name="connsiteY0" fmla="*/ 76601 h 76601"/>
              <a:gd name="connsiteX1" fmla="*/ 129117 w 592667"/>
              <a:gd name="connsiteY1" fmla="*/ 17335 h 76601"/>
              <a:gd name="connsiteX2" fmla="*/ 412750 w 592667"/>
              <a:gd name="connsiteY2" fmla="*/ 401 h 76601"/>
              <a:gd name="connsiteX3" fmla="*/ 550333 w 592667"/>
              <a:gd name="connsiteY3" fmla="*/ 30035 h 76601"/>
              <a:gd name="connsiteX4" fmla="*/ 592667 w 592667"/>
              <a:gd name="connsiteY4" fmla="*/ 72368 h 7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667" h="76601">
                <a:moveTo>
                  <a:pt x="0" y="76601"/>
                </a:moveTo>
                <a:cubicBezTo>
                  <a:pt x="30162" y="53318"/>
                  <a:pt x="60325" y="30035"/>
                  <a:pt x="129117" y="17335"/>
                </a:cubicBezTo>
                <a:cubicBezTo>
                  <a:pt x="197909" y="4635"/>
                  <a:pt x="342547" y="-1716"/>
                  <a:pt x="412750" y="401"/>
                </a:cubicBezTo>
                <a:cubicBezTo>
                  <a:pt x="482953" y="2518"/>
                  <a:pt x="520347" y="18041"/>
                  <a:pt x="550333" y="30035"/>
                </a:cubicBezTo>
                <a:cubicBezTo>
                  <a:pt x="580319" y="42029"/>
                  <a:pt x="586493" y="57198"/>
                  <a:pt x="592667" y="72368"/>
                </a:cubicBezTo>
              </a:path>
            </a:pathLst>
          </a:custGeom>
          <a:noFill/>
          <a:ln>
            <a:solidFill>
              <a:srgbClr val="33CC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Google Shape;215;p19">
            <a:extLst>
              <a:ext uri="{FF2B5EF4-FFF2-40B4-BE49-F238E27FC236}">
                <a16:creationId xmlns:a16="http://schemas.microsoft.com/office/drawing/2014/main" id="{82778A8C-8BFA-5546-BDBF-DE06865C4BCE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3.	</a:t>
            </a:r>
            <a:r>
              <a:rPr lang="en-US" dirty="0">
                <a:solidFill>
                  <a:srgbClr val="000000"/>
                </a:solidFill>
              </a:rPr>
              <a:t>Results</a:t>
            </a:r>
            <a:r>
              <a:rPr lang="en-US" sz="2400" b="0" dirty="0">
                <a:solidFill>
                  <a:srgbClr val="000000"/>
                </a:solidFill>
              </a:rPr>
              <a:t> – Activity of PSII and oxygen production</a:t>
            </a:r>
            <a:endParaRPr lang="en-US" b="0" dirty="0"/>
          </a:p>
        </p:txBody>
      </p:sp>
      <p:sp>
        <p:nvSpPr>
          <p:cNvPr id="3" name="Google Shape;208;p17">
            <a:extLst>
              <a:ext uri="{FF2B5EF4-FFF2-40B4-BE49-F238E27FC236}">
                <a16:creationId xmlns:a16="http://schemas.microsoft.com/office/drawing/2014/main" id="{D23023FE-866A-5742-6788-D9F47EB52101}"/>
              </a:ext>
            </a:extLst>
          </p:cNvPr>
          <p:cNvSpPr txBox="1"/>
          <p:nvPr/>
        </p:nvSpPr>
        <p:spPr>
          <a:xfrm>
            <a:off x="6570275" y="2476509"/>
            <a:ext cx="1187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Lato"/>
                <a:ea typeface="Lato"/>
                <a:cs typeface="Lato"/>
                <a:sym typeface="Lato"/>
              </a:rPr>
              <a:t>O</a:t>
            </a:r>
            <a:r>
              <a:rPr lang="en" sz="1300" baseline="-25000" dirty="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300" dirty="0">
                <a:latin typeface="Lato"/>
                <a:ea typeface="Lato"/>
                <a:cs typeface="Lato"/>
                <a:sym typeface="Lato"/>
              </a:rPr>
              <a:t>          O</a:t>
            </a:r>
            <a:r>
              <a:rPr lang="en" sz="1300" baseline="-25000" dirty="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300" baseline="30000" dirty="0">
                <a:latin typeface="Lato"/>
                <a:ea typeface="Lato"/>
                <a:cs typeface="Lato"/>
                <a:sym typeface="Lato"/>
              </a:rPr>
              <a:t>-</a:t>
            </a:r>
            <a:endParaRPr sz="1300" baseline="30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0A64C7B-CEA7-3EC3-AFAB-AE0A6F3CD1E0}"/>
              </a:ext>
            </a:extLst>
          </p:cNvPr>
          <p:cNvSpPr/>
          <p:nvPr/>
        </p:nvSpPr>
        <p:spPr>
          <a:xfrm>
            <a:off x="6613287" y="2572902"/>
            <a:ext cx="294086" cy="225633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2A14362-D6D8-DBB6-4EE9-9AB6EBCA5D5F}"/>
              </a:ext>
            </a:extLst>
          </p:cNvPr>
          <p:cNvSpPr/>
          <p:nvPr/>
        </p:nvSpPr>
        <p:spPr>
          <a:xfrm>
            <a:off x="4709481" y="2483407"/>
            <a:ext cx="466618" cy="254984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C5D34C9-4AF7-1C76-04F7-6F192C6504CF}"/>
              </a:ext>
            </a:extLst>
          </p:cNvPr>
          <p:cNvGrpSpPr/>
          <p:nvPr/>
        </p:nvGrpSpPr>
        <p:grpSpPr>
          <a:xfrm>
            <a:off x="4681488" y="2409120"/>
            <a:ext cx="1491232" cy="1270702"/>
            <a:chOff x="4681488" y="2349858"/>
            <a:chExt cx="1491232" cy="1270702"/>
          </a:xfrm>
        </p:grpSpPr>
        <p:grpSp>
          <p:nvGrpSpPr>
            <p:cNvPr id="13" name="Google Shape;211;p17">
              <a:extLst>
                <a:ext uri="{FF2B5EF4-FFF2-40B4-BE49-F238E27FC236}">
                  <a16:creationId xmlns:a16="http://schemas.microsoft.com/office/drawing/2014/main" id="{2FBBBC64-6562-1DB1-5B42-11DABB9721A2}"/>
                </a:ext>
              </a:extLst>
            </p:cNvPr>
            <p:cNvGrpSpPr/>
            <p:nvPr/>
          </p:nvGrpSpPr>
          <p:grpSpPr>
            <a:xfrm>
              <a:off x="5229180" y="2977029"/>
              <a:ext cx="578700" cy="322200"/>
              <a:chOff x="1157405" y="1914820"/>
              <a:chExt cx="578700" cy="322200"/>
            </a:xfrm>
          </p:grpSpPr>
          <p:sp>
            <p:nvSpPr>
              <p:cNvPr id="14" name="Google Shape;212;p17">
                <a:extLst>
                  <a:ext uri="{FF2B5EF4-FFF2-40B4-BE49-F238E27FC236}">
                    <a16:creationId xmlns:a16="http://schemas.microsoft.com/office/drawing/2014/main" id="{572A0F70-8F33-C047-132B-5229420C988E}"/>
                  </a:ext>
                </a:extLst>
              </p:cNvPr>
              <p:cNvSpPr/>
              <p:nvPr/>
            </p:nvSpPr>
            <p:spPr>
              <a:xfrm>
                <a:off x="1199350" y="1914820"/>
                <a:ext cx="382800" cy="322200"/>
              </a:xfrm>
              <a:prstGeom prst="diamond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/>
              </a:p>
            </p:txBody>
          </p:sp>
          <p:sp>
            <p:nvSpPr>
              <p:cNvPr id="15" name="Google Shape;213;p17">
                <a:extLst>
                  <a:ext uri="{FF2B5EF4-FFF2-40B4-BE49-F238E27FC236}">
                    <a16:creationId xmlns:a16="http://schemas.microsoft.com/office/drawing/2014/main" id="{016EBF69-371C-6E40-08A2-5A7DCC2C8814}"/>
                  </a:ext>
                </a:extLst>
              </p:cNvPr>
              <p:cNvSpPr txBox="1"/>
              <p:nvPr/>
            </p:nvSpPr>
            <p:spPr>
              <a:xfrm>
                <a:off x="1157405" y="1918598"/>
                <a:ext cx="5787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Lato"/>
                    <a:ea typeface="Lato"/>
                    <a:cs typeface="Lato"/>
                    <a:sym typeface="Lato"/>
                  </a:rPr>
                  <a:t>PTOX</a:t>
                </a:r>
                <a:endParaRPr sz="800"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16" name="Google Shape;242;p17">
              <a:extLst>
                <a:ext uri="{FF2B5EF4-FFF2-40B4-BE49-F238E27FC236}">
                  <a16:creationId xmlns:a16="http://schemas.microsoft.com/office/drawing/2014/main" id="{3550D0B7-0C3C-2892-70BA-863BD009613C}"/>
                </a:ext>
              </a:extLst>
            </p:cNvPr>
            <p:cNvSpPr txBox="1"/>
            <p:nvPr/>
          </p:nvSpPr>
          <p:spPr>
            <a:xfrm>
              <a:off x="4681488" y="2349858"/>
              <a:ext cx="1491232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Lato"/>
                  <a:ea typeface="Lato"/>
                  <a:cs typeface="Lato"/>
                  <a:sym typeface="Lato"/>
                </a:rPr>
                <a:t>½ O</a:t>
              </a:r>
              <a:r>
                <a:rPr lang="en" sz="1300" baseline="-25000" dirty="0">
                  <a:latin typeface="Lato"/>
                  <a:ea typeface="Lato"/>
                  <a:cs typeface="Lato"/>
                  <a:sym typeface="Lato"/>
                </a:rPr>
                <a:t>2</a:t>
              </a:r>
              <a:r>
                <a:rPr lang="en" sz="1300" dirty="0">
                  <a:latin typeface="Lato"/>
                  <a:ea typeface="Lato"/>
                  <a:cs typeface="Lato"/>
                  <a:sym typeface="Lato"/>
                </a:rPr>
                <a:t>          H</a:t>
              </a:r>
              <a:r>
                <a:rPr lang="en" sz="1300" baseline="-25000" dirty="0">
                  <a:latin typeface="Lato"/>
                  <a:ea typeface="Lato"/>
                  <a:cs typeface="Lato"/>
                  <a:sym typeface="Lato"/>
                </a:rPr>
                <a:t>2</a:t>
              </a:r>
              <a:r>
                <a:rPr lang="en" sz="1300" dirty="0">
                  <a:latin typeface="Lato"/>
                  <a:ea typeface="Lato"/>
                  <a:cs typeface="Lato"/>
                  <a:sym typeface="Lato"/>
                </a:rPr>
                <a:t>O</a:t>
              </a:r>
              <a:endParaRPr sz="1300" dirty="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7" name="Google Shape;243;p17">
              <a:extLst>
                <a:ext uri="{FF2B5EF4-FFF2-40B4-BE49-F238E27FC236}">
                  <a16:creationId xmlns:a16="http://schemas.microsoft.com/office/drawing/2014/main" id="{C713C958-E374-EEB0-BB80-A09EAD9A2791}"/>
                </a:ext>
              </a:extLst>
            </p:cNvPr>
            <p:cNvCxnSpPr/>
            <p:nvPr/>
          </p:nvCxnSpPr>
          <p:spPr>
            <a:xfrm>
              <a:off x="5138988" y="2557254"/>
              <a:ext cx="3699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26" name="Google Shape;245;p17">
              <a:extLst>
                <a:ext uri="{FF2B5EF4-FFF2-40B4-BE49-F238E27FC236}">
                  <a16:creationId xmlns:a16="http://schemas.microsoft.com/office/drawing/2014/main" id="{69AADE78-61CA-8680-D24F-948D9C6423A1}"/>
                </a:ext>
              </a:extLst>
            </p:cNvPr>
            <p:cNvSpPr/>
            <p:nvPr/>
          </p:nvSpPr>
          <p:spPr>
            <a:xfrm>
              <a:off x="5475347" y="3292385"/>
              <a:ext cx="97400" cy="328175"/>
            </a:xfrm>
            <a:custGeom>
              <a:avLst/>
              <a:gdLst/>
              <a:ahLst/>
              <a:cxnLst/>
              <a:rect l="l" t="t" r="r" b="b"/>
              <a:pathLst>
                <a:path w="3896" h="13127" extrusionOk="0">
                  <a:moveTo>
                    <a:pt x="0" y="13127"/>
                  </a:moveTo>
                  <a:cubicBezTo>
                    <a:pt x="0" y="10875"/>
                    <a:pt x="2789" y="9507"/>
                    <a:pt x="3580" y="7399"/>
                  </a:cubicBezTo>
                  <a:cubicBezTo>
                    <a:pt x="4468" y="5032"/>
                    <a:pt x="3311" y="2104"/>
                    <a:pt x="1909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7" name="Google Shape;246;p17">
              <a:extLst>
                <a:ext uri="{FF2B5EF4-FFF2-40B4-BE49-F238E27FC236}">
                  <a16:creationId xmlns:a16="http://schemas.microsoft.com/office/drawing/2014/main" id="{72DF6DE2-FA57-5072-D372-836C1175C3E9}"/>
                </a:ext>
              </a:extLst>
            </p:cNvPr>
            <p:cNvSpPr/>
            <p:nvPr/>
          </p:nvSpPr>
          <p:spPr>
            <a:xfrm>
              <a:off x="5197225" y="2627395"/>
              <a:ext cx="256550" cy="381870"/>
            </a:xfrm>
            <a:custGeom>
              <a:avLst/>
              <a:gdLst/>
              <a:ahLst/>
              <a:cxnLst/>
              <a:rect l="l" t="t" r="r" b="b"/>
              <a:pathLst>
                <a:path w="7750" h="16525" extrusionOk="0">
                  <a:moveTo>
                    <a:pt x="3693" y="16525"/>
                  </a:moveTo>
                  <a:cubicBezTo>
                    <a:pt x="344" y="12341"/>
                    <a:pt x="-1766" y="4325"/>
                    <a:pt x="2022" y="534"/>
                  </a:cubicBezTo>
                  <a:cubicBezTo>
                    <a:pt x="3413" y="-858"/>
                    <a:pt x="6113" y="873"/>
                    <a:pt x="7750" y="196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8" name="Google Shape;242;p17">
              <a:extLst>
                <a:ext uri="{FF2B5EF4-FFF2-40B4-BE49-F238E27FC236}">
                  <a16:creationId xmlns:a16="http://schemas.microsoft.com/office/drawing/2014/main" id="{3374A6DA-C94C-B77F-C3CC-26CBA5275EAF}"/>
                </a:ext>
              </a:extLst>
            </p:cNvPr>
            <p:cNvSpPr txBox="1"/>
            <p:nvPr/>
          </p:nvSpPr>
          <p:spPr>
            <a:xfrm>
              <a:off x="5427060" y="2758028"/>
              <a:ext cx="20123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Lato"/>
                  <a:ea typeface="Lato"/>
                  <a:cs typeface="Lato"/>
                  <a:sym typeface="Lato"/>
                </a:rPr>
                <a:t>?</a:t>
              </a:r>
              <a:endParaRPr sz="1300" dirty="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" name="Google Shape;209;p17">
            <a:extLst>
              <a:ext uri="{FF2B5EF4-FFF2-40B4-BE49-F238E27FC236}">
                <a16:creationId xmlns:a16="http://schemas.microsoft.com/office/drawing/2014/main" id="{9A9E59F4-D570-A1EC-CB2B-BD22CF99517B}"/>
              </a:ext>
            </a:extLst>
          </p:cNvPr>
          <p:cNvSpPr/>
          <p:nvPr/>
        </p:nvSpPr>
        <p:spPr>
          <a:xfrm>
            <a:off x="6898451" y="2700884"/>
            <a:ext cx="200028" cy="585009"/>
          </a:xfrm>
          <a:custGeom>
            <a:avLst/>
            <a:gdLst/>
            <a:ahLst/>
            <a:cxnLst/>
            <a:rect l="l" t="t" r="r" b="b"/>
            <a:pathLst>
              <a:path w="12415" h="29203" extrusionOk="0">
                <a:moveTo>
                  <a:pt x="1674" y="29203"/>
                </a:moveTo>
                <a:cubicBezTo>
                  <a:pt x="1674" y="19521"/>
                  <a:pt x="-3631" y="5123"/>
                  <a:pt x="4777" y="323"/>
                </a:cubicBezTo>
                <a:cubicBezTo>
                  <a:pt x="7761" y="-1381"/>
                  <a:pt x="10880" y="4171"/>
                  <a:pt x="12415" y="724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cxnSp>
        <p:nvCxnSpPr>
          <p:cNvPr id="8" name="Google Shape;210;p17">
            <a:extLst>
              <a:ext uri="{FF2B5EF4-FFF2-40B4-BE49-F238E27FC236}">
                <a16:creationId xmlns:a16="http://schemas.microsoft.com/office/drawing/2014/main" id="{616A3C35-8C78-145F-E137-1A1BE8538678}"/>
              </a:ext>
            </a:extLst>
          </p:cNvPr>
          <p:cNvCxnSpPr/>
          <p:nvPr/>
        </p:nvCxnSpPr>
        <p:spPr>
          <a:xfrm>
            <a:off x="6874575" y="2674534"/>
            <a:ext cx="369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13D440F-72F6-A057-46D8-ADD964C2E99F}"/>
              </a:ext>
            </a:extLst>
          </p:cNvPr>
          <p:cNvSpPr/>
          <p:nvPr/>
        </p:nvSpPr>
        <p:spPr>
          <a:xfrm>
            <a:off x="4526281" y="3285067"/>
            <a:ext cx="1010919" cy="821494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1767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8E974F-F8D2-C06E-5491-75786211AFAD}"/>
              </a:ext>
            </a:extLst>
          </p:cNvPr>
          <p:cNvSpPr/>
          <p:nvPr/>
        </p:nvSpPr>
        <p:spPr>
          <a:xfrm>
            <a:off x="1459420" y="1117293"/>
            <a:ext cx="10541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33" name="Google Shape;238;p20">
            <a:extLst>
              <a:ext uri="{FF2B5EF4-FFF2-40B4-BE49-F238E27FC236}">
                <a16:creationId xmlns:a16="http://schemas.microsoft.com/office/drawing/2014/main" id="{DB03D097-5707-2D34-5C60-607F2B17E824}"/>
              </a:ext>
            </a:extLst>
          </p:cNvPr>
          <p:cNvGrpSpPr/>
          <p:nvPr/>
        </p:nvGrpSpPr>
        <p:grpSpPr>
          <a:xfrm>
            <a:off x="8484500" y="178350"/>
            <a:ext cx="450000" cy="400200"/>
            <a:chOff x="8484500" y="178350"/>
            <a:chExt cx="450000" cy="400200"/>
          </a:xfrm>
        </p:grpSpPr>
        <p:sp>
          <p:nvSpPr>
            <p:cNvPr id="34" name="Google Shape;239;p20">
              <a:extLst>
                <a:ext uri="{FF2B5EF4-FFF2-40B4-BE49-F238E27FC236}">
                  <a16:creationId xmlns:a16="http://schemas.microsoft.com/office/drawing/2014/main" id="{20A79987-9B36-1A96-B24A-E29C4B76D3D1}"/>
                </a:ext>
              </a:extLst>
            </p:cNvPr>
            <p:cNvSpPr/>
            <p:nvPr/>
          </p:nvSpPr>
          <p:spPr>
            <a:xfrm>
              <a:off x="8518100" y="187050"/>
              <a:ext cx="382800" cy="382800"/>
            </a:xfrm>
            <a:prstGeom prst="ellipse">
              <a:avLst/>
            </a:prstGeom>
            <a:solidFill>
              <a:srgbClr val="EB5600">
                <a:alpha val="50840"/>
              </a:srgbClr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0;p20">
              <a:extLst>
                <a:ext uri="{FF2B5EF4-FFF2-40B4-BE49-F238E27FC236}">
                  <a16:creationId xmlns:a16="http://schemas.microsoft.com/office/drawing/2014/main" id="{8FADDC47-59F2-3DA3-67DC-22BE8C7983AB}"/>
                </a:ext>
              </a:extLst>
            </p:cNvPr>
            <p:cNvSpPr txBox="1"/>
            <p:nvPr/>
          </p:nvSpPr>
          <p:spPr>
            <a:xfrm>
              <a:off x="8484500" y="178350"/>
              <a:ext cx="450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BE" dirty="0">
                  <a:latin typeface="+mn-lt"/>
                  <a:ea typeface="Lato"/>
                  <a:cs typeface="Lato"/>
                  <a:sym typeface="Lato"/>
                </a:rPr>
                <a:t>7</a:t>
              </a:r>
              <a:endParaRPr dirty="0">
                <a:latin typeface="+mn-lt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7" name="Google Shape;425;p24">
            <a:extLst>
              <a:ext uri="{FF2B5EF4-FFF2-40B4-BE49-F238E27FC236}">
                <a16:creationId xmlns:a16="http://schemas.microsoft.com/office/drawing/2014/main" id="{B19A4425-6D3A-5F91-61E3-89CD420BF9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33025"/>
          <a:stretch/>
        </p:blipFill>
        <p:spPr>
          <a:xfrm>
            <a:off x="199699" y="974909"/>
            <a:ext cx="3967178" cy="394786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447;p24">
            <a:extLst>
              <a:ext uri="{FF2B5EF4-FFF2-40B4-BE49-F238E27FC236}">
                <a16:creationId xmlns:a16="http://schemas.microsoft.com/office/drawing/2014/main" id="{D83DF3E1-B738-FA95-488B-FCF6CE750B93}"/>
              </a:ext>
            </a:extLst>
          </p:cNvPr>
          <p:cNvSpPr txBox="1"/>
          <p:nvPr/>
        </p:nvSpPr>
        <p:spPr>
          <a:xfrm>
            <a:off x="1855693" y="4215593"/>
            <a:ext cx="2237223" cy="615523"/>
          </a:xfrm>
          <a:prstGeom prst="rect">
            <a:avLst/>
          </a:prstGeom>
          <a:solidFill>
            <a:srgbClr val="FFFFFF">
              <a:alpha val="608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Speedzen (Beam-Bio/API)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  <a:t>+ Firesting (Pyroscience)</a:t>
            </a:r>
            <a:endParaRPr dirty="0">
              <a:solidFill>
                <a:schemeClr val="bg1">
                  <a:lumMod val="50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" name="Google Shape;206;p17">
            <a:extLst>
              <a:ext uri="{FF2B5EF4-FFF2-40B4-BE49-F238E27FC236}">
                <a16:creationId xmlns:a16="http://schemas.microsoft.com/office/drawing/2014/main" id="{84DFCA86-4696-C555-7CB5-985DD77376E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8112" y="2535077"/>
            <a:ext cx="4319626" cy="17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7;p17">
            <a:extLst>
              <a:ext uri="{FF2B5EF4-FFF2-40B4-BE49-F238E27FC236}">
                <a16:creationId xmlns:a16="http://schemas.microsoft.com/office/drawing/2014/main" id="{6CAB788E-9FF0-999D-9BFE-A3591E83699B}"/>
              </a:ext>
            </a:extLst>
          </p:cNvPr>
          <p:cNvSpPr/>
          <p:nvPr/>
        </p:nvSpPr>
        <p:spPr>
          <a:xfrm>
            <a:off x="4350550" y="2739812"/>
            <a:ext cx="2547900" cy="2256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1FAD99-A9EF-9B85-4536-12E19C45C692}"/>
              </a:ext>
            </a:extLst>
          </p:cNvPr>
          <p:cNvSpPr/>
          <p:nvPr/>
        </p:nvSpPr>
        <p:spPr>
          <a:xfrm>
            <a:off x="6383204" y="3021953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Google Shape;216;p17">
            <a:extLst>
              <a:ext uri="{FF2B5EF4-FFF2-40B4-BE49-F238E27FC236}">
                <a16:creationId xmlns:a16="http://schemas.microsoft.com/office/drawing/2014/main" id="{2F295671-C70F-8154-B75B-4CAEA6814389}"/>
              </a:ext>
            </a:extLst>
          </p:cNvPr>
          <p:cNvSpPr/>
          <p:nvPr/>
        </p:nvSpPr>
        <p:spPr>
          <a:xfrm>
            <a:off x="7477900" y="1915547"/>
            <a:ext cx="698542" cy="346208"/>
          </a:xfrm>
          <a:custGeom>
            <a:avLst/>
            <a:gdLst/>
            <a:ahLst/>
            <a:cxnLst/>
            <a:rect l="l" t="t" r="r" b="b"/>
            <a:pathLst>
              <a:path w="17901" h="8872" extrusionOk="0">
                <a:moveTo>
                  <a:pt x="0" y="8872"/>
                </a:moveTo>
                <a:cubicBezTo>
                  <a:pt x="643" y="4400"/>
                  <a:pt x="5985" y="-876"/>
                  <a:pt x="10383" y="160"/>
                </a:cubicBezTo>
                <a:cubicBezTo>
                  <a:pt x="14029" y="1019"/>
                  <a:pt x="17372" y="4805"/>
                  <a:pt x="17901" y="851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20" name="Google Shape;217;p17">
            <a:extLst>
              <a:ext uri="{FF2B5EF4-FFF2-40B4-BE49-F238E27FC236}">
                <a16:creationId xmlns:a16="http://schemas.microsoft.com/office/drawing/2014/main" id="{A5BAD668-8F3D-BBF5-70A3-F32C759AFDE9}"/>
              </a:ext>
            </a:extLst>
          </p:cNvPr>
          <p:cNvSpPr/>
          <p:nvPr/>
        </p:nvSpPr>
        <p:spPr>
          <a:xfrm>
            <a:off x="7483875" y="2300518"/>
            <a:ext cx="698545" cy="308298"/>
          </a:xfrm>
          <a:custGeom>
            <a:avLst/>
            <a:gdLst/>
            <a:ahLst/>
            <a:cxnLst/>
            <a:rect l="l" t="t" r="r" b="b"/>
            <a:pathLst>
              <a:path w="18020" h="7953" extrusionOk="0">
                <a:moveTo>
                  <a:pt x="18020" y="0"/>
                </a:moveTo>
                <a:cubicBezTo>
                  <a:pt x="18020" y="3318"/>
                  <a:pt x="15229" y="7489"/>
                  <a:pt x="11934" y="7877"/>
                </a:cubicBezTo>
                <a:cubicBezTo>
                  <a:pt x="7406" y="8410"/>
                  <a:pt x="2039" y="5272"/>
                  <a:pt x="0" y="119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21" name="Google Shape;218;p17">
            <a:extLst>
              <a:ext uri="{FF2B5EF4-FFF2-40B4-BE49-F238E27FC236}">
                <a16:creationId xmlns:a16="http://schemas.microsoft.com/office/drawing/2014/main" id="{F227C857-9989-1B62-25FB-B0697C2CCB55}"/>
              </a:ext>
            </a:extLst>
          </p:cNvPr>
          <p:cNvSpPr txBox="1"/>
          <p:nvPr/>
        </p:nvSpPr>
        <p:spPr>
          <a:xfrm>
            <a:off x="7586397" y="2088970"/>
            <a:ext cx="6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CBC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" name="Google Shape;219;p17">
            <a:extLst>
              <a:ext uri="{FF2B5EF4-FFF2-40B4-BE49-F238E27FC236}">
                <a16:creationId xmlns:a16="http://schemas.microsoft.com/office/drawing/2014/main" id="{B80C3665-F77C-F4D2-2C16-2CCA1A86EF31}"/>
              </a:ext>
            </a:extLst>
          </p:cNvPr>
          <p:cNvSpPr/>
          <p:nvPr/>
        </p:nvSpPr>
        <p:spPr>
          <a:xfrm>
            <a:off x="7563350" y="2511505"/>
            <a:ext cx="45719" cy="308857"/>
          </a:xfrm>
          <a:custGeom>
            <a:avLst/>
            <a:gdLst/>
            <a:ahLst/>
            <a:cxnLst/>
            <a:rect l="l" t="t" r="r" b="b"/>
            <a:pathLst>
              <a:path w="1432" h="16707" extrusionOk="0">
                <a:moveTo>
                  <a:pt x="1432" y="16707"/>
                </a:moveTo>
                <a:cubicBezTo>
                  <a:pt x="1432" y="11118"/>
                  <a:pt x="1358" y="5422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pic>
        <p:nvPicPr>
          <p:cNvPr id="25" name="Google Shape;206;p17">
            <a:extLst>
              <a:ext uri="{FF2B5EF4-FFF2-40B4-BE49-F238E27FC236}">
                <a16:creationId xmlns:a16="http://schemas.microsoft.com/office/drawing/2014/main" id="{4BD1800F-EFAC-1FCF-CEA2-F804112F911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331" t="28379" r="81902" b="54209"/>
          <a:stretch/>
        </p:blipFill>
        <p:spPr>
          <a:xfrm>
            <a:off x="4808289" y="4088568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5023E16-4F16-FE11-4CEC-E3F10E70D974}"/>
              </a:ext>
            </a:extLst>
          </p:cNvPr>
          <p:cNvSpPr/>
          <p:nvPr/>
        </p:nvSpPr>
        <p:spPr>
          <a:xfrm>
            <a:off x="4709480" y="3008410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C9DCEEF-66B0-7064-2D87-087D9C3CB272}"/>
              </a:ext>
            </a:extLst>
          </p:cNvPr>
          <p:cNvSpPr/>
          <p:nvPr/>
        </p:nvSpPr>
        <p:spPr>
          <a:xfrm>
            <a:off x="5845711" y="3013239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2" name="Google Shape;206;p17">
            <a:extLst>
              <a:ext uri="{FF2B5EF4-FFF2-40B4-BE49-F238E27FC236}">
                <a16:creationId xmlns:a16="http://schemas.microsoft.com/office/drawing/2014/main" id="{67472DAF-F317-C489-8188-5F7DC0A134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331" t="28379" r="81902" b="54209"/>
          <a:stretch/>
        </p:blipFill>
        <p:spPr>
          <a:xfrm>
            <a:off x="6789605" y="4088568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82;p30">
            <a:extLst>
              <a:ext uri="{FF2B5EF4-FFF2-40B4-BE49-F238E27FC236}">
                <a16:creationId xmlns:a16="http://schemas.microsoft.com/office/drawing/2014/main" id="{CFEB7D12-BD1A-0CAF-21CD-3034CDBE1F97}"/>
              </a:ext>
            </a:extLst>
          </p:cNvPr>
          <p:cNvSpPr txBox="1"/>
          <p:nvPr/>
        </p:nvSpPr>
        <p:spPr>
          <a:xfrm>
            <a:off x="7063321" y="4266918"/>
            <a:ext cx="17076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adapted from 5.</a:t>
            </a:r>
            <a:endParaRPr sz="11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1996BB-927A-A21D-77AC-3635F5F1843E}"/>
              </a:ext>
            </a:extLst>
          </p:cNvPr>
          <p:cNvSpPr/>
          <p:nvPr/>
        </p:nvSpPr>
        <p:spPr>
          <a:xfrm>
            <a:off x="4526281" y="3975099"/>
            <a:ext cx="361102" cy="132883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93F633-2619-1311-2F40-933B367386C3}"/>
              </a:ext>
            </a:extLst>
          </p:cNvPr>
          <p:cNvSpPr/>
          <p:nvPr/>
        </p:nvSpPr>
        <p:spPr>
          <a:xfrm>
            <a:off x="5176098" y="3968748"/>
            <a:ext cx="361102" cy="132883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08A3391-E3DA-93AD-A3CE-341A2FA75312}"/>
              </a:ext>
            </a:extLst>
          </p:cNvPr>
          <p:cNvSpPr/>
          <p:nvPr/>
        </p:nvSpPr>
        <p:spPr>
          <a:xfrm>
            <a:off x="4749800" y="3883682"/>
            <a:ext cx="592667" cy="76601"/>
          </a:xfrm>
          <a:custGeom>
            <a:avLst/>
            <a:gdLst>
              <a:gd name="connsiteX0" fmla="*/ 0 w 592667"/>
              <a:gd name="connsiteY0" fmla="*/ 76601 h 76601"/>
              <a:gd name="connsiteX1" fmla="*/ 129117 w 592667"/>
              <a:gd name="connsiteY1" fmla="*/ 17335 h 76601"/>
              <a:gd name="connsiteX2" fmla="*/ 412750 w 592667"/>
              <a:gd name="connsiteY2" fmla="*/ 401 h 76601"/>
              <a:gd name="connsiteX3" fmla="*/ 550333 w 592667"/>
              <a:gd name="connsiteY3" fmla="*/ 30035 h 76601"/>
              <a:gd name="connsiteX4" fmla="*/ 592667 w 592667"/>
              <a:gd name="connsiteY4" fmla="*/ 72368 h 7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667" h="76601">
                <a:moveTo>
                  <a:pt x="0" y="76601"/>
                </a:moveTo>
                <a:cubicBezTo>
                  <a:pt x="30162" y="53318"/>
                  <a:pt x="60325" y="30035"/>
                  <a:pt x="129117" y="17335"/>
                </a:cubicBezTo>
                <a:cubicBezTo>
                  <a:pt x="197909" y="4635"/>
                  <a:pt x="342547" y="-1716"/>
                  <a:pt x="412750" y="401"/>
                </a:cubicBezTo>
                <a:cubicBezTo>
                  <a:pt x="482953" y="2518"/>
                  <a:pt x="520347" y="18041"/>
                  <a:pt x="550333" y="30035"/>
                </a:cubicBezTo>
                <a:cubicBezTo>
                  <a:pt x="580319" y="42029"/>
                  <a:pt x="586493" y="57198"/>
                  <a:pt x="592667" y="72368"/>
                </a:cubicBezTo>
              </a:path>
            </a:pathLst>
          </a:custGeom>
          <a:noFill/>
          <a:ln>
            <a:solidFill>
              <a:srgbClr val="33CC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FCB5892-4F79-F9B8-AAD7-52CD31921956}"/>
              </a:ext>
            </a:extLst>
          </p:cNvPr>
          <p:cNvCxnSpPr>
            <a:cxnSpLocks/>
          </p:cNvCxnSpPr>
          <p:nvPr/>
        </p:nvCxnSpPr>
        <p:spPr>
          <a:xfrm flipH="1">
            <a:off x="4977125" y="1689100"/>
            <a:ext cx="744225" cy="1437341"/>
          </a:xfrm>
          <a:prstGeom prst="line">
            <a:avLst/>
          </a:prstGeom>
          <a:ln w="57150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215;p19">
            <a:extLst>
              <a:ext uri="{FF2B5EF4-FFF2-40B4-BE49-F238E27FC236}">
                <a16:creationId xmlns:a16="http://schemas.microsoft.com/office/drawing/2014/main" id="{82778A8C-8BFA-5546-BDBF-DE06865C4BCE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3.	</a:t>
            </a:r>
            <a:r>
              <a:rPr lang="en-US" dirty="0">
                <a:solidFill>
                  <a:srgbClr val="000000"/>
                </a:solidFill>
              </a:rPr>
              <a:t>Results</a:t>
            </a:r>
            <a:r>
              <a:rPr lang="en-US" sz="2400" b="0" dirty="0">
                <a:solidFill>
                  <a:srgbClr val="000000"/>
                </a:solidFill>
              </a:rPr>
              <a:t> – Activity of PSII and oxygen production</a:t>
            </a:r>
            <a:endParaRPr lang="en-US" b="0" dirty="0"/>
          </a:p>
        </p:txBody>
      </p:sp>
      <p:sp>
        <p:nvSpPr>
          <p:cNvPr id="3" name="Google Shape;208;p17">
            <a:extLst>
              <a:ext uri="{FF2B5EF4-FFF2-40B4-BE49-F238E27FC236}">
                <a16:creationId xmlns:a16="http://schemas.microsoft.com/office/drawing/2014/main" id="{D23023FE-866A-5742-6788-D9F47EB52101}"/>
              </a:ext>
            </a:extLst>
          </p:cNvPr>
          <p:cNvSpPr txBox="1"/>
          <p:nvPr/>
        </p:nvSpPr>
        <p:spPr>
          <a:xfrm>
            <a:off x="6570275" y="2476509"/>
            <a:ext cx="1187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Lato"/>
                <a:ea typeface="Lato"/>
                <a:cs typeface="Lato"/>
                <a:sym typeface="Lato"/>
              </a:rPr>
              <a:t>O</a:t>
            </a:r>
            <a:r>
              <a:rPr lang="en" sz="1300" baseline="-25000" dirty="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300" dirty="0">
                <a:latin typeface="Lato"/>
                <a:ea typeface="Lato"/>
                <a:cs typeface="Lato"/>
                <a:sym typeface="Lato"/>
              </a:rPr>
              <a:t>          O</a:t>
            </a:r>
            <a:r>
              <a:rPr lang="en" sz="1300" baseline="-25000" dirty="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300" baseline="30000" dirty="0">
                <a:latin typeface="Lato"/>
                <a:ea typeface="Lato"/>
                <a:cs typeface="Lato"/>
                <a:sym typeface="Lato"/>
              </a:rPr>
              <a:t>-</a:t>
            </a:r>
            <a:endParaRPr sz="1300" baseline="30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C8ECCF0-41E8-16B6-354E-2E1B04155CC1}"/>
              </a:ext>
            </a:extLst>
          </p:cNvPr>
          <p:cNvSpPr/>
          <p:nvPr/>
        </p:nvSpPr>
        <p:spPr>
          <a:xfrm>
            <a:off x="4572745" y="1094924"/>
            <a:ext cx="1878811" cy="500724"/>
          </a:xfrm>
          <a:prstGeom prst="round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0A64C7B-CEA7-3EC3-AFAB-AE0A6F3CD1E0}"/>
              </a:ext>
            </a:extLst>
          </p:cNvPr>
          <p:cNvSpPr/>
          <p:nvPr/>
        </p:nvSpPr>
        <p:spPr>
          <a:xfrm>
            <a:off x="6613287" y="2572902"/>
            <a:ext cx="294086" cy="225633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A25DC4-8EF8-66A7-922D-101FD4DB83E1}"/>
              </a:ext>
            </a:extLst>
          </p:cNvPr>
          <p:cNvSpPr txBox="1"/>
          <p:nvPr/>
        </p:nvSpPr>
        <p:spPr>
          <a:xfrm>
            <a:off x="4520402" y="1094924"/>
            <a:ext cx="1990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Variable </a:t>
            </a:r>
            <a:r>
              <a:rPr lang="fr-B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chlorophyll</a:t>
            </a:r>
            <a:r>
              <a:rPr lang="fr-B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fr-BE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</a:t>
            </a:r>
            <a:r>
              <a:rPr lang="fr-B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fluorescence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2A14362-D6D8-DBB6-4EE9-9AB6EBCA5D5F}"/>
              </a:ext>
            </a:extLst>
          </p:cNvPr>
          <p:cNvSpPr/>
          <p:nvPr/>
        </p:nvSpPr>
        <p:spPr>
          <a:xfrm>
            <a:off x="4709481" y="2483407"/>
            <a:ext cx="466618" cy="254984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C5D34C9-4AF7-1C76-04F7-6F192C6504CF}"/>
              </a:ext>
            </a:extLst>
          </p:cNvPr>
          <p:cNvGrpSpPr/>
          <p:nvPr/>
        </p:nvGrpSpPr>
        <p:grpSpPr>
          <a:xfrm>
            <a:off x="4681488" y="2409120"/>
            <a:ext cx="1491232" cy="1270702"/>
            <a:chOff x="4681488" y="2349858"/>
            <a:chExt cx="1491232" cy="1270702"/>
          </a:xfrm>
        </p:grpSpPr>
        <p:grpSp>
          <p:nvGrpSpPr>
            <p:cNvPr id="13" name="Google Shape;211;p17">
              <a:extLst>
                <a:ext uri="{FF2B5EF4-FFF2-40B4-BE49-F238E27FC236}">
                  <a16:creationId xmlns:a16="http://schemas.microsoft.com/office/drawing/2014/main" id="{2FBBBC64-6562-1DB1-5B42-11DABB9721A2}"/>
                </a:ext>
              </a:extLst>
            </p:cNvPr>
            <p:cNvGrpSpPr/>
            <p:nvPr/>
          </p:nvGrpSpPr>
          <p:grpSpPr>
            <a:xfrm>
              <a:off x="5229180" y="2977029"/>
              <a:ext cx="578700" cy="322200"/>
              <a:chOff x="1157405" y="1914820"/>
              <a:chExt cx="578700" cy="322200"/>
            </a:xfrm>
          </p:grpSpPr>
          <p:sp>
            <p:nvSpPr>
              <p:cNvPr id="14" name="Google Shape;212;p17">
                <a:extLst>
                  <a:ext uri="{FF2B5EF4-FFF2-40B4-BE49-F238E27FC236}">
                    <a16:creationId xmlns:a16="http://schemas.microsoft.com/office/drawing/2014/main" id="{572A0F70-8F33-C047-132B-5229420C988E}"/>
                  </a:ext>
                </a:extLst>
              </p:cNvPr>
              <p:cNvSpPr/>
              <p:nvPr/>
            </p:nvSpPr>
            <p:spPr>
              <a:xfrm>
                <a:off x="1199350" y="1914820"/>
                <a:ext cx="382800" cy="322200"/>
              </a:xfrm>
              <a:prstGeom prst="diamond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/>
              </a:p>
            </p:txBody>
          </p:sp>
          <p:sp>
            <p:nvSpPr>
              <p:cNvPr id="15" name="Google Shape;213;p17">
                <a:extLst>
                  <a:ext uri="{FF2B5EF4-FFF2-40B4-BE49-F238E27FC236}">
                    <a16:creationId xmlns:a16="http://schemas.microsoft.com/office/drawing/2014/main" id="{016EBF69-371C-6E40-08A2-5A7DCC2C8814}"/>
                  </a:ext>
                </a:extLst>
              </p:cNvPr>
              <p:cNvSpPr txBox="1"/>
              <p:nvPr/>
            </p:nvSpPr>
            <p:spPr>
              <a:xfrm>
                <a:off x="1157405" y="1918598"/>
                <a:ext cx="5787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Lato"/>
                    <a:ea typeface="Lato"/>
                    <a:cs typeface="Lato"/>
                    <a:sym typeface="Lato"/>
                  </a:rPr>
                  <a:t>PTOX</a:t>
                </a:r>
                <a:endParaRPr sz="800"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16" name="Google Shape;242;p17">
              <a:extLst>
                <a:ext uri="{FF2B5EF4-FFF2-40B4-BE49-F238E27FC236}">
                  <a16:creationId xmlns:a16="http://schemas.microsoft.com/office/drawing/2014/main" id="{3550D0B7-0C3C-2892-70BA-863BD009613C}"/>
                </a:ext>
              </a:extLst>
            </p:cNvPr>
            <p:cNvSpPr txBox="1"/>
            <p:nvPr/>
          </p:nvSpPr>
          <p:spPr>
            <a:xfrm>
              <a:off x="4681488" y="2349858"/>
              <a:ext cx="1491232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Lato"/>
                  <a:ea typeface="Lato"/>
                  <a:cs typeface="Lato"/>
                  <a:sym typeface="Lato"/>
                </a:rPr>
                <a:t>½ O</a:t>
              </a:r>
              <a:r>
                <a:rPr lang="en" sz="1300" baseline="-25000" dirty="0">
                  <a:latin typeface="Lato"/>
                  <a:ea typeface="Lato"/>
                  <a:cs typeface="Lato"/>
                  <a:sym typeface="Lato"/>
                </a:rPr>
                <a:t>2</a:t>
              </a:r>
              <a:r>
                <a:rPr lang="en" sz="1300" dirty="0">
                  <a:latin typeface="Lato"/>
                  <a:ea typeface="Lato"/>
                  <a:cs typeface="Lato"/>
                  <a:sym typeface="Lato"/>
                </a:rPr>
                <a:t>          H</a:t>
              </a:r>
              <a:r>
                <a:rPr lang="en" sz="1300" baseline="-25000" dirty="0">
                  <a:latin typeface="Lato"/>
                  <a:ea typeface="Lato"/>
                  <a:cs typeface="Lato"/>
                  <a:sym typeface="Lato"/>
                </a:rPr>
                <a:t>2</a:t>
              </a:r>
              <a:r>
                <a:rPr lang="en" sz="1300" dirty="0">
                  <a:latin typeface="Lato"/>
                  <a:ea typeface="Lato"/>
                  <a:cs typeface="Lato"/>
                  <a:sym typeface="Lato"/>
                </a:rPr>
                <a:t>O</a:t>
              </a:r>
              <a:endParaRPr sz="1300" dirty="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7" name="Google Shape;243;p17">
              <a:extLst>
                <a:ext uri="{FF2B5EF4-FFF2-40B4-BE49-F238E27FC236}">
                  <a16:creationId xmlns:a16="http://schemas.microsoft.com/office/drawing/2014/main" id="{C713C958-E374-EEB0-BB80-A09EAD9A2791}"/>
                </a:ext>
              </a:extLst>
            </p:cNvPr>
            <p:cNvCxnSpPr/>
            <p:nvPr/>
          </p:nvCxnSpPr>
          <p:spPr>
            <a:xfrm>
              <a:off x="5138988" y="2557254"/>
              <a:ext cx="3699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26" name="Google Shape;245;p17">
              <a:extLst>
                <a:ext uri="{FF2B5EF4-FFF2-40B4-BE49-F238E27FC236}">
                  <a16:creationId xmlns:a16="http://schemas.microsoft.com/office/drawing/2014/main" id="{69AADE78-61CA-8680-D24F-948D9C6423A1}"/>
                </a:ext>
              </a:extLst>
            </p:cNvPr>
            <p:cNvSpPr/>
            <p:nvPr/>
          </p:nvSpPr>
          <p:spPr>
            <a:xfrm>
              <a:off x="5475347" y="3292385"/>
              <a:ext cx="97400" cy="328175"/>
            </a:xfrm>
            <a:custGeom>
              <a:avLst/>
              <a:gdLst/>
              <a:ahLst/>
              <a:cxnLst/>
              <a:rect l="l" t="t" r="r" b="b"/>
              <a:pathLst>
                <a:path w="3896" h="13127" extrusionOk="0">
                  <a:moveTo>
                    <a:pt x="0" y="13127"/>
                  </a:moveTo>
                  <a:cubicBezTo>
                    <a:pt x="0" y="10875"/>
                    <a:pt x="2789" y="9507"/>
                    <a:pt x="3580" y="7399"/>
                  </a:cubicBezTo>
                  <a:cubicBezTo>
                    <a:pt x="4468" y="5032"/>
                    <a:pt x="3311" y="2104"/>
                    <a:pt x="1909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7" name="Google Shape;246;p17">
              <a:extLst>
                <a:ext uri="{FF2B5EF4-FFF2-40B4-BE49-F238E27FC236}">
                  <a16:creationId xmlns:a16="http://schemas.microsoft.com/office/drawing/2014/main" id="{72DF6DE2-FA57-5072-D372-836C1175C3E9}"/>
                </a:ext>
              </a:extLst>
            </p:cNvPr>
            <p:cNvSpPr/>
            <p:nvPr/>
          </p:nvSpPr>
          <p:spPr>
            <a:xfrm>
              <a:off x="5197225" y="2627395"/>
              <a:ext cx="256550" cy="381870"/>
            </a:xfrm>
            <a:custGeom>
              <a:avLst/>
              <a:gdLst/>
              <a:ahLst/>
              <a:cxnLst/>
              <a:rect l="l" t="t" r="r" b="b"/>
              <a:pathLst>
                <a:path w="7750" h="16525" extrusionOk="0">
                  <a:moveTo>
                    <a:pt x="3693" y="16525"/>
                  </a:moveTo>
                  <a:cubicBezTo>
                    <a:pt x="344" y="12341"/>
                    <a:pt x="-1766" y="4325"/>
                    <a:pt x="2022" y="534"/>
                  </a:cubicBezTo>
                  <a:cubicBezTo>
                    <a:pt x="3413" y="-858"/>
                    <a:pt x="6113" y="873"/>
                    <a:pt x="7750" y="196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8" name="Google Shape;242;p17">
              <a:extLst>
                <a:ext uri="{FF2B5EF4-FFF2-40B4-BE49-F238E27FC236}">
                  <a16:creationId xmlns:a16="http://schemas.microsoft.com/office/drawing/2014/main" id="{3374A6DA-C94C-B77F-C3CC-26CBA5275EAF}"/>
                </a:ext>
              </a:extLst>
            </p:cNvPr>
            <p:cNvSpPr txBox="1"/>
            <p:nvPr/>
          </p:nvSpPr>
          <p:spPr>
            <a:xfrm>
              <a:off x="5427060" y="2758028"/>
              <a:ext cx="20123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Lato"/>
                  <a:ea typeface="Lato"/>
                  <a:cs typeface="Lato"/>
                  <a:sym typeface="Lato"/>
                </a:rPr>
                <a:t>?</a:t>
              </a:r>
              <a:endParaRPr sz="1300" dirty="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" name="Google Shape;209;p17">
            <a:extLst>
              <a:ext uri="{FF2B5EF4-FFF2-40B4-BE49-F238E27FC236}">
                <a16:creationId xmlns:a16="http://schemas.microsoft.com/office/drawing/2014/main" id="{9A9E59F4-D570-A1EC-CB2B-BD22CF99517B}"/>
              </a:ext>
            </a:extLst>
          </p:cNvPr>
          <p:cNvSpPr/>
          <p:nvPr/>
        </p:nvSpPr>
        <p:spPr>
          <a:xfrm>
            <a:off x="6898451" y="2700884"/>
            <a:ext cx="200028" cy="585009"/>
          </a:xfrm>
          <a:custGeom>
            <a:avLst/>
            <a:gdLst/>
            <a:ahLst/>
            <a:cxnLst/>
            <a:rect l="l" t="t" r="r" b="b"/>
            <a:pathLst>
              <a:path w="12415" h="29203" extrusionOk="0">
                <a:moveTo>
                  <a:pt x="1674" y="29203"/>
                </a:moveTo>
                <a:cubicBezTo>
                  <a:pt x="1674" y="19521"/>
                  <a:pt x="-3631" y="5123"/>
                  <a:pt x="4777" y="323"/>
                </a:cubicBezTo>
                <a:cubicBezTo>
                  <a:pt x="7761" y="-1381"/>
                  <a:pt x="10880" y="4171"/>
                  <a:pt x="12415" y="724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cxnSp>
        <p:nvCxnSpPr>
          <p:cNvPr id="8" name="Google Shape;210;p17">
            <a:extLst>
              <a:ext uri="{FF2B5EF4-FFF2-40B4-BE49-F238E27FC236}">
                <a16:creationId xmlns:a16="http://schemas.microsoft.com/office/drawing/2014/main" id="{616A3C35-8C78-145F-E137-1A1BE8538678}"/>
              </a:ext>
            </a:extLst>
          </p:cNvPr>
          <p:cNvCxnSpPr/>
          <p:nvPr/>
        </p:nvCxnSpPr>
        <p:spPr>
          <a:xfrm>
            <a:off x="6874575" y="2674534"/>
            <a:ext cx="369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E5E6CBC-D952-954B-FC51-3E49E2F3B9B8}"/>
              </a:ext>
            </a:extLst>
          </p:cNvPr>
          <p:cNvSpPr/>
          <p:nvPr/>
        </p:nvSpPr>
        <p:spPr>
          <a:xfrm>
            <a:off x="6665630" y="1107763"/>
            <a:ext cx="1878811" cy="500724"/>
          </a:xfrm>
          <a:prstGeom prst="roundRect">
            <a:avLst/>
          </a:prstGeom>
          <a:solidFill>
            <a:srgbClr val="33CC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8CC5FD-1DCB-6701-71E3-286A5FE51939}"/>
              </a:ext>
            </a:extLst>
          </p:cNvPr>
          <p:cNvSpPr txBox="1"/>
          <p:nvPr/>
        </p:nvSpPr>
        <p:spPr>
          <a:xfrm>
            <a:off x="6613287" y="1190174"/>
            <a:ext cx="1990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Oxygen</a:t>
            </a:r>
            <a:r>
              <a:rPr lang="fr-BE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exchanges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3D440F-72F6-A057-46D8-ADD964C2E99F}"/>
              </a:ext>
            </a:extLst>
          </p:cNvPr>
          <p:cNvSpPr/>
          <p:nvPr/>
        </p:nvSpPr>
        <p:spPr>
          <a:xfrm>
            <a:off x="4526281" y="3285067"/>
            <a:ext cx="1010919" cy="821494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72646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8E974F-F8D2-C06E-5491-75786211AFAD}"/>
              </a:ext>
            </a:extLst>
          </p:cNvPr>
          <p:cNvSpPr/>
          <p:nvPr/>
        </p:nvSpPr>
        <p:spPr>
          <a:xfrm>
            <a:off x="1459420" y="1117293"/>
            <a:ext cx="10541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33" name="Google Shape;238;p20">
            <a:extLst>
              <a:ext uri="{FF2B5EF4-FFF2-40B4-BE49-F238E27FC236}">
                <a16:creationId xmlns:a16="http://schemas.microsoft.com/office/drawing/2014/main" id="{DB03D097-5707-2D34-5C60-607F2B17E824}"/>
              </a:ext>
            </a:extLst>
          </p:cNvPr>
          <p:cNvGrpSpPr/>
          <p:nvPr/>
        </p:nvGrpSpPr>
        <p:grpSpPr>
          <a:xfrm>
            <a:off x="8484500" y="178350"/>
            <a:ext cx="450000" cy="400200"/>
            <a:chOff x="8484500" y="178350"/>
            <a:chExt cx="450000" cy="400200"/>
          </a:xfrm>
        </p:grpSpPr>
        <p:sp>
          <p:nvSpPr>
            <p:cNvPr id="34" name="Google Shape;239;p20">
              <a:extLst>
                <a:ext uri="{FF2B5EF4-FFF2-40B4-BE49-F238E27FC236}">
                  <a16:creationId xmlns:a16="http://schemas.microsoft.com/office/drawing/2014/main" id="{20A79987-9B36-1A96-B24A-E29C4B76D3D1}"/>
                </a:ext>
              </a:extLst>
            </p:cNvPr>
            <p:cNvSpPr/>
            <p:nvPr/>
          </p:nvSpPr>
          <p:spPr>
            <a:xfrm>
              <a:off x="8518100" y="187050"/>
              <a:ext cx="382800" cy="382800"/>
            </a:xfrm>
            <a:prstGeom prst="ellipse">
              <a:avLst/>
            </a:prstGeom>
            <a:solidFill>
              <a:srgbClr val="EB5600">
                <a:alpha val="50840"/>
              </a:srgbClr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0;p20">
              <a:extLst>
                <a:ext uri="{FF2B5EF4-FFF2-40B4-BE49-F238E27FC236}">
                  <a16:creationId xmlns:a16="http://schemas.microsoft.com/office/drawing/2014/main" id="{8FADDC47-59F2-3DA3-67DC-22BE8C7983AB}"/>
                </a:ext>
              </a:extLst>
            </p:cNvPr>
            <p:cNvSpPr txBox="1"/>
            <p:nvPr/>
          </p:nvSpPr>
          <p:spPr>
            <a:xfrm>
              <a:off x="8484500" y="178350"/>
              <a:ext cx="450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BE" dirty="0">
                  <a:latin typeface="+mn-lt"/>
                  <a:ea typeface="Lato"/>
                  <a:cs typeface="Lato"/>
                  <a:sym typeface="Lato"/>
                </a:rPr>
                <a:t>7</a:t>
              </a:r>
              <a:endParaRPr dirty="0">
                <a:latin typeface="+mn-lt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9" name="Google Shape;206;p17">
            <a:extLst>
              <a:ext uri="{FF2B5EF4-FFF2-40B4-BE49-F238E27FC236}">
                <a16:creationId xmlns:a16="http://schemas.microsoft.com/office/drawing/2014/main" id="{84DFCA86-4696-C555-7CB5-985DD77376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8112" y="2535077"/>
            <a:ext cx="4319626" cy="176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07;p17">
            <a:extLst>
              <a:ext uri="{FF2B5EF4-FFF2-40B4-BE49-F238E27FC236}">
                <a16:creationId xmlns:a16="http://schemas.microsoft.com/office/drawing/2014/main" id="{6CAB788E-9FF0-999D-9BFE-A3591E83699B}"/>
              </a:ext>
            </a:extLst>
          </p:cNvPr>
          <p:cNvSpPr/>
          <p:nvPr/>
        </p:nvSpPr>
        <p:spPr>
          <a:xfrm>
            <a:off x="4350550" y="2739812"/>
            <a:ext cx="2547900" cy="2256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1FAD99-A9EF-9B85-4536-12E19C45C692}"/>
              </a:ext>
            </a:extLst>
          </p:cNvPr>
          <p:cNvSpPr/>
          <p:nvPr/>
        </p:nvSpPr>
        <p:spPr>
          <a:xfrm>
            <a:off x="6383204" y="3021953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Google Shape;216;p17">
            <a:extLst>
              <a:ext uri="{FF2B5EF4-FFF2-40B4-BE49-F238E27FC236}">
                <a16:creationId xmlns:a16="http://schemas.microsoft.com/office/drawing/2014/main" id="{2F295671-C70F-8154-B75B-4CAEA6814389}"/>
              </a:ext>
            </a:extLst>
          </p:cNvPr>
          <p:cNvSpPr/>
          <p:nvPr/>
        </p:nvSpPr>
        <p:spPr>
          <a:xfrm>
            <a:off x="7477900" y="1915547"/>
            <a:ext cx="698542" cy="346208"/>
          </a:xfrm>
          <a:custGeom>
            <a:avLst/>
            <a:gdLst/>
            <a:ahLst/>
            <a:cxnLst/>
            <a:rect l="l" t="t" r="r" b="b"/>
            <a:pathLst>
              <a:path w="17901" h="8872" extrusionOk="0">
                <a:moveTo>
                  <a:pt x="0" y="8872"/>
                </a:moveTo>
                <a:cubicBezTo>
                  <a:pt x="643" y="4400"/>
                  <a:pt x="5985" y="-876"/>
                  <a:pt x="10383" y="160"/>
                </a:cubicBezTo>
                <a:cubicBezTo>
                  <a:pt x="14029" y="1019"/>
                  <a:pt x="17372" y="4805"/>
                  <a:pt x="17901" y="851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20" name="Google Shape;217;p17">
            <a:extLst>
              <a:ext uri="{FF2B5EF4-FFF2-40B4-BE49-F238E27FC236}">
                <a16:creationId xmlns:a16="http://schemas.microsoft.com/office/drawing/2014/main" id="{A5BAD668-8F3D-BBF5-70A3-F32C759AFDE9}"/>
              </a:ext>
            </a:extLst>
          </p:cNvPr>
          <p:cNvSpPr/>
          <p:nvPr/>
        </p:nvSpPr>
        <p:spPr>
          <a:xfrm>
            <a:off x="7483875" y="2300518"/>
            <a:ext cx="698545" cy="308298"/>
          </a:xfrm>
          <a:custGeom>
            <a:avLst/>
            <a:gdLst/>
            <a:ahLst/>
            <a:cxnLst/>
            <a:rect l="l" t="t" r="r" b="b"/>
            <a:pathLst>
              <a:path w="18020" h="7953" extrusionOk="0">
                <a:moveTo>
                  <a:pt x="18020" y="0"/>
                </a:moveTo>
                <a:cubicBezTo>
                  <a:pt x="18020" y="3318"/>
                  <a:pt x="15229" y="7489"/>
                  <a:pt x="11934" y="7877"/>
                </a:cubicBezTo>
                <a:cubicBezTo>
                  <a:pt x="7406" y="8410"/>
                  <a:pt x="2039" y="5272"/>
                  <a:pt x="0" y="119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21" name="Google Shape;218;p17">
            <a:extLst>
              <a:ext uri="{FF2B5EF4-FFF2-40B4-BE49-F238E27FC236}">
                <a16:creationId xmlns:a16="http://schemas.microsoft.com/office/drawing/2014/main" id="{F227C857-9989-1B62-25FB-B0697C2CCB55}"/>
              </a:ext>
            </a:extLst>
          </p:cNvPr>
          <p:cNvSpPr txBox="1"/>
          <p:nvPr/>
        </p:nvSpPr>
        <p:spPr>
          <a:xfrm>
            <a:off x="7586397" y="2088970"/>
            <a:ext cx="6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CBC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" name="Google Shape;219;p17">
            <a:extLst>
              <a:ext uri="{FF2B5EF4-FFF2-40B4-BE49-F238E27FC236}">
                <a16:creationId xmlns:a16="http://schemas.microsoft.com/office/drawing/2014/main" id="{B80C3665-F77C-F4D2-2C16-2CCA1A86EF31}"/>
              </a:ext>
            </a:extLst>
          </p:cNvPr>
          <p:cNvSpPr/>
          <p:nvPr/>
        </p:nvSpPr>
        <p:spPr>
          <a:xfrm>
            <a:off x="7563350" y="2511505"/>
            <a:ext cx="45719" cy="308857"/>
          </a:xfrm>
          <a:custGeom>
            <a:avLst/>
            <a:gdLst/>
            <a:ahLst/>
            <a:cxnLst/>
            <a:rect l="l" t="t" r="r" b="b"/>
            <a:pathLst>
              <a:path w="1432" h="16707" extrusionOk="0">
                <a:moveTo>
                  <a:pt x="1432" y="16707"/>
                </a:moveTo>
                <a:cubicBezTo>
                  <a:pt x="1432" y="11118"/>
                  <a:pt x="1358" y="5422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pic>
        <p:nvPicPr>
          <p:cNvPr id="25" name="Google Shape;206;p17">
            <a:extLst>
              <a:ext uri="{FF2B5EF4-FFF2-40B4-BE49-F238E27FC236}">
                <a16:creationId xmlns:a16="http://schemas.microsoft.com/office/drawing/2014/main" id="{4BD1800F-EFAC-1FCF-CEA2-F804112F91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4808289" y="4088568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5023E16-4F16-FE11-4CEC-E3F10E70D974}"/>
              </a:ext>
            </a:extLst>
          </p:cNvPr>
          <p:cNvSpPr/>
          <p:nvPr/>
        </p:nvSpPr>
        <p:spPr>
          <a:xfrm>
            <a:off x="4709480" y="3008410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C9DCEEF-66B0-7064-2D87-087D9C3CB272}"/>
              </a:ext>
            </a:extLst>
          </p:cNvPr>
          <p:cNvSpPr/>
          <p:nvPr/>
        </p:nvSpPr>
        <p:spPr>
          <a:xfrm>
            <a:off x="5845711" y="3013239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2" name="Google Shape;206;p17">
            <a:extLst>
              <a:ext uri="{FF2B5EF4-FFF2-40B4-BE49-F238E27FC236}">
                <a16:creationId xmlns:a16="http://schemas.microsoft.com/office/drawing/2014/main" id="{67472DAF-F317-C489-8188-5F7DC0A134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6789605" y="4088568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82;p30">
            <a:extLst>
              <a:ext uri="{FF2B5EF4-FFF2-40B4-BE49-F238E27FC236}">
                <a16:creationId xmlns:a16="http://schemas.microsoft.com/office/drawing/2014/main" id="{CFEB7D12-BD1A-0CAF-21CD-3034CDBE1F97}"/>
              </a:ext>
            </a:extLst>
          </p:cNvPr>
          <p:cNvSpPr txBox="1"/>
          <p:nvPr/>
        </p:nvSpPr>
        <p:spPr>
          <a:xfrm>
            <a:off x="7063321" y="4266918"/>
            <a:ext cx="17076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adapted from 5.</a:t>
            </a:r>
            <a:endParaRPr sz="11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1996BB-927A-A21D-77AC-3635F5F1843E}"/>
              </a:ext>
            </a:extLst>
          </p:cNvPr>
          <p:cNvSpPr/>
          <p:nvPr/>
        </p:nvSpPr>
        <p:spPr>
          <a:xfrm>
            <a:off x="4526281" y="3975099"/>
            <a:ext cx="361102" cy="132883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93F633-2619-1311-2F40-933B367386C3}"/>
              </a:ext>
            </a:extLst>
          </p:cNvPr>
          <p:cNvSpPr/>
          <p:nvPr/>
        </p:nvSpPr>
        <p:spPr>
          <a:xfrm>
            <a:off x="5176098" y="3968748"/>
            <a:ext cx="361102" cy="132883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08A3391-E3DA-93AD-A3CE-341A2FA75312}"/>
              </a:ext>
            </a:extLst>
          </p:cNvPr>
          <p:cNvSpPr/>
          <p:nvPr/>
        </p:nvSpPr>
        <p:spPr>
          <a:xfrm>
            <a:off x="4749800" y="3883682"/>
            <a:ext cx="592667" cy="76601"/>
          </a:xfrm>
          <a:custGeom>
            <a:avLst/>
            <a:gdLst>
              <a:gd name="connsiteX0" fmla="*/ 0 w 592667"/>
              <a:gd name="connsiteY0" fmla="*/ 76601 h 76601"/>
              <a:gd name="connsiteX1" fmla="*/ 129117 w 592667"/>
              <a:gd name="connsiteY1" fmla="*/ 17335 h 76601"/>
              <a:gd name="connsiteX2" fmla="*/ 412750 w 592667"/>
              <a:gd name="connsiteY2" fmla="*/ 401 h 76601"/>
              <a:gd name="connsiteX3" fmla="*/ 550333 w 592667"/>
              <a:gd name="connsiteY3" fmla="*/ 30035 h 76601"/>
              <a:gd name="connsiteX4" fmla="*/ 592667 w 592667"/>
              <a:gd name="connsiteY4" fmla="*/ 72368 h 7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667" h="76601">
                <a:moveTo>
                  <a:pt x="0" y="76601"/>
                </a:moveTo>
                <a:cubicBezTo>
                  <a:pt x="30162" y="53318"/>
                  <a:pt x="60325" y="30035"/>
                  <a:pt x="129117" y="17335"/>
                </a:cubicBezTo>
                <a:cubicBezTo>
                  <a:pt x="197909" y="4635"/>
                  <a:pt x="342547" y="-1716"/>
                  <a:pt x="412750" y="401"/>
                </a:cubicBezTo>
                <a:cubicBezTo>
                  <a:pt x="482953" y="2518"/>
                  <a:pt x="520347" y="18041"/>
                  <a:pt x="550333" y="30035"/>
                </a:cubicBezTo>
                <a:cubicBezTo>
                  <a:pt x="580319" y="42029"/>
                  <a:pt x="586493" y="57198"/>
                  <a:pt x="592667" y="72368"/>
                </a:cubicBezTo>
              </a:path>
            </a:pathLst>
          </a:custGeom>
          <a:noFill/>
          <a:ln>
            <a:solidFill>
              <a:srgbClr val="33CC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Google Shape;215;p19">
            <a:extLst>
              <a:ext uri="{FF2B5EF4-FFF2-40B4-BE49-F238E27FC236}">
                <a16:creationId xmlns:a16="http://schemas.microsoft.com/office/drawing/2014/main" id="{82778A8C-8BFA-5546-BDBF-DE06865C4BCE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3.	</a:t>
            </a:r>
            <a:r>
              <a:rPr lang="en-US" dirty="0">
                <a:solidFill>
                  <a:srgbClr val="000000"/>
                </a:solidFill>
              </a:rPr>
              <a:t>Results</a:t>
            </a:r>
            <a:r>
              <a:rPr lang="en-US" sz="2400" b="0" dirty="0">
                <a:solidFill>
                  <a:srgbClr val="000000"/>
                </a:solidFill>
              </a:rPr>
              <a:t> – Activity of PSII and oxygen production</a:t>
            </a:r>
            <a:endParaRPr lang="en-US" b="0" dirty="0"/>
          </a:p>
        </p:txBody>
      </p:sp>
      <p:sp>
        <p:nvSpPr>
          <p:cNvPr id="3" name="Google Shape;208;p17">
            <a:extLst>
              <a:ext uri="{FF2B5EF4-FFF2-40B4-BE49-F238E27FC236}">
                <a16:creationId xmlns:a16="http://schemas.microsoft.com/office/drawing/2014/main" id="{D23023FE-866A-5742-6788-D9F47EB52101}"/>
              </a:ext>
            </a:extLst>
          </p:cNvPr>
          <p:cNvSpPr txBox="1"/>
          <p:nvPr/>
        </p:nvSpPr>
        <p:spPr>
          <a:xfrm>
            <a:off x="6570275" y="2476509"/>
            <a:ext cx="1187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Lato"/>
                <a:ea typeface="Lato"/>
                <a:cs typeface="Lato"/>
                <a:sym typeface="Lato"/>
              </a:rPr>
              <a:t>O</a:t>
            </a:r>
            <a:r>
              <a:rPr lang="en" sz="1300" baseline="-25000" dirty="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300" dirty="0">
                <a:latin typeface="Lato"/>
                <a:ea typeface="Lato"/>
                <a:cs typeface="Lato"/>
                <a:sym typeface="Lato"/>
              </a:rPr>
              <a:t>          O</a:t>
            </a:r>
            <a:r>
              <a:rPr lang="en" sz="1300" baseline="-25000" dirty="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300" baseline="30000" dirty="0">
                <a:latin typeface="Lato"/>
                <a:ea typeface="Lato"/>
                <a:cs typeface="Lato"/>
                <a:sym typeface="Lato"/>
              </a:rPr>
              <a:t>-</a:t>
            </a:r>
            <a:endParaRPr sz="1300" baseline="30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0A64C7B-CEA7-3EC3-AFAB-AE0A6F3CD1E0}"/>
              </a:ext>
            </a:extLst>
          </p:cNvPr>
          <p:cNvSpPr/>
          <p:nvPr/>
        </p:nvSpPr>
        <p:spPr>
          <a:xfrm>
            <a:off x="6613287" y="2572902"/>
            <a:ext cx="294086" cy="225633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2A14362-D6D8-DBB6-4EE9-9AB6EBCA5D5F}"/>
              </a:ext>
            </a:extLst>
          </p:cNvPr>
          <p:cNvSpPr/>
          <p:nvPr/>
        </p:nvSpPr>
        <p:spPr>
          <a:xfrm>
            <a:off x="4709481" y="2483407"/>
            <a:ext cx="466618" cy="254984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C5D34C9-4AF7-1C76-04F7-6F192C6504CF}"/>
              </a:ext>
            </a:extLst>
          </p:cNvPr>
          <p:cNvGrpSpPr/>
          <p:nvPr/>
        </p:nvGrpSpPr>
        <p:grpSpPr>
          <a:xfrm>
            <a:off x="4681488" y="2409120"/>
            <a:ext cx="1491232" cy="1270702"/>
            <a:chOff x="4681488" y="2349858"/>
            <a:chExt cx="1491232" cy="1270702"/>
          </a:xfrm>
        </p:grpSpPr>
        <p:grpSp>
          <p:nvGrpSpPr>
            <p:cNvPr id="13" name="Google Shape;211;p17">
              <a:extLst>
                <a:ext uri="{FF2B5EF4-FFF2-40B4-BE49-F238E27FC236}">
                  <a16:creationId xmlns:a16="http://schemas.microsoft.com/office/drawing/2014/main" id="{2FBBBC64-6562-1DB1-5B42-11DABB9721A2}"/>
                </a:ext>
              </a:extLst>
            </p:cNvPr>
            <p:cNvGrpSpPr/>
            <p:nvPr/>
          </p:nvGrpSpPr>
          <p:grpSpPr>
            <a:xfrm>
              <a:off x="5229180" y="2977029"/>
              <a:ext cx="578700" cy="322200"/>
              <a:chOff x="1157405" y="1914820"/>
              <a:chExt cx="578700" cy="322200"/>
            </a:xfrm>
          </p:grpSpPr>
          <p:sp>
            <p:nvSpPr>
              <p:cNvPr id="14" name="Google Shape;212;p17">
                <a:extLst>
                  <a:ext uri="{FF2B5EF4-FFF2-40B4-BE49-F238E27FC236}">
                    <a16:creationId xmlns:a16="http://schemas.microsoft.com/office/drawing/2014/main" id="{572A0F70-8F33-C047-132B-5229420C988E}"/>
                  </a:ext>
                </a:extLst>
              </p:cNvPr>
              <p:cNvSpPr/>
              <p:nvPr/>
            </p:nvSpPr>
            <p:spPr>
              <a:xfrm>
                <a:off x="1199350" y="1914820"/>
                <a:ext cx="382800" cy="322200"/>
              </a:xfrm>
              <a:prstGeom prst="diamond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/>
              </a:p>
            </p:txBody>
          </p:sp>
          <p:sp>
            <p:nvSpPr>
              <p:cNvPr id="15" name="Google Shape;213;p17">
                <a:extLst>
                  <a:ext uri="{FF2B5EF4-FFF2-40B4-BE49-F238E27FC236}">
                    <a16:creationId xmlns:a16="http://schemas.microsoft.com/office/drawing/2014/main" id="{016EBF69-371C-6E40-08A2-5A7DCC2C8814}"/>
                  </a:ext>
                </a:extLst>
              </p:cNvPr>
              <p:cNvSpPr txBox="1"/>
              <p:nvPr/>
            </p:nvSpPr>
            <p:spPr>
              <a:xfrm>
                <a:off x="1157405" y="1918598"/>
                <a:ext cx="5787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Lato"/>
                    <a:ea typeface="Lato"/>
                    <a:cs typeface="Lato"/>
                    <a:sym typeface="Lato"/>
                  </a:rPr>
                  <a:t>PTOX</a:t>
                </a:r>
                <a:endParaRPr sz="800"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16" name="Google Shape;242;p17">
              <a:extLst>
                <a:ext uri="{FF2B5EF4-FFF2-40B4-BE49-F238E27FC236}">
                  <a16:creationId xmlns:a16="http://schemas.microsoft.com/office/drawing/2014/main" id="{3550D0B7-0C3C-2892-70BA-863BD009613C}"/>
                </a:ext>
              </a:extLst>
            </p:cNvPr>
            <p:cNvSpPr txBox="1"/>
            <p:nvPr/>
          </p:nvSpPr>
          <p:spPr>
            <a:xfrm>
              <a:off x="4681488" y="2349858"/>
              <a:ext cx="1491232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Lato"/>
                  <a:ea typeface="Lato"/>
                  <a:cs typeface="Lato"/>
                  <a:sym typeface="Lato"/>
                </a:rPr>
                <a:t>½ O</a:t>
              </a:r>
              <a:r>
                <a:rPr lang="en" sz="1300" baseline="-25000" dirty="0">
                  <a:latin typeface="Lato"/>
                  <a:ea typeface="Lato"/>
                  <a:cs typeface="Lato"/>
                  <a:sym typeface="Lato"/>
                </a:rPr>
                <a:t>2</a:t>
              </a:r>
              <a:r>
                <a:rPr lang="en" sz="1300" dirty="0">
                  <a:latin typeface="Lato"/>
                  <a:ea typeface="Lato"/>
                  <a:cs typeface="Lato"/>
                  <a:sym typeface="Lato"/>
                </a:rPr>
                <a:t>          H</a:t>
              </a:r>
              <a:r>
                <a:rPr lang="en" sz="1300" baseline="-25000" dirty="0">
                  <a:latin typeface="Lato"/>
                  <a:ea typeface="Lato"/>
                  <a:cs typeface="Lato"/>
                  <a:sym typeface="Lato"/>
                </a:rPr>
                <a:t>2</a:t>
              </a:r>
              <a:r>
                <a:rPr lang="en" sz="1300" dirty="0">
                  <a:latin typeface="Lato"/>
                  <a:ea typeface="Lato"/>
                  <a:cs typeface="Lato"/>
                  <a:sym typeface="Lato"/>
                </a:rPr>
                <a:t>O</a:t>
              </a:r>
              <a:endParaRPr sz="1300" dirty="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7" name="Google Shape;243;p17">
              <a:extLst>
                <a:ext uri="{FF2B5EF4-FFF2-40B4-BE49-F238E27FC236}">
                  <a16:creationId xmlns:a16="http://schemas.microsoft.com/office/drawing/2014/main" id="{C713C958-E374-EEB0-BB80-A09EAD9A2791}"/>
                </a:ext>
              </a:extLst>
            </p:cNvPr>
            <p:cNvCxnSpPr/>
            <p:nvPr/>
          </p:nvCxnSpPr>
          <p:spPr>
            <a:xfrm>
              <a:off x="5138988" y="2557254"/>
              <a:ext cx="3699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26" name="Google Shape;245;p17">
              <a:extLst>
                <a:ext uri="{FF2B5EF4-FFF2-40B4-BE49-F238E27FC236}">
                  <a16:creationId xmlns:a16="http://schemas.microsoft.com/office/drawing/2014/main" id="{69AADE78-61CA-8680-D24F-948D9C6423A1}"/>
                </a:ext>
              </a:extLst>
            </p:cNvPr>
            <p:cNvSpPr/>
            <p:nvPr/>
          </p:nvSpPr>
          <p:spPr>
            <a:xfrm>
              <a:off x="5475347" y="3292385"/>
              <a:ext cx="97400" cy="328175"/>
            </a:xfrm>
            <a:custGeom>
              <a:avLst/>
              <a:gdLst/>
              <a:ahLst/>
              <a:cxnLst/>
              <a:rect l="l" t="t" r="r" b="b"/>
              <a:pathLst>
                <a:path w="3896" h="13127" extrusionOk="0">
                  <a:moveTo>
                    <a:pt x="0" y="13127"/>
                  </a:moveTo>
                  <a:cubicBezTo>
                    <a:pt x="0" y="10875"/>
                    <a:pt x="2789" y="9507"/>
                    <a:pt x="3580" y="7399"/>
                  </a:cubicBezTo>
                  <a:cubicBezTo>
                    <a:pt x="4468" y="5032"/>
                    <a:pt x="3311" y="2104"/>
                    <a:pt x="1909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7" name="Google Shape;246;p17">
              <a:extLst>
                <a:ext uri="{FF2B5EF4-FFF2-40B4-BE49-F238E27FC236}">
                  <a16:creationId xmlns:a16="http://schemas.microsoft.com/office/drawing/2014/main" id="{72DF6DE2-FA57-5072-D372-836C1175C3E9}"/>
                </a:ext>
              </a:extLst>
            </p:cNvPr>
            <p:cNvSpPr/>
            <p:nvPr/>
          </p:nvSpPr>
          <p:spPr>
            <a:xfrm>
              <a:off x="5197225" y="2627395"/>
              <a:ext cx="256550" cy="381870"/>
            </a:xfrm>
            <a:custGeom>
              <a:avLst/>
              <a:gdLst/>
              <a:ahLst/>
              <a:cxnLst/>
              <a:rect l="l" t="t" r="r" b="b"/>
              <a:pathLst>
                <a:path w="7750" h="16525" extrusionOk="0">
                  <a:moveTo>
                    <a:pt x="3693" y="16525"/>
                  </a:moveTo>
                  <a:cubicBezTo>
                    <a:pt x="344" y="12341"/>
                    <a:pt x="-1766" y="4325"/>
                    <a:pt x="2022" y="534"/>
                  </a:cubicBezTo>
                  <a:cubicBezTo>
                    <a:pt x="3413" y="-858"/>
                    <a:pt x="6113" y="873"/>
                    <a:pt x="7750" y="196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28" name="Google Shape;242;p17">
              <a:extLst>
                <a:ext uri="{FF2B5EF4-FFF2-40B4-BE49-F238E27FC236}">
                  <a16:creationId xmlns:a16="http://schemas.microsoft.com/office/drawing/2014/main" id="{3374A6DA-C94C-B77F-C3CC-26CBA5275EAF}"/>
                </a:ext>
              </a:extLst>
            </p:cNvPr>
            <p:cNvSpPr txBox="1"/>
            <p:nvPr/>
          </p:nvSpPr>
          <p:spPr>
            <a:xfrm>
              <a:off x="5427060" y="2758028"/>
              <a:ext cx="20123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Lato"/>
                  <a:ea typeface="Lato"/>
                  <a:cs typeface="Lato"/>
                  <a:sym typeface="Lato"/>
                </a:rPr>
                <a:t>?</a:t>
              </a:r>
              <a:endParaRPr sz="1300" dirty="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" name="Google Shape;209;p17">
            <a:extLst>
              <a:ext uri="{FF2B5EF4-FFF2-40B4-BE49-F238E27FC236}">
                <a16:creationId xmlns:a16="http://schemas.microsoft.com/office/drawing/2014/main" id="{9A9E59F4-D570-A1EC-CB2B-BD22CF99517B}"/>
              </a:ext>
            </a:extLst>
          </p:cNvPr>
          <p:cNvSpPr/>
          <p:nvPr/>
        </p:nvSpPr>
        <p:spPr>
          <a:xfrm>
            <a:off x="6898451" y="2700884"/>
            <a:ext cx="200028" cy="585009"/>
          </a:xfrm>
          <a:custGeom>
            <a:avLst/>
            <a:gdLst/>
            <a:ahLst/>
            <a:cxnLst/>
            <a:rect l="l" t="t" r="r" b="b"/>
            <a:pathLst>
              <a:path w="12415" h="29203" extrusionOk="0">
                <a:moveTo>
                  <a:pt x="1674" y="29203"/>
                </a:moveTo>
                <a:cubicBezTo>
                  <a:pt x="1674" y="19521"/>
                  <a:pt x="-3631" y="5123"/>
                  <a:pt x="4777" y="323"/>
                </a:cubicBezTo>
                <a:cubicBezTo>
                  <a:pt x="7761" y="-1381"/>
                  <a:pt x="10880" y="4171"/>
                  <a:pt x="12415" y="724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cxnSp>
        <p:nvCxnSpPr>
          <p:cNvPr id="8" name="Google Shape;210;p17">
            <a:extLst>
              <a:ext uri="{FF2B5EF4-FFF2-40B4-BE49-F238E27FC236}">
                <a16:creationId xmlns:a16="http://schemas.microsoft.com/office/drawing/2014/main" id="{616A3C35-8C78-145F-E137-1A1BE8538678}"/>
              </a:ext>
            </a:extLst>
          </p:cNvPr>
          <p:cNvCxnSpPr/>
          <p:nvPr/>
        </p:nvCxnSpPr>
        <p:spPr>
          <a:xfrm>
            <a:off x="6874575" y="2674534"/>
            <a:ext cx="369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13D440F-72F6-A057-46D8-ADD964C2E99F}"/>
              </a:ext>
            </a:extLst>
          </p:cNvPr>
          <p:cNvSpPr/>
          <p:nvPr/>
        </p:nvSpPr>
        <p:spPr>
          <a:xfrm>
            <a:off x="4526281" y="3285067"/>
            <a:ext cx="1010919" cy="821494"/>
          </a:xfrm>
          <a:prstGeom prst="rect">
            <a:avLst/>
          </a:prstGeom>
          <a:noFill/>
          <a:ln w="285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B35233-E67C-1160-503F-4E2FED34980E}"/>
              </a:ext>
            </a:extLst>
          </p:cNvPr>
          <p:cNvSpPr/>
          <p:nvPr/>
        </p:nvSpPr>
        <p:spPr>
          <a:xfrm>
            <a:off x="1459420" y="1117293"/>
            <a:ext cx="10541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B1E91A-320F-477E-4838-AF927880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88" y="879921"/>
            <a:ext cx="4081803" cy="408180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9A01164-4355-13AC-1903-B97506B95540}"/>
              </a:ext>
            </a:extLst>
          </p:cNvPr>
          <p:cNvSpPr/>
          <p:nvPr/>
        </p:nvSpPr>
        <p:spPr>
          <a:xfrm>
            <a:off x="1459420" y="1117293"/>
            <a:ext cx="10541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Google Shape;230;p19">
            <a:extLst>
              <a:ext uri="{FF2B5EF4-FFF2-40B4-BE49-F238E27FC236}">
                <a16:creationId xmlns:a16="http://schemas.microsoft.com/office/drawing/2014/main" id="{B78231D0-F88F-EABD-45B1-0B65E72C1EC2}"/>
              </a:ext>
            </a:extLst>
          </p:cNvPr>
          <p:cNvSpPr txBox="1"/>
          <p:nvPr/>
        </p:nvSpPr>
        <p:spPr>
          <a:xfrm>
            <a:off x="159345" y="4344051"/>
            <a:ext cx="165665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P</a:t>
            </a:r>
            <a:r>
              <a:rPr lang="en" sz="1200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PFD max = 475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n=3-4</a:t>
            </a:r>
            <a:endParaRPr sz="1200" dirty="0">
              <a:solidFill>
                <a:schemeClr val="bg1">
                  <a:lumMod val="7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97FA399-CBD4-AD8D-C31A-C9FEB2F18E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997" t="92342" r="4997" b="3956"/>
          <a:stretch/>
        </p:blipFill>
        <p:spPr>
          <a:xfrm>
            <a:off x="3229519" y="4649910"/>
            <a:ext cx="190501" cy="1510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4209045-AEBF-EED5-36FF-90A1F2FF41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775" t="91630" r="21903" b="3754"/>
          <a:stretch/>
        </p:blipFill>
        <p:spPr>
          <a:xfrm>
            <a:off x="2746207" y="4612626"/>
            <a:ext cx="199081" cy="18836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5827109-6A97-A186-1708-110FC2702479}"/>
              </a:ext>
            </a:extLst>
          </p:cNvPr>
          <p:cNvSpPr txBox="1"/>
          <p:nvPr/>
        </p:nvSpPr>
        <p:spPr>
          <a:xfrm>
            <a:off x="648391" y="1286319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err="1">
                <a:solidFill>
                  <a:schemeClr val="bg1"/>
                </a:solidFill>
              </a:rPr>
              <a:t>day</a:t>
            </a:r>
            <a:r>
              <a:rPr lang="fr-BE" sz="1200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56052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4"/>
          <p:cNvPicPr preferRelativeResize="0"/>
          <p:nvPr/>
        </p:nvPicPr>
        <p:blipFill rotWithShape="1">
          <a:blip r:embed="rId3">
            <a:alphaModFix/>
          </a:blip>
          <a:srcRect t="7774" b="24853"/>
          <a:stretch/>
        </p:blipFill>
        <p:spPr>
          <a:xfrm>
            <a:off x="228600" y="874675"/>
            <a:ext cx="4236800" cy="21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/>
          <p:nvPr/>
        </p:nvSpPr>
        <p:spPr>
          <a:xfrm rot="521809">
            <a:off x="3445893" y="923607"/>
            <a:ext cx="1827310" cy="1653485"/>
          </a:xfrm>
          <a:prstGeom prst="triangle">
            <a:avLst>
              <a:gd name="adj" fmla="val 78162"/>
            </a:avLst>
          </a:prstGeom>
          <a:solidFill>
            <a:srgbClr val="FFFFFF">
              <a:alpha val="17880"/>
            </a:srgb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4"/>
          <p:cNvSpPr/>
          <p:nvPr/>
        </p:nvSpPr>
        <p:spPr>
          <a:xfrm>
            <a:off x="4541600" y="756900"/>
            <a:ext cx="4602300" cy="19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 txBox="1"/>
          <p:nvPr/>
        </p:nvSpPr>
        <p:spPr>
          <a:xfrm>
            <a:off x="-8" y="4884593"/>
            <a:ext cx="3102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1.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7" name="Google Shape;117;p14"/>
          <p:cNvPicPr preferRelativeResize="0"/>
          <p:nvPr/>
        </p:nvPicPr>
        <p:blipFill rotWithShape="1">
          <a:blip r:embed="rId4">
            <a:alphaModFix/>
          </a:blip>
          <a:srcRect l="37668" t="10469" r="14782" b="14697"/>
          <a:stretch/>
        </p:blipFill>
        <p:spPr>
          <a:xfrm>
            <a:off x="4869525" y="950625"/>
            <a:ext cx="1690200" cy="1767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18" name="Google Shape;118;p14"/>
          <p:cNvSpPr txBox="1"/>
          <p:nvPr/>
        </p:nvSpPr>
        <p:spPr>
          <a:xfrm>
            <a:off x="4940600" y="2442294"/>
            <a:ext cx="2265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0" name="Google Shape;120;p14"/>
          <p:cNvPicPr preferRelativeResize="0"/>
          <p:nvPr/>
        </p:nvPicPr>
        <p:blipFill rotWithShape="1">
          <a:blip r:embed="rId5">
            <a:alphaModFix/>
          </a:blip>
          <a:srcRect l="6366" t="2953" r="5698" b="14998"/>
          <a:stretch/>
        </p:blipFill>
        <p:spPr>
          <a:xfrm>
            <a:off x="228600" y="3136806"/>
            <a:ext cx="2677550" cy="182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8921" y="3136806"/>
            <a:ext cx="1416479" cy="182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4"/>
          <p:cNvSpPr/>
          <p:nvPr/>
        </p:nvSpPr>
        <p:spPr>
          <a:xfrm rot="1225915">
            <a:off x="6019675" y="890704"/>
            <a:ext cx="1717875" cy="1558042"/>
          </a:xfrm>
          <a:prstGeom prst="triangle">
            <a:avLst>
              <a:gd name="adj" fmla="val 60973"/>
            </a:avLst>
          </a:prstGeom>
          <a:solidFill>
            <a:srgbClr val="FFFFFF">
              <a:alpha val="17880"/>
            </a:srgb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14"/>
          <p:cNvPicPr preferRelativeResize="0"/>
          <p:nvPr/>
        </p:nvPicPr>
        <p:blipFill rotWithShape="1">
          <a:blip r:embed="rId7">
            <a:alphaModFix/>
          </a:blip>
          <a:srcRect r="25656" b="12426"/>
          <a:stretch/>
        </p:blipFill>
        <p:spPr>
          <a:xfrm>
            <a:off x="7210700" y="950625"/>
            <a:ext cx="1690200" cy="1767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24" name="Google Shape;124;p14"/>
          <p:cNvSpPr txBox="1"/>
          <p:nvPr/>
        </p:nvSpPr>
        <p:spPr>
          <a:xfrm>
            <a:off x="7302800" y="2442294"/>
            <a:ext cx="2265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3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" name="Google Shape;256;p24">
            <a:extLst>
              <a:ext uri="{FF2B5EF4-FFF2-40B4-BE49-F238E27FC236}">
                <a16:creationId xmlns:a16="http://schemas.microsoft.com/office/drawing/2014/main" id="{1095EEE0-32E5-7367-8ADE-D1D602ADF35E}"/>
              </a:ext>
            </a:extLst>
          </p:cNvPr>
          <p:cNvSpPr txBox="1"/>
          <p:nvPr/>
        </p:nvSpPr>
        <p:spPr>
          <a:xfrm>
            <a:off x="214671" y="4667144"/>
            <a:ext cx="282476" cy="312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200" dirty="0">
              <a:solidFill>
                <a:schemeClr val="bg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" name="Google Shape;256;p24">
            <a:extLst>
              <a:ext uri="{FF2B5EF4-FFF2-40B4-BE49-F238E27FC236}">
                <a16:creationId xmlns:a16="http://schemas.microsoft.com/office/drawing/2014/main" id="{C7EB5A49-3EF0-A365-452B-4E9F09B4F57A}"/>
              </a:ext>
            </a:extLst>
          </p:cNvPr>
          <p:cNvSpPr txBox="1"/>
          <p:nvPr/>
        </p:nvSpPr>
        <p:spPr>
          <a:xfrm>
            <a:off x="3065882" y="4667144"/>
            <a:ext cx="282476" cy="312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1200" dirty="0">
              <a:solidFill>
                <a:schemeClr val="bg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" name="Google Shape;220;p17">
            <a:extLst>
              <a:ext uri="{FF2B5EF4-FFF2-40B4-BE49-F238E27FC236}">
                <a16:creationId xmlns:a16="http://schemas.microsoft.com/office/drawing/2014/main" id="{8606AB83-80A2-93D6-1F07-C7898030A8C3}"/>
              </a:ext>
            </a:extLst>
          </p:cNvPr>
          <p:cNvGrpSpPr/>
          <p:nvPr/>
        </p:nvGrpSpPr>
        <p:grpSpPr>
          <a:xfrm>
            <a:off x="4869525" y="3270281"/>
            <a:ext cx="4031375" cy="1696500"/>
            <a:chOff x="328263" y="2008700"/>
            <a:chExt cx="3673525" cy="1696500"/>
          </a:xfrm>
        </p:grpSpPr>
        <p:grpSp>
          <p:nvGrpSpPr>
            <p:cNvPr id="3" name="Google Shape;221;p17">
              <a:extLst>
                <a:ext uri="{FF2B5EF4-FFF2-40B4-BE49-F238E27FC236}">
                  <a16:creationId xmlns:a16="http://schemas.microsoft.com/office/drawing/2014/main" id="{200240C3-70BC-A099-E4EA-1E21EC0AA8FB}"/>
                </a:ext>
              </a:extLst>
            </p:cNvPr>
            <p:cNvGrpSpPr/>
            <p:nvPr/>
          </p:nvGrpSpPr>
          <p:grpSpPr>
            <a:xfrm>
              <a:off x="328263" y="2008700"/>
              <a:ext cx="3673525" cy="1696500"/>
              <a:chOff x="327500" y="2495650"/>
              <a:chExt cx="3673525" cy="1696500"/>
            </a:xfrm>
          </p:grpSpPr>
          <p:pic>
            <p:nvPicPr>
              <p:cNvPr id="19" name="Google Shape;222;p17">
                <a:extLst>
                  <a:ext uri="{FF2B5EF4-FFF2-40B4-BE49-F238E27FC236}">
                    <a16:creationId xmlns:a16="http://schemas.microsoft.com/office/drawing/2014/main" id="{4A6231F6-36C3-DB66-710A-7F352FD2463F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l="32024" t="12826" r="29401" b="7751"/>
              <a:stretch/>
            </p:blipFill>
            <p:spPr>
              <a:xfrm rot="5400000">
                <a:off x="1315250" y="1509550"/>
                <a:ext cx="1696500" cy="36687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</p:pic>
          <p:sp>
            <p:nvSpPr>
              <p:cNvPr id="20" name="Google Shape;223;p17">
                <a:extLst>
                  <a:ext uri="{FF2B5EF4-FFF2-40B4-BE49-F238E27FC236}">
                    <a16:creationId xmlns:a16="http://schemas.microsoft.com/office/drawing/2014/main" id="{75E055E8-F73C-14C4-6CDE-D5B4BC2CFAD7}"/>
                  </a:ext>
                </a:extLst>
              </p:cNvPr>
              <p:cNvSpPr/>
              <p:nvPr/>
            </p:nvSpPr>
            <p:spPr>
              <a:xfrm>
                <a:off x="329025" y="2495650"/>
                <a:ext cx="3672000" cy="1694400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6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24;p17">
                <a:extLst>
                  <a:ext uri="{FF2B5EF4-FFF2-40B4-BE49-F238E27FC236}">
                    <a16:creationId xmlns:a16="http://schemas.microsoft.com/office/drawing/2014/main" id="{87CD8826-1B74-ADBE-FF97-76121EEDA85C}"/>
                  </a:ext>
                </a:extLst>
              </p:cNvPr>
              <p:cNvSpPr/>
              <p:nvPr/>
            </p:nvSpPr>
            <p:spPr>
              <a:xfrm>
                <a:off x="327500" y="2495650"/>
                <a:ext cx="3672000" cy="1694400"/>
              </a:xfrm>
              <a:prstGeom prst="roundRect">
                <a:avLst>
                  <a:gd name="adj" fmla="val 16667"/>
                </a:avLst>
              </a:prstGeom>
              <a:solidFill>
                <a:srgbClr val="1A9988">
                  <a:alpha val="17320"/>
                </a:srgbClr>
              </a:solidFill>
              <a:ln w="19050" cap="flat" cmpd="sng">
                <a:solidFill>
                  <a:srgbClr val="7890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225;p17">
              <a:extLst>
                <a:ext uri="{FF2B5EF4-FFF2-40B4-BE49-F238E27FC236}">
                  <a16:creationId xmlns:a16="http://schemas.microsoft.com/office/drawing/2014/main" id="{E7050A87-3141-370B-4170-5073AC6C8C1C}"/>
                </a:ext>
              </a:extLst>
            </p:cNvPr>
            <p:cNvGrpSpPr/>
            <p:nvPr/>
          </p:nvGrpSpPr>
          <p:grpSpPr>
            <a:xfrm>
              <a:off x="1658600" y="2799686"/>
              <a:ext cx="582241" cy="75870"/>
              <a:chOff x="3652600" y="2873075"/>
              <a:chExt cx="2048700" cy="165150"/>
            </a:xfrm>
          </p:grpSpPr>
          <p:cxnSp>
            <p:nvCxnSpPr>
              <p:cNvPr id="17" name="Google Shape;226;p17">
                <a:extLst>
                  <a:ext uri="{FF2B5EF4-FFF2-40B4-BE49-F238E27FC236}">
                    <a16:creationId xmlns:a16="http://schemas.microsoft.com/office/drawing/2014/main" id="{2CC9F157-7B0F-6F83-F8D0-E17263306497}"/>
                  </a:ext>
                </a:extLst>
              </p:cNvPr>
              <p:cNvCxnSpPr/>
              <p:nvPr/>
            </p:nvCxnSpPr>
            <p:spPr>
              <a:xfrm rot="10800000">
                <a:off x="3658000" y="3038225"/>
                <a:ext cx="203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8" name="Google Shape;227;p17">
                <a:extLst>
                  <a:ext uri="{FF2B5EF4-FFF2-40B4-BE49-F238E27FC236}">
                    <a16:creationId xmlns:a16="http://schemas.microsoft.com/office/drawing/2014/main" id="{A08BDC88-FCF5-3058-04ED-CFDA496BB980}"/>
                  </a:ext>
                </a:extLst>
              </p:cNvPr>
              <p:cNvCxnSpPr/>
              <p:nvPr/>
            </p:nvCxnSpPr>
            <p:spPr>
              <a:xfrm>
                <a:off x="3652600" y="2873075"/>
                <a:ext cx="2048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5" name="Google Shape;228;p17">
              <a:extLst>
                <a:ext uri="{FF2B5EF4-FFF2-40B4-BE49-F238E27FC236}">
                  <a16:creationId xmlns:a16="http://schemas.microsoft.com/office/drawing/2014/main" id="{E2996756-312D-1901-2C8C-5CC20ACBE51F}"/>
                </a:ext>
              </a:extLst>
            </p:cNvPr>
            <p:cNvGrpSpPr/>
            <p:nvPr/>
          </p:nvGrpSpPr>
          <p:grpSpPr>
            <a:xfrm>
              <a:off x="2318283" y="2196375"/>
              <a:ext cx="1515679" cy="1321154"/>
              <a:chOff x="700182" y="977175"/>
              <a:chExt cx="1515679" cy="1321154"/>
            </a:xfrm>
          </p:grpSpPr>
          <p:pic>
            <p:nvPicPr>
              <p:cNvPr id="12" name="Google Shape;229;p17">
                <a:extLst>
                  <a:ext uri="{FF2B5EF4-FFF2-40B4-BE49-F238E27FC236}">
                    <a16:creationId xmlns:a16="http://schemas.microsoft.com/office/drawing/2014/main" id="{F0EF1CBC-60DE-677E-E1B4-6818EAC9BC25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8225" t="27231" r="32041" b="14544"/>
              <a:stretch/>
            </p:blipFill>
            <p:spPr>
              <a:xfrm>
                <a:off x="700182" y="986729"/>
                <a:ext cx="1515600" cy="13116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</p:pic>
          <p:sp>
            <p:nvSpPr>
              <p:cNvPr id="13" name="Google Shape;230;p17">
                <a:extLst>
                  <a:ext uri="{FF2B5EF4-FFF2-40B4-BE49-F238E27FC236}">
                    <a16:creationId xmlns:a16="http://schemas.microsoft.com/office/drawing/2014/main" id="{2AB3B35E-3653-CC8E-D82C-5DED2B59ABBD}"/>
                  </a:ext>
                </a:extLst>
              </p:cNvPr>
              <p:cNvSpPr/>
              <p:nvPr/>
            </p:nvSpPr>
            <p:spPr>
              <a:xfrm>
                <a:off x="700182" y="977175"/>
                <a:ext cx="1515600" cy="1311600"/>
              </a:xfrm>
              <a:prstGeom prst="roundRect">
                <a:avLst>
                  <a:gd name="adj" fmla="val 16667"/>
                </a:avLst>
              </a:prstGeom>
              <a:solidFill>
                <a:srgbClr val="DEB06A">
                  <a:alpha val="64700"/>
                </a:srgbClr>
              </a:solidFill>
              <a:ln w="19050" cap="flat" cmpd="sng">
                <a:solidFill>
                  <a:srgbClr val="A9510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31;p17">
                <a:extLst>
                  <a:ext uri="{FF2B5EF4-FFF2-40B4-BE49-F238E27FC236}">
                    <a16:creationId xmlns:a16="http://schemas.microsoft.com/office/drawing/2014/main" id="{2182E0E2-9EE1-37CC-F260-51DDCA6F585F}"/>
                  </a:ext>
                </a:extLst>
              </p:cNvPr>
              <p:cNvSpPr txBox="1"/>
              <p:nvPr/>
            </p:nvSpPr>
            <p:spPr>
              <a:xfrm>
                <a:off x="756661" y="1369364"/>
                <a:ext cx="1459200" cy="49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latin typeface="Lato"/>
                    <a:ea typeface="Lato"/>
                    <a:cs typeface="Lato"/>
                    <a:sym typeface="Lato"/>
                  </a:rPr>
                  <a:t>Symbiotic </a:t>
                </a:r>
                <a:r>
                  <a:rPr lang="en" sz="1700" b="1">
                    <a:latin typeface="Lato"/>
                    <a:ea typeface="Lato"/>
                    <a:cs typeface="Lato"/>
                    <a:sym typeface="Lato"/>
                  </a:rPr>
                  <a:t>Microalgae</a:t>
                </a:r>
                <a:endParaRPr sz="1700" b="1"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10" name="Google Shape;235;p17">
              <a:extLst>
                <a:ext uri="{FF2B5EF4-FFF2-40B4-BE49-F238E27FC236}">
                  <a16:creationId xmlns:a16="http://schemas.microsoft.com/office/drawing/2014/main" id="{7577BEFE-D164-2F93-13DE-47BF3020FC5F}"/>
                </a:ext>
              </a:extLst>
            </p:cNvPr>
            <p:cNvSpPr txBox="1"/>
            <p:nvPr/>
          </p:nvSpPr>
          <p:spPr>
            <a:xfrm>
              <a:off x="517808" y="2596817"/>
              <a:ext cx="11814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>
                  <a:latin typeface="Lato"/>
                  <a:ea typeface="Lato"/>
                  <a:cs typeface="Lato"/>
                  <a:sym typeface="Lato"/>
                </a:rPr>
                <a:t>Cnidarian</a:t>
              </a:r>
              <a:endParaRPr sz="1700" b="1"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>
                  <a:latin typeface="Lato"/>
                  <a:ea typeface="Lato"/>
                  <a:cs typeface="Lato"/>
                  <a:sym typeface="Lato"/>
                </a:rPr>
                <a:t>Host</a:t>
              </a:r>
              <a:endParaRPr sz="1700" b="1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6" name="Google Shape;191;p17">
            <a:extLst>
              <a:ext uri="{FF2B5EF4-FFF2-40B4-BE49-F238E27FC236}">
                <a16:creationId xmlns:a16="http://schemas.microsoft.com/office/drawing/2014/main" id="{1C43D2DE-144E-2045-F326-7FA937E74659}"/>
              </a:ext>
            </a:extLst>
          </p:cNvPr>
          <p:cNvSpPr/>
          <p:nvPr/>
        </p:nvSpPr>
        <p:spPr>
          <a:xfrm>
            <a:off x="8518100" y="187050"/>
            <a:ext cx="382800" cy="382800"/>
          </a:xfrm>
          <a:prstGeom prst="ellipse">
            <a:avLst/>
          </a:prstGeom>
          <a:solidFill>
            <a:srgbClr val="EB5600">
              <a:alpha val="5084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dirty="0"/>
              <a:t>1</a:t>
            </a:r>
            <a:endParaRPr dirty="0"/>
          </a:p>
        </p:txBody>
      </p:sp>
      <p:sp>
        <p:nvSpPr>
          <p:cNvPr id="9" name="Google Shape;215;p19">
            <a:extLst>
              <a:ext uri="{FF2B5EF4-FFF2-40B4-BE49-F238E27FC236}">
                <a16:creationId xmlns:a16="http://schemas.microsoft.com/office/drawing/2014/main" id="{712AD5CD-8AA0-F3DD-140D-A068D5898C7A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1.	</a:t>
            </a:r>
            <a:r>
              <a:rPr lang="en-US" dirty="0">
                <a:solidFill>
                  <a:srgbClr val="000000"/>
                </a:solidFill>
              </a:rPr>
              <a:t>Introduction</a:t>
            </a:r>
            <a:endParaRPr lang="en-US" b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/>
          <p:nvPr/>
        </p:nvSpPr>
        <p:spPr>
          <a:xfrm>
            <a:off x="8518100" y="187050"/>
            <a:ext cx="382800" cy="382800"/>
          </a:xfrm>
          <a:prstGeom prst="ellipse">
            <a:avLst/>
          </a:prstGeom>
          <a:solidFill>
            <a:srgbClr val="EB5600">
              <a:alpha val="5084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8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B2F463-AE01-F944-AE52-3E7EF8073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51" y="928133"/>
            <a:ext cx="4087902" cy="4087902"/>
          </a:xfrm>
          <a:prstGeom prst="rect">
            <a:avLst/>
          </a:prstGeom>
        </p:spPr>
      </p:pic>
      <p:sp>
        <p:nvSpPr>
          <p:cNvPr id="10" name="Google Shape;209;p18">
            <a:extLst>
              <a:ext uri="{FF2B5EF4-FFF2-40B4-BE49-F238E27FC236}">
                <a16:creationId xmlns:a16="http://schemas.microsoft.com/office/drawing/2014/main" id="{08E7A340-B8EC-E7EF-AB30-ECF95E840EF8}"/>
              </a:ext>
            </a:extLst>
          </p:cNvPr>
          <p:cNvSpPr txBox="1"/>
          <p:nvPr/>
        </p:nvSpPr>
        <p:spPr>
          <a:xfrm>
            <a:off x="3708042" y="4400436"/>
            <a:ext cx="739308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n=2-4</a:t>
            </a:r>
            <a:endParaRPr dirty="0">
              <a:solidFill>
                <a:schemeClr val="bg1">
                  <a:lumMod val="7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2FEBB-5035-041B-649A-3DF3F4F831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997" t="92342" r="4997" b="3956"/>
          <a:stretch/>
        </p:blipFill>
        <p:spPr>
          <a:xfrm>
            <a:off x="3463091" y="4704194"/>
            <a:ext cx="190501" cy="151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373CE9-2C7C-B785-B3C4-C3A5706034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75" t="91630" r="21903" b="3754"/>
          <a:stretch/>
        </p:blipFill>
        <p:spPr>
          <a:xfrm>
            <a:off x="3005179" y="4666910"/>
            <a:ext cx="199081" cy="188367"/>
          </a:xfrm>
          <a:prstGeom prst="rect">
            <a:avLst/>
          </a:prstGeom>
        </p:spPr>
      </p:pic>
      <p:sp>
        <p:nvSpPr>
          <p:cNvPr id="5" name="Google Shape;215;p19">
            <a:extLst>
              <a:ext uri="{FF2B5EF4-FFF2-40B4-BE49-F238E27FC236}">
                <a16:creationId xmlns:a16="http://schemas.microsoft.com/office/drawing/2014/main" id="{8AD82892-247B-2DDE-B7B5-0E28D69436CF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3.	</a:t>
            </a:r>
            <a:r>
              <a:rPr lang="en-US" dirty="0">
                <a:solidFill>
                  <a:srgbClr val="000000"/>
                </a:solidFill>
              </a:rPr>
              <a:t>Results</a:t>
            </a:r>
            <a:r>
              <a:rPr lang="en-US" b="0" dirty="0">
                <a:solidFill>
                  <a:srgbClr val="000000"/>
                </a:solidFill>
              </a:rPr>
              <a:t> – Respiration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658382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/>
          <p:nvPr/>
        </p:nvSpPr>
        <p:spPr>
          <a:xfrm>
            <a:off x="8518100" y="187050"/>
            <a:ext cx="382800" cy="382800"/>
          </a:xfrm>
          <a:prstGeom prst="ellipse">
            <a:avLst/>
          </a:prstGeom>
          <a:solidFill>
            <a:srgbClr val="EB5600">
              <a:alpha val="5084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dirty="0"/>
              <a:t>8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B2F463-AE01-F944-AE52-3E7EF8073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51" y="928133"/>
            <a:ext cx="4087902" cy="4087902"/>
          </a:xfrm>
          <a:prstGeom prst="rect">
            <a:avLst/>
          </a:prstGeom>
        </p:spPr>
      </p:pic>
      <p:sp>
        <p:nvSpPr>
          <p:cNvPr id="10" name="Google Shape;209;p18">
            <a:extLst>
              <a:ext uri="{FF2B5EF4-FFF2-40B4-BE49-F238E27FC236}">
                <a16:creationId xmlns:a16="http://schemas.microsoft.com/office/drawing/2014/main" id="{08E7A340-B8EC-E7EF-AB30-ECF95E840EF8}"/>
              </a:ext>
            </a:extLst>
          </p:cNvPr>
          <p:cNvSpPr txBox="1"/>
          <p:nvPr/>
        </p:nvSpPr>
        <p:spPr>
          <a:xfrm>
            <a:off x="3708042" y="4400436"/>
            <a:ext cx="739308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n=2-4</a:t>
            </a:r>
            <a:endParaRPr dirty="0">
              <a:solidFill>
                <a:schemeClr val="bg1">
                  <a:lumMod val="7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2FEBB-5035-041B-649A-3DF3F4F831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997" t="92342" r="4997" b="3956"/>
          <a:stretch/>
        </p:blipFill>
        <p:spPr>
          <a:xfrm>
            <a:off x="3463091" y="4704194"/>
            <a:ext cx="190501" cy="151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373CE9-2C7C-B785-B3C4-C3A5706034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75" t="91630" r="21903" b="3754"/>
          <a:stretch/>
        </p:blipFill>
        <p:spPr>
          <a:xfrm>
            <a:off x="3005179" y="4666910"/>
            <a:ext cx="199081" cy="188367"/>
          </a:xfrm>
          <a:prstGeom prst="rect">
            <a:avLst/>
          </a:prstGeom>
        </p:spPr>
      </p:pic>
      <p:sp>
        <p:nvSpPr>
          <p:cNvPr id="2" name="Google Shape;273;p22">
            <a:extLst>
              <a:ext uri="{FF2B5EF4-FFF2-40B4-BE49-F238E27FC236}">
                <a16:creationId xmlns:a16="http://schemas.microsoft.com/office/drawing/2014/main" id="{52F01D64-7B4C-27DD-574F-403FC6C857DF}"/>
              </a:ext>
            </a:extLst>
          </p:cNvPr>
          <p:cNvSpPr txBox="1"/>
          <p:nvPr/>
        </p:nvSpPr>
        <p:spPr>
          <a:xfrm>
            <a:off x="4728772" y="1418235"/>
            <a:ext cx="4087903" cy="1492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06400" lvl="0" indent="-285750" algn="l" rtl="0">
              <a:spcBef>
                <a:spcPts val="0"/>
              </a:spcBef>
              <a:spcAft>
                <a:spcPts val="0"/>
              </a:spcAft>
              <a:buSzPts val="1700"/>
              <a:buFont typeface="Arial" panose="020B0604020202020204" pitchFamily="34" charset="0"/>
              <a:buChar char="•"/>
            </a:pPr>
            <a:r>
              <a:rPr lang="en" sz="1700" dirty="0">
                <a:latin typeface="Lato"/>
                <a:ea typeface="Lato"/>
                <a:cs typeface="Lato"/>
                <a:sym typeface="Lato"/>
              </a:rPr>
              <a:t>General acceleration of cellular processes?</a:t>
            </a:r>
          </a:p>
          <a:p>
            <a:pPr marL="406400" lvl="0" indent="-285750" algn="l" rtl="0">
              <a:spcBef>
                <a:spcPts val="0"/>
              </a:spcBef>
              <a:spcAft>
                <a:spcPts val="0"/>
              </a:spcAft>
              <a:buSzPts val="1700"/>
              <a:buFont typeface="Arial" panose="020B0604020202020204" pitchFamily="34" charset="0"/>
              <a:buChar char="•"/>
            </a:pPr>
            <a:r>
              <a:rPr lang="en" sz="1700" dirty="0">
                <a:latin typeface="Lato"/>
                <a:ea typeface="Lato"/>
                <a:cs typeface="Lato"/>
                <a:sym typeface="Lato"/>
              </a:rPr>
              <a:t>Increased energetic demand to cope with heat stress ?</a:t>
            </a:r>
          </a:p>
          <a:p>
            <a:pPr marL="406400" lvl="1" indent="-285750">
              <a:buSzPts val="1700"/>
              <a:buFont typeface="Arial" panose="020B0604020202020204" pitchFamily="34" charset="0"/>
              <a:buChar char="•"/>
            </a:pPr>
            <a:endParaRPr sz="17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oogle Shape;215;p19">
            <a:extLst>
              <a:ext uri="{FF2B5EF4-FFF2-40B4-BE49-F238E27FC236}">
                <a16:creationId xmlns:a16="http://schemas.microsoft.com/office/drawing/2014/main" id="{9662265A-AB78-988E-DC8F-4D408DCFBC30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3.	</a:t>
            </a:r>
            <a:r>
              <a:rPr lang="en-US" dirty="0">
                <a:solidFill>
                  <a:srgbClr val="000000"/>
                </a:solidFill>
              </a:rPr>
              <a:t>Results</a:t>
            </a:r>
            <a:r>
              <a:rPr lang="en-US" b="0" dirty="0">
                <a:solidFill>
                  <a:srgbClr val="000000"/>
                </a:solidFill>
              </a:rPr>
              <a:t> – Respiration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11786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/>
          <p:nvPr/>
        </p:nvSpPr>
        <p:spPr>
          <a:xfrm>
            <a:off x="8518100" y="187050"/>
            <a:ext cx="382800" cy="382800"/>
          </a:xfrm>
          <a:prstGeom prst="ellipse">
            <a:avLst/>
          </a:prstGeom>
          <a:solidFill>
            <a:srgbClr val="EB5600">
              <a:alpha val="5084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8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B2F463-AE01-F944-AE52-3E7EF8073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51" y="928133"/>
            <a:ext cx="4087902" cy="4087902"/>
          </a:xfrm>
          <a:prstGeom prst="rect">
            <a:avLst/>
          </a:prstGeom>
        </p:spPr>
      </p:pic>
      <p:sp>
        <p:nvSpPr>
          <p:cNvPr id="10" name="Google Shape;209;p18">
            <a:extLst>
              <a:ext uri="{FF2B5EF4-FFF2-40B4-BE49-F238E27FC236}">
                <a16:creationId xmlns:a16="http://schemas.microsoft.com/office/drawing/2014/main" id="{08E7A340-B8EC-E7EF-AB30-ECF95E840EF8}"/>
              </a:ext>
            </a:extLst>
          </p:cNvPr>
          <p:cNvSpPr txBox="1"/>
          <p:nvPr/>
        </p:nvSpPr>
        <p:spPr>
          <a:xfrm>
            <a:off x="3708042" y="4400436"/>
            <a:ext cx="739308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n=2-4</a:t>
            </a:r>
            <a:endParaRPr dirty="0">
              <a:solidFill>
                <a:schemeClr val="bg1">
                  <a:lumMod val="7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E2FEBB-5035-041B-649A-3DF3F4F831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997" t="92342" r="4997" b="3956"/>
          <a:stretch/>
        </p:blipFill>
        <p:spPr>
          <a:xfrm>
            <a:off x="3463091" y="4704194"/>
            <a:ext cx="190501" cy="151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373CE9-2C7C-B785-B3C4-C3A5706034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775" t="91630" r="21903" b="3754"/>
          <a:stretch/>
        </p:blipFill>
        <p:spPr>
          <a:xfrm>
            <a:off x="3005179" y="4666910"/>
            <a:ext cx="199081" cy="188367"/>
          </a:xfrm>
          <a:prstGeom prst="rect">
            <a:avLst/>
          </a:prstGeom>
        </p:spPr>
      </p:pic>
      <p:pic>
        <p:nvPicPr>
          <p:cNvPr id="18" name="VID_20220216_142539402">
            <a:hlinkClick r:id="" action="ppaction://media"/>
            <a:extLst>
              <a:ext uri="{FF2B5EF4-FFF2-40B4-BE49-F238E27FC236}">
                <a16:creationId xmlns:a16="http://schemas.microsoft.com/office/drawing/2014/main" id="{3DC040A1-C038-80B7-EA6A-F1763ACDAF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8292" t="35713" r="33666" b="9091"/>
          <a:stretch/>
        </p:blipFill>
        <p:spPr>
          <a:xfrm>
            <a:off x="5226396" y="920084"/>
            <a:ext cx="3174759" cy="205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20C134-0402-2F1B-AFC9-480039BF35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7403"/>
          <a:stretch/>
        </p:blipFill>
        <p:spPr>
          <a:xfrm>
            <a:off x="4639225" y="3109956"/>
            <a:ext cx="4288571" cy="1770188"/>
          </a:xfrm>
          <a:prstGeom prst="rect">
            <a:avLst/>
          </a:prstGeom>
        </p:spPr>
      </p:pic>
      <p:sp>
        <p:nvSpPr>
          <p:cNvPr id="7" name="Google Shape;209;p18">
            <a:extLst>
              <a:ext uri="{FF2B5EF4-FFF2-40B4-BE49-F238E27FC236}">
                <a16:creationId xmlns:a16="http://schemas.microsoft.com/office/drawing/2014/main" id="{F3FFC380-2B55-5EAF-E56F-71044C6B6D05}"/>
              </a:ext>
            </a:extLst>
          </p:cNvPr>
          <p:cNvSpPr txBox="1"/>
          <p:nvPr/>
        </p:nvSpPr>
        <p:spPr>
          <a:xfrm>
            <a:off x="8339846" y="4549562"/>
            <a:ext cx="739308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n=4</a:t>
            </a:r>
            <a:endParaRPr dirty="0">
              <a:solidFill>
                <a:schemeClr val="bg1">
                  <a:lumMod val="7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" name="Google Shape;215;p19">
            <a:extLst>
              <a:ext uri="{FF2B5EF4-FFF2-40B4-BE49-F238E27FC236}">
                <a16:creationId xmlns:a16="http://schemas.microsoft.com/office/drawing/2014/main" id="{8E45EFC0-2C16-5F10-75D8-0EF9E07ABE69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3.	</a:t>
            </a:r>
            <a:r>
              <a:rPr lang="en-US" dirty="0">
                <a:solidFill>
                  <a:srgbClr val="000000"/>
                </a:solidFill>
              </a:rPr>
              <a:t>Results</a:t>
            </a:r>
            <a:r>
              <a:rPr lang="en-US" b="0" dirty="0">
                <a:solidFill>
                  <a:srgbClr val="000000"/>
                </a:solidFill>
              </a:rPr>
              <a:t> – Respiration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8659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2"/>
          <p:cNvGrpSpPr/>
          <p:nvPr/>
        </p:nvGrpSpPr>
        <p:grpSpPr>
          <a:xfrm>
            <a:off x="8484500" y="178350"/>
            <a:ext cx="450000" cy="400200"/>
            <a:chOff x="8484500" y="178350"/>
            <a:chExt cx="450000" cy="400200"/>
          </a:xfrm>
        </p:grpSpPr>
        <p:sp>
          <p:nvSpPr>
            <p:cNvPr id="271" name="Google Shape;271;p22"/>
            <p:cNvSpPr/>
            <p:nvPr/>
          </p:nvSpPr>
          <p:spPr>
            <a:xfrm>
              <a:off x="8518100" y="187050"/>
              <a:ext cx="382800" cy="382800"/>
            </a:xfrm>
            <a:prstGeom prst="ellipse">
              <a:avLst/>
            </a:prstGeom>
            <a:solidFill>
              <a:srgbClr val="EB5600">
                <a:alpha val="50840"/>
              </a:srgbClr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2"/>
            <p:cNvSpPr txBox="1"/>
            <p:nvPr/>
          </p:nvSpPr>
          <p:spPr>
            <a:xfrm>
              <a:off x="8484500" y="178350"/>
              <a:ext cx="450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BE" dirty="0">
                  <a:latin typeface="Lato"/>
                  <a:ea typeface="Lato"/>
                  <a:cs typeface="Lato"/>
                  <a:sym typeface="Lato"/>
                </a:rPr>
                <a:t>9</a:t>
              </a:r>
              <a:endParaRPr dirty="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73" name="Google Shape;273;p22"/>
          <p:cNvSpPr txBox="1"/>
          <p:nvPr/>
        </p:nvSpPr>
        <p:spPr>
          <a:xfrm>
            <a:off x="463367" y="1208008"/>
            <a:ext cx="5266944" cy="358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06400" lvl="0" indent="-285750" algn="l" rtl="0">
              <a:spcBef>
                <a:spcPts val="0"/>
              </a:spcBef>
              <a:spcAft>
                <a:spcPts val="0"/>
              </a:spcAft>
              <a:buSzPts val="1700"/>
              <a:buFont typeface="Arial" panose="020B0604020202020204" pitchFamily="34" charset="0"/>
              <a:buChar char="•"/>
            </a:pPr>
            <a:r>
              <a:rPr lang="en" sz="1700" b="1" dirty="0">
                <a:latin typeface="Lato"/>
                <a:ea typeface="Lato"/>
                <a:cs typeface="Lato"/>
                <a:sym typeface="Lato"/>
              </a:rPr>
              <a:t>High tolerance </a:t>
            </a:r>
            <a:r>
              <a:rPr lang="en" sz="1700" dirty="0">
                <a:latin typeface="Lato"/>
                <a:ea typeface="Lato"/>
                <a:cs typeface="Lato"/>
                <a:sym typeface="Lato"/>
              </a:rPr>
              <a:t>to moderate heat stress</a:t>
            </a:r>
          </a:p>
          <a:p>
            <a:pPr marL="406400" lvl="1" indent="-285750">
              <a:buSzPts val="1700"/>
              <a:buFont typeface="Arial" panose="020B0604020202020204" pitchFamily="34" charset="0"/>
              <a:buChar char="•"/>
            </a:pPr>
            <a:r>
              <a:rPr lang="en" sz="1700" dirty="0">
                <a:latin typeface="Lato"/>
                <a:ea typeface="Lato"/>
                <a:cs typeface="Lato"/>
                <a:sym typeface="Lato"/>
              </a:rPr>
              <a:t>With transient </a:t>
            </a:r>
            <a:r>
              <a:rPr lang="en" sz="1700" b="1" dirty="0">
                <a:latin typeface="Lato"/>
                <a:ea typeface="Lato"/>
                <a:cs typeface="Lato"/>
                <a:sym typeface="Lato"/>
              </a:rPr>
              <a:t>adjustments</a:t>
            </a:r>
          </a:p>
          <a:p>
            <a:pPr marL="120650" lvl="1">
              <a:buSzPts val="1700"/>
            </a:pPr>
            <a:endParaRPr lang="en" sz="1700" b="1" dirty="0">
              <a:latin typeface="Lato"/>
              <a:ea typeface="Lato"/>
              <a:cs typeface="Lato"/>
              <a:sym typeface="Lato"/>
            </a:endParaRPr>
          </a:p>
          <a:p>
            <a:pPr marL="406400" lvl="1" indent="-285750">
              <a:buSzPts val="1700"/>
              <a:buFont typeface="Arial" panose="020B0604020202020204" pitchFamily="34" charset="0"/>
              <a:buChar char="•"/>
            </a:pPr>
            <a:r>
              <a:rPr lang="en" sz="1700" u="sng" dirty="0">
                <a:latin typeface="Lato"/>
                <a:ea typeface="Lato"/>
                <a:cs typeface="Lato"/>
                <a:sym typeface="Lato"/>
              </a:rPr>
              <a:t>New questions:</a:t>
            </a:r>
          </a:p>
          <a:p>
            <a:pPr marL="406400" lvl="1" indent="-285750">
              <a:buSzPts val="1700"/>
              <a:buFont typeface="Arial" panose="020B0604020202020204" pitchFamily="34" charset="0"/>
              <a:buChar char="•"/>
            </a:pPr>
            <a:r>
              <a:rPr lang="en" sz="1700" dirty="0">
                <a:latin typeface="Lato"/>
                <a:ea typeface="Lato"/>
                <a:cs typeface="Lato"/>
                <a:sym typeface="Lato"/>
              </a:rPr>
              <a:t>How is photosynthesis maintained?</a:t>
            </a:r>
          </a:p>
          <a:p>
            <a:pPr marL="406400" lvl="1" indent="-285750">
              <a:buSzPts val="1700"/>
              <a:buFont typeface="Arial" panose="020B0604020202020204" pitchFamily="34" charset="0"/>
              <a:buChar char="•"/>
            </a:pPr>
            <a:r>
              <a:rPr lang="en" sz="1700" dirty="0">
                <a:latin typeface="Lato"/>
                <a:ea typeface="Lato"/>
                <a:cs typeface="Lato"/>
                <a:sym typeface="Lato"/>
              </a:rPr>
              <a:t>What is happening in the first days of stress?</a:t>
            </a:r>
          </a:p>
          <a:p>
            <a:pPr marL="406400" lvl="1" indent="-285750">
              <a:buSzPts val="1700"/>
              <a:buFont typeface="Arial" panose="020B0604020202020204" pitchFamily="34" charset="0"/>
              <a:buChar char="•"/>
            </a:pPr>
            <a:r>
              <a:rPr lang="en" sz="1700" dirty="0">
                <a:latin typeface="Lato"/>
                <a:ea typeface="Lato"/>
                <a:cs typeface="Lato"/>
                <a:sym typeface="Lato"/>
              </a:rPr>
              <a:t>What mechanisms ensure tolerance?</a:t>
            </a:r>
            <a:endParaRPr sz="1700" dirty="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Lato"/>
              <a:ea typeface="Lato"/>
              <a:cs typeface="Lato"/>
              <a:sym typeface="Lato"/>
            </a:endParaRPr>
          </a:p>
          <a:p>
            <a:pPr marL="406400" lvl="0" indent="-285750" algn="l" rtl="0">
              <a:spcBef>
                <a:spcPts val="0"/>
              </a:spcBef>
              <a:spcAft>
                <a:spcPts val="0"/>
              </a:spcAft>
              <a:buSzPts val="1700"/>
              <a:buFont typeface="Arial" panose="020B0604020202020204" pitchFamily="34" charset="0"/>
              <a:buChar char="•"/>
            </a:pPr>
            <a:r>
              <a:rPr lang="en" sz="1700" u="sng" dirty="0">
                <a:latin typeface="Lato"/>
                <a:ea typeface="Lato"/>
                <a:cs typeface="Lato"/>
                <a:sym typeface="Lato"/>
              </a:rPr>
              <a:t>What’s next:</a:t>
            </a:r>
            <a:r>
              <a:rPr lang="en" sz="1700" dirty="0">
                <a:latin typeface="Lato"/>
                <a:ea typeface="Lato"/>
                <a:cs typeface="Lato"/>
                <a:sym typeface="Lato"/>
              </a:rPr>
              <a:t> explore…</a:t>
            </a:r>
          </a:p>
          <a:p>
            <a:pPr marL="406400" lvl="5" indent="-285750">
              <a:buSzPts val="1700"/>
              <a:buFont typeface="Arial" panose="020B0604020202020204" pitchFamily="34" charset="0"/>
              <a:buChar char="•"/>
            </a:pPr>
            <a:r>
              <a:rPr lang="en" sz="1700" dirty="0">
                <a:latin typeface="Lato"/>
                <a:ea typeface="Lato"/>
                <a:cs typeface="Lato"/>
                <a:sym typeface="Lato"/>
              </a:rPr>
              <a:t>… functional adaptation </a:t>
            </a:r>
          </a:p>
          <a:p>
            <a:pPr marL="120650" lvl="5">
              <a:buSzPts val="1700"/>
            </a:pPr>
            <a:r>
              <a:rPr lang="en" sz="1700" dirty="0">
                <a:latin typeface="Lato"/>
                <a:ea typeface="Lato"/>
                <a:cs typeface="Lato"/>
                <a:sym typeface="Lato"/>
              </a:rPr>
              <a:t>                            (bottom-up proteomics)</a:t>
            </a:r>
          </a:p>
          <a:p>
            <a:pPr marL="406400" indent="-285750">
              <a:buSzPts val="1700"/>
              <a:buFont typeface="Arial" panose="020B0604020202020204" pitchFamily="34" charset="0"/>
              <a:buChar char="•"/>
            </a:pPr>
            <a:r>
              <a:rPr lang="en" sz="1700" dirty="0">
                <a:latin typeface="Lato"/>
                <a:ea typeface="Lato"/>
                <a:cs typeface="Lato"/>
                <a:sym typeface="Lato"/>
              </a:rPr>
              <a:t>… membrane fluidity adjustment </a:t>
            </a:r>
          </a:p>
          <a:p>
            <a:pPr marL="120650">
              <a:buSzPts val="1700"/>
            </a:pPr>
            <a:r>
              <a:rPr lang="en" sz="1700" dirty="0">
                <a:latin typeface="Lato"/>
                <a:ea typeface="Lato"/>
                <a:cs typeface="Lato"/>
                <a:sym typeface="Lato"/>
              </a:rPr>
              <a:t>                            (fatty-acids composition)</a:t>
            </a:r>
          </a:p>
        </p:txBody>
      </p:sp>
      <p:pic>
        <p:nvPicPr>
          <p:cNvPr id="12" name="VID_20220216_142539402">
            <a:hlinkClick r:id="" action="ppaction://media"/>
            <a:extLst>
              <a:ext uri="{FF2B5EF4-FFF2-40B4-BE49-F238E27FC236}">
                <a16:creationId xmlns:a16="http://schemas.microsoft.com/office/drawing/2014/main" id="{E97C02B5-54CA-CA79-020C-C1F93F153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292" t="-3502" r="33666" b="5598"/>
          <a:stretch/>
        </p:blipFill>
        <p:spPr>
          <a:xfrm>
            <a:off x="5508953" y="1014809"/>
            <a:ext cx="3174759" cy="3639470"/>
          </a:xfrm>
          <a:prstGeom prst="rect">
            <a:avLst/>
          </a:prstGeom>
        </p:spPr>
      </p:pic>
      <p:sp>
        <p:nvSpPr>
          <p:cNvPr id="5" name="Google Shape;215;p19">
            <a:extLst>
              <a:ext uri="{FF2B5EF4-FFF2-40B4-BE49-F238E27FC236}">
                <a16:creationId xmlns:a16="http://schemas.microsoft.com/office/drawing/2014/main" id="{A85A2330-B1AE-14EA-4E1D-AC6CE4461616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4.	</a:t>
            </a:r>
            <a:r>
              <a:rPr lang="en-US" dirty="0">
                <a:solidFill>
                  <a:srgbClr val="000000"/>
                </a:solidFill>
              </a:rPr>
              <a:t>Conclusion</a:t>
            </a:r>
            <a:endParaRPr lang="en-US" b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667041-A918-24EF-9C22-92510681FEB9}"/>
              </a:ext>
            </a:extLst>
          </p:cNvPr>
          <p:cNvGrpSpPr/>
          <p:nvPr/>
        </p:nvGrpSpPr>
        <p:grpSpPr>
          <a:xfrm>
            <a:off x="425450" y="1367909"/>
            <a:ext cx="363720" cy="149171"/>
            <a:chOff x="228600" y="1367909"/>
            <a:chExt cx="363720" cy="149171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DD985B84-3A44-2511-4E69-AF2827DB0712}"/>
                </a:ext>
              </a:extLst>
            </p:cNvPr>
            <p:cNvSpPr/>
            <p:nvPr/>
          </p:nvSpPr>
          <p:spPr>
            <a:xfrm rot="5400000">
              <a:off x="416657" y="1341418"/>
              <a:ext cx="149171" cy="202154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A9B5C4E-89C2-A866-F170-84AF4169F3CE}"/>
                </a:ext>
              </a:extLst>
            </p:cNvPr>
            <p:cNvCxnSpPr>
              <a:endCxn id="3" idx="0"/>
            </p:cNvCxnSpPr>
            <p:nvPr/>
          </p:nvCxnSpPr>
          <p:spPr>
            <a:xfrm flipV="1">
              <a:off x="228600" y="1442496"/>
              <a:ext cx="363720" cy="1071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60E9AA5-D3BC-E93A-B88E-3971CC8CE19A}"/>
              </a:ext>
            </a:extLst>
          </p:cNvPr>
          <p:cNvGrpSpPr/>
          <p:nvPr/>
        </p:nvGrpSpPr>
        <p:grpSpPr>
          <a:xfrm>
            <a:off x="425450" y="2134150"/>
            <a:ext cx="363720" cy="149171"/>
            <a:chOff x="228600" y="1367909"/>
            <a:chExt cx="363720" cy="149171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27A09BBF-B2D4-0310-E8D1-C3FE0909FB1F}"/>
                </a:ext>
              </a:extLst>
            </p:cNvPr>
            <p:cNvSpPr/>
            <p:nvPr/>
          </p:nvSpPr>
          <p:spPr>
            <a:xfrm rot="5400000">
              <a:off x="416657" y="1341418"/>
              <a:ext cx="149171" cy="202154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C6D8132-FC2A-7737-7F88-CF43F4AEEDC7}"/>
                </a:ext>
              </a:extLst>
            </p:cNvPr>
            <p:cNvCxnSpPr>
              <a:endCxn id="9" idx="0"/>
            </p:cNvCxnSpPr>
            <p:nvPr/>
          </p:nvCxnSpPr>
          <p:spPr>
            <a:xfrm flipV="1">
              <a:off x="228600" y="1442496"/>
              <a:ext cx="363720" cy="1071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CB2E79-288A-C07A-F78A-89D5D8B33E52}"/>
              </a:ext>
            </a:extLst>
          </p:cNvPr>
          <p:cNvGrpSpPr/>
          <p:nvPr/>
        </p:nvGrpSpPr>
        <p:grpSpPr>
          <a:xfrm>
            <a:off x="425450" y="3431684"/>
            <a:ext cx="363720" cy="149171"/>
            <a:chOff x="228600" y="1367909"/>
            <a:chExt cx="363720" cy="149171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64B9D8B0-BC0A-7879-7689-2055A96B23EF}"/>
                </a:ext>
              </a:extLst>
            </p:cNvPr>
            <p:cNvSpPr/>
            <p:nvPr/>
          </p:nvSpPr>
          <p:spPr>
            <a:xfrm rot="5400000">
              <a:off x="416657" y="1341418"/>
              <a:ext cx="149171" cy="202154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2CA7EB9-E033-0DE5-3E66-6713D3A00AC2}"/>
                </a:ext>
              </a:extLst>
            </p:cNvPr>
            <p:cNvCxnSpPr>
              <a:endCxn id="13" idx="0"/>
            </p:cNvCxnSpPr>
            <p:nvPr/>
          </p:nvCxnSpPr>
          <p:spPr>
            <a:xfrm flipV="1">
              <a:off x="228600" y="1442496"/>
              <a:ext cx="363720" cy="1071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3"/>
          <p:cNvSpPr txBox="1">
            <a:spLocks noGrp="1"/>
          </p:cNvSpPr>
          <p:nvPr>
            <p:ph type="ctrTitle"/>
          </p:nvPr>
        </p:nvSpPr>
        <p:spPr>
          <a:xfrm>
            <a:off x="575550" y="2808073"/>
            <a:ext cx="7688100" cy="9184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 for your attention!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1F83DF-2612-404D-2E96-55E7CC012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06" y="3798052"/>
            <a:ext cx="2172407" cy="1054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A37837-4C5A-727B-15BE-0441CE6E3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016" y="3960163"/>
            <a:ext cx="1253441" cy="7938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8B6BEC7-ACBB-864C-DFED-37DA8BCFFDD3}"/>
              </a:ext>
            </a:extLst>
          </p:cNvPr>
          <p:cNvSpPr/>
          <p:nvPr/>
        </p:nvSpPr>
        <p:spPr>
          <a:xfrm>
            <a:off x="0" y="0"/>
            <a:ext cx="9144000" cy="537882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3E7E8-836D-5DD8-94C8-4C7E7EDAF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129" y="3866200"/>
            <a:ext cx="2042071" cy="9184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4453A3-6B4C-088F-C418-841F04CCC198}"/>
              </a:ext>
            </a:extLst>
          </p:cNvPr>
          <p:cNvSpPr txBox="1"/>
          <p:nvPr/>
        </p:nvSpPr>
        <p:spPr>
          <a:xfrm>
            <a:off x="1086547" y="881709"/>
            <a:ext cx="2454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>
                <a:latin typeface="Lato" panose="020B0604020202020204" charset="0"/>
              </a:rPr>
              <a:t>Agnieszka </a:t>
            </a:r>
            <a:r>
              <a:rPr lang="fr-BE" sz="1600" dirty="0" err="1">
                <a:latin typeface="Lato" panose="020B0604020202020204" charset="0"/>
              </a:rPr>
              <a:t>Misztak</a:t>
            </a:r>
            <a:endParaRPr lang="fr-BE" sz="1600" dirty="0">
              <a:latin typeface="La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>
                <a:latin typeface="Lato" panose="020B0604020202020204" charset="0"/>
              </a:rPr>
              <a:t>Félix Vega de Luna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>
                <a:latin typeface="Lato" panose="020B0604020202020204" charset="0"/>
              </a:rPr>
              <a:t>Tom Feller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>
                <a:latin typeface="Lato" panose="020B0604020202020204" charset="0"/>
              </a:rPr>
              <a:t>Malika </a:t>
            </a:r>
            <a:r>
              <a:rPr lang="fr-BE" sz="1600" dirty="0" err="1">
                <a:latin typeface="Lato" panose="020B0604020202020204" charset="0"/>
              </a:rPr>
              <a:t>Chabi</a:t>
            </a:r>
            <a:endParaRPr lang="fr-BE" sz="1600" dirty="0">
              <a:latin typeface="La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>
                <a:latin typeface="Lato" panose="020B0604020202020204" charset="0"/>
              </a:rPr>
              <a:t>Stéphane </a:t>
            </a:r>
            <a:r>
              <a:rPr lang="fr-BE" sz="1600" dirty="0" err="1">
                <a:latin typeface="Lato" panose="020B0604020202020204" charset="0"/>
              </a:rPr>
              <a:t>Roberty</a:t>
            </a:r>
            <a:endParaRPr lang="fr-BE" sz="1600" dirty="0">
              <a:latin typeface="Lato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600" dirty="0">
                <a:latin typeface="Lato" panose="020B0604020202020204" charset="0"/>
              </a:rPr>
              <a:t>Pierre </a:t>
            </a:r>
            <a:r>
              <a:rPr lang="fr-BE" sz="1600" dirty="0" err="1">
                <a:latin typeface="Lato" panose="020B0604020202020204" charset="0"/>
              </a:rPr>
              <a:t>Cardol</a:t>
            </a:r>
            <a:endParaRPr lang="fr-BE" sz="1000" dirty="0">
              <a:latin typeface="Lato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0189EF-60E8-AF2C-CD2F-285E9C366DB2}"/>
              </a:ext>
            </a:extLst>
          </p:cNvPr>
          <p:cNvSpPr txBox="1"/>
          <p:nvPr/>
        </p:nvSpPr>
        <p:spPr>
          <a:xfrm>
            <a:off x="124208" y="516001"/>
            <a:ext cx="2523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dirty="0" err="1">
                <a:latin typeface="Lato" panose="020B0604020202020204" charset="0"/>
              </a:rPr>
              <a:t>Thanks</a:t>
            </a:r>
            <a:r>
              <a:rPr lang="fr-BE" sz="1600" dirty="0">
                <a:latin typeface="Lato" panose="020B0604020202020204" charset="0"/>
              </a:rPr>
              <a:t> to </a:t>
            </a:r>
            <a:r>
              <a:rPr lang="fr-BE" sz="1600" dirty="0" err="1">
                <a:latin typeface="Lato" panose="020B0604020202020204" charset="0"/>
              </a:rPr>
              <a:t>my</a:t>
            </a:r>
            <a:r>
              <a:rPr lang="fr-BE" sz="1600" dirty="0">
                <a:latin typeface="Lato" panose="020B0604020202020204" charset="0"/>
              </a:rPr>
              <a:t> </a:t>
            </a:r>
            <a:r>
              <a:rPr lang="fr-BE" sz="1600" dirty="0" err="1">
                <a:latin typeface="Lato" panose="020B0604020202020204" charset="0"/>
              </a:rPr>
              <a:t>colleages</a:t>
            </a:r>
            <a:endParaRPr lang="fr-BE" sz="1600" dirty="0">
              <a:latin typeface="Lato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6BB84-4DC4-F4B8-41F6-440BB9E2ECD0}"/>
              </a:ext>
            </a:extLst>
          </p:cNvPr>
          <p:cNvSpPr txBox="1"/>
          <p:nvPr/>
        </p:nvSpPr>
        <p:spPr>
          <a:xfrm>
            <a:off x="0" y="48665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latin typeface="Lato" panose="020B0604020202020204" charset="0"/>
              </a:rPr>
              <a:t>Edmee.Royen@doct.uliege.be</a:t>
            </a:r>
          </a:p>
        </p:txBody>
      </p:sp>
      <p:pic>
        <p:nvPicPr>
          <p:cNvPr id="9" name="Picture 8" descr="A group of people on a boat&#10;&#10;Description automatically generated">
            <a:extLst>
              <a:ext uri="{FF2B5EF4-FFF2-40B4-BE49-F238E27FC236}">
                <a16:creationId xmlns:a16="http://schemas.microsoft.com/office/drawing/2014/main" id="{D33AFD83-113B-C5A0-D8BF-8F3F223BF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2948" y="246108"/>
            <a:ext cx="4280501" cy="2362614"/>
          </a:xfrm>
          <a:prstGeom prst="rect">
            <a:avLst/>
          </a:prstGeom>
        </p:spPr>
      </p:pic>
      <p:pic>
        <p:nvPicPr>
          <p:cNvPr id="11" name="Picture 10" descr="A person smiling while holding a camera&#10;&#10;Description automatically generated">
            <a:extLst>
              <a:ext uri="{FF2B5EF4-FFF2-40B4-BE49-F238E27FC236}">
                <a16:creationId xmlns:a16="http://schemas.microsoft.com/office/drawing/2014/main" id="{5133E88C-8136-D079-932E-7AF891B70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8765" y="515155"/>
            <a:ext cx="842538" cy="842538"/>
          </a:xfrm>
          <a:prstGeom prst="rect">
            <a:avLst/>
          </a:prstGeom>
        </p:spPr>
      </p:pic>
      <p:pic>
        <p:nvPicPr>
          <p:cNvPr id="13" name="Picture 12" descr="A person with long hair wearing a brown shirt&#10;&#10;Description automatically generated">
            <a:extLst>
              <a:ext uri="{FF2B5EF4-FFF2-40B4-BE49-F238E27FC236}">
                <a16:creationId xmlns:a16="http://schemas.microsoft.com/office/drawing/2014/main" id="{52B49467-08BC-D77C-222F-2A2E2D05DD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8765" y="1419926"/>
            <a:ext cx="842538" cy="84253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4"/>
          <p:cNvSpPr txBox="1">
            <a:spLocks noGrp="1"/>
          </p:cNvSpPr>
          <p:nvPr>
            <p:ph type="title"/>
          </p:nvPr>
        </p:nvSpPr>
        <p:spPr>
          <a:xfrm>
            <a:off x="282175" y="0"/>
            <a:ext cx="8861700" cy="7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0">
                <a:solidFill>
                  <a:srgbClr val="000000"/>
                </a:solidFill>
              </a:rPr>
              <a:t>References</a:t>
            </a:r>
            <a:endParaRPr sz="2100">
              <a:solidFill>
                <a:srgbClr val="000000"/>
              </a:solidFill>
            </a:endParaRPr>
          </a:p>
        </p:txBody>
      </p:sp>
      <p:sp>
        <p:nvSpPr>
          <p:cNvPr id="307" name="Google Shape;307;p24"/>
          <p:cNvSpPr txBox="1"/>
          <p:nvPr/>
        </p:nvSpPr>
        <p:spPr>
          <a:xfrm>
            <a:off x="372862" y="823425"/>
            <a:ext cx="8451542" cy="4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Doug (Flickr), “Cassiopea (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species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?),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Upside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-down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jellyfish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, Boca Chica,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Dominican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Republic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”,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picture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taken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on the 8/5/2010,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accessed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on 08/03/21,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available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at 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https://www.flickr.com/photos/shyzaboy/4615199835/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Oxford Scientific, “Coral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pocillopora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sp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expanded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polyps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with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symbiotic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zooxanthellae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”,  Getty Image,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accessed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on 20/02/22,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illegally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available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at </a:t>
            </a:r>
            <a:r>
              <a:rPr lang="fr-BE" u="sng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https://ocean.si.edu/ocean-life/invertebrates/zooxanthellae-and-coral-bleaching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Baums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Iliana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&amp;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Devlin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-Durante,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Meghann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&amp;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LaJeunesse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, Todd. (2015).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Baums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et al.2014 MOLECECOL. </a:t>
            </a:r>
          </a:p>
          <a:p>
            <a:pPr marL="228600" indent="-228600">
              <a:buFont typeface="Arial"/>
              <a:buAutoNum type="arabicPeriod"/>
            </a:pPr>
            <a:r>
              <a:rPr lang="en-US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Bateman Tim, “Exaiptasia </a:t>
            </a:r>
            <a:r>
              <a:rPr lang="en-US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diaphana</a:t>
            </a:r>
            <a:r>
              <a:rPr lang="en-US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”, accessed on 09/06/20, available at </a:t>
            </a:r>
            <a:r>
              <a:rPr lang="en-US" u="sng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http://udel.edu/~tbateman/page6.html</a:t>
            </a:r>
            <a:r>
              <a:rPr lang="en-US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lang="fr-B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228600" indent="-228600">
              <a:buFont typeface="Arial"/>
              <a:buAutoNum type="arabicPeriod"/>
            </a:pP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Einbinder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, Gruber, D. F., Salomon, E.,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Liran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, O., Keren, N., &amp;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Tchernov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, D. (2016). Novel adaptive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photosynthetic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characteristics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of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mesophotic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symbiotic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microalgae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within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the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reef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-building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coral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, Stylophora pistillata.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Frontiers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in Marine Science, 3. 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https://doi.org/10.3389/fmars.2016.00195</a:t>
            </a:r>
            <a:endParaRPr lang="fr-B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228600" indent="-228600">
              <a:buFont typeface="Arial"/>
              <a:buAutoNum type="arabicPeriod"/>
            </a:pP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Picture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taken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by Stéphane </a:t>
            </a:r>
            <a:r>
              <a:rPr lang="fr-BE" dirty="0" err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Roberty</a:t>
            </a:r>
            <a:r>
              <a:rPr lang="fr-BE" dirty="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in March 2020 in Palau.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fr-B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fr-B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6"/>
          <p:cNvSpPr txBox="1">
            <a:spLocks noGrp="1"/>
          </p:cNvSpPr>
          <p:nvPr>
            <p:ph type="title"/>
          </p:nvPr>
        </p:nvSpPr>
        <p:spPr>
          <a:xfrm>
            <a:off x="282175" y="0"/>
            <a:ext cx="8067900" cy="7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4.</a:t>
            </a:r>
            <a:r>
              <a:rPr lang="en">
                <a:solidFill>
                  <a:schemeClr val="dk1"/>
                </a:solidFill>
              </a:rPr>
              <a:t>   </a:t>
            </a:r>
            <a:r>
              <a:rPr lang="en">
                <a:solidFill>
                  <a:srgbClr val="000000"/>
                </a:solidFill>
              </a:rPr>
              <a:t>G</a:t>
            </a:r>
            <a:r>
              <a:rPr lang="en"/>
              <a:t>etting to know </a:t>
            </a:r>
            <a:r>
              <a:rPr lang="en" i="1"/>
              <a:t>Exaiptasia</a:t>
            </a:r>
            <a:r>
              <a:rPr lang="en"/>
              <a:t> and </a:t>
            </a:r>
            <a:r>
              <a:rPr lang="en" i="1" u="sng"/>
              <a:t>Cassiopea</a:t>
            </a:r>
            <a:endParaRPr u="sng"/>
          </a:p>
        </p:txBody>
      </p:sp>
      <p:pic>
        <p:nvPicPr>
          <p:cNvPr id="327" name="Google Shape;3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150" y="1310475"/>
            <a:ext cx="4987738" cy="3653124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6"/>
          <p:cNvSpPr txBox="1"/>
          <p:nvPr/>
        </p:nvSpPr>
        <p:spPr>
          <a:xfrm>
            <a:off x="200150" y="864075"/>
            <a:ext cx="4883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latin typeface="Lato"/>
                <a:ea typeface="Lato"/>
                <a:cs typeface="Lato"/>
                <a:sym typeface="Lato"/>
              </a:rPr>
              <a:t>Cassiopea sp.</a:t>
            </a:r>
            <a:r>
              <a:rPr lang="en" sz="1700" i="1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700">
                <a:latin typeface="Lato"/>
                <a:ea typeface="Lato"/>
                <a:cs typeface="Lato"/>
                <a:sym typeface="Lato"/>
              </a:rPr>
              <a:t>(Schyphozoa, Rhizostomeae)</a:t>
            </a:r>
            <a:endParaRPr sz="17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0" name="Google Shape;330;p26"/>
          <p:cNvSpPr txBox="1"/>
          <p:nvPr/>
        </p:nvSpPr>
        <p:spPr>
          <a:xfrm>
            <a:off x="5386775" y="1781850"/>
            <a:ext cx="3590400" cy="26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Lato"/>
                <a:ea typeface="Lato"/>
                <a:cs typeface="Lato"/>
                <a:sym typeface="Lato"/>
              </a:rPr>
              <a:t>Model organism for:</a:t>
            </a:r>
            <a:endParaRPr sz="16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Symbiosis with Symbiodiniaceae (+ resistance to environmental fluctuations)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Cnidome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Quiescence-like stage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Biomonitor and bioindicator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Fluid dynamics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2" name="Google Shape;332;p26"/>
          <p:cNvSpPr txBox="1"/>
          <p:nvPr/>
        </p:nvSpPr>
        <p:spPr>
          <a:xfrm>
            <a:off x="282175" y="4324650"/>
            <a:ext cx="1161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Lato"/>
                <a:ea typeface="Lato"/>
                <a:cs typeface="Lato"/>
                <a:sym typeface="Lato"/>
              </a:rPr>
              <a:t>Umbrella</a:t>
            </a:r>
            <a:endParaRPr sz="17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3" name="Google Shape;333;p26"/>
          <p:cNvSpPr txBox="1"/>
          <p:nvPr/>
        </p:nvSpPr>
        <p:spPr>
          <a:xfrm>
            <a:off x="3921950" y="4324650"/>
            <a:ext cx="1161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Lato"/>
                <a:ea typeface="Lato"/>
                <a:cs typeface="Lato"/>
                <a:sym typeface="Lato"/>
              </a:rPr>
              <a:t>Arms</a:t>
            </a:r>
            <a:endParaRPr sz="17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4" name="Google Shape;334;p26"/>
          <p:cNvSpPr txBox="1"/>
          <p:nvPr/>
        </p:nvSpPr>
        <p:spPr>
          <a:xfrm>
            <a:off x="2928700" y="1417650"/>
            <a:ext cx="2259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latin typeface="Lato"/>
                <a:ea typeface="Lato"/>
                <a:cs typeface="Lato"/>
                <a:sym typeface="Lato"/>
              </a:rPr>
              <a:t>Colored vesicles</a:t>
            </a:r>
            <a:endParaRPr sz="1700" b="1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35" name="Google Shape;335;p26"/>
          <p:cNvCxnSpPr/>
          <p:nvPr/>
        </p:nvCxnSpPr>
        <p:spPr>
          <a:xfrm rot="10800000" flipH="1">
            <a:off x="1217250" y="3914325"/>
            <a:ext cx="346200" cy="429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6" name="Google Shape;336;p26"/>
          <p:cNvCxnSpPr/>
          <p:nvPr/>
        </p:nvCxnSpPr>
        <p:spPr>
          <a:xfrm rot="10800000">
            <a:off x="3663800" y="3353400"/>
            <a:ext cx="525000" cy="978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7" name="Google Shape;337;p26"/>
          <p:cNvCxnSpPr/>
          <p:nvPr/>
        </p:nvCxnSpPr>
        <p:spPr>
          <a:xfrm flipH="1">
            <a:off x="3448975" y="1825875"/>
            <a:ext cx="202800" cy="537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256;p24">
            <a:extLst>
              <a:ext uri="{FF2B5EF4-FFF2-40B4-BE49-F238E27FC236}">
                <a16:creationId xmlns:a16="http://schemas.microsoft.com/office/drawing/2014/main" id="{065EA810-A8A8-EB95-9E20-19E427FD9FF8}"/>
              </a:ext>
            </a:extLst>
          </p:cNvPr>
          <p:cNvSpPr txBox="1"/>
          <p:nvPr/>
        </p:nvSpPr>
        <p:spPr>
          <a:xfrm>
            <a:off x="233905" y="4613876"/>
            <a:ext cx="282476" cy="312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200" dirty="0">
              <a:solidFill>
                <a:schemeClr val="bg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7"/>
          <p:cNvSpPr txBox="1">
            <a:spLocks noGrp="1"/>
          </p:cNvSpPr>
          <p:nvPr>
            <p:ph type="title"/>
          </p:nvPr>
        </p:nvSpPr>
        <p:spPr>
          <a:xfrm>
            <a:off x="282175" y="0"/>
            <a:ext cx="8375400" cy="7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2.	</a:t>
            </a:r>
            <a:r>
              <a:rPr lang="en">
                <a:solidFill>
                  <a:srgbClr val="000000"/>
                </a:solidFill>
              </a:rPr>
              <a:t>Heat stress in Cassiopea</a:t>
            </a:r>
            <a:r>
              <a:rPr lang="en" b="0">
                <a:solidFill>
                  <a:srgbClr val="000000"/>
                </a:solidFill>
              </a:rPr>
              <a:t> - Methods</a:t>
            </a:r>
            <a:endParaRPr b="0"/>
          </a:p>
        </p:txBody>
      </p:sp>
      <p:pic>
        <p:nvPicPr>
          <p:cNvPr id="343" name="Google Shape;343;p27"/>
          <p:cNvPicPr preferRelativeResize="0"/>
          <p:nvPr/>
        </p:nvPicPr>
        <p:blipFill rotWithShape="1">
          <a:blip r:embed="rId3">
            <a:alphaModFix/>
          </a:blip>
          <a:srcRect l="42340" t="2832" r="29137" b="23202"/>
          <a:stretch/>
        </p:blipFill>
        <p:spPr>
          <a:xfrm>
            <a:off x="6659100" y="883225"/>
            <a:ext cx="2310323" cy="399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7"/>
          <p:cNvPicPr preferRelativeResize="0"/>
          <p:nvPr/>
        </p:nvPicPr>
        <p:blipFill rotWithShape="1">
          <a:blip r:embed="rId4">
            <a:alphaModFix/>
          </a:blip>
          <a:srcRect r="33025"/>
          <a:stretch/>
        </p:blipFill>
        <p:spPr>
          <a:xfrm>
            <a:off x="211383" y="844800"/>
            <a:ext cx="4166584" cy="4146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Google Shape;345;p27"/>
          <p:cNvGrpSpPr/>
          <p:nvPr/>
        </p:nvGrpSpPr>
        <p:grpSpPr>
          <a:xfrm>
            <a:off x="4520616" y="1122000"/>
            <a:ext cx="2006400" cy="960375"/>
            <a:chOff x="2703750" y="1122000"/>
            <a:chExt cx="2006400" cy="960375"/>
          </a:xfrm>
        </p:grpSpPr>
        <p:sp>
          <p:nvSpPr>
            <p:cNvPr id="346" name="Google Shape;346;p27"/>
            <p:cNvSpPr txBox="1"/>
            <p:nvPr/>
          </p:nvSpPr>
          <p:spPr>
            <a:xfrm>
              <a:off x="2703750" y="1122000"/>
              <a:ext cx="2006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CCD camera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7" name="Google Shape;347;p27"/>
            <p:cNvSpPr txBox="1"/>
            <p:nvPr/>
          </p:nvSpPr>
          <p:spPr>
            <a:xfrm>
              <a:off x="2703750" y="1682175"/>
              <a:ext cx="2006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LEDs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8" name="Google Shape;348;p27"/>
          <p:cNvGrpSpPr/>
          <p:nvPr/>
        </p:nvGrpSpPr>
        <p:grpSpPr>
          <a:xfrm>
            <a:off x="4520616" y="2394750"/>
            <a:ext cx="2006400" cy="2166750"/>
            <a:chOff x="2703750" y="2394750"/>
            <a:chExt cx="2006400" cy="2166750"/>
          </a:xfrm>
        </p:grpSpPr>
        <p:sp>
          <p:nvSpPr>
            <p:cNvPr id="349" name="Google Shape;349;p27"/>
            <p:cNvSpPr txBox="1"/>
            <p:nvPr/>
          </p:nvSpPr>
          <p:spPr>
            <a:xfrm>
              <a:off x="2703750" y="2394750"/>
              <a:ext cx="2006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Optical O</a:t>
              </a:r>
              <a:r>
                <a:rPr lang="en" baseline="-25000">
                  <a:latin typeface="Lato"/>
                  <a:ea typeface="Lato"/>
                  <a:cs typeface="Lato"/>
                  <a:sym typeface="Lato"/>
                </a:rPr>
                <a:t>2</a:t>
              </a:r>
              <a:r>
                <a:rPr lang="en">
                  <a:latin typeface="Lato"/>
                  <a:ea typeface="Lato"/>
                  <a:cs typeface="Lato"/>
                  <a:sym typeface="Lato"/>
                </a:rPr>
                <a:t> sensor </a:t>
              </a:r>
              <a:r>
                <a:rPr lang="en">
                  <a:solidFill>
                    <a:srgbClr val="595959"/>
                  </a:solidFill>
                  <a:latin typeface="Lato"/>
                  <a:ea typeface="Lato"/>
                  <a:cs typeface="Lato"/>
                  <a:sym typeface="Lato"/>
                </a:rPr>
                <a:t>(Firesting O</a:t>
              </a:r>
              <a:r>
                <a:rPr lang="en" baseline="-25000">
                  <a:solidFill>
                    <a:srgbClr val="595959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r>
                <a:rPr lang="en">
                  <a:solidFill>
                    <a:srgbClr val="595959"/>
                  </a:solidFill>
                  <a:latin typeface="Lato"/>
                  <a:ea typeface="Lato"/>
                  <a:cs typeface="Lato"/>
                  <a:sym typeface="Lato"/>
                </a:rPr>
                <a:t>)</a:t>
              </a:r>
              <a:endParaRPr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0" name="Google Shape;350;p27"/>
            <p:cNvSpPr txBox="1"/>
            <p:nvPr/>
          </p:nvSpPr>
          <p:spPr>
            <a:xfrm>
              <a:off x="2703750" y="3170325"/>
              <a:ext cx="2006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Oximetry chamber </a:t>
              </a:r>
              <a:r>
                <a:rPr lang="en">
                  <a:solidFill>
                    <a:srgbClr val="595959"/>
                  </a:solidFill>
                  <a:latin typeface="Lato"/>
                  <a:ea typeface="Lato"/>
                  <a:cs typeface="Lato"/>
                  <a:sym typeface="Lato"/>
                </a:rPr>
                <a:t>(with water mixing)</a:t>
              </a:r>
              <a:endParaRPr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1" name="Google Shape;351;p27"/>
            <p:cNvSpPr txBox="1"/>
            <p:nvPr/>
          </p:nvSpPr>
          <p:spPr>
            <a:xfrm>
              <a:off x="2703750" y="3945900"/>
              <a:ext cx="2006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Water bath 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595959"/>
                  </a:solidFill>
                  <a:latin typeface="Lato"/>
                  <a:ea typeface="Lato"/>
                  <a:cs typeface="Lato"/>
                  <a:sym typeface="Lato"/>
                </a:rPr>
                <a:t>(control of T°)</a:t>
              </a:r>
              <a:endParaRPr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352" name="Google Shape;352;p27"/>
          <p:cNvCxnSpPr/>
          <p:nvPr/>
        </p:nvCxnSpPr>
        <p:spPr>
          <a:xfrm>
            <a:off x="4700316" y="2238563"/>
            <a:ext cx="1647000" cy="0"/>
          </a:xfrm>
          <a:prstGeom prst="straightConnector1">
            <a:avLst/>
          </a:prstGeom>
          <a:noFill/>
          <a:ln w="9525" cap="flat" cmpd="sng">
            <a:solidFill>
              <a:srgbClr val="1A1A1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3" name="Google Shape;353;p27"/>
          <p:cNvCxnSpPr/>
          <p:nvPr/>
        </p:nvCxnSpPr>
        <p:spPr>
          <a:xfrm>
            <a:off x="6330675" y="1334025"/>
            <a:ext cx="1414500" cy="11124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EB56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54" name="Google Shape;354;p27"/>
          <p:cNvCxnSpPr/>
          <p:nvPr/>
        </p:nvCxnSpPr>
        <p:spPr>
          <a:xfrm>
            <a:off x="6330675" y="3410550"/>
            <a:ext cx="1295100" cy="3009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55" name="Google Shape;355;p27"/>
          <p:cNvCxnSpPr/>
          <p:nvPr/>
        </p:nvCxnSpPr>
        <p:spPr>
          <a:xfrm>
            <a:off x="2225625" y="1334025"/>
            <a:ext cx="2474700" cy="0"/>
          </a:xfrm>
          <a:prstGeom prst="straightConnector1">
            <a:avLst/>
          </a:prstGeom>
          <a:noFill/>
          <a:ln w="28575" cap="flat" cmpd="sng">
            <a:solidFill>
              <a:srgbClr val="EB56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6" name="Google Shape;356;p27"/>
          <p:cNvCxnSpPr/>
          <p:nvPr/>
        </p:nvCxnSpPr>
        <p:spPr>
          <a:xfrm rot="10800000">
            <a:off x="2224539" y="1148963"/>
            <a:ext cx="9000" cy="191100"/>
          </a:xfrm>
          <a:prstGeom prst="straightConnector1">
            <a:avLst/>
          </a:prstGeom>
          <a:noFill/>
          <a:ln w="19050" cap="flat" cmpd="sng">
            <a:solidFill>
              <a:srgbClr val="EB56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57" name="Google Shape;357;p27"/>
          <p:cNvCxnSpPr/>
          <p:nvPr/>
        </p:nvCxnSpPr>
        <p:spPr>
          <a:xfrm>
            <a:off x="2160025" y="1906825"/>
            <a:ext cx="2540700" cy="0"/>
          </a:xfrm>
          <a:prstGeom prst="straightConnector1">
            <a:avLst/>
          </a:prstGeom>
          <a:noFill/>
          <a:ln w="28575" cap="flat" cmpd="sng">
            <a:solidFill>
              <a:srgbClr val="EB56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8" name="Google Shape;358;p27"/>
          <p:cNvCxnSpPr/>
          <p:nvPr/>
        </p:nvCxnSpPr>
        <p:spPr>
          <a:xfrm rot="10800000">
            <a:off x="2858325" y="2291375"/>
            <a:ext cx="1842000" cy="3231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59" name="Google Shape;359;p27"/>
          <p:cNvCxnSpPr/>
          <p:nvPr/>
        </p:nvCxnSpPr>
        <p:spPr>
          <a:xfrm>
            <a:off x="3105225" y="2823475"/>
            <a:ext cx="1595100" cy="5463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" name="Google Shape;360;p27"/>
          <p:cNvCxnSpPr/>
          <p:nvPr/>
        </p:nvCxnSpPr>
        <p:spPr>
          <a:xfrm>
            <a:off x="2321150" y="4179375"/>
            <a:ext cx="2379300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1" name="Google Shape;361;p27"/>
          <p:cNvSpPr/>
          <p:nvPr/>
        </p:nvSpPr>
        <p:spPr>
          <a:xfrm rot="10800000">
            <a:off x="2950125" y="2503808"/>
            <a:ext cx="155100" cy="668400"/>
          </a:xfrm>
          <a:prstGeom prst="leftBracket">
            <a:avLst>
              <a:gd name="adj" fmla="val 50016"/>
            </a:avLst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2" name="Google Shape;362;p27"/>
          <p:cNvCxnSpPr/>
          <p:nvPr/>
        </p:nvCxnSpPr>
        <p:spPr>
          <a:xfrm>
            <a:off x="2320961" y="3027576"/>
            <a:ext cx="0" cy="11697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63" name="Google Shape;363;p27"/>
          <p:cNvCxnSpPr/>
          <p:nvPr/>
        </p:nvCxnSpPr>
        <p:spPr>
          <a:xfrm rot="10800000">
            <a:off x="2174225" y="1519484"/>
            <a:ext cx="0" cy="378000"/>
          </a:xfrm>
          <a:prstGeom prst="straightConnector1">
            <a:avLst/>
          </a:prstGeom>
          <a:noFill/>
          <a:ln w="28575" cap="flat" cmpd="sng">
            <a:solidFill>
              <a:srgbClr val="EB56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4" name="Google Shape;364;p27"/>
          <p:cNvCxnSpPr/>
          <p:nvPr/>
        </p:nvCxnSpPr>
        <p:spPr>
          <a:xfrm rot="10800000">
            <a:off x="2856800" y="1471784"/>
            <a:ext cx="0" cy="425700"/>
          </a:xfrm>
          <a:prstGeom prst="straightConnector1">
            <a:avLst/>
          </a:prstGeom>
          <a:noFill/>
          <a:ln w="28575" cap="flat" cmpd="sng">
            <a:solidFill>
              <a:srgbClr val="EB56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5" name="Google Shape;365;p27"/>
          <p:cNvCxnSpPr/>
          <p:nvPr/>
        </p:nvCxnSpPr>
        <p:spPr>
          <a:xfrm rot="10800000">
            <a:off x="3091138" y="1436051"/>
            <a:ext cx="0" cy="461400"/>
          </a:xfrm>
          <a:prstGeom prst="straightConnector1">
            <a:avLst/>
          </a:prstGeom>
          <a:noFill/>
          <a:ln w="28575" cap="flat" cmpd="sng">
            <a:solidFill>
              <a:srgbClr val="EB56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6" name="Google Shape;366;p27"/>
          <p:cNvSpPr txBox="1"/>
          <p:nvPr/>
        </p:nvSpPr>
        <p:spPr>
          <a:xfrm>
            <a:off x="6639975" y="883225"/>
            <a:ext cx="2474700" cy="400200"/>
          </a:xfrm>
          <a:prstGeom prst="rect">
            <a:avLst/>
          </a:prstGeom>
          <a:solidFill>
            <a:srgbClr val="FFFFFF">
              <a:alpha val="608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B5600"/>
                </a:solidFill>
                <a:latin typeface="Lato"/>
                <a:ea typeface="Lato"/>
                <a:cs typeface="Lato"/>
                <a:sym typeface="Lato"/>
              </a:rPr>
              <a:t>Speedzen (Beam-Bio/API)</a:t>
            </a:r>
            <a:endParaRPr b="1">
              <a:solidFill>
                <a:srgbClr val="EB56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8"/>
          <p:cNvSpPr txBox="1">
            <a:spLocks noGrp="1"/>
          </p:cNvSpPr>
          <p:nvPr>
            <p:ph type="title"/>
          </p:nvPr>
        </p:nvSpPr>
        <p:spPr>
          <a:xfrm>
            <a:off x="282175" y="0"/>
            <a:ext cx="8375400" cy="7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2.	</a:t>
            </a:r>
            <a:r>
              <a:rPr lang="en">
                <a:solidFill>
                  <a:srgbClr val="000000"/>
                </a:solidFill>
              </a:rPr>
              <a:t>Heat stress in Cassiopea</a:t>
            </a:r>
            <a:r>
              <a:rPr lang="en" b="0">
                <a:solidFill>
                  <a:srgbClr val="000000"/>
                </a:solidFill>
              </a:rPr>
              <a:t> - Methods</a:t>
            </a:r>
            <a:endParaRPr b="0"/>
          </a:p>
        </p:txBody>
      </p:sp>
      <p:pic>
        <p:nvPicPr>
          <p:cNvPr id="372" name="Google Shape;372;p28"/>
          <p:cNvPicPr preferRelativeResize="0"/>
          <p:nvPr/>
        </p:nvPicPr>
        <p:blipFill rotWithShape="1">
          <a:blip r:embed="rId3">
            <a:alphaModFix/>
          </a:blip>
          <a:srcRect l="32105" t="38221" r="32442" b="28019"/>
          <a:stretch/>
        </p:blipFill>
        <p:spPr>
          <a:xfrm>
            <a:off x="3237738" y="1619154"/>
            <a:ext cx="2674725" cy="339584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8"/>
          <p:cNvSpPr txBox="1"/>
          <p:nvPr/>
        </p:nvSpPr>
        <p:spPr>
          <a:xfrm>
            <a:off x="3280250" y="1005050"/>
            <a:ext cx="258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latin typeface="Lato"/>
                <a:ea typeface="Lato"/>
                <a:cs typeface="Lato"/>
                <a:sym typeface="Lato"/>
              </a:rPr>
              <a:t>JTS-10 (BioLogic)</a:t>
            </a:r>
            <a:endParaRPr sz="1800" b="1" u="sng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74" name="Google Shape;374;p28"/>
          <p:cNvGrpSpPr/>
          <p:nvPr/>
        </p:nvGrpSpPr>
        <p:grpSpPr>
          <a:xfrm>
            <a:off x="483700" y="868700"/>
            <a:ext cx="2589650" cy="4146299"/>
            <a:chOff x="6076850" y="868700"/>
            <a:chExt cx="2589650" cy="4146299"/>
          </a:xfrm>
        </p:grpSpPr>
        <p:pic>
          <p:nvPicPr>
            <p:cNvPr id="375" name="Google Shape;375;p28"/>
            <p:cNvPicPr preferRelativeResize="0"/>
            <p:nvPr/>
          </p:nvPicPr>
          <p:blipFill rotWithShape="1">
            <a:blip r:embed="rId4">
              <a:alphaModFix/>
            </a:blip>
            <a:srcRect l="8527" r="8194"/>
            <a:stretch/>
          </p:blipFill>
          <p:spPr>
            <a:xfrm>
              <a:off x="6076850" y="868700"/>
              <a:ext cx="2589650" cy="41462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6" name="Google Shape;376;p28"/>
            <p:cNvCxnSpPr/>
            <p:nvPr/>
          </p:nvCxnSpPr>
          <p:spPr>
            <a:xfrm>
              <a:off x="7127027" y="1420150"/>
              <a:ext cx="0" cy="2370900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77" name="Google Shape;377;p28"/>
            <p:cNvCxnSpPr/>
            <p:nvPr/>
          </p:nvCxnSpPr>
          <p:spPr>
            <a:xfrm>
              <a:off x="7031550" y="2410650"/>
              <a:ext cx="0" cy="1384200"/>
            </a:xfrm>
            <a:prstGeom prst="straightConnector1">
              <a:avLst/>
            </a:pr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78" name="Google Shape;378;p28"/>
            <p:cNvCxnSpPr/>
            <p:nvPr/>
          </p:nvCxnSpPr>
          <p:spPr>
            <a:xfrm>
              <a:off x="6261834" y="2408175"/>
              <a:ext cx="781800" cy="0"/>
            </a:xfrm>
            <a:prstGeom prst="straightConnector1">
              <a:avLst/>
            </a:pr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28"/>
            <p:cNvCxnSpPr/>
            <p:nvPr/>
          </p:nvCxnSpPr>
          <p:spPr>
            <a:xfrm>
              <a:off x="7130625" y="1417142"/>
              <a:ext cx="0" cy="978600"/>
            </a:xfrm>
            <a:prstGeom prst="straightConnector1">
              <a:avLst/>
            </a:prstGeom>
            <a:noFill/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28"/>
            <p:cNvCxnSpPr/>
            <p:nvPr/>
          </p:nvCxnSpPr>
          <p:spPr>
            <a:xfrm>
              <a:off x="7084750" y="3832775"/>
              <a:ext cx="0" cy="3162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81" name="Google Shape;381;p28"/>
          <p:cNvSpPr txBox="1"/>
          <p:nvPr/>
        </p:nvSpPr>
        <p:spPr>
          <a:xfrm>
            <a:off x="483700" y="868700"/>
            <a:ext cx="2589600" cy="400200"/>
          </a:xfrm>
          <a:prstGeom prst="rect">
            <a:avLst/>
          </a:prstGeom>
          <a:solidFill>
            <a:srgbClr val="FFFFFF">
              <a:alpha val="608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Fluorescence mode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82" name="Google Shape;382;p28"/>
          <p:cNvGrpSpPr/>
          <p:nvPr/>
        </p:nvGrpSpPr>
        <p:grpSpPr>
          <a:xfrm>
            <a:off x="6076850" y="868700"/>
            <a:ext cx="2589650" cy="4146299"/>
            <a:chOff x="483700" y="868700"/>
            <a:chExt cx="2589650" cy="4146299"/>
          </a:xfrm>
        </p:grpSpPr>
        <p:pic>
          <p:nvPicPr>
            <p:cNvPr id="383" name="Google Shape;383;p28"/>
            <p:cNvPicPr preferRelativeResize="0"/>
            <p:nvPr/>
          </p:nvPicPr>
          <p:blipFill rotWithShape="1">
            <a:blip r:embed="rId4">
              <a:alphaModFix/>
            </a:blip>
            <a:srcRect l="8527" r="8194"/>
            <a:stretch/>
          </p:blipFill>
          <p:spPr>
            <a:xfrm>
              <a:off x="483700" y="868700"/>
              <a:ext cx="2589650" cy="414629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4" name="Google Shape;384;p28"/>
            <p:cNvCxnSpPr/>
            <p:nvPr/>
          </p:nvCxnSpPr>
          <p:spPr>
            <a:xfrm>
              <a:off x="1533877" y="1420150"/>
              <a:ext cx="0" cy="28047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85" name="Google Shape;385;p28"/>
            <p:cNvCxnSpPr/>
            <p:nvPr/>
          </p:nvCxnSpPr>
          <p:spPr>
            <a:xfrm>
              <a:off x="1545811" y="2408175"/>
              <a:ext cx="1155000" cy="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86" name="Google Shape;386;p28"/>
            <p:cNvCxnSpPr/>
            <p:nvPr/>
          </p:nvCxnSpPr>
          <p:spPr>
            <a:xfrm>
              <a:off x="1438400" y="2410650"/>
              <a:ext cx="0" cy="1384200"/>
            </a:xfrm>
            <a:prstGeom prst="straightConnector1">
              <a:avLst/>
            </a:pr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87" name="Google Shape;387;p28"/>
            <p:cNvCxnSpPr/>
            <p:nvPr/>
          </p:nvCxnSpPr>
          <p:spPr>
            <a:xfrm>
              <a:off x="668684" y="2408175"/>
              <a:ext cx="781800" cy="0"/>
            </a:xfrm>
            <a:prstGeom prst="straightConnector1">
              <a:avLst/>
            </a:pr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28"/>
            <p:cNvCxnSpPr/>
            <p:nvPr/>
          </p:nvCxnSpPr>
          <p:spPr>
            <a:xfrm>
              <a:off x="1537475" y="1417142"/>
              <a:ext cx="0" cy="978600"/>
            </a:xfrm>
            <a:prstGeom prst="straightConnector1">
              <a:avLst/>
            </a:prstGeom>
            <a:noFill/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9" name="Google Shape;389;p28"/>
          <p:cNvSpPr txBox="1"/>
          <p:nvPr/>
        </p:nvSpPr>
        <p:spPr>
          <a:xfrm>
            <a:off x="6076800" y="868700"/>
            <a:ext cx="2589600" cy="400200"/>
          </a:xfrm>
          <a:prstGeom prst="rect">
            <a:avLst/>
          </a:prstGeom>
          <a:solidFill>
            <a:srgbClr val="FFFFFF">
              <a:alpha val="608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Lato"/>
                <a:ea typeface="Lato"/>
                <a:cs typeface="Lato"/>
                <a:sym typeface="Lato"/>
              </a:rPr>
              <a:t>Spectrophotometer mode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0" name="Google Shape;390;p28"/>
          <p:cNvSpPr txBox="1"/>
          <p:nvPr/>
        </p:nvSpPr>
        <p:spPr>
          <a:xfrm>
            <a:off x="2091475" y="4458050"/>
            <a:ext cx="775800" cy="400200"/>
          </a:xfrm>
          <a:prstGeom prst="rect">
            <a:avLst/>
          </a:prstGeom>
          <a:solidFill>
            <a:srgbClr val="FFFFFF">
              <a:alpha val="608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PSII</a:t>
            </a:r>
            <a:endParaRPr b="1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1" name="Google Shape;391;p28"/>
          <p:cNvSpPr txBox="1"/>
          <p:nvPr/>
        </p:nvSpPr>
        <p:spPr>
          <a:xfrm>
            <a:off x="7718475" y="4458050"/>
            <a:ext cx="775800" cy="400200"/>
          </a:xfrm>
          <a:prstGeom prst="rect">
            <a:avLst/>
          </a:prstGeom>
          <a:solidFill>
            <a:srgbClr val="FFFFFF">
              <a:alpha val="6089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74E13"/>
                </a:solidFill>
                <a:latin typeface="Lato"/>
                <a:ea typeface="Lato"/>
                <a:cs typeface="Lato"/>
                <a:sym typeface="Lato"/>
              </a:rPr>
              <a:t>PSI</a:t>
            </a:r>
            <a:endParaRPr b="1">
              <a:solidFill>
                <a:srgbClr val="274E1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9"/>
          <p:cNvSpPr txBox="1">
            <a:spLocks noGrp="1"/>
          </p:cNvSpPr>
          <p:nvPr>
            <p:ph type="title"/>
          </p:nvPr>
        </p:nvSpPr>
        <p:spPr>
          <a:xfrm>
            <a:off x="282175" y="0"/>
            <a:ext cx="8375400" cy="7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2.	</a:t>
            </a:r>
            <a:r>
              <a:rPr lang="en">
                <a:solidFill>
                  <a:srgbClr val="000000"/>
                </a:solidFill>
              </a:rPr>
              <a:t>Heat stress in Cassiopea</a:t>
            </a:r>
            <a:r>
              <a:rPr lang="en" b="0">
                <a:solidFill>
                  <a:srgbClr val="000000"/>
                </a:solidFill>
              </a:rPr>
              <a:t> - Fv/Fm</a:t>
            </a:r>
            <a:endParaRPr b="0"/>
          </a:p>
        </p:txBody>
      </p:sp>
      <p:pic>
        <p:nvPicPr>
          <p:cNvPr id="397" name="Google Shape;397;p29"/>
          <p:cNvPicPr preferRelativeResize="0"/>
          <p:nvPr/>
        </p:nvPicPr>
        <p:blipFill rotWithShape="1">
          <a:blip r:embed="rId3">
            <a:alphaModFix/>
          </a:blip>
          <a:srcRect r="18778"/>
          <a:stretch/>
        </p:blipFill>
        <p:spPr>
          <a:xfrm>
            <a:off x="152400" y="909300"/>
            <a:ext cx="4419599" cy="40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399" y="909300"/>
            <a:ext cx="4081800" cy="40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9"/>
          <p:cNvSpPr txBox="1"/>
          <p:nvPr/>
        </p:nvSpPr>
        <p:spPr>
          <a:xfrm>
            <a:off x="6858025" y="833100"/>
            <a:ext cx="155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(from JTS data)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5"/>
          <p:cNvPicPr preferRelativeResize="0"/>
          <p:nvPr/>
        </p:nvPicPr>
        <p:blipFill rotWithShape="1">
          <a:blip r:embed="rId3">
            <a:alphaModFix/>
          </a:blip>
          <a:srcRect t="7774" b="24853"/>
          <a:stretch/>
        </p:blipFill>
        <p:spPr>
          <a:xfrm>
            <a:off x="228600" y="874675"/>
            <a:ext cx="4236800" cy="21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5"/>
          <p:cNvSpPr/>
          <p:nvPr/>
        </p:nvSpPr>
        <p:spPr>
          <a:xfrm rot="521809">
            <a:off x="3445893" y="923607"/>
            <a:ext cx="1827310" cy="1653485"/>
          </a:xfrm>
          <a:prstGeom prst="triangle">
            <a:avLst>
              <a:gd name="adj" fmla="val 78162"/>
            </a:avLst>
          </a:prstGeom>
          <a:solidFill>
            <a:srgbClr val="FFFFFF">
              <a:alpha val="17880"/>
            </a:srgb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5"/>
          <p:cNvSpPr/>
          <p:nvPr/>
        </p:nvSpPr>
        <p:spPr>
          <a:xfrm>
            <a:off x="4541600" y="756900"/>
            <a:ext cx="4602300" cy="19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5"/>
          <p:cNvSpPr txBox="1"/>
          <p:nvPr/>
        </p:nvSpPr>
        <p:spPr>
          <a:xfrm>
            <a:off x="-8" y="4884593"/>
            <a:ext cx="3102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1.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9" name="Google Shape;149;p15"/>
          <p:cNvPicPr preferRelativeResize="0"/>
          <p:nvPr/>
        </p:nvPicPr>
        <p:blipFill rotWithShape="1">
          <a:blip r:embed="rId4">
            <a:alphaModFix/>
          </a:blip>
          <a:srcRect l="37668" t="10469" r="14782" b="14697"/>
          <a:stretch/>
        </p:blipFill>
        <p:spPr>
          <a:xfrm>
            <a:off x="4869525" y="950625"/>
            <a:ext cx="1690200" cy="1767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51" name="Google Shape;151;p15"/>
          <p:cNvSpPr txBox="1"/>
          <p:nvPr/>
        </p:nvSpPr>
        <p:spPr>
          <a:xfrm>
            <a:off x="4940600" y="2442294"/>
            <a:ext cx="2265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3" name="Google Shape;153;p15"/>
          <p:cNvPicPr preferRelativeResize="0"/>
          <p:nvPr/>
        </p:nvPicPr>
        <p:blipFill rotWithShape="1">
          <a:blip r:embed="rId5">
            <a:alphaModFix/>
          </a:blip>
          <a:srcRect l="6366" t="2953" r="5698" b="14998"/>
          <a:stretch/>
        </p:blipFill>
        <p:spPr>
          <a:xfrm>
            <a:off x="228600" y="3136806"/>
            <a:ext cx="2677550" cy="182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48921" y="3136806"/>
            <a:ext cx="1416479" cy="182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5"/>
          <p:cNvSpPr/>
          <p:nvPr/>
        </p:nvSpPr>
        <p:spPr>
          <a:xfrm rot="1225915">
            <a:off x="6019675" y="890704"/>
            <a:ext cx="1717875" cy="1558042"/>
          </a:xfrm>
          <a:prstGeom prst="triangle">
            <a:avLst>
              <a:gd name="adj" fmla="val 60973"/>
            </a:avLst>
          </a:prstGeom>
          <a:solidFill>
            <a:srgbClr val="FFFFFF">
              <a:alpha val="17880"/>
            </a:srgb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" name="Google Shape;133;p15"/>
          <p:cNvPicPr preferRelativeResize="0"/>
          <p:nvPr/>
        </p:nvPicPr>
        <p:blipFill rotWithShape="1">
          <a:blip r:embed="rId7">
            <a:alphaModFix/>
          </a:blip>
          <a:srcRect r="25656" b="12426"/>
          <a:stretch/>
        </p:blipFill>
        <p:spPr>
          <a:xfrm>
            <a:off x="7210700" y="950625"/>
            <a:ext cx="1690200" cy="1767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50" name="Google Shape;150;p15"/>
          <p:cNvSpPr txBox="1"/>
          <p:nvPr/>
        </p:nvSpPr>
        <p:spPr>
          <a:xfrm>
            <a:off x="7302800" y="2442294"/>
            <a:ext cx="2265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3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" name="Google Shape;256;p24">
            <a:extLst>
              <a:ext uri="{FF2B5EF4-FFF2-40B4-BE49-F238E27FC236}">
                <a16:creationId xmlns:a16="http://schemas.microsoft.com/office/drawing/2014/main" id="{34ECDB6E-4B13-EAAD-6F51-A1C55F797BE2}"/>
              </a:ext>
            </a:extLst>
          </p:cNvPr>
          <p:cNvSpPr txBox="1"/>
          <p:nvPr/>
        </p:nvSpPr>
        <p:spPr>
          <a:xfrm>
            <a:off x="214671" y="4667144"/>
            <a:ext cx="282476" cy="312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200" dirty="0">
              <a:solidFill>
                <a:schemeClr val="bg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" name="Google Shape;256;p24">
            <a:extLst>
              <a:ext uri="{FF2B5EF4-FFF2-40B4-BE49-F238E27FC236}">
                <a16:creationId xmlns:a16="http://schemas.microsoft.com/office/drawing/2014/main" id="{1C401D71-1021-3FFA-2E69-87B69276EB30}"/>
              </a:ext>
            </a:extLst>
          </p:cNvPr>
          <p:cNvSpPr txBox="1"/>
          <p:nvPr/>
        </p:nvSpPr>
        <p:spPr>
          <a:xfrm>
            <a:off x="3065882" y="4667144"/>
            <a:ext cx="282476" cy="312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sz="1200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1200" dirty="0">
              <a:solidFill>
                <a:schemeClr val="bg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" name="Google Shape;220;p17">
            <a:extLst>
              <a:ext uri="{FF2B5EF4-FFF2-40B4-BE49-F238E27FC236}">
                <a16:creationId xmlns:a16="http://schemas.microsoft.com/office/drawing/2014/main" id="{B1621AD1-E79C-CF1A-4CC8-AF2F7358B849}"/>
              </a:ext>
            </a:extLst>
          </p:cNvPr>
          <p:cNvGrpSpPr/>
          <p:nvPr/>
        </p:nvGrpSpPr>
        <p:grpSpPr>
          <a:xfrm>
            <a:off x="4869525" y="3270281"/>
            <a:ext cx="4031375" cy="1696500"/>
            <a:chOff x="328263" y="2008700"/>
            <a:chExt cx="3673525" cy="1696500"/>
          </a:xfrm>
        </p:grpSpPr>
        <p:grpSp>
          <p:nvGrpSpPr>
            <p:cNvPr id="3" name="Google Shape;221;p17">
              <a:extLst>
                <a:ext uri="{FF2B5EF4-FFF2-40B4-BE49-F238E27FC236}">
                  <a16:creationId xmlns:a16="http://schemas.microsoft.com/office/drawing/2014/main" id="{06501C39-45D2-7D31-EF85-E79EA9D671A8}"/>
                </a:ext>
              </a:extLst>
            </p:cNvPr>
            <p:cNvGrpSpPr/>
            <p:nvPr/>
          </p:nvGrpSpPr>
          <p:grpSpPr>
            <a:xfrm>
              <a:off x="328263" y="2008700"/>
              <a:ext cx="3673525" cy="1696500"/>
              <a:chOff x="327500" y="2495650"/>
              <a:chExt cx="3673525" cy="1696500"/>
            </a:xfrm>
          </p:grpSpPr>
          <p:pic>
            <p:nvPicPr>
              <p:cNvPr id="19" name="Google Shape;222;p17">
                <a:extLst>
                  <a:ext uri="{FF2B5EF4-FFF2-40B4-BE49-F238E27FC236}">
                    <a16:creationId xmlns:a16="http://schemas.microsoft.com/office/drawing/2014/main" id="{31E1BEF4-E0D6-175C-25DC-4993F3B00534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l="32024" t="12826" r="29401" b="7751"/>
              <a:stretch/>
            </p:blipFill>
            <p:spPr>
              <a:xfrm rot="5400000">
                <a:off x="1315250" y="1509550"/>
                <a:ext cx="1696500" cy="36687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</p:pic>
          <p:sp>
            <p:nvSpPr>
              <p:cNvPr id="20" name="Google Shape;223;p17">
                <a:extLst>
                  <a:ext uri="{FF2B5EF4-FFF2-40B4-BE49-F238E27FC236}">
                    <a16:creationId xmlns:a16="http://schemas.microsoft.com/office/drawing/2014/main" id="{8E6A50C2-90D9-5747-D211-6A0D57C8E217}"/>
                  </a:ext>
                </a:extLst>
              </p:cNvPr>
              <p:cNvSpPr/>
              <p:nvPr/>
            </p:nvSpPr>
            <p:spPr>
              <a:xfrm>
                <a:off x="329025" y="2495650"/>
                <a:ext cx="3672000" cy="1694400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6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24;p17">
                <a:extLst>
                  <a:ext uri="{FF2B5EF4-FFF2-40B4-BE49-F238E27FC236}">
                    <a16:creationId xmlns:a16="http://schemas.microsoft.com/office/drawing/2014/main" id="{55FF73C5-70E4-E9F0-4E4A-A137C5C3E623}"/>
                  </a:ext>
                </a:extLst>
              </p:cNvPr>
              <p:cNvSpPr/>
              <p:nvPr/>
            </p:nvSpPr>
            <p:spPr>
              <a:xfrm>
                <a:off x="327500" y="2495650"/>
                <a:ext cx="3672000" cy="1694400"/>
              </a:xfrm>
              <a:prstGeom prst="roundRect">
                <a:avLst>
                  <a:gd name="adj" fmla="val 16667"/>
                </a:avLst>
              </a:prstGeom>
              <a:solidFill>
                <a:srgbClr val="1A9988">
                  <a:alpha val="17320"/>
                </a:srgbClr>
              </a:solidFill>
              <a:ln w="19050" cap="flat" cmpd="sng">
                <a:solidFill>
                  <a:srgbClr val="7890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" name="Google Shape;225;p17">
              <a:extLst>
                <a:ext uri="{FF2B5EF4-FFF2-40B4-BE49-F238E27FC236}">
                  <a16:creationId xmlns:a16="http://schemas.microsoft.com/office/drawing/2014/main" id="{9573A5E6-12C0-ADA8-3EE6-AF997F319421}"/>
                </a:ext>
              </a:extLst>
            </p:cNvPr>
            <p:cNvGrpSpPr/>
            <p:nvPr/>
          </p:nvGrpSpPr>
          <p:grpSpPr>
            <a:xfrm>
              <a:off x="1658600" y="2799686"/>
              <a:ext cx="582241" cy="75870"/>
              <a:chOff x="3652600" y="2873075"/>
              <a:chExt cx="2048700" cy="165150"/>
            </a:xfrm>
          </p:grpSpPr>
          <p:cxnSp>
            <p:nvCxnSpPr>
              <p:cNvPr id="17" name="Google Shape;226;p17">
                <a:extLst>
                  <a:ext uri="{FF2B5EF4-FFF2-40B4-BE49-F238E27FC236}">
                    <a16:creationId xmlns:a16="http://schemas.microsoft.com/office/drawing/2014/main" id="{5FEDA13E-38C0-6E6E-ABFD-AD27E8DE5780}"/>
                  </a:ext>
                </a:extLst>
              </p:cNvPr>
              <p:cNvCxnSpPr/>
              <p:nvPr/>
            </p:nvCxnSpPr>
            <p:spPr>
              <a:xfrm rot="10800000">
                <a:off x="3658000" y="3038225"/>
                <a:ext cx="203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8" name="Google Shape;227;p17">
                <a:extLst>
                  <a:ext uri="{FF2B5EF4-FFF2-40B4-BE49-F238E27FC236}">
                    <a16:creationId xmlns:a16="http://schemas.microsoft.com/office/drawing/2014/main" id="{5E936A08-4C43-7F41-7173-188C6283FF44}"/>
                  </a:ext>
                </a:extLst>
              </p:cNvPr>
              <p:cNvCxnSpPr/>
              <p:nvPr/>
            </p:nvCxnSpPr>
            <p:spPr>
              <a:xfrm>
                <a:off x="3652600" y="2873075"/>
                <a:ext cx="2048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5" name="Google Shape;228;p17">
              <a:extLst>
                <a:ext uri="{FF2B5EF4-FFF2-40B4-BE49-F238E27FC236}">
                  <a16:creationId xmlns:a16="http://schemas.microsoft.com/office/drawing/2014/main" id="{8BDA2267-B4BC-6C2E-EB50-D26FA8303598}"/>
                </a:ext>
              </a:extLst>
            </p:cNvPr>
            <p:cNvGrpSpPr/>
            <p:nvPr/>
          </p:nvGrpSpPr>
          <p:grpSpPr>
            <a:xfrm>
              <a:off x="2318283" y="2196375"/>
              <a:ext cx="1515679" cy="1321154"/>
              <a:chOff x="700182" y="977175"/>
              <a:chExt cx="1515679" cy="1321154"/>
            </a:xfrm>
          </p:grpSpPr>
          <p:pic>
            <p:nvPicPr>
              <p:cNvPr id="12" name="Google Shape;229;p17">
                <a:extLst>
                  <a:ext uri="{FF2B5EF4-FFF2-40B4-BE49-F238E27FC236}">
                    <a16:creationId xmlns:a16="http://schemas.microsoft.com/office/drawing/2014/main" id="{29D1BA17-69FA-A4E6-7ECE-7D5F3B54F8EE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8225" t="27231" r="32041" b="14544"/>
              <a:stretch/>
            </p:blipFill>
            <p:spPr>
              <a:xfrm>
                <a:off x="700182" y="986729"/>
                <a:ext cx="1515600" cy="13116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</p:pic>
          <p:sp>
            <p:nvSpPr>
              <p:cNvPr id="13" name="Google Shape;230;p17">
                <a:extLst>
                  <a:ext uri="{FF2B5EF4-FFF2-40B4-BE49-F238E27FC236}">
                    <a16:creationId xmlns:a16="http://schemas.microsoft.com/office/drawing/2014/main" id="{81B0051F-1DC6-1473-02BB-ED2A59CC367E}"/>
                  </a:ext>
                </a:extLst>
              </p:cNvPr>
              <p:cNvSpPr/>
              <p:nvPr/>
            </p:nvSpPr>
            <p:spPr>
              <a:xfrm>
                <a:off x="700182" y="977175"/>
                <a:ext cx="1515600" cy="1311600"/>
              </a:xfrm>
              <a:prstGeom prst="roundRect">
                <a:avLst>
                  <a:gd name="adj" fmla="val 16667"/>
                </a:avLst>
              </a:prstGeom>
              <a:solidFill>
                <a:srgbClr val="DEB06A">
                  <a:alpha val="64700"/>
                </a:srgbClr>
              </a:solidFill>
              <a:ln w="19050" cap="flat" cmpd="sng">
                <a:solidFill>
                  <a:srgbClr val="A9510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31;p17">
                <a:extLst>
                  <a:ext uri="{FF2B5EF4-FFF2-40B4-BE49-F238E27FC236}">
                    <a16:creationId xmlns:a16="http://schemas.microsoft.com/office/drawing/2014/main" id="{606DD373-F4FB-5D98-8CB8-74D33B58D65C}"/>
                  </a:ext>
                </a:extLst>
              </p:cNvPr>
              <p:cNvSpPr txBox="1"/>
              <p:nvPr/>
            </p:nvSpPr>
            <p:spPr>
              <a:xfrm>
                <a:off x="756661" y="1369364"/>
                <a:ext cx="1459200" cy="49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latin typeface="Lato"/>
                    <a:ea typeface="Lato"/>
                    <a:cs typeface="Lato"/>
                    <a:sym typeface="Lato"/>
                  </a:rPr>
                  <a:t>Symbiotic </a:t>
                </a:r>
                <a:r>
                  <a:rPr lang="en" sz="1700" b="1">
                    <a:latin typeface="Lato"/>
                    <a:ea typeface="Lato"/>
                    <a:cs typeface="Lato"/>
                    <a:sym typeface="Lato"/>
                  </a:rPr>
                  <a:t>Microalgae</a:t>
                </a:r>
                <a:endParaRPr sz="1700" b="1"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" name="Google Shape;232;p17">
                <a:extLst>
                  <a:ext uri="{FF2B5EF4-FFF2-40B4-BE49-F238E27FC236}">
                    <a16:creationId xmlns:a16="http://schemas.microsoft.com/office/drawing/2014/main" id="{EA565E98-0ECA-820F-59CA-4EFF19E8875D}"/>
                  </a:ext>
                </a:extLst>
              </p:cNvPr>
              <p:cNvSpPr/>
              <p:nvPr/>
            </p:nvSpPr>
            <p:spPr>
              <a:xfrm>
                <a:off x="959161" y="1040996"/>
                <a:ext cx="1054200" cy="259500"/>
              </a:xfrm>
              <a:prstGeom prst="roundRect">
                <a:avLst>
                  <a:gd name="adj" fmla="val 16667"/>
                </a:avLst>
              </a:prstGeom>
              <a:solidFill>
                <a:srgbClr val="3D85C6"/>
              </a:solidFill>
              <a:ln w="19050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i="1"/>
                  <a:t>Respiration</a:t>
                </a:r>
                <a:endParaRPr sz="1100" i="1"/>
              </a:p>
            </p:txBody>
          </p:sp>
          <p:sp>
            <p:nvSpPr>
              <p:cNvPr id="16" name="Google Shape;233;p17">
                <a:extLst>
                  <a:ext uri="{FF2B5EF4-FFF2-40B4-BE49-F238E27FC236}">
                    <a16:creationId xmlns:a16="http://schemas.microsoft.com/office/drawing/2014/main" id="{7B2C2438-26C6-CB9A-126D-614F5B172A58}"/>
                  </a:ext>
                </a:extLst>
              </p:cNvPr>
              <p:cNvSpPr/>
              <p:nvPr/>
            </p:nvSpPr>
            <p:spPr>
              <a:xfrm>
                <a:off x="895561" y="1936832"/>
                <a:ext cx="1181400" cy="259500"/>
              </a:xfrm>
              <a:prstGeom prst="roundRect">
                <a:avLst>
                  <a:gd name="adj" fmla="val 16667"/>
                </a:avLst>
              </a:prstGeom>
              <a:solidFill>
                <a:srgbClr val="97D256"/>
              </a:solidFill>
              <a:ln w="19050" cap="flat" cmpd="sng">
                <a:solidFill>
                  <a:srgbClr val="75A04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i="1"/>
                  <a:t>Photosynthesis</a:t>
                </a:r>
                <a:endParaRPr sz="1100" i="1"/>
              </a:p>
            </p:txBody>
          </p:sp>
        </p:grpSp>
        <p:grpSp>
          <p:nvGrpSpPr>
            <p:cNvPr id="6" name="Google Shape;234;p17">
              <a:extLst>
                <a:ext uri="{FF2B5EF4-FFF2-40B4-BE49-F238E27FC236}">
                  <a16:creationId xmlns:a16="http://schemas.microsoft.com/office/drawing/2014/main" id="{F45A97A1-3813-9E2F-07F3-A9F723167FCC}"/>
                </a:ext>
              </a:extLst>
            </p:cNvPr>
            <p:cNvGrpSpPr/>
            <p:nvPr/>
          </p:nvGrpSpPr>
          <p:grpSpPr>
            <a:xfrm>
              <a:off x="517808" y="2260196"/>
              <a:ext cx="1181400" cy="835221"/>
              <a:chOff x="3489272" y="1875850"/>
              <a:chExt cx="1181400" cy="835221"/>
            </a:xfrm>
          </p:grpSpPr>
          <p:sp>
            <p:nvSpPr>
              <p:cNvPr id="10" name="Google Shape;235;p17">
                <a:extLst>
                  <a:ext uri="{FF2B5EF4-FFF2-40B4-BE49-F238E27FC236}">
                    <a16:creationId xmlns:a16="http://schemas.microsoft.com/office/drawing/2014/main" id="{399839F9-111A-646E-E772-1BA4E8C40BFC}"/>
                  </a:ext>
                </a:extLst>
              </p:cNvPr>
              <p:cNvSpPr txBox="1"/>
              <p:nvPr/>
            </p:nvSpPr>
            <p:spPr>
              <a:xfrm>
                <a:off x="3489272" y="2212471"/>
                <a:ext cx="1181400" cy="49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 b="1">
                    <a:latin typeface="Lato"/>
                    <a:ea typeface="Lato"/>
                    <a:cs typeface="Lato"/>
                    <a:sym typeface="Lato"/>
                  </a:rPr>
                  <a:t>Cnidarian</a:t>
                </a:r>
                <a:endParaRPr sz="1700" b="1">
                  <a:latin typeface="Lato"/>
                  <a:ea typeface="Lato"/>
                  <a:cs typeface="Lato"/>
                  <a:sym typeface="Lato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latin typeface="Lato"/>
                    <a:ea typeface="Lato"/>
                    <a:cs typeface="Lato"/>
                    <a:sym typeface="Lato"/>
                  </a:rPr>
                  <a:t>Host</a:t>
                </a:r>
                <a:endParaRPr sz="1700" b="1"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1" name="Google Shape;236;p17">
                <a:extLst>
                  <a:ext uri="{FF2B5EF4-FFF2-40B4-BE49-F238E27FC236}">
                    <a16:creationId xmlns:a16="http://schemas.microsoft.com/office/drawing/2014/main" id="{18A0DBBF-3295-61CB-6B47-CF74C77894C4}"/>
                  </a:ext>
                </a:extLst>
              </p:cNvPr>
              <p:cNvSpPr/>
              <p:nvPr/>
            </p:nvSpPr>
            <p:spPr>
              <a:xfrm>
                <a:off x="3565932" y="1875850"/>
                <a:ext cx="1054200" cy="259500"/>
              </a:xfrm>
              <a:prstGeom prst="roundRect">
                <a:avLst>
                  <a:gd name="adj" fmla="val 16667"/>
                </a:avLst>
              </a:prstGeom>
              <a:solidFill>
                <a:srgbClr val="3D85C6"/>
              </a:solidFill>
              <a:ln w="19050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i="1"/>
                  <a:t>Respiration</a:t>
                </a:r>
                <a:endParaRPr sz="1100" i="1"/>
              </a:p>
            </p:txBody>
          </p:sp>
        </p:grpSp>
        <p:cxnSp>
          <p:nvCxnSpPr>
            <p:cNvPr id="7" name="Google Shape;237;p17">
              <a:extLst>
                <a:ext uri="{FF2B5EF4-FFF2-40B4-BE49-F238E27FC236}">
                  <a16:creationId xmlns:a16="http://schemas.microsoft.com/office/drawing/2014/main" id="{A45B7CBB-5A21-5D5F-AC24-F3527D589267}"/>
                </a:ext>
              </a:extLst>
            </p:cNvPr>
            <p:cNvCxnSpPr/>
            <p:nvPr/>
          </p:nvCxnSpPr>
          <p:spPr>
            <a:xfrm>
              <a:off x="1704824" y="2424021"/>
              <a:ext cx="816300" cy="0"/>
            </a:xfrm>
            <a:prstGeom prst="straightConnector1">
              <a:avLst/>
            </a:prstGeom>
            <a:noFill/>
            <a:ln w="28575" cap="flat" cmpd="sng">
              <a:solidFill>
                <a:srgbClr val="A9510D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8" name="Google Shape;238;p17">
              <a:extLst>
                <a:ext uri="{FF2B5EF4-FFF2-40B4-BE49-F238E27FC236}">
                  <a16:creationId xmlns:a16="http://schemas.microsoft.com/office/drawing/2014/main" id="{2675F057-7A86-2F4B-DDC5-AE01342937DF}"/>
                </a:ext>
              </a:extLst>
            </p:cNvPr>
            <p:cNvSpPr/>
            <p:nvPr/>
          </p:nvSpPr>
          <p:spPr>
            <a:xfrm flipH="1">
              <a:off x="2318280" y="2534200"/>
              <a:ext cx="111872" cy="635983"/>
            </a:xfrm>
            <a:custGeom>
              <a:avLst/>
              <a:gdLst/>
              <a:ahLst/>
              <a:cxnLst/>
              <a:rect l="l" t="t" r="r" b="b"/>
              <a:pathLst>
                <a:path w="7673" h="25777" extrusionOk="0">
                  <a:moveTo>
                    <a:pt x="1671" y="0"/>
                  </a:moveTo>
                  <a:cubicBezTo>
                    <a:pt x="2666" y="2387"/>
                    <a:pt x="7917" y="10025"/>
                    <a:pt x="7638" y="14321"/>
                  </a:cubicBezTo>
                  <a:cubicBezTo>
                    <a:pt x="7360" y="18617"/>
                    <a:pt x="1273" y="23868"/>
                    <a:pt x="0" y="25777"/>
                  </a:cubicBezTo>
                </a:path>
              </a:pathLst>
            </a:custGeom>
            <a:noFill/>
            <a:ln w="28575" cap="flat" cmpd="sng">
              <a:solidFill>
                <a:srgbClr val="A9510D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cxnSp>
          <p:nvCxnSpPr>
            <p:cNvPr id="9" name="Google Shape;239;p17">
              <a:extLst>
                <a:ext uri="{FF2B5EF4-FFF2-40B4-BE49-F238E27FC236}">
                  <a16:creationId xmlns:a16="http://schemas.microsoft.com/office/drawing/2014/main" id="{FAAA018E-3747-2879-E1DB-2B2930C42889}"/>
                </a:ext>
              </a:extLst>
            </p:cNvPr>
            <p:cNvCxnSpPr/>
            <p:nvPr/>
          </p:nvCxnSpPr>
          <p:spPr>
            <a:xfrm>
              <a:off x="1705178" y="2583944"/>
              <a:ext cx="654900" cy="654900"/>
            </a:xfrm>
            <a:prstGeom prst="straightConnector1">
              <a:avLst/>
            </a:prstGeom>
            <a:noFill/>
            <a:ln w="28575" cap="flat" cmpd="sng">
              <a:solidFill>
                <a:srgbClr val="A9510D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22" name="Google Shape;191;p17">
            <a:extLst>
              <a:ext uri="{FF2B5EF4-FFF2-40B4-BE49-F238E27FC236}">
                <a16:creationId xmlns:a16="http://schemas.microsoft.com/office/drawing/2014/main" id="{597AA69D-B898-338E-57BE-D4253A637470}"/>
              </a:ext>
            </a:extLst>
          </p:cNvPr>
          <p:cNvSpPr/>
          <p:nvPr/>
        </p:nvSpPr>
        <p:spPr>
          <a:xfrm>
            <a:off x="8518100" y="187050"/>
            <a:ext cx="382800" cy="382800"/>
          </a:xfrm>
          <a:prstGeom prst="ellipse">
            <a:avLst/>
          </a:prstGeom>
          <a:solidFill>
            <a:srgbClr val="EB5600">
              <a:alpha val="5084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26" name="Google Shape;215;p19">
            <a:extLst>
              <a:ext uri="{FF2B5EF4-FFF2-40B4-BE49-F238E27FC236}">
                <a16:creationId xmlns:a16="http://schemas.microsoft.com/office/drawing/2014/main" id="{FD9C6BF3-6A01-24C7-D735-A289F20CA12C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1.	</a:t>
            </a:r>
            <a:r>
              <a:rPr lang="en-US" dirty="0">
                <a:solidFill>
                  <a:srgbClr val="000000"/>
                </a:solidFill>
              </a:rPr>
              <a:t>Introduction</a:t>
            </a:r>
            <a:endParaRPr lang="en-US" b="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AF15D-CBA8-AD55-4AF2-674DE7DC3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99800"/>
            <a:ext cx="4152100" cy="4152100"/>
          </a:xfrm>
          <a:prstGeom prst="rect">
            <a:avLst/>
          </a:prstGeom>
        </p:spPr>
      </p:pic>
      <p:pic>
        <p:nvPicPr>
          <p:cNvPr id="404" name="Google Shape;40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6900" y="899800"/>
            <a:ext cx="4152100" cy="4152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0"/>
          <p:cNvSpPr txBox="1">
            <a:spLocks noGrp="1"/>
          </p:cNvSpPr>
          <p:nvPr>
            <p:ph type="title"/>
          </p:nvPr>
        </p:nvSpPr>
        <p:spPr>
          <a:xfrm>
            <a:off x="282175" y="0"/>
            <a:ext cx="8120100" cy="7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2.	</a:t>
            </a:r>
            <a:r>
              <a:rPr lang="en">
                <a:solidFill>
                  <a:srgbClr val="000000"/>
                </a:solidFill>
              </a:rPr>
              <a:t>Heat stress in Cassiopea</a:t>
            </a:r>
            <a:r>
              <a:rPr lang="en" b="0">
                <a:solidFill>
                  <a:srgbClr val="000000"/>
                </a:solidFill>
              </a:rPr>
              <a:t> - PSII activity</a:t>
            </a:r>
            <a:endParaRPr b="0"/>
          </a:p>
        </p:txBody>
      </p:sp>
      <p:sp>
        <p:nvSpPr>
          <p:cNvPr id="407" name="Google Shape;407;p30"/>
          <p:cNvSpPr/>
          <p:nvPr/>
        </p:nvSpPr>
        <p:spPr>
          <a:xfrm>
            <a:off x="6590500" y="899806"/>
            <a:ext cx="1118700" cy="255300"/>
          </a:xfrm>
          <a:prstGeom prst="rect">
            <a:avLst/>
          </a:prstGeom>
          <a:solidFill>
            <a:srgbClr val="FFFFFF">
              <a:alpha val="60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0"/>
          <p:cNvSpPr txBox="1"/>
          <p:nvPr/>
        </p:nvSpPr>
        <p:spPr>
          <a:xfrm>
            <a:off x="7967550" y="4375500"/>
            <a:ext cx="1021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n=4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9" name="Google Shape;409;p30"/>
          <p:cNvSpPr txBox="1"/>
          <p:nvPr/>
        </p:nvSpPr>
        <p:spPr>
          <a:xfrm>
            <a:off x="3759825" y="4375500"/>
            <a:ext cx="128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n=3-4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C0F93B-6EF0-CBFB-EF5E-FFE975812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09300"/>
            <a:ext cx="4081800" cy="4081800"/>
          </a:xfrm>
          <a:prstGeom prst="rect">
            <a:avLst/>
          </a:prstGeom>
        </p:spPr>
      </p:pic>
      <p:sp>
        <p:nvSpPr>
          <p:cNvPr id="414" name="Google Shape;414;p31"/>
          <p:cNvSpPr txBox="1">
            <a:spLocks noGrp="1"/>
          </p:cNvSpPr>
          <p:nvPr>
            <p:ph type="title"/>
          </p:nvPr>
        </p:nvSpPr>
        <p:spPr>
          <a:xfrm>
            <a:off x="282175" y="0"/>
            <a:ext cx="8375400" cy="7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2.	</a:t>
            </a:r>
            <a:r>
              <a:rPr lang="en">
                <a:solidFill>
                  <a:srgbClr val="000000"/>
                </a:solidFill>
              </a:rPr>
              <a:t>Heat stress in Cassiopea</a:t>
            </a:r>
            <a:r>
              <a:rPr lang="en" b="0">
                <a:solidFill>
                  <a:srgbClr val="000000"/>
                </a:solidFill>
              </a:rPr>
              <a:t> - PSII activity</a:t>
            </a:r>
            <a:endParaRPr b="0"/>
          </a:p>
        </p:txBody>
      </p:sp>
      <p:pic>
        <p:nvPicPr>
          <p:cNvPr id="416" name="Google Shape;416;p31"/>
          <p:cNvPicPr preferRelativeResize="0"/>
          <p:nvPr/>
        </p:nvPicPr>
        <p:blipFill rotWithShape="1">
          <a:blip r:embed="rId4">
            <a:alphaModFix/>
          </a:blip>
          <a:srcRect l="70831" r="20856" b="94643"/>
          <a:stretch/>
        </p:blipFill>
        <p:spPr>
          <a:xfrm>
            <a:off x="4012645" y="915380"/>
            <a:ext cx="427273" cy="20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8518" y="909300"/>
            <a:ext cx="4081800" cy="40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1"/>
          <p:cNvSpPr txBox="1"/>
          <p:nvPr/>
        </p:nvSpPr>
        <p:spPr>
          <a:xfrm>
            <a:off x="8119950" y="4375500"/>
            <a:ext cx="1021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n=4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no signif ≠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9" name="Google Shape;419;p31"/>
          <p:cNvSpPr txBox="1"/>
          <p:nvPr/>
        </p:nvSpPr>
        <p:spPr>
          <a:xfrm>
            <a:off x="3759825" y="4223100"/>
            <a:ext cx="1286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n=3-4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signif ↗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no signif ≠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6600" y="909300"/>
            <a:ext cx="4081800" cy="40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2"/>
          <p:cNvSpPr txBox="1">
            <a:spLocks noGrp="1"/>
          </p:cNvSpPr>
          <p:nvPr>
            <p:ph type="title"/>
          </p:nvPr>
        </p:nvSpPr>
        <p:spPr>
          <a:xfrm>
            <a:off x="282175" y="0"/>
            <a:ext cx="8375400" cy="7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2.	</a:t>
            </a:r>
            <a:r>
              <a:rPr lang="en">
                <a:solidFill>
                  <a:srgbClr val="000000"/>
                </a:solidFill>
              </a:rPr>
              <a:t>Heat stress in Cassiopea</a:t>
            </a:r>
            <a:r>
              <a:rPr lang="en" sz="1900" b="0">
                <a:solidFill>
                  <a:srgbClr val="000000"/>
                </a:solidFill>
              </a:rPr>
              <a:t> - Non-Photochemical Quenching</a:t>
            </a:r>
            <a:endParaRPr sz="1900" b="0"/>
          </a:p>
        </p:txBody>
      </p:sp>
      <p:pic>
        <p:nvPicPr>
          <p:cNvPr id="426" name="Google Shape;42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909300"/>
            <a:ext cx="4081800" cy="40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2"/>
          <p:cNvSpPr txBox="1"/>
          <p:nvPr/>
        </p:nvSpPr>
        <p:spPr>
          <a:xfrm>
            <a:off x="3759825" y="4462550"/>
            <a:ext cx="73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n=3-4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8" name="Google Shape;428;p32"/>
          <p:cNvSpPr txBox="1"/>
          <p:nvPr/>
        </p:nvSpPr>
        <p:spPr>
          <a:xfrm>
            <a:off x="7903825" y="4354850"/>
            <a:ext cx="1167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n=3-4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no signif ≠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3"/>
          <p:cNvSpPr txBox="1">
            <a:spLocks noGrp="1"/>
          </p:cNvSpPr>
          <p:nvPr>
            <p:ph type="title"/>
          </p:nvPr>
        </p:nvSpPr>
        <p:spPr>
          <a:xfrm>
            <a:off x="282175" y="0"/>
            <a:ext cx="8059200" cy="7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2.	</a:t>
            </a:r>
            <a:r>
              <a:rPr lang="en">
                <a:solidFill>
                  <a:srgbClr val="000000"/>
                </a:solidFill>
              </a:rPr>
              <a:t>Heat stress in Cassiopea</a:t>
            </a:r>
            <a:r>
              <a:rPr lang="en" b="0">
                <a:solidFill>
                  <a:srgbClr val="000000"/>
                </a:solidFill>
              </a:rPr>
              <a:t> - rETR-PSII and PSI</a:t>
            </a:r>
            <a:endParaRPr b="0"/>
          </a:p>
        </p:txBody>
      </p:sp>
      <p:pic>
        <p:nvPicPr>
          <p:cNvPr id="440" name="Google Shape;44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9000" y="909300"/>
            <a:ext cx="4081800" cy="40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909300"/>
            <a:ext cx="4081800" cy="40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3"/>
          <p:cNvSpPr txBox="1"/>
          <p:nvPr/>
        </p:nvSpPr>
        <p:spPr>
          <a:xfrm>
            <a:off x="7967550" y="4375500"/>
            <a:ext cx="1021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n=4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no signif ≠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3" name="Google Shape;443;p33"/>
          <p:cNvSpPr txBox="1"/>
          <p:nvPr/>
        </p:nvSpPr>
        <p:spPr>
          <a:xfrm>
            <a:off x="3759825" y="4299300"/>
            <a:ext cx="1286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n=3-4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signif ↗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no signif ≠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4"/>
          <p:cNvSpPr txBox="1">
            <a:spLocks noGrp="1"/>
          </p:cNvSpPr>
          <p:nvPr>
            <p:ph type="title"/>
          </p:nvPr>
        </p:nvSpPr>
        <p:spPr>
          <a:xfrm>
            <a:off x="282175" y="0"/>
            <a:ext cx="8375400" cy="7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2.	</a:t>
            </a:r>
            <a:r>
              <a:rPr lang="en">
                <a:solidFill>
                  <a:srgbClr val="000000"/>
                </a:solidFill>
              </a:rPr>
              <a:t>Heat stress in Cassiopea</a:t>
            </a:r>
            <a:r>
              <a:rPr lang="en" b="0">
                <a:solidFill>
                  <a:srgbClr val="000000"/>
                </a:solidFill>
              </a:rPr>
              <a:t> - Y(NA) and Y(ND)</a:t>
            </a:r>
            <a:endParaRPr b="0"/>
          </a:p>
        </p:txBody>
      </p:sp>
      <p:pic>
        <p:nvPicPr>
          <p:cNvPr id="449" name="Google Shape;44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909300"/>
            <a:ext cx="4081800" cy="408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1400" y="909300"/>
            <a:ext cx="4081800" cy="40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9"/>
          <p:cNvSpPr txBox="1">
            <a:spLocks noGrp="1"/>
          </p:cNvSpPr>
          <p:nvPr>
            <p:ph type="title"/>
          </p:nvPr>
        </p:nvSpPr>
        <p:spPr>
          <a:xfrm>
            <a:off x="282175" y="0"/>
            <a:ext cx="8375400" cy="7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2.	</a:t>
            </a:r>
            <a:r>
              <a:rPr lang="en">
                <a:solidFill>
                  <a:srgbClr val="000000"/>
                </a:solidFill>
              </a:rPr>
              <a:t>Heat stress in Cassiopea</a:t>
            </a:r>
            <a:r>
              <a:rPr lang="en" sz="2200" b="0">
                <a:solidFill>
                  <a:srgbClr val="000000"/>
                </a:solidFill>
              </a:rPr>
              <a:t> - Sbd density and pigments</a:t>
            </a:r>
            <a:endParaRPr sz="2200" b="0"/>
          </a:p>
        </p:txBody>
      </p:sp>
      <p:pic>
        <p:nvPicPr>
          <p:cNvPr id="364" name="Google Shape;3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09300"/>
            <a:ext cx="3401980" cy="4081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" name="Google Shape;365;p29"/>
          <p:cNvGrpSpPr/>
          <p:nvPr/>
        </p:nvGrpSpPr>
        <p:grpSpPr>
          <a:xfrm>
            <a:off x="1130850" y="1289716"/>
            <a:ext cx="662700" cy="400200"/>
            <a:chOff x="1130850" y="1289716"/>
            <a:chExt cx="662700" cy="400200"/>
          </a:xfrm>
        </p:grpSpPr>
        <p:sp>
          <p:nvSpPr>
            <p:cNvPr id="366" name="Google Shape;366;p29"/>
            <p:cNvSpPr/>
            <p:nvPr/>
          </p:nvSpPr>
          <p:spPr>
            <a:xfrm rot="5400000">
              <a:off x="1405350" y="1093300"/>
              <a:ext cx="113700" cy="662700"/>
            </a:xfrm>
            <a:prstGeom prst="leftBracket">
              <a:avLst>
                <a:gd name="adj" fmla="val 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 txBox="1"/>
            <p:nvPr/>
          </p:nvSpPr>
          <p:spPr>
            <a:xfrm>
              <a:off x="1288950" y="1289716"/>
              <a:ext cx="346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**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68" name="Google Shape;36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6780" y="909300"/>
            <a:ext cx="5284822" cy="3964316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9"/>
          <p:cNvSpPr txBox="1"/>
          <p:nvPr/>
        </p:nvSpPr>
        <p:spPr>
          <a:xfrm>
            <a:off x="8503675" y="4462550"/>
            <a:ext cx="59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n=3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0" name="Google Shape;370;p29"/>
          <p:cNvSpPr txBox="1"/>
          <p:nvPr/>
        </p:nvSpPr>
        <p:spPr>
          <a:xfrm>
            <a:off x="3210126" y="4370150"/>
            <a:ext cx="1520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n=9,</a:t>
            </a: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**pval= 0.003</a:t>
            </a: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1" name="Google Shape;371;p29"/>
          <p:cNvSpPr txBox="1"/>
          <p:nvPr/>
        </p:nvSpPr>
        <p:spPr>
          <a:xfrm>
            <a:off x="5982506" y="851160"/>
            <a:ext cx="1045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(HPLC)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540987-9CE6-D89F-C802-DAFAEE8B3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2" t="34586" r="1394" b="28081"/>
          <a:stretch/>
        </p:blipFill>
        <p:spPr>
          <a:xfrm>
            <a:off x="407324" y="1179917"/>
            <a:ext cx="2319251" cy="865016"/>
          </a:xfrm>
          <a:prstGeom prst="rect">
            <a:avLst/>
          </a:prstGeom>
        </p:spPr>
      </p:pic>
      <p:sp>
        <p:nvSpPr>
          <p:cNvPr id="191" name="Google Shape;191;p17"/>
          <p:cNvSpPr/>
          <p:nvPr/>
        </p:nvSpPr>
        <p:spPr>
          <a:xfrm>
            <a:off x="8518100" y="187050"/>
            <a:ext cx="382800" cy="382800"/>
          </a:xfrm>
          <a:prstGeom prst="ellipse">
            <a:avLst/>
          </a:prstGeom>
          <a:solidFill>
            <a:srgbClr val="EB5600">
              <a:alpha val="5084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dirty="0"/>
              <a:t>4</a:t>
            </a:r>
            <a:endParaRPr dirty="0"/>
          </a:p>
        </p:txBody>
      </p:sp>
      <p:sp>
        <p:nvSpPr>
          <p:cNvPr id="15" name="Google Shape;215;p19">
            <a:extLst>
              <a:ext uri="{FF2B5EF4-FFF2-40B4-BE49-F238E27FC236}">
                <a16:creationId xmlns:a16="http://schemas.microsoft.com/office/drawing/2014/main" id="{783CDB00-4B18-F891-C7AF-BB94A1FA24AB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2.	</a:t>
            </a:r>
            <a:r>
              <a:rPr lang="en-US" dirty="0">
                <a:solidFill>
                  <a:srgbClr val="000000"/>
                </a:solidFill>
              </a:rPr>
              <a:t>Heat stress in Cassiopea</a:t>
            </a:r>
            <a:r>
              <a:rPr lang="en-US" b="0" dirty="0">
                <a:solidFill>
                  <a:srgbClr val="000000"/>
                </a:solidFill>
              </a:rPr>
              <a:t> - context</a:t>
            </a:r>
            <a:endParaRPr lang="en-US" b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0C1275-44F5-A3F2-B91F-13452143A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362" y="891281"/>
            <a:ext cx="2719275" cy="4081793"/>
          </a:xfrm>
          <a:prstGeom prst="rect">
            <a:avLst/>
          </a:prstGeom>
        </p:spPr>
      </p:pic>
      <p:sp>
        <p:nvSpPr>
          <p:cNvPr id="22" name="Google Shape;263;p21">
            <a:extLst>
              <a:ext uri="{FF2B5EF4-FFF2-40B4-BE49-F238E27FC236}">
                <a16:creationId xmlns:a16="http://schemas.microsoft.com/office/drawing/2014/main" id="{F28BD8B2-A483-C42A-95BF-911A3B11FA3B}"/>
              </a:ext>
            </a:extLst>
          </p:cNvPr>
          <p:cNvSpPr txBox="1"/>
          <p:nvPr/>
        </p:nvSpPr>
        <p:spPr>
          <a:xfrm>
            <a:off x="5350954" y="4216292"/>
            <a:ext cx="705389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n=2-3</a:t>
            </a:r>
            <a:endParaRPr dirty="0">
              <a:solidFill>
                <a:schemeClr val="bg1">
                  <a:lumMod val="7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30BC87E-B980-C1E3-C1AA-AA4E76B172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195"/>
          <a:stretch/>
        </p:blipFill>
        <p:spPr>
          <a:xfrm>
            <a:off x="3217321" y="4568903"/>
            <a:ext cx="2719276" cy="4002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7387640-13CA-A7BB-F75C-DB75FAD15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660" y="909305"/>
            <a:ext cx="2719276" cy="4081794"/>
          </a:xfrm>
          <a:prstGeom prst="rect">
            <a:avLst/>
          </a:prstGeom>
        </p:spPr>
      </p:pic>
      <p:sp>
        <p:nvSpPr>
          <p:cNvPr id="29" name="Google Shape;263;p21">
            <a:extLst>
              <a:ext uri="{FF2B5EF4-FFF2-40B4-BE49-F238E27FC236}">
                <a16:creationId xmlns:a16="http://schemas.microsoft.com/office/drawing/2014/main" id="{215A5ABF-5FB5-E830-DA11-2CA97BC366FA}"/>
              </a:ext>
            </a:extLst>
          </p:cNvPr>
          <p:cNvSpPr txBox="1"/>
          <p:nvPr/>
        </p:nvSpPr>
        <p:spPr>
          <a:xfrm>
            <a:off x="8337500" y="4234195"/>
            <a:ext cx="59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n=3</a:t>
            </a:r>
            <a:endParaRPr dirty="0">
              <a:solidFill>
                <a:schemeClr val="bg1">
                  <a:lumMod val="7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" name="Google Shape;381;p30">
            <a:extLst>
              <a:ext uri="{FF2B5EF4-FFF2-40B4-BE49-F238E27FC236}">
                <a16:creationId xmlns:a16="http://schemas.microsoft.com/office/drawing/2014/main" id="{30148C48-67D5-92EC-0D8D-BD2B99AE4E6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25914" r="73969"/>
          <a:stretch/>
        </p:blipFill>
        <p:spPr>
          <a:xfrm>
            <a:off x="554837" y="2337477"/>
            <a:ext cx="2024224" cy="235771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82;p30">
            <a:extLst>
              <a:ext uri="{FF2B5EF4-FFF2-40B4-BE49-F238E27FC236}">
                <a16:creationId xmlns:a16="http://schemas.microsoft.com/office/drawing/2014/main" id="{4D1FD507-6D85-AC6D-5AE2-9C360161E808}"/>
              </a:ext>
            </a:extLst>
          </p:cNvPr>
          <p:cNvSpPr txBox="1"/>
          <p:nvPr/>
        </p:nvSpPr>
        <p:spPr>
          <a:xfrm>
            <a:off x="1105760" y="4436295"/>
            <a:ext cx="17076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adapted from 5.</a:t>
            </a:r>
            <a:endParaRPr sz="1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" name="Google Shape;124;p14">
            <a:extLst>
              <a:ext uri="{FF2B5EF4-FFF2-40B4-BE49-F238E27FC236}">
                <a16:creationId xmlns:a16="http://schemas.microsoft.com/office/drawing/2014/main" id="{D8CDAD90-C1ED-BF48-CC92-7BFE68D37974}"/>
              </a:ext>
            </a:extLst>
          </p:cNvPr>
          <p:cNvSpPr txBox="1"/>
          <p:nvPr/>
        </p:nvSpPr>
        <p:spPr>
          <a:xfrm>
            <a:off x="402364" y="1778519"/>
            <a:ext cx="2265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3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824723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0"/>
          <p:cNvSpPr txBox="1">
            <a:spLocks noGrp="1"/>
          </p:cNvSpPr>
          <p:nvPr>
            <p:ph type="title"/>
          </p:nvPr>
        </p:nvSpPr>
        <p:spPr>
          <a:xfrm>
            <a:off x="282175" y="0"/>
            <a:ext cx="8375400" cy="7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2.	</a:t>
            </a:r>
            <a:r>
              <a:rPr lang="en">
                <a:solidFill>
                  <a:srgbClr val="000000"/>
                </a:solidFill>
              </a:rPr>
              <a:t>Heat stress in Cassiopea</a:t>
            </a:r>
            <a:r>
              <a:rPr lang="en" sz="2200" b="0">
                <a:solidFill>
                  <a:srgbClr val="000000"/>
                </a:solidFill>
              </a:rPr>
              <a:t> - 77K fluorescence emission</a:t>
            </a:r>
            <a:endParaRPr sz="2200" b="0"/>
          </a:p>
        </p:txBody>
      </p:sp>
      <p:pic>
        <p:nvPicPr>
          <p:cNvPr id="380" name="Google Shape;38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909300"/>
            <a:ext cx="5442401" cy="408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0"/>
          <p:cNvPicPr preferRelativeResize="0"/>
          <p:nvPr/>
        </p:nvPicPr>
        <p:blipFill rotWithShape="1">
          <a:blip r:embed="rId4">
            <a:alphaModFix/>
          </a:blip>
          <a:srcRect t="23582" r="73969"/>
          <a:stretch/>
        </p:blipFill>
        <p:spPr>
          <a:xfrm>
            <a:off x="6539438" y="1769625"/>
            <a:ext cx="2024224" cy="243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0"/>
          <p:cNvSpPr txBox="1"/>
          <p:nvPr/>
        </p:nvSpPr>
        <p:spPr>
          <a:xfrm>
            <a:off x="7016109" y="3977500"/>
            <a:ext cx="17076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adapted from 5.</a:t>
            </a:r>
            <a:endParaRPr sz="11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Google Shape;383;p30"/>
          <p:cNvSpPr txBox="1"/>
          <p:nvPr/>
        </p:nvSpPr>
        <p:spPr>
          <a:xfrm>
            <a:off x="4936200" y="4743300"/>
            <a:ext cx="226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(see Kanazawa 2014)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4" name="Google Shape;384;p30"/>
          <p:cNvSpPr txBox="1"/>
          <p:nvPr/>
        </p:nvSpPr>
        <p:spPr>
          <a:xfrm>
            <a:off x="381000" y="4499025"/>
            <a:ext cx="59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n=3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3"/>
          <p:cNvSpPr txBox="1">
            <a:spLocks noGrp="1"/>
          </p:cNvSpPr>
          <p:nvPr>
            <p:ph type="title"/>
          </p:nvPr>
        </p:nvSpPr>
        <p:spPr>
          <a:xfrm>
            <a:off x="282175" y="0"/>
            <a:ext cx="8375400" cy="7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2.	</a:t>
            </a:r>
            <a:r>
              <a:rPr lang="en">
                <a:solidFill>
                  <a:srgbClr val="000000"/>
                </a:solidFill>
              </a:rPr>
              <a:t>Heat stress in Cassiopea</a:t>
            </a:r>
            <a:r>
              <a:rPr lang="en" sz="2200" b="0">
                <a:solidFill>
                  <a:srgbClr val="000000"/>
                </a:solidFill>
              </a:rPr>
              <a:t> - 77K fluorescence emission</a:t>
            </a:r>
            <a:endParaRPr sz="2200" b="0"/>
          </a:p>
        </p:txBody>
      </p:sp>
      <p:pic>
        <p:nvPicPr>
          <p:cNvPr id="419" name="Google Shape;41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445" y="849140"/>
            <a:ext cx="4865393" cy="3649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0206" y="909300"/>
            <a:ext cx="2686124" cy="353502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3"/>
          <p:cNvSpPr txBox="1"/>
          <p:nvPr/>
        </p:nvSpPr>
        <p:spPr>
          <a:xfrm>
            <a:off x="381001" y="3894159"/>
            <a:ext cx="59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n=3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0" name="Google Shape;420;p33"/>
          <p:cNvSpPr txBox="1"/>
          <p:nvPr/>
        </p:nvSpPr>
        <p:spPr>
          <a:xfrm>
            <a:off x="6797874" y="699174"/>
            <a:ext cx="226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(see Kanazawa 2014)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F223CC-F9B5-1B88-21DB-F80B3416A0FD}"/>
              </a:ext>
            </a:extLst>
          </p:cNvPr>
          <p:cNvSpPr txBox="1"/>
          <p:nvPr/>
        </p:nvSpPr>
        <p:spPr>
          <a:xfrm>
            <a:off x="282175" y="4498186"/>
            <a:ext cx="837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A re-organization of the light-harvesting complexes of the dinoflagellate is also suggested by the variation of the relative importance of peaks corresponding to the main antennae on fluorescence spectra measured at 77K</a:t>
            </a:r>
            <a:endParaRPr lang="fr-BE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91;p17">
            <a:extLst>
              <a:ext uri="{FF2B5EF4-FFF2-40B4-BE49-F238E27FC236}">
                <a16:creationId xmlns:a16="http://schemas.microsoft.com/office/drawing/2014/main" id="{1354221E-CAD7-CCAF-0B1E-03AD836FB5C3}"/>
              </a:ext>
            </a:extLst>
          </p:cNvPr>
          <p:cNvSpPr/>
          <p:nvPr/>
        </p:nvSpPr>
        <p:spPr>
          <a:xfrm>
            <a:off x="8518100" y="187050"/>
            <a:ext cx="382800" cy="382800"/>
          </a:xfrm>
          <a:prstGeom prst="ellipse">
            <a:avLst/>
          </a:prstGeom>
          <a:solidFill>
            <a:srgbClr val="EB5600">
              <a:alpha val="5084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5" name="Google Shape;203;p17">
            <a:extLst>
              <a:ext uri="{FF2B5EF4-FFF2-40B4-BE49-F238E27FC236}">
                <a16:creationId xmlns:a16="http://schemas.microsoft.com/office/drawing/2014/main" id="{BAF2B180-FAD2-6261-A0BA-245689E7C953}"/>
              </a:ext>
            </a:extLst>
          </p:cNvPr>
          <p:cNvSpPr/>
          <p:nvPr/>
        </p:nvSpPr>
        <p:spPr>
          <a:xfrm>
            <a:off x="4131850" y="1121775"/>
            <a:ext cx="4776300" cy="3460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97D2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205;p17">
            <a:extLst>
              <a:ext uri="{FF2B5EF4-FFF2-40B4-BE49-F238E27FC236}">
                <a16:creationId xmlns:a16="http://schemas.microsoft.com/office/drawing/2014/main" id="{183FDFF5-5D0E-3A64-446E-A5F3013F807C}"/>
              </a:ext>
            </a:extLst>
          </p:cNvPr>
          <p:cNvGrpSpPr/>
          <p:nvPr/>
        </p:nvGrpSpPr>
        <p:grpSpPr>
          <a:xfrm>
            <a:off x="4350550" y="2084591"/>
            <a:ext cx="4357188" cy="1767750"/>
            <a:chOff x="214800" y="956400"/>
            <a:chExt cx="4357188" cy="1767750"/>
          </a:xfrm>
        </p:grpSpPr>
        <p:pic>
          <p:nvPicPr>
            <p:cNvPr id="14" name="Google Shape;206;p17">
              <a:extLst>
                <a:ext uri="{FF2B5EF4-FFF2-40B4-BE49-F238E27FC236}">
                  <a16:creationId xmlns:a16="http://schemas.microsoft.com/office/drawing/2014/main" id="{2C5E31B8-FC98-9F7F-A83F-CA2B079A6FF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2362" y="956400"/>
              <a:ext cx="4319626" cy="1767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7;p17">
              <a:extLst>
                <a:ext uri="{FF2B5EF4-FFF2-40B4-BE49-F238E27FC236}">
                  <a16:creationId xmlns:a16="http://schemas.microsoft.com/office/drawing/2014/main" id="{CAD21DBF-6320-A1C2-4633-DF879BC55167}"/>
                </a:ext>
              </a:extLst>
            </p:cNvPr>
            <p:cNvSpPr/>
            <p:nvPr/>
          </p:nvSpPr>
          <p:spPr>
            <a:xfrm>
              <a:off x="214800" y="1161135"/>
              <a:ext cx="2547900" cy="22564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5541841-7D56-972E-8B79-E45025C95FD8}"/>
              </a:ext>
            </a:extLst>
          </p:cNvPr>
          <p:cNvSpPr/>
          <p:nvPr/>
        </p:nvSpPr>
        <p:spPr>
          <a:xfrm>
            <a:off x="6383204" y="2571467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31" name="Google Shape;220;p17">
            <a:extLst>
              <a:ext uri="{FF2B5EF4-FFF2-40B4-BE49-F238E27FC236}">
                <a16:creationId xmlns:a16="http://schemas.microsoft.com/office/drawing/2014/main" id="{8D4A7D22-61DD-46E2-6564-B0B51BC67AD8}"/>
              </a:ext>
            </a:extLst>
          </p:cNvPr>
          <p:cNvGrpSpPr/>
          <p:nvPr/>
        </p:nvGrpSpPr>
        <p:grpSpPr>
          <a:xfrm>
            <a:off x="158234" y="2003975"/>
            <a:ext cx="3673525" cy="1696500"/>
            <a:chOff x="328263" y="2008700"/>
            <a:chExt cx="3673525" cy="1696500"/>
          </a:xfrm>
        </p:grpSpPr>
        <p:grpSp>
          <p:nvGrpSpPr>
            <p:cNvPr id="32" name="Google Shape;221;p17">
              <a:extLst>
                <a:ext uri="{FF2B5EF4-FFF2-40B4-BE49-F238E27FC236}">
                  <a16:creationId xmlns:a16="http://schemas.microsoft.com/office/drawing/2014/main" id="{44CBFE4E-802F-4F06-38CA-90AAE9374CC3}"/>
                </a:ext>
              </a:extLst>
            </p:cNvPr>
            <p:cNvGrpSpPr/>
            <p:nvPr/>
          </p:nvGrpSpPr>
          <p:grpSpPr>
            <a:xfrm>
              <a:off x="328263" y="2008700"/>
              <a:ext cx="3673525" cy="1696500"/>
              <a:chOff x="327500" y="2495650"/>
              <a:chExt cx="3673525" cy="1696500"/>
            </a:xfrm>
          </p:grpSpPr>
          <p:pic>
            <p:nvPicPr>
              <p:cNvPr id="66" name="Google Shape;222;p17">
                <a:extLst>
                  <a:ext uri="{FF2B5EF4-FFF2-40B4-BE49-F238E27FC236}">
                    <a16:creationId xmlns:a16="http://schemas.microsoft.com/office/drawing/2014/main" id="{489E7632-141F-E270-EF01-F774F6C5A34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2024" t="12826" r="29401" b="7751"/>
              <a:stretch/>
            </p:blipFill>
            <p:spPr>
              <a:xfrm rot="5400000">
                <a:off x="1315250" y="1509550"/>
                <a:ext cx="1696500" cy="36687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</p:pic>
          <p:sp>
            <p:nvSpPr>
              <p:cNvPr id="67" name="Google Shape;223;p17">
                <a:extLst>
                  <a:ext uri="{FF2B5EF4-FFF2-40B4-BE49-F238E27FC236}">
                    <a16:creationId xmlns:a16="http://schemas.microsoft.com/office/drawing/2014/main" id="{C9208322-53F6-DB92-5940-04C7163BB1F1}"/>
                  </a:ext>
                </a:extLst>
              </p:cNvPr>
              <p:cNvSpPr/>
              <p:nvPr/>
            </p:nvSpPr>
            <p:spPr>
              <a:xfrm>
                <a:off x="329025" y="2495650"/>
                <a:ext cx="3672000" cy="1694400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6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4;p17">
                <a:extLst>
                  <a:ext uri="{FF2B5EF4-FFF2-40B4-BE49-F238E27FC236}">
                    <a16:creationId xmlns:a16="http://schemas.microsoft.com/office/drawing/2014/main" id="{D9B4AB79-E2FD-F58F-7FA7-879440EA607C}"/>
                  </a:ext>
                </a:extLst>
              </p:cNvPr>
              <p:cNvSpPr/>
              <p:nvPr/>
            </p:nvSpPr>
            <p:spPr>
              <a:xfrm>
                <a:off x="327500" y="2495650"/>
                <a:ext cx="3672000" cy="1694400"/>
              </a:xfrm>
              <a:prstGeom prst="roundRect">
                <a:avLst>
                  <a:gd name="adj" fmla="val 16667"/>
                </a:avLst>
              </a:prstGeom>
              <a:solidFill>
                <a:srgbClr val="1A9988">
                  <a:alpha val="17320"/>
                </a:srgbClr>
              </a:solidFill>
              <a:ln w="19050" cap="flat" cmpd="sng">
                <a:solidFill>
                  <a:srgbClr val="7890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225;p17">
              <a:extLst>
                <a:ext uri="{FF2B5EF4-FFF2-40B4-BE49-F238E27FC236}">
                  <a16:creationId xmlns:a16="http://schemas.microsoft.com/office/drawing/2014/main" id="{DC92C172-D5C6-4719-CA11-BFE482A4DFF2}"/>
                </a:ext>
              </a:extLst>
            </p:cNvPr>
            <p:cNvGrpSpPr/>
            <p:nvPr/>
          </p:nvGrpSpPr>
          <p:grpSpPr>
            <a:xfrm>
              <a:off x="1658600" y="2799686"/>
              <a:ext cx="582241" cy="75870"/>
              <a:chOff x="3652600" y="2873075"/>
              <a:chExt cx="2048700" cy="165150"/>
            </a:xfrm>
          </p:grpSpPr>
          <p:cxnSp>
            <p:nvCxnSpPr>
              <p:cNvPr id="64" name="Google Shape;226;p17">
                <a:extLst>
                  <a:ext uri="{FF2B5EF4-FFF2-40B4-BE49-F238E27FC236}">
                    <a16:creationId xmlns:a16="http://schemas.microsoft.com/office/drawing/2014/main" id="{82AB4332-904D-4AB3-3FDA-25911F4C86E2}"/>
                  </a:ext>
                </a:extLst>
              </p:cNvPr>
              <p:cNvCxnSpPr/>
              <p:nvPr/>
            </p:nvCxnSpPr>
            <p:spPr>
              <a:xfrm rot="10800000">
                <a:off x="3658000" y="3038225"/>
                <a:ext cx="203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65" name="Google Shape;227;p17">
                <a:extLst>
                  <a:ext uri="{FF2B5EF4-FFF2-40B4-BE49-F238E27FC236}">
                    <a16:creationId xmlns:a16="http://schemas.microsoft.com/office/drawing/2014/main" id="{68789CA5-FEA6-31B9-BE3E-3BB70B5CBFB5}"/>
                  </a:ext>
                </a:extLst>
              </p:cNvPr>
              <p:cNvCxnSpPr/>
              <p:nvPr/>
            </p:nvCxnSpPr>
            <p:spPr>
              <a:xfrm>
                <a:off x="3652600" y="2873075"/>
                <a:ext cx="2048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52" name="Google Shape;228;p17">
              <a:extLst>
                <a:ext uri="{FF2B5EF4-FFF2-40B4-BE49-F238E27FC236}">
                  <a16:creationId xmlns:a16="http://schemas.microsoft.com/office/drawing/2014/main" id="{76A659B0-70EC-03CE-1896-A04B93E697A1}"/>
                </a:ext>
              </a:extLst>
            </p:cNvPr>
            <p:cNvGrpSpPr/>
            <p:nvPr/>
          </p:nvGrpSpPr>
          <p:grpSpPr>
            <a:xfrm>
              <a:off x="2318283" y="2196375"/>
              <a:ext cx="1515679" cy="1321154"/>
              <a:chOff x="700182" y="977175"/>
              <a:chExt cx="1515679" cy="1321154"/>
            </a:xfrm>
          </p:grpSpPr>
          <p:pic>
            <p:nvPicPr>
              <p:cNvPr id="59" name="Google Shape;229;p17">
                <a:extLst>
                  <a:ext uri="{FF2B5EF4-FFF2-40B4-BE49-F238E27FC236}">
                    <a16:creationId xmlns:a16="http://schemas.microsoft.com/office/drawing/2014/main" id="{773DBAF8-8115-96F2-91E1-E2C8185DF81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8225" t="27231" r="32041" b="14544"/>
              <a:stretch/>
            </p:blipFill>
            <p:spPr>
              <a:xfrm>
                <a:off x="700182" y="986729"/>
                <a:ext cx="1515600" cy="13116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</p:pic>
          <p:sp>
            <p:nvSpPr>
              <p:cNvPr id="60" name="Google Shape;230;p17">
                <a:extLst>
                  <a:ext uri="{FF2B5EF4-FFF2-40B4-BE49-F238E27FC236}">
                    <a16:creationId xmlns:a16="http://schemas.microsoft.com/office/drawing/2014/main" id="{F710A298-276B-F147-8D27-A76C0EB41A8A}"/>
                  </a:ext>
                </a:extLst>
              </p:cNvPr>
              <p:cNvSpPr/>
              <p:nvPr/>
            </p:nvSpPr>
            <p:spPr>
              <a:xfrm>
                <a:off x="700182" y="977175"/>
                <a:ext cx="1515600" cy="1311600"/>
              </a:xfrm>
              <a:prstGeom prst="roundRect">
                <a:avLst>
                  <a:gd name="adj" fmla="val 16667"/>
                </a:avLst>
              </a:prstGeom>
              <a:solidFill>
                <a:srgbClr val="DEB06A">
                  <a:alpha val="64700"/>
                </a:srgbClr>
              </a:solidFill>
              <a:ln w="19050" cap="flat" cmpd="sng">
                <a:solidFill>
                  <a:srgbClr val="A9510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31;p17">
                <a:extLst>
                  <a:ext uri="{FF2B5EF4-FFF2-40B4-BE49-F238E27FC236}">
                    <a16:creationId xmlns:a16="http://schemas.microsoft.com/office/drawing/2014/main" id="{4EFE266F-D06C-33EE-B08D-74A53B5404FA}"/>
                  </a:ext>
                </a:extLst>
              </p:cNvPr>
              <p:cNvSpPr txBox="1"/>
              <p:nvPr/>
            </p:nvSpPr>
            <p:spPr>
              <a:xfrm>
                <a:off x="756661" y="1369364"/>
                <a:ext cx="1459200" cy="49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latin typeface="Lato"/>
                    <a:ea typeface="Lato"/>
                    <a:cs typeface="Lato"/>
                    <a:sym typeface="Lato"/>
                  </a:rPr>
                  <a:t>Symbiotic </a:t>
                </a:r>
                <a:r>
                  <a:rPr lang="en" sz="1700" b="1">
                    <a:latin typeface="Lato"/>
                    <a:ea typeface="Lato"/>
                    <a:cs typeface="Lato"/>
                    <a:sym typeface="Lato"/>
                  </a:rPr>
                  <a:t>Microalgae</a:t>
                </a:r>
                <a:endParaRPr sz="1700" b="1"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2" name="Google Shape;232;p17">
                <a:extLst>
                  <a:ext uri="{FF2B5EF4-FFF2-40B4-BE49-F238E27FC236}">
                    <a16:creationId xmlns:a16="http://schemas.microsoft.com/office/drawing/2014/main" id="{7110923D-CB4F-2362-B50F-5E8F4DD4D653}"/>
                  </a:ext>
                </a:extLst>
              </p:cNvPr>
              <p:cNvSpPr/>
              <p:nvPr/>
            </p:nvSpPr>
            <p:spPr>
              <a:xfrm>
                <a:off x="959161" y="1040996"/>
                <a:ext cx="1054200" cy="259500"/>
              </a:xfrm>
              <a:prstGeom prst="roundRect">
                <a:avLst>
                  <a:gd name="adj" fmla="val 16667"/>
                </a:avLst>
              </a:prstGeom>
              <a:solidFill>
                <a:srgbClr val="3D85C6"/>
              </a:solidFill>
              <a:ln w="19050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i="1"/>
                  <a:t>Respiration</a:t>
                </a:r>
                <a:endParaRPr sz="1100" i="1"/>
              </a:p>
            </p:txBody>
          </p:sp>
          <p:sp>
            <p:nvSpPr>
              <p:cNvPr id="63" name="Google Shape;233;p17">
                <a:extLst>
                  <a:ext uri="{FF2B5EF4-FFF2-40B4-BE49-F238E27FC236}">
                    <a16:creationId xmlns:a16="http://schemas.microsoft.com/office/drawing/2014/main" id="{3B53116F-5E89-0B8E-3081-D7B81C1896EA}"/>
                  </a:ext>
                </a:extLst>
              </p:cNvPr>
              <p:cNvSpPr/>
              <p:nvPr/>
            </p:nvSpPr>
            <p:spPr>
              <a:xfrm>
                <a:off x="895561" y="1936832"/>
                <a:ext cx="1181400" cy="259500"/>
              </a:xfrm>
              <a:prstGeom prst="roundRect">
                <a:avLst>
                  <a:gd name="adj" fmla="val 16667"/>
                </a:avLst>
              </a:prstGeom>
              <a:solidFill>
                <a:srgbClr val="97D256"/>
              </a:solidFill>
              <a:ln w="19050" cap="flat" cmpd="sng">
                <a:solidFill>
                  <a:srgbClr val="75A04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i="1"/>
                  <a:t>Photosynthesis</a:t>
                </a:r>
                <a:endParaRPr sz="1100" i="1"/>
              </a:p>
            </p:txBody>
          </p:sp>
        </p:grpSp>
        <p:grpSp>
          <p:nvGrpSpPr>
            <p:cNvPr id="53" name="Google Shape;234;p17">
              <a:extLst>
                <a:ext uri="{FF2B5EF4-FFF2-40B4-BE49-F238E27FC236}">
                  <a16:creationId xmlns:a16="http://schemas.microsoft.com/office/drawing/2014/main" id="{5FACE28F-2AE3-1969-BF4F-B8908A1159C8}"/>
                </a:ext>
              </a:extLst>
            </p:cNvPr>
            <p:cNvGrpSpPr/>
            <p:nvPr/>
          </p:nvGrpSpPr>
          <p:grpSpPr>
            <a:xfrm>
              <a:off x="517808" y="2260196"/>
              <a:ext cx="1181400" cy="835221"/>
              <a:chOff x="3489272" y="1875850"/>
              <a:chExt cx="1181400" cy="835221"/>
            </a:xfrm>
          </p:grpSpPr>
          <p:sp>
            <p:nvSpPr>
              <p:cNvPr id="57" name="Google Shape;235;p17">
                <a:extLst>
                  <a:ext uri="{FF2B5EF4-FFF2-40B4-BE49-F238E27FC236}">
                    <a16:creationId xmlns:a16="http://schemas.microsoft.com/office/drawing/2014/main" id="{74668B82-3E33-16BF-8B5B-71483AF5956D}"/>
                  </a:ext>
                </a:extLst>
              </p:cNvPr>
              <p:cNvSpPr txBox="1"/>
              <p:nvPr/>
            </p:nvSpPr>
            <p:spPr>
              <a:xfrm>
                <a:off x="3489272" y="2212471"/>
                <a:ext cx="1181400" cy="49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 b="1" dirty="0">
                    <a:latin typeface="Lato"/>
                    <a:ea typeface="Lato"/>
                    <a:cs typeface="Lato"/>
                    <a:sym typeface="Lato"/>
                  </a:rPr>
                  <a:t>Cnidarian</a:t>
                </a:r>
                <a:endParaRPr sz="1700" b="1" dirty="0">
                  <a:latin typeface="Lato"/>
                  <a:ea typeface="Lato"/>
                  <a:cs typeface="Lato"/>
                  <a:sym typeface="Lato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 dirty="0">
                    <a:latin typeface="Lato"/>
                    <a:ea typeface="Lato"/>
                    <a:cs typeface="Lato"/>
                    <a:sym typeface="Lato"/>
                  </a:rPr>
                  <a:t>Host</a:t>
                </a:r>
                <a:endParaRPr sz="1700" b="1" dirty="0"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8" name="Google Shape;236;p17">
                <a:extLst>
                  <a:ext uri="{FF2B5EF4-FFF2-40B4-BE49-F238E27FC236}">
                    <a16:creationId xmlns:a16="http://schemas.microsoft.com/office/drawing/2014/main" id="{85B93F0F-1044-801E-D359-E4573551ADF5}"/>
                  </a:ext>
                </a:extLst>
              </p:cNvPr>
              <p:cNvSpPr/>
              <p:nvPr/>
            </p:nvSpPr>
            <p:spPr>
              <a:xfrm>
                <a:off x="3565932" y="1875850"/>
                <a:ext cx="1054200" cy="259500"/>
              </a:xfrm>
              <a:prstGeom prst="roundRect">
                <a:avLst>
                  <a:gd name="adj" fmla="val 16667"/>
                </a:avLst>
              </a:prstGeom>
              <a:solidFill>
                <a:srgbClr val="3D85C6"/>
              </a:solidFill>
              <a:ln w="19050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i="1"/>
                  <a:t>Respiration</a:t>
                </a:r>
                <a:endParaRPr sz="1100" i="1"/>
              </a:p>
            </p:txBody>
          </p:sp>
        </p:grpSp>
        <p:cxnSp>
          <p:nvCxnSpPr>
            <p:cNvPr id="54" name="Google Shape;237;p17">
              <a:extLst>
                <a:ext uri="{FF2B5EF4-FFF2-40B4-BE49-F238E27FC236}">
                  <a16:creationId xmlns:a16="http://schemas.microsoft.com/office/drawing/2014/main" id="{64746DB1-39BD-4B41-41CB-A704F538A70E}"/>
                </a:ext>
              </a:extLst>
            </p:cNvPr>
            <p:cNvCxnSpPr/>
            <p:nvPr/>
          </p:nvCxnSpPr>
          <p:spPr>
            <a:xfrm>
              <a:off x="1704824" y="2424021"/>
              <a:ext cx="816300" cy="0"/>
            </a:xfrm>
            <a:prstGeom prst="straightConnector1">
              <a:avLst/>
            </a:prstGeom>
            <a:noFill/>
            <a:ln w="28575" cap="flat" cmpd="sng">
              <a:solidFill>
                <a:srgbClr val="A9510D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55" name="Google Shape;238;p17">
              <a:extLst>
                <a:ext uri="{FF2B5EF4-FFF2-40B4-BE49-F238E27FC236}">
                  <a16:creationId xmlns:a16="http://schemas.microsoft.com/office/drawing/2014/main" id="{E8632FFD-F0FF-2D1C-FA4B-BC8E4EF3E51D}"/>
                </a:ext>
              </a:extLst>
            </p:cNvPr>
            <p:cNvSpPr/>
            <p:nvPr/>
          </p:nvSpPr>
          <p:spPr>
            <a:xfrm flipH="1">
              <a:off x="2318280" y="2534200"/>
              <a:ext cx="111872" cy="635983"/>
            </a:xfrm>
            <a:custGeom>
              <a:avLst/>
              <a:gdLst/>
              <a:ahLst/>
              <a:cxnLst/>
              <a:rect l="l" t="t" r="r" b="b"/>
              <a:pathLst>
                <a:path w="7673" h="25777" extrusionOk="0">
                  <a:moveTo>
                    <a:pt x="1671" y="0"/>
                  </a:moveTo>
                  <a:cubicBezTo>
                    <a:pt x="2666" y="2387"/>
                    <a:pt x="7917" y="10025"/>
                    <a:pt x="7638" y="14321"/>
                  </a:cubicBezTo>
                  <a:cubicBezTo>
                    <a:pt x="7360" y="18617"/>
                    <a:pt x="1273" y="23868"/>
                    <a:pt x="0" y="25777"/>
                  </a:cubicBezTo>
                </a:path>
              </a:pathLst>
            </a:custGeom>
            <a:noFill/>
            <a:ln w="28575" cap="flat" cmpd="sng">
              <a:solidFill>
                <a:srgbClr val="A9510D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cxnSp>
          <p:nvCxnSpPr>
            <p:cNvPr id="56" name="Google Shape;239;p17">
              <a:extLst>
                <a:ext uri="{FF2B5EF4-FFF2-40B4-BE49-F238E27FC236}">
                  <a16:creationId xmlns:a16="http://schemas.microsoft.com/office/drawing/2014/main" id="{CCCD52F8-7257-AF9B-FD55-0A8EFAADCC31}"/>
                </a:ext>
              </a:extLst>
            </p:cNvPr>
            <p:cNvCxnSpPr/>
            <p:nvPr/>
          </p:nvCxnSpPr>
          <p:spPr>
            <a:xfrm>
              <a:off x="1705178" y="2583944"/>
              <a:ext cx="654900" cy="654900"/>
            </a:xfrm>
            <a:prstGeom prst="straightConnector1">
              <a:avLst/>
            </a:prstGeom>
            <a:noFill/>
            <a:ln w="28575" cap="flat" cmpd="sng">
              <a:solidFill>
                <a:srgbClr val="A9510D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cxnSp>
        <p:nvCxnSpPr>
          <p:cNvPr id="2" name="Google Shape;201;p17">
            <a:extLst>
              <a:ext uri="{FF2B5EF4-FFF2-40B4-BE49-F238E27FC236}">
                <a16:creationId xmlns:a16="http://schemas.microsoft.com/office/drawing/2014/main" id="{6CDB5B47-19A1-4D31-97A2-5D07231624E4}"/>
              </a:ext>
            </a:extLst>
          </p:cNvPr>
          <p:cNvCxnSpPr/>
          <p:nvPr/>
        </p:nvCxnSpPr>
        <p:spPr>
          <a:xfrm rot="10800000" flipH="1">
            <a:off x="3502600" y="1539550"/>
            <a:ext cx="638400" cy="1611000"/>
          </a:xfrm>
          <a:prstGeom prst="straightConnector1">
            <a:avLst/>
          </a:prstGeom>
          <a:noFill/>
          <a:ln w="28575" cap="flat" cmpd="sng">
            <a:solidFill>
              <a:srgbClr val="75A04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" name="Google Shape;202;p17">
            <a:extLst>
              <a:ext uri="{FF2B5EF4-FFF2-40B4-BE49-F238E27FC236}">
                <a16:creationId xmlns:a16="http://schemas.microsoft.com/office/drawing/2014/main" id="{E9F80BBC-8BD2-2A55-89B8-AD506E64E544}"/>
              </a:ext>
            </a:extLst>
          </p:cNvPr>
          <p:cNvCxnSpPr/>
          <p:nvPr/>
        </p:nvCxnSpPr>
        <p:spPr>
          <a:xfrm>
            <a:off x="3496625" y="3401150"/>
            <a:ext cx="680100" cy="895200"/>
          </a:xfrm>
          <a:prstGeom prst="straightConnector1">
            <a:avLst/>
          </a:prstGeom>
          <a:noFill/>
          <a:ln w="28575" cap="flat" cmpd="sng">
            <a:solidFill>
              <a:srgbClr val="75A045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42" name="Google Shape;206;p17">
            <a:extLst>
              <a:ext uri="{FF2B5EF4-FFF2-40B4-BE49-F238E27FC236}">
                <a16:creationId xmlns:a16="http://schemas.microsoft.com/office/drawing/2014/main" id="{F9B76F83-2E6D-2B6C-7A1A-99EE3C0B69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4808289" y="3638082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029F1CD-9DE0-5349-DF9B-C2EF1CDA1999}"/>
              </a:ext>
            </a:extLst>
          </p:cNvPr>
          <p:cNvSpPr/>
          <p:nvPr/>
        </p:nvSpPr>
        <p:spPr>
          <a:xfrm>
            <a:off x="4709480" y="2557924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DD47A13-96FF-A00C-ECC3-A749EB02C170}"/>
              </a:ext>
            </a:extLst>
          </p:cNvPr>
          <p:cNvSpPr/>
          <p:nvPr/>
        </p:nvSpPr>
        <p:spPr>
          <a:xfrm>
            <a:off x="5845711" y="2562753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7" name="Google Shape;206;p17">
            <a:extLst>
              <a:ext uri="{FF2B5EF4-FFF2-40B4-BE49-F238E27FC236}">
                <a16:creationId xmlns:a16="http://schemas.microsoft.com/office/drawing/2014/main" id="{D86960BC-D598-1A60-3077-B701ACA503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6789605" y="3638082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6;p17">
            <a:extLst>
              <a:ext uri="{FF2B5EF4-FFF2-40B4-BE49-F238E27FC236}">
                <a16:creationId xmlns:a16="http://schemas.microsoft.com/office/drawing/2014/main" id="{D722929B-A81D-DCF9-B668-B8E77B81CED4}"/>
              </a:ext>
            </a:extLst>
          </p:cNvPr>
          <p:cNvSpPr/>
          <p:nvPr/>
        </p:nvSpPr>
        <p:spPr>
          <a:xfrm>
            <a:off x="7477900" y="1465061"/>
            <a:ext cx="698542" cy="346208"/>
          </a:xfrm>
          <a:custGeom>
            <a:avLst/>
            <a:gdLst/>
            <a:ahLst/>
            <a:cxnLst/>
            <a:rect l="l" t="t" r="r" b="b"/>
            <a:pathLst>
              <a:path w="17901" h="8872" extrusionOk="0">
                <a:moveTo>
                  <a:pt x="0" y="8872"/>
                </a:moveTo>
                <a:cubicBezTo>
                  <a:pt x="643" y="4400"/>
                  <a:pt x="5985" y="-876"/>
                  <a:pt x="10383" y="160"/>
                </a:cubicBezTo>
                <a:cubicBezTo>
                  <a:pt x="14029" y="1019"/>
                  <a:pt x="17372" y="4805"/>
                  <a:pt x="17901" y="851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9" name="Google Shape;217;p17">
            <a:extLst>
              <a:ext uri="{FF2B5EF4-FFF2-40B4-BE49-F238E27FC236}">
                <a16:creationId xmlns:a16="http://schemas.microsoft.com/office/drawing/2014/main" id="{5C49B4F7-DB39-85E1-D5B9-DB79E2FDAD3B}"/>
              </a:ext>
            </a:extLst>
          </p:cNvPr>
          <p:cNvSpPr/>
          <p:nvPr/>
        </p:nvSpPr>
        <p:spPr>
          <a:xfrm>
            <a:off x="7483875" y="1850032"/>
            <a:ext cx="698545" cy="308298"/>
          </a:xfrm>
          <a:custGeom>
            <a:avLst/>
            <a:gdLst/>
            <a:ahLst/>
            <a:cxnLst/>
            <a:rect l="l" t="t" r="r" b="b"/>
            <a:pathLst>
              <a:path w="18020" h="7953" extrusionOk="0">
                <a:moveTo>
                  <a:pt x="18020" y="0"/>
                </a:moveTo>
                <a:cubicBezTo>
                  <a:pt x="18020" y="3318"/>
                  <a:pt x="15229" y="7489"/>
                  <a:pt x="11934" y="7877"/>
                </a:cubicBezTo>
                <a:cubicBezTo>
                  <a:pt x="7406" y="8410"/>
                  <a:pt x="2039" y="5272"/>
                  <a:pt x="0" y="119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17" name="Google Shape;218;p17">
            <a:extLst>
              <a:ext uri="{FF2B5EF4-FFF2-40B4-BE49-F238E27FC236}">
                <a16:creationId xmlns:a16="http://schemas.microsoft.com/office/drawing/2014/main" id="{E89A89C6-A6A1-138C-A7EF-12BD1C7CEA74}"/>
              </a:ext>
            </a:extLst>
          </p:cNvPr>
          <p:cNvSpPr txBox="1"/>
          <p:nvPr/>
        </p:nvSpPr>
        <p:spPr>
          <a:xfrm>
            <a:off x="7586397" y="1638484"/>
            <a:ext cx="6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CBC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" name="Google Shape;219;p17">
            <a:extLst>
              <a:ext uri="{FF2B5EF4-FFF2-40B4-BE49-F238E27FC236}">
                <a16:creationId xmlns:a16="http://schemas.microsoft.com/office/drawing/2014/main" id="{79603E5B-33CF-8705-BBAC-42B598FB3806}"/>
              </a:ext>
            </a:extLst>
          </p:cNvPr>
          <p:cNvSpPr/>
          <p:nvPr/>
        </p:nvSpPr>
        <p:spPr>
          <a:xfrm>
            <a:off x="7563350" y="2061019"/>
            <a:ext cx="45719" cy="308857"/>
          </a:xfrm>
          <a:custGeom>
            <a:avLst/>
            <a:gdLst/>
            <a:ahLst/>
            <a:cxnLst/>
            <a:rect l="l" t="t" r="r" b="b"/>
            <a:pathLst>
              <a:path w="1432" h="16707" extrusionOk="0">
                <a:moveTo>
                  <a:pt x="1432" y="16707"/>
                </a:moveTo>
                <a:cubicBezTo>
                  <a:pt x="1432" y="11118"/>
                  <a:pt x="1358" y="5422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8" name="Google Shape;215;p19">
            <a:extLst>
              <a:ext uri="{FF2B5EF4-FFF2-40B4-BE49-F238E27FC236}">
                <a16:creationId xmlns:a16="http://schemas.microsoft.com/office/drawing/2014/main" id="{44D28C6E-5121-59C0-76C9-2E4CB2887C91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1.	</a:t>
            </a:r>
            <a:r>
              <a:rPr lang="en-US" dirty="0">
                <a:solidFill>
                  <a:srgbClr val="000000"/>
                </a:solidFill>
              </a:rPr>
              <a:t>Introduction</a:t>
            </a:r>
            <a:r>
              <a:rPr lang="en-US" b="0" dirty="0">
                <a:solidFill>
                  <a:srgbClr val="000000"/>
                </a:solidFill>
              </a:rPr>
              <a:t> - photosynthesis</a:t>
            </a:r>
            <a:endParaRPr lang="en-US" b="0" dirty="0"/>
          </a:p>
        </p:txBody>
      </p:sp>
      <p:sp>
        <p:nvSpPr>
          <p:cNvPr id="4" name="Google Shape;382;p30">
            <a:extLst>
              <a:ext uri="{FF2B5EF4-FFF2-40B4-BE49-F238E27FC236}">
                <a16:creationId xmlns:a16="http://schemas.microsoft.com/office/drawing/2014/main" id="{4BA7D9CE-E5D8-D894-9B37-DAD2DA3CD103}"/>
              </a:ext>
            </a:extLst>
          </p:cNvPr>
          <p:cNvSpPr txBox="1"/>
          <p:nvPr/>
        </p:nvSpPr>
        <p:spPr>
          <a:xfrm>
            <a:off x="6806786" y="4181844"/>
            <a:ext cx="17076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adapted from 5.</a:t>
            </a:r>
            <a:endParaRPr sz="11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803851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91;p17">
            <a:extLst>
              <a:ext uri="{FF2B5EF4-FFF2-40B4-BE49-F238E27FC236}">
                <a16:creationId xmlns:a16="http://schemas.microsoft.com/office/drawing/2014/main" id="{1354221E-CAD7-CCAF-0B1E-03AD836FB5C3}"/>
              </a:ext>
            </a:extLst>
          </p:cNvPr>
          <p:cNvSpPr/>
          <p:nvPr/>
        </p:nvSpPr>
        <p:spPr>
          <a:xfrm>
            <a:off x="8518100" y="187050"/>
            <a:ext cx="382800" cy="382800"/>
          </a:xfrm>
          <a:prstGeom prst="ellipse">
            <a:avLst/>
          </a:prstGeom>
          <a:solidFill>
            <a:srgbClr val="EB5600">
              <a:alpha val="5084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5" name="Google Shape;203;p17">
            <a:extLst>
              <a:ext uri="{FF2B5EF4-FFF2-40B4-BE49-F238E27FC236}">
                <a16:creationId xmlns:a16="http://schemas.microsoft.com/office/drawing/2014/main" id="{BAF2B180-FAD2-6261-A0BA-245689E7C953}"/>
              </a:ext>
            </a:extLst>
          </p:cNvPr>
          <p:cNvSpPr/>
          <p:nvPr/>
        </p:nvSpPr>
        <p:spPr>
          <a:xfrm>
            <a:off x="4131850" y="1121775"/>
            <a:ext cx="4776300" cy="3460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97D2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205;p17">
            <a:extLst>
              <a:ext uri="{FF2B5EF4-FFF2-40B4-BE49-F238E27FC236}">
                <a16:creationId xmlns:a16="http://schemas.microsoft.com/office/drawing/2014/main" id="{183FDFF5-5D0E-3A64-446E-A5F3013F807C}"/>
              </a:ext>
            </a:extLst>
          </p:cNvPr>
          <p:cNvGrpSpPr/>
          <p:nvPr/>
        </p:nvGrpSpPr>
        <p:grpSpPr>
          <a:xfrm>
            <a:off x="4350550" y="2080691"/>
            <a:ext cx="4357188" cy="1771650"/>
            <a:chOff x="214800" y="952500"/>
            <a:chExt cx="4357188" cy="1771650"/>
          </a:xfrm>
        </p:grpSpPr>
        <p:pic>
          <p:nvPicPr>
            <p:cNvPr id="14" name="Google Shape;206;p17">
              <a:extLst>
                <a:ext uri="{FF2B5EF4-FFF2-40B4-BE49-F238E27FC236}">
                  <a16:creationId xmlns:a16="http://schemas.microsoft.com/office/drawing/2014/main" id="{2C5E31B8-FC98-9F7F-A83F-CA2B079A6FF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2362" y="956400"/>
              <a:ext cx="4319626" cy="1767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7;p17">
              <a:extLst>
                <a:ext uri="{FF2B5EF4-FFF2-40B4-BE49-F238E27FC236}">
                  <a16:creationId xmlns:a16="http://schemas.microsoft.com/office/drawing/2014/main" id="{CAD21DBF-6320-A1C2-4633-DF879BC55167}"/>
                </a:ext>
              </a:extLst>
            </p:cNvPr>
            <p:cNvSpPr/>
            <p:nvPr/>
          </p:nvSpPr>
          <p:spPr>
            <a:xfrm>
              <a:off x="214800" y="1161135"/>
              <a:ext cx="2547900" cy="22564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8;p17">
              <a:extLst>
                <a:ext uri="{FF2B5EF4-FFF2-40B4-BE49-F238E27FC236}">
                  <a16:creationId xmlns:a16="http://schemas.microsoft.com/office/drawing/2014/main" id="{F24ECCF9-01D9-8AA5-A17F-8F4C152C4A49}"/>
                </a:ext>
              </a:extLst>
            </p:cNvPr>
            <p:cNvSpPr txBox="1"/>
            <p:nvPr/>
          </p:nvSpPr>
          <p:spPr>
            <a:xfrm>
              <a:off x="2434525" y="952500"/>
              <a:ext cx="11874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Lato"/>
                  <a:ea typeface="Lato"/>
                  <a:cs typeface="Lato"/>
                  <a:sym typeface="Lato"/>
                </a:rPr>
                <a:t>O</a:t>
              </a:r>
              <a:r>
                <a:rPr lang="en" sz="1300" baseline="-25000" dirty="0">
                  <a:latin typeface="Lato"/>
                  <a:ea typeface="Lato"/>
                  <a:cs typeface="Lato"/>
                  <a:sym typeface="Lato"/>
                </a:rPr>
                <a:t>2</a:t>
              </a:r>
              <a:r>
                <a:rPr lang="en" sz="1300" dirty="0">
                  <a:latin typeface="Lato"/>
                  <a:ea typeface="Lato"/>
                  <a:cs typeface="Lato"/>
                  <a:sym typeface="Lato"/>
                </a:rPr>
                <a:t>          O</a:t>
              </a:r>
              <a:r>
                <a:rPr lang="en" sz="1300" baseline="-25000" dirty="0">
                  <a:latin typeface="Lato"/>
                  <a:ea typeface="Lato"/>
                  <a:cs typeface="Lato"/>
                  <a:sym typeface="Lato"/>
                </a:rPr>
                <a:t>2</a:t>
              </a:r>
              <a:r>
                <a:rPr lang="en" sz="1300" baseline="30000" dirty="0">
                  <a:latin typeface="Lato"/>
                  <a:ea typeface="Lato"/>
                  <a:cs typeface="Lato"/>
                  <a:sym typeface="Lato"/>
                </a:rPr>
                <a:t>-</a:t>
              </a:r>
              <a:endParaRPr sz="1300" baseline="30000" dirty="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" name="Google Shape;209;p17">
              <a:extLst>
                <a:ext uri="{FF2B5EF4-FFF2-40B4-BE49-F238E27FC236}">
                  <a16:creationId xmlns:a16="http://schemas.microsoft.com/office/drawing/2014/main" id="{71FF2CCE-9C67-427A-EB87-4D616D1B199F}"/>
                </a:ext>
              </a:extLst>
            </p:cNvPr>
            <p:cNvSpPr/>
            <p:nvPr/>
          </p:nvSpPr>
          <p:spPr>
            <a:xfrm>
              <a:off x="2762701" y="1176875"/>
              <a:ext cx="200028" cy="585009"/>
            </a:xfrm>
            <a:custGeom>
              <a:avLst/>
              <a:gdLst/>
              <a:ahLst/>
              <a:cxnLst/>
              <a:rect l="l" t="t" r="r" b="b"/>
              <a:pathLst>
                <a:path w="12415" h="29203" extrusionOk="0">
                  <a:moveTo>
                    <a:pt x="1674" y="29203"/>
                  </a:moveTo>
                  <a:cubicBezTo>
                    <a:pt x="1674" y="19521"/>
                    <a:pt x="-3631" y="5123"/>
                    <a:pt x="4777" y="323"/>
                  </a:cubicBezTo>
                  <a:cubicBezTo>
                    <a:pt x="7761" y="-1381"/>
                    <a:pt x="10880" y="4171"/>
                    <a:pt x="12415" y="724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fr-BE"/>
            </a:p>
          </p:txBody>
        </p:sp>
        <p:cxnSp>
          <p:nvCxnSpPr>
            <p:cNvPr id="25" name="Google Shape;210;p17">
              <a:extLst>
                <a:ext uri="{FF2B5EF4-FFF2-40B4-BE49-F238E27FC236}">
                  <a16:creationId xmlns:a16="http://schemas.microsoft.com/office/drawing/2014/main" id="{D5AB4771-5853-F1EE-4548-7DDAB52CC2BE}"/>
                </a:ext>
              </a:extLst>
            </p:cNvPr>
            <p:cNvCxnSpPr/>
            <p:nvPr/>
          </p:nvCxnSpPr>
          <p:spPr>
            <a:xfrm>
              <a:off x="2738825" y="1150525"/>
              <a:ext cx="3699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grpSp>
          <p:nvGrpSpPr>
            <p:cNvPr id="28" name="Google Shape;211;p17">
              <a:extLst>
                <a:ext uri="{FF2B5EF4-FFF2-40B4-BE49-F238E27FC236}">
                  <a16:creationId xmlns:a16="http://schemas.microsoft.com/office/drawing/2014/main" id="{BD2C737B-5715-05A5-96DD-0937BABFF65C}"/>
                </a:ext>
              </a:extLst>
            </p:cNvPr>
            <p:cNvGrpSpPr/>
            <p:nvPr/>
          </p:nvGrpSpPr>
          <p:grpSpPr>
            <a:xfrm>
              <a:off x="1093430" y="1453020"/>
              <a:ext cx="578700" cy="322200"/>
              <a:chOff x="1157405" y="1914820"/>
              <a:chExt cx="578700" cy="322200"/>
            </a:xfrm>
          </p:grpSpPr>
          <p:sp>
            <p:nvSpPr>
              <p:cNvPr id="29" name="Google Shape;212;p17">
                <a:extLst>
                  <a:ext uri="{FF2B5EF4-FFF2-40B4-BE49-F238E27FC236}">
                    <a16:creationId xmlns:a16="http://schemas.microsoft.com/office/drawing/2014/main" id="{94CDF163-FAE7-11C4-2264-F0722DE9CC3D}"/>
                  </a:ext>
                </a:extLst>
              </p:cNvPr>
              <p:cNvSpPr/>
              <p:nvPr/>
            </p:nvSpPr>
            <p:spPr>
              <a:xfrm>
                <a:off x="1199350" y="1914820"/>
                <a:ext cx="382800" cy="322200"/>
              </a:xfrm>
              <a:prstGeom prst="diamond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/>
              </a:p>
            </p:txBody>
          </p:sp>
          <p:sp>
            <p:nvSpPr>
              <p:cNvPr id="30" name="Google Shape;213;p17">
                <a:extLst>
                  <a:ext uri="{FF2B5EF4-FFF2-40B4-BE49-F238E27FC236}">
                    <a16:creationId xmlns:a16="http://schemas.microsoft.com/office/drawing/2014/main" id="{A0ECDA33-B701-9A6A-882E-1FFE462AC5B5}"/>
                  </a:ext>
                </a:extLst>
              </p:cNvPr>
              <p:cNvSpPr txBox="1"/>
              <p:nvPr/>
            </p:nvSpPr>
            <p:spPr>
              <a:xfrm>
                <a:off x="1157405" y="1918598"/>
                <a:ext cx="5787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Lato"/>
                    <a:ea typeface="Lato"/>
                    <a:cs typeface="Lato"/>
                    <a:sym typeface="Lato"/>
                  </a:rPr>
                  <a:t>PTOX</a:t>
                </a:r>
                <a:endParaRPr sz="800"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5541841-7D56-972E-8B79-E45025C95FD8}"/>
              </a:ext>
            </a:extLst>
          </p:cNvPr>
          <p:cNvSpPr/>
          <p:nvPr/>
        </p:nvSpPr>
        <p:spPr>
          <a:xfrm>
            <a:off x="6383204" y="2571467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31" name="Google Shape;220;p17">
            <a:extLst>
              <a:ext uri="{FF2B5EF4-FFF2-40B4-BE49-F238E27FC236}">
                <a16:creationId xmlns:a16="http://schemas.microsoft.com/office/drawing/2014/main" id="{8D4A7D22-61DD-46E2-6564-B0B51BC67AD8}"/>
              </a:ext>
            </a:extLst>
          </p:cNvPr>
          <p:cNvGrpSpPr/>
          <p:nvPr/>
        </p:nvGrpSpPr>
        <p:grpSpPr>
          <a:xfrm>
            <a:off x="158234" y="2003975"/>
            <a:ext cx="3673525" cy="1696500"/>
            <a:chOff x="328263" y="2008700"/>
            <a:chExt cx="3673525" cy="1696500"/>
          </a:xfrm>
        </p:grpSpPr>
        <p:grpSp>
          <p:nvGrpSpPr>
            <p:cNvPr id="32" name="Google Shape;221;p17">
              <a:extLst>
                <a:ext uri="{FF2B5EF4-FFF2-40B4-BE49-F238E27FC236}">
                  <a16:creationId xmlns:a16="http://schemas.microsoft.com/office/drawing/2014/main" id="{44CBFE4E-802F-4F06-38CA-90AAE9374CC3}"/>
                </a:ext>
              </a:extLst>
            </p:cNvPr>
            <p:cNvGrpSpPr/>
            <p:nvPr/>
          </p:nvGrpSpPr>
          <p:grpSpPr>
            <a:xfrm>
              <a:off x="328263" y="2008700"/>
              <a:ext cx="3673525" cy="1696500"/>
              <a:chOff x="327500" y="2495650"/>
              <a:chExt cx="3673525" cy="1696500"/>
            </a:xfrm>
          </p:grpSpPr>
          <p:pic>
            <p:nvPicPr>
              <p:cNvPr id="66" name="Google Shape;222;p17">
                <a:extLst>
                  <a:ext uri="{FF2B5EF4-FFF2-40B4-BE49-F238E27FC236}">
                    <a16:creationId xmlns:a16="http://schemas.microsoft.com/office/drawing/2014/main" id="{489E7632-141F-E270-EF01-F774F6C5A34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2024" t="12826" r="29401" b="7751"/>
              <a:stretch/>
            </p:blipFill>
            <p:spPr>
              <a:xfrm rot="5400000">
                <a:off x="1315250" y="1509550"/>
                <a:ext cx="1696500" cy="36687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</p:pic>
          <p:sp>
            <p:nvSpPr>
              <p:cNvPr id="67" name="Google Shape;223;p17">
                <a:extLst>
                  <a:ext uri="{FF2B5EF4-FFF2-40B4-BE49-F238E27FC236}">
                    <a16:creationId xmlns:a16="http://schemas.microsoft.com/office/drawing/2014/main" id="{C9208322-53F6-DB92-5940-04C7163BB1F1}"/>
                  </a:ext>
                </a:extLst>
              </p:cNvPr>
              <p:cNvSpPr/>
              <p:nvPr/>
            </p:nvSpPr>
            <p:spPr>
              <a:xfrm>
                <a:off x="329025" y="2495650"/>
                <a:ext cx="3672000" cy="1694400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6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4;p17">
                <a:extLst>
                  <a:ext uri="{FF2B5EF4-FFF2-40B4-BE49-F238E27FC236}">
                    <a16:creationId xmlns:a16="http://schemas.microsoft.com/office/drawing/2014/main" id="{D9B4AB79-E2FD-F58F-7FA7-879440EA607C}"/>
                  </a:ext>
                </a:extLst>
              </p:cNvPr>
              <p:cNvSpPr/>
              <p:nvPr/>
            </p:nvSpPr>
            <p:spPr>
              <a:xfrm>
                <a:off x="327500" y="2495650"/>
                <a:ext cx="3672000" cy="1694400"/>
              </a:xfrm>
              <a:prstGeom prst="roundRect">
                <a:avLst>
                  <a:gd name="adj" fmla="val 16667"/>
                </a:avLst>
              </a:prstGeom>
              <a:solidFill>
                <a:srgbClr val="1A9988">
                  <a:alpha val="17320"/>
                </a:srgbClr>
              </a:solidFill>
              <a:ln w="19050" cap="flat" cmpd="sng">
                <a:solidFill>
                  <a:srgbClr val="7890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225;p17">
              <a:extLst>
                <a:ext uri="{FF2B5EF4-FFF2-40B4-BE49-F238E27FC236}">
                  <a16:creationId xmlns:a16="http://schemas.microsoft.com/office/drawing/2014/main" id="{DC92C172-D5C6-4719-CA11-BFE482A4DFF2}"/>
                </a:ext>
              </a:extLst>
            </p:cNvPr>
            <p:cNvGrpSpPr/>
            <p:nvPr/>
          </p:nvGrpSpPr>
          <p:grpSpPr>
            <a:xfrm>
              <a:off x="1658600" y="2799686"/>
              <a:ext cx="582241" cy="75870"/>
              <a:chOff x="3652600" y="2873075"/>
              <a:chExt cx="2048700" cy="165150"/>
            </a:xfrm>
          </p:grpSpPr>
          <p:cxnSp>
            <p:nvCxnSpPr>
              <p:cNvPr id="64" name="Google Shape;226;p17">
                <a:extLst>
                  <a:ext uri="{FF2B5EF4-FFF2-40B4-BE49-F238E27FC236}">
                    <a16:creationId xmlns:a16="http://schemas.microsoft.com/office/drawing/2014/main" id="{82AB4332-904D-4AB3-3FDA-25911F4C86E2}"/>
                  </a:ext>
                </a:extLst>
              </p:cNvPr>
              <p:cNvCxnSpPr/>
              <p:nvPr/>
            </p:nvCxnSpPr>
            <p:spPr>
              <a:xfrm rot="10800000">
                <a:off x="3658000" y="3038225"/>
                <a:ext cx="203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65" name="Google Shape;227;p17">
                <a:extLst>
                  <a:ext uri="{FF2B5EF4-FFF2-40B4-BE49-F238E27FC236}">
                    <a16:creationId xmlns:a16="http://schemas.microsoft.com/office/drawing/2014/main" id="{68789CA5-FEA6-31B9-BE3E-3BB70B5CBFB5}"/>
                  </a:ext>
                </a:extLst>
              </p:cNvPr>
              <p:cNvCxnSpPr/>
              <p:nvPr/>
            </p:nvCxnSpPr>
            <p:spPr>
              <a:xfrm>
                <a:off x="3652600" y="2873075"/>
                <a:ext cx="2048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52" name="Google Shape;228;p17">
              <a:extLst>
                <a:ext uri="{FF2B5EF4-FFF2-40B4-BE49-F238E27FC236}">
                  <a16:creationId xmlns:a16="http://schemas.microsoft.com/office/drawing/2014/main" id="{76A659B0-70EC-03CE-1896-A04B93E697A1}"/>
                </a:ext>
              </a:extLst>
            </p:cNvPr>
            <p:cNvGrpSpPr/>
            <p:nvPr/>
          </p:nvGrpSpPr>
          <p:grpSpPr>
            <a:xfrm>
              <a:off x="2318283" y="2196375"/>
              <a:ext cx="1515679" cy="1321154"/>
              <a:chOff x="700182" y="977175"/>
              <a:chExt cx="1515679" cy="1321154"/>
            </a:xfrm>
          </p:grpSpPr>
          <p:pic>
            <p:nvPicPr>
              <p:cNvPr id="59" name="Google Shape;229;p17">
                <a:extLst>
                  <a:ext uri="{FF2B5EF4-FFF2-40B4-BE49-F238E27FC236}">
                    <a16:creationId xmlns:a16="http://schemas.microsoft.com/office/drawing/2014/main" id="{773DBAF8-8115-96F2-91E1-E2C8185DF81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8225" t="27231" r="32041" b="14544"/>
              <a:stretch/>
            </p:blipFill>
            <p:spPr>
              <a:xfrm>
                <a:off x="700182" y="986729"/>
                <a:ext cx="1515600" cy="13116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</p:pic>
          <p:sp>
            <p:nvSpPr>
              <p:cNvPr id="60" name="Google Shape;230;p17">
                <a:extLst>
                  <a:ext uri="{FF2B5EF4-FFF2-40B4-BE49-F238E27FC236}">
                    <a16:creationId xmlns:a16="http://schemas.microsoft.com/office/drawing/2014/main" id="{F710A298-276B-F147-8D27-A76C0EB41A8A}"/>
                  </a:ext>
                </a:extLst>
              </p:cNvPr>
              <p:cNvSpPr/>
              <p:nvPr/>
            </p:nvSpPr>
            <p:spPr>
              <a:xfrm>
                <a:off x="700182" y="977175"/>
                <a:ext cx="1515600" cy="1311600"/>
              </a:xfrm>
              <a:prstGeom prst="roundRect">
                <a:avLst>
                  <a:gd name="adj" fmla="val 16667"/>
                </a:avLst>
              </a:prstGeom>
              <a:solidFill>
                <a:srgbClr val="DEB06A">
                  <a:alpha val="64700"/>
                </a:srgbClr>
              </a:solidFill>
              <a:ln w="19050" cap="flat" cmpd="sng">
                <a:solidFill>
                  <a:srgbClr val="A9510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31;p17">
                <a:extLst>
                  <a:ext uri="{FF2B5EF4-FFF2-40B4-BE49-F238E27FC236}">
                    <a16:creationId xmlns:a16="http://schemas.microsoft.com/office/drawing/2014/main" id="{4EFE266F-D06C-33EE-B08D-74A53B5404FA}"/>
                  </a:ext>
                </a:extLst>
              </p:cNvPr>
              <p:cNvSpPr txBox="1"/>
              <p:nvPr/>
            </p:nvSpPr>
            <p:spPr>
              <a:xfrm>
                <a:off x="756661" y="1369364"/>
                <a:ext cx="1459200" cy="49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latin typeface="Lato"/>
                    <a:ea typeface="Lato"/>
                    <a:cs typeface="Lato"/>
                    <a:sym typeface="Lato"/>
                  </a:rPr>
                  <a:t>Symbiotic </a:t>
                </a:r>
                <a:r>
                  <a:rPr lang="en" sz="1700" b="1">
                    <a:latin typeface="Lato"/>
                    <a:ea typeface="Lato"/>
                    <a:cs typeface="Lato"/>
                    <a:sym typeface="Lato"/>
                  </a:rPr>
                  <a:t>Microalgae</a:t>
                </a:r>
                <a:endParaRPr sz="1700" b="1"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2" name="Google Shape;232;p17">
                <a:extLst>
                  <a:ext uri="{FF2B5EF4-FFF2-40B4-BE49-F238E27FC236}">
                    <a16:creationId xmlns:a16="http://schemas.microsoft.com/office/drawing/2014/main" id="{7110923D-CB4F-2362-B50F-5E8F4DD4D653}"/>
                  </a:ext>
                </a:extLst>
              </p:cNvPr>
              <p:cNvSpPr/>
              <p:nvPr/>
            </p:nvSpPr>
            <p:spPr>
              <a:xfrm>
                <a:off x="959161" y="1040996"/>
                <a:ext cx="1054200" cy="259500"/>
              </a:xfrm>
              <a:prstGeom prst="roundRect">
                <a:avLst>
                  <a:gd name="adj" fmla="val 16667"/>
                </a:avLst>
              </a:prstGeom>
              <a:solidFill>
                <a:srgbClr val="3D85C6"/>
              </a:solidFill>
              <a:ln w="19050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i="1"/>
                  <a:t>Respiration</a:t>
                </a:r>
                <a:endParaRPr sz="1100" i="1"/>
              </a:p>
            </p:txBody>
          </p:sp>
          <p:sp>
            <p:nvSpPr>
              <p:cNvPr id="63" name="Google Shape;233;p17">
                <a:extLst>
                  <a:ext uri="{FF2B5EF4-FFF2-40B4-BE49-F238E27FC236}">
                    <a16:creationId xmlns:a16="http://schemas.microsoft.com/office/drawing/2014/main" id="{3B53116F-5E89-0B8E-3081-D7B81C1896EA}"/>
                  </a:ext>
                </a:extLst>
              </p:cNvPr>
              <p:cNvSpPr/>
              <p:nvPr/>
            </p:nvSpPr>
            <p:spPr>
              <a:xfrm>
                <a:off x="895561" y="1936832"/>
                <a:ext cx="1181400" cy="259500"/>
              </a:xfrm>
              <a:prstGeom prst="roundRect">
                <a:avLst>
                  <a:gd name="adj" fmla="val 16667"/>
                </a:avLst>
              </a:prstGeom>
              <a:solidFill>
                <a:srgbClr val="97D256"/>
              </a:solidFill>
              <a:ln w="19050" cap="flat" cmpd="sng">
                <a:solidFill>
                  <a:srgbClr val="75A04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i="1"/>
                  <a:t>Photosynthesis</a:t>
                </a:r>
                <a:endParaRPr sz="1100" i="1"/>
              </a:p>
            </p:txBody>
          </p:sp>
        </p:grpSp>
        <p:grpSp>
          <p:nvGrpSpPr>
            <p:cNvPr id="53" name="Google Shape;234;p17">
              <a:extLst>
                <a:ext uri="{FF2B5EF4-FFF2-40B4-BE49-F238E27FC236}">
                  <a16:creationId xmlns:a16="http://schemas.microsoft.com/office/drawing/2014/main" id="{5FACE28F-2AE3-1969-BF4F-B8908A1159C8}"/>
                </a:ext>
              </a:extLst>
            </p:cNvPr>
            <p:cNvGrpSpPr/>
            <p:nvPr/>
          </p:nvGrpSpPr>
          <p:grpSpPr>
            <a:xfrm>
              <a:off x="517808" y="2260196"/>
              <a:ext cx="1181400" cy="835221"/>
              <a:chOff x="3489272" y="1875850"/>
              <a:chExt cx="1181400" cy="835221"/>
            </a:xfrm>
          </p:grpSpPr>
          <p:sp>
            <p:nvSpPr>
              <p:cNvPr id="57" name="Google Shape;235;p17">
                <a:extLst>
                  <a:ext uri="{FF2B5EF4-FFF2-40B4-BE49-F238E27FC236}">
                    <a16:creationId xmlns:a16="http://schemas.microsoft.com/office/drawing/2014/main" id="{74668B82-3E33-16BF-8B5B-71483AF5956D}"/>
                  </a:ext>
                </a:extLst>
              </p:cNvPr>
              <p:cNvSpPr txBox="1"/>
              <p:nvPr/>
            </p:nvSpPr>
            <p:spPr>
              <a:xfrm>
                <a:off x="3489272" y="2212471"/>
                <a:ext cx="1181400" cy="49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 b="1">
                    <a:latin typeface="Lato"/>
                    <a:ea typeface="Lato"/>
                    <a:cs typeface="Lato"/>
                    <a:sym typeface="Lato"/>
                  </a:rPr>
                  <a:t>Cnidarian</a:t>
                </a:r>
                <a:endParaRPr sz="1700" b="1">
                  <a:latin typeface="Lato"/>
                  <a:ea typeface="Lato"/>
                  <a:cs typeface="Lato"/>
                  <a:sym typeface="Lato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latin typeface="Lato"/>
                    <a:ea typeface="Lato"/>
                    <a:cs typeface="Lato"/>
                    <a:sym typeface="Lato"/>
                  </a:rPr>
                  <a:t>Host</a:t>
                </a:r>
                <a:endParaRPr sz="1700" b="1"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8" name="Google Shape;236;p17">
                <a:extLst>
                  <a:ext uri="{FF2B5EF4-FFF2-40B4-BE49-F238E27FC236}">
                    <a16:creationId xmlns:a16="http://schemas.microsoft.com/office/drawing/2014/main" id="{85B93F0F-1044-801E-D359-E4573551ADF5}"/>
                  </a:ext>
                </a:extLst>
              </p:cNvPr>
              <p:cNvSpPr/>
              <p:nvPr/>
            </p:nvSpPr>
            <p:spPr>
              <a:xfrm>
                <a:off x="3565932" y="1875850"/>
                <a:ext cx="1054200" cy="259500"/>
              </a:xfrm>
              <a:prstGeom prst="roundRect">
                <a:avLst>
                  <a:gd name="adj" fmla="val 16667"/>
                </a:avLst>
              </a:prstGeom>
              <a:solidFill>
                <a:srgbClr val="3D85C6"/>
              </a:solidFill>
              <a:ln w="19050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i="1"/>
                  <a:t>Respiration</a:t>
                </a:r>
                <a:endParaRPr sz="1100" i="1"/>
              </a:p>
            </p:txBody>
          </p:sp>
        </p:grpSp>
        <p:cxnSp>
          <p:nvCxnSpPr>
            <p:cNvPr id="54" name="Google Shape;237;p17">
              <a:extLst>
                <a:ext uri="{FF2B5EF4-FFF2-40B4-BE49-F238E27FC236}">
                  <a16:creationId xmlns:a16="http://schemas.microsoft.com/office/drawing/2014/main" id="{64746DB1-39BD-4B41-41CB-A704F538A70E}"/>
                </a:ext>
              </a:extLst>
            </p:cNvPr>
            <p:cNvCxnSpPr/>
            <p:nvPr/>
          </p:nvCxnSpPr>
          <p:spPr>
            <a:xfrm>
              <a:off x="1704824" y="2424021"/>
              <a:ext cx="816300" cy="0"/>
            </a:xfrm>
            <a:prstGeom prst="straightConnector1">
              <a:avLst/>
            </a:prstGeom>
            <a:noFill/>
            <a:ln w="28575" cap="flat" cmpd="sng">
              <a:solidFill>
                <a:srgbClr val="A9510D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55" name="Google Shape;238;p17">
              <a:extLst>
                <a:ext uri="{FF2B5EF4-FFF2-40B4-BE49-F238E27FC236}">
                  <a16:creationId xmlns:a16="http://schemas.microsoft.com/office/drawing/2014/main" id="{E8632FFD-F0FF-2D1C-FA4B-BC8E4EF3E51D}"/>
                </a:ext>
              </a:extLst>
            </p:cNvPr>
            <p:cNvSpPr/>
            <p:nvPr/>
          </p:nvSpPr>
          <p:spPr>
            <a:xfrm flipH="1">
              <a:off x="2318280" y="2534200"/>
              <a:ext cx="111872" cy="635983"/>
            </a:xfrm>
            <a:custGeom>
              <a:avLst/>
              <a:gdLst/>
              <a:ahLst/>
              <a:cxnLst/>
              <a:rect l="l" t="t" r="r" b="b"/>
              <a:pathLst>
                <a:path w="7673" h="25777" extrusionOk="0">
                  <a:moveTo>
                    <a:pt x="1671" y="0"/>
                  </a:moveTo>
                  <a:cubicBezTo>
                    <a:pt x="2666" y="2387"/>
                    <a:pt x="7917" y="10025"/>
                    <a:pt x="7638" y="14321"/>
                  </a:cubicBezTo>
                  <a:cubicBezTo>
                    <a:pt x="7360" y="18617"/>
                    <a:pt x="1273" y="23868"/>
                    <a:pt x="0" y="25777"/>
                  </a:cubicBezTo>
                </a:path>
              </a:pathLst>
            </a:custGeom>
            <a:noFill/>
            <a:ln w="28575" cap="flat" cmpd="sng">
              <a:solidFill>
                <a:srgbClr val="A9510D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cxnSp>
          <p:nvCxnSpPr>
            <p:cNvPr id="56" name="Google Shape;239;p17">
              <a:extLst>
                <a:ext uri="{FF2B5EF4-FFF2-40B4-BE49-F238E27FC236}">
                  <a16:creationId xmlns:a16="http://schemas.microsoft.com/office/drawing/2014/main" id="{CCCD52F8-7257-AF9B-FD55-0A8EFAADCC31}"/>
                </a:ext>
              </a:extLst>
            </p:cNvPr>
            <p:cNvCxnSpPr/>
            <p:nvPr/>
          </p:nvCxnSpPr>
          <p:spPr>
            <a:xfrm>
              <a:off x="1705178" y="2583944"/>
              <a:ext cx="654900" cy="654900"/>
            </a:xfrm>
            <a:prstGeom prst="straightConnector1">
              <a:avLst/>
            </a:prstGeom>
            <a:noFill/>
            <a:ln w="28575" cap="flat" cmpd="sng">
              <a:solidFill>
                <a:srgbClr val="A9510D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69" name="Google Shape;240;p17">
            <a:extLst>
              <a:ext uri="{FF2B5EF4-FFF2-40B4-BE49-F238E27FC236}">
                <a16:creationId xmlns:a16="http://schemas.microsoft.com/office/drawing/2014/main" id="{031C3473-1EE9-265E-EB21-6E32DDAD55A3}"/>
              </a:ext>
            </a:extLst>
          </p:cNvPr>
          <p:cNvSpPr/>
          <p:nvPr/>
        </p:nvSpPr>
        <p:spPr>
          <a:xfrm>
            <a:off x="1459900" y="1495700"/>
            <a:ext cx="2983439" cy="692175"/>
          </a:xfrm>
          <a:custGeom>
            <a:avLst/>
            <a:gdLst/>
            <a:ahLst/>
            <a:cxnLst/>
            <a:rect l="l" t="t" r="r" b="b"/>
            <a:pathLst>
              <a:path w="113850" h="27687" extrusionOk="0">
                <a:moveTo>
                  <a:pt x="0" y="27687"/>
                </a:moveTo>
                <a:cubicBezTo>
                  <a:pt x="22246" y="12863"/>
                  <a:pt x="50433" y="8836"/>
                  <a:pt x="76855" y="4774"/>
                </a:cubicBezTo>
                <a:cubicBezTo>
                  <a:pt x="89145" y="2885"/>
                  <a:pt x="101416" y="0"/>
                  <a:pt x="11385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fr-BE"/>
          </a:p>
        </p:txBody>
      </p:sp>
      <p:cxnSp>
        <p:nvCxnSpPr>
          <p:cNvPr id="2" name="Google Shape;201;p17">
            <a:extLst>
              <a:ext uri="{FF2B5EF4-FFF2-40B4-BE49-F238E27FC236}">
                <a16:creationId xmlns:a16="http://schemas.microsoft.com/office/drawing/2014/main" id="{6CDB5B47-19A1-4D31-97A2-5D07231624E4}"/>
              </a:ext>
            </a:extLst>
          </p:cNvPr>
          <p:cNvCxnSpPr/>
          <p:nvPr/>
        </p:nvCxnSpPr>
        <p:spPr>
          <a:xfrm rot="10800000" flipH="1">
            <a:off x="3502600" y="1539550"/>
            <a:ext cx="638400" cy="1611000"/>
          </a:xfrm>
          <a:prstGeom prst="straightConnector1">
            <a:avLst/>
          </a:prstGeom>
          <a:noFill/>
          <a:ln w="28575" cap="flat" cmpd="sng">
            <a:solidFill>
              <a:srgbClr val="75A045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" name="Google Shape;216;p17">
            <a:extLst>
              <a:ext uri="{FF2B5EF4-FFF2-40B4-BE49-F238E27FC236}">
                <a16:creationId xmlns:a16="http://schemas.microsoft.com/office/drawing/2014/main" id="{5003A662-CBF5-5823-B347-9BD0263EE05C}"/>
              </a:ext>
            </a:extLst>
          </p:cNvPr>
          <p:cNvSpPr/>
          <p:nvPr/>
        </p:nvSpPr>
        <p:spPr>
          <a:xfrm>
            <a:off x="7477900" y="1465061"/>
            <a:ext cx="698542" cy="346208"/>
          </a:xfrm>
          <a:custGeom>
            <a:avLst/>
            <a:gdLst/>
            <a:ahLst/>
            <a:cxnLst/>
            <a:rect l="l" t="t" r="r" b="b"/>
            <a:pathLst>
              <a:path w="17901" h="8872" extrusionOk="0">
                <a:moveTo>
                  <a:pt x="0" y="8872"/>
                </a:moveTo>
                <a:cubicBezTo>
                  <a:pt x="643" y="4400"/>
                  <a:pt x="5985" y="-876"/>
                  <a:pt x="10383" y="160"/>
                </a:cubicBezTo>
                <a:cubicBezTo>
                  <a:pt x="14029" y="1019"/>
                  <a:pt x="17372" y="4805"/>
                  <a:pt x="17901" y="851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11" name="Google Shape;217;p17">
            <a:extLst>
              <a:ext uri="{FF2B5EF4-FFF2-40B4-BE49-F238E27FC236}">
                <a16:creationId xmlns:a16="http://schemas.microsoft.com/office/drawing/2014/main" id="{42AC0D45-F9FE-B5D5-B5C8-B986EC5B03B7}"/>
              </a:ext>
            </a:extLst>
          </p:cNvPr>
          <p:cNvSpPr/>
          <p:nvPr/>
        </p:nvSpPr>
        <p:spPr>
          <a:xfrm>
            <a:off x="7483875" y="1850032"/>
            <a:ext cx="698545" cy="308298"/>
          </a:xfrm>
          <a:custGeom>
            <a:avLst/>
            <a:gdLst/>
            <a:ahLst/>
            <a:cxnLst/>
            <a:rect l="l" t="t" r="r" b="b"/>
            <a:pathLst>
              <a:path w="18020" h="7953" extrusionOk="0">
                <a:moveTo>
                  <a:pt x="18020" y="0"/>
                </a:moveTo>
                <a:cubicBezTo>
                  <a:pt x="18020" y="3318"/>
                  <a:pt x="15229" y="7489"/>
                  <a:pt x="11934" y="7877"/>
                </a:cubicBezTo>
                <a:cubicBezTo>
                  <a:pt x="7406" y="8410"/>
                  <a:pt x="2039" y="5272"/>
                  <a:pt x="0" y="119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12" name="Google Shape;218;p17">
            <a:extLst>
              <a:ext uri="{FF2B5EF4-FFF2-40B4-BE49-F238E27FC236}">
                <a16:creationId xmlns:a16="http://schemas.microsoft.com/office/drawing/2014/main" id="{891CC478-7B03-8A89-8186-4383A292405C}"/>
              </a:ext>
            </a:extLst>
          </p:cNvPr>
          <p:cNvSpPr txBox="1"/>
          <p:nvPr/>
        </p:nvSpPr>
        <p:spPr>
          <a:xfrm>
            <a:off x="7586397" y="1638484"/>
            <a:ext cx="6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CBC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219;p17">
            <a:extLst>
              <a:ext uri="{FF2B5EF4-FFF2-40B4-BE49-F238E27FC236}">
                <a16:creationId xmlns:a16="http://schemas.microsoft.com/office/drawing/2014/main" id="{023F3404-B26C-8E8A-AC0B-CD89D39AA58E}"/>
              </a:ext>
            </a:extLst>
          </p:cNvPr>
          <p:cNvSpPr/>
          <p:nvPr/>
        </p:nvSpPr>
        <p:spPr>
          <a:xfrm>
            <a:off x="7563350" y="2061019"/>
            <a:ext cx="45719" cy="308857"/>
          </a:xfrm>
          <a:custGeom>
            <a:avLst/>
            <a:gdLst/>
            <a:ahLst/>
            <a:cxnLst/>
            <a:rect l="l" t="t" r="r" b="b"/>
            <a:pathLst>
              <a:path w="1432" h="16707" extrusionOk="0">
                <a:moveTo>
                  <a:pt x="1432" y="16707"/>
                </a:moveTo>
                <a:cubicBezTo>
                  <a:pt x="1432" y="11118"/>
                  <a:pt x="1358" y="5422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8" name="Google Shape;214;p17">
            <a:extLst>
              <a:ext uri="{FF2B5EF4-FFF2-40B4-BE49-F238E27FC236}">
                <a16:creationId xmlns:a16="http://schemas.microsoft.com/office/drawing/2014/main" id="{8D2657AC-F76C-DD51-C142-483EF8EE99E2}"/>
              </a:ext>
            </a:extLst>
          </p:cNvPr>
          <p:cNvSpPr/>
          <p:nvPr/>
        </p:nvSpPr>
        <p:spPr>
          <a:xfrm>
            <a:off x="5453775" y="2293151"/>
            <a:ext cx="1408158" cy="724366"/>
          </a:xfrm>
          <a:custGeom>
            <a:avLst/>
            <a:gdLst/>
            <a:ahLst/>
            <a:cxnLst/>
            <a:rect l="l" t="t" r="r" b="b"/>
            <a:pathLst>
              <a:path w="61579" h="30141" extrusionOk="0">
                <a:moveTo>
                  <a:pt x="61579" y="16298"/>
                </a:moveTo>
                <a:cubicBezTo>
                  <a:pt x="55738" y="4616"/>
                  <a:pt x="37427" y="-3349"/>
                  <a:pt x="25300" y="1500"/>
                </a:cubicBezTo>
                <a:cubicBezTo>
                  <a:pt x="13472" y="6229"/>
                  <a:pt x="0" y="17403"/>
                  <a:pt x="0" y="3014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cxnSp>
        <p:nvCxnSpPr>
          <p:cNvPr id="3" name="Google Shape;202;p17">
            <a:extLst>
              <a:ext uri="{FF2B5EF4-FFF2-40B4-BE49-F238E27FC236}">
                <a16:creationId xmlns:a16="http://schemas.microsoft.com/office/drawing/2014/main" id="{E9F80BBC-8BD2-2A55-89B8-AD506E64E544}"/>
              </a:ext>
            </a:extLst>
          </p:cNvPr>
          <p:cNvCxnSpPr/>
          <p:nvPr/>
        </p:nvCxnSpPr>
        <p:spPr>
          <a:xfrm>
            <a:off x="3496625" y="3401150"/>
            <a:ext cx="680100" cy="895200"/>
          </a:xfrm>
          <a:prstGeom prst="straightConnector1">
            <a:avLst/>
          </a:prstGeom>
          <a:noFill/>
          <a:ln w="28575" cap="flat" cmpd="sng">
            <a:solidFill>
              <a:srgbClr val="75A045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70" name="Google Shape;241;p17">
            <a:extLst>
              <a:ext uri="{FF2B5EF4-FFF2-40B4-BE49-F238E27FC236}">
                <a16:creationId xmlns:a16="http://schemas.microsoft.com/office/drawing/2014/main" id="{7F1DBCA8-B031-A1F7-8E88-0B790507E80A}"/>
              </a:ext>
            </a:extLst>
          </p:cNvPr>
          <p:cNvSpPr/>
          <p:nvPr/>
        </p:nvSpPr>
        <p:spPr>
          <a:xfrm>
            <a:off x="3461432" y="1351325"/>
            <a:ext cx="3901889" cy="878152"/>
          </a:xfrm>
          <a:custGeom>
            <a:avLst/>
            <a:gdLst/>
            <a:ahLst/>
            <a:cxnLst/>
            <a:rect l="l" t="t" r="r" b="b"/>
            <a:pathLst>
              <a:path w="160391" h="34258" extrusionOk="0">
                <a:moveTo>
                  <a:pt x="0" y="34258"/>
                </a:moveTo>
                <a:cubicBezTo>
                  <a:pt x="16320" y="24058"/>
                  <a:pt x="30018" y="7893"/>
                  <a:pt x="48690" y="3230"/>
                </a:cubicBezTo>
                <a:cubicBezTo>
                  <a:pt x="66005" y="-1094"/>
                  <a:pt x="84307" y="365"/>
                  <a:pt x="102154" y="365"/>
                </a:cubicBezTo>
                <a:cubicBezTo>
                  <a:pt x="117411" y="365"/>
                  <a:pt x="133335" y="909"/>
                  <a:pt x="147502" y="6571"/>
                </a:cubicBezTo>
                <a:cubicBezTo>
                  <a:pt x="152216" y="8455"/>
                  <a:pt x="158122" y="10144"/>
                  <a:pt x="160391" y="146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71" name="Google Shape;242;p17">
            <a:extLst>
              <a:ext uri="{FF2B5EF4-FFF2-40B4-BE49-F238E27FC236}">
                <a16:creationId xmlns:a16="http://schemas.microsoft.com/office/drawing/2014/main" id="{6F76EBB5-C3C7-08E6-F8C3-FE54B9F9904B}"/>
              </a:ext>
            </a:extLst>
          </p:cNvPr>
          <p:cNvSpPr txBox="1"/>
          <p:nvPr/>
        </p:nvSpPr>
        <p:spPr>
          <a:xfrm>
            <a:off x="4681488" y="1954040"/>
            <a:ext cx="1491232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Lato"/>
                <a:ea typeface="Lato"/>
                <a:cs typeface="Lato"/>
                <a:sym typeface="Lato"/>
              </a:rPr>
              <a:t>½ O</a:t>
            </a:r>
            <a:r>
              <a:rPr lang="en" sz="1300" baseline="-25000" dirty="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300" dirty="0">
                <a:latin typeface="Lato"/>
                <a:ea typeface="Lato"/>
                <a:cs typeface="Lato"/>
                <a:sym typeface="Lato"/>
              </a:rPr>
              <a:t>          H</a:t>
            </a:r>
            <a:r>
              <a:rPr lang="en" sz="1300" baseline="-25000" dirty="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300" dirty="0">
                <a:latin typeface="Lato"/>
                <a:ea typeface="Lato"/>
                <a:cs typeface="Lato"/>
                <a:sym typeface="Lato"/>
              </a:rPr>
              <a:t>O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2" name="Google Shape;243;p17">
            <a:extLst>
              <a:ext uri="{FF2B5EF4-FFF2-40B4-BE49-F238E27FC236}">
                <a16:creationId xmlns:a16="http://schemas.microsoft.com/office/drawing/2014/main" id="{422FBC72-1FA9-FE07-C86D-A59BA35F1C61}"/>
              </a:ext>
            </a:extLst>
          </p:cNvPr>
          <p:cNvCxnSpPr/>
          <p:nvPr/>
        </p:nvCxnSpPr>
        <p:spPr>
          <a:xfrm>
            <a:off x="5138988" y="2161436"/>
            <a:ext cx="369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4" name="Google Shape;245;p17">
            <a:extLst>
              <a:ext uri="{FF2B5EF4-FFF2-40B4-BE49-F238E27FC236}">
                <a16:creationId xmlns:a16="http://schemas.microsoft.com/office/drawing/2014/main" id="{B5C89348-8CE8-B3A9-C2BC-88110C961302}"/>
              </a:ext>
            </a:extLst>
          </p:cNvPr>
          <p:cNvSpPr/>
          <p:nvPr/>
        </p:nvSpPr>
        <p:spPr>
          <a:xfrm>
            <a:off x="5475347" y="2896567"/>
            <a:ext cx="97400" cy="328175"/>
          </a:xfrm>
          <a:custGeom>
            <a:avLst/>
            <a:gdLst/>
            <a:ahLst/>
            <a:cxnLst/>
            <a:rect l="l" t="t" r="r" b="b"/>
            <a:pathLst>
              <a:path w="3896" h="13127" extrusionOk="0">
                <a:moveTo>
                  <a:pt x="0" y="13127"/>
                </a:moveTo>
                <a:cubicBezTo>
                  <a:pt x="0" y="10875"/>
                  <a:pt x="2789" y="9507"/>
                  <a:pt x="3580" y="7399"/>
                </a:cubicBezTo>
                <a:cubicBezTo>
                  <a:pt x="4468" y="5032"/>
                  <a:pt x="3311" y="2104"/>
                  <a:pt x="1909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75" name="Google Shape;246;p17">
            <a:extLst>
              <a:ext uri="{FF2B5EF4-FFF2-40B4-BE49-F238E27FC236}">
                <a16:creationId xmlns:a16="http://schemas.microsoft.com/office/drawing/2014/main" id="{0BE7459D-FCF8-B5B7-B500-5C1814791079}"/>
              </a:ext>
            </a:extLst>
          </p:cNvPr>
          <p:cNvSpPr/>
          <p:nvPr/>
        </p:nvSpPr>
        <p:spPr>
          <a:xfrm>
            <a:off x="5197225" y="2231577"/>
            <a:ext cx="256550" cy="381870"/>
          </a:xfrm>
          <a:custGeom>
            <a:avLst/>
            <a:gdLst/>
            <a:ahLst/>
            <a:cxnLst/>
            <a:rect l="l" t="t" r="r" b="b"/>
            <a:pathLst>
              <a:path w="7750" h="16525" extrusionOk="0">
                <a:moveTo>
                  <a:pt x="3693" y="16525"/>
                </a:moveTo>
                <a:cubicBezTo>
                  <a:pt x="344" y="12341"/>
                  <a:pt x="-1766" y="4325"/>
                  <a:pt x="2022" y="534"/>
                </a:cubicBezTo>
                <a:cubicBezTo>
                  <a:pt x="3413" y="-858"/>
                  <a:pt x="6113" y="873"/>
                  <a:pt x="7750" y="196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pic>
        <p:nvPicPr>
          <p:cNvPr id="42" name="Google Shape;206;p17">
            <a:extLst>
              <a:ext uri="{FF2B5EF4-FFF2-40B4-BE49-F238E27FC236}">
                <a16:creationId xmlns:a16="http://schemas.microsoft.com/office/drawing/2014/main" id="{F9B76F83-2E6D-2B6C-7A1A-99EE3C0B69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4808289" y="3638082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029F1CD-9DE0-5349-DF9B-C2EF1CDA1999}"/>
              </a:ext>
            </a:extLst>
          </p:cNvPr>
          <p:cNvSpPr/>
          <p:nvPr/>
        </p:nvSpPr>
        <p:spPr>
          <a:xfrm>
            <a:off x="4709480" y="2557924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DD47A13-96FF-A00C-ECC3-A749EB02C170}"/>
              </a:ext>
            </a:extLst>
          </p:cNvPr>
          <p:cNvSpPr/>
          <p:nvPr/>
        </p:nvSpPr>
        <p:spPr>
          <a:xfrm>
            <a:off x="5845711" y="2562753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7" name="Google Shape;206;p17">
            <a:extLst>
              <a:ext uri="{FF2B5EF4-FFF2-40B4-BE49-F238E27FC236}">
                <a16:creationId xmlns:a16="http://schemas.microsoft.com/office/drawing/2014/main" id="{D86960BC-D598-1A60-3077-B701ACA503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6789605" y="3638082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42;p17">
            <a:extLst>
              <a:ext uri="{FF2B5EF4-FFF2-40B4-BE49-F238E27FC236}">
                <a16:creationId xmlns:a16="http://schemas.microsoft.com/office/drawing/2014/main" id="{CAEBBE8D-F44B-2C12-01EA-5D31D5B86E00}"/>
              </a:ext>
            </a:extLst>
          </p:cNvPr>
          <p:cNvSpPr txBox="1"/>
          <p:nvPr/>
        </p:nvSpPr>
        <p:spPr>
          <a:xfrm>
            <a:off x="5427060" y="2362210"/>
            <a:ext cx="20123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Lato"/>
                <a:ea typeface="Lato"/>
                <a:cs typeface="Lato"/>
                <a:sym typeface="Lato"/>
              </a:rPr>
              <a:t>?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215;p19">
            <a:extLst>
              <a:ext uri="{FF2B5EF4-FFF2-40B4-BE49-F238E27FC236}">
                <a16:creationId xmlns:a16="http://schemas.microsoft.com/office/drawing/2014/main" id="{AA1D8EF3-A954-90AA-9A2A-F087D6012B6F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1.	</a:t>
            </a:r>
            <a:r>
              <a:rPr lang="en-US" dirty="0">
                <a:solidFill>
                  <a:srgbClr val="000000"/>
                </a:solidFill>
              </a:rPr>
              <a:t>Introduction</a:t>
            </a:r>
            <a:r>
              <a:rPr lang="en-US" b="0" dirty="0">
                <a:solidFill>
                  <a:srgbClr val="000000"/>
                </a:solidFill>
              </a:rPr>
              <a:t> - photosynthesis</a:t>
            </a:r>
            <a:endParaRPr lang="en-US" b="0" dirty="0"/>
          </a:p>
        </p:txBody>
      </p:sp>
      <p:sp>
        <p:nvSpPr>
          <p:cNvPr id="6" name="Google Shape;382;p30">
            <a:extLst>
              <a:ext uri="{FF2B5EF4-FFF2-40B4-BE49-F238E27FC236}">
                <a16:creationId xmlns:a16="http://schemas.microsoft.com/office/drawing/2014/main" id="{7A3A8679-B07F-875C-35B6-F72ABB238C1F}"/>
              </a:ext>
            </a:extLst>
          </p:cNvPr>
          <p:cNvSpPr txBox="1"/>
          <p:nvPr/>
        </p:nvSpPr>
        <p:spPr>
          <a:xfrm>
            <a:off x="6806786" y="4181844"/>
            <a:ext cx="17076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adapted from 5.</a:t>
            </a:r>
            <a:endParaRPr sz="11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967091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91;p17">
            <a:extLst>
              <a:ext uri="{FF2B5EF4-FFF2-40B4-BE49-F238E27FC236}">
                <a16:creationId xmlns:a16="http://schemas.microsoft.com/office/drawing/2014/main" id="{1354221E-CAD7-CCAF-0B1E-03AD836FB5C3}"/>
              </a:ext>
            </a:extLst>
          </p:cNvPr>
          <p:cNvSpPr/>
          <p:nvPr/>
        </p:nvSpPr>
        <p:spPr>
          <a:xfrm>
            <a:off x="8518100" y="187050"/>
            <a:ext cx="382800" cy="382800"/>
          </a:xfrm>
          <a:prstGeom prst="ellipse">
            <a:avLst/>
          </a:prstGeom>
          <a:solidFill>
            <a:srgbClr val="EB5600">
              <a:alpha val="5084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5" name="Google Shape;203;p17">
            <a:extLst>
              <a:ext uri="{FF2B5EF4-FFF2-40B4-BE49-F238E27FC236}">
                <a16:creationId xmlns:a16="http://schemas.microsoft.com/office/drawing/2014/main" id="{BAF2B180-FAD2-6261-A0BA-245689E7C953}"/>
              </a:ext>
            </a:extLst>
          </p:cNvPr>
          <p:cNvSpPr/>
          <p:nvPr/>
        </p:nvSpPr>
        <p:spPr>
          <a:xfrm>
            <a:off x="4131850" y="1121775"/>
            <a:ext cx="4776300" cy="3460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97D2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205;p17">
            <a:extLst>
              <a:ext uri="{FF2B5EF4-FFF2-40B4-BE49-F238E27FC236}">
                <a16:creationId xmlns:a16="http://schemas.microsoft.com/office/drawing/2014/main" id="{183FDFF5-5D0E-3A64-446E-A5F3013F807C}"/>
              </a:ext>
            </a:extLst>
          </p:cNvPr>
          <p:cNvGrpSpPr/>
          <p:nvPr/>
        </p:nvGrpSpPr>
        <p:grpSpPr>
          <a:xfrm>
            <a:off x="4350550" y="2080691"/>
            <a:ext cx="4357188" cy="1771650"/>
            <a:chOff x="214800" y="952500"/>
            <a:chExt cx="4357188" cy="1771650"/>
          </a:xfrm>
        </p:grpSpPr>
        <p:pic>
          <p:nvPicPr>
            <p:cNvPr id="14" name="Google Shape;206;p17">
              <a:extLst>
                <a:ext uri="{FF2B5EF4-FFF2-40B4-BE49-F238E27FC236}">
                  <a16:creationId xmlns:a16="http://schemas.microsoft.com/office/drawing/2014/main" id="{2C5E31B8-FC98-9F7F-A83F-CA2B079A6FF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2362" y="956400"/>
              <a:ext cx="4319626" cy="1767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7;p17">
              <a:extLst>
                <a:ext uri="{FF2B5EF4-FFF2-40B4-BE49-F238E27FC236}">
                  <a16:creationId xmlns:a16="http://schemas.microsoft.com/office/drawing/2014/main" id="{CAD21DBF-6320-A1C2-4633-DF879BC55167}"/>
                </a:ext>
              </a:extLst>
            </p:cNvPr>
            <p:cNvSpPr/>
            <p:nvPr/>
          </p:nvSpPr>
          <p:spPr>
            <a:xfrm>
              <a:off x="214800" y="1161135"/>
              <a:ext cx="2547900" cy="22564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08;p17">
              <a:extLst>
                <a:ext uri="{FF2B5EF4-FFF2-40B4-BE49-F238E27FC236}">
                  <a16:creationId xmlns:a16="http://schemas.microsoft.com/office/drawing/2014/main" id="{F24ECCF9-01D9-8AA5-A17F-8F4C152C4A49}"/>
                </a:ext>
              </a:extLst>
            </p:cNvPr>
            <p:cNvSpPr txBox="1"/>
            <p:nvPr/>
          </p:nvSpPr>
          <p:spPr>
            <a:xfrm>
              <a:off x="2434525" y="952500"/>
              <a:ext cx="11874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dirty="0">
                  <a:latin typeface="Lato"/>
                  <a:ea typeface="Lato"/>
                  <a:cs typeface="Lato"/>
                  <a:sym typeface="Lato"/>
                </a:rPr>
                <a:t>O</a:t>
              </a:r>
              <a:r>
                <a:rPr lang="en" sz="1300" baseline="-25000" dirty="0">
                  <a:latin typeface="Lato"/>
                  <a:ea typeface="Lato"/>
                  <a:cs typeface="Lato"/>
                  <a:sym typeface="Lato"/>
                </a:rPr>
                <a:t>2</a:t>
              </a:r>
              <a:r>
                <a:rPr lang="en" sz="1300" dirty="0">
                  <a:latin typeface="Lato"/>
                  <a:ea typeface="Lato"/>
                  <a:cs typeface="Lato"/>
                  <a:sym typeface="Lato"/>
                </a:rPr>
                <a:t>          O</a:t>
              </a:r>
              <a:r>
                <a:rPr lang="en" sz="1300" baseline="-25000" dirty="0">
                  <a:latin typeface="Lato"/>
                  <a:ea typeface="Lato"/>
                  <a:cs typeface="Lato"/>
                  <a:sym typeface="Lato"/>
                </a:rPr>
                <a:t>2</a:t>
              </a:r>
              <a:r>
                <a:rPr lang="en" sz="1300" baseline="30000" dirty="0">
                  <a:latin typeface="Lato"/>
                  <a:ea typeface="Lato"/>
                  <a:cs typeface="Lato"/>
                  <a:sym typeface="Lato"/>
                </a:rPr>
                <a:t>-</a:t>
              </a:r>
              <a:endParaRPr sz="1300" baseline="30000" dirty="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" name="Google Shape;209;p17">
              <a:extLst>
                <a:ext uri="{FF2B5EF4-FFF2-40B4-BE49-F238E27FC236}">
                  <a16:creationId xmlns:a16="http://schemas.microsoft.com/office/drawing/2014/main" id="{71FF2CCE-9C67-427A-EB87-4D616D1B199F}"/>
                </a:ext>
              </a:extLst>
            </p:cNvPr>
            <p:cNvSpPr/>
            <p:nvPr/>
          </p:nvSpPr>
          <p:spPr>
            <a:xfrm>
              <a:off x="2762701" y="1176875"/>
              <a:ext cx="200028" cy="585009"/>
            </a:xfrm>
            <a:custGeom>
              <a:avLst/>
              <a:gdLst/>
              <a:ahLst/>
              <a:cxnLst/>
              <a:rect l="l" t="t" r="r" b="b"/>
              <a:pathLst>
                <a:path w="12415" h="29203" extrusionOk="0">
                  <a:moveTo>
                    <a:pt x="1674" y="29203"/>
                  </a:moveTo>
                  <a:cubicBezTo>
                    <a:pt x="1674" y="19521"/>
                    <a:pt x="-3631" y="5123"/>
                    <a:pt x="4777" y="323"/>
                  </a:cubicBezTo>
                  <a:cubicBezTo>
                    <a:pt x="7761" y="-1381"/>
                    <a:pt x="10880" y="4171"/>
                    <a:pt x="12415" y="724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  <p:txBody>
            <a:bodyPr/>
            <a:lstStyle/>
            <a:p>
              <a:endParaRPr lang="fr-BE"/>
            </a:p>
          </p:txBody>
        </p:sp>
        <p:cxnSp>
          <p:nvCxnSpPr>
            <p:cNvPr id="25" name="Google Shape;210;p17">
              <a:extLst>
                <a:ext uri="{FF2B5EF4-FFF2-40B4-BE49-F238E27FC236}">
                  <a16:creationId xmlns:a16="http://schemas.microsoft.com/office/drawing/2014/main" id="{D5AB4771-5853-F1EE-4548-7DDAB52CC2BE}"/>
                </a:ext>
              </a:extLst>
            </p:cNvPr>
            <p:cNvCxnSpPr/>
            <p:nvPr/>
          </p:nvCxnSpPr>
          <p:spPr>
            <a:xfrm>
              <a:off x="2738825" y="1150525"/>
              <a:ext cx="3699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grpSp>
          <p:nvGrpSpPr>
            <p:cNvPr id="28" name="Google Shape;211;p17">
              <a:extLst>
                <a:ext uri="{FF2B5EF4-FFF2-40B4-BE49-F238E27FC236}">
                  <a16:creationId xmlns:a16="http://schemas.microsoft.com/office/drawing/2014/main" id="{BD2C737B-5715-05A5-96DD-0937BABFF65C}"/>
                </a:ext>
              </a:extLst>
            </p:cNvPr>
            <p:cNvGrpSpPr/>
            <p:nvPr/>
          </p:nvGrpSpPr>
          <p:grpSpPr>
            <a:xfrm>
              <a:off x="1093430" y="1453020"/>
              <a:ext cx="578700" cy="322200"/>
              <a:chOff x="1157405" y="1914820"/>
              <a:chExt cx="578700" cy="322200"/>
            </a:xfrm>
          </p:grpSpPr>
          <p:sp>
            <p:nvSpPr>
              <p:cNvPr id="29" name="Google Shape;212;p17">
                <a:extLst>
                  <a:ext uri="{FF2B5EF4-FFF2-40B4-BE49-F238E27FC236}">
                    <a16:creationId xmlns:a16="http://schemas.microsoft.com/office/drawing/2014/main" id="{94CDF163-FAE7-11C4-2264-F0722DE9CC3D}"/>
                  </a:ext>
                </a:extLst>
              </p:cNvPr>
              <p:cNvSpPr/>
              <p:nvPr/>
            </p:nvSpPr>
            <p:spPr>
              <a:xfrm>
                <a:off x="1199350" y="1914820"/>
                <a:ext cx="382800" cy="322200"/>
              </a:xfrm>
              <a:prstGeom prst="diamond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"/>
              </a:p>
            </p:txBody>
          </p:sp>
          <p:sp>
            <p:nvSpPr>
              <p:cNvPr id="30" name="Google Shape;213;p17">
                <a:extLst>
                  <a:ext uri="{FF2B5EF4-FFF2-40B4-BE49-F238E27FC236}">
                    <a16:creationId xmlns:a16="http://schemas.microsoft.com/office/drawing/2014/main" id="{A0ECDA33-B701-9A6A-882E-1FFE462AC5B5}"/>
                  </a:ext>
                </a:extLst>
              </p:cNvPr>
              <p:cNvSpPr txBox="1"/>
              <p:nvPr/>
            </p:nvSpPr>
            <p:spPr>
              <a:xfrm>
                <a:off x="1157405" y="1918598"/>
                <a:ext cx="5787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latin typeface="Lato"/>
                    <a:ea typeface="Lato"/>
                    <a:cs typeface="Lato"/>
                    <a:sym typeface="Lato"/>
                  </a:rPr>
                  <a:t>PTOX</a:t>
                </a:r>
                <a:endParaRPr sz="800"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5541841-7D56-972E-8B79-E45025C95FD8}"/>
              </a:ext>
            </a:extLst>
          </p:cNvPr>
          <p:cNvSpPr/>
          <p:nvPr/>
        </p:nvSpPr>
        <p:spPr>
          <a:xfrm>
            <a:off x="6383204" y="2571467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31" name="Google Shape;220;p17">
            <a:extLst>
              <a:ext uri="{FF2B5EF4-FFF2-40B4-BE49-F238E27FC236}">
                <a16:creationId xmlns:a16="http://schemas.microsoft.com/office/drawing/2014/main" id="{8D4A7D22-61DD-46E2-6564-B0B51BC67AD8}"/>
              </a:ext>
            </a:extLst>
          </p:cNvPr>
          <p:cNvGrpSpPr/>
          <p:nvPr/>
        </p:nvGrpSpPr>
        <p:grpSpPr>
          <a:xfrm>
            <a:off x="158234" y="2003975"/>
            <a:ext cx="3673525" cy="1696500"/>
            <a:chOff x="328263" y="2008700"/>
            <a:chExt cx="3673525" cy="1696500"/>
          </a:xfrm>
        </p:grpSpPr>
        <p:grpSp>
          <p:nvGrpSpPr>
            <p:cNvPr id="32" name="Google Shape;221;p17">
              <a:extLst>
                <a:ext uri="{FF2B5EF4-FFF2-40B4-BE49-F238E27FC236}">
                  <a16:creationId xmlns:a16="http://schemas.microsoft.com/office/drawing/2014/main" id="{44CBFE4E-802F-4F06-38CA-90AAE9374CC3}"/>
                </a:ext>
              </a:extLst>
            </p:cNvPr>
            <p:cNvGrpSpPr/>
            <p:nvPr/>
          </p:nvGrpSpPr>
          <p:grpSpPr>
            <a:xfrm>
              <a:off x="328263" y="2008700"/>
              <a:ext cx="3673525" cy="1696500"/>
              <a:chOff x="327500" y="2495650"/>
              <a:chExt cx="3673525" cy="1696500"/>
            </a:xfrm>
          </p:grpSpPr>
          <p:pic>
            <p:nvPicPr>
              <p:cNvPr id="66" name="Google Shape;222;p17">
                <a:extLst>
                  <a:ext uri="{FF2B5EF4-FFF2-40B4-BE49-F238E27FC236}">
                    <a16:creationId xmlns:a16="http://schemas.microsoft.com/office/drawing/2014/main" id="{489E7632-141F-E270-EF01-F774F6C5A34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32024" t="12826" r="29401" b="7751"/>
              <a:stretch/>
            </p:blipFill>
            <p:spPr>
              <a:xfrm rot="5400000">
                <a:off x="1315250" y="1509550"/>
                <a:ext cx="1696500" cy="36687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</p:pic>
          <p:sp>
            <p:nvSpPr>
              <p:cNvPr id="67" name="Google Shape;223;p17">
                <a:extLst>
                  <a:ext uri="{FF2B5EF4-FFF2-40B4-BE49-F238E27FC236}">
                    <a16:creationId xmlns:a16="http://schemas.microsoft.com/office/drawing/2014/main" id="{C9208322-53F6-DB92-5940-04C7163BB1F1}"/>
                  </a:ext>
                </a:extLst>
              </p:cNvPr>
              <p:cNvSpPr/>
              <p:nvPr/>
            </p:nvSpPr>
            <p:spPr>
              <a:xfrm>
                <a:off x="329025" y="2495650"/>
                <a:ext cx="3672000" cy="1694400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60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4;p17">
                <a:extLst>
                  <a:ext uri="{FF2B5EF4-FFF2-40B4-BE49-F238E27FC236}">
                    <a16:creationId xmlns:a16="http://schemas.microsoft.com/office/drawing/2014/main" id="{D9B4AB79-E2FD-F58F-7FA7-879440EA607C}"/>
                  </a:ext>
                </a:extLst>
              </p:cNvPr>
              <p:cNvSpPr/>
              <p:nvPr/>
            </p:nvSpPr>
            <p:spPr>
              <a:xfrm>
                <a:off x="327500" y="2495650"/>
                <a:ext cx="3672000" cy="1694400"/>
              </a:xfrm>
              <a:prstGeom prst="roundRect">
                <a:avLst>
                  <a:gd name="adj" fmla="val 16667"/>
                </a:avLst>
              </a:prstGeom>
              <a:solidFill>
                <a:srgbClr val="1A9988">
                  <a:alpha val="17320"/>
                </a:srgbClr>
              </a:solidFill>
              <a:ln w="19050" cap="flat" cmpd="sng">
                <a:solidFill>
                  <a:srgbClr val="7890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225;p17">
              <a:extLst>
                <a:ext uri="{FF2B5EF4-FFF2-40B4-BE49-F238E27FC236}">
                  <a16:creationId xmlns:a16="http://schemas.microsoft.com/office/drawing/2014/main" id="{DC92C172-D5C6-4719-CA11-BFE482A4DFF2}"/>
                </a:ext>
              </a:extLst>
            </p:cNvPr>
            <p:cNvGrpSpPr/>
            <p:nvPr/>
          </p:nvGrpSpPr>
          <p:grpSpPr>
            <a:xfrm>
              <a:off x="1658600" y="2799686"/>
              <a:ext cx="582241" cy="75870"/>
              <a:chOff x="3652600" y="2873075"/>
              <a:chExt cx="2048700" cy="165150"/>
            </a:xfrm>
          </p:grpSpPr>
          <p:cxnSp>
            <p:nvCxnSpPr>
              <p:cNvPr id="64" name="Google Shape;226;p17">
                <a:extLst>
                  <a:ext uri="{FF2B5EF4-FFF2-40B4-BE49-F238E27FC236}">
                    <a16:creationId xmlns:a16="http://schemas.microsoft.com/office/drawing/2014/main" id="{82AB4332-904D-4AB3-3FDA-25911F4C86E2}"/>
                  </a:ext>
                </a:extLst>
              </p:cNvPr>
              <p:cNvCxnSpPr/>
              <p:nvPr/>
            </p:nvCxnSpPr>
            <p:spPr>
              <a:xfrm rot="10800000">
                <a:off x="3658000" y="3038225"/>
                <a:ext cx="20379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65" name="Google Shape;227;p17">
                <a:extLst>
                  <a:ext uri="{FF2B5EF4-FFF2-40B4-BE49-F238E27FC236}">
                    <a16:creationId xmlns:a16="http://schemas.microsoft.com/office/drawing/2014/main" id="{68789CA5-FEA6-31B9-BE3E-3BB70B5CBFB5}"/>
                  </a:ext>
                </a:extLst>
              </p:cNvPr>
              <p:cNvCxnSpPr/>
              <p:nvPr/>
            </p:nvCxnSpPr>
            <p:spPr>
              <a:xfrm>
                <a:off x="3652600" y="2873075"/>
                <a:ext cx="20487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52" name="Google Shape;228;p17">
              <a:extLst>
                <a:ext uri="{FF2B5EF4-FFF2-40B4-BE49-F238E27FC236}">
                  <a16:creationId xmlns:a16="http://schemas.microsoft.com/office/drawing/2014/main" id="{76A659B0-70EC-03CE-1896-A04B93E697A1}"/>
                </a:ext>
              </a:extLst>
            </p:cNvPr>
            <p:cNvGrpSpPr/>
            <p:nvPr/>
          </p:nvGrpSpPr>
          <p:grpSpPr>
            <a:xfrm>
              <a:off x="2318283" y="2196375"/>
              <a:ext cx="1515679" cy="1321154"/>
              <a:chOff x="700182" y="977175"/>
              <a:chExt cx="1515679" cy="1321154"/>
            </a:xfrm>
          </p:grpSpPr>
          <p:pic>
            <p:nvPicPr>
              <p:cNvPr id="59" name="Google Shape;229;p17">
                <a:extLst>
                  <a:ext uri="{FF2B5EF4-FFF2-40B4-BE49-F238E27FC236}">
                    <a16:creationId xmlns:a16="http://schemas.microsoft.com/office/drawing/2014/main" id="{773DBAF8-8115-96F2-91E1-E2C8185DF81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 l="8225" t="27231" r="32041" b="14544"/>
              <a:stretch/>
            </p:blipFill>
            <p:spPr>
              <a:xfrm>
                <a:off x="700182" y="986729"/>
                <a:ext cx="1515600" cy="13116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</p:pic>
          <p:sp>
            <p:nvSpPr>
              <p:cNvPr id="60" name="Google Shape;230;p17">
                <a:extLst>
                  <a:ext uri="{FF2B5EF4-FFF2-40B4-BE49-F238E27FC236}">
                    <a16:creationId xmlns:a16="http://schemas.microsoft.com/office/drawing/2014/main" id="{F710A298-276B-F147-8D27-A76C0EB41A8A}"/>
                  </a:ext>
                </a:extLst>
              </p:cNvPr>
              <p:cNvSpPr/>
              <p:nvPr/>
            </p:nvSpPr>
            <p:spPr>
              <a:xfrm>
                <a:off x="700182" y="977175"/>
                <a:ext cx="1515600" cy="1311600"/>
              </a:xfrm>
              <a:prstGeom prst="roundRect">
                <a:avLst>
                  <a:gd name="adj" fmla="val 16667"/>
                </a:avLst>
              </a:prstGeom>
              <a:solidFill>
                <a:srgbClr val="DEB06A">
                  <a:alpha val="64700"/>
                </a:srgbClr>
              </a:solidFill>
              <a:ln w="19050" cap="flat" cmpd="sng">
                <a:solidFill>
                  <a:srgbClr val="A9510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31;p17">
                <a:extLst>
                  <a:ext uri="{FF2B5EF4-FFF2-40B4-BE49-F238E27FC236}">
                    <a16:creationId xmlns:a16="http://schemas.microsoft.com/office/drawing/2014/main" id="{4EFE266F-D06C-33EE-B08D-74A53B5404FA}"/>
                  </a:ext>
                </a:extLst>
              </p:cNvPr>
              <p:cNvSpPr txBox="1"/>
              <p:nvPr/>
            </p:nvSpPr>
            <p:spPr>
              <a:xfrm>
                <a:off x="756661" y="1369364"/>
                <a:ext cx="1459200" cy="49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latin typeface="Lato"/>
                    <a:ea typeface="Lato"/>
                    <a:cs typeface="Lato"/>
                    <a:sym typeface="Lato"/>
                  </a:rPr>
                  <a:t>Symbiotic </a:t>
                </a:r>
                <a:r>
                  <a:rPr lang="en" sz="1700" b="1">
                    <a:latin typeface="Lato"/>
                    <a:ea typeface="Lato"/>
                    <a:cs typeface="Lato"/>
                    <a:sym typeface="Lato"/>
                  </a:rPr>
                  <a:t>Microalgae</a:t>
                </a:r>
                <a:endParaRPr sz="1700" b="1"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62" name="Google Shape;232;p17">
                <a:extLst>
                  <a:ext uri="{FF2B5EF4-FFF2-40B4-BE49-F238E27FC236}">
                    <a16:creationId xmlns:a16="http://schemas.microsoft.com/office/drawing/2014/main" id="{7110923D-CB4F-2362-B50F-5E8F4DD4D653}"/>
                  </a:ext>
                </a:extLst>
              </p:cNvPr>
              <p:cNvSpPr/>
              <p:nvPr/>
            </p:nvSpPr>
            <p:spPr>
              <a:xfrm>
                <a:off x="959161" y="1040996"/>
                <a:ext cx="1054200" cy="259500"/>
              </a:xfrm>
              <a:prstGeom prst="roundRect">
                <a:avLst>
                  <a:gd name="adj" fmla="val 16667"/>
                </a:avLst>
              </a:prstGeom>
              <a:solidFill>
                <a:srgbClr val="3D85C6"/>
              </a:solidFill>
              <a:ln w="19050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i="1" dirty="0"/>
                  <a:t>Respiration</a:t>
                </a:r>
                <a:endParaRPr sz="1100" i="1" dirty="0"/>
              </a:p>
            </p:txBody>
          </p:sp>
          <p:sp>
            <p:nvSpPr>
              <p:cNvPr id="63" name="Google Shape;233;p17">
                <a:extLst>
                  <a:ext uri="{FF2B5EF4-FFF2-40B4-BE49-F238E27FC236}">
                    <a16:creationId xmlns:a16="http://schemas.microsoft.com/office/drawing/2014/main" id="{3B53116F-5E89-0B8E-3081-D7B81C1896EA}"/>
                  </a:ext>
                </a:extLst>
              </p:cNvPr>
              <p:cNvSpPr/>
              <p:nvPr/>
            </p:nvSpPr>
            <p:spPr>
              <a:xfrm>
                <a:off x="895561" y="1936832"/>
                <a:ext cx="1181400" cy="259500"/>
              </a:xfrm>
              <a:prstGeom prst="roundRect">
                <a:avLst>
                  <a:gd name="adj" fmla="val 16667"/>
                </a:avLst>
              </a:prstGeom>
              <a:solidFill>
                <a:srgbClr val="97D256"/>
              </a:solidFill>
              <a:ln w="19050" cap="flat" cmpd="sng">
                <a:solidFill>
                  <a:srgbClr val="75A04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i="1"/>
                  <a:t>Photosynthesis</a:t>
                </a:r>
                <a:endParaRPr sz="1100" i="1"/>
              </a:p>
            </p:txBody>
          </p:sp>
        </p:grpSp>
        <p:grpSp>
          <p:nvGrpSpPr>
            <p:cNvPr id="53" name="Google Shape;234;p17">
              <a:extLst>
                <a:ext uri="{FF2B5EF4-FFF2-40B4-BE49-F238E27FC236}">
                  <a16:creationId xmlns:a16="http://schemas.microsoft.com/office/drawing/2014/main" id="{5FACE28F-2AE3-1969-BF4F-B8908A1159C8}"/>
                </a:ext>
              </a:extLst>
            </p:cNvPr>
            <p:cNvGrpSpPr/>
            <p:nvPr/>
          </p:nvGrpSpPr>
          <p:grpSpPr>
            <a:xfrm>
              <a:off x="517808" y="2260196"/>
              <a:ext cx="1181400" cy="835221"/>
              <a:chOff x="3489272" y="1875850"/>
              <a:chExt cx="1181400" cy="835221"/>
            </a:xfrm>
          </p:grpSpPr>
          <p:sp>
            <p:nvSpPr>
              <p:cNvPr id="57" name="Google Shape;235;p17">
                <a:extLst>
                  <a:ext uri="{FF2B5EF4-FFF2-40B4-BE49-F238E27FC236}">
                    <a16:creationId xmlns:a16="http://schemas.microsoft.com/office/drawing/2014/main" id="{74668B82-3E33-16BF-8B5B-71483AF5956D}"/>
                  </a:ext>
                </a:extLst>
              </p:cNvPr>
              <p:cNvSpPr txBox="1"/>
              <p:nvPr/>
            </p:nvSpPr>
            <p:spPr>
              <a:xfrm>
                <a:off x="3489272" y="2212471"/>
                <a:ext cx="1181400" cy="49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 b="1" dirty="0">
                    <a:latin typeface="Lato"/>
                    <a:ea typeface="Lato"/>
                    <a:cs typeface="Lato"/>
                    <a:sym typeface="Lato"/>
                  </a:rPr>
                  <a:t>Cnidarian</a:t>
                </a:r>
                <a:endParaRPr sz="1700" b="1" dirty="0">
                  <a:latin typeface="Lato"/>
                  <a:ea typeface="Lato"/>
                  <a:cs typeface="Lato"/>
                  <a:sym typeface="Lato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 dirty="0">
                    <a:latin typeface="Lato"/>
                    <a:ea typeface="Lato"/>
                    <a:cs typeface="Lato"/>
                    <a:sym typeface="Lato"/>
                  </a:rPr>
                  <a:t>Host</a:t>
                </a:r>
                <a:endParaRPr sz="1700" b="1" dirty="0"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58" name="Google Shape;236;p17">
                <a:extLst>
                  <a:ext uri="{FF2B5EF4-FFF2-40B4-BE49-F238E27FC236}">
                    <a16:creationId xmlns:a16="http://schemas.microsoft.com/office/drawing/2014/main" id="{85B93F0F-1044-801E-D359-E4573551ADF5}"/>
                  </a:ext>
                </a:extLst>
              </p:cNvPr>
              <p:cNvSpPr/>
              <p:nvPr/>
            </p:nvSpPr>
            <p:spPr>
              <a:xfrm>
                <a:off x="3565932" y="1875850"/>
                <a:ext cx="1054200" cy="259500"/>
              </a:xfrm>
              <a:prstGeom prst="roundRect">
                <a:avLst>
                  <a:gd name="adj" fmla="val 16667"/>
                </a:avLst>
              </a:prstGeom>
              <a:solidFill>
                <a:srgbClr val="3D85C6"/>
              </a:solidFill>
              <a:ln w="19050" cap="flat" cmpd="sng">
                <a:solidFill>
                  <a:srgbClr val="0B539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 i="1"/>
                  <a:t>Respiration</a:t>
                </a:r>
                <a:endParaRPr sz="1100" i="1"/>
              </a:p>
            </p:txBody>
          </p:sp>
        </p:grpSp>
        <p:cxnSp>
          <p:nvCxnSpPr>
            <p:cNvPr id="54" name="Google Shape;237;p17">
              <a:extLst>
                <a:ext uri="{FF2B5EF4-FFF2-40B4-BE49-F238E27FC236}">
                  <a16:creationId xmlns:a16="http://schemas.microsoft.com/office/drawing/2014/main" id="{64746DB1-39BD-4B41-41CB-A704F538A70E}"/>
                </a:ext>
              </a:extLst>
            </p:cNvPr>
            <p:cNvCxnSpPr/>
            <p:nvPr/>
          </p:nvCxnSpPr>
          <p:spPr>
            <a:xfrm>
              <a:off x="1704824" y="2424021"/>
              <a:ext cx="816300" cy="0"/>
            </a:xfrm>
            <a:prstGeom prst="straightConnector1">
              <a:avLst/>
            </a:prstGeom>
            <a:noFill/>
            <a:ln w="28575" cap="flat" cmpd="sng">
              <a:solidFill>
                <a:srgbClr val="A9510D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55" name="Google Shape;238;p17">
              <a:extLst>
                <a:ext uri="{FF2B5EF4-FFF2-40B4-BE49-F238E27FC236}">
                  <a16:creationId xmlns:a16="http://schemas.microsoft.com/office/drawing/2014/main" id="{E8632FFD-F0FF-2D1C-FA4B-BC8E4EF3E51D}"/>
                </a:ext>
              </a:extLst>
            </p:cNvPr>
            <p:cNvSpPr/>
            <p:nvPr/>
          </p:nvSpPr>
          <p:spPr>
            <a:xfrm flipH="1">
              <a:off x="2318280" y="2534200"/>
              <a:ext cx="111872" cy="635983"/>
            </a:xfrm>
            <a:custGeom>
              <a:avLst/>
              <a:gdLst/>
              <a:ahLst/>
              <a:cxnLst/>
              <a:rect l="l" t="t" r="r" b="b"/>
              <a:pathLst>
                <a:path w="7673" h="25777" extrusionOk="0">
                  <a:moveTo>
                    <a:pt x="1671" y="0"/>
                  </a:moveTo>
                  <a:cubicBezTo>
                    <a:pt x="2666" y="2387"/>
                    <a:pt x="7917" y="10025"/>
                    <a:pt x="7638" y="14321"/>
                  </a:cubicBezTo>
                  <a:cubicBezTo>
                    <a:pt x="7360" y="18617"/>
                    <a:pt x="1273" y="23868"/>
                    <a:pt x="0" y="25777"/>
                  </a:cubicBezTo>
                </a:path>
              </a:pathLst>
            </a:custGeom>
            <a:noFill/>
            <a:ln w="28575" cap="flat" cmpd="sng">
              <a:solidFill>
                <a:srgbClr val="A9510D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fr-BE"/>
            </a:p>
          </p:txBody>
        </p:sp>
        <p:cxnSp>
          <p:nvCxnSpPr>
            <p:cNvPr id="56" name="Google Shape;239;p17">
              <a:extLst>
                <a:ext uri="{FF2B5EF4-FFF2-40B4-BE49-F238E27FC236}">
                  <a16:creationId xmlns:a16="http://schemas.microsoft.com/office/drawing/2014/main" id="{CCCD52F8-7257-AF9B-FD55-0A8EFAADCC31}"/>
                </a:ext>
              </a:extLst>
            </p:cNvPr>
            <p:cNvCxnSpPr/>
            <p:nvPr/>
          </p:nvCxnSpPr>
          <p:spPr>
            <a:xfrm>
              <a:off x="1705178" y="2583944"/>
              <a:ext cx="654900" cy="654900"/>
            </a:xfrm>
            <a:prstGeom prst="straightConnector1">
              <a:avLst/>
            </a:prstGeom>
            <a:noFill/>
            <a:ln w="28575" cap="flat" cmpd="sng">
              <a:solidFill>
                <a:srgbClr val="A9510D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69" name="Google Shape;240;p17">
            <a:extLst>
              <a:ext uri="{FF2B5EF4-FFF2-40B4-BE49-F238E27FC236}">
                <a16:creationId xmlns:a16="http://schemas.microsoft.com/office/drawing/2014/main" id="{031C3473-1EE9-265E-EB21-6E32DDAD55A3}"/>
              </a:ext>
            </a:extLst>
          </p:cNvPr>
          <p:cNvSpPr/>
          <p:nvPr/>
        </p:nvSpPr>
        <p:spPr>
          <a:xfrm>
            <a:off x="1459900" y="1495700"/>
            <a:ext cx="2983439" cy="692175"/>
          </a:xfrm>
          <a:custGeom>
            <a:avLst/>
            <a:gdLst/>
            <a:ahLst/>
            <a:cxnLst/>
            <a:rect l="l" t="t" r="r" b="b"/>
            <a:pathLst>
              <a:path w="113850" h="27687" extrusionOk="0">
                <a:moveTo>
                  <a:pt x="0" y="27687"/>
                </a:moveTo>
                <a:cubicBezTo>
                  <a:pt x="22246" y="12863"/>
                  <a:pt x="50433" y="8836"/>
                  <a:pt x="76855" y="4774"/>
                </a:cubicBezTo>
                <a:cubicBezTo>
                  <a:pt x="89145" y="2885"/>
                  <a:pt x="101416" y="0"/>
                  <a:pt x="11385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fr-BE"/>
          </a:p>
        </p:txBody>
      </p:sp>
      <p:cxnSp>
        <p:nvCxnSpPr>
          <p:cNvPr id="2" name="Google Shape;201;p17">
            <a:extLst>
              <a:ext uri="{FF2B5EF4-FFF2-40B4-BE49-F238E27FC236}">
                <a16:creationId xmlns:a16="http://schemas.microsoft.com/office/drawing/2014/main" id="{6CDB5B47-19A1-4D31-97A2-5D07231624E4}"/>
              </a:ext>
            </a:extLst>
          </p:cNvPr>
          <p:cNvCxnSpPr/>
          <p:nvPr/>
        </p:nvCxnSpPr>
        <p:spPr>
          <a:xfrm rot="10800000" flipH="1">
            <a:off x="3502600" y="1539550"/>
            <a:ext cx="638400" cy="1611000"/>
          </a:xfrm>
          <a:prstGeom prst="straightConnector1">
            <a:avLst/>
          </a:prstGeom>
          <a:noFill/>
          <a:ln w="28575" cap="flat" cmpd="sng">
            <a:solidFill>
              <a:srgbClr val="75A045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" name="Google Shape;216;p17">
            <a:extLst>
              <a:ext uri="{FF2B5EF4-FFF2-40B4-BE49-F238E27FC236}">
                <a16:creationId xmlns:a16="http://schemas.microsoft.com/office/drawing/2014/main" id="{5003A662-CBF5-5823-B347-9BD0263EE05C}"/>
              </a:ext>
            </a:extLst>
          </p:cNvPr>
          <p:cNvSpPr/>
          <p:nvPr/>
        </p:nvSpPr>
        <p:spPr>
          <a:xfrm>
            <a:off x="7477900" y="1465061"/>
            <a:ext cx="698542" cy="346208"/>
          </a:xfrm>
          <a:custGeom>
            <a:avLst/>
            <a:gdLst/>
            <a:ahLst/>
            <a:cxnLst/>
            <a:rect l="l" t="t" r="r" b="b"/>
            <a:pathLst>
              <a:path w="17901" h="8872" extrusionOk="0">
                <a:moveTo>
                  <a:pt x="0" y="8872"/>
                </a:moveTo>
                <a:cubicBezTo>
                  <a:pt x="643" y="4400"/>
                  <a:pt x="5985" y="-876"/>
                  <a:pt x="10383" y="160"/>
                </a:cubicBezTo>
                <a:cubicBezTo>
                  <a:pt x="14029" y="1019"/>
                  <a:pt x="17372" y="4805"/>
                  <a:pt x="17901" y="851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11" name="Google Shape;217;p17">
            <a:extLst>
              <a:ext uri="{FF2B5EF4-FFF2-40B4-BE49-F238E27FC236}">
                <a16:creationId xmlns:a16="http://schemas.microsoft.com/office/drawing/2014/main" id="{42AC0D45-F9FE-B5D5-B5C8-B986EC5B03B7}"/>
              </a:ext>
            </a:extLst>
          </p:cNvPr>
          <p:cNvSpPr/>
          <p:nvPr/>
        </p:nvSpPr>
        <p:spPr>
          <a:xfrm>
            <a:off x="7483875" y="1850032"/>
            <a:ext cx="698545" cy="308298"/>
          </a:xfrm>
          <a:custGeom>
            <a:avLst/>
            <a:gdLst/>
            <a:ahLst/>
            <a:cxnLst/>
            <a:rect l="l" t="t" r="r" b="b"/>
            <a:pathLst>
              <a:path w="18020" h="7953" extrusionOk="0">
                <a:moveTo>
                  <a:pt x="18020" y="0"/>
                </a:moveTo>
                <a:cubicBezTo>
                  <a:pt x="18020" y="3318"/>
                  <a:pt x="15229" y="7489"/>
                  <a:pt x="11934" y="7877"/>
                </a:cubicBezTo>
                <a:cubicBezTo>
                  <a:pt x="7406" y="8410"/>
                  <a:pt x="2039" y="5272"/>
                  <a:pt x="0" y="119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12" name="Google Shape;218;p17">
            <a:extLst>
              <a:ext uri="{FF2B5EF4-FFF2-40B4-BE49-F238E27FC236}">
                <a16:creationId xmlns:a16="http://schemas.microsoft.com/office/drawing/2014/main" id="{891CC478-7B03-8A89-8186-4383A292405C}"/>
              </a:ext>
            </a:extLst>
          </p:cNvPr>
          <p:cNvSpPr txBox="1"/>
          <p:nvPr/>
        </p:nvSpPr>
        <p:spPr>
          <a:xfrm>
            <a:off x="7586397" y="1638484"/>
            <a:ext cx="6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CBC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219;p17">
            <a:extLst>
              <a:ext uri="{FF2B5EF4-FFF2-40B4-BE49-F238E27FC236}">
                <a16:creationId xmlns:a16="http://schemas.microsoft.com/office/drawing/2014/main" id="{023F3404-B26C-8E8A-AC0B-CD89D39AA58E}"/>
              </a:ext>
            </a:extLst>
          </p:cNvPr>
          <p:cNvSpPr/>
          <p:nvPr/>
        </p:nvSpPr>
        <p:spPr>
          <a:xfrm>
            <a:off x="7563350" y="2061019"/>
            <a:ext cx="45719" cy="308857"/>
          </a:xfrm>
          <a:custGeom>
            <a:avLst/>
            <a:gdLst/>
            <a:ahLst/>
            <a:cxnLst/>
            <a:rect l="l" t="t" r="r" b="b"/>
            <a:pathLst>
              <a:path w="1432" h="16707" extrusionOk="0">
                <a:moveTo>
                  <a:pt x="1432" y="16707"/>
                </a:moveTo>
                <a:cubicBezTo>
                  <a:pt x="1432" y="11118"/>
                  <a:pt x="1358" y="5422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8" name="Google Shape;214;p17">
            <a:extLst>
              <a:ext uri="{FF2B5EF4-FFF2-40B4-BE49-F238E27FC236}">
                <a16:creationId xmlns:a16="http://schemas.microsoft.com/office/drawing/2014/main" id="{8D2657AC-F76C-DD51-C142-483EF8EE99E2}"/>
              </a:ext>
            </a:extLst>
          </p:cNvPr>
          <p:cNvSpPr/>
          <p:nvPr/>
        </p:nvSpPr>
        <p:spPr>
          <a:xfrm>
            <a:off x="5453775" y="2293151"/>
            <a:ext cx="1408158" cy="724366"/>
          </a:xfrm>
          <a:custGeom>
            <a:avLst/>
            <a:gdLst/>
            <a:ahLst/>
            <a:cxnLst/>
            <a:rect l="l" t="t" r="r" b="b"/>
            <a:pathLst>
              <a:path w="61579" h="30141" extrusionOk="0">
                <a:moveTo>
                  <a:pt x="61579" y="16298"/>
                </a:moveTo>
                <a:cubicBezTo>
                  <a:pt x="55738" y="4616"/>
                  <a:pt x="37427" y="-3349"/>
                  <a:pt x="25300" y="1500"/>
                </a:cubicBezTo>
                <a:cubicBezTo>
                  <a:pt x="13472" y="6229"/>
                  <a:pt x="0" y="17403"/>
                  <a:pt x="0" y="3014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cxnSp>
        <p:nvCxnSpPr>
          <p:cNvPr id="3" name="Google Shape;202;p17">
            <a:extLst>
              <a:ext uri="{FF2B5EF4-FFF2-40B4-BE49-F238E27FC236}">
                <a16:creationId xmlns:a16="http://schemas.microsoft.com/office/drawing/2014/main" id="{E9F80BBC-8BD2-2A55-89B8-AD506E64E544}"/>
              </a:ext>
            </a:extLst>
          </p:cNvPr>
          <p:cNvCxnSpPr/>
          <p:nvPr/>
        </p:nvCxnSpPr>
        <p:spPr>
          <a:xfrm>
            <a:off x="3496625" y="3401150"/>
            <a:ext cx="680100" cy="895200"/>
          </a:xfrm>
          <a:prstGeom prst="straightConnector1">
            <a:avLst/>
          </a:prstGeom>
          <a:noFill/>
          <a:ln w="28575" cap="flat" cmpd="sng">
            <a:solidFill>
              <a:srgbClr val="75A045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70" name="Google Shape;241;p17">
            <a:extLst>
              <a:ext uri="{FF2B5EF4-FFF2-40B4-BE49-F238E27FC236}">
                <a16:creationId xmlns:a16="http://schemas.microsoft.com/office/drawing/2014/main" id="{7F1DBCA8-B031-A1F7-8E88-0B790507E80A}"/>
              </a:ext>
            </a:extLst>
          </p:cNvPr>
          <p:cNvSpPr/>
          <p:nvPr/>
        </p:nvSpPr>
        <p:spPr>
          <a:xfrm>
            <a:off x="3461432" y="1351325"/>
            <a:ext cx="3901889" cy="878152"/>
          </a:xfrm>
          <a:custGeom>
            <a:avLst/>
            <a:gdLst/>
            <a:ahLst/>
            <a:cxnLst/>
            <a:rect l="l" t="t" r="r" b="b"/>
            <a:pathLst>
              <a:path w="160391" h="34258" extrusionOk="0">
                <a:moveTo>
                  <a:pt x="0" y="34258"/>
                </a:moveTo>
                <a:cubicBezTo>
                  <a:pt x="16320" y="24058"/>
                  <a:pt x="30018" y="7893"/>
                  <a:pt x="48690" y="3230"/>
                </a:cubicBezTo>
                <a:cubicBezTo>
                  <a:pt x="66005" y="-1094"/>
                  <a:pt x="84307" y="365"/>
                  <a:pt x="102154" y="365"/>
                </a:cubicBezTo>
                <a:cubicBezTo>
                  <a:pt x="117411" y="365"/>
                  <a:pt x="133335" y="909"/>
                  <a:pt x="147502" y="6571"/>
                </a:cubicBezTo>
                <a:cubicBezTo>
                  <a:pt x="152216" y="8455"/>
                  <a:pt x="158122" y="10144"/>
                  <a:pt x="160391" y="146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stealth" w="med" len="med"/>
            <a:tailEnd type="none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71" name="Google Shape;242;p17">
            <a:extLst>
              <a:ext uri="{FF2B5EF4-FFF2-40B4-BE49-F238E27FC236}">
                <a16:creationId xmlns:a16="http://schemas.microsoft.com/office/drawing/2014/main" id="{6F76EBB5-C3C7-08E6-F8C3-FE54B9F9904B}"/>
              </a:ext>
            </a:extLst>
          </p:cNvPr>
          <p:cNvSpPr txBox="1"/>
          <p:nvPr/>
        </p:nvSpPr>
        <p:spPr>
          <a:xfrm>
            <a:off x="4681488" y="1954040"/>
            <a:ext cx="1491232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Lato"/>
                <a:ea typeface="Lato"/>
                <a:cs typeface="Lato"/>
                <a:sym typeface="Lato"/>
              </a:rPr>
              <a:t>½ O</a:t>
            </a:r>
            <a:r>
              <a:rPr lang="en" sz="1300" baseline="-25000" dirty="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300" dirty="0">
                <a:latin typeface="Lato"/>
                <a:ea typeface="Lato"/>
                <a:cs typeface="Lato"/>
                <a:sym typeface="Lato"/>
              </a:rPr>
              <a:t>          H</a:t>
            </a:r>
            <a:r>
              <a:rPr lang="en" sz="1300" baseline="-25000" dirty="0">
                <a:latin typeface="Lato"/>
                <a:ea typeface="Lato"/>
                <a:cs typeface="Lato"/>
                <a:sym typeface="Lato"/>
              </a:rPr>
              <a:t>2</a:t>
            </a:r>
            <a:r>
              <a:rPr lang="en" sz="1300" dirty="0">
                <a:latin typeface="Lato"/>
                <a:ea typeface="Lato"/>
                <a:cs typeface="Lato"/>
                <a:sym typeface="Lato"/>
              </a:rPr>
              <a:t>O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2" name="Google Shape;243;p17">
            <a:extLst>
              <a:ext uri="{FF2B5EF4-FFF2-40B4-BE49-F238E27FC236}">
                <a16:creationId xmlns:a16="http://schemas.microsoft.com/office/drawing/2014/main" id="{422FBC72-1FA9-FE07-C86D-A59BA35F1C61}"/>
              </a:ext>
            </a:extLst>
          </p:cNvPr>
          <p:cNvCxnSpPr/>
          <p:nvPr/>
        </p:nvCxnSpPr>
        <p:spPr>
          <a:xfrm>
            <a:off x="5138988" y="2161436"/>
            <a:ext cx="369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4" name="Google Shape;245;p17">
            <a:extLst>
              <a:ext uri="{FF2B5EF4-FFF2-40B4-BE49-F238E27FC236}">
                <a16:creationId xmlns:a16="http://schemas.microsoft.com/office/drawing/2014/main" id="{B5C89348-8CE8-B3A9-C2BC-88110C961302}"/>
              </a:ext>
            </a:extLst>
          </p:cNvPr>
          <p:cNvSpPr/>
          <p:nvPr/>
        </p:nvSpPr>
        <p:spPr>
          <a:xfrm>
            <a:off x="5475347" y="2896567"/>
            <a:ext cx="97400" cy="328175"/>
          </a:xfrm>
          <a:custGeom>
            <a:avLst/>
            <a:gdLst/>
            <a:ahLst/>
            <a:cxnLst/>
            <a:rect l="l" t="t" r="r" b="b"/>
            <a:pathLst>
              <a:path w="3896" h="13127" extrusionOk="0">
                <a:moveTo>
                  <a:pt x="0" y="13127"/>
                </a:moveTo>
                <a:cubicBezTo>
                  <a:pt x="0" y="10875"/>
                  <a:pt x="2789" y="9507"/>
                  <a:pt x="3580" y="7399"/>
                </a:cubicBezTo>
                <a:cubicBezTo>
                  <a:pt x="4468" y="5032"/>
                  <a:pt x="3311" y="2104"/>
                  <a:pt x="1909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sp>
        <p:nvSpPr>
          <p:cNvPr id="75" name="Google Shape;246;p17">
            <a:extLst>
              <a:ext uri="{FF2B5EF4-FFF2-40B4-BE49-F238E27FC236}">
                <a16:creationId xmlns:a16="http://schemas.microsoft.com/office/drawing/2014/main" id="{0BE7459D-FCF8-B5B7-B500-5C1814791079}"/>
              </a:ext>
            </a:extLst>
          </p:cNvPr>
          <p:cNvSpPr/>
          <p:nvPr/>
        </p:nvSpPr>
        <p:spPr>
          <a:xfrm>
            <a:off x="5197225" y="2231577"/>
            <a:ext cx="256550" cy="381870"/>
          </a:xfrm>
          <a:custGeom>
            <a:avLst/>
            <a:gdLst/>
            <a:ahLst/>
            <a:cxnLst/>
            <a:rect l="l" t="t" r="r" b="b"/>
            <a:pathLst>
              <a:path w="7750" h="16525" extrusionOk="0">
                <a:moveTo>
                  <a:pt x="3693" y="16525"/>
                </a:moveTo>
                <a:cubicBezTo>
                  <a:pt x="344" y="12341"/>
                  <a:pt x="-1766" y="4325"/>
                  <a:pt x="2022" y="534"/>
                </a:cubicBezTo>
                <a:cubicBezTo>
                  <a:pt x="3413" y="-858"/>
                  <a:pt x="6113" y="873"/>
                  <a:pt x="7750" y="196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fr-BE"/>
          </a:p>
        </p:txBody>
      </p:sp>
      <p:pic>
        <p:nvPicPr>
          <p:cNvPr id="42" name="Google Shape;206;p17">
            <a:extLst>
              <a:ext uri="{FF2B5EF4-FFF2-40B4-BE49-F238E27FC236}">
                <a16:creationId xmlns:a16="http://schemas.microsoft.com/office/drawing/2014/main" id="{F9B76F83-2E6D-2B6C-7A1A-99EE3C0B69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4808289" y="3638082"/>
            <a:ext cx="465149" cy="3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029F1CD-9DE0-5349-DF9B-C2EF1CDA1999}"/>
              </a:ext>
            </a:extLst>
          </p:cNvPr>
          <p:cNvSpPr/>
          <p:nvPr/>
        </p:nvSpPr>
        <p:spPr>
          <a:xfrm>
            <a:off x="4709480" y="2557924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DD47A13-96FF-A00C-ECC3-A749EB02C170}"/>
              </a:ext>
            </a:extLst>
          </p:cNvPr>
          <p:cNvSpPr/>
          <p:nvPr/>
        </p:nvSpPr>
        <p:spPr>
          <a:xfrm>
            <a:off x="5845711" y="2562753"/>
            <a:ext cx="471331" cy="358844"/>
          </a:xfrm>
          <a:prstGeom prst="roundRect">
            <a:avLst>
              <a:gd name="adj" fmla="val 273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7" name="Google Shape;206;p17">
            <a:extLst>
              <a:ext uri="{FF2B5EF4-FFF2-40B4-BE49-F238E27FC236}">
                <a16:creationId xmlns:a16="http://schemas.microsoft.com/office/drawing/2014/main" id="{D86960BC-D598-1A60-3077-B701ACA503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31" t="28379" r="81902" b="54209"/>
          <a:stretch/>
        </p:blipFill>
        <p:spPr>
          <a:xfrm>
            <a:off x="6789605" y="3638082"/>
            <a:ext cx="465149" cy="3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00;p18">
            <a:extLst>
              <a:ext uri="{FF2B5EF4-FFF2-40B4-BE49-F238E27FC236}">
                <a16:creationId xmlns:a16="http://schemas.microsoft.com/office/drawing/2014/main" id="{A077AF25-F187-75DE-7401-D5F99B70DF1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579" y="3282900"/>
            <a:ext cx="604250" cy="15788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42;p17">
            <a:extLst>
              <a:ext uri="{FF2B5EF4-FFF2-40B4-BE49-F238E27FC236}">
                <a16:creationId xmlns:a16="http://schemas.microsoft.com/office/drawing/2014/main" id="{4AEB4B63-DC48-5647-2EC7-1B7A610B906A}"/>
              </a:ext>
            </a:extLst>
          </p:cNvPr>
          <p:cNvSpPr txBox="1"/>
          <p:nvPr/>
        </p:nvSpPr>
        <p:spPr>
          <a:xfrm>
            <a:off x="5427060" y="2362210"/>
            <a:ext cx="20123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Lato"/>
                <a:ea typeface="Lato"/>
                <a:cs typeface="Lato"/>
                <a:sym typeface="Lato"/>
              </a:rPr>
              <a:t>?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Google Shape;215;p19">
            <a:extLst>
              <a:ext uri="{FF2B5EF4-FFF2-40B4-BE49-F238E27FC236}">
                <a16:creationId xmlns:a16="http://schemas.microsoft.com/office/drawing/2014/main" id="{3A0FC149-33F6-4A4F-8325-3BD375CB1690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1.	</a:t>
            </a:r>
            <a:r>
              <a:rPr lang="en-US" dirty="0">
                <a:solidFill>
                  <a:srgbClr val="000000"/>
                </a:solidFill>
              </a:rPr>
              <a:t>Introduction</a:t>
            </a:r>
            <a:r>
              <a:rPr lang="en-US" b="0" dirty="0">
                <a:solidFill>
                  <a:srgbClr val="000000"/>
                </a:solidFill>
              </a:rPr>
              <a:t> - photosynthesis</a:t>
            </a:r>
            <a:endParaRPr lang="en-US" b="0" dirty="0"/>
          </a:p>
        </p:txBody>
      </p:sp>
      <p:sp>
        <p:nvSpPr>
          <p:cNvPr id="4" name="Google Shape;382;p30">
            <a:extLst>
              <a:ext uri="{FF2B5EF4-FFF2-40B4-BE49-F238E27FC236}">
                <a16:creationId xmlns:a16="http://schemas.microsoft.com/office/drawing/2014/main" id="{3631F738-A764-989C-AED6-C4B3038A1008}"/>
              </a:ext>
            </a:extLst>
          </p:cNvPr>
          <p:cNvSpPr txBox="1"/>
          <p:nvPr/>
        </p:nvSpPr>
        <p:spPr>
          <a:xfrm>
            <a:off x="6806786" y="4181844"/>
            <a:ext cx="1707600" cy="2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adapted from 5.</a:t>
            </a:r>
            <a:endParaRPr sz="1100" dirty="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28230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jellyfish in a tank&#10;&#10;Description automatically generated with low confidence">
            <a:extLst>
              <a:ext uri="{FF2B5EF4-FFF2-40B4-BE49-F238E27FC236}">
                <a16:creationId xmlns:a16="http://schemas.microsoft.com/office/drawing/2014/main" id="{3914986E-5905-4466-BB49-1C553433C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1" t="31444" r="29858" b="12869"/>
          <a:stretch/>
        </p:blipFill>
        <p:spPr>
          <a:xfrm>
            <a:off x="435753" y="1361739"/>
            <a:ext cx="4784139" cy="3474820"/>
          </a:xfrm>
          <a:prstGeom prst="rect">
            <a:avLst/>
          </a:prstGeom>
        </p:spPr>
      </p:pic>
      <p:sp>
        <p:nvSpPr>
          <p:cNvPr id="191" name="Google Shape;191;p17"/>
          <p:cNvSpPr/>
          <p:nvPr/>
        </p:nvSpPr>
        <p:spPr>
          <a:xfrm>
            <a:off x="8518100" y="187050"/>
            <a:ext cx="382800" cy="382800"/>
          </a:xfrm>
          <a:prstGeom prst="ellipse">
            <a:avLst/>
          </a:prstGeom>
          <a:solidFill>
            <a:srgbClr val="EB5600">
              <a:alpha val="5084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15" name="Google Shape;215;p19">
            <a:extLst>
              <a:ext uri="{FF2B5EF4-FFF2-40B4-BE49-F238E27FC236}">
                <a16:creationId xmlns:a16="http://schemas.microsoft.com/office/drawing/2014/main" id="{783CDB00-4B18-F891-C7AF-BB94A1FA24AB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2.	</a:t>
            </a:r>
            <a:r>
              <a:rPr lang="en-US" dirty="0">
                <a:solidFill>
                  <a:srgbClr val="000000"/>
                </a:solidFill>
              </a:rPr>
              <a:t>Materials and methods </a:t>
            </a:r>
            <a:r>
              <a:rPr lang="en-US" b="0" dirty="0">
                <a:solidFill>
                  <a:srgbClr val="000000"/>
                </a:solidFill>
              </a:rPr>
              <a:t>- setup</a:t>
            </a:r>
            <a:endParaRPr lang="en-US" b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D1EE94-420E-E4C8-7BC2-7629FF8F1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25" y="1222888"/>
            <a:ext cx="482465" cy="1260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8D50FF-EA6E-C589-9C2C-9553D74AB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539463" y="1220289"/>
            <a:ext cx="483460" cy="1263234"/>
          </a:xfrm>
          <a:prstGeom prst="rect">
            <a:avLst/>
          </a:prstGeom>
        </p:spPr>
      </p:pic>
      <p:sp>
        <p:nvSpPr>
          <p:cNvPr id="5" name="Google Shape;233;p17">
            <a:extLst>
              <a:ext uri="{FF2B5EF4-FFF2-40B4-BE49-F238E27FC236}">
                <a16:creationId xmlns:a16="http://schemas.microsoft.com/office/drawing/2014/main" id="{8584D452-E3FE-BDB5-945E-D315196D3DD4}"/>
              </a:ext>
            </a:extLst>
          </p:cNvPr>
          <p:cNvSpPr/>
          <p:nvPr/>
        </p:nvSpPr>
        <p:spPr>
          <a:xfrm>
            <a:off x="6496447" y="2830691"/>
            <a:ext cx="2141485" cy="303898"/>
          </a:xfrm>
          <a:prstGeom prst="roundRect">
            <a:avLst>
              <a:gd name="adj" fmla="val 16667"/>
            </a:avLst>
          </a:prstGeom>
          <a:solidFill>
            <a:srgbClr val="97D256"/>
          </a:solidFill>
          <a:ln w="19050" cap="flat" cmpd="sng">
            <a:solidFill>
              <a:srgbClr val="75A0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/>
              <a:t>Photosynthesis</a:t>
            </a:r>
            <a:endParaRPr sz="18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796C9E-6FDB-CDB9-7F6D-8CA604EB4F83}"/>
              </a:ext>
            </a:extLst>
          </p:cNvPr>
          <p:cNvSpPr txBox="1"/>
          <p:nvPr/>
        </p:nvSpPr>
        <p:spPr>
          <a:xfrm>
            <a:off x="1068472" y="1497507"/>
            <a:ext cx="700833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fr-BE" sz="1800" dirty="0"/>
              <a:t>26°C</a:t>
            </a:r>
          </a:p>
        </p:txBody>
      </p:sp>
      <p:sp>
        <p:nvSpPr>
          <p:cNvPr id="32" name="Google Shape;232;p17">
            <a:extLst>
              <a:ext uri="{FF2B5EF4-FFF2-40B4-BE49-F238E27FC236}">
                <a16:creationId xmlns:a16="http://schemas.microsoft.com/office/drawing/2014/main" id="{BA732CD9-4D79-A668-FB6D-E3FC10F95C09}"/>
              </a:ext>
            </a:extLst>
          </p:cNvPr>
          <p:cNvSpPr/>
          <p:nvPr/>
        </p:nvSpPr>
        <p:spPr>
          <a:xfrm>
            <a:off x="6496447" y="3999809"/>
            <a:ext cx="2141485" cy="303878"/>
          </a:xfrm>
          <a:prstGeom prst="roundRect">
            <a:avLst>
              <a:gd name="adj" fmla="val 16667"/>
            </a:avLst>
          </a:prstGeom>
          <a:solidFill>
            <a:srgbClr val="3D85C6"/>
          </a:solidFill>
          <a:ln w="19050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/>
              <a:t>Respiration</a:t>
            </a:r>
            <a:endParaRPr sz="18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DD1C6F-C91E-E7C9-3318-184722895DBE}"/>
              </a:ext>
            </a:extLst>
          </p:cNvPr>
          <p:cNvSpPr txBox="1"/>
          <p:nvPr/>
        </p:nvSpPr>
        <p:spPr>
          <a:xfrm>
            <a:off x="3836181" y="1497507"/>
            <a:ext cx="700833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fr-BE" sz="1800" dirty="0"/>
              <a:t>32°C</a:t>
            </a:r>
          </a:p>
        </p:txBody>
      </p:sp>
      <p:sp>
        <p:nvSpPr>
          <p:cNvPr id="6" name="Google Shape;232;p17">
            <a:extLst>
              <a:ext uri="{FF2B5EF4-FFF2-40B4-BE49-F238E27FC236}">
                <a16:creationId xmlns:a16="http://schemas.microsoft.com/office/drawing/2014/main" id="{C5C2C928-3601-0E9B-7CB5-02FAAB51C6F3}"/>
              </a:ext>
            </a:extLst>
          </p:cNvPr>
          <p:cNvSpPr/>
          <p:nvPr/>
        </p:nvSpPr>
        <p:spPr>
          <a:xfrm>
            <a:off x="6496449" y="1661572"/>
            <a:ext cx="2141485" cy="303899"/>
          </a:xfrm>
          <a:prstGeom prst="roundRect">
            <a:avLst>
              <a:gd name="adj" fmla="val 16667"/>
            </a:avLst>
          </a:prstGeom>
          <a:solidFill>
            <a:srgbClr val="A9510D">
              <a:alpha val="69804"/>
            </a:srgbClr>
          </a:solidFill>
          <a:ln w="19050" cap="flat" cmpd="sng">
            <a:solidFill>
              <a:srgbClr val="A951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/>
              <a:t>General features</a:t>
            </a:r>
            <a:endParaRPr sz="1800" i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A3BFF1-B20E-9997-8501-B3234B631EDC}"/>
              </a:ext>
            </a:extLst>
          </p:cNvPr>
          <p:cNvCxnSpPr>
            <a:cxnSpLocks/>
          </p:cNvCxnSpPr>
          <p:nvPr/>
        </p:nvCxnSpPr>
        <p:spPr>
          <a:xfrm>
            <a:off x="435753" y="1073029"/>
            <a:ext cx="4784139" cy="0"/>
          </a:xfrm>
          <a:prstGeom prst="line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4DE3662-E7B2-02C1-6335-0B02B3BE3135}"/>
              </a:ext>
            </a:extLst>
          </p:cNvPr>
          <p:cNvSpPr txBox="1"/>
          <p:nvPr/>
        </p:nvSpPr>
        <p:spPr>
          <a:xfrm>
            <a:off x="2459494" y="885915"/>
            <a:ext cx="99257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BE" sz="1800" dirty="0"/>
              <a:t>28 </a:t>
            </a:r>
            <a:r>
              <a:rPr lang="fr-BE" sz="1800" dirty="0" err="1"/>
              <a:t>days</a:t>
            </a:r>
            <a:endParaRPr lang="fr-BE" sz="18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D829277-0111-1170-E048-0030B4F9144C}"/>
              </a:ext>
            </a:extLst>
          </p:cNvPr>
          <p:cNvCxnSpPr>
            <a:cxnSpLocks/>
          </p:cNvCxnSpPr>
          <p:nvPr/>
        </p:nvCxnSpPr>
        <p:spPr>
          <a:xfrm flipV="1">
            <a:off x="5452536" y="1965471"/>
            <a:ext cx="736600" cy="5180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A73CC15-A50F-BE93-BAAC-DAB5A7FA5FF0}"/>
              </a:ext>
            </a:extLst>
          </p:cNvPr>
          <p:cNvCxnSpPr>
            <a:cxnSpLocks/>
          </p:cNvCxnSpPr>
          <p:nvPr/>
        </p:nvCxnSpPr>
        <p:spPr>
          <a:xfrm>
            <a:off x="5452536" y="3500700"/>
            <a:ext cx="736600" cy="4991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EC1EBB-AA41-0E97-E191-79C549281B97}"/>
              </a:ext>
            </a:extLst>
          </p:cNvPr>
          <p:cNvCxnSpPr>
            <a:cxnSpLocks/>
          </p:cNvCxnSpPr>
          <p:nvPr/>
        </p:nvCxnSpPr>
        <p:spPr>
          <a:xfrm>
            <a:off x="5452536" y="2985735"/>
            <a:ext cx="7366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100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09B8686-33F0-A716-57F6-A851A304F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79" y="882532"/>
            <a:ext cx="4168801" cy="4168801"/>
          </a:xfrm>
          <a:prstGeom prst="rect">
            <a:avLst/>
          </a:prstGeom>
        </p:spPr>
      </p:pic>
      <p:sp>
        <p:nvSpPr>
          <p:cNvPr id="191" name="Google Shape;191;p17"/>
          <p:cNvSpPr/>
          <p:nvPr/>
        </p:nvSpPr>
        <p:spPr>
          <a:xfrm>
            <a:off x="8518100" y="187050"/>
            <a:ext cx="382800" cy="382800"/>
          </a:xfrm>
          <a:prstGeom prst="ellipse">
            <a:avLst/>
          </a:prstGeom>
          <a:solidFill>
            <a:srgbClr val="EB5600">
              <a:alpha val="5084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dirty="0"/>
              <a:t>4</a:t>
            </a:r>
            <a:endParaRPr dirty="0"/>
          </a:p>
        </p:txBody>
      </p:sp>
      <p:sp>
        <p:nvSpPr>
          <p:cNvPr id="15" name="Google Shape;215;p19">
            <a:extLst>
              <a:ext uri="{FF2B5EF4-FFF2-40B4-BE49-F238E27FC236}">
                <a16:creationId xmlns:a16="http://schemas.microsoft.com/office/drawing/2014/main" id="{783CDB00-4B18-F891-C7AF-BB94A1FA24AB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3.	</a:t>
            </a:r>
            <a:r>
              <a:rPr lang="en-US" dirty="0">
                <a:solidFill>
                  <a:srgbClr val="000000"/>
                </a:solidFill>
              </a:rPr>
              <a:t>Results</a:t>
            </a:r>
            <a:r>
              <a:rPr lang="en-US" b="0" dirty="0">
                <a:solidFill>
                  <a:srgbClr val="000000"/>
                </a:solidFill>
              </a:rPr>
              <a:t> – General features</a:t>
            </a:r>
            <a:endParaRPr lang="en-US" b="0" dirty="0"/>
          </a:p>
        </p:txBody>
      </p:sp>
      <p:sp>
        <p:nvSpPr>
          <p:cNvPr id="5" name="Google Shape;261;p21">
            <a:extLst>
              <a:ext uri="{FF2B5EF4-FFF2-40B4-BE49-F238E27FC236}">
                <a16:creationId xmlns:a16="http://schemas.microsoft.com/office/drawing/2014/main" id="{4988BAEA-7D8E-B3BE-8199-32131BD58658}"/>
              </a:ext>
            </a:extLst>
          </p:cNvPr>
          <p:cNvSpPr txBox="1"/>
          <p:nvPr/>
        </p:nvSpPr>
        <p:spPr>
          <a:xfrm>
            <a:off x="3702211" y="4262124"/>
            <a:ext cx="67055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n=4</a:t>
            </a:r>
            <a:endParaRPr sz="1300" dirty="0">
              <a:solidFill>
                <a:schemeClr val="bg1">
                  <a:lumMod val="7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D8F24-7C13-EC1F-A811-D7F7749328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997" t="92342" r="4997" b="3956"/>
          <a:stretch/>
        </p:blipFill>
        <p:spPr>
          <a:xfrm>
            <a:off x="3208892" y="4736647"/>
            <a:ext cx="190501" cy="151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85C42-227F-9B65-82CC-CEC010C939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75" t="91630" r="21903" b="3754"/>
          <a:stretch/>
        </p:blipFill>
        <p:spPr>
          <a:xfrm>
            <a:off x="2698684" y="4706087"/>
            <a:ext cx="199081" cy="1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89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number of cells&#10;&#10;Description automatically generated">
            <a:extLst>
              <a:ext uri="{FF2B5EF4-FFF2-40B4-BE49-F238E27FC236}">
                <a16:creationId xmlns:a16="http://schemas.microsoft.com/office/drawing/2014/main" id="{68F3B738-A2C1-6F17-BE69-F09040D0D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144" y="882532"/>
            <a:ext cx="4168801" cy="4168801"/>
          </a:xfrm>
          <a:prstGeom prst="rect">
            <a:avLst/>
          </a:prstGeom>
        </p:spPr>
      </p:pic>
      <p:pic>
        <p:nvPicPr>
          <p:cNvPr id="12" name="Picture 1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809B8686-33F0-A716-57F6-A851A304F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79" y="882532"/>
            <a:ext cx="4168801" cy="4168801"/>
          </a:xfrm>
          <a:prstGeom prst="rect">
            <a:avLst/>
          </a:prstGeom>
        </p:spPr>
      </p:pic>
      <p:sp>
        <p:nvSpPr>
          <p:cNvPr id="191" name="Google Shape;191;p17"/>
          <p:cNvSpPr/>
          <p:nvPr/>
        </p:nvSpPr>
        <p:spPr>
          <a:xfrm>
            <a:off x="8518100" y="187050"/>
            <a:ext cx="382800" cy="382800"/>
          </a:xfrm>
          <a:prstGeom prst="ellipse">
            <a:avLst/>
          </a:prstGeom>
          <a:solidFill>
            <a:srgbClr val="EB5600">
              <a:alpha val="50840"/>
            </a:srgbClr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BE" dirty="0"/>
              <a:t>4</a:t>
            </a:r>
            <a:endParaRPr dirty="0"/>
          </a:p>
        </p:txBody>
      </p:sp>
      <p:sp>
        <p:nvSpPr>
          <p:cNvPr id="15" name="Google Shape;215;p19">
            <a:extLst>
              <a:ext uri="{FF2B5EF4-FFF2-40B4-BE49-F238E27FC236}">
                <a16:creationId xmlns:a16="http://schemas.microsoft.com/office/drawing/2014/main" id="{783CDB00-4B18-F891-C7AF-BB94A1FA24AB}"/>
              </a:ext>
            </a:extLst>
          </p:cNvPr>
          <p:cNvSpPr txBox="1">
            <a:spLocks/>
          </p:cNvSpPr>
          <p:nvPr/>
        </p:nvSpPr>
        <p:spPr>
          <a:xfrm>
            <a:off x="282175" y="0"/>
            <a:ext cx="837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3.	</a:t>
            </a:r>
            <a:r>
              <a:rPr lang="en-US" dirty="0">
                <a:solidFill>
                  <a:srgbClr val="000000"/>
                </a:solidFill>
              </a:rPr>
              <a:t>Results</a:t>
            </a:r>
            <a:r>
              <a:rPr lang="en-US" b="0" dirty="0">
                <a:solidFill>
                  <a:srgbClr val="000000"/>
                </a:solidFill>
              </a:rPr>
              <a:t> – General features</a:t>
            </a:r>
            <a:endParaRPr lang="en-US" b="0" dirty="0"/>
          </a:p>
        </p:txBody>
      </p:sp>
      <p:sp>
        <p:nvSpPr>
          <p:cNvPr id="24" name="Google Shape;261;p21">
            <a:extLst>
              <a:ext uri="{FF2B5EF4-FFF2-40B4-BE49-F238E27FC236}">
                <a16:creationId xmlns:a16="http://schemas.microsoft.com/office/drawing/2014/main" id="{ADEB2E4E-B434-5ED5-39CD-22EEBC7160B2}"/>
              </a:ext>
            </a:extLst>
          </p:cNvPr>
          <p:cNvSpPr txBox="1"/>
          <p:nvPr/>
        </p:nvSpPr>
        <p:spPr>
          <a:xfrm>
            <a:off x="8201234" y="4262124"/>
            <a:ext cx="67055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n=9</a:t>
            </a:r>
            <a:endParaRPr sz="1300" dirty="0">
              <a:solidFill>
                <a:schemeClr val="bg1">
                  <a:lumMod val="7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369F07-57C2-E53D-EF08-F3FE5B6999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997" t="92342" r="4997" b="3956"/>
          <a:stretch/>
        </p:blipFill>
        <p:spPr>
          <a:xfrm>
            <a:off x="7857522" y="4723199"/>
            <a:ext cx="190501" cy="1510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55380C-7FDA-5A42-DB53-33993A2A90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775" t="91630" r="21903" b="3754"/>
          <a:stretch/>
        </p:blipFill>
        <p:spPr>
          <a:xfrm>
            <a:off x="7354036" y="4699363"/>
            <a:ext cx="199081" cy="188367"/>
          </a:xfrm>
          <a:prstGeom prst="rect">
            <a:avLst/>
          </a:prstGeom>
        </p:spPr>
      </p:pic>
      <p:sp>
        <p:nvSpPr>
          <p:cNvPr id="5" name="Google Shape;261;p21">
            <a:extLst>
              <a:ext uri="{FF2B5EF4-FFF2-40B4-BE49-F238E27FC236}">
                <a16:creationId xmlns:a16="http://schemas.microsoft.com/office/drawing/2014/main" id="{4988BAEA-7D8E-B3BE-8199-32131BD58658}"/>
              </a:ext>
            </a:extLst>
          </p:cNvPr>
          <p:cNvSpPr txBox="1"/>
          <p:nvPr/>
        </p:nvSpPr>
        <p:spPr>
          <a:xfrm>
            <a:off x="3702211" y="4262124"/>
            <a:ext cx="670559" cy="38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bg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n=4</a:t>
            </a:r>
            <a:endParaRPr sz="1300" dirty="0">
              <a:solidFill>
                <a:schemeClr val="bg1">
                  <a:lumMod val="75000"/>
                </a:scheme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6D8F24-7C13-EC1F-A811-D7F7749328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997" t="92342" r="4997" b="3956"/>
          <a:stretch/>
        </p:blipFill>
        <p:spPr>
          <a:xfrm>
            <a:off x="3208892" y="4736647"/>
            <a:ext cx="190501" cy="151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85C42-227F-9B65-82CC-CEC010C939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775" t="91630" r="21903" b="3754"/>
          <a:stretch/>
        </p:blipFill>
        <p:spPr>
          <a:xfrm>
            <a:off x="2698684" y="4706087"/>
            <a:ext cx="199081" cy="1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9280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1142</Words>
  <Application>Microsoft Office PowerPoint</Application>
  <PresentationFormat>On-screen Show (16:9)</PresentationFormat>
  <Paragraphs>285</Paragraphs>
  <Slides>38</Slides>
  <Notes>38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Wingdings</vt:lpstr>
      <vt:lpstr>Raleway</vt:lpstr>
      <vt:lpstr>Arial</vt:lpstr>
      <vt:lpstr>Lato</vt:lpstr>
      <vt:lpstr>Calibri</vt:lpstr>
      <vt:lpstr>Streamline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attention!</vt:lpstr>
      <vt:lpstr>References</vt:lpstr>
      <vt:lpstr>4.   Getting to know Exaiptasia and Cassiopea</vt:lpstr>
      <vt:lpstr>2. Heat stress in Cassiopea - Methods</vt:lpstr>
      <vt:lpstr>2. Heat stress in Cassiopea - Methods</vt:lpstr>
      <vt:lpstr>2. Heat stress in Cassiopea - Fv/Fm</vt:lpstr>
      <vt:lpstr>2. Heat stress in Cassiopea - PSII activity</vt:lpstr>
      <vt:lpstr>2. Heat stress in Cassiopea - PSII activity</vt:lpstr>
      <vt:lpstr>2. Heat stress in Cassiopea - Non-Photochemical Quenching</vt:lpstr>
      <vt:lpstr>2. Heat stress in Cassiopea - rETR-PSII and PSI</vt:lpstr>
      <vt:lpstr>2. Heat stress in Cassiopea - Y(NA) and Y(ND)</vt:lpstr>
      <vt:lpstr>2. Heat stress in Cassiopea - Sbd density and pigments</vt:lpstr>
      <vt:lpstr>PowerPoint Presentation</vt:lpstr>
      <vt:lpstr>2. Heat stress in Cassiopea - 77K fluorescence emission</vt:lpstr>
      <vt:lpstr>2. Heat stress in Cassiopea - 77K fluorescence emission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Royen Edmée</cp:lastModifiedBy>
  <cp:revision>203</cp:revision>
  <dcterms:modified xsi:type="dcterms:W3CDTF">2024-03-14T15:58:34Z</dcterms:modified>
</cp:coreProperties>
</file>